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sldIdLst>
    <p:sldId id="259" r:id="rId5"/>
    <p:sldId id="279" r:id="rId6"/>
    <p:sldId id="280" r:id="rId7"/>
    <p:sldId id="281" r:id="rId8"/>
    <p:sldId id="283" r:id="rId9"/>
    <p:sldId id="285" r:id="rId10"/>
    <p:sldId id="286" r:id="rId11"/>
    <p:sldId id="297" r:id="rId12"/>
    <p:sldId id="287" r:id="rId13"/>
    <p:sldId id="292" r:id="rId14"/>
    <p:sldId id="290" r:id="rId15"/>
    <p:sldId id="291" r:id="rId16"/>
    <p:sldId id="312" r:id="rId17"/>
    <p:sldId id="311" r:id="rId18"/>
    <p:sldId id="293" r:id="rId19"/>
    <p:sldId id="305" r:id="rId20"/>
    <p:sldId id="313" r:id="rId21"/>
    <p:sldId id="294" r:id="rId22"/>
    <p:sldId id="306" r:id="rId23"/>
    <p:sldId id="314" r:id="rId24"/>
    <p:sldId id="296" r:id="rId25"/>
    <p:sldId id="307" r:id="rId26"/>
    <p:sldId id="315" r:id="rId27"/>
    <p:sldId id="298" r:id="rId28"/>
    <p:sldId id="299" r:id="rId29"/>
    <p:sldId id="302" r:id="rId30"/>
    <p:sldId id="309" r:id="rId31"/>
    <p:sldId id="316" r:id="rId32"/>
    <p:sldId id="317" r:id="rId33"/>
    <p:sldId id="304" r:id="rId34"/>
    <p:sldId id="288" r:id="rId35"/>
  </p:sldIdLst>
  <p:sldSz cx="12192000" cy="6858000"/>
  <p:notesSz cx="9312275" cy="7026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16DFEE-A324-945B-A722-0E85884C57ED}" name="Yaiza Wade" initials="YW" userId="S::yaiza.wade@dallascityhall.com::14ba77fe-6eda-419a-8ce5-bed13b31b3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88"/>
    <a:srgbClr val="669900"/>
    <a:srgbClr val="2196F3"/>
    <a:srgbClr val="FFA000"/>
    <a:srgbClr val="B543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0" autoAdjust="0"/>
    <p:restoredTop sz="72473" autoAdjust="0"/>
  </p:normalViewPr>
  <p:slideViewPr>
    <p:cSldViewPr snapToGrid="0">
      <p:cViewPr varScale="1">
        <p:scale>
          <a:sx n="71" d="100"/>
          <a:sy n="71" d="100"/>
        </p:scale>
        <p:origin x="413" y="62"/>
      </p:cViewPr>
      <p:guideLst/>
    </p:cSldViewPr>
  </p:slideViewPr>
  <p:notesTextViewPr>
    <p:cViewPr>
      <p:scale>
        <a:sx n="3" d="2"/>
        <a:sy n="3" d="2"/>
      </p:scale>
      <p:origin x="0" y="0"/>
    </p:cViewPr>
  </p:notesTextViewPr>
  <p:sorterViewPr>
    <p:cViewPr varScale="1">
      <p:scale>
        <a:sx n="1" d="1"/>
        <a:sy n="1" d="1"/>
      </p:scale>
      <p:origin x="0" y="-2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129592941035022E-2"/>
          <c:y val="8.5361207994201341E-2"/>
          <c:w val="0.89588658669891574"/>
          <c:h val="0.85648935949448524"/>
        </c:manualLayout>
      </c:layout>
      <c:barChart>
        <c:barDir val="col"/>
        <c:grouping val="stacked"/>
        <c:varyColors val="0"/>
        <c:ser>
          <c:idx val="0"/>
          <c:order val="0"/>
          <c:tx>
            <c:strRef>
              <c:f>'Entitlement Funding by Grant'!$A$5</c:f>
              <c:strCache>
                <c:ptCount val="1"/>
                <c:pt idx="0">
                  <c:v>CDBG </c:v>
                </c:pt>
              </c:strCache>
            </c:strRef>
          </c:tx>
          <c:spPr>
            <a:solidFill>
              <a:srgbClr val="2196F3"/>
            </a:solidFill>
            <a:ln>
              <a:solidFill>
                <a:srgbClr val="2196F3"/>
              </a:solidFill>
            </a:ln>
            <a:effectLst/>
          </c:spPr>
          <c:invertIfNegative val="0"/>
          <c:cat>
            <c:strRef>
              <c:f>'Entitlement Funding by Grant'!$I$4:$AB$4</c:f>
              <c:strCache>
                <c:ptCount val="20"/>
                <c:pt idx="0">
                  <c:v>FY04</c:v>
                </c:pt>
                <c:pt idx="1">
                  <c:v>FY05</c:v>
                </c:pt>
                <c:pt idx="2">
                  <c:v>FY06</c:v>
                </c:pt>
                <c:pt idx="3">
                  <c:v>FY07</c:v>
                </c:pt>
                <c:pt idx="4">
                  <c:v>FY08</c:v>
                </c:pt>
                <c:pt idx="5">
                  <c:v>FY09</c:v>
                </c:pt>
                <c:pt idx="6">
                  <c:v>FY10</c:v>
                </c:pt>
                <c:pt idx="7">
                  <c:v>FY11</c:v>
                </c:pt>
                <c:pt idx="8">
                  <c:v>FY12</c:v>
                </c:pt>
                <c:pt idx="9">
                  <c:v>FY13</c:v>
                </c:pt>
                <c:pt idx="10">
                  <c:v>FY14</c:v>
                </c:pt>
                <c:pt idx="11">
                  <c:v>FY15</c:v>
                </c:pt>
                <c:pt idx="12">
                  <c:v>FY16</c:v>
                </c:pt>
                <c:pt idx="13">
                  <c:v>FY17</c:v>
                </c:pt>
                <c:pt idx="14">
                  <c:v>FY18</c:v>
                </c:pt>
                <c:pt idx="15">
                  <c:v>FY19</c:v>
                </c:pt>
                <c:pt idx="16">
                  <c:v>FY20</c:v>
                </c:pt>
                <c:pt idx="17">
                  <c:v>FY21</c:v>
                </c:pt>
                <c:pt idx="18">
                  <c:v>FY22</c:v>
                </c:pt>
                <c:pt idx="19">
                  <c:v>FY23</c:v>
                </c:pt>
              </c:strCache>
            </c:strRef>
          </c:cat>
          <c:val>
            <c:numRef>
              <c:f>'Entitlement Funding by Grant'!$I$5:$AB$5</c:f>
              <c:numCache>
                <c:formatCode>_(* #,##0_);_(* \(#,##0\);_(* "-"??_);_(@_)</c:formatCode>
                <c:ptCount val="20"/>
                <c:pt idx="0">
                  <c:v>21668000</c:v>
                </c:pt>
                <c:pt idx="1">
                  <c:v>21185000</c:v>
                </c:pt>
                <c:pt idx="2">
                  <c:v>20026196</c:v>
                </c:pt>
                <c:pt idx="3">
                  <c:v>17987287</c:v>
                </c:pt>
                <c:pt idx="4">
                  <c:v>17927867</c:v>
                </c:pt>
                <c:pt idx="5">
                  <c:v>17305776</c:v>
                </c:pt>
                <c:pt idx="6">
                  <c:v>17563609</c:v>
                </c:pt>
                <c:pt idx="7">
                  <c:v>19008948</c:v>
                </c:pt>
                <c:pt idx="8">
                  <c:v>15881694</c:v>
                </c:pt>
                <c:pt idx="9">
                  <c:v>14396081</c:v>
                </c:pt>
                <c:pt idx="10">
                  <c:v>13921262</c:v>
                </c:pt>
                <c:pt idx="11">
                  <c:v>13572496</c:v>
                </c:pt>
                <c:pt idx="12">
                  <c:v>13457745</c:v>
                </c:pt>
                <c:pt idx="13">
                  <c:v>13258321</c:v>
                </c:pt>
                <c:pt idx="14">
                  <c:v>13373031</c:v>
                </c:pt>
                <c:pt idx="15">
                  <c:v>14810163</c:v>
                </c:pt>
                <c:pt idx="16">
                  <c:v>15128844</c:v>
                </c:pt>
                <c:pt idx="17">
                  <c:v>15086728</c:v>
                </c:pt>
                <c:pt idx="18">
                  <c:v>15086728</c:v>
                </c:pt>
                <c:pt idx="19">
                  <c:v>14120128</c:v>
                </c:pt>
              </c:numCache>
            </c:numRef>
          </c:val>
          <c:extLst>
            <c:ext xmlns:c16="http://schemas.microsoft.com/office/drawing/2014/chart" uri="{C3380CC4-5D6E-409C-BE32-E72D297353CC}">
              <c16:uniqueId val="{00000000-8572-4CF9-9AA6-F3681B49189B}"/>
            </c:ext>
          </c:extLst>
        </c:ser>
        <c:ser>
          <c:idx val="1"/>
          <c:order val="1"/>
          <c:tx>
            <c:strRef>
              <c:f>'Entitlement Funding by Grant'!$A$6</c:f>
              <c:strCache>
                <c:ptCount val="1"/>
                <c:pt idx="0">
                  <c:v>HOME</c:v>
                </c:pt>
              </c:strCache>
            </c:strRef>
          </c:tx>
          <c:spPr>
            <a:solidFill>
              <a:srgbClr val="FFA000"/>
            </a:solidFill>
            <a:ln>
              <a:solidFill>
                <a:srgbClr val="FFA000"/>
              </a:solidFill>
            </a:ln>
            <a:effectLst/>
          </c:spPr>
          <c:invertIfNegative val="0"/>
          <c:cat>
            <c:strRef>
              <c:f>'Entitlement Funding by Grant'!$I$4:$AB$4</c:f>
              <c:strCache>
                <c:ptCount val="20"/>
                <c:pt idx="0">
                  <c:v>FY04</c:v>
                </c:pt>
                <c:pt idx="1">
                  <c:v>FY05</c:v>
                </c:pt>
                <c:pt idx="2">
                  <c:v>FY06</c:v>
                </c:pt>
                <c:pt idx="3">
                  <c:v>FY07</c:v>
                </c:pt>
                <c:pt idx="4">
                  <c:v>FY08</c:v>
                </c:pt>
                <c:pt idx="5">
                  <c:v>FY09</c:v>
                </c:pt>
                <c:pt idx="6">
                  <c:v>FY10</c:v>
                </c:pt>
                <c:pt idx="7">
                  <c:v>FY11</c:v>
                </c:pt>
                <c:pt idx="8">
                  <c:v>FY12</c:v>
                </c:pt>
                <c:pt idx="9">
                  <c:v>FY13</c:v>
                </c:pt>
                <c:pt idx="10">
                  <c:v>FY14</c:v>
                </c:pt>
                <c:pt idx="11">
                  <c:v>FY15</c:v>
                </c:pt>
                <c:pt idx="12">
                  <c:v>FY16</c:v>
                </c:pt>
                <c:pt idx="13">
                  <c:v>FY17</c:v>
                </c:pt>
                <c:pt idx="14">
                  <c:v>FY18</c:v>
                </c:pt>
                <c:pt idx="15">
                  <c:v>FY19</c:v>
                </c:pt>
                <c:pt idx="16">
                  <c:v>FY20</c:v>
                </c:pt>
                <c:pt idx="17">
                  <c:v>FY21</c:v>
                </c:pt>
                <c:pt idx="18">
                  <c:v>FY22</c:v>
                </c:pt>
                <c:pt idx="19">
                  <c:v>FY23</c:v>
                </c:pt>
              </c:strCache>
            </c:strRef>
          </c:cat>
          <c:val>
            <c:numRef>
              <c:f>'Entitlement Funding by Grant'!$I$6:$AB$6</c:f>
              <c:numCache>
                <c:formatCode>_(* #,##0_);_(* \(#,##0\);_(* "-"??_);_(@_)</c:formatCode>
                <c:ptCount val="20"/>
                <c:pt idx="0">
                  <c:v>8971694</c:v>
                </c:pt>
                <c:pt idx="1">
                  <c:v>8952836</c:v>
                </c:pt>
                <c:pt idx="2">
                  <c:v>7860964</c:v>
                </c:pt>
                <c:pt idx="3">
                  <c:v>7960845</c:v>
                </c:pt>
                <c:pt idx="4">
                  <c:v>7898971</c:v>
                </c:pt>
                <c:pt idx="5">
                  <c:v>7625416</c:v>
                </c:pt>
                <c:pt idx="6">
                  <c:v>8492632</c:v>
                </c:pt>
                <c:pt idx="7">
                  <c:v>8475460</c:v>
                </c:pt>
                <c:pt idx="8">
                  <c:v>7480380</c:v>
                </c:pt>
                <c:pt idx="9">
                  <c:v>4700686</c:v>
                </c:pt>
                <c:pt idx="10">
                  <c:v>4240210</c:v>
                </c:pt>
                <c:pt idx="11">
                  <c:v>4365818</c:v>
                </c:pt>
                <c:pt idx="12">
                  <c:v>3956627</c:v>
                </c:pt>
                <c:pt idx="13">
                  <c:v>4132323</c:v>
                </c:pt>
                <c:pt idx="14">
                  <c:v>4123371</c:v>
                </c:pt>
                <c:pt idx="15">
                  <c:v>5886901</c:v>
                </c:pt>
                <c:pt idx="16">
                  <c:v>6002186</c:v>
                </c:pt>
                <c:pt idx="17">
                  <c:v>5897968</c:v>
                </c:pt>
                <c:pt idx="18">
                  <c:v>5897968</c:v>
                </c:pt>
                <c:pt idx="19">
                  <c:v>6440498</c:v>
                </c:pt>
              </c:numCache>
            </c:numRef>
          </c:val>
          <c:extLst>
            <c:ext xmlns:c16="http://schemas.microsoft.com/office/drawing/2014/chart" uri="{C3380CC4-5D6E-409C-BE32-E72D297353CC}">
              <c16:uniqueId val="{00000001-8572-4CF9-9AA6-F3681B49189B}"/>
            </c:ext>
          </c:extLst>
        </c:ser>
        <c:ser>
          <c:idx val="2"/>
          <c:order val="2"/>
          <c:tx>
            <c:strRef>
              <c:f>'Entitlement Funding by Grant'!$A$7</c:f>
              <c:strCache>
                <c:ptCount val="1"/>
                <c:pt idx="0">
                  <c:v>HOPWA</c:v>
                </c:pt>
              </c:strCache>
            </c:strRef>
          </c:tx>
          <c:spPr>
            <a:solidFill>
              <a:srgbClr val="B54334"/>
            </a:solidFill>
            <a:ln>
              <a:solidFill>
                <a:srgbClr val="B54334"/>
              </a:solidFill>
            </a:ln>
            <a:effectLst/>
          </c:spPr>
          <c:invertIfNegative val="0"/>
          <c:cat>
            <c:strRef>
              <c:f>'Entitlement Funding by Grant'!$I$4:$AB$4</c:f>
              <c:strCache>
                <c:ptCount val="20"/>
                <c:pt idx="0">
                  <c:v>FY04</c:v>
                </c:pt>
                <c:pt idx="1">
                  <c:v>FY05</c:v>
                </c:pt>
                <c:pt idx="2">
                  <c:v>FY06</c:v>
                </c:pt>
                <c:pt idx="3">
                  <c:v>FY07</c:v>
                </c:pt>
                <c:pt idx="4">
                  <c:v>FY08</c:v>
                </c:pt>
                <c:pt idx="5">
                  <c:v>FY09</c:v>
                </c:pt>
                <c:pt idx="6">
                  <c:v>FY10</c:v>
                </c:pt>
                <c:pt idx="7">
                  <c:v>FY11</c:v>
                </c:pt>
                <c:pt idx="8">
                  <c:v>FY12</c:v>
                </c:pt>
                <c:pt idx="9">
                  <c:v>FY13</c:v>
                </c:pt>
                <c:pt idx="10">
                  <c:v>FY14</c:v>
                </c:pt>
                <c:pt idx="11">
                  <c:v>FY15</c:v>
                </c:pt>
                <c:pt idx="12">
                  <c:v>FY16</c:v>
                </c:pt>
                <c:pt idx="13">
                  <c:v>FY17</c:v>
                </c:pt>
                <c:pt idx="14">
                  <c:v>FY18</c:v>
                </c:pt>
                <c:pt idx="15">
                  <c:v>FY19</c:v>
                </c:pt>
                <c:pt idx="16">
                  <c:v>FY20</c:v>
                </c:pt>
                <c:pt idx="17">
                  <c:v>FY21</c:v>
                </c:pt>
                <c:pt idx="18">
                  <c:v>FY22</c:v>
                </c:pt>
                <c:pt idx="19">
                  <c:v>FY23</c:v>
                </c:pt>
              </c:strCache>
            </c:strRef>
          </c:cat>
          <c:val>
            <c:numRef>
              <c:f>'Entitlement Funding by Grant'!$I$7:$AB$7</c:f>
              <c:numCache>
                <c:formatCode>_(* #,##0_);_(* \(#,##0\);_(* "-"??_);_(@_)</c:formatCode>
                <c:ptCount val="20"/>
                <c:pt idx="0">
                  <c:v>3869000</c:v>
                </c:pt>
                <c:pt idx="1">
                  <c:v>3192000</c:v>
                </c:pt>
                <c:pt idx="2">
                  <c:v>3867000</c:v>
                </c:pt>
                <c:pt idx="3">
                  <c:v>3141000</c:v>
                </c:pt>
                <c:pt idx="4">
                  <c:v>3134000</c:v>
                </c:pt>
                <c:pt idx="5">
                  <c:v>3332000</c:v>
                </c:pt>
                <c:pt idx="6">
                  <c:v>3642608</c:v>
                </c:pt>
                <c:pt idx="7">
                  <c:v>3722637</c:v>
                </c:pt>
                <c:pt idx="8">
                  <c:v>3969841</c:v>
                </c:pt>
                <c:pt idx="9">
                  <c:v>4060375</c:v>
                </c:pt>
                <c:pt idx="10">
                  <c:v>4393520</c:v>
                </c:pt>
                <c:pt idx="11">
                  <c:v>5375659</c:v>
                </c:pt>
                <c:pt idx="12">
                  <c:v>5637374</c:v>
                </c:pt>
                <c:pt idx="13">
                  <c:v>6409124</c:v>
                </c:pt>
                <c:pt idx="14">
                  <c:v>6470345</c:v>
                </c:pt>
                <c:pt idx="15">
                  <c:v>6645116</c:v>
                </c:pt>
                <c:pt idx="16">
                  <c:v>7477149</c:v>
                </c:pt>
                <c:pt idx="17">
                  <c:v>7943508</c:v>
                </c:pt>
                <c:pt idx="18">
                  <c:v>7943508</c:v>
                </c:pt>
                <c:pt idx="19">
                  <c:v>8469139</c:v>
                </c:pt>
              </c:numCache>
            </c:numRef>
          </c:val>
          <c:extLst>
            <c:ext xmlns:c16="http://schemas.microsoft.com/office/drawing/2014/chart" uri="{C3380CC4-5D6E-409C-BE32-E72D297353CC}">
              <c16:uniqueId val="{00000002-8572-4CF9-9AA6-F3681B49189B}"/>
            </c:ext>
          </c:extLst>
        </c:ser>
        <c:ser>
          <c:idx val="3"/>
          <c:order val="3"/>
          <c:tx>
            <c:strRef>
              <c:f>'Entitlement Funding by Grant'!$A$8</c:f>
              <c:strCache>
                <c:ptCount val="1"/>
                <c:pt idx="0">
                  <c:v>ESG</c:v>
                </c:pt>
              </c:strCache>
            </c:strRef>
          </c:tx>
          <c:spPr>
            <a:solidFill>
              <a:srgbClr val="669900"/>
            </a:solidFill>
            <a:ln>
              <a:solidFill>
                <a:srgbClr val="669900"/>
              </a:solidFill>
            </a:ln>
            <a:effectLst/>
          </c:spPr>
          <c:invertIfNegative val="0"/>
          <c:cat>
            <c:strRef>
              <c:f>'Entitlement Funding by Grant'!$I$4:$AB$4</c:f>
              <c:strCache>
                <c:ptCount val="20"/>
                <c:pt idx="0">
                  <c:v>FY04</c:v>
                </c:pt>
                <c:pt idx="1">
                  <c:v>FY05</c:v>
                </c:pt>
                <c:pt idx="2">
                  <c:v>FY06</c:v>
                </c:pt>
                <c:pt idx="3">
                  <c:v>FY07</c:v>
                </c:pt>
                <c:pt idx="4">
                  <c:v>FY08</c:v>
                </c:pt>
                <c:pt idx="5">
                  <c:v>FY09</c:v>
                </c:pt>
                <c:pt idx="6">
                  <c:v>FY10</c:v>
                </c:pt>
                <c:pt idx="7">
                  <c:v>FY11</c:v>
                </c:pt>
                <c:pt idx="8">
                  <c:v>FY12</c:v>
                </c:pt>
                <c:pt idx="9">
                  <c:v>FY13</c:v>
                </c:pt>
                <c:pt idx="10">
                  <c:v>FY14</c:v>
                </c:pt>
                <c:pt idx="11">
                  <c:v>FY15</c:v>
                </c:pt>
                <c:pt idx="12">
                  <c:v>FY16</c:v>
                </c:pt>
                <c:pt idx="13">
                  <c:v>FY17</c:v>
                </c:pt>
                <c:pt idx="14">
                  <c:v>FY18</c:v>
                </c:pt>
                <c:pt idx="15">
                  <c:v>FY19</c:v>
                </c:pt>
                <c:pt idx="16">
                  <c:v>FY20</c:v>
                </c:pt>
                <c:pt idx="17">
                  <c:v>FY21</c:v>
                </c:pt>
                <c:pt idx="18">
                  <c:v>FY22</c:v>
                </c:pt>
                <c:pt idx="19">
                  <c:v>FY23</c:v>
                </c:pt>
              </c:strCache>
            </c:strRef>
          </c:cat>
          <c:val>
            <c:numRef>
              <c:f>'Entitlement Funding by Grant'!$I$8:$AB$8</c:f>
              <c:numCache>
                <c:formatCode>_(* #,##0_);_(* \(#,##0\);_(* "-"??_);_(@_)</c:formatCode>
                <c:ptCount val="20"/>
                <c:pt idx="0">
                  <c:v>673000</c:v>
                </c:pt>
                <c:pt idx="1">
                  <c:v>792566</c:v>
                </c:pt>
                <c:pt idx="2">
                  <c:v>774810</c:v>
                </c:pt>
                <c:pt idx="3">
                  <c:v>770245</c:v>
                </c:pt>
                <c:pt idx="4">
                  <c:v>775725</c:v>
                </c:pt>
                <c:pt idx="5">
                  <c:v>772437</c:v>
                </c:pt>
                <c:pt idx="6">
                  <c:v>770512</c:v>
                </c:pt>
                <c:pt idx="7">
                  <c:v>769069</c:v>
                </c:pt>
                <c:pt idx="8">
                  <c:v>1203333</c:v>
                </c:pt>
                <c:pt idx="9">
                  <c:v>1375313</c:v>
                </c:pt>
                <c:pt idx="10">
                  <c:v>1050237</c:v>
                </c:pt>
                <c:pt idx="11">
                  <c:v>1130946</c:v>
                </c:pt>
                <c:pt idx="12">
                  <c:v>1209806</c:v>
                </c:pt>
                <c:pt idx="13">
                  <c:v>1211466</c:v>
                </c:pt>
                <c:pt idx="14">
                  <c:v>3117540</c:v>
                </c:pt>
                <c:pt idx="15">
                  <c:v>1203874</c:v>
                </c:pt>
                <c:pt idx="16">
                  <c:v>1291448</c:v>
                </c:pt>
                <c:pt idx="17">
                  <c:v>1290230</c:v>
                </c:pt>
                <c:pt idx="18">
                  <c:v>1290230</c:v>
                </c:pt>
                <c:pt idx="19">
                  <c:v>1268197</c:v>
                </c:pt>
              </c:numCache>
            </c:numRef>
          </c:val>
          <c:extLst>
            <c:ext xmlns:c16="http://schemas.microsoft.com/office/drawing/2014/chart" uri="{C3380CC4-5D6E-409C-BE32-E72D297353CC}">
              <c16:uniqueId val="{00000003-8572-4CF9-9AA6-F3681B49189B}"/>
            </c:ext>
          </c:extLst>
        </c:ser>
        <c:dLbls>
          <c:showLegendKey val="0"/>
          <c:showVal val="0"/>
          <c:showCatName val="0"/>
          <c:showSerName val="0"/>
          <c:showPercent val="0"/>
          <c:showBubbleSize val="0"/>
        </c:dLbls>
        <c:gapWidth val="150"/>
        <c:overlap val="100"/>
        <c:axId val="291253216"/>
        <c:axId val="291253776"/>
      </c:barChart>
      <c:catAx>
        <c:axId val="29125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1253776"/>
        <c:crosses val="autoZero"/>
        <c:auto val="1"/>
        <c:lblAlgn val="ctr"/>
        <c:lblOffset val="100"/>
        <c:noMultiLvlLbl val="0"/>
      </c:catAx>
      <c:valAx>
        <c:axId val="29125377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12532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jpg"/></Relationships>
</file>

<file path=ppt/diagrams/_rels/data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image" Target="../media/image25.png"/></Relationships>
</file>

<file path=ppt/diagrams/_rels/data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ata8.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hyperlink" Target="mailto:ofscommunitydevelopment@dallascityhall.com" TargetMode="External"/><Relationship Id="rId1" Type="http://schemas.openxmlformats.org/officeDocument/2006/relationships/hyperlink" Target="mailto:https://linktr.ee/dallascommdevelopment" TargetMode="Externa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jpg"/></Relationships>
</file>

<file path=ppt/diagrams/_rels/drawing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image" Target="../media/image25.png"/></Relationships>
</file>

<file path=ppt/diagrams/_rels/drawing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8.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hyperlink" Target="mailto:https://linktr.ee/dallascommdevelopment" TargetMode="External"/><Relationship Id="rId7" Type="http://schemas.openxmlformats.org/officeDocument/2006/relationships/image" Target="../media/image53.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hyperlink" Target="mailto:ofscommunitydevelopment@dallascityhall.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F64647-E7F8-4A89-92DC-44CABE8A0B21}" type="doc">
      <dgm:prSet loTypeId="urn:microsoft.com/office/officeart/2005/8/layout/pList1" loCatId="list" qsTypeId="urn:microsoft.com/office/officeart/2005/8/quickstyle/simple1" qsCatId="simple" csTypeId="urn:microsoft.com/office/officeart/2005/8/colors/accent1_2" csCatId="accent1" phldr="1"/>
      <dgm:spPr/>
    </dgm:pt>
    <dgm:pt modelId="{3128B703-D9F7-4BF1-8996-41F53712C0B2}">
      <dgm:prSet phldrT="[Text]" custT="1"/>
      <dgm:spPr/>
      <dgm:t>
        <a:bodyPr/>
        <a:lstStyle/>
        <a:p>
          <a:r>
            <a:rPr lang="en-US" sz="2000" dirty="0">
              <a:latin typeface="Arial" panose="020B0604020202020204" pitchFamily="34" charset="0"/>
              <a:cs typeface="Arial" panose="020B0604020202020204" pitchFamily="34" charset="0"/>
            </a:rPr>
            <a:t>Affordable Housing</a:t>
          </a:r>
        </a:p>
      </dgm:t>
    </dgm:pt>
    <dgm:pt modelId="{2F0C7F5D-559B-418A-9C17-4CFF39449D48}" type="parTrans" cxnId="{C52B5873-1FAF-4101-8C82-D74E7F085940}">
      <dgm:prSet/>
      <dgm:spPr/>
      <dgm:t>
        <a:bodyPr/>
        <a:lstStyle/>
        <a:p>
          <a:endParaRPr lang="en-US"/>
        </a:p>
      </dgm:t>
    </dgm:pt>
    <dgm:pt modelId="{FB47A6F9-08E4-42BE-92D4-C0E816D8255F}" type="sibTrans" cxnId="{C52B5873-1FAF-4101-8C82-D74E7F085940}">
      <dgm:prSet/>
      <dgm:spPr/>
      <dgm:t>
        <a:bodyPr/>
        <a:lstStyle/>
        <a:p>
          <a:endParaRPr lang="en-US"/>
        </a:p>
      </dgm:t>
    </dgm:pt>
    <dgm:pt modelId="{7BE62968-C836-4F58-9F8B-879C3F8CDD64}">
      <dgm:prSet phldrT="[Text]" custT="1"/>
      <dgm:spPr/>
      <dgm:t>
        <a:bodyPr/>
        <a:lstStyle/>
        <a:p>
          <a:r>
            <a:rPr lang="en-US" sz="2000" dirty="0">
              <a:latin typeface="Arial" panose="020B0604020202020204" pitchFamily="34" charset="0"/>
              <a:cs typeface="Arial" panose="020B0604020202020204" pitchFamily="34" charset="0"/>
            </a:rPr>
            <a:t>Homelessness Support/Prevention</a:t>
          </a:r>
        </a:p>
      </dgm:t>
    </dgm:pt>
    <dgm:pt modelId="{46060353-DA69-416F-9F43-24B9245D865D}" type="parTrans" cxnId="{EEB217A4-C012-4325-B163-4493E55CAEE7}">
      <dgm:prSet/>
      <dgm:spPr/>
      <dgm:t>
        <a:bodyPr/>
        <a:lstStyle/>
        <a:p>
          <a:endParaRPr lang="en-US"/>
        </a:p>
      </dgm:t>
    </dgm:pt>
    <dgm:pt modelId="{891EFFFA-9827-406A-A1FB-B733FD5FA1C1}" type="sibTrans" cxnId="{EEB217A4-C012-4325-B163-4493E55CAEE7}">
      <dgm:prSet/>
      <dgm:spPr/>
      <dgm:t>
        <a:bodyPr/>
        <a:lstStyle/>
        <a:p>
          <a:endParaRPr lang="en-US"/>
        </a:p>
      </dgm:t>
    </dgm:pt>
    <dgm:pt modelId="{2D443193-E69B-45CB-BD87-80F817C5CD2F}">
      <dgm:prSet phldrT="[Text]" custT="1"/>
      <dgm:spPr/>
      <dgm:t>
        <a:bodyPr/>
        <a:lstStyle/>
        <a:p>
          <a:r>
            <a:rPr lang="en-US" sz="2000" dirty="0">
              <a:latin typeface="Arial" panose="020B0604020202020204" pitchFamily="34" charset="0"/>
              <a:cs typeface="Arial" panose="020B0604020202020204" pitchFamily="34" charset="0"/>
            </a:rPr>
            <a:t>Human/Social Needs to Address Poverty</a:t>
          </a:r>
        </a:p>
      </dgm:t>
    </dgm:pt>
    <dgm:pt modelId="{4D3CD058-ED80-45E9-82B9-7910583B4B36}" type="parTrans" cxnId="{D0A41E42-276F-49D9-AEC7-9489DC201AB4}">
      <dgm:prSet/>
      <dgm:spPr/>
      <dgm:t>
        <a:bodyPr/>
        <a:lstStyle/>
        <a:p>
          <a:endParaRPr lang="en-US"/>
        </a:p>
      </dgm:t>
    </dgm:pt>
    <dgm:pt modelId="{B6C99B31-9D7A-4EC5-96AD-A25DB3057889}" type="sibTrans" cxnId="{D0A41E42-276F-49D9-AEC7-9489DC201AB4}">
      <dgm:prSet/>
      <dgm:spPr/>
      <dgm:t>
        <a:bodyPr/>
        <a:lstStyle/>
        <a:p>
          <a:endParaRPr lang="en-US"/>
        </a:p>
      </dgm:t>
    </dgm:pt>
    <dgm:pt modelId="{FD4CDFFB-B125-4E81-BB74-B419BB154873}">
      <dgm:prSet phldrT="[Text]" custT="1"/>
      <dgm:spPr/>
      <dgm:t>
        <a:bodyPr/>
        <a:lstStyle/>
        <a:p>
          <a:r>
            <a:rPr lang="en-US" sz="2000" dirty="0">
              <a:latin typeface="Arial" panose="020B0604020202020204" pitchFamily="34" charset="0"/>
              <a:cs typeface="Arial" panose="020B0604020202020204" pitchFamily="34" charset="0"/>
            </a:rPr>
            <a:t>Economic Development</a:t>
          </a:r>
        </a:p>
      </dgm:t>
    </dgm:pt>
    <dgm:pt modelId="{1F7886B6-8682-47C3-ABA1-30BC9B2FC61B}" type="parTrans" cxnId="{B4FA3444-9C1D-4C11-B9FA-730A6CBD0F2D}">
      <dgm:prSet/>
      <dgm:spPr/>
      <dgm:t>
        <a:bodyPr/>
        <a:lstStyle/>
        <a:p>
          <a:endParaRPr lang="en-US"/>
        </a:p>
      </dgm:t>
    </dgm:pt>
    <dgm:pt modelId="{6D90F5D1-804F-4FD8-8EA9-45F19C137B05}" type="sibTrans" cxnId="{B4FA3444-9C1D-4C11-B9FA-730A6CBD0F2D}">
      <dgm:prSet/>
      <dgm:spPr/>
      <dgm:t>
        <a:bodyPr/>
        <a:lstStyle/>
        <a:p>
          <a:endParaRPr lang="en-US"/>
        </a:p>
      </dgm:t>
    </dgm:pt>
    <dgm:pt modelId="{F8368588-13CB-492A-9151-6C22C8DEB65B}">
      <dgm:prSet phldrT="[Text]" custT="1"/>
      <dgm:spPr/>
      <dgm:t>
        <a:bodyPr/>
        <a:lstStyle/>
        <a:p>
          <a:pPr>
            <a:spcAft>
              <a:spcPts val="0"/>
            </a:spcAft>
          </a:pPr>
          <a:r>
            <a:rPr lang="en-US" sz="2000" dirty="0">
              <a:latin typeface="Arial" panose="020B0604020202020204" pitchFamily="34" charset="0"/>
              <a:cs typeface="Arial" panose="020B0604020202020204" pitchFamily="34" charset="0"/>
            </a:rPr>
            <a:t>Public Improvements/</a:t>
          </a:r>
        </a:p>
        <a:p>
          <a:pPr>
            <a:spcAft>
              <a:spcPts val="0"/>
            </a:spcAft>
          </a:pPr>
          <a:r>
            <a:rPr lang="en-US" sz="2000" dirty="0">
              <a:latin typeface="Arial" panose="020B0604020202020204" pitchFamily="34" charset="0"/>
              <a:cs typeface="Arial" panose="020B0604020202020204" pitchFamily="34" charset="0"/>
            </a:rPr>
            <a:t>Infrastructure</a:t>
          </a:r>
        </a:p>
      </dgm:t>
    </dgm:pt>
    <dgm:pt modelId="{6A2DC709-FDD6-49DF-BCFD-0639B0E5727D}" type="parTrans" cxnId="{78BCB2CF-E20D-4069-80AF-6AA494DAB83A}">
      <dgm:prSet/>
      <dgm:spPr/>
      <dgm:t>
        <a:bodyPr/>
        <a:lstStyle/>
        <a:p>
          <a:endParaRPr lang="en-US"/>
        </a:p>
      </dgm:t>
    </dgm:pt>
    <dgm:pt modelId="{9649C5D6-278E-4362-A283-35E66867E6B1}" type="sibTrans" cxnId="{78BCB2CF-E20D-4069-80AF-6AA494DAB83A}">
      <dgm:prSet/>
      <dgm:spPr/>
      <dgm:t>
        <a:bodyPr/>
        <a:lstStyle/>
        <a:p>
          <a:endParaRPr lang="en-US"/>
        </a:p>
      </dgm:t>
    </dgm:pt>
    <dgm:pt modelId="{64C8E9A6-875C-4C8B-A480-F4B745E1A5E9}" type="pres">
      <dgm:prSet presAssocID="{21F64647-E7F8-4A89-92DC-44CABE8A0B21}" presName="Name0" presStyleCnt="0">
        <dgm:presLayoutVars>
          <dgm:dir/>
          <dgm:resizeHandles val="exact"/>
        </dgm:presLayoutVars>
      </dgm:prSet>
      <dgm:spPr/>
    </dgm:pt>
    <dgm:pt modelId="{B9390790-70AF-4E22-A15A-D35408003C98}" type="pres">
      <dgm:prSet presAssocID="{3128B703-D9F7-4BF1-8996-41F53712C0B2}" presName="compNode" presStyleCnt="0"/>
      <dgm:spPr/>
    </dgm:pt>
    <dgm:pt modelId="{8001B829-B3B1-4400-B472-44284D8AB65F}" type="pres">
      <dgm:prSet presAssocID="{3128B703-D9F7-4BF1-8996-41F53712C0B2}" presName="pictRect" presStyleLbl="node1" presStyleIdx="0" presStyleCnt="5"/>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399" t="272" r="-399" b="-8986"/>
          </a:stretch>
        </a:blipFill>
      </dgm:spPr>
    </dgm:pt>
    <dgm:pt modelId="{622F8C5E-C620-4137-879F-14AB56C19945}" type="pres">
      <dgm:prSet presAssocID="{3128B703-D9F7-4BF1-8996-41F53712C0B2}" presName="textRect" presStyleLbl="revTx" presStyleIdx="0" presStyleCnt="5" custScaleX="100423">
        <dgm:presLayoutVars>
          <dgm:bulletEnabled val="1"/>
        </dgm:presLayoutVars>
      </dgm:prSet>
      <dgm:spPr/>
    </dgm:pt>
    <dgm:pt modelId="{7B13422B-ACE3-4FB5-8BED-BEA4BF117676}" type="pres">
      <dgm:prSet presAssocID="{FB47A6F9-08E4-42BE-92D4-C0E816D8255F}" presName="sibTrans" presStyleLbl="sibTrans2D1" presStyleIdx="0" presStyleCnt="0"/>
      <dgm:spPr/>
    </dgm:pt>
    <dgm:pt modelId="{6EDC78E2-6A3E-4DF9-8E6F-14B8D2C51E6E}" type="pres">
      <dgm:prSet presAssocID="{7BE62968-C836-4F58-9F8B-879C3F8CDD64}" presName="compNode" presStyleCnt="0"/>
      <dgm:spPr/>
    </dgm:pt>
    <dgm:pt modelId="{6CD5242F-D832-4DEA-830D-8F3043BB18F5}" type="pres">
      <dgm:prSet presAssocID="{7BE62968-C836-4F58-9F8B-879C3F8CDD64}" presName="pictRect" presStyleLbl="node1" presStyleIdx="1" presStyleCnt="5"/>
      <dgm:spPr>
        <a:blipFill>
          <a:blip xmlns:r="http://schemas.openxmlformats.org/officeDocument/2006/relationships" r:embed="rId2"/>
          <a:srcRect/>
          <a:stretch>
            <a:fillRect l="-3000" r="-3000"/>
          </a:stretch>
        </a:blipFill>
      </dgm:spPr>
    </dgm:pt>
    <dgm:pt modelId="{20FB19C7-3E2E-4CD9-BFE2-4F2AFA7874D0}" type="pres">
      <dgm:prSet presAssocID="{7BE62968-C836-4F58-9F8B-879C3F8CDD64}" presName="textRect" presStyleLbl="revTx" presStyleIdx="1" presStyleCnt="5" custScaleX="133933">
        <dgm:presLayoutVars>
          <dgm:bulletEnabled val="1"/>
        </dgm:presLayoutVars>
      </dgm:prSet>
      <dgm:spPr/>
    </dgm:pt>
    <dgm:pt modelId="{6767D362-B5E4-4A37-B5C4-C86D8320E2CC}" type="pres">
      <dgm:prSet presAssocID="{891EFFFA-9827-406A-A1FB-B733FD5FA1C1}" presName="sibTrans" presStyleLbl="sibTrans2D1" presStyleIdx="0" presStyleCnt="0"/>
      <dgm:spPr/>
    </dgm:pt>
    <dgm:pt modelId="{88425E4D-DCB1-4F0C-9863-7D8ABA6105B9}" type="pres">
      <dgm:prSet presAssocID="{2D443193-E69B-45CB-BD87-80F817C5CD2F}" presName="compNode" presStyleCnt="0"/>
      <dgm:spPr/>
    </dgm:pt>
    <dgm:pt modelId="{A4036048-0D50-4CB6-9670-81A7A5AD3559}" type="pres">
      <dgm:prSet presAssocID="{2D443193-E69B-45CB-BD87-80F817C5CD2F}" presName="pictRect" presStyleLbl="node1" presStyleIdx="2" presStyleCnt="5"/>
      <dgm:spPr>
        <a:blipFill>
          <a:blip xmlns:r="http://schemas.openxmlformats.org/officeDocument/2006/relationships" r:embed="rId3"/>
          <a:srcRect/>
          <a:stretch>
            <a:fillRect l="-10000" r="-10000"/>
          </a:stretch>
        </a:blipFill>
      </dgm:spPr>
    </dgm:pt>
    <dgm:pt modelId="{DE789554-3C04-4D67-9109-FECC54C0B0C7}" type="pres">
      <dgm:prSet presAssocID="{2D443193-E69B-45CB-BD87-80F817C5CD2F}" presName="textRect" presStyleLbl="revTx" presStyleIdx="2" presStyleCnt="5">
        <dgm:presLayoutVars>
          <dgm:bulletEnabled val="1"/>
        </dgm:presLayoutVars>
      </dgm:prSet>
      <dgm:spPr/>
    </dgm:pt>
    <dgm:pt modelId="{9089FBB0-E36A-46D9-B8BD-8D8E79D9046D}" type="pres">
      <dgm:prSet presAssocID="{B6C99B31-9D7A-4EC5-96AD-A25DB3057889}" presName="sibTrans" presStyleLbl="sibTrans2D1" presStyleIdx="0" presStyleCnt="0"/>
      <dgm:spPr/>
    </dgm:pt>
    <dgm:pt modelId="{784986FD-4E01-41EB-96B8-D754372A77BD}" type="pres">
      <dgm:prSet presAssocID="{FD4CDFFB-B125-4E81-BB74-B419BB154873}" presName="compNode" presStyleCnt="0"/>
      <dgm:spPr/>
    </dgm:pt>
    <dgm:pt modelId="{A481A4D3-FDAE-4C9A-A411-6D0B35D36BE9}" type="pres">
      <dgm:prSet presAssocID="{FD4CDFFB-B125-4E81-BB74-B419BB154873}" presName="pictRect" presStyleLbl="node1" presStyleIdx="3" presStyleCnt="5"/>
      <dgm:spPr>
        <a:blipFill>
          <a:blip xmlns:r="http://schemas.openxmlformats.org/officeDocument/2006/relationships" r:embed="rId4"/>
          <a:srcRect/>
          <a:stretch>
            <a:fillRect t="-1000" b="-1000"/>
          </a:stretch>
        </a:blipFill>
      </dgm:spPr>
    </dgm:pt>
    <dgm:pt modelId="{4CD70F2F-BF2C-4FA3-AE03-B32843A111E5}" type="pres">
      <dgm:prSet presAssocID="{FD4CDFFB-B125-4E81-BB74-B419BB154873}" presName="textRect" presStyleLbl="revTx" presStyleIdx="3" presStyleCnt="5">
        <dgm:presLayoutVars>
          <dgm:bulletEnabled val="1"/>
        </dgm:presLayoutVars>
      </dgm:prSet>
      <dgm:spPr/>
    </dgm:pt>
    <dgm:pt modelId="{B86C4080-0012-42C3-852A-C2972DA0A705}" type="pres">
      <dgm:prSet presAssocID="{6D90F5D1-804F-4FD8-8EA9-45F19C137B05}" presName="sibTrans" presStyleLbl="sibTrans2D1" presStyleIdx="0" presStyleCnt="0"/>
      <dgm:spPr/>
    </dgm:pt>
    <dgm:pt modelId="{3DF8CA2F-DC0E-4A43-B49F-44CE1F9CBAA9}" type="pres">
      <dgm:prSet presAssocID="{F8368588-13CB-492A-9151-6C22C8DEB65B}" presName="compNode" presStyleCnt="0"/>
      <dgm:spPr/>
    </dgm:pt>
    <dgm:pt modelId="{240E96A0-007A-461D-B9E4-600000D4660A}" type="pres">
      <dgm:prSet presAssocID="{F8368588-13CB-492A-9151-6C22C8DEB65B}" presName="pict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28000" b="-28000"/>
          </a:stretch>
        </a:blipFill>
      </dgm:spPr>
    </dgm:pt>
    <dgm:pt modelId="{191C6B49-AD1C-4053-A969-2A7D54B17045}" type="pres">
      <dgm:prSet presAssocID="{F8368588-13CB-492A-9151-6C22C8DEB65B}" presName="textRect" presStyleLbl="revTx" presStyleIdx="4" presStyleCnt="5">
        <dgm:presLayoutVars>
          <dgm:bulletEnabled val="1"/>
        </dgm:presLayoutVars>
      </dgm:prSet>
      <dgm:spPr/>
    </dgm:pt>
  </dgm:ptLst>
  <dgm:cxnLst>
    <dgm:cxn modelId="{FF3A8806-3214-4A35-80AB-F36EF8D2A6AB}" type="presOf" srcId="{891EFFFA-9827-406A-A1FB-B733FD5FA1C1}" destId="{6767D362-B5E4-4A37-B5C4-C86D8320E2CC}" srcOrd="0" destOrd="0" presId="urn:microsoft.com/office/officeart/2005/8/layout/pList1"/>
    <dgm:cxn modelId="{C96C1319-A3DA-4001-80B7-C6473BD6BFA2}" type="presOf" srcId="{21F64647-E7F8-4A89-92DC-44CABE8A0B21}" destId="{64C8E9A6-875C-4C8B-A480-F4B745E1A5E9}" srcOrd="0" destOrd="0" presId="urn:microsoft.com/office/officeart/2005/8/layout/pList1"/>
    <dgm:cxn modelId="{719EA51F-99A9-4CA2-A78E-7DBCA10D5563}" type="presOf" srcId="{FB47A6F9-08E4-42BE-92D4-C0E816D8255F}" destId="{7B13422B-ACE3-4FB5-8BED-BEA4BF117676}" srcOrd="0" destOrd="0" presId="urn:microsoft.com/office/officeart/2005/8/layout/pList1"/>
    <dgm:cxn modelId="{10C55A30-3DF2-40F4-963F-0306A399E12F}" type="presOf" srcId="{F8368588-13CB-492A-9151-6C22C8DEB65B}" destId="{191C6B49-AD1C-4053-A969-2A7D54B17045}" srcOrd="0" destOrd="0" presId="urn:microsoft.com/office/officeart/2005/8/layout/pList1"/>
    <dgm:cxn modelId="{D0A41E42-276F-49D9-AEC7-9489DC201AB4}" srcId="{21F64647-E7F8-4A89-92DC-44CABE8A0B21}" destId="{2D443193-E69B-45CB-BD87-80F817C5CD2F}" srcOrd="2" destOrd="0" parTransId="{4D3CD058-ED80-45E9-82B9-7910583B4B36}" sibTransId="{B6C99B31-9D7A-4EC5-96AD-A25DB3057889}"/>
    <dgm:cxn modelId="{B4FA3444-9C1D-4C11-B9FA-730A6CBD0F2D}" srcId="{21F64647-E7F8-4A89-92DC-44CABE8A0B21}" destId="{FD4CDFFB-B125-4E81-BB74-B419BB154873}" srcOrd="3" destOrd="0" parTransId="{1F7886B6-8682-47C3-ABA1-30BC9B2FC61B}" sibTransId="{6D90F5D1-804F-4FD8-8EA9-45F19C137B05}"/>
    <dgm:cxn modelId="{C52B5873-1FAF-4101-8C82-D74E7F085940}" srcId="{21F64647-E7F8-4A89-92DC-44CABE8A0B21}" destId="{3128B703-D9F7-4BF1-8996-41F53712C0B2}" srcOrd="0" destOrd="0" parTransId="{2F0C7F5D-559B-418A-9C17-4CFF39449D48}" sibTransId="{FB47A6F9-08E4-42BE-92D4-C0E816D8255F}"/>
    <dgm:cxn modelId="{75A85F89-6FD0-4F26-B8D0-D629F05B889B}" type="presOf" srcId="{3128B703-D9F7-4BF1-8996-41F53712C0B2}" destId="{622F8C5E-C620-4137-879F-14AB56C19945}" srcOrd="0" destOrd="0" presId="urn:microsoft.com/office/officeart/2005/8/layout/pList1"/>
    <dgm:cxn modelId="{AB580C8F-372B-4C97-A595-8591E2806097}" type="presOf" srcId="{FD4CDFFB-B125-4E81-BB74-B419BB154873}" destId="{4CD70F2F-BF2C-4FA3-AE03-B32843A111E5}" srcOrd="0" destOrd="0" presId="urn:microsoft.com/office/officeart/2005/8/layout/pList1"/>
    <dgm:cxn modelId="{12809791-19B4-4A0D-903C-234EA4E7665B}" type="presOf" srcId="{B6C99B31-9D7A-4EC5-96AD-A25DB3057889}" destId="{9089FBB0-E36A-46D9-B8BD-8D8E79D9046D}" srcOrd="0" destOrd="0" presId="urn:microsoft.com/office/officeart/2005/8/layout/pList1"/>
    <dgm:cxn modelId="{5C28ED9C-4AC8-4A02-AEEA-D707A965BB9F}" type="presOf" srcId="{2D443193-E69B-45CB-BD87-80F817C5CD2F}" destId="{DE789554-3C04-4D67-9109-FECC54C0B0C7}" srcOrd="0" destOrd="0" presId="urn:microsoft.com/office/officeart/2005/8/layout/pList1"/>
    <dgm:cxn modelId="{EEB217A4-C012-4325-B163-4493E55CAEE7}" srcId="{21F64647-E7F8-4A89-92DC-44CABE8A0B21}" destId="{7BE62968-C836-4F58-9F8B-879C3F8CDD64}" srcOrd="1" destOrd="0" parTransId="{46060353-DA69-416F-9F43-24B9245D865D}" sibTransId="{891EFFFA-9827-406A-A1FB-B733FD5FA1C1}"/>
    <dgm:cxn modelId="{78BCB2CF-E20D-4069-80AF-6AA494DAB83A}" srcId="{21F64647-E7F8-4A89-92DC-44CABE8A0B21}" destId="{F8368588-13CB-492A-9151-6C22C8DEB65B}" srcOrd="4" destOrd="0" parTransId="{6A2DC709-FDD6-49DF-BCFD-0639B0E5727D}" sibTransId="{9649C5D6-278E-4362-A283-35E66867E6B1}"/>
    <dgm:cxn modelId="{3090B0F6-304C-4710-A609-E7D5BFAACD24}" type="presOf" srcId="{6D90F5D1-804F-4FD8-8EA9-45F19C137B05}" destId="{B86C4080-0012-42C3-852A-C2972DA0A705}" srcOrd="0" destOrd="0" presId="urn:microsoft.com/office/officeart/2005/8/layout/pList1"/>
    <dgm:cxn modelId="{46CEE7FB-B9D4-44DD-AE28-AF6DCE00F09B}" type="presOf" srcId="{7BE62968-C836-4F58-9F8B-879C3F8CDD64}" destId="{20FB19C7-3E2E-4CD9-BFE2-4F2AFA7874D0}" srcOrd="0" destOrd="0" presId="urn:microsoft.com/office/officeart/2005/8/layout/pList1"/>
    <dgm:cxn modelId="{DB662990-E73F-4E12-B211-33B79CC1F597}" type="presParOf" srcId="{64C8E9A6-875C-4C8B-A480-F4B745E1A5E9}" destId="{B9390790-70AF-4E22-A15A-D35408003C98}" srcOrd="0" destOrd="0" presId="urn:microsoft.com/office/officeart/2005/8/layout/pList1"/>
    <dgm:cxn modelId="{E4F01508-4D49-4758-8CE0-2AA6FBAD756A}" type="presParOf" srcId="{B9390790-70AF-4E22-A15A-D35408003C98}" destId="{8001B829-B3B1-4400-B472-44284D8AB65F}" srcOrd="0" destOrd="0" presId="urn:microsoft.com/office/officeart/2005/8/layout/pList1"/>
    <dgm:cxn modelId="{1EFF247F-AE74-40B7-8D89-5503AAC3E846}" type="presParOf" srcId="{B9390790-70AF-4E22-A15A-D35408003C98}" destId="{622F8C5E-C620-4137-879F-14AB56C19945}" srcOrd="1" destOrd="0" presId="urn:microsoft.com/office/officeart/2005/8/layout/pList1"/>
    <dgm:cxn modelId="{BC49379D-D123-473E-B5D1-B6B1F5AAF3B5}" type="presParOf" srcId="{64C8E9A6-875C-4C8B-A480-F4B745E1A5E9}" destId="{7B13422B-ACE3-4FB5-8BED-BEA4BF117676}" srcOrd="1" destOrd="0" presId="urn:microsoft.com/office/officeart/2005/8/layout/pList1"/>
    <dgm:cxn modelId="{7A0CE23E-815E-40A6-BADF-DDEE871442BF}" type="presParOf" srcId="{64C8E9A6-875C-4C8B-A480-F4B745E1A5E9}" destId="{6EDC78E2-6A3E-4DF9-8E6F-14B8D2C51E6E}" srcOrd="2" destOrd="0" presId="urn:microsoft.com/office/officeart/2005/8/layout/pList1"/>
    <dgm:cxn modelId="{85A94A3F-B1EB-4317-88FD-C577928838B8}" type="presParOf" srcId="{6EDC78E2-6A3E-4DF9-8E6F-14B8D2C51E6E}" destId="{6CD5242F-D832-4DEA-830D-8F3043BB18F5}" srcOrd="0" destOrd="0" presId="urn:microsoft.com/office/officeart/2005/8/layout/pList1"/>
    <dgm:cxn modelId="{039D106B-62D6-4EBA-ADDD-F10D04EEF4C3}" type="presParOf" srcId="{6EDC78E2-6A3E-4DF9-8E6F-14B8D2C51E6E}" destId="{20FB19C7-3E2E-4CD9-BFE2-4F2AFA7874D0}" srcOrd="1" destOrd="0" presId="urn:microsoft.com/office/officeart/2005/8/layout/pList1"/>
    <dgm:cxn modelId="{958B0240-D5AE-42BD-BF92-2AE48D23002B}" type="presParOf" srcId="{64C8E9A6-875C-4C8B-A480-F4B745E1A5E9}" destId="{6767D362-B5E4-4A37-B5C4-C86D8320E2CC}" srcOrd="3" destOrd="0" presId="urn:microsoft.com/office/officeart/2005/8/layout/pList1"/>
    <dgm:cxn modelId="{7934A11B-9129-4A43-9540-AB3ACCA2E83E}" type="presParOf" srcId="{64C8E9A6-875C-4C8B-A480-F4B745E1A5E9}" destId="{88425E4D-DCB1-4F0C-9863-7D8ABA6105B9}" srcOrd="4" destOrd="0" presId="urn:microsoft.com/office/officeart/2005/8/layout/pList1"/>
    <dgm:cxn modelId="{A4EF5ADC-9FEF-437D-B3B9-7D2DE1C85032}" type="presParOf" srcId="{88425E4D-DCB1-4F0C-9863-7D8ABA6105B9}" destId="{A4036048-0D50-4CB6-9670-81A7A5AD3559}" srcOrd="0" destOrd="0" presId="urn:microsoft.com/office/officeart/2005/8/layout/pList1"/>
    <dgm:cxn modelId="{B425A673-9D2C-4F9E-9CDE-F91B17838A1E}" type="presParOf" srcId="{88425E4D-DCB1-4F0C-9863-7D8ABA6105B9}" destId="{DE789554-3C04-4D67-9109-FECC54C0B0C7}" srcOrd="1" destOrd="0" presId="urn:microsoft.com/office/officeart/2005/8/layout/pList1"/>
    <dgm:cxn modelId="{BF8B247B-1154-42A9-8C2E-C2768670A2F8}" type="presParOf" srcId="{64C8E9A6-875C-4C8B-A480-F4B745E1A5E9}" destId="{9089FBB0-E36A-46D9-B8BD-8D8E79D9046D}" srcOrd="5" destOrd="0" presId="urn:microsoft.com/office/officeart/2005/8/layout/pList1"/>
    <dgm:cxn modelId="{E03D9557-B41D-4DBD-B71A-9D8C619B3132}" type="presParOf" srcId="{64C8E9A6-875C-4C8B-A480-F4B745E1A5E9}" destId="{784986FD-4E01-41EB-96B8-D754372A77BD}" srcOrd="6" destOrd="0" presId="urn:microsoft.com/office/officeart/2005/8/layout/pList1"/>
    <dgm:cxn modelId="{9A61CF12-E50D-428D-B53D-6CD2C597D70B}" type="presParOf" srcId="{784986FD-4E01-41EB-96B8-D754372A77BD}" destId="{A481A4D3-FDAE-4C9A-A411-6D0B35D36BE9}" srcOrd="0" destOrd="0" presId="urn:microsoft.com/office/officeart/2005/8/layout/pList1"/>
    <dgm:cxn modelId="{25FA6456-4FD4-4235-847C-C57BB318BA25}" type="presParOf" srcId="{784986FD-4E01-41EB-96B8-D754372A77BD}" destId="{4CD70F2F-BF2C-4FA3-AE03-B32843A111E5}" srcOrd="1" destOrd="0" presId="urn:microsoft.com/office/officeart/2005/8/layout/pList1"/>
    <dgm:cxn modelId="{3DDBF6B8-64B7-4523-BFCD-4576B8DC48B2}" type="presParOf" srcId="{64C8E9A6-875C-4C8B-A480-F4B745E1A5E9}" destId="{B86C4080-0012-42C3-852A-C2972DA0A705}" srcOrd="7" destOrd="0" presId="urn:microsoft.com/office/officeart/2005/8/layout/pList1"/>
    <dgm:cxn modelId="{831ACABC-9808-45AB-96F5-8B29F2E82723}" type="presParOf" srcId="{64C8E9A6-875C-4C8B-A480-F4B745E1A5E9}" destId="{3DF8CA2F-DC0E-4A43-B49F-44CE1F9CBAA9}" srcOrd="8" destOrd="0" presId="urn:microsoft.com/office/officeart/2005/8/layout/pList1"/>
    <dgm:cxn modelId="{31944DA2-FF47-4F29-9BEE-9CCE596C2636}" type="presParOf" srcId="{3DF8CA2F-DC0E-4A43-B49F-44CE1F9CBAA9}" destId="{240E96A0-007A-461D-B9E4-600000D4660A}" srcOrd="0" destOrd="0" presId="urn:microsoft.com/office/officeart/2005/8/layout/pList1"/>
    <dgm:cxn modelId="{F00E9FF9-C7D6-433A-AB2C-CE5E6F4B24F6}" type="presParOf" srcId="{3DF8CA2F-DC0E-4A43-B49F-44CE1F9CBAA9}" destId="{191C6B49-AD1C-4053-A969-2A7D54B1704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9B51CB-1520-43AD-AC60-F3AC47D0F07E}"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6948A634-3C0A-413C-B0E0-614BA30382AC}">
      <dgm:prSet phldrT="[Text]" custT="1"/>
      <dgm:spPr>
        <a:solidFill>
          <a:srgbClr val="003F88"/>
        </a:solidFill>
        <a:ln>
          <a:solidFill>
            <a:srgbClr val="003F88"/>
          </a:solidFill>
        </a:ln>
      </dgm:spPr>
      <dgm:t>
        <a:bodyPr/>
        <a:lstStyle/>
        <a:p>
          <a:pPr>
            <a:lnSpc>
              <a:spcPct val="100000"/>
            </a:lnSpc>
            <a:spcAft>
              <a:spcPts val="0"/>
            </a:spcAft>
          </a:pPr>
          <a:r>
            <a:rPr lang="en-US" sz="4000" dirty="0">
              <a:latin typeface="Arial" panose="020B0604020202020204" pitchFamily="34" charset="0"/>
              <a:cs typeface="Arial" panose="020B0604020202020204" pitchFamily="34" charset="0"/>
            </a:rPr>
            <a:t>5-Year Consolidated Plan</a:t>
          </a:r>
        </a:p>
        <a:p>
          <a:pPr>
            <a:lnSpc>
              <a:spcPct val="100000"/>
            </a:lnSpc>
            <a:spcAft>
              <a:spcPts val="0"/>
            </a:spcAft>
          </a:pPr>
          <a:r>
            <a:rPr lang="en-US" sz="2000" dirty="0">
              <a:latin typeface="Arial" panose="020B0604020202020204" pitchFamily="34" charset="0"/>
              <a:cs typeface="Arial" panose="020B0604020202020204" pitchFamily="34" charset="0"/>
            </a:rPr>
            <a:t>(Submitted to HUD August 2019)</a:t>
          </a:r>
        </a:p>
      </dgm:t>
    </dgm:pt>
    <dgm:pt modelId="{C502278C-2B4D-483E-9846-5DDCD7B2F711}" type="parTrans" cxnId="{1184AF01-E0F7-40B5-A61D-D28B07BC6458}">
      <dgm:prSet/>
      <dgm:spPr/>
      <dgm:t>
        <a:bodyPr/>
        <a:lstStyle/>
        <a:p>
          <a:endParaRPr lang="en-US"/>
        </a:p>
      </dgm:t>
    </dgm:pt>
    <dgm:pt modelId="{58B0DC65-A754-495B-AC02-709C6A9E0E8D}" type="sibTrans" cxnId="{1184AF01-E0F7-40B5-A61D-D28B07BC6458}">
      <dgm:prSet/>
      <dgm:spPr/>
      <dgm:t>
        <a:bodyPr/>
        <a:lstStyle/>
        <a:p>
          <a:endParaRPr lang="en-US"/>
        </a:p>
      </dgm:t>
    </dgm:pt>
    <dgm:pt modelId="{9C2F684A-8CC7-43A6-A700-80978099106C}">
      <dgm:prSet phldrT="[Text]" custT="1"/>
      <dgm:spPr>
        <a:solidFill>
          <a:srgbClr val="669900"/>
        </a:solidFill>
        <a:ln>
          <a:solidFill>
            <a:srgbClr val="669900"/>
          </a:solidFill>
        </a:ln>
      </dgm:spPr>
      <dgm:t>
        <a:bodyPr/>
        <a:lstStyle/>
        <a:p>
          <a:pPr>
            <a:lnSpc>
              <a:spcPct val="100000"/>
            </a:lnSpc>
            <a:spcAft>
              <a:spcPts val="0"/>
            </a:spcAft>
          </a:pPr>
          <a:r>
            <a:rPr lang="en-US" sz="4000" dirty="0">
              <a:latin typeface="Arial" panose="020B0604020202020204" pitchFamily="34" charset="0"/>
              <a:cs typeface="Arial" panose="020B0604020202020204" pitchFamily="34" charset="0"/>
            </a:rPr>
            <a:t>Annual Action Plans</a:t>
          </a:r>
        </a:p>
        <a:p>
          <a:pPr>
            <a:lnSpc>
              <a:spcPct val="100000"/>
            </a:lnSpc>
            <a:spcAft>
              <a:spcPts val="0"/>
            </a:spcAft>
          </a:pPr>
          <a:r>
            <a:rPr lang="en-US" sz="2000" dirty="0">
              <a:latin typeface="Arial" panose="020B0604020202020204" pitchFamily="34" charset="0"/>
              <a:cs typeface="Arial" panose="020B0604020202020204" pitchFamily="34" charset="0"/>
            </a:rPr>
            <a:t>(Application/budget submitted to HUD to receive annual grant funds)</a:t>
          </a:r>
        </a:p>
      </dgm:t>
    </dgm:pt>
    <dgm:pt modelId="{4F0CF088-A8DF-46CE-ADE7-F2EA713FCC4B}" type="parTrans" cxnId="{B9481323-FBFE-434B-B66E-CFF456A76190}">
      <dgm:prSet/>
      <dgm:spPr/>
      <dgm:t>
        <a:bodyPr/>
        <a:lstStyle/>
        <a:p>
          <a:endParaRPr lang="en-US"/>
        </a:p>
      </dgm:t>
    </dgm:pt>
    <dgm:pt modelId="{542B65F8-60DB-4D9E-BBC7-1CD911C52B6F}" type="sibTrans" cxnId="{B9481323-FBFE-434B-B66E-CFF456A76190}">
      <dgm:prSet/>
      <dgm:spPr/>
      <dgm:t>
        <a:bodyPr/>
        <a:lstStyle/>
        <a:p>
          <a:endParaRPr lang="en-US"/>
        </a:p>
      </dgm:t>
    </dgm:pt>
    <dgm:pt modelId="{40DFA75E-3DEE-432B-BDC6-DFDF6A9BB746}">
      <dgm:prSet phldrT="[Text]"/>
      <dgm:spPr>
        <a:solidFill>
          <a:srgbClr val="669900"/>
        </a:solidFill>
        <a:ln>
          <a:solidFill>
            <a:srgbClr val="669900"/>
          </a:solidFill>
        </a:ln>
      </dgm:spPr>
      <dgm:t>
        <a:bodyPr/>
        <a:lstStyle/>
        <a:p>
          <a:pPr>
            <a:lnSpc>
              <a:spcPct val="100000"/>
            </a:lnSpc>
          </a:pPr>
          <a:r>
            <a:rPr lang="en-US" dirty="0">
              <a:latin typeface="Arial" panose="020B0604020202020204" pitchFamily="34" charset="0"/>
              <a:cs typeface="Arial" panose="020B0604020202020204" pitchFamily="34" charset="0"/>
            </a:rPr>
            <a:t>Year 1</a:t>
          </a:r>
        </a:p>
        <a:p>
          <a:pPr>
            <a:lnSpc>
              <a:spcPct val="100000"/>
            </a:lnSpc>
          </a:pPr>
          <a:r>
            <a:rPr lang="en-US" dirty="0">
              <a:latin typeface="Arial" panose="020B0604020202020204" pitchFamily="34" charset="0"/>
              <a:cs typeface="Arial" panose="020B0604020202020204" pitchFamily="34" charset="0"/>
            </a:rPr>
            <a:t>FY 2019-20</a:t>
          </a:r>
        </a:p>
        <a:p>
          <a:pPr>
            <a:lnSpc>
              <a:spcPct val="100000"/>
            </a:lnSpc>
          </a:pPr>
          <a:r>
            <a:rPr lang="en-US" dirty="0">
              <a:latin typeface="Arial" panose="020B0604020202020204" pitchFamily="34" charset="0"/>
              <a:cs typeface="Arial" panose="020B0604020202020204" pitchFamily="34" charset="0"/>
            </a:rPr>
            <a:t>(Submitted August 2019)</a:t>
          </a:r>
        </a:p>
      </dgm:t>
    </dgm:pt>
    <dgm:pt modelId="{545D29D1-9DD6-4840-8E1E-1E76776D5176}" type="parTrans" cxnId="{3470405F-9CBC-4497-BAAF-2C228FEBE94D}">
      <dgm:prSet/>
      <dgm:spPr/>
      <dgm:t>
        <a:bodyPr/>
        <a:lstStyle/>
        <a:p>
          <a:endParaRPr lang="en-US"/>
        </a:p>
      </dgm:t>
    </dgm:pt>
    <dgm:pt modelId="{A7AD01DD-F62B-4D9C-852F-86153D6B746C}" type="sibTrans" cxnId="{3470405F-9CBC-4497-BAAF-2C228FEBE94D}">
      <dgm:prSet/>
      <dgm:spPr/>
      <dgm:t>
        <a:bodyPr/>
        <a:lstStyle/>
        <a:p>
          <a:endParaRPr lang="en-US"/>
        </a:p>
      </dgm:t>
    </dgm:pt>
    <dgm:pt modelId="{345D2EC0-1785-4CDC-9F60-C114BECF59FC}">
      <dgm:prSet phldrT="[Text]"/>
      <dgm:spPr>
        <a:solidFill>
          <a:srgbClr val="669900"/>
        </a:solidFill>
        <a:ln>
          <a:solidFill>
            <a:srgbClr val="669900"/>
          </a:solidFill>
        </a:ln>
      </dgm:spPr>
      <dgm:t>
        <a:bodyPr/>
        <a:lstStyle/>
        <a:p>
          <a:pPr>
            <a:lnSpc>
              <a:spcPct val="100000"/>
            </a:lnSpc>
          </a:pPr>
          <a:r>
            <a:rPr lang="en-US" dirty="0">
              <a:latin typeface="Arial" panose="020B0604020202020204" pitchFamily="34" charset="0"/>
              <a:cs typeface="Arial" panose="020B0604020202020204" pitchFamily="34" charset="0"/>
            </a:rPr>
            <a:t>Year 2</a:t>
          </a:r>
        </a:p>
        <a:p>
          <a:pPr>
            <a:lnSpc>
              <a:spcPct val="100000"/>
            </a:lnSpc>
          </a:pPr>
          <a:r>
            <a:rPr lang="en-US" dirty="0">
              <a:latin typeface="Arial" panose="020B0604020202020204" pitchFamily="34" charset="0"/>
              <a:cs typeface="Arial" panose="020B0604020202020204" pitchFamily="34" charset="0"/>
            </a:rPr>
            <a:t>FY 2020-21</a:t>
          </a:r>
        </a:p>
        <a:p>
          <a:pPr>
            <a:lnSpc>
              <a:spcPct val="100000"/>
            </a:lnSpc>
          </a:pPr>
          <a:r>
            <a:rPr lang="en-US" dirty="0">
              <a:latin typeface="Arial" panose="020B0604020202020204" pitchFamily="34" charset="0"/>
              <a:cs typeface="Arial" panose="020B0604020202020204" pitchFamily="34" charset="0"/>
            </a:rPr>
            <a:t>(Submitted August 2020)</a:t>
          </a:r>
        </a:p>
      </dgm:t>
    </dgm:pt>
    <dgm:pt modelId="{91651009-5D99-4D3C-9B5C-119ACEA57248}" type="parTrans" cxnId="{961F9B56-405B-4A05-80F0-BB98B3636114}">
      <dgm:prSet/>
      <dgm:spPr/>
      <dgm:t>
        <a:bodyPr/>
        <a:lstStyle/>
        <a:p>
          <a:endParaRPr lang="en-US"/>
        </a:p>
      </dgm:t>
    </dgm:pt>
    <dgm:pt modelId="{56D38C7C-0C15-497A-965C-29BEB0EE4E84}" type="sibTrans" cxnId="{961F9B56-405B-4A05-80F0-BB98B3636114}">
      <dgm:prSet/>
      <dgm:spPr/>
      <dgm:t>
        <a:bodyPr/>
        <a:lstStyle/>
        <a:p>
          <a:endParaRPr lang="en-US"/>
        </a:p>
      </dgm:t>
    </dgm:pt>
    <dgm:pt modelId="{14103581-CA2E-46D4-BEED-3FEF685B2C30}">
      <dgm:prSet phldrT="[Text]"/>
      <dgm:spPr>
        <a:solidFill>
          <a:srgbClr val="FFA000"/>
        </a:solidFill>
        <a:ln>
          <a:solidFill>
            <a:srgbClr val="669900"/>
          </a:solidFill>
        </a:ln>
      </dgm:spPr>
      <dgm:t>
        <a:bodyPr/>
        <a:lstStyle/>
        <a:p>
          <a:pPr>
            <a:lnSpc>
              <a:spcPct val="100000"/>
            </a:lnSpc>
          </a:pPr>
          <a:r>
            <a:rPr lang="en-US" dirty="0">
              <a:latin typeface="Arial" panose="020B0604020202020204" pitchFamily="34" charset="0"/>
              <a:cs typeface="Arial" panose="020B0604020202020204" pitchFamily="34" charset="0"/>
            </a:rPr>
            <a:t>Year 5</a:t>
          </a:r>
        </a:p>
        <a:p>
          <a:pPr>
            <a:lnSpc>
              <a:spcPct val="100000"/>
            </a:lnSpc>
          </a:pPr>
          <a:r>
            <a:rPr lang="en-US" dirty="0">
              <a:latin typeface="Arial" panose="020B0604020202020204" pitchFamily="34" charset="0"/>
              <a:cs typeface="Arial" panose="020B0604020202020204" pitchFamily="34" charset="0"/>
            </a:rPr>
            <a:t>FY 2023-24</a:t>
          </a:r>
        </a:p>
        <a:p>
          <a:pPr>
            <a:lnSpc>
              <a:spcPct val="100000"/>
            </a:lnSpc>
          </a:pPr>
          <a:r>
            <a:rPr lang="en-US" dirty="0">
              <a:latin typeface="Arial" panose="020B0604020202020204" pitchFamily="34" charset="0"/>
              <a:cs typeface="Arial" panose="020B0604020202020204" pitchFamily="34" charset="0"/>
            </a:rPr>
            <a:t>(Will submit August 2023)</a:t>
          </a:r>
        </a:p>
      </dgm:t>
    </dgm:pt>
    <dgm:pt modelId="{70301E81-D317-4D5A-82B9-4D18300FF9F9}" type="parTrans" cxnId="{469A31D3-83DB-4B0B-8600-C90148578132}">
      <dgm:prSet/>
      <dgm:spPr/>
      <dgm:t>
        <a:bodyPr/>
        <a:lstStyle/>
        <a:p>
          <a:endParaRPr lang="en-US"/>
        </a:p>
      </dgm:t>
    </dgm:pt>
    <dgm:pt modelId="{28AE4B12-DE7F-4242-AD66-B03689A03937}" type="sibTrans" cxnId="{469A31D3-83DB-4B0B-8600-C90148578132}">
      <dgm:prSet/>
      <dgm:spPr/>
      <dgm:t>
        <a:bodyPr/>
        <a:lstStyle/>
        <a:p>
          <a:endParaRPr lang="en-US"/>
        </a:p>
      </dgm:t>
    </dgm:pt>
    <dgm:pt modelId="{324F763A-BF71-4958-9191-7DA69AE8A57A}">
      <dgm:prSet phldrT="[Text]"/>
      <dgm:spPr>
        <a:solidFill>
          <a:srgbClr val="669900"/>
        </a:solidFill>
        <a:ln>
          <a:solidFill>
            <a:srgbClr val="669900"/>
          </a:solidFill>
        </a:ln>
      </dgm:spPr>
      <dgm:t>
        <a:bodyPr/>
        <a:lstStyle/>
        <a:p>
          <a:pPr>
            <a:lnSpc>
              <a:spcPct val="100000"/>
            </a:lnSpc>
          </a:pPr>
          <a:r>
            <a:rPr lang="en-US" dirty="0">
              <a:latin typeface="Arial" panose="020B0604020202020204" pitchFamily="34" charset="0"/>
              <a:cs typeface="Arial" panose="020B0604020202020204" pitchFamily="34" charset="0"/>
            </a:rPr>
            <a:t>Year 3</a:t>
          </a:r>
        </a:p>
        <a:p>
          <a:pPr>
            <a:lnSpc>
              <a:spcPct val="100000"/>
            </a:lnSpc>
          </a:pPr>
          <a:r>
            <a:rPr lang="en-US" dirty="0">
              <a:latin typeface="Arial" panose="020B0604020202020204" pitchFamily="34" charset="0"/>
              <a:cs typeface="Arial" panose="020B0604020202020204" pitchFamily="34" charset="0"/>
            </a:rPr>
            <a:t>FY 2021-22</a:t>
          </a:r>
        </a:p>
        <a:p>
          <a:pPr>
            <a:lnSpc>
              <a:spcPct val="100000"/>
            </a:lnSpc>
          </a:pPr>
          <a:r>
            <a:rPr lang="en-US" dirty="0">
              <a:latin typeface="Arial" panose="020B0604020202020204" pitchFamily="34" charset="0"/>
              <a:cs typeface="Arial" panose="020B0604020202020204" pitchFamily="34" charset="0"/>
            </a:rPr>
            <a:t>(Submitted August 2021)</a:t>
          </a:r>
        </a:p>
      </dgm:t>
    </dgm:pt>
    <dgm:pt modelId="{348310D5-8A05-4D76-919A-943A10862446}" type="parTrans" cxnId="{5610F6ED-DDB6-41D6-A683-465871850634}">
      <dgm:prSet/>
      <dgm:spPr/>
      <dgm:t>
        <a:bodyPr/>
        <a:lstStyle/>
        <a:p>
          <a:endParaRPr lang="en-US"/>
        </a:p>
      </dgm:t>
    </dgm:pt>
    <dgm:pt modelId="{F59BEDDA-21DC-48E8-8CED-1362049517D2}" type="sibTrans" cxnId="{5610F6ED-DDB6-41D6-A683-465871850634}">
      <dgm:prSet/>
      <dgm:spPr/>
      <dgm:t>
        <a:bodyPr/>
        <a:lstStyle/>
        <a:p>
          <a:endParaRPr lang="en-US"/>
        </a:p>
      </dgm:t>
    </dgm:pt>
    <dgm:pt modelId="{2E3B90B8-71C2-4FFD-8240-480FF9B2360A}">
      <dgm:prSet phldrT="[Text]"/>
      <dgm:spPr>
        <a:solidFill>
          <a:srgbClr val="669900"/>
        </a:solidFill>
        <a:ln w="19050">
          <a:solidFill>
            <a:srgbClr val="FFA000"/>
          </a:solidFill>
        </a:ln>
      </dgm:spPr>
      <dgm:t>
        <a:bodyPr/>
        <a:lstStyle/>
        <a:p>
          <a:pPr>
            <a:lnSpc>
              <a:spcPct val="100000"/>
            </a:lnSpc>
          </a:pPr>
          <a:r>
            <a:rPr lang="en-US" dirty="0">
              <a:latin typeface="Arial" panose="020B0604020202020204" pitchFamily="34" charset="0"/>
              <a:cs typeface="Arial" panose="020B0604020202020204" pitchFamily="34" charset="0"/>
            </a:rPr>
            <a:t>Year 4</a:t>
          </a:r>
        </a:p>
        <a:p>
          <a:pPr>
            <a:lnSpc>
              <a:spcPct val="100000"/>
            </a:lnSpc>
          </a:pPr>
          <a:r>
            <a:rPr lang="en-US" dirty="0">
              <a:latin typeface="Arial" panose="020B0604020202020204" pitchFamily="34" charset="0"/>
              <a:cs typeface="Arial" panose="020B0604020202020204" pitchFamily="34" charset="0"/>
            </a:rPr>
            <a:t>FY 2022-23</a:t>
          </a:r>
        </a:p>
        <a:p>
          <a:pPr>
            <a:lnSpc>
              <a:spcPct val="100000"/>
            </a:lnSpc>
          </a:pPr>
          <a:r>
            <a:rPr lang="en-US" dirty="0">
              <a:latin typeface="Arial" panose="020B0604020202020204" pitchFamily="34" charset="0"/>
              <a:cs typeface="Arial" panose="020B0604020202020204" pitchFamily="34" charset="0"/>
            </a:rPr>
            <a:t>(Submitted August 2022)</a:t>
          </a:r>
        </a:p>
      </dgm:t>
    </dgm:pt>
    <dgm:pt modelId="{6D03132E-C5B3-419A-90FC-B891FECF2475}" type="parTrans" cxnId="{547E1B70-C73D-47C3-8FCA-E7D05C47E68F}">
      <dgm:prSet/>
      <dgm:spPr/>
      <dgm:t>
        <a:bodyPr/>
        <a:lstStyle/>
        <a:p>
          <a:endParaRPr lang="en-US"/>
        </a:p>
      </dgm:t>
    </dgm:pt>
    <dgm:pt modelId="{0862A5A5-DF2B-44C3-A8ED-C707F00B60DE}" type="sibTrans" cxnId="{547E1B70-C73D-47C3-8FCA-E7D05C47E68F}">
      <dgm:prSet/>
      <dgm:spPr/>
      <dgm:t>
        <a:bodyPr/>
        <a:lstStyle/>
        <a:p>
          <a:endParaRPr lang="en-US"/>
        </a:p>
      </dgm:t>
    </dgm:pt>
    <dgm:pt modelId="{91AD1CCD-7AF3-432C-B4DF-18FBA59415E8}" type="pres">
      <dgm:prSet presAssocID="{C49B51CB-1520-43AD-AC60-F3AC47D0F07E}" presName="Name0" presStyleCnt="0">
        <dgm:presLayoutVars>
          <dgm:chPref val="1"/>
          <dgm:dir/>
          <dgm:animOne val="branch"/>
          <dgm:animLvl val="lvl"/>
          <dgm:resizeHandles/>
        </dgm:presLayoutVars>
      </dgm:prSet>
      <dgm:spPr/>
    </dgm:pt>
    <dgm:pt modelId="{B190E666-96C0-4E97-8F14-9ED29C408D5D}" type="pres">
      <dgm:prSet presAssocID="{6948A634-3C0A-413C-B0E0-614BA30382AC}" presName="vertOne" presStyleCnt="0"/>
      <dgm:spPr/>
    </dgm:pt>
    <dgm:pt modelId="{AFC20D1A-9254-485C-87F4-4F35B3F29BDA}" type="pres">
      <dgm:prSet presAssocID="{6948A634-3C0A-413C-B0E0-614BA30382AC}" presName="txOne" presStyleLbl="node0" presStyleIdx="0" presStyleCnt="1" custScaleY="59516" custLinFactNeighborY="-29126">
        <dgm:presLayoutVars>
          <dgm:chPref val="3"/>
        </dgm:presLayoutVars>
      </dgm:prSet>
      <dgm:spPr/>
    </dgm:pt>
    <dgm:pt modelId="{6CCA0807-F6C5-4FE2-822D-39DDF220F271}" type="pres">
      <dgm:prSet presAssocID="{6948A634-3C0A-413C-B0E0-614BA30382AC}" presName="parTransOne" presStyleCnt="0"/>
      <dgm:spPr/>
    </dgm:pt>
    <dgm:pt modelId="{C252037B-805D-4582-BA5D-ABAA054DEB1B}" type="pres">
      <dgm:prSet presAssocID="{6948A634-3C0A-413C-B0E0-614BA30382AC}" presName="horzOne" presStyleCnt="0"/>
      <dgm:spPr/>
    </dgm:pt>
    <dgm:pt modelId="{00E29CB5-0DE1-4EF4-AAEC-E5509AA11E2C}" type="pres">
      <dgm:prSet presAssocID="{9C2F684A-8CC7-43A6-A700-80978099106C}" presName="vertTwo" presStyleCnt="0"/>
      <dgm:spPr/>
    </dgm:pt>
    <dgm:pt modelId="{3CB4B0F5-9435-44B6-9A65-E305636E821B}" type="pres">
      <dgm:prSet presAssocID="{9C2F684A-8CC7-43A6-A700-80978099106C}" presName="txTwo" presStyleLbl="node2" presStyleIdx="0" presStyleCnt="1" custScaleY="49139" custLinFactNeighborY="46601">
        <dgm:presLayoutVars>
          <dgm:chPref val="3"/>
        </dgm:presLayoutVars>
      </dgm:prSet>
      <dgm:spPr/>
    </dgm:pt>
    <dgm:pt modelId="{A18893A6-26E5-4985-BECA-B579A3704CA1}" type="pres">
      <dgm:prSet presAssocID="{9C2F684A-8CC7-43A6-A700-80978099106C}" presName="parTransTwo" presStyleCnt="0"/>
      <dgm:spPr/>
    </dgm:pt>
    <dgm:pt modelId="{CFD910DD-4831-4156-BA70-99537FE827FE}" type="pres">
      <dgm:prSet presAssocID="{9C2F684A-8CC7-43A6-A700-80978099106C}" presName="horzTwo" presStyleCnt="0"/>
      <dgm:spPr/>
    </dgm:pt>
    <dgm:pt modelId="{EE605C43-40F3-4775-94BC-7A65FED9F46C}" type="pres">
      <dgm:prSet presAssocID="{40DFA75E-3DEE-432B-BDC6-DFDF6A9BB746}" presName="vertThree" presStyleCnt="0"/>
      <dgm:spPr/>
    </dgm:pt>
    <dgm:pt modelId="{B94B0A02-5C68-48B4-B0AC-AB8377CBC153}" type="pres">
      <dgm:prSet presAssocID="{40DFA75E-3DEE-432B-BDC6-DFDF6A9BB746}" presName="txThree" presStyleLbl="node3" presStyleIdx="0" presStyleCnt="5">
        <dgm:presLayoutVars>
          <dgm:chPref val="3"/>
        </dgm:presLayoutVars>
      </dgm:prSet>
      <dgm:spPr/>
    </dgm:pt>
    <dgm:pt modelId="{BD6BC8E9-3ED4-40D0-9B49-37169F43812E}" type="pres">
      <dgm:prSet presAssocID="{40DFA75E-3DEE-432B-BDC6-DFDF6A9BB746}" presName="horzThree" presStyleCnt="0"/>
      <dgm:spPr/>
    </dgm:pt>
    <dgm:pt modelId="{CDA64B76-68D4-4427-9B58-4F6E1EBA7EE6}" type="pres">
      <dgm:prSet presAssocID="{A7AD01DD-F62B-4D9C-852F-86153D6B746C}" presName="sibSpaceThree" presStyleCnt="0"/>
      <dgm:spPr/>
    </dgm:pt>
    <dgm:pt modelId="{F22E7E08-ABED-407F-9360-70BB3C026903}" type="pres">
      <dgm:prSet presAssocID="{345D2EC0-1785-4CDC-9F60-C114BECF59FC}" presName="vertThree" presStyleCnt="0"/>
      <dgm:spPr/>
    </dgm:pt>
    <dgm:pt modelId="{3FC1D572-9956-4DDA-B415-D9C3E7F85486}" type="pres">
      <dgm:prSet presAssocID="{345D2EC0-1785-4CDC-9F60-C114BECF59FC}" presName="txThree" presStyleLbl="node3" presStyleIdx="1" presStyleCnt="5">
        <dgm:presLayoutVars>
          <dgm:chPref val="3"/>
        </dgm:presLayoutVars>
      </dgm:prSet>
      <dgm:spPr/>
    </dgm:pt>
    <dgm:pt modelId="{4CD80476-6EDC-4397-AB20-238A3FD14742}" type="pres">
      <dgm:prSet presAssocID="{345D2EC0-1785-4CDC-9F60-C114BECF59FC}" presName="horzThree" presStyleCnt="0"/>
      <dgm:spPr/>
    </dgm:pt>
    <dgm:pt modelId="{A857401E-8A60-410B-8DC6-17F94A14A28C}" type="pres">
      <dgm:prSet presAssocID="{56D38C7C-0C15-497A-965C-29BEB0EE4E84}" presName="sibSpaceThree" presStyleCnt="0"/>
      <dgm:spPr/>
    </dgm:pt>
    <dgm:pt modelId="{B5EE436D-03A6-44C6-9464-9A336F2B0BC8}" type="pres">
      <dgm:prSet presAssocID="{324F763A-BF71-4958-9191-7DA69AE8A57A}" presName="vertThree" presStyleCnt="0"/>
      <dgm:spPr/>
    </dgm:pt>
    <dgm:pt modelId="{C3B2781F-4775-449B-95A1-12B4CE8B95FB}" type="pres">
      <dgm:prSet presAssocID="{324F763A-BF71-4958-9191-7DA69AE8A57A}" presName="txThree" presStyleLbl="node3" presStyleIdx="2" presStyleCnt="5">
        <dgm:presLayoutVars>
          <dgm:chPref val="3"/>
        </dgm:presLayoutVars>
      </dgm:prSet>
      <dgm:spPr/>
    </dgm:pt>
    <dgm:pt modelId="{85842633-691A-419D-AB5C-CA28051E3A2C}" type="pres">
      <dgm:prSet presAssocID="{324F763A-BF71-4958-9191-7DA69AE8A57A}" presName="horzThree" presStyleCnt="0"/>
      <dgm:spPr/>
    </dgm:pt>
    <dgm:pt modelId="{2E627EB2-6AEF-4B81-9F66-6D035BB8E63A}" type="pres">
      <dgm:prSet presAssocID="{F59BEDDA-21DC-48E8-8CED-1362049517D2}" presName="sibSpaceThree" presStyleCnt="0"/>
      <dgm:spPr/>
    </dgm:pt>
    <dgm:pt modelId="{728947EA-0825-44B7-849E-D9AD27E30CC6}" type="pres">
      <dgm:prSet presAssocID="{2E3B90B8-71C2-4FFD-8240-480FF9B2360A}" presName="vertThree" presStyleCnt="0"/>
      <dgm:spPr/>
    </dgm:pt>
    <dgm:pt modelId="{453D002A-6DA1-4217-846C-0A69CC10B692}" type="pres">
      <dgm:prSet presAssocID="{2E3B90B8-71C2-4FFD-8240-480FF9B2360A}" presName="txThree" presStyleLbl="node3" presStyleIdx="3" presStyleCnt="5">
        <dgm:presLayoutVars>
          <dgm:chPref val="3"/>
        </dgm:presLayoutVars>
      </dgm:prSet>
      <dgm:spPr/>
    </dgm:pt>
    <dgm:pt modelId="{3F78BF14-7B5E-4036-8410-92AB284249C9}" type="pres">
      <dgm:prSet presAssocID="{2E3B90B8-71C2-4FFD-8240-480FF9B2360A}" presName="horzThree" presStyleCnt="0"/>
      <dgm:spPr/>
    </dgm:pt>
    <dgm:pt modelId="{BFFC32E9-5435-44FB-952A-66988020C164}" type="pres">
      <dgm:prSet presAssocID="{0862A5A5-DF2B-44C3-A8ED-C707F00B60DE}" presName="sibSpaceThree" presStyleCnt="0"/>
      <dgm:spPr/>
    </dgm:pt>
    <dgm:pt modelId="{1BA9DD2B-765E-474E-9609-E783F45D1E1D}" type="pres">
      <dgm:prSet presAssocID="{14103581-CA2E-46D4-BEED-3FEF685B2C30}" presName="vertThree" presStyleCnt="0"/>
      <dgm:spPr/>
    </dgm:pt>
    <dgm:pt modelId="{78F43DB5-F520-48E9-9D5B-3ED934753302}" type="pres">
      <dgm:prSet presAssocID="{14103581-CA2E-46D4-BEED-3FEF685B2C30}" presName="txThree" presStyleLbl="node3" presStyleIdx="4" presStyleCnt="5">
        <dgm:presLayoutVars>
          <dgm:chPref val="3"/>
        </dgm:presLayoutVars>
      </dgm:prSet>
      <dgm:spPr/>
    </dgm:pt>
    <dgm:pt modelId="{BB142C42-C06D-4674-AB80-5790E41CFC24}" type="pres">
      <dgm:prSet presAssocID="{14103581-CA2E-46D4-BEED-3FEF685B2C30}" presName="horzThree" presStyleCnt="0"/>
      <dgm:spPr/>
    </dgm:pt>
  </dgm:ptLst>
  <dgm:cxnLst>
    <dgm:cxn modelId="{1184AF01-E0F7-40B5-A61D-D28B07BC6458}" srcId="{C49B51CB-1520-43AD-AC60-F3AC47D0F07E}" destId="{6948A634-3C0A-413C-B0E0-614BA30382AC}" srcOrd="0" destOrd="0" parTransId="{C502278C-2B4D-483E-9846-5DDCD7B2F711}" sibTransId="{58B0DC65-A754-495B-AC02-709C6A9E0E8D}"/>
    <dgm:cxn modelId="{469E2813-07D7-44B9-9800-74548F9EA624}" type="presOf" srcId="{324F763A-BF71-4958-9191-7DA69AE8A57A}" destId="{C3B2781F-4775-449B-95A1-12B4CE8B95FB}" srcOrd="0" destOrd="0" presId="urn:microsoft.com/office/officeart/2005/8/layout/hierarchy4"/>
    <dgm:cxn modelId="{B9481323-FBFE-434B-B66E-CFF456A76190}" srcId="{6948A634-3C0A-413C-B0E0-614BA30382AC}" destId="{9C2F684A-8CC7-43A6-A700-80978099106C}" srcOrd="0" destOrd="0" parTransId="{4F0CF088-A8DF-46CE-ADE7-F2EA713FCC4B}" sibTransId="{542B65F8-60DB-4D9E-BBC7-1CD911C52B6F}"/>
    <dgm:cxn modelId="{3470405F-9CBC-4497-BAAF-2C228FEBE94D}" srcId="{9C2F684A-8CC7-43A6-A700-80978099106C}" destId="{40DFA75E-3DEE-432B-BDC6-DFDF6A9BB746}" srcOrd="0" destOrd="0" parTransId="{545D29D1-9DD6-4840-8E1E-1E76776D5176}" sibTransId="{A7AD01DD-F62B-4D9C-852F-86153D6B746C}"/>
    <dgm:cxn modelId="{F97BC842-7F98-4E41-98E9-40B3677C25EC}" type="presOf" srcId="{40DFA75E-3DEE-432B-BDC6-DFDF6A9BB746}" destId="{B94B0A02-5C68-48B4-B0AC-AB8377CBC153}" srcOrd="0" destOrd="0" presId="urn:microsoft.com/office/officeart/2005/8/layout/hierarchy4"/>
    <dgm:cxn modelId="{547E1B70-C73D-47C3-8FCA-E7D05C47E68F}" srcId="{9C2F684A-8CC7-43A6-A700-80978099106C}" destId="{2E3B90B8-71C2-4FFD-8240-480FF9B2360A}" srcOrd="3" destOrd="0" parTransId="{6D03132E-C5B3-419A-90FC-B891FECF2475}" sibTransId="{0862A5A5-DF2B-44C3-A8ED-C707F00B60DE}"/>
    <dgm:cxn modelId="{B7531956-404B-41A0-B2CC-CE8DB40D75A8}" type="presOf" srcId="{9C2F684A-8CC7-43A6-A700-80978099106C}" destId="{3CB4B0F5-9435-44B6-9A65-E305636E821B}" srcOrd="0" destOrd="0" presId="urn:microsoft.com/office/officeart/2005/8/layout/hierarchy4"/>
    <dgm:cxn modelId="{961F9B56-405B-4A05-80F0-BB98B3636114}" srcId="{9C2F684A-8CC7-43A6-A700-80978099106C}" destId="{345D2EC0-1785-4CDC-9F60-C114BECF59FC}" srcOrd="1" destOrd="0" parTransId="{91651009-5D99-4D3C-9B5C-119ACEA57248}" sibTransId="{56D38C7C-0C15-497A-965C-29BEB0EE4E84}"/>
    <dgm:cxn modelId="{D6C9157C-4B0F-435C-9EA6-47ED2F98EC6D}" type="presOf" srcId="{6948A634-3C0A-413C-B0E0-614BA30382AC}" destId="{AFC20D1A-9254-485C-87F4-4F35B3F29BDA}" srcOrd="0" destOrd="0" presId="urn:microsoft.com/office/officeart/2005/8/layout/hierarchy4"/>
    <dgm:cxn modelId="{62AAF77C-61F7-49AC-AAC5-E2EE6C7EFC01}" type="presOf" srcId="{345D2EC0-1785-4CDC-9F60-C114BECF59FC}" destId="{3FC1D572-9956-4DDA-B415-D9C3E7F85486}" srcOrd="0" destOrd="0" presId="urn:microsoft.com/office/officeart/2005/8/layout/hierarchy4"/>
    <dgm:cxn modelId="{055B5BBE-5141-47F0-BBA4-8463D91A4C3F}" type="presOf" srcId="{C49B51CB-1520-43AD-AC60-F3AC47D0F07E}" destId="{91AD1CCD-7AF3-432C-B4DF-18FBA59415E8}" srcOrd="0" destOrd="0" presId="urn:microsoft.com/office/officeart/2005/8/layout/hierarchy4"/>
    <dgm:cxn modelId="{532A82CE-B160-4F91-8E07-5331669CB3F6}" type="presOf" srcId="{2E3B90B8-71C2-4FFD-8240-480FF9B2360A}" destId="{453D002A-6DA1-4217-846C-0A69CC10B692}" srcOrd="0" destOrd="0" presId="urn:microsoft.com/office/officeart/2005/8/layout/hierarchy4"/>
    <dgm:cxn modelId="{469A31D3-83DB-4B0B-8600-C90148578132}" srcId="{9C2F684A-8CC7-43A6-A700-80978099106C}" destId="{14103581-CA2E-46D4-BEED-3FEF685B2C30}" srcOrd="4" destOrd="0" parTransId="{70301E81-D317-4D5A-82B9-4D18300FF9F9}" sibTransId="{28AE4B12-DE7F-4242-AD66-B03689A03937}"/>
    <dgm:cxn modelId="{5610F6ED-DDB6-41D6-A683-465871850634}" srcId="{9C2F684A-8CC7-43A6-A700-80978099106C}" destId="{324F763A-BF71-4958-9191-7DA69AE8A57A}" srcOrd="2" destOrd="0" parTransId="{348310D5-8A05-4D76-919A-943A10862446}" sibTransId="{F59BEDDA-21DC-48E8-8CED-1362049517D2}"/>
    <dgm:cxn modelId="{9F93F3FD-9484-4FE4-BC82-48C75D1D8571}" type="presOf" srcId="{14103581-CA2E-46D4-BEED-3FEF685B2C30}" destId="{78F43DB5-F520-48E9-9D5B-3ED934753302}" srcOrd="0" destOrd="0" presId="urn:microsoft.com/office/officeart/2005/8/layout/hierarchy4"/>
    <dgm:cxn modelId="{91EAF2A7-CF6A-4CCD-817F-43C97803C65A}" type="presParOf" srcId="{91AD1CCD-7AF3-432C-B4DF-18FBA59415E8}" destId="{B190E666-96C0-4E97-8F14-9ED29C408D5D}" srcOrd="0" destOrd="0" presId="urn:microsoft.com/office/officeart/2005/8/layout/hierarchy4"/>
    <dgm:cxn modelId="{6FD98CD8-2AE6-4AA6-B369-0CD866251790}" type="presParOf" srcId="{B190E666-96C0-4E97-8F14-9ED29C408D5D}" destId="{AFC20D1A-9254-485C-87F4-4F35B3F29BDA}" srcOrd="0" destOrd="0" presId="urn:microsoft.com/office/officeart/2005/8/layout/hierarchy4"/>
    <dgm:cxn modelId="{8E41A511-B95B-47A8-B6B0-8D581C580073}" type="presParOf" srcId="{B190E666-96C0-4E97-8F14-9ED29C408D5D}" destId="{6CCA0807-F6C5-4FE2-822D-39DDF220F271}" srcOrd="1" destOrd="0" presId="urn:microsoft.com/office/officeart/2005/8/layout/hierarchy4"/>
    <dgm:cxn modelId="{11D38AA3-84A1-439D-909B-D1F4AF239B0C}" type="presParOf" srcId="{B190E666-96C0-4E97-8F14-9ED29C408D5D}" destId="{C252037B-805D-4582-BA5D-ABAA054DEB1B}" srcOrd="2" destOrd="0" presId="urn:microsoft.com/office/officeart/2005/8/layout/hierarchy4"/>
    <dgm:cxn modelId="{09A82628-5630-440F-A41A-4E4BF54E009D}" type="presParOf" srcId="{C252037B-805D-4582-BA5D-ABAA054DEB1B}" destId="{00E29CB5-0DE1-4EF4-AAEC-E5509AA11E2C}" srcOrd="0" destOrd="0" presId="urn:microsoft.com/office/officeart/2005/8/layout/hierarchy4"/>
    <dgm:cxn modelId="{7344D998-3A40-4E20-B6AC-588BC305BF49}" type="presParOf" srcId="{00E29CB5-0DE1-4EF4-AAEC-E5509AA11E2C}" destId="{3CB4B0F5-9435-44B6-9A65-E305636E821B}" srcOrd="0" destOrd="0" presId="urn:microsoft.com/office/officeart/2005/8/layout/hierarchy4"/>
    <dgm:cxn modelId="{393607D3-8ADE-4121-A43D-AFE800C37F5B}" type="presParOf" srcId="{00E29CB5-0DE1-4EF4-AAEC-E5509AA11E2C}" destId="{A18893A6-26E5-4985-BECA-B579A3704CA1}" srcOrd="1" destOrd="0" presId="urn:microsoft.com/office/officeart/2005/8/layout/hierarchy4"/>
    <dgm:cxn modelId="{8B8D49AD-E66A-456A-9CDD-2B7AD3706888}" type="presParOf" srcId="{00E29CB5-0DE1-4EF4-AAEC-E5509AA11E2C}" destId="{CFD910DD-4831-4156-BA70-99537FE827FE}" srcOrd="2" destOrd="0" presId="urn:microsoft.com/office/officeart/2005/8/layout/hierarchy4"/>
    <dgm:cxn modelId="{30776C25-18F2-47C5-B965-F3D2F70D9C6B}" type="presParOf" srcId="{CFD910DD-4831-4156-BA70-99537FE827FE}" destId="{EE605C43-40F3-4775-94BC-7A65FED9F46C}" srcOrd="0" destOrd="0" presId="urn:microsoft.com/office/officeart/2005/8/layout/hierarchy4"/>
    <dgm:cxn modelId="{E32C00C9-E788-42CC-89F0-2FBD86B3D6BC}" type="presParOf" srcId="{EE605C43-40F3-4775-94BC-7A65FED9F46C}" destId="{B94B0A02-5C68-48B4-B0AC-AB8377CBC153}" srcOrd="0" destOrd="0" presId="urn:microsoft.com/office/officeart/2005/8/layout/hierarchy4"/>
    <dgm:cxn modelId="{A2659120-902B-42A7-8F75-D189636BEA84}" type="presParOf" srcId="{EE605C43-40F3-4775-94BC-7A65FED9F46C}" destId="{BD6BC8E9-3ED4-40D0-9B49-37169F43812E}" srcOrd="1" destOrd="0" presId="urn:microsoft.com/office/officeart/2005/8/layout/hierarchy4"/>
    <dgm:cxn modelId="{CF84E9F7-77C0-4C62-ABB2-E2E2CB933978}" type="presParOf" srcId="{CFD910DD-4831-4156-BA70-99537FE827FE}" destId="{CDA64B76-68D4-4427-9B58-4F6E1EBA7EE6}" srcOrd="1" destOrd="0" presId="urn:microsoft.com/office/officeart/2005/8/layout/hierarchy4"/>
    <dgm:cxn modelId="{F240AD30-75FE-4224-800D-0344FA309154}" type="presParOf" srcId="{CFD910DD-4831-4156-BA70-99537FE827FE}" destId="{F22E7E08-ABED-407F-9360-70BB3C026903}" srcOrd="2" destOrd="0" presId="urn:microsoft.com/office/officeart/2005/8/layout/hierarchy4"/>
    <dgm:cxn modelId="{537B529B-D8B5-475A-8FDB-F662BE4F0D09}" type="presParOf" srcId="{F22E7E08-ABED-407F-9360-70BB3C026903}" destId="{3FC1D572-9956-4DDA-B415-D9C3E7F85486}" srcOrd="0" destOrd="0" presId="urn:microsoft.com/office/officeart/2005/8/layout/hierarchy4"/>
    <dgm:cxn modelId="{ABF6100B-F48D-4FF1-A0FE-1EB5EA087F8C}" type="presParOf" srcId="{F22E7E08-ABED-407F-9360-70BB3C026903}" destId="{4CD80476-6EDC-4397-AB20-238A3FD14742}" srcOrd="1" destOrd="0" presId="urn:microsoft.com/office/officeart/2005/8/layout/hierarchy4"/>
    <dgm:cxn modelId="{12499294-4246-4F52-8922-648A13125DEA}" type="presParOf" srcId="{CFD910DD-4831-4156-BA70-99537FE827FE}" destId="{A857401E-8A60-410B-8DC6-17F94A14A28C}" srcOrd="3" destOrd="0" presId="urn:microsoft.com/office/officeart/2005/8/layout/hierarchy4"/>
    <dgm:cxn modelId="{E89BA7C1-7737-4752-AA03-B4F765DD6C2B}" type="presParOf" srcId="{CFD910DD-4831-4156-BA70-99537FE827FE}" destId="{B5EE436D-03A6-44C6-9464-9A336F2B0BC8}" srcOrd="4" destOrd="0" presId="urn:microsoft.com/office/officeart/2005/8/layout/hierarchy4"/>
    <dgm:cxn modelId="{B81E173F-7B5C-405C-95F4-9B11EC06F3A3}" type="presParOf" srcId="{B5EE436D-03A6-44C6-9464-9A336F2B0BC8}" destId="{C3B2781F-4775-449B-95A1-12B4CE8B95FB}" srcOrd="0" destOrd="0" presId="urn:microsoft.com/office/officeart/2005/8/layout/hierarchy4"/>
    <dgm:cxn modelId="{FA68F2FE-5FFE-48F6-BE1F-D0FC10364F55}" type="presParOf" srcId="{B5EE436D-03A6-44C6-9464-9A336F2B0BC8}" destId="{85842633-691A-419D-AB5C-CA28051E3A2C}" srcOrd="1" destOrd="0" presId="urn:microsoft.com/office/officeart/2005/8/layout/hierarchy4"/>
    <dgm:cxn modelId="{00519963-5110-4069-BFE7-1598E343B692}" type="presParOf" srcId="{CFD910DD-4831-4156-BA70-99537FE827FE}" destId="{2E627EB2-6AEF-4B81-9F66-6D035BB8E63A}" srcOrd="5" destOrd="0" presId="urn:microsoft.com/office/officeart/2005/8/layout/hierarchy4"/>
    <dgm:cxn modelId="{391DA37A-204A-494C-B34E-AD766F4FB4D2}" type="presParOf" srcId="{CFD910DD-4831-4156-BA70-99537FE827FE}" destId="{728947EA-0825-44B7-849E-D9AD27E30CC6}" srcOrd="6" destOrd="0" presId="urn:microsoft.com/office/officeart/2005/8/layout/hierarchy4"/>
    <dgm:cxn modelId="{13AE67EA-D34B-4F94-8D7D-30E8B16D7F48}" type="presParOf" srcId="{728947EA-0825-44B7-849E-D9AD27E30CC6}" destId="{453D002A-6DA1-4217-846C-0A69CC10B692}" srcOrd="0" destOrd="0" presId="urn:microsoft.com/office/officeart/2005/8/layout/hierarchy4"/>
    <dgm:cxn modelId="{88468E86-0BD1-462B-B61B-3AAD368F0F6B}" type="presParOf" srcId="{728947EA-0825-44B7-849E-D9AD27E30CC6}" destId="{3F78BF14-7B5E-4036-8410-92AB284249C9}" srcOrd="1" destOrd="0" presId="urn:microsoft.com/office/officeart/2005/8/layout/hierarchy4"/>
    <dgm:cxn modelId="{0E7BEC25-E0F4-4E1F-B2CF-3A5C8FE3C47C}" type="presParOf" srcId="{CFD910DD-4831-4156-BA70-99537FE827FE}" destId="{BFFC32E9-5435-44FB-952A-66988020C164}" srcOrd="7" destOrd="0" presId="urn:microsoft.com/office/officeart/2005/8/layout/hierarchy4"/>
    <dgm:cxn modelId="{84AB1769-1D6C-4254-A91E-15A362BC444D}" type="presParOf" srcId="{CFD910DD-4831-4156-BA70-99537FE827FE}" destId="{1BA9DD2B-765E-474E-9609-E783F45D1E1D}" srcOrd="8" destOrd="0" presId="urn:microsoft.com/office/officeart/2005/8/layout/hierarchy4"/>
    <dgm:cxn modelId="{CC8FBCBD-466A-42D9-8656-6D26E047B0A2}" type="presParOf" srcId="{1BA9DD2B-765E-474E-9609-E783F45D1E1D}" destId="{78F43DB5-F520-48E9-9D5B-3ED934753302}" srcOrd="0" destOrd="0" presId="urn:microsoft.com/office/officeart/2005/8/layout/hierarchy4"/>
    <dgm:cxn modelId="{B3F9C35F-E939-444E-B0E2-D2C51A3C286D}" type="presParOf" srcId="{1BA9DD2B-765E-474E-9609-E783F45D1E1D}" destId="{BB142C42-C06D-4674-AB80-5790E41CFC2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F0AFEA-39B4-4997-ADF4-9EBC33542B5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F23DCBD-FB49-4EE2-A9F3-DF24BF216AA2}">
      <dgm:prSet phldrT="[Text]"/>
      <dgm:spPr>
        <a:solidFill>
          <a:srgbClr val="003F88"/>
        </a:solidFill>
        <a:ln>
          <a:solidFill>
            <a:srgbClr val="003F88"/>
          </a:solidFill>
        </a:ln>
      </dgm:spPr>
      <dgm:t>
        <a:bodyPr/>
        <a:lstStyle/>
        <a:p>
          <a:pPr>
            <a:lnSpc>
              <a:spcPct val="100000"/>
            </a:lnSpc>
            <a:spcBef>
              <a:spcPts val="0"/>
            </a:spcBef>
            <a:spcAft>
              <a:spcPts val="0"/>
            </a:spcAft>
          </a:pPr>
          <a:r>
            <a:rPr lang="en-US" dirty="0">
              <a:latin typeface="Arial" panose="020B0604020202020204" pitchFamily="34" charset="0"/>
              <a:cs typeface="Arial" panose="020B0604020202020204" pitchFamily="34" charset="0"/>
            </a:rPr>
            <a:t>FY 2022-23</a:t>
          </a:r>
        </a:p>
        <a:p>
          <a:pPr>
            <a:lnSpc>
              <a:spcPct val="100000"/>
            </a:lnSpc>
            <a:spcBef>
              <a:spcPts val="0"/>
            </a:spcBef>
            <a:spcAft>
              <a:spcPts val="0"/>
            </a:spcAft>
          </a:pPr>
          <a:r>
            <a:rPr lang="en-US" dirty="0">
              <a:latin typeface="Arial" panose="020B0604020202020204" pitchFamily="34" charset="0"/>
              <a:cs typeface="Arial" panose="020B0604020202020204" pitchFamily="34" charset="0"/>
            </a:rPr>
            <a:t>Adopted Consolidated Plan Budget</a:t>
          </a:r>
        </a:p>
        <a:p>
          <a:pPr>
            <a:lnSpc>
              <a:spcPct val="100000"/>
            </a:lnSpc>
            <a:spcBef>
              <a:spcPts val="0"/>
            </a:spcBef>
            <a:spcAft>
              <a:spcPts val="0"/>
            </a:spcAft>
          </a:pPr>
          <a:r>
            <a:rPr lang="en-US" dirty="0">
              <a:latin typeface="Arial" panose="020B0604020202020204" pitchFamily="34" charset="0"/>
              <a:cs typeface="Arial" panose="020B0604020202020204" pitchFamily="34" charset="0"/>
            </a:rPr>
            <a:t>$30 million</a:t>
          </a:r>
        </a:p>
      </dgm:t>
    </dgm:pt>
    <dgm:pt modelId="{9C106593-B425-4693-9B97-19009D7ED6C6}" type="parTrans" cxnId="{048775E3-6AFF-43EF-BF18-D1E905887EAA}">
      <dgm:prSet/>
      <dgm:spPr/>
      <dgm:t>
        <a:bodyPr/>
        <a:lstStyle/>
        <a:p>
          <a:endParaRPr lang="en-US"/>
        </a:p>
      </dgm:t>
    </dgm:pt>
    <dgm:pt modelId="{92C71E58-6E38-425C-AADC-F9A961A4FE84}" type="sibTrans" cxnId="{048775E3-6AFF-43EF-BF18-D1E905887EAA}">
      <dgm:prSet/>
      <dgm:spPr/>
      <dgm:t>
        <a:bodyPr/>
        <a:lstStyle/>
        <a:p>
          <a:endParaRPr lang="en-US"/>
        </a:p>
      </dgm:t>
    </dgm:pt>
    <dgm:pt modelId="{48A12B7B-A4CF-44B0-9A52-AC330062D043}">
      <dgm:prSet phldrT="[Text]"/>
      <dgm:spPr>
        <a:solidFill>
          <a:srgbClr val="2196F3"/>
        </a:solidFill>
        <a:ln>
          <a:solidFill>
            <a:srgbClr val="2196F3"/>
          </a:solidFill>
        </a:ln>
      </dgm:spPr>
      <dgm:t>
        <a:bodyPr/>
        <a:lstStyle/>
        <a:p>
          <a:pPr>
            <a:lnSpc>
              <a:spcPct val="100000"/>
            </a:lnSpc>
            <a:spcBef>
              <a:spcPts val="0"/>
            </a:spcBef>
            <a:spcAft>
              <a:spcPts val="0"/>
            </a:spcAft>
          </a:pPr>
          <a:r>
            <a:rPr lang="en-US" dirty="0">
              <a:latin typeface="Arial" panose="020B0604020202020204" pitchFamily="34" charset="0"/>
              <a:cs typeface="Arial" panose="020B0604020202020204" pitchFamily="34" charset="0"/>
            </a:rPr>
            <a:t>CDBG:</a:t>
          </a:r>
        </a:p>
        <a:p>
          <a:pPr>
            <a:lnSpc>
              <a:spcPct val="100000"/>
            </a:lnSpc>
            <a:spcBef>
              <a:spcPts val="0"/>
            </a:spcBef>
            <a:spcAft>
              <a:spcPts val="0"/>
            </a:spcAft>
          </a:pPr>
          <a:r>
            <a:rPr lang="en-US" dirty="0">
              <a:latin typeface="Arial" panose="020B0604020202020204" pitchFamily="34" charset="0"/>
              <a:cs typeface="Arial" panose="020B0604020202020204" pitchFamily="34" charset="0"/>
            </a:rPr>
            <a:t>$14,120,128</a:t>
          </a:r>
        </a:p>
      </dgm:t>
    </dgm:pt>
    <dgm:pt modelId="{E955D03B-658E-476F-90F5-6ED26F692103}" type="parTrans" cxnId="{3FB0CD82-EC56-4574-A4E9-01A04B80E970}">
      <dgm:prSet/>
      <dgm:spPr/>
      <dgm:t>
        <a:bodyPr/>
        <a:lstStyle/>
        <a:p>
          <a:pPr>
            <a:lnSpc>
              <a:spcPct val="100000"/>
            </a:lnSpc>
            <a:spcBef>
              <a:spcPts val="0"/>
            </a:spcBef>
            <a:spcAft>
              <a:spcPts val="0"/>
            </a:spcAft>
          </a:pPr>
          <a:endParaRPr lang="en-US">
            <a:latin typeface="Arial" panose="020B0604020202020204" pitchFamily="34" charset="0"/>
            <a:cs typeface="Arial" panose="020B0604020202020204" pitchFamily="34" charset="0"/>
          </a:endParaRPr>
        </a:p>
      </dgm:t>
    </dgm:pt>
    <dgm:pt modelId="{084D9023-C191-46ED-8E57-1A864EFC2810}" type="sibTrans" cxnId="{3FB0CD82-EC56-4574-A4E9-01A04B80E970}">
      <dgm:prSet/>
      <dgm:spPr/>
      <dgm:t>
        <a:bodyPr/>
        <a:lstStyle/>
        <a:p>
          <a:endParaRPr lang="en-US"/>
        </a:p>
      </dgm:t>
    </dgm:pt>
    <dgm:pt modelId="{14323B66-434A-4AF7-8979-86AC019F17F8}">
      <dgm:prSet phldrT="[Text]"/>
      <dgm:spPr>
        <a:solidFill>
          <a:srgbClr val="FFA000"/>
        </a:solidFill>
        <a:ln>
          <a:solidFill>
            <a:srgbClr val="FFA000"/>
          </a:solidFill>
        </a:ln>
      </dgm:spPr>
      <dgm:t>
        <a:bodyPr/>
        <a:lstStyle/>
        <a:p>
          <a:pPr>
            <a:lnSpc>
              <a:spcPct val="100000"/>
            </a:lnSpc>
            <a:spcBef>
              <a:spcPts val="0"/>
            </a:spcBef>
            <a:spcAft>
              <a:spcPts val="0"/>
            </a:spcAft>
          </a:pPr>
          <a:r>
            <a:rPr lang="en-US" dirty="0">
              <a:latin typeface="Arial" panose="020B0604020202020204" pitchFamily="34" charset="0"/>
              <a:cs typeface="Arial" panose="020B0604020202020204" pitchFamily="34" charset="0"/>
            </a:rPr>
            <a:t>HOME:</a:t>
          </a:r>
        </a:p>
        <a:p>
          <a:pPr>
            <a:lnSpc>
              <a:spcPct val="100000"/>
            </a:lnSpc>
            <a:spcBef>
              <a:spcPts val="0"/>
            </a:spcBef>
            <a:spcAft>
              <a:spcPts val="0"/>
            </a:spcAft>
          </a:pPr>
          <a:r>
            <a:rPr lang="en-US" dirty="0">
              <a:latin typeface="Arial" panose="020B0604020202020204" pitchFamily="34" charset="0"/>
              <a:cs typeface="Arial" panose="020B0604020202020204" pitchFamily="34" charset="0"/>
            </a:rPr>
            <a:t>$6,440,498</a:t>
          </a:r>
        </a:p>
      </dgm:t>
    </dgm:pt>
    <dgm:pt modelId="{4630B1C5-6BB6-4AAC-B1E2-C43F4259DC95}" type="parTrans" cxnId="{AA92C95D-61F6-4720-AF0C-773525E114E4}">
      <dgm:prSet/>
      <dgm:spPr/>
      <dgm:t>
        <a:bodyPr/>
        <a:lstStyle/>
        <a:p>
          <a:pPr>
            <a:lnSpc>
              <a:spcPct val="100000"/>
            </a:lnSpc>
            <a:spcBef>
              <a:spcPts val="0"/>
            </a:spcBef>
            <a:spcAft>
              <a:spcPts val="0"/>
            </a:spcAft>
          </a:pPr>
          <a:endParaRPr lang="en-US">
            <a:latin typeface="Arial" panose="020B0604020202020204" pitchFamily="34" charset="0"/>
            <a:cs typeface="Arial" panose="020B0604020202020204" pitchFamily="34" charset="0"/>
          </a:endParaRPr>
        </a:p>
      </dgm:t>
    </dgm:pt>
    <dgm:pt modelId="{F8C08230-EF4F-475C-AFE3-9090C356B7FF}" type="sibTrans" cxnId="{AA92C95D-61F6-4720-AF0C-773525E114E4}">
      <dgm:prSet/>
      <dgm:spPr/>
      <dgm:t>
        <a:bodyPr/>
        <a:lstStyle/>
        <a:p>
          <a:endParaRPr lang="en-US"/>
        </a:p>
      </dgm:t>
    </dgm:pt>
    <dgm:pt modelId="{B05AC544-AA87-426A-BF3E-8C4BDDCBF4D0}">
      <dgm:prSet phldrT="[Text]"/>
      <dgm:spPr>
        <a:solidFill>
          <a:srgbClr val="669900"/>
        </a:solidFill>
        <a:ln>
          <a:solidFill>
            <a:srgbClr val="669900"/>
          </a:solidFill>
        </a:ln>
      </dgm:spPr>
      <dgm:t>
        <a:bodyPr/>
        <a:lstStyle/>
        <a:p>
          <a:pPr>
            <a:lnSpc>
              <a:spcPct val="100000"/>
            </a:lnSpc>
            <a:spcBef>
              <a:spcPts val="0"/>
            </a:spcBef>
            <a:spcAft>
              <a:spcPts val="0"/>
            </a:spcAft>
          </a:pPr>
          <a:r>
            <a:rPr lang="en-US" dirty="0">
              <a:latin typeface="Arial" panose="020B0604020202020204" pitchFamily="34" charset="0"/>
              <a:cs typeface="Arial" panose="020B0604020202020204" pitchFamily="34" charset="0"/>
            </a:rPr>
            <a:t>ESG:</a:t>
          </a:r>
        </a:p>
        <a:p>
          <a:pPr>
            <a:lnSpc>
              <a:spcPct val="100000"/>
            </a:lnSpc>
            <a:spcBef>
              <a:spcPts val="0"/>
            </a:spcBef>
            <a:spcAft>
              <a:spcPts val="0"/>
            </a:spcAft>
          </a:pPr>
          <a:r>
            <a:rPr lang="en-US" dirty="0">
              <a:latin typeface="Arial" panose="020B0604020202020204" pitchFamily="34" charset="0"/>
              <a:cs typeface="Arial" panose="020B0604020202020204" pitchFamily="34" charset="0"/>
            </a:rPr>
            <a:t>$1,268,197</a:t>
          </a:r>
        </a:p>
      </dgm:t>
    </dgm:pt>
    <dgm:pt modelId="{C32812EC-F922-4558-84FC-D54B12CCAD97}" type="parTrans" cxnId="{217BD2A0-AC7F-4A9B-8445-CA80ECB841B1}">
      <dgm:prSet/>
      <dgm:spPr/>
      <dgm:t>
        <a:bodyPr/>
        <a:lstStyle/>
        <a:p>
          <a:pPr>
            <a:lnSpc>
              <a:spcPct val="100000"/>
            </a:lnSpc>
            <a:spcBef>
              <a:spcPts val="0"/>
            </a:spcBef>
            <a:spcAft>
              <a:spcPts val="0"/>
            </a:spcAft>
          </a:pPr>
          <a:endParaRPr lang="en-US">
            <a:latin typeface="Arial" panose="020B0604020202020204" pitchFamily="34" charset="0"/>
            <a:cs typeface="Arial" panose="020B0604020202020204" pitchFamily="34" charset="0"/>
          </a:endParaRPr>
        </a:p>
      </dgm:t>
    </dgm:pt>
    <dgm:pt modelId="{9B8BE3EF-46DF-4F71-8B62-47F935B79AA7}" type="sibTrans" cxnId="{217BD2A0-AC7F-4A9B-8445-CA80ECB841B1}">
      <dgm:prSet/>
      <dgm:spPr/>
      <dgm:t>
        <a:bodyPr/>
        <a:lstStyle/>
        <a:p>
          <a:endParaRPr lang="en-US"/>
        </a:p>
      </dgm:t>
    </dgm:pt>
    <dgm:pt modelId="{3FDE05C6-4076-4EDA-B248-6AFF24E1DF57}">
      <dgm:prSet phldrT="[Text]"/>
      <dgm:spPr>
        <a:solidFill>
          <a:srgbClr val="B54334"/>
        </a:solidFill>
        <a:ln>
          <a:solidFill>
            <a:srgbClr val="B54334"/>
          </a:solidFill>
        </a:ln>
      </dgm:spPr>
      <dgm:t>
        <a:bodyPr/>
        <a:lstStyle/>
        <a:p>
          <a:pPr>
            <a:lnSpc>
              <a:spcPct val="100000"/>
            </a:lnSpc>
            <a:spcBef>
              <a:spcPts val="0"/>
            </a:spcBef>
            <a:spcAft>
              <a:spcPts val="0"/>
            </a:spcAft>
          </a:pPr>
          <a:r>
            <a:rPr lang="en-US" dirty="0">
              <a:latin typeface="Arial" panose="020B0604020202020204" pitchFamily="34" charset="0"/>
              <a:cs typeface="Arial" panose="020B0604020202020204" pitchFamily="34" charset="0"/>
            </a:rPr>
            <a:t>HOPWA:</a:t>
          </a:r>
        </a:p>
        <a:p>
          <a:pPr>
            <a:lnSpc>
              <a:spcPct val="100000"/>
            </a:lnSpc>
            <a:spcBef>
              <a:spcPts val="0"/>
            </a:spcBef>
            <a:spcAft>
              <a:spcPts val="0"/>
            </a:spcAft>
          </a:pPr>
          <a:r>
            <a:rPr lang="en-US" dirty="0">
              <a:latin typeface="Arial" panose="020B0604020202020204" pitchFamily="34" charset="0"/>
              <a:cs typeface="Arial" panose="020B0604020202020204" pitchFamily="34" charset="0"/>
            </a:rPr>
            <a:t>$8,469,139</a:t>
          </a:r>
        </a:p>
      </dgm:t>
    </dgm:pt>
    <dgm:pt modelId="{1E2487E1-32AD-466F-9BA8-3A6698C85873}" type="parTrans" cxnId="{85082895-F40E-4B28-B598-8DF96A274192}">
      <dgm:prSet/>
      <dgm:spPr/>
      <dgm:t>
        <a:bodyPr/>
        <a:lstStyle/>
        <a:p>
          <a:pPr>
            <a:lnSpc>
              <a:spcPct val="100000"/>
            </a:lnSpc>
            <a:spcBef>
              <a:spcPts val="0"/>
            </a:spcBef>
            <a:spcAft>
              <a:spcPts val="0"/>
            </a:spcAft>
          </a:pPr>
          <a:endParaRPr lang="en-US">
            <a:latin typeface="Arial" panose="020B0604020202020204" pitchFamily="34" charset="0"/>
            <a:cs typeface="Arial" panose="020B0604020202020204" pitchFamily="34" charset="0"/>
          </a:endParaRPr>
        </a:p>
      </dgm:t>
    </dgm:pt>
    <dgm:pt modelId="{529037DD-72E6-41EB-9557-C4D688E6574D}" type="sibTrans" cxnId="{85082895-F40E-4B28-B598-8DF96A274192}">
      <dgm:prSet/>
      <dgm:spPr/>
      <dgm:t>
        <a:bodyPr/>
        <a:lstStyle/>
        <a:p>
          <a:endParaRPr lang="en-US"/>
        </a:p>
      </dgm:t>
    </dgm:pt>
    <dgm:pt modelId="{0E7DED89-18B8-4220-9EF6-11528AA5B6F6}" type="pres">
      <dgm:prSet presAssocID="{64F0AFEA-39B4-4997-ADF4-9EBC33542B54}" presName="hierChild1" presStyleCnt="0">
        <dgm:presLayoutVars>
          <dgm:orgChart val="1"/>
          <dgm:chPref val="1"/>
          <dgm:dir/>
          <dgm:animOne val="branch"/>
          <dgm:animLvl val="lvl"/>
          <dgm:resizeHandles/>
        </dgm:presLayoutVars>
      </dgm:prSet>
      <dgm:spPr/>
    </dgm:pt>
    <dgm:pt modelId="{256454A6-36F0-4AB1-BAAC-62705DB1BAE0}" type="pres">
      <dgm:prSet presAssocID="{2F23DCBD-FB49-4EE2-A9F3-DF24BF216AA2}" presName="hierRoot1" presStyleCnt="0">
        <dgm:presLayoutVars>
          <dgm:hierBranch val="init"/>
        </dgm:presLayoutVars>
      </dgm:prSet>
      <dgm:spPr/>
    </dgm:pt>
    <dgm:pt modelId="{E0A41839-937A-491A-917C-46F8DF24AA02}" type="pres">
      <dgm:prSet presAssocID="{2F23DCBD-FB49-4EE2-A9F3-DF24BF216AA2}" presName="rootComposite1" presStyleCnt="0"/>
      <dgm:spPr/>
    </dgm:pt>
    <dgm:pt modelId="{A1E76B43-D1C3-44F0-8810-724421DE4584}" type="pres">
      <dgm:prSet presAssocID="{2F23DCBD-FB49-4EE2-A9F3-DF24BF216AA2}" presName="rootText1" presStyleLbl="node0" presStyleIdx="0" presStyleCnt="1" custScaleX="231281" custScaleY="128233">
        <dgm:presLayoutVars>
          <dgm:chPref val="3"/>
        </dgm:presLayoutVars>
      </dgm:prSet>
      <dgm:spPr/>
    </dgm:pt>
    <dgm:pt modelId="{BF8D2B98-71CA-4A1F-B64E-7C05D1759A26}" type="pres">
      <dgm:prSet presAssocID="{2F23DCBD-FB49-4EE2-A9F3-DF24BF216AA2}" presName="rootConnector1" presStyleLbl="node1" presStyleIdx="0" presStyleCnt="0"/>
      <dgm:spPr/>
    </dgm:pt>
    <dgm:pt modelId="{3F9508CF-B1A6-4A4D-822E-93A16E3E2267}" type="pres">
      <dgm:prSet presAssocID="{2F23DCBD-FB49-4EE2-A9F3-DF24BF216AA2}" presName="hierChild2" presStyleCnt="0"/>
      <dgm:spPr/>
    </dgm:pt>
    <dgm:pt modelId="{3A6C4155-BDC0-4F67-BDEC-14DEE7DEBAF0}" type="pres">
      <dgm:prSet presAssocID="{E955D03B-658E-476F-90F5-6ED26F692103}" presName="Name37" presStyleLbl="parChTrans1D2" presStyleIdx="0" presStyleCnt="4"/>
      <dgm:spPr/>
    </dgm:pt>
    <dgm:pt modelId="{6F10D7D8-4036-4EA6-BBF5-4943C2900715}" type="pres">
      <dgm:prSet presAssocID="{48A12B7B-A4CF-44B0-9A52-AC330062D043}" presName="hierRoot2" presStyleCnt="0">
        <dgm:presLayoutVars>
          <dgm:hierBranch val="init"/>
        </dgm:presLayoutVars>
      </dgm:prSet>
      <dgm:spPr/>
    </dgm:pt>
    <dgm:pt modelId="{72A44FB1-1ED0-4BBD-BC7F-C977C904BA0B}" type="pres">
      <dgm:prSet presAssocID="{48A12B7B-A4CF-44B0-9A52-AC330062D043}" presName="rootComposite" presStyleCnt="0"/>
      <dgm:spPr/>
    </dgm:pt>
    <dgm:pt modelId="{76F41ADB-AF43-475E-89EF-C6D951D1B6B7}" type="pres">
      <dgm:prSet presAssocID="{48A12B7B-A4CF-44B0-9A52-AC330062D043}" presName="rootText" presStyleLbl="node2" presStyleIdx="0" presStyleCnt="4" custLinFactNeighborX="-2344" custLinFactNeighborY="-1875">
        <dgm:presLayoutVars>
          <dgm:chPref val="3"/>
        </dgm:presLayoutVars>
      </dgm:prSet>
      <dgm:spPr/>
    </dgm:pt>
    <dgm:pt modelId="{B51FCAC9-5920-4496-80AC-38E17274BAD0}" type="pres">
      <dgm:prSet presAssocID="{48A12B7B-A4CF-44B0-9A52-AC330062D043}" presName="rootConnector" presStyleLbl="node2" presStyleIdx="0" presStyleCnt="4"/>
      <dgm:spPr/>
    </dgm:pt>
    <dgm:pt modelId="{22B655CF-5537-40DB-8AE0-9867CB75595C}" type="pres">
      <dgm:prSet presAssocID="{48A12B7B-A4CF-44B0-9A52-AC330062D043}" presName="hierChild4" presStyleCnt="0"/>
      <dgm:spPr/>
    </dgm:pt>
    <dgm:pt modelId="{69FAF70C-D7B6-4424-8C2F-98C4315198B3}" type="pres">
      <dgm:prSet presAssocID="{48A12B7B-A4CF-44B0-9A52-AC330062D043}" presName="hierChild5" presStyleCnt="0"/>
      <dgm:spPr/>
    </dgm:pt>
    <dgm:pt modelId="{80B9A8BD-5C35-47B3-88C2-9310F78BC38F}" type="pres">
      <dgm:prSet presAssocID="{4630B1C5-6BB6-4AAC-B1E2-C43F4259DC95}" presName="Name37" presStyleLbl="parChTrans1D2" presStyleIdx="1" presStyleCnt="4"/>
      <dgm:spPr/>
    </dgm:pt>
    <dgm:pt modelId="{DD01B210-0BF1-40BA-A6E0-14397E3746C9}" type="pres">
      <dgm:prSet presAssocID="{14323B66-434A-4AF7-8979-86AC019F17F8}" presName="hierRoot2" presStyleCnt="0">
        <dgm:presLayoutVars>
          <dgm:hierBranch val="init"/>
        </dgm:presLayoutVars>
      </dgm:prSet>
      <dgm:spPr/>
    </dgm:pt>
    <dgm:pt modelId="{BFEF387A-2775-438F-B7F3-AFDF1BC09830}" type="pres">
      <dgm:prSet presAssocID="{14323B66-434A-4AF7-8979-86AC019F17F8}" presName="rootComposite" presStyleCnt="0"/>
      <dgm:spPr/>
    </dgm:pt>
    <dgm:pt modelId="{E874D49D-990F-4D95-BCEF-780F56EC1FFF}" type="pres">
      <dgm:prSet presAssocID="{14323B66-434A-4AF7-8979-86AC019F17F8}" presName="rootText" presStyleLbl="node2" presStyleIdx="1" presStyleCnt="4">
        <dgm:presLayoutVars>
          <dgm:chPref val="3"/>
        </dgm:presLayoutVars>
      </dgm:prSet>
      <dgm:spPr/>
    </dgm:pt>
    <dgm:pt modelId="{76FE3BA7-6A66-4403-96FB-BA4B0EBEA4EA}" type="pres">
      <dgm:prSet presAssocID="{14323B66-434A-4AF7-8979-86AC019F17F8}" presName="rootConnector" presStyleLbl="node2" presStyleIdx="1" presStyleCnt="4"/>
      <dgm:spPr/>
    </dgm:pt>
    <dgm:pt modelId="{941712B5-3059-4996-A05C-3C02D2B40D2D}" type="pres">
      <dgm:prSet presAssocID="{14323B66-434A-4AF7-8979-86AC019F17F8}" presName="hierChild4" presStyleCnt="0"/>
      <dgm:spPr/>
    </dgm:pt>
    <dgm:pt modelId="{2ABC369D-6FA6-4ED2-BC4A-BA0243BC85EA}" type="pres">
      <dgm:prSet presAssocID="{14323B66-434A-4AF7-8979-86AC019F17F8}" presName="hierChild5" presStyleCnt="0"/>
      <dgm:spPr/>
    </dgm:pt>
    <dgm:pt modelId="{906C635C-C94A-4975-ABF4-6A01B9EAE98F}" type="pres">
      <dgm:prSet presAssocID="{C32812EC-F922-4558-84FC-D54B12CCAD97}" presName="Name37" presStyleLbl="parChTrans1D2" presStyleIdx="2" presStyleCnt="4"/>
      <dgm:spPr/>
    </dgm:pt>
    <dgm:pt modelId="{A9355D5D-17B6-4F69-960C-8E357EE1ED88}" type="pres">
      <dgm:prSet presAssocID="{B05AC544-AA87-426A-BF3E-8C4BDDCBF4D0}" presName="hierRoot2" presStyleCnt="0">
        <dgm:presLayoutVars>
          <dgm:hierBranch val="init"/>
        </dgm:presLayoutVars>
      </dgm:prSet>
      <dgm:spPr/>
    </dgm:pt>
    <dgm:pt modelId="{01C46B65-DD81-4FB2-8BE8-40F9778B6E10}" type="pres">
      <dgm:prSet presAssocID="{B05AC544-AA87-426A-BF3E-8C4BDDCBF4D0}" presName="rootComposite" presStyleCnt="0"/>
      <dgm:spPr/>
    </dgm:pt>
    <dgm:pt modelId="{DFB5953F-A2E7-4BB1-90EC-0DFF2D8A7FE3}" type="pres">
      <dgm:prSet presAssocID="{B05AC544-AA87-426A-BF3E-8C4BDDCBF4D0}" presName="rootText" presStyleLbl="node2" presStyleIdx="2" presStyleCnt="4">
        <dgm:presLayoutVars>
          <dgm:chPref val="3"/>
        </dgm:presLayoutVars>
      </dgm:prSet>
      <dgm:spPr/>
    </dgm:pt>
    <dgm:pt modelId="{11EA2E34-9271-4C55-9193-7E0D269AF32C}" type="pres">
      <dgm:prSet presAssocID="{B05AC544-AA87-426A-BF3E-8C4BDDCBF4D0}" presName="rootConnector" presStyleLbl="node2" presStyleIdx="2" presStyleCnt="4"/>
      <dgm:spPr/>
    </dgm:pt>
    <dgm:pt modelId="{C1772135-9486-4F29-8A80-9748237DDEFB}" type="pres">
      <dgm:prSet presAssocID="{B05AC544-AA87-426A-BF3E-8C4BDDCBF4D0}" presName="hierChild4" presStyleCnt="0"/>
      <dgm:spPr/>
    </dgm:pt>
    <dgm:pt modelId="{E46D60A7-D34D-4898-8F83-3D779E5371F8}" type="pres">
      <dgm:prSet presAssocID="{B05AC544-AA87-426A-BF3E-8C4BDDCBF4D0}" presName="hierChild5" presStyleCnt="0"/>
      <dgm:spPr/>
    </dgm:pt>
    <dgm:pt modelId="{6ADCB177-851E-47D3-BB26-04459BF2FAB4}" type="pres">
      <dgm:prSet presAssocID="{1E2487E1-32AD-466F-9BA8-3A6698C85873}" presName="Name37" presStyleLbl="parChTrans1D2" presStyleIdx="3" presStyleCnt="4"/>
      <dgm:spPr/>
    </dgm:pt>
    <dgm:pt modelId="{560C04CA-AE9D-4940-B82B-9376A4F4BBA8}" type="pres">
      <dgm:prSet presAssocID="{3FDE05C6-4076-4EDA-B248-6AFF24E1DF57}" presName="hierRoot2" presStyleCnt="0">
        <dgm:presLayoutVars>
          <dgm:hierBranch val="init"/>
        </dgm:presLayoutVars>
      </dgm:prSet>
      <dgm:spPr/>
    </dgm:pt>
    <dgm:pt modelId="{1199B2D6-13D4-4361-B5CE-6CB225E895C9}" type="pres">
      <dgm:prSet presAssocID="{3FDE05C6-4076-4EDA-B248-6AFF24E1DF57}" presName="rootComposite" presStyleCnt="0"/>
      <dgm:spPr/>
    </dgm:pt>
    <dgm:pt modelId="{4BB7314E-1481-4707-9FEA-66D2741F3BE7}" type="pres">
      <dgm:prSet presAssocID="{3FDE05C6-4076-4EDA-B248-6AFF24E1DF57}" presName="rootText" presStyleLbl="node2" presStyleIdx="3" presStyleCnt="4">
        <dgm:presLayoutVars>
          <dgm:chPref val="3"/>
        </dgm:presLayoutVars>
      </dgm:prSet>
      <dgm:spPr/>
    </dgm:pt>
    <dgm:pt modelId="{22BEF7B7-F291-44FA-A9EC-7E2E0E691147}" type="pres">
      <dgm:prSet presAssocID="{3FDE05C6-4076-4EDA-B248-6AFF24E1DF57}" presName="rootConnector" presStyleLbl="node2" presStyleIdx="3" presStyleCnt="4"/>
      <dgm:spPr/>
    </dgm:pt>
    <dgm:pt modelId="{260300CD-CD0C-4C91-97B0-B44654F3831B}" type="pres">
      <dgm:prSet presAssocID="{3FDE05C6-4076-4EDA-B248-6AFF24E1DF57}" presName="hierChild4" presStyleCnt="0"/>
      <dgm:spPr/>
    </dgm:pt>
    <dgm:pt modelId="{B5B62DB9-5340-4AB2-A39B-A29F530AAB28}" type="pres">
      <dgm:prSet presAssocID="{3FDE05C6-4076-4EDA-B248-6AFF24E1DF57}" presName="hierChild5" presStyleCnt="0"/>
      <dgm:spPr/>
    </dgm:pt>
    <dgm:pt modelId="{85B2C552-7381-4057-9DDB-D0F5F08D65F6}" type="pres">
      <dgm:prSet presAssocID="{2F23DCBD-FB49-4EE2-A9F3-DF24BF216AA2}" presName="hierChild3" presStyleCnt="0"/>
      <dgm:spPr/>
    </dgm:pt>
  </dgm:ptLst>
  <dgm:cxnLst>
    <dgm:cxn modelId="{CD857202-07E2-492C-AAD7-97460158B693}" type="presOf" srcId="{C32812EC-F922-4558-84FC-D54B12CCAD97}" destId="{906C635C-C94A-4975-ABF4-6A01B9EAE98F}" srcOrd="0" destOrd="0" presId="urn:microsoft.com/office/officeart/2005/8/layout/orgChart1"/>
    <dgm:cxn modelId="{4FFBE511-E5C1-48C5-B36E-474E32F6BA87}" type="presOf" srcId="{B05AC544-AA87-426A-BF3E-8C4BDDCBF4D0}" destId="{DFB5953F-A2E7-4BB1-90EC-0DFF2D8A7FE3}" srcOrd="0" destOrd="0" presId="urn:microsoft.com/office/officeart/2005/8/layout/orgChart1"/>
    <dgm:cxn modelId="{DCF7B123-F885-4939-8E38-33262561EE53}" type="presOf" srcId="{2F23DCBD-FB49-4EE2-A9F3-DF24BF216AA2}" destId="{BF8D2B98-71CA-4A1F-B64E-7C05D1759A26}" srcOrd="1" destOrd="0" presId="urn:microsoft.com/office/officeart/2005/8/layout/orgChart1"/>
    <dgm:cxn modelId="{B2F8EF25-8C03-42BA-B2C2-CD27C5701718}" type="presOf" srcId="{14323B66-434A-4AF7-8979-86AC019F17F8}" destId="{76FE3BA7-6A66-4403-96FB-BA4B0EBEA4EA}" srcOrd="1" destOrd="0" presId="urn:microsoft.com/office/officeart/2005/8/layout/orgChart1"/>
    <dgm:cxn modelId="{82CA0A27-DFE4-41DC-A9DD-F33B7A33E7FC}" type="presOf" srcId="{48A12B7B-A4CF-44B0-9A52-AC330062D043}" destId="{B51FCAC9-5920-4496-80AC-38E17274BAD0}" srcOrd="1" destOrd="0" presId="urn:microsoft.com/office/officeart/2005/8/layout/orgChart1"/>
    <dgm:cxn modelId="{DFA0AF3D-51DA-43A0-BBA4-D22B9254B187}" type="presOf" srcId="{B05AC544-AA87-426A-BF3E-8C4BDDCBF4D0}" destId="{11EA2E34-9271-4C55-9193-7E0D269AF32C}" srcOrd="1" destOrd="0" presId="urn:microsoft.com/office/officeart/2005/8/layout/orgChart1"/>
    <dgm:cxn modelId="{D3167E3E-3DED-4934-86F9-1DFBB7B476A1}" type="presOf" srcId="{48A12B7B-A4CF-44B0-9A52-AC330062D043}" destId="{76F41ADB-AF43-475E-89EF-C6D951D1B6B7}" srcOrd="0" destOrd="0" presId="urn:microsoft.com/office/officeart/2005/8/layout/orgChart1"/>
    <dgm:cxn modelId="{AA92C95D-61F6-4720-AF0C-773525E114E4}" srcId="{2F23DCBD-FB49-4EE2-A9F3-DF24BF216AA2}" destId="{14323B66-434A-4AF7-8979-86AC019F17F8}" srcOrd="1" destOrd="0" parTransId="{4630B1C5-6BB6-4AAC-B1E2-C43F4259DC95}" sibTransId="{F8C08230-EF4F-475C-AFE3-9090C356B7FF}"/>
    <dgm:cxn modelId="{3FB0CD82-EC56-4574-A4E9-01A04B80E970}" srcId="{2F23DCBD-FB49-4EE2-A9F3-DF24BF216AA2}" destId="{48A12B7B-A4CF-44B0-9A52-AC330062D043}" srcOrd="0" destOrd="0" parTransId="{E955D03B-658E-476F-90F5-6ED26F692103}" sibTransId="{084D9023-C191-46ED-8E57-1A864EFC2810}"/>
    <dgm:cxn modelId="{DB0B6185-5EA3-47EE-9C81-9136C6CF4D31}" type="presOf" srcId="{2F23DCBD-FB49-4EE2-A9F3-DF24BF216AA2}" destId="{A1E76B43-D1C3-44F0-8810-724421DE4584}" srcOrd="0" destOrd="0" presId="urn:microsoft.com/office/officeart/2005/8/layout/orgChart1"/>
    <dgm:cxn modelId="{85082895-F40E-4B28-B598-8DF96A274192}" srcId="{2F23DCBD-FB49-4EE2-A9F3-DF24BF216AA2}" destId="{3FDE05C6-4076-4EDA-B248-6AFF24E1DF57}" srcOrd="3" destOrd="0" parTransId="{1E2487E1-32AD-466F-9BA8-3A6698C85873}" sibTransId="{529037DD-72E6-41EB-9557-C4D688E6574D}"/>
    <dgm:cxn modelId="{217BD2A0-AC7F-4A9B-8445-CA80ECB841B1}" srcId="{2F23DCBD-FB49-4EE2-A9F3-DF24BF216AA2}" destId="{B05AC544-AA87-426A-BF3E-8C4BDDCBF4D0}" srcOrd="2" destOrd="0" parTransId="{C32812EC-F922-4558-84FC-D54B12CCAD97}" sibTransId="{9B8BE3EF-46DF-4F71-8B62-47F935B79AA7}"/>
    <dgm:cxn modelId="{3D1247A9-FCA1-4DD4-A7B1-24B64CD5C338}" type="presOf" srcId="{1E2487E1-32AD-466F-9BA8-3A6698C85873}" destId="{6ADCB177-851E-47D3-BB26-04459BF2FAB4}" srcOrd="0" destOrd="0" presId="urn:microsoft.com/office/officeart/2005/8/layout/orgChart1"/>
    <dgm:cxn modelId="{E2B152A9-3500-41BB-9F57-E1FCF30D2BED}" type="presOf" srcId="{14323B66-434A-4AF7-8979-86AC019F17F8}" destId="{E874D49D-990F-4D95-BCEF-780F56EC1FFF}" srcOrd="0" destOrd="0" presId="urn:microsoft.com/office/officeart/2005/8/layout/orgChart1"/>
    <dgm:cxn modelId="{4C8B91C8-31C1-4611-AC6D-B582942AD35C}" type="presOf" srcId="{64F0AFEA-39B4-4997-ADF4-9EBC33542B54}" destId="{0E7DED89-18B8-4220-9EF6-11528AA5B6F6}" srcOrd="0" destOrd="0" presId="urn:microsoft.com/office/officeart/2005/8/layout/orgChart1"/>
    <dgm:cxn modelId="{69281DD2-CC59-422E-9D2F-11B200DDB820}" type="presOf" srcId="{3FDE05C6-4076-4EDA-B248-6AFF24E1DF57}" destId="{22BEF7B7-F291-44FA-A9EC-7E2E0E691147}" srcOrd="1" destOrd="0" presId="urn:microsoft.com/office/officeart/2005/8/layout/orgChart1"/>
    <dgm:cxn modelId="{048775E3-6AFF-43EF-BF18-D1E905887EAA}" srcId="{64F0AFEA-39B4-4997-ADF4-9EBC33542B54}" destId="{2F23DCBD-FB49-4EE2-A9F3-DF24BF216AA2}" srcOrd="0" destOrd="0" parTransId="{9C106593-B425-4693-9B97-19009D7ED6C6}" sibTransId="{92C71E58-6E38-425C-AADC-F9A961A4FE84}"/>
    <dgm:cxn modelId="{FE8C4CE4-5A3F-42B3-BDC6-90883BEC44BD}" type="presOf" srcId="{3FDE05C6-4076-4EDA-B248-6AFF24E1DF57}" destId="{4BB7314E-1481-4707-9FEA-66D2741F3BE7}" srcOrd="0" destOrd="0" presId="urn:microsoft.com/office/officeart/2005/8/layout/orgChart1"/>
    <dgm:cxn modelId="{624D9CF7-E2F8-4879-B350-6FAC51050C83}" type="presOf" srcId="{E955D03B-658E-476F-90F5-6ED26F692103}" destId="{3A6C4155-BDC0-4F67-BDEC-14DEE7DEBAF0}" srcOrd="0" destOrd="0" presId="urn:microsoft.com/office/officeart/2005/8/layout/orgChart1"/>
    <dgm:cxn modelId="{C4D87AFE-5D9E-4CCB-B466-CC8865CEFF0B}" type="presOf" srcId="{4630B1C5-6BB6-4AAC-B1E2-C43F4259DC95}" destId="{80B9A8BD-5C35-47B3-88C2-9310F78BC38F}" srcOrd="0" destOrd="0" presId="urn:microsoft.com/office/officeart/2005/8/layout/orgChart1"/>
    <dgm:cxn modelId="{DE4DCD10-DA6A-4C15-9BE8-A98C5EE0D130}" type="presParOf" srcId="{0E7DED89-18B8-4220-9EF6-11528AA5B6F6}" destId="{256454A6-36F0-4AB1-BAAC-62705DB1BAE0}" srcOrd="0" destOrd="0" presId="urn:microsoft.com/office/officeart/2005/8/layout/orgChart1"/>
    <dgm:cxn modelId="{9963C969-3FC9-4333-95E1-783358CA91A8}" type="presParOf" srcId="{256454A6-36F0-4AB1-BAAC-62705DB1BAE0}" destId="{E0A41839-937A-491A-917C-46F8DF24AA02}" srcOrd="0" destOrd="0" presId="urn:microsoft.com/office/officeart/2005/8/layout/orgChart1"/>
    <dgm:cxn modelId="{D4BCE645-A2AD-4A9B-B3AE-1217E76FFC8B}" type="presParOf" srcId="{E0A41839-937A-491A-917C-46F8DF24AA02}" destId="{A1E76B43-D1C3-44F0-8810-724421DE4584}" srcOrd="0" destOrd="0" presId="urn:microsoft.com/office/officeart/2005/8/layout/orgChart1"/>
    <dgm:cxn modelId="{065A2EC6-9212-4815-9922-5E551072BE3A}" type="presParOf" srcId="{E0A41839-937A-491A-917C-46F8DF24AA02}" destId="{BF8D2B98-71CA-4A1F-B64E-7C05D1759A26}" srcOrd="1" destOrd="0" presId="urn:microsoft.com/office/officeart/2005/8/layout/orgChart1"/>
    <dgm:cxn modelId="{FABC9747-EAA0-44D8-9819-5E9C85306104}" type="presParOf" srcId="{256454A6-36F0-4AB1-BAAC-62705DB1BAE0}" destId="{3F9508CF-B1A6-4A4D-822E-93A16E3E2267}" srcOrd="1" destOrd="0" presId="urn:microsoft.com/office/officeart/2005/8/layout/orgChart1"/>
    <dgm:cxn modelId="{DDE07E69-8D6A-4DF1-BCE0-0E8CA53D4541}" type="presParOf" srcId="{3F9508CF-B1A6-4A4D-822E-93A16E3E2267}" destId="{3A6C4155-BDC0-4F67-BDEC-14DEE7DEBAF0}" srcOrd="0" destOrd="0" presId="urn:microsoft.com/office/officeart/2005/8/layout/orgChart1"/>
    <dgm:cxn modelId="{4D55D199-3202-412C-9750-FB968CD8D9EA}" type="presParOf" srcId="{3F9508CF-B1A6-4A4D-822E-93A16E3E2267}" destId="{6F10D7D8-4036-4EA6-BBF5-4943C2900715}" srcOrd="1" destOrd="0" presId="urn:microsoft.com/office/officeart/2005/8/layout/orgChart1"/>
    <dgm:cxn modelId="{9B998E29-36EE-45CE-A6CC-6821FBA05915}" type="presParOf" srcId="{6F10D7D8-4036-4EA6-BBF5-4943C2900715}" destId="{72A44FB1-1ED0-4BBD-BC7F-C977C904BA0B}" srcOrd="0" destOrd="0" presId="urn:microsoft.com/office/officeart/2005/8/layout/orgChart1"/>
    <dgm:cxn modelId="{E4C32C46-F5B6-43C7-9C2A-940D11A25F0A}" type="presParOf" srcId="{72A44FB1-1ED0-4BBD-BC7F-C977C904BA0B}" destId="{76F41ADB-AF43-475E-89EF-C6D951D1B6B7}" srcOrd="0" destOrd="0" presId="urn:microsoft.com/office/officeart/2005/8/layout/orgChart1"/>
    <dgm:cxn modelId="{848A23BF-E5E1-4AE2-9289-D0A4739C9F6D}" type="presParOf" srcId="{72A44FB1-1ED0-4BBD-BC7F-C977C904BA0B}" destId="{B51FCAC9-5920-4496-80AC-38E17274BAD0}" srcOrd="1" destOrd="0" presId="urn:microsoft.com/office/officeart/2005/8/layout/orgChart1"/>
    <dgm:cxn modelId="{7D1733DE-42BE-4A37-8F98-B92DF71B93A4}" type="presParOf" srcId="{6F10D7D8-4036-4EA6-BBF5-4943C2900715}" destId="{22B655CF-5537-40DB-8AE0-9867CB75595C}" srcOrd="1" destOrd="0" presId="urn:microsoft.com/office/officeart/2005/8/layout/orgChart1"/>
    <dgm:cxn modelId="{FE6209DA-19C2-4ACE-B2C2-AF16B50F1E1B}" type="presParOf" srcId="{6F10D7D8-4036-4EA6-BBF5-4943C2900715}" destId="{69FAF70C-D7B6-4424-8C2F-98C4315198B3}" srcOrd="2" destOrd="0" presId="urn:microsoft.com/office/officeart/2005/8/layout/orgChart1"/>
    <dgm:cxn modelId="{DC738345-18E4-475B-8A1D-74D79D31A6F0}" type="presParOf" srcId="{3F9508CF-B1A6-4A4D-822E-93A16E3E2267}" destId="{80B9A8BD-5C35-47B3-88C2-9310F78BC38F}" srcOrd="2" destOrd="0" presId="urn:microsoft.com/office/officeart/2005/8/layout/orgChart1"/>
    <dgm:cxn modelId="{0EDD90E4-4BE3-44E2-86DF-127CCA127526}" type="presParOf" srcId="{3F9508CF-B1A6-4A4D-822E-93A16E3E2267}" destId="{DD01B210-0BF1-40BA-A6E0-14397E3746C9}" srcOrd="3" destOrd="0" presId="urn:microsoft.com/office/officeart/2005/8/layout/orgChart1"/>
    <dgm:cxn modelId="{3ACD0827-F456-487A-AF28-5B6469E75AEB}" type="presParOf" srcId="{DD01B210-0BF1-40BA-A6E0-14397E3746C9}" destId="{BFEF387A-2775-438F-B7F3-AFDF1BC09830}" srcOrd="0" destOrd="0" presId="urn:microsoft.com/office/officeart/2005/8/layout/orgChart1"/>
    <dgm:cxn modelId="{951BF1E6-FB65-4BCF-AC8E-0A02B78D68B6}" type="presParOf" srcId="{BFEF387A-2775-438F-B7F3-AFDF1BC09830}" destId="{E874D49D-990F-4D95-BCEF-780F56EC1FFF}" srcOrd="0" destOrd="0" presId="urn:microsoft.com/office/officeart/2005/8/layout/orgChart1"/>
    <dgm:cxn modelId="{A15BFB49-5DB7-49D0-B1AF-E1AE1A96B6C9}" type="presParOf" srcId="{BFEF387A-2775-438F-B7F3-AFDF1BC09830}" destId="{76FE3BA7-6A66-4403-96FB-BA4B0EBEA4EA}" srcOrd="1" destOrd="0" presId="urn:microsoft.com/office/officeart/2005/8/layout/orgChart1"/>
    <dgm:cxn modelId="{6824A7EB-497D-458E-847E-E600BFF8033B}" type="presParOf" srcId="{DD01B210-0BF1-40BA-A6E0-14397E3746C9}" destId="{941712B5-3059-4996-A05C-3C02D2B40D2D}" srcOrd="1" destOrd="0" presId="urn:microsoft.com/office/officeart/2005/8/layout/orgChart1"/>
    <dgm:cxn modelId="{9A3FA1F0-7AD3-41EF-A459-1EB8B8990810}" type="presParOf" srcId="{DD01B210-0BF1-40BA-A6E0-14397E3746C9}" destId="{2ABC369D-6FA6-4ED2-BC4A-BA0243BC85EA}" srcOrd="2" destOrd="0" presId="urn:microsoft.com/office/officeart/2005/8/layout/orgChart1"/>
    <dgm:cxn modelId="{FF25C54E-3B7D-4856-AE6C-75D61C99118C}" type="presParOf" srcId="{3F9508CF-B1A6-4A4D-822E-93A16E3E2267}" destId="{906C635C-C94A-4975-ABF4-6A01B9EAE98F}" srcOrd="4" destOrd="0" presId="urn:microsoft.com/office/officeart/2005/8/layout/orgChart1"/>
    <dgm:cxn modelId="{DC751F99-535C-43D7-B56B-53E21884E69A}" type="presParOf" srcId="{3F9508CF-B1A6-4A4D-822E-93A16E3E2267}" destId="{A9355D5D-17B6-4F69-960C-8E357EE1ED88}" srcOrd="5" destOrd="0" presId="urn:microsoft.com/office/officeart/2005/8/layout/orgChart1"/>
    <dgm:cxn modelId="{F3715CC8-6577-4D42-96FB-6D79A9781591}" type="presParOf" srcId="{A9355D5D-17B6-4F69-960C-8E357EE1ED88}" destId="{01C46B65-DD81-4FB2-8BE8-40F9778B6E10}" srcOrd="0" destOrd="0" presId="urn:microsoft.com/office/officeart/2005/8/layout/orgChart1"/>
    <dgm:cxn modelId="{EB15A153-E842-4E85-8AA9-41839A0D392D}" type="presParOf" srcId="{01C46B65-DD81-4FB2-8BE8-40F9778B6E10}" destId="{DFB5953F-A2E7-4BB1-90EC-0DFF2D8A7FE3}" srcOrd="0" destOrd="0" presId="urn:microsoft.com/office/officeart/2005/8/layout/orgChart1"/>
    <dgm:cxn modelId="{2EDB1E7D-3460-4556-BD74-F8654213B37C}" type="presParOf" srcId="{01C46B65-DD81-4FB2-8BE8-40F9778B6E10}" destId="{11EA2E34-9271-4C55-9193-7E0D269AF32C}" srcOrd="1" destOrd="0" presId="urn:microsoft.com/office/officeart/2005/8/layout/orgChart1"/>
    <dgm:cxn modelId="{F01081CA-F6AD-4F2E-B324-968B04626DD3}" type="presParOf" srcId="{A9355D5D-17B6-4F69-960C-8E357EE1ED88}" destId="{C1772135-9486-4F29-8A80-9748237DDEFB}" srcOrd="1" destOrd="0" presId="urn:microsoft.com/office/officeart/2005/8/layout/orgChart1"/>
    <dgm:cxn modelId="{7A7A6A41-2E72-40D4-9D1F-050F4E33B1A4}" type="presParOf" srcId="{A9355D5D-17B6-4F69-960C-8E357EE1ED88}" destId="{E46D60A7-D34D-4898-8F83-3D779E5371F8}" srcOrd="2" destOrd="0" presId="urn:microsoft.com/office/officeart/2005/8/layout/orgChart1"/>
    <dgm:cxn modelId="{8FA731E9-C91F-487E-9E9E-734F0A679F40}" type="presParOf" srcId="{3F9508CF-B1A6-4A4D-822E-93A16E3E2267}" destId="{6ADCB177-851E-47D3-BB26-04459BF2FAB4}" srcOrd="6" destOrd="0" presId="urn:microsoft.com/office/officeart/2005/8/layout/orgChart1"/>
    <dgm:cxn modelId="{96D55787-ECA2-4110-AA91-78AB99B233FB}" type="presParOf" srcId="{3F9508CF-B1A6-4A4D-822E-93A16E3E2267}" destId="{560C04CA-AE9D-4940-B82B-9376A4F4BBA8}" srcOrd="7" destOrd="0" presId="urn:microsoft.com/office/officeart/2005/8/layout/orgChart1"/>
    <dgm:cxn modelId="{6780F566-B689-4588-B842-972F3206310E}" type="presParOf" srcId="{560C04CA-AE9D-4940-B82B-9376A4F4BBA8}" destId="{1199B2D6-13D4-4361-B5CE-6CB225E895C9}" srcOrd="0" destOrd="0" presId="urn:microsoft.com/office/officeart/2005/8/layout/orgChart1"/>
    <dgm:cxn modelId="{BE8D981E-E85C-4802-8F89-778EE549D782}" type="presParOf" srcId="{1199B2D6-13D4-4361-B5CE-6CB225E895C9}" destId="{4BB7314E-1481-4707-9FEA-66D2741F3BE7}" srcOrd="0" destOrd="0" presId="urn:microsoft.com/office/officeart/2005/8/layout/orgChart1"/>
    <dgm:cxn modelId="{B4E66267-3FED-4539-B4CC-A97AD4C1C344}" type="presParOf" srcId="{1199B2D6-13D4-4361-B5CE-6CB225E895C9}" destId="{22BEF7B7-F291-44FA-A9EC-7E2E0E691147}" srcOrd="1" destOrd="0" presId="urn:microsoft.com/office/officeart/2005/8/layout/orgChart1"/>
    <dgm:cxn modelId="{06CE1DC7-3EA6-49FA-90B7-B777BA109EFC}" type="presParOf" srcId="{560C04CA-AE9D-4940-B82B-9376A4F4BBA8}" destId="{260300CD-CD0C-4C91-97B0-B44654F3831B}" srcOrd="1" destOrd="0" presId="urn:microsoft.com/office/officeart/2005/8/layout/orgChart1"/>
    <dgm:cxn modelId="{D3DD0941-0071-4828-8033-5A0244576C0E}" type="presParOf" srcId="{560C04CA-AE9D-4940-B82B-9376A4F4BBA8}" destId="{B5B62DB9-5340-4AB2-A39B-A29F530AAB28}" srcOrd="2" destOrd="0" presId="urn:microsoft.com/office/officeart/2005/8/layout/orgChart1"/>
    <dgm:cxn modelId="{FFCEEAB6-5636-4E35-A6F9-35DEF2898BE3}" type="presParOf" srcId="{256454A6-36F0-4AB1-BAAC-62705DB1BAE0}" destId="{85B2C552-7381-4057-9DDB-D0F5F08D65F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3B866C-262E-4A8E-B913-7EBD8226A7E7}" type="doc">
      <dgm:prSet loTypeId="urn:microsoft.com/office/officeart/2005/8/layout/vList3" loCatId="list" qsTypeId="urn:microsoft.com/office/officeart/2005/8/quickstyle/simple1" qsCatId="simple" csTypeId="urn:microsoft.com/office/officeart/2005/8/colors/accent2_2" csCatId="accent2" phldr="1"/>
      <dgm:spPr/>
    </dgm:pt>
    <dgm:pt modelId="{CD8FC0E1-E20D-4F9C-B85E-E5B854C5E19C}">
      <dgm:prSet phldrT="[Text]" custT="1"/>
      <dgm:spPr>
        <a:solidFill>
          <a:srgbClr val="003F88"/>
        </a:solidFill>
      </dgm:spPr>
      <dgm:t>
        <a:bodyPr/>
        <a:lstStyle/>
        <a:p>
          <a:pPr algn="l">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99 new affordable units were created</a:t>
          </a:r>
        </a:p>
      </dgm:t>
    </dgm:pt>
    <dgm:pt modelId="{67DA665B-24FA-456E-8738-248D8B87437F}" type="parTrans" cxnId="{52B51A73-34F8-4A2B-8410-B98296FF5A6A}">
      <dgm:prSet/>
      <dgm:spPr/>
      <dgm:t>
        <a:bodyPr/>
        <a:lstStyle/>
        <a:p>
          <a:pPr algn="l"/>
          <a:endParaRPr lang="en-US" sz="1800">
            <a:latin typeface="Arial" panose="020B0604020202020204" pitchFamily="34" charset="0"/>
            <a:cs typeface="Arial" panose="020B0604020202020204" pitchFamily="34" charset="0"/>
          </a:endParaRPr>
        </a:p>
      </dgm:t>
    </dgm:pt>
    <dgm:pt modelId="{16830D3C-1E8A-44EC-82F4-07E03389EC61}" type="sibTrans" cxnId="{52B51A73-34F8-4A2B-8410-B98296FF5A6A}">
      <dgm:prSet/>
      <dgm:spPr/>
      <dgm:t>
        <a:bodyPr/>
        <a:lstStyle/>
        <a:p>
          <a:pPr algn="l"/>
          <a:endParaRPr lang="en-US" sz="1800">
            <a:latin typeface="Arial" panose="020B0604020202020204" pitchFamily="34" charset="0"/>
            <a:cs typeface="Arial" panose="020B0604020202020204" pitchFamily="34" charset="0"/>
          </a:endParaRPr>
        </a:p>
      </dgm:t>
    </dgm:pt>
    <dgm:pt modelId="{F52438D0-3300-4343-A0DC-517651039457}">
      <dgm:prSet phldrT="[Text]" custT="1"/>
      <dgm:spPr>
        <a:solidFill>
          <a:srgbClr val="003F88"/>
        </a:solidFill>
      </dgm:spPr>
      <dgm:t>
        <a:bodyPr/>
        <a:lstStyle/>
        <a:p>
          <a:pPr algn="l">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377 people were served at Community Courts</a:t>
          </a:r>
        </a:p>
      </dgm:t>
    </dgm:pt>
    <dgm:pt modelId="{63D898C2-5739-4C2C-AD08-7AACE4E2FB2F}" type="parTrans" cxnId="{26782162-DEF2-4C46-B237-F471C4FC16B4}">
      <dgm:prSet/>
      <dgm:spPr/>
      <dgm:t>
        <a:bodyPr/>
        <a:lstStyle/>
        <a:p>
          <a:pPr algn="l"/>
          <a:endParaRPr lang="en-US" sz="1800">
            <a:latin typeface="Arial" panose="020B0604020202020204" pitchFamily="34" charset="0"/>
            <a:cs typeface="Arial" panose="020B0604020202020204" pitchFamily="34" charset="0"/>
          </a:endParaRPr>
        </a:p>
      </dgm:t>
    </dgm:pt>
    <dgm:pt modelId="{F7D6AD8B-697B-45A6-929D-FE6F602D886C}" type="sibTrans" cxnId="{26782162-DEF2-4C46-B237-F471C4FC16B4}">
      <dgm:prSet/>
      <dgm:spPr/>
      <dgm:t>
        <a:bodyPr/>
        <a:lstStyle/>
        <a:p>
          <a:pPr algn="l"/>
          <a:endParaRPr lang="en-US" sz="1800">
            <a:latin typeface="Arial" panose="020B0604020202020204" pitchFamily="34" charset="0"/>
            <a:cs typeface="Arial" panose="020B0604020202020204" pitchFamily="34" charset="0"/>
          </a:endParaRPr>
        </a:p>
      </dgm:t>
    </dgm:pt>
    <dgm:pt modelId="{7BB90229-0C8F-470D-B10F-FC261ADF5EFC}">
      <dgm:prSet phldrT="[Text]" custT="1"/>
      <dgm:spPr>
        <a:solidFill>
          <a:srgbClr val="003F88"/>
        </a:solidFill>
      </dgm:spPr>
      <dgm:t>
        <a:bodyPr/>
        <a:lstStyle/>
        <a:p>
          <a:pPr algn="l">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1,654 children and youth were served in Early Childhood and Out-of-School Time Programs</a:t>
          </a:r>
        </a:p>
      </dgm:t>
    </dgm:pt>
    <dgm:pt modelId="{4F421E99-D799-48CA-BB4C-248563CB4091}" type="parTrans" cxnId="{6CFEAD69-9C9F-4194-A5AD-473C3B56AD11}">
      <dgm:prSet/>
      <dgm:spPr/>
      <dgm:t>
        <a:bodyPr/>
        <a:lstStyle/>
        <a:p>
          <a:pPr algn="l"/>
          <a:endParaRPr lang="en-US" sz="1800">
            <a:latin typeface="Arial" panose="020B0604020202020204" pitchFamily="34" charset="0"/>
            <a:cs typeface="Arial" panose="020B0604020202020204" pitchFamily="34" charset="0"/>
          </a:endParaRPr>
        </a:p>
      </dgm:t>
    </dgm:pt>
    <dgm:pt modelId="{5D25F473-6664-46BB-B61D-42A960DB5A4C}" type="sibTrans" cxnId="{6CFEAD69-9C9F-4194-A5AD-473C3B56AD11}">
      <dgm:prSet/>
      <dgm:spPr/>
      <dgm:t>
        <a:bodyPr/>
        <a:lstStyle/>
        <a:p>
          <a:pPr algn="l"/>
          <a:endParaRPr lang="en-US" sz="1800">
            <a:latin typeface="Arial" panose="020B0604020202020204" pitchFamily="34" charset="0"/>
            <a:cs typeface="Arial" panose="020B0604020202020204" pitchFamily="34" charset="0"/>
          </a:endParaRPr>
        </a:p>
      </dgm:t>
    </dgm:pt>
    <dgm:pt modelId="{0CE88B8A-EE38-4B70-9AEF-882201329995}">
      <dgm:prSet custT="1"/>
      <dgm:spPr>
        <a:solidFill>
          <a:srgbClr val="003F88"/>
        </a:solidFill>
      </dgm:spPr>
      <dgm:t>
        <a:bodyPr/>
        <a:lstStyle/>
        <a:p>
          <a:pPr algn="l"/>
          <a:r>
            <a:rPr lang="en-US" sz="1800" dirty="0">
              <a:latin typeface="Arial" panose="020B0604020202020204" pitchFamily="34" charset="0"/>
              <a:cs typeface="Arial" panose="020B0604020202020204" pitchFamily="34" charset="0"/>
            </a:rPr>
            <a:t>Over 32,270 residents’ neighborhoods were improved through public improvement projects</a:t>
          </a:r>
        </a:p>
      </dgm:t>
    </dgm:pt>
    <dgm:pt modelId="{5C0C0D20-441B-43A2-9C4A-7AAA46334309}" type="parTrans" cxnId="{9008FA14-E98C-4410-B84D-0EB7D3232BEB}">
      <dgm:prSet/>
      <dgm:spPr/>
      <dgm:t>
        <a:bodyPr/>
        <a:lstStyle/>
        <a:p>
          <a:pPr algn="l"/>
          <a:endParaRPr lang="en-US" sz="1800">
            <a:latin typeface="Arial" panose="020B0604020202020204" pitchFamily="34" charset="0"/>
            <a:cs typeface="Arial" panose="020B0604020202020204" pitchFamily="34" charset="0"/>
          </a:endParaRPr>
        </a:p>
      </dgm:t>
    </dgm:pt>
    <dgm:pt modelId="{358BFDD1-DD3F-4E2A-AEFF-351FDF15C34D}" type="sibTrans" cxnId="{9008FA14-E98C-4410-B84D-0EB7D3232BEB}">
      <dgm:prSet/>
      <dgm:spPr/>
      <dgm:t>
        <a:bodyPr/>
        <a:lstStyle/>
        <a:p>
          <a:pPr algn="l"/>
          <a:endParaRPr lang="en-US" sz="1800">
            <a:latin typeface="Arial" panose="020B0604020202020204" pitchFamily="34" charset="0"/>
            <a:cs typeface="Arial" panose="020B0604020202020204" pitchFamily="34" charset="0"/>
          </a:endParaRPr>
        </a:p>
      </dgm:t>
    </dgm:pt>
    <dgm:pt modelId="{D63EAC07-DEC9-477A-A8A3-A1E5C20B43ED}">
      <dgm:prSet custT="1"/>
      <dgm:spPr>
        <a:solidFill>
          <a:srgbClr val="003F88"/>
        </a:solidFill>
      </dgm:spPr>
      <dgm:t>
        <a:bodyPr/>
        <a:lstStyle/>
        <a:p>
          <a:pPr algn="l"/>
          <a:r>
            <a:rPr lang="en-US" sz="1800" dirty="0">
              <a:latin typeface="Arial" panose="020B0604020202020204" pitchFamily="34" charset="0"/>
              <a:cs typeface="Arial" panose="020B0604020202020204" pitchFamily="34" charset="0"/>
            </a:rPr>
            <a:t>36 houses were rehabilitated</a:t>
          </a:r>
        </a:p>
      </dgm:t>
    </dgm:pt>
    <dgm:pt modelId="{84B333C4-CA72-400F-A081-E05FB2797A9C}" type="sibTrans" cxnId="{7444ECC0-8F6E-420E-BFCB-063DFBDD1385}">
      <dgm:prSet/>
      <dgm:spPr/>
      <dgm:t>
        <a:bodyPr/>
        <a:lstStyle/>
        <a:p>
          <a:endParaRPr lang="en-US"/>
        </a:p>
      </dgm:t>
    </dgm:pt>
    <dgm:pt modelId="{611AC521-5D96-43E6-9AF6-BD635631B20F}" type="parTrans" cxnId="{7444ECC0-8F6E-420E-BFCB-063DFBDD1385}">
      <dgm:prSet/>
      <dgm:spPr/>
      <dgm:t>
        <a:bodyPr/>
        <a:lstStyle/>
        <a:p>
          <a:endParaRPr lang="en-US"/>
        </a:p>
      </dgm:t>
    </dgm:pt>
    <dgm:pt modelId="{C9B45FE8-DCDF-4C18-A11D-97A6AAF399B2}" type="pres">
      <dgm:prSet presAssocID="{2B3B866C-262E-4A8E-B913-7EBD8226A7E7}" presName="linearFlow" presStyleCnt="0">
        <dgm:presLayoutVars>
          <dgm:dir/>
          <dgm:resizeHandles val="exact"/>
        </dgm:presLayoutVars>
      </dgm:prSet>
      <dgm:spPr/>
    </dgm:pt>
    <dgm:pt modelId="{F56544E9-155D-4EE8-BF03-29B598ABB493}" type="pres">
      <dgm:prSet presAssocID="{CD8FC0E1-E20D-4F9C-B85E-E5B854C5E19C}" presName="composite" presStyleCnt="0"/>
      <dgm:spPr/>
    </dgm:pt>
    <dgm:pt modelId="{BF69A0A6-5995-49AF-A278-EF766A609E0D}" type="pres">
      <dgm:prSet presAssocID="{CD8FC0E1-E20D-4F9C-B85E-E5B854C5E19C}" presName="imgShp" presStyleLbl="fgImgPlace1" presStyleIdx="0" presStyleCnt="5"/>
      <dgm:spPr>
        <a:blipFill>
          <a:blip xmlns:r="http://schemas.openxmlformats.org/officeDocument/2006/relationships" r:embed="rId1">
            <a:duotone>
              <a:prstClr val="black"/>
              <a:schemeClr val="accent4">
                <a:tint val="45000"/>
                <a:satMod val="400000"/>
              </a:schemeClr>
            </a:duotone>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ity with solid fill"/>
        </a:ext>
      </dgm:extLst>
    </dgm:pt>
    <dgm:pt modelId="{DFA61004-1C9C-4C83-BEE8-8360000647EB}" type="pres">
      <dgm:prSet presAssocID="{CD8FC0E1-E20D-4F9C-B85E-E5B854C5E19C}" presName="txShp" presStyleLbl="node1" presStyleIdx="0" presStyleCnt="5">
        <dgm:presLayoutVars>
          <dgm:bulletEnabled val="1"/>
        </dgm:presLayoutVars>
      </dgm:prSet>
      <dgm:spPr/>
    </dgm:pt>
    <dgm:pt modelId="{8593CE64-FC91-4782-9A3B-CEDB7EEAF9E5}" type="pres">
      <dgm:prSet presAssocID="{16830D3C-1E8A-44EC-82F4-07E03389EC61}" presName="spacing" presStyleCnt="0"/>
      <dgm:spPr/>
    </dgm:pt>
    <dgm:pt modelId="{4A2F3674-45C0-439B-A0EE-D7EF245E3FF0}" type="pres">
      <dgm:prSet presAssocID="{F52438D0-3300-4343-A0DC-517651039457}" presName="composite" presStyleCnt="0"/>
      <dgm:spPr/>
    </dgm:pt>
    <dgm:pt modelId="{1F81CA0C-0721-4169-BED7-5D93440A74B6}" type="pres">
      <dgm:prSet presAssocID="{F52438D0-3300-4343-A0DC-517651039457}" presName="imgShp" presStyleLbl="fgImgPlace1" presStyleIdx="1" presStyleCnt="5"/>
      <dgm:spPr>
        <a:blipFill>
          <a:blip xmlns:r="http://schemas.openxmlformats.org/officeDocument/2006/relationships" r:embed="rId3">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avel with solid fill"/>
        </a:ext>
      </dgm:extLst>
    </dgm:pt>
    <dgm:pt modelId="{D0C91FBC-2ED8-4FB6-96B7-B8281771026E}" type="pres">
      <dgm:prSet presAssocID="{F52438D0-3300-4343-A0DC-517651039457}" presName="txShp" presStyleLbl="node1" presStyleIdx="1" presStyleCnt="5">
        <dgm:presLayoutVars>
          <dgm:bulletEnabled val="1"/>
        </dgm:presLayoutVars>
      </dgm:prSet>
      <dgm:spPr/>
    </dgm:pt>
    <dgm:pt modelId="{CAD13916-ADE0-495C-94EE-49D64DA4247D}" type="pres">
      <dgm:prSet presAssocID="{F7D6AD8B-697B-45A6-929D-FE6F602D886C}" presName="spacing" presStyleCnt="0"/>
      <dgm:spPr/>
    </dgm:pt>
    <dgm:pt modelId="{B5A1B299-42A7-475E-A0E7-40AE3F2909D4}" type="pres">
      <dgm:prSet presAssocID="{7BB90229-0C8F-470D-B10F-FC261ADF5EFC}" presName="composite" presStyleCnt="0"/>
      <dgm:spPr/>
    </dgm:pt>
    <dgm:pt modelId="{A7ED4469-1036-447C-8FB3-6BEB5332DBC5}" type="pres">
      <dgm:prSet presAssocID="{7BB90229-0C8F-470D-B10F-FC261ADF5EFC}" presName="imgShp" presStyleLbl="fgImgPlace1" presStyleIdx="2" presStyleCnt="5"/>
      <dgm:spPr>
        <a:blipFill>
          <a:blip xmlns:r="http://schemas.openxmlformats.org/officeDocument/2006/relationships" r:embed="rId5">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ildren with solid fill"/>
        </a:ext>
      </dgm:extLst>
    </dgm:pt>
    <dgm:pt modelId="{375482BE-5A82-487A-BF8C-D35FF63B4438}" type="pres">
      <dgm:prSet presAssocID="{7BB90229-0C8F-470D-B10F-FC261ADF5EFC}" presName="txShp" presStyleLbl="node1" presStyleIdx="2" presStyleCnt="5">
        <dgm:presLayoutVars>
          <dgm:bulletEnabled val="1"/>
        </dgm:presLayoutVars>
      </dgm:prSet>
      <dgm:spPr/>
    </dgm:pt>
    <dgm:pt modelId="{E19980D1-0B9A-495A-AE32-FEEE1D864020}" type="pres">
      <dgm:prSet presAssocID="{5D25F473-6664-46BB-B61D-42A960DB5A4C}" presName="spacing" presStyleCnt="0"/>
      <dgm:spPr/>
    </dgm:pt>
    <dgm:pt modelId="{5A494C0D-A681-4BDD-8C95-871164A78124}" type="pres">
      <dgm:prSet presAssocID="{0CE88B8A-EE38-4B70-9AEF-882201329995}" presName="composite" presStyleCnt="0"/>
      <dgm:spPr/>
    </dgm:pt>
    <dgm:pt modelId="{4B8F0033-8029-4E92-8746-F44EDD62DA97}" type="pres">
      <dgm:prSet presAssocID="{0CE88B8A-EE38-4B70-9AEF-882201329995}" presName="imgShp" presStyleLbl="fgImgPlace1" presStyleIdx="3" presStyleCnt="5"/>
      <dgm:spPr>
        <a:xfrm>
          <a:off x="1277342" y="2637321"/>
          <a:ext cx="676634" cy="676634"/>
        </a:xfrm>
        <a:prstGeom prst="ellipse">
          <a:avLst/>
        </a:prstGeom>
        <a:blipFill>
          <a:blip xmlns:r="http://schemas.openxmlformats.org/officeDocument/2006/relationships" r:embed="rId7">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914716C5-E578-41CD-B81E-34B8393A6A65}" type="pres">
      <dgm:prSet presAssocID="{0CE88B8A-EE38-4B70-9AEF-882201329995}" presName="txShp" presStyleLbl="node1" presStyleIdx="3" presStyleCnt="5">
        <dgm:presLayoutVars>
          <dgm:bulletEnabled val="1"/>
        </dgm:presLayoutVars>
      </dgm:prSet>
      <dgm:spPr/>
    </dgm:pt>
    <dgm:pt modelId="{9E1799D1-91F3-41F0-90CA-999BD336A483}" type="pres">
      <dgm:prSet presAssocID="{358BFDD1-DD3F-4E2A-AEFF-351FDF15C34D}" presName="spacing" presStyleCnt="0"/>
      <dgm:spPr/>
    </dgm:pt>
    <dgm:pt modelId="{6A59E8A6-1569-47C1-A4E8-8BB15CFEAF83}" type="pres">
      <dgm:prSet presAssocID="{D63EAC07-DEC9-477A-A8A3-A1E5C20B43ED}" presName="composite" presStyleCnt="0"/>
      <dgm:spPr/>
    </dgm:pt>
    <dgm:pt modelId="{82D0B306-B3EE-4B44-8EF1-8757DD11343C}" type="pres">
      <dgm:prSet presAssocID="{D63EAC07-DEC9-477A-A8A3-A1E5C20B43ED}" presName="imgShp" presStyleLbl="fgImgPlace1" presStyleIdx="4" presStyleCnt="5"/>
      <dgm:spPr>
        <a:blipFill>
          <a:blip xmlns:r="http://schemas.openxmlformats.org/officeDocument/2006/relationships" r:embed="rId9">
            <a:duotone>
              <a:prstClr val="black"/>
              <a:schemeClr val="accent4">
                <a:tint val="45000"/>
                <a:satMod val="400000"/>
              </a:schemeClr>
            </a:duotone>
            <a:extLst>
              <a:ext uri="{96DAC541-7B7A-43D3-8B79-37D633B846F1}">
                <asvg:svgBlip xmlns:asvg="http://schemas.microsoft.com/office/drawing/2016/SVG/main" r:embed="rId10"/>
              </a:ext>
            </a:extLst>
          </a:blip>
          <a:srcRect/>
          <a:stretch>
            <a:fillRect/>
          </a:stretch>
        </a:blipFill>
      </dgm:spPr>
    </dgm:pt>
    <dgm:pt modelId="{5C615624-2C76-410D-81A7-E3E0F24AB53A}" type="pres">
      <dgm:prSet presAssocID="{D63EAC07-DEC9-477A-A8A3-A1E5C20B43ED}" presName="txShp" presStyleLbl="node1" presStyleIdx="4" presStyleCnt="5">
        <dgm:presLayoutVars>
          <dgm:bulletEnabled val="1"/>
        </dgm:presLayoutVars>
      </dgm:prSet>
      <dgm:spPr/>
    </dgm:pt>
  </dgm:ptLst>
  <dgm:cxnLst>
    <dgm:cxn modelId="{9008FA14-E98C-4410-B84D-0EB7D3232BEB}" srcId="{2B3B866C-262E-4A8E-B913-7EBD8226A7E7}" destId="{0CE88B8A-EE38-4B70-9AEF-882201329995}" srcOrd="3" destOrd="0" parTransId="{5C0C0D20-441B-43A2-9C4A-7AAA46334309}" sibTransId="{358BFDD1-DD3F-4E2A-AEFF-351FDF15C34D}"/>
    <dgm:cxn modelId="{DE869616-BD86-4117-BA00-6497B9BF8665}" type="presOf" srcId="{F52438D0-3300-4343-A0DC-517651039457}" destId="{D0C91FBC-2ED8-4FB6-96B7-B8281771026E}" srcOrd="0" destOrd="0" presId="urn:microsoft.com/office/officeart/2005/8/layout/vList3"/>
    <dgm:cxn modelId="{61FB9C2F-65B9-492C-901D-503B2452AEB9}" type="presOf" srcId="{2B3B866C-262E-4A8E-B913-7EBD8226A7E7}" destId="{C9B45FE8-DCDF-4C18-A11D-97A6AAF399B2}" srcOrd="0" destOrd="0" presId="urn:microsoft.com/office/officeart/2005/8/layout/vList3"/>
    <dgm:cxn modelId="{26782162-DEF2-4C46-B237-F471C4FC16B4}" srcId="{2B3B866C-262E-4A8E-B913-7EBD8226A7E7}" destId="{F52438D0-3300-4343-A0DC-517651039457}" srcOrd="1" destOrd="0" parTransId="{63D898C2-5739-4C2C-AD08-7AACE4E2FB2F}" sibTransId="{F7D6AD8B-697B-45A6-929D-FE6F602D886C}"/>
    <dgm:cxn modelId="{4A0D3445-21DF-4D33-8057-6F46D0912914}" type="presOf" srcId="{0CE88B8A-EE38-4B70-9AEF-882201329995}" destId="{914716C5-E578-41CD-B81E-34B8393A6A65}" srcOrd="0" destOrd="0" presId="urn:microsoft.com/office/officeart/2005/8/layout/vList3"/>
    <dgm:cxn modelId="{6CFEAD69-9C9F-4194-A5AD-473C3B56AD11}" srcId="{2B3B866C-262E-4A8E-B913-7EBD8226A7E7}" destId="{7BB90229-0C8F-470D-B10F-FC261ADF5EFC}" srcOrd="2" destOrd="0" parTransId="{4F421E99-D799-48CA-BB4C-248563CB4091}" sibTransId="{5D25F473-6664-46BB-B61D-42A960DB5A4C}"/>
    <dgm:cxn modelId="{52B51A73-34F8-4A2B-8410-B98296FF5A6A}" srcId="{2B3B866C-262E-4A8E-B913-7EBD8226A7E7}" destId="{CD8FC0E1-E20D-4F9C-B85E-E5B854C5E19C}" srcOrd="0" destOrd="0" parTransId="{67DA665B-24FA-456E-8738-248D8B87437F}" sibTransId="{16830D3C-1E8A-44EC-82F4-07E03389EC61}"/>
    <dgm:cxn modelId="{9F3CF373-B085-44E2-926E-B46CF699F045}" type="presOf" srcId="{CD8FC0E1-E20D-4F9C-B85E-E5B854C5E19C}" destId="{DFA61004-1C9C-4C83-BEE8-8360000647EB}" srcOrd="0" destOrd="0" presId="urn:microsoft.com/office/officeart/2005/8/layout/vList3"/>
    <dgm:cxn modelId="{124BE08E-5FEA-48B9-B035-11B75C69B45F}" type="presOf" srcId="{D63EAC07-DEC9-477A-A8A3-A1E5C20B43ED}" destId="{5C615624-2C76-410D-81A7-E3E0F24AB53A}" srcOrd="0" destOrd="0" presId="urn:microsoft.com/office/officeart/2005/8/layout/vList3"/>
    <dgm:cxn modelId="{D62DC79D-D185-48FF-B941-10C5A5638F24}" type="presOf" srcId="{7BB90229-0C8F-470D-B10F-FC261ADF5EFC}" destId="{375482BE-5A82-487A-BF8C-D35FF63B4438}" srcOrd="0" destOrd="0" presId="urn:microsoft.com/office/officeart/2005/8/layout/vList3"/>
    <dgm:cxn modelId="{7444ECC0-8F6E-420E-BFCB-063DFBDD1385}" srcId="{2B3B866C-262E-4A8E-B913-7EBD8226A7E7}" destId="{D63EAC07-DEC9-477A-A8A3-A1E5C20B43ED}" srcOrd="4" destOrd="0" parTransId="{611AC521-5D96-43E6-9AF6-BD635631B20F}" sibTransId="{84B333C4-CA72-400F-A081-E05FB2797A9C}"/>
    <dgm:cxn modelId="{9A0A887D-865E-4A10-8994-5808817830EF}" type="presParOf" srcId="{C9B45FE8-DCDF-4C18-A11D-97A6AAF399B2}" destId="{F56544E9-155D-4EE8-BF03-29B598ABB493}" srcOrd="0" destOrd="0" presId="urn:microsoft.com/office/officeart/2005/8/layout/vList3"/>
    <dgm:cxn modelId="{04CDE562-DCB4-4A7B-BD01-4AABC1BA1D8E}" type="presParOf" srcId="{F56544E9-155D-4EE8-BF03-29B598ABB493}" destId="{BF69A0A6-5995-49AF-A278-EF766A609E0D}" srcOrd="0" destOrd="0" presId="urn:microsoft.com/office/officeart/2005/8/layout/vList3"/>
    <dgm:cxn modelId="{84255ECB-0C29-4505-A510-8076784AB668}" type="presParOf" srcId="{F56544E9-155D-4EE8-BF03-29B598ABB493}" destId="{DFA61004-1C9C-4C83-BEE8-8360000647EB}" srcOrd="1" destOrd="0" presId="urn:microsoft.com/office/officeart/2005/8/layout/vList3"/>
    <dgm:cxn modelId="{85B09565-99CB-45CE-AC9D-C87E76FBA6F6}" type="presParOf" srcId="{C9B45FE8-DCDF-4C18-A11D-97A6AAF399B2}" destId="{8593CE64-FC91-4782-9A3B-CEDB7EEAF9E5}" srcOrd="1" destOrd="0" presId="urn:microsoft.com/office/officeart/2005/8/layout/vList3"/>
    <dgm:cxn modelId="{783E5FA7-FC69-4C73-8274-7419C282E596}" type="presParOf" srcId="{C9B45FE8-DCDF-4C18-A11D-97A6AAF399B2}" destId="{4A2F3674-45C0-439B-A0EE-D7EF245E3FF0}" srcOrd="2" destOrd="0" presId="urn:microsoft.com/office/officeart/2005/8/layout/vList3"/>
    <dgm:cxn modelId="{23073751-1DC4-4DE3-B514-88F2FDD07C2B}" type="presParOf" srcId="{4A2F3674-45C0-439B-A0EE-D7EF245E3FF0}" destId="{1F81CA0C-0721-4169-BED7-5D93440A74B6}" srcOrd="0" destOrd="0" presId="urn:microsoft.com/office/officeart/2005/8/layout/vList3"/>
    <dgm:cxn modelId="{DFFE282C-BA1D-4179-B0AD-CD2467CE8DEA}" type="presParOf" srcId="{4A2F3674-45C0-439B-A0EE-D7EF245E3FF0}" destId="{D0C91FBC-2ED8-4FB6-96B7-B8281771026E}" srcOrd="1" destOrd="0" presId="urn:microsoft.com/office/officeart/2005/8/layout/vList3"/>
    <dgm:cxn modelId="{F55F9916-096C-4C8F-8FAB-3AEBE8FFCFD9}" type="presParOf" srcId="{C9B45FE8-DCDF-4C18-A11D-97A6AAF399B2}" destId="{CAD13916-ADE0-495C-94EE-49D64DA4247D}" srcOrd="3" destOrd="0" presId="urn:microsoft.com/office/officeart/2005/8/layout/vList3"/>
    <dgm:cxn modelId="{A5380232-5D7E-4504-AA95-651EADBEB1D8}" type="presParOf" srcId="{C9B45FE8-DCDF-4C18-A11D-97A6AAF399B2}" destId="{B5A1B299-42A7-475E-A0E7-40AE3F2909D4}" srcOrd="4" destOrd="0" presId="urn:microsoft.com/office/officeart/2005/8/layout/vList3"/>
    <dgm:cxn modelId="{3E9E3B1D-873B-46F4-A4A2-E9202FC024C5}" type="presParOf" srcId="{B5A1B299-42A7-475E-A0E7-40AE3F2909D4}" destId="{A7ED4469-1036-447C-8FB3-6BEB5332DBC5}" srcOrd="0" destOrd="0" presId="urn:microsoft.com/office/officeart/2005/8/layout/vList3"/>
    <dgm:cxn modelId="{37B352CD-BA00-46E0-A31B-A3049ACE5CC3}" type="presParOf" srcId="{B5A1B299-42A7-475E-A0E7-40AE3F2909D4}" destId="{375482BE-5A82-487A-BF8C-D35FF63B4438}" srcOrd="1" destOrd="0" presId="urn:microsoft.com/office/officeart/2005/8/layout/vList3"/>
    <dgm:cxn modelId="{ADF9FB6A-438D-4B7D-8AFF-EFF253B25B18}" type="presParOf" srcId="{C9B45FE8-DCDF-4C18-A11D-97A6AAF399B2}" destId="{E19980D1-0B9A-495A-AE32-FEEE1D864020}" srcOrd="5" destOrd="0" presId="urn:microsoft.com/office/officeart/2005/8/layout/vList3"/>
    <dgm:cxn modelId="{15A29FB7-8248-4889-A9F4-10A8B206A277}" type="presParOf" srcId="{C9B45FE8-DCDF-4C18-A11D-97A6AAF399B2}" destId="{5A494C0D-A681-4BDD-8C95-871164A78124}" srcOrd="6" destOrd="0" presId="urn:microsoft.com/office/officeart/2005/8/layout/vList3"/>
    <dgm:cxn modelId="{222B513D-A0F3-41B8-9DEB-5B2B1FD1D2CB}" type="presParOf" srcId="{5A494C0D-A681-4BDD-8C95-871164A78124}" destId="{4B8F0033-8029-4E92-8746-F44EDD62DA97}" srcOrd="0" destOrd="0" presId="urn:microsoft.com/office/officeart/2005/8/layout/vList3"/>
    <dgm:cxn modelId="{71999B2A-AAA1-4E6F-8164-39D212E853F1}" type="presParOf" srcId="{5A494C0D-A681-4BDD-8C95-871164A78124}" destId="{914716C5-E578-41CD-B81E-34B8393A6A65}" srcOrd="1" destOrd="0" presId="urn:microsoft.com/office/officeart/2005/8/layout/vList3"/>
    <dgm:cxn modelId="{214658B3-8FFB-4249-9E21-9A538F4BC87B}" type="presParOf" srcId="{C9B45FE8-DCDF-4C18-A11D-97A6AAF399B2}" destId="{9E1799D1-91F3-41F0-90CA-999BD336A483}" srcOrd="7" destOrd="0" presId="urn:microsoft.com/office/officeart/2005/8/layout/vList3"/>
    <dgm:cxn modelId="{A91FFC20-1233-4C57-92F6-5D5EBAC1FF6F}" type="presParOf" srcId="{C9B45FE8-DCDF-4C18-A11D-97A6AAF399B2}" destId="{6A59E8A6-1569-47C1-A4E8-8BB15CFEAF83}" srcOrd="8" destOrd="0" presId="urn:microsoft.com/office/officeart/2005/8/layout/vList3"/>
    <dgm:cxn modelId="{964AE9C1-6815-4AC9-B9C7-BBBF8D70AEBC}" type="presParOf" srcId="{6A59E8A6-1569-47C1-A4E8-8BB15CFEAF83}" destId="{82D0B306-B3EE-4B44-8EF1-8757DD11343C}" srcOrd="0" destOrd="0" presId="urn:microsoft.com/office/officeart/2005/8/layout/vList3"/>
    <dgm:cxn modelId="{A23BE522-A1DA-49E9-A805-A6964369E510}" type="presParOf" srcId="{6A59E8A6-1569-47C1-A4E8-8BB15CFEAF83}" destId="{5C615624-2C76-410D-81A7-E3E0F24AB53A}"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3B866C-262E-4A8E-B913-7EBD8226A7E7}" type="doc">
      <dgm:prSet loTypeId="urn:microsoft.com/office/officeart/2005/8/layout/vList3" loCatId="list" qsTypeId="urn:microsoft.com/office/officeart/2005/8/quickstyle/simple1" qsCatId="simple" csTypeId="urn:microsoft.com/office/officeart/2005/8/colors/accent1_2" csCatId="accent1" phldr="1"/>
      <dgm:spPr/>
    </dgm:pt>
    <dgm:pt modelId="{CD8FC0E1-E20D-4F9C-B85E-E5B854C5E19C}">
      <dgm:prSet phldrT="[Text]" custT="1"/>
      <dgm:spPr>
        <a:solidFill>
          <a:srgbClr val="2196F3"/>
        </a:solidFill>
        <a:ln>
          <a:noFill/>
        </a:ln>
      </dgm:spPr>
      <dgm:t>
        <a:bodyPr/>
        <a:lstStyle/>
        <a:p>
          <a:pPr algn="l">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75 new affordable units were created</a:t>
          </a:r>
        </a:p>
      </dgm:t>
    </dgm:pt>
    <dgm:pt modelId="{67DA665B-24FA-456E-8738-248D8B87437F}" type="parTrans" cxnId="{52B51A73-34F8-4A2B-8410-B98296FF5A6A}">
      <dgm:prSet/>
      <dgm:spPr/>
      <dgm:t>
        <a:bodyPr/>
        <a:lstStyle/>
        <a:p>
          <a:pPr algn="l"/>
          <a:endParaRPr lang="en-US" sz="1800">
            <a:latin typeface="Arial" panose="020B0604020202020204" pitchFamily="34" charset="0"/>
            <a:cs typeface="Arial" panose="020B0604020202020204" pitchFamily="34" charset="0"/>
          </a:endParaRPr>
        </a:p>
      </dgm:t>
    </dgm:pt>
    <dgm:pt modelId="{16830D3C-1E8A-44EC-82F4-07E03389EC61}" type="sibTrans" cxnId="{52B51A73-34F8-4A2B-8410-B98296FF5A6A}">
      <dgm:prSet/>
      <dgm:spPr/>
      <dgm:t>
        <a:bodyPr/>
        <a:lstStyle/>
        <a:p>
          <a:pPr algn="l"/>
          <a:endParaRPr lang="en-US" sz="1800">
            <a:latin typeface="Arial" panose="020B0604020202020204" pitchFamily="34" charset="0"/>
            <a:cs typeface="Arial" panose="020B0604020202020204" pitchFamily="34" charset="0"/>
          </a:endParaRPr>
        </a:p>
      </dgm:t>
    </dgm:pt>
    <dgm:pt modelId="{7519FD35-0A2B-4C63-B1EA-13E95514F65B}">
      <dgm:prSet phldrT="[Text]" custT="1"/>
      <dgm:spPr>
        <a:solidFill>
          <a:srgbClr val="2196F3"/>
        </a:solidFill>
        <a:ln>
          <a:noFill/>
        </a:ln>
      </dgm:spPr>
      <dgm:t>
        <a:bodyPr/>
        <a:lstStyle/>
        <a:p>
          <a:pPr algn="l">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15 homeowners were provided with assistance to purchase their home </a:t>
          </a:r>
        </a:p>
      </dgm:t>
    </dgm:pt>
    <dgm:pt modelId="{D21EE2EF-2883-4906-82FA-0306B9A51BDB}" type="parTrans" cxnId="{D9892954-41AB-47B0-9BF9-90A0A29CCE25}">
      <dgm:prSet/>
      <dgm:spPr/>
      <dgm:t>
        <a:bodyPr/>
        <a:lstStyle/>
        <a:p>
          <a:endParaRPr lang="en-US"/>
        </a:p>
      </dgm:t>
    </dgm:pt>
    <dgm:pt modelId="{F4BDC06A-E745-4F58-80A9-D6657E5D4608}" type="sibTrans" cxnId="{D9892954-41AB-47B0-9BF9-90A0A29CCE25}">
      <dgm:prSet/>
      <dgm:spPr/>
      <dgm:t>
        <a:bodyPr/>
        <a:lstStyle/>
        <a:p>
          <a:endParaRPr lang="en-US"/>
        </a:p>
      </dgm:t>
    </dgm:pt>
    <dgm:pt modelId="{C9B45FE8-DCDF-4C18-A11D-97A6AAF399B2}" type="pres">
      <dgm:prSet presAssocID="{2B3B866C-262E-4A8E-B913-7EBD8226A7E7}" presName="linearFlow" presStyleCnt="0">
        <dgm:presLayoutVars>
          <dgm:dir/>
          <dgm:resizeHandles val="exact"/>
        </dgm:presLayoutVars>
      </dgm:prSet>
      <dgm:spPr/>
    </dgm:pt>
    <dgm:pt modelId="{C3CFCAD4-DB7D-461A-9E8B-C70104BF844B}" type="pres">
      <dgm:prSet presAssocID="{7519FD35-0A2B-4C63-B1EA-13E95514F65B}" presName="composite" presStyleCnt="0"/>
      <dgm:spPr/>
    </dgm:pt>
    <dgm:pt modelId="{AD5024B9-70C2-4711-A5B6-478309836812}" type="pres">
      <dgm:prSet presAssocID="{7519FD35-0A2B-4C63-B1EA-13E95514F65B}"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72EE3721-77E9-4D83-8E57-EC3BAF011331}" type="pres">
      <dgm:prSet presAssocID="{7519FD35-0A2B-4C63-B1EA-13E95514F65B}" presName="txShp" presStyleLbl="node1" presStyleIdx="0" presStyleCnt="2">
        <dgm:presLayoutVars>
          <dgm:bulletEnabled val="1"/>
        </dgm:presLayoutVars>
      </dgm:prSet>
      <dgm:spPr/>
    </dgm:pt>
    <dgm:pt modelId="{EB2CF634-5971-4623-870E-5A18B981C0F6}" type="pres">
      <dgm:prSet presAssocID="{F4BDC06A-E745-4F58-80A9-D6657E5D4608}" presName="spacing" presStyleCnt="0"/>
      <dgm:spPr/>
    </dgm:pt>
    <dgm:pt modelId="{F56544E9-155D-4EE8-BF03-29B598ABB493}" type="pres">
      <dgm:prSet presAssocID="{CD8FC0E1-E20D-4F9C-B85E-E5B854C5E19C}" presName="composite" presStyleCnt="0"/>
      <dgm:spPr/>
    </dgm:pt>
    <dgm:pt modelId="{BF69A0A6-5995-49AF-A278-EF766A609E0D}" type="pres">
      <dgm:prSet presAssocID="{CD8FC0E1-E20D-4F9C-B85E-E5B854C5E19C}" presName="imgShp" presStyleLbl="fgImgPlace1" presStyleIdx="1" presStyleCnt="2"/>
      <dgm:spPr>
        <a:blipFill>
          <a:blip xmlns:r="http://schemas.openxmlformats.org/officeDocument/2006/relationships" r:embed="rId2">
            <a:duotone>
              <a:prstClr val="black"/>
              <a:schemeClr val="accent6">
                <a:tint val="45000"/>
                <a:satMod val="400000"/>
              </a:schemeClr>
            </a:duotone>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House with solid fill"/>
        </a:ext>
      </dgm:extLst>
    </dgm:pt>
    <dgm:pt modelId="{DFA61004-1C9C-4C83-BEE8-8360000647EB}" type="pres">
      <dgm:prSet presAssocID="{CD8FC0E1-E20D-4F9C-B85E-E5B854C5E19C}" presName="txShp" presStyleLbl="node1" presStyleIdx="1" presStyleCnt="2" custLinFactNeighborX="-58" custLinFactNeighborY="-13136">
        <dgm:presLayoutVars>
          <dgm:bulletEnabled val="1"/>
        </dgm:presLayoutVars>
      </dgm:prSet>
      <dgm:spPr/>
    </dgm:pt>
  </dgm:ptLst>
  <dgm:cxnLst>
    <dgm:cxn modelId="{61FB9C2F-65B9-492C-901D-503B2452AEB9}" type="presOf" srcId="{2B3B866C-262E-4A8E-B913-7EBD8226A7E7}" destId="{C9B45FE8-DCDF-4C18-A11D-97A6AAF399B2}" srcOrd="0" destOrd="0" presId="urn:microsoft.com/office/officeart/2005/8/layout/vList3"/>
    <dgm:cxn modelId="{0B23813E-300C-4A4C-8E0A-BFF8B78B439D}" type="presOf" srcId="{7519FD35-0A2B-4C63-B1EA-13E95514F65B}" destId="{72EE3721-77E9-4D83-8E57-EC3BAF011331}" srcOrd="0" destOrd="0" presId="urn:microsoft.com/office/officeart/2005/8/layout/vList3"/>
    <dgm:cxn modelId="{52B51A73-34F8-4A2B-8410-B98296FF5A6A}" srcId="{2B3B866C-262E-4A8E-B913-7EBD8226A7E7}" destId="{CD8FC0E1-E20D-4F9C-B85E-E5B854C5E19C}" srcOrd="1" destOrd="0" parTransId="{67DA665B-24FA-456E-8738-248D8B87437F}" sibTransId="{16830D3C-1E8A-44EC-82F4-07E03389EC61}"/>
    <dgm:cxn modelId="{D9892954-41AB-47B0-9BF9-90A0A29CCE25}" srcId="{2B3B866C-262E-4A8E-B913-7EBD8226A7E7}" destId="{7519FD35-0A2B-4C63-B1EA-13E95514F65B}" srcOrd="0" destOrd="0" parTransId="{D21EE2EF-2883-4906-82FA-0306B9A51BDB}" sibTransId="{F4BDC06A-E745-4F58-80A9-D6657E5D4608}"/>
    <dgm:cxn modelId="{5F2586DD-5B64-492A-8573-88600CFEB37C}" type="presOf" srcId="{CD8FC0E1-E20D-4F9C-B85E-E5B854C5E19C}" destId="{DFA61004-1C9C-4C83-BEE8-8360000647EB}" srcOrd="0" destOrd="0" presId="urn:microsoft.com/office/officeart/2005/8/layout/vList3"/>
    <dgm:cxn modelId="{21CF963C-1940-4CED-932F-BE5F687E51EB}" type="presParOf" srcId="{C9B45FE8-DCDF-4C18-A11D-97A6AAF399B2}" destId="{C3CFCAD4-DB7D-461A-9E8B-C70104BF844B}" srcOrd="0" destOrd="0" presId="urn:microsoft.com/office/officeart/2005/8/layout/vList3"/>
    <dgm:cxn modelId="{25D61320-C77C-4938-B93C-990E620FB7AE}" type="presParOf" srcId="{C3CFCAD4-DB7D-461A-9E8B-C70104BF844B}" destId="{AD5024B9-70C2-4711-A5B6-478309836812}" srcOrd="0" destOrd="0" presId="urn:microsoft.com/office/officeart/2005/8/layout/vList3"/>
    <dgm:cxn modelId="{74C07C6C-DC80-4C71-8BA4-1248DD0FF813}" type="presParOf" srcId="{C3CFCAD4-DB7D-461A-9E8B-C70104BF844B}" destId="{72EE3721-77E9-4D83-8E57-EC3BAF011331}" srcOrd="1" destOrd="0" presId="urn:microsoft.com/office/officeart/2005/8/layout/vList3"/>
    <dgm:cxn modelId="{B2581AC4-7F3A-45C0-B041-540F04A8F01E}" type="presParOf" srcId="{C9B45FE8-DCDF-4C18-A11D-97A6AAF399B2}" destId="{EB2CF634-5971-4623-870E-5A18B981C0F6}" srcOrd="1" destOrd="0" presId="urn:microsoft.com/office/officeart/2005/8/layout/vList3"/>
    <dgm:cxn modelId="{CCF7EB73-E95E-4403-A61D-E8CF72072819}" type="presParOf" srcId="{C9B45FE8-DCDF-4C18-A11D-97A6AAF399B2}" destId="{F56544E9-155D-4EE8-BF03-29B598ABB493}" srcOrd="2" destOrd="0" presId="urn:microsoft.com/office/officeart/2005/8/layout/vList3"/>
    <dgm:cxn modelId="{CB3FFFA5-A0F6-498F-9121-F23750DE5D8D}" type="presParOf" srcId="{F56544E9-155D-4EE8-BF03-29B598ABB493}" destId="{BF69A0A6-5995-49AF-A278-EF766A609E0D}" srcOrd="0" destOrd="0" presId="urn:microsoft.com/office/officeart/2005/8/layout/vList3"/>
    <dgm:cxn modelId="{1436BF7A-363F-4CF0-B7F5-8E82668E9B9B}" type="presParOf" srcId="{F56544E9-155D-4EE8-BF03-29B598ABB493}" destId="{DFA61004-1C9C-4C83-BEE8-8360000647E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3B866C-262E-4A8E-B913-7EBD8226A7E7}" type="doc">
      <dgm:prSet loTypeId="urn:microsoft.com/office/officeart/2005/8/layout/vList3" loCatId="list" qsTypeId="urn:microsoft.com/office/officeart/2005/8/quickstyle/simple1" qsCatId="simple" csTypeId="urn:microsoft.com/office/officeart/2005/8/colors/accent1_2" csCatId="accent1" phldr="1"/>
      <dgm:spPr/>
    </dgm:pt>
    <dgm:pt modelId="{CD8FC0E1-E20D-4F9C-B85E-E5B854C5E19C}">
      <dgm:prSet phldrT="[Text]" custT="1"/>
      <dgm:spPr>
        <a:solidFill>
          <a:srgbClr val="2196F3"/>
        </a:solidFill>
        <a:ln>
          <a:noFill/>
        </a:ln>
      </dgm:spPr>
      <dgm:t>
        <a:bodyPr/>
        <a:lstStyle/>
        <a:p>
          <a:pPr algn="l">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11,016 people experiencing homelessness were provided overnight shelter</a:t>
          </a:r>
        </a:p>
      </dgm:t>
    </dgm:pt>
    <dgm:pt modelId="{67DA665B-24FA-456E-8738-248D8B87437F}" type="parTrans" cxnId="{52B51A73-34F8-4A2B-8410-B98296FF5A6A}">
      <dgm:prSet/>
      <dgm:spPr/>
      <dgm:t>
        <a:bodyPr/>
        <a:lstStyle/>
        <a:p>
          <a:pPr algn="l"/>
          <a:endParaRPr lang="en-US" sz="1800">
            <a:latin typeface="Arial" panose="020B0604020202020204" pitchFamily="34" charset="0"/>
            <a:cs typeface="Arial" panose="020B0604020202020204" pitchFamily="34" charset="0"/>
          </a:endParaRPr>
        </a:p>
      </dgm:t>
    </dgm:pt>
    <dgm:pt modelId="{16830D3C-1E8A-44EC-82F4-07E03389EC61}" type="sibTrans" cxnId="{52B51A73-34F8-4A2B-8410-B98296FF5A6A}">
      <dgm:prSet/>
      <dgm:spPr/>
      <dgm:t>
        <a:bodyPr/>
        <a:lstStyle/>
        <a:p>
          <a:pPr algn="l"/>
          <a:endParaRPr lang="en-US" sz="1800">
            <a:latin typeface="Arial" panose="020B0604020202020204" pitchFamily="34" charset="0"/>
            <a:cs typeface="Arial" panose="020B0604020202020204" pitchFamily="34" charset="0"/>
          </a:endParaRPr>
        </a:p>
      </dgm:t>
    </dgm:pt>
    <dgm:pt modelId="{F52438D0-3300-4343-A0DC-517651039457}">
      <dgm:prSet phldrT="[Text]" custT="1"/>
      <dgm:spPr>
        <a:solidFill>
          <a:srgbClr val="2196F3"/>
        </a:solidFill>
        <a:ln>
          <a:noFill/>
        </a:ln>
      </dgm:spPr>
      <dgm:t>
        <a:bodyPr/>
        <a:lstStyle/>
        <a:p>
          <a:pPr algn="l">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451 households received homeless prevention services (emergency assistance, moving costs, utility assistance)</a:t>
          </a:r>
        </a:p>
      </dgm:t>
    </dgm:pt>
    <dgm:pt modelId="{63D898C2-5739-4C2C-AD08-7AACE4E2FB2F}" type="parTrans" cxnId="{26782162-DEF2-4C46-B237-F471C4FC16B4}">
      <dgm:prSet/>
      <dgm:spPr/>
      <dgm:t>
        <a:bodyPr/>
        <a:lstStyle/>
        <a:p>
          <a:pPr algn="l"/>
          <a:endParaRPr lang="en-US" sz="1800">
            <a:latin typeface="Arial" panose="020B0604020202020204" pitchFamily="34" charset="0"/>
            <a:cs typeface="Arial" panose="020B0604020202020204" pitchFamily="34" charset="0"/>
          </a:endParaRPr>
        </a:p>
      </dgm:t>
    </dgm:pt>
    <dgm:pt modelId="{F7D6AD8B-697B-45A6-929D-FE6F602D886C}" type="sibTrans" cxnId="{26782162-DEF2-4C46-B237-F471C4FC16B4}">
      <dgm:prSet/>
      <dgm:spPr/>
      <dgm:t>
        <a:bodyPr/>
        <a:lstStyle/>
        <a:p>
          <a:pPr algn="l"/>
          <a:endParaRPr lang="en-US" sz="1800">
            <a:latin typeface="Arial" panose="020B0604020202020204" pitchFamily="34" charset="0"/>
            <a:cs typeface="Arial" panose="020B0604020202020204" pitchFamily="34" charset="0"/>
          </a:endParaRPr>
        </a:p>
      </dgm:t>
    </dgm:pt>
    <dgm:pt modelId="{7BB90229-0C8F-470D-B10F-FC261ADF5EFC}">
      <dgm:prSet phldrT="[Text]" custT="1"/>
      <dgm:spPr>
        <a:solidFill>
          <a:srgbClr val="2196F3"/>
        </a:solidFill>
        <a:ln>
          <a:noFill/>
        </a:ln>
      </dgm:spPr>
      <dgm:t>
        <a:bodyPr/>
        <a:lstStyle/>
        <a:p>
          <a:pPr algn="l">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531 households received Tenant Based Rental Assistance/Rapid-Rehousing services</a:t>
          </a:r>
        </a:p>
      </dgm:t>
    </dgm:pt>
    <dgm:pt modelId="{4F421E99-D799-48CA-BB4C-248563CB4091}" type="parTrans" cxnId="{6CFEAD69-9C9F-4194-A5AD-473C3B56AD11}">
      <dgm:prSet/>
      <dgm:spPr/>
      <dgm:t>
        <a:bodyPr/>
        <a:lstStyle/>
        <a:p>
          <a:pPr algn="l"/>
          <a:endParaRPr lang="en-US" sz="1800">
            <a:latin typeface="Arial" panose="020B0604020202020204" pitchFamily="34" charset="0"/>
            <a:cs typeface="Arial" panose="020B0604020202020204" pitchFamily="34" charset="0"/>
          </a:endParaRPr>
        </a:p>
      </dgm:t>
    </dgm:pt>
    <dgm:pt modelId="{5D25F473-6664-46BB-B61D-42A960DB5A4C}" type="sibTrans" cxnId="{6CFEAD69-9C9F-4194-A5AD-473C3B56AD11}">
      <dgm:prSet/>
      <dgm:spPr/>
      <dgm:t>
        <a:bodyPr/>
        <a:lstStyle/>
        <a:p>
          <a:pPr algn="l"/>
          <a:endParaRPr lang="en-US" sz="1800">
            <a:latin typeface="Arial" panose="020B0604020202020204" pitchFamily="34" charset="0"/>
            <a:cs typeface="Arial" panose="020B0604020202020204" pitchFamily="34" charset="0"/>
          </a:endParaRPr>
        </a:p>
      </dgm:t>
    </dgm:pt>
    <dgm:pt modelId="{0CE88B8A-EE38-4B70-9AEF-882201329995}">
      <dgm:prSet custT="1"/>
      <dgm:spPr>
        <a:solidFill>
          <a:srgbClr val="2196F3"/>
        </a:solidFill>
        <a:ln>
          <a:noFill/>
        </a:ln>
      </dgm:spPr>
      <dgm:t>
        <a:bodyPr/>
        <a:lstStyle/>
        <a:p>
          <a:pPr algn="l"/>
          <a:r>
            <a:rPr lang="en-US" sz="1800" dirty="0">
              <a:latin typeface="Arial" panose="020B0604020202020204" pitchFamily="34" charset="0"/>
              <a:cs typeface="Arial" panose="020B0604020202020204" pitchFamily="34" charset="0"/>
            </a:rPr>
            <a:t>346 unsheltered people experiencing homelessness were provided street outreach, which connected them to emergency shelter, housing, and critical services</a:t>
          </a:r>
        </a:p>
      </dgm:t>
    </dgm:pt>
    <dgm:pt modelId="{5C0C0D20-441B-43A2-9C4A-7AAA46334309}" type="parTrans" cxnId="{9008FA14-E98C-4410-B84D-0EB7D3232BEB}">
      <dgm:prSet/>
      <dgm:spPr/>
      <dgm:t>
        <a:bodyPr/>
        <a:lstStyle/>
        <a:p>
          <a:pPr algn="l"/>
          <a:endParaRPr lang="en-US" sz="1800">
            <a:latin typeface="Arial" panose="020B0604020202020204" pitchFamily="34" charset="0"/>
            <a:cs typeface="Arial" panose="020B0604020202020204" pitchFamily="34" charset="0"/>
          </a:endParaRPr>
        </a:p>
      </dgm:t>
    </dgm:pt>
    <dgm:pt modelId="{358BFDD1-DD3F-4E2A-AEFF-351FDF15C34D}" type="sibTrans" cxnId="{9008FA14-E98C-4410-B84D-0EB7D3232BEB}">
      <dgm:prSet/>
      <dgm:spPr/>
      <dgm:t>
        <a:bodyPr/>
        <a:lstStyle/>
        <a:p>
          <a:pPr algn="l"/>
          <a:endParaRPr lang="en-US" sz="1800">
            <a:latin typeface="Arial" panose="020B0604020202020204" pitchFamily="34" charset="0"/>
            <a:cs typeface="Arial" panose="020B0604020202020204" pitchFamily="34" charset="0"/>
          </a:endParaRPr>
        </a:p>
      </dgm:t>
    </dgm:pt>
    <dgm:pt modelId="{C9B45FE8-DCDF-4C18-A11D-97A6AAF399B2}" type="pres">
      <dgm:prSet presAssocID="{2B3B866C-262E-4A8E-B913-7EBD8226A7E7}" presName="linearFlow" presStyleCnt="0">
        <dgm:presLayoutVars>
          <dgm:dir/>
          <dgm:resizeHandles val="exact"/>
        </dgm:presLayoutVars>
      </dgm:prSet>
      <dgm:spPr/>
    </dgm:pt>
    <dgm:pt modelId="{F56544E9-155D-4EE8-BF03-29B598ABB493}" type="pres">
      <dgm:prSet presAssocID="{CD8FC0E1-E20D-4F9C-B85E-E5B854C5E19C}" presName="composite" presStyleCnt="0"/>
      <dgm:spPr/>
    </dgm:pt>
    <dgm:pt modelId="{BF69A0A6-5995-49AF-A278-EF766A609E0D}" type="pres">
      <dgm:prSet presAssocID="{CD8FC0E1-E20D-4F9C-B85E-E5B854C5E19C}"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ed"/>
        </a:ext>
      </dgm:extLst>
    </dgm:pt>
    <dgm:pt modelId="{DFA61004-1C9C-4C83-BEE8-8360000647EB}" type="pres">
      <dgm:prSet presAssocID="{CD8FC0E1-E20D-4F9C-B85E-E5B854C5E19C}" presName="txShp" presStyleLbl="node1" presStyleIdx="0" presStyleCnt="4">
        <dgm:presLayoutVars>
          <dgm:bulletEnabled val="1"/>
        </dgm:presLayoutVars>
      </dgm:prSet>
      <dgm:spPr/>
    </dgm:pt>
    <dgm:pt modelId="{8593CE64-FC91-4782-9A3B-CEDB7EEAF9E5}" type="pres">
      <dgm:prSet presAssocID="{16830D3C-1E8A-44EC-82F4-07E03389EC61}" presName="spacing" presStyleCnt="0"/>
      <dgm:spPr/>
    </dgm:pt>
    <dgm:pt modelId="{4A2F3674-45C0-439B-A0EE-D7EF245E3FF0}" type="pres">
      <dgm:prSet presAssocID="{F52438D0-3300-4343-A0DC-517651039457}" presName="composite" presStyleCnt="0"/>
      <dgm:spPr/>
    </dgm:pt>
    <dgm:pt modelId="{1F81CA0C-0721-4169-BED7-5D93440A74B6}" type="pres">
      <dgm:prSet presAssocID="{F52438D0-3300-4343-A0DC-517651039457}"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ox trolley"/>
        </a:ext>
      </dgm:extLst>
    </dgm:pt>
    <dgm:pt modelId="{D0C91FBC-2ED8-4FB6-96B7-B8281771026E}" type="pres">
      <dgm:prSet presAssocID="{F52438D0-3300-4343-A0DC-517651039457}" presName="txShp" presStyleLbl="node1" presStyleIdx="1" presStyleCnt="4" custLinFactNeighborY="-3913">
        <dgm:presLayoutVars>
          <dgm:bulletEnabled val="1"/>
        </dgm:presLayoutVars>
      </dgm:prSet>
      <dgm:spPr/>
    </dgm:pt>
    <dgm:pt modelId="{CAD13916-ADE0-495C-94EE-49D64DA4247D}" type="pres">
      <dgm:prSet presAssocID="{F7D6AD8B-697B-45A6-929D-FE6F602D886C}" presName="spacing" presStyleCnt="0"/>
      <dgm:spPr/>
    </dgm:pt>
    <dgm:pt modelId="{B5A1B299-42A7-475E-A0E7-40AE3F2909D4}" type="pres">
      <dgm:prSet presAssocID="{7BB90229-0C8F-470D-B10F-FC261ADF5EFC}" presName="composite" presStyleCnt="0"/>
      <dgm:spPr/>
    </dgm:pt>
    <dgm:pt modelId="{A7ED4469-1036-447C-8FB3-6BEB5332DBC5}" type="pres">
      <dgm:prSet presAssocID="{7BB90229-0C8F-470D-B10F-FC261ADF5EFC}" presName="imgShp"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ouse"/>
        </a:ext>
      </dgm:extLst>
    </dgm:pt>
    <dgm:pt modelId="{375482BE-5A82-487A-BF8C-D35FF63B4438}" type="pres">
      <dgm:prSet presAssocID="{7BB90229-0C8F-470D-B10F-FC261ADF5EFC}" presName="txShp" presStyleLbl="node1" presStyleIdx="2" presStyleCnt="4">
        <dgm:presLayoutVars>
          <dgm:bulletEnabled val="1"/>
        </dgm:presLayoutVars>
      </dgm:prSet>
      <dgm:spPr/>
    </dgm:pt>
    <dgm:pt modelId="{E19980D1-0B9A-495A-AE32-FEEE1D864020}" type="pres">
      <dgm:prSet presAssocID="{5D25F473-6664-46BB-B61D-42A960DB5A4C}" presName="spacing" presStyleCnt="0"/>
      <dgm:spPr/>
    </dgm:pt>
    <dgm:pt modelId="{5A494C0D-A681-4BDD-8C95-871164A78124}" type="pres">
      <dgm:prSet presAssocID="{0CE88B8A-EE38-4B70-9AEF-882201329995}" presName="composite" presStyleCnt="0"/>
      <dgm:spPr/>
    </dgm:pt>
    <dgm:pt modelId="{4B8F0033-8029-4E92-8746-F44EDD62DA97}" type="pres">
      <dgm:prSet presAssocID="{0CE88B8A-EE38-4B70-9AEF-882201329995}"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onfused person"/>
        </a:ext>
      </dgm:extLst>
    </dgm:pt>
    <dgm:pt modelId="{914716C5-E578-41CD-B81E-34B8393A6A65}" type="pres">
      <dgm:prSet presAssocID="{0CE88B8A-EE38-4B70-9AEF-882201329995}" presName="txShp" presStyleLbl="node1" presStyleIdx="3" presStyleCnt="4">
        <dgm:presLayoutVars>
          <dgm:bulletEnabled val="1"/>
        </dgm:presLayoutVars>
      </dgm:prSet>
      <dgm:spPr/>
    </dgm:pt>
  </dgm:ptLst>
  <dgm:cxnLst>
    <dgm:cxn modelId="{9008FA14-E98C-4410-B84D-0EB7D3232BEB}" srcId="{2B3B866C-262E-4A8E-B913-7EBD8226A7E7}" destId="{0CE88B8A-EE38-4B70-9AEF-882201329995}" srcOrd="3" destOrd="0" parTransId="{5C0C0D20-441B-43A2-9C4A-7AAA46334309}" sibTransId="{358BFDD1-DD3F-4E2A-AEFF-351FDF15C34D}"/>
    <dgm:cxn modelId="{DE869616-BD86-4117-BA00-6497B9BF8665}" type="presOf" srcId="{F52438D0-3300-4343-A0DC-517651039457}" destId="{D0C91FBC-2ED8-4FB6-96B7-B8281771026E}" srcOrd="0" destOrd="0" presId="urn:microsoft.com/office/officeart/2005/8/layout/vList3"/>
    <dgm:cxn modelId="{61FB9C2F-65B9-492C-901D-503B2452AEB9}" type="presOf" srcId="{2B3B866C-262E-4A8E-B913-7EBD8226A7E7}" destId="{C9B45FE8-DCDF-4C18-A11D-97A6AAF399B2}" srcOrd="0" destOrd="0" presId="urn:microsoft.com/office/officeart/2005/8/layout/vList3"/>
    <dgm:cxn modelId="{26782162-DEF2-4C46-B237-F471C4FC16B4}" srcId="{2B3B866C-262E-4A8E-B913-7EBD8226A7E7}" destId="{F52438D0-3300-4343-A0DC-517651039457}" srcOrd="1" destOrd="0" parTransId="{63D898C2-5739-4C2C-AD08-7AACE4E2FB2F}" sibTransId="{F7D6AD8B-697B-45A6-929D-FE6F602D886C}"/>
    <dgm:cxn modelId="{4A0D3445-21DF-4D33-8057-6F46D0912914}" type="presOf" srcId="{0CE88B8A-EE38-4B70-9AEF-882201329995}" destId="{914716C5-E578-41CD-B81E-34B8393A6A65}" srcOrd="0" destOrd="0" presId="urn:microsoft.com/office/officeart/2005/8/layout/vList3"/>
    <dgm:cxn modelId="{6CFEAD69-9C9F-4194-A5AD-473C3B56AD11}" srcId="{2B3B866C-262E-4A8E-B913-7EBD8226A7E7}" destId="{7BB90229-0C8F-470D-B10F-FC261ADF5EFC}" srcOrd="2" destOrd="0" parTransId="{4F421E99-D799-48CA-BB4C-248563CB4091}" sibTransId="{5D25F473-6664-46BB-B61D-42A960DB5A4C}"/>
    <dgm:cxn modelId="{52B51A73-34F8-4A2B-8410-B98296FF5A6A}" srcId="{2B3B866C-262E-4A8E-B913-7EBD8226A7E7}" destId="{CD8FC0E1-E20D-4F9C-B85E-E5B854C5E19C}" srcOrd="0" destOrd="0" parTransId="{67DA665B-24FA-456E-8738-248D8B87437F}" sibTransId="{16830D3C-1E8A-44EC-82F4-07E03389EC61}"/>
    <dgm:cxn modelId="{9F3CF373-B085-44E2-926E-B46CF699F045}" type="presOf" srcId="{CD8FC0E1-E20D-4F9C-B85E-E5B854C5E19C}" destId="{DFA61004-1C9C-4C83-BEE8-8360000647EB}" srcOrd="0" destOrd="0" presId="urn:microsoft.com/office/officeart/2005/8/layout/vList3"/>
    <dgm:cxn modelId="{D62DC79D-D185-48FF-B941-10C5A5638F24}" type="presOf" srcId="{7BB90229-0C8F-470D-B10F-FC261ADF5EFC}" destId="{375482BE-5A82-487A-BF8C-D35FF63B4438}" srcOrd="0" destOrd="0" presId="urn:microsoft.com/office/officeart/2005/8/layout/vList3"/>
    <dgm:cxn modelId="{9A0A887D-865E-4A10-8994-5808817830EF}" type="presParOf" srcId="{C9B45FE8-DCDF-4C18-A11D-97A6AAF399B2}" destId="{F56544E9-155D-4EE8-BF03-29B598ABB493}" srcOrd="0" destOrd="0" presId="urn:microsoft.com/office/officeart/2005/8/layout/vList3"/>
    <dgm:cxn modelId="{04CDE562-DCB4-4A7B-BD01-4AABC1BA1D8E}" type="presParOf" srcId="{F56544E9-155D-4EE8-BF03-29B598ABB493}" destId="{BF69A0A6-5995-49AF-A278-EF766A609E0D}" srcOrd="0" destOrd="0" presId="urn:microsoft.com/office/officeart/2005/8/layout/vList3"/>
    <dgm:cxn modelId="{84255ECB-0C29-4505-A510-8076784AB668}" type="presParOf" srcId="{F56544E9-155D-4EE8-BF03-29B598ABB493}" destId="{DFA61004-1C9C-4C83-BEE8-8360000647EB}" srcOrd="1" destOrd="0" presId="urn:microsoft.com/office/officeart/2005/8/layout/vList3"/>
    <dgm:cxn modelId="{85B09565-99CB-45CE-AC9D-C87E76FBA6F6}" type="presParOf" srcId="{C9B45FE8-DCDF-4C18-A11D-97A6AAF399B2}" destId="{8593CE64-FC91-4782-9A3B-CEDB7EEAF9E5}" srcOrd="1" destOrd="0" presId="urn:microsoft.com/office/officeart/2005/8/layout/vList3"/>
    <dgm:cxn modelId="{783E5FA7-FC69-4C73-8274-7419C282E596}" type="presParOf" srcId="{C9B45FE8-DCDF-4C18-A11D-97A6AAF399B2}" destId="{4A2F3674-45C0-439B-A0EE-D7EF245E3FF0}" srcOrd="2" destOrd="0" presId="urn:microsoft.com/office/officeart/2005/8/layout/vList3"/>
    <dgm:cxn modelId="{23073751-1DC4-4DE3-B514-88F2FDD07C2B}" type="presParOf" srcId="{4A2F3674-45C0-439B-A0EE-D7EF245E3FF0}" destId="{1F81CA0C-0721-4169-BED7-5D93440A74B6}" srcOrd="0" destOrd="0" presId="urn:microsoft.com/office/officeart/2005/8/layout/vList3"/>
    <dgm:cxn modelId="{DFFE282C-BA1D-4179-B0AD-CD2467CE8DEA}" type="presParOf" srcId="{4A2F3674-45C0-439B-A0EE-D7EF245E3FF0}" destId="{D0C91FBC-2ED8-4FB6-96B7-B8281771026E}" srcOrd="1" destOrd="0" presId="urn:microsoft.com/office/officeart/2005/8/layout/vList3"/>
    <dgm:cxn modelId="{F55F9916-096C-4C8F-8FAB-3AEBE8FFCFD9}" type="presParOf" srcId="{C9B45FE8-DCDF-4C18-A11D-97A6AAF399B2}" destId="{CAD13916-ADE0-495C-94EE-49D64DA4247D}" srcOrd="3" destOrd="0" presId="urn:microsoft.com/office/officeart/2005/8/layout/vList3"/>
    <dgm:cxn modelId="{A5380232-5D7E-4504-AA95-651EADBEB1D8}" type="presParOf" srcId="{C9B45FE8-DCDF-4C18-A11D-97A6AAF399B2}" destId="{B5A1B299-42A7-475E-A0E7-40AE3F2909D4}" srcOrd="4" destOrd="0" presId="urn:microsoft.com/office/officeart/2005/8/layout/vList3"/>
    <dgm:cxn modelId="{3E9E3B1D-873B-46F4-A4A2-E9202FC024C5}" type="presParOf" srcId="{B5A1B299-42A7-475E-A0E7-40AE3F2909D4}" destId="{A7ED4469-1036-447C-8FB3-6BEB5332DBC5}" srcOrd="0" destOrd="0" presId="urn:microsoft.com/office/officeart/2005/8/layout/vList3"/>
    <dgm:cxn modelId="{37B352CD-BA00-46E0-A31B-A3049ACE5CC3}" type="presParOf" srcId="{B5A1B299-42A7-475E-A0E7-40AE3F2909D4}" destId="{375482BE-5A82-487A-BF8C-D35FF63B4438}" srcOrd="1" destOrd="0" presId="urn:microsoft.com/office/officeart/2005/8/layout/vList3"/>
    <dgm:cxn modelId="{ADF9FB6A-438D-4B7D-8AFF-EFF253B25B18}" type="presParOf" srcId="{C9B45FE8-DCDF-4C18-A11D-97A6AAF399B2}" destId="{E19980D1-0B9A-495A-AE32-FEEE1D864020}" srcOrd="5" destOrd="0" presId="urn:microsoft.com/office/officeart/2005/8/layout/vList3"/>
    <dgm:cxn modelId="{15A29FB7-8248-4889-A9F4-10A8B206A277}" type="presParOf" srcId="{C9B45FE8-DCDF-4C18-A11D-97A6AAF399B2}" destId="{5A494C0D-A681-4BDD-8C95-871164A78124}" srcOrd="6" destOrd="0" presId="urn:microsoft.com/office/officeart/2005/8/layout/vList3"/>
    <dgm:cxn modelId="{222B513D-A0F3-41B8-9DEB-5B2B1FD1D2CB}" type="presParOf" srcId="{5A494C0D-A681-4BDD-8C95-871164A78124}" destId="{4B8F0033-8029-4E92-8746-F44EDD62DA97}" srcOrd="0" destOrd="0" presId="urn:microsoft.com/office/officeart/2005/8/layout/vList3"/>
    <dgm:cxn modelId="{71999B2A-AAA1-4E6F-8164-39D212E853F1}" type="presParOf" srcId="{5A494C0D-A681-4BDD-8C95-871164A78124}" destId="{914716C5-E578-41CD-B81E-34B8393A6A6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3B866C-262E-4A8E-B913-7EBD8226A7E7}" type="doc">
      <dgm:prSet loTypeId="urn:microsoft.com/office/officeart/2005/8/layout/vList3" loCatId="list" qsTypeId="urn:microsoft.com/office/officeart/2005/8/quickstyle/simple1" qsCatId="simple" csTypeId="urn:microsoft.com/office/officeart/2005/8/colors/accent1_2" csCatId="accent1" phldr="1"/>
      <dgm:spPr/>
    </dgm:pt>
    <dgm:pt modelId="{CD8FC0E1-E20D-4F9C-B85E-E5B854C5E19C}">
      <dgm:prSet phldrT="[Text]" custT="1"/>
      <dgm:spPr>
        <a:solidFill>
          <a:srgbClr val="2196F3"/>
        </a:solidFill>
        <a:ln>
          <a:noFill/>
        </a:ln>
      </dgm:spPr>
      <dgm:t>
        <a:bodyPr/>
        <a:lstStyle/>
        <a:p>
          <a:pPr algn="l">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190 persons with HIV/AIDS and their families received short-term rent, mortgage, and utility assistance</a:t>
          </a:r>
        </a:p>
      </dgm:t>
    </dgm:pt>
    <dgm:pt modelId="{67DA665B-24FA-456E-8738-248D8B87437F}" type="parTrans" cxnId="{52B51A73-34F8-4A2B-8410-B98296FF5A6A}">
      <dgm:prSet/>
      <dgm:spPr/>
      <dgm:t>
        <a:bodyPr/>
        <a:lstStyle/>
        <a:p>
          <a:pPr algn="l"/>
          <a:endParaRPr lang="en-US" sz="1800">
            <a:latin typeface="Arial" panose="020B0604020202020204" pitchFamily="34" charset="0"/>
            <a:cs typeface="Arial" panose="020B0604020202020204" pitchFamily="34" charset="0"/>
          </a:endParaRPr>
        </a:p>
      </dgm:t>
    </dgm:pt>
    <dgm:pt modelId="{16830D3C-1E8A-44EC-82F4-07E03389EC61}" type="sibTrans" cxnId="{52B51A73-34F8-4A2B-8410-B98296FF5A6A}">
      <dgm:prSet/>
      <dgm:spPr/>
      <dgm:t>
        <a:bodyPr/>
        <a:lstStyle/>
        <a:p>
          <a:pPr algn="l"/>
          <a:endParaRPr lang="en-US" sz="1800">
            <a:latin typeface="Arial" panose="020B0604020202020204" pitchFamily="34" charset="0"/>
            <a:cs typeface="Arial" panose="020B0604020202020204" pitchFamily="34" charset="0"/>
          </a:endParaRPr>
        </a:p>
      </dgm:t>
    </dgm:pt>
    <dgm:pt modelId="{F52438D0-3300-4343-A0DC-517651039457}">
      <dgm:prSet phldrT="[Text]" custT="1"/>
      <dgm:spPr>
        <a:solidFill>
          <a:srgbClr val="2196F3"/>
        </a:solidFill>
        <a:ln>
          <a:noFill/>
        </a:ln>
      </dgm:spPr>
      <dgm:t>
        <a:bodyPr/>
        <a:lstStyle/>
        <a:p>
          <a:pPr algn="l">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291 persons with HIV/AIDS and their families received Tenant Based Rental Assistance</a:t>
          </a:r>
        </a:p>
      </dgm:t>
    </dgm:pt>
    <dgm:pt modelId="{63D898C2-5739-4C2C-AD08-7AACE4E2FB2F}" type="parTrans" cxnId="{26782162-DEF2-4C46-B237-F471C4FC16B4}">
      <dgm:prSet/>
      <dgm:spPr/>
      <dgm:t>
        <a:bodyPr/>
        <a:lstStyle/>
        <a:p>
          <a:pPr algn="l"/>
          <a:endParaRPr lang="en-US" sz="1800">
            <a:latin typeface="Arial" panose="020B0604020202020204" pitchFamily="34" charset="0"/>
            <a:cs typeface="Arial" panose="020B0604020202020204" pitchFamily="34" charset="0"/>
          </a:endParaRPr>
        </a:p>
      </dgm:t>
    </dgm:pt>
    <dgm:pt modelId="{F7D6AD8B-697B-45A6-929D-FE6F602D886C}" type="sibTrans" cxnId="{26782162-DEF2-4C46-B237-F471C4FC16B4}">
      <dgm:prSet/>
      <dgm:spPr/>
      <dgm:t>
        <a:bodyPr/>
        <a:lstStyle/>
        <a:p>
          <a:pPr algn="l"/>
          <a:endParaRPr lang="en-US" sz="1800">
            <a:latin typeface="Arial" panose="020B0604020202020204" pitchFamily="34" charset="0"/>
            <a:cs typeface="Arial" panose="020B0604020202020204" pitchFamily="34" charset="0"/>
          </a:endParaRPr>
        </a:p>
      </dgm:t>
    </dgm:pt>
    <dgm:pt modelId="{7BB90229-0C8F-470D-B10F-FC261ADF5EFC}">
      <dgm:prSet phldrT="[Text]" custT="1"/>
      <dgm:spPr>
        <a:solidFill>
          <a:srgbClr val="2196F3"/>
        </a:solidFill>
        <a:ln>
          <a:noFill/>
        </a:ln>
      </dgm:spPr>
      <dgm:t>
        <a:bodyPr/>
        <a:lstStyle/>
        <a:p>
          <a:pPr algn="l">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847 persons with HIV/AIDS and their families received supportive services such as housing services, information, outreach, and support to enhance their quality of life</a:t>
          </a:r>
        </a:p>
      </dgm:t>
    </dgm:pt>
    <dgm:pt modelId="{4F421E99-D799-48CA-BB4C-248563CB4091}" type="parTrans" cxnId="{6CFEAD69-9C9F-4194-A5AD-473C3B56AD11}">
      <dgm:prSet/>
      <dgm:spPr/>
      <dgm:t>
        <a:bodyPr/>
        <a:lstStyle/>
        <a:p>
          <a:pPr algn="l"/>
          <a:endParaRPr lang="en-US" sz="1800">
            <a:latin typeface="Arial" panose="020B0604020202020204" pitchFamily="34" charset="0"/>
            <a:cs typeface="Arial" panose="020B0604020202020204" pitchFamily="34" charset="0"/>
          </a:endParaRPr>
        </a:p>
      </dgm:t>
    </dgm:pt>
    <dgm:pt modelId="{5D25F473-6664-46BB-B61D-42A960DB5A4C}" type="sibTrans" cxnId="{6CFEAD69-9C9F-4194-A5AD-473C3B56AD11}">
      <dgm:prSet/>
      <dgm:spPr/>
      <dgm:t>
        <a:bodyPr/>
        <a:lstStyle/>
        <a:p>
          <a:pPr algn="l"/>
          <a:endParaRPr lang="en-US" sz="1800">
            <a:latin typeface="Arial" panose="020B0604020202020204" pitchFamily="34" charset="0"/>
            <a:cs typeface="Arial" panose="020B0604020202020204" pitchFamily="34" charset="0"/>
          </a:endParaRPr>
        </a:p>
      </dgm:t>
    </dgm:pt>
    <dgm:pt modelId="{0CE88B8A-EE38-4B70-9AEF-882201329995}">
      <dgm:prSet custT="1"/>
      <dgm:spPr>
        <a:solidFill>
          <a:srgbClr val="2196F3"/>
        </a:solidFill>
        <a:ln>
          <a:noFill/>
        </a:ln>
      </dgm:spPr>
      <dgm:t>
        <a:bodyPr/>
        <a:lstStyle/>
        <a:p>
          <a:pPr algn="l"/>
          <a:r>
            <a:rPr lang="en-US" sz="1800" dirty="0">
              <a:latin typeface="Arial" panose="020B0604020202020204" pitchFamily="34" charset="0"/>
              <a:cs typeface="Arial" panose="020B0604020202020204" pitchFamily="34" charset="0"/>
            </a:rPr>
            <a:t>232 persons with HIV/AIDS and their families were provided permanent facility-based housing and short-term/transitional housing</a:t>
          </a:r>
        </a:p>
      </dgm:t>
    </dgm:pt>
    <dgm:pt modelId="{5C0C0D20-441B-43A2-9C4A-7AAA46334309}" type="parTrans" cxnId="{9008FA14-E98C-4410-B84D-0EB7D3232BEB}">
      <dgm:prSet/>
      <dgm:spPr/>
      <dgm:t>
        <a:bodyPr/>
        <a:lstStyle/>
        <a:p>
          <a:pPr algn="l"/>
          <a:endParaRPr lang="en-US" sz="1800">
            <a:latin typeface="Arial" panose="020B0604020202020204" pitchFamily="34" charset="0"/>
            <a:cs typeface="Arial" panose="020B0604020202020204" pitchFamily="34" charset="0"/>
          </a:endParaRPr>
        </a:p>
      </dgm:t>
    </dgm:pt>
    <dgm:pt modelId="{358BFDD1-DD3F-4E2A-AEFF-351FDF15C34D}" type="sibTrans" cxnId="{9008FA14-E98C-4410-B84D-0EB7D3232BEB}">
      <dgm:prSet/>
      <dgm:spPr/>
      <dgm:t>
        <a:bodyPr/>
        <a:lstStyle/>
        <a:p>
          <a:pPr algn="l"/>
          <a:endParaRPr lang="en-US" sz="1800">
            <a:latin typeface="Arial" panose="020B0604020202020204" pitchFamily="34" charset="0"/>
            <a:cs typeface="Arial" panose="020B0604020202020204" pitchFamily="34" charset="0"/>
          </a:endParaRPr>
        </a:p>
      </dgm:t>
    </dgm:pt>
    <dgm:pt modelId="{F949F099-E48E-46C3-90F2-4BB5C21C0AD0}">
      <dgm:prSet custT="1"/>
      <dgm:spPr>
        <a:solidFill>
          <a:srgbClr val="2196F3"/>
        </a:solidFill>
        <a:ln>
          <a:noFill/>
        </a:ln>
      </dgm:spPr>
      <dgm:t>
        <a:bodyPr/>
        <a:lstStyle/>
        <a:p>
          <a:pPr algn="l"/>
          <a:r>
            <a:rPr lang="en-US" sz="1800" dirty="0">
              <a:latin typeface="Arial" panose="020B0604020202020204" pitchFamily="34" charset="0"/>
              <a:cs typeface="Arial" panose="020B0604020202020204" pitchFamily="34" charset="0"/>
            </a:rPr>
            <a:t>182 persons with HIV/AIDS and their families received housing information services</a:t>
          </a:r>
        </a:p>
      </dgm:t>
    </dgm:pt>
    <dgm:pt modelId="{BC5F65B2-36C8-4B33-A420-864A0F6D6148}" type="parTrans" cxnId="{B7DA857C-2353-408A-88EC-297AA3B490BF}">
      <dgm:prSet/>
      <dgm:spPr/>
      <dgm:t>
        <a:bodyPr/>
        <a:lstStyle/>
        <a:p>
          <a:endParaRPr lang="en-US"/>
        </a:p>
      </dgm:t>
    </dgm:pt>
    <dgm:pt modelId="{ABB5DB52-413A-490F-A74A-80D4DDFFB593}" type="sibTrans" cxnId="{B7DA857C-2353-408A-88EC-297AA3B490BF}">
      <dgm:prSet/>
      <dgm:spPr/>
      <dgm:t>
        <a:bodyPr/>
        <a:lstStyle/>
        <a:p>
          <a:endParaRPr lang="en-US"/>
        </a:p>
      </dgm:t>
    </dgm:pt>
    <dgm:pt modelId="{C9B45FE8-DCDF-4C18-A11D-97A6AAF399B2}" type="pres">
      <dgm:prSet presAssocID="{2B3B866C-262E-4A8E-B913-7EBD8226A7E7}" presName="linearFlow" presStyleCnt="0">
        <dgm:presLayoutVars>
          <dgm:dir/>
          <dgm:resizeHandles val="exact"/>
        </dgm:presLayoutVars>
      </dgm:prSet>
      <dgm:spPr/>
    </dgm:pt>
    <dgm:pt modelId="{F56544E9-155D-4EE8-BF03-29B598ABB493}" type="pres">
      <dgm:prSet presAssocID="{CD8FC0E1-E20D-4F9C-B85E-E5B854C5E19C}" presName="composite" presStyleCnt="0"/>
      <dgm:spPr/>
    </dgm:pt>
    <dgm:pt modelId="{BF69A0A6-5995-49AF-A278-EF766A609E0D}" type="pres">
      <dgm:prSet presAssocID="{CD8FC0E1-E20D-4F9C-B85E-E5B854C5E19C}"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ome"/>
        </a:ext>
      </dgm:extLst>
    </dgm:pt>
    <dgm:pt modelId="{DFA61004-1C9C-4C83-BEE8-8360000647EB}" type="pres">
      <dgm:prSet presAssocID="{CD8FC0E1-E20D-4F9C-B85E-E5B854C5E19C}" presName="txShp" presStyleLbl="node1" presStyleIdx="0" presStyleCnt="5">
        <dgm:presLayoutVars>
          <dgm:bulletEnabled val="1"/>
        </dgm:presLayoutVars>
      </dgm:prSet>
      <dgm:spPr/>
    </dgm:pt>
    <dgm:pt modelId="{8593CE64-FC91-4782-9A3B-CEDB7EEAF9E5}" type="pres">
      <dgm:prSet presAssocID="{16830D3C-1E8A-44EC-82F4-07E03389EC61}" presName="spacing" presStyleCnt="0"/>
      <dgm:spPr/>
    </dgm:pt>
    <dgm:pt modelId="{4A2F3674-45C0-439B-A0EE-D7EF245E3FF0}" type="pres">
      <dgm:prSet presAssocID="{F52438D0-3300-4343-A0DC-517651039457}" presName="composite" presStyleCnt="0"/>
      <dgm:spPr/>
    </dgm:pt>
    <dgm:pt modelId="{1F81CA0C-0721-4169-BED7-5D93440A74B6}" type="pres">
      <dgm:prSet presAssocID="{F52438D0-3300-4343-A0DC-517651039457}" presName="imgShp"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pen hand"/>
        </a:ext>
      </dgm:extLst>
    </dgm:pt>
    <dgm:pt modelId="{D0C91FBC-2ED8-4FB6-96B7-B8281771026E}" type="pres">
      <dgm:prSet presAssocID="{F52438D0-3300-4343-A0DC-517651039457}" presName="txShp" presStyleLbl="node1" presStyleIdx="1" presStyleCnt="5">
        <dgm:presLayoutVars>
          <dgm:bulletEnabled val="1"/>
        </dgm:presLayoutVars>
      </dgm:prSet>
      <dgm:spPr/>
    </dgm:pt>
    <dgm:pt modelId="{CAD13916-ADE0-495C-94EE-49D64DA4247D}" type="pres">
      <dgm:prSet presAssocID="{F7D6AD8B-697B-45A6-929D-FE6F602D886C}" presName="spacing" presStyleCnt="0"/>
      <dgm:spPr/>
    </dgm:pt>
    <dgm:pt modelId="{B5A1B299-42A7-475E-A0E7-40AE3F2909D4}" type="pres">
      <dgm:prSet presAssocID="{7BB90229-0C8F-470D-B10F-FC261ADF5EFC}" presName="composite" presStyleCnt="0"/>
      <dgm:spPr/>
    </dgm:pt>
    <dgm:pt modelId="{A7ED4469-1036-447C-8FB3-6BEB5332DBC5}" type="pres">
      <dgm:prSet presAssocID="{7BB90229-0C8F-470D-B10F-FC261ADF5EFC}" presName="imgShp"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roup"/>
        </a:ext>
      </dgm:extLst>
    </dgm:pt>
    <dgm:pt modelId="{375482BE-5A82-487A-BF8C-D35FF63B4438}" type="pres">
      <dgm:prSet presAssocID="{7BB90229-0C8F-470D-B10F-FC261ADF5EFC}" presName="txShp" presStyleLbl="node1" presStyleIdx="2" presStyleCnt="5">
        <dgm:presLayoutVars>
          <dgm:bulletEnabled val="1"/>
        </dgm:presLayoutVars>
      </dgm:prSet>
      <dgm:spPr/>
    </dgm:pt>
    <dgm:pt modelId="{E19980D1-0B9A-495A-AE32-FEEE1D864020}" type="pres">
      <dgm:prSet presAssocID="{5D25F473-6664-46BB-B61D-42A960DB5A4C}" presName="spacing" presStyleCnt="0"/>
      <dgm:spPr/>
    </dgm:pt>
    <dgm:pt modelId="{5A494C0D-A681-4BDD-8C95-871164A78124}" type="pres">
      <dgm:prSet presAssocID="{0CE88B8A-EE38-4B70-9AEF-882201329995}" presName="composite" presStyleCnt="0"/>
      <dgm:spPr/>
    </dgm:pt>
    <dgm:pt modelId="{4B8F0033-8029-4E92-8746-F44EDD62DA97}" type="pres">
      <dgm:prSet presAssocID="{0CE88B8A-EE38-4B70-9AEF-882201329995}" presName="imgShp"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uilding"/>
        </a:ext>
      </dgm:extLst>
    </dgm:pt>
    <dgm:pt modelId="{914716C5-E578-41CD-B81E-34B8393A6A65}" type="pres">
      <dgm:prSet presAssocID="{0CE88B8A-EE38-4B70-9AEF-882201329995}" presName="txShp" presStyleLbl="node1" presStyleIdx="3" presStyleCnt="5">
        <dgm:presLayoutVars>
          <dgm:bulletEnabled val="1"/>
        </dgm:presLayoutVars>
      </dgm:prSet>
      <dgm:spPr/>
    </dgm:pt>
    <dgm:pt modelId="{DA145194-27EA-443A-BD27-2D61F160193F}" type="pres">
      <dgm:prSet presAssocID="{358BFDD1-DD3F-4E2A-AEFF-351FDF15C34D}" presName="spacing" presStyleCnt="0"/>
      <dgm:spPr/>
    </dgm:pt>
    <dgm:pt modelId="{A0C2E263-A2A0-473D-A587-6861F9668056}" type="pres">
      <dgm:prSet presAssocID="{F949F099-E48E-46C3-90F2-4BB5C21C0AD0}" presName="composite" presStyleCnt="0"/>
      <dgm:spPr/>
    </dgm:pt>
    <dgm:pt modelId="{9DC49107-FEAD-4071-B0F6-4C3801DC654F}" type="pres">
      <dgm:prSet presAssocID="{F949F099-E48E-46C3-90F2-4BB5C21C0AD0}" presName="imgShp"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Document"/>
        </a:ext>
      </dgm:extLst>
    </dgm:pt>
    <dgm:pt modelId="{3EAF6331-8209-4178-A623-3CB222E23239}" type="pres">
      <dgm:prSet presAssocID="{F949F099-E48E-46C3-90F2-4BB5C21C0AD0}" presName="txShp" presStyleLbl="node1" presStyleIdx="4" presStyleCnt="5">
        <dgm:presLayoutVars>
          <dgm:bulletEnabled val="1"/>
        </dgm:presLayoutVars>
      </dgm:prSet>
      <dgm:spPr/>
    </dgm:pt>
  </dgm:ptLst>
  <dgm:cxnLst>
    <dgm:cxn modelId="{9008FA14-E98C-4410-B84D-0EB7D3232BEB}" srcId="{2B3B866C-262E-4A8E-B913-7EBD8226A7E7}" destId="{0CE88B8A-EE38-4B70-9AEF-882201329995}" srcOrd="3" destOrd="0" parTransId="{5C0C0D20-441B-43A2-9C4A-7AAA46334309}" sibTransId="{358BFDD1-DD3F-4E2A-AEFF-351FDF15C34D}"/>
    <dgm:cxn modelId="{DE869616-BD86-4117-BA00-6497B9BF8665}" type="presOf" srcId="{F52438D0-3300-4343-A0DC-517651039457}" destId="{D0C91FBC-2ED8-4FB6-96B7-B8281771026E}" srcOrd="0" destOrd="0" presId="urn:microsoft.com/office/officeart/2005/8/layout/vList3"/>
    <dgm:cxn modelId="{61FB9C2F-65B9-492C-901D-503B2452AEB9}" type="presOf" srcId="{2B3B866C-262E-4A8E-B913-7EBD8226A7E7}" destId="{C9B45FE8-DCDF-4C18-A11D-97A6AAF399B2}" srcOrd="0" destOrd="0" presId="urn:microsoft.com/office/officeart/2005/8/layout/vList3"/>
    <dgm:cxn modelId="{26782162-DEF2-4C46-B237-F471C4FC16B4}" srcId="{2B3B866C-262E-4A8E-B913-7EBD8226A7E7}" destId="{F52438D0-3300-4343-A0DC-517651039457}" srcOrd="1" destOrd="0" parTransId="{63D898C2-5739-4C2C-AD08-7AACE4E2FB2F}" sibTransId="{F7D6AD8B-697B-45A6-929D-FE6F602D886C}"/>
    <dgm:cxn modelId="{4A0D3445-21DF-4D33-8057-6F46D0912914}" type="presOf" srcId="{0CE88B8A-EE38-4B70-9AEF-882201329995}" destId="{914716C5-E578-41CD-B81E-34B8393A6A65}" srcOrd="0" destOrd="0" presId="urn:microsoft.com/office/officeart/2005/8/layout/vList3"/>
    <dgm:cxn modelId="{6CFEAD69-9C9F-4194-A5AD-473C3B56AD11}" srcId="{2B3B866C-262E-4A8E-B913-7EBD8226A7E7}" destId="{7BB90229-0C8F-470D-B10F-FC261ADF5EFC}" srcOrd="2" destOrd="0" parTransId="{4F421E99-D799-48CA-BB4C-248563CB4091}" sibTransId="{5D25F473-6664-46BB-B61D-42A960DB5A4C}"/>
    <dgm:cxn modelId="{52B51A73-34F8-4A2B-8410-B98296FF5A6A}" srcId="{2B3B866C-262E-4A8E-B913-7EBD8226A7E7}" destId="{CD8FC0E1-E20D-4F9C-B85E-E5B854C5E19C}" srcOrd="0" destOrd="0" parTransId="{67DA665B-24FA-456E-8738-248D8B87437F}" sibTransId="{16830D3C-1E8A-44EC-82F4-07E03389EC61}"/>
    <dgm:cxn modelId="{9F3CF373-B085-44E2-926E-B46CF699F045}" type="presOf" srcId="{CD8FC0E1-E20D-4F9C-B85E-E5B854C5E19C}" destId="{DFA61004-1C9C-4C83-BEE8-8360000647EB}" srcOrd="0" destOrd="0" presId="urn:microsoft.com/office/officeart/2005/8/layout/vList3"/>
    <dgm:cxn modelId="{B7DA857C-2353-408A-88EC-297AA3B490BF}" srcId="{2B3B866C-262E-4A8E-B913-7EBD8226A7E7}" destId="{F949F099-E48E-46C3-90F2-4BB5C21C0AD0}" srcOrd="4" destOrd="0" parTransId="{BC5F65B2-36C8-4B33-A420-864A0F6D6148}" sibTransId="{ABB5DB52-413A-490F-A74A-80D4DDFFB593}"/>
    <dgm:cxn modelId="{D62DC79D-D185-48FF-B941-10C5A5638F24}" type="presOf" srcId="{7BB90229-0C8F-470D-B10F-FC261ADF5EFC}" destId="{375482BE-5A82-487A-BF8C-D35FF63B4438}" srcOrd="0" destOrd="0" presId="urn:microsoft.com/office/officeart/2005/8/layout/vList3"/>
    <dgm:cxn modelId="{152F7EAC-D587-4A35-A9C4-6FF8A2B5DB87}" type="presOf" srcId="{F949F099-E48E-46C3-90F2-4BB5C21C0AD0}" destId="{3EAF6331-8209-4178-A623-3CB222E23239}" srcOrd="0" destOrd="0" presId="urn:microsoft.com/office/officeart/2005/8/layout/vList3"/>
    <dgm:cxn modelId="{9A0A887D-865E-4A10-8994-5808817830EF}" type="presParOf" srcId="{C9B45FE8-DCDF-4C18-A11D-97A6AAF399B2}" destId="{F56544E9-155D-4EE8-BF03-29B598ABB493}" srcOrd="0" destOrd="0" presId="urn:microsoft.com/office/officeart/2005/8/layout/vList3"/>
    <dgm:cxn modelId="{04CDE562-DCB4-4A7B-BD01-4AABC1BA1D8E}" type="presParOf" srcId="{F56544E9-155D-4EE8-BF03-29B598ABB493}" destId="{BF69A0A6-5995-49AF-A278-EF766A609E0D}" srcOrd="0" destOrd="0" presId="urn:microsoft.com/office/officeart/2005/8/layout/vList3"/>
    <dgm:cxn modelId="{84255ECB-0C29-4505-A510-8076784AB668}" type="presParOf" srcId="{F56544E9-155D-4EE8-BF03-29B598ABB493}" destId="{DFA61004-1C9C-4C83-BEE8-8360000647EB}" srcOrd="1" destOrd="0" presId="urn:microsoft.com/office/officeart/2005/8/layout/vList3"/>
    <dgm:cxn modelId="{85B09565-99CB-45CE-AC9D-C87E76FBA6F6}" type="presParOf" srcId="{C9B45FE8-DCDF-4C18-A11D-97A6AAF399B2}" destId="{8593CE64-FC91-4782-9A3B-CEDB7EEAF9E5}" srcOrd="1" destOrd="0" presId="urn:microsoft.com/office/officeart/2005/8/layout/vList3"/>
    <dgm:cxn modelId="{783E5FA7-FC69-4C73-8274-7419C282E596}" type="presParOf" srcId="{C9B45FE8-DCDF-4C18-A11D-97A6AAF399B2}" destId="{4A2F3674-45C0-439B-A0EE-D7EF245E3FF0}" srcOrd="2" destOrd="0" presId="urn:microsoft.com/office/officeart/2005/8/layout/vList3"/>
    <dgm:cxn modelId="{23073751-1DC4-4DE3-B514-88F2FDD07C2B}" type="presParOf" srcId="{4A2F3674-45C0-439B-A0EE-D7EF245E3FF0}" destId="{1F81CA0C-0721-4169-BED7-5D93440A74B6}" srcOrd="0" destOrd="0" presId="urn:microsoft.com/office/officeart/2005/8/layout/vList3"/>
    <dgm:cxn modelId="{DFFE282C-BA1D-4179-B0AD-CD2467CE8DEA}" type="presParOf" srcId="{4A2F3674-45C0-439B-A0EE-D7EF245E3FF0}" destId="{D0C91FBC-2ED8-4FB6-96B7-B8281771026E}" srcOrd="1" destOrd="0" presId="urn:microsoft.com/office/officeart/2005/8/layout/vList3"/>
    <dgm:cxn modelId="{F55F9916-096C-4C8F-8FAB-3AEBE8FFCFD9}" type="presParOf" srcId="{C9B45FE8-DCDF-4C18-A11D-97A6AAF399B2}" destId="{CAD13916-ADE0-495C-94EE-49D64DA4247D}" srcOrd="3" destOrd="0" presId="urn:microsoft.com/office/officeart/2005/8/layout/vList3"/>
    <dgm:cxn modelId="{A5380232-5D7E-4504-AA95-651EADBEB1D8}" type="presParOf" srcId="{C9B45FE8-DCDF-4C18-A11D-97A6AAF399B2}" destId="{B5A1B299-42A7-475E-A0E7-40AE3F2909D4}" srcOrd="4" destOrd="0" presId="urn:microsoft.com/office/officeart/2005/8/layout/vList3"/>
    <dgm:cxn modelId="{3E9E3B1D-873B-46F4-A4A2-E9202FC024C5}" type="presParOf" srcId="{B5A1B299-42A7-475E-A0E7-40AE3F2909D4}" destId="{A7ED4469-1036-447C-8FB3-6BEB5332DBC5}" srcOrd="0" destOrd="0" presId="urn:microsoft.com/office/officeart/2005/8/layout/vList3"/>
    <dgm:cxn modelId="{37B352CD-BA00-46E0-A31B-A3049ACE5CC3}" type="presParOf" srcId="{B5A1B299-42A7-475E-A0E7-40AE3F2909D4}" destId="{375482BE-5A82-487A-BF8C-D35FF63B4438}" srcOrd="1" destOrd="0" presId="urn:microsoft.com/office/officeart/2005/8/layout/vList3"/>
    <dgm:cxn modelId="{ADF9FB6A-438D-4B7D-8AFF-EFF253B25B18}" type="presParOf" srcId="{C9B45FE8-DCDF-4C18-A11D-97A6AAF399B2}" destId="{E19980D1-0B9A-495A-AE32-FEEE1D864020}" srcOrd="5" destOrd="0" presId="urn:microsoft.com/office/officeart/2005/8/layout/vList3"/>
    <dgm:cxn modelId="{15A29FB7-8248-4889-A9F4-10A8B206A277}" type="presParOf" srcId="{C9B45FE8-DCDF-4C18-A11D-97A6AAF399B2}" destId="{5A494C0D-A681-4BDD-8C95-871164A78124}" srcOrd="6" destOrd="0" presId="urn:microsoft.com/office/officeart/2005/8/layout/vList3"/>
    <dgm:cxn modelId="{222B513D-A0F3-41B8-9DEB-5B2B1FD1D2CB}" type="presParOf" srcId="{5A494C0D-A681-4BDD-8C95-871164A78124}" destId="{4B8F0033-8029-4E92-8746-F44EDD62DA97}" srcOrd="0" destOrd="0" presId="urn:microsoft.com/office/officeart/2005/8/layout/vList3"/>
    <dgm:cxn modelId="{71999B2A-AAA1-4E6F-8164-39D212E853F1}" type="presParOf" srcId="{5A494C0D-A681-4BDD-8C95-871164A78124}" destId="{914716C5-E578-41CD-B81E-34B8393A6A65}" srcOrd="1" destOrd="0" presId="urn:microsoft.com/office/officeart/2005/8/layout/vList3"/>
    <dgm:cxn modelId="{419D7871-2A84-4056-B41C-EC6300148FC9}" type="presParOf" srcId="{C9B45FE8-DCDF-4C18-A11D-97A6AAF399B2}" destId="{DA145194-27EA-443A-BD27-2D61F160193F}" srcOrd="7" destOrd="0" presId="urn:microsoft.com/office/officeart/2005/8/layout/vList3"/>
    <dgm:cxn modelId="{FD69E2F7-FD00-4638-BA5C-B68075DF004B}" type="presParOf" srcId="{C9B45FE8-DCDF-4C18-A11D-97A6AAF399B2}" destId="{A0C2E263-A2A0-473D-A587-6861F9668056}" srcOrd="8" destOrd="0" presId="urn:microsoft.com/office/officeart/2005/8/layout/vList3"/>
    <dgm:cxn modelId="{2FDD4363-6F75-46C1-B36F-3B11525889D3}" type="presParOf" srcId="{A0C2E263-A2A0-473D-A587-6861F9668056}" destId="{9DC49107-FEAD-4071-B0F6-4C3801DC654F}" srcOrd="0" destOrd="0" presId="urn:microsoft.com/office/officeart/2005/8/layout/vList3"/>
    <dgm:cxn modelId="{9ACC76B5-BB8B-4A6A-8140-F484FF31D8AE}" type="presParOf" srcId="{A0C2E263-A2A0-473D-A587-6861F9668056}" destId="{3EAF6331-8209-4178-A623-3CB222E2323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712DBA8-B69A-41B9-8C70-7C7F50B6E6D3}" type="doc">
      <dgm:prSet loTypeId="urn:microsoft.com/office/officeart/2005/8/layout/bList2" loCatId="list" qsTypeId="urn:microsoft.com/office/officeart/2005/8/quickstyle/simple5" qsCatId="simple" csTypeId="urn:microsoft.com/office/officeart/2005/8/colors/accent1_2" csCatId="accent1" phldr="1"/>
      <dgm:spPr/>
      <dgm:t>
        <a:bodyPr/>
        <a:lstStyle/>
        <a:p>
          <a:endParaRPr lang="en-US"/>
        </a:p>
      </dgm:t>
    </dgm:pt>
    <dgm:pt modelId="{8BA7875D-6257-462C-AE2C-073487259A82}">
      <dgm:prSet phldrT="[Text]" custT="1"/>
      <dgm:spPr>
        <a:solidFill>
          <a:srgbClr val="2196F3"/>
        </a:solidFill>
        <a:ln>
          <a:solidFill>
            <a:srgbClr val="2196F3"/>
          </a:solidFill>
        </a:ln>
      </dgm:spPr>
      <dgm:t>
        <a:bodyPr/>
        <a:lstStyle/>
        <a:p>
          <a:r>
            <a:rPr lang="en-US" sz="2800" dirty="0">
              <a:latin typeface="Arial" panose="020B0604020202020204" pitchFamily="34" charset="0"/>
              <a:cs typeface="Arial" panose="020B0604020202020204" pitchFamily="34" charset="0"/>
            </a:rPr>
            <a:t>Mail</a:t>
          </a:r>
        </a:p>
      </dgm:t>
    </dgm:pt>
    <dgm:pt modelId="{E478140F-6CFF-46F5-BA4F-46CA2D545C1A}" type="parTrans" cxnId="{066400DB-758E-4C61-9700-E73171AD1030}">
      <dgm:prSet/>
      <dgm:spPr/>
      <dgm:t>
        <a:bodyPr/>
        <a:lstStyle/>
        <a:p>
          <a:endParaRPr lang="en-US">
            <a:latin typeface="Arial" panose="020B0604020202020204" pitchFamily="34" charset="0"/>
            <a:cs typeface="Arial" panose="020B0604020202020204" pitchFamily="34" charset="0"/>
          </a:endParaRPr>
        </a:p>
      </dgm:t>
    </dgm:pt>
    <dgm:pt modelId="{E2538C2A-6E14-4675-AAEE-80A9C5135429}" type="sibTrans" cxnId="{066400DB-758E-4C61-9700-E73171AD1030}">
      <dgm:prSet/>
      <dgm:spPr/>
      <dgm:t>
        <a:bodyPr/>
        <a:lstStyle/>
        <a:p>
          <a:endParaRPr lang="en-US">
            <a:latin typeface="Arial" panose="020B0604020202020204" pitchFamily="34" charset="0"/>
            <a:cs typeface="Arial" panose="020B0604020202020204" pitchFamily="34" charset="0"/>
          </a:endParaRPr>
        </a:p>
      </dgm:t>
    </dgm:pt>
    <dgm:pt modelId="{C04D430F-C04F-42EF-914B-68F82A05EDC7}">
      <dgm:prSet phldrT="[Text]" custT="1"/>
      <dgm:spPr>
        <a:ln>
          <a:solidFill>
            <a:srgbClr val="003F88"/>
          </a:solidFill>
        </a:ln>
      </dgm:spPr>
      <dgm:t>
        <a:bodyPr/>
        <a:lstStyle/>
        <a:p>
          <a:r>
            <a:rPr lang="en-US" sz="2000" dirty="0">
              <a:latin typeface="Arial" panose="020B0604020202020204" pitchFamily="34" charset="0"/>
              <a:cs typeface="Arial" panose="020B0604020202020204" pitchFamily="34" charset="0"/>
            </a:rPr>
            <a:t>Mail comments to:</a:t>
          </a:r>
        </a:p>
      </dgm:t>
    </dgm:pt>
    <dgm:pt modelId="{0AD98865-89ED-409B-8648-056E51A6312D}" type="parTrans" cxnId="{50DB7DA2-ED47-4858-991D-497AFF305715}">
      <dgm:prSet/>
      <dgm:spPr/>
      <dgm:t>
        <a:bodyPr/>
        <a:lstStyle/>
        <a:p>
          <a:endParaRPr lang="en-US">
            <a:latin typeface="Arial" panose="020B0604020202020204" pitchFamily="34" charset="0"/>
            <a:cs typeface="Arial" panose="020B0604020202020204" pitchFamily="34" charset="0"/>
          </a:endParaRPr>
        </a:p>
      </dgm:t>
    </dgm:pt>
    <dgm:pt modelId="{442B370A-1158-4AEA-AF97-D272456759AA}" type="sibTrans" cxnId="{50DB7DA2-ED47-4858-991D-497AFF305715}">
      <dgm:prSet/>
      <dgm:spPr/>
      <dgm:t>
        <a:bodyPr/>
        <a:lstStyle/>
        <a:p>
          <a:endParaRPr lang="en-US">
            <a:latin typeface="Arial" panose="020B0604020202020204" pitchFamily="34" charset="0"/>
            <a:cs typeface="Arial" panose="020B0604020202020204" pitchFamily="34" charset="0"/>
          </a:endParaRPr>
        </a:p>
      </dgm:t>
    </dgm:pt>
    <dgm:pt modelId="{DF367EDD-54AB-434C-8B04-C7F93F350620}">
      <dgm:prSet phldrT="[Text]" custT="1"/>
      <dgm:spPr>
        <a:solidFill>
          <a:srgbClr val="2196F3"/>
        </a:solidFill>
        <a:ln>
          <a:solidFill>
            <a:srgbClr val="2196F3"/>
          </a:solidFill>
        </a:ln>
      </dgm:spPr>
      <dgm:t>
        <a:bodyPr/>
        <a:lstStyle/>
        <a:p>
          <a:r>
            <a:rPr lang="en-US" sz="2800" dirty="0">
              <a:latin typeface="Arial" panose="020B0604020202020204" pitchFamily="34" charset="0"/>
              <a:cs typeface="Arial" panose="020B0604020202020204" pitchFamily="34" charset="0"/>
            </a:rPr>
            <a:t>Online</a:t>
          </a:r>
        </a:p>
      </dgm:t>
    </dgm:pt>
    <dgm:pt modelId="{71408B93-7091-4551-98E9-667C8C5C39BE}" type="parTrans" cxnId="{A5634048-A054-464D-AB88-74B8540115FD}">
      <dgm:prSet/>
      <dgm:spPr/>
      <dgm:t>
        <a:bodyPr/>
        <a:lstStyle/>
        <a:p>
          <a:endParaRPr lang="en-US">
            <a:latin typeface="Arial" panose="020B0604020202020204" pitchFamily="34" charset="0"/>
            <a:cs typeface="Arial" panose="020B0604020202020204" pitchFamily="34" charset="0"/>
          </a:endParaRPr>
        </a:p>
      </dgm:t>
    </dgm:pt>
    <dgm:pt modelId="{F8999AEA-1FD3-459B-91F3-7AE0F9A93DDE}" type="sibTrans" cxnId="{A5634048-A054-464D-AB88-74B8540115FD}">
      <dgm:prSet/>
      <dgm:spPr/>
      <dgm:t>
        <a:bodyPr/>
        <a:lstStyle/>
        <a:p>
          <a:endParaRPr lang="en-US">
            <a:latin typeface="Arial" panose="020B0604020202020204" pitchFamily="34" charset="0"/>
            <a:cs typeface="Arial" panose="020B0604020202020204" pitchFamily="34" charset="0"/>
          </a:endParaRPr>
        </a:p>
      </dgm:t>
    </dgm:pt>
    <dgm:pt modelId="{E62B2689-0833-4569-8A61-DEE6ACF8D015}">
      <dgm:prSet phldrT="[Text]" custT="1"/>
      <dgm:spPr>
        <a:ln>
          <a:solidFill>
            <a:srgbClr val="003F88"/>
          </a:solidFill>
        </a:ln>
      </dgm:spPr>
      <dgm:t>
        <a:bodyPr/>
        <a:lstStyle/>
        <a:p>
          <a:r>
            <a:rPr lang="en-US" sz="2000" kern="1200" dirty="0">
              <a:latin typeface="Arial" panose="020B0604020202020204" pitchFamily="34" charset="0"/>
              <a:cs typeface="Arial" panose="020B0604020202020204" pitchFamily="34" charset="0"/>
            </a:rPr>
            <a:t>Take Community Survey Online at: </a:t>
          </a:r>
          <a:r>
            <a:rPr lang="en-US" sz="2000" kern="1200" dirty="0">
              <a:latin typeface="Arial" panose="020B0604020202020204" pitchFamily="34" charset="0"/>
              <a:cs typeface="Arial" panose="020B0604020202020204" pitchFamily="34" charset="0"/>
              <a:hlinkClick xmlns:r="http://schemas.openxmlformats.org/officeDocument/2006/relationships" r:id="rId1"/>
            </a:rPr>
            <a:t>https://linktr.ee/dallascommdevelopment</a:t>
          </a:r>
          <a:endParaRPr lang="en-US" sz="2000" u="sng" kern="1200" dirty="0">
            <a:latin typeface="Arial" panose="020B0604020202020204" pitchFamily="34" charset="0"/>
            <a:cs typeface="Arial" panose="020B0604020202020204" pitchFamily="34" charset="0"/>
          </a:endParaRPr>
        </a:p>
      </dgm:t>
    </dgm:pt>
    <dgm:pt modelId="{97990018-7720-4A4E-859B-5D4304EB2526}" type="parTrans" cxnId="{A16F948F-4B86-42C0-86D6-28889FC42E1E}">
      <dgm:prSet/>
      <dgm:spPr/>
      <dgm:t>
        <a:bodyPr/>
        <a:lstStyle/>
        <a:p>
          <a:endParaRPr lang="en-US">
            <a:latin typeface="Arial" panose="020B0604020202020204" pitchFamily="34" charset="0"/>
            <a:cs typeface="Arial" panose="020B0604020202020204" pitchFamily="34" charset="0"/>
          </a:endParaRPr>
        </a:p>
      </dgm:t>
    </dgm:pt>
    <dgm:pt modelId="{25BE665C-62B1-4276-A08E-0B517371A8C2}" type="sibTrans" cxnId="{A16F948F-4B86-42C0-86D6-28889FC42E1E}">
      <dgm:prSet/>
      <dgm:spPr/>
      <dgm:t>
        <a:bodyPr/>
        <a:lstStyle/>
        <a:p>
          <a:endParaRPr lang="en-US">
            <a:latin typeface="Arial" panose="020B0604020202020204" pitchFamily="34" charset="0"/>
            <a:cs typeface="Arial" panose="020B0604020202020204" pitchFamily="34" charset="0"/>
          </a:endParaRPr>
        </a:p>
      </dgm:t>
    </dgm:pt>
    <dgm:pt modelId="{88BB39AE-750C-4D4E-916D-08E987805664}">
      <dgm:prSet phldrT="[Text]" custT="1"/>
      <dgm:spPr>
        <a:solidFill>
          <a:srgbClr val="2196F3"/>
        </a:solidFill>
        <a:ln>
          <a:solidFill>
            <a:srgbClr val="2196F3"/>
          </a:solidFill>
        </a:ln>
      </dgm:spPr>
      <dgm:t>
        <a:bodyPr/>
        <a:lstStyle/>
        <a:p>
          <a:r>
            <a:rPr lang="en-US" sz="2800" dirty="0">
              <a:latin typeface="Arial" panose="020B0604020202020204" pitchFamily="34" charset="0"/>
              <a:cs typeface="Arial" panose="020B0604020202020204" pitchFamily="34" charset="0"/>
            </a:rPr>
            <a:t>Verbal</a:t>
          </a:r>
        </a:p>
      </dgm:t>
    </dgm:pt>
    <dgm:pt modelId="{61CC4BDF-6683-4E7F-BFB2-08E00115859D}" type="parTrans" cxnId="{A3CAC342-AE7F-4505-9451-6C2CA18563BD}">
      <dgm:prSet/>
      <dgm:spPr/>
      <dgm:t>
        <a:bodyPr/>
        <a:lstStyle/>
        <a:p>
          <a:endParaRPr lang="en-US">
            <a:latin typeface="Arial" panose="020B0604020202020204" pitchFamily="34" charset="0"/>
            <a:cs typeface="Arial" panose="020B0604020202020204" pitchFamily="34" charset="0"/>
          </a:endParaRPr>
        </a:p>
      </dgm:t>
    </dgm:pt>
    <dgm:pt modelId="{09D7355B-A17E-4542-AD3F-91E9F00DBA40}" type="sibTrans" cxnId="{A3CAC342-AE7F-4505-9451-6C2CA18563BD}">
      <dgm:prSet/>
      <dgm:spPr/>
      <dgm:t>
        <a:bodyPr/>
        <a:lstStyle/>
        <a:p>
          <a:endParaRPr lang="en-US">
            <a:latin typeface="Arial" panose="020B0604020202020204" pitchFamily="34" charset="0"/>
            <a:cs typeface="Arial" panose="020B0604020202020204" pitchFamily="34" charset="0"/>
          </a:endParaRPr>
        </a:p>
      </dgm:t>
    </dgm:pt>
    <dgm:pt modelId="{3C8879A6-FBD8-4A9B-8357-FF3B45C0F60A}">
      <dgm:prSet phldrT="[Text]" custT="1"/>
      <dgm:spPr>
        <a:ln>
          <a:solidFill>
            <a:srgbClr val="003F88"/>
          </a:solidFill>
        </a:ln>
      </dgm:spPr>
      <dgm:t>
        <a:bodyPr/>
        <a:lstStyle/>
        <a:p>
          <a:r>
            <a:rPr lang="en-US" sz="2000" dirty="0">
              <a:latin typeface="Arial" panose="020B0604020202020204" pitchFamily="34" charset="0"/>
              <a:cs typeface="Arial" panose="020B0604020202020204" pitchFamily="34" charset="0"/>
            </a:rPr>
            <a:t>Comment during Virtual Public Meetings</a:t>
          </a:r>
        </a:p>
      </dgm:t>
    </dgm:pt>
    <dgm:pt modelId="{7717E149-BC9B-45F9-B6EF-E338F37E516E}" type="parTrans" cxnId="{C06659F1-9377-467D-AB7B-F851592279B4}">
      <dgm:prSet/>
      <dgm:spPr/>
      <dgm:t>
        <a:bodyPr/>
        <a:lstStyle/>
        <a:p>
          <a:endParaRPr lang="en-US">
            <a:latin typeface="Arial" panose="020B0604020202020204" pitchFamily="34" charset="0"/>
            <a:cs typeface="Arial" panose="020B0604020202020204" pitchFamily="34" charset="0"/>
          </a:endParaRPr>
        </a:p>
      </dgm:t>
    </dgm:pt>
    <dgm:pt modelId="{74366421-DE2F-4C14-B2AC-57B99E919D6B}" type="sibTrans" cxnId="{C06659F1-9377-467D-AB7B-F851592279B4}">
      <dgm:prSet/>
      <dgm:spPr/>
      <dgm:t>
        <a:bodyPr/>
        <a:lstStyle/>
        <a:p>
          <a:endParaRPr lang="en-US">
            <a:latin typeface="Arial" panose="020B0604020202020204" pitchFamily="34" charset="0"/>
            <a:cs typeface="Arial" panose="020B0604020202020204" pitchFamily="34" charset="0"/>
          </a:endParaRPr>
        </a:p>
      </dgm:t>
    </dgm:pt>
    <dgm:pt modelId="{9C386D2A-C97C-4E1B-A749-0F1613A87E14}">
      <dgm:prSet phldrT="[Text]" custT="1"/>
      <dgm:spPr>
        <a:ln>
          <a:solidFill>
            <a:srgbClr val="003F88"/>
          </a:solidFill>
        </a:ln>
      </dgm:spPr>
      <dgm:t>
        <a:bodyPr/>
        <a:lstStyle/>
        <a:p>
          <a:r>
            <a:rPr lang="en-US" sz="2000" u="none" kern="1200" dirty="0">
              <a:latin typeface="Arial" panose="020B0604020202020204" pitchFamily="34" charset="0"/>
              <a:ea typeface="+mn-ea"/>
              <a:cs typeface="Arial" panose="020B0604020202020204" pitchFamily="34" charset="0"/>
            </a:rPr>
            <a:t>Email comments to: </a:t>
          </a:r>
          <a:r>
            <a:rPr lang="en-US" sz="2000" u="sng" kern="1200" dirty="0">
              <a:latin typeface="Arial" panose="020B0604020202020204" pitchFamily="34" charset="0"/>
              <a:ea typeface="+mn-ea"/>
              <a:cs typeface="Arial" panose="020B0604020202020204" pitchFamily="34" charset="0"/>
              <a:hlinkClick xmlns:r="http://schemas.openxmlformats.org/officeDocument/2006/relationships" r:id="rId2"/>
            </a:rPr>
            <a:t>ofscommunitydevelopment@dallascityhall.com</a:t>
          </a:r>
          <a:endParaRPr lang="en-US" sz="2000" u="sng" kern="1200" dirty="0">
            <a:latin typeface="Arial" panose="020B0604020202020204" pitchFamily="34" charset="0"/>
            <a:ea typeface="+mn-ea"/>
            <a:cs typeface="Arial" panose="020B0604020202020204" pitchFamily="34" charset="0"/>
          </a:endParaRPr>
        </a:p>
      </dgm:t>
    </dgm:pt>
    <dgm:pt modelId="{B8D98FD7-CCC0-4AAD-95BF-31FC501D542F}" type="parTrans" cxnId="{AA98B715-DEC9-4FD7-A48E-C4D241F5388C}">
      <dgm:prSet/>
      <dgm:spPr/>
      <dgm:t>
        <a:bodyPr/>
        <a:lstStyle/>
        <a:p>
          <a:endParaRPr lang="en-US"/>
        </a:p>
      </dgm:t>
    </dgm:pt>
    <dgm:pt modelId="{499C1015-0A4B-4BDC-8882-65B0612A3B59}" type="sibTrans" cxnId="{AA98B715-DEC9-4FD7-A48E-C4D241F5388C}">
      <dgm:prSet/>
      <dgm:spPr/>
      <dgm:t>
        <a:bodyPr/>
        <a:lstStyle/>
        <a:p>
          <a:endParaRPr lang="en-US"/>
        </a:p>
      </dgm:t>
    </dgm:pt>
    <dgm:pt modelId="{FFE4BDFB-53F2-4327-8D80-F4701877F83D}">
      <dgm:prSet phldrT="[Text]" custT="1"/>
      <dgm:spPr>
        <a:ln>
          <a:solidFill>
            <a:srgbClr val="003F88"/>
          </a:solidFill>
        </a:ln>
      </dgm:spPr>
      <dgm:t>
        <a:bodyPr/>
        <a:lstStyle/>
        <a:p>
          <a:r>
            <a:rPr lang="en-US" sz="2000" dirty="0">
              <a:latin typeface="Arial" panose="020B0604020202020204" pitchFamily="34" charset="0"/>
              <a:cs typeface="Arial" panose="020B0604020202020204" pitchFamily="34" charset="0"/>
            </a:rPr>
            <a:t>Speak at Community Development Commission monthly meetings or City Council public hearings</a:t>
          </a:r>
        </a:p>
      </dgm:t>
    </dgm:pt>
    <dgm:pt modelId="{F0A5FB61-8841-47AC-8249-B681F1A31CED}" type="parTrans" cxnId="{D875048A-8BF8-4C33-ADB1-6BA9F674A17D}">
      <dgm:prSet/>
      <dgm:spPr/>
      <dgm:t>
        <a:bodyPr/>
        <a:lstStyle/>
        <a:p>
          <a:endParaRPr lang="en-US"/>
        </a:p>
      </dgm:t>
    </dgm:pt>
    <dgm:pt modelId="{11AFFF09-4C3E-4522-8A05-B0C401062A81}" type="sibTrans" cxnId="{D875048A-8BF8-4C33-ADB1-6BA9F674A17D}">
      <dgm:prSet/>
      <dgm:spPr/>
      <dgm:t>
        <a:bodyPr/>
        <a:lstStyle/>
        <a:p>
          <a:endParaRPr lang="en-US"/>
        </a:p>
      </dgm:t>
    </dgm:pt>
    <dgm:pt modelId="{A487B1A0-B0C3-43B9-ADCD-001E39A4E438}">
      <dgm:prSet phldrT="[Text]" custT="1"/>
      <dgm:spPr>
        <a:ln>
          <a:solidFill>
            <a:srgbClr val="003F88"/>
          </a:solidFill>
        </a:ln>
      </dgm:spPr>
      <dgm:t>
        <a:bodyPr/>
        <a:lstStyle/>
        <a:p>
          <a:r>
            <a:rPr lang="en-US" sz="2000" dirty="0">
              <a:latin typeface="Arial" panose="020B0604020202020204" pitchFamily="34" charset="0"/>
              <a:cs typeface="Arial" panose="020B0604020202020204" pitchFamily="34" charset="0"/>
            </a:rPr>
            <a:t>Call 214-670-4557 to make a comment to Budget &amp; Management Services</a:t>
          </a:r>
        </a:p>
      </dgm:t>
    </dgm:pt>
    <dgm:pt modelId="{70CFD037-8623-4154-808A-BA726B26EE42}" type="parTrans" cxnId="{65D179C2-4EF4-44A3-8BC0-8085020A69C3}">
      <dgm:prSet/>
      <dgm:spPr/>
      <dgm:t>
        <a:bodyPr/>
        <a:lstStyle/>
        <a:p>
          <a:endParaRPr lang="en-US"/>
        </a:p>
      </dgm:t>
    </dgm:pt>
    <dgm:pt modelId="{C00ADB5C-0523-4EBC-8720-5130A69349E6}" type="sibTrans" cxnId="{65D179C2-4EF4-44A3-8BC0-8085020A69C3}">
      <dgm:prSet/>
      <dgm:spPr/>
      <dgm:t>
        <a:bodyPr/>
        <a:lstStyle/>
        <a:p>
          <a:endParaRPr lang="en-US"/>
        </a:p>
      </dgm:t>
    </dgm:pt>
    <dgm:pt modelId="{455D82F1-6DF6-449F-A774-FDE6D9745FFA}">
      <dgm:prSet phldrT="[Text]" custT="1"/>
      <dgm:spPr>
        <a:ln>
          <a:solidFill>
            <a:srgbClr val="003F88"/>
          </a:solidFill>
        </a:ln>
      </dgm:spPr>
      <dgm:t>
        <a:bodyPr/>
        <a:lstStyle/>
        <a:p>
          <a:endParaRPr lang="en-US" sz="2000" u="sng" kern="1200" dirty="0">
            <a:latin typeface="Arial" panose="020B0604020202020204" pitchFamily="34" charset="0"/>
            <a:cs typeface="Arial" panose="020B0604020202020204" pitchFamily="34" charset="0"/>
          </a:endParaRPr>
        </a:p>
      </dgm:t>
    </dgm:pt>
    <dgm:pt modelId="{7B634E33-3252-4213-9242-B43F6F3CBE94}" type="parTrans" cxnId="{4593AAAC-A3E0-4D95-AE29-76BC9538D515}">
      <dgm:prSet/>
      <dgm:spPr/>
      <dgm:t>
        <a:bodyPr/>
        <a:lstStyle/>
        <a:p>
          <a:endParaRPr lang="en-US"/>
        </a:p>
      </dgm:t>
    </dgm:pt>
    <dgm:pt modelId="{E86B10AE-BD08-4DDB-A431-FB064C7A11D2}" type="sibTrans" cxnId="{4593AAAC-A3E0-4D95-AE29-76BC9538D515}">
      <dgm:prSet/>
      <dgm:spPr/>
      <dgm:t>
        <a:bodyPr/>
        <a:lstStyle/>
        <a:p>
          <a:endParaRPr lang="en-US"/>
        </a:p>
      </dgm:t>
    </dgm:pt>
    <dgm:pt modelId="{ED60302F-C0CD-4F38-979E-A15C36F65F24}">
      <dgm:prSet phldrT="[Text]" custT="1"/>
      <dgm:spPr>
        <a:ln>
          <a:solidFill>
            <a:srgbClr val="003F88"/>
          </a:solidFill>
        </a:ln>
      </dgm:spPr>
      <dgm:t>
        <a:bodyPr/>
        <a:lstStyle/>
        <a:p>
          <a:endParaRPr lang="en-US" sz="2000" dirty="0">
            <a:latin typeface="Arial" panose="020B0604020202020204" pitchFamily="34" charset="0"/>
            <a:cs typeface="Arial" panose="020B0604020202020204" pitchFamily="34" charset="0"/>
          </a:endParaRPr>
        </a:p>
      </dgm:t>
    </dgm:pt>
    <dgm:pt modelId="{B915D712-0C33-4014-9967-DACC5E82B012}" type="parTrans" cxnId="{AA8DE84E-E22B-44A9-826C-FC17200A8261}">
      <dgm:prSet/>
      <dgm:spPr/>
      <dgm:t>
        <a:bodyPr/>
        <a:lstStyle/>
        <a:p>
          <a:endParaRPr lang="en-US"/>
        </a:p>
      </dgm:t>
    </dgm:pt>
    <dgm:pt modelId="{0E78D633-87F6-424D-9240-2B0A77340F6C}" type="sibTrans" cxnId="{AA8DE84E-E22B-44A9-826C-FC17200A8261}">
      <dgm:prSet/>
      <dgm:spPr/>
      <dgm:t>
        <a:bodyPr/>
        <a:lstStyle/>
        <a:p>
          <a:endParaRPr lang="en-US"/>
        </a:p>
      </dgm:t>
    </dgm:pt>
    <dgm:pt modelId="{BEA78471-5753-4F21-9775-48B6DDC7D434}">
      <dgm:prSet phldrT="[Text]" custT="1"/>
      <dgm:spPr>
        <a:ln>
          <a:solidFill>
            <a:srgbClr val="003F88"/>
          </a:solidFill>
        </a:ln>
      </dgm:spPr>
      <dgm:t>
        <a:bodyPr/>
        <a:lstStyle/>
        <a:p>
          <a:endParaRPr lang="en-US" sz="2000" dirty="0">
            <a:latin typeface="Arial" panose="020B0604020202020204" pitchFamily="34" charset="0"/>
            <a:cs typeface="Arial" panose="020B0604020202020204" pitchFamily="34" charset="0"/>
          </a:endParaRPr>
        </a:p>
      </dgm:t>
    </dgm:pt>
    <dgm:pt modelId="{54CC5DB7-FD9A-49A5-8E76-853E710CAFCF}" type="parTrans" cxnId="{E0C82E26-FEBC-4E1A-9D33-BB0EB44D4C5F}">
      <dgm:prSet/>
      <dgm:spPr/>
      <dgm:t>
        <a:bodyPr/>
        <a:lstStyle/>
        <a:p>
          <a:endParaRPr lang="en-US"/>
        </a:p>
      </dgm:t>
    </dgm:pt>
    <dgm:pt modelId="{11F860CF-FFFF-4C54-BB88-8D9CFF2D90DC}" type="sibTrans" cxnId="{E0C82E26-FEBC-4E1A-9D33-BB0EB44D4C5F}">
      <dgm:prSet/>
      <dgm:spPr/>
      <dgm:t>
        <a:bodyPr/>
        <a:lstStyle/>
        <a:p>
          <a:endParaRPr lang="en-US"/>
        </a:p>
      </dgm:t>
    </dgm:pt>
    <dgm:pt modelId="{D39C6CEB-0852-4340-994D-D805121B2040}" type="pres">
      <dgm:prSet presAssocID="{0712DBA8-B69A-41B9-8C70-7C7F50B6E6D3}" presName="diagram" presStyleCnt="0">
        <dgm:presLayoutVars>
          <dgm:dir/>
          <dgm:animLvl val="lvl"/>
          <dgm:resizeHandles val="exact"/>
        </dgm:presLayoutVars>
      </dgm:prSet>
      <dgm:spPr/>
    </dgm:pt>
    <dgm:pt modelId="{A1E71A1F-ACD8-48ED-9A01-EF488A907DCE}" type="pres">
      <dgm:prSet presAssocID="{8BA7875D-6257-462C-AE2C-073487259A82}" presName="compNode" presStyleCnt="0"/>
      <dgm:spPr/>
    </dgm:pt>
    <dgm:pt modelId="{64505695-1F08-407D-85B0-76E9883928BF}" type="pres">
      <dgm:prSet presAssocID="{8BA7875D-6257-462C-AE2C-073487259A82}" presName="childRect" presStyleLbl="bgAcc1" presStyleIdx="0" presStyleCnt="3" custScaleX="121523" custScaleY="200672" custLinFactNeighborY="2053">
        <dgm:presLayoutVars>
          <dgm:bulletEnabled val="1"/>
        </dgm:presLayoutVars>
      </dgm:prSet>
      <dgm:spPr/>
    </dgm:pt>
    <dgm:pt modelId="{D68853CD-2D65-4185-B9E7-E1488221B12E}" type="pres">
      <dgm:prSet presAssocID="{8BA7875D-6257-462C-AE2C-073487259A82}" presName="parentText" presStyleLbl="node1" presStyleIdx="0" presStyleCnt="0">
        <dgm:presLayoutVars>
          <dgm:chMax val="0"/>
          <dgm:bulletEnabled val="1"/>
        </dgm:presLayoutVars>
      </dgm:prSet>
      <dgm:spPr/>
    </dgm:pt>
    <dgm:pt modelId="{88C15E0C-8464-4987-950D-64293125E254}" type="pres">
      <dgm:prSet presAssocID="{8BA7875D-6257-462C-AE2C-073487259A82}" presName="parentRect" presStyleLbl="alignNode1" presStyleIdx="0" presStyleCnt="3" custScaleX="121523" custScaleY="59269" custLinFactNeighborX="-189" custLinFactNeighborY="43385"/>
      <dgm:spPr/>
    </dgm:pt>
    <dgm:pt modelId="{3907B770-59AE-4DB9-B4F4-883627A49548}" type="pres">
      <dgm:prSet presAssocID="{8BA7875D-6257-462C-AE2C-073487259A82}" presName="adorn" presStyleLbl="fgAccFollowNode1" presStyleIdx="0" presStyleCnt="3" custScaleX="89090" custScaleY="89090" custLinFactNeighborX="12544" custLinFactNeighborY="306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a:solidFill>
            <a:srgbClr val="003F88">
              <a:alpha val="90000"/>
            </a:srgbClr>
          </a:solidFill>
        </a:ln>
      </dgm:spPr>
      <dgm:extLst>
        <a:ext uri="{E40237B7-FDA0-4F09-8148-C483321AD2D9}">
          <dgm14:cNvPr xmlns:dgm14="http://schemas.microsoft.com/office/drawing/2010/diagram" id="0" name="" descr="Envelope"/>
        </a:ext>
      </dgm:extLst>
    </dgm:pt>
    <dgm:pt modelId="{A8883FD3-88B7-453E-90D1-89DC37ABFDB8}" type="pres">
      <dgm:prSet presAssocID="{E2538C2A-6E14-4675-AAEE-80A9C5135429}" presName="sibTrans" presStyleLbl="sibTrans2D1" presStyleIdx="0" presStyleCnt="0"/>
      <dgm:spPr/>
    </dgm:pt>
    <dgm:pt modelId="{C3F37EA9-7173-4509-84DC-68FB51F21CF5}" type="pres">
      <dgm:prSet presAssocID="{DF367EDD-54AB-434C-8B04-C7F93F350620}" presName="compNode" presStyleCnt="0"/>
      <dgm:spPr/>
    </dgm:pt>
    <dgm:pt modelId="{C64562A1-96EB-43FD-B3D9-36CF693D4889}" type="pres">
      <dgm:prSet presAssocID="{DF367EDD-54AB-434C-8B04-C7F93F350620}" presName="childRect" presStyleLbl="bgAcc1" presStyleIdx="1" presStyleCnt="3" custScaleX="121523" custScaleY="200672" custLinFactNeighborX="370" custLinFactNeighborY="3461">
        <dgm:presLayoutVars>
          <dgm:bulletEnabled val="1"/>
        </dgm:presLayoutVars>
      </dgm:prSet>
      <dgm:spPr/>
    </dgm:pt>
    <dgm:pt modelId="{ACF1B295-6D51-4994-8520-3E4ADE0BC4F0}" type="pres">
      <dgm:prSet presAssocID="{DF367EDD-54AB-434C-8B04-C7F93F350620}" presName="parentText" presStyleLbl="node1" presStyleIdx="0" presStyleCnt="0">
        <dgm:presLayoutVars>
          <dgm:chMax val="0"/>
          <dgm:bulletEnabled val="1"/>
        </dgm:presLayoutVars>
      </dgm:prSet>
      <dgm:spPr/>
    </dgm:pt>
    <dgm:pt modelId="{12F20106-3D7F-4E3A-840E-839933E89341}" type="pres">
      <dgm:prSet presAssocID="{DF367EDD-54AB-434C-8B04-C7F93F350620}" presName="parentRect" presStyleLbl="alignNode1" presStyleIdx="1" presStyleCnt="3" custScaleX="121523" custScaleY="59269" custLinFactNeighborX="708" custLinFactNeighborY="45147"/>
      <dgm:spPr/>
    </dgm:pt>
    <dgm:pt modelId="{AEED93F4-3725-4F55-AF53-7BEC4066D9AA}" type="pres">
      <dgm:prSet presAssocID="{DF367EDD-54AB-434C-8B04-C7F93F350620}" presName="adorn" presStyleLbl="fgAccFollowNode1" presStyleIdx="1" presStyleCnt="3" custScaleX="89090" custScaleY="89090" custLinFactNeighborX="13827" custLinFactNeighborY="582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a:solidFill>
            <a:srgbClr val="003F88">
              <a:alpha val="90000"/>
            </a:srgbClr>
          </a:solidFill>
        </a:ln>
      </dgm:spPr>
      <dgm:extLst>
        <a:ext uri="{E40237B7-FDA0-4F09-8148-C483321AD2D9}">
          <dgm14:cNvPr xmlns:dgm14="http://schemas.microsoft.com/office/drawing/2010/diagram" id="0" name="" descr="Internet"/>
        </a:ext>
      </dgm:extLst>
    </dgm:pt>
    <dgm:pt modelId="{FAFF7AA0-DED9-46FC-9224-071181769C12}" type="pres">
      <dgm:prSet presAssocID="{F8999AEA-1FD3-459B-91F3-7AE0F9A93DDE}" presName="sibTrans" presStyleLbl="sibTrans2D1" presStyleIdx="0" presStyleCnt="0"/>
      <dgm:spPr/>
    </dgm:pt>
    <dgm:pt modelId="{75511A1B-1072-4580-A05A-0DBCCFBFDD37}" type="pres">
      <dgm:prSet presAssocID="{88BB39AE-750C-4D4E-916D-08E987805664}" presName="compNode" presStyleCnt="0"/>
      <dgm:spPr/>
    </dgm:pt>
    <dgm:pt modelId="{929292C6-ED33-49F1-9745-A2A5253274DD}" type="pres">
      <dgm:prSet presAssocID="{88BB39AE-750C-4D4E-916D-08E987805664}" presName="childRect" presStyleLbl="bgAcc1" presStyleIdx="2" presStyleCnt="3" custScaleX="121956" custScaleY="200672" custLinFactNeighborY="2258">
        <dgm:presLayoutVars>
          <dgm:bulletEnabled val="1"/>
        </dgm:presLayoutVars>
      </dgm:prSet>
      <dgm:spPr/>
    </dgm:pt>
    <dgm:pt modelId="{AEDE71E5-1FBA-4247-9928-8C6D924A566B}" type="pres">
      <dgm:prSet presAssocID="{88BB39AE-750C-4D4E-916D-08E987805664}" presName="parentText" presStyleLbl="node1" presStyleIdx="0" presStyleCnt="0">
        <dgm:presLayoutVars>
          <dgm:chMax val="0"/>
          <dgm:bulletEnabled val="1"/>
        </dgm:presLayoutVars>
      </dgm:prSet>
      <dgm:spPr/>
    </dgm:pt>
    <dgm:pt modelId="{1C90B74B-BFCF-43F6-816F-EDA5B10ED83D}" type="pres">
      <dgm:prSet presAssocID="{88BB39AE-750C-4D4E-916D-08E987805664}" presName="parentRect" presStyleLbl="alignNode1" presStyleIdx="2" presStyleCnt="3" custScaleX="121523" custScaleY="59269" custLinFactNeighborX="-331" custLinFactNeighborY="40376"/>
      <dgm:spPr/>
    </dgm:pt>
    <dgm:pt modelId="{F78C0054-E1E6-4A0E-A91D-6386D879147B}" type="pres">
      <dgm:prSet presAssocID="{88BB39AE-750C-4D4E-916D-08E987805664}" presName="adorn" presStyleLbl="fgAccFollowNode1" presStyleIdx="2" presStyleCnt="3" custScaleX="89090" custScaleY="89090" custLinFactNeighborX="9993" custLinFactNeighborY="366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a:solidFill>
            <a:srgbClr val="003F88">
              <a:alpha val="90000"/>
            </a:srgbClr>
          </a:solidFill>
        </a:ln>
      </dgm:spPr>
      <dgm:extLst>
        <a:ext uri="{E40237B7-FDA0-4F09-8148-C483321AD2D9}">
          <dgm14:cNvPr xmlns:dgm14="http://schemas.microsoft.com/office/drawing/2010/diagram" id="0" name="" descr="Megaphone"/>
        </a:ext>
      </dgm:extLst>
    </dgm:pt>
  </dgm:ptLst>
  <dgm:cxnLst>
    <dgm:cxn modelId="{AA98B715-DEC9-4FD7-A48E-C4D241F5388C}" srcId="{DF367EDD-54AB-434C-8B04-C7F93F350620}" destId="{9C386D2A-C97C-4E1B-A749-0F1613A87E14}" srcOrd="2" destOrd="0" parTransId="{B8D98FD7-CCC0-4AAD-95BF-31FC501D542F}" sibTransId="{499C1015-0A4B-4BDC-8882-65B0612A3B59}"/>
    <dgm:cxn modelId="{0529CA19-DEBE-45B6-940E-0BA5E52C7BFE}" type="presOf" srcId="{0712DBA8-B69A-41B9-8C70-7C7F50B6E6D3}" destId="{D39C6CEB-0852-4340-994D-D805121B2040}" srcOrd="0" destOrd="0" presId="urn:microsoft.com/office/officeart/2005/8/layout/bList2"/>
    <dgm:cxn modelId="{E0C82E26-FEBC-4E1A-9D33-BB0EB44D4C5F}" srcId="{88BB39AE-750C-4D4E-916D-08E987805664}" destId="{BEA78471-5753-4F21-9775-48B6DDC7D434}" srcOrd="3" destOrd="0" parTransId="{54CC5DB7-FD9A-49A5-8E76-853E710CAFCF}" sibTransId="{11F860CF-FFFF-4C54-BB88-8D9CFF2D90DC}"/>
    <dgm:cxn modelId="{CBED6337-9BB8-4EFA-93F7-2B26AF6C08A7}" type="presOf" srcId="{9C386D2A-C97C-4E1B-A749-0F1613A87E14}" destId="{C64562A1-96EB-43FD-B3D9-36CF693D4889}" srcOrd="0" destOrd="2" presId="urn:microsoft.com/office/officeart/2005/8/layout/bList2"/>
    <dgm:cxn modelId="{DDDCC65C-1C15-4C5B-B86D-42A576368F67}" type="presOf" srcId="{F8999AEA-1FD3-459B-91F3-7AE0F9A93DDE}" destId="{FAFF7AA0-DED9-46FC-9224-071181769C12}" srcOrd="0" destOrd="0" presId="urn:microsoft.com/office/officeart/2005/8/layout/bList2"/>
    <dgm:cxn modelId="{A3CAC342-AE7F-4505-9451-6C2CA18563BD}" srcId="{0712DBA8-B69A-41B9-8C70-7C7F50B6E6D3}" destId="{88BB39AE-750C-4D4E-916D-08E987805664}" srcOrd="2" destOrd="0" parTransId="{61CC4BDF-6683-4E7F-BFB2-08E00115859D}" sibTransId="{09D7355B-A17E-4542-AD3F-91E9F00DBA40}"/>
    <dgm:cxn modelId="{A5634048-A054-464D-AB88-74B8540115FD}" srcId="{0712DBA8-B69A-41B9-8C70-7C7F50B6E6D3}" destId="{DF367EDD-54AB-434C-8B04-C7F93F350620}" srcOrd="1" destOrd="0" parTransId="{71408B93-7091-4551-98E9-667C8C5C39BE}" sibTransId="{F8999AEA-1FD3-459B-91F3-7AE0F9A93DDE}"/>
    <dgm:cxn modelId="{5F190269-12E9-431F-B54E-903F7A5E874A}" type="presOf" srcId="{8BA7875D-6257-462C-AE2C-073487259A82}" destId="{D68853CD-2D65-4185-B9E7-E1488221B12E}" srcOrd="0" destOrd="0" presId="urn:microsoft.com/office/officeart/2005/8/layout/bList2"/>
    <dgm:cxn modelId="{5600C44D-819A-4280-A92F-97CD242ECE57}" type="presOf" srcId="{88BB39AE-750C-4D4E-916D-08E987805664}" destId="{AEDE71E5-1FBA-4247-9928-8C6D924A566B}" srcOrd="0" destOrd="0" presId="urn:microsoft.com/office/officeart/2005/8/layout/bList2"/>
    <dgm:cxn modelId="{AA8DE84E-E22B-44A9-826C-FC17200A8261}" srcId="{88BB39AE-750C-4D4E-916D-08E987805664}" destId="{ED60302F-C0CD-4F38-979E-A15C36F65F24}" srcOrd="1" destOrd="0" parTransId="{B915D712-0C33-4014-9967-DACC5E82B012}" sibTransId="{0E78D633-87F6-424D-9240-2B0A77340F6C}"/>
    <dgm:cxn modelId="{78ACFB72-6A0F-4894-8B66-8D6E5C6F25DF}" type="presOf" srcId="{E2538C2A-6E14-4675-AAEE-80A9C5135429}" destId="{A8883FD3-88B7-453E-90D1-89DC37ABFDB8}" srcOrd="0" destOrd="0" presId="urn:microsoft.com/office/officeart/2005/8/layout/bList2"/>
    <dgm:cxn modelId="{4F807374-E73A-4084-BD1A-D5295697E40D}" type="presOf" srcId="{DF367EDD-54AB-434C-8B04-C7F93F350620}" destId="{ACF1B295-6D51-4994-8520-3E4ADE0BC4F0}" srcOrd="0" destOrd="0" presId="urn:microsoft.com/office/officeart/2005/8/layout/bList2"/>
    <dgm:cxn modelId="{3B4C8655-BB90-46F1-B4B8-DAA6DD105F41}" type="presOf" srcId="{8BA7875D-6257-462C-AE2C-073487259A82}" destId="{88C15E0C-8464-4987-950D-64293125E254}" srcOrd="1" destOrd="0" presId="urn:microsoft.com/office/officeart/2005/8/layout/bList2"/>
    <dgm:cxn modelId="{3690E575-106E-428F-BEB4-24960E82DFBC}" type="presOf" srcId="{FFE4BDFB-53F2-4327-8D80-F4701877F83D}" destId="{929292C6-ED33-49F1-9745-A2A5253274DD}" srcOrd="0" destOrd="2" presId="urn:microsoft.com/office/officeart/2005/8/layout/bList2"/>
    <dgm:cxn modelId="{1E537E58-913C-4590-9CC5-A5DA3BB64444}" type="presOf" srcId="{C04D430F-C04F-42EF-914B-68F82A05EDC7}" destId="{64505695-1F08-407D-85B0-76E9883928BF}" srcOrd="0" destOrd="0" presId="urn:microsoft.com/office/officeart/2005/8/layout/bList2"/>
    <dgm:cxn modelId="{D7717B7C-E6B2-4022-8160-472D9613B0C0}" type="presOf" srcId="{455D82F1-6DF6-449F-A774-FDE6D9745FFA}" destId="{C64562A1-96EB-43FD-B3D9-36CF693D4889}" srcOrd="0" destOrd="1" presId="urn:microsoft.com/office/officeart/2005/8/layout/bList2"/>
    <dgm:cxn modelId="{D875048A-8BF8-4C33-ADB1-6BA9F674A17D}" srcId="{88BB39AE-750C-4D4E-916D-08E987805664}" destId="{FFE4BDFB-53F2-4327-8D80-F4701877F83D}" srcOrd="2" destOrd="0" parTransId="{F0A5FB61-8841-47AC-8249-B681F1A31CED}" sibTransId="{11AFFF09-4C3E-4522-8A05-B0C401062A81}"/>
    <dgm:cxn modelId="{A16F948F-4B86-42C0-86D6-28889FC42E1E}" srcId="{DF367EDD-54AB-434C-8B04-C7F93F350620}" destId="{E62B2689-0833-4569-8A61-DEE6ACF8D015}" srcOrd="0" destOrd="0" parTransId="{97990018-7720-4A4E-859B-5D4304EB2526}" sibTransId="{25BE665C-62B1-4276-A08E-0B517371A8C2}"/>
    <dgm:cxn modelId="{39E6809C-2201-48F2-A8FE-24D79864CDDB}" type="presOf" srcId="{DF367EDD-54AB-434C-8B04-C7F93F350620}" destId="{12F20106-3D7F-4E3A-840E-839933E89341}" srcOrd="1" destOrd="0" presId="urn:microsoft.com/office/officeart/2005/8/layout/bList2"/>
    <dgm:cxn modelId="{085864A0-F91D-43EF-8110-9D98B3BB153F}" type="presOf" srcId="{3C8879A6-FBD8-4A9B-8357-FF3B45C0F60A}" destId="{929292C6-ED33-49F1-9745-A2A5253274DD}" srcOrd="0" destOrd="0" presId="urn:microsoft.com/office/officeart/2005/8/layout/bList2"/>
    <dgm:cxn modelId="{50DB7DA2-ED47-4858-991D-497AFF305715}" srcId="{8BA7875D-6257-462C-AE2C-073487259A82}" destId="{C04D430F-C04F-42EF-914B-68F82A05EDC7}" srcOrd="0" destOrd="0" parTransId="{0AD98865-89ED-409B-8648-056E51A6312D}" sibTransId="{442B370A-1158-4AEA-AF97-D272456759AA}"/>
    <dgm:cxn modelId="{1A1728A7-B548-4572-B25C-8D38DE24B53C}" type="presOf" srcId="{A487B1A0-B0C3-43B9-ADCD-001E39A4E438}" destId="{929292C6-ED33-49F1-9745-A2A5253274DD}" srcOrd="0" destOrd="4" presId="urn:microsoft.com/office/officeart/2005/8/layout/bList2"/>
    <dgm:cxn modelId="{4593AAAC-A3E0-4D95-AE29-76BC9538D515}" srcId="{DF367EDD-54AB-434C-8B04-C7F93F350620}" destId="{455D82F1-6DF6-449F-A774-FDE6D9745FFA}" srcOrd="1" destOrd="0" parTransId="{7B634E33-3252-4213-9242-B43F6F3CBE94}" sibTransId="{E86B10AE-BD08-4DDB-A431-FB064C7A11D2}"/>
    <dgm:cxn modelId="{65D179C2-4EF4-44A3-8BC0-8085020A69C3}" srcId="{88BB39AE-750C-4D4E-916D-08E987805664}" destId="{A487B1A0-B0C3-43B9-ADCD-001E39A4E438}" srcOrd="4" destOrd="0" parTransId="{70CFD037-8623-4154-808A-BA726B26EE42}" sibTransId="{C00ADB5C-0523-4EBC-8720-5130A69349E6}"/>
    <dgm:cxn modelId="{F2B4A2CD-D102-483D-90A2-DD38A53C8B16}" type="presOf" srcId="{ED60302F-C0CD-4F38-979E-A15C36F65F24}" destId="{929292C6-ED33-49F1-9745-A2A5253274DD}" srcOrd="0" destOrd="1" presId="urn:microsoft.com/office/officeart/2005/8/layout/bList2"/>
    <dgm:cxn modelId="{066400DB-758E-4C61-9700-E73171AD1030}" srcId="{0712DBA8-B69A-41B9-8C70-7C7F50B6E6D3}" destId="{8BA7875D-6257-462C-AE2C-073487259A82}" srcOrd="0" destOrd="0" parTransId="{E478140F-6CFF-46F5-BA4F-46CA2D545C1A}" sibTransId="{E2538C2A-6E14-4675-AAEE-80A9C5135429}"/>
    <dgm:cxn modelId="{FF9E4FDB-3369-45CF-BAA4-A697596EE79D}" type="presOf" srcId="{88BB39AE-750C-4D4E-916D-08E987805664}" destId="{1C90B74B-BFCF-43F6-816F-EDA5B10ED83D}" srcOrd="1" destOrd="0" presId="urn:microsoft.com/office/officeart/2005/8/layout/bList2"/>
    <dgm:cxn modelId="{E5C3F7DC-C2C6-480F-8690-AB8B321F79B5}" type="presOf" srcId="{BEA78471-5753-4F21-9775-48B6DDC7D434}" destId="{929292C6-ED33-49F1-9745-A2A5253274DD}" srcOrd="0" destOrd="3" presId="urn:microsoft.com/office/officeart/2005/8/layout/bList2"/>
    <dgm:cxn modelId="{C06659F1-9377-467D-AB7B-F851592279B4}" srcId="{88BB39AE-750C-4D4E-916D-08E987805664}" destId="{3C8879A6-FBD8-4A9B-8357-FF3B45C0F60A}" srcOrd="0" destOrd="0" parTransId="{7717E149-BC9B-45F9-B6EF-E338F37E516E}" sibTransId="{74366421-DE2F-4C14-B2AC-57B99E919D6B}"/>
    <dgm:cxn modelId="{4E242CF6-D5DE-47B9-AC72-136D5AFE177E}" type="presOf" srcId="{E62B2689-0833-4569-8A61-DEE6ACF8D015}" destId="{C64562A1-96EB-43FD-B3D9-36CF693D4889}" srcOrd="0" destOrd="0" presId="urn:microsoft.com/office/officeart/2005/8/layout/bList2"/>
    <dgm:cxn modelId="{46C6037B-9460-48A5-9E77-180FBF87BE2C}" type="presParOf" srcId="{D39C6CEB-0852-4340-994D-D805121B2040}" destId="{A1E71A1F-ACD8-48ED-9A01-EF488A907DCE}" srcOrd="0" destOrd="0" presId="urn:microsoft.com/office/officeart/2005/8/layout/bList2"/>
    <dgm:cxn modelId="{B5929E4D-C939-4516-B724-628CBFA283EE}" type="presParOf" srcId="{A1E71A1F-ACD8-48ED-9A01-EF488A907DCE}" destId="{64505695-1F08-407D-85B0-76E9883928BF}" srcOrd="0" destOrd="0" presId="urn:microsoft.com/office/officeart/2005/8/layout/bList2"/>
    <dgm:cxn modelId="{BAC65963-1EE0-465A-9C7D-C1F7411A74C7}" type="presParOf" srcId="{A1E71A1F-ACD8-48ED-9A01-EF488A907DCE}" destId="{D68853CD-2D65-4185-B9E7-E1488221B12E}" srcOrd="1" destOrd="0" presId="urn:microsoft.com/office/officeart/2005/8/layout/bList2"/>
    <dgm:cxn modelId="{FE79AB0F-28C3-4C02-B6F9-7B93EEE71C3D}" type="presParOf" srcId="{A1E71A1F-ACD8-48ED-9A01-EF488A907DCE}" destId="{88C15E0C-8464-4987-950D-64293125E254}" srcOrd="2" destOrd="0" presId="urn:microsoft.com/office/officeart/2005/8/layout/bList2"/>
    <dgm:cxn modelId="{EE8F33C8-523C-49A6-B60C-A8B3F11403EE}" type="presParOf" srcId="{A1E71A1F-ACD8-48ED-9A01-EF488A907DCE}" destId="{3907B770-59AE-4DB9-B4F4-883627A49548}" srcOrd="3" destOrd="0" presId="urn:microsoft.com/office/officeart/2005/8/layout/bList2"/>
    <dgm:cxn modelId="{B20EAB0C-3FB7-4925-A3FD-2FB9C0E6B8AF}" type="presParOf" srcId="{D39C6CEB-0852-4340-994D-D805121B2040}" destId="{A8883FD3-88B7-453E-90D1-89DC37ABFDB8}" srcOrd="1" destOrd="0" presId="urn:microsoft.com/office/officeart/2005/8/layout/bList2"/>
    <dgm:cxn modelId="{23E5B0F5-F29A-49AB-A9D3-FFC4CF5AD1CA}" type="presParOf" srcId="{D39C6CEB-0852-4340-994D-D805121B2040}" destId="{C3F37EA9-7173-4509-84DC-68FB51F21CF5}" srcOrd="2" destOrd="0" presId="urn:microsoft.com/office/officeart/2005/8/layout/bList2"/>
    <dgm:cxn modelId="{27162FAE-64EB-479E-86AC-CD848BAE1C20}" type="presParOf" srcId="{C3F37EA9-7173-4509-84DC-68FB51F21CF5}" destId="{C64562A1-96EB-43FD-B3D9-36CF693D4889}" srcOrd="0" destOrd="0" presId="urn:microsoft.com/office/officeart/2005/8/layout/bList2"/>
    <dgm:cxn modelId="{00DAEF48-17C8-4A9D-AB5F-23DE2D05D280}" type="presParOf" srcId="{C3F37EA9-7173-4509-84DC-68FB51F21CF5}" destId="{ACF1B295-6D51-4994-8520-3E4ADE0BC4F0}" srcOrd="1" destOrd="0" presId="urn:microsoft.com/office/officeart/2005/8/layout/bList2"/>
    <dgm:cxn modelId="{BCC1ACC1-08D9-4C2E-9A96-26621191A2A4}" type="presParOf" srcId="{C3F37EA9-7173-4509-84DC-68FB51F21CF5}" destId="{12F20106-3D7F-4E3A-840E-839933E89341}" srcOrd="2" destOrd="0" presId="urn:microsoft.com/office/officeart/2005/8/layout/bList2"/>
    <dgm:cxn modelId="{2793CE50-CF11-4EAB-9084-D66DDF29C6C5}" type="presParOf" srcId="{C3F37EA9-7173-4509-84DC-68FB51F21CF5}" destId="{AEED93F4-3725-4F55-AF53-7BEC4066D9AA}" srcOrd="3" destOrd="0" presId="urn:microsoft.com/office/officeart/2005/8/layout/bList2"/>
    <dgm:cxn modelId="{762DE511-736C-4E86-8208-7ACD7540706A}" type="presParOf" srcId="{D39C6CEB-0852-4340-994D-D805121B2040}" destId="{FAFF7AA0-DED9-46FC-9224-071181769C12}" srcOrd="3" destOrd="0" presId="urn:microsoft.com/office/officeart/2005/8/layout/bList2"/>
    <dgm:cxn modelId="{62E3CBD5-7F46-4D06-9658-A9C0D6CAAD1E}" type="presParOf" srcId="{D39C6CEB-0852-4340-994D-D805121B2040}" destId="{75511A1B-1072-4580-A05A-0DBCCFBFDD37}" srcOrd="4" destOrd="0" presId="urn:microsoft.com/office/officeart/2005/8/layout/bList2"/>
    <dgm:cxn modelId="{0BBF3DD5-E9E8-4DF3-AB0F-CE7D9C35B9DB}" type="presParOf" srcId="{75511A1B-1072-4580-A05A-0DBCCFBFDD37}" destId="{929292C6-ED33-49F1-9745-A2A5253274DD}" srcOrd="0" destOrd="0" presId="urn:microsoft.com/office/officeart/2005/8/layout/bList2"/>
    <dgm:cxn modelId="{6EB78D3E-4CC2-4F0D-8B23-26187DF68706}" type="presParOf" srcId="{75511A1B-1072-4580-A05A-0DBCCFBFDD37}" destId="{AEDE71E5-1FBA-4247-9928-8C6D924A566B}" srcOrd="1" destOrd="0" presId="urn:microsoft.com/office/officeart/2005/8/layout/bList2"/>
    <dgm:cxn modelId="{4A7F491D-7B8B-4ACE-851D-130567EA27BD}" type="presParOf" srcId="{75511A1B-1072-4580-A05A-0DBCCFBFDD37}" destId="{1C90B74B-BFCF-43F6-816F-EDA5B10ED83D}" srcOrd="2" destOrd="0" presId="urn:microsoft.com/office/officeart/2005/8/layout/bList2"/>
    <dgm:cxn modelId="{6159027D-BD1B-4F0B-B97D-DAD5E7D7E25D}" type="presParOf" srcId="{75511A1B-1072-4580-A05A-0DBCCFBFDD37}" destId="{F78C0054-E1E6-4A0E-A91D-6386D879147B}" srcOrd="3" destOrd="0" presId="urn:microsoft.com/office/officeart/2005/8/layout/b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1B829-B3B1-4400-B472-44284D8AB65F}">
      <dsp:nvSpPr>
        <dsp:cNvPr id="0" name=""/>
        <dsp:cNvSpPr/>
      </dsp:nvSpPr>
      <dsp:spPr>
        <a:xfrm>
          <a:off x="753622" y="1528"/>
          <a:ext cx="2186313" cy="1506369"/>
        </a:xfrm>
        <a:prstGeom prst="round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399" t="272" r="-399" b="-898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2F8C5E-C620-4137-879F-14AB56C19945}">
      <dsp:nvSpPr>
        <dsp:cNvPr id="0" name=""/>
        <dsp:cNvSpPr/>
      </dsp:nvSpPr>
      <dsp:spPr>
        <a:xfrm>
          <a:off x="748998" y="1507898"/>
          <a:ext cx="2195561" cy="81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Affordable Housing</a:t>
          </a:r>
        </a:p>
      </dsp:txBody>
      <dsp:txXfrm>
        <a:off x="748998" y="1507898"/>
        <a:ext cx="2195561" cy="811122"/>
      </dsp:txXfrm>
    </dsp:sp>
    <dsp:sp modelId="{6CD5242F-D832-4DEA-830D-8F3043BB18F5}">
      <dsp:nvSpPr>
        <dsp:cNvPr id="0" name=""/>
        <dsp:cNvSpPr/>
      </dsp:nvSpPr>
      <dsp:spPr>
        <a:xfrm>
          <a:off x="3534223" y="1528"/>
          <a:ext cx="2186313" cy="1506369"/>
        </a:xfrm>
        <a:prstGeom prst="roundRect">
          <a:avLst/>
        </a:prstGeom>
        <a:blipFill>
          <a:blip xmlns:r="http://schemas.openxmlformats.org/officeDocument/2006/relationships" r:embed="rId2"/>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FB19C7-3E2E-4CD9-BFE2-4F2AFA7874D0}">
      <dsp:nvSpPr>
        <dsp:cNvPr id="0" name=""/>
        <dsp:cNvSpPr/>
      </dsp:nvSpPr>
      <dsp:spPr>
        <a:xfrm>
          <a:off x="3163283" y="1507898"/>
          <a:ext cx="2928195" cy="81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Homelessness Support/Prevention</a:t>
          </a:r>
        </a:p>
      </dsp:txBody>
      <dsp:txXfrm>
        <a:off x="3163283" y="1507898"/>
        <a:ext cx="2928195" cy="811122"/>
      </dsp:txXfrm>
    </dsp:sp>
    <dsp:sp modelId="{A4036048-0D50-4CB6-9670-81A7A5AD3559}">
      <dsp:nvSpPr>
        <dsp:cNvPr id="0" name=""/>
        <dsp:cNvSpPr/>
      </dsp:nvSpPr>
      <dsp:spPr>
        <a:xfrm>
          <a:off x="6310201" y="1528"/>
          <a:ext cx="2186313" cy="1506369"/>
        </a:xfrm>
        <a:prstGeom prst="roundRect">
          <a:avLst/>
        </a:prstGeom>
        <a:blipFill>
          <a:blip xmlns:r="http://schemas.openxmlformats.org/officeDocument/2006/relationships" r:embed="rId3"/>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789554-3C04-4D67-9109-FECC54C0B0C7}">
      <dsp:nvSpPr>
        <dsp:cNvPr id="0" name=""/>
        <dsp:cNvSpPr/>
      </dsp:nvSpPr>
      <dsp:spPr>
        <a:xfrm>
          <a:off x="6310201" y="1507898"/>
          <a:ext cx="2186313" cy="81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Human/Social Needs to Address Poverty</a:t>
          </a:r>
        </a:p>
      </dsp:txBody>
      <dsp:txXfrm>
        <a:off x="6310201" y="1507898"/>
        <a:ext cx="2186313" cy="811122"/>
      </dsp:txXfrm>
    </dsp:sp>
    <dsp:sp modelId="{A481A4D3-FDAE-4C9A-A411-6D0B35D36BE9}">
      <dsp:nvSpPr>
        <dsp:cNvPr id="0" name=""/>
        <dsp:cNvSpPr/>
      </dsp:nvSpPr>
      <dsp:spPr>
        <a:xfrm>
          <a:off x="2327081" y="2537652"/>
          <a:ext cx="2186313" cy="1506369"/>
        </a:xfrm>
        <a:prstGeom prst="roundRect">
          <a:avLst/>
        </a:prstGeom>
        <a:blipFill>
          <a:blip xmlns:r="http://schemas.openxmlformats.org/officeDocument/2006/relationships" r:embed="rId4"/>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D70F2F-BF2C-4FA3-AE03-B32843A111E5}">
      <dsp:nvSpPr>
        <dsp:cNvPr id="0" name=""/>
        <dsp:cNvSpPr/>
      </dsp:nvSpPr>
      <dsp:spPr>
        <a:xfrm>
          <a:off x="2327081" y="4044022"/>
          <a:ext cx="2186313" cy="81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Economic Development</a:t>
          </a:r>
        </a:p>
      </dsp:txBody>
      <dsp:txXfrm>
        <a:off x="2327081" y="4044022"/>
        <a:ext cx="2186313" cy="811122"/>
      </dsp:txXfrm>
    </dsp:sp>
    <dsp:sp modelId="{240E96A0-007A-461D-B9E4-600000D4660A}">
      <dsp:nvSpPr>
        <dsp:cNvPr id="0" name=""/>
        <dsp:cNvSpPr/>
      </dsp:nvSpPr>
      <dsp:spPr>
        <a:xfrm>
          <a:off x="4732118" y="2537652"/>
          <a:ext cx="2186313" cy="1506369"/>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8000" b="-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1C6B49-AD1C-4053-A969-2A7D54B17045}">
      <dsp:nvSpPr>
        <dsp:cNvPr id="0" name=""/>
        <dsp:cNvSpPr/>
      </dsp:nvSpPr>
      <dsp:spPr>
        <a:xfrm>
          <a:off x="4732118" y="4044022"/>
          <a:ext cx="2186313" cy="81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ts val="0"/>
            </a:spcAft>
            <a:buNone/>
          </a:pPr>
          <a:r>
            <a:rPr lang="en-US" sz="2000" kern="1200" dirty="0">
              <a:latin typeface="Arial" panose="020B0604020202020204" pitchFamily="34" charset="0"/>
              <a:cs typeface="Arial" panose="020B0604020202020204" pitchFamily="34" charset="0"/>
            </a:rPr>
            <a:t>Public Improvements/</a:t>
          </a:r>
        </a:p>
        <a:p>
          <a:pPr marL="0" lvl="0" indent="0" algn="ctr" defTabSz="889000">
            <a:lnSpc>
              <a:spcPct val="90000"/>
            </a:lnSpc>
            <a:spcBef>
              <a:spcPct val="0"/>
            </a:spcBef>
            <a:spcAft>
              <a:spcPts val="0"/>
            </a:spcAft>
            <a:buNone/>
          </a:pPr>
          <a:r>
            <a:rPr lang="en-US" sz="2000" kern="1200" dirty="0">
              <a:latin typeface="Arial" panose="020B0604020202020204" pitchFamily="34" charset="0"/>
              <a:cs typeface="Arial" panose="020B0604020202020204" pitchFamily="34" charset="0"/>
            </a:rPr>
            <a:t>Infrastructure</a:t>
          </a:r>
        </a:p>
      </dsp:txBody>
      <dsp:txXfrm>
        <a:off x="4732118" y="4044022"/>
        <a:ext cx="2186313" cy="811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20D1A-9254-485C-87F4-4F35B3F29BDA}">
      <dsp:nvSpPr>
        <dsp:cNvPr id="0" name=""/>
        <dsp:cNvSpPr/>
      </dsp:nvSpPr>
      <dsp:spPr>
        <a:xfrm>
          <a:off x="3566" y="0"/>
          <a:ext cx="9916452" cy="1315429"/>
        </a:xfrm>
        <a:prstGeom prst="roundRect">
          <a:avLst>
            <a:gd name="adj" fmla="val 10000"/>
          </a:avLst>
        </a:prstGeom>
        <a:solidFill>
          <a:srgbClr val="003F88"/>
        </a:solidFill>
        <a:ln w="12700" cap="flat" cmpd="sng" algn="ctr">
          <a:solidFill>
            <a:srgbClr val="003F8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00000"/>
            </a:lnSpc>
            <a:spcBef>
              <a:spcPct val="0"/>
            </a:spcBef>
            <a:spcAft>
              <a:spcPts val="0"/>
            </a:spcAft>
            <a:buNone/>
          </a:pPr>
          <a:r>
            <a:rPr lang="en-US" sz="4000" kern="1200" dirty="0">
              <a:latin typeface="Arial" panose="020B0604020202020204" pitchFamily="34" charset="0"/>
              <a:cs typeface="Arial" panose="020B0604020202020204" pitchFamily="34" charset="0"/>
            </a:rPr>
            <a:t>5-Year Consolidated Plan</a:t>
          </a:r>
        </a:p>
        <a:p>
          <a:pPr marL="0" lvl="0" indent="0" algn="ctr" defTabSz="1778000">
            <a:lnSpc>
              <a:spcPct val="100000"/>
            </a:lnSpc>
            <a:spcBef>
              <a:spcPct val="0"/>
            </a:spcBef>
            <a:spcAft>
              <a:spcPts val="0"/>
            </a:spcAft>
            <a:buNone/>
          </a:pPr>
          <a:r>
            <a:rPr lang="en-US" sz="2000" kern="1200" dirty="0">
              <a:latin typeface="Arial" panose="020B0604020202020204" pitchFamily="34" charset="0"/>
              <a:cs typeface="Arial" panose="020B0604020202020204" pitchFamily="34" charset="0"/>
            </a:rPr>
            <a:t>(Submitted to HUD August 2019)</a:t>
          </a:r>
        </a:p>
      </dsp:txBody>
      <dsp:txXfrm>
        <a:off x="42094" y="38528"/>
        <a:ext cx="9839396" cy="1238373"/>
      </dsp:txXfrm>
    </dsp:sp>
    <dsp:sp modelId="{3CB4B0F5-9435-44B6-9A65-E305636E821B}">
      <dsp:nvSpPr>
        <dsp:cNvPr id="0" name=""/>
        <dsp:cNvSpPr/>
      </dsp:nvSpPr>
      <dsp:spPr>
        <a:xfrm>
          <a:off x="13245" y="1670571"/>
          <a:ext cx="9897093" cy="1086075"/>
        </a:xfrm>
        <a:prstGeom prst="roundRect">
          <a:avLst>
            <a:gd name="adj" fmla="val 10000"/>
          </a:avLst>
        </a:prstGeom>
        <a:solidFill>
          <a:srgbClr val="669900"/>
        </a:solidFill>
        <a:ln w="12700" cap="flat" cmpd="sng" algn="ctr">
          <a:solidFill>
            <a:srgbClr val="66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00000"/>
            </a:lnSpc>
            <a:spcBef>
              <a:spcPct val="0"/>
            </a:spcBef>
            <a:spcAft>
              <a:spcPts val="0"/>
            </a:spcAft>
            <a:buNone/>
          </a:pPr>
          <a:r>
            <a:rPr lang="en-US" sz="4000" kern="1200" dirty="0">
              <a:latin typeface="Arial" panose="020B0604020202020204" pitchFamily="34" charset="0"/>
              <a:cs typeface="Arial" panose="020B0604020202020204" pitchFamily="34" charset="0"/>
            </a:rPr>
            <a:t>Annual Action Plans</a:t>
          </a:r>
        </a:p>
        <a:p>
          <a:pPr marL="0" lvl="0" indent="0" algn="ctr" defTabSz="1778000">
            <a:lnSpc>
              <a:spcPct val="100000"/>
            </a:lnSpc>
            <a:spcBef>
              <a:spcPct val="0"/>
            </a:spcBef>
            <a:spcAft>
              <a:spcPts val="0"/>
            </a:spcAft>
            <a:buNone/>
          </a:pPr>
          <a:r>
            <a:rPr lang="en-US" sz="2000" kern="1200" dirty="0">
              <a:latin typeface="Arial" panose="020B0604020202020204" pitchFamily="34" charset="0"/>
              <a:cs typeface="Arial" panose="020B0604020202020204" pitchFamily="34" charset="0"/>
            </a:rPr>
            <a:t>(Application/budget submitted to HUD to receive annual grant funds)</a:t>
          </a:r>
        </a:p>
      </dsp:txBody>
      <dsp:txXfrm>
        <a:off x="45055" y="1702381"/>
        <a:ext cx="9833473" cy="1022455"/>
      </dsp:txXfrm>
    </dsp:sp>
    <dsp:sp modelId="{B94B0A02-5C68-48B4-B0AC-AB8377CBC153}">
      <dsp:nvSpPr>
        <dsp:cNvPr id="0" name=""/>
        <dsp:cNvSpPr/>
      </dsp:nvSpPr>
      <dsp:spPr>
        <a:xfrm>
          <a:off x="13245" y="2885315"/>
          <a:ext cx="1915072" cy="2210211"/>
        </a:xfrm>
        <a:prstGeom prst="roundRect">
          <a:avLst>
            <a:gd name="adj" fmla="val 10000"/>
          </a:avLst>
        </a:prstGeom>
        <a:solidFill>
          <a:srgbClr val="669900"/>
        </a:solidFill>
        <a:ln w="12700" cap="flat" cmpd="sng" algn="ctr">
          <a:solidFill>
            <a:srgbClr val="66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Year 1</a:t>
          </a:r>
        </a:p>
        <a:p>
          <a:pPr marL="0" lvl="0" indent="0" algn="ctr"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FY 2019-20</a:t>
          </a:r>
        </a:p>
        <a:p>
          <a:pPr marL="0" lvl="0" indent="0" algn="ctr"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(Submitted August 2019)</a:t>
          </a:r>
        </a:p>
      </dsp:txBody>
      <dsp:txXfrm>
        <a:off x="69336" y="2941406"/>
        <a:ext cx="1802890" cy="2098029"/>
      </dsp:txXfrm>
    </dsp:sp>
    <dsp:sp modelId="{3FC1D572-9956-4DDA-B415-D9C3E7F85486}">
      <dsp:nvSpPr>
        <dsp:cNvPr id="0" name=""/>
        <dsp:cNvSpPr/>
      </dsp:nvSpPr>
      <dsp:spPr>
        <a:xfrm>
          <a:off x="2008750" y="2885315"/>
          <a:ext cx="1915072" cy="2210211"/>
        </a:xfrm>
        <a:prstGeom prst="roundRect">
          <a:avLst>
            <a:gd name="adj" fmla="val 10000"/>
          </a:avLst>
        </a:prstGeom>
        <a:solidFill>
          <a:srgbClr val="669900"/>
        </a:solidFill>
        <a:ln w="12700" cap="flat" cmpd="sng" algn="ctr">
          <a:solidFill>
            <a:srgbClr val="66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Year 2</a:t>
          </a:r>
        </a:p>
        <a:p>
          <a:pPr marL="0" lvl="0" indent="0" algn="ctr"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FY 2020-21</a:t>
          </a:r>
        </a:p>
        <a:p>
          <a:pPr marL="0" lvl="0" indent="0" algn="ctr"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(Submitted August 2020)</a:t>
          </a:r>
        </a:p>
      </dsp:txBody>
      <dsp:txXfrm>
        <a:off x="2064841" y="2941406"/>
        <a:ext cx="1802890" cy="2098029"/>
      </dsp:txXfrm>
    </dsp:sp>
    <dsp:sp modelId="{C3B2781F-4775-449B-95A1-12B4CE8B95FB}">
      <dsp:nvSpPr>
        <dsp:cNvPr id="0" name=""/>
        <dsp:cNvSpPr/>
      </dsp:nvSpPr>
      <dsp:spPr>
        <a:xfrm>
          <a:off x="4004256" y="2885315"/>
          <a:ext cx="1915072" cy="2210211"/>
        </a:xfrm>
        <a:prstGeom prst="roundRect">
          <a:avLst>
            <a:gd name="adj" fmla="val 10000"/>
          </a:avLst>
        </a:prstGeom>
        <a:solidFill>
          <a:srgbClr val="669900"/>
        </a:solidFill>
        <a:ln w="12700" cap="flat" cmpd="sng" algn="ctr">
          <a:solidFill>
            <a:srgbClr val="66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Year 3</a:t>
          </a:r>
        </a:p>
        <a:p>
          <a:pPr marL="0" lvl="0" indent="0" algn="ctr"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FY 2021-22</a:t>
          </a:r>
        </a:p>
        <a:p>
          <a:pPr marL="0" lvl="0" indent="0" algn="ctr"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(Submitted August 2021)</a:t>
          </a:r>
        </a:p>
      </dsp:txBody>
      <dsp:txXfrm>
        <a:off x="4060347" y="2941406"/>
        <a:ext cx="1802890" cy="2098029"/>
      </dsp:txXfrm>
    </dsp:sp>
    <dsp:sp modelId="{453D002A-6DA1-4217-846C-0A69CC10B692}">
      <dsp:nvSpPr>
        <dsp:cNvPr id="0" name=""/>
        <dsp:cNvSpPr/>
      </dsp:nvSpPr>
      <dsp:spPr>
        <a:xfrm>
          <a:off x="5999761" y="2885315"/>
          <a:ext cx="1915072" cy="2210211"/>
        </a:xfrm>
        <a:prstGeom prst="roundRect">
          <a:avLst>
            <a:gd name="adj" fmla="val 10000"/>
          </a:avLst>
        </a:prstGeom>
        <a:solidFill>
          <a:srgbClr val="669900"/>
        </a:solidFill>
        <a:ln w="19050" cap="flat" cmpd="sng" algn="ctr">
          <a:solidFill>
            <a:srgbClr val="FFA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Year 4</a:t>
          </a:r>
        </a:p>
        <a:p>
          <a:pPr marL="0" lvl="0" indent="0" algn="ctr"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FY 2022-23</a:t>
          </a:r>
        </a:p>
        <a:p>
          <a:pPr marL="0" lvl="0" indent="0" algn="ctr"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(Submitted August 2022)</a:t>
          </a:r>
        </a:p>
      </dsp:txBody>
      <dsp:txXfrm>
        <a:off x="6055852" y="2941406"/>
        <a:ext cx="1802890" cy="2098029"/>
      </dsp:txXfrm>
    </dsp:sp>
    <dsp:sp modelId="{78F43DB5-F520-48E9-9D5B-3ED934753302}">
      <dsp:nvSpPr>
        <dsp:cNvPr id="0" name=""/>
        <dsp:cNvSpPr/>
      </dsp:nvSpPr>
      <dsp:spPr>
        <a:xfrm>
          <a:off x="7995267" y="2885315"/>
          <a:ext cx="1915072" cy="2210211"/>
        </a:xfrm>
        <a:prstGeom prst="roundRect">
          <a:avLst>
            <a:gd name="adj" fmla="val 10000"/>
          </a:avLst>
        </a:prstGeom>
        <a:solidFill>
          <a:srgbClr val="FFA000"/>
        </a:solidFill>
        <a:ln w="12700" cap="flat" cmpd="sng" algn="ctr">
          <a:solidFill>
            <a:srgbClr val="66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Year 5</a:t>
          </a:r>
        </a:p>
        <a:p>
          <a:pPr marL="0" lvl="0" indent="0" algn="ctr"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FY 2023-24</a:t>
          </a:r>
        </a:p>
        <a:p>
          <a:pPr marL="0" lvl="0" indent="0" algn="ctr"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(Will submit August 2023)</a:t>
          </a:r>
        </a:p>
      </dsp:txBody>
      <dsp:txXfrm>
        <a:off x="8051358" y="2941406"/>
        <a:ext cx="1802890" cy="20980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DCB177-851E-47D3-BB26-04459BF2FAB4}">
      <dsp:nvSpPr>
        <dsp:cNvPr id="0" name=""/>
        <dsp:cNvSpPr/>
      </dsp:nvSpPr>
      <dsp:spPr>
        <a:xfrm>
          <a:off x="4904715" y="1523264"/>
          <a:ext cx="3841403" cy="444459"/>
        </a:xfrm>
        <a:custGeom>
          <a:avLst/>
          <a:gdLst/>
          <a:ahLst/>
          <a:cxnLst/>
          <a:rect l="0" t="0" r="0" b="0"/>
          <a:pathLst>
            <a:path>
              <a:moveTo>
                <a:pt x="0" y="0"/>
              </a:moveTo>
              <a:lnTo>
                <a:pt x="0" y="222229"/>
              </a:lnTo>
              <a:lnTo>
                <a:pt x="3841403" y="222229"/>
              </a:lnTo>
              <a:lnTo>
                <a:pt x="3841403" y="4444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6C635C-C94A-4975-ABF4-6A01B9EAE98F}">
      <dsp:nvSpPr>
        <dsp:cNvPr id="0" name=""/>
        <dsp:cNvSpPr/>
      </dsp:nvSpPr>
      <dsp:spPr>
        <a:xfrm>
          <a:off x="4904715" y="1523264"/>
          <a:ext cx="1280467" cy="444459"/>
        </a:xfrm>
        <a:custGeom>
          <a:avLst/>
          <a:gdLst/>
          <a:ahLst/>
          <a:cxnLst/>
          <a:rect l="0" t="0" r="0" b="0"/>
          <a:pathLst>
            <a:path>
              <a:moveTo>
                <a:pt x="0" y="0"/>
              </a:moveTo>
              <a:lnTo>
                <a:pt x="0" y="222229"/>
              </a:lnTo>
              <a:lnTo>
                <a:pt x="1280467" y="222229"/>
              </a:lnTo>
              <a:lnTo>
                <a:pt x="1280467" y="4444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9A8BD-5C35-47B3-88C2-9310F78BC38F}">
      <dsp:nvSpPr>
        <dsp:cNvPr id="0" name=""/>
        <dsp:cNvSpPr/>
      </dsp:nvSpPr>
      <dsp:spPr>
        <a:xfrm>
          <a:off x="3624247" y="1523264"/>
          <a:ext cx="1280467" cy="444459"/>
        </a:xfrm>
        <a:custGeom>
          <a:avLst/>
          <a:gdLst/>
          <a:ahLst/>
          <a:cxnLst/>
          <a:rect l="0" t="0" r="0" b="0"/>
          <a:pathLst>
            <a:path>
              <a:moveTo>
                <a:pt x="1280467" y="0"/>
              </a:moveTo>
              <a:lnTo>
                <a:pt x="1280467" y="222229"/>
              </a:lnTo>
              <a:lnTo>
                <a:pt x="0" y="222229"/>
              </a:lnTo>
              <a:lnTo>
                <a:pt x="0" y="4444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6C4155-BDC0-4F67-BDEC-14DEE7DEBAF0}">
      <dsp:nvSpPr>
        <dsp:cNvPr id="0" name=""/>
        <dsp:cNvSpPr/>
      </dsp:nvSpPr>
      <dsp:spPr>
        <a:xfrm>
          <a:off x="1058237" y="1523264"/>
          <a:ext cx="3846477" cy="424617"/>
        </a:xfrm>
        <a:custGeom>
          <a:avLst/>
          <a:gdLst/>
          <a:ahLst/>
          <a:cxnLst/>
          <a:rect l="0" t="0" r="0" b="0"/>
          <a:pathLst>
            <a:path>
              <a:moveTo>
                <a:pt x="3846477" y="0"/>
              </a:moveTo>
              <a:lnTo>
                <a:pt x="3846477" y="202387"/>
              </a:lnTo>
              <a:lnTo>
                <a:pt x="0" y="202387"/>
              </a:lnTo>
              <a:lnTo>
                <a:pt x="0" y="4246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E76B43-D1C3-44F0-8810-724421DE4584}">
      <dsp:nvSpPr>
        <dsp:cNvPr id="0" name=""/>
        <dsp:cNvSpPr/>
      </dsp:nvSpPr>
      <dsp:spPr>
        <a:xfrm>
          <a:off x="2457212" y="166254"/>
          <a:ext cx="4895006" cy="1357010"/>
        </a:xfrm>
        <a:prstGeom prst="rect">
          <a:avLst/>
        </a:prstGeom>
        <a:solidFill>
          <a:srgbClr val="003F88"/>
        </a:solidFill>
        <a:ln w="12700" cap="flat" cmpd="sng" algn="ctr">
          <a:solidFill>
            <a:srgbClr val="003F8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en-US" sz="2400" kern="1200" dirty="0">
              <a:latin typeface="Arial" panose="020B0604020202020204" pitchFamily="34" charset="0"/>
              <a:cs typeface="Arial" panose="020B0604020202020204" pitchFamily="34" charset="0"/>
            </a:rPr>
            <a:t>FY 2022-23</a:t>
          </a:r>
        </a:p>
        <a:p>
          <a:pPr marL="0" lvl="0" indent="0" algn="ctr" defTabSz="1066800">
            <a:lnSpc>
              <a:spcPct val="100000"/>
            </a:lnSpc>
            <a:spcBef>
              <a:spcPct val="0"/>
            </a:spcBef>
            <a:spcAft>
              <a:spcPts val="0"/>
            </a:spcAft>
            <a:buNone/>
          </a:pPr>
          <a:r>
            <a:rPr lang="en-US" sz="2400" kern="1200" dirty="0">
              <a:latin typeface="Arial" panose="020B0604020202020204" pitchFamily="34" charset="0"/>
              <a:cs typeface="Arial" panose="020B0604020202020204" pitchFamily="34" charset="0"/>
            </a:rPr>
            <a:t>Adopted Consolidated Plan Budget</a:t>
          </a:r>
        </a:p>
        <a:p>
          <a:pPr marL="0" lvl="0" indent="0" algn="ctr" defTabSz="1066800">
            <a:lnSpc>
              <a:spcPct val="100000"/>
            </a:lnSpc>
            <a:spcBef>
              <a:spcPct val="0"/>
            </a:spcBef>
            <a:spcAft>
              <a:spcPts val="0"/>
            </a:spcAft>
            <a:buNone/>
          </a:pPr>
          <a:r>
            <a:rPr lang="en-US" sz="2400" kern="1200" dirty="0">
              <a:latin typeface="Arial" panose="020B0604020202020204" pitchFamily="34" charset="0"/>
              <a:cs typeface="Arial" panose="020B0604020202020204" pitchFamily="34" charset="0"/>
            </a:rPr>
            <a:t>$30 million</a:t>
          </a:r>
        </a:p>
      </dsp:txBody>
      <dsp:txXfrm>
        <a:off x="2457212" y="166254"/>
        <a:ext cx="4895006" cy="1357010"/>
      </dsp:txXfrm>
    </dsp:sp>
    <dsp:sp modelId="{76F41ADB-AF43-475E-89EF-C6D951D1B6B7}">
      <dsp:nvSpPr>
        <dsp:cNvPr id="0" name=""/>
        <dsp:cNvSpPr/>
      </dsp:nvSpPr>
      <dsp:spPr>
        <a:xfrm>
          <a:off x="0" y="1947882"/>
          <a:ext cx="2116475" cy="1058237"/>
        </a:xfrm>
        <a:prstGeom prst="rect">
          <a:avLst/>
        </a:prstGeom>
        <a:solidFill>
          <a:srgbClr val="2196F3"/>
        </a:solidFill>
        <a:ln w="12700" cap="flat" cmpd="sng" algn="ctr">
          <a:solidFill>
            <a:srgbClr val="2196F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en-US" sz="2400" kern="1200" dirty="0">
              <a:latin typeface="Arial" panose="020B0604020202020204" pitchFamily="34" charset="0"/>
              <a:cs typeface="Arial" panose="020B0604020202020204" pitchFamily="34" charset="0"/>
            </a:rPr>
            <a:t>CDBG:</a:t>
          </a:r>
        </a:p>
        <a:p>
          <a:pPr marL="0" lvl="0" indent="0" algn="ctr" defTabSz="1066800">
            <a:lnSpc>
              <a:spcPct val="100000"/>
            </a:lnSpc>
            <a:spcBef>
              <a:spcPct val="0"/>
            </a:spcBef>
            <a:spcAft>
              <a:spcPts val="0"/>
            </a:spcAft>
            <a:buNone/>
          </a:pPr>
          <a:r>
            <a:rPr lang="en-US" sz="2400" kern="1200" dirty="0">
              <a:latin typeface="Arial" panose="020B0604020202020204" pitchFamily="34" charset="0"/>
              <a:cs typeface="Arial" panose="020B0604020202020204" pitchFamily="34" charset="0"/>
            </a:rPr>
            <a:t>$14,120,128</a:t>
          </a:r>
        </a:p>
      </dsp:txBody>
      <dsp:txXfrm>
        <a:off x="0" y="1947882"/>
        <a:ext cx="2116475" cy="1058237"/>
      </dsp:txXfrm>
    </dsp:sp>
    <dsp:sp modelId="{E874D49D-990F-4D95-BCEF-780F56EC1FFF}">
      <dsp:nvSpPr>
        <dsp:cNvPr id="0" name=""/>
        <dsp:cNvSpPr/>
      </dsp:nvSpPr>
      <dsp:spPr>
        <a:xfrm>
          <a:off x="2566009" y="1967724"/>
          <a:ext cx="2116475" cy="1058237"/>
        </a:xfrm>
        <a:prstGeom prst="rect">
          <a:avLst/>
        </a:prstGeom>
        <a:solidFill>
          <a:srgbClr val="FFA000"/>
        </a:solidFill>
        <a:ln w="12700" cap="flat" cmpd="sng" algn="ctr">
          <a:solidFill>
            <a:srgbClr val="FFA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en-US" sz="2400" kern="1200" dirty="0">
              <a:latin typeface="Arial" panose="020B0604020202020204" pitchFamily="34" charset="0"/>
              <a:cs typeface="Arial" panose="020B0604020202020204" pitchFamily="34" charset="0"/>
            </a:rPr>
            <a:t>HOME:</a:t>
          </a:r>
        </a:p>
        <a:p>
          <a:pPr marL="0" lvl="0" indent="0" algn="ctr" defTabSz="1066800">
            <a:lnSpc>
              <a:spcPct val="100000"/>
            </a:lnSpc>
            <a:spcBef>
              <a:spcPct val="0"/>
            </a:spcBef>
            <a:spcAft>
              <a:spcPts val="0"/>
            </a:spcAft>
            <a:buNone/>
          </a:pPr>
          <a:r>
            <a:rPr lang="en-US" sz="2400" kern="1200" dirty="0">
              <a:latin typeface="Arial" panose="020B0604020202020204" pitchFamily="34" charset="0"/>
              <a:cs typeface="Arial" panose="020B0604020202020204" pitchFamily="34" charset="0"/>
            </a:rPr>
            <a:t>$6,440,498</a:t>
          </a:r>
        </a:p>
      </dsp:txBody>
      <dsp:txXfrm>
        <a:off x="2566009" y="1967724"/>
        <a:ext cx="2116475" cy="1058237"/>
      </dsp:txXfrm>
    </dsp:sp>
    <dsp:sp modelId="{DFB5953F-A2E7-4BB1-90EC-0DFF2D8A7FE3}">
      <dsp:nvSpPr>
        <dsp:cNvPr id="0" name=""/>
        <dsp:cNvSpPr/>
      </dsp:nvSpPr>
      <dsp:spPr>
        <a:xfrm>
          <a:off x="5126945" y="1967724"/>
          <a:ext cx="2116475" cy="1058237"/>
        </a:xfrm>
        <a:prstGeom prst="rect">
          <a:avLst/>
        </a:prstGeom>
        <a:solidFill>
          <a:srgbClr val="669900"/>
        </a:solidFill>
        <a:ln w="12700" cap="flat" cmpd="sng" algn="ctr">
          <a:solidFill>
            <a:srgbClr val="66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en-US" sz="2400" kern="1200" dirty="0">
              <a:latin typeface="Arial" panose="020B0604020202020204" pitchFamily="34" charset="0"/>
              <a:cs typeface="Arial" panose="020B0604020202020204" pitchFamily="34" charset="0"/>
            </a:rPr>
            <a:t>ESG:</a:t>
          </a:r>
        </a:p>
        <a:p>
          <a:pPr marL="0" lvl="0" indent="0" algn="ctr" defTabSz="1066800">
            <a:lnSpc>
              <a:spcPct val="100000"/>
            </a:lnSpc>
            <a:spcBef>
              <a:spcPct val="0"/>
            </a:spcBef>
            <a:spcAft>
              <a:spcPts val="0"/>
            </a:spcAft>
            <a:buNone/>
          </a:pPr>
          <a:r>
            <a:rPr lang="en-US" sz="2400" kern="1200" dirty="0">
              <a:latin typeface="Arial" panose="020B0604020202020204" pitchFamily="34" charset="0"/>
              <a:cs typeface="Arial" panose="020B0604020202020204" pitchFamily="34" charset="0"/>
            </a:rPr>
            <a:t>$1,268,197</a:t>
          </a:r>
        </a:p>
      </dsp:txBody>
      <dsp:txXfrm>
        <a:off x="5126945" y="1967724"/>
        <a:ext cx="2116475" cy="1058237"/>
      </dsp:txXfrm>
    </dsp:sp>
    <dsp:sp modelId="{4BB7314E-1481-4707-9FEA-66D2741F3BE7}">
      <dsp:nvSpPr>
        <dsp:cNvPr id="0" name=""/>
        <dsp:cNvSpPr/>
      </dsp:nvSpPr>
      <dsp:spPr>
        <a:xfrm>
          <a:off x="7687881" y="1967724"/>
          <a:ext cx="2116475" cy="1058237"/>
        </a:xfrm>
        <a:prstGeom prst="rect">
          <a:avLst/>
        </a:prstGeom>
        <a:solidFill>
          <a:srgbClr val="B54334"/>
        </a:solidFill>
        <a:ln w="12700" cap="flat" cmpd="sng" algn="ctr">
          <a:solidFill>
            <a:srgbClr val="B5433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en-US" sz="2400" kern="1200" dirty="0">
              <a:latin typeface="Arial" panose="020B0604020202020204" pitchFamily="34" charset="0"/>
              <a:cs typeface="Arial" panose="020B0604020202020204" pitchFamily="34" charset="0"/>
            </a:rPr>
            <a:t>HOPWA:</a:t>
          </a:r>
        </a:p>
        <a:p>
          <a:pPr marL="0" lvl="0" indent="0" algn="ctr" defTabSz="1066800">
            <a:lnSpc>
              <a:spcPct val="100000"/>
            </a:lnSpc>
            <a:spcBef>
              <a:spcPct val="0"/>
            </a:spcBef>
            <a:spcAft>
              <a:spcPts val="0"/>
            </a:spcAft>
            <a:buNone/>
          </a:pPr>
          <a:r>
            <a:rPr lang="en-US" sz="2400" kern="1200" dirty="0">
              <a:latin typeface="Arial" panose="020B0604020202020204" pitchFamily="34" charset="0"/>
              <a:cs typeface="Arial" panose="020B0604020202020204" pitchFamily="34" charset="0"/>
            </a:rPr>
            <a:t>$8,469,139</a:t>
          </a:r>
        </a:p>
      </dsp:txBody>
      <dsp:txXfrm>
        <a:off x="7687881" y="1967724"/>
        <a:ext cx="2116475" cy="10582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61004-1C9C-4C83-BEE8-8360000647EB}">
      <dsp:nvSpPr>
        <dsp:cNvPr id="0" name=""/>
        <dsp:cNvSpPr/>
      </dsp:nvSpPr>
      <dsp:spPr>
        <a:xfrm rot="10800000">
          <a:off x="1688977" y="1837"/>
          <a:ext cx="5961732" cy="749353"/>
        </a:xfrm>
        <a:prstGeom prst="homePlate">
          <a:avLst/>
        </a:prstGeom>
        <a:solidFill>
          <a:srgbClr val="003F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444"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n-US" sz="1800" kern="1200" dirty="0">
              <a:latin typeface="Arial" panose="020B0604020202020204" pitchFamily="34" charset="0"/>
              <a:cs typeface="Arial" panose="020B0604020202020204" pitchFamily="34" charset="0"/>
            </a:rPr>
            <a:t>99 new affordable units were created</a:t>
          </a:r>
        </a:p>
      </dsp:txBody>
      <dsp:txXfrm rot="10800000">
        <a:off x="1876315" y="1837"/>
        <a:ext cx="5774394" cy="749353"/>
      </dsp:txXfrm>
    </dsp:sp>
    <dsp:sp modelId="{BF69A0A6-5995-49AF-A278-EF766A609E0D}">
      <dsp:nvSpPr>
        <dsp:cNvPr id="0" name=""/>
        <dsp:cNvSpPr/>
      </dsp:nvSpPr>
      <dsp:spPr>
        <a:xfrm>
          <a:off x="1314301" y="1837"/>
          <a:ext cx="749353" cy="749353"/>
        </a:xfrm>
        <a:prstGeom prst="ellipse">
          <a:avLst/>
        </a:prstGeom>
        <a:blipFill>
          <a:blip xmlns:r="http://schemas.openxmlformats.org/officeDocument/2006/relationships" r:embed="rId1">
            <a:duotone>
              <a:prstClr val="black"/>
              <a:schemeClr val="accent4">
                <a:tint val="45000"/>
                <a:satMod val="400000"/>
              </a:schemeClr>
            </a:duotone>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C91FBC-2ED8-4FB6-96B7-B8281771026E}">
      <dsp:nvSpPr>
        <dsp:cNvPr id="0" name=""/>
        <dsp:cNvSpPr/>
      </dsp:nvSpPr>
      <dsp:spPr>
        <a:xfrm rot="10800000">
          <a:off x="1688977" y="974877"/>
          <a:ext cx="5961732" cy="749353"/>
        </a:xfrm>
        <a:prstGeom prst="homePlate">
          <a:avLst/>
        </a:prstGeom>
        <a:solidFill>
          <a:srgbClr val="003F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444"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n-US" sz="1800" kern="1200" dirty="0">
              <a:latin typeface="Arial" panose="020B0604020202020204" pitchFamily="34" charset="0"/>
              <a:cs typeface="Arial" panose="020B0604020202020204" pitchFamily="34" charset="0"/>
            </a:rPr>
            <a:t>377 people were served at Community Courts</a:t>
          </a:r>
        </a:p>
      </dsp:txBody>
      <dsp:txXfrm rot="10800000">
        <a:off x="1876315" y="974877"/>
        <a:ext cx="5774394" cy="749353"/>
      </dsp:txXfrm>
    </dsp:sp>
    <dsp:sp modelId="{1F81CA0C-0721-4169-BED7-5D93440A74B6}">
      <dsp:nvSpPr>
        <dsp:cNvPr id="0" name=""/>
        <dsp:cNvSpPr/>
      </dsp:nvSpPr>
      <dsp:spPr>
        <a:xfrm>
          <a:off x="1314301" y="974877"/>
          <a:ext cx="749353" cy="749353"/>
        </a:xfrm>
        <a:prstGeom prst="ellipse">
          <a:avLst/>
        </a:prstGeom>
        <a:blipFill>
          <a:blip xmlns:r="http://schemas.openxmlformats.org/officeDocument/2006/relationships" r:embed="rId3">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5482BE-5A82-487A-BF8C-D35FF63B4438}">
      <dsp:nvSpPr>
        <dsp:cNvPr id="0" name=""/>
        <dsp:cNvSpPr/>
      </dsp:nvSpPr>
      <dsp:spPr>
        <a:xfrm rot="10800000">
          <a:off x="1688977" y="1947918"/>
          <a:ext cx="5961732" cy="749353"/>
        </a:xfrm>
        <a:prstGeom prst="homePlate">
          <a:avLst/>
        </a:prstGeom>
        <a:solidFill>
          <a:srgbClr val="003F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444"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n-US" sz="1800" kern="1200" dirty="0">
              <a:latin typeface="Arial" panose="020B0604020202020204" pitchFamily="34" charset="0"/>
              <a:cs typeface="Arial" panose="020B0604020202020204" pitchFamily="34" charset="0"/>
            </a:rPr>
            <a:t>1,654 children and youth were served in Early Childhood and Out-of-School Time Programs</a:t>
          </a:r>
        </a:p>
      </dsp:txBody>
      <dsp:txXfrm rot="10800000">
        <a:off x="1876315" y="1947918"/>
        <a:ext cx="5774394" cy="749353"/>
      </dsp:txXfrm>
    </dsp:sp>
    <dsp:sp modelId="{A7ED4469-1036-447C-8FB3-6BEB5332DBC5}">
      <dsp:nvSpPr>
        <dsp:cNvPr id="0" name=""/>
        <dsp:cNvSpPr/>
      </dsp:nvSpPr>
      <dsp:spPr>
        <a:xfrm>
          <a:off x="1314301" y="1947918"/>
          <a:ext cx="749353" cy="749353"/>
        </a:xfrm>
        <a:prstGeom prst="ellipse">
          <a:avLst/>
        </a:prstGeom>
        <a:blipFill>
          <a:blip xmlns:r="http://schemas.openxmlformats.org/officeDocument/2006/relationships" r:embed="rId5">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4716C5-E578-41CD-B81E-34B8393A6A65}">
      <dsp:nvSpPr>
        <dsp:cNvPr id="0" name=""/>
        <dsp:cNvSpPr/>
      </dsp:nvSpPr>
      <dsp:spPr>
        <a:xfrm rot="10800000">
          <a:off x="1688977" y="2920959"/>
          <a:ext cx="5961732" cy="749353"/>
        </a:xfrm>
        <a:prstGeom prst="homePlate">
          <a:avLst/>
        </a:prstGeom>
        <a:solidFill>
          <a:srgbClr val="003F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444"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Over 32,270 residents’ neighborhoods were improved through public improvement projects</a:t>
          </a:r>
        </a:p>
      </dsp:txBody>
      <dsp:txXfrm rot="10800000">
        <a:off x="1876315" y="2920959"/>
        <a:ext cx="5774394" cy="749353"/>
      </dsp:txXfrm>
    </dsp:sp>
    <dsp:sp modelId="{4B8F0033-8029-4E92-8746-F44EDD62DA97}">
      <dsp:nvSpPr>
        <dsp:cNvPr id="0" name=""/>
        <dsp:cNvSpPr/>
      </dsp:nvSpPr>
      <dsp:spPr>
        <a:xfrm>
          <a:off x="1314301" y="2920959"/>
          <a:ext cx="749353" cy="749353"/>
        </a:xfrm>
        <a:prstGeom prst="ellipse">
          <a:avLst/>
        </a:prstGeom>
        <a:blipFill>
          <a:blip xmlns:r="http://schemas.openxmlformats.org/officeDocument/2006/relationships" r:embed="rId7">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615624-2C76-410D-81A7-E3E0F24AB53A}">
      <dsp:nvSpPr>
        <dsp:cNvPr id="0" name=""/>
        <dsp:cNvSpPr/>
      </dsp:nvSpPr>
      <dsp:spPr>
        <a:xfrm rot="10800000">
          <a:off x="1688977" y="3894000"/>
          <a:ext cx="5961732" cy="749353"/>
        </a:xfrm>
        <a:prstGeom prst="homePlate">
          <a:avLst/>
        </a:prstGeom>
        <a:solidFill>
          <a:srgbClr val="003F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444"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36 houses were rehabilitated</a:t>
          </a:r>
        </a:p>
      </dsp:txBody>
      <dsp:txXfrm rot="10800000">
        <a:off x="1876315" y="3894000"/>
        <a:ext cx="5774394" cy="749353"/>
      </dsp:txXfrm>
    </dsp:sp>
    <dsp:sp modelId="{82D0B306-B3EE-4B44-8EF1-8757DD11343C}">
      <dsp:nvSpPr>
        <dsp:cNvPr id="0" name=""/>
        <dsp:cNvSpPr/>
      </dsp:nvSpPr>
      <dsp:spPr>
        <a:xfrm>
          <a:off x="1314301" y="3894000"/>
          <a:ext cx="749353" cy="749353"/>
        </a:xfrm>
        <a:prstGeom prst="ellipse">
          <a:avLst/>
        </a:prstGeom>
        <a:blipFill>
          <a:blip xmlns:r="http://schemas.openxmlformats.org/officeDocument/2006/relationships" r:embed="rId9">
            <a:duotone>
              <a:prstClr val="black"/>
              <a:schemeClr val="accent4">
                <a:tint val="45000"/>
                <a:satMod val="400000"/>
              </a:schemeClr>
            </a:duotone>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E3721-77E9-4D83-8E57-EC3BAF011331}">
      <dsp:nvSpPr>
        <dsp:cNvPr id="0" name=""/>
        <dsp:cNvSpPr/>
      </dsp:nvSpPr>
      <dsp:spPr>
        <a:xfrm rot="10800000">
          <a:off x="1325056" y="206"/>
          <a:ext cx="4516086" cy="750182"/>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810"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n-US" sz="1800" kern="1200" dirty="0">
              <a:latin typeface="Arial" panose="020B0604020202020204" pitchFamily="34" charset="0"/>
              <a:cs typeface="Arial" panose="020B0604020202020204" pitchFamily="34" charset="0"/>
            </a:rPr>
            <a:t>15 homeowners were provided with assistance to purchase their home </a:t>
          </a:r>
        </a:p>
      </dsp:txBody>
      <dsp:txXfrm rot="10800000">
        <a:off x="1512601" y="206"/>
        <a:ext cx="4328541" cy="750182"/>
      </dsp:txXfrm>
    </dsp:sp>
    <dsp:sp modelId="{AD5024B9-70C2-4711-A5B6-478309836812}">
      <dsp:nvSpPr>
        <dsp:cNvPr id="0" name=""/>
        <dsp:cNvSpPr/>
      </dsp:nvSpPr>
      <dsp:spPr>
        <a:xfrm>
          <a:off x="949964" y="206"/>
          <a:ext cx="750182" cy="75018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A61004-1C9C-4C83-BEE8-8360000647EB}">
      <dsp:nvSpPr>
        <dsp:cNvPr id="0" name=""/>
        <dsp:cNvSpPr/>
      </dsp:nvSpPr>
      <dsp:spPr>
        <a:xfrm rot="10800000">
          <a:off x="1322436" y="839390"/>
          <a:ext cx="4516086" cy="750182"/>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810"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n-US" sz="1800" kern="1200" dirty="0">
              <a:latin typeface="Arial" panose="020B0604020202020204" pitchFamily="34" charset="0"/>
              <a:cs typeface="Arial" panose="020B0604020202020204" pitchFamily="34" charset="0"/>
            </a:rPr>
            <a:t>75 new affordable units were created</a:t>
          </a:r>
        </a:p>
      </dsp:txBody>
      <dsp:txXfrm rot="10800000">
        <a:off x="1509981" y="839390"/>
        <a:ext cx="4328541" cy="750182"/>
      </dsp:txXfrm>
    </dsp:sp>
    <dsp:sp modelId="{BF69A0A6-5995-49AF-A278-EF766A609E0D}">
      <dsp:nvSpPr>
        <dsp:cNvPr id="0" name=""/>
        <dsp:cNvSpPr/>
      </dsp:nvSpPr>
      <dsp:spPr>
        <a:xfrm>
          <a:off x="949964" y="937934"/>
          <a:ext cx="750182" cy="750182"/>
        </a:xfrm>
        <a:prstGeom prst="ellipse">
          <a:avLst/>
        </a:prstGeom>
        <a:blipFill>
          <a:blip xmlns:r="http://schemas.openxmlformats.org/officeDocument/2006/relationships" r:embed="rId2">
            <a:duotone>
              <a:prstClr val="black"/>
              <a:schemeClr val="accent6">
                <a:tint val="45000"/>
                <a:satMod val="400000"/>
              </a:schemeClr>
            </a:duotone>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61004-1C9C-4C83-BEE8-8360000647EB}">
      <dsp:nvSpPr>
        <dsp:cNvPr id="0" name=""/>
        <dsp:cNvSpPr/>
      </dsp:nvSpPr>
      <dsp:spPr>
        <a:xfrm rot="10800000">
          <a:off x="2602443" y="835"/>
          <a:ext cx="9378877" cy="960379"/>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3501"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n-US" sz="1800" kern="1200" dirty="0">
              <a:latin typeface="Arial" panose="020B0604020202020204" pitchFamily="34" charset="0"/>
              <a:cs typeface="Arial" panose="020B0604020202020204" pitchFamily="34" charset="0"/>
            </a:rPr>
            <a:t>11,016 people experiencing homelessness were provided overnight shelter</a:t>
          </a:r>
        </a:p>
      </dsp:txBody>
      <dsp:txXfrm rot="10800000">
        <a:off x="2842538" y="835"/>
        <a:ext cx="9138782" cy="960379"/>
      </dsp:txXfrm>
    </dsp:sp>
    <dsp:sp modelId="{BF69A0A6-5995-49AF-A278-EF766A609E0D}">
      <dsp:nvSpPr>
        <dsp:cNvPr id="0" name=""/>
        <dsp:cNvSpPr/>
      </dsp:nvSpPr>
      <dsp:spPr>
        <a:xfrm>
          <a:off x="2122253" y="835"/>
          <a:ext cx="960379" cy="96037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C91FBC-2ED8-4FB6-96B7-B8281771026E}">
      <dsp:nvSpPr>
        <dsp:cNvPr id="0" name=""/>
        <dsp:cNvSpPr/>
      </dsp:nvSpPr>
      <dsp:spPr>
        <a:xfrm rot="10800000">
          <a:off x="2602443" y="1163730"/>
          <a:ext cx="9378877" cy="960379"/>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3501"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n-US" sz="1800" kern="1200" dirty="0">
              <a:latin typeface="Arial" panose="020B0604020202020204" pitchFamily="34" charset="0"/>
              <a:cs typeface="Arial" panose="020B0604020202020204" pitchFamily="34" charset="0"/>
            </a:rPr>
            <a:t>451 households received homeless prevention services (emergency assistance, moving costs, utility assistance)</a:t>
          </a:r>
        </a:p>
      </dsp:txBody>
      <dsp:txXfrm rot="10800000">
        <a:off x="2842538" y="1163730"/>
        <a:ext cx="9138782" cy="960379"/>
      </dsp:txXfrm>
    </dsp:sp>
    <dsp:sp modelId="{1F81CA0C-0721-4169-BED7-5D93440A74B6}">
      <dsp:nvSpPr>
        <dsp:cNvPr id="0" name=""/>
        <dsp:cNvSpPr/>
      </dsp:nvSpPr>
      <dsp:spPr>
        <a:xfrm>
          <a:off x="2122253" y="1201309"/>
          <a:ext cx="960379" cy="96037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5482BE-5A82-487A-BF8C-D35FF63B4438}">
      <dsp:nvSpPr>
        <dsp:cNvPr id="0" name=""/>
        <dsp:cNvSpPr/>
      </dsp:nvSpPr>
      <dsp:spPr>
        <a:xfrm rot="10800000">
          <a:off x="2602443" y="2401783"/>
          <a:ext cx="9378877" cy="960379"/>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3501"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n-US" sz="1800" kern="1200" dirty="0">
              <a:latin typeface="Arial" panose="020B0604020202020204" pitchFamily="34" charset="0"/>
              <a:cs typeface="Arial" panose="020B0604020202020204" pitchFamily="34" charset="0"/>
            </a:rPr>
            <a:t>531 households received Tenant Based Rental Assistance/Rapid-Rehousing services</a:t>
          </a:r>
        </a:p>
      </dsp:txBody>
      <dsp:txXfrm rot="10800000">
        <a:off x="2842538" y="2401783"/>
        <a:ext cx="9138782" cy="960379"/>
      </dsp:txXfrm>
    </dsp:sp>
    <dsp:sp modelId="{A7ED4469-1036-447C-8FB3-6BEB5332DBC5}">
      <dsp:nvSpPr>
        <dsp:cNvPr id="0" name=""/>
        <dsp:cNvSpPr/>
      </dsp:nvSpPr>
      <dsp:spPr>
        <a:xfrm>
          <a:off x="2122253" y="2401783"/>
          <a:ext cx="960379" cy="96037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4716C5-E578-41CD-B81E-34B8393A6A65}">
      <dsp:nvSpPr>
        <dsp:cNvPr id="0" name=""/>
        <dsp:cNvSpPr/>
      </dsp:nvSpPr>
      <dsp:spPr>
        <a:xfrm rot="10800000">
          <a:off x="2602443" y="3602258"/>
          <a:ext cx="9378877" cy="960379"/>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3501"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346 unsheltered people experiencing homelessness were provided street outreach, which connected them to emergency shelter, housing, and critical services</a:t>
          </a:r>
        </a:p>
      </dsp:txBody>
      <dsp:txXfrm rot="10800000">
        <a:off x="2842538" y="3602258"/>
        <a:ext cx="9138782" cy="960379"/>
      </dsp:txXfrm>
    </dsp:sp>
    <dsp:sp modelId="{4B8F0033-8029-4E92-8746-F44EDD62DA97}">
      <dsp:nvSpPr>
        <dsp:cNvPr id="0" name=""/>
        <dsp:cNvSpPr/>
      </dsp:nvSpPr>
      <dsp:spPr>
        <a:xfrm>
          <a:off x="2122253" y="3602258"/>
          <a:ext cx="960379" cy="960379"/>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61004-1C9C-4C83-BEE8-8360000647EB}">
      <dsp:nvSpPr>
        <dsp:cNvPr id="0" name=""/>
        <dsp:cNvSpPr/>
      </dsp:nvSpPr>
      <dsp:spPr>
        <a:xfrm rot="10800000">
          <a:off x="2552307" y="2228"/>
          <a:ext cx="9378877" cy="759836"/>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5067"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n-US" sz="1800" kern="1200" dirty="0">
              <a:latin typeface="Arial" panose="020B0604020202020204" pitchFamily="34" charset="0"/>
              <a:cs typeface="Arial" panose="020B0604020202020204" pitchFamily="34" charset="0"/>
            </a:rPr>
            <a:t>190 persons with HIV/AIDS and their families received short-term rent, mortgage, and utility assistance</a:t>
          </a:r>
        </a:p>
      </dsp:txBody>
      <dsp:txXfrm rot="10800000">
        <a:off x="2742266" y="2228"/>
        <a:ext cx="9188918" cy="759836"/>
      </dsp:txXfrm>
    </dsp:sp>
    <dsp:sp modelId="{BF69A0A6-5995-49AF-A278-EF766A609E0D}">
      <dsp:nvSpPr>
        <dsp:cNvPr id="0" name=""/>
        <dsp:cNvSpPr/>
      </dsp:nvSpPr>
      <dsp:spPr>
        <a:xfrm>
          <a:off x="2172389" y="2228"/>
          <a:ext cx="759836" cy="75983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C91FBC-2ED8-4FB6-96B7-B8281771026E}">
      <dsp:nvSpPr>
        <dsp:cNvPr id="0" name=""/>
        <dsp:cNvSpPr/>
      </dsp:nvSpPr>
      <dsp:spPr>
        <a:xfrm rot="10800000">
          <a:off x="2552307" y="952023"/>
          <a:ext cx="9378877" cy="759836"/>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5067"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n-US" sz="1800" kern="1200" dirty="0">
              <a:latin typeface="Arial" panose="020B0604020202020204" pitchFamily="34" charset="0"/>
              <a:cs typeface="Arial" panose="020B0604020202020204" pitchFamily="34" charset="0"/>
            </a:rPr>
            <a:t>291 persons with HIV/AIDS and their families received Tenant Based Rental Assistance</a:t>
          </a:r>
        </a:p>
      </dsp:txBody>
      <dsp:txXfrm rot="10800000">
        <a:off x="2742266" y="952023"/>
        <a:ext cx="9188918" cy="759836"/>
      </dsp:txXfrm>
    </dsp:sp>
    <dsp:sp modelId="{1F81CA0C-0721-4169-BED7-5D93440A74B6}">
      <dsp:nvSpPr>
        <dsp:cNvPr id="0" name=""/>
        <dsp:cNvSpPr/>
      </dsp:nvSpPr>
      <dsp:spPr>
        <a:xfrm>
          <a:off x="2172389" y="952023"/>
          <a:ext cx="759836" cy="75983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5482BE-5A82-487A-BF8C-D35FF63B4438}">
      <dsp:nvSpPr>
        <dsp:cNvPr id="0" name=""/>
        <dsp:cNvSpPr/>
      </dsp:nvSpPr>
      <dsp:spPr>
        <a:xfrm rot="10800000">
          <a:off x="2552307" y="1901818"/>
          <a:ext cx="9378877" cy="759836"/>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5067" tIns="68580" rIns="128016" bIns="68580" numCol="1" spcCol="1270" anchor="ctr" anchorCtr="0">
          <a:noAutofit/>
        </a:bodyPr>
        <a:lstStyle/>
        <a:p>
          <a:pPr marL="0" lvl="0" indent="0" algn="l" defTabSz="800100">
            <a:lnSpc>
              <a:spcPct val="90000"/>
            </a:lnSpc>
            <a:spcBef>
              <a:spcPct val="0"/>
            </a:spcBef>
            <a:spcAft>
              <a:spcPct val="35000"/>
            </a:spcAft>
            <a:buSzPct val="100000"/>
            <a:buFont typeface="Arial" panose="020B0604020202020204" pitchFamily="34" charset="0"/>
            <a:buNone/>
          </a:pPr>
          <a:r>
            <a:rPr lang="en-US" sz="1800" kern="1200" dirty="0">
              <a:latin typeface="Arial" panose="020B0604020202020204" pitchFamily="34" charset="0"/>
              <a:cs typeface="Arial" panose="020B0604020202020204" pitchFamily="34" charset="0"/>
            </a:rPr>
            <a:t>847 persons with HIV/AIDS and their families received supportive services such as housing services, information, outreach, and support to enhance their quality of life</a:t>
          </a:r>
        </a:p>
      </dsp:txBody>
      <dsp:txXfrm rot="10800000">
        <a:off x="2742266" y="1901818"/>
        <a:ext cx="9188918" cy="759836"/>
      </dsp:txXfrm>
    </dsp:sp>
    <dsp:sp modelId="{A7ED4469-1036-447C-8FB3-6BEB5332DBC5}">
      <dsp:nvSpPr>
        <dsp:cNvPr id="0" name=""/>
        <dsp:cNvSpPr/>
      </dsp:nvSpPr>
      <dsp:spPr>
        <a:xfrm>
          <a:off x="2172389" y="1901818"/>
          <a:ext cx="759836" cy="75983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4716C5-E578-41CD-B81E-34B8393A6A65}">
      <dsp:nvSpPr>
        <dsp:cNvPr id="0" name=""/>
        <dsp:cNvSpPr/>
      </dsp:nvSpPr>
      <dsp:spPr>
        <a:xfrm rot="10800000">
          <a:off x="2552307" y="2851613"/>
          <a:ext cx="9378877" cy="759836"/>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5067"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232 persons with HIV/AIDS and their families were provided permanent facility-based housing and short-term/transitional housing</a:t>
          </a:r>
        </a:p>
      </dsp:txBody>
      <dsp:txXfrm rot="10800000">
        <a:off x="2742266" y="2851613"/>
        <a:ext cx="9188918" cy="759836"/>
      </dsp:txXfrm>
    </dsp:sp>
    <dsp:sp modelId="{4B8F0033-8029-4E92-8746-F44EDD62DA97}">
      <dsp:nvSpPr>
        <dsp:cNvPr id="0" name=""/>
        <dsp:cNvSpPr/>
      </dsp:nvSpPr>
      <dsp:spPr>
        <a:xfrm>
          <a:off x="2172389" y="2851613"/>
          <a:ext cx="759836" cy="75983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AF6331-8209-4178-A623-3CB222E23239}">
      <dsp:nvSpPr>
        <dsp:cNvPr id="0" name=""/>
        <dsp:cNvSpPr/>
      </dsp:nvSpPr>
      <dsp:spPr>
        <a:xfrm rot="10800000">
          <a:off x="2552307" y="3801408"/>
          <a:ext cx="9378877" cy="759836"/>
        </a:xfrm>
        <a:prstGeom prst="homePlate">
          <a:avLst/>
        </a:prstGeom>
        <a:solidFill>
          <a:srgbClr val="2196F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5067"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182 persons with HIV/AIDS and their families received housing information services</a:t>
          </a:r>
        </a:p>
      </dsp:txBody>
      <dsp:txXfrm rot="10800000">
        <a:off x="2742266" y="3801408"/>
        <a:ext cx="9188918" cy="759836"/>
      </dsp:txXfrm>
    </dsp:sp>
    <dsp:sp modelId="{9DC49107-FEAD-4071-B0F6-4C3801DC654F}">
      <dsp:nvSpPr>
        <dsp:cNvPr id="0" name=""/>
        <dsp:cNvSpPr/>
      </dsp:nvSpPr>
      <dsp:spPr>
        <a:xfrm>
          <a:off x="2172389" y="3801408"/>
          <a:ext cx="759836" cy="759836"/>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05695-1F08-407D-85B0-76E9883928BF}">
      <dsp:nvSpPr>
        <dsp:cNvPr id="0" name=""/>
        <dsp:cNvSpPr/>
      </dsp:nvSpPr>
      <dsp:spPr>
        <a:xfrm>
          <a:off x="5532" y="457691"/>
          <a:ext cx="3563653" cy="4392798"/>
        </a:xfrm>
        <a:prstGeom prst="round2SameRect">
          <a:avLst>
            <a:gd name="adj1" fmla="val 8000"/>
            <a:gd name="adj2" fmla="val 0"/>
          </a:avLst>
        </a:prstGeom>
        <a:solidFill>
          <a:schemeClr val="lt1">
            <a:alpha val="90000"/>
            <a:hueOff val="0"/>
            <a:satOff val="0"/>
            <a:lumOff val="0"/>
            <a:alphaOff val="0"/>
          </a:schemeClr>
        </a:solidFill>
        <a:ln w="6350" cap="flat" cmpd="sng" algn="ctr">
          <a:solidFill>
            <a:srgbClr val="003F88"/>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Mail comments to:</a:t>
          </a:r>
        </a:p>
      </dsp:txBody>
      <dsp:txXfrm>
        <a:off x="89033" y="541192"/>
        <a:ext cx="3396651" cy="4309297"/>
      </dsp:txXfrm>
    </dsp:sp>
    <dsp:sp modelId="{88C15E0C-8464-4987-950D-64293125E254}">
      <dsp:nvSpPr>
        <dsp:cNvPr id="0" name=""/>
        <dsp:cNvSpPr/>
      </dsp:nvSpPr>
      <dsp:spPr>
        <a:xfrm>
          <a:off x="0" y="4303748"/>
          <a:ext cx="3563653" cy="557892"/>
        </a:xfrm>
        <a:prstGeom prst="rect">
          <a:avLst/>
        </a:prstGeom>
        <a:solidFill>
          <a:srgbClr val="2196F3"/>
        </a:solidFill>
        <a:ln w="6350" cap="flat" cmpd="sng" algn="ctr">
          <a:solidFill>
            <a:srgbClr val="2196F3"/>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Mail</a:t>
          </a:r>
        </a:p>
      </dsp:txBody>
      <dsp:txXfrm>
        <a:off x="0" y="4303748"/>
        <a:ext cx="2509615" cy="557892"/>
      </dsp:txXfrm>
    </dsp:sp>
    <dsp:sp modelId="{3907B770-59AE-4DB9-B4F4-883627A49548}">
      <dsp:nvSpPr>
        <dsp:cNvPr id="0" name=""/>
        <dsp:cNvSpPr/>
      </dsp:nvSpPr>
      <dsp:spPr>
        <a:xfrm>
          <a:off x="2653940" y="3940674"/>
          <a:ext cx="914395" cy="91439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rgbClr val="003F88">
              <a:alpha val="90000"/>
            </a:srgbClr>
          </a:solidFill>
          <a:prstDash val="solid"/>
          <a:miter lim="800000"/>
        </a:ln>
        <a:effectLst/>
      </dsp:spPr>
      <dsp:style>
        <a:lnRef idx="1">
          <a:scrgbClr r="0" g="0" b="0"/>
        </a:lnRef>
        <a:fillRef idx="1">
          <a:scrgbClr r="0" g="0" b="0"/>
        </a:fillRef>
        <a:effectRef idx="2">
          <a:scrgbClr r="0" g="0" b="0"/>
        </a:effectRef>
        <a:fontRef idx="minor"/>
      </dsp:style>
    </dsp:sp>
    <dsp:sp modelId="{C64562A1-96EB-43FD-B3D9-36CF693D4889}">
      <dsp:nvSpPr>
        <dsp:cNvPr id="0" name=""/>
        <dsp:cNvSpPr/>
      </dsp:nvSpPr>
      <dsp:spPr>
        <a:xfrm>
          <a:off x="3834313" y="488513"/>
          <a:ext cx="3563653" cy="4392798"/>
        </a:xfrm>
        <a:prstGeom prst="round2SameRect">
          <a:avLst>
            <a:gd name="adj1" fmla="val 8000"/>
            <a:gd name="adj2" fmla="val 0"/>
          </a:avLst>
        </a:prstGeom>
        <a:solidFill>
          <a:schemeClr val="lt1">
            <a:alpha val="90000"/>
            <a:hueOff val="0"/>
            <a:satOff val="0"/>
            <a:lumOff val="0"/>
            <a:alphaOff val="0"/>
          </a:schemeClr>
        </a:solidFill>
        <a:ln w="6350" cap="flat" cmpd="sng" algn="ctr">
          <a:solidFill>
            <a:srgbClr val="003F88"/>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Take Community Survey Online at: </a:t>
          </a:r>
          <a:r>
            <a:rPr lang="en-US" sz="2000" kern="1200" dirty="0">
              <a:latin typeface="Arial" panose="020B0604020202020204" pitchFamily="34" charset="0"/>
              <a:cs typeface="Arial" panose="020B0604020202020204" pitchFamily="34" charset="0"/>
              <a:hlinkClick xmlns:r="http://schemas.openxmlformats.org/officeDocument/2006/relationships" r:id="rId3"/>
            </a:rPr>
            <a:t>https://linktr.ee/dallascommdevelopment</a:t>
          </a:r>
          <a:endParaRPr lang="en-US" sz="2000" u="sng"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endParaRPr lang="en-US" sz="2000" u="sng"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u="none" kern="1200" dirty="0">
              <a:latin typeface="Arial" panose="020B0604020202020204" pitchFamily="34" charset="0"/>
              <a:ea typeface="+mn-ea"/>
              <a:cs typeface="Arial" panose="020B0604020202020204" pitchFamily="34" charset="0"/>
            </a:rPr>
            <a:t>Email comments to: </a:t>
          </a:r>
          <a:r>
            <a:rPr lang="en-US" sz="2000" u="sng" kern="1200" dirty="0">
              <a:latin typeface="Arial" panose="020B0604020202020204" pitchFamily="34" charset="0"/>
              <a:ea typeface="+mn-ea"/>
              <a:cs typeface="Arial" panose="020B0604020202020204" pitchFamily="34" charset="0"/>
              <a:hlinkClick xmlns:r="http://schemas.openxmlformats.org/officeDocument/2006/relationships" r:id="rId4"/>
            </a:rPr>
            <a:t>ofscommunitydevelopment@dallascityhall.com</a:t>
          </a:r>
          <a:endParaRPr lang="en-US" sz="2000" u="sng" kern="1200" dirty="0">
            <a:latin typeface="Arial" panose="020B0604020202020204" pitchFamily="34" charset="0"/>
            <a:ea typeface="+mn-ea"/>
            <a:cs typeface="Arial" panose="020B0604020202020204" pitchFamily="34" charset="0"/>
          </a:endParaRPr>
        </a:p>
      </dsp:txBody>
      <dsp:txXfrm>
        <a:off x="3917814" y="572014"/>
        <a:ext cx="3396651" cy="4309297"/>
      </dsp:txXfrm>
    </dsp:sp>
    <dsp:sp modelId="{12F20106-3D7F-4E3A-840E-839933E89341}">
      <dsp:nvSpPr>
        <dsp:cNvPr id="0" name=""/>
        <dsp:cNvSpPr/>
      </dsp:nvSpPr>
      <dsp:spPr>
        <a:xfrm>
          <a:off x="3844224" y="4320333"/>
          <a:ext cx="3563653" cy="557892"/>
        </a:xfrm>
        <a:prstGeom prst="rect">
          <a:avLst/>
        </a:prstGeom>
        <a:solidFill>
          <a:srgbClr val="2196F3"/>
        </a:solidFill>
        <a:ln w="6350" cap="flat" cmpd="sng" algn="ctr">
          <a:solidFill>
            <a:srgbClr val="2196F3"/>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Online</a:t>
          </a:r>
        </a:p>
      </dsp:txBody>
      <dsp:txXfrm>
        <a:off x="3844224" y="4320333"/>
        <a:ext cx="2509615" cy="557892"/>
      </dsp:txXfrm>
    </dsp:sp>
    <dsp:sp modelId="{AEED93F4-3725-4F55-AF53-7BEC4066D9AA}">
      <dsp:nvSpPr>
        <dsp:cNvPr id="0" name=""/>
        <dsp:cNvSpPr/>
      </dsp:nvSpPr>
      <dsp:spPr>
        <a:xfrm>
          <a:off x="6485039" y="3968930"/>
          <a:ext cx="914395" cy="91439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rgbClr val="003F88">
              <a:alpha val="90000"/>
            </a:srgbClr>
          </a:solidFill>
          <a:prstDash val="solid"/>
          <a:miter lim="800000"/>
        </a:ln>
        <a:effectLst/>
      </dsp:spPr>
      <dsp:style>
        <a:lnRef idx="1">
          <a:scrgbClr r="0" g="0" b="0"/>
        </a:lnRef>
        <a:fillRef idx="1">
          <a:scrgbClr r="0" g="0" b="0"/>
        </a:fillRef>
        <a:effectRef idx="2">
          <a:scrgbClr r="0" g="0" b="0"/>
        </a:effectRef>
        <a:fontRef idx="minor"/>
      </dsp:style>
    </dsp:sp>
    <dsp:sp modelId="{929292C6-ED33-49F1-9745-A2A5253274DD}">
      <dsp:nvSpPr>
        <dsp:cNvPr id="0" name=""/>
        <dsp:cNvSpPr/>
      </dsp:nvSpPr>
      <dsp:spPr>
        <a:xfrm>
          <a:off x="7641393" y="462178"/>
          <a:ext cx="3576351" cy="4392798"/>
        </a:xfrm>
        <a:prstGeom prst="round2SameRect">
          <a:avLst>
            <a:gd name="adj1" fmla="val 8000"/>
            <a:gd name="adj2" fmla="val 0"/>
          </a:avLst>
        </a:prstGeom>
        <a:solidFill>
          <a:schemeClr val="lt1">
            <a:alpha val="90000"/>
            <a:hueOff val="0"/>
            <a:satOff val="0"/>
            <a:lumOff val="0"/>
            <a:alphaOff val="0"/>
          </a:schemeClr>
        </a:solidFill>
        <a:ln w="6350" cap="flat" cmpd="sng" algn="ctr">
          <a:solidFill>
            <a:srgbClr val="003F88"/>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Comment during Virtual Public Meetings</a:t>
          </a:r>
        </a:p>
        <a:p>
          <a:pPr marL="228600" lvl="1" indent="-228600" algn="l" defTabSz="889000">
            <a:lnSpc>
              <a:spcPct val="90000"/>
            </a:lnSpc>
            <a:spcBef>
              <a:spcPct val="0"/>
            </a:spcBef>
            <a:spcAft>
              <a:spcPct val="15000"/>
            </a:spcAft>
            <a:buChar char="•"/>
          </a:pP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Speak at Community Development Commission monthly meetings or City Council public hearings</a:t>
          </a:r>
        </a:p>
        <a:p>
          <a:pPr marL="228600" lvl="1" indent="-228600" algn="l" defTabSz="889000">
            <a:lnSpc>
              <a:spcPct val="90000"/>
            </a:lnSpc>
            <a:spcBef>
              <a:spcPct val="0"/>
            </a:spcBef>
            <a:spcAft>
              <a:spcPct val="15000"/>
            </a:spcAft>
            <a:buChar char="•"/>
          </a:pP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Call 214-670-4557 to make a comment to Budget &amp; Management Services</a:t>
          </a:r>
        </a:p>
      </dsp:txBody>
      <dsp:txXfrm>
        <a:off x="7725191" y="545976"/>
        <a:ext cx="3408755" cy="4309000"/>
      </dsp:txXfrm>
    </dsp:sp>
    <dsp:sp modelId="{1C90B74B-BFCF-43F6-816F-EDA5B10ED83D}">
      <dsp:nvSpPr>
        <dsp:cNvPr id="0" name=""/>
        <dsp:cNvSpPr/>
      </dsp:nvSpPr>
      <dsp:spPr>
        <a:xfrm>
          <a:off x="7638036" y="4275424"/>
          <a:ext cx="3563653" cy="557892"/>
        </a:xfrm>
        <a:prstGeom prst="rect">
          <a:avLst/>
        </a:prstGeom>
        <a:solidFill>
          <a:srgbClr val="2196F3"/>
        </a:solidFill>
        <a:ln w="6350" cap="flat" cmpd="sng" algn="ctr">
          <a:solidFill>
            <a:srgbClr val="2196F3"/>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Verbal</a:t>
          </a:r>
        </a:p>
      </dsp:txBody>
      <dsp:txXfrm>
        <a:off x="7638036" y="4275424"/>
        <a:ext cx="2509615" cy="557892"/>
      </dsp:txXfrm>
    </dsp:sp>
    <dsp:sp modelId="{F78C0054-E1E6-4A0E-A91D-6386D879147B}">
      <dsp:nvSpPr>
        <dsp:cNvPr id="0" name=""/>
        <dsp:cNvSpPr/>
      </dsp:nvSpPr>
      <dsp:spPr>
        <a:xfrm>
          <a:off x="10269968" y="3946761"/>
          <a:ext cx="914395" cy="91439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solidFill>
            <a:srgbClr val="003F88">
              <a:alpha val="90000"/>
            </a:srgb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5425" cy="3524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275263" y="0"/>
            <a:ext cx="4035425" cy="352425"/>
          </a:xfrm>
          <a:prstGeom prst="rect">
            <a:avLst/>
          </a:prstGeom>
        </p:spPr>
        <p:txBody>
          <a:bodyPr vert="horz" lIns="91440" tIns="45720" rIns="91440" bIns="45720" rtlCol="0"/>
          <a:lstStyle>
            <a:lvl1pPr algn="r">
              <a:defRPr sz="1200"/>
            </a:lvl1pPr>
          </a:lstStyle>
          <a:p>
            <a:fld id="{D7174262-EEEA-467D-ADCD-65321925E3B5}" type="datetimeFigureOut">
              <a:rPr lang="en-US" smtClean="0"/>
              <a:t>12/27/2022</a:t>
            </a:fld>
            <a:endParaRPr lang="en-US" dirty="0"/>
          </a:p>
        </p:txBody>
      </p:sp>
      <p:sp>
        <p:nvSpPr>
          <p:cNvPr id="4" name="Slide Image Placeholder 3"/>
          <p:cNvSpPr>
            <a:spLocks noGrp="1" noRot="1" noChangeAspect="1"/>
          </p:cNvSpPr>
          <p:nvPr>
            <p:ph type="sldImg" idx="2"/>
          </p:nvPr>
        </p:nvSpPr>
        <p:spPr>
          <a:xfrm>
            <a:off x="2547938" y="877888"/>
            <a:ext cx="4216400" cy="23717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31863" y="3381375"/>
            <a:ext cx="7448550" cy="27670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3850"/>
            <a:ext cx="4035425" cy="3524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5263" y="6673850"/>
            <a:ext cx="4035425" cy="352425"/>
          </a:xfrm>
          <a:prstGeom prst="rect">
            <a:avLst/>
          </a:prstGeom>
        </p:spPr>
        <p:txBody>
          <a:bodyPr vert="horz" lIns="91440" tIns="45720" rIns="91440" bIns="45720" rtlCol="0" anchor="b"/>
          <a:lstStyle>
            <a:lvl1pPr algn="r">
              <a:defRPr sz="1200"/>
            </a:lvl1pPr>
          </a:lstStyle>
          <a:p>
            <a:fld id="{2680F991-0D0C-4ABF-8098-5916A05EB454}" type="slidenum">
              <a:rPr lang="en-US" smtClean="0"/>
              <a:t>‹#›</a:t>
            </a:fld>
            <a:endParaRPr lang="en-US" dirty="0"/>
          </a:p>
        </p:txBody>
      </p:sp>
    </p:spTree>
    <p:extLst>
      <p:ext uri="{BB962C8B-B14F-4D97-AF65-F5344CB8AC3E}">
        <p14:creationId xmlns:p14="http://schemas.microsoft.com/office/powerpoint/2010/main" val="386184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Welcome all to the meeting.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Remind everyone to stay on mute if they are not speaking.</a:t>
            </a:r>
          </a:p>
          <a:p>
            <a:pPr eaLnBrk="1" hangingPunct="1"/>
            <a:r>
              <a:rPr lang="en-US" altLang="en-US" dirty="0">
                <a:latin typeface="Arial" panose="020B0604020202020204" pitchFamily="34" charset="0"/>
              </a:rPr>
              <a:t>Let them know that they can ask questions or make comments at any time in the chat or Q&amp;A section</a:t>
            </a:r>
          </a:p>
          <a:p>
            <a:pPr eaLnBrk="1" hangingPunct="1"/>
            <a:endParaRPr lang="en-US" altLang="en-US" dirty="0">
              <a:latin typeface="Arial" panose="020B0604020202020204" pitchFamily="34" charset="0"/>
            </a:endParaRPr>
          </a:p>
          <a:p>
            <a:pPr eaLnBrk="1" hangingPunct="1"/>
            <a:r>
              <a:rPr lang="en-US" altLang="en-US" u="sng" dirty="0">
                <a:latin typeface="Arial" panose="020B0604020202020204" pitchFamily="34" charset="0"/>
              </a:rPr>
              <a:t>Introductions</a:t>
            </a:r>
          </a:p>
          <a:p>
            <a:pPr eaLnBrk="1" hangingPunct="1">
              <a:buFontTx/>
              <a:buChar char="•"/>
            </a:pPr>
            <a:r>
              <a:rPr lang="en-US" altLang="en-US" dirty="0">
                <a:latin typeface="Arial" panose="020B0604020202020204" pitchFamily="34" charset="0"/>
              </a:rPr>
              <a:t>     Introduce any CDC members or Council members that are present</a:t>
            </a:r>
          </a:p>
          <a:p>
            <a:pPr eaLnBrk="1" hangingPunct="1">
              <a:buFontTx/>
              <a:buChar char="•"/>
            </a:pPr>
            <a:r>
              <a:rPr lang="en-US" altLang="en-US" dirty="0">
                <a:latin typeface="Arial" panose="020B0604020202020204" pitchFamily="34" charset="0"/>
              </a:rPr>
              <a:t>     Introduce Community Development staff</a:t>
            </a:r>
          </a:p>
          <a:p>
            <a:pPr eaLnBrk="1" hangingPunct="1">
              <a:buFontTx/>
              <a:buChar char="•"/>
            </a:pPr>
            <a:r>
              <a:rPr lang="en-US" altLang="en-US" dirty="0">
                <a:latin typeface="Arial" panose="020B0604020202020204" pitchFamily="34" charset="0"/>
              </a:rPr>
              <a:t>     Have department staff introduce themselves</a:t>
            </a:r>
          </a:p>
          <a:p>
            <a:pPr eaLnBrk="1" hangingPunct="1">
              <a:buFontTx/>
              <a:buChar char="•"/>
            </a:pPr>
            <a:r>
              <a:rPr lang="en-US" altLang="en-US" dirty="0">
                <a:latin typeface="Arial" panose="020B0604020202020204" pitchFamily="34" charset="0"/>
              </a:rPr>
              <a:t>     Ask the residents to identify themselves if they want to</a:t>
            </a:r>
          </a:p>
          <a:p>
            <a:endParaRPr lang="en-US" dirty="0"/>
          </a:p>
        </p:txBody>
      </p:sp>
      <p:sp>
        <p:nvSpPr>
          <p:cNvPr id="4" name="Slide Number Placeholder 3"/>
          <p:cNvSpPr>
            <a:spLocks noGrp="1"/>
          </p:cNvSpPr>
          <p:nvPr>
            <p:ph type="sldNum" sz="quarter" idx="5"/>
          </p:nvPr>
        </p:nvSpPr>
        <p:spPr/>
        <p:txBody>
          <a:bodyPr/>
          <a:lstStyle/>
          <a:p>
            <a:fld id="{2680F991-0D0C-4ABF-8098-5916A05EB454}" type="slidenum">
              <a:rPr lang="en-US" smtClean="0"/>
              <a:t>1</a:t>
            </a:fld>
            <a:endParaRPr lang="en-US" dirty="0"/>
          </a:p>
        </p:txBody>
      </p:sp>
    </p:spTree>
    <p:extLst>
      <p:ext uri="{BB962C8B-B14F-4D97-AF65-F5344CB8AC3E}">
        <p14:creationId xmlns:p14="http://schemas.microsoft.com/office/powerpoint/2010/main" val="1250116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0F991-0D0C-4ABF-8098-5916A05EB454}" type="slidenum">
              <a:rPr lang="en-US" smtClean="0"/>
              <a:t>19</a:t>
            </a:fld>
            <a:endParaRPr lang="en-US" dirty="0"/>
          </a:p>
        </p:txBody>
      </p:sp>
    </p:spTree>
    <p:extLst>
      <p:ext uri="{BB962C8B-B14F-4D97-AF65-F5344CB8AC3E}">
        <p14:creationId xmlns:p14="http://schemas.microsoft.com/office/powerpoint/2010/main" val="1618912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Eligible Metropolitan Statistical Area (EMSA), which covers seven counties: Collin, Dallas, Denton, Ellis, Hunt, Kaufman, and Rockwall. Services are available to eligible persons with HIV/AIDS and family members from providers located anywhere within the Dallas EMSA.</a:t>
            </a:r>
          </a:p>
        </p:txBody>
      </p:sp>
      <p:sp>
        <p:nvSpPr>
          <p:cNvPr id="4" name="Slide Number Placeholder 3"/>
          <p:cNvSpPr>
            <a:spLocks noGrp="1"/>
          </p:cNvSpPr>
          <p:nvPr>
            <p:ph type="sldNum" sz="quarter" idx="5"/>
          </p:nvPr>
        </p:nvSpPr>
        <p:spPr/>
        <p:txBody>
          <a:bodyPr/>
          <a:lstStyle/>
          <a:p>
            <a:fld id="{2680F991-0D0C-4ABF-8098-5916A05EB454}" type="slidenum">
              <a:rPr lang="en-US" smtClean="0"/>
              <a:t>21</a:t>
            </a:fld>
            <a:endParaRPr lang="en-US" dirty="0"/>
          </a:p>
        </p:txBody>
      </p:sp>
    </p:spTree>
    <p:extLst>
      <p:ext uri="{BB962C8B-B14F-4D97-AF65-F5344CB8AC3E}">
        <p14:creationId xmlns:p14="http://schemas.microsoft.com/office/powerpoint/2010/main" val="350493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0F991-0D0C-4ABF-8098-5916A05EB454}" type="slidenum">
              <a:rPr lang="en-US" smtClean="0"/>
              <a:t>22</a:t>
            </a:fld>
            <a:endParaRPr lang="en-US" dirty="0"/>
          </a:p>
        </p:txBody>
      </p:sp>
    </p:spTree>
    <p:extLst>
      <p:ext uri="{BB962C8B-B14F-4D97-AF65-F5344CB8AC3E}">
        <p14:creationId xmlns:p14="http://schemas.microsoft.com/office/powerpoint/2010/main" val="929670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0F991-0D0C-4ABF-8098-5916A05EB454}" type="slidenum">
              <a:rPr lang="en-US" smtClean="0"/>
              <a:t>23</a:t>
            </a:fld>
            <a:endParaRPr lang="en-US" dirty="0"/>
          </a:p>
        </p:txBody>
      </p:sp>
    </p:spTree>
    <p:extLst>
      <p:ext uri="{BB962C8B-B14F-4D97-AF65-F5344CB8AC3E}">
        <p14:creationId xmlns:p14="http://schemas.microsoft.com/office/powerpoint/2010/main" val="2352443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CDC is appointed by City Council as an advisory body to make recommendations on the potential uses and allocation of funds based on citizen comment during the public hearing process.</a:t>
            </a:r>
          </a:p>
        </p:txBody>
      </p:sp>
      <p:sp>
        <p:nvSpPr>
          <p:cNvPr id="4" name="Slide Number Placeholder 3"/>
          <p:cNvSpPr>
            <a:spLocks noGrp="1"/>
          </p:cNvSpPr>
          <p:nvPr>
            <p:ph type="sldNum" sz="quarter" idx="5"/>
          </p:nvPr>
        </p:nvSpPr>
        <p:spPr/>
        <p:txBody>
          <a:bodyPr/>
          <a:lstStyle/>
          <a:p>
            <a:fld id="{2680F991-0D0C-4ABF-8098-5916A05EB454}" type="slidenum">
              <a:rPr lang="en-US" smtClean="0"/>
              <a:t>24</a:t>
            </a:fld>
            <a:endParaRPr lang="en-US" dirty="0"/>
          </a:p>
        </p:txBody>
      </p:sp>
    </p:spTree>
    <p:extLst>
      <p:ext uri="{BB962C8B-B14F-4D97-AF65-F5344CB8AC3E}">
        <p14:creationId xmlns:p14="http://schemas.microsoft.com/office/powerpoint/2010/main" val="1012035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Comments received by February 25 will be considered for the </a:t>
            </a:r>
            <a:r>
              <a:rPr lang="en-US" sz="1200" u="sng" dirty="0">
                <a:latin typeface="Arial" panose="020B0604020202020204" pitchFamily="34" charset="0"/>
                <a:cs typeface="Arial" panose="020B0604020202020204" pitchFamily="34" charset="0"/>
              </a:rPr>
              <a:t>FY 2023-24 Annual Action Plan Budget</a:t>
            </a:r>
          </a:p>
          <a:p>
            <a:pPr marL="285750" indent="-285750">
              <a:buSzPct val="100000"/>
              <a:buFont typeface="Arial" panose="020B0604020202020204" pitchFamily="34" charset="0"/>
              <a:buChar char="•"/>
            </a:pPr>
            <a:r>
              <a:rPr lang="en-US" sz="1200" dirty="0">
                <a:latin typeface="Arial" panose="020B0604020202020204" pitchFamily="34" charset="0"/>
                <a:cs typeface="Arial" panose="020B0604020202020204" pitchFamily="34" charset="0"/>
              </a:rPr>
              <a:t>Submission of a comment does not guarantee funding</a:t>
            </a:r>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The Community Development Commission is a 15-member board made up of representatives from each of the 14 City Council Districts and the Mayor at Large.  The Commission meets the 1</a:t>
            </a:r>
            <a:r>
              <a:rPr lang="en-US" altLang="en-US" baseline="30000" dirty="0">
                <a:latin typeface="Arial" panose="020B0604020202020204" pitchFamily="34" charset="0"/>
              </a:rPr>
              <a:t>st</a:t>
            </a:r>
            <a:r>
              <a:rPr lang="en-US" altLang="en-US" dirty="0">
                <a:latin typeface="Arial" panose="020B0604020202020204" pitchFamily="34" charset="0"/>
              </a:rPr>
              <a:t>  Thursday of each month (except the month of July) at Dallas City Hall in Room 6ES or virtually online at 6:00 p.m</a:t>
            </a:r>
            <a:r>
              <a:rPr lang="en-US" altLang="en-US" dirty="0"/>
              <a:t>.</a:t>
            </a:r>
          </a:p>
          <a:p>
            <a:endParaRPr lang="en-US" dirty="0"/>
          </a:p>
        </p:txBody>
      </p:sp>
      <p:sp>
        <p:nvSpPr>
          <p:cNvPr id="4" name="Slide Number Placeholder 3"/>
          <p:cNvSpPr>
            <a:spLocks noGrp="1"/>
          </p:cNvSpPr>
          <p:nvPr>
            <p:ph type="sldNum" sz="quarter" idx="5"/>
          </p:nvPr>
        </p:nvSpPr>
        <p:spPr/>
        <p:txBody>
          <a:bodyPr/>
          <a:lstStyle/>
          <a:p>
            <a:fld id="{2680F991-0D0C-4ABF-8098-5916A05EB454}" type="slidenum">
              <a:rPr lang="en-US" smtClean="0"/>
              <a:t>25</a:t>
            </a:fld>
            <a:endParaRPr lang="en-US" dirty="0"/>
          </a:p>
        </p:txBody>
      </p:sp>
    </p:spTree>
    <p:extLst>
      <p:ext uri="{BB962C8B-B14F-4D97-AF65-F5344CB8AC3E}">
        <p14:creationId xmlns:p14="http://schemas.microsoft.com/office/powerpoint/2010/main" val="752181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State law requires that most projects be competitively bid or proposed.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At the buyers request, advertisements' can be placed in neighborhood newspapers. </a:t>
            </a:r>
          </a:p>
        </p:txBody>
      </p:sp>
      <p:sp>
        <p:nvSpPr>
          <p:cNvPr id="4" name="Slide Number Placeholder 3"/>
          <p:cNvSpPr>
            <a:spLocks noGrp="1"/>
          </p:cNvSpPr>
          <p:nvPr>
            <p:ph type="sldNum" sz="quarter" idx="5"/>
          </p:nvPr>
        </p:nvSpPr>
        <p:spPr/>
        <p:txBody>
          <a:bodyPr/>
          <a:lstStyle/>
          <a:p>
            <a:fld id="{2680F991-0D0C-4ABF-8098-5916A05EB454}" type="slidenum">
              <a:rPr lang="en-US" smtClean="0"/>
              <a:t>26</a:t>
            </a:fld>
            <a:endParaRPr lang="en-US" dirty="0"/>
          </a:p>
        </p:txBody>
      </p:sp>
    </p:spTree>
    <p:extLst>
      <p:ext uri="{BB962C8B-B14F-4D97-AF65-F5344CB8AC3E}">
        <p14:creationId xmlns:p14="http://schemas.microsoft.com/office/powerpoint/2010/main" val="3168217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680F991-0D0C-4ABF-8098-5916A05EB454}" type="slidenum">
              <a:rPr lang="en-US" smtClean="0"/>
              <a:t>27</a:t>
            </a:fld>
            <a:endParaRPr lang="en-US" dirty="0"/>
          </a:p>
        </p:txBody>
      </p:sp>
    </p:spTree>
    <p:extLst>
      <p:ext uri="{BB962C8B-B14F-4D97-AF65-F5344CB8AC3E}">
        <p14:creationId xmlns:p14="http://schemas.microsoft.com/office/powerpoint/2010/main" val="108135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HUD offers numerous federal programs for community development and affordable housing </a:t>
            </a:r>
          </a:p>
          <a:p>
            <a:pPr marL="285750"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City of Dallas annually receives four grants from HUD as part of Consolidated Plan</a:t>
            </a:r>
          </a:p>
          <a:p>
            <a:pPr marL="285750"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Must have population of 50,000 or more</a:t>
            </a:r>
          </a:p>
          <a:p>
            <a:pPr marL="742950" lvl="1"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Based on census data</a:t>
            </a:r>
          </a:p>
          <a:p>
            <a:pPr marL="1200150" lvl="2"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10-year census data</a:t>
            </a:r>
          </a:p>
          <a:p>
            <a:pPr marL="1200150" lvl="2"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5-year American Community Survey data</a:t>
            </a:r>
          </a:p>
          <a:p>
            <a:endParaRPr lang="en-US" dirty="0"/>
          </a:p>
        </p:txBody>
      </p:sp>
      <p:sp>
        <p:nvSpPr>
          <p:cNvPr id="4" name="Slide Number Placeholder 3"/>
          <p:cNvSpPr>
            <a:spLocks noGrp="1"/>
          </p:cNvSpPr>
          <p:nvPr>
            <p:ph type="sldNum" sz="quarter" idx="5"/>
          </p:nvPr>
        </p:nvSpPr>
        <p:spPr/>
        <p:txBody>
          <a:bodyPr/>
          <a:lstStyle/>
          <a:p>
            <a:fld id="{2680F991-0D0C-4ABF-8098-5916A05EB454}" type="slidenum">
              <a:rPr lang="en-US" smtClean="0"/>
              <a:t>4</a:t>
            </a:fld>
            <a:endParaRPr lang="en-US" dirty="0"/>
          </a:p>
        </p:txBody>
      </p:sp>
    </p:spTree>
    <p:extLst>
      <p:ext uri="{BB962C8B-B14F-4D97-AF65-F5344CB8AC3E}">
        <p14:creationId xmlns:p14="http://schemas.microsoft.com/office/powerpoint/2010/main" val="2726904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0F991-0D0C-4ABF-8098-5916A05EB454}" type="slidenum">
              <a:rPr lang="en-US" smtClean="0"/>
              <a:t>5</a:t>
            </a:fld>
            <a:endParaRPr lang="en-US" dirty="0"/>
          </a:p>
        </p:txBody>
      </p:sp>
    </p:spTree>
    <p:extLst>
      <p:ext uri="{BB962C8B-B14F-4D97-AF65-F5344CB8AC3E}">
        <p14:creationId xmlns:p14="http://schemas.microsoft.com/office/powerpoint/2010/main" val="1803168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Covers a planning period of five years</a:t>
            </a:r>
          </a:p>
          <a:p>
            <a:pPr marL="742950" lvl="1"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Current 5-year Plan expires September 30, 2024</a:t>
            </a:r>
          </a:p>
          <a:p>
            <a:pPr marL="742950" lvl="1" indent="-285750">
              <a:buSzPct val="100000"/>
              <a:buFont typeface="Arial" panose="020B0604020202020204" pitchFamily="34" charset="0"/>
              <a:buChar char="•"/>
            </a:pPr>
            <a:r>
              <a:rPr lang="en-US" sz="3200" u="sng" dirty="0">
                <a:latin typeface="Arial" panose="020B0604020202020204" pitchFamily="34" charset="0"/>
                <a:cs typeface="Arial" panose="020B0604020202020204" pitchFamily="34" charset="0"/>
              </a:rPr>
              <a:t>FY 2023-24 is the fifth year of the current 5-year Plan</a:t>
            </a:r>
          </a:p>
          <a:p>
            <a:pPr marL="285750"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To receive the grant funds, the City must complete a Consolidated Plan and submit the Plan to HUD</a:t>
            </a:r>
          </a:p>
          <a:p>
            <a:pPr marL="742950" lvl="1"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Provides a baseline of how the City proposes to use grant funds to address identified community needs</a:t>
            </a:r>
          </a:p>
          <a:p>
            <a:pPr marL="285750" indent="-285750">
              <a:buSzPct val="100000"/>
              <a:buFont typeface="Arial" panose="020B0604020202020204" pitchFamily="34" charset="0"/>
              <a:buChar char="•"/>
            </a:pPr>
            <a:r>
              <a:rPr lang="en-US" sz="3200" u="sng" dirty="0">
                <a:latin typeface="Arial" panose="020B0604020202020204" pitchFamily="34" charset="0"/>
                <a:cs typeface="Arial" panose="020B0604020202020204" pitchFamily="34" charset="0"/>
              </a:rPr>
              <a:t>FY 2023-24 Action Plan (annual budget) will be due to HUD by August 15, 2023</a:t>
            </a:r>
          </a:p>
          <a:p>
            <a:endParaRPr lang="en-US" dirty="0"/>
          </a:p>
        </p:txBody>
      </p:sp>
      <p:sp>
        <p:nvSpPr>
          <p:cNvPr id="4" name="Slide Number Placeholder 3"/>
          <p:cNvSpPr>
            <a:spLocks noGrp="1"/>
          </p:cNvSpPr>
          <p:nvPr>
            <p:ph type="sldNum" sz="quarter" idx="5"/>
          </p:nvPr>
        </p:nvSpPr>
        <p:spPr/>
        <p:txBody>
          <a:bodyPr/>
          <a:lstStyle/>
          <a:p>
            <a:fld id="{2680F991-0D0C-4ABF-8098-5916A05EB454}" type="slidenum">
              <a:rPr lang="en-US" smtClean="0"/>
              <a:t>6</a:t>
            </a:fld>
            <a:endParaRPr lang="en-US" dirty="0"/>
          </a:p>
        </p:txBody>
      </p:sp>
    </p:spTree>
    <p:extLst>
      <p:ext uri="{BB962C8B-B14F-4D97-AF65-F5344CB8AC3E}">
        <p14:creationId xmlns:p14="http://schemas.microsoft.com/office/powerpoint/2010/main" val="3138625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In the current year, City received $30.2 million from HUD for the Consolidated Plan budget</a:t>
            </a:r>
          </a:p>
          <a:p>
            <a:endParaRPr lang="en-US" dirty="0"/>
          </a:p>
        </p:txBody>
      </p:sp>
      <p:sp>
        <p:nvSpPr>
          <p:cNvPr id="4" name="Slide Number Placeholder 3"/>
          <p:cNvSpPr>
            <a:spLocks noGrp="1"/>
          </p:cNvSpPr>
          <p:nvPr>
            <p:ph type="sldNum" sz="quarter" idx="5"/>
          </p:nvPr>
        </p:nvSpPr>
        <p:spPr/>
        <p:txBody>
          <a:bodyPr/>
          <a:lstStyle/>
          <a:p>
            <a:fld id="{2680F991-0D0C-4ABF-8098-5916A05EB454}" type="slidenum">
              <a:rPr lang="en-US" smtClean="0"/>
              <a:t>8</a:t>
            </a:fld>
            <a:endParaRPr lang="en-US" dirty="0"/>
          </a:p>
        </p:txBody>
      </p:sp>
    </p:spTree>
    <p:extLst>
      <p:ext uri="{BB962C8B-B14F-4D97-AF65-F5344CB8AC3E}">
        <p14:creationId xmlns:p14="http://schemas.microsoft.com/office/powerpoint/2010/main" val="2384931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Largest and most flexible of the Consolidated Plan grants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70% of CDBG must benefit low/mod (meet the low/mod national objective).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In a specific project, 51% of those benefiting must be low or moderate income.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L/M income status is defined as a household income at or below 80% of the City’s median income (depends on family size).</a:t>
            </a:r>
          </a:p>
          <a:p>
            <a:endParaRPr lang="en-US" dirty="0"/>
          </a:p>
          <a:p>
            <a:endParaRPr lang="en-US" dirty="0"/>
          </a:p>
        </p:txBody>
      </p:sp>
      <p:sp>
        <p:nvSpPr>
          <p:cNvPr id="4" name="Slide Number Placeholder 3"/>
          <p:cNvSpPr>
            <a:spLocks noGrp="1"/>
          </p:cNvSpPr>
          <p:nvPr>
            <p:ph type="sldNum" sz="quarter" idx="5"/>
          </p:nvPr>
        </p:nvSpPr>
        <p:spPr/>
        <p:txBody>
          <a:bodyPr/>
          <a:lstStyle/>
          <a:p>
            <a:fld id="{2680F991-0D0C-4ABF-8098-5916A05EB454}" type="slidenum">
              <a:rPr lang="en-US" smtClean="0"/>
              <a:t>9</a:t>
            </a:fld>
            <a:endParaRPr lang="en-US" dirty="0"/>
          </a:p>
        </p:txBody>
      </p:sp>
    </p:spTree>
    <p:extLst>
      <p:ext uri="{BB962C8B-B14F-4D97-AF65-F5344CB8AC3E}">
        <p14:creationId xmlns:p14="http://schemas.microsoft.com/office/powerpoint/2010/main" val="332436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0F991-0D0C-4ABF-8098-5916A05EB454}" type="slidenum">
              <a:rPr lang="en-US" smtClean="0"/>
              <a:t>10</a:t>
            </a:fld>
            <a:endParaRPr lang="en-US" dirty="0"/>
          </a:p>
        </p:txBody>
      </p:sp>
    </p:spTree>
    <p:extLst>
      <p:ext uri="{BB962C8B-B14F-4D97-AF65-F5344CB8AC3E}">
        <p14:creationId xmlns:p14="http://schemas.microsoft.com/office/powerpoint/2010/main" val="2720725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0F991-0D0C-4ABF-8098-5916A05EB454}" type="slidenum">
              <a:rPr lang="en-US" smtClean="0"/>
              <a:t>16</a:t>
            </a:fld>
            <a:endParaRPr lang="en-US" dirty="0"/>
          </a:p>
        </p:txBody>
      </p:sp>
    </p:spTree>
    <p:extLst>
      <p:ext uri="{BB962C8B-B14F-4D97-AF65-F5344CB8AC3E}">
        <p14:creationId xmlns:p14="http://schemas.microsoft.com/office/powerpoint/2010/main" val="131971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 Note: Combined total of Street Outreach and Emergency Shelter can not exceed 60% of total grant allocation. </a:t>
            </a:r>
          </a:p>
          <a:p>
            <a:endParaRPr lang="en-US" dirty="0"/>
          </a:p>
        </p:txBody>
      </p:sp>
      <p:sp>
        <p:nvSpPr>
          <p:cNvPr id="4" name="Slide Number Placeholder 3"/>
          <p:cNvSpPr>
            <a:spLocks noGrp="1"/>
          </p:cNvSpPr>
          <p:nvPr>
            <p:ph type="sldNum" sz="quarter" idx="5"/>
          </p:nvPr>
        </p:nvSpPr>
        <p:spPr/>
        <p:txBody>
          <a:bodyPr/>
          <a:lstStyle/>
          <a:p>
            <a:fld id="{2680F991-0D0C-4ABF-8098-5916A05EB454}" type="slidenum">
              <a:rPr lang="en-US" smtClean="0"/>
              <a:t>18</a:t>
            </a:fld>
            <a:endParaRPr lang="en-US" dirty="0"/>
          </a:p>
        </p:txBody>
      </p:sp>
    </p:spTree>
    <p:extLst>
      <p:ext uri="{BB962C8B-B14F-4D97-AF65-F5344CB8AC3E}">
        <p14:creationId xmlns:p14="http://schemas.microsoft.com/office/powerpoint/2010/main" val="3740661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0BB5-4D9E-4525-A056-28EDA4F3DF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43442-5BCD-44A6-8B38-CCCB19A768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C66E1-3B8B-4DB3-9CD0-CAC42FAC99E2}"/>
              </a:ext>
            </a:extLst>
          </p:cNvPr>
          <p:cNvSpPr>
            <a:spLocks noGrp="1"/>
          </p:cNvSpPr>
          <p:nvPr>
            <p:ph type="dt" sz="half" idx="10"/>
          </p:nvPr>
        </p:nvSpPr>
        <p:spPr/>
        <p:txBody>
          <a:bodyPr/>
          <a:lstStyle/>
          <a:p>
            <a:fld id="{D36FD76D-87ED-4ACA-B040-19011F829D8E}" type="datetime1">
              <a:rPr lang="en-US" smtClean="0"/>
              <a:t>12/27/2022</a:t>
            </a:fld>
            <a:endParaRPr lang="en-US" dirty="0"/>
          </a:p>
        </p:txBody>
      </p:sp>
      <p:sp>
        <p:nvSpPr>
          <p:cNvPr id="5" name="Footer Placeholder 4">
            <a:extLst>
              <a:ext uri="{FF2B5EF4-FFF2-40B4-BE49-F238E27FC236}">
                <a16:creationId xmlns:a16="http://schemas.microsoft.com/office/drawing/2014/main" id="{C1F8B835-6D99-4B13-B45A-AFA1B34189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D0C498-C0AB-4857-9091-32D65A5CC498}"/>
              </a:ext>
            </a:extLst>
          </p:cNvPr>
          <p:cNvSpPr>
            <a:spLocks noGrp="1"/>
          </p:cNvSpPr>
          <p:nvPr>
            <p:ph type="sldNum" sz="quarter" idx="12"/>
          </p:nvPr>
        </p:nvSpPr>
        <p:spPr/>
        <p:txBody>
          <a:bodyPr/>
          <a:lstStyle/>
          <a:p>
            <a:fld id="{09918B91-4B66-40C9-B3FB-70033B0922BB}" type="slidenum">
              <a:rPr lang="en-US" smtClean="0"/>
              <a:t>‹#›</a:t>
            </a:fld>
            <a:endParaRPr lang="en-US" dirty="0"/>
          </a:p>
        </p:txBody>
      </p:sp>
    </p:spTree>
    <p:extLst>
      <p:ext uri="{BB962C8B-B14F-4D97-AF65-F5344CB8AC3E}">
        <p14:creationId xmlns:p14="http://schemas.microsoft.com/office/powerpoint/2010/main" val="2842876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3BBA1-7994-4AAA-A966-3B82A271FD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B374B1-43C5-4448-B3CE-22FF3D485E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936DCF-3AC7-4A15-ABD2-907FC7BC7014}"/>
              </a:ext>
            </a:extLst>
          </p:cNvPr>
          <p:cNvSpPr>
            <a:spLocks noGrp="1"/>
          </p:cNvSpPr>
          <p:nvPr>
            <p:ph type="dt" sz="half" idx="10"/>
          </p:nvPr>
        </p:nvSpPr>
        <p:spPr/>
        <p:txBody>
          <a:bodyPr/>
          <a:lstStyle/>
          <a:p>
            <a:fld id="{D5C99773-3C9E-487A-A7D8-2C58EFABC14C}" type="datetime1">
              <a:rPr lang="en-US" smtClean="0"/>
              <a:t>12/27/2022</a:t>
            </a:fld>
            <a:endParaRPr lang="en-US" dirty="0"/>
          </a:p>
        </p:txBody>
      </p:sp>
      <p:sp>
        <p:nvSpPr>
          <p:cNvPr id="5" name="Footer Placeholder 4">
            <a:extLst>
              <a:ext uri="{FF2B5EF4-FFF2-40B4-BE49-F238E27FC236}">
                <a16:creationId xmlns:a16="http://schemas.microsoft.com/office/drawing/2014/main" id="{E643F108-A4F7-40DF-A397-64AE73B172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3D0D4B-397A-47E7-96F7-6B0E1105DB49}"/>
              </a:ext>
            </a:extLst>
          </p:cNvPr>
          <p:cNvSpPr>
            <a:spLocks noGrp="1"/>
          </p:cNvSpPr>
          <p:nvPr>
            <p:ph type="sldNum" sz="quarter" idx="12"/>
          </p:nvPr>
        </p:nvSpPr>
        <p:spPr/>
        <p:txBody>
          <a:bodyPr/>
          <a:lstStyle/>
          <a:p>
            <a:fld id="{09918B91-4B66-40C9-B3FB-70033B0922BB}" type="slidenum">
              <a:rPr lang="en-US" smtClean="0"/>
              <a:t>‹#›</a:t>
            </a:fld>
            <a:endParaRPr lang="en-US" dirty="0"/>
          </a:p>
        </p:txBody>
      </p:sp>
    </p:spTree>
    <p:extLst>
      <p:ext uri="{BB962C8B-B14F-4D97-AF65-F5344CB8AC3E}">
        <p14:creationId xmlns:p14="http://schemas.microsoft.com/office/powerpoint/2010/main" val="2504562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9BB461-65F0-4C4C-852A-7C85669783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7ED576-7972-44FC-A345-F79DD054E9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8AAD3-68DA-4BE3-A26D-32834E18E71C}"/>
              </a:ext>
            </a:extLst>
          </p:cNvPr>
          <p:cNvSpPr>
            <a:spLocks noGrp="1"/>
          </p:cNvSpPr>
          <p:nvPr>
            <p:ph type="dt" sz="half" idx="10"/>
          </p:nvPr>
        </p:nvSpPr>
        <p:spPr/>
        <p:txBody>
          <a:bodyPr/>
          <a:lstStyle/>
          <a:p>
            <a:fld id="{261FA76D-0841-4CB2-8D7E-999E04FDEC1F}" type="datetime1">
              <a:rPr lang="en-US" smtClean="0"/>
              <a:t>12/27/2022</a:t>
            </a:fld>
            <a:endParaRPr lang="en-US" dirty="0"/>
          </a:p>
        </p:txBody>
      </p:sp>
      <p:sp>
        <p:nvSpPr>
          <p:cNvPr id="5" name="Footer Placeholder 4">
            <a:extLst>
              <a:ext uri="{FF2B5EF4-FFF2-40B4-BE49-F238E27FC236}">
                <a16:creationId xmlns:a16="http://schemas.microsoft.com/office/drawing/2014/main" id="{CC824ED4-9AE6-4F42-9E47-73D516851D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8C8E14-E957-477E-853C-BAC19C061F89}"/>
              </a:ext>
            </a:extLst>
          </p:cNvPr>
          <p:cNvSpPr>
            <a:spLocks noGrp="1"/>
          </p:cNvSpPr>
          <p:nvPr>
            <p:ph type="sldNum" sz="quarter" idx="12"/>
          </p:nvPr>
        </p:nvSpPr>
        <p:spPr/>
        <p:txBody>
          <a:bodyPr/>
          <a:lstStyle/>
          <a:p>
            <a:fld id="{09918B91-4B66-40C9-B3FB-70033B0922BB}" type="slidenum">
              <a:rPr lang="en-US" smtClean="0"/>
              <a:t>‹#›</a:t>
            </a:fld>
            <a:endParaRPr lang="en-US" dirty="0"/>
          </a:p>
        </p:txBody>
      </p:sp>
    </p:spTree>
    <p:extLst>
      <p:ext uri="{BB962C8B-B14F-4D97-AF65-F5344CB8AC3E}">
        <p14:creationId xmlns:p14="http://schemas.microsoft.com/office/powerpoint/2010/main" val="56911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EC63-FC93-4A1D-8E64-D221E2F2CB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DA88F1-7181-47BB-BECA-9AC282408B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59733-3BC0-44A7-A466-67D74D3618E7}"/>
              </a:ext>
            </a:extLst>
          </p:cNvPr>
          <p:cNvSpPr>
            <a:spLocks noGrp="1"/>
          </p:cNvSpPr>
          <p:nvPr>
            <p:ph type="dt" sz="half" idx="10"/>
          </p:nvPr>
        </p:nvSpPr>
        <p:spPr/>
        <p:txBody>
          <a:bodyPr/>
          <a:lstStyle/>
          <a:p>
            <a:fld id="{B86ED744-BAA1-4B3D-9B4E-65DC13C2D44A}" type="datetime1">
              <a:rPr lang="en-US" smtClean="0"/>
              <a:t>12/27/2022</a:t>
            </a:fld>
            <a:endParaRPr lang="en-US" dirty="0"/>
          </a:p>
        </p:txBody>
      </p:sp>
      <p:sp>
        <p:nvSpPr>
          <p:cNvPr id="5" name="Footer Placeholder 4">
            <a:extLst>
              <a:ext uri="{FF2B5EF4-FFF2-40B4-BE49-F238E27FC236}">
                <a16:creationId xmlns:a16="http://schemas.microsoft.com/office/drawing/2014/main" id="{E30F3D90-670A-44CC-A5AC-4F09276DF6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54A266-A6AB-4F40-8D11-96B0018CADF8}"/>
              </a:ext>
            </a:extLst>
          </p:cNvPr>
          <p:cNvSpPr>
            <a:spLocks noGrp="1"/>
          </p:cNvSpPr>
          <p:nvPr>
            <p:ph type="sldNum" sz="quarter" idx="12"/>
          </p:nvPr>
        </p:nvSpPr>
        <p:spPr/>
        <p:txBody>
          <a:bodyPr/>
          <a:lstStyle/>
          <a:p>
            <a:fld id="{09918B91-4B66-40C9-B3FB-70033B0922BB}" type="slidenum">
              <a:rPr lang="en-US" smtClean="0"/>
              <a:t>‹#›</a:t>
            </a:fld>
            <a:endParaRPr lang="en-US" dirty="0"/>
          </a:p>
        </p:txBody>
      </p:sp>
    </p:spTree>
    <p:extLst>
      <p:ext uri="{BB962C8B-B14F-4D97-AF65-F5344CB8AC3E}">
        <p14:creationId xmlns:p14="http://schemas.microsoft.com/office/powerpoint/2010/main" val="280281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D380D-3313-435A-B3C9-57FD30B6C3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DAD1A8-D9DC-4302-8BE0-2B3D874D9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CC78DF-99D4-42CA-AB31-46EDC26AAE0F}"/>
              </a:ext>
            </a:extLst>
          </p:cNvPr>
          <p:cNvSpPr>
            <a:spLocks noGrp="1"/>
          </p:cNvSpPr>
          <p:nvPr>
            <p:ph type="dt" sz="half" idx="10"/>
          </p:nvPr>
        </p:nvSpPr>
        <p:spPr/>
        <p:txBody>
          <a:bodyPr/>
          <a:lstStyle/>
          <a:p>
            <a:fld id="{2DCE085C-89B5-41FB-8A66-17D81B8C0991}" type="datetime1">
              <a:rPr lang="en-US" smtClean="0"/>
              <a:t>12/27/2022</a:t>
            </a:fld>
            <a:endParaRPr lang="en-US" dirty="0"/>
          </a:p>
        </p:txBody>
      </p:sp>
      <p:sp>
        <p:nvSpPr>
          <p:cNvPr id="5" name="Footer Placeholder 4">
            <a:extLst>
              <a:ext uri="{FF2B5EF4-FFF2-40B4-BE49-F238E27FC236}">
                <a16:creationId xmlns:a16="http://schemas.microsoft.com/office/drawing/2014/main" id="{4E659831-C635-458E-9550-00E77AD24C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5EF53B-784A-4447-B380-5C6593EB08E4}"/>
              </a:ext>
            </a:extLst>
          </p:cNvPr>
          <p:cNvSpPr>
            <a:spLocks noGrp="1"/>
          </p:cNvSpPr>
          <p:nvPr>
            <p:ph type="sldNum" sz="quarter" idx="12"/>
          </p:nvPr>
        </p:nvSpPr>
        <p:spPr/>
        <p:txBody>
          <a:bodyPr/>
          <a:lstStyle/>
          <a:p>
            <a:fld id="{09918B91-4B66-40C9-B3FB-70033B0922BB}" type="slidenum">
              <a:rPr lang="en-US" smtClean="0"/>
              <a:t>‹#›</a:t>
            </a:fld>
            <a:endParaRPr lang="en-US" dirty="0"/>
          </a:p>
        </p:txBody>
      </p:sp>
    </p:spTree>
    <p:extLst>
      <p:ext uri="{BB962C8B-B14F-4D97-AF65-F5344CB8AC3E}">
        <p14:creationId xmlns:p14="http://schemas.microsoft.com/office/powerpoint/2010/main" val="2855216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0F9F-83B3-4593-8D7D-F7D1ADBFB6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01B5C3-1D4B-4D60-B731-D886C91C87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48B0CD-8552-4B25-B713-41E0D3932D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AF332-33F6-4D02-8419-BDE5410ADBA4}"/>
              </a:ext>
            </a:extLst>
          </p:cNvPr>
          <p:cNvSpPr>
            <a:spLocks noGrp="1"/>
          </p:cNvSpPr>
          <p:nvPr>
            <p:ph type="dt" sz="half" idx="10"/>
          </p:nvPr>
        </p:nvSpPr>
        <p:spPr/>
        <p:txBody>
          <a:bodyPr/>
          <a:lstStyle/>
          <a:p>
            <a:fld id="{F5B51D2B-1CB1-4E91-B682-11A3A3AAECD3}" type="datetime1">
              <a:rPr lang="en-US" smtClean="0"/>
              <a:t>12/27/2022</a:t>
            </a:fld>
            <a:endParaRPr lang="en-US" dirty="0"/>
          </a:p>
        </p:txBody>
      </p:sp>
      <p:sp>
        <p:nvSpPr>
          <p:cNvPr id="6" name="Footer Placeholder 5">
            <a:extLst>
              <a:ext uri="{FF2B5EF4-FFF2-40B4-BE49-F238E27FC236}">
                <a16:creationId xmlns:a16="http://schemas.microsoft.com/office/drawing/2014/main" id="{CA6F4E92-654C-4029-87EC-A4818DB298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F5D0DF-EDE1-4BF9-906C-250C767B3779}"/>
              </a:ext>
            </a:extLst>
          </p:cNvPr>
          <p:cNvSpPr>
            <a:spLocks noGrp="1"/>
          </p:cNvSpPr>
          <p:nvPr>
            <p:ph type="sldNum" sz="quarter" idx="12"/>
          </p:nvPr>
        </p:nvSpPr>
        <p:spPr/>
        <p:txBody>
          <a:bodyPr/>
          <a:lstStyle/>
          <a:p>
            <a:fld id="{09918B91-4B66-40C9-B3FB-70033B0922BB}" type="slidenum">
              <a:rPr lang="en-US" smtClean="0"/>
              <a:t>‹#›</a:t>
            </a:fld>
            <a:endParaRPr lang="en-US" dirty="0"/>
          </a:p>
        </p:txBody>
      </p:sp>
    </p:spTree>
    <p:extLst>
      <p:ext uri="{BB962C8B-B14F-4D97-AF65-F5344CB8AC3E}">
        <p14:creationId xmlns:p14="http://schemas.microsoft.com/office/powerpoint/2010/main" val="3722225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AB41C-B923-481D-A136-22578740BA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E0F0D8-C877-4043-876D-8F8389320A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7E2C1-43DC-4792-B70E-46EC9FD431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962D5F-471C-4E3A-A043-AA5432286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7BA7E8-FD3F-4E48-BD4D-D3506976AE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B61748-DA0A-4B36-A482-406009FABB4A}"/>
              </a:ext>
            </a:extLst>
          </p:cNvPr>
          <p:cNvSpPr>
            <a:spLocks noGrp="1"/>
          </p:cNvSpPr>
          <p:nvPr>
            <p:ph type="dt" sz="half" idx="10"/>
          </p:nvPr>
        </p:nvSpPr>
        <p:spPr/>
        <p:txBody>
          <a:bodyPr/>
          <a:lstStyle/>
          <a:p>
            <a:fld id="{AA94EAEF-BA31-43F7-A973-9033624D03F6}" type="datetime1">
              <a:rPr lang="en-US" smtClean="0"/>
              <a:t>12/27/2022</a:t>
            </a:fld>
            <a:endParaRPr lang="en-US" dirty="0"/>
          </a:p>
        </p:txBody>
      </p:sp>
      <p:sp>
        <p:nvSpPr>
          <p:cNvPr id="8" name="Footer Placeholder 7">
            <a:extLst>
              <a:ext uri="{FF2B5EF4-FFF2-40B4-BE49-F238E27FC236}">
                <a16:creationId xmlns:a16="http://schemas.microsoft.com/office/drawing/2014/main" id="{F5C7CBA0-BDC1-4952-AE11-919CF4D08A0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32EB64-F266-4D5A-8A77-9AB51A304EE3}"/>
              </a:ext>
            </a:extLst>
          </p:cNvPr>
          <p:cNvSpPr>
            <a:spLocks noGrp="1"/>
          </p:cNvSpPr>
          <p:nvPr>
            <p:ph type="sldNum" sz="quarter" idx="12"/>
          </p:nvPr>
        </p:nvSpPr>
        <p:spPr/>
        <p:txBody>
          <a:bodyPr/>
          <a:lstStyle/>
          <a:p>
            <a:fld id="{09918B91-4B66-40C9-B3FB-70033B0922BB}" type="slidenum">
              <a:rPr lang="en-US" smtClean="0"/>
              <a:t>‹#›</a:t>
            </a:fld>
            <a:endParaRPr lang="en-US" dirty="0"/>
          </a:p>
        </p:txBody>
      </p:sp>
    </p:spTree>
    <p:extLst>
      <p:ext uri="{BB962C8B-B14F-4D97-AF65-F5344CB8AC3E}">
        <p14:creationId xmlns:p14="http://schemas.microsoft.com/office/powerpoint/2010/main" val="2897819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4726-82F9-4481-B6CE-2485E552E1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B4FEE3-2038-494F-BD65-94D9E8FFA6F3}"/>
              </a:ext>
            </a:extLst>
          </p:cNvPr>
          <p:cNvSpPr>
            <a:spLocks noGrp="1"/>
          </p:cNvSpPr>
          <p:nvPr>
            <p:ph type="dt" sz="half" idx="10"/>
          </p:nvPr>
        </p:nvSpPr>
        <p:spPr/>
        <p:txBody>
          <a:bodyPr/>
          <a:lstStyle/>
          <a:p>
            <a:fld id="{75CA504B-F937-424B-9584-9B618FA134FD}" type="datetime1">
              <a:rPr lang="en-US" smtClean="0"/>
              <a:t>12/27/2022</a:t>
            </a:fld>
            <a:endParaRPr lang="en-US" dirty="0"/>
          </a:p>
        </p:txBody>
      </p:sp>
      <p:sp>
        <p:nvSpPr>
          <p:cNvPr id="4" name="Footer Placeholder 3">
            <a:extLst>
              <a:ext uri="{FF2B5EF4-FFF2-40B4-BE49-F238E27FC236}">
                <a16:creationId xmlns:a16="http://schemas.microsoft.com/office/drawing/2014/main" id="{9868E5DE-FBE4-450D-8210-8A71F59CA5F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D0E26C0-EB82-4E87-9ACE-4EF189594592}"/>
              </a:ext>
            </a:extLst>
          </p:cNvPr>
          <p:cNvSpPr>
            <a:spLocks noGrp="1"/>
          </p:cNvSpPr>
          <p:nvPr>
            <p:ph type="sldNum" sz="quarter" idx="12"/>
          </p:nvPr>
        </p:nvSpPr>
        <p:spPr/>
        <p:txBody>
          <a:bodyPr/>
          <a:lstStyle/>
          <a:p>
            <a:fld id="{09918B91-4B66-40C9-B3FB-70033B0922BB}" type="slidenum">
              <a:rPr lang="en-US" smtClean="0"/>
              <a:t>‹#›</a:t>
            </a:fld>
            <a:endParaRPr lang="en-US" dirty="0"/>
          </a:p>
        </p:txBody>
      </p:sp>
    </p:spTree>
    <p:extLst>
      <p:ext uri="{BB962C8B-B14F-4D97-AF65-F5344CB8AC3E}">
        <p14:creationId xmlns:p14="http://schemas.microsoft.com/office/powerpoint/2010/main" val="387445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FCCBB5-1050-45E2-A474-2527B1B6F144}"/>
              </a:ext>
            </a:extLst>
          </p:cNvPr>
          <p:cNvSpPr>
            <a:spLocks noGrp="1"/>
          </p:cNvSpPr>
          <p:nvPr>
            <p:ph type="dt" sz="half" idx="10"/>
          </p:nvPr>
        </p:nvSpPr>
        <p:spPr/>
        <p:txBody>
          <a:bodyPr/>
          <a:lstStyle/>
          <a:p>
            <a:fld id="{8EC4E02C-4EF7-4620-890D-5D3D7FF84430}" type="datetime1">
              <a:rPr lang="en-US" smtClean="0"/>
              <a:t>12/27/2022</a:t>
            </a:fld>
            <a:endParaRPr lang="en-US" dirty="0"/>
          </a:p>
        </p:txBody>
      </p:sp>
      <p:sp>
        <p:nvSpPr>
          <p:cNvPr id="3" name="Footer Placeholder 2">
            <a:extLst>
              <a:ext uri="{FF2B5EF4-FFF2-40B4-BE49-F238E27FC236}">
                <a16:creationId xmlns:a16="http://schemas.microsoft.com/office/drawing/2014/main" id="{2B662A90-D4FD-4535-B566-CFEAC89E1E9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40AF2BA-82A0-4492-9C91-5366295BFC7E}"/>
              </a:ext>
            </a:extLst>
          </p:cNvPr>
          <p:cNvSpPr>
            <a:spLocks noGrp="1"/>
          </p:cNvSpPr>
          <p:nvPr>
            <p:ph type="sldNum" sz="quarter" idx="12"/>
          </p:nvPr>
        </p:nvSpPr>
        <p:spPr/>
        <p:txBody>
          <a:bodyPr/>
          <a:lstStyle/>
          <a:p>
            <a:fld id="{09918B91-4B66-40C9-B3FB-70033B0922BB}" type="slidenum">
              <a:rPr lang="en-US" smtClean="0"/>
              <a:t>‹#›</a:t>
            </a:fld>
            <a:endParaRPr lang="en-US" dirty="0"/>
          </a:p>
        </p:txBody>
      </p:sp>
    </p:spTree>
    <p:extLst>
      <p:ext uri="{BB962C8B-B14F-4D97-AF65-F5344CB8AC3E}">
        <p14:creationId xmlns:p14="http://schemas.microsoft.com/office/powerpoint/2010/main" val="4194947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170D-758D-4723-AACC-844AC91F3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14B8F2-A563-4944-9CCF-23080D497C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01E3DC-0BC4-4CDD-8041-72D34945A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D0D76B-1E61-475C-8957-7803D49BFAA3}"/>
              </a:ext>
            </a:extLst>
          </p:cNvPr>
          <p:cNvSpPr>
            <a:spLocks noGrp="1"/>
          </p:cNvSpPr>
          <p:nvPr>
            <p:ph type="dt" sz="half" idx="10"/>
          </p:nvPr>
        </p:nvSpPr>
        <p:spPr/>
        <p:txBody>
          <a:bodyPr/>
          <a:lstStyle/>
          <a:p>
            <a:fld id="{BC8868BC-2B86-491B-8D79-D669C7AF3872}" type="datetime1">
              <a:rPr lang="en-US" smtClean="0"/>
              <a:t>12/27/2022</a:t>
            </a:fld>
            <a:endParaRPr lang="en-US" dirty="0"/>
          </a:p>
        </p:txBody>
      </p:sp>
      <p:sp>
        <p:nvSpPr>
          <p:cNvPr id="6" name="Footer Placeholder 5">
            <a:extLst>
              <a:ext uri="{FF2B5EF4-FFF2-40B4-BE49-F238E27FC236}">
                <a16:creationId xmlns:a16="http://schemas.microsoft.com/office/drawing/2014/main" id="{D49B736B-B3CB-4103-B470-B80F9D4DFD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C48393-5281-4808-9A0B-89515A5F7DAD}"/>
              </a:ext>
            </a:extLst>
          </p:cNvPr>
          <p:cNvSpPr>
            <a:spLocks noGrp="1"/>
          </p:cNvSpPr>
          <p:nvPr>
            <p:ph type="sldNum" sz="quarter" idx="12"/>
          </p:nvPr>
        </p:nvSpPr>
        <p:spPr/>
        <p:txBody>
          <a:bodyPr/>
          <a:lstStyle/>
          <a:p>
            <a:fld id="{09918B91-4B66-40C9-B3FB-70033B0922BB}" type="slidenum">
              <a:rPr lang="en-US" smtClean="0"/>
              <a:t>‹#›</a:t>
            </a:fld>
            <a:endParaRPr lang="en-US" dirty="0"/>
          </a:p>
        </p:txBody>
      </p:sp>
    </p:spTree>
    <p:extLst>
      <p:ext uri="{BB962C8B-B14F-4D97-AF65-F5344CB8AC3E}">
        <p14:creationId xmlns:p14="http://schemas.microsoft.com/office/powerpoint/2010/main" val="25198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8F4F1-AF7F-4EFD-9548-F27C47CE15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D2CCFD-91A2-49A9-85B9-8B5FF9BE8C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5D4D12D-1398-4766-87D2-A74CDB81F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70F269-B0C5-450E-8F16-52501D31CFED}"/>
              </a:ext>
            </a:extLst>
          </p:cNvPr>
          <p:cNvSpPr>
            <a:spLocks noGrp="1"/>
          </p:cNvSpPr>
          <p:nvPr>
            <p:ph type="dt" sz="half" idx="10"/>
          </p:nvPr>
        </p:nvSpPr>
        <p:spPr/>
        <p:txBody>
          <a:bodyPr/>
          <a:lstStyle/>
          <a:p>
            <a:fld id="{D70CC185-F614-462C-9021-455254B8ACD6}" type="datetime1">
              <a:rPr lang="en-US" smtClean="0"/>
              <a:t>12/27/2022</a:t>
            </a:fld>
            <a:endParaRPr lang="en-US" dirty="0"/>
          </a:p>
        </p:txBody>
      </p:sp>
      <p:sp>
        <p:nvSpPr>
          <p:cNvPr id="6" name="Footer Placeholder 5">
            <a:extLst>
              <a:ext uri="{FF2B5EF4-FFF2-40B4-BE49-F238E27FC236}">
                <a16:creationId xmlns:a16="http://schemas.microsoft.com/office/drawing/2014/main" id="{892CA26B-F959-4E84-AF58-B667065B64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B8F082-D133-44C1-9D3C-154E3AE6881F}"/>
              </a:ext>
            </a:extLst>
          </p:cNvPr>
          <p:cNvSpPr>
            <a:spLocks noGrp="1"/>
          </p:cNvSpPr>
          <p:nvPr>
            <p:ph type="sldNum" sz="quarter" idx="12"/>
          </p:nvPr>
        </p:nvSpPr>
        <p:spPr/>
        <p:txBody>
          <a:bodyPr/>
          <a:lstStyle/>
          <a:p>
            <a:fld id="{09918B91-4B66-40C9-B3FB-70033B0922BB}" type="slidenum">
              <a:rPr lang="en-US" smtClean="0"/>
              <a:t>‹#›</a:t>
            </a:fld>
            <a:endParaRPr lang="en-US" dirty="0"/>
          </a:p>
        </p:txBody>
      </p:sp>
    </p:spTree>
    <p:extLst>
      <p:ext uri="{BB962C8B-B14F-4D97-AF65-F5344CB8AC3E}">
        <p14:creationId xmlns:p14="http://schemas.microsoft.com/office/powerpoint/2010/main" val="4001210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8E09A1-44A6-458B-AEBB-8AD0B2DFAD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4DE003-C754-400F-A295-13CDD8E5EF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3BDB7-A7C4-4DDE-A46F-F9561AF7D3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46DEC-BC48-44A5-B63F-3AAA03884BE7}" type="datetime1">
              <a:rPr lang="en-US" smtClean="0"/>
              <a:t>12/27/2022</a:t>
            </a:fld>
            <a:endParaRPr lang="en-US" dirty="0"/>
          </a:p>
        </p:txBody>
      </p:sp>
      <p:sp>
        <p:nvSpPr>
          <p:cNvPr id="5" name="Footer Placeholder 4">
            <a:extLst>
              <a:ext uri="{FF2B5EF4-FFF2-40B4-BE49-F238E27FC236}">
                <a16:creationId xmlns:a16="http://schemas.microsoft.com/office/drawing/2014/main" id="{8A040C73-66ED-4623-8F45-080D30F140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11B6938-018D-4691-9A43-0AE0F623C6CF}"/>
              </a:ext>
            </a:extLst>
          </p:cNvPr>
          <p:cNvSpPr>
            <a:spLocks noGrp="1"/>
          </p:cNvSpPr>
          <p:nvPr>
            <p:ph type="sldNum" sz="quarter" idx="4"/>
          </p:nvPr>
        </p:nvSpPr>
        <p:spPr>
          <a:xfrm>
            <a:off x="9289868"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18B91-4B66-40C9-B3FB-70033B0922BB}" type="slidenum">
              <a:rPr lang="en-US" smtClean="0"/>
              <a:t>‹#›</a:t>
            </a:fld>
            <a:endParaRPr lang="en-US" dirty="0"/>
          </a:p>
        </p:txBody>
      </p:sp>
    </p:spTree>
    <p:extLst>
      <p:ext uri="{BB962C8B-B14F-4D97-AF65-F5344CB8AC3E}">
        <p14:creationId xmlns:p14="http://schemas.microsoft.com/office/powerpoint/2010/main" val="3390335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5.xml"/><Relationship Id="rId11" Type="http://schemas.microsoft.com/office/2007/relationships/hdphoto" Target="../media/hdphoto1.wdp"/><Relationship Id="rId5" Type="http://schemas.openxmlformats.org/officeDocument/2006/relationships/diagramQuickStyle" Target="../diagrams/quickStyle5.xml"/><Relationship Id="rId10" Type="http://schemas.openxmlformats.org/officeDocument/2006/relationships/image" Target="../media/image30.png"/><Relationship Id="rId4" Type="http://schemas.openxmlformats.org/officeDocument/2006/relationships/diagramLayout" Target="../diagrams/layout5.xml"/><Relationship Id="rId9" Type="http://schemas.openxmlformats.org/officeDocument/2006/relationships/image" Target="../media/image2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dallascityhall.bonfirehub.com/portal/?tab=openOpportunities"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mailto:askprocurement@dallascityhall.com"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twitter.com/dallascommdev" TargetMode="External"/><Relationship Id="rId13" Type="http://schemas.openxmlformats.org/officeDocument/2006/relationships/image" Target="../media/image57.jpg"/><Relationship Id="rId3" Type="http://schemas.openxmlformats.org/officeDocument/2006/relationships/hyperlink" Target="mailto:justus.bolo@dallas.gov" TargetMode="External"/><Relationship Id="rId7" Type="http://schemas.openxmlformats.org/officeDocument/2006/relationships/hyperlink" Target="mailto:chan.williams@dallascityhall.com" TargetMode="External"/><Relationship Id="rId12" Type="http://schemas.openxmlformats.org/officeDocument/2006/relationships/hyperlink" Target="https://www.instagram.com/dallascommdev/"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mailto:ausencio.vicente@dallas.gov" TargetMode="External"/><Relationship Id="rId11" Type="http://schemas.openxmlformats.org/officeDocument/2006/relationships/image" Target="../media/image56.jpeg"/><Relationship Id="rId5" Type="http://schemas.openxmlformats.org/officeDocument/2006/relationships/hyperlink" Target="mailto:maritza.gramos@citydallas.gov" TargetMode="External"/><Relationship Id="rId10" Type="http://schemas.openxmlformats.org/officeDocument/2006/relationships/image" Target="../media/image55.jpeg"/><Relationship Id="rId4" Type="http://schemas.openxmlformats.org/officeDocument/2006/relationships/hyperlink" Target="mailto:yaiza.wade@dallas.gov" TargetMode="External"/><Relationship Id="rId9" Type="http://schemas.openxmlformats.org/officeDocument/2006/relationships/hyperlink" Target="https://www.facebook.com/dallascommdev/"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453AEE-D156-4817-9650-315E0FE62738}"/>
              </a:ext>
            </a:extLst>
          </p:cNvPr>
          <p:cNvSpPr txBox="1"/>
          <p:nvPr/>
        </p:nvSpPr>
        <p:spPr>
          <a:xfrm>
            <a:off x="7206017" y="4126813"/>
            <a:ext cx="4572001" cy="1015663"/>
          </a:xfrm>
          <a:prstGeom prst="rect">
            <a:avLst/>
          </a:prstGeom>
          <a:noFill/>
        </p:spPr>
        <p:txBody>
          <a:bodyPr wrap="square" rtlCol="0">
            <a:spAutoFit/>
          </a:bodyPr>
          <a:lstStyle/>
          <a:p>
            <a:pPr algn="r"/>
            <a:r>
              <a:rPr lang="en-US" sz="2000" dirty="0">
                <a:solidFill>
                  <a:srgbClr val="003F88"/>
                </a:solidFill>
                <a:latin typeface="Arial" panose="020B0604020202020204" pitchFamily="34" charset="0"/>
                <a:cs typeface="Arial" panose="020B0604020202020204" pitchFamily="34" charset="0"/>
              </a:rPr>
              <a:t>Grant Administration Division</a:t>
            </a:r>
          </a:p>
          <a:p>
            <a:pPr algn="r"/>
            <a:r>
              <a:rPr lang="en-US" sz="2000" dirty="0">
                <a:solidFill>
                  <a:srgbClr val="003F88"/>
                </a:solidFill>
                <a:latin typeface="Arial" panose="020B0604020202020204" pitchFamily="34" charset="0"/>
                <a:cs typeface="Arial" panose="020B0604020202020204" pitchFamily="34" charset="0"/>
              </a:rPr>
              <a:t>Budget and Management Services</a:t>
            </a:r>
          </a:p>
          <a:p>
            <a:pPr algn="r"/>
            <a:r>
              <a:rPr lang="en-US" sz="2000" dirty="0">
                <a:solidFill>
                  <a:srgbClr val="003F88"/>
                </a:solidFill>
                <a:latin typeface="Arial" panose="020B0604020202020204" pitchFamily="34" charset="0"/>
                <a:cs typeface="Arial" panose="020B0604020202020204" pitchFamily="34" charset="0"/>
              </a:rPr>
              <a:t>City of Dallas</a:t>
            </a:r>
          </a:p>
        </p:txBody>
      </p:sp>
      <p:sp>
        <p:nvSpPr>
          <p:cNvPr id="5" name="TextBox 4">
            <a:extLst>
              <a:ext uri="{FF2B5EF4-FFF2-40B4-BE49-F238E27FC236}">
                <a16:creationId xmlns:a16="http://schemas.microsoft.com/office/drawing/2014/main" id="{D54DD554-F06D-4497-B132-C07C944E0BDE}"/>
              </a:ext>
            </a:extLst>
          </p:cNvPr>
          <p:cNvSpPr txBox="1"/>
          <p:nvPr/>
        </p:nvSpPr>
        <p:spPr>
          <a:xfrm>
            <a:off x="5969479" y="607530"/>
            <a:ext cx="5934973" cy="2800767"/>
          </a:xfrm>
          <a:prstGeom prst="rect">
            <a:avLst/>
          </a:prstGeom>
          <a:noFill/>
        </p:spPr>
        <p:txBody>
          <a:bodyPr wrap="square" rtlCol="0">
            <a:spAutoFit/>
          </a:bodyPr>
          <a:lstStyle/>
          <a:p>
            <a:pPr algn="r"/>
            <a:endParaRPr lang="en-US" sz="4400" b="1" dirty="0">
              <a:solidFill>
                <a:srgbClr val="003F88"/>
              </a:solidFill>
              <a:latin typeface="Arial" panose="020B0604020202020204" pitchFamily="34" charset="0"/>
              <a:cs typeface="Arial" panose="020B0604020202020204" pitchFamily="34" charset="0"/>
            </a:endParaRPr>
          </a:p>
          <a:p>
            <a:pPr algn="r"/>
            <a:r>
              <a:rPr lang="en-US" sz="4400" b="1" dirty="0">
                <a:solidFill>
                  <a:srgbClr val="003F88"/>
                </a:solidFill>
                <a:latin typeface="Arial" panose="020B0604020202020204" pitchFamily="34" charset="0"/>
                <a:cs typeface="Arial" panose="020B0604020202020204" pitchFamily="34" charset="0"/>
              </a:rPr>
              <a:t>FY 2023-24 HUD Consolidated Plan Budget Development</a:t>
            </a:r>
          </a:p>
        </p:txBody>
      </p:sp>
      <p:sp>
        <p:nvSpPr>
          <p:cNvPr id="2" name="Slide Number Placeholder 1">
            <a:extLst>
              <a:ext uri="{FF2B5EF4-FFF2-40B4-BE49-F238E27FC236}">
                <a16:creationId xmlns:a16="http://schemas.microsoft.com/office/drawing/2014/main" id="{E18F4C87-F4D2-4F20-8E40-D6F579EA06FF}"/>
              </a:ext>
            </a:extLst>
          </p:cNvPr>
          <p:cNvSpPr>
            <a:spLocks noGrp="1"/>
          </p:cNvSpPr>
          <p:nvPr>
            <p:ph type="sldNum" sz="quarter" idx="12"/>
          </p:nvPr>
        </p:nvSpPr>
        <p:spPr>
          <a:xfrm>
            <a:off x="8610600" y="6089064"/>
            <a:ext cx="2743200" cy="365125"/>
          </a:xfrm>
        </p:spPr>
        <p:txBody>
          <a:bodyPr/>
          <a:lstStyle/>
          <a:p>
            <a:fld id="{09918B91-4B66-40C9-B3FB-70033B0922BB}" type="slidenum">
              <a:rPr lang="en-US" smtClean="0"/>
              <a:t>1</a:t>
            </a:fld>
            <a:endParaRPr lang="en-US" dirty="0"/>
          </a:p>
        </p:txBody>
      </p:sp>
    </p:spTree>
    <p:extLst>
      <p:ext uri="{BB962C8B-B14F-4D97-AF65-F5344CB8AC3E}">
        <p14:creationId xmlns:p14="http://schemas.microsoft.com/office/powerpoint/2010/main" val="1654613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CDBG – FY 2021-22 Highlights</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10</a:t>
            </a:fld>
            <a:endParaRPr lang="en-US" dirty="0"/>
          </a:p>
        </p:txBody>
      </p:sp>
      <p:graphicFrame>
        <p:nvGraphicFramePr>
          <p:cNvPr id="7" name="Diagram 6">
            <a:extLst>
              <a:ext uri="{FF2B5EF4-FFF2-40B4-BE49-F238E27FC236}">
                <a16:creationId xmlns:a16="http://schemas.microsoft.com/office/drawing/2014/main" id="{5B144459-4850-4F55-82CA-C62BCE9D352A}"/>
              </a:ext>
            </a:extLst>
          </p:cNvPr>
          <p:cNvGraphicFramePr/>
          <p:nvPr>
            <p:extLst>
              <p:ext uri="{D42A27DB-BD31-4B8C-83A1-F6EECF244321}">
                <p14:modId xmlns:p14="http://schemas.microsoft.com/office/powerpoint/2010/main" val="299404077"/>
              </p:ext>
            </p:extLst>
          </p:nvPr>
        </p:nvGraphicFramePr>
        <p:xfrm>
          <a:off x="429768" y="1394636"/>
          <a:ext cx="8965012" cy="4645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1367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E4486E-3194-4F87-BCD1-738B6A0F4B27}"/>
              </a:ext>
            </a:extLst>
          </p:cNvPr>
          <p:cNvSpPr/>
          <p:nvPr/>
        </p:nvSpPr>
        <p:spPr>
          <a:xfrm>
            <a:off x="1255776" y="1389888"/>
            <a:ext cx="10098024" cy="474137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HUD Income Limits</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11</a:t>
            </a:fld>
            <a:endParaRPr lang="en-US" dirty="0"/>
          </a:p>
        </p:txBody>
      </p:sp>
      <p:pic>
        <p:nvPicPr>
          <p:cNvPr id="5" name="Picture 4">
            <a:extLst>
              <a:ext uri="{FF2B5EF4-FFF2-40B4-BE49-F238E27FC236}">
                <a16:creationId xmlns:a16="http://schemas.microsoft.com/office/drawing/2014/main" id="{6F17132E-8003-45C7-84B2-16F0348298F4}"/>
              </a:ext>
            </a:extLst>
          </p:cNvPr>
          <p:cNvPicPr>
            <a:picLocks noChangeAspect="1"/>
          </p:cNvPicPr>
          <p:nvPr/>
        </p:nvPicPr>
        <p:blipFill>
          <a:blip r:embed="rId2"/>
          <a:stretch>
            <a:fillRect/>
          </a:stretch>
        </p:blipFill>
        <p:spPr>
          <a:xfrm>
            <a:off x="1879092" y="1812514"/>
            <a:ext cx="8849868" cy="3895866"/>
          </a:xfrm>
          <a:prstGeom prst="rect">
            <a:avLst/>
          </a:prstGeom>
        </p:spPr>
      </p:pic>
    </p:spTree>
    <p:extLst>
      <p:ext uri="{BB962C8B-B14F-4D97-AF65-F5344CB8AC3E}">
        <p14:creationId xmlns:p14="http://schemas.microsoft.com/office/powerpoint/2010/main" val="2254057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CDBG Census Tract/Block Group Maps</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12</a:t>
            </a:fld>
            <a:endParaRPr lang="en-US" dirty="0"/>
          </a:p>
        </p:txBody>
      </p:sp>
      <p:pic>
        <p:nvPicPr>
          <p:cNvPr id="6" name="Content Placeholder 10">
            <a:extLst>
              <a:ext uri="{FF2B5EF4-FFF2-40B4-BE49-F238E27FC236}">
                <a16:creationId xmlns:a16="http://schemas.microsoft.com/office/drawing/2014/main" id="{867D0F04-0819-4593-B951-25BF3C126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279" y="1020761"/>
            <a:ext cx="3909060" cy="5212080"/>
          </a:xfrm>
          <a:prstGeom prst="rect">
            <a:avLst/>
          </a:prstGeom>
        </p:spPr>
      </p:pic>
      <p:pic>
        <p:nvPicPr>
          <p:cNvPr id="7" name="Content Placeholder 14">
            <a:extLst>
              <a:ext uri="{FF2B5EF4-FFF2-40B4-BE49-F238E27FC236}">
                <a16:creationId xmlns:a16="http://schemas.microsoft.com/office/drawing/2014/main" id="{ABFE09B1-3AC0-4281-88F8-B7152F5FB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1492" y="1020761"/>
            <a:ext cx="3909059" cy="5212080"/>
          </a:xfrm>
          <a:prstGeom prst="rect">
            <a:avLst/>
          </a:prstGeom>
        </p:spPr>
      </p:pic>
    </p:spTree>
    <p:extLst>
      <p:ext uri="{BB962C8B-B14F-4D97-AF65-F5344CB8AC3E}">
        <p14:creationId xmlns:p14="http://schemas.microsoft.com/office/powerpoint/2010/main" val="3840414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Poll Question #1</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13</a:t>
            </a:fld>
            <a:endParaRPr lang="en-US" dirty="0"/>
          </a:p>
        </p:txBody>
      </p:sp>
      <p:sp>
        <p:nvSpPr>
          <p:cNvPr id="3" name="Speech Bubble: Rectangle 2">
            <a:extLst>
              <a:ext uri="{FF2B5EF4-FFF2-40B4-BE49-F238E27FC236}">
                <a16:creationId xmlns:a16="http://schemas.microsoft.com/office/drawing/2014/main" id="{F3805730-9EC1-43BA-969D-747791AA3E34}"/>
              </a:ext>
            </a:extLst>
          </p:cNvPr>
          <p:cNvSpPr/>
          <p:nvPr/>
        </p:nvSpPr>
        <p:spPr>
          <a:xfrm>
            <a:off x="341193" y="1373765"/>
            <a:ext cx="11516823" cy="2295728"/>
          </a:xfrm>
          <a:prstGeom prst="wedgeRectCallou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5056C5-A62A-4626-915B-EF58BD17F74E}"/>
              </a:ext>
            </a:extLst>
          </p:cNvPr>
          <p:cNvSpPr txBox="1"/>
          <p:nvPr/>
        </p:nvSpPr>
        <p:spPr>
          <a:xfrm>
            <a:off x="333984" y="1829131"/>
            <a:ext cx="11516823" cy="1384995"/>
          </a:xfrm>
          <a:prstGeom prst="rect">
            <a:avLst/>
          </a:prstGeom>
          <a:noFill/>
        </p:spPr>
        <p:txBody>
          <a:bodyPr wrap="square" rtlCol="0">
            <a:spAutoFit/>
          </a:bodyPr>
          <a:lstStyle/>
          <a:p>
            <a:pPr>
              <a:buSzPct val="100000"/>
            </a:pPr>
            <a:r>
              <a:rPr lang="en-US" sz="2800" dirty="0">
                <a:solidFill>
                  <a:schemeClr val="bg1"/>
                </a:solidFill>
                <a:latin typeface="Arial" panose="020B0604020202020204" pitchFamily="34" charset="0"/>
                <a:cs typeface="Arial" panose="020B0604020202020204" pitchFamily="34" charset="0"/>
              </a:rPr>
              <a:t>How important do you feel it is for the City to continue funding social services, including affordable childcare, after school care, and community courts? </a:t>
            </a:r>
          </a:p>
        </p:txBody>
      </p:sp>
      <p:sp>
        <p:nvSpPr>
          <p:cNvPr id="9" name="TextBox 8">
            <a:extLst>
              <a:ext uri="{FF2B5EF4-FFF2-40B4-BE49-F238E27FC236}">
                <a16:creationId xmlns:a16="http://schemas.microsoft.com/office/drawing/2014/main" id="{ACE4ACDA-EF11-4015-8CA8-A926E9D41CB0}"/>
              </a:ext>
            </a:extLst>
          </p:cNvPr>
          <p:cNvSpPr txBox="1"/>
          <p:nvPr/>
        </p:nvSpPr>
        <p:spPr>
          <a:xfrm>
            <a:off x="496112" y="4124859"/>
            <a:ext cx="11516823" cy="1815882"/>
          </a:xfrm>
          <a:prstGeom prst="rect">
            <a:avLst/>
          </a:prstGeom>
          <a:noFill/>
        </p:spPr>
        <p:txBody>
          <a:bodyPr wrap="square" rtlCol="0">
            <a:spAutoFit/>
          </a:bodyPr>
          <a:lstStyle/>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Extremely Important </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Somewhat Important</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Neutral</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Not a Priority </a:t>
            </a:r>
          </a:p>
        </p:txBody>
      </p:sp>
    </p:spTree>
    <p:extLst>
      <p:ext uri="{BB962C8B-B14F-4D97-AF65-F5344CB8AC3E}">
        <p14:creationId xmlns:p14="http://schemas.microsoft.com/office/powerpoint/2010/main" val="2273708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412338" y="253541"/>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Poll Question #2</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14</a:t>
            </a:fld>
            <a:endParaRPr lang="en-US" dirty="0"/>
          </a:p>
        </p:txBody>
      </p:sp>
      <p:sp>
        <p:nvSpPr>
          <p:cNvPr id="3" name="Speech Bubble: Rectangle 2">
            <a:extLst>
              <a:ext uri="{FF2B5EF4-FFF2-40B4-BE49-F238E27FC236}">
                <a16:creationId xmlns:a16="http://schemas.microsoft.com/office/drawing/2014/main" id="{F3805730-9EC1-43BA-969D-747791AA3E34}"/>
              </a:ext>
            </a:extLst>
          </p:cNvPr>
          <p:cNvSpPr/>
          <p:nvPr/>
        </p:nvSpPr>
        <p:spPr>
          <a:xfrm>
            <a:off x="257421" y="1373765"/>
            <a:ext cx="11600596" cy="2295728"/>
          </a:xfrm>
          <a:prstGeom prst="wedgeRectCallou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5056C5-A62A-4626-915B-EF58BD17F74E}"/>
              </a:ext>
            </a:extLst>
          </p:cNvPr>
          <p:cNvSpPr txBox="1"/>
          <p:nvPr/>
        </p:nvSpPr>
        <p:spPr>
          <a:xfrm>
            <a:off x="333984" y="1613118"/>
            <a:ext cx="11516823" cy="1815882"/>
          </a:xfrm>
          <a:prstGeom prst="rect">
            <a:avLst/>
          </a:prstGeom>
          <a:noFill/>
        </p:spPr>
        <p:txBody>
          <a:bodyPr wrap="square" rtlCol="0">
            <a:spAutoFit/>
          </a:bodyPr>
          <a:lstStyle/>
          <a:p>
            <a:pPr>
              <a:buSzPct val="100000"/>
            </a:pPr>
            <a:r>
              <a:rPr lang="en-US" sz="2800" dirty="0">
                <a:solidFill>
                  <a:schemeClr val="bg1"/>
                </a:solidFill>
                <a:latin typeface="Arial" panose="020B0604020202020204" pitchFamily="34" charset="0"/>
                <a:cs typeface="Arial" panose="020B0604020202020204" pitchFamily="34" charset="0"/>
              </a:rPr>
              <a:t>Should the City of  Dallas continue to use the Community Development Grant for public improvement projects? (Examples: Fix sidewalks/ streets, improve access to people with disabilities, and fund rehabilitation of non-profit facilities.)</a:t>
            </a:r>
          </a:p>
        </p:txBody>
      </p:sp>
      <p:sp>
        <p:nvSpPr>
          <p:cNvPr id="9" name="TextBox 8">
            <a:extLst>
              <a:ext uri="{FF2B5EF4-FFF2-40B4-BE49-F238E27FC236}">
                <a16:creationId xmlns:a16="http://schemas.microsoft.com/office/drawing/2014/main" id="{ACE4ACDA-EF11-4015-8CA8-A926E9D41CB0}"/>
              </a:ext>
            </a:extLst>
          </p:cNvPr>
          <p:cNvSpPr txBox="1"/>
          <p:nvPr/>
        </p:nvSpPr>
        <p:spPr>
          <a:xfrm>
            <a:off x="496112" y="4124859"/>
            <a:ext cx="11516823" cy="1384995"/>
          </a:xfrm>
          <a:prstGeom prst="rect">
            <a:avLst/>
          </a:prstGeom>
          <a:noFill/>
        </p:spPr>
        <p:txBody>
          <a:bodyPr wrap="square" rtlCol="0">
            <a:spAutoFit/>
          </a:bodyPr>
          <a:lstStyle/>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Yes</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No</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Maybe</a:t>
            </a:r>
          </a:p>
        </p:txBody>
      </p:sp>
    </p:spTree>
    <p:extLst>
      <p:ext uri="{BB962C8B-B14F-4D97-AF65-F5344CB8AC3E}">
        <p14:creationId xmlns:p14="http://schemas.microsoft.com/office/powerpoint/2010/main" val="1197648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HOME</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15</a:t>
            </a:fld>
            <a:endParaRPr lang="en-US" dirty="0"/>
          </a:p>
        </p:txBody>
      </p:sp>
      <p:graphicFrame>
        <p:nvGraphicFramePr>
          <p:cNvPr id="8" name="Table 5">
            <a:extLst>
              <a:ext uri="{FF2B5EF4-FFF2-40B4-BE49-F238E27FC236}">
                <a16:creationId xmlns:a16="http://schemas.microsoft.com/office/drawing/2014/main" id="{E6687FF8-1C48-41FE-9E3B-E742CCC8D61C}"/>
              </a:ext>
            </a:extLst>
          </p:cNvPr>
          <p:cNvGraphicFramePr>
            <a:graphicFrameLocks noGrp="1"/>
          </p:cNvGraphicFramePr>
          <p:nvPr>
            <p:extLst>
              <p:ext uri="{D42A27DB-BD31-4B8C-83A1-F6EECF244321}">
                <p14:modId xmlns:p14="http://schemas.microsoft.com/office/powerpoint/2010/main" val="3185435518"/>
              </p:ext>
            </p:extLst>
          </p:nvPr>
        </p:nvGraphicFramePr>
        <p:xfrm>
          <a:off x="634482" y="1278294"/>
          <a:ext cx="10580914" cy="4767943"/>
        </p:xfrm>
        <a:graphic>
          <a:graphicData uri="http://schemas.openxmlformats.org/drawingml/2006/table">
            <a:tbl>
              <a:tblPr firstRow="1" firstCol="1" bandRow="1">
                <a:tableStyleId>{6E25E649-3F16-4E02-A733-19D2CDBF48F0}</a:tableStyleId>
              </a:tblPr>
              <a:tblGrid>
                <a:gridCol w="2776397">
                  <a:extLst>
                    <a:ext uri="{9D8B030D-6E8A-4147-A177-3AD203B41FA5}">
                      <a16:colId xmlns:a16="http://schemas.microsoft.com/office/drawing/2014/main" val="2059832204"/>
                    </a:ext>
                  </a:extLst>
                </a:gridCol>
                <a:gridCol w="7804517">
                  <a:extLst>
                    <a:ext uri="{9D8B030D-6E8A-4147-A177-3AD203B41FA5}">
                      <a16:colId xmlns:a16="http://schemas.microsoft.com/office/drawing/2014/main" val="1283331579"/>
                    </a:ext>
                  </a:extLst>
                </a:gridCol>
              </a:tblGrid>
              <a:tr h="900691">
                <a:tc>
                  <a:txBody>
                    <a:bodyPr/>
                    <a:lstStyle/>
                    <a:p>
                      <a:r>
                        <a:rPr lang="en-US" dirty="0">
                          <a:solidFill>
                            <a:schemeClr val="bg1"/>
                          </a:solidFill>
                          <a:latin typeface="Arial" panose="020B0604020202020204" pitchFamily="34" charset="0"/>
                          <a:cs typeface="Arial" panose="020B0604020202020204" pitchFamily="34" charset="0"/>
                        </a:rPr>
                        <a:t>Consolidated Plan Grant:</a:t>
                      </a:r>
                    </a:p>
                  </a:txBody>
                  <a:tcPr>
                    <a:solidFill>
                      <a:srgbClr val="003F88"/>
                    </a:solidFill>
                  </a:tcPr>
                </a:tc>
                <a:tc>
                  <a:txBody>
                    <a:bodyPr/>
                    <a:lstStyle/>
                    <a:p>
                      <a:r>
                        <a:rPr lang="en-US" dirty="0">
                          <a:solidFill>
                            <a:schemeClr val="bg1"/>
                          </a:solidFill>
                          <a:latin typeface="Arial" panose="020B0604020202020204" pitchFamily="34" charset="0"/>
                          <a:cs typeface="Arial" panose="020B0604020202020204" pitchFamily="34" charset="0"/>
                        </a:rPr>
                        <a:t>HOME</a:t>
                      </a:r>
                    </a:p>
                  </a:txBody>
                  <a:tcPr anchor="ctr">
                    <a:solidFill>
                      <a:srgbClr val="003F88"/>
                    </a:solidFill>
                  </a:tcPr>
                </a:tc>
                <a:extLst>
                  <a:ext uri="{0D108BD9-81ED-4DB2-BD59-A6C34878D82A}">
                    <a16:rowId xmlns:a16="http://schemas.microsoft.com/office/drawing/2014/main" val="3398905998"/>
                  </a:ext>
                </a:extLst>
              </a:tr>
              <a:tr h="1286702">
                <a:tc>
                  <a:txBody>
                    <a:bodyPr/>
                    <a:lstStyle/>
                    <a:p>
                      <a:r>
                        <a:rPr lang="en-US" dirty="0">
                          <a:solidFill>
                            <a:schemeClr val="bg1"/>
                          </a:solidFill>
                          <a:latin typeface="Arial" panose="020B0604020202020204" pitchFamily="34" charset="0"/>
                          <a:cs typeface="Arial" panose="020B0604020202020204" pitchFamily="34" charset="0"/>
                        </a:rPr>
                        <a:t>Services:</a:t>
                      </a:r>
                    </a:p>
                  </a:txBody>
                  <a:tcPr>
                    <a:solidFill>
                      <a:srgbClr val="003F88"/>
                    </a:solidFill>
                  </a:tcPr>
                </a:tc>
                <a:tc>
                  <a:txBody>
                    <a:bodyPr/>
                    <a:lstStyle/>
                    <a:p>
                      <a:pPr marL="285750" indent="-285750">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100% of funds must be used for housing activities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Minimum of 15% of funds must be set-aside for Community Housing Development Organizations (CHDOs)</a:t>
                      </a:r>
                    </a:p>
                  </a:txBody>
                  <a:tcPr/>
                </a:tc>
                <a:extLst>
                  <a:ext uri="{0D108BD9-81ED-4DB2-BD59-A6C34878D82A}">
                    <a16:rowId xmlns:a16="http://schemas.microsoft.com/office/drawing/2014/main" val="3510529889"/>
                  </a:ext>
                </a:extLst>
              </a:tr>
              <a:tr h="2058722">
                <a:tc>
                  <a:txBody>
                    <a:bodyPr/>
                    <a:lstStyle/>
                    <a:p>
                      <a:r>
                        <a:rPr lang="en-US" dirty="0">
                          <a:solidFill>
                            <a:schemeClr val="bg1"/>
                          </a:solidFill>
                          <a:latin typeface="Arial" panose="020B0604020202020204" pitchFamily="34" charset="0"/>
                          <a:cs typeface="Arial" panose="020B0604020202020204" pitchFamily="34" charset="0"/>
                        </a:rPr>
                        <a:t>Recipient Types:</a:t>
                      </a:r>
                    </a:p>
                  </a:txBody>
                  <a:tcPr>
                    <a:solidFill>
                      <a:srgbClr val="003F88"/>
                    </a:solidFill>
                  </a:tcPr>
                </a:tc>
                <a:tc>
                  <a:txBody>
                    <a:bodyPr/>
                    <a:lstStyle/>
                    <a:p>
                      <a:pPr marL="0" indent="0">
                        <a:buSzPct val="100000"/>
                        <a:buFont typeface="Arial" panose="020B0604020202020204" pitchFamily="34" charset="0"/>
                        <a:buNone/>
                      </a:pPr>
                      <a:r>
                        <a:rPr lang="en-US" sz="1800" dirty="0">
                          <a:latin typeface="Arial" panose="020B0604020202020204" pitchFamily="34" charset="0"/>
                          <a:cs typeface="Arial" panose="020B0604020202020204" pitchFamily="34" charset="0"/>
                        </a:rPr>
                        <a:t>Program recipients may include:</a:t>
                      </a:r>
                    </a:p>
                    <a:p>
                      <a:pPr marL="285750" lvl="0" indent="-285750">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Non-profit 501(c) organizations </a:t>
                      </a:r>
                    </a:p>
                    <a:p>
                      <a:pPr marL="285750" lvl="0" indent="-285750">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Developers</a:t>
                      </a:r>
                    </a:p>
                    <a:p>
                      <a:pPr marL="285750" lvl="0" indent="-285750">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Low-income individuals seeking financial assistance to purchase a home</a:t>
                      </a:r>
                    </a:p>
                  </a:txBody>
                  <a:tcPr/>
                </a:tc>
                <a:extLst>
                  <a:ext uri="{0D108BD9-81ED-4DB2-BD59-A6C34878D82A}">
                    <a16:rowId xmlns:a16="http://schemas.microsoft.com/office/drawing/2014/main" val="1132871178"/>
                  </a:ext>
                </a:extLst>
              </a:tr>
              <a:tr h="5218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rial" panose="020B0604020202020204" pitchFamily="34" charset="0"/>
                          <a:cs typeface="Arial" panose="020B0604020202020204" pitchFamily="34" charset="0"/>
                        </a:rPr>
                        <a:t>Program Eligibility:</a:t>
                      </a:r>
                    </a:p>
                  </a:txBody>
                  <a:tcPr>
                    <a:solidFill>
                      <a:srgbClr val="003F8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Program eligibility is based on specific program requirements</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97325161"/>
                  </a:ext>
                </a:extLst>
              </a:tr>
            </a:tbl>
          </a:graphicData>
        </a:graphic>
      </p:graphicFrame>
    </p:spTree>
    <p:extLst>
      <p:ext uri="{BB962C8B-B14F-4D97-AF65-F5344CB8AC3E}">
        <p14:creationId xmlns:p14="http://schemas.microsoft.com/office/powerpoint/2010/main" val="1876613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HOME – FY 2021-22 Highlights</a:t>
            </a:r>
          </a:p>
        </p:txBody>
      </p:sp>
      <p:graphicFrame>
        <p:nvGraphicFramePr>
          <p:cNvPr id="14" name="Diagram 13">
            <a:extLst>
              <a:ext uri="{FF2B5EF4-FFF2-40B4-BE49-F238E27FC236}">
                <a16:creationId xmlns:a16="http://schemas.microsoft.com/office/drawing/2014/main" id="{21053711-BA19-48AF-B007-71E7BE041F2F}"/>
              </a:ext>
            </a:extLst>
          </p:cNvPr>
          <p:cNvGraphicFramePr/>
          <p:nvPr>
            <p:extLst>
              <p:ext uri="{D42A27DB-BD31-4B8C-83A1-F6EECF244321}">
                <p14:modId xmlns:p14="http://schemas.microsoft.com/office/powerpoint/2010/main" val="912740529"/>
              </p:ext>
            </p:extLst>
          </p:nvPr>
        </p:nvGraphicFramePr>
        <p:xfrm>
          <a:off x="-810565" y="1746856"/>
          <a:ext cx="6791108" cy="1688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Graphic 20" descr="Arrow Slight curve">
            <a:extLst>
              <a:ext uri="{FF2B5EF4-FFF2-40B4-BE49-F238E27FC236}">
                <a16:creationId xmlns:a16="http://schemas.microsoft.com/office/drawing/2014/main" id="{CB2B2023-F07C-41DC-BAED-70F66C63D8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09458">
            <a:off x="3679677" y="3421596"/>
            <a:ext cx="2134935" cy="1462294"/>
          </a:xfrm>
          <a:prstGeom prst="rect">
            <a:avLst/>
          </a:prstGeom>
        </p:spPr>
      </p:pic>
      <p:pic>
        <p:nvPicPr>
          <p:cNvPr id="6" name="Picture 5">
            <a:extLst>
              <a:ext uri="{FF2B5EF4-FFF2-40B4-BE49-F238E27FC236}">
                <a16:creationId xmlns:a16="http://schemas.microsoft.com/office/drawing/2014/main" id="{D4FE6890-923A-4545-B1C8-C539F6082833}"/>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12740" y="1793156"/>
            <a:ext cx="5646098" cy="4234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0452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Poll Question #3</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17</a:t>
            </a:fld>
            <a:endParaRPr lang="en-US" dirty="0"/>
          </a:p>
        </p:txBody>
      </p:sp>
      <p:sp>
        <p:nvSpPr>
          <p:cNvPr id="3" name="Speech Bubble: Rectangle 2">
            <a:extLst>
              <a:ext uri="{FF2B5EF4-FFF2-40B4-BE49-F238E27FC236}">
                <a16:creationId xmlns:a16="http://schemas.microsoft.com/office/drawing/2014/main" id="{F3805730-9EC1-43BA-969D-747791AA3E34}"/>
              </a:ext>
            </a:extLst>
          </p:cNvPr>
          <p:cNvSpPr/>
          <p:nvPr/>
        </p:nvSpPr>
        <p:spPr>
          <a:xfrm>
            <a:off x="341193" y="1373765"/>
            <a:ext cx="11516823" cy="2295728"/>
          </a:xfrm>
          <a:prstGeom prst="wedgeRectCallou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5056C5-A62A-4626-915B-EF58BD17F74E}"/>
              </a:ext>
            </a:extLst>
          </p:cNvPr>
          <p:cNvSpPr txBox="1"/>
          <p:nvPr/>
        </p:nvSpPr>
        <p:spPr>
          <a:xfrm>
            <a:off x="333984" y="2193039"/>
            <a:ext cx="11516823" cy="523220"/>
          </a:xfrm>
          <a:prstGeom prst="rect">
            <a:avLst/>
          </a:prstGeom>
          <a:noFill/>
        </p:spPr>
        <p:txBody>
          <a:bodyPr wrap="square" rtlCol="0">
            <a:spAutoFit/>
          </a:bodyPr>
          <a:lstStyle/>
          <a:p>
            <a:pPr>
              <a:buSzPct val="100000"/>
            </a:pPr>
            <a:r>
              <a:rPr lang="en-US" sz="2800" dirty="0">
                <a:solidFill>
                  <a:schemeClr val="bg1"/>
                </a:solidFill>
                <a:latin typeface="Arial" panose="020B0604020202020204" pitchFamily="34" charset="0"/>
                <a:cs typeface="Arial" panose="020B0604020202020204" pitchFamily="34" charset="0"/>
              </a:rPr>
              <a:t>Which housing service do you feel the City should support the most? </a:t>
            </a:r>
          </a:p>
        </p:txBody>
      </p:sp>
      <p:sp>
        <p:nvSpPr>
          <p:cNvPr id="9" name="TextBox 8">
            <a:extLst>
              <a:ext uri="{FF2B5EF4-FFF2-40B4-BE49-F238E27FC236}">
                <a16:creationId xmlns:a16="http://schemas.microsoft.com/office/drawing/2014/main" id="{ACE4ACDA-EF11-4015-8CA8-A926E9D41CB0}"/>
              </a:ext>
            </a:extLst>
          </p:cNvPr>
          <p:cNvSpPr txBox="1"/>
          <p:nvPr/>
        </p:nvSpPr>
        <p:spPr>
          <a:xfrm>
            <a:off x="496112" y="4124859"/>
            <a:ext cx="11516823" cy="1815882"/>
          </a:xfrm>
          <a:prstGeom prst="rect">
            <a:avLst/>
          </a:prstGeom>
          <a:noFill/>
        </p:spPr>
        <p:txBody>
          <a:bodyPr wrap="square" rtlCol="0">
            <a:spAutoFit/>
          </a:bodyPr>
          <a:lstStyle/>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Home Buyer Assistance</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Rehabilitation/Reconstruction of existing housing</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Development of New Affordable Housing</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All the above</a:t>
            </a:r>
          </a:p>
        </p:txBody>
      </p:sp>
    </p:spTree>
    <p:extLst>
      <p:ext uri="{BB962C8B-B14F-4D97-AF65-F5344CB8AC3E}">
        <p14:creationId xmlns:p14="http://schemas.microsoft.com/office/powerpoint/2010/main" val="3888321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ESG</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18</a:t>
            </a:fld>
            <a:endParaRPr lang="en-US" dirty="0"/>
          </a:p>
        </p:txBody>
      </p:sp>
      <p:graphicFrame>
        <p:nvGraphicFramePr>
          <p:cNvPr id="9" name="Table 5">
            <a:extLst>
              <a:ext uri="{FF2B5EF4-FFF2-40B4-BE49-F238E27FC236}">
                <a16:creationId xmlns:a16="http://schemas.microsoft.com/office/drawing/2014/main" id="{A01AC22E-3D30-4CD4-88CE-A4EB96BB62BA}"/>
              </a:ext>
            </a:extLst>
          </p:cNvPr>
          <p:cNvGraphicFramePr>
            <a:graphicFrameLocks noGrp="1"/>
          </p:cNvGraphicFramePr>
          <p:nvPr>
            <p:extLst>
              <p:ext uri="{D42A27DB-BD31-4B8C-83A1-F6EECF244321}">
                <p14:modId xmlns:p14="http://schemas.microsoft.com/office/powerpoint/2010/main" val="7286680"/>
              </p:ext>
            </p:extLst>
          </p:nvPr>
        </p:nvGraphicFramePr>
        <p:xfrm>
          <a:off x="483513" y="1391055"/>
          <a:ext cx="10508741" cy="4303329"/>
        </p:xfrm>
        <a:graphic>
          <a:graphicData uri="http://schemas.openxmlformats.org/drawingml/2006/table">
            <a:tbl>
              <a:tblPr firstRow="1" firstCol="1" bandRow="1">
                <a:tableStyleId>{6E25E649-3F16-4E02-A733-19D2CDBF48F0}</a:tableStyleId>
              </a:tblPr>
              <a:tblGrid>
                <a:gridCol w="2757459">
                  <a:extLst>
                    <a:ext uri="{9D8B030D-6E8A-4147-A177-3AD203B41FA5}">
                      <a16:colId xmlns:a16="http://schemas.microsoft.com/office/drawing/2014/main" val="2059832204"/>
                    </a:ext>
                  </a:extLst>
                </a:gridCol>
                <a:gridCol w="7751282">
                  <a:extLst>
                    <a:ext uri="{9D8B030D-6E8A-4147-A177-3AD203B41FA5}">
                      <a16:colId xmlns:a16="http://schemas.microsoft.com/office/drawing/2014/main" val="1283331579"/>
                    </a:ext>
                  </a:extLst>
                </a:gridCol>
              </a:tblGrid>
              <a:tr h="700542">
                <a:tc>
                  <a:txBody>
                    <a:bodyPr/>
                    <a:lstStyle/>
                    <a:p>
                      <a:r>
                        <a:rPr lang="en-US" dirty="0">
                          <a:solidFill>
                            <a:schemeClr val="bg1"/>
                          </a:solidFill>
                          <a:latin typeface="Arial" panose="020B0604020202020204" pitchFamily="34" charset="0"/>
                          <a:cs typeface="Arial" panose="020B0604020202020204" pitchFamily="34" charset="0"/>
                        </a:rPr>
                        <a:t>Consolidated Plan Grant:</a:t>
                      </a:r>
                    </a:p>
                  </a:txBody>
                  <a:tcPr>
                    <a:solidFill>
                      <a:srgbClr val="003F88"/>
                    </a:solidFill>
                  </a:tcPr>
                </a:tc>
                <a:tc>
                  <a:txBody>
                    <a:bodyPr/>
                    <a:lstStyle/>
                    <a:p>
                      <a:r>
                        <a:rPr lang="en-US" dirty="0">
                          <a:solidFill>
                            <a:schemeClr val="bg1"/>
                          </a:solidFill>
                          <a:latin typeface="Arial" panose="020B0604020202020204" pitchFamily="34" charset="0"/>
                          <a:cs typeface="Arial" panose="020B0604020202020204" pitchFamily="34" charset="0"/>
                        </a:rPr>
                        <a:t>ESG</a:t>
                      </a:r>
                    </a:p>
                  </a:txBody>
                  <a:tcPr anchor="ctr">
                    <a:solidFill>
                      <a:srgbClr val="003F88"/>
                    </a:solidFill>
                  </a:tcPr>
                </a:tc>
                <a:extLst>
                  <a:ext uri="{0D108BD9-81ED-4DB2-BD59-A6C34878D82A}">
                    <a16:rowId xmlns:a16="http://schemas.microsoft.com/office/drawing/2014/main" val="3398905998"/>
                  </a:ext>
                </a:extLst>
              </a:tr>
              <a:tr h="700542">
                <a:tc>
                  <a:txBody>
                    <a:bodyPr/>
                    <a:lstStyle/>
                    <a:p>
                      <a:r>
                        <a:rPr lang="en-US" dirty="0">
                          <a:solidFill>
                            <a:schemeClr val="bg1"/>
                          </a:solidFill>
                          <a:latin typeface="Arial" panose="020B0604020202020204" pitchFamily="34" charset="0"/>
                          <a:cs typeface="Arial" panose="020B0604020202020204" pitchFamily="34" charset="0"/>
                        </a:rPr>
                        <a:t>Services:</a:t>
                      </a:r>
                    </a:p>
                  </a:txBody>
                  <a:tcPr>
                    <a:solidFill>
                      <a:srgbClr val="003F88"/>
                    </a:solidFill>
                  </a:tcPr>
                </a:tc>
                <a:tc>
                  <a:txBody>
                    <a:bodyPr/>
                    <a:lstStyle/>
                    <a:p>
                      <a:pPr marL="0" indent="0">
                        <a:buSzPct val="100000"/>
                        <a:buFont typeface="Arial" panose="020B0604020202020204" pitchFamily="34" charset="0"/>
                        <a:buNone/>
                      </a:pPr>
                      <a:r>
                        <a:rPr lang="en-US" sz="1800" dirty="0">
                          <a:latin typeface="Arial" panose="020B0604020202020204" pitchFamily="34" charset="0"/>
                          <a:cs typeface="Arial" panose="020B0604020202020204" pitchFamily="34" charset="0"/>
                        </a:rPr>
                        <a:t>100% of funds must be used to prevent homelessness and to assist persons experiencing homelessness</a:t>
                      </a:r>
                    </a:p>
                  </a:txBody>
                  <a:tcPr/>
                </a:tc>
                <a:extLst>
                  <a:ext uri="{0D108BD9-81ED-4DB2-BD59-A6C34878D82A}">
                    <a16:rowId xmlns:a16="http://schemas.microsoft.com/office/drawing/2014/main" val="3510529889"/>
                  </a:ext>
                </a:extLst>
              </a:tr>
              <a:tr h="1000774">
                <a:tc>
                  <a:txBody>
                    <a:bodyPr/>
                    <a:lstStyle/>
                    <a:p>
                      <a:r>
                        <a:rPr lang="en-US" dirty="0">
                          <a:solidFill>
                            <a:schemeClr val="bg1"/>
                          </a:solidFill>
                          <a:latin typeface="Arial" panose="020B0604020202020204" pitchFamily="34" charset="0"/>
                          <a:cs typeface="Arial" panose="020B0604020202020204" pitchFamily="34" charset="0"/>
                        </a:rPr>
                        <a:t>Recipient Types:</a:t>
                      </a:r>
                    </a:p>
                  </a:txBody>
                  <a:tcPr>
                    <a:solidFill>
                      <a:srgbClr val="003F88"/>
                    </a:solidFill>
                  </a:tcPr>
                </a:tc>
                <a:tc>
                  <a:txBody>
                    <a:bodyPr/>
                    <a:lstStyle/>
                    <a:p>
                      <a:pPr marL="285750" indent="-285750">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Individuals cannot receive funds directly, must apply through a contracted organization</a:t>
                      </a:r>
                    </a:p>
                    <a:p>
                      <a:pPr marL="285750" indent="-285750">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Nonprofit agencies, 501(c) required</a:t>
                      </a:r>
                    </a:p>
                  </a:txBody>
                  <a:tcPr/>
                </a:tc>
                <a:extLst>
                  <a:ext uri="{0D108BD9-81ED-4DB2-BD59-A6C34878D82A}">
                    <a16:rowId xmlns:a16="http://schemas.microsoft.com/office/drawing/2014/main" val="1132871178"/>
                  </a:ext>
                </a:extLst>
              </a:tr>
              <a:tr h="19014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rial" panose="020B0604020202020204" pitchFamily="34" charset="0"/>
                          <a:cs typeface="Arial" panose="020B0604020202020204" pitchFamily="34" charset="0"/>
                        </a:rPr>
                        <a:t>Eligible Activities:</a:t>
                      </a:r>
                    </a:p>
                  </a:txBody>
                  <a:tcPr>
                    <a:solidFill>
                      <a:srgbClr val="003F88"/>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Street Outreach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Emergency Shelter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Homelessness Prevention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Rapid Re-Housing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Homeless Management Information System (HMIS)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Administration</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97325161"/>
                  </a:ext>
                </a:extLst>
              </a:tr>
            </a:tbl>
          </a:graphicData>
        </a:graphic>
      </p:graphicFrame>
    </p:spTree>
    <p:extLst>
      <p:ext uri="{BB962C8B-B14F-4D97-AF65-F5344CB8AC3E}">
        <p14:creationId xmlns:p14="http://schemas.microsoft.com/office/powerpoint/2010/main" val="650340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ESG – FY 2021-22 Highlights</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19</a:t>
            </a:fld>
            <a:endParaRPr lang="en-US" dirty="0"/>
          </a:p>
        </p:txBody>
      </p:sp>
      <p:graphicFrame>
        <p:nvGraphicFramePr>
          <p:cNvPr id="3" name="Diagram 2">
            <a:extLst>
              <a:ext uri="{FF2B5EF4-FFF2-40B4-BE49-F238E27FC236}">
                <a16:creationId xmlns:a16="http://schemas.microsoft.com/office/drawing/2014/main" id="{D62E2FA7-9B21-451F-AC25-28DEB39B5540}"/>
              </a:ext>
            </a:extLst>
          </p:cNvPr>
          <p:cNvGraphicFramePr/>
          <p:nvPr>
            <p:extLst>
              <p:ext uri="{D42A27DB-BD31-4B8C-83A1-F6EECF244321}">
                <p14:modId xmlns:p14="http://schemas.microsoft.com/office/powerpoint/2010/main" val="3028237694"/>
              </p:ext>
            </p:extLst>
          </p:nvPr>
        </p:nvGraphicFramePr>
        <p:xfrm>
          <a:off x="-1396679" y="1176116"/>
          <a:ext cx="14103575" cy="4563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3043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339A59-290B-46CB-BDF1-9567A1E68F1C}"/>
              </a:ext>
            </a:extLst>
          </p:cNvPr>
          <p:cNvSpPr txBox="1"/>
          <p:nvPr/>
        </p:nvSpPr>
        <p:spPr>
          <a:xfrm>
            <a:off x="229050" y="214747"/>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Presentation Overview</a:t>
            </a:r>
          </a:p>
        </p:txBody>
      </p:sp>
      <p:sp>
        <p:nvSpPr>
          <p:cNvPr id="2" name="TextBox 1">
            <a:extLst>
              <a:ext uri="{FF2B5EF4-FFF2-40B4-BE49-F238E27FC236}">
                <a16:creationId xmlns:a16="http://schemas.microsoft.com/office/drawing/2014/main" id="{19659F66-ABB0-4E4C-9008-9C3070F5D91F}"/>
              </a:ext>
            </a:extLst>
          </p:cNvPr>
          <p:cNvSpPr txBox="1"/>
          <p:nvPr/>
        </p:nvSpPr>
        <p:spPr>
          <a:xfrm>
            <a:off x="526210" y="1121434"/>
            <a:ext cx="10200929" cy="5016758"/>
          </a:xfrm>
          <a:prstGeom prst="rect">
            <a:avLst/>
          </a:prstGeom>
          <a:noFill/>
        </p:spPr>
        <p:txBody>
          <a:bodyPr wrap="square" rtlCol="0">
            <a:spAutoFit/>
          </a:bodyPr>
          <a:lstStyle/>
          <a:p>
            <a:pPr marL="285750"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Purpose</a:t>
            </a:r>
          </a:p>
          <a:p>
            <a:pPr marL="285750"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Background</a:t>
            </a:r>
          </a:p>
          <a:p>
            <a:pPr marL="285750"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Consolidated Plan Grants</a:t>
            </a:r>
          </a:p>
          <a:p>
            <a:pPr marL="742950" lvl="1"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CDBG</a:t>
            </a:r>
          </a:p>
          <a:p>
            <a:pPr marL="742950" lvl="1"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HOME</a:t>
            </a:r>
          </a:p>
          <a:p>
            <a:pPr marL="742950" lvl="1"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ESG</a:t>
            </a:r>
          </a:p>
          <a:p>
            <a:pPr marL="742950" lvl="1"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HOPWA</a:t>
            </a:r>
          </a:p>
          <a:p>
            <a:pPr marL="285750"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Consolidated Plan Timeline</a:t>
            </a:r>
          </a:p>
          <a:p>
            <a:pPr marL="285750"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Resident Participation/Input Opportunities</a:t>
            </a:r>
          </a:p>
          <a:p>
            <a:pPr marL="285750"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Questions</a:t>
            </a:r>
          </a:p>
        </p:txBody>
      </p:sp>
      <p:sp>
        <p:nvSpPr>
          <p:cNvPr id="3" name="Slide Number Placeholder 2">
            <a:extLst>
              <a:ext uri="{FF2B5EF4-FFF2-40B4-BE49-F238E27FC236}">
                <a16:creationId xmlns:a16="http://schemas.microsoft.com/office/drawing/2014/main" id="{56029380-8E6C-46DC-94AA-01C54C3BB3DD}"/>
              </a:ext>
            </a:extLst>
          </p:cNvPr>
          <p:cNvSpPr>
            <a:spLocks noGrp="1"/>
          </p:cNvSpPr>
          <p:nvPr>
            <p:ph type="sldNum" sz="quarter" idx="12"/>
          </p:nvPr>
        </p:nvSpPr>
        <p:spPr>
          <a:xfrm>
            <a:off x="8568397" y="6187538"/>
            <a:ext cx="2743200" cy="365125"/>
          </a:xfrm>
        </p:spPr>
        <p:txBody>
          <a:bodyPr/>
          <a:lstStyle/>
          <a:p>
            <a:fld id="{09918B91-4B66-40C9-B3FB-70033B0922BB}" type="slidenum">
              <a:rPr lang="en-US" smtClean="0"/>
              <a:t>2</a:t>
            </a:fld>
            <a:endParaRPr lang="en-US" dirty="0"/>
          </a:p>
        </p:txBody>
      </p:sp>
    </p:spTree>
    <p:extLst>
      <p:ext uri="{BB962C8B-B14F-4D97-AF65-F5344CB8AC3E}">
        <p14:creationId xmlns:p14="http://schemas.microsoft.com/office/powerpoint/2010/main" val="424317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Poll Question #4</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20</a:t>
            </a:fld>
            <a:endParaRPr lang="en-US" dirty="0"/>
          </a:p>
        </p:txBody>
      </p:sp>
      <p:sp>
        <p:nvSpPr>
          <p:cNvPr id="3" name="Speech Bubble: Rectangle 2">
            <a:extLst>
              <a:ext uri="{FF2B5EF4-FFF2-40B4-BE49-F238E27FC236}">
                <a16:creationId xmlns:a16="http://schemas.microsoft.com/office/drawing/2014/main" id="{F3805730-9EC1-43BA-969D-747791AA3E34}"/>
              </a:ext>
            </a:extLst>
          </p:cNvPr>
          <p:cNvSpPr/>
          <p:nvPr/>
        </p:nvSpPr>
        <p:spPr>
          <a:xfrm>
            <a:off x="341193" y="1373765"/>
            <a:ext cx="11516823" cy="2295728"/>
          </a:xfrm>
          <a:prstGeom prst="wedgeRectCallou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5056C5-A62A-4626-915B-EF58BD17F74E}"/>
              </a:ext>
            </a:extLst>
          </p:cNvPr>
          <p:cNvSpPr txBox="1"/>
          <p:nvPr/>
        </p:nvSpPr>
        <p:spPr>
          <a:xfrm>
            <a:off x="333984" y="2193039"/>
            <a:ext cx="11516823" cy="1384995"/>
          </a:xfrm>
          <a:prstGeom prst="rect">
            <a:avLst/>
          </a:prstGeom>
          <a:noFill/>
        </p:spPr>
        <p:txBody>
          <a:bodyPr wrap="square" rtlCol="0">
            <a:spAutoFit/>
          </a:bodyPr>
          <a:lstStyle/>
          <a:p>
            <a:pPr>
              <a:buSzPct val="100000"/>
            </a:pPr>
            <a:r>
              <a:rPr lang="en-US" sz="2800" dirty="0">
                <a:solidFill>
                  <a:schemeClr val="bg1"/>
                </a:solidFill>
                <a:latin typeface="Arial" panose="020B0604020202020204" pitchFamily="34" charset="0"/>
                <a:cs typeface="Arial" panose="020B0604020202020204" pitchFamily="34" charset="0"/>
              </a:rPr>
              <a:t> One of the HUD grants, the Emergency Solution Grant (ESG) is used to address homelessness. For the City of Dallas, which service do you feel is most important?</a:t>
            </a:r>
          </a:p>
        </p:txBody>
      </p:sp>
      <p:sp>
        <p:nvSpPr>
          <p:cNvPr id="9" name="TextBox 8">
            <a:extLst>
              <a:ext uri="{FF2B5EF4-FFF2-40B4-BE49-F238E27FC236}">
                <a16:creationId xmlns:a16="http://schemas.microsoft.com/office/drawing/2014/main" id="{ACE4ACDA-EF11-4015-8CA8-A926E9D41CB0}"/>
              </a:ext>
            </a:extLst>
          </p:cNvPr>
          <p:cNvSpPr txBox="1"/>
          <p:nvPr/>
        </p:nvSpPr>
        <p:spPr>
          <a:xfrm>
            <a:off x="496112" y="4124859"/>
            <a:ext cx="11516823" cy="1815882"/>
          </a:xfrm>
          <a:prstGeom prst="rect">
            <a:avLst/>
          </a:prstGeom>
          <a:noFill/>
        </p:spPr>
        <p:txBody>
          <a:bodyPr wrap="square" rtlCol="0">
            <a:spAutoFit/>
          </a:bodyPr>
          <a:lstStyle/>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Shelter Operations Support</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Street Outreach</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Homelessness Prevention Programs</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Housing Placement Programs</a:t>
            </a:r>
          </a:p>
        </p:txBody>
      </p:sp>
    </p:spTree>
    <p:extLst>
      <p:ext uri="{BB962C8B-B14F-4D97-AF65-F5344CB8AC3E}">
        <p14:creationId xmlns:p14="http://schemas.microsoft.com/office/powerpoint/2010/main" val="966626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HOPWA</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21</a:t>
            </a:fld>
            <a:endParaRPr lang="en-US" dirty="0"/>
          </a:p>
        </p:txBody>
      </p:sp>
      <p:graphicFrame>
        <p:nvGraphicFramePr>
          <p:cNvPr id="7" name="Table 5">
            <a:extLst>
              <a:ext uri="{FF2B5EF4-FFF2-40B4-BE49-F238E27FC236}">
                <a16:creationId xmlns:a16="http://schemas.microsoft.com/office/drawing/2014/main" id="{246B8396-890D-4A11-84F5-71C8A565706D}"/>
              </a:ext>
            </a:extLst>
          </p:cNvPr>
          <p:cNvGraphicFramePr>
            <a:graphicFrameLocks noGrp="1"/>
          </p:cNvGraphicFramePr>
          <p:nvPr>
            <p:extLst>
              <p:ext uri="{D42A27DB-BD31-4B8C-83A1-F6EECF244321}">
                <p14:modId xmlns:p14="http://schemas.microsoft.com/office/powerpoint/2010/main" val="2341625105"/>
              </p:ext>
            </p:extLst>
          </p:nvPr>
        </p:nvGraphicFramePr>
        <p:xfrm>
          <a:off x="603840" y="1477500"/>
          <a:ext cx="10466236" cy="3902999"/>
        </p:xfrm>
        <a:graphic>
          <a:graphicData uri="http://schemas.openxmlformats.org/drawingml/2006/table">
            <a:tbl>
              <a:tblPr firstRow="1" firstCol="1" bandRow="1">
                <a:tableStyleId>{6E25E649-3F16-4E02-A733-19D2CDBF48F0}</a:tableStyleId>
              </a:tblPr>
              <a:tblGrid>
                <a:gridCol w="2746306">
                  <a:extLst>
                    <a:ext uri="{9D8B030D-6E8A-4147-A177-3AD203B41FA5}">
                      <a16:colId xmlns:a16="http://schemas.microsoft.com/office/drawing/2014/main" val="2059832204"/>
                    </a:ext>
                  </a:extLst>
                </a:gridCol>
                <a:gridCol w="7719930">
                  <a:extLst>
                    <a:ext uri="{9D8B030D-6E8A-4147-A177-3AD203B41FA5}">
                      <a16:colId xmlns:a16="http://schemas.microsoft.com/office/drawing/2014/main" val="1283331579"/>
                    </a:ext>
                  </a:extLst>
                </a:gridCol>
              </a:tblGrid>
              <a:tr h="624507">
                <a:tc>
                  <a:txBody>
                    <a:bodyPr/>
                    <a:lstStyle/>
                    <a:p>
                      <a:r>
                        <a:rPr lang="en-US" dirty="0">
                          <a:solidFill>
                            <a:schemeClr val="bg1"/>
                          </a:solidFill>
                          <a:latin typeface="Arial" panose="020B0604020202020204" pitchFamily="34" charset="0"/>
                          <a:cs typeface="Arial" panose="020B0604020202020204" pitchFamily="34" charset="0"/>
                        </a:rPr>
                        <a:t>Consolidated Plan Grant:</a:t>
                      </a:r>
                    </a:p>
                  </a:txBody>
                  <a:tcPr>
                    <a:solidFill>
                      <a:srgbClr val="003F88"/>
                    </a:solidFill>
                  </a:tcPr>
                </a:tc>
                <a:tc>
                  <a:txBody>
                    <a:bodyPr/>
                    <a:lstStyle/>
                    <a:p>
                      <a:r>
                        <a:rPr lang="en-US" dirty="0">
                          <a:solidFill>
                            <a:schemeClr val="bg1"/>
                          </a:solidFill>
                          <a:latin typeface="Arial" panose="020B0604020202020204" pitchFamily="34" charset="0"/>
                          <a:cs typeface="Arial" panose="020B0604020202020204" pitchFamily="34" charset="0"/>
                        </a:rPr>
                        <a:t>HOPWA</a:t>
                      </a:r>
                    </a:p>
                  </a:txBody>
                  <a:tcPr anchor="ctr">
                    <a:solidFill>
                      <a:srgbClr val="003F88"/>
                    </a:solidFill>
                  </a:tcPr>
                </a:tc>
                <a:extLst>
                  <a:ext uri="{0D108BD9-81ED-4DB2-BD59-A6C34878D82A}">
                    <a16:rowId xmlns:a16="http://schemas.microsoft.com/office/drawing/2014/main" val="3398905998"/>
                  </a:ext>
                </a:extLst>
              </a:tr>
              <a:tr h="1159799">
                <a:tc>
                  <a:txBody>
                    <a:bodyPr/>
                    <a:lstStyle/>
                    <a:p>
                      <a:r>
                        <a:rPr lang="en-US" dirty="0">
                          <a:solidFill>
                            <a:schemeClr val="bg1"/>
                          </a:solidFill>
                          <a:latin typeface="Arial" panose="020B0604020202020204" pitchFamily="34" charset="0"/>
                          <a:cs typeface="Arial" panose="020B0604020202020204" pitchFamily="34" charset="0"/>
                        </a:rPr>
                        <a:t>Services:</a:t>
                      </a:r>
                    </a:p>
                  </a:txBody>
                  <a:tcPr>
                    <a:solidFill>
                      <a:srgbClr val="003F88"/>
                    </a:solidFill>
                  </a:tcPr>
                </a:tc>
                <a:tc>
                  <a:txBody>
                    <a:bodyPr/>
                    <a:lstStyle/>
                    <a:p>
                      <a:pPr marL="0" indent="0">
                        <a:buSzPct val="100000"/>
                        <a:buFont typeface="Arial" panose="020B0604020202020204" pitchFamily="34" charset="0"/>
                        <a:buNone/>
                      </a:pPr>
                      <a:r>
                        <a:rPr lang="en-US" sz="1800" dirty="0">
                          <a:latin typeface="Arial" panose="020B0604020202020204" pitchFamily="34" charset="0"/>
                          <a:cs typeface="Arial" panose="020B0604020202020204" pitchFamily="34" charset="0"/>
                        </a:rPr>
                        <a:t>100% of funds must be used to provide housing and/or supportive services to low-income individuals (and/or family members) who have a qualifying medical diagnosis and live within the eligible area</a:t>
                      </a:r>
                    </a:p>
                  </a:txBody>
                  <a:tcPr/>
                </a:tc>
                <a:extLst>
                  <a:ext uri="{0D108BD9-81ED-4DB2-BD59-A6C34878D82A}">
                    <a16:rowId xmlns:a16="http://schemas.microsoft.com/office/drawing/2014/main" val="3510529889"/>
                  </a:ext>
                </a:extLst>
              </a:tr>
              <a:tr h="892153">
                <a:tc>
                  <a:txBody>
                    <a:bodyPr/>
                    <a:lstStyle/>
                    <a:p>
                      <a:r>
                        <a:rPr lang="en-US" dirty="0">
                          <a:solidFill>
                            <a:schemeClr val="bg1"/>
                          </a:solidFill>
                          <a:latin typeface="Arial" panose="020B0604020202020204" pitchFamily="34" charset="0"/>
                          <a:cs typeface="Arial" panose="020B0604020202020204" pitchFamily="34" charset="0"/>
                        </a:rPr>
                        <a:t>Recipient Types:</a:t>
                      </a:r>
                    </a:p>
                  </a:txBody>
                  <a:tcPr>
                    <a:solidFill>
                      <a:srgbClr val="003F88"/>
                    </a:solidFill>
                  </a:tcPr>
                </a:tc>
                <a:tc>
                  <a:txBody>
                    <a:bodyPr/>
                    <a:lstStyle/>
                    <a:p>
                      <a:pPr marL="285750" indent="-285750">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Individuals cannot receive funds directly, must apply through a contracted organization</a:t>
                      </a:r>
                    </a:p>
                    <a:p>
                      <a:pPr marL="285750" indent="-285750">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Nonprofit agencies, 501(c) required</a:t>
                      </a:r>
                    </a:p>
                  </a:txBody>
                  <a:tcPr/>
                </a:tc>
                <a:extLst>
                  <a:ext uri="{0D108BD9-81ED-4DB2-BD59-A6C34878D82A}">
                    <a16:rowId xmlns:a16="http://schemas.microsoft.com/office/drawing/2014/main" val="1132871178"/>
                  </a:ext>
                </a:extLst>
              </a:tr>
              <a:tr h="1159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rial" panose="020B0604020202020204" pitchFamily="34" charset="0"/>
                          <a:cs typeface="Arial" panose="020B0604020202020204" pitchFamily="34" charset="0"/>
                        </a:rPr>
                        <a:t>Program Examples:</a:t>
                      </a:r>
                    </a:p>
                  </a:txBody>
                  <a:tcPr>
                    <a:solidFill>
                      <a:srgbClr val="003F8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Eligible programs and services can include: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Tenant Based Rental Assistance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Facility Based Housing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Housing Services and Information</a:t>
                      </a:r>
                    </a:p>
                  </a:txBody>
                  <a:tcPr/>
                </a:tc>
                <a:extLst>
                  <a:ext uri="{0D108BD9-81ED-4DB2-BD59-A6C34878D82A}">
                    <a16:rowId xmlns:a16="http://schemas.microsoft.com/office/drawing/2014/main" val="1597325161"/>
                  </a:ext>
                </a:extLst>
              </a:tr>
            </a:tbl>
          </a:graphicData>
        </a:graphic>
      </p:graphicFrame>
    </p:spTree>
    <p:extLst>
      <p:ext uri="{BB962C8B-B14F-4D97-AF65-F5344CB8AC3E}">
        <p14:creationId xmlns:p14="http://schemas.microsoft.com/office/powerpoint/2010/main" val="1752417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HOPWA – FY 2021-22 Highlights</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22</a:t>
            </a:fld>
            <a:endParaRPr lang="en-US" dirty="0"/>
          </a:p>
        </p:txBody>
      </p:sp>
      <p:graphicFrame>
        <p:nvGraphicFramePr>
          <p:cNvPr id="3" name="Diagram 2">
            <a:extLst>
              <a:ext uri="{FF2B5EF4-FFF2-40B4-BE49-F238E27FC236}">
                <a16:creationId xmlns:a16="http://schemas.microsoft.com/office/drawing/2014/main" id="{D62E2FA7-9B21-451F-AC25-28DEB39B5540}"/>
              </a:ext>
            </a:extLst>
          </p:cNvPr>
          <p:cNvGraphicFramePr/>
          <p:nvPr>
            <p:extLst>
              <p:ext uri="{D42A27DB-BD31-4B8C-83A1-F6EECF244321}">
                <p14:modId xmlns:p14="http://schemas.microsoft.com/office/powerpoint/2010/main" val="668527316"/>
              </p:ext>
            </p:extLst>
          </p:nvPr>
        </p:nvGraphicFramePr>
        <p:xfrm>
          <a:off x="-1328585" y="1147263"/>
          <a:ext cx="14103575" cy="4563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3575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Poll Question #5</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23</a:t>
            </a:fld>
            <a:endParaRPr lang="en-US" dirty="0"/>
          </a:p>
        </p:txBody>
      </p:sp>
      <p:sp>
        <p:nvSpPr>
          <p:cNvPr id="3" name="Speech Bubble: Rectangle 2">
            <a:extLst>
              <a:ext uri="{FF2B5EF4-FFF2-40B4-BE49-F238E27FC236}">
                <a16:creationId xmlns:a16="http://schemas.microsoft.com/office/drawing/2014/main" id="{F3805730-9EC1-43BA-969D-747791AA3E34}"/>
              </a:ext>
            </a:extLst>
          </p:cNvPr>
          <p:cNvSpPr/>
          <p:nvPr/>
        </p:nvSpPr>
        <p:spPr>
          <a:xfrm>
            <a:off x="257421" y="1203650"/>
            <a:ext cx="11600596" cy="2589828"/>
          </a:xfrm>
          <a:prstGeom prst="wedgeRectCallou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5056C5-A62A-4626-915B-EF58BD17F74E}"/>
              </a:ext>
            </a:extLst>
          </p:cNvPr>
          <p:cNvSpPr txBox="1"/>
          <p:nvPr/>
        </p:nvSpPr>
        <p:spPr>
          <a:xfrm>
            <a:off x="341193" y="1546708"/>
            <a:ext cx="11516823" cy="2246769"/>
          </a:xfrm>
          <a:prstGeom prst="rect">
            <a:avLst/>
          </a:prstGeom>
          <a:noFill/>
        </p:spPr>
        <p:txBody>
          <a:bodyPr wrap="square" rtlCol="0">
            <a:spAutoFit/>
          </a:bodyPr>
          <a:lstStyle/>
          <a:p>
            <a:pPr>
              <a:buSzPct val="100000"/>
            </a:pPr>
            <a:r>
              <a:rPr lang="en-US" sz="2800" dirty="0">
                <a:solidFill>
                  <a:schemeClr val="bg1"/>
                </a:solidFill>
                <a:latin typeface="Arial" panose="020B0604020202020204" pitchFamily="34" charset="0"/>
                <a:cs typeface="Arial" panose="020B0604020202020204" pitchFamily="34" charset="0"/>
              </a:rPr>
              <a:t>Another HUD grant, Housing Opportunities for Persons with AIDS (HOPWA), is used to provide housing for persons with HIV/AIDS and their families. Should the City continue to use HOPWA funds to address the priorities and needs identified by Dallas County and the Ryan White Planning Council of the Dallas Area?</a:t>
            </a:r>
          </a:p>
        </p:txBody>
      </p:sp>
      <p:sp>
        <p:nvSpPr>
          <p:cNvPr id="9" name="TextBox 8">
            <a:extLst>
              <a:ext uri="{FF2B5EF4-FFF2-40B4-BE49-F238E27FC236}">
                <a16:creationId xmlns:a16="http://schemas.microsoft.com/office/drawing/2014/main" id="{ACE4ACDA-EF11-4015-8CA8-A926E9D41CB0}"/>
              </a:ext>
            </a:extLst>
          </p:cNvPr>
          <p:cNvSpPr txBox="1"/>
          <p:nvPr/>
        </p:nvSpPr>
        <p:spPr>
          <a:xfrm>
            <a:off x="496112" y="4124859"/>
            <a:ext cx="11516823" cy="1384995"/>
          </a:xfrm>
          <a:prstGeom prst="rect">
            <a:avLst/>
          </a:prstGeom>
          <a:noFill/>
        </p:spPr>
        <p:txBody>
          <a:bodyPr wrap="square" rtlCol="0">
            <a:spAutoFit/>
          </a:bodyPr>
          <a:lstStyle/>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Yes</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No</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Maybe</a:t>
            </a:r>
          </a:p>
        </p:txBody>
      </p:sp>
    </p:spTree>
    <p:extLst>
      <p:ext uri="{BB962C8B-B14F-4D97-AF65-F5344CB8AC3E}">
        <p14:creationId xmlns:p14="http://schemas.microsoft.com/office/powerpoint/2010/main" val="3812951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Consolidated Plan Timeline</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24</a:t>
            </a:fld>
            <a:endParaRPr lang="en-US" dirty="0"/>
          </a:p>
        </p:txBody>
      </p:sp>
      <p:graphicFrame>
        <p:nvGraphicFramePr>
          <p:cNvPr id="3" name="Table 5">
            <a:extLst>
              <a:ext uri="{FF2B5EF4-FFF2-40B4-BE49-F238E27FC236}">
                <a16:creationId xmlns:a16="http://schemas.microsoft.com/office/drawing/2014/main" id="{9F04658D-3DEA-436F-B64F-1A85B06E7FBD}"/>
              </a:ext>
            </a:extLst>
          </p:cNvPr>
          <p:cNvGraphicFramePr>
            <a:graphicFrameLocks noGrp="1"/>
          </p:cNvGraphicFramePr>
          <p:nvPr>
            <p:extLst>
              <p:ext uri="{D42A27DB-BD31-4B8C-83A1-F6EECF244321}">
                <p14:modId xmlns:p14="http://schemas.microsoft.com/office/powerpoint/2010/main" val="419713019"/>
              </p:ext>
            </p:extLst>
          </p:nvPr>
        </p:nvGraphicFramePr>
        <p:xfrm>
          <a:off x="753036" y="951836"/>
          <a:ext cx="10015369" cy="4954327"/>
        </p:xfrm>
        <a:graphic>
          <a:graphicData uri="http://schemas.openxmlformats.org/drawingml/2006/table">
            <a:tbl>
              <a:tblPr firstCol="1" bandRow="1">
                <a:tableStyleId>{5C22544A-7EE6-4342-B048-85BDC9FD1C3A}</a:tableStyleId>
              </a:tblPr>
              <a:tblGrid>
                <a:gridCol w="2305234">
                  <a:extLst>
                    <a:ext uri="{9D8B030D-6E8A-4147-A177-3AD203B41FA5}">
                      <a16:colId xmlns:a16="http://schemas.microsoft.com/office/drawing/2014/main" val="1888384642"/>
                    </a:ext>
                  </a:extLst>
                </a:gridCol>
                <a:gridCol w="7710135">
                  <a:extLst>
                    <a:ext uri="{9D8B030D-6E8A-4147-A177-3AD203B41FA5}">
                      <a16:colId xmlns:a16="http://schemas.microsoft.com/office/drawing/2014/main" val="2123273788"/>
                    </a:ext>
                  </a:extLst>
                </a:gridCol>
              </a:tblGrid>
              <a:tr h="1464935">
                <a:tc>
                  <a:txBody>
                    <a:bodyPr/>
                    <a:lstStyle/>
                    <a:p>
                      <a:r>
                        <a:rPr lang="en-US" dirty="0">
                          <a:latin typeface="Arial" panose="020B0604020202020204" pitchFamily="34" charset="0"/>
                          <a:cs typeface="Arial" panose="020B0604020202020204" pitchFamily="34" charset="0"/>
                        </a:rPr>
                        <a:t>January/February</a:t>
                      </a:r>
                    </a:p>
                  </a:txBody>
                  <a:tcPr anchor="ctr">
                    <a:solidFill>
                      <a:srgbClr val="003F88"/>
                    </a:solidFill>
                  </a:tcPr>
                </a:tc>
                <a:tc>
                  <a:txBody>
                    <a:bodyPr/>
                    <a:lstStyle/>
                    <a:p>
                      <a:r>
                        <a:rPr lang="en-US" dirty="0">
                          <a:latin typeface="Arial" panose="020B0604020202020204" pitchFamily="34" charset="0"/>
                          <a:cs typeface="Arial" panose="020B0604020202020204" pitchFamily="34" charset="0"/>
                        </a:rPr>
                        <a:t>Public Input Meetings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Virtual Neighborhood Meetings – January 5 to 19</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Community Partner Meetings (Continuum of Care, Ryan White Planning Council of Dallas) – January and February</a:t>
                      </a: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Deadline for Comment Forms – February 25</a:t>
                      </a:r>
                    </a:p>
                  </a:txBody>
                  <a:tcPr anchor="ctr"/>
                </a:tc>
                <a:extLst>
                  <a:ext uri="{0D108BD9-81ED-4DB2-BD59-A6C34878D82A}">
                    <a16:rowId xmlns:a16="http://schemas.microsoft.com/office/drawing/2014/main" val="2894484582"/>
                  </a:ext>
                </a:extLst>
              </a:tr>
              <a:tr h="640909">
                <a:tc>
                  <a:txBody>
                    <a:bodyPr/>
                    <a:lstStyle/>
                    <a:p>
                      <a:r>
                        <a:rPr lang="en-US" dirty="0">
                          <a:latin typeface="Arial" panose="020B0604020202020204" pitchFamily="34" charset="0"/>
                          <a:cs typeface="Arial" panose="020B0604020202020204" pitchFamily="34" charset="0"/>
                        </a:rPr>
                        <a:t>March</a:t>
                      </a:r>
                    </a:p>
                  </a:txBody>
                  <a:tcPr anchor="ctr">
                    <a:solidFill>
                      <a:srgbClr val="003F88"/>
                    </a:solidFill>
                  </a:tcPr>
                </a:tc>
                <a:tc>
                  <a:txBody>
                    <a:bodyPr/>
                    <a:lstStyle/>
                    <a:p>
                      <a:r>
                        <a:rPr lang="en-US" dirty="0">
                          <a:latin typeface="Arial" panose="020B0604020202020204" pitchFamily="34" charset="0"/>
                          <a:cs typeface="Arial" panose="020B0604020202020204" pitchFamily="34" charset="0"/>
                        </a:rPr>
                        <a:t>Community Development Commission (CDC) reviews City Manager’s recommended budget</a:t>
                      </a:r>
                    </a:p>
                  </a:txBody>
                  <a:tcPr anchor="ctr"/>
                </a:tc>
                <a:extLst>
                  <a:ext uri="{0D108BD9-81ED-4DB2-BD59-A6C34878D82A}">
                    <a16:rowId xmlns:a16="http://schemas.microsoft.com/office/drawing/2014/main" val="3740500853"/>
                  </a:ext>
                </a:extLst>
              </a:tr>
              <a:tr h="915584">
                <a:tc>
                  <a:txBody>
                    <a:bodyPr/>
                    <a:lstStyle/>
                    <a:p>
                      <a:r>
                        <a:rPr lang="en-US" dirty="0">
                          <a:latin typeface="Arial" panose="020B0604020202020204" pitchFamily="34" charset="0"/>
                          <a:cs typeface="Arial" panose="020B0604020202020204" pitchFamily="34" charset="0"/>
                        </a:rPr>
                        <a:t>April/May</a:t>
                      </a:r>
                    </a:p>
                  </a:txBody>
                  <a:tcPr anchor="ctr">
                    <a:solidFill>
                      <a:srgbClr val="003F88"/>
                    </a:solidFill>
                  </a:tcPr>
                </a:tc>
                <a:tc>
                  <a:txBody>
                    <a:bodyPr/>
                    <a:lstStyle/>
                    <a:p>
                      <a:r>
                        <a:rPr lang="en-US" dirty="0">
                          <a:latin typeface="Arial" panose="020B0604020202020204" pitchFamily="34" charset="0"/>
                          <a:cs typeface="Arial" panose="020B0604020202020204" pitchFamily="34" charset="0"/>
                        </a:rPr>
                        <a:t>CDC recommends budget and amendments to City Council</a:t>
                      </a:r>
                    </a:p>
                    <a:p>
                      <a:r>
                        <a:rPr lang="en-US" dirty="0">
                          <a:latin typeface="Arial" panose="020B0604020202020204" pitchFamily="34" charset="0"/>
                          <a:cs typeface="Arial" panose="020B0604020202020204" pitchFamily="34" charset="0"/>
                        </a:rPr>
                        <a:t>City Council reviews budget</a:t>
                      </a:r>
                    </a:p>
                    <a:p>
                      <a:r>
                        <a:rPr lang="en-US" dirty="0">
                          <a:latin typeface="Arial" panose="020B0604020202020204" pitchFamily="34" charset="0"/>
                          <a:cs typeface="Arial" panose="020B0604020202020204" pitchFamily="34" charset="0"/>
                        </a:rPr>
                        <a:t>City Council preliminarily adopts budget</a:t>
                      </a:r>
                    </a:p>
                  </a:txBody>
                  <a:tcPr anchor="ctr"/>
                </a:tc>
                <a:extLst>
                  <a:ext uri="{0D108BD9-81ED-4DB2-BD59-A6C34878D82A}">
                    <a16:rowId xmlns:a16="http://schemas.microsoft.com/office/drawing/2014/main" val="4194320005"/>
                  </a:ext>
                </a:extLst>
              </a:tr>
              <a:tr h="1190259">
                <a:tc>
                  <a:txBody>
                    <a:bodyPr/>
                    <a:lstStyle/>
                    <a:p>
                      <a:r>
                        <a:rPr lang="en-US" dirty="0">
                          <a:latin typeface="Arial" panose="020B0604020202020204" pitchFamily="34" charset="0"/>
                          <a:cs typeface="Arial" panose="020B0604020202020204" pitchFamily="34" charset="0"/>
                        </a:rPr>
                        <a:t>June</a:t>
                      </a:r>
                    </a:p>
                  </a:txBody>
                  <a:tcPr anchor="ctr">
                    <a:solidFill>
                      <a:srgbClr val="003F88"/>
                    </a:solidFill>
                  </a:tcPr>
                </a:tc>
                <a:tc>
                  <a:txBody>
                    <a:bodyPr/>
                    <a:lstStyle/>
                    <a:p>
                      <a:r>
                        <a:rPr lang="en-US" dirty="0">
                          <a:latin typeface="Arial" panose="020B0604020202020204" pitchFamily="34" charset="0"/>
                          <a:cs typeface="Arial" panose="020B0604020202020204" pitchFamily="34" charset="0"/>
                        </a:rPr>
                        <a:t>Public review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30-day comment period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Public hearing before City Council</a:t>
                      </a:r>
                    </a:p>
                    <a:p>
                      <a:r>
                        <a:rPr lang="en-US" dirty="0">
                          <a:latin typeface="Arial" panose="020B0604020202020204" pitchFamily="34" charset="0"/>
                          <a:cs typeface="Arial" panose="020B0604020202020204" pitchFamily="34" charset="0"/>
                        </a:rPr>
                        <a:t>Final Adoption by City Council</a:t>
                      </a:r>
                    </a:p>
                  </a:txBody>
                  <a:tcPr anchor="ctr"/>
                </a:tc>
                <a:extLst>
                  <a:ext uri="{0D108BD9-81ED-4DB2-BD59-A6C34878D82A}">
                    <a16:rowId xmlns:a16="http://schemas.microsoft.com/office/drawing/2014/main" val="4282090882"/>
                  </a:ext>
                </a:extLst>
              </a:tr>
              <a:tr h="371320">
                <a:tc>
                  <a:txBody>
                    <a:bodyPr/>
                    <a:lstStyle/>
                    <a:p>
                      <a:r>
                        <a:rPr lang="en-US" dirty="0">
                          <a:latin typeface="Arial" panose="020B0604020202020204" pitchFamily="34" charset="0"/>
                          <a:cs typeface="Arial" panose="020B0604020202020204" pitchFamily="34" charset="0"/>
                        </a:rPr>
                        <a:t>August</a:t>
                      </a:r>
                    </a:p>
                  </a:txBody>
                  <a:tcPr anchor="ctr">
                    <a:solidFill>
                      <a:srgbClr val="003F88"/>
                    </a:solidFill>
                  </a:tcPr>
                </a:tc>
                <a:tc>
                  <a:txBody>
                    <a:bodyPr/>
                    <a:lstStyle/>
                    <a:p>
                      <a:r>
                        <a:rPr lang="en-US" dirty="0">
                          <a:latin typeface="Arial" panose="020B0604020202020204" pitchFamily="34" charset="0"/>
                          <a:cs typeface="Arial" panose="020B0604020202020204" pitchFamily="34" charset="0"/>
                        </a:rPr>
                        <a:t>Submit plan to HUD</a:t>
                      </a:r>
                    </a:p>
                  </a:txBody>
                  <a:tcPr anchor="ctr"/>
                </a:tc>
                <a:extLst>
                  <a:ext uri="{0D108BD9-81ED-4DB2-BD59-A6C34878D82A}">
                    <a16:rowId xmlns:a16="http://schemas.microsoft.com/office/drawing/2014/main" val="2387114573"/>
                  </a:ext>
                </a:extLst>
              </a:tr>
              <a:tr h="371320">
                <a:tc>
                  <a:txBody>
                    <a:bodyPr/>
                    <a:lstStyle/>
                    <a:p>
                      <a:r>
                        <a:rPr lang="en-US" dirty="0">
                          <a:latin typeface="Arial" panose="020B0604020202020204" pitchFamily="34" charset="0"/>
                          <a:cs typeface="Arial" panose="020B0604020202020204" pitchFamily="34" charset="0"/>
                        </a:rPr>
                        <a:t>October</a:t>
                      </a:r>
                    </a:p>
                  </a:txBody>
                  <a:tcPr anchor="ctr">
                    <a:solidFill>
                      <a:srgbClr val="003F88"/>
                    </a:solidFill>
                  </a:tcPr>
                </a:tc>
                <a:tc>
                  <a:txBody>
                    <a:bodyPr/>
                    <a:lstStyle/>
                    <a:p>
                      <a:r>
                        <a:rPr lang="en-US" dirty="0">
                          <a:latin typeface="Arial" panose="020B0604020202020204" pitchFamily="34" charset="0"/>
                          <a:cs typeface="Arial" panose="020B0604020202020204" pitchFamily="34" charset="0"/>
                        </a:rPr>
                        <a:t>Implement plan</a:t>
                      </a:r>
                    </a:p>
                  </a:txBody>
                  <a:tcPr anchor="ctr"/>
                </a:tc>
                <a:extLst>
                  <a:ext uri="{0D108BD9-81ED-4DB2-BD59-A6C34878D82A}">
                    <a16:rowId xmlns:a16="http://schemas.microsoft.com/office/drawing/2014/main" val="40515289"/>
                  </a:ext>
                </a:extLst>
              </a:tr>
            </a:tbl>
          </a:graphicData>
        </a:graphic>
      </p:graphicFrame>
    </p:spTree>
    <p:extLst>
      <p:ext uri="{BB962C8B-B14F-4D97-AF65-F5344CB8AC3E}">
        <p14:creationId xmlns:p14="http://schemas.microsoft.com/office/powerpoint/2010/main" val="1732904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Resident Participation</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25</a:t>
            </a:fld>
            <a:endParaRPr lang="en-US" dirty="0"/>
          </a:p>
        </p:txBody>
      </p:sp>
      <p:graphicFrame>
        <p:nvGraphicFramePr>
          <p:cNvPr id="3" name="Diagram 2">
            <a:extLst>
              <a:ext uri="{FF2B5EF4-FFF2-40B4-BE49-F238E27FC236}">
                <a16:creationId xmlns:a16="http://schemas.microsoft.com/office/drawing/2014/main" id="{C7D28795-0C9F-4A49-97A4-8478AF1AD0C0}"/>
              </a:ext>
            </a:extLst>
          </p:cNvPr>
          <p:cNvGraphicFramePr/>
          <p:nvPr>
            <p:extLst>
              <p:ext uri="{D42A27DB-BD31-4B8C-83A1-F6EECF244321}">
                <p14:modId xmlns:p14="http://schemas.microsoft.com/office/powerpoint/2010/main" val="3153099633"/>
              </p:ext>
            </p:extLst>
          </p:nvPr>
        </p:nvGraphicFramePr>
        <p:xfrm>
          <a:off x="341194" y="894946"/>
          <a:ext cx="11223277" cy="5236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9D1F5852-CF3F-4F56-AB9A-508D1D64DD31}"/>
              </a:ext>
            </a:extLst>
          </p:cNvPr>
          <p:cNvSpPr txBox="1"/>
          <p:nvPr/>
        </p:nvSpPr>
        <p:spPr>
          <a:xfrm>
            <a:off x="481615" y="2020105"/>
            <a:ext cx="3087445" cy="1938992"/>
          </a:xfrm>
          <a:prstGeom prst="rect">
            <a:avLst/>
          </a:prstGeom>
          <a:noFill/>
        </p:spPr>
        <p:txBody>
          <a:bodyPr wrap="square" rtlCol="0">
            <a:spAutoFit/>
          </a:bodyPr>
          <a:lstStyle/>
          <a:p>
            <a:pPr lvl="0"/>
            <a:r>
              <a:rPr lang="en-US" sz="2000" dirty="0">
                <a:latin typeface="Arial" panose="020B0604020202020204" pitchFamily="34" charset="0"/>
                <a:cs typeface="Arial" panose="020B0604020202020204" pitchFamily="34" charset="0"/>
              </a:rPr>
              <a:t>City of Dallas</a:t>
            </a:r>
          </a:p>
          <a:p>
            <a:pPr lvl="0"/>
            <a:r>
              <a:rPr lang="en-US" sz="2000" dirty="0">
                <a:latin typeface="Arial" panose="020B0604020202020204" pitchFamily="34" charset="0"/>
                <a:cs typeface="Arial" panose="020B0604020202020204" pitchFamily="34" charset="0"/>
              </a:rPr>
              <a:t>Budget &amp; Management Services/Grant Administration</a:t>
            </a:r>
          </a:p>
          <a:p>
            <a:pPr lvl="0"/>
            <a:r>
              <a:rPr lang="en-US" sz="2000" dirty="0">
                <a:latin typeface="Arial" panose="020B0604020202020204" pitchFamily="34" charset="0"/>
                <a:cs typeface="Arial" panose="020B0604020202020204" pitchFamily="34" charset="0"/>
              </a:rPr>
              <a:t>1500 Marilla Street, 4FS</a:t>
            </a:r>
          </a:p>
          <a:p>
            <a:pPr lvl="0"/>
            <a:r>
              <a:rPr lang="en-US" sz="2000" dirty="0">
                <a:latin typeface="Arial" panose="020B0604020202020204" pitchFamily="34" charset="0"/>
                <a:cs typeface="Arial" panose="020B0604020202020204" pitchFamily="34" charset="0"/>
              </a:rPr>
              <a:t>Dallas, TX 75201</a:t>
            </a:r>
          </a:p>
        </p:txBody>
      </p:sp>
    </p:spTree>
    <p:extLst>
      <p:ext uri="{BB962C8B-B14F-4D97-AF65-F5344CB8AC3E}">
        <p14:creationId xmlns:p14="http://schemas.microsoft.com/office/powerpoint/2010/main" val="4251896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Doing Business with the City</a:t>
            </a:r>
          </a:p>
        </p:txBody>
      </p:sp>
      <p:sp>
        <p:nvSpPr>
          <p:cNvPr id="5" name="TextBox 4">
            <a:extLst>
              <a:ext uri="{FF2B5EF4-FFF2-40B4-BE49-F238E27FC236}">
                <a16:creationId xmlns:a16="http://schemas.microsoft.com/office/drawing/2014/main" id="{0939072B-F89F-493D-A26C-E698219F8380}"/>
              </a:ext>
            </a:extLst>
          </p:cNvPr>
          <p:cNvSpPr txBox="1"/>
          <p:nvPr/>
        </p:nvSpPr>
        <p:spPr>
          <a:xfrm>
            <a:off x="485192" y="1268963"/>
            <a:ext cx="11187404" cy="5016758"/>
          </a:xfrm>
          <a:prstGeom prst="rect">
            <a:avLst/>
          </a:prstGeom>
          <a:noFill/>
        </p:spPr>
        <p:txBody>
          <a:bodyPr wrap="square" rtlCol="0">
            <a:spAutoFit/>
          </a:bodyPr>
          <a:lstStyle/>
          <a:p>
            <a:pPr marL="285750"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Register as a vendor on-line at:</a:t>
            </a:r>
          </a:p>
          <a:p>
            <a:pPr marL="742950" lvl="1" indent="-285750">
              <a:buSzPct val="100000"/>
              <a:buFont typeface="Arial" panose="020B0604020202020204" pitchFamily="34" charset="0"/>
              <a:buChar char="•"/>
            </a:pPr>
            <a:r>
              <a:rPr lang="en-US" sz="3200" u="sng" dirty="0">
                <a:latin typeface="Arial" panose="020B0604020202020204" pitchFamily="34" charset="0"/>
                <a:cs typeface="Arial" panose="020B0604020202020204" pitchFamily="34" charset="0"/>
                <a:hlinkClick r:id="rId3"/>
              </a:rPr>
              <a:t>https://dallascityhall.bonfirehub.com</a:t>
            </a:r>
            <a:endParaRPr lang="en-US" sz="3200" u="sng" dirty="0">
              <a:latin typeface="Arial" panose="020B0604020202020204" pitchFamily="34" charset="0"/>
              <a:cs typeface="Arial" panose="020B0604020202020204" pitchFamily="34" charset="0"/>
            </a:endParaRPr>
          </a:p>
          <a:p>
            <a:pPr marL="742950" lvl="1"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Contact the Office of Procurement Services at:</a:t>
            </a:r>
          </a:p>
          <a:p>
            <a:pPr marL="1200150" lvl="2"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214-670-3326</a:t>
            </a:r>
          </a:p>
          <a:p>
            <a:pPr marL="1200150" lvl="2" indent="-285750">
              <a:buSzPct val="100000"/>
              <a:buFont typeface="Arial" panose="020B0604020202020204" pitchFamily="34" charset="0"/>
              <a:buChar char="•"/>
            </a:pPr>
            <a:r>
              <a:rPr lang="en-US" sz="3200" u="sng" dirty="0">
                <a:latin typeface="Arial" panose="020B0604020202020204" pitchFamily="34" charset="0"/>
                <a:cs typeface="Arial" panose="020B0604020202020204" pitchFamily="34" charset="0"/>
                <a:hlinkClick r:id="rId4"/>
              </a:rPr>
              <a:t>askprocurement@dallascityhall.com</a:t>
            </a:r>
            <a:endParaRPr lang="en-US" sz="3200" u="sng" dirty="0">
              <a:latin typeface="Arial" panose="020B0604020202020204" pitchFamily="34" charset="0"/>
              <a:cs typeface="Arial" panose="020B0604020202020204" pitchFamily="34" charset="0"/>
            </a:endParaRPr>
          </a:p>
          <a:p>
            <a:pPr marL="285750" indent="-285750">
              <a:buSzPct val="1000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285750" indent="-285750">
              <a:buSzPct val="100000"/>
              <a:buFont typeface="Arial" panose="020B0604020202020204" pitchFamily="34" charset="0"/>
              <a:buChar char="•"/>
            </a:pPr>
            <a:r>
              <a:rPr lang="en-US" sz="3200" dirty="0">
                <a:latin typeface="Arial" panose="020B0604020202020204" pitchFamily="34" charset="0"/>
                <a:cs typeface="Arial" panose="020B0604020202020204" pitchFamily="34" charset="0"/>
              </a:rPr>
              <a:t>Notification of all procurement opportunities are published quarterly on the Office of Procurement Services website at: </a:t>
            </a:r>
            <a:r>
              <a:rPr lang="en-US" sz="3200" u="sng" dirty="0">
                <a:latin typeface="Arial" panose="020B0604020202020204" pitchFamily="34" charset="0"/>
                <a:cs typeface="Arial" panose="020B0604020202020204" pitchFamily="34" charset="0"/>
                <a:hlinkClick r:id="rId3"/>
              </a:rPr>
              <a:t>https://dallascityhall.bonfirehub.com</a:t>
            </a:r>
            <a:endParaRPr lang="en-US" sz="3200" u="sng" dirty="0">
              <a:latin typeface="Arial" panose="020B0604020202020204" pitchFamily="34" charset="0"/>
              <a:cs typeface="Arial" panose="020B0604020202020204" pitchFamily="34" charset="0"/>
            </a:endParaRPr>
          </a:p>
          <a:p>
            <a:pPr marL="285750" indent="-285750">
              <a:buSzPct val="1000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26</a:t>
            </a:fld>
            <a:endParaRPr lang="en-US" dirty="0"/>
          </a:p>
        </p:txBody>
      </p:sp>
    </p:spTree>
    <p:extLst>
      <p:ext uri="{BB962C8B-B14F-4D97-AF65-F5344CB8AC3E}">
        <p14:creationId xmlns:p14="http://schemas.microsoft.com/office/powerpoint/2010/main" val="3527501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694877" y="234038"/>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Contact Information</a:t>
            </a:r>
          </a:p>
        </p:txBody>
      </p:sp>
      <p:sp>
        <p:nvSpPr>
          <p:cNvPr id="5" name="TextBox 4">
            <a:extLst>
              <a:ext uri="{FF2B5EF4-FFF2-40B4-BE49-F238E27FC236}">
                <a16:creationId xmlns:a16="http://schemas.microsoft.com/office/drawing/2014/main" id="{0939072B-F89F-493D-A26C-E698219F8380}"/>
              </a:ext>
            </a:extLst>
          </p:cNvPr>
          <p:cNvSpPr txBox="1"/>
          <p:nvPr/>
        </p:nvSpPr>
        <p:spPr>
          <a:xfrm>
            <a:off x="341195" y="1063690"/>
            <a:ext cx="7222432" cy="5062924"/>
          </a:xfrm>
          <a:prstGeom prst="rect">
            <a:avLst/>
          </a:prstGeom>
          <a:noFill/>
        </p:spPr>
        <p:txBody>
          <a:bodyPr wrap="square" rtlCol="0">
            <a:spAutoFit/>
          </a:bodyPr>
          <a:lstStyle/>
          <a:p>
            <a:pPr>
              <a:buSzPct val="100000"/>
            </a:pPr>
            <a:r>
              <a:rPr lang="en-US" sz="1700" dirty="0">
                <a:latin typeface="Arial" panose="020B0604020202020204" pitchFamily="34" charset="0"/>
                <a:cs typeface="Arial" panose="020B0604020202020204" pitchFamily="34" charset="0"/>
              </a:rPr>
              <a:t>Justus Bolo, </a:t>
            </a:r>
            <a:r>
              <a:rPr lang="en-US" sz="1700" i="1" dirty="0">
                <a:latin typeface="Arial" panose="020B0604020202020204" pitchFamily="34" charset="0"/>
                <a:cs typeface="Arial" panose="020B0604020202020204" pitchFamily="34" charset="0"/>
              </a:rPr>
              <a:t>Community Development Manager</a:t>
            </a:r>
          </a:p>
          <a:p>
            <a:pPr marL="742950" lvl="1" indent="-285750">
              <a:buSzPct val="100000"/>
              <a:buFont typeface="Arial" panose="020B0604020202020204" pitchFamily="34" charset="0"/>
              <a:buChar char="•"/>
            </a:pPr>
            <a:r>
              <a:rPr lang="en-US" sz="1700" dirty="0">
                <a:latin typeface="Arial" panose="020B0604020202020204" pitchFamily="34" charset="0"/>
                <a:cs typeface="Arial" panose="020B0604020202020204" pitchFamily="34" charset="0"/>
              </a:rPr>
              <a:t>214-670-5484</a:t>
            </a:r>
          </a:p>
          <a:p>
            <a:pPr marL="742950" lvl="1" indent="-285750">
              <a:buSzPct val="100000"/>
              <a:buFont typeface="Arial" panose="020B0604020202020204" pitchFamily="34" charset="0"/>
              <a:buChar char="•"/>
            </a:pPr>
            <a:r>
              <a:rPr lang="en-US" sz="1700" dirty="0">
                <a:latin typeface="Arial" panose="020B0604020202020204" pitchFamily="34" charset="0"/>
                <a:cs typeface="Arial" panose="020B0604020202020204" pitchFamily="34" charset="0"/>
                <a:hlinkClick r:id="rId3"/>
              </a:rPr>
              <a:t>justus.bolo@dallas.gov</a:t>
            </a:r>
            <a:endParaRPr lang="en-US" sz="1700" dirty="0">
              <a:latin typeface="Arial" panose="020B0604020202020204" pitchFamily="34" charset="0"/>
              <a:cs typeface="Arial" panose="020B0604020202020204" pitchFamily="34" charset="0"/>
            </a:endParaRPr>
          </a:p>
          <a:p>
            <a:pPr>
              <a:buSzPct val="100000"/>
            </a:pPr>
            <a:endParaRPr lang="en-US" sz="1700" dirty="0">
              <a:latin typeface="Arial" panose="020B0604020202020204" pitchFamily="34" charset="0"/>
              <a:cs typeface="Arial" panose="020B0604020202020204" pitchFamily="34" charset="0"/>
            </a:endParaRPr>
          </a:p>
          <a:p>
            <a:pPr>
              <a:buSzPct val="100000"/>
            </a:pPr>
            <a:r>
              <a:rPr lang="en-US" sz="1700" dirty="0">
                <a:latin typeface="Arial" panose="020B0604020202020204" pitchFamily="34" charset="0"/>
                <a:cs typeface="Arial" panose="020B0604020202020204" pitchFamily="34" charset="0"/>
              </a:rPr>
              <a:t>Yaiza Wade, </a:t>
            </a:r>
            <a:r>
              <a:rPr lang="en-US" sz="1700" i="1" dirty="0">
                <a:latin typeface="Arial" panose="020B0604020202020204" pitchFamily="34" charset="0"/>
                <a:cs typeface="Arial" panose="020B0604020202020204" pitchFamily="34" charset="0"/>
              </a:rPr>
              <a:t>Grant Strategic Program Analyst</a:t>
            </a:r>
          </a:p>
          <a:p>
            <a:pPr marL="742950" lvl="1" indent="-285750">
              <a:buSzPct val="100000"/>
              <a:buFont typeface="Arial" panose="020B0604020202020204" pitchFamily="34" charset="0"/>
              <a:buChar char="•"/>
            </a:pPr>
            <a:r>
              <a:rPr lang="en-US" sz="1700" dirty="0">
                <a:latin typeface="Arial" panose="020B0604020202020204" pitchFamily="34" charset="0"/>
                <a:cs typeface="Arial" panose="020B0604020202020204" pitchFamily="34" charset="0"/>
              </a:rPr>
              <a:t>214-671-9401</a:t>
            </a:r>
          </a:p>
          <a:p>
            <a:pPr marL="742950" lvl="1" indent="-285750">
              <a:buSzPct val="100000"/>
              <a:buFont typeface="Arial" panose="020B0604020202020204" pitchFamily="34" charset="0"/>
              <a:buChar char="•"/>
            </a:pPr>
            <a:r>
              <a:rPr lang="en-US" sz="1700" dirty="0">
                <a:latin typeface="Arial" panose="020B0604020202020204" pitchFamily="34" charset="0"/>
                <a:cs typeface="Arial" panose="020B0604020202020204" pitchFamily="34" charset="0"/>
                <a:hlinkClick r:id="rId4"/>
              </a:rPr>
              <a:t>yaiza.wade@dallas.gov</a:t>
            </a:r>
            <a:endParaRPr lang="en-US" sz="1700" dirty="0">
              <a:latin typeface="Arial" panose="020B0604020202020204" pitchFamily="34" charset="0"/>
              <a:cs typeface="Arial" panose="020B0604020202020204" pitchFamily="34" charset="0"/>
            </a:endParaRPr>
          </a:p>
          <a:p>
            <a:pPr>
              <a:buSzPct val="100000"/>
            </a:pPr>
            <a:endParaRPr lang="en-US" sz="1700" dirty="0">
              <a:latin typeface="Arial" panose="020B0604020202020204" pitchFamily="34" charset="0"/>
              <a:cs typeface="Arial" panose="020B0604020202020204" pitchFamily="34" charset="0"/>
            </a:endParaRPr>
          </a:p>
          <a:p>
            <a:pPr>
              <a:buSzPct val="100000"/>
            </a:pPr>
            <a:r>
              <a:rPr lang="en-US" sz="1700" dirty="0">
                <a:latin typeface="Arial" panose="020B0604020202020204" pitchFamily="34" charset="0"/>
                <a:cs typeface="Arial" panose="020B0604020202020204" pitchFamily="34" charset="0"/>
              </a:rPr>
              <a:t>Maritza Gutierrez Ramos, </a:t>
            </a:r>
            <a:r>
              <a:rPr lang="en-US" sz="1700" i="1" dirty="0">
                <a:latin typeface="Arial" panose="020B0604020202020204" pitchFamily="34" charset="0"/>
                <a:cs typeface="Arial" panose="020B0604020202020204" pitchFamily="34" charset="0"/>
              </a:rPr>
              <a:t>Community Development Coordinator </a:t>
            </a:r>
          </a:p>
          <a:p>
            <a:pPr marL="742950" lvl="1" indent="-285750">
              <a:buSzPct val="100000"/>
              <a:buFont typeface="Arial" panose="020B0604020202020204" pitchFamily="34" charset="0"/>
              <a:buChar char="•"/>
            </a:pPr>
            <a:r>
              <a:rPr lang="en-US" sz="1700" dirty="0">
                <a:latin typeface="Arial" panose="020B0604020202020204" pitchFamily="34" charset="0"/>
                <a:cs typeface="Arial" panose="020B0604020202020204" pitchFamily="34" charset="0"/>
              </a:rPr>
              <a:t>214-670-4600</a:t>
            </a:r>
          </a:p>
          <a:p>
            <a:pPr marL="742950" lvl="1" indent="-285750">
              <a:buSzPct val="100000"/>
              <a:buFont typeface="Arial" panose="020B0604020202020204" pitchFamily="34" charset="0"/>
              <a:buChar char="•"/>
            </a:pPr>
            <a:r>
              <a:rPr lang="en-US" sz="1700" dirty="0">
                <a:latin typeface="Arial" panose="020B0604020202020204" pitchFamily="34" charset="0"/>
                <a:cs typeface="Arial" panose="020B0604020202020204" pitchFamily="34" charset="0"/>
                <a:hlinkClick r:id="rId5"/>
              </a:rPr>
              <a:t>maritza.gramos@dallas.gov</a:t>
            </a:r>
            <a:endParaRPr lang="en-US" sz="1700" dirty="0">
              <a:latin typeface="Arial" panose="020B0604020202020204" pitchFamily="34" charset="0"/>
              <a:cs typeface="Arial" panose="020B0604020202020204" pitchFamily="34" charset="0"/>
            </a:endParaRPr>
          </a:p>
          <a:p>
            <a:pPr>
              <a:buSzPct val="100000"/>
            </a:pPr>
            <a:endParaRPr lang="en-US" sz="1700" dirty="0">
              <a:latin typeface="Arial" panose="020B0604020202020204" pitchFamily="34" charset="0"/>
              <a:cs typeface="Arial" panose="020B0604020202020204" pitchFamily="34" charset="0"/>
            </a:endParaRPr>
          </a:p>
          <a:p>
            <a:pPr>
              <a:buSzPct val="100000"/>
            </a:pPr>
            <a:r>
              <a:rPr lang="en-US" sz="1700" dirty="0">
                <a:latin typeface="Arial" panose="020B0604020202020204" pitchFamily="34" charset="0"/>
                <a:cs typeface="Arial" panose="020B0604020202020204" pitchFamily="34" charset="0"/>
              </a:rPr>
              <a:t>Ausencio (AV) Vicente, </a:t>
            </a:r>
            <a:r>
              <a:rPr lang="en-US" sz="1700" i="1" dirty="0">
                <a:latin typeface="Arial" panose="020B0604020202020204" pitchFamily="34" charset="0"/>
                <a:cs typeface="Arial" panose="020B0604020202020204" pitchFamily="34" charset="0"/>
              </a:rPr>
              <a:t>Budget Manager</a:t>
            </a:r>
          </a:p>
          <a:p>
            <a:pPr marL="742950" lvl="1" indent="-285750">
              <a:buSzPct val="100000"/>
              <a:buFont typeface="Arial" panose="020B0604020202020204" pitchFamily="34" charset="0"/>
              <a:buChar char="•"/>
            </a:pPr>
            <a:r>
              <a:rPr lang="en-US" sz="1700" dirty="0">
                <a:latin typeface="Arial" panose="020B0604020202020204" pitchFamily="34" charset="0"/>
                <a:cs typeface="Arial" panose="020B0604020202020204" pitchFamily="34" charset="0"/>
              </a:rPr>
              <a:t>214-670-5672</a:t>
            </a:r>
          </a:p>
          <a:p>
            <a:pPr marL="742950" lvl="1" indent="-285750">
              <a:buSzPct val="100000"/>
              <a:buFont typeface="Arial" panose="020B0604020202020204" pitchFamily="34" charset="0"/>
              <a:buChar char="•"/>
            </a:pPr>
            <a:r>
              <a:rPr lang="en-US" sz="1700" dirty="0">
                <a:latin typeface="Arial" panose="020B0604020202020204" pitchFamily="34" charset="0"/>
                <a:cs typeface="Arial" panose="020B0604020202020204" pitchFamily="34" charset="0"/>
                <a:hlinkClick r:id="rId6"/>
              </a:rPr>
              <a:t>ausencio.vicente@dallas.gov</a:t>
            </a:r>
            <a:endParaRPr lang="en-US" sz="1700" dirty="0">
              <a:latin typeface="Arial" panose="020B0604020202020204" pitchFamily="34" charset="0"/>
              <a:cs typeface="Arial" panose="020B0604020202020204" pitchFamily="34" charset="0"/>
            </a:endParaRPr>
          </a:p>
          <a:p>
            <a:pPr>
              <a:buSzPct val="100000"/>
            </a:pPr>
            <a:endParaRPr lang="en-US" sz="1700" dirty="0">
              <a:latin typeface="Arial" panose="020B0604020202020204" pitchFamily="34" charset="0"/>
              <a:cs typeface="Arial" panose="020B0604020202020204" pitchFamily="34" charset="0"/>
            </a:endParaRPr>
          </a:p>
          <a:p>
            <a:pPr>
              <a:buSzPct val="100000"/>
            </a:pPr>
            <a:r>
              <a:rPr lang="en-US" sz="1700" dirty="0">
                <a:latin typeface="Arial" panose="020B0604020202020204" pitchFamily="34" charset="0"/>
                <a:cs typeface="Arial" panose="020B0604020202020204" pitchFamily="34" charset="0"/>
              </a:rPr>
              <a:t>Chan Williams, </a:t>
            </a:r>
            <a:r>
              <a:rPr lang="en-US" sz="1700" i="1" dirty="0">
                <a:latin typeface="Arial" panose="020B0604020202020204" pitchFamily="34" charset="0"/>
                <a:cs typeface="Arial" panose="020B0604020202020204" pitchFamily="34" charset="0"/>
              </a:rPr>
              <a:t>Assistant Director</a:t>
            </a:r>
          </a:p>
          <a:p>
            <a:pPr marL="742950" lvl="1" indent="-285750">
              <a:buSzPct val="100000"/>
              <a:buFont typeface="Arial" panose="020B0604020202020204" pitchFamily="34" charset="0"/>
              <a:buChar char="•"/>
            </a:pPr>
            <a:r>
              <a:rPr lang="en-US" sz="1700" dirty="0">
                <a:latin typeface="Arial" panose="020B0604020202020204" pitchFamily="34" charset="0"/>
                <a:cs typeface="Arial" panose="020B0604020202020204" pitchFamily="34" charset="0"/>
              </a:rPr>
              <a:t>214-670-5544</a:t>
            </a:r>
          </a:p>
          <a:p>
            <a:pPr marL="742950" lvl="1" indent="-285750">
              <a:buSzPct val="100000"/>
              <a:buFont typeface="Arial" panose="020B0604020202020204" pitchFamily="34" charset="0"/>
              <a:buChar char="•"/>
            </a:pPr>
            <a:r>
              <a:rPr lang="en-US" sz="1700" dirty="0">
                <a:latin typeface="Arial" panose="020B0604020202020204" pitchFamily="34" charset="0"/>
                <a:cs typeface="Arial" panose="020B0604020202020204" pitchFamily="34" charset="0"/>
                <a:hlinkClick r:id="rId7"/>
              </a:rPr>
              <a:t>chan.williams@dallas.gov</a:t>
            </a:r>
            <a:endParaRPr lang="en-US" sz="17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27</a:t>
            </a:fld>
            <a:endParaRPr lang="en-US" dirty="0"/>
          </a:p>
        </p:txBody>
      </p:sp>
      <p:sp>
        <p:nvSpPr>
          <p:cNvPr id="6" name="Rectangle 5">
            <a:extLst>
              <a:ext uri="{FF2B5EF4-FFF2-40B4-BE49-F238E27FC236}">
                <a16:creationId xmlns:a16="http://schemas.microsoft.com/office/drawing/2014/main" id="{39227271-796C-41C4-937B-9872D011CD55}"/>
              </a:ext>
            </a:extLst>
          </p:cNvPr>
          <p:cNvSpPr/>
          <p:nvPr/>
        </p:nvSpPr>
        <p:spPr>
          <a:xfrm>
            <a:off x="7513585" y="4204527"/>
            <a:ext cx="3628417"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a:ln/>
                <a:latin typeface="Arial" panose="020B0604020202020204" pitchFamily="34" charset="0"/>
                <a:cs typeface="Arial" panose="020B0604020202020204" pitchFamily="34" charset="0"/>
                <a:hlinkClick r:id="rId8"/>
              </a:rPr>
              <a:t>@dallascommdev</a:t>
            </a:r>
            <a:endParaRPr lang="en-US" sz="3200" b="1" dirty="0">
              <a:ln/>
              <a:latin typeface="Arial" panose="020B0604020202020204" pitchFamily="34" charset="0"/>
              <a:cs typeface="Arial" panose="020B0604020202020204" pitchFamily="34" charset="0"/>
            </a:endParaRPr>
          </a:p>
        </p:txBody>
      </p:sp>
      <p:pic>
        <p:nvPicPr>
          <p:cNvPr id="7" name="Picture 6">
            <a:hlinkClick r:id="rId9"/>
            <a:extLst>
              <a:ext uri="{FF2B5EF4-FFF2-40B4-BE49-F238E27FC236}">
                <a16:creationId xmlns:a16="http://schemas.microsoft.com/office/drawing/2014/main" id="{127F6566-DED5-4540-A119-54CC55943D5E}"/>
              </a:ext>
            </a:extLst>
          </p:cNvPr>
          <p:cNvPicPr>
            <a:picLocks noChangeAspect="1"/>
          </p:cNvPicPr>
          <p:nvPr/>
        </p:nvPicPr>
        <p:blipFill>
          <a:blip r:embed="rId10" cstate="hq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404832" y="3042242"/>
            <a:ext cx="914400" cy="914400"/>
          </a:xfrm>
          <a:prstGeom prst="rect">
            <a:avLst/>
          </a:prstGeom>
        </p:spPr>
      </p:pic>
      <p:pic>
        <p:nvPicPr>
          <p:cNvPr id="8" name="Picture 7">
            <a:hlinkClick r:id="rId8"/>
            <a:extLst>
              <a:ext uri="{FF2B5EF4-FFF2-40B4-BE49-F238E27FC236}">
                <a16:creationId xmlns:a16="http://schemas.microsoft.com/office/drawing/2014/main" id="{73BADB86-B166-4DB7-867D-5F7444A64E13}"/>
              </a:ext>
            </a:extLst>
          </p:cNvPr>
          <p:cNvPicPr>
            <a:picLocks noChangeAspect="1"/>
          </p:cNvPicPr>
          <p:nvPr/>
        </p:nvPicPr>
        <p:blipFill>
          <a:blip r:embed="rId11" cstate="hq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889825" y="3076345"/>
            <a:ext cx="914400" cy="914400"/>
          </a:xfrm>
          <a:prstGeom prst="rect">
            <a:avLst/>
          </a:prstGeom>
          <a:solidFill>
            <a:srgbClr val="2196F3"/>
          </a:solidFill>
        </p:spPr>
      </p:pic>
      <p:pic>
        <p:nvPicPr>
          <p:cNvPr id="9" name="Picture 8">
            <a:hlinkClick r:id="rId12"/>
            <a:extLst>
              <a:ext uri="{FF2B5EF4-FFF2-40B4-BE49-F238E27FC236}">
                <a16:creationId xmlns:a16="http://schemas.microsoft.com/office/drawing/2014/main" id="{A7546DBC-086B-428C-8C92-90FDD7A572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10223" y="3032295"/>
            <a:ext cx="1183850" cy="1124636"/>
          </a:xfrm>
          <a:prstGeom prst="rect">
            <a:avLst/>
          </a:prstGeom>
        </p:spPr>
      </p:pic>
      <p:sp>
        <p:nvSpPr>
          <p:cNvPr id="3" name="Rectangle 2">
            <a:extLst>
              <a:ext uri="{FF2B5EF4-FFF2-40B4-BE49-F238E27FC236}">
                <a16:creationId xmlns:a16="http://schemas.microsoft.com/office/drawing/2014/main" id="{E40C12BD-3966-833B-7D9B-EF19A6DD9A70}"/>
              </a:ext>
            </a:extLst>
          </p:cNvPr>
          <p:cNvSpPr/>
          <p:nvPr/>
        </p:nvSpPr>
        <p:spPr>
          <a:xfrm flipH="1">
            <a:off x="6843246" y="1777740"/>
            <a:ext cx="5007559" cy="923330"/>
          </a:xfrm>
          <a:prstGeom prst="rect">
            <a:avLst/>
          </a:prstGeom>
          <a:noFill/>
        </p:spPr>
        <p:txBody>
          <a:bodyPr wrap="square" lIns="91440" tIns="45720" rIns="91440" bIns="45720">
            <a:spAutoFit/>
          </a:bodyPr>
          <a:lstStyle/>
          <a:p>
            <a:pPr algn="ctr"/>
            <a:r>
              <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Let's Connect</a:t>
            </a:r>
          </a:p>
        </p:txBody>
      </p:sp>
    </p:spTree>
    <p:extLst>
      <p:ext uri="{BB962C8B-B14F-4D97-AF65-F5344CB8AC3E}">
        <p14:creationId xmlns:p14="http://schemas.microsoft.com/office/powerpoint/2010/main" val="4076076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Poll Question #6</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28</a:t>
            </a:fld>
            <a:endParaRPr lang="en-US" dirty="0"/>
          </a:p>
        </p:txBody>
      </p:sp>
      <p:sp>
        <p:nvSpPr>
          <p:cNvPr id="3" name="Speech Bubble: Rectangle 2">
            <a:extLst>
              <a:ext uri="{FF2B5EF4-FFF2-40B4-BE49-F238E27FC236}">
                <a16:creationId xmlns:a16="http://schemas.microsoft.com/office/drawing/2014/main" id="{F3805730-9EC1-43BA-969D-747791AA3E34}"/>
              </a:ext>
            </a:extLst>
          </p:cNvPr>
          <p:cNvSpPr/>
          <p:nvPr/>
        </p:nvSpPr>
        <p:spPr>
          <a:xfrm>
            <a:off x="341193" y="1373765"/>
            <a:ext cx="11516823" cy="2295728"/>
          </a:xfrm>
          <a:prstGeom prst="wedgeRectCallou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5056C5-A62A-4626-915B-EF58BD17F74E}"/>
              </a:ext>
            </a:extLst>
          </p:cNvPr>
          <p:cNvSpPr txBox="1"/>
          <p:nvPr/>
        </p:nvSpPr>
        <p:spPr>
          <a:xfrm>
            <a:off x="333984" y="1762151"/>
            <a:ext cx="11516823" cy="1384995"/>
          </a:xfrm>
          <a:prstGeom prst="rect">
            <a:avLst/>
          </a:prstGeom>
          <a:noFill/>
        </p:spPr>
        <p:txBody>
          <a:bodyPr wrap="square" rtlCol="0">
            <a:spAutoFit/>
          </a:bodyPr>
          <a:lstStyle/>
          <a:p>
            <a:pPr>
              <a:buSzPct val="100000"/>
            </a:pPr>
            <a:r>
              <a:rPr lang="en-US" sz="2800" dirty="0">
                <a:solidFill>
                  <a:schemeClr val="bg1"/>
                </a:solidFill>
                <a:latin typeface="Arial" panose="020B0604020202020204" pitchFamily="34" charset="0"/>
                <a:cs typeface="Arial" panose="020B0604020202020204" pitchFamily="34" charset="0"/>
              </a:rPr>
              <a:t>Do you agree or disagree with the following statement: </a:t>
            </a:r>
          </a:p>
          <a:p>
            <a:pPr>
              <a:buSzPct val="100000"/>
            </a:pPr>
            <a:endParaRPr lang="en-US" sz="2800" dirty="0">
              <a:solidFill>
                <a:schemeClr val="bg1"/>
              </a:solidFill>
              <a:latin typeface="Arial" panose="020B0604020202020204" pitchFamily="34" charset="0"/>
              <a:cs typeface="Arial" panose="020B0604020202020204" pitchFamily="34" charset="0"/>
            </a:endParaRPr>
          </a:p>
          <a:p>
            <a:pPr>
              <a:buSzPct val="100000"/>
            </a:pPr>
            <a:r>
              <a:rPr lang="en-US" sz="2800" dirty="0">
                <a:solidFill>
                  <a:schemeClr val="bg1"/>
                </a:solidFill>
                <a:latin typeface="Arial" panose="020B0604020202020204" pitchFamily="34" charset="0"/>
                <a:cs typeface="Arial" panose="020B0604020202020204" pitchFamily="34" charset="0"/>
              </a:rPr>
              <a:t>This presentation has been helpful and informative.</a:t>
            </a:r>
          </a:p>
        </p:txBody>
      </p:sp>
      <p:sp>
        <p:nvSpPr>
          <p:cNvPr id="9" name="TextBox 8">
            <a:extLst>
              <a:ext uri="{FF2B5EF4-FFF2-40B4-BE49-F238E27FC236}">
                <a16:creationId xmlns:a16="http://schemas.microsoft.com/office/drawing/2014/main" id="{ACE4ACDA-EF11-4015-8CA8-A926E9D41CB0}"/>
              </a:ext>
            </a:extLst>
          </p:cNvPr>
          <p:cNvSpPr txBox="1"/>
          <p:nvPr/>
        </p:nvSpPr>
        <p:spPr>
          <a:xfrm>
            <a:off x="496112" y="4124859"/>
            <a:ext cx="11516823" cy="1815882"/>
          </a:xfrm>
          <a:prstGeom prst="rect">
            <a:avLst/>
          </a:prstGeom>
          <a:noFill/>
        </p:spPr>
        <p:txBody>
          <a:bodyPr wrap="square" rtlCol="0">
            <a:spAutoFit/>
          </a:bodyPr>
          <a:lstStyle/>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Strongly Agree</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Agree</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Disagree</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Strongly Disagree</a:t>
            </a:r>
          </a:p>
        </p:txBody>
      </p:sp>
    </p:spTree>
    <p:extLst>
      <p:ext uri="{BB962C8B-B14F-4D97-AF65-F5344CB8AC3E}">
        <p14:creationId xmlns:p14="http://schemas.microsoft.com/office/powerpoint/2010/main" val="543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Poll Question #7</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29</a:t>
            </a:fld>
            <a:endParaRPr lang="en-US" dirty="0"/>
          </a:p>
        </p:txBody>
      </p:sp>
      <p:sp>
        <p:nvSpPr>
          <p:cNvPr id="3" name="Speech Bubble: Rectangle 2">
            <a:extLst>
              <a:ext uri="{FF2B5EF4-FFF2-40B4-BE49-F238E27FC236}">
                <a16:creationId xmlns:a16="http://schemas.microsoft.com/office/drawing/2014/main" id="{F3805730-9EC1-43BA-969D-747791AA3E34}"/>
              </a:ext>
            </a:extLst>
          </p:cNvPr>
          <p:cNvSpPr/>
          <p:nvPr/>
        </p:nvSpPr>
        <p:spPr>
          <a:xfrm>
            <a:off x="154580" y="1174323"/>
            <a:ext cx="11516823" cy="1910611"/>
          </a:xfrm>
          <a:prstGeom prst="wedgeRectCallou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5056C5-A62A-4626-915B-EF58BD17F74E}"/>
              </a:ext>
            </a:extLst>
          </p:cNvPr>
          <p:cNvSpPr txBox="1"/>
          <p:nvPr/>
        </p:nvSpPr>
        <p:spPr>
          <a:xfrm>
            <a:off x="333984" y="1762151"/>
            <a:ext cx="11516823" cy="523220"/>
          </a:xfrm>
          <a:prstGeom prst="rect">
            <a:avLst/>
          </a:prstGeom>
          <a:noFill/>
        </p:spPr>
        <p:txBody>
          <a:bodyPr wrap="square" rtlCol="0">
            <a:spAutoFit/>
          </a:bodyPr>
          <a:lstStyle/>
          <a:p>
            <a:pPr>
              <a:buSzPct val="100000"/>
            </a:pPr>
            <a:r>
              <a:rPr lang="en-US" sz="2800" dirty="0">
                <a:solidFill>
                  <a:schemeClr val="bg1"/>
                </a:solidFill>
                <a:latin typeface="Arial" panose="020B0604020202020204" pitchFamily="34" charset="0"/>
                <a:cs typeface="Arial" panose="020B0604020202020204" pitchFamily="34" charset="0"/>
              </a:rPr>
              <a:t>How did you learn about the Neighborhood Public Meetings?</a:t>
            </a:r>
          </a:p>
        </p:txBody>
      </p:sp>
      <p:sp>
        <p:nvSpPr>
          <p:cNvPr id="9" name="TextBox 8">
            <a:extLst>
              <a:ext uri="{FF2B5EF4-FFF2-40B4-BE49-F238E27FC236}">
                <a16:creationId xmlns:a16="http://schemas.microsoft.com/office/drawing/2014/main" id="{ACE4ACDA-EF11-4015-8CA8-A926E9D41CB0}"/>
              </a:ext>
            </a:extLst>
          </p:cNvPr>
          <p:cNvSpPr txBox="1"/>
          <p:nvPr/>
        </p:nvSpPr>
        <p:spPr>
          <a:xfrm>
            <a:off x="479436" y="3429000"/>
            <a:ext cx="11600597" cy="2677656"/>
          </a:xfrm>
          <a:prstGeom prst="rect">
            <a:avLst/>
          </a:prstGeom>
          <a:noFill/>
        </p:spPr>
        <p:txBody>
          <a:bodyPr wrap="square" rtlCol="0">
            <a:spAutoFit/>
          </a:bodyPr>
          <a:lstStyle/>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Newspaper</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Social Media</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City website</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Friend/Family/Work</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Email</a:t>
            </a:r>
          </a:p>
          <a:p>
            <a:pPr marL="457200" indent="-457200">
              <a:buSzPct val="100000"/>
              <a:buFont typeface="Wingdings" panose="05000000000000000000" pitchFamily="2" charset="2"/>
              <a:buChar char="q"/>
            </a:pPr>
            <a:r>
              <a:rPr lang="en-US" sz="2800" dirty="0">
                <a:latin typeface="Arial" panose="020B0604020202020204" pitchFamily="34" charset="0"/>
                <a:cs typeface="Arial" panose="020B0604020202020204" pitchFamily="34" charset="0"/>
              </a:rPr>
              <a:t>Other</a:t>
            </a:r>
          </a:p>
        </p:txBody>
      </p:sp>
    </p:spTree>
    <p:extLst>
      <p:ext uri="{BB962C8B-B14F-4D97-AF65-F5344CB8AC3E}">
        <p14:creationId xmlns:p14="http://schemas.microsoft.com/office/powerpoint/2010/main" val="3912125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439946" y="129395"/>
            <a:ext cx="11501845"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Purpose</a:t>
            </a:r>
          </a:p>
        </p:txBody>
      </p:sp>
      <p:sp>
        <p:nvSpPr>
          <p:cNvPr id="5" name="TextBox 4">
            <a:extLst>
              <a:ext uri="{FF2B5EF4-FFF2-40B4-BE49-F238E27FC236}">
                <a16:creationId xmlns:a16="http://schemas.microsoft.com/office/drawing/2014/main" id="{0939072B-F89F-493D-A26C-E698219F8380}"/>
              </a:ext>
            </a:extLst>
          </p:cNvPr>
          <p:cNvSpPr txBox="1"/>
          <p:nvPr/>
        </p:nvSpPr>
        <p:spPr>
          <a:xfrm>
            <a:off x="439946" y="1035169"/>
            <a:ext cx="8013389" cy="4708981"/>
          </a:xfrm>
          <a:prstGeom prst="rect">
            <a:avLst/>
          </a:prstGeom>
          <a:noFill/>
        </p:spPr>
        <p:txBody>
          <a:bodyPr wrap="square" rtlCol="0">
            <a:spAutoFit/>
          </a:bodyPr>
          <a:lstStyle/>
          <a:p>
            <a:pPr marL="285750" indent="-285750">
              <a:buSzPct val="100000"/>
              <a:buFont typeface="Arial" panose="020B0604020202020204" pitchFamily="34" charset="0"/>
              <a:buChar char="•"/>
            </a:pPr>
            <a:r>
              <a:rPr lang="en-US" sz="3000" dirty="0">
                <a:latin typeface="Arial" panose="020B0604020202020204" pitchFamily="34" charset="0"/>
                <a:cs typeface="Arial" panose="020B0604020202020204" pitchFamily="34" charset="0"/>
              </a:rPr>
              <a:t>Review Consolidated Plan and requirements</a:t>
            </a:r>
          </a:p>
          <a:p>
            <a:pPr marL="285750" indent="-285750">
              <a:buSzPct val="100000"/>
              <a:buFont typeface="Arial" panose="020B0604020202020204" pitchFamily="34" charset="0"/>
              <a:buChar char="•"/>
            </a:pPr>
            <a:r>
              <a:rPr lang="en-US" sz="3000" dirty="0">
                <a:latin typeface="Arial" panose="020B0604020202020204" pitchFamily="34" charset="0"/>
                <a:cs typeface="Arial" panose="020B0604020202020204" pitchFamily="34" charset="0"/>
              </a:rPr>
              <a:t>Discuss grant funds received from the U.S. Department of Housing and Urban Development (HUD)</a:t>
            </a:r>
          </a:p>
          <a:p>
            <a:pPr marL="285750" indent="-285750">
              <a:buSzPct val="100000"/>
              <a:buFont typeface="Arial" panose="020B0604020202020204" pitchFamily="34" charset="0"/>
              <a:buChar char="•"/>
            </a:pPr>
            <a:r>
              <a:rPr lang="en-US" sz="3000" dirty="0">
                <a:latin typeface="Arial" panose="020B0604020202020204" pitchFamily="34" charset="0"/>
                <a:cs typeface="Arial" panose="020B0604020202020204" pitchFamily="34" charset="0"/>
              </a:rPr>
              <a:t>Inform attendees of current and potential uses of funds</a:t>
            </a:r>
          </a:p>
          <a:p>
            <a:pPr marL="285750" indent="-285750">
              <a:buSzPct val="100000"/>
              <a:buFont typeface="Arial" panose="020B0604020202020204" pitchFamily="34" charset="0"/>
              <a:buChar char="•"/>
            </a:pPr>
            <a:r>
              <a:rPr lang="en-US" sz="3000" dirty="0">
                <a:latin typeface="Arial" panose="020B0604020202020204" pitchFamily="34" charset="0"/>
                <a:cs typeface="Arial" panose="020B0604020202020204" pitchFamily="34" charset="0"/>
              </a:rPr>
              <a:t>Provide attendees an opportunity to provide input for the FY 2023-24 Annual Budget (October 1, 2023, through September 30, 2024)</a:t>
            </a:r>
          </a:p>
        </p:txBody>
      </p:sp>
      <p:sp>
        <p:nvSpPr>
          <p:cNvPr id="2" name="Slide Number Placeholder 1">
            <a:extLst>
              <a:ext uri="{FF2B5EF4-FFF2-40B4-BE49-F238E27FC236}">
                <a16:creationId xmlns:a16="http://schemas.microsoft.com/office/drawing/2014/main" id="{ED02B426-08D0-4020-B445-8182DA968FDC}"/>
              </a:ext>
            </a:extLst>
          </p:cNvPr>
          <p:cNvSpPr>
            <a:spLocks noGrp="1"/>
          </p:cNvSpPr>
          <p:nvPr>
            <p:ph type="sldNum" sz="quarter" idx="12"/>
          </p:nvPr>
        </p:nvSpPr>
        <p:spPr>
          <a:xfrm>
            <a:off x="8624667" y="6215673"/>
            <a:ext cx="2743200" cy="365125"/>
          </a:xfrm>
        </p:spPr>
        <p:txBody>
          <a:bodyPr/>
          <a:lstStyle/>
          <a:p>
            <a:fld id="{09918B91-4B66-40C9-B3FB-70033B0922BB}" type="slidenum">
              <a:rPr lang="en-US" smtClean="0"/>
              <a:t>3</a:t>
            </a:fld>
            <a:endParaRPr lang="en-US" dirty="0"/>
          </a:p>
        </p:txBody>
      </p:sp>
      <p:pic>
        <p:nvPicPr>
          <p:cNvPr id="6" name="Picture 5">
            <a:extLst>
              <a:ext uri="{FF2B5EF4-FFF2-40B4-BE49-F238E27FC236}">
                <a16:creationId xmlns:a16="http://schemas.microsoft.com/office/drawing/2014/main" id="{171B3F2D-3C00-404A-9026-FB8C702974BA}"/>
              </a:ext>
            </a:extLst>
          </p:cNvPr>
          <p:cNvPicPr>
            <a:picLocks noChangeAspect="1"/>
          </p:cNvPicPr>
          <p:nvPr/>
        </p:nvPicPr>
        <p:blipFill>
          <a:blip r:embed="rId2"/>
          <a:stretch>
            <a:fillRect/>
          </a:stretch>
        </p:blipFill>
        <p:spPr>
          <a:xfrm>
            <a:off x="8795208" y="2247091"/>
            <a:ext cx="3101348" cy="2588859"/>
          </a:xfrm>
          <a:prstGeom prst="rect">
            <a:avLst/>
          </a:prstGeom>
        </p:spPr>
      </p:pic>
    </p:spTree>
    <p:extLst>
      <p:ext uri="{BB962C8B-B14F-4D97-AF65-F5344CB8AC3E}">
        <p14:creationId xmlns:p14="http://schemas.microsoft.com/office/powerpoint/2010/main" val="2781469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Questions/Comments</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30</a:t>
            </a:fld>
            <a:endParaRPr lang="en-US" dirty="0"/>
          </a:p>
        </p:txBody>
      </p:sp>
      <p:pic>
        <p:nvPicPr>
          <p:cNvPr id="5" name="Graphic 4" descr="Help">
            <a:extLst>
              <a:ext uri="{FF2B5EF4-FFF2-40B4-BE49-F238E27FC236}">
                <a16:creationId xmlns:a16="http://schemas.microsoft.com/office/drawing/2014/main" id="{5FE156C6-66C8-43B7-B32B-930963497A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69892" y="2057400"/>
            <a:ext cx="2743200" cy="2743200"/>
          </a:xfrm>
          <a:prstGeom prst="rect">
            <a:avLst/>
          </a:prstGeom>
        </p:spPr>
      </p:pic>
    </p:spTree>
    <p:extLst>
      <p:ext uri="{BB962C8B-B14F-4D97-AF65-F5344CB8AC3E}">
        <p14:creationId xmlns:p14="http://schemas.microsoft.com/office/powerpoint/2010/main" val="1606604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4DD554-F06D-4497-B132-C07C944E0BDE}"/>
              </a:ext>
            </a:extLst>
          </p:cNvPr>
          <p:cNvSpPr txBox="1"/>
          <p:nvPr/>
        </p:nvSpPr>
        <p:spPr>
          <a:xfrm>
            <a:off x="4844956" y="1859555"/>
            <a:ext cx="6933062" cy="2123658"/>
          </a:xfrm>
          <a:prstGeom prst="rect">
            <a:avLst/>
          </a:prstGeom>
          <a:noFill/>
        </p:spPr>
        <p:txBody>
          <a:bodyPr wrap="square" rtlCol="0">
            <a:spAutoFit/>
          </a:bodyPr>
          <a:lstStyle/>
          <a:p>
            <a:pPr algn="r"/>
            <a:r>
              <a:rPr lang="en-US" sz="4400" b="1" dirty="0">
                <a:solidFill>
                  <a:srgbClr val="003F88"/>
                </a:solidFill>
                <a:latin typeface="Arial" panose="020B0604020202020204" pitchFamily="34" charset="0"/>
                <a:cs typeface="Arial" panose="020B0604020202020204" pitchFamily="34" charset="0"/>
              </a:rPr>
              <a:t>FY 2022-23 HUD Consolidated Plan Budget Development</a:t>
            </a:r>
          </a:p>
        </p:txBody>
      </p:sp>
      <p:sp>
        <p:nvSpPr>
          <p:cNvPr id="2" name="Slide Number Placeholder 1">
            <a:extLst>
              <a:ext uri="{FF2B5EF4-FFF2-40B4-BE49-F238E27FC236}">
                <a16:creationId xmlns:a16="http://schemas.microsoft.com/office/drawing/2014/main" id="{9833C4F5-49F5-4D2D-938A-2478CE8E731E}"/>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31</a:t>
            </a:fld>
            <a:endParaRPr lang="en-US" dirty="0"/>
          </a:p>
        </p:txBody>
      </p:sp>
      <p:sp>
        <p:nvSpPr>
          <p:cNvPr id="7" name="TextBox 6">
            <a:extLst>
              <a:ext uri="{FF2B5EF4-FFF2-40B4-BE49-F238E27FC236}">
                <a16:creationId xmlns:a16="http://schemas.microsoft.com/office/drawing/2014/main" id="{5B40FCF1-36A5-460A-94F5-54073D070847}"/>
              </a:ext>
            </a:extLst>
          </p:cNvPr>
          <p:cNvSpPr txBox="1"/>
          <p:nvPr/>
        </p:nvSpPr>
        <p:spPr>
          <a:xfrm>
            <a:off x="7206017" y="4549408"/>
            <a:ext cx="4572001" cy="1015663"/>
          </a:xfrm>
          <a:prstGeom prst="rect">
            <a:avLst/>
          </a:prstGeom>
          <a:noFill/>
        </p:spPr>
        <p:txBody>
          <a:bodyPr wrap="square" rtlCol="0">
            <a:spAutoFit/>
          </a:bodyPr>
          <a:lstStyle/>
          <a:p>
            <a:pPr algn="r"/>
            <a:r>
              <a:rPr lang="en-US" sz="2000" dirty="0">
                <a:solidFill>
                  <a:srgbClr val="003F88"/>
                </a:solidFill>
                <a:latin typeface="Arial" panose="020B0604020202020204" pitchFamily="34" charset="0"/>
                <a:cs typeface="Arial" panose="020B0604020202020204" pitchFamily="34" charset="0"/>
              </a:rPr>
              <a:t>Grant Administration Division</a:t>
            </a:r>
          </a:p>
          <a:p>
            <a:pPr algn="r"/>
            <a:r>
              <a:rPr lang="en-US" sz="2000" dirty="0">
                <a:solidFill>
                  <a:srgbClr val="003F88"/>
                </a:solidFill>
                <a:latin typeface="Arial" panose="020B0604020202020204" pitchFamily="34" charset="0"/>
                <a:cs typeface="Arial" panose="020B0604020202020204" pitchFamily="34" charset="0"/>
              </a:rPr>
              <a:t>Budget and Management Services</a:t>
            </a:r>
          </a:p>
          <a:p>
            <a:pPr algn="r"/>
            <a:r>
              <a:rPr lang="en-US" sz="2000" dirty="0">
                <a:solidFill>
                  <a:srgbClr val="003F88"/>
                </a:solidFill>
                <a:latin typeface="Arial" panose="020B0604020202020204" pitchFamily="34" charset="0"/>
                <a:cs typeface="Arial" panose="020B0604020202020204" pitchFamily="34" charset="0"/>
              </a:rPr>
              <a:t>City of Dallas</a:t>
            </a:r>
          </a:p>
        </p:txBody>
      </p:sp>
    </p:spTree>
    <p:extLst>
      <p:ext uri="{BB962C8B-B14F-4D97-AF65-F5344CB8AC3E}">
        <p14:creationId xmlns:p14="http://schemas.microsoft.com/office/powerpoint/2010/main" val="542488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774026" y="185141"/>
            <a:ext cx="9547522"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What is the Consolidated Plan?</a:t>
            </a:r>
          </a:p>
        </p:txBody>
      </p:sp>
      <p:sp>
        <p:nvSpPr>
          <p:cNvPr id="2" name="Slide Number Placeholder 1">
            <a:extLst>
              <a:ext uri="{FF2B5EF4-FFF2-40B4-BE49-F238E27FC236}">
                <a16:creationId xmlns:a16="http://schemas.microsoft.com/office/drawing/2014/main" id="{FB0BFD32-5458-4D24-8E4F-304B3CD413AD}"/>
              </a:ext>
            </a:extLst>
          </p:cNvPr>
          <p:cNvSpPr>
            <a:spLocks noGrp="1"/>
          </p:cNvSpPr>
          <p:nvPr>
            <p:ph type="sldNum" sz="quarter" idx="12"/>
          </p:nvPr>
        </p:nvSpPr>
        <p:spPr>
          <a:xfrm>
            <a:off x="8610600" y="6201606"/>
            <a:ext cx="2743200" cy="365125"/>
          </a:xfrm>
        </p:spPr>
        <p:txBody>
          <a:bodyPr/>
          <a:lstStyle/>
          <a:p>
            <a:fld id="{09918B91-4B66-40C9-B3FB-70033B0922BB}" type="slidenum">
              <a:rPr lang="en-US" smtClean="0"/>
              <a:t>4</a:t>
            </a:fld>
            <a:endParaRPr lang="en-US" dirty="0"/>
          </a:p>
        </p:txBody>
      </p:sp>
      <p:sp>
        <p:nvSpPr>
          <p:cNvPr id="7" name="TextBox 6">
            <a:extLst>
              <a:ext uri="{FF2B5EF4-FFF2-40B4-BE49-F238E27FC236}">
                <a16:creationId xmlns:a16="http://schemas.microsoft.com/office/drawing/2014/main" id="{3785DC10-7F79-4447-A660-A8AABB8ACA0A}"/>
              </a:ext>
            </a:extLst>
          </p:cNvPr>
          <p:cNvSpPr txBox="1"/>
          <p:nvPr/>
        </p:nvSpPr>
        <p:spPr>
          <a:xfrm>
            <a:off x="1712112" y="1717529"/>
            <a:ext cx="8176604" cy="1464231"/>
          </a:xfrm>
          <a:prstGeom prst="roundRect">
            <a:avLst/>
          </a:prstGeom>
          <a:noFill/>
          <a:ln>
            <a:solidFill>
              <a:schemeClr val="tx1"/>
            </a:solidFill>
          </a:ln>
        </p:spPr>
        <p:txBody>
          <a:bodyPr wrap="square" rtlCol="0">
            <a:spAutoFit/>
          </a:bodyPr>
          <a:lstStyle/>
          <a:p>
            <a:pPr marL="342900" indent="-342900">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Community Development Block Grant (CDBG)</a:t>
            </a:r>
          </a:p>
          <a:p>
            <a:pPr marL="342900" indent="-342900">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HOME Investment Partnerships Program (HOME)</a:t>
            </a:r>
          </a:p>
          <a:p>
            <a:pPr marL="342900" indent="-342900">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Emergency Solutions Grant (ESG)</a:t>
            </a:r>
          </a:p>
          <a:p>
            <a:pPr marL="342900" indent="-342900">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Housing Opportunities for Persons with AIDS (HOPWA)</a:t>
            </a:r>
          </a:p>
        </p:txBody>
      </p:sp>
      <p:pic>
        <p:nvPicPr>
          <p:cNvPr id="6" name="Graphic 5">
            <a:extLst>
              <a:ext uri="{FF2B5EF4-FFF2-40B4-BE49-F238E27FC236}">
                <a16:creationId xmlns:a16="http://schemas.microsoft.com/office/drawing/2014/main" id="{0722C7BD-E1BF-4B88-ABCE-E6E5DADA3E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174" y="929717"/>
            <a:ext cx="1463040" cy="1463040"/>
          </a:xfrm>
          <a:prstGeom prst="rect">
            <a:avLst/>
          </a:prstGeom>
        </p:spPr>
      </p:pic>
      <p:sp>
        <p:nvSpPr>
          <p:cNvPr id="8" name="TextBox 7">
            <a:extLst>
              <a:ext uri="{FF2B5EF4-FFF2-40B4-BE49-F238E27FC236}">
                <a16:creationId xmlns:a16="http://schemas.microsoft.com/office/drawing/2014/main" id="{01626D66-EF38-48ED-83AD-63BEFE49012E}"/>
              </a:ext>
            </a:extLst>
          </p:cNvPr>
          <p:cNvSpPr txBox="1"/>
          <p:nvPr/>
        </p:nvSpPr>
        <p:spPr>
          <a:xfrm>
            <a:off x="1902213" y="1290084"/>
            <a:ext cx="6652633" cy="442674"/>
          </a:xfrm>
          <a:prstGeom prst="roundRect">
            <a:avLst/>
          </a:prstGeom>
          <a:noFill/>
          <a:ln>
            <a:noFill/>
          </a:ln>
        </p:spPr>
        <p:txBody>
          <a:bodyPr wrap="square" rtlCol="0">
            <a:spAutoFit/>
          </a:bodyPr>
          <a:lstStyle/>
          <a:p>
            <a:pPr>
              <a:buSzPct val="100000"/>
            </a:pPr>
            <a:r>
              <a:rPr lang="en-US" sz="2000" b="1" dirty="0">
                <a:latin typeface="Arial" panose="020B0604020202020204" pitchFamily="34" charset="0"/>
                <a:cs typeface="Arial" panose="020B0604020202020204" pitchFamily="34" charset="0"/>
              </a:rPr>
              <a:t>Consolidated Plan </a:t>
            </a:r>
            <a:r>
              <a:rPr lang="en-US" sz="2000" dirty="0">
                <a:latin typeface="Arial" panose="020B0604020202020204" pitchFamily="34" charset="0"/>
                <a:cs typeface="Arial" panose="020B0604020202020204" pitchFamily="34" charset="0"/>
              </a:rPr>
              <a:t>– combines four HUD grants</a:t>
            </a:r>
          </a:p>
        </p:txBody>
      </p:sp>
      <p:cxnSp>
        <p:nvCxnSpPr>
          <p:cNvPr id="15" name="Straight Arrow Connector 14">
            <a:extLst>
              <a:ext uri="{FF2B5EF4-FFF2-40B4-BE49-F238E27FC236}">
                <a16:creationId xmlns:a16="http://schemas.microsoft.com/office/drawing/2014/main" id="{0808A4E8-C4A5-4AB9-ADE9-D9FB22EC29F2}"/>
              </a:ext>
            </a:extLst>
          </p:cNvPr>
          <p:cNvCxnSpPr>
            <a:cxnSpLocks/>
          </p:cNvCxnSpPr>
          <p:nvPr/>
        </p:nvCxnSpPr>
        <p:spPr>
          <a:xfrm flipH="1">
            <a:off x="1170694" y="2550275"/>
            <a:ext cx="1" cy="810346"/>
          </a:xfrm>
          <a:prstGeom prst="straightConnector1">
            <a:avLst/>
          </a:prstGeom>
          <a:ln w="76200">
            <a:solidFill>
              <a:srgbClr val="FFA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D02B631-F5E5-4D95-A83D-6E17C9F93EBA}"/>
              </a:ext>
            </a:extLst>
          </p:cNvPr>
          <p:cNvSpPr txBox="1"/>
          <p:nvPr/>
        </p:nvSpPr>
        <p:spPr>
          <a:xfrm>
            <a:off x="1300336" y="4070798"/>
            <a:ext cx="8681864" cy="2145268"/>
          </a:xfrm>
          <a:prstGeom prst="roundRect">
            <a:avLst/>
          </a:prstGeom>
          <a:noFill/>
          <a:ln>
            <a:solidFill>
              <a:schemeClr val="tx1"/>
            </a:solidFill>
          </a:ln>
        </p:spPr>
        <p:txBody>
          <a:bodyPr wrap="square" rtlCol="0">
            <a:spAutoFit/>
          </a:bodyPr>
          <a:lstStyle/>
          <a:p>
            <a:pPr marL="742950" indent="-280988">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Engages with community</a:t>
            </a:r>
          </a:p>
          <a:p>
            <a:pPr marL="742950" indent="-280988">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Develops annual budget and programs</a:t>
            </a:r>
          </a:p>
          <a:p>
            <a:pPr marL="742950" indent="-280988">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Identifies and prioritizes community needs and details how they will be addressed through comprehensive analysis and strategic plan</a:t>
            </a:r>
          </a:p>
          <a:p>
            <a:pPr marL="742950" indent="-280988">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Monitors compliance</a:t>
            </a:r>
          </a:p>
          <a:p>
            <a:pPr marL="742950" indent="-280988">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Reports performance back to HUD</a:t>
            </a:r>
          </a:p>
        </p:txBody>
      </p:sp>
      <p:sp>
        <p:nvSpPr>
          <p:cNvPr id="35" name="Oval 34">
            <a:extLst>
              <a:ext uri="{FF2B5EF4-FFF2-40B4-BE49-F238E27FC236}">
                <a16:creationId xmlns:a16="http://schemas.microsoft.com/office/drawing/2014/main" id="{360852DA-A82E-4049-AB26-2AABF7809A82}"/>
              </a:ext>
            </a:extLst>
          </p:cNvPr>
          <p:cNvSpPr/>
          <p:nvPr/>
        </p:nvSpPr>
        <p:spPr>
          <a:xfrm>
            <a:off x="295021" y="3339278"/>
            <a:ext cx="1463040" cy="1463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A picture containing object, clock&#10;&#10;Description automatically generated">
            <a:extLst>
              <a:ext uri="{FF2B5EF4-FFF2-40B4-BE49-F238E27FC236}">
                <a16:creationId xmlns:a16="http://schemas.microsoft.com/office/drawing/2014/main" id="{2494AA20-CC66-445A-938E-80F7B33D0B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327" y="3512372"/>
            <a:ext cx="1174734" cy="1188720"/>
          </a:xfrm>
          <a:prstGeom prst="rect">
            <a:avLst/>
          </a:prstGeom>
        </p:spPr>
      </p:pic>
      <p:sp>
        <p:nvSpPr>
          <p:cNvPr id="11" name="TextBox 10">
            <a:extLst>
              <a:ext uri="{FF2B5EF4-FFF2-40B4-BE49-F238E27FC236}">
                <a16:creationId xmlns:a16="http://schemas.microsoft.com/office/drawing/2014/main" id="{04F34A2C-E1A0-45F2-8EF7-06E73D97C665}"/>
              </a:ext>
            </a:extLst>
          </p:cNvPr>
          <p:cNvSpPr txBox="1"/>
          <p:nvPr/>
        </p:nvSpPr>
        <p:spPr>
          <a:xfrm>
            <a:off x="1813814" y="3628124"/>
            <a:ext cx="6796786" cy="442674"/>
          </a:xfrm>
          <a:prstGeom prst="roundRect">
            <a:avLst/>
          </a:prstGeom>
          <a:noFill/>
          <a:ln>
            <a:noFill/>
          </a:ln>
        </p:spPr>
        <p:txBody>
          <a:bodyPr wrap="square" rtlCol="0">
            <a:spAutoFit/>
          </a:bodyPr>
          <a:lstStyle/>
          <a:p>
            <a:pPr>
              <a:buSzPct val="100000"/>
            </a:pPr>
            <a:r>
              <a:rPr lang="en-US" sz="2000" b="1" dirty="0">
                <a:latin typeface="Arial" panose="020B0604020202020204" pitchFamily="34" charset="0"/>
                <a:cs typeface="Arial" panose="020B0604020202020204" pitchFamily="34" charset="0"/>
              </a:rPr>
              <a:t>City of Dallas </a:t>
            </a:r>
            <a:r>
              <a:rPr lang="en-US" sz="2000" dirty="0">
                <a:latin typeface="Arial" panose="020B0604020202020204" pitchFamily="34" charset="0"/>
                <a:cs typeface="Arial" panose="020B0604020202020204" pitchFamily="34" charset="0"/>
              </a:rPr>
              <a:t>– receives these grants and:</a:t>
            </a:r>
          </a:p>
        </p:txBody>
      </p:sp>
    </p:spTree>
    <p:extLst>
      <p:ext uri="{BB962C8B-B14F-4D97-AF65-F5344CB8AC3E}">
        <p14:creationId xmlns:p14="http://schemas.microsoft.com/office/powerpoint/2010/main" val="3089197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84326" y="214575"/>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Current Community Needs</a:t>
            </a:r>
          </a:p>
        </p:txBody>
      </p:sp>
      <p:sp>
        <p:nvSpPr>
          <p:cNvPr id="2" name="Slide Number Placeholder 1">
            <a:extLst>
              <a:ext uri="{FF2B5EF4-FFF2-40B4-BE49-F238E27FC236}">
                <a16:creationId xmlns:a16="http://schemas.microsoft.com/office/drawing/2014/main" id="{EA682790-EB2E-4225-BFF8-353C743008B6}"/>
              </a:ext>
            </a:extLst>
          </p:cNvPr>
          <p:cNvSpPr>
            <a:spLocks noGrp="1"/>
          </p:cNvSpPr>
          <p:nvPr>
            <p:ph type="sldNum" sz="quarter" idx="12"/>
          </p:nvPr>
        </p:nvSpPr>
        <p:spPr>
          <a:xfrm>
            <a:off x="8583858" y="6117199"/>
            <a:ext cx="2743200" cy="365125"/>
          </a:xfrm>
        </p:spPr>
        <p:txBody>
          <a:bodyPr/>
          <a:lstStyle/>
          <a:p>
            <a:fld id="{09918B91-4B66-40C9-B3FB-70033B0922BB}" type="slidenum">
              <a:rPr lang="en-US" smtClean="0"/>
              <a:t>5</a:t>
            </a:fld>
            <a:endParaRPr lang="en-US" dirty="0"/>
          </a:p>
        </p:txBody>
      </p:sp>
      <p:graphicFrame>
        <p:nvGraphicFramePr>
          <p:cNvPr id="3" name="Diagram 2">
            <a:extLst>
              <a:ext uri="{FF2B5EF4-FFF2-40B4-BE49-F238E27FC236}">
                <a16:creationId xmlns:a16="http://schemas.microsoft.com/office/drawing/2014/main" id="{01188B19-FD4B-45F2-B52D-7257A2508BDC}"/>
              </a:ext>
            </a:extLst>
          </p:cNvPr>
          <p:cNvGraphicFramePr/>
          <p:nvPr>
            <p:extLst>
              <p:ext uri="{D42A27DB-BD31-4B8C-83A1-F6EECF244321}">
                <p14:modId xmlns:p14="http://schemas.microsoft.com/office/powerpoint/2010/main" val="1361484503"/>
              </p:ext>
            </p:extLst>
          </p:nvPr>
        </p:nvGraphicFramePr>
        <p:xfrm>
          <a:off x="1248530" y="1260526"/>
          <a:ext cx="9245513" cy="4856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2800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46"/>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5-Year Consolidated Plan</a:t>
            </a:r>
          </a:p>
        </p:txBody>
      </p:sp>
      <p:sp>
        <p:nvSpPr>
          <p:cNvPr id="2" name="Slide Number Placeholder 1">
            <a:extLst>
              <a:ext uri="{FF2B5EF4-FFF2-40B4-BE49-F238E27FC236}">
                <a16:creationId xmlns:a16="http://schemas.microsoft.com/office/drawing/2014/main" id="{3484DC96-D281-495C-97BE-498CDD1E4C23}"/>
              </a:ext>
            </a:extLst>
          </p:cNvPr>
          <p:cNvSpPr>
            <a:spLocks noGrp="1"/>
          </p:cNvSpPr>
          <p:nvPr>
            <p:ph type="sldNum" sz="quarter" idx="12"/>
          </p:nvPr>
        </p:nvSpPr>
        <p:spPr>
          <a:xfrm>
            <a:off x="8610600" y="6201605"/>
            <a:ext cx="2743200" cy="365125"/>
          </a:xfrm>
        </p:spPr>
        <p:txBody>
          <a:bodyPr/>
          <a:lstStyle/>
          <a:p>
            <a:fld id="{09918B91-4B66-40C9-B3FB-70033B0922BB}" type="slidenum">
              <a:rPr lang="en-US" smtClean="0"/>
              <a:t>6</a:t>
            </a:fld>
            <a:endParaRPr lang="en-US" dirty="0"/>
          </a:p>
        </p:txBody>
      </p:sp>
      <p:graphicFrame>
        <p:nvGraphicFramePr>
          <p:cNvPr id="3" name="Diagram 2">
            <a:extLst>
              <a:ext uri="{FF2B5EF4-FFF2-40B4-BE49-F238E27FC236}">
                <a16:creationId xmlns:a16="http://schemas.microsoft.com/office/drawing/2014/main" id="{FC799D85-EB9D-452B-98F7-1835E3A379F4}"/>
              </a:ext>
            </a:extLst>
          </p:cNvPr>
          <p:cNvGraphicFramePr/>
          <p:nvPr>
            <p:extLst>
              <p:ext uri="{D42A27DB-BD31-4B8C-83A1-F6EECF244321}">
                <p14:modId xmlns:p14="http://schemas.microsoft.com/office/powerpoint/2010/main" val="214530378"/>
              </p:ext>
            </p:extLst>
          </p:nvPr>
        </p:nvGraphicFramePr>
        <p:xfrm>
          <a:off x="838200" y="1104181"/>
          <a:ext cx="9923585" cy="5097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Down 4">
            <a:extLst>
              <a:ext uri="{FF2B5EF4-FFF2-40B4-BE49-F238E27FC236}">
                <a16:creationId xmlns:a16="http://schemas.microsoft.com/office/drawing/2014/main" id="{AF83A6E4-433B-4FC2-8D0D-42FD1D3F1EF3}"/>
              </a:ext>
            </a:extLst>
          </p:cNvPr>
          <p:cNvSpPr/>
          <p:nvPr/>
        </p:nvSpPr>
        <p:spPr>
          <a:xfrm>
            <a:off x="5162843" y="2229261"/>
            <a:ext cx="933157" cy="703384"/>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678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Funding History</a:t>
            </a:r>
          </a:p>
        </p:txBody>
      </p:sp>
      <p:sp>
        <p:nvSpPr>
          <p:cNvPr id="2" name="Slide Number Placeholder 1">
            <a:extLst>
              <a:ext uri="{FF2B5EF4-FFF2-40B4-BE49-F238E27FC236}">
                <a16:creationId xmlns:a16="http://schemas.microsoft.com/office/drawing/2014/main" id="{A596C9D5-74DF-4D1F-A861-EC57BF5C3AE3}"/>
              </a:ext>
            </a:extLst>
          </p:cNvPr>
          <p:cNvSpPr>
            <a:spLocks noGrp="1"/>
          </p:cNvSpPr>
          <p:nvPr>
            <p:ph type="sldNum" sz="quarter" idx="12"/>
          </p:nvPr>
        </p:nvSpPr>
        <p:spPr>
          <a:xfrm>
            <a:off x="8610600" y="6187537"/>
            <a:ext cx="2743200" cy="365125"/>
          </a:xfrm>
        </p:spPr>
        <p:txBody>
          <a:bodyPr/>
          <a:lstStyle/>
          <a:p>
            <a:fld id="{09918B91-4B66-40C9-B3FB-70033B0922BB}" type="slidenum">
              <a:rPr lang="en-US" smtClean="0"/>
              <a:t>7</a:t>
            </a:fld>
            <a:endParaRPr lang="en-US" dirty="0"/>
          </a:p>
        </p:txBody>
      </p:sp>
      <p:graphicFrame>
        <p:nvGraphicFramePr>
          <p:cNvPr id="5" name="Chart 4">
            <a:extLst>
              <a:ext uri="{FF2B5EF4-FFF2-40B4-BE49-F238E27FC236}">
                <a16:creationId xmlns:a16="http://schemas.microsoft.com/office/drawing/2014/main" id="{379F411F-546C-43F2-869C-A509184E9CE1}"/>
              </a:ext>
            </a:extLst>
          </p:cNvPr>
          <p:cNvGraphicFramePr>
            <a:graphicFrameLocks/>
          </p:cNvGraphicFramePr>
          <p:nvPr>
            <p:extLst>
              <p:ext uri="{D42A27DB-BD31-4B8C-83A1-F6EECF244321}">
                <p14:modId xmlns:p14="http://schemas.microsoft.com/office/powerpoint/2010/main" val="575112709"/>
              </p:ext>
            </p:extLst>
          </p:nvPr>
        </p:nvGraphicFramePr>
        <p:xfrm>
          <a:off x="341194" y="1352939"/>
          <a:ext cx="11012606" cy="48345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815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1194" y="76553"/>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FY 2022-23 Consolidated Plan Funds</a:t>
            </a:r>
          </a:p>
        </p:txBody>
      </p:sp>
      <p:sp>
        <p:nvSpPr>
          <p:cNvPr id="5" name="TextBox 4">
            <a:extLst>
              <a:ext uri="{FF2B5EF4-FFF2-40B4-BE49-F238E27FC236}">
                <a16:creationId xmlns:a16="http://schemas.microsoft.com/office/drawing/2014/main" id="{0939072B-F89F-493D-A26C-E698219F8380}"/>
              </a:ext>
            </a:extLst>
          </p:cNvPr>
          <p:cNvSpPr txBox="1"/>
          <p:nvPr/>
        </p:nvSpPr>
        <p:spPr>
          <a:xfrm>
            <a:off x="341194" y="4564340"/>
            <a:ext cx="11740559" cy="1384995"/>
          </a:xfrm>
          <a:prstGeom prst="rect">
            <a:avLst/>
          </a:prstGeom>
          <a:noFill/>
        </p:spPr>
        <p:txBody>
          <a:bodyPr wrap="square" rtlCol="0">
            <a:spAutoFit/>
          </a:bodyPr>
          <a:lstStyle/>
          <a:p>
            <a:pPr marL="285750" indent="-285750">
              <a:buSzPct val="100000"/>
              <a:buFont typeface="Arial" panose="020B0604020202020204" pitchFamily="34" charset="0"/>
              <a:buChar char="•"/>
            </a:pPr>
            <a:r>
              <a:rPr lang="en-US" sz="2800" dirty="0">
                <a:latin typeface="Arial" panose="020B0604020202020204" pitchFamily="34" charset="0"/>
                <a:cs typeface="Arial" panose="020B0604020202020204" pitchFamily="34" charset="0"/>
              </a:rPr>
              <a:t>Grant amounts for FY 2023-24 are not yet available</a:t>
            </a:r>
          </a:p>
          <a:p>
            <a:pPr marL="285750" indent="-285750">
              <a:buSzPct val="100000"/>
              <a:buFont typeface="Arial" panose="020B0604020202020204" pitchFamily="34" charset="0"/>
              <a:buChar char="•"/>
            </a:pPr>
            <a:r>
              <a:rPr lang="en-US" sz="2800" dirty="0">
                <a:latin typeface="Arial" panose="020B0604020202020204" pitchFamily="34" charset="0"/>
                <a:cs typeface="Arial" panose="020B0604020202020204" pitchFamily="34" charset="0"/>
              </a:rPr>
              <a:t>“Level Funding” will be assumed to begin the FY 2023-24 budget development process while awaiting HUD notification of grant amounts</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8</a:t>
            </a:fld>
            <a:endParaRPr lang="en-US" dirty="0"/>
          </a:p>
        </p:txBody>
      </p:sp>
      <p:graphicFrame>
        <p:nvGraphicFramePr>
          <p:cNvPr id="3" name="Diagram 2">
            <a:extLst>
              <a:ext uri="{FF2B5EF4-FFF2-40B4-BE49-F238E27FC236}">
                <a16:creationId xmlns:a16="http://schemas.microsoft.com/office/drawing/2014/main" id="{FB0CD477-E240-475B-9E04-860F766524CC}"/>
              </a:ext>
            </a:extLst>
          </p:cNvPr>
          <p:cNvGraphicFramePr/>
          <p:nvPr>
            <p:extLst>
              <p:ext uri="{D42A27DB-BD31-4B8C-83A1-F6EECF244321}">
                <p14:modId xmlns:p14="http://schemas.microsoft.com/office/powerpoint/2010/main" val="3430855348"/>
              </p:ext>
            </p:extLst>
          </p:nvPr>
        </p:nvGraphicFramePr>
        <p:xfrm>
          <a:off x="1303327" y="1078281"/>
          <a:ext cx="9809431" cy="3192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2893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295701" y="182122"/>
            <a:ext cx="11600597" cy="707886"/>
          </a:xfrm>
          <a:prstGeom prst="rect">
            <a:avLst/>
          </a:prstGeom>
          <a:noFill/>
        </p:spPr>
        <p:txBody>
          <a:bodyPr wrap="square" rtlCol="0">
            <a:spAutoFit/>
          </a:bodyPr>
          <a:lstStyle/>
          <a:p>
            <a:r>
              <a:rPr lang="en-US" sz="4000" b="1" dirty="0">
                <a:solidFill>
                  <a:srgbClr val="003F88"/>
                </a:solidFill>
                <a:latin typeface="Arial" panose="020B0604020202020204" pitchFamily="34" charset="0"/>
                <a:cs typeface="Arial" panose="020B0604020202020204" pitchFamily="34" charset="0"/>
              </a:rPr>
              <a:t>CDBG</a:t>
            </a:r>
          </a:p>
        </p:txBody>
      </p:sp>
      <p:sp>
        <p:nvSpPr>
          <p:cNvPr id="2" name="Slide Number Placeholder 1">
            <a:extLst>
              <a:ext uri="{FF2B5EF4-FFF2-40B4-BE49-F238E27FC236}">
                <a16:creationId xmlns:a16="http://schemas.microsoft.com/office/drawing/2014/main" id="{3CA00B96-143B-4511-AC86-950E63AD68A6}"/>
              </a:ext>
            </a:extLst>
          </p:cNvPr>
          <p:cNvSpPr>
            <a:spLocks noGrp="1"/>
          </p:cNvSpPr>
          <p:nvPr>
            <p:ph type="sldNum" sz="quarter" idx="12"/>
          </p:nvPr>
        </p:nvSpPr>
        <p:spPr>
          <a:xfrm>
            <a:off x="8610600" y="6131267"/>
            <a:ext cx="2743200" cy="365125"/>
          </a:xfrm>
        </p:spPr>
        <p:txBody>
          <a:bodyPr/>
          <a:lstStyle/>
          <a:p>
            <a:fld id="{09918B91-4B66-40C9-B3FB-70033B0922BB}" type="slidenum">
              <a:rPr lang="en-US" smtClean="0"/>
              <a:t>9</a:t>
            </a:fld>
            <a:endParaRPr lang="en-US" dirty="0"/>
          </a:p>
        </p:txBody>
      </p:sp>
      <p:graphicFrame>
        <p:nvGraphicFramePr>
          <p:cNvPr id="8" name="Table 5">
            <a:extLst>
              <a:ext uri="{FF2B5EF4-FFF2-40B4-BE49-F238E27FC236}">
                <a16:creationId xmlns:a16="http://schemas.microsoft.com/office/drawing/2014/main" id="{224E7427-4BF1-4335-8793-C2C98DEEAA98}"/>
              </a:ext>
            </a:extLst>
          </p:cNvPr>
          <p:cNvGraphicFramePr>
            <a:graphicFrameLocks noGrp="1"/>
          </p:cNvGraphicFramePr>
          <p:nvPr>
            <p:extLst>
              <p:ext uri="{D42A27DB-BD31-4B8C-83A1-F6EECF244321}">
                <p14:modId xmlns:p14="http://schemas.microsoft.com/office/powerpoint/2010/main" val="2987056427"/>
              </p:ext>
            </p:extLst>
          </p:nvPr>
        </p:nvGraphicFramePr>
        <p:xfrm>
          <a:off x="519437" y="1122278"/>
          <a:ext cx="10424180" cy="5120640"/>
        </p:xfrm>
        <a:graphic>
          <a:graphicData uri="http://schemas.openxmlformats.org/drawingml/2006/table">
            <a:tbl>
              <a:tblPr firstRow="1" firstCol="1" bandRow="1">
                <a:tableStyleId>{6E25E649-3F16-4E02-A733-19D2CDBF48F0}</a:tableStyleId>
              </a:tblPr>
              <a:tblGrid>
                <a:gridCol w="2540943">
                  <a:extLst>
                    <a:ext uri="{9D8B030D-6E8A-4147-A177-3AD203B41FA5}">
                      <a16:colId xmlns:a16="http://schemas.microsoft.com/office/drawing/2014/main" val="2059832204"/>
                    </a:ext>
                  </a:extLst>
                </a:gridCol>
                <a:gridCol w="7883237">
                  <a:extLst>
                    <a:ext uri="{9D8B030D-6E8A-4147-A177-3AD203B41FA5}">
                      <a16:colId xmlns:a16="http://schemas.microsoft.com/office/drawing/2014/main" val="1283331579"/>
                    </a:ext>
                  </a:extLst>
                </a:gridCol>
              </a:tblGrid>
              <a:tr h="561981">
                <a:tc>
                  <a:txBody>
                    <a:bodyPr/>
                    <a:lstStyle/>
                    <a:p>
                      <a:r>
                        <a:rPr lang="en-US" dirty="0">
                          <a:solidFill>
                            <a:schemeClr val="bg1"/>
                          </a:solidFill>
                          <a:latin typeface="Arial" panose="020B0604020202020204" pitchFamily="34" charset="0"/>
                          <a:cs typeface="Arial" panose="020B0604020202020204" pitchFamily="34" charset="0"/>
                        </a:rPr>
                        <a:t>Consolidated Plan Grant:</a:t>
                      </a:r>
                    </a:p>
                  </a:txBody>
                  <a:tcPr>
                    <a:solidFill>
                      <a:srgbClr val="003F88"/>
                    </a:solidFill>
                  </a:tcPr>
                </a:tc>
                <a:tc>
                  <a:txBody>
                    <a:bodyPr/>
                    <a:lstStyle/>
                    <a:p>
                      <a:r>
                        <a:rPr lang="en-US" dirty="0">
                          <a:solidFill>
                            <a:schemeClr val="bg1"/>
                          </a:solidFill>
                          <a:latin typeface="Arial" panose="020B0604020202020204" pitchFamily="34" charset="0"/>
                          <a:cs typeface="Arial" panose="020B0604020202020204" pitchFamily="34" charset="0"/>
                        </a:rPr>
                        <a:t>CDBG</a:t>
                      </a:r>
                    </a:p>
                  </a:txBody>
                  <a:tcPr anchor="ctr">
                    <a:solidFill>
                      <a:srgbClr val="003F88"/>
                    </a:solidFill>
                  </a:tcPr>
                </a:tc>
                <a:extLst>
                  <a:ext uri="{0D108BD9-81ED-4DB2-BD59-A6C34878D82A}">
                    <a16:rowId xmlns:a16="http://schemas.microsoft.com/office/drawing/2014/main" val="3398905998"/>
                  </a:ext>
                </a:extLst>
              </a:tr>
              <a:tr h="1043679">
                <a:tc>
                  <a:txBody>
                    <a:bodyPr/>
                    <a:lstStyle/>
                    <a:p>
                      <a:r>
                        <a:rPr lang="en-US" dirty="0">
                          <a:solidFill>
                            <a:schemeClr val="bg1"/>
                          </a:solidFill>
                          <a:latin typeface="Arial" panose="020B0604020202020204" pitchFamily="34" charset="0"/>
                          <a:cs typeface="Arial" panose="020B0604020202020204" pitchFamily="34" charset="0"/>
                        </a:rPr>
                        <a:t>Services:</a:t>
                      </a:r>
                    </a:p>
                  </a:txBody>
                  <a:tcPr>
                    <a:solidFill>
                      <a:srgbClr val="003F88"/>
                    </a:solidFill>
                  </a:tcPr>
                </a:tc>
                <a:tc>
                  <a:txBody>
                    <a:bodyPr/>
                    <a:lstStyle/>
                    <a:p>
                      <a:pPr marL="0" indent="0">
                        <a:buSzPct val="100000"/>
                        <a:buFont typeface="Arial" panose="020B0604020202020204" pitchFamily="34" charset="0"/>
                        <a:buNone/>
                      </a:pPr>
                      <a:r>
                        <a:rPr lang="en-US" sz="1800" dirty="0">
                          <a:latin typeface="Arial" panose="020B0604020202020204" pitchFamily="34" charset="0"/>
                          <a:cs typeface="Arial" panose="020B0604020202020204" pitchFamily="34" charset="0"/>
                        </a:rPr>
                        <a:t>Services must meet a CDBG National Objective:</a:t>
                      </a:r>
                    </a:p>
                    <a:p>
                      <a:pPr marL="285750" lvl="0" indent="-285750">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Principally benefit low- and moderate-income persons</a:t>
                      </a:r>
                    </a:p>
                    <a:p>
                      <a:pPr marL="285750" lvl="0" indent="-285750">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Aid in prevention or elimination of slum and blight</a:t>
                      </a:r>
                    </a:p>
                    <a:p>
                      <a:pPr marL="285750" lvl="0" indent="-285750">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Meet needs having a </a:t>
                      </a:r>
                      <a:r>
                        <a:rPr lang="en-US" sz="1800">
                          <a:latin typeface="Arial" panose="020B0604020202020204" pitchFamily="34" charset="0"/>
                          <a:cs typeface="Arial" panose="020B0604020202020204" pitchFamily="34" charset="0"/>
                        </a:rPr>
                        <a:t>particular urgency</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10529889"/>
                  </a:ext>
                </a:extLst>
              </a:tr>
              <a:tr h="1284528">
                <a:tc>
                  <a:txBody>
                    <a:bodyPr/>
                    <a:lstStyle/>
                    <a:p>
                      <a:r>
                        <a:rPr lang="en-US" dirty="0">
                          <a:solidFill>
                            <a:schemeClr val="bg1"/>
                          </a:solidFill>
                          <a:latin typeface="Arial" panose="020B0604020202020204" pitchFamily="34" charset="0"/>
                          <a:cs typeface="Arial" panose="020B0604020202020204" pitchFamily="34" charset="0"/>
                        </a:rPr>
                        <a:t>Recipient Types:</a:t>
                      </a:r>
                    </a:p>
                  </a:txBody>
                  <a:tcPr>
                    <a:solidFill>
                      <a:srgbClr val="003F88"/>
                    </a:solidFill>
                  </a:tcPr>
                </a:tc>
                <a:tc>
                  <a:txBody>
                    <a:bodyPr/>
                    <a:lstStyle/>
                    <a:p>
                      <a:pPr marL="0" indent="0">
                        <a:buSzPct val="100000"/>
                        <a:buFont typeface="Arial" panose="020B0604020202020204" pitchFamily="34" charset="0"/>
                        <a:buNone/>
                      </a:pPr>
                      <a:r>
                        <a:rPr lang="en-US" sz="1800" dirty="0">
                          <a:latin typeface="Arial" panose="020B0604020202020204" pitchFamily="34" charset="0"/>
                          <a:cs typeface="Arial" panose="020B0604020202020204" pitchFamily="34" charset="0"/>
                        </a:rPr>
                        <a:t>Program recipients may include:</a:t>
                      </a:r>
                    </a:p>
                    <a:p>
                      <a:pPr marL="285750" lvl="0" indent="-285750">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Low/moderate income persons who may apply directly for services</a:t>
                      </a:r>
                    </a:p>
                    <a:p>
                      <a:pPr marL="285750" lvl="0" indent="-285750">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Low/moderate income areas</a:t>
                      </a:r>
                    </a:p>
                    <a:p>
                      <a:pPr marL="285750" lvl="0" indent="-285750">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Non-profit 501(c) organizations</a:t>
                      </a:r>
                    </a:p>
                    <a:p>
                      <a:pPr marL="285750" lvl="0" indent="-285750">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For profit businesses</a:t>
                      </a:r>
                    </a:p>
                  </a:txBody>
                  <a:tcPr/>
                </a:tc>
                <a:extLst>
                  <a:ext uri="{0D108BD9-81ED-4DB2-BD59-A6C34878D82A}">
                    <a16:rowId xmlns:a16="http://schemas.microsoft.com/office/drawing/2014/main" val="1132871178"/>
                  </a:ext>
                </a:extLst>
              </a:tr>
              <a:tr h="3255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rial" panose="020B0604020202020204" pitchFamily="34" charset="0"/>
                          <a:cs typeface="Arial" panose="020B0604020202020204" pitchFamily="34" charset="0"/>
                        </a:rPr>
                        <a:t>Program Eligibility:</a:t>
                      </a:r>
                    </a:p>
                  </a:txBody>
                  <a:tcPr>
                    <a:solidFill>
                      <a:srgbClr val="003F88"/>
                    </a:solidFill>
                  </a:tcPr>
                </a:tc>
                <a:tc>
                  <a:txBody>
                    <a:bodyPr/>
                    <a:lstStyle/>
                    <a:p>
                      <a:pPr marL="0" indent="0">
                        <a:buFont typeface="Arial" panose="020B0604020202020204" pitchFamily="34" charset="0"/>
                        <a:buNone/>
                      </a:pPr>
                      <a:r>
                        <a:rPr lang="en-US" sz="1800" dirty="0">
                          <a:latin typeface="Arial" panose="020B0604020202020204" pitchFamily="34" charset="0"/>
                          <a:cs typeface="Arial" panose="020B0604020202020204" pitchFamily="34" charset="0"/>
                        </a:rPr>
                        <a:t>Program eligibility is based on specific program requirements</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59070681"/>
                  </a:ext>
                </a:extLst>
              </a:tr>
              <a:tr h="1284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rial" panose="020B0604020202020204" pitchFamily="34" charset="0"/>
                          <a:cs typeface="Arial" panose="020B0604020202020204" pitchFamily="34" charset="0"/>
                        </a:rPr>
                        <a:t>Program Examples:</a:t>
                      </a:r>
                    </a:p>
                  </a:txBody>
                  <a:tcPr>
                    <a:solidFill>
                      <a:srgbClr val="003F8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Eligible programs and services can include: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Housing Rehabilitation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Public Infrastructure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Job Training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Childcare</a:t>
                      </a:r>
                    </a:p>
                  </a:txBody>
                  <a:tcPr/>
                </a:tc>
                <a:extLst>
                  <a:ext uri="{0D108BD9-81ED-4DB2-BD59-A6C34878D82A}">
                    <a16:rowId xmlns:a16="http://schemas.microsoft.com/office/drawing/2014/main" val="1597325161"/>
                  </a:ext>
                </a:extLst>
              </a:tr>
            </a:tbl>
          </a:graphicData>
        </a:graphic>
      </p:graphicFrame>
    </p:spTree>
    <p:extLst>
      <p:ext uri="{BB962C8B-B14F-4D97-AF65-F5344CB8AC3E}">
        <p14:creationId xmlns:p14="http://schemas.microsoft.com/office/powerpoint/2010/main" val="4015434355"/>
      </p:ext>
    </p:extLst>
  </p:cSld>
  <p:clrMapOvr>
    <a:masterClrMapping/>
  </p:clrMapOvr>
</p:sld>
</file>

<file path=ppt/theme/theme1.xml><?xml version="1.0" encoding="utf-8"?>
<a:theme xmlns:a="http://schemas.openxmlformats.org/drawingml/2006/main" name="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46EC9323-1B2E-4B9A-AADA-5FFFBA32E201}" vid="{00EE816B-49C9-4D08-887C-AEE1413EE9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D8EFD272E9744F9EFB8D124E7E3663" ma:contentTypeVersion="" ma:contentTypeDescription="Create a new document." ma:contentTypeScope="" ma:versionID="b71bf14987e8788b40b948ee9df055e3">
  <xsd:schema xmlns:xsd="http://www.w3.org/2001/XMLSchema" xmlns:xs="http://www.w3.org/2001/XMLSchema" xmlns:p="http://schemas.microsoft.com/office/2006/metadata/properties" xmlns:ns1="http://schemas.microsoft.com/sharepoint/v3" targetNamespace="http://schemas.microsoft.com/office/2006/metadata/properties" ma:root="true" ma:fieldsID="71c3cda2c8b39f88eabd54cbf92a846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B5CE104-196E-4498-B264-64DD5F7EBEF7}">
  <ds:schemaRefs>
    <ds:schemaRef ds:uri="http://schemas.microsoft.com/sharepoint/v3/contenttype/forms"/>
  </ds:schemaRefs>
</ds:datastoreItem>
</file>

<file path=customXml/itemProps2.xml><?xml version="1.0" encoding="utf-8"?>
<ds:datastoreItem xmlns:ds="http://schemas.openxmlformats.org/officeDocument/2006/customXml" ds:itemID="{975D87F8-C839-4FE7-AB43-562B6AE9A906}"/>
</file>

<file path=customXml/itemProps3.xml><?xml version="1.0" encoding="utf-8"?>
<ds:datastoreItem xmlns:ds="http://schemas.openxmlformats.org/officeDocument/2006/customXml" ds:itemID="{D5442019-0B64-4B45-8DB8-00110255F0FF}">
  <ds:schemaRefs>
    <ds:schemaRef ds:uri="http://purl.org/dc/elements/1.1/"/>
    <ds:schemaRef ds:uri="7f1ff444-9043-4f0e-8549-4e5ee0c757af"/>
    <ds:schemaRef ds:uri="http://schemas.openxmlformats.org/package/2006/metadata/core-properties"/>
    <ds:schemaRef ds:uri="http://www.w3.org/XML/1998/namespace"/>
    <ds:schemaRef ds:uri="http://purl.org/dc/dcmitype/"/>
    <ds:schemaRef ds:uri="http://purl.org/dc/terms/"/>
    <ds:schemaRef ds:uri="7d03e134-1d85-42a5-84ce-e654e722138e"/>
    <ds:schemaRef ds:uri="http://schemas.microsoft.com/office/2006/documentManagement/typ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Theme2</Template>
  <TotalTime>5889</TotalTime>
  <Words>2063</Words>
  <Application>Microsoft Office PowerPoint</Application>
  <PresentationFormat>Widescreen</PresentationFormat>
  <Paragraphs>361</Paragraphs>
  <Slides>31</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Wingdings</vt:lpstr>
      <vt:lpstr>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Baur, Julie</dc:creator>
  <cp:lastModifiedBy>Bolo, Justus</cp:lastModifiedBy>
  <cp:revision>122</cp:revision>
  <cp:lastPrinted>2019-08-15T20:07:05Z</cp:lastPrinted>
  <dcterms:created xsi:type="dcterms:W3CDTF">2019-08-15T19:06:22Z</dcterms:created>
  <dcterms:modified xsi:type="dcterms:W3CDTF">2022-12-28T15:30:02Z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0x010100CBD8EFD272E9744F9EFB8D124E7E3663</vt:lpwstr>
  </property>
</Properties>
</file>