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6"/>
  </p:notesMasterIdLst>
  <p:sldIdLst>
    <p:sldId id="259" r:id="rId5"/>
    <p:sldId id="279" r:id="rId6"/>
    <p:sldId id="280" r:id="rId7"/>
    <p:sldId id="281" r:id="rId8"/>
    <p:sldId id="283" r:id="rId9"/>
    <p:sldId id="285" r:id="rId10"/>
    <p:sldId id="286" r:id="rId11"/>
    <p:sldId id="297" r:id="rId12"/>
    <p:sldId id="287" r:id="rId13"/>
    <p:sldId id="292" r:id="rId14"/>
    <p:sldId id="290" r:id="rId15"/>
    <p:sldId id="291" r:id="rId16"/>
    <p:sldId id="312" r:id="rId17"/>
    <p:sldId id="311" r:id="rId18"/>
    <p:sldId id="293" r:id="rId19"/>
    <p:sldId id="305" r:id="rId20"/>
    <p:sldId id="313" r:id="rId21"/>
    <p:sldId id="294" r:id="rId22"/>
    <p:sldId id="306" r:id="rId23"/>
    <p:sldId id="314" r:id="rId24"/>
    <p:sldId id="296" r:id="rId25"/>
    <p:sldId id="307" r:id="rId26"/>
    <p:sldId id="315" r:id="rId27"/>
    <p:sldId id="298" r:id="rId28"/>
    <p:sldId id="299" r:id="rId29"/>
    <p:sldId id="302" r:id="rId30"/>
    <p:sldId id="309" r:id="rId31"/>
    <p:sldId id="316" r:id="rId32"/>
    <p:sldId id="317" r:id="rId33"/>
    <p:sldId id="304" r:id="rId34"/>
    <p:sldId id="288" r:id="rId35"/>
  </p:sldIdLst>
  <p:sldSz cx="12192000" cy="6858000"/>
  <p:notesSz cx="9312275" cy="7026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16DFEE-A324-945B-A722-0E85884C57ED}" name="Yaiza Wade" initials="YW" userId="S::yaiza.wade@dallascityhall.com::14ba77fe-6eda-419a-8ce5-bed13b31b3c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cjk" initials="ccjk" lastIdx="1" clrIdx="0">
    <p:extLst>
      <p:ext uri="{19B8F6BF-5375-455C-9EA6-DF929625EA0E}">
        <p15:presenceInfo xmlns:p15="http://schemas.microsoft.com/office/powerpoint/2012/main" userId="ccjk" providerId="None"/>
      </p:ext>
    </p:extLst>
  </p:cmAuthor>
  <p:cmAuthor id="2" name="Eddy Noe Dominguez Acosta" initials="ENDA" lastIdx="6" clrIdx="1">
    <p:extLst>
      <p:ext uri="{19B8F6BF-5375-455C-9EA6-DF929625EA0E}">
        <p15:presenceInfo xmlns:p15="http://schemas.microsoft.com/office/powerpoint/2012/main" userId="a55922db070a7d1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2373"/>
    <a:srgbClr val="4E0076"/>
    <a:srgbClr val="ECECEC"/>
    <a:srgbClr val="003F88"/>
    <a:srgbClr val="669900"/>
    <a:srgbClr val="2196F3"/>
    <a:srgbClr val="FFA000"/>
    <a:srgbClr val="B543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AB5922-DDB8-4AB1-966A-E8C0FE663195}" v="104" dt="2023-01-04T14:14:23.7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637" autoAdjust="0"/>
  </p:normalViewPr>
  <p:slideViewPr>
    <p:cSldViewPr snapToGrid="0">
      <p:cViewPr varScale="1">
        <p:scale>
          <a:sx n="81" d="100"/>
          <a:sy n="81" d="100"/>
        </p:scale>
        <p:origin x="94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nzalo Reyes" userId="da99493f-ca9e-4318-af06-621ce6dd10bf" providerId="ADAL" clId="{90AB5922-DDB8-4AB1-966A-E8C0FE663195}"/>
    <pc:docChg chg="custSel modSld">
      <pc:chgData name="Gonzalo Reyes" userId="da99493f-ca9e-4318-af06-621ce6dd10bf" providerId="ADAL" clId="{90AB5922-DDB8-4AB1-966A-E8C0FE663195}" dt="2023-01-04T14:17:28.165" v="496" actId="14100"/>
      <pc:docMkLst>
        <pc:docMk/>
      </pc:docMkLst>
      <pc:sldChg chg="modSp mod">
        <pc:chgData name="Gonzalo Reyes" userId="da99493f-ca9e-4318-af06-621ce6dd10bf" providerId="ADAL" clId="{90AB5922-DDB8-4AB1-966A-E8C0FE663195}" dt="2023-01-04T03:31:06.578" v="55" actId="20577"/>
        <pc:sldMkLst>
          <pc:docMk/>
          <pc:sldMk cId="3089197305" sldId="281"/>
        </pc:sldMkLst>
        <pc:spChg chg="mod">
          <ac:chgData name="Gonzalo Reyes" userId="da99493f-ca9e-4318-af06-621ce6dd10bf" providerId="ADAL" clId="{90AB5922-DDB8-4AB1-966A-E8C0FE663195}" dt="2023-01-04T03:31:06.578" v="55" actId="20577"/>
          <ac:spMkLst>
            <pc:docMk/>
            <pc:sldMk cId="3089197305" sldId="281"/>
            <ac:spMk id="7" creationId="{3785DC10-7F79-4447-A660-A8AABB8ACA0A}"/>
          </ac:spMkLst>
        </pc:spChg>
      </pc:sldChg>
      <pc:sldChg chg="modSp">
        <pc:chgData name="Gonzalo Reyes" userId="da99493f-ca9e-4318-af06-621ce6dd10bf" providerId="ADAL" clId="{90AB5922-DDB8-4AB1-966A-E8C0FE663195}" dt="2023-01-04T03:32:07.400" v="74" actId="20577"/>
        <pc:sldMkLst>
          <pc:docMk/>
          <pc:sldMk cId="2342800019" sldId="283"/>
        </pc:sldMkLst>
        <pc:graphicFrameChg chg="mod">
          <ac:chgData name="Gonzalo Reyes" userId="da99493f-ca9e-4318-af06-621ce6dd10bf" providerId="ADAL" clId="{90AB5922-DDB8-4AB1-966A-E8C0FE663195}" dt="2023-01-04T03:32:07.400" v="74" actId="20577"/>
          <ac:graphicFrameMkLst>
            <pc:docMk/>
            <pc:sldMk cId="2342800019" sldId="283"/>
            <ac:graphicFrameMk id="3" creationId="{01188B19-FD4B-45F2-B52D-7257A2508BDC}"/>
          </ac:graphicFrameMkLst>
        </pc:graphicFrameChg>
      </pc:sldChg>
      <pc:sldChg chg="modSp mod">
        <pc:chgData name="Gonzalo Reyes" userId="da99493f-ca9e-4318-af06-621ce6dd10bf" providerId="ADAL" clId="{90AB5922-DDB8-4AB1-966A-E8C0FE663195}" dt="2023-01-04T03:37:42.732" v="165" actId="20577"/>
        <pc:sldMkLst>
          <pc:docMk/>
          <pc:sldMk cId="4015434355" sldId="287"/>
        </pc:sldMkLst>
        <pc:graphicFrameChg chg="modGraphic">
          <ac:chgData name="Gonzalo Reyes" userId="da99493f-ca9e-4318-af06-621ce6dd10bf" providerId="ADAL" clId="{90AB5922-DDB8-4AB1-966A-E8C0FE663195}" dt="2023-01-04T03:37:42.732" v="165" actId="20577"/>
          <ac:graphicFrameMkLst>
            <pc:docMk/>
            <pc:sldMk cId="4015434355" sldId="287"/>
            <ac:graphicFrameMk id="8" creationId="{224E7427-4BF1-4335-8793-C2C98DEEAA98}"/>
          </ac:graphicFrameMkLst>
        </pc:graphicFrameChg>
      </pc:sldChg>
      <pc:sldChg chg="modSp mod">
        <pc:chgData name="Gonzalo Reyes" userId="da99493f-ca9e-4318-af06-621ce6dd10bf" providerId="ADAL" clId="{90AB5922-DDB8-4AB1-966A-E8C0FE663195}" dt="2023-01-04T14:17:28.165" v="496" actId="14100"/>
        <pc:sldMkLst>
          <pc:docMk/>
          <pc:sldMk cId="542488251" sldId="288"/>
        </pc:sldMkLst>
        <pc:spChg chg="mod">
          <ac:chgData name="Gonzalo Reyes" userId="da99493f-ca9e-4318-af06-621ce6dd10bf" providerId="ADAL" clId="{90AB5922-DDB8-4AB1-966A-E8C0FE663195}" dt="2023-01-04T14:17:28.165" v="496" actId="14100"/>
          <ac:spMkLst>
            <pc:docMk/>
            <pc:sldMk cId="542488251" sldId="288"/>
            <ac:spMk id="7" creationId="{5B40FCF1-36A5-460A-94F5-54073D070847}"/>
          </ac:spMkLst>
        </pc:spChg>
      </pc:sldChg>
      <pc:sldChg chg="modSp mod">
        <pc:chgData name="Gonzalo Reyes" userId="da99493f-ca9e-4318-af06-621ce6dd10bf" providerId="ADAL" clId="{90AB5922-DDB8-4AB1-966A-E8C0FE663195}" dt="2023-01-04T03:40:02.431" v="203" actId="20577"/>
        <pc:sldMkLst>
          <pc:docMk/>
          <pc:sldMk cId="2254057475" sldId="290"/>
        </pc:sldMkLst>
        <pc:spChg chg="mod">
          <ac:chgData name="Gonzalo Reyes" userId="da99493f-ca9e-4318-af06-621ce6dd10bf" providerId="ADAL" clId="{90AB5922-DDB8-4AB1-966A-E8C0FE663195}" dt="2023-01-04T03:40:02.431" v="203" actId="20577"/>
          <ac:spMkLst>
            <pc:docMk/>
            <pc:sldMk cId="2254057475" sldId="290"/>
            <ac:spMk id="4" creationId="{3DB20CAC-ED40-444C-ADB4-944902B330B4}"/>
          </ac:spMkLst>
        </pc:spChg>
      </pc:sldChg>
      <pc:sldChg chg="modSp">
        <pc:chgData name="Gonzalo Reyes" userId="da99493f-ca9e-4318-af06-621ce6dd10bf" providerId="ADAL" clId="{90AB5922-DDB8-4AB1-966A-E8C0FE663195}" dt="2023-01-04T03:38:57.870" v="201" actId="20577"/>
        <pc:sldMkLst>
          <pc:docMk/>
          <pc:sldMk cId="2241367121" sldId="292"/>
        </pc:sldMkLst>
        <pc:graphicFrameChg chg="mod">
          <ac:chgData name="Gonzalo Reyes" userId="da99493f-ca9e-4318-af06-621ce6dd10bf" providerId="ADAL" clId="{90AB5922-DDB8-4AB1-966A-E8C0FE663195}" dt="2023-01-04T03:38:57.870" v="201" actId="20577"/>
          <ac:graphicFrameMkLst>
            <pc:docMk/>
            <pc:sldMk cId="2241367121" sldId="292"/>
            <ac:graphicFrameMk id="7" creationId="{5B144459-4850-4F55-82CA-C62BCE9D352A}"/>
          </ac:graphicFrameMkLst>
        </pc:graphicFrameChg>
      </pc:sldChg>
      <pc:sldChg chg="modSp mod">
        <pc:chgData name="Gonzalo Reyes" userId="da99493f-ca9e-4318-af06-621ce6dd10bf" providerId="ADAL" clId="{90AB5922-DDB8-4AB1-966A-E8C0FE663195}" dt="2023-01-04T14:03:28.353" v="279"/>
        <pc:sldMkLst>
          <pc:docMk/>
          <pc:sldMk cId="1876613911" sldId="293"/>
        </pc:sldMkLst>
        <pc:graphicFrameChg chg="mod modGraphic">
          <ac:chgData name="Gonzalo Reyes" userId="da99493f-ca9e-4318-af06-621ce6dd10bf" providerId="ADAL" clId="{90AB5922-DDB8-4AB1-966A-E8C0FE663195}" dt="2023-01-04T14:03:28.353" v="279"/>
          <ac:graphicFrameMkLst>
            <pc:docMk/>
            <pc:sldMk cId="1876613911" sldId="293"/>
            <ac:graphicFrameMk id="8" creationId="{E6687FF8-1C48-41FE-9E3B-E742CCC8D61C}"/>
          </ac:graphicFrameMkLst>
        </pc:graphicFrameChg>
      </pc:sldChg>
      <pc:sldChg chg="modSp mod">
        <pc:chgData name="Gonzalo Reyes" userId="da99493f-ca9e-4318-af06-621ce6dd10bf" providerId="ADAL" clId="{90AB5922-DDB8-4AB1-966A-E8C0FE663195}" dt="2023-01-04T14:04:45.991" v="303" actId="20577"/>
        <pc:sldMkLst>
          <pc:docMk/>
          <pc:sldMk cId="650340814" sldId="294"/>
        </pc:sldMkLst>
        <pc:graphicFrameChg chg="modGraphic">
          <ac:chgData name="Gonzalo Reyes" userId="da99493f-ca9e-4318-af06-621ce6dd10bf" providerId="ADAL" clId="{90AB5922-DDB8-4AB1-966A-E8C0FE663195}" dt="2023-01-04T14:04:45.991" v="303" actId="20577"/>
          <ac:graphicFrameMkLst>
            <pc:docMk/>
            <pc:sldMk cId="650340814" sldId="294"/>
            <ac:graphicFrameMk id="9" creationId="{A01AC22E-3D30-4CD4-88CE-A4EB96BB62BA}"/>
          </ac:graphicFrameMkLst>
        </pc:graphicFrameChg>
      </pc:sldChg>
      <pc:sldChg chg="modSp mod">
        <pc:chgData name="Gonzalo Reyes" userId="da99493f-ca9e-4318-af06-621ce6dd10bf" providerId="ADAL" clId="{90AB5922-DDB8-4AB1-966A-E8C0FE663195}" dt="2023-01-04T14:10:23.371" v="387" actId="20577"/>
        <pc:sldMkLst>
          <pc:docMk/>
          <pc:sldMk cId="1752417424" sldId="296"/>
        </pc:sldMkLst>
        <pc:graphicFrameChg chg="modGraphic">
          <ac:chgData name="Gonzalo Reyes" userId="da99493f-ca9e-4318-af06-621ce6dd10bf" providerId="ADAL" clId="{90AB5922-DDB8-4AB1-966A-E8C0FE663195}" dt="2023-01-04T14:10:23.371" v="387" actId="20577"/>
          <ac:graphicFrameMkLst>
            <pc:docMk/>
            <pc:sldMk cId="1752417424" sldId="296"/>
            <ac:graphicFrameMk id="7" creationId="{246B8396-890D-4A11-84F5-71C8A565706D}"/>
          </ac:graphicFrameMkLst>
        </pc:graphicFrameChg>
      </pc:sldChg>
      <pc:sldChg chg="modSp mod">
        <pc:chgData name="Gonzalo Reyes" userId="da99493f-ca9e-4318-af06-621ce6dd10bf" providerId="ADAL" clId="{90AB5922-DDB8-4AB1-966A-E8C0FE663195}" dt="2023-01-04T14:13:07.383" v="407" actId="20577"/>
        <pc:sldMkLst>
          <pc:docMk/>
          <pc:sldMk cId="1732904643" sldId="298"/>
        </pc:sldMkLst>
        <pc:graphicFrameChg chg="modGraphic">
          <ac:chgData name="Gonzalo Reyes" userId="da99493f-ca9e-4318-af06-621ce6dd10bf" providerId="ADAL" clId="{90AB5922-DDB8-4AB1-966A-E8C0FE663195}" dt="2023-01-04T14:13:07.383" v="407" actId="20577"/>
          <ac:graphicFrameMkLst>
            <pc:docMk/>
            <pc:sldMk cId="1732904643" sldId="298"/>
            <ac:graphicFrameMk id="3" creationId="{9F04658D-3DEA-436F-B64F-1A85B06E7FBD}"/>
          </ac:graphicFrameMkLst>
        </pc:graphicFrameChg>
      </pc:sldChg>
      <pc:sldChg chg="modSp mod">
        <pc:chgData name="Gonzalo Reyes" userId="da99493f-ca9e-4318-af06-621ce6dd10bf" providerId="ADAL" clId="{90AB5922-DDB8-4AB1-966A-E8C0FE663195}" dt="2023-01-04T14:14:23.705" v="446" actId="20577"/>
        <pc:sldMkLst>
          <pc:docMk/>
          <pc:sldMk cId="4251896549" sldId="299"/>
        </pc:sldMkLst>
        <pc:spChg chg="mod">
          <ac:chgData name="Gonzalo Reyes" userId="da99493f-ca9e-4318-af06-621ce6dd10bf" providerId="ADAL" clId="{90AB5922-DDB8-4AB1-966A-E8C0FE663195}" dt="2023-01-04T14:13:46.235" v="426" actId="20577"/>
          <ac:spMkLst>
            <pc:docMk/>
            <pc:sldMk cId="4251896549" sldId="299"/>
            <ac:spMk id="6" creationId="{9D1F5852-CF3F-4F56-AB9A-508D1D64DD31}"/>
          </ac:spMkLst>
        </pc:spChg>
        <pc:graphicFrameChg chg="mod">
          <ac:chgData name="Gonzalo Reyes" userId="da99493f-ca9e-4318-af06-621ce6dd10bf" providerId="ADAL" clId="{90AB5922-DDB8-4AB1-966A-E8C0FE663195}" dt="2023-01-04T14:14:23.705" v="446" actId="20577"/>
          <ac:graphicFrameMkLst>
            <pc:docMk/>
            <pc:sldMk cId="4251896549" sldId="299"/>
            <ac:graphicFrameMk id="3" creationId="{C7D28795-0C9F-4A49-97A4-8478AF1AD0C0}"/>
          </ac:graphicFrameMkLst>
        </pc:graphicFrameChg>
      </pc:sldChg>
      <pc:sldChg chg="modSp mod">
        <pc:chgData name="Gonzalo Reyes" userId="da99493f-ca9e-4318-af06-621ce6dd10bf" providerId="ADAL" clId="{90AB5922-DDB8-4AB1-966A-E8C0FE663195}" dt="2023-01-04T14:14:35.527" v="448" actId="20577"/>
        <pc:sldMkLst>
          <pc:docMk/>
          <pc:sldMk cId="3527501880" sldId="302"/>
        </pc:sldMkLst>
        <pc:spChg chg="mod">
          <ac:chgData name="Gonzalo Reyes" userId="da99493f-ca9e-4318-af06-621ce6dd10bf" providerId="ADAL" clId="{90AB5922-DDB8-4AB1-966A-E8C0FE663195}" dt="2023-01-04T14:14:35.527" v="448" actId="20577"/>
          <ac:spMkLst>
            <pc:docMk/>
            <pc:sldMk cId="3527501880" sldId="302"/>
            <ac:spMk id="5" creationId="{0939072B-F89F-493D-A26C-E698219F8380}"/>
          </ac:spMkLst>
        </pc:spChg>
      </pc:sldChg>
      <pc:sldChg chg="modSp">
        <pc:chgData name="Gonzalo Reyes" userId="da99493f-ca9e-4318-af06-621ce6dd10bf" providerId="ADAL" clId="{90AB5922-DDB8-4AB1-966A-E8C0FE663195}" dt="2023-01-04T14:03:50.551" v="289" actId="20577"/>
        <pc:sldMkLst>
          <pc:docMk/>
          <pc:sldMk cId="4120452500" sldId="305"/>
        </pc:sldMkLst>
        <pc:graphicFrameChg chg="mod">
          <ac:chgData name="Gonzalo Reyes" userId="da99493f-ca9e-4318-af06-621ce6dd10bf" providerId="ADAL" clId="{90AB5922-DDB8-4AB1-966A-E8C0FE663195}" dt="2023-01-04T14:03:50.551" v="289" actId="20577"/>
          <ac:graphicFrameMkLst>
            <pc:docMk/>
            <pc:sldMk cId="4120452500" sldId="305"/>
            <ac:graphicFrameMk id="14" creationId="{21053711-BA19-48AF-B007-71E7BE041F2F}"/>
          </ac:graphicFrameMkLst>
        </pc:graphicFrameChg>
      </pc:sldChg>
      <pc:sldChg chg="modSp">
        <pc:chgData name="Gonzalo Reyes" userId="da99493f-ca9e-4318-af06-621ce6dd10bf" providerId="ADAL" clId="{90AB5922-DDB8-4AB1-966A-E8C0FE663195}" dt="2023-01-04T14:05:52.863" v="320" actId="20577"/>
        <pc:sldMkLst>
          <pc:docMk/>
          <pc:sldMk cId="1273043356" sldId="306"/>
        </pc:sldMkLst>
        <pc:graphicFrameChg chg="mod">
          <ac:chgData name="Gonzalo Reyes" userId="da99493f-ca9e-4318-af06-621ce6dd10bf" providerId="ADAL" clId="{90AB5922-DDB8-4AB1-966A-E8C0FE663195}" dt="2023-01-04T14:05:52.863" v="320" actId="20577"/>
          <ac:graphicFrameMkLst>
            <pc:docMk/>
            <pc:sldMk cId="1273043356" sldId="306"/>
            <ac:graphicFrameMk id="3" creationId="{D62E2FA7-9B21-451F-AC25-28DEB39B5540}"/>
          </ac:graphicFrameMkLst>
        </pc:graphicFrameChg>
      </pc:sldChg>
      <pc:sldChg chg="modSp mod">
        <pc:chgData name="Gonzalo Reyes" userId="da99493f-ca9e-4318-af06-621ce6dd10bf" providerId="ADAL" clId="{90AB5922-DDB8-4AB1-966A-E8C0FE663195}" dt="2023-01-04T14:15:47.610" v="473" actId="313"/>
        <pc:sldMkLst>
          <pc:docMk/>
          <pc:sldMk cId="4076076439" sldId="309"/>
        </pc:sldMkLst>
        <pc:spChg chg="mod">
          <ac:chgData name="Gonzalo Reyes" userId="da99493f-ca9e-4318-af06-621ce6dd10bf" providerId="ADAL" clId="{90AB5922-DDB8-4AB1-966A-E8C0FE663195}" dt="2023-01-04T14:15:47.610" v="473" actId="313"/>
          <ac:spMkLst>
            <pc:docMk/>
            <pc:sldMk cId="4076076439" sldId="309"/>
            <ac:spMk id="5" creationId="{0939072B-F89F-493D-A26C-E698219F8380}"/>
          </ac:spMkLst>
        </pc:spChg>
      </pc:sldChg>
      <pc:sldChg chg="modSp mod">
        <pc:chgData name="Gonzalo Reyes" userId="da99493f-ca9e-4318-af06-621ce6dd10bf" providerId="ADAL" clId="{90AB5922-DDB8-4AB1-966A-E8C0FE663195}" dt="2023-01-04T14:02:06.449" v="268" actId="20577"/>
        <pc:sldMkLst>
          <pc:docMk/>
          <pc:sldMk cId="1197648973" sldId="311"/>
        </pc:sldMkLst>
        <pc:spChg chg="mod">
          <ac:chgData name="Gonzalo Reyes" userId="da99493f-ca9e-4318-af06-621ce6dd10bf" providerId="ADAL" clId="{90AB5922-DDB8-4AB1-966A-E8C0FE663195}" dt="2023-01-04T14:02:06.449" v="268" actId="20577"/>
          <ac:spMkLst>
            <pc:docMk/>
            <pc:sldMk cId="1197648973" sldId="311"/>
            <ac:spMk id="8" creationId="{5C5056C5-A62A-4626-915B-EF58BD17F74E}"/>
          </ac:spMkLst>
        </pc:spChg>
      </pc:sldChg>
      <pc:sldChg chg="modSp mod">
        <pc:chgData name="Gonzalo Reyes" userId="da99493f-ca9e-4318-af06-621ce6dd10bf" providerId="ADAL" clId="{90AB5922-DDB8-4AB1-966A-E8C0FE663195}" dt="2023-01-04T14:00:13.567" v="266" actId="20577"/>
        <pc:sldMkLst>
          <pc:docMk/>
          <pc:sldMk cId="2273708574" sldId="312"/>
        </pc:sldMkLst>
        <pc:spChg chg="mod">
          <ac:chgData name="Gonzalo Reyes" userId="da99493f-ca9e-4318-af06-621ce6dd10bf" providerId="ADAL" clId="{90AB5922-DDB8-4AB1-966A-E8C0FE663195}" dt="2023-01-04T14:00:13.567" v="266" actId="20577"/>
          <ac:spMkLst>
            <pc:docMk/>
            <pc:sldMk cId="2273708574" sldId="312"/>
            <ac:spMk id="8" creationId="{5C5056C5-A62A-4626-915B-EF58BD17F74E}"/>
          </ac:spMkLst>
        </pc:spChg>
      </pc:sldChg>
      <pc:sldChg chg="modSp mod">
        <pc:chgData name="Gonzalo Reyes" userId="da99493f-ca9e-4318-af06-621ce6dd10bf" providerId="ADAL" clId="{90AB5922-DDB8-4AB1-966A-E8C0FE663195}" dt="2023-01-04T14:04:17.582" v="301" actId="20577"/>
        <pc:sldMkLst>
          <pc:docMk/>
          <pc:sldMk cId="3888321029" sldId="313"/>
        </pc:sldMkLst>
        <pc:spChg chg="mod">
          <ac:chgData name="Gonzalo Reyes" userId="da99493f-ca9e-4318-af06-621ce6dd10bf" providerId="ADAL" clId="{90AB5922-DDB8-4AB1-966A-E8C0FE663195}" dt="2023-01-04T14:04:17.582" v="301" actId="20577"/>
          <ac:spMkLst>
            <pc:docMk/>
            <pc:sldMk cId="3888321029" sldId="313"/>
            <ac:spMk id="9" creationId="{ACE4ACDA-EF11-4015-8CA8-A926E9D41CB0}"/>
          </ac:spMkLst>
        </pc:spChg>
      </pc:sldChg>
      <pc:sldChg chg="modSp mod">
        <pc:chgData name="Gonzalo Reyes" userId="da99493f-ca9e-4318-af06-621ce6dd10bf" providerId="ADAL" clId="{90AB5922-DDB8-4AB1-966A-E8C0FE663195}" dt="2023-01-04T14:17:04.525" v="479" actId="20577"/>
        <pc:sldMkLst>
          <pc:docMk/>
          <pc:sldMk cId="3912125433" sldId="317"/>
        </pc:sldMkLst>
        <pc:spChg chg="mod">
          <ac:chgData name="Gonzalo Reyes" userId="da99493f-ca9e-4318-af06-621ce6dd10bf" providerId="ADAL" clId="{90AB5922-DDB8-4AB1-966A-E8C0FE663195}" dt="2023-01-04T14:17:04.525" v="479" actId="20577"/>
          <ac:spMkLst>
            <pc:docMk/>
            <pc:sldMk cId="3912125433" sldId="317"/>
            <ac:spMk id="9" creationId="{ACE4ACDA-EF11-4015-8CA8-A926E9D41CB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129592941035022E-2"/>
          <c:y val="8.5361207994201341E-2"/>
          <c:w val="0.89588658669891574"/>
          <c:h val="0.85648935949448524"/>
        </c:manualLayout>
      </c:layout>
      <c:barChart>
        <c:barDir val="col"/>
        <c:grouping val="stacked"/>
        <c:varyColors val="0"/>
        <c:ser>
          <c:idx val="0"/>
          <c:order val="0"/>
          <c:tx>
            <c:strRef>
              <c:f>'Entitlement Funding by Grant'!$A$5</c:f>
              <c:strCache>
                <c:ptCount val="1"/>
                <c:pt idx="0">
                  <c:v>CDBG </c:v>
                </c:pt>
              </c:strCache>
            </c:strRef>
          </c:tx>
          <c:spPr>
            <a:solidFill>
              <a:srgbClr val="2196F3"/>
            </a:solidFill>
            <a:ln>
              <a:solidFill>
                <a:srgbClr val="2196F3"/>
              </a:solidFill>
            </a:ln>
            <a:effectLst/>
          </c:spPr>
          <c:invertIfNegative val="0"/>
          <c:cat>
            <c:strRef>
              <c:f>'Entitlement Funding by Grant'!$I$4:$AB$4</c:f>
              <c:strCache>
                <c:ptCount val="20"/>
                <c:pt idx="0">
                  <c:v>FY04</c:v>
                </c:pt>
                <c:pt idx="1">
                  <c:v>FY05</c:v>
                </c:pt>
                <c:pt idx="2">
                  <c:v>FY06</c:v>
                </c:pt>
                <c:pt idx="3">
                  <c:v>FY07</c:v>
                </c:pt>
                <c:pt idx="4">
                  <c:v>FY08</c:v>
                </c:pt>
                <c:pt idx="5">
                  <c:v>FY09</c:v>
                </c:pt>
                <c:pt idx="6">
                  <c:v>FY10</c:v>
                </c:pt>
                <c:pt idx="7">
                  <c:v>FY11</c:v>
                </c:pt>
                <c:pt idx="8">
                  <c:v>FY12</c:v>
                </c:pt>
                <c:pt idx="9">
                  <c:v>FY13</c:v>
                </c:pt>
                <c:pt idx="10">
                  <c:v>FY14</c:v>
                </c:pt>
                <c:pt idx="11">
                  <c:v>FY15</c:v>
                </c:pt>
                <c:pt idx="12">
                  <c:v>FY16</c:v>
                </c:pt>
                <c:pt idx="13">
                  <c:v>FY17</c:v>
                </c:pt>
                <c:pt idx="14">
                  <c:v>FY18</c:v>
                </c:pt>
                <c:pt idx="15">
                  <c:v>FY19</c:v>
                </c:pt>
                <c:pt idx="16">
                  <c:v>FY20</c:v>
                </c:pt>
                <c:pt idx="17">
                  <c:v>FY21</c:v>
                </c:pt>
                <c:pt idx="18">
                  <c:v>FY22</c:v>
                </c:pt>
                <c:pt idx="19">
                  <c:v>FY23</c:v>
                </c:pt>
              </c:strCache>
            </c:strRef>
          </c:cat>
          <c:val>
            <c:numRef>
              <c:f>'Entitlement Funding by Grant'!$I$5:$AB$5</c:f>
              <c:numCache>
                <c:formatCode>_(* #,##0_);_(* \(#,##0\);_(* "-"??_);_(@_)</c:formatCode>
                <c:ptCount val="20"/>
                <c:pt idx="0">
                  <c:v>21668000</c:v>
                </c:pt>
                <c:pt idx="1">
                  <c:v>21185000</c:v>
                </c:pt>
                <c:pt idx="2">
                  <c:v>20026196</c:v>
                </c:pt>
                <c:pt idx="3">
                  <c:v>17987287</c:v>
                </c:pt>
                <c:pt idx="4">
                  <c:v>17927867</c:v>
                </c:pt>
                <c:pt idx="5">
                  <c:v>17305776</c:v>
                </c:pt>
                <c:pt idx="6">
                  <c:v>17563609</c:v>
                </c:pt>
                <c:pt idx="7">
                  <c:v>19008948</c:v>
                </c:pt>
                <c:pt idx="8">
                  <c:v>15881694</c:v>
                </c:pt>
                <c:pt idx="9">
                  <c:v>14396081</c:v>
                </c:pt>
                <c:pt idx="10">
                  <c:v>13921262</c:v>
                </c:pt>
                <c:pt idx="11">
                  <c:v>13572496</c:v>
                </c:pt>
                <c:pt idx="12">
                  <c:v>13457745</c:v>
                </c:pt>
                <c:pt idx="13">
                  <c:v>13258321</c:v>
                </c:pt>
                <c:pt idx="14">
                  <c:v>13373031</c:v>
                </c:pt>
                <c:pt idx="15">
                  <c:v>14810163</c:v>
                </c:pt>
                <c:pt idx="16">
                  <c:v>15128844</c:v>
                </c:pt>
                <c:pt idx="17">
                  <c:v>15086728</c:v>
                </c:pt>
                <c:pt idx="18">
                  <c:v>15086728</c:v>
                </c:pt>
                <c:pt idx="19">
                  <c:v>14120128</c:v>
                </c:pt>
              </c:numCache>
            </c:numRef>
          </c:val>
          <c:extLst>
            <c:ext xmlns:c16="http://schemas.microsoft.com/office/drawing/2014/chart" uri="{C3380CC4-5D6E-409C-BE32-E72D297353CC}">
              <c16:uniqueId val="{00000000-6DC6-46F0-8D86-98B86103D30A}"/>
            </c:ext>
          </c:extLst>
        </c:ser>
        <c:ser>
          <c:idx val="1"/>
          <c:order val="1"/>
          <c:tx>
            <c:strRef>
              <c:f>'Entitlement Funding by Grant'!$A$6</c:f>
              <c:strCache>
                <c:ptCount val="1"/>
                <c:pt idx="0">
                  <c:v>HOME</c:v>
                </c:pt>
              </c:strCache>
            </c:strRef>
          </c:tx>
          <c:spPr>
            <a:solidFill>
              <a:srgbClr val="FFA000"/>
            </a:solidFill>
            <a:ln>
              <a:solidFill>
                <a:srgbClr val="FFA000"/>
              </a:solidFill>
            </a:ln>
            <a:effectLst/>
          </c:spPr>
          <c:invertIfNegative val="0"/>
          <c:cat>
            <c:strRef>
              <c:f>'Entitlement Funding by Grant'!$I$4:$AB$4</c:f>
              <c:strCache>
                <c:ptCount val="20"/>
                <c:pt idx="0">
                  <c:v>FY04</c:v>
                </c:pt>
                <c:pt idx="1">
                  <c:v>FY05</c:v>
                </c:pt>
                <c:pt idx="2">
                  <c:v>FY06</c:v>
                </c:pt>
                <c:pt idx="3">
                  <c:v>FY07</c:v>
                </c:pt>
                <c:pt idx="4">
                  <c:v>FY08</c:v>
                </c:pt>
                <c:pt idx="5">
                  <c:v>FY09</c:v>
                </c:pt>
                <c:pt idx="6">
                  <c:v>FY10</c:v>
                </c:pt>
                <c:pt idx="7">
                  <c:v>FY11</c:v>
                </c:pt>
                <c:pt idx="8">
                  <c:v>FY12</c:v>
                </c:pt>
                <c:pt idx="9">
                  <c:v>FY13</c:v>
                </c:pt>
                <c:pt idx="10">
                  <c:v>FY14</c:v>
                </c:pt>
                <c:pt idx="11">
                  <c:v>FY15</c:v>
                </c:pt>
                <c:pt idx="12">
                  <c:v>FY16</c:v>
                </c:pt>
                <c:pt idx="13">
                  <c:v>FY17</c:v>
                </c:pt>
                <c:pt idx="14">
                  <c:v>FY18</c:v>
                </c:pt>
                <c:pt idx="15">
                  <c:v>FY19</c:v>
                </c:pt>
                <c:pt idx="16">
                  <c:v>FY20</c:v>
                </c:pt>
                <c:pt idx="17">
                  <c:v>FY21</c:v>
                </c:pt>
                <c:pt idx="18">
                  <c:v>FY22</c:v>
                </c:pt>
                <c:pt idx="19">
                  <c:v>FY23</c:v>
                </c:pt>
              </c:strCache>
            </c:strRef>
          </c:cat>
          <c:val>
            <c:numRef>
              <c:f>'Entitlement Funding by Grant'!$I$6:$AB$6</c:f>
              <c:numCache>
                <c:formatCode>_(* #,##0_);_(* \(#,##0\);_(* "-"??_);_(@_)</c:formatCode>
                <c:ptCount val="20"/>
                <c:pt idx="0">
                  <c:v>8971694</c:v>
                </c:pt>
                <c:pt idx="1">
                  <c:v>8952836</c:v>
                </c:pt>
                <c:pt idx="2">
                  <c:v>7860964</c:v>
                </c:pt>
                <c:pt idx="3">
                  <c:v>7960845</c:v>
                </c:pt>
                <c:pt idx="4">
                  <c:v>7898971</c:v>
                </c:pt>
                <c:pt idx="5">
                  <c:v>7625416</c:v>
                </c:pt>
                <c:pt idx="6">
                  <c:v>8492632</c:v>
                </c:pt>
                <c:pt idx="7">
                  <c:v>8475460</c:v>
                </c:pt>
                <c:pt idx="8">
                  <c:v>7480380</c:v>
                </c:pt>
                <c:pt idx="9">
                  <c:v>4700686</c:v>
                </c:pt>
                <c:pt idx="10">
                  <c:v>4240210</c:v>
                </c:pt>
                <c:pt idx="11">
                  <c:v>4365818</c:v>
                </c:pt>
                <c:pt idx="12">
                  <c:v>3956627</c:v>
                </c:pt>
                <c:pt idx="13">
                  <c:v>4132323</c:v>
                </c:pt>
                <c:pt idx="14">
                  <c:v>4123371</c:v>
                </c:pt>
                <c:pt idx="15">
                  <c:v>5886901</c:v>
                </c:pt>
                <c:pt idx="16">
                  <c:v>6002186</c:v>
                </c:pt>
                <c:pt idx="17">
                  <c:v>5897968</c:v>
                </c:pt>
                <c:pt idx="18">
                  <c:v>5897968</c:v>
                </c:pt>
                <c:pt idx="19">
                  <c:v>6440498</c:v>
                </c:pt>
              </c:numCache>
            </c:numRef>
          </c:val>
          <c:extLst>
            <c:ext xmlns:c16="http://schemas.microsoft.com/office/drawing/2014/chart" uri="{C3380CC4-5D6E-409C-BE32-E72D297353CC}">
              <c16:uniqueId val="{00000001-6DC6-46F0-8D86-98B86103D30A}"/>
            </c:ext>
          </c:extLst>
        </c:ser>
        <c:ser>
          <c:idx val="2"/>
          <c:order val="2"/>
          <c:tx>
            <c:strRef>
              <c:f>'Entitlement Funding by Grant'!$A$7</c:f>
              <c:strCache>
                <c:ptCount val="1"/>
                <c:pt idx="0">
                  <c:v>HOPWA</c:v>
                </c:pt>
              </c:strCache>
            </c:strRef>
          </c:tx>
          <c:spPr>
            <a:solidFill>
              <a:srgbClr val="B54334"/>
            </a:solidFill>
            <a:ln>
              <a:solidFill>
                <a:srgbClr val="B54334"/>
              </a:solidFill>
            </a:ln>
            <a:effectLst/>
          </c:spPr>
          <c:invertIfNegative val="0"/>
          <c:cat>
            <c:strRef>
              <c:f>'Entitlement Funding by Grant'!$I$4:$AB$4</c:f>
              <c:strCache>
                <c:ptCount val="20"/>
                <c:pt idx="0">
                  <c:v>FY04</c:v>
                </c:pt>
                <c:pt idx="1">
                  <c:v>FY05</c:v>
                </c:pt>
                <c:pt idx="2">
                  <c:v>FY06</c:v>
                </c:pt>
                <c:pt idx="3">
                  <c:v>FY07</c:v>
                </c:pt>
                <c:pt idx="4">
                  <c:v>FY08</c:v>
                </c:pt>
                <c:pt idx="5">
                  <c:v>FY09</c:v>
                </c:pt>
                <c:pt idx="6">
                  <c:v>FY10</c:v>
                </c:pt>
                <c:pt idx="7">
                  <c:v>FY11</c:v>
                </c:pt>
                <c:pt idx="8">
                  <c:v>FY12</c:v>
                </c:pt>
                <c:pt idx="9">
                  <c:v>FY13</c:v>
                </c:pt>
                <c:pt idx="10">
                  <c:v>FY14</c:v>
                </c:pt>
                <c:pt idx="11">
                  <c:v>FY15</c:v>
                </c:pt>
                <c:pt idx="12">
                  <c:v>FY16</c:v>
                </c:pt>
                <c:pt idx="13">
                  <c:v>FY17</c:v>
                </c:pt>
                <c:pt idx="14">
                  <c:v>FY18</c:v>
                </c:pt>
                <c:pt idx="15">
                  <c:v>FY19</c:v>
                </c:pt>
                <c:pt idx="16">
                  <c:v>FY20</c:v>
                </c:pt>
                <c:pt idx="17">
                  <c:v>FY21</c:v>
                </c:pt>
                <c:pt idx="18">
                  <c:v>FY22</c:v>
                </c:pt>
                <c:pt idx="19">
                  <c:v>FY23</c:v>
                </c:pt>
              </c:strCache>
            </c:strRef>
          </c:cat>
          <c:val>
            <c:numRef>
              <c:f>'Entitlement Funding by Grant'!$I$7:$AB$7</c:f>
              <c:numCache>
                <c:formatCode>_(* #,##0_);_(* \(#,##0\);_(* "-"??_);_(@_)</c:formatCode>
                <c:ptCount val="20"/>
                <c:pt idx="0">
                  <c:v>3869000</c:v>
                </c:pt>
                <c:pt idx="1">
                  <c:v>3192000</c:v>
                </c:pt>
                <c:pt idx="2">
                  <c:v>3867000</c:v>
                </c:pt>
                <c:pt idx="3">
                  <c:v>3141000</c:v>
                </c:pt>
                <c:pt idx="4">
                  <c:v>3134000</c:v>
                </c:pt>
                <c:pt idx="5">
                  <c:v>3332000</c:v>
                </c:pt>
                <c:pt idx="6">
                  <c:v>3642608</c:v>
                </c:pt>
                <c:pt idx="7">
                  <c:v>3722637</c:v>
                </c:pt>
                <c:pt idx="8">
                  <c:v>3969841</c:v>
                </c:pt>
                <c:pt idx="9">
                  <c:v>4060375</c:v>
                </c:pt>
                <c:pt idx="10">
                  <c:v>4393520</c:v>
                </c:pt>
                <c:pt idx="11">
                  <c:v>5375659</c:v>
                </c:pt>
                <c:pt idx="12">
                  <c:v>5637374</c:v>
                </c:pt>
                <c:pt idx="13">
                  <c:v>6409124</c:v>
                </c:pt>
                <c:pt idx="14">
                  <c:v>6470345</c:v>
                </c:pt>
                <c:pt idx="15">
                  <c:v>6645116</c:v>
                </c:pt>
                <c:pt idx="16">
                  <c:v>7477149</c:v>
                </c:pt>
                <c:pt idx="17">
                  <c:v>7943508</c:v>
                </c:pt>
                <c:pt idx="18">
                  <c:v>7943508</c:v>
                </c:pt>
                <c:pt idx="19">
                  <c:v>8469139</c:v>
                </c:pt>
              </c:numCache>
            </c:numRef>
          </c:val>
          <c:extLst>
            <c:ext xmlns:c16="http://schemas.microsoft.com/office/drawing/2014/chart" uri="{C3380CC4-5D6E-409C-BE32-E72D297353CC}">
              <c16:uniqueId val="{00000002-6DC6-46F0-8D86-98B86103D30A}"/>
            </c:ext>
          </c:extLst>
        </c:ser>
        <c:ser>
          <c:idx val="3"/>
          <c:order val="3"/>
          <c:tx>
            <c:strRef>
              <c:f>'Entitlement Funding by Grant'!$A$8</c:f>
              <c:strCache>
                <c:ptCount val="1"/>
                <c:pt idx="0">
                  <c:v>ESG</c:v>
                </c:pt>
              </c:strCache>
            </c:strRef>
          </c:tx>
          <c:spPr>
            <a:solidFill>
              <a:srgbClr val="669900"/>
            </a:solidFill>
            <a:ln>
              <a:solidFill>
                <a:srgbClr val="669900"/>
              </a:solidFill>
            </a:ln>
            <a:effectLst/>
          </c:spPr>
          <c:invertIfNegative val="0"/>
          <c:cat>
            <c:strRef>
              <c:f>'Entitlement Funding by Grant'!$I$4:$AB$4</c:f>
              <c:strCache>
                <c:ptCount val="20"/>
                <c:pt idx="0">
                  <c:v>FY04</c:v>
                </c:pt>
                <c:pt idx="1">
                  <c:v>FY05</c:v>
                </c:pt>
                <c:pt idx="2">
                  <c:v>FY06</c:v>
                </c:pt>
                <c:pt idx="3">
                  <c:v>FY07</c:v>
                </c:pt>
                <c:pt idx="4">
                  <c:v>FY08</c:v>
                </c:pt>
                <c:pt idx="5">
                  <c:v>FY09</c:v>
                </c:pt>
                <c:pt idx="6">
                  <c:v>FY10</c:v>
                </c:pt>
                <c:pt idx="7">
                  <c:v>FY11</c:v>
                </c:pt>
                <c:pt idx="8">
                  <c:v>FY12</c:v>
                </c:pt>
                <c:pt idx="9">
                  <c:v>FY13</c:v>
                </c:pt>
                <c:pt idx="10">
                  <c:v>FY14</c:v>
                </c:pt>
                <c:pt idx="11">
                  <c:v>FY15</c:v>
                </c:pt>
                <c:pt idx="12">
                  <c:v>FY16</c:v>
                </c:pt>
                <c:pt idx="13">
                  <c:v>FY17</c:v>
                </c:pt>
                <c:pt idx="14">
                  <c:v>FY18</c:v>
                </c:pt>
                <c:pt idx="15">
                  <c:v>FY19</c:v>
                </c:pt>
                <c:pt idx="16">
                  <c:v>FY20</c:v>
                </c:pt>
                <c:pt idx="17">
                  <c:v>FY21</c:v>
                </c:pt>
                <c:pt idx="18">
                  <c:v>FY22</c:v>
                </c:pt>
                <c:pt idx="19">
                  <c:v>FY23</c:v>
                </c:pt>
              </c:strCache>
            </c:strRef>
          </c:cat>
          <c:val>
            <c:numRef>
              <c:f>'Entitlement Funding by Grant'!$I$8:$AB$8</c:f>
              <c:numCache>
                <c:formatCode>_(* #,##0_);_(* \(#,##0\);_(* "-"??_);_(@_)</c:formatCode>
                <c:ptCount val="20"/>
                <c:pt idx="0">
                  <c:v>673000</c:v>
                </c:pt>
                <c:pt idx="1">
                  <c:v>792566</c:v>
                </c:pt>
                <c:pt idx="2">
                  <c:v>774810</c:v>
                </c:pt>
                <c:pt idx="3">
                  <c:v>770245</c:v>
                </c:pt>
                <c:pt idx="4">
                  <c:v>775725</c:v>
                </c:pt>
                <c:pt idx="5">
                  <c:v>772437</c:v>
                </c:pt>
                <c:pt idx="6">
                  <c:v>770512</c:v>
                </c:pt>
                <c:pt idx="7">
                  <c:v>769069</c:v>
                </c:pt>
                <c:pt idx="8">
                  <c:v>1203333</c:v>
                </c:pt>
                <c:pt idx="9">
                  <c:v>1375313</c:v>
                </c:pt>
                <c:pt idx="10">
                  <c:v>1050237</c:v>
                </c:pt>
                <c:pt idx="11">
                  <c:v>1130946</c:v>
                </c:pt>
                <c:pt idx="12">
                  <c:v>1209806</c:v>
                </c:pt>
                <c:pt idx="13">
                  <c:v>1211466</c:v>
                </c:pt>
                <c:pt idx="14">
                  <c:v>3117540</c:v>
                </c:pt>
                <c:pt idx="15">
                  <c:v>1203874</c:v>
                </c:pt>
                <c:pt idx="16">
                  <c:v>1291448</c:v>
                </c:pt>
                <c:pt idx="17">
                  <c:v>1290230</c:v>
                </c:pt>
                <c:pt idx="18">
                  <c:v>1290230</c:v>
                </c:pt>
                <c:pt idx="19">
                  <c:v>1268197</c:v>
                </c:pt>
              </c:numCache>
            </c:numRef>
          </c:val>
          <c:extLst>
            <c:ext xmlns:c16="http://schemas.microsoft.com/office/drawing/2014/chart" uri="{C3380CC4-5D6E-409C-BE32-E72D297353CC}">
              <c16:uniqueId val="{00000003-6DC6-46F0-8D86-98B86103D30A}"/>
            </c:ext>
          </c:extLst>
        </c:ser>
        <c:dLbls>
          <c:showLegendKey val="0"/>
          <c:showVal val="0"/>
          <c:showCatName val="0"/>
          <c:showSerName val="0"/>
          <c:showPercent val="0"/>
          <c:showBubbleSize val="0"/>
        </c:dLbls>
        <c:gapWidth val="150"/>
        <c:overlap val="100"/>
        <c:axId val="291253216"/>
        <c:axId val="291253776"/>
      </c:barChart>
      <c:catAx>
        <c:axId val="291253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91253776"/>
        <c:crosses val="autoZero"/>
        <c:auto val="1"/>
        <c:lblAlgn val="ctr"/>
        <c:lblOffset val="100"/>
        <c:noMultiLvlLbl val="0"/>
      </c:catAx>
      <c:valAx>
        <c:axId val="29125377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9125321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 Id="rId5" Type="http://schemas.openxmlformats.org/officeDocument/2006/relationships/image" Target="../media/image11.jpeg"/><Relationship Id="rId4" Type="http://schemas.openxmlformats.org/officeDocument/2006/relationships/image" Target="../media/image10.jpeg"/></Relationships>
</file>

<file path=ppt/diagrams/_rels/data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ata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image" Target="../media/image25.png"/></Relationships>
</file>

<file path=ppt/diagrams/_rels/data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7.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ata8.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hyperlink" Target="mailto:ofscommunitydevelopment@dallascityhall.com" TargetMode="External"/><Relationship Id="rId1" Type="http://schemas.openxmlformats.org/officeDocument/2006/relationships/hyperlink" Target="mailto:https://linktr.ee/dallascommdevelopment" TargetMode="Externa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 Id="rId5" Type="http://schemas.openxmlformats.org/officeDocument/2006/relationships/image" Target="../media/image11.jpeg"/><Relationship Id="rId4" Type="http://schemas.openxmlformats.org/officeDocument/2006/relationships/image" Target="../media/image10.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image" Target="../media/image25.png"/></Relationships>
</file>

<file path=ppt/diagrams/_rels/drawing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7.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rawing8.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hyperlink" Target="mailto:https://linktr.ee/dallascommdevelopment" TargetMode="External"/><Relationship Id="rId7" Type="http://schemas.openxmlformats.org/officeDocument/2006/relationships/image" Target="../media/image53.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hyperlink" Target="mailto:ofscommunitydevelopment@dallascityhall.co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F64647-E7F8-4A89-92DC-44CABE8A0B21}" type="doc">
      <dgm:prSet loTypeId="urn:microsoft.com/office/officeart/2005/8/layout/pList1" loCatId="list" qsTypeId="urn:microsoft.com/office/officeart/2005/8/quickstyle/simple1" qsCatId="simple" csTypeId="urn:microsoft.com/office/officeart/2005/8/colors/accent1_2" csCatId="accent1" phldr="1"/>
      <dgm:spPr/>
    </dgm:pt>
    <dgm:pt modelId="{3128B703-D9F7-4BF1-8996-41F53712C0B2}">
      <dgm:prSet phldrT="[Text]" custT="1"/>
      <dgm:spPr/>
      <dgm:t>
        <a:bodyPr/>
        <a:lstStyle/>
        <a:p>
          <a:r>
            <a:rPr lang="es-MX" sz="2000" dirty="0">
              <a:latin typeface="Arial" panose="020B0604020202020204" pitchFamily="34" charset="0"/>
              <a:cs typeface="Arial" panose="020B0604020202020204" pitchFamily="34" charset="0"/>
            </a:rPr>
            <a:t>Vivienda asequible</a:t>
          </a:r>
        </a:p>
      </dgm:t>
    </dgm:pt>
    <dgm:pt modelId="{2F0C7F5D-559B-418A-9C17-4CFF39449D48}" type="parTrans" cxnId="{C52B5873-1FAF-4101-8C82-D74E7F085940}">
      <dgm:prSet/>
      <dgm:spPr/>
      <dgm:t>
        <a:bodyPr/>
        <a:lstStyle/>
        <a:p>
          <a:endParaRPr lang="en-US"/>
        </a:p>
      </dgm:t>
    </dgm:pt>
    <dgm:pt modelId="{FB47A6F9-08E4-42BE-92D4-C0E816D8255F}" type="sibTrans" cxnId="{C52B5873-1FAF-4101-8C82-D74E7F085940}">
      <dgm:prSet/>
      <dgm:spPr/>
      <dgm:t>
        <a:bodyPr/>
        <a:lstStyle/>
        <a:p>
          <a:endParaRPr lang="en-US"/>
        </a:p>
      </dgm:t>
    </dgm:pt>
    <dgm:pt modelId="{7BE62968-C836-4F58-9F8B-879C3F8CDD64}">
      <dgm:prSet phldrT="[Text]" custT="1"/>
      <dgm:spPr/>
      <dgm:t>
        <a:bodyPr/>
        <a:lstStyle/>
        <a:p>
          <a:r>
            <a:rPr lang="es-MX" sz="2000">
              <a:latin typeface="Arial" panose="020B0604020202020204" pitchFamily="34" charset="0"/>
              <a:cs typeface="Arial" panose="020B0604020202020204" pitchFamily="34" charset="0"/>
            </a:rPr>
            <a:t>Apoyo/Prevención de la falta de hogar</a:t>
          </a:r>
        </a:p>
      </dgm:t>
    </dgm:pt>
    <dgm:pt modelId="{46060353-DA69-416F-9F43-24B9245D865D}" type="parTrans" cxnId="{EEB217A4-C012-4325-B163-4493E55CAEE7}">
      <dgm:prSet/>
      <dgm:spPr/>
      <dgm:t>
        <a:bodyPr/>
        <a:lstStyle/>
        <a:p>
          <a:endParaRPr lang="en-US"/>
        </a:p>
      </dgm:t>
    </dgm:pt>
    <dgm:pt modelId="{891EFFFA-9827-406A-A1FB-B733FD5FA1C1}" type="sibTrans" cxnId="{EEB217A4-C012-4325-B163-4493E55CAEE7}">
      <dgm:prSet/>
      <dgm:spPr/>
      <dgm:t>
        <a:bodyPr/>
        <a:lstStyle/>
        <a:p>
          <a:endParaRPr lang="en-US"/>
        </a:p>
      </dgm:t>
    </dgm:pt>
    <dgm:pt modelId="{2D443193-E69B-45CB-BD87-80F817C5CD2F}">
      <dgm:prSet phldrT="[Text]" custT="1"/>
      <dgm:spPr/>
      <dgm:t>
        <a:bodyPr/>
        <a:lstStyle/>
        <a:p>
          <a:r>
            <a:rPr lang="es-MX" sz="2000" dirty="0">
              <a:latin typeface="Arial" panose="020B0604020202020204" pitchFamily="34" charset="0"/>
              <a:cs typeface="Arial" panose="020B0604020202020204" pitchFamily="34" charset="0"/>
            </a:rPr>
            <a:t>Necesidades humanas/sociales para abordar la pobreza</a:t>
          </a:r>
        </a:p>
      </dgm:t>
    </dgm:pt>
    <dgm:pt modelId="{4D3CD058-ED80-45E9-82B9-7910583B4B36}" type="parTrans" cxnId="{D0A41E42-276F-49D9-AEC7-9489DC201AB4}">
      <dgm:prSet/>
      <dgm:spPr/>
      <dgm:t>
        <a:bodyPr/>
        <a:lstStyle/>
        <a:p>
          <a:endParaRPr lang="en-US"/>
        </a:p>
      </dgm:t>
    </dgm:pt>
    <dgm:pt modelId="{B6C99B31-9D7A-4EC5-96AD-A25DB3057889}" type="sibTrans" cxnId="{D0A41E42-276F-49D9-AEC7-9489DC201AB4}">
      <dgm:prSet/>
      <dgm:spPr/>
      <dgm:t>
        <a:bodyPr/>
        <a:lstStyle/>
        <a:p>
          <a:endParaRPr lang="en-US"/>
        </a:p>
      </dgm:t>
    </dgm:pt>
    <dgm:pt modelId="{FD4CDFFB-B125-4E81-BB74-B419BB154873}">
      <dgm:prSet phldrT="[Text]" custT="1"/>
      <dgm:spPr/>
      <dgm:t>
        <a:bodyPr/>
        <a:lstStyle/>
        <a:p>
          <a:r>
            <a:rPr lang="es-MX" sz="2000" dirty="0">
              <a:latin typeface="Arial" panose="020B0604020202020204" pitchFamily="34" charset="0"/>
              <a:cs typeface="Arial" panose="020B0604020202020204" pitchFamily="34" charset="0"/>
            </a:rPr>
            <a:t>Desarrollo económico</a:t>
          </a:r>
        </a:p>
      </dgm:t>
    </dgm:pt>
    <dgm:pt modelId="{1F7886B6-8682-47C3-ABA1-30BC9B2FC61B}" type="parTrans" cxnId="{B4FA3444-9C1D-4C11-B9FA-730A6CBD0F2D}">
      <dgm:prSet/>
      <dgm:spPr/>
      <dgm:t>
        <a:bodyPr/>
        <a:lstStyle/>
        <a:p>
          <a:endParaRPr lang="en-US"/>
        </a:p>
      </dgm:t>
    </dgm:pt>
    <dgm:pt modelId="{6D90F5D1-804F-4FD8-8EA9-45F19C137B05}" type="sibTrans" cxnId="{B4FA3444-9C1D-4C11-B9FA-730A6CBD0F2D}">
      <dgm:prSet/>
      <dgm:spPr/>
      <dgm:t>
        <a:bodyPr/>
        <a:lstStyle/>
        <a:p>
          <a:endParaRPr lang="en-US"/>
        </a:p>
      </dgm:t>
    </dgm:pt>
    <dgm:pt modelId="{F8368588-13CB-492A-9151-6C22C8DEB65B}">
      <dgm:prSet phldrT="[Text]" custT="1"/>
      <dgm:spPr/>
      <dgm:t>
        <a:bodyPr/>
        <a:lstStyle/>
        <a:p>
          <a:pPr>
            <a:spcAft>
              <a:spcPts val="0"/>
            </a:spcAft>
          </a:pPr>
          <a:r>
            <a:rPr lang="es-MX" sz="2000" dirty="0">
              <a:latin typeface="Arial" panose="020B0604020202020204" pitchFamily="34" charset="0"/>
              <a:cs typeface="Arial" panose="020B0604020202020204" pitchFamily="34" charset="0"/>
            </a:rPr>
            <a:t>Mejoras públicas/</a:t>
          </a:r>
        </a:p>
        <a:p>
          <a:pPr>
            <a:spcAft>
              <a:spcPts val="0"/>
            </a:spcAft>
          </a:pPr>
          <a:r>
            <a:rPr lang="es-MX" sz="2000" dirty="0">
              <a:latin typeface="Arial" panose="020B0604020202020204" pitchFamily="34" charset="0"/>
              <a:cs typeface="Arial" panose="020B0604020202020204" pitchFamily="34" charset="0"/>
            </a:rPr>
            <a:t>infraestructura</a:t>
          </a:r>
        </a:p>
      </dgm:t>
    </dgm:pt>
    <dgm:pt modelId="{6A2DC709-FDD6-49DF-BCFD-0639B0E5727D}" type="parTrans" cxnId="{78BCB2CF-E20D-4069-80AF-6AA494DAB83A}">
      <dgm:prSet/>
      <dgm:spPr/>
      <dgm:t>
        <a:bodyPr/>
        <a:lstStyle/>
        <a:p>
          <a:endParaRPr lang="en-US"/>
        </a:p>
      </dgm:t>
    </dgm:pt>
    <dgm:pt modelId="{9649C5D6-278E-4362-A283-35E66867E6B1}" type="sibTrans" cxnId="{78BCB2CF-E20D-4069-80AF-6AA494DAB83A}">
      <dgm:prSet/>
      <dgm:spPr/>
      <dgm:t>
        <a:bodyPr/>
        <a:lstStyle/>
        <a:p>
          <a:endParaRPr lang="en-US"/>
        </a:p>
      </dgm:t>
    </dgm:pt>
    <dgm:pt modelId="{64C8E9A6-875C-4C8B-A480-F4B745E1A5E9}" type="pres">
      <dgm:prSet presAssocID="{21F64647-E7F8-4A89-92DC-44CABE8A0B21}" presName="Name0" presStyleCnt="0">
        <dgm:presLayoutVars>
          <dgm:dir/>
          <dgm:resizeHandles val="exact"/>
        </dgm:presLayoutVars>
      </dgm:prSet>
      <dgm:spPr/>
    </dgm:pt>
    <dgm:pt modelId="{B9390790-70AF-4E22-A15A-D35408003C98}" type="pres">
      <dgm:prSet presAssocID="{3128B703-D9F7-4BF1-8996-41F53712C0B2}" presName="compNode" presStyleCnt="0"/>
      <dgm:spPr/>
    </dgm:pt>
    <dgm:pt modelId="{8001B829-B3B1-4400-B472-44284D8AB65F}" type="pres">
      <dgm:prSet presAssocID="{3128B703-D9F7-4BF1-8996-41F53712C0B2}" presName="pictRect" presStyleLbl="node1" presStyleIdx="0" presStyleCnt="5"/>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399" t="272" r="-399" b="-8986"/>
          </a:stretch>
        </a:blipFill>
      </dgm:spPr>
    </dgm:pt>
    <dgm:pt modelId="{622F8C5E-C620-4137-879F-14AB56C19945}" type="pres">
      <dgm:prSet presAssocID="{3128B703-D9F7-4BF1-8996-41F53712C0B2}" presName="textRect" presStyleLbl="revTx" presStyleIdx="0" presStyleCnt="5" custScaleX="100423">
        <dgm:presLayoutVars>
          <dgm:bulletEnabled val="1"/>
        </dgm:presLayoutVars>
      </dgm:prSet>
      <dgm:spPr/>
    </dgm:pt>
    <dgm:pt modelId="{7B13422B-ACE3-4FB5-8BED-BEA4BF117676}" type="pres">
      <dgm:prSet presAssocID="{FB47A6F9-08E4-42BE-92D4-C0E816D8255F}" presName="sibTrans" presStyleLbl="sibTrans2D1" presStyleIdx="0" presStyleCnt="0"/>
      <dgm:spPr/>
    </dgm:pt>
    <dgm:pt modelId="{6EDC78E2-6A3E-4DF9-8E6F-14B8D2C51E6E}" type="pres">
      <dgm:prSet presAssocID="{7BE62968-C836-4F58-9F8B-879C3F8CDD64}" presName="compNode" presStyleCnt="0"/>
      <dgm:spPr/>
    </dgm:pt>
    <dgm:pt modelId="{6CD5242F-D832-4DEA-830D-8F3043BB18F5}" type="pres">
      <dgm:prSet presAssocID="{7BE62968-C836-4F58-9F8B-879C3F8CDD64}" presName="pictRect" presStyleLbl="node1" presStyleIdx="1" presStyleCnt="5"/>
      <dgm:spPr>
        <a:blipFill>
          <a:blip xmlns:r="http://schemas.openxmlformats.org/officeDocument/2006/relationships" r:embed="rId2"/>
          <a:srcRect/>
          <a:stretch>
            <a:fillRect l="-3000" r="-3000"/>
          </a:stretch>
        </a:blipFill>
      </dgm:spPr>
    </dgm:pt>
    <dgm:pt modelId="{20FB19C7-3E2E-4CD9-BFE2-4F2AFA7874D0}" type="pres">
      <dgm:prSet presAssocID="{7BE62968-C836-4F58-9F8B-879C3F8CDD64}" presName="textRect" presStyleLbl="revTx" presStyleIdx="1" presStyleCnt="5" custScaleX="133933">
        <dgm:presLayoutVars>
          <dgm:bulletEnabled val="1"/>
        </dgm:presLayoutVars>
      </dgm:prSet>
      <dgm:spPr/>
    </dgm:pt>
    <dgm:pt modelId="{6767D362-B5E4-4A37-B5C4-C86D8320E2CC}" type="pres">
      <dgm:prSet presAssocID="{891EFFFA-9827-406A-A1FB-B733FD5FA1C1}" presName="sibTrans" presStyleLbl="sibTrans2D1" presStyleIdx="0" presStyleCnt="0"/>
      <dgm:spPr/>
    </dgm:pt>
    <dgm:pt modelId="{88425E4D-DCB1-4F0C-9863-7D8ABA6105B9}" type="pres">
      <dgm:prSet presAssocID="{2D443193-E69B-45CB-BD87-80F817C5CD2F}" presName="compNode" presStyleCnt="0"/>
      <dgm:spPr/>
    </dgm:pt>
    <dgm:pt modelId="{A4036048-0D50-4CB6-9670-81A7A5AD3559}" type="pres">
      <dgm:prSet presAssocID="{2D443193-E69B-45CB-BD87-80F817C5CD2F}" presName="pictRect" presStyleLbl="node1" presStyleIdx="2" presStyleCnt="5"/>
      <dgm:spPr>
        <a:blipFill>
          <a:blip xmlns:r="http://schemas.openxmlformats.org/officeDocument/2006/relationships" r:embed="rId3"/>
          <a:srcRect/>
          <a:stretch>
            <a:fillRect l="-10000" r="-10000"/>
          </a:stretch>
        </a:blipFill>
      </dgm:spPr>
    </dgm:pt>
    <dgm:pt modelId="{DE789554-3C04-4D67-9109-FECC54C0B0C7}" type="pres">
      <dgm:prSet presAssocID="{2D443193-E69B-45CB-BD87-80F817C5CD2F}" presName="textRect" presStyleLbl="revTx" presStyleIdx="2" presStyleCnt="5" custScaleX="133878">
        <dgm:presLayoutVars>
          <dgm:bulletEnabled val="1"/>
        </dgm:presLayoutVars>
      </dgm:prSet>
      <dgm:spPr/>
    </dgm:pt>
    <dgm:pt modelId="{9089FBB0-E36A-46D9-B8BD-8D8E79D9046D}" type="pres">
      <dgm:prSet presAssocID="{B6C99B31-9D7A-4EC5-96AD-A25DB3057889}" presName="sibTrans" presStyleLbl="sibTrans2D1" presStyleIdx="0" presStyleCnt="0"/>
      <dgm:spPr/>
    </dgm:pt>
    <dgm:pt modelId="{784986FD-4E01-41EB-96B8-D754372A77BD}" type="pres">
      <dgm:prSet presAssocID="{FD4CDFFB-B125-4E81-BB74-B419BB154873}" presName="compNode" presStyleCnt="0"/>
      <dgm:spPr/>
    </dgm:pt>
    <dgm:pt modelId="{A481A4D3-FDAE-4C9A-A411-6D0B35D36BE9}" type="pres">
      <dgm:prSet presAssocID="{FD4CDFFB-B125-4E81-BB74-B419BB154873}" presName="pictRect" presStyleLbl="node1" presStyleIdx="3" presStyleCnt="5"/>
      <dgm:spPr>
        <a:blipFill>
          <a:blip xmlns:r="http://schemas.openxmlformats.org/officeDocument/2006/relationships" r:embed="rId4"/>
          <a:srcRect/>
          <a:stretch>
            <a:fillRect t="-1000" b="-1000"/>
          </a:stretch>
        </a:blipFill>
      </dgm:spPr>
    </dgm:pt>
    <dgm:pt modelId="{4CD70F2F-BF2C-4FA3-AE03-B32843A111E5}" type="pres">
      <dgm:prSet presAssocID="{FD4CDFFB-B125-4E81-BB74-B419BB154873}" presName="textRect" presStyleLbl="revTx" presStyleIdx="3" presStyleCnt="5">
        <dgm:presLayoutVars>
          <dgm:bulletEnabled val="1"/>
        </dgm:presLayoutVars>
      </dgm:prSet>
      <dgm:spPr/>
    </dgm:pt>
    <dgm:pt modelId="{B86C4080-0012-42C3-852A-C2972DA0A705}" type="pres">
      <dgm:prSet presAssocID="{6D90F5D1-804F-4FD8-8EA9-45F19C137B05}" presName="sibTrans" presStyleLbl="sibTrans2D1" presStyleIdx="0" presStyleCnt="0"/>
      <dgm:spPr/>
    </dgm:pt>
    <dgm:pt modelId="{3DF8CA2F-DC0E-4A43-B49F-44CE1F9CBAA9}" type="pres">
      <dgm:prSet presAssocID="{F8368588-13CB-492A-9151-6C22C8DEB65B}" presName="compNode" presStyleCnt="0"/>
      <dgm:spPr/>
    </dgm:pt>
    <dgm:pt modelId="{240E96A0-007A-461D-B9E4-600000D4660A}" type="pres">
      <dgm:prSet presAssocID="{F8368588-13CB-492A-9151-6C22C8DEB65B}" presName="pictRect" presStyleLbl="node1" presStyleIdx="4" presStyleCnt="5"/>
      <dgm:spPr>
        <a:blipFill>
          <a:blip xmlns:r="http://schemas.openxmlformats.org/officeDocument/2006/relationships" r:embed="rId5" cstate="hqprint">
            <a:extLst>
              <a:ext uri="{28A0092B-C50C-407E-A947-70E740481C1C}">
                <a14:useLocalDpi xmlns:a14="http://schemas.microsoft.com/office/drawing/2010/main" val="0"/>
              </a:ext>
            </a:extLst>
          </a:blip>
          <a:srcRect/>
          <a:stretch>
            <a:fillRect t="-28000" b="-28000"/>
          </a:stretch>
        </a:blipFill>
      </dgm:spPr>
    </dgm:pt>
    <dgm:pt modelId="{191C6B49-AD1C-4053-A969-2A7D54B17045}" type="pres">
      <dgm:prSet presAssocID="{F8368588-13CB-492A-9151-6C22C8DEB65B}" presName="textRect" presStyleLbl="revTx" presStyleIdx="4" presStyleCnt="5" custScaleX="123175">
        <dgm:presLayoutVars>
          <dgm:bulletEnabled val="1"/>
        </dgm:presLayoutVars>
      </dgm:prSet>
      <dgm:spPr/>
    </dgm:pt>
  </dgm:ptLst>
  <dgm:cxnLst>
    <dgm:cxn modelId="{FF3A8806-3214-4A35-80AB-F36EF8D2A6AB}" type="presOf" srcId="{891EFFFA-9827-406A-A1FB-B733FD5FA1C1}" destId="{6767D362-B5E4-4A37-B5C4-C86D8320E2CC}" srcOrd="0" destOrd="0" presId="urn:microsoft.com/office/officeart/2005/8/layout/pList1"/>
    <dgm:cxn modelId="{C96C1319-A3DA-4001-80B7-C6473BD6BFA2}" type="presOf" srcId="{21F64647-E7F8-4A89-92DC-44CABE8A0B21}" destId="{64C8E9A6-875C-4C8B-A480-F4B745E1A5E9}" srcOrd="0" destOrd="0" presId="urn:microsoft.com/office/officeart/2005/8/layout/pList1"/>
    <dgm:cxn modelId="{719EA51F-99A9-4CA2-A78E-7DBCA10D5563}" type="presOf" srcId="{FB47A6F9-08E4-42BE-92D4-C0E816D8255F}" destId="{7B13422B-ACE3-4FB5-8BED-BEA4BF117676}" srcOrd="0" destOrd="0" presId="urn:microsoft.com/office/officeart/2005/8/layout/pList1"/>
    <dgm:cxn modelId="{10C55A30-3DF2-40F4-963F-0306A399E12F}" type="presOf" srcId="{F8368588-13CB-492A-9151-6C22C8DEB65B}" destId="{191C6B49-AD1C-4053-A969-2A7D54B17045}" srcOrd="0" destOrd="0" presId="urn:microsoft.com/office/officeart/2005/8/layout/pList1"/>
    <dgm:cxn modelId="{D0A41E42-276F-49D9-AEC7-9489DC201AB4}" srcId="{21F64647-E7F8-4A89-92DC-44CABE8A0B21}" destId="{2D443193-E69B-45CB-BD87-80F817C5CD2F}" srcOrd="2" destOrd="0" parTransId="{4D3CD058-ED80-45E9-82B9-7910583B4B36}" sibTransId="{B6C99B31-9D7A-4EC5-96AD-A25DB3057889}"/>
    <dgm:cxn modelId="{B4FA3444-9C1D-4C11-B9FA-730A6CBD0F2D}" srcId="{21F64647-E7F8-4A89-92DC-44CABE8A0B21}" destId="{FD4CDFFB-B125-4E81-BB74-B419BB154873}" srcOrd="3" destOrd="0" parTransId="{1F7886B6-8682-47C3-ABA1-30BC9B2FC61B}" sibTransId="{6D90F5D1-804F-4FD8-8EA9-45F19C137B05}"/>
    <dgm:cxn modelId="{C52B5873-1FAF-4101-8C82-D74E7F085940}" srcId="{21F64647-E7F8-4A89-92DC-44CABE8A0B21}" destId="{3128B703-D9F7-4BF1-8996-41F53712C0B2}" srcOrd="0" destOrd="0" parTransId="{2F0C7F5D-559B-418A-9C17-4CFF39449D48}" sibTransId="{FB47A6F9-08E4-42BE-92D4-C0E816D8255F}"/>
    <dgm:cxn modelId="{75A85F89-6FD0-4F26-B8D0-D629F05B889B}" type="presOf" srcId="{3128B703-D9F7-4BF1-8996-41F53712C0B2}" destId="{622F8C5E-C620-4137-879F-14AB56C19945}" srcOrd="0" destOrd="0" presId="urn:microsoft.com/office/officeart/2005/8/layout/pList1"/>
    <dgm:cxn modelId="{AB580C8F-372B-4C97-A595-8591E2806097}" type="presOf" srcId="{FD4CDFFB-B125-4E81-BB74-B419BB154873}" destId="{4CD70F2F-BF2C-4FA3-AE03-B32843A111E5}" srcOrd="0" destOrd="0" presId="urn:microsoft.com/office/officeart/2005/8/layout/pList1"/>
    <dgm:cxn modelId="{12809791-19B4-4A0D-903C-234EA4E7665B}" type="presOf" srcId="{B6C99B31-9D7A-4EC5-96AD-A25DB3057889}" destId="{9089FBB0-E36A-46D9-B8BD-8D8E79D9046D}" srcOrd="0" destOrd="0" presId="urn:microsoft.com/office/officeart/2005/8/layout/pList1"/>
    <dgm:cxn modelId="{5C28ED9C-4AC8-4A02-AEEA-D707A965BB9F}" type="presOf" srcId="{2D443193-E69B-45CB-BD87-80F817C5CD2F}" destId="{DE789554-3C04-4D67-9109-FECC54C0B0C7}" srcOrd="0" destOrd="0" presId="urn:microsoft.com/office/officeart/2005/8/layout/pList1"/>
    <dgm:cxn modelId="{EEB217A4-C012-4325-B163-4493E55CAEE7}" srcId="{21F64647-E7F8-4A89-92DC-44CABE8A0B21}" destId="{7BE62968-C836-4F58-9F8B-879C3F8CDD64}" srcOrd="1" destOrd="0" parTransId="{46060353-DA69-416F-9F43-24B9245D865D}" sibTransId="{891EFFFA-9827-406A-A1FB-B733FD5FA1C1}"/>
    <dgm:cxn modelId="{78BCB2CF-E20D-4069-80AF-6AA494DAB83A}" srcId="{21F64647-E7F8-4A89-92DC-44CABE8A0B21}" destId="{F8368588-13CB-492A-9151-6C22C8DEB65B}" srcOrd="4" destOrd="0" parTransId="{6A2DC709-FDD6-49DF-BCFD-0639B0E5727D}" sibTransId="{9649C5D6-278E-4362-A283-35E66867E6B1}"/>
    <dgm:cxn modelId="{3090B0F6-304C-4710-A609-E7D5BFAACD24}" type="presOf" srcId="{6D90F5D1-804F-4FD8-8EA9-45F19C137B05}" destId="{B86C4080-0012-42C3-852A-C2972DA0A705}" srcOrd="0" destOrd="0" presId="urn:microsoft.com/office/officeart/2005/8/layout/pList1"/>
    <dgm:cxn modelId="{46CEE7FB-B9D4-44DD-AE28-AF6DCE00F09B}" type="presOf" srcId="{7BE62968-C836-4F58-9F8B-879C3F8CDD64}" destId="{20FB19C7-3E2E-4CD9-BFE2-4F2AFA7874D0}" srcOrd="0" destOrd="0" presId="urn:microsoft.com/office/officeart/2005/8/layout/pList1"/>
    <dgm:cxn modelId="{DB662990-E73F-4E12-B211-33B79CC1F597}" type="presParOf" srcId="{64C8E9A6-875C-4C8B-A480-F4B745E1A5E9}" destId="{B9390790-70AF-4E22-A15A-D35408003C98}" srcOrd="0" destOrd="0" presId="urn:microsoft.com/office/officeart/2005/8/layout/pList1"/>
    <dgm:cxn modelId="{E4F01508-4D49-4758-8CE0-2AA6FBAD756A}" type="presParOf" srcId="{B9390790-70AF-4E22-A15A-D35408003C98}" destId="{8001B829-B3B1-4400-B472-44284D8AB65F}" srcOrd="0" destOrd="0" presId="urn:microsoft.com/office/officeart/2005/8/layout/pList1"/>
    <dgm:cxn modelId="{1EFF247F-AE74-40B7-8D89-5503AAC3E846}" type="presParOf" srcId="{B9390790-70AF-4E22-A15A-D35408003C98}" destId="{622F8C5E-C620-4137-879F-14AB56C19945}" srcOrd="1" destOrd="0" presId="urn:microsoft.com/office/officeart/2005/8/layout/pList1"/>
    <dgm:cxn modelId="{BC49379D-D123-473E-B5D1-B6B1F5AAF3B5}" type="presParOf" srcId="{64C8E9A6-875C-4C8B-A480-F4B745E1A5E9}" destId="{7B13422B-ACE3-4FB5-8BED-BEA4BF117676}" srcOrd="1" destOrd="0" presId="urn:microsoft.com/office/officeart/2005/8/layout/pList1"/>
    <dgm:cxn modelId="{7A0CE23E-815E-40A6-BADF-DDEE871442BF}" type="presParOf" srcId="{64C8E9A6-875C-4C8B-A480-F4B745E1A5E9}" destId="{6EDC78E2-6A3E-4DF9-8E6F-14B8D2C51E6E}" srcOrd="2" destOrd="0" presId="urn:microsoft.com/office/officeart/2005/8/layout/pList1"/>
    <dgm:cxn modelId="{85A94A3F-B1EB-4317-88FD-C577928838B8}" type="presParOf" srcId="{6EDC78E2-6A3E-4DF9-8E6F-14B8D2C51E6E}" destId="{6CD5242F-D832-4DEA-830D-8F3043BB18F5}" srcOrd="0" destOrd="0" presId="urn:microsoft.com/office/officeart/2005/8/layout/pList1"/>
    <dgm:cxn modelId="{039D106B-62D6-4EBA-ADDD-F10D04EEF4C3}" type="presParOf" srcId="{6EDC78E2-6A3E-4DF9-8E6F-14B8D2C51E6E}" destId="{20FB19C7-3E2E-4CD9-BFE2-4F2AFA7874D0}" srcOrd="1" destOrd="0" presId="urn:microsoft.com/office/officeart/2005/8/layout/pList1"/>
    <dgm:cxn modelId="{958B0240-D5AE-42BD-BF92-2AE48D23002B}" type="presParOf" srcId="{64C8E9A6-875C-4C8B-A480-F4B745E1A5E9}" destId="{6767D362-B5E4-4A37-B5C4-C86D8320E2CC}" srcOrd="3" destOrd="0" presId="urn:microsoft.com/office/officeart/2005/8/layout/pList1"/>
    <dgm:cxn modelId="{7934A11B-9129-4A43-9540-AB3ACCA2E83E}" type="presParOf" srcId="{64C8E9A6-875C-4C8B-A480-F4B745E1A5E9}" destId="{88425E4D-DCB1-4F0C-9863-7D8ABA6105B9}" srcOrd="4" destOrd="0" presId="urn:microsoft.com/office/officeart/2005/8/layout/pList1"/>
    <dgm:cxn modelId="{A4EF5ADC-9FEF-437D-B3B9-7D2DE1C85032}" type="presParOf" srcId="{88425E4D-DCB1-4F0C-9863-7D8ABA6105B9}" destId="{A4036048-0D50-4CB6-9670-81A7A5AD3559}" srcOrd="0" destOrd="0" presId="urn:microsoft.com/office/officeart/2005/8/layout/pList1"/>
    <dgm:cxn modelId="{B425A673-9D2C-4F9E-9CDE-F91B17838A1E}" type="presParOf" srcId="{88425E4D-DCB1-4F0C-9863-7D8ABA6105B9}" destId="{DE789554-3C04-4D67-9109-FECC54C0B0C7}" srcOrd="1" destOrd="0" presId="urn:microsoft.com/office/officeart/2005/8/layout/pList1"/>
    <dgm:cxn modelId="{BF8B247B-1154-42A9-8C2E-C2768670A2F8}" type="presParOf" srcId="{64C8E9A6-875C-4C8B-A480-F4B745E1A5E9}" destId="{9089FBB0-E36A-46D9-B8BD-8D8E79D9046D}" srcOrd="5" destOrd="0" presId="urn:microsoft.com/office/officeart/2005/8/layout/pList1"/>
    <dgm:cxn modelId="{E03D9557-B41D-4DBD-B71A-9D8C619B3132}" type="presParOf" srcId="{64C8E9A6-875C-4C8B-A480-F4B745E1A5E9}" destId="{784986FD-4E01-41EB-96B8-D754372A77BD}" srcOrd="6" destOrd="0" presId="urn:microsoft.com/office/officeart/2005/8/layout/pList1"/>
    <dgm:cxn modelId="{9A61CF12-E50D-428D-B53D-6CD2C597D70B}" type="presParOf" srcId="{784986FD-4E01-41EB-96B8-D754372A77BD}" destId="{A481A4D3-FDAE-4C9A-A411-6D0B35D36BE9}" srcOrd="0" destOrd="0" presId="urn:microsoft.com/office/officeart/2005/8/layout/pList1"/>
    <dgm:cxn modelId="{25FA6456-4FD4-4235-847C-C57BB318BA25}" type="presParOf" srcId="{784986FD-4E01-41EB-96B8-D754372A77BD}" destId="{4CD70F2F-BF2C-4FA3-AE03-B32843A111E5}" srcOrd="1" destOrd="0" presId="urn:microsoft.com/office/officeart/2005/8/layout/pList1"/>
    <dgm:cxn modelId="{3DDBF6B8-64B7-4523-BFCD-4576B8DC48B2}" type="presParOf" srcId="{64C8E9A6-875C-4C8B-A480-F4B745E1A5E9}" destId="{B86C4080-0012-42C3-852A-C2972DA0A705}" srcOrd="7" destOrd="0" presId="urn:microsoft.com/office/officeart/2005/8/layout/pList1"/>
    <dgm:cxn modelId="{831ACABC-9808-45AB-96F5-8B29F2E82723}" type="presParOf" srcId="{64C8E9A6-875C-4C8B-A480-F4B745E1A5E9}" destId="{3DF8CA2F-DC0E-4A43-B49F-44CE1F9CBAA9}" srcOrd="8" destOrd="0" presId="urn:microsoft.com/office/officeart/2005/8/layout/pList1"/>
    <dgm:cxn modelId="{31944DA2-FF47-4F29-9BEE-9CCE596C2636}" type="presParOf" srcId="{3DF8CA2F-DC0E-4A43-B49F-44CE1F9CBAA9}" destId="{240E96A0-007A-461D-B9E4-600000D4660A}" srcOrd="0" destOrd="0" presId="urn:microsoft.com/office/officeart/2005/8/layout/pList1"/>
    <dgm:cxn modelId="{F00E9FF9-C7D6-433A-AB2C-CE5E6F4B24F6}" type="presParOf" srcId="{3DF8CA2F-DC0E-4A43-B49F-44CE1F9CBAA9}" destId="{191C6B49-AD1C-4053-A969-2A7D54B17045}"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9B51CB-1520-43AD-AC60-F3AC47D0F07E}"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6948A634-3C0A-413C-B0E0-614BA30382AC}">
      <dgm:prSet phldrT="[Text]" custT="1"/>
      <dgm:spPr>
        <a:solidFill>
          <a:srgbClr val="003F88"/>
        </a:solidFill>
        <a:ln>
          <a:solidFill>
            <a:srgbClr val="003F88"/>
          </a:solidFill>
        </a:ln>
      </dgm:spPr>
      <dgm:t>
        <a:bodyPr/>
        <a:lstStyle/>
        <a:p>
          <a:pPr>
            <a:lnSpc>
              <a:spcPct val="100000"/>
            </a:lnSpc>
            <a:spcAft>
              <a:spcPts val="0"/>
            </a:spcAft>
          </a:pPr>
          <a:r>
            <a:rPr lang="es-MX" sz="4000">
              <a:latin typeface="Arial" panose="020B0604020202020204" pitchFamily="34" charset="0"/>
              <a:cs typeface="Arial" panose="020B0604020202020204" pitchFamily="34" charset="0"/>
            </a:rPr>
            <a:t>Plan Consolidado de Cinco Años</a:t>
          </a:r>
        </a:p>
        <a:p>
          <a:pPr>
            <a:lnSpc>
              <a:spcPct val="100000"/>
            </a:lnSpc>
            <a:spcAft>
              <a:spcPts val="0"/>
            </a:spcAft>
          </a:pPr>
          <a:r>
            <a:rPr lang="es-MX" sz="2000">
              <a:latin typeface="Arial" panose="020B0604020202020204" pitchFamily="34" charset="0"/>
              <a:cs typeface="Arial" panose="020B0604020202020204" pitchFamily="34" charset="0"/>
            </a:rPr>
            <a:t>(Presentado al HUD en agosto de 2019)</a:t>
          </a:r>
        </a:p>
      </dgm:t>
    </dgm:pt>
    <dgm:pt modelId="{C502278C-2B4D-483E-9846-5DDCD7B2F711}" type="parTrans" cxnId="{1184AF01-E0F7-40B5-A61D-D28B07BC6458}">
      <dgm:prSet/>
      <dgm:spPr/>
      <dgm:t>
        <a:bodyPr/>
        <a:lstStyle/>
        <a:p>
          <a:endParaRPr lang="en-US"/>
        </a:p>
      </dgm:t>
    </dgm:pt>
    <dgm:pt modelId="{58B0DC65-A754-495B-AC02-709C6A9E0E8D}" type="sibTrans" cxnId="{1184AF01-E0F7-40B5-A61D-D28B07BC6458}">
      <dgm:prSet/>
      <dgm:spPr/>
      <dgm:t>
        <a:bodyPr/>
        <a:lstStyle/>
        <a:p>
          <a:endParaRPr lang="en-US"/>
        </a:p>
      </dgm:t>
    </dgm:pt>
    <dgm:pt modelId="{9C2F684A-8CC7-43A6-A700-80978099106C}">
      <dgm:prSet phldrT="[Text]" custT="1"/>
      <dgm:spPr>
        <a:solidFill>
          <a:srgbClr val="669900"/>
        </a:solidFill>
        <a:ln>
          <a:solidFill>
            <a:srgbClr val="669900"/>
          </a:solidFill>
        </a:ln>
      </dgm:spPr>
      <dgm:t>
        <a:bodyPr/>
        <a:lstStyle/>
        <a:p>
          <a:pPr>
            <a:lnSpc>
              <a:spcPct val="100000"/>
            </a:lnSpc>
            <a:spcAft>
              <a:spcPts val="0"/>
            </a:spcAft>
          </a:pPr>
          <a:r>
            <a:rPr lang="es-MX" sz="4000">
              <a:latin typeface="Arial" panose="020B0604020202020204" pitchFamily="34" charset="0"/>
              <a:cs typeface="Arial" panose="020B0604020202020204" pitchFamily="34" charset="0"/>
            </a:rPr>
            <a:t>Planes de acción anuales</a:t>
          </a:r>
        </a:p>
        <a:p>
          <a:pPr>
            <a:lnSpc>
              <a:spcPct val="100000"/>
            </a:lnSpc>
            <a:spcAft>
              <a:spcPts val="0"/>
            </a:spcAft>
          </a:pPr>
          <a:r>
            <a:rPr lang="es-MX" sz="2000">
              <a:latin typeface="Arial" panose="020B0604020202020204" pitchFamily="34" charset="0"/>
              <a:cs typeface="Arial" panose="020B0604020202020204" pitchFamily="34" charset="0"/>
            </a:rPr>
            <a:t>(Solicitud/presupuesto presentado al HUD para recibir fondos anuales de subsidio)</a:t>
          </a:r>
        </a:p>
      </dgm:t>
    </dgm:pt>
    <dgm:pt modelId="{4F0CF088-A8DF-46CE-ADE7-F2EA713FCC4B}" type="parTrans" cxnId="{B9481323-FBFE-434B-B66E-CFF456A76190}">
      <dgm:prSet/>
      <dgm:spPr/>
      <dgm:t>
        <a:bodyPr/>
        <a:lstStyle/>
        <a:p>
          <a:endParaRPr lang="en-US"/>
        </a:p>
      </dgm:t>
    </dgm:pt>
    <dgm:pt modelId="{542B65F8-60DB-4D9E-BBC7-1CD911C52B6F}" type="sibTrans" cxnId="{B9481323-FBFE-434B-B66E-CFF456A76190}">
      <dgm:prSet/>
      <dgm:spPr/>
      <dgm:t>
        <a:bodyPr/>
        <a:lstStyle/>
        <a:p>
          <a:endParaRPr lang="en-US"/>
        </a:p>
      </dgm:t>
    </dgm:pt>
    <dgm:pt modelId="{40DFA75E-3DEE-432B-BDC6-DFDF6A9BB746}">
      <dgm:prSet phldrT="[Text]"/>
      <dgm:spPr>
        <a:solidFill>
          <a:srgbClr val="669900"/>
        </a:solidFill>
        <a:ln>
          <a:solidFill>
            <a:srgbClr val="669900"/>
          </a:solidFill>
        </a:ln>
      </dgm:spPr>
      <dgm:t>
        <a:bodyPr/>
        <a:lstStyle/>
        <a:p>
          <a:pPr>
            <a:lnSpc>
              <a:spcPct val="100000"/>
            </a:lnSpc>
          </a:pPr>
          <a:r>
            <a:rPr lang="es-MX">
              <a:latin typeface="Arial" panose="020B0604020202020204" pitchFamily="34" charset="0"/>
              <a:cs typeface="Arial" panose="020B0604020202020204" pitchFamily="34" charset="0"/>
            </a:rPr>
            <a:t>Año 1</a:t>
          </a:r>
        </a:p>
        <a:p>
          <a:pPr>
            <a:lnSpc>
              <a:spcPct val="100000"/>
            </a:lnSpc>
          </a:pPr>
          <a:r>
            <a:rPr lang="es-MX">
              <a:latin typeface="Arial" panose="020B0604020202020204" pitchFamily="34" charset="0"/>
              <a:cs typeface="Arial" panose="020B0604020202020204" pitchFamily="34" charset="0"/>
            </a:rPr>
            <a:t>AF 2019-20</a:t>
          </a:r>
        </a:p>
        <a:p>
          <a:pPr>
            <a:lnSpc>
              <a:spcPct val="100000"/>
            </a:lnSpc>
          </a:pPr>
          <a:r>
            <a:rPr lang="es-MX">
              <a:latin typeface="Arial" panose="020B0604020202020204" pitchFamily="34" charset="0"/>
              <a:cs typeface="Arial" panose="020B0604020202020204" pitchFamily="34" charset="0"/>
            </a:rPr>
            <a:t>(Presentado en agosto de 2019)</a:t>
          </a:r>
        </a:p>
      </dgm:t>
    </dgm:pt>
    <dgm:pt modelId="{545D29D1-9DD6-4840-8E1E-1E76776D5176}" type="parTrans" cxnId="{3470405F-9CBC-4497-BAAF-2C228FEBE94D}">
      <dgm:prSet/>
      <dgm:spPr/>
      <dgm:t>
        <a:bodyPr/>
        <a:lstStyle/>
        <a:p>
          <a:endParaRPr lang="en-US"/>
        </a:p>
      </dgm:t>
    </dgm:pt>
    <dgm:pt modelId="{A7AD01DD-F62B-4D9C-852F-86153D6B746C}" type="sibTrans" cxnId="{3470405F-9CBC-4497-BAAF-2C228FEBE94D}">
      <dgm:prSet/>
      <dgm:spPr/>
      <dgm:t>
        <a:bodyPr/>
        <a:lstStyle/>
        <a:p>
          <a:endParaRPr lang="en-US"/>
        </a:p>
      </dgm:t>
    </dgm:pt>
    <dgm:pt modelId="{345D2EC0-1785-4CDC-9F60-C114BECF59FC}">
      <dgm:prSet phldrT="[Text]"/>
      <dgm:spPr>
        <a:solidFill>
          <a:srgbClr val="669900"/>
        </a:solidFill>
        <a:ln>
          <a:solidFill>
            <a:srgbClr val="669900"/>
          </a:solidFill>
        </a:ln>
      </dgm:spPr>
      <dgm:t>
        <a:bodyPr/>
        <a:lstStyle/>
        <a:p>
          <a:pPr>
            <a:lnSpc>
              <a:spcPct val="100000"/>
            </a:lnSpc>
          </a:pPr>
          <a:r>
            <a:rPr lang="es-MX">
              <a:latin typeface="Arial" panose="020B0604020202020204" pitchFamily="34" charset="0"/>
              <a:cs typeface="Arial" panose="020B0604020202020204" pitchFamily="34" charset="0"/>
            </a:rPr>
            <a:t>Año 2</a:t>
          </a:r>
        </a:p>
        <a:p>
          <a:pPr>
            <a:lnSpc>
              <a:spcPct val="100000"/>
            </a:lnSpc>
          </a:pPr>
          <a:r>
            <a:rPr lang="es-MX">
              <a:latin typeface="Arial" panose="020B0604020202020204" pitchFamily="34" charset="0"/>
              <a:cs typeface="Arial" panose="020B0604020202020204" pitchFamily="34" charset="0"/>
            </a:rPr>
            <a:t>AF 2020-21</a:t>
          </a:r>
        </a:p>
        <a:p>
          <a:pPr>
            <a:lnSpc>
              <a:spcPct val="100000"/>
            </a:lnSpc>
          </a:pPr>
          <a:r>
            <a:rPr lang="es-MX">
              <a:latin typeface="Arial" panose="020B0604020202020204" pitchFamily="34" charset="0"/>
              <a:cs typeface="Arial" panose="020B0604020202020204" pitchFamily="34" charset="0"/>
            </a:rPr>
            <a:t>(Presentado en agosto de 2020)</a:t>
          </a:r>
        </a:p>
      </dgm:t>
    </dgm:pt>
    <dgm:pt modelId="{91651009-5D99-4D3C-9B5C-119ACEA57248}" type="parTrans" cxnId="{961F9B56-405B-4A05-80F0-BB98B3636114}">
      <dgm:prSet/>
      <dgm:spPr/>
      <dgm:t>
        <a:bodyPr/>
        <a:lstStyle/>
        <a:p>
          <a:endParaRPr lang="en-US"/>
        </a:p>
      </dgm:t>
    </dgm:pt>
    <dgm:pt modelId="{56D38C7C-0C15-497A-965C-29BEB0EE4E84}" type="sibTrans" cxnId="{961F9B56-405B-4A05-80F0-BB98B3636114}">
      <dgm:prSet/>
      <dgm:spPr/>
      <dgm:t>
        <a:bodyPr/>
        <a:lstStyle/>
        <a:p>
          <a:endParaRPr lang="en-US"/>
        </a:p>
      </dgm:t>
    </dgm:pt>
    <dgm:pt modelId="{14103581-CA2E-46D4-BEED-3FEF685B2C30}">
      <dgm:prSet phldrT="[Text]"/>
      <dgm:spPr>
        <a:solidFill>
          <a:srgbClr val="FFA000"/>
        </a:solidFill>
        <a:ln>
          <a:solidFill>
            <a:srgbClr val="669900"/>
          </a:solidFill>
        </a:ln>
      </dgm:spPr>
      <dgm:t>
        <a:bodyPr/>
        <a:lstStyle/>
        <a:p>
          <a:pPr>
            <a:lnSpc>
              <a:spcPct val="100000"/>
            </a:lnSpc>
          </a:pPr>
          <a:r>
            <a:rPr lang="es-MX">
              <a:latin typeface="Arial" panose="020B0604020202020204" pitchFamily="34" charset="0"/>
              <a:cs typeface="Arial" panose="020B0604020202020204" pitchFamily="34" charset="0"/>
            </a:rPr>
            <a:t>Año 5</a:t>
          </a:r>
        </a:p>
        <a:p>
          <a:pPr>
            <a:lnSpc>
              <a:spcPct val="100000"/>
            </a:lnSpc>
          </a:pPr>
          <a:r>
            <a:rPr lang="es-MX">
              <a:latin typeface="Arial" panose="020B0604020202020204" pitchFamily="34" charset="0"/>
              <a:cs typeface="Arial" panose="020B0604020202020204" pitchFamily="34" charset="0"/>
            </a:rPr>
            <a:t>AF 2023-24</a:t>
          </a:r>
        </a:p>
        <a:p>
          <a:pPr>
            <a:lnSpc>
              <a:spcPct val="100000"/>
            </a:lnSpc>
          </a:pPr>
          <a:r>
            <a:rPr lang="es-MX">
              <a:latin typeface="Arial" panose="020B0604020202020204" pitchFamily="34" charset="0"/>
              <a:cs typeface="Arial" panose="020B0604020202020204" pitchFamily="34" charset="0"/>
            </a:rPr>
            <a:t>(Se presentará en agosto de 2023)</a:t>
          </a:r>
        </a:p>
      </dgm:t>
    </dgm:pt>
    <dgm:pt modelId="{70301E81-D317-4D5A-82B9-4D18300FF9F9}" type="parTrans" cxnId="{469A31D3-83DB-4B0B-8600-C90148578132}">
      <dgm:prSet/>
      <dgm:spPr/>
      <dgm:t>
        <a:bodyPr/>
        <a:lstStyle/>
        <a:p>
          <a:endParaRPr lang="en-US"/>
        </a:p>
      </dgm:t>
    </dgm:pt>
    <dgm:pt modelId="{28AE4B12-DE7F-4242-AD66-B03689A03937}" type="sibTrans" cxnId="{469A31D3-83DB-4B0B-8600-C90148578132}">
      <dgm:prSet/>
      <dgm:spPr/>
      <dgm:t>
        <a:bodyPr/>
        <a:lstStyle/>
        <a:p>
          <a:endParaRPr lang="en-US"/>
        </a:p>
      </dgm:t>
    </dgm:pt>
    <dgm:pt modelId="{324F763A-BF71-4958-9191-7DA69AE8A57A}">
      <dgm:prSet phldrT="[Text]"/>
      <dgm:spPr>
        <a:solidFill>
          <a:srgbClr val="669900"/>
        </a:solidFill>
        <a:ln>
          <a:solidFill>
            <a:srgbClr val="669900"/>
          </a:solidFill>
        </a:ln>
      </dgm:spPr>
      <dgm:t>
        <a:bodyPr/>
        <a:lstStyle/>
        <a:p>
          <a:pPr>
            <a:lnSpc>
              <a:spcPct val="100000"/>
            </a:lnSpc>
          </a:pPr>
          <a:r>
            <a:rPr lang="es-MX">
              <a:latin typeface="Arial" panose="020B0604020202020204" pitchFamily="34" charset="0"/>
              <a:cs typeface="Arial" panose="020B0604020202020204" pitchFamily="34" charset="0"/>
            </a:rPr>
            <a:t>Año 3</a:t>
          </a:r>
        </a:p>
        <a:p>
          <a:pPr>
            <a:lnSpc>
              <a:spcPct val="100000"/>
            </a:lnSpc>
          </a:pPr>
          <a:r>
            <a:rPr lang="es-MX">
              <a:latin typeface="Arial" panose="020B0604020202020204" pitchFamily="34" charset="0"/>
              <a:cs typeface="Arial" panose="020B0604020202020204" pitchFamily="34" charset="0"/>
            </a:rPr>
            <a:t>AF 2021-22</a:t>
          </a:r>
        </a:p>
        <a:p>
          <a:pPr>
            <a:lnSpc>
              <a:spcPct val="100000"/>
            </a:lnSpc>
          </a:pPr>
          <a:r>
            <a:rPr lang="es-MX">
              <a:latin typeface="Arial" panose="020B0604020202020204" pitchFamily="34" charset="0"/>
              <a:cs typeface="Arial" panose="020B0604020202020204" pitchFamily="34" charset="0"/>
            </a:rPr>
            <a:t>(Presentado en agosto de 2021)</a:t>
          </a:r>
        </a:p>
      </dgm:t>
    </dgm:pt>
    <dgm:pt modelId="{348310D5-8A05-4D76-919A-943A10862446}" type="parTrans" cxnId="{5610F6ED-DDB6-41D6-A683-465871850634}">
      <dgm:prSet/>
      <dgm:spPr/>
      <dgm:t>
        <a:bodyPr/>
        <a:lstStyle/>
        <a:p>
          <a:endParaRPr lang="en-US"/>
        </a:p>
      </dgm:t>
    </dgm:pt>
    <dgm:pt modelId="{F59BEDDA-21DC-48E8-8CED-1362049517D2}" type="sibTrans" cxnId="{5610F6ED-DDB6-41D6-A683-465871850634}">
      <dgm:prSet/>
      <dgm:spPr/>
      <dgm:t>
        <a:bodyPr/>
        <a:lstStyle/>
        <a:p>
          <a:endParaRPr lang="en-US"/>
        </a:p>
      </dgm:t>
    </dgm:pt>
    <dgm:pt modelId="{2E3B90B8-71C2-4FFD-8240-480FF9B2360A}">
      <dgm:prSet phldrT="[Text]"/>
      <dgm:spPr>
        <a:solidFill>
          <a:srgbClr val="669900"/>
        </a:solidFill>
        <a:ln w="19050">
          <a:solidFill>
            <a:srgbClr val="FFA000"/>
          </a:solidFill>
        </a:ln>
      </dgm:spPr>
      <dgm:t>
        <a:bodyPr/>
        <a:lstStyle/>
        <a:p>
          <a:pPr>
            <a:lnSpc>
              <a:spcPct val="100000"/>
            </a:lnSpc>
          </a:pPr>
          <a:r>
            <a:rPr lang="es-MX">
              <a:latin typeface="Arial" panose="020B0604020202020204" pitchFamily="34" charset="0"/>
              <a:cs typeface="Arial" panose="020B0604020202020204" pitchFamily="34" charset="0"/>
            </a:rPr>
            <a:t>Año 4</a:t>
          </a:r>
        </a:p>
        <a:p>
          <a:pPr>
            <a:lnSpc>
              <a:spcPct val="100000"/>
            </a:lnSpc>
          </a:pPr>
          <a:r>
            <a:rPr lang="es-MX">
              <a:latin typeface="Arial" panose="020B0604020202020204" pitchFamily="34" charset="0"/>
              <a:cs typeface="Arial" panose="020B0604020202020204" pitchFamily="34" charset="0"/>
            </a:rPr>
            <a:t>AF 2022-23</a:t>
          </a:r>
        </a:p>
        <a:p>
          <a:pPr>
            <a:lnSpc>
              <a:spcPct val="100000"/>
            </a:lnSpc>
          </a:pPr>
          <a:r>
            <a:rPr lang="es-MX">
              <a:latin typeface="Arial" panose="020B0604020202020204" pitchFamily="34" charset="0"/>
              <a:cs typeface="Arial" panose="020B0604020202020204" pitchFamily="34" charset="0"/>
            </a:rPr>
            <a:t>(Presentado en agosto de 2022)</a:t>
          </a:r>
        </a:p>
      </dgm:t>
    </dgm:pt>
    <dgm:pt modelId="{6D03132E-C5B3-419A-90FC-B891FECF2475}" type="parTrans" cxnId="{547E1B70-C73D-47C3-8FCA-E7D05C47E68F}">
      <dgm:prSet/>
      <dgm:spPr/>
      <dgm:t>
        <a:bodyPr/>
        <a:lstStyle/>
        <a:p>
          <a:endParaRPr lang="en-US"/>
        </a:p>
      </dgm:t>
    </dgm:pt>
    <dgm:pt modelId="{0862A5A5-DF2B-44C3-A8ED-C707F00B60DE}" type="sibTrans" cxnId="{547E1B70-C73D-47C3-8FCA-E7D05C47E68F}">
      <dgm:prSet/>
      <dgm:spPr/>
      <dgm:t>
        <a:bodyPr/>
        <a:lstStyle/>
        <a:p>
          <a:endParaRPr lang="en-US"/>
        </a:p>
      </dgm:t>
    </dgm:pt>
    <dgm:pt modelId="{91AD1CCD-7AF3-432C-B4DF-18FBA59415E8}" type="pres">
      <dgm:prSet presAssocID="{C49B51CB-1520-43AD-AC60-F3AC47D0F07E}" presName="Name0" presStyleCnt="0">
        <dgm:presLayoutVars>
          <dgm:chPref val="1"/>
          <dgm:dir/>
          <dgm:animOne val="branch"/>
          <dgm:animLvl val="lvl"/>
          <dgm:resizeHandles/>
        </dgm:presLayoutVars>
      </dgm:prSet>
      <dgm:spPr/>
    </dgm:pt>
    <dgm:pt modelId="{B190E666-96C0-4E97-8F14-9ED29C408D5D}" type="pres">
      <dgm:prSet presAssocID="{6948A634-3C0A-413C-B0E0-614BA30382AC}" presName="vertOne" presStyleCnt="0"/>
      <dgm:spPr/>
    </dgm:pt>
    <dgm:pt modelId="{AFC20D1A-9254-485C-87F4-4F35B3F29BDA}" type="pres">
      <dgm:prSet presAssocID="{6948A634-3C0A-413C-B0E0-614BA30382AC}" presName="txOne" presStyleLbl="node0" presStyleIdx="0" presStyleCnt="1" custScaleY="59516" custLinFactNeighborY="-29126">
        <dgm:presLayoutVars>
          <dgm:chPref val="3"/>
        </dgm:presLayoutVars>
      </dgm:prSet>
      <dgm:spPr/>
    </dgm:pt>
    <dgm:pt modelId="{6CCA0807-F6C5-4FE2-822D-39DDF220F271}" type="pres">
      <dgm:prSet presAssocID="{6948A634-3C0A-413C-B0E0-614BA30382AC}" presName="parTransOne" presStyleCnt="0"/>
      <dgm:spPr/>
    </dgm:pt>
    <dgm:pt modelId="{C252037B-805D-4582-BA5D-ABAA054DEB1B}" type="pres">
      <dgm:prSet presAssocID="{6948A634-3C0A-413C-B0E0-614BA30382AC}" presName="horzOne" presStyleCnt="0"/>
      <dgm:spPr/>
    </dgm:pt>
    <dgm:pt modelId="{00E29CB5-0DE1-4EF4-AAEC-E5509AA11E2C}" type="pres">
      <dgm:prSet presAssocID="{9C2F684A-8CC7-43A6-A700-80978099106C}" presName="vertTwo" presStyleCnt="0"/>
      <dgm:spPr/>
    </dgm:pt>
    <dgm:pt modelId="{3CB4B0F5-9435-44B6-9A65-E305636E821B}" type="pres">
      <dgm:prSet presAssocID="{9C2F684A-8CC7-43A6-A700-80978099106C}" presName="txTwo" presStyleLbl="node2" presStyleIdx="0" presStyleCnt="1" custScaleY="49139" custLinFactNeighborY="46601">
        <dgm:presLayoutVars>
          <dgm:chPref val="3"/>
        </dgm:presLayoutVars>
      </dgm:prSet>
      <dgm:spPr/>
    </dgm:pt>
    <dgm:pt modelId="{A18893A6-26E5-4985-BECA-B579A3704CA1}" type="pres">
      <dgm:prSet presAssocID="{9C2F684A-8CC7-43A6-A700-80978099106C}" presName="parTransTwo" presStyleCnt="0"/>
      <dgm:spPr/>
    </dgm:pt>
    <dgm:pt modelId="{CFD910DD-4831-4156-BA70-99537FE827FE}" type="pres">
      <dgm:prSet presAssocID="{9C2F684A-8CC7-43A6-A700-80978099106C}" presName="horzTwo" presStyleCnt="0"/>
      <dgm:spPr/>
    </dgm:pt>
    <dgm:pt modelId="{EE605C43-40F3-4775-94BC-7A65FED9F46C}" type="pres">
      <dgm:prSet presAssocID="{40DFA75E-3DEE-432B-BDC6-DFDF6A9BB746}" presName="vertThree" presStyleCnt="0"/>
      <dgm:spPr/>
    </dgm:pt>
    <dgm:pt modelId="{B94B0A02-5C68-48B4-B0AC-AB8377CBC153}" type="pres">
      <dgm:prSet presAssocID="{40DFA75E-3DEE-432B-BDC6-DFDF6A9BB746}" presName="txThree" presStyleLbl="node3" presStyleIdx="0" presStyleCnt="5">
        <dgm:presLayoutVars>
          <dgm:chPref val="3"/>
        </dgm:presLayoutVars>
      </dgm:prSet>
      <dgm:spPr/>
    </dgm:pt>
    <dgm:pt modelId="{BD6BC8E9-3ED4-40D0-9B49-37169F43812E}" type="pres">
      <dgm:prSet presAssocID="{40DFA75E-3DEE-432B-BDC6-DFDF6A9BB746}" presName="horzThree" presStyleCnt="0"/>
      <dgm:spPr/>
    </dgm:pt>
    <dgm:pt modelId="{CDA64B76-68D4-4427-9B58-4F6E1EBA7EE6}" type="pres">
      <dgm:prSet presAssocID="{A7AD01DD-F62B-4D9C-852F-86153D6B746C}" presName="sibSpaceThree" presStyleCnt="0"/>
      <dgm:spPr/>
    </dgm:pt>
    <dgm:pt modelId="{F22E7E08-ABED-407F-9360-70BB3C026903}" type="pres">
      <dgm:prSet presAssocID="{345D2EC0-1785-4CDC-9F60-C114BECF59FC}" presName="vertThree" presStyleCnt="0"/>
      <dgm:spPr/>
    </dgm:pt>
    <dgm:pt modelId="{3FC1D572-9956-4DDA-B415-D9C3E7F85486}" type="pres">
      <dgm:prSet presAssocID="{345D2EC0-1785-4CDC-9F60-C114BECF59FC}" presName="txThree" presStyleLbl="node3" presStyleIdx="1" presStyleCnt="5">
        <dgm:presLayoutVars>
          <dgm:chPref val="3"/>
        </dgm:presLayoutVars>
      </dgm:prSet>
      <dgm:spPr/>
    </dgm:pt>
    <dgm:pt modelId="{4CD80476-6EDC-4397-AB20-238A3FD14742}" type="pres">
      <dgm:prSet presAssocID="{345D2EC0-1785-4CDC-9F60-C114BECF59FC}" presName="horzThree" presStyleCnt="0"/>
      <dgm:spPr/>
    </dgm:pt>
    <dgm:pt modelId="{A857401E-8A60-410B-8DC6-17F94A14A28C}" type="pres">
      <dgm:prSet presAssocID="{56D38C7C-0C15-497A-965C-29BEB0EE4E84}" presName="sibSpaceThree" presStyleCnt="0"/>
      <dgm:spPr/>
    </dgm:pt>
    <dgm:pt modelId="{B5EE436D-03A6-44C6-9464-9A336F2B0BC8}" type="pres">
      <dgm:prSet presAssocID="{324F763A-BF71-4958-9191-7DA69AE8A57A}" presName="vertThree" presStyleCnt="0"/>
      <dgm:spPr/>
    </dgm:pt>
    <dgm:pt modelId="{C3B2781F-4775-449B-95A1-12B4CE8B95FB}" type="pres">
      <dgm:prSet presAssocID="{324F763A-BF71-4958-9191-7DA69AE8A57A}" presName="txThree" presStyleLbl="node3" presStyleIdx="2" presStyleCnt="5">
        <dgm:presLayoutVars>
          <dgm:chPref val="3"/>
        </dgm:presLayoutVars>
      </dgm:prSet>
      <dgm:spPr/>
    </dgm:pt>
    <dgm:pt modelId="{85842633-691A-419D-AB5C-CA28051E3A2C}" type="pres">
      <dgm:prSet presAssocID="{324F763A-BF71-4958-9191-7DA69AE8A57A}" presName="horzThree" presStyleCnt="0"/>
      <dgm:spPr/>
    </dgm:pt>
    <dgm:pt modelId="{2E627EB2-6AEF-4B81-9F66-6D035BB8E63A}" type="pres">
      <dgm:prSet presAssocID="{F59BEDDA-21DC-48E8-8CED-1362049517D2}" presName="sibSpaceThree" presStyleCnt="0"/>
      <dgm:spPr/>
    </dgm:pt>
    <dgm:pt modelId="{728947EA-0825-44B7-849E-D9AD27E30CC6}" type="pres">
      <dgm:prSet presAssocID="{2E3B90B8-71C2-4FFD-8240-480FF9B2360A}" presName="vertThree" presStyleCnt="0"/>
      <dgm:spPr/>
    </dgm:pt>
    <dgm:pt modelId="{453D002A-6DA1-4217-846C-0A69CC10B692}" type="pres">
      <dgm:prSet presAssocID="{2E3B90B8-71C2-4FFD-8240-480FF9B2360A}" presName="txThree" presStyleLbl="node3" presStyleIdx="3" presStyleCnt="5">
        <dgm:presLayoutVars>
          <dgm:chPref val="3"/>
        </dgm:presLayoutVars>
      </dgm:prSet>
      <dgm:spPr/>
    </dgm:pt>
    <dgm:pt modelId="{3F78BF14-7B5E-4036-8410-92AB284249C9}" type="pres">
      <dgm:prSet presAssocID="{2E3B90B8-71C2-4FFD-8240-480FF9B2360A}" presName="horzThree" presStyleCnt="0"/>
      <dgm:spPr/>
    </dgm:pt>
    <dgm:pt modelId="{BFFC32E9-5435-44FB-952A-66988020C164}" type="pres">
      <dgm:prSet presAssocID="{0862A5A5-DF2B-44C3-A8ED-C707F00B60DE}" presName="sibSpaceThree" presStyleCnt="0"/>
      <dgm:spPr/>
    </dgm:pt>
    <dgm:pt modelId="{1BA9DD2B-765E-474E-9609-E783F45D1E1D}" type="pres">
      <dgm:prSet presAssocID="{14103581-CA2E-46D4-BEED-3FEF685B2C30}" presName="vertThree" presStyleCnt="0"/>
      <dgm:spPr/>
    </dgm:pt>
    <dgm:pt modelId="{78F43DB5-F520-48E9-9D5B-3ED934753302}" type="pres">
      <dgm:prSet presAssocID="{14103581-CA2E-46D4-BEED-3FEF685B2C30}" presName="txThree" presStyleLbl="node3" presStyleIdx="4" presStyleCnt="5">
        <dgm:presLayoutVars>
          <dgm:chPref val="3"/>
        </dgm:presLayoutVars>
      </dgm:prSet>
      <dgm:spPr/>
    </dgm:pt>
    <dgm:pt modelId="{BB142C42-C06D-4674-AB80-5790E41CFC24}" type="pres">
      <dgm:prSet presAssocID="{14103581-CA2E-46D4-BEED-3FEF685B2C30}" presName="horzThree" presStyleCnt="0"/>
      <dgm:spPr/>
    </dgm:pt>
  </dgm:ptLst>
  <dgm:cxnLst>
    <dgm:cxn modelId="{1184AF01-E0F7-40B5-A61D-D28B07BC6458}" srcId="{C49B51CB-1520-43AD-AC60-F3AC47D0F07E}" destId="{6948A634-3C0A-413C-B0E0-614BA30382AC}" srcOrd="0" destOrd="0" parTransId="{C502278C-2B4D-483E-9846-5DDCD7B2F711}" sibTransId="{58B0DC65-A754-495B-AC02-709C6A9E0E8D}"/>
    <dgm:cxn modelId="{469E2813-07D7-44B9-9800-74548F9EA624}" type="presOf" srcId="{324F763A-BF71-4958-9191-7DA69AE8A57A}" destId="{C3B2781F-4775-449B-95A1-12B4CE8B95FB}" srcOrd="0" destOrd="0" presId="urn:microsoft.com/office/officeart/2005/8/layout/hierarchy4"/>
    <dgm:cxn modelId="{B9481323-FBFE-434B-B66E-CFF456A76190}" srcId="{6948A634-3C0A-413C-B0E0-614BA30382AC}" destId="{9C2F684A-8CC7-43A6-A700-80978099106C}" srcOrd="0" destOrd="0" parTransId="{4F0CF088-A8DF-46CE-ADE7-F2EA713FCC4B}" sibTransId="{542B65F8-60DB-4D9E-BBC7-1CD911C52B6F}"/>
    <dgm:cxn modelId="{3470405F-9CBC-4497-BAAF-2C228FEBE94D}" srcId="{9C2F684A-8CC7-43A6-A700-80978099106C}" destId="{40DFA75E-3DEE-432B-BDC6-DFDF6A9BB746}" srcOrd="0" destOrd="0" parTransId="{545D29D1-9DD6-4840-8E1E-1E76776D5176}" sibTransId="{A7AD01DD-F62B-4D9C-852F-86153D6B746C}"/>
    <dgm:cxn modelId="{F97BC842-7F98-4E41-98E9-40B3677C25EC}" type="presOf" srcId="{40DFA75E-3DEE-432B-BDC6-DFDF6A9BB746}" destId="{B94B0A02-5C68-48B4-B0AC-AB8377CBC153}" srcOrd="0" destOrd="0" presId="urn:microsoft.com/office/officeart/2005/8/layout/hierarchy4"/>
    <dgm:cxn modelId="{547E1B70-C73D-47C3-8FCA-E7D05C47E68F}" srcId="{9C2F684A-8CC7-43A6-A700-80978099106C}" destId="{2E3B90B8-71C2-4FFD-8240-480FF9B2360A}" srcOrd="3" destOrd="0" parTransId="{6D03132E-C5B3-419A-90FC-B891FECF2475}" sibTransId="{0862A5A5-DF2B-44C3-A8ED-C707F00B60DE}"/>
    <dgm:cxn modelId="{B7531956-404B-41A0-B2CC-CE8DB40D75A8}" type="presOf" srcId="{9C2F684A-8CC7-43A6-A700-80978099106C}" destId="{3CB4B0F5-9435-44B6-9A65-E305636E821B}" srcOrd="0" destOrd="0" presId="urn:microsoft.com/office/officeart/2005/8/layout/hierarchy4"/>
    <dgm:cxn modelId="{961F9B56-405B-4A05-80F0-BB98B3636114}" srcId="{9C2F684A-8CC7-43A6-A700-80978099106C}" destId="{345D2EC0-1785-4CDC-9F60-C114BECF59FC}" srcOrd="1" destOrd="0" parTransId="{91651009-5D99-4D3C-9B5C-119ACEA57248}" sibTransId="{56D38C7C-0C15-497A-965C-29BEB0EE4E84}"/>
    <dgm:cxn modelId="{D6C9157C-4B0F-435C-9EA6-47ED2F98EC6D}" type="presOf" srcId="{6948A634-3C0A-413C-B0E0-614BA30382AC}" destId="{AFC20D1A-9254-485C-87F4-4F35B3F29BDA}" srcOrd="0" destOrd="0" presId="urn:microsoft.com/office/officeart/2005/8/layout/hierarchy4"/>
    <dgm:cxn modelId="{62AAF77C-61F7-49AC-AAC5-E2EE6C7EFC01}" type="presOf" srcId="{345D2EC0-1785-4CDC-9F60-C114BECF59FC}" destId="{3FC1D572-9956-4DDA-B415-D9C3E7F85486}" srcOrd="0" destOrd="0" presId="urn:microsoft.com/office/officeart/2005/8/layout/hierarchy4"/>
    <dgm:cxn modelId="{055B5BBE-5141-47F0-BBA4-8463D91A4C3F}" type="presOf" srcId="{C49B51CB-1520-43AD-AC60-F3AC47D0F07E}" destId="{91AD1CCD-7AF3-432C-B4DF-18FBA59415E8}" srcOrd="0" destOrd="0" presId="urn:microsoft.com/office/officeart/2005/8/layout/hierarchy4"/>
    <dgm:cxn modelId="{532A82CE-B160-4F91-8E07-5331669CB3F6}" type="presOf" srcId="{2E3B90B8-71C2-4FFD-8240-480FF9B2360A}" destId="{453D002A-6DA1-4217-846C-0A69CC10B692}" srcOrd="0" destOrd="0" presId="urn:microsoft.com/office/officeart/2005/8/layout/hierarchy4"/>
    <dgm:cxn modelId="{469A31D3-83DB-4B0B-8600-C90148578132}" srcId="{9C2F684A-8CC7-43A6-A700-80978099106C}" destId="{14103581-CA2E-46D4-BEED-3FEF685B2C30}" srcOrd="4" destOrd="0" parTransId="{70301E81-D317-4D5A-82B9-4D18300FF9F9}" sibTransId="{28AE4B12-DE7F-4242-AD66-B03689A03937}"/>
    <dgm:cxn modelId="{5610F6ED-DDB6-41D6-A683-465871850634}" srcId="{9C2F684A-8CC7-43A6-A700-80978099106C}" destId="{324F763A-BF71-4958-9191-7DA69AE8A57A}" srcOrd="2" destOrd="0" parTransId="{348310D5-8A05-4D76-919A-943A10862446}" sibTransId="{F59BEDDA-21DC-48E8-8CED-1362049517D2}"/>
    <dgm:cxn modelId="{9F93F3FD-9484-4FE4-BC82-48C75D1D8571}" type="presOf" srcId="{14103581-CA2E-46D4-BEED-3FEF685B2C30}" destId="{78F43DB5-F520-48E9-9D5B-3ED934753302}" srcOrd="0" destOrd="0" presId="urn:microsoft.com/office/officeart/2005/8/layout/hierarchy4"/>
    <dgm:cxn modelId="{91EAF2A7-CF6A-4CCD-817F-43C97803C65A}" type="presParOf" srcId="{91AD1CCD-7AF3-432C-B4DF-18FBA59415E8}" destId="{B190E666-96C0-4E97-8F14-9ED29C408D5D}" srcOrd="0" destOrd="0" presId="urn:microsoft.com/office/officeart/2005/8/layout/hierarchy4"/>
    <dgm:cxn modelId="{6FD98CD8-2AE6-4AA6-B369-0CD866251790}" type="presParOf" srcId="{B190E666-96C0-4E97-8F14-9ED29C408D5D}" destId="{AFC20D1A-9254-485C-87F4-4F35B3F29BDA}" srcOrd="0" destOrd="0" presId="urn:microsoft.com/office/officeart/2005/8/layout/hierarchy4"/>
    <dgm:cxn modelId="{8E41A511-B95B-47A8-B6B0-8D581C580073}" type="presParOf" srcId="{B190E666-96C0-4E97-8F14-9ED29C408D5D}" destId="{6CCA0807-F6C5-4FE2-822D-39DDF220F271}" srcOrd="1" destOrd="0" presId="urn:microsoft.com/office/officeart/2005/8/layout/hierarchy4"/>
    <dgm:cxn modelId="{11D38AA3-84A1-439D-909B-D1F4AF239B0C}" type="presParOf" srcId="{B190E666-96C0-4E97-8F14-9ED29C408D5D}" destId="{C252037B-805D-4582-BA5D-ABAA054DEB1B}" srcOrd="2" destOrd="0" presId="urn:microsoft.com/office/officeart/2005/8/layout/hierarchy4"/>
    <dgm:cxn modelId="{09A82628-5630-440F-A41A-4E4BF54E009D}" type="presParOf" srcId="{C252037B-805D-4582-BA5D-ABAA054DEB1B}" destId="{00E29CB5-0DE1-4EF4-AAEC-E5509AA11E2C}" srcOrd="0" destOrd="0" presId="urn:microsoft.com/office/officeart/2005/8/layout/hierarchy4"/>
    <dgm:cxn modelId="{7344D998-3A40-4E20-B6AC-588BC305BF49}" type="presParOf" srcId="{00E29CB5-0DE1-4EF4-AAEC-E5509AA11E2C}" destId="{3CB4B0F5-9435-44B6-9A65-E305636E821B}" srcOrd="0" destOrd="0" presId="urn:microsoft.com/office/officeart/2005/8/layout/hierarchy4"/>
    <dgm:cxn modelId="{393607D3-8ADE-4121-A43D-AFE800C37F5B}" type="presParOf" srcId="{00E29CB5-0DE1-4EF4-AAEC-E5509AA11E2C}" destId="{A18893A6-26E5-4985-BECA-B579A3704CA1}" srcOrd="1" destOrd="0" presId="urn:microsoft.com/office/officeart/2005/8/layout/hierarchy4"/>
    <dgm:cxn modelId="{8B8D49AD-E66A-456A-9CDD-2B7AD3706888}" type="presParOf" srcId="{00E29CB5-0DE1-4EF4-AAEC-E5509AA11E2C}" destId="{CFD910DD-4831-4156-BA70-99537FE827FE}" srcOrd="2" destOrd="0" presId="urn:microsoft.com/office/officeart/2005/8/layout/hierarchy4"/>
    <dgm:cxn modelId="{30776C25-18F2-47C5-B965-F3D2F70D9C6B}" type="presParOf" srcId="{CFD910DD-4831-4156-BA70-99537FE827FE}" destId="{EE605C43-40F3-4775-94BC-7A65FED9F46C}" srcOrd="0" destOrd="0" presId="urn:microsoft.com/office/officeart/2005/8/layout/hierarchy4"/>
    <dgm:cxn modelId="{E32C00C9-E788-42CC-89F0-2FBD86B3D6BC}" type="presParOf" srcId="{EE605C43-40F3-4775-94BC-7A65FED9F46C}" destId="{B94B0A02-5C68-48B4-B0AC-AB8377CBC153}" srcOrd="0" destOrd="0" presId="urn:microsoft.com/office/officeart/2005/8/layout/hierarchy4"/>
    <dgm:cxn modelId="{A2659120-902B-42A7-8F75-D189636BEA84}" type="presParOf" srcId="{EE605C43-40F3-4775-94BC-7A65FED9F46C}" destId="{BD6BC8E9-3ED4-40D0-9B49-37169F43812E}" srcOrd="1" destOrd="0" presId="urn:microsoft.com/office/officeart/2005/8/layout/hierarchy4"/>
    <dgm:cxn modelId="{CF84E9F7-77C0-4C62-ABB2-E2E2CB933978}" type="presParOf" srcId="{CFD910DD-4831-4156-BA70-99537FE827FE}" destId="{CDA64B76-68D4-4427-9B58-4F6E1EBA7EE6}" srcOrd="1" destOrd="0" presId="urn:microsoft.com/office/officeart/2005/8/layout/hierarchy4"/>
    <dgm:cxn modelId="{F240AD30-75FE-4224-800D-0344FA309154}" type="presParOf" srcId="{CFD910DD-4831-4156-BA70-99537FE827FE}" destId="{F22E7E08-ABED-407F-9360-70BB3C026903}" srcOrd="2" destOrd="0" presId="urn:microsoft.com/office/officeart/2005/8/layout/hierarchy4"/>
    <dgm:cxn modelId="{537B529B-D8B5-475A-8FDB-F662BE4F0D09}" type="presParOf" srcId="{F22E7E08-ABED-407F-9360-70BB3C026903}" destId="{3FC1D572-9956-4DDA-B415-D9C3E7F85486}" srcOrd="0" destOrd="0" presId="urn:microsoft.com/office/officeart/2005/8/layout/hierarchy4"/>
    <dgm:cxn modelId="{ABF6100B-F48D-4FF1-A0FE-1EB5EA087F8C}" type="presParOf" srcId="{F22E7E08-ABED-407F-9360-70BB3C026903}" destId="{4CD80476-6EDC-4397-AB20-238A3FD14742}" srcOrd="1" destOrd="0" presId="urn:microsoft.com/office/officeart/2005/8/layout/hierarchy4"/>
    <dgm:cxn modelId="{12499294-4246-4F52-8922-648A13125DEA}" type="presParOf" srcId="{CFD910DD-4831-4156-BA70-99537FE827FE}" destId="{A857401E-8A60-410B-8DC6-17F94A14A28C}" srcOrd="3" destOrd="0" presId="urn:microsoft.com/office/officeart/2005/8/layout/hierarchy4"/>
    <dgm:cxn modelId="{E89BA7C1-7737-4752-AA03-B4F765DD6C2B}" type="presParOf" srcId="{CFD910DD-4831-4156-BA70-99537FE827FE}" destId="{B5EE436D-03A6-44C6-9464-9A336F2B0BC8}" srcOrd="4" destOrd="0" presId="urn:microsoft.com/office/officeart/2005/8/layout/hierarchy4"/>
    <dgm:cxn modelId="{B81E173F-7B5C-405C-95F4-9B11EC06F3A3}" type="presParOf" srcId="{B5EE436D-03A6-44C6-9464-9A336F2B0BC8}" destId="{C3B2781F-4775-449B-95A1-12B4CE8B95FB}" srcOrd="0" destOrd="0" presId="urn:microsoft.com/office/officeart/2005/8/layout/hierarchy4"/>
    <dgm:cxn modelId="{FA68F2FE-5FFE-48F6-BE1F-D0FC10364F55}" type="presParOf" srcId="{B5EE436D-03A6-44C6-9464-9A336F2B0BC8}" destId="{85842633-691A-419D-AB5C-CA28051E3A2C}" srcOrd="1" destOrd="0" presId="urn:microsoft.com/office/officeart/2005/8/layout/hierarchy4"/>
    <dgm:cxn modelId="{00519963-5110-4069-BFE7-1598E343B692}" type="presParOf" srcId="{CFD910DD-4831-4156-BA70-99537FE827FE}" destId="{2E627EB2-6AEF-4B81-9F66-6D035BB8E63A}" srcOrd="5" destOrd="0" presId="urn:microsoft.com/office/officeart/2005/8/layout/hierarchy4"/>
    <dgm:cxn modelId="{391DA37A-204A-494C-B34E-AD766F4FB4D2}" type="presParOf" srcId="{CFD910DD-4831-4156-BA70-99537FE827FE}" destId="{728947EA-0825-44B7-849E-D9AD27E30CC6}" srcOrd="6" destOrd="0" presId="urn:microsoft.com/office/officeart/2005/8/layout/hierarchy4"/>
    <dgm:cxn modelId="{13AE67EA-D34B-4F94-8D7D-30E8B16D7F48}" type="presParOf" srcId="{728947EA-0825-44B7-849E-D9AD27E30CC6}" destId="{453D002A-6DA1-4217-846C-0A69CC10B692}" srcOrd="0" destOrd="0" presId="urn:microsoft.com/office/officeart/2005/8/layout/hierarchy4"/>
    <dgm:cxn modelId="{88468E86-0BD1-462B-B61B-3AAD368F0F6B}" type="presParOf" srcId="{728947EA-0825-44B7-849E-D9AD27E30CC6}" destId="{3F78BF14-7B5E-4036-8410-92AB284249C9}" srcOrd="1" destOrd="0" presId="urn:microsoft.com/office/officeart/2005/8/layout/hierarchy4"/>
    <dgm:cxn modelId="{0E7BEC25-E0F4-4E1F-B2CF-3A5C8FE3C47C}" type="presParOf" srcId="{CFD910DD-4831-4156-BA70-99537FE827FE}" destId="{BFFC32E9-5435-44FB-952A-66988020C164}" srcOrd="7" destOrd="0" presId="urn:microsoft.com/office/officeart/2005/8/layout/hierarchy4"/>
    <dgm:cxn modelId="{84AB1769-1D6C-4254-A91E-15A362BC444D}" type="presParOf" srcId="{CFD910DD-4831-4156-BA70-99537FE827FE}" destId="{1BA9DD2B-765E-474E-9609-E783F45D1E1D}" srcOrd="8" destOrd="0" presId="urn:microsoft.com/office/officeart/2005/8/layout/hierarchy4"/>
    <dgm:cxn modelId="{CC8FBCBD-466A-42D9-8656-6D26E047B0A2}" type="presParOf" srcId="{1BA9DD2B-765E-474E-9609-E783F45D1E1D}" destId="{78F43DB5-F520-48E9-9D5B-3ED934753302}" srcOrd="0" destOrd="0" presId="urn:microsoft.com/office/officeart/2005/8/layout/hierarchy4"/>
    <dgm:cxn modelId="{B3F9C35F-E939-444E-B0E2-D2C51A3C286D}" type="presParOf" srcId="{1BA9DD2B-765E-474E-9609-E783F45D1E1D}" destId="{BB142C42-C06D-4674-AB80-5790E41CFC2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F0AFEA-39B4-4997-ADF4-9EBC33542B5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2F23DCBD-FB49-4EE2-A9F3-DF24BF216AA2}">
      <dgm:prSet phldrT="[Text]"/>
      <dgm:spPr>
        <a:solidFill>
          <a:srgbClr val="003F88"/>
        </a:solidFill>
        <a:ln>
          <a:solidFill>
            <a:srgbClr val="003F88"/>
          </a:solidFill>
        </a:ln>
      </dgm:spPr>
      <dgm:t>
        <a:bodyPr/>
        <a:lstStyle/>
        <a:p>
          <a:pPr>
            <a:lnSpc>
              <a:spcPct val="100000"/>
            </a:lnSpc>
            <a:spcBef>
              <a:spcPts val="0"/>
            </a:spcBef>
            <a:spcAft>
              <a:spcPts val="0"/>
            </a:spcAft>
          </a:pPr>
          <a:r>
            <a:rPr lang="es-MX" dirty="0">
              <a:latin typeface="Arial" panose="020B0604020202020204" pitchFamily="34" charset="0"/>
              <a:cs typeface="Arial" panose="020B0604020202020204" pitchFamily="34" charset="0"/>
            </a:rPr>
            <a:t>AF 2022-23</a:t>
          </a:r>
        </a:p>
        <a:p>
          <a:pPr>
            <a:lnSpc>
              <a:spcPct val="100000"/>
            </a:lnSpc>
            <a:spcBef>
              <a:spcPts val="0"/>
            </a:spcBef>
            <a:spcAft>
              <a:spcPts val="0"/>
            </a:spcAft>
          </a:pPr>
          <a:r>
            <a:rPr lang="es-MX" dirty="0">
              <a:latin typeface="Arial" panose="020B0604020202020204" pitchFamily="34" charset="0"/>
              <a:cs typeface="Arial" panose="020B0604020202020204" pitchFamily="34" charset="0"/>
            </a:rPr>
            <a:t>Presupuesto del Plan Consolidado adoptado</a:t>
          </a:r>
        </a:p>
        <a:p>
          <a:pPr>
            <a:lnSpc>
              <a:spcPct val="100000"/>
            </a:lnSpc>
            <a:spcBef>
              <a:spcPts val="0"/>
            </a:spcBef>
            <a:spcAft>
              <a:spcPts val="0"/>
            </a:spcAft>
          </a:pPr>
          <a:r>
            <a:rPr lang="es-MX" dirty="0">
              <a:latin typeface="Arial" panose="020B0604020202020204" pitchFamily="34" charset="0"/>
              <a:cs typeface="Arial" panose="020B0604020202020204" pitchFamily="34" charset="0"/>
            </a:rPr>
            <a:t>$30 millones</a:t>
          </a:r>
        </a:p>
      </dgm:t>
    </dgm:pt>
    <dgm:pt modelId="{9C106593-B425-4693-9B97-19009D7ED6C6}" type="parTrans" cxnId="{048775E3-6AFF-43EF-BF18-D1E905887EAA}">
      <dgm:prSet/>
      <dgm:spPr/>
      <dgm:t>
        <a:bodyPr/>
        <a:lstStyle/>
        <a:p>
          <a:endParaRPr lang="en-US"/>
        </a:p>
      </dgm:t>
    </dgm:pt>
    <dgm:pt modelId="{92C71E58-6E38-425C-AADC-F9A961A4FE84}" type="sibTrans" cxnId="{048775E3-6AFF-43EF-BF18-D1E905887EAA}">
      <dgm:prSet/>
      <dgm:spPr/>
      <dgm:t>
        <a:bodyPr/>
        <a:lstStyle/>
        <a:p>
          <a:endParaRPr lang="en-US"/>
        </a:p>
      </dgm:t>
    </dgm:pt>
    <dgm:pt modelId="{48A12B7B-A4CF-44B0-9A52-AC330062D043}">
      <dgm:prSet phldrT="[Text]"/>
      <dgm:spPr>
        <a:solidFill>
          <a:srgbClr val="2196F3"/>
        </a:solidFill>
        <a:ln>
          <a:solidFill>
            <a:srgbClr val="2196F3"/>
          </a:solidFill>
        </a:ln>
      </dgm:spPr>
      <dgm:t>
        <a:bodyPr/>
        <a:lstStyle/>
        <a:p>
          <a:pPr>
            <a:lnSpc>
              <a:spcPct val="100000"/>
            </a:lnSpc>
            <a:spcBef>
              <a:spcPts val="0"/>
            </a:spcBef>
            <a:spcAft>
              <a:spcPts val="0"/>
            </a:spcAft>
          </a:pPr>
          <a:r>
            <a:rPr lang="es-MX" dirty="0">
              <a:latin typeface="Arial" panose="020B0604020202020204" pitchFamily="34" charset="0"/>
              <a:cs typeface="Arial" panose="020B0604020202020204" pitchFamily="34" charset="0"/>
            </a:rPr>
            <a:t>CDBG:</a:t>
          </a:r>
        </a:p>
        <a:p>
          <a:pPr>
            <a:lnSpc>
              <a:spcPct val="100000"/>
            </a:lnSpc>
            <a:spcBef>
              <a:spcPts val="0"/>
            </a:spcBef>
            <a:spcAft>
              <a:spcPts val="0"/>
            </a:spcAft>
          </a:pPr>
          <a:r>
            <a:rPr lang="es-MX" dirty="0">
              <a:latin typeface="Arial" panose="020B0604020202020204" pitchFamily="34" charset="0"/>
              <a:cs typeface="Arial" panose="020B0604020202020204" pitchFamily="34" charset="0"/>
            </a:rPr>
            <a:t>$14,120,128</a:t>
          </a:r>
        </a:p>
      </dgm:t>
    </dgm:pt>
    <dgm:pt modelId="{E955D03B-658E-476F-90F5-6ED26F692103}" type="parTrans" cxnId="{3FB0CD82-EC56-4574-A4E9-01A04B80E970}">
      <dgm:prSet/>
      <dgm:spPr/>
      <dgm:t>
        <a:bodyPr/>
        <a:lstStyle/>
        <a:p>
          <a:pPr>
            <a:lnSpc>
              <a:spcPct val="100000"/>
            </a:lnSpc>
            <a:spcBef>
              <a:spcPts val="0"/>
            </a:spcBef>
            <a:spcAft>
              <a:spcPts val="0"/>
            </a:spcAft>
          </a:pPr>
          <a:endParaRPr lang="en-US">
            <a:latin typeface="Arial" panose="020B0604020202020204" pitchFamily="34" charset="0"/>
            <a:cs typeface="Arial" panose="020B0604020202020204" pitchFamily="34" charset="0"/>
          </a:endParaRPr>
        </a:p>
      </dgm:t>
    </dgm:pt>
    <dgm:pt modelId="{084D9023-C191-46ED-8E57-1A864EFC2810}" type="sibTrans" cxnId="{3FB0CD82-EC56-4574-A4E9-01A04B80E970}">
      <dgm:prSet/>
      <dgm:spPr/>
      <dgm:t>
        <a:bodyPr/>
        <a:lstStyle/>
        <a:p>
          <a:endParaRPr lang="en-US"/>
        </a:p>
      </dgm:t>
    </dgm:pt>
    <dgm:pt modelId="{14323B66-434A-4AF7-8979-86AC019F17F8}">
      <dgm:prSet phldrT="[Text]"/>
      <dgm:spPr>
        <a:solidFill>
          <a:srgbClr val="FFA000"/>
        </a:solidFill>
        <a:ln>
          <a:solidFill>
            <a:srgbClr val="FFA000"/>
          </a:solidFill>
        </a:ln>
      </dgm:spPr>
      <dgm:t>
        <a:bodyPr/>
        <a:lstStyle/>
        <a:p>
          <a:pPr>
            <a:lnSpc>
              <a:spcPct val="100000"/>
            </a:lnSpc>
            <a:spcBef>
              <a:spcPts val="0"/>
            </a:spcBef>
            <a:spcAft>
              <a:spcPts val="0"/>
            </a:spcAft>
          </a:pPr>
          <a:r>
            <a:rPr lang="es-MX" dirty="0">
              <a:latin typeface="Arial" panose="020B0604020202020204" pitchFamily="34" charset="0"/>
              <a:cs typeface="Arial" panose="020B0604020202020204" pitchFamily="34" charset="0"/>
            </a:rPr>
            <a:t>HOME:</a:t>
          </a:r>
        </a:p>
        <a:p>
          <a:pPr>
            <a:lnSpc>
              <a:spcPct val="100000"/>
            </a:lnSpc>
            <a:spcBef>
              <a:spcPts val="0"/>
            </a:spcBef>
            <a:spcAft>
              <a:spcPts val="0"/>
            </a:spcAft>
          </a:pPr>
          <a:r>
            <a:rPr lang="es-MX" dirty="0">
              <a:latin typeface="Arial" panose="020B0604020202020204" pitchFamily="34" charset="0"/>
              <a:cs typeface="Arial" panose="020B0604020202020204" pitchFamily="34" charset="0"/>
            </a:rPr>
            <a:t>$6,440,498</a:t>
          </a:r>
        </a:p>
      </dgm:t>
    </dgm:pt>
    <dgm:pt modelId="{4630B1C5-6BB6-4AAC-B1E2-C43F4259DC95}" type="parTrans" cxnId="{AA92C95D-61F6-4720-AF0C-773525E114E4}">
      <dgm:prSet/>
      <dgm:spPr/>
      <dgm:t>
        <a:bodyPr/>
        <a:lstStyle/>
        <a:p>
          <a:pPr>
            <a:lnSpc>
              <a:spcPct val="100000"/>
            </a:lnSpc>
            <a:spcBef>
              <a:spcPts val="0"/>
            </a:spcBef>
            <a:spcAft>
              <a:spcPts val="0"/>
            </a:spcAft>
          </a:pPr>
          <a:endParaRPr lang="en-US">
            <a:latin typeface="Arial" panose="020B0604020202020204" pitchFamily="34" charset="0"/>
            <a:cs typeface="Arial" panose="020B0604020202020204" pitchFamily="34" charset="0"/>
          </a:endParaRPr>
        </a:p>
      </dgm:t>
    </dgm:pt>
    <dgm:pt modelId="{F8C08230-EF4F-475C-AFE3-9090C356B7FF}" type="sibTrans" cxnId="{AA92C95D-61F6-4720-AF0C-773525E114E4}">
      <dgm:prSet/>
      <dgm:spPr/>
      <dgm:t>
        <a:bodyPr/>
        <a:lstStyle/>
        <a:p>
          <a:endParaRPr lang="en-US"/>
        </a:p>
      </dgm:t>
    </dgm:pt>
    <dgm:pt modelId="{B05AC544-AA87-426A-BF3E-8C4BDDCBF4D0}">
      <dgm:prSet phldrT="[Text]"/>
      <dgm:spPr>
        <a:solidFill>
          <a:srgbClr val="669900"/>
        </a:solidFill>
        <a:ln>
          <a:solidFill>
            <a:srgbClr val="669900"/>
          </a:solidFill>
        </a:ln>
      </dgm:spPr>
      <dgm:t>
        <a:bodyPr/>
        <a:lstStyle/>
        <a:p>
          <a:pPr>
            <a:lnSpc>
              <a:spcPct val="100000"/>
            </a:lnSpc>
            <a:spcBef>
              <a:spcPts val="0"/>
            </a:spcBef>
            <a:spcAft>
              <a:spcPts val="0"/>
            </a:spcAft>
          </a:pPr>
          <a:r>
            <a:rPr lang="es-MX">
              <a:latin typeface="Arial" panose="020B0604020202020204" pitchFamily="34" charset="0"/>
              <a:cs typeface="Arial" panose="020B0604020202020204" pitchFamily="34" charset="0"/>
            </a:rPr>
            <a:t>ESG:</a:t>
          </a:r>
        </a:p>
        <a:p>
          <a:pPr>
            <a:lnSpc>
              <a:spcPct val="100000"/>
            </a:lnSpc>
            <a:spcBef>
              <a:spcPts val="0"/>
            </a:spcBef>
            <a:spcAft>
              <a:spcPts val="0"/>
            </a:spcAft>
          </a:pPr>
          <a:r>
            <a:rPr lang="es-MX">
              <a:latin typeface="Arial" panose="020B0604020202020204" pitchFamily="34" charset="0"/>
              <a:cs typeface="Arial" panose="020B0604020202020204" pitchFamily="34" charset="0"/>
            </a:rPr>
            <a:t>$1,268,197</a:t>
          </a:r>
        </a:p>
      </dgm:t>
    </dgm:pt>
    <dgm:pt modelId="{C32812EC-F922-4558-84FC-D54B12CCAD97}" type="parTrans" cxnId="{217BD2A0-AC7F-4A9B-8445-CA80ECB841B1}">
      <dgm:prSet/>
      <dgm:spPr/>
      <dgm:t>
        <a:bodyPr/>
        <a:lstStyle/>
        <a:p>
          <a:pPr>
            <a:lnSpc>
              <a:spcPct val="100000"/>
            </a:lnSpc>
            <a:spcBef>
              <a:spcPts val="0"/>
            </a:spcBef>
            <a:spcAft>
              <a:spcPts val="0"/>
            </a:spcAft>
          </a:pPr>
          <a:endParaRPr lang="en-US">
            <a:latin typeface="Arial" panose="020B0604020202020204" pitchFamily="34" charset="0"/>
            <a:cs typeface="Arial" panose="020B0604020202020204" pitchFamily="34" charset="0"/>
          </a:endParaRPr>
        </a:p>
      </dgm:t>
    </dgm:pt>
    <dgm:pt modelId="{9B8BE3EF-46DF-4F71-8B62-47F935B79AA7}" type="sibTrans" cxnId="{217BD2A0-AC7F-4A9B-8445-CA80ECB841B1}">
      <dgm:prSet/>
      <dgm:spPr/>
      <dgm:t>
        <a:bodyPr/>
        <a:lstStyle/>
        <a:p>
          <a:endParaRPr lang="en-US"/>
        </a:p>
      </dgm:t>
    </dgm:pt>
    <dgm:pt modelId="{3FDE05C6-4076-4EDA-B248-6AFF24E1DF57}">
      <dgm:prSet phldrT="[Text]"/>
      <dgm:spPr>
        <a:solidFill>
          <a:srgbClr val="B54334"/>
        </a:solidFill>
        <a:ln>
          <a:solidFill>
            <a:srgbClr val="B54334"/>
          </a:solidFill>
        </a:ln>
      </dgm:spPr>
      <dgm:t>
        <a:bodyPr/>
        <a:lstStyle/>
        <a:p>
          <a:pPr>
            <a:lnSpc>
              <a:spcPct val="100000"/>
            </a:lnSpc>
            <a:spcBef>
              <a:spcPts val="0"/>
            </a:spcBef>
            <a:spcAft>
              <a:spcPts val="0"/>
            </a:spcAft>
          </a:pPr>
          <a:r>
            <a:rPr lang="es-MX">
              <a:latin typeface="Arial" panose="020B0604020202020204" pitchFamily="34" charset="0"/>
              <a:cs typeface="Arial" panose="020B0604020202020204" pitchFamily="34" charset="0"/>
            </a:rPr>
            <a:t>HOPWA:</a:t>
          </a:r>
        </a:p>
        <a:p>
          <a:pPr>
            <a:lnSpc>
              <a:spcPct val="100000"/>
            </a:lnSpc>
            <a:spcBef>
              <a:spcPts val="0"/>
            </a:spcBef>
            <a:spcAft>
              <a:spcPts val="0"/>
            </a:spcAft>
          </a:pPr>
          <a:r>
            <a:rPr lang="es-MX">
              <a:latin typeface="Arial" panose="020B0604020202020204" pitchFamily="34" charset="0"/>
              <a:cs typeface="Arial" panose="020B0604020202020204" pitchFamily="34" charset="0"/>
            </a:rPr>
            <a:t>$8,469,139</a:t>
          </a:r>
        </a:p>
      </dgm:t>
    </dgm:pt>
    <dgm:pt modelId="{1E2487E1-32AD-466F-9BA8-3A6698C85873}" type="parTrans" cxnId="{85082895-F40E-4B28-B598-8DF96A274192}">
      <dgm:prSet/>
      <dgm:spPr/>
      <dgm:t>
        <a:bodyPr/>
        <a:lstStyle/>
        <a:p>
          <a:pPr>
            <a:lnSpc>
              <a:spcPct val="100000"/>
            </a:lnSpc>
            <a:spcBef>
              <a:spcPts val="0"/>
            </a:spcBef>
            <a:spcAft>
              <a:spcPts val="0"/>
            </a:spcAft>
          </a:pPr>
          <a:endParaRPr lang="en-US">
            <a:latin typeface="Arial" panose="020B0604020202020204" pitchFamily="34" charset="0"/>
            <a:cs typeface="Arial" panose="020B0604020202020204" pitchFamily="34" charset="0"/>
          </a:endParaRPr>
        </a:p>
      </dgm:t>
    </dgm:pt>
    <dgm:pt modelId="{529037DD-72E6-41EB-9557-C4D688E6574D}" type="sibTrans" cxnId="{85082895-F40E-4B28-B598-8DF96A274192}">
      <dgm:prSet/>
      <dgm:spPr/>
      <dgm:t>
        <a:bodyPr/>
        <a:lstStyle/>
        <a:p>
          <a:endParaRPr lang="en-US"/>
        </a:p>
      </dgm:t>
    </dgm:pt>
    <dgm:pt modelId="{0E7DED89-18B8-4220-9EF6-11528AA5B6F6}" type="pres">
      <dgm:prSet presAssocID="{64F0AFEA-39B4-4997-ADF4-9EBC33542B54}" presName="hierChild1" presStyleCnt="0">
        <dgm:presLayoutVars>
          <dgm:orgChart val="1"/>
          <dgm:chPref val="1"/>
          <dgm:dir/>
          <dgm:animOne val="branch"/>
          <dgm:animLvl val="lvl"/>
          <dgm:resizeHandles/>
        </dgm:presLayoutVars>
      </dgm:prSet>
      <dgm:spPr/>
    </dgm:pt>
    <dgm:pt modelId="{256454A6-36F0-4AB1-BAAC-62705DB1BAE0}" type="pres">
      <dgm:prSet presAssocID="{2F23DCBD-FB49-4EE2-A9F3-DF24BF216AA2}" presName="hierRoot1" presStyleCnt="0">
        <dgm:presLayoutVars>
          <dgm:hierBranch val="init"/>
        </dgm:presLayoutVars>
      </dgm:prSet>
      <dgm:spPr/>
    </dgm:pt>
    <dgm:pt modelId="{E0A41839-937A-491A-917C-46F8DF24AA02}" type="pres">
      <dgm:prSet presAssocID="{2F23DCBD-FB49-4EE2-A9F3-DF24BF216AA2}" presName="rootComposite1" presStyleCnt="0"/>
      <dgm:spPr/>
    </dgm:pt>
    <dgm:pt modelId="{A1E76B43-D1C3-44F0-8810-724421DE4584}" type="pres">
      <dgm:prSet presAssocID="{2F23DCBD-FB49-4EE2-A9F3-DF24BF216AA2}" presName="rootText1" presStyleLbl="node0" presStyleIdx="0" presStyleCnt="1" custScaleX="231281" custScaleY="128233">
        <dgm:presLayoutVars>
          <dgm:chPref val="3"/>
        </dgm:presLayoutVars>
      </dgm:prSet>
      <dgm:spPr/>
    </dgm:pt>
    <dgm:pt modelId="{BF8D2B98-71CA-4A1F-B64E-7C05D1759A26}" type="pres">
      <dgm:prSet presAssocID="{2F23DCBD-FB49-4EE2-A9F3-DF24BF216AA2}" presName="rootConnector1" presStyleLbl="node1" presStyleIdx="0" presStyleCnt="0"/>
      <dgm:spPr/>
    </dgm:pt>
    <dgm:pt modelId="{3F9508CF-B1A6-4A4D-822E-93A16E3E2267}" type="pres">
      <dgm:prSet presAssocID="{2F23DCBD-FB49-4EE2-A9F3-DF24BF216AA2}" presName="hierChild2" presStyleCnt="0"/>
      <dgm:spPr/>
    </dgm:pt>
    <dgm:pt modelId="{3A6C4155-BDC0-4F67-BDEC-14DEE7DEBAF0}" type="pres">
      <dgm:prSet presAssocID="{E955D03B-658E-476F-90F5-6ED26F692103}" presName="Name37" presStyleLbl="parChTrans1D2" presStyleIdx="0" presStyleCnt="4"/>
      <dgm:spPr/>
    </dgm:pt>
    <dgm:pt modelId="{6F10D7D8-4036-4EA6-BBF5-4943C2900715}" type="pres">
      <dgm:prSet presAssocID="{48A12B7B-A4CF-44B0-9A52-AC330062D043}" presName="hierRoot2" presStyleCnt="0">
        <dgm:presLayoutVars>
          <dgm:hierBranch val="init"/>
        </dgm:presLayoutVars>
      </dgm:prSet>
      <dgm:spPr/>
    </dgm:pt>
    <dgm:pt modelId="{72A44FB1-1ED0-4BBD-BC7F-C977C904BA0B}" type="pres">
      <dgm:prSet presAssocID="{48A12B7B-A4CF-44B0-9A52-AC330062D043}" presName="rootComposite" presStyleCnt="0"/>
      <dgm:spPr/>
    </dgm:pt>
    <dgm:pt modelId="{76F41ADB-AF43-475E-89EF-C6D951D1B6B7}" type="pres">
      <dgm:prSet presAssocID="{48A12B7B-A4CF-44B0-9A52-AC330062D043}" presName="rootText" presStyleLbl="node2" presStyleIdx="0" presStyleCnt="4" custLinFactNeighborX="-2344" custLinFactNeighborY="-1875">
        <dgm:presLayoutVars>
          <dgm:chPref val="3"/>
        </dgm:presLayoutVars>
      </dgm:prSet>
      <dgm:spPr/>
    </dgm:pt>
    <dgm:pt modelId="{B51FCAC9-5920-4496-80AC-38E17274BAD0}" type="pres">
      <dgm:prSet presAssocID="{48A12B7B-A4CF-44B0-9A52-AC330062D043}" presName="rootConnector" presStyleLbl="node2" presStyleIdx="0" presStyleCnt="4"/>
      <dgm:spPr/>
    </dgm:pt>
    <dgm:pt modelId="{22B655CF-5537-40DB-8AE0-9867CB75595C}" type="pres">
      <dgm:prSet presAssocID="{48A12B7B-A4CF-44B0-9A52-AC330062D043}" presName="hierChild4" presStyleCnt="0"/>
      <dgm:spPr/>
    </dgm:pt>
    <dgm:pt modelId="{69FAF70C-D7B6-4424-8C2F-98C4315198B3}" type="pres">
      <dgm:prSet presAssocID="{48A12B7B-A4CF-44B0-9A52-AC330062D043}" presName="hierChild5" presStyleCnt="0"/>
      <dgm:spPr/>
    </dgm:pt>
    <dgm:pt modelId="{80B9A8BD-5C35-47B3-88C2-9310F78BC38F}" type="pres">
      <dgm:prSet presAssocID="{4630B1C5-6BB6-4AAC-B1E2-C43F4259DC95}" presName="Name37" presStyleLbl="parChTrans1D2" presStyleIdx="1" presStyleCnt="4"/>
      <dgm:spPr/>
    </dgm:pt>
    <dgm:pt modelId="{DD01B210-0BF1-40BA-A6E0-14397E3746C9}" type="pres">
      <dgm:prSet presAssocID="{14323B66-434A-4AF7-8979-86AC019F17F8}" presName="hierRoot2" presStyleCnt="0">
        <dgm:presLayoutVars>
          <dgm:hierBranch val="init"/>
        </dgm:presLayoutVars>
      </dgm:prSet>
      <dgm:spPr/>
    </dgm:pt>
    <dgm:pt modelId="{BFEF387A-2775-438F-B7F3-AFDF1BC09830}" type="pres">
      <dgm:prSet presAssocID="{14323B66-434A-4AF7-8979-86AC019F17F8}" presName="rootComposite" presStyleCnt="0"/>
      <dgm:spPr/>
    </dgm:pt>
    <dgm:pt modelId="{E874D49D-990F-4D95-BCEF-780F56EC1FFF}" type="pres">
      <dgm:prSet presAssocID="{14323B66-434A-4AF7-8979-86AC019F17F8}" presName="rootText" presStyleLbl="node2" presStyleIdx="1" presStyleCnt="4">
        <dgm:presLayoutVars>
          <dgm:chPref val="3"/>
        </dgm:presLayoutVars>
      </dgm:prSet>
      <dgm:spPr/>
    </dgm:pt>
    <dgm:pt modelId="{76FE3BA7-6A66-4403-96FB-BA4B0EBEA4EA}" type="pres">
      <dgm:prSet presAssocID="{14323B66-434A-4AF7-8979-86AC019F17F8}" presName="rootConnector" presStyleLbl="node2" presStyleIdx="1" presStyleCnt="4"/>
      <dgm:spPr/>
    </dgm:pt>
    <dgm:pt modelId="{941712B5-3059-4996-A05C-3C02D2B40D2D}" type="pres">
      <dgm:prSet presAssocID="{14323B66-434A-4AF7-8979-86AC019F17F8}" presName="hierChild4" presStyleCnt="0"/>
      <dgm:spPr/>
    </dgm:pt>
    <dgm:pt modelId="{2ABC369D-6FA6-4ED2-BC4A-BA0243BC85EA}" type="pres">
      <dgm:prSet presAssocID="{14323B66-434A-4AF7-8979-86AC019F17F8}" presName="hierChild5" presStyleCnt="0"/>
      <dgm:spPr/>
    </dgm:pt>
    <dgm:pt modelId="{906C635C-C94A-4975-ABF4-6A01B9EAE98F}" type="pres">
      <dgm:prSet presAssocID="{C32812EC-F922-4558-84FC-D54B12CCAD97}" presName="Name37" presStyleLbl="parChTrans1D2" presStyleIdx="2" presStyleCnt="4"/>
      <dgm:spPr/>
    </dgm:pt>
    <dgm:pt modelId="{A9355D5D-17B6-4F69-960C-8E357EE1ED88}" type="pres">
      <dgm:prSet presAssocID="{B05AC544-AA87-426A-BF3E-8C4BDDCBF4D0}" presName="hierRoot2" presStyleCnt="0">
        <dgm:presLayoutVars>
          <dgm:hierBranch val="init"/>
        </dgm:presLayoutVars>
      </dgm:prSet>
      <dgm:spPr/>
    </dgm:pt>
    <dgm:pt modelId="{01C46B65-DD81-4FB2-8BE8-40F9778B6E10}" type="pres">
      <dgm:prSet presAssocID="{B05AC544-AA87-426A-BF3E-8C4BDDCBF4D0}" presName="rootComposite" presStyleCnt="0"/>
      <dgm:spPr/>
    </dgm:pt>
    <dgm:pt modelId="{DFB5953F-A2E7-4BB1-90EC-0DFF2D8A7FE3}" type="pres">
      <dgm:prSet presAssocID="{B05AC544-AA87-426A-BF3E-8C4BDDCBF4D0}" presName="rootText" presStyleLbl="node2" presStyleIdx="2" presStyleCnt="4">
        <dgm:presLayoutVars>
          <dgm:chPref val="3"/>
        </dgm:presLayoutVars>
      </dgm:prSet>
      <dgm:spPr/>
    </dgm:pt>
    <dgm:pt modelId="{11EA2E34-9271-4C55-9193-7E0D269AF32C}" type="pres">
      <dgm:prSet presAssocID="{B05AC544-AA87-426A-BF3E-8C4BDDCBF4D0}" presName="rootConnector" presStyleLbl="node2" presStyleIdx="2" presStyleCnt="4"/>
      <dgm:spPr/>
    </dgm:pt>
    <dgm:pt modelId="{C1772135-9486-4F29-8A80-9748237DDEFB}" type="pres">
      <dgm:prSet presAssocID="{B05AC544-AA87-426A-BF3E-8C4BDDCBF4D0}" presName="hierChild4" presStyleCnt="0"/>
      <dgm:spPr/>
    </dgm:pt>
    <dgm:pt modelId="{E46D60A7-D34D-4898-8F83-3D779E5371F8}" type="pres">
      <dgm:prSet presAssocID="{B05AC544-AA87-426A-BF3E-8C4BDDCBF4D0}" presName="hierChild5" presStyleCnt="0"/>
      <dgm:spPr/>
    </dgm:pt>
    <dgm:pt modelId="{6ADCB177-851E-47D3-BB26-04459BF2FAB4}" type="pres">
      <dgm:prSet presAssocID="{1E2487E1-32AD-466F-9BA8-3A6698C85873}" presName="Name37" presStyleLbl="parChTrans1D2" presStyleIdx="3" presStyleCnt="4"/>
      <dgm:spPr/>
    </dgm:pt>
    <dgm:pt modelId="{560C04CA-AE9D-4940-B82B-9376A4F4BBA8}" type="pres">
      <dgm:prSet presAssocID="{3FDE05C6-4076-4EDA-B248-6AFF24E1DF57}" presName="hierRoot2" presStyleCnt="0">
        <dgm:presLayoutVars>
          <dgm:hierBranch val="init"/>
        </dgm:presLayoutVars>
      </dgm:prSet>
      <dgm:spPr/>
    </dgm:pt>
    <dgm:pt modelId="{1199B2D6-13D4-4361-B5CE-6CB225E895C9}" type="pres">
      <dgm:prSet presAssocID="{3FDE05C6-4076-4EDA-B248-6AFF24E1DF57}" presName="rootComposite" presStyleCnt="0"/>
      <dgm:spPr/>
    </dgm:pt>
    <dgm:pt modelId="{4BB7314E-1481-4707-9FEA-66D2741F3BE7}" type="pres">
      <dgm:prSet presAssocID="{3FDE05C6-4076-4EDA-B248-6AFF24E1DF57}" presName="rootText" presStyleLbl="node2" presStyleIdx="3" presStyleCnt="4">
        <dgm:presLayoutVars>
          <dgm:chPref val="3"/>
        </dgm:presLayoutVars>
      </dgm:prSet>
      <dgm:spPr/>
    </dgm:pt>
    <dgm:pt modelId="{22BEF7B7-F291-44FA-A9EC-7E2E0E691147}" type="pres">
      <dgm:prSet presAssocID="{3FDE05C6-4076-4EDA-B248-6AFF24E1DF57}" presName="rootConnector" presStyleLbl="node2" presStyleIdx="3" presStyleCnt="4"/>
      <dgm:spPr/>
    </dgm:pt>
    <dgm:pt modelId="{260300CD-CD0C-4C91-97B0-B44654F3831B}" type="pres">
      <dgm:prSet presAssocID="{3FDE05C6-4076-4EDA-B248-6AFF24E1DF57}" presName="hierChild4" presStyleCnt="0"/>
      <dgm:spPr/>
    </dgm:pt>
    <dgm:pt modelId="{B5B62DB9-5340-4AB2-A39B-A29F530AAB28}" type="pres">
      <dgm:prSet presAssocID="{3FDE05C6-4076-4EDA-B248-6AFF24E1DF57}" presName="hierChild5" presStyleCnt="0"/>
      <dgm:spPr/>
    </dgm:pt>
    <dgm:pt modelId="{85B2C552-7381-4057-9DDB-D0F5F08D65F6}" type="pres">
      <dgm:prSet presAssocID="{2F23DCBD-FB49-4EE2-A9F3-DF24BF216AA2}" presName="hierChild3" presStyleCnt="0"/>
      <dgm:spPr/>
    </dgm:pt>
  </dgm:ptLst>
  <dgm:cxnLst>
    <dgm:cxn modelId="{CD857202-07E2-492C-AAD7-97460158B693}" type="presOf" srcId="{C32812EC-F922-4558-84FC-D54B12CCAD97}" destId="{906C635C-C94A-4975-ABF4-6A01B9EAE98F}" srcOrd="0" destOrd="0" presId="urn:microsoft.com/office/officeart/2005/8/layout/orgChart1"/>
    <dgm:cxn modelId="{4FFBE511-E5C1-48C5-B36E-474E32F6BA87}" type="presOf" srcId="{B05AC544-AA87-426A-BF3E-8C4BDDCBF4D0}" destId="{DFB5953F-A2E7-4BB1-90EC-0DFF2D8A7FE3}" srcOrd="0" destOrd="0" presId="urn:microsoft.com/office/officeart/2005/8/layout/orgChart1"/>
    <dgm:cxn modelId="{DCF7B123-F885-4939-8E38-33262561EE53}" type="presOf" srcId="{2F23DCBD-FB49-4EE2-A9F3-DF24BF216AA2}" destId="{BF8D2B98-71CA-4A1F-B64E-7C05D1759A26}" srcOrd="1" destOrd="0" presId="urn:microsoft.com/office/officeart/2005/8/layout/orgChart1"/>
    <dgm:cxn modelId="{B2F8EF25-8C03-42BA-B2C2-CD27C5701718}" type="presOf" srcId="{14323B66-434A-4AF7-8979-86AC019F17F8}" destId="{76FE3BA7-6A66-4403-96FB-BA4B0EBEA4EA}" srcOrd="1" destOrd="0" presId="urn:microsoft.com/office/officeart/2005/8/layout/orgChart1"/>
    <dgm:cxn modelId="{82CA0A27-DFE4-41DC-A9DD-F33B7A33E7FC}" type="presOf" srcId="{48A12B7B-A4CF-44B0-9A52-AC330062D043}" destId="{B51FCAC9-5920-4496-80AC-38E17274BAD0}" srcOrd="1" destOrd="0" presId="urn:microsoft.com/office/officeart/2005/8/layout/orgChart1"/>
    <dgm:cxn modelId="{DFA0AF3D-51DA-43A0-BBA4-D22B9254B187}" type="presOf" srcId="{B05AC544-AA87-426A-BF3E-8C4BDDCBF4D0}" destId="{11EA2E34-9271-4C55-9193-7E0D269AF32C}" srcOrd="1" destOrd="0" presId="urn:microsoft.com/office/officeart/2005/8/layout/orgChart1"/>
    <dgm:cxn modelId="{D3167E3E-3DED-4934-86F9-1DFBB7B476A1}" type="presOf" srcId="{48A12B7B-A4CF-44B0-9A52-AC330062D043}" destId="{76F41ADB-AF43-475E-89EF-C6D951D1B6B7}" srcOrd="0" destOrd="0" presId="urn:microsoft.com/office/officeart/2005/8/layout/orgChart1"/>
    <dgm:cxn modelId="{AA92C95D-61F6-4720-AF0C-773525E114E4}" srcId="{2F23DCBD-FB49-4EE2-A9F3-DF24BF216AA2}" destId="{14323B66-434A-4AF7-8979-86AC019F17F8}" srcOrd="1" destOrd="0" parTransId="{4630B1C5-6BB6-4AAC-B1E2-C43F4259DC95}" sibTransId="{F8C08230-EF4F-475C-AFE3-9090C356B7FF}"/>
    <dgm:cxn modelId="{3FB0CD82-EC56-4574-A4E9-01A04B80E970}" srcId="{2F23DCBD-FB49-4EE2-A9F3-DF24BF216AA2}" destId="{48A12B7B-A4CF-44B0-9A52-AC330062D043}" srcOrd="0" destOrd="0" parTransId="{E955D03B-658E-476F-90F5-6ED26F692103}" sibTransId="{084D9023-C191-46ED-8E57-1A864EFC2810}"/>
    <dgm:cxn modelId="{DB0B6185-5EA3-47EE-9C81-9136C6CF4D31}" type="presOf" srcId="{2F23DCBD-FB49-4EE2-A9F3-DF24BF216AA2}" destId="{A1E76B43-D1C3-44F0-8810-724421DE4584}" srcOrd="0" destOrd="0" presId="urn:microsoft.com/office/officeart/2005/8/layout/orgChart1"/>
    <dgm:cxn modelId="{85082895-F40E-4B28-B598-8DF96A274192}" srcId="{2F23DCBD-FB49-4EE2-A9F3-DF24BF216AA2}" destId="{3FDE05C6-4076-4EDA-B248-6AFF24E1DF57}" srcOrd="3" destOrd="0" parTransId="{1E2487E1-32AD-466F-9BA8-3A6698C85873}" sibTransId="{529037DD-72E6-41EB-9557-C4D688E6574D}"/>
    <dgm:cxn modelId="{217BD2A0-AC7F-4A9B-8445-CA80ECB841B1}" srcId="{2F23DCBD-FB49-4EE2-A9F3-DF24BF216AA2}" destId="{B05AC544-AA87-426A-BF3E-8C4BDDCBF4D0}" srcOrd="2" destOrd="0" parTransId="{C32812EC-F922-4558-84FC-D54B12CCAD97}" sibTransId="{9B8BE3EF-46DF-4F71-8B62-47F935B79AA7}"/>
    <dgm:cxn modelId="{3D1247A9-FCA1-4DD4-A7B1-24B64CD5C338}" type="presOf" srcId="{1E2487E1-32AD-466F-9BA8-3A6698C85873}" destId="{6ADCB177-851E-47D3-BB26-04459BF2FAB4}" srcOrd="0" destOrd="0" presId="urn:microsoft.com/office/officeart/2005/8/layout/orgChart1"/>
    <dgm:cxn modelId="{E2B152A9-3500-41BB-9F57-E1FCF30D2BED}" type="presOf" srcId="{14323B66-434A-4AF7-8979-86AC019F17F8}" destId="{E874D49D-990F-4D95-BCEF-780F56EC1FFF}" srcOrd="0" destOrd="0" presId="urn:microsoft.com/office/officeart/2005/8/layout/orgChart1"/>
    <dgm:cxn modelId="{4C8B91C8-31C1-4611-AC6D-B582942AD35C}" type="presOf" srcId="{64F0AFEA-39B4-4997-ADF4-9EBC33542B54}" destId="{0E7DED89-18B8-4220-9EF6-11528AA5B6F6}" srcOrd="0" destOrd="0" presId="urn:microsoft.com/office/officeart/2005/8/layout/orgChart1"/>
    <dgm:cxn modelId="{69281DD2-CC59-422E-9D2F-11B200DDB820}" type="presOf" srcId="{3FDE05C6-4076-4EDA-B248-6AFF24E1DF57}" destId="{22BEF7B7-F291-44FA-A9EC-7E2E0E691147}" srcOrd="1" destOrd="0" presId="urn:microsoft.com/office/officeart/2005/8/layout/orgChart1"/>
    <dgm:cxn modelId="{048775E3-6AFF-43EF-BF18-D1E905887EAA}" srcId="{64F0AFEA-39B4-4997-ADF4-9EBC33542B54}" destId="{2F23DCBD-FB49-4EE2-A9F3-DF24BF216AA2}" srcOrd="0" destOrd="0" parTransId="{9C106593-B425-4693-9B97-19009D7ED6C6}" sibTransId="{92C71E58-6E38-425C-AADC-F9A961A4FE84}"/>
    <dgm:cxn modelId="{FE8C4CE4-5A3F-42B3-BDC6-90883BEC44BD}" type="presOf" srcId="{3FDE05C6-4076-4EDA-B248-6AFF24E1DF57}" destId="{4BB7314E-1481-4707-9FEA-66D2741F3BE7}" srcOrd="0" destOrd="0" presId="urn:microsoft.com/office/officeart/2005/8/layout/orgChart1"/>
    <dgm:cxn modelId="{624D9CF7-E2F8-4879-B350-6FAC51050C83}" type="presOf" srcId="{E955D03B-658E-476F-90F5-6ED26F692103}" destId="{3A6C4155-BDC0-4F67-BDEC-14DEE7DEBAF0}" srcOrd="0" destOrd="0" presId="urn:microsoft.com/office/officeart/2005/8/layout/orgChart1"/>
    <dgm:cxn modelId="{C4D87AFE-5D9E-4CCB-B466-CC8865CEFF0B}" type="presOf" srcId="{4630B1C5-6BB6-4AAC-B1E2-C43F4259DC95}" destId="{80B9A8BD-5C35-47B3-88C2-9310F78BC38F}" srcOrd="0" destOrd="0" presId="urn:microsoft.com/office/officeart/2005/8/layout/orgChart1"/>
    <dgm:cxn modelId="{DE4DCD10-DA6A-4C15-9BE8-A98C5EE0D130}" type="presParOf" srcId="{0E7DED89-18B8-4220-9EF6-11528AA5B6F6}" destId="{256454A6-36F0-4AB1-BAAC-62705DB1BAE0}" srcOrd="0" destOrd="0" presId="urn:microsoft.com/office/officeart/2005/8/layout/orgChart1"/>
    <dgm:cxn modelId="{9963C969-3FC9-4333-95E1-783358CA91A8}" type="presParOf" srcId="{256454A6-36F0-4AB1-BAAC-62705DB1BAE0}" destId="{E0A41839-937A-491A-917C-46F8DF24AA02}" srcOrd="0" destOrd="0" presId="urn:microsoft.com/office/officeart/2005/8/layout/orgChart1"/>
    <dgm:cxn modelId="{D4BCE645-A2AD-4A9B-B3AE-1217E76FFC8B}" type="presParOf" srcId="{E0A41839-937A-491A-917C-46F8DF24AA02}" destId="{A1E76B43-D1C3-44F0-8810-724421DE4584}" srcOrd="0" destOrd="0" presId="urn:microsoft.com/office/officeart/2005/8/layout/orgChart1"/>
    <dgm:cxn modelId="{065A2EC6-9212-4815-9922-5E551072BE3A}" type="presParOf" srcId="{E0A41839-937A-491A-917C-46F8DF24AA02}" destId="{BF8D2B98-71CA-4A1F-B64E-7C05D1759A26}" srcOrd="1" destOrd="0" presId="urn:microsoft.com/office/officeart/2005/8/layout/orgChart1"/>
    <dgm:cxn modelId="{FABC9747-EAA0-44D8-9819-5E9C85306104}" type="presParOf" srcId="{256454A6-36F0-4AB1-BAAC-62705DB1BAE0}" destId="{3F9508CF-B1A6-4A4D-822E-93A16E3E2267}" srcOrd="1" destOrd="0" presId="urn:microsoft.com/office/officeart/2005/8/layout/orgChart1"/>
    <dgm:cxn modelId="{DDE07E69-8D6A-4DF1-BCE0-0E8CA53D4541}" type="presParOf" srcId="{3F9508CF-B1A6-4A4D-822E-93A16E3E2267}" destId="{3A6C4155-BDC0-4F67-BDEC-14DEE7DEBAF0}" srcOrd="0" destOrd="0" presId="urn:microsoft.com/office/officeart/2005/8/layout/orgChart1"/>
    <dgm:cxn modelId="{4D55D199-3202-412C-9750-FB968CD8D9EA}" type="presParOf" srcId="{3F9508CF-B1A6-4A4D-822E-93A16E3E2267}" destId="{6F10D7D8-4036-4EA6-BBF5-4943C2900715}" srcOrd="1" destOrd="0" presId="urn:microsoft.com/office/officeart/2005/8/layout/orgChart1"/>
    <dgm:cxn modelId="{9B998E29-36EE-45CE-A6CC-6821FBA05915}" type="presParOf" srcId="{6F10D7D8-4036-4EA6-BBF5-4943C2900715}" destId="{72A44FB1-1ED0-4BBD-BC7F-C977C904BA0B}" srcOrd="0" destOrd="0" presId="urn:microsoft.com/office/officeart/2005/8/layout/orgChart1"/>
    <dgm:cxn modelId="{E4C32C46-F5B6-43C7-9C2A-940D11A25F0A}" type="presParOf" srcId="{72A44FB1-1ED0-4BBD-BC7F-C977C904BA0B}" destId="{76F41ADB-AF43-475E-89EF-C6D951D1B6B7}" srcOrd="0" destOrd="0" presId="urn:microsoft.com/office/officeart/2005/8/layout/orgChart1"/>
    <dgm:cxn modelId="{848A23BF-E5E1-4AE2-9289-D0A4739C9F6D}" type="presParOf" srcId="{72A44FB1-1ED0-4BBD-BC7F-C977C904BA0B}" destId="{B51FCAC9-5920-4496-80AC-38E17274BAD0}" srcOrd="1" destOrd="0" presId="urn:microsoft.com/office/officeart/2005/8/layout/orgChart1"/>
    <dgm:cxn modelId="{7D1733DE-42BE-4A37-8F98-B92DF71B93A4}" type="presParOf" srcId="{6F10D7D8-4036-4EA6-BBF5-4943C2900715}" destId="{22B655CF-5537-40DB-8AE0-9867CB75595C}" srcOrd="1" destOrd="0" presId="urn:microsoft.com/office/officeart/2005/8/layout/orgChart1"/>
    <dgm:cxn modelId="{FE6209DA-19C2-4ACE-B2C2-AF16B50F1E1B}" type="presParOf" srcId="{6F10D7D8-4036-4EA6-BBF5-4943C2900715}" destId="{69FAF70C-D7B6-4424-8C2F-98C4315198B3}" srcOrd="2" destOrd="0" presId="urn:microsoft.com/office/officeart/2005/8/layout/orgChart1"/>
    <dgm:cxn modelId="{DC738345-18E4-475B-8A1D-74D79D31A6F0}" type="presParOf" srcId="{3F9508CF-B1A6-4A4D-822E-93A16E3E2267}" destId="{80B9A8BD-5C35-47B3-88C2-9310F78BC38F}" srcOrd="2" destOrd="0" presId="urn:microsoft.com/office/officeart/2005/8/layout/orgChart1"/>
    <dgm:cxn modelId="{0EDD90E4-4BE3-44E2-86DF-127CCA127526}" type="presParOf" srcId="{3F9508CF-B1A6-4A4D-822E-93A16E3E2267}" destId="{DD01B210-0BF1-40BA-A6E0-14397E3746C9}" srcOrd="3" destOrd="0" presId="urn:microsoft.com/office/officeart/2005/8/layout/orgChart1"/>
    <dgm:cxn modelId="{3ACD0827-F456-487A-AF28-5B6469E75AEB}" type="presParOf" srcId="{DD01B210-0BF1-40BA-A6E0-14397E3746C9}" destId="{BFEF387A-2775-438F-B7F3-AFDF1BC09830}" srcOrd="0" destOrd="0" presId="urn:microsoft.com/office/officeart/2005/8/layout/orgChart1"/>
    <dgm:cxn modelId="{951BF1E6-FB65-4BCF-AC8E-0A02B78D68B6}" type="presParOf" srcId="{BFEF387A-2775-438F-B7F3-AFDF1BC09830}" destId="{E874D49D-990F-4D95-BCEF-780F56EC1FFF}" srcOrd="0" destOrd="0" presId="urn:microsoft.com/office/officeart/2005/8/layout/orgChart1"/>
    <dgm:cxn modelId="{A15BFB49-5DB7-49D0-B1AF-E1AE1A96B6C9}" type="presParOf" srcId="{BFEF387A-2775-438F-B7F3-AFDF1BC09830}" destId="{76FE3BA7-6A66-4403-96FB-BA4B0EBEA4EA}" srcOrd="1" destOrd="0" presId="urn:microsoft.com/office/officeart/2005/8/layout/orgChart1"/>
    <dgm:cxn modelId="{6824A7EB-497D-458E-847E-E600BFF8033B}" type="presParOf" srcId="{DD01B210-0BF1-40BA-A6E0-14397E3746C9}" destId="{941712B5-3059-4996-A05C-3C02D2B40D2D}" srcOrd="1" destOrd="0" presId="urn:microsoft.com/office/officeart/2005/8/layout/orgChart1"/>
    <dgm:cxn modelId="{9A3FA1F0-7AD3-41EF-A459-1EB8B8990810}" type="presParOf" srcId="{DD01B210-0BF1-40BA-A6E0-14397E3746C9}" destId="{2ABC369D-6FA6-4ED2-BC4A-BA0243BC85EA}" srcOrd="2" destOrd="0" presId="urn:microsoft.com/office/officeart/2005/8/layout/orgChart1"/>
    <dgm:cxn modelId="{FF25C54E-3B7D-4856-AE6C-75D61C99118C}" type="presParOf" srcId="{3F9508CF-B1A6-4A4D-822E-93A16E3E2267}" destId="{906C635C-C94A-4975-ABF4-6A01B9EAE98F}" srcOrd="4" destOrd="0" presId="urn:microsoft.com/office/officeart/2005/8/layout/orgChart1"/>
    <dgm:cxn modelId="{DC751F99-535C-43D7-B56B-53E21884E69A}" type="presParOf" srcId="{3F9508CF-B1A6-4A4D-822E-93A16E3E2267}" destId="{A9355D5D-17B6-4F69-960C-8E357EE1ED88}" srcOrd="5" destOrd="0" presId="urn:microsoft.com/office/officeart/2005/8/layout/orgChart1"/>
    <dgm:cxn modelId="{F3715CC8-6577-4D42-96FB-6D79A9781591}" type="presParOf" srcId="{A9355D5D-17B6-4F69-960C-8E357EE1ED88}" destId="{01C46B65-DD81-4FB2-8BE8-40F9778B6E10}" srcOrd="0" destOrd="0" presId="urn:microsoft.com/office/officeart/2005/8/layout/orgChart1"/>
    <dgm:cxn modelId="{EB15A153-E842-4E85-8AA9-41839A0D392D}" type="presParOf" srcId="{01C46B65-DD81-4FB2-8BE8-40F9778B6E10}" destId="{DFB5953F-A2E7-4BB1-90EC-0DFF2D8A7FE3}" srcOrd="0" destOrd="0" presId="urn:microsoft.com/office/officeart/2005/8/layout/orgChart1"/>
    <dgm:cxn modelId="{2EDB1E7D-3460-4556-BD74-F8654213B37C}" type="presParOf" srcId="{01C46B65-DD81-4FB2-8BE8-40F9778B6E10}" destId="{11EA2E34-9271-4C55-9193-7E0D269AF32C}" srcOrd="1" destOrd="0" presId="urn:microsoft.com/office/officeart/2005/8/layout/orgChart1"/>
    <dgm:cxn modelId="{F01081CA-F6AD-4F2E-B324-968B04626DD3}" type="presParOf" srcId="{A9355D5D-17B6-4F69-960C-8E357EE1ED88}" destId="{C1772135-9486-4F29-8A80-9748237DDEFB}" srcOrd="1" destOrd="0" presId="urn:microsoft.com/office/officeart/2005/8/layout/orgChart1"/>
    <dgm:cxn modelId="{7A7A6A41-2E72-40D4-9D1F-050F4E33B1A4}" type="presParOf" srcId="{A9355D5D-17B6-4F69-960C-8E357EE1ED88}" destId="{E46D60A7-D34D-4898-8F83-3D779E5371F8}" srcOrd="2" destOrd="0" presId="urn:microsoft.com/office/officeart/2005/8/layout/orgChart1"/>
    <dgm:cxn modelId="{8FA731E9-C91F-487E-9E9E-734F0A679F40}" type="presParOf" srcId="{3F9508CF-B1A6-4A4D-822E-93A16E3E2267}" destId="{6ADCB177-851E-47D3-BB26-04459BF2FAB4}" srcOrd="6" destOrd="0" presId="urn:microsoft.com/office/officeart/2005/8/layout/orgChart1"/>
    <dgm:cxn modelId="{96D55787-ECA2-4110-AA91-78AB99B233FB}" type="presParOf" srcId="{3F9508CF-B1A6-4A4D-822E-93A16E3E2267}" destId="{560C04CA-AE9D-4940-B82B-9376A4F4BBA8}" srcOrd="7" destOrd="0" presId="urn:microsoft.com/office/officeart/2005/8/layout/orgChart1"/>
    <dgm:cxn modelId="{6780F566-B689-4588-B842-972F3206310E}" type="presParOf" srcId="{560C04CA-AE9D-4940-B82B-9376A4F4BBA8}" destId="{1199B2D6-13D4-4361-B5CE-6CB225E895C9}" srcOrd="0" destOrd="0" presId="urn:microsoft.com/office/officeart/2005/8/layout/orgChart1"/>
    <dgm:cxn modelId="{BE8D981E-E85C-4802-8F89-778EE549D782}" type="presParOf" srcId="{1199B2D6-13D4-4361-B5CE-6CB225E895C9}" destId="{4BB7314E-1481-4707-9FEA-66D2741F3BE7}" srcOrd="0" destOrd="0" presId="urn:microsoft.com/office/officeart/2005/8/layout/orgChart1"/>
    <dgm:cxn modelId="{B4E66267-3FED-4539-B4CC-A97AD4C1C344}" type="presParOf" srcId="{1199B2D6-13D4-4361-B5CE-6CB225E895C9}" destId="{22BEF7B7-F291-44FA-A9EC-7E2E0E691147}" srcOrd="1" destOrd="0" presId="urn:microsoft.com/office/officeart/2005/8/layout/orgChart1"/>
    <dgm:cxn modelId="{06CE1DC7-3EA6-49FA-90B7-B777BA109EFC}" type="presParOf" srcId="{560C04CA-AE9D-4940-B82B-9376A4F4BBA8}" destId="{260300CD-CD0C-4C91-97B0-B44654F3831B}" srcOrd="1" destOrd="0" presId="urn:microsoft.com/office/officeart/2005/8/layout/orgChart1"/>
    <dgm:cxn modelId="{D3DD0941-0071-4828-8033-5A0244576C0E}" type="presParOf" srcId="{560C04CA-AE9D-4940-B82B-9376A4F4BBA8}" destId="{B5B62DB9-5340-4AB2-A39B-A29F530AAB28}" srcOrd="2" destOrd="0" presId="urn:microsoft.com/office/officeart/2005/8/layout/orgChart1"/>
    <dgm:cxn modelId="{FFCEEAB6-5636-4E35-A6F9-35DEF2898BE3}" type="presParOf" srcId="{256454A6-36F0-4AB1-BAAC-62705DB1BAE0}" destId="{85B2C552-7381-4057-9DDB-D0F5F08D65F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3B866C-262E-4A8E-B913-7EBD8226A7E7}" type="doc">
      <dgm:prSet loTypeId="urn:microsoft.com/office/officeart/2005/8/layout/vList3" loCatId="list" qsTypeId="urn:microsoft.com/office/officeart/2005/8/quickstyle/simple1" qsCatId="simple" csTypeId="urn:microsoft.com/office/officeart/2005/8/colors/accent2_2" csCatId="accent2" phldr="1"/>
      <dgm:spPr/>
    </dgm:pt>
    <dgm:pt modelId="{CD8FC0E1-E20D-4F9C-B85E-E5B854C5E19C}">
      <dgm:prSet phldrT="[Text]" custT="1"/>
      <dgm:spPr>
        <a:solidFill>
          <a:srgbClr val="003F88"/>
        </a:solidFill>
      </dgm:spPr>
      <dgm:t>
        <a:bodyPr/>
        <a:lstStyle/>
        <a:p>
          <a:pPr algn="l">
            <a:buSzPct val="100000"/>
            <a:buFont typeface="Arial" panose="020B0604020202020204" pitchFamily="34" charset="0"/>
            <a:buChar char="•"/>
          </a:pPr>
          <a:r>
            <a:rPr lang="es-MX" sz="1800" dirty="0">
              <a:latin typeface="Arial" panose="020B0604020202020204" pitchFamily="34" charset="0"/>
              <a:cs typeface="Arial" panose="020B0604020202020204" pitchFamily="34" charset="0"/>
            </a:rPr>
            <a:t>Se crearon 99 nuevas unidades asequibles</a:t>
          </a:r>
        </a:p>
      </dgm:t>
    </dgm:pt>
    <dgm:pt modelId="{67DA665B-24FA-456E-8738-248D8B87437F}" type="parTrans" cxnId="{52B51A73-34F8-4A2B-8410-B98296FF5A6A}">
      <dgm:prSet/>
      <dgm:spPr/>
      <dgm:t>
        <a:bodyPr/>
        <a:lstStyle/>
        <a:p>
          <a:pPr algn="l"/>
          <a:endParaRPr lang="en-US" sz="1800">
            <a:latin typeface="Arial" panose="020B0604020202020204" pitchFamily="34" charset="0"/>
            <a:cs typeface="Arial" panose="020B0604020202020204" pitchFamily="34" charset="0"/>
          </a:endParaRPr>
        </a:p>
      </dgm:t>
    </dgm:pt>
    <dgm:pt modelId="{16830D3C-1E8A-44EC-82F4-07E03389EC61}" type="sibTrans" cxnId="{52B51A73-34F8-4A2B-8410-B98296FF5A6A}">
      <dgm:prSet/>
      <dgm:spPr/>
      <dgm:t>
        <a:bodyPr/>
        <a:lstStyle/>
        <a:p>
          <a:pPr algn="l"/>
          <a:endParaRPr lang="en-US" sz="1800">
            <a:latin typeface="Arial" panose="020B0604020202020204" pitchFamily="34" charset="0"/>
            <a:cs typeface="Arial" panose="020B0604020202020204" pitchFamily="34" charset="0"/>
          </a:endParaRPr>
        </a:p>
      </dgm:t>
    </dgm:pt>
    <dgm:pt modelId="{F52438D0-3300-4343-A0DC-517651039457}">
      <dgm:prSet phldrT="[Text]" custT="1"/>
      <dgm:spPr>
        <a:solidFill>
          <a:srgbClr val="003F88"/>
        </a:solidFill>
      </dgm:spPr>
      <dgm:t>
        <a:bodyPr/>
        <a:lstStyle/>
        <a:p>
          <a:pPr algn="l">
            <a:buSzPct val="100000"/>
            <a:buFont typeface="Arial" panose="020B0604020202020204" pitchFamily="34" charset="0"/>
            <a:buChar char="•"/>
          </a:pPr>
          <a:r>
            <a:rPr lang="es-MX" sz="1800" dirty="0">
              <a:latin typeface="Arial" panose="020B0604020202020204" pitchFamily="34" charset="0"/>
              <a:cs typeface="Arial" panose="020B0604020202020204" pitchFamily="34" charset="0"/>
            </a:rPr>
            <a:t>377 personas recibieron servicios en las cortes comunitarias</a:t>
          </a:r>
        </a:p>
      </dgm:t>
    </dgm:pt>
    <dgm:pt modelId="{63D898C2-5739-4C2C-AD08-7AACE4E2FB2F}" type="parTrans" cxnId="{26782162-DEF2-4C46-B237-F471C4FC16B4}">
      <dgm:prSet/>
      <dgm:spPr/>
      <dgm:t>
        <a:bodyPr/>
        <a:lstStyle/>
        <a:p>
          <a:pPr algn="l"/>
          <a:endParaRPr lang="en-US" sz="1800">
            <a:latin typeface="Arial" panose="020B0604020202020204" pitchFamily="34" charset="0"/>
            <a:cs typeface="Arial" panose="020B0604020202020204" pitchFamily="34" charset="0"/>
          </a:endParaRPr>
        </a:p>
      </dgm:t>
    </dgm:pt>
    <dgm:pt modelId="{F7D6AD8B-697B-45A6-929D-FE6F602D886C}" type="sibTrans" cxnId="{26782162-DEF2-4C46-B237-F471C4FC16B4}">
      <dgm:prSet/>
      <dgm:spPr/>
      <dgm:t>
        <a:bodyPr/>
        <a:lstStyle/>
        <a:p>
          <a:pPr algn="l"/>
          <a:endParaRPr lang="en-US" sz="1800">
            <a:latin typeface="Arial" panose="020B0604020202020204" pitchFamily="34" charset="0"/>
            <a:cs typeface="Arial" panose="020B0604020202020204" pitchFamily="34" charset="0"/>
          </a:endParaRPr>
        </a:p>
      </dgm:t>
    </dgm:pt>
    <dgm:pt modelId="{7BB90229-0C8F-470D-B10F-FC261ADF5EFC}">
      <dgm:prSet phldrT="[Text]" custT="1"/>
      <dgm:spPr>
        <a:solidFill>
          <a:srgbClr val="003F88"/>
        </a:solidFill>
      </dgm:spPr>
      <dgm:t>
        <a:bodyPr/>
        <a:lstStyle/>
        <a:p>
          <a:pPr algn="l">
            <a:buSzPct val="100000"/>
            <a:buFont typeface="Arial" panose="020B0604020202020204" pitchFamily="34" charset="0"/>
            <a:buChar char="•"/>
          </a:pPr>
          <a:r>
            <a:rPr lang="es-MX" sz="1800" dirty="0">
              <a:latin typeface="Arial" panose="020B0604020202020204" pitchFamily="34" charset="0"/>
              <a:cs typeface="Arial" panose="020B0604020202020204" pitchFamily="34" charset="0"/>
            </a:rPr>
            <a:t>1,654 niños y jóvenes recibieron servicios en programas de primera infancia y de actividades extracurriculares</a:t>
          </a:r>
        </a:p>
      </dgm:t>
    </dgm:pt>
    <dgm:pt modelId="{4F421E99-D799-48CA-BB4C-248563CB4091}" type="parTrans" cxnId="{6CFEAD69-9C9F-4194-A5AD-473C3B56AD11}">
      <dgm:prSet/>
      <dgm:spPr/>
      <dgm:t>
        <a:bodyPr/>
        <a:lstStyle/>
        <a:p>
          <a:pPr algn="l"/>
          <a:endParaRPr lang="en-US" sz="1800">
            <a:latin typeface="Arial" panose="020B0604020202020204" pitchFamily="34" charset="0"/>
            <a:cs typeface="Arial" panose="020B0604020202020204" pitchFamily="34" charset="0"/>
          </a:endParaRPr>
        </a:p>
      </dgm:t>
    </dgm:pt>
    <dgm:pt modelId="{5D25F473-6664-46BB-B61D-42A960DB5A4C}" type="sibTrans" cxnId="{6CFEAD69-9C9F-4194-A5AD-473C3B56AD11}">
      <dgm:prSet/>
      <dgm:spPr/>
      <dgm:t>
        <a:bodyPr/>
        <a:lstStyle/>
        <a:p>
          <a:pPr algn="l"/>
          <a:endParaRPr lang="en-US" sz="1800">
            <a:latin typeface="Arial" panose="020B0604020202020204" pitchFamily="34" charset="0"/>
            <a:cs typeface="Arial" panose="020B0604020202020204" pitchFamily="34" charset="0"/>
          </a:endParaRPr>
        </a:p>
      </dgm:t>
    </dgm:pt>
    <dgm:pt modelId="{0CE88B8A-EE38-4B70-9AEF-882201329995}">
      <dgm:prSet custT="1"/>
      <dgm:spPr>
        <a:solidFill>
          <a:srgbClr val="003F88"/>
        </a:solidFill>
      </dgm:spPr>
      <dgm:t>
        <a:bodyPr/>
        <a:lstStyle/>
        <a:p>
          <a:pPr algn="l"/>
          <a:r>
            <a:rPr lang="es-MX" sz="1800">
              <a:latin typeface="Arial" panose="020B0604020202020204" pitchFamily="34" charset="0"/>
              <a:cs typeface="Arial" panose="020B0604020202020204" pitchFamily="34" charset="0"/>
            </a:rPr>
            <a:t>Se mejoraron los vecindarios de más de 32,270 residentes mediante proyectos de mejoras públicas</a:t>
          </a:r>
        </a:p>
      </dgm:t>
    </dgm:pt>
    <dgm:pt modelId="{5C0C0D20-441B-43A2-9C4A-7AAA46334309}" type="parTrans" cxnId="{9008FA14-E98C-4410-B84D-0EB7D3232BEB}">
      <dgm:prSet/>
      <dgm:spPr/>
      <dgm:t>
        <a:bodyPr/>
        <a:lstStyle/>
        <a:p>
          <a:pPr algn="l"/>
          <a:endParaRPr lang="en-US" sz="1800">
            <a:latin typeface="Arial" panose="020B0604020202020204" pitchFamily="34" charset="0"/>
            <a:cs typeface="Arial" panose="020B0604020202020204" pitchFamily="34" charset="0"/>
          </a:endParaRPr>
        </a:p>
      </dgm:t>
    </dgm:pt>
    <dgm:pt modelId="{358BFDD1-DD3F-4E2A-AEFF-351FDF15C34D}" type="sibTrans" cxnId="{9008FA14-E98C-4410-B84D-0EB7D3232BEB}">
      <dgm:prSet/>
      <dgm:spPr/>
      <dgm:t>
        <a:bodyPr/>
        <a:lstStyle/>
        <a:p>
          <a:pPr algn="l"/>
          <a:endParaRPr lang="en-US" sz="1800">
            <a:latin typeface="Arial" panose="020B0604020202020204" pitchFamily="34" charset="0"/>
            <a:cs typeface="Arial" panose="020B0604020202020204" pitchFamily="34" charset="0"/>
          </a:endParaRPr>
        </a:p>
      </dgm:t>
    </dgm:pt>
    <dgm:pt modelId="{D63EAC07-DEC9-477A-A8A3-A1E5C20B43ED}">
      <dgm:prSet custT="1"/>
      <dgm:spPr>
        <a:solidFill>
          <a:srgbClr val="003F88"/>
        </a:solidFill>
      </dgm:spPr>
      <dgm:t>
        <a:bodyPr/>
        <a:lstStyle/>
        <a:p>
          <a:pPr algn="l"/>
          <a:r>
            <a:rPr lang="es-MX" sz="1800">
              <a:latin typeface="Arial" panose="020B0604020202020204" pitchFamily="34" charset="0"/>
              <a:cs typeface="Arial" panose="020B0604020202020204" pitchFamily="34" charset="0"/>
            </a:rPr>
            <a:t>Se rehabilitaron 36 viviendas</a:t>
          </a:r>
        </a:p>
      </dgm:t>
    </dgm:pt>
    <dgm:pt modelId="{84B333C4-CA72-400F-A081-E05FB2797A9C}" type="sibTrans" cxnId="{7444ECC0-8F6E-420E-BFCB-063DFBDD1385}">
      <dgm:prSet/>
      <dgm:spPr/>
      <dgm:t>
        <a:bodyPr/>
        <a:lstStyle/>
        <a:p>
          <a:endParaRPr lang="en-US"/>
        </a:p>
      </dgm:t>
    </dgm:pt>
    <dgm:pt modelId="{611AC521-5D96-43E6-9AF6-BD635631B20F}" type="parTrans" cxnId="{7444ECC0-8F6E-420E-BFCB-063DFBDD1385}">
      <dgm:prSet/>
      <dgm:spPr/>
      <dgm:t>
        <a:bodyPr/>
        <a:lstStyle/>
        <a:p>
          <a:endParaRPr lang="en-US"/>
        </a:p>
      </dgm:t>
    </dgm:pt>
    <dgm:pt modelId="{C9B45FE8-DCDF-4C18-A11D-97A6AAF399B2}" type="pres">
      <dgm:prSet presAssocID="{2B3B866C-262E-4A8E-B913-7EBD8226A7E7}" presName="linearFlow" presStyleCnt="0">
        <dgm:presLayoutVars>
          <dgm:dir/>
          <dgm:resizeHandles val="exact"/>
        </dgm:presLayoutVars>
      </dgm:prSet>
      <dgm:spPr/>
    </dgm:pt>
    <dgm:pt modelId="{F56544E9-155D-4EE8-BF03-29B598ABB493}" type="pres">
      <dgm:prSet presAssocID="{CD8FC0E1-E20D-4F9C-B85E-E5B854C5E19C}" presName="composite" presStyleCnt="0"/>
      <dgm:spPr/>
    </dgm:pt>
    <dgm:pt modelId="{BF69A0A6-5995-49AF-A278-EF766A609E0D}" type="pres">
      <dgm:prSet presAssocID="{CD8FC0E1-E20D-4F9C-B85E-E5B854C5E19C}" presName="imgShp" presStyleLbl="fgImgPlace1" presStyleIdx="0" presStyleCnt="5"/>
      <dgm:spPr>
        <a:blipFill>
          <a:blip xmlns:r="http://schemas.openxmlformats.org/officeDocument/2006/relationships" r:embed="rId1">
            <a:duotone>
              <a:prstClr val="black"/>
              <a:schemeClr val="accent4">
                <a:tint val="45000"/>
                <a:satMod val="400000"/>
              </a:schemeClr>
            </a:duotone>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ity with solid fill"/>
        </a:ext>
      </dgm:extLst>
    </dgm:pt>
    <dgm:pt modelId="{DFA61004-1C9C-4C83-BEE8-8360000647EB}" type="pres">
      <dgm:prSet presAssocID="{CD8FC0E1-E20D-4F9C-B85E-E5B854C5E19C}" presName="txShp" presStyleLbl="node1" presStyleIdx="0" presStyleCnt="5">
        <dgm:presLayoutVars>
          <dgm:bulletEnabled val="1"/>
        </dgm:presLayoutVars>
      </dgm:prSet>
      <dgm:spPr/>
    </dgm:pt>
    <dgm:pt modelId="{8593CE64-FC91-4782-9A3B-CEDB7EEAF9E5}" type="pres">
      <dgm:prSet presAssocID="{16830D3C-1E8A-44EC-82F4-07E03389EC61}" presName="spacing" presStyleCnt="0"/>
      <dgm:spPr/>
    </dgm:pt>
    <dgm:pt modelId="{4A2F3674-45C0-439B-A0EE-D7EF245E3FF0}" type="pres">
      <dgm:prSet presAssocID="{F52438D0-3300-4343-A0DC-517651039457}" presName="composite" presStyleCnt="0"/>
      <dgm:spPr/>
    </dgm:pt>
    <dgm:pt modelId="{1F81CA0C-0721-4169-BED7-5D93440A74B6}" type="pres">
      <dgm:prSet presAssocID="{F52438D0-3300-4343-A0DC-517651039457}" presName="imgShp" presStyleLbl="fgImgPlace1" presStyleIdx="1" presStyleCnt="5"/>
      <dgm:spPr>
        <a:blipFill>
          <a:blip xmlns:r="http://schemas.openxmlformats.org/officeDocument/2006/relationships" r:embed="rId3">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Gavel with solid fill"/>
        </a:ext>
      </dgm:extLst>
    </dgm:pt>
    <dgm:pt modelId="{D0C91FBC-2ED8-4FB6-96B7-B8281771026E}" type="pres">
      <dgm:prSet presAssocID="{F52438D0-3300-4343-A0DC-517651039457}" presName="txShp" presStyleLbl="node1" presStyleIdx="1" presStyleCnt="5">
        <dgm:presLayoutVars>
          <dgm:bulletEnabled val="1"/>
        </dgm:presLayoutVars>
      </dgm:prSet>
      <dgm:spPr/>
    </dgm:pt>
    <dgm:pt modelId="{CAD13916-ADE0-495C-94EE-49D64DA4247D}" type="pres">
      <dgm:prSet presAssocID="{F7D6AD8B-697B-45A6-929D-FE6F602D886C}" presName="spacing" presStyleCnt="0"/>
      <dgm:spPr/>
    </dgm:pt>
    <dgm:pt modelId="{B5A1B299-42A7-475E-A0E7-40AE3F2909D4}" type="pres">
      <dgm:prSet presAssocID="{7BB90229-0C8F-470D-B10F-FC261ADF5EFC}" presName="composite" presStyleCnt="0"/>
      <dgm:spPr/>
    </dgm:pt>
    <dgm:pt modelId="{A7ED4469-1036-447C-8FB3-6BEB5332DBC5}" type="pres">
      <dgm:prSet presAssocID="{7BB90229-0C8F-470D-B10F-FC261ADF5EFC}" presName="imgShp" presStyleLbl="fgImgPlace1" presStyleIdx="2" presStyleCnt="5"/>
      <dgm:spPr>
        <a:blipFill>
          <a:blip xmlns:r="http://schemas.openxmlformats.org/officeDocument/2006/relationships" r:embed="rId5">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hildren with solid fill"/>
        </a:ext>
      </dgm:extLst>
    </dgm:pt>
    <dgm:pt modelId="{375482BE-5A82-487A-BF8C-D35FF63B4438}" type="pres">
      <dgm:prSet presAssocID="{7BB90229-0C8F-470D-B10F-FC261ADF5EFC}" presName="txShp" presStyleLbl="node1" presStyleIdx="2" presStyleCnt="5">
        <dgm:presLayoutVars>
          <dgm:bulletEnabled val="1"/>
        </dgm:presLayoutVars>
      </dgm:prSet>
      <dgm:spPr/>
    </dgm:pt>
    <dgm:pt modelId="{E19980D1-0B9A-495A-AE32-FEEE1D864020}" type="pres">
      <dgm:prSet presAssocID="{5D25F473-6664-46BB-B61D-42A960DB5A4C}" presName="spacing" presStyleCnt="0"/>
      <dgm:spPr/>
    </dgm:pt>
    <dgm:pt modelId="{5A494C0D-A681-4BDD-8C95-871164A78124}" type="pres">
      <dgm:prSet presAssocID="{0CE88B8A-EE38-4B70-9AEF-882201329995}" presName="composite" presStyleCnt="0"/>
      <dgm:spPr/>
    </dgm:pt>
    <dgm:pt modelId="{4B8F0033-8029-4E92-8746-F44EDD62DA97}" type="pres">
      <dgm:prSet presAssocID="{0CE88B8A-EE38-4B70-9AEF-882201329995}" presName="imgShp" presStyleLbl="fgImgPlace1" presStyleIdx="3" presStyleCnt="5"/>
      <dgm:spPr>
        <a:xfrm>
          <a:off x="1277342" y="2637321"/>
          <a:ext cx="676634" cy="676634"/>
        </a:xfrm>
        <a:prstGeom prst="ellipse">
          <a:avLst/>
        </a:prstGeom>
        <a:blipFill>
          <a:blip xmlns:r="http://schemas.openxmlformats.org/officeDocument/2006/relationships" r:embed="rId7">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pt>
    <dgm:pt modelId="{914716C5-E578-41CD-B81E-34B8393A6A65}" type="pres">
      <dgm:prSet presAssocID="{0CE88B8A-EE38-4B70-9AEF-882201329995}" presName="txShp" presStyleLbl="node1" presStyleIdx="3" presStyleCnt="5">
        <dgm:presLayoutVars>
          <dgm:bulletEnabled val="1"/>
        </dgm:presLayoutVars>
      </dgm:prSet>
      <dgm:spPr/>
    </dgm:pt>
    <dgm:pt modelId="{9E1799D1-91F3-41F0-90CA-999BD336A483}" type="pres">
      <dgm:prSet presAssocID="{358BFDD1-DD3F-4E2A-AEFF-351FDF15C34D}" presName="spacing" presStyleCnt="0"/>
      <dgm:spPr/>
    </dgm:pt>
    <dgm:pt modelId="{6A59E8A6-1569-47C1-A4E8-8BB15CFEAF83}" type="pres">
      <dgm:prSet presAssocID="{D63EAC07-DEC9-477A-A8A3-A1E5C20B43ED}" presName="composite" presStyleCnt="0"/>
      <dgm:spPr/>
    </dgm:pt>
    <dgm:pt modelId="{82D0B306-B3EE-4B44-8EF1-8757DD11343C}" type="pres">
      <dgm:prSet presAssocID="{D63EAC07-DEC9-477A-A8A3-A1E5C20B43ED}" presName="imgShp" presStyleLbl="fgImgPlace1" presStyleIdx="4" presStyleCnt="5"/>
      <dgm:spPr>
        <a:blipFill>
          <a:blip xmlns:r="http://schemas.openxmlformats.org/officeDocument/2006/relationships" r:embed="rId9">
            <a:duotone>
              <a:prstClr val="black"/>
              <a:schemeClr val="accent4">
                <a:tint val="45000"/>
                <a:satMod val="400000"/>
              </a:schemeClr>
            </a:duotone>
            <a:extLst>
              <a:ext uri="{96DAC541-7B7A-43D3-8B79-37D633B846F1}">
                <asvg:svgBlip xmlns:asvg="http://schemas.microsoft.com/office/drawing/2016/SVG/main" r:embed="rId10"/>
              </a:ext>
            </a:extLst>
          </a:blip>
          <a:srcRect/>
          <a:stretch>
            <a:fillRect/>
          </a:stretch>
        </a:blipFill>
      </dgm:spPr>
    </dgm:pt>
    <dgm:pt modelId="{5C615624-2C76-410D-81A7-E3E0F24AB53A}" type="pres">
      <dgm:prSet presAssocID="{D63EAC07-DEC9-477A-A8A3-A1E5C20B43ED}" presName="txShp" presStyleLbl="node1" presStyleIdx="4" presStyleCnt="5">
        <dgm:presLayoutVars>
          <dgm:bulletEnabled val="1"/>
        </dgm:presLayoutVars>
      </dgm:prSet>
      <dgm:spPr/>
    </dgm:pt>
  </dgm:ptLst>
  <dgm:cxnLst>
    <dgm:cxn modelId="{9008FA14-E98C-4410-B84D-0EB7D3232BEB}" srcId="{2B3B866C-262E-4A8E-B913-7EBD8226A7E7}" destId="{0CE88B8A-EE38-4B70-9AEF-882201329995}" srcOrd="3" destOrd="0" parTransId="{5C0C0D20-441B-43A2-9C4A-7AAA46334309}" sibTransId="{358BFDD1-DD3F-4E2A-AEFF-351FDF15C34D}"/>
    <dgm:cxn modelId="{DE869616-BD86-4117-BA00-6497B9BF8665}" type="presOf" srcId="{F52438D0-3300-4343-A0DC-517651039457}" destId="{D0C91FBC-2ED8-4FB6-96B7-B8281771026E}" srcOrd="0" destOrd="0" presId="urn:microsoft.com/office/officeart/2005/8/layout/vList3"/>
    <dgm:cxn modelId="{61FB9C2F-65B9-492C-901D-503B2452AEB9}" type="presOf" srcId="{2B3B866C-262E-4A8E-B913-7EBD8226A7E7}" destId="{C9B45FE8-DCDF-4C18-A11D-97A6AAF399B2}" srcOrd="0" destOrd="0" presId="urn:microsoft.com/office/officeart/2005/8/layout/vList3"/>
    <dgm:cxn modelId="{26782162-DEF2-4C46-B237-F471C4FC16B4}" srcId="{2B3B866C-262E-4A8E-B913-7EBD8226A7E7}" destId="{F52438D0-3300-4343-A0DC-517651039457}" srcOrd="1" destOrd="0" parTransId="{63D898C2-5739-4C2C-AD08-7AACE4E2FB2F}" sibTransId="{F7D6AD8B-697B-45A6-929D-FE6F602D886C}"/>
    <dgm:cxn modelId="{4A0D3445-21DF-4D33-8057-6F46D0912914}" type="presOf" srcId="{0CE88B8A-EE38-4B70-9AEF-882201329995}" destId="{914716C5-E578-41CD-B81E-34B8393A6A65}" srcOrd="0" destOrd="0" presId="urn:microsoft.com/office/officeart/2005/8/layout/vList3"/>
    <dgm:cxn modelId="{6CFEAD69-9C9F-4194-A5AD-473C3B56AD11}" srcId="{2B3B866C-262E-4A8E-B913-7EBD8226A7E7}" destId="{7BB90229-0C8F-470D-B10F-FC261ADF5EFC}" srcOrd="2" destOrd="0" parTransId="{4F421E99-D799-48CA-BB4C-248563CB4091}" sibTransId="{5D25F473-6664-46BB-B61D-42A960DB5A4C}"/>
    <dgm:cxn modelId="{52B51A73-34F8-4A2B-8410-B98296FF5A6A}" srcId="{2B3B866C-262E-4A8E-B913-7EBD8226A7E7}" destId="{CD8FC0E1-E20D-4F9C-B85E-E5B854C5E19C}" srcOrd="0" destOrd="0" parTransId="{67DA665B-24FA-456E-8738-248D8B87437F}" sibTransId="{16830D3C-1E8A-44EC-82F4-07E03389EC61}"/>
    <dgm:cxn modelId="{9F3CF373-B085-44E2-926E-B46CF699F045}" type="presOf" srcId="{CD8FC0E1-E20D-4F9C-B85E-E5B854C5E19C}" destId="{DFA61004-1C9C-4C83-BEE8-8360000647EB}" srcOrd="0" destOrd="0" presId="urn:microsoft.com/office/officeart/2005/8/layout/vList3"/>
    <dgm:cxn modelId="{124BE08E-5FEA-48B9-B035-11B75C69B45F}" type="presOf" srcId="{D63EAC07-DEC9-477A-A8A3-A1E5C20B43ED}" destId="{5C615624-2C76-410D-81A7-E3E0F24AB53A}" srcOrd="0" destOrd="0" presId="urn:microsoft.com/office/officeart/2005/8/layout/vList3"/>
    <dgm:cxn modelId="{D62DC79D-D185-48FF-B941-10C5A5638F24}" type="presOf" srcId="{7BB90229-0C8F-470D-B10F-FC261ADF5EFC}" destId="{375482BE-5A82-487A-BF8C-D35FF63B4438}" srcOrd="0" destOrd="0" presId="urn:microsoft.com/office/officeart/2005/8/layout/vList3"/>
    <dgm:cxn modelId="{7444ECC0-8F6E-420E-BFCB-063DFBDD1385}" srcId="{2B3B866C-262E-4A8E-B913-7EBD8226A7E7}" destId="{D63EAC07-DEC9-477A-A8A3-A1E5C20B43ED}" srcOrd="4" destOrd="0" parTransId="{611AC521-5D96-43E6-9AF6-BD635631B20F}" sibTransId="{84B333C4-CA72-400F-A081-E05FB2797A9C}"/>
    <dgm:cxn modelId="{9A0A887D-865E-4A10-8994-5808817830EF}" type="presParOf" srcId="{C9B45FE8-DCDF-4C18-A11D-97A6AAF399B2}" destId="{F56544E9-155D-4EE8-BF03-29B598ABB493}" srcOrd="0" destOrd="0" presId="urn:microsoft.com/office/officeart/2005/8/layout/vList3"/>
    <dgm:cxn modelId="{04CDE562-DCB4-4A7B-BD01-4AABC1BA1D8E}" type="presParOf" srcId="{F56544E9-155D-4EE8-BF03-29B598ABB493}" destId="{BF69A0A6-5995-49AF-A278-EF766A609E0D}" srcOrd="0" destOrd="0" presId="urn:microsoft.com/office/officeart/2005/8/layout/vList3"/>
    <dgm:cxn modelId="{84255ECB-0C29-4505-A510-8076784AB668}" type="presParOf" srcId="{F56544E9-155D-4EE8-BF03-29B598ABB493}" destId="{DFA61004-1C9C-4C83-BEE8-8360000647EB}" srcOrd="1" destOrd="0" presId="urn:microsoft.com/office/officeart/2005/8/layout/vList3"/>
    <dgm:cxn modelId="{85B09565-99CB-45CE-AC9D-C87E76FBA6F6}" type="presParOf" srcId="{C9B45FE8-DCDF-4C18-A11D-97A6AAF399B2}" destId="{8593CE64-FC91-4782-9A3B-CEDB7EEAF9E5}" srcOrd="1" destOrd="0" presId="urn:microsoft.com/office/officeart/2005/8/layout/vList3"/>
    <dgm:cxn modelId="{783E5FA7-FC69-4C73-8274-7419C282E596}" type="presParOf" srcId="{C9B45FE8-DCDF-4C18-A11D-97A6AAF399B2}" destId="{4A2F3674-45C0-439B-A0EE-D7EF245E3FF0}" srcOrd="2" destOrd="0" presId="urn:microsoft.com/office/officeart/2005/8/layout/vList3"/>
    <dgm:cxn modelId="{23073751-1DC4-4DE3-B514-88F2FDD07C2B}" type="presParOf" srcId="{4A2F3674-45C0-439B-A0EE-D7EF245E3FF0}" destId="{1F81CA0C-0721-4169-BED7-5D93440A74B6}" srcOrd="0" destOrd="0" presId="urn:microsoft.com/office/officeart/2005/8/layout/vList3"/>
    <dgm:cxn modelId="{DFFE282C-BA1D-4179-B0AD-CD2467CE8DEA}" type="presParOf" srcId="{4A2F3674-45C0-439B-A0EE-D7EF245E3FF0}" destId="{D0C91FBC-2ED8-4FB6-96B7-B8281771026E}" srcOrd="1" destOrd="0" presId="urn:microsoft.com/office/officeart/2005/8/layout/vList3"/>
    <dgm:cxn modelId="{F55F9916-096C-4C8F-8FAB-3AEBE8FFCFD9}" type="presParOf" srcId="{C9B45FE8-DCDF-4C18-A11D-97A6AAF399B2}" destId="{CAD13916-ADE0-495C-94EE-49D64DA4247D}" srcOrd="3" destOrd="0" presId="urn:microsoft.com/office/officeart/2005/8/layout/vList3"/>
    <dgm:cxn modelId="{A5380232-5D7E-4504-AA95-651EADBEB1D8}" type="presParOf" srcId="{C9B45FE8-DCDF-4C18-A11D-97A6AAF399B2}" destId="{B5A1B299-42A7-475E-A0E7-40AE3F2909D4}" srcOrd="4" destOrd="0" presId="urn:microsoft.com/office/officeart/2005/8/layout/vList3"/>
    <dgm:cxn modelId="{3E9E3B1D-873B-46F4-A4A2-E9202FC024C5}" type="presParOf" srcId="{B5A1B299-42A7-475E-A0E7-40AE3F2909D4}" destId="{A7ED4469-1036-447C-8FB3-6BEB5332DBC5}" srcOrd="0" destOrd="0" presId="urn:microsoft.com/office/officeart/2005/8/layout/vList3"/>
    <dgm:cxn modelId="{37B352CD-BA00-46E0-A31B-A3049ACE5CC3}" type="presParOf" srcId="{B5A1B299-42A7-475E-A0E7-40AE3F2909D4}" destId="{375482BE-5A82-487A-BF8C-D35FF63B4438}" srcOrd="1" destOrd="0" presId="urn:microsoft.com/office/officeart/2005/8/layout/vList3"/>
    <dgm:cxn modelId="{ADF9FB6A-438D-4B7D-8AFF-EFF253B25B18}" type="presParOf" srcId="{C9B45FE8-DCDF-4C18-A11D-97A6AAF399B2}" destId="{E19980D1-0B9A-495A-AE32-FEEE1D864020}" srcOrd="5" destOrd="0" presId="urn:microsoft.com/office/officeart/2005/8/layout/vList3"/>
    <dgm:cxn modelId="{15A29FB7-8248-4889-A9F4-10A8B206A277}" type="presParOf" srcId="{C9B45FE8-DCDF-4C18-A11D-97A6AAF399B2}" destId="{5A494C0D-A681-4BDD-8C95-871164A78124}" srcOrd="6" destOrd="0" presId="urn:microsoft.com/office/officeart/2005/8/layout/vList3"/>
    <dgm:cxn modelId="{222B513D-A0F3-41B8-9DEB-5B2B1FD1D2CB}" type="presParOf" srcId="{5A494C0D-A681-4BDD-8C95-871164A78124}" destId="{4B8F0033-8029-4E92-8746-F44EDD62DA97}" srcOrd="0" destOrd="0" presId="urn:microsoft.com/office/officeart/2005/8/layout/vList3"/>
    <dgm:cxn modelId="{71999B2A-AAA1-4E6F-8164-39D212E853F1}" type="presParOf" srcId="{5A494C0D-A681-4BDD-8C95-871164A78124}" destId="{914716C5-E578-41CD-B81E-34B8393A6A65}" srcOrd="1" destOrd="0" presId="urn:microsoft.com/office/officeart/2005/8/layout/vList3"/>
    <dgm:cxn modelId="{214658B3-8FFB-4249-9E21-9A538F4BC87B}" type="presParOf" srcId="{C9B45FE8-DCDF-4C18-A11D-97A6AAF399B2}" destId="{9E1799D1-91F3-41F0-90CA-999BD336A483}" srcOrd="7" destOrd="0" presId="urn:microsoft.com/office/officeart/2005/8/layout/vList3"/>
    <dgm:cxn modelId="{A91FFC20-1233-4C57-92F6-5D5EBAC1FF6F}" type="presParOf" srcId="{C9B45FE8-DCDF-4C18-A11D-97A6AAF399B2}" destId="{6A59E8A6-1569-47C1-A4E8-8BB15CFEAF83}" srcOrd="8" destOrd="0" presId="urn:microsoft.com/office/officeart/2005/8/layout/vList3"/>
    <dgm:cxn modelId="{964AE9C1-6815-4AC9-B9C7-BBBF8D70AEBC}" type="presParOf" srcId="{6A59E8A6-1569-47C1-A4E8-8BB15CFEAF83}" destId="{82D0B306-B3EE-4B44-8EF1-8757DD11343C}" srcOrd="0" destOrd="0" presId="urn:microsoft.com/office/officeart/2005/8/layout/vList3"/>
    <dgm:cxn modelId="{A23BE522-A1DA-49E9-A805-A6964369E510}" type="presParOf" srcId="{6A59E8A6-1569-47C1-A4E8-8BB15CFEAF83}" destId="{5C615624-2C76-410D-81A7-E3E0F24AB53A}" srcOrd="1" destOrd="0" presId="urn:microsoft.com/office/officeart/2005/8/layout/v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B3B866C-262E-4A8E-B913-7EBD8226A7E7}" type="doc">
      <dgm:prSet loTypeId="urn:microsoft.com/office/officeart/2005/8/layout/vList3" loCatId="list" qsTypeId="urn:microsoft.com/office/officeart/2005/8/quickstyle/simple1" qsCatId="simple" csTypeId="urn:microsoft.com/office/officeart/2005/8/colors/accent1_2" csCatId="accent1" phldr="1"/>
      <dgm:spPr/>
    </dgm:pt>
    <dgm:pt modelId="{CD8FC0E1-E20D-4F9C-B85E-E5B854C5E19C}">
      <dgm:prSet phldrT="[Text]" custT="1"/>
      <dgm:spPr>
        <a:solidFill>
          <a:srgbClr val="2196F3"/>
        </a:solidFill>
        <a:ln>
          <a:noFill/>
        </a:ln>
      </dgm:spPr>
      <dgm:t>
        <a:bodyPr/>
        <a:lstStyle/>
        <a:p>
          <a:pPr algn="l">
            <a:buSzPct val="100000"/>
            <a:buFont typeface="Arial" panose="020B0604020202020204" pitchFamily="34" charset="0"/>
            <a:buChar char="•"/>
          </a:pPr>
          <a:r>
            <a:rPr lang="es-MX" sz="1800" dirty="0">
              <a:latin typeface="Arial" panose="020B0604020202020204" pitchFamily="34" charset="0"/>
              <a:cs typeface="Arial" panose="020B0604020202020204" pitchFamily="34" charset="0"/>
            </a:rPr>
            <a:t>Se crearon 75 nuevas unidades asequibles</a:t>
          </a:r>
        </a:p>
      </dgm:t>
    </dgm:pt>
    <dgm:pt modelId="{67DA665B-24FA-456E-8738-248D8B87437F}" type="parTrans" cxnId="{52B51A73-34F8-4A2B-8410-B98296FF5A6A}">
      <dgm:prSet/>
      <dgm:spPr/>
      <dgm:t>
        <a:bodyPr/>
        <a:lstStyle/>
        <a:p>
          <a:pPr algn="l"/>
          <a:endParaRPr lang="en-US" sz="1800">
            <a:latin typeface="Arial" panose="020B0604020202020204" pitchFamily="34" charset="0"/>
            <a:cs typeface="Arial" panose="020B0604020202020204" pitchFamily="34" charset="0"/>
          </a:endParaRPr>
        </a:p>
      </dgm:t>
    </dgm:pt>
    <dgm:pt modelId="{16830D3C-1E8A-44EC-82F4-07E03389EC61}" type="sibTrans" cxnId="{52B51A73-34F8-4A2B-8410-B98296FF5A6A}">
      <dgm:prSet/>
      <dgm:spPr/>
      <dgm:t>
        <a:bodyPr/>
        <a:lstStyle/>
        <a:p>
          <a:pPr algn="l"/>
          <a:endParaRPr lang="en-US" sz="1800">
            <a:latin typeface="Arial" panose="020B0604020202020204" pitchFamily="34" charset="0"/>
            <a:cs typeface="Arial" panose="020B0604020202020204" pitchFamily="34" charset="0"/>
          </a:endParaRPr>
        </a:p>
      </dgm:t>
    </dgm:pt>
    <dgm:pt modelId="{7519FD35-0A2B-4C63-B1EA-13E95514F65B}">
      <dgm:prSet phldrT="[Text]" custT="1"/>
      <dgm:spPr>
        <a:solidFill>
          <a:srgbClr val="2196F3"/>
        </a:solidFill>
        <a:ln>
          <a:noFill/>
        </a:ln>
      </dgm:spPr>
      <dgm:t>
        <a:bodyPr/>
        <a:lstStyle/>
        <a:p>
          <a:pPr algn="l">
            <a:buSzPct val="100000"/>
            <a:buFont typeface="Arial" panose="020B0604020202020204" pitchFamily="34" charset="0"/>
            <a:buChar char="•"/>
          </a:pPr>
          <a:r>
            <a:rPr lang="es-MX" sz="1800">
              <a:latin typeface="Arial" panose="020B0604020202020204" pitchFamily="34" charset="0"/>
              <a:cs typeface="Arial" panose="020B0604020202020204" pitchFamily="34" charset="0"/>
            </a:rPr>
            <a:t>15 propietarios de viviendas recibieron ayuda para comprar su casa </a:t>
          </a:r>
        </a:p>
      </dgm:t>
    </dgm:pt>
    <dgm:pt modelId="{D21EE2EF-2883-4906-82FA-0306B9A51BDB}" type="parTrans" cxnId="{D9892954-41AB-47B0-9BF9-90A0A29CCE25}">
      <dgm:prSet/>
      <dgm:spPr/>
      <dgm:t>
        <a:bodyPr/>
        <a:lstStyle/>
        <a:p>
          <a:endParaRPr lang="en-US"/>
        </a:p>
      </dgm:t>
    </dgm:pt>
    <dgm:pt modelId="{F4BDC06A-E745-4F58-80A9-D6657E5D4608}" type="sibTrans" cxnId="{D9892954-41AB-47B0-9BF9-90A0A29CCE25}">
      <dgm:prSet/>
      <dgm:spPr/>
      <dgm:t>
        <a:bodyPr/>
        <a:lstStyle/>
        <a:p>
          <a:endParaRPr lang="en-US"/>
        </a:p>
      </dgm:t>
    </dgm:pt>
    <dgm:pt modelId="{C9B45FE8-DCDF-4C18-A11D-97A6AAF399B2}" type="pres">
      <dgm:prSet presAssocID="{2B3B866C-262E-4A8E-B913-7EBD8226A7E7}" presName="linearFlow" presStyleCnt="0">
        <dgm:presLayoutVars>
          <dgm:dir/>
          <dgm:resizeHandles val="exact"/>
        </dgm:presLayoutVars>
      </dgm:prSet>
      <dgm:spPr/>
    </dgm:pt>
    <dgm:pt modelId="{C3CFCAD4-DB7D-461A-9E8B-C70104BF844B}" type="pres">
      <dgm:prSet presAssocID="{7519FD35-0A2B-4C63-B1EA-13E95514F65B}" presName="composite" presStyleCnt="0"/>
      <dgm:spPr/>
    </dgm:pt>
    <dgm:pt modelId="{AD5024B9-70C2-4711-A5B6-478309836812}" type="pres">
      <dgm:prSet presAssocID="{7519FD35-0A2B-4C63-B1EA-13E95514F65B}" presName="imgShp"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72EE3721-77E9-4D83-8E57-EC3BAF011331}" type="pres">
      <dgm:prSet presAssocID="{7519FD35-0A2B-4C63-B1EA-13E95514F65B}" presName="txShp" presStyleLbl="node1" presStyleIdx="0" presStyleCnt="2">
        <dgm:presLayoutVars>
          <dgm:bulletEnabled val="1"/>
        </dgm:presLayoutVars>
      </dgm:prSet>
      <dgm:spPr/>
    </dgm:pt>
    <dgm:pt modelId="{EB2CF634-5971-4623-870E-5A18B981C0F6}" type="pres">
      <dgm:prSet presAssocID="{F4BDC06A-E745-4F58-80A9-D6657E5D4608}" presName="spacing" presStyleCnt="0"/>
      <dgm:spPr/>
    </dgm:pt>
    <dgm:pt modelId="{F56544E9-155D-4EE8-BF03-29B598ABB493}" type="pres">
      <dgm:prSet presAssocID="{CD8FC0E1-E20D-4F9C-B85E-E5B854C5E19C}" presName="composite" presStyleCnt="0"/>
      <dgm:spPr/>
    </dgm:pt>
    <dgm:pt modelId="{BF69A0A6-5995-49AF-A278-EF766A609E0D}" type="pres">
      <dgm:prSet presAssocID="{CD8FC0E1-E20D-4F9C-B85E-E5B854C5E19C}" presName="imgShp" presStyleLbl="fgImgPlace1" presStyleIdx="1" presStyleCnt="2"/>
      <dgm:spPr>
        <a:blipFill>
          <a:blip xmlns:r="http://schemas.openxmlformats.org/officeDocument/2006/relationships" r:embed="rId2">
            <a:duotone>
              <a:prstClr val="black"/>
              <a:schemeClr val="accent6">
                <a:tint val="45000"/>
                <a:satMod val="400000"/>
              </a:schemeClr>
            </a:duotone>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House with solid fill"/>
        </a:ext>
      </dgm:extLst>
    </dgm:pt>
    <dgm:pt modelId="{DFA61004-1C9C-4C83-BEE8-8360000647EB}" type="pres">
      <dgm:prSet presAssocID="{CD8FC0E1-E20D-4F9C-B85E-E5B854C5E19C}" presName="txShp" presStyleLbl="node1" presStyleIdx="1" presStyleCnt="2" custLinFactNeighborX="-58" custLinFactNeighborY="-13136">
        <dgm:presLayoutVars>
          <dgm:bulletEnabled val="1"/>
        </dgm:presLayoutVars>
      </dgm:prSet>
      <dgm:spPr/>
    </dgm:pt>
  </dgm:ptLst>
  <dgm:cxnLst>
    <dgm:cxn modelId="{61FB9C2F-65B9-492C-901D-503B2452AEB9}" type="presOf" srcId="{2B3B866C-262E-4A8E-B913-7EBD8226A7E7}" destId="{C9B45FE8-DCDF-4C18-A11D-97A6AAF399B2}" srcOrd="0" destOrd="0" presId="urn:microsoft.com/office/officeart/2005/8/layout/vList3"/>
    <dgm:cxn modelId="{0B23813E-300C-4A4C-8E0A-BFF8B78B439D}" type="presOf" srcId="{7519FD35-0A2B-4C63-B1EA-13E95514F65B}" destId="{72EE3721-77E9-4D83-8E57-EC3BAF011331}" srcOrd="0" destOrd="0" presId="urn:microsoft.com/office/officeart/2005/8/layout/vList3"/>
    <dgm:cxn modelId="{52B51A73-34F8-4A2B-8410-B98296FF5A6A}" srcId="{2B3B866C-262E-4A8E-B913-7EBD8226A7E7}" destId="{CD8FC0E1-E20D-4F9C-B85E-E5B854C5E19C}" srcOrd="1" destOrd="0" parTransId="{67DA665B-24FA-456E-8738-248D8B87437F}" sibTransId="{16830D3C-1E8A-44EC-82F4-07E03389EC61}"/>
    <dgm:cxn modelId="{D9892954-41AB-47B0-9BF9-90A0A29CCE25}" srcId="{2B3B866C-262E-4A8E-B913-7EBD8226A7E7}" destId="{7519FD35-0A2B-4C63-B1EA-13E95514F65B}" srcOrd="0" destOrd="0" parTransId="{D21EE2EF-2883-4906-82FA-0306B9A51BDB}" sibTransId="{F4BDC06A-E745-4F58-80A9-D6657E5D4608}"/>
    <dgm:cxn modelId="{5F2586DD-5B64-492A-8573-88600CFEB37C}" type="presOf" srcId="{CD8FC0E1-E20D-4F9C-B85E-E5B854C5E19C}" destId="{DFA61004-1C9C-4C83-BEE8-8360000647EB}" srcOrd="0" destOrd="0" presId="urn:microsoft.com/office/officeart/2005/8/layout/vList3"/>
    <dgm:cxn modelId="{21CF963C-1940-4CED-932F-BE5F687E51EB}" type="presParOf" srcId="{C9B45FE8-DCDF-4C18-A11D-97A6AAF399B2}" destId="{C3CFCAD4-DB7D-461A-9E8B-C70104BF844B}" srcOrd="0" destOrd="0" presId="urn:microsoft.com/office/officeart/2005/8/layout/vList3"/>
    <dgm:cxn modelId="{25D61320-C77C-4938-B93C-990E620FB7AE}" type="presParOf" srcId="{C3CFCAD4-DB7D-461A-9E8B-C70104BF844B}" destId="{AD5024B9-70C2-4711-A5B6-478309836812}" srcOrd="0" destOrd="0" presId="urn:microsoft.com/office/officeart/2005/8/layout/vList3"/>
    <dgm:cxn modelId="{74C07C6C-DC80-4C71-8BA4-1248DD0FF813}" type="presParOf" srcId="{C3CFCAD4-DB7D-461A-9E8B-C70104BF844B}" destId="{72EE3721-77E9-4D83-8E57-EC3BAF011331}" srcOrd="1" destOrd="0" presId="urn:microsoft.com/office/officeart/2005/8/layout/vList3"/>
    <dgm:cxn modelId="{B2581AC4-7F3A-45C0-B041-540F04A8F01E}" type="presParOf" srcId="{C9B45FE8-DCDF-4C18-A11D-97A6AAF399B2}" destId="{EB2CF634-5971-4623-870E-5A18B981C0F6}" srcOrd="1" destOrd="0" presId="urn:microsoft.com/office/officeart/2005/8/layout/vList3"/>
    <dgm:cxn modelId="{CCF7EB73-E95E-4403-A61D-E8CF72072819}" type="presParOf" srcId="{C9B45FE8-DCDF-4C18-A11D-97A6AAF399B2}" destId="{F56544E9-155D-4EE8-BF03-29B598ABB493}" srcOrd="2" destOrd="0" presId="urn:microsoft.com/office/officeart/2005/8/layout/vList3"/>
    <dgm:cxn modelId="{CB3FFFA5-A0F6-498F-9121-F23750DE5D8D}" type="presParOf" srcId="{F56544E9-155D-4EE8-BF03-29B598ABB493}" destId="{BF69A0A6-5995-49AF-A278-EF766A609E0D}" srcOrd="0" destOrd="0" presId="urn:microsoft.com/office/officeart/2005/8/layout/vList3"/>
    <dgm:cxn modelId="{1436BF7A-363F-4CF0-B7F5-8E82668E9B9B}" type="presParOf" srcId="{F56544E9-155D-4EE8-BF03-29B598ABB493}" destId="{DFA61004-1C9C-4C83-BEE8-8360000647E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B3B866C-262E-4A8E-B913-7EBD8226A7E7}" type="doc">
      <dgm:prSet loTypeId="urn:microsoft.com/office/officeart/2005/8/layout/vList3" loCatId="list" qsTypeId="urn:microsoft.com/office/officeart/2005/8/quickstyle/simple1" qsCatId="simple" csTypeId="urn:microsoft.com/office/officeart/2005/8/colors/accent1_2" csCatId="accent1" phldr="1"/>
      <dgm:spPr/>
    </dgm:pt>
    <dgm:pt modelId="{CD8FC0E1-E20D-4F9C-B85E-E5B854C5E19C}">
      <dgm:prSet phldrT="[Text]" custT="1"/>
      <dgm:spPr>
        <a:solidFill>
          <a:srgbClr val="2196F3"/>
        </a:solidFill>
        <a:ln>
          <a:noFill/>
        </a:ln>
      </dgm:spPr>
      <dgm:t>
        <a:bodyPr/>
        <a:lstStyle/>
        <a:p>
          <a:pPr algn="l">
            <a:buSzPct val="100000"/>
            <a:buFont typeface="Arial" panose="020B0604020202020204" pitchFamily="34" charset="0"/>
            <a:buChar char="•"/>
          </a:pPr>
          <a:r>
            <a:rPr lang="es-MX" sz="1800">
              <a:latin typeface="Arial" panose="020B0604020202020204" pitchFamily="34" charset="0"/>
              <a:cs typeface="Arial" panose="020B0604020202020204" pitchFamily="34" charset="0"/>
            </a:rPr>
            <a:t>11,016 personas sin hogar recibieron albergue nocturno</a:t>
          </a:r>
        </a:p>
      </dgm:t>
    </dgm:pt>
    <dgm:pt modelId="{67DA665B-24FA-456E-8738-248D8B87437F}" type="parTrans" cxnId="{52B51A73-34F8-4A2B-8410-B98296FF5A6A}">
      <dgm:prSet/>
      <dgm:spPr/>
      <dgm:t>
        <a:bodyPr/>
        <a:lstStyle/>
        <a:p>
          <a:pPr algn="l"/>
          <a:endParaRPr lang="en-US" sz="1800">
            <a:latin typeface="Arial" panose="020B0604020202020204" pitchFamily="34" charset="0"/>
            <a:cs typeface="Arial" panose="020B0604020202020204" pitchFamily="34" charset="0"/>
          </a:endParaRPr>
        </a:p>
      </dgm:t>
    </dgm:pt>
    <dgm:pt modelId="{16830D3C-1E8A-44EC-82F4-07E03389EC61}" type="sibTrans" cxnId="{52B51A73-34F8-4A2B-8410-B98296FF5A6A}">
      <dgm:prSet/>
      <dgm:spPr/>
      <dgm:t>
        <a:bodyPr/>
        <a:lstStyle/>
        <a:p>
          <a:pPr algn="l"/>
          <a:endParaRPr lang="en-US" sz="1800">
            <a:latin typeface="Arial" panose="020B0604020202020204" pitchFamily="34" charset="0"/>
            <a:cs typeface="Arial" panose="020B0604020202020204" pitchFamily="34" charset="0"/>
          </a:endParaRPr>
        </a:p>
      </dgm:t>
    </dgm:pt>
    <dgm:pt modelId="{F52438D0-3300-4343-A0DC-517651039457}">
      <dgm:prSet phldrT="[Text]" custT="1"/>
      <dgm:spPr>
        <a:solidFill>
          <a:srgbClr val="2196F3"/>
        </a:solidFill>
        <a:ln>
          <a:noFill/>
        </a:ln>
      </dgm:spPr>
      <dgm:t>
        <a:bodyPr/>
        <a:lstStyle/>
        <a:p>
          <a:pPr algn="l">
            <a:buSzPct val="100000"/>
            <a:buFont typeface="Arial" panose="020B0604020202020204" pitchFamily="34" charset="0"/>
            <a:buChar char="•"/>
          </a:pPr>
          <a:r>
            <a:rPr lang="es-MX" sz="1800">
              <a:latin typeface="Arial" panose="020B0604020202020204" pitchFamily="34" charset="0"/>
              <a:cs typeface="Arial" panose="020B0604020202020204" pitchFamily="34" charset="0"/>
            </a:rPr>
            <a:t>451 hogares recibieron servicios de prevención (ayuda de emergencia, gastos de mudanza, asistencia para pago de servicios públicos)</a:t>
          </a:r>
        </a:p>
      </dgm:t>
    </dgm:pt>
    <dgm:pt modelId="{63D898C2-5739-4C2C-AD08-7AACE4E2FB2F}" type="parTrans" cxnId="{26782162-DEF2-4C46-B237-F471C4FC16B4}">
      <dgm:prSet/>
      <dgm:spPr/>
      <dgm:t>
        <a:bodyPr/>
        <a:lstStyle/>
        <a:p>
          <a:pPr algn="l"/>
          <a:endParaRPr lang="en-US" sz="1800">
            <a:latin typeface="Arial" panose="020B0604020202020204" pitchFamily="34" charset="0"/>
            <a:cs typeface="Arial" panose="020B0604020202020204" pitchFamily="34" charset="0"/>
          </a:endParaRPr>
        </a:p>
      </dgm:t>
    </dgm:pt>
    <dgm:pt modelId="{F7D6AD8B-697B-45A6-929D-FE6F602D886C}" type="sibTrans" cxnId="{26782162-DEF2-4C46-B237-F471C4FC16B4}">
      <dgm:prSet/>
      <dgm:spPr/>
      <dgm:t>
        <a:bodyPr/>
        <a:lstStyle/>
        <a:p>
          <a:pPr algn="l"/>
          <a:endParaRPr lang="en-US" sz="1800">
            <a:latin typeface="Arial" panose="020B0604020202020204" pitchFamily="34" charset="0"/>
            <a:cs typeface="Arial" panose="020B0604020202020204" pitchFamily="34" charset="0"/>
          </a:endParaRPr>
        </a:p>
      </dgm:t>
    </dgm:pt>
    <dgm:pt modelId="{7BB90229-0C8F-470D-B10F-FC261ADF5EFC}">
      <dgm:prSet phldrT="[Text]" custT="1"/>
      <dgm:spPr>
        <a:solidFill>
          <a:srgbClr val="2196F3"/>
        </a:solidFill>
        <a:ln>
          <a:noFill/>
        </a:ln>
      </dgm:spPr>
      <dgm:t>
        <a:bodyPr/>
        <a:lstStyle/>
        <a:p>
          <a:pPr algn="l">
            <a:buSzPct val="100000"/>
            <a:buFont typeface="Arial" panose="020B0604020202020204" pitchFamily="34" charset="0"/>
            <a:buChar char="•"/>
          </a:pPr>
          <a:r>
            <a:rPr lang="es-MX" sz="1800" dirty="0">
              <a:latin typeface="Arial" panose="020B0604020202020204" pitchFamily="34" charset="0"/>
              <a:cs typeface="Arial" panose="020B0604020202020204" pitchFamily="34" charset="0"/>
            </a:rPr>
            <a:t>531 hogares recibieron servicios de asistencia para la renta basada en el arrendatario/reubicación rápida</a:t>
          </a:r>
        </a:p>
      </dgm:t>
    </dgm:pt>
    <dgm:pt modelId="{4F421E99-D799-48CA-BB4C-248563CB4091}" type="parTrans" cxnId="{6CFEAD69-9C9F-4194-A5AD-473C3B56AD11}">
      <dgm:prSet/>
      <dgm:spPr/>
      <dgm:t>
        <a:bodyPr/>
        <a:lstStyle/>
        <a:p>
          <a:pPr algn="l"/>
          <a:endParaRPr lang="en-US" sz="1800">
            <a:latin typeface="Arial" panose="020B0604020202020204" pitchFamily="34" charset="0"/>
            <a:cs typeface="Arial" panose="020B0604020202020204" pitchFamily="34" charset="0"/>
          </a:endParaRPr>
        </a:p>
      </dgm:t>
    </dgm:pt>
    <dgm:pt modelId="{5D25F473-6664-46BB-B61D-42A960DB5A4C}" type="sibTrans" cxnId="{6CFEAD69-9C9F-4194-A5AD-473C3B56AD11}">
      <dgm:prSet/>
      <dgm:spPr/>
      <dgm:t>
        <a:bodyPr/>
        <a:lstStyle/>
        <a:p>
          <a:pPr algn="l"/>
          <a:endParaRPr lang="en-US" sz="1800">
            <a:latin typeface="Arial" panose="020B0604020202020204" pitchFamily="34" charset="0"/>
            <a:cs typeface="Arial" panose="020B0604020202020204" pitchFamily="34" charset="0"/>
          </a:endParaRPr>
        </a:p>
      </dgm:t>
    </dgm:pt>
    <dgm:pt modelId="{0CE88B8A-EE38-4B70-9AEF-882201329995}">
      <dgm:prSet custT="1"/>
      <dgm:spPr>
        <a:solidFill>
          <a:srgbClr val="2196F3"/>
        </a:solidFill>
        <a:ln>
          <a:noFill/>
        </a:ln>
      </dgm:spPr>
      <dgm:t>
        <a:bodyPr/>
        <a:lstStyle/>
        <a:p>
          <a:pPr algn="l"/>
          <a:r>
            <a:rPr lang="es-MX" sz="1800">
              <a:latin typeface="Arial" panose="020B0604020202020204" pitchFamily="34" charset="0"/>
              <a:cs typeface="Arial" panose="020B0604020202020204" pitchFamily="34" charset="0"/>
            </a:rPr>
            <a:t>346 personas sin refugio y sin hogar recibieron asistencia en la calle, lo que las puso en contacto con refugios de emergencia, viviendas y servicios esenciales</a:t>
          </a:r>
        </a:p>
      </dgm:t>
    </dgm:pt>
    <dgm:pt modelId="{5C0C0D20-441B-43A2-9C4A-7AAA46334309}" type="parTrans" cxnId="{9008FA14-E98C-4410-B84D-0EB7D3232BEB}">
      <dgm:prSet/>
      <dgm:spPr/>
      <dgm:t>
        <a:bodyPr/>
        <a:lstStyle/>
        <a:p>
          <a:pPr algn="l"/>
          <a:endParaRPr lang="en-US" sz="1800">
            <a:latin typeface="Arial" panose="020B0604020202020204" pitchFamily="34" charset="0"/>
            <a:cs typeface="Arial" panose="020B0604020202020204" pitchFamily="34" charset="0"/>
          </a:endParaRPr>
        </a:p>
      </dgm:t>
    </dgm:pt>
    <dgm:pt modelId="{358BFDD1-DD3F-4E2A-AEFF-351FDF15C34D}" type="sibTrans" cxnId="{9008FA14-E98C-4410-B84D-0EB7D3232BEB}">
      <dgm:prSet/>
      <dgm:spPr/>
      <dgm:t>
        <a:bodyPr/>
        <a:lstStyle/>
        <a:p>
          <a:pPr algn="l"/>
          <a:endParaRPr lang="en-US" sz="1800">
            <a:latin typeface="Arial" panose="020B0604020202020204" pitchFamily="34" charset="0"/>
            <a:cs typeface="Arial" panose="020B0604020202020204" pitchFamily="34" charset="0"/>
          </a:endParaRPr>
        </a:p>
      </dgm:t>
    </dgm:pt>
    <dgm:pt modelId="{C9B45FE8-DCDF-4C18-A11D-97A6AAF399B2}" type="pres">
      <dgm:prSet presAssocID="{2B3B866C-262E-4A8E-B913-7EBD8226A7E7}" presName="linearFlow" presStyleCnt="0">
        <dgm:presLayoutVars>
          <dgm:dir/>
          <dgm:resizeHandles val="exact"/>
        </dgm:presLayoutVars>
      </dgm:prSet>
      <dgm:spPr/>
    </dgm:pt>
    <dgm:pt modelId="{F56544E9-155D-4EE8-BF03-29B598ABB493}" type="pres">
      <dgm:prSet presAssocID="{CD8FC0E1-E20D-4F9C-B85E-E5B854C5E19C}" presName="composite" presStyleCnt="0"/>
      <dgm:spPr/>
    </dgm:pt>
    <dgm:pt modelId="{BF69A0A6-5995-49AF-A278-EF766A609E0D}" type="pres">
      <dgm:prSet presAssocID="{CD8FC0E1-E20D-4F9C-B85E-E5B854C5E19C}"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ed"/>
        </a:ext>
      </dgm:extLst>
    </dgm:pt>
    <dgm:pt modelId="{DFA61004-1C9C-4C83-BEE8-8360000647EB}" type="pres">
      <dgm:prSet presAssocID="{CD8FC0E1-E20D-4F9C-B85E-E5B854C5E19C}" presName="txShp" presStyleLbl="node1" presStyleIdx="0" presStyleCnt="4">
        <dgm:presLayoutVars>
          <dgm:bulletEnabled val="1"/>
        </dgm:presLayoutVars>
      </dgm:prSet>
      <dgm:spPr/>
    </dgm:pt>
    <dgm:pt modelId="{8593CE64-FC91-4782-9A3B-CEDB7EEAF9E5}" type="pres">
      <dgm:prSet presAssocID="{16830D3C-1E8A-44EC-82F4-07E03389EC61}" presName="spacing" presStyleCnt="0"/>
      <dgm:spPr/>
    </dgm:pt>
    <dgm:pt modelId="{4A2F3674-45C0-439B-A0EE-D7EF245E3FF0}" type="pres">
      <dgm:prSet presAssocID="{F52438D0-3300-4343-A0DC-517651039457}" presName="composite" presStyleCnt="0"/>
      <dgm:spPr/>
    </dgm:pt>
    <dgm:pt modelId="{1F81CA0C-0721-4169-BED7-5D93440A74B6}" type="pres">
      <dgm:prSet presAssocID="{F52438D0-3300-4343-A0DC-517651039457}" presName="imgShp"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ox trolley"/>
        </a:ext>
      </dgm:extLst>
    </dgm:pt>
    <dgm:pt modelId="{D0C91FBC-2ED8-4FB6-96B7-B8281771026E}" type="pres">
      <dgm:prSet presAssocID="{F52438D0-3300-4343-A0DC-517651039457}" presName="txShp" presStyleLbl="node1" presStyleIdx="1" presStyleCnt="4" custLinFactNeighborY="-3913">
        <dgm:presLayoutVars>
          <dgm:bulletEnabled val="1"/>
        </dgm:presLayoutVars>
      </dgm:prSet>
      <dgm:spPr/>
    </dgm:pt>
    <dgm:pt modelId="{CAD13916-ADE0-495C-94EE-49D64DA4247D}" type="pres">
      <dgm:prSet presAssocID="{F7D6AD8B-697B-45A6-929D-FE6F602D886C}" presName="spacing" presStyleCnt="0"/>
      <dgm:spPr/>
    </dgm:pt>
    <dgm:pt modelId="{B5A1B299-42A7-475E-A0E7-40AE3F2909D4}" type="pres">
      <dgm:prSet presAssocID="{7BB90229-0C8F-470D-B10F-FC261ADF5EFC}" presName="composite" presStyleCnt="0"/>
      <dgm:spPr/>
    </dgm:pt>
    <dgm:pt modelId="{A7ED4469-1036-447C-8FB3-6BEB5332DBC5}" type="pres">
      <dgm:prSet presAssocID="{7BB90229-0C8F-470D-B10F-FC261ADF5EFC}" presName="imgShp"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ouse"/>
        </a:ext>
      </dgm:extLst>
    </dgm:pt>
    <dgm:pt modelId="{375482BE-5A82-487A-BF8C-D35FF63B4438}" type="pres">
      <dgm:prSet presAssocID="{7BB90229-0C8F-470D-B10F-FC261ADF5EFC}" presName="txShp" presStyleLbl="node1" presStyleIdx="2" presStyleCnt="4">
        <dgm:presLayoutVars>
          <dgm:bulletEnabled val="1"/>
        </dgm:presLayoutVars>
      </dgm:prSet>
      <dgm:spPr/>
    </dgm:pt>
    <dgm:pt modelId="{E19980D1-0B9A-495A-AE32-FEEE1D864020}" type="pres">
      <dgm:prSet presAssocID="{5D25F473-6664-46BB-B61D-42A960DB5A4C}" presName="spacing" presStyleCnt="0"/>
      <dgm:spPr/>
    </dgm:pt>
    <dgm:pt modelId="{5A494C0D-A681-4BDD-8C95-871164A78124}" type="pres">
      <dgm:prSet presAssocID="{0CE88B8A-EE38-4B70-9AEF-882201329995}" presName="composite" presStyleCnt="0"/>
      <dgm:spPr/>
    </dgm:pt>
    <dgm:pt modelId="{4B8F0033-8029-4E92-8746-F44EDD62DA97}" type="pres">
      <dgm:prSet presAssocID="{0CE88B8A-EE38-4B70-9AEF-882201329995}" presName="imgShp"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onfused person"/>
        </a:ext>
      </dgm:extLst>
    </dgm:pt>
    <dgm:pt modelId="{914716C5-E578-41CD-B81E-34B8393A6A65}" type="pres">
      <dgm:prSet presAssocID="{0CE88B8A-EE38-4B70-9AEF-882201329995}" presName="txShp" presStyleLbl="node1" presStyleIdx="3" presStyleCnt="4">
        <dgm:presLayoutVars>
          <dgm:bulletEnabled val="1"/>
        </dgm:presLayoutVars>
      </dgm:prSet>
      <dgm:spPr/>
    </dgm:pt>
  </dgm:ptLst>
  <dgm:cxnLst>
    <dgm:cxn modelId="{9008FA14-E98C-4410-B84D-0EB7D3232BEB}" srcId="{2B3B866C-262E-4A8E-B913-7EBD8226A7E7}" destId="{0CE88B8A-EE38-4B70-9AEF-882201329995}" srcOrd="3" destOrd="0" parTransId="{5C0C0D20-441B-43A2-9C4A-7AAA46334309}" sibTransId="{358BFDD1-DD3F-4E2A-AEFF-351FDF15C34D}"/>
    <dgm:cxn modelId="{DE869616-BD86-4117-BA00-6497B9BF8665}" type="presOf" srcId="{F52438D0-3300-4343-A0DC-517651039457}" destId="{D0C91FBC-2ED8-4FB6-96B7-B8281771026E}" srcOrd="0" destOrd="0" presId="urn:microsoft.com/office/officeart/2005/8/layout/vList3"/>
    <dgm:cxn modelId="{61FB9C2F-65B9-492C-901D-503B2452AEB9}" type="presOf" srcId="{2B3B866C-262E-4A8E-B913-7EBD8226A7E7}" destId="{C9B45FE8-DCDF-4C18-A11D-97A6AAF399B2}" srcOrd="0" destOrd="0" presId="urn:microsoft.com/office/officeart/2005/8/layout/vList3"/>
    <dgm:cxn modelId="{26782162-DEF2-4C46-B237-F471C4FC16B4}" srcId="{2B3B866C-262E-4A8E-B913-7EBD8226A7E7}" destId="{F52438D0-3300-4343-A0DC-517651039457}" srcOrd="1" destOrd="0" parTransId="{63D898C2-5739-4C2C-AD08-7AACE4E2FB2F}" sibTransId="{F7D6AD8B-697B-45A6-929D-FE6F602D886C}"/>
    <dgm:cxn modelId="{4A0D3445-21DF-4D33-8057-6F46D0912914}" type="presOf" srcId="{0CE88B8A-EE38-4B70-9AEF-882201329995}" destId="{914716C5-E578-41CD-B81E-34B8393A6A65}" srcOrd="0" destOrd="0" presId="urn:microsoft.com/office/officeart/2005/8/layout/vList3"/>
    <dgm:cxn modelId="{6CFEAD69-9C9F-4194-A5AD-473C3B56AD11}" srcId="{2B3B866C-262E-4A8E-B913-7EBD8226A7E7}" destId="{7BB90229-0C8F-470D-B10F-FC261ADF5EFC}" srcOrd="2" destOrd="0" parTransId="{4F421E99-D799-48CA-BB4C-248563CB4091}" sibTransId="{5D25F473-6664-46BB-B61D-42A960DB5A4C}"/>
    <dgm:cxn modelId="{52B51A73-34F8-4A2B-8410-B98296FF5A6A}" srcId="{2B3B866C-262E-4A8E-B913-7EBD8226A7E7}" destId="{CD8FC0E1-E20D-4F9C-B85E-E5B854C5E19C}" srcOrd="0" destOrd="0" parTransId="{67DA665B-24FA-456E-8738-248D8B87437F}" sibTransId="{16830D3C-1E8A-44EC-82F4-07E03389EC61}"/>
    <dgm:cxn modelId="{9F3CF373-B085-44E2-926E-B46CF699F045}" type="presOf" srcId="{CD8FC0E1-E20D-4F9C-B85E-E5B854C5E19C}" destId="{DFA61004-1C9C-4C83-BEE8-8360000647EB}" srcOrd="0" destOrd="0" presId="urn:microsoft.com/office/officeart/2005/8/layout/vList3"/>
    <dgm:cxn modelId="{D62DC79D-D185-48FF-B941-10C5A5638F24}" type="presOf" srcId="{7BB90229-0C8F-470D-B10F-FC261ADF5EFC}" destId="{375482BE-5A82-487A-BF8C-D35FF63B4438}" srcOrd="0" destOrd="0" presId="urn:microsoft.com/office/officeart/2005/8/layout/vList3"/>
    <dgm:cxn modelId="{9A0A887D-865E-4A10-8994-5808817830EF}" type="presParOf" srcId="{C9B45FE8-DCDF-4C18-A11D-97A6AAF399B2}" destId="{F56544E9-155D-4EE8-BF03-29B598ABB493}" srcOrd="0" destOrd="0" presId="urn:microsoft.com/office/officeart/2005/8/layout/vList3"/>
    <dgm:cxn modelId="{04CDE562-DCB4-4A7B-BD01-4AABC1BA1D8E}" type="presParOf" srcId="{F56544E9-155D-4EE8-BF03-29B598ABB493}" destId="{BF69A0A6-5995-49AF-A278-EF766A609E0D}" srcOrd="0" destOrd="0" presId="urn:microsoft.com/office/officeart/2005/8/layout/vList3"/>
    <dgm:cxn modelId="{84255ECB-0C29-4505-A510-8076784AB668}" type="presParOf" srcId="{F56544E9-155D-4EE8-BF03-29B598ABB493}" destId="{DFA61004-1C9C-4C83-BEE8-8360000647EB}" srcOrd="1" destOrd="0" presId="urn:microsoft.com/office/officeart/2005/8/layout/vList3"/>
    <dgm:cxn modelId="{85B09565-99CB-45CE-AC9D-C87E76FBA6F6}" type="presParOf" srcId="{C9B45FE8-DCDF-4C18-A11D-97A6AAF399B2}" destId="{8593CE64-FC91-4782-9A3B-CEDB7EEAF9E5}" srcOrd="1" destOrd="0" presId="urn:microsoft.com/office/officeart/2005/8/layout/vList3"/>
    <dgm:cxn modelId="{783E5FA7-FC69-4C73-8274-7419C282E596}" type="presParOf" srcId="{C9B45FE8-DCDF-4C18-A11D-97A6AAF399B2}" destId="{4A2F3674-45C0-439B-A0EE-D7EF245E3FF0}" srcOrd="2" destOrd="0" presId="urn:microsoft.com/office/officeart/2005/8/layout/vList3"/>
    <dgm:cxn modelId="{23073751-1DC4-4DE3-B514-88F2FDD07C2B}" type="presParOf" srcId="{4A2F3674-45C0-439B-A0EE-D7EF245E3FF0}" destId="{1F81CA0C-0721-4169-BED7-5D93440A74B6}" srcOrd="0" destOrd="0" presId="urn:microsoft.com/office/officeart/2005/8/layout/vList3"/>
    <dgm:cxn modelId="{DFFE282C-BA1D-4179-B0AD-CD2467CE8DEA}" type="presParOf" srcId="{4A2F3674-45C0-439B-A0EE-D7EF245E3FF0}" destId="{D0C91FBC-2ED8-4FB6-96B7-B8281771026E}" srcOrd="1" destOrd="0" presId="urn:microsoft.com/office/officeart/2005/8/layout/vList3"/>
    <dgm:cxn modelId="{F55F9916-096C-4C8F-8FAB-3AEBE8FFCFD9}" type="presParOf" srcId="{C9B45FE8-DCDF-4C18-A11D-97A6AAF399B2}" destId="{CAD13916-ADE0-495C-94EE-49D64DA4247D}" srcOrd="3" destOrd="0" presId="urn:microsoft.com/office/officeart/2005/8/layout/vList3"/>
    <dgm:cxn modelId="{A5380232-5D7E-4504-AA95-651EADBEB1D8}" type="presParOf" srcId="{C9B45FE8-DCDF-4C18-A11D-97A6AAF399B2}" destId="{B5A1B299-42A7-475E-A0E7-40AE3F2909D4}" srcOrd="4" destOrd="0" presId="urn:microsoft.com/office/officeart/2005/8/layout/vList3"/>
    <dgm:cxn modelId="{3E9E3B1D-873B-46F4-A4A2-E9202FC024C5}" type="presParOf" srcId="{B5A1B299-42A7-475E-A0E7-40AE3F2909D4}" destId="{A7ED4469-1036-447C-8FB3-6BEB5332DBC5}" srcOrd="0" destOrd="0" presId="urn:microsoft.com/office/officeart/2005/8/layout/vList3"/>
    <dgm:cxn modelId="{37B352CD-BA00-46E0-A31B-A3049ACE5CC3}" type="presParOf" srcId="{B5A1B299-42A7-475E-A0E7-40AE3F2909D4}" destId="{375482BE-5A82-487A-BF8C-D35FF63B4438}" srcOrd="1" destOrd="0" presId="urn:microsoft.com/office/officeart/2005/8/layout/vList3"/>
    <dgm:cxn modelId="{ADF9FB6A-438D-4B7D-8AFF-EFF253B25B18}" type="presParOf" srcId="{C9B45FE8-DCDF-4C18-A11D-97A6AAF399B2}" destId="{E19980D1-0B9A-495A-AE32-FEEE1D864020}" srcOrd="5" destOrd="0" presId="urn:microsoft.com/office/officeart/2005/8/layout/vList3"/>
    <dgm:cxn modelId="{15A29FB7-8248-4889-A9F4-10A8B206A277}" type="presParOf" srcId="{C9B45FE8-DCDF-4C18-A11D-97A6AAF399B2}" destId="{5A494C0D-A681-4BDD-8C95-871164A78124}" srcOrd="6" destOrd="0" presId="urn:microsoft.com/office/officeart/2005/8/layout/vList3"/>
    <dgm:cxn modelId="{222B513D-A0F3-41B8-9DEB-5B2B1FD1D2CB}" type="presParOf" srcId="{5A494C0D-A681-4BDD-8C95-871164A78124}" destId="{4B8F0033-8029-4E92-8746-F44EDD62DA97}" srcOrd="0" destOrd="0" presId="urn:microsoft.com/office/officeart/2005/8/layout/vList3"/>
    <dgm:cxn modelId="{71999B2A-AAA1-4E6F-8164-39D212E853F1}" type="presParOf" srcId="{5A494C0D-A681-4BDD-8C95-871164A78124}" destId="{914716C5-E578-41CD-B81E-34B8393A6A6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B3B866C-262E-4A8E-B913-7EBD8226A7E7}" type="doc">
      <dgm:prSet loTypeId="urn:microsoft.com/office/officeart/2005/8/layout/vList3" loCatId="list" qsTypeId="urn:microsoft.com/office/officeart/2005/8/quickstyle/simple1" qsCatId="simple" csTypeId="urn:microsoft.com/office/officeart/2005/8/colors/accent1_2" csCatId="accent1" phldr="1"/>
      <dgm:spPr/>
    </dgm:pt>
    <dgm:pt modelId="{CD8FC0E1-E20D-4F9C-B85E-E5B854C5E19C}">
      <dgm:prSet phldrT="[Text]" custT="1"/>
      <dgm:spPr>
        <a:solidFill>
          <a:srgbClr val="2196F3"/>
        </a:solidFill>
        <a:ln>
          <a:noFill/>
        </a:ln>
      </dgm:spPr>
      <dgm:t>
        <a:bodyPr/>
        <a:lstStyle/>
        <a:p>
          <a:pPr algn="l">
            <a:buSzPct val="100000"/>
            <a:buFont typeface="Arial" panose="020B0604020202020204" pitchFamily="34" charset="0"/>
            <a:buChar char="•"/>
          </a:pPr>
          <a:r>
            <a:rPr lang="es-MX" sz="1800">
              <a:latin typeface="Arial" panose="020B0604020202020204" pitchFamily="34" charset="0"/>
              <a:cs typeface="Arial" panose="020B0604020202020204" pitchFamily="34" charset="0"/>
            </a:rPr>
            <a:t>190 personas con VIH/SIDA y sus familias recibieron asistencia a corto plazo para la renta, la hipoteca y los servicios públicos</a:t>
          </a:r>
        </a:p>
      </dgm:t>
    </dgm:pt>
    <dgm:pt modelId="{67DA665B-24FA-456E-8738-248D8B87437F}" type="parTrans" cxnId="{52B51A73-34F8-4A2B-8410-B98296FF5A6A}">
      <dgm:prSet/>
      <dgm:spPr/>
      <dgm:t>
        <a:bodyPr/>
        <a:lstStyle/>
        <a:p>
          <a:pPr algn="l"/>
          <a:endParaRPr lang="en-US" sz="1800">
            <a:latin typeface="Arial" panose="020B0604020202020204" pitchFamily="34" charset="0"/>
            <a:cs typeface="Arial" panose="020B0604020202020204" pitchFamily="34" charset="0"/>
          </a:endParaRPr>
        </a:p>
      </dgm:t>
    </dgm:pt>
    <dgm:pt modelId="{16830D3C-1E8A-44EC-82F4-07E03389EC61}" type="sibTrans" cxnId="{52B51A73-34F8-4A2B-8410-B98296FF5A6A}">
      <dgm:prSet/>
      <dgm:spPr/>
      <dgm:t>
        <a:bodyPr/>
        <a:lstStyle/>
        <a:p>
          <a:pPr algn="l"/>
          <a:endParaRPr lang="en-US" sz="1800">
            <a:latin typeface="Arial" panose="020B0604020202020204" pitchFamily="34" charset="0"/>
            <a:cs typeface="Arial" panose="020B0604020202020204" pitchFamily="34" charset="0"/>
          </a:endParaRPr>
        </a:p>
      </dgm:t>
    </dgm:pt>
    <dgm:pt modelId="{F52438D0-3300-4343-A0DC-517651039457}">
      <dgm:prSet phldrT="[Text]" custT="1"/>
      <dgm:spPr>
        <a:solidFill>
          <a:srgbClr val="2196F3"/>
        </a:solidFill>
        <a:ln>
          <a:noFill/>
        </a:ln>
      </dgm:spPr>
      <dgm:t>
        <a:bodyPr/>
        <a:lstStyle/>
        <a:p>
          <a:pPr algn="l">
            <a:buSzPct val="100000"/>
            <a:buFont typeface="Arial" panose="020B0604020202020204" pitchFamily="34" charset="0"/>
            <a:buChar char="•"/>
          </a:pPr>
          <a:r>
            <a:rPr lang="es-MX" sz="1800">
              <a:latin typeface="Arial" panose="020B0604020202020204" pitchFamily="34" charset="0"/>
              <a:cs typeface="Arial" panose="020B0604020202020204" pitchFamily="34" charset="0"/>
            </a:rPr>
            <a:t>291 personas con VIH/SIDA y sus familias recibieron asistencia para la renta basada en el arrendatario</a:t>
          </a:r>
        </a:p>
      </dgm:t>
    </dgm:pt>
    <dgm:pt modelId="{63D898C2-5739-4C2C-AD08-7AACE4E2FB2F}" type="parTrans" cxnId="{26782162-DEF2-4C46-B237-F471C4FC16B4}">
      <dgm:prSet/>
      <dgm:spPr/>
      <dgm:t>
        <a:bodyPr/>
        <a:lstStyle/>
        <a:p>
          <a:pPr algn="l"/>
          <a:endParaRPr lang="en-US" sz="1800">
            <a:latin typeface="Arial" panose="020B0604020202020204" pitchFamily="34" charset="0"/>
            <a:cs typeface="Arial" panose="020B0604020202020204" pitchFamily="34" charset="0"/>
          </a:endParaRPr>
        </a:p>
      </dgm:t>
    </dgm:pt>
    <dgm:pt modelId="{F7D6AD8B-697B-45A6-929D-FE6F602D886C}" type="sibTrans" cxnId="{26782162-DEF2-4C46-B237-F471C4FC16B4}">
      <dgm:prSet/>
      <dgm:spPr/>
      <dgm:t>
        <a:bodyPr/>
        <a:lstStyle/>
        <a:p>
          <a:pPr algn="l"/>
          <a:endParaRPr lang="en-US" sz="1800">
            <a:latin typeface="Arial" panose="020B0604020202020204" pitchFamily="34" charset="0"/>
            <a:cs typeface="Arial" panose="020B0604020202020204" pitchFamily="34" charset="0"/>
          </a:endParaRPr>
        </a:p>
      </dgm:t>
    </dgm:pt>
    <dgm:pt modelId="{7BB90229-0C8F-470D-B10F-FC261ADF5EFC}">
      <dgm:prSet phldrT="[Text]" custT="1"/>
      <dgm:spPr>
        <a:solidFill>
          <a:srgbClr val="2196F3"/>
        </a:solidFill>
        <a:ln>
          <a:noFill/>
        </a:ln>
      </dgm:spPr>
      <dgm:t>
        <a:bodyPr/>
        <a:lstStyle/>
        <a:p>
          <a:pPr algn="l">
            <a:buSzPct val="100000"/>
            <a:buFont typeface="Arial" panose="020B0604020202020204" pitchFamily="34" charset="0"/>
            <a:buChar char="•"/>
          </a:pPr>
          <a:r>
            <a:rPr lang="es-MX" sz="1800">
              <a:latin typeface="Arial" panose="020B0604020202020204" pitchFamily="34" charset="0"/>
              <a:cs typeface="Arial" panose="020B0604020202020204" pitchFamily="34" charset="0"/>
            </a:rPr>
            <a:t>847 personas con VIH/SIDA y sus familias recibieron servicios de asistencia, como servicios de vivienda, información, divulgación y apoyo para mejorar su calidad de vida</a:t>
          </a:r>
        </a:p>
      </dgm:t>
    </dgm:pt>
    <dgm:pt modelId="{4F421E99-D799-48CA-BB4C-248563CB4091}" type="parTrans" cxnId="{6CFEAD69-9C9F-4194-A5AD-473C3B56AD11}">
      <dgm:prSet/>
      <dgm:spPr/>
      <dgm:t>
        <a:bodyPr/>
        <a:lstStyle/>
        <a:p>
          <a:pPr algn="l"/>
          <a:endParaRPr lang="en-US" sz="1800">
            <a:latin typeface="Arial" panose="020B0604020202020204" pitchFamily="34" charset="0"/>
            <a:cs typeface="Arial" panose="020B0604020202020204" pitchFamily="34" charset="0"/>
          </a:endParaRPr>
        </a:p>
      </dgm:t>
    </dgm:pt>
    <dgm:pt modelId="{5D25F473-6664-46BB-B61D-42A960DB5A4C}" type="sibTrans" cxnId="{6CFEAD69-9C9F-4194-A5AD-473C3B56AD11}">
      <dgm:prSet/>
      <dgm:spPr/>
      <dgm:t>
        <a:bodyPr/>
        <a:lstStyle/>
        <a:p>
          <a:pPr algn="l"/>
          <a:endParaRPr lang="en-US" sz="1800">
            <a:latin typeface="Arial" panose="020B0604020202020204" pitchFamily="34" charset="0"/>
            <a:cs typeface="Arial" panose="020B0604020202020204" pitchFamily="34" charset="0"/>
          </a:endParaRPr>
        </a:p>
      </dgm:t>
    </dgm:pt>
    <dgm:pt modelId="{0CE88B8A-EE38-4B70-9AEF-882201329995}">
      <dgm:prSet custT="1"/>
      <dgm:spPr>
        <a:solidFill>
          <a:srgbClr val="2196F3"/>
        </a:solidFill>
        <a:ln>
          <a:noFill/>
        </a:ln>
      </dgm:spPr>
      <dgm:t>
        <a:bodyPr/>
        <a:lstStyle/>
        <a:p>
          <a:pPr algn="l"/>
          <a:r>
            <a:rPr lang="es-MX" sz="1800">
              <a:latin typeface="Arial" panose="020B0604020202020204" pitchFamily="34" charset="0"/>
              <a:cs typeface="Arial" panose="020B0604020202020204" pitchFamily="34" charset="0"/>
            </a:rPr>
            <a:t>232 personas con VIH/SIDA y sus familias recibieron viviendas permanentes en establecimientos y viviendas de corto plazo o de transición</a:t>
          </a:r>
        </a:p>
      </dgm:t>
    </dgm:pt>
    <dgm:pt modelId="{5C0C0D20-441B-43A2-9C4A-7AAA46334309}" type="parTrans" cxnId="{9008FA14-E98C-4410-B84D-0EB7D3232BEB}">
      <dgm:prSet/>
      <dgm:spPr/>
      <dgm:t>
        <a:bodyPr/>
        <a:lstStyle/>
        <a:p>
          <a:pPr algn="l"/>
          <a:endParaRPr lang="en-US" sz="1800">
            <a:latin typeface="Arial" panose="020B0604020202020204" pitchFamily="34" charset="0"/>
            <a:cs typeface="Arial" panose="020B0604020202020204" pitchFamily="34" charset="0"/>
          </a:endParaRPr>
        </a:p>
      </dgm:t>
    </dgm:pt>
    <dgm:pt modelId="{358BFDD1-DD3F-4E2A-AEFF-351FDF15C34D}" type="sibTrans" cxnId="{9008FA14-E98C-4410-B84D-0EB7D3232BEB}">
      <dgm:prSet/>
      <dgm:spPr/>
      <dgm:t>
        <a:bodyPr/>
        <a:lstStyle/>
        <a:p>
          <a:pPr algn="l"/>
          <a:endParaRPr lang="en-US" sz="1800">
            <a:latin typeface="Arial" panose="020B0604020202020204" pitchFamily="34" charset="0"/>
            <a:cs typeface="Arial" panose="020B0604020202020204" pitchFamily="34" charset="0"/>
          </a:endParaRPr>
        </a:p>
      </dgm:t>
    </dgm:pt>
    <dgm:pt modelId="{F949F099-E48E-46C3-90F2-4BB5C21C0AD0}">
      <dgm:prSet custT="1"/>
      <dgm:spPr>
        <a:solidFill>
          <a:srgbClr val="2196F3"/>
        </a:solidFill>
        <a:ln>
          <a:noFill/>
        </a:ln>
      </dgm:spPr>
      <dgm:t>
        <a:bodyPr/>
        <a:lstStyle/>
        <a:p>
          <a:pPr algn="l"/>
          <a:r>
            <a:rPr lang="es-MX" sz="1800">
              <a:latin typeface="Arial" panose="020B0604020202020204" pitchFamily="34" charset="0"/>
              <a:cs typeface="Arial" panose="020B0604020202020204" pitchFamily="34" charset="0"/>
            </a:rPr>
            <a:t>182 personas con VIH/SIDA y sus familias recibieron servicios de información de vivienda</a:t>
          </a:r>
        </a:p>
      </dgm:t>
    </dgm:pt>
    <dgm:pt modelId="{BC5F65B2-36C8-4B33-A420-864A0F6D6148}" type="parTrans" cxnId="{B7DA857C-2353-408A-88EC-297AA3B490BF}">
      <dgm:prSet/>
      <dgm:spPr/>
      <dgm:t>
        <a:bodyPr/>
        <a:lstStyle/>
        <a:p>
          <a:endParaRPr lang="en-US"/>
        </a:p>
      </dgm:t>
    </dgm:pt>
    <dgm:pt modelId="{ABB5DB52-413A-490F-A74A-80D4DDFFB593}" type="sibTrans" cxnId="{B7DA857C-2353-408A-88EC-297AA3B490BF}">
      <dgm:prSet/>
      <dgm:spPr/>
      <dgm:t>
        <a:bodyPr/>
        <a:lstStyle/>
        <a:p>
          <a:endParaRPr lang="en-US"/>
        </a:p>
      </dgm:t>
    </dgm:pt>
    <dgm:pt modelId="{C9B45FE8-DCDF-4C18-A11D-97A6AAF399B2}" type="pres">
      <dgm:prSet presAssocID="{2B3B866C-262E-4A8E-B913-7EBD8226A7E7}" presName="linearFlow" presStyleCnt="0">
        <dgm:presLayoutVars>
          <dgm:dir/>
          <dgm:resizeHandles val="exact"/>
        </dgm:presLayoutVars>
      </dgm:prSet>
      <dgm:spPr/>
    </dgm:pt>
    <dgm:pt modelId="{F56544E9-155D-4EE8-BF03-29B598ABB493}" type="pres">
      <dgm:prSet presAssocID="{CD8FC0E1-E20D-4F9C-B85E-E5B854C5E19C}" presName="composite" presStyleCnt="0"/>
      <dgm:spPr/>
    </dgm:pt>
    <dgm:pt modelId="{BF69A0A6-5995-49AF-A278-EF766A609E0D}" type="pres">
      <dgm:prSet presAssocID="{CD8FC0E1-E20D-4F9C-B85E-E5B854C5E19C}"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ome"/>
        </a:ext>
      </dgm:extLst>
    </dgm:pt>
    <dgm:pt modelId="{DFA61004-1C9C-4C83-BEE8-8360000647EB}" type="pres">
      <dgm:prSet presAssocID="{CD8FC0E1-E20D-4F9C-B85E-E5B854C5E19C}" presName="txShp" presStyleLbl="node1" presStyleIdx="0" presStyleCnt="5">
        <dgm:presLayoutVars>
          <dgm:bulletEnabled val="1"/>
        </dgm:presLayoutVars>
      </dgm:prSet>
      <dgm:spPr/>
    </dgm:pt>
    <dgm:pt modelId="{8593CE64-FC91-4782-9A3B-CEDB7EEAF9E5}" type="pres">
      <dgm:prSet presAssocID="{16830D3C-1E8A-44EC-82F4-07E03389EC61}" presName="spacing" presStyleCnt="0"/>
      <dgm:spPr/>
    </dgm:pt>
    <dgm:pt modelId="{4A2F3674-45C0-439B-A0EE-D7EF245E3FF0}" type="pres">
      <dgm:prSet presAssocID="{F52438D0-3300-4343-A0DC-517651039457}" presName="composite" presStyleCnt="0"/>
      <dgm:spPr/>
    </dgm:pt>
    <dgm:pt modelId="{1F81CA0C-0721-4169-BED7-5D93440A74B6}" type="pres">
      <dgm:prSet presAssocID="{F52438D0-3300-4343-A0DC-517651039457}" presName="imgShp"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Open hand"/>
        </a:ext>
      </dgm:extLst>
    </dgm:pt>
    <dgm:pt modelId="{D0C91FBC-2ED8-4FB6-96B7-B8281771026E}" type="pres">
      <dgm:prSet presAssocID="{F52438D0-3300-4343-A0DC-517651039457}" presName="txShp" presStyleLbl="node1" presStyleIdx="1" presStyleCnt="5">
        <dgm:presLayoutVars>
          <dgm:bulletEnabled val="1"/>
        </dgm:presLayoutVars>
      </dgm:prSet>
      <dgm:spPr/>
    </dgm:pt>
    <dgm:pt modelId="{CAD13916-ADE0-495C-94EE-49D64DA4247D}" type="pres">
      <dgm:prSet presAssocID="{F7D6AD8B-697B-45A6-929D-FE6F602D886C}" presName="spacing" presStyleCnt="0"/>
      <dgm:spPr/>
    </dgm:pt>
    <dgm:pt modelId="{B5A1B299-42A7-475E-A0E7-40AE3F2909D4}" type="pres">
      <dgm:prSet presAssocID="{7BB90229-0C8F-470D-B10F-FC261ADF5EFC}" presName="composite" presStyleCnt="0"/>
      <dgm:spPr/>
    </dgm:pt>
    <dgm:pt modelId="{A7ED4469-1036-447C-8FB3-6BEB5332DBC5}" type="pres">
      <dgm:prSet presAssocID="{7BB90229-0C8F-470D-B10F-FC261ADF5EFC}" presName="imgShp"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Group"/>
        </a:ext>
      </dgm:extLst>
    </dgm:pt>
    <dgm:pt modelId="{375482BE-5A82-487A-BF8C-D35FF63B4438}" type="pres">
      <dgm:prSet presAssocID="{7BB90229-0C8F-470D-B10F-FC261ADF5EFC}" presName="txShp" presStyleLbl="node1" presStyleIdx="2" presStyleCnt="5">
        <dgm:presLayoutVars>
          <dgm:bulletEnabled val="1"/>
        </dgm:presLayoutVars>
      </dgm:prSet>
      <dgm:spPr/>
    </dgm:pt>
    <dgm:pt modelId="{E19980D1-0B9A-495A-AE32-FEEE1D864020}" type="pres">
      <dgm:prSet presAssocID="{5D25F473-6664-46BB-B61D-42A960DB5A4C}" presName="spacing" presStyleCnt="0"/>
      <dgm:spPr/>
    </dgm:pt>
    <dgm:pt modelId="{5A494C0D-A681-4BDD-8C95-871164A78124}" type="pres">
      <dgm:prSet presAssocID="{0CE88B8A-EE38-4B70-9AEF-882201329995}" presName="composite" presStyleCnt="0"/>
      <dgm:spPr/>
    </dgm:pt>
    <dgm:pt modelId="{4B8F0033-8029-4E92-8746-F44EDD62DA97}" type="pres">
      <dgm:prSet presAssocID="{0CE88B8A-EE38-4B70-9AEF-882201329995}" presName="imgShp" presStyleLbl="fgImgPlace1" presStyleIdx="3" presStyleCnt="5"/>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uilding"/>
        </a:ext>
      </dgm:extLst>
    </dgm:pt>
    <dgm:pt modelId="{914716C5-E578-41CD-B81E-34B8393A6A65}" type="pres">
      <dgm:prSet presAssocID="{0CE88B8A-EE38-4B70-9AEF-882201329995}" presName="txShp" presStyleLbl="node1" presStyleIdx="3" presStyleCnt="5">
        <dgm:presLayoutVars>
          <dgm:bulletEnabled val="1"/>
        </dgm:presLayoutVars>
      </dgm:prSet>
      <dgm:spPr/>
    </dgm:pt>
    <dgm:pt modelId="{DA145194-27EA-443A-BD27-2D61F160193F}" type="pres">
      <dgm:prSet presAssocID="{358BFDD1-DD3F-4E2A-AEFF-351FDF15C34D}" presName="spacing" presStyleCnt="0"/>
      <dgm:spPr/>
    </dgm:pt>
    <dgm:pt modelId="{A0C2E263-A2A0-473D-A587-6861F9668056}" type="pres">
      <dgm:prSet presAssocID="{F949F099-E48E-46C3-90F2-4BB5C21C0AD0}" presName="composite" presStyleCnt="0"/>
      <dgm:spPr/>
    </dgm:pt>
    <dgm:pt modelId="{9DC49107-FEAD-4071-B0F6-4C3801DC654F}" type="pres">
      <dgm:prSet presAssocID="{F949F099-E48E-46C3-90F2-4BB5C21C0AD0}" presName="imgShp" presStyleLbl="fgImgPlace1" presStyleIdx="4" presStyleCnt="5"/>
      <dgm:spPr>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Document"/>
        </a:ext>
      </dgm:extLst>
    </dgm:pt>
    <dgm:pt modelId="{3EAF6331-8209-4178-A623-3CB222E23239}" type="pres">
      <dgm:prSet presAssocID="{F949F099-E48E-46C3-90F2-4BB5C21C0AD0}" presName="txShp" presStyleLbl="node1" presStyleIdx="4" presStyleCnt="5">
        <dgm:presLayoutVars>
          <dgm:bulletEnabled val="1"/>
        </dgm:presLayoutVars>
      </dgm:prSet>
      <dgm:spPr/>
    </dgm:pt>
  </dgm:ptLst>
  <dgm:cxnLst>
    <dgm:cxn modelId="{9008FA14-E98C-4410-B84D-0EB7D3232BEB}" srcId="{2B3B866C-262E-4A8E-B913-7EBD8226A7E7}" destId="{0CE88B8A-EE38-4B70-9AEF-882201329995}" srcOrd="3" destOrd="0" parTransId="{5C0C0D20-441B-43A2-9C4A-7AAA46334309}" sibTransId="{358BFDD1-DD3F-4E2A-AEFF-351FDF15C34D}"/>
    <dgm:cxn modelId="{DE869616-BD86-4117-BA00-6497B9BF8665}" type="presOf" srcId="{F52438D0-3300-4343-A0DC-517651039457}" destId="{D0C91FBC-2ED8-4FB6-96B7-B8281771026E}" srcOrd="0" destOrd="0" presId="urn:microsoft.com/office/officeart/2005/8/layout/vList3"/>
    <dgm:cxn modelId="{61FB9C2F-65B9-492C-901D-503B2452AEB9}" type="presOf" srcId="{2B3B866C-262E-4A8E-B913-7EBD8226A7E7}" destId="{C9B45FE8-DCDF-4C18-A11D-97A6AAF399B2}" srcOrd="0" destOrd="0" presId="urn:microsoft.com/office/officeart/2005/8/layout/vList3"/>
    <dgm:cxn modelId="{26782162-DEF2-4C46-B237-F471C4FC16B4}" srcId="{2B3B866C-262E-4A8E-B913-7EBD8226A7E7}" destId="{F52438D0-3300-4343-A0DC-517651039457}" srcOrd="1" destOrd="0" parTransId="{63D898C2-5739-4C2C-AD08-7AACE4E2FB2F}" sibTransId="{F7D6AD8B-697B-45A6-929D-FE6F602D886C}"/>
    <dgm:cxn modelId="{4A0D3445-21DF-4D33-8057-6F46D0912914}" type="presOf" srcId="{0CE88B8A-EE38-4B70-9AEF-882201329995}" destId="{914716C5-E578-41CD-B81E-34B8393A6A65}" srcOrd="0" destOrd="0" presId="urn:microsoft.com/office/officeart/2005/8/layout/vList3"/>
    <dgm:cxn modelId="{6CFEAD69-9C9F-4194-A5AD-473C3B56AD11}" srcId="{2B3B866C-262E-4A8E-B913-7EBD8226A7E7}" destId="{7BB90229-0C8F-470D-B10F-FC261ADF5EFC}" srcOrd="2" destOrd="0" parTransId="{4F421E99-D799-48CA-BB4C-248563CB4091}" sibTransId="{5D25F473-6664-46BB-B61D-42A960DB5A4C}"/>
    <dgm:cxn modelId="{52B51A73-34F8-4A2B-8410-B98296FF5A6A}" srcId="{2B3B866C-262E-4A8E-B913-7EBD8226A7E7}" destId="{CD8FC0E1-E20D-4F9C-B85E-E5B854C5E19C}" srcOrd="0" destOrd="0" parTransId="{67DA665B-24FA-456E-8738-248D8B87437F}" sibTransId="{16830D3C-1E8A-44EC-82F4-07E03389EC61}"/>
    <dgm:cxn modelId="{9F3CF373-B085-44E2-926E-B46CF699F045}" type="presOf" srcId="{CD8FC0E1-E20D-4F9C-B85E-E5B854C5E19C}" destId="{DFA61004-1C9C-4C83-BEE8-8360000647EB}" srcOrd="0" destOrd="0" presId="urn:microsoft.com/office/officeart/2005/8/layout/vList3"/>
    <dgm:cxn modelId="{B7DA857C-2353-408A-88EC-297AA3B490BF}" srcId="{2B3B866C-262E-4A8E-B913-7EBD8226A7E7}" destId="{F949F099-E48E-46C3-90F2-4BB5C21C0AD0}" srcOrd="4" destOrd="0" parTransId="{BC5F65B2-36C8-4B33-A420-864A0F6D6148}" sibTransId="{ABB5DB52-413A-490F-A74A-80D4DDFFB593}"/>
    <dgm:cxn modelId="{D62DC79D-D185-48FF-B941-10C5A5638F24}" type="presOf" srcId="{7BB90229-0C8F-470D-B10F-FC261ADF5EFC}" destId="{375482BE-5A82-487A-BF8C-D35FF63B4438}" srcOrd="0" destOrd="0" presId="urn:microsoft.com/office/officeart/2005/8/layout/vList3"/>
    <dgm:cxn modelId="{152F7EAC-D587-4A35-A9C4-6FF8A2B5DB87}" type="presOf" srcId="{F949F099-E48E-46C3-90F2-4BB5C21C0AD0}" destId="{3EAF6331-8209-4178-A623-3CB222E23239}" srcOrd="0" destOrd="0" presId="urn:microsoft.com/office/officeart/2005/8/layout/vList3"/>
    <dgm:cxn modelId="{9A0A887D-865E-4A10-8994-5808817830EF}" type="presParOf" srcId="{C9B45FE8-DCDF-4C18-A11D-97A6AAF399B2}" destId="{F56544E9-155D-4EE8-BF03-29B598ABB493}" srcOrd="0" destOrd="0" presId="urn:microsoft.com/office/officeart/2005/8/layout/vList3"/>
    <dgm:cxn modelId="{04CDE562-DCB4-4A7B-BD01-4AABC1BA1D8E}" type="presParOf" srcId="{F56544E9-155D-4EE8-BF03-29B598ABB493}" destId="{BF69A0A6-5995-49AF-A278-EF766A609E0D}" srcOrd="0" destOrd="0" presId="urn:microsoft.com/office/officeart/2005/8/layout/vList3"/>
    <dgm:cxn modelId="{84255ECB-0C29-4505-A510-8076784AB668}" type="presParOf" srcId="{F56544E9-155D-4EE8-BF03-29B598ABB493}" destId="{DFA61004-1C9C-4C83-BEE8-8360000647EB}" srcOrd="1" destOrd="0" presId="urn:microsoft.com/office/officeart/2005/8/layout/vList3"/>
    <dgm:cxn modelId="{85B09565-99CB-45CE-AC9D-C87E76FBA6F6}" type="presParOf" srcId="{C9B45FE8-DCDF-4C18-A11D-97A6AAF399B2}" destId="{8593CE64-FC91-4782-9A3B-CEDB7EEAF9E5}" srcOrd="1" destOrd="0" presId="urn:microsoft.com/office/officeart/2005/8/layout/vList3"/>
    <dgm:cxn modelId="{783E5FA7-FC69-4C73-8274-7419C282E596}" type="presParOf" srcId="{C9B45FE8-DCDF-4C18-A11D-97A6AAF399B2}" destId="{4A2F3674-45C0-439B-A0EE-D7EF245E3FF0}" srcOrd="2" destOrd="0" presId="urn:microsoft.com/office/officeart/2005/8/layout/vList3"/>
    <dgm:cxn modelId="{23073751-1DC4-4DE3-B514-88F2FDD07C2B}" type="presParOf" srcId="{4A2F3674-45C0-439B-A0EE-D7EF245E3FF0}" destId="{1F81CA0C-0721-4169-BED7-5D93440A74B6}" srcOrd="0" destOrd="0" presId="urn:microsoft.com/office/officeart/2005/8/layout/vList3"/>
    <dgm:cxn modelId="{DFFE282C-BA1D-4179-B0AD-CD2467CE8DEA}" type="presParOf" srcId="{4A2F3674-45C0-439B-A0EE-D7EF245E3FF0}" destId="{D0C91FBC-2ED8-4FB6-96B7-B8281771026E}" srcOrd="1" destOrd="0" presId="urn:microsoft.com/office/officeart/2005/8/layout/vList3"/>
    <dgm:cxn modelId="{F55F9916-096C-4C8F-8FAB-3AEBE8FFCFD9}" type="presParOf" srcId="{C9B45FE8-DCDF-4C18-A11D-97A6AAF399B2}" destId="{CAD13916-ADE0-495C-94EE-49D64DA4247D}" srcOrd="3" destOrd="0" presId="urn:microsoft.com/office/officeart/2005/8/layout/vList3"/>
    <dgm:cxn modelId="{A5380232-5D7E-4504-AA95-651EADBEB1D8}" type="presParOf" srcId="{C9B45FE8-DCDF-4C18-A11D-97A6AAF399B2}" destId="{B5A1B299-42A7-475E-A0E7-40AE3F2909D4}" srcOrd="4" destOrd="0" presId="urn:microsoft.com/office/officeart/2005/8/layout/vList3"/>
    <dgm:cxn modelId="{3E9E3B1D-873B-46F4-A4A2-E9202FC024C5}" type="presParOf" srcId="{B5A1B299-42A7-475E-A0E7-40AE3F2909D4}" destId="{A7ED4469-1036-447C-8FB3-6BEB5332DBC5}" srcOrd="0" destOrd="0" presId="urn:microsoft.com/office/officeart/2005/8/layout/vList3"/>
    <dgm:cxn modelId="{37B352CD-BA00-46E0-A31B-A3049ACE5CC3}" type="presParOf" srcId="{B5A1B299-42A7-475E-A0E7-40AE3F2909D4}" destId="{375482BE-5A82-487A-BF8C-D35FF63B4438}" srcOrd="1" destOrd="0" presId="urn:microsoft.com/office/officeart/2005/8/layout/vList3"/>
    <dgm:cxn modelId="{ADF9FB6A-438D-4B7D-8AFF-EFF253B25B18}" type="presParOf" srcId="{C9B45FE8-DCDF-4C18-A11D-97A6AAF399B2}" destId="{E19980D1-0B9A-495A-AE32-FEEE1D864020}" srcOrd="5" destOrd="0" presId="urn:microsoft.com/office/officeart/2005/8/layout/vList3"/>
    <dgm:cxn modelId="{15A29FB7-8248-4889-A9F4-10A8B206A277}" type="presParOf" srcId="{C9B45FE8-DCDF-4C18-A11D-97A6AAF399B2}" destId="{5A494C0D-A681-4BDD-8C95-871164A78124}" srcOrd="6" destOrd="0" presId="urn:microsoft.com/office/officeart/2005/8/layout/vList3"/>
    <dgm:cxn modelId="{222B513D-A0F3-41B8-9DEB-5B2B1FD1D2CB}" type="presParOf" srcId="{5A494C0D-A681-4BDD-8C95-871164A78124}" destId="{4B8F0033-8029-4E92-8746-F44EDD62DA97}" srcOrd="0" destOrd="0" presId="urn:microsoft.com/office/officeart/2005/8/layout/vList3"/>
    <dgm:cxn modelId="{71999B2A-AAA1-4E6F-8164-39D212E853F1}" type="presParOf" srcId="{5A494C0D-A681-4BDD-8C95-871164A78124}" destId="{914716C5-E578-41CD-B81E-34B8393A6A65}" srcOrd="1" destOrd="0" presId="urn:microsoft.com/office/officeart/2005/8/layout/vList3"/>
    <dgm:cxn modelId="{419D7871-2A84-4056-B41C-EC6300148FC9}" type="presParOf" srcId="{C9B45FE8-DCDF-4C18-A11D-97A6AAF399B2}" destId="{DA145194-27EA-443A-BD27-2D61F160193F}" srcOrd="7" destOrd="0" presId="urn:microsoft.com/office/officeart/2005/8/layout/vList3"/>
    <dgm:cxn modelId="{FD69E2F7-FD00-4638-BA5C-B68075DF004B}" type="presParOf" srcId="{C9B45FE8-DCDF-4C18-A11D-97A6AAF399B2}" destId="{A0C2E263-A2A0-473D-A587-6861F9668056}" srcOrd="8" destOrd="0" presId="urn:microsoft.com/office/officeart/2005/8/layout/vList3"/>
    <dgm:cxn modelId="{2FDD4363-6F75-46C1-B36F-3B11525889D3}" type="presParOf" srcId="{A0C2E263-A2A0-473D-A587-6861F9668056}" destId="{9DC49107-FEAD-4071-B0F6-4C3801DC654F}" srcOrd="0" destOrd="0" presId="urn:microsoft.com/office/officeart/2005/8/layout/vList3"/>
    <dgm:cxn modelId="{9ACC76B5-BB8B-4A6A-8140-F484FF31D8AE}" type="presParOf" srcId="{A0C2E263-A2A0-473D-A587-6861F9668056}" destId="{3EAF6331-8209-4178-A623-3CB222E23239}"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712DBA8-B69A-41B9-8C70-7C7F50B6E6D3}" type="doc">
      <dgm:prSet loTypeId="urn:microsoft.com/office/officeart/2005/8/layout/bList2" loCatId="list" qsTypeId="urn:microsoft.com/office/officeart/2005/8/quickstyle/simple5" qsCatId="simple" csTypeId="urn:microsoft.com/office/officeart/2005/8/colors/accent1_2" csCatId="accent1" phldr="1"/>
      <dgm:spPr/>
      <dgm:t>
        <a:bodyPr/>
        <a:lstStyle/>
        <a:p>
          <a:endParaRPr lang="en-US"/>
        </a:p>
      </dgm:t>
    </dgm:pt>
    <dgm:pt modelId="{8BA7875D-6257-462C-AE2C-073487259A82}">
      <dgm:prSet phldrT="[Text]" custT="1"/>
      <dgm:spPr>
        <a:solidFill>
          <a:srgbClr val="2196F3"/>
        </a:solidFill>
        <a:ln>
          <a:solidFill>
            <a:srgbClr val="2196F3"/>
          </a:solidFill>
        </a:ln>
      </dgm:spPr>
      <dgm:t>
        <a:bodyPr/>
        <a:lstStyle/>
        <a:p>
          <a:r>
            <a:rPr lang="es-MX" sz="2800">
              <a:latin typeface="Arial" panose="020B0604020202020204" pitchFamily="34" charset="0"/>
              <a:cs typeface="Arial" panose="020B0604020202020204" pitchFamily="34" charset="0"/>
            </a:rPr>
            <a:t>Correo</a:t>
          </a:r>
        </a:p>
      </dgm:t>
    </dgm:pt>
    <dgm:pt modelId="{E478140F-6CFF-46F5-BA4F-46CA2D545C1A}" type="parTrans" cxnId="{066400DB-758E-4C61-9700-E73171AD1030}">
      <dgm:prSet/>
      <dgm:spPr/>
      <dgm:t>
        <a:bodyPr/>
        <a:lstStyle/>
        <a:p>
          <a:endParaRPr lang="en-US">
            <a:latin typeface="Arial" panose="020B0604020202020204" pitchFamily="34" charset="0"/>
            <a:cs typeface="Arial" panose="020B0604020202020204" pitchFamily="34" charset="0"/>
          </a:endParaRPr>
        </a:p>
      </dgm:t>
    </dgm:pt>
    <dgm:pt modelId="{E2538C2A-6E14-4675-AAEE-80A9C5135429}" type="sibTrans" cxnId="{066400DB-758E-4C61-9700-E73171AD1030}">
      <dgm:prSet/>
      <dgm:spPr/>
      <dgm:t>
        <a:bodyPr/>
        <a:lstStyle/>
        <a:p>
          <a:endParaRPr lang="en-US">
            <a:latin typeface="Arial" panose="020B0604020202020204" pitchFamily="34" charset="0"/>
            <a:cs typeface="Arial" panose="020B0604020202020204" pitchFamily="34" charset="0"/>
          </a:endParaRPr>
        </a:p>
      </dgm:t>
    </dgm:pt>
    <dgm:pt modelId="{C04D430F-C04F-42EF-914B-68F82A05EDC7}">
      <dgm:prSet phldrT="[Text]" custT="1"/>
      <dgm:spPr>
        <a:ln>
          <a:solidFill>
            <a:srgbClr val="003F88"/>
          </a:solidFill>
        </a:ln>
      </dgm:spPr>
      <dgm:t>
        <a:bodyPr/>
        <a:lstStyle/>
        <a:p>
          <a:r>
            <a:rPr lang="es-MX" sz="2000" dirty="0">
              <a:latin typeface="Arial" panose="020B0604020202020204" pitchFamily="34" charset="0"/>
              <a:cs typeface="Arial" panose="020B0604020202020204" pitchFamily="34" charset="0"/>
            </a:rPr>
            <a:t>Envíe sus comentarios por correo a:</a:t>
          </a:r>
        </a:p>
      </dgm:t>
    </dgm:pt>
    <dgm:pt modelId="{0AD98865-89ED-409B-8648-056E51A6312D}" type="parTrans" cxnId="{50DB7DA2-ED47-4858-991D-497AFF305715}">
      <dgm:prSet/>
      <dgm:spPr/>
      <dgm:t>
        <a:bodyPr/>
        <a:lstStyle/>
        <a:p>
          <a:endParaRPr lang="en-US">
            <a:latin typeface="Arial" panose="020B0604020202020204" pitchFamily="34" charset="0"/>
            <a:cs typeface="Arial" panose="020B0604020202020204" pitchFamily="34" charset="0"/>
          </a:endParaRPr>
        </a:p>
      </dgm:t>
    </dgm:pt>
    <dgm:pt modelId="{442B370A-1158-4AEA-AF97-D272456759AA}" type="sibTrans" cxnId="{50DB7DA2-ED47-4858-991D-497AFF305715}">
      <dgm:prSet/>
      <dgm:spPr/>
      <dgm:t>
        <a:bodyPr/>
        <a:lstStyle/>
        <a:p>
          <a:endParaRPr lang="en-US">
            <a:latin typeface="Arial" panose="020B0604020202020204" pitchFamily="34" charset="0"/>
            <a:cs typeface="Arial" panose="020B0604020202020204" pitchFamily="34" charset="0"/>
          </a:endParaRPr>
        </a:p>
      </dgm:t>
    </dgm:pt>
    <dgm:pt modelId="{DF367EDD-54AB-434C-8B04-C7F93F350620}">
      <dgm:prSet phldrT="[Text]" custT="1"/>
      <dgm:spPr>
        <a:solidFill>
          <a:srgbClr val="2196F3"/>
        </a:solidFill>
        <a:ln>
          <a:solidFill>
            <a:srgbClr val="2196F3"/>
          </a:solidFill>
        </a:ln>
      </dgm:spPr>
      <dgm:t>
        <a:bodyPr/>
        <a:lstStyle/>
        <a:p>
          <a:r>
            <a:rPr lang="es-MX" sz="2800">
              <a:latin typeface="Arial" panose="020B0604020202020204" pitchFamily="34" charset="0"/>
              <a:cs typeface="Arial" panose="020B0604020202020204" pitchFamily="34" charset="0"/>
            </a:rPr>
            <a:t>Por Internet</a:t>
          </a:r>
        </a:p>
      </dgm:t>
    </dgm:pt>
    <dgm:pt modelId="{71408B93-7091-4551-98E9-667C8C5C39BE}" type="parTrans" cxnId="{A5634048-A054-464D-AB88-74B8540115FD}">
      <dgm:prSet/>
      <dgm:spPr/>
      <dgm:t>
        <a:bodyPr/>
        <a:lstStyle/>
        <a:p>
          <a:endParaRPr lang="en-US">
            <a:latin typeface="Arial" panose="020B0604020202020204" pitchFamily="34" charset="0"/>
            <a:cs typeface="Arial" panose="020B0604020202020204" pitchFamily="34" charset="0"/>
          </a:endParaRPr>
        </a:p>
      </dgm:t>
    </dgm:pt>
    <dgm:pt modelId="{F8999AEA-1FD3-459B-91F3-7AE0F9A93DDE}" type="sibTrans" cxnId="{A5634048-A054-464D-AB88-74B8540115FD}">
      <dgm:prSet/>
      <dgm:spPr/>
      <dgm:t>
        <a:bodyPr/>
        <a:lstStyle/>
        <a:p>
          <a:endParaRPr lang="en-US">
            <a:latin typeface="Arial" panose="020B0604020202020204" pitchFamily="34" charset="0"/>
            <a:cs typeface="Arial" panose="020B0604020202020204" pitchFamily="34" charset="0"/>
          </a:endParaRPr>
        </a:p>
      </dgm:t>
    </dgm:pt>
    <dgm:pt modelId="{E62B2689-0833-4569-8A61-DEE6ACF8D015}">
      <dgm:prSet phldrT="[Text]" custT="1"/>
      <dgm:spPr>
        <a:ln>
          <a:solidFill>
            <a:srgbClr val="003F88"/>
          </a:solidFill>
        </a:ln>
      </dgm:spPr>
      <dgm:t>
        <a:bodyPr/>
        <a:lstStyle/>
        <a:p>
          <a:r>
            <a:rPr lang="es-MX" sz="2000" dirty="0">
              <a:latin typeface="Arial" panose="020B0604020202020204" pitchFamily="34" charset="0"/>
              <a:cs typeface="Arial" panose="020B0604020202020204" pitchFamily="34" charset="0"/>
            </a:rPr>
            <a:t>Realice la encuesta comunitaria por internet en: </a:t>
          </a:r>
          <a:r>
            <a:rPr lang="es-MX" sz="2000" dirty="0">
              <a:latin typeface="Arial" panose="020B0604020202020204" pitchFamily="34" charset="0"/>
              <a:cs typeface="Arial" panose="020B0604020202020204" pitchFamily="34" charset="0"/>
              <a:hlinkClick xmlns:r="http://schemas.openxmlformats.org/officeDocument/2006/relationships" r:id="rId1"/>
            </a:rPr>
            <a:t>https://linktr.ee/dallascommdevelopment</a:t>
          </a:r>
        </a:p>
      </dgm:t>
    </dgm:pt>
    <dgm:pt modelId="{97990018-7720-4A4E-859B-5D4304EB2526}" type="parTrans" cxnId="{A16F948F-4B86-42C0-86D6-28889FC42E1E}">
      <dgm:prSet/>
      <dgm:spPr/>
      <dgm:t>
        <a:bodyPr/>
        <a:lstStyle/>
        <a:p>
          <a:endParaRPr lang="en-US">
            <a:latin typeface="Arial" panose="020B0604020202020204" pitchFamily="34" charset="0"/>
            <a:cs typeface="Arial" panose="020B0604020202020204" pitchFamily="34" charset="0"/>
          </a:endParaRPr>
        </a:p>
      </dgm:t>
    </dgm:pt>
    <dgm:pt modelId="{25BE665C-62B1-4276-A08E-0B517371A8C2}" type="sibTrans" cxnId="{A16F948F-4B86-42C0-86D6-28889FC42E1E}">
      <dgm:prSet/>
      <dgm:spPr/>
      <dgm:t>
        <a:bodyPr/>
        <a:lstStyle/>
        <a:p>
          <a:endParaRPr lang="en-US">
            <a:latin typeface="Arial" panose="020B0604020202020204" pitchFamily="34" charset="0"/>
            <a:cs typeface="Arial" panose="020B0604020202020204" pitchFamily="34" charset="0"/>
          </a:endParaRPr>
        </a:p>
      </dgm:t>
    </dgm:pt>
    <dgm:pt modelId="{88BB39AE-750C-4D4E-916D-08E987805664}">
      <dgm:prSet phldrT="[Text]" custT="1"/>
      <dgm:spPr>
        <a:solidFill>
          <a:srgbClr val="2196F3"/>
        </a:solidFill>
        <a:ln>
          <a:solidFill>
            <a:srgbClr val="2196F3"/>
          </a:solidFill>
        </a:ln>
      </dgm:spPr>
      <dgm:t>
        <a:bodyPr/>
        <a:lstStyle/>
        <a:p>
          <a:r>
            <a:rPr lang="es-MX" sz="2800">
              <a:latin typeface="Arial" panose="020B0604020202020204" pitchFamily="34" charset="0"/>
              <a:cs typeface="Arial" panose="020B0604020202020204" pitchFamily="34" charset="0"/>
            </a:rPr>
            <a:t>Verbal</a:t>
          </a:r>
        </a:p>
      </dgm:t>
    </dgm:pt>
    <dgm:pt modelId="{61CC4BDF-6683-4E7F-BFB2-08E00115859D}" type="parTrans" cxnId="{A3CAC342-AE7F-4505-9451-6C2CA18563BD}">
      <dgm:prSet/>
      <dgm:spPr/>
      <dgm:t>
        <a:bodyPr/>
        <a:lstStyle/>
        <a:p>
          <a:endParaRPr lang="en-US">
            <a:latin typeface="Arial" panose="020B0604020202020204" pitchFamily="34" charset="0"/>
            <a:cs typeface="Arial" panose="020B0604020202020204" pitchFamily="34" charset="0"/>
          </a:endParaRPr>
        </a:p>
      </dgm:t>
    </dgm:pt>
    <dgm:pt modelId="{09D7355B-A17E-4542-AD3F-91E9F00DBA40}" type="sibTrans" cxnId="{A3CAC342-AE7F-4505-9451-6C2CA18563BD}">
      <dgm:prSet/>
      <dgm:spPr/>
      <dgm:t>
        <a:bodyPr/>
        <a:lstStyle/>
        <a:p>
          <a:endParaRPr lang="en-US">
            <a:latin typeface="Arial" panose="020B0604020202020204" pitchFamily="34" charset="0"/>
            <a:cs typeface="Arial" panose="020B0604020202020204" pitchFamily="34" charset="0"/>
          </a:endParaRPr>
        </a:p>
      </dgm:t>
    </dgm:pt>
    <dgm:pt modelId="{3C8879A6-FBD8-4A9B-8357-FF3B45C0F60A}">
      <dgm:prSet phldrT="[Text]" custT="1"/>
      <dgm:spPr>
        <a:ln>
          <a:solidFill>
            <a:srgbClr val="003F88"/>
          </a:solidFill>
        </a:ln>
      </dgm:spPr>
      <dgm:t>
        <a:bodyPr/>
        <a:lstStyle/>
        <a:p>
          <a:r>
            <a:rPr lang="es-MX" sz="1800" dirty="0">
              <a:latin typeface="Arial" panose="020B0604020202020204" pitchFamily="34" charset="0"/>
              <a:cs typeface="Arial" panose="020B0604020202020204" pitchFamily="34" charset="0"/>
            </a:rPr>
            <a:t>Comentarios durante las reuniones públicas virtuales</a:t>
          </a:r>
        </a:p>
      </dgm:t>
    </dgm:pt>
    <dgm:pt modelId="{7717E149-BC9B-45F9-B6EF-E338F37E516E}" type="parTrans" cxnId="{C06659F1-9377-467D-AB7B-F851592279B4}">
      <dgm:prSet/>
      <dgm:spPr/>
      <dgm:t>
        <a:bodyPr/>
        <a:lstStyle/>
        <a:p>
          <a:endParaRPr lang="en-US">
            <a:latin typeface="Arial" panose="020B0604020202020204" pitchFamily="34" charset="0"/>
            <a:cs typeface="Arial" panose="020B0604020202020204" pitchFamily="34" charset="0"/>
          </a:endParaRPr>
        </a:p>
      </dgm:t>
    </dgm:pt>
    <dgm:pt modelId="{74366421-DE2F-4C14-B2AC-57B99E919D6B}" type="sibTrans" cxnId="{C06659F1-9377-467D-AB7B-F851592279B4}">
      <dgm:prSet/>
      <dgm:spPr/>
      <dgm:t>
        <a:bodyPr/>
        <a:lstStyle/>
        <a:p>
          <a:endParaRPr lang="en-US">
            <a:latin typeface="Arial" panose="020B0604020202020204" pitchFamily="34" charset="0"/>
            <a:cs typeface="Arial" panose="020B0604020202020204" pitchFamily="34" charset="0"/>
          </a:endParaRPr>
        </a:p>
      </dgm:t>
    </dgm:pt>
    <dgm:pt modelId="{9C386D2A-C97C-4E1B-A749-0F1613A87E14}">
      <dgm:prSet phldrT="[Text]" custT="1"/>
      <dgm:spPr>
        <a:ln>
          <a:solidFill>
            <a:srgbClr val="003F88"/>
          </a:solidFill>
        </a:ln>
      </dgm:spPr>
      <dgm:t>
        <a:bodyPr/>
        <a:lstStyle/>
        <a:p>
          <a:r>
            <a:rPr lang="es-MX" sz="2000" u="none">
              <a:latin typeface="Arial" panose="020B0604020202020204" pitchFamily="34" charset="0"/>
              <a:ea typeface="+mn-ea"/>
              <a:cs typeface="Arial" panose="020B0604020202020204" pitchFamily="34" charset="0"/>
            </a:rPr>
            <a:t>Comentarios por correo electrónico: </a:t>
          </a:r>
          <a:r>
            <a:rPr lang="es-MX" sz="2000" u="sng">
              <a:latin typeface="Arial" panose="020B0604020202020204" pitchFamily="34" charset="0"/>
              <a:ea typeface="+mn-ea"/>
              <a:cs typeface="Arial" panose="020B0604020202020204" pitchFamily="34" charset="0"/>
              <a:hlinkClick xmlns:r="http://schemas.openxmlformats.org/officeDocument/2006/relationships" r:id="rId2"/>
            </a:rPr>
            <a:t>ofscommunitydevelopment@dallascityhall.com</a:t>
          </a:r>
        </a:p>
      </dgm:t>
    </dgm:pt>
    <dgm:pt modelId="{B8D98FD7-CCC0-4AAD-95BF-31FC501D542F}" type="parTrans" cxnId="{AA98B715-DEC9-4FD7-A48E-C4D241F5388C}">
      <dgm:prSet/>
      <dgm:spPr/>
      <dgm:t>
        <a:bodyPr/>
        <a:lstStyle/>
        <a:p>
          <a:endParaRPr lang="en-US"/>
        </a:p>
      </dgm:t>
    </dgm:pt>
    <dgm:pt modelId="{499C1015-0A4B-4BDC-8882-65B0612A3B59}" type="sibTrans" cxnId="{AA98B715-DEC9-4FD7-A48E-C4D241F5388C}">
      <dgm:prSet/>
      <dgm:spPr/>
      <dgm:t>
        <a:bodyPr/>
        <a:lstStyle/>
        <a:p>
          <a:endParaRPr lang="en-US"/>
        </a:p>
      </dgm:t>
    </dgm:pt>
    <dgm:pt modelId="{455D82F1-6DF6-449F-A774-FDE6D9745FFA}">
      <dgm:prSet phldrT="[Text]" custT="1"/>
      <dgm:spPr>
        <a:ln>
          <a:solidFill>
            <a:srgbClr val="003F88"/>
          </a:solidFill>
        </a:ln>
      </dgm:spPr>
      <dgm:t>
        <a:bodyPr/>
        <a:lstStyle/>
        <a:p>
          <a:endParaRPr lang="en-US" sz="2000" u="sng" kern="1200">
            <a:latin typeface="Arial" panose="020B0604020202020204" pitchFamily="34" charset="0"/>
            <a:cs typeface="Arial" panose="020B0604020202020204" pitchFamily="34" charset="0"/>
          </a:endParaRPr>
        </a:p>
      </dgm:t>
    </dgm:pt>
    <dgm:pt modelId="{7B634E33-3252-4213-9242-B43F6F3CBE94}" type="parTrans" cxnId="{4593AAAC-A3E0-4D95-AE29-76BC9538D515}">
      <dgm:prSet/>
      <dgm:spPr/>
      <dgm:t>
        <a:bodyPr/>
        <a:lstStyle/>
        <a:p>
          <a:endParaRPr lang="en-US"/>
        </a:p>
      </dgm:t>
    </dgm:pt>
    <dgm:pt modelId="{E86B10AE-BD08-4DDB-A431-FB064C7A11D2}" type="sibTrans" cxnId="{4593AAAC-A3E0-4D95-AE29-76BC9538D515}">
      <dgm:prSet/>
      <dgm:spPr/>
      <dgm:t>
        <a:bodyPr/>
        <a:lstStyle/>
        <a:p>
          <a:endParaRPr lang="en-US"/>
        </a:p>
      </dgm:t>
    </dgm:pt>
    <dgm:pt modelId="{ED60302F-C0CD-4F38-979E-A15C36F65F24}">
      <dgm:prSet phldrT="[Text]" custT="1"/>
      <dgm:spPr>
        <a:ln>
          <a:solidFill>
            <a:srgbClr val="003F88"/>
          </a:solidFill>
        </a:ln>
      </dgm:spPr>
      <dgm:t>
        <a:bodyPr/>
        <a:lstStyle/>
        <a:p>
          <a:r>
            <a:rPr lang="es-MX" sz="1800" dirty="0">
              <a:latin typeface="Arial" panose="020B0604020202020204" pitchFamily="34" charset="0"/>
              <a:cs typeface="Arial" panose="020B0604020202020204" pitchFamily="34" charset="0"/>
            </a:rPr>
            <a:t>Hable en las reuniones mensuales de la Comisión de Desarrollo Comunitario o en las audiencias públicas del Concejo de la Ciudad</a:t>
          </a:r>
          <a:endParaRPr lang="en-US" sz="1800" dirty="0">
            <a:latin typeface="Arial" panose="020B0604020202020204" pitchFamily="34" charset="0"/>
            <a:cs typeface="Arial" panose="020B0604020202020204" pitchFamily="34" charset="0"/>
          </a:endParaRPr>
        </a:p>
      </dgm:t>
    </dgm:pt>
    <dgm:pt modelId="{B915D712-0C33-4014-9967-DACC5E82B012}" type="parTrans" cxnId="{AA8DE84E-E22B-44A9-826C-FC17200A8261}">
      <dgm:prSet/>
      <dgm:spPr/>
      <dgm:t>
        <a:bodyPr/>
        <a:lstStyle/>
        <a:p>
          <a:endParaRPr lang="en-US"/>
        </a:p>
      </dgm:t>
    </dgm:pt>
    <dgm:pt modelId="{0E78D633-87F6-424D-9240-2B0A77340F6C}" type="sibTrans" cxnId="{AA8DE84E-E22B-44A9-826C-FC17200A8261}">
      <dgm:prSet/>
      <dgm:spPr/>
      <dgm:t>
        <a:bodyPr/>
        <a:lstStyle/>
        <a:p>
          <a:endParaRPr lang="en-US"/>
        </a:p>
      </dgm:t>
    </dgm:pt>
    <dgm:pt modelId="{BEA78471-5753-4F21-9775-48B6DDC7D434}">
      <dgm:prSet phldrT="[Text]" custT="1"/>
      <dgm:spPr>
        <a:ln>
          <a:solidFill>
            <a:srgbClr val="003F88"/>
          </a:solidFill>
        </a:ln>
      </dgm:spPr>
      <dgm:t>
        <a:bodyPr/>
        <a:lstStyle/>
        <a:p>
          <a:r>
            <a:rPr lang="es-MX" sz="1800" dirty="0">
              <a:latin typeface="Arial" panose="020B0604020202020204" pitchFamily="34" charset="0"/>
              <a:cs typeface="Arial" panose="020B0604020202020204" pitchFamily="34" charset="0"/>
            </a:rPr>
            <a:t>Llame al 214-670-4557 para hacer un comentario a los Servicios Presupuestarios y Administrativos</a:t>
          </a:r>
          <a:endParaRPr lang="en-US" sz="1800" dirty="0">
            <a:latin typeface="Arial" panose="020B0604020202020204" pitchFamily="34" charset="0"/>
            <a:cs typeface="Arial" panose="020B0604020202020204" pitchFamily="34" charset="0"/>
          </a:endParaRPr>
        </a:p>
      </dgm:t>
    </dgm:pt>
    <dgm:pt modelId="{54CC5DB7-FD9A-49A5-8E76-853E710CAFCF}" type="parTrans" cxnId="{E0C82E26-FEBC-4E1A-9D33-BB0EB44D4C5F}">
      <dgm:prSet/>
      <dgm:spPr/>
      <dgm:t>
        <a:bodyPr/>
        <a:lstStyle/>
        <a:p>
          <a:endParaRPr lang="en-US"/>
        </a:p>
      </dgm:t>
    </dgm:pt>
    <dgm:pt modelId="{11F860CF-FFFF-4C54-BB88-8D9CFF2D90DC}" type="sibTrans" cxnId="{E0C82E26-FEBC-4E1A-9D33-BB0EB44D4C5F}">
      <dgm:prSet/>
      <dgm:spPr/>
      <dgm:t>
        <a:bodyPr/>
        <a:lstStyle/>
        <a:p>
          <a:endParaRPr lang="en-US"/>
        </a:p>
      </dgm:t>
    </dgm:pt>
    <dgm:pt modelId="{D39C6CEB-0852-4340-994D-D805121B2040}" type="pres">
      <dgm:prSet presAssocID="{0712DBA8-B69A-41B9-8C70-7C7F50B6E6D3}" presName="diagram" presStyleCnt="0">
        <dgm:presLayoutVars>
          <dgm:dir/>
          <dgm:animLvl val="lvl"/>
          <dgm:resizeHandles val="exact"/>
        </dgm:presLayoutVars>
      </dgm:prSet>
      <dgm:spPr/>
    </dgm:pt>
    <dgm:pt modelId="{A1E71A1F-ACD8-48ED-9A01-EF488A907DCE}" type="pres">
      <dgm:prSet presAssocID="{8BA7875D-6257-462C-AE2C-073487259A82}" presName="compNode" presStyleCnt="0"/>
      <dgm:spPr/>
    </dgm:pt>
    <dgm:pt modelId="{64505695-1F08-407D-85B0-76E9883928BF}" type="pres">
      <dgm:prSet presAssocID="{8BA7875D-6257-462C-AE2C-073487259A82}" presName="childRect" presStyleLbl="bgAcc1" presStyleIdx="0" presStyleCnt="3" custScaleX="121523" custScaleY="200672" custLinFactNeighborY="2053">
        <dgm:presLayoutVars>
          <dgm:bulletEnabled val="1"/>
        </dgm:presLayoutVars>
      </dgm:prSet>
      <dgm:spPr/>
    </dgm:pt>
    <dgm:pt modelId="{D68853CD-2D65-4185-B9E7-E1488221B12E}" type="pres">
      <dgm:prSet presAssocID="{8BA7875D-6257-462C-AE2C-073487259A82}" presName="parentText" presStyleLbl="node1" presStyleIdx="0" presStyleCnt="0">
        <dgm:presLayoutVars>
          <dgm:chMax val="0"/>
          <dgm:bulletEnabled val="1"/>
        </dgm:presLayoutVars>
      </dgm:prSet>
      <dgm:spPr/>
    </dgm:pt>
    <dgm:pt modelId="{88C15E0C-8464-4987-950D-64293125E254}" type="pres">
      <dgm:prSet presAssocID="{8BA7875D-6257-462C-AE2C-073487259A82}" presName="parentRect" presStyleLbl="alignNode1" presStyleIdx="0" presStyleCnt="3" custScaleX="121523" custScaleY="59269" custLinFactNeighborX="-189" custLinFactNeighborY="43385"/>
      <dgm:spPr/>
    </dgm:pt>
    <dgm:pt modelId="{3907B770-59AE-4DB9-B4F4-883627A49548}" type="pres">
      <dgm:prSet presAssocID="{8BA7875D-6257-462C-AE2C-073487259A82}" presName="adorn" presStyleLbl="fgAccFollowNode1" presStyleIdx="0" presStyleCnt="3" custScaleX="89090" custScaleY="89090" custLinFactNeighborX="12544" custLinFactNeighborY="306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a:solidFill>
            <a:srgbClr val="003F88">
              <a:alpha val="90000"/>
            </a:srgbClr>
          </a:solidFill>
        </a:ln>
      </dgm:spPr>
      <dgm:extLst>
        <a:ext uri="{E40237B7-FDA0-4F09-8148-C483321AD2D9}">
          <dgm14:cNvPr xmlns:dgm14="http://schemas.microsoft.com/office/drawing/2010/diagram" id="0" name="" descr="Envelope"/>
        </a:ext>
      </dgm:extLst>
    </dgm:pt>
    <dgm:pt modelId="{A8883FD3-88B7-453E-90D1-89DC37ABFDB8}" type="pres">
      <dgm:prSet presAssocID="{E2538C2A-6E14-4675-AAEE-80A9C5135429}" presName="sibTrans" presStyleLbl="sibTrans2D1" presStyleIdx="0" presStyleCnt="0"/>
      <dgm:spPr/>
    </dgm:pt>
    <dgm:pt modelId="{C3F37EA9-7173-4509-84DC-68FB51F21CF5}" type="pres">
      <dgm:prSet presAssocID="{DF367EDD-54AB-434C-8B04-C7F93F350620}" presName="compNode" presStyleCnt="0"/>
      <dgm:spPr/>
    </dgm:pt>
    <dgm:pt modelId="{C64562A1-96EB-43FD-B3D9-36CF693D4889}" type="pres">
      <dgm:prSet presAssocID="{DF367EDD-54AB-434C-8B04-C7F93F350620}" presName="childRect" presStyleLbl="bgAcc1" presStyleIdx="1" presStyleCnt="3" custScaleX="121523" custScaleY="200672" custLinFactNeighborX="370" custLinFactNeighborY="3461">
        <dgm:presLayoutVars>
          <dgm:bulletEnabled val="1"/>
        </dgm:presLayoutVars>
      </dgm:prSet>
      <dgm:spPr/>
    </dgm:pt>
    <dgm:pt modelId="{ACF1B295-6D51-4994-8520-3E4ADE0BC4F0}" type="pres">
      <dgm:prSet presAssocID="{DF367EDD-54AB-434C-8B04-C7F93F350620}" presName="parentText" presStyleLbl="node1" presStyleIdx="0" presStyleCnt="0">
        <dgm:presLayoutVars>
          <dgm:chMax val="0"/>
          <dgm:bulletEnabled val="1"/>
        </dgm:presLayoutVars>
      </dgm:prSet>
      <dgm:spPr/>
    </dgm:pt>
    <dgm:pt modelId="{12F20106-3D7F-4E3A-840E-839933E89341}" type="pres">
      <dgm:prSet presAssocID="{DF367EDD-54AB-434C-8B04-C7F93F350620}" presName="parentRect" presStyleLbl="alignNode1" presStyleIdx="1" presStyleCnt="3" custScaleX="121523" custScaleY="59269" custLinFactNeighborX="708" custLinFactNeighborY="45147"/>
      <dgm:spPr/>
    </dgm:pt>
    <dgm:pt modelId="{AEED93F4-3725-4F55-AF53-7BEC4066D9AA}" type="pres">
      <dgm:prSet presAssocID="{DF367EDD-54AB-434C-8B04-C7F93F350620}" presName="adorn" presStyleLbl="fgAccFollowNode1" presStyleIdx="1" presStyleCnt="3" custScaleX="89090" custScaleY="89090" custLinFactNeighborX="13827" custLinFactNeighborY="582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a:solidFill>
            <a:srgbClr val="003F88">
              <a:alpha val="90000"/>
            </a:srgbClr>
          </a:solidFill>
        </a:ln>
      </dgm:spPr>
      <dgm:extLst>
        <a:ext uri="{E40237B7-FDA0-4F09-8148-C483321AD2D9}">
          <dgm14:cNvPr xmlns:dgm14="http://schemas.microsoft.com/office/drawing/2010/diagram" id="0" name="" descr="Internet"/>
        </a:ext>
      </dgm:extLst>
    </dgm:pt>
    <dgm:pt modelId="{FAFF7AA0-DED9-46FC-9224-071181769C12}" type="pres">
      <dgm:prSet presAssocID="{F8999AEA-1FD3-459B-91F3-7AE0F9A93DDE}" presName="sibTrans" presStyleLbl="sibTrans2D1" presStyleIdx="0" presStyleCnt="0"/>
      <dgm:spPr/>
    </dgm:pt>
    <dgm:pt modelId="{75511A1B-1072-4580-A05A-0DBCCFBFDD37}" type="pres">
      <dgm:prSet presAssocID="{88BB39AE-750C-4D4E-916D-08E987805664}" presName="compNode" presStyleCnt="0"/>
      <dgm:spPr/>
    </dgm:pt>
    <dgm:pt modelId="{929292C6-ED33-49F1-9745-A2A5253274DD}" type="pres">
      <dgm:prSet presAssocID="{88BB39AE-750C-4D4E-916D-08E987805664}" presName="childRect" presStyleLbl="bgAcc1" presStyleIdx="2" presStyleCnt="3" custScaleX="121956" custScaleY="200672" custLinFactNeighborY="2258">
        <dgm:presLayoutVars>
          <dgm:bulletEnabled val="1"/>
        </dgm:presLayoutVars>
      </dgm:prSet>
      <dgm:spPr/>
    </dgm:pt>
    <dgm:pt modelId="{AEDE71E5-1FBA-4247-9928-8C6D924A566B}" type="pres">
      <dgm:prSet presAssocID="{88BB39AE-750C-4D4E-916D-08E987805664}" presName="parentText" presStyleLbl="node1" presStyleIdx="0" presStyleCnt="0">
        <dgm:presLayoutVars>
          <dgm:chMax val="0"/>
          <dgm:bulletEnabled val="1"/>
        </dgm:presLayoutVars>
      </dgm:prSet>
      <dgm:spPr/>
    </dgm:pt>
    <dgm:pt modelId="{1C90B74B-BFCF-43F6-816F-EDA5B10ED83D}" type="pres">
      <dgm:prSet presAssocID="{88BB39AE-750C-4D4E-916D-08E987805664}" presName="parentRect" presStyleLbl="alignNode1" presStyleIdx="2" presStyleCnt="3" custScaleX="121523" custScaleY="59269" custLinFactNeighborX="-331" custLinFactNeighborY="40376"/>
      <dgm:spPr/>
    </dgm:pt>
    <dgm:pt modelId="{F78C0054-E1E6-4A0E-A91D-6386D879147B}" type="pres">
      <dgm:prSet presAssocID="{88BB39AE-750C-4D4E-916D-08E987805664}" presName="adorn" presStyleLbl="fgAccFollowNode1" presStyleIdx="2" presStyleCnt="3" custScaleX="89090" custScaleY="89090" custLinFactNeighborX="9993" custLinFactNeighborY="3662"/>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9050">
          <a:solidFill>
            <a:srgbClr val="003F88">
              <a:alpha val="90000"/>
            </a:srgbClr>
          </a:solidFill>
        </a:ln>
      </dgm:spPr>
      <dgm:extLst>
        <a:ext uri="{E40237B7-FDA0-4F09-8148-C483321AD2D9}">
          <dgm14:cNvPr xmlns:dgm14="http://schemas.microsoft.com/office/drawing/2010/diagram" id="0" name="" descr="Megaphone"/>
        </a:ext>
      </dgm:extLst>
    </dgm:pt>
  </dgm:ptLst>
  <dgm:cxnLst>
    <dgm:cxn modelId="{AA98B715-DEC9-4FD7-A48E-C4D241F5388C}" srcId="{DF367EDD-54AB-434C-8B04-C7F93F350620}" destId="{9C386D2A-C97C-4E1B-A749-0F1613A87E14}" srcOrd="2" destOrd="0" parTransId="{B8D98FD7-CCC0-4AAD-95BF-31FC501D542F}" sibTransId="{499C1015-0A4B-4BDC-8882-65B0612A3B59}"/>
    <dgm:cxn modelId="{0529CA19-DEBE-45B6-940E-0BA5E52C7BFE}" type="presOf" srcId="{0712DBA8-B69A-41B9-8C70-7C7F50B6E6D3}" destId="{D39C6CEB-0852-4340-994D-D805121B2040}" srcOrd="0" destOrd="0" presId="urn:microsoft.com/office/officeart/2005/8/layout/bList2"/>
    <dgm:cxn modelId="{E0C82E26-FEBC-4E1A-9D33-BB0EB44D4C5F}" srcId="{88BB39AE-750C-4D4E-916D-08E987805664}" destId="{BEA78471-5753-4F21-9775-48B6DDC7D434}" srcOrd="2" destOrd="0" parTransId="{54CC5DB7-FD9A-49A5-8E76-853E710CAFCF}" sibTransId="{11F860CF-FFFF-4C54-BB88-8D9CFF2D90DC}"/>
    <dgm:cxn modelId="{CBED6337-9BB8-4EFA-93F7-2B26AF6C08A7}" type="presOf" srcId="{9C386D2A-C97C-4E1B-A749-0F1613A87E14}" destId="{C64562A1-96EB-43FD-B3D9-36CF693D4889}" srcOrd="0" destOrd="2" presId="urn:microsoft.com/office/officeart/2005/8/layout/bList2"/>
    <dgm:cxn modelId="{DDDCC65C-1C15-4C5B-B86D-42A576368F67}" type="presOf" srcId="{F8999AEA-1FD3-459B-91F3-7AE0F9A93DDE}" destId="{FAFF7AA0-DED9-46FC-9224-071181769C12}" srcOrd="0" destOrd="0" presId="urn:microsoft.com/office/officeart/2005/8/layout/bList2"/>
    <dgm:cxn modelId="{A3CAC342-AE7F-4505-9451-6C2CA18563BD}" srcId="{0712DBA8-B69A-41B9-8C70-7C7F50B6E6D3}" destId="{88BB39AE-750C-4D4E-916D-08E987805664}" srcOrd="2" destOrd="0" parTransId="{61CC4BDF-6683-4E7F-BFB2-08E00115859D}" sibTransId="{09D7355B-A17E-4542-AD3F-91E9F00DBA40}"/>
    <dgm:cxn modelId="{A5634048-A054-464D-AB88-74B8540115FD}" srcId="{0712DBA8-B69A-41B9-8C70-7C7F50B6E6D3}" destId="{DF367EDD-54AB-434C-8B04-C7F93F350620}" srcOrd="1" destOrd="0" parTransId="{71408B93-7091-4551-98E9-667C8C5C39BE}" sibTransId="{F8999AEA-1FD3-459B-91F3-7AE0F9A93DDE}"/>
    <dgm:cxn modelId="{5F190269-12E9-431F-B54E-903F7A5E874A}" type="presOf" srcId="{8BA7875D-6257-462C-AE2C-073487259A82}" destId="{D68853CD-2D65-4185-B9E7-E1488221B12E}" srcOrd="0" destOrd="0" presId="urn:microsoft.com/office/officeart/2005/8/layout/bList2"/>
    <dgm:cxn modelId="{5600C44D-819A-4280-A92F-97CD242ECE57}" type="presOf" srcId="{88BB39AE-750C-4D4E-916D-08E987805664}" destId="{AEDE71E5-1FBA-4247-9928-8C6D924A566B}" srcOrd="0" destOrd="0" presId="urn:microsoft.com/office/officeart/2005/8/layout/bList2"/>
    <dgm:cxn modelId="{AA8DE84E-E22B-44A9-826C-FC17200A8261}" srcId="{88BB39AE-750C-4D4E-916D-08E987805664}" destId="{ED60302F-C0CD-4F38-979E-A15C36F65F24}" srcOrd="1" destOrd="0" parTransId="{B915D712-0C33-4014-9967-DACC5E82B012}" sibTransId="{0E78D633-87F6-424D-9240-2B0A77340F6C}"/>
    <dgm:cxn modelId="{78ACFB72-6A0F-4894-8B66-8D6E5C6F25DF}" type="presOf" srcId="{E2538C2A-6E14-4675-AAEE-80A9C5135429}" destId="{A8883FD3-88B7-453E-90D1-89DC37ABFDB8}" srcOrd="0" destOrd="0" presId="urn:microsoft.com/office/officeart/2005/8/layout/bList2"/>
    <dgm:cxn modelId="{4F807374-E73A-4084-BD1A-D5295697E40D}" type="presOf" srcId="{DF367EDD-54AB-434C-8B04-C7F93F350620}" destId="{ACF1B295-6D51-4994-8520-3E4ADE0BC4F0}" srcOrd="0" destOrd="0" presId="urn:microsoft.com/office/officeart/2005/8/layout/bList2"/>
    <dgm:cxn modelId="{3B4C8655-BB90-46F1-B4B8-DAA6DD105F41}" type="presOf" srcId="{8BA7875D-6257-462C-AE2C-073487259A82}" destId="{88C15E0C-8464-4987-950D-64293125E254}" srcOrd="1" destOrd="0" presId="urn:microsoft.com/office/officeart/2005/8/layout/bList2"/>
    <dgm:cxn modelId="{1E537E58-913C-4590-9CC5-A5DA3BB64444}" type="presOf" srcId="{C04D430F-C04F-42EF-914B-68F82A05EDC7}" destId="{64505695-1F08-407D-85B0-76E9883928BF}" srcOrd="0" destOrd="0" presId="urn:microsoft.com/office/officeart/2005/8/layout/bList2"/>
    <dgm:cxn modelId="{D7717B7C-E6B2-4022-8160-472D9613B0C0}" type="presOf" srcId="{455D82F1-6DF6-449F-A774-FDE6D9745FFA}" destId="{C64562A1-96EB-43FD-B3D9-36CF693D4889}" srcOrd="0" destOrd="1" presId="urn:microsoft.com/office/officeart/2005/8/layout/bList2"/>
    <dgm:cxn modelId="{A16F948F-4B86-42C0-86D6-28889FC42E1E}" srcId="{DF367EDD-54AB-434C-8B04-C7F93F350620}" destId="{E62B2689-0833-4569-8A61-DEE6ACF8D015}" srcOrd="0" destOrd="0" parTransId="{97990018-7720-4A4E-859B-5D4304EB2526}" sibTransId="{25BE665C-62B1-4276-A08E-0B517371A8C2}"/>
    <dgm:cxn modelId="{39E6809C-2201-48F2-A8FE-24D79864CDDB}" type="presOf" srcId="{DF367EDD-54AB-434C-8B04-C7F93F350620}" destId="{12F20106-3D7F-4E3A-840E-839933E89341}" srcOrd="1" destOrd="0" presId="urn:microsoft.com/office/officeart/2005/8/layout/bList2"/>
    <dgm:cxn modelId="{085864A0-F91D-43EF-8110-9D98B3BB153F}" type="presOf" srcId="{3C8879A6-FBD8-4A9B-8357-FF3B45C0F60A}" destId="{929292C6-ED33-49F1-9745-A2A5253274DD}" srcOrd="0" destOrd="0" presId="urn:microsoft.com/office/officeart/2005/8/layout/bList2"/>
    <dgm:cxn modelId="{50DB7DA2-ED47-4858-991D-497AFF305715}" srcId="{8BA7875D-6257-462C-AE2C-073487259A82}" destId="{C04D430F-C04F-42EF-914B-68F82A05EDC7}" srcOrd="0" destOrd="0" parTransId="{0AD98865-89ED-409B-8648-056E51A6312D}" sibTransId="{442B370A-1158-4AEA-AF97-D272456759AA}"/>
    <dgm:cxn modelId="{4593AAAC-A3E0-4D95-AE29-76BC9538D515}" srcId="{DF367EDD-54AB-434C-8B04-C7F93F350620}" destId="{455D82F1-6DF6-449F-A774-FDE6D9745FFA}" srcOrd="1" destOrd="0" parTransId="{7B634E33-3252-4213-9242-B43F6F3CBE94}" sibTransId="{E86B10AE-BD08-4DDB-A431-FB064C7A11D2}"/>
    <dgm:cxn modelId="{F2B4A2CD-D102-483D-90A2-DD38A53C8B16}" type="presOf" srcId="{ED60302F-C0CD-4F38-979E-A15C36F65F24}" destId="{929292C6-ED33-49F1-9745-A2A5253274DD}" srcOrd="0" destOrd="1" presId="urn:microsoft.com/office/officeart/2005/8/layout/bList2"/>
    <dgm:cxn modelId="{066400DB-758E-4C61-9700-E73171AD1030}" srcId="{0712DBA8-B69A-41B9-8C70-7C7F50B6E6D3}" destId="{8BA7875D-6257-462C-AE2C-073487259A82}" srcOrd="0" destOrd="0" parTransId="{E478140F-6CFF-46F5-BA4F-46CA2D545C1A}" sibTransId="{E2538C2A-6E14-4675-AAEE-80A9C5135429}"/>
    <dgm:cxn modelId="{FF9E4FDB-3369-45CF-BAA4-A697596EE79D}" type="presOf" srcId="{88BB39AE-750C-4D4E-916D-08E987805664}" destId="{1C90B74B-BFCF-43F6-816F-EDA5B10ED83D}" srcOrd="1" destOrd="0" presId="urn:microsoft.com/office/officeart/2005/8/layout/bList2"/>
    <dgm:cxn modelId="{E5C3F7DC-C2C6-480F-8690-AB8B321F79B5}" type="presOf" srcId="{BEA78471-5753-4F21-9775-48B6DDC7D434}" destId="{929292C6-ED33-49F1-9745-A2A5253274DD}" srcOrd="0" destOrd="2" presId="urn:microsoft.com/office/officeart/2005/8/layout/bList2"/>
    <dgm:cxn modelId="{C06659F1-9377-467D-AB7B-F851592279B4}" srcId="{88BB39AE-750C-4D4E-916D-08E987805664}" destId="{3C8879A6-FBD8-4A9B-8357-FF3B45C0F60A}" srcOrd="0" destOrd="0" parTransId="{7717E149-BC9B-45F9-B6EF-E338F37E516E}" sibTransId="{74366421-DE2F-4C14-B2AC-57B99E919D6B}"/>
    <dgm:cxn modelId="{4E242CF6-D5DE-47B9-AC72-136D5AFE177E}" type="presOf" srcId="{E62B2689-0833-4569-8A61-DEE6ACF8D015}" destId="{C64562A1-96EB-43FD-B3D9-36CF693D4889}" srcOrd="0" destOrd="0" presId="urn:microsoft.com/office/officeart/2005/8/layout/bList2"/>
    <dgm:cxn modelId="{46C6037B-9460-48A5-9E77-180FBF87BE2C}" type="presParOf" srcId="{D39C6CEB-0852-4340-994D-D805121B2040}" destId="{A1E71A1F-ACD8-48ED-9A01-EF488A907DCE}" srcOrd="0" destOrd="0" presId="urn:microsoft.com/office/officeart/2005/8/layout/bList2"/>
    <dgm:cxn modelId="{B5929E4D-C939-4516-B724-628CBFA283EE}" type="presParOf" srcId="{A1E71A1F-ACD8-48ED-9A01-EF488A907DCE}" destId="{64505695-1F08-407D-85B0-76E9883928BF}" srcOrd="0" destOrd="0" presId="urn:microsoft.com/office/officeart/2005/8/layout/bList2"/>
    <dgm:cxn modelId="{BAC65963-1EE0-465A-9C7D-C1F7411A74C7}" type="presParOf" srcId="{A1E71A1F-ACD8-48ED-9A01-EF488A907DCE}" destId="{D68853CD-2D65-4185-B9E7-E1488221B12E}" srcOrd="1" destOrd="0" presId="urn:microsoft.com/office/officeart/2005/8/layout/bList2"/>
    <dgm:cxn modelId="{FE79AB0F-28C3-4C02-B6F9-7B93EEE71C3D}" type="presParOf" srcId="{A1E71A1F-ACD8-48ED-9A01-EF488A907DCE}" destId="{88C15E0C-8464-4987-950D-64293125E254}" srcOrd="2" destOrd="0" presId="urn:microsoft.com/office/officeart/2005/8/layout/bList2"/>
    <dgm:cxn modelId="{EE8F33C8-523C-49A6-B60C-A8B3F11403EE}" type="presParOf" srcId="{A1E71A1F-ACD8-48ED-9A01-EF488A907DCE}" destId="{3907B770-59AE-4DB9-B4F4-883627A49548}" srcOrd="3" destOrd="0" presId="urn:microsoft.com/office/officeart/2005/8/layout/bList2"/>
    <dgm:cxn modelId="{B20EAB0C-3FB7-4925-A3FD-2FB9C0E6B8AF}" type="presParOf" srcId="{D39C6CEB-0852-4340-994D-D805121B2040}" destId="{A8883FD3-88B7-453E-90D1-89DC37ABFDB8}" srcOrd="1" destOrd="0" presId="urn:microsoft.com/office/officeart/2005/8/layout/bList2"/>
    <dgm:cxn modelId="{23E5B0F5-F29A-49AB-A9D3-FFC4CF5AD1CA}" type="presParOf" srcId="{D39C6CEB-0852-4340-994D-D805121B2040}" destId="{C3F37EA9-7173-4509-84DC-68FB51F21CF5}" srcOrd="2" destOrd="0" presId="urn:microsoft.com/office/officeart/2005/8/layout/bList2"/>
    <dgm:cxn modelId="{27162FAE-64EB-479E-86AC-CD848BAE1C20}" type="presParOf" srcId="{C3F37EA9-7173-4509-84DC-68FB51F21CF5}" destId="{C64562A1-96EB-43FD-B3D9-36CF693D4889}" srcOrd="0" destOrd="0" presId="urn:microsoft.com/office/officeart/2005/8/layout/bList2"/>
    <dgm:cxn modelId="{00DAEF48-17C8-4A9D-AB5F-23DE2D05D280}" type="presParOf" srcId="{C3F37EA9-7173-4509-84DC-68FB51F21CF5}" destId="{ACF1B295-6D51-4994-8520-3E4ADE0BC4F0}" srcOrd="1" destOrd="0" presId="urn:microsoft.com/office/officeart/2005/8/layout/bList2"/>
    <dgm:cxn modelId="{BCC1ACC1-08D9-4C2E-9A96-26621191A2A4}" type="presParOf" srcId="{C3F37EA9-7173-4509-84DC-68FB51F21CF5}" destId="{12F20106-3D7F-4E3A-840E-839933E89341}" srcOrd="2" destOrd="0" presId="urn:microsoft.com/office/officeart/2005/8/layout/bList2"/>
    <dgm:cxn modelId="{2793CE50-CF11-4EAB-9084-D66DDF29C6C5}" type="presParOf" srcId="{C3F37EA9-7173-4509-84DC-68FB51F21CF5}" destId="{AEED93F4-3725-4F55-AF53-7BEC4066D9AA}" srcOrd="3" destOrd="0" presId="urn:microsoft.com/office/officeart/2005/8/layout/bList2"/>
    <dgm:cxn modelId="{762DE511-736C-4E86-8208-7ACD7540706A}" type="presParOf" srcId="{D39C6CEB-0852-4340-994D-D805121B2040}" destId="{FAFF7AA0-DED9-46FC-9224-071181769C12}" srcOrd="3" destOrd="0" presId="urn:microsoft.com/office/officeart/2005/8/layout/bList2"/>
    <dgm:cxn modelId="{62E3CBD5-7F46-4D06-9658-A9C0D6CAAD1E}" type="presParOf" srcId="{D39C6CEB-0852-4340-994D-D805121B2040}" destId="{75511A1B-1072-4580-A05A-0DBCCFBFDD37}" srcOrd="4" destOrd="0" presId="urn:microsoft.com/office/officeart/2005/8/layout/bList2"/>
    <dgm:cxn modelId="{0BBF3DD5-E9E8-4DF3-AB0F-CE7D9C35B9DB}" type="presParOf" srcId="{75511A1B-1072-4580-A05A-0DBCCFBFDD37}" destId="{929292C6-ED33-49F1-9745-A2A5253274DD}" srcOrd="0" destOrd="0" presId="urn:microsoft.com/office/officeart/2005/8/layout/bList2"/>
    <dgm:cxn modelId="{6EB78D3E-4CC2-4F0D-8B23-26187DF68706}" type="presParOf" srcId="{75511A1B-1072-4580-A05A-0DBCCFBFDD37}" destId="{AEDE71E5-1FBA-4247-9928-8C6D924A566B}" srcOrd="1" destOrd="0" presId="urn:microsoft.com/office/officeart/2005/8/layout/bList2"/>
    <dgm:cxn modelId="{4A7F491D-7B8B-4ACE-851D-130567EA27BD}" type="presParOf" srcId="{75511A1B-1072-4580-A05A-0DBCCFBFDD37}" destId="{1C90B74B-BFCF-43F6-816F-EDA5B10ED83D}" srcOrd="2" destOrd="0" presId="urn:microsoft.com/office/officeart/2005/8/layout/bList2"/>
    <dgm:cxn modelId="{6159027D-BD1B-4F0B-B97D-DAD5E7D7E25D}" type="presParOf" srcId="{75511A1B-1072-4580-A05A-0DBCCFBFDD37}" destId="{F78C0054-E1E6-4A0E-A91D-6386D879147B}" srcOrd="3" destOrd="0" presId="urn:microsoft.com/office/officeart/2005/8/layout/bList2"/>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1B829-B3B1-4400-B472-44284D8AB65F}">
      <dsp:nvSpPr>
        <dsp:cNvPr id="0" name=""/>
        <dsp:cNvSpPr/>
      </dsp:nvSpPr>
      <dsp:spPr>
        <a:xfrm>
          <a:off x="383282" y="1528"/>
          <a:ext cx="2186313" cy="1506369"/>
        </a:xfrm>
        <a:prstGeom prst="round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399" t="272" r="-399" b="-898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2F8C5E-C620-4137-879F-14AB56C19945}">
      <dsp:nvSpPr>
        <dsp:cNvPr id="0" name=""/>
        <dsp:cNvSpPr/>
      </dsp:nvSpPr>
      <dsp:spPr>
        <a:xfrm>
          <a:off x="378658" y="1507898"/>
          <a:ext cx="2195561" cy="811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MX" sz="2000" kern="1200" dirty="0">
              <a:latin typeface="Arial" panose="020B0604020202020204" pitchFamily="34" charset="0"/>
              <a:cs typeface="Arial" panose="020B0604020202020204" pitchFamily="34" charset="0"/>
            </a:rPr>
            <a:t>Vivienda asequible</a:t>
          </a:r>
        </a:p>
      </dsp:txBody>
      <dsp:txXfrm>
        <a:off x="378658" y="1507898"/>
        <a:ext cx="2195561" cy="811122"/>
      </dsp:txXfrm>
    </dsp:sp>
    <dsp:sp modelId="{6CD5242F-D832-4DEA-830D-8F3043BB18F5}">
      <dsp:nvSpPr>
        <dsp:cNvPr id="0" name=""/>
        <dsp:cNvSpPr/>
      </dsp:nvSpPr>
      <dsp:spPr>
        <a:xfrm>
          <a:off x="3163884" y="1528"/>
          <a:ext cx="2186313" cy="1506369"/>
        </a:xfrm>
        <a:prstGeom prst="roundRect">
          <a:avLst/>
        </a:prstGeom>
        <a:blipFill>
          <a:blip xmlns:r="http://schemas.openxmlformats.org/officeDocument/2006/relationships" r:embed="rId2"/>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FB19C7-3E2E-4CD9-BFE2-4F2AFA7874D0}">
      <dsp:nvSpPr>
        <dsp:cNvPr id="0" name=""/>
        <dsp:cNvSpPr/>
      </dsp:nvSpPr>
      <dsp:spPr>
        <a:xfrm>
          <a:off x="2792943" y="1507898"/>
          <a:ext cx="2928195" cy="811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MX" sz="2000" kern="1200">
              <a:latin typeface="Arial" panose="020B0604020202020204" pitchFamily="34" charset="0"/>
              <a:cs typeface="Arial" panose="020B0604020202020204" pitchFamily="34" charset="0"/>
            </a:rPr>
            <a:t>Apoyo/Prevención de la falta de hogar</a:t>
          </a:r>
        </a:p>
      </dsp:txBody>
      <dsp:txXfrm>
        <a:off x="2792943" y="1507898"/>
        <a:ext cx="2928195" cy="811122"/>
      </dsp:txXfrm>
    </dsp:sp>
    <dsp:sp modelId="{A4036048-0D50-4CB6-9670-81A7A5AD3559}">
      <dsp:nvSpPr>
        <dsp:cNvPr id="0" name=""/>
        <dsp:cNvSpPr/>
      </dsp:nvSpPr>
      <dsp:spPr>
        <a:xfrm>
          <a:off x="6310201" y="1528"/>
          <a:ext cx="2186313" cy="1506369"/>
        </a:xfrm>
        <a:prstGeom prst="roundRect">
          <a:avLst/>
        </a:prstGeom>
        <a:blipFill>
          <a:blip xmlns:r="http://schemas.openxmlformats.org/officeDocument/2006/relationships" r:embed="rId3"/>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789554-3C04-4D67-9109-FECC54C0B0C7}">
      <dsp:nvSpPr>
        <dsp:cNvPr id="0" name=""/>
        <dsp:cNvSpPr/>
      </dsp:nvSpPr>
      <dsp:spPr>
        <a:xfrm>
          <a:off x="5939861" y="1507898"/>
          <a:ext cx="2926992" cy="811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MX" sz="2000" kern="1200" dirty="0">
              <a:latin typeface="Arial" panose="020B0604020202020204" pitchFamily="34" charset="0"/>
              <a:cs typeface="Arial" panose="020B0604020202020204" pitchFamily="34" charset="0"/>
            </a:rPr>
            <a:t>Necesidades humanas/sociales para abordar la pobreza</a:t>
          </a:r>
        </a:p>
      </dsp:txBody>
      <dsp:txXfrm>
        <a:off x="5939861" y="1507898"/>
        <a:ext cx="2926992" cy="811122"/>
      </dsp:txXfrm>
    </dsp:sp>
    <dsp:sp modelId="{A481A4D3-FDAE-4C9A-A411-6D0B35D36BE9}">
      <dsp:nvSpPr>
        <dsp:cNvPr id="0" name=""/>
        <dsp:cNvSpPr/>
      </dsp:nvSpPr>
      <dsp:spPr>
        <a:xfrm>
          <a:off x="2073742" y="2537652"/>
          <a:ext cx="2186313" cy="1506369"/>
        </a:xfrm>
        <a:prstGeom prst="roundRect">
          <a:avLst/>
        </a:prstGeom>
        <a:blipFill>
          <a:blip xmlns:r="http://schemas.openxmlformats.org/officeDocument/2006/relationships" r:embed="rId4"/>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D70F2F-BF2C-4FA3-AE03-B32843A111E5}">
      <dsp:nvSpPr>
        <dsp:cNvPr id="0" name=""/>
        <dsp:cNvSpPr/>
      </dsp:nvSpPr>
      <dsp:spPr>
        <a:xfrm>
          <a:off x="2073742" y="4044022"/>
          <a:ext cx="2186313" cy="811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MX" sz="2000" kern="1200" dirty="0">
              <a:latin typeface="Arial" panose="020B0604020202020204" pitchFamily="34" charset="0"/>
              <a:cs typeface="Arial" panose="020B0604020202020204" pitchFamily="34" charset="0"/>
            </a:rPr>
            <a:t>Desarrollo económico</a:t>
          </a:r>
        </a:p>
      </dsp:txBody>
      <dsp:txXfrm>
        <a:off x="2073742" y="4044022"/>
        <a:ext cx="2186313" cy="811122"/>
      </dsp:txXfrm>
    </dsp:sp>
    <dsp:sp modelId="{240E96A0-007A-461D-B9E4-600000D4660A}">
      <dsp:nvSpPr>
        <dsp:cNvPr id="0" name=""/>
        <dsp:cNvSpPr/>
      </dsp:nvSpPr>
      <dsp:spPr>
        <a:xfrm>
          <a:off x="4732118" y="2537652"/>
          <a:ext cx="2186313" cy="1506369"/>
        </a:xfrm>
        <a:prstGeom prst="roundRect">
          <a:avLst/>
        </a:prstGeom>
        <a:blipFill>
          <a:blip xmlns:r="http://schemas.openxmlformats.org/officeDocument/2006/relationships" r:embed="rId5" cstate="hqprint">
            <a:extLst>
              <a:ext uri="{28A0092B-C50C-407E-A947-70E740481C1C}">
                <a14:useLocalDpi xmlns:a14="http://schemas.microsoft.com/office/drawing/2010/main" val="0"/>
              </a:ext>
            </a:extLst>
          </a:blip>
          <a:srcRect/>
          <a:stretch>
            <a:fillRect t="-28000" b="-2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1C6B49-AD1C-4053-A969-2A7D54B17045}">
      <dsp:nvSpPr>
        <dsp:cNvPr id="0" name=""/>
        <dsp:cNvSpPr/>
      </dsp:nvSpPr>
      <dsp:spPr>
        <a:xfrm>
          <a:off x="4478779" y="4044022"/>
          <a:ext cx="2692991" cy="811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ts val="0"/>
            </a:spcAft>
            <a:buNone/>
          </a:pPr>
          <a:r>
            <a:rPr lang="es-MX" sz="2000" kern="1200" dirty="0">
              <a:latin typeface="Arial" panose="020B0604020202020204" pitchFamily="34" charset="0"/>
              <a:cs typeface="Arial" panose="020B0604020202020204" pitchFamily="34" charset="0"/>
            </a:rPr>
            <a:t>Mejoras públicas/</a:t>
          </a:r>
        </a:p>
        <a:p>
          <a:pPr marL="0" lvl="0" indent="0" algn="ctr" defTabSz="889000">
            <a:lnSpc>
              <a:spcPct val="90000"/>
            </a:lnSpc>
            <a:spcBef>
              <a:spcPct val="0"/>
            </a:spcBef>
            <a:spcAft>
              <a:spcPts val="0"/>
            </a:spcAft>
            <a:buNone/>
          </a:pPr>
          <a:r>
            <a:rPr lang="es-MX" sz="2000" kern="1200" dirty="0">
              <a:latin typeface="Arial" panose="020B0604020202020204" pitchFamily="34" charset="0"/>
              <a:cs typeface="Arial" panose="020B0604020202020204" pitchFamily="34" charset="0"/>
            </a:rPr>
            <a:t>infraestructura</a:t>
          </a:r>
        </a:p>
      </dsp:txBody>
      <dsp:txXfrm>
        <a:off x="4478779" y="4044022"/>
        <a:ext cx="2692991" cy="8111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C20D1A-9254-485C-87F4-4F35B3F29BDA}">
      <dsp:nvSpPr>
        <dsp:cNvPr id="0" name=""/>
        <dsp:cNvSpPr/>
      </dsp:nvSpPr>
      <dsp:spPr>
        <a:xfrm>
          <a:off x="3566" y="0"/>
          <a:ext cx="9916452" cy="1315429"/>
        </a:xfrm>
        <a:prstGeom prst="roundRect">
          <a:avLst>
            <a:gd name="adj" fmla="val 10000"/>
          </a:avLst>
        </a:prstGeom>
        <a:solidFill>
          <a:srgbClr val="003F88"/>
        </a:solidFill>
        <a:ln w="12700" cap="flat" cmpd="sng" algn="ctr">
          <a:solidFill>
            <a:srgbClr val="003F8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100000"/>
            </a:lnSpc>
            <a:spcBef>
              <a:spcPct val="0"/>
            </a:spcBef>
            <a:spcAft>
              <a:spcPts val="0"/>
            </a:spcAft>
            <a:buNone/>
          </a:pPr>
          <a:r>
            <a:rPr lang="es-MX" sz="4000" kern="1200">
              <a:latin typeface="Arial" panose="020B0604020202020204" pitchFamily="34" charset="0"/>
              <a:cs typeface="Arial" panose="020B0604020202020204" pitchFamily="34" charset="0"/>
            </a:rPr>
            <a:t>Plan Consolidado de Cinco Años</a:t>
          </a:r>
        </a:p>
        <a:p>
          <a:pPr marL="0" lvl="0" indent="0" algn="ctr" defTabSz="1778000">
            <a:lnSpc>
              <a:spcPct val="100000"/>
            </a:lnSpc>
            <a:spcBef>
              <a:spcPct val="0"/>
            </a:spcBef>
            <a:spcAft>
              <a:spcPts val="0"/>
            </a:spcAft>
            <a:buNone/>
          </a:pPr>
          <a:r>
            <a:rPr lang="es-MX" sz="2000" kern="1200">
              <a:latin typeface="Arial" panose="020B0604020202020204" pitchFamily="34" charset="0"/>
              <a:cs typeface="Arial" panose="020B0604020202020204" pitchFamily="34" charset="0"/>
            </a:rPr>
            <a:t>(Presentado al HUD en agosto de 2019)</a:t>
          </a:r>
        </a:p>
      </dsp:txBody>
      <dsp:txXfrm>
        <a:off x="42094" y="38528"/>
        <a:ext cx="9839396" cy="1238373"/>
      </dsp:txXfrm>
    </dsp:sp>
    <dsp:sp modelId="{3CB4B0F5-9435-44B6-9A65-E305636E821B}">
      <dsp:nvSpPr>
        <dsp:cNvPr id="0" name=""/>
        <dsp:cNvSpPr/>
      </dsp:nvSpPr>
      <dsp:spPr>
        <a:xfrm>
          <a:off x="13245" y="1670571"/>
          <a:ext cx="9897093" cy="1086075"/>
        </a:xfrm>
        <a:prstGeom prst="roundRect">
          <a:avLst>
            <a:gd name="adj" fmla="val 10000"/>
          </a:avLst>
        </a:prstGeom>
        <a:solidFill>
          <a:srgbClr val="669900"/>
        </a:solidFill>
        <a:ln w="12700" cap="flat" cmpd="sng" algn="ctr">
          <a:solidFill>
            <a:srgbClr val="66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100000"/>
            </a:lnSpc>
            <a:spcBef>
              <a:spcPct val="0"/>
            </a:spcBef>
            <a:spcAft>
              <a:spcPts val="0"/>
            </a:spcAft>
            <a:buNone/>
          </a:pPr>
          <a:r>
            <a:rPr lang="es-MX" sz="4000" kern="1200">
              <a:latin typeface="Arial" panose="020B0604020202020204" pitchFamily="34" charset="0"/>
              <a:cs typeface="Arial" panose="020B0604020202020204" pitchFamily="34" charset="0"/>
            </a:rPr>
            <a:t>Planes de acción anuales</a:t>
          </a:r>
        </a:p>
        <a:p>
          <a:pPr marL="0" lvl="0" indent="0" algn="ctr" defTabSz="1778000">
            <a:lnSpc>
              <a:spcPct val="100000"/>
            </a:lnSpc>
            <a:spcBef>
              <a:spcPct val="0"/>
            </a:spcBef>
            <a:spcAft>
              <a:spcPts val="0"/>
            </a:spcAft>
            <a:buNone/>
          </a:pPr>
          <a:r>
            <a:rPr lang="es-MX" sz="2000" kern="1200">
              <a:latin typeface="Arial" panose="020B0604020202020204" pitchFamily="34" charset="0"/>
              <a:cs typeface="Arial" panose="020B0604020202020204" pitchFamily="34" charset="0"/>
            </a:rPr>
            <a:t>(Solicitud/presupuesto presentado al HUD para recibir fondos anuales de subsidio)</a:t>
          </a:r>
        </a:p>
      </dsp:txBody>
      <dsp:txXfrm>
        <a:off x="45055" y="1702381"/>
        <a:ext cx="9833473" cy="1022455"/>
      </dsp:txXfrm>
    </dsp:sp>
    <dsp:sp modelId="{B94B0A02-5C68-48B4-B0AC-AB8377CBC153}">
      <dsp:nvSpPr>
        <dsp:cNvPr id="0" name=""/>
        <dsp:cNvSpPr/>
      </dsp:nvSpPr>
      <dsp:spPr>
        <a:xfrm>
          <a:off x="13245" y="2885315"/>
          <a:ext cx="1915072" cy="2210211"/>
        </a:xfrm>
        <a:prstGeom prst="roundRect">
          <a:avLst>
            <a:gd name="adj" fmla="val 10000"/>
          </a:avLst>
        </a:prstGeom>
        <a:solidFill>
          <a:srgbClr val="669900"/>
        </a:solidFill>
        <a:ln w="12700" cap="flat" cmpd="sng" algn="ctr">
          <a:solidFill>
            <a:srgbClr val="66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100000"/>
            </a:lnSpc>
            <a:spcBef>
              <a:spcPct val="0"/>
            </a:spcBef>
            <a:spcAft>
              <a:spcPct val="35000"/>
            </a:spcAft>
            <a:buNone/>
          </a:pPr>
          <a:r>
            <a:rPr lang="es-MX" sz="1900" kern="1200">
              <a:latin typeface="Arial" panose="020B0604020202020204" pitchFamily="34" charset="0"/>
              <a:cs typeface="Arial" panose="020B0604020202020204" pitchFamily="34" charset="0"/>
            </a:rPr>
            <a:t>Año 1</a:t>
          </a:r>
        </a:p>
        <a:p>
          <a:pPr marL="0" lvl="0" indent="0" algn="ctr" defTabSz="844550">
            <a:lnSpc>
              <a:spcPct val="100000"/>
            </a:lnSpc>
            <a:spcBef>
              <a:spcPct val="0"/>
            </a:spcBef>
            <a:spcAft>
              <a:spcPct val="35000"/>
            </a:spcAft>
            <a:buNone/>
          </a:pPr>
          <a:r>
            <a:rPr lang="es-MX" sz="1900" kern="1200">
              <a:latin typeface="Arial" panose="020B0604020202020204" pitchFamily="34" charset="0"/>
              <a:cs typeface="Arial" panose="020B0604020202020204" pitchFamily="34" charset="0"/>
            </a:rPr>
            <a:t>AF 2019-20</a:t>
          </a:r>
        </a:p>
        <a:p>
          <a:pPr marL="0" lvl="0" indent="0" algn="ctr" defTabSz="844550">
            <a:lnSpc>
              <a:spcPct val="100000"/>
            </a:lnSpc>
            <a:spcBef>
              <a:spcPct val="0"/>
            </a:spcBef>
            <a:spcAft>
              <a:spcPct val="35000"/>
            </a:spcAft>
            <a:buNone/>
          </a:pPr>
          <a:r>
            <a:rPr lang="es-MX" sz="1900" kern="1200">
              <a:latin typeface="Arial" panose="020B0604020202020204" pitchFamily="34" charset="0"/>
              <a:cs typeface="Arial" panose="020B0604020202020204" pitchFamily="34" charset="0"/>
            </a:rPr>
            <a:t>(Presentado en agosto de 2019)</a:t>
          </a:r>
        </a:p>
      </dsp:txBody>
      <dsp:txXfrm>
        <a:off x="69336" y="2941406"/>
        <a:ext cx="1802890" cy="2098029"/>
      </dsp:txXfrm>
    </dsp:sp>
    <dsp:sp modelId="{3FC1D572-9956-4DDA-B415-D9C3E7F85486}">
      <dsp:nvSpPr>
        <dsp:cNvPr id="0" name=""/>
        <dsp:cNvSpPr/>
      </dsp:nvSpPr>
      <dsp:spPr>
        <a:xfrm>
          <a:off x="2008750" y="2885315"/>
          <a:ext cx="1915072" cy="2210211"/>
        </a:xfrm>
        <a:prstGeom prst="roundRect">
          <a:avLst>
            <a:gd name="adj" fmla="val 10000"/>
          </a:avLst>
        </a:prstGeom>
        <a:solidFill>
          <a:srgbClr val="669900"/>
        </a:solidFill>
        <a:ln w="12700" cap="flat" cmpd="sng" algn="ctr">
          <a:solidFill>
            <a:srgbClr val="66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100000"/>
            </a:lnSpc>
            <a:spcBef>
              <a:spcPct val="0"/>
            </a:spcBef>
            <a:spcAft>
              <a:spcPct val="35000"/>
            </a:spcAft>
            <a:buNone/>
          </a:pPr>
          <a:r>
            <a:rPr lang="es-MX" sz="1900" kern="1200">
              <a:latin typeface="Arial" panose="020B0604020202020204" pitchFamily="34" charset="0"/>
              <a:cs typeface="Arial" panose="020B0604020202020204" pitchFamily="34" charset="0"/>
            </a:rPr>
            <a:t>Año 2</a:t>
          </a:r>
        </a:p>
        <a:p>
          <a:pPr marL="0" lvl="0" indent="0" algn="ctr" defTabSz="844550">
            <a:lnSpc>
              <a:spcPct val="100000"/>
            </a:lnSpc>
            <a:spcBef>
              <a:spcPct val="0"/>
            </a:spcBef>
            <a:spcAft>
              <a:spcPct val="35000"/>
            </a:spcAft>
            <a:buNone/>
          </a:pPr>
          <a:r>
            <a:rPr lang="es-MX" sz="1900" kern="1200">
              <a:latin typeface="Arial" panose="020B0604020202020204" pitchFamily="34" charset="0"/>
              <a:cs typeface="Arial" panose="020B0604020202020204" pitchFamily="34" charset="0"/>
            </a:rPr>
            <a:t>AF 2020-21</a:t>
          </a:r>
        </a:p>
        <a:p>
          <a:pPr marL="0" lvl="0" indent="0" algn="ctr" defTabSz="844550">
            <a:lnSpc>
              <a:spcPct val="100000"/>
            </a:lnSpc>
            <a:spcBef>
              <a:spcPct val="0"/>
            </a:spcBef>
            <a:spcAft>
              <a:spcPct val="35000"/>
            </a:spcAft>
            <a:buNone/>
          </a:pPr>
          <a:r>
            <a:rPr lang="es-MX" sz="1900" kern="1200">
              <a:latin typeface="Arial" panose="020B0604020202020204" pitchFamily="34" charset="0"/>
              <a:cs typeface="Arial" panose="020B0604020202020204" pitchFamily="34" charset="0"/>
            </a:rPr>
            <a:t>(Presentado en agosto de 2020)</a:t>
          </a:r>
        </a:p>
      </dsp:txBody>
      <dsp:txXfrm>
        <a:off x="2064841" y="2941406"/>
        <a:ext cx="1802890" cy="2098029"/>
      </dsp:txXfrm>
    </dsp:sp>
    <dsp:sp modelId="{C3B2781F-4775-449B-95A1-12B4CE8B95FB}">
      <dsp:nvSpPr>
        <dsp:cNvPr id="0" name=""/>
        <dsp:cNvSpPr/>
      </dsp:nvSpPr>
      <dsp:spPr>
        <a:xfrm>
          <a:off x="4004256" y="2885315"/>
          <a:ext cx="1915072" cy="2210211"/>
        </a:xfrm>
        <a:prstGeom prst="roundRect">
          <a:avLst>
            <a:gd name="adj" fmla="val 10000"/>
          </a:avLst>
        </a:prstGeom>
        <a:solidFill>
          <a:srgbClr val="669900"/>
        </a:solidFill>
        <a:ln w="12700" cap="flat" cmpd="sng" algn="ctr">
          <a:solidFill>
            <a:srgbClr val="66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100000"/>
            </a:lnSpc>
            <a:spcBef>
              <a:spcPct val="0"/>
            </a:spcBef>
            <a:spcAft>
              <a:spcPct val="35000"/>
            </a:spcAft>
            <a:buNone/>
          </a:pPr>
          <a:r>
            <a:rPr lang="es-MX" sz="1900" kern="1200">
              <a:latin typeface="Arial" panose="020B0604020202020204" pitchFamily="34" charset="0"/>
              <a:cs typeface="Arial" panose="020B0604020202020204" pitchFamily="34" charset="0"/>
            </a:rPr>
            <a:t>Año 3</a:t>
          </a:r>
        </a:p>
        <a:p>
          <a:pPr marL="0" lvl="0" indent="0" algn="ctr" defTabSz="844550">
            <a:lnSpc>
              <a:spcPct val="100000"/>
            </a:lnSpc>
            <a:spcBef>
              <a:spcPct val="0"/>
            </a:spcBef>
            <a:spcAft>
              <a:spcPct val="35000"/>
            </a:spcAft>
            <a:buNone/>
          </a:pPr>
          <a:r>
            <a:rPr lang="es-MX" sz="1900" kern="1200">
              <a:latin typeface="Arial" panose="020B0604020202020204" pitchFamily="34" charset="0"/>
              <a:cs typeface="Arial" panose="020B0604020202020204" pitchFamily="34" charset="0"/>
            </a:rPr>
            <a:t>AF 2021-22</a:t>
          </a:r>
        </a:p>
        <a:p>
          <a:pPr marL="0" lvl="0" indent="0" algn="ctr" defTabSz="844550">
            <a:lnSpc>
              <a:spcPct val="100000"/>
            </a:lnSpc>
            <a:spcBef>
              <a:spcPct val="0"/>
            </a:spcBef>
            <a:spcAft>
              <a:spcPct val="35000"/>
            </a:spcAft>
            <a:buNone/>
          </a:pPr>
          <a:r>
            <a:rPr lang="es-MX" sz="1900" kern="1200">
              <a:latin typeface="Arial" panose="020B0604020202020204" pitchFamily="34" charset="0"/>
              <a:cs typeface="Arial" panose="020B0604020202020204" pitchFamily="34" charset="0"/>
            </a:rPr>
            <a:t>(Presentado en agosto de 2021)</a:t>
          </a:r>
        </a:p>
      </dsp:txBody>
      <dsp:txXfrm>
        <a:off x="4060347" y="2941406"/>
        <a:ext cx="1802890" cy="2098029"/>
      </dsp:txXfrm>
    </dsp:sp>
    <dsp:sp modelId="{453D002A-6DA1-4217-846C-0A69CC10B692}">
      <dsp:nvSpPr>
        <dsp:cNvPr id="0" name=""/>
        <dsp:cNvSpPr/>
      </dsp:nvSpPr>
      <dsp:spPr>
        <a:xfrm>
          <a:off x="5999761" y="2885315"/>
          <a:ext cx="1915072" cy="2210211"/>
        </a:xfrm>
        <a:prstGeom prst="roundRect">
          <a:avLst>
            <a:gd name="adj" fmla="val 10000"/>
          </a:avLst>
        </a:prstGeom>
        <a:solidFill>
          <a:srgbClr val="669900"/>
        </a:solidFill>
        <a:ln w="19050" cap="flat" cmpd="sng" algn="ctr">
          <a:solidFill>
            <a:srgbClr val="FFA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100000"/>
            </a:lnSpc>
            <a:spcBef>
              <a:spcPct val="0"/>
            </a:spcBef>
            <a:spcAft>
              <a:spcPct val="35000"/>
            </a:spcAft>
            <a:buNone/>
          </a:pPr>
          <a:r>
            <a:rPr lang="es-MX" sz="1900" kern="1200">
              <a:latin typeface="Arial" panose="020B0604020202020204" pitchFamily="34" charset="0"/>
              <a:cs typeface="Arial" panose="020B0604020202020204" pitchFamily="34" charset="0"/>
            </a:rPr>
            <a:t>Año 4</a:t>
          </a:r>
        </a:p>
        <a:p>
          <a:pPr marL="0" lvl="0" indent="0" algn="ctr" defTabSz="844550">
            <a:lnSpc>
              <a:spcPct val="100000"/>
            </a:lnSpc>
            <a:spcBef>
              <a:spcPct val="0"/>
            </a:spcBef>
            <a:spcAft>
              <a:spcPct val="35000"/>
            </a:spcAft>
            <a:buNone/>
          </a:pPr>
          <a:r>
            <a:rPr lang="es-MX" sz="1900" kern="1200">
              <a:latin typeface="Arial" panose="020B0604020202020204" pitchFamily="34" charset="0"/>
              <a:cs typeface="Arial" panose="020B0604020202020204" pitchFamily="34" charset="0"/>
            </a:rPr>
            <a:t>AF 2022-23</a:t>
          </a:r>
        </a:p>
        <a:p>
          <a:pPr marL="0" lvl="0" indent="0" algn="ctr" defTabSz="844550">
            <a:lnSpc>
              <a:spcPct val="100000"/>
            </a:lnSpc>
            <a:spcBef>
              <a:spcPct val="0"/>
            </a:spcBef>
            <a:spcAft>
              <a:spcPct val="35000"/>
            </a:spcAft>
            <a:buNone/>
          </a:pPr>
          <a:r>
            <a:rPr lang="es-MX" sz="1900" kern="1200">
              <a:latin typeface="Arial" panose="020B0604020202020204" pitchFamily="34" charset="0"/>
              <a:cs typeface="Arial" panose="020B0604020202020204" pitchFamily="34" charset="0"/>
            </a:rPr>
            <a:t>(Presentado en agosto de 2022)</a:t>
          </a:r>
        </a:p>
      </dsp:txBody>
      <dsp:txXfrm>
        <a:off x="6055852" y="2941406"/>
        <a:ext cx="1802890" cy="2098029"/>
      </dsp:txXfrm>
    </dsp:sp>
    <dsp:sp modelId="{78F43DB5-F520-48E9-9D5B-3ED934753302}">
      <dsp:nvSpPr>
        <dsp:cNvPr id="0" name=""/>
        <dsp:cNvSpPr/>
      </dsp:nvSpPr>
      <dsp:spPr>
        <a:xfrm>
          <a:off x="7995267" y="2885315"/>
          <a:ext cx="1915072" cy="2210211"/>
        </a:xfrm>
        <a:prstGeom prst="roundRect">
          <a:avLst>
            <a:gd name="adj" fmla="val 10000"/>
          </a:avLst>
        </a:prstGeom>
        <a:solidFill>
          <a:srgbClr val="FFA000"/>
        </a:solidFill>
        <a:ln w="12700" cap="flat" cmpd="sng" algn="ctr">
          <a:solidFill>
            <a:srgbClr val="66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100000"/>
            </a:lnSpc>
            <a:spcBef>
              <a:spcPct val="0"/>
            </a:spcBef>
            <a:spcAft>
              <a:spcPct val="35000"/>
            </a:spcAft>
            <a:buNone/>
          </a:pPr>
          <a:r>
            <a:rPr lang="es-MX" sz="1900" kern="1200">
              <a:latin typeface="Arial" panose="020B0604020202020204" pitchFamily="34" charset="0"/>
              <a:cs typeface="Arial" panose="020B0604020202020204" pitchFamily="34" charset="0"/>
            </a:rPr>
            <a:t>Año 5</a:t>
          </a:r>
        </a:p>
        <a:p>
          <a:pPr marL="0" lvl="0" indent="0" algn="ctr" defTabSz="844550">
            <a:lnSpc>
              <a:spcPct val="100000"/>
            </a:lnSpc>
            <a:spcBef>
              <a:spcPct val="0"/>
            </a:spcBef>
            <a:spcAft>
              <a:spcPct val="35000"/>
            </a:spcAft>
            <a:buNone/>
          </a:pPr>
          <a:r>
            <a:rPr lang="es-MX" sz="1900" kern="1200">
              <a:latin typeface="Arial" panose="020B0604020202020204" pitchFamily="34" charset="0"/>
              <a:cs typeface="Arial" panose="020B0604020202020204" pitchFamily="34" charset="0"/>
            </a:rPr>
            <a:t>AF 2023-24</a:t>
          </a:r>
        </a:p>
        <a:p>
          <a:pPr marL="0" lvl="0" indent="0" algn="ctr" defTabSz="844550">
            <a:lnSpc>
              <a:spcPct val="100000"/>
            </a:lnSpc>
            <a:spcBef>
              <a:spcPct val="0"/>
            </a:spcBef>
            <a:spcAft>
              <a:spcPct val="35000"/>
            </a:spcAft>
            <a:buNone/>
          </a:pPr>
          <a:r>
            <a:rPr lang="es-MX" sz="1900" kern="1200">
              <a:latin typeface="Arial" panose="020B0604020202020204" pitchFamily="34" charset="0"/>
              <a:cs typeface="Arial" panose="020B0604020202020204" pitchFamily="34" charset="0"/>
            </a:rPr>
            <a:t>(Se presentará en agosto de 2023)</a:t>
          </a:r>
        </a:p>
      </dsp:txBody>
      <dsp:txXfrm>
        <a:off x="8051358" y="2941406"/>
        <a:ext cx="1802890" cy="20980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DCB177-851E-47D3-BB26-04459BF2FAB4}">
      <dsp:nvSpPr>
        <dsp:cNvPr id="0" name=""/>
        <dsp:cNvSpPr/>
      </dsp:nvSpPr>
      <dsp:spPr>
        <a:xfrm>
          <a:off x="4904715" y="1523264"/>
          <a:ext cx="3841403" cy="444459"/>
        </a:xfrm>
        <a:custGeom>
          <a:avLst/>
          <a:gdLst/>
          <a:ahLst/>
          <a:cxnLst/>
          <a:rect l="0" t="0" r="0" b="0"/>
          <a:pathLst>
            <a:path>
              <a:moveTo>
                <a:pt x="0" y="0"/>
              </a:moveTo>
              <a:lnTo>
                <a:pt x="0" y="222229"/>
              </a:lnTo>
              <a:lnTo>
                <a:pt x="3841403" y="222229"/>
              </a:lnTo>
              <a:lnTo>
                <a:pt x="3841403" y="4444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6C635C-C94A-4975-ABF4-6A01B9EAE98F}">
      <dsp:nvSpPr>
        <dsp:cNvPr id="0" name=""/>
        <dsp:cNvSpPr/>
      </dsp:nvSpPr>
      <dsp:spPr>
        <a:xfrm>
          <a:off x="4904715" y="1523264"/>
          <a:ext cx="1280467" cy="444459"/>
        </a:xfrm>
        <a:custGeom>
          <a:avLst/>
          <a:gdLst/>
          <a:ahLst/>
          <a:cxnLst/>
          <a:rect l="0" t="0" r="0" b="0"/>
          <a:pathLst>
            <a:path>
              <a:moveTo>
                <a:pt x="0" y="0"/>
              </a:moveTo>
              <a:lnTo>
                <a:pt x="0" y="222229"/>
              </a:lnTo>
              <a:lnTo>
                <a:pt x="1280467" y="222229"/>
              </a:lnTo>
              <a:lnTo>
                <a:pt x="1280467" y="4444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B9A8BD-5C35-47B3-88C2-9310F78BC38F}">
      <dsp:nvSpPr>
        <dsp:cNvPr id="0" name=""/>
        <dsp:cNvSpPr/>
      </dsp:nvSpPr>
      <dsp:spPr>
        <a:xfrm>
          <a:off x="3624247" y="1523264"/>
          <a:ext cx="1280467" cy="444459"/>
        </a:xfrm>
        <a:custGeom>
          <a:avLst/>
          <a:gdLst/>
          <a:ahLst/>
          <a:cxnLst/>
          <a:rect l="0" t="0" r="0" b="0"/>
          <a:pathLst>
            <a:path>
              <a:moveTo>
                <a:pt x="1280467" y="0"/>
              </a:moveTo>
              <a:lnTo>
                <a:pt x="1280467" y="222229"/>
              </a:lnTo>
              <a:lnTo>
                <a:pt x="0" y="222229"/>
              </a:lnTo>
              <a:lnTo>
                <a:pt x="0" y="4444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6C4155-BDC0-4F67-BDEC-14DEE7DEBAF0}">
      <dsp:nvSpPr>
        <dsp:cNvPr id="0" name=""/>
        <dsp:cNvSpPr/>
      </dsp:nvSpPr>
      <dsp:spPr>
        <a:xfrm>
          <a:off x="1058237" y="1523264"/>
          <a:ext cx="3846477" cy="424617"/>
        </a:xfrm>
        <a:custGeom>
          <a:avLst/>
          <a:gdLst/>
          <a:ahLst/>
          <a:cxnLst/>
          <a:rect l="0" t="0" r="0" b="0"/>
          <a:pathLst>
            <a:path>
              <a:moveTo>
                <a:pt x="3846477" y="0"/>
              </a:moveTo>
              <a:lnTo>
                <a:pt x="3846477" y="202387"/>
              </a:lnTo>
              <a:lnTo>
                <a:pt x="0" y="202387"/>
              </a:lnTo>
              <a:lnTo>
                <a:pt x="0" y="42461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E76B43-D1C3-44F0-8810-724421DE4584}">
      <dsp:nvSpPr>
        <dsp:cNvPr id="0" name=""/>
        <dsp:cNvSpPr/>
      </dsp:nvSpPr>
      <dsp:spPr>
        <a:xfrm>
          <a:off x="2457212" y="166254"/>
          <a:ext cx="4895006" cy="1357010"/>
        </a:xfrm>
        <a:prstGeom prst="rect">
          <a:avLst/>
        </a:prstGeom>
        <a:solidFill>
          <a:srgbClr val="003F88"/>
        </a:solidFill>
        <a:ln w="12700" cap="flat" cmpd="sng" algn="ctr">
          <a:solidFill>
            <a:srgbClr val="003F8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100000"/>
            </a:lnSpc>
            <a:spcBef>
              <a:spcPct val="0"/>
            </a:spcBef>
            <a:spcAft>
              <a:spcPts val="0"/>
            </a:spcAft>
            <a:buNone/>
          </a:pPr>
          <a:r>
            <a:rPr lang="es-MX" sz="2200" kern="1200" dirty="0">
              <a:latin typeface="Arial" panose="020B0604020202020204" pitchFamily="34" charset="0"/>
              <a:cs typeface="Arial" panose="020B0604020202020204" pitchFamily="34" charset="0"/>
            </a:rPr>
            <a:t>AF 2022-23</a:t>
          </a:r>
        </a:p>
        <a:p>
          <a:pPr marL="0" lvl="0" indent="0" algn="ctr" defTabSz="977900">
            <a:lnSpc>
              <a:spcPct val="100000"/>
            </a:lnSpc>
            <a:spcBef>
              <a:spcPct val="0"/>
            </a:spcBef>
            <a:spcAft>
              <a:spcPts val="0"/>
            </a:spcAft>
            <a:buNone/>
          </a:pPr>
          <a:r>
            <a:rPr lang="es-MX" sz="2200" kern="1200" dirty="0">
              <a:latin typeface="Arial" panose="020B0604020202020204" pitchFamily="34" charset="0"/>
              <a:cs typeface="Arial" panose="020B0604020202020204" pitchFamily="34" charset="0"/>
            </a:rPr>
            <a:t>Presupuesto del Plan Consolidado adoptado</a:t>
          </a:r>
        </a:p>
        <a:p>
          <a:pPr marL="0" lvl="0" indent="0" algn="ctr" defTabSz="977900">
            <a:lnSpc>
              <a:spcPct val="100000"/>
            </a:lnSpc>
            <a:spcBef>
              <a:spcPct val="0"/>
            </a:spcBef>
            <a:spcAft>
              <a:spcPts val="0"/>
            </a:spcAft>
            <a:buNone/>
          </a:pPr>
          <a:r>
            <a:rPr lang="es-MX" sz="2200" kern="1200" dirty="0">
              <a:latin typeface="Arial" panose="020B0604020202020204" pitchFamily="34" charset="0"/>
              <a:cs typeface="Arial" panose="020B0604020202020204" pitchFamily="34" charset="0"/>
            </a:rPr>
            <a:t>$30 millones</a:t>
          </a:r>
        </a:p>
      </dsp:txBody>
      <dsp:txXfrm>
        <a:off x="2457212" y="166254"/>
        <a:ext cx="4895006" cy="1357010"/>
      </dsp:txXfrm>
    </dsp:sp>
    <dsp:sp modelId="{76F41ADB-AF43-475E-89EF-C6D951D1B6B7}">
      <dsp:nvSpPr>
        <dsp:cNvPr id="0" name=""/>
        <dsp:cNvSpPr/>
      </dsp:nvSpPr>
      <dsp:spPr>
        <a:xfrm>
          <a:off x="0" y="1947882"/>
          <a:ext cx="2116475" cy="1058237"/>
        </a:xfrm>
        <a:prstGeom prst="rect">
          <a:avLst/>
        </a:prstGeom>
        <a:solidFill>
          <a:srgbClr val="2196F3"/>
        </a:solidFill>
        <a:ln w="12700" cap="flat" cmpd="sng" algn="ctr">
          <a:solidFill>
            <a:srgbClr val="2196F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100000"/>
            </a:lnSpc>
            <a:spcBef>
              <a:spcPct val="0"/>
            </a:spcBef>
            <a:spcAft>
              <a:spcPts val="0"/>
            </a:spcAft>
            <a:buNone/>
          </a:pPr>
          <a:r>
            <a:rPr lang="es-MX" sz="2200" kern="1200" dirty="0">
              <a:latin typeface="Arial" panose="020B0604020202020204" pitchFamily="34" charset="0"/>
              <a:cs typeface="Arial" panose="020B0604020202020204" pitchFamily="34" charset="0"/>
            </a:rPr>
            <a:t>CDBG:</a:t>
          </a:r>
        </a:p>
        <a:p>
          <a:pPr marL="0" lvl="0" indent="0" algn="ctr" defTabSz="977900">
            <a:lnSpc>
              <a:spcPct val="100000"/>
            </a:lnSpc>
            <a:spcBef>
              <a:spcPct val="0"/>
            </a:spcBef>
            <a:spcAft>
              <a:spcPts val="0"/>
            </a:spcAft>
            <a:buNone/>
          </a:pPr>
          <a:r>
            <a:rPr lang="es-MX" sz="2200" kern="1200" dirty="0">
              <a:latin typeface="Arial" panose="020B0604020202020204" pitchFamily="34" charset="0"/>
              <a:cs typeface="Arial" panose="020B0604020202020204" pitchFamily="34" charset="0"/>
            </a:rPr>
            <a:t>$14,120,128</a:t>
          </a:r>
        </a:p>
      </dsp:txBody>
      <dsp:txXfrm>
        <a:off x="0" y="1947882"/>
        <a:ext cx="2116475" cy="1058237"/>
      </dsp:txXfrm>
    </dsp:sp>
    <dsp:sp modelId="{E874D49D-990F-4D95-BCEF-780F56EC1FFF}">
      <dsp:nvSpPr>
        <dsp:cNvPr id="0" name=""/>
        <dsp:cNvSpPr/>
      </dsp:nvSpPr>
      <dsp:spPr>
        <a:xfrm>
          <a:off x="2566009" y="1967724"/>
          <a:ext cx="2116475" cy="1058237"/>
        </a:xfrm>
        <a:prstGeom prst="rect">
          <a:avLst/>
        </a:prstGeom>
        <a:solidFill>
          <a:srgbClr val="FFA000"/>
        </a:solidFill>
        <a:ln w="12700" cap="flat" cmpd="sng" algn="ctr">
          <a:solidFill>
            <a:srgbClr val="FFA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100000"/>
            </a:lnSpc>
            <a:spcBef>
              <a:spcPct val="0"/>
            </a:spcBef>
            <a:spcAft>
              <a:spcPts val="0"/>
            </a:spcAft>
            <a:buNone/>
          </a:pPr>
          <a:r>
            <a:rPr lang="es-MX" sz="2200" kern="1200" dirty="0">
              <a:latin typeface="Arial" panose="020B0604020202020204" pitchFamily="34" charset="0"/>
              <a:cs typeface="Arial" panose="020B0604020202020204" pitchFamily="34" charset="0"/>
            </a:rPr>
            <a:t>HOME:</a:t>
          </a:r>
        </a:p>
        <a:p>
          <a:pPr marL="0" lvl="0" indent="0" algn="ctr" defTabSz="977900">
            <a:lnSpc>
              <a:spcPct val="100000"/>
            </a:lnSpc>
            <a:spcBef>
              <a:spcPct val="0"/>
            </a:spcBef>
            <a:spcAft>
              <a:spcPts val="0"/>
            </a:spcAft>
            <a:buNone/>
          </a:pPr>
          <a:r>
            <a:rPr lang="es-MX" sz="2200" kern="1200" dirty="0">
              <a:latin typeface="Arial" panose="020B0604020202020204" pitchFamily="34" charset="0"/>
              <a:cs typeface="Arial" panose="020B0604020202020204" pitchFamily="34" charset="0"/>
            </a:rPr>
            <a:t>$6,440,498</a:t>
          </a:r>
        </a:p>
      </dsp:txBody>
      <dsp:txXfrm>
        <a:off x="2566009" y="1967724"/>
        <a:ext cx="2116475" cy="1058237"/>
      </dsp:txXfrm>
    </dsp:sp>
    <dsp:sp modelId="{DFB5953F-A2E7-4BB1-90EC-0DFF2D8A7FE3}">
      <dsp:nvSpPr>
        <dsp:cNvPr id="0" name=""/>
        <dsp:cNvSpPr/>
      </dsp:nvSpPr>
      <dsp:spPr>
        <a:xfrm>
          <a:off x="5126945" y="1967724"/>
          <a:ext cx="2116475" cy="1058237"/>
        </a:xfrm>
        <a:prstGeom prst="rect">
          <a:avLst/>
        </a:prstGeom>
        <a:solidFill>
          <a:srgbClr val="669900"/>
        </a:solidFill>
        <a:ln w="12700" cap="flat" cmpd="sng" algn="ctr">
          <a:solidFill>
            <a:srgbClr val="66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100000"/>
            </a:lnSpc>
            <a:spcBef>
              <a:spcPct val="0"/>
            </a:spcBef>
            <a:spcAft>
              <a:spcPts val="0"/>
            </a:spcAft>
            <a:buNone/>
          </a:pPr>
          <a:r>
            <a:rPr lang="es-MX" sz="2200" kern="1200">
              <a:latin typeface="Arial" panose="020B0604020202020204" pitchFamily="34" charset="0"/>
              <a:cs typeface="Arial" panose="020B0604020202020204" pitchFamily="34" charset="0"/>
            </a:rPr>
            <a:t>ESG:</a:t>
          </a:r>
        </a:p>
        <a:p>
          <a:pPr marL="0" lvl="0" indent="0" algn="ctr" defTabSz="977900">
            <a:lnSpc>
              <a:spcPct val="100000"/>
            </a:lnSpc>
            <a:spcBef>
              <a:spcPct val="0"/>
            </a:spcBef>
            <a:spcAft>
              <a:spcPts val="0"/>
            </a:spcAft>
            <a:buNone/>
          </a:pPr>
          <a:r>
            <a:rPr lang="es-MX" sz="2200" kern="1200">
              <a:latin typeface="Arial" panose="020B0604020202020204" pitchFamily="34" charset="0"/>
              <a:cs typeface="Arial" panose="020B0604020202020204" pitchFamily="34" charset="0"/>
            </a:rPr>
            <a:t>$1,268,197</a:t>
          </a:r>
        </a:p>
      </dsp:txBody>
      <dsp:txXfrm>
        <a:off x="5126945" y="1967724"/>
        <a:ext cx="2116475" cy="1058237"/>
      </dsp:txXfrm>
    </dsp:sp>
    <dsp:sp modelId="{4BB7314E-1481-4707-9FEA-66D2741F3BE7}">
      <dsp:nvSpPr>
        <dsp:cNvPr id="0" name=""/>
        <dsp:cNvSpPr/>
      </dsp:nvSpPr>
      <dsp:spPr>
        <a:xfrm>
          <a:off x="7687881" y="1967724"/>
          <a:ext cx="2116475" cy="1058237"/>
        </a:xfrm>
        <a:prstGeom prst="rect">
          <a:avLst/>
        </a:prstGeom>
        <a:solidFill>
          <a:srgbClr val="B54334"/>
        </a:solidFill>
        <a:ln w="12700" cap="flat" cmpd="sng" algn="ctr">
          <a:solidFill>
            <a:srgbClr val="B5433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100000"/>
            </a:lnSpc>
            <a:spcBef>
              <a:spcPct val="0"/>
            </a:spcBef>
            <a:spcAft>
              <a:spcPts val="0"/>
            </a:spcAft>
            <a:buNone/>
          </a:pPr>
          <a:r>
            <a:rPr lang="es-MX" sz="2200" kern="1200">
              <a:latin typeface="Arial" panose="020B0604020202020204" pitchFamily="34" charset="0"/>
              <a:cs typeface="Arial" panose="020B0604020202020204" pitchFamily="34" charset="0"/>
            </a:rPr>
            <a:t>HOPWA:</a:t>
          </a:r>
        </a:p>
        <a:p>
          <a:pPr marL="0" lvl="0" indent="0" algn="ctr" defTabSz="977900">
            <a:lnSpc>
              <a:spcPct val="100000"/>
            </a:lnSpc>
            <a:spcBef>
              <a:spcPct val="0"/>
            </a:spcBef>
            <a:spcAft>
              <a:spcPts val="0"/>
            </a:spcAft>
            <a:buNone/>
          </a:pPr>
          <a:r>
            <a:rPr lang="es-MX" sz="2200" kern="1200">
              <a:latin typeface="Arial" panose="020B0604020202020204" pitchFamily="34" charset="0"/>
              <a:cs typeface="Arial" panose="020B0604020202020204" pitchFamily="34" charset="0"/>
            </a:rPr>
            <a:t>$8,469,139</a:t>
          </a:r>
        </a:p>
      </dsp:txBody>
      <dsp:txXfrm>
        <a:off x="7687881" y="1967724"/>
        <a:ext cx="2116475" cy="10582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A61004-1C9C-4C83-BEE8-8360000647EB}">
      <dsp:nvSpPr>
        <dsp:cNvPr id="0" name=""/>
        <dsp:cNvSpPr/>
      </dsp:nvSpPr>
      <dsp:spPr>
        <a:xfrm rot="10800000">
          <a:off x="1688977" y="1837"/>
          <a:ext cx="5961732" cy="749353"/>
        </a:xfrm>
        <a:prstGeom prst="homePlate">
          <a:avLst/>
        </a:prstGeom>
        <a:solidFill>
          <a:srgbClr val="003F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444" tIns="68580" rIns="128016" bIns="68580" numCol="1" spcCol="1270" anchor="ctr" anchorCtr="0">
          <a:noAutofit/>
        </a:bodyPr>
        <a:lstStyle/>
        <a:p>
          <a:pPr marL="0" lvl="0" indent="0" algn="l" defTabSz="800100">
            <a:lnSpc>
              <a:spcPct val="90000"/>
            </a:lnSpc>
            <a:spcBef>
              <a:spcPct val="0"/>
            </a:spcBef>
            <a:spcAft>
              <a:spcPct val="35000"/>
            </a:spcAft>
            <a:buSzPct val="100000"/>
            <a:buFont typeface="Arial" panose="020B0604020202020204" pitchFamily="34" charset="0"/>
            <a:buNone/>
          </a:pPr>
          <a:r>
            <a:rPr lang="es-MX" sz="1800" kern="1200" dirty="0">
              <a:latin typeface="Arial" panose="020B0604020202020204" pitchFamily="34" charset="0"/>
              <a:cs typeface="Arial" panose="020B0604020202020204" pitchFamily="34" charset="0"/>
            </a:rPr>
            <a:t>Se crearon 99 nuevas unidades asequibles</a:t>
          </a:r>
        </a:p>
      </dsp:txBody>
      <dsp:txXfrm rot="10800000">
        <a:off x="1876315" y="1837"/>
        <a:ext cx="5774394" cy="749353"/>
      </dsp:txXfrm>
    </dsp:sp>
    <dsp:sp modelId="{BF69A0A6-5995-49AF-A278-EF766A609E0D}">
      <dsp:nvSpPr>
        <dsp:cNvPr id="0" name=""/>
        <dsp:cNvSpPr/>
      </dsp:nvSpPr>
      <dsp:spPr>
        <a:xfrm>
          <a:off x="1314301" y="1837"/>
          <a:ext cx="749353" cy="749353"/>
        </a:xfrm>
        <a:prstGeom prst="ellipse">
          <a:avLst/>
        </a:prstGeom>
        <a:blipFill>
          <a:blip xmlns:r="http://schemas.openxmlformats.org/officeDocument/2006/relationships" r:embed="rId1">
            <a:duotone>
              <a:prstClr val="black"/>
              <a:schemeClr val="accent4">
                <a:tint val="45000"/>
                <a:satMod val="400000"/>
              </a:schemeClr>
            </a:duotone>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C91FBC-2ED8-4FB6-96B7-B8281771026E}">
      <dsp:nvSpPr>
        <dsp:cNvPr id="0" name=""/>
        <dsp:cNvSpPr/>
      </dsp:nvSpPr>
      <dsp:spPr>
        <a:xfrm rot="10800000">
          <a:off x="1688977" y="974877"/>
          <a:ext cx="5961732" cy="749353"/>
        </a:xfrm>
        <a:prstGeom prst="homePlate">
          <a:avLst/>
        </a:prstGeom>
        <a:solidFill>
          <a:srgbClr val="003F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444" tIns="68580" rIns="128016" bIns="68580" numCol="1" spcCol="1270" anchor="ctr" anchorCtr="0">
          <a:noAutofit/>
        </a:bodyPr>
        <a:lstStyle/>
        <a:p>
          <a:pPr marL="0" lvl="0" indent="0" algn="l" defTabSz="800100">
            <a:lnSpc>
              <a:spcPct val="90000"/>
            </a:lnSpc>
            <a:spcBef>
              <a:spcPct val="0"/>
            </a:spcBef>
            <a:spcAft>
              <a:spcPct val="35000"/>
            </a:spcAft>
            <a:buSzPct val="100000"/>
            <a:buFont typeface="Arial" panose="020B0604020202020204" pitchFamily="34" charset="0"/>
            <a:buNone/>
          </a:pPr>
          <a:r>
            <a:rPr lang="es-MX" sz="1800" kern="1200" dirty="0">
              <a:latin typeface="Arial" panose="020B0604020202020204" pitchFamily="34" charset="0"/>
              <a:cs typeface="Arial" panose="020B0604020202020204" pitchFamily="34" charset="0"/>
            </a:rPr>
            <a:t>377 personas recibieron servicios en las cortes comunitarias</a:t>
          </a:r>
        </a:p>
      </dsp:txBody>
      <dsp:txXfrm rot="10800000">
        <a:off x="1876315" y="974877"/>
        <a:ext cx="5774394" cy="749353"/>
      </dsp:txXfrm>
    </dsp:sp>
    <dsp:sp modelId="{1F81CA0C-0721-4169-BED7-5D93440A74B6}">
      <dsp:nvSpPr>
        <dsp:cNvPr id="0" name=""/>
        <dsp:cNvSpPr/>
      </dsp:nvSpPr>
      <dsp:spPr>
        <a:xfrm>
          <a:off x="1314301" y="974877"/>
          <a:ext cx="749353" cy="749353"/>
        </a:xfrm>
        <a:prstGeom prst="ellipse">
          <a:avLst/>
        </a:prstGeom>
        <a:blipFill>
          <a:blip xmlns:r="http://schemas.openxmlformats.org/officeDocument/2006/relationships" r:embed="rId3">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5482BE-5A82-487A-BF8C-D35FF63B4438}">
      <dsp:nvSpPr>
        <dsp:cNvPr id="0" name=""/>
        <dsp:cNvSpPr/>
      </dsp:nvSpPr>
      <dsp:spPr>
        <a:xfrm rot="10800000">
          <a:off x="1688977" y="1947918"/>
          <a:ext cx="5961732" cy="749353"/>
        </a:xfrm>
        <a:prstGeom prst="homePlate">
          <a:avLst/>
        </a:prstGeom>
        <a:solidFill>
          <a:srgbClr val="003F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444" tIns="68580" rIns="128016" bIns="68580" numCol="1" spcCol="1270" anchor="ctr" anchorCtr="0">
          <a:noAutofit/>
        </a:bodyPr>
        <a:lstStyle/>
        <a:p>
          <a:pPr marL="0" lvl="0" indent="0" algn="l" defTabSz="800100">
            <a:lnSpc>
              <a:spcPct val="90000"/>
            </a:lnSpc>
            <a:spcBef>
              <a:spcPct val="0"/>
            </a:spcBef>
            <a:spcAft>
              <a:spcPct val="35000"/>
            </a:spcAft>
            <a:buSzPct val="100000"/>
            <a:buFont typeface="Arial" panose="020B0604020202020204" pitchFamily="34" charset="0"/>
            <a:buNone/>
          </a:pPr>
          <a:r>
            <a:rPr lang="es-MX" sz="1800" kern="1200" dirty="0">
              <a:latin typeface="Arial" panose="020B0604020202020204" pitchFamily="34" charset="0"/>
              <a:cs typeface="Arial" panose="020B0604020202020204" pitchFamily="34" charset="0"/>
            </a:rPr>
            <a:t>1,654 niños y jóvenes recibieron servicios en programas de primera infancia y de actividades extracurriculares</a:t>
          </a:r>
        </a:p>
      </dsp:txBody>
      <dsp:txXfrm rot="10800000">
        <a:off x="1876315" y="1947918"/>
        <a:ext cx="5774394" cy="749353"/>
      </dsp:txXfrm>
    </dsp:sp>
    <dsp:sp modelId="{A7ED4469-1036-447C-8FB3-6BEB5332DBC5}">
      <dsp:nvSpPr>
        <dsp:cNvPr id="0" name=""/>
        <dsp:cNvSpPr/>
      </dsp:nvSpPr>
      <dsp:spPr>
        <a:xfrm>
          <a:off x="1314301" y="1947918"/>
          <a:ext cx="749353" cy="749353"/>
        </a:xfrm>
        <a:prstGeom prst="ellipse">
          <a:avLst/>
        </a:prstGeom>
        <a:blipFill>
          <a:blip xmlns:r="http://schemas.openxmlformats.org/officeDocument/2006/relationships" r:embed="rId5">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4716C5-E578-41CD-B81E-34B8393A6A65}">
      <dsp:nvSpPr>
        <dsp:cNvPr id="0" name=""/>
        <dsp:cNvSpPr/>
      </dsp:nvSpPr>
      <dsp:spPr>
        <a:xfrm rot="10800000">
          <a:off x="1688977" y="2920959"/>
          <a:ext cx="5961732" cy="749353"/>
        </a:xfrm>
        <a:prstGeom prst="homePlate">
          <a:avLst/>
        </a:prstGeom>
        <a:solidFill>
          <a:srgbClr val="003F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444" tIns="68580" rIns="128016" bIns="68580" numCol="1" spcCol="1270" anchor="ctr" anchorCtr="0">
          <a:noAutofit/>
        </a:bodyPr>
        <a:lstStyle/>
        <a:p>
          <a:pPr marL="0" lvl="0" indent="0" algn="l" defTabSz="800100">
            <a:lnSpc>
              <a:spcPct val="90000"/>
            </a:lnSpc>
            <a:spcBef>
              <a:spcPct val="0"/>
            </a:spcBef>
            <a:spcAft>
              <a:spcPct val="35000"/>
            </a:spcAft>
            <a:buNone/>
          </a:pPr>
          <a:r>
            <a:rPr lang="es-MX" sz="1800" kern="1200">
              <a:latin typeface="Arial" panose="020B0604020202020204" pitchFamily="34" charset="0"/>
              <a:cs typeface="Arial" panose="020B0604020202020204" pitchFamily="34" charset="0"/>
            </a:rPr>
            <a:t>Se mejoraron los vecindarios de más de 32,270 residentes mediante proyectos de mejoras públicas</a:t>
          </a:r>
        </a:p>
      </dsp:txBody>
      <dsp:txXfrm rot="10800000">
        <a:off x="1876315" y="2920959"/>
        <a:ext cx="5774394" cy="749353"/>
      </dsp:txXfrm>
    </dsp:sp>
    <dsp:sp modelId="{4B8F0033-8029-4E92-8746-F44EDD62DA97}">
      <dsp:nvSpPr>
        <dsp:cNvPr id="0" name=""/>
        <dsp:cNvSpPr/>
      </dsp:nvSpPr>
      <dsp:spPr>
        <a:xfrm>
          <a:off x="1314301" y="2920959"/>
          <a:ext cx="749353" cy="749353"/>
        </a:xfrm>
        <a:prstGeom prst="ellipse">
          <a:avLst/>
        </a:prstGeom>
        <a:blipFill>
          <a:blip xmlns:r="http://schemas.openxmlformats.org/officeDocument/2006/relationships" r:embed="rId7">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615624-2C76-410D-81A7-E3E0F24AB53A}">
      <dsp:nvSpPr>
        <dsp:cNvPr id="0" name=""/>
        <dsp:cNvSpPr/>
      </dsp:nvSpPr>
      <dsp:spPr>
        <a:xfrm rot="10800000">
          <a:off x="1688977" y="3894000"/>
          <a:ext cx="5961732" cy="749353"/>
        </a:xfrm>
        <a:prstGeom prst="homePlate">
          <a:avLst/>
        </a:prstGeom>
        <a:solidFill>
          <a:srgbClr val="003F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444" tIns="68580" rIns="128016" bIns="68580" numCol="1" spcCol="1270" anchor="ctr" anchorCtr="0">
          <a:noAutofit/>
        </a:bodyPr>
        <a:lstStyle/>
        <a:p>
          <a:pPr marL="0" lvl="0" indent="0" algn="l" defTabSz="800100">
            <a:lnSpc>
              <a:spcPct val="90000"/>
            </a:lnSpc>
            <a:spcBef>
              <a:spcPct val="0"/>
            </a:spcBef>
            <a:spcAft>
              <a:spcPct val="35000"/>
            </a:spcAft>
            <a:buNone/>
          </a:pPr>
          <a:r>
            <a:rPr lang="es-MX" sz="1800" kern="1200">
              <a:latin typeface="Arial" panose="020B0604020202020204" pitchFamily="34" charset="0"/>
              <a:cs typeface="Arial" panose="020B0604020202020204" pitchFamily="34" charset="0"/>
            </a:rPr>
            <a:t>Se rehabilitaron 36 viviendas</a:t>
          </a:r>
        </a:p>
      </dsp:txBody>
      <dsp:txXfrm rot="10800000">
        <a:off x="1876315" y="3894000"/>
        <a:ext cx="5774394" cy="749353"/>
      </dsp:txXfrm>
    </dsp:sp>
    <dsp:sp modelId="{82D0B306-B3EE-4B44-8EF1-8757DD11343C}">
      <dsp:nvSpPr>
        <dsp:cNvPr id="0" name=""/>
        <dsp:cNvSpPr/>
      </dsp:nvSpPr>
      <dsp:spPr>
        <a:xfrm>
          <a:off x="1314301" y="3894000"/>
          <a:ext cx="749353" cy="749353"/>
        </a:xfrm>
        <a:prstGeom prst="ellipse">
          <a:avLst/>
        </a:prstGeom>
        <a:blipFill>
          <a:blip xmlns:r="http://schemas.openxmlformats.org/officeDocument/2006/relationships" r:embed="rId9">
            <a:duotone>
              <a:prstClr val="black"/>
              <a:schemeClr val="accent4">
                <a:tint val="45000"/>
                <a:satMod val="400000"/>
              </a:schemeClr>
            </a:duotone>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EE3721-77E9-4D83-8E57-EC3BAF011331}">
      <dsp:nvSpPr>
        <dsp:cNvPr id="0" name=""/>
        <dsp:cNvSpPr/>
      </dsp:nvSpPr>
      <dsp:spPr>
        <a:xfrm rot="10800000">
          <a:off x="1325056" y="206"/>
          <a:ext cx="4516086" cy="750182"/>
        </a:xfrm>
        <a:prstGeom prst="homePlate">
          <a:avLst/>
        </a:prstGeom>
        <a:solidFill>
          <a:srgbClr val="2196F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810" tIns="68580" rIns="128016" bIns="68580" numCol="1" spcCol="1270" anchor="ctr" anchorCtr="0">
          <a:noAutofit/>
        </a:bodyPr>
        <a:lstStyle/>
        <a:p>
          <a:pPr marL="0" lvl="0" indent="0" algn="l" defTabSz="800100">
            <a:lnSpc>
              <a:spcPct val="90000"/>
            </a:lnSpc>
            <a:spcBef>
              <a:spcPct val="0"/>
            </a:spcBef>
            <a:spcAft>
              <a:spcPct val="35000"/>
            </a:spcAft>
            <a:buSzPct val="100000"/>
            <a:buFont typeface="Arial" panose="020B0604020202020204" pitchFamily="34" charset="0"/>
            <a:buNone/>
          </a:pPr>
          <a:r>
            <a:rPr lang="es-MX" sz="1800" kern="1200">
              <a:latin typeface="Arial" panose="020B0604020202020204" pitchFamily="34" charset="0"/>
              <a:cs typeface="Arial" panose="020B0604020202020204" pitchFamily="34" charset="0"/>
            </a:rPr>
            <a:t>15 propietarios de viviendas recibieron ayuda para comprar su casa </a:t>
          </a:r>
        </a:p>
      </dsp:txBody>
      <dsp:txXfrm rot="10800000">
        <a:off x="1512601" y="206"/>
        <a:ext cx="4328541" cy="750182"/>
      </dsp:txXfrm>
    </dsp:sp>
    <dsp:sp modelId="{AD5024B9-70C2-4711-A5B6-478309836812}">
      <dsp:nvSpPr>
        <dsp:cNvPr id="0" name=""/>
        <dsp:cNvSpPr/>
      </dsp:nvSpPr>
      <dsp:spPr>
        <a:xfrm>
          <a:off x="949964" y="206"/>
          <a:ext cx="750182" cy="75018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A61004-1C9C-4C83-BEE8-8360000647EB}">
      <dsp:nvSpPr>
        <dsp:cNvPr id="0" name=""/>
        <dsp:cNvSpPr/>
      </dsp:nvSpPr>
      <dsp:spPr>
        <a:xfrm rot="10800000">
          <a:off x="1322436" y="839390"/>
          <a:ext cx="4516086" cy="750182"/>
        </a:xfrm>
        <a:prstGeom prst="homePlate">
          <a:avLst/>
        </a:prstGeom>
        <a:solidFill>
          <a:srgbClr val="2196F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810" tIns="68580" rIns="128016" bIns="68580" numCol="1" spcCol="1270" anchor="ctr" anchorCtr="0">
          <a:noAutofit/>
        </a:bodyPr>
        <a:lstStyle/>
        <a:p>
          <a:pPr marL="0" lvl="0" indent="0" algn="l" defTabSz="800100">
            <a:lnSpc>
              <a:spcPct val="90000"/>
            </a:lnSpc>
            <a:spcBef>
              <a:spcPct val="0"/>
            </a:spcBef>
            <a:spcAft>
              <a:spcPct val="35000"/>
            </a:spcAft>
            <a:buSzPct val="100000"/>
            <a:buFont typeface="Arial" panose="020B0604020202020204" pitchFamily="34" charset="0"/>
            <a:buNone/>
          </a:pPr>
          <a:r>
            <a:rPr lang="es-MX" sz="1800" kern="1200" dirty="0">
              <a:latin typeface="Arial" panose="020B0604020202020204" pitchFamily="34" charset="0"/>
              <a:cs typeface="Arial" panose="020B0604020202020204" pitchFamily="34" charset="0"/>
            </a:rPr>
            <a:t>Se crearon 75 nuevas unidades asequibles</a:t>
          </a:r>
        </a:p>
      </dsp:txBody>
      <dsp:txXfrm rot="10800000">
        <a:off x="1509981" y="839390"/>
        <a:ext cx="4328541" cy="750182"/>
      </dsp:txXfrm>
    </dsp:sp>
    <dsp:sp modelId="{BF69A0A6-5995-49AF-A278-EF766A609E0D}">
      <dsp:nvSpPr>
        <dsp:cNvPr id="0" name=""/>
        <dsp:cNvSpPr/>
      </dsp:nvSpPr>
      <dsp:spPr>
        <a:xfrm>
          <a:off x="949964" y="937934"/>
          <a:ext cx="750182" cy="750182"/>
        </a:xfrm>
        <a:prstGeom prst="ellipse">
          <a:avLst/>
        </a:prstGeom>
        <a:blipFill>
          <a:blip xmlns:r="http://schemas.openxmlformats.org/officeDocument/2006/relationships" r:embed="rId2">
            <a:duotone>
              <a:prstClr val="black"/>
              <a:schemeClr val="accent6">
                <a:tint val="45000"/>
                <a:satMod val="400000"/>
              </a:schemeClr>
            </a:duotone>
            <a:extLst>
              <a:ext uri="{96DAC541-7B7A-43D3-8B79-37D633B846F1}">
                <asvg:svgBlip xmlns:asvg="http://schemas.microsoft.com/office/drawing/2016/SVG/main" r:embed="rId3"/>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A61004-1C9C-4C83-BEE8-8360000647EB}">
      <dsp:nvSpPr>
        <dsp:cNvPr id="0" name=""/>
        <dsp:cNvSpPr/>
      </dsp:nvSpPr>
      <dsp:spPr>
        <a:xfrm rot="10800000">
          <a:off x="2602443" y="835"/>
          <a:ext cx="9378877" cy="960379"/>
        </a:xfrm>
        <a:prstGeom prst="homePlate">
          <a:avLst/>
        </a:prstGeom>
        <a:solidFill>
          <a:srgbClr val="2196F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3501" tIns="68580" rIns="128016" bIns="68580" numCol="1" spcCol="1270" anchor="ctr" anchorCtr="0">
          <a:noAutofit/>
        </a:bodyPr>
        <a:lstStyle/>
        <a:p>
          <a:pPr marL="0" lvl="0" indent="0" algn="l" defTabSz="800100">
            <a:lnSpc>
              <a:spcPct val="90000"/>
            </a:lnSpc>
            <a:spcBef>
              <a:spcPct val="0"/>
            </a:spcBef>
            <a:spcAft>
              <a:spcPct val="35000"/>
            </a:spcAft>
            <a:buSzPct val="100000"/>
            <a:buFont typeface="Arial" panose="020B0604020202020204" pitchFamily="34" charset="0"/>
            <a:buNone/>
          </a:pPr>
          <a:r>
            <a:rPr lang="es-MX" sz="1800" kern="1200">
              <a:latin typeface="Arial" panose="020B0604020202020204" pitchFamily="34" charset="0"/>
              <a:cs typeface="Arial" panose="020B0604020202020204" pitchFamily="34" charset="0"/>
            </a:rPr>
            <a:t>11,016 personas sin hogar recibieron albergue nocturno</a:t>
          </a:r>
        </a:p>
      </dsp:txBody>
      <dsp:txXfrm rot="10800000">
        <a:off x="2842538" y="835"/>
        <a:ext cx="9138782" cy="960379"/>
      </dsp:txXfrm>
    </dsp:sp>
    <dsp:sp modelId="{BF69A0A6-5995-49AF-A278-EF766A609E0D}">
      <dsp:nvSpPr>
        <dsp:cNvPr id="0" name=""/>
        <dsp:cNvSpPr/>
      </dsp:nvSpPr>
      <dsp:spPr>
        <a:xfrm>
          <a:off x="2122253" y="835"/>
          <a:ext cx="960379" cy="96037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C91FBC-2ED8-4FB6-96B7-B8281771026E}">
      <dsp:nvSpPr>
        <dsp:cNvPr id="0" name=""/>
        <dsp:cNvSpPr/>
      </dsp:nvSpPr>
      <dsp:spPr>
        <a:xfrm rot="10800000">
          <a:off x="2602443" y="1163730"/>
          <a:ext cx="9378877" cy="960379"/>
        </a:xfrm>
        <a:prstGeom prst="homePlate">
          <a:avLst/>
        </a:prstGeom>
        <a:solidFill>
          <a:srgbClr val="2196F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3501" tIns="68580" rIns="128016" bIns="68580" numCol="1" spcCol="1270" anchor="ctr" anchorCtr="0">
          <a:noAutofit/>
        </a:bodyPr>
        <a:lstStyle/>
        <a:p>
          <a:pPr marL="0" lvl="0" indent="0" algn="l" defTabSz="800100">
            <a:lnSpc>
              <a:spcPct val="90000"/>
            </a:lnSpc>
            <a:spcBef>
              <a:spcPct val="0"/>
            </a:spcBef>
            <a:spcAft>
              <a:spcPct val="35000"/>
            </a:spcAft>
            <a:buSzPct val="100000"/>
            <a:buFont typeface="Arial" panose="020B0604020202020204" pitchFamily="34" charset="0"/>
            <a:buNone/>
          </a:pPr>
          <a:r>
            <a:rPr lang="es-MX" sz="1800" kern="1200">
              <a:latin typeface="Arial" panose="020B0604020202020204" pitchFamily="34" charset="0"/>
              <a:cs typeface="Arial" panose="020B0604020202020204" pitchFamily="34" charset="0"/>
            </a:rPr>
            <a:t>451 hogares recibieron servicios de prevención (ayuda de emergencia, gastos de mudanza, asistencia para pago de servicios públicos)</a:t>
          </a:r>
        </a:p>
      </dsp:txBody>
      <dsp:txXfrm rot="10800000">
        <a:off x="2842538" y="1163730"/>
        <a:ext cx="9138782" cy="960379"/>
      </dsp:txXfrm>
    </dsp:sp>
    <dsp:sp modelId="{1F81CA0C-0721-4169-BED7-5D93440A74B6}">
      <dsp:nvSpPr>
        <dsp:cNvPr id="0" name=""/>
        <dsp:cNvSpPr/>
      </dsp:nvSpPr>
      <dsp:spPr>
        <a:xfrm>
          <a:off x="2122253" y="1201309"/>
          <a:ext cx="960379" cy="96037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5482BE-5A82-487A-BF8C-D35FF63B4438}">
      <dsp:nvSpPr>
        <dsp:cNvPr id="0" name=""/>
        <dsp:cNvSpPr/>
      </dsp:nvSpPr>
      <dsp:spPr>
        <a:xfrm rot="10800000">
          <a:off x="2602443" y="2401783"/>
          <a:ext cx="9378877" cy="960379"/>
        </a:xfrm>
        <a:prstGeom prst="homePlate">
          <a:avLst/>
        </a:prstGeom>
        <a:solidFill>
          <a:srgbClr val="2196F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3501" tIns="68580" rIns="128016" bIns="68580" numCol="1" spcCol="1270" anchor="ctr" anchorCtr="0">
          <a:noAutofit/>
        </a:bodyPr>
        <a:lstStyle/>
        <a:p>
          <a:pPr marL="0" lvl="0" indent="0" algn="l" defTabSz="800100">
            <a:lnSpc>
              <a:spcPct val="90000"/>
            </a:lnSpc>
            <a:spcBef>
              <a:spcPct val="0"/>
            </a:spcBef>
            <a:spcAft>
              <a:spcPct val="35000"/>
            </a:spcAft>
            <a:buSzPct val="100000"/>
            <a:buFont typeface="Arial" panose="020B0604020202020204" pitchFamily="34" charset="0"/>
            <a:buNone/>
          </a:pPr>
          <a:r>
            <a:rPr lang="es-MX" sz="1800" kern="1200" dirty="0">
              <a:latin typeface="Arial" panose="020B0604020202020204" pitchFamily="34" charset="0"/>
              <a:cs typeface="Arial" panose="020B0604020202020204" pitchFamily="34" charset="0"/>
            </a:rPr>
            <a:t>531 hogares recibieron servicios de asistencia para la renta basada en el arrendatario/reubicación rápida</a:t>
          </a:r>
        </a:p>
      </dsp:txBody>
      <dsp:txXfrm rot="10800000">
        <a:off x="2842538" y="2401783"/>
        <a:ext cx="9138782" cy="960379"/>
      </dsp:txXfrm>
    </dsp:sp>
    <dsp:sp modelId="{A7ED4469-1036-447C-8FB3-6BEB5332DBC5}">
      <dsp:nvSpPr>
        <dsp:cNvPr id="0" name=""/>
        <dsp:cNvSpPr/>
      </dsp:nvSpPr>
      <dsp:spPr>
        <a:xfrm>
          <a:off x="2122253" y="2401783"/>
          <a:ext cx="960379" cy="96037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4716C5-E578-41CD-B81E-34B8393A6A65}">
      <dsp:nvSpPr>
        <dsp:cNvPr id="0" name=""/>
        <dsp:cNvSpPr/>
      </dsp:nvSpPr>
      <dsp:spPr>
        <a:xfrm rot="10800000">
          <a:off x="2602443" y="3602258"/>
          <a:ext cx="9378877" cy="960379"/>
        </a:xfrm>
        <a:prstGeom prst="homePlate">
          <a:avLst/>
        </a:prstGeom>
        <a:solidFill>
          <a:srgbClr val="2196F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3501" tIns="68580" rIns="128016" bIns="68580" numCol="1" spcCol="1270" anchor="ctr" anchorCtr="0">
          <a:noAutofit/>
        </a:bodyPr>
        <a:lstStyle/>
        <a:p>
          <a:pPr marL="0" lvl="0" indent="0" algn="l" defTabSz="800100">
            <a:lnSpc>
              <a:spcPct val="90000"/>
            </a:lnSpc>
            <a:spcBef>
              <a:spcPct val="0"/>
            </a:spcBef>
            <a:spcAft>
              <a:spcPct val="35000"/>
            </a:spcAft>
            <a:buNone/>
          </a:pPr>
          <a:r>
            <a:rPr lang="es-MX" sz="1800" kern="1200">
              <a:latin typeface="Arial" panose="020B0604020202020204" pitchFamily="34" charset="0"/>
              <a:cs typeface="Arial" panose="020B0604020202020204" pitchFamily="34" charset="0"/>
            </a:rPr>
            <a:t>346 personas sin refugio y sin hogar recibieron asistencia en la calle, lo que las puso en contacto con refugios de emergencia, viviendas y servicios esenciales</a:t>
          </a:r>
        </a:p>
      </dsp:txBody>
      <dsp:txXfrm rot="10800000">
        <a:off x="2842538" y="3602258"/>
        <a:ext cx="9138782" cy="960379"/>
      </dsp:txXfrm>
    </dsp:sp>
    <dsp:sp modelId="{4B8F0033-8029-4E92-8746-F44EDD62DA97}">
      <dsp:nvSpPr>
        <dsp:cNvPr id="0" name=""/>
        <dsp:cNvSpPr/>
      </dsp:nvSpPr>
      <dsp:spPr>
        <a:xfrm>
          <a:off x="2122253" y="3602258"/>
          <a:ext cx="960379" cy="960379"/>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A61004-1C9C-4C83-BEE8-8360000647EB}">
      <dsp:nvSpPr>
        <dsp:cNvPr id="0" name=""/>
        <dsp:cNvSpPr/>
      </dsp:nvSpPr>
      <dsp:spPr>
        <a:xfrm rot="10800000">
          <a:off x="2552307" y="2228"/>
          <a:ext cx="9378877" cy="759836"/>
        </a:xfrm>
        <a:prstGeom prst="homePlate">
          <a:avLst/>
        </a:prstGeom>
        <a:solidFill>
          <a:srgbClr val="2196F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5067" tIns="68580" rIns="128016" bIns="68580" numCol="1" spcCol="1270" anchor="ctr" anchorCtr="0">
          <a:noAutofit/>
        </a:bodyPr>
        <a:lstStyle/>
        <a:p>
          <a:pPr marL="0" lvl="0" indent="0" algn="l" defTabSz="800100">
            <a:lnSpc>
              <a:spcPct val="90000"/>
            </a:lnSpc>
            <a:spcBef>
              <a:spcPct val="0"/>
            </a:spcBef>
            <a:spcAft>
              <a:spcPct val="35000"/>
            </a:spcAft>
            <a:buSzPct val="100000"/>
            <a:buFont typeface="Arial" panose="020B0604020202020204" pitchFamily="34" charset="0"/>
            <a:buNone/>
          </a:pPr>
          <a:r>
            <a:rPr lang="es-MX" sz="1800" kern="1200">
              <a:latin typeface="Arial" panose="020B0604020202020204" pitchFamily="34" charset="0"/>
              <a:cs typeface="Arial" panose="020B0604020202020204" pitchFamily="34" charset="0"/>
            </a:rPr>
            <a:t>190 personas con VIH/SIDA y sus familias recibieron asistencia a corto plazo para la renta, la hipoteca y los servicios públicos</a:t>
          </a:r>
        </a:p>
      </dsp:txBody>
      <dsp:txXfrm rot="10800000">
        <a:off x="2742266" y="2228"/>
        <a:ext cx="9188918" cy="759836"/>
      </dsp:txXfrm>
    </dsp:sp>
    <dsp:sp modelId="{BF69A0A6-5995-49AF-A278-EF766A609E0D}">
      <dsp:nvSpPr>
        <dsp:cNvPr id="0" name=""/>
        <dsp:cNvSpPr/>
      </dsp:nvSpPr>
      <dsp:spPr>
        <a:xfrm>
          <a:off x="2172389" y="2228"/>
          <a:ext cx="759836" cy="759836"/>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C91FBC-2ED8-4FB6-96B7-B8281771026E}">
      <dsp:nvSpPr>
        <dsp:cNvPr id="0" name=""/>
        <dsp:cNvSpPr/>
      </dsp:nvSpPr>
      <dsp:spPr>
        <a:xfrm rot="10800000">
          <a:off x="2552307" y="952023"/>
          <a:ext cx="9378877" cy="759836"/>
        </a:xfrm>
        <a:prstGeom prst="homePlate">
          <a:avLst/>
        </a:prstGeom>
        <a:solidFill>
          <a:srgbClr val="2196F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5067" tIns="68580" rIns="128016" bIns="68580" numCol="1" spcCol="1270" anchor="ctr" anchorCtr="0">
          <a:noAutofit/>
        </a:bodyPr>
        <a:lstStyle/>
        <a:p>
          <a:pPr marL="0" lvl="0" indent="0" algn="l" defTabSz="800100">
            <a:lnSpc>
              <a:spcPct val="90000"/>
            </a:lnSpc>
            <a:spcBef>
              <a:spcPct val="0"/>
            </a:spcBef>
            <a:spcAft>
              <a:spcPct val="35000"/>
            </a:spcAft>
            <a:buSzPct val="100000"/>
            <a:buFont typeface="Arial" panose="020B0604020202020204" pitchFamily="34" charset="0"/>
            <a:buNone/>
          </a:pPr>
          <a:r>
            <a:rPr lang="es-MX" sz="1800" kern="1200">
              <a:latin typeface="Arial" panose="020B0604020202020204" pitchFamily="34" charset="0"/>
              <a:cs typeface="Arial" panose="020B0604020202020204" pitchFamily="34" charset="0"/>
            </a:rPr>
            <a:t>291 personas con VIH/SIDA y sus familias recibieron asistencia para la renta basada en el arrendatario</a:t>
          </a:r>
        </a:p>
      </dsp:txBody>
      <dsp:txXfrm rot="10800000">
        <a:off x="2742266" y="952023"/>
        <a:ext cx="9188918" cy="759836"/>
      </dsp:txXfrm>
    </dsp:sp>
    <dsp:sp modelId="{1F81CA0C-0721-4169-BED7-5D93440A74B6}">
      <dsp:nvSpPr>
        <dsp:cNvPr id="0" name=""/>
        <dsp:cNvSpPr/>
      </dsp:nvSpPr>
      <dsp:spPr>
        <a:xfrm>
          <a:off x="2172389" y="952023"/>
          <a:ext cx="759836" cy="75983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5482BE-5A82-487A-BF8C-D35FF63B4438}">
      <dsp:nvSpPr>
        <dsp:cNvPr id="0" name=""/>
        <dsp:cNvSpPr/>
      </dsp:nvSpPr>
      <dsp:spPr>
        <a:xfrm rot="10800000">
          <a:off x="2552307" y="1901818"/>
          <a:ext cx="9378877" cy="759836"/>
        </a:xfrm>
        <a:prstGeom prst="homePlate">
          <a:avLst/>
        </a:prstGeom>
        <a:solidFill>
          <a:srgbClr val="2196F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5067" tIns="68580" rIns="128016" bIns="68580" numCol="1" spcCol="1270" anchor="ctr" anchorCtr="0">
          <a:noAutofit/>
        </a:bodyPr>
        <a:lstStyle/>
        <a:p>
          <a:pPr marL="0" lvl="0" indent="0" algn="l" defTabSz="800100">
            <a:lnSpc>
              <a:spcPct val="90000"/>
            </a:lnSpc>
            <a:spcBef>
              <a:spcPct val="0"/>
            </a:spcBef>
            <a:spcAft>
              <a:spcPct val="35000"/>
            </a:spcAft>
            <a:buSzPct val="100000"/>
            <a:buFont typeface="Arial" panose="020B0604020202020204" pitchFamily="34" charset="0"/>
            <a:buNone/>
          </a:pPr>
          <a:r>
            <a:rPr lang="es-MX" sz="1800" kern="1200">
              <a:latin typeface="Arial" panose="020B0604020202020204" pitchFamily="34" charset="0"/>
              <a:cs typeface="Arial" panose="020B0604020202020204" pitchFamily="34" charset="0"/>
            </a:rPr>
            <a:t>847 personas con VIH/SIDA y sus familias recibieron servicios de asistencia, como servicios de vivienda, información, divulgación y apoyo para mejorar su calidad de vida</a:t>
          </a:r>
        </a:p>
      </dsp:txBody>
      <dsp:txXfrm rot="10800000">
        <a:off x="2742266" y="1901818"/>
        <a:ext cx="9188918" cy="759836"/>
      </dsp:txXfrm>
    </dsp:sp>
    <dsp:sp modelId="{A7ED4469-1036-447C-8FB3-6BEB5332DBC5}">
      <dsp:nvSpPr>
        <dsp:cNvPr id="0" name=""/>
        <dsp:cNvSpPr/>
      </dsp:nvSpPr>
      <dsp:spPr>
        <a:xfrm>
          <a:off x="2172389" y="1901818"/>
          <a:ext cx="759836" cy="759836"/>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4716C5-E578-41CD-B81E-34B8393A6A65}">
      <dsp:nvSpPr>
        <dsp:cNvPr id="0" name=""/>
        <dsp:cNvSpPr/>
      </dsp:nvSpPr>
      <dsp:spPr>
        <a:xfrm rot="10800000">
          <a:off x="2552307" y="2851613"/>
          <a:ext cx="9378877" cy="759836"/>
        </a:xfrm>
        <a:prstGeom prst="homePlate">
          <a:avLst/>
        </a:prstGeom>
        <a:solidFill>
          <a:srgbClr val="2196F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5067" tIns="68580" rIns="128016" bIns="68580" numCol="1" spcCol="1270" anchor="ctr" anchorCtr="0">
          <a:noAutofit/>
        </a:bodyPr>
        <a:lstStyle/>
        <a:p>
          <a:pPr marL="0" lvl="0" indent="0" algn="l" defTabSz="800100">
            <a:lnSpc>
              <a:spcPct val="90000"/>
            </a:lnSpc>
            <a:spcBef>
              <a:spcPct val="0"/>
            </a:spcBef>
            <a:spcAft>
              <a:spcPct val="35000"/>
            </a:spcAft>
            <a:buNone/>
          </a:pPr>
          <a:r>
            <a:rPr lang="es-MX" sz="1800" kern="1200">
              <a:latin typeface="Arial" panose="020B0604020202020204" pitchFamily="34" charset="0"/>
              <a:cs typeface="Arial" panose="020B0604020202020204" pitchFamily="34" charset="0"/>
            </a:rPr>
            <a:t>232 personas con VIH/SIDA y sus familias recibieron viviendas permanentes en establecimientos y viviendas de corto plazo o de transición</a:t>
          </a:r>
        </a:p>
      </dsp:txBody>
      <dsp:txXfrm rot="10800000">
        <a:off x="2742266" y="2851613"/>
        <a:ext cx="9188918" cy="759836"/>
      </dsp:txXfrm>
    </dsp:sp>
    <dsp:sp modelId="{4B8F0033-8029-4E92-8746-F44EDD62DA97}">
      <dsp:nvSpPr>
        <dsp:cNvPr id="0" name=""/>
        <dsp:cNvSpPr/>
      </dsp:nvSpPr>
      <dsp:spPr>
        <a:xfrm>
          <a:off x="2172389" y="2851613"/>
          <a:ext cx="759836" cy="759836"/>
        </a:xfrm>
        <a:prstGeom prst="ellipse">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AF6331-8209-4178-A623-3CB222E23239}">
      <dsp:nvSpPr>
        <dsp:cNvPr id="0" name=""/>
        <dsp:cNvSpPr/>
      </dsp:nvSpPr>
      <dsp:spPr>
        <a:xfrm rot="10800000">
          <a:off x="2552307" y="3801408"/>
          <a:ext cx="9378877" cy="759836"/>
        </a:xfrm>
        <a:prstGeom prst="homePlate">
          <a:avLst/>
        </a:prstGeom>
        <a:solidFill>
          <a:srgbClr val="2196F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5067" tIns="68580" rIns="128016" bIns="68580" numCol="1" spcCol="1270" anchor="ctr" anchorCtr="0">
          <a:noAutofit/>
        </a:bodyPr>
        <a:lstStyle/>
        <a:p>
          <a:pPr marL="0" lvl="0" indent="0" algn="l" defTabSz="800100">
            <a:lnSpc>
              <a:spcPct val="90000"/>
            </a:lnSpc>
            <a:spcBef>
              <a:spcPct val="0"/>
            </a:spcBef>
            <a:spcAft>
              <a:spcPct val="35000"/>
            </a:spcAft>
            <a:buNone/>
          </a:pPr>
          <a:r>
            <a:rPr lang="es-MX" sz="1800" kern="1200">
              <a:latin typeface="Arial" panose="020B0604020202020204" pitchFamily="34" charset="0"/>
              <a:cs typeface="Arial" panose="020B0604020202020204" pitchFamily="34" charset="0"/>
            </a:rPr>
            <a:t>182 personas con VIH/SIDA y sus familias recibieron servicios de información de vivienda</a:t>
          </a:r>
        </a:p>
      </dsp:txBody>
      <dsp:txXfrm rot="10800000">
        <a:off x="2742266" y="3801408"/>
        <a:ext cx="9188918" cy="759836"/>
      </dsp:txXfrm>
    </dsp:sp>
    <dsp:sp modelId="{9DC49107-FEAD-4071-B0F6-4C3801DC654F}">
      <dsp:nvSpPr>
        <dsp:cNvPr id="0" name=""/>
        <dsp:cNvSpPr/>
      </dsp:nvSpPr>
      <dsp:spPr>
        <a:xfrm>
          <a:off x="2172389" y="3801408"/>
          <a:ext cx="759836" cy="759836"/>
        </a:xfrm>
        <a:prstGeom prst="ellipse">
          <a:avLst/>
        </a:prstGeom>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05695-1F08-407D-85B0-76E9883928BF}">
      <dsp:nvSpPr>
        <dsp:cNvPr id="0" name=""/>
        <dsp:cNvSpPr/>
      </dsp:nvSpPr>
      <dsp:spPr>
        <a:xfrm>
          <a:off x="5532" y="457691"/>
          <a:ext cx="3563653" cy="4392798"/>
        </a:xfrm>
        <a:prstGeom prst="round2SameRect">
          <a:avLst>
            <a:gd name="adj1" fmla="val 8000"/>
            <a:gd name="adj2" fmla="val 0"/>
          </a:avLst>
        </a:prstGeom>
        <a:solidFill>
          <a:schemeClr val="lt1">
            <a:alpha val="90000"/>
            <a:hueOff val="0"/>
            <a:satOff val="0"/>
            <a:lumOff val="0"/>
            <a:alphaOff val="0"/>
          </a:schemeClr>
        </a:solidFill>
        <a:ln w="6350" cap="flat" cmpd="sng" algn="ctr">
          <a:solidFill>
            <a:srgbClr val="003F88"/>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s-MX" sz="2000" kern="1200" dirty="0">
              <a:latin typeface="Arial" panose="020B0604020202020204" pitchFamily="34" charset="0"/>
              <a:cs typeface="Arial" panose="020B0604020202020204" pitchFamily="34" charset="0"/>
            </a:rPr>
            <a:t>Envíe sus comentarios por correo a:</a:t>
          </a:r>
        </a:p>
      </dsp:txBody>
      <dsp:txXfrm>
        <a:off x="89033" y="541192"/>
        <a:ext cx="3396651" cy="4309297"/>
      </dsp:txXfrm>
    </dsp:sp>
    <dsp:sp modelId="{88C15E0C-8464-4987-950D-64293125E254}">
      <dsp:nvSpPr>
        <dsp:cNvPr id="0" name=""/>
        <dsp:cNvSpPr/>
      </dsp:nvSpPr>
      <dsp:spPr>
        <a:xfrm>
          <a:off x="0" y="4303748"/>
          <a:ext cx="3563653" cy="557892"/>
        </a:xfrm>
        <a:prstGeom prst="rect">
          <a:avLst/>
        </a:prstGeom>
        <a:solidFill>
          <a:srgbClr val="2196F3"/>
        </a:solidFill>
        <a:ln w="6350" cap="flat" cmpd="sng" algn="ctr">
          <a:solidFill>
            <a:srgbClr val="2196F3"/>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06680" tIns="0" rIns="35560" bIns="0" numCol="1" spcCol="1270" anchor="ctr" anchorCtr="0">
          <a:noAutofit/>
        </a:bodyPr>
        <a:lstStyle/>
        <a:p>
          <a:pPr marL="0" lvl="0" indent="0" algn="l" defTabSz="1244600">
            <a:lnSpc>
              <a:spcPct val="90000"/>
            </a:lnSpc>
            <a:spcBef>
              <a:spcPct val="0"/>
            </a:spcBef>
            <a:spcAft>
              <a:spcPct val="35000"/>
            </a:spcAft>
            <a:buNone/>
          </a:pPr>
          <a:r>
            <a:rPr lang="es-MX" sz="2800" kern="1200">
              <a:latin typeface="Arial" panose="020B0604020202020204" pitchFamily="34" charset="0"/>
              <a:cs typeface="Arial" panose="020B0604020202020204" pitchFamily="34" charset="0"/>
            </a:rPr>
            <a:t>Correo</a:t>
          </a:r>
        </a:p>
      </dsp:txBody>
      <dsp:txXfrm>
        <a:off x="0" y="4303748"/>
        <a:ext cx="2509615" cy="557892"/>
      </dsp:txXfrm>
    </dsp:sp>
    <dsp:sp modelId="{3907B770-59AE-4DB9-B4F4-883627A49548}">
      <dsp:nvSpPr>
        <dsp:cNvPr id="0" name=""/>
        <dsp:cNvSpPr/>
      </dsp:nvSpPr>
      <dsp:spPr>
        <a:xfrm>
          <a:off x="2653940" y="3940674"/>
          <a:ext cx="914395" cy="91439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rgbClr val="003F88">
              <a:alpha val="90000"/>
            </a:srgbClr>
          </a:solidFill>
          <a:prstDash val="solid"/>
          <a:miter lim="800000"/>
        </a:ln>
        <a:effectLst/>
      </dsp:spPr>
      <dsp:style>
        <a:lnRef idx="1">
          <a:scrgbClr r="0" g="0" b="0"/>
        </a:lnRef>
        <a:fillRef idx="1">
          <a:scrgbClr r="0" g="0" b="0"/>
        </a:fillRef>
        <a:effectRef idx="2">
          <a:scrgbClr r="0" g="0" b="0"/>
        </a:effectRef>
        <a:fontRef idx="minor"/>
      </dsp:style>
    </dsp:sp>
    <dsp:sp modelId="{C64562A1-96EB-43FD-B3D9-36CF693D4889}">
      <dsp:nvSpPr>
        <dsp:cNvPr id="0" name=""/>
        <dsp:cNvSpPr/>
      </dsp:nvSpPr>
      <dsp:spPr>
        <a:xfrm>
          <a:off x="3834313" y="488513"/>
          <a:ext cx="3563653" cy="4392798"/>
        </a:xfrm>
        <a:prstGeom prst="round2SameRect">
          <a:avLst>
            <a:gd name="adj1" fmla="val 8000"/>
            <a:gd name="adj2" fmla="val 0"/>
          </a:avLst>
        </a:prstGeom>
        <a:solidFill>
          <a:schemeClr val="lt1">
            <a:alpha val="90000"/>
            <a:hueOff val="0"/>
            <a:satOff val="0"/>
            <a:lumOff val="0"/>
            <a:alphaOff val="0"/>
          </a:schemeClr>
        </a:solidFill>
        <a:ln w="6350" cap="flat" cmpd="sng" algn="ctr">
          <a:solidFill>
            <a:srgbClr val="003F88"/>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s-MX" sz="2000" kern="1200" dirty="0">
              <a:latin typeface="Arial" panose="020B0604020202020204" pitchFamily="34" charset="0"/>
              <a:cs typeface="Arial" panose="020B0604020202020204" pitchFamily="34" charset="0"/>
            </a:rPr>
            <a:t>Realice la encuesta comunitaria por internet en: </a:t>
          </a:r>
          <a:r>
            <a:rPr lang="es-MX" sz="2000" kern="1200" dirty="0">
              <a:latin typeface="Arial" panose="020B0604020202020204" pitchFamily="34" charset="0"/>
              <a:cs typeface="Arial" panose="020B0604020202020204" pitchFamily="34" charset="0"/>
              <a:hlinkClick xmlns:r="http://schemas.openxmlformats.org/officeDocument/2006/relationships" r:id="rId3"/>
            </a:rPr>
            <a:t>https://linktr.ee/dallascommdevelopment</a:t>
          </a:r>
        </a:p>
        <a:p>
          <a:pPr marL="228600" lvl="1" indent="-228600" algn="l" defTabSz="889000">
            <a:lnSpc>
              <a:spcPct val="90000"/>
            </a:lnSpc>
            <a:spcBef>
              <a:spcPct val="0"/>
            </a:spcBef>
            <a:spcAft>
              <a:spcPct val="15000"/>
            </a:spcAft>
            <a:buChar char="•"/>
          </a:pPr>
          <a:endParaRPr lang="en-US" sz="2000" u="sng" kern="120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s-MX" sz="2000" u="none" kern="1200">
              <a:latin typeface="Arial" panose="020B0604020202020204" pitchFamily="34" charset="0"/>
              <a:ea typeface="+mn-ea"/>
              <a:cs typeface="Arial" panose="020B0604020202020204" pitchFamily="34" charset="0"/>
            </a:rPr>
            <a:t>Comentarios por correo electrónico: </a:t>
          </a:r>
          <a:r>
            <a:rPr lang="es-MX" sz="2000" u="sng" kern="1200">
              <a:latin typeface="Arial" panose="020B0604020202020204" pitchFamily="34" charset="0"/>
              <a:ea typeface="+mn-ea"/>
              <a:cs typeface="Arial" panose="020B0604020202020204" pitchFamily="34" charset="0"/>
              <a:hlinkClick xmlns:r="http://schemas.openxmlformats.org/officeDocument/2006/relationships" r:id="rId4"/>
            </a:rPr>
            <a:t>ofscommunitydevelopment@dallascityhall.com</a:t>
          </a:r>
        </a:p>
      </dsp:txBody>
      <dsp:txXfrm>
        <a:off x="3917814" y="572014"/>
        <a:ext cx="3396651" cy="4309297"/>
      </dsp:txXfrm>
    </dsp:sp>
    <dsp:sp modelId="{12F20106-3D7F-4E3A-840E-839933E89341}">
      <dsp:nvSpPr>
        <dsp:cNvPr id="0" name=""/>
        <dsp:cNvSpPr/>
      </dsp:nvSpPr>
      <dsp:spPr>
        <a:xfrm>
          <a:off x="3844224" y="4320333"/>
          <a:ext cx="3563653" cy="557892"/>
        </a:xfrm>
        <a:prstGeom prst="rect">
          <a:avLst/>
        </a:prstGeom>
        <a:solidFill>
          <a:srgbClr val="2196F3"/>
        </a:solidFill>
        <a:ln w="6350" cap="flat" cmpd="sng" algn="ctr">
          <a:solidFill>
            <a:srgbClr val="2196F3"/>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06680" tIns="0" rIns="35560" bIns="0" numCol="1" spcCol="1270" anchor="ctr" anchorCtr="0">
          <a:noAutofit/>
        </a:bodyPr>
        <a:lstStyle/>
        <a:p>
          <a:pPr marL="0" lvl="0" indent="0" algn="l" defTabSz="1244600">
            <a:lnSpc>
              <a:spcPct val="90000"/>
            </a:lnSpc>
            <a:spcBef>
              <a:spcPct val="0"/>
            </a:spcBef>
            <a:spcAft>
              <a:spcPct val="35000"/>
            </a:spcAft>
            <a:buNone/>
          </a:pPr>
          <a:r>
            <a:rPr lang="es-MX" sz="2800" kern="1200">
              <a:latin typeface="Arial" panose="020B0604020202020204" pitchFamily="34" charset="0"/>
              <a:cs typeface="Arial" panose="020B0604020202020204" pitchFamily="34" charset="0"/>
            </a:rPr>
            <a:t>Por Internet</a:t>
          </a:r>
        </a:p>
      </dsp:txBody>
      <dsp:txXfrm>
        <a:off x="3844224" y="4320333"/>
        <a:ext cx="2509615" cy="557892"/>
      </dsp:txXfrm>
    </dsp:sp>
    <dsp:sp modelId="{AEED93F4-3725-4F55-AF53-7BEC4066D9AA}">
      <dsp:nvSpPr>
        <dsp:cNvPr id="0" name=""/>
        <dsp:cNvSpPr/>
      </dsp:nvSpPr>
      <dsp:spPr>
        <a:xfrm>
          <a:off x="6485039" y="3968930"/>
          <a:ext cx="914395" cy="914395"/>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flat" cmpd="sng" algn="ctr">
          <a:solidFill>
            <a:srgbClr val="003F88">
              <a:alpha val="90000"/>
            </a:srgbClr>
          </a:solidFill>
          <a:prstDash val="solid"/>
          <a:miter lim="800000"/>
        </a:ln>
        <a:effectLst/>
      </dsp:spPr>
      <dsp:style>
        <a:lnRef idx="1">
          <a:scrgbClr r="0" g="0" b="0"/>
        </a:lnRef>
        <a:fillRef idx="1">
          <a:scrgbClr r="0" g="0" b="0"/>
        </a:fillRef>
        <a:effectRef idx="2">
          <a:scrgbClr r="0" g="0" b="0"/>
        </a:effectRef>
        <a:fontRef idx="minor"/>
      </dsp:style>
    </dsp:sp>
    <dsp:sp modelId="{929292C6-ED33-49F1-9745-A2A5253274DD}">
      <dsp:nvSpPr>
        <dsp:cNvPr id="0" name=""/>
        <dsp:cNvSpPr/>
      </dsp:nvSpPr>
      <dsp:spPr>
        <a:xfrm>
          <a:off x="7641393" y="462178"/>
          <a:ext cx="3576351" cy="4392798"/>
        </a:xfrm>
        <a:prstGeom prst="round2SameRect">
          <a:avLst>
            <a:gd name="adj1" fmla="val 8000"/>
            <a:gd name="adj2" fmla="val 0"/>
          </a:avLst>
        </a:prstGeom>
        <a:solidFill>
          <a:schemeClr val="lt1">
            <a:alpha val="90000"/>
            <a:hueOff val="0"/>
            <a:satOff val="0"/>
            <a:lumOff val="0"/>
            <a:alphaOff val="0"/>
          </a:schemeClr>
        </a:solidFill>
        <a:ln w="6350" cap="flat" cmpd="sng" algn="ctr">
          <a:solidFill>
            <a:srgbClr val="003F88"/>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68580" rIns="22860" bIns="22860" numCol="1" spcCol="1270" anchor="t" anchorCtr="0">
          <a:noAutofit/>
        </a:bodyPr>
        <a:lstStyle/>
        <a:p>
          <a:pPr marL="171450" lvl="1" indent="-171450" algn="l" defTabSz="800100">
            <a:lnSpc>
              <a:spcPct val="90000"/>
            </a:lnSpc>
            <a:spcBef>
              <a:spcPct val="0"/>
            </a:spcBef>
            <a:spcAft>
              <a:spcPct val="15000"/>
            </a:spcAft>
            <a:buChar char="•"/>
          </a:pPr>
          <a:r>
            <a:rPr lang="es-MX" sz="1800" kern="1200" dirty="0">
              <a:latin typeface="Arial" panose="020B0604020202020204" pitchFamily="34" charset="0"/>
              <a:cs typeface="Arial" panose="020B0604020202020204" pitchFamily="34" charset="0"/>
            </a:rPr>
            <a:t>Comentarios durante las reuniones públicas virtuales</a:t>
          </a:r>
        </a:p>
        <a:p>
          <a:pPr marL="171450" lvl="1" indent="-171450" algn="l" defTabSz="800100">
            <a:lnSpc>
              <a:spcPct val="90000"/>
            </a:lnSpc>
            <a:spcBef>
              <a:spcPct val="0"/>
            </a:spcBef>
            <a:spcAft>
              <a:spcPct val="15000"/>
            </a:spcAft>
            <a:buChar char="•"/>
          </a:pPr>
          <a:r>
            <a:rPr lang="es-MX" sz="1800" kern="1200" dirty="0">
              <a:latin typeface="Arial" panose="020B0604020202020204" pitchFamily="34" charset="0"/>
              <a:cs typeface="Arial" panose="020B0604020202020204" pitchFamily="34" charset="0"/>
            </a:rPr>
            <a:t>Hable en las reuniones mensuales de la Comisión de Desarrollo Comunitario o en las audiencias públicas del Concejo de la Ciudad</a:t>
          </a: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s-MX" sz="1800" kern="1200" dirty="0">
              <a:latin typeface="Arial" panose="020B0604020202020204" pitchFamily="34" charset="0"/>
              <a:cs typeface="Arial" panose="020B0604020202020204" pitchFamily="34" charset="0"/>
            </a:rPr>
            <a:t>Llame al 214-670-4557 para hacer un comentario a los Servicios Presupuestarios y Administrativos</a:t>
          </a:r>
          <a:endParaRPr lang="en-US" sz="1800" kern="1200" dirty="0">
            <a:latin typeface="Arial" panose="020B0604020202020204" pitchFamily="34" charset="0"/>
            <a:cs typeface="Arial" panose="020B0604020202020204" pitchFamily="34" charset="0"/>
          </a:endParaRPr>
        </a:p>
      </dsp:txBody>
      <dsp:txXfrm>
        <a:off x="7725191" y="545976"/>
        <a:ext cx="3408755" cy="4309000"/>
      </dsp:txXfrm>
    </dsp:sp>
    <dsp:sp modelId="{1C90B74B-BFCF-43F6-816F-EDA5B10ED83D}">
      <dsp:nvSpPr>
        <dsp:cNvPr id="0" name=""/>
        <dsp:cNvSpPr/>
      </dsp:nvSpPr>
      <dsp:spPr>
        <a:xfrm>
          <a:off x="7638036" y="4275424"/>
          <a:ext cx="3563653" cy="557892"/>
        </a:xfrm>
        <a:prstGeom prst="rect">
          <a:avLst/>
        </a:prstGeom>
        <a:solidFill>
          <a:srgbClr val="2196F3"/>
        </a:solidFill>
        <a:ln w="6350" cap="flat" cmpd="sng" algn="ctr">
          <a:solidFill>
            <a:srgbClr val="2196F3"/>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06680" tIns="0" rIns="35560" bIns="0" numCol="1" spcCol="1270" anchor="ctr" anchorCtr="0">
          <a:noAutofit/>
        </a:bodyPr>
        <a:lstStyle/>
        <a:p>
          <a:pPr marL="0" lvl="0" indent="0" algn="l" defTabSz="1244600">
            <a:lnSpc>
              <a:spcPct val="90000"/>
            </a:lnSpc>
            <a:spcBef>
              <a:spcPct val="0"/>
            </a:spcBef>
            <a:spcAft>
              <a:spcPct val="35000"/>
            </a:spcAft>
            <a:buNone/>
          </a:pPr>
          <a:r>
            <a:rPr lang="es-MX" sz="2800" kern="1200">
              <a:latin typeface="Arial" panose="020B0604020202020204" pitchFamily="34" charset="0"/>
              <a:cs typeface="Arial" panose="020B0604020202020204" pitchFamily="34" charset="0"/>
            </a:rPr>
            <a:t>Verbal</a:t>
          </a:r>
        </a:p>
      </dsp:txBody>
      <dsp:txXfrm>
        <a:off x="7638036" y="4275424"/>
        <a:ext cx="2509615" cy="557892"/>
      </dsp:txXfrm>
    </dsp:sp>
    <dsp:sp modelId="{F78C0054-E1E6-4A0E-A91D-6386D879147B}">
      <dsp:nvSpPr>
        <dsp:cNvPr id="0" name=""/>
        <dsp:cNvSpPr/>
      </dsp:nvSpPr>
      <dsp:spPr>
        <a:xfrm>
          <a:off x="10269968" y="3946761"/>
          <a:ext cx="914395" cy="914395"/>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9050" cap="flat" cmpd="sng" algn="ctr">
          <a:solidFill>
            <a:srgbClr val="003F88">
              <a:alpha val="90000"/>
            </a:srgb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5425" cy="352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75263" y="0"/>
            <a:ext cx="4035425" cy="352425"/>
          </a:xfrm>
          <a:prstGeom prst="rect">
            <a:avLst/>
          </a:prstGeom>
        </p:spPr>
        <p:txBody>
          <a:bodyPr vert="horz" lIns="91440" tIns="45720" rIns="91440" bIns="45720" rtlCol="0"/>
          <a:lstStyle>
            <a:lvl1pPr algn="r">
              <a:defRPr sz="1200"/>
            </a:lvl1pPr>
          </a:lstStyle>
          <a:p>
            <a:fld id="{D7174262-EEEA-467D-ADCD-65321925E3B5}" type="datetimeFigureOut">
              <a:rPr lang="en-US" smtClean="0"/>
              <a:t>1/3/2023</a:t>
            </a:fld>
            <a:endParaRPr lang="en-US"/>
          </a:p>
        </p:txBody>
      </p:sp>
      <p:sp>
        <p:nvSpPr>
          <p:cNvPr id="4" name="Slide Image Placeholder 3"/>
          <p:cNvSpPr>
            <a:spLocks noGrp="1" noRot="1" noChangeAspect="1"/>
          </p:cNvSpPr>
          <p:nvPr>
            <p:ph type="sldImg" idx="2"/>
          </p:nvPr>
        </p:nvSpPr>
        <p:spPr>
          <a:xfrm>
            <a:off x="2547938" y="877888"/>
            <a:ext cx="4216400" cy="2371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1863" y="3381375"/>
            <a:ext cx="7448550" cy="276701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73850"/>
            <a:ext cx="4035425" cy="352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75263" y="6673850"/>
            <a:ext cx="4035425" cy="352425"/>
          </a:xfrm>
          <a:prstGeom prst="rect">
            <a:avLst/>
          </a:prstGeom>
        </p:spPr>
        <p:txBody>
          <a:bodyPr vert="horz" lIns="91440" tIns="45720" rIns="91440" bIns="45720" rtlCol="0" anchor="b"/>
          <a:lstStyle>
            <a:lvl1pPr algn="r">
              <a:defRPr sz="1200"/>
            </a:lvl1pPr>
          </a:lstStyle>
          <a:p>
            <a:fld id="{2680F991-0D0C-4ABF-8098-5916A05EB454}" type="slidenum">
              <a:rPr lang="en-US" smtClean="0"/>
              <a:t>‹#›</a:t>
            </a:fld>
            <a:endParaRPr lang="en-US"/>
          </a:p>
        </p:txBody>
      </p:sp>
    </p:spTree>
    <p:extLst>
      <p:ext uri="{BB962C8B-B14F-4D97-AF65-F5344CB8AC3E}">
        <p14:creationId xmlns:p14="http://schemas.microsoft.com/office/powerpoint/2010/main" val="386184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s-MX">
                <a:latin typeface="Arial" panose="020B0604020202020204" pitchFamily="34" charset="0"/>
              </a:rPr>
              <a:t>Dé la bienvenida a todos a la reunión.</a:t>
            </a:r>
          </a:p>
          <a:p>
            <a:pPr eaLnBrk="1" hangingPunct="1"/>
            <a:endParaRPr lang="en-US" altLang="en-US">
              <a:latin typeface="Arial" panose="020B0604020202020204" pitchFamily="34" charset="0"/>
            </a:endParaRPr>
          </a:p>
          <a:p>
            <a:pPr eaLnBrk="1" hangingPunct="1"/>
            <a:r>
              <a:rPr lang="es-MX">
                <a:latin typeface="Arial" panose="020B0604020202020204" pitchFamily="34" charset="0"/>
              </a:rPr>
              <a:t>Recuérdele a todos que permanezcan silenciados cuando no vayan a hacer uso de la palabra.</a:t>
            </a:r>
          </a:p>
          <a:p>
            <a:pPr eaLnBrk="1" hangingPunct="1"/>
            <a:r>
              <a:rPr lang="es-MX">
                <a:latin typeface="Arial" panose="020B0604020202020204" pitchFamily="34" charset="0"/>
              </a:rPr>
              <a:t>Hágales saber que pueden hacer preguntas o comentarios en cualquier momento en el chat o en la sección de preguntas y respuestas</a:t>
            </a:r>
          </a:p>
          <a:p>
            <a:pPr eaLnBrk="1" hangingPunct="1"/>
            <a:endParaRPr lang="en-US" altLang="en-US">
              <a:latin typeface="Arial" panose="020B0604020202020204" pitchFamily="34" charset="0"/>
            </a:endParaRPr>
          </a:p>
          <a:p>
            <a:pPr eaLnBrk="1" hangingPunct="1"/>
            <a:r>
              <a:rPr lang="es-MX" u="sng">
                <a:latin typeface="Arial" panose="020B0604020202020204" pitchFamily="34" charset="0"/>
              </a:rPr>
              <a:t>Introducciones</a:t>
            </a:r>
          </a:p>
          <a:p>
            <a:pPr eaLnBrk="1" hangingPunct="1">
              <a:buFontTx/>
              <a:buChar char="•"/>
            </a:pPr>
            <a:r>
              <a:rPr lang="es-MX">
                <a:latin typeface="Arial" panose="020B0604020202020204" pitchFamily="34" charset="0"/>
              </a:rPr>
              <a:t>     Presente a los miembros del CDC o del Consejo que estén presentes</a:t>
            </a:r>
          </a:p>
          <a:p>
            <a:pPr eaLnBrk="1" hangingPunct="1">
              <a:buFontTx/>
              <a:buChar char="•"/>
            </a:pPr>
            <a:r>
              <a:rPr lang="es-MX">
                <a:latin typeface="Arial" panose="020B0604020202020204" pitchFamily="34" charset="0"/>
              </a:rPr>
              <a:t>     Presente al personal de Desarrollo Comunitario</a:t>
            </a:r>
          </a:p>
          <a:p>
            <a:pPr eaLnBrk="1" hangingPunct="1">
              <a:buFontTx/>
              <a:buChar char="•"/>
            </a:pPr>
            <a:r>
              <a:rPr lang="es-MX">
                <a:latin typeface="Arial" panose="020B0604020202020204" pitchFamily="34" charset="0"/>
              </a:rPr>
              <a:t>     Haga que el personal del departamento se presente</a:t>
            </a:r>
          </a:p>
          <a:p>
            <a:pPr eaLnBrk="1" hangingPunct="1">
              <a:buFontTx/>
              <a:buChar char="•"/>
            </a:pPr>
            <a:r>
              <a:rPr lang="es-MX">
                <a:latin typeface="Arial" panose="020B0604020202020204" pitchFamily="34" charset="0"/>
              </a:rPr>
              <a:t>     Pida a los residentes que se identifiquen si así lo desean</a:t>
            </a:r>
          </a:p>
          <a:p>
            <a:endParaRPr lang="en-US"/>
          </a:p>
        </p:txBody>
      </p:sp>
      <p:sp>
        <p:nvSpPr>
          <p:cNvPr id="4" name="Slide Number Placeholder 3"/>
          <p:cNvSpPr>
            <a:spLocks noGrp="1"/>
          </p:cNvSpPr>
          <p:nvPr>
            <p:ph type="sldNum" sz="quarter" idx="5"/>
          </p:nvPr>
        </p:nvSpPr>
        <p:spPr/>
        <p:txBody>
          <a:bodyPr/>
          <a:lstStyle/>
          <a:p>
            <a:fld id="{2680F991-0D0C-4ABF-8098-5916A05EB454}" type="slidenum">
              <a:rPr lang="en-US" smtClean="0"/>
              <a:t>1</a:t>
            </a:fld>
            <a:endParaRPr lang="en-US"/>
          </a:p>
        </p:txBody>
      </p:sp>
    </p:spTree>
    <p:extLst>
      <p:ext uri="{BB962C8B-B14F-4D97-AF65-F5344CB8AC3E}">
        <p14:creationId xmlns:p14="http://schemas.microsoft.com/office/powerpoint/2010/main" val="1250116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Arial" panose="020B0604020202020204" pitchFamily="34" charset="0"/>
                <a:cs typeface="Arial" panose="020B0604020202020204" pitchFamily="34" charset="0"/>
              </a:rPr>
              <a:t>*Observación: El total combinado de Alcance en la calle y Refugio de emergencia no puede superar el 60% de la asignación total del subsidio. </a:t>
            </a:r>
          </a:p>
          <a:p>
            <a:endParaRPr lang="en-US" dirty="0"/>
          </a:p>
        </p:txBody>
      </p:sp>
      <p:sp>
        <p:nvSpPr>
          <p:cNvPr id="4" name="Slide Number Placeholder 3"/>
          <p:cNvSpPr>
            <a:spLocks noGrp="1"/>
          </p:cNvSpPr>
          <p:nvPr>
            <p:ph type="sldNum" sz="quarter" idx="5"/>
          </p:nvPr>
        </p:nvSpPr>
        <p:spPr/>
        <p:txBody>
          <a:bodyPr/>
          <a:lstStyle/>
          <a:p>
            <a:fld id="{2680F991-0D0C-4ABF-8098-5916A05EB454}" type="slidenum">
              <a:rPr lang="en-US" smtClean="0"/>
              <a:t>18</a:t>
            </a:fld>
            <a:endParaRPr lang="en-US"/>
          </a:p>
        </p:txBody>
      </p:sp>
    </p:spTree>
    <p:extLst>
      <p:ext uri="{BB962C8B-B14F-4D97-AF65-F5344CB8AC3E}">
        <p14:creationId xmlns:p14="http://schemas.microsoft.com/office/powerpoint/2010/main" val="3740661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0F991-0D0C-4ABF-8098-5916A05EB454}" type="slidenum">
              <a:rPr lang="en-US" smtClean="0"/>
              <a:t>19</a:t>
            </a:fld>
            <a:endParaRPr lang="en-US"/>
          </a:p>
        </p:txBody>
      </p:sp>
    </p:spTree>
    <p:extLst>
      <p:ext uri="{BB962C8B-B14F-4D97-AF65-F5344CB8AC3E}">
        <p14:creationId xmlns:p14="http://schemas.microsoft.com/office/powerpoint/2010/main" val="1618912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a:t>Área Estadística Metropolitana Elegible de Dallas (EMSA), que abarca siete condados: Collin, Dallas, Denton, Ellis, Hunt, Kaufman, y Rockwall. Los servicios están disponibles para las personas con VIH/SIDA y sus familiares que reúnan los requisitos, a través de proveedores ubicados en cualquier lugar del EMSA de Dallas.</a:t>
            </a:r>
          </a:p>
        </p:txBody>
      </p:sp>
      <p:sp>
        <p:nvSpPr>
          <p:cNvPr id="4" name="Slide Number Placeholder 3"/>
          <p:cNvSpPr>
            <a:spLocks noGrp="1"/>
          </p:cNvSpPr>
          <p:nvPr>
            <p:ph type="sldNum" sz="quarter" idx="5"/>
          </p:nvPr>
        </p:nvSpPr>
        <p:spPr/>
        <p:txBody>
          <a:bodyPr/>
          <a:lstStyle/>
          <a:p>
            <a:fld id="{2680F991-0D0C-4ABF-8098-5916A05EB454}" type="slidenum">
              <a:rPr lang="en-US" smtClean="0"/>
              <a:t>21</a:t>
            </a:fld>
            <a:endParaRPr lang="en-US"/>
          </a:p>
        </p:txBody>
      </p:sp>
    </p:spTree>
    <p:extLst>
      <p:ext uri="{BB962C8B-B14F-4D97-AF65-F5344CB8AC3E}">
        <p14:creationId xmlns:p14="http://schemas.microsoft.com/office/powerpoint/2010/main" val="3504935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0F991-0D0C-4ABF-8098-5916A05EB454}" type="slidenum">
              <a:rPr lang="en-US" smtClean="0"/>
              <a:t>22</a:t>
            </a:fld>
            <a:endParaRPr lang="en-US"/>
          </a:p>
        </p:txBody>
      </p:sp>
    </p:spTree>
    <p:extLst>
      <p:ext uri="{BB962C8B-B14F-4D97-AF65-F5344CB8AC3E}">
        <p14:creationId xmlns:p14="http://schemas.microsoft.com/office/powerpoint/2010/main" val="929670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0F991-0D0C-4ABF-8098-5916A05EB454}" type="slidenum">
              <a:rPr lang="en-US" smtClean="0"/>
              <a:t>23</a:t>
            </a:fld>
            <a:endParaRPr lang="en-US"/>
          </a:p>
        </p:txBody>
      </p:sp>
    </p:spTree>
    <p:extLst>
      <p:ext uri="{BB962C8B-B14F-4D97-AF65-F5344CB8AC3E}">
        <p14:creationId xmlns:p14="http://schemas.microsoft.com/office/powerpoint/2010/main" val="2352443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a:t>Los CDC son designados por el Consejo de la Ciudad como órgano asesor para hacer recomendaciones sobre los posibles usos y la asignación de fondos basándose en los comentarios de los ciudadanos durante el proceso de audiencia pública.</a:t>
            </a:r>
          </a:p>
        </p:txBody>
      </p:sp>
      <p:sp>
        <p:nvSpPr>
          <p:cNvPr id="4" name="Slide Number Placeholder 3"/>
          <p:cNvSpPr>
            <a:spLocks noGrp="1"/>
          </p:cNvSpPr>
          <p:nvPr>
            <p:ph type="sldNum" sz="quarter" idx="5"/>
          </p:nvPr>
        </p:nvSpPr>
        <p:spPr/>
        <p:txBody>
          <a:bodyPr/>
          <a:lstStyle/>
          <a:p>
            <a:fld id="{2680F991-0D0C-4ABF-8098-5916A05EB454}" type="slidenum">
              <a:rPr lang="en-US" smtClean="0"/>
              <a:t>24</a:t>
            </a:fld>
            <a:endParaRPr lang="en-US"/>
          </a:p>
        </p:txBody>
      </p:sp>
    </p:spTree>
    <p:extLst>
      <p:ext uri="{BB962C8B-B14F-4D97-AF65-F5344CB8AC3E}">
        <p14:creationId xmlns:p14="http://schemas.microsoft.com/office/powerpoint/2010/main" val="1012035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SzPct val="100000"/>
              <a:buFont typeface="Arial" panose="020B0604020202020204" pitchFamily="34" charset="0"/>
              <a:buChar char="•"/>
            </a:pPr>
            <a:r>
              <a:rPr lang="es-MX" sz="1200">
                <a:latin typeface="Arial" panose="020B0604020202020204" pitchFamily="34" charset="0"/>
                <a:cs typeface="Arial" panose="020B0604020202020204" pitchFamily="34" charset="0"/>
              </a:rPr>
              <a:t>Los comentarios recibidos antes del 25 de febrero se tendrán en cuenta para el </a:t>
            </a:r>
            <a:r>
              <a:rPr lang="es-MX" sz="1200" u="sng">
                <a:latin typeface="Arial" panose="020B0604020202020204" pitchFamily="34" charset="0"/>
                <a:cs typeface="Arial" panose="020B0604020202020204" pitchFamily="34" charset="0"/>
              </a:rPr>
              <a:t>Presupuesto del Plan de Acción Anual para los AF 2023-24</a:t>
            </a:r>
          </a:p>
          <a:p>
            <a:pPr marL="285750" indent="-285750">
              <a:buSzPct val="100000"/>
              <a:buFont typeface="Arial" panose="020B0604020202020204" pitchFamily="34" charset="0"/>
              <a:buChar char="•"/>
            </a:pPr>
            <a:r>
              <a:rPr lang="es-MX" sz="1200">
                <a:latin typeface="Arial" panose="020B0604020202020204" pitchFamily="34" charset="0"/>
                <a:cs typeface="Arial" panose="020B0604020202020204" pitchFamily="34" charset="0"/>
              </a:rPr>
              <a:t>La presentación de un comentario no garantiza el financiamiento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a:latin typeface="Arial" panose="020B0604020202020204" pitchFamily="34" charset="0"/>
              </a:rPr>
              <a:t>La Comisión de Desarrollo Comunitario es una junta de 15 miembros compuesta por representantes de cada uno de los 14 Distritos del Consejo de la Ciudad y el Alcalde en General.  La Comisión se reúne el primer jueves de cada mes (excepto el mes de julio) en el Palacio de Gobierno de Dallas en la Sala 6ES o virtualmente por Internet a las 6:00 p.m.</a:t>
            </a:r>
          </a:p>
          <a:p>
            <a:endParaRPr lang="en-US"/>
          </a:p>
        </p:txBody>
      </p:sp>
      <p:sp>
        <p:nvSpPr>
          <p:cNvPr id="4" name="Slide Number Placeholder 3"/>
          <p:cNvSpPr>
            <a:spLocks noGrp="1"/>
          </p:cNvSpPr>
          <p:nvPr>
            <p:ph type="sldNum" sz="quarter" idx="5"/>
          </p:nvPr>
        </p:nvSpPr>
        <p:spPr/>
        <p:txBody>
          <a:bodyPr/>
          <a:lstStyle/>
          <a:p>
            <a:fld id="{2680F991-0D0C-4ABF-8098-5916A05EB454}" type="slidenum">
              <a:rPr lang="en-US" smtClean="0"/>
              <a:t>25</a:t>
            </a:fld>
            <a:endParaRPr lang="en-US"/>
          </a:p>
        </p:txBody>
      </p:sp>
    </p:spTree>
    <p:extLst>
      <p:ext uri="{BB962C8B-B14F-4D97-AF65-F5344CB8AC3E}">
        <p14:creationId xmlns:p14="http://schemas.microsoft.com/office/powerpoint/2010/main" val="752181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s-MX">
                <a:latin typeface="Arial" panose="020B0604020202020204" pitchFamily="34" charset="0"/>
              </a:rPr>
              <a:t>La ley del Estado exige que la mayoría de los proyectos se liciten o propongan de manera competitiva. </a:t>
            </a:r>
          </a:p>
          <a:p>
            <a:pPr eaLnBrk="1" hangingPunct="1"/>
            <a:endParaRPr lang="en-US" altLang="en-US">
              <a:latin typeface="Arial" panose="020B0604020202020204" pitchFamily="34" charset="0"/>
            </a:endParaRPr>
          </a:p>
          <a:p>
            <a:pPr eaLnBrk="1" hangingPunct="1"/>
            <a:r>
              <a:rPr lang="es-MX">
                <a:latin typeface="Arial" panose="020B0604020202020204" pitchFamily="34" charset="0"/>
              </a:rPr>
              <a:t>A petición de los compradores, se pueden publicar anuncios en los periódicos del vecindario. </a:t>
            </a:r>
          </a:p>
        </p:txBody>
      </p:sp>
      <p:sp>
        <p:nvSpPr>
          <p:cNvPr id="4" name="Slide Number Placeholder 3"/>
          <p:cNvSpPr>
            <a:spLocks noGrp="1"/>
          </p:cNvSpPr>
          <p:nvPr>
            <p:ph type="sldNum" sz="quarter" idx="5"/>
          </p:nvPr>
        </p:nvSpPr>
        <p:spPr/>
        <p:txBody>
          <a:bodyPr/>
          <a:lstStyle/>
          <a:p>
            <a:fld id="{2680F991-0D0C-4ABF-8098-5916A05EB454}" type="slidenum">
              <a:rPr lang="en-US" smtClean="0"/>
              <a:t>26</a:t>
            </a:fld>
            <a:endParaRPr lang="en-US"/>
          </a:p>
        </p:txBody>
      </p:sp>
    </p:spTree>
    <p:extLst>
      <p:ext uri="{BB962C8B-B14F-4D97-AF65-F5344CB8AC3E}">
        <p14:creationId xmlns:p14="http://schemas.microsoft.com/office/powerpoint/2010/main" val="3168217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a:latin typeface="Arial" panose="020B0604020202020204" pitchFamily="34" charset="0"/>
            </a:endParaRPr>
          </a:p>
        </p:txBody>
      </p:sp>
      <p:sp>
        <p:nvSpPr>
          <p:cNvPr id="4" name="Slide Number Placeholder 3"/>
          <p:cNvSpPr>
            <a:spLocks noGrp="1"/>
          </p:cNvSpPr>
          <p:nvPr>
            <p:ph type="sldNum" sz="quarter" idx="5"/>
          </p:nvPr>
        </p:nvSpPr>
        <p:spPr/>
        <p:txBody>
          <a:bodyPr/>
          <a:lstStyle/>
          <a:p>
            <a:fld id="{2680F991-0D0C-4ABF-8098-5916A05EB454}" type="slidenum">
              <a:rPr lang="en-US" smtClean="0"/>
              <a:t>27</a:t>
            </a:fld>
            <a:endParaRPr lang="en-US"/>
          </a:p>
        </p:txBody>
      </p:sp>
    </p:spTree>
    <p:extLst>
      <p:ext uri="{BB962C8B-B14F-4D97-AF65-F5344CB8AC3E}">
        <p14:creationId xmlns:p14="http://schemas.microsoft.com/office/powerpoint/2010/main" val="108135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SzPct val="100000"/>
              <a:buFont typeface="Arial" panose="020B0604020202020204" pitchFamily="34" charset="0"/>
              <a:buChar char="•"/>
            </a:pPr>
            <a:r>
              <a:rPr lang="es-MX" sz="3200" dirty="0">
                <a:latin typeface="Arial" panose="020B0604020202020204" pitchFamily="34" charset="0"/>
                <a:cs typeface="Arial" panose="020B0604020202020204" pitchFamily="34" charset="0"/>
              </a:rPr>
              <a:t>El HUD cuenta con numerosos programas federales de desarrollo comunitario y vivienda accesible </a:t>
            </a:r>
          </a:p>
          <a:p>
            <a:pPr marL="285750" indent="-285750">
              <a:buSzPct val="100000"/>
              <a:buFont typeface="Arial" panose="020B0604020202020204" pitchFamily="34" charset="0"/>
              <a:buChar char="•"/>
            </a:pPr>
            <a:r>
              <a:rPr lang="es-MX" sz="3200" dirty="0">
                <a:latin typeface="Arial" panose="020B0604020202020204" pitchFamily="34" charset="0"/>
                <a:cs typeface="Arial" panose="020B0604020202020204" pitchFamily="34" charset="0"/>
              </a:rPr>
              <a:t>La Ciudad de Dallas recibe anualmente cuatro subsidios del HUD como parte del Plan Consolidado</a:t>
            </a:r>
          </a:p>
          <a:p>
            <a:pPr marL="285750" indent="-285750">
              <a:buSzPct val="100000"/>
              <a:buFont typeface="Arial" panose="020B0604020202020204" pitchFamily="34" charset="0"/>
              <a:buChar char="•"/>
            </a:pPr>
            <a:r>
              <a:rPr lang="es-MX" sz="3200" dirty="0">
                <a:latin typeface="Arial" panose="020B0604020202020204" pitchFamily="34" charset="0"/>
                <a:cs typeface="Arial" panose="020B0604020202020204" pitchFamily="34" charset="0"/>
              </a:rPr>
              <a:t>Debe tener una población de 50,000 o más habitantes</a:t>
            </a:r>
          </a:p>
          <a:p>
            <a:pPr marL="742950" lvl="1" indent="-285750">
              <a:buSzPct val="100000"/>
              <a:buFont typeface="Arial" panose="020B0604020202020204" pitchFamily="34" charset="0"/>
              <a:buChar char="•"/>
            </a:pPr>
            <a:r>
              <a:rPr lang="es-MX" sz="3200" dirty="0">
                <a:latin typeface="Arial" panose="020B0604020202020204" pitchFamily="34" charset="0"/>
                <a:cs typeface="Arial" panose="020B0604020202020204" pitchFamily="34" charset="0"/>
              </a:rPr>
              <a:t>Basado en los datos del censo</a:t>
            </a:r>
          </a:p>
          <a:p>
            <a:pPr marL="1200150" lvl="2" indent="-285750">
              <a:buSzPct val="100000"/>
              <a:buFont typeface="Arial" panose="020B0604020202020204" pitchFamily="34" charset="0"/>
              <a:buChar char="•"/>
            </a:pPr>
            <a:r>
              <a:rPr lang="es-MX" sz="3200" dirty="0">
                <a:latin typeface="Arial" panose="020B0604020202020204" pitchFamily="34" charset="0"/>
                <a:cs typeface="Arial" panose="020B0604020202020204" pitchFamily="34" charset="0"/>
              </a:rPr>
              <a:t>Datos del censo de 10 años</a:t>
            </a:r>
          </a:p>
          <a:p>
            <a:pPr marL="1200150" lvl="2" indent="-285750">
              <a:buSzPct val="100000"/>
              <a:buFont typeface="Arial" panose="020B0604020202020204" pitchFamily="34" charset="0"/>
              <a:buChar char="•"/>
            </a:pPr>
            <a:r>
              <a:rPr lang="es-MX" sz="3200" dirty="0">
                <a:latin typeface="Arial" panose="020B0604020202020204" pitchFamily="34" charset="0"/>
                <a:cs typeface="Arial" panose="020B0604020202020204" pitchFamily="34" charset="0"/>
              </a:rPr>
              <a:t>Datos de 5 años de la Encuesta sobre la Comunidad Estadounidense</a:t>
            </a:r>
          </a:p>
          <a:p>
            <a:endParaRPr lang="en-US" dirty="0"/>
          </a:p>
        </p:txBody>
      </p:sp>
      <p:sp>
        <p:nvSpPr>
          <p:cNvPr id="4" name="Slide Number Placeholder 3"/>
          <p:cNvSpPr>
            <a:spLocks noGrp="1"/>
          </p:cNvSpPr>
          <p:nvPr>
            <p:ph type="sldNum" sz="quarter" idx="5"/>
          </p:nvPr>
        </p:nvSpPr>
        <p:spPr/>
        <p:txBody>
          <a:bodyPr/>
          <a:lstStyle/>
          <a:p>
            <a:fld id="{2680F991-0D0C-4ABF-8098-5916A05EB454}" type="slidenum">
              <a:rPr lang="en-US" smtClean="0"/>
              <a:t>4</a:t>
            </a:fld>
            <a:endParaRPr lang="en-US"/>
          </a:p>
        </p:txBody>
      </p:sp>
    </p:spTree>
    <p:extLst>
      <p:ext uri="{BB962C8B-B14F-4D97-AF65-F5344CB8AC3E}">
        <p14:creationId xmlns:p14="http://schemas.microsoft.com/office/powerpoint/2010/main" val="2726904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0F991-0D0C-4ABF-8098-5916A05EB454}" type="slidenum">
              <a:rPr lang="en-US" smtClean="0"/>
              <a:t>5</a:t>
            </a:fld>
            <a:endParaRPr lang="en-US"/>
          </a:p>
        </p:txBody>
      </p:sp>
    </p:spTree>
    <p:extLst>
      <p:ext uri="{BB962C8B-B14F-4D97-AF65-F5344CB8AC3E}">
        <p14:creationId xmlns:p14="http://schemas.microsoft.com/office/powerpoint/2010/main" val="1803168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SzPct val="100000"/>
              <a:buFont typeface="Arial" panose="020B0604020202020204" pitchFamily="34" charset="0"/>
              <a:buChar char="•"/>
            </a:pPr>
            <a:r>
              <a:rPr lang="es-MX" sz="3200">
                <a:latin typeface="Arial" panose="020B0604020202020204" pitchFamily="34" charset="0"/>
                <a:cs typeface="Arial" panose="020B0604020202020204" pitchFamily="34" charset="0"/>
              </a:rPr>
              <a:t>Cubre un periodo de planificación de cinco años</a:t>
            </a:r>
          </a:p>
          <a:p>
            <a:pPr marL="742950" lvl="1" indent="-285750">
              <a:buSzPct val="100000"/>
              <a:buFont typeface="Arial" panose="020B0604020202020204" pitchFamily="34" charset="0"/>
              <a:buChar char="•"/>
            </a:pPr>
            <a:r>
              <a:rPr lang="es-MX" sz="3200">
                <a:latin typeface="Arial" panose="020B0604020202020204" pitchFamily="34" charset="0"/>
                <a:cs typeface="Arial" panose="020B0604020202020204" pitchFamily="34" charset="0"/>
              </a:rPr>
              <a:t>El Plan de 5 años actual expira el 30 de septiembre de 2024</a:t>
            </a:r>
          </a:p>
          <a:p>
            <a:pPr marL="742950" lvl="1" indent="-285750">
              <a:buSzPct val="100000"/>
              <a:buFont typeface="Arial" panose="020B0604020202020204" pitchFamily="34" charset="0"/>
              <a:buChar char="•"/>
            </a:pPr>
            <a:r>
              <a:rPr lang="es-MX" sz="3200" u="sng">
                <a:latin typeface="Arial" panose="020B0604020202020204" pitchFamily="34" charset="0"/>
                <a:cs typeface="Arial" panose="020B0604020202020204" pitchFamily="34" charset="0"/>
              </a:rPr>
              <a:t>El AF 2023-24 es el quinto año del actual Plan de 5 años</a:t>
            </a:r>
          </a:p>
          <a:p>
            <a:pPr marL="285750" indent="-285750">
              <a:buSzPct val="100000"/>
              <a:buFont typeface="Arial" panose="020B0604020202020204" pitchFamily="34" charset="0"/>
              <a:buChar char="•"/>
            </a:pPr>
            <a:r>
              <a:rPr lang="es-MX" sz="3200">
                <a:latin typeface="Arial" panose="020B0604020202020204" pitchFamily="34" charset="0"/>
                <a:cs typeface="Arial" panose="020B0604020202020204" pitchFamily="34" charset="0"/>
              </a:rPr>
              <a:t>Para recibir los fondos de subsidio, la Ciudad debe completar un Plan Consolidado y presentar el Plan al HUD</a:t>
            </a:r>
          </a:p>
          <a:p>
            <a:pPr marL="742950" lvl="1" indent="-285750">
              <a:buSzPct val="100000"/>
              <a:buFont typeface="Arial" panose="020B0604020202020204" pitchFamily="34" charset="0"/>
              <a:buChar char="•"/>
            </a:pPr>
            <a:r>
              <a:rPr lang="es-MX" sz="3200">
                <a:latin typeface="Arial" panose="020B0604020202020204" pitchFamily="34" charset="0"/>
                <a:cs typeface="Arial" panose="020B0604020202020204" pitchFamily="34" charset="0"/>
              </a:rPr>
              <a:t>Establece una base de cómo la Ciudad propone utilizar los fondos de subsidio para abordar las necesidades determinadas de la comunidad</a:t>
            </a:r>
          </a:p>
          <a:p>
            <a:pPr marL="285750" indent="-285750">
              <a:buSzPct val="100000"/>
              <a:buFont typeface="Arial" panose="020B0604020202020204" pitchFamily="34" charset="0"/>
              <a:buChar char="•"/>
            </a:pPr>
            <a:r>
              <a:rPr lang="es-MX" sz="3200" u="sng">
                <a:latin typeface="Arial" panose="020B0604020202020204" pitchFamily="34" charset="0"/>
                <a:cs typeface="Arial" panose="020B0604020202020204" pitchFamily="34" charset="0"/>
              </a:rPr>
              <a:t>El Plan de Acción (presupuesto anual) para el AF 2023-24 deberá enviarse al HUD antes del 15 de agosto de 2023</a:t>
            </a:r>
          </a:p>
          <a:p>
            <a:endParaRPr lang="en-US"/>
          </a:p>
        </p:txBody>
      </p:sp>
      <p:sp>
        <p:nvSpPr>
          <p:cNvPr id="4" name="Slide Number Placeholder 3"/>
          <p:cNvSpPr>
            <a:spLocks noGrp="1"/>
          </p:cNvSpPr>
          <p:nvPr>
            <p:ph type="sldNum" sz="quarter" idx="5"/>
          </p:nvPr>
        </p:nvSpPr>
        <p:spPr/>
        <p:txBody>
          <a:bodyPr/>
          <a:lstStyle/>
          <a:p>
            <a:fld id="{2680F991-0D0C-4ABF-8098-5916A05EB454}" type="slidenum">
              <a:rPr lang="en-US" smtClean="0"/>
              <a:t>6</a:t>
            </a:fld>
            <a:endParaRPr lang="en-US"/>
          </a:p>
        </p:txBody>
      </p:sp>
    </p:spTree>
    <p:extLst>
      <p:ext uri="{BB962C8B-B14F-4D97-AF65-F5344CB8AC3E}">
        <p14:creationId xmlns:p14="http://schemas.microsoft.com/office/powerpoint/2010/main" val="3138625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a:latin typeface="Arial" panose="020B0604020202020204" pitchFamily="34" charset="0"/>
                <a:cs typeface="Arial" panose="020B0604020202020204" pitchFamily="34" charset="0"/>
              </a:rPr>
              <a:t>En el año actual, la Ciudad recibió $30.2 millones del HUD para el presupuesto del Plan Consolidado</a:t>
            </a:r>
          </a:p>
          <a:p>
            <a:endParaRPr lang="en-US"/>
          </a:p>
        </p:txBody>
      </p:sp>
      <p:sp>
        <p:nvSpPr>
          <p:cNvPr id="4" name="Slide Number Placeholder 3"/>
          <p:cNvSpPr>
            <a:spLocks noGrp="1"/>
          </p:cNvSpPr>
          <p:nvPr>
            <p:ph type="sldNum" sz="quarter" idx="5"/>
          </p:nvPr>
        </p:nvSpPr>
        <p:spPr/>
        <p:txBody>
          <a:bodyPr/>
          <a:lstStyle/>
          <a:p>
            <a:fld id="{2680F991-0D0C-4ABF-8098-5916A05EB454}" type="slidenum">
              <a:rPr lang="en-US" smtClean="0"/>
              <a:t>8</a:t>
            </a:fld>
            <a:endParaRPr lang="en-US"/>
          </a:p>
        </p:txBody>
      </p:sp>
    </p:spTree>
    <p:extLst>
      <p:ext uri="{BB962C8B-B14F-4D97-AF65-F5344CB8AC3E}">
        <p14:creationId xmlns:p14="http://schemas.microsoft.com/office/powerpoint/2010/main" val="2384931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a:latin typeface="Arial" panose="020B0604020202020204" pitchFamily="34" charset="0"/>
                <a:cs typeface="Arial" panose="020B0604020202020204" pitchFamily="34" charset="0"/>
              </a:rPr>
              <a:t>El mayor subsidio y el más flexible dentro del Plan consolidado</a:t>
            </a:r>
          </a:p>
          <a:p>
            <a:pPr eaLnBrk="1" hangingPunct="1"/>
            <a:endParaRPr lang="en-US" altLang="en-US">
              <a:latin typeface="Arial" panose="020B0604020202020204" pitchFamily="34" charset="0"/>
            </a:endParaRPr>
          </a:p>
          <a:p>
            <a:pPr eaLnBrk="1" hangingPunct="1"/>
            <a:r>
              <a:rPr lang="es-MX">
                <a:latin typeface="Arial" panose="020B0604020202020204" pitchFamily="34" charset="0"/>
              </a:rPr>
              <a:t>El 70% del CDBG debe beneficiar a personas con ingresos bajos o moderados (cumplir el objetivo nacional de ingresos bajos o moderados).</a:t>
            </a:r>
          </a:p>
          <a:p>
            <a:pPr eaLnBrk="1" hangingPunct="1"/>
            <a:endParaRPr lang="en-US" altLang="en-US">
              <a:latin typeface="Arial" panose="020B0604020202020204" pitchFamily="34" charset="0"/>
            </a:endParaRPr>
          </a:p>
          <a:p>
            <a:pPr eaLnBrk="1" hangingPunct="1"/>
            <a:r>
              <a:rPr lang="es-MX">
                <a:latin typeface="Arial" panose="020B0604020202020204" pitchFamily="34" charset="0"/>
              </a:rPr>
              <a:t>En un proyecto específico, el 51% de los beneficiados deben tener ingresos bajos o moderados.</a:t>
            </a:r>
          </a:p>
          <a:p>
            <a:pPr eaLnBrk="1" hangingPunct="1"/>
            <a:endParaRPr lang="en-US" altLang="en-US">
              <a:latin typeface="Arial" panose="020B0604020202020204" pitchFamily="34" charset="0"/>
            </a:endParaRPr>
          </a:p>
          <a:p>
            <a:pPr eaLnBrk="1" hangingPunct="1"/>
            <a:r>
              <a:rPr lang="es-MX">
                <a:latin typeface="Arial" panose="020B0604020202020204" pitchFamily="34" charset="0"/>
              </a:rPr>
              <a:t>La condición de ingresos B/M se define como unos ingresos familiares iguales o por debajo del 80% de los ingresos medios de la Ciudad (depende del tamaño de la familia).</a:t>
            </a:r>
          </a:p>
          <a:p>
            <a:endParaRPr lang="en-US"/>
          </a:p>
          <a:p>
            <a:endParaRPr lang="en-US"/>
          </a:p>
        </p:txBody>
      </p:sp>
      <p:sp>
        <p:nvSpPr>
          <p:cNvPr id="4" name="Slide Number Placeholder 3"/>
          <p:cNvSpPr>
            <a:spLocks noGrp="1"/>
          </p:cNvSpPr>
          <p:nvPr>
            <p:ph type="sldNum" sz="quarter" idx="5"/>
          </p:nvPr>
        </p:nvSpPr>
        <p:spPr/>
        <p:txBody>
          <a:bodyPr/>
          <a:lstStyle/>
          <a:p>
            <a:fld id="{2680F991-0D0C-4ABF-8098-5916A05EB454}" type="slidenum">
              <a:rPr lang="en-US" smtClean="0"/>
              <a:t>9</a:t>
            </a:fld>
            <a:endParaRPr lang="en-US"/>
          </a:p>
        </p:txBody>
      </p:sp>
    </p:spTree>
    <p:extLst>
      <p:ext uri="{BB962C8B-B14F-4D97-AF65-F5344CB8AC3E}">
        <p14:creationId xmlns:p14="http://schemas.microsoft.com/office/powerpoint/2010/main" val="3324367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0F991-0D0C-4ABF-8098-5916A05EB454}" type="slidenum">
              <a:rPr lang="en-US" smtClean="0"/>
              <a:t>10</a:t>
            </a:fld>
            <a:endParaRPr lang="en-US"/>
          </a:p>
        </p:txBody>
      </p:sp>
    </p:spTree>
    <p:extLst>
      <p:ext uri="{BB962C8B-B14F-4D97-AF65-F5344CB8AC3E}">
        <p14:creationId xmlns:p14="http://schemas.microsoft.com/office/powerpoint/2010/main" val="2720725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80F991-0D0C-4ABF-8098-5916A05EB454}" type="slidenum">
              <a:rPr lang="en-US" smtClean="0"/>
              <a:t>12</a:t>
            </a:fld>
            <a:endParaRPr lang="en-US"/>
          </a:p>
        </p:txBody>
      </p:sp>
    </p:spTree>
    <p:extLst>
      <p:ext uri="{BB962C8B-B14F-4D97-AF65-F5344CB8AC3E}">
        <p14:creationId xmlns:p14="http://schemas.microsoft.com/office/powerpoint/2010/main" val="3510273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0F991-0D0C-4ABF-8098-5916A05EB454}" type="slidenum">
              <a:rPr lang="en-US" smtClean="0"/>
              <a:t>16</a:t>
            </a:fld>
            <a:endParaRPr lang="en-US"/>
          </a:p>
        </p:txBody>
      </p:sp>
    </p:spTree>
    <p:extLst>
      <p:ext uri="{BB962C8B-B14F-4D97-AF65-F5344CB8AC3E}">
        <p14:creationId xmlns:p14="http://schemas.microsoft.com/office/powerpoint/2010/main" val="1319710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50BB5-4D9E-4525-A056-28EDA4F3DF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243442-5BCD-44A6-8B38-CCCB19A768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C66E1-3B8B-4DB3-9CD0-CAC42FAC99E2}"/>
              </a:ext>
            </a:extLst>
          </p:cNvPr>
          <p:cNvSpPr>
            <a:spLocks noGrp="1"/>
          </p:cNvSpPr>
          <p:nvPr>
            <p:ph type="dt" sz="half" idx="10"/>
          </p:nvPr>
        </p:nvSpPr>
        <p:spPr/>
        <p:txBody>
          <a:bodyPr/>
          <a:lstStyle/>
          <a:p>
            <a:fld id="{D36FD76D-87ED-4ACA-B040-19011F829D8E}" type="datetime1">
              <a:rPr lang="en-US" smtClean="0"/>
              <a:t>1/3/2023</a:t>
            </a:fld>
            <a:endParaRPr lang="en-US"/>
          </a:p>
        </p:txBody>
      </p:sp>
      <p:sp>
        <p:nvSpPr>
          <p:cNvPr id="5" name="Footer Placeholder 4">
            <a:extLst>
              <a:ext uri="{FF2B5EF4-FFF2-40B4-BE49-F238E27FC236}">
                <a16:creationId xmlns:a16="http://schemas.microsoft.com/office/drawing/2014/main" id="{C1F8B835-6D99-4B13-B45A-AFA1B34189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D0C498-C0AB-4857-9091-32D65A5CC498}"/>
              </a:ext>
            </a:extLst>
          </p:cNvPr>
          <p:cNvSpPr>
            <a:spLocks noGrp="1"/>
          </p:cNvSpPr>
          <p:nvPr>
            <p:ph type="sldNum" sz="quarter" idx="12"/>
          </p:nvPr>
        </p:nvSpPr>
        <p:spPr/>
        <p:txBody>
          <a:bodyPr/>
          <a:lstStyle/>
          <a:p>
            <a:fld id="{09918B91-4B66-40C9-B3FB-70033B0922BB}" type="slidenum">
              <a:rPr lang="en-US" smtClean="0"/>
              <a:t>‹#›</a:t>
            </a:fld>
            <a:endParaRPr lang="en-US"/>
          </a:p>
        </p:txBody>
      </p:sp>
    </p:spTree>
    <p:extLst>
      <p:ext uri="{BB962C8B-B14F-4D97-AF65-F5344CB8AC3E}">
        <p14:creationId xmlns:p14="http://schemas.microsoft.com/office/powerpoint/2010/main" val="2842876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3BBA1-7994-4AAA-A966-3B82A271FD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B374B1-43C5-4448-B3CE-22FF3D485E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936DCF-3AC7-4A15-ABD2-907FC7BC7014}"/>
              </a:ext>
            </a:extLst>
          </p:cNvPr>
          <p:cNvSpPr>
            <a:spLocks noGrp="1"/>
          </p:cNvSpPr>
          <p:nvPr>
            <p:ph type="dt" sz="half" idx="10"/>
          </p:nvPr>
        </p:nvSpPr>
        <p:spPr/>
        <p:txBody>
          <a:bodyPr/>
          <a:lstStyle/>
          <a:p>
            <a:fld id="{D5C99773-3C9E-487A-A7D8-2C58EFABC14C}" type="datetime1">
              <a:rPr lang="en-US" smtClean="0"/>
              <a:t>1/3/2023</a:t>
            </a:fld>
            <a:endParaRPr lang="en-US"/>
          </a:p>
        </p:txBody>
      </p:sp>
      <p:sp>
        <p:nvSpPr>
          <p:cNvPr id="5" name="Footer Placeholder 4">
            <a:extLst>
              <a:ext uri="{FF2B5EF4-FFF2-40B4-BE49-F238E27FC236}">
                <a16:creationId xmlns:a16="http://schemas.microsoft.com/office/drawing/2014/main" id="{E643F108-A4F7-40DF-A397-64AE73B172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3D0D4B-397A-47E7-96F7-6B0E1105DB49}"/>
              </a:ext>
            </a:extLst>
          </p:cNvPr>
          <p:cNvSpPr>
            <a:spLocks noGrp="1"/>
          </p:cNvSpPr>
          <p:nvPr>
            <p:ph type="sldNum" sz="quarter" idx="12"/>
          </p:nvPr>
        </p:nvSpPr>
        <p:spPr/>
        <p:txBody>
          <a:bodyPr/>
          <a:lstStyle/>
          <a:p>
            <a:fld id="{09918B91-4B66-40C9-B3FB-70033B0922BB}" type="slidenum">
              <a:rPr lang="en-US" smtClean="0"/>
              <a:t>‹#›</a:t>
            </a:fld>
            <a:endParaRPr lang="en-US"/>
          </a:p>
        </p:txBody>
      </p:sp>
    </p:spTree>
    <p:extLst>
      <p:ext uri="{BB962C8B-B14F-4D97-AF65-F5344CB8AC3E}">
        <p14:creationId xmlns:p14="http://schemas.microsoft.com/office/powerpoint/2010/main" val="2504562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9BB461-65F0-4C4C-852A-7C85669783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7ED576-7972-44FC-A345-F79DD054E9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8AAD3-68DA-4BE3-A26D-32834E18E71C}"/>
              </a:ext>
            </a:extLst>
          </p:cNvPr>
          <p:cNvSpPr>
            <a:spLocks noGrp="1"/>
          </p:cNvSpPr>
          <p:nvPr>
            <p:ph type="dt" sz="half" idx="10"/>
          </p:nvPr>
        </p:nvSpPr>
        <p:spPr/>
        <p:txBody>
          <a:bodyPr/>
          <a:lstStyle/>
          <a:p>
            <a:fld id="{261FA76D-0841-4CB2-8D7E-999E04FDEC1F}" type="datetime1">
              <a:rPr lang="en-US" smtClean="0"/>
              <a:t>1/3/2023</a:t>
            </a:fld>
            <a:endParaRPr lang="en-US"/>
          </a:p>
        </p:txBody>
      </p:sp>
      <p:sp>
        <p:nvSpPr>
          <p:cNvPr id="5" name="Footer Placeholder 4">
            <a:extLst>
              <a:ext uri="{FF2B5EF4-FFF2-40B4-BE49-F238E27FC236}">
                <a16:creationId xmlns:a16="http://schemas.microsoft.com/office/drawing/2014/main" id="{CC824ED4-9AE6-4F42-9E47-73D516851D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8C8E14-E957-477E-853C-BAC19C061F89}"/>
              </a:ext>
            </a:extLst>
          </p:cNvPr>
          <p:cNvSpPr>
            <a:spLocks noGrp="1"/>
          </p:cNvSpPr>
          <p:nvPr>
            <p:ph type="sldNum" sz="quarter" idx="12"/>
          </p:nvPr>
        </p:nvSpPr>
        <p:spPr/>
        <p:txBody>
          <a:bodyPr/>
          <a:lstStyle/>
          <a:p>
            <a:fld id="{09918B91-4B66-40C9-B3FB-70033B0922BB}" type="slidenum">
              <a:rPr lang="en-US" smtClean="0"/>
              <a:t>‹#›</a:t>
            </a:fld>
            <a:endParaRPr lang="en-US"/>
          </a:p>
        </p:txBody>
      </p:sp>
    </p:spTree>
    <p:extLst>
      <p:ext uri="{BB962C8B-B14F-4D97-AF65-F5344CB8AC3E}">
        <p14:creationId xmlns:p14="http://schemas.microsoft.com/office/powerpoint/2010/main" val="569115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9EC63-FC93-4A1D-8E64-D221E2F2CB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DA88F1-7181-47BB-BECA-9AC282408B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659733-3BC0-44A7-A466-67D74D3618E7}"/>
              </a:ext>
            </a:extLst>
          </p:cNvPr>
          <p:cNvSpPr>
            <a:spLocks noGrp="1"/>
          </p:cNvSpPr>
          <p:nvPr>
            <p:ph type="dt" sz="half" idx="10"/>
          </p:nvPr>
        </p:nvSpPr>
        <p:spPr/>
        <p:txBody>
          <a:bodyPr/>
          <a:lstStyle/>
          <a:p>
            <a:fld id="{B86ED744-BAA1-4B3D-9B4E-65DC13C2D44A}" type="datetime1">
              <a:rPr lang="en-US" smtClean="0"/>
              <a:t>1/3/2023</a:t>
            </a:fld>
            <a:endParaRPr lang="en-US"/>
          </a:p>
        </p:txBody>
      </p:sp>
      <p:sp>
        <p:nvSpPr>
          <p:cNvPr id="5" name="Footer Placeholder 4">
            <a:extLst>
              <a:ext uri="{FF2B5EF4-FFF2-40B4-BE49-F238E27FC236}">
                <a16:creationId xmlns:a16="http://schemas.microsoft.com/office/drawing/2014/main" id="{E30F3D90-670A-44CC-A5AC-4F09276DF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54A266-A6AB-4F40-8D11-96B0018CADF8}"/>
              </a:ext>
            </a:extLst>
          </p:cNvPr>
          <p:cNvSpPr>
            <a:spLocks noGrp="1"/>
          </p:cNvSpPr>
          <p:nvPr>
            <p:ph type="sldNum" sz="quarter" idx="12"/>
          </p:nvPr>
        </p:nvSpPr>
        <p:spPr/>
        <p:txBody>
          <a:bodyPr/>
          <a:lstStyle/>
          <a:p>
            <a:fld id="{09918B91-4B66-40C9-B3FB-70033B0922BB}" type="slidenum">
              <a:rPr lang="en-US" smtClean="0"/>
              <a:t>‹#›</a:t>
            </a:fld>
            <a:endParaRPr lang="en-US"/>
          </a:p>
        </p:txBody>
      </p:sp>
    </p:spTree>
    <p:extLst>
      <p:ext uri="{BB962C8B-B14F-4D97-AF65-F5344CB8AC3E}">
        <p14:creationId xmlns:p14="http://schemas.microsoft.com/office/powerpoint/2010/main" val="2802812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D380D-3313-435A-B3C9-57FD30B6C3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DAD1A8-D9DC-4302-8BE0-2B3D874D99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CC78DF-99D4-42CA-AB31-46EDC26AAE0F}"/>
              </a:ext>
            </a:extLst>
          </p:cNvPr>
          <p:cNvSpPr>
            <a:spLocks noGrp="1"/>
          </p:cNvSpPr>
          <p:nvPr>
            <p:ph type="dt" sz="half" idx="10"/>
          </p:nvPr>
        </p:nvSpPr>
        <p:spPr/>
        <p:txBody>
          <a:bodyPr/>
          <a:lstStyle/>
          <a:p>
            <a:fld id="{2DCE085C-89B5-41FB-8A66-17D81B8C0991}" type="datetime1">
              <a:rPr lang="en-US" smtClean="0"/>
              <a:t>1/3/2023</a:t>
            </a:fld>
            <a:endParaRPr lang="en-US"/>
          </a:p>
        </p:txBody>
      </p:sp>
      <p:sp>
        <p:nvSpPr>
          <p:cNvPr id="5" name="Footer Placeholder 4">
            <a:extLst>
              <a:ext uri="{FF2B5EF4-FFF2-40B4-BE49-F238E27FC236}">
                <a16:creationId xmlns:a16="http://schemas.microsoft.com/office/drawing/2014/main" id="{4E659831-C635-458E-9550-00E77AD24C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F53B-784A-4447-B380-5C6593EB08E4}"/>
              </a:ext>
            </a:extLst>
          </p:cNvPr>
          <p:cNvSpPr>
            <a:spLocks noGrp="1"/>
          </p:cNvSpPr>
          <p:nvPr>
            <p:ph type="sldNum" sz="quarter" idx="12"/>
          </p:nvPr>
        </p:nvSpPr>
        <p:spPr/>
        <p:txBody>
          <a:bodyPr/>
          <a:lstStyle/>
          <a:p>
            <a:fld id="{09918B91-4B66-40C9-B3FB-70033B0922BB}" type="slidenum">
              <a:rPr lang="en-US" smtClean="0"/>
              <a:t>‹#›</a:t>
            </a:fld>
            <a:endParaRPr lang="en-US"/>
          </a:p>
        </p:txBody>
      </p:sp>
    </p:spTree>
    <p:extLst>
      <p:ext uri="{BB962C8B-B14F-4D97-AF65-F5344CB8AC3E}">
        <p14:creationId xmlns:p14="http://schemas.microsoft.com/office/powerpoint/2010/main" val="2855216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30F9F-83B3-4593-8D7D-F7D1ADBFB6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01B5C3-1D4B-4D60-B731-D886C91C87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48B0CD-8552-4B25-B713-41E0D3932D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5AF332-33F6-4D02-8419-BDE5410ADBA4}"/>
              </a:ext>
            </a:extLst>
          </p:cNvPr>
          <p:cNvSpPr>
            <a:spLocks noGrp="1"/>
          </p:cNvSpPr>
          <p:nvPr>
            <p:ph type="dt" sz="half" idx="10"/>
          </p:nvPr>
        </p:nvSpPr>
        <p:spPr/>
        <p:txBody>
          <a:bodyPr/>
          <a:lstStyle/>
          <a:p>
            <a:fld id="{F5B51D2B-1CB1-4E91-B682-11A3A3AAECD3}" type="datetime1">
              <a:rPr lang="en-US" smtClean="0"/>
              <a:t>1/3/2023</a:t>
            </a:fld>
            <a:endParaRPr lang="en-US"/>
          </a:p>
        </p:txBody>
      </p:sp>
      <p:sp>
        <p:nvSpPr>
          <p:cNvPr id="6" name="Footer Placeholder 5">
            <a:extLst>
              <a:ext uri="{FF2B5EF4-FFF2-40B4-BE49-F238E27FC236}">
                <a16:creationId xmlns:a16="http://schemas.microsoft.com/office/drawing/2014/main" id="{CA6F4E92-654C-4029-87EC-A4818DB298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F5D0DF-EDE1-4BF9-906C-250C767B3779}"/>
              </a:ext>
            </a:extLst>
          </p:cNvPr>
          <p:cNvSpPr>
            <a:spLocks noGrp="1"/>
          </p:cNvSpPr>
          <p:nvPr>
            <p:ph type="sldNum" sz="quarter" idx="12"/>
          </p:nvPr>
        </p:nvSpPr>
        <p:spPr/>
        <p:txBody>
          <a:bodyPr/>
          <a:lstStyle/>
          <a:p>
            <a:fld id="{09918B91-4B66-40C9-B3FB-70033B0922BB}" type="slidenum">
              <a:rPr lang="en-US" smtClean="0"/>
              <a:t>‹#›</a:t>
            </a:fld>
            <a:endParaRPr lang="en-US"/>
          </a:p>
        </p:txBody>
      </p:sp>
    </p:spTree>
    <p:extLst>
      <p:ext uri="{BB962C8B-B14F-4D97-AF65-F5344CB8AC3E}">
        <p14:creationId xmlns:p14="http://schemas.microsoft.com/office/powerpoint/2010/main" val="3722225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AB41C-B923-481D-A136-22578740BA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E0F0D8-C877-4043-876D-8F8389320A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7E2C1-43DC-4792-B70E-46EC9FD431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962D5F-471C-4E3A-A043-AA54322863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7BA7E8-FD3F-4E48-BD4D-D3506976AE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B61748-DA0A-4B36-A482-406009FABB4A}"/>
              </a:ext>
            </a:extLst>
          </p:cNvPr>
          <p:cNvSpPr>
            <a:spLocks noGrp="1"/>
          </p:cNvSpPr>
          <p:nvPr>
            <p:ph type="dt" sz="half" idx="10"/>
          </p:nvPr>
        </p:nvSpPr>
        <p:spPr/>
        <p:txBody>
          <a:bodyPr/>
          <a:lstStyle/>
          <a:p>
            <a:fld id="{AA94EAEF-BA31-43F7-A973-9033624D03F6}" type="datetime1">
              <a:rPr lang="en-US" smtClean="0"/>
              <a:t>1/3/2023</a:t>
            </a:fld>
            <a:endParaRPr lang="en-US"/>
          </a:p>
        </p:txBody>
      </p:sp>
      <p:sp>
        <p:nvSpPr>
          <p:cNvPr id="8" name="Footer Placeholder 7">
            <a:extLst>
              <a:ext uri="{FF2B5EF4-FFF2-40B4-BE49-F238E27FC236}">
                <a16:creationId xmlns:a16="http://schemas.microsoft.com/office/drawing/2014/main" id="{F5C7CBA0-BDC1-4952-AE11-919CF4D08A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32EB64-F266-4D5A-8A77-9AB51A304EE3}"/>
              </a:ext>
            </a:extLst>
          </p:cNvPr>
          <p:cNvSpPr>
            <a:spLocks noGrp="1"/>
          </p:cNvSpPr>
          <p:nvPr>
            <p:ph type="sldNum" sz="quarter" idx="12"/>
          </p:nvPr>
        </p:nvSpPr>
        <p:spPr/>
        <p:txBody>
          <a:bodyPr/>
          <a:lstStyle/>
          <a:p>
            <a:fld id="{09918B91-4B66-40C9-B3FB-70033B0922BB}" type="slidenum">
              <a:rPr lang="en-US" smtClean="0"/>
              <a:t>‹#›</a:t>
            </a:fld>
            <a:endParaRPr lang="en-US"/>
          </a:p>
        </p:txBody>
      </p:sp>
    </p:spTree>
    <p:extLst>
      <p:ext uri="{BB962C8B-B14F-4D97-AF65-F5344CB8AC3E}">
        <p14:creationId xmlns:p14="http://schemas.microsoft.com/office/powerpoint/2010/main" val="2897819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64726-82F9-4481-B6CE-2485E552E1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B4FEE3-2038-494F-BD65-94D9E8FFA6F3}"/>
              </a:ext>
            </a:extLst>
          </p:cNvPr>
          <p:cNvSpPr>
            <a:spLocks noGrp="1"/>
          </p:cNvSpPr>
          <p:nvPr>
            <p:ph type="dt" sz="half" idx="10"/>
          </p:nvPr>
        </p:nvSpPr>
        <p:spPr/>
        <p:txBody>
          <a:bodyPr/>
          <a:lstStyle/>
          <a:p>
            <a:fld id="{75CA504B-F937-424B-9584-9B618FA134FD}" type="datetime1">
              <a:rPr lang="en-US" smtClean="0"/>
              <a:t>1/3/2023</a:t>
            </a:fld>
            <a:endParaRPr lang="en-US"/>
          </a:p>
        </p:txBody>
      </p:sp>
      <p:sp>
        <p:nvSpPr>
          <p:cNvPr id="4" name="Footer Placeholder 3">
            <a:extLst>
              <a:ext uri="{FF2B5EF4-FFF2-40B4-BE49-F238E27FC236}">
                <a16:creationId xmlns:a16="http://schemas.microsoft.com/office/drawing/2014/main" id="{9868E5DE-FBE4-450D-8210-8A71F59CA5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0E26C0-EB82-4E87-9ACE-4EF189594592}"/>
              </a:ext>
            </a:extLst>
          </p:cNvPr>
          <p:cNvSpPr>
            <a:spLocks noGrp="1"/>
          </p:cNvSpPr>
          <p:nvPr>
            <p:ph type="sldNum" sz="quarter" idx="12"/>
          </p:nvPr>
        </p:nvSpPr>
        <p:spPr/>
        <p:txBody>
          <a:bodyPr/>
          <a:lstStyle/>
          <a:p>
            <a:fld id="{09918B91-4B66-40C9-B3FB-70033B0922BB}" type="slidenum">
              <a:rPr lang="en-US" smtClean="0"/>
              <a:t>‹#›</a:t>
            </a:fld>
            <a:endParaRPr lang="en-US"/>
          </a:p>
        </p:txBody>
      </p:sp>
    </p:spTree>
    <p:extLst>
      <p:ext uri="{BB962C8B-B14F-4D97-AF65-F5344CB8AC3E}">
        <p14:creationId xmlns:p14="http://schemas.microsoft.com/office/powerpoint/2010/main" val="3874452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FCCBB5-1050-45E2-A474-2527B1B6F144}"/>
              </a:ext>
            </a:extLst>
          </p:cNvPr>
          <p:cNvSpPr>
            <a:spLocks noGrp="1"/>
          </p:cNvSpPr>
          <p:nvPr>
            <p:ph type="dt" sz="half" idx="10"/>
          </p:nvPr>
        </p:nvSpPr>
        <p:spPr/>
        <p:txBody>
          <a:bodyPr/>
          <a:lstStyle/>
          <a:p>
            <a:fld id="{8EC4E02C-4EF7-4620-890D-5D3D7FF84430}" type="datetime1">
              <a:rPr lang="en-US" smtClean="0"/>
              <a:t>1/3/2023</a:t>
            </a:fld>
            <a:endParaRPr lang="en-US"/>
          </a:p>
        </p:txBody>
      </p:sp>
      <p:sp>
        <p:nvSpPr>
          <p:cNvPr id="3" name="Footer Placeholder 2">
            <a:extLst>
              <a:ext uri="{FF2B5EF4-FFF2-40B4-BE49-F238E27FC236}">
                <a16:creationId xmlns:a16="http://schemas.microsoft.com/office/drawing/2014/main" id="{2B662A90-D4FD-4535-B566-CFEAC89E1E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0AF2BA-82A0-4492-9C91-5366295BFC7E}"/>
              </a:ext>
            </a:extLst>
          </p:cNvPr>
          <p:cNvSpPr>
            <a:spLocks noGrp="1"/>
          </p:cNvSpPr>
          <p:nvPr>
            <p:ph type="sldNum" sz="quarter" idx="12"/>
          </p:nvPr>
        </p:nvSpPr>
        <p:spPr/>
        <p:txBody>
          <a:bodyPr/>
          <a:lstStyle/>
          <a:p>
            <a:fld id="{09918B91-4B66-40C9-B3FB-70033B0922BB}" type="slidenum">
              <a:rPr lang="en-US" smtClean="0"/>
              <a:t>‹#›</a:t>
            </a:fld>
            <a:endParaRPr lang="en-US"/>
          </a:p>
        </p:txBody>
      </p:sp>
    </p:spTree>
    <p:extLst>
      <p:ext uri="{BB962C8B-B14F-4D97-AF65-F5344CB8AC3E}">
        <p14:creationId xmlns:p14="http://schemas.microsoft.com/office/powerpoint/2010/main" val="4194947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0170D-758D-4723-AACC-844AC91F38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14B8F2-A563-4944-9CCF-23080D497C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01E3DC-0BC4-4CDD-8041-72D34945A3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D0D76B-1E61-475C-8957-7803D49BFAA3}"/>
              </a:ext>
            </a:extLst>
          </p:cNvPr>
          <p:cNvSpPr>
            <a:spLocks noGrp="1"/>
          </p:cNvSpPr>
          <p:nvPr>
            <p:ph type="dt" sz="half" idx="10"/>
          </p:nvPr>
        </p:nvSpPr>
        <p:spPr/>
        <p:txBody>
          <a:bodyPr/>
          <a:lstStyle/>
          <a:p>
            <a:fld id="{BC8868BC-2B86-491B-8D79-D669C7AF3872}" type="datetime1">
              <a:rPr lang="en-US" smtClean="0"/>
              <a:t>1/3/2023</a:t>
            </a:fld>
            <a:endParaRPr lang="en-US"/>
          </a:p>
        </p:txBody>
      </p:sp>
      <p:sp>
        <p:nvSpPr>
          <p:cNvPr id="6" name="Footer Placeholder 5">
            <a:extLst>
              <a:ext uri="{FF2B5EF4-FFF2-40B4-BE49-F238E27FC236}">
                <a16:creationId xmlns:a16="http://schemas.microsoft.com/office/drawing/2014/main" id="{D49B736B-B3CB-4103-B470-B80F9D4DF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C48393-5281-4808-9A0B-89515A5F7DAD}"/>
              </a:ext>
            </a:extLst>
          </p:cNvPr>
          <p:cNvSpPr>
            <a:spLocks noGrp="1"/>
          </p:cNvSpPr>
          <p:nvPr>
            <p:ph type="sldNum" sz="quarter" idx="12"/>
          </p:nvPr>
        </p:nvSpPr>
        <p:spPr/>
        <p:txBody>
          <a:bodyPr/>
          <a:lstStyle/>
          <a:p>
            <a:fld id="{09918B91-4B66-40C9-B3FB-70033B0922BB}" type="slidenum">
              <a:rPr lang="en-US" smtClean="0"/>
              <a:t>‹#›</a:t>
            </a:fld>
            <a:endParaRPr lang="en-US"/>
          </a:p>
        </p:txBody>
      </p:sp>
    </p:spTree>
    <p:extLst>
      <p:ext uri="{BB962C8B-B14F-4D97-AF65-F5344CB8AC3E}">
        <p14:creationId xmlns:p14="http://schemas.microsoft.com/office/powerpoint/2010/main" val="251980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8F4F1-AF7F-4EFD-9548-F27C47CE15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D2CCFD-91A2-49A9-85B9-8B5FF9BE8C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5D4D12D-1398-4766-87D2-A74CDB81F6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70F269-B0C5-450E-8F16-52501D31CFED}"/>
              </a:ext>
            </a:extLst>
          </p:cNvPr>
          <p:cNvSpPr>
            <a:spLocks noGrp="1"/>
          </p:cNvSpPr>
          <p:nvPr>
            <p:ph type="dt" sz="half" idx="10"/>
          </p:nvPr>
        </p:nvSpPr>
        <p:spPr/>
        <p:txBody>
          <a:bodyPr/>
          <a:lstStyle/>
          <a:p>
            <a:fld id="{D70CC185-F614-462C-9021-455254B8ACD6}" type="datetime1">
              <a:rPr lang="en-US" smtClean="0"/>
              <a:t>1/3/2023</a:t>
            </a:fld>
            <a:endParaRPr lang="en-US"/>
          </a:p>
        </p:txBody>
      </p:sp>
      <p:sp>
        <p:nvSpPr>
          <p:cNvPr id="6" name="Footer Placeholder 5">
            <a:extLst>
              <a:ext uri="{FF2B5EF4-FFF2-40B4-BE49-F238E27FC236}">
                <a16:creationId xmlns:a16="http://schemas.microsoft.com/office/drawing/2014/main" id="{892CA26B-F959-4E84-AF58-B667065B64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B8F082-D133-44C1-9D3C-154E3AE6881F}"/>
              </a:ext>
            </a:extLst>
          </p:cNvPr>
          <p:cNvSpPr>
            <a:spLocks noGrp="1"/>
          </p:cNvSpPr>
          <p:nvPr>
            <p:ph type="sldNum" sz="quarter" idx="12"/>
          </p:nvPr>
        </p:nvSpPr>
        <p:spPr/>
        <p:txBody>
          <a:bodyPr/>
          <a:lstStyle/>
          <a:p>
            <a:fld id="{09918B91-4B66-40C9-B3FB-70033B0922BB}" type="slidenum">
              <a:rPr lang="en-US" smtClean="0"/>
              <a:t>‹#›</a:t>
            </a:fld>
            <a:endParaRPr lang="en-US"/>
          </a:p>
        </p:txBody>
      </p:sp>
    </p:spTree>
    <p:extLst>
      <p:ext uri="{BB962C8B-B14F-4D97-AF65-F5344CB8AC3E}">
        <p14:creationId xmlns:p14="http://schemas.microsoft.com/office/powerpoint/2010/main" val="4001210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8E09A1-44A6-458B-AEBB-8AD0B2DFAD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4DE003-C754-400F-A295-13CDD8E5EF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83BDB7-A7C4-4DDE-A46F-F9561AF7D3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46DEC-BC48-44A5-B63F-3AAA03884BE7}" type="datetime1">
              <a:rPr lang="en-US" smtClean="0"/>
              <a:t>1/3/2023</a:t>
            </a:fld>
            <a:endParaRPr lang="en-US"/>
          </a:p>
        </p:txBody>
      </p:sp>
      <p:sp>
        <p:nvSpPr>
          <p:cNvPr id="5" name="Footer Placeholder 4">
            <a:extLst>
              <a:ext uri="{FF2B5EF4-FFF2-40B4-BE49-F238E27FC236}">
                <a16:creationId xmlns:a16="http://schemas.microsoft.com/office/drawing/2014/main" id="{8A040C73-66ED-4623-8F45-080D30F140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1B6938-018D-4691-9A43-0AE0F623C6CF}"/>
              </a:ext>
            </a:extLst>
          </p:cNvPr>
          <p:cNvSpPr>
            <a:spLocks noGrp="1"/>
          </p:cNvSpPr>
          <p:nvPr>
            <p:ph type="sldNum" sz="quarter" idx="4"/>
          </p:nvPr>
        </p:nvSpPr>
        <p:spPr>
          <a:xfrm>
            <a:off x="9289868"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918B91-4B66-40C9-B3FB-70033B0922BB}" type="slidenum">
              <a:rPr lang="en-US" smtClean="0"/>
              <a:t>‹#›</a:t>
            </a:fld>
            <a:endParaRPr lang="en-US"/>
          </a:p>
        </p:txBody>
      </p:sp>
    </p:spTree>
    <p:extLst>
      <p:ext uri="{BB962C8B-B14F-4D97-AF65-F5344CB8AC3E}">
        <p14:creationId xmlns:p14="http://schemas.microsoft.com/office/powerpoint/2010/main" val="33903351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5.xml"/><Relationship Id="rId11" Type="http://schemas.microsoft.com/office/2007/relationships/hdphoto" Target="../media/hdphoto1.wdp"/><Relationship Id="rId5" Type="http://schemas.openxmlformats.org/officeDocument/2006/relationships/diagramQuickStyle" Target="../diagrams/quickStyle5.xml"/><Relationship Id="rId10" Type="http://schemas.openxmlformats.org/officeDocument/2006/relationships/image" Target="../media/image30.png"/><Relationship Id="rId4" Type="http://schemas.openxmlformats.org/officeDocument/2006/relationships/diagramLayout" Target="../diagrams/layout5.xml"/><Relationship Id="rId9" Type="http://schemas.openxmlformats.org/officeDocument/2006/relationships/image" Target="../media/image29.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6.xml.rels><?xml version="1.0" encoding="UTF-8" standalone="yes"?>
<Relationships xmlns="http://schemas.openxmlformats.org/package/2006/relationships"><Relationship Id="rId3" Type="http://schemas.openxmlformats.org/officeDocument/2006/relationships/hyperlink" Target="https://dallascityhall.bonfirehub.com/portal/?tab=openOpportunities"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mailto:askprocurement@dallascityhall.com"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twitter.com/dallascommdev" TargetMode="External"/><Relationship Id="rId13" Type="http://schemas.openxmlformats.org/officeDocument/2006/relationships/image" Target="../media/image57.jpeg"/><Relationship Id="rId3" Type="http://schemas.openxmlformats.org/officeDocument/2006/relationships/hyperlink" Target="mailto:justus.bolo@dallas.gov" TargetMode="External"/><Relationship Id="rId7" Type="http://schemas.openxmlformats.org/officeDocument/2006/relationships/hyperlink" Target="mailto:chan.williams@dallascityhall.com" TargetMode="External"/><Relationship Id="rId12" Type="http://schemas.openxmlformats.org/officeDocument/2006/relationships/hyperlink" Target="https://www.instagram.com/dallascommdev/"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mailto:ausencio.vicente@dallas.gov" TargetMode="External"/><Relationship Id="rId11" Type="http://schemas.openxmlformats.org/officeDocument/2006/relationships/image" Target="../media/image56.jpeg"/><Relationship Id="rId5" Type="http://schemas.openxmlformats.org/officeDocument/2006/relationships/hyperlink" Target="mailto:maritza.gramos@citydallas.gov" TargetMode="External"/><Relationship Id="rId10" Type="http://schemas.openxmlformats.org/officeDocument/2006/relationships/image" Target="../media/image55.jpeg"/><Relationship Id="rId4" Type="http://schemas.openxmlformats.org/officeDocument/2006/relationships/hyperlink" Target="mailto:yaiza.wade@dallas.gov" TargetMode="External"/><Relationship Id="rId9" Type="http://schemas.openxmlformats.org/officeDocument/2006/relationships/hyperlink" Target="https://www.facebook.com/dallascommdev/"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453AEE-D156-4817-9650-315E0FE62738}"/>
              </a:ext>
            </a:extLst>
          </p:cNvPr>
          <p:cNvSpPr txBox="1"/>
          <p:nvPr/>
        </p:nvSpPr>
        <p:spPr>
          <a:xfrm>
            <a:off x="6614556" y="4543908"/>
            <a:ext cx="5163463" cy="1015663"/>
          </a:xfrm>
          <a:prstGeom prst="rect">
            <a:avLst/>
          </a:prstGeom>
          <a:noFill/>
        </p:spPr>
        <p:txBody>
          <a:bodyPr wrap="square" rtlCol="0">
            <a:spAutoFit/>
          </a:bodyPr>
          <a:lstStyle/>
          <a:p>
            <a:pPr algn="r"/>
            <a:r>
              <a:rPr lang="es-MX" sz="2000" dirty="0">
                <a:solidFill>
                  <a:srgbClr val="003F88"/>
                </a:solidFill>
                <a:latin typeface="Arial" panose="020B0604020202020204" pitchFamily="34" charset="0"/>
                <a:cs typeface="Arial" panose="020B0604020202020204" pitchFamily="34" charset="0"/>
              </a:rPr>
              <a:t>División de Administración de Subsidios</a:t>
            </a:r>
          </a:p>
          <a:p>
            <a:pPr algn="r"/>
            <a:r>
              <a:rPr lang="es-MX" sz="2000" dirty="0">
                <a:solidFill>
                  <a:srgbClr val="003F88"/>
                </a:solidFill>
                <a:latin typeface="Arial" panose="020B0604020202020204" pitchFamily="34" charset="0"/>
                <a:cs typeface="Arial" panose="020B0604020202020204" pitchFamily="34" charset="0"/>
              </a:rPr>
              <a:t>Servicios Presupuestarios y Administrativos</a:t>
            </a:r>
          </a:p>
          <a:p>
            <a:pPr algn="r"/>
            <a:r>
              <a:rPr lang="es-MX" sz="2000" dirty="0">
                <a:solidFill>
                  <a:srgbClr val="003F88"/>
                </a:solidFill>
                <a:latin typeface="Arial" panose="020B0604020202020204" pitchFamily="34" charset="0"/>
                <a:cs typeface="Arial" panose="020B0604020202020204" pitchFamily="34" charset="0"/>
              </a:rPr>
              <a:t>Ciudad de Dallas</a:t>
            </a:r>
          </a:p>
        </p:txBody>
      </p:sp>
      <p:sp>
        <p:nvSpPr>
          <p:cNvPr id="5" name="TextBox 4">
            <a:extLst>
              <a:ext uri="{FF2B5EF4-FFF2-40B4-BE49-F238E27FC236}">
                <a16:creationId xmlns:a16="http://schemas.microsoft.com/office/drawing/2014/main" id="{D54DD554-F06D-4497-B132-C07C944E0BDE}"/>
              </a:ext>
            </a:extLst>
          </p:cNvPr>
          <p:cNvSpPr txBox="1"/>
          <p:nvPr/>
        </p:nvSpPr>
        <p:spPr>
          <a:xfrm>
            <a:off x="5969479" y="607530"/>
            <a:ext cx="5934973" cy="3477875"/>
          </a:xfrm>
          <a:prstGeom prst="rect">
            <a:avLst/>
          </a:prstGeom>
          <a:noFill/>
        </p:spPr>
        <p:txBody>
          <a:bodyPr wrap="square" rtlCol="0">
            <a:spAutoFit/>
          </a:bodyPr>
          <a:lstStyle/>
          <a:p>
            <a:pPr algn="r"/>
            <a:endParaRPr lang="en-US" sz="4400" b="1" dirty="0">
              <a:solidFill>
                <a:srgbClr val="003F88"/>
              </a:solidFill>
              <a:latin typeface="Arial" panose="020B0604020202020204" pitchFamily="34" charset="0"/>
              <a:cs typeface="Arial" panose="020B0604020202020204" pitchFamily="34" charset="0"/>
            </a:endParaRPr>
          </a:p>
          <a:p>
            <a:pPr algn="r"/>
            <a:r>
              <a:rPr lang="es-MX" sz="4400" b="1" dirty="0">
                <a:solidFill>
                  <a:srgbClr val="003F88"/>
                </a:solidFill>
                <a:latin typeface="Arial" panose="020B0604020202020204" pitchFamily="34" charset="0"/>
                <a:cs typeface="Arial" panose="020B0604020202020204" pitchFamily="34" charset="0"/>
              </a:rPr>
              <a:t>Desarrollo del Presupuesto del Plan Consolidado del HUD para el AF 2023-24</a:t>
            </a:r>
          </a:p>
        </p:txBody>
      </p:sp>
      <p:sp>
        <p:nvSpPr>
          <p:cNvPr id="2" name="Slide Number Placeholder 1">
            <a:extLst>
              <a:ext uri="{FF2B5EF4-FFF2-40B4-BE49-F238E27FC236}">
                <a16:creationId xmlns:a16="http://schemas.microsoft.com/office/drawing/2014/main" id="{E18F4C87-F4D2-4F20-8E40-D6F579EA06FF}"/>
              </a:ext>
            </a:extLst>
          </p:cNvPr>
          <p:cNvSpPr>
            <a:spLocks noGrp="1"/>
          </p:cNvSpPr>
          <p:nvPr>
            <p:ph type="sldNum" sz="quarter" idx="12"/>
          </p:nvPr>
        </p:nvSpPr>
        <p:spPr>
          <a:xfrm>
            <a:off x="8610600" y="6089064"/>
            <a:ext cx="2743200" cy="365125"/>
          </a:xfrm>
        </p:spPr>
        <p:txBody>
          <a:bodyPr/>
          <a:lstStyle/>
          <a:p>
            <a:fld id="{09918B91-4B66-40C9-B3FB-70033B0922BB}" type="slidenum">
              <a:rPr lang="en-US" smtClean="0"/>
              <a:t>1</a:t>
            </a:fld>
            <a:endParaRPr lang="en-US"/>
          </a:p>
        </p:txBody>
      </p:sp>
    </p:spTree>
    <p:extLst>
      <p:ext uri="{BB962C8B-B14F-4D97-AF65-F5344CB8AC3E}">
        <p14:creationId xmlns:p14="http://schemas.microsoft.com/office/powerpoint/2010/main" val="1654613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s-MX" sz="4000" b="1">
                <a:solidFill>
                  <a:srgbClr val="003F88"/>
                </a:solidFill>
                <a:latin typeface="Arial" panose="020B0604020202020204" pitchFamily="34" charset="0"/>
                <a:cs typeface="Arial" panose="020B0604020202020204" pitchFamily="34" charset="0"/>
              </a:rPr>
              <a:t>Principales logros de CDBG - AF 2021-22</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10</a:t>
            </a:fld>
            <a:endParaRPr lang="en-US"/>
          </a:p>
        </p:txBody>
      </p:sp>
      <p:graphicFrame>
        <p:nvGraphicFramePr>
          <p:cNvPr id="7" name="Diagram 6">
            <a:extLst>
              <a:ext uri="{FF2B5EF4-FFF2-40B4-BE49-F238E27FC236}">
                <a16:creationId xmlns:a16="http://schemas.microsoft.com/office/drawing/2014/main" id="{5B144459-4850-4F55-82CA-C62BCE9D352A}"/>
              </a:ext>
            </a:extLst>
          </p:cNvPr>
          <p:cNvGraphicFramePr/>
          <p:nvPr>
            <p:extLst>
              <p:ext uri="{D42A27DB-BD31-4B8C-83A1-F6EECF244321}">
                <p14:modId xmlns:p14="http://schemas.microsoft.com/office/powerpoint/2010/main" val="2678671659"/>
              </p:ext>
            </p:extLst>
          </p:nvPr>
        </p:nvGraphicFramePr>
        <p:xfrm>
          <a:off x="429768" y="1394636"/>
          <a:ext cx="8965012" cy="46451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1367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E4486E-3194-4F87-BCD1-738B6A0F4B27}"/>
              </a:ext>
            </a:extLst>
          </p:cNvPr>
          <p:cNvSpPr/>
          <p:nvPr/>
        </p:nvSpPr>
        <p:spPr>
          <a:xfrm>
            <a:off x="1255776" y="1389888"/>
            <a:ext cx="10098024" cy="474137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s-MX" sz="4000" b="1" dirty="0">
                <a:solidFill>
                  <a:srgbClr val="003F88"/>
                </a:solidFill>
                <a:latin typeface="Arial" panose="020B0604020202020204" pitchFamily="34" charset="0"/>
                <a:cs typeface="Arial" panose="020B0604020202020204" pitchFamily="34" charset="0"/>
              </a:rPr>
              <a:t>Límites de ingresos de HUD</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11</a:t>
            </a:fld>
            <a:endParaRPr lang="en-US"/>
          </a:p>
        </p:txBody>
      </p:sp>
      <p:pic>
        <p:nvPicPr>
          <p:cNvPr id="9" name="Picture 8" descr="Table&#10;&#10;Description automatically generated">
            <a:extLst>
              <a:ext uri="{FF2B5EF4-FFF2-40B4-BE49-F238E27FC236}">
                <a16:creationId xmlns:a16="http://schemas.microsoft.com/office/drawing/2014/main" id="{46991A99-0FDD-17BA-EB67-8ABBB005E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1180" y="2030885"/>
            <a:ext cx="9827215" cy="3494933"/>
          </a:xfrm>
          <a:prstGeom prst="rect">
            <a:avLst/>
          </a:prstGeom>
        </p:spPr>
      </p:pic>
    </p:spTree>
    <p:extLst>
      <p:ext uri="{BB962C8B-B14F-4D97-AF65-F5344CB8AC3E}">
        <p14:creationId xmlns:p14="http://schemas.microsoft.com/office/powerpoint/2010/main" val="2254057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53333" y="76553"/>
            <a:ext cx="11600597" cy="584775"/>
          </a:xfrm>
          <a:prstGeom prst="rect">
            <a:avLst/>
          </a:prstGeom>
          <a:noFill/>
        </p:spPr>
        <p:txBody>
          <a:bodyPr wrap="square" rtlCol="0">
            <a:spAutoFit/>
          </a:bodyPr>
          <a:lstStyle/>
          <a:p>
            <a:r>
              <a:rPr lang="es-MX" sz="3200" b="1" dirty="0">
                <a:solidFill>
                  <a:srgbClr val="003F88"/>
                </a:solidFill>
                <a:latin typeface="Arial" panose="020B0604020202020204" pitchFamily="34" charset="0"/>
                <a:cs typeface="Arial" panose="020B0604020202020204" pitchFamily="34" charset="0"/>
              </a:rPr>
              <a:t>Mapas de grupos de bloques/tramos censales del CDBG</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12</a:t>
            </a:fld>
            <a:endParaRPr lang="en-US"/>
          </a:p>
        </p:txBody>
      </p:sp>
      <p:pic>
        <p:nvPicPr>
          <p:cNvPr id="6" name="Content Placeholder 10">
            <a:extLst>
              <a:ext uri="{FF2B5EF4-FFF2-40B4-BE49-F238E27FC236}">
                <a16:creationId xmlns:a16="http://schemas.microsoft.com/office/drawing/2014/main" id="{867D0F04-0819-4593-B951-25BF3C126E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57318" y="1020761"/>
            <a:ext cx="3906981" cy="5212080"/>
          </a:xfrm>
          <a:prstGeom prst="rect">
            <a:avLst/>
          </a:prstGeom>
        </p:spPr>
      </p:pic>
      <p:pic>
        <p:nvPicPr>
          <p:cNvPr id="7" name="Content Placeholder 14">
            <a:extLst>
              <a:ext uri="{FF2B5EF4-FFF2-40B4-BE49-F238E27FC236}">
                <a16:creationId xmlns:a16="http://schemas.microsoft.com/office/drawing/2014/main" id="{ABFE09B1-3AC0-4281-88F8-B7152F5FB2D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41492" y="1021224"/>
            <a:ext cx="3909059" cy="5211154"/>
          </a:xfrm>
          <a:prstGeom prst="rect">
            <a:avLst/>
          </a:prstGeom>
        </p:spPr>
      </p:pic>
      <p:sp>
        <p:nvSpPr>
          <p:cNvPr id="3" name="TextBox 2">
            <a:extLst>
              <a:ext uri="{FF2B5EF4-FFF2-40B4-BE49-F238E27FC236}">
                <a16:creationId xmlns:a16="http://schemas.microsoft.com/office/drawing/2014/main" id="{C5B83471-2950-1D04-328E-A5E87BB2D473}"/>
              </a:ext>
            </a:extLst>
          </p:cNvPr>
          <p:cNvSpPr txBox="1"/>
          <p:nvPr/>
        </p:nvSpPr>
        <p:spPr>
          <a:xfrm>
            <a:off x="1989731" y="1167796"/>
            <a:ext cx="2842152" cy="261610"/>
          </a:xfrm>
          <a:prstGeom prst="rect">
            <a:avLst/>
          </a:prstGeom>
          <a:solidFill>
            <a:srgbClr val="ECECEC"/>
          </a:solidFill>
        </p:spPr>
        <p:txBody>
          <a:bodyPr wrap="square" rtlCol="0">
            <a:spAutoFit/>
          </a:bodyPr>
          <a:lstStyle/>
          <a:p>
            <a:pPr algn="ctr"/>
            <a:r>
              <a:rPr lang="es-MX" sz="1100" b="1" i="1" dirty="0">
                <a:solidFill>
                  <a:srgbClr val="4E0076"/>
                </a:solidFill>
                <a:effectLst/>
                <a:latin typeface="Arial Nova Cond" panose="020B0604020202020204" pitchFamily="34" charset="0"/>
              </a:rPr>
              <a:t>Tramos</a:t>
            </a:r>
            <a:r>
              <a:rPr lang="en-US" sz="1100" b="1" i="1" dirty="0">
                <a:solidFill>
                  <a:srgbClr val="4E0076"/>
                </a:solidFill>
                <a:effectLst/>
                <a:latin typeface="Arial Nova Cond" panose="020B0604020202020204" pitchFamily="34" charset="0"/>
              </a:rPr>
              <a:t> </a:t>
            </a:r>
            <a:r>
              <a:rPr lang="es-MX" sz="1100" b="1" i="1" dirty="0">
                <a:solidFill>
                  <a:srgbClr val="4E0076"/>
                </a:solidFill>
                <a:effectLst/>
                <a:latin typeface="Arial Nova Cond" panose="020B0604020202020204" pitchFamily="34" charset="0"/>
              </a:rPr>
              <a:t>Censales</a:t>
            </a:r>
            <a:r>
              <a:rPr lang="en-US" sz="1100" b="1" i="1" dirty="0">
                <a:solidFill>
                  <a:srgbClr val="4E0076"/>
                </a:solidFill>
                <a:effectLst/>
                <a:latin typeface="Arial Nova Cond" panose="020B0604020202020204" pitchFamily="34" charset="0"/>
              </a:rPr>
              <a:t> </a:t>
            </a:r>
            <a:r>
              <a:rPr lang="es-MX" sz="1100" b="1" i="1" dirty="0">
                <a:solidFill>
                  <a:srgbClr val="4E0076"/>
                </a:solidFill>
                <a:effectLst/>
                <a:latin typeface="Arial Nova Cond" panose="020B0604020202020204" pitchFamily="34" charset="0"/>
              </a:rPr>
              <a:t>Elegibles</a:t>
            </a:r>
            <a:r>
              <a:rPr lang="en-US" sz="1100" b="1" i="1" dirty="0">
                <a:solidFill>
                  <a:srgbClr val="4E0076"/>
                </a:solidFill>
                <a:effectLst/>
                <a:latin typeface="Arial Nova Cond" panose="020B0604020202020204" pitchFamily="34" charset="0"/>
              </a:rPr>
              <a:t> </a:t>
            </a:r>
            <a:r>
              <a:rPr lang="es-MX" sz="1100" b="1" i="1" dirty="0">
                <a:solidFill>
                  <a:srgbClr val="4E0076"/>
                </a:solidFill>
                <a:effectLst/>
                <a:latin typeface="Arial Nova Cond" panose="020B0604020202020204" pitchFamily="34" charset="0"/>
              </a:rPr>
              <a:t>para</a:t>
            </a:r>
            <a:r>
              <a:rPr lang="en-US" sz="1100" b="1" i="1" dirty="0">
                <a:solidFill>
                  <a:srgbClr val="4E0076"/>
                </a:solidFill>
                <a:effectLst/>
                <a:latin typeface="Arial Nova Cond" panose="020B0604020202020204" pitchFamily="34" charset="0"/>
              </a:rPr>
              <a:t> CDBG 2019</a:t>
            </a:r>
            <a:r>
              <a:rPr lang="es-MX" sz="1100" b="1" i="1" dirty="0">
                <a:solidFill>
                  <a:srgbClr val="4E0076"/>
                </a:solidFill>
                <a:latin typeface="Arial Nova Cond" panose="020B0604020202020204" pitchFamily="34" charset="0"/>
              </a:rPr>
              <a:t> </a:t>
            </a:r>
            <a:endParaRPr lang="en-US" sz="1100" b="1" i="1" dirty="0">
              <a:solidFill>
                <a:srgbClr val="4E0076"/>
              </a:solidFill>
              <a:latin typeface="Arial Nova Cond" panose="020B0604020202020204" pitchFamily="34" charset="0"/>
            </a:endParaRPr>
          </a:p>
        </p:txBody>
      </p:sp>
      <p:sp>
        <p:nvSpPr>
          <p:cNvPr id="8" name="TextBox 7">
            <a:extLst>
              <a:ext uri="{FF2B5EF4-FFF2-40B4-BE49-F238E27FC236}">
                <a16:creationId xmlns:a16="http://schemas.microsoft.com/office/drawing/2014/main" id="{FDF6C892-EAE8-E625-A22E-72A04717E06E}"/>
              </a:ext>
            </a:extLst>
          </p:cNvPr>
          <p:cNvSpPr txBox="1"/>
          <p:nvPr/>
        </p:nvSpPr>
        <p:spPr>
          <a:xfrm>
            <a:off x="2520272" y="5626053"/>
            <a:ext cx="1781071" cy="461665"/>
          </a:xfrm>
          <a:prstGeom prst="rect">
            <a:avLst/>
          </a:prstGeom>
          <a:noFill/>
        </p:spPr>
        <p:txBody>
          <a:bodyPr wrap="square" rtlCol="0">
            <a:spAutoFit/>
          </a:bodyPr>
          <a:lstStyle/>
          <a:p>
            <a:pPr algn="ctr"/>
            <a:r>
              <a:rPr lang="es-MX" sz="800" b="1" i="1" dirty="0">
                <a:solidFill>
                  <a:srgbClr val="4E0076"/>
                </a:solidFill>
                <a:latin typeface="Arial Nova Cond" panose="020B0604020202020204" pitchFamily="34" charset="0"/>
              </a:rPr>
              <a:t>Ciudad de Dallas</a:t>
            </a:r>
          </a:p>
          <a:p>
            <a:pPr algn="ctr"/>
            <a:r>
              <a:rPr lang="es-MX" sz="800" b="1" i="1" dirty="0">
                <a:solidFill>
                  <a:srgbClr val="4E0076"/>
                </a:solidFill>
                <a:effectLst/>
                <a:latin typeface="Arial Nova Cond" panose="020B0604020202020204" pitchFamily="34" charset="0"/>
              </a:rPr>
              <a:t>Oficina</a:t>
            </a:r>
            <a:r>
              <a:rPr lang="en-US" sz="800" b="1" i="1" dirty="0">
                <a:solidFill>
                  <a:srgbClr val="4E0076"/>
                </a:solidFill>
                <a:effectLst/>
                <a:latin typeface="Arial Nova Cond" panose="020B0604020202020204" pitchFamily="34" charset="0"/>
              </a:rPr>
              <a:t> de </a:t>
            </a:r>
            <a:r>
              <a:rPr lang="es-MX" sz="800" b="1" i="1" dirty="0">
                <a:solidFill>
                  <a:srgbClr val="4E0076"/>
                </a:solidFill>
                <a:effectLst/>
                <a:latin typeface="Arial Nova Cond" panose="020B0604020202020204" pitchFamily="34" charset="0"/>
              </a:rPr>
              <a:t>Presupuesto</a:t>
            </a:r>
            <a:r>
              <a:rPr lang="en-US" sz="800" b="1" i="1" dirty="0">
                <a:solidFill>
                  <a:srgbClr val="4E0076"/>
                </a:solidFill>
                <a:effectLst/>
                <a:latin typeface="Arial Nova Cond" panose="020B0604020202020204" pitchFamily="34" charset="0"/>
              </a:rPr>
              <a:t>,</a:t>
            </a:r>
            <a:endParaRPr lang="es-MX" sz="800" b="1" i="1" dirty="0">
              <a:solidFill>
                <a:srgbClr val="4E0076"/>
              </a:solidFill>
              <a:effectLst/>
              <a:latin typeface="Arial Nova Cond" panose="020B0604020202020204" pitchFamily="34" charset="0"/>
            </a:endParaRPr>
          </a:p>
          <a:p>
            <a:pPr algn="ctr"/>
            <a:r>
              <a:rPr lang="en-US" sz="800" b="1" i="1" dirty="0">
                <a:solidFill>
                  <a:srgbClr val="4E0076"/>
                </a:solidFill>
                <a:effectLst/>
                <a:latin typeface="Arial Nova Cond" panose="020B0604020202020204" pitchFamily="34" charset="0"/>
              </a:rPr>
              <a:t> </a:t>
            </a:r>
            <a:r>
              <a:rPr lang="es-MX" sz="800" b="1" i="1" dirty="0">
                <a:solidFill>
                  <a:srgbClr val="4E0076"/>
                </a:solidFill>
                <a:effectLst/>
                <a:latin typeface="Arial Nova Cond" panose="020B0604020202020204" pitchFamily="34" charset="0"/>
              </a:rPr>
              <a:t>Administración</a:t>
            </a:r>
            <a:r>
              <a:rPr lang="en-US" sz="800" b="1" i="1" dirty="0">
                <a:solidFill>
                  <a:srgbClr val="4E0076"/>
                </a:solidFill>
                <a:effectLst/>
                <a:latin typeface="Arial Nova Cond" panose="020B0604020202020204" pitchFamily="34" charset="0"/>
              </a:rPr>
              <a:t> de </a:t>
            </a:r>
            <a:r>
              <a:rPr lang="es-MX" sz="800" b="1" i="1" dirty="0">
                <a:solidFill>
                  <a:srgbClr val="4E0076"/>
                </a:solidFill>
                <a:effectLst/>
                <a:latin typeface="Arial Nova Cond" panose="020B0604020202020204" pitchFamily="34" charset="0"/>
              </a:rPr>
              <a:t>Subsidios</a:t>
            </a:r>
            <a:endParaRPr lang="es-MX" sz="800" b="1" i="1" dirty="0">
              <a:solidFill>
                <a:srgbClr val="4E0076"/>
              </a:solidFill>
              <a:latin typeface="Arial Nova Cond" panose="020B0604020202020204" pitchFamily="34" charset="0"/>
            </a:endParaRPr>
          </a:p>
        </p:txBody>
      </p:sp>
      <p:sp>
        <p:nvSpPr>
          <p:cNvPr id="10" name="TextBox 9">
            <a:extLst>
              <a:ext uri="{FF2B5EF4-FFF2-40B4-BE49-F238E27FC236}">
                <a16:creationId xmlns:a16="http://schemas.microsoft.com/office/drawing/2014/main" id="{A60D0095-454E-DB8D-31F7-F11235DC5EA0}"/>
              </a:ext>
            </a:extLst>
          </p:cNvPr>
          <p:cNvSpPr txBox="1"/>
          <p:nvPr/>
        </p:nvSpPr>
        <p:spPr>
          <a:xfrm>
            <a:off x="7201948" y="5629997"/>
            <a:ext cx="1781071" cy="461665"/>
          </a:xfrm>
          <a:prstGeom prst="rect">
            <a:avLst/>
          </a:prstGeom>
          <a:noFill/>
        </p:spPr>
        <p:txBody>
          <a:bodyPr wrap="square" rtlCol="0">
            <a:spAutoFit/>
          </a:bodyPr>
          <a:lstStyle/>
          <a:p>
            <a:pPr algn="ctr"/>
            <a:r>
              <a:rPr lang="es-MX" sz="800" b="1" i="1" dirty="0">
                <a:solidFill>
                  <a:srgbClr val="062373"/>
                </a:solidFill>
                <a:latin typeface="Arial Nova Cond" panose="020B0604020202020204" pitchFamily="34" charset="0"/>
              </a:rPr>
              <a:t>Ciudad de Dallas</a:t>
            </a:r>
          </a:p>
          <a:p>
            <a:pPr algn="ctr"/>
            <a:r>
              <a:rPr lang="es-MX" sz="800" b="1" i="1" dirty="0">
                <a:solidFill>
                  <a:srgbClr val="062373"/>
                </a:solidFill>
                <a:effectLst/>
                <a:latin typeface="Arial Nova Cond" panose="020B0604020202020204" pitchFamily="34" charset="0"/>
              </a:rPr>
              <a:t>Oficina</a:t>
            </a:r>
            <a:r>
              <a:rPr lang="en-US" sz="800" b="1" i="1" dirty="0">
                <a:solidFill>
                  <a:srgbClr val="062373"/>
                </a:solidFill>
                <a:effectLst/>
                <a:latin typeface="Arial Nova Cond" panose="020B0604020202020204" pitchFamily="34" charset="0"/>
              </a:rPr>
              <a:t> de </a:t>
            </a:r>
            <a:r>
              <a:rPr lang="es-MX" sz="800" b="1" i="1" dirty="0">
                <a:solidFill>
                  <a:srgbClr val="062373"/>
                </a:solidFill>
                <a:effectLst/>
                <a:latin typeface="Arial Nova Cond" panose="020B0604020202020204" pitchFamily="34" charset="0"/>
              </a:rPr>
              <a:t>Presupuesto</a:t>
            </a:r>
            <a:r>
              <a:rPr lang="en-US" sz="800" b="1" i="1" dirty="0">
                <a:solidFill>
                  <a:srgbClr val="062373"/>
                </a:solidFill>
                <a:effectLst/>
                <a:latin typeface="Arial Nova Cond" panose="020B0604020202020204" pitchFamily="34" charset="0"/>
              </a:rPr>
              <a:t>,</a:t>
            </a:r>
            <a:endParaRPr lang="es-MX" sz="800" b="1" i="1" dirty="0">
              <a:solidFill>
                <a:srgbClr val="062373"/>
              </a:solidFill>
              <a:effectLst/>
              <a:latin typeface="Arial Nova Cond" panose="020B0604020202020204" pitchFamily="34" charset="0"/>
            </a:endParaRPr>
          </a:p>
          <a:p>
            <a:pPr algn="ctr"/>
            <a:r>
              <a:rPr lang="en-US" sz="800" b="1" i="1" dirty="0">
                <a:solidFill>
                  <a:srgbClr val="062373"/>
                </a:solidFill>
                <a:effectLst/>
                <a:latin typeface="Arial Nova Cond" panose="020B0604020202020204" pitchFamily="34" charset="0"/>
              </a:rPr>
              <a:t> </a:t>
            </a:r>
            <a:r>
              <a:rPr lang="es-MX" sz="800" b="1" i="1" dirty="0">
                <a:solidFill>
                  <a:srgbClr val="062373"/>
                </a:solidFill>
                <a:effectLst/>
                <a:latin typeface="Arial Nova Cond" panose="020B0604020202020204" pitchFamily="34" charset="0"/>
              </a:rPr>
              <a:t>Administración</a:t>
            </a:r>
            <a:r>
              <a:rPr lang="en-US" sz="800" b="1" i="1" dirty="0">
                <a:solidFill>
                  <a:srgbClr val="062373"/>
                </a:solidFill>
                <a:effectLst/>
                <a:latin typeface="Arial Nova Cond" panose="020B0604020202020204" pitchFamily="34" charset="0"/>
              </a:rPr>
              <a:t> de </a:t>
            </a:r>
            <a:r>
              <a:rPr lang="es-MX" sz="800" b="1" i="1" dirty="0">
                <a:solidFill>
                  <a:srgbClr val="062373"/>
                </a:solidFill>
                <a:effectLst/>
                <a:latin typeface="Arial Nova Cond" panose="020B0604020202020204" pitchFamily="34" charset="0"/>
              </a:rPr>
              <a:t>Subsidios</a:t>
            </a:r>
            <a:endParaRPr lang="es-MX" sz="800" b="1" i="1" dirty="0">
              <a:solidFill>
                <a:srgbClr val="062373"/>
              </a:solidFill>
              <a:latin typeface="Arial Nova Cond" panose="020B0604020202020204" pitchFamily="34" charset="0"/>
            </a:endParaRPr>
          </a:p>
        </p:txBody>
      </p:sp>
      <p:sp>
        <p:nvSpPr>
          <p:cNvPr id="11" name="TextBox 10">
            <a:extLst>
              <a:ext uri="{FF2B5EF4-FFF2-40B4-BE49-F238E27FC236}">
                <a16:creationId xmlns:a16="http://schemas.microsoft.com/office/drawing/2014/main" id="{19C71879-D1B3-C71B-F618-6ED777EB6388}"/>
              </a:ext>
            </a:extLst>
          </p:cNvPr>
          <p:cNvSpPr txBox="1"/>
          <p:nvPr/>
        </p:nvSpPr>
        <p:spPr>
          <a:xfrm>
            <a:off x="6416039" y="1167796"/>
            <a:ext cx="3352887" cy="261610"/>
          </a:xfrm>
          <a:prstGeom prst="rect">
            <a:avLst/>
          </a:prstGeom>
          <a:solidFill>
            <a:srgbClr val="ECECEC"/>
          </a:solidFill>
        </p:spPr>
        <p:txBody>
          <a:bodyPr wrap="square" rtlCol="0">
            <a:spAutoFit/>
          </a:bodyPr>
          <a:lstStyle/>
          <a:p>
            <a:r>
              <a:rPr lang="es-MX" sz="1100" b="1" i="1" dirty="0">
                <a:solidFill>
                  <a:srgbClr val="062373"/>
                </a:solidFill>
                <a:effectLst/>
                <a:latin typeface="Arial Nova Cond" panose="020B0604020202020204" pitchFamily="34" charset="0"/>
              </a:rPr>
              <a:t>Grupos de Bloques Censales Elegibles para CDBG 2019</a:t>
            </a:r>
            <a:endParaRPr lang="en-US" sz="1100" b="1" i="1" dirty="0">
              <a:solidFill>
                <a:srgbClr val="062373"/>
              </a:solidFill>
              <a:latin typeface="Arial Nova Cond" panose="020B0604020202020204" pitchFamily="34" charset="0"/>
            </a:endParaRPr>
          </a:p>
        </p:txBody>
      </p:sp>
    </p:spTree>
    <p:extLst>
      <p:ext uri="{BB962C8B-B14F-4D97-AF65-F5344CB8AC3E}">
        <p14:creationId xmlns:p14="http://schemas.microsoft.com/office/powerpoint/2010/main" val="3840414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s-MX" sz="4000" b="1">
                <a:solidFill>
                  <a:srgbClr val="003F88"/>
                </a:solidFill>
                <a:latin typeface="Arial" panose="020B0604020202020204" pitchFamily="34" charset="0"/>
                <a:cs typeface="Arial" panose="020B0604020202020204" pitchFamily="34" charset="0"/>
              </a:rPr>
              <a:t>Pregunta N.° 1 de la encuesta</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13</a:t>
            </a:fld>
            <a:endParaRPr lang="en-US"/>
          </a:p>
        </p:txBody>
      </p:sp>
      <p:sp>
        <p:nvSpPr>
          <p:cNvPr id="3" name="Speech Bubble: Rectangle 2">
            <a:extLst>
              <a:ext uri="{FF2B5EF4-FFF2-40B4-BE49-F238E27FC236}">
                <a16:creationId xmlns:a16="http://schemas.microsoft.com/office/drawing/2014/main" id="{F3805730-9EC1-43BA-969D-747791AA3E34}"/>
              </a:ext>
            </a:extLst>
          </p:cNvPr>
          <p:cNvSpPr/>
          <p:nvPr/>
        </p:nvSpPr>
        <p:spPr>
          <a:xfrm>
            <a:off x="341193" y="1373765"/>
            <a:ext cx="11516823" cy="2295728"/>
          </a:xfrm>
          <a:prstGeom prst="wedgeRectCallou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C5056C5-A62A-4626-915B-EF58BD17F74E}"/>
              </a:ext>
            </a:extLst>
          </p:cNvPr>
          <p:cNvSpPr txBox="1"/>
          <p:nvPr/>
        </p:nvSpPr>
        <p:spPr>
          <a:xfrm>
            <a:off x="333984" y="1829131"/>
            <a:ext cx="11516823" cy="1384995"/>
          </a:xfrm>
          <a:prstGeom prst="rect">
            <a:avLst/>
          </a:prstGeom>
          <a:noFill/>
        </p:spPr>
        <p:txBody>
          <a:bodyPr wrap="square" rtlCol="0">
            <a:spAutoFit/>
          </a:bodyPr>
          <a:lstStyle/>
          <a:p>
            <a:pPr>
              <a:buSzPct val="100000"/>
            </a:pPr>
            <a:r>
              <a:rPr lang="es-MX" sz="2800" dirty="0">
                <a:solidFill>
                  <a:schemeClr val="bg1"/>
                </a:solidFill>
                <a:latin typeface="Arial" panose="020B0604020202020204" pitchFamily="34" charset="0"/>
                <a:cs typeface="Arial" panose="020B0604020202020204" pitchFamily="34" charset="0"/>
              </a:rPr>
              <a:t>¿Qué tan importante considera que es para la Ciudad el continuar financiando los servicios sociales, incluyendo guarderías a precios accesibles, el cuidado después de clases y las cortes comunitarias? </a:t>
            </a:r>
          </a:p>
        </p:txBody>
      </p:sp>
      <p:sp>
        <p:nvSpPr>
          <p:cNvPr id="9" name="TextBox 8">
            <a:extLst>
              <a:ext uri="{FF2B5EF4-FFF2-40B4-BE49-F238E27FC236}">
                <a16:creationId xmlns:a16="http://schemas.microsoft.com/office/drawing/2014/main" id="{ACE4ACDA-EF11-4015-8CA8-A926E9D41CB0}"/>
              </a:ext>
            </a:extLst>
          </p:cNvPr>
          <p:cNvSpPr txBox="1"/>
          <p:nvPr/>
        </p:nvSpPr>
        <p:spPr>
          <a:xfrm>
            <a:off x="496112" y="4124859"/>
            <a:ext cx="11516823" cy="1815882"/>
          </a:xfrm>
          <a:prstGeom prst="rect">
            <a:avLst/>
          </a:prstGeom>
          <a:noFill/>
        </p:spPr>
        <p:txBody>
          <a:bodyPr wrap="square" rtlCol="0">
            <a:spAutoFit/>
          </a:bodyPr>
          <a:lstStyle/>
          <a:p>
            <a:pPr marL="457200" indent="-457200">
              <a:buSzPct val="100000"/>
              <a:buFont typeface="Wingdings" panose="05000000000000000000" pitchFamily="2" charset="2"/>
              <a:buChar char="q"/>
            </a:pPr>
            <a:r>
              <a:rPr lang="es-MX" sz="2800">
                <a:latin typeface="Arial" panose="020B0604020202020204" pitchFamily="34" charset="0"/>
                <a:cs typeface="Arial" panose="020B0604020202020204" pitchFamily="34" charset="0"/>
              </a:rPr>
              <a:t>Extremadamente importante </a:t>
            </a:r>
          </a:p>
          <a:p>
            <a:pPr marL="457200" indent="-457200">
              <a:buSzPct val="100000"/>
              <a:buFont typeface="Wingdings" panose="05000000000000000000" pitchFamily="2" charset="2"/>
              <a:buChar char="q"/>
            </a:pPr>
            <a:r>
              <a:rPr lang="es-MX" sz="2800">
                <a:latin typeface="Arial" panose="020B0604020202020204" pitchFamily="34" charset="0"/>
                <a:cs typeface="Arial" panose="020B0604020202020204" pitchFamily="34" charset="0"/>
              </a:rPr>
              <a:t>Algo importante</a:t>
            </a:r>
          </a:p>
          <a:p>
            <a:pPr marL="457200" indent="-457200">
              <a:buSzPct val="100000"/>
              <a:buFont typeface="Wingdings" panose="05000000000000000000" pitchFamily="2" charset="2"/>
              <a:buChar char="q"/>
            </a:pPr>
            <a:r>
              <a:rPr lang="es-MX" sz="2800">
                <a:latin typeface="Arial" panose="020B0604020202020204" pitchFamily="34" charset="0"/>
                <a:cs typeface="Arial" panose="020B0604020202020204" pitchFamily="34" charset="0"/>
              </a:rPr>
              <a:t>Neutral</a:t>
            </a:r>
          </a:p>
          <a:p>
            <a:pPr marL="457200" indent="-457200">
              <a:buSzPct val="100000"/>
              <a:buFont typeface="Wingdings" panose="05000000000000000000" pitchFamily="2" charset="2"/>
              <a:buChar char="q"/>
            </a:pPr>
            <a:r>
              <a:rPr lang="es-MX" sz="2800">
                <a:latin typeface="Arial" panose="020B0604020202020204" pitchFamily="34" charset="0"/>
                <a:cs typeface="Arial" panose="020B0604020202020204" pitchFamily="34" charset="0"/>
              </a:rPr>
              <a:t>No es una prioridad </a:t>
            </a:r>
          </a:p>
        </p:txBody>
      </p:sp>
    </p:spTree>
    <p:extLst>
      <p:ext uri="{BB962C8B-B14F-4D97-AF65-F5344CB8AC3E}">
        <p14:creationId xmlns:p14="http://schemas.microsoft.com/office/powerpoint/2010/main" val="2273708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412338" y="253541"/>
            <a:ext cx="11600597" cy="707886"/>
          </a:xfrm>
          <a:prstGeom prst="rect">
            <a:avLst/>
          </a:prstGeom>
          <a:noFill/>
        </p:spPr>
        <p:txBody>
          <a:bodyPr wrap="square" rtlCol="0">
            <a:spAutoFit/>
          </a:bodyPr>
          <a:lstStyle/>
          <a:p>
            <a:r>
              <a:rPr lang="es-MX" sz="4000" b="1">
                <a:solidFill>
                  <a:srgbClr val="003F88"/>
                </a:solidFill>
                <a:latin typeface="Arial" panose="020B0604020202020204" pitchFamily="34" charset="0"/>
                <a:cs typeface="Arial" panose="020B0604020202020204" pitchFamily="34" charset="0"/>
              </a:rPr>
              <a:t>Pregunta N.° 2 de la encuesta</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14</a:t>
            </a:fld>
            <a:endParaRPr lang="en-US"/>
          </a:p>
        </p:txBody>
      </p:sp>
      <p:sp>
        <p:nvSpPr>
          <p:cNvPr id="3" name="Speech Bubble: Rectangle 2">
            <a:extLst>
              <a:ext uri="{FF2B5EF4-FFF2-40B4-BE49-F238E27FC236}">
                <a16:creationId xmlns:a16="http://schemas.microsoft.com/office/drawing/2014/main" id="{F3805730-9EC1-43BA-969D-747791AA3E34}"/>
              </a:ext>
            </a:extLst>
          </p:cNvPr>
          <p:cNvSpPr/>
          <p:nvPr/>
        </p:nvSpPr>
        <p:spPr>
          <a:xfrm>
            <a:off x="257421" y="1373765"/>
            <a:ext cx="11600596" cy="2295728"/>
          </a:xfrm>
          <a:prstGeom prst="wedgeRectCallou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C5056C5-A62A-4626-915B-EF58BD17F74E}"/>
              </a:ext>
            </a:extLst>
          </p:cNvPr>
          <p:cNvSpPr txBox="1"/>
          <p:nvPr/>
        </p:nvSpPr>
        <p:spPr>
          <a:xfrm>
            <a:off x="333984" y="1613118"/>
            <a:ext cx="11516823" cy="1569660"/>
          </a:xfrm>
          <a:prstGeom prst="rect">
            <a:avLst/>
          </a:prstGeom>
          <a:noFill/>
        </p:spPr>
        <p:txBody>
          <a:bodyPr wrap="square" rtlCol="0">
            <a:spAutoFit/>
          </a:bodyPr>
          <a:lstStyle/>
          <a:p>
            <a:pPr>
              <a:buSzPct val="100000"/>
            </a:pPr>
            <a:r>
              <a:rPr lang="es-MX" sz="2400" dirty="0">
                <a:solidFill>
                  <a:schemeClr val="bg1"/>
                </a:solidFill>
                <a:latin typeface="Arial" panose="020B0604020202020204" pitchFamily="34" charset="0"/>
                <a:cs typeface="Arial" panose="020B0604020202020204" pitchFamily="34" charset="0"/>
              </a:rPr>
              <a:t>¿La Ciudad de Dallas debería continuar utilizando el Subsidio para Desarrollo Comunitario para proyectos de mejoras públicas? (Ejemplos: arreglar aceras/ calles, mejorar el acceso a personas con discapacidades y financiar la rehabilitación de instalaciones sin fines de lucro).</a:t>
            </a:r>
          </a:p>
        </p:txBody>
      </p:sp>
      <p:sp>
        <p:nvSpPr>
          <p:cNvPr id="9" name="TextBox 8">
            <a:extLst>
              <a:ext uri="{FF2B5EF4-FFF2-40B4-BE49-F238E27FC236}">
                <a16:creationId xmlns:a16="http://schemas.microsoft.com/office/drawing/2014/main" id="{ACE4ACDA-EF11-4015-8CA8-A926E9D41CB0}"/>
              </a:ext>
            </a:extLst>
          </p:cNvPr>
          <p:cNvSpPr txBox="1"/>
          <p:nvPr/>
        </p:nvSpPr>
        <p:spPr>
          <a:xfrm>
            <a:off x="496112" y="4124859"/>
            <a:ext cx="11516823" cy="1384995"/>
          </a:xfrm>
          <a:prstGeom prst="rect">
            <a:avLst/>
          </a:prstGeom>
          <a:noFill/>
        </p:spPr>
        <p:txBody>
          <a:bodyPr wrap="square" rtlCol="0">
            <a:spAutoFit/>
          </a:bodyPr>
          <a:lstStyle/>
          <a:p>
            <a:pPr marL="457200" indent="-457200">
              <a:buSzPct val="100000"/>
              <a:buFont typeface="Wingdings" panose="05000000000000000000" pitchFamily="2" charset="2"/>
              <a:buChar char="q"/>
            </a:pPr>
            <a:r>
              <a:rPr lang="es-MX" sz="2800">
                <a:latin typeface="Arial" panose="020B0604020202020204" pitchFamily="34" charset="0"/>
                <a:cs typeface="Arial" panose="020B0604020202020204" pitchFamily="34" charset="0"/>
              </a:rPr>
              <a:t>Sí</a:t>
            </a:r>
          </a:p>
          <a:p>
            <a:pPr marL="457200" indent="-457200">
              <a:buSzPct val="100000"/>
              <a:buFont typeface="Wingdings" panose="05000000000000000000" pitchFamily="2" charset="2"/>
              <a:buChar char="q"/>
            </a:pPr>
            <a:r>
              <a:rPr lang="es-MX" sz="2800">
                <a:latin typeface="Arial" panose="020B0604020202020204" pitchFamily="34" charset="0"/>
                <a:cs typeface="Arial" panose="020B0604020202020204" pitchFamily="34" charset="0"/>
              </a:rPr>
              <a:t>No</a:t>
            </a:r>
          </a:p>
          <a:p>
            <a:pPr marL="457200" indent="-457200">
              <a:buSzPct val="100000"/>
              <a:buFont typeface="Wingdings" panose="05000000000000000000" pitchFamily="2" charset="2"/>
              <a:buChar char="q"/>
            </a:pPr>
            <a:r>
              <a:rPr lang="es-MX" sz="2800">
                <a:latin typeface="Arial" panose="020B0604020202020204" pitchFamily="34" charset="0"/>
                <a:cs typeface="Arial" panose="020B0604020202020204" pitchFamily="34" charset="0"/>
              </a:rPr>
              <a:t>Quizás</a:t>
            </a:r>
          </a:p>
        </p:txBody>
      </p:sp>
    </p:spTree>
    <p:extLst>
      <p:ext uri="{BB962C8B-B14F-4D97-AF65-F5344CB8AC3E}">
        <p14:creationId xmlns:p14="http://schemas.microsoft.com/office/powerpoint/2010/main" val="1197648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s-MX" sz="4000" b="1">
                <a:solidFill>
                  <a:srgbClr val="003F88"/>
                </a:solidFill>
                <a:latin typeface="Arial" panose="020B0604020202020204" pitchFamily="34" charset="0"/>
                <a:cs typeface="Arial" panose="020B0604020202020204" pitchFamily="34" charset="0"/>
              </a:rPr>
              <a:t>HOME</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15</a:t>
            </a:fld>
            <a:endParaRPr lang="en-US"/>
          </a:p>
        </p:txBody>
      </p:sp>
      <p:graphicFrame>
        <p:nvGraphicFramePr>
          <p:cNvPr id="8" name="Table 5">
            <a:extLst>
              <a:ext uri="{FF2B5EF4-FFF2-40B4-BE49-F238E27FC236}">
                <a16:creationId xmlns:a16="http://schemas.microsoft.com/office/drawing/2014/main" id="{E6687FF8-1C48-41FE-9E3B-E742CCC8D61C}"/>
              </a:ext>
            </a:extLst>
          </p:cNvPr>
          <p:cNvGraphicFramePr>
            <a:graphicFrameLocks noGrp="1"/>
          </p:cNvGraphicFramePr>
          <p:nvPr>
            <p:extLst>
              <p:ext uri="{D42A27DB-BD31-4B8C-83A1-F6EECF244321}">
                <p14:modId xmlns:p14="http://schemas.microsoft.com/office/powerpoint/2010/main" val="1639735069"/>
              </p:ext>
            </p:extLst>
          </p:nvPr>
        </p:nvGraphicFramePr>
        <p:xfrm>
          <a:off x="634482" y="1278294"/>
          <a:ext cx="10580914" cy="4886195"/>
        </p:xfrm>
        <a:graphic>
          <a:graphicData uri="http://schemas.openxmlformats.org/drawingml/2006/table">
            <a:tbl>
              <a:tblPr firstRow="1" firstCol="1" bandRow="1">
                <a:tableStyleId>{6E25E649-3F16-4E02-A733-19D2CDBF48F0}</a:tableStyleId>
              </a:tblPr>
              <a:tblGrid>
                <a:gridCol w="2776397">
                  <a:extLst>
                    <a:ext uri="{9D8B030D-6E8A-4147-A177-3AD203B41FA5}">
                      <a16:colId xmlns:a16="http://schemas.microsoft.com/office/drawing/2014/main" val="2059832204"/>
                    </a:ext>
                  </a:extLst>
                </a:gridCol>
                <a:gridCol w="7804517">
                  <a:extLst>
                    <a:ext uri="{9D8B030D-6E8A-4147-A177-3AD203B41FA5}">
                      <a16:colId xmlns:a16="http://schemas.microsoft.com/office/drawing/2014/main" val="1283331579"/>
                    </a:ext>
                  </a:extLst>
                </a:gridCol>
              </a:tblGrid>
              <a:tr h="900691">
                <a:tc>
                  <a:txBody>
                    <a:bodyPr/>
                    <a:lstStyle/>
                    <a:p>
                      <a:r>
                        <a:rPr lang="es-MX">
                          <a:solidFill>
                            <a:schemeClr val="bg1"/>
                          </a:solidFill>
                          <a:latin typeface="Arial" panose="020B0604020202020204" pitchFamily="34" charset="0"/>
                          <a:cs typeface="Arial" panose="020B0604020202020204" pitchFamily="34" charset="0"/>
                        </a:rPr>
                        <a:t>Subsidio del Plan Consolidado:</a:t>
                      </a:r>
                    </a:p>
                  </a:txBody>
                  <a:tcPr>
                    <a:solidFill>
                      <a:srgbClr val="003F88"/>
                    </a:solidFill>
                  </a:tcPr>
                </a:tc>
                <a:tc>
                  <a:txBody>
                    <a:bodyPr/>
                    <a:lstStyle/>
                    <a:p>
                      <a:r>
                        <a:rPr lang="es-MX">
                          <a:solidFill>
                            <a:schemeClr val="bg1"/>
                          </a:solidFill>
                          <a:latin typeface="Arial" panose="020B0604020202020204" pitchFamily="34" charset="0"/>
                          <a:cs typeface="Arial" panose="020B0604020202020204" pitchFamily="34" charset="0"/>
                        </a:rPr>
                        <a:t>HOME</a:t>
                      </a:r>
                    </a:p>
                  </a:txBody>
                  <a:tcPr anchor="ctr">
                    <a:solidFill>
                      <a:srgbClr val="003F88"/>
                    </a:solidFill>
                  </a:tcPr>
                </a:tc>
                <a:extLst>
                  <a:ext uri="{0D108BD9-81ED-4DB2-BD59-A6C34878D82A}">
                    <a16:rowId xmlns:a16="http://schemas.microsoft.com/office/drawing/2014/main" val="3398905998"/>
                  </a:ext>
                </a:extLst>
              </a:tr>
              <a:tr h="1286702">
                <a:tc>
                  <a:txBody>
                    <a:bodyPr/>
                    <a:lstStyle/>
                    <a:p>
                      <a:r>
                        <a:rPr lang="es-MX">
                          <a:solidFill>
                            <a:schemeClr val="bg1"/>
                          </a:solidFill>
                          <a:latin typeface="Arial" panose="020B0604020202020204" pitchFamily="34" charset="0"/>
                          <a:cs typeface="Arial" panose="020B0604020202020204" pitchFamily="34" charset="0"/>
                        </a:rPr>
                        <a:t>Servicios:</a:t>
                      </a:r>
                    </a:p>
                  </a:txBody>
                  <a:tcPr>
                    <a:solidFill>
                      <a:srgbClr val="003F88"/>
                    </a:solidFill>
                  </a:tcPr>
                </a:tc>
                <a:tc>
                  <a:txBody>
                    <a:bodyPr/>
                    <a:lstStyle/>
                    <a:p>
                      <a:pPr marL="285750" indent="-285750">
                        <a:buSzPct val="100000"/>
                        <a:buFont typeface="Arial" panose="020B0604020202020204" pitchFamily="34" charset="0"/>
                        <a:buChar char="•"/>
                      </a:pPr>
                      <a:r>
                        <a:rPr lang="es-MX" sz="1800">
                          <a:latin typeface="Arial" panose="020B0604020202020204" pitchFamily="34" charset="0"/>
                          <a:cs typeface="Arial" panose="020B0604020202020204" pitchFamily="34" charset="0"/>
                        </a:rPr>
                        <a:t>El 100% de los fondos deben destinarse a actividades relacionadas con la vivienda</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s-MX" sz="1800">
                          <a:latin typeface="Arial" panose="020B0604020202020204" pitchFamily="34" charset="0"/>
                          <a:cs typeface="Arial" panose="020B0604020202020204" pitchFamily="34" charset="0"/>
                        </a:rPr>
                        <a:t>Como mínimo, el 15% de los fondos debe reservarse para Organizaciones de Desarrollo Comunitario de la Vivienda (CHDO)</a:t>
                      </a:r>
                    </a:p>
                  </a:txBody>
                  <a:tcPr/>
                </a:tc>
                <a:extLst>
                  <a:ext uri="{0D108BD9-81ED-4DB2-BD59-A6C34878D82A}">
                    <a16:rowId xmlns:a16="http://schemas.microsoft.com/office/drawing/2014/main" val="3510529889"/>
                  </a:ext>
                </a:extLst>
              </a:tr>
              <a:tr h="2058722">
                <a:tc>
                  <a:txBody>
                    <a:bodyPr/>
                    <a:lstStyle/>
                    <a:p>
                      <a:r>
                        <a:rPr lang="es-MX">
                          <a:solidFill>
                            <a:schemeClr val="bg1"/>
                          </a:solidFill>
                          <a:latin typeface="Arial" panose="020B0604020202020204" pitchFamily="34" charset="0"/>
                          <a:cs typeface="Arial" panose="020B0604020202020204" pitchFamily="34" charset="0"/>
                        </a:rPr>
                        <a:t>Tipos de beneficiarios:</a:t>
                      </a:r>
                    </a:p>
                  </a:txBody>
                  <a:tcPr>
                    <a:solidFill>
                      <a:srgbClr val="003F88"/>
                    </a:solidFill>
                  </a:tcPr>
                </a:tc>
                <a:tc>
                  <a:txBody>
                    <a:bodyPr/>
                    <a:lstStyle/>
                    <a:p>
                      <a:pPr marL="0" indent="0">
                        <a:buSzPct val="100000"/>
                        <a:buFont typeface="Arial" panose="020B0604020202020204" pitchFamily="34" charset="0"/>
                        <a:buNone/>
                      </a:pPr>
                      <a:r>
                        <a:rPr lang="es-MX" sz="1800">
                          <a:latin typeface="Arial" panose="020B0604020202020204" pitchFamily="34" charset="0"/>
                          <a:cs typeface="Arial" panose="020B0604020202020204" pitchFamily="34" charset="0"/>
                        </a:rPr>
                        <a:t>Los beneficiarios del programa pueden ser:</a:t>
                      </a:r>
                    </a:p>
                    <a:p>
                      <a:pPr marL="285750" lvl="0" indent="-285750">
                        <a:buSzPct val="100000"/>
                        <a:buFont typeface="Arial" panose="020B0604020202020204" pitchFamily="34" charset="0"/>
                        <a:buChar char="•"/>
                      </a:pPr>
                      <a:r>
                        <a:rPr lang="es-MX" sz="1800">
                          <a:latin typeface="Arial" panose="020B0604020202020204" pitchFamily="34" charset="0"/>
                          <a:cs typeface="Arial" panose="020B0604020202020204" pitchFamily="34" charset="0"/>
                        </a:rPr>
                        <a:t>Organizaciones sin fines de lucro 501(c) </a:t>
                      </a:r>
                    </a:p>
                    <a:p>
                      <a:pPr marL="285750" lvl="0" indent="-285750">
                        <a:buSzPct val="100000"/>
                        <a:buFont typeface="Arial" panose="020B0604020202020204" pitchFamily="34" charset="0"/>
                        <a:buChar char="•"/>
                      </a:pPr>
                      <a:r>
                        <a:rPr lang="es-MX" sz="1800">
                          <a:latin typeface="Arial" panose="020B0604020202020204" pitchFamily="34" charset="0"/>
                          <a:cs typeface="Arial" panose="020B0604020202020204" pitchFamily="34" charset="0"/>
                        </a:rPr>
                        <a:t>Desarrolladores</a:t>
                      </a:r>
                    </a:p>
                    <a:p>
                      <a:pPr marL="285750" lvl="0" indent="-285750">
                        <a:buSzPct val="100000"/>
                        <a:buFont typeface="Arial" panose="020B0604020202020204" pitchFamily="34" charset="0"/>
                        <a:buChar char="•"/>
                      </a:pPr>
                      <a:r>
                        <a:rPr lang="es-MX" sz="1800">
                          <a:latin typeface="Arial" panose="020B0604020202020204" pitchFamily="34" charset="0"/>
                          <a:cs typeface="Arial" panose="020B0604020202020204" pitchFamily="34" charset="0"/>
                        </a:rPr>
                        <a:t>Personas con bajos ingresos que buscan asistencia financiera para adquirir una vivienda</a:t>
                      </a:r>
                    </a:p>
                  </a:txBody>
                  <a:tcPr/>
                </a:tc>
                <a:extLst>
                  <a:ext uri="{0D108BD9-81ED-4DB2-BD59-A6C34878D82A}">
                    <a16:rowId xmlns:a16="http://schemas.microsoft.com/office/drawing/2014/main" val="1132871178"/>
                  </a:ext>
                </a:extLst>
              </a:tr>
              <a:tr h="5218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solidFill>
                            <a:schemeClr val="bg1"/>
                          </a:solidFill>
                          <a:latin typeface="Arial" panose="020B0604020202020204" pitchFamily="34" charset="0"/>
                          <a:cs typeface="Arial" panose="020B0604020202020204" pitchFamily="34" charset="0"/>
                        </a:rPr>
                        <a:t>Requisitos del programa:</a:t>
                      </a:r>
                    </a:p>
                  </a:txBody>
                  <a:tcPr>
                    <a:solidFill>
                      <a:srgbClr val="003F88"/>
                    </a:solidFill>
                  </a:tcPr>
                </a:tc>
                <a:tc>
                  <a:txBody>
                    <a:bodyPr/>
                    <a:lstStyle/>
                    <a:p>
                      <a:pPr marL="0" indent="0">
                        <a:buFont typeface="Arial" panose="020B0604020202020204" pitchFamily="34" charset="0"/>
                        <a:buNone/>
                      </a:pPr>
                      <a:r>
                        <a:rPr lang="es-MX" sz="1800" dirty="0">
                          <a:latin typeface="Arial" panose="020B0604020202020204" pitchFamily="34" charset="0"/>
                          <a:cs typeface="Arial" panose="020B0604020202020204" pitchFamily="34" charset="0"/>
                        </a:rPr>
                        <a:t>La admisibilidad del programa se basa en los requisitos específicos del programa</a:t>
                      </a:r>
                    </a:p>
                  </a:txBody>
                  <a:tcPr/>
                </a:tc>
                <a:extLst>
                  <a:ext uri="{0D108BD9-81ED-4DB2-BD59-A6C34878D82A}">
                    <a16:rowId xmlns:a16="http://schemas.microsoft.com/office/drawing/2014/main" val="1597325161"/>
                  </a:ext>
                </a:extLst>
              </a:tr>
            </a:tbl>
          </a:graphicData>
        </a:graphic>
      </p:graphicFrame>
    </p:spTree>
    <p:extLst>
      <p:ext uri="{BB962C8B-B14F-4D97-AF65-F5344CB8AC3E}">
        <p14:creationId xmlns:p14="http://schemas.microsoft.com/office/powerpoint/2010/main" val="1876613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s-MX" sz="4000" b="1">
                <a:solidFill>
                  <a:srgbClr val="003F88"/>
                </a:solidFill>
                <a:latin typeface="Arial" panose="020B0604020202020204" pitchFamily="34" charset="0"/>
                <a:cs typeface="Arial" panose="020B0604020202020204" pitchFamily="34" charset="0"/>
              </a:rPr>
              <a:t>Principales logros de HOME - AF 2021-22</a:t>
            </a:r>
          </a:p>
        </p:txBody>
      </p:sp>
      <p:graphicFrame>
        <p:nvGraphicFramePr>
          <p:cNvPr id="14" name="Diagram 13">
            <a:extLst>
              <a:ext uri="{FF2B5EF4-FFF2-40B4-BE49-F238E27FC236}">
                <a16:creationId xmlns:a16="http://schemas.microsoft.com/office/drawing/2014/main" id="{21053711-BA19-48AF-B007-71E7BE041F2F}"/>
              </a:ext>
            </a:extLst>
          </p:cNvPr>
          <p:cNvGraphicFramePr/>
          <p:nvPr>
            <p:extLst>
              <p:ext uri="{D42A27DB-BD31-4B8C-83A1-F6EECF244321}">
                <p14:modId xmlns:p14="http://schemas.microsoft.com/office/powerpoint/2010/main" val="3808612138"/>
              </p:ext>
            </p:extLst>
          </p:nvPr>
        </p:nvGraphicFramePr>
        <p:xfrm>
          <a:off x="-810565" y="1746856"/>
          <a:ext cx="6791108" cy="1688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Graphic 20" descr="Arrow Slight curve">
            <a:extLst>
              <a:ext uri="{FF2B5EF4-FFF2-40B4-BE49-F238E27FC236}">
                <a16:creationId xmlns:a16="http://schemas.microsoft.com/office/drawing/2014/main" id="{CB2B2023-F07C-41DC-BAED-70F66C63D8C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09458">
            <a:off x="3679677" y="3421596"/>
            <a:ext cx="2134935" cy="1462294"/>
          </a:xfrm>
          <a:prstGeom prst="rect">
            <a:avLst/>
          </a:prstGeom>
        </p:spPr>
      </p:pic>
      <p:pic>
        <p:nvPicPr>
          <p:cNvPr id="6" name="Picture 5">
            <a:extLst>
              <a:ext uri="{FF2B5EF4-FFF2-40B4-BE49-F238E27FC236}">
                <a16:creationId xmlns:a16="http://schemas.microsoft.com/office/drawing/2014/main" id="{D4FE6890-923A-4545-B1C8-C539F6082833}"/>
              </a:ext>
            </a:extLst>
          </p:cNvPr>
          <p:cNvPicPr>
            <a:picLocks noChangeAspect="1"/>
          </p:cNvPicPr>
          <p:nvPr/>
        </p:nvPicPr>
        <p:blipFill>
          <a:blip r:embed="rId10" cstate="hq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112740" y="1793156"/>
            <a:ext cx="5646098" cy="42345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0452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s-MX" sz="4000" b="1">
                <a:solidFill>
                  <a:srgbClr val="003F88"/>
                </a:solidFill>
                <a:latin typeface="Arial" panose="020B0604020202020204" pitchFamily="34" charset="0"/>
                <a:cs typeface="Arial" panose="020B0604020202020204" pitchFamily="34" charset="0"/>
              </a:rPr>
              <a:t>Pregunta N.° 3 de la encuesta</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17</a:t>
            </a:fld>
            <a:endParaRPr lang="en-US"/>
          </a:p>
        </p:txBody>
      </p:sp>
      <p:sp>
        <p:nvSpPr>
          <p:cNvPr id="3" name="Speech Bubble: Rectangle 2">
            <a:extLst>
              <a:ext uri="{FF2B5EF4-FFF2-40B4-BE49-F238E27FC236}">
                <a16:creationId xmlns:a16="http://schemas.microsoft.com/office/drawing/2014/main" id="{F3805730-9EC1-43BA-969D-747791AA3E34}"/>
              </a:ext>
            </a:extLst>
          </p:cNvPr>
          <p:cNvSpPr/>
          <p:nvPr/>
        </p:nvSpPr>
        <p:spPr>
          <a:xfrm>
            <a:off x="341193" y="1373765"/>
            <a:ext cx="11516823" cy="2295728"/>
          </a:xfrm>
          <a:prstGeom prst="wedgeRectCallou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C5056C5-A62A-4626-915B-EF58BD17F74E}"/>
              </a:ext>
            </a:extLst>
          </p:cNvPr>
          <p:cNvSpPr txBox="1"/>
          <p:nvPr/>
        </p:nvSpPr>
        <p:spPr>
          <a:xfrm>
            <a:off x="333984" y="2193039"/>
            <a:ext cx="11516823" cy="523220"/>
          </a:xfrm>
          <a:prstGeom prst="rect">
            <a:avLst/>
          </a:prstGeom>
          <a:noFill/>
        </p:spPr>
        <p:txBody>
          <a:bodyPr wrap="square" rtlCol="0">
            <a:spAutoFit/>
          </a:bodyPr>
          <a:lstStyle/>
          <a:p>
            <a:pPr>
              <a:buSzPct val="100000"/>
            </a:pPr>
            <a:r>
              <a:rPr lang="es-MX" sz="2800">
                <a:solidFill>
                  <a:schemeClr val="bg1"/>
                </a:solidFill>
                <a:latin typeface="Arial" panose="020B0604020202020204" pitchFamily="34" charset="0"/>
                <a:cs typeface="Arial" panose="020B0604020202020204" pitchFamily="34" charset="0"/>
              </a:rPr>
              <a:t>¿Cuál es el servicio de vivienda que considera que la Ciudad debería respaldar más? </a:t>
            </a:r>
          </a:p>
        </p:txBody>
      </p:sp>
      <p:sp>
        <p:nvSpPr>
          <p:cNvPr id="9" name="TextBox 8">
            <a:extLst>
              <a:ext uri="{FF2B5EF4-FFF2-40B4-BE49-F238E27FC236}">
                <a16:creationId xmlns:a16="http://schemas.microsoft.com/office/drawing/2014/main" id="{ACE4ACDA-EF11-4015-8CA8-A926E9D41CB0}"/>
              </a:ext>
            </a:extLst>
          </p:cNvPr>
          <p:cNvSpPr txBox="1"/>
          <p:nvPr/>
        </p:nvSpPr>
        <p:spPr>
          <a:xfrm>
            <a:off x="496112" y="4124859"/>
            <a:ext cx="11516823" cy="1815882"/>
          </a:xfrm>
          <a:prstGeom prst="rect">
            <a:avLst/>
          </a:prstGeom>
          <a:noFill/>
        </p:spPr>
        <p:txBody>
          <a:bodyPr wrap="square" rtlCol="0">
            <a:spAutoFit/>
          </a:bodyPr>
          <a:lstStyle/>
          <a:p>
            <a:pPr marL="457200" indent="-457200">
              <a:buSzPct val="100000"/>
              <a:buFont typeface="Wingdings" panose="05000000000000000000" pitchFamily="2" charset="2"/>
              <a:buChar char="q"/>
            </a:pPr>
            <a:r>
              <a:rPr lang="es-MX" sz="2800" dirty="0">
                <a:latin typeface="Arial" panose="020B0604020202020204" pitchFamily="34" charset="0"/>
                <a:cs typeface="Arial" panose="020B0604020202020204" pitchFamily="34" charset="0"/>
              </a:rPr>
              <a:t>Asistencia al comprador de vivienda</a:t>
            </a:r>
          </a:p>
          <a:p>
            <a:pPr marL="457200" indent="-457200">
              <a:buSzPct val="100000"/>
              <a:buFont typeface="Wingdings" panose="05000000000000000000" pitchFamily="2" charset="2"/>
              <a:buChar char="q"/>
            </a:pPr>
            <a:r>
              <a:rPr lang="es-MX" sz="2800" dirty="0">
                <a:latin typeface="Arial" panose="020B0604020202020204" pitchFamily="34" charset="0"/>
                <a:cs typeface="Arial" panose="020B0604020202020204" pitchFamily="34" charset="0"/>
              </a:rPr>
              <a:t>Rehabilitación/reconstrucción de viviendas existentes</a:t>
            </a:r>
          </a:p>
          <a:p>
            <a:pPr marL="457200" indent="-457200">
              <a:buSzPct val="100000"/>
              <a:buFont typeface="Wingdings" panose="05000000000000000000" pitchFamily="2" charset="2"/>
              <a:buChar char="q"/>
            </a:pPr>
            <a:r>
              <a:rPr lang="es-MX" sz="2800" dirty="0">
                <a:latin typeface="Arial" panose="020B0604020202020204" pitchFamily="34" charset="0"/>
                <a:cs typeface="Arial" panose="020B0604020202020204" pitchFamily="34" charset="0"/>
              </a:rPr>
              <a:t>Desarrollo de nuevas viviendas asequibles</a:t>
            </a:r>
          </a:p>
          <a:p>
            <a:pPr marL="457200" indent="-457200">
              <a:buSzPct val="100000"/>
              <a:buFont typeface="Wingdings" panose="05000000000000000000" pitchFamily="2" charset="2"/>
              <a:buChar char="q"/>
            </a:pPr>
            <a:r>
              <a:rPr lang="es-MX" sz="2800" dirty="0">
                <a:latin typeface="Arial" panose="020B0604020202020204" pitchFamily="34" charset="0"/>
                <a:cs typeface="Arial" panose="020B0604020202020204" pitchFamily="34" charset="0"/>
              </a:rPr>
              <a:t>Todos los anteriores</a:t>
            </a:r>
          </a:p>
        </p:txBody>
      </p:sp>
    </p:spTree>
    <p:extLst>
      <p:ext uri="{BB962C8B-B14F-4D97-AF65-F5344CB8AC3E}">
        <p14:creationId xmlns:p14="http://schemas.microsoft.com/office/powerpoint/2010/main" val="3888321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s-MX" sz="4000" b="1">
                <a:solidFill>
                  <a:srgbClr val="003F88"/>
                </a:solidFill>
                <a:latin typeface="Arial" panose="020B0604020202020204" pitchFamily="34" charset="0"/>
                <a:cs typeface="Arial" panose="020B0604020202020204" pitchFamily="34" charset="0"/>
              </a:rPr>
              <a:t>ESG</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18</a:t>
            </a:fld>
            <a:endParaRPr lang="en-US"/>
          </a:p>
        </p:txBody>
      </p:sp>
      <p:graphicFrame>
        <p:nvGraphicFramePr>
          <p:cNvPr id="9" name="Table 5">
            <a:extLst>
              <a:ext uri="{FF2B5EF4-FFF2-40B4-BE49-F238E27FC236}">
                <a16:creationId xmlns:a16="http://schemas.microsoft.com/office/drawing/2014/main" id="{A01AC22E-3D30-4CD4-88CE-A4EB96BB62BA}"/>
              </a:ext>
            </a:extLst>
          </p:cNvPr>
          <p:cNvGraphicFramePr>
            <a:graphicFrameLocks noGrp="1"/>
          </p:cNvGraphicFramePr>
          <p:nvPr>
            <p:extLst>
              <p:ext uri="{D42A27DB-BD31-4B8C-83A1-F6EECF244321}">
                <p14:modId xmlns:p14="http://schemas.microsoft.com/office/powerpoint/2010/main" val="1817270952"/>
              </p:ext>
            </p:extLst>
          </p:nvPr>
        </p:nvGraphicFramePr>
        <p:xfrm>
          <a:off x="483513" y="1391055"/>
          <a:ext cx="10508741" cy="4413538"/>
        </p:xfrm>
        <a:graphic>
          <a:graphicData uri="http://schemas.openxmlformats.org/drawingml/2006/table">
            <a:tbl>
              <a:tblPr firstRow="1" firstCol="1" bandRow="1">
                <a:tableStyleId>{6E25E649-3F16-4E02-A733-19D2CDBF48F0}</a:tableStyleId>
              </a:tblPr>
              <a:tblGrid>
                <a:gridCol w="2757459">
                  <a:extLst>
                    <a:ext uri="{9D8B030D-6E8A-4147-A177-3AD203B41FA5}">
                      <a16:colId xmlns:a16="http://schemas.microsoft.com/office/drawing/2014/main" val="2059832204"/>
                    </a:ext>
                  </a:extLst>
                </a:gridCol>
                <a:gridCol w="7751282">
                  <a:extLst>
                    <a:ext uri="{9D8B030D-6E8A-4147-A177-3AD203B41FA5}">
                      <a16:colId xmlns:a16="http://schemas.microsoft.com/office/drawing/2014/main" val="1283331579"/>
                    </a:ext>
                  </a:extLst>
                </a:gridCol>
              </a:tblGrid>
              <a:tr h="700542">
                <a:tc>
                  <a:txBody>
                    <a:bodyPr/>
                    <a:lstStyle/>
                    <a:p>
                      <a:r>
                        <a:rPr lang="es-MX">
                          <a:solidFill>
                            <a:schemeClr val="bg1"/>
                          </a:solidFill>
                          <a:latin typeface="Arial" panose="020B0604020202020204" pitchFamily="34" charset="0"/>
                          <a:cs typeface="Arial" panose="020B0604020202020204" pitchFamily="34" charset="0"/>
                        </a:rPr>
                        <a:t>Subsidio del Plan Consolidado:</a:t>
                      </a:r>
                    </a:p>
                  </a:txBody>
                  <a:tcPr>
                    <a:solidFill>
                      <a:srgbClr val="003F88"/>
                    </a:solidFill>
                  </a:tcPr>
                </a:tc>
                <a:tc>
                  <a:txBody>
                    <a:bodyPr/>
                    <a:lstStyle/>
                    <a:p>
                      <a:r>
                        <a:rPr lang="es-MX">
                          <a:solidFill>
                            <a:schemeClr val="bg1"/>
                          </a:solidFill>
                          <a:latin typeface="Arial" panose="020B0604020202020204" pitchFamily="34" charset="0"/>
                          <a:cs typeface="Arial" panose="020B0604020202020204" pitchFamily="34" charset="0"/>
                        </a:rPr>
                        <a:t>ESG</a:t>
                      </a:r>
                    </a:p>
                  </a:txBody>
                  <a:tcPr anchor="ctr">
                    <a:solidFill>
                      <a:srgbClr val="003F88"/>
                    </a:solidFill>
                  </a:tcPr>
                </a:tc>
                <a:extLst>
                  <a:ext uri="{0D108BD9-81ED-4DB2-BD59-A6C34878D82A}">
                    <a16:rowId xmlns:a16="http://schemas.microsoft.com/office/drawing/2014/main" val="3398905998"/>
                  </a:ext>
                </a:extLst>
              </a:tr>
              <a:tr h="700542">
                <a:tc>
                  <a:txBody>
                    <a:bodyPr/>
                    <a:lstStyle/>
                    <a:p>
                      <a:r>
                        <a:rPr lang="es-MX">
                          <a:solidFill>
                            <a:schemeClr val="bg1"/>
                          </a:solidFill>
                          <a:latin typeface="Arial" panose="020B0604020202020204" pitchFamily="34" charset="0"/>
                          <a:cs typeface="Arial" panose="020B0604020202020204" pitchFamily="34" charset="0"/>
                        </a:rPr>
                        <a:t>Servicios:</a:t>
                      </a:r>
                    </a:p>
                  </a:txBody>
                  <a:tcPr>
                    <a:solidFill>
                      <a:srgbClr val="003F88"/>
                    </a:solidFill>
                  </a:tcPr>
                </a:tc>
                <a:tc>
                  <a:txBody>
                    <a:bodyPr/>
                    <a:lstStyle/>
                    <a:p>
                      <a:pPr marL="0" indent="0">
                        <a:buSzPct val="100000"/>
                        <a:buFont typeface="Arial" panose="020B0604020202020204" pitchFamily="34" charset="0"/>
                        <a:buNone/>
                      </a:pPr>
                      <a:r>
                        <a:rPr lang="es-MX" sz="1800" dirty="0">
                          <a:latin typeface="Arial" panose="020B0604020202020204" pitchFamily="34" charset="0"/>
                          <a:cs typeface="Arial" panose="020B0604020202020204" pitchFamily="34" charset="0"/>
                        </a:rPr>
                        <a:t>El 100% de los fondos debe utilizarse para prevenir la falta de vivienda y ayudar a las personas sin hogar</a:t>
                      </a:r>
                    </a:p>
                  </a:txBody>
                  <a:tcPr/>
                </a:tc>
                <a:extLst>
                  <a:ext uri="{0D108BD9-81ED-4DB2-BD59-A6C34878D82A}">
                    <a16:rowId xmlns:a16="http://schemas.microsoft.com/office/drawing/2014/main" val="3510529889"/>
                  </a:ext>
                </a:extLst>
              </a:tr>
              <a:tr h="1000774">
                <a:tc>
                  <a:txBody>
                    <a:bodyPr/>
                    <a:lstStyle/>
                    <a:p>
                      <a:r>
                        <a:rPr lang="es-MX">
                          <a:solidFill>
                            <a:schemeClr val="bg1"/>
                          </a:solidFill>
                          <a:latin typeface="Arial" panose="020B0604020202020204" pitchFamily="34" charset="0"/>
                          <a:cs typeface="Arial" panose="020B0604020202020204" pitchFamily="34" charset="0"/>
                        </a:rPr>
                        <a:t>Tipos de beneficiarios:</a:t>
                      </a:r>
                    </a:p>
                  </a:txBody>
                  <a:tcPr>
                    <a:solidFill>
                      <a:srgbClr val="003F88"/>
                    </a:solidFill>
                  </a:tcPr>
                </a:tc>
                <a:tc>
                  <a:txBody>
                    <a:bodyPr/>
                    <a:lstStyle/>
                    <a:p>
                      <a:pPr marL="285750" indent="-285750">
                        <a:buSzPct val="100000"/>
                        <a:buFont typeface="Arial" panose="020B0604020202020204" pitchFamily="34" charset="0"/>
                        <a:buChar char="•"/>
                      </a:pPr>
                      <a:r>
                        <a:rPr lang="es-MX" sz="1800">
                          <a:latin typeface="Arial" panose="020B0604020202020204" pitchFamily="34" charset="0"/>
                          <a:cs typeface="Arial" panose="020B0604020202020204" pitchFamily="34" charset="0"/>
                        </a:rPr>
                        <a:t>Las personas no pueden recibir fondos directamente, deben solicitarlos a través de una organización contratada</a:t>
                      </a:r>
                    </a:p>
                    <a:p>
                      <a:pPr marL="285750" indent="-285750">
                        <a:buSzPct val="100000"/>
                        <a:buFont typeface="Arial" panose="020B0604020202020204" pitchFamily="34" charset="0"/>
                        <a:buChar char="•"/>
                      </a:pPr>
                      <a:r>
                        <a:rPr lang="es-MX" sz="1800">
                          <a:latin typeface="Arial" panose="020B0604020202020204" pitchFamily="34" charset="0"/>
                          <a:cs typeface="Arial" panose="020B0604020202020204" pitchFamily="34" charset="0"/>
                        </a:rPr>
                        <a:t>Agencias sin fines de lucro, 501 (c) requerido</a:t>
                      </a:r>
                    </a:p>
                  </a:txBody>
                  <a:tcPr/>
                </a:tc>
                <a:extLst>
                  <a:ext uri="{0D108BD9-81ED-4DB2-BD59-A6C34878D82A}">
                    <a16:rowId xmlns:a16="http://schemas.microsoft.com/office/drawing/2014/main" val="1132871178"/>
                  </a:ext>
                </a:extLst>
              </a:tr>
              <a:tr h="19014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a:solidFill>
                            <a:schemeClr val="bg1"/>
                          </a:solidFill>
                          <a:latin typeface="Arial" panose="020B0604020202020204" pitchFamily="34" charset="0"/>
                          <a:cs typeface="Arial" panose="020B0604020202020204" pitchFamily="34" charset="0"/>
                        </a:rPr>
                        <a:t>Actividades admisibles:</a:t>
                      </a:r>
                    </a:p>
                  </a:txBody>
                  <a:tcPr>
                    <a:solidFill>
                      <a:srgbClr val="003F88"/>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800" dirty="0">
                          <a:latin typeface="Arial" panose="020B0604020202020204" pitchFamily="34" charset="0"/>
                          <a:cs typeface="Arial" panose="020B0604020202020204" pitchFamily="34" charset="0"/>
                        </a:rPr>
                        <a:t>Alcance en la calle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800" dirty="0">
                          <a:latin typeface="Arial" panose="020B0604020202020204" pitchFamily="34" charset="0"/>
                          <a:cs typeface="Arial" panose="020B0604020202020204" pitchFamily="34" charset="0"/>
                        </a:rPr>
                        <a:t>Refugio de emergencia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800" dirty="0">
                          <a:latin typeface="Arial" panose="020B0604020202020204" pitchFamily="34" charset="0"/>
                          <a:cs typeface="Arial" panose="020B0604020202020204" pitchFamily="34" charset="0"/>
                        </a:rPr>
                        <a:t>Prevención de la falta de hogar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800" dirty="0">
                          <a:latin typeface="Arial" panose="020B0604020202020204" pitchFamily="34" charset="0"/>
                          <a:cs typeface="Arial" panose="020B0604020202020204" pitchFamily="34" charset="0"/>
                        </a:rPr>
                        <a:t>Reubicación rápida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800" dirty="0">
                          <a:latin typeface="Arial" panose="020B0604020202020204" pitchFamily="34" charset="0"/>
                          <a:cs typeface="Arial" panose="020B0604020202020204" pitchFamily="34" charset="0"/>
                        </a:rPr>
                        <a:t>Sistema de información para la administración de personas sin hogar (HMIS)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800" dirty="0">
                          <a:latin typeface="Arial" panose="020B0604020202020204" pitchFamily="34" charset="0"/>
                          <a:cs typeface="Arial" panose="020B0604020202020204" pitchFamily="34" charset="0"/>
                        </a:rPr>
                        <a:t>Administración</a:t>
                      </a:r>
                    </a:p>
                  </a:txBody>
                  <a:tcPr/>
                </a:tc>
                <a:extLst>
                  <a:ext uri="{0D108BD9-81ED-4DB2-BD59-A6C34878D82A}">
                    <a16:rowId xmlns:a16="http://schemas.microsoft.com/office/drawing/2014/main" val="1597325161"/>
                  </a:ext>
                </a:extLst>
              </a:tr>
            </a:tbl>
          </a:graphicData>
        </a:graphic>
      </p:graphicFrame>
    </p:spTree>
    <p:extLst>
      <p:ext uri="{BB962C8B-B14F-4D97-AF65-F5344CB8AC3E}">
        <p14:creationId xmlns:p14="http://schemas.microsoft.com/office/powerpoint/2010/main" val="650340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s-MX" sz="4000" b="1">
                <a:solidFill>
                  <a:srgbClr val="003F88"/>
                </a:solidFill>
                <a:latin typeface="Arial" panose="020B0604020202020204" pitchFamily="34" charset="0"/>
                <a:cs typeface="Arial" panose="020B0604020202020204" pitchFamily="34" charset="0"/>
              </a:rPr>
              <a:t>Principales logros de ESG - AF 2021-22</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19</a:t>
            </a:fld>
            <a:endParaRPr lang="en-US"/>
          </a:p>
        </p:txBody>
      </p:sp>
      <p:graphicFrame>
        <p:nvGraphicFramePr>
          <p:cNvPr id="3" name="Diagram 2">
            <a:extLst>
              <a:ext uri="{FF2B5EF4-FFF2-40B4-BE49-F238E27FC236}">
                <a16:creationId xmlns:a16="http://schemas.microsoft.com/office/drawing/2014/main" id="{D62E2FA7-9B21-451F-AC25-28DEB39B5540}"/>
              </a:ext>
            </a:extLst>
          </p:cNvPr>
          <p:cNvGraphicFramePr/>
          <p:nvPr>
            <p:extLst>
              <p:ext uri="{D42A27DB-BD31-4B8C-83A1-F6EECF244321}">
                <p14:modId xmlns:p14="http://schemas.microsoft.com/office/powerpoint/2010/main" val="4201460086"/>
              </p:ext>
            </p:extLst>
          </p:nvPr>
        </p:nvGraphicFramePr>
        <p:xfrm>
          <a:off x="-1396679" y="1176116"/>
          <a:ext cx="14103575" cy="4563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3043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339A59-290B-46CB-BDF1-9567A1E68F1C}"/>
              </a:ext>
            </a:extLst>
          </p:cNvPr>
          <p:cNvSpPr txBox="1"/>
          <p:nvPr/>
        </p:nvSpPr>
        <p:spPr>
          <a:xfrm>
            <a:off x="229050" y="214747"/>
            <a:ext cx="11600597" cy="707886"/>
          </a:xfrm>
          <a:prstGeom prst="rect">
            <a:avLst/>
          </a:prstGeom>
          <a:noFill/>
        </p:spPr>
        <p:txBody>
          <a:bodyPr wrap="square" rtlCol="0">
            <a:spAutoFit/>
          </a:bodyPr>
          <a:lstStyle/>
          <a:p>
            <a:r>
              <a:rPr lang="es-MX" sz="4000" b="1">
                <a:solidFill>
                  <a:srgbClr val="003F88"/>
                </a:solidFill>
                <a:latin typeface="Arial" panose="020B0604020202020204" pitchFamily="34" charset="0"/>
                <a:cs typeface="Arial" panose="020B0604020202020204" pitchFamily="34" charset="0"/>
              </a:rPr>
              <a:t>Descripción general de la presentación</a:t>
            </a:r>
          </a:p>
        </p:txBody>
      </p:sp>
      <p:sp>
        <p:nvSpPr>
          <p:cNvPr id="2" name="TextBox 1">
            <a:extLst>
              <a:ext uri="{FF2B5EF4-FFF2-40B4-BE49-F238E27FC236}">
                <a16:creationId xmlns:a16="http://schemas.microsoft.com/office/drawing/2014/main" id="{19659F66-ABB0-4E4C-9008-9C3070F5D91F}"/>
              </a:ext>
            </a:extLst>
          </p:cNvPr>
          <p:cNvSpPr txBox="1"/>
          <p:nvPr/>
        </p:nvSpPr>
        <p:spPr>
          <a:xfrm>
            <a:off x="526210" y="1121434"/>
            <a:ext cx="11461351" cy="5016758"/>
          </a:xfrm>
          <a:prstGeom prst="rect">
            <a:avLst/>
          </a:prstGeom>
          <a:noFill/>
        </p:spPr>
        <p:txBody>
          <a:bodyPr wrap="square" rtlCol="0">
            <a:spAutoFit/>
          </a:bodyPr>
          <a:lstStyle/>
          <a:p>
            <a:pPr marL="285750" indent="-285750">
              <a:buSzPct val="100000"/>
              <a:buFont typeface="Arial" panose="020B0604020202020204" pitchFamily="34" charset="0"/>
              <a:buChar char="•"/>
            </a:pPr>
            <a:r>
              <a:rPr lang="es-MX" sz="3200" dirty="0">
                <a:latin typeface="Arial" panose="020B0604020202020204" pitchFamily="34" charset="0"/>
                <a:cs typeface="Arial" panose="020B0604020202020204" pitchFamily="34" charset="0"/>
              </a:rPr>
              <a:t>Objetivo</a:t>
            </a:r>
          </a:p>
          <a:p>
            <a:pPr marL="285750" indent="-285750">
              <a:buSzPct val="100000"/>
              <a:buFont typeface="Arial" panose="020B0604020202020204" pitchFamily="34" charset="0"/>
              <a:buChar char="•"/>
            </a:pPr>
            <a:r>
              <a:rPr lang="es-MX" sz="3200" dirty="0">
                <a:latin typeface="Arial" panose="020B0604020202020204" pitchFamily="34" charset="0"/>
                <a:cs typeface="Arial" panose="020B0604020202020204" pitchFamily="34" charset="0"/>
              </a:rPr>
              <a:t>Antecedentes</a:t>
            </a:r>
          </a:p>
          <a:p>
            <a:pPr marL="285750" indent="-285750">
              <a:buSzPct val="100000"/>
              <a:buFont typeface="Arial" panose="020B0604020202020204" pitchFamily="34" charset="0"/>
              <a:buChar char="•"/>
            </a:pPr>
            <a:r>
              <a:rPr lang="es-MX" sz="3200" dirty="0">
                <a:latin typeface="Arial" panose="020B0604020202020204" pitchFamily="34" charset="0"/>
                <a:cs typeface="Arial" panose="020B0604020202020204" pitchFamily="34" charset="0"/>
              </a:rPr>
              <a:t>Subsidios del Plan Consolidado</a:t>
            </a:r>
          </a:p>
          <a:p>
            <a:pPr marL="742950" lvl="1" indent="-285750">
              <a:buSzPct val="100000"/>
              <a:buFont typeface="Arial" panose="020B0604020202020204" pitchFamily="34" charset="0"/>
              <a:buChar char="•"/>
            </a:pPr>
            <a:r>
              <a:rPr lang="es-MX" sz="3200" dirty="0">
                <a:latin typeface="Arial" panose="020B0604020202020204" pitchFamily="34" charset="0"/>
                <a:cs typeface="Arial" panose="020B0604020202020204" pitchFamily="34" charset="0"/>
              </a:rPr>
              <a:t>CDBG</a:t>
            </a:r>
          </a:p>
          <a:p>
            <a:pPr marL="742950" lvl="1" indent="-285750">
              <a:buSzPct val="100000"/>
              <a:buFont typeface="Arial" panose="020B0604020202020204" pitchFamily="34" charset="0"/>
              <a:buChar char="•"/>
            </a:pPr>
            <a:r>
              <a:rPr lang="es-MX" sz="3200" dirty="0">
                <a:latin typeface="Arial" panose="020B0604020202020204" pitchFamily="34" charset="0"/>
                <a:cs typeface="Arial" panose="020B0604020202020204" pitchFamily="34" charset="0"/>
              </a:rPr>
              <a:t>HOME</a:t>
            </a:r>
          </a:p>
          <a:p>
            <a:pPr marL="742950" lvl="1" indent="-285750">
              <a:buSzPct val="100000"/>
              <a:buFont typeface="Arial" panose="020B0604020202020204" pitchFamily="34" charset="0"/>
              <a:buChar char="•"/>
            </a:pPr>
            <a:r>
              <a:rPr lang="es-MX" sz="3200" dirty="0">
                <a:latin typeface="Arial" panose="020B0604020202020204" pitchFamily="34" charset="0"/>
                <a:cs typeface="Arial" panose="020B0604020202020204" pitchFamily="34" charset="0"/>
              </a:rPr>
              <a:t>ESG</a:t>
            </a:r>
          </a:p>
          <a:p>
            <a:pPr marL="742950" lvl="1" indent="-285750">
              <a:buSzPct val="100000"/>
              <a:buFont typeface="Arial" panose="020B0604020202020204" pitchFamily="34" charset="0"/>
              <a:buChar char="•"/>
            </a:pPr>
            <a:r>
              <a:rPr lang="es-MX" sz="3200" dirty="0">
                <a:latin typeface="Arial" panose="020B0604020202020204" pitchFamily="34" charset="0"/>
                <a:cs typeface="Arial" panose="020B0604020202020204" pitchFamily="34" charset="0"/>
              </a:rPr>
              <a:t>HOPWA</a:t>
            </a:r>
          </a:p>
          <a:p>
            <a:pPr marL="285750" indent="-285750">
              <a:buSzPct val="100000"/>
              <a:buFont typeface="Arial" panose="020B0604020202020204" pitchFamily="34" charset="0"/>
              <a:buChar char="•"/>
            </a:pPr>
            <a:r>
              <a:rPr lang="es-MX" sz="3200" dirty="0">
                <a:latin typeface="Arial" panose="020B0604020202020204" pitchFamily="34" charset="0"/>
                <a:cs typeface="Arial" panose="020B0604020202020204" pitchFamily="34" charset="0"/>
              </a:rPr>
              <a:t>Calendario del Plan Consolidado</a:t>
            </a:r>
          </a:p>
          <a:p>
            <a:pPr marL="285750" indent="-285750">
              <a:buSzPct val="100000"/>
              <a:buFont typeface="Arial" panose="020B0604020202020204" pitchFamily="34" charset="0"/>
              <a:buChar char="•"/>
            </a:pPr>
            <a:r>
              <a:rPr lang="es-MX" sz="3200" dirty="0">
                <a:latin typeface="Arial" panose="020B0604020202020204" pitchFamily="34" charset="0"/>
                <a:cs typeface="Arial" panose="020B0604020202020204" pitchFamily="34" charset="0"/>
              </a:rPr>
              <a:t>Participación de los residentes/Oportunidades para aportar</a:t>
            </a:r>
          </a:p>
          <a:p>
            <a:pPr marL="285750" indent="-285750">
              <a:buSzPct val="100000"/>
              <a:buFont typeface="Arial" panose="020B0604020202020204" pitchFamily="34" charset="0"/>
              <a:buChar char="•"/>
            </a:pPr>
            <a:r>
              <a:rPr lang="es-MX" sz="3200" dirty="0">
                <a:latin typeface="Arial" panose="020B0604020202020204" pitchFamily="34" charset="0"/>
                <a:cs typeface="Arial" panose="020B0604020202020204" pitchFamily="34" charset="0"/>
              </a:rPr>
              <a:t>Preguntas</a:t>
            </a:r>
          </a:p>
        </p:txBody>
      </p:sp>
      <p:sp>
        <p:nvSpPr>
          <p:cNvPr id="3" name="Slide Number Placeholder 2">
            <a:extLst>
              <a:ext uri="{FF2B5EF4-FFF2-40B4-BE49-F238E27FC236}">
                <a16:creationId xmlns:a16="http://schemas.microsoft.com/office/drawing/2014/main" id="{56029380-8E6C-46DC-94AA-01C54C3BB3DD}"/>
              </a:ext>
            </a:extLst>
          </p:cNvPr>
          <p:cNvSpPr>
            <a:spLocks noGrp="1"/>
          </p:cNvSpPr>
          <p:nvPr>
            <p:ph type="sldNum" sz="quarter" idx="12"/>
          </p:nvPr>
        </p:nvSpPr>
        <p:spPr>
          <a:xfrm>
            <a:off x="8568397" y="6187538"/>
            <a:ext cx="2743200" cy="365125"/>
          </a:xfrm>
        </p:spPr>
        <p:txBody>
          <a:bodyPr/>
          <a:lstStyle/>
          <a:p>
            <a:fld id="{09918B91-4B66-40C9-B3FB-70033B0922BB}" type="slidenum">
              <a:rPr lang="en-US" smtClean="0"/>
              <a:t>2</a:t>
            </a:fld>
            <a:endParaRPr lang="en-US"/>
          </a:p>
        </p:txBody>
      </p:sp>
    </p:spTree>
    <p:extLst>
      <p:ext uri="{BB962C8B-B14F-4D97-AF65-F5344CB8AC3E}">
        <p14:creationId xmlns:p14="http://schemas.microsoft.com/office/powerpoint/2010/main" val="424317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s-MX" sz="4000" b="1">
                <a:solidFill>
                  <a:srgbClr val="003F88"/>
                </a:solidFill>
                <a:latin typeface="Arial" panose="020B0604020202020204" pitchFamily="34" charset="0"/>
                <a:cs typeface="Arial" panose="020B0604020202020204" pitchFamily="34" charset="0"/>
              </a:rPr>
              <a:t>Pregunta N.° 4 de la encuesta</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20</a:t>
            </a:fld>
            <a:endParaRPr lang="en-US"/>
          </a:p>
        </p:txBody>
      </p:sp>
      <p:sp>
        <p:nvSpPr>
          <p:cNvPr id="3" name="Speech Bubble: Rectangle 2">
            <a:extLst>
              <a:ext uri="{FF2B5EF4-FFF2-40B4-BE49-F238E27FC236}">
                <a16:creationId xmlns:a16="http://schemas.microsoft.com/office/drawing/2014/main" id="{F3805730-9EC1-43BA-969D-747791AA3E34}"/>
              </a:ext>
            </a:extLst>
          </p:cNvPr>
          <p:cNvSpPr/>
          <p:nvPr/>
        </p:nvSpPr>
        <p:spPr>
          <a:xfrm>
            <a:off x="341193" y="1373765"/>
            <a:ext cx="11516823" cy="2295728"/>
          </a:xfrm>
          <a:prstGeom prst="wedgeRectCallou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C5056C5-A62A-4626-915B-EF58BD17F74E}"/>
              </a:ext>
            </a:extLst>
          </p:cNvPr>
          <p:cNvSpPr txBox="1"/>
          <p:nvPr/>
        </p:nvSpPr>
        <p:spPr>
          <a:xfrm>
            <a:off x="333984" y="1711123"/>
            <a:ext cx="11516823" cy="1384995"/>
          </a:xfrm>
          <a:prstGeom prst="rect">
            <a:avLst/>
          </a:prstGeom>
          <a:noFill/>
        </p:spPr>
        <p:txBody>
          <a:bodyPr wrap="square" rtlCol="0">
            <a:spAutoFit/>
          </a:bodyPr>
          <a:lstStyle/>
          <a:p>
            <a:pPr>
              <a:buSzPct val="100000"/>
            </a:pPr>
            <a:r>
              <a:rPr lang="es-MX" sz="2800">
                <a:solidFill>
                  <a:schemeClr val="bg1"/>
                </a:solidFill>
                <a:latin typeface="Arial" panose="020B0604020202020204" pitchFamily="34" charset="0"/>
                <a:cs typeface="Arial" panose="020B0604020202020204" pitchFamily="34" charset="0"/>
              </a:rPr>
              <a:t> Uno de los subsidios del HUD, el Subsidio para Soluciones de Emergencias (ESG), se utiliza para abordar el problema de las personas sin hogar. Para la Ciudad de Dallas, ¿qué servicio considera más importante?</a:t>
            </a:r>
          </a:p>
        </p:txBody>
      </p:sp>
      <p:sp>
        <p:nvSpPr>
          <p:cNvPr id="9" name="TextBox 8">
            <a:extLst>
              <a:ext uri="{FF2B5EF4-FFF2-40B4-BE49-F238E27FC236}">
                <a16:creationId xmlns:a16="http://schemas.microsoft.com/office/drawing/2014/main" id="{ACE4ACDA-EF11-4015-8CA8-A926E9D41CB0}"/>
              </a:ext>
            </a:extLst>
          </p:cNvPr>
          <p:cNvSpPr txBox="1"/>
          <p:nvPr/>
        </p:nvSpPr>
        <p:spPr>
          <a:xfrm>
            <a:off x="496112" y="4124859"/>
            <a:ext cx="11516823" cy="1815882"/>
          </a:xfrm>
          <a:prstGeom prst="rect">
            <a:avLst/>
          </a:prstGeom>
          <a:noFill/>
        </p:spPr>
        <p:txBody>
          <a:bodyPr wrap="square" rtlCol="0">
            <a:spAutoFit/>
          </a:bodyPr>
          <a:lstStyle/>
          <a:p>
            <a:pPr marL="457200" indent="-457200">
              <a:buSzPct val="100000"/>
              <a:buFont typeface="Wingdings" panose="05000000000000000000" pitchFamily="2" charset="2"/>
              <a:buChar char="q"/>
            </a:pPr>
            <a:r>
              <a:rPr lang="es-MX" sz="2800">
                <a:latin typeface="Arial" panose="020B0604020202020204" pitchFamily="34" charset="0"/>
                <a:cs typeface="Arial" panose="020B0604020202020204" pitchFamily="34" charset="0"/>
              </a:rPr>
              <a:t>Apoyo a las operaciones de albergues</a:t>
            </a:r>
          </a:p>
          <a:p>
            <a:pPr marL="457200" indent="-457200">
              <a:buSzPct val="100000"/>
              <a:buFont typeface="Wingdings" panose="05000000000000000000" pitchFamily="2" charset="2"/>
              <a:buChar char="q"/>
            </a:pPr>
            <a:r>
              <a:rPr lang="es-MX" sz="2800">
                <a:latin typeface="Arial" panose="020B0604020202020204" pitchFamily="34" charset="0"/>
                <a:cs typeface="Arial" panose="020B0604020202020204" pitchFamily="34" charset="0"/>
              </a:rPr>
              <a:t>Alcance en la calle</a:t>
            </a:r>
          </a:p>
          <a:p>
            <a:pPr marL="457200" indent="-457200">
              <a:buSzPct val="100000"/>
              <a:buFont typeface="Wingdings" panose="05000000000000000000" pitchFamily="2" charset="2"/>
              <a:buChar char="q"/>
            </a:pPr>
            <a:r>
              <a:rPr lang="es-MX" sz="2800">
                <a:latin typeface="Arial" panose="020B0604020202020204" pitchFamily="34" charset="0"/>
                <a:cs typeface="Arial" panose="020B0604020202020204" pitchFamily="34" charset="0"/>
              </a:rPr>
              <a:t>Programas de prevención de la falta de hogar</a:t>
            </a:r>
          </a:p>
          <a:p>
            <a:pPr marL="457200" indent="-457200">
              <a:buSzPct val="100000"/>
              <a:buFont typeface="Wingdings" panose="05000000000000000000" pitchFamily="2" charset="2"/>
              <a:buChar char="q"/>
            </a:pPr>
            <a:r>
              <a:rPr lang="es-MX" sz="2800">
                <a:latin typeface="Arial" panose="020B0604020202020204" pitchFamily="34" charset="0"/>
                <a:cs typeface="Arial" panose="020B0604020202020204" pitchFamily="34" charset="0"/>
              </a:rPr>
              <a:t>Programas de Asignación de Vivienda</a:t>
            </a:r>
          </a:p>
        </p:txBody>
      </p:sp>
    </p:spTree>
    <p:extLst>
      <p:ext uri="{BB962C8B-B14F-4D97-AF65-F5344CB8AC3E}">
        <p14:creationId xmlns:p14="http://schemas.microsoft.com/office/powerpoint/2010/main" val="966626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s-MX" sz="4000" b="1">
                <a:solidFill>
                  <a:srgbClr val="003F88"/>
                </a:solidFill>
                <a:latin typeface="Arial" panose="020B0604020202020204" pitchFamily="34" charset="0"/>
                <a:cs typeface="Arial" panose="020B0604020202020204" pitchFamily="34" charset="0"/>
              </a:rPr>
              <a:t>HOPWA</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21</a:t>
            </a:fld>
            <a:endParaRPr lang="en-US"/>
          </a:p>
        </p:txBody>
      </p:sp>
      <p:graphicFrame>
        <p:nvGraphicFramePr>
          <p:cNvPr id="7" name="Table 5">
            <a:extLst>
              <a:ext uri="{FF2B5EF4-FFF2-40B4-BE49-F238E27FC236}">
                <a16:creationId xmlns:a16="http://schemas.microsoft.com/office/drawing/2014/main" id="{246B8396-890D-4A11-84F5-71C8A565706D}"/>
              </a:ext>
            </a:extLst>
          </p:cNvPr>
          <p:cNvGraphicFramePr>
            <a:graphicFrameLocks noGrp="1"/>
          </p:cNvGraphicFramePr>
          <p:nvPr>
            <p:extLst>
              <p:ext uri="{D42A27DB-BD31-4B8C-83A1-F6EECF244321}">
                <p14:modId xmlns:p14="http://schemas.microsoft.com/office/powerpoint/2010/main" val="3881053350"/>
              </p:ext>
            </p:extLst>
          </p:nvPr>
        </p:nvGraphicFramePr>
        <p:xfrm>
          <a:off x="603840" y="1477500"/>
          <a:ext cx="10466236" cy="3931920"/>
        </p:xfrm>
        <a:graphic>
          <a:graphicData uri="http://schemas.openxmlformats.org/drawingml/2006/table">
            <a:tbl>
              <a:tblPr firstRow="1" firstCol="1" bandRow="1">
                <a:tableStyleId>{6E25E649-3F16-4E02-A733-19D2CDBF48F0}</a:tableStyleId>
              </a:tblPr>
              <a:tblGrid>
                <a:gridCol w="2746306">
                  <a:extLst>
                    <a:ext uri="{9D8B030D-6E8A-4147-A177-3AD203B41FA5}">
                      <a16:colId xmlns:a16="http://schemas.microsoft.com/office/drawing/2014/main" val="2059832204"/>
                    </a:ext>
                  </a:extLst>
                </a:gridCol>
                <a:gridCol w="7719930">
                  <a:extLst>
                    <a:ext uri="{9D8B030D-6E8A-4147-A177-3AD203B41FA5}">
                      <a16:colId xmlns:a16="http://schemas.microsoft.com/office/drawing/2014/main" val="1283331579"/>
                    </a:ext>
                  </a:extLst>
                </a:gridCol>
              </a:tblGrid>
              <a:tr h="624507">
                <a:tc>
                  <a:txBody>
                    <a:bodyPr/>
                    <a:lstStyle/>
                    <a:p>
                      <a:r>
                        <a:rPr lang="es-MX">
                          <a:solidFill>
                            <a:schemeClr val="bg1"/>
                          </a:solidFill>
                          <a:latin typeface="Arial" panose="020B0604020202020204" pitchFamily="34" charset="0"/>
                          <a:cs typeface="Arial" panose="020B0604020202020204" pitchFamily="34" charset="0"/>
                        </a:rPr>
                        <a:t>Subsidio del Plan Consolidado:</a:t>
                      </a:r>
                    </a:p>
                  </a:txBody>
                  <a:tcPr>
                    <a:solidFill>
                      <a:srgbClr val="003F88"/>
                    </a:solidFill>
                  </a:tcPr>
                </a:tc>
                <a:tc>
                  <a:txBody>
                    <a:bodyPr/>
                    <a:lstStyle/>
                    <a:p>
                      <a:r>
                        <a:rPr lang="es-MX">
                          <a:solidFill>
                            <a:schemeClr val="bg1"/>
                          </a:solidFill>
                          <a:latin typeface="Arial" panose="020B0604020202020204" pitchFamily="34" charset="0"/>
                          <a:cs typeface="Arial" panose="020B0604020202020204" pitchFamily="34" charset="0"/>
                        </a:rPr>
                        <a:t>HOPWA</a:t>
                      </a:r>
                    </a:p>
                  </a:txBody>
                  <a:tcPr anchor="ctr">
                    <a:solidFill>
                      <a:srgbClr val="003F88"/>
                    </a:solidFill>
                  </a:tcPr>
                </a:tc>
                <a:extLst>
                  <a:ext uri="{0D108BD9-81ED-4DB2-BD59-A6C34878D82A}">
                    <a16:rowId xmlns:a16="http://schemas.microsoft.com/office/drawing/2014/main" val="3398905998"/>
                  </a:ext>
                </a:extLst>
              </a:tr>
              <a:tr h="1159799">
                <a:tc>
                  <a:txBody>
                    <a:bodyPr/>
                    <a:lstStyle/>
                    <a:p>
                      <a:r>
                        <a:rPr lang="es-MX">
                          <a:solidFill>
                            <a:schemeClr val="bg1"/>
                          </a:solidFill>
                          <a:latin typeface="Arial" panose="020B0604020202020204" pitchFamily="34" charset="0"/>
                          <a:cs typeface="Arial" panose="020B0604020202020204" pitchFamily="34" charset="0"/>
                        </a:rPr>
                        <a:t>Servicios:</a:t>
                      </a:r>
                    </a:p>
                  </a:txBody>
                  <a:tcPr>
                    <a:solidFill>
                      <a:srgbClr val="003F88"/>
                    </a:solidFill>
                  </a:tcPr>
                </a:tc>
                <a:tc>
                  <a:txBody>
                    <a:bodyPr/>
                    <a:lstStyle/>
                    <a:p>
                      <a:pPr marL="0" indent="0">
                        <a:buSzPct val="100000"/>
                        <a:buFont typeface="Arial" panose="020B0604020202020204" pitchFamily="34" charset="0"/>
                        <a:buNone/>
                      </a:pPr>
                      <a:r>
                        <a:rPr lang="es-MX" sz="1800" dirty="0">
                          <a:latin typeface="Arial" panose="020B0604020202020204" pitchFamily="34" charset="0"/>
                          <a:cs typeface="Arial" panose="020B0604020202020204" pitchFamily="34" charset="0"/>
                        </a:rPr>
                        <a:t>El 100% de los fondos debe utilizarse para proporcionar vivienda o servicios de asistencia a personas con bajos ingresos (o miembros de su familia) que tenga un diagnóstico médico que califique y que viva en una zona que cumpla con los requisitos</a:t>
                      </a:r>
                    </a:p>
                  </a:txBody>
                  <a:tcPr/>
                </a:tc>
                <a:extLst>
                  <a:ext uri="{0D108BD9-81ED-4DB2-BD59-A6C34878D82A}">
                    <a16:rowId xmlns:a16="http://schemas.microsoft.com/office/drawing/2014/main" val="3510529889"/>
                  </a:ext>
                </a:extLst>
              </a:tr>
              <a:tr h="892153">
                <a:tc>
                  <a:txBody>
                    <a:bodyPr/>
                    <a:lstStyle/>
                    <a:p>
                      <a:r>
                        <a:rPr lang="es-MX">
                          <a:solidFill>
                            <a:schemeClr val="bg1"/>
                          </a:solidFill>
                          <a:latin typeface="Arial" panose="020B0604020202020204" pitchFamily="34" charset="0"/>
                          <a:cs typeface="Arial" panose="020B0604020202020204" pitchFamily="34" charset="0"/>
                        </a:rPr>
                        <a:t>Tipos de beneficiarios:</a:t>
                      </a:r>
                    </a:p>
                  </a:txBody>
                  <a:tcPr>
                    <a:solidFill>
                      <a:srgbClr val="003F88"/>
                    </a:solidFill>
                  </a:tcPr>
                </a:tc>
                <a:tc>
                  <a:txBody>
                    <a:bodyPr/>
                    <a:lstStyle/>
                    <a:p>
                      <a:pPr marL="285750" indent="-285750">
                        <a:buSzPct val="100000"/>
                        <a:buFont typeface="Arial" panose="020B0604020202020204" pitchFamily="34" charset="0"/>
                        <a:buChar char="•"/>
                      </a:pPr>
                      <a:r>
                        <a:rPr lang="es-MX" sz="1800">
                          <a:latin typeface="Arial" panose="020B0604020202020204" pitchFamily="34" charset="0"/>
                          <a:cs typeface="Arial" panose="020B0604020202020204" pitchFamily="34" charset="0"/>
                        </a:rPr>
                        <a:t>Las personas no pueden recibir fondos directamente, deben solicitarlos a través de una organización contratada</a:t>
                      </a:r>
                    </a:p>
                    <a:p>
                      <a:pPr marL="285750" indent="-285750">
                        <a:buSzPct val="100000"/>
                        <a:buFont typeface="Arial" panose="020B0604020202020204" pitchFamily="34" charset="0"/>
                        <a:buChar char="•"/>
                      </a:pPr>
                      <a:r>
                        <a:rPr lang="es-MX" sz="1800">
                          <a:latin typeface="Arial" panose="020B0604020202020204" pitchFamily="34" charset="0"/>
                          <a:cs typeface="Arial" panose="020B0604020202020204" pitchFamily="34" charset="0"/>
                        </a:rPr>
                        <a:t>Agencias sin fines de lucro, 501 (c)(3) requerido</a:t>
                      </a:r>
                    </a:p>
                  </a:txBody>
                  <a:tcPr/>
                </a:tc>
                <a:extLst>
                  <a:ext uri="{0D108BD9-81ED-4DB2-BD59-A6C34878D82A}">
                    <a16:rowId xmlns:a16="http://schemas.microsoft.com/office/drawing/2014/main" val="1132871178"/>
                  </a:ext>
                </a:extLst>
              </a:tr>
              <a:tr h="11597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a:solidFill>
                            <a:schemeClr val="bg1"/>
                          </a:solidFill>
                          <a:latin typeface="Arial" panose="020B0604020202020204" pitchFamily="34" charset="0"/>
                          <a:cs typeface="Arial" panose="020B0604020202020204" pitchFamily="34" charset="0"/>
                        </a:rPr>
                        <a:t>Ejemplos de programas:</a:t>
                      </a:r>
                    </a:p>
                  </a:txBody>
                  <a:tcPr>
                    <a:solidFill>
                      <a:srgbClr val="003F8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800" dirty="0">
                          <a:latin typeface="Arial" panose="020B0604020202020204" pitchFamily="34" charset="0"/>
                          <a:cs typeface="Arial" panose="020B0604020202020204" pitchFamily="34" charset="0"/>
                        </a:rPr>
                        <a:t>Los programas y servicios elegibles pueden incluir:</a:t>
                      </a: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Asistencia para la Renta Basada en el Arrendatario</a:t>
                      </a: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Viviendas en establecimientos</a:t>
                      </a: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Servicios e información sobre vivienda</a:t>
                      </a:r>
                    </a:p>
                  </a:txBody>
                  <a:tcPr/>
                </a:tc>
                <a:extLst>
                  <a:ext uri="{0D108BD9-81ED-4DB2-BD59-A6C34878D82A}">
                    <a16:rowId xmlns:a16="http://schemas.microsoft.com/office/drawing/2014/main" val="1597325161"/>
                  </a:ext>
                </a:extLst>
              </a:tr>
            </a:tbl>
          </a:graphicData>
        </a:graphic>
      </p:graphicFrame>
    </p:spTree>
    <p:extLst>
      <p:ext uri="{BB962C8B-B14F-4D97-AF65-F5344CB8AC3E}">
        <p14:creationId xmlns:p14="http://schemas.microsoft.com/office/powerpoint/2010/main" val="1752417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s-MX" sz="4000" b="1">
                <a:solidFill>
                  <a:srgbClr val="003F88"/>
                </a:solidFill>
                <a:latin typeface="Arial" panose="020B0604020202020204" pitchFamily="34" charset="0"/>
                <a:cs typeface="Arial" panose="020B0604020202020204" pitchFamily="34" charset="0"/>
              </a:rPr>
              <a:t>Principales logros de HOPWA - AF 2021-22</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22</a:t>
            </a:fld>
            <a:endParaRPr lang="en-US"/>
          </a:p>
        </p:txBody>
      </p:sp>
      <p:graphicFrame>
        <p:nvGraphicFramePr>
          <p:cNvPr id="3" name="Diagram 2">
            <a:extLst>
              <a:ext uri="{FF2B5EF4-FFF2-40B4-BE49-F238E27FC236}">
                <a16:creationId xmlns:a16="http://schemas.microsoft.com/office/drawing/2014/main" id="{D62E2FA7-9B21-451F-AC25-28DEB39B5540}"/>
              </a:ext>
            </a:extLst>
          </p:cNvPr>
          <p:cNvGraphicFramePr/>
          <p:nvPr>
            <p:extLst>
              <p:ext uri="{D42A27DB-BD31-4B8C-83A1-F6EECF244321}">
                <p14:modId xmlns:p14="http://schemas.microsoft.com/office/powerpoint/2010/main" val="668527316"/>
              </p:ext>
            </p:extLst>
          </p:nvPr>
        </p:nvGraphicFramePr>
        <p:xfrm>
          <a:off x="-1328585" y="1147263"/>
          <a:ext cx="14103575" cy="4563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3575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s-MX" sz="4000" b="1">
                <a:solidFill>
                  <a:srgbClr val="003F88"/>
                </a:solidFill>
                <a:latin typeface="Arial" panose="020B0604020202020204" pitchFamily="34" charset="0"/>
                <a:cs typeface="Arial" panose="020B0604020202020204" pitchFamily="34" charset="0"/>
              </a:rPr>
              <a:t>Pregunta N.° 5 de la encuesta</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23</a:t>
            </a:fld>
            <a:endParaRPr lang="en-US"/>
          </a:p>
        </p:txBody>
      </p:sp>
      <p:sp>
        <p:nvSpPr>
          <p:cNvPr id="3" name="Speech Bubble: Rectangle 2">
            <a:extLst>
              <a:ext uri="{FF2B5EF4-FFF2-40B4-BE49-F238E27FC236}">
                <a16:creationId xmlns:a16="http://schemas.microsoft.com/office/drawing/2014/main" id="{F3805730-9EC1-43BA-969D-747791AA3E34}"/>
              </a:ext>
            </a:extLst>
          </p:cNvPr>
          <p:cNvSpPr/>
          <p:nvPr/>
        </p:nvSpPr>
        <p:spPr>
          <a:xfrm>
            <a:off x="257421" y="1203650"/>
            <a:ext cx="11600596" cy="2589828"/>
          </a:xfrm>
          <a:prstGeom prst="wedgeRectCallou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C5056C5-A62A-4626-915B-EF58BD17F74E}"/>
              </a:ext>
            </a:extLst>
          </p:cNvPr>
          <p:cNvSpPr txBox="1"/>
          <p:nvPr/>
        </p:nvSpPr>
        <p:spPr>
          <a:xfrm>
            <a:off x="341193" y="1546708"/>
            <a:ext cx="11516823" cy="1938992"/>
          </a:xfrm>
          <a:prstGeom prst="rect">
            <a:avLst/>
          </a:prstGeom>
          <a:noFill/>
        </p:spPr>
        <p:txBody>
          <a:bodyPr wrap="square" rtlCol="0">
            <a:spAutoFit/>
          </a:bodyPr>
          <a:lstStyle/>
          <a:p>
            <a:pPr>
              <a:buSzPct val="100000"/>
            </a:pPr>
            <a:r>
              <a:rPr lang="es-MX" sz="2400" dirty="0">
                <a:solidFill>
                  <a:schemeClr val="bg1"/>
                </a:solidFill>
                <a:latin typeface="Arial" panose="020B0604020202020204" pitchFamily="34" charset="0"/>
                <a:cs typeface="Arial" panose="020B0604020202020204" pitchFamily="34" charset="0"/>
              </a:rPr>
              <a:t>Otro subsidio del HUD, Oportunidades de Vivienda para Personas con SIDA (HOPWA), se utiliza para proporcionar vivienda a personas con VIH/SIDA y sus familias. ¿La Ciudad debería continuar utilizando los fondos de HOPWA para abordar las prioridades y necesidades identificadas por el Condado de Dallas y el Consejo de Planificación </a:t>
            </a:r>
            <a:r>
              <a:rPr lang="es-MX" sz="2400" dirty="0" err="1">
                <a:solidFill>
                  <a:schemeClr val="bg1"/>
                </a:solidFill>
                <a:latin typeface="Arial" panose="020B0604020202020204" pitchFamily="34" charset="0"/>
                <a:cs typeface="Arial" panose="020B0604020202020204" pitchFamily="34" charset="0"/>
              </a:rPr>
              <a:t>Ryan</a:t>
            </a:r>
            <a:r>
              <a:rPr lang="es-MX" sz="2400" dirty="0">
                <a:solidFill>
                  <a:schemeClr val="bg1"/>
                </a:solidFill>
                <a:latin typeface="Arial" panose="020B0604020202020204" pitchFamily="34" charset="0"/>
                <a:cs typeface="Arial" panose="020B0604020202020204" pitchFamily="34" charset="0"/>
              </a:rPr>
              <a:t> White del Área de Dallas?</a:t>
            </a:r>
          </a:p>
        </p:txBody>
      </p:sp>
      <p:sp>
        <p:nvSpPr>
          <p:cNvPr id="9" name="TextBox 8">
            <a:extLst>
              <a:ext uri="{FF2B5EF4-FFF2-40B4-BE49-F238E27FC236}">
                <a16:creationId xmlns:a16="http://schemas.microsoft.com/office/drawing/2014/main" id="{ACE4ACDA-EF11-4015-8CA8-A926E9D41CB0}"/>
              </a:ext>
            </a:extLst>
          </p:cNvPr>
          <p:cNvSpPr txBox="1"/>
          <p:nvPr/>
        </p:nvSpPr>
        <p:spPr>
          <a:xfrm>
            <a:off x="496112" y="4124859"/>
            <a:ext cx="11516823" cy="1384995"/>
          </a:xfrm>
          <a:prstGeom prst="rect">
            <a:avLst/>
          </a:prstGeom>
          <a:noFill/>
        </p:spPr>
        <p:txBody>
          <a:bodyPr wrap="square" rtlCol="0">
            <a:spAutoFit/>
          </a:bodyPr>
          <a:lstStyle/>
          <a:p>
            <a:pPr marL="457200" indent="-457200">
              <a:buSzPct val="100000"/>
              <a:buFont typeface="Wingdings" panose="05000000000000000000" pitchFamily="2" charset="2"/>
              <a:buChar char="q"/>
            </a:pPr>
            <a:r>
              <a:rPr lang="es-MX" sz="2800">
                <a:latin typeface="Arial" panose="020B0604020202020204" pitchFamily="34" charset="0"/>
                <a:cs typeface="Arial" panose="020B0604020202020204" pitchFamily="34" charset="0"/>
              </a:rPr>
              <a:t>Sí</a:t>
            </a:r>
          </a:p>
          <a:p>
            <a:pPr marL="457200" indent="-457200">
              <a:buSzPct val="100000"/>
              <a:buFont typeface="Wingdings" panose="05000000000000000000" pitchFamily="2" charset="2"/>
              <a:buChar char="q"/>
            </a:pPr>
            <a:r>
              <a:rPr lang="es-MX" sz="2800">
                <a:latin typeface="Arial" panose="020B0604020202020204" pitchFamily="34" charset="0"/>
                <a:cs typeface="Arial" panose="020B0604020202020204" pitchFamily="34" charset="0"/>
              </a:rPr>
              <a:t>No</a:t>
            </a:r>
          </a:p>
          <a:p>
            <a:pPr marL="457200" indent="-457200">
              <a:buSzPct val="100000"/>
              <a:buFont typeface="Wingdings" panose="05000000000000000000" pitchFamily="2" charset="2"/>
              <a:buChar char="q"/>
            </a:pPr>
            <a:r>
              <a:rPr lang="es-MX" sz="2800">
                <a:latin typeface="Arial" panose="020B0604020202020204" pitchFamily="34" charset="0"/>
                <a:cs typeface="Arial" panose="020B0604020202020204" pitchFamily="34" charset="0"/>
              </a:rPr>
              <a:t>Quizás</a:t>
            </a:r>
          </a:p>
        </p:txBody>
      </p:sp>
    </p:spTree>
    <p:extLst>
      <p:ext uri="{BB962C8B-B14F-4D97-AF65-F5344CB8AC3E}">
        <p14:creationId xmlns:p14="http://schemas.microsoft.com/office/powerpoint/2010/main" val="3812951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s-MX" sz="4000" b="1">
                <a:solidFill>
                  <a:srgbClr val="003F88"/>
                </a:solidFill>
                <a:latin typeface="Arial" panose="020B0604020202020204" pitchFamily="34" charset="0"/>
                <a:cs typeface="Arial" panose="020B0604020202020204" pitchFamily="34" charset="0"/>
              </a:rPr>
              <a:t>Calendario del Plan Consolidado</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24</a:t>
            </a:fld>
            <a:endParaRPr lang="en-US"/>
          </a:p>
        </p:txBody>
      </p:sp>
      <p:graphicFrame>
        <p:nvGraphicFramePr>
          <p:cNvPr id="3" name="Table 5">
            <a:extLst>
              <a:ext uri="{FF2B5EF4-FFF2-40B4-BE49-F238E27FC236}">
                <a16:creationId xmlns:a16="http://schemas.microsoft.com/office/drawing/2014/main" id="{9F04658D-3DEA-436F-B64F-1A85B06E7FBD}"/>
              </a:ext>
            </a:extLst>
          </p:cNvPr>
          <p:cNvGraphicFramePr>
            <a:graphicFrameLocks noGrp="1"/>
          </p:cNvGraphicFramePr>
          <p:nvPr>
            <p:extLst>
              <p:ext uri="{D42A27DB-BD31-4B8C-83A1-F6EECF244321}">
                <p14:modId xmlns:p14="http://schemas.microsoft.com/office/powerpoint/2010/main" val="1450180474"/>
              </p:ext>
            </p:extLst>
          </p:nvPr>
        </p:nvGraphicFramePr>
        <p:xfrm>
          <a:off x="753036" y="951836"/>
          <a:ext cx="10015369" cy="5227463"/>
        </p:xfrm>
        <a:graphic>
          <a:graphicData uri="http://schemas.openxmlformats.org/drawingml/2006/table">
            <a:tbl>
              <a:tblPr firstCol="1" bandRow="1">
                <a:tableStyleId>{5C22544A-7EE6-4342-B048-85BDC9FD1C3A}</a:tableStyleId>
              </a:tblPr>
              <a:tblGrid>
                <a:gridCol w="2305234">
                  <a:extLst>
                    <a:ext uri="{9D8B030D-6E8A-4147-A177-3AD203B41FA5}">
                      <a16:colId xmlns:a16="http://schemas.microsoft.com/office/drawing/2014/main" val="1888384642"/>
                    </a:ext>
                  </a:extLst>
                </a:gridCol>
                <a:gridCol w="7710135">
                  <a:extLst>
                    <a:ext uri="{9D8B030D-6E8A-4147-A177-3AD203B41FA5}">
                      <a16:colId xmlns:a16="http://schemas.microsoft.com/office/drawing/2014/main" val="2123273788"/>
                    </a:ext>
                  </a:extLst>
                </a:gridCol>
              </a:tblGrid>
              <a:tr h="1464935">
                <a:tc>
                  <a:txBody>
                    <a:bodyPr/>
                    <a:lstStyle/>
                    <a:p>
                      <a:r>
                        <a:rPr lang="es-MX">
                          <a:latin typeface="Arial" panose="020B0604020202020204" pitchFamily="34" charset="0"/>
                          <a:cs typeface="Arial" panose="020B0604020202020204" pitchFamily="34" charset="0"/>
                        </a:rPr>
                        <a:t>Enero/Febrero</a:t>
                      </a:r>
                    </a:p>
                  </a:txBody>
                  <a:tcPr anchor="ctr">
                    <a:solidFill>
                      <a:srgbClr val="003F88"/>
                    </a:solidFill>
                  </a:tcPr>
                </a:tc>
                <a:tc>
                  <a:txBody>
                    <a:bodyPr/>
                    <a:lstStyle/>
                    <a:p>
                      <a:r>
                        <a:rPr lang="es-MX" dirty="0">
                          <a:latin typeface="Arial" panose="020B0604020202020204" pitchFamily="34" charset="0"/>
                          <a:cs typeface="Arial" panose="020B0604020202020204" pitchFamily="34" charset="0"/>
                        </a:rPr>
                        <a:t>Reuniones de aportes públicos</a:t>
                      </a: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Reuniones vecinales virtuales: 6 al 20 de enero</a:t>
                      </a: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Reuniones de socios comunitarios (Continuum </a:t>
                      </a:r>
                      <a:r>
                        <a:rPr lang="es-MX" dirty="0" err="1">
                          <a:latin typeface="Arial" panose="020B0604020202020204" pitchFamily="34" charset="0"/>
                          <a:cs typeface="Arial" panose="020B0604020202020204" pitchFamily="34" charset="0"/>
                        </a:rPr>
                        <a:t>of</a:t>
                      </a:r>
                      <a:r>
                        <a:rPr lang="es-MX" dirty="0">
                          <a:latin typeface="Arial" panose="020B0604020202020204" pitchFamily="34" charset="0"/>
                          <a:cs typeface="Arial" panose="020B0604020202020204" pitchFamily="34" charset="0"/>
                        </a:rPr>
                        <a:t> Care, Consejo de Planificación Ryan White de Dallas): enero y febrero</a:t>
                      </a:r>
                    </a:p>
                    <a:p>
                      <a:pPr marL="0" indent="0">
                        <a:buFont typeface="Arial" panose="020B0604020202020204" pitchFamily="34" charset="0"/>
                        <a:buNone/>
                      </a:pPr>
                      <a:r>
                        <a:rPr lang="es-MX" dirty="0">
                          <a:latin typeface="Arial" panose="020B0604020202020204" pitchFamily="34" charset="0"/>
                          <a:cs typeface="Arial" panose="020B0604020202020204" pitchFamily="34" charset="0"/>
                        </a:rPr>
                        <a:t>Fecha límite para los formularios de comentarios: 25 de febrero</a:t>
                      </a:r>
                    </a:p>
                  </a:txBody>
                  <a:tcPr anchor="ctr"/>
                </a:tc>
                <a:extLst>
                  <a:ext uri="{0D108BD9-81ED-4DB2-BD59-A6C34878D82A}">
                    <a16:rowId xmlns:a16="http://schemas.microsoft.com/office/drawing/2014/main" val="2894484582"/>
                  </a:ext>
                </a:extLst>
              </a:tr>
              <a:tr h="640909">
                <a:tc>
                  <a:txBody>
                    <a:bodyPr/>
                    <a:lstStyle/>
                    <a:p>
                      <a:r>
                        <a:rPr lang="es-MX">
                          <a:latin typeface="Arial" panose="020B0604020202020204" pitchFamily="34" charset="0"/>
                          <a:cs typeface="Arial" panose="020B0604020202020204" pitchFamily="34" charset="0"/>
                        </a:rPr>
                        <a:t>Marzo</a:t>
                      </a:r>
                    </a:p>
                  </a:txBody>
                  <a:tcPr anchor="ctr">
                    <a:solidFill>
                      <a:srgbClr val="003F88"/>
                    </a:solidFill>
                  </a:tcPr>
                </a:tc>
                <a:tc>
                  <a:txBody>
                    <a:bodyPr/>
                    <a:lstStyle/>
                    <a:p>
                      <a:r>
                        <a:rPr lang="es-MX" dirty="0">
                          <a:latin typeface="Arial" panose="020B0604020202020204" pitchFamily="34" charset="0"/>
                          <a:cs typeface="Arial" panose="020B0604020202020204" pitchFamily="34" charset="0"/>
                        </a:rPr>
                        <a:t>La Comisión de Desarrollo Comunitario (CDC) revisa el presupuesto recomendado por el administrador de la Ciudad</a:t>
                      </a:r>
                    </a:p>
                  </a:txBody>
                  <a:tcPr anchor="ctr"/>
                </a:tc>
                <a:extLst>
                  <a:ext uri="{0D108BD9-81ED-4DB2-BD59-A6C34878D82A}">
                    <a16:rowId xmlns:a16="http://schemas.microsoft.com/office/drawing/2014/main" val="3740500853"/>
                  </a:ext>
                </a:extLst>
              </a:tr>
              <a:tr h="915584">
                <a:tc>
                  <a:txBody>
                    <a:bodyPr/>
                    <a:lstStyle/>
                    <a:p>
                      <a:r>
                        <a:rPr lang="es-MX">
                          <a:latin typeface="Arial" panose="020B0604020202020204" pitchFamily="34" charset="0"/>
                          <a:cs typeface="Arial" panose="020B0604020202020204" pitchFamily="34" charset="0"/>
                        </a:rPr>
                        <a:t>Abril/Mayo</a:t>
                      </a:r>
                    </a:p>
                  </a:txBody>
                  <a:tcPr anchor="ctr">
                    <a:solidFill>
                      <a:srgbClr val="003F88"/>
                    </a:solidFill>
                  </a:tcPr>
                </a:tc>
                <a:tc>
                  <a:txBody>
                    <a:bodyPr/>
                    <a:lstStyle/>
                    <a:p>
                      <a:r>
                        <a:rPr lang="es-MX" dirty="0">
                          <a:latin typeface="Arial" panose="020B0604020202020204" pitchFamily="34" charset="0"/>
                          <a:cs typeface="Arial" panose="020B0604020202020204" pitchFamily="34" charset="0"/>
                        </a:rPr>
                        <a:t>Los CDC recomiendan el presupuesto y las enmiendas al Concejo de la Ciudad</a:t>
                      </a:r>
                    </a:p>
                    <a:p>
                      <a:r>
                        <a:rPr lang="es-MX" dirty="0">
                          <a:latin typeface="Arial" panose="020B0604020202020204" pitchFamily="34" charset="0"/>
                          <a:cs typeface="Arial" panose="020B0604020202020204" pitchFamily="34" charset="0"/>
                        </a:rPr>
                        <a:t>El Concejo de la Ciudad revisa el presupuesto</a:t>
                      </a:r>
                    </a:p>
                    <a:p>
                      <a:r>
                        <a:rPr lang="es-MX" dirty="0">
                          <a:latin typeface="Arial" panose="020B0604020202020204" pitchFamily="34" charset="0"/>
                          <a:cs typeface="Arial" panose="020B0604020202020204" pitchFamily="34" charset="0"/>
                        </a:rPr>
                        <a:t>El Concejo de la Ciudad adopta el presupuesto de forma preliminar</a:t>
                      </a:r>
                    </a:p>
                  </a:txBody>
                  <a:tcPr anchor="ctr"/>
                </a:tc>
                <a:extLst>
                  <a:ext uri="{0D108BD9-81ED-4DB2-BD59-A6C34878D82A}">
                    <a16:rowId xmlns:a16="http://schemas.microsoft.com/office/drawing/2014/main" val="4194320005"/>
                  </a:ext>
                </a:extLst>
              </a:tr>
              <a:tr h="1190259">
                <a:tc>
                  <a:txBody>
                    <a:bodyPr/>
                    <a:lstStyle/>
                    <a:p>
                      <a:r>
                        <a:rPr lang="es-MX">
                          <a:latin typeface="Arial" panose="020B0604020202020204" pitchFamily="34" charset="0"/>
                          <a:cs typeface="Arial" panose="020B0604020202020204" pitchFamily="34" charset="0"/>
                        </a:rPr>
                        <a:t>Junio</a:t>
                      </a:r>
                    </a:p>
                  </a:txBody>
                  <a:tcPr anchor="ctr">
                    <a:solidFill>
                      <a:srgbClr val="003F88"/>
                    </a:solidFill>
                  </a:tcPr>
                </a:tc>
                <a:tc>
                  <a:txBody>
                    <a:bodyPr/>
                    <a:lstStyle/>
                    <a:p>
                      <a:r>
                        <a:rPr lang="es-MX" dirty="0">
                          <a:latin typeface="Arial" panose="020B0604020202020204" pitchFamily="34" charset="0"/>
                          <a:cs typeface="Arial" panose="020B0604020202020204" pitchFamily="34" charset="0"/>
                        </a:rPr>
                        <a:t>Revisión pública </a:t>
                      </a: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Periodo de comentarios de 30 días</a:t>
                      </a: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Audiencia pública ante el Concejo de la Ciudad</a:t>
                      </a:r>
                    </a:p>
                    <a:p>
                      <a:r>
                        <a:rPr lang="es-MX" dirty="0">
                          <a:latin typeface="Arial" panose="020B0604020202020204" pitchFamily="34" charset="0"/>
                          <a:cs typeface="Arial" panose="020B0604020202020204" pitchFamily="34" charset="0"/>
                        </a:rPr>
                        <a:t>Adopción Final por el Concejo de la Ciudad</a:t>
                      </a:r>
                    </a:p>
                  </a:txBody>
                  <a:tcPr anchor="ctr"/>
                </a:tc>
                <a:extLst>
                  <a:ext uri="{0D108BD9-81ED-4DB2-BD59-A6C34878D82A}">
                    <a16:rowId xmlns:a16="http://schemas.microsoft.com/office/drawing/2014/main" val="4282090882"/>
                  </a:ext>
                </a:extLst>
              </a:tr>
              <a:tr h="371320">
                <a:tc>
                  <a:txBody>
                    <a:bodyPr/>
                    <a:lstStyle/>
                    <a:p>
                      <a:r>
                        <a:rPr lang="es-MX">
                          <a:latin typeface="Arial" panose="020B0604020202020204" pitchFamily="34" charset="0"/>
                          <a:cs typeface="Arial" panose="020B0604020202020204" pitchFamily="34" charset="0"/>
                        </a:rPr>
                        <a:t>Agosto</a:t>
                      </a:r>
                    </a:p>
                  </a:txBody>
                  <a:tcPr anchor="ctr">
                    <a:solidFill>
                      <a:srgbClr val="003F88"/>
                    </a:solidFill>
                  </a:tcPr>
                </a:tc>
                <a:tc>
                  <a:txBody>
                    <a:bodyPr/>
                    <a:lstStyle/>
                    <a:p>
                      <a:r>
                        <a:rPr lang="es-MX">
                          <a:latin typeface="Arial" panose="020B0604020202020204" pitchFamily="34" charset="0"/>
                          <a:cs typeface="Arial" panose="020B0604020202020204" pitchFamily="34" charset="0"/>
                        </a:rPr>
                        <a:t>Presentación del plan al HUD</a:t>
                      </a:r>
                    </a:p>
                  </a:txBody>
                  <a:tcPr anchor="ctr"/>
                </a:tc>
                <a:extLst>
                  <a:ext uri="{0D108BD9-81ED-4DB2-BD59-A6C34878D82A}">
                    <a16:rowId xmlns:a16="http://schemas.microsoft.com/office/drawing/2014/main" val="2387114573"/>
                  </a:ext>
                </a:extLst>
              </a:tr>
              <a:tr h="371320">
                <a:tc>
                  <a:txBody>
                    <a:bodyPr/>
                    <a:lstStyle/>
                    <a:p>
                      <a:r>
                        <a:rPr lang="es-MX">
                          <a:latin typeface="Arial" panose="020B0604020202020204" pitchFamily="34" charset="0"/>
                          <a:cs typeface="Arial" panose="020B0604020202020204" pitchFamily="34" charset="0"/>
                        </a:rPr>
                        <a:t>Octubre</a:t>
                      </a:r>
                    </a:p>
                  </a:txBody>
                  <a:tcPr anchor="ctr">
                    <a:solidFill>
                      <a:srgbClr val="003F88"/>
                    </a:solidFill>
                  </a:tcPr>
                </a:tc>
                <a:tc>
                  <a:txBody>
                    <a:bodyPr/>
                    <a:lstStyle/>
                    <a:p>
                      <a:r>
                        <a:rPr lang="es-MX" dirty="0">
                          <a:latin typeface="Arial" panose="020B0604020202020204" pitchFamily="34" charset="0"/>
                          <a:cs typeface="Arial" panose="020B0604020202020204" pitchFamily="34" charset="0"/>
                        </a:rPr>
                        <a:t>Implementar el plan</a:t>
                      </a:r>
                    </a:p>
                  </a:txBody>
                  <a:tcPr anchor="ctr"/>
                </a:tc>
                <a:extLst>
                  <a:ext uri="{0D108BD9-81ED-4DB2-BD59-A6C34878D82A}">
                    <a16:rowId xmlns:a16="http://schemas.microsoft.com/office/drawing/2014/main" val="40515289"/>
                  </a:ext>
                </a:extLst>
              </a:tr>
            </a:tbl>
          </a:graphicData>
        </a:graphic>
      </p:graphicFrame>
    </p:spTree>
    <p:extLst>
      <p:ext uri="{BB962C8B-B14F-4D97-AF65-F5344CB8AC3E}">
        <p14:creationId xmlns:p14="http://schemas.microsoft.com/office/powerpoint/2010/main" val="1732904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s-MX" sz="4000" b="1">
                <a:solidFill>
                  <a:srgbClr val="003F88"/>
                </a:solidFill>
                <a:latin typeface="Arial" panose="020B0604020202020204" pitchFamily="34" charset="0"/>
                <a:cs typeface="Arial" panose="020B0604020202020204" pitchFamily="34" charset="0"/>
              </a:rPr>
              <a:t>Participación de los residentes</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25</a:t>
            </a:fld>
            <a:endParaRPr lang="en-US"/>
          </a:p>
        </p:txBody>
      </p:sp>
      <p:graphicFrame>
        <p:nvGraphicFramePr>
          <p:cNvPr id="3" name="Diagram 2">
            <a:extLst>
              <a:ext uri="{FF2B5EF4-FFF2-40B4-BE49-F238E27FC236}">
                <a16:creationId xmlns:a16="http://schemas.microsoft.com/office/drawing/2014/main" id="{C7D28795-0C9F-4A49-97A4-8478AF1AD0C0}"/>
              </a:ext>
            </a:extLst>
          </p:cNvPr>
          <p:cNvGraphicFramePr/>
          <p:nvPr>
            <p:extLst>
              <p:ext uri="{D42A27DB-BD31-4B8C-83A1-F6EECF244321}">
                <p14:modId xmlns:p14="http://schemas.microsoft.com/office/powerpoint/2010/main" val="4186893438"/>
              </p:ext>
            </p:extLst>
          </p:nvPr>
        </p:nvGraphicFramePr>
        <p:xfrm>
          <a:off x="341194" y="894946"/>
          <a:ext cx="11223277" cy="5236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9D1F5852-CF3F-4F56-AB9A-508D1D64DD31}"/>
              </a:ext>
            </a:extLst>
          </p:cNvPr>
          <p:cNvSpPr txBox="1"/>
          <p:nvPr/>
        </p:nvSpPr>
        <p:spPr>
          <a:xfrm>
            <a:off x="432487" y="2020105"/>
            <a:ext cx="3398108" cy="1846659"/>
          </a:xfrm>
          <a:prstGeom prst="rect">
            <a:avLst/>
          </a:prstGeom>
          <a:noFill/>
        </p:spPr>
        <p:txBody>
          <a:bodyPr wrap="square" rtlCol="0">
            <a:spAutoFit/>
          </a:bodyPr>
          <a:lstStyle/>
          <a:p>
            <a:pPr lvl="0"/>
            <a:r>
              <a:rPr lang="es-MX" sz="2000" dirty="0">
                <a:latin typeface="Arial" panose="020B0604020202020204" pitchFamily="34" charset="0"/>
                <a:cs typeface="Arial" panose="020B0604020202020204" pitchFamily="34" charset="0"/>
              </a:rPr>
              <a:t>Ciudad de Dallas</a:t>
            </a:r>
          </a:p>
          <a:p>
            <a:pPr lvl="0"/>
            <a:r>
              <a:rPr lang="es-MX" dirty="0">
                <a:latin typeface="Arial" panose="020B0604020202020204" pitchFamily="34" charset="0"/>
                <a:cs typeface="Arial" panose="020B0604020202020204" pitchFamily="34" charset="0"/>
              </a:rPr>
              <a:t>Servicios Presupuestarios y Administrativos/Administración de Subsidios</a:t>
            </a:r>
          </a:p>
          <a:p>
            <a:pPr lvl="0"/>
            <a:r>
              <a:rPr lang="es-MX" sz="2000" dirty="0">
                <a:latin typeface="Arial" panose="020B0604020202020204" pitchFamily="34" charset="0"/>
                <a:cs typeface="Arial" panose="020B0604020202020204" pitchFamily="34" charset="0"/>
              </a:rPr>
              <a:t>1500 </a:t>
            </a:r>
            <a:r>
              <a:rPr lang="es-MX" sz="2000" dirty="0" err="1">
                <a:latin typeface="Arial" panose="020B0604020202020204" pitchFamily="34" charset="0"/>
                <a:cs typeface="Arial" panose="020B0604020202020204" pitchFamily="34" charset="0"/>
              </a:rPr>
              <a:t>Marilla</a:t>
            </a:r>
            <a:r>
              <a:rPr lang="es-MX" sz="2000" dirty="0">
                <a:latin typeface="Arial" panose="020B0604020202020204" pitchFamily="34" charset="0"/>
                <a:cs typeface="Arial" panose="020B0604020202020204" pitchFamily="34" charset="0"/>
              </a:rPr>
              <a:t> Street, 4FS</a:t>
            </a:r>
          </a:p>
          <a:p>
            <a:pPr lvl="0"/>
            <a:r>
              <a:rPr lang="es-MX" sz="2000" dirty="0">
                <a:latin typeface="Arial" panose="020B0604020202020204" pitchFamily="34" charset="0"/>
                <a:cs typeface="Arial" panose="020B0604020202020204" pitchFamily="34" charset="0"/>
              </a:rPr>
              <a:t>Dallas, TX 75201</a:t>
            </a:r>
          </a:p>
        </p:txBody>
      </p:sp>
    </p:spTree>
    <p:extLst>
      <p:ext uri="{BB962C8B-B14F-4D97-AF65-F5344CB8AC3E}">
        <p14:creationId xmlns:p14="http://schemas.microsoft.com/office/powerpoint/2010/main" val="4251896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s-MX" sz="4000" b="1">
                <a:solidFill>
                  <a:srgbClr val="003F88"/>
                </a:solidFill>
                <a:latin typeface="Arial" panose="020B0604020202020204" pitchFamily="34" charset="0"/>
                <a:cs typeface="Arial" panose="020B0604020202020204" pitchFamily="34" charset="0"/>
              </a:rPr>
              <a:t>Hacer negocios con la Ciudad</a:t>
            </a:r>
          </a:p>
        </p:txBody>
      </p:sp>
      <p:sp>
        <p:nvSpPr>
          <p:cNvPr id="5" name="TextBox 4">
            <a:extLst>
              <a:ext uri="{FF2B5EF4-FFF2-40B4-BE49-F238E27FC236}">
                <a16:creationId xmlns:a16="http://schemas.microsoft.com/office/drawing/2014/main" id="{0939072B-F89F-493D-A26C-E698219F8380}"/>
              </a:ext>
            </a:extLst>
          </p:cNvPr>
          <p:cNvSpPr txBox="1"/>
          <p:nvPr/>
        </p:nvSpPr>
        <p:spPr>
          <a:xfrm>
            <a:off x="485192" y="1268963"/>
            <a:ext cx="11187404" cy="5509200"/>
          </a:xfrm>
          <a:prstGeom prst="rect">
            <a:avLst/>
          </a:prstGeom>
          <a:noFill/>
        </p:spPr>
        <p:txBody>
          <a:bodyPr wrap="square" rtlCol="0">
            <a:spAutoFit/>
          </a:bodyPr>
          <a:lstStyle/>
          <a:p>
            <a:pPr marL="285750" indent="-285750">
              <a:buSzPct val="100000"/>
              <a:buFont typeface="Arial" panose="020B0604020202020204" pitchFamily="34" charset="0"/>
              <a:buChar char="•"/>
            </a:pPr>
            <a:r>
              <a:rPr lang="es-MX" sz="3200" dirty="0">
                <a:latin typeface="Arial" panose="020B0604020202020204" pitchFamily="34" charset="0"/>
                <a:cs typeface="Arial" panose="020B0604020202020204" pitchFamily="34" charset="0"/>
              </a:rPr>
              <a:t>Regístrese como proveedor por internet en:</a:t>
            </a:r>
          </a:p>
          <a:p>
            <a:pPr marL="742950" lvl="1" indent="-285750">
              <a:buSzPct val="100000"/>
              <a:buFont typeface="Arial" panose="020B0604020202020204" pitchFamily="34" charset="0"/>
              <a:buChar char="•"/>
            </a:pPr>
            <a:r>
              <a:rPr lang="es-MX" sz="3200" u="sng" dirty="0">
                <a:latin typeface="Arial" panose="020B0604020202020204" pitchFamily="34" charset="0"/>
                <a:cs typeface="Arial" panose="020B0604020202020204" pitchFamily="34" charset="0"/>
                <a:hlinkClick r:id="rId3"/>
              </a:rPr>
              <a:t>https://dallascityhall.bonfirehub.com</a:t>
            </a:r>
          </a:p>
          <a:p>
            <a:pPr marL="742950" lvl="1" indent="-285750">
              <a:buSzPct val="100000"/>
              <a:buFont typeface="Arial" panose="020B0604020202020204" pitchFamily="34" charset="0"/>
              <a:buChar char="•"/>
            </a:pPr>
            <a:r>
              <a:rPr lang="es-MX" sz="3200" dirty="0">
                <a:latin typeface="Arial" panose="020B0604020202020204" pitchFamily="34" charset="0"/>
                <a:cs typeface="Arial" panose="020B0604020202020204" pitchFamily="34" charset="0"/>
              </a:rPr>
              <a:t>Póngase en contacto con la Oficina de Servicios de Adquisición al:</a:t>
            </a:r>
          </a:p>
          <a:p>
            <a:pPr marL="1200150" lvl="2" indent="-285750">
              <a:buSzPct val="100000"/>
              <a:buFont typeface="Arial" panose="020B0604020202020204" pitchFamily="34" charset="0"/>
              <a:buChar char="•"/>
            </a:pPr>
            <a:r>
              <a:rPr lang="es-MX" sz="3200" dirty="0">
                <a:latin typeface="Arial" panose="020B0604020202020204" pitchFamily="34" charset="0"/>
                <a:cs typeface="Arial" panose="020B0604020202020204" pitchFamily="34" charset="0"/>
              </a:rPr>
              <a:t>214-670-3326</a:t>
            </a:r>
          </a:p>
          <a:p>
            <a:pPr marL="1200150" lvl="2" indent="-285750">
              <a:buSzPct val="100000"/>
              <a:buFont typeface="Arial" panose="020B0604020202020204" pitchFamily="34" charset="0"/>
              <a:buChar char="•"/>
            </a:pPr>
            <a:r>
              <a:rPr lang="es-MX" sz="3200" u="sng" dirty="0">
                <a:latin typeface="Arial" panose="020B0604020202020204" pitchFamily="34" charset="0"/>
                <a:cs typeface="Arial" panose="020B0604020202020204" pitchFamily="34" charset="0"/>
                <a:hlinkClick r:id="rId4"/>
              </a:rPr>
              <a:t>askprocurement@dallascityhall.com</a:t>
            </a:r>
          </a:p>
          <a:p>
            <a:pPr marL="285750" indent="-285750">
              <a:buSzPct val="100000"/>
              <a:buFont typeface="Arial" panose="020B0604020202020204" pitchFamily="34" charset="0"/>
              <a:buChar char="•"/>
            </a:pPr>
            <a:r>
              <a:rPr lang="es-MX" sz="3200" dirty="0">
                <a:latin typeface="Arial" panose="020B0604020202020204" pitchFamily="34" charset="0"/>
                <a:cs typeface="Arial" panose="020B0604020202020204" pitchFamily="34" charset="0"/>
              </a:rPr>
              <a:t>Las notificaciones de todas las oportunidades de contratación se publican trimestralmente en el sitio web de la Oficina de Servicios de Adquisición: </a:t>
            </a:r>
            <a:r>
              <a:rPr lang="es-MX" sz="3200" u="sng" dirty="0">
                <a:latin typeface="Arial" panose="020B0604020202020204" pitchFamily="34" charset="0"/>
                <a:cs typeface="Arial" panose="020B0604020202020204" pitchFamily="34" charset="0"/>
                <a:hlinkClick r:id="rId3"/>
              </a:rPr>
              <a:t>https://dallascityhall.bonfirehub.com</a:t>
            </a:r>
          </a:p>
          <a:p>
            <a:pPr marL="285750" indent="-285750">
              <a:buSzPct val="1000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26</a:t>
            </a:fld>
            <a:endParaRPr lang="en-US"/>
          </a:p>
        </p:txBody>
      </p:sp>
    </p:spTree>
    <p:extLst>
      <p:ext uri="{BB962C8B-B14F-4D97-AF65-F5344CB8AC3E}">
        <p14:creationId xmlns:p14="http://schemas.microsoft.com/office/powerpoint/2010/main" val="3527501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694877" y="234038"/>
            <a:ext cx="11600597" cy="707886"/>
          </a:xfrm>
          <a:prstGeom prst="rect">
            <a:avLst/>
          </a:prstGeom>
          <a:noFill/>
        </p:spPr>
        <p:txBody>
          <a:bodyPr wrap="square" rtlCol="0">
            <a:spAutoFit/>
          </a:bodyPr>
          <a:lstStyle/>
          <a:p>
            <a:r>
              <a:rPr lang="es-MX" sz="4000" b="1">
                <a:solidFill>
                  <a:srgbClr val="003F88"/>
                </a:solidFill>
                <a:latin typeface="Arial" panose="020B0604020202020204" pitchFamily="34" charset="0"/>
                <a:cs typeface="Arial" panose="020B0604020202020204" pitchFamily="34" charset="0"/>
              </a:rPr>
              <a:t>Información de Contacto</a:t>
            </a:r>
          </a:p>
        </p:txBody>
      </p:sp>
      <p:sp>
        <p:nvSpPr>
          <p:cNvPr id="5" name="TextBox 4">
            <a:extLst>
              <a:ext uri="{FF2B5EF4-FFF2-40B4-BE49-F238E27FC236}">
                <a16:creationId xmlns:a16="http://schemas.microsoft.com/office/drawing/2014/main" id="{0939072B-F89F-493D-A26C-E698219F8380}"/>
              </a:ext>
            </a:extLst>
          </p:cNvPr>
          <p:cNvSpPr txBox="1"/>
          <p:nvPr/>
        </p:nvSpPr>
        <p:spPr>
          <a:xfrm>
            <a:off x="341195" y="1063690"/>
            <a:ext cx="7222432" cy="5062924"/>
          </a:xfrm>
          <a:prstGeom prst="rect">
            <a:avLst/>
          </a:prstGeom>
          <a:noFill/>
        </p:spPr>
        <p:txBody>
          <a:bodyPr wrap="square" rtlCol="0">
            <a:spAutoFit/>
          </a:bodyPr>
          <a:lstStyle/>
          <a:p>
            <a:pPr>
              <a:buSzPct val="100000"/>
            </a:pPr>
            <a:r>
              <a:rPr lang="es-MX" sz="1700" dirty="0">
                <a:latin typeface="Arial" panose="020B0604020202020204" pitchFamily="34" charset="0"/>
                <a:cs typeface="Arial" panose="020B0604020202020204" pitchFamily="34" charset="0"/>
              </a:rPr>
              <a:t>Justus Bolo, </a:t>
            </a:r>
            <a:r>
              <a:rPr lang="es-MX" sz="1700" i="1" dirty="0">
                <a:latin typeface="Arial" panose="020B0604020202020204" pitchFamily="34" charset="0"/>
                <a:cs typeface="Arial" panose="020B0604020202020204" pitchFamily="34" charset="0"/>
              </a:rPr>
              <a:t>administrador de Desarrollo comunitario</a:t>
            </a:r>
          </a:p>
          <a:p>
            <a:pPr marL="742950" lvl="1" indent="-285750">
              <a:buSzPct val="100000"/>
              <a:buFont typeface="Arial" panose="020B0604020202020204" pitchFamily="34" charset="0"/>
              <a:buChar char="•"/>
            </a:pPr>
            <a:r>
              <a:rPr lang="es-MX" sz="1700" dirty="0">
                <a:latin typeface="Arial" panose="020B0604020202020204" pitchFamily="34" charset="0"/>
                <a:cs typeface="Arial" panose="020B0604020202020204" pitchFamily="34" charset="0"/>
              </a:rPr>
              <a:t>214-670-5484</a:t>
            </a:r>
          </a:p>
          <a:p>
            <a:pPr marL="742950" lvl="1" indent="-285750">
              <a:buSzPct val="100000"/>
              <a:buFont typeface="Arial" panose="020B0604020202020204" pitchFamily="34" charset="0"/>
              <a:buChar char="•"/>
            </a:pPr>
            <a:r>
              <a:rPr lang="es-MX" sz="1700" dirty="0">
                <a:latin typeface="Arial" panose="020B0604020202020204" pitchFamily="34" charset="0"/>
                <a:cs typeface="Arial" panose="020B0604020202020204" pitchFamily="34" charset="0"/>
                <a:hlinkClick r:id="rId3"/>
              </a:rPr>
              <a:t>justus.bolo@dallas.gov</a:t>
            </a:r>
          </a:p>
          <a:p>
            <a:pPr>
              <a:buSzPct val="100000"/>
            </a:pPr>
            <a:endParaRPr lang="en-US" sz="1700" dirty="0">
              <a:latin typeface="Arial" panose="020B0604020202020204" pitchFamily="34" charset="0"/>
              <a:cs typeface="Arial" panose="020B0604020202020204" pitchFamily="34" charset="0"/>
            </a:endParaRPr>
          </a:p>
          <a:p>
            <a:pPr>
              <a:buSzPct val="100000"/>
            </a:pPr>
            <a:r>
              <a:rPr lang="es-MX" sz="1700" dirty="0">
                <a:latin typeface="Arial" panose="020B0604020202020204" pitchFamily="34" charset="0"/>
                <a:cs typeface="Arial" panose="020B0604020202020204" pitchFamily="34" charset="0"/>
              </a:rPr>
              <a:t>Yaiza Wade, </a:t>
            </a:r>
            <a:r>
              <a:rPr lang="es-MX" sz="1700" i="1" dirty="0">
                <a:latin typeface="Arial" panose="020B0604020202020204" pitchFamily="34" charset="0"/>
                <a:cs typeface="Arial" panose="020B0604020202020204" pitchFamily="34" charset="0"/>
              </a:rPr>
              <a:t>analista de Programas estratégicos de subsidios</a:t>
            </a:r>
          </a:p>
          <a:p>
            <a:pPr marL="742950" lvl="1" indent="-285750">
              <a:buSzPct val="100000"/>
              <a:buFont typeface="Arial" panose="020B0604020202020204" pitchFamily="34" charset="0"/>
              <a:buChar char="•"/>
            </a:pPr>
            <a:r>
              <a:rPr lang="es-MX" sz="1700" dirty="0">
                <a:latin typeface="Arial" panose="020B0604020202020204" pitchFamily="34" charset="0"/>
                <a:cs typeface="Arial" panose="020B0604020202020204" pitchFamily="34" charset="0"/>
              </a:rPr>
              <a:t>214-671-9401</a:t>
            </a:r>
          </a:p>
          <a:p>
            <a:pPr marL="742950" lvl="1" indent="-285750">
              <a:buSzPct val="100000"/>
              <a:buFont typeface="Arial" panose="020B0604020202020204" pitchFamily="34" charset="0"/>
              <a:buChar char="•"/>
            </a:pPr>
            <a:r>
              <a:rPr lang="es-MX" sz="1700" dirty="0">
                <a:latin typeface="Arial" panose="020B0604020202020204" pitchFamily="34" charset="0"/>
                <a:cs typeface="Arial" panose="020B0604020202020204" pitchFamily="34" charset="0"/>
                <a:hlinkClick r:id="rId4"/>
              </a:rPr>
              <a:t>yaiza.wade@dallas.gov</a:t>
            </a:r>
          </a:p>
          <a:p>
            <a:pPr>
              <a:buSzPct val="100000"/>
            </a:pPr>
            <a:endParaRPr lang="en-US" sz="1700" dirty="0">
              <a:latin typeface="Arial" panose="020B0604020202020204" pitchFamily="34" charset="0"/>
              <a:cs typeface="Arial" panose="020B0604020202020204" pitchFamily="34" charset="0"/>
            </a:endParaRPr>
          </a:p>
          <a:p>
            <a:pPr>
              <a:buSzPct val="100000"/>
            </a:pPr>
            <a:r>
              <a:rPr lang="es-MX" sz="1700" dirty="0">
                <a:latin typeface="Arial" panose="020B0604020202020204" pitchFamily="34" charset="0"/>
                <a:cs typeface="Arial" panose="020B0604020202020204" pitchFamily="34" charset="0"/>
              </a:rPr>
              <a:t>Maritza Gutiérrez Ramos, </a:t>
            </a:r>
            <a:r>
              <a:rPr lang="es-MX" sz="1700" i="1" dirty="0">
                <a:latin typeface="Arial" panose="020B0604020202020204" pitchFamily="34" charset="0"/>
                <a:cs typeface="Arial" panose="020B0604020202020204" pitchFamily="34" charset="0"/>
              </a:rPr>
              <a:t>coordinadora de Desarrollo comunitario </a:t>
            </a:r>
          </a:p>
          <a:p>
            <a:pPr marL="742950" lvl="1" indent="-285750">
              <a:buSzPct val="100000"/>
              <a:buFont typeface="Arial" panose="020B0604020202020204" pitchFamily="34" charset="0"/>
              <a:buChar char="•"/>
            </a:pPr>
            <a:r>
              <a:rPr lang="es-MX" sz="1700" dirty="0">
                <a:latin typeface="Arial" panose="020B0604020202020204" pitchFamily="34" charset="0"/>
                <a:cs typeface="Arial" panose="020B0604020202020204" pitchFamily="34" charset="0"/>
              </a:rPr>
              <a:t>214-670-4600</a:t>
            </a:r>
          </a:p>
          <a:p>
            <a:pPr marL="742950" lvl="1" indent="-285750">
              <a:buSzPct val="100000"/>
              <a:buFont typeface="Arial" panose="020B0604020202020204" pitchFamily="34" charset="0"/>
              <a:buChar char="•"/>
            </a:pPr>
            <a:r>
              <a:rPr lang="es-MX" sz="1700" dirty="0">
                <a:latin typeface="Arial" panose="020B0604020202020204" pitchFamily="34" charset="0"/>
                <a:cs typeface="Arial" panose="020B0604020202020204" pitchFamily="34" charset="0"/>
                <a:hlinkClick r:id="rId5"/>
              </a:rPr>
              <a:t>maritza.gramos@dallas.gov</a:t>
            </a:r>
          </a:p>
          <a:p>
            <a:pPr>
              <a:buSzPct val="100000"/>
            </a:pPr>
            <a:endParaRPr lang="en-US" sz="1700" dirty="0">
              <a:latin typeface="Arial" panose="020B0604020202020204" pitchFamily="34" charset="0"/>
              <a:cs typeface="Arial" panose="020B0604020202020204" pitchFamily="34" charset="0"/>
            </a:endParaRPr>
          </a:p>
          <a:p>
            <a:pPr>
              <a:buSzPct val="100000"/>
            </a:pPr>
            <a:r>
              <a:rPr lang="es-MX" sz="1700" dirty="0">
                <a:latin typeface="Arial" panose="020B0604020202020204" pitchFamily="34" charset="0"/>
                <a:cs typeface="Arial" panose="020B0604020202020204" pitchFamily="34" charset="0"/>
              </a:rPr>
              <a:t>Ausencio (AV) Vicente, </a:t>
            </a:r>
            <a:r>
              <a:rPr lang="es-MX" sz="1700" i="1" dirty="0">
                <a:latin typeface="Arial" panose="020B0604020202020204" pitchFamily="34" charset="0"/>
                <a:cs typeface="Arial" panose="020B0604020202020204" pitchFamily="34" charset="0"/>
              </a:rPr>
              <a:t>gerente de Presupuesto</a:t>
            </a:r>
          </a:p>
          <a:p>
            <a:pPr marL="742950" lvl="1" indent="-285750">
              <a:buSzPct val="100000"/>
              <a:buFont typeface="Arial" panose="020B0604020202020204" pitchFamily="34" charset="0"/>
              <a:buChar char="•"/>
            </a:pPr>
            <a:r>
              <a:rPr lang="es-MX" sz="1700" dirty="0">
                <a:latin typeface="Arial" panose="020B0604020202020204" pitchFamily="34" charset="0"/>
                <a:cs typeface="Arial" panose="020B0604020202020204" pitchFamily="34" charset="0"/>
              </a:rPr>
              <a:t>214-670-5672</a:t>
            </a:r>
          </a:p>
          <a:p>
            <a:pPr marL="742950" lvl="1" indent="-285750">
              <a:buSzPct val="100000"/>
              <a:buFont typeface="Arial" panose="020B0604020202020204" pitchFamily="34" charset="0"/>
              <a:buChar char="•"/>
            </a:pPr>
            <a:r>
              <a:rPr lang="es-MX" sz="1700" dirty="0">
                <a:latin typeface="Arial" panose="020B0604020202020204" pitchFamily="34" charset="0"/>
                <a:cs typeface="Arial" panose="020B0604020202020204" pitchFamily="34" charset="0"/>
                <a:hlinkClick r:id="rId6"/>
              </a:rPr>
              <a:t>ausencio.vicente@dallas.gov</a:t>
            </a:r>
          </a:p>
          <a:p>
            <a:pPr>
              <a:buSzPct val="100000"/>
            </a:pPr>
            <a:endParaRPr lang="en-US" sz="1700" dirty="0">
              <a:latin typeface="Arial" panose="020B0604020202020204" pitchFamily="34" charset="0"/>
              <a:cs typeface="Arial" panose="020B0604020202020204" pitchFamily="34" charset="0"/>
            </a:endParaRPr>
          </a:p>
          <a:p>
            <a:pPr>
              <a:buSzPct val="100000"/>
            </a:pPr>
            <a:r>
              <a:rPr lang="es-MX" sz="1700" dirty="0">
                <a:latin typeface="Arial" panose="020B0604020202020204" pitchFamily="34" charset="0"/>
                <a:cs typeface="Arial" panose="020B0604020202020204" pitchFamily="34" charset="0"/>
              </a:rPr>
              <a:t>Chan Williams, </a:t>
            </a:r>
            <a:r>
              <a:rPr lang="es-MX" sz="1700" i="1" dirty="0">
                <a:latin typeface="Arial" panose="020B0604020202020204" pitchFamily="34" charset="0"/>
                <a:cs typeface="Arial" panose="020B0604020202020204" pitchFamily="34" charset="0"/>
              </a:rPr>
              <a:t>directora adjunta</a:t>
            </a:r>
          </a:p>
          <a:p>
            <a:pPr marL="742950" lvl="1" indent="-285750">
              <a:buSzPct val="100000"/>
              <a:buFont typeface="Arial" panose="020B0604020202020204" pitchFamily="34" charset="0"/>
              <a:buChar char="•"/>
            </a:pPr>
            <a:r>
              <a:rPr lang="es-MX" sz="1700" dirty="0">
                <a:latin typeface="Arial" panose="020B0604020202020204" pitchFamily="34" charset="0"/>
                <a:cs typeface="Arial" panose="020B0604020202020204" pitchFamily="34" charset="0"/>
              </a:rPr>
              <a:t>214-670-5544</a:t>
            </a:r>
          </a:p>
          <a:p>
            <a:pPr marL="742950" lvl="1" indent="-285750">
              <a:buSzPct val="100000"/>
              <a:buFont typeface="Arial" panose="020B0604020202020204" pitchFamily="34" charset="0"/>
              <a:buChar char="•"/>
            </a:pPr>
            <a:r>
              <a:rPr lang="es-MX" sz="1700" dirty="0">
                <a:latin typeface="Arial" panose="020B0604020202020204" pitchFamily="34" charset="0"/>
                <a:cs typeface="Arial" panose="020B0604020202020204" pitchFamily="34" charset="0"/>
                <a:hlinkClick r:id="rId7"/>
              </a:rPr>
              <a:t>chan.williams@dallas.gov</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27</a:t>
            </a:fld>
            <a:endParaRPr lang="en-US"/>
          </a:p>
        </p:txBody>
      </p:sp>
      <p:sp>
        <p:nvSpPr>
          <p:cNvPr id="6" name="Rectangle 5">
            <a:extLst>
              <a:ext uri="{FF2B5EF4-FFF2-40B4-BE49-F238E27FC236}">
                <a16:creationId xmlns:a16="http://schemas.microsoft.com/office/drawing/2014/main" id="{39227271-796C-41C4-937B-9872D011CD55}"/>
              </a:ext>
            </a:extLst>
          </p:cNvPr>
          <p:cNvSpPr/>
          <p:nvPr/>
        </p:nvSpPr>
        <p:spPr>
          <a:xfrm>
            <a:off x="7513585" y="4204527"/>
            <a:ext cx="3628417"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MX" sz="3200" b="1">
                <a:ln/>
                <a:latin typeface="Arial" panose="020B0604020202020204" pitchFamily="34" charset="0"/>
                <a:cs typeface="Arial" panose="020B0604020202020204" pitchFamily="34" charset="0"/>
                <a:hlinkClick r:id="rId8"/>
              </a:rPr>
              <a:t>@dallascommdev</a:t>
            </a:r>
          </a:p>
        </p:txBody>
      </p:sp>
      <p:pic>
        <p:nvPicPr>
          <p:cNvPr id="7" name="Picture 6">
            <a:hlinkClick r:id="rId9"/>
            <a:extLst>
              <a:ext uri="{FF2B5EF4-FFF2-40B4-BE49-F238E27FC236}">
                <a16:creationId xmlns:a16="http://schemas.microsoft.com/office/drawing/2014/main" id="{127F6566-DED5-4540-A119-54CC55943D5E}"/>
              </a:ext>
            </a:extLst>
          </p:cNvPr>
          <p:cNvPicPr>
            <a:picLocks noChangeAspect="1"/>
          </p:cNvPicPr>
          <p:nvPr/>
        </p:nvPicPr>
        <p:blipFill>
          <a:blip r:embed="rId10" cstate="hq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404832" y="3042242"/>
            <a:ext cx="914400" cy="914400"/>
          </a:xfrm>
          <a:prstGeom prst="rect">
            <a:avLst/>
          </a:prstGeom>
        </p:spPr>
      </p:pic>
      <p:pic>
        <p:nvPicPr>
          <p:cNvPr id="8" name="Picture 7">
            <a:hlinkClick r:id="rId8"/>
            <a:extLst>
              <a:ext uri="{FF2B5EF4-FFF2-40B4-BE49-F238E27FC236}">
                <a16:creationId xmlns:a16="http://schemas.microsoft.com/office/drawing/2014/main" id="{73BADB86-B166-4DB7-867D-5F7444A64E13}"/>
              </a:ext>
            </a:extLst>
          </p:cNvPr>
          <p:cNvPicPr>
            <a:picLocks noChangeAspect="1"/>
          </p:cNvPicPr>
          <p:nvPr/>
        </p:nvPicPr>
        <p:blipFill>
          <a:blip r:embed="rId11" cstate="hq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889825" y="3076345"/>
            <a:ext cx="914400" cy="914400"/>
          </a:xfrm>
          <a:prstGeom prst="rect">
            <a:avLst/>
          </a:prstGeom>
          <a:solidFill>
            <a:srgbClr val="2196F3"/>
          </a:solidFill>
        </p:spPr>
      </p:pic>
      <p:pic>
        <p:nvPicPr>
          <p:cNvPr id="9" name="Picture 8">
            <a:hlinkClick r:id="rId12"/>
            <a:extLst>
              <a:ext uri="{FF2B5EF4-FFF2-40B4-BE49-F238E27FC236}">
                <a16:creationId xmlns:a16="http://schemas.microsoft.com/office/drawing/2014/main" id="{A7546DBC-086B-428C-8C92-90FDD7A572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10223" y="3032295"/>
            <a:ext cx="1183850" cy="1124636"/>
          </a:xfrm>
          <a:prstGeom prst="rect">
            <a:avLst/>
          </a:prstGeom>
        </p:spPr>
      </p:pic>
      <p:sp>
        <p:nvSpPr>
          <p:cNvPr id="3" name="Rectangle 2">
            <a:extLst>
              <a:ext uri="{FF2B5EF4-FFF2-40B4-BE49-F238E27FC236}">
                <a16:creationId xmlns:a16="http://schemas.microsoft.com/office/drawing/2014/main" id="{E40C12BD-3966-833B-7D9B-EF19A6DD9A70}"/>
              </a:ext>
            </a:extLst>
          </p:cNvPr>
          <p:cNvSpPr/>
          <p:nvPr/>
        </p:nvSpPr>
        <p:spPr>
          <a:xfrm flipH="1">
            <a:off x="6843245" y="1228665"/>
            <a:ext cx="5007559" cy="923330"/>
          </a:xfrm>
          <a:prstGeom prst="rect">
            <a:avLst/>
          </a:prstGeom>
          <a:noFill/>
        </p:spPr>
        <p:txBody>
          <a:bodyPr wrap="square" lIns="91440" tIns="45720" rIns="91440" bIns="45720">
            <a:spAutoFit/>
          </a:bodyPr>
          <a:lstStyle/>
          <a:p>
            <a:pPr algn="ctr"/>
            <a:r>
              <a:rPr lang="es-MX" sz="5400" b="1" cap="non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Pongámonos en contacto</a:t>
            </a:r>
          </a:p>
        </p:txBody>
      </p:sp>
    </p:spTree>
    <p:extLst>
      <p:ext uri="{BB962C8B-B14F-4D97-AF65-F5344CB8AC3E}">
        <p14:creationId xmlns:p14="http://schemas.microsoft.com/office/powerpoint/2010/main" val="4076076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s-MX" sz="4000" b="1">
                <a:solidFill>
                  <a:srgbClr val="003F88"/>
                </a:solidFill>
                <a:latin typeface="Arial" panose="020B0604020202020204" pitchFamily="34" charset="0"/>
                <a:cs typeface="Arial" panose="020B0604020202020204" pitchFamily="34" charset="0"/>
              </a:rPr>
              <a:t>Pregunta N.° 6 de la encuesta</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28</a:t>
            </a:fld>
            <a:endParaRPr lang="en-US"/>
          </a:p>
        </p:txBody>
      </p:sp>
      <p:sp>
        <p:nvSpPr>
          <p:cNvPr id="3" name="Speech Bubble: Rectangle 2">
            <a:extLst>
              <a:ext uri="{FF2B5EF4-FFF2-40B4-BE49-F238E27FC236}">
                <a16:creationId xmlns:a16="http://schemas.microsoft.com/office/drawing/2014/main" id="{F3805730-9EC1-43BA-969D-747791AA3E34}"/>
              </a:ext>
            </a:extLst>
          </p:cNvPr>
          <p:cNvSpPr/>
          <p:nvPr/>
        </p:nvSpPr>
        <p:spPr>
          <a:xfrm>
            <a:off x="341193" y="1373765"/>
            <a:ext cx="11516823" cy="2295728"/>
          </a:xfrm>
          <a:prstGeom prst="wedgeRectCallou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C5056C5-A62A-4626-915B-EF58BD17F74E}"/>
              </a:ext>
            </a:extLst>
          </p:cNvPr>
          <p:cNvSpPr txBox="1"/>
          <p:nvPr/>
        </p:nvSpPr>
        <p:spPr>
          <a:xfrm>
            <a:off x="333984" y="1762151"/>
            <a:ext cx="11516823" cy="1384995"/>
          </a:xfrm>
          <a:prstGeom prst="rect">
            <a:avLst/>
          </a:prstGeom>
          <a:noFill/>
        </p:spPr>
        <p:txBody>
          <a:bodyPr wrap="square" rtlCol="0">
            <a:spAutoFit/>
          </a:bodyPr>
          <a:lstStyle/>
          <a:p>
            <a:pPr>
              <a:buSzPct val="100000"/>
            </a:pPr>
            <a:r>
              <a:rPr lang="es-MX" sz="2800">
                <a:solidFill>
                  <a:schemeClr val="bg1"/>
                </a:solidFill>
                <a:latin typeface="Arial" panose="020B0604020202020204" pitchFamily="34" charset="0"/>
                <a:cs typeface="Arial" panose="020B0604020202020204" pitchFamily="34" charset="0"/>
              </a:rPr>
              <a:t>¿Está de acuerdo o en desacuerdo con la siguiente afirmación? </a:t>
            </a:r>
          </a:p>
          <a:p>
            <a:pPr>
              <a:buSzPct val="100000"/>
            </a:pPr>
            <a:endParaRPr lang="en-US" sz="2800">
              <a:solidFill>
                <a:schemeClr val="bg1"/>
              </a:solidFill>
              <a:latin typeface="Arial" panose="020B0604020202020204" pitchFamily="34" charset="0"/>
              <a:cs typeface="Arial" panose="020B0604020202020204" pitchFamily="34" charset="0"/>
            </a:endParaRPr>
          </a:p>
          <a:p>
            <a:pPr>
              <a:buSzPct val="100000"/>
            </a:pPr>
            <a:r>
              <a:rPr lang="es-MX" sz="2800">
                <a:solidFill>
                  <a:schemeClr val="bg1"/>
                </a:solidFill>
                <a:latin typeface="Arial" panose="020B0604020202020204" pitchFamily="34" charset="0"/>
                <a:cs typeface="Arial" panose="020B0604020202020204" pitchFamily="34" charset="0"/>
              </a:rPr>
              <a:t>Esta presentación resultó útil e informativa.</a:t>
            </a:r>
          </a:p>
        </p:txBody>
      </p:sp>
      <p:sp>
        <p:nvSpPr>
          <p:cNvPr id="9" name="TextBox 8">
            <a:extLst>
              <a:ext uri="{FF2B5EF4-FFF2-40B4-BE49-F238E27FC236}">
                <a16:creationId xmlns:a16="http://schemas.microsoft.com/office/drawing/2014/main" id="{ACE4ACDA-EF11-4015-8CA8-A926E9D41CB0}"/>
              </a:ext>
            </a:extLst>
          </p:cNvPr>
          <p:cNvSpPr txBox="1"/>
          <p:nvPr/>
        </p:nvSpPr>
        <p:spPr>
          <a:xfrm>
            <a:off x="496112" y="4124859"/>
            <a:ext cx="11516823" cy="1815882"/>
          </a:xfrm>
          <a:prstGeom prst="rect">
            <a:avLst/>
          </a:prstGeom>
          <a:noFill/>
        </p:spPr>
        <p:txBody>
          <a:bodyPr wrap="square" rtlCol="0">
            <a:spAutoFit/>
          </a:bodyPr>
          <a:lstStyle/>
          <a:p>
            <a:pPr marL="457200" indent="-457200">
              <a:buSzPct val="100000"/>
              <a:buFont typeface="Wingdings" panose="05000000000000000000" pitchFamily="2" charset="2"/>
              <a:buChar char="q"/>
            </a:pPr>
            <a:r>
              <a:rPr lang="es-MX" sz="2800">
                <a:latin typeface="Arial" panose="020B0604020202020204" pitchFamily="34" charset="0"/>
                <a:cs typeface="Arial" panose="020B0604020202020204" pitchFamily="34" charset="0"/>
              </a:rPr>
              <a:t>Muy de acuerdo</a:t>
            </a:r>
          </a:p>
          <a:p>
            <a:pPr marL="457200" indent="-457200">
              <a:buSzPct val="100000"/>
              <a:buFont typeface="Wingdings" panose="05000000000000000000" pitchFamily="2" charset="2"/>
              <a:buChar char="q"/>
            </a:pPr>
            <a:r>
              <a:rPr lang="es-MX" sz="2800">
                <a:latin typeface="Arial" panose="020B0604020202020204" pitchFamily="34" charset="0"/>
                <a:cs typeface="Arial" panose="020B0604020202020204" pitchFamily="34" charset="0"/>
              </a:rPr>
              <a:t>De acuerdo</a:t>
            </a:r>
          </a:p>
          <a:p>
            <a:pPr marL="457200" indent="-457200">
              <a:buSzPct val="100000"/>
              <a:buFont typeface="Wingdings" panose="05000000000000000000" pitchFamily="2" charset="2"/>
              <a:buChar char="q"/>
            </a:pPr>
            <a:r>
              <a:rPr lang="es-MX" sz="2800">
                <a:latin typeface="Arial" panose="020B0604020202020204" pitchFamily="34" charset="0"/>
                <a:cs typeface="Arial" panose="020B0604020202020204" pitchFamily="34" charset="0"/>
              </a:rPr>
              <a:t>En desacuerdo</a:t>
            </a:r>
          </a:p>
          <a:p>
            <a:pPr marL="457200" indent="-457200">
              <a:buSzPct val="100000"/>
              <a:buFont typeface="Wingdings" panose="05000000000000000000" pitchFamily="2" charset="2"/>
              <a:buChar char="q"/>
            </a:pPr>
            <a:r>
              <a:rPr lang="es-MX" sz="2800">
                <a:latin typeface="Arial" panose="020B0604020202020204" pitchFamily="34" charset="0"/>
                <a:cs typeface="Arial" panose="020B0604020202020204" pitchFamily="34" charset="0"/>
              </a:rPr>
              <a:t>Bastante en desacuerdo</a:t>
            </a:r>
          </a:p>
        </p:txBody>
      </p:sp>
    </p:spTree>
    <p:extLst>
      <p:ext uri="{BB962C8B-B14F-4D97-AF65-F5344CB8AC3E}">
        <p14:creationId xmlns:p14="http://schemas.microsoft.com/office/powerpoint/2010/main" val="543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s-MX" sz="4000" b="1">
                <a:solidFill>
                  <a:srgbClr val="003F88"/>
                </a:solidFill>
                <a:latin typeface="Arial" panose="020B0604020202020204" pitchFamily="34" charset="0"/>
                <a:cs typeface="Arial" panose="020B0604020202020204" pitchFamily="34" charset="0"/>
              </a:rPr>
              <a:t>Pregunta N.° 7 de la encuesta</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29</a:t>
            </a:fld>
            <a:endParaRPr lang="en-US"/>
          </a:p>
        </p:txBody>
      </p:sp>
      <p:sp>
        <p:nvSpPr>
          <p:cNvPr id="3" name="Speech Bubble: Rectangle 2">
            <a:extLst>
              <a:ext uri="{FF2B5EF4-FFF2-40B4-BE49-F238E27FC236}">
                <a16:creationId xmlns:a16="http://schemas.microsoft.com/office/drawing/2014/main" id="{F3805730-9EC1-43BA-969D-747791AA3E34}"/>
              </a:ext>
            </a:extLst>
          </p:cNvPr>
          <p:cNvSpPr/>
          <p:nvPr/>
        </p:nvSpPr>
        <p:spPr>
          <a:xfrm>
            <a:off x="154580" y="1174323"/>
            <a:ext cx="11516823" cy="1910611"/>
          </a:xfrm>
          <a:prstGeom prst="wedgeRectCallou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C5056C5-A62A-4626-915B-EF58BD17F74E}"/>
              </a:ext>
            </a:extLst>
          </p:cNvPr>
          <p:cNvSpPr txBox="1"/>
          <p:nvPr/>
        </p:nvSpPr>
        <p:spPr>
          <a:xfrm>
            <a:off x="333984" y="1762151"/>
            <a:ext cx="11516823" cy="523220"/>
          </a:xfrm>
          <a:prstGeom prst="rect">
            <a:avLst/>
          </a:prstGeom>
          <a:noFill/>
        </p:spPr>
        <p:txBody>
          <a:bodyPr wrap="square" rtlCol="0">
            <a:spAutoFit/>
          </a:bodyPr>
          <a:lstStyle/>
          <a:p>
            <a:pPr>
              <a:buSzPct val="100000"/>
            </a:pPr>
            <a:r>
              <a:rPr lang="es-MX" sz="2800">
                <a:solidFill>
                  <a:schemeClr val="bg1"/>
                </a:solidFill>
                <a:latin typeface="Arial" panose="020B0604020202020204" pitchFamily="34" charset="0"/>
                <a:cs typeface="Arial" panose="020B0604020202020204" pitchFamily="34" charset="0"/>
              </a:rPr>
              <a:t>¿Cómo se enteró de las reuniones públicas vecinales?</a:t>
            </a:r>
          </a:p>
        </p:txBody>
      </p:sp>
      <p:sp>
        <p:nvSpPr>
          <p:cNvPr id="9" name="TextBox 8">
            <a:extLst>
              <a:ext uri="{FF2B5EF4-FFF2-40B4-BE49-F238E27FC236}">
                <a16:creationId xmlns:a16="http://schemas.microsoft.com/office/drawing/2014/main" id="{ACE4ACDA-EF11-4015-8CA8-A926E9D41CB0}"/>
              </a:ext>
            </a:extLst>
          </p:cNvPr>
          <p:cNvSpPr txBox="1"/>
          <p:nvPr/>
        </p:nvSpPr>
        <p:spPr>
          <a:xfrm>
            <a:off x="479436" y="3429000"/>
            <a:ext cx="11600597" cy="2677656"/>
          </a:xfrm>
          <a:prstGeom prst="rect">
            <a:avLst/>
          </a:prstGeom>
          <a:noFill/>
        </p:spPr>
        <p:txBody>
          <a:bodyPr wrap="square" rtlCol="0">
            <a:spAutoFit/>
          </a:bodyPr>
          <a:lstStyle/>
          <a:p>
            <a:pPr marL="457200" indent="-457200">
              <a:buSzPct val="100000"/>
              <a:buFont typeface="Wingdings" panose="05000000000000000000" pitchFamily="2" charset="2"/>
              <a:buChar char="q"/>
            </a:pPr>
            <a:r>
              <a:rPr lang="es-MX" sz="2800" dirty="0">
                <a:latin typeface="Arial" panose="020B0604020202020204" pitchFamily="34" charset="0"/>
                <a:cs typeface="Arial" panose="020B0604020202020204" pitchFamily="34" charset="0"/>
              </a:rPr>
              <a:t>Periódico</a:t>
            </a:r>
          </a:p>
          <a:p>
            <a:pPr marL="457200" indent="-457200">
              <a:buSzPct val="100000"/>
              <a:buFont typeface="Wingdings" panose="05000000000000000000" pitchFamily="2" charset="2"/>
              <a:buChar char="q"/>
            </a:pPr>
            <a:r>
              <a:rPr lang="es-MX" sz="2800" dirty="0">
                <a:latin typeface="Arial" panose="020B0604020202020204" pitchFamily="34" charset="0"/>
                <a:cs typeface="Arial" panose="020B0604020202020204" pitchFamily="34" charset="0"/>
              </a:rPr>
              <a:t>Redes sociales</a:t>
            </a:r>
          </a:p>
          <a:p>
            <a:pPr marL="457200" indent="-457200">
              <a:buSzPct val="100000"/>
              <a:buFont typeface="Wingdings" panose="05000000000000000000" pitchFamily="2" charset="2"/>
              <a:buChar char="q"/>
            </a:pPr>
            <a:r>
              <a:rPr lang="es-MX" sz="2800" dirty="0">
                <a:latin typeface="Arial" panose="020B0604020202020204" pitchFamily="34" charset="0"/>
                <a:cs typeface="Arial" panose="020B0604020202020204" pitchFamily="34" charset="0"/>
              </a:rPr>
              <a:t>Página web de la Ciudad</a:t>
            </a:r>
          </a:p>
          <a:p>
            <a:pPr marL="457200" indent="-457200">
              <a:buSzPct val="100000"/>
              <a:buFont typeface="Wingdings" panose="05000000000000000000" pitchFamily="2" charset="2"/>
              <a:buChar char="q"/>
            </a:pPr>
            <a:r>
              <a:rPr lang="es-MX" sz="2800" dirty="0">
                <a:latin typeface="Arial" panose="020B0604020202020204" pitchFamily="34" charset="0"/>
                <a:cs typeface="Arial" panose="020B0604020202020204" pitchFamily="34" charset="0"/>
              </a:rPr>
              <a:t>Amigo/familia/trabajo</a:t>
            </a:r>
          </a:p>
          <a:p>
            <a:pPr marL="457200" indent="-457200">
              <a:buSzPct val="100000"/>
              <a:buFont typeface="Wingdings" panose="05000000000000000000" pitchFamily="2" charset="2"/>
              <a:buChar char="q"/>
            </a:pPr>
            <a:r>
              <a:rPr lang="es-MX" sz="2800" dirty="0">
                <a:latin typeface="Arial" panose="020B0604020202020204" pitchFamily="34" charset="0"/>
                <a:cs typeface="Arial" panose="020B0604020202020204" pitchFamily="34" charset="0"/>
              </a:rPr>
              <a:t>Correo electrónico</a:t>
            </a:r>
          </a:p>
          <a:p>
            <a:pPr marL="457200" indent="-457200">
              <a:buSzPct val="100000"/>
              <a:buFont typeface="Wingdings" panose="05000000000000000000" pitchFamily="2" charset="2"/>
              <a:buChar char="q"/>
            </a:pPr>
            <a:r>
              <a:rPr lang="es-MX" sz="2800" dirty="0">
                <a:latin typeface="Arial" panose="020B0604020202020204" pitchFamily="34" charset="0"/>
                <a:cs typeface="Arial" panose="020B0604020202020204" pitchFamily="34" charset="0"/>
              </a:rPr>
              <a:t>Otro</a:t>
            </a:r>
          </a:p>
        </p:txBody>
      </p:sp>
    </p:spTree>
    <p:extLst>
      <p:ext uri="{BB962C8B-B14F-4D97-AF65-F5344CB8AC3E}">
        <p14:creationId xmlns:p14="http://schemas.microsoft.com/office/powerpoint/2010/main" val="3912125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439946" y="129395"/>
            <a:ext cx="11501845" cy="707886"/>
          </a:xfrm>
          <a:prstGeom prst="rect">
            <a:avLst/>
          </a:prstGeom>
          <a:noFill/>
        </p:spPr>
        <p:txBody>
          <a:bodyPr wrap="square" rtlCol="0">
            <a:spAutoFit/>
          </a:bodyPr>
          <a:lstStyle/>
          <a:p>
            <a:r>
              <a:rPr lang="es-MX" sz="4000" b="1">
                <a:solidFill>
                  <a:srgbClr val="003F88"/>
                </a:solidFill>
                <a:latin typeface="Arial" panose="020B0604020202020204" pitchFamily="34" charset="0"/>
                <a:cs typeface="Arial" panose="020B0604020202020204" pitchFamily="34" charset="0"/>
              </a:rPr>
              <a:t>Objetivo</a:t>
            </a:r>
          </a:p>
        </p:txBody>
      </p:sp>
      <p:sp>
        <p:nvSpPr>
          <p:cNvPr id="5" name="TextBox 4">
            <a:extLst>
              <a:ext uri="{FF2B5EF4-FFF2-40B4-BE49-F238E27FC236}">
                <a16:creationId xmlns:a16="http://schemas.microsoft.com/office/drawing/2014/main" id="{0939072B-F89F-493D-A26C-E698219F8380}"/>
              </a:ext>
            </a:extLst>
          </p:cNvPr>
          <p:cNvSpPr txBox="1"/>
          <p:nvPr/>
        </p:nvSpPr>
        <p:spPr>
          <a:xfrm>
            <a:off x="439946" y="1228397"/>
            <a:ext cx="8013389" cy="5001369"/>
          </a:xfrm>
          <a:prstGeom prst="rect">
            <a:avLst/>
          </a:prstGeom>
          <a:noFill/>
        </p:spPr>
        <p:txBody>
          <a:bodyPr wrap="square" rtlCol="0">
            <a:spAutoFit/>
          </a:bodyPr>
          <a:lstStyle/>
          <a:p>
            <a:pPr marL="285750" indent="-285750">
              <a:buSzPct val="100000"/>
              <a:buFont typeface="Arial" panose="020B0604020202020204" pitchFamily="34" charset="0"/>
              <a:buChar char="•"/>
            </a:pPr>
            <a:r>
              <a:rPr lang="es-MX" sz="2900" dirty="0">
                <a:latin typeface="Arial" panose="020B0604020202020204" pitchFamily="34" charset="0"/>
                <a:cs typeface="Arial" panose="020B0604020202020204" pitchFamily="34" charset="0"/>
              </a:rPr>
              <a:t>Repasar el Plan Consolidado y los requisitos</a:t>
            </a:r>
          </a:p>
          <a:p>
            <a:pPr marL="285750" indent="-285750">
              <a:buSzPct val="100000"/>
              <a:buFont typeface="Arial" panose="020B0604020202020204" pitchFamily="34" charset="0"/>
              <a:buChar char="•"/>
            </a:pPr>
            <a:r>
              <a:rPr lang="es-MX" sz="2900" dirty="0">
                <a:latin typeface="Arial" panose="020B0604020202020204" pitchFamily="34" charset="0"/>
                <a:cs typeface="Arial" panose="020B0604020202020204" pitchFamily="34" charset="0"/>
              </a:rPr>
              <a:t>Analizar los fondos de subsidios recibidos del Departamento de Vivienda y Desarrollo Urbano (HUD) de EE. UU.</a:t>
            </a:r>
          </a:p>
          <a:p>
            <a:pPr marL="285750" indent="-285750">
              <a:buSzPct val="100000"/>
              <a:buFont typeface="Arial" panose="020B0604020202020204" pitchFamily="34" charset="0"/>
              <a:buChar char="•"/>
            </a:pPr>
            <a:r>
              <a:rPr lang="es-MX" sz="2900" dirty="0">
                <a:latin typeface="Arial" panose="020B0604020202020204" pitchFamily="34" charset="0"/>
                <a:cs typeface="Arial" panose="020B0604020202020204" pitchFamily="34" charset="0"/>
              </a:rPr>
              <a:t>Informar a los participantes sobre los actuales y posibles usos de los fondos</a:t>
            </a:r>
          </a:p>
          <a:p>
            <a:pPr marL="285750" indent="-285750">
              <a:buSzPct val="100000"/>
              <a:buFont typeface="Arial" panose="020B0604020202020204" pitchFamily="34" charset="0"/>
              <a:buChar char="•"/>
            </a:pPr>
            <a:r>
              <a:rPr lang="es-MX" sz="2900" dirty="0">
                <a:latin typeface="Arial" panose="020B0604020202020204" pitchFamily="34" charset="0"/>
                <a:cs typeface="Arial" panose="020B0604020202020204" pitchFamily="34" charset="0"/>
              </a:rPr>
              <a:t>Brindar a los participantes la oportunidad de proporcionar comentarios sobre el presupuesto anual para el AF 2023-24 (del 1 de octubre de 2023 al 30 de septiembre de 2024)</a:t>
            </a:r>
          </a:p>
        </p:txBody>
      </p:sp>
      <p:sp>
        <p:nvSpPr>
          <p:cNvPr id="2" name="Slide Number Placeholder 1">
            <a:extLst>
              <a:ext uri="{FF2B5EF4-FFF2-40B4-BE49-F238E27FC236}">
                <a16:creationId xmlns:a16="http://schemas.microsoft.com/office/drawing/2014/main" id="{ED02B426-08D0-4020-B445-8182DA968FDC}"/>
              </a:ext>
            </a:extLst>
          </p:cNvPr>
          <p:cNvSpPr>
            <a:spLocks noGrp="1"/>
          </p:cNvSpPr>
          <p:nvPr>
            <p:ph type="sldNum" sz="quarter" idx="12"/>
          </p:nvPr>
        </p:nvSpPr>
        <p:spPr>
          <a:xfrm>
            <a:off x="8624667" y="6215673"/>
            <a:ext cx="2743200" cy="365125"/>
          </a:xfrm>
        </p:spPr>
        <p:txBody>
          <a:bodyPr/>
          <a:lstStyle/>
          <a:p>
            <a:fld id="{09918B91-4B66-40C9-B3FB-70033B0922BB}" type="slidenum">
              <a:rPr lang="en-US" smtClean="0"/>
              <a:t>3</a:t>
            </a:fld>
            <a:endParaRPr lang="en-US"/>
          </a:p>
        </p:txBody>
      </p:sp>
      <p:pic>
        <p:nvPicPr>
          <p:cNvPr id="6" name="Picture 5">
            <a:extLst>
              <a:ext uri="{FF2B5EF4-FFF2-40B4-BE49-F238E27FC236}">
                <a16:creationId xmlns:a16="http://schemas.microsoft.com/office/drawing/2014/main" id="{171B3F2D-3C00-404A-9026-FB8C702974BA}"/>
              </a:ext>
            </a:extLst>
          </p:cNvPr>
          <p:cNvPicPr>
            <a:picLocks noChangeAspect="1"/>
          </p:cNvPicPr>
          <p:nvPr/>
        </p:nvPicPr>
        <p:blipFill>
          <a:blip r:embed="rId2"/>
          <a:stretch>
            <a:fillRect/>
          </a:stretch>
        </p:blipFill>
        <p:spPr>
          <a:xfrm>
            <a:off x="8795208" y="2247091"/>
            <a:ext cx="3101348" cy="2588859"/>
          </a:xfrm>
          <a:prstGeom prst="rect">
            <a:avLst/>
          </a:prstGeom>
        </p:spPr>
      </p:pic>
    </p:spTree>
    <p:extLst>
      <p:ext uri="{BB962C8B-B14F-4D97-AF65-F5344CB8AC3E}">
        <p14:creationId xmlns:p14="http://schemas.microsoft.com/office/powerpoint/2010/main" val="2781469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s-MX" sz="4000" b="1">
                <a:solidFill>
                  <a:srgbClr val="003F88"/>
                </a:solidFill>
                <a:latin typeface="Arial" panose="020B0604020202020204" pitchFamily="34" charset="0"/>
                <a:cs typeface="Arial" panose="020B0604020202020204" pitchFamily="34" charset="0"/>
              </a:rPr>
              <a:t>Preguntas/Comentarios</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30</a:t>
            </a:fld>
            <a:endParaRPr lang="en-US"/>
          </a:p>
        </p:txBody>
      </p:sp>
      <p:pic>
        <p:nvPicPr>
          <p:cNvPr id="5" name="Graphic 4" descr="Help">
            <a:extLst>
              <a:ext uri="{FF2B5EF4-FFF2-40B4-BE49-F238E27FC236}">
                <a16:creationId xmlns:a16="http://schemas.microsoft.com/office/drawing/2014/main" id="{5FE156C6-66C8-43B7-B32B-930963497A3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69892" y="2057400"/>
            <a:ext cx="2743200" cy="2743200"/>
          </a:xfrm>
          <a:prstGeom prst="rect">
            <a:avLst/>
          </a:prstGeom>
        </p:spPr>
      </p:pic>
    </p:spTree>
    <p:extLst>
      <p:ext uri="{BB962C8B-B14F-4D97-AF65-F5344CB8AC3E}">
        <p14:creationId xmlns:p14="http://schemas.microsoft.com/office/powerpoint/2010/main" val="1606604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54DD554-F06D-4497-B132-C07C944E0BDE}"/>
              </a:ext>
            </a:extLst>
          </p:cNvPr>
          <p:cNvSpPr txBox="1"/>
          <p:nvPr/>
        </p:nvSpPr>
        <p:spPr>
          <a:xfrm>
            <a:off x="4102443" y="1859555"/>
            <a:ext cx="7675575" cy="2123658"/>
          </a:xfrm>
          <a:prstGeom prst="rect">
            <a:avLst/>
          </a:prstGeom>
          <a:noFill/>
        </p:spPr>
        <p:txBody>
          <a:bodyPr wrap="square" rtlCol="0">
            <a:spAutoFit/>
          </a:bodyPr>
          <a:lstStyle/>
          <a:p>
            <a:pPr algn="r"/>
            <a:r>
              <a:rPr lang="es-MX" sz="4400" b="1" dirty="0">
                <a:solidFill>
                  <a:srgbClr val="003F88"/>
                </a:solidFill>
                <a:latin typeface="Arial" panose="020B0604020202020204" pitchFamily="34" charset="0"/>
                <a:cs typeface="Arial" panose="020B0604020202020204" pitchFamily="34" charset="0"/>
              </a:rPr>
              <a:t>Desarrollo del Presupuesto del Plan Consolidado del HUD para los AF 2022-23</a:t>
            </a:r>
          </a:p>
        </p:txBody>
      </p:sp>
      <p:sp>
        <p:nvSpPr>
          <p:cNvPr id="2" name="Slide Number Placeholder 1">
            <a:extLst>
              <a:ext uri="{FF2B5EF4-FFF2-40B4-BE49-F238E27FC236}">
                <a16:creationId xmlns:a16="http://schemas.microsoft.com/office/drawing/2014/main" id="{9833C4F5-49F5-4D2D-938A-2478CE8E731E}"/>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31</a:t>
            </a:fld>
            <a:endParaRPr lang="en-US"/>
          </a:p>
        </p:txBody>
      </p:sp>
      <p:sp>
        <p:nvSpPr>
          <p:cNvPr id="7" name="TextBox 6">
            <a:extLst>
              <a:ext uri="{FF2B5EF4-FFF2-40B4-BE49-F238E27FC236}">
                <a16:creationId xmlns:a16="http://schemas.microsoft.com/office/drawing/2014/main" id="{5B40FCF1-36A5-460A-94F5-54073D070847}"/>
              </a:ext>
            </a:extLst>
          </p:cNvPr>
          <p:cNvSpPr txBox="1"/>
          <p:nvPr/>
        </p:nvSpPr>
        <p:spPr>
          <a:xfrm>
            <a:off x="6507679" y="4549408"/>
            <a:ext cx="5270340" cy="1015663"/>
          </a:xfrm>
          <a:prstGeom prst="rect">
            <a:avLst/>
          </a:prstGeom>
          <a:noFill/>
        </p:spPr>
        <p:txBody>
          <a:bodyPr wrap="square" rtlCol="0">
            <a:spAutoFit/>
          </a:bodyPr>
          <a:lstStyle/>
          <a:p>
            <a:pPr algn="r"/>
            <a:r>
              <a:rPr lang="es-MX" sz="2000" dirty="0">
                <a:solidFill>
                  <a:srgbClr val="003F88"/>
                </a:solidFill>
                <a:latin typeface="Arial" panose="020B0604020202020204" pitchFamily="34" charset="0"/>
                <a:cs typeface="Arial" panose="020B0604020202020204" pitchFamily="34" charset="0"/>
              </a:rPr>
              <a:t>División de Administración de Subsidios</a:t>
            </a:r>
          </a:p>
          <a:p>
            <a:pPr algn="r"/>
            <a:r>
              <a:rPr lang="es-MX" sz="2000" dirty="0">
                <a:solidFill>
                  <a:srgbClr val="003F88"/>
                </a:solidFill>
                <a:latin typeface="Arial" panose="020B0604020202020204" pitchFamily="34" charset="0"/>
                <a:cs typeface="Arial" panose="020B0604020202020204" pitchFamily="34" charset="0"/>
              </a:rPr>
              <a:t>Servicios Presupuestarios y Administrativos</a:t>
            </a:r>
          </a:p>
          <a:p>
            <a:pPr algn="r"/>
            <a:r>
              <a:rPr lang="es-MX" sz="2000" dirty="0">
                <a:solidFill>
                  <a:srgbClr val="003F88"/>
                </a:solidFill>
                <a:latin typeface="Arial" panose="020B0604020202020204" pitchFamily="34" charset="0"/>
                <a:cs typeface="Arial" panose="020B0604020202020204" pitchFamily="34" charset="0"/>
              </a:rPr>
              <a:t>Ciudad de Dallas</a:t>
            </a:r>
          </a:p>
        </p:txBody>
      </p:sp>
    </p:spTree>
    <p:extLst>
      <p:ext uri="{BB962C8B-B14F-4D97-AF65-F5344CB8AC3E}">
        <p14:creationId xmlns:p14="http://schemas.microsoft.com/office/powerpoint/2010/main" val="542488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774026" y="185141"/>
            <a:ext cx="9547522" cy="707886"/>
          </a:xfrm>
          <a:prstGeom prst="rect">
            <a:avLst/>
          </a:prstGeom>
          <a:noFill/>
        </p:spPr>
        <p:txBody>
          <a:bodyPr wrap="square" rtlCol="0">
            <a:spAutoFit/>
          </a:bodyPr>
          <a:lstStyle/>
          <a:p>
            <a:r>
              <a:rPr lang="es-MX" sz="4000" b="1">
                <a:solidFill>
                  <a:srgbClr val="003F88"/>
                </a:solidFill>
                <a:latin typeface="Arial" panose="020B0604020202020204" pitchFamily="34" charset="0"/>
                <a:cs typeface="Arial" panose="020B0604020202020204" pitchFamily="34" charset="0"/>
              </a:rPr>
              <a:t>¿Qué es el Plan Consolidado?</a:t>
            </a:r>
          </a:p>
        </p:txBody>
      </p:sp>
      <p:sp>
        <p:nvSpPr>
          <p:cNvPr id="2" name="Slide Number Placeholder 1">
            <a:extLst>
              <a:ext uri="{FF2B5EF4-FFF2-40B4-BE49-F238E27FC236}">
                <a16:creationId xmlns:a16="http://schemas.microsoft.com/office/drawing/2014/main" id="{FB0BFD32-5458-4D24-8E4F-304B3CD413AD}"/>
              </a:ext>
            </a:extLst>
          </p:cNvPr>
          <p:cNvSpPr>
            <a:spLocks noGrp="1"/>
          </p:cNvSpPr>
          <p:nvPr>
            <p:ph type="sldNum" sz="quarter" idx="12"/>
          </p:nvPr>
        </p:nvSpPr>
        <p:spPr>
          <a:xfrm>
            <a:off x="8610600" y="6201606"/>
            <a:ext cx="2743200" cy="365125"/>
          </a:xfrm>
        </p:spPr>
        <p:txBody>
          <a:bodyPr/>
          <a:lstStyle/>
          <a:p>
            <a:fld id="{09918B91-4B66-40C9-B3FB-70033B0922BB}" type="slidenum">
              <a:rPr lang="en-US" smtClean="0"/>
              <a:t>4</a:t>
            </a:fld>
            <a:endParaRPr lang="en-US"/>
          </a:p>
        </p:txBody>
      </p:sp>
      <p:sp>
        <p:nvSpPr>
          <p:cNvPr id="7" name="TextBox 6">
            <a:extLst>
              <a:ext uri="{FF2B5EF4-FFF2-40B4-BE49-F238E27FC236}">
                <a16:creationId xmlns:a16="http://schemas.microsoft.com/office/drawing/2014/main" id="{3785DC10-7F79-4447-A660-A8AABB8ACA0A}"/>
              </a:ext>
            </a:extLst>
          </p:cNvPr>
          <p:cNvSpPr txBox="1"/>
          <p:nvPr/>
        </p:nvSpPr>
        <p:spPr>
          <a:xfrm>
            <a:off x="1712112" y="1717529"/>
            <a:ext cx="8176604" cy="1464231"/>
          </a:xfrm>
          <a:prstGeom prst="roundRect">
            <a:avLst/>
          </a:prstGeom>
          <a:noFill/>
          <a:ln>
            <a:solidFill>
              <a:schemeClr val="tx1"/>
            </a:solidFill>
          </a:ln>
        </p:spPr>
        <p:txBody>
          <a:bodyPr wrap="square" rtlCol="0">
            <a:spAutoFit/>
          </a:bodyPr>
          <a:lstStyle/>
          <a:p>
            <a:pPr marL="342900" indent="-342900">
              <a:buSzPct val="100000"/>
              <a:buFont typeface="Arial" panose="020B0604020202020204" pitchFamily="34" charset="0"/>
              <a:buChar char="•"/>
            </a:pPr>
            <a:r>
              <a:rPr lang="es-MX" sz="2000" dirty="0">
                <a:latin typeface="Arial" panose="020B0604020202020204" pitchFamily="34" charset="0"/>
                <a:cs typeface="Arial" panose="020B0604020202020204" pitchFamily="34" charset="0"/>
              </a:rPr>
              <a:t>Subsidio Global para el Desarrollo Comunitario (CDBG)</a:t>
            </a:r>
          </a:p>
          <a:p>
            <a:pPr marL="342900" indent="-342900">
              <a:buSzPct val="100000"/>
              <a:buFont typeface="Arial" panose="020B0604020202020204" pitchFamily="34" charset="0"/>
              <a:buChar char="•"/>
            </a:pPr>
            <a:r>
              <a:rPr lang="es-MX" sz="2000" dirty="0">
                <a:latin typeface="Arial" panose="020B0604020202020204" pitchFamily="34" charset="0"/>
                <a:cs typeface="Arial" panose="020B0604020202020204" pitchFamily="34" charset="0"/>
              </a:rPr>
              <a:t>Programa de Asociaciones para Inversión en Vivienda (HOME)</a:t>
            </a:r>
          </a:p>
          <a:p>
            <a:pPr marL="342900" indent="-342900">
              <a:buSzPct val="100000"/>
              <a:buFont typeface="Arial" panose="020B0604020202020204" pitchFamily="34" charset="0"/>
              <a:buChar char="•"/>
            </a:pPr>
            <a:r>
              <a:rPr lang="es-MX" sz="2000" dirty="0">
                <a:latin typeface="Arial" panose="020B0604020202020204" pitchFamily="34" charset="0"/>
                <a:cs typeface="Arial" panose="020B0604020202020204" pitchFamily="34" charset="0"/>
              </a:rPr>
              <a:t>Subsidio para Soluciones de Emergencias (ESG)</a:t>
            </a:r>
          </a:p>
          <a:p>
            <a:pPr marL="342900" indent="-342900">
              <a:buSzPct val="100000"/>
              <a:buFont typeface="Arial" panose="020B0604020202020204" pitchFamily="34" charset="0"/>
              <a:buChar char="•"/>
            </a:pPr>
            <a:r>
              <a:rPr lang="es-MX" sz="2000" dirty="0">
                <a:latin typeface="Arial" panose="020B0604020202020204" pitchFamily="34" charset="0"/>
                <a:cs typeface="Arial" panose="020B0604020202020204" pitchFamily="34" charset="0"/>
              </a:rPr>
              <a:t>Oportunidades de Vivienda para Personas con SIDA (HOPWA)</a:t>
            </a:r>
          </a:p>
        </p:txBody>
      </p:sp>
      <p:pic>
        <p:nvPicPr>
          <p:cNvPr id="6" name="Graphic 5">
            <a:extLst>
              <a:ext uri="{FF2B5EF4-FFF2-40B4-BE49-F238E27FC236}">
                <a16:creationId xmlns:a16="http://schemas.microsoft.com/office/drawing/2014/main" id="{0722C7BD-E1BF-4B88-ABCE-E6E5DADA3E4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9174" y="929717"/>
            <a:ext cx="1463040" cy="1463040"/>
          </a:xfrm>
          <a:prstGeom prst="rect">
            <a:avLst/>
          </a:prstGeom>
        </p:spPr>
      </p:pic>
      <p:sp>
        <p:nvSpPr>
          <p:cNvPr id="8" name="TextBox 7">
            <a:extLst>
              <a:ext uri="{FF2B5EF4-FFF2-40B4-BE49-F238E27FC236}">
                <a16:creationId xmlns:a16="http://schemas.microsoft.com/office/drawing/2014/main" id="{01626D66-EF38-48ED-83AD-63BEFE49012E}"/>
              </a:ext>
            </a:extLst>
          </p:cNvPr>
          <p:cNvSpPr txBox="1"/>
          <p:nvPr/>
        </p:nvSpPr>
        <p:spPr>
          <a:xfrm>
            <a:off x="1902213" y="1290084"/>
            <a:ext cx="7832802" cy="442674"/>
          </a:xfrm>
          <a:prstGeom prst="roundRect">
            <a:avLst/>
          </a:prstGeom>
          <a:noFill/>
          <a:ln>
            <a:noFill/>
          </a:ln>
        </p:spPr>
        <p:txBody>
          <a:bodyPr wrap="square" rtlCol="0">
            <a:spAutoFit/>
          </a:bodyPr>
          <a:lstStyle/>
          <a:p>
            <a:pPr>
              <a:buSzPct val="100000"/>
            </a:pPr>
            <a:r>
              <a:rPr lang="es-MX" sz="2000" dirty="0">
                <a:latin typeface="Arial" panose="020B0604020202020204" pitchFamily="34" charset="0"/>
                <a:cs typeface="Arial" panose="020B0604020202020204" pitchFamily="34" charset="0"/>
              </a:rPr>
              <a:t>El </a:t>
            </a:r>
            <a:r>
              <a:rPr lang="es-MX" sz="2000" b="1" dirty="0">
                <a:latin typeface="Arial" panose="020B0604020202020204" pitchFamily="34" charset="0"/>
                <a:cs typeface="Arial" panose="020B0604020202020204" pitchFamily="34" charset="0"/>
              </a:rPr>
              <a:t>Plan Consolidado: </a:t>
            </a:r>
            <a:r>
              <a:rPr lang="es-MX" sz="2000" dirty="0">
                <a:latin typeface="Arial" panose="020B0604020202020204" pitchFamily="34" charset="0"/>
                <a:cs typeface="Arial" panose="020B0604020202020204" pitchFamily="34" charset="0"/>
              </a:rPr>
              <a:t>combina cuatro subsidios del HUD</a:t>
            </a:r>
          </a:p>
        </p:txBody>
      </p:sp>
      <p:cxnSp>
        <p:nvCxnSpPr>
          <p:cNvPr id="15" name="Straight Arrow Connector 14">
            <a:extLst>
              <a:ext uri="{FF2B5EF4-FFF2-40B4-BE49-F238E27FC236}">
                <a16:creationId xmlns:a16="http://schemas.microsoft.com/office/drawing/2014/main" id="{0808A4E8-C4A5-4AB9-ADE9-D9FB22EC29F2}"/>
              </a:ext>
            </a:extLst>
          </p:cNvPr>
          <p:cNvCxnSpPr>
            <a:cxnSpLocks/>
          </p:cNvCxnSpPr>
          <p:nvPr/>
        </p:nvCxnSpPr>
        <p:spPr>
          <a:xfrm flipH="1">
            <a:off x="1170694" y="2550275"/>
            <a:ext cx="1" cy="810346"/>
          </a:xfrm>
          <a:prstGeom prst="straightConnector1">
            <a:avLst/>
          </a:prstGeom>
          <a:ln w="76200">
            <a:solidFill>
              <a:srgbClr val="FFA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D02B631-F5E5-4D95-A83D-6E17C9F93EBA}"/>
              </a:ext>
            </a:extLst>
          </p:cNvPr>
          <p:cNvSpPr txBox="1"/>
          <p:nvPr/>
        </p:nvSpPr>
        <p:spPr>
          <a:xfrm>
            <a:off x="1300336" y="4070798"/>
            <a:ext cx="9021212" cy="2145268"/>
          </a:xfrm>
          <a:prstGeom prst="roundRect">
            <a:avLst/>
          </a:prstGeom>
          <a:noFill/>
          <a:ln>
            <a:solidFill>
              <a:schemeClr val="tx1"/>
            </a:solidFill>
          </a:ln>
        </p:spPr>
        <p:txBody>
          <a:bodyPr wrap="square" rtlCol="0">
            <a:spAutoFit/>
          </a:bodyPr>
          <a:lstStyle/>
          <a:p>
            <a:pPr marL="742950" indent="-280988">
              <a:buSzPct val="100000"/>
              <a:buFont typeface="Arial" panose="020B0604020202020204" pitchFamily="34" charset="0"/>
              <a:buChar char="•"/>
            </a:pPr>
            <a:r>
              <a:rPr lang="es-MX" sz="2000" dirty="0">
                <a:latin typeface="Arial" panose="020B0604020202020204" pitchFamily="34" charset="0"/>
                <a:cs typeface="Arial" panose="020B0604020202020204" pitchFamily="34" charset="0"/>
              </a:rPr>
              <a:t>Colabora con la comunidad</a:t>
            </a:r>
          </a:p>
          <a:p>
            <a:pPr marL="742950" indent="-280988">
              <a:buSzPct val="100000"/>
              <a:buFont typeface="Arial" panose="020B0604020202020204" pitchFamily="34" charset="0"/>
              <a:buChar char="•"/>
            </a:pPr>
            <a:r>
              <a:rPr lang="es-MX" sz="2000" dirty="0">
                <a:latin typeface="Arial" panose="020B0604020202020204" pitchFamily="34" charset="0"/>
                <a:cs typeface="Arial" panose="020B0604020202020204" pitchFamily="34" charset="0"/>
              </a:rPr>
              <a:t>Elabora el presupuesto y los programas anuales</a:t>
            </a:r>
          </a:p>
          <a:p>
            <a:pPr marL="742950" indent="-280988">
              <a:buSzPct val="100000"/>
              <a:buFont typeface="Arial" panose="020B0604020202020204" pitchFamily="34" charset="0"/>
              <a:buChar char="•"/>
            </a:pPr>
            <a:r>
              <a:rPr lang="es-MX" sz="2000" dirty="0">
                <a:latin typeface="Arial" panose="020B0604020202020204" pitchFamily="34" charset="0"/>
                <a:cs typeface="Arial" panose="020B0604020202020204" pitchFamily="34" charset="0"/>
              </a:rPr>
              <a:t>Identifica y prioriza las necesidades de la comunidad y detalla cómo se abordarán mediante un análisis integral y un plan estratégico</a:t>
            </a:r>
          </a:p>
          <a:p>
            <a:pPr marL="742950" indent="-280988">
              <a:buSzPct val="100000"/>
              <a:buFont typeface="Arial" panose="020B0604020202020204" pitchFamily="34" charset="0"/>
              <a:buChar char="•"/>
            </a:pPr>
            <a:r>
              <a:rPr lang="es-MX" sz="2000" dirty="0">
                <a:latin typeface="Arial" panose="020B0604020202020204" pitchFamily="34" charset="0"/>
                <a:cs typeface="Arial" panose="020B0604020202020204" pitchFamily="34" charset="0"/>
              </a:rPr>
              <a:t>Supervisa el cumplimiento</a:t>
            </a:r>
          </a:p>
          <a:p>
            <a:pPr marL="742950" indent="-280988">
              <a:buSzPct val="100000"/>
              <a:buFont typeface="Arial" panose="020B0604020202020204" pitchFamily="34" charset="0"/>
              <a:buChar char="•"/>
            </a:pPr>
            <a:r>
              <a:rPr lang="es-MX" sz="2000" dirty="0">
                <a:latin typeface="Arial" panose="020B0604020202020204" pitchFamily="34" charset="0"/>
                <a:cs typeface="Arial" panose="020B0604020202020204" pitchFamily="34" charset="0"/>
              </a:rPr>
              <a:t>Informa del desempeño al HUD</a:t>
            </a:r>
          </a:p>
        </p:txBody>
      </p:sp>
      <p:sp>
        <p:nvSpPr>
          <p:cNvPr id="35" name="Oval 34">
            <a:extLst>
              <a:ext uri="{FF2B5EF4-FFF2-40B4-BE49-F238E27FC236}">
                <a16:creationId xmlns:a16="http://schemas.microsoft.com/office/drawing/2014/main" id="{360852DA-A82E-4049-AB26-2AABF7809A82}"/>
              </a:ext>
            </a:extLst>
          </p:cNvPr>
          <p:cNvSpPr/>
          <p:nvPr/>
        </p:nvSpPr>
        <p:spPr>
          <a:xfrm>
            <a:off x="295021" y="3339278"/>
            <a:ext cx="1463040" cy="14630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icture containing object, clock&#10;&#10;Description automatically generated">
            <a:extLst>
              <a:ext uri="{FF2B5EF4-FFF2-40B4-BE49-F238E27FC236}">
                <a16:creationId xmlns:a16="http://schemas.microsoft.com/office/drawing/2014/main" id="{2494AA20-CC66-445A-938E-80F7B33D0B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327" y="3512372"/>
            <a:ext cx="1174734" cy="1188720"/>
          </a:xfrm>
          <a:prstGeom prst="rect">
            <a:avLst/>
          </a:prstGeom>
        </p:spPr>
      </p:pic>
      <p:sp>
        <p:nvSpPr>
          <p:cNvPr id="11" name="TextBox 10">
            <a:extLst>
              <a:ext uri="{FF2B5EF4-FFF2-40B4-BE49-F238E27FC236}">
                <a16:creationId xmlns:a16="http://schemas.microsoft.com/office/drawing/2014/main" id="{04F34A2C-E1A0-45F2-8EF7-06E73D97C665}"/>
              </a:ext>
            </a:extLst>
          </p:cNvPr>
          <p:cNvSpPr txBox="1"/>
          <p:nvPr/>
        </p:nvSpPr>
        <p:spPr>
          <a:xfrm>
            <a:off x="1813814" y="3628124"/>
            <a:ext cx="6796786" cy="442674"/>
          </a:xfrm>
          <a:prstGeom prst="roundRect">
            <a:avLst/>
          </a:prstGeom>
          <a:noFill/>
          <a:ln>
            <a:noFill/>
          </a:ln>
        </p:spPr>
        <p:txBody>
          <a:bodyPr wrap="square" rtlCol="0">
            <a:spAutoFit/>
          </a:bodyPr>
          <a:lstStyle/>
          <a:p>
            <a:pPr>
              <a:buSzPct val="100000"/>
            </a:pPr>
            <a:r>
              <a:rPr lang="es-MX" sz="2000">
                <a:latin typeface="Arial" panose="020B0604020202020204" pitchFamily="34" charset="0"/>
                <a:cs typeface="Arial" panose="020B0604020202020204" pitchFamily="34" charset="0"/>
              </a:rPr>
              <a:t>La </a:t>
            </a:r>
            <a:r>
              <a:rPr lang="es-MX" sz="2000" b="1">
                <a:latin typeface="Arial" panose="020B0604020202020204" pitchFamily="34" charset="0"/>
                <a:cs typeface="Arial" panose="020B0604020202020204" pitchFamily="34" charset="0"/>
              </a:rPr>
              <a:t>Ciudad de Dallas: </a:t>
            </a:r>
            <a:r>
              <a:rPr lang="es-MX" sz="2000">
                <a:latin typeface="Arial" panose="020B0604020202020204" pitchFamily="34" charset="0"/>
                <a:cs typeface="Arial" panose="020B0604020202020204" pitchFamily="34" charset="0"/>
              </a:rPr>
              <a:t>recibe estos subsidios y:</a:t>
            </a:r>
          </a:p>
        </p:txBody>
      </p:sp>
    </p:spTree>
    <p:extLst>
      <p:ext uri="{BB962C8B-B14F-4D97-AF65-F5344CB8AC3E}">
        <p14:creationId xmlns:p14="http://schemas.microsoft.com/office/powerpoint/2010/main" val="3089197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84326" y="214575"/>
            <a:ext cx="11600597" cy="707886"/>
          </a:xfrm>
          <a:prstGeom prst="rect">
            <a:avLst/>
          </a:prstGeom>
          <a:noFill/>
        </p:spPr>
        <p:txBody>
          <a:bodyPr wrap="square" rtlCol="0">
            <a:spAutoFit/>
          </a:bodyPr>
          <a:lstStyle/>
          <a:p>
            <a:r>
              <a:rPr lang="es-MX" sz="4000" b="1">
                <a:solidFill>
                  <a:srgbClr val="003F88"/>
                </a:solidFill>
                <a:latin typeface="Arial" panose="020B0604020202020204" pitchFamily="34" charset="0"/>
                <a:cs typeface="Arial" panose="020B0604020202020204" pitchFamily="34" charset="0"/>
              </a:rPr>
              <a:t>Necesidades actuales de la comunidad</a:t>
            </a:r>
          </a:p>
        </p:txBody>
      </p:sp>
      <p:sp>
        <p:nvSpPr>
          <p:cNvPr id="2" name="Slide Number Placeholder 1">
            <a:extLst>
              <a:ext uri="{FF2B5EF4-FFF2-40B4-BE49-F238E27FC236}">
                <a16:creationId xmlns:a16="http://schemas.microsoft.com/office/drawing/2014/main" id="{EA682790-EB2E-4225-BFF8-353C743008B6}"/>
              </a:ext>
            </a:extLst>
          </p:cNvPr>
          <p:cNvSpPr>
            <a:spLocks noGrp="1"/>
          </p:cNvSpPr>
          <p:nvPr>
            <p:ph type="sldNum" sz="quarter" idx="12"/>
          </p:nvPr>
        </p:nvSpPr>
        <p:spPr>
          <a:xfrm>
            <a:off x="8583858" y="6117199"/>
            <a:ext cx="2743200" cy="365125"/>
          </a:xfrm>
        </p:spPr>
        <p:txBody>
          <a:bodyPr/>
          <a:lstStyle/>
          <a:p>
            <a:fld id="{09918B91-4B66-40C9-B3FB-70033B0922BB}" type="slidenum">
              <a:rPr lang="en-US" smtClean="0"/>
              <a:t>5</a:t>
            </a:fld>
            <a:endParaRPr lang="en-US"/>
          </a:p>
        </p:txBody>
      </p:sp>
      <p:graphicFrame>
        <p:nvGraphicFramePr>
          <p:cNvPr id="3" name="Diagram 2">
            <a:extLst>
              <a:ext uri="{FF2B5EF4-FFF2-40B4-BE49-F238E27FC236}">
                <a16:creationId xmlns:a16="http://schemas.microsoft.com/office/drawing/2014/main" id="{01188B19-FD4B-45F2-B52D-7257A2508BDC}"/>
              </a:ext>
            </a:extLst>
          </p:cNvPr>
          <p:cNvGraphicFramePr/>
          <p:nvPr>
            <p:extLst>
              <p:ext uri="{D42A27DB-BD31-4B8C-83A1-F6EECF244321}">
                <p14:modId xmlns:p14="http://schemas.microsoft.com/office/powerpoint/2010/main" val="2618235646"/>
              </p:ext>
            </p:extLst>
          </p:nvPr>
        </p:nvGraphicFramePr>
        <p:xfrm>
          <a:off x="1248530" y="1260526"/>
          <a:ext cx="9245513" cy="48566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42800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46"/>
            <a:ext cx="11600597" cy="707886"/>
          </a:xfrm>
          <a:prstGeom prst="rect">
            <a:avLst/>
          </a:prstGeom>
          <a:noFill/>
        </p:spPr>
        <p:txBody>
          <a:bodyPr wrap="square" rtlCol="0">
            <a:spAutoFit/>
          </a:bodyPr>
          <a:lstStyle/>
          <a:p>
            <a:r>
              <a:rPr lang="es-MX" sz="4000" b="1">
                <a:solidFill>
                  <a:srgbClr val="003F88"/>
                </a:solidFill>
                <a:latin typeface="Arial" panose="020B0604020202020204" pitchFamily="34" charset="0"/>
                <a:cs typeface="Arial" panose="020B0604020202020204" pitchFamily="34" charset="0"/>
              </a:rPr>
              <a:t>Plan Consolidado de Cinco Años</a:t>
            </a:r>
          </a:p>
        </p:txBody>
      </p:sp>
      <p:sp>
        <p:nvSpPr>
          <p:cNvPr id="2" name="Slide Number Placeholder 1">
            <a:extLst>
              <a:ext uri="{FF2B5EF4-FFF2-40B4-BE49-F238E27FC236}">
                <a16:creationId xmlns:a16="http://schemas.microsoft.com/office/drawing/2014/main" id="{3484DC96-D281-495C-97BE-498CDD1E4C23}"/>
              </a:ext>
            </a:extLst>
          </p:cNvPr>
          <p:cNvSpPr>
            <a:spLocks noGrp="1"/>
          </p:cNvSpPr>
          <p:nvPr>
            <p:ph type="sldNum" sz="quarter" idx="12"/>
          </p:nvPr>
        </p:nvSpPr>
        <p:spPr>
          <a:xfrm>
            <a:off x="8610600" y="6201605"/>
            <a:ext cx="2743200" cy="365125"/>
          </a:xfrm>
        </p:spPr>
        <p:txBody>
          <a:bodyPr/>
          <a:lstStyle/>
          <a:p>
            <a:fld id="{09918B91-4B66-40C9-B3FB-70033B0922BB}" type="slidenum">
              <a:rPr lang="en-US" smtClean="0"/>
              <a:t>6</a:t>
            </a:fld>
            <a:endParaRPr lang="en-US"/>
          </a:p>
        </p:txBody>
      </p:sp>
      <p:graphicFrame>
        <p:nvGraphicFramePr>
          <p:cNvPr id="3" name="Diagram 2">
            <a:extLst>
              <a:ext uri="{FF2B5EF4-FFF2-40B4-BE49-F238E27FC236}">
                <a16:creationId xmlns:a16="http://schemas.microsoft.com/office/drawing/2014/main" id="{FC799D85-EB9D-452B-98F7-1835E3A379F4}"/>
              </a:ext>
            </a:extLst>
          </p:cNvPr>
          <p:cNvGraphicFramePr/>
          <p:nvPr>
            <p:extLst>
              <p:ext uri="{D42A27DB-BD31-4B8C-83A1-F6EECF244321}">
                <p14:modId xmlns:p14="http://schemas.microsoft.com/office/powerpoint/2010/main" val="214530378"/>
              </p:ext>
            </p:extLst>
          </p:nvPr>
        </p:nvGraphicFramePr>
        <p:xfrm>
          <a:off x="838200" y="1104181"/>
          <a:ext cx="9923585" cy="5097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rrow: Down 4">
            <a:extLst>
              <a:ext uri="{FF2B5EF4-FFF2-40B4-BE49-F238E27FC236}">
                <a16:creationId xmlns:a16="http://schemas.microsoft.com/office/drawing/2014/main" id="{AF83A6E4-433B-4FC2-8D0D-42FD1D3F1EF3}"/>
              </a:ext>
            </a:extLst>
          </p:cNvPr>
          <p:cNvSpPr/>
          <p:nvPr/>
        </p:nvSpPr>
        <p:spPr>
          <a:xfrm>
            <a:off x="5162843" y="2229261"/>
            <a:ext cx="933157" cy="703384"/>
          </a:xfrm>
          <a:prstGeom prst="down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6781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s-MX" sz="4000" b="1">
                <a:solidFill>
                  <a:srgbClr val="003F88"/>
                </a:solidFill>
                <a:latin typeface="Arial" panose="020B0604020202020204" pitchFamily="34" charset="0"/>
                <a:cs typeface="Arial" panose="020B0604020202020204" pitchFamily="34" charset="0"/>
              </a:rPr>
              <a:t>Historial de financiamiento</a:t>
            </a:r>
          </a:p>
        </p:txBody>
      </p:sp>
      <p:sp>
        <p:nvSpPr>
          <p:cNvPr id="2" name="Slide Number Placeholder 1">
            <a:extLst>
              <a:ext uri="{FF2B5EF4-FFF2-40B4-BE49-F238E27FC236}">
                <a16:creationId xmlns:a16="http://schemas.microsoft.com/office/drawing/2014/main" id="{A596C9D5-74DF-4D1F-A861-EC57BF5C3AE3}"/>
              </a:ext>
            </a:extLst>
          </p:cNvPr>
          <p:cNvSpPr>
            <a:spLocks noGrp="1"/>
          </p:cNvSpPr>
          <p:nvPr>
            <p:ph type="sldNum" sz="quarter" idx="12"/>
          </p:nvPr>
        </p:nvSpPr>
        <p:spPr>
          <a:xfrm>
            <a:off x="8610600" y="6187537"/>
            <a:ext cx="2743200" cy="365125"/>
          </a:xfrm>
        </p:spPr>
        <p:txBody>
          <a:bodyPr/>
          <a:lstStyle/>
          <a:p>
            <a:fld id="{09918B91-4B66-40C9-B3FB-70033B0922BB}" type="slidenum">
              <a:rPr lang="en-US" smtClean="0"/>
              <a:t>7</a:t>
            </a:fld>
            <a:endParaRPr lang="en-US"/>
          </a:p>
        </p:txBody>
      </p:sp>
      <p:graphicFrame>
        <p:nvGraphicFramePr>
          <p:cNvPr id="7" name="Chart 6">
            <a:extLst>
              <a:ext uri="{FF2B5EF4-FFF2-40B4-BE49-F238E27FC236}">
                <a16:creationId xmlns:a16="http://schemas.microsoft.com/office/drawing/2014/main" id="{9699265C-8A23-EC18-B548-3AFF4C266417}"/>
              </a:ext>
            </a:extLst>
          </p:cNvPr>
          <p:cNvGraphicFramePr>
            <a:graphicFrameLocks/>
          </p:cNvGraphicFramePr>
          <p:nvPr>
            <p:extLst>
              <p:ext uri="{D42A27DB-BD31-4B8C-83A1-F6EECF244321}">
                <p14:modId xmlns:p14="http://schemas.microsoft.com/office/powerpoint/2010/main" val="2936565607"/>
              </p:ext>
            </p:extLst>
          </p:nvPr>
        </p:nvGraphicFramePr>
        <p:xfrm>
          <a:off x="341194" y="1352939"/>
          <a:ext cx="11012606" cy="48345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9815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s-MX" sz="4000" b="1">
                <a:solidFill>
                  <a:srgbClr val="003F88"/>
                </a:solidFill>
                <a:latin typeface="Arial" panose="020B0604020202020204" pitchFamily="34" charset="0"/>
                <a:cs typeface="Arial" panose="020B0604020202020204" pitchFamily="34" charset="0"/>
              </a:rPr>
              <a:t>Fondos del Plan Consolidado para los AF 2022-23</a:t>
            </a:r>
          </a:p>
        </p:txBody>
      </p:sp>
      <p:sp>
        <p:nvSpPr>
          <p:cNvPr id="5" name="TextBox 4">
            <a:extLst>
              <a:ext uri="{FF2B5EF4-FFF2-40B4-BE49-F238E27FC236}">
                <a16:creationId xmlns:a16="http://schemas.microsoft.com/office/drawing/2014/main" id="{0939072B-F89F-493D-A26C-E698219F8380}"/>
              </a:ext>
            </a:extLst>
          </p:cNvPr>
          <p:cNvSpPr txBox="1"/>
          <p:nvPr/>
        </p:nvSpPr>
        <p:spPr>
          <a:xfrm>
            <a:off x="341194" y="4564340"/>
            <a:ext cx="11740559" cy="1384995"/>
          </a:xfrm>
          <a:prstGeom prst="rect">
            <a:avLst/>
          </a:prstGeom>
          <a:noFill/>
        </p:spPr>
        <p:txBody>
          <a:bodyPr wrap="square" rtlCol="0">
            <a:spAutoFit/>
          </a:bodyPr>
          <a:lstStyle/>
          <a:p>
            <a:pPr marL="285750" indent="-285750">
              <a:buSzPct val="100000"/>
              <a:buFont typeface="Arial" panose="020B0604020202020204" pitchFamily="34" charset="0"/>
              <a:buChar char="•"/>
            </a:pPr>
            <a:r>
              <a:rPr lang="es-MX" sz="2800">
                <a:latin typeface="Arial" panose="020B0604020202020204" pitchFamily="34" charset="0"/>
                <a:cs typeface="Arial" panose="020B0604020202020204" pitchFamily="34" charset="0"/>
              </a:rPr>
              <a:t>Aún no se dispone de las sumas de los subsidios para el AF 2023-24</a:t>
            </a:r>
          </a:p>
          <a:p>
            <a:pPr marL="285750" indent="-285750">
              <a:buSzPct val="100000"/>
              <a:buFont typeface="Arial" panose="020B0604020202020204" pitchFamily="34" charset="0"/>
              <a:buChar char="•"/>
            </a:pPr>
            <a:r>
              <a:rPr lang="es-MX" sz="2800">
                <a:latin typeface="Arial" panose="020B0604020202020204" pitchFamily="34" charset="0"/>
                <a:cs typeface="Arial" panose="020B0604020202020204" pitchFamily="34" charset="0"/>
              </a:rPr>
              <a:t>Se supondrá un "nivel de financiamiento" para comenzar el proceso de elaboración del presupuesto para el AF 2023-24 mientras se espera la notificación del HUD sobre las sumas de los subsidios</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8</a:t>
            </a:fld>
            <a:endParaRPr lang="en-US"/>
          </a:p>
        </p:txBody>
      </p:sp>
      <p:graphicFrame>
        <p:nvGraphicFramePr>
          <p:cNvPr id="3" name="Diagram 2">
            <a:extLst>
              <a:ext uri="{FF2B5EF4-FFF2-40B4-BE49-F238E27FC236}">
                <a16:creationId xmlns:a16="http://schemas.microsoft.com/office/drawing/2014/main" id="{FB0CD477-E240-475B-9E04-860F766524CC}"/>
              </a:ext>
            </a:extLst>
          </p:cNvPr>
          <p:cNvGraphicFramePr/>
          <p:nvPr>
            <p:extLst>
              <p:ext uri="{D42A27DB-BD31-4B8C-83A1-F6EECF244321}">
                <p14:modId xmlns:p14="http://schemas.microsoft.com/office/powerpoint/2010/main" val="634567262"/>
              </p:ext>
            </p:extLst>
          </p:nvPr>
        </p:nvGraphicFramePr>
        <p:xfrm>
          <a:off x="1303327" y="1078281"/>
          <a:ext cx="9809431" cy="3192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2893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295701" y="182122"/>
            <a:ext cx="11600597" cy="707886"/>
          </a:xfrm>
          <a:prstGeom prst="rect">
            <a:avLst/>
          </a:prstGeom>
          <a:noFill/>
        </p:spPr>
        <p:txBody>
          <a:bodyPr wrap="square" rtlCol="0">
            <a:spAutoFit/>
          </a:bodyPr>
          <a:lstStyle/>
          <a:p>
            <a:r>
              <a:rPr lang="es-MX" sz="4000" b="1">
                <a:solidFill>
                  <a:srgbClr val="003F88"/>
                </a:solidFill>
                <a:latin typeface="Arial" panose="020B0604020202020204" pitchFamily="34" charset="0"/>
                <a:cs typeface="Arial" panose="020B0604020202020204" pitchFamily="34" charset="0"/>
              </a:rPr>
              <a:t>CDBG</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9</a:t>
            </a:fld>
            <a:endParaRPr lang="en-US"/>
          </a:p>
        </p:txBody>
      </p:sp>
      <p:graphicFrame>
        <p:nvGraphicFramePr>
          <p:cNvPr id="8" name="Table 5">
            <a:extLst>
              <a:ext uri="{FF2B5EF4-FFF2-40B4-BE49-F238E27FC236}">
                <a16:creationId xmlns:a16="http://schemas.microsoft.com/office/drawing/2014/main" id="{224E7427-4BF1-4335-8793-C2C98DEEAA98}"/>
              </a:ext>
            </a:extLst>
          </p:cNvPr>
          <p:cNvGraphicFramePr>
            <a:graphicFrameLocks noGrp="1"/>
          </p:cNvGraphicFramePr>
          <p:nvPr>
            <p:extLst>
              <p:ext uri="{D42A27DB-BD31-4B8C-83A1-F6EECF244321}">
                <p14:modId xmlns:p14="http://schemas.microsoft.com/office/powerpoint/2010/main" val="1399659513"/>
              </p:ext>
            </p:extLst>
          </p:nvPr>
        </p:nvGraphicFramePr>
        <p:xfrm>
          <a:off x="519437" y="1122278"/>
          <a:ext cx="10583992" cy="5669280"/>
        </p:xfrm>
        <a:graphic>
          <a:graphicData uri="http://schemas.openxmlformats.org/drawingml/2006/table">
            <a:tbl>
              <a:tblPr firstRow="1" firstCol="1" bandRow="1">
                <a:tableStyleId>{6E25E649-3F16-4E02-A733-19D2CDBF48F0}</a:tableStyleId>
              </a:tblPr>
              <a:tblGrid>
                <a:gridCol w="2579898">
                  <a:extLst>
                    <a:ext uri="{9D8B030D-6E8A-4147-A177-3AD203B41FA5}">
                      <a16:colId xmlns:a16="http://schemas.microsoft.com/office/drawing/2014/main" val="2059832204"/>
                    </a:ext>
                  </a:extLst>
                </a:gridCol>
                <a:gridCol w="8004094">
                  <a:extLst>
                    <a:ext uri="{9D8B030D-6E8A-4147-A177-3AD203B41FA5}">
                      <a16:colId xmlns:a16="http://schemas.microsoft.com/office/drawing/2014/main" val="1283331579"/>
                    </a:ext>
                  </a:extLst>
                </a:gridCol>
              </a:tblGrid>
              <a:tr h="561981">
                <a:tc>
                  <a:txBody>
                    <a:bodyPr/>
                    <a:lstStyle/>
                    <a:p>
                      <a:r>
                        <a:rPr lang="es-MX">
                          <a:solidFill>
                            <a:schemeClr val="bg1"/>
                          </a:solidFill>
                          <a:latin typeface="Arial" panose="020B0604020202020204" pitchFamily="34" charset="0"/>
                          <a:cs typeface="Arial" panose="020B0604020202020204" pitchFamily="34" charset="0"/>
                        </a:rPr>
                        <a:t>Subsidio del Plan Consolidado:</a:t>
                      </a:r>
                    </a:p>
                  </a:txBody>
                  <a:tcPr>
                    <a:solidFill>
                      <a:srgbClr val="003F88"/>
                    </a:solidFill>
                  </a:tcPr>
                </a:tc>
                <a:tc>
                  <a:txBody>
                    <a:bodyPr/>
                    <a:lstStyle/>
                    <a:p>
                      <a:r>
                        <a:rPr lang="es-MX">
                          <a:solidFill>
                            <a:schemeClr val="bg1"/>
                          </a:solidFill>
                          <a:latin typeface="Arial" panose="020B0604020202020204" pitchFamily="34" charset="0"/>
                          <a:cs typeface="Arial" panose="020B0604020202020204" pitchFamily="34" charset="0"/>
                        </a:rPr>
                        <a:t>CDBG</a:t>
                      </a:r>
                    </a:p>
                  </a:txBody>
                  <a:tcPr anchor="ctr">
                    <a:solidFill>
                      <a:srgbClr val="003F88"/>
                    </a:solidFill>
                  </a:tcPr>
                </a:tc>
                <a:extLst>
                  <a:ext uri="{0D108BD9-81ED-4DB2-BD59-A6C34878D82A}">
                    <a16:rowId xmlns:a16="http://schemas.microsoft.com/office/drawing/2014/main" val="3398905998"/>
                  </a:ext>
                </a:extLst>
              </a:tr>
              <a:tr h="1043679">
                <a:tc>
                  <a:txBody>
                    <a:bodyPr/>
                    <a:lstStyle/>
                    <a:p>
                      <a:r>
                        <a:rPr lang="es-MX">
                          <a:solidFill>
                            <a:schemeClr val="bg1"/>
                          </a:solidFill>
                          <a:latin typeface="Arial" panose="020B0604020202020204" pitchFamily="34" charset="0"/>
                          <a:cs typeface="Arial" panose="020B0604020202020204" pitchFamily="34" charset="0"/>
                        </a:rPr>
                        <a:t>Servicios:</a:t>
                      </a:r>
                    </a:p>
                  </a:txBody>
                  <a:tcPr>
                    <a:solidFill>
                      <a:srgbClr val="003F88"/>
                    </a:solidFill>
                  </a:tcPr>
                </a:tc>
                <a:tc>
                  <a:txBody>
                    <a:bodyPr/>
                    <a:lstStyle/>
                    <a:p>
                      <a:pPr marL="0" indent="0">
                        <a:buSzPct val="100000"/>
                        <a:buFont typeface="Arial" panose="020B0604020202020204" pitchFamily="34" charset="0"/>
                        <a:buNone/>
                      </a:pPr>
                      <a:r>
                        <a:rPr lang="es-MX" sz="1800" dirty="0">
                          <a:latin typeface="Arial" panose="020B0604020202020204" pitchFamily="34" charset="0"/>
                          <a:cs typeface="Arial" panose="020B0604020202020204" pitchFamily="34" charset="0"/>
                        </a:rPr>
                        <a:t>Los servicios deben cumplir un objetivo nacional del CDBG:</a:t>
                      </a:r>
                    </a:p>
                    <a:p>
                      <a:pPr marL="285750" lvl="0" indent="-285750">
                        <a:buSzPct val="100000"/>
                        <a:buFont typeface="Arial" panose="020B0604020202020204" pitchFamily="34" charset="0"/>
                        <a:buChar char="•"/>
                      </a:pPr>
                      <a:r>
                        <a:rPr lang="es-MX" sz="1800" dirty="0">
                          <a:latin typeface="Arial" panose="020B0604020202020204" pitchFamily="34" charset="0"/>
                          <a:cs typeface="Arial" panose="020B0604020202020204" pitchFamily="34" charset="0"/>
                        </a:rPr>
                        <a:t>Beneficiar principalmente a personas de ingresos bajos y moderados</a:t>
                      </a:r>
                    </a:p>
                    <a:p>
                      <a:pPr marL="285750" lvl="0" indent="-285750">
                        <a:buSzPct val="100000"/>
                        <a:buFont typeface="Arial" panose="020B0604020202020204" pitchFamily="34" charset="0"/>
                        <a:buChar char="•"/>
                      </a:pPr>
                      <a:r>
                        <a:rPr lang="es-MX" sz="1800" dirty="0">
                          <a:latin typeface="Arial" panose="020B0604020202020204" pitchFamily="34" charset="0"/>
                          <a:cs typeface="Arial" panose="020B0604020202020204" pitchFamily="34" charset="0"/>
                        </a:rPr>
                        <a:t>Ayudar en la prevención o erradicación de zonas marginales y el deterioro</a:t>
                      </a:r>
                    </a:p>
                    <a:p>
                      <a:pPr marL="285750" lvl="0" indent="-285750">
                        <a:buSzPct val="100000"/>
                        <a:buFont typeface="Arial" panose="020B0604020202020204" pitchFamily="34" charset="0"/>
                        <a:buChar char="•"/>
                      </a:pPr>
                      <a:r>
                        <a:rPr lang="es-MX" sz="1800" dirty="0">
                          <a:latin typeface="Arial" panose="020B0604020202020204" pitchFamily="34" charset="0"/>
                          <a:cs typeface="Arial" panose="020B0604020202020204" pitchFamily="34" charset="0"/>
                        </a:rPr>
                        <a:t>Satisfacer necesidades de carácter especialmente urgente</a:t>
                      </a:r>
                    </a:p>
                  </a:txBody>
                  <a:tcPr/>
                </a:tc>
                <a:extLst>
                  <a:ext uri="{0D108BD9-81ED-4DB2-BD59-A6C34878D82A}">
                    <a16:rowId xmlns:a16="http://schemas.microsoft.com/office/drawing/2014/main" val="3510529889"/>
                  </a:ext>
                </a:extLst>
              </a:tr>
              <a:tr h="1284528">
                <a:tc>
                  <a:txBody>
                    <a:bodyPr/>
                    <a:lstStyle/>
                    <a:p>
                      <a:r>
                        <a:rPr lang="es-MX">
                          <a:solidFill>
                            <a:schemeClr val="bg1"/>
                          </a:solidFill>
                          <a:latin typeface="Arial" panose="020B0604020202020204" pitchFamily="34" charset="0"/>
                          <a:cs typeface="Arial" panose="020B0604020202020204" pitchFamily="34" charset="0"/>
                        </a:rPr>
                        <a:t>Tipos de beneficiarios:</a:t>
                      </a:r>
                    </a:p>
                  </a:txBody>
                  <a:tcPr>
                    <a:solidFill>
                      <a:srgbClr val="003F88"/>
                    </a:solidFill>
                  </a:tcPr>
                </a:tc>
                <a:tc>
                  <a:txBody>
                    <a:bodyPr/>
                    <a:lstStyle/>
                    <a:p>
                      <a:pPr marL="0" indent="0">
                        <a:buSzPct val="100000"/>
                        <a:buFont typeface="Arial" panose="020B0604020202020204" pitchFamily="34" charset="0"/>
                        <a:buNone/>
                      </a:pPr>
                      <a:r>
                        <a:rPr lang="es-MX" sz="1800" dirty="0">
                          <a:latin typeface="Arial" panose="020B0604020202020204" pitchFamily="34" charset="0"/>
                          <a:cs typeface="Arial" panose="020B0604020202020204" pitchFamily="34" charset="0"/>
                        </a:rPr>
                        <a:t>Los beneficiarios del programa pueden incluir:</a:t>
                      </a:r>
                    </a:p>
                    <a:p>
                      <a:pPr marL="285750" lvl="0" indent="-285750">
                        <a:buSzPct val="100000"/>
                        <a:buFont typeface="Arial" panose="020B0604020202020204" pitchFamily="34" charset="0"/>
                        <a:buChar char="•"/>
                      </a:pPr>
                      <a:r>
                        <a:rPr lang="es-MX" sz="1800" dirty="0">
                          <a:latin typeface="Arial" panose="020B0604020202020204" pitchFamily="34" charset="0"/>
                          <a:cs typeface="Arial" panose="020B0604020202020204" pitchFamily="34" charset="0"/>
                        </a:rPr>
                        <a:t>Personas con ingresos bajos/moderados que pueden solicitar los servicios directamente</a:t>
                      </a:r>
                    </a:p>
                    <a:p>
                      <a:pPr marL="285750" lvl="0" indent="-285750">
                        <a:buSzPct val="100000"/>
                        <a:buFont typeface="Arial" panose="020B0604020202020204" pitchFamily="34" charset="0"/>
                        <a:buChar char="•"/>
                      </a:pPr>
                      <a:r>
                        <a:rPr lang="es-MX" sz="1800" dirty="0">
                          <a:latin typeface="Arial" panose="020B0604020202020204" pitchFamily="34" charset="0"/>
                          <a:cs typeface="Arial" panose="020B0604020202020204" pitchFamily="34" charset="0"/>
                        </a:rPr>
                        <a:t>Zonas de ingresos bajos/moderados</a:t>
                      </a:r>
                    </a:p>
                    <a:p>
                      <a:pPr marL="285750" lvl="0" indent="-285750">
                        <a:buSzPct val="100000"/>
                        <a:buFont typeface="Arial" panose="020B0604020202020204" pitchFamily="34" charset="0"/>
                        <a:buChar char="•"/>
                      </a:pPr>
                      <a:r>
                        <a:rPr lang="es-MX" sz="1800" dirty="0">
                          <a:latin typeface="Arial" panose="020B0604020202020204" pitchFamily="34" charset="0"/>
                          <a:cs typeface="Arial" panose="020B0604020202020204" pitchFamily="34" charset="0"/>
                        </a:rPr>
                        <a:t>Organizaciones sin fines de lucro 501(c)</a:t>
                      </a:r>
                    </a:p>
                    <a:p>
                      <a:pPr marL="285750" lvl="0" indent="-285750">
                        <a:buSzPct val="100000"/>
                        <a:buFont typeface="Arial" panose="020B0604020202020204" pitchFamily="34" charset="0"/>
                        <a:buChar char="•"/>
                      </a:pPr>
                      <a:r>
                        <a:rPr lang="es-MX" sz="1800" dirty="0">
                          <a:latin typeface="Arial" panose="020B0604020202020204" pitchFamily="34" charset="0"/>
                          <a:cs typeface="Arial" panose="020B0604020202020204" pitchFamily="34" charset="0"/>
                        </a:rPr>
                        <a:t>Empresas con fines de lucro</a:t>
                      </a:r>
                    </a:p>
                  </a:txBody>
                  <a:tcPr/>
                </a:tc>
                <a:extLst>
                  <a:ext uri="{0D108BD9-81ED-4DB2-BD59-A6C34878D82A}">
                    <a16:rowId xmlns:a16="http://schemas.microsoft.com/office/drawing/2014/main" val="1132871178"/>
                  </a:ext>
                </a:extLst>
              </a:tr>
              <a:tr h="3255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solidFill>
                            <a:schemeClr val="bg1"/>
                          </a:solidFill>
                          <a:latin typeface="Arial" panose="020B0604020202020204" pitchFamily="34" charset="0"/>
                          <a:cs typeface="Arial" panose="020B0604020202020204" pitchFamily="34" charset="0"/>
                        </a:rPr>
                        <a:t>Requisitos del programa:</a:t>
                      </a:r>
                    </a:p>
                  </a:txBody>
                  <a:tcPr>
                    <a:solidFill>
                      <a:srgbClr val="003F88"/>
                    </a:solidFill>
                  </a:tcPr>
                </a:tc>
                <a:tc>
                  <a:txBody>
                    <a:bodyPr/>
                    <a:lstStyle/>
                    <a:p>
                      <a:pPr marL="0" indent="0">
                        <a:buFont typeface="Arial" panose="020B0604020202020204" pitchFamily="34" charset="0"/>
                        <a:buNone/>
                      </a:pPr>
                      <a:r>
                        <a:rPr lang="es-MX" sz="1800" dirty="0">
                          <a:latin typeface="Arial" panose="020B0604020202020204" pitchFamily="34" charset="0"/>
                          <a:cs typeface="Arial" panose="020B0604020202020204" pitchFamily="34" charset="0"/>
                        </a:rPr>
                        <a:t>La admisibilidad del programa se basa en los requisitos específicos del programa</a:t>
                      </a:r>
                    </a:p>
                  </a:txBody>
                  <a:tcPr/>
                </a:tc>
                <a:extLst>
                  <a:ext uri="{0D108BD9-81ED-4DB2-BD59-A6C34878D82A}">
                    <a16:rowId xmlns:a16="http://schemas.microsoft.com/office/drawing/2014/main" val="2159070681"/>
                  </a:ext>
                </a:extLst>
              </a:tr>
              <a:tr h="12845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a:solidFill>
                            <a:schemeClr val="bg1"/>
                          </a:solidFill>
                          <a:latin typeface="Arial" panose="020B0604020202020204" pitchFamily="34" charset="0"/>
                          <a:cs typeface="Arial" panose="020B0604020202020204" pitchFamily="34" charset="0"/>
                        </a:rPr>
                        <a:t>Ejemplos de programas:</a:t>
                      </a:r>
                    </a:p>
                  </a:txBody>
                  <a:tcPr>
                    <a:solidFill>
                      <a:srgbClr val="003F8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800" dirty="0">
                          <a:latin typeface="Arial" panose="020B0604020202020204" pitchFamily="34" charset="0"/>
                          <a:cs typeface="Arial" panose="020B0604020202020204" pitchFamily="34" charset="0"/>
                        </a:rPr>
                        <a:t>Los programas y servicios que cumplen con los requisitos pueden incluir:</a:t>
                      </a: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Rehabilitación de viviendas</a:t>
                      </a: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Infraestructura pública</a:t>
                      </a: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Capacitación laboral</a:t>
                      </a: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Cuidado infantil</a:t>
                      </a:r>
                    </a:p>
                  </a:txBody>
                  <a:tcPr/>
                </a:tc>
                <a:extLst>
                  <a:ext uri="{0D108BD9-81ED-4DB2-BD59-A6C34878D82A}">
                    <a16:rowId xmlns:a16="http://schemas.microsoft.com/office/drawing/2014/main" val="1597325161"/>
                  </a:ext>
                </a:extLst>
              </a:tr>
            </a:tbl>
          </a:graphicData>
        </a:graphic>
      </p:graphicFrame>
    </p:spTree>
    <p:extLst>
      <p:ext uri="{BB962C8B-B14F-4D97-AF65-F5344CB8AC3E}">
        <p14:creationId xmlns:p14="http://schemas.microsoft.com/office/powerpoint/2010/main" val="4015434355"/>
      </p:ext>
    </p:extLst>
  </p:cSld>
  <p:clrMapOvr>
    <a:masterClrMapping/>
  </p:clrMapOvr>
</p:sld>
</file>

<file path=ppt/theme/theme1.xml><?xml version="1.0" encoding="utf-8"?>
<a:theme xmlns:a="http://schemas.openxmlformats.org/drawingml/2006/main" name="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46EC9323-1B2E-4B9A-AADA-5FFFBA32E201}" vid="{00EE816B-49C9-4D08-887C-AEE1413EE9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BD8EFD272E9744F9EFB8D124E7E3663" ma:contentTypeVersion="" ma:contentTypeDescription="Create a new document." ma:contentTypeScope="" ma:versionID="b71bf14987e8788b40b948ee9df055e3">
  <xsd:schema xmlns:xsd="http://www.w3.org/2001/XMLSchema" xmlns:xs="http://www.w3.org/2001/XMLSchema" xmlns:p="http://schemas.microsoft.com/office/2006/metadata/properties" xmlns:ns1="http://schemas.microsoft.com/sharepoint/v3" targetNamespace="http://schemas.microsoft.com/office/2006/metadata/properties" ma:root="true" ma:fieldsID="71c3cda2c8b39f88eabd54cbf92a846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5CE104-196E-4498-B264-64DD5F7EBEF7}">
  <ds:schemaRefs>
    <ds:schemaRef ds:uri="http://schemas.microsoft.com/sharepoint/v3/contenttype/forms"/>
  </ds:schemaRefs>
</ds:datastoreItem>
</file>

<file path=customXml/itemProps2.xml><?xml version="1.0" encoding="utf-8"?>
<ds:datastoreItem xmlns:ds="http://schemas.openxmlformats.org/officeDocument/2006/customXml" ds:itemID="{D5442019-0B64-4B45-8DB8-00110255F0FF}">
  <ds:schemaRefs>
    <ds:schemaRef ds:uri="http://purl.org/dc/elements/1.1/"/>
    <ds:schemaRef ds:uri="http://schemas.openxmlformats.org/package/2006/metadata/core-properties"/>
    <ds:schemaRef ds:uri="http://purl.org/dc/dcmitype/"/>
    <ds:schemaRef ds:uri="http://www.w3.org/XML/1998/namespace"/>
    <ds:schemaRef ds:uri="http://schemas.microsoft.com/office/2006/documentManagement/types"/>
    <ds:schemaRef ds:uri="http://schemas.microsoft.com/office/2006/metadata/properties"/>
    <ds:schemaRef ds:uri="http://purl.org/dc/terms/"/>
    <ds:schemaRef ds:uri="9b6016f9-9983-4365-af41-865bd329bb9f"/>
    <ds:schemaRef ds:uri="http://schemas.microsoft.com/office/infopath/2007/PartnerControls"/>
    <ds:schemaRef ds:uri="4587c047-3d20-4c68-abc0-87b5ee2b81e3"/>
  </ds:schemaRefs>
</ds:datastoreItem>
</file>

<file path=customXml/itemProps3.xml><?xml version="1.0" encoding="utf-8"?>
<ds:datastoreItem xmlns:ds="http://schemas.openxmlformats.org/officeDocument/2006/customXml" ds:itemID="{37DD94F6-3A54-476B-B163-C69B0EA54157}"/>
</file>

<file path=docProps/app.xml><?xml version="1.0" encoding="utf-8"?>
<Properties xmlns="http://schemas.openxmlformats.org/officeDocument/2006/extended-properties" xmlns:vt="http://schemas.openxmlformats.org/officeDocument/2006/docPropsVTypes">
  <Template>Theme2</Template>
  <TotalTime>892</TotalTime>
  <Words>2641</Words>
  <Application>Microsoft Office PowerPoint</Application>
  <PresentationFormat>Widescreen</PresentationFormat>
  <Paragraphs>369</Paragraphs>
  <Slides>31</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Arial Nova Cond</vt:lpstr>
      <vt:lpstr>Calibri</vt:lpstr>
      <vt:lpstr>Calibri Light</vt:lpstr>
      <vt:lpstr>Wingdings</vt:lpstr>
      <vt:lpstr>Theme2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Baur, Julie</dc:creator>
  <cp:lastModifiedBy>Gonzalo Reyes</cp:lastModifiedBy>
  <cp:revision>16</cp:revision>
  <cp:lastPrinted>2019-08-15T20:07:05Z</cp:lastPrinted>
  <dcterms:created xsi:type="dcterms:W3CDTF">2019-08-15T19:06:22Z</dcterms:created>
  <dcterms:modified xsi:type="dcterms:W3CDTF">2023-01-04T14:17:30Z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0x010100CBD8EFD272E9744F9EFB8D124E7E3663</vt:lpwstr>
  </property>
</Properties>
</file>