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AA0"/>
    <a:srgbClr val="E27630"/>
    <a:srgbClr val="4FB5EC"/>
    <a:srgbClr val="DB3F33"/>
    <a:srgbClr val="23523F"/>
    <a:srgbClr val="5020C6"/>
    <a:srgbClr val="78AD53"/>
    <a:srgbClr val="F9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60"/>
  </p:normalViewPr>
  <p:slideViewPr>
    <p:cSldViewPr>
      <p:cViewPr varScale="1">
        <p:scale>
          <a:sx n="78" d="100"/>
          <a:sy n="78" d="100"/>
        </p:scale>
        <p:origin x="11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0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225" y="-55473"/>
            <a:ext cx="946467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0446" y="3209076"/>
            <a:ext cx="5625465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0982" y="6567668"/>
            <a:ext cx="259869" cy="196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transparency@dallas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1400" y="1249454"/>
            <a:ext cx="442947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marR="5080" indent="-133985" algn="ctr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Reuniones Comunitarias sobre el presupuesto del Concejo de la Ciudad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553201" y="3581400"/>
            <a:ext cx="5436082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algn="r">
              <a:lnSpc>
                <a:spcPct val="100000"/>
              </a:lnSpc>
              <a:spcBef>
                <a:spcPts val="105"/>
              </a:spcBef>
            </a:pP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Del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6</a:t>
            </a: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 al </a:t>
            </a: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9</a:t>
            </a:r>
            <a:r>
              <a:rPr lang="es-ES" sz="2400" b="1" dirty="0">
                <a:solidFill>
                  <a:srgbClr val="003E87"/>
                </a:solidFill>
                <a:latin typeface="Arial"/>
                <a:cs typeface="Arial"/>
              </a:rPr>
              <a:t> de marzo del</a:t>
            </a:r>
            <a:r>
              <a:rPr sz="2400" b="1" spc="-20" dirty="0">
                <a:solidFill>
                  <a:srgbClr val="003E87"/>
                </a:solidFill>
                <a:latin typeface="Arial"/>
                <a:cs typeface="Arial"/>
              </a:rPr>
              <a:t> 2023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Jack</a:t>
            </a:r>
            <a:r>
              <a:rPr sz="2400" b="1" spc="-5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Ireland </a:t>
            </a:r>
            <a:endParaRPr lang="en-US" sz="2400" b="1" spc="-10" dirty="0">
              <a:solidFill>
                <a:srgbClr val="003E87"/>
              </a:solidFill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lang="es-AR" sz="2400" b="1" spc="-10" dirty="0">
                <a:solidFill>
                  <a:srgbClr val="003E87"/>
                </a:solidFill>
                <a:latin typeface="Arial"/>
                <a:cs typeface="Arial"/>
              </a:rPr>
              <a:t>Jefe de</a:t>
            </a:r>
            <a:r>
              <a:rPr lang="es-AR" sz="2400" b="1" dirty="0">
                <a:solidFill>
                  <a:srgbClr val="003E87"/>
                </a:solidFill>
                <a:latin typeface="Arial"/>
                <a:cs typeface="Arial"/>
              </a:rPr>
              <a:t> finanzas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-86475"/>
            <a:ext cx="9799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Gastos e ingresos planificados para el AF2023-24</a:t>
            </a:r>
            <a:endParaRPr sz="3200"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83777"/>
              </p:ext>
            </p:extLst>
          </p:nvPr>
        </p:nvGraphicFramePr>
        <p:xfrm>
          <a:off x="9203149" y="3981853"/>
          <a:ext cx="2762885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y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933509" y="1109281"/>
            <a:ext cx="5417185" cy="5356225"/>
            <a:chOff x="2933509" y="1109281"/>
            <a:chExt cx="5417185" cy="5356225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49096"/>
              <a:ext cx="624840" cy="224154"/>
            </a:xfrm>
            <a:custGeom>
              <a:avLst/>
              <a:gdLst/>
              <a:ahLst/>
              <a:cxnLst/>
              <a:rect l="l" t="t" r="r" b="b"/>
              <a:pathLst>
                <a:path w="624839" h="224155">
                  <a:moveTo>
                    <a:pt x="0" y="224027"/>
                  </a:moveTo>
                  <a:lnTo>
                    <a:pt x="568452" y="0"/>
                  </a:lnTo>
                  <a:lnTo>
                    <a:pt x="62484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03807" y="3135774"/>
            <a:ext cx="24542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44536A"/>
                </a:solidFill>
                <a:latin typeface="Century Gothic"/>
                <a:cs typeface="Century Gothic"/>
              </a:rPr>
              <a:t>Seguridad pública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35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$1,092.2 </a:t>
            </a:r>
            <a:r>
              <a:rPr lang="en-US" sz="1400" dirty="0">
                <a:solidFill>
                  <a:srgbClr val="44536A"/>
                </a:solidFill>
                <a:latin typeface="Century Gothic"/>
                <a:cs typeface="Century Gothic"/>
              </a:rPr>
              <a:t>     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223" y="407300"/>
            <a:ext cx="570674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940"/>
              </a:lnSpc>
              <a:spcBef>
                <a:spcPts val="100"/>
              </a:spcBef>
            </a:pPr>
            <a:r>
              <a:rPr sz="3600" b="1" dirty="0">
                <a:solidFill>
                  <a:srgbClr val="003E87"/>
                </a:solidFill>
                <a:latin typeface="Arial"/>
                <a:cs typeface="Arial"/>
              </a:rPr>
              <a:t>($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lang="es-ES" sz="3600" b="1" dirty="0">
                <a:solidFill>
                  <a:srgbClr val="003E87"/>
                </a:solidFill>
                <a:latin typeface="Arial"/>
                <a:cs typeface="Arial"/>
              </a:rPr>
              <a:t>en millones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  <a:p>
            <a:pPr marL="4386580">
              <a:lnSpc>
                <a:spcPts val="113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292989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2993" y="957553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29002" y="1943865"/>
            <a:ext cx="3950335" cy="3950335"/>
            <a:chOff x="3829002" y="1943865"/>
            <a:chExt cx="3950335" cy="3950335"/>
          </a:xfrm>
        </p:grpSpPr>
        <p:sp>
          <p:nvSpPr>
            <p:cNvPr id="19" name="object 19"/>
            <p:cNvSpPr/>
            <p:nvPr/>
          </p:nvSpPr>
          <p:spPr>
            <a:xfrm>
              <a:off x="4909459" y="1943868"/>
              <a:ext cx="2870200" cy="3950335"/>
            </a:xfrm>
            <a:custGeom>
              <a:avLst/>
              <a:gdLst/>
              <a:ahLst/>
              <a:cxnLst/>
              <a:rect l="l" t="t" r="r" b="b"/>
              <a:pathLst>
                <a:path w="2870200" h="3950335">
                  <a:moveTo>
                    <a:pt x="894867" y="0"/>
                  </a:moveTo>
                  <a:lnTo>
                    <a:pt x="894867" y="1974989"/>
                  </a:lnTo>
                  <a:lnTo>
                    <a:pt x="0" y="3735616"/>
                  </a:lnTo>
                  <a:lnTo>
                    <a:pt x="46476" y="3758474"/>
                  </a:lnTo>
                  <a:lnTo>
                    <a:pt x="93470" y="3780078"/>
                  </a:lnTo>
                  <a:lnTo>
                    <a:pt x="140957" y="3800420"/>
                  </a:lnTo>
                  <a:lnTo>
                    <a:pt x="188910" y="3819495"/>
                  </a:lnTo>
                  <a:lnTo>
                    <a:pt x="237304" y="3837296"/>
                  </a:lnTo>
                  <a:lnTo>
                    <a:pt x="286113" y="3853816"/>
                  </a:lnTo>
                  <a:lnTo>
                    <a:pt x="335311" y="3869051"/>
                  </a:lnTo>
                  <a:lnTo>
                    <a:pt x="384874" y="3882993"/>
                  </a:lnTo>
                  <a:lnTo>
                    <a:pt x="434774" y="3895637"/>
                  </a:lnTo>
                  <a:lnTo>
                    <a:pt x="484988" y="3906976"/>
                  </a:lnTo>
                  <a:lnTo>
                    <a:pt x="535488" y="3917005"/>
                  </a:lnTo>
                  <a:lnTo>
                    <a:pt x="586249" y="3925716"/>
                  </a:lnTo>
                  <a:lnTo>
                    <a:pt x="637246" y="3933104"/>
                  </a:lnTo>
                  <a:lnTo>
                    <a:pt x="688453" y="3939162"/>
                  </a:lnTo>
                  <a:lnTo>
                    <a:pt x="739844" y="3943885"/>
                  </a:lnTo>
                  <a:lnTo>
                    <a:pt x="791394" y="3947267"/>
                  </a:lnTo>
                  <a:lnTo>
                    <a:pt x="843077" y="3949300"/>
                  </a:lnTo>
                  <a:lnTo>
                    <a:pt x="894867" y="3949979"/>
                  </a:lnTo>
                  <a:lnTo>
                    <a:pt x="942852" y="3949407"/>
                  </a:lnTo>
                  <a:lnTo>
                    <a:pt x="990557" y="3947701"/>
                  </a:lnTo>
                  <a:lnTo>
                    <a:pt x="1037967" y="3944874"/>
                  </a:lnTo>
                  <a:lnTo>
                    <a:pt x="1085071" y="3940938"/>
                  </a:lnTo>
                  <a:lnTo>
                    <a:pt x="1131855" y="3935906"/>
                  </a:lnTo>
                  <a:lnTo>
                    <a:pt x="1178306" y="3929792"/>
                  </a:lnTo>
                  <a:lnTo>
                    <a:pt x="1224412" y="3922608"/>
                  </a:lnTo>
                  <a:lnTo>
                    <a:pt x="1270160" y="3914367"/>
                  </a:lnTo>
                  <a:lnTo>
                    <a:pt x="1315536" y="3905082"/>
                  </a:lnTo>
                  <a:lnTo>
                    <a:pt x="1360527" y="3894766"/>
                  </a:lnTo>
                  <a:lnTo>
                    <a:pt x="1405122" y="3883432"/>
                  </a:lnTo>
                  <a:lnTo>
                    <a:pt x="1449306" y="3871093"/>
                  </a:lnTo>
                  <a:lnTo>
                    <a:pt x="1493067" y="3857762"/>
                  </a:lnTo>
                  <a:lnTo>
                    <a:pt x="1536391" y="3843451"/>
                  </a:lnTo>
                  <a:lnTo>
                    <a:pt x="1579267" y="3828175"/>
                  </a:lnTo>
                  <a:lnTo>
                    <a:pt x="1621681" y="3811944"/>
                  </a:lnTo>
                  <a:lnTo>
                    <a:pt x="1663620" y="3794774"/>
                  </a:lnTo>
                  <a:lnTo>
                    <a:pt x="1705071" y="3776676"/>
                  </a:lnTo>
                  <a:lnTo>
                    <a:pt x="1746022" y="3757663"/>
                  </a:lnTo>
                  <a:lnTo>
                    <a:pt x="1786458" y="3737749"/>
                  </a:lnTo>
                  <a:lnTo>
                    <a:pt x="1826369" y="3716946"/>
                  </a:lnTo>
                  <a:lnTo>
                    <a:pt x="1865739" y="3695267"/>
                  </a:lnTo>
                  <a:lnTo>
                    <a:pt x="1904557" y="3672725"/>
                  </a:lnTo>
                  <a:lnTo>
                    <a:pt x="1942810" y="3649333"/>
                  </a:lnTo>
                  <a:lnTo>
                    <a:pt x="1980484" y="3625105"/>
                  </a:lnTo>
                  <a:lnTo>
                    <a:pt x="2017567" y="3600052"/>
                  </a:lnTo>
                  <a:lnTo>
                    <a:pt x="2054046" y="3574188"/>
                  </a:lnTo>
                  <a:lnTo>
                    <a:pt x="2089908" y="3547526"/>
                  </a:lnTo>
                  <a:lnTo>
                    <a:pt x="2125139" y="3520079"/>
                  </a:lnTo>
                  <a:lnTo>
                    <a:pt x="2159728" y="3491859"/>
                  </a:lnTo>
                  <a:lnTo>
                    <a:pt x="2193661" y="3462880"/>
                  </a:lnTo>
                  <a:lnTo>
                    <a:pt x="2226925" y="3433155"/>
                  </a:lnTo>
                  <a:lnTo>
                    <a:pt x="2259507" y="3402696"/>
                  </a:lnTo>
                  <a:lnTo>
                    <a:pt x="2291394" y="3371516"/>
                  </a:lnTo>
                  <a:lnTo>
                    <a:pt x="2322573" y="3339629"/>
                  </a:lnTo>
                  <a:lnTo>
                    <a:pt x="2353032" y="3307047"/>
                  </a:lnTo>
                  <a:lnTo>
                    <a:pt x="2382758" y="3273783"/>
                  </a:lnTo>
                  <a:lnTo>
                    <a:pt x="2411737" y="3239850"/>
                  </a:lnTo>
                  <a:lnTo>
                    <a:pt x="2439957" y="3205262"/>
                  </a:lnTo>
                  <a:lnTo>
                    <a:pt x="2467404" y="3170030"/>
                  </a:lnTo>
                  <a:lnTo>
                    <a:pt x="2494066" y="3134168"/>
                  </a:lnTo>
                  <a:lnTo>
                    <a:pt x="2519930" y="3097690"/>
                  </a:lnTo>
                  <a:lnTo>
                    <a:pt x="2544982" y="3060607"/>
                  </a:lnTo>
                  <a:lnTo>
                    <a:pt x="2569211" y="3022932"/>
                  </a:lnTo>
                  <a:lnTo>
                    <a:pt x="2592603" y="2984679"/>
                  </a:lnTo>
                  <a:lnTo>
                    <a:pt x="2615144" y="2945861"/>
                  </a:lnTo>
                  <a:lnTo>
                    <a:pt x="2636823" y="2906491"/>
                  </a:lnTo>
                  <a:lnTo>
                    <a:pt x="2657626" y="2866581"/>
                  </a:lnTo>
                  <a:lnTo>
                    <a:pt x="2677541" y="2826144"/>
                  </a:lnTo>
                  <a:lnTo>
                    <a:pt x="2696553" y="2785194"/>
                  </a:lnTo>
                  <a:lnTo>
                    <a:pt x="2714651" y="2743742"/>
                  </a:lnTo>
                  <a:lnTo>
                    <a:pt x="2731822" y="2701803"/>
                  </a:lnTo>
                  <a:lnTo>
                    <a:pt x="2748052" y="2659390"/>
                  </a:lnTo>
                  <a:lnTo>
                    <a:pt x="2763329" y="2616514"/>
                  </a:lnTo>
                  <a:lnTo>
                    <a:pt x="2777639" y="2573189"/>
                  </a:lnTo>
                  <a:lnTo>
                    <a:pt x="2790971" y="2529428"/>
                  </a:lnTo>
                  <a:lnTo>
                    <a:pt x="2803310" y="2485244"/>
                  </a:lnTo>
                  <a:lnTo>
                    <a:pt x="2814644" y="2440650"/>
                  </a:lnTo>
                  <a:lnTo>
                    <a:pt x="2824960" y="2395658"/>
                  </a:lnTo>
                  <a:lnTo>
                    <a:pt x="2834244" y="2350282"/>
                  </a:lnTo>
                  <a:lnTo>
                    <a:pt x="2842485" y="2304535"/>
                  </a:lnTo>
                  <a:lnTo>
                    <a:pt x="2849670" y="2258429"/>
                  </a:lnTo>
                  <a:lnTo>
                    <a:pt x="2855784" y="2211977"/>
                  </a:lnTo>
                  <a:lnTo>
                    <a:pt x="2860816" y="2165193"/>
                  </a:lnTo>
                  <a:lnTo>
                    <a:pt x="2864752" y="2118089"/>
                  </a:lnTo>
                  <a:lnTo>
                    <a:pt x="2867579" y="2070679"/>
                  </a:lnTo>
                  <a:lnTo>
                    <a:pt x="2869285" y="2022974"/>
                  </a:lnTo>
                  <a:lnTo>
                    <a:pt x="2869857" y="1974989"/>
                  </a:lnTo>
                  <a:lnTo>
                    <a:pt x="2869285" y="1927004"/>
                  </a:lnTo>
                  <a:lnTo>
                    <a:pt x="2867579" y="1879300"/>
                  </a:lnTo>
                  <a:lnTo>
                    <a:pt x="2864752" y="1831889"/>
                  </a:lnTo>
                  <a:lnTo>
                    <a:pt x="2860816" y="1784785"/>
                  </a:lnTo>
                  <a:lnTo>
                    <a:pt x="2855784" y="1738001"/>
                  </a:lnTo>
                  <a:lnTo>
                    <a:pt x="2849670" y="1691550"/>
                  </a:lnTo>
                  <a:lnTo>
                    <a:pt x="2842485" y="1645444"/>
                  </a:lnTo>
                  <a:lnTo>
                    <a:pt x="2834244" y="1599696"/>
                  </a:lnTo>
                  <a:lnTo>
                    <a:pt x="2824960" y="1554320"/>
                  </a:lnTo>
                  <a:lnTo>
                    <a:pt x="2814644" y="1509329"/>
                  </a:lnTo>
                  <a:lnTo>
                    <a:pt x="2803310" y="1464735"/>
                  </a:lnTo>
                  <a:lnTo>
                    <a:pt x="2790971" y="1420550"/>
                  </a:lnTo>
                  <a:lnTo>
                    <a:pt x="2777639" y="1376789"/>
                  </a:lnTo>
                  <a:lnTo>
                    <a:pt x="2763329" y="1333465"/>
                  </a:lnTo>
                  <a:lnTo>
                    <a:pt x="2748052" y="1290589"/>
                  </a:lnTo>
                  <a:lnTo>
                    <a:pt x="2731822" y="1248175"/>
                  </a:lnTo>
                  <a:lnTo>
                    <a:pt x="2714651" y="1206236"/>
                  </a:lnTo>
                  <a:lnTo>
                    <a:pt x="2696553" y="1164785"/>
                  </a:lnTo>
                  <a:lnTo>
                    <a:pt x="2677541" y="1123834"/>
                  </a:lnTo>
                  <a:lnTo>
                    <a:pt x="2657626" y="1083398"/>
                  </a:lnTo>
                  <a:lnTo>
                    <a:pt x="2636823" y="1043488"/>
                  </a:lnTo>
                  <a:lnTo>
                    <a:pt x="2615144" y="1004117"/>
                  </a:lnTo>
                  <a:lnTo>
                    <a:pt x="2592603" y="965299"/>
                  </a:lnTo>
                  <a:lnTo>
                    <a:pt x="2569211" y="927046"/>
                  </a:lnTo>
                  <a:lnTo>
                    <a:pt x="2544982" y="889372"/>
                  </a:lnTo>
                  <a:lnTo>
                    <a:pt x="2519930" y="852289"/>
                  </a:lnTo>
                  <a:lnTo>
                    <a:pt x="2494066" y="815810"/>
                  </a:lnTo>
                  <a:lnTo>
                    <a:pt x="2467404" y="779948"/>
                  </a:lnTo>
                  <a:lnTo>
                    <a:pt x="2439957" y="744717"/>
                  </a:lnTo>
                  <a:lnTo>
                    <a:pt x="2411737" y="710128"/>
                  </a:lnTo>
                  <a:lnTo>
                    <a:pt x="2382758" y="676195"/>
                  </a:lnTo>
                  <a:lnTo>
                    <a:pt x="2353032" y="642932"/>
                  </a:lnTo>
                  <a:lnTo>
                    <a:pt x="2322573" y="610350"/>
                  </a:lnTo>
                  <a:lnTo>
                    <a:pt x="2291394" y="578462"/>
                  </a:lnTo>
                  <a:lnTo>
                    <a:pt x="2259507" y="547283"/>
                  </a:lnTo>
                  <a:lnTo>
                    <a:pt x="2226925" y="516824"/>
                  </a:lnTo>
                  <a:lnTo>
                    <a:pt x="2193661" y="487098"/>
                  </a:lnTo>
                  <a:lnTo>
                    <a:pt x="2159728" y="458119"/>
                  </a:lnTo>
                  <a:lnTo>
                    <a:pt x="2125139" y="429900"/>
                  </a:lnTo>
                  <a:lnTo>
                    <a:pt x="2089908" y="402452"/>
                  </a:lnTo>
                  <a:lnTo>
                    <a:pt x="2054046" y="375790"/>
                  </a:lnTo>
                  <a:lnTo>
                    <a:pt x="2017567" y="349926"/>
                  </a:lnTo>
                  <a:lnTo>
                    <a:pt x="1980484" y="324874"/>
                  </a:lnTo>
                  <a:lnTo>
                    <a:pt x="1942810" y="300645"/>
                  </a:lnTo>
                  <a:lnTo>
                    <a:pt x="1904557" y="277253"/>
                  </a:lnTo>
                  <a:lnTo>
                    <a:pt x="1865739" y="254712"/>
                  </a:lnTo>
                  <a:lnTo>
                    <a:pt x="1826369" y="233033"/>
                  </a:lnTo>
                  <a:lnTo>
                    <a:pt x="1786458" y="212230"/>
                  </a:lnTo>
                  <a:lnTo>
                    <a:pt x="1746022" y="192315"/>
                  </a:lnTo>
                  <a:lnTo>
                    <a:pt x="1705071" y="173303"/>
                  </a:lnTo>
                  <a:lnTo>
                    <a:pt x="1663620" y="155205"/>
                  </a:lnTo>
                  <a:lnTo>
                    <a:pt x="1621681" y="138034"/>
                  </a:lnTo>
                  <a:lnTo>
                    <a:pt x="1579267" y="121804"/>
                  </a:lnTo>
                  <a:lnTo>
                    <a:pt x="1536391" y="106527"/>
                  </a:lnTo>
                  <a:lnTo>
                    <a:pt x="1493067" y="92217"/>
                  </a:lnTo>
                  <a:lnTo>
                    <a:pt x="1449306" y="78885"/>
                  </a:lnTo>
                  <a:lnTo>
                    <a:pt x="1405122" y="66546"/>
                  </a:lnTo>
                  <a:lnTo>
                    <a:pt x="1360527" y="55212"/>
                  </a:lnTo>
                  <a:lnTo>
                    <a:pt x="1315536" y="44897"/>
                  </a:lnTo>
                  <a:lnTo>
                    <a:pt x="1270160" y="35612"/>
                  </a:lnTo>
                  <a:lnTo>
                    <a:pt x="1224412" y="27371"/>
                  </a:lnTo>
                  <a:lnTo>
                    <a:pt x="1178306" y="20187"/>
                  </a:lnTo>
                  <a:lnTo>
                    <a:pt x="1131855" y="14072"/>
                  </a:lnTo>
                  <a:lnTo>
                    <a:pt x="1085071" y="9040"/>
                  </a:lnTo>
                  <a:lnTo>
                    <a:pt x="1037967" y="5104"/>
                  </a:lnTo>
                  <a:lnTo>
                    <a:pt x="990557" y="2277"/>
                  </a:lnTo>
                  <a:lnTo>
                    <a:pt x="942852" y="571"/>
                  </a:lnTo>
                  <a:lnTo>
                    <a:pt x="8948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002" y="3073400"/>
              <a:ext cx="1975323" cy="26060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19450" y="1943865"/>
              <a:ext cx="1784985" cy="1975485"/>
            </a:xfrm>
            <a:custGeom>
              <a:avLst/>
              <a:gdLst/>
              <a:ahLst/>
              <a:cxnLst/>
              <a:rect l="l" t="t" r="r" b="b"/>
              <a:pathLst>
                <a:path w="1784985" h="1975485">
                  <a:moveTo>
                    <a:pt x="1784870" y="0"/>
                  </a:moveTo>
                  <a:lnTo>
                    <a:pt x="1735194" y="621"/>
                  </a:lnTo>
                  <a:lnTo>
                    <a:pt x="1685730" y="2478"/>
                  </a:lnTo>
                  <a:lnTo>
                    <a:pt x="1636497" y="5558"/>
                  </a:lnTo>
                  <a:lnTo>
                    <a:pt x="1587513" y="9851"/>
                  </a:lnTo>
                  <a:lnTo>
                    <a:pt x="1538797" y="15343"/>
                  </a:lnTo>
                  <a:lnTo>
                    <a:pt x="1490366" y="22024"/>
                  </a:lnTo>
                  <a:lnTo>
                    <a:pt x="1442241" y="29882"/>
                  </a:lnTo>
                  <a:lnTo>
                    <a:pt x="1394438" y="38905"/>
                  </a:lnTo>
                  <a:lnTo>
                    <a:pt x="1346977" y="49082"/>
                  </a:lnTo>
                  <a:lnTo>
                    <a:pt x="1299876" y="60400"/>
                  </a:lnTo>
                  <a:lnTo>
                    <a:pt x="1253154" y="72848"/>
                  </a:lnTo>
                  <a:lnTo>
                    <a:pt x="1206829" y="86414"/>
                  </a:lnTo>
                  <a:lnTo>
                    <a:pt x="1160919" y="101087"/>
                  </a:lnTo>
                  <a:lnTo>
                    <a:pt x="1115443" y="116855"/>
                  </a:lnTo>
                  <a:lnTo>
                    <a:pt x="1070420" y="133706"/>
                  </a:lnTo>
                  <a:lnTo>
                    <a:pt x="1025868" y="151629"/>
                  </a:lnTo>
                  <a:lnTo>
                    <a:pt x="981805" y="170612"/>
                  </a:lnTo>
                  <a:lnTo>
                    <a:pt x="938250" y="190642"/>
                  </a:lnTo>
                  <a:lnTo>
                    <a:pt x="895222" y="211709"/>
                  </a:lnTo>
                  <a:lnTo>
                    <a:pt x="852739" y="233801"/>
                  </a:lnTo>
                  <a:lnTo>
                    <a:pt x="810819" y="256906"/>
                  </a:lnTo>
                  <a:lnTo>
                    <a:pt x="769481" y="281012"/>
                  </a:lnTo>
                  <a:lnTo>
                    <a:pt x="728743" y="306108"/>
                  </a:lnTo>
                  <a:lnTo>
                    <a:pt x="688624" y="332181"/>
                  </a:lnTo>
                  <a:lnTo>
                    <a:pt x="649143" y="359221"/>
                  </a:lnTo>
                  <a:lnTo>
                    <a:pt x="610317" y="387216"/>
                  </a:lnTo>
                  <a:lnTo>
                    <a:pt x="572166" y="416153"/>
                  </a:lnTo>
                  <a:lnTo>
                    <a:pt x="534707" y="446021"/>
                  </a:lnTo>
                  <a:lnTo>
                    <a:pt x="497960" y="476809"/>
                  </a:lnTo>
                  <a:lnTo>
                    <a:pt x="461943" y="508504"/>
                  </a:lnTo>
                  <a:lnTo>
                    <a:pt x="426674" y="541096"/>
                  </a:lnTo>
                  <a:lnTo>
                    <a:pt x="392171" y="574572"/>
                  </a:lnTo>
                  <a:lnTo>
                    <a:pt x="358454" y="608920"/>
                  </a:lnTo>
                  <a:lnTo>
                    <a:pt x="325541" y="644130"/>
                  </a:lnTo>
                  <a:lnTo>
                    <a:pt x="293449" y="680188"/>
                  </a:lnTo>
                  <a:lnTo>
                    <a:pt x="262199" y="717085"/>
                  </a:lnTo>
                  <a:lnTo>
                    <a:pt x="231808" y="754807"/>
                  </a:lnTo>
                  <a:lnTo>
                    <a:pt x="202294" y="793343"/>
                  </a:lnTo>
                  <a:lnTo>
                    <a:pt x="173677" y="832682"/>
                  </a:lnTo>
                  <a:lnTo>
                    <a:pt x="145974" y="872811"/>
                  </a:lnTo>
                  <a:lnTo>
                    <a:pt x="119204" y="913719"/>
                  </a:lnTo>
                  <a:lnTo>
                    <a:pt x="93386" y="955395"/>
                  </a:lnTo>
                  <a:lnTo>
                    <a:pt x="68538" y="997826"/>
                  </a:lnTo>
                  <a:lnTo>
                    <a:pt x="44679" y="1041002"/>
                  </a:lnTo>
                  <a:lnTo>
                    <a:pt x="21826" y="1084909"/>
                  </a:lnTo>
                  <a:lnTo>
                    <a:pt x="0" y="1129538"/>
                  </a:lnTo>
                  <a:lnTo>
                    <a:pt x="1784870" y="1974989"/>
                  </a:lnTo>
                  <a:lnTo>
                    <a:pt x="17848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83299" y="3889767"/>
            <a:ext cx="1031901" cy="752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200" dirty="0">
              <a:latin typeface="Century Gothic"/>
              <a:cs typeface="Century Gothic"/>
            </a:endParaRPr>
          </a:p>
          <a:p>
            <a:pPr marL="146685" marR="139065" algn="ctr">
              <a:lnSpc>
                <a:spcPts val="1480"/>
              </a:lnSpc>
              <a:spcBef>
                <a:spcPts val="4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$1,010.8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4104829" y="3939634"/>
            <a:ext cx="100057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lang="es-AR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    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$431.8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    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3232" y="2290918"/>
            <a:ext cx="902335" cy="755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965" marR="90805" indent="-2540" algn="ctr">
              <a:lnSpc>
                <a:spcPct val="101699"/>
              </a:lnSpc>
              <a:spcBef>
                <a:spcPts val="75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 ingresos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$315.8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18%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46007" y="1168908"/>
            <a:ext cx="2978150" cy="15183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90805" marR="106045">
              <a:lnSpc>
                <a:spcPts val="2400"/>
              </a:lnSpc>
              <a:spcBef>
                <a:spcPts val="40"/>
              </a:spcBef>
            </a:pPr>
            <a:r>
              <a:rPr lang="es-ES" dirty="0">
                <a:latin typeface="Century Gothic"/>
                <a:cs typeface="Century Gothic"/>
              </a:rPr>
              <a:t>Seguridad pública exige el 100% de los impuestos a la propiedad y el 19% de los impuestos a las ventas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3648"/>
            <a:ext cx="897572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z="3200" dirty="0"/>
              <a:t>Cronograma de desarrollo del presupuesto bienal para los AF</a:t>
            </a:r>
            <a:r>
              <a:rPr lang="es-ES" dirty="0"/>
              <a:t>2022-23 y 2023-24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2857002" y="6545786"/>
            <a:ext cx="4229598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i="1" dirty="0">
                <a:latin typeface="Century Gothic"/>
                <a:cs typeface="Century Gothic"/>
              </a:rPr>
              <a:t>*</a:t>
            </a:r>
            <a:r>
              <a:rPr lang="es-ES" sz="1400" b="1" i="1" dirty="0">
                <a:latin typeface="Century Gothic"/>
                <a:cs typeface="Century Gothic"/>
              </a:rPr>
              <a:t> Oportunidades para aportaciones del público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78987"/>
              </p:ext>
            </p:extLst>
          </p:nvPr>
        </p:nvGraphicFramePr>
        <p:xfrm>
          <a:off x="233135" y="1060676"/>
          <a:ext cx="10581005" cy="521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Fecha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Actividad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 al 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presupuesto: Sesiones informativas previas a la elaboración del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3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lang="es-ES" sz="1200" spc="-35" dirty="0">
                          <a:latin typeface="Century Gothic"/>
                          <a:cs typeface="Century Gothic"/>
                        </a:rPr>
                        <a:t> de junio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lang="en-US" sz="1200" spc="3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Presupuesto recomendado por el administrador de la Ciudad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del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 al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de ser necesario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23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sz="1200" spc="3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Considerar enmiendas (votos extraoficiales anticipados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presupuesto en primera lectura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tasa impositiva y presupuesto en la lectura final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octubre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Comienza el año fiscal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6006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Recursos presupuestarios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4" y="914400"/>
            <a:ext cx="10273576" cy="283154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s-AR" sz="3200" b="1" dirty="0">
                <a:latin typeface="Arial"/>
                <a:cs typeface="Arial"/>
              </a:rPr>
              <a:t>Visítenos en </a:t>
            </a:r>
            <a:r>
              <a:rPr sz="3200" b="1" spc="-10" dirty="0">
                <a:latin typeface="Arial"/>
                <a:cs typeface="Arial"/>
              </a:rPr>
              <a:t>DallasCityHall.com</a:t>
            </a:r>
            <a:endParaRPr sz="3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Presupuesto adoptado para el AF2022-23</a:t>
            </a:r>
            <a:endParaRPr lang="en-US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AR" sz="2800" dirty="0">
                <a:latin typeface="Arial"/>
                <a:cs typeface="Arial"/>
              </a:rPr>
              <a:t>Recursos adicionales (Videos introducción de presupuestos</a:t>
            </a:r>
            <a:r>
              <a:rPr lang="es-AR" sz="2800" spc="-10" dirty="0">
                <a:latin typeface="Arial"/>
                <a:cs typeface="Arial"/>
              </a:rPr>
              <a:t>)</a:t>
            </a:r>
            <a:endParaRPr lang="es-AR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 – </a:t>
            </a:r>
            <a:r>
              <a:rPr lang="es-AR" sz="2400" spc="-10" dirty="0">
                <a:latin typeface="Arial"/>
                <a:cs typeface="Arial"/>
              </a:rPr>
              <a:t>Lo básicos </a:t>
            </a:r>
            <a:endParaRPr lang="es-AR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¿A d</a:t>
            </a:r>
            <a:r>
              <a:rPr lang="es-AR" sz="2400" dirty="0">
                <a:latin typeface="Arial"/>
                <a:cs typeface="Arial"/>
              </a:rPr>
              <a:t>ónde va el dinero?</a:t>
            </a: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</a:t>
            </a:r>
            <a:r>
              <a:rPr lang="es-AR" sz="2400" dirty="0">
                <a:latin typeface="Arial"/>
                <a:cs typeface="Arial"/>
              </a:rPr>
              <a:t>De dónde viene el dinero?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34B90-D959-D185-6952-EFC5424A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1" y="3730754"/>
            <a:ext cx="3091650" cy="3106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0486" y="740196"/>
            <a:ext cx="53054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195" algn="r">
              <a:lnSpc>
                <a:spcPct val="100000"/>
              </a:lnSpc>
              <a:spcBef>
                <a:spcPts val="100"/>
              </a:spcBef>
            </a:pPr>
            <a:r>
              <a:rPr lang="en-US" sz="4400" spc="-10" dirty="0">
                <a:latin typeface="Century Gothic"/>
                <a:cs typeface="Century Gothic"/>
              </a:rPr>
              <a:t>¿PREGUNTAS?</a:t>
            </a:r>
            <a:endParaRPr lang="en-US" sz="4400" dirty="0">
              <a:latin typeface="Century Gothic"/>
              <a:cs typeface="Century Gothic"/>
            </a:endParaRP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n-US" sz="3200" dirty="0">
                <a:latin typeface="Century Gothic"/>
                <a:cs typeface="Century Gothic"/>
              </a:rPr>
              <a:t>Estamos </a:t>
            </a:r>
            <a:r>
              <a:rPr lang="en-US" sz="3200" dirty="0" err="1">
                <a:latin typeface="Century Gothic"/>
                <a:cs typeface="Century Gothic"/>
              </a:rPr>
              <a:t>aquí</a:t>
            </a:r>
            <a:r>
              <a:rPr lang="en-US" sz="3200" dirty="0">
                <a:latin typeface="Century Gothic"/>
                <a:cs typeface="Century Gothic"/>
              </a:rPr>
              <a:t> para </a:t>
            </a:r>
            <a:r>
              <a:rPr lang="en-US" sz="3200" dirty="0" err="1">
                <a:latin typeface="Century Gothic"/>
                <a:cs typeface="Century Gothic"/>
              </a:rPr>
              <a:t>ayudarle</a:t>
            </a:r>
            <a:r>
              <a:rPr lang="en-US" sz="3200" spc="-10" dirty="0">
                <a:latin typeface="Century Gothic"/>
                <a:cs typeface="Century Gothic"/>
              </a:rPr>
              <a:t>…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90446" y="3209076"/>
            <a:ext cx="56254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5495" algn="r">
              <a:lnSpc>
                <a:spcPct val="100000"/>
              </a:lnSpc>
              <a:spcBef>
                <a:spcPts val="100"/>
              </a:spcBef>
            </a:pPr>
            <a:r>
              <a:rPr lang="es-ES" sz="3600" spc="-10" dirty="0"/>
              <a:t>¿Aportes</a:t>
            </a:r>
            <a:r>
              <a:rPr sz="3600" spc="-10" dirty="0"/>
              <a:t>?</a:t>
            </a: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s-ES" sz="3200" dirty="0"/>
              <a:t>Estamos aquí para escucharle</a:t>
            </a:r>
            <a:r>
              <a:rPr sz="2400" spc="-10" dirty="0"/>
              <a:t>….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611817" y="5405160"/>
            <a:ext cx="61029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73779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solidFill>
                  <a:srgbClr val="003E87"/>
                </a:solidFill>
                <a:latin typeface="Arial"/>
                <a:cs typeface="Arial"/>
              </a:rPr>
              <a:t>Contáctenos</a:t>
            </a:r>
            <a:r>
              <a:rPr sz="3200" spc="-25" dirty="0">
                <a:solidFill>
                  <a:srgbClr val="003E87"/>
                </a:solidFill>
                <a:latin typeface="Arial"/>
                <a:cs typeface="Arial"/>
              </a:rPr>
              <a:t>: </a:t>
            </a:r>
            <a:r>
              <a:rPr sz="3200" u="sng" spc="-10" dirty="0">
                <a:solidFill>
                  <a:srgbClr val="003E87"/>
                </a:solidFill>
                <a:uFill>
                  <a:solidFill>
                    <a:srgbClr val="003E87"/>
                  </a:solidFill>
                </a:uFill>
                <a:latin typeface="Arial"/>
                <a:cs typeface="Arial"/>
                <a:hlinkClick r:id="rId3"/>
              </a:rPr>
              <a:t>financialtransparency@dallas.gov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105009"/>
            <a:ext cx="4939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Descripción general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965919"/>
            <a:ext cx="9187815" cy="299056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Propósito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 planificado para el año fiscal (AF, por sus siglas en inglés) 2023-24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Presupuestos y metas estratégicas prioritarias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Cronograma de desarrollo del presupuesto bienal para los AF2023-24 y 2024-25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882760"/>
          </a:xfrm>
          <a:prstGeom prst="rect">
            <a:avLst/>
          </a:prstGeom>
        </p:spPr>
        <p:txBody>
          <a:bodyPr vert="horz" wrap="square" lIns="0" tIns="325583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Propósito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5" y="1036280"/>
            <a:ext cx="10959375" cy="159915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90233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Las reuniones de participación comunitaria promueven la transparencia/responsabilidad financiera y ayudan al personal y al Concejo de la Ciudad a comprender las prioridades presupuestarias de los residentes para el próximo año fiscal.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020156"/>
            <a:ext cx="7653527" cy="33684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667317"/>
          </a:xfrm>
          <a:prstGeom prst="rect">
            <a:avLst/>
          </a:prstGeom>
        </p:spPr>
        <p:txBody>
          <a:bodyPr vert="horz" wrap="square" lIns="0" tIns="17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Presupuesto planificado para el AF </a:t>
            </a:r>
            <a:r>
              <a:rPr sz="3200" dirty="0"/>
              <a:t>2023-24</a:t>
            </a:r>
            <a:endParaRPr sz="3200"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1064416"/>
            <a:ext cx="10256520" cy="38433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8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  <a:tab pos="1333500" algn="l"/>
                <a:tab pos="2287905" algn="l"/>
                <a:tab pos="2966085" algn="l"/>
                <a:tab pos="3761104" algn="l"/>
                <a:tab pos="5349240" algn="l"/>
                <a:tab pos="6999605" algn="l"/>
                <a:tab pos="7380605" algn="l"/>
                <a:tab pos="9010015" algn="l"/>
              </a:tabLst>
            </a:pPr>
            <a:r>
              <a:rPr lang="es-ES" sz="2800" spc="-10" dirty="0">
                <a:latin typeface="Arial"/>
                <a:cs typeface="Arial"/>
              </a:rPr>
              <a:t>Cada año, el administrador de la Ciudad propone un presupuesto bienal equilibrado al Concejo de la Ciudad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primer año bienal es adoptado por el Concejo de la Ciudad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segundo año es un presupuesto planificado equilibrado, basado en lo adoptado</a:t>
            </a:r>
            <a:endParaRPr lang="en-US" sz="2000" dirty="0">
              <a:latin typeface="Arial"/>
              <a:cs typeface="Arial"/>
            </a:endParaRPr>
          </a:p>
          <a:p>
            <a:pPr marL="241300" marR="5080" indent="-229235">
              <a:lnSpc>
                <a:spcPts val="3030"/>
              </a:lnSpc>
              <a:spcBef>
                <a:spcPts val="103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El punto de partida de todo el proceso de desarrollo del presupuesto (de febrero a septiembre) es el presupuesto planificado</a:t>
            </a:r>
            <a:endParaRPr lang="en-US" sz="2800" dirty="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495"/>
              </a:spcBef>
              <a:buChar char="•"/>
              <a:tabLst>
                <a:tab pos="698500" algn="l"/>
                <a:tab pos="1973580" algn="l"/>
                <a:tab pos="3249295" algn="l"/>
                <a:tab pos="4525010" algn="l"/>
                <a:tab pos="5953125" algn="l"/>
                <a:tab pos="7245350" algn="l"/>
                <a:tab pos="7926705" algn="l"/>
                <a:tab pos="8810625" algn="l"/>
                <a:tab pos="9814560" algn="l"/>
              </a:tabLst>
            </a:pPr>
            <a:r>
              <a:rPr lang="es-ES" sz="2400" spc="-10" dirty="0">
                <a:latin typeface="Arial"/>
                <a:cs typeface="Arial"/>
              </a:rPr>
              <a:t>El análisis de ingresos revisado (principalmente impuestos a la propiedad y a las ventas) informará sobre los gastos planificados que deben cambiar durante el proceso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10273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Presupuesto planificado para el AF </a:t>
            </a:r>
            <a:r>
              <a:rPr dirty="0"/>
              <a:t>2023-24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21738" y="1570989"/>
            <a:ext cx="5255260" cy="4322445"/>
            <a:chOff x="2221738" y="1570989"/>
            <a:chExt cx="5255260" cy="4322445"/>
          </a:xfrm>
        </p:grpSpPr>
        <p:sp>
          <p:nvSpPr>
            <p:cNvPr id="4" name="object 4"/>
            <p:cNvSpPr/>
            <p:nvPr/>
          </p:nvSpPr>
          <p:spPr>
            <a:xfrm>
              <a:off x="6100572" y="2439923"/>
              <a:ext cx="335280" cy="1521460"/>
            </a:xfrm>
            <a:custGeom>
              <a:avLst/>
              <a:gdLst/>
              <a:ahLst/>
              <a:cxnLst/>
              <a:rect l="l" t="t" r="r" b="b"/>
              <a:pathLst>
                <a:path w="335279" h="1521460">
                  <a:moveTo>
                    <a:pt x="0" y="0"/>
                  </a:moveTo>
                  <a:lnTo>
                    <a:pt x="0" y="1521053"/>
                  </a:lnTo>
                  <a:lnTo>
                    <a:pt x="335076" y="1521053"/>
                  </a:lnTo>
                </a:path>
                <a:path w="335279" h="1521460">
                  <a:moveTo>
                    <a:pt x="0" y="0"/>
                  </a:moveTo>
                  <a:lnTo>
                    <a:pt x="0" y="620864"/>
                  </a:lnTo>
                  <a:lnTo>
                    <a:pt x="335076" y="6208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5252" y="1577339"/>
              <a:ext cx="2025650" cy="229235"/>
            </a:xfrm>
            <a:custGeom>
              <a:avLst/>
              <a:gdLst/>
              <a:ahLst/>
              <a:cxnLst/>
              <a:rect l="l" t="t" r="r" b="b"/>
              <a:pathLst>
                <a:path w="2025650" h="229235">
                  <a:moveTo>
                    <a:pt x="0" y="0"/>
                  </a:moveTo>
                  <a:lnTo>
                    <a:pt x="0" y="95478"/>
                  </a:lnTo>
                  <a:lnTo>
                    <a:pt x="2025370" y="95478"/>
                  </a:lnTo>
                  <a:lnTo>
                    <a:pt x="2025370" y="2286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088" y="2602991"/>
              <a:ext cx="514350" cy="3284220"/>
            </a:xfrm>
            <a:custGeom>
              <a:avLst/>
              <a:gdLst/>
              <a:ahLst/>
              <a:cxnLst/>
              <a:rect l="l" t="t" r="r" b="b"/>
              <a:pathLst>
                <a:path w="514350" h="3284220">
                  <a:moveTo>
                    <a:pt x="0" y="0"/>
                  </a:moveTo>
                  <a:lnTo>
                    <a:pt x="0" y="3283775"/>
                  </a:lnTo>
                  <a:lnTo>
                    <a:pt x="513994" y="3283775"/>
                  </a:lnTo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8088" y="2602991"/>
              <a:ext cx="514350" cy="2383790"/>
            </a:xfrm>
            <a:custGeom>
              <a:avLst/>
              <a:gdLst/>
              <a:ahLst/>
              <a:cxnLst/>
              <a:rect l="l" t="t" r="r" b="b"/>
              <a:pathLst>
                <a:path w="514350" h="2383790">
                  <a:moveTo>
                    <a:pt x="0" y="0"/>
                  </a:moveTo>
                  <a:lnTo>
                    <a:pt x="0" y="2383586"/>
                  </a:lnTo>
                  <a:lnTo>
                    <a:pt x="513994" y="2383586"/>
                  </a:lnTo>
                </a:path>
                <a:path w="514350" h="2383790">
                  <a:moveTo>
                    <a:pt x="0" y="0"/>
                  </a:moveTo>
                  <a:lnTo>
                    <a:pt x="0" y="1483410"/>
                  </a:lnTo>
                  <a:lnTo>
                    <a:pt x="513994" y="1483410"/>
                  </a:lnTo>
                </a:path>
                <a:path w="514350" h="2383790">
                  <a:moveTo>
                    <a:pt x="0" y="0"/>
                  </a:moveTo>
                  <a:lnTo>
                    <a:pt x="0" y="583222"/>
                  </a:lnTo>
                  <a:lnTo>
                    <a:pt x="513994" y="5832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689" y="1577339"/>
              <a:ext cx="1846580" cy="266700"/>
            </a:xfrm>
            <a:custGeom>
              <a:avLst/>
              <a:gdLst/>
              <a:ahLst/>
              <a:cxnLst/>
              <a:rect l="l" t="t" r="r" b="b"/>
              <a:pathLst>
                <a:path w="1846579" h="266700">
                  <a:moveTo>
                    <a:pt x="1846452" y="0"/>
                  </a:moveTo>
                  <a:lnTo>
                    <a:pt x="1846452" y="133121"/>
                  </a:lnTo>
                  <a:lnTo>
                    <a:pt x="0" y="133121"/>
                  </a:lnTo>
                  <a:lnTo>
                    <a:pt x="0" y="2662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70832" y="943355"/>
            <a:ext cx="2148840" cy="794448"/>
          </a:xfrm>
          <a:prstGeom prst="rect">
            <a:avLst/>
          </a:prstGeom>
          <a:solidFill>
            <a:srgbClr val="003E87"/>
          </a:solidFill>
          <a:ln w="12700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35" algn="ctr">
              <a:lnSpc>
                <a:spcPts val="1495"/>
              </a:lnSpc>
              <a:spcBef>
                <a:spcPts val="195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Presupuesto Anual planificado para el AF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2023-</a:t>
            </a:r>
            <a:r>
              <a:rPr sz="1300" spc="-25" dirty="0">
                <a:solidFill>
                  <a:srgbClr val="FFFFFF"/>
                </a:solidFill>
                <a:latin typeface="Century Gothic"/>
                <a:cs typeface="Century Gothic"/>
              </a:rPr>
              <a:t>24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6711" y="1824989"/>
            <a:ext cx="3426460" cy="736099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ts val="1385"/>
              </a:lnSpc>
              <a:spcBef>
                <a:spcPts val="340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Operativo</a:t>
            </a:r>
            <a:endParaRPr sz="1200" dirty="0">
              <a:latin typeface="Century Gothic"/>
              <a:cs typeface="Century Gothic"/>
            </a:endParaRPr>
          </a:p>
          <a:p>
            <a:pPr marL="491490" marR="485775" algn="ctr">
              <a:lnSpc>
                <a:spcPts val="1320"/>
              </a:lnSpc>
              <a:spcBef>
                <a:spcPts val="9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financia la operación y el mantenimiento diarios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ts val="1295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$3.67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3200" y="2869692"/>
            <a:ext cx="2065020" cy="500778"/>
          </a:xfrm>
          <a:prstGeom prst="rect">
            <a:avLst/>
          </a:prstGeom>
          <a:solidFill>
            <a:srgbClr val="EC7C30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485775">
              <a:lnSpc>
                <a:spcPts val="1495"/>
              </a:lnSpc>
              <a:spcBef>
                <a:spcPts val="905"/>
              </a:spcBef>
            </a:pPr>
            <a:r>
              <a:rPr lang="es-ES" sz="1300" spc="-20" dirty="0">
                <a:solidFill>
                  <a:srgbClr val="FFFFFF"/>
                </a:solidFill>
                <a:latin typeface="Century Gothic"/>
                <a:cs typeface="Century Gothic"/>
              </a:rPr>
              <a:t>Fondo General</a:t>
            </a:r>
            <a:endParaRPr lang="es-ES" sz="1300" dirty="0">
              <a:latin typeface="Century Gothic"/>
              <a:cs typeface="Century Gothic"/>
            </a:endParaRPr>
          </a:p>
          <a:p>
            <a:pPr marL="575945">
              <a:lnSpc>
                <a:spcPts val="1495"/>
              </a:lnSpc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lang="es-ES"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lang="es-ES" sz="13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200" y="3768852"/>
            <a:ext cx="2065020" cy="502061"/>
          </a:xfrm>
          <a:prstGeom prst="rect">
            <a:avLst/>
          </a:prstGeom>
          <a:solidFill>
            <a:srgbClr val="0166CE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3175"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Fondos Empresariales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$1.35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4669535"/>
            <a:ext cx="2065020" cy="583493"/>
          </a:xfrm>
          <a:prstGeom prst="rect">
            <a:avLst/>
          </a:prstGeom>
          <a:solidFill>
            <a:srgbClr val="444444"/>
          </a:solidFill>
          <a:ln w="12700">
            <a:solidFill>
              <a:srgbClr val="FFFFF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" marR="29209" algn="ctr">
              <a:lnSpc>
                <a:spcPts val="1430"/>
              </a:lnSpc>
              <a:spcBef>
                <a:spcPts val="350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Servicio de deuda de obligación general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$433.6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5570220"/>
            <a:ext cx="2065020" cy="500778"/>
          </a:xfrm>
          <a:prstGeom prst="rect">
            <a:avLst/>
          </a:prstGeom>
          <a:solidFill>
            <a:srgbClr val="BEBEBE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R="2540" algn="ctr">
              <a:lnSpc>
                <a:spcPts val="1495"/>
              </a:lnSpc>
              <a:spcBef>
                <a:spcPts val="905"/>
              </a:spcBef>
            </a:pPr>
            <a:r>
              <a:rPr lang="es-AR" sz="1300" spc="-10" dirty="0">
                <a:latin typeface="Century Gothic"/>
                <a:cs typeface="Century Gothic"/>
              </a:rPr>
              <a:t>Recursos adicionales</a:t>
            </a:r>
            <a:endParaRPr sz="1300" dirty="0">
              <a:latin typeface="Century Gothic"/>
              <a:cs typeface="Century Gothic"/>
            </a:endParaRPr>
          </a:p>
          <a:p>
            <a:pPr marR="2540" algn="ctr">
              <a:lnSpc>
                <a:spcPts val="1495"/>
              </a:lnSpc>
            </a:pPr>
            <a:r>
              <a:rPr sz="1300" dirty="0">
                <a:latin typeface="Century Gothic"/>
                <a:cs typeface="Century Gothic"/>
              </a:rPr>
              <a:t>$125.5</a:t>
            </a:r>
            <a:r>
              <a:rPr sz="1300" spc="-45" dirty="0"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chemeClr val="tx1"/>
                </a:solidFill>
                <a:latin typeface="Century Gothic"/>
                <a:cs typeface="Century Gothic"/>
              </a:rPr>
              <a:t>millones</a:t>
            </a:r>
            <a:endParaRPr sz="13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671" y="1824989"/>
            <a:ext cx="3427729" cy="749564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4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Estructural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3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financia mejoras estructurales a largo plazo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$679.8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</a:t>
            </a: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lang="en-US"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5852" y="2743200"/>
            <a:ext cx="2070100" cy="502061"/>
          </a:xfrm>
          <a:prstGeom prst="rect">
            <a:avLst/>
          </a:prstGeom>
          <a:solidFill>
            <a:srgbClr val="B54334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Propósito general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$272.6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852" y="3643884"/>
            <a:ext cx="2070100" cy="501419"/>
          </a:xfrm>
          <a:prstGeom prst="rect">
            <a:avLst/>
          </a:prstGeom>
          <a:solidFill>
            <a:srgbClr val="2095F3"/>
          </a:solidFill>
          <a:ln w="12700">
            <a:solidFill>
              <a:srgbClr val="FFFFFF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0"/>
              </a:spcBef>
            </a:pPr>
            <a:r>
              <a:rPr lang="es-AR" sz="1300" dirty="0">
                <a:solidFill>
                  <a:srgbClr val="FFFFFF"/>
                </a:solidFill>
                <a:latin typeface="Century Gothic"/>
                <a:cs typeface="Century Gothic"/>
              </a:rPr>
              <a:t>Capital empresarial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$407.2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94788" y="2633472"/>
            <a:ext cx="2451100" cy="940435"/>
          </a:xfrm>
          <a:custGeom>
            <a:avLst/>
            <a:gdLst/>
            <a:ahLst/>
            <a:cxnLst/>
            <a:rect l="l" t="t" r="r" b="b"/>
            <a:pathLst>
              <a:path w="2451100" h="940435">
                <a:moveTo>
                  <a:pt x="0" y="470153"/>
                </a:moveTo>
                <a:lnTo>
                  <a:pt x="7189" y="418924"/>
                </a:lnTo>
                <a:lnTo>
                  <a:pt x="28261" y="369293"/>
                </a:lnTo>
                <a:lnTo>
                  <a:pt x="62466" y="321546"/>
                </a:lnTo>
                <a:lnTo>
                  <a:pt x="109058" y="275972"/>
                </a:lnTo>
                <a:lnTo>
                  <a:pt x="167290" y="232855"/>
                </a:lnTo>
                <a:lnTo>
                  <a:pt x="200536" y="212309"/>
                </a:lnTo>
                <a:lnTo>
                  <a:pt x="236412" y="192484"/>
                </a:lnTo>
                <a:lnTo>
                  <a:pt x="274824" y="173418"/>
                </a:lnTo>
                <a:lnTo>
                  <a:pt x="315679" y="155145"/>
                </a:lnTo>
                <a:lnTo>
                  <a:pt x="358882" y="137702"/>
                </a:lnTo>
                <a:lnTo>
                  <a:pt x="404342" y="121125"/>
                </a:lnTo>
                <a:lnTo>
                  <a:pt x="451964" y="105449"/>
                </a:lnTo>
                <a:lnTo>
                  <a:pt x="501654" y="90710"/>
                </a:lnTo>
                <a:lnTo>
                  <a:pt x="553320" y="76945"/>
                </a:lnTo>
                <a:lnTo>
                  <a:pt x="606868" y="64188"/>
                </a:lnTo>
                <a:lnTo>
                  <a:pt x="662204" y="52476"/>
                </a:lnTo>
                <a:lnTo>
                  <a:pt x="719235" y="41845"/>
                </a:lnTo>
                <a:lnTo>
                  <a:pt x="777868" y="32330"/>
                </a:lnTo>
                <a:lnTo>
                  <a:pt x="838009" y="23968"/>
                </a:lnTo>
                <a:lnTo>
                  <a:pt x="899565" y="16793"/>
                </a:lnTo>
                <a:lnTo>
                  <a:pt x="962442" y="10843"/>
                </a:lnTo>
                <a:lnTo>
                  <a:pt x="1026547" y="6153"/>
                </a:lnTo>
                <a:lnTo>
                  <a:pt x="1091787" y="2758"/>
                </a:lnTo>
                <a:lnTo>
                  <a:pt x="1158067" y="695"/>
                </a:lnTo>
                <a:lnTo>
                  <a:pt x="1225296" y="0"/>
                </a:lnTo>
                <a:lnTo>
                  <a:pt x="1292524" y="695"/>
                </a:lnTo>
                <a:lnTo>
                  <a:pt x="1358804" y="2758"/>
                </a:lnTo>
                <a:lnTo>
                  <a:pt x="1424044" y="6153"/>
                </a:lnTo>
                <a:lnTo>
                  <a:pt x="1488149" y="10843"/>
                </a:lnTo>
                <a:lnTo>
                  <a:pt x="1551026" y="16793"/>
                </a:lnTo>
                <a:lnTo>
                  <a:pt x="1612582" y="23968"/>
                </a:lnTo>
                <a:lnTo>
                  <a:pt x="1672723" y="32330"/>
                </a:lnTo>
                <a:lnTo>
                  <a:pt x="1731356" y="41845"/>
                </a:lnTo>
                <a:lnTo>
                  <a:pt x="1788387" y="52476"/>
                </a:lnTo>
                <a:lnTo>
                  <a:pt x="1843723" y="64188"/>
                </a:lnTo>
                <a:lnTo>
                  <a:pt x="1897271" y="76945"/>
                </a:lnTo>
                <a:lnTo>
                  <a:pt x="1948937" y="90710"/>
                </a:lnTo>
                <a:lnTo>
                  <a:pt x="1998627" y="105449"/>
                </a:lnTo>
                <a:lnTo>
                  <a:pt x="2046249" y="121125"/>
                </a:lnTo>
                <a:lnTo>
                  <a:pt x="2091709" y="137702"/>
                </a:lnTo>
                <a:lnTo>
                  <a:pt x="2134912" y="155145"/>
                </a:lnTo>
                <a:lnTo>
                  <a:pt x="2175767" y="173418"/>
                </a:lnTo>
                <a:lnTo>
                  <a:pt x="2214179" y="192484"/>
                </a:lnTo>
                <a:lnTo>
                  <a:pt x="2250055" y="212309"/>
                </a:lnTo>
                <a:lnTo>
                  <a:pt x="2283301" y="232855"/>
                </a:lnTo>
                <a:lnTo>
                  <a:pt x="2341533" y="275972"/>
                </a:lnTo>
                <a:lnTo>
                  <a:pt x="2388125" y="321546"/>
                </a:lnTo>
                <a:lnTo>
                  <a:pt x="2422330" y="369293"/>
                </a:lnTo>
                <a:lnTo>
                  <a:pt x="2443402" y="418924"/>
                </a:lnTo>
                <a:lnTo>
                  <a:pt x="2450592" y="470153"/>
                </a:lnTo>
                <a:lnTo>
                  <a:pt x="2448778" y="495950"/>
                </a:lnTo>
                <a:lnTo>
                  <a:pt x="2434554" y="546416"/>
                </a:lnTo>
                <a:lnTo>
                  <a:pt x="2406822" y="595141"/>
                </a:lnTo>
                <a:lnTo>
                  <a:pt x="2366330" y="641837"/>
                </a:lnTo>
                <a:lnTo>
                  <a:pt x="2313825" y="686219"/>
                </a:lnTo>
                <a:lnTo>
                  <a:pt x="2250055" y="727998"/>
                </a:lnTo>
                <a:lnTo>
                  <a:pt x="2214179" y="747823"/>
                </a:lnTo>
                <a:lnTo>
                  <a:pt x="2175767" y="766889"/>
                </a:lnTo>
                <a:lnTo>
                  <a:pt x="2134912" y="785162"/>
                </a:lnTo>
                <a:lnTo>
                  <a:pt x="2091709" y="802605"/>
                </a:lnTo>
                <a:lnTo>
                  <a:pt x="2046249" y="819182"/>
                </a:lnTo>
                <a:lnTo>
                  <a:pt x="1998627" y="834858"/>
                </a:lnTo>
                <a:lnTo>
                  <a:pt x="1948937" y="849597"/>
                </a:lnTo>
                <a:lnTo>
                  <a:pt x="1897271" y="863362"/>
                </a:lnTo>
                <a:lnTo>
                  <a:pt x="1843723" y="876119"/>
                </a:lnTo>
                <a:lnTo>
                  <a:pt x="1788387" y="887831"/>
                </a:lnTo>
                <a:lnTo>
                  <a:pt x="1731356" y="898462"/>
                </a:lnTo>
                <a:lnTo>
                  <a:pt x="1672723" y="907977"/>
                </a:lnTo>
                <a:lnTo>
                  <a:pt x="1612582" y="916339"/>
                </a:lnTo>
                <a:lnTo>
                  <a:pt x="1551026" y="923514"/>
                </a:lnTo>
                <a:lnTo>
                  <a:pt x="1488149" y="929464"/>
                </a:lnTo>
                <a:lnTo>
                  <a:pt x="1424044" y="934154"/>
                </a:lnTo>
                <a:lnTo>
                  <a:pt x="1358804" y="937549"/>
                </a:lnTo>
                <a:lnTo>
                  <a:pt x="1292524" y="939612"/>
                </a:lnTo>
                <a:lnTo>
                  <a:pt x="1225296" y="940307"/>
                </a:lnTo>
                <a:lnTo>
                  <a:pt x="1158067" y="939612"/>
                </a:lnTo>
                <a:lnTo>
                  <a:pt x="1091787" y="937549"/>
                </a:lnTo>
                <a:lnTo>
                  <a:pt x="1026547" y="934154"/>
                </a:lnTo>
                <a:lnTo>
                  <a:pt x="962442" y="929464"/>
                </a:lnTo>
                <a:lnTo>
                  <a:pt x="899565" y="923514"/>
                </a:lnTo>
                <a:lnTo>
                  <a:pt x="838009" y="916339"/>
                </a:lnTo>
                <a:lnTo>
                  <a:pt x="777868" y="907977"/>
                </a:lnTo>
                <a:lnTo>
                  <a:pt x="719235" y="898462"/>
                </a:lnTo>
                <a:lnTo>
                  <a:pt x="662204" y="887831"/>
                </a:lnTo>
                <a:lnTo>
                  <a:pt x="606868" y="876119"/>
                </a:lnTo>
                <a:lnTo>
                  <a:pt x="553320" y="863362"/>
                </a:lnTo>
                <a:lnTo>
                  <a:pt x="501654" y="849597"/>
                </a:lnTo>
                <a:lnTo>
                  <a:pt x="451964" y="834858"/>
                </a:lnTo>
                <a:lnTo>
                  <a:pt x="404342" y="819182"/>
                </a:lnTo>
                <a:lnTo>
                  <a:pt x="358882" y="802605"/>
                </a:lnTo>
                <a:lnTo>
                  <a:pt x="315679" y="785162"/>
                </a:lnTo>
                <a:lnTo>
                  <a:pt x="274824" y="766889"/>
                </a:lnTo>
                <a:lnTo>
                  <a:pt x="236412" y="747823"/>
                </a:lnTo>
                <a:lnTo>
                  <a:pt x="200536" y="727998"/>
                </a:lnTo>
                <a:lnTo>
                  <a:pt x="167290" y="707452"/>
                </a:lnTo>
                <a:lnTo>
                  <a:pt x="109058" y="664335"/>
                </a:lnTo>
                <a:lnTo>
                  <a:pt x="62466" y="618761"/>
                </a:lnTo>
                <a:lnTo>
                  <a:pt x="28261" y="571014"/>
                </a:lnTo>
                <a:lnTo>
                  <a:pt x="7189" y="521383"/>
                </a:lnTo>
                <a:lnTo>
                  <a:pt x="0" y="470153"/>
                </a:lnTo>
                <a:close/>
              </a:path>
            </a:pathLst>
          </a:custGeom>
          <a:ln w="635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pc="-10" dirty="0"/>
              <a:t>Presupuesto planificado para el AF2023-24: ingresos del Fondo General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66814" y="1225904"/>
            <a:ext cx="4565015" cy="4564380"/>
            <a:chOff x="3366814" y="1225904"/>
            <a:chExt cx="4565015" cy="4564380"/>
          </a:xfrm>
        </p:grpSpPr>
        <p:sp>
          <p:nvSpPr>
            <p:cNvPr id="4" name="object 4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29665" y="2272652"/>
                  </a:lnTo>
                  <a:lnTo>
                    <a:pt x="0" y="4298657"/>
                  </a:lnTo>
                  <a:lnTo>
                    <a:pt x="45799" y="4321290"/>
                  </a:lnTo>
                  <a:lnTo>
                    <a:pt x="92040" y="4342862"/>
                  </a:lnTo>
                  <a:lnTo>
                    <a:pt x="138704" y="4363368"/>
                  </a:lnTo>
                  <a:lnTo>
                    <a:pt x="185771" y="4382806"/>
                  </a:lnTo>
                  <a:lnTo>
                    <a:pt x="233224" y="4401169"/>
                  </a:lnTo>
                  <a:lnTo>
                    <a:pt x="281043" y="4418454"/>
                  </a:lnTo>
                  <a:lnTo>
                    <a:pt x="329211" y="4434657"/>
                  </a:lnTo>
                  <a:lnTo>
                    <a:pt x="377708" y="4449771"/>
                  </a:lnTo>
                  <a:lnTo>
                    <a:pt x="426515" y="4463795"/>
                  </a:lnTo>
                  <a:lnTo>
                    <a:pt x="475615" y="4476721"/>
                  </a:lnTo>
                  <a:lnTo>
                    <a:pt x="524988" y="4488548"/>
                  </a:lnTo>
                  <a:lnTo>
                    <a:pt x="574616" y="4499269"/>
                  </a:lnTo>
                  <a:lnTo>
                    <a:pt x="624480" y="4508880"/>
                  </a:lnTo>
                  <a:lnTo>
                    <a:pt x="674562" y="4517378"/>
                  </a:lnTo>
                  <a:lnTo>
                    <a:pt x="724843" y="4524757"/>
                  </a:lnTo>
                  <a:lnTo>
                    <a:pt x="775305" y="4531013"/>
                  </a:lnTo>
                  <a:lnTo>
                    <a:pt x="825928" y="4536141"/>
                  </a:lnTo>
                  <a:lnTo>
                    <a:pt x="876694" y="4540138"/>
                  </a:lnTo>
                  <a:lnTo>
                    <a:pt x="927584" y="4542998"/>
                  </a:lnTo>
                  <a:lnTo>
                    <a:pt x="978581" y="4544717"/>
                  </a:lnTo>
                  <a:lnTo>
                    <a:pt x="1029665" y="4545291"/>
                  </a:lnTo>
                  <a:lnTo>
                    <a:pt x="1077821" y="4544791"/>
                  </a:lnTo>
                  <a:lnTo>
                    <a:pt x="1125733" y="4543298"/>
                  </a:lnTo>
                  <a:lnTo>
                    <a:pt x="1173391" y="4540820"/>
                  </a:lnTo>
                  <a:lnTo>
                    <a:pt x="1220785" y="4537369"/>
                  </a:lnTo>
                  <a:lnTo>
                    <a:pt x="1267905" y="4532954"/>
                  </a:lnTo>
                  <a:lnTo>
                    <a:pt x="1314742" y="4527584"/>
                  </a:lnTo>
                  <a:lnTo>
                    <a:pt x="1361285" y="4521271"/>
                  </a:lnTo>
                  <a:lnTo>
                    <a:pt x="1407524" y="4514022"/>
                  </a:lnTo>
                  <a:lnTo>
                    <a:pt x="1453450" y="4505850"/>
                  </a:lnTo>
                  <a:lnTo>
                    <a:pt x="1499054" y="4496762"/>
                  </a:lnTo>
                  <a:lnTo>
                    <a:pt x="1544324" y="4486770"/>
                  </a:lnTo>
                  <a:lnTo>
                    <a:pt x="1589251" y="4475883"/>
                  </a:lnTo>
                  <a:lnTo>
                    <a:pt x="1633826" y="4464110"/>
                  </a:lnTo>
                  <a:lnTo>
                    <a:pt x="1678038" y="4451463"/>
                  </a:lnTo>
                  <a:lnTo>
                    <a:pt x="1721877" y="4437950"/>
                  </a:lnTo>
                  <a:lnTo>
                    <a:pt x="1765335" y="4423581"/>
                  </a:lnTo>
                  <a:lnTo>
                    <a:pt x="1808400" y="4408367"/>
                  </a:lnTo>
                  <a:lnTo>
                    <a:pt x="1851063" y="4392316"/>
                  </a:lnTo>
                  <a:lnTo>
                    <a:pt x="1893314" y="4375440"/>
                  </a:lnTo>
                  <a:lnTo>
                    <a:pt x="1935144" y="4357748"/>
                  </a:lnTo>
                  <a:lnTo>
                    <a:pt x="1976542" y="4339250"/>
                  </a:lnTo>
                  <a:lnTo>
                    <a:pt x="2017499" y="4319955"/>
                  </a:lnTo>
                  <a:lnTo>
                    <a:pt x="2058004" y="4299873"/>
                  </a:lnTo>
                  <a:lnTo>
                    <a:pt x="2098048" y="4279015"/>
                  </a:lnTo>
                  <a:lnTo>
                    <a:pt x="2137621" y="4257391"/>
                  </a:lnTo>
                  <a:lnTo>
                    <a:pt x="2176714" y="4235009"/>
                  </a:lnTo>
                  <a:lnTo>
                    <a:pt x="2215315" y="4211880"/>
                  </a:lnTo>
                  <a:lnTo>
                    <a:pt x="2253416" y="4188014"/>
                  </a:lnTo>
                  <a:lnTo>
                    <a:pt x="2291007" y="4163420"/>
                  </a:lnTo>
                  <a:lnTo>
                    <a:pt x="2328077" y="4138109"/>
                  </a:lnTo>
                  <a:lnTo>
                    <a:pt x="2364617" y="4112091"/>
                  </a:lnTo>
                  <a:lnTo>
                    <a:pt x="2400617" y="4085374"/>
                  </a:lnTo>
                  <a:lnTo>
                    <a:pt x="2436067" y="4057970"/>
                  </a:lnTo>
                  <a:lnTo>
                    <a:pt x="2470957" y="4029887"/>
                  </a:lnTo>
                  <a:lnTo>
                    <a:pt x="2505278" y="4001137"/>
                  </a:lnTo>
                  <a:lnTo>
                    <a:pt x="2539019" y="3971728"/>
                  </a:lnTo>
                  <a:lnTo>
                    <a:pt x="2572171" y="3941670"/>
                  </a:lnTo>
                  <a:lnTo>
                    <a:pt x="2604724" y="3910974"/>
                  </a:lnTo>
                  <a:lnTo>
                    <a:pt x="2636667" y="3879649"/>
                  </a:lnTo>
                  <a:lnTo>
                    <a:pt x="2667992" y="3847706"/>
                  </a:lnTo>
                  <a:lnTo>
                    <a:pt x="2698688" y="3815153"/>
                  </a:lnTo>
                  <a:lnTo>
                    <a:pt x="2728745" y="3782001"/>
                  </a:lnTo>
                  <a:lnTo>
                    <a:pt x="2758154" y="3748260"/>
                  </a:lnTo>
                  <a:lnTo>
                    <a:pt x="2786904" y="3713939"/>
                  </a:lnTo>
                  <a:lnTo>
                    <a:pt x="2814987" y="3679048"/>
                  </a:lnTo>
                  <a:lnTo>
                    <a:pt x="2842391" y="3643598"/>
                  </a:lnTo>
                  <a:lnTo>
                    <a:pt x="2869107" y="3607598"/>
                  </a:lnTo>
                  <a:lnTo>
                    <a:pt x="2895126" y="3571058"/>
                  </a:lnTo>
                  <a:lnTo>
                    <a:pt x="2920436" y="3533988"/>
                  </a:lnTo>
                  <a:lnTo>
                    <a:pt x="2945030" y="3496398"/>
                  </a:lnTo>
                  <a:lnTo>
                    <a:pt x="2968896" y="3458297"/>
                  </a:lnTo>
                  <a:lnTo>
                    <a:pt x="2992024" y="3419695"/>
                  </a:lnTo>
                  <a:lnTo>
                    <a:pt x="3014406" y="3380603"/>
                  </a:lnTo>
                  <a:lnTo>
                    <a:pt x="3036031" y="3341030"/>
                  </a:lnTo>
                  <a:lnTo>
                    <a:pt x="3056889" y="3300986"/>
                  </a:lnTo>
                  <a:lnTo>
                    <a:pt x="3076970" y="3260480"/>
                  </a:lnTo>
                  <a:lnTo>
                    <a:pt x="3096265" y="3219524"/>
                  </a:lnTo>
                  <a:lnTo>
                    <a:pt x="3114763" y="3178126"/>
                  </a:lnTo>
                  <a:lnTo>
                    <a:pt x="3132455" y="3136296"/>
                  </a:lnTo>
                  <a:lnTo>
                    <a:pt x="3149331" y="3094045"/>
                  </a:lnTo>
                  <a:lnTo>
                    <a:pt x="3165381" y="3051382"/>
                  </a:lnTo>
                  <a:lnTo>
                    <a:pt x="3180595" y="3008317"/>
                  </a:lnTo>
                  <a:lnTo>
                    <a:pt x="3194964" y="2964860"/>
                  </a:lnTo>
                  <a:lnTo>
                    <a:pt x="3208477" y="2921020"/>
                  </a:lnTo>
                  <a:lnTo>
                    <a:pt x="3221124" y="2876808"/>
                  </a:lnTo>
                  <a:lnTo>
                    <a:pt x="3232896" y="2832234"/>
                  </a:lnTo>
                  <a:lnTo>
                    <a:pt x="3243784" y="2787307"/>
                  </a:lnTo>
                  <a:lnTo>
                    <a:pt x="3253776" y="2742037"/>
                  </a:lnTo>
                  <a:lnTo>
                    <a:pt x="3262863" y="2696434"/>
                  </a:lnTo>
                  <a:lnTo>
                    <a:pt x="3271036" y="2650508"/>
                  </a:lnTo>
                  <a:lnTo>
                    <a:pt x="3278284" y="2604269"/>
                  </a:lnTo>
                  <a:lnTo>
                    <a:pt x="3284597" y="2557726"/>
                  </a:lnTo>
                  <a:lnTo>
                    <a:pt x="3289967" y="2510890"/>
                  </a:lnTo>
                  <a:lnTo>
                    <a:pt x="3294382" y="2463770"/>
                  </a:lnTo>
                  <a:lnTo>
                    <a:pt x="3297833" y="2416377"/>
                  </a:lnTo>
                  <a:lnTo>
                    <a:pt x="3300311" y="2368719"/>
                  </a:lnTo>
                  <a:lnTo>
                    <a:pt x="3301804" y="2320808"/>
                  </a:lnTo>
                  <a:lnTo>
                    <a:pt x="3302304" y="2272652"/>
                  </a:lnTo>
                  <a:lnTo>
                    <a:pt x="3301804" y="2224495"/>
                  </a:lnTo>
                  <a:lnTo>
                    <a:pt x="3300311" y="2176583"/>
                  </a:lnTo>
                  <a:lnTo>
                    <a:pt x="3297833" y="2128925"/>
                  </a:lnTo>
                  <a:lnTo>
                    <a:pt x="3294382" y="2081531"/>
                  </a:lnTo>
                  <a:lnTo>
                    <a:pt x="3289967" y="2034411"/>
                  </a:lnTo>
                  <a:lnTo>
                    <a:pt x="3284597" y="1987575"/>
                  </a:lnTo>
                  <a:lnTo>
                    <a:pt x="3278284" y="1941032"/>
                  </a:lnTo>
                  <a:lnTo>
                    <a:pt x="3271036" y="1894792"/>
                  </a:lnTo>
                  <a:lnTo>
                    <a:pt x="3262863" y="1848866"/>
                  </a:lnTo>
                  <a:lnTo>
                    <a:pt x="3253776" y="1803262"/>
                  </a:lnTo>
                  <a:lnTo>
                    <a:pt x="3243784" y="1757992"/>
                  </a:lnTo>
                  <a:lnTo>
                    <a:pt x="3232896" y="1713065"/>
                  </a:lnTo>
                  <a:lnTo>
                    <a:pt x="3221124" y="1668490"/>
                  </a:lnTo>
                  <a:lnTo>
                    <a:pt x="3208477" y="1624278"/>
                  </a:lnTo>
                  <a:lnTo>
                    <a:pt x="3194964" y="1580438"/>
                  </a:lnTo>
                  <a:lnTo>
                    <a:pt x="3180595" y="1536980"/>
                  </a:lnTo>
                  <a:lnTo>
                    <a:pt x="3165381" y="1493915"/>
                  </a:lnTo>
                  <a:lnTo>
                    <a:pt x="3149331" y="1451252"/>
                  </a:lnTo>
                  <a:lnTo>
                    <a:pt x="3132455" y="1409000"/>
                  </a:lnTo>
                  <a:lnTo>
                    <a:pt x="3114763" y="1367170"/>
                  </a:lnTo>
                  <a:lnTo>
                    <a:pt x="3096265" y="1325772"/>
                  </a:lnTo>
                  <a:lnTo>
                    <a:pt x="3076970" y="1284815"/>
                  </a:lnTo>
                  <a:lnTo>
                    <a:pt x="3056889" y="1244310"/>
                  </a:lnTo>
                  <a:lnTo>
                    <a:pt x="3036031" y="1204265"/>
                  </a:lnTo>
                  <a:lnTo>
                    <a:pt x="3014406" y="1164692"/>
                  </a:lnTo>
                  <a:lnTo>
                    <a:pt x="2992024" y="1125600"/>
                  </a:lnTo>
                  <a:lnTo>
                    <a:pt x="2968896" y="1086998"/>
                  </a:lnTo>
                  <a:lnTo>
                    <a:pt x="2945030" y="1048897"/>
                  </a:lnTo>
                  <a:lnTo>
                    <a:pt x="2920436" y="1011306"/>
                  </a:lnTo>
                  <a:lnTo>
                    <a:pt x="2895126" y="974236"/>
                  </a:lnTo>
                  <a:lnTo>
                    <a:pt x="2869107" y="937695"/>
                  </a:lnTo>
                  <a:lnTo>
                    <a:pt x="2842391" y="901695"/>
                  </a:lnTo>
                  <a:lnTo>
                    <a:pt x="2814987" y="866245"/>
                  </a:lnTo>
                  <a:lnTo>
                    <a:pt x="2786904" y="831354"/>
                  </a:lnTo>
                  <a:lnTo>
                    <a:pt x="2758154" y="797033"/>
                  </a:lnTo>
                  <a:lnTo>
                    <a:pt x="2728745" y="763292"/>
                  </a:lnTo>
                  <a:lnTo>
                    <a:pt x="2698688" y="730140"/>
                  </a:lnTo>
                  <a:lnTo>
                    <a:pt x="2667992" y="697587"/>
                  </a:lnTo>
                  <a:lnTo>
                    <a:pt x="2636667" y="665643"/>
                  </a:lnTo>
                  <a:lnTo>
                    <a:pt x="2604724" y="634318"/>
                  </a:lnTo>
                  <a:lnTo>
                    <a:pt x="2572171" y="603622"/>
                  </a:lnTo>
                  <a:lnTo>
                    <a:pt x="2539019" y="573564"/>
                  </a:lnTo>
                  <a:lnTo>
                    <a:pt x="2505278" y="544155"/>
                  </a:lnTo>
                  <a:lnTo>
                    <a:pt x="2470957" y="515404"/>
                  </a:lnTo>
                  <a:lnTo>
                    <a:pt x="2436067" y="487322"/>
                  </a:lnTo>
                  <a:lnTo>
                    <a:pt x="2400617" y="459918"/>
                  </a:lnTo>
                  <a:lnTo>
                    <a:pt x="2364617" y="433201"/>
                  </a:lnTo>
                  <a:lnTo>
                    <a:pt x="2328077" y="407182"/>
                  </a:lnTo>
                  <a:lnTo>
                    <a:pt x="2291007" y="381871"/>
                  </a:lnTo>
                  <a:lnTo>
                    <a:pt x="2253416" y="357278"/>
                  </a:lnTo>
                  <a:lnTo>
                    <a:pt x="2215315" y="333412"/>
                  </a:lnTo>
                  <a:lnTo>
                    <a:pt x="2176714" y="310283"/>
                  </a:lnTo>
                  <a:lnTo>
                    <a:pt x="2137621" y="287901"/>
                  </a:lnTo>
                  <a:lnTo>
                    <a:pt x="2098048" y="266276"/>
                  </a:lnTo>
                  <a:lnTo>
                    <a:pt x="2058004" y="245418"/>
                  </a:lnTo>
                  <a:lnTo>
                    <a:pt x="2017499" y="225336"/>
                  </a:lnTo>
                  <a:lnTo>
                    <a:pt x="1976542" y="206041"/>
                  </a:lnTo>
                  <a:lnTo>
                    <a:pt x="1935144" y="187543"/>
                  </a:lnTo>
                  <a:lnTo>
                    <a:pt x="1893314" y="169851"/>
                  </a:lnTo>
                  <a:lnTo>
                    <a:pt x="1851063" y="152975"/>
                  </a:lnTo>
                  <a:lnTo>
                    <a:pt x="1808400" y="136924"/>
                  </a:lnTo>
                  <a:lnTo>
                    <a:pt x="1765335" y="121710"/>
                  </a:lnTo>
                  <a:lnTo>
                    <a:pt x="1721877" y="107341"/>
                  </a:lnTo>
                  <a:lnTo>
                    <a:pt x="1678038" y="93828"/>
                  </a:lnTo>
                  <a:lnTo>
                    <a:pt x="1633826" y="81181"/>
                  </a:lnTo>
                  <a:lnTo>
                    <a:pt x="1589251" y="69408"/>
                  </a:lnTo>
                  <a:lnTo>
                    <a:pt x="1544324" y="58521"/>
                  </a:lnTo>
                  <a:lnTo>
                    <a:pt x="1499054" y="48529"/>
                  </a:lnTo>
                  <a:lnTo>
                    <a:pt x="1453450" y="39441"/>
                  </a:lnTo>
                  <a:lnTo>
                    <a:pt x="1407524" y="31269"/>
                  </a:lnTo>
                  <a:lnTo>
                    <a:pt x="1361285" y="24020"/>
                  </a:lnTo>
                  <a:lnTo>
                    <a:pt x="1314742" y="17707"/>
                  </a:lnTo>
                  <a:lnTo>
                    <a:pt x="1267905" y="12337"/>
                  </a:lnTo>
                  <a:lnTo>
                    <a:pt x="1220785" y="7922"/>
                  </a:lnTo>
                  <a:lnTo>
                    <a:pt x="1173391" y="4471"/>
                  </a:lnTo>
                  <a:lnTo>
                    <a:pt x="1125733" y="1993"/>
                  </a:lnTo>
                  <a:lnTo>
                    <a:pt x="1077821" y="500"/>
                  </a:lnTo>
                  <a:lnTo>
                    <a:pt x="1029665" y="0"/>
                  </a:lnTo>
                  <a:close/>
                </a:path>
              </a:pathLst>
            </a:custGeom>
            <a:solidFill>
              <a:srgbClr val="003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77821" y="500"/>
                  </a:lnTo>
                  <a:lnTo>
                    <a:pt x="1125733" y="1993"/>
                  </a:lnTo>
                  <a:lnTo>
                    <a:pt x="1173391" y="4471"/>
                  </a:lnTo>
                  <a:lnTo>
                    <a:pt x="1220785" y="7922"/>
                  </a:lnTo>
                  <a:lnTo>
                    <a:pt x="1267905" y="12337"/>
                  </a:lnTo>
                  <a:lnTo>
                    <a:pt x="1314742" y="17707"/>
                  </a:lnTo>
                  <a:lnTo>
                    <a:pt x="1361285" y="24020"/>
                  </a:lnTo>
                  <a:lnTo>
                    <a:pt x="1407524" y="31269"/>
                  </a:lnTo>
                  <a:lnTo>
                    <a:pt x="1453450" y="39441"/>
                  </a:lnTo>
                  <a:lnTo>
                    <a:pt x="1499054" y="48529"/>
                  </a:lnTo>
                  <a:lnTo>
                    <a:pt x="1544324" y="58521"/>
                  </a:lnTo>
                  <a:lnTo>
                    <a:pt x="1589251" y="69408"/>
                  </a:lnTo>
                  <a:lnTo>
                    <a:pt x="1633826" y="81181"/>
                  </a:lnTo>
                  <a:lnTo>
                    <a:pt x="1678038" y="93828"/>
                  </a:lnTo>
                  <a:lnTo>
                    <a:pt x="1721877" y="107341"/>
                  </a:lnTo>
                  <a:lnTo>
                    <a:pt x="1765335" y="121710"/>
                  </a:lnTo>
                  <a:lnTo>
                    <a:pt x="1808400" y="136924"/>
                  </a:lnTo>
                  <a:lnTo>
                    <a:pt x="1851063" y="152975"/>
                  </a:lnTo>
                  <a:lnTo>
                    <a:pt x="1893314" y="169851"/>
                  </a:lnTo>
                  <a:lnTo>
                    <a:pt x="1935144" y="187543"/>
                  </a:lnTo>
                  <a:lnTo>
                    <a:pt x="1976542" y="206041"/>
                  </a:lnTo>
                  <a:lnTo>
                    <a:pt x="2017499" y="225336"/>
                  </a:lnTo>
                  <a:lnTo>
                    <a:pt x="2058004" y="245418"/>
                  </a:lnTo>
                  <a:lnTo>
                    <a:pt x="2098048" y="266276"/>
                  </a:lnTo>
                  <a:lnTo>
                    <a:pt x="2137621" y="287901"/>
                  </a:lnTo>
                  <a:lnTo>
                    <a:pt x="2176714" y="310283"/>
                  </a:lnTo>
                  <a:lnTo>
                    <a:pt x="2215315" y="333412"/>
                  </a:lnTo>
                  <a:lnTo>
                    <a:pt x="2253416" y="357278"/>
                  </a:lnTo>
                  <a:lnTo>
                    <a:pt x="2291007" y="381871"/>
                  </a:lnTo>
                  <a:lnTo>
                    <a:pt x="2328077" y="407182"/>
                  </a:lnTo>
                  <a:lnTo>
                    <a:pt x="2364617" y="433201"/>
                  </a:lnTo>
                  <a:lnTo>
                    <a:pt x="2400617" y="459918"/>
                  </a:lnTo>
                  <a:lnTo>
                    <a:pt x="2436067" y="487322"/>
                  </a:lnTo>
                  <a:lnTo>
                    <a:pt x="2470957" y="515404"/>
                  </a:lnTo>
                  <a:lnTo>
                    <a:pt x="2505278" y="544155"/>
                  </a:lnTo>
                  <a:lnTo>
                    <a:pt x="2539019" y="573564"/>
                  </a:lnTo>
                  <a:lnTo>
                    <a:pt x="2572171" y="603622"/>
                  </a:lnTo>
                  <a:lnTo>
                    <a:pt x="2604724" y="634318"/>
                  </a:lnTo>
                  <a:lnTo>
                    <a:pt x="2636667" y="665643"/>
                  </a:lnTo>
                  <a:lnTo>
                    <a:pt x="2667992" y="697587"/>
                  </a:lnTo>
                  <a:lnTo>
                    <a:pt x="2698688" y="730140"/>
                  </a:lnTo>
                  <a:lnTo>
                    <a:pt x="2728745" y="763292"/>
                  </a:lnTo>
                  <a:lnTo>
                    <a:pt x="2758154" y="797033"/>
                  </a:lnTo>
                  <a:lnTo>
                    <a:pt x="2786904" y="831354"/>
                  </a:lnTo>
                  <a:lnTo>
                    <a:pt x="2814987" y="866245"/>
                  </a:lnTo>
                  <a:lnTo>
                    <a:pt x="2842391" y="901695"/>
                  </a:lnTo>
                  <a:lnTo>
                    <a:pt x="2869107" y="937695"/>
                  </a:lnTo>
                  <a:lnTo>
                    <a:pt x="2895126" y="974236"/>
                  </a:lnTo>
                  <a:lnTo>
                    <a:pt x="2920436" y="1011306"/>
                  </a:lnTo>
                  <a:lnTo>
                    <a:pt x="2945030" y="1048897"/>
                  </a:lnTo>
                  <a:lnTo>
                    <a:pt x="2968896" y="1086998"/>
                  </a:lnTo>
                  <a:lnTo>
                    <a:pt x="2992024" y="1125600"/>
                  </a:lnTo>
                  <a:lnTo>
                    <a:pt x="3014406" y="1164692"/>
                  </a:lnTo>
                  <a:lnTo>
                    <a:pt x="3036031" y="1204265"/>
                  </a:lnTo>
                  <a:lnTo>
                    <a:pt x="3056889" y="1244310"/>
                  </a:lnTo>
                  <a:lnTo>
                    <a:pt x="3076970" y="1284815"/>
                  </a:lnTo>
                  <a:lnTo>
                    <a:pt x="3096265" y="1325772"/>
                  </a:lnTo>
                  <a:lnTo>
                    <a:pt x="3114763" y="1367170"/>
                  </a:lnTo>
                  <a:lnTo>
                    <a:pt x="3132455" y="1409000"/>
                  </a:lnTo>
                  <a:lnTo>
                    <a:pt x="3149331" y="1451252"/>
                  </a:lnTo>
                  <a:lnTo>
                    <a:pt x="3165381" y="1493915"/>
                  </a:lnTo>
                  <a:lnTo>
                    <a:pt x="3180595" y="1536980"/>
                  </a:lnTo>
                  <a:lnTo>
                    <a:pt x="3194964" y="1580438"/>
                  </a:lnTo>
                  <a:lnTo>
                    <a:pt x="3208477" y="1624278"/>
                  </a:lnTo>
                  <a:lnTo>
                    <a:pt x="3221124" y="1668490"/>
                  </a:lnTo>
                  <a:lnTo>
                    <a:pt x="3232896" y="1713065"/>
                  </a:lnTo>
                  <a:lnTo>
                    <a:pt x="3243784" y="1757992"/>
                  </a:lnTo>
                  <a:lnTo>
                    <a:pt x="3253776" y="1803262"/>
                  </a:lnTo>
                  <a:lnTo>
                    <a:pt x="3262863" y="1848866"/>
                  </a:lnTo>
                  <a:lnTo>
                    <a:pt x="3271036" y="1894792"/>
                  </a:lnTo>
                  <a:lnTo>
                    <a:pt x="3278284" y="1941032"/>
                  </a:lnTo>
                  <a:lnTo>
                    <a:pt x="3284597" y="1987575"/>
                  </a:lnTo>
                  <a:lnTo>
                    <a:pt x="3289967" y="2034411"/>
                  </a:lnTo>
                  <a:lnTo>
                    <a:pt x="3294382" y="2081531"/>
                  </a:lnTo>
                  <a:lnTo>
                    <a:pt x="3297833" y="2128925"/>
                  </a:lnTo>
                  <a:lnTo>
                    <a:pt x="3300311" y="2176583"/>
                  </a:lnTo>
                  <a:lnTo>
                    <a:pt x="3301804" y="2224495"/>
                  </a:lnTo>
                  <a:lnTo>
                    <a:pt x="3302304" y="2272652"/>
                  </a:lnTo>
                  <a:lnTo>
                    <a:pt x="3301804" y="2320808"/>
                  </a:lnTo>
                  <a:lnTo>
                    <a:pt x="3300311" y="2368719"/>
                  </a:lnTo>
                  <a:lnTo>
                    <a:pt x="3297833" y="2416377"/>
                  </a:lnTo>
                  <a:lnTo>
                    <a:pt x="3294382" y="2463770"/>
                  </a:lnTo>
                  <a:lnTo>
                    <a:pt x="3289967" y="2510890"/>
                  </a:lnTo>
                  <a:lnTo>
                    <a:pt x="3284597" y="2557726"/>
                  </a:lnTo>
                  <a:lnTo>
                    <a:pt x="3278284" y="2604269"/>
                  </a:lnTo>
                  <a:lnTo>
                    <a:pt x="3271036" y="2650508"/>
                  </a:lnTo>
                  <a:lnTo>
                    <a:pt x="3262863" y="2696434"/>
                  </a:lnTo>
                  <a:lnTo>
                    <a:pt x="3253776" y="2742037"/>
                  </a:lnTo>
                  <a:lnTo>
                    <a:pt x="3243784" y="2787307"/>
                  </a:lnTo>
                  <a:lnTo>
                    <a:pt x="3232896" y="2832234"/>
                  </a:lnTo>
                  <a:lnTo>
                    <a:pt x="3221124" y="2876808"/>
                  </a:lnTo>
                  <a:lnTo>
                    <a:pt x="3208477" y="2921020"/>
                  </a:lnTo>
                  <a:lnTo>
                    <a:pt x="3194964" y="2964860"/>
                  </a:lnTo>
                  <a:lnTo>
                    <a:pt x="3180595" y="3008317"/>
                  </a:lnTo>
                  <a:lnTo>
                    <a:pt x="3165381" y="3051382"/>
                  </a:lnTo>
                  <a:lnTo>
                    <a:pt x="3149331" y="3094045"/>
                  </a:lnTo>
                  <a:lnTo>
                    <a:pt x="3132455" y="3136296"/>
                  </a:lnTo>
                  <a:lnTo>
                    <a:pt x="3114763" y="3178126"/>
                  </a:lnTo>
                  <a:lnTo>
                    <a:pt x="3096265" y="3219524"/>
                  </a:lnTo>
                  <a:lnTo>
                    <a:pt x="3076970" y="3260480"/>
                  </a:lnTo>
                  <a:lnTo>
                    <a:pt x="3056889" y="3300986"/>
                  </a:lnTo>
                  <a:lnTo>
                    <a:pt x="3036031" y="3341030"/>
                  </a:lnTo>
                  <a:lnTo>
                    <a:pt x="3014406" y="3380603"/>
                  </a:lnTo>
                  <a:lnTo>
                    <a:pt x="2992024" y="3419695"/>
                  </a:lnTo>
                  <a:lnTo>
                    <a:pt x="2968896" y="3458297"/>
                  </a:lnTo>
                  <a:lnTo>
                    <a:pt x="2945030" y="3496398"/>
                  </a:lnTo>
                  <a:lnTo>
                    <a:pt x="2920436" y="3533988"/>
                  </a:lnTo>
                  <a:lnTo>
                    <a:pt x="2895126" y="3571058"/>
                  </a:lnTo>
                  <a:lnTo>
                    <a:pt x="2869107" y="3607598"/>
                  </a:lnTo>
                  <a:lnTo>
                    <a:pt x="2842391" y="3643598"/>
                  </a:lnTo>
                  <a:lnTo>
                    <a:pt x="2814987" y="3679048"/>
                  </a:lnTo>
                  <a:lnTo>
                    <a:pt x="2786904" y="3713939"/>
                  </a:lnTo>
                  <a:lnTo>
                    <a:pt x="2758154" y="3748260"/>
                  </a:lnTo>
                  <a:lnTo>
                    <a:pt x="2728745" y="3782001"/>
                  </a:lnTo>
                  <a:lnTo>
                    <a:pt x="2698688" y="3815153"/>
                  </a:lnTo>
                  <a:lnTo>
                    <a:pt x="2667992" y="3847706"/>
                  </a:lnTo>
                  <a:lnTo>
                    <a:pt x="2636667" y="3879649"/>
                  </a:lnTo>
                  <a:lnTo>
                    <a:pt x="2604724" y="3910974"/>
                  </a:lnTo>
                  <a:lnTo>
                    <a:pt x="2572171" y="3941670"/>
                  </a:lnTo>
                  <a:lnTo>
                    <a:pt x="2539019" y="3971728"/>
                  </a:lnTo>
                  <a:lnTo>
                    <a:pt x="2505278" y="4001137"/>
                  </a:lnTo>
                  <a:lnTo>
                    <a:pt x="2470957" y="4029887"/>
                  </a:lnTo>
                  <a:lnTo>
                    <a:pt x="2436067" y="4057970"/>
                  </a:lnTo>
                  <a:lnTo>
                    <a:pt x="2400617" y="4085374"/>
                  </a:lnTo>
                  <a:lnTo>
                    <a:pt x="2364617" y="4112091"/>
                  </a:lnTo>
                  <a:lnTo>
                    <a:pt x="2328077" y="4138109"/>
                  </a:lnTo>
                  <a:lnTo>
                    <a:pt x="2291007" y="4163420"/>
                  </a:lnTo>
                  <a:lnTo>
                    <a:pt x="2253416" y="4188014"/>
                  </a:lnTo>
                  <a:lnTo>
                    <a:pt x="2215315" y="4211880"/>
                  </a:lnTo>
                  <a:lnTo>
                    <a:pt x="2176714" y="4235009"/>
                  </a:lnTo>
                  <a:lnTo>
                    <a:pt x="2137621" y="4257391"/>
                  </a:lnTo>
                  <a:lnTo>
                    <a:pt x="2098048" y="4279015"/>
                  </a:lnTo>
                  <a:lnTo>
                    <a:pt x="2058004" y="4299873"/>
                  </a:lnTo>
                  <a:lnTo>
                    <a:pt x="2017499" y="4319955"/>
                  </a:lnTo>
                  <a:lnTo>
                    <a:pt x="1976542" y="4339250"/>
                  </a:lnTo>
                  <a:lnTo>
                    <a:pt x="1935144" y="4357748"/>
                  </a:lnTo>
                  <a:lnTo>
                    <a:pt x="1893314" y="4375440"/>
                  </a:lnTo>
                  <a:lnTo>
                    <a:pt x="1851063" y="4392316"/>
                  </a:lnTo>
                  <a:lnTo>
                    <a:pt x="1808400" y="4408367"/>
                  </a:lnTo>
                  <a:lnTo>
                    <a:pt x="1765335" y="4423581"/>
                  </a:lnTo>
                  <a:lnTo>
                    <a:pt x="1721877" y="4437950"/>
                  </a:lnTo>
                  <a:lnTo>
                    <a:pt x="1678038" y="4451463"/>
                  </a:lnTo>
                  <a:lnTo>
                    <a:pt x="1633826" y="4464110"/>
                  </a:lnTo>
                  <a:lnTo>
                    <a:pt x="1589251" y="4475883"/>
                  </a:lnTo>
                  <a:lnTo>
                    <a:pt x="1544324" y="4486770"/>
                  </a:lnTo>
                  <a:lnTo>
                    <a:pt x="1499054" y="4496762"/>
                  </a:lnTo>
                  <a:lnTo>
                    <a:pt x="1453450" y="4505850"/>
                  </a:lnTo>
                  <a:lnTo>
                    <a:pt x="1407524" y="4514022"/>
                  </a:lnTo>
                  <a:lnTo>
                    <a:pt x="1361285" y="4521271"/>
                  </a:lnTo>
                  <a:lnTo>
                    <a:pt x="1314742" y="4527584"/>
                  </a:lnTo>
                  <a:lnTo>
                    <a:pt x="1267905" y="4532954"/>
                  </a:lnTo>
                  <a:lnTo>
                    <a:pt x="1220785" y="4537369"/>
                  </a:lnTo>
                  <a:lnTo>
                    <a:pt x="1173391" y="4540820"/>
                  </a:lnTo>
                  <a:lnTo>
                    <a:pt x="1125733" y="4543298"/>
                  </a:lnTo>
                  <a:lnTo>
                    <a:pt x="1077821" y="4544791"/>
                  </a:lnTo>
                  <a:lnTo>
                    <a:pt x="1029665" y="4545291"/>
                  </a:lnTo>
                  <a:lnTo>
                    <a:pt x="978581" y="4544717"/>
                  </a:lnTo>
                  <a:lnTo>
                    <a:pt x="927584" y="4542998"/>
                  </a:lnTo>
                  <a:lnTo>
                    <a:pt x="876694" y="4540138"/>
                  </a:lnTo>
                  <a:lnTo>
                    <a:pt x="825928" y="4536141"/>
                  </a:lnTo>
                  <a:lnTo>
                    <a:pt x="775305" y="4531013"/>
                  </a:lnTo>
                  <a:lnTo>
                    <a:pt x="724843" y="4524757"/>
                  </a:lnTo>
                  <a:lnTo>
                    <a:pt x="674562" y="4517378"/>
                  </a:lnTo>
                  <a:lnTo>
                    <a:pt x="624480" y="4508880"/>
                  </a:lnTo>
                  <a:lnTo>
                    <a:pt x="574616" y="4499269"/>
                  </a:lnTo>
                  <a:lnTo>
                    <a:pt x="524988" y="4488548"/>
                  </a:lnTo>
                  <a:lnTo>
                    <a:pt x="475615" y="4476721"/>
                  </a:lnTo>
                  <a:lnTo>
                    <a:pt x="426515" y="4463795"/>
                  </a:lnTo>
                  <a:lnTo>
                    <a:pt x="377708" y="4449771"/>
                  </a:lnTo>
                  <a:lnTo>
                    <a:pt x="329211" y="4434657"/>
                  </a:lnTo>
                  <a:lnTo>
                    <a:pt x="281043" y="4418454"/>
                  </a:lnTo>
                  <a:lnTo>
                    <a:pt x="233224" y="4401169"/>
                  </a:lnTo>
                  <a:lnTo>
                    <a:pt x="185771" y="4382806"/>
                  </a:lnTo>
                  <a:lnTo>
                    <a:pt x="138704" y="4363368"/>
                  </a:lnTo>
                  <a:lnTo>
                    <a:pt x="92040" y="4342862"/>
                  </a:lnTo>
                  <a:lnTo>
                    <a:pt x="45799" y="4321290"/>
                  </a:lnTo>
                  <a:lnTo>
                    <a:pt x="0" y="4298657"/>
                  </a:lnTo>
                  <a:lnTo>
                    <a:pt x="1029665" y="2272652"/>
                  </a:lnTo>
                  <a:lnTo>
                    <a:pt x="102966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219134" y="0"/>
                  </a:moveTo>
                  <a:lnTo>
                    <a:pt x="198850" y="44007"/>
                  </a:lnTo>
                  <a:lnTo>
                    <a:pt x="179580" y="88227"/>
                  </a:lnTo>
                  <a:lnTo>
                    <a:pt x="161319" y="132646"/>
                  </a:lnTo>
                  <a:lnTo>
                    <a:pt x="144063" y="177250"/>
                  </a:lnTo>
                  <a:lnTo>
                    <a:pt x="127808" y="222025"/>
                  </a:lnTo>
                  <a:lnTo>
                    <a:pt x="112548" y="266958"/>
                  </a:lnTo>
                  <a:lnTo>
                    <a:pt x="98280" y="312036"/>
                  </a:lnTo>
                  <a:lnTo>
                    <a:pt x="84998" y="357245"/>
                  </a:lnTo>
                  <a:lnTo>
                    <a:pt x="72697" y="402572"/>
                  </a:lnTo>
                  <a:lnTo>
                    <a:pt x="61374" y="448002"/>
                  </a:lnTo>
                  <a:lnTo>
                    <a:pt x="51024" y="493523"/>
                  </a:lnTo>
                  <a:lnTo>
                    <a:pt x="41642" y="539121"/>
                  </a:lnTo>
                  <a:lnTo>
                    <a:pt x="33223" y="584782"/>
                  </a:lnTo>
                  <a:lnTo>
                    <a:pt x="25763" y="630494"/>
                  </a:lnTo>
                  <a:lnTo>
                    <a:pt x="19257" y="676242"/>
                  </a:lnTo>
                  <a:lnTo>
                    <a:pt x="13700" y="722012"/>
                  </a:lnTo>
                  <a:lnTo>
                    <a:pt x="9089" y="767792"/>
                  </a:lnTo>
                  <a:lnTo>
                    <a:pt x="5417" y="813568"/>
                  </a:lnTo>
                  <a:lnTo>
                    <a:pt x="2682" y="859326"/>
                  </a:lnTo>
                  <a:lnTo>
                    <a:pt x="877" y="905053"/>
                  </a:lnTo>
                  <a:lnTo>
                    <a:pt x="0" y="950736"/>
                  </a:lnTo>
                  <a:lnTo>
                    <a:pt x="43" y="996360"/>
                  </a:lnTo>
                  <a:lnTo>
                    <a:pt x="1004" y="1041912"/>
                  </a:lnTo>
                  <a:lnTo>
                    <a:pt x="2878" y="1087379"/>
                  </a:lnTo>
                  <a:lnTo>
                    <a:pt x="5660" y="1132748"/>
                  </a:lnTo>
                  <a:lnTo>
                    <a:pt x="9345" y="1178004"/>
                  </a:lnTo>
                  <a:lnTo>
                    <a:pt x="13929" y="1223134"/>
                  </a:lnTo>
                  <a:lnTo>
                    <a:pt x="19407" y="1268125"/>
                  </a:lnTo>
                  <a:lnTo>
                    <a:pt x="25774" y="1312963"/>
                  </a:lnTo>
                  <a:lnTo>
                    <a:pt x="33026" y="1357635"/>
                  </a:lnTo>
                  <a:lnTo>
                    <a:pt x="41159" y="1402127"/>
                  </a:lnTo>
                  <a:lnTo>
                    <a:pt x="50167" y="1446425"/>
                  </a:lnTo>
                  <a:lnTo>
                    <a:pt x="60047" y="1490516"/>
                  </a:lnTo>
                  <a:lnTo>
                    <a:pt x="70793" y="1534388"/>
                  </a:lnTo>
                  <a:lnTo>
                    <a:pt x="82400" y="1578025"/>
                  </a:lnTo>
                  <a:lnTo>
                    <a:pt x="94865" y="1621414"/>
                  </a:lnTo>
                  <a:lnTo>
                    <a:pt x="108182" y="1664543"/>
                  </a:lnTo>
                  <a:lnTo>
                    <a:pt x="122348" y="1707397"/>
                  </a:lnTo>
                  <a:lnTo>
                    <a:pt x="137356" y="1749963"/>
                  </a:lnTo>
                  <a:lnTo>
                    <a:pt x="153204" y="1792228"/>
                  </a:lnTo>
                  <a:lnTo>
                    <a:pt x="169885" y="1834177"/>
                  </a:lnTo>
                  <a:lnTo>
                    <a:pt x="187396" y="1875798"/>
                  </a:lnTo>
                  <a:lnTo>
                    <a:pt x="205732" y="1917077"/>
                  </a:lnTo>
                  <a:lnTo>
                    <a:pt x="224888" y="1958000"/>
                  </a:lnTo>
                  <a:lnTo>
                    <a:pt x="244860" y="1998554"/>
                  </a:lnTo>
                  <a:lnTo>
                    <a:pt x="265643" y="2038725"/>
                  </a:lnTo>
                  <a:lnTo>
                    <a:pt x="287232" y="2078500"/>
                  </a:lnTo>
                  <a:lnTo>
                    <a:pt x="309623" y="2117866"/>
                  </a:lnTo>
                  <a:lnTo>
                    <a:pt x="332811" y="2156808"/>
                  </a:lnTo>
                  <a:lnTo>
                    <a:pt x="356792" y="2195314"/>
                  </a:lnTo>
                  <a:lnTo>
                    <a:pt x="381561" y="2233369"/>
                  </a:lnTo>
                  <a:lnTo>
                    <a:pt x="407113" y="2270960"/>
                  </a:lnTo>
                  <a:lnTo>
                    <a:pt x="433444" y="2308075"/>
                  </a:lnTo>
                  <a:lnTo>
                    <a:pt x="460548" y="2344698"/>
                  </a:lnTo>
                  <a:lnTo>
                    <a:pt x="488423" y="2380817"/>
                  </a:lnTo>
                  <a:lnTo>
                    <a:pt x="517062" y="2416418"/>
                  </a:lnTo>
                  <a:lnTo>
                    <a:pt x="546461" y="2451488"/>
                  </a:lnTo>
                  <a:lnTo>
                    <a:pt x="576616" y="2486013"/>
                  </a:lnTo>
                  <a:lnTo>
                    <a:pt x="607522" y="2519980"/>
                  </a:lnTo>
                  <a:lnTo>
                    <a:pt x="639174" y="2553374"/>
                  </a:lnTo>
                  <a:lnTo>
                    <a:pt x="671568" y="2586183"/>
                  </a:lnTo>
                  <a:lnTo>
                    <a:pt x="704700" y="2618394"/>
                  </a:lnTo>
                  <a:lnTo>
                    <a:pt x="738563" y="2649991"/>
                  </a:lnTo>
                  <a:lnTo>
                    <a:pt x="773155" y="2680963"/>
                  </a:lnTo>
                  <a:lnTo>
                    <a:pt x="808470" y="2711295"/>
                  </a:lnTo>
                  <a:lnTo>
                    <a:pt x="844504" y="2740975"/>
                  </a:lnTo>
                  <a:lnTo>
                    <a:pt x="881251" y="2769987"/>
                  </a:lnTo>
                  <a:lnTo>
                    <a:pt x="918708" y="2798320"/>
                  </a:lnTo>
                  <a:lnTo>
                    <a:pt x="956870" y="2825959"/>
                  </a:lnTo>
                  <a:lnTo>
                    <a:pt x="995733" y="2852891"/>
                  </a:lnTo>
                  <a:lnTo>
                    <a:pt x="1035290" y="2879102"/>
                  </a:lnTo>
                  <a:lnTo>
                    <a:pt x="1075539" y="2904579"/>
                  </a:lnTo>
                  <a:lnTo>
                    <a:pt x="1116474" y="2929309"/>
                  </a:lnTo>
                  <a:lnTo>
                    <a:pt x="1158091" y="2953277"/>
                  </a:lnTo>
                  <a:lnTo>
                    <a:pt x="1200385" y="2976471"/>
                  </a:lnTo>
                  <a:lnTo>
                    <a:pt x="1243351" y="2998876"/>
                  </a:lnTo>
                  <a:lnTo>
                    <a:pt x="2273016" y="972870"/>
                  </a:lnTo>
                  <a:lnTo>
                    <a:pt x="219134" y="0"/>
                  </a:lnTo>
                  <a:close/>
                </a:path>
              </a:pathLst>
            </a:custGeom>
            <a:solidFill>
              <a:srgbClr val="66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1243351" y="2998876"/>
                  </a:moveTo>
                  <a:lnTo>
                    <a:pt x="1200385" y="2976471"/>
                  </a:lnTo>
                  <a:lnTo>
                    <a:pt x="1158091" y="2953277"/>
                  </a:lnTo>
                  <a:lnTo>
                    <a:pt x="1116474" y="2929309"/>
                  </a:lnTo>
                  <a:lnTo>
                    <a:pt x="1075539" y="2904579"/>
                  </a:lnTo>
                  <a:lnTo>
                    <a:pt x="1035290" y="2879102"/>
                  </a:lnTo>
                  <a:lnTo>
                    <a:pt x="995733" y="2852891"/>
                  </a:lnTo>
                  <a:lnTo>
                    <a:pt x="956870" y="2825959"/>
                  </a:lnTo>
                  <a:lnTo>
                    <a:pt x="918708" y="2798320"/>
                  </a:lnTo>
                  <a:lnTo>
                    <a:pt x="881251" y="2769987"/>
                  </a:lnTo>
                  <a:lnTo>
                    <a:pt x="844504" y="2740975"/>
                  </a:lnTo>
                  <a:lnTo>
                    <a:pt x="808470" y="2711295"/>
                  </a:lnTo>
                  <a:lnTo>
                    <a:pt x="773155" y="2680963"/>
                  </a:lnTo>
                  <a:lnTo>
                    <a:pt x="738563" y="2649991"/>
                  </a:lnTo>
                  <a:lnTo>
                    <a:pt x="704700" y="2618394"/>
                  </a:lnTo>
                  <a:lnTo>
                    <a:pt x="671568" y="2586183"/>
                  </a:lnTo>
                  <a:lnTo>
                    <a:pt x="639174" y="2553374"/>
                  </a:lnTo>
                  <a:lnTo>
                    <a:pt x="607522" y="2519980"/>
                  </a:lnTo>
                  <a:lnTo>
                    <a:pt x="576616" y="2486013"/>
                  </a:lnTo>
                  <a:lnTo>
                    <a:pt x="546461" y="2451488"/>
                  </a:lnTo>
                  <a:lnTo>
                    <a:pt x="517062" y="2416418"/>
                  </a:lnTo>
                  <a:lnTo>
                    <a:pt x="488423" y="2380817"/>
                  </a:lnTo>
                  <a:lnTo>
                    <a:pt x="460548" y="2344698"/>
                  </a:lnTo>
                  <a:lnTo>
                    <a:pt x="433444" y="2308075"/>
                  </a:lnTo>
                  <a:lnTo>
                    <a:pt x="407113" y="2270960"/>
                  </a:lnTo>
                  <a:lnTo>
                    <a:pt x="381561" y="2233369"/>
                  </a:lnTo>
                  <a:lnTo>
                    <a:pt x="356792" y="2195314"/>
                  </a:lnTo>
                  <a:lnTo>
                    <a:pt x="332811" y="2156808"/>
                  </a:lnTo>
                  <a:lnTo>
                    <a:pt x="309623" y="2117866"/>
                  </a:lnTo>
                  <a:lnTo>
                    <a:pt x="287232" y="2078500"/>
                  </a:lnTo>
                  <a:lnTo>
                    <a:pt x="265643" y="2038725"/>
                  </a:lnTo>
                  <a:lnTo>
                    <a:pt x="244860" y="1998554"/>
                  </a:lnTo>
                  <a:lnTo>
                    <a:pt x="224888" y="1958000"/>
                  </a:lnTo>
                  <a:lnTo>
                    <a:pt x="205732" y="1917077"/>
                  </a:lnTo>
                  <a:lnTo>
                    <a:pt x="187396" y="1875798"/>
                  </a:lnTo>
                  <a:lnTo>
                    <a:pt x="169885" y="1834177"/>
                  </a:lnTo>
                  <a:lnTo>
                    <a:pt x="153204" y="1792228"/>
                  </a:lnTo>
                  <a:lnTo>
                    <a:pt x="137356" y="1749963"/>
                  </a:lnTo>
                  <a:lnTo>
                    <a:pt x="122348" y="1707397"/>
                  </a:lnTo>
                  <a:lnTo>
                    <a:pt x="108182" y="1664543"/>
                  </a:lnTo>
                  <a:lnTo>
                    <a:pt x="94865" y="1621414"/>
                  </a:lnTo>
                  <a:lnTo>
                    <a:pt x="82400" y="1578025"/>
                  </a:lnTo>
                  <a:lnTo>
                    <a:pt x="70793" y="1534388"/>
                  </a:lnTo>
                  <a:lnTo>
                    <a:pt x="60047" y="1490516"/>
                  </a:lnTo>
                  <a:lnTo>
                    <a:pt x="50167" y="1446425"/>
                  </a:lnTo>
                  <a:lnTo>
                    <a:pt x="41159" y="1402127"/>
                  </a:lnTo>
                  <a:lnTo>
                    <a:pt x="33026" y="1357635"/>
                  </a:lnTo>
                  <a:lnTo>
                    <a:pt x="25774" y="1312963"/>
                  </a:lnTo>
                  <a:lnTo>
                    <a:pt x="19407" y="1268125"/>
                  </a:lnTo>
                  <a:lnTo>
                    <a:pt x="13929" y="1223134"/>
                  </a:lnTo>
                  <a:lnTo>
                    <a:pt x="9345" y="1178004"/>
                  </a:lnTo>
                  <a:lnTo>
                    <a:pt x="5660" y="1132748"/>
                  </a:lnTo>
                  <a:lnTo>
                    <a:pt x="2878" y="1087379"/>
                  </a:lnTo>
                  <a:lnTo>
                    <a:pt x="1004" y="1041912"/>
                  </a:lnTo>
                  <a:lnTo>
                    <a:pt x="43" y="996360"/>
                  </a:lnTo>
                  <a:lnTo>
                    <a:pt x="0" y="950736"/>
                  </a:lnTo>
                  <a:lnTo>
                    <a:pt x="877" y="905053"/>
                  </a:lnTo>
                  <a:lnTo>
                    <a:pt x="2682" y="859326"/>
                  </a:lnTo>
                  <a:lnTo>
                    <a:pt x="5417" y="813568"/>
                  </a:lnTo>
                  <a:lnTo>
                    <a:pt x="9089" y="767792"/>
                  </a:lnTo>
                  <a:lnTo>
                    <a:pt x="13700" y="722012"/>
                  </a:lnTo>
                  <a:lnTo>
                    <a:pt x="19257" y="676242"/>
                  </a:lnTo>
                  <a:lnTo>
                    <a:pt x="25763" y="630494"/>
                  </a:lnTo>
                  <a:lnTo>
                    <a:pt x="33223" y="584782"/>
                  </a:lnTo>
                  <a:lnTo>
                    <a:pt x="41642" y="539121"/>
                  </a:lnTo>
                  <a:lnTo>
                    <a:pt x="51024" y="493523"/>
                  </a:lnTo>
                  <a:lnTo>
                    <a:pt x="61374" y="448002"/>
                  </a:lnTo>
                  <a:lnTo>
                    <a:pt x="72697" y="402572"/>
                  </a:lnTo>
                  <a:lnTo>
                    <a:pt x="84998" y="357245"/>
                  </a:lnTo>
                  <a:lnTo>
                    <a:pt x="98280" y="312036"/>
                  </a:lnTo>
                  <a:lnTo>
                    <a:pt x="112548" y="266958"/>
                  </a:lnTo>
                  <a:lnTo>
                    <a:pt x="127808" y="222025"/>
                  </a:lnTo>
                  <a:lnTo>
                    <a:pt x="144063" y="177250"/>
                  </a:lnTo>
                  <a:lnTo>
                    <a:pt x="161319" y="132646"/>
                  </a:lnTo>
                  <a:lnTo>
                    <a:pt x="179580" y="88227"/>
                  </a:lnTo>
                  <a:lnTo>
                    <a:pt x="198850" y="44007"/>
                  </a:lnTo>
                  <a:lnTo>
                    <a:pt x="219134" y="0"/>
                  </a:lnTo>
                  <a:lnTo>
                    <a:pt x="2273016" y="972870"/>
                  </a:lnTo>
                  <a:lnTo>
                    <a:pt x="1243351" y="29988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588225" y="0"/>
                  </a:moveTo>
                  <a:lnTo>
                    <a:pt x="549394" y="33525"/>
                  </a:lnTo>
                  <a:lnTo>
                    <a:pt x="511370" y="67880"/>
                  </a:lnTo>
                  <a:lnTo>
                    <a:pt x="474166" y="103050"/>
                  </a:lnTo>
                  <a:lnTo>
                    <a:pt x="437793" y="139020"/>
                  </a:lnTo>
                  <a:lnTo>
                    <a:pt x="402262" y="175773"/>
                  </a:lnTo>
                  <a:lnTo>
                    <a:pt x="367587" y="213295"/>
                  </a:lnTo>
                  <a:lnTo>
                    <a:pt x="333778" y="251570"/>
                  </a:lnTo>
                  <a:lnTo>
                    <a:pt x="300848" y="290583"/>
                  </a:lnTo>
                  <a:lnTo>
                    <a:pt x="268809" y="330319"/>
                  </a:lnTo>
                  <a:lnTo>
                    <a:pt x="237671" y="370761"/>
                  </a:lnTo>
                  <a:lnTo>
                    <a:pt x="207448" y="411896"/>
                  </a:lnTo>
                  <a:lnTo>
                    <a:pt x="178151" y="453706"/>
                  </a:lnTo>
                  <a:lnTo>
                    <a:pt x="149792" y="496177"/>
                  </a:lnTo>
                  <a:lnTo>
                    <a:pt x="122383" y="539294"/>
                  </a:lnTo>
                  <a:lnTo>
                    <a:pt x="95936" y="583040"/>
                  </a:lnTo>
                  <a:lnTo>
                    <a:pt x="70462" y="627401"/>
                  </a:lnTo>
                  <a:lnTo>
                    <a:pt x="45973" y="672362"/>
                  </a:lnTo>
                  <a:lnTo>
                    <a:pt x="22482" y="717906"/>
                  </a:lnTo>
                  <a:lnTo>
                    <a:pt x="0" y="764019"/>
                  </a:lnTo>
                  <a:lnTo>
                    <a:pt x="2053882" y="1736890"/>
                  </a:lnTo>
                  <a:lnTo>
                    <a:pt x="588225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0" y="764019"/>
                  </a:moveTo>
                  <a:lnTo>
                    <a:pt x="22482" y="717906"/>
                  </a:lnTo>
                  <a:lnTo>
                    <a:pt x="45973" y="672362"/>
                  </a:lnTo>
                  <a:lnTo>
                    <a:pt x="70462" y="627401"/>
                  </a:lnTo>
                  <a:lnTo>
                    <a:pt x="95936" y="583040"/>
                  </a:lnTo>
                  <a:lnTo>
                    <a:pt x="122383" y="539294"/>
                  </a:lnTo>
                  <a:lnTo>
                    <a:pt x="149792" y="496177"/>
                  </a:lnTo>
                  <a:lnTo>
                    <a:pt x="178151" y="453706"/>
                  </a:lnTo>
                  <a:lnTo>
                    <a:pt x="207448" y="411896"/>
                  </a:lnTo>
                  <a:lnTo>
                    <a:pt x="237671" y="370761"/>
                  </a:lnTo>
                  <a:lnTo>
                    <a:pt x="268809" y="330319"/>
                  </a:lnTo>
                  <a:lnTo>
                    <a:pt x="300848" y="290583"/>
                  </a:lnTo>
                  <a:lnTo>
                    <a:pt x="333778" y="251570"/>
                  </a:lnTo>
                  <a:lnTo>
                    <a:pt x="367587" y="213295"/>
                  </a:lnTo>
                  <a:lnTo>
                    <a:pt x="402262" y="175773"/>
                  </a:lnTo>
                  <a:lnTo>
                    <a:pt x="437793" y="139020"/>
                  </a:lnTo>
                  <a:lnTo>
                    <a:pt x="474166" y="103050"/>
                  </a:lnTo>
                  <a:lnTo>
                    <a:pt x="511370" y="67880"/>
                  </a:lnTo>
                  <a:lnTo>
                    <a:pt x="549394" y="33525"/>
                  </a:lnTo>
                  <a:lnTo>
                    <a:pt x="588225" y="0"/>
                  </a:lnTo>
                  <a:lnTo>
                    <a:pt x="2053882" y="1736890"/>
                  </a:lnTo>
                  <a:lnTo>
                    <a:pt x="0" y="7640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1465656" y="0"/>
                  </a:moveTo>
                  <a:lnTo>
                    <a:pt x="1415415" y="554"/>
                  </a:lnTo>
                  <a:lnTo>
                    <a:pt x="1365292" y="2215"/>
                  </a:lnTo>
                  <a:lnTo>
                    <a:pt x="1315304" y="4976"/>
                  </a:lnTo>
                  <a:lnTo>
                    <a:pt x="1265468" y="8830"/>
                  </a:lnTo>
                  <a:lnTo>
                    <a:pt x="1215801" y="13772"/>
                  </a:lnTo>
                  <a:lnTo>
                    <a:pt x="1166319" y="19795"/>
                  </a:lnTo>
                  <a:lnTo>
                    <a:pt x="1117040" y="26893"/>
                  </a:lnTo>
                  <a:lnTo>
                    <a:pt x="1067979" y="35060"/>
                  </a:lnTo>
                  <a:lnTo>
                    <a:pt x="1019155" y="44290"/>
                  </a:lnTo>
                  <a:lnTo>
                    <a:pt x="970583" y="54576"/>
                  </a:lnTo>
                  <a:lnTo>
                    <a:pt x="922281" y="65913"/>
                  </a:lnTo>
                  <a:lnTo>
                    <a:pt x="874265" y="78295"/>
                  </a:lnTo>
                  <a:lnTo>
                    <a:pt x="826553" y="91714"/>
                  </a:lnTo>
                  <a:lnTo>
                    <a:pt x="779160" y="106166"/>
                  </a:lnTo>
                  <a:lnTo>
                    <a:pt x="732105" y="121643"/>
                  </a:lnTo>
                  <a:lnTo>
                    <a:pt x="685403" y="138141"/>
                  </a:lnTo>
                  <a:lnTo>
                    <a:pt x="639071" y="155651"/>
                  </a:lnTo>
                  <a:lnTo>
                    <a:pt x="593127" y="174170"/>
                  </a:lnTo>
                  <a:lnTo>
                    <a:pt x="547587" y="193689"/>
                  </a:lnTo>
                  <a:lnTo>
                    <a:pt x="502468" y="214204"/>
                  </a:lnTo>
                  <a:lnTo>
                    <a:pt x="457787" y="235708"/>
                  </a:lnTo>
                  <a:lnTo>
                    <a:pt x="413560" y="258194"/>
                  </a:lnTo>
                  <a:lnTo>
                    <a:pt x="369805" y="281658"/>
                  </a:lnTo>
                  <a:lnTo>
                    <a:pt x="326538" y="306091"/>
                  </a:lnTo>
                  <a:lnTo>
                    <a:pt x="283777" y="331489"/>
                  </a:lnTo>
                  <a:lnTo>
                    <a:pt x="241537" y="357846"/>
                  </a:lnTo>
                  <a:lnTo>
                    <a:pt x="199836" y="385154"/>
                  </a:lnTo>
                  <a:lnTo>
                    <a:pt x="158690" y="413408"/>
                  </a:lnTo>
                  <a:lnTo>
                    <a:pt x="118117" y="442603"/>
                  </a:lnTo>
                  <a:lnTo>
                    <a:pt x="78133" y="472730"/>
                  </a:lnTo>
                  <a:lnTo>
                    <a:pt x="38755" y="503785"/>
                  </a:lnTo>
                  <a:lnTo>
                    <a:pt x="0" y="535762"/>
                  </a:lnTo>
                  <a:lnTo>
                    <a:pt x="1465656" y="2272652"/>
                  </a:lnTo>
                  <a:lnTo>
                    <a:pt x="1465656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0" y="535762"/>
                  </a:moveTo>
                  <a:lnTo>
                    <a:pt x="38755" y="503785"/>
                  </a:lnTo>
                  <a:lnTo>
                    <a:pt x="78133" y="472730"/>
                  </a:lnTo>
                  <a:lnTo>
                    <a:pt x="118117" y="442603"/>
                  </a:lnTo>
                  <a:lnTo>
                    <a:pt x="158690" y="413408"/>
                  </a:lnTo>
                  <a:lnTo>
                    <a:pt x="199836" y="385154"/>
                  </a:lnTo>
                  <a:lnTo>
                    <a:pt x="241537" y="357846"/>
                  </a:lnTo>
                  <a:lnTo>
                    <a:pt x="283777" y="331489"/>
                  </a:lnTo>
                  <a:lnTo>
                    <a:pt x="326538" y="306091"/>
                  </a:lnTo>
                  <a:lnTo>
                    <a:pt x="369805" y="281658"/>
                  </a:lnTo>
                  <a:lnTo>
                    <a:pt x="413560" y="258194"/>
                  </a:lnTo>
                  <a:lnTo>
                    <a:pt x="457787" y="235708"/>
                  </a:lnTo>
                  <a:lnTo>
                    <a:pt x="502468" y="214204"/>
                  </a:lnTo>
                  <a:lnTo>
                    <a:pt x="547587" y="193689"/>
                  </a:lnTo>
                  <a:lnTo>
                    <a:pt x="593127" y="174170"/>
                  </a:lnTo>
                  <a:lnTo>
                    <a:pt x="639071" y="155651"/>
                  </a:lnTo>
                  <a:lnTo>
                    <a:pt x="685403" y="138141"/>
                  </a:lnTo>
                  <a:lnTo>
                    <a:pt x="732105" y="121643"/>
                  </a:lnTo>
                  <a:lnTo>
                    <a:pt x="779160" y="106166"/>
                  </a:lnTo>
                  <a:lnTo>
                    <a:pt x="826553" y="91714"/>
                  </a:lnTo>
                  <a:lnTo>
                    <a:pt x="874265" y="78295"/>
                  </a:lnTo>
                  <a:lnTo>
                    <a:pt x="922281" y="65913"/>
                  </a:lnTo>
                  <a:lnTo>
                    <a:pt x="970583" y="54576"/>
                  </a:lnTo>
                  <a:lnTo>
                    <a:pt x="1019155" y="44290"/>
                  </a:lnTo>
                  <a:lnTo>
                    <a:pt x="1067979" y="35060"/>
                  </a:lnTo>
                  <a:lnTo>
                    <a:pt x="1117040" y="26893"/>
                  </a:lnTo>
                  <a:lnTo>
                    <a:pt x="1166319" y="19795"/>
                  </a:lnTo>
                  <a:lnTo>
                    <a:pt x="1215801" y="13772"/>
                  </a:lnTo>
                  <a:lnTo>
                    <a:pt x="1265468" y="8830"/>
                  </a:lnTo>
                  <a:lnTo>
                    <a:pt x="1315304" y="4976"/>
                  </a:lnTo>
                  <a:lnTo>
                    <a:pt x="1365292" y="2215"/>
                  </a:lnTo>
                  <a:lnTo>
                    <a:pt x="1415415" y="554"/>
                  </a:lnTo>
                  <a:lnTo>
                    <a:pt x="1465656" y="0"/>
                  </a:lnTo>
                  <a:lnTo>
                    <a:pt x="1465656" y="2272652"/>
                  </a:lnTo>
                  <a:lnTo>
                    <a:pt x="0" y="5357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3215" y="1981200"/>
              <a:ext cx="215265" cy="140335"/>
            </a:xfrm>
            <a:custGeom>
              <a:avLst/>
              <a:gdLst/>
              <a:ahLst/>
              <a:cxnLst/>
              <a:rect l="l" t="t" r="r" b="b"/>
              <a:pathLst>
                <a:path w="215264" h="140335">
                  <a:moveTo>
                    <a:pt x="214884" y="140208"/>
                  </a:moveTo>
                  <a:lnTo>
                    <a:pt x="5638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19019" y="3315480"/>
            <a:ext cx="1272381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400" dirty="0">
              <a:latin typeface="Century Gothic"/>
              <a:cs typeface="Century Gothic"/>
            </a:endParaRPr>
          </a:p>
          <a:p>
            <a:pPr marL="370840" marR="106680" indent="-259079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$1,010.8M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3719172" y="3583477"/>
            <a:ext cx="107787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$431.8M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263" y="1789342"/>
            <a:ext cx="1276350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latin typeface="Century Gothic"/>
                <a:cs typeface="Century Gothic"/>
              </a:rPr>
              <a:t>Tasas de franquicias</a:t>
            </a:r>
            <a:endParaRPr sz="1400" dirty="0">
              <a:latin typeface="Century Gothic"/>
              <a:cs typeface="Century Gothic"/>
            </a:endParaRPr>
          </a:p>
          <a:p>
            <a:pPr marL="281940" marR="279400" algn="ctr">
              <a:lnSpc>
                <a:spcPct val="102099"/>
              </a:lnSpc>
            </a:pPr>
            <a:r>
              <a:rPr sz="1400" spc="-10" dirty="0">
                <a:latin typeface="Century Gothic"/>
                <a:cs typeface="Century Gothic"/>
              </a:rPr>
              <a:t>$119.6M </a:t>
            </a:r>
            <a:r>
              <a:rPr sz="1400" spc="-25" dirty="0"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7044" y="1476055"/>
            <a:ext cx="732155" cy="675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endParaRPr sz="1400" dirty="0">
              <a:latin typeface="Century Gothic"/>
              <a:cs typeface="Century Gothic"/>
            </a:endParaRPr>
          </a:p>
          <a:p>
            <a:pPr marL="198120" marR="5080" indent="-186055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$196.2M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11%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8031" y="4114800"/>
            <a:ext cx="1894839" cy="86177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540" rIns="0" bIns="0" rtlCol="0">
            <a:spAutoFit/>
          </a:bodyPr>
          <a:lstStyle/>
          <a:p>
            <a:pPr marL="355600" marR="348615" algn="ctr">
              <a:lnSpc>
                <a:spcPts val="1680"/>
              </a:lnSpc>
              <a:spcBef>
                <a:spcPts val="2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Ingresos del Fondo General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ts val="1625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89304"/>
            <a:ext cx="2874263" cy="43769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36827"/>
              </p:ext>
            </p:extLst>
          </p:nvPr>
        </p:nvGraphicFramePr>
        <p:xfrm>
          <a:off x="3411763" y="1284241"/>
          <a:ext cx="8554720" cy="4430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Ciudad más grande y más segura de los Estados Unidos, sirviendo y protegiendo a nuestra comunidad diversa con integridad, respeto y equidad.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572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de clase mundial que fomenta vecindarios limpios y atractivos, mientras que ofrece actividades recreativas, educativas y culturales que mejoran la calidad de vida de nuestros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318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Proteger y mejorar la red de transporte e infraestructura de la Ciudad sin dejar de ofrecer soluciones de infraestructura innovadoras, seguras y equitativas y hacer que Dallas siga adelante con una mentalidad de  “servicio primero"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 indent="-635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reconocida como una Ciudad equitativa, inclusiva y hospitalaria para todos los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601031-11DC-557B-DFC0-85789B17C72A}"/>
              </a:ext>
            </a:extLst>
          </p:cNvPr>
          <p:cNvSpPr txBox="1"/>
          <p:nvPr/>
        </p:nvSpPr>
        <p:spPr>
          <a:xfrm>
            <a:off x="529386" y="1652712"/>
            <a:ext cx="2061414" cy="646331"/>
          </a:xfrm>
          <a:prstGeom prst="rect">
            <a:avLst/>
          </a:prstGeom>
          <a:solidFill>
            <a:srgbClr val="DB3F33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SEGURIDAD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765D1F-EB9A-DBB4-F647-EC5BA389A1E7}"/>
              </a:ext>
            </a:extLst>
          </p:cNvPr>
          <p:cNvSpPr txBox="1"/>
          <p:nvPr/>
        </p:nvSpPr>
        <p:spPr>
          <a:xfrm>
            <a:off x="493293" y="2646122"/>
            <a:ext cx="2802075" cy="646331"/>
          </a:xfrm>
          <a:prstGeom prst="rect">
            <a:avLst/>
          </a:prstGeom>
          <a:solidFill>
            <a:srgbClr val="4FB5EC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CALIDAD DE VIDA, ARTES Y CULTURA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130882-28C8-4F87-D62E-2CB30B823B35}"/>
              </a:ext>
            </a:extLst>
          </p:cNvPr>
          <p:cNvSpPr txBox="1"/>
          <p:nvPr/>
        </p:nvSpPr>
        <p:spPr>
          <a:xfrm>
            <a:off x="457200" y="3738043"/>
            <a:ext cx="2770052" cy="646331"/>
          </a:xfrm>
          <a:prstGeom prst="rect">
            <a:avLst/>
          </a:prstGeom>
          <a:solidFill>
            <a:srgbClr val="E2763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TRANSPORTE E INFRAESTRUCTURA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F16A5-6DC3-2E03-CA8F-E3D9E65CF95C}"/>
              </a:ext>
            </a:extLst>
          </p:cNvPr>
          <p:cNvSpPr txBox="1"/>
          <p:nvPr/>
        </p:nvSpPr>
        <p:spPr>
          <a:xfrm>
            <a:off x="457200" y="4829964"/>
            <a:ext cx="2770051" cy="646331"/>
          </a:xfrm>
          <a:prstGeom prst="rect">
            <a:avLst/>
          </a:prstGeom>
          <a:solidFill>
            <a:srgbClr val="EB4AA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FUERZA DE TRABAJO, EDUCACIÓN Y EQUIDAD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92352"/>
            <a:ext cx="2874263" cy="432968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06394"/>
              </p:ext>
            </p:extLst>
          </p:nvPr>
        </p:nvGraphicFramePr>
        <p:xfrm>
          <a:off x="3411763" y="1284550"/>
          <a:ext cx="8554720" cy="4509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0716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conocida como una Ciudad favorable a las empresas que apoya la creación de empleos, la inversión privada, la ampliación de la base impositiva y las oportunidades económicas para todos los miembros de nuestra comunidad.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91440" marR="84455">
                        <a:lnSpc>
                          <a:spcPct val="100000"/>
                        </a:lnSpc>
                        <a:tabLst>
                          <a:tab pos="476884" algn="l"/>
                          <a:tab pos="920115" algn="l"/>
                          <a:tab pos="1216025" algn="l"/>
                          <a:tab pos="2061845" algn="l"/>
                          <a:tab pos="2926080" algn="l"/>
                          <a:tab pos="3968115" algn="l"/>
                          <a:tab pos="4396740" algn="l"/>
                          <a:tab pos="5984875" algn="l"/>
                          <a:tab pos="7625715" algn="l"/>
                        </a:tabLst>
                      </a:pPr>
                      <a:r>
                        <a:rPr lang="es-ES" sz="1800" spc="-25" dirty="0">
                          <a:latin typeface="Century Gothic"/>
                          <a:cs typeface="Century Gothic"/>
                        </a:rPr>
                        <a:t>Ser un líder mundial enfocado en la sostenibilidad, la conservación, el cambio climático y la justicia ambiental para construir una ciudad más resiliente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1440" marR="8255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bien gestionada y fiscalmente responsable enfocada en brindar servicios gubernamentales efectivos y eficientes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663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Garantizar oportunidades de vivienda para todos los residentes mientras se promueve una vivienda justa y opciones económicas en todas las áreas de la ciudad mientras se trabaja para eliminar la falta de vivienda para las personas sin hogar.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854D36-530F-F299-7C7F-BFF506CF7D9C}"/>
              </a:ext>
            </a:extLst>
          </p:cNvPr>
          <p:cNvSpPr txBox="1"/>
          <p:nvPr/>
        </p:nvSpPr>
        <p:spPr>
          <a:xfrm>
            <a:off x="533400" y="1524000"/>
            <a:ext cx="2143125" cy="646331"/>
          </a:xfrm>
          <a:prstGeom prst="rect">
            <a:avLst/>
          </a:prstGeom>
          <a:solidFill>
            <a:srgbClr val="F9DE4A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DESARROLLO ECONÓMICO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CA2B19-1D15-3672-DAB2-20B62C6EE878}"/>
              </a:ext>
            </a:extLst>
          </p:cNvPr>
          <p:cNvSpPr txBox="1"/>
          <p:nvPr/>
        </p:nvSpPr>
        <p:spPr>
          <a:xfrm>
            <a:off x="533400" y="2590800"/>
            <a:ext cx="2662371" cy="646331"/>
          </a:xfrm>
          <a:prstGeom prst="rect">
            <a:avLst/>
          </a:prstGeom>
          <a:solidFill>
            <a:srgbClr val="78AD53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MEDIOAMBIENTE Y SOSTENIBILIDAD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A580C-30FF-DABF-7016-370E2792B294}"/>
              </a:ext>
            </a:extLst>
          </p:cNvPr>
          <p:cNvSpPr txBox="1"/>
          <p:nvPr/>
        </p:nvSpPr>
        <p:spPr>
          <a:xfrm>
            <a:off x="511174" y="3657600"/>
            <a:ext cx="2766313" cy="584775"/>
          </a:xfrm>
          <a:prstGeom prst="rect">
            <a:avLst/>
          </a:prstGeom>
          <a:solidFill>
            <a:srgbClr val="5020C6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DESEMPEÑO DEL GOBIERNO Y GESTIÓN FINANCIERA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1A0631-53FE-57D7-6A5D-6C3270740613}"/>
              </a:ext>
            </a:extLst>
          </p:cNvPr>
          <p:cNvSpPr txBox="1"/>
          <p:nvPr/>
        </p:nvSpPr>
        <p:spPr>
          <a:xfrm>
            <a:off x="519641" y="4745982"/>
            <a:ext cx="2766313" cy="830997"/>
          </a:xfrm>
          <a:prstGeom prst="rect">
            <a:avLst/>
          </a:prstGeom>
          <a:solidFill>
            <a:srgbClr val="23523F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SOLUCIONES DE VIVIENDA PARA LAS PERSONAS SIN HOGAR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160412"/>
            <a:ext cx="96443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Gastos planificados para el AF2023-24</a:t>
            </a:r>
            <a:r>
              <a:rPr sz="2800" dirty="0"/>
              <a:t>($</a:t>
            </a:r>
            <a:r>
              <a:rPr sz="2800" spc="-15" dirty="0"/>
              <a:t> </a:t>
            </a:r>
            <a:r>
              <a:rPr lang="es-ES" sz="2800" dirty="0"/>
              <a:t>en millones</a:t>
            </a:r>
            <a:r>
              <a:rPr sz="2800" spc="-10" dirty="0"/>
              <a:t>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98490"/>
              </p:ext>
            </p:extLst>
          </p:nvPr>
        </p:nvGraphicFramePr>
        <p:xfrm>
          <a:off x="9167966" y="3952738"/>
          <a:ext cx="2762885" cy="253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78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y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895600" y="1112434"/>
            <a:ext cx="5417185" cy="5351780"/>
            <a:chOff x="2933509" y="1114044"/>
            <a:chExt cx="5417185" cy="5351780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23188"/>
              <a:ext cx="486409" cy="250190"/>
            </a:xfrm>
            <a:custGeom>
              <a:avLst/>
              <a:gdLst/>
              <a:ahLst/>
              <a:cxnLst/>
              <a:rect l="l" t="t" r="r" b="b"/>
              <a:pathLst>
                <a:path w="486410" h="250190">
                  <a:moveTo>
                    <a:pt x="0" y="249936"/>
                  </a:moveTo>
                  <a:lnTo>
                    <a:pt x="428244" y="0"/>
                  </a:lnTo>
                  <a:lnTo>
                    <a:pt x="486156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6475" y="3928380"/>
            <a:ext cx="245427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Seguridad pública</a:t>
            </a:r>
            <a:r>
              <a:rPr sz="14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en-US" sz="1400" spc="35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$1,092.2 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5827" y="859127"/>
            <a:ext cx="278892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8755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3199" y="932055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E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901C9044C8F810B3CD775C3F3" ma:contentTypeVersion="" ma:contentTypeDescription="Create a new document." ma:contentTypeScope="" ma:versionID="9f5dfaafeae8287d5938d9ffe44880aa">
  <xsd:schema xmlns:xsd="http://www.w3.org/2001/XMLSchema" xmlns:xs="http://www.w3.org/2001/XMLSchema" xmlns:p="http://schemas.microsoft.com/office/2006/metadata/properties" xmlns:ns1="f6f385ec-8c32-416a-9ebe-828fb4cf8d6b" targetNamespace="http://schemas.microsoft.com/office/2006/metadata/properties" ma:root="true" ma:fieldsID="8953084b0371a3e9451cf2879387a89f" ns1:_="">
    <xsd:import namespace="f6f385ec-8c32-416a-9ebe-828fb4cf8d6b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385ec-8c32-416a-9ebe-828fb4cf8d6b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decimals="0" ma:internalName="Order0">
      <xsd:simpleType>
        <xsd:restriction base="dms:Number"/>
      </xsd:simpleType>
    </xsd:element>
    <xsd:element name="Year" ma:index="9" nillable="true" ma:displayName="Year" ma:default="N/A" ma:format="Dropdown" ma:indexed="true" ma:internalName="Year">
      <xsd:simpleType>
        <xsd:restriction base="dms:Choice">
          <xsd:enumeration value="FY2023-24"/>
          <xsd:enumeration value="FY2022-23"/>
          <xsd:enumeration value="FY2021-22"/>
          <xsd:enumeration value="FY2020-21"/>
          <xsd:enumeration value="FY2019-20"/>
          <xsd:enumeration value="FY2018-19"/>
          <xsd:enumeration value="FY2017-18"/>
          <xsd:enumeration value="FY2016-17"/>
          <xsd:enumeration value="FY2015-16"/>
          <xsd:enumeration value="FY2014-15"/>
          <xsd:enumeration value="FY2013-14"/>
          <xsd:enumeration value="FY2012-13"/>
          <xsd:enumeration value="FY2011-12"/>
          <xsd:enumeration value="FY2010-11"/>
          <xsd:enumeration value="FY2009-10"/>
          <xsd:enumeration value="FY2008-09"/>
          <xsd:enumeration value="FY2007-08"/>
          <xsd:enumeration value="FY2006-07"/>
          <xsd:enumeration value="FY2005-06"/>
          <xsd:enumeration value="FY2004-05"/>
          <xsd:enumeration value="FY2003-04"/>
          <xsd:enumeration value="FY2002-03"/>
          <xsd:enumeration value="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6f385ec-8c32-416a-9ebe-828fb4cf8d6b">N/A</Year>
    <Order0 xmlns="f6f385ec-8c32-416a-9ebe-828fb4cf8d6b" xsi:nil="true"/>
  </documentManagement>
</p:properties>
</file>

<file path=customXml/itemProps1.xml><?xml version="1.0" encoding="utf-8"?>
<ds:datastoreItem xmlns:ds="http://schemas.openxmlformats.org/officeDocument/2006/customXml" ds:itemID="{C79BA589-842F-4FF8-B444-6ECCA17F0AA0}"/>
</file>

<file path=customXml/itemProps2.xml><?xml version="1.0" encoding="utf-8"?>
<ds:datastoreItem xmlns:ds="http://schemas.openxmlformats.org/officeDocument/2006/customXml" ds:itemID="{C0782AAF-31C3-4340-9954-D7EC04016114}"/>
</file>

<file path=customXml/itemProps3.xml><?xml version="1.0" encoding="utf-8"?>
<ds:datastoreItem xmlns:ds="http://schemas.openxmlformats.org/officeDocument/2006/customXml" ds:itemID="{7EF55715-B744-4C6C-8780-903E4A901D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1119</Words>
  <Application>Microsoft Office PowerPoint</Application>
  <PresentationFormat>Widescreen</PresentationFormat>
  <Paragraphs>198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Acumin Pro ExtraCondensed</vt:lpstr>
      <vt:lpstr>Arial</vt:lpstr>
      <vt:lpstr>Century Gothic</vt:lpstr>
      <vt:lpstr>Times New Roman</vt:lpstr>
      <vt:lpstr>Office Theme</vt:lpstr>
      <vt:lpstr>Reuniones Comunitarias sobre el presupuesto del Concejo de la Ciudad</vt:lpstr>
      <vt:lpstr>Descripción general</vt:lpstr>
      <vt:lpstr>Propósito</vt:lpstr>
      <vt:lpstr>Presupuesto planificado para el AF 2023-24</vt:lpstr>
      <vt:lpstr>Presupuesto planificado para el AF 2023-24</vt:lpstr>
      <vt:lpstr>Presupuesto planificado para el AF2023-24: ingresos del Fondo General</vt:lpstr>
      <vt:lpstr>Gastos del Fondo General del presupuesto planificado para el AF2023-24</vt:lpstr>
      <vt:lpstr>Gastos del Fondo General del presupuesto planificado para el AF2023-24</vt:lpstr>
      <vt:lpstr>Gastos planificados para el AF2023-24($ en millones)</vt:lpstr>
      <vt:lpstr>Gastos e ingresos planificados para el AF2023-24</vt:lpstr>
      <vt:lpstr>Cronograma de desarrollo del presupuesto bienal para los AF2022-23 y 2023-24</vt:lpstr>
      <vt:lpstr>Recursos presupuestarios</vt:lpstr>
      <vt:lpstr>¿PREGUNTAS? Estamos aquí para ayudarle…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Presupuesto Ayuntamiento (Marzo 2023)</dc:title>
  <dc:creator>Baur, Julie</dc:creator>
  <cp:keywords/>
  <dc:description/>
  <cp:lastModifiedBy>Rocio Santos de Jesús</cp:lastModifiedBy>
  <cp:revision>24</cp:revision>
  <dcterms:created xsi:type="dcterms:W3CDTF">2023-03-08T15:53:28Z</dcterms:created>
  <dcterms:modified xsi:type="dcterms:W3CDTF">2023-03-09T18:09:39Z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0x01010008A997C901C9044C8F810B3CD775C3F3</vt:lpwstr>
  </property>
  <property fmtid="{D5CDD505-2E9C-101B-9397-08002B2CF9AE}" pid="3" name="Created">
    <vt:filetime>2023-03-06T00:00:00Z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2023-03-08T00:00:00Z</vt:filetime>
  </property>
  <property fmtid="{D5CDD505-2E9C-101B-9397-08002B2CF9AE}" pid="6" name="Producer">
    <vt:lpwstr>Adobe PDF Library 22.3.98</vt:lpwstr>
  </property>
</Properties>
</file>