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1" r:id="rId4"/>
  </p:sldMasterIdLst>
  <p:notesMasterIdLst>
    <p:notesMasterId r:id="rId20"/>
  </p:notesMasterIdLst>
  <p:handoutMasterIdLst>
    <p:handoutMasterId r:id="rId21"/>
  </p:handoutMasterIdLst>
  <p:sldIdLst>
    <p:sldId id="395" r:id="rId5"/>
    <p:sldId id="393" r:id="rId6"/>
    <p:sldId id="399" r:id="rId7"/>
    <p:sldId id="371" r:id="rId8"/>
    <p:sldId id="391" r:id="rId9"/>
    <p:sldId id="367" r:id="rId10"/>
    <p:sldId id="392" r:id="rId11"/>
    <p:sldId id="338" r:id="rId12"/>
    <p:sldId id="342" r:id="rId13"/>
    <p:sldId id="400" r:id="rId14"/>
    <p:sldId id="401" r:id="rId15"/>
    <p:sldId id="402" r:id="rId16"/>
    <p:sldId id="403" r:id="rId17"/>
    <p:sldId id="405" r:id="rId18"/>
    <p:sldId id="398" r:id="rId19"/>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80"/>
    <a:srgbClr val="333333"/>
    <a:srgbClr val="898989"/>
    <a:srgbClr val="003366"/>
    <a:srgbClr val="000063"/>
    <a:srgbClr val="F6B403"/>
    <a:srgbClr val="003399"/>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0152" autoAdjust="0"/>
  </p:normalViewPr>
  <p:slideViewPr>
    <p:cSldViewPr>
      <p:cViewPr varScale="1">
        <p:scale>
          <a:sx n="124" d="100"/>
          <a:sy n="124" d="100"/>
        </p:scale>
        <p:origin x="4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472" y="-90"/>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93028" tIns="46514" rIns="93028" bIns="46514" numCol="1" anchor="t" anchorCtr="0" compatLnSpc="1">
            <a:prstTxWarp prst="textNoShape">
              <a:avLst/>
            </a:prstTxWarp>
          </a:bodyPr>
          <a:lstStyle>
            <a:lvl1pPr defTabSz="930275">
              <a:defRPr sz="1200"/>
            </a:lvl1pPr>
          </a:lstStyle>
          <a:p>
            <a:pPr>
              <a:defRPr/>
            </a:pPr>
            <a:endParaRPr lang="en-US" dirty="0"/>
          </a:p>
        </p:txBody>
      </p:sp>
      <p:sp>
        <p:nvSpPr>
          <p:cNvPr id="162819" name="Rectangle 3"/>
          <p:cNvSpPr>
            <a:spLocks noGrp="1" noChangeArrowheads="1"/>
          </p:cNvSpPr>
          <p:nvPr>
            <p:ph type="dt" sz="quarter" idx="1"/>
          </p:nvPr>
        </p:nvSpPr>
        <p:spPr bwMode="auto">
          <a:xfrm>
            <a:off x="3962400" y="0"/>
            <a:ext cx="3033713" cy="465138"/>
          </a:xfrm>
          <a:prstGeom prst="rect">
            <a:avLst/>
          </a:prstGeom>
          <a:noFill/>
          <a:ln w="9525">
            <a:noFill/>
            <a:miter lim="800000"/>
            <a:headEnd/>
            <a:tailEnd/>
          </a:ln>
          <a:effectLst/>
        </p:spPr>
        <p:txBody>
          <a:bodyPr vert="horz" wrap="square" lIns="93028" tIns="46514" rIns="93028" bIns="46514" numCol="1" anchor="t" anchorCtr="0" compatLnSpc="1">
            <a:prstTxWarp prst="textNoShape">
              <a:avLst/>
            </a:prstTxWarp>
          </a:bodyPr>
          <a:lstStyle>
            <a:lvl1pPr algn="r" defTabSz="930275">
              <a:defRPr sz="1200"/>
            </a:lvl1pPr>
          </a:lstStyle>
          <a:p>
            <a:pPr>
              <a:defRPr/>
            </a:pPr>
            <a:endParaRPr lang="en-US" dirty="0"/>
          </a:p>
        </p:txBody>
      </p:sp>
      <p:sp>
        <p:nvSpPr>
          <p:cNvPr id="162820" name="Rectangle 4"/>
          <p:cNvSpPr>
            <a:spLocks noGrp="1" noChangeArrowheads="1"/>
          </p:cNvSpPr>
          <p:nvPr>
            <p:ph type="ftr" sz="quarter" idx="2"/>
          </p:nvPr>
        </p:nvSpPr>
        <p:spPr bwMode="auto">
          <a:xfrm>
            <a:off x="0" y="8816975"/>
            <a:ext cx="3033713" cy="465138"/>
          </a:xfrm>
          <a:prstGeom prst="rect">
            <a:avLst/>
          </a:prstGeom>
          <a:noFill/>
          <a:ln w="9525">
            <a:noFill/>
            <a:miter lim="800000"/>
            <a:headEnd/>
            <a:tailEnd/>
          </a:ln>
          <a:effectLst/>
        </p:spPr>
        <p:txBody>
          <a:bodyPr vert="horz" wrap="square" lIns="93028" tIns="46514" rIns="93028" bIns="46514" numCol="1" anchor="b" anchorCtr="0" compatLnSpc="1">
            <a:prstTxWarp prst="textNoShape">
              <a:avLst/>
            </a:prstTxWarp>
          </a:bodyPr>
          <a:lstStyle>
            <a:lvl1pPr defTabSz="930275">
              <a:defRPr sz="1200"/>
            </a:lvl1pPr>
          </a:lstStyle>
          <a:p>
            <a:pPr>
              <a:defRPr/>
            </a:pPr>
            <a:endParaRPr lang="en-US" dirty="0"/>
          </a:p>
        </p:txBody>
      </p:sp>
      <p:sp>
        <p:nvSpPr>
          <p:cNvPr id="162821" name="Rectangle 5"/>
          <p:cNvSpPr>
            <a:spLocks noGrp="1" noChangeArrowheads="1"/>
          </p:cNvSpPr>
          <p:nvPr>
            <p:ph type="sldNum" sz="quarter" idx="3"/>
          </p:nvPr>
        </p:nvSpPr>
        <p:spPr bwMode="auto">
          <a:xfrm>
            <a:off x="3962400" y="8816975"/>
            <a:ext cx="3033713" cy="465138"/>
          </a:xfrm>
          <a:prstGeom prst="rect">
            <a:avLst/>
          </a:prstGeom>
          <a:noFill/>
          <a:ln w="9525">
            <a:noFill/>
            <a:miter lim="800000"/>
            <a:headEnd/>
            <a:tailEnd/>
          </a:ln>
          <a:effectLst/>
        </p:spPr>
        <p:txBody>
          <a:bodyPr vert="horz" wrap="square" lIns="93028" tIns="46514" rIns="93028" bIns="46514" numCol="1" anchor="b" anchorCtr="0" compatLnSpc="1">
            <a:prstTxWarp prst="textNoShape">
              <a:avLst/>
            </a:prstTxWarp>
          </a:bodyPr>
          <a:lstStyle>
            <a:lvl1pPr algn="r" defTabSz="930275">
              <a:defRPr sz="1200"/>
            </a:lvl1pPr>
          </a:lstStyle>
          <a:p>
            <a:pPr>
              <a:defRPr/>
            </a:pPr>
            <a:fld id="{85346C89-D363-4AE5-9E80-87755B95542C}" type="slidenum">
              <a:rPr lang="en-US"/>
              <a:pPr>
                <a:defRPr/>
              </a:pPr>
              <a:t>‹#›</a:t>
            </a:fld>
            <a:endParaRPr lang="en-US" dirty="0"/>
          </a:p>
        </p:txBody>
      </p:sp>
    </p:spTree>
    <p:extLst>
      <p:ext uri="{BB962C8B-B14F-4D97-AF65-F5344CB8AC3E}">
        <p14:creationId xmlns:p14="http://schemas.microsoft.com/office/powerpoint/2010/main" val="283887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93028" tIns="46514" rIns="93028" bIns="46514" numCol="1" anchor="t" anchorCtr="0" compatLnSpc="1">
            <a:prstTxWarp prst="textNoShape">
              <a:avLst/>
            </a:prstTxWarp>
          </a:bodyPr>
          <a:lstStyle>
            <a:lvl1pPr defTabSz="930275">
              <a:defRPr sz="1200"/>
            </a:lvl1pPr>
          </a:lstStyle>
          <a:p>
            <a:pPr>
              <a:defRPr/>
            </a:pPr>
            <a:endParaRPr lang="en-US" dirty="0"/>
          </a:p>
        </p:txBody>
      </p:sp>
      <p:sp>
        <p:nvSpPr>
          <p:cNvPr id="35843" name="Rectangle 3"/>
          <p:cNvSpPr>
            <a:spLocks noGrp="1" noChangeArrowheads="1"/>
          </p:cNvSpPr>
          <p:nvPr>
            <p:ph type="dt" idx="1"/>
          </p:nvPr>
        </p:nvSpPr>
        <p:spPr bwMode="auto">
          <a:xfrm>
            <a:off x="3962400" y="0"/>
            <a:ext cx="3033713" cy="465138"/>
          </a:xfrm>
          <a:prstGeom prst="rect">
            <a:avLst/>
          </a:prstGeom>
          <a:noFill/>
          <a:ln w="9525">
            <a:noFill/>
            <a:miter lim="800000"/>
            <a:headEnd/>
            <a:tailEnd/>
          </a:ln>
          <a:effectLst/>
        </p:spPr>
        <p:txBody>
          <a:bodyPr vert="horz" wrap="square" lIns="93028" tIns="46514" rIns="93028" bIns="46514" numCol="1" anchor="t" anchorCtr="0" compatLnSpc="1">
            <a:prstTxWarp prst="textNoShape">
              <a:avLst/>
            </a:prstTxWarp>
          </a:bodyPr>
          <a:lstStyle>
            <a:lvl1pPr algn="r" defTabSz="930275">
              <a:defRPr sz="1200"/>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00088" y="4410075"/>
            <a:ext cx="5597525" cy="4178300"/>
          </a:xfrm>
          <a:prstGeom prst="rect">
            <a:avLst/>
          </a:prstGeom>
          <a:noFill/>
          <a:ln w="9525">
            <a:noFill/>
            <a:miter lim="800000"/>
            <a:headEnd/>
            <a:tailEnd/>
          </a:ln>
          <a:effectLst/>
        </p:spPr>
        <p:txBody>
          <a:bodyPr vert="horz" wrap="square" lIns="93028" tIns="46514" rIns="93028" bIns="465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16975"/>
            <a:ext cx="3033713" cy="465138"/>
          </a:xfrm>
          <a:prstGeom prst="rect">
            <a:avLst/>
          </a:prstGeom>
          <a:noFill/>
          <a:ln w="9525">
            <a:noFill/>
            <a:miter lim="800000"/>
            <a:headEnd/>
            <a:tailEnd/>
          </a:ln>
          <a:effectLst/>
        </p:spPr>
        <p:txBody>
          <a:bodyPr vert="horz" wrap="square" lIns="93028" tIns="46514" rIns="93028" bIns="46514" numCol="1" anchor="b" anchorCtr="0" compatLnSpc="1">
            <a:prstTxWarp prst="textNoShape">
              <a:avLst/>
            </a:prstTxWarp>
          </a:bodyPr>
          <a:lstStyle>
            <a:lvl1pPr defTabSz="930275">
              <a:defRPr sz="1200"/>
            </a:lvl1pPr>
          </a:lstStyle>
          <a:p>
            <a:pPr>
              <a:defRPr/>
            </a:pPr>
            <a:endParaRPr lang="en-US" dirty="0"/>
          </a:p>
        </p:txBody>
      </p:sp>
      <p:sp>
        <p:nvSpPr>
          <p:cNvPr id="35847" name="Rectangle 7"/>
          <p:cNvSpPr>
            <a:spLocks noGrp="1" noChangeArrowheads="1"/>
          </p:cNvSpPr>
          <p:nvPr>
            <p:ph type="sldNum" sz="quarter" idx="5"/>
          </p:nvPr>
        </p:nvSpPr>
        <p:spPr bwMode="auto">
          <a:xfrm>
            <a:off x="3962400" y="8816975"/>
            <a:ext cx="3033713" cy="465138"/>
          </a:xfrm>
          <a:prstGeom prst="rect">
            <a:avLst/>
          </a:prstGeom>
          <a:noFill/>
          <a:ln w="9525">
            <a:noFill/>
            <a:miter lim="800000"/>
            <a:headEnd/>
            <a:tailEnd/>
          </a:ln>
          <a:effectLst/>
        </p:spPr>
        <p:txBody>
          <a:bodyPr vert="horz" wrap="square" lIns="93028" tIns="46514" rIns="93028" bIns="46514" numCol="1" anchor="b" anchorCtr="0" compatLnSpc="1">
            <a:prstTxWarp prst="textNoShape">
              <a:avLst/>
            </a:prstTxWarp>
          </a:bodyPr>
          <a:lstStyle>
            <a:lvl1pPr algn="r" defTabSz="930275">
              <a:defRPr sz="1200"/>
            </a:lvl1pPr>
          </a:lstStyle>
          <a:p>
            <a:pPr>
              <a:defRPr/>
            </a:pPr>
            <a:fld id="{9702DEA0-4654-442B-8103-A73042D22AA8}" type="slidenum">
              <a:rPr lang="en-US"/>
              <a:pPr>
                <a:defRPr/>
              </a:pPr>
              <a:t>‹#›</a:t>
            </a:fld>
            <a:endParaRPr lang="en-US" dirty="0"/>
          </a:p>
        </p:txBody>
      </p:sp>
    </p:spTree>
    <p:extLst>
      <p:ext uri="{BB962C8B-B14F-4D97-AF65-F5344CB8AC3E}">
        <p14:creationId xmlns:p14="http://schemas.microsoft.com/office/powerpoint/2010/main" val="970245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02DEA0-4654-442B-8103-A73042D22AA8}" type="slidenum">
              <a:rPr lang="en-US" smtClean="0"/>
              <a:pPr>
                <a:defRPr/>
              </a:pPr>
              <a:t>3</a:t>
            </a:fld>
            <a:endParaRPr lang="en-US" dirty="0"/>
          </a:p>
        </p:txBody>
      </p:sp>
    </p:spTree>
    <p:extLst>
      <p:ext uri="{BB962C8B-B14F-4D97-AF65-F5344CB8AC3E}">
        <p14:creationId xmlns:p14="http://schemas.microsoft.com/office/powerpoint/2010/main" val="186575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Core capabilities are the distinct critical elements necessary to achieve the National Preparedness Goal. During the exercise design process, the Elected Officials and the Exercise Planning Team selected exercise objectives, and aligned each objective to core capabilities, as shown here.</a:t>
            </a:r>
            <a:r>
              <a:rPr lang="en-US" baseline="0" dirty="0" smtClean="0"/>
              <a:t> Evaluators will observe and document how exercise objectives and capabilities are met through capability targets and critical tasks based on the participating organizations plans, procedures, and corrective actions from past exercises and real-world events.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702DEA0-4654-442B-8103-A73042D22AA8}" type="slidenum">
              <a:rPr lang="en-US" smtClean="0"/>
              <a:pPr>
                <a:defRPr/>
              </a:pPr>
              <a:t>5</a:t>
            </a:fld>
            <a:endParaRPr lang="en-US" dirty="0"/>
          </a:p>
        </p:txBody>
      </p:sp>
    </p:spTree>
    <p:extLst>
      <p:ext uri="{BB962C8B-B14F-4D97-AF65-F5344CB8AC3E}">
        <p14:creationId xmlns:p14="http://schemas.microsoft.com/office/powerpoint/2010/main" val="3496926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dirty="0" smtClean="0"/>
          </a:p>
        </p:txBody>
      </p:sp>
      <p:sp>
        <p:nvSpPr>
          <p:cNvPr id="53252" name="Slide Number Placeholder 3"/>
          <p:cNvSpPr>
            <a:spLocks noGrp="1"/>
          </p:cNvSpPr>
          <p:nvPr>
            <p:ph type="sldNum" sz="quarter" idx="5"/>
          </p:nvPr>
        </p:nvSpPr>
        <p:spPr>
          <a:noFill/>
        </p:spPr>
        <p:txBody>
          <a:bodyPr/>
          <a:lstStyle/>
          <a:p>
            <a:fld id="{99D7A3A3-76B7-4C8F-A766-460EE21E0142}" type="slidenum">
              <a:rPr lang="en-US" smtClean="0"/>
              <a:pPr/>
              <a:t>8</a:t>
            </a:fld>
            <a:endParaRPr lang="en-US" dirty="0" smtClean="0"/>
          </a:p>
        </p:txBody>
      </p:sp>
    </p:spTree>
    <p:extLst>
      <p:ext uri="{BB962C8B-B14F-4D97-AF65-F5344CB8AC3E}">
        <p14:creationId xmlns:p14="http://schemas.microsoft.com/office/powerpoint/2010/main" val="278001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040" y="228600"/>
            <a:ext cx="7772400" cy="1143000"/>
          </a:xfrm>
        </p:spPr>
        <p:txBody>
          <a:bodyPr>
            <a:normAutofit/>
          </a:bodyPr>
          <a:lstStyle>
            <a:lvl1pPr algn="l">
              <a:defRPr sz="4200">
                <a:solidFill>
                  <a:srgbClr val="002F8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0040" y="1371600"/>
            <a:ext cx="6400800" cy="1371600"/>
          </a:xfrm>
        </p:spPr>
        <p:txBody>
          <a:bodyPr>
            <a:normAutofit/>
          </a:bodyPr>
          <a:lstStyle>
            <a:lvl1pPr marL="0" indent="0" algn="l">
              <a:buNone/>
              <a:defRPr sz="2500">
                <a:solidFill>
                  <a:srgbClr val="33333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5DFF13A9-1037-4D5A-A349-B944681F0E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5DFF13A9-1037-4D5A-A349-B944681F0EB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5DFF13A9-1037-4D5A-A349-B944681F0EB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DFF13A9-1037-4D5A-A349-B944681F0EB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DFF13A9-1037-4D5A-A349-B944681F0EB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DFF13A9-1037-4D5A-A349-B944681F0EB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5" descr="Your-Org-Logo"/>
          <p:cNvPicPr>
            <a:picLocks noChangeAspect="1" noChangeArrowheads="1"/>
          </p:cNvPicPr>
          <p:nvPr userDrawn="1"/>
        </p:nvPicPr>
        <p:blipFill>
          <a:blip r:embed="rId2" cstate="print"/>
          <a:srcRect/>
          <a:stretch>
            <a:fillRect/>
          </a:stretch>
        </p:blipFill>
        <p:spPr bwMode="auto">
          <a:xfrm>
            <a:off x="457200" y="5867400"/>
            <a:ext cx="2362200" cy="885825"/>
          </a:xfrm>
          <a:prstGeom prst="rect">
            <a:avLst/>
          </a:prstGeom>
          <a:noFill/>
          <a:ln w="9525">
            <a:noFill/>
            <a:miter lim="800000"/>
            <a:headEnd/>
            <a:tailEnd/>
          </a:ln>
        </p:spPr>
      </p:pic>
      <p:sp>
        <p:nvSpPr>
          <p:cNvPr id="13" name="Title 12"/>
          <p:cNvSpPr>
            <a:spLocks noGrp="1"/>
          </p:cNvSpPr>
          <p:nvPr>
            <p:ph type="title"/>
          </p:nvPr>
        </p:nvSpPr>
        <p:spPr>
          <a:xfrm>
            <a:off x="320040" y="356616"/>
            <a:ext cx="8229600" cy="704088"/>
          </a:xfrm>
        </p:spPr>
        <p:txBody>
          <a:bodyPr/>
          <a:lstStyle/>
          <a:p>
            <a:r>
              <a:rPr lang="en-US" dirty="0" smtClean="0"/>
              <a:t>Click to edit Master title style</a:t>
            </a:r>
            <a:endParaRPr lang="en-US" dirty="0"/>
          </a:p>
        </p:txBody>
      </p:sp>
      <p:sp>
        <p:nvSpPr>
          <p:cNvPr id="16" name="Text Placeholder 15"/>
          <p:cNvSpPr>
            <a:spLocks noGrp="1"/>
          </p:cNvSpPr>
          <p:nvPr>
            <p:ph type="body" sz="quarter" idx="11"/>
          </p:nvPr>
        </p:nvSpPr>
        <p:spPr>
          <a:xfrm>
            <a:off x="347472" y="1143000"/>
            <a:ext cx="8186928" cy="914400"/>
          </a:xfrm>
        </p:spPr>
        <p:txBody>
          <a:bodyPr/>
          <a:lstStyle>
            <a:lvl1pPr>
              <a:buNone/>
              <a:defRPr/>
            </a:lvl1pPr>
          </a:lstStyle>
          <a:p>
            <a:pPr lvl="0"/>
            <a:r>
              <a:rPr lang="en-US" dirty="0" smtClean="0"/>
              <a:t>Click to edit Master text styles</a:t>
            </a:r>
          </a:p>
        </p:txBody>
      </p:sp>
      <p:sp>
        <p:nvSpPr>
          <p:cNvPr id="5" name="Rectangle 4"/>
          <p:cNvSpPr>
            <a:spLocks noGrp="1" noChangeArrowheads="1"/>
          </p:cNvSpPr>
          <p:nvPr>
            <p:ph type="sldNum" sz="quarter" idx="12"/>
          </p:nvPr>
        </p:nvSpPr>
        <p:spPr/>
        <p:txBody>
          <a:bodyPr/>
          <a:lstStyle>
            <a:lvl1pPr>
              <a:defRPr/>
            </a:lvl1pPr>
          </a:lstStyle>
          <a:p>
            <a:pPr>
              <a:defRPr/>
            </a:pP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00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5DFF13A9-1037-4D5A-A349-B944681F0E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5DFF13A9-1037-4D5A-A349-B944681F0EB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DFF13A9-1037-4D5A-A349-B944681F0E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040" y="228600"/>
            <a:ext cx="7772400" cy="1143000"/>
          </a:xfrm>
        </p:spPr>
        <p:txBody>
          <a:bodyPr>
            <a:normAutofit/>
          </a:bodyPr>
          <a:lstStyle>
            <a:lvl1pPr algn="l">
              <a:defRPr sz="4200">
                <a:solidFill>
                  <a:srgbClr val="002F80"/>
                </a:solidFill>
                <a:latin typeface="Times New Roman" pitchFamily="18" charset="0"/>
                <a:cs typeface="Times New Roman"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320040" y="1371600"/>
            <a:ext cx="6400800" cy="1371600"/>
          </a:xfrm>
        </p:spPr>
        <p:txBody>
          <a:bodyPr>
            <a:normAutofit/>
          </a:bodyPr>
          <a:lstStyle>
            <a:lvl1pPr marL="0" indent="0" algn="l">
              <a:buNone/>
              <a:defRPr sz="2500">
                <a:solidFill>
                  <a:srgbClr val="33333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5DFF13A9-1037-4D5A-A349-B944681F0E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5DFF13A9-1037-4D5A-A349-B944681F0EB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latin typeface="Arial" pitchFamily="34" charset="0"/>
                <a:cs typeface="Arial" pitchFamily="34" charset="0"/>
              </a:defRPr>
            </a:lvl1pPr>
          </a:lstStyle>
          <a:p>
            <a:fld id="{5DFF13A9-1037-4D5A-A349-B944681F0EB5}" type="slidenum">
              <a:rPr lang="en-US" smtClean="0"/>
              <a:pPr/>
              <a:t>‹#›</a:t>
            </a:fld>
            <a:endParaRPr lang="en-US" dirty="0"/>
          </a:p>
        </p:txBody>
      </p:sp>
      <p:pic>
        <p:nvPicPr>
          <p:cNvPr id="5" name="Picture 5" descr="Your-Org-Logo"/>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457200" y="5867400"/>
            <a:ext cx="2362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40" r:id="rId17"/>
    <p:sldLayoutId id="2147483758" r:id="rId18"/>
  </p:sldLayoutIdLst>
  <p:hf hdr="0" ftr="0" dt="0"/>
  <p:txStyles>
    <p:titleStyle>
      <a:lvl1pPr algn="l" defTabSz="914400" rtl="0" eaLnBrk="1" latinLnBrk="0" hangingPunct="1">
        <a:spcBef>
          <a:spcPct val="0"/>
        </a:spcBef>
        <a:buNone/>
        <a:defRPr sz="4200" kern="1200">
          <a:solidFill>
            <a:srgbClr val="002F80"/>
          </a:solidFill>
          <a:latin typeface="Times New Roman" pitchFamily="18" charset="0"/>
          <a:ea typeface="+mj-ea"/>
          <a:cs typeface="Times New Roman" pitchFamily="18" charset="0"/>
        </a:defRPr>
      </a:lvl1pPr>
    </p:titleStyle>
    <p:bodyStyle>
      <a:lvl1pPr marL="234950" indent="-234950" algn="l" defTabSz="914400" rtl="0" eaLnBrk="1" latinLnBrk="0" hangingPunct="1">
        <a:spcBef>
          <a:spcPct val="20000"/>
        </a:spcBef>
        <a:buFont typeface="Wingdings" pitchFamily="2" charset="2"/>
        <a:buChar char="§"/>
        <a:defRPr sz="2200" kern="1200">
          <a:solidFill>
            <a:srgbClr val="333333"/>
          </a:solidFill>
          <a:latin typeface="Arial" pitchFamily="34" charset="0"/>
          <a:ea typeface="+mn-ea"/>
          <a:cs typeface="Arial" pitchFamily="34" charset="0"/>
        </a:defRPr>
      </a:lvl1pPr>
      <a:lvl2pPr marL="457200" indent="-234950" algn="l" defTabSz="914400" rtl="0" eaLnBrk="1" latinLnBrk="0" hangingPunct="1">
        <a:spcBef>
          <a:spcPct val="20000"/>
        </a:spcBef>
        <a:buFont typeface="Arial" pitchFamily="34" charset="0"/>
        <a:buChar char="–"/>
        <a:defRPr sz="2200" kern="1200">
          <a:solidFill>
            <a:srgbClr val="333333"/>
          </a:solidFill>
          <a:latin typeface="Arial" pitchFamily="34" charset="0"/>
          <a:ea typeface="+mn-ea"/>
          <a:cs typeface="Arial" pitchFamily="34" charset="0"/>
        </a:defRPr>
      </a:lvl2pPr>
      <a:lvl3pPr marL="692150" indent="-234950" algn="l" defTabSz="914400" rtl="0" eaLnBrk="1" latinLnBrk="0" hangingPunct="1">
        <a:spcBef>
          <a:spcPct val="20000"/>
        </a:spcBef>
        <a:buFont typeface="Wingdings" pitchFamily="2" charset="2"/>
        <a:buChar char="§"/>
        <a:defRPr sz="2200" kern="1200">
          <a:solidFill>
            <a:srgbClr val="333333"/>
          </a:solidFill>
          <a:latin typeface="Arial" pitchFamily="34" charset="0"/>
          <a:ea typeface="+mn-ea"/>
          <a:cs typeface="Arial" pitchFamily="34" charset="0"/>
        </a:defRPr>
      </a:lvl3pPr>
      <a:lvl4pPr marL="914400" indent="-234950" algn="l" defTabSz="914400" rtl="0" eaLnBrk="1" latinLnBrk="0" hangingPunct="1">
        <a:spcBef>
          <a:spcPct val="20000"/>
        </a:spcBef>
        <a:buFont typeface="Arial" pitchFamily="34" charset="0"/>
        <a:buChar char="–"/>
        <a:defRPr sz="2000" kern="1200">
          <a:solidFill>
            <a:srgbClr val="333333"/>
          </a:solidFill>
          <a:latin typeface="Arial" pitchFamily="34" charset="0"/>
          <a:ea typeface="+mn-ea"/>
          <a:cs typeface="Arial" pitchFamily="34" charset="0"/>
        </a:defRPr>
      </a:lvl4pPr>
      <a:lvl5pPr marL="1149350" indent="-234950" algn="l" defTabSz="914400" rtl="0" eaLnBrk="1" latinLnBrk="0" hangingPunct="1">
        <a:spcBef>
          <a:spcPct val="20000"/>
        </a:spcBef>
        <a:buFont typeface="Wingdings" pitchFamily="2" charset="2"/>
        <a:buChar char="§"/>
        <a:defRPr sz="2000" kern="1200">
          <a:solidFill>
            <a:srgbClr val="33333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0354"/>
            <a:ext cx="9144000" cy="6016912"/>
          </a:xfrm>
          <a:prstGeom prst="rect">
            <a:avLst/>
          </a:prstGeom>
        </p:spPr>
      </p:pic>
      <p:pic>
        <p:nvPicPr>
          <p:cNvPr id="29698" name="Picture 20" descr="bottom_swirl"/>
          <p:cNvPicPr>
            <a:picLocks noChangeAspect="1" noChangeArrowheads="1"/>
          </p:cNvPicPr>
          <p:nvPr/>
        </p:nvPicPr>
        <p:blipFill>
          <a:blip r:embed="rId3" cstate="print"/>
          <a:srcRect/>
          <a:stretch>
            <a:fillRect/>
          </a:stretch>
        </p:blipFill>
        <p:spPr bwMode="auto">
          <a:xfrm>
            <a:off x="-4011" y="4144378"/>
            <a:ext cx="9144000" cy="2543175"/>
          </a:xfrm>
          <a:prstGeom prst="rect">
            <a:avLst/>
          </a:prstGeom>
          <a:noFill/>
          <a:ln w="9525">
            <a:noFill/>
            <a:miter lim="800000"/>
            <a:headEnd/>
            <a:tailEnd/>
          </a:ln>
          <a:effectLst>
            <a:outerShdw blurRad="50800" dist="50800" dir="5400000" algn="ctr" rotWithShape="0">
              <a:srgbClr val="000000"/>
            </a:outerShdw>
            <a:reflection endPos="65000" dist="50800" dir="5400000" sy="-100000" algn="bl" rotWithShape="0"/>
          </a:effectLst>
        </p:spPr>
      </p:pic>
      <p:sp>
        <p:nvSpPr>
          <p:cNvPr id="29699" name="Rectangle 19"/>
          <p:cNvSpPr>
            <a:spLocks noChangeArrowheads="1"/>
          </p:cNvSpPr>
          <p:nvPr/>
        </p:nvSpPr>
        <p:spPr bwMode="auto">
          <a:xfrm>
            <a:off x="0" y="6477000"/>
            <a:ext cx="9144000" cy="381000"/>
          </a:xfrm>
          <a:prstGeom prst="rect">
            <a:avLst/>
          </a:prstGeom>
          <a:solidFill>
            <a:schemeClr val="bg1"/>
          </a:solidFill>
          <a:ln w="9525">
            <a:noFill/>
            <a:miter lim="800000"/>
            <a:headEnd/>
            <a:tailEnd/>
          </a:ln>
        </p:spPr>
        <p:txBody>
          <a:bodyPr wrap="none" anchor="ctr"/>
          <a:lstStyle/>
          <a:p>
            <a:endParaRPr lang="en-US"/>
          </a:p>
        </p:txBody>
      </p:sp>
      <p:sp>
        <p:nvSpPr>
          <p:cNvPr id="29700" name="Text Box 15"/>
          <p:cNvSpPr txBox="1">
            <a:spLocks noChangeArrowheads="1"/>
          </p:cNvSpPr>
          <p:nvPr/>
        </p:nvSpPr>
        <p:spPr bwMode="auto">
          <a:xfrm>
            <a:off x="609600" y="5317985"/>
            <a:ext cx="6400800" cy="992579"/>
          </a:xfrm>
          <a:prstGeom prst="rect">
            <a:avLst/>
          </a:prstGeom>
          <a:noFill/>
          <a:ln w="9525">
            <a:noFill/>
            <a:miter lim="800000"/>
            <a:headEnd/>
            <a:tailEnd/>
          </a:ln>
        </p:spPr>
        <p:txBody>
          <a:bodyPr>
            <a:spAutoFit/>
          </a:bodyPr>
          <a:lstStyle/>
          <a:p>
            <a:pPr>
              <a:lnSpc>
                <a:spcPct val="35000"/>
              </a:lnSpc>
              <a:spcBef>
                <a:spcPct val="50000"/>
              </a:spcBef>
            </a:pPr>
            <a:r>
              <a:rPr lang="en-US" sz="3200" dirty="0" smtClean="0">
                <a:solidFill>
                  <a:srgbClr val="003399"/>
                </a:solidFill>
                <a:latin typeface="Arial Black" pitchFamily="34" charset="0"/>
              </a:rPr>
              <a:t>Active Shooter Exercise</a:t>
            </a:r>
            <a:endParaRPr lang="en-US" sz="3200" dirty="0">
              <a:solidFill>
                <a:srgbClr val="003399"/>
              </a:solidFill>
              <a:latin typeface="Arial Black" pitchFamily="34" charset="0"/>
            </a:endParaRPr>
          </a:p>
          <a:p>
            <a:pPr>
              <a:lnSpc>
                <a:spcPct val="35000"/>
              </a:lnSpc>
              <a:spcBef>
                <a:spcPct val="50000"/>
              </a:spcBef>
            </a:pPr>
            <a:endParaRPr lang="en-US" i="1" dirty="0">
              <a:solidFill>
                <a:schemeClr val="bg2"/>
              </a:solidFill>
            </a:endParaRPr>
          </a:p>
          <a:p>
            <a:pPr algn="ctr">
              <a:lnSpc>
                <a:spcPct val="50000"/>
              </a:lnSpc>
              <a:spcBef>
                <a:spcPct val="50000"/>
              </a:spcBef>
            </a:pPr>
            <a:r>
              <a:rPr lang="en-US" sz="1600" i="1" dirty="0" smtClean="0"/>
              <a:t>City of Dallas OEM</a:t>
            </a:r>
          </a:p>
          <a:p>
            <a:pPr algn="ctr">
              <a:lnSpc>
                <a:spcPct val="50000"/>
              </a:lnSpc>
              <a:spcBef>
                <a:spcPct val="50000"/>
              </a:spcBef>
            </a:pPr>
            <a:r>
              <a:rPr lang="en-US" sz="1600" i="1" dirty="0" smtClean="0"/>
              <a:t>Aug. </a:t>
            </a:r>
            <a:r>
              <a:rPr lang="en-US" sz="1600" i="1" smtClean="0"/>
              <a:t>11, </a:t>
            </a:r>
            <a:r>
              <a:rPr lang="en-US" sz="1600" i="1" dirty="0" smtClean="0"/>
              <a:t>2015 </a:t>
            </a:r>
            <a:endParaRPr lang="en-US" sz="1600" i="1" dirty="0"/>
          </a:p>
        </p:txBody>
      </p:sp>
    </p:spTree>
    <p:extLst>
      <p:ext uri="{BB962C8B-B14F-4D97-AF65-F5344CB8AC3E}">
        <p14:creationId xmlns:p14="http://schemas.microsoft.com/office/powerpoint/2010/main" val="1651173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a:t>
            </a:r>
            <a:endParaRPr lang="en-US" dirty="0"/>
          </a:p>
        </p:txBody>
      </p:sp>
      <p:sp>
        <p:nvSpPr>
          <p:cNvPr id="3" name="Content Placeholder 2"/>
          <p:cNvSpPr>
            <a:spLocks noGrp="1"/>
          </p:cNvSpPr>
          <p:nvPr>
            <p:ph idx="1"/>
          </p:nvPr>
        </p:nvSpPr>
        <p:spPr/>
        <p:txBody>
          <a:bodyPr/>
          <a:lstStyle/>
          <a:p>
            <a:r>
              <a:rPr lang="en-US" dirty="0" smtClean="0"/>
              <a:t>If you see an opportunity to escape the building, this should be your first option.</a:t>
            </a:r>
          </a:p>
          <a:p>
            <a:r>
              <a:rPr lang="en-US" dirty="0" smtClean="0"/>
              <a:t>When would it be ideal to run and exit the building?</a:t>
            </a:r>
          </a:p>
          <a:p>
            <a:r>
              <a:rPr lang="en-US" dirty="0" smtClean="0"/>
              <a:t>What types of things would you look for when exiting the building?</a:t>
            </a:r>
          </a:p>
          <a:p>
            <a:endParaRPr lang="en-US" dirty="0"/>
          </a:p>
        </p:txBody>
      </p:sp>
      <p:sp>
        <p:nvSpPr>
          <p:cNvPr id="4" name="Slide Number Placeholder 3"/>
          <p:cNvSpPr>
            <a:spLocks noGrp="1"/>
          </p:cNvSpPr>
          <p:nvPr>
            <p:ph type="sldNum" sz="quarter" idx="12"/>
          </p:nvPr>
        </p:nvSpPr>
        <p:spPr/>
        <p:txBody>
          <a:bodyPr/>
          <a:lstStyle/>
          <a:p>
            <a:fld id="{5DFF13A9-1037-4D5A-A349-B944681F0EB5}" type="slidenum">
              <a:rPr lang="en-US" smtClean="0"/>
              <a:pPr/>
              <a:t>10</a:t>
            </a:fld>
            <a:endParaRPr lang="en-US" dirty="0"/>
          </a:p>
        </p:txBody>
      </p:sp>
      <p:pic>
        <p:nvPicPr>
          <p:cNvPr id="5" name="Picture 22" descr="oem"/>
          <p:cNvPicPr>
            <a:picLocks noChangeAspect="1" noChangeArrowheads="1"/>
          </p:cNvPicPr>
          <p:nvPr/>
        </p:nvPicPr>
        <p:blipFill>
          <a:blip r:embed="rId2" cstate="print"/>
          <a:srcRect/>
          <a:stretch>
            <a:fillRect/>
          </a:stretch>
        </p:blipFill>
        <p:spPr bwMode="auto">
          <a:xfrm>
            <a:off x="392860" y="5372894"/>
            <a:ext cx="2438400" cy="1371600"/>
          </a:xfrm>
          <a:prstGeom prst="rect">
            <a:avLst/>
          </a:prstGeom>
          <a:noFill/>
          <a:ln w="9525">
            <a:noFill/>
            <a:miter lim="800000"/>
            <a:headEnd/>
            <a:tailEnd/>
          </a:ln>
        </p:spPr>
      </p:pic>
    </p:spTree>
    <p:extLst>
      <p:ext uri="{BB962C8B-B14F-4D97-AF65-F5344CB8AC3E}">
        <p14:creationId xmlns:p14="http://schemas.microsoft.com/office/powerpoint/2010/main" val="256941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Hide </a:t>
            </a:r>
            <a:endParaRPr lang="en-US" dirty="0"/>
          </a:p>
        </p:txBody>
      </p:sp>
      <p:sp>
        <p:nvSpPr>
          <p:cNvPr id="3" name="Content Placeholder 2"/>
          <p:cNvSpPr>
            <a:spLocks noGrp="1"/>
          </p:cNvSpPr>
          <p:nvPr>
            <p:ph idx="1"/>
          </p:nvPr>
        </p:nvSpPr>
        <p:spPr>
          <a:xfrm>
            <a:off x="473242" y="1225779"/>
            <a:ext cx="8229600" cy="4108222"/>
          </a:xfrm>
        </p:spPr>
        <p:txBody>
          <a:bodyPr/>
          <a:lstStyle/>
          <a:p>
            <a:r>
              <a:rPr lang="en-US" dirty="0" smtClean="0"/>
              <a:t>When would it be appropriate to hide instead of run?</a:t>
            </a:r>
          </a:p>
          <a:p>
            <a:r>
              <a:rPr lang="en-US" dirty="0" smtClean="0"/>
              <a:t>Think of where you would you hide.</a:t>
            </a:r>
          </a:p>
          <a:p>
            <a:r>
              <a:rPr lang="en-US" dirty="0" smtClean="0"/>
              <a:t>Hide under a desk or in a closet.</a:t>
            </a:r>
          </a:p>
          <a:p>
            <a:r>
              <a:rPr lang="en-US" dirty="0" smtClean="0"/>
              <a:t>Turn cellphones on silent.</a:t>
            </a:r>
          </a:p>
          <a:p>
            <a:r>
              <a:rPr lang="en-US" dirty="0" smtClean="0"/>
              <a:t>Lock yourself in a room or use heavy objects to block the door.</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5DFF13A9-1037-4D5A-A349-B944681F0EB5}" type="slidenum">
              <a:rPr lang="en-US" smtClean="0"/>
              <a:pPr/>
              <a:t>11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8042" y="3376440"/>
            <a:ext cx="2879558" cy="19167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429000"/>
            <a:ext cx="1864174" cy="1864174"/>
          </a:xfrm>
          <a:prstGeom prst="rect">
            <a:avLst/>
          </a:prstGeom>
        </p:spPr>
      </p:pic>
      <p:pic>
        <p:nvPicPr>
          <p:cNvPr id="7" name="Picture 22" descr="oem"/>
          <p:cNvPicPr>
            <a:picLocks noChangeAspect="1" noChangeArrowheads="1"/>
          </p:cNvPicPr>
          <p:nvPr/>
        </p:nvPicPr>
        <p:blipFill>
          <a:blip r:embed="rId4" cstate="print"/>
          <a:srcRect/>
          <a:stretch>
            <a:fillRect/>
          </a:stretch>
        </p:blipFill>
        <p:spPr bwMode="auto">
          <a:xfrm>
            <a:off x="392860" y="5372894"/>
            <a:ext cx="2438400" cy="1371600"/>
          </a:xfrm>
          <a:prstGeom prst="rect">
            <a:avLst/>
          </a:prstGeom>
          <a:noFill/>
          <a:ln w="9525">
            <a:noFill/>
            <a:miter lim="800000"/>
            <a:headEnd/>
            <a:tailEnd/>
          </a:ln>
        </p:spPr>
      </p:pic>
    </p:spTree>
    <p:extLst>
      <p:ext uri="{BB962C8B-B14F-4D97-AF65-F5344CB8AC3E}">
        <p14:creationId xmlns:p14="http://schemas.microsoft.com/office/powerpoint/2010/main" val="285399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 </a:t>
            </a:r>
            <a:endParaRPr lang="en-US" dirty="0"/>
          </a:p>
        </p:txBody>
      </p:sp>
      <p:sp>
        <p:nvSpPr>
          <p:cNvPr id="3" name="Content Placeholder 2"/>
          <p:cNvSpPr>
            <a:spLocks noGrp="1"/>
          </p:cNvSpPr>
          <p:nvPr>
            <p:ph idx="1"/>
          </p:nvPr>
        </p:nvSpPr>
        <p:spPr/>
        <p:txBody>
          <a:bodyPr/>
          <a:lstStyle/>
          <a:p>
            <a:r>
              <a:rPr lang="en-US" dirty="0" smtClean="0"/>
              <a:t>If you can’t escape or find a good hiding spot, your last resort should be to fight the shooter.</a:t>
            </a:r>
          </a:p>
          <a:p>
            <a:r>
              <a:rPr lang="en-US" dirty="0" smtClean="0"/>
              <a:t>Take the shooter by surprise.</a:t>
            </a:r>
          </a:p>
          <a:p>
            <a:r>
              <a:rPr lang="en-US" dirty="0" smtClean="0"/>
              <a:t>Fight back until the shooter is unarmed.  </a:t>
            </a:r>
            <a:endParaRPr lang="en-US" dirty="0"/>
          </a:p>
        </p:txBody>
      </p:sp>
      <p:sp>
        <p:nvSpPr>
          <p:cNvPr id="4" name="Slide Number Placeholder 3"/>
          <p:cNvSpPr>
            <a:spLocks noGrp="1"/>
          </p:cNvSpPr>
          <p:nvPr>
            <p:ph type="sldNum" sz="quarter" idx="12"/>
          </p:nvPr>
        </p:nvSpPr>
        <p:spPr/>
        <p:txBody>
          <a:bodyPr/>
          <a:lstStyle/>
          <a:p>
            <a:fld id="{5DFF13A9-1037-4D5A-A349-B944681F0EB5}" type="slidenum">
              <a:rPr lang="en-US" smtClean="0"/>
              <a:pPr/>
              <a:t>12</a:t>
            </a:fld>
            <a:endParaRPr lang="en-US" dirty="0"/>
          </a:p>
        </p:txBody>
      </p:sp>
      <p:pic>
        <p:nvPicPr>
          <p:cNvPr id="5" name="Picture 22" descr="oem"/>
          <p:cNvPicPr>
            <a:picLocks noChangeAspect="1" noChangeArrowheads="1"/>
          </p:cNvPicPr>
          <p:nvPr/>
        </p:nvPicPr>
        <p:blipFill>
          <a:blip r:embed="rId2" cstate="print"/>
          <a:srcRect/>
          <a:stretch>
            <a:fillRect/>
          </a:stretch>
        </p:blipFill>
        <p:spPr bwMode="auto">
          <a:xfrm>
            <a:off x="392860" y="5372894"/>
            <a:ext cx="2438400" cy="1371600"/>
          </a:xfrm>
          <a:prstGeom prst="rect">
            <a:avLst/>
          </a:prstGeom>
          <a:noFill/>
          <a:ln w="9525">
            <a:noFill/>
            <a:miter lim="800000"/>
            <a:headEnd/>
            <a:tailEnd/>
          </a:ln>
        </p:spPr>
      </p:pic>
    </p:spTree>
    <p:extLst>
      <p:ext uri="{BB962C8B-B14F-4D97-AF65-F5344CB8AC3E}">
        <p14:creationId xmlns:p14="http://schemas.microsoft.com/office/powerpoint/2010/main" val="840533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Update</a:t>
            </a:r>
            <a:endParaRPr lang="en-US" dirty="0"/>
          </a:p>
        </p:txBody>
      </p:sp>
      <p:sp>
        <p:nvSpPr>
          <p:cNvPr id="3" name="Content Placeholder 2"/>
          <p:cNvSpPr>
            <a:spLocks noGrp="1"/>
          </p:cNvSpPr>
          <p:nvPr>
            <p:ph idx="1"/>
          </p:nvPr>
        </p:nvSpPr>
        <p:spPr/>
        <p:txBody>
          <a:bodyPr/>
          <a:lstStyle/>
          <a:p>
            <a:r>
              <a:rPr lang="en-US" dirty="0" smtClean="0"/>
              <a:t>Law Enforcement have apprehended the shooter, and the incident is now under control.</a:t>
            </a:r>
          </a:p>
          <a:p>
            <a:r>
              <a:rPr lang="en-US" dirty="0" smtClean="0"/>
              <a:t>There have been 5 causalities in your building. </a:t>
            </a:r>
          </a:p>
          <a:p>
            <a:pPr marL="0" indent="0">
              <a:buNone/>
            </a:pPr>
            <a:endParaRPr lang="en-US" dirty="0"/>
          </a:p>
        </p:txBody>
      </p:sp>
      <p:sp>
        <p:nvSpPr>
          <p:cNvPr id="4" name="Slide Number Placeholder 3"/>
          <p:cNvSpPr>
            <a:spLocks noGrp="1"/>
          </p:cNvSpPr>
          <p:nvPr>
            <p:ph type="sldNum" sz="quarter" idx="12"/>
          </p:nvPr>
        </p:nvSpPr>
        <p:spPr/>
        <p:txBody>
          <a:bodyPr/>
          <a:lstStyle/>
          <a:p>
            <a:fld id="{5DFF13A9-1037-4D5A-A349-B944681F0EB5}" type="slidenum">
              <a:rPr lang="en-US" smtClean="0"/>
              <a:pPr/>
              <a:t>13</a:t>
            </a:fld>
            <a:endParaRPr lang="en-US" dirty="0"/>
          </a:p>
        </p:txBody>
      </p:sp>
      <p:pic>
        <p:nvPicPr>
          <p:cNvPr id="5" name="Picture 22" descr="oem"/>
          <p:cNvPicPr>
            <a:picLocks noChangeAspect="1" noChangeArrowheads="1"/>
          </p:cNvPicPr>
          <p:nvPr/>
        </p:nvPicPr>
        <p:blipFill>
          <a:blip r:embed="rId2" cstate="print"/>
          <a:srcRect/>
          <a:stretch>
            <a:fillRect/>
          </a:stretch>
        </p:blipFill>
        <p:spPr bwMode="auto">
          <a:xfrm>
            <a:off x="392860" y="5372894"/>
            <a:ext cx="2438400" cy="1371600"/>
          </a:xfrm>
          <a:prstGeom prst="rect">
            <a:avLst/>
          </a:prstGeom>
          <a:noFill/>
          <a:ln w="9525">
            <a:noFill/>
            <a:miter lim="800000"/>
            <a:headEnd/>
            <a:tailEnd/>
          </a:ln>
        </p:spPr>
      </p:pic>
    </p:spTree>
    <p:extLst>
      <p:ext uri="{BB962C8B-B14F-4D97-AF65-F5344CB8AC3E}">
        <p14:creationId xmlns:p14="http://schemas.microsoft.com/office/powerpoint/2010/main" val="1231398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a:t>
            </a:r>
            <a:endParaRPr lang="en-US" dirty="0"/>
          </a:p>
        </p:txBody>
      </p:sp>
      <p:sp>
        <p:nvSpPr>
          <p:cNvPr id="3" name="Content Placeholder 2"/>
          <p:cNvSpPr>
            <a:spLocks noGrp="1"/>
          </p:cNvSpPr>
          <p:nvPr>
            <p:ph idx="1"/>
          </p:nvPr>
        </p:nvSpPr>
        <p:spPr/>
        <p:txBody>
          <a:bodyPr/>
          <a:lstStyle/>
          <a:p>
            <a:r>
              <a:rPr lang="en-US" dirty="0" smtClean="0"/>
              <a:t>What is your first step towards recovery?</a:t>
            </a:r>
          </a:p>
          <a:p>
            <a:r>
              <a:rPr lang="en-US" dirty="0" smtClean="0"/>
              <a:t>How will the victims familie</a:t>
            </a:r>
            <a:r>
              <a:rPr lang="en-US" dirty="0"/>
              <a:t>s</a:t>
            </a:r>
            <a:r>
              <a:rPr lang="en-US" dirty="0" smtClean="0"/>
              <a:t> be notified?</a:t>
            </a:r>
          </a:p>
          <a:p>
            <a:r>
              <a:rPr lang="en-US" dirty="0" smtClean="0"/>
              <a:t>Where will you continue to work in the mean time?</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DFF13A9-1037-4D5A-A349-B944681F0EB5}" type="slidenum">
              <a:rPr lang="en-US" smtClean="0"/>
              <a:pPr/>
              <a:t>14</a:t>
            </a:fld>
            <a:endParaRPr lang="en-US" dirty="0"/>
          </a:p>
        </p:txBody>
      </p:sp>
      <p:pic>
        <p:nvPicPr>
          <p:cNvPr id="5" name="Picture 22" descr="oem"/>
          <p:cNvPicPr>
            <a:picLocks noChangeAspect="1" noChangeArrowheads="1"/>
          </p:cNvPicPr>
          <p:nvPr/>
        </p:nvPicPr>
        <p:blipFill>
          <a:blip r:embed="rId2" cstate="print"/>
          <a:srcRect/>
          <a:stretch>
            <a:fillRect/>
          </a:stretch>
        </p:blipFill>
        <p:spPr bwMode="auto">
          <a:xfrm>
            <a:off x="392860" y="5372894"/>
            <a:ext cx="2438400" cy="1371600"/>
          </a:xfrm>
          <a:prstGeom prst="rect">
            <a:avLst/>
          </a:prstGeom>
          <a:noFill/>
          <a:ln w="9525">
            <a:noFill/>
            <a:miter lim="800000"/>
            <a:headEnd/>
            <a:tailEnd/>
          </a:ln>
        </p:spPr>
      </p:pic>
    </p:spTree>
    <p:extLst>
      <p:ext uri="{BB962C8B-B14F-4D97-AF65-F5344CB8AC3E}">
        <p14:creationId xmlns:p14="http://schemas.microsoft.com/office/powerpoint/2010/main" val="334334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1" descr="sunrise-set dallas"/>
          <p:cNvPicPr>
            <a:picLocks noChangeAspect="1" noChangeArrowheads="1"/>
          </p:cNvPicPr>
          <p:nvPr/>
        </p:nvPicPr>
        <p:blipFill>
          <a:blip r:embed="rId2" cstate="print"/>
          <a:srcRect/>
          <a:stretch>
            <a:fillRect/>
          </a:stretch>
        </p:blipFill>
        <p:spPr bwMode="auto">
          <a:xfrm>
            <a:off x="0" y="-20638"/>
            <a:ext cx="9144000" cy="6878638"/>
          </a:xfrm>
          <a:prstGeom prst="rect">
            <a:avLst/>
          </a:prstGeom>
          <a:noFill/>
          <a:ln w="9525">
            <a:noFill/>
            <a:miter lim="800000"/>
            <a:headEnd/>
            <a:tailEnd/>
          </a:ln>
        </p:spPr>
      </p:pic>
      <p:pic>
        <p:nvPicPr>
          <p:cNvPr id="48130" name="Picture 10" descr="bottom_swirl"/>
          <p:cNvPicPr>
            <a:picLocks noChangeAspect="1" noChangeArrowheads="1"/>
          </p:cNvPicPr>
          <p:nvPr/>
        </p:nvPicPr>
        <p:blipFill>
          <a:blip r:embed="rId3" cstate="print"/>
          <a:srcRect/>
          <a:stretch>
            <a:fillRect/>
          </a:stretch>
        </p:blipFill>
        <p:spPr bwMode="auto">
          <a:xfrm>
            <a:off x="0" y="4326857"/>
            <a:ext cx="9144000" cy="2543175"/>
          </a:xfrm>
          <a:prstGeom prst="rect">
            <a:avLst/>
          </a:prstGeom>
          <a:noFill/>
          <a:ln w="9525">
            <a:noFill/>
            <a:miter lim="800000"/>
            <a:headEnd/>
            <a:tailEnd/>
          </a:ln>
        </p:spPr>
      </p:pic>
      <p:sp>
        <p:nvSpPr>
          <p:cNvPr id="48131" name="Rectangle 5"/>
          <p:cNvSpPr>
            <a:spLocks noChangeArrowheads="1"/>
          </p:cNvSpPr>
          <p:nvPr/>
        </p:nvSpPr>
        <p:spPr bwMode="auto">
          <a:xfrm>
            <a:off x="7162800" y="4572000"/>
            <a:ext cx="1447800" cy="1371600"/>
          </a:xfrm>
          <a:prstGeom prst="rect">
            <a:avLst/>
          </a:prstGeom>
          <a:solidFill>
            <a:schemeClr val="bg1"/>
          </a:solidFill>
          <a:ln w="57150">
            <a:solidFill>
              <a:srgbClr val="A50021"/>
            </a:solidFill>
            <a:miter lim="800000"/>
            <a:headEnd/>
            <a:tailEnd/>
          </a:ln>
        </p:spPr>
        <p:txBody>
          <a:bodyPr wrap="none" anchor="ctr"/>
          <a:lstStyle/>
          <a:p>
            <a:endParaRPr lang="en-US"/>
          </a:p>
        </p:txBody>
      </p:sp>
      <p:sp>
        <p:nvSpPr>
          <p:cNvPr id="48132" name="Rectangle 7"/>
          <p:cNvSpPr>
            <a:spLocks noChangeArrowheads="1"/>
          </p:cNvSpPr>
          <p:nvPr/>
        </p:nvSpPr>
        <p:spPr bwMode="auto">
          <a:xfrm>
            <a:off x="0" y="6477000"/>
            <a:ext cx="9144000" cy="381000"/>
          </a:xfrm>
          <a:prstGeom prst="rect">
            <a:avLst/>
          </a:prstGeom>
          <a:solidFill>
            <a:schemeClr val="bg1"/>
          </a:solidFill>
          <a:ln w="9525">
            <a:noFill/>
            <a:miter lim="800000"/>
            <a:headEnd/>
            <a:tailEnd/>
          </a:ln>
        </p:spPr>
        <p:txBody>
          <a:bodyPr wrap="none" anchor="ctr"/>
          <a:lstStyle/>
          <a:p>
            <a:endParaRPr lang="en-US"/>
          </a:p>
        </p:txBody>
      </p:sp>
      <p:sp>
        <p:nvSpPr>
          <p:cNvPr id="48133" name="Text Box 8"/>
          <p:cNvSpPr txBox="1">
            <a:spLocks noChangeArrowheads="1"/>
          </p:cNvSpPr>
          <p:nvPr/>
        </p:nvSpPr>
        <p:spPr bwMode="auto">
          <a:xfrm>
            <a:off x="533400" y="5517265"/>
            <a:ext cx="4953000" cy="448713"/>
          </a:xfrm>
          <a:prstGeom prst="rect">
            <a:avLst/>
          </a:prstGeom>
          <a:noFill/>
          <a:ln w="9525">
            <a:noFill/>
            <a:miter lim="800000"/>
            <a:headEnd/>
            <a:tailEnd/>
          </a:ln>
        </p:spPr>
        <p:txBody>
          <a:bodyPr wrap="square">
            <a:spAutoFit/>
          </a:bodyPr>
          <a:lstStyle/>
          <a:p>
            <a:pPr>
              <a:lnSpc>
                <a:spcPct val="35000"/>
              </a:lnSpc>
              <a:spcBef>
                <a:spcPct val="50000"/>
              </a:spcBef>
            </a:pPr>
            <a:r>
              <a:rPr lang="en-US" sz="3200" dirty="0">
                <a:solidFill>
                  <a:srgbClr val="003399"/>
                </a:solidFill>
                <a:latin typeface="Arial Black" pitchFamily="34" charset="0"/>
              </a:rPr>
              <a:t>   </a:t>
            </a:r>
            <a:r>
              <a:rPr lang="en-US" sz="4800" i="1" dirty="0" smtClean="0">
                <a:latin typeface="+mj-lt"/>
              </a:rPr>
              <a:t>Questions?</a:t>
            </a:r>
            <a:endParaRPr lang="en-US" sz="4800" i="1" dirty="0">
              <a:latin typeface="+mj-lt"/>
            </a:endParaRPr>
          </a:p>
        </p:txBody>
      </p:sp>
      <p:pic>
        <p:nvPicPr>
          <p:cNvPr id="48134" name="Picture 12" descr="K:\DERT\Logos\OEM.jpg"/>
          <p:cNvPicPr>
            <a:picLocks noChangeAspect="1" noChangeArrowheads="1"/>
          </p:cNvPicPr>
          <p:nvPr/>
        </p:nvPicPr>
        <p:blipFill>
          <a:blip r:embed="rId4" cstate="print"/>
          <a:srcRect/>
          <a:stretch>
            <a:fillRect/>
          </a:stretch>
        </p:blipFill>
        <p:spPr bwMode="auto">
          <a:xfrm>
            <a:off x="7239000" y="4752975"/>
            <a:ext cx="1308100" cy="1038225"/>
          </a:xfrm>
          <a:prstGeom prst="rect">
            <a:avLst/>
          </a:prstGeom>
          <a:noFill/>
          <a:ln w="9525">
            <a:noFill/>
            <a:miter lim="800000"/>
            <a:headEnd/>
            <a:tailEnd/>
          </a:ln>
        </p:spPr>
      </p:pic>
    </p:spTree>
    <p:extLst>
      <p:ext uri="{BB962C8B-B14F-4D97-AF65-F5344CB8AC3E}">
        <p14:creationId xmlns:p14="http://schemas.microsoft.com/office/powerpoint/2010/main" val="1729429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Slide Number Placeholder 3"/>
          <p:cNvSpPr>
            <a:spLocks noGrp="1"/>
          </p:cNvSpPr>
          <p:nvPr>
            <p:ph type="sldNum" sz="quarter" idx="12"/>
          </p:nvPr>
        </p:nvSpPr>
        <p:spPr/>
        <p:txBody>
          <a:bodyPr/>
          <a:lstStyle/>
          <a:p>
            <a:pPr>
              <a:defRPr/>
            </a:pPr>
            <a:fld id="{B08C39F8-DDFE-422F-BD4E-10076E724E33}" type="slidenum">
              <a:rPr lang="en-US" smtClean="0"/>
              <a:pPr>
                <a:defRPr/>
              </a:pPr>
              <a:t>2</a:t>
            </a:fld>
            <a:endParaRPr lang="en-US" dirty="0"/>
          </a:p>
        </p:txBody>
      </p:sp>
      <p:pic>
        <p:nvPicPr>
          <p:cNvPr id="6" name="Picture 22" descr="oem"/>
          <p:cNvPicPr>
            <a:picLocks noChangeAspect="1" noChangeArrowheads="1"/>
          </p:cNvPicPr>
          <p:nvPr/>
        </p:nvPicPr>
        <p:blipFill>
          <a:blip r:embed="rId2" cstate="print"/>
          <a:srcRect/>
          <a:stretch>
            <a:fillRect/>
          </a:stretch>
        </p:blipFill>
        <p:spPr bwMode="auto">
          <a:xfrm>
            <a:off x="381000" y="5486400"/>
            <a:ext cx="2438400" cy="1371600"/>
          </a:xfrm>
          <a:prstGeom prst="rect">
            <a:avLst/>
          </a:prstGeom>
          <a:noFill/>
          <a:ln w="9525">
            <a:noFill/>
            <a:miter lim="800000"/>
            <a:headEnd/>
            <a:tailEnd/>
          </a:ln>
        </p:spPr>
      </p:pic>
      <p:sp>
        <p:nvSpPr>
          <p:cNvPr id="11" name="Content Placeholder 10"/>
          <p:cNvSpPr>
            <a:spLocks noGrp="1"/>
          </p:cNvSpPr>
          <p:nvPr>
            <p:ph idx="1"/>
          </p:nvPr>
        </p:nvSpPr>
        <p:spPr/>
        <p:txBody>
          <a:bodyPr/>
          <a:lstStyle/>
          <a:p>
            <a:r>
              <a:rPr lang="en-US" sz="1800" dirty="0"/>
              <a:t>I am…</a:t>
            </a:r>
          </a:p>
          <a:p>
            <a:pPr marL="234950" lvl="4"/>
            <a:r>
              <a:rPr lang="en-US" altLang="en-US" dirty="0" smtClean="0"/>
              <a:t>Who is participating, what are your roles? </a:t>
            </a:r>
          </a:p>
          <a:p>
            <a:pPr marL="234950" lvl="4"/>
            <a:r>
              <a:rPr lang="en-US" dirty="0"/>
              <a:t>This is an open, low-stress, no-fault environment. Varying viewpoints, even disagreements, are expected.  </a:t>
            </a:r>
          </a:p>
          <a:p>
            <a:pPr marL="234950" lvl="4"/>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Shooters</a:t>
            </a:r>
            <a:endParaRPr lang="en-US" dirty="0"/>
          </a:p>
        </p:txBody>
      </p:sp>
      <p:sp>
        <p:nvSpPr>
          <p:cNvPr id="3" name="Content Placeholder 2"/>
          <p:cNvSpPr>
            <a:spLocks noGrp="1"/>
          </p:cNvSpPr>
          <p:nvPr>
            <p:ph idx="1"/>
          </p:nvPr>
        </p:nvSpPr>
        <p:spPr/>
        <p:txBody>
          <a:bodyPr/>
          <a:lstStyle/>
          <a:p>
            <a:r>
              <a:rPr lang="en-US" dirty="0"/>
              <a:t>An active shooter is an individual actively engaged in killing or attempting to kill people in a confined and other populated area. In most cases, active shooters use firearms and there is no pattern or method to their selection of victims. Active shooter situations are unpredictable and evolve quickly</a:t>
            </a:r>
            <a:r>
              <a:rPr lang="en-US" dirty="0" smtClean="0"/>
              <a:t>.</a:t>
            </a:r>
          </a:p>
          <a:p>
            <a:pPr marL="0" indent="0">
              <a:buNone/>
            </a:pPr>
            <a:r>
              <a:rPr lang="en-US" dirty="0"/>
              <a:t>  </a:t>
            </a:r>
            <a:r>
              <a:rPr lang="en-US" dirty="0" smtClean="0"/>
              <a:t>    </a:t>
            </a:r>
            <a:endParaRPr lang="en-US" dirty="0"/>
          </a:p>
        </p:txBody>
      </p:sp>
      <p:sp>
        <p:nvSpPr>
          <p:cNvPr id="4" name="Slide Number Placeholder 3"/>
          <p:cNvSpPr>
            <a:spLocks noGrp="1"/>
          </p:cNvSpPr>
          <p:nvPr>
            <p:ph type="sldNum" sz="quarter" idx="12"/>
          </p:nvPr>
        </p:nvSpPr>
        <p:spPr/>
        <p:txBody>
          <a:bodyPr/>
          <a:lstStyle/>
          <a:p>
            <a:fld id="{5DFF13A9-1037-4D5A-A349-B944681F0EB5}" type="slidenum">
              <a:rPr lang="en-US" smtClean="0"/>
              <a:pPr/>
              <a:t>3</a:t>
            </a:fld>
            <a:endParaRPr lang="en-US" dirty="0"/>
          </a:p>
        </p:txBody>
      </p:sp>
      <p:pic>
        <p:nvPicPr>
          <p:cNvPr id="5" name="Picture 22" descr="oem"/>
          <p:cNvPicPr>
            <a:picLocks noChangeAspect="1" noChangeArrowheads="1"/>
          </p:cNvPicPr>
          <p:nvPr/>
        </p:nvPicPr>
        <p:blipFill>
          <a:blip r:embed="rId3" cstate="print"/>
          <a:srcRect/>
          <a:stretch>
            <a:fillRect/>
          </a:stretch>
        </p:blipFill>
        <p:spPr bwMode="auto">
          <a:xfrm>
            <a:off x="381000" y="5440363"/>
            <a:ext cx="2438400" cy="1371600"/>
          </a:xfrm>
          <a:prstGeom prst="rect">
            <a:avLst/>
          </a:prstGeom>
          <a:noFill/>
          <a:ln w="9525">
            <a:noFill/>
            <a:miter lim="800000"/>
            <a:headEnd/>
            <a:tailEnd/>
          </a:ln>
        </p:spPr>
      </p:pic>
    </p:spTree>
    <p:extLst>
      <p:ext uri="{BB962C8B-B14F-4D97-AF65-F5344CB8AC3E}">
        <p14:creationId xmlns:p14="http://schemas.microsoft.com/office/powerpoint/2010/main" val="24428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70484"/>
            <a:ext cx="6400800" cy="4267200"/>
          </a:xfrm>
          <a:prstGeom prst="rect">
            <a:avLst/>
          </a:prstGeom>
        </p:spPr>
      </p:pic>
      <p:sp>
        <p:nvSpPr>
          <p:cNvPr id="9218" name="Title 1"/>
          <p:cNvSpPr>
            <a:spLocks noGrp="1"/>
          </p:cNvSpPr>
          <p:nvPr>
            <p:ph type="title"/>
          </p:nvPr>
        </p:nvSpPr>
        <p:spPr/>
        <p:txBody>
          <a:bodyPr/>
          <a:lstStyle/>
          <a:p>
            <a:r>
              <a:rPr lang="en-US" dirty="0" smtClean="0"/>
              <a:t>Exercise Overview</a:t>
            </a:r>
          </a:p>
        </p:txBody>
      </p:sp>
      <p:sp>
        <p:nvSpPr>
          <p:cNvPr id="9219" name="Content Placeholder 3"/>
          <p:cNvSpPr>
            <a:spLocks noGrp="1"/>
          </p:cNvSpPr>
          <p:nvPr>
            <p:ph idx="1"/>
          </p:nvPr>
        </p:nvSpPr>
        <p:spPr/>
        <p:txBody>
          <a:bodyPr/>
          <a:lstStyle/>
          <a:p>
            <a:pPr marL="0" indent="0">
              <a:buNone/>
            </a:pPr>
            <a:r>
              <a:rPr lang="en-US" altLang="en-US" sz="2000" dirty="0"/>
              <a:t>-</a:t>
            </a:r>
            <a:r>
              <a:rPr lang="en-US" altLang="en-US" sz="2000" dirty="0" smtClean="0"/>
              <a:t>The </a:t>
            </a:r>
            <a:r>
              <a:rPr lang="en-US" altLang="en-US" sz="2000" dirty="0"/>
              <a:t>purpose of this exercise is to provide you with an opportunity to </a:t>
            </a:r>
            <a:r>
              <a:rPr lang="en-US" altLang="en-US" sz="2000" dirty="0" smtClean="0"/>
              <a:t>     </a:t>
            </a:r>
            <a:r>
              <a:rPr lang="en-US" altLang="en-US" sz="2000" b="1" dirty="0" smtClean="0"/>
              <a:t>practice</a:t>
            </a:r>
            <a:r>
              <a:rPr lang="en-US" altLang="en-US" sz="2000" dirty="0" smtClean="0"/>
              <a:t> </a:t>
            </a:r>
            <a:r>
              <a:rPr lang="en-US" altLang="en-US" sz="2000" dirty="0"/>
              <a:t>and </a:t>
            </a:r>
            <a:r>
              <a:rPr lang="en-US" altLang="en-US" sz="2000" b="1" dirty="0"/>
              <a:t>evaluate</a:t>
            </a:r>
            <a:r>
              <a:rPr lang="en-US" altLang="en-US" sz="2000" dirty="0"/>
              <a:t>, </a:t>
            </a:r>
            <a:r>
              <a:rPr lang="en-US" altLang="en-US" sz="2000" dirty="0" smtClean="0"/>
              <a:t>response</a:t>
            </a:r>
            <a:r>
              <a:rPr lang="en-US" altLang="en-US" sz="2000" b="1" dirty="0"/>
              <a:t> </a:t>
            </a:r>
            <a:r>
              <a:rPr lang="en-US" altLang="en-US" sz="2000" b="1" dirty="0" smtClean="0"/>
              <a:t>concepts</a:t>
            </a:r>
            <a:r>
              <a:rPr lang="en-US" altLang="en-US" sz="2000" b="1" dirty="0"/>
              <a:t>, plans, and procedures</a:t>
            </a:r>
            <a:r>
              <a:rPr lang="en-US" altLang="en-US" sz="2000" dirty="0"/>
              <a:t> for a strategic-level response to an active shooter event at your company.</a:t>
            </a:r>
            <a:endParaRPr lang="en-US" dirty="0" smtClean="0"/>
          </a:p>
          <a:p>
            <a:pPr algn="ctr"/>
            <a:endParaRPr lang="en-US" dirty="0" smtClean="0"/>
          </a:p>
        </p:txBody>
      </p:sp>
      <p:pic>
        <p:nvPicPr>
          <p:cNvPr id="5" name="Picture 22" descr="oem"/>
          <p:cNvPicPr>
            <a:picLocks noChangeAspect="1" noChangeArrowheads="1"/>
          </p:cNvPicPr>
          <p:nvPr/>
        </p:nvPicPr>
        <p:blipFill>
          <a:blip r:embed="rId3" cstate="print"/>
          <a:srcRect/>
          <a:stretch>
            <a:fillRect/>
          </a:stretch>
        </p:blipFill>
        <p:spPr bwMode="auto">
          <a:xfrm>
            <a:off x="381000" y="5334000"/>
            <a:ext cx="2438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and Core Capabilities</a:t>
            </a:r>
            <a:endParaRPr lang="en-US" dirty="0"/>
          </a:p>
        </p:txBody>
      </p:sp>
      <p:sp>
        <p:nvSpPr>
          <p:cNvPr id="3" name="Content Placeholder 2"/>
          <p:cNvSpPr>
            <a:spLocks noGrp="1"/>
          </p:cNvSpPr>
          <p:nvPr>
            <p:ph idx="1"/>
          </p:nvPr>
        </p:nvSpPr>
        <p:spPr/>
        <p:txBody>
          <a:bodyPr/>
          <a:lstStyle/>
          <a:p>
            <a:r>
              <a:rPr lang="en-US" dirty="0"/>
              <a:t>Exercise current security measures as they pertain to </a:t>
            </a:r>
            <a:r>
              <a:rPr lang="en-US" dirty="0" smtClean="0"/>
              <a:t>your company </a:t>
            </a:r>
          </a:p>
          <a:p>
            <a:r>
              <a:rPr lang="en-US" dirty="0" smtClean="0"/>
              <a:t>On-scene Security and Protection.</a:t>
            </a:r>
          </a:p>
          <a:p>
            <a:r>
              <a:rPr lang="en-US" dirty="0" smtClean="0"/>
              <a:t>Evaluate management </a:t>
            </a:r>
            <a:r>
              <a:rPr lang="en-US" dirty="0"/>
              <a:t>in a no notice </a:t>
            </a:r>
            <a:r>
              <a:rPr lang="en-US" dirty="0" smtClean="0"/>
              <a:t>activation</a:t>
            </a:r>
            <a:r>
              <a:rPr lang="en-US" dirty="0"/>
              <a:t>.</a:t>
            </a: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pPr>
              <a:defRPr/>
            </a:pPr>
            <a:fld id="{B08C39F8-DDFE-422F-BD4E-10076E724E33}" type="slidenum">
              <a:rPr lang="en-US" smtClean="0"/>
              <a:pPr>
                <a:defRPr/>
              </a:pPr>
              <a:t>5</a:t>
            </a:fld>
            <a:endParaRPr lang="en-US" dirty="0"/>
          </a:p>
        </p:txBody>
      </p:sp>
      <p:pic>
        <p:nvPicPr>
          <p:cNvPr id="6" name="Picture 22" descr="oem"/>
          <p:cNvPicPr>
            <a:picLocks noChangeAspect="1" noChangeArrowheads="1"/>
          </p:cNvPicPr>
          <p:nvPr/>
        </p:nvPicPr>
        <p:blipFill>
          <a:blip r:embed="rId3" cstate="print"/>
          <a:srcRect/>
          <a:stretch>
            <a:fillRect/>
          </a:stretch>
        </p:blipFill>
        <p:spPr bwMode="auto">
          <a:xfrm>
            <a:off x="381000" y="5334000"/>
            <a:ext cx="2438400" cy="1371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Scenario</a:t>
            </a:r>
          </a:p>
        </p:txBody>
      </p:sp>
      <p:sp>
        <p:nvSpPr>
          <p:cNvPr id="12292" name="Content Placeholder 4"/>
          <p:cNvSpPr>
            <a:spLocks noGrp="1"/>
          </p:cNvSpPr>
          <p:nvPr>
            <p:ph idx="1"/>
          </p:nvPr>
        </p:nvSpPr>
        <p:spPr/>
        <p:txBody>
          <a:bodyPr/>
          <a:lstStyle/>
          <a:p>
            <a:r>
              <a:rPr lang="en-US" dirty="0" smtClean="0"/>
              <a:t>Your morning starts off like any other normal day at the office, you’re at your desk working, when all of a sudden you hear screaming and what sounds like gun shots.  The fire alarm has been pulled, one of your coworkers comes running into the office and says there is a man with a gun in the building.</a:t>
            </a:r>
          </a:p>
          <a:p>
            <a:pPr marL="0" indent="0">
              <a:buNone/>
            </a:pPr>
            <a:r>
              <a:rPr lang="en-US" dirty="0" smtClean="0"/>
              <a:t> </a:t>
            </a:r>
          </a:p>
        </p:txBody>
      </p:sp>
      <p:sp>
        <p:nvSpPr>
          <p:cNvPr id="12291" name="Slide Number Placeholder 3"/>
          <p:cNvSpPr>
            <a:spLocks noGrp="1"/>
          </p:cNvSpPr>
          <p:nvPr>
            <p:ph type="sldNum" sz="quarter" idx="12"/>
          </p:nvPr>
        </p:nvSpPr>
        <p:spPr>
          <a:noFill/>
        </p:spPr>
        <p:txBody>
          <a:bodyPr/>
          <a:lstStyle/>
          <a:p>
            <a:fld id="{3C18E34B-F34D-4B79-8D66-F52CAD7C4643}" type="slidenum">
              <a:rPr lang="en-US" smtClean="0"/>
              <a:pPr/>
              <a:t>6</a:t>
            </a:fld>
            <a:endParaRPr lang="en-US" dirty="0" smtClean="0"/>
          </a:p>
        </p:txBody>
      </p:sp>
      <p:pic>
        <p:nvPicPr>
          <p:cNvPr id="5" name="Picture 22" descr="oem"/>
          <p:cNvPicPr>
            <a:picLocks noChangeAspect="1" noChangeArrowheads="1"/>
          </p:cNvPicPr>
          <p:nvPr/>
        </p:nvPicPr>
        <p:blipFill>
          <a:blip r:embed="rId2" cstate="print"/>
          <a:srcRect/>
          <a:stretch>
            <a:fillRect/>
          </a:stretch>
        </p:blipFill>
        <p:spPr bwMode="auto">
          <a:xfrm>
            <a:off x="381000" y="5334000"/>
            <a:ext cx="2438400" cy="1371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Response </a:t>
            </a:r>
            <a:endParaRPr lang="en-US" dirty="0"/>
          </a:p>
        </p:txBody>
      </p:sp>
      <p:sp>
        <p:nvSpPr>
          <p:cNvPr id="3" name="Content Placeholder 2"/>
          <p:cNvSpPr>
            <a:spLocks noGrp="1"/>
          </p:cNvSpPr>
          <p:nvPr>
            <p:ph idx="1"/>
          </p:nvPr>
        </p:nvSpPr>
        <p:spPr/>
        <p:txBody>
          <a:bodyPr/>
          <a:lstStyle/>
          <a:p>
            <a:r>
              <a:rPr lang="en-US" dirty="0" smtClean="0"/>
              <a:t>What are your immediate actions?</a:t>
            </a:r>
          </a:p>
          <a:p>
            <a:r>
              <a:rPr lang="en-US" dirty="0" smtClean="0"/>
              <a:t>Who’s in charge?</a:t>
            </a:r>
          </a:p>
          <a:p>
            <a:r>
              <a:rPr lang="en-US" dirty="0" smtClean="0"/>
              <a:t>Do you have a sheltering plan?</a:t>
            </a:r>
          </a:p>
          <a:p>
            <a:r>
              <a:rPr lang="en-US" dirty="0" smtClean="0"/>
              <a:t>How do you notify law enforcement?</a:t>
            </a:r>
            <a:endParaRPr lang="en-US" dirty="0"/>
          </a:p>
        </p:txBody>
      </p:sp>
      <p:sp>
        <p:nvSpPr>
          <p:cNvPr id="4" name="Slide Number Placeholder 3"/>
          <p:cNvSpPr>
            <a:spLocks noGrp="1"/>
          </p:cNvSpPr>
          <p:nvPr>
            <p:ph type="sldNum" sz="quarter" idx="12"/>
          </p:nvPr>
        </p:nvSpPr>
        <p:spPr/>
        <p:txBody>
          <a:bodyPr/>
          <a:lstStyle/>
          <a:p>
            <a:pPr>
              <a:defRPr/>
            </a:pPr>
            <a:fld id="{B08C39F8-DDFE-422F-BD4E-10076E724E33}" type="slidenum">
              <a:rPr lang="en-US" smtClean="0"/>
              <a:pPr>
                <a:defRPr/>
              </a:pPr>
              <a:t>7</a:t>
            </a:fld>
            <a:endParaRPr lang="en-US" dirty="0"/>
          </a:p>
        </p:txBody>
      </p:sp>
      <p:pic>
        <p:nvPicPr>
          <p:cNvPr id="5" name="Picture 22" descr="oem"/>
          <p:cNvPicPr>
            <a:picLocks noChangeAspect="1" noChangeArrowheads="1"/>
          </p:cNvPicPr>
          <p:nvPr/>
        </p:nvPicPr>
        <p:blipFill>
          <a:blip r:embed="rId2" cstate="print"/>
          <a:srcRect/>
          <a:stretch>
            <a:fillRect/>
          </a:stretch>
        </p:blipFill>
        <p:spPr bwMode="auto">
          <a:xfrm>
            <a:off x="381000" y="5334000"/>
            <a:ext cx="2438400" cy="1371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9"/>
          <p:cNvSpPr>
            <a:spLocks noGrp="1" noChangeArrowheads="1"/>
          </p:cNvSpPr>
          <p:nvPr>
            <p:ph type="title"/>
          </p:nvPr>
        </p:nvSpPr>
        <p:spPr/>
        <p:txBody>
          <a:bodyPr/>
          <a:lstStyle/>
          <a:p>
            <a:pPr eaLnBrk="1" hangingPunct="1"/>
            <a:r>
              <a:rPr lang="en-US" dirty="0" smtClean="0"/>
              <a:t>Scenario update </a:t>
            </a:r>
          </a:p>
        </p:txBody>
      </p:sp>
      <p:sp>
        <p:nvSpPr>
          <p:cNvPr id="36868" name="Content Placeholder 4"/>
          <p:cNvSpPr>
            <a:spLocks noGrp="1"/>
          </p:cNvSpPr>
          <p:nvPr>
            <p:ph idx="1"/>
          </p:nvPr>
        </p:nvSpPr>
        <p:spPr>
          <a:xfrm>
            <a:off x="457200" y="1371600"/>
            <a:ext cx="8305800" cy="4389438"/>
          </a:xfrm>
        </p:spPr>
        <p:txBody>
          <a:bodyPr/>
          <a:lstStyle/>
          <a:p>
            <a:pPr eaLnBrk="1" hangingPunct="1">
              <a:spcBef>
                <a:spcPts val="675"/>
              </a:spcBef>
            </a:pPr>
            <a:r>
              <a:rPr lang="en-US" dirty="0" smtClean="0"/>
              <a:t>Law enforcement has been notified, but the shooter is still active in the building. The gun shots seem to be getter closer every minute, you must make a decision. </a:t>
            </a:r>
          </a:p>
        </p:txBody>
      </p:sp>
      <p:sp>
        <p:nvSpPr>
          <p:cNvPr id="36866" name="Rectangle 4"/>
          <p:cNvSpPr>
            <a:spLocks noGrp="1" noChangeArrowheads="1"/>
          </p:cNvSpPr>
          <p:nvPr>
            <p:ph type="sldNum" sz="quarter" idx="12"/>
          </p:nvPr>
        </p:nvSpPr>
        <p:spPr>
          <a:noFill/>
        </p:spPr>
        <p:txBody>
          <a:bodyPr/>
          <a:lstStyle/>
          <a:p>
            <a:fld id="{FD115123-6E87-4307-841F-4A7A52FBBA06}" type="slidenum">
              <a:rPr lang="en-US" smtClean="0"/>
              <a:pPr/>
              <a:t>8</a:t>
            </a:fld>
            <a:endParaRPr lang="en-US" dirty="0" smtClean="0"/>
          </a:p>
        </p:txBody>
      </p:sp>
      <p:pic>
        <p:nvPicPr>
          <p:cNvPr id="6" name="Picture 22" descr="oem"/>
          <p:cNvPicPr>
            <a:picLocks noChangeAspect="1" noChangeArrowheads="1"/>
          </p:cNvPicPr>
          <p:nvPr/>
        </p:nvPicPr>
        <p:blipFill>
          <a:blip r:embed="rId3" cstate="print"/>
          <a:srcRect/>
          <a:stretch>
            <a:fillRect/>
          </a:stretch>
        </p:blipFill>
        <p:spPr bwMode="auto">
          <a:xfrm>
            <a:off x="381000" y="5562600"/>
            <a:ext cx="2438400" cy="129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title"/>
          </p:nvPr>
        </p:nvSpPr>
        <p:spPr/>
        <p:txBody>
          <a:bodyPr/>
          <a:lstStyle/>
          <a:p>
            <a:pPr eaLnBrk="1" hangingPunct="1"/>
            <a:r>
              <a:rPr lang="en-US" dirty="0" smtClean="0"/>
              <a:t>Run, Hide, or Fight </a:t>
            </a:r>
          </a:p>
        </p:txBody>
      </p:sp>
      <p:sp>
        <p:nvSpPr>
          <p:cNvPr id="14340" name="Content Placeholder 4"/>
          <p:cNvSpPr>
            <a:spLocks noGrp="1"/>
          </p:cNvSpPr>
          <p:nvPr>
            <p:ph idx="1"/>
          </p:nvPr>
        </p:nvSpPr>
        <p:spPr>
          <a:xfrm>
            <a:off x="457200" y="1371600"/>
            <a:ext cx="8382000" cy="4389438"/>
          </a:xfrm>
        </p:spPr>
        <p:txBody>
          <a:bodyPr/>
          <a:lstStyle/>
          <a:p>
            <a:pPr marL="222250" lvl="1" indent="0">
              <a:buNone/>
            </a:pPr>
            <a:r>
              <a:rPr lang="en-US" dirty="0" smtClean="0"/>
              <a:t>Are you able to get out of the building? </a:t>
            </a:r>
          </a:p>
          <a:p>
            <a:pPr marL="222250" lvl="1" indent="0">
              <a:buNone/>
            </a:pPr>
            <a:r>
              <a:rPr lang="en-US" dirty="0" smtClean="0"/>
              <a:t>Do you have a safe place to hide?</a:t>
            </a:r>
          </a:p>
          <a:p>
            <a:pPr marL="222250" lvl="1" indent="0">
              <a:buNone/>
            </a:pPr>
            <a:r>
              <a:rPr lang="en-US" dirty="0" smtClean="0"/>
              <a:t>Is there anything in the room you can use as a weapon?</a:t>
            </a:r>
          </a:p>
          <a:p>
            <a:pPr marL="222250" lvl="1" indent="0">
              <a:buNone/>
            </a:pPr>
            <a:endParaRPr lang="en-US" dirty="0" smtClean="0"/>
          </a:p>
        </p:txBody>
      </p:sp>
      <p:sp>
        <p:nvSpPr>
          <p:cNvPr id="14338" name="Rectangle 4"/>
          <p:cNvSpPr>
            <a:spLocks noGrp="1" noChangeArrowheads="1"/>
          </p:cNvSpPr>
          <p:nvPr>
            <p:ph type="sldNum" sz="quarter" idx="12"/>
          </p:nvPr>
        </p:nvSpPr>
        <p:spPr>
          <a:noFill/>
        </p:spPr>
        <p:txBody>
          <a:bodyPr/>
          <a:lstStyle/>
          <a:p>
            <a:fld id="{057BFCBE-B235-4AB7-A1E4-E939162A3F85}" type="slidenum">
              <a:rPr lang="en-US" smtClean="0"/>
              <a:pPr/>
              <a:t>9</a:t>
            </a:fld>
            <a:endParaRPr lang="en-US" dirty="0" smtClean="0"/>
          </a:p>
        </p:txBody>
      </p:sp>
      <p:pic>
        <p:nvPicPr>
          <p:cNvPr id="5" name="Picture 22" descr="oem"/>
          <p:cNvPicPr>
            <a:picLocks noChangeAspect="1" noChangeArrowheads="1"/>
          </p:cNvPicPr>
          <p:nvPr/>
        </p:nvPicPr>
        <p:blipFill>
          <a:blip r:embed="rId2" cstate="print"/>
          <a:srcRect/>
          <a:stretch>
            <a:fillRect/>
          </a:stretch>
        </p:blipFill>
        <p:spPr bwMode="auto">
          <a:xfrm>
            <a:off x="392860" y="5372894"/>
            <a:ext cx="2438400" cy="1371600"/>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601220"/>
            <a:ext cx="2221564" cy="171227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900690" y="3412786"/>
            <a:ext cx="1881109" cy="188110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213" y="3424818"/>
            <a:ext cx="1676401" cy="182009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8716" y="3603406"/>
            <a:ext cx="2341975" cy="166806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36E723FA4446498A5B377091FF9262" ma:contentTypeVersion="0" ma:contentTypeDescription="Create a new document." ma:contentTypeScope="" ma:versionID="31fb07303c05e005979110b04eebe89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DDF450-77BC-460A-B338-5E4457A41709}"/>
</file>

<file path=customXml/itemProps2.xml><?xml version="1.0" encoding="utf-8"?>
<ds:datastoreItem xmlns:ds="http://schemas.openxmlformats.org/officeDocument/2006/customXml" ds:itemID="{85DA8553-C5C1-48D2-93A1-EDD4DB45EC00}"/>
</file>

<file path=customXml/itemProps3.xml><?xml version="1.0" encoding="utf-8"?>
<ds:datastoreItem xmlns:ds="http://schemas.openxmlformats.org/officeDocument/2006/customXml" ds:itemID="{7F153BE4-FD06-44C2-8781-F63DFDA2219D}"/>
</file>

<file path=docProps/app.xml><?xml version="1.0" encoding="utf-8"?>
<Properties xmlns="http://schemas.openxmlformats.org/officeDocument/2006/extended-properties" xmlns:vt="http://schemas.openxmlformats.org/officeDocument/2006/docPropsVTypes">
  <Template/>
  <TotalTime>4558</TotalTime>
  <Words>612</Words>
  <Application>Microsoft Office PowerPoint</Application>
  <PresentationFormat>On-screen Show (4:3)</PresentationFormat>
  <Paragraphs>71</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Times New Roman</vt:lpstr>
      <vt:lpstr>Wingdings</vt:lpstr>
      <vt:lpstr>Office Theme</vt:lpstr>
      <vt:lpstr>PowerPoint Presentation</vt:lpstr>
      <vt:lpstr>Introduction</vt:lpstr>
      <vt:lpstr>Active Shooters</vt:lpstr>
      <vt:lpstr>Exercise Overview</vt:lpstr>
      <vt:lpstr>Objectives and Core Capabilities</vt:lpstr>
      <vt:lpstr>Scenario</vt:lpstr>
      <vt:lpstr>Your Response </vt:lpstr>
      <vt:lpstr>Scenario update </vt:lpstr>
      <vt:lpstr>Run, Hide, or Fight </vt:lpstr>
      <vt:lpstr>Run</vt:lpstr>
      <vt:lpstr>Hide </vt:lpstr>
      <vt:lpstr>Fight </vt:lpstr>
      <vt:lpstr>Scenario Update</vt:lpstr>
      <vt:lpstr>Recovery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Controller/Evaluator Briefing Template</dc:title>
  <dc:creator>HSEEP Support Team</dc:creator>
  <cp:keywords>HSEEP, Template, Controller/Evaluator, C/E, Briefing, Conduct</cp:keywords>
  <cp:lastModifiedBy>Simpson, Rhonda</cp:lastModifiedBy>
  <cp:revision>201</cp:revision>
  <dcterms:created xsi:type="dcterms:W3CDTF">2006-03-08T14:18:27Z</dcterms:created>
  <dcterms:modified xsi:type="dcterms:W3CDTF">2015-12-21T16:42:21Z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0x0101004236E723FA4446498A5B377091FF9262</vt:lpwstr>
  </property>
</Properties>
</file>