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0.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27.xml" ContentType="application/vnd.openxmlformats-officedocument.presentationml.slide+xml"/>
  <Override PartName="/ppt/slides/slide3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2.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40"/>
  </p:notesMasterIdLst>
  <p:sldIdLst>
    <p:sldId id="256" r:id="rId3"/>
    <p:sldId id="257" r:id="rId4"/>
    <p:sldId id="258" r:id="rId5"/>
    <p:sldId id="259" r:id="rId6"/>
    <p:sldId id="260" r:id="rId7"/>
    <p:sldId id="285" r:id="rId8"/>
    <p:sldId id="261" r:id="rId9"/>
    <p:sldId id="284" r:id="rId10"/>
    <p:sldId id="286" r:id="rId11"/>
    <p:sldId id="262" r:id="rId12"/>
    <p:sldId id="263" r:id="rId13"/>
    <p:sldId id="291" r:id="rId14"/>
    <p:sldId id="264" r:id="rId15"/>
    <p:sldId id="289" r:id="rId16"/>
    <p:sldId id="290" r:id="rId17"/>
    <p:sldId id="288" r:id="rId18"/>
    <p:sldId id="276" r:id="rId19"/>
    <p:sldId id="269" r:id="rId20"/>
    <p:sldId id="270" r:id="rId21"/>
    <p:sldId id="271" r:id="rId22"/>
    <p:sldId id="279" r:id="rId23"/>
    <p:sldId id="282" r:id="rId24"/>
    <p:sldId id="280" r:id="rId25"/>
    <p:sldId id="281" r:id="rId26"/>
    <p:sldId id="278" r:id="rId27"/>
    <p:sldId id="265" r:id="rId28"/>
    <p:sldId id="266" r:id="rId29"/>
    <p:sldId id="267" r:id="rId30"/>
    <p:sldId id="287" r:id="rId31"/>
    <p:sldId id="268" r:id="rId32"/>
    <p:sldId id="272" r:id="rId33"/>
    <p:sldId id="273" r:id="rId34"/>
    <p:sldId id="274" r:id="rId35"/>
    <p:sldId id="275" r:id="rId36"/>
    <p:sldId id="283" r:id="rId37"/>
    <p:sldId id="277" r:id="rId38"/>
    <p:sldId id="292"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59" autoAdjust="0"/>
  </p:normalViewPr>
  <p:slideViewPr>
    <p:cSldViewPr>
      <p:cViewPr varScale="1">
        <p:scale>
          <a:sx n="66" d="100"/>
          <a:sy n="66" d="100"/>
        </p:scale>
        <p:origin x="169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15D16E-243E-4B80-9738-C2035E65550C}" type="datetimeFigureOut">
              <a:rPr lang="en-US" smtClean="0"/>
              <a:pPr/>
              <a:t>9/13/2017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DCC7C-AD2A-4AF8-A1BE-73EA32796E8D}" type="slidenum">
              <a:rPr lang="en-US" smtClean="0"/>
              <a:pPr/>
              <a:t>‹#›</a:t>
            </a:fld>
            <a:endParaRPr lang="en-US" dirty="0"/>
          </a:p>
        </p:txBody>
      </p:sp>
    </p:spTree>
    <p:extLst>
      <p:ext uri="{BB962C8B-B14F-4D97-AF65-F5344CB8AC3E}">
        <p14:creationId xmlns:p14="http://schemas.microsoft.com/office/powerpoint/2010/main" val="222133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FDCC7C-AD2A-4AF8-A1BE-73EA32796E8D}" type="slidenum">
              <a:rPr lang="en-US" smtClean="0"/>
              <a:pPr/>
              <a:t>1</a:t>
            </a:fld>
            <a:endParaRPr lang="en-US" dirty="0"/>
          </a:p>
        </p:txBody>
      </p:sp>
    </p:spTree>
    <p:extLst>
      <p:ext uri="{BB962C8B-B14F-4D97-AF65-F5344CB8AC3E}">
        <p14:creationId xmlns:p14="http://schemas.microsoft.com/office/powerpoint/2010/main" val="1345610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Suggest ranger</a:t>
            </a:r>
            <a:r>
              <a:rPr lang="en-US" baseline="0" dirty="0" smtClean="0"/>
              <a:t> beads may work well if you can note distances on some other medium, but they may work particularly well for CERT members to measure short distances such as distances within a neighborhood.</a:t>
            </a:r>
            <a:endParaRPr lang="en-US" dirty="0"/>
          </a:p>
        </p:txBody>
      </p:sp>
      <p:sp>
        <p:nvSpPr>
          <p:cNvPr id="4" name="Slide Number Placeholder 3"/>
          <p:cNvSpPr>
            <a:spLocks noGrp="1"/>
          </p:cNvSpPr>
          <p:nvPr>
            <p:ph type="sldNum" sz="quarter" idx="10"/>
          </p:nvPr>
        </p:nvSpPr>
        <p:spPr/>
        <p:txBody>
          <a:bodyPr/>
          <a:lstStyle/>
          <a:p>
            <a:fld id="{91FDCC7C-AD2A-4AF8-A1BE-73EA32796E8D}" type="slidenum">
              <a:rPr lang="en-US" smtClean="0"/>
              <a:pPr/>
              <a:t>24</a:t>
            </a:fld>
            <a:endParaRPr lang="en-US" dirty="0"/>
          </a:p>
        </p:txBody>
      </p:sp>
    </p:spTree>
    <p:extLst>
      <p:ext uri="{BB962C8B-B14F-4D97-AF65-F5344CB8AC3E}">
        <p14:creationId xmlns:p14="http://schemas.microsoft.com/office/powerpoint/2010/main" val="2004123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a:t>
            </a:r>
          </a:p>
          <a:p>
            <a:pPr marL="171450" indent="-171450">
              <a:buFont typeface="Arial" pitchFamily="34" charset="0"/>
              <a:buChar char="•"/>
            </a:pPr>
            <a:r>
              <a:rPr lang="en-US" dirty="0" smtClean="0"/>
              <a:t>Suggest various techniques for making signals – items of clothing, stones or sticks</a:t>
            </a:r>
            <a:r>
              <a:rPr lang="en-US" baseline="0" dirty="0" smtClean="0"/>
              <a:t> arranged to spell words, signal mirrors, etc.</a:t>
            </a:r>
          </a:p>
          <a:p>
            <a:pPr marL="171450" indent="-171450">
              <a:buFont typeface="Arial" pitchFamily="34" charset="0"/>
              <a:buChar char="•"/>
            </a:pPr>
            <a:r>
              <a:rPr lang="en-US" baseline="0" dirty="0" smtClean="0"/>
              <a:t>Review methods of making a fire safe and for dousing the fire</a:t>
            </a:r>
            <a:endParaRPr lang="en-US" dirty="0"/>
          </a:p>
        </p:txBody>
      </p:sp>
      <p:sp>
        <p:nvSpPr>
          <p:cNvPr id="4" name="Slide Number Placeholder 3"/>
          <p:cNvSpPr>
            <a:spLocks noGrp="1"/>
          </p:cNvSpPr>
          <p:nvPr>
            <p:ph type="sldNum" sz="quarter" idx="10"/>
          </p:nvPr>
        </p:nvSpPr>
        <p:spPr/>
        <p:txBody>
          <a:bodyPr/>
          <a:lstStyle/>
          <a:p>
            <a:fld id="{91FDCC7C-AD2A-4AF8-A1BE-73EA32796E8D}" type="slidenum">
              <a:rPr lang="en-US" smtClean="0"/>
              <a:pPr/>
              <a:t>26</a:t>
            </a:fld>
            <a:endParaRPr lang="en-US" dirty="0"/>
          </a:p>
        </p:txBody>
      </p:sp>
    </p:spTree>
    <p:extLst>
      <p:ext uri="{BB962C8B-B14F-4D97-AF65-F5344CB8AC3E}">
        <p14:creationId xmlns:p14="http://schemas.microsoft.com/office/powerpoint/2010/main" val="3684218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 about the challenges you might face ahead</a:t>
            </a:r>
            <a:r>
              <a:rPr lang="en-US" baseline="0" dirty="0" smtClean="0"/>
              <a:t> of time prepares you to deal with them more readily when you actually have to face them</a:t>
            </a:r>
            <a:endParaRPr lang="en-US" dirty="0"/>
          </a:p>
        </p:txBody>
      </p:sp>
      <p:sp>
        <p:nvSpPr>
          <p:cNvPr id="4" name="Slide Number Placeholder 3"/>
          <p:cNvSpPr>
            <a:spLocks noGrp="1"/>
          </p:cNvSpPr>
          <p:nvPr>
            <p:ph type="sldNum" sz="quarter" idx="10"/>
          </p:nvPr>
        </p:nvSpPr>
        <p:spPr/>
        <p:txBody>
          <a:bodyPr/>
          <a:lstStyle/>
          <a:p>
            <a:fld id="{91FDCC7C-AD2A-4AF8-A1BE-73EA32796E8D}" type="slidenum">
              <a:rPr lang="en-US" smtClean="0"/>
              <a:pPr/>
              <a:t>27</a:t>
            </a:fld>
            <a:endParaRPr lang="en-US" dirty="0"/>
          </a:p>
        </p:txBody>
      </p:sp>
    </p:spTree>
    <p:extLst>
      <p:ext uri="{BB962C8B-B14F-4D97-AF65-F5344CB8AC3E}">
        <p14:creationId xmlns:p14="http://schemas.microsoft.com/office/powerpoint/2010/main" val="19743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x-none" smtClean="0"/>
              <a:t>INSTRUCTOR – </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x-none" smtClean="0"/>
              <a:t>cover basic outdoor </a:t>
            </a:r>
            <a:r>
              <a:rPr lang="en-US" dirty="0" smtClean="0"/>
              <a:t>weather</a:t>
            </a:r>
            <a:r>
              <a:rPr lang="x-none" smtClean="0"/>
              <a:t> safety; also cover basic shelter construction for your climate</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Point</a:t>
            </a:r>
            <a:r>
              <a:rPr lang="en-US" baseline="0" dirty="0" smtClean="0"/>
              <a:t> out that following a watercourse might not be good in a marshy area, that a ridgeline might be an alternative path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If lost and a building or road is nearby, staying there may increase the chance of being found.</a:t>
            </a:r>
            <a:endParaRPr lang="en-US" dirty="0" smtClean="0"/>
          </a:p>
          <a:p>
            <a:endParaRPr lang="en-US" dirty="0"/>
          </a:p>
        </p:txBody>
      </p:sp>
      <p:sp>
        <p:nvSpPr>
          <p:cNvPr id="4" name="Slide Number Placeholder 3"/>
          <p:cNvSpPr>
            <a:spLocks noGrp="1"/>
          </p:cNvSpPr>
          <p:nvPr>
            <p:ph type="sldNum" sz="quarter" idx="10"/>
          </p:nvPr>
        </p:nvSpPr>
        <p:spPr/>
        <p:txBody>
          <a:bodyPr/>
          <a:lstStyle/>
          <a:p>
            <a:fld id="{91FDCC7C-AD2A-4AF8-A1BE-73EA32796E8D}" type="slidenum">
              <a:rPr lang="en-US" smtClean="0"/>
              <a:pPr/>
              <a:t>28</a:t>
            </a:fld>
            <a:endParaRPr lang="en-US" dirty="0"/>
          </a:p>
        </p:txBody>
      </p:sp>
    </p:spTree>
    <p:extLst>
      <p:ext uri="{BB962C8B-B14F-4D97-AF65-F5344CB8AC3E}">
        <p14:creationId xmlns:p14="http://schemas.microsoft.com/office/powerpoint/2010/main" val="2267461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the North</a:t>
            </a:r>
            <a:r>
              <a:rPr lang="en-US" baseline="0" dirty="0" smtClean="0"/>
              <a:t>/South line will be the line connecting the base of the stick to the mid-point between the two shadow points.  You might make a diagram on the marker board to make this more understandable for students.</a:t>
            </a:r>
            <a:endParaRPr lang="en-US" dirty="0"/>
          </a:p>
        </p:txBody>
      </p:sp>
      <p:sp>
        <p:nvSpPr>
          <p:cNvPr id="4" name="Slide Number Placeholder 3"/>
          <p:cNvSpPr>
            <a:spLocks noGrp="1"/>
          </p:cNvSpPr>
          <p:nvPr>
            <p:ph type="sldNum" sz="quarter" idx="10"/>
          </p:nvPr>
        </p:nvSpPr>
        <p:spPr/>
        <p:txBody>
          <a:bodyPr/>
          <a:lstStyle/>
          <a:p>
            <a:fld id="{91FDCC7C-AD2A-4AF8-A1BE-73EA32796E8D}" type="slidenum">
              <a:rPr lang="en-US" smtClean="0"/>
              <a:pPr/>
              <a:t>30</a:t>
            </a:fld>
            <a:endParaRPr lang="en-US" dirty="0"/>
          </a:p>
        </p:txBody>
      </p:sp>
    </p:spTree>
    <p:extLst>
      <p:ext uri="{BB962C8B-B14F-4D97-AF65-F5344CB8AC3E}">
        <p14:creationId xmlns:p14="http://schemas.microsoft.com/office/powerpoint/2010/main" val="3042693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INSTRUCTOR </a:t>
            </a:r>
          </a:p>
          <a:p>
            <a:pPr marL="171450" indent="-171450">
              <a:buFont typeface="Arial" pitchFamily="34" charset="0"/>
              <a:buChar char="•"/>
            </a:pPr>
            <a:r>
              <a:rPr lang="en-US" baseline="0" dirty="0" smtClean="0"/>
              <a:t>Suggest ways to make a diagram without good equipment </a:t>
            </a:r>
          </a:p>
          <a:p>
            <a:pPr marL="628650" lvl="1" indent="-171450">
              <a:buFont typeface="Arial" pitchFamily="34" charset="0"/>
              <a:buChar char="•"/>
            </a:pPr>
            <a:r>
              <a:rPr lang="en-US" baseline="0" dirty="0" smtClean="0"/>
              <a:t>draw it on your arm</a:t>
            </a:r>
          </a:p>
          <a:p>
            <a:pPr marL="628650" lvl="1" indent="-171450">
              <a:buFont typeface="Arial" pitchFamily="34" charset="0"/>
              <a:buChar char="•"/>
            </a:pPr>
            <a:r>
              <a:rPr lang="en-US" baseline="0" dirty="0" smtClean="0"/>
              <a:t>use a knife point on bark or wood</a:t>
            </a:r>
          </a:p>
          <a:p>
            <a:pPr marL="171450" lvl="0" indent="-171450">
              <a:buFont typeface="Arial" pitchFamily="34" charset="0"/>
              <a:buChar char="•"/>
            </a:pPr>
            <a:r>
              <a:rPr lang="en-US" dirty="0" smtClean="0"/>
              <a:t>Ask</a:t>
            </a:r>
            <a:r>
              <a:rPr lang="en-US" baseline="0" dirty="0" smtClean="0"/>
              <a:t> participants to brainstorm alternate means for blazing a path – stone, sticks, others?</a:t>
            </a:r>
            <a:endParaRPr lang="en-US" dirty="0"/>
          </a:p>
        </p:txBody>
      </p:sp>
      <p:sp>
        <p:nvSpPr>
          <p:cNvPr id="4" name="Slide Number Placeholder 3"/>
          <p:cNvSpPr>
            <a:spLocks noGrp="1"/>
          </p:cNvSpPr>
          <p:nvPr>
            <p:ph type="sldNum" sz="quarter" idx="10"/>
          </p:nvPr>
        </p:nvSpPr>
        <p:spPr/>
        <p:txBody>
          <a:bodyPr/>
          <a:lstStyle/>
          <a:p>
            <a:fld id="{91FDCC7C-AD2A-4AF8-A1BE-73EA32796E8D}" type="slidenum">
              <a:rPr lang="en-US" smtClean="0"/>
              <a:pPr/>
              <a:t>31</a:t>
            </a:fld>
            <a:endParaRPr lang="en-US" dirty="0"/>
          </a:p>
        </p:txBody>
      </p:sp>
    </p:spTree>
    <p:extLst>
      <p:ext uri="{BB962C8B-B14F-4D97-AF65-F5344CB8AC3E}">
        <p14:creationId xmlns:p14="http://schemas.microsoft.com/office/powerpoint/2010/main" val="4098201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Sometimes you have to cross a waterway or major highway, so</a:t>
            </a:r>
            <a:r>
              <a:rPr lang="en-US" baseline="0" dirty="0" smtClean="0"/>
              <a:t> be sure you’re keeping some kind of diagram because </a:t>
            </a:r>
            <a:r>
              <a:rPr lang="en-US" b="1" baseline="0" dirty="0" smtClean="0"/>
              <a:t>those features snake around</a:t>
            </a:r>
            <a:r>
              <a:rPr lang="en-US" baseline="0" dirty="0" smtClean="0"/>
              <a:t> and you may cross them again further on and begin to question your direction . . .</a:t>
            </a:r>
            <a:endParaRPr lang="en-US" dirty="0"/>
          </a:p>
        </p:txBody>
      </p:sp>
      <p:sp>
        <p:nvSpPr>
          <p:cNvPr id="4" name="Slide Number Placeholder 3"/>
          <p:cNvSpPr>
            <a:spLocks noGrp="1"/>
          </p:cNvSpPr>
          <p:nvPr>
            <p:ph type="sldNum" sz="quarter" idx="10"/>
          </p:nvPr>
        </p:nvSpPr>
        <p:spPr/>
        <p:txBody>
          <a:bodyPr/>
          <a:lstStyle/>
          <a:p>
            <a:fld id="{91FDCC7C-AD2A-4AF8-A1BE-73EA32796E8D}" type="slidenum">
              <a:rPr lang="en-US" smtClean="0"/>
              <a:pPr/>
              <a:t>32</a:t>
            </a:fld>
            <a:endParaRPr lang="en-US" dirty="0"/>
          </a:p>
        </p:txBody>
      </p:sp>
    </p:spTree>
    <p:extLst>
      <p:ext uri="{BB962C8B-B14F-4D97-AF65-F5344CB8AC3E}">
        <p14:creationId xmlns:p14="http://schemas.microsoft.com/office/powerpoint/2010/main" val="1480019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this</a:t>
            </a:r>
            <a:r>
              <a:rPr lang="en-US" baseline="0" dirty="0" smtClean="0"/>
              <a:t> equipment is in addition to basic CERT gear appropriate for the situation; don’t forget water, sunscreen, bug repellant, etc.</a:t>
            </a:r>
            <a:endParaRPr lang="en-US" dirty="0"/>
          </a:p>
        </p:txBody>
      </p:sp>
      <p:sp>
        <p:nvSpPr>
          <p:cNvPr id="4" name="Slide Number Placeholder 3"/>
          <p:cNvSpPr>
            <a:spLocks noGrp="1"/>
          </p:cNvSpPr>
          <p:nvPr>
            <p:ph type="sldNum" sz="quarter" idx="10"/>
          </p:nvPr>
        </p:nvSpPr>
        <p:spPr/>
        <p:txBody>
          <a:bodyPr/>
          <a:lstStyle/>
          <a:p>
            <a:fld id="{91FDCC7C-AD2A-4AF8-A1BE-73EA32796E8D}" type="slidenum">
              <a:rPr lang="en-US" smtClean="0"/>
              <a:pPr/>
              <a:t>33</a:t>
            </a:fld>
            <a:endParaRPr lang="en-US" dirty="0"/>
          </a:p>
        </p:txBody>
      </p:sp>
    </p:spTree>
    <p:extLst>
      <p:ext uri="{BB962C8B-B14F-4D97-AF65-F5344CB8AC3E}">
        <p14:creationId xmlns:p14="http://schemas.microsoft.com/office/powerpoint/2010/main" val="2251390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Disaster scenes obviously differ</a:t>
            </a:r>
            <a:r>
              <a:rPr lang="en-US" baseline="0" dirty="0" smtClean="0"/>
              <a:t> tremendously.  </a:t>
            </a:r>
          </a:p>
          <a:p>
            <a:pPr marL="171450" indent="-171450">
              <a:buFont typeface="Arial" pitchFamily="34" charset="0"/>
              <a:buChar char="•"/>
            </a:pPr>
            <a:r>
              <a:rPr lang="en-US" baseline="0" dirty="0" smtClean="0"/>
              <a:t>Many more of us have automobile GPS units and they may serve if we can enter the scene in a car.  </a:t>
            </a:r>
          </a:p>
          <a:p>
            <a:pPr marL="171450" indent="-171450">
              <a:buFont typeface="Arial" pitchFamily="34" charset="0"/>
              <a:buChar char="•"/>
            </a:pPr>
            <a:r>
              <a:rPr lang="en-US" baseline="0" dirty="0" smtClean="0"/>
              <a:t>An auto GPS may at least give you a North/South orientation and an initial starting point should you not be driving in the disaster area.</a:t>
            </a:r>
          </a:p>
          <a:p>
            <a:pPr marL="171450" indent="-171450">
              <a:buFont typeface="Arial" pitchFamily="34" charset="0"/>
              <a:buChar char="•"/>
            </a:pPr>
            <a:r>
              <a:rPr lang="en-US" baseline="0" dirty="0" smtClean="0"/>
              <a:t>Note that pedometers can be inaccurate in hilly or rough terrain because stride length changes frequently</a:t>
            </a:r>
            <a:endParaRPr lang="en-US" dirty="0"/>
          </a:p>
        </p:txBody>
      </p:sp>
      <p:sp>
        <p:nvSpPr>
          <p:cNvPr id="4" name="Slide Number Placeholder 3"/>
          <p:cNvSpPr>
            <a:spLocks noGrp="1"/>
          </p:cNvSpPr>
          <p:nvPr>
            <p:ph type="sldNum" sz="quarter" idx="10"/>
          </p:nvPr>
        </p:nvSpPr>
        <p:spPr/>
        <p:txBody>
          <a:bodyPr/>
          <a:lstStyle/>
          <a:p>
            <a:fld id="{91FDCC7C-AD2A-4AF8-A1BE-73EA32796E8D}" type="slidenum">
              <a:rPr lang="en-US" smtClean="0"/>
              <a:pPr/>
              <a:t>34</a:t>
            </a:fld>
            <a:endParaRPr lang="en-US" dirty="0"/>
          </a:p>
        </p:txBody>
      </p:sp>
    </p:spTree>
    <p:extLst>
      <p:ext uri="{BB962C8B-B14F-4D97-AF65-F5344CB8AC3E}">
        <p14:creationId xmlns:p14="http://schemas.microsoft.com/office/powerpoint/2010/main" val="4116626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websites and</a:t>
            </a:r>
            <a:r>
              <a:rPr lang="en-US" baseline="0" dirty="0" smtClean="0"/>
              <a:t> outdoors books with info about using a compass, navigating, and survival</a:t>
            </a:r>
            <a:endParaRPr lang="en-US" dirty="0"/>
          </a:p>
        </p:txBody>
      </p:sp>
      <p:sp>
        <p:nvSpPr>
          <p:cNvPr id="4" name="Slide Number Placeholder 3"/>
          <p:cNvSpPr>
            <a:spLocks noGrp="1"/>
          </p:cNvSpPr>
          <p:nvPr>
            <p:ph type="sldNum" sz="quarter" idx="10"/>
          </p:nvPr>
        </p:nvSpPr>
        <p:spPr/>
        <p:txBody>
          <a:bodyPr/>
          <a:lstStyle/>
          <a:p>
            <a:fld id="{91FDCC7C-AD2A-4AF8-A1BE-73EA32796E8D}" type="slidenum">
              <a:rPr lang="en-US" smtClean="0"/>
              <a:pPr/>
              <a:t>35</a:t>
            </a:fld>
            <a:endParaRPr lang="en-US" dirty="0"/>
          </a:p>
        </p:txBody>
      </p:sp>
    </p:spTree>
    <p:extLst>
      <p:ext uri="{BB962C8B-B14F-4D97-AF65-F5344CB8AC3E}">
        <p14:creationId xmlns:p14="http://schemas.microsoft.com/office/powerpoint/2010/main" val="379660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two best compasses to pack – they both allow sighting to</a:t>
            </a:r>
            <a:r>
              <a:rPr lang="en-US" baseline="0" dirty="0" smtClean="0"/>
              <a:t> take a bearing.  Other compasses will do in a pinch, but only just.</a:t>
            </a:r>
            <a:endParaRPr lang="en-US" dirty="0"/>
          </a:p>
        </p:txBody>
      </p:sp>
      <p:sp>
        <p:nvSpPr>
          <p:cNvPr id="4" name="Slide Number Placeholder 3"/>
          <p:cNvSpPr>
            <a:spLocks noGrp="1"/>
          </p:cNvSpPr>
          <p:nvPr>
            <p:ph type="sldNum" sz="quarter" idx="10"/>
          </p:nvPr>
        </p:nvSpPr>
        <p:spPr/>
        <p:txBody>
          <a:bodyPr/>
          <a:lstStyle/>
          <a:p>
            <a:fld id="{91FDCC7C-AD2A-4AF8-A1BE-73EA32796E8D}" type="slidenum">
              <a:rPr lang="en-US" smtClean="0"/>
              <a:pPr/>
              <a:t>4</a:t>
            </a:fld>
            <a:endParaRPr lang="en-US" dirty="0"/>
          </a:p>
        </p:txBody>
      </p:sp>
    </p:spTree>
    <p:extLst>
      <p:ext uri="{BB962C8B-B14F-4D97-AF65-F5344CB8AC3E}">
        <p14:creationId xmlns:p14="http://schemas.microsoft.com/office/powerpoint/2010/main" val="2993077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FDCC7C-AD2A-4AF8-A1BE-73EA32796E8D}" type="slidenum">
              <a:rPr lang="en-US" smtClean="0"/>
              <a:pPr/>
              <a:t>36</a:t>
            </a:fld>
            <a:endParaRPr lang="en-US" dirty="0"/>
          </a:p>
        </p:txBody>
      </p:sp>
    </p:spTree>
    <p:extLst>
      <p:ext uri="{BB962C8B-B14F-4D97-AF65-F5344CB8AC3E}">
        <p14:creationId xmlns:p14="http://schemas.microsoft.com/office/powerpoint/2010/main" val="123859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INSTRUCTOR:  </a:t>
            </a:r>
          </a:p>
          <a:p>
            <a:pPr marL="171450" indent="-171450">
              <a:buFont typeface="Arial" pitchFamily="34" charset="0"/>
              <a:buChar char="•"/>
            </a:pPr>
            <a:r>
              <a:rPr lang="en-US" dirty="0" smtClean="0"/>
              <a:t>Note that the instructions in this lesson do not address declination (the correction</a:t>
            </a:r>
            <a:r>
              <a:rPr lang="en-US" baseline="0" dirty="0" smtClean="0"/>
              <a:t> needed to compensate for true North being different from magnetic North).  </a:t>
            </a:r>
          </a:p>
          <a:p>
            <a:pPr marL="171450" indent="-171450">
              <a:buFont typeface="Arial" pitchFamily="34" charset="0"/>
              <a:buChar char="•"/>
            </a:pPr>
            <a:r>
              <a:rPr lang="en-US" baseline="0" dirty="0" smtClean="0"/>
              <a:t>Maps are made to include declination, so there is likely to be some difference in compass readings, not large but enough to make it important to really “read” the terrain and match it to the map.</a:t>
            </a:r>
          </a:p>
          <a:p>
            <a:pPr marL="171450" indent="-171450">
              <a:buFont typeface="Arial" pitchFamily="34" charset="0"/>
              <a:buChar char="•"/>
            </a:pPr>
            <a:r>
              <a:rPr lang="en-US" baseline="0" dirty="0" smtClean="0"/>
              <a:t>In the illustrations on this slide there is no mention of a ring for adjusting declination</a:t>
            </a:r>
            <a:endParaRPr lang="en-US" dirty="0"/>
          </a:p>
        </p:txBody>
      </p:sp>
      <p:sp>
        <p:nvSpPr>
          <p:cNvPr id="4" name="Slide Number Placeholder 3"/>
          <p:cNvSpPr>
            <a:spLocks noGrp="1"/>
          </p:cNvSpPr>
          <p:nvPr>
            <p:ph type="sldNum" sz="quarter" idx="10"/>
          </p:nvPr>
        </p:nvSpPr>
        <p:spPr/>
        <p:txBody>
          <a:bodyPr/>
          <a:lstStyle/>
          <a:p>
            <a:fld id="{91FDCC7C-AD2A-4AF8-A1BE-73EA32796E8D}" type="slidenum">
              <a:rPr lang="en-US" smtClean="0"/>
              <a:pPr/>
              <a:t>5</a:t>
            </a:fld>
            <a:endParaRPr lang="en-US" dirty="0"/>
          </a:p>
        </p:txBody>
      </p:sp>
    </p:spTree>
    <p:extLst>
      <p:ext uri="{BB962C8B-B14F-4D97-AF65-F5344CB8AC3E}">
        <p14:creationId xmlns:p14="http://schemas.microsoft.com/office/powerpoint/2010/main" val="99482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FDCC7C-AD2A-4AF8-A1BE-73EA32796E8D}" type="slidenum">
              <a:rPr lang="en-US" smtClean="0"/>
              <a:pPr/>
              <a:t>7</a:t>
            </a:fld>
            <a:endParaRPr lang="en-US" dirty="0"/>
          </a:p>
        </p:txBody>
      </p:sp>
    </p:spTree>
    <p:extLst>
      <p:ext uri="{BB962C8B-B14F-4D97-AF65-F5344CB8AC3E}">
        <p14:creationId xmlns:p14="http://schemas.microsoft.com/office/powerpoint/2010/main" val="394224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1FDCC7C-AD2A-4AF8-A1BE-73EA32796E8D}" type="slidenum">
              <a:rPr lang="en-US" smtClean="0"/>
              <a:pPr/>
              <a:t>10</a:t>
            </a:fld>
            <a:endParaRPr lang="en-US" dirty="0"/>
          </a:p>
        </p:txBody>
      </p:sp>
    </p:spTree>
    <p:extLst>
      <p:ext uri="{BB962C8B-B14F-4D97-AF65-F5344CB8AC3E}">
        <p14:creationId xmlns:p14="http://schemas.microsoft.com/office/powerpoint/2010/main" val="55649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FDCC7C-AD2A-4AF8-A1BE-73EA32796E8D}" type="slidenum">
              <a:rPr lang="en-US" smtClean="0"/>
              <a:pPr/>
              <a:t>11</a:t>
            </a:fld>
            <a:endParaRPr lang="en-US" dirty="0"/>
          </a:p>
        </p:txBody>
      </p:sp>
    </p:spTree>
    <p:extLst>
      <p:ext uri="{BB962C8B-B14F-4D97-AF65-F5344CB8AC3E}">
        <p14:creationId xmlns:p14="http://schemas.microsoft.com/office/powerpoint/2010/main" val="3916321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Use a quad map, either on paper or downloaded from the USGS to</a:t>
            </a:r>
            <a:r>
              <a:rPr lang="en-US" baseline="0" dirty="0" smtClean="0"/>
              <a:t> your computer to demonstrate the typical map symbols</a:t>
            </a:r>
            <a:endParaRPr lang="en-US" dirty="0"/>
          </a:p>
        </p:txBody>
      </p:sp>
      <p:sp>
        <p:nvSpPr>
          <p:cNvPr id="4" name="Slide Number Placeholder 3"/>
          <p:cNvSpPr>
            <a:spLocks noGrp="1"/>
          </p:cNvSpPr>
          <p:nvPr>
            <p:ph type="sldNum" sz="quarter" idx="10"/>
          </p:nvPr>
        </p:nvSpPr>
        <p:spPr/>
        <p:txBody>
          <a:bodyPr/>
          <a:lstStyle/>
          <a:p>
            <a:fld id="{91FDCC7C-AD2A-4AF8-A1BE-73EA32796E8D}" type="slidenum">
              <a:rPr lang="en-US" smtClean="0"/>
              <a:pPr/>
              <a:t>13</a:t>
            </a:fld>
            <a:endParaRPr lang="en-US" dirty="0"/>
          </a:p>
        </p:txBody>
      </p:sp>
    </p:spTree>
    <p:extLst>
      <p:ext uri="{BB962C8B-B14F-4D97-AF65-F5344CB8AC3E}">
        <p14:creationId xmlns:p14="http://schemas.microsoft.com/office/powerpoint/2010/main" val="1286403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Ranger beads are a set of beads strung</a:t>
            </a:r>
            <a:r>
              <a:rPr lang="en-US" baseline="0" dirty="0" smtClean="0"/>
              <a:t> on paracord.  A knot divides the cord into two segments, 5 on the “top” and 9 on the “lower”.  The bottom beads are used to count off 100 meter units; at the tenth unit one of the top beads is moved to indicate a kilometer.</a:t>
            </a:r>
            <a:endParaRPr lang="en-US" dirty="0"/>
          </a:p>
        </p:txBody>
      </p:sp>
      <p:sp>
        <p:nvSpPr>
          <p:cNvPr id="4" name="Slide Number Placeholder 3"/>
          <p:cNvSpPr>
            <a:spLocks noGrp="1"/>
          </p:cNvSpPr>
          <p:nvPr>
            <p:ph type="sldNum" sz="quarter" idx="10"/>
          </p:nvPr>
        </p:nvSpPr>
        <p:spPr/>
        <p:txBody>
          <a:bodyPr/>
          <a:lstStyle/>
          <a:p>
            <a:fld id="{91FDCC7C-AD2A-4AF8-A1BE-73EA32796E8D}" type="slidenum">
              <a:rPr lang="en-US" smtClean="0"/>
              <a:pPr/>
              <a:t>20</a:t>
            </a:fld>
            <a:endParaRPr lang="en-US" dirty="0"/>
          </a:p>
        </p:txBody>
      </p:sp>
    </p:spTree>
    <p:extLst>
      <p:ext uri="{BB962C8B-B14F-4D97-AF65-F5344CB8AC3E}">
        <p14:creationId xmlns:p14="http://schemas.microsoft.com/office/powerpoint/2010/main" val="3395368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Suggestion:  Work</a:t>
            </a:r>
            <a:r>
              <a:rPr lang="en-US" baseline="0" dirty="0" smtClean="0"/>
              <a:t> through with students how they might use a hand tally counter instead of ranger beads</a:t>
            </a:r>
            <a:endParaRPr lang="en-US" dirty="0"/>
          </a:p>
        </p:txBody>
      </p:sp>
      <p:sp>
        <p:nvSpPr>
          <p:cNvPr id="4" name="Slide Number Placeholder 3"/>
          <p:cNvSpPr>
            <a:spLocks noGrp="1"/>
          </p:cNvSpPr>
          <p:nvPr>
            <p:ph type="sldNum" sz="quarter" idx="10"/>
          </p:nvPr>
        </p:nvSpPr>
        <p:spPr/>
        <p:txBody>
          <a:bodyPr/>
          <a:lstStyle/>
          <a:p>
            <a:fld id="{91FDCC7C-AD2A-4AF8-A1BE-73EA32796E8D}" type="slidenum">
              <a:rPr lang="en-US" smtClean="0"/>
              <a:pPr/>
              <a:t>23</a:t>
            </a:fld>
            <a:endParaRPr lang="en-US" dirty="0"/>
          </a:p>
        </p:txBody>
      </p:sp>
    </p:spTree>
    <p:extLst>
      <p:ext uri="{BB962C8B-B14F-4D97-AF65-F5344CB8AC3E}">
        <p14:creationId xmlns:p14="http://schemas.microsoft.com/office/powerpoint/2010/main" val="1473826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5" descr="fema_logo_small.png"/>
          <p:cNvPicPr>
            <a:picLocks noChangeAspect="1"/>
          </p:cNvPicPr>
          <p:nvPr/>
        </p:nvPicPr>
        <p:blipFill>
          <a:blip r:embed="rId3" cstate="print"/>
          <a:srcRect/>
          <a:stretch>
            <a:fillRect/>
          </a:stretch>
        </p:blipFill>
        <p:spPr bwMode="auto">
          <a:xfrm>
            <a:off x="108858" y="6173391"/>
            <a:ext cx="1661584" cy="641450"/>
          </a:xfrm>
          <a:prstGeom prst="rect">
            <a:avLst/>
          </a:prstGeom>
          <a:noFill/>
          <a:ln w="9525">
            <a:noFill/>
            <a:miter lim="800000"/>
            <a:headEnd/>
            <a:tailEnd/>
          </a:ln>
        </p:spPr>
      </p:pic>
      <p:pic>
        <p:nvPicPr>
          <p:cNvPr id="5" name="Picture 9" descr="SmallDallas.jpg"/>
          <p:cNvPicPr>
            <a:picLocks noChangeAspect="1"/>
          </p:cNvPicPr>
          <p:nvPr/>
        </p:nvPicPr>
        <p:blipFill>
          <a:blip r:embed="rId4" cstate="print"/>
          <a:srcRect/>
          <a:stretch>
            <a:fillRect/>
          </a:stretch>
        </p:blipFill>
        <p:spPr bwMode="auto">
          <a:xfrm>
            <a:off x="7765143" y="5857875"/>
            <a:ext cx="1233714" cy="858739"/>
          </a:xfrm>
          <a:prstGeom prst="rect">
            <a:avLst/>
          </a:prstGeom>
          <a:noFill/>
          <a:ln w="9525">
            <a:noFill/>
            <a:miter lim="800000"/>
            <a:headEnd/>
            <a:tailEnd/>
          </a:ln>
        </p:spPr>
      </p:pic>
      <p:sp>
        <p:nvSpPr>
          <p:cNvPr id="8195" name="Rectangle 3"/>
          <p:cNvSpPr>
            <a:spLocks noGrp="1" noChangeArrowheads="1"/>
          </p:cNvSpPr>
          <p:nvPr>
            <p:ph type="ctrTitle"/>
          </p:nvPr>
        </p:nvSpPr>
        <p:spPr>
          <a:xfrm>
            <a:off x="295276" y="1382713"/>
            <a:ext cx="8543925" cy="1055687"/>
          </a:xfrm>
        </p:spPr>
        <p:txBody>
          <a:bodyPr/>
          <a:lstStyle>
            <a:lvl1pPr>
              <a:defRPr sz="3600"/>
            </a:lvl1pPr>
          </a:lstStyle>
          <a:p>
            <a:r>
              <a:rPr lang="en-US" dirty="0" smtClean="0"/>
              <a:t>Click to edit Master title style</a:t>
            </a:r>
            <a:endParaRPr lang="en-US" dirty="0"/>
          </a:p>
        </p:txBody>
      </p:sp>
      <p:sp>
        <p:nvSpPr>
          <p:cNvPr id="8196" name="Rectangle 4"/>
          <p:cNvSpPr>
            <a:spLocks noGrp="1" noChangeArrowheads="1"/>
          </p:cNvSpPr>
          <p:nvPr>
            <p:ph type="subTitle" idx="1"/>
          </p:nvPr>
        </p:nvSpPr>
        <p:spPr>
          <a:xfrm>
            <a:off x="1371600" y="4427538"/>
            <a:ext cx="6400800" cy="1752600"/>
          </a:xfrm>
        </p:spPr>
        <p:txBody>
          <a:bodyPr/>
          <a:lstStyle>
            <a:lvl1pPr marL="0" indent="0" algn="ctr">
              <a:buFont typeface="Arial" charset="0"/>
              <a:buNone/>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endParaRPr lang="en-US" dirty="0"/>
          </a:p>
        </p:txBody>
      </p:sp>
      <p:sp>
        <p:nvSpPr>
          <p:cNvPr id="5" name="Rectangle 17"/>
          <p:cNvSpPr>
            <a:spLocks noGrp="1" noChangeArrowheads="1"/>
          </p:cNvSpPr>
          <p:nvPr>
            <p:ph type="sldNum" sz="quarter" idx="11"/>
          </p:nvPr>
        </p:nvSpPr>
        <p:spPr>
          <a:ln/>
        </p:spPr>
        <p:txBody>
          <a:bodyPr/>
          <a:lstStyle>
            <a:lvl1pPr>
              <a:defRPr/>
            </a:lvl1pPr>
          </a:lstStyle>
          <a:p>
            <a:fld id="{14232F15-28AE-4992-9BB6-5A5B7E1444F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2098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04800"/>
            <a:ext cx="64770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p:txBody>
          <a:bodyPr/>
          <a:lstStyle>
            <a:lvl1pPr>
              <a:defRPr/>
            </a:lvl1pPr>
          </a:lstStyle>
          <a:p>
            <a:endParaRPr lang="en-US" dirty="0"/>
          </a:p>
        </p:txBody>
      </p:sp>
      <p:sp>
        <p:nvSpPr>
          <p:cNvPr id="5" name="Rectangle 17"/>
          <p:cNvSpPr>
            <a:spLocks noGrp="1" noChangeArrowheads="1"/>
          </p:cNvSpPr>
          <p:nvPr>
            <p:ph type="sldNum" sz="quarter" idx="11"/>
          </p:nvPr>
        </p:nvSpPr>
        <p:spPr/>
        <p:txBody>
          <a:bodyPr/>
          <a:lstStyle>
            <a:lvl1pPr>
              <a:defRPr/>
            </a:lvl1pPr>
          </a:lstStyle>
          <a:p>
            <a:fld id="{14232F15-28AE-4992-9BB6-5A5B7E1444F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6858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341438"/>
            <a:ext cx="8229600" cy="4525962"/>
          </a:xfrm>
        </p:spPr>
        <p:txBody>
          <a:bodyPr/>
          <a:lstStyle/>
          <a:p>
            <a:pPr lvl="0"/>
            <a:r>
              <a:rPr lang="en-US" noProof="0" dirty="0" smtClean="0"/>
              <a:t>Click icon to add SmartArt graphic</a:t>
            </a:r>
          </a:p>
        </p:txBody>
      </p:sp>
      <p:sp>
        <p:nvSpPr>
          <p:cNvPr id="4" name="Rectangle 15"/>
          <p:cNvSpPr>
            <a:spLocks noGrp="1" noChangeArrowheads="1"/>
          </p:cNvSpPr>
          <p:nvPr>
            <p:ph type="ftr" sz="quarter" idx="10"/>
          </p:nvPr>
        </p:nvSpPr>
        <p:spPr>
          <a:ln/>
        </p:spPr>
        <p:txBody>
          <a:bodyPr/>
          <a:lstStyle>
            <a:lvl1pPr>
              <a:defRPr/>
            </a:lvl1pPr>
          </a:lstStyle>
          <a:p>
            <a:endParaRPr lang="en-US" dirty="0"/>
          </a:p>
        </p:txBody>
      </p:sp>
      <p:sp>
        <p:nvSpPr>
          <p:cNvPr id="5" name="Rectangle 17"/>
          <p:cNvSpPr>
            <a:spLocks noGrp="1" noChangeArrowheads="1"/>
          </p:cNvSpPr>
          <p:nvPr>
            <p:ph type="sldNum" sz="quarter" idx="11"/>
          </p:nvPr>
        </p:nvSpPr>
        <p:spPr>
          <a:ln/>
        </p:spPr>
        <p:txBody>
          <a:bodyPr/>
          <a:lstStyle>
            <a:lvl1pPr>
              <a:defRPr/>
            </a:lvl1pPr>
          </a:lstStyle>
          <a:p>
            <a:fld id="{14232F15-28AE-4992-9BB6-5A5B7E1444F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6405" y="381000"/>
            <a:ext cx="7771190" cy="57909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86405" y="6325196"/>
            <a:ext cx="1905000" cy="456903"/>
          </a:xfrm>
          <a:prstGeom prst="rect">
            <a:avLst/>
          </a:prstGeom>
        </p:spPr>
        <p:txBody>
          <a:bodyPr lIns="86493" tIns="43247" rIns="86493" bIns="43247"/>
          <a:lstStyle>
            <a:lvl1pPr>
              <a:defRPr/>
            </a:lvl1pPr>
          </a:lstStyle>
          <a:p>
            <a:fld id="{8A9839D1-D413-4B88-BDE6-4A3DAD8F7F9D}" type="datetimeFigureOut">
              <a:rPr lang="en-US" smtClean="0"/>
              <a:pPr/>
              <a:t>9/13/2017</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14232F15-28AE-4992-9BB6-5A5B7E1444F4}"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1" descr="certlogo"/>
          <p:cNvPicPr>
            <a:picLocks noChangeAspect="1" noChangeArrowheads="1"/>
          </p:cNvPicPr>
          <p:nvPr/>
        </p:nvPicPr>
        <p:blipFill>
          <a:blip r:embed="rId3" cstate="print"/>
          <a:srcRect/>
          <a:stretch>
            <a:fillRect/>
          </a:stretch>
        </p:blipFill>
        <p:spPr bwMode="auto">
          <a:xfrm>
            <a:off x="7942038" y="17859"/>
            <a:ext cx="1238250" cy="762000"/>
          </a:xfrm>
          <a:prstGeom prst="rect">
            <a:avLst/>
          </a:prstGeom>
          <a:noFill/>
          <a:ln w="9525">
            <a:noFill/>
            <a:miter lim="800000"/>
            <a:headEnd/>
            <a:tailEnd/>
          </a:ln>
        </p:spPr>
      </p:pic>
      <p:pic>
        <p:nvPicPr>
          <p:cNvPr id="5" name="Picture 15" descr="fema_logo_small.png"/>
          <p:cNvPicPr>
            <a:picLocks noChangeAspect="1"/>
          </p:cNvPicPr>
          <p:nvPr/>
        </p:nvPicPr>
        <p:blipFill>
          <a:blip r:embed="rId4" cstate="print"/>
          <a:srcRect/>
          <a:stretch>
            <a:fillRect/>
          </a:stretch>
        </p:blipFill>
        <p:spPr bwMode="auto">
          <a:xfrm>
            <a:off x="108858" y="6173393"/>
            <a:ext cx="1661584" cy="641450"/>
          </a:xfrm>
          <a:prstGeom prst="rect">
            <a:avLst/>
          </a:prstGeom>
          <a:noFill/>
          <a:ln w="9525">
            <a:noFill/>
            <a:miter lim="800000"/>
            <a:headEnd/>
            <a:tailEnd/>
          </a:ln>
        </p:spPr>
      </p:pic>
      <p:pic>
        <p:nvPicPr>
          <p:cNvPr id="6" name="Picture 10" descr="SmallDallas.jpg"/>
          <p:cNvPicPr>
            <a:picLocks noChangeAspect="1"/>
          </p:cNvPicPr>
          <p:nvPr userDrawn="1"/>
        </p:nvPicPr>
        <p:blipFill>
          <a:blip r:embed="rId5" cstate="print"/>
          <a:srcRect/>
          <a:stretch>
            <a:fillRect/>
          </a:stretch>
        </p:blipFill>
        <p:spPr bwMode="auto">
          <a:xfrm>
            <a:off x="7910285" y="6000752"/>
            <a:ext cx="991810" cy="690563"/>
          </a:xfrm>
          <a:prstGeom prst="rect">
            <a:avLst/>
          </a:prstGeom>
          <a:noFill/>
          <a:ln w="9525">
            <a:noFill/>
            <a:miter lim="800000"/>
            <a:headEnd/>
            <a:tailEnd/>
          </a:ln>
        </p:spPr>
      </p:pic>
      <p:sp>
        <p:nvSpPr>
          <p:cNvPr id="8195" name="Rectangle 3"/>
          <p:cNvSpPr>
            <a:spLocks noGrp="1" noChangeArrowheads="1"/>
          </p:cNvSpPr>
          <p:nvPr>
            <p:ph type="ctrTitle"/>
          </p:nvPr>
        </p:nvSpPr>
        <p:spPr>
          <a:xfrm>
            <a:off x="295280" y="1382713"/>
            <a:ext cx="8543925" cy="1055687"/>
          </a:xfrm>
        </p:spPr>
        <p:txBody>
          <a:bodyPr/>
          <a:lstStyle>
            <a:lvl1pPr>
              <a:defRPr sz="3600"/>
            </a:lvl1pPr>
          </a:lstStyle>
          <a:p>
            <a:r>
              <a:rPr lang="en-US" smtClean="0"/>
              <a:t>Click to edit Master title style</a:t>
            </a:r>
            <a:endParaRPr lang="en-US"/>
          </a:p>
        </p:txBody>
      </p:sp>
      <p:sp>
        <p:nvSpPr>
          <p:cNvPr id="8196" name="Rectangle 4"/>
          <p:cNvSpPr>
            <a:spLocks noGrp="1" noChangeArrowheads="1"/>
          </p:cNvSpPr>
          <p:nvPr>
            <p:ph type="subTitle" idx="1"/>
          </p:nvPr>
        </p:nvSpPr>
        <p:spPr>
          <a:xfrm>
            <a:off x="1371600" y="4427538"/>
            <a:ext cx="6400800" cy="1752600"/>
          </a:xfrm>
        </p:spPr>
        <p:txBody>
          <a:bodyPr/>
          <a:lstStyle>
            <a:lvl1pPr marL="0" indent="0" algn="ctr">
              <a:buFont typeface="Arial" charset="0"/>
              <a:buNone/>
              <a:defRPr/>
            </a:lvl1pPr>
          </a:lstStyle>
          <a:p>
            <a:r>
              <a:rPr lang="en-US" smtClean="0"/>
              <a:t>Click to edit Master subtitle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marL="1253566" indent="-339573">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5"/>
          <p:cNvSpPr>
            <a:spLocks noGrp="1" noChangeArrowheads="1"/>
          </p:cNvSpPr>
          <p:nvPr>
            <p:ph type="ftr" sz="quarter" idx="10"/>
          </p:nvPr>
        </p:nvSpPr>
        <p:spPr>
          <a:ln/>
        </p:spPr>
        <p:txBody>
          <a:bodyPr/>
          <a:lstStyle>
            <a:lvl1pPr>
              <a:defRPr/>
            </a:lvl1pPr>
          </a:lstStyle>
          <a:p>
            <a:pPr>
              <a:defRPr/>
            </a:pPr>
            <a:r>
              <a:rPr lang="en-US" dirty="0"/>
              <a:t>CERT </a:t>
            </a:r>
          </a:p>
          <a:p>
            <a:pPr>
              <a:defRPr/>
            </a:pPr>
            <a:r>
              <a:rPr lang="en-US" dirty="0"/>
              <a:t>Emergency Communications</a:t>
            </a:r>
          </a:p>
        </p:txBody>
      </p:sp>
      <p:sp>
        <p:nvSpPr>
          <p:cNvPr id="5" name="Rectangle 17"/>
          <p:cNvSpPr>
            <a:spLocks noGrp="1" noChangeArrowheads="1"/>
          </p:cNvSpPr>
          <p:nvPr>
            <p:ph type="sldNum" sz="quarter" idx="11"/>
          </p:nvPr>
        </p:nvSpPr>
        <p:spPr>
          <a:ln/>
        </p:spPr>
        <p:txBody>
          <a:bodyPr/>
          <a:lstStyle>
            <a:lvl1pPr>
              <a:defRPr/>
            </a:lvl1pPr>
          </a:lstStyle>
          <a:p>
            <a:pPr>
              <a:defRPr/>
            </a:pPr>
            <a:fld id="{2C9762DB-54F2-43EA-9AEF-AE99FB38C35C}"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96" indent="0">
              <a:buNone/>
              <a:defRPr sz="1800"/>
            </a:lvl2pPr>
            <a:lvl3pPr marL="913993" indent="0">
              <a:buNone/>
              <a:defRPr sz="1600"/>
            </a:lvl3pPr>
            <a:lvl4pPr marL="1370987" indent="0">
              <a:buNone/>
              <a:defRPr sz="1400"/>
            </a:lvl4pPr>
            <a:lvl5pPr marL="1827985" indent="0">
              <a:buNone/>
              <a:defRPr sz="1400"/>
            </a:lvl5pPr>
            <a:lvl6pPr marL="2284982" indent="0">
              <a:buNone/>
              <a:defRPr sz="1400"/>
            </a:lvl6pPr>
            <a:lvl7pPr marL="2741980" indent="0">
              <a:buNone/>
              <a:defRPr sz="1400"/>
            </a:lvl7pPr>
            <a:lvl8pPr marL="3198975" indent="0">
              <a:buNone/>
              <a:defRPr sz="1400"/>
            </a:lvl8pPr>
            <a:lvl9pPr marL="3655971"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a:ln/>
        </p:spPr>
        <p:txBody>
          <a:bodyPr/>
          <a:lstStyle>
            <a:lvl1pPr>
              <a:defRPr/>
            </a:lvl1pPr>
          </a:lstStyle>
          <a:p>
            <a:pPr>
              <a:defRPr/>
            </a:pPr>
            <a:r>
              <a:rPr lang="en-US" dirty="0"/>
              <a:t>CERT </a:t>
            </a:r>
          </a:p>
          <a:p>
            <a:pPr>
              <a:defRPr/>
            </a:pPr>
            <a:r>
              <a:rPr lang="en-US" dirty="0"/>
              <a:t>Emergency Communications</a:t>
            </a:r>
          </a:p>
        </p:txBody>
      </p:sp>
      <p:sp>
        <p:nvSpPr>
          <p:cNvPr id="5" name="Rectangle 17"/>
          <p:cNvSpPr>
            <a:spLocks noGrp="1" noChangeArrowheads="1"/>
          </p:cNvSpPr>
          <p:nvPr>
            <p:ph type="sldNum" sz="quarter" idx="11"/>
          </p:nvPr>
        </p:nvSpPr>
        <p:spPr>
          <a:ln/>
        </p:spPr>
        <p:txBody>
          <a:bodyPr/>
          <a:lstStyle>
            <a:lvl1pPr>
              <a:defRPr/>
            </a:lvl1pPr>
          </a:lstStyle>
          <a:p>
            <a:pPr>
              <a:defRPr/>
            </a:pPr>
            <a:fld id="{91FFA52C-3DC5-4410-8D5C-B4D3193D643E}"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a:ln/>
        </p:spPr>
        <p:txBody>
          <a:bodyPr/>
          <a:lstStyle>
            <a:lvl1pPr>
              <a:defRPr/>
            </a:lvl1pPr>
          </a:lstStyle>
          <a:p>
            <a:pPr>
              <a:defRPr/>
            </a:pPr>
            <a:r>
              <a:rPr lang="en-US" dirty="0"/>
              <a:t>CERT </a:t>
            </a:r>
          </a:p>
          <a:p>
            <a:pPr>
              <a:defRPr/>
            </a:pPr>
            <a:r>
              <a:rPr lang="en-US" dirty="0"/>
              <a:t>Emergency Communications</a:t>
            </a:r>
          </a:p>
        </p:txBody>
      </p:sp>
      <p:sp>
        <p:nvSpPr>
          <p:cNvPr id="6" name="Rectangle 17"/>
          <p:cNvSpPr>
            <a:spLocks noGrp="1" noChangeArrowheads="1"/>
          </p:cNvSpPr>
          <p:nvPr>
            <p:ph type="sldNum" sz="quarter" idx="11"/>
          </p:nvPr>
        </p:nvSpPr>
        <p:spPr>
          <a:ln/>
        </p:spPr>
        <p:txBody>
          <a:bodyPr/>
          <a:lstStyle>
            <a:lvl1pPr>
              <a:defRPr/>
            </a:lvl1pPr>
          </a:lstStyle>
          <a:p>
            <a:pPr>
              <a:defRPr/>
            </a:pPr>
            <a:fld id="{53D2176F-71DB-41BB-8340-9919315A41A3}"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996" indent="0">
              <a:buNone/>
              <a:defRPr sz="2000" b="1"/>
            </a:lvl2pPr>
            <a:lvl3pPr marL="913993" indent="0">
              <a:buNone/>
              <a:defRPr sz="1800" b="1"/>
            </a:lvl3pPr>
            <a:lvl4pPr marL="1370987" indent="0">
              <a:buNone/>
              <a:defRPr sz="1600" b="1"/>
            </a:lvl4pPr>
            <a:lvl5pPr marL="1827985" indent="0">
              <a:buNone/>
              <a:defRPr sz="1600" b="1"/>
            </a:lvl5pPr>
            <a:lvl6pPr marL="2284982" indent="0">
              <a:buNone/>
              <a:defRPr sz="1600" b="1"/>
            </a:lvl6pPr>
            <a:lvl7pPr marL="2741980" indent="0">
              <a:buNone/>
              <a:defRPr sz="1600" b="1"/>
            </a:lvl7pPr>
            <a:lvl8pPr marL="3198975" indent="0">
              <a:buNone/>
              <a:defRPr sz="1600" b="1"/>
            </a:lvl8pPr>
            <a:lvl9pPr marL="365597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7"/>
            <a:ext cx="4041775" cy="639762"/>
          </a:xfrm>
        </p:spPr>
        <p:txBody>
          <a:bodyPr anchor="b"/>
          <a:lstStyle>
            <a:lvl1pPr marL="0" indent="0">
              <a:buNone/>
              <a:defRPr sz="2400" b="1"/>
            </a:lvl1pPr>
            <a:lvl2pPr marL="456996" indent="0">
              <a:buNone/>
              <a:defRPr sz="2000" b="1"/>
            </a:lvl2pPr>
            <a:lvl3pPr marL="913993" indent="0">
              <a:buNone/>
              <a:defRPr sz="1800" b="1"/>
            </a:lvl3pPr>
            <a:lvl4pPr marL="1370987" indent="0">
              <a:buNone/>
              <a:defRPr sz="1600" b="1"/>
            </a:lvl4pPr>
            <a:lvl5pPr marL="1827985" indent="0">
              <a:buNone/>
              <a:defRPr sz="1600" b="1"/>
            </a:lvl5pPr>
            <a:lvl6pPr marL="2284982" indent="0">
              <a:buNone/>
              <a:defRPr sz="1600" b="1"/>
            </a:lvl6pPr>
            <a:lvl7pPr marL="2741980" indent="0">
              <a:buNone/>
              <a:defRPr sz="1600" b="1"/>
            </a:lvl7pPr>
            <a:lvl8pPr marL="3198975" indent="0">
              <a:buNone/>
              <a:defRPr sz="1600" b="1"/>
            </a:lvl8pPr>
            <a:lvl9pPr marL="365597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a:ln/>
        </p:spPr>
        <p:txBody>
          <a:bodyPr/>
          <a:lstStyle>
            <a:lvl1pPr>
              <a:defRPr/>
            </a:lvl1pPr>
          </a:lstStyle>
          <a:p>
            <a:pPr>
              <a:defRPr/>
            </a:pPr>
            <a:r>
              <a:rPr lang="en-US" dirty="0"/>
              <a:t>CERT </a:t>
            </a:r>
          </a:p>
          <a:p>
            <a:pPr>
              <a:defRPr/>
            </a:pPr>
            <a:r>
              <a:rPr lang="en-US" dirty="0"/>
              <a:t>Emergency Communications</a:t>
            </a:r>
          </a:p>
        </p:txBody>
      </p:sp>
      <p:sp>
        <p:nvSpPr>
          <p:cNvPr id="8" name="Rectangle 17"/>
          <p:cNvSpPr>
            <a:spLocks noGrp="1" noChangeArrowheads="1"/>
          </p:cNvSpPr>
          <p:nvPr>
            <p:ph type="sldNum" sz="quarter" idx="11"/>
          </p:nvPr>
        </p:nvSpPr>
        <p:spPr>
          <a:ln/>
        </p:spPr>
        <p:txBody>
          <a:bodyPr/>
          <a:lstStyle>
            <a:lvl1pPr>
              <a:defRPr/>
            </a:lvl1pPr>
          </a:lstStyle>
          <a:p>
            <a:pPr>
              <a:defRPr/>
            </a:pPr>
            <a:fld id="{6FEAD5A2-5A62-468D-A663-D13053A3D98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marL="1254014" indent="-339694">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15"/>
          <p:cNvSpPr>
            <a:spLocks noGrp="1" noChangeArrowheads="1"/>
          </p:cNvSpPr>
          <p:nvPr>
            <p:ph type="ftr" sz="quarter" idx="10"/>
          </p:nvPr>
        </p:nvSpPr>
        <p:spPr/>
        <p:txBody>
          <a:bodyPr/>
          <a:lstStyle>
            <a:lvl1pPr>
              <a:defRPr/>
            </a:lvl1pPr>
          </a:lstStyle>
          <a:p>
            <a:endParaRPr lang="en-US" dirty="0"/>
          </a:p>
        </p:txBody>
      </p:sp>
      <p:sp>
        <p:nvSpPr>
          <p:cNvPr id="5" name="Rectangle 17"/>
          <p:cNvSpPr>
            <a:spLocks noGrp="1" noChangeArrowheads="1"/>
          </p:cNvSpPr>
          <p:nvPr>
            <p:ph type="sldNum" sz="quarter" idx="11"/>
          </p:nvPr>
        </p:nvSpPr>
        <p:spPr/>
        <p:txBody>
          <a:bodyPr/>
          <a:lstStyle>
            <a:lvl1pPr>
              <a:defRPr/>
            </a:lvl1pPr>
          </a:lstStyle>
          <a:p>
            <a:fld id="{14232F15-28AE-4992-9BB6-5A5B7E1444F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ftr" sz="quarter" idx="10"/>
          </p:nvPr>
        </p:nvSpPr>
        <p:spPr>
          <a:ln/>
        </p:spPr>
        <p:txBody>
          <a:bodyPr/>
          <a:lstStyle>
            <a:lvl1pPr>
              <a:defRPr/>
            </a:lvl1pPr>
          </a:lstStyle>
          <a:p>
            <a:pPr>
              <a:defRPr/>
            </a:pPr>
            <a:r>
              <a:rPr lang="en-US" dirty="0"/>
              <a:t>CERT </a:t>
            </a:r>
          </a:p>
          <a:p>
            <a:pPr>
              <a:defRPr/>
            </a:pPr>
            <a:r>
              <a:rPr lang="en-US" dirty="0"/>
              <a:t>Emergency Communications</a:t>
            </a:r>
          </a:p>
        </p:txBody>
      </p:sp>
      <p:sp>
        <p:nvSpPr>
          <p:cNvPr id="4" name="Rectangle 17"/>
          <p:cNvSpPr>
            <a:spLocks noGrp="1" noChangeArrowheads="1"/>
          </p:cNvSpPr>
          <p:nvPr>
            <p:ph type="sldNum" sz="quarter" idx="11"/>
          </p:nvPr>
        </p:nvSpPr>
        <p:spPr>
          <a:ln/>
        </p:spPr>
        <p:txBody>
          <a:bodyPr/>
          <a:lstStyle>
            <a:lvl1pPr>
              <a:defRPr/>
            </a:lvl1pPr>
          </a:lstStyle>
          <a:p>
            <a:pPr>
              <a:defRPr/>
            </a:pPr>
            <a:fld id="{72F7E986-FE5E-4126-AC05-25DAA6FFD2CA}"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en-US" dirty="0"/>
              <a:t>CERT </a:t>
            </a:r>
          </a:p>
          <a:p>
            <a:pPr>
              <a:defRPr/>
            </a:pPr>
            <a:r>
              <a:rPr lang="en-US" dirty="0"/>
              <a:t>Emergency Communications</a:t>
            </a:r>
          </a:p>
        </p:txBody>
      </p:sp>
      <p:sp>
        <p:nvSpPr>
          <p:cNvPr id="3" name="Rectangle 17"/>
          <p:cNvSpPr>
            <a:spLocks noGrp="1" noChangeArrowheads="1"/>
          </p:cNvSpPr>
          <p:nvPr>
            <p:ph type="sldNum" sz="quarter" idx="11"/>
          </p:nvPr>
        </p:nvSpPr>
        <p:spPr>
          <a:ln/>
        </p:spPr>
        <p:txBody>
          <a:bodyPr/>
          <a:lstStyle>
            <a:lvl1pPr>
              <a:defRPr/>
            </a:lvl1pPr>
          </a:lstStyle>
          <a:p>
            <a:pPr>
              <a:defRPr/>
            </a:pPr>
            <a:fld id="{3AB32B34-19AD-40BD-A4AC-23CDFC2153D6}"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6996" indent="0">
              <a:buNone/>
              <a:defRPr sz="1200"/>
            </a:lvl2pPr>
            <a:lvl3pPr marL="913993" indent="0">
              <a:buNone/>
              <a:defRPr sz="1000"/>
            </a:lvl3pPr>
            <a:lvl4pPr marL="1370987" indent="0">
              <a:buNone/>
              <a:defRPr sz="900"/>
            </a:lvl4pPr>
            <a:lvl5pPr marL="1827985" indent="0">
              <a:buNone/>
              <a:defRPr sz="900"/>
            </a:lvl5pPr>
            <a:lvl6pPr marL="2284982" indent="0">
              <a:buNone/>
              <a:defRPr sz="900"/>
            </a:lvl6pPr>
            <a:lvl7pPr marL="2741980" indent="0">
              <a:buNone/>
              <a:defRPr sz="900"/>
            </a:lvl7pPr>
            <a:lvl8pPr marL="3198975" indent="0">
              <a:buNone/>
              <a:defRPr sz="900"/>
            </a:lvl8pPr>
            <a:lvl9pPr marL="3655971"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r>
              <a:rPr lang="en-US" dirty="0"/>
              <a:t>CERT </a:t>
            </a:r>
          </a:p>
          <a:p>
            <a:pPr>
              <a:defRPr/>
            </a:pPr>
            <a:r>
              <a:rPr lang="en-US" dirty="0"/>
              <a:t>Emergency Communications</a:t>
            </a:r>
          </a:p>
        </p:txBody>
      </p:sp>
      <p:sp>
        <p:nvSpPr>
          <p:cNvPr id="6" name="Rectangle 17"/>
          <p:cNvSpPr>
            <a:spLocks noGrp="1" noChangeArrowheads="1"/>
          </p:cNvSpPr>
          <p:nvPr>
            <p:ph type="sldNum" sz="quarter" idx="11"/>
          </p:nvPr>
        </p:nvSpPr>
        <p:spPr>
          <a:ln/>
        </p:spPr>
        <p:txBody>
          <a:bodyPr/>
          <a:lstStyle>
            <a:lvl1pPr>
              <a:defRPr/>
            </a:lvl1pPr>
          </a:lstStyle>
          <a:p>
            <a:pPr>
              <a:defRPr/>
            </a:pPr>
            <a:fld id="{091AC51D-2258-4502-BC9C-260451E545BA}"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96" indent="0">
              <a:buNone/>
              <a:defRPr sz="2800"/>
            </a:lvl2pPr>
            <a:lvl3pPr marL="913993" indent="0">
              <a:buNone/>
              <a:defRPr sz="2400"/>
            </a:lvl3pPr>
            <a:lvl4pPr marL="1370987" indent="0">
              <a:buNone/>
              <a:defRPr sz="2000"/>
            </a:lvl4pPr>
            <a:lvl5pPr marL="1827985" indent="0">
              <a:buNone/>
              <a:defRPr sz="2000"/>
            </a:lvl5pPr>
            <a:lvl6pPr marL="2284982" indent="0">
              <a:buNone/>
              <a:defRPr sz="2000"/>
            </a:lvl6pPr>
            <a:lvl7pPr marL="2741980" indent="0">
              <a:buNone/>
              <a:defRPr sz="2000"/>
            </a:lvl7pPr>
            <a:lvl8pPr marL="3198975" indent="0">
              <a:buNone/>
              <a:defRPr sz="2000"/>
            </a:lvl8pPr>
            <a:lvl9pPr marL="3655971"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996" indent="0">
              <a:buNone/>
              <a:defRPr sz="1200"/>
            </a:lvl2pPr>
            <a:lvl3pPr marL="913993" indent="0">
              <a:buNone/>
              <a:defRPr sz="1000"/>
            </a:lvl3pPr>
            <a:lvl4pPr marL="1370987" indent="0">
              <a:buNone/>
              <a:defRPr sz="900"/>
            </a:lvl4pPr>
            <a:lvl5pPr marL="1827985" indent="0">
              <a:buNone/>
              <a:defRPr sz="900"/>
            </a:lvl5pPr>
            <a:lvl6pPr marL="2284982" indent="0">
              <a:buNone/>
              <a:defRPr sz="900"/>
            </a:lvl6pPr>
            <a:lvl7pPr marL="2741980" indent="0">
              <a:buNone/>
              <a:defRPr sz="900"/>
            </a:lvl7pPr>
            <a:lvl8pPr marL="3198975" indent="0">
              <a:buNone/>
              <a:defRPr sz="900"/>
            </a:lvl8pPr>
            <a:lvl9pPr marL="3655971"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a:ln/>
        </p:spPr>
        <p:txBody>
          <a:bodyPr/>
          <a:lstStyle>
            <a:lvl1pPr>
              <a:defRPr/>
            </a:lvl1pPr>
          </a:lstStyle>
          <a:p>
            <a:pPr>
              <a:defRPr/>
            </a:pPr>
            <a:r>
              <a:rPr lang="en-US" dirty="0"/>
              <a:t>CERT </a:t>
            </a:r>
          </a:p>
          <a:p>
            <a:pPr>
              <a:defRPr/>
            </a:pPr>
            <a:r>
              <a:rPr lang="en-US" dirty="0"/>
              <a:t>Emergency Communications</a:t>
            </a:r>
          </a:p>
        </p:txBody>
      </p:sp>
      <p:sp>
        <p:nvSpPr>
          <p:cNvPr id="6" name="Rectangle 17"/>
          <p:cNvSpPr>
            <a:spLocks noGrp="1" noChangeArrowheads="1"/>
          </p:cNvSpPr>
          <p:nvPr>
            <p:ph type="sldNum" sz="quarter" idx="11"/>
          </p:nvPr>
        </p:nvSpPr>
        <p:spPr>
          <a:ln/>
        </p:spPr>
        <p:txBody>
          <a:bodyPr/>
          <a:lstStyle>
            <a:lvl1pPr>
              <a:defRPr/>
            </a:lvl1pPr>
          </a:lstStyle>
          <a:p>
            <a:pPr>
              <a:defRPr/>
            </a:pPr>
            <a:fld id="{6A3284B2-1055-46E0-9BA4-F261A1CA5F5F}"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pPr>
              <a:defRPr/>
            </a:pPr>
            <a:r>
              <a:rPr lang="en-US" dirty="0"/>
              <a:t>CERT </a:t>
            </a:r>
          </a:p>
          <a:p>
            <a:pPr>
              <a:defRPr/>
            </a:pPr>
            <a:r>
              <a:rPr lang="en-US" dirty="0"/>
              <a:t>Emergency Communications</a:t>
            </a:r>
          </a:p>
        </p:txBody>
      </p:sp>
      <p:sp>
        <p:nvSpPr>
          <p:cNvPr id="5" name="Rectangle 17"/>
          <p:cNvSpPr>
            <a:spLocks noGrp="1" noChangeArrowheads="1"/>
          </p:cNvSpPr>
          <p:nvPr>
            <p:ph type="sldNum" sz="quarter" idx="11"/>
          </p:nvPr>
        </p:nvSpPr>
        <p:spPr>
          <a:ln/>
        </p:spPr>
        <p:txBody>
          <a:bodyPr/>
          <a:lstStyle>
            <a:lvl1pPr>
              <a:defRPr/>
            </a:lvl1pPr>
          </a:lstStyle>
          <a:p>
            <a:pPr>
              <a:defRPr/>
            </a:pPr>
            <a:fld id="{9A349181-D5B1-4360-9C39-02F872D32F5F}"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2098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304800"/>
            <a:ext cx="64770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
          <p:cNvSpPr>
            <a:spLocks noGrp="1" noChangeArrowheads="1"/>
          </p:cNvSpPr>
          <p:nvPr>
            <p:ph type="ftr" sz="quarter" idx="10"/>
          </p:nvPr>
        </p:nvSpPr>
        <p:spPr>
          <a:ln/>
        </p:spPr>
        <p:txBody>
          <a:bodyPr/>
          <a:lstStyle>
            <a:lvl1pPr>
              <a:defRPr/>
            </a:lvl1pPr>
          </a:lstStyle>
          <a:p>
            <a:pPr>
              <a:defRPr/>
            </a:pPr>
            <a:r>
              <a:rPr lang="en-US" dirty="0"/>
              <a:t>CERT </a:t>
            </a:r>
          </a:p>
          <a:p>
            <a:pPr>
              <a:defRPr/>
            </a:pPr>
            <a:r>
              <a:rPr lang="en-US" dirty="0"/>
              <a:t>Emergency Communications</a:t>
            </a:r>
          </a:p>
        </p:txBody>
      </p:sp>
      <p:sp>
        <p:nvSpPr>
          <p:cNvPr id="5" name="Rectangle 17"/>
          <p:cNvSpPr>
            <a:spLocks noGrp="1" noChangeArrowheads="1"/>
          </p:cNvSpPr>
          <p:nvPr>
            <p:ph type="sldNum" sz="quarter" idx="11"/>
          </p:nvPr>
        </p:nvSpPr>
        <p:spPr>
          <a:ln/>
        </p:spPr>
        <p:txBody>
          <a:bodyPr/>
          <a:lstStyle>
            <a:lvl1pPr>
              <a:defRPr/>
            </a:lvl1pPr>
          </a:lstStyle>
          <a:p>
            <a:pPr>
              <a:defRPr/>
            </a:pPr>
            <a:fld id="{1BA1FC30-C603-405F-B05F-2E9428B431CA}"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6858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341438"/>
            <a:ext cx="8229600" cy="4525962"/>
          </a:xfrm>
        </p:spPr>
        <p:txBody>
          <a:bodyPr/>
          <a:lstStyle/>
          <a:p>
            <a:pPr lvl="0"/>
            <a:r>
              <a:rPr lang="en-US" noProof="0" dirty="0" smtClean="0"/>
              <a:t>Click icon to add SmartArt graphic</a:t>
            </a:r>
          </a:p>
        </p:txBody>
      </p:sp>
      <p:sp>
        <p:nvSpPr>
          <p:cNvPr id="4" name="Rectangle 15"/>
          <p:cNvSpPr>
            <a:spLocks noGrp="1" noChangeArrowheads="1"/>
          </p:cNvSpPr>
          <p:nvPr>
            <p:ph type="ftr" sz="quarter" idx="10"/>
          </p:nvPr>
        </p:nvSpPr>
        <p:spPr>
          <a:ln/>
        </p:spPr>
        <p:txBody>
          <a:bodyPr/>
          <a:lstStyle>
            <a:lvl1pPr>
              <a:defRPr/>
            </a:lvl1pPr>
          </a:lstStyle>
          <a:p>
            <a:pPr>
              <a:defRPr/>
            </a:pPr>
            <a:r>
              <a:rPr lang="en-US" dirty="0"/>
              <a:t>CERT </a:t>
            </a:r>
          </a:p>
          <a:p>
            <a:pPr>
              <a:defRPr/>
            </a:pPr>
            <a:r>
              <a:rPr lang="en-US" dirty="0"/>
              <a:t>Emergency Communications</a:t>
            </a:r>
          </a:p>
        </p:txBody>
      </p:sp>
      <p:sp>
        <p:nvSpPr>
          <p:cNvPr id="5" name="Rectangle 17"/>
          <p:cNvSpPr>
            <a:spLocks noGrp="1" noChangeArrowheads="1"/>
          </p:cNvSpPr>
          <p:nvPr>
            <p:ph type="sldNum" sz="quarter" idx="11"/>
          </p:nvPr>
        </p:nvSpPr>
        <p:spPr>
          <a:ln/>
        </p:spPr>
        <p:txBody>
          <a:bodyPr/>
          <a:lstStyle>
            <a:lvl1pPr>
              <a:defRPr/>
            </a:lvl1pPr>
          </a:lstStyle>
          <a:p>
            <a:pPr>
              <a:defRPr/>
            </a:pPr>
            <a:fld id="{FC71C668-EA29-4A5A-AA8B-8F44BF8D6F1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59" indent="0">
              <a:buNone/>
              <a:defRPr sz="1800"/>
            </a:lvl2pPr>
            <a:lvl3pPr marL="914318" indent="0">
              <a:buNone/>
              <a:defRPr sz="1600"/>
            </a:lvl3pPr>
            <a:lvl4pPr marL="1371477" indent="0">
              <a:buNone/>
              <a:defRPr sz="1400"/>
            </a:lvl4pPr>
            <a:lvl5pPr marL="1828637" indent="0">
              <a:buNone/>
              <a:defRPr sz="1400"/>
            </a:lvl5pPr>
            <a:lvl6pPr marL="2285797" indent="0">
              <a:buNone/>
              <a:defRPr sz="1400"/>
            </a:lvl6pPr>
            <a:lvl7pPr marL="2742956" indent="0">
              <a:buNone/>
              <a:defRPr sz="1400"/>
            </a:lvl7pPr>
            <a:lvl8pPr marL="3200115" indent="0">
              <a:buNone/>
              <a:defRPr sz="1400"/>
            </a:lvl8pPr>
            <a:lvl9pPr marL="3657274" indent="0">
              <a:buNone/>
              <a:defRPr sz="1400"/>
            </a:lvl9pPr>
          </a:lstStyle>
          <a:p>
            <a:pPr lvl="0"/>
            <a:r>
              <a:rPr lang="en-US" smtClean="0"/>
              <a:t>Click to edit Master text styles</a:t>
            </a:r>
          </a:p>
        </p:txBody>
      </p:sp>
      <p:sp>
        <p:nvSpPr>
          <p:cNvPr id="4" name="Rectangle 15"/>
          <p:cNvSpPr>
            <a:spLocks noGrp="1" noChangeArrowheads="1"/>
          </p:cNvSpPr>
          <p:nvPr>
            <p:ph type="ftr" sz="quarter" idx="10"/>
          </p:nvPr>
        </p:nvSpPr>
        <p:spPr/>
        <p:txBody>
          <a:bodyPr/>
          <a:lstStyle>
            <a:lvl1pPr>
              <a:defRPr/>
            </a:lvl1pPr>
          </a:lstStyle>
          <a:p>
            <a:endParaRPr lang="en-US" dirty="0"/>
          </a:p>
        </p:txBody>
      </p:sp>
      <p:sp>
        <p:nvSpPr>
          <p:cNvPr id="5" name="Rectangle 17"/>
          <p:cNvSpPr>
            <a:spLocks noGrp="1" noChangeArrowheads="1"/>
          </p:cNvSpPr>
          <p:nvPr>
            <p:ph type="sldNum" sz="quarter" idx="11"/>
          </p:nvPr>
        </p:nvSpPr>
        <p:spPr/>
        <p:txBody>
          <a:bodyPr/>
          <a:lstStyle>
            <a:lvl1pPr>
              <a:defRPr/>
            </a:lvl1pPr>
          </a:lstStyle>
          <a:p>
            <a:fld id="{14232F15-28AE-4992-9BB6-5A5B7E1444F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ftr" sz="quarter" idx="10"/>
          </p:nvPr>
        </p:nvSpPr>
        <p:spPr/>
        <p:txBody>
          <a:bodyPr/>
          <a:lstStyle>
            <a:lvl1pPr>
              <a:defRPr/>
            </a:lvl1pPr>
          </a:lstStyle>
          <a:p>
            <a:endParaRPr lang="en-US" dirty="0"/>
          </a:p>
        </p:txBody>
      </p:sp>
      <p:sp>
        <p:nvSpPr>
          <p:cNvPr id="6" name="Rectangle 17"/>
          <p:cNvSpPr>
            <a:spLocks noGrp="1" noChangeArrowheads="1"/>
          </p:cNvSpPr>
          <p:nvPr>
            <p:ph type="sldNum" sz="quarter" idx="11"/>
          </p:nvPr>
        </p:nvSpPr>
        <p:spPr/>
        <p:txBody>
          <a:bodyPr/>
          <a:lstStyle>
            <a:lvl1pPr>
              <a:defRPr/>
            </a:lvl1pPr>
          </a:lstStyle>
          <a:p>
            <a:fld id="{14232F15-28AE-4992-9BB6-5A5B7E1444F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ftr" sz="quarter" idx="10"/>
          </p:nvPr>
        </p:nvSpPr>
        <p:spPr/>
        <p:txBody>
          <a:bodyPr/>
          <a:lstStyle>
            <a:lvl1pPr>
              <a:defRPr/>
            </a:lvl1pPr>
          </a:lstStyle>
          <a:p>
            <a:endParaRPr lang="en-US" dirty="0"/>
          </a:p>
        </p:txBody>
      </p:sp>
      <p:sp>
        <p:nvSpPr>
          <p:cNvPr id="8" name="Rectangle 17"/>
          <p:cNvSpPr>
            <a:spLocks noGrp="1" noChangeArrowheads="1"/>
          </p:cNvSpPr>
          <p:nvPr>
            <p:ph type="sldNum" sz="quarter" idx="11"/>
          </p:nvPr>
        </p:nvSpPr>
        <p:spPr/>
        <p:txBody>
          <a:bodyPr/>
          <a:lstStyle>
            <a:lvl1pPr>
              <a:defRPr/>
            </a:lvl1pPr>
          </a:lstStyle>
          <a:p>
            <a:fld id="{14232F15-28AE-4992-9BB6-5A5B7E1444F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8"/>
          <p:cNvCxnSpPr>
            <a:cxnSpLocks noChangeShapeType="1"/>
          </p:cNvCxnSpPr>
          <p:nvPr/>
        </p:nvCxnSpPr>
        <p:spPr bwMode="auto">
          <a:xfrm>
            <a:off x="1" y="0"/>
            <a:ext cx="9153071" cy="0"/>
          </a:xfrm>
          <a:prstGeom prst="line">
            <a:avLst/>
          </a:prstGeom>
          <a:noFill/>
          <a:ln w="127000" algn="ctr">
            <a:solidFill>
              <a:srgbClr val="367D1D"/>
            </a:solidFill>
            <a:round/>
            <a:headEnd/>
            <a:tailEnd/>
          </a:ln>
        </p:spPr>
      </p:cxn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15"/>
          <p:cNvSpPr>
            <a:spLocks noGrp="1" noChangeArrowheads="1"/>
          </p:cNvSpPr>
          <p:nvPr>
            <p:ph type="ftr" sz="quarter" idx="10"/>
          </p:nvPr>
        </p:nvSpPr>
        <p:spPr/>
        <p:txBody>
          <a:bodyPr/>
          <a:lstStyle>
            <a:lvl1pPr>
              <a:defRPr/>
            </a:lvl1pPr>
          </a:lstStyle>
          <a:p>
            <a:endParaRPr lang="en-US" dirty="0"/>
          </a:p>
        </p:txBody>
      </p:sp>
      <p:sp>
        <p:nvSpPr>
          <p:cNvPr id="5" name="Rectangle 17"/>
          <p:cNvSpPr>
            <a:spLocks noGrp="1" noChangeArrowheads="1"/>
          </p:cNvSpPr>
          <p:nvPr>
            <p:ph type="sldNum" sz="quarter" idx="11"/>
          </p:nvPr>
        </p:nvSpPr>
        <p:spPr/>
        <p:txBody>
          <a:bodyPr/>
          <a:lstStyle>
            <a:lvl1pPr>
              <a:defRPr/>
            </a:lvl1pPr>
          </a:lstStyle>
          <a:p>
            <a:fld id="{14232F15-28AE-4992-9BB6-5A5B7E1444F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endParaRPr lang="en-US" dirty="0"/>
          </a:p>
        </p:txBody>
      </p:sp>
      <p:sp>
        <p:nvSpPr>
          <p:cNvPr id="3" name="Rectangle 17"/>
          <p:cNvSpPr>
            <a:spLocks noGrp="1" noChangeArrowheads="1"/>
          </p:cNvSpPr>
          <p:nvPr>
            <p:ph type="sldNum" sz="quarter" idx="11"/>
          </p:nvPr>
        </p:nvSpPr>
        <p:spPr>
          <a:ln/>
        </p:spPr>
        <p:txBody>
          <a:bodyPr/>
          <a:lstStyle>
            <a:lvl1pPr>
              <a:defRPr/>
            </a:lvl1pPr>
          </a:lstStyle>
          <a:p>
            <a:fld id="{14232F15-28AE-4992-9BB6-5A5B7E1444F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endParaRPr lang="en-US" dirty="0"/>
          </a:p>
        </p:txBody>
      </p:sp>
      <p:sp>
        <p:nvSpPr>
          <p:cNvPr id="6" name="Rectangle 17"/>
          <p:cNvSpPr>
            <a:spLocks noGrp="1" noChangeArrowheads="1"/>
          </p:cNvSpPr>
          <p:nvPr>
            <p:ph type="sldNum" sz="quarter" idx="11"/>
          </p:nvPr>
        </p:nvSpPr>
        <p:spPr/>
        <p:txBody>
          <a:bodyPr/>
          <a:lstStyle>
            <a:lvl1pPr>
              <a:defRPr/>
            </a:lvl1pPr>
          </a:lstStyle>
          <a:p>
            <a:fld id="{14232F15-28AE-4992-9BB6-5A5B7E1444F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7" indent="0">
              <a:buNone/>
              <a:defRPr sz="2000"/>
            </a:lvl5pPr>
            <a:lvl6pPr marL="2285797" indent="0">
              <a:buNone/>
              <a:defRPr sz="2000"/>
            </a:lvl6pPr>
            <a:lvl7pPr marL="2742956" indent="0">
              <a:buNone/>
              <a:defRPr sz="2000"/>
            </a:lvl7pPr>
            <a:lvl8pPr marL="3200115" indent="0">
              <a:buNone/>
              <a:defRPr sz="2000"/>
            </a:lvl8pPr>
            <a:lvl9pPr marL="3657274"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Rectangle 15"/>
          <p:cNvSpPr>
            <a:spLocks noGrp="1" noChangeArrowheads="1"/>
          </p:cNvSpPr>
          <p:nvPr>
            <p:ph type="ftr" sz="quarter" idx="10"/>
          </p:nvPr>
        </p:nvSpPr>
        <p:spPr/>
        <p:txBody>
          <a:bodyPr/>
          <a:lstStyle>
            <a:lvl1pPr>
              <a:defRPr/>
            </a:lvl1pPr>
          </a:lstStyle>
          <a:p>
            <a:endParaRPr lang="en-US" dirty="0"/>
          </a:p>
        </p:txBody>
      </p:sp>
      <p:sp>
        <p:nvSpPr>
          <p:cNvPr id="6" name="Rectangle 17"/>
          <p:cNvSpPr>
            <a:spLocks noGrp="1" noChangeArrowheads="1"/>
          </p:cNvSpPr>
          <p:nvPr>
            <p:ph type="sldNum" sz="quarter" idx="11"/>
          </p:nvPr>
        </p:nvSpPr>
        <p:spPr/>
        <p:txBody>
          <a:bodyPr/>
          <a:lstStyle>
            <a:lvl1pPr>
              <a:defRPr/>
            </a:lvl1pPr>
          </a:lstStyle>
          <a:p>
            <a:fld id="{14232F15-28AE-4992-9BB6-5A5B7E1444F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6595" y="1340942"/>
            <a:ext cx="8230810" cy="452586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2"/>
          <p:cNvSpPr>
            <a:spLocks noGrp="1" noChangeArrowheads="1"/>
          </p:cNvSpPr>
          <p:nvPr>
            <p:ph type="title"/>
          </p:nvPr>
        </p:nvSpPr>
        <p:spPr bwMode="auto">
          <a:xfrm>
            <a:off x="152703" y="305099"/>
            <a:ext cx="8838595" cy="686097"/>
          </a:xfrm>
          <a:prstGeom prst="rect">
            <a:avLst/>
          </a:prstGeom>
          <a:noFill/>
          <a:ln w="9525">
            <a:noFill/>
            <a:miter lim="800000"/>
            <a:headEnd/>
            <a:tailEnd/>
          </a:ln>
          <a:effectLst>
            <a:outerShdw dist="35921" dir="2700000" algn="ctr" rotWithShape="0">
              <a:schemeClr val="tx1"/>
            </a:outerShdw>
          </a:effectLst>
        </p:spPr>
        <p:txBody>
          <a:bodyPr vert="horz" wrap="square" lIns="91432" tIns="45716" rIns="91432" bIns="45716" numCol="1" anchor="ctr" anchorCtr="0" compatLnSpc="1">
            <a:prstTxWarp prst="textNoShape">
              <a:avLst/>
            </a:prstTxWarp>
          </a:bodyPr>
          <a:lstStyle/>
          <a:p>
            <a:pPr lvl="0"/>
            <a:r>
              <a:rPr lang="en-US" smtClean="0"/>
              <a:t>Click to edit Master title style</a:t>
            </a:r>
          </a:p>
        </p:txBody>
      </p:sp>
      <p:sp>
        <p:nvSpPr>
          <p:cNvPr id="1039" name="Rectangle 15"/>
          <p:cNvSpPr>
            <a:spLocks noGrp="1" noChangeArrowheads="1"/>
          </p:cNvSpPr>
          <p:nvPr>
            <p:ph type="ftr" sz="quarter" idx="3"/>
          </p:nvPr>
        </p:nvSpPr>
        <p:spPr bwMode="auto">
          <a:xfrm>
            <a:off x="2514298" y="6244828"/>
            <a:ext cx="2895297" cy="4762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ctr">
              <a:defRPr sz="1400" b="0">
                <a:latin typeface="Arial" charset="0"/>
              </a:defRPr>
            </a:lvl1pPr>
          </a:lstStyle>
          <a:p>
            <a:endParaRPr lang="en-US" dirty="0"/>
          </a:p>
        </p:txBody>
      </p:sp>
      <p:sp>
        <p:nvSpPr>
          <p:cNvPr id="1041" name="Rectangle 17"/>
          <p:cNvSpPr>
            <a:spLocks noGrp="1" noChangeArrowheads="1"/>
          </p:cNvSpPr>
          <p:nvPr>
            <p:ph type="sldNum" sz="quarter" idx="4"/>
          </p:nvPr>
        </p:nvSpPr>
        <p:spPr bwMode="auto">
          <a:xfrm>
            <a:off x="5562298" y="6244828"/>
            <a:ext cx="2133297" cy="47625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400" b="0">
                <a:latin typeface="Arial" charset="0"/>
              </a:defRPr>
            </a:lvl1pPr>
          </a:lstStyle>
          <a:p>
            <a:fld id="{14232F15-28AE-4992-9BB6-5A5B7E1444F4}" type="slidenum">
              <a:rPr lang="en-US" smtClean="0"/>
              <a:pPr/>
              <a:t>‹#›</a:t>
            </a:fld>
            <a:endParaRPr lang="en-US" dirty="0"/>
          </a:p>
        </p:txBody>
      </p:sp>
      <p:pic>
        <p:nvPicPr>
          <p:cNvPr id="2054" name="Picture 15" descr="fema_logo_small.png"/>
          <p:cNvPicPr>
            <a:picLocks noChangeAspect="1"/>
          </p:cNvPicPr>
          <p:nvPr/>
        </p:nvPicPr>
        <p:blipFill>
          <a:blip r:embed="rId17" cstate="print"/>
          <a:srcRect/>
          <a:stretch>
            <a:fillRect/>
          </a:stretch>
        </p:blipFill>
        <p:spPr bwMode="auto">
          <a:xfrm>
            <a:off x="108858" y="6173391"/>
            <a:ext cx="1661584" cy="641450"/>
          </a:xfrm>
          <a:prstGeom prst="rect">
            <a:avLst/>
          </a:prstGeom>
          <a:noFill/>
          <a:ln w="9525">
            <a:noFill/>
            <a:miter lim="800000"/>
            <a:headEnd/>
            <a:tailEnd/>
          </a:ln>
        </p:spPr>
      </p:pic>
      <p:pic>
        <p:nvPicPr>
          <p:cNvPr id="2055" name="Picture 7" descr="SmallDallas.jpg"/>
          <p:cNvPicPr>
            <a:picLocks noChangeAspect="1"/>
          </p:cNvPicPr>
          <p:nvPr/>
        </p:nvPicPr>
        <p:blipFill>
          <a:blip r:embed="rId18" cstate="print"/>
          <a:srcRect/>
          <a:stretch>
            <a:fillRect/>
          </a:stretch>
        </p:blipFill>
        <p:spPr bwMode="auto">
          <a:xfrm>
            <a:off x="7910286" y="6096000"/>
            <a:ext cx="1093108"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159" algn="l" rtl="0" eaLnBrk="1" fontAlgn="base" hangingPunct="1">
        <a:spcBef>
          <a:spcPct val="0"/>
        </a:spcBef>
        <a:spcAft>
          <a:spcPct val="0"/>
        </a:spcAft>
        <a:defRPr sz="2400" b="1">
          <a:solidFill>
            <a:schemeClr val="bg1"/>
          </a:solidFill>
          <a:latin typeface="Arial" charset="0"/>
        </a:defRPr>
      </a:lvl6pPr>
      <a:lvl7pPr marL="914318" algn="l" rtl="0" eaLnBrk="1" fontAlgn="base" hangingPunct="1">
        <a:spcBef>
          <a:spcPct val="0"/>
        </a:spcBef>
        <a:spcAft>
          <a:spcPct val="0"/>
        </a:spcAft>
        <a:defRPr sz="2400" b="1">
          <a:solidFill>
            <a:schemeClr val="bg1"/>
          </a:solidFill>
          <a:latin typeface="Arial" charset="0"/>
        </a:defRPr>
      </a:lvl7pPr>
      <a:lvl8pPr marL="1371477" algn="l" rtl="0" eaLnBrk="1" fontAlgn="base" hangingPunct="1">
        <a:spcBef>
          <a:spcPct val="0"/>
        </a:spcBef>
        <a:spcAft>
          <a:spcPct val="0"/>
        </a:spcAft>
        <a:defRPr sz="2400" b="1">
          <a:solidFill>
            <a:schemeClr val="bg1"/>
          </a:solidFill>
          <a:latin typeface="Arial" charset="0"/>
        </a:defRPr>
      </a:lvl8pPr>
      <a:lvl9pPr marL="1828637" algn="l" rtl="0" eaLnBrk="1" fontAlgn="base" hangingPunct="1">
        <a:spcBef>
          <a:spcPct val="0"/>
        </a:spcBef>
        <a:spcAft>
          <a:spcPct val="0"/>
        </a:spcAft>
        <a:defRPr sz="2400" b="1">
          <a:solidFill>
            <a:schemeClr val="bg1"/>
          </a:solidFill>
          <a:latin typeface="Arial" charset="0"/>
        </a:defRPr>
      </a:lvl9pPr>
    </p:titleStyle>
    <p:bodyStyle>
      <a:lvl1pPr marL="342369" indent="-342369" algn="l" rtl="0" eaLnBrk="1" fontAlgn="base" hangingPunct="1">
        <a:spcBef>
          <a:spcPct val="20000"/>
        </a:spcBef>
        <a:spcAft>
          <a:spcPct val="0"/>
        </a:spcAft>
        <a:buClr>
          <a:srgbClr val="006600"/>
        </a:buClr>
        <a:buFont typeface="Arial" charset="0"/>
        <a:buChar char="●"/>
        <a:defRPr sz="3200">
          <a:solidFill>
            <a:srgbClr val="006600"/>
          </a:solidFill>
          <a:latin typeface="+mn-lt"/>
          <a:ea typeface="+mn-ea"/>
          <a:cs typeface="+mn-cs"/>
        </a:defRPr>
      </a:lvl1pPr>
      <a:lvl2pPr marL="741798" indent="-285307" algn="l" rtl="0" eaLnBrk="1" fontAlgn="base" hangingPunct="1">
        <a:spcBef>
          <a:spcPct val="20000"/>
        </a:spcBef>
        <a:spcAft>
          <a:spcPct val="0"/>
        </a:spcAft>
        <a:buClr>
          <a:srgbClr val="006600"/>
        </a:buClr>
        <a:buFont typeface="Wingdings" pitchFamily="2" charset="2"/>
        <a:buChar char="§"/>
        <a:defRPr sz="2800">
          <a:solidFill>
            <a:srgbClr val="006600"/>
          </a:solidFill>
          <a:latin typeface="+mn-lt"/>
        </a:defRPr>
      </a:lvl2pPr>
      <a:lvl3pPr marL="1142730" indent="-228246" algn="l" rtl="0" eaLnBrk="1" fontAlgn="base" hangingPunct="1">
        <a:spcBef>
          <a:spcPct val="20000"/>
        </a:spcBef>
        <a:spcAft>
          <a:spcPct val="0"/>
        </a:spcAft>
        <a:buClr>
          <a:srgbClr val="006600"/>
        </a:buClr>
        <a:buFont typeface="Wingdings" pitchFamily="2" charset="2"/>
        <a:buChar char="v"/>
        <a:defRPr sz="2400">
          <a:solidFill>
            <a:srgbClr val="006600"/>
          </a:solidFill>
          <a:latin typeface="+mn-lt"/>
        </a:defRPr>
      </a:lvl3pPr>
      <a:lvl4pPr marL="1599222" indent="-228246" algn="l" rtl="0" eaLnBrk="1" fontAlgn="base" hangingPunct="1">
        <a:spcBef>
          <a:spcPct val="20000"/>
        </a:spcBef>
        <a:spcAft>
          <a:spcPct val="0"/>
        </a:spcAft>
        <a:buClr>
          <a:srgbClr val="006600"/>
        </a:buClr>
        <a:buFont typeface="Wingdings" pitchFamily="2" charset="2"/>
        <a:buChar char="§"/>
        <a:defRPr sz="2000">
          <a:solidFill>
            <a:srgbClr val="006600"/>
          </a:solidFill>
          <a:latin typeface="+mn-lt"/>
        </a:defRPr>
      </a:lvl4pPr>
      <a:lvl5pPr marL="2057214" indent="-228246"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5pPr>
      <a:lvl6pPr marL="2514376" indent="-22858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6pPr>
      <a:lvl7pPr marL="2971535" indent="-22858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7pPr>
      <a:lvl8pPr marL="3428695" indent="-22858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8pPr>
      <a:lvl9pPr marL="3885854" indent="-22858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6596" y="1340943"/>
            <a:ext cx="8230810" cy="4525863"/>
          </a:xfrm>
          <a:prstGeom prst="rect">
            <a:avLst/>
          </a:prstGeom>
          <a:noFill/>
          <a:ln w="9525">
            <a:noFill/>
            <a:miter lim="800000"/>
            <a:headEnd/>
            <a:tailEnd/>
          </a:ln>
        </p:spPr>
        <p:txBody>
          <a:bodyPr vert="horz" wrap="square" lIns="91416" tIns="45708" rIns="91416" bIns="4570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5" name="Rectangle 2"/>
          <p:cNvSpPr>
            <a:spLocks noGrp="1" noChangeArrowheads="1"/>
          </p:cNvSpPr>
          <p:nvPr>
            <p:ph type="title"/>
          </p:nvPr>
        </p:nvSpPr>
        <p:spPr bwMode="auto">
          <a:xfrm>
            <a:off x="152704" y="305100"/>
            <a:ext cx="8838595" cy="686097"/>
          </a:xfrm>
          <a:prstGeom prst="rect">
            <a:avLst/>
          </a:prstGeom>
          <a:noFill/>
          <a:ln w="9525">
            <a:noFill/>
            <a:miter lim="800000"/>
            <a:headEnd/>
            <a:tailEnd/>
          </a:ln>
          <a:effectLst>
            <a:outerShdw dist="35921" dir="2700000" algn="ctr" rotWithShape="0">
              <a:schemeClr val="tx1"/>
            </a:outerShdw>
          </a:effectLst>
        </p:spPr>
        <p:txBody>
          <a:bodyPr vert="horz" wrap="square" lIns="91416" tIns="45708" rIns="91416" bIns="45708" numCol="1" anchor="ctr" anchorCtr="0" compatLnSpc="1">
            <a:prstTxWarp prst="textNoShape">
              <a:avLst/>
            </a:prstTxWarp>
          </a:bodyPr>
          <a:lstStyle/>
          <a:p>
            <a:pPr lvl="0"/>
            <a:r>
              <a:rPr lang="en-US" smtClean="0"/>
              <a:t>Click to edit Master title style</a:t>
            </a:r>
          </a:p>
        </p:txBody>
      </p:sp>
      <p:sp>
        <p:nvSpPr>
          <p:cNvPr id="1039" name="Rectangle 15"/>
          <p:cNvSpPr>
            <a:spLocks noGrp="1" noChangeArrowheads="1"/>
          </p:cNvSpPr>
          <p:nvPr>
            <p:ph type="ftr" sz="quarter" idx="3"/>
          </p:nvPr>
        </p:nvSpPr>
        <p:spPr bwMode="auto">
          <a:xfrm>
            <a:off x="2514298" y="6244828"/>
            <a:ext cx="2895297" cy="476250"/>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ctr">
              <a:defRPr sz="1400" b="0">
                <a:latin typeface="Arial" charset="0"/>
              </a:defRPr>
            </a:lvl1pPr>
          </a:lstStyle>
          <a:p>
            <a:pPr>
              <a:defRPr/>
            </a:pPr>
            <a:r>
              <a:rPr lang="en-US" dirty="0"/>
              <a:t>CERT </a:t>
            </a:r>
          </a:p>
          <a:p>
            <a:pPr>
              <a:defRPr/>
            </a:pPr>
            <a:r>
              <a:rPr lang="en-US" dirty="0"/>
              <a:t>Emergency Communications</a:t>
            </a:r>
          </a:p>
        </p:txBody>
      </p:sp>
      <p:sp>
        <p:nvSpPr>
          <p:cNvPr id="1041" name="Rectangle 17"/>
          <p:cNvSpPr>
            <a:spLocks noGrp="1" noChangeArrowheads="1"/>
          </p:cNvSpPr>
          <p:nvPr>
            <p:ph type="sldNum" sz="quarter" idx="4"/>
          </p:nvPr>
        </p:nvSpPr>
        <p:spPr bwMode="auto">
          <a:xfrm>
            <a:off x="5562298" y="6244828"/>
            <a:ext cx="2133297" cy="476250"/>
          </a:xfrm>
          <a:prstGeom prst="rect">
            <a:avLst/>
          </a:prstGeom>
          <a:noFill/>
          <a:ln w="9525">
            <a:noFill/>
            <a:miter lim="800000"/>
            <a:headEnd/>
            <a:tailEnd/>
          </a:ln>
          <a:effectLst/>
        </p:spPr>
        <p:txBody>
          <a:bodyPr vert="horz" wrap="square" lIns="91416" tIns="45708" rIns="91416" bIns="45708" numCol="1" anchor="t" anchorCtr="0" compatLnSpc="1">
            <a:prstTxWarp prst="textNoShape">
              <a:avLst/>
            </a:prstTxWarp>
          </a:bodyPr>
          <a:lstStyle>
            <a:lvl1pPr algn="r">
              <a:defRPr sz="1400" b="0">
                <a:latin typeface="Arial" charset="0"/>
              </a:defRPr>
            </a:lvl1pPr>
          </a:lstStyle>
          <a:p>
            <a:pPr>
              <a:defRPr/>
            </a:pPr>
            <a:fld id="{22A5B236-CFED-4473-8435-880D422B0E20}" type="slidenum">
              <a:rPr lang="en-US"/>
              <a:pPr>
                <a:defRPr/>
              </a:pPr>
              <a:t>‹#›</a:t>
            </a:fld>
            <a:endParaRPr lang="en-US" dirty="0"/>
          </a:p>
        </p:txBody>
      </p:sp>
      <p:pic>
        <p:nvPicPr>
          <p:cNvPr id="3078" name="Picture 15" descr="fema_logo_small.png"/>
          <p:cNvPicPr>
            <a:picLocks noChangeAspect="1"/>
          </p:cNvPicPr>
          <p:nvPr/>
        </p:nvPicPr>
        <p:blipFill>
          <a:blip r:embed="rId15" cstate="print"/>
          <a:srcRect/>
          <a:stretch>
            <a:fillRect/>
          </a:stretch>
        </p:blipFill>
        <p:spPr bwMode="auto">
          <a:xfrm>
            <a:off x="108858" y="6173392"/>
            <a:ext cx="1661584" cy="641450"/>
          </a:xfrm>
          <a:prstGeom prst="rect">
            <a:avLst/>
          </a:prstGeom>
          <a:noFill/>
          <a:ln w="9525">
            <a:noFill/>
            <a:miter lim="800000"/>
            <a:headEnd/>
            <a:tailEnd/>
          </a:ln>
        </p:spPr>
      </p:pic>
      <p:pic>
        <p:nvPicPr>
          <p:cNvPr id="3079" name="Picture 7" descr="SmallDallas.jpg"/>
          <p:cNvPicPr>
            <a:picLocks noChangeAspect="1"/>
          </p:cNvPicPr>
          <p:nvPr/>
        </p:nvPicPr>
        <p:blipFill>
          <a:blip r:embed="rId16" cstate="print"/>
          <a:srcRect/>
          <a:stretch>
            <a:fillRect/>
          </a:stretch>
        </p:blipFill>
        <p:spPr bwMode="auto">
          <a:xfrm>
            <a:off x="7910286" y="6107906"/>
            <a:ext cx="1076476" cy="7500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dt="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077" algn="l" rtl="0" eaLnBrk="1" fontAlgn="base" hangingPunct="1">
        <a:spcBef>
          <a:spcPct val="0"/>
        </a:spcBef>
        <a:spcAft>
          <a:spcPct val="0"/>
        </a:spcAft>
        <a:defRPr sz="2400" b="1">
          <a:solidFill>
            <a:schemeClr val="bg1"/>
          </a:solidFill>
          <a:latin typeface="Arial" charset="0"/>
        </a:defRPr>
      </a:lvl6pPr>
      <a:lvl7pPr marL="914156" algn="l" rtl="0" eaLnBrk="1" fontAlgn="base" hangingPunct="1">
        <a:spcBef>
          <a:spcPct val="0"/>
        </a:spcBef>
        <a:spcAft>
          <a:spcPct val="0"/>
        </a:spcAft>
        <a:defRPr sz="2400" b="1">
          <a:solidFill>
            <a:schemeClr val="bg1"/>
          </a:solidFill>
          <a:latin typeface="Arial" charset="0"/>
        </a:defRPr>
      </a:lvl7pPr>
      <a:lvl8pPr marL="1371232" algn="l" rtl="0" eaLnBrk="1" fontAlgn="base" hangingPunct="1">
        <a:spcBef>
          <a:spcPct val="0"/>
        </a:spcBef>
        <a:spcAft>
          <a:spcPct val="0"/>
        </a:spcAft>
        <a:defRPr sz="2400" b="1">
          <a:solidFill>
            <a:schemeClr val="bg1"/>
          </a:solidFill>
          <a:latin typeface="Arial" charset="0"/>
        </a:defRPr>
      </a:lvl8pPr>
      <a:lvl9pPr marL="1828311" algn="l" rtl="0" eaLnBrk="1" fontAlgn="base" hangingPunct="1">
        <a:spcBef>
          <a:spcPct val="0"/>
        </a:spcBef>
        <a:spcAft>
          <a:spcPct val="0"/>
        </a:spcAft>
        <a:defRPr sz="2400" b="1">
          <a:solidFill>
            <a:schemeClr val="bg1"/>
          </a:solidFill>
          <a:latin typeface="Arial" charset="0"/>
        </a:defRPr>
      </a:lvl9pPr>
    </p:titleStyle>
    <p:bodyStyle>
      <a:lvl1pPr marL="342338" indent="-342338" algn="l" rtl="0" eaLnBrk="1" fontAlgn="base" hangingPunct="1">
        <a:spcBef>
          <a:spcPct val="20000"/>
        </a:spcBef>
        <a:spcAft>
          <a:spcPct val="0"/>
        </a:spcAft>
        <a:buClr>
          <a:srgbClr val="006600"/>
        </a:buClr>
        <a:buFont typeface="Arial" charset="0"/>
        <a:buChar char="●"/>
        <a:defRPr sz="3200">
          <a:solidFill>
            <a:srgbClr val="006600"/>
          </a:solidFill>
          <a:latin typeface="+mn-lt"/>
          <a:ea typeface="+mn-ea"/>
          <a:cs typeface="+mn-cs"/>
        </a:defRPr>
      </a:lvl1pPr>
      <a:lvl2pPr marL="741732" indent="-285282" algn="l" rtl="0" eaLnBrk="1" fontAlgn="base" hangingPunct="1">
        <a:spcBef>
          <a:spcPct val="20000"/>
        </a:spcBef>
        <a:spcAft>
          <a:spcPct val="0"/>
        </a:spcAft>
        <a:buClr>
          <a:srgbClr val="006600"/>
        </a:buClr>
        <a:buFont typeface="Wingdings" pitchFamily="2" charset="2"/>
        <a:buChar char="§"/>
        <a:defRPr sz="2800">
          <a:solidFill>
            <a:srgbClr val="006600"/>
          </a:solidFill>
          <a:latin typeface="+mn-lt"/>
        </a:defRPr>
      </a:lvl2pPr>
      <a:lvl3pPr marL="1142628" indent="-228226" algn="l" rtl="0" eaLnBrk="1" fontAlgn="base" hangingPunct="1">
        <a:spcBef>
          <a:spcPct val="20000"/>
        </a:spcBef>
        <a:spcAft>
          <a:spcPct val="0"/>
        </a:spcAft>
        <a:buClr>
          <a:srgbClr val="006600"/>
        </a:buClr>
        <a:buFont typeface="Wingdings" pitchFamily="2" charset="2"/>
        <a:buChar char="v"/>
        <a:defRPr sz="2400">
          <a:solidFill>
            <a:srgbClr val="006600"/>
          </a:solidFill>
          <a:latin typeface="+mn-lt"/>
        </a:defRPr>
      </a:lvl3pPr>
      <a:lvl4pPr marL="1599080" indent="-228226" algn="l" rtl="0" eaLnBrk="1" fontAlgn="base" hangingPunct="1">
        <a:spcBef>
          <a:spcPct val="20000"/>
        </a:spcBef>
        <a:spcAft>
          <a:spcPct val="0"/>
        </a:spcAft>
        <a:buClr>
          <a:srgbClr val="006600"/>
        </a:buClr>
        <a:buFont typeface="Wingdings" pitchFamily="2" charset="2"/>
        <a:buChar char="§"/>
        <a:defRPr sz="2000">
          <a:solidFill>
            <a:srgbClr val="006600"/>
          </a:solidFill>
          <a:latin typeface="+mn-lt"/>
        </a:defRPr>
      </a:lvl4pPr>
      <a:lvl5pPr marL="2055530" indent="-228226"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5pPr>
      <a:lvl6pPr marL="2513928" indent="-22854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6pPr>
      <a:lvl7pPr marL="2971007" indent="-22854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7pPr>
      <a:lvl8pPr marL="3428083" indent="-22854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8pPr>
      <a:lvl9pPr marL="3885160" indent="-228540" algn="l" rtl="0" eaLnBrk="1" fontAlgn="base" hangingPunct="1">
        <a:spcBef>
          <a:spcPct val="20000"/>
        </a:spcBef>
        <a:spcAft>
          <a:spcPct val="0"/>
        </a:spcAft>
        <a:buClr>
          <a:srgbClr val="006600"/>
        </a:buClr>
        <a:buFont typeface="Wingdings" pitchFamily="2" charset="2"/>
        <a:buChar char="v"/>
        <a:defRPr sz="1600">
          <a:solidFill>
            <a:srgbClr val="006600"/>
          </a:solidFill>
          <a:latin typeface="+mn-lt"/>
        </a:defRPr>
      </a:lvl9pPr>
    </p:bodyStyle>
    <p:otherStyle>
      <a:defPPr>
        <a:defRPr lang="en-US"/>
      </a:defPPr>
      <a:lvl1pPr marL="0" algn="l" defTabSz="914156" rtl="0" eaLnBrk="1" latinLnBrk="0" hangingPunct="1">
        <a:defRPr sz="1800" kern="1200">
          <a:solidFill>
            <a:schemeClr val="tx1"/>
          </a:solidFill>
          <a:latin typeface="+mn-lt"/>
          <a:ea typeface="+mn-ea"/>
          <a:cs typeface="+mn-cs"/>
        </a:defRPr>
      </a:lvl1pPr>
      <a:lvl2pPr marL="457077" algn="l" defTabSz="914156" rtl="0" eaLnBrk="1" latinLnBrk="0" hangingPunct="1">
        <a:defRPr sz="1800" kern="1200">
          <a:solidFill>
            <a:schemeClr val="tx1"/>
          </a:solidFill>
          <a:latin typeface="+mn-lt"/>
          <a:ea typeface="+mn-ea"/>
          <a:cs typeface="+mn-cs"/>
        </a:defRPr>
      </a:lvl2pPr>
      <a:lvl3pPr marL="914156" algn="l" defTabSz="914156" rtl="0" eaLnBrk="1" latinLnBrk="0" hangingPunct="1">
        <a:defRPr sz="1800" kern="1200">
          <a:solidFill>
            <a:schemeClr val="tx1"/>
          </a:solidFill>
          <a:latin typeface="+mn-lt"/>
          <a:ea typeface="+mn-ea"/>
          <a:cs typeface="+mn-cs"/>
        </a:defRPr>
      </a:lvl3pPr>
      <a:lvl4pPr marL="1371232" algn="l" defTabSz="914156" rtl="0" eaLnBrk="1" latinLnBrk="0" hangingPunct="1">
        <a:defRPr sz="1800" kern="1200">
          <a:solidFill>
            <a:schemeClr val="tx1"/>
          </a:solidFill>
          <a:latin typeface="+mn-lt"/>
          <a:ea typeface="+mn-ea"/>
          <a:cs typeface="+mn-cs"/>
        </a:defRPr>
      </a:lvl4pPr>
      <a:lvl5pPr marL="1828311" algn="l" defTabSz="914156" rtl="0" eaLnBrk="1" latinLnBrk="0" hangingPunct="1">
        <a:defRPr sz="1800" kern="1200">
          <a:solidFill>
            <a:schemeClr val="tx1"/>
          </a:solidFill>
          <a:latin typeface="+mn-lt"/>
          <a:ea typeface="+mn-ea"/>
          <a:cs typeface="+mn-cs"/>
        </a:defRPr>
      </a:lvl5pPr>
      <a:lvl6pPr marL="2285389" algn="l" defTabSz="914156" rtl="0" eaLnBrk="1" latinLnBrk="0" hangingPunct="1">
        <a:defRPr sz="1800" kern="1200">
          <a:solidFill>
            <a:schemeClr val="tx1"/>
          </a:solidFill>
          <a:latin typeface="+mn-lt"/>
          <a:ea typeface="+mn-ea"/>
          <a:cs typeface="+mn-cs"/>
        </a:defRPr>
      </a:lvl6pPr>
      <a:lvl7pPr marL="2742468" algn="l" defTabSz="914156" rtl="0" eaLnBrk="1" latinLnBrk="0" hangingPunct="1">
        <a:defRPr sz="1800" kern="1200">
          <a:solidFill>
            <a:schemeClr val="tx1"/>
          </a:solidFill>
          <a:latin typeface="+mn-lt"/>
          <a:ea typeface="+mn-ea"/>
          <a:cs typeface="+mn-cs"/>
        </a:defRPr>
      </a:lvl7pPr>
      <a:lvl8pPr marL="3199545" algn="l" defTabSz="914156" rtl="0" eaLnBrk="1" latinLnBrk="0" hangingPunct="1">
        <a:defRPr sz="1800" kern="1200">
          <a:solidFill>
            <a:schemeClr val="tx1"/>
          </a:solidFill>
          <a:latin typeface="+mn-lt"/>
          <a:ea typeface="+mn-ea"/>
          <a:cs typeface="+mn-cs"/>
        </a:defRPr>
      </a:lvl8pPr>
      <a:lvl9pPr marL="3656622" algn="l" defTabSz="9141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kappamapgroup.com/" TargetMode="External"/><Relationship Id="rId2" Type="http://schemas.openxmlformats.org/officeDocument/2006/relationships/hyperlink" Target="http://store.usgs.gov/" TargetMode="External"/><Relationship Id="rId1" Type="http://schemas.openxmlformats.org/officeDocument/2006/relationships/slideLayout" Target="../slideLayouts/slideLayout2.xml"/><Relationship Id="rId4" Type="http://schemas.openxmlformats.org/officeDocument/2006/relationships/hyperlink" Target="http://www.rei.co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rei.com/learn/expert-advice/navigation-basic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backpacker.com/backpacking_101_understanding_your_compass/skills/12159" TargetMode="External"/><Relationship Id="rId4" Type="http://schemas.openxmlformats.org/officeDocument/2006/relationships/hyperlink" Target="http://www.rei.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docs.google.com/forms/d/e/1FAIpQLSceKZYtjA8NjRMbZtJXBKQqppBOq6cmmhikyifMcYpHQqiS2w/viewform?usp=sf_li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NAVIGATION</a:t>
            </a:r>
            <a:endParaRPr lang="en-US" dirty="0"/>
          </a:p>
        </p:txBody>
      </p:sp>
      <p:sp>
        <p:nvSpPr>
          <p:cNvPr id="3" name="Subtitle 2"/>
          <p:cNvSpPr>
            <a:spLocks noGrp="1"/>
          </p:cNvSpPr>
          <p:nvPr>
            <p:ph type="subTitle" idx="1"/>
          </p:nvPr>
        </p:nvSpPr>
        <p:spPr>
          <a:xfrm>
            <a:off x="381000" y="4427538"/>
            <a:ext cx="8305800" cy="1752600"/>
          </a:xfrm>
        </p:spPr>
        <p:txBody>
          <a:bodyPr/>
          <a:lstStyle/>
          <a:p>
            <a:r>
              <a:rPr lang="en-US" sz="2800" dirty="0" smtClean="0"/>
              <a:t>Navigating in unmarked or poorly marked terrain</a:t>
            </a:r>
          </a:p>
          <a:p>
            <a:r>
              <a:rPr lang="en-US" sz="2800" dirty="0" smtClean="0"/>
              <a:t>Advancement Module 04</a:t>
            </a:r>
          </a:p>
          <a:p>
            <a:r>
              <a:rPr lang="en-US" sz="2800" dirty="0" smtClean="0"/>
              <a:t>Dallas CERT</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				</a:t>
            </a:r>
            <a:r>
              <a:rPr lang="en-US" dirty="0" smtClean="0">
                <a:solidFill>
                  <a:srgbClr val="FFFF00"/>
                </a:solidFill>
              </a:rPr>
              <a:t>Activity</a:t>
            </a:r>
            <a:endParaRPr lang="en-US" dirty="0">
              <a:solidFill>
                <a:srgbClr val="FFFF00"/>
              </a:solidFill>
            </a:endParaRPr>
          </a:p>
        </p:txBody>
      </p:sp>
      <p:sp>
        <p:nvSpPr>
          <p:cNvPr id="3" name="Content Placeholder 2"/>
          <p:cNvSpPr>
            <a:spLocks noGrp="1"/>
          </p:cNvSpPr>
          <p:nvPr>
            <p:ph idx="1"/>
          </p:nvPr>
        </p:nvSpPr>
        <p:spPr>
          <a:xfrm>
            <a:off x="456595" y="1371600"/>
            <a:ext cx="8230810" cy="4495205"/>
          </a:xfrm>
        </p:spPr>
        <p:txBody>
          <a:bodyPr/>
          <a:lstStyle/>
          <a:p>
            <a:pPr marL="0" indent="0">
              <a:buNone/>
            </a:pPr>
            <a:r>
              <a:rPr lang="en-US" dirty="0" smtClean="0"/>
              <a:t>Take your compass and go outside, away from cars and metal objects</a:t>
            </a:r>
          </a:p>
          <a:p>
            <a:endParaRPr lang="en-US" dirty="0"/>
          </a:p>
          <a:p>
            <a:r>
              <a:rPr lang="en-US" sz="3000" dirty="0" smtClean="0"/>
              <a:t>Taking a bearing with a </a:t>
            </a:r>
            <a:r>
              <a:rPr lang="en-US" sz="3000" b="1" dirty="0" smtClean="0"/>
              <a:t>Lensatic compass</a:t>
            </a:r>
          </a:p>
          <a:p>
            <a:pPr marL="0" indent="0" algn="ctr">
              <a:buNone/>
            </a:pPr>
            <a:r>
              <a:rPr lang="en-US" sz="3000" b="1" dirty="0" smtClean="0"/>
              <a:t>or</a:t>
            </a:r>
          </a:p>
          <a:p>
            <a:r>
              <a:rPr lang="en-US" sz="3000" dirty="0" smtClean="0"/>
              <a:t>Taking a bearing with a </a:t>
            </a:r>
            <a:r>
              <a:rPr lang="en-US" sz="3000" b="1" dirty="0" smtClean="0"/>
              <a:t>base plate compass</a:t>
            </a:r>
            <a:endParaRPr lang="en-US" sz="3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				</a:t>
            </a:r>
            <a:r>
              <a:rPr lang="en-US" sz="2800" dirty="0" smtClean="0">
                <a:solidFill>
                  <a:srgbClr val="FFC000"/>
                </a:solidFill>
              </a:rPr>
              <a:t>Using the bearing</a:t>
            </a:r>
            <a:endParaRPr lang="en-US" dirty="0">
              <a:solidFill>
                <a:srgbClr val="FFC000"/>
              </a:solidFill>
            </a:endParaRPr>
          </a:p>
        </p:txBody>
      </p:sp>
      <p:sp>
        <p:nvSpPr>
          <p:cNvPr id="3" name="Content Placeholder 2"/>
          <p:cNvSpPr>
            <a:spLocks noGrp="1"/>
          </p:cNvSpPr>
          <p:nvPr>
            <p:ph idx="1"/>
          </p:nvPr>
        </p:nvSpPr>
        <p:spPr>
          <a:xfrm>
            <a:off x="456595" y="1752600"/>
            <a:ext cx="8230810" cy="4114205"/>
          </a:xfrm>
        </p:spPr>
        <p:txBody>
          <a:bodyPr/>
          <a:lstStyle/>
          <a:p>
            <a:pPr lvl="1"/>
            <a:r>
              <a:rPr lang="x-none" sz="3200" smtClean="0"/>
              <a:t>As you progress on your </a:t>
            </a:r>
            <a:r>
              <a:rPr lang="en-US" sz="3200" dirty="0" smtClean="0"/>
              <a:t>travels</a:t>
            </a:r>
            <a:r>
              <a:rPr lang="x-none" sz="3200" smtClean="0"/>
              <a:t>, check every so often to stay on the same degree bearing from North that you started with</a:t>
            </a:r>
            <a:r>
              <a:rPr lang="en-US" sz="3200" dirty="0" smtClean="0"/>
              <a:t/>
            </a:r>
            <a:br>
              <a:rPr lang="en-US" sz="3200" dirty="0" smtClean="0"/>
            </a:br>
            <a:endParaRPr lang="en-US" sz="3200" dirty="0" smtClean="0"/>
          </a:p>
          <a:p>
            <a:pPr lvl="1"/>
            <a:r>
              <a:rPr lang="x-none" sz="3200" smtClean="0"/>
              <a:t>Use time or paces to measure the distance traveled</a:t>
            </a:r>
            <a:endParaRPr lang="en-US" sz="3200"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for compass readings</a:t>
            </a:r>
            <a:endParaRPr lang="en-US" dirty="0"/>
          </a:p>
        </p:txBody>
      </p:sp>
      <p:sp>
        <p:nvSpPr>
          <p:cNvPr id="3" name="Content Placeholder 2"/>
          <p:cNvSpPr>
            <a:spLocks noGrp="1"/>
          </p:cNvSpPr>
          <p:nvPr>
            <p:ph idx="1"/>
          </p:nvPr>
        </p:nvSpPr>
        <p:spPr>
          <a:xfrm>
            <a:off x="456595" y="1828800"/>
            <a:ext cx="8230810" cy="4038005"/>
          </a:xfrm>
        </p:spPr>
        <p:txBody>
          <a:bodyPr/>
          <a:lstStyle/>
          <a:p>
            <a:r>
              <a:rPr lang="en-US" dirty="0" smtClean="0"/>
              <a:t>In a disaster site a compass reading would be useful for:</a:t>
            </a:r>
          </a:p>
          <a:p>
            <a:pPr lvl="1"/>
            <a:r>
              <a:rPr lang="en-US" dirty="0" smtClean="0"/>
              <a:t>Understanding street patterns</a:t>
            </a:r>
          </a:p>
          <a:p>
            <a:pPr lvl="1"/>
            <a:r>
              <a:rPr lang="en-US" dirty="0" smtClean="0"/>
              <a:t>How the path of a tornado is oriented</a:t>
            </a:r>
          </a:p>
          <a:p>
            <a:pPr lvl="1"/>
            <a:r>
              <a:rPr lang="en-US" dirty="0" smtClean="0"/>
              <a:t>Orienting a map to the area</a:t>
            </a:r>
          </a:p>
          <a:p>
            <a:pPr lvl="1"/>
            <a:r>
              <a:rPr lang="en-US" dirty="0" smtClean="0"/>
              <a:t>Describing locations to other responding agencies and operators</a:t>
            </a:r>
            <a:endParaRPr lang="en-US" dirty="0"/>
          </a:p>
        </p:txBody>
      </p:sp>
    </p:spTree>
    <p:extLst>
      <p:ext uri="{BB962C8B-B14F-4D97-AF65-F5344CB8AC3E}">
        <p14:creationId xmlns:p14="http://schemas.microsoft.com/office/powerpoint/2010/main" val="2538714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				                    </a:t>
            </a:r>
            <a:r>
              <a:rPr lang="en-US" dirty="0" smtClean="0">
                <a:solidFill>
                  <a:srgbClr val="FFC000"/>
                </a:solidFill>
              </a:rPr>
              <a:t>Parts</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Typical map symbols:</a:t>
            </a:r>
          </a:p>
          <a:p>
            <a:pPr marL="512216" lvl="2">
              <a:spcBef>
                <a:spcPts val="0"/>
              </a:spcBef>
            </a:pPr>
            <a:r>
              <a:rPr lang="x-none"/>
              <a:t>Buildings – solid black with square </a:t>
            </a:r>
            <a:r>
              <a:rPr lang="x-none" smtClean="0"/>
              <a:t>corners</a:t>
            </a:r>
            <a:r>
              <a:rPr lang="en-US" dirty="0" smtClean="0"/>
              <a:t>  </a:t>
            </a:r>
            <a:endParaRPr lang="en-US" dirty="0"/>
          </a:p>
          <a:p>
            <a:pPr marL="512216" lvl="2">
              <a:spcBef>
                <a:spcPts val="0"/>
              </a:spcBef>
            </a:pPr>
            <a:r>
              <a:rPr lang="x-none"/>
              <a:t>Roads – regular solid or hollow smooth lines for main roads</a:t>
            </a:r>
            <a:endParaRPr lang="en-US" dirty="0"/>
          </a:p>
          <a:p>
            <a:pPr marL="512216" lvl="2">
              <a:spcBef>
                <a:spcPts val="0"/>
              </a:spcBef>
            </a:pPr>
            <a:r>
              <a:rPr lang="x-none"/>
              <a:t>Streams – meandering lines; </a:t>
            </a:r>
            <a:endParaRPr lang="en-US" dirty="0"/>
          </a:p>
          <a:p>
            <a:pPr marL="512216" lvl="2">
              <a:spcBef>
                <a:spcPts val="0"/>
              </a:spcBef>
            </a:pPr>
            <a:r>
              <a:rPr lang="x-none"/>
              <a:t>Water – irregular closed figure, usually blue</a:t>
            </a:r>
            <a:endParaRPr lang="en-US" dirty="0"/>
          </a:p>
          <a:p>
            <a:pPr marL="512216" lvl="2">
              <a:spcBef>
                <a:spcPts val="0"/>
              </a:spcBef>
            </a:pPr>
            <a:r>
              <a:rPr lang="x-none"/>
              <a:t>Green overlay – wooded areas</a:t>
            </a:r>
            <a:endParaRPr lang="en-US" dirty="0"/>
          </a:p>
          <a:p>
            <a:pPr marL="512216" lvl="2">
              <a:spcBef>
                <a:spcPts val="0"/>
              </a:spcBef>
            </a:pPr>
            <a:r>
              <a:rPr lang="x-none"/>
              <a:t>Bridge – double-ended funnel</a:t>
            </a:r>
            <a:endParaRPr lang="en-US" dirty="0"/>
          </a:p>
          <a:p>
            <a:pPr marL="512216" lvl="2">
              <a:spcBef>
                <a:spcPts val="0"/>
              </a:spcBef>
            </a:pPr>
            <a:r>
              <a:rPr lang="x-none"/>
              <a:t>Contour Lines – show elevation; how close together they are indicates the acuteness of the </a:t>
            </a:r>
            <a:r>
              <a:rPr lang="x-none" smtClean="0"/>
              <a:t>slope</a:t>
            </a:r>
            <a:endParaRPr lang="en-US" dirty="0" smtClean="0"/>
          </a:p>
          <a:p>
            <a:pPr marL="0" lvl="1">
              <a:spcBef>
                <a:spcPts val="0"/>
              </a:spcBef>
            </a:pPr>
            <a:r>
              <a:rPr lang="en-US" dirty="0" smtClean="0"/>
              <a:t>The top of the map is usually the North end</a:t>
            </a:r>
          </a:p>
          <a:p>
            <a:pPr marL="456491" lvl="1" indent="0">
              <a:buNone/>
            </a:pPr>
            <a:endParaRPr lang="en-US" sz="2000" dirty="0">
              <a:latin typeface="Map Symbols" pitchFamily="18" charset="0"/>
            </a:endParaRPr>
          </a:p>
          <a:p>
            <a:pPr lvl="1"/>
            <a:endParaRPr lang="en-US" dirty="0"/>
          </a:p>
        </p:txBody>
      </p:sp>
    </p:spTree>
    <p:extLst>
      <p:ext uri="{BB962C8B-B14F-4D97-AF65-F5344CB8AC3E}">
        <p14:creationId xmlns:p14="http://schemas.microsoft.com/office/powerpoint/2010/main" val="346974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						</a:t>
            </a:r>
            <a:r>
              <a:rPr lang="en-US" dirty="0" smtClean="0">
                <a:solidFill>
                  <a:srgbClr val="FFC000"/>
                </a:solidFill>
              </a:rPr>
              <a:t>Scales</a:t>
            </a:r>
            <a:endParaRPr lang="en-US" dirty="0">
              <a:solidFill>
                <a:srgbClr val="FFC000"/>
              </a:solidFill>
            </a:endParaRPr>
          </a:p>
        </p:txBody>
      </p:sp>
      <p:sp>
        <p:nvSpPr>
          <p:cNvPr id="3" name="Content Placeholder 2"/>
          <p:cNvSpPr>
            <a:spLocks noGrp="1"/>
          </p:cNvSpPr>
          <p:nvPr>
            <p:ph idx="1"/>
          </p:nvPr>
        </p:nvSpPr>
        <p:spPr>
          <a:xfrm>
            <a:off x="456595" y="1340943"/>
            <a:ext cx="8230810" cy="3612058"/>
          </a:xfrm>
        </p:spPr>
        <p:txBody>
          <a:bodyPr/>
          <a:lstStyle/>
          <a:p>
            <a:r>
              <a:rPr lang="en-US" dirty="0" smtClean="0"/>
              <a:t>Maps are produced in a variety of scales: a scale is the ratio of the map size to the real space depicted.</a:t>
            </a:r>
          </a:p>
          <a:p>
            <a:r>
              <a:rPr lang="en-US" dirty="0" smtClean="0"/>
              <a:t>Commonly maps useful for navigating are produced in 1:24,000, 1:25,000 and 1:10,000 scales – the smaller the number the closer the view of the area</a:t>
            </a:r>
          </a:p>
        </p:txBody>
      </p:sp>
    </p:spTree>
    <p:extLst>
      <p:ext uri="{BB962C8B-B14F-4D97-AF65-F5344CB8AC3E}">
        <p14:creationId xmlns:p14="http://schemas.microsoft.com/office/powerpoint/2010/main" val="2684238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Maps					Sources</a:t>
            </a:r>
            <a:endParaRPr lang="en-US" dirty="0"/>
          </a:p>
        </p:txBody>
      </p:sp>
      <p:sp>
        <p:nvSpPr>
          <p:cNvPr id="3" name="Content Placeholder 2"/>
          <p:cNvSpPr>
            <a:spLocks noGrp="1"/>
          </p:cNvSpPr>
          <p:nvPr>
            <p:ph idx="1"/>
          </p:nvPr>
        </p:nvSpPr>
        <p:spPr>
          <a:xfrm>
            <a:off x="456595" y="1981200"/>
            <a:ext cx="8230810" cy="3885605"/>
          </a:xfrm>
        </p:spPr>
        <p:txBody>
          <a:bodyPr/>
          <a:lstStyle/>
          <a:p>
            <a:r>
              <a:rPr lang="en-US" dirty="0" smtClean="0"/>
              <a:t>USGS - </a:t>
            </a:r>
            <a:r>
              <a:rPr lang="en-US" dirty="0">
                <a:hlinkClick r:id="rId2"/>
              </a:rPr>
              <a:t>http://store.usgs.gov</a:t>
            </a:r>
            <a:endParaRPr lang="en-US" dirty="0"/>
          </a:p>
          <a:p>
            <a:r>
              <a:rPr lang="en-US" dirty="0">
                <a:hlinkClick r:id="rId3"/>
              </a:rPr>
              <a:t>https://</a:t>
            </a:r>
            <a:r>
              <a:rPr lang="en-US" dirty="0" smtClean="0">
                <a:hlinkClick r:id="rId3"/>
              </a:rPr>
              <a:t>www.kappamapgroup.com</a:t>
            </a:r>
            <a:endParaRPr lang="en-US" dirty="0" smtClean="0"/>
          </a:p>
          <a:p>
            <a:r>
              <a:rPr lang="en-US" dirty="0" smtClean="0">
                <a:hlinkClick r:id="rId4"/>
              </a:rPr>
              <a:t>www.rei.com</a:t>
            </a:r>
            <a:endParaRPr lang="en-US" dirty="0" smtClean="0"/>
          </a:p>
          <a:p>
            <a:r>
              <a:rPr lang="en-US" dirty="0" smtClean="0"/>
              <a:t>Most outdoor gear stores</a:t>
            </a:r>
          </a:p>
          <a:p>
            <a:endParaRPr lang="en-US" dirty="0"/>
          </a:p>
          <a:p>
            <a:r>
              <a:rPr lang="en-US" sz="2800" i="1" dirty="0" smtClean="0"/>
              <a:t>May be issued by emergency management agencies for deployments</a:t>
            </a:r>
            <a:endParaRPr lang="en-US" sz="2800" i="1" dirty="0"/>
          </a:p>
        </p:txBody>
      </p:sp>
    </p:spTree>
    <p:extLst>
      <p:ext uri="{BB962C8B-B14F-4D97-AF65-F5344CB8AC3E}">
        <p14:creationId xmlns:p14="http://schemas.microsoft.com/office/powerpoint/2010/main" val="4277339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  --  </a:t>
            </a:r>
            <a:r>
              <a:rPr lang="en-US" dirty="0" smtClean="0">
                <a:solidFill>
                  <a:srgbClr val="FFC000"/>
                </a:solidFill>
              </a:rPr>
              <a:t>Sample</a:t>
            </a:r>
            <a:endParaRPr lang="en-US" dirty="0">
              <a:solidFill>
                <a:srgbClr val="FFC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228600"/>
            <a:ext cx="4982308" cy="5715000"/>
          </a:xfrm>
          <a:prstGeom prst="rect">
            <a:avLst/>
          </a:prstGeom>
        </p:spPr>
      </p:pic>
      <p:sp>
        <p:nvSpPr>
          <p:cNvPr id="5" name="TextBox 4"/>
          <p:cNvSpPr txBox="1"/>
          <p:nvPr/>
        </p:nvSpPr>
        <p:spPr>
          <a:xfrm>
            <a:off x="457200" y="1326952"/>
            <a:ext cx="3429000" cy="4616648"/>
          </a:xfrm>
          <a:prstGeom prst="rect">
            <a:avLst/>
          </a:prstGeom>
          <a:noFill/>
        </p:spPr>
        <p:txBody>
          <a:bodyPr wrap="square" rtlCol="0">
            <a:spAutoFit/>
          </a:bodyPr>
          <a:lstStyle/>
          <a:p>
            <a:r>
              <a:rPr lang="en-US" dirty="0" smtClean="0"/>
              <a:t>This sample shows the area in Dallas at the North end of </a:t>
            </a:r>
            <a:r>
              <a:rPr lang="en-US" dirty="0" err="1" smtClean="0"/>
              <a:t>Whiterock</a:t>
            </a:r>
            <a:r>
              <a:rPr lang="en-US" dirty="0" smtClean="0"/>
              <a:t> Lake.  The area just above the “T” intersection is known as Flagpole Hill and you can tell it is a hill by the closely spaced contour lines.  </a:t>
            </a:r>
          </a:p>
          <a:p>
            <a:r>
              <a:rPr lang="en-US" sz="1200" dirty="0" smtClean="0"/>
              <a:t> </a:t>
            </a:r>
          </a:p>
          <a:p>
            <a:r>
              <a:rPr lang="en-US" dirty="0" smtClean="0"/>
              <a:t>Other depictions to note include the waterways in blue and the wooded areas in green.  The small square with a flag near </a:t>
            </a:r>
            <a:r>
              <a:rPr lang="en-US" dirty="0" err="1" smtClean="0"/>
              <a:t>McCree</a:t>
            </a:r>
            <a:r>
              <a:rPr lang="en-US" dirty="0" smtClean="0"/>
              <a:t> Rd at the upper right shows the location of a school.</a:t>
            </a:r>
          </a:p>
          <a:p>
            <a:r>
              <a:rPr lang="en-US" sz="1200" dirty="0" smtClean="0"/>
              <a:t> </a:t>
            </a:r>
          </a:p>
          <a:p>
            <a:r>
              <a:rPr lang="en-US" dirty="0" smtClean="0"/>
              <a:t>This map is scaled at 1:24,000 or 7.5 minutes.</a:t>
            </a:r>
            <a:endParaRPr lang="en-US" dirty="0"/>
          </a:p>
        </p:txBody>
      </p:sp>
    </p:spTree>
    <p:extLst>
      <p:ext uri="{BB962C8B-B14F-4D97-AF65-F5344CB8AC3E}">
        <p14:creationId xmlns:p14="http://schemas.microsoft.com/office/powerpoint/2010/main" val="4294755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Maps					</a:t>
            </a:r>
            <a:r>
              <a:rPr lang="en-US" dirty="0" smtClean="0">
                <a:solidFill>
                  <a:srgbClr val="FFC000"/>
                </a:solidFill>
              </a:rPr>
              <a:t>Navigating</a:t>
            </a:r>
            <a:endParaRPr lang="en-US" dirty="0">
              <a:solidFill>
                <a:srgbClr val="FFC000"/>
              </a:solidFill>
            </a:endParaRPr>
          </a:p>
        </p:txBody>
      </p:sp>
      <p:sp>
        <p:nvSpPr>
          <p:cNvPr id="3" name="Content Placeholder 2"/>
          <p:cNvSpPr>
            <a:spLocks noGrp="1"/>
          </p:cNvSpPr>
          <p:nvPr>
            <p:ph idx="1"/>
          </p:nvPr>
        </p:nvSpPr>
        <p:spPr>
          <a:xfrm>
            <a:off x="457200" y="1676400"/>
            <a:ext cx="8230810" cy="4038005"/>
          </a:xfrm>
        </p:spPr>
        <p:txBody>
          <a:bodyPr/>
          <a:lstStyle/>
          <a:p>
            <a:r>
              <a:rPr lang="en-US" dirty="0" smtClean="0"/>
              <a:t>The first step in using a map is to orient it with a compass so that North on the map is the same as North on the compass </a:t>
            </a:r>
          </a:p>
          <a:p>
            <a:r>
              <a:rPr lang="en-US" dirty="0" smtClean="0"/>
              <a:t>Second, look around and match landmarks or land forms with their depiction on the map</a:t>
            </a:r>
          </a:p>
          <a:p>
            <a:r>
              <a:rPr lang="en-US" dirty="0" smtClean="0"/>
              <a:t>Choose a location to head toward and take a compass bearing for that point</a:t>
            </a:r>
            <a:endParaRPr lang="en-US" dirty="0"/>
          </a:p>
        </p:txBody>
      </p:sp>
    </p:spTree>
    <p:extLst>
      <p:ext uri="{BB962C8B-B14F-4D97-AF65-F5344CB8AC3E}">
        <p14:creationId xmlns:p14="http://schemas.microsoft.com/office/powerpoint/2010/main" val="737375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x-none" sz="3200"/>
              <a:t>Measuring </a:t>
            </a:r>
            <a:r>
              <a:rPr lang="x-none" sz="3200" smtClean="0"/>
              <a:t>distances</a:t>
            </a:r>
            <a:endParaRPr lang="en-US" sz="3200" dirty="0"/>
          </a:p>
        </p:txBody>
      </p:sp>
      <p:sp>
        <p:nvSpPr>
          <p:cNvPr id="3" name="Content Placeholder 2"/>
          <p:cNvSpPr>
            <a:spLocks noGrp="1"/>
          </p:cNvSpPr>
          <p:nvPr>
            <p:ph idx="1"/>
          </p:nvPr>
        </p:nvSpPr>
        <p:spPr/>
        <p:txBody>
          <a:bodyPr/>
          <a:lstStyle/>
          <a:p>
            <a:r>
              <a:rPr lang="x-none" smtClean="0"/>
              <a:t>Know </a:t>
            </a:r>
            <a:r>
              <a:rPr lang="x-none"/>
              <a:t>your stride</a:t>
            </a:r>
            <a:endParaRPr lang="en-US" dirty="0"/>
          </a:p>
          <a:p>
            <a:pPr lvl="1"/>
            <a:r>
              <a:rPr lang="x-none" sz="2400"/>
              <a:t>Measure a space on flat ground (a sidewalk) of 50 or 100 </a:t>
            </a:r>
            <a:r>
              <a:rPr lang="x-none" sz="2400" smtClean="0"/>
              <a:t>feet</a:t>
            </a:r>
            <a:endParaRPr lang="en-US" sz="2400" dirty="0" smtClean="0"/>
          </a:p>
          <a:p>
            <a:pPr marL="456491" lvl="1" indent="0">
              <a:buNone/>
            </a:pPr>
            <a:endParaRPr lang="en-US" sz="2400" dirty="0"/>
          </a:p>
          <a:p>
            <a:pPr lvl="1"/>
            <a:r>
              <a:rPr lang="x-none" sz="2400"/>
              <a:t>Walk </a:t>
            </a:r>
            <a:r>
              <a:rPr lang="x-none" sz="2400" smtClean="0"/>
              <a:t>that distance</a:t>
            </a:r>
            <a:r>
              <a:rPr lang="en-US" sz="2400" dirty="0" smtClean="0"/>
              <a:t> in your normal stride</a:t>
            </a:r>
            <a:r>
              <a:rPr lang="x-none" sz="2400" smtClean="0"/>
              <a:t>, </a:t>
            </a:r>
            <a:r>
              <a:rPr lang="x-none" sz="2400"/>
              <a:t>noting the number of times one foot touches the ground (the strides</a:t>
            </a:r>
            <a:r>
              <a:rPr lang="x-none" sz="2400" smtClean="0"/>
              <a:t>)</a:t>
            </a:r>
            <a:endParaRPr lang="en-US" sz="2400" dirty="0" smtClean="0"/>
          </a:p>
          <a:p>
            <a:pPr marL="456491" lvl="1" indent="0">
              <a:buNone/>
            </a:pPr>
            <a:endParaRPr lang="en-US" sz="2400" dirty="0"/>
          </a:p>
          <a:p>
            <a:pPr lvl="1"/>
            <a:r>
              <a:rPr lang="x-none" sz="2400"/>
              <a:t>Divide the length of the course by the number of strides to get an average stride length</a:t>
            </a:r>
            <a:endParaRPr lang="en-US" sz="2400" dirty="0"/>
          </a:p>
          <a:p>
            <a:endParaRPr lang="en-US" dirty="0"/>
          </a:p>
        </p:txBody>
      </p:sp>
    </p:spTree>
    <p:extLst>
      <p:ext uri="{BB962C8B-B14F-4D97-AF65-F5344CB8AC3E}">
        <p14:creationId xmlns:p14="http://schemas.microsoft.com/office/powerpoint/2010/main" val="881722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distance</a:t>
            </a:r>
            <a:endParaRPr lang="en-US" dirty="0"/>
          </a:p>
        </p:txBody>
      </p:sp>
      <p:sp>
        <p:nvSpPr>
          <p:cNvPr id="3" name="Content Placeholder 2"/>
          <p:cNvSpPr>
            <a:spLocks noGrp="1"/>
          </p:cNvSpPr>
          <p:nvPr>
            <p:ph idx="1"/>
          </p:nvPr>
        </p:nvSpPr>
        <p:spPr/>
        <p:txBody>
          <a:bodyPr/>
          <a:lstStyle/>
          <a:p>
            <a:r>
              <a:rPr lang="en-US" sz="2800" dirty="0"/>
              <a:t>Everyone’s stride or step length varies due to our different leg lengths and heights. The average is taken as 2.2 feet for a woman and 2.5 feet for a man. Work out yours to see how close you are to the average.</a:t>
            </a:r>
            <a:br>
              <a:rPr lang="en-US" sz="2800" dirty="0"/>
            </a:br>
            <a:r>
              <a:rPr lang="en-US" sz="2800" dirty="0"/>
              <a:t/>
            </a:r>
            <a:br>
              <a:rPr lang="en-US" sz="2800" dirty="0"/>
            </a:br>
            <a:r>
              <a:rPr lang="en-US" sz="2800" dirty="0"/>
              <a:t>Another way you can estimate your step length </a:t>
            </a:r>
            <a:br>
              <a:rPr lang="en-US" sz="2800" dirty="0"/>
            </a:br>
            <a:r>
              <a:rPr lang="en-US" sz="2800" dirty="0"/>
              <a:t>Women = height x .413 equals your step length.</a:t>
            </a:r>
            <a:br>
              <a:rPr lang="en-US" sz="2800" dirty="0"/>
            </a:br>
            <a:r>
              <a:rPr lang="en-US" sz="2800" dirty="0"/>
              <a:t>Men = height x .415 equals your step length.</a:t>
            </a:r>
          </a:p>
        </p:txBody>
      </p:sp>
    </p:spTree>
    <p:extLst>
      <p:ext uri="{BB962C8B-B14F-4D97-AF65-F5344CB8AC3E}">
        <p14:creationId xmlns:p14="http://schemas.microsoft.com/office/powerpoint/2010/main" val="237989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a:t>
            </a:r>
            <a:r>
              <a:rPr lang="en-US" dirty="0" smtClean="0">
                <a:solidFill>
                  <a:srgbClr val="FFC000"/>
                </a:solidFill>
              </a:rPr>
              <a:t>Objectives</a:t>
            </a:r>
            <a:endParaRPr lang="en-US" dirty="0">
              <a:solidFill>
                <a:srgbClr val="FFC000"/>
              </a:solidFill>
            </a:endParaRPr>
          </a:p>
        </p:txBody>
      </p:sp>
      <p:sp>
        <p:nvSpPr>
          <p:cNvPr id="3" name="Content Placeholder 2"/>
          <p:cNvSpPr>
            <a:spLocks noGrp="1"/>
          </p:cNvSpPr>
          <p:nvPr>
            <p:ph idx="1"/>
          </p:nvPr>
        </p:nvSpPr>
        <p:spPr>
          <a:xfrm>
            <a:off x="456595" y="1600200"/>
            <a:ext cx="8230810" cy="4266605"/>
          </a:xfrm>
        </p:spPr>
        <p:txBody>
          <a:bodyPr/>
          <a:lstStyle/>
          <a:p>
            <a:r>
              <a:rPr lang="en-US" dirty="0" smtClean="0"/>
              <a:t>This unit provides:</a:t>
            </a:r>
          </a:p>
          <a:p>
            <a:pPr lvl="1"/>
            <a:r>
              <a:rPr lang="en-US" dirty="0" smtClean="0"/>
              <a:t>Methods for navigating without a map</a:t>
            </a:r>
          </a:p>
          <a:p>
            <a:pPr lvl="1"/>
            <a:r>
              <a:rPr lang="en-US" dirty="0"/>
              <a:t>Using a map to </a:t>
            </a:r>
            <a:r>
              <a:rPr lang="en-US" dirty="0" smtClean="0"/>
              <a:t>navigate</a:t>
            </a:r>
          </a:p>
          <a:p>
            <a:pPr lvl="1"/>
            <a:r>
              <a:rPr lang="en-US" dirty="0" smtClean="0"/>
              <a:t>Preparation for navigating in an unmarked disaster scene</a:t>
            </a:r>
          </a:p>
          <a:p>
            <a:pPr lvl="1"/>
            <a:r>
              <a:rPr lang="en-US" dirty="0" smtClean="0"/>
              <a:t>Mental preparation for being lost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distance</a:t>
            </a:r>
            <a:endParaRPr lang="en-US" dirty="0"/>
          </a:p>
        </p:txBody>
      </p:sp>
      <p:sp>
        <p:nvSpPr>
          <p:cNvPr id="3" name="Content Placeholder 2"/>
          <p:cNvSpPr>
            <a:spLocks noGrp="1"/>
          </p:cNvSpPr>
          <p:nvPr>
            <p:ph idx="1"/>
          </p:nvPr>
        </p:nvSpPr>
        <p:spPr/>
        <p:txBody>
          <a:bodyPr/>
          <a:lstStyle/>
          <a:p>
            <a:r>
              <a:rPr lang="en-US" sz="2800" dirty="0"/>
              <a:t>Average number of steps (that is the distance that is travelled forward by just one of your legs</a:t>
            </a:r>
            <a:r>
              <a:rPr lang="en-US" sz="2800" dirty="0" smtClean="0"/>
              <a:t>.)</a:t>
            </a:r>
          </a:p>
          <a:p>
            <a:pPr marL="399429" lvl="1" indent="0">
              <a:buNone/>
            </a:pPr>
            <a:r>
              <a:rPr lang="en-US" dirty="0" smtClean="0"/>
              <a:t>500 </a:t>
            </a:r>
            <a:r>
              <a:rPr lang="en-US" dirty="0"/>
              <a:t>steps = ¼ mile, </a:t>
            </a:r>
            <a:br>
              <a:rPr lang="en-US" dirty="0"/>
            </a:br>
            <a:r>
              <a:rPr lang="en-US" dirty="0"/>
              <a:t>1000 steps = ½ mile.</a:t>
            </a:r>
            <a:br>
              <a:rPr lang="en-US" dirty="0"/>
            </a:br>
            <a:r>
              <a:rPr lang="en-US" dirty="0"/>
              <a:t>2000 steps = 1 mile</a:t>
            </a:r>
            <a:br>
              <a:rPr lang="en-US" dirty="0"/>
            </a:br>
            <a:r>
              <a:rPr lang="en-US" dirty="0"/>
              <a:t>10,000 steps = 5 </a:t>
            </a:r>
            <a:r>
              <a:rPr lang="en-US" dirty="0" smtClean="0"/>
              <a:t>miles</a:t>
            </a:r>
          </a:p>
          <a:p>
            <a:pPr marL="399429" lvl="1" indent="0">
              <a:buNone/>
            </a:pPr>
            <a:r>
              <a:rPr lang="en-US" sz="1000" dirty="0" smtClean="0"/>
              <a:t> </a:t>
            </a:r>
          </a:p>
          <a:p>
            <a:pPr marL="457200" indent="-457200"/>
            <a:r>
              <a:rPr lang="en-US" sz="2800" dirty="0" smtClean="0"/>
              <a:t>Add knots to a string or rope to keep track of the miles you have gone; get fancier and use ranger beads or a tally counter</a:t>
            </a:r>
            <a:endParaRPr lang="en-US" sz="2800" dirty="0"/>
          </a:p>
        </p:txBody>
      </p:sp>
    </p:spTree>
    <p:extLst>
      <p:ext uri="{BB962C8B-B14F-4D97-AF65-F5344CB8AC3E}">
        <p14:creationId xmlns:p14="http://schemas.microsoft.com/office/powerpoint/2010/main" val="1730750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5.static.flickr.com/4135/4857840290_2a22c680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3000" y="2971800"/>
            <a:ext cx="3632200" cy="2724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Measuring distance         </a:t>
            </a:r>
            <a:r>
              <a:rPr lang="en-US" dirty="0" smtClean="0">
                <a:solidFill>
                  <a:srgbClr val="FFC000"/>
                </a:solidFill>
              </a:rPr>
              <a:t>Ranger Beads</a:t>
            </a:r>
            <a:endParaRPr lang="en-US" dirty="0">
              <a:solidFill>
                <a:srgbClr val="FFC000"/>
              </a:solidFill>
            </a:endParaRPr>
          </a:p>
        </p:txBody>
      </p:sp>
      <p:sp>
        <p:nvSpPr>
          <p:cNvPr id="3" name="Content Placeholder 2"/>
          <p:cNvSpPr>
            <a:spLocks noGrp="1"/>
          </p:cNvSpPr>
          <p:nvPr>
            <p:ph idx="1"/>
          </p:nvPr>
        </p:nvSpPr>
        <p:spPr>
          <a:xfrm>
            <a:off x="456595" y="1219202"/>
            <a:ext cx="8230810" cy="2209798"/>
          </a:xfrm>
        </p:spPr>
        <p:txBody>
          <a:bodyPr/>
          <a:lstStyle/>
          <a:p>
            <a:r>
              <a:rPr lang="en-US" dirty="0" smtClean="0"/>
              <a:t>Beads are arranged in two section on paracord – a lower section with 9  beads and an upper section with 5 or more beads.</a:t>
            </a:r>
          </a:p>
          <a:p>
            <a:endParaRPr lang="en-US" sz="2800" dirty="0"/>
          </a:p>
        </p:txBody>
      </p:sp>
      <p:sp>
        <p:nvSpPr>
          <p:cNvPr id="5" name="TextBox 4"/>
          <p:cNvSpPr txBox="1"/>
          <p:nvPr/>
        </p:nvSpPr>
        <p:spPr>
          <a:xfrm>
            <a:off x="685800" y="3429000"/>
            <a:ext cx="2831512" cy="1200329"/>
          </a:xfrm>
          <a:prstGeom prst="rect">
            <a:avLst/>
          </a:prstGeom>
          <a:noFill/>
        </p:spPr>
        <p:txBody>
          <a:bodyPr wrap="square" rtlCol="0">
            <a:spAutoFit/>
          </a:bodyPr>
          <a:lstStyle/>
          <a:p>
            <a:pPr>
              <a:buClr>
                <a:srgbClr val="00B050"/>
              </a:buClr>
              <a:buSzPct val="150000"/>
              <a:buFont typeface="Arial" pitchFamily="34" charset="0"/>
              <a:buChar char="•"/>
            </a:pPr>
            <a:r>
              <a:rPr lang="en-US" dirty="0" smtClean="0"/>
              <a:t>Sliding the beads up can be used to either count strides or the number of yards traveled.</a:t>
            </a:r>
            <a:endParaRPr lang="en-US" dirty="0"/>
          </a:p>
        </p:txBody>
      </p:sp>
    </p:spTree>
    <p:extLst>
      <p:ext uri="{BB962C8B-B14F-4D97-AF65-F5344CB8AC3E}">
        <p14:creationId xmlns:p14="http://schemas.microsoft.com/office/powerpoint/2010/main" val="838198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distance		</a:t>
            </a:r>
            <a:r>
              <a:rPr lang="en-US" dirty="0" smtClean="0">
                <a:solidFill>
                  <a:srgbClr val="FFC000"/>
                </a:solidFill>
              </a:rPr>
              <a:t>Hand counter</a:t>
            </a:r>
            <a:endParaRPr lang="en-US" dirty="0">
              <a:solidFill>
                <a:srgbClr val="FFC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413669"/>
            <a:ext cx="7620000" cy="4381500"/>
          </a:xfrm>
        </p:spPr>
      </p:pic>
      <p:sp>
        <p:nvSpPr>
          <p:cNvPr id="5" name="TextBox 4"/>
          <p:cNvSpPr txBox="1"/>
          <p:nvPr/>
        </p:nvSpPr>
        <p:spPr>
          <a:xfrm>
            <a:off x="3657601" y="2743200"/>
            <a:ext cx="4419600" cy="2308324"/>
          </a:xfrm>
          <a:prstGeom prst="rect">
            <a:avLst/>
          </a:prstGeom>
          <a:noFill/>
        </p:spPr>
        <p:txBody>
          <a:bodyPr wrap="square" rtlCol="0">
            <a:spAutoFit/>
          </a:bodyPr>
          <a:lstStyle/>
          <a:p>
            <a:r>
              <a:rPr lang="en-US" sz="2400" dirty="0" smtClean="0"/>
              <a:t>A hand tally counter will count up to 1000 and can be reset by turning the knob on the side.  Most counters weight only a few ounces and take up little pack space.</a:t>
            </a:r>
            <a:endParaRPr lang="en-US" sz="2400" dirty="0"/>
          </a:p>
        </p:txBody>
      </p:sp>
    </p:spTree>
    <p:extLst>
      <p:ext uri="{BB962C8B-B14F-4D97-AF65-F5344CB8AC3E}">
        <p14:creationId xmlns:p14="http://schemas.microsoft.com/office/powerpoint/2010/main" val="1811005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30810" cy="4907458"/>
          </a:xfrm>
        </p:spPr>
        <p:txBody>
          <a:bodyPr/>
          <a:lstStyle/>
          <a:p>
            <a:r>
              <a:rPr lang="en-US" b="1" i="1" dirty="0" smtClean="0"/>
              <a:t>Distance walked method</a:t>
            </a:r>
            <a:r>
              <a:rPr lang="en-US" dirty="0" smtClean="0"/>
              <a:t> (you must know the number of strides you make in 100 feet): </a:t>
            </a:r>
          </a:p>
          <a:p>
            <a:pPr lvl="1"/>
            <a:r>
              <a:rPr lang="en-US" dirty="0" smtClean="0"/>
              <a:t>Every 100 feet pull up one of the beads on the lower section.  After the 10</a:t>
            </a:r>
            <a:r>
              <a:rPr lang="en-US" baseline="30000" dirty="0" smtClean="0"/>
              <a:t>th</a:t>
            </a:r>
            <a:r>
              <a:rPr lang="en-US" dirty="0" smtClean="0"/>
              <a:t> time, pull all the lower beads down and pull up one of the beads on the top section.</a:t>
            </a:r>
          </a:p>
          <a:p>
            <a:r>
              <a:rPr lang="en-US" sz="2800" b="1" i="1" dirty="0" smtClean="0"/>
              <a:t>Example</a:t>
            </a:r>
            <a:r>
              <a:rPr lang="en-US" sz="2800" dirty="0" smtClean="0"/>
              <a:t> – I make 45 strides in 100 feet; every 45 strides, one bead gets pulled up</a:t>
            </a:r>
            <a:endParaRPr lang="en-US" sz="2800" dirty="0"/>
          </a:p>
        </p:txBody>
      </p:sp>
      <p:sp>
        <p:nvSpPr>
          <p:cNvPr id="4" name="Title 1"/>
          <p:cNvSpPr>
            <a:spLocks noGrp="1"/>
          </p:cNvSpPr>
          <p:nvPr>
            <p:ph type="title"/>
          </p:nvPr>
        </p:nvSpPr>
        <p:spPr/>
        <p:txBody>
          <a:bodyPr/>
          <a:lstStyle/>
          <a:p>
            <a:r>
              <a:rPr lang="en-US" dirty="0" smtClean="0"/>
              <a:t>Measuring distance         </a:t>
            </a:r>
            <a:r>
              <a:rPr lang="en-US" dirty="0" smtClean="0">
                <a:solidFill>
                  <a:srgbClr val="FFC000"/>
                </a:solidFill>
              </a:rPr>
              <a:t>Ranger Beads</a:t>
            </a:r>
            <a:endParaRPr lang="en-US" dirty="0">
              <a:solidFill>
                <a:srgbClr val="FFC000"/>
              </a:solidFill>
            </a:endParaRPr>
          </a:p>
        </p:txBody>
      </p:sp>
    </p:spTree>
    <p:extLst>
      <p:ext uri="{BB962C8B-B14F-4D97-AF65-F5344CB8AC3E}">
        <p14:creationId xmlns:p14="http://schemas.microsoft.com/office/powerpoint/2010/main" val="2134970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b="1" i="1" dirty="0" smtClean="0"/>
              <a:t>Counting paces method:</a:t>
            </a:r>
            <a:r>
              <a:rPr lang="en-US" sz="2800" dirty="0" smtClean="0"/>
              <a:t>  Slide one bead up on the lower section for every 10 strides, on the 10</a:t>
            </a:r>
            <a:r>
              <a:rPr lang="en-US" sz="2800" baseline="30000" dirty="0" smtClean="0"/>
              <a:t>th</a:t>
            </a:r>
            <a:r>
              <a:rPr lang="en-US" sz="2800" dirty="0" smtClean="0"/>
              <a:t> increment the lower beads are all slid down and one upper bead is pulled up.</a:t>
            </a:r>
          </a:p>
          <a:p>
            <a:r>
              <a:rPr lang="en-US" sz="2800" b="1" i="1" dirty="0" smtClean="0"/>
              <a:t>Example:  </a:t>
            </a:r>
            <a:r>
              <a:rPr lang="en-US" sz="2800" dirty="0" smtClean="0"/>
              <a:t>After 2 upper beads, the person has gone 200 strides.  If their stride length is 2.3 feet, then they’ve gone:</a:t>
            </a:r>
          </a:p>
          <a:p>
            <a:pPr marL="0" indent="0">
              <a:buNone/>
            </a:pPr>
            <a:r>
              <a:rPr lang="en-US" sz="2800" b="1" i="1" dirty="0"/>
              <a:t>	</a:t>
            </a:r>
            <a:r>
              <a:rPr lang="en-US" sz="2800" b="1" i="1" dirty="0" smtClean="0"/>
              <a:t>200 x 2.3 = 460 feet</a:t>
            </a:r>
          </a:p>
          <a:p>
            <a:pPr marL="0" indent="0">
              <a:spcBef>
                <a:spcPts val="0"/>
              </a:spcBef>
              <a:buNone/>
            </a:pPr>
            <a:r>
              <a:rPr lang="en-US" sz="2800" b="1" i="1" dirty="0" smtClean="0">
                <a:solidFill>
                  <a:srgbClr val="00B050"/>
                </a:solidFill>
              </a:rPr>
              <a:t>Hint:</a:t>
            </a:r>
            <a:r>
              <a:rPr lang="en-US" sz="2800" b="1" i="1" dirty="0" smtClean="0"/>
              <a:t> </a:t>
            </a:r>
            <a:r>
              <a:rPr lang="en-US" sz="2800" i="1" dirty="0" smtClean="0"/>
              <a:t>a mile = 5280 feet </a:t>
            </a:r>
          </a:p>
          <a:p>
            <a:pPr marL="0" indent="0">
              <a:spcBef>
                <a:spcPts val="0"/>
              </a:spcBef>
              <a:buNone/>
            </a:pPr>
            <a:r>
              <a:rPr lang="en-US" sz="2800" i="1" dirty="0"/>
              <a:t>	</a:t>
            </a:r>
            <a:r>
              <a:rPr lang="en-US" sz="2800" i="1" dirty="0" smtClean="0"/>
              <a:t>(or 23 upper beads for this particular person)</a:t>
            </a:r>
            <a:endParaRPr lang="en-US" sz="2800" i="1" dirty="0"/>
          </a:p>
        </p:txBody>
      </p:sp>
      <p:sp>
        <p:nvSpPr>
          <p:cNvPr id="4" name="Title 1"/>
          <p:cNvSpPr>
            <a:spLocks noGrp="1"/>
          </p:cNvSpPr>
          <p:nvPr>
            <p:ph type="title"/>
          </p:nvPr>
        </p:nvSpPr>
        <p:spPr/>
        <p:txBody>
          <a:bodyPr/>
          <a:lstStyle/>
          <a:p>
            <a:r>
              <a:rPr lang="en-US" dirty="0" smtClean="0"/>
              <a:t>Measuring distance         </a:t>
            </a:r>
            <a:r>
              <a:rPr lang="en-US" dirty="0" smtClean="0">
                <a:solidFill>
                  <a:srgbClr val="FFC000"/>
                </a:solidFill>
              </a:rPr>
              <a:t>Ranger Beads</a:t>
            </a:r>
            <a:endParaRPr lang="en-US" dirty="0">
              <a:solidFill>
                <a:srgbClr val="FFC000"/>
              </a:solidFill>
            </a:endParaRPr>
          </a:p>
        </p:txBody>
      </p:sp>
    </p:spTree>
    <p:extLst>
      <p:ext uri="{BB962C8B-B14F-4D97-AF65-F5344CB8AC3E}">
        <p14:creationId xmlns:p14="http://schemas.microsoft.com/office/powerpoint/2010/main" val="31065015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distance           </a:t>
            </a:r>
            <a:r>
              <a:rPr lang="en-US" dirty="0" smtClean="0">
                <a:solidFill>
                  <a:srgbClr val="FFFF00"/>
                </a:solidFill>
              </a:rPr>
              <a:t>Activity</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t>Find a place where you can measure a distance of 100 feet</a:t>
            </a:r>
          </a:p>
          <a:p>
            <a:r>
              <a:rPr lang="en-US" dirty="0" smtClean="0"/>
              <a:t>Walk the distance, noting the number of steps (if you note the steps on both feet, divide by 2)</a:t>
            </a:r>
          </a:p>
          <a:p>
            <a:r>
              <a:rPr lang="en-US" dirty="0" smtClean="0"/>
              <a:t>Divide 100 by the number of steps</a:t>
            </a:r>
          </a:p>
          <a:p>
            <a:pPr marL="0" indent="0">
              <a:buNone/>
            </a:pPr>
            <a:r>
              <a:rPr lang="en-US" sz="2400" dirty="0"/>
              <a:t> </a:t>
            </a:r>
            <a:endParaRPr lang="en-US" sz="1400" dirty="0" smtClean="0"/>
          </a:p>
          <a:p>
            <a:r>
              <a:rPr lang="en-US" sz="2800" dirty="0" smtClean="0"/>
              <a:t>Example:  100/48 steps = 2.08 feet per stride</a:t>
            </a:r>
            <a:endParaRPr lang="en-US" sz="2800" dirty="0"/>
          </a:p>
        </p:txBody>
      </p:sp>
    </p:spTree>
    <p:extLst>
      <p:ext uri="{BB962C8B-B14F-4D97-AF65-F5344CB8AC3E}">
        <p14:creationId xmlns:p14="http://schemas.microsoft.com/office/powerpoint/2010/main" val="42647755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Lost					</a:t>
            </a:r>
            <a:r>
              <a:rPr lang="en-US" dirty="0" smtClean="0">
                <a:solidFill>
                  <a:srgbClr val="FFC000"/>
                </a:solidFill>
              </a:rPr>
              <a:t>Assessing</a:t>
            </a:r>
            <a:endParaRPr lang="en-US" dirty="0">
              <a:solidFill>
                <a:srgbClr val="FFC000"/>
              </a:solidFill>
            </a:endParaRPr>
          </a:p>
        </p:txBody>
      </p:sp>
      <p:sp>
        <p:nvSpPr>
          <p:cNvPr id="3" name="Content Placeholder 2"/>
          <p:cNvSpPr>
            <a:spLocks noGrp="1"/>
          </p:cNvSpPr>
          <p:nvPr>
            <p:ph idx="1"/>
          </p:nvPr>
        </p:nvSpPr>
        <p:spPr/>
        <p:txBody>
          <a:bodyPr/>
          <a:lstStyle/>
          <a:p>
            <a:pPr lvl="0"/>
            <a:r>
              <a:rPr lang="x-none"/>
              <a:t>What to do if lost</a:t>
            </a:r>
            <a:endParaRPr lang="en-US" dirty="0"/>
          </a:p>
          <a:p>
            <a:pPr lvl="1"/>
            <a:r>
              <a:rPr lang="x-none"/>
              <a:t>Assess your resources and environment</a:t>
            </a:r>
            <a:endParaRPr lang="en-US" dirty="0"/>
          </a:p>
          <a:p>
            <a:pPr lvl="2"/>
            <a:r>
              <a:rPr lang="x-none"/>
              <a:t>Availability of water and means for shelter</a:t>
            </a:r>
            <a:endParaRPr lang="en-US" dirty="0"/>
          </a:p>
          <a:p>
            <a:pPr lvl="2"/>
            <a:r>
              <a:rPr lang="x-none"/>
              <a:t>Threats – fire, animals, insects, weather</a:t>
            </a:r>
            <a:endParaRPr lang="en-US" dirty="0"/>
          </a:p>
          <a:p>
            <a:pPr lvl="1"/>
            <a:r>
              <a:rPr lang="x-none"/>
              <a:t>Decide whether it is better to stay put or move</a:t>
            </a:r>
            <a:endParaRPr lang="en-US" dirty="0"/>
          </a:p>
          <a:p>
            <a:pPr lvl="1"/>
            <a:r>
              <a:rPr lang="x-none"/>
              <a:t>Find a safe location</a:t>
            </a:r>
            <a:endParaRPr lang="en-US" dirty="0"/>
          </a:p>
          <a:p>
            <a:pPr lvl="1"/>
            <a:r>
              <a:rPr lang="x-none"/>
              <a:t>Avoiding panic in unfamiliar </a:t>
            </a:r>
            <a:r>
              <a:rPr lang="x-none" smtClean="0"/>
              <a:t>situations</a:t>
            </a:r>
            <a:endParaRPr lang="en-US" dirty="0" smtClean="0"/>
          </a:p>
          <a:p>
            <a:pPr lvl="1"/>
            <a:r>
              <a:rPr lang="en-US" dirty="0" smtClean="0"/>
              <a:t>Make a SAFE fire and put out signals</a:t>
            </a:r>
            <a:endParaRPr lang="en-US" dirty="0"/>
          </a:p>
          <a:p>
            <a:endParaRPr lang="en-US" dirty="0"/>
          </a:p>
        </p:txBody>
      </p:sp>
    </p:spTree>
    <p:extLst>
      <p:ext uri="{BB962C8B-B14F-4D97-AF65-F5344CB8AC3E}">
        <p14:creationId xmlns:p14="http://schemas.microsoft.com/office/powerpoint/2010/main" val="2777797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Lost					</a:t>
            </a:r>
            <a:r>
              <a:rPr lang="en-US" dirty="0" smtClean="0">
                <a:solidFill>
                  <a:srgbClr val="FFC000"/>
                </a:solidFill>
              </a:rPr>
              <a:t>Seasoning</a:t>
            </a:r>
            <a:endParaRPr lang="en-US" dirty="0">
              <a:solidFill>
                <a:srgbClr val="FFC000"/>
              </a:solidFill>
            </a:endParaRPr>
          </a:p>
        </p:txBody>
      </p:sp>
      <p:sp>
        <p:nvSpPr>
          <p:cNvPr id="3" name="Content Placeholder 2"/>
          <p:cNvSpPr>
            <a:spLocks noGrp="1"/>
          </p:cNvSpPr>
          <p:nvPr>
            <p:ph idx="1"/>
          </p:nvPr>
        </p:nvSpPr>
        <p:spPr>
          <a:xfrm>
            <a:off x="456595" y="1340942"/>
            <a:ext cx="8230810" cy="4755058"/>
          </a:xfrm>
        </p:spPr>
        <p:txBody>
          <a:bodyPr/>
          <a:lstStyle/>
          <a:p>
            <a:r>
              <a:rPr lang="x-none"/>
              <a:t>Season yourself ahead of time</a:t>
            </a:r>
            <a:endParaRPr lang="en-US" dirty="0"/>
          </a:p>
          <a:p>
            <a:pPr lvl="1"/>
            <a:r>
              <a:rPr lang="x-none"/>
              <a:t>What panics you? </a:t>
            </a:r>
            <a:endParaRPr lang="en-US" dirty="0"/>
          </a:p>
          <a:p>
            <a:pPr lvl="2"/>
            <a:r>
              <a:rPr lang="x-none"/>
              <a:t>Being alone</a:t>
            </a:r>
            <a:endParaRPr lang="en-US" dirty="0"/>
          </a:p>
          <a:p>
            <a:pPr lvl="2"/>
            <a:r>
              <a:rPr lang="x-none"/>
              <a:t>The unknown</a:t>
            </a:r>
            <a:endParaRPr lang="en-US" dirty="0"/>
          </a:p>
          <a:p>
            <a:pPr lvl="2"/>
            <a:r>
              <a:rPr lang="x-none"/>
              <a:t>Darkness</a:t>
            </a:r>
            <a:endParaRPr lang="en-US" dirty="0"/>
          </a:p>
          <a:p>
            <a:pPr lvl="2"/>
            <a:r>
              <a:rPr lang="x-none"/>
              <a:t>Lost equipment</a:t>
            </a:r>
            <a:endParaRPr lang="en-US" dirty="0"/>
          </a:p>
          <a:p>
            <a:pPr lvl="2"/>
            <a:r>
              <a:rPr lang="x-none"/>
              <a:t>Tight spaces</a:t>
            </a:r>
            <a:endParaRPr lang="en-US" dirty="0"/>
          </a:p>
          <a:p>
            <a:pPr lvl="2"/>
            <a:r>
              <a:rPr lang="x-none"/>
              <a:t>Heights</a:t>
            </a:r>
            <a:endParaRPr lang="en-US" dirty="0"/>
          </a:p>
          <a:p>
            <a:pPr lvl="1"/>
            <a:r>
              <a:rPr lang="en-US" dirty="0" smtClean="0"/>
              <a:t>Silently think </a:t>
            </a:r>
            <a:r>
              <a:rPr lang="en-US" dirty="0"/>
              <a:t>about taking a few calming breaths when faced by one of these</a:t>
            </a:r>
          </a:p>
        </p:txBody>
      </p:sp>
    </p:spTree>
    <p:extLst>
      <p:ext uri="{BB962C8B-B14F-4D97-AF65-F5344CB8AC3E}">
        <p14:creationId xmlns:p14="http://schemas.microsoft.com/office/powerpoint/2010/main" val="3541274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Lost</a:t>
            </a:r>
            <a:endParaRPr lang="en-US" dirty="0"/>
          </a:p>
        </p:txBody>
      </p:sp>
      <p:sp>
        <p:nvSpPr>
          <p:cNvPr id="3" name="Content Placeholder 2"/>
          <p:cNvSpPr>
            <a:spLocks noGrp="1"/>
          </p:cNvSpPr>
          <p:nvPr>
            <p:ph idx="1"/>
          </p:nvPr>
        </p:nvSpPr>
        <p:spPr/>
        <p:txBody>
          <a:bodyPr/>
          <a:lstStyle/>
          <a:p>
            <a:r>
              <a:rPr lang="x-none" sz="2800"/>
              <a:t>Understand that it will take real effort on your part to be rescued or find a way </a:t>
            </a:r>
            <a:r>
              <a:rPr lang="x-none" sz="2800" smtClean="0"/>
              <a:t>out</a:t>
            </a:r>
            <a:endParaRPr lang="en-US" sz="2800" dirty="0" smtClean="0"/>
          </a:p>
          <a:p>
            <a:pPr marL="0" indent="0">
              <a:buNone/>
            </a:pPr>
            <a:r>
              <a:rPr lang="en-US" sz="900" dirty="0" smtClean="0"/>
              <a:t> </a:t>
            </a:r>
            <a:endParaRPr lang="en-US" sz="900" dirty="0"/>
          </a:p>
          <a:p>
            <a:r>
              <a:rPr lang="x-none" sz="2800" i="1"/>
              <a:t>If you are in a position </a:t>
            </a:r>
            <a:r>
              <a:rPr lang="en-US" sz="2800" b="1" dirty="0" smtClean="0"/>
              <a:t>that</a:t>
            </a:r>
            <a:r>
              <a:rPr lang="x-none" sz="2800" b="1" smtClean="0"/>
              <a:t> </a:t>
            </a:r>
            <a:r>
              <a:rPr lang="x-none" sz="2800" b="1"/>
              <a:t>others </a:t>
            </a:r>
            <a:r>
              <a:rPr lang="en-US" sz="2800" b="1" dirty="0" smtClean="0"/>
              <a:t>probably know where </a:t>
            </a:r>
            <a:r>
              <a:rPr lang="x-none" sz="2800" b="1" smtClean="0"/>
              <a:t>you are</a:t>
            </a:r>
            <a:r>
              <a:rPr lang="x-none" sz="2800" smtClean="0"/>
              <a:t> </a:t>
            </a:r>
            <a:r>
              <a:rPr lang="x-none" sz="2800" i="1"/>
              <a:t>or</a:t>
            </a:r>
            <a:r>
              <a:rPr lang="x-none" sz="2800"/>
              <a:t> </a:t>
            </a:r>
            <a:r>
              <a:rPr lang="x-none" sz="2800" b="1"/>
              <a:t>if you are near a </a:t>
            </a:r>
            <a:r>
              <a:rPr lang="x-none" sz="2800" b="1" smtClean="0"/>
              <a:t>vehicle</a:t>
            </a:r>
            <a:r>
              <a:rPr lang="en-US" sz="2800" b="1" dirty="0" smtClean="0"/>
              <a:t> or building</a:t>
            </a:r>
            <a:r>
              <a:rPr lang="x-none" sz="2800" smtClean="0"/>
              <a:t>, </a:t>
            </a:r>
            <a:r>
              <a:rPr lang="x-none" sz="2800" i="1"/>
              <a:t>consider staying </a:t>
            </a:r>
            <a:r>
              <a:rPr lang="x-none" sz="2800" i="1" smtClean="0"/>
              <a:t>there</a:t>
            </a:r>
            <a:endParaRPr lang="en-US" sz="2800" i="1" dirty="0" smtClean="0"/>
          </a:p>
          <a:p>
            <a:pPr marL="0" indent="0">
              <a:buNone/>
            </a:pPr>
            <a:r>
              <a:rPr lang="en-US" sz="1050" dirty="0"/>
              <a:t> </a:t>
            </a:r>
            <a:endParaRPr lang="en-US" sz="1050" dirty="0" smtClean="0"/>
          </a:p>
          <a:p>
            <a:r>
              <a:rPr lang="en-US" sz="2800" dirty="0" smtClean="0"/>
              <a:t>If you must move, </a:t>
            </a:r>
            <a:r>
              <a:rPr lang="en-US" sz="2800" b="1" dirty="0" smtClean="0"/>
              <a:t>follow a watercourse or a road</a:t>
            </a:r>
            <a:r>
              <a:rPr lang="en-US" sz="2800" dirty="0" smtClean="0"/>
              <a:t>.  </a:t>
            </a:r>
            <a:r>
              <a:rPr lang="en-US" sz="2800" b="1" dirty="0" smtClean="0"/>
              <a:t>Leave a note </a:t>
            </a:r>
            <a:r>
              <a:rPr lang="en-US" sz="2800" dirty="0" smtClean="0"/>
              <a:t>saying where you’re going and </a:t>
            </a:r>
            <a:r>
              <a:rPr lang="en-US" sz="2800" b="1" dirty="0" smtClean="0"/>
              <a:t>blaze a trail</a:t>
            </a:r>
            <a:r>
              <a:rPr lang="en-US" sz="2800" dirty="0" smtClean="0"/>
              <a:t>.</a:t>
            </a:r>
            <a:endParaRPr lang="en-US" sz="2800" dirty="0"/>
          </a:p>
          <a:p>
            <a:endParaRPr lang="en-US" dirty="0"/>
          </a:p>
        </p:txBody>
      </p:sp>
    </p:spTree>
    <p:extLst>
      <p:ext uri="{BB962C8B-B14F-4D97-AF65-F5344CB8AC3E}">
        <p14:creationId xmlns:p14="http://schemas.microsoft.com/office/powerpoint/2010/main" val="2384161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Blazing a trail</a:t>
            </a:r>
            <a:endParaRPr lang="en-US" dirty="0"/>
          </a:p>
        </p:txBody>
      </p:sp>
      <p:sp>
        <p:nvSpPr>
          <p:cNvPr id="3" name="Content Placeholder 2"/>
          <p:cNvSpPr>
            <a:spLocks noGrp="1"/>
          </p:cNvSpPr>
          <p:nvPr>
            <p:ph idx="1"/>
          </p:nvPr>
        </p:nvSpPr>
        <p:spPr/>
        <p:txBody>
          <a:bodyPr/>
          <a:lstStyle/>
          <a:p>
            <a:r>
              <a:rPr lang="en-US" dirty="0" smtClean="0"/>
              <a:t>Mark tree branches with some cloth, tape, or string</a:t>
            </a:r>
          </a:p>
          <a:p>
            <a:r>
              <a:rPr lang="en-US" dirty="0" smtClean="0"/>
              <a:t>Make a cairn (pile) of rocks, then leave a single rock on the side of the pile in the direction you are going</a:t>
            </a:r>
          </a:p>
          <a:p>
            <a:r>
              <a:rPr lang="en-US" dirty="0" smtClean="0"/>
              <a:t>Stand a stick in the ground then attach other sticks to point in the direction you are going</a:t>
            </a:r>
            <a:endParaRPr lang="en-US" dirty="0"/>
          </a:p>
        </p:txBody>
      </p:sp>
    </p:spTree>
    <p:extLst>
      <p:ext uri="{BB962C8B-B14F-4D97-AF65-F5344CB8AC3E}">
        <p14:creationId xmlns:p14="http://schemas.microsoft.com/office/powerpoint/2010/main" val="1925074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a:t>
            </a:r>
            <a:r>
              <a:rPr lang="en-US" dirty="0" smtClean="0">
                <a:solidFill>
                  <a:srgbClr val="FFC000"/>
                </a:solidFill>
              </a:rPr>
              <a:t>Prepare</a:t>
            </a:r>
            <a:endParaRPr lang="en-US" dirty="0">
              <a:solidFill>
                <a:srgbClr val="FFC000"/>
              </a:solidFill>
            </a:endParaRPr>
          </a:p>
        </p:txBody>
      </p:sp>
      <p:sp>
        <p:nvSpPr>
          <p:cNvPr id="3" name="Content Placeholder 2"/>
          <p:cNvSpPr>
            <a:spLocks noGrp="1"/>
          </p:cNvSpPr>
          <p:nvPr>
            <p:ph idx="1"/>
          </p:nvPr>
        </p:nvSpPr>
        <p:spPr>
          <a:xfrm>
            <a:off x="456595" y="1295400"/>
            <a:ext cx="8230810" cy="4419599"/>
          </a:xfrm>
        </p:spPr>
        <p:txBody>
          <a:bodyPr wrap="square"/>
          <a:lstStyle/>
          <a:p>
            <a:r>
              <a:rPr lang="en-US" dirty="0" smtClean="0"/>
              <a:t>CERT team members should consider carrying a compass in their kit</a:t>
            </a:r>
          </a:p>
          <a:p>
            <a:r>
              <a:rPr lang="en-US" dirty="0" smtClean="0"/>
              <a:t>Other basic equipment should include a knife and matches</a:t>
            </a:r>
          </a:p>
          <a:p>
            <a:r>
              <a:rPr lang="en-US" dirty="0" smtClean="0"/>
              <a:t>Complete this unit to be prepared to navigate on your own or with a team</a:t>
            </a:r>
            <a:endParaRPr lang="en-US" dirty="0"/>
          </a:p>
        </p:txBody>
      </p:sp>
      <p:pic>
        <p:nvPicPr>
          <p:cNvPr id="1029" name="Picture 5" descr="C:\Users\Norm\AppData\Local\Microsoft\Windows\Temporary Internet Files\Content.IE5\I2FLY1N2\MC900188521[1].wmf"/>
          <p:cNvPicPr>
            <a:picLocks noChangeAspect="1" noChangeArrowheads="1"/>
          </p:cNvPicPr>
          <p:nvPr/>
        </p:nvPicPr>
        <p:blipFill>
          <a:blip r:embed="rId2" cstate="print"/>
          <a:srcRect/>
          <a:stretch>
            <a:fillRect/>
          </a:stretch>
        </p:blipFill>
        <p:spPr bwMode="auto">
          <a:xfrm>
            <a:off x="1676400" y="4578248"/>
            <a:ext cx="1447800" cy="1507153"/>
          </a:xfrm>
          <a:prstGeom prst="rect">
            <a:avLst/>
          </a:prstGeom>
          <a:noFill/>
        </p:spPr>
      </p:pic>
      <p:pic>
        <p:nvPicPr>
          <p:cNvPr id="1031" name="Picture 7" descr="C:\Users\Norm\AppData\Local\Microsoft\Windows\Temporary Internet Files\Content.IE5\I2FLY1N2\MC900383742[1].wmf"/>
          <p:cNvPicPr>
            <a:picLocks noChangeAspect="1" noChangeArrowheads="1"/>
          </p:cNvPicPr>
          <p:nvPr/>
        </p:nvPicPr>
        <p:blipFill>
          <a:blip r:embed="rId3" cstate="print"/>
          <a:srcRect/>
          <a:stretch>
            <a:fillRect/>
          </a:stretch>
        </p:blipFill>
        <p:spPr bwMode="auto">
          <a:xfrm>
            <a:off x="6553200" y="4724400"/>
            <a:ext cx="1295400" cy="1120152"/>
          </a:xfrm>
          <a:prstGeom prst="rect">
            <a:avLst/>
          </a:prstGeom>
          <a:noFill/>
        </p:spPr>
      </p:pic>
      <p:pic>
        <p:nvPicPr>
          <p:cNvPr id="1032" name="Picture 8" descr="C:\Users\Norm\AppData\Local\Microsoft\Windows\Temporary Internet Files\Content.IE5\25LGVRVY\MC900383748[1].wmf"/>
          <p:cNvPicPr>
            <a:picLocks noChangeAspect="1" noChangeArrowheads="1"/>
          </p:cNvPicPr>
          <p:nvPr/>
        </p:nvPicPr>
        <p:blipFill>
          <a:blip r:embed="rId4" cstate="print"/>
          <a:srcRect/>
          <a:stretch>
            <a:fillRect/>
          </a:stretch>
        </p:blipFill>
        <p:spPr bwMode="auto">
          <a:xfrm>
            <a:off x="4343400" y="4648200"/>
            <a:ext cx="1219200" cy="124287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Lost					Navigating</a:t>
            </a:r>
            <a:endParaRPr lang="en-US" dirty="0"/>
          </a:p>
        </p:txBody>
      </p:sp>
      <p:sp>
        <p:nvSpPr>
          <p:cNvPr id="3" name="Content Placeholder 2"/>
          <p:cNvSpPr>
            <a:spLocks noGrp="1"/>
          </p:cNvSpPr>
          <p:nvPr>
            <p:ph idx="1"/>
          </p:nvPr>
        </p:nvSpPr>
        <p:spPr>
          <a:xfrm>
            <a:off x="456595" y="1600200"/>
            <a:ext cx="8230810" cy="4266605"/>
          </a:xfrm>
        </p:spPr>
        <p:txBody>
          <a:bodyPr/>
          <a:lstStyle/>
          <a:p>
            <a:r>
              <a:rPr lang="x-none" sz="2800"/>
              <a:t>Finding compass </a:t>
            </a:r>
            <a:r>
              <a:rPr lang="x-none" sz="2800" smtClean="0"/>
              <a:t>points</a:t>
            </a:r>
            <a:r>
              <a:rPr lang="en-US" sz="2800" dirty="0" smtClean="0"/>
              <a:t> (northern hemisphere)</a:t>
            </a:r>
            <a:endParaRPr lang="en-US" sz="2800" dirty="0"/>
          </a:p>
          <a:p>
            <a:pPr lvl="1"/>
            <a:r>
              <a:rPr lang="x-none"/>
              <a:t>A crude way to find “North” is to plant a fair sized stick in </a:t>
            </a:r>
            <a:r>
              <a:rPr lang="x-none" smtClean="0"/>
              <a:t>a </a:t>
            </a:r>
            <a:r>
              <a:rPr lang="x-none"/>
              <a:t>vertical position</a:t>
            </a:r>
            <a:endParaRPr lang="en-US" dirty="0"/>
          </a:p>
          <a:p>
            <a:pPr lvl="2"/>
            <a:r>
              <a:rPr lang="x-none"/>
              <a:t>At fifteen minutes before noon, note the position of the tip of the stick’s shadow (maybe put a rock or peg there)</a:t>
            </a:r>
            <a:endParaRPr lang="en-US" dirty="0"/>
          </a:p>
          <a:p>
            <a:pPr lvl="2"/>
            <a:r>
              <a:rPr lang="x-none"/>
              <a:t>At fifteen minutes after noon, note the position of the tip of the stick’s shadow</a:t>
            </a:r>
            <a:endParaRPr lang="en-US" dirty="0"/>
          </a:p>
          <a:p>
            <a:pPr lvl="2"/>
            <a:r>
              <a:rPr lang="x-none"/>
              <a:t>North will be half way between the two points</a:t>
            </a:r>
            <a:endParaRPr lang="en-US" dirty="0"/>
          </a:p>
          <a:p>
            <a:endParaRPr lang="en-US" dirty="0"/>
          </a:p>
        </p:txBody>
      </p:sp>
    </p:spTree>
    <p:extLst>
      <p:ext uri="{BB962C8B-B14F-4D97-AF65-F5344CB8AC3E}">
        <p14:creationId xmlns:p14="http://schemas.microsoft.com/office/powerpoint/2010/main" val="1747726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disaster scene</a:t>
            </a:r>
            <a:endParaRPr lang="en-US" dirty="0"/>
          </a:p>
        </p:txBody>
      </p:sp>
      <p:sp>
        <p:nvSpPr>
          <p:cNvPr id="3" name="Content Placeholder 2"/>
          <p:cNvSpPr>
            <a:spLocks noGrp="1"/>
          </p:cNvSpPr>
          <p:nvPr>
            <p:ph idx="1"/>
          </p:nvPr>
        </p:nvSpPr>
        <p:spPr/>
        <p:txBody>
          <a:bodyPr/>
          <a:lstStyle/>
          <a:p>
            <a:pPr lvl="1"/>
            <a:r>
              <a:rPr lang="x-none" sz="2400"/>
              <a:t>Before you enter the scene, pick out the best available landmarks as reference points</a:t>
            </a:r>
            <a:r>
              <a:rPr lang="x-none" sz="2400" smtClean="0"/>
              <a:t>. </a:t>
            </a:r>
            <a:r>
              <a:rPr lang="en-US" sz="2400" dirty="0" smtClean="0"/>
              <a:t>Since vertical landmarks may be erased,</a:t>
            </a:r>
            <a:r>
              <a:rPr lang="x-none" sz="2400"/>
              <a:t> </a:t>
            </a:r>
            <a:r>
              <a:rPr lang="en-US" sz="2400" dirty="0" smtClean="0"/>
              <a:t>look for landforms and use your compass.  M</a:t>
            </a:r>
            <a:r>
              <a:rPr lang="x-none" sz="2400" smtClean="0"/>
              <a:t>ake </a:t>
            </a:r>
            <a:r>
              <a:rPr lang="x-none" sz="2400"/>
              <a:t>a </a:t>
            </a:r>
            <a:r>
              <a:rPr lang="x-none" sz="2400" smtClean="0"/>
              <a:t>diagram</a:t>
            </a:r>
            <a:r>
              <a:rPr lang="en-US" sz="2400" dirty="0" smtClean="0"/>
              <a:t>, even if you have to use a shirt or the back of your glove.</a:t>
            </a:r>
          </a:p>
          <a:p>
            <a:pPr marL="456491" lvl="1" indent="0">
              <a:buNone/>
            </a:pPr>
            <a:endParaRPr lang="en-US" sz="2400" dirty="0"/>
          </a:p>
          <a:p>
            <a:pPr lvl="1"/>
            <a:r>
              <a:rPr lang="x-none" sz="2400"/>
              <a:t>When you enter the scene, look back occasionally to see what the path will look like coming </a:t>
            </a:r>
            <a:r>
              <a:rPr lang="x-none" sz="2400" smtClean="0"/>
              <a:t>back</a:t>
            </a:r>
            <a:endParaRPr lang="en-US" sz="2400" dirty="0" smtClean="0"/>
          </a:p>
          <a:p>
            <a:pPr marL="456491" lvl="1" indent="0">
              <a:buNone/>
            </a:pPr>
            <a:endParaRPr lang="en-US" sz="2400" dirty="0"/>
          </a:p>
          <a:p>
            <a:pPr lvl="1"/>
            <a:r>
              <a:rPr lang="x-none" sz="2400"/>
              <a:t>Blaze a path, using </a:t>
            </a:r>
            <a:r>
              <a:rPr lang="x-none" sz="2400" smtClean="0"/>
              <a:t>triage</a:t>
            </a:r>
            <a:r>
              <a:rPr lang="en-US" sz="2400" dirty="0" smtClean="0"/>
              <a:t>/marking</a:t>
            </a:r>
            <a:r>
              <a:rPr lang="x-none" sz="2400" smtClean="0"/>
              <a:t> </a:t>
            </a:r>
            <a:r>
              <a:rPr lang="x-none" sz="2400"/>
              <a:t>tape, chalk marks, or a lumber </a:t>
            </a:r>
            <a:r>
              <a:rPr lang="x-none" sz="2400" smtClean="0"/>
              <a:t>crayon</a:t>
            </a:r>
            <a:endParaRPr lang="en-US" sz="2400" dirty="0"/>
          </a:p>
        </p:txBody>
      </p:sp>
    </p:spTree>
    <p:extLst>
      <p:ext uri="{BB962C8B-B14F-4D97-AF65-F5344CB8AC3E}">
        <p14:creationId xmlns:p14="http://schemas.microsoft.com/office/powerpoint/2010/main" val="2454684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 disaster scene</a:t>
            </a:r>
            <a:endParaRPr lang="en-US" dirty="0"/>
          </a:p>
        </p:txBody>
      </p:sp>
      <p:sp>
        <p:nvSpPr>
          <p:cNvPr id="3" name="Content Placeholder 2"/>
          <p:cNvSpPr>
            <a:spLocks noGrp="1"/>
          </p:cNvSpPr>
          <p:nvPr>
            <p:ph idx="1"/>
          </p:nvPr>
        </p:nvSpPr>
        <p:spPr/>
        <p:txBody>
          <a:bodyPr/>
          <a:lstStyle/>
          <a:p>
            <a:pPr lvl="1"/>
            <a:r>
              <a:rPr lang="en-US" dirty="0" smtClean="0"/>
              <a:t>Be careful about </a:t>
            </a:r>
            <a:r>
              <a:rPr lang="x-none" smtClean="0"/>
              <a:t>crossing </a:t>
            </a:r>
            <a:r>
              <a:rPr lang="x-none"/>
              <a:t>elements in the landscape such as </a:t>
            </a:r>
            <a:r>
              <a:rPr lang="x-none" smtClean="0"/>
              <a:t>waterways</a:t>
            </a:r>
            <a:r>
              <a:rPr lang="en-US" dirty="0" smtClean="0"/>
              <a:t> or major roads</a:t>
            </a:r>
            <a:r>
              <a:rPr lang="x-none" smtClean="0"/>
              <a:t> </a:t>
            </a:r>
            <a:r>
              <a:rPr lang="x-none"/>
              <a:t>that may </a:t>
            </a:r>
            <a:r>
              <a:rPr lang="en-US" dirty="0" smtClean="0"/>
              <a:t>cause</a:t>
            </a:r>
            <a:r>
              <a:rPr lang="x-none" smtClean="0"/>
              <a:t> confus</a:t>
            </a:r>
            <a:r>
              <a:rPr lang="en-US" dirty="0" smtClean="0"/>
              <a:t>ion</a:t>
            </a:r>
            <a:r>
              <a:rPr lang="x-none" smtClean="0"/>
              <a:t> </a:t>
            </a:r>
            <a:r>
              <a:rPr lang="en-US" dirty="0" smtClean="0"/>
              <a:t>if you cross them again further on</a:t>
            </a:r>
            <a:r>
              <a:rPr lang="x-none" smtClean="0"/>
              <a:t>; </a:t>
            </a:r>
            <a:r>
              <a:rPr lang="en-US" dirty="0" smtClean="0"/>
              <a:t>add them to your </a:t>
            </a:r>
            <a:r>
              <a:rPr lang="x-none" smtClean="0"/>
              <a:t>diagram</a:t>
            </a:r>
            <a:endParaRPr lang="en-US" dirty="0" smtClean="0"/>
          </a:p>
          <a:p>
            <a:pPr marL="456491" lvl="1" indent="0">
              <a:buNone/>
            </a:pPr>
            <a:endParaRPr lang="en-US" dirty="0"/>
          </a:p>
          <a:p>
            <a:pPr lvl="1"/>
            <a:r>
              <a:rPr lang="x-none"/>
              <a:t>Use distance measuring tools – auto odometer, personal </a:t>
            </a:r>
            <a:r>
              <a:rPr lang="x-none" smtClean="0"/>
              <a:t>paces</a:t>
            </a:r>
            <a:r>
              <a:rPr lang="en-US" dirty="0" smtClean="0"/>
              <a:t>, time</a:t>
            </a:r>
            <a:endParaRPr lang="en-US" dirty="0"/>
          </a:p>
          <a:p>
            <a:endParaRPr lang="en-US" dirty="0"/>
          </a:p>
        </p:txBody>
      </p:sp>
    </p:spTree>
    <p:extLst>
      <p:ext uri="{BB962C8B-B14F-4D97-AF65-F5344CB8AC3E}">
        <p14:creationId xmlns:p14="http://schemas.microsoft.com/office/powerpoint/2010/main" val="3823306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basic</a:t>
            </a:r>
            <a:endParaRPr lang="en-US" dirty="0"/>
          </a:p>
        </p:txBody>
      </p:sp>
      <p:sp>
        <p:nvSpPr>
          <p:cNvPr id="3" name="Content Placeholder 2"/>
          <p:cNvSpPr>
            <a:spLocks noGrp="1"/>
          </p:cNvSpPr>
          <p:nvPr>
            <p:ph idx="1"/>
          </p:nvPr>
        </p:nvSpPr>
        <p:spPr/>
        <p:txBody>
          <a:bodyPr/>
          <a:lstStyle/>
          <a:p>
            <a:pPr lvl="1"/>
            <a:r>
              <a:rPr lang="x-none"/>
              <a:t>Compass</a:t>
            </a:r>
            <a:endParaRPr lang="en-US" dirty="0"/>
          </a:p>
          <a:p>
            <a:pPr lvl="1"/>
            <a:r>
              <a:rPr lang="x-none"/>
              <a:t>Map of the area</a:t>
            </a:r>
            <a:endParaRPr lang="en-US" dirty="0"/>
          </a:p>
          <a:p>
            <a:pPr lvl="1"/>
            <a:r>
              <a:rPr lang="x-none"/>
              <a:t>Notebook and writing instruments</a:t>
            </a:r>
            <a:endParaRPr lang="en-US" dirty="0"/>
          </a:p>
          <a:p>
            <a:pPr lvl="1"/>
            <a:r>
              <a:rPr lang="x-none"/>
              <a:t>Radio or cell phone</a:t>
            </a:r>
            <a:endParaRPr lang="en-US" dirty="0"/>
          </a:p>
          <a:p>
            <a:pPr lvl="1"/>
            <a:r>
              <a:rPr lang="x-none"/>
              <a:t>Spare batteries or solar charger</a:t>
            </a:r>
            <a:endParaRPr lang="en-US" dirty="0"/>
          </a:p>
          <a:p>
            <a:pPr lvl="1"/>
            <a:r>
              <a:rPr lang="x-none"/>
              <a:t>Knife</a:t>
            </a:r>
            <a:endParaRPr lang="en-US" dirty="0"/>
          </a:p>
          <a:p>
            <a:pPr lvl="1"/>
            <a:r>
              <a:rPr lang="x-none" smtClean="0"/>
              <a:t>Matches</a:t>
            </a:r>
            <a:endParaRPr lang="en-US" dirty="0" smtClean="0"/>
          </a:p>
          <a:p>
            <a:pPr lvl="1"/>
            <a:r>
              <a:rPr lang="en-US" dirty="0" smtClean="0"/>
              <a:t>Whistle</a:t>
            </a:r>
            <a:endParaRPr lang="en-US" dirty="0"/>
          </a:p>
        </p:txBody>
      </p:sp>
    </p:spTree>
    <p:extLst>
      <p:ext uri="{BB962C8B-B14F-4D97-AF65-F5344CB8AC3E}">
        <p14:creationId xmlns:p14="http://schemas.microsoft.com/office/powerpoint/2010/main" val="23149497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advanced</a:t>
            </a:r>
            <a:endParaRPr lang="en-US" dirty="0"/>
          </a:p>
        </p:txBody>
      </p:sp>
      <p:sp>
        <p:nvSpPr>
          <p:cNvPr id="3" name="Content Placeholder 2"/>
          <p:cNvSpPr>
            <a:spLocks noGrp="1"/>
          </p:cNvSpPr>
          <p:nvPr>
            <p:ph idx="1"/>
          </p:nvPr>
        </p:nvSpPr>
        <p:spPr/>
        <p:txBody>
          <a:bodyPr/>
          <a:lstStyle/>
          <a:p>
            <a:pPr lvl="1"/>
            <a:r>
              <a:rPr lang="x-none"/>
              <a:t>Pedometer </a:t>
            </a:r>
            <a:endParaRPr lang="en-US" dirty="0"/>
          </a:p>
          <a:p>
            <a:pPr lvl="1"/>
            <a:r>
              <a:rPr lang="x-none"/>
              <a:t>Binoculars or telescope</a:t>
            </a:r>
            <a:endParaRPr lang="en-US" dirty="0"/>
          </a:p>
          <a:p>
            <a:pPr lvl="1"/>
            <a:r>
              <a:rPr lang="x-none"/>
              <a:t>Ruler</a:t>
            </a:r>
            <a:endParaRPr lang="en-US" dirty="0"/>
          </a:p>
          <a:p>
            <a:pPr lvl="1"/>
            <a:r>
              <a:rPr lang="x-none"/>
              <a:t>Handheld </a:t>
            </a:r>
            <a:r>
              <a:rPr lang="x-none" smtClean="0"/>
              <a:t>GPS</a:t>
            </a:r>
            <a:endParaRPr lang="en-US" dirty="0" smtClean="0"/>
          </a:p>
          <a:p>
            <a:pPr lvl="1"/>
            <a:r>
              <a:rPr lang="en-US" dirty="0" smtClean="0"/>
              <a:t>Clipboard</a:t>
            </a:r>
          </a:p>
          <a:p>
            <a:pPr lvl="1"/>
            <a:r>
              <a:rPr lang="en-US" dirty="0" smtClean="0"/>
              <a:t>Automobile GPS</a:t>
            </a:r>
            <a:endParaRPr lang="en-US" dirty="0"/>
          </a:p>
        </p:txBody>
      </p:sp>
    </p:spTree>
    <p:extLst>
      <p:ext uri="{BB962C8B-B14F-4D97-AF65-F5344CB8AC3E}">
        <p14:creationId xmlns:p14="http://schemas.microsoft.com/office/powerpoint/2010/main" val="17311582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Places for more info</a:t>
            </a:r>
            <a:endParaRPr lang="en-US" dirty="0"/>
          </a:p>
        </p:txBody>
      </p:sp>
      <p:sp>
        <p:nvSpPr>
          <p:cNvPr id="3" name="Content Placeholder 2"/>
          <p:cNvSpPr>
            <a:spLocks noGrp="1"/>
          </p:cNvSpPr>
          <p:nvPr>
            <p:ph idx="1"/>
          </p:nvPr>
        </p:nvSpPr>
        <p:spPr/>
        <p:txBody>
          <a:bodyPr/>
          <a:lstStyle/>
          <a:p>
            <a:r>
              <a:rPr lang="en-US" dirty="0">
                <a:hlinkClick r:id="rId3"/>
              </a:rPr>
              <a:t>http://</a:t>
            </a:r>
            <a:r>
              <a:rPr lang="en-US" dirty="0" smtClean="0">
                <a:hlinkClick r:id="rId3"/>
              </a:rPr>
              <a:t>www.rei.com/learn/expert-advice/navigation-basics.html</a:t>
            </a:r>
            <a:endParaRPr lang="en-US" dirty="0" smtClean="0"/>
          </a:p>
          <a:p>
            <a:r>
              <a:rPr lang="en-US" dirty="0" smtClean="0">
                <a:solidFill>
                  <a:schemeClr val="bg1">
                    <a:lumMod val="50000"/>
                  </a:schemeClr>
                </a:solidFill>
              </a:rPr>
              <a:t>Or</a:t>
            </a:r>
            <a:r>
              <a:rPr lang="en-US" dirty="0" smtClean="0"/>
              <a:t> – </a:t>
            </a:r>
            <a:r>
              <a:rPr lang="en-US" dirty="0" smtClean="0">
                <a:hlinkClick r:id="rId4"/>
              </a:rPr>
              <a:t>www.rei.com</a:t>
            </a:r>
            <a:endParaRPr lang="en-US" dirty="0" smtClean="0"/>
          </a:p>
          <a:p>
            <a:r>
              <a:rPr lang="en-US" dirty="0" err="1" smtClean="0"/>
              <a:t>Youtube</a:t>
            </a:r>
            <a:endParaRPr lang="en-US" dirty="0" smtClean="0"/>
          </a:p>
          <a:p>
            <a:r>
              <a:rPr lang="en-US" dirty="0">
                <a:hlinkClick r:id="rId5"/>
              </a:rPr>
              <a:t>http://</a:t>
            </a:r>
            <a:r>
              <a:rPr lang="en-US" dirty="0" smtClean="0">
                <a:hlinkClick r:id="rId5"/>
              </a:rPr>
              <a:t>www.backpacker.com/backpacking_101_understanding_your_compass/skills/12159</a:t>
            </a:r>
            <a:endParaRPr lang="en-US" dirty="0" smtClean="0"/>
          </a:p>
          <a:p>
            <a:endParaRPr lang="en-US" dirty="0"/>
          </a:p>
        </p:txBody>
      </p:sp>
    </p:spTree>
    <p:extLst>
      <p:ext uri="{BB962C8B-B14F-4D97-AF65-F5344CB8AC3E}">
        <p14:creationId xmlns:p14="http://schemas.microsoft.com/office/powerpoint/2010/main" val="19228650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a:t>
            </a:r>
            <a:endParaRPr lang="en-US" dirty="0"/>
          </a:p>
        </p:txBody>
      </p:sp>
      <p:sp>
        <p:nvSpPr>
          <p:cNvPr id="3" name="Content Placeholder 2"/>
          <p:cNvSpPr>
            <a:spLocks noGrp="1"/>
          </p:cNvSpPr>
          <p:nvPr>
            <p:ph idx="1"/>
          </p:nvPr>
        </p:nvSpPr>
        <p:spPr>
          <a:xfrm>
            <a:off x="457200" y="5257800"/>
            <a:ext cx="8230810" cy="685800"/>
          </a:xfrm>
        </p:spPr>
        <p:txBody>
          <a:bodyPr/>
          <a:lstStyle/>
          <a:p>
            <a:pPr marL="0" indent="0" algn="ctr">
              <a:buNone/>
            </a:pPr>
            <a:r>
              <a:rPr lang="en-US" dirty="0" smtClean="0"/>
              <a:t>Be prepared and good luck!</a:t>
            </a:r>
            <a:endParaRPr lang="en-US" dirty="0"/>
          </a:p>
        </p:txBody>
      </p:sp>
      <p:pic>
        <p:nvPicPr>
          <p:cNvPr id="1027" name="Picture 3" descr="C:\Documents and Settings\nxh5610\Local Settings\Temporary Internet Files\Content.IE5\OI1GCKIJ\MP90044867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600200"/>
            <a:ext cx="5030009" cy="3347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20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a:t>
            </a:r>
            <a:endParaRPr lang="en-US" dirty="0"/>
          </a:p>
        </p:txBody>
      </p:sp>
      <p:sp>
        <p:nvSpPr>
          <p:cNvPr id="3" name="Content Placeholder 2"/>
          <p:cNvSpPr>
            <a:spLocks noGrp="1"/>
          </p:cNvSpPr>
          <p:nvPr>
            <p:ph idx="1"/>
          </p:nvPr>
        </p:nvSpPr>
        <p:spPr>
          <a:xfrm>
            <a:off x="456595" y="2514600"/>
            <a:ext cx="8230810" cy="3352205"/>
          </a:xfrm>
        </p:spPr>
        <p:txBody>
          <a:bodyPr/>
          <a:lstStyle/>
          <a:p>
            <a:pPr marL="0" indent="0" algn="ctr">
              <a:buNone/>
            </a:pPr>
            <a:r>
              <a:rPr lang="en-US" sz="3600" b="1" dirty="0">
                <a:solidFill>
                  <a:schemeClr val="accent6">
                    <a:lumMod val="60000"/>
                    <a:lumOff val="40000"/>
                  </a:schemeClr>
                </a:solidFill>
              </a:rPr>
              <a:t>Almost done,</a:t>
            </a:r>
          </a:p>
          <a:p>
            <a:pPr marL="0" indent="0" algn="ctr">
              <a:buNone/>
            </a:pPr>
            <a:r>
              <a:rPr lang="en-US" sz="3600" b="1" dirty="0">
                <a:solidFill>
                  <a:schemeClr val="accent6">
                    <a:lumMod val="60000"/>
                    <a:lumOff val="40000"/>
                  </a:schemeClr>
                </a:solidFill>
              </a:rPr>
              <a:t>Now, Please take the quiz by clicking on this link:</a:t>
            </a:r>
          </a:p>
          <a:p>
            <a:pPr marL="0" indent="0" algn="ctr">
              <a:buNone/>
            </a:pPr>
            <a:r>
              <a:rPr lang="en-US" sz="3600" b="1" dirty="0" err="1">
                <a:solidFill>
                  <a:schemeClr val="accent6">
                    <a:lumMod val="60000"/>
                    <a:lumOff val="40000"/>
                  </a:schemeClr>
                </a:solidFill>
                <a:hlinkClick r:id="rId2"/>
              </a:rPr>
              <a:t>NavQuiz</a:t>
            </a:r>
            <a:endParaRPr lang="en-US" sz="3600" b="1" dirty="0">
              <a:solidFill>
                <a:schemeClr val="accent6">
                  <a:lumMod val="60000"/>
                  <a:lumOff val="40000"/>
                </a:schemeClr>
              </a:solidFill>
            </a:endParaRPr>
          </a:p>
        </p:txBody>
      </p:sp>
    </p:spTree>
    <p:extLst>
      <p:ext uri="{BB962C8B-B14F-4D97-AF65-F5344CB8AC3E}">
        <p14:creationId xmlns:p14="http://schemas.microsoft.com/office/powerpoint/2010/main" val="2174482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					</a:t>
            </a:r>
            <a:r>
              <a:rPr lang="en-US" dirty="0" smtClean="0">
                <a:solidFill>
                  <a:srgbClr val="FFC000"/>
                </a:solidFill>
              </a:rPr>
              <a:t>Types</a:t>
            </a:r>
            <a:endParaRPr lang="en-US" dirty="0">
              <a:solidFill>
                <a:srgbClr val="FFC000"/>
              </a:solidFill>
            </a:endParaRPr>
          </a:p>
        </p:txBody>
      </p:sp>
      <p:sp>
        <p:nvSpPr>
          <p:cNvPr id="3" name="Content Placeholder 2"/>
          <p:cNvSpPr>
            <a:spLocks noGrp="1"/>
          </p:cNvSpPr>
          <p:nvPr>
            <p:ph idx="1"/>
          </p:nvPr>
        </p:nvSpPr>
        <p:spPr>
          <a:xfrm>
            <a:off x="456595" y="1340943"/>
            <a:ext cx="5106005" cy="1021258"/>
          </a:xfrm>
        </p:spPr>
        <p:txBody>
          <a:bodyPr/>
          <a:lstStyle/>
          <a:p>
            <a:r>
              <a:rPr lang="en-US" dirty="0" smtClean="0"/>
              <a:t>Lensatic</a:t>
            </a:r>
            <a:endParaRPr lang="en-US" dirty="0"/>
          </a:p>
        </p:txBody>
      </p:sp>
      <p:sp>
        <p:nvSpPr>
          <p:cNvPr id="4" name="TextBox 3"/>
          <p:cNvSpPr txBox="1"/>
          <p:nvPr/>
        </p:nvSpPr>
        <p:spPr>
          <a:xfrm>
            <a:off x="2895600" y="4953000"/>
            <a:ext cx="2496196" cy="584775"/>
          </a:xfrm>
          <a:prstGeom prst="rect">
            <a:avLst/>
          </a:prstGeom>
          <a:noFill/>
        </p:spPr>
        <p:txBody>
          <a:bodyPr wrap="none" rtlCol="0">
            <a:spAutoFit/>
          </a:bodyPr>
          <a:lstStyle/>
          <a:p>
            <a:pPr>
              <a:buClr>
                <a:srgbClr val="336600"/>
              </a:buClr>
              <a:buSzPct val="160000"/>
              <a:buFont typeface="Arial" pitchFamily="34" charset="0"/>
              <a:buChar char="•"/>
            </a:pPr>
            <a:r>
              <a:rPr lang="en-US" sz="3200" dirty="0" smtClean="0"/>
              <a:t> Base Plate</a:t>
            </a:r>
            <a:endParaRPr lang="en-US" sz="3200" dirty="0"/>
          </a:p>
        </p:txBody>
      </p:sp>
      <p:pic>
        <p:nvPicPr>
          <p:cNvPr id="2051" name="Picture 3" descr="C:\Users\Norm\AppData\Local\Microsoft\Windows\Temporary Internet Files\Content.IE5\JDOBQGYI\MP900448670[1].jpg"/>
          <p:cNvPicPr>
            <a:picLocks noChangeAspect="1" noChangeArrowheads="1"/>
          </p:cNvPicPr>
          <p:nvPr/>
        </p:nvPicPr>
        <p:blipFill>
          <a:blip r:embed="rId3" cstate="print"/>
          <a:srcRect/>
          <a:stretch>
            <a:fillRect/>
          </a:stretch>
        </p:blipFill>
        <p:spPr bwMode="auto">
          <a:xfrm>
            <a:off x="609600" y="2133600"/>
            <a:ext cx="3435068" cy="2286000"/>
          </a:xfrm>
          <a:prstGeom prst="rect">
            <a:avLst/>
          </a:prstGeom>
          <a:noFill/>
        </p:spPr>
      </p:pic>
      <p:pic>
        <p:nvPicPr>
          <p:cNvPr id="2052" name="Picture 4" descr="C:\Users\Norm\AppData\Local\Microsoft\Windows\Temporary Internet Files\Content.IE5\QNFZK1DA\MP900302980[1].jpg"/>
          <p:cNvPicPr>
            <a:picLocks noChangeAspect="1" noChangeArrowheads="1"/>
          </p:cNvPicPr>
          <p:nvPr/>
        </p:nvPicPr>
        <p:blipFill>
          <a:blip r:embed="rId4" cstate="print"/>
          <a:srcRect/>
          <a:stretch>
            <a:fillRect/>
          </a:stretch>
        </p:blipFill>
        <p:spPr bwMode="auto">
          <a:xfrm>
            <a:off x="5715000" y="1981200"/>
            <a:ext cx="2609088" cy="3657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				</a:t>
            </a:r>
            <a:r>
              <a:rPr lang="en-US" dirty="0" smtClean="0">
                <a:solidFill>
                  <a:srgbClr val="FFC000"/>
                </a:solidFill>
              </a:rPr>
              <a:t>Parts</a:t>
            </a:r>
            <a:endParaRPr lang="en-US" dirty="0">
              <a:solidFill>
                <a:srgbClr val="FFC000"/>
              </a:solidFill>
            </a:endParaRPr>
          </a:p>
        </p:txBody>
      </p:sp>
      <p:pic>
        <p:nvPicPr>
          <p:cNvPr id="3074" name="Picture 2" descr="Compass"/>
          <p:cNvPicPr>
            <a:picLocks noChangeAspect="1" noChangeArrowheads="1"/>
          </p:cNvPicPr>
          <p:nvPr/>
        </p:nvPicPr>
        <p:blipFill>
          <a:blip r:embed="rId3" cstate="print"/>
          <a:srcRect/>
          <a:stretch>
            <a:fillRect/>
          </a:stretch>
        </p:blipFill>
        <p:spPr bwMode="auto">
          <a:xfrm>
            <a:off x="304800" y="2133600"/>
            <a:ext cx="3686471" cy="3420875"/>
          </a:xfrm>
          <a:prstGeom prst="rect">
            <a:avLst/>
          </a:prstGeom>
          <a:noFill/>
        </p:spPr>
      </p:pic>
      <p:pic>
        <p:nvPicPr>
          <p:cNvPr id="3076" name="Picture 4" descr="File:Lensatic compass.gif"/>
          <p:cNvPicPr>
            <a:picLocks noChangeAspect="1" noChangeArrowheads="1"/>
          </p:cNvPicPr>
          <p:nvPr/>
        </p:nvPicPr>
        <p:blipFill>
          <a:blip r:embed="rId4" cstate="print"/>
          <a:srcRect/>
          <a:stretch>
            <a:fillRect/>
          </a:stretch>
        </p:blipFill>
        <p:spPr bwMode="auto">
          <a:xfrm>
            <a:off x="3867150" y="1219200"/>
            <a:ext cx="5276850" cy="3028950"/>
          </a:xfrm>
          <a:prstGeom prst="rect">
            <a:avLst/>
          </a:prstGeom>
          <a:noFill/>
        </p:spPr>
      </p:pic>
      <p:sp>
        <p:nvSpPr>
          <p:cNvPr id="6" name="TextBox 5"/>
          <p:cNvSpPr txBox="1"/>
          <p:nvPr/>
        </p:nvSpPr>
        <p:spPr>
          <a:xfrm>
            <a:off x="4953000" y="4953000"/>
            <a:ext cx="3352800" cy="707886"/>
          </a:xfrm>
          <a:prstGeom prst="rect">
            <a:avLst/>
          </a:prstGeom>
          <a:noFill/>
        </p:spPr>
        <p:txBody>
          <a:bodyPr wrap="square" rtlCol="0">
            <a:spAutoFit/>
          </a:bodyPr>
          <a:lstStyle/>
          <a:p>
            <a:r>
              <a:rPr lang="en-US" sz="2000" b="1" dirty="0" smtClean="0"/>
              <a:t>“Good” compasses are </a:t>
            </a:r>
          </a:p>
          <a:p>
            <a:r>
              <a:rPr lang="en-US" sz="2000" b="1" dirty="0" smtClean="0"/>
              <a:t>        typically liquid filled</a:t>
            </a:r>
            <a:endParaRPr lang="en-US"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 layout</a:t>
            </a:r>
            <a:endParaRPr lang="en-US" dirty="0"/>
          </a:p>
        </p:txBody>
      </p:sp>
      <p:pic>
        <p:nvPicPr>
          <p:cNvPr id="1026" name="Picture 2" descr="360 degrees in a circle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2209800"/>
            <a:ext cx="2647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1371600"/>
            <a:ext cx="5334000" cy="4154984"/>
          </a:xfrm>
          <a:prstGeom prst="rect">
            <a:avLst/>
          </a:prstGeom>
          <a:noFill/>
        </p:spPr>
        <p:txBody>
          <a:bodyPr wrap="square" rtlCol="0">
            <a:spAutoFit/>
          </a:bodyPr>
          <a:lstStyle/>
          <a:p>
            <a:r>
              <a:rPr lang="en-US" sz="2400" dirty="0" smtClean="0">
                <a:latin typeface="Comic Sans MS" pitchFamily="66" charset="0"/>
                <a:cs typeface="Arial" pitchFamily="34" charset="0"/>
              </a:rPr>
              <a:t>A compass is based on a circle divided into 360 degrees.  </a:t>
            </a:r>
          </a:p>
          <a:p>
            <a:endParaRPr lang="en-US" sz="2400" dirty="0">
              <a:latin typeface="Comic Sans MS" pitchFamily="66" charset="0"/>
              <a:cs typeface="Arial" pitchFamily="34" charset="0"/>
            </a:endParaRPr>
          </a:p>
          <a:p>
            <a:r>
              <a:rPr lang="en-US" sz="2400" dirty="0" smtClean="0">
                <a:latin typeface="Comic Sans MS" pitchFamily="66" charset="0"/>
                <a:cs typeface="Arial" pitchFamily="34" charset="0"/>
              </a:rPr>
              <a:t>These degree divisions are used as a notation to describe directions in relation to North. </a:t>
            </a:r>
          </a:p>
          <a:p>
            <a:endParaRPr lang="en-US" sz="2400" dirty="0">
              <a:latin typeface="Comic Sans MS" pitchFamily="66" charset="0"/>
              <a:cs typeface="Arial" pitchFamily="34" charset="0"/>
            </a:endParaRPr>
          </a:p>
          <a:p>
            <a:r>
              <a:rPr lang="en-US" sz="2400" dirty="0" smtClean="0">
                <a:latin typeface="Comic Sans MS" pitchFamily="66" charset="0"/>
                <a:cs typeface="Arial" pitchFamily="34" charset="0"/>
              </a:rPr>
              <a:t>On a compass, North is at zero degrees, East is at 90 degrees,  South is at 180 degrees, and West is at 270 degrees.</a:t>
            </a:r>
            <a:endParaRPr lang="en-US" sz="2400" dirty="0">
              <a:latin typeface="Comic Sans MS" pitchFamily="66" charset="0"/>
              <a:cs typeface="Arial" pitchFamily="34" charset="0"/>
            </a:endParaRPr>
          </a:p>
        </p:txBody>
      </p:sp>
    </p:spTree>
    <p:extLst>
      <p:ext uri="{BB962C8B-B14F-4D97-AF65-F5344CB8AC3E}">
        <p14:creationId xmlns:p14="http://schemas.microsoft.com/office/powerpoint/2010/main" val="3351481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		   </a:t>
            </a:r>
            <a:r>
              <a:rPr lang="en-US" sz="2800" dirty="0" smtClean="0">
                <a:solidFill>
                  <a:srgbClr val="FFC000"/>
                </a:solidFill>
              </a:rPr>
              <a:t>Taking a bearing-baseplate</a:t>
            </a:r>
            <a:endParaRPr lang="en-US" dirty="0">
              <a:solidFill>
                <a:srgbClr val="FFC000"/>
              </a:solidFill>
            </a:endParaRPr>
          </a:p>
        </p:txBody>
      </p:sp>
      <p:sp>
        <p:nvSpPr>
          <p:cNvPr id="3" name="Content Placeholder 2"/>
          <p:cNvSpPr>
            <a:spLocks noGrp="1"/>
          </p:cNvSpPr>
          <p:nvPr>
            <p:ph idx="1"/>
          </p:nvPr>
        </p:nvSpPr>
        <p:spPr/>
        <p:txBody>
          <a:bodyPr/>
          <a:lstStyle/>
          <a:p>
            <a:pPr lvl="1"/>
            <a:r>
              <a:rPr lang="x-none" smtClean="0"/>
              <a:t>Hold the compass level and point the </a:t>
            </a:r>
            <a:r>
              <a:rPr lang="x-none" b="1" smtClean="0">
                <a:solidFill>
                  <a:srgbClr val="663300"/>
                </a:solidFill>
              </a:rPr>
              <a:t>direction of travel arrow</a:t>
            </a:r>
            <a:r>
              <a:rPr lang="x-none" smtClean="0"/>
              <a:t> at a landmark that is in the direction you need to go</a:t>
            </a:r>
            <a:endParaRPr lang="en-US" dirty="0" smtClean="0"/>
          </a:p>
          <a:p>
            <a:pPr lvl="1"/>
            <a:r>
              <a:rPr lang="x-none" smtClean="0"/>
              <a:t>Rotate the compass until the </a:t>
            </a:r>
            <a:r>
              <a:rPr lang="en-US" b="1" dirty="0" smtClean="0">
                <a:solidFill>
                  <a:srgbClr val="FF0000"/>
                </a:solidFill>
              </a:rPr>
              <a:t>orienting</a:t>
            </a:r>
            <a:r>
              <a:rPr lang="x-none" b="1" smtClean="0">
                <a:solidFill>
                  <a:srgbClr val="FF0000"/>
                </a:solidFill>
              </a:rPr>
              <a:t> arrow </a:t>
            </a:r>
            <a:r>
              <a:rPr lang="x-none" smtClean="0"/>
              <a:t>lines up with the </a:t>
            </a:r>
            <a:r>
              <a:rPr lang="x-none" b="1" smtClean="0">
                <a:solidFill>
                  <a:srgbClr val="FF0000"/>
                </a:solidFill>
              </a:rPr>
              <a:t>needle</a:t>
            </a:r>
            <a:r>
              <a:rPr lang="x-none" smtClean="0"/>
              <a:t>, pointing to the North</a:t>
            </a:r>
            <a:endParaRPr lang="en-US" dirty="0" smtClean="0"/>
          </a:p>
          <a:p>
            <a:pPr lvl="1"/>
            <a:r>
              <a:rPr lang="x-none" smtClean="0"/>
              <a:t>Sight along the </a:t>
            </a:r>
            <a:r>
              <a:rPr lang="x-none" b="1">
                <a:solidFill>
                  <a:srgbClr val="663300"/>
                </a:solidFill>
              </a:rPr>
              <a:t>direction of travel arrow</a:t>
            </a:r>
            <a:r>
              <a:rPr lang="x-none" smtClean="0"/>
              <a:t> in the direction of the landmark and note the degree mark on the compass that corresponds to that direction</a:t>
            </a:r>
            <a:r>
              <a:rPr lang="en-US" dirty="0" smtClean="0"/>
              <a:t> – that is your “bearing”</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4-Point Star 35"/>
          <p:cNvSpPr/>
          <p:nvPr/>
        </p:nvSpPr>
        <p:spPr bwMode="auto">
          <a:xfrm rot="2500274">
            <a:off x="7843689" y="1767826"/>
            <a:ext cx="738189" cy="653533"/>
          </a:xfrm>
          <a:prstGeom prst="star4">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6" name="Rectangle 5"/>
          <p:cNvSpPr/>
          <p:nvPr/>
        </p:nvSpPr>
        <p:spPr bwMode="auto">
          <a:xfrm rot="19788912">
            <a:off x="4559062" y="1295401"/>
            <a:ext cx="3352800" cy="46482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smtClean="0"/>
              <a:t>Taking a bearing			       baseplate</a:t>
            </a:r>
            <a:endParaRPr lang="en-US" dirty="0"/>
          </a:p>
        </p:txBody>
      </p:sp>
      <p:pic>
        <p:nvPicPr>
          <p:cNvPr id="13" name="Picture 2" descr="360 degrees in a circle 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4809" y="2627951"/>
            <a:ext cx="3276600" cy="3005514"/>
          </a:xfrm>
          <a:prstGeom prst="rect">
            <a:avLst/>
          </a:prstGeom>
          <a:noFill/>
          <a:extLst/>
        </p:spPr>
      </p:pic>
      <p:sp>
        <p:nvSpPr>
          <p:cNvPr id="8" name="Right Arrow 7"/>
          <p:cNvSpPr/>
          <p:nvPr/>
        </p:nvSpPr>
        <p:spPr bwMode="auto">
          <a:xfrm rot="3336104" flipH="1">
            <a:off x="4627535" y="2028442"/>
            <a:ext cx="1281964" cy="462711"/>
          </a:xfrm>
          <a:prstGeom prst="rightArrow">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8" name="Right Arrow 17"/>
          <p:cNvSpPr/>
          <p:nvPr/>
        </p:nvSpPr>
        <p:spPr bwMode="auto">
          <a:xfrm rot="16153640">
            <a:off x="5029572" y="3793490"/>
            <a:ext cx="2709977" cy="762000"/>
          </a:xfrm>
          <a:prstGeom prst="rightArrow">
            <a:avLst/>
          </a:prstGeom>
          <a:solidFill>
            <a:schemeClr val="bg1">
              <a:alpha val="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cxnSp>
        <p:nvCxnSpPr>
          <p:cNvPr id="19" name="Straight Arrow Connector 18"/>
          <p:cNvCxnSpPr/>
          <p:nvPr/>
        </p:nvCxnSpPr>
        <p:spPr bwMode="auto">
          <a:xfrm rot="2023850" flipH="1" flipV="1">
            <a:off x="5588991" y="3046064"/>
            <a:ext cx="1661264" cy="2321569"/>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sp>
        <p:nvSpPr>
          <p:cNvPr id="10" name="TextBox 9"/>
          <p:cNvSpPr txBox="1"/>
          <p:nvPr/>
        </p:nvSpPr>
        <p:spPr>
          <a:xfrm>
            <a:off x="358115" y="2576229"/>
            <a:ext cx="2621230" cy="369332"/>
          </a:xfrm>
          <a:prstGeom prst="rect">
            <a:avLst/>
          </a:prstGeom>
          <a:noFill/>
        </p:spPr>
        <p:txBody>
          <a:bodyPr wrap="none" rtlCol="0">
            <a:spAutoFit/>
          </a:bodyPr>
          <a:lstStyle/>
          <a:p>
            <a:r>
              <a:rPr lang="en-US" dirty="0" smtClean="0"/>
              <a:t>Direction of travel arrow</a:t>
            </a:r>
            <a:endParaRPr lang="en-US" dirty="0"/>
          </a:p>
        </p:txBody>
      </p:sp>
      <p:sp>
        <p:nvSpPr>
          <p:cNvPr id="11" name="TextBox 10"/>
          <p:cNvSpPr txBox="1"/>
          <p:nvPr/>
        </p:nvSpPr>
        <p:spPr>
          <a:xfrm>
            <a:off x="685800" y="3619501"/>
            <a:ext cx="1915909" cy="369332"/>
          </a:xfrm>
          <a:prstGeom prst="rect">
            <a:avLst/>
          </a:prstGeom>
          <a:noFill/>
        </p:spPr>
        <p:txBody>
          <a:bodyPr wrap="none" rtlCol="0">
            <a:spAutoFit/>
          </a:bodyPr>
          <a:lstStyle/>
          <a:p>
            <a:r>
              <a:rPr lang="en-US" dirty="0" smtClean="0"/>
              <a:t>Compass needle</a:t>
            </a:r>
            <a:endParaRPr lang="en-US" dirty="0"/>
          </a:p>
        </p:txBody>
      </p:sp>
      <p:sp>
        <p:nvSpPr>
          <p:cNvPr id="12" name="TextBox 11"/>
          <p:cNvSpPr txBox="1"/>
          <p:nvPr/>
        </p:nvSpPr>
        <p:spPr>
          <a:xfrm>
            <a:off x="375700" y="4897885"/>
            <a:ext cx="3276600" cy="646331"/>
          </a:xfrm>
          <a:prstGeom prst="rect">
            <a:avLst/>
          </a:prstGeom>
          <a:noFill/>
        </p:spPr>
        <p:txBody>
          <a:bodyPr wrap="square" rtlCol="0">
            <a:spAutoFit/>
          </a:bodyPr>
          <a:lstStyle/>
          <a:p>
            <a:r>
              <a:rPr lang="en-US" dirty="0" smtClean="0"/>
              <a:t>Orienting arrow (which is part of the dial on the compass)</a:t>
            </a:r>
            <a:endParaRPr lang="en-US" dirty="0"/>
          </a:p>
        </p:txBody>
      </p:sp>
      <p:cxnSp>
        <p:nvCxnSpPr>
          <p:cNvPr id="15" name="Straight Arrow Connector 14"/>
          <p:cNvCxnSpPr>
            <a:stCxn id="10" idx="3"/>
          </p:cNvCxnSpPr>
          <p:nvPr/>
        </p:nvCxnSpPr>
        <p:spPr bwMode="auto">
          <a:xfrm flipV="1">
            <a:off x="2979345" y="2438400"/>
            <a:ext cx="2289172" cy="32249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a:stCxn id="11" idx="3"/>
          </p:cNvCxnSpPr>
          <p:nvPr/>
        </p:nvCxnSpPr>
        <p:spPr bwMode="auto">
          <a:xfrm>
            <a:off x="2601709" y="3804167"/>
            <a:ext cx="3781400"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stCxn id="12" idx="3"/>
          </p:cNvCxnSpPr>
          <p:nvPr/>
        </p:nvCxnSpPr>
        <p:spPr bwMode="auto">
          <a:xfrm flipV="1">
            <a:off x="3652300" y="4258197"/>
            <a:ext cx="2583162" cy="96285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a:off x="5642992" y="1784867"/>
            <a:ext cx="1184940" cy="369332"/>
          </a:xfrm>
          <a:prstGeom prst="rect">
            <a:avLst/>
          </a:prstGeom>
          <a:noFill/>
        </p:spPr>
        <p:txBody>
          <a:bodyPr wrap="none" rtlCol="0">
            <a:spAutoFit/>
          </a:bodyPr>
          <a:lstStyle/>
          <a:p>
            <a:r>
              <a:rPr lang="en-US" dirty="0" smtClean="0"/>
              <a:t>baseplate</a:t>
            </a:r>
            <a:endParaRPr lang="en-US" dirty="0"/>
          </a:p>
        </p:txBody>
      </p:sp>
      <p:sp>
        <p:nvSpPr>
          <p:cNvPr id="29" name="TextBox 28"/>
          <p:cNvSpPr txBox="1"/>
          <p:nvPr/>
        </p:nvSpPr>
        <p:spPr>
          <a:xfrm>
            <a:off x="466443" y="1277035"/>
            <a:ext cx="3095113" cy="646331"/>
          </a:xfrm>
          <a:prstGeom prst="rect">
            <a:avLst/>
          </a:prstGeom>
          <a:noFill/>
        </p:spPr>
        <p:txBody>
          <a:bodyPr wrap="square" rtlCol="0">
            <a:spAutoFit/>
          </a:bodyPr>
          <a:lstStyle/>
          <a:p>
            <a:r>
              <a:rPr lang="en-US" b="1" dirty="0" smtClean="0">
                <a:solidFill>
                  <a:srgbClr val="0070C0"/>
                </a:solidFill>
                <a:latin typeface="Comic Sans MS" pitchFamily="66" charset="0"/>
              </a:rPr>
              <a:t>This diagram illustrates a bearing of 330 degrees </a:t>
            </a:r>
            <a:endParaRPr lang="en-US" b="1" dirty="0">
              <a:solidFill>
                <a:srgbClr val="0070C0"/>
              </a:solidFill>
              <a:latin typeface="Comic Sans MS" pitchFamily="66" charset="0"/>
            </a:endParaRPr>
          </a:p>
        </p:txBody>
      </p:sp>
      <p:sp>
        <p:nvSpPr>
          <p:cNvPr id="34" name="4-Point Star 33"/>
          <p:cNvSpPr/>
          <p:nvPr/>
        </p:nvSpPr>
        <p:spPr bwMode="auto">
          <a:xfrm>
            <a:off x="7539023" y="1548478"/>
            <a:ext cx="1233092" cy="1027751"/>
          </a:xfrm>
          <a:prstGeom prst="star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35" name="TextBox 34"/>
          <p:cNvSpPr txBox="1"/>
          <p:nvPr/>
        </p:nvSpPr>
        <p:spPr>
          <a:xfrm>
            <a:off x="7898928" y="1244545"/>
            <a:ext cx="513282" cy="369332"/>
          </a:xfrm>
          <a:prstGeom prst="rect">
            <a:avLst/>
          </a:prstGeom>
          <a:noFill/>
        </p:spPr>
        <p:txBody>
          <a:bodyPr wrap="none" rtlCol="0">
            <a:spAutoFit/>
          </a:bodyPr>
          <a:lstStyle/>
          <a:p>
            <a:r>
              <a:rPr lang="en-US" dirty="0" smtClean="0">
                <a:latin typeface="Wide Latin" pitchFamily="18" charset="0"/>
              </a:rPr>
              <a:t>N</a:t>
            </a:r>
            <a:endParaRPr lang="en-US" dirty="0">
              <a:latin typeface="Wide Latin" pitchFamily="18" charset="0"/>
            </a:endParaRPr>
          </a:p>
        </p:txBody>
      </p:sp>
    </p:spTree>
    <p:extLst>
      <p:ext uri="{BB962C8B-B14F-4D97-AF65-F5344CB8AC3E}">
        <p14:creationId xmlns:p14="http://schemas.microsoft.com/office/powerpoint/2010/main" val="1932209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a bearing				</a:t>
            </a:r>
            <a:r>
              <a:rPr lang="en-US" dirty="0" err="1" smtClean="0"/>
              <a:t>lensatic</a:t>
            </a:r>
            <a:endParaRPr lang="en-US" dirty="0"/>
          </a:p>
        </p:txBody>
      </p:sp>
      <p:sp>
        <p:nvSpPr>
          <p:cNvPr id="3" name="Content Placeholder 2"/>
          <p:cNvSpPr>
            <a:spLocks noGrp="1"/>
          </p:cNvSpPr>
          <p:nvPr>
            <p:ph idx="1"/>
          </p:nvPr>
        </p:nvSpPr>
        <p:spPr>
          <a:xfrm>
            <a:off x="456595" y="1340942"/>
            <a:ext cx="5563205" cy="4525863"/>
          </a:xfrm>
        </p:spPr>
        <p:txBody>
          <a:bodyPr/>
          <a:lstStyle/>
          <a:p>
            <a:r>
              <a:rPr lang="en-US" sz="2400" dirty="0" smtClean="0"/>
              <a:t>With </a:t>
            </a:r>
            <a:r>
              <a:rPr lang="en-US" sz="2400" dirty="0"/>
              <a:t>the Lensatic – set the arm with the small lens </a:t>
            </a:r>
            <a:r>
              <a:rPr lang="en-US" sz="2400" dirty="0" smtClean="0"/>
              <a:t>so it leans at about </a:t>
            </a:r>
            <a:r>
              <a:rPr lang="en-US" sz="2400" dirty="0"/>
              <a:t>a 45% angle with respect to the base of the compass.  </a:t>
            </a:r>
            <a:endParaRPr lang="en-US" sz="2400" dirty="0" smtClean="0"/>
          </a:p>
          <a:p>
            <a:r>
              <a:rPr lang="en-US" sz="2400" dirty="0" smtClean="0"/>
              <a:t>Line </a:t>
            </a:r>
            <a:r>
              <a:rPr lang="en-US" sz="2400" dirty="0"/>
              <a:t>up the small </a:t>
            </a:r>
            <a:r>
              <a:rPr lang="en-US" sz="2400" dirty="0" smtClean="0"/>
              <a:t>slot </a:t>
            </a:r>
            <a:r>
              <a:rPr lang="en-US" sz="2400" dirty="0"/>
              <a:t>in the arm with a) the hairline in the compass top and b) the object in the distance you want to navigate to; </a:t>
            </a:r>
            <a:endParaRPr lang="en-US" sz="2400" dirty="0" smtClean="0"/>
          </a:p>
          <a:p>
            <a:r>
              <a:rPr lang="en-US" sz="2400" dirty="0" smtClean="0"/>
              <a:t>peek </a:t>
            </a:r>
            <a:r>
              <a:rPr lang="en-US" sz="2400" dirty="0"/>
              <a:t>through the lens </a:t>
            </a:r>
            <a:r>
              <a:rPr lang="en-US" sz="2400" dirty="0" smtClean="0"/>
              <a:t>at the dial and </a:t>
            </a:r>
            <a:r>
              <a:rPr lang="en-US" sz="2400" dirty="0"/>
              <a:t>note the degree reading – that is your bearing.</a:t>
            </a:r>
          </a:p>
          <a:p>
            <a:endParaRPr lang="en-US" dirty="0"/>
          </a:p>
        </p:txBody>
      </p:sp>
      <p:pic>
        <p:nvPicPr>
          <p:cNvPr id="2050" name="Picture 2" descr="C:\Users\nxh5610\AppData\Local\Microsoft\Windows\Temporary Internet Files\Content.IE5\3GHG9V4F\MP90044867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1520268"/>
            <a:ext cx="3264877" cy="217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471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DallasTraining">
  <a:themeElements>
    <a:clrScheme name="Cert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rt_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ert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rt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rt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rt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rt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rt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rt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rt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rt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rt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rt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rt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ert_ppt_template_all but TTT">
  <a:themeElements>
    <a:clrScheme name="Cert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rt_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ert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rt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rt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rt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rt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rt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rt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rt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rt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rt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rt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rt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36E723FA4446498A5B377091FF9262" ma:contentTypeVersion="0" ma:contentTypeDescription="Create a new document." ma:contentTypeScope="" ma:versionID="31fb07303c05e005979110b04eebe89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18202A-A0B4-432D-99C3-56EA2ABB69C8}"/>
</file>

<file path=customXml/itemProps2.xml><?xml version="1.0" encoding="utf-8"?>
<ds:datastoreItem xmlns:ds="http://schemas.openxmlformats.org/officeDocument/2006/customXml" ds:itemID="{ED17652C-B8A6-40E9-B35D-E7A62B261744}"/>
</file>

<file path=customXml/itemProps3.xml><?xml version="1.0" encoding="utf-8"?>
<ds:datastoreItem xmlns:ds="http://schemas.openxmlformats.org/officeDocument/2006/customXml" ds:itemID="{FE74D367-2737-4D7C-91FA-A6EB65CCA730}"/>
</file>

<file path=docProps/app.xml><?xml version="1.0" encoding="utf-8"?>
<Properties xmlns="http://schemas.openxmlformats.org/officeDocument/2006/extended-properties" xmlns:vt="http://schemas.openxmlformats.org/officeDocument/2006/docPropsVTypes">
  <Template>DallasTraining</Template>
  <TotalTime>691</TotalTime>
  <Words>2299</Words>
  <Application>Microsoft Office PowerPoint</Application>
  <PresentationFormat>On-screen Show (4:3)</PresentationFormat>
  <Paragraphs>243</Paragraphs>
  <Slides>37</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Comic Sans MS</vt:lpstr>
      <vt:lpstr>Map Symbols</vt:lpstr>
      <vt:lpstr>Wide Latin</vt:lpstr>
      <vt:lpstr>Wingdings</vt:lpstr>
      <vt:lpstr>DallasTraining</vt:lpstr>
      <vt:lpstr>1_Cert_ppt_template_all but TTT</vt:lpstr>
      <vt:lpstr>NAVIGATION</vt:lpstr>
      <vt:lpstr>Navigation                         Objectives</vt:lpstr>
      <vt:lpstr>Navigation    Prepare</vt:lpstr>
      <vt:lpstr>Compass     Types</vt:lpstr>
      <vt:lpstr>Compass    Parts</vt:lpstr>
      <vt:lpstr>Compass layout</vt:lpstr>
      <vt:lpstr>Compass     Taking a bearing-baseplate</vt:lpstr>
      <vt:lpstr>Taking a bearing          baseplate</vt:lpstr>
      <vt:lpstr>Taking a bearing    lensatic</vt:lpstr>
      <vt:lpstr>Compass    Activity</vt:lpstr>
      <vt:lpstr>Compass    Using the bearing</vt:lpstr>
      <vt:lpstr>Uses for compass readings</vt:lpstr>
      <vt:lpstr>Maps                        Parts</vt:lpstr>
      <vt:lpstr>Maps      Scales</vt:lpstr>
      <vt:lpstr>Field Maps     Sources</vt:lpstr>
      <vt:lpstr>Maps  --  Sample</vt:lpstr>
      <vt:lpstr>Maps     Navigating</vt:lpstr>
      <vt:lpstr>Measuring distances</vt:lpstr>
      <vt:lpstr>Measuring distance</vt:lpstr>
      <vt:lpstr>Measuring distance</vt:lpstr>
      <vt:lpstr>Measuring distance         Ranger Beads</vt:lpstr>
      <vt:lpstr>Measuring distance  Hand counter</vt:lpstr>
      <vt:lpstr>Measuring distance         Ranger Beads</vt:lpstr>
      <vt:lpstr>Measuring distance         Ranger Beads</vt:lpstr>
      <vt:lpstr>Measuring distance           Activity</vt:lpstr>
      <vt:lpstr>If Lost     Assessing</vt:lpstr>
      <vt:lpstr>If Lost     Seasoning</vt:lpstr>
      <vt:lpstr>If Lost</vt:lpstr>
      <vt:lpstr>Blazing a trail</vt:lpstr>
      <vt:lpstr>If Lost     Navigating</vt:lpstr>
      <vt:lpstr>In a disaster scene</vt:lpstr>
      <vt:lpstr>In a disaster scene</vt:lpstr>
      <vt:lpstr>Equipment    basic</vt:lpstr>
      <vt:lpstr>Equipment    advanced</vt:lpstr>
      <vt:lpstr>Places for more info</vt:lpstr>
      <vt:lpstr>Navigation</vt:lpstr>
      <vt:lpstr>Navigation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NAVIGATION</dc:title>
  <dc:creator>Norman Howden</dc:creator>
  <cp:lastModifiedBy>Howden, Norman</cp:lastModifiedBy>
  <cp:revision>64</cp:revision>
  <dcterms:created xsi:type="dcterms:W3CDTF">2013-07-06T02:59:17Z</dcterms:created>
  <dcterms:modified xsi:type="dcterms:W3CDTF">2017-09-13T13:46:02Z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0x0101004236E723FA4446498A5B377091FF9262</vt:lpwstr>
  </property>
</Properties>
</file>