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93" r:id="rId5"/>
    <p:sldId id="317" r:id="rId6"/>
    <p:sldId id="295" r:id="rId7"/>
    <p:sldId id="296" r:id="rId8"/>
    <p:sldId id="289" r:id="rId9"/>
    <p:sldId id="261" r:id="rId10"/>
    <p:sldId id="266" r:id="rId11"/>
    <p:sldId id="297" r:id="rId12"/>
    <p:sldId id="267" r:id="rId13"/>
    <p:sldId id="262" r:id="rId14"/>
    <p:sldId id="269" r:id="rId15"/>
    <p:sldId id="268" r:id="rId16"/>
    <p:sldId id="298" r:id="rId17"/>
    <p:sldId id="308" r:id="rId18"/>
    <p:sldId id="301" r:id="rId19"/>
    <p:sldId id="299" r:id="rId20"/>
    <p:sldId id="300" r:id="rId21"/>
    <p:sldId id="302" r:id="rId22"/>
    <p:sldId id="303" r:id="rId23"/>
    <p:sldId id="304" r:id="rId24"/>
    <p:sldId id="305" r:id="rId25"/>
    <p:sldId id="306" r:id="rId26"/>
    <p:sldId id="307" r:id="rId27"/>
    <p:sldId id="310" r:id="rId28"/>
    <p:sldId id="311" r:id="rId29"/>
    <p:sldId id="312" r:id="rId30"/>
    <p:sldId id="313" r:id="rId31"/>
    <p:sldId id="314" r:id="rId32"/>
    <p:sldId id="315" r:id="rId33"/>
    <p:sldId id="264" r:id="rId34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88"/>
    <a:srgbClr val="DAA627"/>
    <a:srgbClr val="3056A5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938" y="-84"/>
      </p:cViewPr>
      <p:guideLst>
        <p:guide orient="horz" pos="2905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925" y="2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/>
          <a:lstStyle>
            <a:lvl1pPr algn="r">
              <a:defRPr sz="1200"/>
            </a:lvl1pPr>
          </a:lstStyle>
          <a:p>
            <a:fld id="{7C34AB4C-D67F-43E2-A47D-2BDE99F7F570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949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925" y="8760949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 anchor="b"/>
          <a:lstStyle>
            <a:lvl1pPr algn="r">
              <a:defRPr sz="1200"/>
            </a:lvl1pPr>
          </a:lstStyle>
          <a:p>
            <a:fld id="{C4C73DDA-538B-488E-ACA5-263889DE1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448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925" y="2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/>
          <a:lstStyle>
            <a:lvl1pPr algn="r">
              <a:defRPr sz="1200"/>
            </a:lvl1pPr>
          </a:lstStyle>
          <a:p>
            <a:fld id="{F49D59CD-0146-4B99-9EA7-F366E310D8E9}" type="datetimeFigureOut">
              <a:rPr lang="en-US" smtClean="0"/>
              <a:t>9/5/2017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0" tIns="45185" rIns="90370" bIns="451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208" y="4438672"/>
            <a:ext cx="5535911" cy="3631783"/>
          </a:xfrm>
          <a:prstGeom prst="rect">
            <a:avLst/>
          </a:prstGeom>
        </p:spPr>
        <p:txBody>
          <a:bodyPr vert="horz" lIns="90370" tIns="45185" rIns="90370" bIns="4518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949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925" y="8760949"/>
            <a:ext cx="2997837" cy="462427"/>
          </a:xfrm>
          <a:prstGeom prst="rect">
            <a:avLst/>
          </a:prstGeom>
        </p:spPr>
        <p:txBody>
          <a:bodyPr vert="horz" lIns="90370" tIns="45185" rIns="90370" bIns="45185" rtlCol="0" anchor="b"/>
          <a:lstStyle>
            <a:lvl1pPr algn="r">
              <a:defRPr sz="1200"/>
            </a:lvl1pPr>
          </a:lstStyle>
          <a:p>
            <a:fld id="{E0BC3E85-2103-4182-B65E-35877AEBAF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56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5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A9D6B-2BC6-4E3B-856B-CD9C36F3FB20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0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B5247-CB1F-4553-95BD-0B42957739E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03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5F2-8C1C-4E7E-BBB5-0A4A12012972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3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EE12-E444-44BD-8912-7FB84910EB0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1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B64E-5C80-48AE-96CC-3BC119E4CBA4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3BFC-9CDF-4859-89D9-8CB9FEA31DA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5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FE9CC-0A63-48B1-8BE2-57A1BD80338D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0C83-3FDC-4C35-A77B-9CA4726A6A9E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8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CE-98E8-445D-AF45-015AB487CDCD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7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E78F-8E7A-46DD-861D-7F16C465897D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2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00DA-BEBF-46D3-AA04-0D217238AD0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9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2FEE3-5D47-4F77-8129-0E94F1215A72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2763-0E31-47E3-BB89-095DF1CF41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7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bcsouthwest.org/" TargetMode="External"/><Relationship Id="rId5" Type="http://schemas.openxmlformats.org/officeDocument/2006/relationships/hyperlink" Target="http://www.dfwmbdc.com/" TargetMode="External"/><Relationship Id="rId4" Type="http://schemas.openxmlformats.org/officeDocument/2006/relationships/hyperlink" Target="http://www.nctrca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.dangerfield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ent.brown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va.badali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onna.bryant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matthews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udith.levinsimmons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erschel.perry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erra.carter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Ronnie.blackmon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Theresa.mackey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ouglas.shelton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Sheila.smallwood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ichard.fields@dallascityhall.com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rio.torres@dallascityhall.com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bids.dallascityhall.com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ds.dallascityhall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ds.dallascityhall.com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89949" y="414966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Business with the City of Dallas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8330" y="4816622"/>
            <a:ext cx="468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Business Diversity</a:t>
            </a:r>
          </a:p>
          <a:p>
            <a:r>
              <a:rPr lang="en-US" sz="20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Dallas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68628" y="3365646"/>
            <a:ext cx="3735658" cy="0"/>
          </a:xfrm>
          <a:prstGeom prst="line">
            <a:avLst/>
          </a:prstGeom>
          <a:ln w="41275">
            <a:solidFill>
              <a:srgbClr val="30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8628" y="3459990"/>
            <a:ext cx="3211552" cy="0"/>
          </a:xfrm>
          <a:prstGeom prst="line">
            <a:avLst/>
          </a:prstGeom>
          <a:ln w="41275">
            <a:solidFill>
              <a:srgbClr val="DAA6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8628" y="3545483"/>
            <a:ext cx="2677099" cy="609"/>
          </a:xfrm>
          <a:prstGeom prst="line">
            <a:avLst/>
          </a:prstGeom>
          <a:ln w="41275">
            <a:solidFill>
              <a:srgbClr val="305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827" y="3148871"/>
            <a:ext cx="3078480" cy="3078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50" y="515847"/>
            <a:ext cx="61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Opportunities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5816" y="1435393"/>
            <a:ext cx="419086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Informal Bids (IFS)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50K and Under- Lowest Bid</a:t>
            </a:r>
          </a:p>
          <a:p>
            <a:pPr>
              <a:lnSpc>
                <a:spcPct val="90000"/>
              </a:lnSpc>
            </a:pPr>
            <a:endParaRPr lang="en-US" altLang="en-US" sz="2000" kern="0" dirty="0">
              <a:solidFill>
                <a:srgbClr val="003F88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Formal Bids (RFB) 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50K and Over- Low Bid and experience</a:t>
            </a:r>
          </a:p>
          <a:p>
            <a:pPr marL="457200" indent="-4572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US" altLang="en-US" sz="2000" kern="0" dirty="0">
              <a:solidFill>
                <a:srgbClr val="003F88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      Request for Proposals (RFP) </a:t>
            </a:r>
          </a:p>
          <a:p>
            <a:pPr marL="342900" indent="-3429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50K and Over- Cost and 	experience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US" altLang="en-US" sz="2000" kern="0" dirty="0">
              <a:solidFill>
                <a:srgbClr val="003F88"/>
              </a:solidFill>
              <a:latin typeface="Arial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</a:pP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Request for Qualifications (RFQ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)</a:t>
            </a:r>
            <a:r>
              <a:rPr lang="en-US" altLang="en-US" sz="2000" kern="0" dirty="0">
                <a:solidFill>
                  <a:srgbClr val="003F88"/>
                </a:solidFill>
                <a:latin typeface="Arial"/>
              </a:rPr>
              <a:t> 	experience</a:t>
            </a: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7" name="Picture 3" descr="C:\Users\erica.turner\AppData\Local\Microsoft\Windows\Temporary Internet Files\Content.IE5\IFHWG15J\Impor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" y="3199065"/>
            <a:ext cx="1661961" cy="13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rica.turner\AppData\Local\Microsoft\Windows\Temporary Internet Files\Content.IE5\Q2UII5IN\klarus_xt11_600_luman_led_tactical_flashlight_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3" y="1121410"/>
            <a:ext cx="1797317" cy="119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rica.turner\AppData\Local\Microsoft\Windows\Temporary Internet Files\Content.IE5\OPX8W0BM\Laptop_and_computer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1" y="1876926"/>
            <a:ext cx="1336625" cy="10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rica.turner\AppData\Local\Microsoft\Windows\Temporary Internet Files\Content.IE5\7SYC3CYS\janitor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13" y="3048967"/>
            <a:ext cx="1583355" cy="113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rica.turner\AppData\Local\Microsoft\Windows\Temporary Internet Files\Content.IE5\7SYC3CYS\lawn-mowing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1" y="4426116"/>
            <a:ext cx="1864895" cy="12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7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7527" y="526473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Pre-Bid Meeting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pre-bid meeting consists of the department who is requesting the solicitation along with the assigned buyer and a RLT representative, and  vending community. </a:t>
            </a:r>
          </a:p>
          <a:p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department will be discussing the scopes, submittal process and specifications of the solicitation and any questions the vending community may have regarding the solicitation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7463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&amp; Women-Owned Participation (M/WBE) BID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44" y="1731467"/>
            <a:ext cx="7612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BID Plan is used to encourage &amp; increase participation of M/WBE’s in city contracts and encourage bidders/proposers to create joint ventures when feasible to increase capacity and build stronger M/WBE firms in the market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first tier, local certified M/WBE’s (within Dallas County) can be counted toward the BID goals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M/WBE firms that are certified with one of the City of Dallas recognized certification agencies will count towards the BID goal.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15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521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 Goal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44" y="1581733"/>
            <a:ext cx="7612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 = 25%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Architectural &amp; Engineering  =  25.66%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Professionals = 36.30%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Services  = 23.80%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 = 18%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75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/>
          <a:stretch/>
        </p:blipFill>
        <p:spPr bwMode="auto">
          <a:xfrm>
            <a:off x="192505" y="288758"/>
            <a:ext cx="8783053" cy="50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85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521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Recognized Certification Agencies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44" y="1785188"/>
            <a:ext cx="7612912" cy="371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3F88"/>
                </a:solidFill>
                <a:latin typeface="Arial"/>
              </a:rPr>
              <a:t>North Central Texas Regional Certification Agency </a:t>
            </a: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(No cost for this certification) 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	</a:t>
            </a:r>
            <a:r>
              <a:rPr lang="en-US" altLang="en-US" kern="0" dirty="0">
                <a:solidFill>
                  <a:srgbClr val="003F88"/>
                </a:solidFill>
                <a:latin typeface="Arial"/>
                <a:hlinkClick r:id="rId4"/>
              </a:rPr>
              <a:t>http://www.nctrca.org/</a:t>
            </a: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 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	(817) 640-0606      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  <a:buFont typeface="Wingdings" pitchFamily="2" charset="2"/>
              <a:buChar char="o"/>
            </a:pPr>
            <a:endParaRPr lang="en-US" altLang="en-US" sz="1600" kern="0" dirty="0">
              <a:solidFill>
                <a:srgbClr val="003F88"/>
              </a:solidFill>
              <a:latin typeface="Arial"/>
            </a:endParaRPr>
          </a:p>
          <a:p>
            <a:pPr marL="28575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3F88"/>
                </a:solidFill>
                <a:latin typeface="Arial"/>
              </a:rPr>
              <a:t>Dallas/Fort Worth Minority Business Council</a:t>
            </a: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 ($270.00 fee for this certification)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	</a:t>
            </a:r>
            <a:r>
              <a:rPr lang="en-US" altLang="en-US" kern="0" dirty="0">
                <a:solidFill>
                  <a:srgbClr val="003F88"/>
                </a:solidFill>
                <a:latin typeface="Arial"/>
                <a:hlinkClick r:id="rId5"/>
              </a:rPr>
              <a:t>http://www.dfwmbdc.com/</a:t>
            </a:r>
            <a:endParaRPr lang="en-US" altLang="en-US" kern="0" dirty="0">
              <a:solidFill>
                <a:srgbClr val="003F88"/>
              </a:solidFill>
              <a:latin typeface="Arial"/>
            </a:endParaRP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    (214) 630-0747                 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                                                 </a:t>
            </a:r>
          </a:p>
          <a:p>
            <a:pPr marL="285750" indent="-28575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b="1" kern="0" dirty="0">
                <a:solidFill>
                  <a:srgbClr val="003F88"/>
                </a:solidFill>
                <a:latin typeface="Arial"/>
              </a:rPr>
              <a:t>The Women's Business Council –Southwest </a:t>
            </a: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($250.00 fee for this certification)</a:t>
            </a: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	</a:t>
            </a:r>
            <a:r>
              <a:rPr lang="en-US" altLang="en-US" kern="0" dirty="0">
                <a:solidFill>
                  <a:srgbClr val="003F88"/>
                </a:solidFill>
                <a:latin typeface="Arial"/>
                <a:hlinkClick r:id="rId6"/>
              </a:rPr>
              <a:t>http://www.wbcsouthwest.org/</a:t>
            </a:r>
            <a:endParaRPr lang="en-US" altLang="en-US" kern="0" dirty="0">
              <a:solidFill>
                <a:srgbClr val="003F88"/>
              </a:solidFill>
              <a:latin typeface="Arial"/>
            </a:endParaRPr>
          </a:p>
          <a:p>
            <a:pPr marL="1143000" lvl="2" indent="-228600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99CC"/>
              </a:buClr>
              <a:buSzPct val="65000"/>
            </a:pPr>
            <a:r>
              <a:rPr lang="en-US" altLang="en-US" kern="0" dirty="0">
                <a:solidFill>
                  <a:srgbClr val="003F88"/>
                </a:solidFill>
                <a:latin typeface="Arial"/>
              </a:rPr>
              <a:t>    (817) 299-0566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24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</a:rPr>
              <a:t>City of Dallas Buyers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3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Cherie Moose</a:t>
            </a:r>
          </a:p>
          <a:p>
            <a:r>
              <a:rPr lang="en-US" altLang="en-US" dirty="0"/>
              <a:t>(214) 670-3446</a:t>
            </a:r>
          </a:p>
          <a:p>
            <a:r>
              <a:rPr lang="en-US" altLang="en-US" dirty="0">
                <a:hlinkClick r:id="rId3"/>
              </a:rPr>
              <a:t>Cherie.moose@dallascityhall.com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2000" dirty="0"/>
              <a:t>Grounds Maintenance</a:t>
            </a:r>
          </a:p>
          <a:p>
            <a:pPr lvl="1"/>
            <a:r>
              <a:rPr lang="en-US" altLang="en-US" sz="2000" dirty="0"/>
              <a:t>Electrical Supplies &amp; Maintenance</a:t>
            </a:r>
          </a:p>
          <a:p>
            <a:pPr lvl="1"/>
            <a:r>
              <a:rPr lang="en-US" altLang="en-US" sz="2000" dirty="0"/>
              <a:t>HVAC</a:t>
            </a:r>
          </a:p>
          <a:p>
            <a:pPr lvl="1"/>
            <a:r>
              <a:rPr lang="en-US" altLang="en-US" sz="2000" dirty="0"/>
              <a:t>Alarm Services</a:t>
            </a:r>
          </a:p>
          <a:p>
            <a:pPr lvl="1"/>
            <a:r>
              <a:rPr lang="en-US" altLang="en-US" sz="2000" dirty="0"/>
              <a:t>Parking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Kent Brown</a:t>
            </a:r>
          </a:p>
          <a:p>
            <a:r>
              <a:rPr lang="en-US" altLang="en-US" dirty="0"/>
              <a:t>(214) 670-3391</a:t>
            </a:r>
          </a:p>
          <a:p>
            <a:r>
              <a:rPr lang="en-US" altLang="en-US" dirty="0">
                <a:hlinkClick r:id="rId3"/>
              </a:rPr>
              <a:t>Kent.brown@dallascityhall.com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2000" dirty="0"/>
              <a:t>High Technology Procurements for:</a:t>
            </a:r>
          </a:p>
          <a:p>
            <a:pPr lvl="2"/>
            <a:r>
              <a:rPr lang="en-US" altLang="en-US" dirty="0"/>
              <a:t>EBS, PWT, SAN, SCS, AVI DWU, DPD, DFR</a:t>
            </a:r>
          </a:p>
          <a:p>
            <a:pPr lvl="2"/>
            <a:r>
              <a:rPr lang="en-US" altLang="en-US" dirty="0"/>
              <a:t>Server Support</a:t>
            </a:r>
          </a:p>
          <a:p>
            <a:pPr lvl="2"/>
            <a:r>
              <a:rPr lang="en-US" altLang="en-US" dirty="0"/>
              <a:t>Network Security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71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Eva Badali</a:t>
            </a:r>
          </a:p>
          <a:p>
            <a:r>
              <a:rPr lang="en-US" altLang="en-US" dirty="0"/>
              <a:t>(214) 670-3332</a:t>
            </a:r>
          </a:p>
          <a:p>
            <a:r>
              <a:rPr lang="en-US" altLang="en-US" dirty="0">
                <a:hlinkClick r:id="rId3"/>
              </a:rPr>
              <a:t>Eva.badali@dallascityhall.com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800" dirty="0"/>
              <a:t>EHS-Social Services</a:t>
            </a:r>
          </a:p>
          <a:p>
            <a:pPr lvl="1"/>
            <a:r>
              <a:rPr lang="en-US" altLang="en-US" sz="1800" dirty="0"/>
              <a:t>Awards/Promotional Items</a:t>
            </a:r>
          </a:p>
          <a:p>
            <a:pPr lvl="1"/>
            <a:r>
              <a:rPr lang="en-US" altLang="en-US" sz="1800" dirty="0"/>
              <a:t>Advertising</a:t>
            </a:r>
          </a:p>
          <a:p>
            <a:pPr lvl="1"/>
            <a:r>
              <a:rPr lang="en-US" altLang="en-US" sz="1800" dirty="0"/>
              <a:t>Library Materials</a:t>
            </a:r>
          </a:p>
          <a:p>
            <a:pPr lvl="1"/>
            <a:r>
              <a:rPr lang="en-US" altLang="en-US" sz="1800" dirty="0"/>
              <a:t>Courier</a:t>
            </a:r>
          </a:p>
          <a:p>
            <a:pPr lvl="1"/>
            <a:r>
              <a:rPr lang="en-US" altLang="en-US" sz="1800" dirty="0"/>
              <a:t>Food, Water and Ice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8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51" y="515847"/>
            <a:ext cx="521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544" y="1395976"/>
            <a:ext cx="76129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City of Dallas Buyers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Find Bid Opportunities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Minority &amp; Women-Owned Participation/BID Plan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69900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3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Elizabeth Maldonado</a:t>
            </a:r>
          </a:p>
          <a:p>
            <a:r>
              <a:rPr lang="en-US" altLang="en-US" dirty="0"/>
              <a:t>(214) 671-9412</a:t>
            </a:r>
          </a:p>
          <a:p>
            <a:r>
              <a:rPr lang="en-US" altLang="en-US" dirty="0">
                <a:hlinkClick r:id="rId3"/>
              </a:rPr>
              <a:t>Elizabeth.maldonado@dallascityhall.com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800" dirty="0"/>
              <a:t>Temporary Labor</a:t>
            </a:r>
          </a:p>
          <a:p>
            <a:pPr lvl="1"/>
            <a:r>
              <a:rPr lang="en-US" altLang="en-US" sz="1800" dirty="0"/>
              <a:t>Tools &amp; Accessories</a:t>
            </a:r>
          </a:p>
          <a:p>
            <a:pPr lvl="1"/>
            <a:r>
              <a:rPr lang="en-US" altLang="en-US" sz="1800" dirty="0"/>
              <a:t>Batteries &amp; Flashlights</a:t>
            </a:r>
          </a:p>
          <a:p>
            <a:pPr lvl="1"/>
            <a:r>
              <a:rPr lang="en-US" altLang="en-US" sz="1800" dirty="0"/>
              <a:t>Building Materials</a:t>
            </a:r>
          </a:p>
          <a:p>
            <a:pPr lvl="1"/>
            <a:r>
              <a:rPr lang="en-US" altLang="en-US" sz="1800" dirty="0"/>
              <a:t>Locksmith Services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9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Richard (Rick) Matthews</a:t>
            </a:r>
          </a:p>
          <a:p>
            <a:r>
              <a:rPr lang="en-US" altLang="en-US" dirty="0"/>
              <a:t>(214) 670-0604</a:t>
            </a:r>
          </a:p>
          <a:p>
            <a:r>
              <a:rPr lang="en-US" altLang="en-US" dirty="0">
                <a:hlinkClick r:id="rId3"/>
              </a:rPr>
              <a:t>Richard.matthews@dallascityhall.com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2000" dirty="0"/>
              <a:t>Machinery &amp; Heavy Equipment &amp; Repair Parts &amp; Services</a:t>
            </a:r>
          </a:p>
          <a:p>
            <a:pPr lvl="1"/>
            <a:r>
              <a:rPr lang="en-US" altLang="en-US" sz="2000" dirty="0"/>
              <a:t>Purchase &amp; Rental of Mobile-Equipment &amp; Parts</a:t>
            </a:r>
          </a:p>
          <a:p>
            <a:pPr lvl="1"/>
            <a:r>
              <a:rPr lang="en-US" altLang="en-US" sz="2000" dirty="0"/>
              <a:t>Purchase of Non-mobile Industrial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75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Judy Levin-Simmons</a:t>
            </a:r>
          </a:p>
          <a:p>
            <a:r>
              <a:rPr lang="en-US" altLang="en-US" sz="1800" dirty="0"/>
              <a:t>(</a:t>
            </a:r>
            <a:r>
              <a:rPr lang="en-US" altLang="en-US" dirty="0"/>
              <a:t>214) 671-8149</a:t>
            </a:r>
          </a:p>
          <a:p>
            <a:r>
              <a:rPr lang="en-US" altLang="en-US" sz="2400" dirty="0">
                <a:hlinkClick r:id="rId3"/>
              </a:rPr>
              <a:t>Judith.levinsimmons@dallascityhall.com</a:t>
            </a:r>
            <a:endParaRPr lang="en-US" altLang="en-US" sz="2400" dirty="0"/>
          </a:p>
          <a:p>
            <a:r>
              <a:rPr lang="en-US" altLang="en-US" sz="1800" dirty="0"/>
              <a:t>Commodities</a:t>
            </a:r>
          </a:p>
          <a:p>
            <a:pPr lvl="1"/>
            <a:r>
              <a:rPr lang="en-US" altLang="en-US" sz="1800" dirty="0"/>
              <a:t>High Technology Procurements for:</a:t>
            </a:r>
          </a:p>
          <a:p>
            <a:pPr lvl="2"/>
            <a:r>
              <a:rPr lang="en-US" altLang="en-US" sz="1800" dirty="0"/>
              <a:t>CDS, CCS, OFS, BDPS, PER</a:t>
            </a:r>
          </a:p>
          <a:p>
            <a:pPr lvl="2"/>
            <a:r>
              <a:rPr lang="en-US" altLang="en-US" sz="1800" dirty="0"/>
              <a:t>Radio Network</a:t>
            </a:r>
          </a:p>
          <a:p>
            <a:pPr lvl="2"/>
            <a:r>
              <a:rPr lang="en-US" altLang="en-US" sz="1800" dirty="0"/>
              <a:t>Mobile Tech</a:t>
            </a:r>
          </a:p>
          <a:p>
            <a:pPr lvl="2"/>
            <a:r>
              <a:rPr lang="en-US" altLang="en-US" sz="1800" dirty="0"/>
              <a:t>Cable &amp; TV</a:t>
            </a:r>
          </a:p>
          <a:p>
            <a:pPr lvl="2"/>
            <a:r>
              <a:rPr lang="en-US" altLang="en-US" sz="1800" dirty="0"/>
              <a:t>We, City App</a:t>
            </a:r>
          </a:p>
          <a:p>
            <a:pPr lvl="2"/>
            <a:r>
              <a:rPr lang="en-US" altLang="en-US" sz="1800" dirty="0"/>
              <a:t>Data Center</a:t>
            </a:r>
          </a:p>
          <a:p>
            <a:pPr lvl="2"/>
            <a:r>
              <a:rPr lang="en-US" altLang="en-US" sz="1800" dirty="0"/>
              <a:t>Data Base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48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Herschel (Jerry) Perry</a:t>
            </a:r>
          </a:p>
          <a:p>
            <a:r>
              <a:rPr lang="en-US" altLang="en-US" dirty="0"/>
              <a:t>(214) 671-9422</a:t>
            </a:r>
          </a:p>
          <a:p>
            <a:r>
              <a:rPr lang="en-US" altLang="en-US" dirty="0">
                <a:hlinkClick r:id="rId3"/>
              </a:rPr>
              <a:t>Herschel.perry@dallascityhall.com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800" dirty="0"/>
              <a:t>Chemicals</a:t>
            </a:r>
          </a:p>
          <a:p>
            <a:pPr lvl="1"/>
            <a:r>
              <a:rPr lang="en-US" altLang="en-US" sz="1800" dirty="0"/>
              <a:t>Elevators</a:t>
            </a:r>
          </a:p>
          <a:p>
            <a:pPr lvl="1"/>
            <a:r>
              <a:rPr lang="en-US" altLang="en-US" sz="1800" dirty="0"/>
              <a:t>Environmental Services</a:t>
            </a:r>
          </a:p>
          <a:p>
            <a:pPr lvl="1"/>
            <a:r>
              <a:rPr lang="en-US" altLang="en-US" sz="1800" dirty="0"/>
              <a:t>Waste Management</a:t>
            </a:r>
          </a:p>
          <a:p>
            <a:pPr lvl="1"/>
            <a:r>
              <a:rPr lang="en-US" altLang="en-US" sz="1800" dirty="0"/>
              <a:t>Demolition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9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Rebecca Parrish</a:t>
            </a:r>
          </a:p>
          <a:p>
            <a:r>
              <a:rPr lang="en-US" altLang="en-US" dirty="0"/>
              <a:t>(214) 670-3413</a:t>
            </a:r>
          </a:p>
          <a:p>
            <a:r>
              <a:rPr lang="en-US" altLang="en-US" dirty="0">
                <a:hlinkClick r:id="rId3"/>
              </a:rPr>
              <a:t>Rebecca.parrish@dallascityhall.com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600" dirty="0"/>
              <a:t>Aggregates</a:t>
            </a:r>
          </a:p>
          <a:p>
            <a:pPr lvl="1"/>
            <a:r>
              <a:rPr lang="en-US" altLang="en-US" sz="1600" dirty="0"/>
              <a:t>Concrete, Cement, &amp; Road Related Products</a:t>
            </a:r>
          </a:p>
          <a:p>
            <a:pPr lvl="1"/>
            <a:r>
              <a:rPr lang="en-US" altLang="en-US" sz="1600" dirty="0"/>
              <a:t>Road &amp; Traffic Supplies</a:t>
            </a:r>
          </a:p>
          <a:p>
            <a:pPr lvl="1"/>
            <a:r>
              <a:rPr lang="en-US" altLang="en-US" sz="1600" dirty="0"/>
              <a:t>Janitorial</a:t>
            </a:r>
          </a:p>
          <a:p>
            <a:pPr lvl="1"/>
            <a:r>
              <a:rPr lang="en-US" altLang="en-US" sz="1600" dirty="0"/>
              <a:t>Fuel </a:t>
            </a:r>
          </a:p>
          <a:p>
            <a:pPr lvl="1"/>
            <a:r>
              <a:rPr lang="en-US" altLang="en-US" sz="1600" dirty="0"/>
              <a:t>Electricity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8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Ron Blackmon</a:t>
            </a:r>
          </a:p>
          <a:p>
            <a:r>
              <a:rPr lang="en-US" altLang="en-US" dirty="0"/>
              <a:t>(214) 671-9298</a:t>
            </a:r>
          </a:p>
          <a:p>
            <a:r>
              <a:rPr lang="en-US" altLang="en-US" dirty="0">
                <a:hlinkClick r:id="rId3"/>
              </a:rPr>
              <a:t>Ronnie.blackmon@dallascityhall.com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800" dirty="0"/>
              <a:t>Medical, Lab Testing &amp; Supplies</a:t>
            </a:r>
          </a:p>
          <a:p>
            <a:pPr lvl="1"/>
            <a:r>
              <a:rPr lang="en-US" altLang="en-US" sz="1800" dirty="0"/>
              <a:t>DPD &amp; DFD Specialty</a:t>
            </a:r>
          </a:p>
          <a:p>
            <a:pPr lvl="1"/>
            <a:r>
              <a:rPr lang="en-US" altLang="en-US" sz="1800" dirty="0"/>
              <a:t>Uniforms-DFR, DPD &amp; Civilian</a:t>
            </a:r>
          </a:p>
          <a:p>
            <a:pPr lvl="1"/>
            <a:r>
              <a:rPr lang="en-US" altLang="en-US" sz="1800" dirty="0"/>
              <a:t>Security Services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92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Theresa Mackey</a:t>
            </a:r>
          </a:p>
          <a:p>
            <a:r>
              <a:rPr lang="en-US" altLang="en-US" dirty="0"/>
              <a:t>(214) 670-5648</a:t>
            </a:r>
          </a:p>
          <a:p>
            <a:r>
              <a:rPr lang="en-US" altLang="en-US" dirty="0">
                <a:hlinkClick r:id="rId3"/>
              </a:rPr>
              <a:t>Theresa.mackey@dallascityhall.com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600" dirty="0"/>
              <a:t>Translations &amp; Court Reporting</a:t>
            </a:r>
          </a:p>
          <a:p>
            <a:pPr lvl="1"/>
            <a:r>
              <a:rPr lang="en-US" altLang="en-US" sz="1600" dirty="0"/>
              <a:t>Office Supplies</a:t>
            </a:r>
          </a:p>
          <a:p>
            <a:pPr lvl="1"/>
            <a:r>
              <a:rPr lang="en-US" altLang="en-US" sz="1600" dirty="0"/>
              <a:t>Furniture</a:t>
            </a:r>
          </a:p>
          <a:p>
            <a:pPr lvl="1"/>
            <a:r>
              <a:rPr lang="en-US" altLang="en-US" sz="1600" dirty="0"/>
              <a:t>Reprographic Services</a:t>
            </a:r>
          </a:p>
          <a:p>
            <a:pPr lvl="1"/>
            <a:r>
              <a:rPr lang="en-US" altLang="en-US" sz="1600" dirty="0"/>
              <a:t>Mailing/Postage</a:t>
            </a:r>
          </a:p>
          <a:p>
            <a:pPr lvl="1"/>
            <a:r>
              <a:rPr lang="en-US" altLang="en-US" sz="1600" dirty="0"/>
              <a:t>Printing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4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Douglas Shelton</a:t>
            </a:r>
          </a:p>
          <a:p>
            <a:pPr>
              <a:defRPr/>
            </a:pPr>
            <a:r>
              <a:rPr lang="en-US" altLang="en-US" dirty="0"/>
              <a:t>(214) 671-9820</a:t>
            </a:r>
          </a:p>
          <a:p>
            <a:pPr>
              <a:defRPr/>
            </a:pPr>
            <a:r>
              <a:rPr lang="en-US" altLang="en-US" dirty="0">
                <a:hlinkClick r:id="rId3"/>
              </a:rPr>
              <a:t>douglas.shelton@dallascityhall.com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Commodities</a:t>
            </a:r>
          </a:p>
          <a:p>
            <a:pPr lvl="1">
              <a:defRPr/>
            </a:pPr>
            <a:r>
              <a:rPr lang="en-US" altLang="en-US" sz="1600" dirty="0"/>
              <a:t>Insurance and Development</a:t>
            </a:r>
          </a:p>
          <a:p>
            <a:pPr lvl="1">
              <a:defRPr/>
            </a:pPr>
            <a:r>
              <a:rPr lang="en-US" altLang="en-US" sz="1600" dirty="0"/>
              <a:t>Financial Products</a:t>
            </a:r>
          </a:p>
          <a:p>
            <a:pPr lvl="1">
              <a:defRPr/>
            </a:pPr>
            <a:r>
              <a:rPr lang="en-US" altLang="en-US" sz="1600" dirty="0"/>
              <a:t>Collections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39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Vacant</a:t>
            </a:r>
          </a:p>
          <a:p>
            <a:r>
              <a:rPr lang="en-US" altLang="en-US" dirty="0"/>
              <a:t>(214) 243-2128</a:t>
            </a:r>
          </a:p>
          <a:p>
            <a:r>
              <a:rPr lang="en-US" altLang="en-US" dirty="0"/>
              <a:t>Commodities:</a:t>
            </a:r>
          </a:p>
          <a:p>
            <a:pPr lvl="1"/>
            <a:r>
              <a:rPr lang="en-US" altLang="en-US" sz="1800" dirty="0"/>
              <a:t>Animal Related Items</a:t>
            </a:r>
          </a:p>
          <a:p>
            <a:pPr lvl="1"/>
            <a:r>
              <a:rPr lang="en-US" altLang="en-US" sz="1800" dirty="0"/>
              <a:t>Exterminating Service</a:t>
            </a:r>
          </a:p>
          <a:p>
            <a:pPr lvl="1"/>
            <a:r>
              <a:rPr lang="en-US" altLang="en-US" sz="1800" dirty="0"/>
              <a:t>Pesticides &amp; Herbicides</a:t>
            </a:r>
          </a:p>
          <a:p>
            <a:pPr lvl="1"/>
            <a:r>
              <a:rPr lang="en-US" altLang="en-US" sz="1800" dirty="0"/>
              <a:t>Sports Equipment &amp; Supplies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93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3054" y="401782"/>
            <a:ext cx="7148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0436"/>
            <a:ext cx="7886700" cy="5456527"/>
          </a:xfrm>
        </p:spPr>
        <p:txBody>
          <a:bodyPr/>
          <a:lstStyle/>
          <a:p>
            <a:r>
              <a:rPr lang="en-US" altLang="en-US" dirty="0"/>
              <a:t>Sheila Smallwood</a:t>
            </a:r>
          </a:p>
          <a:p>
            <a:r>
              <a:rPr lang="en-US" altLang="en-US" dirty="0"/>
              <a:t>(214) 670-3396</a:t>
            </a:r>
          </a:p>
          <a:p>
            <a:r>
              <a:rPr lang="en-US" altLang="en-US" dirty="0">
                <a:hlinkClick r:id="rId3"/>
              </a:rPr>
              <a:t>Sheila.smallwood@dallascityhall.com</a:t>
            </a:r>
            <a:endParaRPr lang="en-US" altLang="en-US" dirty="0"/>
          </a:p>
          <a:p>
            <a:r>
              <a:rPr lang="en-US" altLang="en-US" dirty="0"/>
              <a:t>Commodities</a:t>
            </a:r>
          </a:p>
          <a:p>
            <a:pPr lvl="1"/>
            <a:r>
              <a:rPr lang="en-US" altLang="en-US" sz="1800" dirty="0"/>
              <a:t>DWU Specialty Equipment</a:t>
            </a:r>
          </a:p>
          <a:p>
            <a:pPr lvl="1"/>
            <a:r>
              <a:rPr lang="en-US" altLang="en-US" sz="1800" dirty="0"/>
              <a:t>Motor &amp; Motor Repair</a:t>
            </a:r>
          </a:p>
          <a:p>
            <a:pPr lvl="1"/>
            <a:r>
              <a:rPr lang="en-US" altLang="en-US" sz="1800" dirty="0"/>
              <a:t>Pump &amp; Pump Parts</a:t>
            </a:r>
          </a:p>
          <a:p>
            <a:pPr lvl="1"/>
            <a:r>
              <a:rPr lang="en-US" altLang="en-US" sz="1800" dirty="0"/>
              <a:t>Plumbing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521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Background/History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44" y="1329070"/>
            <a:ext cx="761291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F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 of Dallas developed a group of business development and procurement specialists titled “ Business Industry Analysts”  to connect your business with the resources needed to do business with the City of Dallas.</a:t>
            </a:r>
          </a:p>
          <a:p>
            <a:pPr>
              <a:buClr>
                <a:srgbClr val="DAA627"/>
              </a:buClr>
              <a:buSzPct val="100000"/>
            </a:pPr>
            <a:endParaRPr lang="en-US" sz="2800" dirty="0">
              <a:solidFill>
                <a:srgbClr val="003F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669900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8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74207"/>
            <a:ext cx="714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Dallas Informal Solicitation Buyers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858982"/>
            <a:ext cx="7725641" cy="5317981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Richard Fields</a:t>
            </a:r>
          </a:p>
          <a:p>
            <a:pPr>
              <a:defRPr/>
            </a:pPr>
            <a:r>
              <a:rPr lang="en-US" dirty="0"/>
              <a:t>(214) 243-2129</a:t>
            </a:r>
          </a:p>
          <a:p>
            <a:pPr>
              <a:defRPr/>
            </a:pPr>
            <a:r>
              <a:rPr lang="en-US" dirty="0">
                <a:hlinkClick r:id="rId3"/>
              </a:rPr>
              <a:t>richard.fields@dallascityhall.com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Mario Torres</a:t>
            </a:r>
          </a:p>
          <a:p>
            <a:pPr>
              <a:defRPr/>
            </a:pPr>
            <a:r>
              <a:rPr lang="en-US" dirty="0"/>
              <a:t>(214) 671-9829</a:t>
            </a:r>
          </a:p>
          <a:p>
            <a:pPr>
              <a:defRPr/>
            </a:pPr>
            <a:r>
              <a:rPr lang="en-US" dirty="0">
                <a:hlinkClick r:id="rId4"/>
              </a:rPr>
              <a:t>Mario.torres@dallascityhall.com</a:t>
            </a:r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653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74207"/>
            <a:ext cx="714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Master Service Agreement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427018"/>
            <a:ext cx="7531677" cy="4749945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and Service Agreements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entered into by the City and vendor to provide goods or services over a defined period of time at a predetermined price schedule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None/>
            </a:pPr>
            <a:endParaRPr lang="en-US" altLang="en-US" sz="1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72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74207"/>
            <a:ext cx="714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Master Service Agreement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673" y="1427018"/>
            <a:ext cx="7531677" cy="4749945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and Service Agreements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altLang="en-U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entered into by the City and ve provide goods or services over a defined period of time at a predetermined price schedule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None/>
            </a:pPr>
            <a:endParaRPr lang="en-US" altLang="en-US" sz="1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-2821" t="-5318" r="2821" b="5318"/>
          <a:stretch/>
        </p:blipFill>
        <p:spPr bwMode="auto">
          <a:xfrm>
            <a:off x="900546" y="1045417"/>
            <a:ext cx="7063921" cy="4324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820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521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543" y="1329070"/>
            <a:ext cx="78860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online: </a:t>
            </a:r>
            <a:r>
              <a:rPr lang="en-US" sz="28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https://bids.dallascityhall.com</a:t>
            </a:r>
            <a:r>
              <a:rPr lang="en-US" sz="28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commodity codes</a:t>
            </a:r>
          </a:p>
          <a:p>
            <a:pPr marL="285750" indent="-285750">
              <a:buClr>
                <a:srgbClr val="DAA6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 follow-up meeting with a Business Industry Analyst</a:t>
            </a:r>
          </a:p>
          <a:p>
            <a:pPr marL="285750" indent="-285750">
              <a:buClr>
                <a:srgbClr val="669900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rgbClr val="3056A5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33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2936117"/>
            <a:ext cx="4168895" cy="234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1" y="515847"/>
            <a:ext cx="521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Business Industry Analysts do?</a:t>
            </a:r>
            <a:endParaRPr lang="en-US" sz="3200" b="1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544" y="1329070"/>
            <a:ext cx="7612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City of Dallas Procurement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vendors with City of Dallas buyers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vendors find potential bid opportunities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Vendor/Department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with City of Dallas Vendor Registration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Vendors in finding their role within City of Dallas solicitations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7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25816" y="1435393"/>
            <a:ext cx="4190864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accent4"/>
              </a:buClr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buClr>
                <a:schemeClr val="accent4"/>
              </a:buClr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5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965199"/>
            <a:ext cx="3965575" cy="4648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5841" y="360770"/>
            <a:ext cx="55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City of Dallas Vendor Registration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62792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38" y="1396274"/>
            <a:ext cx="7810269" cy="4006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618" y="263236"/>
            <a:ext cx="667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Where to Find City of Dallas BID Opportunities</a:t>
            </a:r>
            <a:b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www.bids.dallascityhall.com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3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4618" y="263236"/>
            <a:ext cx="667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Where to Find City of Dallas BID Opportunities</a:t>
            </a:r>
            <a:b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altLang="en-US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www.bids.dallascityhall.com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4550" y="1057244"/>
            <a:ext cx="6817959" cy="4345447"/>
          </a:xfrm>
        </p:spPr>
      </p:pic>
    </p:spTree>
    <p:extLst>
      <p:ext uri="{BB962C8B-B14F-4D97-AF65-F5344CB8AC3E}">
        <p14:creationId xmlns:p14="http://schemas.microsoft.com/office/powerpoint/2010/main" val="1790313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Rot="1" noChangeArrowheads="1"/>
          </p:cNvSpPr>
          <p:nvPr/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/>
              <a:t>      </a:t>
            </a: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What does the City </a:t>
            </a:r>
            <a:b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en-US" sz="4800" b="1" dirty="0">
                <a:solidFill>
                  <a:schemeClr val="accent5">
                    <a:lumMod val="75000"/>
                  </a:schemeClr>
                </a:solidFill>
              </a:rPr>
              <a:t>		 of Dallas buy?</a:t>
            </a:r>
          </a:p>
        </p:txBody>
      </p:sp>
      <p:graphicFrame>
        <p:nvGraphicFramePr>
          <p:cNvPr id="18489" name="Group 57"/>
          <p:cNvGraphicFramePr>
            <a:graphicFrameLocks noGrp="1"/>
          </p:cNvGraphicFramePr>
          <p:nvPr/>
        </p:nvGraphicFramePr>
        <p:xfrm>
          <a:off x="685800" y="2057400"/>
          <a:ext cx="7772400" cy="4567238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Architectural Services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Police cars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Concrete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Books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Marketing Consultants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Janitorial Supplies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Rodents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Oil &amp; Gas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Catering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Paper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Tires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Traffic &amp; Street supplies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Drafting Services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Gifts &amp; Novelties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Consulting Services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Plumbing fixtures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Ammunition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Clothing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Police &amp; Fire specialties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Industrial Supplies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328" name="Picture 43" descr="BS00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69" y="74612"/>
            <a:ext cx="153193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9" name="Picture 44" descr="BD0729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89514"/>
            <a:ext cx="18018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5" descr="PE0267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774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1" name="Picture 46" descr="AN01125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8382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2" name="Picture 47" descr="BD07114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8397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3" name="Picture 48" descr="BD050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800"/>
            <a:ext cx="814388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4" name="Picture 49" descr="BD00042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6048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5" name="Picture 50" descr="HH01678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9906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999359"/>
            <a:ext cx="9144000" cy="156117"/>
          </a:xfrm>
          <a:prstGeom prst="roundRect">
            <a:avLst/>
          </a:prstGeom>
          <a:solidFill>
            <a:srgbClr val="DAA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2" y="5503129"/>
            <a:ext cx="1148576" cy="1148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9850" y="515847"/>
            <a:ext cx="6188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Process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770" y="1435393"/>
            <a:ext cx="4823910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F88"/>
                </a:solidFill>
              </a:rPr>
              <a:t>The City must use the appropriate method of procurement to acquire its goods and services. 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3F88"/>
              </a:solidFill>
            </a:endParaRPr>
          </a:p>
          <a:p>
            <a:pPr marL="457200" indent="-457200">
              <a:lnSpc>
                <a:spcPct val="90000"/>
              </a:lnSpc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3F88"/>
                </a:solidFill>
              </a:rPr>
              <a:t>The procurement process is typically accomplished through a competitive bidding process which is mandated by state law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2763-0E31-47E3-BB89-095DF1CF4170}" type="slidenum">
              <a:rPr lang="en-US" smtClean="0"/>
              <a:t>9</a:t>
            </a:fld>
            <a:endParaRPr lang="en-US" dirty="0"/>
          </a:p>
        </p:txBody>
      </p:sp>
      <p:pic>
        <p:nvPicPr>
          <p:cNvPr id="1026" name="Picture 2" descr="C:\Users\erica.turner\AppData\Local\Microsoft\Windows\Temporary Internet Files\Content.IE5\T7GSEII9\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1287378"/>
            <a:ext cx="2772597" cy="15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ica.turner\AppData\Local\Microsoft\Windows\Temporary Internet Files\Content.IE5\IFHWG15J\Import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5" y="3199065"/>
            <a:ext cx="1661961" cy="138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rica.turner\AppData\Local\Microsoft\Windows\Temporary Internet Files\Content.IE5\OPX8W0BM\service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32" y="270504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0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D4255D7B8E2E4082DA6B91DFAF6C5F" ma:contentTypeVersion="1" ma:contentTypeDescription="Create a new document." ma:contentTypeScope="" ma:versionID="0b485f1fd79a056eb85c48bdd23bac4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A910D7-5548-4065-A303-8D1415C60043}"/>
</file>

<file path=customXml/itemProps2.xml><?xml version="1.0" encoding="utf-8"?>
<ds:datastoreItem xmlns:ds="http://schemas.openxmlformats.org/officeDocument/2006/customXml" ds:itemID="{FDFDDE17-AA1E-4F47-9B0F-11AD7CE6F203}"/>
</file>

<file path=customXml/itemProps3.xml><?xml version="1.0" encoding="utf-8"?>
<ds:datastoreItem xmlns:ds="http://schemas.openxmlformats.org/officeDocument/2006/customXml" ds:itemID="{C8CE7780-8016-4ACE-A291-3884DF9BCB5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3618</TotalTime>
  <Words>1009</Words>
  <Application>Microsoft Office PowerPoint</Application>
  <PresentationFormat>On-screen Show (4:3)</PresentationFormat>
  <Paragraphs>287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Gavino, Genesis D</dc:creator>
  <cp:lastModifiedBy>Turner, Erica</cp:lastModifiedBy>
  <cp:revision>80</cp:revision>
  <cp:lastPrinted>2017-09-05T18:48:45Z</cp:lastPrinted>
  <dcterms:created xsi:type="dcterms:W3CDTF">2017-02-16T17:15:45Z</dcterms:created>
  <dcterms:modified xsi:type="dcterms:W3CDTF">2017-09-05T23:00:19Z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0x01010006D4255D7B8E2E4082DA6B91DFAF6C5F</vt:lpwstr>
  </property>
</Properties>
</file>