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8.xml" ContentType="application/vnd.openxmlformats-officedocument.presentationml.slide+xml"/>
  <Override PartName="/ppt/slides/slide15.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9.xml" ContentType="application/vnd.openxmlformats-officedocument.presentationml.slide+xml"/>
  <Override PartName="/ppt/slides/slide7.xml" ContentType="application/vnd.openxmlformats-officedocument.presentationml.slide+xml"/>
  <Override PartName="/ppt/slides/slide10.xml" ContentType="application/vnd.openxmlformats-officedocument.presentationml.slide+xml"/>
  <Override PartName="/ppt/slides/slide17.xml" ContentType="application/vnd.openxmlformats-officedocument.presentationml.slide+xml"/>
  <Override PartName="/ppt/slides/slide14.xml" ContentType="application/vnd.openxmlformats-officedocument.presentationml.slide+xml"/>
  <Override PartName="/ppt/slides/slide16.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5.xml" ContentType="application/vnd.openxmlformats-officedocument.presentationml.notesSlide+xml"/>
  <Override PartName="/ppt/notesSlides/notesSlide4.xml" ContentType="application/vnd.openxmlformats-officedocument.presentationml.notesSlid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1.xml" ContentType="application/vnd.openxmlformats-officedocument.presentationml.notesSlide+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9"/>
  </p:notesMasterIdLst>
  <p:handoutMasterIdLst>
    <p:handoutMasterId r:id="rId20"/>
  </p:handoutMasterIdLst>
  <p:sldIdLst>
    <p:sldId id="256" r:id="rId2"/>
    <p:sldId id="257" r:id="rId3"/>
    <p:sldId id="341" r:id="rId4"/>
    <p:sldId id="339" r:id="rId5"/>
    <p:sldId id="335" r:id="rId6"/>
    <p:sldId id="271" r:id="rId7"/>
    <p:sldId id="294" r:id="rId8"/>
    <p:sldId id="336" r:id="rId9"/>
    <p:sldId id="333" r:id="rId10"/>
    <p:sldId id="334" r:id="rId11"/>
    <p:sldId id="337" r:id="rId12"/>
    <p:sldId id="338" r:id="rId13"/>
    <p:sldId id="345" r:id="rId14"/>
    <p:sldId id="343" r:id="rId15"/>
    <p:sldId id="344" r:id="rId16"/>
    <p:sldId id="346" r:id="rId17"/>
    <p:sldId id="301" r:id="rId18"/>
  </p:sldIdLst>
  <p:sldSz cx="9144000" cy="6858000" type="screen4x3"/>
  <p:notesSz cx="7019925" cy="9305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5">
          <p15:clr>
            <a:srgbClr val="A4A3A4"/>
          </p15:clr>
        </p15:guide>
        <p15:guide id="2" pos="2180">
          <p15:clr>
            <a:srgbClr val="A4A3A4"/>
          </p15:clr>
        </p15:guide>
        <p15:guide id="3" orient="horz" pos="2931">
          <p15:clr>
            <a:srgbClr val="A4A3A4"/>
          </p15:clr>
        </p15:guide>
        <p15:guide id="4" pos="221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30" autoAdjust="0"/>
    <p:restoredTop sz="86243" autoAdjust="0"/>
  </p:normalViewPr>
  <p:slideViewPr>
    <p:cSldViewPr>
      <p:cViewPr varScale="1">
        <p:scale>
          <a:sx n="93" d="100"/>
          <a:sy n="93" d="100"/>
        </p:scale>
        <p:origin x="534" y="84"/>
      </p:cViewPr>
      <p:guideLst>
        <p:guide orient="horz" pos="2160"/>
        <p:guide pos="2880"/>
      </p:guideLst>
    </p:cSldViewPr>
  </p:slideViewPr>
  <p:notesTextViewPr>
    <p:cViewPr>
      <p:scale>
        <a:sx n="1" d="1"/>
        <a:sy n="1" d="1"/>
      </p:scale>
      <p:origin x="0" y="0"/>
    </p:cViewPr>
  </p:notesTextViewPr>
  <p:sorterViewPr>
    <p:cViewPr>
      <p:scale>
        <a:sx n="160" d="100"/>
        <a:sy n="160" d="100"/>
      </p:scale>
      <p:origin x="0" y="0"/>
    </p:cViewPr>
  </p:sorterViewPr>
  <p:notesViewPr>
    <p:cSldViewPr>
      <p:cViewPr varScale="1">
        <p:scale>
          <a:sx n="77" d="100"/>
          <a:sy n="77" d="100"/>
        </p:scale>
        <p:origin x="-3292" y="-76"/>
      </p:cViewPr>
      <p:guideLst>
        <p:guide orient="horz" pos="2905"/>
        <p:guide pos="2180"/>
        <p:guide orient="horz" pos="2931"/>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2.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 Id="rId27"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650" cy="465138"/>
          </a:xfrm>
          <a:prstGeom prst="rect">
            <a:avLst/>
          </a:prstGeom>
        </p:spPr>
        <p:txBody>
          <a:bodyPr vert="horz" lIns="92569" tIns="46286" rIns="92569" bIns="46286" rtlCol="0"/>
          <a:lstStyle>
            <a:lvl1pPr algn="l">
              <a:defRPr sz="1200"/>
            </a:lvl1pPr>
          </a:lstStyle>
          <a:p>
            <a:endParaRPr lang="en-US" dirty="0"/>
          </a:p>
        </p:txBody>
      </p:sp>
      <p:sp>
        <p:nvSpPr>
          <p:cNvPr id="3" name="Date Placeholder 2"/>
          <p:cNvSpPr>
            <a:spLocks noGrp="1"/>
          </p:cNvSpPr>
          <p:nvPr>
            <p:ph type="dt" sz="quarter" idx="1"/>
          </p:nvPr>
        </p:nvSpPr>
        <p:spPr>
          <a:xfrm>
            <a:off x="3976688" y="0"/>
            <a:ext cx="3041650" cy="465138"/>
          </a:xfrm>
          <a:prstGeom prst="rect">
            <a:avLst/>
          </a:prstGeom>
        </p:spPr>
        <p:txBody>
          <a:bodyPr vert="horz" lIns="92569" tIns="46286" rIns="92569" bIns="46286" rtlCol="0"/>
          <a:lstStyle>
            <a:lvl1pPr algn="r">
              <a:defRPr sz="1200"/>
            </a:lvl1pPr>
          </a:lstStyle>
          <a:p>
            <a:fld id="{D0E23C9A-42DA-4BD2-A569-960C73079A54}" type="datetimeFigureOut">
              <a:rPr lang="en-US" smtClean="0"/>
              <a:t>2/8/2017</a:t>
            </a:fld>
            <a:endParaRPr lang="en-US" dirty="0"/>
          </a:p>
        </p:txBody>
      </p:sp>
      <p:sp>
        <p:nvSpPr>
          <p:cNvPr id="4" name="Footer Placeholder 3"/>
          <p:cNvSpPr>
            <a:spLocks noGrp="1"/>
          </p:cNvSpPr>
          <p:nvPr>
            <p:ph type="ftr" sz="quarter" idx="2"/>
          </p:nvPr>
        </p:nvSpPr>
        <p:spPr>
          <a:xfrm>
            <a:off x="0" y="8839200"/>
            <a:ext cx="3041650" cy="465138"/>
          </a:xfrm>
          <a:prstGeom prst="rect">
            <a:avLst/>
          </a:prstGeom>
        </p:spPr>
        <p:txBody>
          <a:bodyPr vert="horz" lIns="92569" tIns="46286" rIns="92569" bIns="46286"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6688" y="8839200"/>
            <a:ext cx="3041650" cy="465138"/>
          </a:xfrm>
          <a:prstGeom prst="rect">
            <a:avLst/>
          </a:prstGeom>
        </p:spPr>
        <p:txBody>
          <a:bodyPr vert="horz" lIns="92569" tIns="46286" rIns="92569" bIns="46286" rtlCol="0" anchor="b"/>
          <a:lstStyle>
            <a:lvl1pPr algn="r">
              <a:defRPr sz="1200"/>
            </a:lvl1pPr>
          </a:lstStyle>
          <a:p>
            <a:fld id="{38A77465-FCD4-477A-9268-E873207ECC70}" type="slidenum">
              <a:rPr lang="en-US" smtClean="0"/>
              <a:t>‹#›</a:t>
            </a:fld>
            <a:endParaRPr lang="en-US" dirty="0"/>
          </a:p>
        </p:txBody>
      </p:sp>
    </p:spTree>
    <p:extLst>
      <p:ext uri="{BB962C8B-B14F-4D97-AF65-F5344CB8AC3E}">
        <p14:creationId xmlns:p14="http://schemas.microsoft.com/office/powerpoint/2010/main" val="30119669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650" cy="465138"/>
          </a:xfrm>
          <a:prstGeom prst="rect">
            <a:avLst/>
          </a:prstGeom>
        </p:spPr>
        <p:txBody>
          <a:bodyPr vert="horz" lIns="92569" tIns="46286" rIns="92569" bIns="46286" rtlCol="0"/>
          <a:lstStyle>
            <a:lvl1pPr algn="l">
              <a:defRPr sz="1200"/>
            </a:lvl1pPr>
          </a:lstStyle>
          <a:p>
            <a:endParaRPr lang="en-US" dirty="0"/>
          </a:p>
        </p:txBody>
      </p:sp>
      <p:sp>
        <p:nvSpPr>
          <p:cNvPr id="3" name="Date Placeholder 2"/>
          <p:cNvSpPr>
            <a:spLocks noGrp="1"/>
          </p:cNvSpPr>
          <p:nvPr>
            <p:ph type="dt" idx="1"/>
          </p:nvPr>
        </p:nvSpPr>
        <p:spPr>
          <a:xfrm>
            <a:off x="3976688" y="0"/>
            <a:ext cx="3041650" cy="465138"/>
          </a:xfrm>
          <a:prstGeom prst="rect">
            <a:avLst/>
          </a:prstGeom>
        </p:spPr>
        <p:txBody>
          <a:bodyPr vert="horz" lIns="92569" tIns="46286" rIns="92569" bIns="46286" rtlCol="0"/>
          <a:lstStyle>
            <a:lvl1pPr algn="r">
              <a:defRPr sz="1200"/>
            </a:lvl1pPr>
          </a:lstStyle>
          <a:p>
            <a:fld id="{33B10B02-B3EE-4B78-8513-F2ACADB84C72}" type="datetimeFigureOut">
              <a:rPr lang="en-US" smtClean="0"/>
              <a:t>2/8/2017</a:t>
            </a:fld>
            <a:endParaRPr lang="en-US" dirty="0"/>
          </a:p>
        </p:txBody>
      </p:sp>
      <p:sp>
        <p:nvSpPr>
          <p:cNvPr id="4" name="Slide Image Placeholder 3"/>
          <p:cNvSpPr>
            <a:spLocks noGrp="1" noRot="1" noChangeAspect="1"/>
          </p:cNvSpPr>
          <p:nvPr>
            <p:ph type="sldImg" idx="2"/>
          </p:nvPr>
        </p:nvSpPr>
        <p:spPr>
          <a:xfrm>
            <a:off x="1184275" y="698500"/>
            <a:ext cx="4651375" cy="3489325"/>
          </a:xfrm>
          <a:prstGeom prst="rect">
            <a:avLst/>
          </a:prstGeom>
          <a:noFill/>
          <a:ln w="12700">
            <a:solidFill>
              <a:prstClr val="black"/>
            </a:solidFill>
          </a:ln>
        </p:spPr>
        <p:txBody>
          <a:bodyPr vert="horz" lIns="92569" tIns="46286" rIns="92569" bIns="46286" rtlCol="0" anchor="ctr"/>
          <a:lstStyle/>
          <a:p>
            <a:endParaRPr lang="en-US" dirty="0"/>
          </a:p>
        </p:txBody>
      </p:sp>
      <p:sp>
        <p:nvSpPr>
          <p:cNvPr id="5" name="Notes Placeholder 4"/>
          <p:cNvSpPr>
            <a:spLocks noGrp="1"/>
          </p:cNvSpPr>
          <p:nvPr>
            <p:ph type="body" sz="quarter" idx="3"/>
          </p:nvPr>
        </p:nvSpPr>
        <p:spPr>
          <a:xfrm>
            <a:off x="701681" y="4419604"/>
            <a:ext cx="5616575" cy="4187825"/>
          </a:xfrm>
          <a:prstGeom prst="rect">
            <a:avLst/>
          </a:prstGeom>
        </p:spPr>
        <p:txBody>
          <a:bodyPr vert="horz" lIns="92569" tIns="46286" rIns="92569" bIns="4628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39200"/>
            <a:ext cx="3041650" cy="465138"/>
          </a:xfrm>
          <a:prstGeom prst="rect">
            <a:avLst/>
          </a:prstGeom>
        </p:spPr>
        <p:txBody>
          <a:bodyPr vert="horz" lIns="92569" tIns="46286" rIns="92569" bIns="4628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6688" y="8839200"/>
            <a:ext cx="3041650" cy="465138"/>
          </a:xfrm>
          <a:prstGeom prst="rect">
            <a:avLst/>
          </a:prstGeom>
        </p:spPr>
        <p:txBody>
          <a:bodyPr vert="horz" lIns="92569" tIns="46286" rIns="92569" bIns="46286" rtlCol="0" anchor="b"/>
          <a:lstStyle>
            <a:lvl1pPr algn="r">
              <a:defRPr sz="1200"/>
            </a:lvl1pPr>
          </a:lstStyle>
          <a:p>
            <a:fld id="{30B9D432-3D85-434E-990E-7A48DFA04DF5}" type="slidenum">
              <a:rPr lang="en-US" smtClean="0"/>
              <a:t>‹#›</a:t>
            </a:fld>
            <a:endParaRPr lang="en-US" dirty="0"/>
          </a:p>
        </p:txBody>
      </p:sp>
    </p:spTree>
    <p:extLst>
      <p:ext uri="{BB962C8B-B14F-4D97-AF65-F5344CB8AC3E}">
        <p14:creationId xmlns:p14="http://schemas.microsoft.com/office/powerpoint/2010/main" val="12047952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1375" cy="34893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9D432-3D85-434E-990E-7A48DFA04DF5}" type="slidenum">
              <a:rPr lang="en-US" smtClean="0"/>
              <a:t>2</a:t>
            </a:fld>
            <a:endParaRPr lang="en-US" dirty="0"/>
          </a:p>
        </p:txBody>
      </p:sp>
    </p:spTree>
    <p:extLst>
      <p:ext uri="{BB962C8B-B14F-4D97-AF65-F5344CB8AC3E}">
        <p14:creationId xmlns:p14="http://schemas.microsoft.com/office/powerpoint/2010/main" val="36539968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1375" cy="34893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9D432-3D85-434E-990E-7A48DFA04DF5}"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31573855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1375" cy="34893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9D432-3D85-434E-990E-7A48DFA04DF5}" type="slidenum">
              <a:rPr lang="en-US" smtClean="0"/>
              <a:t>4</a:t>
            </a:fld>
            <a:endParaRPr lang="en-US" dirty="0"/>
          </a:p>
        </p:txBody>
      </p:sp>
    </p:spTree>
    <p:extLst>
      <p:ext uri="{BB962C8B-B14F-4D97-AF65-F5344CB8AC3E}">
        <p14:creationId xmlns:p14="http://schemas.microsoft.com/office/powerpoint/2010/main" val="36539968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1375" cy="34893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9D432-3D85-434E-990E-7A48DFA04DF5}" type="slidenum">
              <a:rPr lang="en-US" smtClean="0"/>
              <a:t>5</a:t>
            </a:fld>
            <a:endParaRPr lang="en-US" dirty="0"/>
          </a:p>
        </p:txBody>
      </p:sp>
    </p:spTree>
    <p:extLst>
      <p:ext uri="{BB962C8B-B14F-4D97-AF65-F5344CB8AC3E}">
        <p14:creationId xmlns:p14="http://schemas.microsoft.com/office/powerpoint/2010/main" val="36539968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1375" cy="34893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9D432-3D85-434E-990E-7A48DFA04DF5}" type="slidenum">
              <a:rPr lang="en-US" smtClean="0"/>
              <a:t>6</a:t>
            </a:fld>
            <a:endParaRPr lang="en-US" dirty="0"/>
          </a:p>
        </p:txBody>
      </p:sp>
    </p:spTree>
    <p:extLst>
      <p:ext uri="{BB962C8B-B14F-4D97-AF65-F5344CB8AC3E}">
        <p14:creationId xmlns:p14="http://schemas.microsoft.com/office/powerpoint/2010/main" val="31573855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EE97453-415E-4895-B368-8F9BD1FAA3EF}" type="datetime1">
              <a:rPr lang="en-US" smtClean="0"/>
              <a:t>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DE01E7F-BDF4-40DB-981C-91CA5E53FD20}" type="slidenum">
              <a:rPr lang="en-US" smtClean="0"/>
              <a:t>‹#›</a:t>
            </a:fld>
            <a:endParaRPr lang="en-US" dirty="0"/>
          </a:p>
        </p:txBody>
      </p:sp>
    </p:spTree>
    <p:extLst>
      <p:ext uri="{BB962C8B-B14F-4D97-AF65-F5344CB8AC3E}">
        <p14:creationId xmlns:p14="http://schemas.microsoft.com/office/powerpoint/2010/main" val="378883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610C67-D38B-48A9-821C-7E886E525928}" type="datetime1">
              <a:rPr lang="en-US" smtClean="0"/>
              <a:t>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DE01E7F-BDF4-40DB-981C-91CA5E53FD20}" type="slidenum">
              <a:rPr lang="en-US" smtClean="0"/>
              <a:t>‹#›</a:t>
            </a:fld>
            <a:endParaRPr lang="en-US" dirty="0"/>
          </a:p>
        </p:txBody>
      </p:sp>
    </p:spTree>
    <p:extLst>
      <p:ext uri="{BB962C8B-B14F-4D97-AF65-F5344CB8AC3E}">
        <p14:creationId xmlns:p14="http://schemas.microsoft.com/office/powerpoint/2010/main" val="7463648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0F4075-0EA0-402B-A6FB-F4620DE942D8}" type="datetime1">
              <a:rPr lang="en-US" smtClean="0"/>
              <a:t>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DE01E7F-BDF4-40DB-981C-91CA5E53FD20}" type="slidenum">
              <a:rPr lang="en-US" smtClean="0"/>
              <a:t>‹#›</a:t>
            </a:fld>
            <a:endParaRPr lang="en-US" dirty="0"/>
          </a:p>
        </p:txBody>
      </p:sp>
    </p:spTree>
    <p:extLst>
      <p:ext uri="{BB962C8B-B14F-4D97-AF65-F5344CB8AC3E}">
        <p14:creationId xmlns:p14="http://schemas.microsoft.com/office/powerpoint/2010/main" val="3971536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97A982F-AA34-477E-A723-7DE941963502}" type="datetime1">
              <a:rPr lang="en-US" smtClean="0"/>
              <a:t>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DE01E7F-BDF4-40DB-981C-91CA5E53FD20}" type="slidenum">
              <a:rPr lang="en-US" smtClean="0"/>
              <a:t>‹#›</a:t>
            </a:fld>
            <a:endParaRPr lang="en-US" dirty="0"/>
          </a:p>
        </p:txBody>
      </p:sp>
    </p:spTree>
    <p:extLst>
      <p:ext uri="{BB962C8B-B14F-4D97-AF65-F5344CB8AC3E}">
        <p14:creationId xmlns:p14="http://schemas.microsoft.com/office/powerpoint/2010/main" val="2855293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10B0ECC-919C-4802-ADF4-E9AB06D10D33}" type="datetime1">
              <a:rPr lang="en-US" smtClean="0"/>
              <a:t>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DE01E7F-BDF4-40DB-981C-91CA5E53FD20}" type="slidenum">
              <a:rPr lang="en-US" smtClean="0"/>
              <a:t>‹#›</a:t>
            </a:fld>
            <a:endParaRPr lang="en-US" dirty="0"/>
          </a:p>
        </p:txBody>
      </p:sp>
    </p:spTree>
    <p:extLst>
      <p:ext uri="{BB962C8B-B14F-4D97-AF65-F5344CB8AC3E}">
        <p14:creationId xmlns:p14="http://schemas.microsoft.com/office/powerpoint/2010/main" val="12888542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0343062-5332-44DA-8789-B076A0190493}" type="datetime1">
              <a:rPr lang="en-US" smtClean="0"/>
              <a:t>2/8/2017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DE01E7F-BDF4-40DB-981C-91CA5E53FD20}" type="slidenum">
              <a:rPr lang="en-US" smtClean="0"/>
              <a:t>‹#›</a:t>
            </a:fld>
            <a:endParaRPr lang="en-US" dirty="0"/>
          </a:p>
        </p:txBody>
      </p:sp>
    </p:spTree>
    <p:extLst>
      <p:ext uri="{BB962C8B-B14F-4D97-AF65-F5344CB8AC3E}">
        <p14:creationId xmlns:p14="http://schemas.microsoft.com/office/powerpoint/2010/main" val="2633896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474129D-FE9D-4DAB-81DF-2DE0FC6E98FD}" type="datetime1">
              <a:rPr lang="en-US" smtClean="0"/>
              <a:t>2/8/2017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DE01E7F-BDF4-40DB-981C-91CA5E53FD20}" type="slidenum">
              <a:rPr lang="en-US" smtClean="0"/>
              <a:t>‹#›</a:t>
            </a:fld>
            <a:endParaRPr lang="en-US" dirty="0"/>
          </a:p>
        </p:txBody>
      </p:sp>
    </p:spTree>
    <p:extLst>
      <p:ext uri="{BB962C8B-B14F-4D97-AF65-F5344CB8AC3E}">
        <p14:creationId xmlns:p14="http://schemas.microsoft.com/office/powerpoint/2010/main" val="3003827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081943-B241-4C47-9D00-11CA3DFDA8A8}" type="datetime1">
              <a:rPr lang="en-US" smtClean="0"/>
              <a:t>2/8/2017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DE01E7F-BDF4-40DB-981C-91CA5E53FD20}" type="slidenum">
              <a:rPr lang="en-US" smtClean="0"/>
              <a:t>‹#›</a:t>
            </a:fld>
            <a:endParaRPr lang="en-US" dirty="0"/>
          </a:p>
        </p:txBody>
      </p:sp>
    </p:spTree>
    <p:extLst>
      <p:ext uri="{BB962C8B-B14F-4D97-AF65-F5344CB8AC3E}">
        <p14:creationId xmlns:p14="http://schemas.microsoft.com/office/powerpoint/2010/main" val="33212366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385B71-DF6E-4035-B2AF-9EB288DDA289}" type="datetime1">
              <a:rPr lang="en-US" smtClean="0"/>
              <a:t>2/8/2017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DE01E7F-BDF4-40DB-981C-91CA5E53FD20}" type="slidenum">
              <a:rPr lang="en-US" smtClean="0"/>
              <a:t>‹#›</a:t>
            </a:fld>
            <a:endParaRPr lang="en-US" dirty="0"/>
          </a:p>
        </p:txBody>
      </p:sp>
    </p:spTree>
    <p:extLst>
      <p:ext uri="{BB962C8B-B14F-4D97-AF65-F5344CB8AC3E}">
        <p14:creationId xmlns:p14="http://schemas.microsoft.com/office/powerpoint/2010/main" val="305032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1"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9FE2C28-46CD-4B48-8F8D-8A71F5BD64F8}" type="datetime1">
              <a:rPr lang="en-US" smtClean="0"/>
              <a:t>2/8/2017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DE01E7F-BDF4-40DB-981C-91CA5E53FD20}" type="slidenum">
              <a:rPr lang="en-US" smtClean="0"/>
              <a:t>‹#›</a:t>
            </a:fld>
            <a:endParaRPr lang="en-US" dirty="0"/>
          </a:p>
        </p:txBody>
      </p:sp>
    </p:spTree>
    <p:extLst>
      <p:ext uri="{BB962C8B-B14F-4D97-AF65-F5344CB8AC3E}">
        <p14:creationId xmlns:p14="http://schemas.microsoft.com/office/powerpoint/2010/main" val="21342530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2E37348-7776-41BC-921F-179A1CDC3C50}" type="datetime1">
              <a:rPr lang="en-US" smtClean="0"/>
              <a:t>2/8/2017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DE01E7F-BDF4-40DB-981C-91CA5E53FD20}" type="slidenum">
              <a:rPr lang="en-US" smtClean="0"/>
              <a:t>‹#›</a:t>
            </a:fld>
            <a:endParaRPr lang="en-US" dirty="0"/>
          </a:p>
        </p:txBody>
      </p:sp>
    </p:spTree>
    <p:extLst>
      <p:ext uri="{BB962C8B-B14F-4D97-AF65-F5344CB8AC3E}">
        <p14:creationId xmlns:p14="http://schemas.microsoft.com/office/powerpoint/2010/main" val="27187375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E20A66-8363-4143-8895-AB46730A7F25}" type="datetime1">
              <a:rPr lang="en-US" smtClean="0"/>
              <a:t>2/8/2017</a:t>
            </a:fld>
            <a:endParaRPr lang="en-US" dirty="0"/>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E01E7F-BDF4-40DB-981C-91CA5E53FD20}" type="slidenum">
              <a:rPr lang="en-US" smtClean="0"/>
              <a:t>‹#›</a:t>
            </a:fld>
            <a:endParaRPr lang="en-US" dirty="0"/>
          </a:p>
        </p:txBody>
      </p:sp>
    </p:spTree>
    <p:extLst>
      <p:ext uri="{BB962C8B-B14F-4D97-AF65-F5344CB8AC3E}">
        <p14:creationId xmlns:p14="http://schemas.microsoft.com/office/powerpoint/2010/main" val="38673737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772400" cy="1470025"/>
          </a:xfrm>
        </p:spPr>
        <p:txBody>
          <a:bodyPr>
            <a:normAutofit/>
          </a:bodyPr>
          <a:lstStyle/>
          <a:p>
            <a:r>
              <a:rPr lang="en-US" sz="4000" b="1" dirty="0"/>
              <a:t>DCA 156-004</a:t>
            </a:r>
            <a:br>
              <a:rPr lang="en-US" sz="4000" b="1" dirty="0"/>
            </a:br>
            <a:r>
              <a:rPr lang="en-US" sz="4000" b="1" dirty="0"/>
              <a:t>Tobacco &amp; Paraphernalia Shops</a:t>
            </a:r>
          </a:p>
        </p:txBody>
      </p:sp>
      <p:sp>
        <p:nvSpPr>
          <p:cNvPr id="3" name="Subtitle 2"/>
          <p:cNvSpPr>
            <a:spLocks noGrp="1"/>
          </p:cNvSpPr>
          <p:nvPr>
            <p:ph type="subTitle" idx="1"/>
          </p:nvPr>
        </p:nvSpPr>
        <p:spPr>
          <a:xfrm>
            <a:off x="1371600" y="3048000"/>
            <a:ext cx="6400800" cy="1752600"/>
          </a:xfrm>
        </p:spPr>
        <p:txBody>
          <a:bodyPr>
            <a:normAutofit/>
          </a:bodyPr>
          <a:lstStyle/>
          <a:p>
            <a:r>
              <a:rPr lang="en-US" sz="2800" dirty="0"/>
              <a:t>Public Safety Committee </a:t>
            </a:r>
          </a:p>
          <a:p>
            <a:r>
              <a:rPr lang="en-US" sz="2800" dirty="0"/>
              <a:t>February 13, 2017</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72399" y="4971363"/>
            <a:ext cx="1077581" cy="1284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4" name="Group 13"/>
          <p:cNvGrpSpPr/>
          <p:nvPr/>
        </p:nvGrpSpPr>
        <p:grpSpPr>
          <a:xfrm>
            <a:off x="0" y="6255565"/>
            <a:ext cx="9144000" cy="564333"/>
            <a:chOff x="0" y="6255565"/>
            <a:chExt cx="9144000" cy="564333"/>
          </a:xfrm>
        </p:grpSpPr>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495" y="6255565"/>
              <a:ext cx="838200" cy="5643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2" name="Straight Connector 11"/>
            <p:cNvCxnSpPr/>
            <p:nvPr/>
          </p:nvCxnSpPr>
          <p:spPr>
            <a:xfrm>
              <a:off x="0" y="6255565"/>
              <a:ext cx="9144000" cy="9939"/>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grpSp>
      <p:sp>
        <p:nvSpPr>
          <p:cNvPr id="15" name="TextBox 14"/>
          <p:cNvSpPr txBox="1"/>
          <p:nvPr/>
        </p:nvSpPr>
        <p:spPr>
          <a:xfrm>
            <a:off x="917547" y="6317881"/>
            <a:ext cx="7308905" cy="338554"/>
          </a:xfrm>
          <a:prstGeom prst="rect">
            <a:avLst/>
          </a:prstGeom>
          <a:noFill/>
        </p:spPr>
        <p:txBody>
          <a:bodyPr wrap="square" rtlCol="0">
            <a:spAutoFit/>
          </a:bodyPr>
          <a:lstStyle/>
          <a:p>
            <a:r>
              <a:rPr lang="en-US" sz="1600" dirty="0">
                <a:solidFill>
                  <a:srgbClr val="3333FF"/>
                </a:solidFill>
              </a:rPr>
              <a:t>Department of Sustainable Development &amp; Construction</a:t>
            </a:r>
            <a:endParaRPr lang="en-US" dirty="0">
              <a:solidFill>
                <a:srgbClr val="3333FF"/>
              </a:solidFill>
            </a:endParaRPr>
          </a:p>
        </p:txBody>
      </p:sp>
    </p:spTree>
    <p:extLst>
      <p:ext uri="{BB962C8B-B14F-4D97-AF65-F5344CB8AC3E}">
        <p14:creationId xmlns:p14="http://schemas.microsoft.com/office/powerpoint/2010/main" val="33009947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Proposal – Chapter 51A</a:t>
            </a:r>
            <a:endParaRPr lang="en-US" sz="3600" b="1" dirty="0"/>
          </a:p>
        </p:txBody>
      </p:sp>
      <p:sp>
        <p:nvSpPr>
          <p:cNvPr id="3" name="Content Placeholder 2"/>
          <p:cNvSpPr>
            <a:spLocks noGrp="1"/>
          </p:cNvSpPr>
          <p:nvPr>
            <p:ph idx="1"/>
          </p:nvPr>
        </p:nvSpPr>
        <p:spPr>
          <a:xfrm>
            <a:off x="762000" y="1295402"/>
            <a:ext cx="7924800" cy="4419598"/>
          </a:xfrm>
        </p:spPr>
        <p:txBody>
          <a:bodyPr numCol="1">
            <a:noAutofit/>
          </a:bodyPr>
          <a:lstStyle/>
          <a:p>
            <a:pPr lvl="0"/>
            <a:r>
              <a:rPr lang="en-US" sz="2800" b="1" dirty="0"/>
              <a:t>Additional Provisions:</a:t>
            </a:r>
            <a:endParaRPr lang="en-US" sz="2800" dirty="0"/>
          </a:p>
          <a:p>
            <a:pPr marL="573088" lvl="0">
              <a:buFont typeface="Calibri" panose="020F0502020204030204" pitchFamily="34" charset="0"/>
              <a:buChar char="‒"/>
            </a:pPr>
            <a:r>
              <a:rPr lang="en-US" sz="2400" dirty="0"/>
              <a:t>A paraphernalia shop may not be located within </a:t>
            </a:r>
            <a:r>
              <a:rPr lang="en-US" sz="2400" u="sng" dirty="0"/>
              <a:t>1,500</a:t>
            </a:r>
            <a:r>
              <a:rPr lang="en-US" sz="2400" dirty="0"/>
              <a:t> feet, measured from property line to property line, of any other paraphernalia shop.</a:t>
            </a:r>
          </a:p>
          <a:p>
            <a:pPr marL="573088" lvl="0">
              <a:buFont typeface="Calibri" panose="020F0502020204030204" pitchFamily="34" charset="0"/>
              <a:buChar char="‒"/>
            </a:pPr>
            <a:r>
              <a:rPr lang="en-US" sz="2400" dirty="0"/>
              <a:t>A paraphernalia shop may not be located within </a:t>
            </a:r>
            <a:r>
              <a:rPr lang="en-US" sz="2400" u="sng" dirty="0"/>
              <a:t>1,000</a:t>
            </a:r>
            <a:r>
              <a:rPr lang="en-US" sz="2400" dirty="0"/>
              <a:t> feet, measured from property line to property line, of a lot in a residential district.</a:t>
            </a:r>
          </a:p>
          <a:p>
            <a:pPr marL="573088" lvl="0">
              <a:buFont typeface="Calibri" panose="020F0502020204030204" pitchFamily="34" charset="0"/>
              <a:buChar char="‒"/>
            </a:pPr>
            <a:r>
              <a:rPr lang="en-US" sz="2400" dirty="0"/>
              <a:t>A paraphernalia shop may not be located within </a:t>
            </a:r>
            <a:r>
              <a:rPr lang="en-US" sz="2400" u="sng" dirty="0"/>
              <a:t>1,000</a:t>
            </a:r>
            <a:r>
              <a:rPr lang="en-US" sz="2400" dirty="0"/>
              <a:t> feet, measured from property line to property line, of a lot with a school.</a:t>
            </a:r>
          </a:p>
          <a:p>
            <a:pPr lvl="2"/>
            <a:endParaRPr lang="en-US" sz="2000" dirty="0"/>
          </a:p>
          <a:p>
            <a:pPr marL="0" indent="0">
              <a:buNone/>
            </a:pPr>
            <a:endParaRPr lang="en-US" sz="2000" dirty="0"/>
          </a:p>
        </p:txBody>
      </p:sp>
      <p:sp>
        <p:nvSpPr>
          <p:cNvPr id="4" name="Slide Number Placeholder 3"/>
          <p:cNvSpPr>
            <a:spLocks noGrp="1"/>
          </p:cNvSpPr>
          <p:nvPr>
            <p:ph type="sldNum" sz="quarter" idx="12"/>
          </p:nvPr>
        </p:nvSpPr>
        <p:spPr/>
        <p:txBody>
          <a:bodyPr/>
          <a:lstStyle/>
          <a:p>
            <a:fld id="{FDE01E7F-BDF4-40DB-981C-91CA5E53FD20}" type="slidenum">
              <a:rPr lang="en-US" smtClean="0"/>
              <a:t>10</a:t>
            </a:fld>
            <a:endParaRPr lang="en-US" dirty="0"/>
          </a:p>
        </p:txBody>
      </p:sp>
      <p:grpSp>
        <p:nvGrpSpPr>
          <p:cNvPr id="8" name="Group 7"/>
          <p:cNvGrpSpPr/>
          <p:nvPr/>
        </p:nvGrpSpPr>
        <p:grpSpPr>
          <a:xfrm>
            <a:off x="0" y="6255565"/>
            <a:ext cx="9144000" cy="564333"/>
            <a:chOff x="0" y="6255565"/>
            <a:chExt cx="9144000" cy="564333"/>
          </a:xfrm>
        </p:grpSpPr>
        <p:pic>
          <p:nvPicPr>
            <p:cNvPr id="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495" y="6255565"/>
              <a:ext cx="838200" cy="5643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0" name="Straight Connector 9"/>
            <p:cNvCxnSpPr/>
            <p:nvPr/>
          </p:nvCxnSpPr>
          <p:spPr>
            <a:xfrm>
              <a:off x="0" y="6255565"/>
              <a:ext cx="9144000" cy="9939"/>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grpSp>
      <p:sp>
        <p:nvSpPr>
          <p:cNvPr id="11" name="TextBox 10"/>
          <p:cNvSpPr txBox="1"/>
          <p:nvPr/>
        </p:nvSpPr>
        <p:spPr>
          <a:xfrm>
            <a:off x="917547" y="6317881"/>
            <a:ext cx="7308905" cy="338554"/>
          </a:xfrm>
          <a:prstGeom prst="rect">
            <a:avLst/>
          </a:prstGeom>
          <a:noFill/>
        </p:spPr>
        <p:txBody>
          <a:bodyPr wrap="square" rtlCol="0">
            <a:spAutoFit/>
          </a:bodyPr>
          <a:lstStyle/>
          <a:p>
            <a:r>
              <a:rPr lang="en-US" sz="1600" dirty="0">
                <a:solidFill>
                  <a:srgbClr val="3333FF"/>
                </a:solidFill>
              </a:rPr>
              <a:t>City Council Public Safety Committee – February 13, 2017</a:t>
            </a:r>
          </a:p>
        </p:txBody>
      </p:sp>
    </p:spTree>
    <p:extLst>
      <p:ext uri="{BB962C8B-B14F-4D97-AF65-F5344CB8AC3E}">
        <p14:creationId xmlns:p14="http://schemas.microsoft.com/office/powerpoint/2010/main" val="10291012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Affect on Existing Stores</a:t>
            </a:r>
            <a:endParaRPr lang="en-US" sz="3600" b="1" dirty="0"/>
          </a:p>
        </p:txBody>
      </p:sp>
      <p:sp>
        <p:nvSpPr>
          <p:cNvPr id="3" name="Content Placeholder 2"/>
          <p:cNvSpPr>
            <a:spLocks noGrp="1"/>
          </p:cNvSpPr>
          <p:nvPr>
            <p:ph idx="1"/>
          </p:nvPr>
        </p:nvSpPr>
        <p:spPr>
          <a:xfrm>
            <a:off x="609600" y="1295402"/>
            <a:ext cx="7924800" cy="3047998"/>
          </a:xfrm>
        </p:spPr>
        <p:txBody>
          <a:bodyPr numCol="1">
            <a:normAutofit fontScale="92500" lnSpcReduction="10000"/>
          </a:bodyPr>
          <a:lstStyle/>
          <a:p>
            <a:pPr marL="461963" lvl="0" indent="-231775" algn="just"/>
            <a:r>
              <a:rPr lang="en-US" sz="2600" u="sng" dirty="0"/>
              <a:t>Existing stores</a:t>
            </a:r>
            <a:r>
              <a:rPr lang="en-US" sz="2600" dirty="0"/>
              <a:t> with valid COs would fall under the regulations governing nonconforming uses [Dallas Development Code Sec. 51A-4.704]</a:t>
            </a:r>
          </a:p>
          <a:p>
            <a:pPr marL="461963" indent="-231775" algn="just"/>
            <a:r>
              <a:rPr lang="en-US" sz="2600" u="sng" dirty="0"/>
              <a:t>Existing stores</a:t>
            </a:r>
            <a:r>
              <a:rPr lang="en-US" sz="2600" dirty="0"/>
              <a:t> with valid COs </a:t>
            </a:r>
            <a:r>
              <a:rPr lang="en-US" sz="2600" i="1" dirty="0"/>
              <a:t>that are a problem:</a:t>
            </a:r>
            <a:r>
              <a:rPr lang="en-US" sz="2600" dirty="0"/>
              <a:t> an application could be made to the Board of Adjustment to consider establishing a compliance date for an existing nonconforming store - Dallas Development Code Sec. 51A-4.704(a)(1)</a:t>
            </a:r>
          </a:p>
          <a:p>
            <a:pPr marL="461963" lvl="0" indent="-231775"/>
            <a:endParaRPr lang="en-US" sz="2400" dirty="0"/>
          </a:p>
          <a:p>
            <a:pPr lvl="2"/>
            <a:endParaRPr lang="en-US" sz="2000" dirty="0"/>
          </a:p>
          <a:p>
            <a:pPr marL="0" indent="0">
              <a:buNone/>
            </a:pPr>
            <a:endParaRPr lang="en-US" sz="2000" dirty="0"/>
          </a:p>
        </p:txBody>
      </p:sp>
      <p:sp>
        <p:nvSpPr>
          <p:cNvPr id="4" name="Slide Number Placeholder 3"/>
          <p:cNvSpPr>
            <a:spLocks noGrp="1"/>
          </p:cNvSpPr>
          <p:nvPr>
            <p:ph type="sldNum" sz="quarter" idx="12"/>
          </p:nvPr>
        </p:nvSpPr>
        <p:spPr/>
        <p:txBody>
          <a:bodyPr/>
          <a:lstStyle/>
          <a:p>
            <a:fld id="{FDE01E7F-BDF4-40DB-981C-91CA5E53FD20}" type="slidenum">
              <a:rPr lang="en-US" smtClean="0"/>
              <a:t>11</a:t>
            </a:fld>
            <a:endParaRPr lang="en-US" dirty="0"/>
          </a:p>
        </p:txBody>
      </p:sp>
      <p:grpSp>
        <p:nvGrpSpPr>
          <p:cNvPr id="8" name="Group 7"/>
          <p:cNvGrpSpPr/>
          <p:nvPr/>
        </p:nvGrpSpPr>
        <p:grpSpPr>
          <a:xfrm>
            <a:off x="0" y="6255565"/>
            <a:ext cx="9144000" cy="564333"/>
            <a:chOff x="0" y="6255565"/>
            <a:chExt cx="9144000" cy="564333"/>
          </a:xfrm>
        </p:grpSpPr>
        <p:pic>
          <p:nvPicPr>
            <p:cNvPr id="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495" y="6255565"/>
              <a:ext cx="838200" cy="5643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0" name="Straight Connector 9"/>
            <p:cNvCxnSpPr/>
            <p:nvPr/>
          </p:nvCxnSpPr>
          <p:spPr>
            <a:xfrm>
              <a:off x="0" y="6255565"/>
              <a:ext cx="9144000" cy="9939"/>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gr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2767" y="4355007"/>
            <a:ext cx="1755961" cy="17559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80567" y="4355008"/>
            <a:ext cx="1755962" cy="1755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2604" y="4355008"/>
            <a:ext cx="2581738" cy="1755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p:cNvSpPr txBox="1"/>
          <p:nvPr/>
        </p:nvSpPr>
        <p:spPr>
          <a:xfrm>
            <a:off x="917547" y="6317881"/>
            <a:ext cx="7308905" cy="338554"/>
          </a:xfrm>
          <a:prstGeom prst="rect">
            <a:avLst/>
          </a:prstGeom>
          <a:noFill/>
        </p:spPr>
        <p:txBody>
          <a:bodyPr wrap="square" rtlCol="0">
            <a:spAutoFit/>
          </a:bodyPr>
          <a:lstStyle/>
          <a:p>
            <a:r>
              <a:rPr lang="en-US" sz="1600" dirty="0">
                <a:solidFill>
                  <a:srgbClr val="3333FF"/>
                </a:solidFill>
              </a:rPr>
              <a:t>City Council Public Safety Committee – February 13, 2017</a:t>
            </a:r>
          </a:p>
        </p:txBody>
      </p:sp>
    </p:spTree>
    <p:extLst>
      <p:ext uri="{BB962C8B-B14F-4D97-AF65-F5344CB8AC3E}">
        <p14:creationId xmlns:p14="http://schemas.microsoft.com/office/powerpoint/2010/main" val="2508503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Affect on New Stores</a:t>
            </a:r>
            <a:endParaRPr lang="en-US" sz="3600" b="1" dirty="0"/>
          </a:p>
        </p:txBody>
      </p:sp>
      <p:sp>
        <p:nvSpPr>
          <p:cNvPr id="3" name="Content Placeholder 2"/>
          <p:cNvSpPr>
            <a:spLocks noGrp="1"/>
          </p:cNvSpPr>
          <p:nvPr>
            <p:ph idx="1"/>
          </p:nvPr>
        </p:nvSpPr>
        <p:spPr>
          <a:xfrm>
            <a:off x="762000" y="1295402"/>
            <a:ext cx="7696200" cy="2133598"/>
          </a:xfrm>
        </p:spPr>
        <p:txBody>
          <a:bodyPr numCol="1">
            <a:noAutofit/>
          </a:bodyPr>
          <a:lstStyle/>
          <a:p>
            <a:pPr lvl="2"/>
            <a:endParaRPr lang="en-US" sz="2000" dirty="0"/>
          </a:p>
          <a:p>
            <a:pPr lvl="0" algn="just"/>
            <a:r>
              <a:rPr lang="en-US" sz="2400" u="sng" dirty="0"/>
              <a:t>New stores</a:t>
            </a:r>
            <a:r>
              <a:rPr lang="en-US" sz="2400" dirty="0"/>
              <a:t> that open after the effective date of the ordinance would require an SUP </a:t>
            </a:r>
            <a:r>
              <a:rPr lang="en-US" sz="2400" u="sng" dirty="0"/>
              <a:t>if any paraphernalia items, equipment, or products are sold</a:t>
            </a:r>
            <a:r>
              <a:rPr lang="en-US" sz="2400" dirty="0"/>
              <a:t> and would have to meet distance and the other additional provisions</a:t>
            </a:r>
          </a:p>
          <a:p>
            <a:pPr marL="0" indent="0">
              <a:buNone/>
            </a:pPr>
            <a:endParaRPr lang="en-US" sz="2000" dirty="0"/>
          </a:p>
        </p:txBody>
      </p:sp>
      <p:sp>
        <p:nvSpPr>
          <p:cNvPr id="4" name="Slide Number Placeholder 3"/>
          <p:cNvSpPr>
            <a:spLocks noGrp="1"/>
          </p:cNvSpPr>
          <p:nvPr>
            <p:ph type="sldNum" sz="quarter" idx="12"/>
          </p:nvPr>
        </p:nvSpPr>
        <p:spPr/>
        <p:txBody>
          <a:bodyPr/>
          <a:lstStyle/>
          <a:p>
            <a:fld id="{FDE01E7F-BDF4-40DB-981C-91CA5E53FD20}" type="slidenum">
              <a:rPr lang="en-US" smtClean="0"/>
              <a:t>12</a:t>
            </a:fld>
            <a:endParaRPr lang="en-US" dirty="0"/>
          </a:p>
        </p:txBody>
      </p:sp>
      <p:grpSp>
        <p:nvGrpSpPr>
          <p:cNvPr id="8" name="Group 7"/>
          <p:cNvGrpSpPr/>
          <p:nvPr/>
        </p:nvGrpSpPr>
        <p:grpSpPr>
          <a:xfrm>
            <a:off x="0" y="6255565"/>
            <a:ext cx="9144000" cy="564333"/>
            <a:chOff x="0" y="6255565"/>
            <a:chExt cx="9144000" cy="564333"/>
          </a:xfrm>
        </p:grpSpPr>
        <p:pic>
          <p:nvPicPr>
            <p:cNvPr id="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495" y="6255565"/>
              <a:ext cx="838200" cy="5643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0" name="Straight Connector 9"/>
            <p:cNvCxnSpPr/>
            <p:nvPr/>
          </p:nvCxnSpPr>
          <p:spPr>
            <a:xfrm>
              <a:off x="0" y="6255565"/>
              <a:ext cx="9144000" cy="9939"/>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grpSp>
      <p:pic>
        <p:nvPicPr>
          <p:cNvPr id="6" name="Picture 3" descr="\\FSCTY10\Zoning\Zoning\Zoning\Development Code Amendments\Current Code Amendments\156-004 Paraphernalia Shops (DL)\Tour Pictures\IMG_288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3750519"/>
            <a:ext cx="2831107" cy="212333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FSCTY10\Zoning\Zoning\Zoning\Development Code Amendments\Current Code Amendments\156-004 Paraphernalia Shops (DL)\Tour Pictures\IMG_290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3750519"/>
            <a:ext cx="2808815" cy="2106611"/>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917547" y="6317881"/>
            <a:ext cx="7308905" cy="338554"/>
          </a:xfrm>
          <a:prstGeom prst="rect">
            <a:avLst/>
          </a:prstGeom>
          <a:noFill/>
        </p:spPr>
        <p:txBody>
          <a:bodyPr wrap="square" rtlCol="0">
            <a:spAutoFit/>
          </a:bodyPr>
          <a:lstStyle/>
          <a:p>
            <a:r>
              <a:rPr lang="en-US" sz="1600" dirty="0">
                <a:solidFill>
                  <a:srgbClr val="3333FF"/>
                </a:solidFill>
              </a:rPr>
              <a:t>City Council Public Safety Committee – February 13, 2017</a:t>
            </a:r>
          </a:p>
        </p:txBody>
      </p:sp>
    </p:spTree>
    <p:extLst>
      <p:ext uri="{BB962C8B-B14F-4D97-AF65-F5344CB8AC3E}">
        <p14:creationId xmlns:p14="http://schemas.microsoft.com/office/powerpoint/2010/main" val="3055122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Proposal – Chapter 12B</a:t>
            </a:r>
            <a:endParaRPr lang="en-US" sz="3600" b="1" dirty="0"/>
          </a:p>
        </p:txBody>
      </p:sp>
      <p:sp>
        <p:nvSpPr>
          <p:cNvPr id="3" name="Content Placeholder 2"/>
          <p:cNvSpPr>
            <a:spLocks noGrp="1"/>
          </p:cNvSpPr>
          <p:nvPr>
            <p:ph idx="1"/>
          </p:nvPr>
        </p:nvSpPr>
        <p:spPr>
          <a:xfrm>
            <a:off x="457200" y="1295403"/>
            <a:ext cx="8229600" cy="2590797"/>
          </a:xfrm>
        </p:spPr>
        <p:txBody>
          <a:bodyPr numCol="1">
            <a:noAutofit/>
          </a:bodyPr>
          <a:lstStyle/>
          <a:p>
            <a:pPr marL="344488" lvl="1" algn="just">
              <a:buFont typeface="Arial" panose="020B0604020202020204" pitchFamily="34" charset="0"/>
              <a:buChar char="•"/>
            </a:pPr>
            <a:r>
              <a:rPr lang="en-US" sz="2400" dirty="0"/>
              <a:t>The amendments to Chapter 12B (Convenience Stores) will:</a:t>
            </a:r>
          </a:p>
          <a:p>
            <a:pPr marL="804863" lvl="1" indent="-342900" algn="just">
              <a:buFont typeface="Calibri" panose="020F0502020204030204" pitchFamily="34" charset="0"/>
              <a:buChar char="‒"/>
            </a:pPr>
            <a:r>
              <a:rPr lang="en-US" sz="2400" dirty="0"/>
              <a:t>Require Paraphernalia Shops, as defined by Chapter 51A, to register with the DPD annually</a:t>
            </a:r>
          </a:p>
          <a:p>
            <a:pPr marL="804863" lvl="1" indent="-342900" algn="just">
              <a:buFont typeface="Calibri" panose="020F0502020204030204" pitchFamily="34" charset="0"/>
              <a:buChar char="‒"/>
            </a:pPr>
            <a:r>
              <a:rPr lang="en-US" sz="2400" dirty="0"/>
              <a:t>Allow DPD to conduct property inspections</a:t>
            </a:r>
          </a:p>
          <a:p>
            <a:pPr marL="804863" lvl="1" indent="-342900" algn="just">
              <a:buFont typeface="Calibri" panose="020F0502020204030204" pitchFamily="34" charset="0"/>
              <a:buChar char="‒"/>
            </a:pPr>
            <a:r>
              <a:rPr lang="en-US" sz="2400" dirty="0"/>
              <a:t>Require Paraphernalia Shops to comply with other miscellaneous convenience store regulations:</a:t>
            </a:r>
          </a:p>
          <a:p>
            <a:pPr marL="344488" lvl="1">
              <a:buFont typeface="Arial" panose="020B0604020202020204" pitchFamily="34" charset="0"/>
              <a:buChar char="•"/>
            </a:pPr>
            <a:endParaRPr lang="en-US" dirty="0"/>
          </a:p>
          <a:p>
            <a:pPr marL="344488" lvl="1">
              <a:buFont typeface="Arial" panose="020B0604020202020204" pitchFamily="34" charset="0"/>
              <a:buChar char="•"/>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FDE01E7F-BDF4-40DB-981C-91CA5E53FD20}" type="slidenum">
              <a:rPr lang="en-US" smtClean="0"/>
              <a:t>13</a:t>
            </a:fld>
            <a:endParaRPr lang="en-US" dirty="0"/>
          </a:p>
        </p:txBody>
      </p:sp>
      <p:grpSp>
        <p:nvGrpSpPr>
          <p:cNvPr id="8" name="Group 7"/>
          <p:cNvGrpSpPr/>
          <p:nvPr/>
        </p:nvGrpSpPr>
        <p:grpSpPr>
          <a:xfrm>
            <a:off x="0" y="6255565"/>
            <a:ext cx="9144000" cy="564333"/>
            <a:chOff x="0" y="6255565"/>
            <a:chExt cx="9144000" cy="564333"/>
          </a:xfrm>
        </p:grpSpPr>
        <p:pic>
          <p:nvPicPr>
            <p:cNvPr id="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495" y="6255565"/>
              <a:ext cx="838200" cy="5643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0" name="Straight Connector 9"/>
            <p:cNvCxnSpPr/>
            <p:nvPr/>
          </p:nvCxnSpPr>
          <p:spPr>
            <a:xfrm>
              <a:off x="0" y="6255565"/>
              <a:ext cx="9144000" cy="9939"/>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grpSp>
      <p:sp>
        <p:nvSpPr>
          <p:cNvPr id="11" name="TextBox 10"/>
          <p:cNvSpPr txBox="1"/>
          <p:nvPr/>
        </p:nvSpPr>
        <p:spPr>
          <a:xfrm>
            <a:off x="917547" y="6317881"/>
            <a:ext cx="7308905" cy="338554"/>
          </a:xfrm>
          <a:prstGeom prst="rect">
            <a:avLst/>
          </a:prstGeom>
          <a:noFill/>
        </p:spPr>
        <p:txBody>
          <a:bodyPr wrap="square" rtlCol="0">
            <a:spAutoFit/>
          </a:bodyPr>
          <a:lstStyle/>
          <a:p>
            <a:r>
              <a:rPr lang="en-US" sz="1600" dirty="0">
                <a:solidFill>
                  <a:srgbClr val="3333FF"/>
                </a:solidFill>
              </a:rPr>
              <a:t>City Council Public Safety Committee – February 13, 2017</a:t>
            </a:r>
          </a:p>
        </p:txBody>
      </p:sp>
      <p:sp>
        <p:nvSpPr>
          <p:cNvPr id="5" name="TextBox 4"/>
          <p:cNvSpPr txBox="1"/>
          <p:nvPr/>
        </p:nvSpPr>
        <p:spPr>
          <a:xfrm>
            <a:off x="920695" y="3886200"/>
            <a:ext cx="7235853" cy="2246769"/>
          </a:xfrm>
          <a:prstGeom prst="rect">
            <a:avLst/>
          </a:prstGeom>
          <a:noFill/>
        </p:spPr>
        <p:txBody>
          <a:bodyPr wrap="square" numCol="2" rtlCol="0">
            <a:spAutoFit/>
          </a:bodyPr>
          <a:lstStyle/>
          <a:p>
            <a:pPr marL="1200150" lvl="2" indent="-285750">
              <a:buFont typeface="Arial" panose="020B0604020202020204" pitchFamily="34" charset="0"/>
              <a:buChar char="•"/>
            </a:pPr>
            <a:r>
              <a:rPr lang="en-US" sz="2000" dirty="0"/>
              <a:t>Criminal trespass affidavits</a:t>
            </a:r>
          </a:p>
          <a:p>
            <a:pPr marL="1200150" lvl="2" indent="-285750">
              <a:buFont typeface="Arial" panose="020B0604020202020204" pitchFamily="34" charset="0"/>
              <a:buChar char="•"/>
            </a:pPr>
            <a:r>
              <a:rPr lang="en-US" sz="2000" dirty="0"/>
              <a:t>Surveillance cameras </a:t>
            </a:r>
          </a:p>
          <a:p>
            <a:pPr marL="1200150" lvl="2" indent="-285750">
              <a:buFont typeface="Arial" panose="020B0604020202020204" pitchFamily="34" charset="0"/>
              <a:buChar char="•"/>
            </a:pPr>
            <a:r>
              <a:rPr lang="en-US" sz="2000" dirty="0"/>
              <a:t>Alarm system </a:t>
            </a:r>
          </a:p>
          <a:p>
            <a:pPr marL="1200150" lvl="2" indent="-285750">
              <a:buFont typeface="Arial" panose="020B0604020202020204" pitchFamily="34" charset="0"/>
              <a:buChar char="•"/>
            </a:pPr>
            <a:r>
              <a:rPr lang="en-US" sz="2000" dirty="0"/>
              <a:t>Drop safe </a:t>
            </a:r>
          </a:p>
          <a:p>
            <a:pPr marL="1200150" lvl="2" indent="-285750">
              <a:buFont typeface="Arial" panose="020B0604020202020204" pitchFamily="34" charset="0"/>
              <a:buChar char="•"/>
            </a:pPr>
            <a:r>
              <a:rPr lang="en-US" sz="2000" dirty="0"/>
              <a:t>Security signs</a:t>
            </a:r>
          </a:p>
          <a:p>
            <a:pPr marL="1200150" lvl="2" indent="-285750">
              <a:buFont typeface="Arial" panose="020B0604020202020204" pitchFamily="34" charset="0"/>
              <a:buChar char="•"/>
            </a:pPr>
            <a:r>
              <a:rPr lang="en-US" sz="2000" dirty="0"/>
              <a:t>Height markers </a:t>
            </a:r>
          </a:p>
          <a:p>
            <a:pPr marL="1257300" lvl="2" indent="-342900">
              <a:buFont typeface="Arial" panose="020B0604020202020204" pitchFamily="34" charset="0"/>
              <a:buChar char="•"/>
            </a:pPr>
            <a:r>
              <a:rPr lang="en-US" sz="2000" dirty="0"/>
              <a:t>No trespassing signs </a:t>
            </a:r>
          </a:p>
          <a:p>
            <a:pPr marL="1257300" lvl="2" indent="-342900">
              <a:buFont typeface="Arial" panose="020B0604020202020204" pitchFamily="34" charset="0"/>
              <a:buChar char="•"/>
            </a:pPr>
            <a:r>
              <a:rPr lang="en-US" sz="2000" dirty="0"/>
              <a:t>Visibility through all windows and public entrances, and </a:t>
            </a:r>
          </a:p>
          <a:p>
            <a:pPr marL="1257300" lvl="2" indent="-342900">
              <a:buFont typeface="Arial" panose="020B0604020202020204" pitchFamily="34" charset="0"/>
              <a:buChar char="•"/>
            </a:pPr>
            <a:r>
              <a:rPr lang="en-US" sz="2000" dirty="0"/>
              <a:t>Employee safety training.</a:t>
            </a:r>
          </a:p>
          <a:p>
            <a:endParaRPr lang="en-US" dirty="0"/>
          </a:p>
        </p:txBody>
      </p:sp>
    </p:spTree>
    <p:extLst>
      <p:ext uri="{BB962C8B-B14F-4D97-AF65-F5344CB8AC3E}">
        <p14:creationId xmlns:p14="http://schemas.microsoft.com/office/powerpoint/2010/main" val="36829049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Proposal – Chapter 12B</a:t>
            </a:r>
            <a:endParaRPr lang="en-US" sz="3600" b="1" dirty="0"/>
          </a:p>
        </p:txBody>
      </p:sp>
      <p:sp>
        <p:nvSpPr>
          <p:cNvPr id="3" name="Content Placeholder 2"/>
          <p:cNvSpPr>
            <a:spLocks noGrp="1"/>
          </p:cNvSpPr>
          <p:nvPr>
            <p:ph idx="1"/>
          </p:nvPr>
        </p:nvSpPr>
        <p:spPr>
          <a:xfrm>
            <a:off x="457200" y="1295403"/>
            <a:ext cx="8229600" cy="4876797"/>
          </a:xfrm>
        </p:spPr>
        <p:txBody>
          <a:bodyPr numCol="1">
            <a:noAutofit/>
          </a:bodyPr>
          <a:lstStyle/>
          <a:p>
            <a:pPr marL="344488" lvl="1">
              <a:buFont typeface="Arial" panose="020B0604020202020204" pitchFamily="34" charset="0"/>
              <a:buChar char="•"/>
            </a:pPr>
            <a:r>
              <a:rPr lang="en-US" sz="2400" dirty="0"/>
              <a:t>The amendments to Chapter 12B (Convenience Stores) will:</a:t>
            </a:r>
          </a:p>
          <a:p>
            <a:pPr marL="1258888" lvl="1" indent="-344488">
              <a:buFont typeface="Calibri" panose="020F0502020204030204" pitchFamily="34" charset="0"/>
              <a:buChar char="‒"/>
            </a:pPr>
            <a:r>
              <a:rPr lang="en-US" sz="2400" dirty="0"/>
              <a:t>Amend the definition of Convenience Store to </a:t>
            </a:r>
            <a:r>
              <a:rPr lang="en-US" sz="2400" u="sng" dirty="0"/>
              <a:t>exclude</a:t>
            </a:r>
            <a:r>
              <a:rPr lang="en-US" sz="2400" dirty="0"/>
              <a:t>, Cigar Bars and Tobacco Shops</a:t>
            </a:r>
          </a:p>
          <a:p>
            <a:pPr marL="1258888" lvl="1" indent="-344488">
              <a:buFont typeface="Calibri" panose="020F0502020204030204" pitchFamily="34" charset="0"/>
              <a:buChar char="‒"/>
            </a:pPr>
            <a:r>
              <a:rPr lang="en-US" sz="2400" dirty="0"/>
              <a:t>Amend the definition of Convenience Goods to </a:t>
            </a:r>
            <a:r>
              <a:rPr lang="en-US" sz="2400" u="sng" dirty="0"/>
              <a:t>include</a:t>
            </a:r>
            <a:r>
              <a:rPr lang="en-US" sz="2400" dirty="0"/>
              <a:t> tobacco products and paraphernalia</a:t>
            </a:r>
          </a:p>
          <a:p>
            <a:pPr marL="344488" lvl="1" algn="just">
              <a:buFont typeface="Arial" panose="020B0604020202020204" pitchFamily="34" charset="0"/>
              <a:buChar char="•"/>
            </a:pPr>
            <a:r>
              <a:rPr lang="en-US" sz="2400" dirty="0"/>
              <a:t>Note: Cigar Bar and Tobacco Shop are not defined uses in Chapter 51A. The definitions are taken from Dallas City Code Chapter 41</a:t>
            </a:r>
          </a:p>
          <a:p>
            <a:pPr marL="344488" lvl="1" algn="just">
              <a:buFont typeface="Arial" panose="020B0604020202020204" pitchFamily="34" charset="0"/>
              <a:buChar char="•"/>
            </a:pPr>
            <a:r>
              <a:rPr lang="en-US" sz="2400" dirty="0"/>
              <a:t>Cigar Bars and Tobacco Shops may be general merchandise or food stores </a:t>
            </a:r>
          </a:p>
          <a:p>
            <a:pPr marL="0" indent="0">
              <a:buNone/>
            </a:pPr>
            <a:endParaRPr lang="en-US" dirty="0"/>
          </a:p>
        </p:txBody>
      </p:sp>
      <p:sp>
        <p:nvSpPr>
          <p:cNvPr id="4" name="Slide Number Placeholder 3"/>
          <p:cNvSpPr>
            <a:spLocks noGrp="1"/>
          </p:cNvSpPr>
          <p:nvPr>
            <p:ph type="sldNum" sz="quarter" idx="12"/>
          </p:nvPr>
        </p:nvSpPr>
        <p:spPr/>
        <p:txBody>
          <a:bodyPr/>
          <a:lstStyle/>
          <a:p>
            <a:fld id="{FDE01E7F-BDF4-40DB-981C-91CA5E53FD20}" type="slidenum">
              <a:rPr lang="en-US" smtClean="0"/>
              <a:t>14</a:t>
            </a:fld>
            <a:endParaRPr lang="en-US" dirty="0"/>
          </a:p>
        </p:txBody>
      </p:sp>
      <p:grpSp>
        <p:nvGrpSpPr>
          <p:cNvPr id="8" name="Group 7"/>
          <p:cNvGrpSpPr/>
          <p:nvPr/>
        </p:nvGrpSpPr>
        <p:grpSpPr>
          <a:xfrm>
            <a:off x="0" y="6255565"/>
            <a:ext cx="9144000" cy="564333"/>
            <a:chOff x="0" y="6255565"/>
            <a:chExt cx="9144000" cy="564333"/>
          </a:xfrm>
        </p:grpSpPr>
        <p:pic>
          <p:nvPicPr>
            <p:cNvPr id="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495" y="6255565"/>
              <a:ext cx="838200" cy="5643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0" name="Straight Connector 9"/>
            <p:cNvCxnSpPr/>
            <p:nvPr/>
          </p:nvCxnSpPr>
          <p:spPr>
            <a:xfrm>
              <a:off x="0" y="6255565"/>
              <a:ext cx="9144000" cy="9939"/>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grpSp>
      <p:sp>
        <p:nvSpPr>
          <p:cNvPr id="11" name="TextBox 10"/>
          <p:cNvSpPr txBox="1"/>
          <p:nvPr/>
        </p:nvSpPr>
        <p:spPr>
          <a:xfrm>
            <a:off x="917547" y="6317881"/>
            <a:ext cx="7308905" cy="338554"/>
          </a:xfrm>
          <a:prstGeom prst="rect">
            <a:avLst/>
          </a:prstGeom>
          <a:noFill/>
        </p:spPr>
        <p:txBody>
          <a:bodyPr wrap="square" rtlCol="0">
            <a:spAutoFit/>
          </a:bodyPr>
          <a:lstStyle/>
          <a:p>
            <a:r>
              <a:rPr lang="en-US" sz="1600" dirty="0">
                <a:solidFill>
                  <a:srgbClr val="3333FF"/>
                </a:solidFill>
              </a:rPr>
              <a:t>City Council Public Safety Committee – February 13, 2017</a:t>
            </a:r>
          </a:p>
        </p:txBody>
      </p:sp>
    </p:spTree>
    <p:extLst>
      <p:ext uri="{BB962C8B-B14F-4D97-AF65-F5344CB8AC3E}">
        <p14:creationId xmlns:p14="http://schemas.microsoft.com/office/powerpoint/2010/main" val="18677761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Proposal – Chapter 12B</a:t>
            </a:r>
            <a:endParaRPr lang="en-US" sz="3600" b="1" dirty="0"/>
          </a:p>
        </p:txBody>
      </p:sp>
      <p:sp>
        <p:nvSpPr>
          <p:cNvPr id="3" name="Content Placeholder 2"/>
          <p:cNvSpPr>
            <a:spLocks noGrp="1"/>
          </p:cNvSpPr>
          <p:nvPr>
            <p:ph idx="1"/>
          </p:nvPr>
        </p:nvSpPr>
        <p:spPr>
          <a:xfrm>
            <a:off x="457200" y="1295403"/>
            <a:ext cx="8001000" cy="4876797"/>
          </a:xfrm>
        </p:spPr>
        <p:txBody>
          <a:bodyPr numCol="1">
            <a:noAutofit/>
          </a:bodyPr>
          <a:lstStyle/>
          <a:p>
            <a:pPr marL="344488" lvl="1">
              <a:buFont typeface="Arial" panose="020B0604020202020204" pitchFamily="34" charset="0"/>
              <a:buChar char="•"/>
            </a:pPr>
            <a:r>
              <a:rPr lang="en-US" sz="2000" dirty="0"/>
              <a:t>The amendments to Chapter 12B (Convenience Stores) will</a:t>
            </a:r>
          </a:p>
          <a:p>
            <a:pPr marL="346075" lvl="1" indent="0">
              <a:buNone/>
            </a:pPr>
            <a:r>
              <a:rPr lang="en-US" sz="2000" dirty="0"/>
              <a:t>add the following definitions:</a:t>
            </a:r>
          </a:p>
          <a:p>
            <a:pPr marL="1257300" lvl="1" indent="-342900" algn="just">
              <a:buFont typeface="Calibri" panose="020F0502020204030204" pitchFamily="34" charset="0"/>
              <a:buChar char="‒"/>
            </a:pPr>
            <a:r>
              <a:rPr lang="en-US" sz="1800" dirty="0"/>
              <a:t>Cigar Bar – a bar that derives 15 percent or more of its gross revenue on a quarterly basis from the sale or rental of tobacco, tobacco products, or smoking accessories for on-premise consumption (same as Dallas City Code – Ch. 41)</a:t>
            </a:r>
          </a:p>
          <a:p>
            <a:pPr marL="1257300" lvl="1" indent="-342900" algn="just">
              <a:buFont typeface="Calibri" panose="020F0502020204030204" pitchFamily="34" charset="0"/>
              <a:buChar char="‒"/>
            </a:pPr>
            <a:r>
              <a:rPr lang="en-US" sz="1800" dirty="0"/>
              <a:t>Paraphernalia – any device, equipment, or utensil that is commonly used, or commonly know to be used, for the ingestion, inhalation, preparation, or injection of tobacco products or illegal substances. For purposes of this chapter, rolling papers, are not considered paraphernalia. </a:t>
            </a:r>
          </a:p>
          <a:p>
            <a:pPr marL="1257300" lvl="1" indent="-342900" algn="just">
              <a:buFont typeface="Calibri" panose="020F0502020204030204" pitchFamily="34" charset="0"/>
              <a:buChar char="‒"/>
            </a:pPr>
            <a:r>
              <a:rPr lang="en-US" sz="1800" dirty="0"/>
              <a:t>Tobacco Shop – a retail or service establishment that derives 90 percent or more of its gross revenue on a quarterly basis from the sale of tobacco, or tobacco products. </a:t>
            </a:r>
          </a:p>
          <a:p>
            <a:pPr marL="461963" lvl="1" indent="0">
              <a:buNone/>
            </a:pPr>
            <a:endParaRPr lang="en-US" dirty="0"/>
          </a:p>
          <a:p>
            <a:pPr marL="344488" lvl="1">
              <a:buFont typeface="Arial" panose="020B0604020202020204" pitchFamily="34" charset="0"/>
              <a:buChar char="•"/>
            </a:pPr>
            <a:endParaRPr lang="en-US" dirty="0"/>
          </a:p>
          <a:p>
            <a:pPr marL="344488" lvl="1">
              <a:buFont typeface="Arial" panose="020B0604020202020204" pitchFamily="34" charset="0"/>
              <a:buChar char="•"/>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FDE01E7F-BDF4-40DB-981C-91CA5E53FD20}" type="slidenum">
              <a:rPr lang="en-US" smtClean="0"/>
              <a:t>15</a:t>
            </a:fld>
            <a:endParaRPr lang="en-US" dirty="0"/>
          </a:p>
        </p:txBody>
      </p:sp>
      <p:grpSp>
        <p:nvGrpSpPr>
          <p:cNvPr id="8" name="Group 7"/>
          <p:cNvGrpSpPr/>
          <p:nvPr/>
        </p:nvGrpSpPr>
        <p:grpSpPr>
          <a:xfrm>
            <a:off x="0" y="6255565"/>
            <a:ext cx="9144000" cy="564333"/>
            <a:chOff x="0" y="6255565"/>
            <a:chExt cx="9144000" cy="564333"/>
          </a:xfrm>
        </p:grpSpPr>
        <p:pic>
          <p:nvPicPr>
            <p:cNvPr id="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495" y="6255565"/>
              <a:ext cx="838200" cy="5643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0" name="Straight Connector 9"/>
            <p:cNvCxnSpPr/>
            <p:nvPr/>
          </p:nvCxnSpPr>
          <p:spPr>
            <a:xfrm>
              <a:off x="0" y="6255565"/>
              <a:ext cx="9144000" cy="9939"/>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grpSp>
      <p:sp>
        <p:nvSpPr>
          <p:cNvPr id="11" name="TextBox 10"/>
          <p:cNvSpPr txBox="1"/>
          <p:nvPr/>
        </p:nvSpPr>
        <p:spPr>
          <a:xfrm>
            <a:off x="917547" y="6317881"/>
            <a:ext cx="7308905" cy="338554"/>
          </a:xfrm>
          <a:prstGeom prst="rect">
            <a:avLst/>
          </a:prstGeom>
          <a:noFill/>
        </p:spPr>
        <p:txBody>
          <a:bodyPr wrap="square" rtlCol="0">
            <a:spAutoFit/>
          </a:bodyPr>
          <a:lstStyle/>
          <a:p>
            <a:r>
              <a:rPr lang="en-US" sz="1600" dirty="0">
                <a:solidFill>
                  <a:srgbClr val="3333FF"/>
                </a:solidFill>
              </a:rPr>
              <a:t>City Council Public Safety Committee – February 13, 2017</a:t>
            </a:r>
          </a:p>
        </p:txBody>
      </p:sp>
    </p:spTree>
    <p:extLst>
      <p:ext uri="{BB962C8B-B14F-4D97-AF65-F5344CB8AC3E}">
        <p14:creationId xmlns:p14="http://schemas.microsoft.com/office/powerpoint/2010/main" val="42182009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31783"/>
          </a:xfrm>
        </p:spPr>
        <p:txBody>
          <a:bodyPr>
            <a:normAutofit/>
          </a:bodyPr>
          <a:lstStyle/>
          <a:p>
            <a:r>
              <a:rPr lang="en-US" b="1" dirty="0"/>
              <a:t>Recommendation</a:t>
            </a:r>
            <a:endParaRPr lang="en-US" sz="3600" b="1" dirty="0"/>
          </a:p>
        </p:txBody>
      </p:sp>
      <p:sp>
        <p:nvSpPr>
          <p:cNvPr id="4" name="Slide Number Placeholder 3"/>
          <p:cNvSpPr>
            <a:spLocks noGrp="1"/>
          </p:cNvSpPr>
          <p:nvPr>
            <p:ph type="sldNum" sz="quarter" idx="12"/>
          </p:nvPr>
        </p:nvSpPr>
        <p:spPr/>
        <p:txBody>
          <a:bodyPr/>
          <a:lstStyle/>
          <a:p>
            <a:fld id="{FDE01E7F-BDF4-40DB-981C-91CA5E53FD20}" type="slidenum">
              <a:rPr lang="en-US" smtClean="0"/>
              <a:t>16</a:t>
            </a:fld>
            <a:endParaRPr lang="en-US" dirty="0"/>
          </a:p>
        </p:txBody>
      </p:sp>
      <p:grpSp>
        <p:nvGrpSpPr>
          <p:cNvPr id="6" name="Group 5"/>
          <p:cNvGrpSpPr/>
          <p:nvPr/>
        </p:nvGrpSpPr>
        <p:grpSpPr>
          <a:xfrm>
            <a:off x="-21879" y="6265504"/>
            <a:ext cx="9144000" cy="564333"/>
            <a:chOff x="0" y="6255565"/>
            <a:chExt cx="9144000" cy="564333"/>
          </a:xfrm>
        </p:grpSpPr>
        <p:pic>
          <p:nvPicPr>
            <p:cNvPr id="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495" y="6255565"/>
              <a:ext cx="838200" cy="5643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Straight Connector 7"/>
            <p:cNvCxnSpPr/>
            <p:nvPr/>
          </p:nvCxnSpPr>
          <p:spPr>
            <a:xfrm>
              <a:off x="0" y="6255565"/>
              <a:ext cx="9144000" cy="9939"/>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grpSp>
      <p:sp>
        <p:nvSpPr>
          <p:cNvPr id="10" name="TextBox 9"/>
          <p:cNvSpPr txBox="1"/>
          <p:nvPr/>
        </p:nvSpPr>
        <p:spPr>
          <a:xfrm>
            <a:off x="917547" y="6317881"/>
            <a:ext cx="7308905" cy="338554"/>
          </a:xfrm>
          <a:prstGeom prst="rect">
            <a:avLst/>
          </a:prstGeom>
          <a:noFill/>
        </p:spPr>
        <p:txBody>
          <a:bodyPr wrap="square" rtlCol="0">
            <a:spAutoFit/>
          </a:bodyPr>
          <a:lstStyle/>
          <a:p>
            <a:r>
              <a:rPr lang="en-US" sz="1600" dirty="0">
                <a:solidFill>
                  <a:srgbClr val="3333FF"/>
                </a:solidFill>
              </a:rPr>
              <a:t>City Council Public Safety Committee – February 13, 2017</a:t>
            </a:r>
          </a:p>
        </p:txBody>
      </p:sp>
      <p:sp>
        <p:nvSpPr>
          <p:cNvPr id="3" name="Rectangle 2"/>
          <p:cNvSpPr/>
          <p:nvPr/>
        </p:nvSpPr>
        <p:spPr>
          <a:xfrm>
            <a:off x="685800" y="1600200"/>
            <a:ext cx="7540652" cy="1569660"/>
          </a:xfrm>
          <a:prstGeom prst="rect">
            <a:avLst/>
          </a:prstGeom>
        </p:spPr>
        <p:txBody>
          <a:bodyPr wrap="square">
            <a:spAutoFit/>
          </a:bodyPr>
          <a:lstStyle/>
          <a:p>
            <a:pPr marL="687387" lvl="1" indent="-342900" algn="just">
              <a:buFont typeface="Arial" panose="020B0604020202020204" pitchFamily="34" charset="0"/>
              <a:buChar char="•"/>
            </a:pPr>
            <a:r>
              <a:rPr lang="en-US" sz="2400" dirty="0"/>
              <a:t>Staff is seeking the support and recommendation from the Public Safety Committee to move the two code amendment proposals forward to full Council for approval on the March 22, 2017 Council Agenda.</a:t>
            </a:r>
          </a:p>
        </p:txBody>
      </p:sp>
    </p:spTree>
    <p:extLst>
      <p:ext uri="{BB962C8B-B14F-4D97-AF65-F5344CB8AC3E}">
        <p14:creationId xmlns:p14="http://schemas.microsoft.com/office/powerpoint/2010/main" val="26914396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321" y="2514600"/>
            <a:ext cx="8229600" cy="1143000"/>
          </a:xfrm>
        </p:spPr>
        <p:txBody>
          <a:bodyPr>
            <a:normAutofit/>
          </a:bodyPr>
          <a:lstStyle/>
          <a:p>
            <a:r>
              <a:rPr lang="en-US" sz="5600" b="1" dirty="0"/>
              <a:t>Questions?</a:t>
            </a:r>
          </a:p>
        </p:txBody>
      </p:sp>
      <p:sp>
        <p:nvSpPr>
          <p:cNvPr id="4" name="Slide Number Placeholder 3"/>
          <p:cNvSpPr>
            <a:spLocks noGrp="1"/>
          </p:cNvSpPr>
          <p:nvPr>
            <p:ph type="sldNum" sz="quarter" idx="12"/>
          </p:nvPr>
        </p:nvSpPr>
        <p:spPr/>
        <p:txBody>
          <a:bodyPr/>
          <a:lstStyle/>
          <a:p>
            <a:fld id="{FDE01E7F-BDF4-40DB-981C-91CA5E53FD20}" type="slidenum">
              <a:rPr lang="en-US" smtClean="0"/>
              <a:t>17</a:t>
            </a:fld>
            <a:endParaRPr lang="en-US" dirty="0"/>
          </a:p>
        </p:txBody>
      </p:sp>
      <p:grpSp>
        <p:nvGrpSpPr>
          <p:cNvPr id="6" name="Group 5"/>
          <p:cNvGrpSpPr/>
          <p:nvPr/>
        </p:nvGrpSpPr>
        <p:grpSpPr>
          <a:xfrm>
            <a:off x="-21879" y="6265504"/>
            <a:ext cx="9144000" cy="564333"/>
            <a:chOff x="0" y="6255565"/>
            <a:chExt cx="9144000" cy="564333"/>
          </a:xfrm>
        </p:grpSpPr>
        <p:pic>
          <p:nvPicPr>
            <p:cNvPr id="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495" y="6255565"/>
              <a:ext cx="838200" cy="5643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Straight Connector 7"/>
            <p:cNvCxnSpPr/>
            <p:nvPr/>
          </p:nvCxnSpPr>
          <p:spPr>
            <a:xfrm>
              <a:off x="0" y="6255565"/>
              <a:ext cx="9144000" cy="9939"/>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grpSp>
      <p:sp>
        <p:nvSpPr>
          <p:cNvPr id="10" name="TextBox 9"/>
          <p:cNvSpPr txBox="1"/>
          <p:nvPr/>
        </p:nvSpPr>
        <p:spPr>
          <a:xfrm>
            <a:off x="917547" y="6317881"/>
            <a:ext cx="7308905" cy="338554"/>
          </a:xfrm>
          <a:prstGeom prst="rect">
            <a:avLst/>
          </a:prstGeom>
          <a:noFill/>
        </p:spPr>
        <p:txBody>
          <a:bodyPr wrap="square" rtlCol="0">
            <a:spAutoFit/>
          </a:bodyPr>
          <a:lstStyle/>
          <a:p>
            <a:r>
              <a:rPr lang="en-US" sz="1600" dirty="0">
                <a:solidFill>
                  <a:srgbClr val="3333FF"/>
                </a:solidFill>
              </a:rPr>
              <a:t>City Council Public Safety Committee – February 13, 2017</a:t>
            </a:r>
          </a:p>
        </p:txBody>
      </p:sp>
    </p:spTree>
    <p:extLst>
      <p:ext uri="{BB962C8B-B14F-4D97-AF65-F5344CB8AC3E}">
        <p14:creationId xmlns:p14="http://schemas.microsoft.com/office/powerpoint/2010/main" val="32031882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b="1" dirty="0"/>
              <a:t>Previous Briefings</a:t>
            </a:r>
          </a:p>
        </p:txBody>
      </p:sp>
      <p:sp>
        <p:nvSpPr>
          <p:cNvPr id="12" name="Content Placeholder 11"/>
          <p:cNvSpPr>
            <a:spLocks noGrp="1"/>
          </p:cNvSpPr>
          <p:nvPr>
            <p:ph idx="1"/>
          </p:nvPr>
        </p:nvSpPr>
        <p:spPr>
          <a:xfrm>
            <a:off x="609600" y="1371600"/>
            <a:ext cx="7848600" cy="3886200"/>
          </a:xfrm>
        </p:spPr>
        <p:txBody>
          <a:bodyPr>
            <a:normAutofit/>
          </a:bodyPr>
          <a:lstStyle/>
          <a:p>
            <a:pPr algn="just"/>
            <a:r>
              <a:rPr lang="en-US" sz="2400" dirty="0"/>
              <a:t>On February 8, 2016, the Dallas Police Department briefed the Public Safety Committee on the drug K2, paraphernalia shops, and related public safety issues.</a:t>
            </a:r>
          </a:p>
          <a:p>
            <a:pPr algn="just"/>
            <a:r>
              <a:rPr lang="en-US" sz="2400" dirty="0"/>
              <a:t>On April 11, 2016, the Public Safety Committee was briefed by the Sustainable Development &amp; Construction Department, the Dallas Police Department, and the City Attorney’s Office on ways to address these public safety issues – a two prong approach was introduced.</a:t>
            </a:r>
          </a:p>
        </p:txBody>
      </p:sp>
      <p:sp>
        <p:nvSpPr>
          <p:cNvPr id="4" name="Slide Number Placeholder 3"/>
          <p:cNvSpPr>
            <a:spLocks noGrp="1"/>
          </p:cNvSpPr>
          <p:nvPr>
            <p:ph type="sldNum" sz="quarter" idx="12"/>
          </p:nvPr>
        </p:nvSpPr>
        <p:spPr/>
        <p:txBody>
          <a:bodyPr/>
          <a:lstStyle/>
          <a:p>
            <a:fld id="{FDE01E7F-BDF4-40DB-981C-91CA5E53FD20}" type="slidenum">
              <a:rPr lang="en-US" smtClean="0"/>
              <a:t>2</a:t>
            </a:fld>
            <a:endParaRPr lang="en-US" dirty="0"/>
          </a:p>
        </p:txBody>
      </p:sp>
      <p:grpSp>
        <p:nvGrpSpPr>
          <p:cNvPr id="6" name="Group 5"/>
          <p:cNvGrpSpPr/>
          <p:nvPr/>
        </p:nvGrpSpPr>
        <p:grpSpPr>
          <a:xfrm>
            <a:off x="0" y="6255565"/>
            <a:ext cx="9144000" cy="564333"/>
            <a:chOff x="0" y="6255565"/>
            <a:chExt cx="9144000" cy="564333"/>
          </a:xfrm>
        </p:grpSpPr>
        <p:pic>
          <p:nvPicPr>
            <p:cNvPr id="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495" y="6255565"/>
              <a:ext cx="838200" cy="5643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Straight Connector 7"/>
            <p:cNvCxnSpPr/>
            <p:nvPr/>
          </p:nvCxnSpPr>
          <p:spPr>
            <a:xfrm>
              <a:off x="0" y="6255565"/>
              <a:ext cx="9144000" cy="9939"/>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grpSp>
      <p:sp>
        <p:nvSpPr>
          <p:cNvPr id="10" name="TextBox 9"/>
          <p:cNvSpPr txBox="1"/>
          <p:nvPr/>
        </p:nvSpPr>
        <p:spPr>
          <a:xfrm>
            <a:off x="917547" y="6317881"/>
            <a:ext cx="7308905" cy="338554"/>
          </a:xfrm>
          <a:prstGeom prst="rect">
            <a:avLst/>
          </a:prstGeom>
          <a:noFill/>
        </p:spPr>
        <p:txBody>
          <a:bodyPr wrap="square" rtlCol="0">
            <a:spAutoFit/>
          </a:bodyPr>
          <a:lstStyle/>
          <a:p>
            <a:r>
              <a:rPr lang="en-US" sz="1600" dirty="0">
                <a:solidFill>
                  <a:srgbClr val="3333FF"/>
                </a:solidFill>
              </a:rPr>
              <a:t>City Council Public Safety Committee – February 13, 2017</a:t>
            </a:r>
            <a:endParaRPr lang="en-US" dirty="0">
              <a:solidFill>
                <a:srgbClr val="3333FF"/>
              </a:solidFill>
            </a:endParaRPr>
          </a:p>
        </p:txBody>
      </p:sp>
    </p:spTree>
    <p:extLst>
      <p:ext uri="{BB962C8B-B14F-4D97-AF65-F5344CB8AC3E}">
        <p14:creationId xmlns:p14="http://schemas.microsoft.com/office/powerpoint/2010/main" val="10108566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2-Prong Approach</a:t>
            </a:r>
          </a:p>
        </p:txBody>
      </p:sp>
      <p:sp>
        <p:nvSpPr>
          <p:cNvPr id="4" name="Slide Number Placeholder 3"/>
          <p:cNvSpPr>
            <a:spLocks noGrp="1"/>
          </p:cNvSpPr>
          <p:nvPr>
            <p:ph type="sldNum" sz="quarter" idx="12"/>
          </p:nvPr>
        </p:nvSpPr>
        <p:spPr/>
        <p:txBody>
          <a:bodyPr/>
          <a:lstStyle/>
          <a:p>
            <a:fld id="{FDE01E7F-BDF4-40DB-981C-91CA5E53FD20}" type="slidenum">
              <a:rPr lang="en-US" smtClean="0">
                <a:solidFill>
                  <a:prstClr val="black">
                    <a:tint val="75000"/>
                  </a:prstClr>
                </a:solidFill>
              </a:rPr>
              <a:pPr/>
              <a:t>3</a:t>
            </a:fld>
            <a:endParaRPr lang="en-US" dirty="0">
              <a:solidFill>
                <a:prstClr val="black">
                  <a:tint val="75000"/>
                </a:prstClr>
              </a:solidFill>
            </a:endParaRPr>
          </a:p>
        </p:txBody>
      </p:sp>
      <p:grpSp>
        <p:nvGrpSpPr>
          <p:cNvPr id="5" name="Group 4"/>
          <p:cNvGrpSpPr/>
          <p:nvPr/>
        </p:nvGrpSpPr>
        <p:grpSpPr>
          <a:xfrm>
            <a:off x="0" y="6255565"/>
            <a:ext cx="9144000" cy="564333"/>
            <a:chOff x="0" y="6255565"/>
            <a:chExt cx="9144000" cy="564333"/>
          </a:xfrm>
        </p:grpSpPr>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495" y="6255565"/>
              <a:ext cx="838200" cy="5643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Straight Connector 6"/>
            <p:cNvCxnSpPr/>
            <p:nvPr/>
          </p:nvCxnSpPr>
          <p:spPr>
            <a:xfrm>
              <a:off x="0" y="6255565"/>
              <a:ext cx="9144000" cy="9939"/>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grpSp>
      <p:grpSp>
        <p:nvGrpSpPr>
          <p:cNvPr id="10" name="Group 9"/>
          <p:cNvGrpSpPr/>
          <p:nvPr/>
        </p:nvGrpSpPr>
        <p:grpSpPr>
          <a:xfrm>
            <a:off x="2974947" y="1295400"/>
            <a:ext cx="3200400" cy="838200"/>
            <a:chOff x="2743200" y="1417638"/>
            <a:chExt cx="3657600" cy="1096962"/>
          </a:xfrm>
        </p:grpSpPr>
        <p:cxnSp>
          <p:nvCxnSpPr>
            <p:cNvPr id="11" name="Straight Arrow Connector 10"/>
            <p:cNvCxnSpPr/>
            <p:nvPr/>
          </p:nvCxnSpPr>
          <p:spPr>
            <a:xfrm flipH="1">
              <a:off x="2743200" y="1417638"/>
              <a:ext cx="1828800" cy="109696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4572000" y="1417638"/>
              <a:ext cx="1828800" cy="109696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3" name="TextBox 12"/>
          <p:cNvSpPr txBox="1"/>
          <p:nvPr/>
        </p:nvSpPr>
        <p:spPr>
          <a:xfrm>
            <a:off x="715353" y="2340021"/>
            <a:ext cx="3962402" cy="1200329"/>
          </a:xfrm>
          <a:prstGeom prst="rect">
            <a:avLst/>
          </a:prstGeom>
          <a:noFill/>
        </p:spPr>
        <p:txBody>
          <a:bodyPr wrap="square" rtlCol="0">
            <a:spAutoFit/>
          </a:bodyPr>
          <a:lstStyle/>
          <a:p>
            <a:pPr algn="ctr"/>
            <a:r>
              <a:rPr lang="en-US" sz="2400" dirty="0">
                <a:solidFill>
                  <a:prstClr val="black"/>
                </a:solidFill>
              </a:rPr>
              <a:t>Update Definitions in Chapter 12B  Convenience Store Regulations</a:t>
            </a:r>
          </a:p>
        </p:txBody>
      </p:sp>
      <p:sp>
        <p:nvSpPr>
          <p:cNvPr id="14" name="TextBox 13"/>
          <p:cNvSpPr txBox="1"/>
          <p:nvPr/>
        </p:nvSpPr>
        <p:spPr>
          <a:xfrm>
            <a:off x="4800719" y="2286575"/>
            <a:ext cx="3962159" cy="1200329"/>
          </a:xfrm>
          <a:prstGeom prst="rect">
            <a:avLst/>
          </a:prstGeom>
          <a:noFill/>
        </p:spPr>
        <p:txBody>
          <a:bodyPr wrap="square" rtlCol="0">
            <a:spAutoFit/>
          </a:bodyPr>
          <a:lstStyle/>
          <a:p>
            <a:pPr algn="ctr"/>
            <a:r>
              <a:rPr lang="en-US" sz="2400" dirty="0">
                <a:solidFill>
                  <a:prstClr val="black"/>
                </a:solidFill>
              </a:rPr>
              <a:t>Create a Paraphernalia Shop Use in Chapter 51A, the Dallas Development Code</a:t>
            </a:r>
          </a:p>
        </p:txBody>
      </p:sp>
      <p:pic>
        <p:nvPicPr>
          <p:cNvPr id="15" name="Picture 2" descr="Z:\Zoning\Development Code Amendments\Current Code Amendments\A_Smoke Shops (DL)\Tour Pictures\IMG_288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34714" y="3540350"/>
            <a:ext cx="3294171" cy="245489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5" descr="Z:\Zoning\Development Code Amendments\Current Code Amendments\A_Smoke Shops (DL)\Tour Pictures\IMG_288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3715" y="3623104"/>
            <a:ext cx="3505202" cy="2372137"/>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917547" y="6317881"/>
            <a:ext cx="7308905" cy="338554"/>
          </a:xfrm>
          <a:prstGeom prst="rect">
            <a:avLst/>
          </a:prstGeom>
          <a:noFill/>
        </p:spPr>
        <p:txBody>
          <a:bodyPr wrap="square" rtlCol="0">
            <a:spAutoFit/>
          </a:bodyPr>
          <a:lstStyle/>
          <a:p>
            <a:r>
              <a:rPr lang="en-US" sz="1600" dirty="0">
                <a:solidFill>
                  <a:srgbClr val="3333FF"/>
                </a:solidFill>
              </a:rPr>
              <a:t>City Council Public Safety Committee – February 13, 2017</a:t>
            </a:r>
          </a:p>
        </p:txBody>
      </p:sp>
    </p:spTree>
    <p:extLst>
      <p:ext uri="{BB962C8B-B14F-4D97-AF65-F5344CB8AC3E}">
        <p14:creationId xmlns:p14="http://schemas.microsoft.com/office/powerpoint/2010/main" val="29121636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b="1" dirty="0"/>
              <a:t>Background</a:t>
            </a:r>
          </a:p>
        </p:txBody>
      </p:sp>
      <p:sp>
        <p:nvSpPr>
          <p:cNvPr id="12" name="Content Placeholder 11"/>
          <p:cNvSpPr>
            <a:spLocks noGrp="1"/>
          </p:cNvSpPr>
          <p:nvPr>
            <p:ph idx="1"/>
          </p:nvPr>
        </p:nvSpPr>
        <p:spPr>
          <a:xfrm>
            <a:off x="609600" y="1371600"/>
            <a:ext cx="7848600" cy="3886200"/>
          </a:xfrm>
        </p:spPr>
        <p:txBody>
          <a:bodyPr>
            <a:normAutofit lnSpcReduction="10000"/>
          </a:bodyPr>
          <a:lstStyle/>
          <a:p>
            <a:pPr algn="just"/>
            <a:r>
              <a:rPr lang="en-US" sz="2400" dirty="0"/>
              <a:t>On August 18 and September 1, 2016, the Zoning Ordinance Advisory Committee was briefed on the proposed amendment to Chapter 51A and on September 1, voted to forward the recommendation the City Plan Commission</a:t>
            </a:r>
          </a:p>
          <a:p>
            <a:pPr algn="just"/>
            <a:r>
              <a:rPr lang="en-US" sz="2400" dirty="0"/>
              <a:t>On October 6, 2016, the City Plan Commission recommended approval of ZOAC’s recommendation</a:t>
            </a:r>
          </a:p>
          <a:p>
            <a:pPr algn="just"/>
            <a:r>
              <a:rPr lang="en-US" sz="2400" dirty="0"/>
              <a:t>Concurrently, the City Attorney’s Office worked with DPD on proposed revisions to Chapter 12B – Convenience Stores</a:t>
            </a:r>
          </a:p>
        </p:txBody>
      </p:sp>
      <p:sp>
        <p:nvSpPr>
          <p:cNvPr id="4" name="Slide Number Placeholder 3"/>
          <p:cNvSpPr>
            <a:spLocks noGrp="1"/>
          </p:cNvSpPr>
          <p:nvPr>
            <p:ph type="sldNum" sz="quarter" idx="12"/>
          </p:nvPr>
        </p:nvSpPr>
        <p:spPr>
          <a:xfrm>
            <a:off x="6553200" y="6355168"/>
            <a:ext cx="2133600" cy="365125"/>
          </a:xfrm>
        </p:spPr>
        <p:txBody>
          <a:bodyPr/>
          <a:lstStyle/>
          <a:p>
            <a:fld id="{FDE01E7F-BDF4-40DB-981C-91CA5E53FD20}" type="slidenum">
              <a:rPr lang="en-US" smtClean="0"/>
              <a:t>4</a:t>
            </a:fld>
            <a:endParaRPr lang="en-US" dirty="0"/>
          </a:p>
        </p:txBody>
      </p:sp>
      <p:grpSp>
        <p:nvGrpSpPr>
          <p:cNvPr id="6" name="Group 5"/>
          <p:cNvGrpSpPr/>
          <p:nvPr/>
        </p:nvGrpSpPr>
        <p:grpSpPr>
          <a:xfrm>
            <a:off x="0" y="6255565"/>
            <a:ext cx="9144000" cy="564333"/>
            <a:chOff x="0" y="6255565"/>
            <a:chExt cx="9144000" cy="564333"/>
          </a:xfrm>
        </p:grpSpPr>
        <p:pic>
          <p:nvPicPr>
            <p:cNvPr id="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495" y="6255565"/>
              <a:ext cx="838200" cy="5643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Straight Connector 7"/>
            <p:cNvCxnSpPr/>
            <p:nvPr/>
          </p:nvCxnSpPr>
          <p:spPr>
            <a:xfrm>
              <a:off x="0" y="6255565"/>
              <a:ext cx="9144000" cy="9939"/>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grpSp>
      <p:sp>
        <p:nvSpPr>
          <p:cNvPr id="10" name="TextBox 9"/>
          <p:cNvSpPr txBox="1"/>
          <p:nvPr/>
        </p:nvSpPr>
        <p:spPr>
          <a:xfrm>
            <a:off x="917547" y="6317881"/>
            <a:ext cx="7308905" cy="338554"/>
          </a:xfrm>
          <a:prstGeom prst="rect">
            <a:avLst/>
          </a:prstGeom>
          <a:noFill/>
        </p:spPr>
        <p:txBody>
          <a:bodyPr wrap="square" rtlCol="0">
            <a:spAutoFit/>
          </a:bodyPr>
          <a:lstStyle/>
          <a:p>
            <a:r>
              <a:rPr lang="en-US" sz="1600" dirty="0">
                <a:solidFill>
                  <a:srgbClr val="3333FF"/>
                </a:solidFill>
              </a:rPr>
              <a:t>City Council Public Safety Committee – February 13, 2017</a:t>
            </a:r>
          </a:p>
        </p:txBody>
      </p:sp>
    </p:spTree>
    <p:extLst>
      <p:ext uri="{BB962C8B-B14F-4D97-AF65-F5344CB8AC3E}">
        <p14:creationId xmlns:p14="http://schemas.microsoft.com/office/powerpoint/2010/main" val="16639046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b="1" dirty="0"/>
              <a:t>Background</a:t>
            </a:r>
          </a:p>
        </p:txBody>
      </p:sp>
      <p:sp>
        <p:nvSpPr>
          <p:cNvPr id="12" name="Content Placeholder 11"/>
          <p:cNvSpPr>
            <a:spLocks noGrp="1"/>
          </p:cNvSpPr>
          <p:nvPr>
            <p:ph idx="1"/>
          </p:nvPr>
        </p:nvSpPr>
        <p:spPr>
          <a:xfrm>
            <a:off x="457200" y="1371600"/>
            <a:ext cx="8229600" cy="2133600"/>
          </a:xfrm>
        </p:spPr>
        <p:txBody>
          <a:bodyPr>
            <a:normAutofit fontScale="85000" lnSpcReduction="10000"/>
          </a:bodyPr>
          <a:lstStyle/>
          <a:p>
            <a:pPr algn="just"/>
            <a:r>
              <a:rPr lang="en-US" sz="2400" dirty="0"/>
              <a:t>Per Dallas City Code Chapter 31, “Offenses – Miscellaneous”, Illegal Smoking Paraphernalia means any equipment, device, or utensil that is used or intended to be used in ingesting, inhaling, or otherwise introducing into the human body an illegal smoking product.</a:t>
            </a:r>
          </a:p>
          <a:p>
            <a:pPr algn="just"/>
            <a:r>
              <a:rPr lang="en-US" sz="2400" dirty="0"/>
              <a:t>For zoning purposes, stores that sell paraphernalia (pipes and other accessories) typically operate with a certificate of occupancy  for general merchandise or food store use.</a:t>
            </a:r>
            <a:endParaRPr lang="en-US" sz="2600" dirty="0"/>
          </a:p>
        </p:txBody>
      </p:sp>
      <p:sp>
        <p:nvSpPr>
          <p:cNvPr id="4" name="Slide Number Placeholder 3"/>
          <p:cNvSpPr>
            <a:spLocks noGrp="1"/>
          </p:cNvSpPr>
          <p:nvPr>
            <p:ph type="sldNum" sz="quarter" idx="12"/>
          </p:nvPr>
        </p:nvSpPr>
        <p:spPr/>
        <p:txBody>
          <a:bodyPr/>
          <a:lstStyle/>
          <a:p>
            <a:fld id="{FDE01E7F-BDF4-40DB-981C-91CA5E53FD20}" type="slidenum">
              <a:rPr lang="en-US" smtClean="0"/>
              <a:t>5</a:t>
            </a:fld>
            <a:endParaRPr lang="en-US" dirty="0"/>
          </a:p>
        </p:txBody>
      </p:sp>
      <p:grpSp>
        <p:nvGrpSpPr>
          <p:cNvPr id="6" name="Group 5"/>
          <p:cNvGrpSpPr/>
          <p:nvPr/>
        </p:nvGrpSpPr>
        <p:grpSpPr>
          <a:xfrm>
            <a:off x="0" y="6255565"/>
            <a:ext cx="9144000" cy="564333"/>
            <a:chOff x="0" y="6255565"/>
            <a:chExt cx="9144000" cy="564333"/>
          </a:xfrm>
        </p:grpSpPr>
        <p:pic>
          <p:nvPicPr>
            <p:cNvPr id="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495" y="6255565"/>
              <a:ext cx="838200" cy="5643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Straight Connector 7"/>
            <p:cNvCxnSpPr/>
            <p:nvPr/>
          </p:nvCxnSpPr>
          <p:spPr>
            <a:xfrm>
              <a:off x="0" y="6255565"/>
              <a:ext cx="9144000" cy="9939"/>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grpSp>
      <p:pic>
        <p:nvPicPr>
          <p:cNvPr id="13" name="Picture 3" descr="Z:\Zoning\Development Code Amendments\Current Code Amendments\A_Smoke Shops (DL)\Tour Pictures\IMG_289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0453" y="3590375"/>
            <a:ext cx="2934433" cy="220082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6470" y="3555257"/>
            <a:ext cx="2918822" cy="2344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49318" y="3590375"/>
            <a:ext cx="2678580" cy="1589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p:cNvSpPr txBox="1"/>
          <p:nvPr/>
        </p:nvSpPr>
        <p:spPr>
          <a:xfrm>
            <a:off x="917547" y="6317881"/>
            <a:ext cx="7308905" cy="338554"/>
          </a:xfrm>
          <a:prstGeom prst="rect">
            <a:avLst/>
          </a:prstGeom>
          <a:noFill/>
        </p:spPr>
        <p:txBody>
          <a:bodyPr wrap="square" rtlCol="0">
            <a:spAutoFit/>
          </a:bodyPr>
          <a:lstStyle/>
          <a:p>
            <a:r>
              <a:rPr lang="en-US" sz="1600" dirty="0">
                <a:solidFill>
                  <a:srgbClr val="3333FF"/>
                </a:solidFill>
              </a:rPr>
              <a:t>City Council Public Safety Committee – February 13, 2017</a:t>
            </a:r>
          </a:p>
        </p:txBody>
      </p:sp>
    </p:spTree>
    <p:extLst>
      <p:ext uri="{BB962C8B-B14F-4D97-AF65-F5344CB8AC3E}">
        <p14:creationId xmlns:p14="http://schemas.microsoft.com/office/powerpoint/2010/main" val="26910185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Issues</a:t>
            </a:r>
          </a:p>
        </p:txBody>
      </p:sp>
      <p:sp>
        <p:nvSpPr>
          <p:cNvPr id="4" name="Slide Number Placeholder 3"/>
          <p:cNvSpPr>
            <a:spLocks noGrp="1"/>
          </p:cNvSpPr>
          <p:nvPr>
            <p:ph type="sldNum" sz="quarter" idx="12"/>
          </p:nvPr>
        </p:nvSpPr>
        <p:spPr/>
        <p:txBody>
          <a:bodyPr/>
          <a:lstStyle/>
          <a:p>
            <a:fld id="{FDE01E7F-BDF4-40DB-981C-91CA5E53FD20}" type="slidenum">
              <a:rPr lang="en-US" smtClean="0"/>
              <a:t>6</a:t>
            </a:fld>
            <a:endParaRPr lang="en-US" dirty="0"/>
          </a:p>
        </p:txBody>
      </p:sp>
      <p:grpSp>
        <p:nvGrpSpPr>
          <p:cNvPr id="6" name="Group 5"/>
          <p:cNvGrpSpPr/>
          <p:nvPr/>
        </p:nvGrpSpPr>
        <p:grpSpPr>
          <a:xfrm>
            <a:off x="0" y="6293667"/>
            <a:ext cx="9144000" cy="564333"/>
            <a:chOff x="0" y="6255565"/>
            <a:chExt cx="9144000" cy="564333"/>
          </a:xfrm>
        </p:grpSpPr>
        <p:pic>
          <p:nvPicPr>
            <p:cNvPr id="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495" y="6255565"/>
              <a:ext cx="838200" cy="5643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Straight Connector 7"/>
            <p:cNvCxnSpPr/>
            <p:nvPr/>
          </p:nvCxnSpPr>
          <p:spPr>
            <a:xfrm>
              <a:off x="0" y="6255565"/>
              <a:ext cx="9144000" cy="9939"/>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grpSp>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1605" y="3759648"/>
            <a:ext cx="2975527" cy="243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5849" y="4026777"/>
            <a:ext cx="3104123" cy="21683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917547" y="6317881"/>
            <a:ext cx="7308905" cy="338554"/>
          </a:xfrm>
          <a:prstGeom prst="rect">
            <a:avLst/>
          </a:prstGeom>
          <a:noFill/>
        </p:spPr>
        <p:txBody>
          <a:bodyPr wrap="square" rtlCol="0">
            <a:spAutoFit/>
          </a:bodyPr>
          <a:lstStyle/>
          <a:p>
            <a:r>
              <a:rPr lang="en-US" sz="1600" dirty="0">
                <a:solidFill>
                  <a:srgbClr val="3333FF"/>
                </a:solidFill>
              </a:rPr>
              <a:t>City Council Public Safety Committee – February 13, 2017</a:t>
            </a:r>
          </a:p>
        </p:txBody>
      </p:sp>
      <p:sp>
        <p:nvSpPr>
          <p:cNvPr id="5" name="TextBox 4"/>
          <p:cNvSpPr txBox="1"/>
          <p:nvPr/>
        </p:nvSpPr>
        <p:spPr>
          <a:xfrm>
            <a:off x="228601" y="1254650"/>
            <a:ext cx="8642742" cy="2677656"/>
          </a:xfrm>
          <a:prstGeom prst="rect">
            <a:avLst/>
          </a:prstGeom>
          <a:noFill/>
        </p:spPr>
        <p:txBody>
          <a:bodyPr wrap="square" rtlCol="0">
            <a:spAutoFit/>
          </a:bodyPr>
          <a:lstStyle/>
          <a:p>
            <a:pPr marL="285750" indent="-285750" algn="just">
              <a:buFont typeface="Arial" panose="020B0604020202020204" pitchFamily="34" charset="0"/>
              <a:buChar char="•"/>
            </a:pPr>
            <a:r>
              <a:rPr lang="en-US" sz="2400" dirty="0"/>
              <a:t>Problems identified with general merchandise or food store uses that sell paraphernalia products include:</a:t>
            </a:r>
          </a:p>
          <a:p>
            <a:pPr marL="574675" indent="-342900" algn="just">
              <a:buFont typeface="Calibri" panose="020F0502020204030204" pitchFamily="34" charset="0"/>
              <a:buChar char="‒"/>
            </a:pPr>
            <a:r>
              <a:rPr lang="en-US" sz="2400" dirty="0"/>
              <a:t>Illegal activities such as gambling (8-liners), K2 and other drug sales, trespassing, and prostitution</a:t>
            </a:r>
          </a:p>
          <a:p>
            <a:pPr marL="574675" indent="-342900" algn="just">
              <a:buFont typeface="Calibri" panose="020F0502020204030204" pitchFamily="34" charset="0"/>
              <a:buChar char="‒"/>
            </a:pPr>
            <a:r>
              <a:rPr lang="en-US" sz="2400" dirty="0"/>
              <a:t>Lack of required registration (e.g., Chapter 12B requirements for convenience stores) makes it difficult for DPD to track stores selling paraphernalia </a:t>
            </a:r>
          </a:p>
        </p:txBody>
      </p:sp>
    </p:spTree>
    <p:extLst>
      <p:ext uri="{BB962C8B-B14F-4D97-AF65-F5344CB8AC3E}">
        <p14:creationId xmlns:p14="http://schemas.microsoft.com/office/powerpoint/2010/main" val="10825599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Proposal – Chapter 51A</a:t>
            </a:r>
            <a:endParaRPr lang="en-US" sz="3600" b="1" dirty="0"/>
          </a:p>
        </p:txBody>
      </p:sp>
      <p:sp>
        <p:nvSpPr>
          <p:cNvPr id="3" name="Content Placeholder 2"/>
          <p:cNvSpPr>
            <a:spLocks noGrp="1"/>
          </p:cNvSpPr>
          <p:nvPr>
            <p:ph idx="1"/>
          </p:nvPr>
        </p:nvSpPr>
        <p:spPr>
          <a:xfrm>
            <a:off x="762000" y="1295403"/>
            <a:ext cx="7924800" cy="2819398"/>
          </a:xfrm>
        </p:spPr>
        <p:txBody>
          <a:bodyPr numCol="1">
            <a:noAutofit/>
          </a:bodyPr>
          <a:lstStyle/>
          <a:p>
            <a:r>
              <a:rPr lang="en-US" sz="2800" b="1" dirty="0"/>
              <a:t>Create a Paraphernalia Shop Use:  </a:t>
            </a:r>
          </a:p>
          <a:p>
            <a:pPr marL="573088" algn="just">
              <a:buFont typeface="Calibri" panose="020F0502020204030204" pitchFamily="34" charset="0"/>
              <a:buChar char="‒"/>
            </a:pPr>
            <a:r>
              <a:rPr lang="en-US" sz="2000" dirty="0"/>
              <a:t>Definition: A Paraphernalia Shop is an establishment that displays or offers for sale paraphernalia, items, equipment, or products commonly used, or commonly known to be used, for the ingestion, inhalation, preparation, or injection of tobacco or illegal substances. For the purposes of this paragraph, rolling papers are not considered paraphernalia.</a:t>
            </a:r>
          </a:p>
          <a:p>
            <a:pPr marL="0" indent="0">
              <a:buNone/>
            </a:pPr>
            <a:endParaRPr lang="en-US" dirty="0"/>
          </a:p>
        </p:txBody>
      </p:sp>
      <p:sp>
        <p:nvSpPr>
          <p:cNvPr id="4" name="Slide Number Placeholder 3"/>
          <p:cNvSpPr>
            <a:spLocks noGrp="1"/>
          </p:cNvSpPr>
          <p:nvPr>
            <p:ph type="sldNum" sz="quarter" idx="12"/>
          </p:nvPr>
        </p:nvSpPr>
        <p:spPr/>
        <p:txBody>
          <a:bodyPr/>
          <a:lstStyle/>
          <a:p>
            <a:fld id="{FDE01E7F-BDF4-40DB-981C-91CA5E53FD20}" type="slidenum">
              <a:rPr lang="en-US" smtClean="0"/>
              <a:t>7</a:t>
            </a:fld>
            <a:endParaRPr lang="en-US" dirty="0"/>
          </a:p>
        </p:txBody>
      </p:sp>
      <p:grpSp>
        <p:nvGrpSpPr>
          <p:cNvPr id="8" name="Group 7"/>
          <p:cNvGrpSpPr/>
          <p:nvPr/>
        </p:nvGrpSpPr>
        <p:grpSpPr>
          <a:xfrm>
            <a:off x="0" y="6255565"/>
            <a:ext cx="9144000" cy="564333"/>
            <a:chOff x="0" y="6255565"/>
            <a:chExt cx="9144000" cy="564333"/>
          </a:xfrm>
        </p:grpSpPr>
        <p:pic>
          <p:nvPicPr>
            <p:cNvPr id="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495" y="6255565"/>
              <a:ext cx="838200" cy="5643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0" name="Straight Connector 9"/>
            <p:cNvCxnSpPr/>
            <p:nvPr/>
          </p:nvCxnSpPr>
          <p:spPr>
            <a:xfrm>
              <a:off x="0" y="6255565"/>
              <a:ext cx="9144000" cy="9939"/>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grpSp>
      <p:pic>
        <p:nvPicPr>
          <p:cNvPr id="1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1773" y="3759620"/>
            <a:ext cx="3190627" cy="2370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3962400"/>
            <a:ext cx="2095177" cy="2167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917547" y="6317881"/>
            <a:ext cx="7308905" cy="338554"/>
          </a:xfrm>
          <a:prstGeom prst="rect">
            <a:avLst/>
          </a:prstGeom>
          <a:noFill/>
        </p:spPr>
        <p:txBody>
          <a:bodyPr wrap="square" rtlCol="0">
            <a:spAutoFit/>
          </a:bodyPr>
          <a:lstStyle/>
          <a:p>
            <a:r>
              <a:rPr lang="en-US" sz="1600" dirty="0">
                <a:solidFill>
                  <a:srgbClr val="3333FF"/>
                </a:solidFill>
              </a:rPr>
              <a:t>City Council Public Safety Committee – February 13, 2017</a:t>
            </a:r>
          </a:p>
        </p:txBody>
      </p:sp>
    </p:spTree>
    <p:extLst>
      <p:ext uri="{BB962C8B-B14F-4D97-AF65-F5344CB8AC3E}">
        <p14:creationId xmlns:p14="http://schemas.microsoft.com/office/powerpoint/2010/main" val="42323965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Proposal – Chapter 51A</a:t>
            </a:r>
            <a:endParaRPr lang="en-US" sz="3600" b="1" dirty="0"/>
          </a:p>
        </p:txBody>
      </p:sp>
      <p:sp>
        <p:nvSpPr>
          <p:cNvPr id="3" name="Content Placeholder 2"/>
          <p:cNvSpPr>
            <a:spLocks noGrp="1"/>
          </p:cNvSpPr>
          <p:nvPr>
            <p:ph idx="1"/>
          </p:nvPr>
        </p:nvSpPr>
        <p:spPr>
          <a:xfrm>
            <a:off x="501594" y="1295403"/>
            <a:ext cx="8108785" cy="2209797"/>
          </a:xfrm>
        </p:spPr>
        <p:txBody>
          <a:bodyPr numCol="1">
            <a:noAutofit/>
          </a:bodyPr>
          <a:lstStyle/>
          <a:p>
            <a:pPr marL="344488" lvl="1">
              <a:buFont typeface="Arial" panose="020B0604020202020204" pitchFamily="34" charset="0"/>
              <a:buChar char="•"/>
            </a:pPr>
            <a:r>
              <a:rPr lang="en-US" b="1" dirty="0"/>
              <a:t>Where Permitted:</a:t>
            </a:r>
            <a:r>
              <a:rPr lang="en-US" dirty="0"/>
              <a:t>  </a:t>
            </a:r>
          </a:p>
          <a:p>
            <a:pPr marL="627063" lvl="1" indent="-342900" algn="just">
              <a:buFont typeface="Calibri" panose="020F0502020204030204" pitchFamily="34" charset="0"/>
              <a:buChar char="‒"/>
            </a:pPr>
            <a:r>
              <a:rPr lang="en-US" sz="2400" dirty="0"/>
              <a:t>Buy SUP only in the CR Community Retail, RR Regional Retail, CS Commercial Service, Industrial districts (LI, IR, and IM), and in the Mixed Use districts (MU-1, MU-2, and MU-3)</a:t>
            </a:r>
          </a:p>
          <a:p>
            <a:pPr marL="0" indent="0">
              <a:buNone/>
            </a:pPr>
            <a:endParaRPr lang="en-US" dirty="0"/>
          </a:p>
        </p:txBody>
      </p:sp>
      <p:sp>
        <p:nvSpPr>
          <p:cNvPr id="4" name="Slide Number Placeholder 3"/>
          <p:cNvSpPr>
            <a:spLocks noGrp="1"/>
          </p:cNvSpPr>
          <p:nvPr>
            <p:ph type="sldNum" sz="quarter" idx="12"/>
          </p:nvPr>
        </p:nvSpPr>
        <p:spPr/>
        <p:txBody>
          <a:bodyPr/>
          <a:lstStyle/>
          <a:p>
            <a:fld id="{FDE01E7F-BDF4-40DB-981C-91CA5E53FD20}" type="slidenum">
              <a:rPr lang="en-US" smtClean="0"/>
              <a:t>8</a:t>
            </a:fld>
            <a:endParaRPr lang="en-US" dirty="0"/>
          </a:p>
        </p:txBody>
      </p:sp>
      <p:pic>
        <p:nvPicPr>
          <p:cNvPr id="1026" name="Picture 2" descr="Z:\Zoning\Development Code Amendments\Current Code Amendments\A_Smoke Shops (DL)\Tour Pictures\IMG_289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390" y="3438525"/>
            <a:ext cx="2616200" cy="20383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Z:\Zoning\Development Code Amendments\Current Code Amendments\A_Smoke Shops (DL)\Tour Pictures\IMG_290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800" y="3438525"/>
            <a:ext cx="2743200" cy="20574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Z:\Zoning\Development Code Amendments\Current Code Amendments\A_Smoke Shops (DL)\Tour Pictures\IMG_293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68780" y="3438525"/>
            <a:ext cx="2641600" cy="2057400"/>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0" y="6255565"/>
            <a:ext cx="9144000" cy="564333"/>
            <a:chOff x="0" y="6255565"/>
            <a:chExt cx="9144000" cy="564333"/>
          </a:xfrm>
        </p:grpSpPr>
        <p:pic>
          <p:nvPicPr>
            <p:cNvPr id="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495" y="6255565"/>
              <a:ext cx="838200" cy="5643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0" name="Straight Connector 9"/>
            <p:cNvCxnSpPr/>
            <p:nvPr/>
          </p:nvCxnSpPr>
          <p:spPr>
            <a:xfrm>
              <a:off x="0" y="6255565"/>
              <a:ext cx="9144000" cy="9939"/>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grpSp>
      <p:sp>
        <p:nvSpPr>
          <p:cNvPr id="13" name="TextBox 12"/>
          <p:cNvSpPr txBox="1"/>
          <p:nvPr/>
        </p:nvSpPr>
        <p:spPr>
          <a:xfrm>
            <a:off x="917547" y="6317881"/>
            <a:ext cx="7308905" cy="338554"/>
          </a:xfrm>
          <a:prstGeom prst="rect">
            <a:avLst/>
          </a:prstGeom>
          <a:noFill/>
        </p:spPr>
        <p:txBody>
          <a:bodyPr wrap="square" rtlCol="0">
            <a:spAutoFit/>
          </a:bodyPr>
          <a:lstStyle/>
          <a:p>
            <a:r>
              <a:rPr lang="en-US" sz="1600" dirty="0">
                <a:solidFill>
                  <a:srgbClr val="3333FF"/>
                </a:solidFill>
              </a:rPr>
              <a:t>City Council Public Safety Committee – February 13, 2017</a:t>
            </a:r>
          </a:p>
        </p:txBody>
      </p:sp>
    </p:spTree>
    <p:extLst>
      <p:ext uri="{BB962C8B-B14F-4D97-AF65-F5344CB8AC3E}">
        <p14:creationId xmlns:p14="http://schemas.microsoft.com/office/powerpoint/2010/main" val="37635755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Proposal – Chapter 51A</a:t>
            </a:r>
            <a:endParaRPr lang="en-US" sz="3600" b="1" dirty="0"/>
          </a:p>
        </p:txBody>
      </p:sp>
      <p:sp>
        <p:nvSpPr>
          <p:cNvPr id="3" name="Content Placeholder 2"/>
          <p:cNvSpPr>
            <a:spLocks noGrp="1"/>
          </p:cNvSpPr>
          <p:nvPr>
            <p:ph idx="1"/>
          </p:nvPr>
        </p:nvSpPr>
        <p:spPr>
          <a:xfrm>
            <a:off x="762000" y="1295403"/>
            <a:ext cx="7924800" cy="2895598"/>
          </a:xfrm>
        </p:spPr>
        <p:txBody>
          <a:bodyPr numCol="1">
            <a:normAutofit/>
          </a:bodyPr>
          <a:lstStyle/>
          <a:p>
            <a:r>
              <a:rPr lang="en-US" sz="2800" b="1" dirty="0"/>
              <a:t>Additional Provisions: </a:t>
            </a:r>
          </a:p>
          <a:p>
            <a:pPr marL="573088" lvl="0">
              <a:buFont typeface="Calibri" panose="020F0502020204030204" pitchFamily="34" charset="0"/>
              <a:buChar char="‒"/>
            </a:pPr>
            <a:r>
              <a:rPr lang="en-US" sz="2200" dirty="0"/>
              <a:t>A paraphernalia shop may only be a main use that requires a certificate of occupancy.  A paraphernalia shop may not be an accessory use within the meaning of Section 51A-4.217.</a:t>
            </a:r>
            <a:endParaRPr lang="en-US" sz="1900" dirty="0"/>
          </a:p>
          <a:p>
            <a:pPr marL="573088" lvl="0">
              <a:buFont typeface="Calibri" panose="020F0502020204030204" pitchFamily="34" charset="0"/>
              <a:buChar char="‒"/>
            </a:pPr>
            <a:r>
              <a:rPr lang="en-US" sz="2200" dirty="0"/>
              <a:t>The outside sale, display, or storage of products is prohibited.</a:t>
            </a:r>
            <a:endParaRPr lang="en-US" sz="1900" dirty="0"/>
          </a:p>
          <a:p>
            <a:pPr marL="573088" lvl="0">
              <a:buFont typeface="Calibri" panose="020F0502020204030204" pitchFamily="34" charset="0"/>
              <a:buChar char="‒"/>
            </a:pPr>
            <a:r>
              <a:rPr lang="en-US" sz="2200" dirty="0"/>
              <a:t>A paraphernalia shop may not have a drive-in, drive-through, or walk-up window.</a:t>
            </a:r>
            <a:endParaRPr lang="en-US" sz="1900" dirty="0"/>
          </a:p>
        </p:txBody>
      </p:sp>
      <p:sp>
        <p:nvSpPr>
          <p:cNvPr id="4" name="Slide Number Placeholder 3"/>
          <p:cNvSpPr>
            <a:spLocks noGrp="1"/>
          </p:cNvSpPr>
          <p:nvPr>
            <p:ph type="sldNum" sz="quarter" idx="12"/>
          </p:nvPr>
        </p:nvSpPr>
        <p:spPr/>
        <p:txBody>
          <a:bodyPr/>
          <a:lstStyle/>
          <a:p>
            <a:fld id="{FDE01E7F-BDF4-40DB-981C-91CA5E53FD20}" type="slidenum">
              <a:rPr lang="en-US" smtClean="0"/>
              <a:t>9</a:t>
            </a:fld>
            <a:endParaRPr lang="en-US" dirty="0"/>
          </a:p>
        </p:txBody>
      </p:sp>
      <p:grpSp>
        <p:nvGrpSpPr>
          <p:cNvPr id="8" name="Group 7"/>
          <p:cNvGrpSpPr/>
          <p:nvPr/>
        </p:nvGrpSpPr>
        <p:grpSpPr>
          <a:xfrm>
            <a:off x="0" y="6255565"/>
            <a:ext cx="9144000" cy="564333"/>
            <a:chOff x="0" y="6255565"/>
            <a:chExt cx="9144000" cy="564333"/>
          </a:xfrm>
        </p:grpSpPr>
        <p:pic>
          <p:nvPicPr>
            <p:cNvPr id="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495" y="6255565"/>
              <a:ext cx="838200" cy="5643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0" name="Straight Connector 9"/>
            <p:cNvCxnSpPr/>
            <p:nvPr/>
          </p:nvCxnSpPr>
          <p:spPr>
            <a:xfrm>
              <a:off x="0" y="6255565"/>
              <a:ext cx="9144000" cy="9939"/>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gr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108245"/>
            <a:ext cx="2651153" cy="1988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46423" y="4141109"/>
            <a:ext cx="2651153" cy="1988365"/>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29324" y="4121353"/>
            <a:ext cx="2633676" cy="1975257"/>
          </a:xfrm>
          <a:prstGeom prst="rect">
            <a:avLst/>
          </a:prstGeom>
        </p:spPr>
      </p:pic>
      <p:sp>
        <p:nvSpPr>
          <p:cNvPr id="13" name="TextBox 12"/>
          <p:cNvSpPr txBox="1"/>
          <p:nvPr/>
        </p:nvSpPr>
        <p:spPr>
          <a:xfrm>
            <a:off x="917547" y="6317881"/>
            <a:ext cx="7308905" cy="338554"/>
          </a:xfrm>
          <a:prstGeom prst="rect">
            <a:avLst/>
          </a:prstGeom>
          <a:noFill/>
        </p:spPr>
        <p:txBody>
          <a:bodyPr wrap="square" rtlCol="0">
            <a:spAutoFit/>
          </a:bodyPr>
          <a:lstStyle/>
          <a:p>
            <a:r>
              <a:rPr lang="en-US" sz="1600" dirty="0">
                <a:solidFill>
                  <a:srgbClr val="3333FF"/>
                </a:solidFill>
              </a:rPr>
              <a:t>City Council Public Safety Committee – February 13, 2017</a:t>
            </a:r>
          </a:p>
        </p:txBody>
      </p:sp>
    </p:spTree>
    <p:extLst>
      <p:ext uri="{BB962C8B-B14F-4D97-AF65-F5344CB8AC3E}">
        <p14:creationId xmlns:p14="http://schemas.microsoft.com/office/powerpoint/2010/main" val="10291012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7B2439A4BA3344C98504EA04A1E87A3" ma:contentTypeVersion="0" ma:contentTypeDescription="Create a new document." ma:contentTypeScope="" ma:versionID="feb91a06c9919b6e12607075502312ca">
  <xsd:schema xmlns:xsd="http://www.w3.org/2001/XMLSchema" xmlns:xs="http://www.w3.org/2001/XMLSchema" xmlns:p="http://schemas.microsoft.com/office/2006/metadata/properties" targetNamespace="http://schemas.microsoft.com/office/2006/metadata/properties" ma:root="true" ma:fieldsID="f5fff7a9b485545aed709d839c9ac1c5">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B4ACF50-A1B2-4FE8-88D4-28703E7BD384}"/>
</file>

<file path=customXml/itemProps2.xml><?xml version="1.0" encoding="utf-8"?>
<ds:datastoreItem xmlns:ds="http://schemas.openxmlformats.org/officeDocument/2006/customXml" ds:itemID="{FFAB42B0-8F59-4047-B4CD-A4B86382CE12}"/>
</file>

<file path=customXml/itemProps3.xml><?xml version="1.0" encoding="utf-8"?>
<ds:datastoreItem xmlns:ds="http://schemas.openxmlformats.org/officeDocument/2006/customXml" ds:itemID="{6D7C22B3-4C90-43D2-A5E6-2BE928C13C23}"/>
</file>

<file path=docProps/app.xml><?xml version="1.0" encoding="utf-8"?>
<Properties xmlns="http://schemas.openxmlformats.org/officeDocument/2006/extended-properties" xmlns:vt="http://schemas.openxmlformats.org/officeDocument/2006/docPropsVTypes">
  <Template/>
  <TotalTime>7793</TotalTime>
  <Words>1225</Words>
  <Application>Microsoft Office PowerPoint</Application>
  <PresentationFormat>On-screen Show (4:3)</PresentationFormat>
  <Paragraphs>113</Paragraphs>
  <Slides>17</Slides>
  <Notes>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Calibri</vt:lpstr>
      <vt:lpstr>Office Theme</vt:lpstr>
      <vt:lpstr>DCA 156-004 Tobacco &amp; Paraphernalia Shops</vt:lpstr>
      <vt:lpstr>Previous Briefings</vt:lpstr>
      <vt:lpstr>2-Prong Approach</vt:lpstr>
      <vt:lpstr>Background</vt:lpstr>
      <vt:lpstr>Background</vt:lpstr>
      <vt:lpstr>Issues</vt:lpstr>
      <vt:lpstr>Proposal – Chapter 51A</vt:lpstr>
      <vt:lpstr>Proposal – Chapter 51A</vt:lpstr>
      <vt:lpstr>Proposal – Chapter 51A</vt:lpstr>
      <vt:lpstr>Proposal – Chapter 51A</vt:lpstr>
      <vt:lpstr>Affect on Existing Stores</vt:lpstr>
      <vt:lpstr>Affect on New Stores</vt:lpstr>
      <vt:lpstr>Proposal – Chapter 12B</vt:lpstr>
      <vt:lpstr>Proposal – Chapter 12B</vt:lpstr>
      <vt:lpstr>Proposal – Chapter 12B</vt:lpstr>
      <vt:lpstr>Recommendation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Lowrance, Diana</dc:creator>
  <cp:lastModifiedBy>Lee, Crystal</cp:lastModifiedBy>
  <cp:revision>491</cp:revision>
  <cp:lastPrinted>2017-02-06T18:30:45Z</cp:lastPrinted>
  <dcterms:created xsi:type="dcterms:W3CDTF">2015-06-15T17:42:23Z</dcterms:created>
  <dcterms:modified xsi:type="dcterms:W3CDTF">2017-02-08T23:17:35Z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0x01010077B2439A4BA3344C98504EA04A1E87A3</vt:lpwstr>
  </property>
</Properties>
</file>