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2" r:id="rId7"/>
    <p:sldId id="261" r:id="rId8"/>
    <p:sldId id="263" r:id="rId9"/>
    <p:sldId id="266" r:id="rId10"/>
    <p:sldId id="267" r:id="rId11"/>
    <p:sldId id="268" r:id="rId12"/>
    <p:sldId id="269" r:id="rId13"/>
    <p:sldId id="264" r:id="rId14"/>
    <p:sldId id="265" r:id="rId15"/>
    <p:sldId id="2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96F3"/>
    <a:srgbClr val="003F88"/>
    <a:srgbClr val="669900"/>
    <a:srgbClr val="8EC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1D6A5-F562-420E-B8AB-84B295E694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921855"/>
            <a:ext cx="9144000" cy="1360365"/>
          </a:xfrm>
        </p:spPr>
        <p:txBody>
          <a:bodyPr anchor="b"/>
          <a:lstStyle>
            <a:lvl1pPr algn="ctr">
              <a:defRPr sz="6000">
                <a:solidFill>
                  <a:srgbClr val="003F88"/>
                </a:solidFill>
                <a:latin typeface="Bebas" panose="020B0606020202050201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95500C-FD91-4602-A819-50CED07A9D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82220"/>
            <a:ext cx="9144000" cy="668215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3F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02B1E-4AA2-42F4-AC6A-8C26AA9FAA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AF45C-6B6B-4ED0-B218-4CC588C7DDA0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19305-0750-4DD1-A50B-1EA768CF4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657EC-380B-4F20-B07D-978DBF001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364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DEB6BB-7339-46FE-B38F-60233A73F8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A5D8B4-8182-40E9-9333-2452C463393E}"/>
              </a:ext>
            </a:extLst>
          </p:cNvPr>
          <p:cNvSpPr/>
          <p:nvPr userDrawn="1"/>
        </p:nvSpPr>
        <p:spPr>
          <a:xfrm>
            <a:off x="-98475" y="6189785"/>
            <a:ext cx="12393637" cy="801858"/>
          </a:xfrm>
          <a:prstGeom prst="rect">
            <a:avLst/>
          </a:prstGeom>
          <a:solidFill>
            <a:srgbClr val="003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4C068-97E9-441C-A2EF-06635AE2A0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1937" y="808038"/>
            <a:ext cx="1508125" cy="150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68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5067D-18C1-4452-A93C-272D64054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765445"/>
            <a:ext cx="7315200" cy="1009651"/>
          </a:xfrm>
        </p:spPr>
        <p:txBody>
          <a:bodyPr/>
          <a:lstStyle>
            <a:lvl1pPr>
              <a:defRPr>
                <a:solidFill>
                  <a:srgbClr val="2196F3"/>
                </a:solidFill>
                <a:latin typeface="Bebas" panose="020B060602020205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03029-923F-4420-A67E-706308C85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2005012"/>
            <a:ext cx="5506329" cy="4351338"/>
          </a:xfrm>
        </p:spPr>
        <p:txBody>
          <a:bodyPr/>
          <a:lstStyle>
            <a:lvl1pPr>
              <a:defRPr>
                <a:solidFill>
                  <a:srgbClr val="003F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003F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rgbClr val="003F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rgbClr val="003F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rgbClr val="003F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A6E8D-6C44-4A72-8C9E-DC1F6A9F7949}"/>
              </a:ext>
            </a:extLst>
          </p:cNvPr>
          <p:cNvSpPr/>
          <p:nvPr userDrawn="1"/>
        </p:nvSpPr>
        <p:spPr>
          <a:xfrm>
            <a:off x="0" y="0"/>
            <a:ext cx="3348111" cy="6858000"/>
          </a:xfrm>
          <a:prstGeom prst="rect">
            <a:avLst/>
          </a:prstGeom>
          <a:solidFill>
            <a:srgbClr val="003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F3C111-31AE-4D82-A8ED-1750FE651ADE}"/>
              </a:ext>
            </a:extLst>
          </p:cNvPr>
          <p:cNvSpPr/>
          <p:nvPr userDrawn="1"/>
        </p:nvSpPr>
        <p:spPr>
          <a:xfrm>
            <a:off x="-126609" y="765445"/>
            <a:ext cx="3938954" cy="908610"/>
          </a:xfrm>
          <a:prstGeom prst="rect">
            <a:avLst/>
          </a:prstGeom>
          <a:solidFill>
            <a:srgbClr val="219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18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45EDC3-5F31-4586-97D6-51CA03906DF0}"/>
              </a:ext>
            </a:extLst>
          </p:cNvPr>
          <p:cNvSpPr/>
          <p:nvPr userDrawn="1"/>
        </p:nvSpPr>
        <p:spPr>
          <a:xfrm>
            <a:off x="2107809" y="1361306"/>
            <a:ext cx="7976381" cy="4135388"/>
          </a:xfrm>
          <a:prstGeom prst="rect">
            <a:avLst/>
          </a:prstGeom>
          <a:solidFill>
            <a:srgbClr val="003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6937B8-08B8-47C7-B9F2-ACA9C81A0B7B}"/>
              </a:ext>
            </a:extLst>
          </p:cNvPr>
          <p:cNvSpPr/>
          <p:nvPr userDrawn="1"/>
        </p:nvSpPr>
        <p:spPr>
          <a:xfrm>
            <a:off x="1828800" y="1709738"/>
            <a:ext cx="8510954" cy="766176"/>
          </a:xfrm>
          <a:prstGeom prst="rect">
            <a:avLst/>
          </a:prstGeom>
          <a:solidFill>
            <a:srgbClr val="219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D99987-9EFC-467C-8793-443090B9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23807"/>
            <a:ext cx="10515600" cy="766176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Bebas" panose="020B060602020205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3B76E-F2B5-4253-BE84-7836FEF1A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6477" y="2908910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BE0A5-9CEC-40B9-96FD-216582244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364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DEB6BB-7339-46FE-B38F-60233A73F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3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5067D-18C1-4452-A93C-272D64054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889821"/>
            <a:ext cx="7315200" cy="704851"/>
          </a:xfrm>
        </p:spPr>
        <p:txBody>
          <a:bodyPr/>
          <a:lstStyle>
            <a:lvl1pPr>
              <a:defRPr>
                <a:solidFill>
                  <a:srgbClr val="2196F3"/>
                </a:solidFill>
                <a:latin typeface="Bebas" panose="020B060602020205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4AB0-720C-40DB-AC33-F8837DB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364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DEB6BB-7339-46FE-B38F-60233A73F8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A6E8D-6C44-4A72-8C9E-DC1F6A9F7949}"/>
              </a:ext>
            </a:extLst>
          </p:cNvPr>
          <p:cNvSpPr/>
          <p:nvPr userDrawn="1"/>
        </p:nvSpPr>
        <p:spPr>
          <a:xfrm>
            <a:off x="0" y="0"/>
            <a:ext cx="3348111" cy="6858000"/>
          </a:xfrm>
          <a:prstGeom prst="rect">
            <a:avLst/>
          </a:prstGeom>
          <a:solidFill>
            <a:srgbClr val="003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F88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F3C111-31AE-4D82-A8ED-1750FE651ADE}"/>
              </a:ext>
            </a:extLst>
          </p:cNvPr>
          <p:cNvSpPr/>
          <p:nvPr userDrawn="1"/>
        </p:nvSpPr>
        <p:spPr>
          <a:xfrm>
            <a:off x="-126609" y="765445"/>
            <a:ext cx="3938954" cy="908610"/>
          </a:xfrm>
          <a:prstGeom prst="rect">
            <a:avLst/>
          </a:prstGeom>
          <a:solidFill>
            <a:srgbClr val="219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84F5104C-8D96-49A4-82FD-37EAD7D8C9C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038600" y="2715293"/>
            <a:ext cx="7315200" cy="350262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Chart Placeholder 9">
            <a:extLst>
              <a:ext uri="{FF2B5EF4-FFF2-40B4-BE49-F238E27FC236}">
                <a16:creationId xmlns:a16="http://schemas.microsoft.com/office/drawing/2014/main" id="{2F9909CC-1A2A-4CC5-B715-850419BEACEB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82617" y="2439500"/>
            <a:ext cx="2982876" cy="298287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342D10F-8891-4BCF-9725-CEABFCE528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38600" y="1711004"/>
            <a:ext cx="7315200" cy="7048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3F8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666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45EDC3-5F31-4586-97D6-51CA03906DF0}"/>
              </a:ext>
            </a:extLst>
          </p:cNvPr>
          <p:cNvSpPr/>
          <p:nvPr userDrawn="1"/>
        </p:nvSpPr>
        <p:spPr>
          <a:xfrm>
            <a:off x="546630" y="420780"/>
            <a:ext cx="11098740" cy="5784078"/>
          </a:xfrm>
          <a:prstGeom prst="rect">
            <a:avLst/>
          </a:prstGeom>
          <a:solidFill>
            <a:srgbClr val="003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6937B8-08B8-47C7-B9F2-ACA9C81A0B7B}"/>
              </a:ext>
            </a:extLst>
          </p:cNvPr>
          <p:cNvSpPr/>
          <p:nvPr userDrawn="1"/>
        </p:nvSpPr>
        <p:spPr>
          <a:xfrm>
            <a:off x="401934" y="727064"/>
            <a:ext cx="11364685" cy="766176"/>
          </a:xfrm>
          <a:prstGeom prst="rect">
            <a:avLst/>
          </a:prstGeom>
          <a:solidFill>
            <a:srgbClr val="219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D99987-9EFC-467C-8793-443090B9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27064"/>
            <a:ext cx="10515600" cy="766176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Bebas" panose="020B060602020205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3B76E-F2B5-4253-BE84-7836FEF1A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6477" y="1674514"/>
            <a:ext cx="10515600" cy="7661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BE0A5-9CEC-40B9-96FD-216582244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364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DEB6BB-7339-46FE-B38F-60233A73F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42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707D1D-0FD5-4C8A-82CD-2FADA43E6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681037"/>
            <a:ext cx="73152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EABFC-0D28-4C9B-A82C-B50B831E9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1836196"/>
            <a:ext cx="55063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8F009AC-4093-4910-AABC-EF33232D2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3646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3F88"/>
                </a:solidFill>
              </a:defRPr>
            </a:lvl1pPr>
          </a:lstStyle>
          <a:p>
            <a:fld id="{D5DEB6BB-7339-46FE-B38F-60233A73F8C7}" type="slidenum">
              <a:rPr lang="en-US" sz="1600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32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0" r:id="rId4"/>
    <p:sldLayoutId id="214748366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ddot@dallas.gov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CB0270B-AD76-4202-A7E3-1DA11FA575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Harvest Hill Road Speeding Concerns 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829DED4-0486-47AD-A687-04453AC24D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Department of Transportation – City of Dallas</a:t>
            </a:r>
          </a:p>
          <a:p>
            <a:r>
              <a:rPr lang="en-US" dirty="0"/>
              <a:t>May 16, 2023</a:t>
            </a:r>
          </a:p>
        </p:txBody>
      </p:sp>
    </p:spTree>
    <p:extLst>
      <p:ext uri="{BB962C8B-B14F-4D97-AF65-F5344CB8AC3E}">
        <p14:creationId xmlns:p14="http://schemas.microsoft.com/office/powerpoint/2010/main" val="3132592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4C987-9864-426B-A3C4-299047E7A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Current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D3BDF-D638-4EAC-B304-67E420E53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6477" y="1674514"/>
            <a:ext cx="4498558" cy="3668451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Rumble Strips: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Pilot testing installation of rumble strips across lanes, in order to slow traffic.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Experimental use on Canton Street in Dallas.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Primary concern is noise.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Proposed layout is similar to speed cushions – available as a reference.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Similar intent and effect as another pilot project for “raised pavement markers”, as seen on Cesar Chavez Blvd.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E6BE97-E227-404C-8EF9-B30AAC9D2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3646" y="6356350"/>
            <a:ext cx="2743200" cy="365125"/>
          </a:xfrm>
        </p:spPr>
        <p:txBody>
          <a:bodyPr/>
          <a:lstStyle/>
          <a:p>
            <a:fld id="{D5DEB6BB-7339-46FE-B38F-60233A73F8C7}" type="slidenum">
              <a:rPr lang="en-US" sz="1600" smtClean="0">
                <a:latin typeface="+mn-lt"/>
              </a:rPr>
              <a:t>10</a:t>
            </a:fld>
            <a:endParaRPr lang="en-US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5B85D1-23E9-454C-BE1D-8201017F2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16" b="24417"/>
          <a:stretch/>
        </p:blipFill>
        <p:spPr>
          <a:xfrm>
            <a:off x="5826748" y="1986486"/>
            <a:ext cx="5143500" cy="3508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5237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4C987-9864-426B-A3C4-299047E7A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D3BDF-D638-4EAC-B304-67E420E53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6477" y="1674514"/>
            <a:ext cx="10515600" cy="3668451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Community Meeting on 5/16/23 to receive feedback and answer questions.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Final confirmation from Dallas Fire-Rescue on proposed plan. 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30-day comment period. Feedback can be sent to </a:t>
            </a:r>
            <a:r>
              <a:rPr lang="en-US" dirty="0">
                <a:hlinkClick r:id="rId2"/>
              </a:rPr>
              <a:t>ddot@dallas.gov</a:t>
            </a:r>
            <a:r>
              <a:rPr lang="en-US" dirty="0"/>
              <a:t>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If two-thirds support is received and support from DFR is verified, implementation will proceed in late Summer 2023. Minor location adjustments may be needed based on field conditions.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Continued evaluation of speed &amp; vehicle volumes on Harvest Hill to evaluate effectiveness of recently implemented and proposed measures.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E6BE97-E227-404C-8EF9-B30AAC9D2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3646" y="6356350"/>
            <a:ext cx="2743200" cy="365125"/>
          </a:xfrm>
        </p:spPr>
        <p:txBody>
          <a:bodyPr/>
          <a:lstStyle/>
          <a:p>
            <a:fld id="{D5DEB6BB-7339-46FE-B38F-60233A73F8C7}" type="slidenum">
              <a:rPr lang="en-US" sz="1600" smtClean="0">
                <a:latin typeface="+mn-lt"/>
              </a:rPr>
              <a:t>11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0207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2E96C8-F985-4F51-9F39-9A4DFDEFA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0DC600-9E08-4DBC-975C-A183A5E225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Q&amp;A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E56CD39-F9DF-4E8C-A94D-9211830C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B6BB-7339-46FE-B38F-60233A73F8C7}" type="slidenum">
              <a:rPr lang="en-US" sz="1600" smtClean="0">
                <a:latin typeface="+mn-lt"/>
              </a:rPr>
              <a:t>12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4780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0132C-D6CA-499C-A86D-23DFD4709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196F3"/>
                </a:solidFill>
                <a:latin typeface="Bebas" panose="020B0606020202050201" pitchFamily="34" charset="0"/>
              </a:rPr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0B17A-DBBD-42D2-B44C-11A291874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2005012"/>
            <a:ext cx="6862482" cy="4351338"/>
          </a:xfrm>
        </p:spPr>
        <p:txBody>
          <a:bodyPr/>
          <a:lstStyle/>
          <a:p>
            <a:r>
              <a:rPr lang="en-US" dirty="0">
                <a:solidFill>
                  <a:srgbClr val="003F88"/>
                </a:solidFill>
              </a:rPr>
              <a:t>Area of Focus </a:t>
            </a:r>
          </a:p>
          <a:p>
            <a:r>
              <a:rPr lang="en-US" dirty="0"/>
              <a:t>Improvements and Speed Mitigation Efforts </a:t>
            </a:r>
            <a:endParaRPr lang="en-US" dirty="0">
              <a:solidFill>
                <a:srgbClr val="003F88"/>
              </a:solidFill>
            </a:endParaRPr>
          </a:p>
          <a:p>
            <a:r>
              <a:rPr lang="en-US" dirty="0">
                <a:solidFill>
                  <a:srgbClr val="003F88"/>
                </a:solidFill>
              </a:rPr>
              <a:t>Current Options </a:t>
            </a:r>
          </a:p>
          <a:p>
            <a:r>
              <a:rPr lang="en-US" dirty="0"/>
              <a:t>Next Steps </a:t>
            </a:r>
            <a:endParaRPr lang="en-US" dirty="0">
              <a:solidFill>
                <a:srgbClr val="003F88"/>
              </a:solidFill>
            </a:endParaRPr>
          </a:p>
          <a:p>
            <a:r>
              <a:rPr lang="en-US" dirty="0">
                <a:solidFill>
                  <a:srgbClr val="003F88"/>
                </a:solidFill>
              </a:rPr>
              <a:t>Q&amp;A and Conclusion</a:t>
            </a:r>
          </a:p>
          <a:p>
            <a:endParaRPr lang="en-US" dirty="0">
              <a:solidFill>
                <a:srgbClr val="003F88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ABE6A3-DF47-4761-ABBC-2CE9A91D933B}"/>
              </a:ext>
            </a:extLst>
          </p:cNvPr>
          <p:cNvSpPr txBox="1">
            <a:spLocks/>
          </p:cNvSpPr>
          <p:nvPr/>
        </p:nvSpPr>
        <p:spPr>
          <a:xfrm>
            <a:off x="9243646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5DEB6BB-7339-46FE-B38F-60233A73F8C7}" type="slidenum">
              <a:rPr lang="en-US" sz="1600" b="1" smtClean="0">
                <a:solidFill>
                  <a:srgbClr val="003F88"/>
                </a:solidFill>
              </a:rPr>
              <a:pPr algn="r"/>
              <a:t>2</a:t>
            </a:fld>
            <a:endParaRPr lang="en-US" b="1" dirty="0">
              <a:solidFill>
                <a:srgbClr val="003F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045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0132C-D6CA-499C-A86D-23DFD4709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196F3"/>
                </a:solidFill>
                <a:latin typeface="Bebas" panose="020B0606020202050201" pitchFamily="34" charset="0"/>
              </a:rPr>
              <a:t>Area of Focus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0B17A-DBBD-42D2-B44C-11A291874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599" y="1575020"/>
            <a:ext cx="6459072" cy="5129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Harvest Hill Road from Dallas North Tollway to Welch Road 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ABE6A3-DF47-4761-ABBC-2CE9A91D933B}"/>
              </a:ext>
            </a:extLst>
          </p:cNvPr>
          <p:cNvSpPr txBox="1">
            <a:spLocks/>
          </p:cNvSpPr>
          <p:nvPr/>
        </p:nvSpPr>
        <p:spPr>
          <a:xfrm>
            <a:off x="9243646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5DEB6BB-7339-46FE-B38F-60233A73F8C7}" type="slidenum">
              <a:rPr lang="en-US" sz="1600" b="1" smtClean="0">
                <a:solidFill>
                  <a:srgbClr val="003F88"/>
                </a:solidFill>
              </a:rPr>
              <a:pPr algn="r"/>
              <a:t>3</a:t>
            </a:fld>
            <a:endParaRPr lang="en-US" b="1" dirty="0">
              <a:solidFill>
                <a:srgbClr val="003F88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CB0127-DBEC-4DF7-952A-3E9A96860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172" y="2169498"/>
            <a:ext cx="10191750" cy="4105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2394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4C987-9864-426B-A3C4-299047E7A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Improvements &amp; Speed Mitigation Efforts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D3BDF-D638-4EAC-B304-67E420E53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6477" y="1674514"/>
            <a:ext cx="10515600" cy="3668451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Harvest Hill Road repaved and restriped in 2022.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Collection of vehicle speed and volume data in Fall 2022; engineering assessments conducted.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Replacement and enhancement of outdated school signs and curve warning signs.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Lane reductions and pavement striping to denote parking areas.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Consideration of speed cushions and rumble strips.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E6BE97-E227-404C-8EF9-B30AAC9D2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3646" y="6356350"/>
            <a:ext cx="2743200" cy="365125"/>
          </a:xfrm>
        </p:spPr>
        <p:txBody>
          <a:bodyPr/>
          <a:lstStyle/>
          <a:p>
            <a:fld id="{D5DEB6BB-7339-46FE-B38F-60233A73F8C7}" type="slidenum">
              <a:rPr lang="en-US" sz="1600" smtClean="0">
                <a:latin typeface="+mn-lt"/>
              </a:rPr>
              <a:t>4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2572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4C987-9864-426B-A3C4-299047E7A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Current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D3BDF-D638-4EAC-B304-67E420E53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6477" y="1674514"/>
            <a:ext cx="4477043" cy="3668451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Speed Cushions: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Petition submitted by abutting property owners in 2022.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Intended to slow traffic; typically installed on residential streets.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Designed to allow Fire Engine clearance.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Rubberized material, rather than asphalt.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May have a noise impact for abutting homeowners.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E6BE97-E227-404C-8EF9-B30AAC9D2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3646" y="6356350"/>
            <a:ext cx="2743200" cy="365125"/>
          </a:xfrm>
        </p:spPr>
        <p:txBody>
          <a:bodyPr/>
          <a:lstStyle/>
          <a:p>
            <a:fld id="{D5DEB6BB-7339-46FE-B38F-60233A73F8C7}" type="slidenum">
              <a:rPr lang="en-US" sz="1600" smtClean="0">
                <a:latin typeface="+mn-lt"/>
              </a:rPr>
              <a:t>5</a:t>
            </a:fld>
            <a:endParaRPr lang="en-US" dirty="0">
              <a:latin typeface="+mn-lt"/>
            </a:endParaRPr>
          </a:p>
        </p:txBody>
      </p:sp>
      <p:pic>
        <p:nvPicPr>
          <p:cNvPr id="8" name="Picture 7" descr="A picture containing ground, outdoor, street, way&#10;&#10;Description automatically generated">
            <a:extLst>
              <a:ext uri="{FF2B5EF4-FFF2-40B4-BE49-F238E27FC236}">
                <a16:creationId xmlns:a16="http://schemas.microsoft.com/office/drawing/2014/main" id="{B14F8975-5A23-4DE4-BD4D-EE4C78A5F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0" t="18149" r="23146" b="26522"/>
          <a:stretch/>
        </p:blipFill>
        <p:spPr>
          <a:xfrm>
            <a:off x="5396678" y="2047843"/>
            <a:ext cx="5647765" cy="276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99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0132C-D6CA-499C-A86D-23DFD4709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599" y="765445"/>
            <a:ext cx="7579659" cy="100965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196F3"/>
                </a:solidFill>
                <a:latin typeface="Bebas" panose="020B0606020202050201" pitchFamily="34" charset="0"/>
              </a:rPr>
              <a:t>Speed Cushion Proposed Schematic</a:t>
            </a:r>
            <a:br>
              <a:rPr lang="en-US" dirty="0">
                <a:solidFill>
                  <a:srgbClr val="2196F3"/>
                </a:solidFill>
                <a:latin typeface="Bebas" panose="020B0606020202050201" pitchFamily="34" charset="0"/>
              </a:rPr>
            </a:br>
            <a:r>
              <a:rPr lang="en-US" sz="2200" dirty="0">
                <a:solidFill>
                  <a:srgbClr val="2196F3"/>
                </a:solidFill>
                <a:latin typeface="Bebas" panose="020B0606020202050201" pitchFamily="34" charset="0"/>
              </a:rPr>
              <a:t>Section 1 of 4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ABE6A3-DF47-4761-ABBC-2CE9A91D933B}"/>
              </a:ext>
            </a:extLst>
          </p:cNvPr>
          <p:cNvSpPr txBox="1">
            <a:spLocks/>
          </p:cNvSpPr>
          <p:nvPr/>
        </p:nvSpPr>
        <p:spPr>
          <a:xfrm>
            <a:off x="9243646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5DEB6BB-7339-46FE-B38F-60233A73F8C7}" type="slidenum">
              <a:rPr lang="en-US" sz="1600" b="1" smtClean="0">
                <a:solidFill>
                  <a:srgbClr val="003F88"/>
                </a:solidFill>
              </a:rPr>
              <a:pPr algn="r"/>
              <a:t>6</a:t>
            </a:fld>
            <a:endParaRPr lang="en-US" b="1" dirty="0">
              <a:solidFill>
                <a:srgbClr val="003F88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91FA60-91A7-4353-A65E-C5AC34D8A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91" y="2097450"/>
            <a:ext cx="11847755" cy="368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0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0132C-D6CA-499C-A86D-23DFD4709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599" y="765445"/>
            <a:ext cx="7579659" cy="100965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196F3"/>
                </a:solidFill>
                <a:latin typeface="Bebas" panose="020B0606020202050201" pitchFamily="34" charset="0"/>
              </a:rPr>
              <a:t>Speed Cushion Proposed Schematic</a:t>
            </a:r>
            <a:br>
              <a:rPr lang="en-US" dirty="0">
                <a:solidFill>
                  <a:srgbClr val="2196F3"/>
                </a:solidFill>
                <a:latin typeface="Bebas" panose="020B0606020202050201" pitchFamily="34" charset="0"/>
              </a:rPr>
            </a:br>
            <a:r>
              <a:rPr lang="en-US" sz="2200" dirty="0">
                <a:solidFill>
                  <a:srgbClr val="2196F3"/>
                </a:solidFill>
                <a:latin typeface="Bebas" panose="020B0606020202050201" pitchFamily="34" charset="0"/>
              </a:rPr>
              <a:t>Section 2 of 4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ABE6A3-DF47-4761-ABBC-2CE9A91D933B}"/>
              </a:ext>
            </a:extLst>
          </p:cNvPr>
          <p:cNvSpPr txBox="1">
            <a:spLocks/>
          </p:cNvSpPr>
          <p:nvPr/>
        </p:nvSpPr>
        <p:spPr>
          <a:xfrm>
            <a:off x="9243646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5DEB6BB-7339-46FE-B38F-60233A73F8C7}" type="slidenum">
              <a:rPr lang="en-US" sz="1600" b="1" smtClean="0">
                <a:solidFill>
                  <a:srgbClr val="003F88"/>
                </a:solidFill>
              </a:rPr>
              <a:pPr algn="r"/>
              <a:t>7</a:t>
            </a:fld>
            <a:endParaRPr lang="en-US" b="1" dirty="0">
              <a:solidFill>
                <a:srgbClr val="003F8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D107C-1C6A-456F-B81B-0161E839D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36" y="2115300"/>
            <a:ext cx="11702527" cy="353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90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0132C-D6CA-499C-A86D-23DFD4709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599" y="765445"/>
            <a:ext cx="7579659" cy="100965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196F3"/>
                </a:solidFill>
                <a:latin typeface="Bebas" panose="020B0606020202050201" pitchFamily="34" charset="0"/>
              </a:rPr>
              <a:t>Speed Cushion Proposed Schematic</a:t>
            </a:r>
            <a:br>
              <a:rPr lang="en-US" dirty="0">
                <a:solidFill>
                  <a:srgbClr val="2196F3"/>
                </a:solidFill>
                <a:latin typeface="Bebas" panose="020B0606020202050201" pitchFamily="34" charset="0"/>
              </a:rPr>
            </a:br>
            <a:r>
              <a:rPr lang="en-US" sz="2200" dirty="0">
                <a:solidFill>
                  <a:srgbClr val="2196F3"/>
                </a:solidFill>
                <a:latin typeface="Bebas" panose="020B0606020202050201" pitchFamily="34" charset="0"/>
              </a:rPr>
              <a:t>Section 3 of 4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ABE6A3-DF47-4761-ABBC-2CE9A91D933B}"/>
              </a:ext>
            </a:extLst>
          </p:cNvPr>
          <p:cNvSpPr txBox="1">
            <a:spLocks/>
          </p:cNvSpPr>
          <p:nvPr/>
        </p:nvSpPr>
        <p:spPr>
          <a:xfrm>
            <a:off x="9243646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5DEB6BB-7339-46FE-B38F-60233A73F8C7}" type="slidenum">
              <a:rPr lang="en-US" sz="1600" b="1" smtClean="0">
                <a:solidFill>
                  <a:srgbClr val="003F88"/>
                </a:solidFill>
              </a:rPr>
              <a:pPr algn="r"/>
              <a:t>8</a:t>
            </a:fld>
            <a:endParaRPr lang="en-US" b="1" dirty="0">
              <a:solidFill>
                <a:srgbClr val="003F8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A6F48A-3B68-4E38-A7B7-0A38842EC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23" y="1976188"/>
            <a:ext cx="11797553" cy="41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46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0132C-D6CA-499C-A86D-23DFD4709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599" y="765445"/>
            <a:ext cx="7579659" cy="100965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196F3"/>
                </a:solidFill>
                <a:latin typeface="Bebas" panose="020B0606020202050201" pitchFamily="34" charset="0"/>
              </a:rPr>
              <a:t>Speed Cushion Proposed Schematic</a:t>
            </a:r>
            <a:br>
              <a:rPr lang="en-US" dirty="0">
                <a:solidFill>
                  <a:srgbClr val="2196F3"/>
                </a:solidFill>
                <a:latin typeface="Bebas" panose="020B0606020202050201" pitchFamily="34" charset="0"/>
              </a:rPr>
            </a:br>
            <a:r>
              <a:rPr lang="en-US" sz="2200" dirty="0">
                <a:solidFill>
                  <a:srgbClr val="2196F3"/>
                </a:solidFill>
                <a:latin typeface="Bebas" panose="020B0606020202050201" pitchFamily="34" charset="0"/>
              </a:rPr>
              <a:t>Section 4 of 4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ABE6A3-DF47-4761-ABBC-2CE9A91D933B}"/>
              </a:ext>
            </a:extLst>
          </p:cNvPr>
          <p:cNvSpPr txBox="1">
            <a:spLocks/>
          </p:cNvSpPr>
          <p:nvPr/>
        </p:nvSpPr>
        <p:spPr>
          <a:xfrm>
            <a:off x="9243646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5DEB6BB-7339-46FE-B38F-60233A73F8C7}" type="slidenum">
              <a:rPr lang="en-US" sz="1600" b="1" smtClean="0">
                <a:solidFill>
                  <a:srgbClr val="003F88"/>
                </a:solidFill>
              </a:rPr>
              <a:pPr algn="r"/>
              <a:t>9</a:t>
            </a:fld>
            <a:endParaRPr lang="en-US" b="1" dirty="0">
              <a:solidFill>
                <a:srgbClr val="003F8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3D76C-89B4-4DE9-AA64-74A353BEB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71" y="2052654"/>
            <a:ext cx="11346587" cy="403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59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4D09C77B62E6B54D8A3E632BE8F1DC91" ma:contentTypeVersion="1" ma:contentTypeDescription="Upload an image." ma:contentTypeScope="" ma:versionID="57f563d400acd047cd7360434472d0ea">
  <xsd:schema xmlns:xsd="http://www.w3.org/2001/XMLSchema" xmlns:xs="http://www.w3.org/2001/XMLSchema" xmlns:p="http://schemas.microsoft.com/office/2006/metadata/properties" xmlns:ns1="http://schemas.microsoft.com/sharepoint/v3" xmlns:ns2="C191CE72-F97A-4920-B42B-03D41CE194E6" xmlns:ns3="http://schemas.microsoft.com/sharepoint/v3/fields" targetNamespace="http://schemas.microsoft.com/office/2006/metadata/properties" ma:root="true" ma:fieldsID="8e8547e9c6c545fa1fcb7a2928311218" ns1:_="" ns2:_="" ns3:_="">
    <xsd:import namespace="http://schemas.microsoft.com/sharepoint/v3"/>
    <xsd:import namespace="C191CE72-F97A-4920-B42B-03D41CE194E6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91CE72-F97A-4920-B42B-03D41CE194E6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2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ImageCreateDate xmlns="C191CE72-F97A-4920-B42B-03D41CE194E6" xsi:nil="true"/>
    <PublishingStartDate xmlns="http://schemas.microsoft.com/sharepoint/v3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8F9DC6ED-B5DE-4AD1-8D67-E86AFAC9565F}"/>
</file>

<file path=customXml/itemProps2.xml><?xml version="1.0" encoding="utf-8"?>
<ds:datastoreItem xmlns:ds="http://schemas.openxmlformats.org/officeDocument/2006/customXml" ds:itemID="{8C13988A-93EB-44FB-8E6D-C08261F224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258575-1225-4F21-A9A0-1687E3CB2F65}">
  <ds:schemaRefs>
    <ds:schemaRef ds:uri="http://schemas.microsoft.com/office/2006/metadata/properties"/>
    <ds:schemaRef ds:uri="http://schemas.microsoft.com/office/infopath/2007/PartnerControls"/>
    <ds:schemaRef ds:uri="ad2eb500-1ce7-4752-80c4-3d5270111d32"/>
    <ds:schemaRef ds:uri="1cdd8bef-486d-44f6-86dc-374fa44592f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360</Words>
  <Application>Microsoft Office PowerPoint</Application>
  <PresentationFormat>Widescreen</PresentationFormat>
  <Paragraphs>54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Bebas</vt:lpstr>
      <vt:lpstr>Calibri</vt:lpstr>
      <vt:lpstr>Calibri Light</vt:lpstr>
      <vt:lpstr>Office Theme</vt:lpstr>
      <vt:lpstr>Harvest Hill Road Speeding Concerns </vt:lpstr>
      <vt:lpstr>Agenda</vt:lpstr>
      <vt:lpstr>Area of Focus </vt:lpstr>
      <vt:lpstr>Improvements &amp; Speed Mitigation Efforts</vt:lpstr>
      <vt:lpstr>Current Options</vt:lpstr>
      <vt:lpstr>Speed Cushion Proposed Schematic Section 1 of 4</vt:lpstr>
      <vt:lpstr>Speed Cushion Proposed Schematic Section 2 of 4</vt:lpstr>
      <vt:lpstr>Speed Cushion Proposed Schematic Section 3 of 4</vt:lpstr>
      <vt:lpstr>Speed Cushion Proposed Schematic Section 4 of 4</vt:lpstr>
      <vt:lpstr>Current Options</vt:lpstr>
      <vt:lpstr>Next Steps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</dc:creator>
  <cp:keywords/>
  <dc:description/>
  <cp:lastModifiedBy>Katlin Bower</cp:lastModifiedBy>
  <cp:revision>31</cp:revision>
  <dcterms:created xsi:type="dcterms:W3CDTF">2021-04-02T15:22:09Z</dcterms:created>
  <dcterms:modified xsi:type="dcterms:W3CDTF">2023-05-26T14:06:30Z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0x0101009148F5A04DDD49CBA7127AADA5FB792B00AADE34325A8B49CDA8BB4DB53328F214004D09C77B62E6B54D8A3E632BE8F1DC91</vt:lpwstr>
  </property>
</Properties>
</file>