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5"/>
  </p:sldMasterIdLst>
  <p:notesMasterIdLst>
    <p:notesMasterId r:id="rId29"/>
  </p:notesMasterIdLst>
  <p:sldIdLst>
    <p:sldId id="256" r:id="rId6"/>
    <p:sldId id="259" r:id="rId7"/>
    <p:sldId id="275" r:id="rId8"/>
    <p:sldId id="434" r:id="rId9"/>
    <p:sldId id="266" r:id="rId10"/>
    <p:sldId id="265" r:id="rId11"/>
    <p:sldId id="268" r:id="rId12"/>
    <p:sldId id="270" r:id="rId13"/>
    <p:sldId id="267" r:id="rId14"/>
    <p:sldId id="426" r:id="rId15"/>
    <p:sldId id="273" r:id="rId16"/>
    <p:sldId id="429" r:id="rId17"/>
    <p:sldId id="417" r:id="rId18"/>
    <p:sldId id="436" r:id="rId19"/>
    <p:sldId id="439" r:id="rId20"/>
    <p:sldId id="438" r:id="rId21"/>
    <p:sldId id="428" r:id="rId22"/>
    <p:sldId id="435" r:id="rId23"/>
    <p:sldId id="430" r:id="rId24"/>
    <p:sldId id="433" r:id="rId25"/>
    <p:sldId id="432" r:id="rId26"/>
    <p:sldId id="421" r:id="rId27"/>
    <p:sldId id="411" r:id="rId2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4843A-8E72-E27B-406C-D308E578C17E}" name="Cosma, SeLena" initials="CS" userId="S::cosma.selena@epa.gov::9c543d78-b4a6-4b6a-b0af-21a54b0598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squivel, Ana" initials="EA" lastIdx="1" clrIdx="0">
    <p:extLst>
      <p:ext uri="{19B8F6BF-5375-455C-9EA6-DF929625EA0E}">
        <p15:presenceInfo xmlns:p15="http://schemas.microsoft.com/office/powerpoint/2012/main" userId="S::esquivel.ana@epa.gov::4a5fdf8a-728c-48a0-b14a-d20f130cf6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0CD41-AEDF-432D-A492-B286AF3E31AF}" v="323" vWet="325" dt="2022-10-25T12:33:09.789"/>
    <p1510:client id="{2C1D6328-0945-4EC3-B439-0DC5C944FFC2}" v="64" dt="2022-10-24T15:29:58.302"/>
    <p1510:client id="{3296087D-D561-C6C3-C6CD-F42666E88992}" v="2" dt="2022-10-24T21:27:25.078"/>
    <p1510:client id="{9BDD0C31-6CEB-46B9-AB63-76818F0CAED0}" v="65" dt="2022-10-24T15:13:51.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35" Type="http://schemas.microsoft.com/office/2015/10/relationships/revisionInfo" Target="revisionInfo.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07787-C4FF-4F7B-863B-7393E630526E}" type="doc">
      <dgm:prSet loTypeId="urn:microsoft.com/office/officeart/2005/8/layout/hChevron3" loCatId="process" qsTypeId="urn:microsoft.com/office/officeart/2005/8/quickstyle/simple1" qsCatId="simple" csTypeId="urn:microsoft.com/office/officeart/2005/8/colors/accent1_2" csCatId="accent1" phldr="1"/>
      <dgm:spPr/>
    </dgm:pt>
    <dgm:pt modelId="{8079245F-63C9-4494-A673-D401DDA385B2}">
      <dgm:prSet phldrT="[Text]"/>
      <dgm:spPr/>
      <dgm:t>
        <a:bodyPr/>
        <a:lstStyle/>
        <a:p>
          <a:r>
            <a:rPr lang="en-US"/>
            <a:t>Determine reuse and vision goals</a:t>
          </a:r>
        </a:p>
      </dgm:t>
    </dgm:pt>
    <dgm:pt modelId="{E1BBE7A9-A243-4E0B-A1F0-855BD4959772}" type="parTrans" cxnId="{3A46EC8B-5124-4B8A-8A9D-C042B91B5559}">
      <dgm:prSet/>
      <dgm:spPr/>
      <dgm:t>
        <a:bodyPr/>
        <a:lstStyle/>
        <a:p>
          <a:endParaRPr lang="en-US"/>
        </a:p>
      </dgm:t>
    </dgm:pt>
    <dgm:pt modelId="{F1A58A52-8165-4D3B-804D-E3F410B938B8}" type="sibTrans" cxnId="{3A46EC8B-5124-4B8A-8A9D-C042B91B5559}">
      <dgm:prSet/>
      <dgm:spPr/>
      <dgm:t>
        <a:bodyPr/>
        <a:lstStyle/>
        <a:p>
          <a:endParaRPr lang="en-US"/>
        </a:p>
      </dgm:t>
    </dgm:pt>
    <dgm:pt modelId="{E1C5B541-5190-46FF-9722-FFE984F7D476}">
      <dgm:prSet phldrT="[Text]"/>
      <dgm:spPr/>
      <dgm:t>
        <a:bodyPr/>
        <a:lstStyle/>
        <a:p>
          <a:r>
            <a:rPr lang="en-US"/>
            <a:t>Identify Brownfield sites</a:t>
          </a:r>
        </a:p>
      </dgm:t>
    </dgm:pt>
    <dgm:pt modelId="{4FA63A7E-C797-49F5-B13F-DB83FC7BD77E}" type="parTrans" cxnId="{EEC295C3-B67E-4B53-9691-B7872EC1276D}">
      <dgm:prSet/>
      <dgm:spPr/>
      <dgm:t>
        <a:bodyPr/>
        <a:lstStyle/>
        <a:p>
          <a:endParaRPr lang="en-US"/>
        </a:p>
      </dgm:t>
    </dgm:pt>
    <dgm:pt modelId="{75ACFF11-BA74-4667-AA5A-FEA001769FF9}" type="sibTrans" cxnId="{EEC295C3-B67E-4B53-9691-B7872EC1276D}">
      <dgm:prSet/>
      <dgm:spPr/>
      <dgm:t>
        <a:bodyPr/>
        <a:lstStyle/>
        <a:p>
          <a:endParaRPr lang="en-US"/>
        </a:p>
      </dgm:t>
    </dgm:pt>
    <dgm:pt modelId="{0E3BBA35-D6C6-4603-9561-CCABE8343939}">
      <dgm:prSet phldrT="[Text]"/>
      <dgm:spPr/>
      <dgm:t>
        <a:bodyPr/>
        <a:lstStyle/>
        <a:p>
          <a:r>
            <a:rPr lang="en-US"/>
            <a:t>Conduct Environmental Assessments</a:t>
          </a:r>
        </a:p>
      </dgm:t>
    </dgm:pt>
    <dgm:pt modelId="{51806B10-2885-4493-9FE0-1411DCCB6DFE}" type="parTrans" cxnId="{7A3AFA74-D314-47B8-A7AF-2F5942D6BDC2}">
      <dgm:prSet/>
      <dgm:spPr/>
      <dgm:t>
        <a:bodyPr/>
        <a:lstStyle/>
        <a:p>
          <a:endParaRPr lang="en-US"/>
        </a:p>
      </dgm:t>
    </dgm:pt>
    <dgm:pt modelId="{2FD4E850-CED6-4D8F-8418-CE2A02E84241}" type="sibTrans" cxnId="{7A3AFA74-D314-47B8-A7AF-2F5942D6BDC2}">
      <dgm:prSet/>
      <dgm:spPr/>
      <dgm:t>
        <a:bodyPr/>
        <a:lstStyle/>
        <a:p>
          <a:endParaRPr lang="en-US"/>
        </a:p>
      </dgm:t>
    </dgm:pt>
    <dgm:pt modelId="{AB70C5C6-38AA-49A3-922A-3E9151142A81}">
      <dgm:prSet/>
      <dgm:spPr/>
      <dgm:t>
        <a:bodyPr/>
        <a:lstStyle/>
        <a:p>
          <a:r>
            <a:rPr lang="en-US"/>
            <a:t>Prioritize Brownfields</a:t>
          </a:r>
        </a:p>
      </dgm:t>
    </dgm:pt>
    <dgm:pt modelId="{246A833A-B4D6-4A73-9FF4-E0B912BF287D}" type="parTrans" cxnId="{86AA190F-2423-4A78-BA02-066AD3A9C1EA}">
      <dgm:prSet/>
      <dgm:spPr/>
      <dgm:t>
        <a:bodyPr/>
        <a:lstStyle/>
        <a:p>
          <a:endParaRPr lang="en-US"/>
        </a:p>
      </dgm:t>
    </dgm:pt>
    <dgm:pt modelId="{661DC1FD-517E-4BD8-A38C-33EA196BF0E6}" type="sibTrans" cxnId="{86AA190F-2423-4A78-BA02-066AD3A9C1EA}">
      <dgm:prSet/>
      <dgm:spPr/>
      <dgm:t>
        <a:bodyPr/>
        <a:lstStyle/>
        <a:p>
          <a:endParaRPr lang="en-US"/>
        </a:p>
      </dgm:t>
    </dgm:pt>
    <dgm:pt modelId="{51EEC7A1-8F59-4729-9648-36A1379DF346}">
      <dgm:prSet/>
      <dgm:spPr/>
      <dgm:t>
        <a:bodyPr/>
        <a:lstStyle/>
        <a:p>
          <a:r>
            <a:rPr lang="en-US"/>
            <a:t>Leverage Funding Resources</a:t>
          </a:r>
        </a:p>
      </dgm:t>
    </dgm:pt>
    <dgm:pt modelId="{F006C0A5-4A57-4989-90FD-7733E35BA0C9}" type="parTrans" cxnId="{D6532093-CB79-4D74-A021-9B012588EE87}">
      <dgm:prSet/>
      <dgm:spPr/>
      <dgm:t>
        <a:bodyPr/>
        <a:lstStyle/>
        <a:p>
          <a:endParaRPr lang="en-US"/>
        </a:p>
      </dgm:t>
    </dgm:pt>
    <dgm:pt modelId="{6213B5D6-8D97-4FF8-9C7D-104C7C047CEA}" type="sibTrans" cxnId="{D6532093-CB79-4D74-A021-9B012588EE87}">
      <dgm:prSet/>
      <dgm:spPr/>
      <dgm:t>
        <a:bodyPr/>
        <a:lstStyle/>
        <a:p>
          <a:endParaRPr lang="en-US"/>
        </a:p>
      </dgm:t>
    </dgm:pt>
    <dgm:pt modelId="{D7BFF10C-90B7-4186-B6E4-130E2B335E2A}">
      <dgm:prSet/>
      <dgm:spPr/>
      <dgm:t>
        <a:bodyPr/>
        <a:lstStyle/>
        <a:p>
          <a:r>
            <a:rPr lang="en-US"/>
            <a:t>Clean Up and Revitalize</a:t>
          </a:r>
        </a:p>
      </dgm:t>
    </dgm:pt>
    <dgm:pt modelId="{9C2AF4C3-0D1D-4CE1-BA31-DA84E6699603}" type="parTrans" cxnId="{B85AB9AE-03C1-4987-B85F-F870550E8D7E}">
      <dgm:prSet/>
      <dgm:spPr/>
      <dgm:t>
        <a:bodyPr/>
        <a:lstStyle/>
        <a:p>
          <a:endParaRPr lang="en-US"/>
        </a:p>
      </dgm:t>
    </dgm:pt>
    <dgm:pt modelId="{E1DBB5D6-4535-4AB1-856C-4D607D8D3EE4}" type="sibTrans" cxnId="{B85AB9AE-03C1-4987-B85F-F870550E8D7E}">
      <dgm:prSet/>
      <dgm:spPr/>
      <dgm:t>
        <a:bodyPr/>
        <a:lstStyle/>
        <a:p>
          <a:endParaRPr lang="en-US"/>
        </a:p>
      </dgm:t>
    </dgm:pt>
    <dgm:pt modelId="{D84D465F-8C39-4CAF-B50D-50938A6218E4}" type="pres">
      <dgm:prSet presAssocID="{62307787-C4FF-4F7B-863B-7393E630526E}" presName="Name0" presStyleCnt="0">
        <dgm:presLayoutVars>
          <dgm:dir/>
          <dgm:resizeHandles val="exact"/>
        </dgm:presLayoutVars>
      </dgm:prSet>
      <dgm:spPr/>
    </dgm:pt>
    <dgm:pt modelId="{3F45A3F7-9955-470B-AEC3-AC7A78F82A7D}" type="pres">
      <dgm:prSet presAssocID="{8079245F-63C9-4494-A673-D401DDA385B2}" presName="parTxOnly" presStyleLbl="node1" presStyleIdx="0" presStyleCnt="6">
        <dgm:presLayoutVars>
          <dgm:bulletEnabled val="1"/>
        </dgm:presLayoutVars>
      </dgm:prSet>
      <dgm:spPr/>
    </dgm:pt>
    <dgm:pt modelId="{F573581C-58B4-4741-8668-1D9BB6444A61}" type="pres">
      <dgm:prSet presAssocID="{F1A58A52-8165-4D3B-804D-E3F410B938B8}" presName="parSpace" presStyleCnt="0"/>
      <dgm:spPr/>
    </dgm:pt>
    <dgm:pt modelId="{41E8E4E3-3068-4663-A8D6-EB46A4AE276E}" type="pres">
      <dgm:prSet presAssocID="{E1C5B541-5190-46FF-9722-FFE984F7D476}" presName="parTxOnly" presStyleLbl="node1" presStyleIdx="1" presStyleCnt="6" custLinFactNeighborX="271" custLinFactNeighborY="628">
        <dgm:presLayoutVars>
          <dgm:bulletEnabled val="1"/>
        </dgm:presLayoutVars>
      </dgm:prSet>
      <dgm:spPr/>
    </dgm:pt>
    <dgm:pt modelId="{D25E6BF3-F0FF-4400-8A9C-46488C7502E8}" type="pres">
      <dgm:prSet presAssocID="{75ACFF11-BA74-4667-AA5A-FEA001769FF9}" presName="parSpace" presStyleCnt="0"/>
      <dgm:spPr/>
    </dgm:pt>
    <dgm:pt modelId="{BE5E46AA-7729-46ED-84BC-F4599714A9B4}" type="pres">
      <dgm:prSet presAssocID="{AB70C5C6-38AA-49A3-922A-3E9151142A81}" presName="parTxOnly" presStyleLbl="node1" presStyleIdx="2" presStyleCnt="6">
        <dgm:presLayoutVars>
          <dgm:bulletEnabled val="1"/>
        </dgm:presLayoutVars>
      </dgm:prSet>
      <dgm:spPr/>
    </dgm:pt>
    <dgm:pt modelId="{B93DC7FF-56C2-4AA0-B89C-206DD5A0C87D}" type="pres">
      <dgm:prSet presAssocID="{661DC1FD-517E-4BD8-A38C-33EA196BF0E6}" presName="parSpace" presStyleCnt="0"/>
      <dgm:spPr/>
    </dgm:pt>
    <dgm:pt modelId="{BC09B7A6-4A86-48D1-A23F-EBAA5EC07C27}" type="pres">
      <dgm:prSet presAssocID="{0E3BBA35-D6C6-4603-9561-CCABE8343939}" presName="parTxOnly" presStyleLbl="node1" presStyleIdx="3" presStyleCnt="6">
        <dgm:presLayoutVars>
          <dgm:bulletEnabled val="1"/>
        </dgm:presLayoutVars>
      </dgm:prSet>
      <dgm:spPr/>
    </dgm:pt>
    <dgm:pt modelId="{FA64D973-40EA-49A0-BB80-94F18ED032B7}" type="pres">
      <dgm:prSet presAssocID="{2FD4E850-CED6-4D8F-8418-CE2A02E84241}" presName="parSpace" presStyleCnt="0"/>
      <dgm:spPr/>
    </dgm:pt>
    <dgm:pt modelId="{C86024BD-A38F-4898-AC7D-1261814D61B1}" type="pres">
      <dgm:prSet presAssocID="{51EEC7A1-8F59-4729-9648-36A1379DF346}" presName="parTxOnly" presStyleLbl="node1" presStyleIdx="4" presStyleCnt="6">
        <dgm:presLayoutVars>
          <dgm:bulletEnabled val="1"/>
        </dgm:presLayoutVars>
      </dgm:prSet>
      <dgm:spPr/>
    </dgm:pt>
    <dgm:pt modelId="{B86D7352-911D-4529-8A38-C41FCF5D9D2B}" type="pres">
      <dgm:prSet presAssocID="{6213B5D6-8D97-4FF8-9C7D-104C7C047CEA}" presName="parSpace" presStyleCnt="0"/>
      <dgm:spPr/>
    </dgm:pt>
    <dgm:pt modelId="{F82281C4-5022-4E61-A327-DE1B08DF4289}" type="pres">
      <dgm:prSet presAssocID="{D7BFF10C-90B7-4186-B6E4-130E2B335E2A}" presName="parTxOnly" presStyleLbl="node1" presStyleIdx="5" presStyleCnt="6">
        <dgm:presLayoutVars>
          <dgm:bulletEnabled val="1"/>
        </dgm:presLayoutVars>
      </dgm:prSet>
      <dgm:spPr/>
    </dgm:pt>
  </dgm:ptLst>
  <dgm:cxnLst>
    <dgm:cxn modelId="{33C93508-54B4-4625-B80A-3D331863D140}" type="presOf" srcId="{D7BFF10C-90B7-4186-B6E4-130E2B335E2A}" destId="{F82281C4-5022-4E61-A327-DE1B08DF4289}" srcOrd="0" destOrd="0" presId="urn:microsoft.com/office/officeart/2005/8/layout/hChevron3"/>
    <dgm:cxn modelId="{86AA190F-2423-4A78-BA02-066AD3A9C1EA}" srcId="{62307787-C4FF-4F7B-863B-7393E630526E}" destId="{AB70C5C6-38AA-49A3-922A-3E9151142A81}" srcOrd="2" destOrd="0" parTransId="{246A833A-B4D6-4A73-9FF4-E0B912BF287D}" sibTransId="{661DC1FD-517E-4BD8-A38C-33EA196BF0E6}"/>
    <dgm:cxn modelId="{4E369468-70A1-4F2C-A214-214F6071C790}" type="presOf" srcId="{62307787-C4FF-4F7B-863B-7393E630526E}" destId="{D84D465F-8C39-4CAF-B50D-50938A6218E4}" srcOrd="0" destOrd="0" presId="urn:microsoft.com/office/officeart/2005/8/layout/hChevron3"/>
    <dgm:cxn modelId="{7A3AFA74-D314-47B8-A7AF-2F5942D6BDC2}" srcId="{62307787-C4FF-4F7B-863B-7393E630526E}" destId="{0E3BBA35-D6C6-4603-9561-CCABE8343939}" srcOrd="3" destOrd="0" parTransId="{51806B10-2885-4493-9FE0-1411DCCB6DFE}" sibTransId="{2FD4E850-CED6-4D8F-8418-CE2A02E84241}"/>
    <dgm:cxn modelId="{35CF565A-F779-41F5-9C5A-19643641D2AA}" type="presOf" srcId="{0E3BBA35-D6C6-4603-9561-CCABE8343939}" destId="{BC09B7A6-4A86-48D1-A23F-EBAA5EC07C27}" srcOrd="0" destOrd="0" presId="urn:microsoft.com/office/officeart/2005/8/layout/hChevron3"/>
    <dgm:cxn modelId="{3A46EC8B-5124-4B8A-8A9D-C042B91B5559}" srcId="{62307787-C4FF-4F7B-863B-7393E630526E}" destId="{8079245F-63C9-4494-A673-D401DDA385B2}" srcOrd="0" destOrd="0" parTransId="{E1BBE7A9-A243-4E0B-A1F0-855BD4959772}" sibTransId="{F1A58A52-8165-4D3B-804D-E3F410B938B8}"/>
    <dgm:cxn modelId="{D6532093-CB79-4D74-A021-9B012588EE87}" srcId="{62307787-C4FF-4F7B-863B-7393E630526E}" destId="{51EEC7A1-8F59-4729-9648-36A1379DF346}" srcOrd="4" destOrd="0" parTransId="{F006C0A5-4A57-4989-90FD-7733E35BA0C9}" sibTransId="{6213B5D6-8D97-4FF8-9C7D-104C7C047CEA}"/>
    <dgm:cxn modelId="{1C3C7293-8961-4519-83F4-0FD7A0B00D65}" type="presOf" srcId="{AB70C5C6-38AA-49A3-922A-3E9151142A81}" destId="{BE5E46AA-7729-46ED-84BC-F4599714A9B4}" srcOrd="0" destOrd="0" presId="urn:microsoft.com/office/officeart/2005/8/layout/hChevron3"/>
    <dgm:cxn modelId="{9BCF09A2-423D-404A-BFC2-E1BC56115B2D}" type="presOf" srcId="{E1C5B541-5190-46FF-9722-FFE984F7D476}" destId="{41E8E4E3-3068-4663-A8D6-EB46A4AE276E}" srcOrd="0" destOrd="0" presId="urn:microsoft.com/office/officeart/2005/8/layout/hChevron3"/>
    <dgm:cxn modelId="{B85AB9AE-03C1-4987-B85F-F870550E8D7E}" srcId="{62307787-C4FF-4F7B-863B-7393E630526E}" destId="{D7BFF10C-90B7-4186-B6E4-130E2B335E2A}" srcOrd="5" destOrd="0" parTransId="{9C2AF4C3-0D1D-4CE1-BA31-DA84E6699603}" sibTransId="{E1DBB5D6-4535-4AB1-856C-4D607D8D3EE4}"/>
    <dgm:cxn modelId="{EEC295C3-B67E-4B53-9691-B7872EC1276D}" srcId="{62307787-C4FF-4F7B-863B-7393E630526E}" destId="{E1C5B541-5190-46FF-9722-FFE984F7D476}" srcOrd="1" destOrd="0" parTransId="{4FA63A7E-C797-49F5-B13F-DB83FC7BD77E}" sibTransId="{75ACFF11-BA74-4667-AA5A-FEA001769FF9}"/>
    <dgm:cxn modelId="{3A0FF1C6-42DB-46B9-9E77-B83EE998EE36}" type="presOf" srcId="{51EEC7A1-8F59-4729-9648-36A1379DF346}" destId="{C86024BD-A38F-4898-AC7D-1261814D61B1}" srcOrd="0" destOrd="0" presId="urn:microsoft.com/office/officeart/2005/8/layout/hChevron3"/>
    <dgm:cxn modelId="{A2FB30CE-1371-4E49-817F-72C2C0689E08}" type="presOf" srcId="{8079245F-63C9-4494-A673-D401DDA385B2}" destId="{3F45A3F7-9955-470B-AEC3-AC7A78F82A7D}" srcOrd="0" destOrd="0" presId="urn:microsoft.com/office/officeart/2005/8/layout/hChevron3"/>
    <dgm:cxn modelId="{E2A380DE-E2A0-428F-AC11-E668C3EFBED9}" type="presParOf" srcId="{D84D465F-8C39-4CAF-B50D-50938A6218E4}" destId="{3F45A3F7-9955-470B-AEC3-AC7A78F82A7D}" srcOrd="0" destOrd="0" presId="urn:microsoft.com/office/officeart/2005/8/layout/hChevron3"/>
    <dgm:cxn modelId="{AB4E5288-032D-42E4-9ED6-0D7FF056ECA1}" type="presParOf" srcId="{D84D465F-8C39-4CAF-B50D-50938A6218E4}" destId="{F573581C-58B4-4741-8668-1D9BB6444A61}" srcOrd="1" destOrd="0" presId="urn:microsoft.com/office/officeart/2005/8/layout/hChevron3"/>
    <dgm:cxn modelId="{230FDDA8-0651-418A-BB56-F55E23F623D5}" type="presParOf" srcId="{D84D465F-8C39-4CAF-B50D-50938A6218E4}" destId="{41E8E4E3-3068-4663-A8D6-EB46A4AE276E}" srcOrd="2" destOrd="0" presId="urn:microsoft.com/office/officeart/2005/8/layout/hChevron3"/>
    <dgm:cxn modelId="{A3F46886-CB65-461D-AB9F-94CB12DCD675}" type="presParOf" srcId="{D84D465F-8C39-4CAF-B50D-50938A6218E4}" destId="{D25E6BF3-F0FF-4400-8A9C-46488C7502E8}" srcOrd="3" destOrd="0" presId="urn:microsoft.com/office/officeart/2005/8/layout/hChevron3"/>
    <dgm:cxn modelId="{1D6AB915-F118-4497-BEA0-F330622A563C}" type="presParOf" srcId="{D84D465F-8C39-4CAF-B50D-50938A6218E4}" destId="{BE5E46AA-7729-46ED-84BC-F4599714A9B4}" srcOrd="4" destOrd="0" presId="urn:microsoft.com/office/officeart/2005/8/layout/hChevron3"/>
    <dgm:cxn modelId="{75EFACBA-A07C-4564-B898-44F8617C068F}" type="presParOf" srcId="{D84D465F-8C39-4CAF-B50D-50938A6218E4}" destId="{B93DC7FF-56C2-4AA0-B89C-206DD5A0C87D}" srcOrd="5" destOrd="0" presId="urn:microsoft.com/office/officeart/2005/8/layout/hChevron3"/>
    <dgm:cxn modelId="{3528D888-96D6-483A-9F8C-D1C378023307}" type="presParOf" srcId="{D84D465F-8C39-4CAF-B50D-50938A6218E4}" destId="{BC09B7A6-4A86-48D1-A23F-EBAA5EC07C27}" srcOrd="6" destOrd="0" presId="urn:microsoft.com/office/officeart/2005/8/layout/hChevron3"/>
    <dgm:cxn modelId="{E1E128EB-BE58-4C99-8697-6BABCA2FBF47}" type="presParOf" srcId="{D84D465F-8C39-4CAF-B50D-50938A6218E4}" destId="{FA64D973-40EA-49A0-BB80-94F18ED032B7}" srcOrd="7" destOrd="0" presId="urn:microsoft.com/office/officeart/2005/8/layout/hChevron3"/>
    <dgm:cxn modelId="{DEAB2074-76EB-4E0C-BD0A-565ACC98A421}" type="presParOf" srcId="{D84D465F-8C39-4CAF-B50D-50938A6218E4}" destId="{C86024BD-A38F-4898-AC7D-1261814D61B1}" srcOrd="8" destOrd="0" presId="urn:microsoft.com/office/officeart/2005/8/layout/hChevron3"/>
    <dgm:cxn modelId="{6C5E95F2-C543-432F-BE52-D58EF87E9CD0}" type="presParOf" srcId="{D84D465F-8C39-4CAF-B50D-50938A6218E4}" destId="{B86D7352-911D-4529-8A38-C41FCF5D9D2B}" srcOrd="9" destOrd="0" presId="urn:microsoft.com/office/officeart/2005/8/layout/hChevron3"/>
    <dgm:cxn modelId="{3738BF64-AA5F-41CF-A59B-1B4CC6D36462}" type="presParOf" srcId="{D84D465F-8C39-4CAF-B50D-50938A6218E4}" destId="{F82281C4-5022-4E61-A327-DE1B08DF4289}"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DF00F8-C9B8-47C1-BBD6-33004024619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57D4844-4034-4681-B109-FF7F36876CAD}">
      <dgm:prSet phldrT="[Text]"/>
      <dgm:spPr/>
      <dgm:t>
        <a:bodyPr/>
        <a:lstStyle/>
        <a:p>
          <a:r>
            <a:rPr lang="en-US"/>
            <a:t>Regional Councils of Government</a:t>
          </a:r>
        </a:p>
      </dgm:t>
    </dgm:pt>
    <dgm:pt modelId="{6D08EF45-8753-48FA-9710-9273BD73567C}" type="parTrans" cxnId="{7A59D502-87D3-4190-B058-52BC0EDBFBD2}">
      <dgm:prSet/>
      <dgm:spPr/>
      <dgm:t>
        <a:bodyPr/>
        <a:lstStyle/>
        <a:p>
          <a:endParaRPr lang="en-US"/>
        </a:p>
      </dgm:t>
    </dgm:pt>
    <dgm:pt modelId="{9708CD9A-2E13-41D4-8F24-F2A5FFBB27C3}" type="sibTrans" cxnId="{7A59D502-87D3-4190-B058-52BC0EDBFBD2}">
      <dgm:prSet/>
      <dgm:spPr/>
      <dgm:t>
        <a:bodyPr/>
        <a:lstStyle/>
        <a:p>
          <a:endParaRPr lang="en-US"/>
        </a:p>
      </dgm:t>
    </dgm:pt>
    <dgm:pt modelId="{07D9FC14-BBD1-4304-AF57-D700D4B4898D}">
      <dgm:prSet phldrT="[Text]"/>
      <dgm:spPr/>
      <dgm:t>
        <a:bodyPr/>
        <a:lstStyle/>
        <a:p>
          <a:r>
            <a:rPr lang="en-US"/>
            <a:t>Cities</a:t>
          </a:r>
        </a:p>
      </dgm:t>
    </dgm:pt>
    <dgm:pt modelId="{88881411-89F1-4C63-967E-1C5E7A37ABB6}" type="parTrans" cxnId="{6E69AD73-3CF4-4704-8CFD-1E39EFAF141A}">
      <dgm:prSet/>
      <dgm:spPr/>
      <dgm:t>
        <a:bodyPr/>
        <a:lstStyle/>
        <a:p>
          <a:endParaRPr lang="en-US"/>
        </a:p>
      </dgm:t>
    </dgm:pt>
    <dgm:pt modelId="{A22B95F6-9C91-49E8-80A7-F90ED9083A5B}" type="sibTrans" cxnId="{6E69AD73-3CF4-4704-8CFD-1E39EFAF141A}">
      <dgm:prSet/>
      <dgm:spPr/>
      <dgm:t>
        <a:bodyPr/>
        <a:lstStyle/>
        <a:p>
          <a:endParaRPr lang="en-US"/>
        </a:p>
      </dgm:t>
    </dgm:pt>
    <dgm:pt modelId="{2F5B3FC2-6A54-4BC8-BE8A-203880115B2A}">
      <dgm:prSet phldrT="[Text]"/>
      <dgm:spPr/>
      <dgm:t>
        <a:bodyPr/>
        <a:lstStyle/>
        <a:p>
          <a:r>
            <a:rPr lang="en-US"/>
            <a:t>Redevelopment Agencies </a:t>
          </a:r>
        </a:p>
      </dgm:t>
    </dgm:pt>
    <dgm:pt modelId="{B3F1C0D8-CD28-4590-A76A-E81D250C149F}" type="parTrans" cxnId="{7C22C4B4-3ACB-40BF-8540-0131B55D9CC6}">
      <dgm:prSet/>
      <dgm:spPr/>
      <dgm:t>
        <a:bodyPr/>
        <a:lstStyle/>
        <a:p>
          <a:endParaRPr lang="en-US"/>
        </a:p>
      </dgm:t>
    </dgm:pt>
    <dgm:pt modelId="{BB1B007F-2EA3-44B0-A3DB-BA63118A4F94}" type="sibTrans" cxnId="{7C22C4B4-3ACB-40BF-8540-0131B55D9CC6}">
      <dgm:prSet/>
      <dgm:spPr/>
      <dgm:t>
        <a:bodyPr/>
        <a:lstStyle/>
        <a:p>
          <a:endParaRPr lang="en-US"/>
        </a:p>
      </dgm:t>
    </dgm:pt>
    <dgm:pt modelId="{8E1BAB6D-5964-4A03-80C8-C67A9BE309D0}">
      <dgm:prSet phldrT="[Text]"/>
      <dgm:spPr/>
      <dgm:t>
        <a:bodyPr/>
        <a:lstStyle/>
        <a:p>
          <a:r>
            <a:rPr lang="en-US"/>
            <a:t>States</a:t>
          </a:r>
        </a:p>
      </dgm:t>
    </dgm:pt>
    <dgm:pt modelId="{4939E59D-C768-4BFC-BDC0-4BE5C4220415}" type="parTrans" cxnId="{6DF3D00A-BFB2-49B7-B0B5-10B7FBCEEA07}">
      <dgm:prSet/>
      <dgm:spPr/>
      <dgm:t>
        <a:bodyPr/>
        <a:lstStyle/>
        <a:p>
          <a:endParaRPr lang="en-US"/>
        </a:p>
      </dgm:t>
    </dgm:pt>
    <dgm:pt modelId="{9F5DBC89-4C78-4637-B1F1-FD13ACB0A54C}" type="sibTrans" cxnId="{6DF3D00A-BFB2-49B7-B0B5-10B7FBCEEA07}">
      <dgm:prSet/>
      <dgm:spPr/>
      <dgm:t>
        <a:bodyPr/>
        <a:lstStyle/>
        <a:p>
          <a:endParaRPr lang="en-US"/>
        </a:p>
      </dgm:t>
    </dgm:pt>
    <dgm:pt modelId="{D9423B99-B07E-4700-8420-228E994FC76E}">
      <dgm:prSet phldrT="[Text]"/>
      <dgm:spPr/>
      <dgm:t>
        <a:bodyPr/>
        <a:lstStyle/>
        <a:p>
          <a:r>
            <a:rPr lang="en-US"/>
            <a:t>Non-profit organizations</a:t>
          </a:r>
        </a:p>
      </dgm:t>
    </dgm:pt>
    <dgm:pt modelId="{6B7B7CB9-6B16-4D46-83CF-6A57BBB258F1}" type="parTrans" cxnId="{22A317DE-314E-430D-9339-B4DB98F5F241}">
      <dgm:prSet/>
      <dgm:spPr/>
      <dgm:t>
        <a:bodyPr/>
        <a:lstStyle/>
        <a:p>
          <a:endParaRPr lang="en-US"/>
        </a:p>
      </dgm:t>
    </dgm:pt>
    <dgm:pt modelId="{96BCBCB7-D7FC-4900-8FDF-E77608DD434D}" type="sibTrans" cxnId="{22A317DE-314E-430D-9339-B4DB98F5F241}">
      <dgm:prSet/>
      <dgm:spPr/>
      <dgm:t>
        <a:bodyPr/>
        <a:lstStyle/>
        <a:p>
          <a:endParaRPr lang="en-US"/>
        </a:p>
      </dgm:t>
    </dgm:pt>
    <dgm:pt modelId="{F350A4FB-8C2E-4305-B44D-003396E3A5D2}">
      <dgm:prSet/>
      <dgm:spPr/>
      <dgm:t>
        <a:bodyPr/>
        <a:lstStyle/>
        <a:p>
          <a:r>
            <a:rPr lang="en-US"/>
            <a:t>Local Governments</a:t>
          </a:r>
        </a:p>
      </dgm:t>
    </dgm:pt>
    <dgm:pt modelId="{C46773CF-5F7F-4956-A84E-7E85AA733B0B}" type="parTrans" cxnId="{20AB19B9-94AE-4C23-8306-3F0F6CFBC496}">
      <dgm:prSet/>
      <dgm:spPr/>
      <dgm:t>
        <a:bodyPr/>
        <a:lstStyle/>
        <a:p>
          <a:endParaRPr lang="en-US"/>
        </a:p>
      </dgm:t>
    </dgm:pt>
    <dgm:pt modelId="{C1D638B9-D989-4CA3-B38F-3FF3E6F15630}" type="sibTrans" cxnId="{20AB19B9-94AE-4C23-8306-3F0F6CFBC496}">
      <dgm:prSet/>
      <dgm:spPr/>
      <dgm:t>
        <a:bodyPr/>
        <a:lstStyle/>
        <a:p>
          <a:endParaRPr lang="en-US"/>
        </a:p>
      </dgm:t>
    </dgm:pt>
    <dgm:pt modelId="{0A637ACD-39FF-4C4F-99F1-61CB1259E49B}">
      <dgm:prSet/>
      <dgm:spPr/>
      <dgm:t>
        <a:bodyPr/>
        <a:lstStyle/>
        <a:p>
          <a:r>
            <a:rPr lang="en-US"/>
            <a:t>Tribes</a:t>
          </a:r>
        </a:p>
      </dgm:t>
    </dgm:pt>
    <dgm:pt modelId="{793221F9-4697-46FE-9E55-E1FF6065C0CB}" type="parTrans" cxnId="{04F7D0DA-B230-4C52-8181-1E4B09A8F398}">
      <dgm:prSet/>
      <dgm:spPr/>
      <dgm:t>
        <a:bodyPr/>
        <a:lstStyle/>
        <a:p>
          <a:endParaRPr lang="en-US"/>
        </a:p>
      </dgm:t>
    </dgm:pt>
    <dgm:pt modelId="{5BF1F711-859C-454D-81E7-2B422D3F1E0F}" type="sibTrans" cxnId="{04F7D0DA-B230-4C52-8181-1E4B09A8F398}">
      <dgm:prSet/>
      <dgm:spPr/>
      <dgm:t>
        <a:bodyPr/>
        <a:lstStyle/>
        <a:p>
          <a:endParaRPr lang="en-US"/>
        </a:p>
      </dgm:t>
    </dgm:pt>
    <dgm:pt modelId="{B5FBBECA-0D8B-4836-8BE4-DB84E1D06BD6}" type="pres">
      <dgm:prSet presAssocID="{3DDF00F8-C9B8-47C1-BBD6-33004024619B}" presName="diagram" presStyleCnt="0">
        <dgm:presLayoutVars>
          <dgm:dir/>
          <dgm:resizeHandles val="exact"/>
        </dgm:presLayoutVars>
      </dgm:prSet>
      <dgm:spPr/>
    </dgm:pt>
    <dgm:pt modelId="{6F5FEF25-EF70-4B86-8492-382F34E9E16E}" type="pres">
      <dgm:prSet presAssocID="{857D4844-4034-4681-B109-FF7F36876CAD}" presName="node" presStyleLbl="node1" presStyleIdx="0" presStyleCnt="7">
        <dgm:presLayoutVars>
          <dgm:bulletEnabled val="1"/>
        </dgm:presLayoutVars>
      </dgm:prSet>
      <dgm:spPr>
        <a:prstGeom prst="flowChartConnector">
          <a:avLst/>
        </a:prstGeom>
      </dgm:spPr>
    </dgm:pt>
    <dgm:pt modelId="{3BB94F22-1E27-42F7-AFFD-CF764889EE4A}" type="pres">
      <dgm:prSet presAssocID="{9708CD9A-2E13-41D4-8F24-F2A5FFBB27C3}" presName="sibTrans" presStyleCnt="0"/>
      <dgm:spPr/>
    </dgm:pt>
    <dgm:pt modelId="{74825052-5E41-4BCF-B3C0-083AD20017A1}" type="pres">
      <dgm:prSet presAssocID="{07D9FC14-BBD1-4304-AF57-D700D4B4898D}" presName="node" presStyleLbl="node1" presStyleIdx="1" presStyleCnt="7">
        <dgm:presLayoutVars>
          <dgm:bulletEnabled val="1"/>
        </dgm:presLayoutVars>
      </dgm:prSet>
      <dgm:spPr>
        <a:prstGeom prst="flowChartConnector">
          <a:avLst/>
        </a:prstGeom>
      </dgm:spPr>
    </dgm:pt>
    <dgm:pt modelId="{E8E82949-1FC7-4CD8-AC34-D87A17BA4E3E}" type="pres">
      <dgm:prSet presAssocID="{A22B95F6-9C91-49E8-80A7-F90ED9083A5B}" presName="sibTrans" presStyleCnt="0"/>
      <dgm:spPr/>
    </dgm:pt>
    <dgm:pt modelId="{964425D1-D883-494B-9CAA-A3D0A07027F0}" type="pres">
      <dgm:prSet presAssocID="{2F5B3FC2-6A54-4BC8-BE8A-203880115B2A}" presName="node" presStyleLbl="node1" presStyleIdx="2" presStyleCnt="7">
        <dgm:presLayoutVars>
          <dgm:bulletEnabled val="1"/>
        </dgm:presLayoutVars>
      </dgm:prSet>
      <dgm:spPr>
        <a:prstGeom prst="flowChartConnector">
          <a:avLst/>
        </a:prstGeom>
      </dgm:spPr>
    </dgm:pt>
    <dgm:pt modelId="{37B8C7F2-8CF1-4EC7-9A5E-094E8693EB69}" type="pres">
      <dgm:prSet presAssocID="{BB1B007F-2EA3-44B0-A3DB-BA63118A4F94}" presName="sibTrans" presStyleCnt="0"/>
      <dgm:spPr/>
    </dgm:pt>
    <dgm:pt modelId="{ABF98F25-D5DB-4BC1-A0E6-29942B813D52}" type="pres">
      <dgm:prSet presAssocID="{8E1BAB6D-5964-4A03-80C8-C67A9BE309D0}" presName="node" presStyleLbl="node1" presStyleIdx="3" presStyleCnt="7">
        <dgm:presLayoutVars>
          <dgm:bulletEnabled val="1"/>
        </dgm:presLayoutVars>
      </dgm:prSet>
      <dgm:spPr>
        <a:prstGeom prst="flowChartConnector">
          <a:avLst/>
        </a:prstGeom>
      </dgm:spPr>
    </dgm:pt>
    <dgm:pt modelId="{9F061E94-23EF-4E77-9ADB-DBFF486352FD}" type="pres">
      <dgm:prSet presAssocID="{9F5DBC89-4C78-4637-B1F1-FD13ACB0A54C}" presName="sibTrans" presStyleCnt="0"/>
      <dgm:spPr/>
    </dgm:pt>
    <dgm:pt modelId="{892B881B-688E-4C36-A805-F142CBF5DE8B}" type="pres">
      <dgm:prSet presAssocID="{0A637ACD-39FF-4C4F-99F1-61CB1259E49B}" presName="node" presStyleLbl="node1" presStyleIdx="4" presStyleCnt="7">
        <dgm:presLayoutVars>
          <dgm:bulletEnabled val="1"/>
        </dgm:presLayoutVars>
      </dgm:prSet>
      <dgm:spPr>
        <a:prstGeom prst="flowChartConnector">
          <a:avLst/>
        </a:prstGeom>
      </dgm:spPr>
    </dgm:pt>
    <dgm:pt modelId="{C24B40B2-EA1E-4905-AE1B-01BC09EFF051}" type="pres">
      <dgm:prSet presAssocID="{5BF1F711-859C-454D-81E7-2B422D3F1E0F}" presName="sibTrans" presStyleCnt="0"/>
      <dgm:spPr/>
    </dgm:pt>
    <dgm:pt modelId="{19DD8F25-DE48-4866-BFA5-4E42B1820075}" type="pres">
      <dgm:prSet presAssocID="{D9423B99-B07E-4700-8420-228E994FC76E}" presName="node" presStyleLbl="node1" presStyleIdx="5" presStyleCnt="7">
        <dgm:presLayoutVars>
          <dgm:bulletEnabled val="1"/>
        </dgm:presLayoutVars>
      </dgm:prSet>
      <dgm:spPr>
        <a:prstGeom prst="flowChartConnector">
          <a:avLst/>
        </a:prstGeom>
      </dgm:spPr>
    </dgm:pt>
    <dgm:pt modelId="{42D7B146-F067-40C5-BAFB-FE08FB894044}" type="pres">
      <dgm:prSet presAssocID="{96BCBCB7-D7FC-4900-8FDF-E77608DD434D}" presName="sibTrans" presStyleCnt="0"/>
      <dgm:spPr/>
    </dgm:pt>
    <dgm:pt modelId="{4F38DB8D-F613-4C99-87AD-5A5ECD769F8A}" type="pres">
      <dgm:prSet presAssocID="{F350A4FB-8C2E-4305-B44D-003396E3A5D2}" presName="node" presStyleLbl="node1" presStyleIdx="6" presStyleCnt="7">
        <dgm:presLayoutVars>
          <dgm:bulletEnabled val="1"/>
        </dgm:presLayoutVars>
      </dgm:prSet>
      <dgm:spPr>
        <a:prstGeom prst="flowChartConnector">
          <a:avLst/>
        </a:prstGeom>
      </dgm:spPr>
    </dgm:pt>
  </dgm:ptLst>
  <dgm:cxnLst>
    <dgm:cxn modelId="{7A59D502-87D3-4190-B058-52BC0EDBFBD2}" srcId="{3DDF00F8-C9B8-47C1-BBD6-33004024619B}" destId="{857D4844-4034-4681-B109-FF7F36876CAD}" srcOrd="0" destOrd="0" parTransId="{6D08EF45-8753-48FA-9710-9273BD73567C}" sibTransId="{9708CD9A-2E13-41D4-8F24-F2A5FFBB27C3}"/>
    <dgm:cxn modelId="{6DF3D00A-BFB2-49B7-B0B5-10B7FBCEEA07}" srcId="{3DDF00F8-C9B8-47C1-BBD6-33004024619B}" destId="{8E1BAB6D-5964-4A03-80C8-C67A9BE309D0}" srcOrd="3" destOrd="0" parTransId="{4939E59D-C768-4BFC-BDC0-4BE5C4220415}" sibTransId="{9F5DBC89-4C78-4637-B1F1-FD13ACB0A54C}"/>
    <dgm:cxn modelId="{1067DC2E-441B-4524-B37B-455F4A52519C}" type="presOf" srcId="{0A637ACD-39FF-4C4F-99F1-61CB1259E49B}" destId="{892B881B-688E-4C36-A805-F142CBF5DE8B}" srcOrd="0" destOrd="0" presId="urn:microsoft.com/office/officeart/2005/8/layout/default"/>
    <dgm:cxn modelId="{81A4B140-075D-47B3-99AE-42E0E453FEB8}" type="presOf" srcId="{857D4844-4034-4681-B109-FF7F36876CAD}" destId="{6F5FEF25-EF70-4B86-8492-382F34E9E16E}" srcOrd="0" destOrd="0" presId="urn:microsoft.com/office/officeart/2005/8/layout/default"/>
    <dgm:cxn modelId="{5C494F63-2596-44C6-B72C-0839247FB0E4}" type="presOf" srcId="{3DDF00F8-C9B8-47C1-BBD6-33004024619B}" destId="{B5FBBECA-0D8B-4836-8BE4-DB84E1D06BD6}" srcOrd="0" destOrd="0" presId="urn:microsoft.com/office/officeart/2005/8/layout/default"/>
    <dgm:cxn modelId="{AAA48C45-1060-4284-8BB6-C1F65C73A864}" type="presOf" srcId="{F350A4FB-8C2E-4305-B44D-003396E3A5D2}" destId="{4F38DB8D-F613-4C99-87AD-5A5ECD769F8A}" srcOrd="0" destOrd="0" presId="urn:microsoft.com/office/officeart/2005/8/layout/default"/>
    <dgm:cxn modelId="{6784A048-55CD-48BB-8B01-66D429CDFC55}" type="presOf" srcId="{07D9FC14-BBD1-4304-AF57-D700D4B4898D}" destId="{74825052-5E41-4BCF-B3C0-083AD20017A1}" srcOrd="0" destOrd="0" presId="urn:microsoft.com/office/officeart/2005/8/layout/default"/>
    <dgm:cxn modelId="{6E69AD73-3CF4-4704-8CFD-1E39EFAF141A}" srcId="{3DDF00F8-C9B8-47C1-BBD6-33004024619B}" destId="{07D9FC14-BBD1-4304-AF57-D700D4B4898D}" srcOrd="1" destOrd="0" parTransId="{88881411-89F1-4C63-967E-1C5E7A37ABB6}" sibTransId="{A22B95F6-9C91-49E8-80A7-F90ED9083A5B}"/>
    <dgm:cxn modelId="{7C22C4B4-3ACB-40BF-8540-0131B55D9CC6}" srcId="{3DDF00F8-C9B8-47C1-BBD6-33004024619B}" destId="{2F5B3FC2-6A54-4BC8-BE8A-203880115B2A}" srcOrd="2" destOrd="0" parTransId="{B3F1C0D8-CD28-4590-A76A-E81D250C149F}" sibTransId="{BB1B007F-2EA3-44B0-A3DB-BA63118A4F94}"/>
    <dgm:cxn modelId="{20AB19B9-94AE-4C23-8306-3F0F6CFBC496}" srcId="{3DDF00F8-C9B8-47C1-BBD6-33004024619B}" destId="{F350A4FB-8C2E-4305-B44D-003396E3A5D2}" srcOrd="6" destOrd="0" parTransId="{C46773CF-5F7F-4956-A84E-7E85AA733B0B}" sibTransId="{C1D638B9-D989-4CA3-B38F-3FF3E6F15630}"/>
    <dgm:cxn modelId="{53CE46CF-B1BB-4A56-8767-E5AA32C5CEA6}" type="presOf" srcId="{D9423B99-B07E-4700-8420-228E994FC76E}" destId="{19DD8F25-DE48-4866-BFA5-4E42B1820075}" srcOrd="0" destOrd="0" presId="urn:microsoft.com/office/officeart/2005/8/layout/default"/>
    <dgm:cxn modelId="{04F7D0DA-B230-4C52-8181-1E4B09A8F398}" srcId="{3DDF00F8-C9B8-47C1-BBD6-33004024619B}" destId="{0A637ACD-39FF-4C4F-99F1-61CB1259E49B}" srcOrd="4" destOrd="0" parTransId="{793221F9-4697-46FE-9E55-E1FF6065C0CB}" sibTransId="{5BF1F711-859C-454D-81E7-2B422D3F1E0F}"/>
    <dgm:cxn modelId="{22A317DE-314E-430D-9339-B4DB98F5F241}" srcId="{3DDF00F8-C9B8-47C1-BBD6-33004024619B}" destId="{D9423B99-B07E-4700-8420-228E994FC76E}" srcOrd="5" destOrd="0" parTransId="{6B7B7CB9-6B16-4D46-83CF-6A57BBB258F1}" sibTransId="{96BCBCB7-D7FC-4900-8FDF-E77608DD434D}"/>
    <dgm:cxn modelId="{863A76E5-2F3B-4A2D-BC5F-C86015A2D035}" type="presOf" srcId="{2F5B3FC2-6A54-4BC8-BE8A-203880115B2A}" destId="{964425D1-D883-494B-9CAA-A3D0A07027F0}" srcOrd="0" destOrd="0" presId="urn:microsoft.com/office/officeart/2005/8/layout/default"/>
    <dgm:cxn modelId="{7ADBEFFE-13DB-4F8D-A40B-BDDB039E51E2}" type="presOf" srcId="{8E1BAB6D-5964-4A03-80C8-C67A9BE309D0}" destId="{ABF98F25-D5DB-4BC1-A0E6-29942B813D52}" srcOrd="0" destOrd="0" presId="urn:microsoft.com/office/officeart/2005/8/layout/default"/>
    <dgm:cxn modelId="{17CE419B-9900-4D6E-99AA-11024942A986}" type="presParOf" srcId="{B5FBBECA-0D8B-4836-8BE4-DB84E1D06BD6}" destId="{6F5FEF25-EF70-4B86-8492-382F34E9E16E}" srcOrd="0" destOrd="0" presId="urn:microsoft.com/office/officeart/2005/8/layout/default"/>
    <dgm:cxn modelId="{657CED96-27B9-47E4-B205-0D9DE49FFB34}" type="presParOf" srcId="{B5FBBECA-0D8B-4836-8BE4-DB84E1D06BD6}" destId="{3BB94F22-1E27-42F7-AFFD-CF764889EE4A}" srcOrd="1" destOrd="0" presId="urn:microsoft.com/office/officeart/2005/8/layout/default"/>
    <dgm:cxn modelId="{8CF7B197-EDF7-4088-AD69-5C40717AD2C4}" type="presParOf" srcId="{B5FBBECA-0D8B-4836-8BE4-DB84E1D06BD6}" destId="{74825052-5E41-4BCF-B3C0-083AD20017A1}" srcOrd="2" destOrd="0" presId="urn:microsoft.com/office/officeart/2005/8/layout/default"/>
    <dgm:cxn modelId="{29821ED5-1710-4E7A-8753-F5D1E0BC2AC7}" type="presParOf" srcId="{B5FBBECA-0D8B-4836-8BE4-DB84E1D06BD6}" destId="{E8E82949-1FC7-4CD8-AC34-D87A17BA4E3E}" srcOrd="3" destOrd="0" presId="urn:microsoft.com/office/officeart/2005/8/layout/default"/>
    <dgm:cxn modelId="{9CE97CDF-F877-4D5A-808D-26ECC460856D}" type="presParOf" srcId="{B5FBBECA-0D8B-4836-8BE4-DB84E1D06BD6}" destId="{964425D1-D883-494B-9CAA-A3D0A07027F0}" srcOrd="4" destOrd="0" presId="urn:microsoft.com/office/officeart/2005/8/layout/default"/>
    <dgm:cxn modelId="{4A69D33A-5EA1-4523-AAE4-9321968BA5EB}" type="presParOf" srcId="{B5FBBECA-0D8B-4836-8BE4-DB84E1D06BD6}" destId="{37B8C7F2-8CF1-4EC7-9A5E-094E8693EB69}" srcOrd="5" destOrd="0" presId="urn:microsoft.com/office/officeart/2005/8/layout/default"/>
    <dgm:cxn modelId="{03460317-F741-4864-8A52-E03573333134}" type="presParOf" srcId="{B5FBBECA-0D8B-4836-8BE4-DB84E1D06BD6}" destId="{ABF98F25-D5DB-4BC1-A0E6-29942B813D52}" srcOrd="6" destOrd="0" presId="urn:microsoft.com/office/officeart/2005/8/layout/default"/>
    <dgm:cxn modelId="{CE66A756-48E4-47C0-BB61-FB654E03BA87}" type="presParOf" srcId="{B5FBBECA-0D8B-4836-8BE4-DB84E1D06BD6}" destId="{9F061E94-23EF-4E77-9ADB-DBFF486352FD}" srcOrd="7" destOrd="0" presId="urn:microsoft.com/office/officeart/2005/8/layout/default"/>
    <dgm:cxn modelId="{9268B67E-4C26-489E-8CF7-4B3BC87537EE}" type="presParOf" srcId="{B5FBBECA-0D8B-4836-8BE4-DB84E1D06BD6}" destId="{892B881B-688E-4C36-A805-F142CBF5DE8B}" srcOrd="8" destOrd="0" presId="urn:microsoft.com/office/officeart/2005/8/layout/default"/>
    <dgm:cxn modelId="{DD27A2A7-6AFC-4E34-8495-9155EEA3233D}" type="presParOf" srcId="{B5FBBECA-0D8B-4836-8BE4-DB84E1D06BD6}" destId="{C24B40B2-EA1E-4905-AE1B-01BC09EFF051}" srcOrd="9" destOrd="0" presId="urn:microsoft.com/office/officeart/2005/8/layout/default"/>
    <dgm:cxn modelId="{F7DE981F-403A-4020-B4F7-A1CE06F58D40}" type="presParOf" srcId="{B5FBBECA-0D8B-4836-8BE4-DB84E1D06BD6}" destId="{19DD8F25-DE48-4866-BFA5-4E42B1820075}" srcOrd="10" destOrd="0" presId="urn:microsoft.com/office/officeart/2005/8/layout/default"/>
    <dgm:cxn modelId="{6B47F107-A7C1-477F-BD59-4822D4AC726A}" type="presParOf" srcId="{B5FBBECA-0D8B-4836-8BE4-DB84E1D06BD6}" destId="{42D7B146-F067-40C5-BAFB-FE08FB894044}" srcOrd="11" destOrd="0" presId="urn:microsoft.com/office/officeart/2005/8/layout/default"/>
    <dgm:cxn modelId="{A201F450-DE68-4BC0-8562-EF689C3321D7}" type="presParOf" srcId="{B5FBBECA-0D8B-4836-8BE4-DB84E1D06BD6}" destId="{4F38DB8D-F613-4C99-87AD-5A5ECD769F8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D4669C-D1A8-489C-8CD5-E5E5CDC8E723}"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DCEC8F96-F84C-40B7-A129-D69C1D8E70E7}">
      <dgm:prSet phldrT="[Text]"/>
      <dgm:spPr/>
      <dgm:t>
        <a:bodyPr/>
        <a:lstStyle/>
        <a:p>
          <a:endParaRPr lang="en-US"/>
        </a:p>
      </dgm:t>
    </dgm:pt>
    <dgm:pt modelId="{B9A16AC6-04F5-4DB3-9D53-95635623B02F}" type="parTrans" cxnId="{A6E97404-E32E-4F9B-903A-C2B960CE712F}">
      <dgm:prSet/>
      <dgm:spPr/>
      <dgm:t>
        <a:bodyPr/>
        <a:lstStyle/>
        <a:p>
          <a:endParaRPr lang="en-US"/>
        </a:p>
      </dgm:t>
    </dgm:pt>
    <dgm:pt modelId="{838F5A03-AE11-4E93-BBF7-33D8160C1A53}" type="sibTrans" cxnId="{A6E97404-E32E-4F9B-903A-C2B960CE712F}">
      <dgm:prSet/>
      <dgm:spPr/>
      <dgm:t>
        <a:bodyPr/>
        <a:lstStyle/>
        <a:p>
          <a:endParaRPr lang="en-US"/>
        </a:p>
      </dgm:t>
    </dgm:pt>
    <dgm:pt modelId="{4AD68FB0-B3C2-4E73-A53B-9F30F24E6745}">
      <dgm:prSet phldrT="[Text]"/>
      <dgm:spPr>
        <a:solidFill>
          <a:srgbClr val="00B0F0"/>
        </a:solidFill>
      </dgm:spPr>
      <dgm:t>
        <a:bodyPr/>
        <a:lstStyle/>
        <a:p>
          <a:r>
            <a:rPr lang="en-US" b="1"/>
            <a:t>State/Tribal Response Programs</a:t>
          </a:r>
        </a:p>
      </dgm:t>
    </dgm:pt>
    <dgm:pt modelId="{E60AD744-AEBC-4104-B9A6-8B3A3BDA137A}" type="parTrans" cxnId="{B4964F45-ED88-4D7B-B3AC-691541C5AB8A}">
      <dgm:prSet/>
      <dgm:spPr/>
      <dgm:t>
        <a:bodyPr/>
        <a:lstStyle/>
        <a:p>
          <a:endParaRPr lang="en-US"/>
        </a:p>
      </dgm:t>
    </dgm:pt>
    <dgm:pt modelId="{BBBD483C-0BDE-4267-930A-9D8299E241AB}" type="sibTrans" cxnId="{B4964F45-ED88-4D7B-B3AC-691541C5AB8A}">
      <dgm:prSet/>
      <dgm:spPr/>
      <dgm:t>
        <a:bodyPr/>
        <a:lstStyle/>
        <a:p>
          <a:endParaRPr lang="en-US"/>
        </a:p>
      </dgm:t>
    </dgm:pt>
    <dgm:pt modelId="{ED9C6E97-6756-4CC5-A386-23A764FA5E25}">
      <dgm:prSet phldrT="[Text]"/>
      <dgm:spPr>
        <a:solidFill>
          <a:srgbClr val="00B0F0"/>
        </a:solidFill>
      </dgm:spPr>
      <dgm:t>
        <a:bodyPr/>
        <a:lstStyle/>
        <a:p>
          <a:r>
            <a:rPr lang="en-US" b="1"/>
            <a:t>Assessment Grants</a:t>
          </a:r>
        </a:p>
      </dgm:t>
    </dgm:pt>
    <dgm:pt modelId="{FD78B387-D05E-4484-8E4D-C9F3D5347F03}" type="parTrans" cxnId="{90FF2846-71A4-4AC0-8172-D5A411DA199C}">
      <dgm:prSet/>
      <dgm:spPr/>
      <dgm:t>
        <a:bodyPr/>
        <a:lstStyle/>
        <a:p>
          <a:endParaRPr lang="en-US"/>
        </a:p>
      </dgm:t>
    </dgm:pt>
    <dgm:pt modelId="{5B3D7AD7-EEC3-4BE6-9EA3-76A9E188CF87}" type="sibTrans" cxnId="{90FF2846-71A4-4AC0-8172-D5A411DA199C}">
      <dgm:prSet/>
      <dgm:spPr/>
      <dgm:t>
        <a:bodyPr/>
        <a:lstStyle/>
        <a:p>
          <a:endParaRPr lang="en-US"/>
        </a:p>
      </dgm:t>
    </dgm:pt>
    <dgm:pt modelId="{FABCD064-7D54-4BF0-A5A0-2B281B20375B}">
      <dgm:prSet phldrT="[Text]"/>
      <dgm:spPr>
        <a:solidFill>
          <a:srgbClr val="92D050"/>
        </a:solidFill>
      </dgm:spPr>
      <dgm:t>
        <a:bodyPr/>
        <a:lstStyle/>
        <a:p>
          <a:r>
            <a:rPr lang="en-US" b="1"/>
            <a:t>Technical Assistance </a:t>
          </a:r>
        </a:p>
      </dgm:t>
    </dgm:pt>
    <dgm:pt modelId="{7C8C2AA8-B667-4588-826C-A5AF0293B784}" type="parTrans" cxnId="{CCEA03BC-076E-45E6-86C4-3DFA7583F9CE}">
      <dgm:prSet/>
      <dgm:spPr/>
      <dgm:t>
        <a:bodyPr/>
        <a:lstStyle/>
        <a:p>
          <a:endParaRPr lang="en-US"/>
        </a:p>
      </dgm:t>
    </dgm:pt>
    <dgm:pt modelId="{9D1D7895-6428-4AF1-86FC-3BA9B4179378}" type="sibTrans" cxnId="{CCEA03BC-076E-45E6-86C4-3DFA7583F9CE}">
      <dgm:prSet/>
      <dgm:spPr/>
      <dgm:t>
        <a:bodyPr/>
        <a:lstStyle/>
        <a:p>
          <a:endParaRPr lang="en-US"/>
        </a:p>
      </dgm:t>
    </dgm:pt>
    <dgm:pt modelId="{FE7FD5BB-C262-42BC-A362-0B2C8CB65880}">
      <dgm:prSet phldrT="[Text]"/>
      <dgm:spPr>
        <a:solidFill>
          <a:srgbClr val="00B0F0"/>
        </a:solidFill>
      </dgm:spPr>
      <dgm:t>
        <a:bodyPr/>
        <a:lstStyle/>
        <a:p>
          <a:r>
            <a:rPr lang="en-US" b="1"/>
            <a:t>Revolving Loan Funds</a:t>
          </a:r>
        </a:p>
      </dgm:t>
    </dgm:pt>
    <dgm:pt modelId="{4EAE9DE7-6F05-436A-B6D9-BC7B4E29C41A}" type="parTrans" cxnId="{8D0A772C-018F-4B7B-B945-457660D2AEE0}">
      <dgm:prSet/>
      <dgm:spPr/>
      <dgm:t>
        <a:bodyPr/>
        <a:lstStyle/>
        <a:p>
          <a:endParaRPr lang="en-US"/>
        </a:p>
      </dgm:t>
    </dgm:pt>
    <dgm:pt modelId="{DC2B2E3E-973F-4FFF-93D3-A1688F68847E}" type="sibTrans" cxnId="{8D0A772C-018F-4B7B-B945-457660D2AEE0}">
      <dgm:prSet/>
      <dgm:spPr/>
      <dgm:t>
        <a:bodyPr/>
        <a:lstStyle/>
        <a:p>
          <a:endParaRPr lang="en-US"/>
        </a:p>
      </dgm:t>
    </dgm:pt>
    <dgm:pt modelId="{D1C07669-3594-472B-BCE4-4C85AD72FC8F}">
      <dgm:prSet phldrT="[Text]"/>
      <dgm:spPr>
        <a:solidFill>
          <a:srgbClr val="00B0F0"/>
        </a:solidFill>
      </dgm:spPr>
      <dgm:t>
        <a:bodyPr/>
        <a:lstStyle/>
        <a:p>
          <a:r>
            <a:rPr lang="en-US" b="1"/>
            <a:t>Job Training Grants</a:t>
          </a:r>
        </a:p>
      </dgm:t>
    </dgm:pt>
    <dgm:pt modelId="{E3D96820-FA4F-4F3D-8E54-1886283B0AFB}" type="parTrans" cxnId="{C31EEF6F-17D2-41FB-BE38-A38971EFC59F}">
      <dgm:prSet/>
      <dgm:spPr/>
      <dgm:t>
        <a:bodyPr/>
        <a:lstStyle/>
        <a:p>
          <a:endParaRPr lang="en-US"/>
        </a:p>
      </dgm:t>
    </dgm:pt>
    <dgm:pt modelId="{D1611AD7-CF41-409F-8A54-70E4F20C3BD8}" type="sibTrans" cxnId="{C31EEF6F-17D2-41FB-BE38-A38971EFC59F}">
      <dgm:prSet/>
      <dgm:spPr/>
      <dgm:t>
        <a:bodyPr/>
        <a:lstStyle/>
        <a:p>
          <a:endParaRPr lang="en-US"/>
        </a:p>
      </dgm:t>
    </dgm:pt>
    <dgm:pt modelId="{6D03C174-B97E-4F64-8FD0-5C91E0BACFD2}">
      <dgm:prSet phldrT="[Text]"/>
      <dgm:spPr>
        <a:solidFill>
          <a:srgbClr val="92D050"/>
        </a:solidFill>
      </dgm:spPr>
      <dgm:t>
        <a:bodyPr/>
        <a:lstStyle/>
        <a:p>
          <a:r>
            <a:rPr lang="en-US" b="1"/>
            <a:t>Targeted Brownfields Assessments</a:t>
          </a:r>
        </a:p>
      </dgm:t>
    </dgm:pt>
    <dgm:pt modelId="{CEAAA8C1-AD90-4529-99BE-2DBED7C81CBD}" type="parTrans" cxnId="{DE1889B8-DD26-4D0B-A4D1-1CB7D0AFA64A}">
      <dgm:prSet/>
      <dgm:spPr/>
      <dgm:t>
        <a:bodyPr/>
        <a:lstStyle/>
        <a:p>
          <a:endParaRPr lang="en-US"/>
        </a:p>
      </dgm:t>
    </dgm:pt>
    <dgm:pt modelId="{21ECA134-5C38-4721-B4AC-6CA7725398DC}" type="sibTrans" cxnId="{DE1889B8-DD26-4D0B-A4D1-1CB7D0AFA64A}">
      <dgm:prSet/>
      <dgm:spPr/>
      <dgm:t>
        <a:bodyPr/>
        <a:lstStyle/>
        <a:p>
          <a:endParaRPr lang="en-US"/>
        </a:p>
      </dgm:t>
    </dgm:pt>
    <dgm:pt modelId="{C1580647-1860-46CC-9EF9-D45D41EBE630}">
      <dgm:prSet/>
      <dgm:spPr>
        <a:solidFill>
          <a:srgbClr val="00B0F0"/>
        </a:solidFill>
      </dgm:spPr>
      <dgm:t>
        <a:bodyPr/>
        <a:lstStyle/>
        <a:p>
          <a:r>
            <a:rPr lang="en-US" b="1"/>
            <a:t>Cleanup Grants</a:t>
          </a:r>
        </a:p>
      </dgm:t>
    </dgm:pt>
    <dgm:pt modelId="{4C908562-F168-4218-9373-E8EEDED586BA}" type="parTrans" cxnId="{977F7E31-89EE-49B1-B842-F97F202F1727}">
      <dgm:prSet/>
      <dgm:spPr/>
      <dgm:t>
        <a:bodyPr/>
        <a:lstStyle/>
        <a:p>
          <a:endParaRPr lang="en-US"/>
        </a:p>
      </dgm:t>
    </dgm:pt>
    <dgm:pt modelId="{1C10CCB0-5AF4-4342-853E-FF810F308F72}" type="sibTrans" cxnId="{977F7E31-89EE-49B1-B842-F97F202F1727}">
      <dgm:prSet/>
      <dgm:spPr/>
      <dgm:t>
        <a:bodyPr/>
        <a:lstStyle/>
        <a:p>
          <a:endParaRPr lang="en-US"/>
        </a:p>
      </dgm:t>
    </dgm:pt>
    <dgm:pt modelId="{03B439D8-20D2-47C3-B5B8-A547AF6C0B21}">
      <dgm:prSet phldrT="[Text]"/>
      <dgm:spPr>
        <a:solidFill>
          <a:srgbClr val="00B0F0"/>
        </a:solidFill>
      </dgm:spPr>
      <dgm:t>
        <a:bodyPr/>
        <a:lstStyle/>
        <a:p>
          <a:r>
            <a:rPr lang="en-US" b="1"/>
            <a:t>Multipurpose Grants</a:t>
          </a:r>
        </a:p>
      </dgm:t>
    </dgm:pt>
    <dgm:pt modelId="{260D3537-C9A4-4AE7-B208-04B5CA0F9B59}" type="parTrans" cxnId="{154CAF1C-839A-496E-9A11-311518AD3A37}">
      <dgm:prSet/>
      <dgm:spPr/>
      <dgm:t>
        <a:bodyPr/>
        <a:lstStyle/>
        <a:p>
          <a:endParaRPr lang="en-US"/>
        </a:p>
      </dgm:t>
    </dgm:pt>
    <dgm:pt modelId="{B47641F3-3DE2-4E5C-82E9-A6B5F19CD0B6}" type="sibTrans" cxnId="{154CAF1C-839A-496E-9A11-311518AD3A37}">
      <dgm:prSet/>
      <dgm:spPr/>
      <dgm:t>
        <a:bodyPr/>
        <a:lstStyle/>
        <a:p>
          <a:endParaRPr lang="en-US"/>
        </a:p>
      </dgm:t>
    </dgm:pt>
    <dgm:pt modelId="{9ECA6F9B-1CA5-4A3D-9580-6CA41E37C7D8}" type="pres">
      <dgm:prSet presAssocID="{29D4669C-D1A8-489C-8CD5-E5E5CDC8E723}" presName="cycle" presStyleCnt="0">
        <dgm:presLayoutVars>
          <dgm:chMax val="1"/>
          <dgm:dir/>
          <dgm:animLvl val="ctr"/>
          <dgm:resizeHandles val="exact"/>
        </dgm:presLayoutVars>
      </dgm:prSet>
      <dgm:spPr/>
    </dgm:pt>
    <dgm:pt modelId="{776BB8EF-83FD-4364-A4B7-A9D2337EB8DA}" type="pres">
      <dgm:prSet presAssocID="{DCEC8F96-F84C-40B7-A129-D69C1D8E70E7}" presName="centerShape" presStyleLbl="node0" presStyleIdx="0" presStyleCnt="1" custScaleX="112427" custScaleY="106687"/>
      <dgm:spPr/>
    </dgm:pt>
    <dgm:pt modelId="{7306273C-F5C7-449A-BF99-E9CDDF76C1BB}" type="pres">
      <dgm:prSet presAssocID="{E60AD744-AEBC-4104-B9A6-8B3A3BDA137A}" presName="Name9" presStyleLbl="parChTrans1D2" presStyleIdx="0" presStyleCnt="8"/>
      <dgm:spPr/>
    </dgm:pt>
    <dgm:pt modelId="{754D010C-8AE1-482B-996C-A4B2CCD40FDD}" type="pres">
      <dgm:prSet presAssocID="{E60AD744-AEBC-4104-B9A6-8B3A3BDA137A}" presName="connTx" presStyleLbl="parChTrans1D2" presStyleIdx="0" presStyleCnt="8"/>
      <dgm:spPr/>
    </dgm:pt>
    <dgm:pt modelId="{8FBAF790-2807-4DA0-87FB-38DD5A129E24}" type="pres">
      <dgm:prSet presAssocID="{4AD68FB0-B3C2-4E73-A53B-9F30F24E6745}" presName="node" presStyleLbl="node1" presStyleIdx="0" presStyleCnt="8">
        <dgm:presLayoutVars>
          <dgm:bulletEnabled val="1"/>
        </dgm:presLayoutVars>
      </dgm:prSet>
      <dgm:spPr/>
    </dgm:pt>
    <dgm:pt modelId="{CD6E3DBA-DACE-476D-9ECA-091E464EBF54}" type="pres">
      <dgm:prSet presAssocID="{FD78B387-D05E-4484-8E4D-C9F3D5347F03}" presName="Name9" presStyleLbl="parChTrans1D2" presStyleIdx="1" presStyleCnt="8"/>
      <dgm:spPr/>
    </dgm:pt>
    <dgm:pt modelId="{90679C50-7FEB-4E9A-AE6C-F697C048D136}" type="pres">
      <dgm:prSet presAssocID="{FD78B387-D05E-4484-8E4D-C9F3D5347F03}" presName="connTx" presStyleLbl="parChTrans1D2" presStyleIdx="1" presStyleCnt="8"/>
      <dgm:spPr/>
    </dgm:pt>
    <dgm:pt modelId="{2F9C511D-A729-4AE5-8B6E-BA9874FC8460}" type="pres">
      <dgm:prSet presAssocID="{ED9C6E97-6756-4CC5-A386-23A764FA5E25}" presName="node" presStyleLbl="node1" presStyleIdx="1" presStyleCnt="8" custRadScaleRad="133782" custRadScaleInc="15455">
        <dgm:presLayoutVars>
          <dgm:bulletEnabled val="1"/>
        </dgm:presLayoutVars>
      </dgm:prSet>
      <dgm:spPr/>
    </dgm:pt>
    <dgm:pt modelId="{24C55308-FCCA-46D5-A86B-100C120228CE}" type="pres">
      <dgm:prSet presAssocID="{4EAE9DE7-6F05-436A-B6D9-BC7B4E29C41A}" presName="Name9" presStyleLbl="parChTrans1D2" presStyleIdx="2" presStyleCnt="8"/>
      <dgm:spPr/>
    </dgm:pt>
    <dgm:pt modelId="{A4AB881F-5F99-4FF5-93D1-E46778F5AA10}" type="pres">
      <dgm:prSet presAssocID="{4EAE9DE7-6F05-436A-B6D9-BC7B4E29C41A}" presName="connTx" presStyleLbl="parChTrans1D2" presStyleIdx="2" presStyleCnt="8"/>
      <dgm:spPr/>
    </dgm:pt>
    <dgm:pt modelId="{A1E4D918-8EA8-43B4-A420-0F26CA0925A4}" type="pres">
      <dgm:prSet presAssocID="{FE7FD5BB-C262-42BC-A362-0B2C8CB65880}" presName="node" presStyleLbl="node1" presStyleIdx="2" presStyleCnt="8" custRadScaleRad="128712" custRadScaleInc="167318">
        <dgm:presLayoutVars>
          <dgm:bulletEnabled val="1"/>
        </dgm:presLayoutVars>
      </dgm:prSet>
      <dgm:spPr/>
    </dgm:pt>
    <dgm:pt modelId="{A12E55CC-F909-4070-886F-1BF3E654E551}" type="pres">
      <dgm:prSet presAssocID="{260D3537-C9A4-4AE7-B208-04B5CA0F9B59}" presName="Name9" presStyleLbl="parChTrans1D2" presStyleIdx="3" presStyleCnt="8"/>
      <dgm:spPr/>
    </dgm:pt>
    <dgm:pt modelId="{D5F6C156-16E1-4AA3-B6FA-D6C78638B90D}" type="pres">
      <dgm:prSet presAssocID="{260D3537-C9A4-4AE7-B208-04B5CA0F9B59}" presName="connTx" presStyleLbl="parChTrans1D2" presStyleIdx="3" presStyleCnt="8"/>
      <dgm:spPr/>
    </dgm:pt>
    <dgm:pt modelId="{E21CF67F-95EC-4531-98FC-C68466E117B4}" type="pres">
      <dgm:prSet presAssocID="{03B439D8-20D2-47C3-B5B8-A547AF6C0B21}" presName="node" presStyleLbl="node1" presStyleIdx="3" presStyleCnt="8" custRadScaleRad="93921" custRadScaleInc="200000">
        <dgm:presLayoutVars>
          <dgm:bulletEnabled val="1"/>
        </dgm:presLayoutVars>
      </dgm:prSet>
      <dgm:spPr/>
    </dgm:pt>
    <dgm:pt modelId="{20669EA2-39E2-4A36-8020-163E0DC0FBAD}" type="pres">
      <dgm:prSet presAssocID="{E3D96820-FA4F-4F3D-8E54-1886283B0AFB}" presName="Name9" presStyleLbl="parChTrans1D2" presStyleIdx="4" presStyleCnt="8"/>
      <dgm:spPr/>
    </dgm:pt>
    <dgm:pt modelId="{76793E79-509A-41B9-B7D7-E4A470E9FFDF}" type="pres">
      <dgm:prSet presAssocID="{E3D96820-FA4F-4F3D-8E54-1886283B0AFB}" presName="connTx" presStyleLbl="parChTrans1D2" presStyleIdx="4" presStyleCnt="8"/>
      <dgm:spPr/>
    </dgm:pt>
    <dgm:pt modelId="{5AA75631-2061-446A-A8AB-CD3CA7F0BA4C}" type="pres">
      <dgm:prSet presAssocID="{D1C07669-3594-472B-BCE4-4C85AD72FC8F}" presName="node" presStyleLbl="node1" presStyleIdx="4" presStyleCnt="8" custRadScaleRad="122716" custRadScaleInc="227771">
        <dgm:presLayoutVars>
          <dgm:bulletEnabled val="1"/>
        </dgm:presLayoutVars>
      </dgm:prSet>
      <dgm:spPr/>
    </dgm:pt>
    <dgm:pt modelId="{28948008-6DF1-41A9-8C6B-EDC4D8036299}" type="pres">
      <dgm:prSet presAssocID="{4C908562-F168-4218-9373-E8EEDED586BA}" presName="Name9" presStyleLbl="parChTrans1D2" presStyleIdx="5" presStyleCnt="8"/>
      <dgm:spPr/>
    </dgm:pt>
    <dgm:pt modelId="{25BA38A5-A4C7-4910-A830-61C62F198D64}" type="pres">
      <dgm:prSet presAssocID="{4C908562-F168-4218-9373-E8EEDED586BA}" presName="connTx" presStyleLbl="parChTrans1D2" presStyleIdx="5" presStyleCnt="8"/>
      <dgm:spPr/>
    </dgm:pt>
    <dgm:pt modelId="{7E0BC01C-A794-4924-97F0-B6ECB4CF6F27}" type="pres">
      <dgm:prSet presAssocID="{C1580647-1860-46CC-9EF9-D45D41EBE630}" presName="node" presStyleLbl="node1" presStyleIdx="5" presStyleCnt="8" custRadScaleRad="140060" custRadScaleInc="-600000">
        <dgm:presLayoutVars>
          <dgm:bulletEnabled val="1"/>
        </dgm:presLayoutVars>
      </dgm:prSet>
      <dgm:spPr/>
    </dgm:pt>
    <dgm:pt modelId="{DDCF1F90-136A-4334-93BC-4C3DBDC0D47D}" type="pres">
      <dgm:prSet presAssocID="{CEAAA8C1-AD90-4529-99BE-2DBED7C81CBD}" presName="Name9" presStyleLbl="parChTrans1D2" presStyleIdx="6" presStyleCnt="8"/>
      <dgm:spPr/>
    </dgm:pt>
    <dgm:pt modelId="{9F4A5062-C0E3-4C81-9528-D1F6F4918C1E}" type="pres">
      <dgm:prSet presAssocID="{CEAAA8C1-AD90-4529-99BE-2DBED7C81CBD}" presName="connTx" presStyleLbl="parChTrans1D2" presStyleIdx="6" presStyleCnt="8"/>
      <dgm:spPr/>
    </dgm:pt>
    <dgm:pt modelId="{C52D0A9A-975D-4E37-A5ED-DB989600D9DC}" type="pres">
      <dgm:prSet presAssocID="{6D03C174-B97E-4F64-8FD0-5C91E0BACFD2}" presName="node" presStyleLbl="node1" presStyleIdx="6" presStyleCnt="8" custRadScaleRad="138699" custRadScaleInc="0">
        <dgm:presLayoutVars>
          <dgm:bulletEnabled val="1"/>
        </dgm:presLayoutVars>
      </dgm:prSet>
      <dgm:spPr/>
    </dgm:pt>
    <dgm:pt modelId="{DE6B8DCD-6DF7-4888-A9BE-A00AE5D18957}" type="pres">
      <dgm:prSet presAssocID="{7C8C2AA8-B667-4588-826C-A5AF0293B784}" presName="Name9" presStyleLbl="parChTrans1D2" presStyleIdx="7" presStyleCnt="8"/>
      <dgm:spPr/>
    </dgm:pt>
    <dgm:pt modelId="{688CAB74-1E3C-4301-B354-3981B3793322}" type="pres">
      <dgm:prSet presAssocID="{7C8C2AA8-B667-4588-826C-A5AF0293B784}" presName="connTx" presStyleLbl="parChTrans1D2" presStyleIdx="7" presStyleCnt="8"/>
      <dgm:spPr/>
    </dgm:pt>
    <dgm:pt modelId="{87A1154F-20F5-4799-BF41-C529F9F958E7}" type="pres">
      <dgm:prSet presAssocID="{FABCD064-7D54-4BF0-A5A0-2B281B20375B}" presName="node" presStyleLbl="node1" presStyleIdx="7" presStyleCnt="8" custRadScaleRad="132211" custRadScaleInc="-22107">
        <dgm:presLayoutVars>
          <dgm:bulletEnabled val="1"/>
        </dgm:presLayoutVars>
      </dgm:prSet>
      <dgm:spPr/>
    </dgm:pt>
  </dgm:ptLst>
  <dgm:cxnLst>
    <dgm:cxn modelId="{A6E97404-E32E-4F9B-903A-C2B960CE712F}" srcId="{29D4669C-D1A8-489C-8CD5-E5E5CDC8E723}" destId="{DCEC8F96-F84C-40B7-A129-D69C1D8E70E7}" srcOrd="0" destOrd="0" parTransId="{B9A16AC6-04F5-4DB3-9D53-95635623B02F}" sibTransId="{838F5A03-AE11-4E93-BBF7-33D8160C1A53}"/>
    <dgm:cxn modelId="{23C33811-37A2-4E44-BFB4-089F90EA3B7C}" type="presOf" srcId="{260D3537-C9A4-4AE7-B208-04B5CA0F9B59}" destId="{A12E55CC-F909-4070-886F-1BF3E654E551}" srcOrd="0" destOrd="0" presId="urn:microsoft.com/office/officeart/2005/8/layout/radial1"/>
    <dgm:cxn modelId="{6786D91A-15CB-4452-94C2-1134A309E0F3}" type="presOf" srcId="{FD78B387-D05E-4484-8E4D-C9F3D5347F03}" destId="{CD6E3DBA-DACE-476D-9ECA-091E464EBF54}" srcOrd="0" destOrd="0" presId="urn:microsoft.com/office/officeart/2005/8/layout/radial1"/>
    <dgm:cxn modelId="{154CAF1C-839A-496E-9A11-311518AD3A37}" srcId="{DCEC8F96-F84C-40B7-A129-D69C1D8E70E7}" destId="{03B439D8-20D2-47C3-B5B8-A547AF6C0B21}" srcOrd="3" destOrd="0" parTransId="{260D3537-C9A4-4AE7-B208-04B5CA0F9B59}" sibTransId="{B47641F3-3DE2-4E5C-82E9-A6B5F19CD0B6}"/>
    <dgm:cxn modelId="{27F6241E-5291-44A6-B8FD-6942A7513F4C}" type="presOf" srcId="{7C8C2AA8-B667-4588-826C-A5AF0293B784}" destId="{688CAB74-1E3C-4301-B354-3981B3793322}" srcOrd="1" destOrd="0" presId="urn:microsoft.com/office/officeart/2005/8/layout/radial1"/>
    <dgm:cxn modelId="{8D0A772C-018F-4B7B-B945-457660D2AEE0}" srcId="{DCEC8F96-F84C-40B7-A129-D69C1D8E70E7}" destId="{FE7FD5BB-C262-42BC-A362-0B2C8CB65880}" srcOrd="2" destOrd="0" parTransId="{4EAE9DE7-6F05-436A-B6D9-BC7B4E29C41A}" sibTransId="{DC2B2E3E-973F-4FFF-93D3-A1688F68847E}"/>
    <dgm:cxn modelId="{303C5C2F-FBE6-41EB-8F2C-A39A15F5DF67}" type="presOf" srcId="{6D03C174-B97E-4F64-8FD0-5C91E0BACFD2}" destId="{C52D0A9A-975D-4E37-A5ED-DB989600D9DC}" srcOrd="0" destOrd="0" presId="urn:microsoft.com/office/officeart/2005/8/layout/radial1"/>
    <dgm:cxn modelId="{977F7E31-89EE-49B1-B842-F97F202F1727}" srcId="{DCEC8F96-F84C-40B7-A129-D69C1D8E70E7}" destId="{C1580647-1860-46CC-9EF9-D45D41EBE630}" srcOrd="5" destOrd="0" parTransId="{4C908562-F168-4218-9373-E8EEDED586BA}" sibTransId="{1C10CCB0-5AF4-4342-853E-FF810F308F72}"/>
    <dgm:cxn modelId="{E6758832-FFBA-4897-8A10-11BEC8DF36B5}" type="presOf" srcId="{E60AD744-AEBC-4104-B9A6-8B3A3BDA137A}" destId="{7306273C-F5C7-449A-BF99-E9CDDF76C1BB}" srcOrd="0" destOrd="0" presId="urn:microsoft.com/office/officeart/2005/8/layout/radial1"/>
    <dgm:cxn modelId="{B5A06335-A09F-4255-AAD6-181284B225DD}" type="presOf" srcId="{D1C07669-3594-472B-BCE4-4C85AD72FC8F}" destId="{5AA75631-2061-446A-A8AB-CD3CA7F0BA4C}" srcOrd="0" destOrd="0" presId="urn:microsoft.com/office/officeart/2005/8/layout/radial1"/>
    <dgm:cxn modelId="{582D4C5F-859E-4D7C-9E9C-585AEB18CC20}" type="presOf" srcId="{E3D96820-FA4F-4F3D-8E54-1886283B0AFB}" destId="{76793E79-509A-41B9-B7D7-E4A470E9FFDF}" srcOrd="1" destOrd="0" presId="urn:microsoft.com/office/officeart/2005/8/layout/radial1"/>
    <dgm:cxn modelId="{8C409E5F-7E5B-4049-AFD3-0A2ABFEBF8EA}" type="presOf" srcId="{FD78B387-D05E-4484-8E4D-C9F3D5347F03}" destId="{90679C50-7FEB-4E9A-AE6C-F697C048D136}" srcOrd="1" destOrd="0" presId="urn:microsoft.com/office/officeart/2005/8/layout/radial1"/>
    <dgm:cxn modelId="{22A55C44-F059-438A-B416-48F5328F9728}" type="presOf" srcId="{CEAAA8C1-AD90-4529-99BE-2DBED7C81CBD}" destId="{9F4A5062-C0E3-4C81-9528-D1F6F4918C1E}" srcOrd="1" destOrd="0" presId="urn:microsoft.com/office/officeart/2005/8/layout/radial1"/>
    <dgm:cxn modelId="{B4964F45-ED88-4D7B-B3AC-691541C5AB8A}" srcId="{DCEC8F96-F84C-40B7-A129-D69C1D8E70E7}" destId="{4AD68FB0-B3C2-4E73-A53B-9F30F24E6745}" srcOrd="0" destOrd="0" parTransId="{E60AD744-AEBC-4104-B9A6-8B3A3BDA137A}" sibTransId="{BBBD483C-0BDE-4267-930A-9D8299E241AB}"/>
    <dgm:cxn modelId="{90FF2846-71A4-4AC0-8172-D5A411DA199C}" srcId="{DCEC8F96-F84C-40B7-A129-D69C1D8E70E7}" destId="{ED9C6E97-6756-4CC5-A386-23A764FA5E25}" srcOrd="1" destOrd="0" parTransId="{FD78B387-D05E-4484-8E4D-C9F3D5347F03}" sibTransId="{5B3D7AD7-EEC3-4BE6-9EA3-76A9E188CF87}"/>
    <dgm:cxn modelId="{D16FF84A-93EC-47C1-97CA-AC330AF5D433}" type="presOf" srcId="{FABCD064-7D54-4BF0-A5A0-2B281B20375B}" destId="{87A1154F-20F5-4799-BF41-C529F9F958E7}" srcOrd="0" destOrd="0" presId="urn:microsoft.com/office/officeart/2005/8/layout/radial1"/>
    <dgm:cxn modelId="{C31EEF6F-17D2-41FB-BE38-A38971EFC59F}" srcId="{DCEC8F96-F84C-40B7-A129-D69C1D8E70E7}" destId="{D1C07669-3594-472B-BCE4-4C85AD72FC8F}" srcOrd="4" destOrd="0" parTransId="{E3D96820-FA4F-4F3D-8E54-1886283B0AFB}" sibTransId="{D1611AD7-CF41-409F-8A54-70E4F20C3BD8}"/>
    <dgm:cxn modelId="{B48D8B51-D7BD-4A1B-8739-3FA2F9F0FE53}" type="presOf" srcId="{CEAAA8C1-AD90-4529-99BE-2DBED7C81CBD}" destId="{DDCF1F90-136A-4334-93BC-4C3DBDC0D47D}" srcOrd="0" destOrd="0" presId="urn:microsoft.com/office/officeart/2005/8/layout/radial1"/>
    <dgm:cxn modelId="{3A64D272-CB92-4DE7-B4A3-0B0AB576474F}" type="presOf" srcId="{7C8C2AA8-B667-4588-826C-A5AF0293B784}" destId="{DE6B8DCD-6DF7-4888-A9BE-A00AE5D18957}" srcOrd="0" destOrd="0" presId="urn:microsoft.com/office/officeart/2005/8/layout/radial1"/>
    <dgm:cxn modelId="{A92A4557-F635-450F-8440-485C144AE84E}" type="presOf" srcId="{DCEC8F96-F84C-40B7-A129-D69C1D8E70E7}" destId="{776BB8EF-83FD-4364-A4B7-A9D2337EB8DA}" srcOrd="0" destOrd="0" presId="urn:microsoft.com/office/officeart/2005/8/layout/radial1"/>
    <dgm:cxn modelId="{36DF1E89-F08B-42E3-8F42-B893075CCA4F}" type="presOf" srcId="{03B439D8-20D2-47C3-B5B8-A547AF6C0B21}" destId="{E21CF67F-95EC-4531-98FC-C68466E117B4}" srcOrd="0" destOrd="0" presId="urn:microsoft.com/office/officeart/2005/8/layout/radial1"/>
    <dgm:cxn modelId="{7898FD8A-BED9-430C-90FB-9796CC09D6E3}" type="presOf" srcId="{29D4669C-D1A8-489C-8CD5-E5E5CDC8E723}" destId="{9ECA6F9B-1CA5-4A3D-9580-6CA41E37C7D8}" srcOrd="0" destOrd="0" presId="urn:microsoft.com/office/officeart/2005/8/layout/radial1"/>
    <dgm:cxn modelId="{CC9F7B94-44EC-434A-A0A5-37358D2DB8D4}" type="presOf" srcId="{4EAE9DE7-6F05-436A-B6D9-BC7B4E29C41A}" destId="{A4AB881F-5F99-4FF5-93D1-E46778F5AA10}" srcOrd="1" destOrd="0" presId="urn:microsoft.com/office/officeart/2005/8/layout/radial1"/>
    <dgm:cxn modelId="{FD9D1895-FD14-43EA-9E50-7EEBCE293027}" type="presOf" srcId="{E3D96820-FA4F-4F3D-8E54-1886283B0AFB}" destId="{20669EA2-39E2-4A36-8020-163E0DC0FBAD}" srcOrd="0" destOrd="0" presId="urn:microsoft.com/office/officeart/2005/8/layout/radial1"/>
    <dgm:cxn modelId="{F4554AA3-41B7-41EB-BC70-CFCCAD6987FB}" type="presOf" srcId="{4EAE9DE7-6F05-436A-B6D9-BC7B4E29C41A}" destId="{24C55308-FCCA-46D5-A86B-100C120228CE}" srcOrd="0" destOrd="0" presId="urn:microsoft.com/office/officeart/2005/8/layout/radial1"/>
    <dgm:cxn modelId="{C819EFAF-1602-4B66-B8A1-D2869F983C7E}" type="presOf" srcId="{260D3537-C9A4-4AE7-B208-04B5CA0F9B59}" destId="{D5F6C156-16E1-4AA3-B6FA-D6C78638B90D}" srcOrd="1" destOrd="0" presId="urn:microsoft.com/office/officeart/2005/8/layout/radial1"/>
    <dgm:cxn modelId="{DE1889B8-DD26-4D0B-A4D1-1CB7D0AFA64A}" srcId="{DCEC8F96-F84C-40B7-A129-D69C1D8E70E7}" destId="{6D03C174-B97E-4F64-8FD0-5C91E0BACFD2}" srcOrd="6" destOrd="0" parTransId="{CEAAA8C1-AD90-4529-99BE-2DBED7C81CBD}" sibTransId="{21ECA134-5C38-4721-B4AC-6CA7725398DC}"/>
    <dgm:cxn modelId="{CCEA03BC-076E-45E6-86C4-3DFA7583F9CE}" srcId="{DCEC8F96-F84C-40B7-A129-D69C1D8E70E7}" destId="{FABCD064-7D54-4BF0-A5A0-2B281B20375B}" srcOrd="7" destOrd="0" parTransId="{7C8C2AA8-B667-4588-826C-A5AF0293B784}" sibTransId="{9D1D7895-6428-4AF1-86FC-3BA9B4179378}"/>
    <dgm:cxn modelId="{39CB61C8-CF7E-43E8-9956-96D20A791767}" type="presOf" srcId="{4AD68FB0-B3C2-4E73-A53B-9F30F24E6745}" destId="{8FBAF790-2807-4DA0-87FB-38DD5A129E24}" srcOrd="0" destOrd="0" presId="urn:microsoft.com/office/officeart/2005/8/layout/radial1"/>
    <dgm:cxn modelId="{369A4AC8-9677-4635-9FDB-04BB0D7C7586}" type="presOf" srcId="{E60AD744-AEBC-4104-B9A6-8B3A3BDA137A}" destId="{754D010C-8AE1-482B-996C-A4B2CCD40FDD}" srcOrd="1" destOrd="0" presId="urn:microsoft.com/office/officeart/2005/8/layout/radial1"/>
    <dgm:cxn modelId="{60D2C1DA-BA0C-49C6-8ECF-4E6C8303781B}" type="presOf" srcId="{C1580647-1860-46CC-9EF9-D45D41EBE630}" destId="{7E0BC01C-A794-4924-97F0-B6ECB4CF6F27}" srcOrd="0" destOrd="0" presId="urn:microsoft.com/office/officeart/2005/8/layout/radial1"/>
    <dgm:cxn modelId="{37AC4FE7-8D10-4404-AA34-A79D5E37BCF3}" type="presOf" srcId="{ED9C6E97-6756-4CC5-A386-23A764FA5E25}" destId="{2F9C511D-A729-4AE5-8B6E-BA9874FC8460}" srcOrd="0" destOrd="0" presId="urn:microsoft.com/office/officeart/2005/8/layout/radial1"/>
    <dgm:cxn modelId="{0E8E57F1-49E5-41F4-8AA9-0997D9ACE01E}" type="presOf" srcId="{FE7FD5BB-C262-42BC-A362-0B2C8CB65880}" destId="{A1E4D918-8EA8-43B4-A420-0F26CA0925A4}" srcOrd="0" destOrd="0" presId="urn:microsoft.com/office/officeart/2005/8/layout/radial1"/>
    <dgm:cxn modelId="{99C9B8F7-3D8D-47BC-82D8-5F66BF2A5844}" type="presOf" srcId="{4C908562-F168-4218-9373-E8EEDED586BA}" destId="{25BA38A5-A4C7-4910-A830-61C62F198D64}" srcOrd="1" destOrd="0" presId="urn:microsoft.com/office/officeart/2005/8/layout/radial1"/>
    <dgm:cxn modelId="{B8C164FA-CDEC-4AB1-B6E3-0CC70884A4A4}" type="presOf" srcId="{4C908562-F168-4218-9373-E8EEDED586BA}" destId="{28948008-6DF1-41A9-8C6B-EDC4D8036299}" srcOrd="0" destOrd="0" presId="urn:microsoft.com/office/officeart/2005/8/layout/radial1"/>
    <dgm:cxn modelId="{89E689DE-7D60-4A43-A0CC-16F0BF22D9B9}" type="presParOf" srcId="{9ECA6F9B-1CA5-4A3D-9580-6CA41E37C7D8}" destId="{776BB8EF-83FD-4364-A4B7-A9D2337EB8DA}" srcOrd="0" destOrd="0" presId="urn:microsoft.com/office/officeart/2005/8/layout/radial1"/>
    <dgm:cxn modelId="{21EE66EB-B785-45A6-98BF-69E0897DBD2E}" type="presParOf" srcId="{9ECA6F9B-1CA5-4A3D-9580-6CA41E37C7D8}" destId="{7306273C-F5C7-449A-BF99-E9CDDF76C1BB}" srcOrd="1" destOrd="0" presId="urn:microsoft.com/office/officeart/2005/8/layout/radial1"/>
    <dgm:cxn modelId="{759187B0-2E88-45FE-95B1-25EEAB991F66}" type="presParOf" srcId="{7306273C-F5C7-449A-BF99-E9CDDF76C1BB}" destId="{754D010C-8AE1-482B-996C-A4B2CCD40FDD}" srcOrd="0" destOrd="0" presId="urn:microsoft.com/office/officeart/2005/8/layout/radial1"/>
    <dgm:cxn modelId="{8C16A04F-4277-42B2-8BC7-52FE9CB067B0}" type="presParOf" srcId="{9ECA6F9B-1CA5-4A3D-9580-6CA41E37C7D8}" destId="{8FBAF790-2807-4DA0-87FB-38DD5A129E24}" srcOrd="2" destOrd="0" presId="urn:microsoft.com/office/officeart/2005/8/layout/radial1"/>
    <dgm:cxn modelId="{06BBDF13-3995-476D-BCAD-7F25D5E9473A}" type="presParOf" srcId="{9ECA6F9B-1CA5-4A3D-9580-6CA41E37C7D8}" destId="{CD6E3DBA-DACE-476D-9ECA-091E464EBF54}" srcOrd="3" destOrd="0" presId="urn:microsoft.com/office/officeart/2005/8/layout/radial1"/>
    <dgm:cxn modelId="{85EC18EC-E730-4F25-B1E8-8751A1FEDE0D}" type="presParOf" srcId="{CD6E3DBA-DACE-476D-9ECA-091E464EBF54}" destId="{90679C50-7FEB-4E9A-AE6C-F697C048D136}" srcOrd="0" destOrd="0" presId="urn:microsoft.com/office/officeart/2005/8/layout/radial1"/>
    <dgm:cxn modelId="{67A67959-90FE-4D22-90F2-75A2BC3F76A4}" type="presParOf" srcId="{9ECA6F9B-1CA5-4A3D-9580-6CA41E37C7D8}" destId="{2F9C511D-A729-4AE5-8B6E-BA9874FC8460}" srcOrd="4" destOrd="0" presId="urn:microsoft.com/office/officeart/2005/8/layout/radial1"/>
    <dgm:cxn modelId="{79D03C15-8241-4B93-8681-F519FF41EE7C}" type="presParOf" srcId="{9ECA6F9B-1CA5-4A3D-9580-6CA41E37C7D8}" destId="{24C55308-FCCA-46D5-A86B-100C120228CE}" srcOrd="5" destOrd="0" presId="urn:microsoft.com/office/officeart/2005/8/layout/radial1"/>
    <dgm:cxn modelId="{160B4222-DD0A-48E0-AF0D-5E9FC9A615F9}" type="presParOf" srcId="{24C55308-FCCA-46D5-A86B-100C120228CE}" destId="{A4AB881F-5F99-4FF5-93D1-E46778F5AA10}" srcOrd="0" destOrd="0" presId="urn:microsoft.com/office/officeart/2005/8/layout/radial1"/>
    <dgm:cxn modelId="{981106C8-CD33-4497-BB94-7E9914E564D6}" type="presParOf" srcId="{9ECA6F9B-1CA5-4A3D-9580-6CA41E37C7D8}" destId="{A1E4D918-8EA8-43B4-A420-0F26CA0925A4}" srcOrd="6" destOrd="0" presId="urn:microsoft.com/office/officeart/2005/8/layout/radial1"/>
    <dgm:cxn modelId="{D09CFC6D-B8FA-48AE-9D8C-ACB70D597A57}" type="presParOf" srcId="{9ECA6F9B-1CA5-4A3D-9580-6CA41E37C7D8}" destId="{A12E55CC-F909-4070-886F-1BF3E654E551}" srcOrd="7" destOrd="0" presId="urn:microsoft.com/office/officeart/2005/8/layout/radial1"/>
    <dgm:cxn modelId="{6071F978-AA07-47CA-9AF7-E8C57FE0FFF1}" type="presParOf" srcId="{A12E55CC-F909-4070-886F-1BF3E654E551}" destId="{D5F6C156-16E1-4AA3-B6FA-D6C78638B90D}" srcOrd="0" destOrd="0" presId="urn:microsoft.com/office/officeart/2005/8/layout/radial1"/>
    <dgm:cxn modelId="{1CDA6C47-4860-42A3-9E18-15C9400F7233}" type="presParOf" srcId="{9ECA6F9B-1CA5-4A3D-9580-6CA41E37C7D8}" destId="{E21CF67F-95EC-4531-98FC-C68466E117B4}" srcOrd="8" destOrd="0" presId="urn:microsoft.com/office/officeart/2005/8/layout/radial1"/>
    <dgm:cxn modelId="{FA1D4D61-84D0-4EB9-A5C3-BBC1FF784D6A}" type="presParOf" srcId="{9ECA6F9B-1CA5-4A3D-9580-6CA41E37C7D8}" destId="{20669EA2-39E2-4A36-8020-163E0DC0FBAD}" srcOrd="9" destOrd="0" presId="urn:microsoft.com/office/officeart/2005/8/layout/radial1"/>
    <dgm:cxn modelId="{A71750F2-558C-47E8-9344-C1E8A29AAD07}" type="presParOf" srcId="{20669EA2-39E2-4A36-8020-163E0DC0FBAD}" destId="{76793E79-509A-41B9-B7D7-E4A470E9FFDF}" srcOrd="0" destOrd="0" presId="urn:microsoft.com/office/officeart/2005/8/layout/radial1"/>
    <dgm:cxn modelId="{AE2AA0D1-228D-40D5-BDCA-890F8846BD7A}" type="presParOf" srcId="{9ECA6F9B-1CA5-4A3D-9580-6CA41E37C7D8}" destId="{5AA75631-2061-446A-A8AB-CD3CA7F0BA4C}" srcOrd="10" destOrd="0" presId="urn:microsoft.com/office/officeart/2005/8/layout/radial1"/>
    <dgm:cxn modelId="{0C126F2C-81EC-4024-927B-995822B49B28}" type="presParOf" srcId="{9ECA6F9B-1CA5-4A3D-9580-6CA41E37C7D8}" destId="{28948008-6DF1-41A9-8C6B-EDC4D8036299}" srcOrd="11" destOrd="0" presId="urn:microsoft.com/office/officeart/2005/8/layout/radial1"/>
    <dgm:cxn modelId="{A02D91F2-0406-42C9-9396-B9AAB575CBC2}" type="presParOf" srcId="{28948008-6DF1-41A9-8C6B-EDC4D8036299}" destId="{25BA38A5-A4C7-4910-A830-61C62F198D64}" srcOrd="0" destOrd="0" presId="urn:microsoft.com/office/officeart/2005/8/layout/radial1"/>
    <dgm:cxn modelId="{78A25456-5A51-45C2-BC9A-06115641C2DD}" type="presParOf" srcId="{9ECA6F9B-1CA5-4A3D-9580-6CA41E37C7D8}" destId="{7E0BC01C-A794-4924-97F0-B6ECB4CF6F27}" srcOrd="12" destOrd="0" presId="urn:microsoft.com/office/officeart/2005/8/layout/radial1"/>
    <dgm:cxn modelId="{B6DD53E6-FE3B-4892-BD1B-12B2785F5391}" type="presParOf" srcId="{9ECA6F9B-1CA5-4A3D-9580-6CA41E37C7D8}" destId="{DDCF1F90-136A-4334-93BC-4C3DBDC0D47D}" srcOrd="13" destOrd="0" presId="urn:microsoft.com/office/officeart/2005/8/layout/radial1"/>
    <dgm:cxn modelId="{AFAB5639-5B85-4F54-9407-4AEB63DE012A}" type="presParOf" srcId="{DDCF1F90-136A-4334-93BC-4C3DBDC0D47D}" destId="{9F4A5062-C0E3-4C81-9528-D1F6F4918C1E}" srcOrd="0" destOrd="0" presId="urn:microsoft.com/office/officeart/2005/8/layout/radial1"/>
    <dgm:cxn modelId="{DD78D9A1-3F9B-4821-9E4C-77148FF5DE1D}" type="presParOf" srcId="{9ECA6F9B-1CA5-4A3D-9580-6CA41E37C7D8}" destId="{C52D0A9A-975D-4E37-A5ED-DB989600D9DC}" srcOrd="14" destOrd="0" presId="urn:microsoft.com/office/officeart/2005/8/layout/radial1"/>
    <dgm:cxn modelId="{5E2093CF-EE6B-4CE8-B0B0-E6DA4553CDE5}" type="presParOf" srcId="{9ECA6F9B-1CA5-4A3D-9580-6CA41E37C7D8}" destId="{DE6B8DCD-6DF7-4888-A9BE-A00AE5D18957}" srcOrd="15" destOrd="0" presId="urn:microsoft.com/office/officeart/2005/8/layout/radial1"/>
    <dgm:cxn modelId="{0DFE1458-1F87-45A7-BDB9-8664AABA143B}" type="presParOf" srcId="{DE6B8DCD-6DF7-4888-A9BE-A00AE5D18957}" destId="{688CAB74-1E3C-4301-B354-3981B3793322}" srcOrd="0" destOrd="0" presId="urn:microsoft.com/office/officeart/2005/8/layout/radial1"/>
    <dgm:cxn modelId="{87EB3A84-A5B6-4857-8298-59B868E05D0C}" type="presParOf" srcId="{9ECA6F9B-1CA5-4A3D-9580-6CA41E37C7D8}" destId="{87A1154F-20F5-4799-BF41-C529F9F958E7}" srcOrd="1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916FE0-2A94-4BF4-9E5E-3AE5D4012FA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E7955639-7A63-4D92-95AE-67CBD2192CF8}">
      <dgm:prSet phldrT="[Text]"/>
      <dgm:spPr/>
      <dgm:t>
        <a:bodyPr/>
        <a:lstStyle/>
        <a:p>
          <a:r>
            <a:rPr lang="en-US"/>
            <a:t>Option 1</a:t>
          </a:r>
        </a:p>
      </dgm:t>
    </dgm:pt>
    <dgm:pt modelId="{F8051B7E-5466-47DD-95F2-FA146563E1F2}" type="parTrans" cxnId="{12755943-174F-48D8-A7B2-AE47417E59F6}">
      <dgm:prSet/>
      <dgm:spPr/>
      <dgm:t>
        <a:bodyPr/>
        <a:lstStyle/>
        <a:p>
          <a:endParaRPr lang="en-US"/>
        </a:p>
      </dgm:t>
    </dgm:pt>
    <dgm:pt modelId="{7D5BA7A5-9A35-4935-9765-FFEA1F83641C}" type="sibTrans" cxnId="{12755943-174F-48D8-A7B2-AE47417E59F6}">
      <dgm:prSet/>
      <dgm:spPr/>
      <dgm:t>
        <a:bodyPr/>
        <a:lstStyle/>
        <a:p>
          <a:endParaRPr lang="en-US"/>
        </a:p>
      </dgm:t>
    </dgm:pt>
    <dgm:pt modelId="{CD04C4E4-5461-4237-B725-D851FE845E8E}">
      <dgm:prSet phldrT="[Text]" custT="1"/>
      <dgm:spPr/>
      <dgm:t>
        <a:bodyPr/>
        <a:lstStyle/>
        <a:p>
          <a:r>
            <a:rPr lang="en-US" sz="1800"/>
            <a:t>Up to $500,000</a:t>
          </a:r>
        </a:p>
      </dgm:t>
    </dgm:pt>
    <dgm:pt modelId="{0851D1B6-003F-47E1-9BDD-58B9F2C4280D}" type="parTrans" cxnId="{9D473498-2AB3-4FF8-89EE-D1D2DBDC12A3}">
      <dgm:prSet/>
      <dgm:spPr/>
      <dgm:t>
        <a:bodyPr/>
        <a:lstStyle/>
        <a:p>
          <a:endParaRPr lang="en-US"/>
        </a:p>
      </dgm:t>
    </dgm:pt>
    <dgm:pt modelId="{08C46B9E-B37D-4397-983F-A379387EBF87}" type="sibTrans" cxnId="{9D473498-2AB3-4FF8-89EE-D1D2DBDC12A3}">
      <dgm:prSet/>
      <dgm:spPr/>
      <dgm:t>
        <a:bodyPr/>
        <a:lstStyle/>
        <a:p>
          <a:endParaRPr lang="en-US"/>
        </a:p>
      </dgm:t>
    </dgm:pt>
    <dgm:pt modelId="{9F06739B-DC4C-407C-995F-186C1F5CF086}">
      <dgm:prSet phldrT="[Text]"/>
      <dgm:spPr/>
      <dgm:t>
        <a:bodyPr/>
        <a:lstStyle/>
        <a:p>
          <a:r>
            <a:rPr lang="en-US"/>
            <a:t>Option 2</a:t>
          </a:r>
        </a:p>
      </dgm:t>
    </dgm:pt>
    <dgm:pt modelId="{2F762153-7B1A-476C-8504-34BA07524A07}" type="parTrans" cxnId="{0E9B916D-B053-430F-AE77-1389944DF069}">
      <dgm:prSet/>
      <dgm:spPr/>
      <dgm:t>
        <a:bodyPr/>
        <a:lstStyle/>
        <a:p>
          <a:endParaRPr lang="en-US"/>
        </a:p>
      </dgm:t>
    </dgm:pt>
    <dgm:pt modelId="{277FCF24-A46D-4AAF-B2D9-6EF7F47E4BE7}" type="sibTrans" cxnId="{0E9B916D-B053-430F-AE77-1389944DF069}">
      <dgm:prSet/>
      <dgm:spPr/>
      <dgm:t>
        <a:bodyPr/>
        <a:lstStyle/>
        <a:p>
          <a:endParaRPr lang="en-US"/>
        </a:p>
      </dgm:t>
    </dgm:pt>
    <dgm:pt modelId="{B89D6988-69EA-493F-9C48-DCA916B86907}">
      <dgm:prSet phldrT="[Text]" custT="1"/>
      <dgm:spPr/>
      <dgm:t>
        <a:bodyPr/>
        <a:lstStyle/>
        <a:p>
          <a:r>
            <a:rPr lang="en-US" sz="1800"/>
            <a:t>$500,001 - $1,000,00</a:t>
          </a:r>
        </a:p>
      </dgm:t>
    </dgm:pt>
    <dgm:pt modelId="{4EC9EC54-7D62-4E56-B790-CBF1BBDCCD03}" type="parTrans" cxnId="{0A701068-6E81-4D6A-ADAC-3D93BA12CF30}">
      <dgm:prSet/>
      <dgm:spPr/>
      <dgm:t>
        <a:bodyPr/>
        <a:lstStyle/>
        <a:p>
          <a:endParaRPr lang="en-US"/>
        </a:p>
      </dgm:t>
    </dgm:pt>
    <dgm:pt modelId="{E7ACC8E7-F24F-425B-8A0A-31EA838D7118}" type="sibTrans" cxnId="{0A701068-6E81-4D6A-ADAC-3D93BA12CF30}">
      <dgm:prSet/>
      <dgm:spPr/>
      <dgm:t>
        <a:bodyPr/>
        <a:lstStyle/>
        <a:p>
          <a:endParaRPr lang="en-US"/>
        </a:p>
      </dgm:t>
    </dgm:pt>
    <dgm:pt modelId="{744F79AD-5B7A-4F71-9DC9-D90E92CE66A2}">
      <dgm:prSet phldrT="[Text]"/>
      <dgm:spPr/>
      <dgm:t>
        <a:bodyPr/>
        <a:lstStyle/>
        <a:p>
          <a:r>
            <a:rPr lang="en-US"/>
            <a:t>Option 3</a:t>
          </a:r>
        </a:p>
      </dgm:t>
    </dgm:pt>
    <dgm:pt modelId="{4F4E2B33-66BA-4552-9259-619BC42FEC70}" type="parTrans" cxnId="{B129CC8F-3E12-49CD-BD48-375288A9CA48}">
      <dgm:prSet/>
      <dgm:spPr/>
      <dgm:t>
        <a:bodyPr/>
        <a:lstStyle/>
        <a:p>
          <a:endParaRPr lang="en-US"/>
        </a:p>
      </dgm:t>
    </dgm:pt>
    <dgm:pt modelId="{98825700-4F8F-4A18-8E5C-CEBAE6DF87CC}" type="sibTrans" cxnId="{B129CC8F-3E12-49CD-BD48-375288A9CA48}">
      <dgm:prSet/>
      <dgm:spPr/>
      <dgm:t>
        <a:bodyPr/>
        <a:lstStyle/>
        <a:p>
          <a:endParaRPr lang="en-US"/>
        </a:p>
      </dgm:t>
    </dgm:pt>
    <dgm:pt modelId="{743C3ED7-CA01-42F4-904D-E213834DC642}">
      <dgm:prSet phldrT="[Text]" custT="1"/>
      <dgm:spPr/>
      <dgm:t>
        <a:bodyPr/>
        <a:lstStyle/>
        <a:p>
          <a:r>
            <a:rPr lang="en-US" sz="1800"/>
            <a:t>$1,000,001 - $2,000,00</a:t>
          </a:r>
        </a:p>
      </dgm:t>
    </dgm:pt>
    <dgm:pt modelId="{0044DB43-C3CA-4EF6-A9A4-7D73E611F86B}" type="parTrans" cxnId="{59FC275F-DDEA-49C3-99B7-2691212D27E7}">
      <dgm:prSet/>
      <dgm:spPr/>
      <dgm:t>
        <a:bodyPr/>
        <a:lstStyle/>
        <a:p>
          <a:endParaRPr lang="en-US"/>
        </a:p>
      </dgm:t>
    </dgm:pt>
    <dgm:pt modelId="{83089284-4762-488F-AE1C-72DA272C19AF}" type="sibTrans" cxnId="{59FC275F-DDEA-49C3-99B7-2691212D27E7}">
      <dgm:prSet/>
      <dgm:spPr/>
      <dgm:t>
        <a:bodyPr/>
        <a:lstStyle/>
        <a:p>
          <a:endParaRPr lang="en-US"/>
        </a:p>
      </dgm:t>
    </dgm:pt>
    <dgm:pt modelId="{0BEE6C75-067B-43D9-80BB-0E91A1B4B883}" type="pres">
      <dgm:prSet presAssocID="{35916FE0-2A94-4BF4-9E5E-3AE5D4012FA6}" presName="linearFlow" presStyleCnt="0">
        <dgm:presLayoutVars>
          <dgm:dir/>
          <dgm:animLvl val="lvl"/>
          <dgm:resizeHandles val="exact"/>
        </dgm:presLayoutVars>
      </dgm:prSet>
      <dgm:spPr/>
    </dgm:pt>
    <dgm:pt modelId="{6F10E497-78E5-44CE-AEB7-8E862E4EF878}" type="pres">
      <dgm:prSet presAssocID="{E7955639-7A63-4D92-95AE-67CBD2192CF8}" presName="composite" presStyleCnt="0"/>
      <dgm:spPr/>
    </dgm:pt>
    <dgm:pt modelId="{17CB1689-32CC-4312-A70F-0BA0F825FCBE}" type="pres">
      <dgm:prSet presAssocID="{E7955639-7A63-4D92-95AE-67CBD2192CF8}" presName="parTx" presStyleLbl="node1" presStyleIdx="0" presStyleCnt="3">
        <dgm:presLayoutVars>
          <dgm:chMax val="0"/>
          <dgm:chPref val="0"/>
          <dgm:bulletEnabled val="1"/>
        </dgm:presLayoutVars>
      </dgm:prSet>
      <dgm:spPr/>
    </dgm:pt>
    <dgm:pt modelId="{8CBF0DC1-4F2E-4566-99DA-E1C512324900}" type="pres">
      <dgm:prSet presAssocID="{E7955639-7A63-4D92-95AE-67CBD2192CF8}" presName="parSh" presStyleLbl="node1" presStyleIdx="0" presStyleCnt="3"/>
      <dgm:spPr/>
    </dgm:pt>
    <dgm:pt modelId="{860F4BE7-1767-4DA4-9723-C070BEF6A57D}" type="pres">
      <dgm:prSet presAssocID="{E7955639-7A63-4D92-95AE-67CBD2192CF8}" presName="desTx" presStyleLbl="fgAcc1" presStyleIdx="0" presStyleCnt="3">
        <dgm:presLayoutVars>
          <dgm:bulletEnabled val="1"/>
        </dgm:presLayoutVars>
      </dgm:prSet>
      <dgm:spPr/>
    </dgm:pt>
    <dgm:pt modelId="{C5F9A3D3-5B2B-4FD8-8265-B3AAB814F9BE}" type="pres">
      <dgm:prSet presAssocID="{7D5BA7A5-9A35-4935-9765-FFEA1F83641C}" presName="sibTrans" presStyleLbl="sibTrans2D1" presStyleIdx="0" presStyleCnt="2"/>
      <dgm:spPr/>
    </dgm:pt>
    <dgm:pt modelId="{BB36D252-916D-45A7-A672-743F1D735A61}" type="pres">
      <dgm:prSet presAssocID="{7D5BA7A5-9A35-4935-9765-FFEA1F83641C}" presName="connTx" presStyleLbl="sibTrans2D1" presStyleIdx="0" presStyleCnt="2"/>
      <dgm:spPr/>
    </dgm:pt>
    <dgm:pt modelId="{AE1B7EE4-11FE-4814-8153-18A93EFADF37}" type="pres">
      <dgm:prSet presAssocID="{9F06739B-DC4C-407C-995F-186C1F5CF086}" presName="composite" presStyleCnt="0"/>
      <dgm:spPr/>
    </dgm:pt>
    <dgm:pt modelId="{6B7CAA21-016D-4CFE-9101-F1DB24C8A739}" type="pres">
      <dgm:prSet presAssocID="{9F06739B-DC4C-407C-995F-186C1F5CF086}" presName="parTx" presStyleLbl="node1" presStyleIdx="0" presStyleCnt="3">
        <dgm:presLayoutVars>
          <dgm:chMax val="0"/>
          <dgm:chPref val="0"/>
          <dgm:bulletEnabled val="1"/>
        </dgm:presLayoutVars>
      </dgm:prSet>
      <dgm:spPr/>
    </dgm:pt>
    <dgm:pt modelId="{6C5B1FEE-B1EC-4787-A091-709D2B2934AA}" type="pres">
      <dgm:prSet presAssocID="{9F06739B-DC4C-407C-995F-186C1F5CF086}" presName="parSh" presStyleLbl="node1" presStyleIdx="1" presStyleCnt="3"/>
      <dgm:spPr/>
    </dgm:pt>
    <dgm:pt modelId="{1E560699-4A4F-40D3-AE1C-020D93F88441}" type="pres">
      <dgm:prSet presAssocID="{9F06739B-DC4C-407C-995F-186C1F5CF086}" presName="desTx" presStyleLbl="fgAcc1" presStyleIdx="1" presStyleCnt="3">
        <dgm:presLayoutVars>
          <dgm:bulletEnabled val="1"/>
        </dgm:presLayoutVars>
      </dgm:prSet>
      <dgm:spPr/>
    </dgm:pt>
    <dgm:pt modelId="{6FA3AFFF-D52E-4931-8C00-504B6AB16D6A}" type="pres">
      <dgm:prSet presAssocID="{277FCF24-A46D-4AAF-B2D9-6EF7F47E4BE7}" presName="sibTrans" presStyleLbl="sibTrans2D1" presStyleIdx="1" presStyleCnt="2"/>
      <dgm:spPr/>
    </dgm:pt>
    <dgm:pt modelId="{562F2698-0957-45CE-9EB0-310326127C78}" type="pres">
      <dgm:prSet presAssocID="{277FCF24-A46D-4AAF-B2D9-6EF7F47E4BE7}" presName="connTx" presStyleLbl="sibTrans2D1" presStyleIdx="1" presStyleCnt="2"/>
      <dgm:spPr/>
    </dgm:pt>
    <dgm:pt modelId="{E4527D24-288C-48D4-A799-76529537CF02}" type="pres">
      <dgm:prSet presAssocID="{744F79AD-5B7A-4F71-9DC9-D90E92CE66A2}" presName="composite" presStyleCnt="0"/>
      <dgm:spPr/>
    </dgm:pt>
    <dgm:pt modelId="{029A2FB0-6561-45AE-98AB-69D1747772BA}" type="pres">
      <dgm:prSet presAssocID="{744F79AD-5B7A-4F71-9DC9-D90E92CE66A2}" presName="parTx" presStyleLbl="node1" presStyleIdx="1" presStyleCnt="3">
        <dgm:presLayoutVars>
          <dgm:chMax val="0"/>
          <dgm:chPref val="0"/>
          <dgm:bulletEnabled val="1"/>
        </dgm:presLayoutVars>
      </dgm:prSet>
      <dgm:spPr/>
    </dgm:pt>
    <dgm:pt modelId="{957F17D2-69B0-42FF-BC4A-B4214A3B3B5F}" type="pres">
      <dgm:prSet presAssocID="{744F79AD-5B7A-4F71-9DC9-D90E92CE66A2}" presName="parSh" presStyleLbl="node1" presStyleIdx="2" presStyleCnt="3"/>
      <dgm:spPr/>
    </dgm:pt>
    <dgm:pt modelId="{B87DAAEB-11DD-431E-88B6-FC9EDD97441F}" type="pres">
      <dgm:prSet presAssocID="{744F79AD-5B7A-4F71-9DC9-D90E92CE66A2}" presName="desTx" presStyleLbl="fgAcc1" presStyleIdx="2" presStyleCnt="3">
        <dgm:presLayoutVars>
          <dgm:bulletEnabled val="1"/>
        </dgm:presLayoutVars>
      </dgm:prSet>
      <dgm:spPr/>
    </dgm:pt>
  </dgm:ptLst>
  <dgm:cxnLst>
    <dgm:cxn modelId="{EAD35A05-5720-499F-AD70-40B89783C865}" type="presOf" srcId="{E7955639-7A63-4D92-95AE-67CBD2192CF8}" destId="{17CB1689-32CC-4312-A70F-0BA0F825FCBE}" srcOrd="0" destOrd="0" presId="urn:microsoft.com/office/officeart/2005/8/layout/process3"/>
    <dgm:cxn modelId="{5B792F15-B767-4560-8BE2-16E9C5B9BDFD}" type="presOf" srcId="{7D5BA7A5-9A35-4935-9765-FFEA1F83641C}" destId="{BB36D252-916D-45A7-A672-743F1D735A61}" srcOrd="1" destOrd="0" presId="urn:microsoft.com/office/officeart/2005/8/layout/process3"/>
    <dgm:cxn modelId="{13663824-83F9-4919-A1E5-7A0285B621C1}" type="presOf" srcId="{743C3ED7-CA01-42F4-904D-E213834DC642}" destId="{B87DAAEB-11DD-431E-88B6-FC9EDD97441F}" srcOrd="0" destOrd="0" presId="urn:microsoft.com/office/officeart/2005/8/layout/process3"/>
    <dgm:cxn modelId="{59FC275F-DDEA-49C3-99B7-2691212D27E7}" srcId="{744F79AD-5B7A-4F71-9DC9-D90E92CE66A2}" destId="{743C3ED7-CA01-42F4-904D-E213834DC642}" srcOrd="0" destOrd="0" parTransId="{0044DB43-C3CA-4EF6-A9A4-7D73E611F86B}" sibTransId="{83089284-4762-488F-AE1C-72DA272C19AF}"/>
    <dgm:cxn modelId="{12755943-174F-48D8-A7B2-AE47417E59F6}" srcId="{35916FE0-2A94-4BF4-9E5E-3AE5D4012FA6}" destId="{E7955639-7A63-4D92-95AE-67CBD2192CF8}" srcOrd="0" destOrd="0" parTransId="{F8051B7E-5466-47DD-95F2-FA146563E1F2}" sibTransId="{7D5BA7A5-9A35-4935-9765-FFEA1F83641C}"/>
    <dgm:cxn modelId="{BE0B7144-79CA-4502-96FB-AD2C5FB5E888}" type="presOf" srcId="{7D5BA7A5-9A35-4935-9765-FFEA1F83641C}" destId="{C5F9A3D3-5B2B-4FD8-8265-B3AAB814F9BE}" srcOrd="0" destOrd="0" presId="urn:microsoft.com/office/officeart/2005/8/layout/process3"/>
    <dgm:cxn modelId="{0A701068-6E81-4D6A-ADAC-3D93BA12CF30}" srcId="{9F06739B-DC4C-407C-995F-186C1F5CF086}" destId="{B89D6988-69EA-493F-9C48-DCA916B86907}" srcOrd="0" destOrd="0" parTransId="{4EC9EC54-7D62-4E56-B790-CBF1BBDCCD03}" sibTransId="{E7ACC8E7-F24F-425B-8A0A-31EA838D7118}"/>
    <dgm:cxn modelId="{1FBCAD68-9A86-498E-8FCC-89A4F7ABE878}" type="presOf" srcId="{CD04C4E4-5461-4237-B725-D851FE845E8E}" destId="{860F4BE7-1767-4DA4-9723-C070BEF6A57D}" srcOrd="0" destOrd="0" presId="urn:microsoft.com/office/officeart/2005/8/layout/process3"/>
    <dgm:cxn modelId="{0E9B916D-B053-430F-AE77-1389944DF069}" srcId="{35916FE0-2A94-4BF4-9E5E-3AE5D4012FA6}" destId="{9F06739B-DC4C-407C-995F-186C1F5CF086}" srcOrd="1" destOrd="0" parTransId="{2F762153-7B1A-476C-8504-34BA07524A07}" sibTransId="{277FCF24-A46D-4AAF-B2D9-6EF7F47E4BE7}"/>
    <dgm:cxn modelId="{B574C56E-34A1-4EAB-8E1E-9793D82E4CAF}" type="presOf" srcId="{E7955639-7A63-4D92-95AE-67CBD2192CF8}" destId="{8CBF0DC1-4F2E-4566-99DA-E1C512324900}" srcOrd="1" destOrd="0" presId="urn:microsoft.com/office/officeart/2005/8/layout/process3"/>
    <dgm:cxn modelId="{D0942854-9B92-4258-804B-CC74DB019167}" type="presOf" srcId="{9F06739B-DC4C-407C-995F-186C1F5CF086}" destId="{6B7CAA21-016D-4CFE-9101-F1DB24C8A739}" srcOrd="0" destOrd="0" presId="urn:microsoft.com/office/officeart/2005/8/layout/process3"/>
    <dgm:cxn modelId="{B129CC8F-3E12-49CD-BD48-375288A9CA48}" srcId="{35916FE0-2A94-4BF4-9E5E-3AE5D4012FA6}" destId="{744F79AD-5B7A-4F71-9DC9-D90E92CE66A2}" srcOrd="2" destOrd="0" parTransId="{4F4E2B33-66BA-4552-9259-619BC42FEC70}" sibTransId="{98825700-4F8F-4A18-8E5C-CEBAE6DF87CC}"/>
    <dgm:cxn modelId="{46B46295-94DB-4433-9160-307825C1B81C}" type="presOf" srcId="{744F79AD-5B7A-4F71-9DC9-D90E92CE66A2}" destId="{029A2FB0-6561-45AE-98AB-69D1747772BA}" srcOrd="0" destOrd="0" presId="urn:microsoft.com/office/officeart/2005/8/layout/process3"/>
    <dgm:cxn modelId="{9D473498-2AB3-4FF8-89EE-D1D2DBDC12A3}" srcId="{E7955639-7A63-4D92-95AE-67CBD2192CF8}" destId="{CD04C4E4-5461-4237-B725-D851FE845E8E}" srcOrd="0" destOrd="0" parTransId="{0851D1B6-003F-47E1-9BDD-58B9F2C4280D}" sibTransId="{08C46B9E-B37D-4397-983F-A379387EBF87}"/>
    <dgm:cxn modelId="{0C3FD8A0-CAEA-451B-BE16-273C4B8F0258}" type="presOf" srcId="{277FCF24-A46D-4AAF-B2D9-6EF7F47E4BE7}" destId="{562F2698-0957-45CE-9EB0-310326127C78}" srcOrd="1" destOrd="0" presId="urn:microsoft.com/office/officeart/2005/8/layout/process3"/>
    <dgm:cxn modelId="{37914FB1-AE41-4B16-BA43-DEAAD321DE28}" type="presOf" srcId="{744F79AD-5B7A-4F71-9DC9-D90E92CE66A2}" destId="{957F17D2-69B0-42FF-BC4A-B4214A3B3B5F}" srcOrd="1" destOrd="0" presId="urn:microsoft.com/office/officeart/2005/8/layout/process3"/>
    <dgm:cxn modelId="{56751AB9-0233-41B4-B357-1A80A4043EF0}" type="presOf" srcId="{B89D6988-69EA-493F-9C48-DCA916B86907}" destId="{1E560699-4A4F-40D3-AE1C-020D93F88441}" srcOrd="0" destOrd="0" presId="urn:microsoft.com/office/officeart/2005/8/layout/process3"/>
    <dgm:cxn modelId="{EAFCD9BA-C626-496A-8266-D651AB1D9D90}" type="presOf" srcId="{277FCF24-A46D-4AAF-B2D9-6EF7F47E4BE7}" destId="{6FA3AFFF-D52E-4931-8C00-504B6AB16D6A}" srcOrd="0" destOrd="0" presId="urn:microsoft.com/office/officeart/2005/8/layout/process3"/>
    <dgm:cxn modelId="{B402C9C4-F2B9-43FB-9D4E-7762752EAF02}" type="presOf" srcId="{35916FE0-2A94-4BF4-9E5E-3AE5D4012FA6}" destId="{0BEE6C75-067B-43D9-80BB-0E91A1B4B883}" srcOrd="0" destOrd="0" presId="urn:microsoft.com/office/officeart/2005/8/layout/process3"/>
    <dgm:cxn modelId="{7D51D0DE-73BC-4953-8046-47B2D940F7DE}" type="presOf" srcId="{9F06739B-DC4C-407C-995F-186C1F5CF086}" destId="{6C5B1FEE-B1EC-4787-A091-709D2B2934AA}" srcOrd="1" destOrd="0" presId="urn:microsoft.com/office/officeart/2005/8/layout/process3"/>
    <dgm:cxn modelId="{1055C4B8-E25C-4619-87D2-DA1DB4F27C8F}" type="presParOf" srcId="{0BEE6C75-067B-43D9-80BB-0E91A1B4B883}" destId="{6F10E497-78E5-44CE-AEB7-8E862E4EF878}" srcOrd="0" destOrd="0" presId="urn:microsoft.com/office/officeart/2005/8/layout/process3"/>
    <dgm:cxn modelId="{9AE6E406-9843-48CE-B182-82C2F80A678D}" type="presParOf" srcId="{6F10E497-78E5-44CE-AEB7-8E862E4EF878}" destId="{17CB1689-32CC-4312-A70F-0BA0F825FCBE}" srcOrd="0" destOrd="0" presId="urn:microsoft.com/office/officeart/2005/8/layout/process3"/>
    <dgm:cxn modelId="{909C3152-C8EC-42F9-9D11-D2D8CEC0AE47}" type="presParOf" srcId="{6F10E497-78E5-44CE-AEB7-8E862E4EF878}" destId="{8CBF0DC1-4F2E-4566-99DA-E1C512324900}" srcOrd="1" destOrd="0" presId="urn:microsoft.com/office/officeart/2005/8/layout/process3"/>
    <dgm:cxn modelId="{E3AF2BAE-4DE4-4D56-96C4-699AA1543AD1}" type="presParOf" srcId="{6F10E497-78E5-44CE-AEB7-8E862E4EF878}" destId="{860F4BE7-1767-4DA4-9723-C070BEF6A57D}" srcOrd="2" destOrd="0" presId="urn:microsoft.com/office/officeart/2005/8/layout/process3"/>
    <dgm:cxn modelId="{AD8929BE-9244-4AC2-99C2-E6EDEB5717A7}" type="presParOf" srcId="{0BEE6C75-067B-43D9-80BB-0E91A1B4B883}" destId="{C5F9A3D3-5B2B-4FD8-8265-B3AAB814F9BE}" srcOrd="1" destOrd="0" presId="urn:microsoft.com/office/officeart/2005/8/layout/process3"/>
    <dgm:cxn modelId="{E1BDEF3F-C019-4EB5-9CC3-BFB2F23A2148}" type="presParOf" srcId="{C5F9A3D3-5B2B-4FD8-8265-B3AAB814F9BE}" destId="{BB36D252-916D-45A7-A672-743F1D735A61}" srcOrd="0" destOrd="0" presId="urn:microsoft.com/office/officeart/2005/8/layout/process3"/>
    <dgm:cxn modelId="{649EA41B-9272-41D3-A157-A78084B6C0DC}" type="presParOf" srcId="{0BEE6C75-067B-43D9-80BB-0E91A1B4B883}" destId="{AE1B7EE4-11FE-4814-8153-18A93EFADF37}" srcOrd="2" destOrd="0" presId="urn:microsoft.com/office/officeart/2005/8/layout/process3"/>
    <dgm:cxn modelId="{70644F51-5F7D-4071-882B-3F99FDD3BBF8}" type="presParOf" srcId="{AE1B7EE4-11FE-4814-8153-18A93EFADF37}" destId="{6B7CAA21-016D-4CFE-9101-F1DB24C8A739}" srcOrd="0" destOrd="0" presId="urn:microsoft.com/office/officeart/2005/8/layout/process3"/>
    <dgm:cxn modelId="{86F2C654-E476-4ED5-B6F7-B56980061CF7}" type="presParOf" srcId="{AE1B7EE4-11FE-4814-8153-18A93EFADF37}" destId="{6C5B1FEE-B1EC-4787-A091-709D2B2934AA}" srcOrd="1" destOrd="0" presId="urn:microsoft.com/office/officeart/2005/8/layout/process3"/>
    <dgm:cxn modelId="{858E6B1D-9599-4F42-9470-E002B5048E7C}" type="presParOf" srcId="{AE1B7EE4-11FE-4814-8153-18A93EFADF37}" destId="{1E560699-4A4F-40D3-AE1C-020D93F88441}" srcOrd="2" destOrd="0" presId="urn:microsoft.com/office/officeart/2005/8/layout/process3"/>
    <dgm:cxn modelId="{C27461E6-285F-4658-9453-9D8EABE7BFF0}" type="presParOf" srcId="{0BEE6C75-067B-43D9-80BB-0E91A1B4B883}" destId="{6FA3AFFF-D52E-4931-8C00-504B6AB16D6A}" srcOrd="3" destOrd="0" presId="urn:microsoft.com/office/officeart/2005/8/layout/process3"/>
    <dgm:cxn modelId="{1E54103D-6A67-4A08-BA00-9FBD7244AC8A}" type="presParOf" srcId="{6FA3AFFF-D52E-4931-8C00-504B6AB16D6A}" destId="{562F2698-0957-45CE-9EB0-310326127C78}" srcOrd="0" destOrd="0" presId="urn:microsoft.com/office/officeart/2005/8/layout/process3"/>
    <dgm:cxn modelId="{D8E40541-7439-469D-80CF-BF29FED85246}" type="presParOf" srcId="{0BEE6C75-067B-43D9-80BB-0E91A1B4B883}" destId="{E4527D24-288C-48D4-A799-76529537CF02}" srcOrd="4" destOrd="0" presId="urn:microsoft.com/office/officeart/2005/8/layout/process3"/>
    <dgm:cxn modelId="{811236AE-4ECD-4D73-8089-B559A8845D9E}" type="presParOf" srcId="{E4527D24-288C-48D4-A799-76529537CF02}" destId="{029A2FB0-6561-45AE-98AB-69D1747772BA}" srcOrd="0" destOrd="0" presId="urn:microsoft.com/office/officeart/2005/8/layout/process3"/>
    <dgm:cxn modelId="{F03ADD2E-16A8-426B-BCE1-C61935B7859A}" type="presParOf" srcId="{E4527D24-288C-48D4-A799-76529537CF02}" destId="{957F17D2-69B0-42FF-BC4A-B4214A3B3B5F}" srcOrd="1" destOrd="0" presId="urn:microsoft.com/office/officeart/2005/8/layout/process3"/>
    <dgm:cxn modelId="{54D7D8DD-3695-41DA-A336-B312A4A7F1CC}" type="presParOf" srcId="{E4527D24-288C-48D4-A799-76529537CF02}" destId="{B87DAAEB-11DD-431E-88B6-FC9EDD97441F}" srcOrd="2" destOrd="0" presId="urn:microsoft.com/office/officeart/2005/8/layout/process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5A3F7-9955-470B-AEC3-AC7A78F82A7D}">
      <dsp:nvSpPr>
        <dsp:cNvPr id="0" name=""/>
        <dsp:cNvSpPr/>
      </dsp:nvSpPr>
      <dsp:spPr>
        <a:xfrm>
          <a:off x="1449" y="2282317"/>
          <a:ext cx="2373721" cy="94948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a:t>Determine reuse and vision goals</a:t>
          </a:r>
        </a:p>
      </dsp:txBody>
      <dsp:txXfrm>
        <a:off x="1449" y="2282317"/>
        <a:ext cx="2136349" cy="949488"/>
      </dsp:txXfrm>
    </dsp:sp>
    <dsp:sp modelId="{41E8E4E3-3068-4663-A8D6-EB46A4AE276E}">
      <dsp:nvSpPr>
        <dsp:cNvPr id="0" name=""/>
        <dsp:cNvSpPr/>
      </dsp:nvSpPr>
      <dsp:spPr>
        <a:xfrm>
          <a:off x="1901712" y="2288280"/>
          <a:ext cx="2373721" cy="949488"/>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a:t>Identify Brownfield sites</a:t>
          </a:r>
        </a:p>
      </dsp:txBody>
      <dsp:txXfrm>
        <a:off x="2376456" y="2288280"/>
        <a:ext cx="1424233" cy="949488"/>
      </dsp:txXfrm>
    </dsp:sp>
    <dsp:sp modelId="{BE5E46AA-7729-46ED-84BC-F4599714A9B4}">
      <dsp:nvSpPr>
        <dsp:cNvPr id="0" name=""/>
        <dsp:cNvSpPr/>
      </dsp:nvSpPr>
      <dsp:spPr>
        <a:xfrm>
          <a:off x="3799402" y="2282317"/>
          <a:ext cx="2373721" cy="949488"/>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a:t>Prioritize Brownfields</a:t>
          </a:r>
        </a:p>
      </dsp:txBody>
      <dsp:txXfrm>
        <a:off x="4274146" y="2282317"/>
        <a:ext cx="1424233" cy="949488"/>
      </dsp:txXfrm>
    </dsp:sp>
    <dsp:sp modelId="{BC09B7A6-4A86-48D1-A23F-EBAA5EC07C27}">
      <dsp:nvSpPr>
        <dsp:cNvPr id="0" name=""/>
        <dsp:cNvSpPr/>
      </dsp:nvSpPr>
      <dsp:spPr>
        <a:xfrm>
          <a:off x="5698379" y="2282317"/>
          <a:ext cx="2373721" cy="949488"/>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a:t>Conduct Environmental Assessments</a:t>
          </a:r>
        </a:p>
      </dsp:txBody>
      <dsp:txXfrm>
        <a:off x="6173123" y="2282317"/>
        <a:ext cx="1424233" cy="949488"/>
      </dsp:txXfrm>
    </dsp:sp>
    <dsp:sp modelId="{C86024BD-A38F-4898-AC7D-1261814D61B1}">
      <dsp:nvSpPr>
        <dsp:cNvPr id="0" name=""/>
        <dsp:cNvSpPr/>
      </dsp:nvSpPr>
      <dsp:spPr>
        <a:xfrm>
          <a:off x="7597356" y="2282317"/>
          <a:ext cx="2373721" cy="949488"/>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a:t>Leverage Funding Resources</a:t>
          </a:r>
        </a:p>
      </dsp:txBody>
      <dsp:txXfrm>
        <a:off x="8072100" y="2282317"/>
        <a:ext cx="1424233" cy="949488"/>
      </dsp:txXfrm>
    </dsp:sp>
    <dsp:sp modelId="{F82281C4-5022-4E61-A327-DE1B08DF4289}">
      <dsp:nvSpPr>
        <dsp:cNvPr id="0" name=""/>
        <dsp:cNvSpPr/>
      </dsp:nvSpPr>
      <dsp:spPr>
        <a:xfrm>
          <a:off x="9496333" y="2282317"/>
          <a:ext cx="2373721" cy="949488"/>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a:t>Clean Up and Revitalize</a:t>
          </a:r>
        </a:p>
      </dsp:txBody>
      <dsp:txXfrm>
        <a:off x="9971077" y="2282317"/>
        <a:ext cx="1424233" cy="949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FEF25-EF70-4B86-8492-382F34E9E16E}">
      <dsp:nvSpPr>
        <dsp:cNvPr id="0" name=""/>
        <dsp:cNvSpPr/>
      </dsp:nvSpPr>
      <dsp:spPr>
        <a:xfrm>
          <a:off x="3301" y="807522"/>
          <a:ext cx="2618947" cy="1571368"/>
        </a:xfrm>
        <a:prstGeom prst="flowChartConnector">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Regional Councils of Government</a:t>
          </a:r>
        </a:p>
      </dsp:txBody>
      <dsp:txXfrm>
        <a:off x="386837" y="1037644"/>
        <a:ext cx="1851875" cy="1111124"/>
      </dsp:txXfrm>
    </dsp:sp>
    <dsp:sp modelId="{74825052-5E41-4BCF-B3C0-083AD20017A1}">
      <dsp:nvSpPr>
        <dsp:cNvPr id="0" name=""/>
        <dsp:cNvSpPr/>
      </dsp:nvSpPr>
      <dsp:spPr>
        <a:xfrm>
          <a:off x="2884143" y="807522"/>
          <a:ext cx="2618947" cy="1571368"/>
        </a:xfrm>
        <a:prstGeom prst="flowChartConnector">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Cities</a:t>
          </a:r>
        </a:p>
      </dsp:txBody>
      <dsp:txXfrm>
        <a:off x="3267679" y="1037644"/>
        <a:ext cx="1851875" cy="1111124"/>
      </dsp:txXfrm>
    </dsp:sp>
    <dsp:sp modelId="{964425D1-D883-494B-9CAA-A3D0A07027F0}">
      <dsp:nvSpPr>
        <dsp:cNvPr id="0" name=""/>
        <dsp:cNvSpPr/>
      </dsp:nvSpPr>
      <dsp:spPr>
        <a:xfrm>
          <a:off x="5764984" y="807522"/>
          <a:ext cx="2618947" cy="1571368"/>
        </a:xfrm>
        <a:prstGeom prst="flowChartConnector">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Redevelopment Agencies </a:t>
          </a:r>
        </a:p>
      </dsp:txBody>
      <dsp:txXfrm>
        <a:off x="6148520" y="1037644"/>
        <a:ext cx="1851875" cy="1111124"/>
      </dsp:txXfrm>
    </dsp:sp>
    <dsp:sp modelId="{ABF98F25-D5DB-4BC1-A0E6-29942B813D52}">
      <dsp:nvSpPr>
        <dsp:cNvPr id="0" name=""/>
        <dsp:cNvSpPr/>
      </dsp:nvSpPr>
      <dsp:spPr>
        <a:xfrm>
          <a:off x="8645826" y="807522"/>
          <a:ext cx="2618947" cy="1571368"/>
        </a:xfrm>
        <a:prstGeom prst="flowChartConnector">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States</a:t>
          </a:r>
        </a:p>
      </dsp:txBody>
      <dsp:txXfrm>
        <a:off x="9029362" y="1037644"/>
        <a:ext cx="1851875" cy="1111124"/>
      </dsp:txXfrm>
    </dsp:sp>
    <dsp:sp modelId="{892B881B-688E-4C36-A805-F142CBF5DE8B}">
      <dsp:nvSpPr>
        <dsp:cNvPr id="0" name=""/>
        <dsp:cNvSpPr/>
      </dsp:nvSpPr>
      <dsp:spPr>
        <a:xfrm>
          <a:off x="1443722" y="2640785"/>
          <a:ext cx="2618947" cy="1571368"/>
        </a:xfrm>
        <a:prstGeom prst="flowChartConnector">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Tribes</a:t>
          </a:r>
        </a:p>
      </dsp:txBody>
      <dsp:txXfrm>
        <a:off x="1827258" y="2870907"/>
        <a:ext cx="1851875" cy="1111124"/>
      </dsp:txXfrm>
    </dsp:sp>
    <dsp:sp modelId="{19DD8F25-DE48-4866-BFA5-4E42B1820075}">
      <dsp:nvSpPr>
        <dsp:cNvPr id="0" name=""/>
        <dsp:cNvSpPr/>
      </dsp:nvSpPr>
      <dsp:spPr>
        <a:xfrm>
          <a:off x="4324563" y="2640785"/>
          <a:ext cx="2618947" cy="1571368"/>
        </a:xfrm>
        <a:prstGeom prst="flowChartConnector">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Non-profit organizations</a:t>
          </a:r>
        </a:p>
      </dsp:txBody>
      <dsp:txXfrm>
        <a:off x="4708099" y="2870907"/>
        <a:ext cx="1851875" cy="1111124"/>
      </dsp:txXfrm>
    </dsp:sp>
    <dsp:sp modelId="{4F38DB8D-F613-4C99-87AD-5A5ECD769F8A}">
      <dsp:nvSpPr>
        <dsp:cNvPr id="0" name=""/>
        <dsp:cNvSpPr/>
      </dsp:nvSpPr>
      <dsp:spPr>
        <a:xfrm>
          <a:off x="7205405" y="2640785"/>
          <a:ext cx="2618947" cy="1571368"/>
        </a:xfrm>
        <a:prstGeom prst="flowChartConnector">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Local Governments</a:t>
          </a:r>
        </a:p>
      </dsp:txBody>
      <dsp:txXfrm>
        <a:off x="7588941" y="2870907"/>
        <a:ext cx="1851875" cy="1111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BB8EF-83FD-4364-A4B7-A9D2337EB8DA}">
      <dsp:nvSpPr>
        <dsp:cNvPr id="0" name=""/>
        <dsp:cNvSpPr/>
      </dsp:nvSpPr>
      <dsp:spPr>
        <a:xfrm>
          <a:off x="3649381" y="1906292"/>
          <a:ext cx="1272114" cy="120716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3835678" y="2083077"/>
        <a:ext cx="899520" cy="853596"/>
      </dsp:txXfrm>
    </dsp:sp>
    <dsp:sp modelId="{7306273C-F5C7-449A-BF99-E9CDDF76C1BB}">
      <dsp:nvSpPr>
        <dsp:cNvPr id="0" name=""/>
        <dsp:cNvSpPr/>
      </dsp:nvSpPr>
      <dsp:spPr>
        <a:xfrm rot="16200000">
          <a:off x="3907490" y="1516462"/>
          <a:ext cx="755897" cy="23763"/>
        </a:xfrm>
        <a:custGeom>
          <a:avLst/>
          <a:gdLst/>
          <a:ahLst/>
          <a:cxnLst/>
          <a:rect l="0" t="0" r="0" b="0"/>
          <a:pathLst>
            <a:path>
              <a:moveTo>
                <a:pt x="0" y="11881"/>
              </a:moveTo>
              <a:lnTo>
                <a:pt x="755897" y="118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6541" y="1509446"/>
        <a:ext cx="37794" cy="37794"/>
      </dsp:txXfrm>
    </dsp:sp>
    <dsp:sp modelId="{8FBAF790-2807-4DA0-87FB-38DD5A129E24}">
      <dsp:nvSpPr>
        <dsp:cNvPr id="0" name=""/>
        <dsp:cNvSpPr/>
      </dsp:nvSpPr>
      <dsp:spPr>
        <a:xfrm>
          <a:off x="3719687" y="18892"/>
          <a:ext cx="1131502" cy="1131502"/>
        </a:xfrm>
        <a:prstGeom prst="ellipse">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t>State/Tribal Response Programs</a:t>
          </a:r>
        </a:p>
      </dsp:txBody>
      <dsp:txXfrm>
        <a:off x="3885392" y="184597"/>
        <a:ext cx="800092" cy="800092"/>
      </dsp:txXfrm>
    </dsp:sp>
    <dsp:sp modelId="{CD6E3DBA-DACE-476D-9ECA-091E464EBF54}">
      <dsp:nvSpPr>
        <dsp:cNvPr id="0" name=""/>
        <dsp:cNvSpPr/>
      </dsp:nvSpPr>
      <dsp:spPr>
        <a:xfrm rot="19108643">
          <a:off x="4575998" y="1625923"/>
          <a:ext cx="1388708" cy="23763"/>
        </a:xfrm>
        <a:custGeom>
          <a:avLst/>
          <a:gdLst/>
          <a:ahLst/>
          <a:cxnLst/>
          <a:rect l="0" t="0" r="0" b="0"/>
          <a:pathLst>
            <a:path>
              <a:moveTo>
                <a:pt x="0" y="11881"/>
              </a:moveTo>
              <a:lnTo>
                <a:pt x="1388708" y="118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5634" y="1603086"/>
        <a:ext cx="69435" cy="69435"/>
      </dsp:txXfrm>
    </dsp:sp>
    <dsp:sp modelId="{2F9C511D-A729-4AE5-8B6E-BA9874FC8460}">
      <dsp:nvSpPr>
        <dsp:cNvPr id="0" name=""/>
        <dsp:cNvSpPr/>
      </dsp:nvSpPr>
      <dsp:spPr>
        <a:xfrm>
          <a:off x="5648034" y="236709"/>
          <a:ext cx="1131502" cy="1131502"/>
        </a:xfrm>
        <a:prstGeom prst="ellipse">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t>Assessment Grants</a:t>
          </a:r>
        </a:p>
      </dsp:txBody>
      <dsp:txXfrm>
        <a:off x="5813739" y="402414"/>
        <a:ext cx="800092" cy="800092"/>
      </dsp:txXfrm>
    </dsp:sp>
    <dsp:sp modelId="{24C55308-FCCA-46D5-A86B-100C120228CE}">
      <dsp:nvSpPr>
        <dsp:cNvPr id="0" name=""/>
        <dsp:cNvSpPr/>
      </dsp:nvSpPr>
      <dsp:spPr>
        <a:xfrm rot="2258793">
          <a:off x="4644814" y="3272350"/>
          <a:ext cx="1288914" cy="23763"/>
        </a:xfrm>
        <a:custGeom>
          <a:avLst/>
          <a:gdLst/>
          <a:ahLst/>
          <a:cxnLst/>
          <a:rect l="0" t="0" r="0" b="0"/>
          <a:pathLst>
            <a:path>
              <a:moveTo>
                <a:pt x="0" y="11881"/>
              </a:moveTo>
              <a:lnTo>
                <a:pt x="1288914" y="118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7049" y="3252008"/>
        <a:ext cx="64445" cy="64445"/>
      </dsp:txXfrm>
    </dsp:sp>
    <dsp:sp modelId="{A1E4D918-8EA8-43B4-A420-0F26CA0925A4}">
      <dsp:nvSpPr>
        <dsp:cNvPr id="0" name=""/>
        <dsp:cNvSpPr/>
      </dsp:nvSpPr>
      <dsp:spPr>
        <a:xfrm>
          <a:off x="5681756" y="3457661"/>
          <a:ext cx="1131502" cy="1131502"/>
        </a:xfrm>
        <a:prstGeom prst="ellipse">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t>Revolving Loan Funds</a:t>
          </a:r>
        </a:p>
      </dsp:txBody>
      <dsp:txXfrm>
        <a:off x="5847461" y="3623366"/>
        <a:ext cx="800092" cy="800092"/>
      </dsp:txXfrm>
    </dsp:sp>
    <dsp:sp modelId="{A12E55CC-F909-4070-886F-1BF3E654E551}">
      <dsp:nvSpPr>
        <dsp:cNvPr id="0" name=""/>
        <dsp:cNvSpPr/>
      </dsp:nvSpPr>
      <dsp:spPr>
        <a:xfrm rot="5400000">
          <a:off x="3966007" y="3421009"/>
          <a:ext cx="638862" cy="23763"/>
        </a:xfrm>
        <a:custGeom>
          <a:avLst/>
          <a:gdLst/>
          <a:ahLst/>
          <a:cxnLst/>
          <a:rect l="0" t="0" r="0" b="0"/>
          <a:pathLst>
            <a:path>
              <a:moveTo>
                <a:pt x="0" y="11881"/>
              </a:moveTo>
              <a:lnTo>
                <a:pt x="638862" y="118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9467" y="3416919"/>
        <a:ext cx="31943" cy="31943"/>
      </dsp:txXfrm>
    </dsp:sp>
    <dsp:sp modelId="{E21CF67F-95EC-4531-98FC-C68466E117B4}">
      <dsp:nvSpPr>
        <dsp:cNvPr id="0" name=""/>
        <dsp:cNvSpPr/>
      </dsp:nvSpPr>
      <dsp:spPr>
        <a:xfrm>
          <a:off x="3719687" y="3752321"/>
          <a:ext cx="1131502" cy="1131502"/>
        </a:xfrm>
        <a:prstGeom prst="ellipse">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t>Multipurpose Grants</a:t>
          </a:r>
        </a:p>
      </dsp:txBody>
      <dsp:txXfrm>
        <a:off x="3885392" y="3918026"/>
        <a:ext cx="800092" cy="800092"/>
      </dsp:txXfrm>
    </dsp:sp>
    <dsp:sp modelId="{20669EA2-39E2-4A36-8020-163E0DC0FBAD}">
      <dsp:nvSpPr>
        <dsp:cNvPr id="0" name=""/>
        <dsp:cNvSpPr/>
      </dsp:nvSpPr>
      <dsp:spPr>
        <a:xfrm rot="8474909">
          <a:off x="2754931" y="3255241"/>
          <a:ext cx="1174096" cy="23763"/>
        </a:xfrm>
        <a:custGeom>
          <a:avLst/>
          <a:gdLst/>
          <a:ahLst/>
          <a:cxnLst/>
          <a:rect l="0" t="0" r="0" b="0"/>
          <a:pathLst>
            <a:path>
              <a:moveTo>
                <a:pt x="0" y="11881"/>
              </a:moveTo>
              <a:lnTo>
                <a:pt x="1174096" y="118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12627" y="3237771"/>
        <a:ext cx="58704" cy="58704"/>
      </dsp:txXfrm>
    </dsp:sp>
    <dsp:sp modelId="{5AA75631-2061-446A-A8AB-CD3CA7F0BA4C}">
      <dsp:nvSpPr>
        <dsp:cNvPr id="0" name=""/>
        <dsp:cNvSpPr/>
      </dsp:nvSpPr>
      <dsp:spPr>
        <a:xfrm>
          <a:off x="1877196" y="3422960"/>
          <a:ext cx="1131502" cy="1131502"/>
        </a:xfrm>
        <a:prstGeom prst="ellipse">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t>Job Training Grants</a:t>
          </a:r>
        </a:p>
      </dsp:txBody>
      <dsp:txXfrm>
        <a:off x="2042901" y="3588665"/>
        <a:ext cx="800092" cy="800092"/>
      </dsp:txXfrm>
    </dsp:sp>
    <dsp:sp modelId="{28948008-6DF1-41A9-8C6B-EDC4D8036299}">
      <dsp:nvSpPr>
        <dsp:cNvPr id="0" name=""/>
        <dsp:cNvSpPr/>
      </dsp:nvSpPr>
      <dsp:spPr>
        <a:xfrm>
          <a:off x="4921496" y="2497994"/>
          <a:ext cx="1494671" cy="23763"/>
        </a:xfrm>
        <a:custGeom>
          <a:avLst/>
          <a:gdLst/>
          <a:ahLst/>
          <a:cxnLst/>
          <a:rect l="0" t="0" r="0" b="0"/>
          <a:pathLst>
            <a:path>
              <a:moveTo>
                <a:pt x="0" y="11881"/>
              </a:moveTo>
              <a:lnTo>
                <a:pt x="1494671" y="118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31465" y="2472509"/>
        <a:ext cx="74733" cy="74733"/>
      </dsp:txXfrm>
    </dsp:sp>
    <dsp:sp modelId="{7E0BC01C-A794-4924-97F0-B6ECB4CF6F27}">
      <dsp:nvSpPr>
        <dsp:cNvPr id="0" name=""/>
        <dsp:cNvSpPr/>
      </dsp:nvSpPr>
      <dsp:spPr>
        <a:xfrm>
          <a:off x="6416167" y="1944124"/>
          <a:ext cx="1131502" cy="1131502"/>
        </a:xfrm>
        <a:prstGeom prst="ellipse">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t>Cleanup Grants</a:t>
          </a:r>
        </a:p>
      </dsp:txBody>
      <dsp:txXfrm>
        <a:off x="6581872" y="2109829"/>
        <a:ext cx="800092" cy="800092"/>
      </dsp:txXfrm>
    </dsp:sp>
    <dsp:sp modelId="{DDCF1F90-136A-4334-93BC-4C3DBDC0D47D}">
      <dsp:nvSpPr>
        <dsp:cNvPr id="0" name=""/>
        <dsp:cNvSpPr/>
      </dsp:nvSpPr>
      <dsp:spPr>
        <a:xfrm rot="10800000">
          <a:off x="2180912" y="2497994"/>
          <a:ext cx="1468469" cy="23763"/>
        </a:xfrm>
        <a:custGeom>
          <a:avLst/>
          <a:gdLst/>
          <a:ahLst/>
          <a:cxnLst/>
          <a:rect l="0" t="0" r="0" b="0"/>
          <a:pathLst>
            <a:path>
              <a:moveTo>
                <a:pt x="0" y="11881"/>
              </a:moveTo>
              <a:lnTo>
                <a:pt x="1468469" y="118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78435" y="2473164"/>
        <a:ext cx="73423" cy="73423"/>
      </dsp:txXfrm>
    </dsp:sp>
    <dsp:sp modelId="{C52D0A9A-975D-4E37-A5ED-DB989600D9DC}">
      <dsp:nvSpPr>
        <dsp:cNvPr id="0" name=""/>
        <dsp:cNvSpPr/>
      </dsp:nvSpPr>
      <dsp:spPr>
        <a:xfrm>
          <a:off x="1049409" y="1944124"/>
          <a:ext cx="1131502" cy="1131502"/>
        </a:xfrm>
        <a:prstGeom prst="ellipse">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t>Targeted Brownfields Assessments</a:t>
          </a:r>
        </a:p>
      </dsp:txBody>
      <dsp:txXfrm>
        <a:off x="1215114" y="2109829"/>
        <a:ext cx="800092" cy="800092"/>
      </dsp:txXfrm>
    </dsp:sp>
    <dsp:sp modelId="{DE6B8DCD-6DF7-4888-A9BE-A00AE5D18957}">
      <dsp:nvSpPr>
        <dsp:cNvPr id="0" name=""/>
        <dsp:cNvSpPr/>
      </dsp:nvSpPr>
      <dsp:spPr>
        <a:xfrm rot="13201556">
          <a:off x="2610531" y="1661399"/>
          <a:ext cx="1357615" cy="23763"/>
        </a:xfrm>
        <a:custGeom>
          <a:avLst/>
          <a:gdLst/>
          <a:ahLst/>
          <a:cxnLst/>
          <a:rect l="0" t="0" r="0" b="0"/>
          <a:pathLst>
            <a:path>
              <a:moveTo>
                <a:pt x="0" y="11881"/>
              </a:moveTo>
              <a:lnTo>
                <a:pt x="1357615" y="118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55399" y="1639340"/>
        <a:ext cx="67880" cy="67880"/>
      </dsp:txXfrm>
    </dsp:sp>
    <dsp:sp modelId="{87A1154F-20F5-4799-BF41-C529F9F958E7}">
      <dsp:nvSpPr>
        <dsp:cNvPr id="0" name=""/>
        <dsp:cNvSpPr/>
      </dsp:nvSpPr>
      <dsp:spPr>
        <a:xfrm>
          <a:off x="1770562" y="307111"/>
          <a:ext cx="1131502" cy="1131502"/>
        </a:xfrm>
        <a:prstGeom prst="ellipse">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t>Technical Assistance </a:t>
          </a:r>
        </a:p>
      </dsp:txBody>
      <dsp:txXfrm>
        <a:off x="1936267" y="472816"/>
        <a:ext cx="800092" cy="800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F0DC1-4F2E-4566-99DA-E1C512324900}">
      <dsp:nvSpPr>
        <dsp:cNvPr id="0" name=""/>
        <dsp:cNvSpPr/>
      </dsp:nvSpPr>
      <dsp:spPr>
        <a:xfrm>
          <a:off x="3761" y="1234206"/>
          <a:ext cx="1710338" cy="108000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kern="1200"/>
            <a:t>Option 1</a:t>
          </a:r>
        </a:p>
      </dsp:txBody>
      <dsp:txXfrm>
        <a:off x="3761" y="1234206"/>
        <a:ext cx="1710338" cy="684135"/>
      </dsp:txXfrm>
    </dsp:sp>
    <dsp:sp modelId="{860F4BE7-1767-4DA4-9723-C070BEF6A57D}">
      <dsp:nvSpPr>
        <dsp:cNvPr id="0" name=""/>
        <dsp:cNvSpPr/>
      </dsp:nvSpPr>
      <dsp:spPr>
        <a:xfrm>
          <a:off x="354071" y="1918341"/>
          <a:ext cx="1710338" cy="144000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Up to $500,000</a:t>
          </a:r>
        </a:p>
      </dsp:txBody>
      <dsp:txXfrm>
        <a:off x="396247" y="1960517"/>
        <a:ext cx="1625986" cy="1355648"/>
      </dsp:txXfrm>
    </dsp:sp>
    <dsp:sp modelId="{C5F9A3D3-5B2B-4FD8-8265-B3AAB814F9BE}">
      <dsp:nvSpPr>
        <dsp:cNvPr id="0" name=""/>
        <dsp:cNvSpPr/>
      </dsp:nvSpPr>
      <dsp:spPr>
        <a:xfrm>
          <a:off x="1973381" y="1363361"/>
          <a:ext cx="549676" cy="425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73381" y="1448526"/>
        <a:ext cx="421929" cy="255494"/>
      </dsp:txXfrm>
    </dsp:sp>
    <dsp:sp modelId="{6C5B1FEE-B1EC-4787-A091-709D2B2934AA}">
      <dsp:nvSpPr>
        <dsp:cNvPr id="0" name=""/>
        <dsp:cNvSpPr/>
      </dsp:nvSpPr>
      <dsp:spPr>
        <a:xfrm>
          <a:off x="2751224" y="1234206"/>
          <a:ext cx="1710338" cy="108000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kern="1200"/>
            <a:t>Option 2</a:t>
          </a:r>
        </a:p>
      </dsp:txBody>
      <dsp:txXfrm>
        <a:off x="2751224" y="1234206"/>
        <a:ext cx="1710338" cy="684135"/>
      </dsp:txXfrm>
    </dsp:sp>
    <dsp:sp modelId="{1E560699-4A4F-40D3-AE1C-020D93F88441}">
      <dsp:nvSpPr>
        <dsp:cNvPr id="0" name=""/>
        <dsp:cNvSpPr/>
      </dsp:nvSpPr>
      <dsp:spPr>
        <a:xfrm>
          <a:off x="3101535" y="1918341"/>
          <a:ext cx="1710338" cy="144000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$500,001 - $1,000,00</a:t>
          </a:r>
        </a:p>
      </dsp:txBody>
      <dsp:txXfrm>
        <a:off x="3143711" y="1960517"/>
        <a:ext cx="1625986" cy="1355648"/>
      </dsp:txXfrm>
    </dsp:sp>
    <dsp:sp modelId="{6FA3AFFF-D52E-4931-8C00-504B6AB16D6A}">
      <dsp:nvSpPr>
        <dsp:cNvPr id="0" name=""/>
        <dsp:cNvSpPr/>
      </dsp:nvSpPr>
      <dsp:spPr>
        <a:xfrm>
          <a:off x="4720844" y="1363361"/>
          <a:ext cx="549676" cy="425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720844" y="1448526"/>
        <a:ext cx="421929" cy="255494"/>
      </dsp:txXfrm>
    </dsp:sp>
    <dsp:sp modelId="{957F17D2-69B0-42FF-BC4A-B4214A3B3B5F}">
      <dsp:nvSpPr>
        <dsp:cNvPr id="0" name=""/>
        <dsp:cNvSpPr/>
      </dsp:nvSpPr>
      <dsp:spPr>
        <a:xfrm>
          <a:off x="5498688" y="1234206"/>
          <a:ext cx="1710338" cy="108000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kern="1200"/>
            <a:t>Option 3</a:t>
          </a:r>
        </a:p>
      </dsp:txBody>
      <dsp:txXfrm>
        <a:off x="5498688" y="1234206"/>
        <a:ext cx="1710338" cy="684135"/>
      </dsp:txXfrm>
    </dsp:sp>
    <dsp:sp modelId="{B87DAAEB-11DD-431E-88B6-FC9EDD97441F}">
      <dsp:nvSpPr>
        <dsp:cNvPr id="0" name=""/>
        <dsp:cNvSpPr/>
      </dsp:nvSpPr>
      <dsp:spPr>
        <a:xfrm>
          <a:off x="5848998" y="1918341"/>
          <a:ext cx="1710338" cy="144000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$1,000,001 - $2,000,00</a:t>
          </a:r>
        </a:p>
      </dsp:txBody>
      <dsp:txXfrm>
        <a:off x="5891174" y="1960517"/>
        <a:ext cx="1625986" cy="135564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D32A89D-5788-49EF-96EA-31A26F518C93}" type="datetimeFigureOut">
              <a:rPr lang="en-US" smtClean="0"/>
              <a:t>10/28/2022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42FB7F7-59B4-42F1-AB15-59CD203BF176}" type="slidenum">
              <a:rPr lang="en-US" smtClean="0"/>
              <a:t>‹#›</a:t>
            </a:fld>
            <a:endParaRPr lang="en-US"/>
          </a:p>
        </p:txBody>
      </p:sp>
    </p:spTree>
    <p:extLst>
      <p:ext uri="{BB962C8B-B14F-4D97-AF65-F5344CB8AC3E}">
        <p14:creationId xmlns:p14="http://schemas.microsoft.com/office/powerpoint/2010/main" val="233406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Welcome everyone! I'm joined by my colleagues </a:t>
            </a:r>
            <a:r>
              <a:rPr lang="en-US" err="1"/>
              <a:t>SeLena</a:t>
            </a:r>
            <a:r>
              <a:rPr lang="en-US"/>
              <a:t> Cosma and Andrew Portalatin to present a quick introductory presentation on what is Brownfields and the benefits of the program for your community.</a:t>
            </a:r>
          </a:p>
          <a:p>
            <a:endParaRPr lang="en-US"/>
          </a:p>
        </p:txBody>
      </p:sp>
      <p:sp>
        <p:nvSpPr>
          <p:cNvPr id="4" name="Slide Number Placeholder 3"/>
          <p:cNvSpPr>
            <a:spLocks noGrp="1"/>
          </p:cNvSpPr>
          <p:nvPr>
            <p:ph type="sldNum" sz="quarter" idx="5"/>
          </p:nvPr>
        </p:nvSpPr>
        <p:spPr/>
        <p:txBody>
          <a:bodyPr/>
          <a:lstStyle/>
          <a:p>
            <a:fld id="{242FB7F7-59B4-42F1-AB15-59CD203BF176}" type="slidenum">
              <a:rPr lang="en-US" smtClean="0"/>
              <a:t>1</a:t>
            </a:fld>
            <a:endParaRPr lang="en-US"/>
          </a:p>
        </p:txBody>
      </p:sp>
    </p:spTree>
    <p:extLst>
      <p:ext uri="{BB962C8B-B14F-4D97-AF65-F5344CB8AC3E}">
        <p14:creationId xmlns:p14="http://schemas.microsoft.com/office/powerpoint/2010/main" val="4128734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Grants are provided competitively to communities and eligible organizations along with state and tribal funding. </a:t>
            </a:r>
          </a:p>
          <a:p>
            <a:endParaRPr lang="en-US"/>
          </a:p>
          <a:p>
            <a:r>
              <a:rPr lang="en-US"/>
              <a:t>There are also technical assistance programs to help fill the gaps for those who were not fortunate to receive a grant. </a:t>
            </a:r>
          </a:p>
          <a:p>
            <a:pPr marL="176530" indent="-176530">
              <a:buFont typeface="Arial,Sans-Serif"/>
              <a:buChar char="•"/>
            </a:pPr>
            <a:r>
              <a:rPr lang="en-US"/>
              <a:t>Targeted Brownfields Assessments</a:t>
            </a:r>
          </a:p>
          <a:p>
            <a:pPr marL="176530" indent="-176530">
              <a:buFont typeface="Arial,Sans-Serif"/>
              <a:buChar char="•"/>
            </a:pPr>
            <a:r>
              <a:rPr lang="en-US"/>
              <a:t>Technical Assistance to Brownfields</a:t>
            </a:r>
          </a:p>
          <a:p>
            <a:pPr marL="176530" indent="-176530">
              <a:buFont typeface="Arial,Sans-Serif"/>
              <a:buChar char="•"/>
            </a:pPr>
            <a:r>
              <a:rPr lang="en-US"/>
              <a:t>(More information about Technical Assistance programs in later slides)</a:t>
            </a:r>
            <a:endParaRPr lang="en-US">
              <a:cs typeface="Calibri"/>
            </a:endParaRPr>
          </a:p>
          <a:p>
            <a:endParaRPr lang="en-US"/>
          </a:p>
          <a:p>
            <a:endParaRPr lang="en-US">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242FB7F7-59B4-42F1-AB15-59CD203BF176}" type="slidenum">
              <a:rPr lang="en-US" smtClean="0"/>
              <a:t>10</a:t>
            </a:fld>
            <a:endParaRPr lang="en-US"/>
          </a:p>
        </p:txBody>
      </p:sp>
    </p:spTree>
    <p:extLst>
      <p:ext uri="{BB962C8B-B14F-4D97-AF65-F5344CB8AC3E}">
        <p14:creationId xmlns:p14="http://schemas.microsoft.com/office/powerpoint/2010/main" val="429047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Phase I Environmental Site Assessment is a record review of the site (current and past owners, current and past uses) and a site visit. This helps to determine the potential contamination/s. </a:t>
            </a:r>
          </a:p>
          <a:p>
            <a:endParaRPr lang="en-US"/>
          </a:p>
          <a:p>
            <a:r>
              <a:rPr lang="en-US"/>
              <a:t>When to conduct an All-Appropriate Inquiry/ Phase I Environmental Site Assessment: </a:t>
            </a:r>
          </a:p>
          <a:p>
            <a:pPr marL="176679" indent="-176679">
              <a:buFont typeface="Arial" panose="020B0604020202020204" pitchFamily="34" charset="0"/>
              <a:buChar char="•"/>
            </a:pPr>
            <a:r>
              <a:rPr lang="en-US"/>
              <a:t>1 year prior to the acquisition of the property</a:t>
            </a:r>
          </a:p>
          <a:p>
            <a:pPr marL="176679" indent="-176679">
              <a:buFont typeface="Arial" panose="020B0604020202020204" pitchFamily="34" charset="0"/>
              <a:buChar char="•"/>
            </a:pPr>
            <a:r>
              <a:rPr lang="en-US"/>
              <a:t>If needed, an updated Phase I Environmental Site Assessment 180 days prior to the acquisition. </a:t>
            </a:r>
          </a:p>
        </p:txBody>
      </p:sp>
      <p:sp>
        <p:nvSpPr>
          <p:cNvPr id="4" name="Slide Number Placeholder 3"/>
          <p:cNvSpPr>
            <a:spLocks noGrp="1"/>
          </p:cNvSpPr>
          <p:nvPr>
            <p:ph type="sldNum" sz="quarter" idx="5"/>
          </p:nvPr>
        </p:nvSpPr>
        <p:spPr/>
        <p:txBody>
          <a:bodyPr/>
          <a:lstStyle/>
          <a:p>
            <a:fld id="{242FB7F7-59B4-42F1-AB15-59CD203BF176}" type="slidenum">
              <a:rPr lang="en-US" smtClean="0"/>
              <a:t>11</a:t>
            </a:fld>
            <a:endParaRPr lang="en-US"/>
          </a:p>
        </p:txBody>
      </p:sp>
    </p:spTree>
    <p:extLst>
      <p:ext uri="{BB962C8B-B14F-4D97-AF65-F5344CB8AC3E}">
        <p14:creationId xmlns:p14="http://schemas.microsoft.com/office/powerpoint/2010/main" val="3183422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2FB7F7-59B4-42F1-AB15-59CD203BF176}" type="slidenum">
              <a:rPr lang="en-US" smtClean="0"/>
              <a:t>12</a:t>
            </a:fld>
            <a:endParaRPr lang="en-US"/>
          </a:p>
        </p:txBody>
      </p:sp>
    </p:spTree>
    <p:extLst>
      <p:ext uri="{BB962C8B-B14F-4D97-AF65-F5344CB8AC3E}">
        <p14:creationId xmlns:p14="http://schemas.microsoft.com/office/powerpoint/2010/main" val="1015147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from slide: Highlight the TBA and how this TA can help fill the gaps of not having access to an assessment grant. </a:t>
            </a:r>
          </a:p>
          <a:p>
            <a:endParaRPr lang="en-US"/>
          </a:p>
          <a:p>
            <a:r>
              <a:rPr lang="en-US"/>
              <a:t>Briefly discuss the State and Tribal Response Program. </a:t>
            </a:r>
          </a:p>
        </p:txBody>
      </p:sp>
      <p:sp>
        <p:nvSpPr>
          <p:cNvPr id="4" name="Slide Number Placeholder 3"/>
          <p:cNvSpPr>
            <a:spLocks noGrp="1"/>
          </p:cNvSpPr>
          <p:nvPr>
            <p:ph type="sldNum" sz="quarter" idx="5"/>
          </p:nvPr>
        </p:nvSpPr>
        <p:spPr/>
        <p:txBody>
          <a:bodyPr/>
          <a:lstStyle/>
          <a:p>
            <a:fld id="{242FB7F7-59B4-42F1-AB15-59CD203BF176}" type="slidenum">
              <a:rPr lang="en-US" smtClean="0"/>
              <a:t>13</a:t>
            </a:fld>
            <a:endParaRPr lang="en-US"/>
          </a:p>
        </p:txBody>
      </p:sp>
    </p:spTree>
    <p:extLst>
      <p:ext uri="{BB962C8B-B14F-4D97-AF65-F5344CB8AC3E}">
        <p14:creationId xmlns:p14="http://schemas.microsoft.com/office/powerpoint/2010/main" val="1626485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LR TA is contract assistance, and regional staff recommend projects. EPA pays and directs contractors to provide specific types of site assessment, cleanup and reuse expertise to BF communities.</a:t>
            </a:r>
          </a:p>
          <a:p>
            <a:endParaRPr lang="en-US">
              <a:cs typeface="Calibri"/>
            </a:endParaRPr>
          </a:p>
        </p:txBody>
      </p:sp>
      <p:sp>
        <p:nvSpPr>
          <p:cNvPr id="4" name="Slide Number Placeholder 3"/>
          <p:cNvSpPr>
            <a:spLocks noGrp="1"/>
          </p:cNvSpPr>
          <p:nvPr>
            <p:ph type="sldNum" sz="quarter" idx="5"/>
          </p:nvPr>
        </p:nvSpPr>
        <p:spPr/>
        <p:txBody>
          <a:bodyPr/>
          <a:lstStyle/>
          <a:p>
            <a:fld id="{242FB7F7-59B4-42F1-AB15-59CD203BF176}" type="slidenum">
              <a:rPr lang="en-US" smtClean="0"/>
              <a:t>15</a:t>
            </a:fld>
            <a:endParaRPr lang="en-US"/>
          </a:p>
        </p:txBody>
      </p:sp>
    </p:spTree>
    <p:extLst>
      <p:ext uri="{BB962C8B-B14F-4D97-AF65-F5344CB8AC3E}">
        <p14:creationId xmlns:p14="http://schemas.microsoft.com/office/powerpoint/2010/main" val="3842150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CAN READ THESE NOTES</a:t>
            </a:r>
            <a:br>
              <a:rPr lang="en-US" b="1">
                <a:cs typeface="+mn-lt"/>
              </a:rPr>
            </a:br>
            <a:endParaRPr lang="en-US" b="1">
              <a:cs typeface="Calibri"/>
            </a:endParaRPr>
          </a:p>
          <a:p>
            <a:r>
              <a:rPr lang="en-US" b="1">
                <a:cs typeface="Calibri"/>
              </a:rPr>
              <a:t>Smart Growth :</a:t>
            </a:r>
          </a:p>
          <a:p>
            <a:r>
              <a:rPr lang="en-US" b="1">
                <a:cs typeface="Calibri"/>
              </a:rPr>
              <a:t>Technical assistance through Smart Growth is in-kind, no direct funding to the community … so not a grant. </a:t>
            </a:r>
          </a:p>
          <a:p>
            <a:r>
              <a:rPr lang="en-US" b="1">
                <a:cs typeface="Calibri"/>
              </a:rPr>
              <a:t>Communities are assisted by EPA/Contractor-led facilitation</a:t>
            </a:r>
          </a:p>
          <a:p>
            <a:r>
              <a:rPr lang="en-US" b="1">
                <a:cs typeface="Calibri"/>
              </a:rPr>
              <a:t> for the pre-workshop planning, three-day workshop, and post-workshop follow up. At the end of the workshop and follow up, the Action Plan is produced for community. </a:t>
            </a:r>
          </a:p>
          <a:p>
            <a:endParaRPr lang="en-US" b="1">
              <a:cs typeface="Calibri"/>
            </a:endParaRPr>
          </a:p>
          <a:p>
            <a:r>
              <a:rPr lang="en-US" b="1">
                <a:cs typeface="Calibri"/>
              </a:rPr>
              <a:t>Reports and other publications can be found on the EPA smart growth webpage. </a:t>
            </a:r>
          </a:p>
          <a:p>
            <a:r>
              <a:rPr lang="en-US" b="1">
                <a:cs typeface="Calibri"/>
              </a:rPr>
              <a:t>	Tool kits that have been proven successful are available</a:t>
            </a:r>
          </a:p>
          <a:p>
            <a:r>
              <a:rPr lang="en-US" b="1">
                <a:cs typeface="Calibri"/>
              </a:rPr>
              <a:t>	Past successful projects are highlighted—the issue faced, the ideas/solutions, and how the action plan moved forward.</a:t>
            </a:r>
          </a:p>
          <a:p>
            <a:endParaRPr lang="en-US" b="1">
              <a:cs typeface="Calibri"/>
            </a:endParaRPr>
          </a:p>
          <a:p>
            <a:r>
              <a:rPr lang="en-US" b="1">
                <a:cs typeface="Calibri"/>
              </a:rPr>
              <a:t>Partnerships with FEMA and Smart Growth Network—more than 40 organizations </a:t>
            </a:r>
          </a:p>
          <a:p>
            <a:endParaRPr lang="en-US" b="1">
              <a:cs typeface="Calibri"/>
            </a:endParaRPr>
          </a:p>
          <a:p>
            <a:pPr marL="171450" indent="-171450">
              <a:buFont typeface="Arial" panose="020B0604020202020204" pitchFamily="34" charset="0"/>
              <a:buChar char="•"/>
            </a:pPr>
            <a:endParaRPr lang="en-US" b="1">
              <a:cs typeface="Calibri"/>
            </a:endParaRPr>
          </a:p>
          <a:p>
            <a:pPr marL="171450" indent="-171450">
              <a:buFont typeface="Arial" panose="020B0604020202020204" pitchFamily="34" charset="0"/>
              <a:buChar char="•"/>
            </a:pPr>
            <a:endParaRPr lang="en-US" b="1">
              <a:cs typeface="Calibri"/>
            </a:endParaRPr>
          </a:p>
        </p:txBody>
      </p:sp>
      <p:sp>
        <p:nvSpPr>
          <p:cNvPr id="4" name="Slide Number Placeholder 3"/>
          <p:cNvSpPr>
            <a:spLocks noGrp="1"/>
          </p:cNvSpPr>
          <p:nvPr>
            <p:ph type="sldNum" sz="quarter" idx="5"/>
          </p:nvPr>
        </p:nvSpPr>
        <p:spPr/>
        <p:txBody>
          <a:bodyPr/>
          <a:lstStyle/>
          <a:p>
            <a:fld id="{242FB7F7-59B4-42F1-AB15-59CD203BF176}" type="slidenum">
              <a:rPr lang="en-US" smtClean="0"/>
              <a:t>16</a:t>
            </a:fld>
            <a:endParaRPr lang="en-US"/>
          </a:p>
        </p:txBody>
      </p:sp>
    </p:spTree>
    <p:extLst>
      <p:ext uri="{BB962C8B-B14F-4D97-AF65-F5344CB8AC3E}">
        <p14:creationId xmlns:p14="http://schemas.microsoft.com/office/powerpoint/2010/main" val="603738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will talk about the different grant types</a:t>
            </a:r>
          </a:p>
        </p:txBody>
      </p:sp>
      <p:sp>
        <p:nvSpPr>
          <p:cNvPr id="4" name="Slide Number Placeholder 3"/>
          <p:cNvSpPr>
            <a:spLocks noGrp="1"/>
          </p:cNvSpPr>
          <p:nvPr>
            <p:ph type="sldNum" sz="quarter" idx="5"/>
          </p:nvPr>
        </p:nvSpPr>
        <p:spPr/>
        <p:txBody>
          <a:bodyPr/>
          <a:lstStyle/>
          <a:p>
            <a:fld id="{242FB7F7-59B4-42F1-AB15-59CD203BF176}" type="slidenum">
              <a:rPr lang="en-US" smtClean="0"/>
              <a:t>17</a:t>
            </a:fld>
            <a:endParaRPr lang="en-US"/>
          </a:p>
        </p:txBody>
      </p:sp>
    </p:spTree>
    <p:extLst>
      <p:ext uri="{BB962C8B-B14F-4D97-AF65-F5344CB8AC3E}">
        <p14:creationId xmlns:p14="http://schemas.microsoft.com/office/powerpoint/2010/main" val="299869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a:effectLst/>
                <a:latin typeface="Calibri" panose="020F0502020204030204" pitchFamily="34" charset="0"/>
                <a:ea typeface="Calibri" panose="020F0502020204030204" pitchFamily="34" charset="0"/>
              </a:rPr>
              <a:t>FY22 Change</a:t>
            </a:r>
            <a:endParaRPr lang="en-US" sz="1800">
              <a:effectLst/>
              <a:latin typeface="Calibri" panose="020F0502020204030204" pitchFamily="34" charset="0"/>
              <a:ea typeface="Calibri" panose="020F0502020204030204" pitchFamily="34" charset="0"/>
            </a:endParaRPr>
          </a:p>
          <a:p>
            <a:endParaRPr lang="en-US">
              <a:cs typeface="Calibri"/>
            </a:endParaRPr>
          </a:p>
          <a:p>
            <a:r>
              <a:rPr lang="en-US">
                <a:cs typeface="Calibri"/>
              </a:rPr>
              <a:t>Currently, 4-to-5-year performance period</a:t>
            </a:r>
          </a:p>
          <a:p>
            <a:endParaRPr lang="en-US">
              <a:cs typeface="Calibri"/>
            </a:endParaRPr>
          </a:p>
          <a:p>
            <a:r>
              <a:rPr lang="en-US"/>
              <a:t>Developing an inventory of Brownfield sites, conducting community involvement activities, Phase 1 &amp; 2 Environmental Site Assessments, Clean up reuse planning and developing area wide revitalization plans</a:t>
            </a:r>
          </a:p>
          <a:p>
            <a:endParaRPr lang="en-US">
              <a:cs typeface="Calibri"/>
            </a:endParaRPr>
          </a:p>
        </p:txBody>
      </p:sp>
      <p:sp>
        <p:nvSpPr>
          <p:cNvPr id="4" name="Slide Number Placeholder 3"/>
          <p:cNvSpPr>
            <a:spLocks noGrp="1"/>
          </p:cNvSpPr>
          <p:nvPr>
            <p:ph type="sldNum" sz="quarter" idx="5"/>
          </p:nvPr>
        </p:nvSpPr>
        <p:spPr/>
        <p:txBody>
          <a:bodyPr/>
          <a:lstStyle/>
          <a:p>
            <a:fld id="{242FB7F7-59B4-42F1-AB15-59CD203BF176}" type="slidenum">
              <a:rPr lang="en-US" smtClean="0"/>
              <a:t>19</a:t>
            </a:fld>
            <a:endParaRPr lang="en-US"/>
          </a:p>
        </p:txBody>
      </p:sp>
    </p:spTree>
    <p:extLst>
      <p:ext uri="{BB962C8B-B14F-4D97-AF65-F5344CB8AC3E}">
        <p14:creationId xmlns:p14="http://schemas.microsoft.com/office/powerpoint/2010/main" val="4085283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chemeClr val="tx1">
                    <a:lumMod val="75000"/>
                    <a:lumOff val="25000"/>
                  </a:schemeClr>
                </a:solidFill>
              </a:rPr>
              <a:t>Revolving Loan Fund is one of the more complex grants.</a:t>
            </a:r>
          </a:p>
          <a:p>
            <a:pPr>
              <a:defRPr/>
            </a:pPr>
            <a:r>
              <a:rPr lang="en-US">
                <a:solidFill>
                  <a:schemeClr val="tx1">
                    <a:lumMod val="75000"/>
                    <a:lumOff val="25000"/>
                  </a:schemeClr>
                </a:solidFill>
              </a:rPr>
              <a:t>Can apply as an eligible individual entity or as an RLF Coalition comprised of two or more entities.</a:t>
            </a:r>
          </a:p>
          <a:p>
            <a:pPr>
              <a:defRPr/>
            </a:pPr>
            <a:r>
              <a:rPr lang="en-US">
                <a:solidFill>
                  <a:schemeClr val="tx1">
                    <a:lumMod val="75000"/>
                    <a:lumOff val="25000"/>
                  </a:schemeClr>
                </a:solidFill>
              </a:rPr>
              <a:t>Nonprofits, LLCs and Non profit community development entities are eligible.</a:t>
            </a:r>
          </a:p>
          <a:p>
            <a:pPr>
              <a:defRPr/>
            </a:pPr>
            <a:r>
              <a:rPr lang="en-US">
                <a:solidFill>
                  <a:schemeClr val="tx1">
                    <a:lumMod val="75000"/>
                    <a:lumOff val="25000"/>
                  </a:schemeClr>
                </a:solidFill>
              </a:rPr>
              <a:t>Eligible activities include cleanup, loan program implementation and confirmatory sampling only</a:t>
            </a:r>
          </a:p>
          <a:p>
            <a:pPr>
              <a:defRPr/>
            </a:pPr>
            <a:endParaRPr lang="en-US">
              <a:solidFill>
                <a:schemeClr val="tx1">
                  <a:lumMod val="75000"/>
                  <a:lumOff val="25000"/>
                </a:schemeClr>
              </a:solidFill>
            </a:endParaRPr>
          </a:p>
          <a:p>
            <a:pPr marL="176679" indent="-176679">
              <a:buFont typeface="Arial" panose="020B0604020202020204" pitchFamily="34" charset="0"/>
              <a:buChar char="•"/>
              <a:defRPr/>
            </a:pPr>
            <a:r>
              <a:rPr lang="en-US">
                <a:solidFill>
                  <a:schemeClr val="tx1">
                    <a:lumMod val="75000"/>
                    <a:lumOff val="25000"/>
                  </a:schemeClr>
                </a:solidFill>
              </a:rPr>
              <a:t>Can provided funds up to a million dollars </a:t>
            </a:r>
          </a:p>
          <a:p>
            <a:pPr marL="176679" indent="-176679" defTabSz="942289">
              <a:buFont typeface="Arial" panose="020B0604020202020204" pitchFamily="34" charset="0"/>
              <a:buChar char="•"/>
              <a:defRPr/>
            </a:pPr>
            <a:r>
              <a:rPr lang="en-US">
                <a:solidFill>
                  <a:schemeClr val="tx1">
                    <a:lumMod val="75000"/>
                    <a:lumOff val="25000"/>
                  </a:schemeClr>
                </a:solidFill>
              </a:rPr>
              <a:t>can be loan to public or private developers</a:t>
            </a:r>
            <a:endParaRPr lang="en-US">
              <a:solidFill>
                <a:schemeClr val="tx1">
                  <a:lumMod val="75000"/>
                  <a:lumOff val="25000"/>
                </a:schemeClr>
              </a:solidFill>
              <a:cs typeface="Calibri"/>
            </a:endParaRPr>
          </a:p>
          <a:p>
            <a:pPr marL="176679" indent="-176679" defTabSz="942289">
              <a:buFont typeface="Arial" panose="020B0604020202020204" pitchFamily="34" charset="0"/>
              <a:buChar char="•"/>
              <a:defRPr/>
            </a:pPr>
            <a:r>
              <a:rPr lang="en-US">
                <a:solidFill>
                  <a:schemeClr val="tx1">
                    <a:lumMod val="75000"/>
                    <a:lumOff val="25000"/>
                  </a:schemeClr>
                </a:solidFill>
              </a:rPr>
              <a:t>Grantee determines loan terms</a:t>
            </a:r>
            <a:endParaRPr lang="en-US" b="0"/>
          </a:p>
          <a:p>
            <a:pPr marL="176679" indent="-176679">
              <a:buFont typeface="Arial" panose="020B0604020202020204" pitchFamily="34" charset="0"/>
              <a:buChar char="•"/>
            </a:pPr>
            <a:r>
              <a:rPr lang="en-US" b="0"/>
              <a:t>5-year performance</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5BE3C773-2D6E-4F1A-A54B-6E32FC6D6A3E}" type="slidenum">
              <a:rPr lang="en-US" smtClean="0"/>
              <a:t>20</a:t>
            </a:fld>
            <a:endParaRPr lang="en-US"/>
          </a:p>
        </p:txBody>
      </p:sp>
    </p:spTree>
    <p:extLst>
      <p:ext uri="{BB962C8B-B14F-4D97-AF65-F5344CB8AC3E}">
        <p14:creationId xmlns:p14="http://schemas.microsoft.com/office/powerpoint/2010/main" val="4067234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Clean up grants provide funding to eligible entities to carry out clean up activities</a:t>
            </a:r>
          </a:p>
          <a:p>
            <a:pPr marL="176679" indent="-176679" defTabSz="942289">
              <a:buFont typeface="Arial" panose="020B0604020202020204" pitchFamily="34" charset="0"/>
              <a:buChar char="•"/>
              <a:defRPr/>
            </a:pPr>
            <a:r>
              <a:rPr lang="en-US"/>
              <a:t>Applicant must be the sole owner of the sites prior to application. Applicant must have Phase 2 ESA completed</a:t>
            </a:r>
            <a:endParaRPr lang="en-US">
              <a:cs typeface="Calibri"/>
            </a:endParaRPr>
          </a:p>
          <a:p>
            <a:pPr marL="176679" indent="-176679">
              <a:buFont typeface="Arial" panose="020B0604020202020204" pitchFamily="34" charset="0"/>
              <a:buChar char="•"/>
            </a:pPr>
            <a:endParaRPr lang="en-US">
              <a:cs typeface="Calibri"/>
            </a:endParaRPr>
          </a:p>
          <a:p>
            <a:r>
              <a:rPr lang="en-US"/>
              <a:t>Conducting community involvement activities</a:t>
            </a:r>
            <a:endParaRPr lang="en-US">
              <a:cs typeface="Calibri" panose="020F0502020204030204"/>
            </a:endParaRPr>
          </a:p>
          <a:p>
            <a:r>
              <a:rPr lang="en-US"/>
              <a:t>Have one or more applicant owned sites with clean-up potential.</a:t>
            </a:r>
            <a:endParaRPr lang="en-US">
              <a:cs typeface="Calibri" panose="020F0502020204030204"/>
            </a:endParaRPr>
          </a:p>
          <a:p>
            <a:r>
              <a:rPr lang="en-US"/>
              <a:t>Submit one Cleanup Grant proposal each competition cycle, along side with Analysis of Brownfields Cleanup Alternatives (ABCA) for each site.</a:t>
            </a:r>
            <a:endParaRPr lang="en-US">
              <a:cs typeface="Calibri" panose="020F0502020204030204"/>
            </a:endParaRPr>
          </a:p>
          <a:p>
            <a:r>
              <a:rPr lang="en-US"/>
              <a:t>Applicant have Phase 2 ESA complete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42FB7F7-59B4-42F1-AB15-59CD203BF176}" type="slidenum">
              <a:rPr lang="en-US" smtClean="0"/>
              <a:t>21</a:t>
            </a:fld>
            <a:endParaRPr lang="en-US"/>
          </a:p>
        </p:txBody>
      </p:sp>
    </p:spTree>
    <p:extLst>
      <p:ext uri="{BB962C8B-B14F-4D97-AF65-F5344CB8AC3E}">
        <p14:creationId xmlns:p14="http://schemas.microsoft.com/office/powerpoint/2010/main" val="411061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official definition of a Brownfields. But what is likely more important for the people in this meeting are the benefits of utilizing your brownfields.  Those benefits include:</a:t>
            </a:r>
          </a:p>
          <a:p>
            <a:endParaRPr lang="en-US"/>
          </a:p>
          <a:p>
            <a:r>
              <a:rPr lang="en-US"/>
              <a:t>Cleaning up and reinvesting in these properties increases local tax bases, facilitates job growth, utilizes existing infrastructure, takes development pressures off of undeveloped, open land, and both improves and protects the environment. </a:t>
            </a:r>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242FB7F7-59B4-42F1-AB15-59CD203BF176}" type="slidenum">
              <a:rPr lang="en-US" smtClean="0"/>
              <a:t>2</a:t>
            </a:fld>
            <a:endParaRPr lang="en-US"/>
          </a:p>
        </p:txBody>
      </p:sp>
    </p:spTree>
    <p:extLst>
      <p:ext uri="{BB962C8B-B14F-4D97-AF65-F5344CB8AC3E}">
        <p14:creationId xmlns:p14="http://schemas.microsoft.com/office/powerpoint/2010/main" val="849133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Allow nonprofits, local gov, and other organization to recruit and train residents affected by the presence of a near BF.</a:t>
            </a:r>
            <a:endParaRPr lang="en-US">
              <a:cs typeface="Calibri"/>
            </a:endParaRPr>
          </a:p>
          <a:p>
            <a:r>
              <a:rPr lang="en-US"/>
              <a:t>40 Hour HAZWOPER is the only required training</a:t>
            </a:r>
            <a:endParaRPr lang="en-US">
              <a:cs typeface="Calibri"/>
            </a:endParaRPr>
          </a:p>
          <a:p>
            <a:endParaRPr lang="en-US"/>
          </a:p>
          <a:p>
            <a:r>
              <a:rPr lang="en-US"/>
              <a:t>Grant helps to conduct environmental training and tailoring through a curriculum program-</a:t>
            </a:r>
            <a:endParaRPr lang="en-US">
              <a:cs typeface="Calibri"/>
            </a:endParaRPr>
          </a:p>
          <a:p>
            <a:r>
              <a:rPr lang="en-US"/>
              <a:t>	Funding can be up to $500,000</a:t>
            </a:r>
            <a:endParaRPr lang="en-US">
              <a:cs typeface="Calibri"/>
            </a:endParaRPr>
          </a:p>
          <a:p>
            <a:r>
              <a:rPr lang="en-US"/>
              <a:t>	with a 5-year performance period and up to 5% used on admin cost </a:t>
            </a:r>
          </a:p>
          <a:p>
            <a:r>
              <a:rPr lang="en-US"/>
              <a:t>Currently Closed</a:t>
            </a:r>
          </a:p>
        </p:txBody>
      </p:sp>
      <p:sp>
        <p:nvSpPr>
          <p:cNvPr id="4" name="Slide Number Placeholder 3"/>
          <p:cNvSpPr>
            <a:spLocks noGrp="1"/>
          </p:cNvSpPr>
          <p:nvPr>
            <p:ph type="sldNum" sz="quarter" idx="5"/>
          </p:nvPr>
        </p:nvSpPr>
        <p:spPr/>
        <p:txBody>
          <a:bodyPr/>
          <a:lstStyle/>
          <a:p>
            <a:fld id="{5BE3C773-2D6E-4F1A-A54B-6E32FC6D6A3E}" type="slidenum">
              <a:rPr lang="en-US" smtClean="0"/>
              <a:t>22</a:t>
            </a:fld>
            <a:endParaRPr lang="en-US"/>
          </a:p>
        </p:txBody>
      </p:sp>
    </p:spTree>
    <p:extLst>
      <p:ext uri="{BB962C8B-B14F-4D97-AF65-F5344CB8AC3E}">
        <p14:creationId xmlns:p14="http://schemas.microsoft.com/office/powerpoint/2010/main" val="383678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a:p>
            <a:endParaRPr lang="en-US"/>
          </a:p>
          <a:p>
            <a:r>
              <a:rPr lang="en-US"/>
              <a:t>Guidelines are currently out.</a:t>
            </a:r>
            <a:endParaRPr lang="en-US">
              <a:cs typeface="Calibri"/>
            </a:endParaRPr>
          </a:p>
          <a:p>
            <a:endParaRPr lang="en-US"/>
          </a:p>
          <a:p>
            <a:r>
              <a:rPr lang="en-US"/>
              <a:t>Deadlines to submit proposals in November 22, 2022.</a:t>
            </a:r>
            <a:endParaRPr lang="en-US">
              <a:cs typeface="Calibri"/>
            </a:endParaRPr>
          </a:p>
        </p:txBody>
      </p:sp>
      <p:sp>
        <p:nvSpPr>
          <p:cNvPr id="4" name="Slide Number Placeholder 3"/>
          <p:cNvSpPr>
            <a:spLocks noGrp="1"/>
          </p:cNvSpPr>
          <p:nvPr>
            <p:ph type="sldNum" sz="quarter" idx="5"/>
          </p:nvPr>
        </p:nvSpPr>
        <p:spPr/>
        <p:txBody>
          <a:bodyPr/>
          <a:lstStyle/>
          <a:p>
            <a:fld id="{242FB7F7-59B4-42F1-AB15-59CD203BF176}" type="slidenum">
              <a:rPr lang="en-US" smtClean="0"/>
              <a:t>23</a:t>
            </a:fld>
            <a:endParaRPr lang="en-US"/>
          </a:p>
        </p:txBody>
      </p:sp>
    </p:spTree>
    <p:extLst>
      <p:ext uri="{BB962C8B-B14F-4D97-AF65-F5344CB8AC3E}">
        <p14:creationId xmlns:p14="http://schemas.microsoft.com/office/powerpoint/2010/main" val="190987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2FB7F7-59B4-42F1-AB15-59CD203BF176}" type="slidenum">
              <a:rPr lang="en-US" smtClean="0"/>
              <a:t>3</a:t>
            </a:fld>
            <a:endParaRPr lang="en-US"/>
          </a:p>
        </p:txBody>
      </p:sp>
    </p:spTree>
    <p:extLst>
      <p:ext uri="{BB962C8B-B14F-4D97-AF65-F5344CB8AC3E}">
        <p14:creationId xmlns:p14="http://schemas.microsoft.com/office/powerpoint/2010/main" val="354131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talk briefly about the process that will hopefully lead you to some of those benefits I just mentioned</a:t>
            </a:r>
          </a:p>
        </p:txBody>
      </p:sp>
      <p:sp>
        <p:nvSpPr>
          <p:cNvPr id="4" name="Slide Number Placeholder 3"/>
          <p:cNvSpPr>
            <a:spLocks noGrp="1"/>
          </p:cNvSpPr>
          <p:nvPr>
            <p:ph type="sldNum" sz="quarter" idx="5"/>
          </p:nvPr>
        </p:nvSpPr>
        <p:spPr/>
        <p:txBody>
          <a:bodyPr/>
          <a:lstStyle/>
          <a:p>
            <a:fld id="{242FB7F7-59B4-42F1-AB15-59CD203BF176}" type="slidenum">
              <a:rPr lang="en-US" smtClean="0"/>
              <a:t>4</a:t>
            </a:fld>
            <a:endParaRPr lang="en-US"/>
          </a:p>
        </p:txBody>
      </p:sp>
    </p:spTree>
    <p:extLst>
      <p:ext uri="{BB962C8B-B14F-4D97-AF65-F5344CB8AC3E}">
        <p14:creationId xmlns:p14="http://schemas.microsoft.com/office/powerpoint/2010/main" val="45286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Local stakeholders are involved throughout all the elements of brownfields revitalization. </a:t>
            </a:r>
          </a:p>
          <a:p>
            <a:endParaRPr lang="en-US"/>
          </a:p>
          <a:p>
            <a:r>
              <a:rPr lang="en-US"/>
              <a:t>The Process-To accomplish these steps your goal should be identifying and assessing the needs of your community and doing so you will be identifying potential Brownfields Sites and prioritizing the projects that will provide environmental relief and benefits of your community. The process includes envisioning the goals that fit the community needs; Inventory potential brownfield sites (remember the examples; abandoned gas stations, movie theaters, dilapidated buildings, etc.)</a:t>
            </a:r>
          </a:p>
          <a:p>
            <a:pPr marL="176679" indent="-176679">
              <a:buFont typeface="Arial" panose="020B0604020202020204" pitchFamily="34" charset="0"/>
              <a:buChar char="•"/>
            </a:pPr>
            <a:r>
              <a:rPr lang="en-US"/>
              <a:t>Prioritize the sites from the brownfields inventory by feasibility and importance. </a:t>
            </a:r>
          </a:p>
          <a:p>
            <a:pPr marL="176679" indent="-176679">
              <a:buFont typeface="Arial" panose="020B0604020202020204" pitchFamily="34" charset="0"/>
              <a:buChar char="•"/>
            </a:pPr>
            <a:r>
              <a:rPr lang="en-US"/>
              <a:t>All steps are needed for successful revitalization—not a step-by-step recipe, this work is continuous, but the result improves the community and local environment in many ways. </a:t>
            </a:r>
          </a:p>
          <a:p>
            <a:endParaRPr lang="en-US"/>
          </a:p>
        </p:txBody>
      </p:sp>
      <p:sp>
        <p:nvSpPr>
          <p:cNvPr id="4" name="Slide Number Placeholder 3"/>
          <p:cNvSpPr>
            <a:spLocks noGrp="1"/>
          </p:cNvSpPr>
          <p:nvPr>
            <p:ph type="sldNum" sz="quarter" idx="5"/>
          </p:nvPr>
        </p:nvSpPr>
        <p:spPr/>
        <p:txBody>
          <a:bodyPr/>
          <a:lstStyle/>
          <a:p>
            <a:fld id="{242FB7F7-59B4-42F1-AB15-59CD203BF176}" type="slidenum">
              <a:rPr lang="en-US" smtClean="0"/>
              <a:t>5</a:t>
            </a:fld>
            <a:endParaRPr lang="en-US"/>
          </a:p>
        </p:txBody>
      </p:sp>
    </p:spTree>
    <p:extLst>
      <p:ext uri="{BB962C8B-B14F-4D97-AF65-F5344CB8AC3E}">
        <p14:creationId xmlns:p14="http://schemas.microsoft.com/office/powerpoint/2010/main" val="3657169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Initially you might have a goal or vision for your town or community.  That vision might lead you to look at properties already around your community where potential Brownfields sites are present.  You narrow down and prioritize your list and you identify one site </a:t>
            </a:r>
            <a:r>
              <a:rPr lang="en-US"/>
              <a:t>that will provide environmental relief and benefits of your community.  Next you go on to assess that site through a Phase 1/Phase II.  If warranted, you move on to clean up and redevelop your site as shown in the pictures above of the former smelter power plant that was redeveloped into the American Airlines Center here in Dallas.</a:t>
            </a:r>
          </a:p>
          <a:p>
            <a:endParaRPr lang="en-US"/>
          </a:p>
          <a:p>
            <a:endParaRPr lang="en-US">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242FB7F7-59B4-42F1-AB15-59CD203BF176}" type="slidenum">
              <a:rPr lang="en-US" smtClean="0"/>
              <a:t>6</a:t>
            </a:fld>
            <a:endParaRPr lang="en-US"/>
          </a:p>
        </p:txBody>
      </p:sp>
    </p:spTree>
    <p:extLst>
      <p:ext uri="{BB962C8B-B14F-4D97-AF65-F5344CB8AC3E}">
        <p14:creationId xmlns:p14="http://schemas.microsoft.com/office/powerpoint/2010/main" val="239873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brownfields assistance and funding opportunities that we'll discuss are only available for eligible applicants.  Applicants include those listed on your screen.</a:t>
            </a:r>
            <a:endParaRPr lang="en-US">
              <a:cs typeface="Calibri"/>
            </a:endParaRPr>
          </a:p>
        </p:txBody>
      </p:sp>
      <p:sp>
        <p:nvSpPr>
          <p:cNvPr id="4" name="Slide Number Placeholder 3"/>
          <p:cNvSpPr>
            <a:spLocks noGrp="1"/>
          </p:cNvSpPr>
          <p:nvPr>
            <p:ph type="sldNum" sz="quarter" idx="5"/>
          </p:nvPr>
        </p:nvSpPr>
        <p:spPr/>
        <p:txBody>
          <a:bodyPr/>
          <a:lstStyle/>
          <a:p>
            <a:fld id="{242FB7F7-59B4-42F1-AB15-59CD203BF176}" type="slidenum">
              <a:rPr lang="en-US" smtClean="0"/>
              <a:t>7</a:t>
            </a:fld>
            <a:endParaRPr lang="en-US"/>
          </a:p>
        </p:txBody>
      </p:sp>
    </p:spTree>
    <p:extLst>
      <p:ext uri="{BB962C8B-B14F-4D97-AF65-F5344CB8AC3E}">
        <p14:creationId xmlns:p14="http://schemas.microsoft.com/office/powerpoint/2010/main" val="3770359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list of ineligible entities for Brownfields funding</a:t>
            </a:r>
          </a:p>
          <a:p>
            <a:endParaRPr lang="en-US"/>
          </a:p>
          <a:p>
            <a:r>
              <a:rPr lang="en-US"/>
              <a:t>Cannot give grants to Potentially Liable Parties or Private owners—not in the business of giving tax-payer money to the ones potentially responsible for the contamination (can do assessments by proxy with the knowledge these parties are potentially liable for the cleanup)</a:t>
            </a:r>
          </a:p>
        </p:txBody>
      </p:sp>
      <p:sp>
        <p:nvSpPr>
          <p:cNvPr id="4" name="Slide Number Placeholder 3"/>
          <p:cNvSpPr>
            <a:spLocks noGrp="1"/>
          </p:cNvSpPr>
          <p:nvPr>
            <p:ph type="sldNum" sz="quarter" idx="5"/>
          </p:nvPr>
        </p:nvSpPr>
        <p:spPr/>
        <p:txBody>
          <a:bodyPr/>
          <a:lstStyle/>
          <a:p>
            <a:fld id="{242FB7F7-59B4-42F1-AB15-59CD203BF176}" type="slidenum">
              <a:rPr lang="en-US" smtClean="0"/>
              <a:t>8</a:t>
            </a:fld>
            <a:endParaRPr lang="en-US"/>
          </a:p>
        </p:txBody>
      </p:sp>
    </p:spTree>
    <p:extLst>
      <p:ext uri="{BB962C8B-B14F-4D97-AF65-F5344CB8AC3E}">
        <p14:creationId xmlns:p14="http://schemas.microsoft.com/office/powerpoint/2010/main" val="367023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Briefly name the various funding opportunities provided. Note the variety and number of opportunities.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42FB7F7-59B4-42F1-AB15-59CD203BF176}" type="slidenum">
              <a:rPr lang="en-US" smtClean="0"/>
              <a:t>9</a:t>
            </a:fld>
            <a:endParaRPr lang="en-US"/>
          </a:p>
        </p:txBody>
      </p:sp>
    </p:spTree>
    <p:extLst>
      <p:ext uri="{BB962C8B-B14F-4D97-AF65-F5344CB8AC3E}">
        <p14:creationId xmlns:p14="http://schemas.microsoft.com/office/powerpoint/2010/main" val="242016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98B367-1FDC-4311-8DB0-FD8C10A4739E}"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E06E202-188C-4CDD-AEA6-3F0C2F28CCA7}" type="slidenum">
              <a:rPr lang="en-US" smtClean="0"/>
              <a:t>‹#›</a:t>
            </a:fld>
            <a:endParaRPr lang="en-US"/>
          </a:p>
        </p:txBody>
      </p:sp>
    </p:spTree>
    <p:extLst>
      <p:ext uri="{BB962C8B-B14F-4D97-AF65-F5344CB8AC3E}">
        <p14:creationId xmlns:p14="http://schemas.microsoft.com/office/powerpoint/2010/main" val="413669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8B367-1FDC-4311-8DB0-FD8C10A4739E}"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E06E202-188C-4CDD-AEA6-3F0C2F28CCA7}" type="slidenum">
              <a:rPr lang="en-US" smtClean="0"/>
              <a:t>‹#›</a:t>
            </a:fld>
            <a:endParaRPr lang="en-US"/>
          </a:p>
        </p:txBody>
      </p:sp>
    </p:spTree>
    <p:extLst>
      <p:ext uri="{BB962C8B-B14F-4D97-AF65-F5344CB8AC3E}">
        <p14:creationId xmlns:p14="http://schemas.microsoft.com/office/powerpoint/2010/main" val="225689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8B367-1FDC-4311-8DB0-FD8C10A4739E}"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E06E202-188C-4CDD-AEA6-3F0C2F28CCA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063674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98B367-1FDC-4311-8DB0-FD8C10A4739E}"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E06E202-188C-4CDD-AEA6-3F0C2F28CCA7}" type="slidenum">
              <a:rPr lang="en-US" smtClean="0"/>
              <a:t>‹#›</a:t>
            </a:fld>
            <a:endParaRPr lang="en-US"/>
          </a:p>
        </p:txBody>
      </p:sp>
    </p:spTree>
    <p:extLst>
      <p:ext uri="{BB962C8B-B14F-4D97-AF65-F5344CB8AC3E}">
        <p14:creationId xmlns:p14="http://schemas.microsoft.com/office/powerpoint/2010/main" val="4005930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98B367-1FDC-4311-8DB0-FD8C10A4739E}"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E06E202-188C-4CDD-AEA6-3F0C2F28CCA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108732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98B367-1FDC-4311-8DB0-FD8C10A4739E}"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E06E202-188C-4CDD-AEA6-3F0C2F28CCA7}" type="slidenum">
              <a:rPr lang="en-US" smtClean="0"/>
              <a:t>‹#›</a:t>
            </a:fld>
            <a:endParaRPr lang="en-US"/>
          </a:p>
        </p:txBody>
      </p:sp>
    </p:spTree>
    <p:extLst>
      <p:ext uri="{BB962C8B-B14F-4D97-AF65-F5344CB8AC3E}">
        <p14:creationId xmlns:p14="http://schemas.microsoft.com/office/powerpoint/2010/main" val="2332128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8B367-1FDC-4311-8DB0-FD8C10A4739E}"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06E202-188C-4CDD-AEA6-3F0C2F28CCA7}" type="slidenum">
              <a:rPr lang="en-US" smtClean="0"/>
              <a:t>‹#›</a:t>
            </a:fld>
            <a:endParaRPr lang="en-US"/>
          </a:p>
        </p:txBody>
      </p:sp>
    </p:spTree>
    <p:extLst>
      <p:ext uri="{BB962C8B-B14F-4D97-AF65-F5344CB8AC3E}">
        <p14:creationId xmlns:p14="http://schemas.microsoft.com/office/powerpoint/2010/main" val="1691977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8B367-1FDC-4311-8DB0-FD8C10A4739E}"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06E202-188C-4CDD-AEA6-3F0C2F28CCA7}" type="slidenum">
              <a:rPr lang="en-US" smtClean="0"/>
              <a:t>‹#›</a:t>
            </a:fld>
            <a:endParaRPr lang="en-US"/>
          </a:p>
        </p:txBody>
      </p:sp>
    </p:spTree>
    <p:extLst>
      <p:ext uri="{BB962C8B-B14F-4D97-AF65-F5344CB8AC3E}">
        <p14:creationId xmlns:p14="http://schemas.microsoft.com/office/powerpoint/2010/main" val="215725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8B367-1FDC-4311-8DB0-FD8C10A4739E}"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06E202-188C-4CDD-AEA6-3F0C2F28CCA7}" type="slidenum">
              <a:rPr lang="en-US" smtClean="0"/>
              <a:t>‹#›</a:t>
            </a:fld>
            <a:endParaRPr lang="en-US"/>
          </a:p>
        </p:txBody>
      </p:sp>
    </p:spTree>
    <p:extLst>
      <p:ext uri="{BB962C8B-B14F-4D97-AF65-F5344CB8AC3E}">
        <p14:creationId xmlns:p14="http://schemas.microsoft.com/office/powerpoint/2010/main" val="1372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8B367-1FDC-4311-8DB0-FD8C10A4739E}"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E06E202-188C-4CDD-AEA6-3F0C2F28CCA7}" type="slidenum">
              <a:rPr lang="en-US" smtClean="0"/>
              <a:t>‹#›</a:t>
            </a:fld>
            <a:endParaRPr lang="en-US"/>
          </a:p>
        </p:txBody>
      </p:sp>
    </p:spTree>
    <p:extLst>
      <p:ext uri="{BB962C8B-B14F-4D97-AF65-F5344CB8AC3E}">
        <p14:creationId xmlns:p14="http://schemas.microsoft.com/office/powerpoint/2010/main" val="73706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98B367-1FDC-4311-8DB0-FD8C10A4739E}"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E06E202-188C-4CDD-AEA6-3F0C2F28CCA7}" type="slidenum">
              <a:rPr lang="en-US" smtClean="0"/>
              <a:t>‹#›</a:t>
            </a:fld>
            <a:endParaRPr lang="en-US"/>
          </a:p>
        </p:txBody>
      </p:sp>
    </p:spTree>
    <p:extLst>
      <p:ext uri="{BB962C8B-B14F-4D97-AF65-F5344CB8AC3E}">
        <p14:creationId xmlns:p14="http://schemas.microsoft.com/office/powerpoint/2010/main" val="132078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98B367-1FDC-4311-8DB0-FD8C10A4739E}" type="datetimeFigureOut">
              <a:rPr lang="en-US" smtClean="0"/>
              <a:t>10/28/2022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E06E202-188C-4CDD-AEA6-3F0C2F28CCA7}" type="slidenum">
              <a:rPr lang="en-US" smtClean="0"/>
              <a:t>‹#›</a:t>
            </a:fld>
            <a:endParaRPr lang="en-US"/>
          </a:p>
        </p:txBody>
      </p:sp>
    </p:spTree>
    <p:extLst>
      <p:ext uri="{BB962C8B-B14F-4D97-AF65-F5344CB8AC3E}">
        <p14:creationId xmlns:p14="http://schemas.microsoft.com/office/powerpoint/2010/main" val="426399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98B367-1FDC-4311-8DB0-FD8C10A4739E}" type="datetimeFigureOut">
              <a:rPr lang="en-US" smtClean="0"/>
              <a:t>10/28/2022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E06E202-188C-4CDD-AEA6-3F0C2F28CCA7}" type="slidenum">
              <a:rPr lang="en-US" smtClean="0"/>
              <a:t>‹#›</a:t>
            </a:fld>
            <a:endParaRPr lang="en-US"/>
          </a:p>
        </p:txBody>
      </p:sp>
    </p:spTree>
    <p:extLst>
      <p:ext uri="{BB962C8B-B14F-4D97-AF65-F5344CB8AC3E}">
        <p14:creationId xmlns:p14="http://schemas.microsoft.com/office/powerpoint/2010/main" val="351504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8B367-1FDC-4311-8DB0-FD8C10A4739E}" type="datetimeFigureOut">
              <a:rPr lang="en-US" smtClean="0"/>
              <a:t>10/28/2022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E06E202-188C-4CDD-AEA6-3F0C2F28CCA7}" type="slidenum">
              <a:rPr lang="en-US" smtClean="0"/>
              <a:t>‹#›</a:t>
            </a:fld>
            <a:endParaRPr lang="en-US"/>
          </a:p>
        </p:txBody>
      </p:sp>
    </p:spTree>
    <p:extLst>
      <p:ext uri="{BB962C8B-B14F-4D97-AF65-F5344CB8AC3E}">
        <p14:creationId xmlns:p14="http://schemas.microsoft.com/office/powerpoint/2010/main" val="2123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98B367-1FDC-4311-8DB0-FD8C10A4739E}"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E06E202-188C-4CDD-AEA6-3F0C2F28CCA7}" type="slidenum">
              <a:rPr lang="en-US" smtClean="0"/>
              <a:t>‹#›</a:t>
            </a:fld>
            <a:endParaRPr lang="en-US"/>
          </a:p>
        </p:txBody>
      </p:sp>
    </p:spTree>
    <p:extLst>
      <p:ext uri="{BB962C8B-B14F-4D97-AF65-F5344CB8AC3E}">
        <p14:creationId xmlns:p14="http://schemas.microsoft.com/office/powerpoint/2010/main" val="27983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98B367-1FDC-4311-8DB0-FD8C10A4739E}"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E06E202-188C-4CDD-AEA6-3F0C2F28CCA7}" type="slidenum">
              <a:rPr lang="en-US" smtClean="0"/>
              <a:t>‹#›</a:t>
            </a:fld>
            <a:endParaRPr lang="en-US"/>
          </a:p>
        </p:txBody>
      </p:sp>
    </p:spTree>
    <p:extLst>
      <p:ext uri="{BB962C8B-B14F-4D97-AF65-F5344CB8AC3E}">
        <p14:creationId xmlns:p14="http://schemas.microsoft.com/office/powerpoint/2010/main" val="329519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598B367-1FDC-4311-8DB0-FD8C10A4739E}" type="datetimeFigureOut">
              <a:rPr lang="en-US" smtClean="0"/>
              <a:t>10/28/2022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E06E202-188C-4CDD-AEA6-3F0C2F28CCA7}" type="slidenum">
              <a:rPr lang="en-US" smtClean="0"/>
              <a:t>‹#›</a:t>
            </a:fld>
            <a:endParaRPr lang="en-US"/>
          </a:p>
        </p:txBody>
      </p:sp>
    </p:spTree>
    <p:extLst>
      <p:ext uri="{BB962C8B-B14F-4D97-AF65-F5344CB8AC3E}">
        <p14:creationId xmlns:p14="http://schemas.microsoft.com/office/powerpoint/2010/main" val="284523998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s://www.epa.gov/brownfields/targeted-brownfields-assessments-tba" TargetMode="External"/><Relationship Id="rId7"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2.gif"/><Relationship Id="rId4" Type="http://schemas.openxmlformats.org/officeDocument/2006/relationships/hyperlink" Target="https://www.epa.gov/brownfields/types-brownfields-grant-fund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ksutab.org/" TargetMode="Externa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land-revitalization/land-revitalization-technical-assistance-projec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pa.gov/brownfields/brownfields-multipurpose-grants" TargetMode="Externa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hyperlink" Target="https://www.epa.gov/brownfields/brownfields-assessment-gra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hyperlink" Target="https://www.epa.gov/brownfields/brownfields-revolving-loan-fund-rlf-gran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s://www.epa.gov/brownfields/brownfields-cleanup-grants" TargetMode="External"/><Relationship Id="rId7" Type="http://schemas.openxmlformats.org/officeDocument/2006/relationships/diagramQuickStyle" Target="../diagrams/quickStyle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image" Target="../media/image11.svg"/><Relationship Id="rId5" Type="http://schemas.openxmlformats.org/officeDocument/2006/relationships/diagramData" Target="../diagrams/data4.xml"/><Relationship Id="rId10" Type="http://schemas.openxmlformats.org/officeDocument/2006/relationships/image" Target="../media/image10.png"/><Relationship Id="rId4" Type="http://schemas.openxmlformats.org/officeDocument/2006/relationships/image" Target="../media/image2.gif"/><Relationship Id="rId9" Type="http://schemas.microsoft.com/office/2007/relationships/diagramDrawing" Target="../diagrams/drawing4.xml"/></Relationships>
</file>

<file path=ppt/slides/_rels/slide2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www.epa.gov/brownfields/brownfields-job-training-jt-grants" TargetMode="External"/><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hyperlink" Target="https://www.epa.gov/brownfields/multipurpose-assessment-rlf-and-cleanup-marc-grant-application-resources" TargetMode="External"/><Relationship Id="rId7" Type="http://schemas.openxmlformats.org/officeDocument/2006/relationships/hyperlink" Target="https://www.grants.gov/web/grants/view-opportunity.html?oppId=343487"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grants.gov/web/grants/view-opportunity.html?oppId=343467" TargetMode="External"/><Relationship Id="rId5" Type="http://schemas.openxmlformats.org/officeDocument/2006/relationships/hyperlink" Target="https://www.grants.gov/web/grants/view-opportunity.html?oppId=343466" TargetMode="External"/><Relationship Id="rId4" Type="http://schemas.openxmlformats.org/officeDocument/2006/relationships/hyperlink" Target="https://www.grants.gov/web/grants/view-opportunity.html?oppId=34348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gif"/><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image001">
            <a:extLst>
              <a:ext uri="{FF2B5EF4-FFF2-40B4-BE49-F238E27FC236}">
                <a16:creationId xmlns:a16="http://schemas.microsoft.com/office/drawing/2014/main" id="{5B21197F-6414-4967-BDC1-A258F4D01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1537" y="290286"/>
            <a:ext cx="2181320" cy="177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3977720-44BF-4D0B-8223-05E38412C7E7}"/>
              </a:ext>
            </a:extLst>
          </p:cNvPr>
          <p:cNvSpPr>
            <a:spLocks noGrp="1"/>
          </p:cNvSpPr>
          <p:nvPr>
            <p:ph type="ctrTitle"/>
          </p:nvPr>
        </p:nvSpPr>
        <p:spPr>
          <a:xfrm>
            <a:off x="2344290" y="4094562"/>
            <a:ext cx="8915399" cy="1126283"/>
          </a:xfrm>
        </p:spPr>
        <p:txBody>
          <a:bodyPr/>
          <a:lstStyle/>
          <a:p>
            <a:r>
              <a:rPr lang="en-US" b="1"/>
              <a:t>Brownfields 101</a:t>
            </a:r>
          </a:p>
        </p:txBody>
      </p:sp>
      <p:pic>
        <p:nvPicPr>
          <p:cNvPr id="13" name="Picture 12" descr="A picture containing drawing&#10;&#10;Description automatically generated">
            <a:extLst>
              <a:ext uri="{FF2B5EF4-FFF2-40B4-BE49-F238E27FC236}">
                <a16:creationId xmlns:a16="http://schemas.microsoft.com/office/drawing/2014/main" id="{A20E417A-E286-4E0F-921C-8BB494A94C26}"/>
              </a:ext>
            </a:extLst>
          </p:cNvPr>
          <p:cNvPicPr>
            <a:picLocks noChangeAspect="1"/>
          </p:cNvPicPr>
          <p:nvPr/>
        </p:nvPicPr>
        <p:blipFill rotWithShape="1">
          <a:blip r:embed="rId4"/>
          <a:srcRect r="38165" b="50000"/>
          <a:stretch/>
        </p:blipFill>
        <p:spPr>
          <a:xfrm>
            <a:off x="10116424" y="6008259"/>
            <a:ext cx="1666045" cy="530764"/>
          </a:xfrm>
          <a:prstGeom prst="rect">
            <a:avLst/>
          </a:prstGeom>
        </p:spPr>
      </p:pic>
    </p:spTree>
    <p:extLst>
      <p:ext uri="{BB962C8B-B14F-4D97-AF65-F5344CB8AC3E}">
        <p14:creationId xmlns:p14="http://schemas.microsoft.com/office/powerpoint/2010/main" val="4096251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BE15AD-74D9-4540-AECA-6A338D30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FE892-9ADE-47D2-9A38-1209AD2F5521}"/>
              </a:ext>
            </a:extLst>
          </p:cNvPr>
          <p:cNvSpPr>
            <a:spLocks noGrp="1"/>
          </p:cNvSpPr>
          <p:nvPr>
            <p:ph type="title"/>
          </p:nvPr>
        </p:nvSpPr>
        <p:spPr>
          <a:xfrm>
            <a:off x="1584338" y="680625"/>
            <a:ext cx="9712998" cy="1280890"/>
          </a:xfrm>
        </p:spPr>
        <p:txBody>
          <a:bodyPr>
            <a:normAutofit/>
          </a:bodyPr>
          <a:lstStyle/>
          <a:p>
            <a:r>
              <a:rPr lang="en-US" b="1"/>
              <a:t>How does it work?</a:t>
            </a:r>
          </a:p>
        </p:txBody>
      </p:sp>
      <p:sp>
        <p:nvSpPr>
          <p:cNvPr id="11" name="Rectangle 10">
            <a:extLst>
              <a:ext uri="{FF2B5EF4-FFF2-40B4-BE49-F238E27FC236}">
                <a16:creationId xmlns:a16="http://schemas.microsoft.com/office/drawing/2014/main" id="{5E2E47D1-2C32-4FB7-A5F0-F31C8F39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884C5A90-A356-4F6E-92BE-AA652747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Picture 6" descr="A picture containing drawing&#10;&#10;Description automatically generated">
            <a:extLst>
              <a:ext uri="{FF2B5EF4-FFF2-40B4-BE49-F238E27FC236}">
                <a16:creationId xmlns:a16="http://schemas.microsoft.com/office/drawing/2014/main" id="{31B42D92-A55C-4875-82B4-351FCFD1A201}"/>
              </a:ext>
            </a:extLst>
          </p:cNvPr>
          <p:cNvPicPr>
            <a:picLocks noChangeAspect="1"/>
          </p:cNvPicPr>
          <p:nvPr/>
        </p:nvPicPr>
        <p:blipFill rotWithShape="1">
          <a:blip r:embed="rId3"/>
          <a:srcRect r="38165" b="50000"/>
          <a:stretch/>
        </p:blipFill>
        <p:spPr>
          <a:xfrm>
            <a:off x="10116424" y="6008259"/>
            <a:ext cx="1666045" cy="530764"/>
          </a:xfrm>
          <a:prstGeom prst="rect">
            <a:avLst/>
          </a:prstGeom>
        </p:spPr>
      </p:pic>
      <p:sp>
        <p:nvSpPr>
          <p:cNvPr id="15" name="Content Placeholder 14">
            <a:extLst>
              <a:ext uri="{FF2B5EF4-FFF2-40B4-BE49-F238E27FC236}">
                <a16:creationId xmlns:a16="http://schemas.microsoft.com/office/drawing/2014/main" id="{1FA99152-959A-F692-81AE-D1A1A62C803B}"/>
              </a:ext>
            </a:extLst>
          </p:cNvPr>
          <p:cNvSpPr>
            <a:spLocks noGrp="1"/>
          </p:cNvSpPr>
          <p:nvPr>
            <p:ph idx="1"/>
          </p:nvPr>
        </p:nvSpPr>
        <p:spPr>
          <a:xfrm>
            <a:off x="1769703" y="2061713"/>
            <a:ext cx="8915400" cy="3777622"/>
          </a:xfrm>
        </p:spPr>
        <p:txBody>
          <a:bodyPr vert="horz" lIns="91440" tIns="45720" rIns="91440" bIns="45720" rtlCol="0" anchor="t">
            <a:normAutofit/>
          </a:bodyPr>
          <a:lstStyle/>
          <a:p>
            <a:r>
              <a:rPr lang="en-US"/>
              <a:t>Grants</a:t>
            </a:r>
          </a:p>
          <a:p>
            <a:pPr lvl="1"/>
            <a:r>
              <a:rPr lang="en-US"/>
              <a:t>State and Tribal Grants</a:t>
            </a:r>
          </a:p>
          <a:p>
            <a:pPr lvl="1"/>
            <a:r>
              <a:rPr lang="en-US"/>
              <a:t>Competitive</a:t>
            </a:r>
          </a:p>
          <a:p>
            <a:r>
              <a:rPr lang="en-US"/>
              <a:t>Targeted Brownfields Assessments (TBA)</a:t>
            </a:r>
          </a:p>
          <a:p>
            <a:pPr lvl="1"/>
            <a:r>
              <a:rPr lang="en-US"/>
              <a:t>Direct assistance to communities to assess brownfields sites</a:t>
            </a:r>
          </a:p>
          <a:p>
            <a:r>
              <a:rPr lang="en-US"/>
              <a:t>Technical Assistance to Brownfields (TAB)</a:t>
            </a:r>
          </a:p>
          <a:p>
            <a:pPr lvl="1"/>
            <a:r>
              <a:rPr lang="en-US"/>
              <a:t>Variety of programs to assist tribes/communities</a:t>
            </a:r>
          </a:p>
        </p:txBody>
      </p:sp>
    </p:spTree>
    <p:extLst>
      <p:ext uri="{BB962C8B-B14F-4D97-AF65-F5344CB8AC3E}">
        <p14:creationId xmlns:p14="http://schemas.microsoft.com/office/powerpoint/2010/main" val="3743572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4565-738F-41A1-B4E3-35EAB3247EE2}"/>
              </a:ext>
            </a:extLst>
          </p:cNvPr>
          <p:cNvSpPr>
            <a:spLocks noGrp="1"/>
          </p:cNvSpPr>
          <p:nvPr>
            <p:ph type="title"/>
          </p:nvPr>
        </p:nvSpPr>
        <p:spPr>
          <a:xfrm>
            <a:off x="1640156" y="605772"/>
            <a:ext cx="8911687" cy="1280890"/>
          </a:xfrm>
        </p:spPr>
        <p:txBody>
          <a:bodyPr/>
          <a:lstStyle/>
          <a:p>
            <a:r>
              <a:rPr lang="en-US" b="1"/>
              <a:t>When to Conduct an All-Appropriate Inquiry/Phase I ESA</a:t>
            </a:r>
          </a:p>
        </p:txBody>
      </p:sp>
      <p:sp>
        <p:nvSpPr>
          <p:cNvPr id="3" name="Content Placeholder 2">
            <a:extLst>
              <a:ext uri="{FF2B5EF4-FFF2-40B4-BE49-F238E27FC236}">
                <a16:creationId xmlns:a16="http://schemas.microsoft.com/office/drawing/2014/main" id="{ED6E0CC8-AD2B-4D0D-9D53-3FB51F943324}"/>
              </a:ext>
            </a:extLst>
          </p:cNvPr>
          <p:cNvSpPr>
            <a:spLocks noGrp="1"/>
          </p:cNvSpPr>
          <p:nvPr>
            <p:ph idx="1"/>
          </p:nvPr>
        </p:nvSpPr>
        <p:spPr>
          <a:xfrm>
            <a:off x="2277614" y="2133600"/>
            <a:ext cx="8915400" cy="3777622"/>
          </a:xfrm>
        </p:spPr>
        <p:txBody>
          <a:bodyPr>
            <a:normAutofit/>
          </a:bodyPr>
          <a:lstStyle/>
          <a:p>
            <a:r>
              <a:rPr lang="en-US" sz="2800" b="1">
                <a:solidFill>
                  <a:srgbClr val="FF0000"/>
                </a:solidFill>
              </a:rPr>
              <a:t>BEFORE</a:t>
            </a:r>
            <a:r>
              <a:rPr lang="en-US" sz="2800"/>
              <a:t> acquiring the property </a:t>
            </a:r>
          </a:p>
          <a:p>
            <a:pPr marL="0" indent="0">
              <a:buNone/>
            </a:pPr>
            <a:endParaRPr lang="en-US" sz="2800"/>
          </a:p>
          <a:p>
            <a:r>
              <a:rPr lang="en-US" sz="2800"/>
              <a:t>Conducted or updated within </a:t>
            </a:r>
            <a:r>
              <a:rPr lang="en-US" sz="2800" b="1">
                <a:solidFill>
                  <a:srgbClr val="FF0000"/>
                </a:solidFill>
              </a:rPr>
              <a:t>1 Year PRIOR </a:t>
            </a:r>
            <a:r>
              <a:rPr lang="en-US" sz="2800"/>
              <a:t>to the acquisition of the property</a:t>
            </a:r>
          </a:p>
          <a:p>
            <a:pPr marL="0" indent="0">
              <a:buNone/>
            </a:pPr>
            <a:endParaRPr lang="en-US" sz="2800"/>
          </a:p>
          <a:p>
            <a:r>
              <a:rPr lang="en-US" sz="2800"/>
              <a:t>Update within </a:t>
            </a:r>
            <a:r>
              <a:rPr lang="en-US" sz="2800" b="1">
                <a:solidFill>
                  <a:srgbClr val="FF0000"/>
                </a:solidFill>
              </a:rPr>
              <a:t>180 days </a:t>
            </a:r>
            <a:r>
              <a:rPr lang="en-US" sz="2800"/>
              <a:t>prior to the acquisition</a:t>
            </a:r>
          </a:p>
        </p:txBody>
      </p:sp>
      <p:pic>
        <p:nvPicPr>
          <p:cNvPr id="5" name="Picture 4" descr="A picture containing drawing&#10;&#10;Description automatically generated">
            <a:extLst>
              <a:ext uri="{FF2B5EF4-FFF2-40B4-BE49-F238E27FC236}">
                <a16:creationId xmlns:a16="http://schemas.microsoft.com/office/drawing/2014/main" id="{EBF78F0B-470E-4864-B570-F41017F1BED8}"/>
              </a:ext>
            </a:extLst>
          </p:cNvPr>
          <p:cNvPicPr>
            <a:picLocks noChangeAspect="1"/>
          </p:cNvPicPr>
          <p:nvPr/>
        </p:nvPicPr>
        <p:blipFill rotWithShape="1">
          <a:blip r:embed="rId3"/>
          <a:srcRect r="38165" b="50000"/>
          <a:stretch/>
        </p:blipFill>
        <p:spPr>
          <a:xfrm>
            <a:off x="10116424" y="6008259"/>
            <a:ext cx="1666045" cy="530764"/>
          </a:xfrm>
          <a:prstGeom prst="rect">
            <a:avLst/>
          </a:prstGeom>
        </p:spPr>
      </p:pic>
    </p:spTree>
    <p:extLst>
      <p:ext uri="{BB962C8B-B14F-4D97-AF65-F5344CB8AC3E}">
        <p14:creationId xmlns:p14="http://schemas.microsoft.com/office/powerpoint/2010/main" val="3503545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CAC2-1D3E-47A0-B886-F2EF34A75FD1}"/>
              </a:ext>
            </a:extLst>
          </p:cNvPr>
          <p:cNvSpPr>
            <a:spLocks noGrp="1"/>
          </p:cNvSpPr>
          <p:nvPr>
            <p:ph type="ctrTitle"/>
          </p:nvPr>
        </p:nvSpPr>
        <p:spPr>
          <a:xfrm>
            <a:off x="1597637" y="4042123"/>
            <a:ext cx="10675256" cy="1773820"/>
          </a:xfrm>
        </p:spPr>
        <p:txBody>
          <a:bodyPr>
            <a:normAutofit fontScale="90000"/>
          </a:bodyPr>
          <a:lstStyle/>
          <a:p>
            <a:pPr algn="ctr"/>
            <a:r>
              <a:rPr lang="en-US" b="1"/>
              <a:t>Targeted Brownfields Assessments &amp; Technical Assistance </a:t>
            </a:r>
          </a:p>
        </p:txBody>
      </p:sp>
      <p:pic>
        <p:nvPicPr>
          <p:cNvPr id="4" name="Picture 3" descr="A picture containing drawing&#10;&#10;Description automatically generated">
            <a:extLst>
              <a:ext uri="{FF2B5EF4-FFF2-40B4-BE49-F238E27FC236}">
                <a16:creationId xmlns:a16="http://schemas.microsoft.com/office/drawing/2014/main" id="{71028963-27BE-440D-8D55-1903A90106FF}"/>
              </a:ext>
            </a:extLst>
          </p:cNvPr>
          <p:cNvPicPr>
            <a:picLocks noChangeAspect="1"/>
          </p:cNvPicPr>
          <p:nvPr/>
        </p:nvPicPr>
        <p:blipFill rotWithShape="1">
          <a:blip r:embed="rId3"/>
          <a:srcRect r="38165" b="50000"/>
          <a:stretch/>
        </p:blipFill>
        <p:spPr>
          <a:xfrm>
            <a:off x="10116424" y="6008259"/>
            <a:ext cx="1666045" cy="530764"/>
          </a:xfrm>
          <a:prstGeom prst="rect">
            <a:avLst/>
          </a:prstGeom>
        </p:spPr>
      </p:pic>
      <p:pic>
        <p:nvPicPr>
          <p:cNvPr id="6" name="Picture 5" descr="image001">
            <a:extLst>
              <a:ext uri="{FF2B5EF4-FFF2-40B4-BE49-F238E27FC236}">
                <a16:creationId xmlns:a16="http://schemas.microsoft.com/office/drawing/2014/main" id="{81AE6387-076D-BE14-E1FB-828E4A8E1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1537" y="290286"/>
            <a:ext cx="2181320" cy="177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10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1BC3-9CCE-4E9F-B841-C46FECDBCF58}"/>
              </a:ext>
            </a:extLst>
          </p:cNvPr>
          <p:cNvSpPr>
            <a:spLocks noGrp="1"/>
          </p:cNvSpPr>
          <p:nvPr>
            <p:ph type="title"/>
          </p:nvPr>
        </p:nvSpPr>
        <p:spPr>
          <a:xfrm>
            <a:off x="554720" y="313804"/>
            <a:ext cx="10560955" cy="1280890"/>
          </a:xfrm>
        </p:spPr>
        <p:txBody>
          <a:bodyPr>
            <a:normAutofit/>
          </a:bodyPr>
          <a:lstStyle/>
          <a:p>
            <a:r>
              <a:rPr lang="en-US" b="1"/>
              <a:t>Targeted Brownfields Assessments and State and Tribal Response Program</a:t>
            </a:r>
          </a:p>
        </p:txBody>
      </p:sp>
      <p:sp>
        <p:nvSpPr>
          <p:cNvPr id="4" name="Content Placeholder 3">
            <a:extLst>
              <a:ext uri="{FF2B5EF4-FFF2-40B4-BE49-F238E27FC236}">
                <a16:creationId xmlns:a16="http://schemas.microsoft.com/office/drawing/2014/main" id="{3D4726A0-9074-43A8-9300-0E0837FB6A0B}"/>
              </a:ext>
            </a:extLst>
          </p:cNvPr>
          <p:cNvSpPr>
            <a:spLocks noGrp="1"/>
          </p:cNvSpPr>
          <p:nvPr>
            <p:ph sz="half" idx="1"/>
          </p:nvPr>
        </p:nvSpPr>
        <p:spPr>
          <a:xfrm>
            <a:off x="200003" y="1828949"/>
            <a:ext cx="5350992" cy="4568376"/>
          </a:xfrm>
        </p:spPr>
        <p:txBody>
          <a:bodyPr vert="horz" lIns="91440" tIns="45720" rIns="91440" bIns="45720" rtlCol="0" anchor="t">
            <a:normAutofit/>
          </a:bodyPr>
          <a:lstStyle/>
          <a:p>
            <a:r>
              <a:rPr lang="en-US" sz="2000">
                <a:solidFill>
                  <a:schemeClr val="accent1"/>
                </a:solidFill>
                <a:ea typeface="+mn-lt"/>
                <a:cs typeface="+mn-lt"/>
                <a:hlinkClick r:id="rId3">
                  <a:extLst>
                    <a:ext uri="{A12FA001-AC4F-418D-AE19-62706E023703}">
                      <ahyp:hlinkClr xmlns:ahyp="http://schemas.microsoft.com/office/drawing/2018/hyperlinkcolor" val="tx"/>
                    </a:ext>
                  </a:extLst>
                </a:hlinkClick>
              </a:rPr>
              <a:t>Targeted Brownfields Assessments (TBA)</a:t>
            </a:r>
            <a:endParaRPr lang="en-US" sz="2000" u="sng">
              <a:solidFill>
                <a:schemeClr val="accent1"/>
              </a:solidFill>
            </a:endParaRPr>
          </a:p>
          <a:p>
            <a:pPr lvl="1"/>
            <a:r>
              <a:rPr lang="en-US" sz="1700">
                <a:solidFill>
                  <a:schemeClr val="tx1"/>
                </a:solidFill>
              </a:rPr>
              <a:t>Provided by EPA or State, at no cost to the applicant</a:t>
            </a:r>
          </a:p>
          <a:p>
            <a:pPr lvl="2"/>
            <a:r>
              <a:rPr lang="en-US" sz="1700">
                <a:solidFill>
                  <a:schemeClr val="tx1"/>
                </a:solidFill>
              </a:rPr>
              <a:t>Area-wide inventories</a:t>
            </a:r>
          </a:p>
          <a:p>
            <a:pPr lvl="2"/>
            <a:r>
              <a:rPr lang="en-US" sz="1700">
                <a:solidFill>
                  <a:schemeClr val="tx1"/>
                </a:solidFill>
              </a:rPr>
              <a:t>Phase I – Research</a:t>
            </a:r>
          </a:p>
          <a:p>
            <a:pPr lvl="2"/>
            <a:r>
              <a:rPr lang="en-US" sz="1700">
                <a:solidFill>
                  <a:schemeClr val="tx1"/>
                </a:solidFill>
              </a:rPr>
              <a:t>Phase II – Sampling</a:t>
            </a:r>
          </a:p>
          <a:p>
            <a:pPr lvl="2"/>
            <a:r>
              <a:rPr lang="en-US" sz="1700">
                <a:solidFill>
                  <a:schemeClr val="tx1"/>
                </a:solidFill>
              </a:rPr>
              <a:t>Phase III – Cleanup Planning</a:t>
            </a:r>
          </a:p>
          <a:p>
            <a:pPr lvl="1"/>
            <a:r>
              <a:rPr lang="en-US" sz="1700">
                <a:solidFill>
                  <a:schemeClr val="tx1"/>
                </a:solidFill>
              </a:rPr>
              <a:t>Available year-round, case-by-case basis, performed by service contractors and managed by EPA or State</a:t>
            </a:r>
          </a:p>
        </p:txBody>
      </p:sp>
      <p:sp>
        <p:nvSpPr>
          <p:cNvPr id="5" name="Content Placeholder 4">
            <a:extLst>
              <a:ext uri="{FF2B5EF4-FFF2-40B4-BE49-F238E27FC236}">
                <a16:creationId xmlns:a16="http://schemas.microsoft.com/office/drawing/2014/main" id="{5BEA93D0-443D-4EFF-9C36-2679EAD92A5F}"/>
              </a:ext>
            </a:extLst>
          </p:cNvPr>
          <p:cNvSpPr>
            <a:spLocks noGrp="1"/>
          </p:cNvSpPr>
          <p:nvPr>
            <p:ph sz="half" idx="2"/>
          </p:nvPr>
        </p:nvSpPr>
        <p:spPr>
          <a:xfrm>
            <a:off x="6092388" y="1832723"/>
            <a:ext cx="4888635" cy="4108301"/>
          </a:xfrm>
        </p:spPr>
        <p:txBody>
          <a:bodyPr vert="horz" lIns="91440" tIns="45720" rIns="91440" bIns="45720" rtlCol="0" anchor="t">
            <a:normAutofit/>
          </a:bodyPr>
          <a:lstStyle/>
          <a:p>
            <a:r>
              <a:rPr lang="en-US" sz="2000" u="sng">
                <a:solidFill>
                  <a:srgbClr val="0070C0"/>
                </a:solidFill>
                <a:ea typeface="+mn-lt"/>
                <a:cs typeface="+mn-lt"/>
                <a:hlinkClick r:id="rId4"/>
              </a:rPr>
              <a:t>State and Tribal Response Program Grants</a:t>
            </a:r>
            <a:endParaRPr lang="en-US" sz="2000">
              <a:solidFill>
                <a:schemeClr val="tx1"/>
              </a:solidFill>
            </a:endParaRPr>
          </a:p>
          <a:p>
            <a:pPr lvl="1"/>
            <a:r>
              <a:rPr lang="en-US" sz="1800">
                <a:solidFill>
                  <a:schemeClr val="tx1"/>
                </a:solidFill>
              </a:rPr>
              <a:t>Funding is non-competitive</a:t>
            </a:r>
          </a:p>
          <a:p>
            <a:pPr lvl="1"/>
            <a:r>
              <a:rPr lang="en-US" sz="1800">
                <a:solidFill>
                  <a:schemeClr val="tx1"/>
                </a:solidFill>
              </a:rPr>
              <a:t>Awarded on an annual basis</a:t>
            </a:r>
          </a:p>
          <a:p>
            <a:pPr lvl="1"/>
            <a:r>
              <a:rPr lang="en-US" sz="1800">
                <a:solidFill>
                  <a:schemeClr val="tx1"/>
                </a:solidFill>
              </a:rPr>
              <a:t>Can also be used for limited site assessments or cleanups at brownfield sites</a:t>
            </a:r>
          </a:p>
          <a:p>
            <a:pPr lvl="1"/>
            <a:r>
              <a:rPr lang="en-US" sz="1800">
                <a:solidFill>
                  <a:schemeClr val="tx1"/>
                </a:solidFill>
              </a:rPr>
              <a:t>Purchase environmental insurance</a:t>
            </a:r>
          </a:p>
          <a:p>
            <a:pPr lvl="1"/>
            <a:r>
              <a:rPr lang="en-US" sz="1800">
                <a:solidFill>
                  <a:schemeClr val="tx1"/>
                </a:solidFill>
              </a:rPr>
              <a:t>Develop other insurance mechanisms for cleanup activities </a:t>
            </a:r>
          </a:p>
        </p:txBody>
      </p:sp>
      <p:pic>
        <p:nvPicPr>
          <p:cNvPr id="6" name="Picture 5" descr="A picture containing drawing&#10;&#10;Description automatically generated">
            <a:extLst>
              <a:ext uri="{FF2B5EF4-FFF2-40B4-BE49-F238E27FC236}">
                <a16:creationId xmlns:a16="http://schemas.microsoft.com/office/drawing/2014/main" id="{6ECD1142-4A27-49BA-AAC2-D260DE092E36}"/>
              </a:ext>
            </a:extLst>
          </p:cNvPr>
          <p:cNvPicPr>
            <a:picLocks noChangeAspect="1"/>
          </p:cNvPicPr>
          <p:nvPr/>
        </p:nvPicPr>
        <p:blipFill rotWithShape="1">
          <a:blip r:embed="rId5"/>
          <a:srcRect r="38165" b="50000"/>
          <a:stretch/>
        </p:blipFill>
        <p:spPr>
          <a:xfrm>
            <a:off x="10116424" y="6008259"/>
            <a:ext cx="1666045" cy="530764"/>
          </a:xfrm>
          <a:prstGeom prst="rect">
            <a:avLst/>
          </a:prstGeom>
        </p:spPr>
      </p:pic>
      <p:sp>
        <p:nvSpPr>
          <p:cNvPr id="9" name="TextBox 8">
            <a:extLst>
              <a:ext uri="{FF2B5EF4-FFF2-40B4-BE49-F238E27FC236}">
                <a16:creationId xmlns:a16="http://schemas.microsoft.com/office/drawing/2014/main" id="{9DC66FE8-2A98-40B6-87C3-DD76586B8988}"/>
              </a:ext>
            </a:extLst>
          </p:cNvPr>
          <p:cNvSpPr txBox="1"/>
          <p:nvPr/>
        </p:nvSpPr>
        <p:spPr>
          <a:xfrm>
            <a:off x="1368267" y="5645524"/>
            <a:ext cx="4552950" cy="1020857"/>
          </a:xfrm>
          <a:prstGeom prst="rect">
            <a:avLst/>
          </a:prstGeom>
          <a:noFill/>
        </p:spPr>
        <p:txBody>
          <a:bodyPr wrap="square" lIns="91440" tIns="45720" rIns="91440" bIns="45720" rtlCol="0" anchor="t">
            <a:spAutoFit/>
          </a:bodyPr>
          <a:lstStyle/>
          <a:p>
            <a:pPr>
              <a:lnSpc>
                <a:spcPct val="150000"/>
              </a:lnSpc>
            </a:pPr>
            <a:r>
              <a:rPr lang="en-US" sz="1400" b="1"/>
              <a:t>Want additional information?</a:t>
            </a:r>
          </a:p>
          <a:p>
            <a:pPr>
              <a:lnSpc>
                <a:spcPct val="150000"/>
              </a:lnSpc>
            </a:pPr>
            <a:r>
              <a:rPr lang="en-US" sz="1400"/>
              <a:t>Please contact: Roxanne Welch</a:t>
            </a:r>
          </a:p>
          <a:p>
            <a:pPr>
              <a:lnSpc>
                <a:spcPct val="150000"/>
              </a:lnSpc>
            </a:pPr>
            <a:r>
              <a:rPr lang="en-US" sz="1400"/>
              <a:t>Welch.Roxanne@epa.gov</a:t>
            </a:r>
          </a:p>
        </p:txBody>
      </p:sp>
      <p:pic>
        <p:nvPicPr>
          <p:cNvPr id="12" name="Graphic 11" descr="Comment Important with solid fill">
            <a:extLst>
              <a:ext uri="{FF2B5EF4-FFF2-40B4-BE49-F238E27FC236}">
                <a16:creationId xmlns:a16="http://schemas.microsoft.com/office/drawing/2014/main" id="{927FA2D6-2BC0-4DD8-8D56-EA7D303AC8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720" y="5489710"/>
            <a:ext cx="914400" cy="914400"/>
          </a:xfrm>
          <a:prstGeom prst="rect">
            <a:avLst/>
          </a:prstGeom>
        </p:spPr>
      </p:pic>
      <p:sp>
        <p:nvSpPr>
          <p:cNvPr id="3" name="TextBox 2">
            <a:extLst>
              <a:ext uri="{FF2B5EF4-FFF2-40B4-BE49-F238E27FC236}">
                <a16:creationId xmlns:a16="http://schemas.microsoft.com/office/drawing/2014/main" id="{646081AC-F85B-1DCB-3189-3A041C7072B2}"/>
              </a:ext>
            </a:extLst>
          </p:cNvPr>
          <p:cNvSpPr txBox="1"/>
          <p:nvPr/>
        </p:nvSpPr>
        <p:spPr>
          <a:xfrm>
            <a:off x="6198002" y="5645524"/>
            <a:ext cx="4552950" cy="1020857"/>
          </a:xfrm>
          <a:prstGeom prst="rect">
            <a:avLst/>
          </a:prstGeom>
          <a:noFill/>
        </p:spPr>
        <p:txBody>
          <a:bodyPr wrap="square" lIns="91440" tIns="45720" rIns="91440" bIns="45720" rtlCol="0" anchor="t">
            <a:spAutoFit/>
          </a:bodyPr>
          <a:lstStyle/>
          <a:p>
            <a:pPr>
              <a:lnSpc>
                <a:spcPct val="150000"/>
              </a:lnSpc>
            </a:pPr>
            <a:r>
              <a:rPr lang="en-US" sz="1400" b="1"/>
              <a:t>Want additional information?</a:t>
            </a:r>
          </a:p>
          <a:p>
            <a:pPr>
              <a:lnSpc>
                <a:spcPct val="150000"/>
              </a:lnSpc>
            </a:pPr>
            <a:r>
              <a:rPr lang="en-US" sz="1400"/>
              <a:t>Please contact: Elizabeth Reyes</a:t>
            </a:r>
          </a:p>
          <a:p>
            <a:pPr>
              <a:lnSpc>
                <a:spcPct val="150000"/>
              </a:lnSpc>
            </a:pPr>
            <a:r>
              <a:rPr lang="en-US" sz="1400"/>
              <a:t>Reyes.Elizabeth@epa.gov</a:t>
            </a:r>
          </a:p>
        </p:txBody>
      </p:sp>
      <p:pic>
        <p:nvPicPr>
          <p:cNvPr id="8" name="Graphic 7" descr="Comment Important with solid fill">
            <a:extLst>
              <a:ext uri="{FF2B5EF4-FFF2-40B4-BE49-F238E27FC236}">
                <a16:creationId xmlns:a16="http://schemas.microsoft.com/office/drawing/2014/main" id="{AC255B4A-E721-E603-F0A9-16EDD11D13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4454" y="5489709"/>
            <a:ext cx="914400" cy="914400"/>
          </a:xfrm>
          <a:prstGeom prst="rect">
            <a:avLst/>
          </a:prstGeom>
        </p:spPr>
      </p:pic>
    </p:spTree>
    <p:extLst>
      <p:ext uri="{BB962C8B-B14F-4D97-AF65-F5344CB8AC3E}">
        <p14:creationId xmlns:p14="http://schemas.microsoft.com/office/powerpoint/2010/main" val="197553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8009-B6AE-4474-B508-79BFC0C8F6F9}"/>
              </a:ext>
            </a:extLst>
          </p:cNvPr>
          <p:cNvSpPr>
            <a:spLocks noGrp="1"/>
          </p:cNvSpPr>
          <p:nvPr>
            <p:ph type="title"/>
          </p:nvPr>
        </p:nvSpPr>
        <p:spPr>
          <a:xfrm>
            <a:off x="1672774" y="624110"/>
            <a:ext cx="9831837" cy="1280890"/>
          </a:xfrm>
        </p:spPr>
        <p:txBody>
          <a:bodyPr/>
          <a:lstStyle/>
          <a:p>
            <a:r>
              <a:rPr lang="en-US" b="1"/>
              <a:t>Technical Assistance to Brownfields (TAB)</a:t>
            </a:r>
          </a:p>
        </p:txBody>
      </p:sp>
      <p:sp>
        <p:nvSpPr>
          <p:cNvPr id="3" name="Content Placeholder 2">
            <a:extLst>
              <a:ext uri="{FF2B5EF4-FFF2-40B4-BE49-F238E27FC236}">
                <a16:creationId xmlns:a16="http://schemas.microsoft.com/office/drawing/2014/main" id="{B9DE4504-ED81-5677-1EEC-9D1C4D997527}"/>
              </a:ext>
            </a:extLst>
          </p:cNvPr>
          <p:cNvSpPr>
            <a:spLocks noGrp="1"/>
          </p:cNvSpPr>
          <p:nvPr>
            <p:ph sz="half" idx="1"/>
          </p:nvPr>
        </p:nvSpPr>
        <p:spPr>
          <a:xfrm>
            <a:off x="1805442" y="1385977"/>
            <a:ext cx="9352051" cy="3605094"/>
          </a:xfrm>
        </p:spPr>
        <p:txBody>
          <a:bodyPr vert="horz" lIns="91440" tIns="45720" rIns="91440" bIns="45720" rtlCol="0" anchor="t">
            <a:normAutofit/>
          </a:bodyPr>
          <a:lstStyle/>
          <a:p>
            <a:r>
              <a:rPr lang="en-US" sz="1900">
                <a:solidFill>
                  <a:srgbClr val="1B1B1B"/>
                </a:solidFill>
                <a:latin typeface="Century Gothic"/>
              </a:rPr>
              <a:t>P</a:t>
            </a:r>
            <a:r>
              <a:rPr lang="en-US" sz="1900" b="0" i="0">
                <a:solidFill>
                  <a:srgbClr val="1B1B1B"/>
                </a:solidFill>
                <a:effectLst/>
                <a:latin typeface="Century Gothic"/>
              </a:rPr>
              <a:t>rovides expert technical assistance and guidance to help communities understand</a:t>
            </a:r>
          </a:p>
          <a:p>
            <a:pPr algn="l">
              <a:buFont typeface="Arial" panose="020B0604020202020204" pitchFamily="34" charset="0"/>
              <a:buChar char="•"/>
            </a:pPr>
            <a:r>
              <a:rPr lang="en-US" sz="1900" b="0" i="0">
                <a:solidFill>
                  <a:srgbClr val="1B1B1B"/>
                </a:solidFill>
                <a:effectLst/>
                <a:latin typeface="Century Gothic"/>
              </a:rPr>
              <a:t>acquiring, assessing, cleaning up and redeveloping brownfield properties;</a:t>
            </a:r>
          </a:p>
          <a:p>
            <a:pPr algn="l">
              <a:buFont typeface="Arial" panose="020B0604020202020204" pitchFamily="34" charset="0"/>
              <a:buChar char="•"/>
            </a:pPr>
            <a:r>
              <a:rPr lang="en-US" sz="1900" b="0" i="0">
                <a:solidFill>
                  <a:srgbClr val="1B1B1B"/>
                </a:solidFill>
                <a:effectLst/>
                <a:latin typeface="Century Gothic"/>
              </a:rPr>
              <a:t>the health impacts of brownfield sites;</a:t>
            </a:r>
          </a:p>
          <a:p>
            <a:pPr algn="l">
              <a:buFont typeface="Arial" panose="020B0604020202020204" pitchFamily="34" charset="0"/>
              <a:buChar char="•"/>
            </a:pPr>
            <a:r>
              <a:rPr lang="en-US" sz="1900" b="0" i="0">
                <a:solidFill>
                  <a:srgbClr val="1B1B1B"/>
                </a:solidFill>
                <a:effectLst/>
                <a:latin typeface="Century Gothic"/>
              </a:rPr>
              <a:t>how science and technology are used for site assessment, remediation, redevelopment and reuse; and</a:t>
            </a:r>
          </a:p>
          <a:p>
            <a:pPr algn="l">
              <a:buFont typeface="Arial" panose="020B0604020202020204" pitchFamily="34" charset="0"/>
              <a:buChar char="•"/>
            </a:pPr>
            <a:r>
              <a:rPr lang="en-US" sz="1900" b="0" i="0">
                <a:solidFill>
                  <a:srgbClr val="1B1B1B"/>
                </a:solidFill>
                <a:effectLst/>
                <a:latin typeface="Century Gothic"/>
              </a:rPr>
              <a:t>how to comply with voluntary cleanup requirements.</a:t>
            </a:r>
          </a:p>
          <a:p>
            <a:pPr marL="0" indent="0">
              <a:buNone/>
            </a:pPr>
            <a:endParaRPr lang="en-US"/>
          </a:p>
        </p:txBody>
      </p:sp>
      <p:sp>
        <p:nvSpPr>
          <p:cNvPr id="4" name="Content Placeholder 3">
            <a:extLst>
              <a:ext uri="{FF2B5EF4-FFF2-40B4-BE49-F238E27FC236}">
                <a16:creationId xmlns:a16="http://schemas.microsoft.com/office/drawing/2014/main" id="{29B9BE0C-50D5-9432-6494-E0833345C387}"/>
              </a:ext>
            </a:extLst>
          </p:cNvPr>
          <p:cNvSpPr>
            <a:spLocks noGrp="1"/>
          </p:cNvSpPr>
          <p:nvPr>
            <p:ph sz="half" idx="2"/>
          </p:nvPr>
        </p:nvSpPr>
        <p:spPr>
          <a:xfrm>
            <a:off x="1936651" y="4038410"/>
            <a:ext cx="3471959" cy="485208"/>
          </a:xfrm>
        </p:spPr>
        <p:txBody>
          <a:bodyPr vert="horz" lIns="91440" tIns="45720" rIns="91440" bIns="45720" rtlCol="0" anchor="t">
            <a:normAutofit/>
          </a:bodyPr>
          <a:lstStyle/>
          <a:p>
            <a:r>
              <a:rPr lang="en-US">
                <a:hlinkClick r:id="rId2"/>
              </a:rPr>
              <a:t>https://www.ksutab.org/</a:t>
            </a:r>
            <a:endParaRPr lang="en-US"/>
          </a:p>
          <a:p>
            <a:endParaRPr lang="en-US"/>
          </a:p>
        </p:txBody>
      </p:sp>
      <p:sp>
        <p:nvSpPr>
          <p:cNvPr id="5" name="TextBox 4">
            <a:extLst>
              <a:ext uri="{FF2B5EF4-FFF2-40B4-BE49-F238E27FC236}">
                <a16:creationId xmlns:a16="http://schemas.microsoft.com/office/drawing/2014/main" id="{6948EEC9-E884-4B5E-B4DF-3E43AC33BD2C}"/>
              </a:ext>
            </a:extLst>
          </p:cNvPr>
          <p:cNvSpPr txBox="1"/>
          <p:nvPr/>
        </p:nvSpPr>
        <p:spPr>
          <a:xfrm>
            <a:off x="7886700" y="5319490"/>
            <a:ext cx="4552950" cy="1020857"/>
          </a:xfrm>
          <a:prstGeom prst="rect">
            <a:avLst/>
          </a:prstGeom>
          <a:noFill/>
        </p:spPr>
        <p:txBody>
          <a:bodyPr wrap="square" rtlCol="0">
            <a:spAutoFit/>
          </a:bodyPr>
          <a:lstStyle/>
          <a:p>
            <a:pPr>
              <a:lnSpc>
                <a:spcPct val="150000"/>
              </a:lnSpc>
            </a:pPr>
            <a:r>
              <a:rPr lang="en-US" sz="1400" b="1"/>
              <a:t>Want additional information?</a:t>
            </a:r>
          </a:p>
          <a:p>
            <a:pPr>
              <a:lnSpc>
                <a:spcPct val="150000"/>
              </a:lnSpc>
            </a:pPr>
            <a:r>
              <a:rPr lang="en-US" sz="1400"/>
              <a:t>Please contact: Scott Nightingale</a:t>
            </a:r>
          </a:p>
          <a:p>
            <a:pPr>
              <a:lnSpc>
                <a:spcPct val="150000"/>
              </a:lnSpc>
            </a:pPr>
            <a:r>
              <a:rPr lang="en-US" sz="1400"/>
              <a:t>scottnight@ksu.edu</a:t>
            </a:r>
          </a:p>
        </p:txBody>
      </p:sp>
      <p:pic>
        <p:nvPicPr>
          <p:cNvPr id="6" name="Graphic 5" descr="Comment Important with solid fill">
            <a:extLst>
              <a:ext uri="{FF2B5EF4-FFF2-40B4-BE49-F238E27FC236}">
                <a16:creationId xmlns:a16="http://schemas.microsoft.com/office/drawing/2014/main" id="{8F60E972-A6CF-445F-89DC-589983B7FA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7866" y="5319490"/>
            <a:ext cx="914400" cy="914400"/>
          </a:xfrm>
          <a:prstGeom prst="rect">
            <a:avLst/>
          </a:prstGeom>
        </p:spPr>
      </p:pic>
    </p:spTree>
    <p:extLst>
      <p:ext uri="{BB962C8B-B14F-4D97-AF65-F5344CB8AC3E}">
        <p14:creationId xmlns:p14="http://schemas.microsoft.com/office/powerpoint/2010/main" val="3690229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128B-86F0-630A-BF5E-9E704F5C87C9}"/>
              </a:ext>
            </a:extLst>
          </p:cNvPr>
          <p:cNvSpPr>
            <a:spLocks noGrp="1"/>
          </p:cNvSpPr>
          <p:nvPr>
            <p:ph type="title"/>
          </p:nvPr>
        </p:nvSpPr>
        <p:spPr>
          <a:xfrm>
            <a:off x="1627632" y="624110"/>
            <a:ext cx="2487168" cy="5575523"/>
          </a:xfrm>
        </p:spPr>
        <p:txBody>
          <a:bodyPr>
            <a:normAutofit/>
          </a:bodyPr>
          <a:lstStyle/>
          <a:p>
            <a:r>
              <a:rPr lang="en-US" sz="2700" b="1">
                <a:hlinkClick r:id="rId3"/>
              </a:rPr>
              <a:t>Land Revitalization Technical Assistance</a:t>
            </a:r>
            <a:endParaRPr lang="en-US" sz="2700" b="1"/>
          </a:p>
        </p:txBody>
      </p:sp>
      <p:sp>
        <p:nvSpPr>
          <p:cNvPr id="6" name="Content Placeholder 5">
            <a:extLst>
              <a:ext uri="{FF2B5EF4-FFF2-40B4-BE49-F238E27FC236}">
                <a16:creationId xmlns:a16="http://schemas.microsoft.com/office/drawing/2014/main" id="{C9FE5684-508C-0C67-2F99-0E26323FC1D4}"/>
              </a:ext>
            </a:extLst>
          </p:cNvPr>
          <p:cNvSpPr>
            <a:spLocks noGrp="1"/>
          </p:cNvSpPr>
          <p:nvPr>
            <p:ph idx="1"/>
          </p:nvPr>
        </p:nvSpPr>
        <p:spPr>
          <a:xfrm>
            <a:off x="4700016" y="624110"/>
            <a:ext cx="6804596" cy="3777622"/>
          </a:xfrm>
        </p:spPr>
        <p:txBody>
          <a:bodyPr vert="horz" lIns="91440" tIns="45720" rIns="91440" bIns="45720" rtlCol="0">
            <a:normAutofit/>
          </a:bodyPr>
          <a:lstStyle/>
          <a:p>
            <a:r>
              <a:rPr lang="en-US">
                <a:ea typeface="+mn-lt"/>
                <a:cs typeface="+mn-lt"/>
              </a:rPr>
              <a:t>Market analysis—labor market and economic research</a:t>
            </a:r>
            <a:endParaRPr lang="en-US"/>
          </a:p>
          <a:p>
            <a:r>
              <a:rPr lang="en-US">
                <a:ea typeface="+mn-lt"/>
                <a:cs typeface="+mn-lt"/>
              </a:rPr>
              <a:t>Site reuse assessment—identify site assets and barriers</a:t>
            </a:r>
            <a:endParaRPr lang="en-US"/>
          </a:p>
          <a:p>
            <a:r>
              <a:rPr lang="en-US">
                <a:ea typeface="+mn-lt"/>
                <a:cs typeface="+mn-lt"/>
              </a:rPr>
              <a:t>Financial feasibility and/or implementation plan for site reuse</a:t>
            </a:r>
            <a:endParaRPr lang="en-US"/>
          </a:p>
          <a:p>
            <a:r>
              <a:rPr lang="en-US">
                <a:ea typeface="+mn-lt"/>
                <a:cs typeface="+mn-lt"/>
              </a:rPr>
              <a:t>Conceptual site design</a:t>
            </a:r>
            <a:endParaRPr lang="en-US"/>
          </a:p>
          <a:p>
            <a:r>
              <a:rPr lang="en-US">
                <a:ea typeface="+mn-lt"/>
                <a:cs typeface="+mn-lt"/>
              </a:rPr>
              <a:t>Climate resiliency and sustainable reuse (renewable energy)</a:t>
            </a:r>
            <a:endParaRPr lang="en-US"/>
          </a:p>
          <a:p>
            <a:r>
              <a:rPr lang="en-US">
                <a:ea typeface="+mn-lt"/>
                <a:cs typeface="+mn-lt"/>
              </a:rPr>
              <a:t>Rapid Health Impact Assessment</a:t>
            </a:r>
            <a:endParaRPr lang="en-US"/>
          </a:p>
          <a:p>
            <a:r>
              <a:rPr lang="en-US">
                <a:ea typeface="+mn-lt"/>
                <a:cs typeface="+mn-lt"/>
              </a:rPr>
              <a:t>Transportation and site access improvements </a:t>
            </a:r>
            <a:endParaRPr lang="en-US"/>
          </a:p>
          <a:p>
            <a:endParaRPr lang="en-US"/>
          </a:p>
        </p:txBody>
      </p:sp>
      <p:pic>
        <p:nvPicPr>
          <p:cNvPr id="7" name="Picture 6">
            <a:extLst>
              <a:ext uri="{FF2B5EF4-FFF2-40B4-BE49-F238E27FC236}">
                <a16:creationId xmlns:a16="http://schemas.microsoft.com/office/drawing/2014/main" id="{6CB86E26-89A2-4961-B81B-F2A45E59BED7}"/>
              </a:ext>
            </a:extLst>
          </p:cNvPr>
          <p:cNvPicPr>
            <a:picLocks noChangeAspect="1"/>
          </p:cNvPicPr>
          <p:nvPr/>
        </p:nvPicPr>
        <p:blipFill rotWithShape="1">
          <a:blip r:embed="rId4"/>
          <a:srcRect l="4971" r="1" b="1"/>
          <a:stretch/>
        </p:blipFill>
        <p:spPr>
          <a:xfrm>
            <a:off x="1007629" y="3942002"/>
            <a:ext cx="6214341" cy="2662569"/>
          </a:xfrm>
          <a:prstGeom prst="rect">
            <a:avLst/>
          </a:prstGeom>
        </p:spPr>
      </p:pic>
      <p:sp>
        <p:nvSpPr>
          <p:cNvPr id="8" name="TextBox 7">
            <a:extLst>
              <a:ext uri="{FF2B5EF4-FFF2-40B4-BE49-F238E27FC236}">
                <a16:creationId xmlns:a16="http://schemas.microsoft.com/office/drawing/2014/main" id="{89BCC3CF-FB7E-4603-B4C4-1BA198596324}"/>
              </a:ext>
            </a:extLst>
          </p:cNvPr>
          <p:cNvSpPr txBox="1"/>
          <p:nvPr/>
        </p:nvSpPr>
        <p:spPr>
          <a:xfrm>
            <a:off x="8756452" y="5178776"/>
            <a:ext cx="4552950" cy="1020857"/>
          </a:xfrm>
          <a:prstGeom prst="rect">
            <a:avLst/>
          </a:prstGeom>
          <a:noFill/>
        </p:spPr>
        <p:txBody>
          <a:bodyPr wrap="square" rtlCol="0">
            <a:spAutoFit/>
          </a:bodyPr>
          <a:lstStyle/>
          <a:p>
            <a:pPr>
              <a:lnSpc>
                <a:spcPct val="150000"/>
              </a:lnSpc>
            </a:pPr>
            <a:r>
              <a:rPr lang="en-US" sz="1400" b="1"/>
              <a:t>Want additional information?</a:t>
            </a:r>
          </a:p>
          <a:p>
            <a:pPr>
              <a:lnSpc>
                <a:spcPct val="150000"/>
              </a:lnSpc>
            </a:pPr>
            <a:r>
              <a:rPr lang="en-US" sz="1400"/>
              <a:t>Please contact: Emily Jimenez </a:t>
            </a:r>
          </a:p>
          <a:p>
            <a:pPr>
              <a:lnSpc>
                <a:spcPct val="150000"/>
              </a:lnSpc>
            </a:pPr>
            <a:r>
              <a:rPr lang="en-US" sz="1400"/>
              <a:t>Jimenez.Emily@epa.gov</a:t>
            </a:r>
          </a:p>
        </p:txBody>
      </p:sp>
      <p:pic>
        <p:nvPicPr>
          <p:cNvPr id="9" name="Picture 8">
            <a:extLst>
              <a:ext uri="{FF2B5EF4-FFF2-40B4-BE49-F238E27FC236}">
                <a16:creationId xmlns:a16="http://schemas.microsoft.com/office/drawing/2014/main" id="{28FA0115-8F98-4324-95C2-B8ADFC165E0E}"/>
              </a:ext>
            </a:extLst>
          </p:cNvPr>
          <p:cNvPicPr>
            <a:picLocks noChangeAspect="1"/>
          </p:cNvPicPr>
          <p:nvPr/>
        </p:nvPicPr>
        <p:blipFill>
          <a:blip r:embed="rId5"/>
          <a:stretch>
            <a:fillRect/>
          </a:stretch>
        </p:blipFill>
        <p:spPr>
          <a:xfrm>
            <a:off x="7841973" y="5097470"/>
            <a:ext cx="914479" cy="914479"/>
          </a:xfrm>
          <a:prstGeom prst="rect">
            <a:avLst/>
          </a:prstGeom>
        </p:spPr>
      </p:pic>
    </p:spTree>
    <p:extLst>
      <p:ext uri="{BB962C8B-B14F-4D97-AF65-F5344CB8AC3E}">
        <p14:creationId xmlns:p14="http://schemas.microsoft.com/office/powerpoint/2010/main" val="1271016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2A9B-3D2D-4336-9699-511D17F3B3FE}"/>
              </a:ext>
            </a:extLst>
          </p:cNvPr>
          <p:cNvSpPr>
            <a:spLocks noGrp="1"/>
          </p:cNvSpPr>
          <p:nvPr>
            <p:ph type="title"/>
          </p:nvPr>
        </p:nvSpPr>
        <p:spPr>
          <a:xfrm>
            <a:off x="1652116" y="446045"/>
            <a:ext cx="6739847" cy="724630"/>
          </a:xfrm>
        </p:spPr>
        <p:txBody>
          <a:bodyPr>
            <a:normAutofit fontScale="90000"/>
          </a:bodyPr>
          <a:lstStyle/>
          <a:p>
            <a:r>
              <a:rPr lang="en-US" b="1"/>
              <a:t>Smart Growth – Technical Assistance  </a:t>
            </a:r>
          </a:p>
        </p:txBody>
      </p:sp>
      <p:sp>
        <p:nvSpPr>
          <p:cNvPr id="3" name="Content Placeholder 2">
            <a:extLst>
              <a:ext uri="{FF2B5EF4-FFF2-40B4-BE49-F238E27FC236}">
                <a16:creationId xmlns:a16="http://schemas.microsoft.com/office/drawing/2014/main" id="{C4BD40BA-A79A-4AA1-8D42-9FC2C87B9590}"/>
              </a:ext>
            </a:extLst>
          </p:cNvPr>
          <p:cNvSpPr>
            <a:spLocks noGrp="1"/>
          </p:cNvSpPr>
          <p:nvPr>
            <p:ph idx="1"/>
          </p:nvPr>
        </p:nvSpPr>
        <p:spPr>
          <a:xfrm>
            <a:off x="1063675" y="1567090"/>
            <a:ext cx="7043705" cy="3995708"/>
          </a:xfrm>
        </p:spPr>
        <p:txBody>
          <a:bodyPr vert="horz" lIns="91440" tIns="45720" rIns="91440" bIns="45720" rtlCol="0" anchor="t">
            <a:normAutofit/>
          </a:bodyPr>
          <a:lstStyle/>
          <a:p>
            <a:r>
              <a:rPr lang="en-US"/>
              <a:t>Smart Growth covers a range of development and conservation strategies that help protect our health and natural environment </a:t>
            </a:r>
          </a:p>
          <a:p>
            <a:r>
              <a:rPr lang="en-US"/>
              <a:t>To help make our communities more attractive, economically stronger, and more socially diverse. </a:t>
            </a:r>
          </a:p>
          <a:p>
            <a:r>
              <a:rPr lang="en-US"/>
              <a:t>By offering in-kind assistance, Smart growth helps provide an action plan to reach the next steps. </a:t>
            </a:r>
          </a:p>
          <a:p>
            <a:r>
              <a:rPr lang="en-US"/>
              <a:t>Smart Growth partners with other agencies &amp; programs such as:</a:t>
            </a:r>
          </a:p>
          <a:p>
            <a:pPr lvl="1"/>
            <a:r>
              <a:rPr lang="en-US"/>
              <a:t>USDA </a:t>
            </a:r>
          </a:p>
          <a:p>
            <a:pPr lvl="1"/>
            <a:r>
              <a:rPr lang="en-US"/>
              <a:t>Rural Development </a:t>
            </a:r>
          </a:p>
          <a:p>
            <a:pPr lvl="1"/>
            <a:endParaRPr lang="en-US"/>
          </a:p>
          <a:p>
            <a:pPr marL="0" indent="0">
              <a:buNone/>
            </a:pPr>
            <a:endParaRPr lang="en-US"/>
          </a:p>
        </p:txBody>
      </p:sp>
      <p:pic>
        <p:nvPicPr>
          <p:cNvPr id="1026" name="Picture 2" descr="cover of This Is Smart Growth">
            <a:extLst>
              <a:ext uri="{FF2B5EF4-FFF2-40B4-BE49-F238E27FC236}">
                <a16:creationId xmlns:a16="http://schemas.microsoft.com/office/drawing/2014/main" id="{E8793011-BCBF-4F5E-8613-30E7224DE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2952" y="1091101"/>
            <a:ext cx="2825255" cy="46757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D1E18A4-1F79-49F3-8932-06E070EAC621}"/>
              </a:ext>
            </a:extLst>
          </p:cNvPr>
          <p:cNvPicPr>
            <a:picLocks noChangeAspect="1"/>
          </p:cNvPicPr>
          <p:nvPr/>
        </p:nvPicPr>
        <p:blipFill>
          <a:blip r:embed="rId4"/>
          <a:stretch>
            <a:fillRect/>
          </a:stretch>
        </p:blipFill>
        <p:spPr>
          <a:xfrm>
            <a:off x="1463635" y="5386983"/>
            <a:ext cx="914479" cy="914479"/>
          </a:xfrm>
          <a:prstGeom prst="rect">
            <a:avLst/>
          </a:prstGeom>
        </p:spPr>
      </p:pic>
      <p:sp>
        <p:nvSpPr>
          <p:cNvPr id="6" name="TextBox 5">
            <a:extLst>
              <a:ext uri="{FF2B5EF4-FFF2-40B4-BE49-F238E27FC236}">
                <a16:creationId xmlns:a16="http://schemas.microsoft.com/office/drawing/2014/main" id="{5CCD8410-7FCC-43D4-91DF-79481FF90B58}"/>
              </a:ext>
            </a:extLst>
          </p:cNvPr>
          <p:cNvSpPr txBox="1"/>
          <p:nvPr/>
        </p:nvSpPr>
        <p:spPr>
          <a:xfrm>
            <a:off x="2378114" y="5562798"/>
            <a:ext cx="4552950" cy="1020857"/>
          </a:xfrm>
          <a:prstGeom prst="rect">
            <a:avLst/>
          </a:prstGeom>
          <a:noFill/>
        </p:spPr>
        <p:txBody>
          <a:bodyPr wrap="square" rtlCol="0">
            <a:spAutoFit/>
          </a:bodyPr>
          <a:lstStyle/>
          <a:p>
            <a:pPr>
              <a:lnSpc>
                <a:spcPct val="150000"/>
              </a:lnSpc>
            </a:pPr>
            <a:r>
              <a:rPr lang="en-US" sz="1400" b="1"/>
              <a:t>Want additional information?</a:t>
            </a:r>
          </a:p>
          <a:p>
            <a:pPr>
              <a:lnSpc>
                <a:spcPct val="150000"/>
              </a:lnSpc>
            </a:pPr>
            <a:r>
              <a:rPr lang="en-US" sz="1400"/>
              <a:t>Please contact: Michael Kennedy </a:t>
            </a:r>
          </a:p>
          <a:p>
            <a:pPr>
              <a:lnSpc>
                <a:spcPct val="150000"/>
              </a:lnSpc>
            </a:pPr>
            <a:r>
              <a:rPr lang="en-US" sz="1400"/>
              <a:t>Kennedy.Michael@epa.gov</a:t>
            </a:r>
          </a:p>
        </p:txBody>
      </p:sp>
    </p:spTree>
    <p:extLst>
      <p:ext uri="{BB962C8B-B14F-4D97-AF65-F5344CB8AC3E}">
        <p14:creationId xmlns:p14="http://schemas.microsoft.com/office/powerpoint/2010/main" val="239214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D991-15C7-4128-9BB2-1DB516DCE74A}"/>
              </a:ext>
            </a:extLst>
          </p:cNvPr>
          <p:cNvSpPr>
            <a:spLocks noGrp="1"/>
          </p:cNvSpPr>
          <p:nvPr>
            <p:ph type="ctrTitle"/>
          </p:nvPr>
        </p:nvSpPr>
        <p:spPr>
          <a:xfrm>
            <a:off x="-927372" y="4318287"/>
            <a:ext cx="8915399" cy="886632"/>
          </a:xfrm>
        </p:spPr>
        <p:txBody>
          <a:bodyPr>
            <a:noAutofit/>
          </a:bodyPr>
          <a:lstStyle/>
          <a:p>
            <a:pPr algn="ctr"/>
            <a:r>
              <a:rPr lang="en-US" b="1"/>
              <a:t>Grants</a:t>
            </a:r>
          </a:p>
        </p:txBody>
      </p:sp>
      <p:pic>
        <p:nvPicPr>
          <p:cNvPr id="4" name="Picture 3" descr="A picture containing drawing&#10;&#10;Description automatically generated">
            <a:extLst>
              <a:ext uri="{FF2B5EF4-FFF2-40B4-BE49-F238E27FC236}">
                <a16:creationId xmlns:a16="http://schemas.microsoft.com/office/drawing/2014/main" id="{99ABC047-CF38-451F-8595-A2D2A2F29974}"/>
              </a:ext>
            </a:extLst>
          </p:cNvPr>
          <p:cNvPicPr>
            <a:picLocks noChangeAspect="1"/>
          </p:cNvPicPr>
          <p:nvPr/>
        </p:nvPicPr>
        <p:blipFill rotWithShape="1">
          <a:blip r:embed="rId3"/>
          <a:srcRect r="38165" b="50000"/>
          <a:stretch/>
        </p:blipFill>
        <p:spPr>
          <a:xfrm>
            <a:off x="10116424" y="6008259"/>
            <a:ext cx="1666045" cy="530764"/>
          </a:xfrm>
          <a:prstGeom prst="rect">
            <a:avLst/>
          </a:prstGeom>
        </p:spPr>
      </p:pic>
      <p:pic>
        <p:nvPicPr>
          <p:cNvPr id="6" name="Picture 5" descr="image001">
            <a:extLst>
              <a:ext uri="{FF2B5EF4-FFF2-40B4-BE49-F238E27FC236}">
                <a16:creationId xmlns:a16="http://schemas.microsoft.com/office/drawing/2014/main" id="{4811F36E-2699-40D5-8C77-6B9FAF587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1537" y="290286"/>
            <a:ext cx="2181320" cy="177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05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52B7-3092-3D48-C839-F79452C25E16}"/>
              </a:ext>
            </a:extLst>
          </p:cNvPr>
          <p:cNvSpPr>
            <a:spLocks noGrp="1"/>
          </p:cNvSpPr>
          <p:nvPr>
            <p:ph type="title"/>
          </p:nvPr>
        </p:nvSpPr>
        <p:spPr>
          <a:xfrm>
            <a:off x="1744661" y="579540"/>
            <a:ext cx="8911687" cy="1280890"/>
          </a:xfrm>
        </p:spPr>
        <p:txBody>
          <a:bodyPr>
            <a:normAutofit/>
          </a:bodyPr>
          <a:lstStyle/>
          <a:p>
            <a:r>
              <a:rPr lang="en-US" b="1" u="sng">
                <a:hlinkClick r:id="rId2"/>
              </a:rPr>
              <a:t>Multipurpose (MP) Grants</a:t>
            </a:r>
            <a:br>
              <a:rPr lang="en-US"/>
            </a:br>
            <a:endParaRPr lang="en-US"/>
          </a:p>
        </p:txBody>
      </p:sp>
      <p:sp>
        <p:nvSpPr>
          <p:cNvPr id="3" name="Content Placeholder 2">
            <a:extLst>
              <a:ext uri="{FF2B5EF4-FFF2-40B4-BE49-F238E27FC236}">
                <a16:creationId xmlns:a16="http://schemas.microsoft.com/office/drawing/2014/main" id="{9F600B78-EF57-E7D6-51A7-905442A5F856}"/>
              </a:ext>
            </a:extLst>
          </p:cNvPr>
          <p:cNvSpPr>
            <a:spLocks noGrp="1"/>
          </p:cNvSpPr>
          <p:nvPr>
            <p:ph idx="1"/>
          </p:nvPr>
        </p:nvSpPr>
        <p:spPr>
          <a:xfrm>
            <a:off x="2186646" y="1400355"/>
            <a:ext cx="9159815" cy="4323961"/>
          </a:xfrm>
        </p:spPr>
        <p:txBody>
          <a:bodyPr vert="horz" lIns="91440" tIns="45720" rIns="91440" bIns="45720" rtlCol="0" anchor="t">
            <a:normAutofit/>
          </a:bodyPr>
          <a:lstStyle/>
          <a:p>
            <a:r>
              <a:rPr lang="en-US" sz="2200"/>
              <a:t>Up to $800,000</a:t>
            </a:r>
          </a:p>
          <a:p>
            <a:r>
              <a:rPr lang="en-US" sz="2200">
                <a:ea typeface="+mn-lt"/>
                <a:cs typeface="+mn-lt"/>
              </a:rPr>
              <a:t>demonstrate how grant funds will result in at least:</a:t>
            </a:r>
            <a:endParaRPr lang="en-US" sz="2200"/>
          </a:p>
          <a:p>
            <a:pPr lvl="1"/>
            <a:r>
              <a:rPr lang="en-US" sz="1900">
                <a:ea typeface="+mn-lt"/>
                <a:cs typeface="+mn-lt"/>
              </a:rPr>
              <a:t>One Phase II environmental site assessment;</a:t>
            </a:r>
            <a:endParaRPr lang="en-US" sz="1900"/>
          </a:p>
          <a:p>
            <a:pPr lvl="1"/>
            <a:r>
              <a:rPr lang="en-US" sz="1900">
                <a:ea typeface="+mn-lt"/>
                <a:cs typeface="+mn-lt"/>
              </a:rPr>
              <a:t>One brownfield site cleanup; and</a:t>
            </a:r>
            <a:endParaRPr lang="en-US" sz="1900"/>
          </a:p>
          <a:p>
            <a:pPr lvl="1"/>
            <a:r>
              <a:rPr lang="en-US" sz="1900">
                <a:ea typeface="+mn-lt"/>
                <a:cs typeface="+mn-lt"/>
              </a:rPr>
              <a:t>an overall plan for revitalization that includes a feasible reuse strategy for one or more brownfield sites, if there is not already a plan in place.</a:t>
            </a:r>
            <a:endParaRPr lang="en-US" sz="1900"/>
          </a:p>
          <a:p>
            <a:endParaRPr lang="en-US"/>
          </a:p>
        </p:txBody>
      </p:sp>
      <p:sp>
        <p:nvSpPr>
          <p:cNvPr id="4" name="TextBox 3">
            <a:extLst>
              <a:ext uri="{FF2B5EF4-FFF2-40B4-BE49-F238E27FC236}">
                <a16:creationId xmlns:a16="http://schemas.microsoft.com/office/drawing/2014/main" id="{0145A915-3D79-489B-B1B3-357BA45FFE39}"/>
              </a:ext>
            </a:extLst>
          </p:cNvPr>
          <p:cNvSpPr txBox="1"/>
          <p:nvPr/>
        </p:nvSpPr>
        <p:spPr>
          <a:xfrm>
            <a:off x="7010400" y="5466990"/>
            <a:ext cx="4552950" cy="1020857"/>
          </a:xfrm>
          <a:prstGeom prst="rect">
            <a:avLst/>
          </a:prstGeom>
          <a:noFill/>
        </p:spPr>
        <p:txBody>
          <a:bodyPr wrap="square" rtlCol="0">
            <a:spAutoFit/>
          </a:bodyPr>
          <a:lstStyle/>
          <a:p>
            <a:pPr>
              <a:lnSpc>
                <a:spcPct val="150000"/>
              </a:lnSpc>
            </a:pPr>
            <a:r>
              <a:rPr lang="en-US" sz="1400" b="1"/>
              <a:t>Want additional information?</a:t>
            </a:r>
          </a:p>
          <a:p>
            <a:pPr>
              <a:lnSpc>
                <a:spcPct val="150000"/>
              </a:lnSpc>
            </a:pPr>
            <a:r>
              <a:rPr lang="en-US" sz="1400"/>
              <a:t>Please contact: Paul Johnson</a:t>
            </a:r>
          </a:p>
          <a:p>
            <a:pPr>
              <a:lnSpc>
                <a:spcPct val="150000"/>
              </a:lnSpc>
            </a:pPr>
            <a:r>
              <a:rPr lang="en-US" sz="1400"/>
              <a:t>Johnson.Paul@epa.gov</a:t>
            </a:r>
          </a:p>
        </p:txBody>
      </p:sp>
      <p:pic>
        <p:nvPicPr>
          <p:cNvPr id="5" name="Graphic 4" descr="Comment Important with solid fill">
            <a:extLst>
              <a:ext uri="{FF2B5EF4-FFF2-40B4-BE49-F238E27FC236}">
                <a16:creationId xmlns:a16="http://schemas.microsoft.com/office/drawing/2014/main" id="{A763E7FF-B83B-419D-8A27-AFE92ABDFC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5281909"/>
            <a:ext cx="914400" cy="914400"/>
          </a:xfrm>
          <a:prstGeom prst="rect">
            <a:avLst/>
          </a:prstGeom>
        </p:spPr>
      </p:pic>
    </p:spTree>
    <p:extLst>
      <p:ext uri="{BB962C8B-B14F-4D97-AF65-F5344CB8AC3E}">
        <p14:creationId xmlns:p14="http://schemas.microsoft.com/office/powerpoint/2010/main" val="2402963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B2C2-289C-4E80-96AC-6F7CF84264FF}"/>
              </a:ext>
            </a:extLst>
          </p:cNvPr>
          <p:cNvSpPr>
            <a:spLocks noGrp="1"/>
          </p:cNvSpPr>
          <p:nvPr>
            <p:ph type="title"/>
          </p:nvPr>
        </p:nvSpPr>
        <p:spPr>
          <a:xfrm>
            <a:off x="1169531" y="258937"/>
            <a:ext cx="8911687" cy="640445"/>
          </a:xfrm>
        </p:spPr>
        <p:txBody>
          <a:bodyPr>
            <a:normAutofit fontScale="90000"/>
          </a:bodyPr>
          <a:lstStyle/>
          <a:p>
            <a:r>
              <a:rPr lang="en-US" b="1">
                <a:ea typeface="+mj-lt"/>
                <a:cs typeface="+mj-lt"/>
                <a:hlinkClick r:id="rId3"/>
              </a:rPr>
              <a:t>Assessment Grants</a:t>
            </a:r>
            <a:br>
              <a:rPr lang="en-US">
                <a:ea typeface="+mj-lt"/>
                <a:cs typeface="+mj-lt"/>
              </a:rPr>
            </a:br>
            <a:endParaRPr lang="en-US"/>
          </a:p>
        </p:txBody>
      </p:sp>
      <p:sp>
        <p:nvSpPr>
          <p:cNvPr id="3" name="Content Placeholder 2">
            <a:extLst>
              <a:ext uri="{FF2B5EF4-FFF2-40B4-BE49-F238E27FC236}">
                <a16:creationId xmlns:a16="http://schemas.microsoft.com/office/drawing/2014/main" id="{9A263F8A-2FDB-4C4C-80C1-0D8DD28F58DD}"/>
              </a:ext>
            </a:extLst>
          </p:cNvPr>
          <p:cNvSpPr>
            <a:spLocks noGrp="1"/>
          </p:cNvSpPr>
          <p:nvPr>
            <p:ph idx="1"/>
          </p:nvPr>
        </p:nvSpPr>
        <p:spPr>
          <a:xfrm>
            <a:off x="1169531" y="1075118"/>
            <a:ext cx="10938327" cy="4083188"/>
          </a:xfrm>
        </p:spPr>
        <p:txBody>
          <a:bodyPr vert="horz" lIns="91440" tIns="45720" rIns="91440" bIns="45720" rtlCol="0" anchor="t">
            <a:normAutofit/>
          </a:bodyPr>
          <a:lstStyle/>
          <a:p>
            <a:r>
              <a:rPr lang="en-US" sz="1900"/>
              <a:t>Up to $500,000 (Community – wide assessment)</a:t>
            </a:r>
          </a:p>
          <a:p>
            <a:pPr lvl="1"/>
            <a:r>
              <a:rPr lang="en-US" sz="1900"/>
              <a:t>4-year project period</a:t>
            </a:r>
          </a:p>
          <a:p>
            <a:pPr marL="0" indent="0">
              <a:buNone/>
            </a:pPr>
            <a:endParaRPr lang="en-US" sz="1900"/>
          </a:p>
          <a:p>
            <a:r>
              <a:rPr lang="en-US" sz="1900"/>
              <a:t>States and Tribes can apply for an Assessment Grant up to $2 million (limited awards will be made)</a:t>
            </a:r>
          </a:p>
          <a:p>
            <a:pPr lvl="1"/>
            <a:r>
              <a:rPr lang="en-US" sz="1900"/>
              <a:t>5-year project period</a:t>
            </a:r>
          </a:p>
          <a:p>
            <a:pPr marL="457200" lvl="1" indent="0">
              <a:buNone/>
            </a:pPr>
            <a:endParaRPr lang="en-US" sz="1900"/>
          </a:p>
          <a:p>
            <a:r>
              <a:rPr lang="en-US" sz="1900">
                <a:ea typeface="+mn-lt"/>
                <a:cs typeface="+mn-lt"/>
              </a:rPr>
              <a:t>At least 30% of funds can be used for planning (State/Tribe/Community)</a:t>
            </a:r>
            <a:endParaRPr lang="en-US" sz="1900"/>
          </a:p>
          <a:p>
            <a:endParaRPr lang="en-US" sz="1900"/>
          </a:p>
          <a:p>
            <a:r>
              <a:rPr lang="en-US" sz="1900"/>
              <a:t>Site specific solicitations </a:t>
            </a:r>
            <a:r>
              <a:rPr lang="en-US" sz="1900" b="1"/>
              <a:t>not available </a:t>
            </a:r>
            <a:r>
              <a:rPr lang="en-US" sz="1900"/>
              <a:t>in FY-23</a:t>
            </a:r>
          </a:p>
          <a:p>
            <a:pPr marL="0" indent="0">
              <a:buNone/>
            </a:pPr>
            <a:endParaRPr lang="en-US" sz="2400"/>
          </a:p>
        </p:txBody>
      </p:sp>
      <p:pic>
        <p:nvPicPr>
          <p:cNvPr id="4" name="Picture 3" descr="A picture containing drawing&#10;&#10;Description automatically generated">
            <a:extLst>
              <a:ext uri="{FF2B5EF4-FFF2-40B4-BE49-F238E27FC236}">
                <a16:creationId xmlns:a16="http://schemas.microsoft.com/office/drawing/2014/main" id="{9973A275-4371-40A2-81EB-274B2380C0BA}"/>
              </a:ext>
            </a:extLst>
          </p:cNvPr>
          <p:cNvPicPr>
            <a:picLocks noChangeAspect="1"/>
          </p:cNvPicPr>
          <p:nvPr/>
        </p:nvPicPr>
        <p:blipFill rotWithShape="1">
          <a:blip r:embed="rId4"/>
          <a:srcRect r="38165" b="50000"/>
          <a:stretch/>
        </p:blipFill>
        <p:spPr>
          <a:xfrm>
            <a:off x="10116424" y="6008259"/>
            <a:ext cx="1666045" cy="530764"/>
          </a:xfrm>
          <a:prstGeom prst="rect">
            <a:avLst/>
          </a:prstGeom>
        </p:spPr>
      </p:pic>
      <p:sp>
        <p:nvSpPr>
          <p:cNvPr id="5" name="TextBox 4">
            <a:extLst>
              <a:ext uri="{FF2B5EF4-FFF2-40B4-BE49-F238E27FC236}">
                <a16:creationId xmlns:a16="http://schemas.microsoft.com/office/drawing/2014/main" id="{6F52C69B-54A2-4D23-9294-22F81FEEEA33}"/>
              </a:ext>
            </a:extLst>
          </p:cNvPr>
          <p:cNvSpPr txBox="1"/>
          <p:nvPr/>
        </p:nvSpPr>
        <p:spPr>
          <a:xfrm>
            <a:off x="1476144" y="5497830"/>
            <a:ext cx="4552950" cy="1020857"/>
          </a:xfrm>
          <a:prstGeom prst="rect">
            <a:avLst/>
          </a:prstGeom>
          <a:noFill/>
        </p:spPr>
        <p:txBody>
          <a:bodyPr wrap="square" lIns="91440" tIns="45720" rIns="91440" bIns="45720" rtlCol="0" anchor="t">
            <a:spAutoFit/>
          </a:bodyPr>
          <a:lstStyle/>
          <a:p>
            <a:pPr>
              <a:lnSpc>
                <a:spcPct val="150000"/>
              </a:lnSpc>
            </a:pPr>
            <a:r>
              <a:rPr lang="en-US" sz="1400" b="1"/>
              <a:t>Want additional information?</a:t>
            </a:r>
          </a:p>
          <a:p>
            <a:pPr>
              <a:lnSpc>
                <a:spcPct val="150000"/>
              </a:lnSpc>
            </a:pPr>
            <a:r>
              <a:rPr lang="en-US" sz="1400"/>
              <a:t>Please contact: Michael Kennedy </a:t>
            </a:r>
          </a:p>
          <a:p>
            <a:pPr>
              <a:lnSpc>
                <a:spcPct val="150000"/>
              </a:lnSpc>
            </a:pPr>
            <a:r>
              <a:rPr lang="en-US" sz="1400"/>
              <a:t>Kennedy.Michael@epa.gov</a:t>
            </a:r>
          </a:p>
        </p:txBody>
      </p:sp>
      <p:pic>
        <p:nvPicPr>
          <p:cNvPr id="6" name="Graphic 5" descr="Comment Important with solid fill">
            <a:extLst>
              <a:ext uri="{FF2B5EF4-FFF2-40B4-BE49-F238E27FC236}">
                <a16:creationId xmlns:a16="http://schemas.microsoft.com/office/drawing/2014/main" id="{4BE1AFB8-AF37-448F-8C6C-ECA2C4AA21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744" y="5475626"/>
            <a:ext cx="914400" cy="914400"/>
          </a:xfrm>
          <a:prstGeom prst="rect">
            <a:avLst/>
          </a:prstGeom>
        </p:spPr>
      </p:pic>
    </p:spTree>
    <p:extLst>
      <p:ext uri="{BB962C8B-B14F-4D97-AF65-F5344CB8AC3E}">
        <p14:creationId xmlns:p14="http://schemas.microsoft.com/office/powerpoint/2010/main" val="248674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a:extLst>
              <a:ext uri="{FF2B5EF4-FFF2-40B4-BE49-F238E27FC236}">
                <a16:creationId xmlns:a16="http://schemas.microsoft.com/office/drawing/2014/main" id="{D0E8B3C0-03A2-492D-A840-31736E0AA84D}"/>
              </a:ext>
            </a:extLst>
          </p:cNvPr>
          <p:cNvPicPr>
            <a:picLocks noChangeAspect="1"/>
          </p:cNvPicPr>
          <p:nvPr/>
        </p:nvPicPr>
        <p:blipFill rotWithShape="1">
          <a:blip r:embed="rId3"/>
          <a:srcRect r="3633" b="-2"/>
          <a:stretch/>
        </p:blipFill>
        <p:spPr>
          <a:xfrm>
            <a:off x="1" y="10"/>
            <a:ext cx="7574440" cy="6857990"/>
          </a:xfrm>
          <a:prstGeom prst="rect">
            <a:avLst/>
          </a:prstGeom>
        </p:spPr>
      </p:pic>
      <p:sp>
        <p:nvSpPr>
          <p:cNvPr id="2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A2E9CEF-9993-4593-B1E6-1BE989EBEA52}"/>
              </a:ext>
            </a:extLst>
          </p:cNvPr>
          <p:cNvSpPr>
            <a:spLocks noGrp="1"/>
          </p:cNvSpPr>
          <p:nvPr>
            <p:ph type="title"/>
          </p:nvPr>
        </p:nvSpPr>
        <p:spPr>
          <a:xfrm>
            <a:off x="541867" y="787400"/>
            <a:ext cx="7145866" cy="778933"/>
          </a:xfrm>
        </p:spPr>
        <p:txBody>
          <a:bodyPr anchor="ctr">
            <a:normAutofit/>
          </a:bodyPr>
          <a:lstStyle/>
          <a:p>
            <a:r>
              <a:rPr lang="en-US" b="1">
                <a:solidFill>
                  <a:srgbClr val="FEFFFF"/>
                </a:solidFill>
              </a:rPr>
              <a:t>Brownfields - Definition</a:t>
            </a:r>
          </a:p>
        </p:txBody>
      </p:sp>
      <p:sp>
        <p:nvSpPr>
          <p:cNvPr id="3" name="Content Placeholder 2">
            <a:extLst>
              <a:ext uri="{FF2B5EF4-FFF2-40B4-BE49-F238E27FC236}">
                <a16:creationId xmlns:a16="http://schemas.microsoft.com/office/drawing/2014/main" id="{A042E7BF-33D8-473A-9A07-EB47106EB2F0}"/>
              </a:ext>
            </a:extLst>
          </p:cNvPr>
          <p:cNvSpPr>
            <a:spLocks noGrp="1"/>
          </p:cNvSpPr>
          <p:nvPr>
            <p:ph idx="1"/>
          </p:nvPr>
        </p:nvSpPr>
        <p:spPr>
          <a:xfrm>
            <a:off x="7860770" y="2017668"/>
            <a:ext cx="3921699" cy="3857816"/>
          </a:xfrm>
        </p:spPr>
        <p:txBody>
          <a:bodyPr>
            <a:normAutofit/>
          </a:bodyPr>
          <a:lstStyle/>
          <a:p>
            <a:r>
              <a:rPr lang="en-US" sz="2200">
                <a:solidFill>
                  <a:schemeClr val="tx1">
                    <a:lumMod val="95000"/>
                    <a:lumOff val="5000"/>
                  </a:schemeClr>
                </a:solidFill>
              </a:rPr>
              <a:t>Real property, the expansion, redevelopment or reuse of a site may be complicated by the presence or potential presence of hazardous substance, pollutant, or contaminant. </a:t>
            </a:r>
          </a:p>
        </p:txBody>
      </p:sp>
      <p:pic>
        <p:nvPicPr>
          <p:cNvPr id="5" name="Picture 4" descr="A picture containing drawing&#10;&#10;Description automatically generated">
            <a:extLst>
              <a:ext uri="{FF2B5EF4-FFF2-40B4-BE49-F238E27FC236}">
                <a16:creationId xmlns:a16="http://schemas.microsoft.com/office/drawing/2014/main" id="{ADA145C9-0C66-4C5A-A8E7-3748F4A867D3}"/>
              </a:ext>
            </a:extLst>
          </p:cNvPr>
          <p:cNvPicPr>
            <a:picLocks noChangeAspect="1"/>
          </p:cNvPicPr>
          <p:nvPr/>
        </p:nvPicPr>
        <p:blipFill rotWithShape="1">
          <a:blip r:embed="rId4"/>
          <a:srcRect r="38165" b="50000"/>
          <a:stretch/>
        </p:blipFill>
        <p:spPr>
          <a:xfrm>
            <a:off x="10116424" y="6008259"/>
            <a:ext cx="1666045" cy="530764"/>
          </a:xfrm>
          <a:prstGeom prst="rect">
            <a:avLst/>
          </a:prstGeom>
        </p:spPr>
      </p:pic>
      <p:sp>
        <p:nvSpPr>
          <p:cNvPr id="4" name="Rectangle 3">
            <a:extLst>
              <a:ext uri="{FF2B5EF4-FFF2-40B4-BE49-F238E27FC236}">
                <a16:creationId xmlns:a16="http://schemas.microsoft.com/office/drawing/2014/main" id="{C4D2B858-8143-4690-A02B-C325D6B2D382}"/>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
        <p:nvSpPr>
          <p:cNvPr id="6" name="Rectangle 5">
            <a:extLst>
              <a:ext uri="{FF2B5EF4-FFF2-40B4-BE49-F238E27FC236}">
                <a16:creationId xmlns:a16="http://schemas.microsoft.com/office/drawing/2014/main" id="{CCB4F37F-F603-452D-BBE6-7A98D2071690}"/>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2812792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42646EC-121B-4E00-B2A1-2B41B3CB9CE6}"/>
              </a:ext>
            </a:extLst>
          </p:cNvPr>
          <p:cNvSpPr>
            <a:spLocks noGrp="1" noChangeArrowheads="1"/>
          </p:cNvSpPr>
          <p:nvPr>
            <p:ph type="title"/>
          </p:nvPr>
        </p:nvSpPr>
        <p:spPr>
          <a:xfrm>
            <a:off x="1757575" y="614617"/>
            <a:ext cx="7206824" cy="818909"/>
          </a:xfrm>
        </p:spPr>
        <p:txBody>
          <a:bodyPr vert="horz" lIns="91440" tIns="45720" rIns="91440" bIns="45720" rtlCol="0" anchor="ctr">
            <a:normAutofit/>
          </a:bodyPr>
          <a:lstStyle/>
          <a:p>
            <a:r>
              <a:rPr lang="en-US" b="1">
                <a:ea typeface="+mj-lt"/>
                <a:cs typeface="+mj-lt"/>
                <a:hlinkClick r:id="rId3"/>
              </a:rPr>
              <a:t>Revolving Loan Fund Grants</a:t>
            </a:r>
            <a:endParaRPr lang="en-US"/>
          </a:p>
        </p:txBody>
      </p:sp>
      <p:sp>
        <p:nvSpPr>
          <p:cNvPr id="5" name="Rectangle 5">
            <a:extLst>
              <a:ext uri="{FF2B5EF4-FFF2-40B4-BE49-F238E27FC236}">
                <a16:creationId xmlns:a16="http://schemas.microsoft.com/office/drawing/2014/main" id="{464BF938-CB62-4CC5-932E-745BA57603B5}"/>
              </a:ext>
            </a:extLst>
          </p:cNvPr>
          <p:cNvSpPr>
            <a:spLocks noChangeArrowheads="1"/>
          </p:cNvSpPr>
          <p:nvPr/>
        </p:nvSpPr>
        <p:spPr bwMode="auto">
          <a:xfrm>
            <a:off x="2133154" y="1428735"/>
            <a:ext cx="8051004" cy="4770879"/>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defRPr/>
            </a:pPr>
            <a:endParaRPr lang="en-US">
              <a:solidFill>
                <a:schemeClr val="tx1">
                  <a:lumMod val="75000"/>
                  <a:lumOff val="25000"/>
                </a:schemeClr>
              </a:solidFill>
            </a:endParaRPr>
          </a:p>
          <a:p>
            <a:pPr marL="342900" indent="-342900">
              <a:lnSpc>
                <a:spcPct val="90000"/>
              </a:lnSpc>
              <a:spcBef>
                <a:spcPts val="1000"/>
              </a:spcBef>
              <a:buClr>
                <a:schemeClr val="accent1"/>
              </a:buClr>
              <a:buSzPct val="80000"/>
              <a:buFont typeface="Wingdings 3" panose="05040102010807070707" pitchFamily="18" charset="2"/>
              <a:buChar char=""/>
              <a:defRPr/>
            </a:pPr>
            <a:r>
              <a:rPr lang="en-US" sz="2400">
                <a:solidFill>
                  <a:schemeClr val="tx1">
                    <a:lumMod val="75000"/>
                    <a:lumOff val="25000"/>
                  </a:schemeClr>
                </a:solidFill>
              </a:rPr>
              <a:t>Can loan to public or private developers</a:t>
            </a:r>
          </a:p>
          <a:p>
            <a:pPr>
              <a:lnSpc>
                <a:spcPct val="90000"/>
              </a:lnSpc>
              <a:spcBef>
                <a:spcPts val="1000"/>
              </a:spcBef>
              <a:buClr>
                <a:schemeClr val="accent1"/>
              </a:buClr>
              <a:buSzPct val="80000"/>
              <a:defRPr/>
            </a:pPr>
            <a:endParaRPr lang="en-US" sz="2400">
              <a:solidFill>
                <a:schemeClr val="tx1">
                  <a:lumMod val="75000"/>
                  <a:lumOff val="25000"/>
                </a:schemeClr>
              </a:solidFill>
            </a:endParaRPr>
          </a:p>
          <a:p>
            <a:pPr marL="342900" indent="-342900">
              <a:lnSpc>
                <a:spcPct val="90000"/>
              </a:lnSpc>
              <a:spcBef>
                <a:spcPts val="1000"/>
              </a:spcBef>
              <a:buClr>
                <a:schemeClr val="accent1"/>
              </a:buClr>
              <a:buSzPct val="80000"/>
              <a:buFont typeface="Wingdings 3" panose="05040102010807070707" pitchFamily="18" charset="2"/>
              <a:buChar char=""/>
              <a:defRPr/>
            </a:pPr>
            <a:r>
              <a:rPr lang="en-US" sz="2400">
                <a:solidFill>
                  <a:schemeClr val="tx1">
                    <a:lumMod val="75000"/>
                    <a:lumOff val="25000"/>
                  </a:schemeClr>
                </a:solidFill>
              </a:rPr>
              <a:t>Grantee determines loan terms</a:t>
            </a:r>
          </a:p>
          <a:p>
            <a:pPr>
              <a:lnSpc>
                <a:spcPct val="90000"/>
              </a:lnSpc>
              <a:spcBef>
                <a:spcPts val="1000"/>
              </a:spcBef>
              <a:buClr>
                <a:schemeClr val="accent1"/>
              </a:buClr>
              <a:buSzPct val="80000"/>
              <a:defRPr/>
            </a:pPr>
            <a:endParaRPr lang="en-US" sz="2400">
              <a:solidFill>
                <a:schemeClr val="tx1">
                  <a:lumMod val="75000"/>
                  <a:lumOff val="25000"/>
                </a:schemeClr>
              </a:solidFill>
            </a:endParaRPr>
          </a:p>
          <a:p>
            <a:pPr marL="342900" indent="-342900">
              <a:lnSpc>
                <a:spcPct val="90000"/>
              </a:lnSpc>
              <a:spcBef>
                <a:spcPts val="1000"/>
              </a:spcBef>
              <a:buClr>
                <a:schemeClr val="accent1"/>
              </a:buClr>
              <a:buSzPct val="80000"/>
              <a:buFont typeface="Wingdings 3" panose="05040102010807070707" pitchFamily="18" charset="2"/>
              <a:buChar char=""/>
              <a:defRPr/>
            </a:pPr>
            <a:r>
              <a:rPr lang="en-US" sz="2400">
                <a:solidFill>
                  <a:schemeClr val="tx1">
                    <a:lumMod val="75000"/>
                    <a:lumOff val="25000"/>
                  </a:schemeClr>
                </a:solidFill>
              </a:rPr>
              <a:t>Five-year performance period</a:t>
            </a:r>
          </a:p>
          <a:p>
            <a:pPr>
              <a:lnSpc>
                <a:spcPct val="90000"/>
              </a:lnSpc>
              <a:spcBef>
                <a:spcPts val="1000"/>
              </a:spcBef>
              <a:buClr>
                <a:schemeClr val="accent1"/>
              </a:buClr>
              <a:buSzPct val="80000"/>
              <a:defRPr/>
            </a:pPr>
            <a:endParaRPr lang="en-US" sz="2400">
              <a:solidFill>
                <a:schemeClr val="tx1">
                  <a:lumMod val="75000"/>
                  <a:lumOff val="25000"/>
                </a:schemeClr>
              </a:solidFill>
            </a:endParaRPr>
          </a:p>
          <a:p>
            <a:pPr marL="342900" indent="-342900">
              <a:lnSpc>
                <a:spcPct val="90000"/>
              </a:lnSpc>
              <a:spcBef>
                <a:spcPts val="1000"/>
              </a:spcBef>
              <a:buClr>
                <a:schemeClr val="accent1"/>
              </a:buClr>
              <a:buSzPct val="80000"/>
              <a:buFont typeface="Wingdings 3" panose="05040102010807070707" pitchFamily="18" charset="2"/>
              <a:buChar char=""/>
              <a:defRPr/>
            </a:pPr>
            <a:r>
              <a:rPr lang="en-US" sz="2400">
                <a:solidFill>
                  <a:schemeClr val="tx1">
                    <a:lumMod val="75000"/>
                    <a:lumOff val="25000"/>
                  </a:schemeClr>
                </a:solidFill>
              </a:rPr>
              <a:t>Provides up to $1,000,000 </a:t>
            </a:r>
          </a:p>
          <a:p>
            <a:pPr marL="342900" indent="-342900">
              <a:lnSpc>
                <a:spcPct val="90000"/>
              </a:lnSpc>
              <a:spcBef>
                <a:spcPts val="1000"/>
              </a:spcBef>
              <a:buClr>
                <a:schemeClr val="accent1"/>
              </a:buClr>
              <a:buSzPct val="80000"/>
              <a:buFont typeface="Wingdings 3" panose="05040102010807070707" pitchFamily="18" charset="2"/>
              <a:buChar char=""/>
              <a:defRPr/>
            </a:pPr>
            <a:endParaRPr lang="en-US" sz="240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defRPr/>
            </a:pPr>
            <a:endParaRPr lang="en-US">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defRPr/>
            </a:pPr>
            <a:endParaRPr lang="en-US">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defRPr/>
            </a:pPr>
            <a:endParaRPr lang="en-US">
              <a:solidFill>
                <a:schemeClr val="tx1">
                  <a:lumMod val="75000"/>
                  <a:lumOff val="25000"/>
                </a:schemeClr>
              </a:solidFill>
            </a:endParaRPr>
          </a:p>
        </p:txBody>
      </p:sp>
      <p:pic>
        <p:nvPicPr>
          <p:cNvPr id="6" name="Picture 5" descr="A picture containing drawing&#10;&#10;Description automatically generated">
            <a:extLst>
              <a:ext uri="{FF2B5EF4-FFF2-40B4-BE49-F238E27FC236}">
                <a16:creationId xmlns:a16="http://schemas.microsoft.com/office/drawing/2014/main" id="{A30143C2-8F4B-4085-ACE3-9B106A2F252E}"/>
              </a:ext>
            </a:extLst>
          </p:cNvPr>
          <p:cNvPicPr>
            <a:picLocks noChangeAspect="1"/>
          </p:cNvPicPr>
          <p:nvPr/>
        </p:nvPicPr>
        <p:blipFill rotWithShape="1">
          <a:blip r:embed="rId4"/>
          <a:srcRect r="38165" b="50000"/>
          <a:stretch/>
        </p:blipFill>
        <p:spPr>
          <a:xfrm>
            <a:off x="10116424" y="6008259"/>
            <a:ext cx="1666045" cy="530764"/>
          </a:xfrm>
          <a:prstGeom prst="rect">
            <a:avLst/>
          </a:prstGeom>
        </p:spPr>
      </p:pic>
      <p:pic>
        <p:nvPicPr>
          <p:cNvPr id="8" name="Graphic 7" descr="Comment Important with solid fill">
            <a:extLst>
              <a:ext uri="{FF2B5EF4-FFF2-40B4-BE49-F238E27FC236}">
                <a16:creationId xmlns:a16="http://schemas.microsoft.com/office/drawing/2014/main" id="{4894512C-B829-4A48-ABA1-85DC1F2887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81300" y="5624623"/>
            <a:ext cx="914400" cy="914400"/>
          </a:xfrm>
          <a:prstGeom prst="rect">
            <a:avLst/>
          </a:prstGeom>
        </p:spPr>
      </p:pic>
      <p:sp>
        <p:nvSpPr>
          <p:cNvPr id="9" name="TextBox 8">
            <a:extLst>
              <a:ext uri="{FF2B5EF4-FFF2-40B4-BE49-F238E27FC236}">
                <a16:creationId xmlns:a16="http://schemas.microsoft.com/office/drawing/2014/main" id="{2ABE783A-A1C5-4751-8A3A-2A1F64F4F97E}"/>
              </a:ext>
            </a:extLst>
          </p:cNvPr>
          <p:cNvSpPr txBox="1"/>
          <p:nvPr/>
        </p:nvSpPr>
        <p:spPr>
          <a:xfrm>
            <a:off x="3695700" y="5752749"/>
            <a:ext cx="4552950" cy="1020857"/>
          </a:xfrm>
          <a:prstGeom prst="rect">
            <a:avLst/>
          </a:prstGeom>
          <a:noFill/>
        </p:spPr>
        <p:txBody>
          <a:bodyPr wrap="square" rtlCol="0">
            <a:spAutoFit/>
          </a:bodyPr>
          <a:lstStyle/>
          <a:p>
            <a:pPr>
              <a:lnSpc>
                <a:spcPct val="150000"/>
              </a:lnSpc>
            </a:pPr>
            <a:r>
              <a:rPr lang="en-US" sz="1400" b="1"/>
              <a:t>Want additional information?</a:t>
            </a:r>
          </a:p>
          <a:p>
            <a:pPr>
              <a:lnSpc>
                <a:spcPct val="150000"/>
              </a:lnSpc>
            </a:pPr>
            <a:r>
              <a:rPr lang="en-US" sz="1400"/>
              <a:t>Please contact: Camisha Scott</a:t>
            </a:r>
          </a:p>
          <a:p>
            <a:pPr>
              <a:lnSpc>
                <a:spcPct val="150000"/>
              </a:lnSpc>
            </a:pPr>
            <a:r>
              <a:rPr lang="en-US" sz="1400"/>
              <a:t>Scott.Camisha@epa.gov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9E603-D2F7-476A-9B65-86653B88C15D}"/>
              </a:ext>
            </a:extLst>
          </p:cNvPr>
          <p:cNvSpPr>
            <a:spLocks noGrp="1"/>
          </p:cNvSpPr>
          <p:nvPr>
            <p:ph type="title"/>
          </p:nvPr>
        </p:nvSpPr>
        <p:spPr>
          <a:xfrm>
            <a:off x="1634307" y="722750"/>
            <a:ext cx="8911687" cy="1280890"/>
          </a:xfrm>
        </p:spPr>
        <p:txBody>
          <a:bodyPr>
            <a:normAutofit/>
          </a:bodyPr>
          <a:lstStyle/>
          <a:p>
            <a:r>
              <a:rPr lang="en-US" b="1">
                <a:hlinkClick r:id="rId3"/>
              </a:rPr>
              <a:t>Cleanup Grants</a:t>
            </a:r>
            <a:br>
              <a:rPr lang="en-US" b="1"/>
            </a:br>
            <a:endParaRPr lang="en-US" b="1"/>
          </a:p>
        </p:txBody>
      </p:sp>
      <p:sp>
        <p:nvSpPr>
          <p:cNvPr id="3" name="Content Placeholder 2">
            <a:extLst>
              <a:ext uri="{FF2B5EF4-FFF2-40B4-BE49-F238E27FC236}">
                <a16:creationId xmlns:a16="http://schemas.microsoft.com/office/drawing/2014/main" id="{78153D4C-0206-47B2-9FBE-1F7BF571A7CE}"/>
              </a:ext>
            </a:extLst>
          </p:cNvPr>
          <p:cNvSpPr>
            <a:spLocks noGrp="1"/>
          </p:cNvSpPr>
          <p:nvPr>
            <p:ph idx="1"/>
          </p:nvPr>
        </p:nvSpPr>
        <p:spPr>
          <a:xfrm>
            <a:off x="1503643" y="1280078"/>
            <a:ext cx="4130087" cy="1901272"/>
          </a:xfrm>
        </p:spPr>
        <p:txBody>
          <a:bodyPr vert="horz" lIns="91440" tIns="45720" rIns="91440" bIns="45720" rtlCol="0" anchor="t">
            <a:normAutofit lnSpcReduction="10000"/>
          </a:bodyPr>
          <a:lstStyle/>
          <a:p>
            <a:pPr marL="0" indent="0">
              <a:buNone/>
            </a:pPr>
            <a:endParaRPr lang="en-US" sz="2400"/>
          </a:p>
          <a:p>
            <a:r>
              <a:rPr lang="en-US" sz="2400"/>
              <a:t>One or more sites</a:t>
            </a:r>
          </a:p>
          <a:p>
            <a:pPr marL="0" indent="0">
              <a:buNone/>
            </a:pPr>
            <a:endParaRPr lang="en-US" sz="2400"/>
          </a:p>
          <a:p>
            <a:r>
              <a:rPr lang="en-US" sz="2400"/>
              <a:t>4-year project period</a:t>
            </a:r>
          </a:p>
          <a:p>
            <a:endParaRPr lang="en-US" sz="2400"/>
          </a:p>
        </p:txBody>
      </p:sp>
      <p:pic>
        <p:nvPicPr>
          <p:cNvPr id="4" name="Picture 3" descr="A picture containing drawing&#10;&#10;Description automatically generated">
            <a:extLst>
              <a:ext uri="{FF2B5EF4-FFF2-40B4-BE49-F238E27FC236}">
                <a16:creationId xmlns:a16="http://schemas.microsoft.com/office/drawing/2014/main" id="{0EFB7879-9F23-41F4-95B7-F2A4461E1FFF}"/>
              </a:ext>
            </a:extLst>
          </p:cNvPr>
          <p:cNvPicPr>
            <a:picLocks noChangeAspect="1"/>
          </p:cNvPicPr>
          <p:nvPr/>
        </p:nvPicPr>
        <p:blipFill rotWithShape="1">
          <a:blip r:embed="rId4"/>
          <a:srcRect r="38165" b="50000"/>
          <a:stretch/>
        </p:blipFill>
        <p:spPr>
          <a:xfrm>
            <a:off x="10116424" y="6008259"/>
            <a:ext cx="1666045" cy="530764"/>
          </a:xfrm>
          <a:prstGeom prst="rect">
            <a:avLst/>
          </a:prstGeom>
        </p:spPr>
      </p:pic>
      <p:graphicFrame>
        <p:nvGraphicFramePr>
          <p:cNvPr id="13" name="Diagram 12">
            <a:extLst>
              <a:ext uri="{FF2B5EF4-FFF2-40B4-BE49-F238E27FC236}">
                <a16:creationId xmlns:a16="http://schemas.microsoft.com/office/drawing/2014/main" id="{FD775A7C-9630-489E-86A7-1B74EFB5AF9E}"/>
              </a:ext>
            </a:extLst>
          </p:cNvPr>
          <p:cNvGraphicFramePr/>
          <p:nvPr>
            <p:extLst>
              <p:ext uri="{D42A27DB-BD31-4B8C-83A1-F6EECF244321}">
                <p14:modId xmlns:p14="http://schemas.microsoft.com/office/powerpoint/2010/main" val="3396301543"/>
              </p:ext>
            </p:extLst>
          </p:nvPr>
        </p:nvGraphicFramePr>
        <p:xfrm>
          <a:off x="805936" y="2460555"/>
          <a:ext cx="7563099" cy="45925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Graphic 6" descr="Comment Important with solid fill">
            <a:extLst>
              <a:ext uri="{FF2B5EF4-FFF2-40B4-BE49-F238E27FC236}">
                <a16:creationId xmlns:a16="http://schemas.microsoft.com/office/drawing/2014/main" id="{822598F6-8455-4AE9-8623-EC74EFFD71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48682" y="2748776"/>
            <a:ext cx="914400" cy="914400"/>
          </a:xfrm>
          <a:prstGeom prst="rect">
            <a:avLst/>
          </a:prstGeom>
        </p:spPr>
      </p:pic>
      <p:sp>
        <p:nvSpPr>
          <p:cNvPr id="8" name="TextBox 7">
            <a:extLst>
              <a:ext uri="{FF2B5EF4-FFF2-40B4-BE49-F238E27FC236}">
                <a16:creationId xmlns:a16="http://schemas.microsoft.com/office/drawing/2014/main" id="{10E5B846-C3CA-47E7-90F9-24771E5CAEA3}"/>
              </a:ext>
            </a:extLst>
          </p:cNvPr>
          <p:cNvSpPr txBox="1"/>
          <p:nvPr/>
        </p:nvSpPr>
        <p:spPr>
          <a:xfrm>
            <a:off x="9263082" y="2836644"/>
            <a:ext cx="3318389" cy="1020857"/>
          </a:xfrm>
          <a:prstGeom prst="rect">
            <a:avLst/>
          </a:prstGeom>
          <a:noFill/>
        </p:spPr>
        <p:txBody>
          <a:bodyPr wrap="square" rtlCol="0">
            <a:spAutoFit/>
          </a:bodyPr>
          <a:lstStyle/>
          <a:p>
            <a:pPr>
              <a:lnSpc>
                <a:spcPct val="150000"/>
              </a:lnSpc>
            </a:pPr>
            <a:r>
              <a:rPr lang="en-US" sz="1400" b="1"/>
              <a:t>Want additional information?</a:t>
            </a:r>
          </a:p>
          <a:p>
            <a:pPr>
              <a:lnSpc>
                <a:spcPct val="150000"/>
              </a:lnSpc>
            </a:pPr>
            <a:r>
              <a:rPr lang="en-US" sz="1400"/>
              <a:t>Please contact: Paul Johnson</a:t>
            </a:r>
          </a:p>
          <a:p>
            <a:pPr>
              <a:lnSpc>
                <a:spcPct val="150000"/>
              </a:lnSpc>
            </a:pPr>
            <a:r>
              <a:rPr lang="en-US" sz="1400"/>
              <a:t>Johnson.Paul@epa.gov</a:t>
            </a:r>
          </a:p>
        </p:txBody>
      </p:sp>
    </p:spTree>
    <p:extLst>
      <p:ext uri="{BB962C8B-B14F-4D97-AF65-F5344CB8AC3E}">
        <p14:creationId xmlns:p14="http://schemas.microsoft.com/office/powerpoint/2010/main" val="468221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7191FD6-BBCD-4679-BB63-92C8458AFCCF}"/>
              </a:ext>
            </a:extLst>
          </p:cNvPr>
          <p:cNvSpPr>
            <a:spLocks noGrp="1" noChangeArrowheads="1"/>
          </p:cNvSpPr>
          <p:nvPr>
            <p:ph type="title"/>
          </p:nvPr>
        </p:nvSpPr>
        <p:spPr>
          <a:xfrm>
            <a:off x="577297" y="0"/>
            <a:ext cx="4373238" cy="1157680"/>
          </a:xfrm>
        </p:spPr>
        <p:txBody>
          <a:bodyPr vert="horz" lIns="91440" tIns="45720" rIns="91440" bIns="45720" rtlCol="0" anchor="ctr">
            <a:normAutofit/>
          </a:bodyPr>
          <a:lstStyle/>
          <a:p>
            <a:pPr>
              <a:lnSpc>
                <a:spcPct val="90000"/>
              </a:lnSpc>
              <a:defRPr/>
            </a:pPr>
            <a:r>
              <a:rPr lang="en-US" b="1">
                <a:hlinkClick r:id="rId3"/>
              </a:rPr>
              <a:t>Job Training Grant</a:t>
            </a:r>
            <a:r>
              <a:rPr lang="en-US" b="1"/>
              <a:t> </a:t>
            </a:r>
          </a:p>
        </p:txBody>
      </p:sp>
      <p:pic>
        <p:nvPicPr>
          <p:cNvPr id="6" name="Picture 33" descr="Asbestos workers 9-25-2006 (2)">
            <a:extLst>
              <a:ext uri="{FF2B5EF4-FFF2-40B4-BE49-F238E27FC236}">
                <a16:creationId xmlns:a16="http://schemas.microsoft.com/office/drawing/2014/main" id="{E3287E0F-C401-42D0-9029-20EFE174AFE5}"/>
              </a:ext>
            </a:extLst>
          </p:cNvPr>
          <p:cNvPicPr>
            <a:picLocks noGrp="1" noChangeAspect="1" noChangeArrowheads="1"/>
          </p:cNvPicPr>
          <p:nvPr>
            <p:ph idx="1"/>
          </p:nvPr>
        </p:nvPicPr>
        <p:blipFill>
          <a:blip r:embed="rId4" cstate="print"/>
          <a:stretch>
            <a:fillRect/>
          </a:stretch>
        </p:blipFill>
        <p:spPr>
          <a:xfrm>
            <a:off x="277531" y="3857270"/>
            <a:ext cx="5421162" cy="2520842"/>
          </a:xfrm>
          <a:prstGeom prst="rect">
            <a:avLst/>
          </a:prstGeom>
        </p:spPr>
      </p:pic>
      <p:sp>
        <p:nvSpPr>
          <p:cNvPr id="7" name="Rectangle 5">
            <a:extLst>
              <a:ext uri="{FF2B5EF4-FFF2-40B4-BE49-F238E27FC236}">
                <a16:creationId xmlns:a16="http://schemas.microsoft.com/office/drawing/2014/main" id="{2ECD44B1-CD47-4A19-B4BA-D52E95182D11}"/>
              </a:ext>
            </a:extLst>
          </p:cNvPr>
          <p:cNvSpPr>
            <a:spLocks noChangeArrowheads="1"/>
          </p:cNvSpPr>
          <p:nvPr/>
        </p:nvSpPr>
        <p:spPr bwMode="auto">
          <a:xfrm>
            <a:off x="6493309" y="871938"/>
            <a:ext cx="5218318" cy="4289814"/>
          </a:xfrm>
          <a:prstGeom prst="rect">
            <a:avLst/>
          </a:prstGeom>
        </p:spPr>
        <p:txBody>
          <a:bodyPr vert="horz" lIns="91440" tIns="45720" rIns="91440" bIns="45720" rtlCol="0" anchor="t">
            <a:normAutofit fontScale="92500" lnSpcReduction="10000"/>
          </a:bodyPr>
          <a:lstStyle/>
          <a:p>
            <a:pPr>
              <a:lnSpc>
                <a:spcPct val="90000"/>
              </a:lnSpc>
              <a:spcBef>
                <a:spcPts val="1000"/>
              </a:spcBef>
              <a:buClr>
                <a:schemeClr val="accent1"/>
              </a:buClr>
              <a:buSzPct val="80000"/>
              <a:buFont typeface="Wingdings 3" charset="2"/>
              <a:buChar char=""/>
              <a:defRPr/>
            </a:pPr>
            <a:r>
              <a:rPr lang="en-US" sz="1900">
                <a:solidFill>
                  <a:schemeClr val="tx1">
                    <a:lumMod val="75000"/>
                    <a:lumOff val="25000"/>
                  </a:schemeClr>
                </a:solidFill>
              </a:rPr>
              <a:t> Conducts environmental training, allowing applicants to tailor the curriculum of their programs </a:t>
            </a:r>
          </a:p>
          <a:p>
            <a:pPr>
              <a:lnSpc>
                <a:spcPct val="90000"/>
              </a:lnSpc>
              <a:spcBef>
                <a:spcPts val="1000"/>
              </a:spcBef>
              <a:buClr>
                <a:schemeClr val="accent1"/>
              </a:buClr>
              <a:buSzPct val="80000"/>
              <a:buFont typeface="Wingdings 3" charset="2"/>
              <a:buChar char=""/>
              <a:defRPr/>
            </a:pPr>
            <a:endParaRPr lang="en-US" sz="1900">
              <a:solidFill>
                <a:schemeClr val="tx1">
                  <a:lumMod val="75000"/>
                  <a:lumOff val="25000"/>
                </a:schemeClr>
              </a:solidFill>
            </a:endParaRPr>
          </a:p>
          <a:p>
            <a:pPr>
              <a:lnSpc>
                <a:spcPct val="90000"/>
              </a:lnSpc>
              <a:spcBef>
                <a:spcPts val="1000"/>
              </a:spcBef>
              <a:buClr>
                <a:schemeClr val="accent1"/>
              </a:buClr>
              <a:buSzPct val="80000"/>
              <a:buFont typeface="Wingdings 3" charset="2"/>
              <a:buChar char=""/>
              <a:defRPr/>
            </a:pPr>
            <a:r>
              <a:rPr lang="en-US" sz="1900">
                <a:solidFill>
                  <a:schemeClr val="tx1">
                    <a:lumMod val="75000"/>
                    <a:lumOff val="25000"/>
                  </a:schemeClr>
                </a:solidFill>
              </a:rPr>
              <a:t> OSHA 29 CFR 1910.120 </a:t>
            </a:r>
            <a:r>
              <a:rPr lang="en-US" sz="1900" u="sng">
                <a:solidFill>
                  <a:schemeClr val="tx1">
                    <a:lumMod val="75000"/>
                    <a:lumOff val="25000"/>
                  </a:schemeClr>
                </a:solidFill>
              </a:rPr>
              <a:t>40-hour HAZWOPER</a:t>
            </a:r>
            <a:r>
              <a:rPr lang="en-US" sz="1900">
                <a:solidFill>
                  <a:schemeClr val="tx1">
                    <a:lumMod val="75000"/>
                    <a:lumOff val="25000"/>
                  </a:schemeClr>
                </a:solidFill>
              </a:rPr>
              <a:t> is the only required training.</a:t>
            </a:r>
          </a:p>
          <a:p>
            <a:pPr marL="342900" indent="-342900">
              <a:lnSpc>
                <a:spcPct val="90000"/>
              </a:lnSpc>
              <a:spcBef>
                <a:spcPts val="1000"/>
              </a:spcBef>
              <a:buClr>
                <a:schemeClr val="accent1"/>
              </a:buClr>
              <a:buSzPct val="80000"/>
              <a:buFont typeface="Wingdings 3" charset="2"/>
              <a:buChar char=""/>
              <a:defRPr/>
            </a:pPr>
            <a:endParaRPr lang="en-US" sz="190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defRPr/>
            </a:pPr>
            <a:r>
              <a:rPr lang="en-US" sz="1900">
                <a:solidFill>
                  <a:schemeClr val="tx1">
                    <a:lumMod val="75000"/>
                    <a:lumOff val="25000"/>
                  </a:schemeClr>
                </a:solidFill>
              </a:rPr>
              <a:t>Provides up to $500,000</a:t>
            </a:r>
          </a:p>
          <a:p>
            <a:pPr marL="342900" indent="-342900">
              <a:lnSpc>
                <a:spcPct val="90000"/>
              </a:lnSpc>
              <a:spcBef>
                <a:spcPts val="1000"/>
              </a:spcBef>
              <a:buClr>
                <a:schemeClr val="accent1"/>
              </a:buClr>
              <a:buSzPct val="80000"/>
              <a:buFont typeface="Wingdings 3" charset="2"/>
              <a:buChar char=""/>
              <a:defRPr/>
            </a:pPr>
            <a:endParaRPr lang="en-US" sz="190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defRPr/>
            </a:pPr>
            <a:r>
              <a:rPr lang="en-US" sz="1900">
                <a:solidFill>
                  <a:schemeClr val="tx1">
                    <a:lumMod val="75000"/>
                    <a:lumOff val="25000"/>
                  </a:schemeClr>
                </a:solidFill>
              </a:rPr>
              <a:t>Five-year Performance</a:t>
            </a:r>
            <a:br>
              <a:rPr lang="en-US" sz="1900"/>
            </a:br>
            <a:r>
              <a:rPr lang="en-US" sz="1900">
                <a:solidFill>
                  <a:schemeClr val="tx1">
                    <a:lumMod val="75000"/>
                    <a:lumOff val="25000"/>
                  </a:schemeClr>
                </a:solidFill>
              </a:rPr>
              <a:t> period</a:t>
            </a:r>
          </a:p>
          <a:p>
            <a:pPr marL="342900" indent="-342900">
              <a:lnSpc>
                <a:spcPct val="90000"/>
              </a:lnSpc>
              <a:spcBef>
                <a:spcPts val="1000"/>
              </a:spcBef>
              <a:buClr>
                <a:schemeClr val="accent1"/>
              </a:buClr>
              <a:buSzPct val="80000"/>
              <a:buFont typeface="Wingdings 3" charset="2"/>
              <a:buChar char=""/>
              <a:defRPr/>
            </a:pPr>
            <a:endParaRPr lang="en-US" sz="190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defRPr/>
            </a:pPr>
            <a:r>
              <a:rPr lang="en-US" sz="1900">
                <a:solidFill>
                  <a:schemeClr val="tx1">
                    <a:lumMod val="75000"/>
                    <a:lumOff val="25000"/>
                  </a:schemeClr>
                </a:solidFill>
              </a:rPr>
              <a:t>Currently closed</a:t>
            </a:r>
          </a:p>
          <a:p>
            <a:pPr>
              <a:lnSpc>
                <a:spcPct val="90000"/>
              </a:lnSpc>
              <a:spcBef>
                <a:spcPts val="1000"/>
              </a:spcBef>
              <a:buClr>
                <a:schemeClr val="accent1"/>
              </a:buClr>
              <a:buSzPct val="80000"/>
              <a:buFont typeface="Wingdings 3" charset="2"/>
              <a:buChar char=""/>
              <a:defRPr/>
            </a:pPr>
            <a:endParaRPr lang="en-US" sz="110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defRPr/>
            </a:pPr>
            <a:endParaRPr lang="en-US" sz="110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defRPr/>
            </a:pPr>
            <a:endParaRPr lang="en-US" sz="110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defRPr/>
            </a:pPr>
            <a:endParaRPr lang="en-US" sz="1100">
              <a:solidFill>
                <a:schemeClr val="tx1">
                  <a:lumMod val="75000"/>
                  <a:lumOff val="25000"/>
                </a:schemeClr>
              </a:solidFill>
            </a:endParaRPr>
          </a:p>
        </p:txBody>
      </p:sp>
      <p:pic>
        <p:nvPicPr>
          <p:cNvPr id="8" name="Picture 11" descr="JT">
            <a:extLst>
              <a:ext uri="{FF2B5EF4-FFF2-40B4-BE49-F238E27FC236}">
                <a16:creationId xmlns:a16="http://schemas.microsoft.com/office/drawing/2014/main" id="{B02F2200-6DA9-4B88-BF5E-F631DF7E2387}"/>
              </a:ext>
            </a:extLst>
          </p:cNvPr>
          <p:cNvPicPr>
            <a:picLocks noChangeAspect="1" noChangeArrowheads="1"/>
          </p:cNvPicPr>
          <p:nvPr/>
        </p:nvPicPr>
        <p:blipFill>
          <a:blip r:embed="rId5" cstate="print"/>
          <a:srcRect l="17482" t="26613" r="9616" b="269"/>
          <a:stretch>
            <a:fillRect/>
          </a:stretch>
        </p:blipFill>
        <p:spPr bwMode="auto">
          <a:xfrm>
            <a:off x="1515990" y="1072761"/>
            <a:ext cx="3991776" cy="260234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B882240F-05B8-4799-84C6-07372343BD42}"/>
              </a:ext>
            </a:extLst>
          </p:cNvPr>
          <p:cNvPicPr>
            <a:picLocks noChangeAspect="1"/>
          </p:cNvPicPr>
          <p:nvPr/>
        </p:nvPicPr>
        <p:blipFill rotWithShape="1">
          <a:blip r:embed="rId6"/>
          <a:srcRect r="38165" b="50000"/>
          <a:stretch/>
        </p:blipFill>
        <p:spPr>
          <a:xfrm>
            <a:off x="10139875" y="6112730"/>
            <a:ext cx="1666045" cy="530764"/>
          </a:xfrm>
          <a:prstGeom prst="rect">
            <a:avLst/>
          </a:prstGeom>
        </p:spPr>
      </p:pic>
      <p:sp>
        <p:nvSpPr>
          <p:cNvPr id="10" name="TextBox 9">
            <a:extLst>
              <a:ext uri="{FF2B5EF4-FFF2-40B4-BE49-F238E27FC236}">
                <a16:creationId xmlns:a16="http://schemas.microsoft.com/office/drawing/2014/main" id="{E72D5327-B521-485F-B0B2-065A6B7157CD}"/>
              </a:ext>
            </a:extLst>
          </p:cNvPr>
          <p:cNvSpPr txBox="1"/>
          <p:nvPr/>
        </p:nvSpPr>
        <p:spPr>
          <a:xfrm>
            <a:off x="6949000" y="5516253"/>
            <a:ext cx="4552950" cy="1020857"/>
          </a:xfrm>
          <a:prstGeom prst="rect">
            <a:avLst/>
          </a:prstGeom>
          <a:noFill/>
        </p:spPr>
        <p:txBody>
          <a:bodyPr wrap="square" rtlCol="0">
            <a:spAutoFit/>
          </a:bodyPr>
          <a:lstStyle/>
          <a:p>
            <a:pPr>
              <a:lnSpc>
                <a:spcPct val="150000"/>
              </a:lnSpc>
            </a:pPr>
            <a:r>
              <a:rPr lang="en-US" sz="1400" b="1"/>
              <a:t>Want additional information?</a:t>
            </a:r>
          </a:p>
          <a:p>
            <a:pPr>
              <a:lnSpc>
                <a:spcPct val="150000"/>
              </a:lnSpc>
            </a:pPr>
            <a:r>
              <a:rPr lang="en-US" sz="1400"/>
              <a:t>Please contact: Emily Jimenez </a:t>
            </a:r>
          </a:p>
          <a:p>
            <a:pPr>
              <a:lnSpc>
                <a:spcPct val="150000"/>
              </a:lnSpc>
            </a:pPr>
            <a:r>
              <a:rPr lang="en-US" sz="1400"/>
              <a:t>Jimenez.Emily@epa.gov</a:t>
            </a:r>
          </a:p>
        </p:txBody>
      </p:sp>
      <p:pic>
        <p:nvPicPr>
          <p:cNvPr id="11" name="Graphic 10" descr="Comment Important with solid fill">
            <a:extLst>
              <a:ext uri="{FF2B5EF4-FFF2-40B4-BE49-F238E27FC236}">
                <a16:creationId xmlns:a16="http://schemas.microsoft.com/office/drawing/2014/main" id="{AD028330-C4A7-4694-9039-8A3C1CDB51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05525" y="5205535"/>
            <a:ext cx="914400" cy="914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BB9B-A138-4B58-B66E-2E27F889D82E}"/>
              </a:ext>
            </a:extLst>
          </p:cNvPr>
          <p:cNvSpPr>
            <a:spLocks noGrp="1"/>
          </p:cNvSpPr>
          <p:nvPr>
            <p:ph type="title"/>
          </p:nvPr>
        </p:nvSpPr>
        <p:spPr>
          <a:xfrm>
            <a:off x="1574845" y="627246"/>
            <a:ext cx="8911687" cy="737482"/>
          </a:xfrm>
        </p:spPr>
        <p:txBody>
          <a:bodyPr/>
          <a:lstStyle/>
          <a:p>
            <a:r>
              <a:rPr lang="en-US" b="1"/>
              <a:t>Brownfields Grant Schedule</a:t>
            </a:r>
          </a:p>
        </p:txBody>
      </p:sp>
      <p:sp>
        <p:nvSpPr>
          <p:cNvPr id="3" name="Content Placeholder 2">
            <a:extLst>
              <a:ext uri="{FF2B5EF4-FFF2-40B4-BE49-F238E27FC236}">
                <a16:creationId xmlns:a16="http://schemas.microsoft.com/office/drawing/2014/main" id="{6AED5117-3BC3-4987-A81A-C7B264CDC9B6}"/>
              </a:ext>
            </a:extLst>
          </p:cNvPr>
          <p:cNvSpPr>
            <a:spLocks noGrp="1"/>
          </p:cNvSpPr>
          <p:nvPr>
            <p:ph idx="1"/>
          </p:nvPr>
        </p:nvSpPr>
        <p:spPr>
          <a:xfrm>
            <a:off x="1897772" y="1630110"/>
            <a:ext cx="9884697" cy="4643531"/>
          </a:xfrm>
        </p:spPr>
        <p:txBody>
          <a:bodyPr vert="horz" lIns="91440" tIns="45720" rIns="91440" bIns="45720" rtlCol="0" anchor="t">
            <a:normAutofit/>
          </a:bodyPr>
          <a:lstStyle/>
          <a:p>
            <a:pPr marL="0" indent="0" algn="l">
              <a:buNone/>
            </a:pPr>
            <a:r>
              <a:rPr lang="en-US" sz="3600">
                <a:solidFill>
                  <a:srgbClr val="1B1B1B"/>
                </a:solidFill>
                <a:latin typeface="+mj-lt"/>
              </a:rPr>
              <a:t>A</a:t>
            </a:r>
            <a:r>
              <a:rPr lang="en-US" sz="3600" b="0" i="0">
                <a:solidFill>
                  <a:srgbClr val="1B1B1B"/>
                </a:solidFill>
                <a:effectLst/>
                <a:latin typeface="+mj-lt"/>
              </a:rPr>
              <a:t>pplications are due</a:t>
            </a:r>
            <a:r>
              <a:rPr lang="en-US" sz="3600" b="1" i="0">
                <a:solidFill>
                  <a:srgbClr val="1B1B1B"/>
                </a:solidFill>
                <a:effectLst/>
                <a:latin typeface="+mj-lt"/>
              </a:rPr>
              <a:t> November 22, </a:t>
            </a:r>
            <a:r>
              <a:rPr lang="en-US" sz="3600" b="1">
                <a:solidFill>
                  <a:srgbClr val="1B1B1B"/>
                </a:solidFill>
                <a:latin typeface="+mj-lt"/>
              </a:rPr>
              <a:t>2022</a:t>
            </a:r>
            <a:endParaRPr lang="en-US" sz="3600" b="0" i="0">
              <a:solidFill>
                <a:srgbClr val="005EA2"/>
              </a:solidFill>
              <a:effectLst/>
              <a:latin typeface="+mj-lt"/>
              <a:hlinkClick r:id="rId3">
                <a:extLst>
                  <a:ext uri="{A12FA001-AC4F-418D-AE19-62706E023703}">
                    <ahyp:hlinkClr xmlns:ahyp="http://schemas.microsoft.com/office/drawing/2018/hyperlinkcolor" val="tx"/>
                  </a:ext>
                </a:extLst>
              </a:hlinkClick>
            </a:endParaRPr>
          </a:p>
          <a:p>
            <a:pPr>
              <a:buNone/>
            </a:pPr>
            <a:r>
              <a:rPr lang="en-US" sz="2800">
                <a:ea typeface="+mn-lt"/>
                <a:cs typeface="+mn-lt"/>
                <a:hlinkClick r:id="rId4"/>
              </a:rPr>
              <a:t>FY23 Multipurpose (MP) Grants</a:t>
            </a:r>
            <a:r>
              <a:rPr lang="en-US" sz="2800">
                <a:ea typeface="+mn-lt"/>
                <a:cs typeface="+mn-lt"/>
              </a:rPr>
              <a:t> </a:t>
            </a:r>
            <a:endParaRPr lang="en-US"/>
          </a:p>
          <a:p>
            <a:pPr>
              <a:buNone/>
            </a:pPr>
            <a:r>
              <a:rPr lang="en-US" sz="2800">
                <a:ea typeface="+mn-lt"/>
                <a:cs typeface="+mn-lt"/>
                <a:hlinkClick r:id="rId5"/>
              </a:rPr>
              <a:t>FY23 Assessment Grants </a:t>
            </a:r>
            <a:r>
              <a:rPr lang="en-US" sz="2800">
                <a:ea typeface="+mn-lt"/>
                <a:cs typeface="+mn-lt"/>
              </a:rPr>
              <a:t> </a:t>
            </a:r>
            <a:endParaRPr lang="en-US"/>
          </a:p>
          <a:p>
            <a:pPr>
              <a:buNone/>
            </a:pPr>
            <a:r>
              <a:rPr lang="en-US" sz="2800">
                <a:ea typeface="+mn-lt"/>
                <a:cs typeface="+mn-lt"/>
                <a:hlinkClick r:id="rId6"/>
              </a:rPr>
              <a:t>FY23 Revolving Loan Fund Grants </a:t>
            </a:r>
            <a:r>
              <a:rPr lang="en-US" sz="2800">
                <a:ea typeface="+mn-lt"/>
                <a:cs typeface="+mn-lt"/>
              </a:rPr>
              <a:t> </a:t>
            </a:r>
            <a:endParaRPr lang="en-US"/>
          </a:p>
          <a:p>
            <a:pPr marL="0" indent="0">
              <a:buNone/>
            </a:pPr>
            <a:r>
              <a:rPr lang="en-US" sz="2800">
                <a:ea typeface="+mn-lt"/>
                <a:cs typeface="+mn-lt"/>
                <a:hlinkClick r:id="rId7"/>
              </a:rPr>
              <a:t>FY23  Cleanup Grants </a:t>
            </a:r>
            <a:r>
              <a:rPr lang="en-US" sz="2800">
                <a:ea typeface="+mn-lt"/>
                <a:cs typeface="+mn-lt"/>
              </a:rPr>
              <a:t> </a:t>
            </a:r>
            <a:endParaRPr lang="en-US"/>
          </a:p>
          <a:p>
            <a:r>
              <a:rPr lang="en-US" sz="2800"/>
              <a:t>Announced usually May/June</a:t>
            </a:r>
          </a:p>
          <a:p>
            <a:r>
              <a:rPr lang="en-US" sz="2800"/>
              <a:t>Awarded by October (next FY) </a:t>
            </a:r>
          </a:p>
        </p:txBody>
      </p:sp>
      <p:pic>
        <p:nvPicPr>
          <p:cNvPr id="4" name="Picture 3" descr="A picture containing drawing&#10;&#10;Description automatically generated">
            <a:extLst>
              <a:ext uri="{FF2B5EF4-FFF2-40B4-BE49-F238E27FC236}">
                <a16:creationId xmlns:a16="http://schemas.microsoft.com/office/drawing/2014/main" id="{92055F9F-FD84-40D8-A029-4A68BF572734}"/>
              </a:ext>
            </a:extLst>
          </p:cNvPr>
          <p:cNvPicPr>
            <a:picLocks noChangeAspect="1"/>
          </p:cNvPicPr>
          <p:nvPr/>
        </p:nvPicPr>
        <p:blipFill rotWithShape="1">
          <a:blip r:embed="rId8"/>
          <a:srcRect r="38165" b="50000"/>
          <a:stretch/>
        </p:blipFill>
        <p:spPr>
          <a:xfrm>
            <a:off x="10116424" y="6008259"/>
            <a:ext cx="1666045" cy="530764"/>
          </a:xfrm>
          <a:prstGeom prst="rect">
            <a:avLst/>
          </a:prstGeom>
        </p:spPr>
      </p:pic>
    </p:spTree>
    <p:extLst>
      <p:ext uri="{BB962C8B-B14F-4D97-AF65-F5344CB8AC3E}">
        <p14:creationId xmlns:p14="http://schemas.microsoft.com/office/powerpoint/2010/main" val="5698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F74C-1C89-41FB-AA2E-1B91DB31469D}"/>
              </a:ext>
            </a:extLst>
          </p:cNvPr>
          <p:cNvSpPr>
            <a:spLocks noGrp="1"/>
          </p:cNvSpPr>
          <p:nvPr>
            <p:ph type="title"/>
          </p:nvPr>
        </p:nvSpPr>
        <p:spPr>
          <a:xfrm>
            <a:off x="1640156" y="576780"/>
            <a:ext cx="8911687" cy="739995"/>
          </a:xfrm>
        </p:spPr>
        <p:txBody>
          <a:bodyPr/>
          <a:lstStyle/>
          <a:p>
            <a:r>
              <a:rPr lang="en-US" b="1"/>
              <a:t>Benefits of the Brownfields Program</a:t>
            </a:r>
          </a:p>
        </p:txBody>
      </p:sp>
      <p:sp>
        <p:nvSpPr>
          <p:cNvPr id="3" name="Content Placeholder 2">
            <a:extLst>
              <a:ext uri="{FF2B5EF4-FFF2-40B4-BE49-F238E27FC236}">
                <a16:creationId xmlns:a16="http://schemas.microsoft.com/office/drawing/2014/main" id="{ECA77F74-2CD4-43F3-8808-21F1051E03F1}"/>
              </a:ext>
            </a:extLst>
          </p:cNvPr>
          <p:cNvSpPr>
            <a:spLocks noGrp="1"/>
          </p:cNvSpPr>
          <p:nvPr>
            <p:ph idx="1"/>
          </p:nvPr>
        </p:nvSpPr>
        <p:spPr>
          <a:xfrm>
            <a:off x="1640156" y="1746607"/>
            <a:ext cx="9864456" cy="4534613"/>
          </a:xfrm>
        </p:spPr>
        <p:txBody>
          <a:bodyPr vert="horz" lIns="91440" tIns="45720" rIns="91440" bIns="45720" rtlCol="0" anchor="t">
            <a:normAutofit fontScale="85000" lnSpcReduction="20000"/>
          </a:bodyPr>
          <a:lstStyle/>
          <a:p>
            <a:pPr>
              <a:buSzPct val="94000"/>
            </a:pPr>
            <a:r>
              <a:rPr lang="en-US" sz="3100"/>
              <a:t>Revitalize communities </a:t>
            </a:r>
          </a:p>
          <a:p>
            <a:pPr>
              <a:buSzPct val="94000"/>
            </a:pPr>
            <a:r>
              <a:rPr lang="en-US" sz="3100"/>
              <a:t>Create jobs and  increase local revenue</a:t>
            </a:r>
          </a:p>
          <a:p>
            <a:pPr>
              <a:buSzPct val="94000"/>
            </a:pPr>
            <a:r>
              <a:rPr lang="en-US" sz="3100"/>
              <a:t>Revitalize urban areas </a:t>
            </a:r>
          </a:p>
          <a:p>
            <a:pPr>
              <a:buSzPct val="94000"/>
            </a:pPr>
            <a:r>
              <a:rPr lang="en-US" sz="3100"/>
              <a:t>Protect the environment using greenspaces</a:t>
            </a:r>
          </a:p>
          <a:p>
            <a:pPr>
              <a:buSzPct val="94000"/>
            </a:pPr>
            <a:r>
              <a:rPr lang="en-US" sz="3100"/>
              <a:t>Community Health- by improving Walkability and neighborliness while at the same time decreases crime</a:t>
            </a:r>
          </a:p>
          <a:p>
            <a:pPr lvl="1"/>
            <a:endParaRPr lang="en-US"/>
          </a:p>
          <a:p>
            <a:pPr lvl="1"/>
            <a:r>
              <a:rPr lang="en-US" sz="2900"/>
              <a:t>Projects leveraged $20 per EPA dollar expended </a:t>
            </a:r>
          </a:p>
          <a:p>
            <a:pPr lvl="1"/>
            <a:r>
              <a:rPr lang="en-US" sz="2900"/>
              <a:t>Leveraged 170,000 jobs nationwide</a:t>
            </a:r>
          </a:p>
          <a:p>
            <a:pPr lvl="1"/>
            <a:r>
              <a:rPr lang="en-US" sz="2900"/>
              <a:t>Residential property values increase by 5% to 15% when brownfield sites are cleaned up. </a:t>
            </a:r>
          </a:p>
        </p:txBody>
      </p:sp>
      <p:pic>
        <p:nvPicPr>
          <p:cNvPr id="5" name="Picture 4" descr="A picture containing drawing&#10;&#10;Description automatically generated">
            <a:extLst>
              <a:ext uri="{FF2B5EF4-FFF2-40B4-BE49-F238E27FC236}">
                <a16:creationId xmlns:a16="http://schemas.microsoft.com/office/drawing/2014/main" id="{0019659B-EAC8-4477-8B92-EF47FEE604FA}"/>
              </a:ext>
            </a:extLst>
          </p:cNvPr>
          <p:cNvPicPr>
            <a:picLocks noChangeAspect="1"/>
          </p:cNvPicPr>
          <p:nvPr/>
        </p:nvPicPr>
        <p:blipFill rotWithShape="1">
          <a:blip r:embed="rId3"/>
          <a:srcRect r="38165" b="50000"/>
          <a:stretch/>
        </p:blipFill>
        <p:spPr>
          <a:xfrm>
            <a:off x="10116424" y="6008259"/>
            <a:ext cx="1666045" cy="530764"/>
          </a:xfrm>
          <a:prstGeom prst="rect">
            <a:avLst/>
          </a:prstGeom>
        </p:spPr>
      </p:pic>
    </p:spTree>
    <p:extLst>
      <p:ext uri="{BB962C8B-B14F-4D97-AF65-F5344CB8AC3E}">
        <p14:creationId xmlns:p14="http://schemas.microsoft.com/office/powerpoint/2010/main" val="178620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7E44-C419-41E2-B700-2911EAFFC59B}"/>
              </a:ext>
            </a:extLst>
          </p:cNvPr>
          <p:cNvSpPr>
            <a:spLocks noGrp="1"/>
          </p:cNvSpPr>
          <p:nvPr>
            <p:ph type="ctrTitle"/>
          </p:nvPr>
        </p:nvSpPr>
        <p:spPr>
          <a:xfrm>
            <a:off x="2360617" y="4180115"/>
            <a:ext cx="8915399" cy="1070795"/>
          </a:xfrm>
        </p:spPr>
        <p:txBody>
          <a:bodyPr>
            <a:noAutofit/>
          </a:bodyPr>
          <a:lstStyle/>
          <a:p>
            <a:r>
              <a:rPr lang="en-US" b="1"/>
              <a:t>The Process</a:t>
            </a:r>
          </a:p>
        </p:txBody>
      </p:sp>
      <p:pic>
        <p:nvPicPr>
          <p:cNvPr id="5" name="Picture 4" descr="A picture containing drawing&#10;&#10;Description automatically generated">
            <a:extLst>
              <a:ext uri="{FF2B5EF4-FFF2-40B4-BE49-F238E27FC236}">
                <a16:creationId xmlns:a16="http://schemas.microsoft.com/office/drawing/2014/main" id="{1C27AFC3-AF95-44BA-82AA-DDF5E6259AA8}"/>
              </a:ext>
            </a:extLst>
          </p:cNvPr>
          <p:cNvPicPr>
            <a:picLocks noChangeAspect="1"/>
          </p:cNvPicPr>
          <p:nvPr/>
        </p:nvPicPr>
        <p:blipFill rotWithShape="1">
          <a:blip r:embed="rId3"/>
          <a:srcRect r="38165" b="50000"/>
          <a:stretch/>
        </p:blipFill>
        <p:spPr>
          <a:xfrm>
            <a:off x="10116424" y="6008259"/>
            <a:ext cx="1666045" cy="530764"/>
          </a:xfrm>
          <a:prstGeom prst="rect">
            <a:avLst/>
          </a:prstGeom>
        </p:spPr>
      </p:pic>
      <p:pic>
        <p:nvPicPr>
          <p:cNvPr id="6" name="Picture 5" descr="image001">
            <a:extLst>
              <a:ext uri="{FF2B5EF4-FFF2-40B4-BE49-F238E27FC236}">
                <a16:creationId xmlns:a16="http://schemas.microsoft.com/office/drawing/2014/main" id="{5A371BDB-4CD2-BE8F-984F-41D604C032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1537" y="290286"/>
            <a:ext cx="2181320" cy="177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321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E753-F99A-4A27-86A3-5464AFF2BB52}"/>
              </a:ext>
            </a:extLst>
          </p:cNvPr>
          <p:cNvSpPr>
            <a:spLocks noGrp="1"/>
          </p:cNvSpPr>
          <p:nvPr>
            <p:ph type="title"/>
          </p:nvPr>
        </p:nvSpPr>
        <p:spPr>
          <a:xfrm>
            <a:off x="1728485" y="663443"/>
            <a:ext cx="8911687" cy="581082"/>
          </a:xfrm>
        </p:spPr>
        <p:txBody>
          <a:bodyPr>
            <a:noAutofit/>
          </a:bodyPr>
          <a:lstStyle/>
          <a:p>
            <a:r>
              <a:rPr lang="en-US" b="1"/>
              <a:t>Elements of Brownfields Revitalization</a:t>
            </a:r>
          </a:p>
        </p:txBody>
      </p:sp>
      <p:graphicFrame>
        <p:nvGraphicFramePr>
          <p:cNvPr id="3" name="Content Placeholder 2">
            <a:extLst>
              <a:ext uri="{FF2B5EF4-FFF2-40B4-BE49-F238E27FC236}">
                <a16:creationId xmlns:a16="http://schemas.microsoft.com/office/drawing/2014/main" id="{4DB174D4-3DCF-454E-9A3A-8E10F74F6A50}"/>
              </a:ext>
            </a:extLst>
          </p:cNvPr>
          <p:cNvGraphicFramePr>
            <a:graphicFrameLocks noGrp="1"/>
          </p:cNvGraphicFramePr>
          <p:nvPr>
            <p:ph idx="1"/>
            <p:extLst>
              <p:ext uri="{D42A27DB-BD31-4B8C-83A1-F6EECF244321}">
                <p14:modId xmlns:p14="http://schemas.microsoft.com/office/powerpoint/2010/main" val="2447512178"/>
              </p:ext>
            </p:extLst>
          </p:nvPr>
        </p:nvGraphicFramePr>
        <p:xfrm>
          <a:off x="248577" y="1343024"/>
          <a:ext cx="11871504" cy="5514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a:extLst>
              <a:ext uri="{FF2B5EF4-FFF2-40B4-BE49-F238E27FC236}">
                <a16:creationId xmlns:a16="http://schemas.microsoft.com/office/drawing/2014/main" id="{A3AFCD2D-4290-4662-834F-07921ACA7199}"/>
              </a:ext>
            </a:extLst>
          </p:cNvPr>
          <p:cNvCxnSpPr/>
          <p:nvPr/>
        </p:nvCxnSpPr>
        <p:spPr>
          <a:xfrm>
            <a:off x="1352550" y="1950993"/>
            <a:ext cx="0" cy="14018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FFE49DB4-FA5E-4600-BE10-41616FECD1B3}"/>
              </a:ext>
            </a:extLst>
          </p:cNvPr>
          <p:cNvCxnSpPr>
            <a:cxnSpLocks/>
          </p:cNvCxnSpPr>
          <p:nvPr/>
        </p:nvCxnSpPr>
        <p:spPr>
          <a:xfrm>
            <a:off x="10763250" y="1950992"/>
            <a:ext cx="0" cy="14780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6A59D3E-5AE5-4E5D-B2FD-39CB5A32D6FA}"/>
              </a:ext>
            </a:extLst>
          </p:cNvPr>
          <p:cNvCxnSpPr/>
          <p:nvPr/>
        </p:nvCxnSpPr>
        <p:spPr>
          <a:xfrm>
            <a:off x="1352550" y="1950993"/>
            <a:ext cx="94011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E60635C-1346-40D6-9232-4F81B583FFE9}"/>
              </a:ext>
            </a:extLst>
          </p:cNvPr>
          <p:cNvCxnSpPr>
            <a:cxnSpLocks/>
          </p:cNvCxnSpPr>
          <p:nvPr/>
        </p:nvCxnSpPr>
        <p:spPr>
          <a:xfrm flipV="1">
            <a:off x="3009900" y="4657725"/>
            <a:ext cx="0" cy="8572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1C2D0603-E70D-484B-AB98-9C4D79863E7B}"/>
              </a:ext>
            </a:extLst>
          </p:cNvPr>
          <p:cNvCxnSpPr>
            <a:cxnSpLocks/>
          </p:cNvCxnSpPr>
          <p:nvPr/>
        </p:nvCxnSpPr>
        <p:spPr>
          <a:xfrm flipV="1">
            <a:off x="8848725" y="4657725"/>
            <a:ext cx="0" cy="8572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543DD51E-75B6-475E-A965-AFB4B9C34580}"/>
              </a:ext>
            </a:extLst>
          </p:cNvPr>
          <p:cNvCxnSpPr>
            <a:cxnSpLocks/>
          </p:cNvCxnSpPr>
          <p:nvPr/>
        </p:nvCxnSpPr>
        <p:spPr>
          <a:xfrm flipV="1">
            <a:off x="9072562" y="4629150"/>
            <a:ext cx="0" cy="8572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C8C6E8D-8518-4B72-AF32-4C97C7D2EAC6}"/>
              </a:ext>
            </a:extLst>
          </p:cNvPr>
          <p:cNvCxnSpPr>
            <a:cxnSpLocks/>
          </p:cNvCxnSpPr>
          <p:nvPr/>
        </p:nvCxnSpPr>
        <p:spPr>
          <a:xfrm flipV="1">
            <a:off x="10753725" y="4629150"/>
            <a:ext cx="0" cy="8572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16871D2-F3FC-4322-8810-90BB8843934B}"/>
              </a:ext>
            </a:extLst>
          </p:cNvPr>
          <p:cNvCxnSpPr>
            <a:cxnSpLocks/>
          </p:cNvCxnSpPr>
          <p:nvPr/>
        </p:nvCxnSpPr>
        <p:spPr>
          <a:xfrm>
            <a:off x="3009900" y="5514975"/>
            <a:ext cx="58388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73B9BA7-2D14-4C5A-8F5B-CBA9DAE62793}"/>
              </a:ext>
            </a:extLst>
          </p:cNvPr>
          <p:cNvCxnSpPr/>
          <p:nvPr/>
        </p:nvCxnSpPr>
        <p:spPr>
          <a:xfrm>
            <a:off x="9072562" y="5486400"/>
            <a:ext cx="1681163" cy="0"/>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2EB84C3A-6127-42EA-8994-EB3FAC751E7B}"/>
              </a:ext>
            </a:extLst>
          </p:cNvPr>
          <p:cNvSpPr txBox="1"/>
          <p:nvPr/>
        </p:nvSpPr>
        <p:spPr>
          <a:xfrm>
            <a:off x="4949309" y="5086350"/>
            <a:ext cx="2207656" cy="369332"/>
          </a:xfrm>
          <a:prstGeom prst="rect">
            <a:avLst/>
          </a:prstGeom>
          <a:noFill/>
        </p:spPr>
        <p:txBody>
          <a:bodyPr wrap="none" rtlCol="0">
            <a:spAutoFit/>
          </a:bodyPr>
          <a:lstStyle/>
          <a:p>
            <a:r>
              <a:rPr lang="en-US" b="1"/>
              <a:t>Assessment grants</a:t>
            </a:r>
          </a:p>
        </p:txBody>
      </p:sp>
      <p:sp>
        <p:nvSpPr>
          <p:cNvPr id="38" name="TextBox 37">
            <a:extLst>
              <a:ext uri="{FF2B5EF4-FFF2-40B4-BE49-F238E27FC236}">
                <a16:creationId xmlns:a16="http://schemas.microsoft.com/office/drawing/2014/main" id="{2CF2444C-E64F-40D7-ABF1-4AAD7DB8F976}"/>
              </a:ext>
            </a:extLst>
          </p:cNvPr>
          <p:cNvSpPr txBox="1"/>
          <p:nvPr/>
        </p:nvSpPr>
        <p:spPr>
          <a:xfrm>
            <a:off x="9216219" y="4582120"/>
            <a:ext cx="1685657" cy="923330"/>
          </a:xfrm>
          <a:prstGeom prst="rect">
            <a:avLst/>
          </a:prstGeom>
          <a:noFill/>
        </p:spPr>
        <p:txBody>
          <a:bodyPr wrap="square" rtlCol="0">
            <a:spAutoFit/>
          </a:bodyPr>
          <a:lstStyle/>
          <a:p>
            <a:r>
              <a:rPr lang="en-US" b="1"/>
              <a:t>RLF and/or Clean up Grants</a:t>
            </a:r>
          </a:p>
        </p:txBody>
      </p:sp>
      <p:pic>
        <p:nvPicPr>
          <p:cNvPr id="18" name="Picture 17" descr="A picture containing drawing&#10;&#10;Description automatically generated">
            <a:extLst>
              <a:ext uri="{FF2B5EF4-FFF2-40B4-BE49-F238E27FC236}">
                <a16:creationId xmlns:a16="http://schemas.microsoft.com/office/drawing/2014/main" id="{A6E32A59-303D-4D6D-8B50-CD8C377B4B23}"/>
              </a:ext>
            </a:extLst>
          </p:cNvPr>
          <p:cNvPicPr>
            <a:picLocks noChangeAspect="1"/>
          </p:cNvPicPr>
          <p:nvPr/>
        </p:nvPicPr>
        <p:blipFill rotWithShape="1">
          <a:blip r:embed="rId8"/>
          <a:srcRect r="38165" b="50000"/>
          <a:stretch/>
        </p:blipFill>
        <p:spPr>
          <a:xfrm>
            <a:off x="10116424" y="6008259"/>
            <a:ext cx="1666045" cy="530764"/>
          </a:xfrm>
          <a:prstGeom prst="rect">
            <a:avLst/>
          </a:prstGeom>
        </p:spPr>
      </p:pic>
    </p:spTree>
    <p:extLst>
      <p:ext uri="{BB962C8B-B14F-4D97-AF65-F5344CB8AC3E}">
        <p14:creationId xmlns:p14="http://schemas.microsoft.com/office/powerpoint/2010/main" val="2289979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2A45-FF5A-4516-9C6C-27EB9580685C}"/>
              </a:ext>
            </a:extLst>
          </p:cNvPr>
          <p:cNvSpPr>
            <a:spLocks noGrp="1"/>
          </p:cNvSpPr>
          <p:nvPr>
            <p:ph type="title"/>
          </p:nvPr>
        </p:nvSpPr>
        <p:spPr>
          <a:xfrm>
            <a:off x="1556795" y="513140"/>
            <a:ext cx="8915399" cy="774236"/>
          </a:xfrm>
        </p:spPr>
        <p:txBody>
          <a:bodyPr vert="horz" lIns="91440" tIns="45720" rIns="91440" bIns="45720" rtlCol="0" anchor="b">
            <a:normAutofit/>
          </a:bodyPr>
          <a:lstStyle/>
          <a:p>
            <a:r>
              <a:rPr lang="en-US" b="1"/>
              <a:t>Brownfields Project Process</a:t>
            </a:r>
          </a:p>
        </p:txBody>
      </p:sp>
      <p:pic>
        <p:nvPicPr>
          <p:cNvPr id="6" name="Picture 4" descr="Scan06">
            <a:extLst>
              <a:ext uri="{FF2B5EF4-FFF2-40B4-BE49-F238E27FC236}">
                <a16:creationId xmlns:a16="http://schemas.microsoft.com/office/drawing/2014/main" id="{F9862008-3295-475B-818F-9B4BFFC5E6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881" r="13613" b="1"/>
          <a:stretch/>
        </p:blipFill>
        <p:spPr bwMode="auto">
          <a:xfrm>
            <a:off x="3799544" y="2493426"/>
            <a:ext cx="2108198" cy="3268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CACD56AB-2094-4130-ACB4-26AE6F47B5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34" r="38761" b="-1"/>
          <a:stretch/>
        </p:blipFill>
        <p:spPr bwMode="auto">
          <a:xfrm>
            <a:off x="1479999" y="2488099"/>
            <a:ext cx="2108198" cy="3268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11">
            <a:extLst>
              <a:ext uri="{FF2B5EF4-FFF2-40B4-BE49-F238E27FC236}">
                <a16:creationId xmlns:a16="http://schemas.microsoft.com/office/drawing/2014/main" id="{7DA3A480-E560-491C-9606-BE00CDDE4A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71" r="39462"/>
          <a:stretch/>
        </p:blipFill>
        <p:spPr bwMode="auto">
          <a:xfrm>
            <a:off x="8367004" y="2478740"/>
            <a:ext cx="2108198" cy="3268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Scan07">
            <a:extLst>
              <a:ext uri="{FF2B5EF4-FFF2-40B4-BE49-F238E27FC236}">
                <a16:creationId xmlns:a16="http://schemas.microsoft.com/office/drawing/2014/main" id="{0C957628-A263-4F64-AB0E-AA259B68283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011" r="37160" b="2"/>
          <a:stretch/>
        </p:blipFill>
        <p:spPr bwMode="auto">
          <a:xfrm>
            <a:off x="6093467" y="2488100"/>
            <a:ext cx="2108198" cy="3268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9DF94CE-58B6-443F-8226-F09869EC0126}"/>
              </a:ext>
            </a:extLst>
          </p:cNvPr>
          <p:cNvSpPr txBox="1"/>
          <p:nvPr/>
        </p:nvSpPr>
        <p:spPr>
          <a:xfrm>
            <a:off x="1629242" y="2003353"/>
            <a:ext cx="1694695" cy="369332"/>
          </a:xfrm>
          <a:prstGeom prst="rect">
            <a:avLst/>
          </a:prstGeom>
          <a:noFill/>
        </p:spPr>
        <p:txBody>
          <a:bodyPr wrap="none" rtlCol="0">
            <a:spAutoFit/>
          </a:bodyPr>
          <a:lstStyle/>
          <a:p>
            <a:r>
              <a:rPr lang="en-US"/>
              <a:t>1. Identify site</a:t>
            </a:r>
          </a:p>
        </p:txBody>
      </p:sp>
      <p:sp>
        <p:nvSpPr>
          <p:cNvPr id="11" name="TextBox 10">
            <a:extLst>
              <a:ext uri="{FF2B5EF4-FFF2-40B4-BE49-F238E27FC236}">
                <a16:creationId xmlns:a16="http://schemas.microsoft.com/office/drawing/2014/main" id="{72D36E58-BB98-4A87-B70B-34E8296DCD56}"/>
              </a:ext>
            </a:extLst>
          </p:cNvPr>
          <p:cNvSpPr txBox="1"/>
          <p:nvPr/>
        </p:nvSpPr>
        <p:spPr>
          <a:xfrm>
            <a:off x="4197200" y="2021038"/>
            <a:ext cx="1122423" cy="369332"/>
          </a:xfrm>
          <a:prstGeom prst="rect">
            <a:avLst/>
          </a:prstGeom>
          <a:noFill/>
        </p:spPr>
        <p:txBody>
          <a:bodyPr wrap="none" rtlCol="0">
            <a:spAutoFit/>
          </a:bodyPr>
          <a:lstStyle/>
          <a:p>
            <a:r>
              <a:rPr lang="en-US"/>
              <a:t>2. Assess</a:t>
            </a:r>
          </a:p>
        </p:txBody>
      </p:sp>
      <p:sp>
        <p:nvSpPr>
          <p:cNvPr id="26" name="TextBox 25">
            <a:extLst>
              <a:ext uri="{FF2B5EF4-FFF2-40B4-BE49-F238E27FC236}">
                <a16:creationId xmlns:a16="http://schemas.microsoft.com/office/drawing/2014/main" id="{5DECB496-D057-4A06-8555-C75F6731C966}"/>
              </a:ext>
            </a:extLst>
          </p:cNvPr>
          <p:cNvSpPr txBox="1"/>
          <p:nvPr/>
        </p:nvSpPr>
        <p:spPr>
          <a:xfrm>
            <a:off x="6318150" y="2003353"/>
            <a:ext cx="1486304" cy="369332"/>
          </a:xfrm>
          <a:prstGeom prst="rect">
            <a:avLst/>
          </a:prstGeom>
          <a:noFill/>
        </p:spPr>
        <p:txBody>
          <a:bodyPr wrap="none" rtlCol="0">
            <a:spAutoFit/>
          </a:bodyPr>
          <a:lstStyle/>
          <a:p>
            <a:r>
              <a:rPr lang="en-US"/>
              <a:t>3. Clean up</a:t>
            </a:r>
          </a:p>
        </p:txBody>
      </p:sp>
      <p:sp>
        <p:nvSpPr>
          <p:cNvPr id="40" name="TextBox 39">
            <a:extLst>
              <a:ext uri="{FF2B5EF4-FFF2-40B4-BE49-F238E27FC236}">
                <a16:creationId xmlns:a16="http://schemas.microsoft.com/office/drawing/2014/main" id="{53AF46CE-2DFA-45B2-BEF9-0C555EF85865}"/>
              </a:ext>
            </a:extLst>
          </p:cNvPr>
          <p:cNvSpPr txBox="1"/>
          <p:nvPr/>
        </p:nvSpPr>
        <p:spPr>
          <a:xfrm>
            <a:off x="8540683" y="2021038"/>
            <a:ext cx="2049004" cy="369332"/>
          </a:xfrm>
          <a:prstGeom prst="rect">
            <a:avLst/>
          </a:prstGeom>
          <a:noFill/>
        </p:spPr>
        <p:txBody>
          <a:bodyPr wrap="square" rtlCol="0">
            <a:spAutoFit/>
          </a:bodyPr>
          <a:lstStyle/>
          <a:p>
            <a:r>
              <a:rPr lang="en-US"/>
              <a:t>4. Redevelop</a:t>
            </a:r>
          </a:p>
        </p:txBody>
      </p:sp>
      <p:pic>
        <p:nvPicPr>
          <p:cNvPr id="42" name="Picture 41" descr="A picture containing drawing&#10;&#10;Description automatically generated">
            <a:extLst>
              <a:ext uri="{FF2B5EF4-FFF2-40B4-BE49-F238E27FC236}">
                <a16:creationId xmlns:a16="http://schemas.microsoft.com/office/drawing/2014/main" id="{3B92D5EA-A18E-447A-B11F-BC360E3D0459}"/>
              </a:ext>
            </a:extLst>
          </p:cNvPr>
          <p:cNvPicPr>
            <a:picLocks noChangeAspect="1"/>
          </p:cNvPicPr>
          <p:nvPr/>
        </p:nvPicPr>
        <p:blipFill rotWithShape="1">
          <a:blip r:embed="rId7"/>
          <a:srcRect r="38165" b="50000"/>
          <a:stretch/>
        </p:blipFill>
        <p:spPr>
          <a:xfrm>
            <a:off x="10116424" y="6008259"/>
            <a:ext cx="1666045" cy="530764"/>
          </a:xfrm>
          <a:prstGeom prst="rect">
            <a:avLst/>
          </a:prstGeom>
        </p:spPr>
      </p:pic>
    </p:spTree>
    <p:extLst>
      <p:ext uri="{BB962C8B-B14F-4D97-AF65-F5344CB8AC3E}">
        <p14:creationId xmlns:p14="http://schemas.microsoft.com/office/powerpoint/2010/main" val="114686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E91C-DDB5-4B27-B5CD-DB5F41D6C3F5}"/>
              </a:ext>
            </a:extLst>
          </p:cNvPr>
          <p:cNvSpPr>
            <a:spLocks noGrp="1"/>
          </p:cNvSpPr>
          <p:nvPr>
            <p:ph type="title"/>
          </p:nvPr>
        </p:nvSpPr>
        <p:spPr>
          <a:xfrm>
            <a:off x="1846742" y="106239"/>
            <a:ext cx="8915401" cy="1280890"/>
          </a:xfrm>
        </p:spPr>
        <p:txBody>
          <a:bodyPr/>
          <a:lstStyle/>
          <a:p>
            <a:r>
              <a:rPr lang="en-US" b="1"/>
              <a:t>Brownfields Assistance Opportunities – Eligible Applicants </a:t>
            </a:r>
          </a:p>
        </p:txBody>
      </p:sp>
      <p:graphicFrame>
        <p:nvGraphicFramePr>
          <p:cNvPr id="5" name="Content Placeholder 4">
            <a:extLst>
              <a:ext uri="{FF2B5EF4-FFF2-40B4-BE49-F238E27FC236}">
                <a16:creationId xmlns:a16="http://schemas.microsoft.com/office/drawing/2014/main" id="{E0048B5D-EA64-47AB-B0D8-BF868B271B36}"/>
              </a:ext>
            </a:extLst>
          </p:cNvPr>
          <p:cNvGraphicFramePr>
            <a:graphicFrameLocks noGrp="1"/>
          </p:cNvGraphicFramePr>
          <p:nvPr>
            <p:ph idx="1"/>
            <p:extLst>
              <p:ext uri="{D42A27DB-BD31-4B8C-83A1-F6EECF244321}">
                <p14:modId xmlns:p14="http://schemas.microsoft.com/office/powerpoint/2010/main" val="3949796955"/>
              </p:ext>
            </p:extLst>
          </p:nvPr>
        </p:nvGraphicFramePr>
        <p:xfrm>
          <a:off x="598487" y="1387129"/>
          <a:ext cx="11268075" cy="5019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drawing&#10;&#10;Description automatically generated">
            <a:extLst>
              <a:ext uri="{FF2B5EF4-FFF2-40B4-BE49-F238E27FC236}">
                <a16:creationId xmlns:a16="http://schemas.microsoft.com/office/drawing/2014/main" id="{73A2A02B-0380-4A1D-8DC7-9E581820F6C1}"/>
              </a:ext>
            </a:extLst>
          </p:cNvPr>
          <p:cNvPicPr>
            <a:picLocks noChangeAspect="1"/>
          </p:cNvPicPr>
          <p:nvPr/>
        </p:nvPicPr>
        <p:blipFill rotWithShape="1">
          <a:blip r:embed="rId8"/>
          <a:srcRect r="38165" b="50000"/>
          <a:stretch/>
        </p:blipFill>
        <p:spPr>
          <a:xfrm>
            <a:off x="10116424" y="6008259"/>
            <a:ext cx="1666045" cy="530764"/>
          </a:xfrm>
          <a:prstGeom prst="rect">
            <a:avLst/>
          </a:prstGeom>
        </p:spPr>
      </p:pic>
    </p:spTree>
    <p:extLst>
      <p:ext uri="{BB962C8B-B14F-4D97-AF65-F5344CB8AC3E}">
        <p14:creationId xmlns:p14="http://schemas.microsoft.com/office/powerpoint/2010/main" val="405114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490E-68EB-4B73-BDA2-52551F1BB36B}"/>
              </a:ext>
            </a:extLst>
          </p:cNvPr>
          <p:cNvSpPr>
            <a:spLocks noGrp="1"/>
          </p:cNvSpPr>
          <p:nvPr>
            <p:ph type="title"/>
          </p:nvPr>
        </p:nvSpPr>
        <p:spPr>
          <a:xfrm>
            <a:off x="1640156" y="651755"/>
            <a:ext cx="8911687" cy="1280890"/>
          </a:xfrm>
        </p:spPr>
        <p:txBody>
          <a:bodyPr/>
          <a:lstStyle/>
          <a:p>
            <a:r>
              <a:rPr lang="en-US" b="1"/>
              <a:t>Not Eligible for Brownfields Assistance </a:t>
            </a:r>
          </a:p>
        </p:txBody>
      </p:sp>
      <p:pic>
        <p:nvPicPr>
          <p:cNvPr id="5" name="Picture 4" descr="A picture containing drawing&#10;&#10;Description automatically generated">
            <a:extLst>
              <a:ext uri="{FF2B5EF4-FFF2-40B4-BE49-F238E27FC236}">
                <a16:creationId xmlns:a16="http://schemas.microsoft.com/office/drawing/2014/main" id="{AB921F5B-7B02-4BC9-BAB9-425FC2A5C5C5}"/>
              </a:ext>
            </a:extLst>
          </p:cNvPr>
          <p:cNvPicPr>
            <a:picLocks noChangeAspect="1"/>
          </p:cNvPicPr>
          <p:nvPr/>
        </p:nvPicPr>
        <p:blipFill rotWithShape="1">
          <a:blip r:embed="rId3"/>
          <a:srcRect r="38165" b="50000"/>
          <a:stretch/>
        </p:blipFill>
        <p:spPr>
          <a:xfrm>
            <a:off x="10116424" y="6008259"/>
            <a:ext cx="1666045" cy="530764"/>
          </a:xfrm>
          <a:prstGeom prst="rect">
            <a:avLst/>
          </a:prstGeom>
        </p:spPr>
      </p:pic>
      <p:pic>
        <p:nvPicPr>
          <p:cNvPr id="39" name="Picture 39">
            <a:extLst>
              <a:ext uri="{FF2B5EF4-FFF2-40B4-BE49-F238E27FC236}">
                <a16:creationId xmlns:a16="http://schemas.microsoft.com/office/drawing/2014/main" id="{91EAEBBA-5C70-85F1-F17F-56929B20C1A2}"/>
              </a:ext>
            </a:extLst>
          </p:cNvPr>
          <p:cNvPicPr>
            <a:picLocks noGrp="1" noChangeAspect="1"/>
          </p:cNvPicPr>
          <p:nvPr>
            <p:ph idx="1"/>
          </p:nvPr>
        </p:nvPicPr>
        <p:blipFill>
          <a:blip r:embed="rId4"/>
          <a:stretch>
            <a:fillRect/>
          </a:stretch>
        </p:blipFill>
        <p:spPr>
          <a:xfrm>
            <a:off x="3048389" y="2325433"/>
            <a:ext cx="5667914" cy="1927464"/>
          </a:xfrm>
        </p:spPr>
      </p:pic>
    </p:spTree>
    <p:extLst>
      <p:ext uri="{BB962C8B-B14F-4D97-AF65-F5344CB8AC3E}">
        <p14:creationId xmlns:p14="http://schemas.microsoft.com/office/powerpoint/2010/main" val="410774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F07D-E47A-406A-B6B9-A0375505D0A4}"/>
              </a:ext>
            </a:extLst>
          </p:cNvPr>
          <p:cNvSpPr>
            <a:spLocks noGrp="1"/>
          </p:cNvSpPr>
          <p:nvPr>
            <p:ph type="title"/>
          </p:nvPr>
        </p:nvSpPr>
        <p:spPr>
          <a:xfrm>
            <a:off x="1722136" y="575094"/>
            <a:ext cx="8911687" cy="1280890"/>
          </a:xfrm>
        </p:spPr>
        <p:txBody>
          <a:bodyPr/>
          <a:lstStyle/>
          <a:p>
            <a:r>
              <a:rPr lang="en-US" b="1"/>
              <a:t>Brownfields Assistance and Funding Opportunities</a:t>
            </a:r>
          </a:p>
        </p:txBody>
      </p:sp>
      <p:pic>
        <p:nvPicPr>
          <p:cNvPr id="6" name="Picture 5" descr="A picture containing drawing&#10;&#10;Description automatically generated">
            <a:extLst>
              <a:ext uri="{FF2B5EF4-FFF2-40B4-BE49-F238E27FC236}">
                <a16:creationId xmlns:a16="http://schemas.microsoft.com/office/drawing/2014/main" id="{46F9D7D8-F2FC-4F2F-B7EF-532763666568}"/>
              </a:ext>
            </a:extLst>
          </p:cNvPr>
          <p:cNvPicPr>
            <a:picLocks noChangeAspect="1"/>
          </p:cNvPicPr>
          <p:nvPr/>
        </p:nvPicPr>
        <p:blipFill rotWithShape="1">
          <a:blip r:embed="rId3"/>
          <a:srcRect r="38165" b="50000"/>
          <a:stretch/>
        </p:blipFill>
        <p:spPr>
          <a:xfrm>
            <a:off x="10116424" y="6008259"/>
            <a:ext cx="1666045" cy="530764"/>
          </a:xfrm>
          <a:prstGeom prst="rect">
            <a:avLst/>
          </a:prstGeom>
        </p:spPr>
      </p:pic>
      <p:graphicFrame>
        <p:nvGraphicFramePr>
          <p:cNvPr id="4" name="Content Placeholder 4">
            <a:extLst>
              <a:ext uri="{FF2B5EF4-FFF2-40B4-BE49-F238E27FC236}">
                <a16:creationId xmlns:a16="http://schemas.microsoft.com/office/drawing/2014/main" id="{07401F67-CD68-4879-9A07-AEAE6860092C}"/>
              </a:ext>
            </a:extLst>
          </p:cNvPr>
          <p:cNvGraphicFramePr>
            <a:graphicFrameLocks/>
          </p:cNvGraphicFramePr>
          <p:nvPr>
            <p:extLst>
              <p:ext uri="{D42A27DB-BD31-4B8C-83A1-F6EECF244321}">
                <p14:modId xmlns:p14="http://schemas.microsoft.com/office/powerpoint/2010/main" val="3607950325"/>
              </p:ext>
            </p:extLst>
          </p:nvPr>
        </p:nvGraphicFramePr>
        <p:xfrm>
          <a:off x="2048567" y="1685848"/>
          <a:ext cx="8570878" cy="5019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Hi-res White Horizontal EPA.gif">
            <a:extLst>
              <a:ext uri="{FF2B5EF4-FFF2-40B4-BE49-F238E27FC236}">
                <a16:creationId xmlns:a16="http://schemas.microsoft.com/office/drawing/2014/main" id="{FCE345D0-6A43-4FFA-BB3C-E42D30E0BCC2}"/>
              </a:ext>
            </a:extLst>
          </p:cNvPr>
          <p:cNvPicPr>
            <a:picLocks noChangeAspect="1"/>
          </p:cNvPicPr>
          <p:nvPr/>
        </p:nvPicPr>
        <p:blipFill>
          <a:blip r:embed="rId9" cstate="print"/>
          <a:srcRect r="56667"/>
          <a:stretch>
            <a:fillRect/>
          </a:stretch>
        </p:blipFill>
        <p:spPr>
          <a:xfrm>
            <a:off x="5750875" y="4007941"/>
            <a:ext cx="1159454" cy="380540"/>
          </a:xfrm>
          <a:prstGeom prst="rect">
            <a:avLst/>
          </a:prstGeom>
        </p:spPr>
      </p:pic>
    </p:spTree>
    <p:extLst>
      <p:ext uri="{BB962C8B-B14F-4D97-AF65-F5344CB8AC3E}">
        <p14:creationId xmlns:p14="http://schemas.microsoft.com/office/powerpoint/2010/main" val="2083629481"/>
      </p:ext>
    </p:extLst>
  </p:cSld>
  <p:clrMapOvr>
    <a:masterClrMapping/>
  </p:clrMapOvr>
</p:sld>
</file>

<file path=ppt/theme/theme1.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3615BFCC1FF8748903B6351413D8121" ma:contentTypeVersion="0" ma:contentTypeDescription="Upload an image." ma:contentTypeScope="" ma:versionID="bbc9787af59954ec9a6c95c56243e5e0">
  <xsd:schema xmlns:xsd="http://www.w3.org/2001/XMLSchema" xmlns:xs="http://www.w3.org/2001/XMLSchema" xmlns:p="http://schemas.microsoft.com/office/2006/metadata/properties" xmlns:ns1="http://schemas.microsoft.com/sharepoint/v3" xmlns:ns2="AB1723BE-F4F4-4A1F-ADBC-D7D92A741EFA" xmlns:ns3="http://schemas.microsoft.com/sharepoint/v3/fields" targetNamespace="http://schemas.microsoft.com/office/2006/metadata/properties" ma:root="true" ma:fieldsID="03affb7e1c25c59ac9e9e233561cb25f" ns1:_="" ns2:_="" ns3:_="">
    <xsd:import namespace="http://schemas.microsoft.com/sharepoint/v3"/>
    <xsd:import namespace="AB1723BE-F4F4-4A1F-ADBC-D7D92A741EFA"/>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1723BE-F4F4-4A1F-ADBC-D7D92A741EF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2"/>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ImageCreateDate xmlns="AB1723BE-F4F4-4A1F-ADBC-D7D92A741EFA" xsi:nil="true"/>
    <PublishingStartDate xmlns="http://schemas.microsoft.com/sharepoint/v3" xsi:nil="true"/>
    <wic_System_Copyright xmlns="http://schemas.microsoft.com/sharepoint/v3/fields" xsi:nil="true"/>
  </documentManagement>
</p:properties>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8DF42038-1F7E-4892-9975-3C2863B94306}"/>
</file>

<file path=customXml/itemProps2.xml><?xml version="1.0" encoding="utf-8"?>
<ds:datastoreItem xmlns:ds="http://schemas.openxmlformats.org/officeDocument/2006/customXml" ds:itemID="{333B9191-3393-4BF7-9A97-63D7F67C45E4}">
  <ds:schemaRefs>
    <ds:schemaRef ds:uri="http://schemas.microsoft.com/sharepoint/v3/contenttype/forms"/>
  </ds:schemaRefs>
</ds:datastoreItem>
</file>

<file path=customXml/itemProps3.xml><?xml version="1.0" encoding="utf-8"?>
<ds:datastoreItem xmlns:ds="http://schemas.openxmlformats.org/officeDocument/2006/customXml" ds:itemID="{8B768F10-D91A-41D4-9F7F-95A47CC025C6}">
  <ds:schemaRefs>
    <ds:schemaRef ds:uri="4ffa91fb-a0ff-4ac5-b2db-65c790d184a4"/>
    <ds:schemaRef ds:uri="8f0ccb0b-2b45-4ecf-807d-d8fd9145fac4"/>
    <ds:schemaRef ds:uri="c3fe2bc6-81ec-4aad-a296-b74ae9f31a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60ED8319-BC2E-4D96-A189-8F141B2BF7C1}">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2084</Words>
  <Application>Microsoft Office PowerPoint</Application>
  <PresentationFormat>Widescreen</PresentationFormat>
  <Paragraphs>292</Paragraphs>
  <Slides>23</Slides>
  <Notes>21</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Arial,Sans-Serif</vt:lpstr>
      <vt:lpstr>Calibri</vt:lpstr>
      <vt:lpstr>Century Gothic</vt:lpstr>
      <vt:lpstr>Times New Roman</vt:lpstr>
      <vt:lpstr>Wingdings 3</vt:lpstr>
      <vt:lpstr>Wisp</vt:lpstr>
      <vt:lpstr>Brownfields 101</vt:lpstr>
      <vt:lpstr>Brownfields - Definition</vt:lpstr>
      <vt:lpstr>Benefits of the Brownfields Program</vt:lpstr>
      <vt:lpstr>The Process</vt:lpstr>
      <vt:lpstr>Elements of Brownfields Revitalization</vt:lpstr>
      <vt:lpstr>Brownfields Project Process</vt:lpstr>
      <vt:lpstr>Brownfields Assistance Opportunities – Eligible Applicants </vt:lpstr>
      <vt:lpstr>Not Eligible for Brownfields Assistance </vt:lpstr>
      <vt:lpstr>Brownfields Assistance and Funding Opportunities</vt:lpstr>
      <vt:lpstr>How does it work?</vt:lpstr>
      <vt:lpstr>When to Conduct an All-Appropriate Inquiry/Phase I ESA</vt:lpstr>
      <vt:lpstr>Targeted Brownfields Assessments &amp; Technical Assistance </vt:lpstr>
      <vt:lpstr>Targeted Brownfields Assessments and State and Tribal Response Program</vt:lpstr>
      <vt:lpstr>Technical Assistance to Brownfields (TAB)</vt:lpstr>
      <vt:lpstr>Land Revitalization Technical Assistance</vt:lpstr>
      <vt:lpstr>Smart Growth – Technical Assistance  </vt:lpstr>
      <vt:lpstr>Grants</vt:lpstr>
      <vt:lpstr>Multipurpose (MP) Grants </vt:lpstr>
      <vt:lpstr>Assessment Grants </vt:lpstr>
      <vt:lpstr>Revolving Loan Fund Grants</vt:lpstr>
      <vt:lpstr>Cleanup Grants </vt:lpstr>
      <vt:lpstr>Job Training Grant </vt:lpstr>
      <vt:lpstr>Brownfields Grant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Brownfields 101</dc:title>
  <dc:creator>Kennedy, Michael</dc:creator>
  <cp:keywords/>
  <dc:description/>
  <cp:lastModifiedBy>Kennedy, Michael</cp:lastModifiedBy>
  <cp:revision>2</cp:revision>
  <cp:lastPrinted>2021-10-12T19:29:20Z</cp:lastPrinted>
  <dcterms:created xsi:type="dcterms:W3CDTF">2020-08-21T17:10:49Z</dcterms:created>
  <dcterms:modified xsi:type="dcterms:W3CDTF">2022-10-28T13:43:29Z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0x0101009148F5A04DDD49CBA7127AADA5FB792B00AADE34325A8B49CDA8BB4DB53328F21400C3615BFCC1FF8748903B6351413D8121</vt:lpwstr>
  </property>
  <property fmtid="{D5CDD505-2E9C-101B-9397-08002B2CF9AE}" pid="3" name="e3f09c3df709400db2417a7161762d62">
    <vt:lpwstr/>
  </property>
  <property fmtid="{D5CDD505-2E9C-101B-9397-08002B2CF9AE}" pid="4" name="Document Type">
    <vt:lpwstr/>
  </property>
  <property fmtid="{D5CDD505-2E9C-101B-9397-08002B2CF9AE}" pid="5" name="EPA_x0020_Subject">
    <vt:lpwstr/>
  </property>
  <property fmtid="{D5CDD505-2E9C-101B-9397-08002B2CF9AE}" pid="6" name="TaxKeyword">
    <vt:lpwstr/>
  </property>
  <property fmtid="{D5CDD505-2E9C-101B-9397-08002B2CF9AE}" pid="7" name="MediaServiceImageTags">
    <vt:lpwstr/>
  </property>
  <property fmtid="{D5CDD505-2E9C-101B-9397-08002B2CF9AE}" pid="8" name="EPA Subject">
    <vt:lpwstr/>
  </property>
</Properties>
</file>