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97" r:id="rId6"/>
    <p:sldId id="259" r:id="rId7"/>
    <p:sldId id="260" r:id="rId8"/>
    <p:sldId id="287" r:id="rId9"/>
    <p:sldId id="257" r:id="rId10"/>
    <p:sldId id="265" r:id="rId11"/>
    <p:sldId id="258" r:id="rId12"/>
    <p:sldId id="261" r:id="rId13"/>
    <p:sldId id="262" r:id="rId14"/>
    <p:sldId id="263" r:id="rId15"/>
    <p:sldId id="285" r:id="rId16"/>
    <p:sldId id="264" r:id="rId17"/>
    <p:sldId id="266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92" r:id="rId26"/>
    <p:sldId id="300" r:id="rId27"/>
    <p:sldId id="276" r:id="rId28"/>
    <p:sldId id="283" r:id="rId29"/>
    <p:sldId id="299" r:id="rId30"/>
    <p:sldId id="267" r:id="rId31"/>
    <p:sldId id="288" r:id="rId32"/>
    <p:sldId id="286" r:id="rId33"/>
    <p:sldId id="289" r:id="rId34"/>
    <p:sldId id="298" r:id="rId35"/>
    <p:sldId id="301" r:id="rId36"/>
    <p:sldId id="268" r:id="rId37"/>
    <p:sldId id="290" r:id="rId38"/>
    <p:sldId id="291" r:id="rId39"/>
    <p:sldId id="269" r:id="rId40"/>
    <p:sldId id="294" r:id="rId41"/>
    <p:sldId id="293" r:id="rId42"/>
    <p:sldId id="270" r:id="rId43"/>
    <p:sldId id="295" r:id="rId44"/>
    <p:sldId id="271" r:id="rId45"/>
    <p:sldId id="296" r:id="rId46"/>
    <p:sldId id="272" r:id="rId47"/>
    <p:sldId id="273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3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02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1"/>
    <p:restoredTop sz="94368" autoAdjust="0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hyperlink" Target="http://www.google.com/url?sa=i&amp;rct=j&amp;q=&amp;esrc=s&amp;source=images&amp;cd=&amp;cad=rja&amp;uact=8&amp;ved=0CAcQjRw&amp;url=http://www.rgbstock.com/bigphoto/ntSK81o/Black%2BSUV&amp;ei=0A8cVebsEcLeoASm2YKABw&amp;bvm=bv.89744112,d.cGU&amp;psig=AFQjCNFM2hGL6dual64HjzSTlkK8QPHcng&amp;ust=142798882897847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google.com/url?sa=i&amp;rct=j&amp;q=&amp;esrc=s&amp;source=images&amp;cd=&amp;cad=rja&amp;uact=8&amp;ved=0CAcQjRw&amp;url=http://www.platinumexpresslimo.com/Limo-Limousine-Service-Rental-Lincoln-Stretch.htm&amp;ei=pRAcVbbODIKhgwSUqILwAg&amp;bvm=bv.89744112,d.cGU&amp;psig=AFQjCNEw3SXsuprtRe0hat4dds_9hvcQEw&amp;ust=1427988975127782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8252"/>
            <a:ext cx="9144000" cy="2294078"/>
          </a:xfrm>
        </p:spPr>
        <p:txBody>
          <a:bodyPr/>
          <a:lstStyle/>
          <a:p>
            <a:r>
              <a:rPr lang="en-US" b="1" dirty="0" smtClean="0"/>
              <a:t>Transportation-for-Hire </a:t>
            </a:r>
            <a:br>
              <a:rPr lang="en-US" b="1" dirty="0" smtClean="0"/>
            </a:br>
            <a:r>
              <a:rPr lang="en-US" b="1" dirty="0" smtClean="0"/>
              <a:t>Driver Training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Provided by the City of Dallas, Department of Code Compliance, Transportation Regulation Division</a:t>
            </a:r>
          </a:p>
          <a:p>
            <a:r>
              <a:rPr lang="en-US" dirty="0" smtClean="0"/>
              <a:t>April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 </a:t>
            </a:r>
            <a:r>
              <a:rPr lang="en-US" dirty="0" smtClean="0"/>
              <a:t>When does your </a:t>
            </a:r>
            <a:r>
              <a:rPr lang="en-US" dirty="0" err="1" smtClean="0"/>
              <a:t>TFH</a:t>
            </a:r>
            <a:r>
              <a:rPr lang="en-US" dirty="0" smtClean="0"/>
              <a:t> driver permit expire?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Six months from when it was issued.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Two</a:t>
            </a:r>
            <a:r>
              <a:rPr lang="en-US" dirty="0" smtClean="0"/>
              <a:t> years </a:t>
            </a:r>
            <a:r>
              <a:rPr lang="en-US" dirty="0" smtClean="0"/>
              <a:t>from when it was issued.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One</a:t>
            </a:r>
            <a:r>
              <a:rPr lang="en-US" dirty="0" smtClean="0"/>
              <a:t> year </a:t>
            </a:r>
            <a:r>
              <a:rPr lang="en-US" dirty="0" smtClean="0"/>
              <a:t>from when it was issued.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Five years from when it was issued.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5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 </a:t>
            </a:r>
            <a:r>
              <a:rPr lang="en-US" dirty="0" smtClean="0"/>
              <a:t>When does your driver permit expire?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Six months from when it was issued.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Two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years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from when it was issued.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One</a:t>
            </a:r>
            <a:r>
              <a:rPr lang="en-US" dirty="0" smtClean="0">
                <a:solidFill>
                  <a:srgbClr val="00B050"/>
                </a:solidFill>
              </a:rPr>
              <a:t> year </a:t>
            </a:r>
            <a:r>
              <a:rPr lang="en-US" dirty="0" smtClean="0">
                <a:solidFill>
                  <a:srgbClr val="00B050"/>
                </a:solidFill>
              </a:rPr>
              <a:t>from when it was issued.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Five years from when it was issued.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onut 3"/>
          <p:cNvSpPr/>
          <p:nvPr/>
        </p:nvSpPr>
        <p:spPr>
          <a:xfrm>
            <a:off x="611580" y="3034601"/>
            <a:ext cx="6368143" cy="482321"/>
          </a:xfrm>
          <a:prstGeom prst="donut">
            <a:avLst>
              <a:gd name="adj" fmla="val 3125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How soon must you update the information on your driver permit application if the information changes?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Immediately upon the change.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Within 5 business days of the change.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Within 2 weeks of the change.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Within a year of the change.</a:t>
            </a:r>
          </a:p>
        </p:txBody>
      </p:sp>
    </p:spTree>
    <p:extLst>
      <p:ext uri="{BB962C8B-B14F-4D97-AF65-F5344CB8AC3E}">
        <p14:creationId xmlns:p14="http://schemas.microsoft.com/office/powerpoint/2010/main" val="10521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How </a:t>
            </a:r>
            <a:r>
              <a:rPr lang="en-US" dirty="0"/>
              <a:t>soon must you update the information on your driver permit application if the information changes?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Immediately upon the change.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Within 5 business days of the change.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Within 2 weeks of the change.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Within a year of the change.</a:t>
            </a:r>
          </a:p>
        </p:txBody>
      </p:sp>
      <p:sp>
        <p:nvSpPr>
          <p:cNvPr id="4" name="Donut 3"/>
          <p:cNvSpPr/>
          <p:nvPr/>
        </p:nvSpPr>
        <p:spPr>
          <a:xfrm>
            <a:off x="611580" y="2572377"/>
            <a:ext cx="9740734" cy="572757"/>
          </a:xfrm>
          <a:prstGeom prst="donut">
            <a:avLst>
              <a:gd name="adj" fmla="val 3125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Your Vehicle Permit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for Violating the City’s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TFH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4347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109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Your Vehicle Permit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539" y="136340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Any vehicle you use to provide </a:t>
            </a:r>
            <a:r>
              <a:rPr lang="en-US" dirty="0" err="1" smtClean="0"/>
              <a:t>TFH</a:t>
            </a:r>
            <a:r>
              <a:rPr lang="en-US" dirty="0" smtClean="0"/>
              <a:t> must have a valid TFH vehicle permit.</a:t>
            </a:r>
          </a:p>
          <a:p>
            <a:r>
              <a:rPr lang="en-US" dirty="0" smtClean="0"/>
              <a:t>To get a vehicle permit, the vehicle must: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vehicle must be registered in the AVI-Transportation Regulation TFH system</a:t>
            </a:r>
          </a:p>
          <a:p>
            <a:pPr lvl="1"/>
            <a:r>
              <a:rPr lang="en-US" dirty="0"/>
              <a:t>A current state inspection</a:t>
            </a:r>
          </a:p>
          <a:p>
            <a:pPr lvl="1"/>
            <a:r>
              <a:rPr lang="en-US" dirty="0"/>
              <a:t>Proof of valid operating authority insurance</a:t>
            </a:r>
          </a:p>
          <a:p>
            <a:pPr lvl="2"/>
            <a:r>
              <a:rPr lang="en-US" dirty="0"/>
              <a:t>Vehicle must be insured and registered with a valid TFH operating authority</a:t>
            </a:r>
          </a:p>
          <a:p>
            <a:pPr lvl="2"/>
            <a:r>
              <a:rPr lang="en-US" dirty="0"/>
              <a:t>Individual or driver insurance is unacceptable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vehicle permit expires one year from when it was issued</a:t>
            </a:r>
          </a:p>
          <a:p>
            <a:r>
              <a:rPr lang="en-US" dirty="0" smtClean="0"/>
              <a:t>The vehicle permit may </a:t>
            </a:r>
            <a:r>
              <a:rPr lang="en-US" b="1" u="sng" dirty="0" smtClean="0"/>
              <a:t>NOT</a:t>
            </a:r>
            <a:r>
              <a:rPr lang="en-US" dirty="0" smtClean="0"/>
              <a:t> be transferred to another vehicle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4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Vehicle Permit: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451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vehicle must meet the following quality standards while it is being used to provide TFH services:</a:t>
            </a:r>
          </a:p>
          <a:p>
            <a:pPr lvl="1"/>
            <a:r>
              <a:rPr lang="en-US" dirty="0" smtClean="0"/>
              <a:t>body panels, trim, and moldings are free of dents (other than minor door dings that do not involve paint damage), scratches, or other obvious unrepaired damage</a:t>
            </a:r>
          </a:p>
          <a:p>
            <a:pPr lvl="1"/>
            <a:r>
              <a:rPr lang="en-US" dirty="0" smtClean="0"/>
              <a:t>paint in good condition, free of scratches or other obvious unrepaired damage, visible fading, runs, peeling, overspray, mismatched colors, or excessive “orange peel”</a:t>
            </a:r>
          </a:p>
          <a:p>
            <a:pPr lvl="1"/>
            <a:r>
              <a:rPr lang="en-US" dirty="0" smtClean="0"/>
              <a:t>all recall work recommended by the vehicle’s manufacturer has been performed</a:t>
            </a:r>
          </a:p>
          <a:p>
            <a:pPr lvl="1"/>
            <a:r>
              <a:rPr lang="en-US" dirty="0" smtClean="0"/>
              <a:t>all exterior lights function and are aimed as designed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18212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Vehicle: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Standards, continued</a:t>
            </a:r>
          </a:p>
          <a:p>
            <a:pPr lvl="1"/>
            <a:r>
              <a:rPr lang="en-US" dirty="0" smtClean="0"/>
              <a:t>all doors open and close smoothly using interior and exterior door handles</a:t>
            </a:r>
          </a:p>
          <a:p>
            <a:pPr lvl="1"/>
            <a:r>
              <a:rPr lang="en-US" dirty="0" smtClean="0"/>
              <a:t>windshield and windows are in good condition, free of cracks or any condition that obscures visibility</a:t>
            </a:r>
          </a:p>
          <a:p>
            <a:pPr lvl="1"/>
            <a:r>
              <a:rPr lang="en-US" dirty="0" smtClean="0"/>
              <a:t>front and rear seats, armrests, interior door panels, headliners, carpet, mats, and front and rear dashboards are in good condition, free of cracks, rips, tears or excessive wear</a:t>
            </a:r>
          </a:p>
          <a:p>
            <a:pPr lvl="1"/>
            <a:r>
              <a:rPr lang="en-US" dirty="0" smtClean="0"/>
              <a:t>all seat belts function smoothly, lock securely, and are free of twists, cuts or visible signs of wear</a:t>
            </a:r>
          </a:p>
          <a:p>
            <a:pPr lvl="1"/>
            <a:r>
              <a:rPr lang="en-US" dirty="0" smtClean="0"/>
              <a:t>power windows and locks function properly</a:t>
            </a:r>
          </a:p>
        </p:txBody>
      </p:sp>
    </p:spTree>
    <p:extLst>
      <p:ext uri="{BB962C8B-B14F-4D97-AF65-F5344CB8AC3E}">
        <p14:creationId xmlns:p14="http://schemas.microsoft.com/office/powerpoint/2010/main" val="9638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Vehicle: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Standards, continued</a:t>
            </a:r>
          </a:p>
          <a:p>
            <a:pPr lvl="1"/>
            <a:r>
              <a:rPr lang="en-US" dirty="0" smtClean="0"/>
              <a:t>windshield wipers function as designed and wiper blades clean properly</a:t>
            </a:r>
          </a:p>
          <a:p>
            <a:pPr lvl="1"/>
            <a:r>
              <a:rPr lang="en-US" dirty="0" smtClean="0"/>
              <a:t>all dashboard lights illuminate as designed</a:t>
            </a:r>
          </a:p>
          <a:p>
            <a:pPr lvl="1"/>
            <a:r>
              <a:rPr lang="en-US" dirty="0" smtClean="0"/>
              <a:t>air conditioner, heater, and defoggers function properly</a:t>
            </a:r>
          </a:p>
          <a:p>
            <a:pPr lvl="1"/>
            <a:r>
              <a:rPr lang="en-US" dirty="0" smtClean="0"/>
              <a:t>all interior lights function properly</a:t>
            </a:r>
          </a:p>
          <a:p>
            <a:pPr lvl="1"/>
            <a:r>
              <a:rPr lang="en-US" dirty="0" smtClean="0"/>
              <a:t>all power controlled rearview mirrors function properly</a:t>
            </a:r>
          </a:p>
          <a:p>
            <a:pPr lvl="1"/>
            <a:r>
              <a:rPr lang="en-US" dirty="0" smtClean="0"/>
              <a:t>trunk lid functions properly</a:t>
            </a:r>
          </a:p>
          <a:p>
            <a:pPr lvl="1"/>
            <a:r>
              <a:rPr lang="en-US" dirty="0" smtClean="0"/>
              <a:t>trunk compartment contains a proper spare tire in good condition with proper tread depth and air pressure, and all tools required to change a tire</a:t>
            </a:r>
          </a:p>
          <a:p>
            <a:pPr lvl="1"/>
            <a:r>
              <a:rPr lang="en-US" dirty="0" smtClean="0"/>
              <a:t>engine hood release operates properly</a:t>
            </a:r>
          </a:p>
        </p:txBody>
      </p:sp>
    </p:spTree>
    <p:extLst>
      <p:ext uri="{BB962C8B-B14F-4D97-AF65-F5344CB8AC3E}">
        <p14:creationId xmlns:p14="http://schemas.microsoft.com/office/powerpoint/2010/main" val="15865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Vehicle: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Standards, continued</a:t>
            </a:r>
          </a:p>
          <a:p>
            <a:pPr lvl="1"/>
            <a:r>
              <a:rPr lang="en-US" dirty="0" smtClean="0"/>
              <a:t>all engine compartment fluid levels are at manufacturer recommended levels</a:t>
            </a:r>
          </a:p>
          <a:p>
            <a:pPr lvl="1"/>
            <a:r>
              <a:rPr lang="en-US" dirty="0" smtClean="0"/>
              <a:t>no leaks or excessive noise emitting from the fuel pump, cooling system, water pump, engine, or transmission</a:t>
            </a:r>
          </a:p>
          <a:p>
            <a:pPr lvl="1"/>
            <a:r>
              <a:rPr lang="en-US" dirty="0" smtClean="0"/>
              <a:t>all engine belts are in good condition with no visible signs of damage or excessive wear</a:t>
            </a:r>
          </a:p>
          <a:p>
            <a:pPr lvl="1"/>
            <a:r>
              <a:rPr lang="en-US" dirty="0" smtClean="0"/>
              <a:t>air filter is clean</a:t>
            </a:r>
          </a:p>
          <a:p>
            <a:pPr lvl="1"/>
            <a:r>
              <a:rPr lang="en-US" dirty="0" smtClean="0"/>
              <a:t>engine oil is clean and free of contaminants</a:t>
            </a:r>
          </a:p>
          <a:p>
            <a:pPr lvl="1"/>
            <a:r>
              <a:rPr lang="en-US" dirty="0" smtClean="0"/>
              <a:t>battery is at full charge, tests to proper standards and shows no visible signs of damage or leakage</a:t>
            </a:r>
          </a:p>
        </p:txBody>
      </p:sp>
    </p:spTree>
    <p:extLst>
      <p:ext uri="{BB962C8B-B14F-4D97-AF65-F5344CB8AC3E}">
        <p14:creationId xmlns:p14="http://schemas.microsoft.com/office/powerpoint/2010/main" val="5750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This is a summary of the information in Chapter 47A of the Dallas City Code. A complete review of Chapter 47A is strongly recommended to anyone who plans to provide transportation-for-hire services in Dallas.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Vehicle: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Standards, continued</a:t>
            </a:r>
          </a:p>
          <a:p>
            <a:pPr lvl="1"/>
            <a:r>
              <a:rPr lang="en-US" dirty="0" smtClean="0"/>
              <a:t>front and rear tires, wheels and wheel covers match and are the proper size and type for the vehicle</a:t>
            </a:r>
          </a:p>
          <a:p>
            <a:pPr lvl="1"/>
            <a:r>
              <a:rPr lang="en-US" dirty="0" smtClean="0"/>
              <a:t>front and rear tires contain the proper air pressure, sidewalls are in good condition, and tread depth is a minimum of 5/3 2”</a:t>
            </a:r>
          </a:p>
          <a:p>
            <a:pPr lvl="1"/>
            <a:r>
              <a:rPr lang="en-US" dirty="0" smtClean="0"/>
              <a:t>all lug nuts are properly torqued</a:t>
            </a:r>
          </a:p>
          <a:p>
            <a:pPr lvl="1"/>
            <a:r>
              <a:rPr lang="en-US" dirty="0" smtClean="0"/>
              <a:t>brake rotors show no signs of </a:t>
            </a:r>
            <a:r>
              <a:rPr lang="en-US" dirty="0" err="1" smtClean="0"/>
              <a:t>warpage</a:t>
            </a:r>
            <a:r>
              <a:rPr lang="en-US" dirty="0" smtClean="0"/>
              <a:t>, heat damage, or excessive wear</a:t>
            </a:r>
          </a:p>
          <a:p>
            <a:pPr lvl="1"/>
            <a:r>
              <a:rPr lang="en-US" dirty="0" smtClean="0"/>
              <a:t>brakes, including parking brakes, and brake assemblies, calipers, lines, hoses and cables show no signs of leakage, damage, or excessive wear</a:t>
            </a:r>
          </a:p>
        </p:txBody>
      </p:sp>
    </p:spTree>
    <p:extLst>
      <p:ext uri="{BB962C8B-B14F-4D97-AF65-F5344CB8AC3E}">
        <p14:creationId xmlns:p14="http://schemas.microsoft.com/office/powerpoint/2010/main" val="10445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Vehicle: Quality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Standards, continued</a:t>
            </a:r>
          </a:p>
          <a:p>
            <a:pPr lvl="1"/>
            <a:r>
              <a:rPr lang="en-US" dirty="0" smtClean="0"/>
              <a:t>vehicle chassis, including frame rails, </a:t>
            </a:r>
            <a:r>
              <a:rPr lang="en-US" dirty="0" err="1" smtClean="0"/>
              <a:t>subframe</a:t>
            </a:r>
            <a:r>
              <a:rPr lang="en-US" dirty="0" smtClean="0"/>
              <a:t>, transmission case or pan, drive shaft, fuel tank and components, steering system, differential assembly, exhaust system, transmission mounts, and struts/shocks show no sign of damage, leakage, or excessive wear</a:t>
            </a:r>
          </a:p>
          <a:p>
            <a:pPr lvl="1"/>
            <a:r>
              <a:rPr lang="en-US" dirty="0" smtClean="0"/>
              <a:t>on startup, engine idles normally </a:t>
            </a:r>
          </a:p>
          <a:p>
            <a:pPr lvl="1"/>
            <a:r>
              <a:rPr lang="en-US" dirty="0" smtClean="0"/>
              <a:t>while driving, engine performs normally, transmission shifts normally, brakes function normally, no warning lights illuminate, and steering functions normally, with no abnormal vibration</a:t>
            </a:r>
          </a:p>
          <a:p>
            <a:pPr lvl="1"/>
            <a:endParaRPr lang="en-US" dirty="0"/>
          </a:p>
          <a:p>
            <a:r>
              <a:rPr lang="en-US" dirty="0" smtClean="0"/>
              <a:t>Note that these standards only apply to motorized TFH vehicles.</a:t>
            </a:r>
          </a:p>
        </p:txBody>
      </p:sp>
    </p:spTree>
    <p:extLst>
      <p:ext uri="{BB962C8B-B14F-4D97-AF65-F5344CB8AC3E}">
        <p14:creationId xmlns:p14="http://schemas.microsoft.com/office/powerpoint/2010/main" val="2099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Your Vehicle – Interior display of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you’re providing TFH services, you must display in your vehicle, in a way that a passenger can easily see it, the following information:</a:t>
            </a:r>
          </a:p>
          <a:p>
            <a:pPr lvl="1"/>
            <a:r>
              <a:rPr lang="en-US" dirty="0" smtClean="0"/>
              <a:t>Your first name </a:t>
            </a:r>
          </a:p>
          <a:p>
            <a:pPr lvl="1"/>
            <a:r>
              <a:rPr lang="en-US" dirty="0" smtClean="0"/>
              <a:t>Your picture </a:t>
            </a:r>
          </a:p>
          <a:p>
            <a:pPr lvl="1"/>
            <a:r>
              <a:rPr lang="en-US" dirty="0" smtClean="0"/>
              <a:t>Your driver permit number,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vehicle permit number</a:t>
            </a:r>
          </a:p>
          <a:p>
            <a:pPr lvl="1"/>
            <a:r>
              <a:rPr lang="en-US" dirty="0" smtClean="0"/>
              <a:t>Information on how to contact the city to make a complaint (“Call 311”).</a:t>
            </a:r>
          </a:p>
        </p:txBody>
      </p:sp>
    </p:spTree>
    <p:extLst>
      <p:ext uri="{BB962C8B-B14F-4D97-AF65-F5344CB8AC3E}">
        <p14:creationId xmlns:p14="http://schemas.microsoft.com/office/powerpoint/2010/main" val="984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Vehicle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</a:t>
            </a:r>
            <a:r>
              <a:rPr lang="en-US" b="1" dirty="0"/>
              <a:t>:</a:t>
            </a:r>
            <a:r>
              <a:rPr lang="en-US" dirty="0"/>
              <a:t> If my </a:t>
            </a:r>
            <a:r>
              <a:rPr lang="en-US" dirty="0" smtClean="0"/>
              <a:t>permitted car </a:t>
            </a:r>
            <a:r>
              <a:rPr lang="en-US" dirty="0"/>
              <a:t>is in the </a:t>
            </a:r>
            <a:r>
              <a:rPr lang="en-US" dirty="0" smtClean="0"/>
              <a:t>shop for repairs, </a:t>
            </a:r>
            <a:r>
              <a:rPr lang="en-US" dirty="0"/>
              <a:t>can I temporarily use a car that doesn’t have a vehicle permit to provide rides for-hire? </a:t>
            </a:r>
            <a:endParaRPr lang="en-US" dirty="0" smtClean="0"/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Vehicle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57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If my permitted car is in the shop for repairs, can I temporarily use a car that doesn’t have a vehicle permit to provide rides for-hire?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rgbClr val="00B050"/>
                </a:solidFill>
              </a:rPr>
              <a:t>No</a:t>
            </a:r>
          </a:p>
        </p:txBody>
      </p:sp>
      <p:sp>
        <p:nvSpPr>
          <p:cNvPr id="4" name="Donut 3"/>
          <p:cNvSpPr/>
          <p:nvPr/>
        </p:nvSpPr>
        <p:spPr>
          <a:xfrm flipV="1">
            <a:off x="956935" y="3406959"/>
            <a:ext cx="1919349" cy="539072"/>
          </a:xfrm>
          <a:prstGeom prst="donut">
            <a:avLst>
              <a:gd name="adj" fmla="val 3125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079"/>
          </a:xfrm>
        </p:spPr>
        <p:txBody>
          <a:bodyPr/>
          <a:lstStyle/>
          <a:p>
            <a:r>
              <a:rPr lang="en-US" b="1" dirty="0" smtClean="0"/>
              <a:t>Your Vehicle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2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 </a:t>
            </a:r>
            <a:r>
              <a:rPr lang="en-US" dirty="0" smtClean="0"/>
              <a:t>You see this on your dashboard. Does your vehicle meet the City’s vehicle quality standards right now?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996" y="2461845"/>
            <a:ext cx="4774068" cy="35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Vehicle Permit: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570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You see this on your dashboard. Does your vehicle meet the City’s vehicle quality standards right now?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No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1043658" y="3006743"/>
            <a:ext cx="1919349" cy="557449"/>
          </a:xfrm>
          <a:prstGeom prst="donut">
            <a:avLst>
              <a:gd name="adj" fmla="val 3125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396" y="2763295"/>
            <a:ext cx="4774068" cy="3580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93917"/>
            <a:ext cx="4929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To meet the City’s quality standards, no warning lights must be illuminated. If a warning light comes on, complete the ride, then get your vehicle repaired before you resume providing TFH services.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174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of Violating </a:t>
            </a:r>
          </a:p>
        </p:txBody>
      </p:sp>
    </p:spTree>
    <p:extLst>
      <p:ext uri="{BB962C8B-B14F-4D97-AF65-F5344CB8AC3E}">
        <p14:creationId xmlns:p14="http://schemas.microsoft.com/office/powerpoint/2010/main" val="12780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Operating Authority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223"/>
            <a:ext cx="10515600" cy="5168028"/>
          </a:xfrm>
        </p:spPr>
        <p:txBody>
          <a:bodyPr/>
          <a:lstStyle/>
          <a:p>
            <a:r>
              <a:rPr lang="en-US" dirty="0" smtClean="0"/>
              <a:t>To provide </a:t>
            </a:r>
            <a:r>
              <a:rPr lang="en-US" dirty="0" err="1" smtClean="0"/>
              <a:t>TFH</a:t>
            </a:r>
            <a:r>
              <a:rPr lang="en-US" dirty="0" smtClean="0"/>
              <a:t> driver services, you </a:t>
            </a:r>
            <a:r>
              <a:rPr lang="en-US" b="1" u="sng" dirty="0" smtClean="0"/>
              <a:t>must</a:t>
            </a:r>
            <a:r>
              <a:rPr lang="en-US" dirty="0" smtClean="0"/>
              <a:t> work for or contract with a </a:t>
            </a:r>
            <a:r>
              <a:rPr lang="en-US" dirty="0" err="1" smtClean="0"/>
              <a:t>TFH</a:t>
            </a:r>
            <a:r>
              <a:rPr lang="en-US" dirty="0" smtClean="0"/>
              <a:t> company that has a valid operating authority permit.</a:t>
            </a:r>
          </a:p>
          <a:p>
            <a:r>
              <a:rPr lang="en-US" dirty="0" smtClean="0"/>
              <a:t>You are not prohibited from working for/contracting with more than one </a:t>
            </a:r>
            <a:r>
              <a:rPr lang="en-US" dirty="0" err="1" smtClean="0"/>
              <a:t>TFH</a:t>
            </a:r>
            <a:r>
              <a:rPr lang="en-US" dirty="0" smtClean="0"/>
              <a:t> company. </a:t>
            </a:r>
          </a:p>
          <a:p>
            <a:r>
              <a:rPr lang="en-US" b="1" u="sng" dirty="0" smtClean="0"/>
              <a:t>Every</a:t>
            </a:r>
            <a:r>
              <a:rPr lang="en-US" dirty="0" smtClean="0"/>
              <a:t> for-hire ride you provide </a:t>
            </a:r>
            <a:r>
              <a:rPr lang="en-US" b="1" u="sng" dirty="0" smtClean="0"/>
              <a:t>must</a:t>
            </a:r>
            <a:r>
              <a:rPr lang="en-US" dirty="0" smtClean="0"/>
              <a:t> be attributable to a </a:t>
            </a:r>
            <a:r>
              <a:rPr lang="en-US" dirty="0" err="1" smtClean="0"/>
              <a:t>TFH</a:t>
            </a:r>
            <a:r>
              <a:rPr lang="en-US" dirty="0" smtClean="0"/>
              <a:t> company that you work for/contract with.</a:t>
            </a:r>
          </a:p>
          <a:p>
            <a:r>
              <a:rPr lang="en-US" dirty="0" smtClean="0"/>
              <a:t>You may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accept a ride request that is outside of the </a:t>
            </a:r>
            <a:r>
              <a:rPr lang="en-US" dirty="0" err="1" smtClean="0"/>
              <a:t>TFH</a:t>
            </a:r>
            <a:r>
              <a:rPr lang="en-US" dirty="0" smtClean="0"/>
              <a:t> company(</a:t>
            </a:r>
            <a:r>
              <a:rPr lang="en-US" dirty="0" err="1" smtClean="0"/>
              <a:t>ies</a:t>
            </a:r>
            <a:r>
              <a:rPr lang="en-US" dirty="0" smtClean="0"/>
              <a:t>) that you work for/contract with.</a:t>
            </a:r>
          </a:p>
          <a:p>
            <a:r>
              <a:rPr lang="en-US" dirty="0" smtClean="0"/>
              <a:t>Similarly, if your permitted vehicle is not equipped as a </a:t>
            </a:r>
            <a:r>
              <a:rPr lang="en-US" dirty="0" err="1" smtClean="0"/>
              <a:t>hailable</a:t>
            </a:r>
            <a:r>
              <a:rPr lang="en-US" dirty="0" smtClean="0"/>
              <a:t> vehicle (see chapter </a:t>
            </a:r>
            <a:r>
              <a:rPr lang="en-US" dirty="0" err="1" smtClean="0"/>
              <a:t>47A</a:t>
            </a:r>
            <a:r>
              <a:rPr lang="en-US" dirty="0" smtClean="0"/>
              <a:t>-2.4.8 and 2.4.9) you may </a:t>
            </a:r>
            <a:r>
              <a:rPr lang="en-US" b="1" u="sng" dirty="0" smtClean="0"/>
              <a:t>NOT</a:t>
            </a:r>
            <a:r>
              <a:rPr lang="en-US" dirty="0" smtClean="0"/>
              <a:t> accept a street/curbside hail.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2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Operating Authority: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 </a:t>
            </a:r>
            <a:r>
              <a:rPr lang="en-US" dirty="0" smtClean="0"/>
              <a:t>A driver permit and a permitted vehicle is all you need in order to offer rides for-hire.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True.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False.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Transportation-For-Hire (TFH)?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54070" y="3678619"/>
            <a:ext cx="609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Dallas City Code Section 47A-1.5(25)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2369" y="2306782"/>
            <a:ext cx="11213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TRANSPORTATION-FOR-HIRE SERVICE means the business of offering or providing transportation of persons for compensation.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Operating Authority: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r>
              <a:rPr lang="en-US" dirty="0" smtClean="0"/>
              <a:t> A </a:t>
            </a:r>
            <a:r>
              <a:rPr lang="en-US" dirty="0"/>
              <a:t>driver permit and a permitted vehicle is all you need in order to offer rides for-hire.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True.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False.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You may </a:t>
            </a:r>
            <a:r>
              <a:rPr lang="en-US" b="1" i="1" u="sng" dirty="0" smtClean="0"/>
              <a:t>NOT</a:t>
            </a:r>
            <a:r>
              <a:rPr lang="en-US" i="1" dirty="0" smtClean="0"/>
              <a:t> provide for-hire rides unless/until you work for/contract with a </a:t>
            </a:r>
            <a:r>
              <a:rPr lang="en-US" i="1" dirty="0" err="1" smtClean="0"/>
              <a:t>TFH</a:t>
            </a:r>
            <a:r>
              <a:rPr lang="en-US" i="1" dirty="0" smtClean="0"/>
              <a:t> company that has a valid operating authority permit. </a:t>
            </a:r>
            <a:endParaRPr lang="en-US" i="1" dirty="0"/>
          </a:p>
        </p:txBody>
      </p:sp>
      <p:sp>
        <p:nvSpPr>
          <p:cNvPr id="4" name="Donut 3"/>
          <p:cNvSpPr/>
          <p:nvPr/>
        </p:nvSpPr>
        <p:spPr>
          <a:xfrm>
            <a:off x="1073804" y="2984959"/>
            <a:ext cx="1919349" cy="557449"/>
          </a:xfrm>
          <a:prstGeom prst="donut">
            <a:avLst>
              <a:gd name="adj" fmla="val 3125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Operating Authority: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 </a:t>
            </a:r>
            <a:r>
              <a:rPr lang="en-US" dirty="0" smtClean="0"/>
              <a:t>You drive an unmarked (non-</a:t>
            </a:r>
            <a:r>
              <a:rPr lang="en-US" dirty="0" err="1" smtClean="0"/>
              <a:t>hailable</a:t>
            </a:r>
            <a:r>
              <a:rPr lang="en-US" dirty="0" smtClean="0"/>
              <a:t>) vehicle, and you work for/contract with one </a:t>
            </a:r>
            <a:r>
              <a:rPr lang="en-US" dirty="0" err="1" smtClean="0"/>
              <a:t>TFH</a:t>
            </a:r>
            <a:r>
              <a:rPr lang="en-US" dirty="0" smtClean="0"/>
              <a:t> company. That </a:t>
            </a:r>
            <a:r>
              <a:rPr lang="en-US" dirty="0" err="1" smtClean="0"/>
              <a:t>TFH</a:t>
            </a:r>
            <a:r>
              <a:rPr lang="en-US" dirty="0" smtClean="0"/>
              <a:t> company only sends ride requests via a smartphone application. You just dropped off your passenger and you are approached by someone who offers you cash to give them a ride. Can you accept this ride request?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Yes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No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55"/>
            <a:ext cx="10515600" cy="1325563"/>
          </a:xfrm>
        </p:spPr>
        <p:txBody>
          <a:bodyPr/>
          <a:lstStyle/>
          <a:p>
            <a:r>
              <a:rPr lang="en-US" b="1" dirty="0" smtClean="0"/>
              <a:t>Operating Authority: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81" y="124969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Question</a:t>
            </a:r>
            <a:r>
              <a:rPr lang="en-US" b="1" dirty="0"/>
              <a:t>: </a:t>
            </a:r>
            <a:r>
              <a:rPr lang="en-US" dirty="0"/>
              <a:t>You drive an unmarked (non-</a:t>
            </a:r>
            <a:r>
              <a:rPr lang="en-US" dirty="0" err="1"/>
              <a:t>hailable</a:t>
            </a:r>
            <a:r>
              <a:rPr lang="en-US" dirty="0"/>
              <a:t>) vehicle, and you work for/contract with one </a:t>
            </a:r>
            <a:r>
              <a:rPr lang="en-US" dirty="0" err="1"/>
              <a:t>TFH</a:t>
            </a:r>
            <a:r>
              <a:rPr lang="en-US" dirty="0"/>
              <a:t> company. That </a:t>
            </a:r>
            <a:r>
              <a:rPr lang="en-US" dirty="0" err="1"/>
              <a:t>TFH</a:t>
            </a:r>
            <a:r>
              <a:rPr lang="en-US" dirty="0"/>
              <a:t> company only sends ride requests via a smartphone application. You just dropped off </a:t>
            </a:r>
            <a:r>
              <a:rPr lang="en-US" dirty="0" smtClean="0"/>
              <a:t>a passenger </a:t>
            </a:r>
            <a:r>
              <a:rPr lang="en-US" dirty="0"/>
              <a:t>and you are approached by someone who offers you cash to give them a ride. Can you accept this ride request?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Yes.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No.</a:t>
            </a:r>
          </a:p>
          <a:p>
            <a:pPr marL="0" indent="0">
              <a:buNone/>
            </a:pPr>
            <a:r>
              <a:rPr lang="en-US" sz="2000" i="1" dirty="0" smtClean="0"/>
              <a:t>The correct answer is “no” for two reasons: (1) If the </a:t>
            </a:r>
            <a:r>
              <a:rPr lang="en-US" sz="2000" i="1" dirty="0" err="1" smtClean="0"/>
              <a:t>TFH</a:t>
            </a:r>
            <a:r>
              <a:rPr lang="en-US" sz="2000" i="1" dirty="0" smtClean="0"/>
              <a:t> company you work for only sends ride requests via a smartphone application, then you may only accept ride requests via that </a:t>
            </a:r>
            <a:r>
              <a:rPr lang="en-US" sz="2000" i="1" dirty="0" err="1" smtClean="0"/>
              <a:t>TFH</a:t>
            </a:r>
            <a:r>
              <a:rPr lang="en-US" sz="2000" i="1" dirty="0" smtClean="0"/>
              <a:t> company’s application; and (2) a non-</a:t>
            </a:r>
            <a:r>
              <a:rPr lang="en-US" sz="2000" i="1" dirty="0" err="1" smtClean="0"/>
              <a:t>hailable</a:t>
            </a:r>
            <a:r>
              <a:rPr lang="en-US" sz="2000" i="1" dirty="0" smtClean="0"/>
              <a:t> vehicle may not accept street/curbside hails. </a:t>
            </a:r>
            <a:endParaRPr lang="en-US" sz="2000" i="1" dirty="0"/>
          </a:p>
        </p:txBody>
      </p:sp>
      <p:sp>
        <p:nvSpPr>
          <p:cNvPr id="4" name="Donut 3"/>
          <p:cNvSpPr/>
          <p:nvPr/>
        </p:nvSpPr>
        <p:spPr>
          <a:xfrm>
            <a:off x="838200" y="3557348"/>
            <a:ext cx="1919349" cy="557449"/>
          </a:xfrm>
          <a:prstGeom prst="donut">
            <a:avLst>
              <a:gd name="adj" fmla="val 3125"/>
            </a:avLst>
          </a:prstGeom>
          <a:solidFill>
            <a:srgbClr val="00B050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of Violating the City’s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TFH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20595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Passengers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b="1" dirty="0" smtClean="0"/>
              <a:t>can’t </a:t>
            </a:r>
            <a:r>
              <a:rPr lang="en-US" dirty="0" smtClean="0"/>
              <a:t>refuse service to someone because of their race, color, age, religion, sex, marital status, sexual orientation, gender identity, national origin, disability, political opinions, or affiliations.</a:t>
            </a:r>
          </a:p>
          <a:p>
            <a:r>
              <a:rPr lang="en-US" dirty="0" smtClean="0"/>
              <a:t>You </a:t>
            </a:r>
            <a:r>
              <a:rPr lang="en-US" b="1" dirty="0" smtClean="0"/>
              <a:t>can</a:t>
            </a:r>
            <a:r>
              <a:rPr lang="en-US" dirty="0" smtClean="0"/>
              <a:t> refuse service to someone if you’re providing TFH services to another passenger.</a:t>
            </a:r>
          </a:p>
          <a:p>
            <a:r>
              <a:rPr lang="en-US" dirty="0" smtClean="0"/>
              <a:t>You </a:t>
            </a:r>
            <a:r>
              <a:rPr lang="en-US" b="1" dirty="0" smtClean="0"/>
              <a:t>can</a:t>
            </a:r>
            <a:r>
              <a:rPr lang="en-US" dirty="0" smtClean="0"/>
              <a:t> also refuse service to someone if they’re acting disorderly, if you think they’re committing a crime, or if they’re behaving in a way that makes you fear for your safety.</a:t>
            </a:r>
          </a:p>
        </p:txBody>
      </p:sp>
    </p:spTree>
    <p:extLst>
      <p:ext uri="{BB962C8B-B14F-4D97-AF65-F5344CB8AC3E}">
        <p14:creationId xmlns:p14="http://schemas.microsoft.com/office/powerpoint/2010/main" val="19484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Your Passengers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 pay anyone (such as a hotel employee) to direct passengers to you.</a:t>
            </a:r>
          </a:p>
          <a:p>
            <a:r>
              <a:rPr lang="en-US" dirty="0" smtClean="0"/>
              <a:t>You must accept credit card payments from your passengers. When you accept credit cards, you must use a “secure credit card processing method that encrypts information transmitted to authenticate credit card payment transaction for approval.”</a:t>
            </a:r>
          </a:p>
          <a:p>
            <a:r>
              <a:rPr lang="en-US" dirty="0" smtClean="0"/>
              <a:t>You must take the most direct and expeditious route, unless your passenger tells you otherwise. (This does not apply to non-motorized TFH services.)</a:t>
            </a:r>
          </a:p>
        </p:txBody>
      </p:sp>
    </p:spTree>
    <p:extLst>
      <p:ext uri="{BB962C8B-B14F-4D97-AF65-F5344CB8AC3E}">
        <p14:creationId xmlns:p14="http://schemas.microsoft.com/office/powerpoint/2010/main" val="14669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of Violating the City’s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TFH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15731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Rates for TFH services must be published by the operating authority, and must be disclosed to the person paying for the service before the TFH service is provided.</a:t>
            </a:r>
          </a:p>
          <a:p>
            <a:r>
              <a:rPr lang="en-US" dirty="0" smtClean="0"/>
              <a:t>Maximum rates for </a:t>
            </a:r>
            <a:r>
              <a:rPr lang="en-US" dirty="0" err="1" smtClean="0"/>
              <a:t>hailable</a:t>
            </a:r>
            <a:r>
              <a:rPr lang="en-US" dirty="0" smtClean="0"/>
              <a:t> vehicles (vehicles someone can wave down; not dispatched vehicles) are set by the city.</a:t>
            </a:r>
          </a:p>
          <a:p>
            <a:r>
              <a:rPr lang="en-US" dirty="0" smtClean="0"/>
              <a:t>You may not charge more than the rates published by your operating authority.</a:t>
            </a:r>
          </a:p>
          <a:p>
            <a:r>
              <a:rPr lang="en-US" dirty="0" smtClean="0"/>
              <a:t>You may not charge higher rates for wheelchair accessible vehicles.</a:t>
            </a:r>
          </a:p>
        </p:txBody>
      </p:sp>
    </p:spTree>
    <p:extLst>
      <p:ext uri="{BB962C8B-B14F-4D97-AF65-F5344CB8AC3E}">
        <p14:creationId xmlns:p14="http://schemas.microsoft.com/office/powerpoint/2010/main" val="1155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time of payment, you or your operating authority must provide the person paying for the TFH services with a receipt containing:</a:t>
            </a:r>
          </a:p>
          <a:p>
            <a:pPr lvl="1"/>
            <a:r>
              <a:rPr lang="en-US" dirty="0" smtClean="0"/>
              <a:t>the fare rate, </a:t>
            </a:r>
          </a:p>
          <a:p>
            <a:pPr lvl="1"/>
            <a:r>
              <a:rPr lang="en-US" dirty="0" smtClean="0"/>
              <a:t>the total fare, </a:t>
            </a:r>
          </a:p>
          <a:p>
            <a:pPr lvl="1"/>
            <a:r>
              <a:rPr lang="en-US" dirty="0" smtClean="0"/>
              <a:t>how the fare was calculated, </a:t>
            </a:r>
          </a:p>
          <a:p>
            <a:pPr lvl="1"/>
            <a:r>
              <a:rPr lang="en-US" dirty="0" smtClean="0"/>
              <a:t>the trip distance (if the fare was based on distance), </a:t>
            </a:r>
          </a:p>
          <a:p>
            <a:pPr lvl="1"/>
            <a:r>
              <a:rPr lang="en-US" dirty="0" smtClean="0"/>
              <a:t>the length of the trip (if the fare was based on length), </a:t>
            </a:r>
          </a:p>
          <a:p>
            <a:pPr lvl="1"/>
            <a:r>
              <a:rPr lang="en-US" dirty="0" smtClean="0"/>
              <a:t>the name of the operating authority, </a:t>
            </a:r>
          </a:p>
          <a:p>
            <a:pPr lvl="1"/>
            <a:r>
              <a:rPr lang="en-US" dirty="0" smtClean="0"/>
              <a:t>your first name and permit number, and </a:t>
            </a:r>
          </a:p>
          <a:p>
            <a:pPr lvl="1"/>
            <a:r>
              <a:rPr lang="en-US" dirty="0" smtClean="0"/>
              <a:t>the vehicle permit number.</a:t>
            </a:r>
          </a:p>
        </p:txBody>
      </p:sp>
    </p:spTree>
    <p:extLst>
      <p:ext uri="{BB962C8B-B14F-4D97-AF65-F5344CB8AC3E}">
        <p14:creationId xmlns:p14="http://schemas.microsoft.com/office/powerpoint/2010/main" val="15857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of Violating the City’s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TFH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13359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02" y="58197"/>
            <a:ext cx="10515600" cy="1040903"/>
          </a:xfrm>
        </p:spPr>
        <p:txBody>
          <a:bodyPr/>
          <a:lstStyle/>
          <a:p>
            <a:pPr algn="ctr"/>
            <a:r>
              <a:rPr lang="en-US" b="1" dirty="0" smtClean="0"/>
              <a:t>What is </a:t>
            </a:r>
            <a:r>
              <a:rPr lang="en-US" b="1" dirty="0" err="1" smtClean="0"/>
              <a:t>TFH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3854" y="5062091"/>
            <a:ext cx="114840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/>
              <a:t>The bottom line:</a:t>
            </a:r>
            <a:r>
              <a:rPr lang="en-US" sz="2800" i="1" dirty="0"/>
              <a:t> </a:t>
            </a:r>
            <a:r>
              <a:rPr lang="en-US" sz="2800" i="1" dirty="0" smtClean="0"/>
              <a:t>Unless the ride you provide is courtesy transportation (free to the customer), it is transportation-for-hire, and must comply with the regulations in Dallas City Code chapter </a:t>
            </a:r>
            <a:r>
              <a:rPr lang="en-US" sz="2800" i="1" dirty="0" err="1" smtClean="0"/>
              <a:t>47A</a:t>
            </a:r>
            <a:r>
              <a:rPr lang="en-US" sz="2800" i="1" dirty="0" smtClean="0"/>
              <a:t>.</a:t>
            </a:r>
            <a:endParaRPr lang="en-US" sz="2800" b="1" i="1" u="sng" dirty="0"/>
          </a:p>
        </p:txBody>
      </p:sp>
      <p:pic>
        <p:nvPicPr>
          <p:cNvPr id="1028" name="Picture 4" descr="https://encrypted-tbn1.gstatic.com/images?q=tbn:ANd9GcS0nR0zF_W1A0LFyiHCGuHWj_PduqP_oukqiYRFb9sflYFP0gVrI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6" y="1079003"/>
            <a:ext cx="3215545" cy="20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free pictures of stretch lim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free pictures of stretch lim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hMSEA8QERISEhIUFBUQEBUVFhIWFxUPFBAVFBQUFBQXGyYeFxkjGRQUHy8gIycpLCwsFR4xNTAqNSYrLCkBCQoKDgwOFA8PFykYFBgpKTUsKSkpKSkpNTUpKSkuNjUpKTYpKTU1Ni4pNTUtLikpKikpKTUpKSkpKSkpKSkpKf/AABEIAIYBeQMBIgACEQEDEQH/xAAcAAEAAQUBAQAAAAAAAAAAAAAAAQMEBQYHAgj/xABPEAABAwEEBAcLCAcHBAMAAAABAAIDEQQFEiEGMUFRBxMVUmGRoRQiYnGBkpOisdHSFiMyQlNywdMXM1VjwuHwQ0RUgpSys3OD1OOEo+L/xAAXAQEBAQEAAAAAAAAAAAAAAAAAAQID/8QAGhEBAQEBAQEBAAAAAAAAAAAAABEBEgIhYf/aAAwDAQACEQMRAD8A7iiIgIiICIiAiIgIiICIiAihSgIiICIlUBFFUqglFFUqglFFUqglFFUqglFFUqglFFUqglERARRVSgIiICIiAiIgIiICIiAiIgIiICIiAiIgIiICVWhaecLVnu8uhYO6LUBnG00bHXVxrxWh8EZ+LWuOXlpzeV5ycUZnNa6p4qI8VE1gq5znkGuEAEkuJoAg+iL10vsVmqJ7VBGR9UyNxeYO+7Fq9t4bruYS2N09oduiidn5X0XHrJo/EwivzrtrnAtaekR6yPv5ncNSy0baCjcm7m0YPNZQdi3njUreZuGiQ/qrstFNhlkZEO0fisdPwv3ga4bLY2femDyPNctY4obh1BSQrwlZz9J17PIAdYY61+rIdXWqJ4Qr2OYtdkHiieR/xFYaRho+n0qNY37zv5uHUtova5ooYCWtFQWxtOevGBXXzST5Egxp07vb/GwDxRf+heflre3+Pi9Ef/HVjhUYE5Sr46a3tq7vi9E7/wAdW02lF6O13j1CVvsgCo4VBarylHX5eR13k/z7UPZEvHK95ftN/pLX+UvWFQWpyV55WvH9pv8ASWz8tOVbx/ab/SWz8tThUYU5KjlS8P2o/wBJbPy1HKl4ftN/pLZ+WpwphTlacqXh+03+ktn5anlK8P2o/wBJbfy1dXRZmvnia4VaXVeN7Ggud2NKy1/3THDE0taA8uY0nPYJQ/WdpiHnLO4rX3XleINOUZHatU1p1k0A+j/VVItt6f46byy2r4Us7Kvb98dQFfwWZaxa5Z31GFN63oP79If/AJMjf+SipzaV3rFTFaLWATRrsWNpO4PzaetZ9q9MjoSW96TrpShG5zaUeOggpyme2vwcKt5NNBa3H7zInDrLFnrv4XrxFMRsko8JrmHra78Fhb90XEwL4QGTULiwVpIBUksJzqOaakb3DMajFaCx2F4IINDVZjddxuvhbe6gnso6XQzNd6jw32rc7o0lgtFOLfR3MeMLvIDr8lV862K3hbRdF6NqNh3+5JU6d4RaXcek7wAHfOt9cDx/W8q2yyW5kgxMNd41EHcRsWdzcazVwiIooiIgIiICIiAiIgIiICKCtB0u4Y7JYpHQNbJaZm5ObHhDWuGsOkO0baAoN/RcOn4c7bJnDZ7LCDqxufK7sLAsbLwk3pJrtbY+iOKAdrsRVmpX0GuacKfCm2xxvslleHWxwwuIzFnB+s7fJnk3ZrOyvPJL/t0h7+8LWegTcWP/AKwFh5dHGPe57nuq44j31auJqSSWkkk55rXOpWqySFxLnEkkkkkkkk5kknWamq3jR2wiGwteR85a3k9IscDqU8T56eMQBWjdFoec7LM98enwVtlkE3EwlsDJImRtiiebNj+aZUgYw3MCpNelXPP0rERmpJ8nVr7a9Sq0V/HeIpkyzU6II/d41UF4eBZ/QRfCumb+MsdRQRq8YCyYvI82D0EPwqTe7hnhgyz/AFEHwqbVYyKcNfE8jEBOx5G8MkrT1Vlr0vrjmNZgLaFriag1LWPbu8IdSoMvF1GgiE0zzgg1nPmdK9cqO3Qegh+FQqxooor83oebB6CH4V55TPNg9BF8KCxIUYVe8pnmQehj+FOVDzLP6CP4UIsSFFFf8qH7Ozehb7lBvP8Ad2b0I9yCwIUEK/5S/dWb0S88o/urN6P+aIsaKKK/5RH2Nm8x3vTlAfYWXzZPjQUrttQjkxuBIwSNAFK1fE5gOZ8LsV/f9+NnDAxrhSR7ziptqQMidrnK0Nvb9hZfNl/MTu5n2Fl6pvzVnVWdl/WR/ed/tcs0xWNntrAA7iLPWpdUmbWSf3vSq7L+jJpxEBOr6c/5quam5Vwpc+gJOwEnxAVXjlNv2EXklm+NexeTPsG+mk/ElWs8tGvLTV7hWF0rRUEFzWBgIOVDhxbMjWqv4+KvKEPOCO2CrXYaUloK4g3fTOg3EjaFm7TdtikPf2FpJ3TyN9i0zRuIC3uwMkbEHvLAyRhLWh3e1c5rq0proD0rH3dbxZ2izyQPwOB6NxG8FX9ivFwotuvWyNmLscYLS6obuqaZEUzz2UWK+R8dagSDoOFw9ZpVhrJ3LpKW0qfYt7ujSNjqOD8LhtBFfFr1LnEdxFn0S3/NAw+5XbIpAKEWZwGx0BHsdRVMdlu6/wAufR5icwjvXsOYcNYe3PrGraFnQVwazXhJGQWw2QGtat+bNdpqYysvZ9OLQ0U4p2XMka7sJYs75brsaLlMPCNIPpMmHjZIR1xyv9ivYuFBo+kWj7z5o/8AlgA6ysxXSUWjWbhDY/6LZnf9J9kn9Vkhd6quDwg2duUkzoTutEEkXrOwhINxRa/ZdLYnirJYJBva8j2Aq9jvxh2eaWu/GvYkGTRY5l6NdKxjSMJY4muTsYcwAUPQ53UsgCoJREQYXTG+DZbBarQPpMjOD/qO71naQvkS3Wgve5xJNTrOvXr8ZzPlXe+HTTNscPJrAHSyhskpLqBkYfVvjcS3xUC4AYTvb5zVJ9b6zjn9IbU5uo+TYshFfBFMWrPVXWrKKxYv7SJv3ne4FTPY8IHzkTqnU11Tq1kUW7rkzlkv5uoup46rJQ6RQbZB1O9y0iiuYbA5wJAeR4LXOHlIyWutSN0lv2Cj+/a5pGe2rKUpTrWLOksLQGt4zCMg0F4AHQMS13uU/SacQGumRG/JVYLKx5piplXviAMtg73Wp1pMbAzTJjQA1jgBqADQB4hVT8t281/q+9YUXQ3njrr/AAqeRAfr+z3KdasxmTpwOY7raqcmm9QRxZzy1j3LGcg+H7F5NxeGOxLpMZf5c/u3ecPcpGnI+zd1tWHFx+F2JyEd7vNHxJdIzI04bzH+qp+W7OZJ6vvWD5DPO7Gj+NRyIeePU+NS6Rnvlszmyer71I00j5snUPesByIed/t+NQbldzh6o/iVukbD8so9z+oe9PljF4fm/wA1rvIzuc3rZ8Sg3O7nN6x+BTrSY2T5YReF5v8ANPlfFvd5pWtcju3tTkZ/R2q9aRsvyti3u80qPlZFvd5rlrnIsnR63uXk3Q/+g/4U61Y2X5WRb3ea5T8rIucfNctY5Jk3eq/4U5Hl5p82T4VLpGy/KuPvSHuBaQQQ2uYprDmkbFeWjhGfI0tknLgQQawQ6iKZEsy8lFp3I8vNPmyfCnJEm7sk+FKNrZphCABidll9E+5explDvd5pWo8jyc3sd8KjkmTd7fcl1G5DTODnO813uVOzaT2SPFgAZizdRhFT0mi1E3W/wesLzya/wfOal0jdnaZQEEYjX7rtdfF0KqNMbPz+x3uWiG73+D5zfep5NfvYP87PerdI39ml9nP9qPWH4K4fpVA0VMzabKEk9QXNJLIW5ktp0OaewGqo13KdaR0aTT+AauOd4mgD1ivcGnFmd9IuZ96P8RVaFBdErwCG0B2nJVJbjmaK0qOgq9asdQs94RvGJjmPbvbT8NSqGZuoe0rkEcz2E0LmO1EgkHy0V6x1oNCJHZ6vnW7dX106R265+D4WuFs8kkMbXE8WHRh7i0EjFXEKAkGnXtWWg4Ky1pMVvljAByjDg3xYHSFtPItHu/Si8I44ozA8BjGx1ZabNSjQAKN6ab1mLHpfbsvmyW/XZK+IteMJABLakZkHLcuOe/W+pPjrvnxmXr6q3nwcuGJ3GwSOFKEMbHJnrLnRFpbQVOZzAWNfc9psPz5kFosww8cKuc6ONx/Wsr9ICmevKpG9Zf5W22tGXbC8nLEyQF1N1MNSsZatIrXiwvseB3fEs+d+i4aqcTqrXWV1rHxtnHkhojlOYBBAZQtIqCMjlQ1y3qhZtL5YpjE9xJZV3ffWjzcATqzG3ZULB6KWySOMxzQvia1zuJ1vwwk1DHGg+jnTLVQLBaQ6VWczvnbJiBY1gjFRIXtDgWuBHeDMZk+RUfQFjtTZI2SNza9oe3xOFQqy5fohwmkFlltNkkgJLix4LXNwlxdQVpWgJ1Z0GpdK48b/AGLMHz7w9XeeVGvOp9njw/5XyNP4da5t3AvqDT7g4ivPi3OeY5YwWsfSoLCalrhUbc6rnFt4BbS39VJFIOh72HqcKdquRHKBYQotFmAYSP6zW9Wvglt8da2eZ3SxzH/7XV7Fhbx0GtjGOrZrVXcYpc89X0URi9G7mfO8BkfGvJwRR6scpaXUJ2NDWlxz2AbVlbztbgbHxDCdji+pJtIFJIHRghjGjvSGtAycDUpovxrHRMiIZI4WyM4o3P1RMEjcIILXcW05jMKLrvGVvGNswiOWLjC1pq1jAGxUnqWgVqRrOQ1BFWs2KaMTPwRzHEYQ3EDLHGO/LqnVWoHSDsWIs0gqagUPfDoO0LY5g6TDIGkuaQwxQ4GizsD+8xmhe5mesANzpVaxhAceaHEeStBqRGQbh6F6ODcOpUWCIj6Tet34r1xUfOb1lB6ws3DsTi2bh2JxMe8dacTHvHnKhHE2g1di98WOheGMblmPOC94G7x5wQSYgo4sb0wDePOCnihv7Qgji+k9Z96nB0nrKcUP6ITihv7QggR9J6yvWDwj1lRxPSexOJ6T2IJDTznec5RxZ3nrKnifGnEnpQQIuk9a9UPOPWVHFHpUcWd5Ra9Gu89ZXh0Z3ntU8Wd5Tizv7ChUsLqDvju2L3xj+cexUcDlOF39VUFTjX849nuUiZ/OPU38QqJDv6qlXbuwqor90Sc71WfCpFpk556m+5UMTt3tQOdu9qgrm2SUrjPUF6dbJCCMesEZBoPkNMlauLqal6q7cgxduZhIbUnKuZJ6Arm57CXEuyGEAue4EtY0mgNBm5xOQaMyVbW6pkz3D2LbLmsojs3dAndZ3WfiLUHNYHl1qmmLIatOtrY2E5Z5uyNVnWlO12CGGXirU2QOwF7i9xe4EfUdDC9ojfmCWlxIqKkKlZbGyQyGxukYWND3E14sg1o1zXEuGo6sQpUkUBIyFlueGUunnlZDG2YGUjFK2aSZhJZZ8Jx0c3Mh1MFNewUrVcjImw8TIZ2uc61slY7iYjHURxukleaxYCHtLaYqk0OaDB2xgkxNc3BM0kOHT+I96xMNkLiQNY1rNX1m2OYPje4OdG50YcGkZuYAHAGgo9o6GjYsf33GAsGb2g09qqKXJ8m7tTuCTcetZaJj9qq4Dv7P5qowncco2O6yqtjD2u74Oz8ZWVOW0KlICa4ejaB49qKvrM4baK5dMBLZmhrHuklEdC1jjhOWRIJGZCweba981vjkA7MRXqwMe+0RGMGaQOBDWcZIag5d6xpOtKkdNgsEsb4TKIwKuLQwijXnWAKADKua6v3NIua6IaA22Wazy2uIQwxvbIQ/9Y7Bm1obiJAJA+kBtXZerq/mlaRNJhBK1G+NNhESAtttEWJpC0G/dDXvcXNWRbScJRGxW7uFUjYsdaNA5tgWMtGgFo5pQa3arY11tnc1zoxPI6eNzDhcHytLJ4mu1Nc9pNDvaBtV1eejbxx0lmAnskcQbDFEHBzA5zRI58dQ7jWjGTWpxEHUqtt4PbQWkcWXLEuuG9Wd6IZiBkCeLcaDV3zgSqiL3idAGySyskk4trIWipcyQMDMQfsZhocOeZOorUSzLbmf69q2KTQ68XuLnWaVztpc4V8Vdg6FdXfoBa6l0kLmuGobupBn9GbLdMVniFpszZ7RhrK9zpCMRNaBocAAAQNWdFkXWe4S/GbJTwRJOGeYHrXjoXaR9Rypu0RtHMPUorcLLyE01FiiOs9+ZH6+hzqU6Fz3hDuuATutFio2B+bom5cU+lDhHMOvLVUhZA6K2jmO6lTk0Xn1GMnyINDJUtJrQeTxrczok/7H1VA0YeMxDQ+JBsPBno9Y4mvnvFsUr3jDFC8NcGNxAl7xqxnUBsFd63l1kuJ39zsnkYB7FynkiYfUd2qDds3Nd2oOq8iXCf7pZ+t49jlB0XuA/wB2iHifMP41yruKbc5R3NNucg6r8irhP9gPTT/GvLuD+4jqjcPFaJviXK+Lm8LtSs3h9qDqX6NbjOyUeK0Se9eTwWXMdT7Q3xTn8QVzDjJt7u1T3TMNr+1B039El0bJrUP+838WKP0PXXstVsH/AHYj7Y1zTlCcfWd2r0L1n57+soOkHgZu4/3y2efB+WvJ4FbDst1qG6vEH+Bc6F92gfXd1lehpBaPtHdZQdC/QrZtl4WjyshP4KP0Jw7Lxl9FCtBGk1p+0cvbdK7T9o5BvJ4EI9l4yeWGP4lH6DW/tJ3oGfmLShpjaftHL23Ta1D65Qbj+gsftI/6dv5qHgKOy8h5bOPzVqQ08tXPK9t4QbVzyg2d3AS+mV4s/wBP/wCxeTwETbLxj/0//wC1rzeEa1c5exwlWnegqaR8B8sEE9rNrjmMUZe5giLS5rRnQ4jqFTq2LCaP2N0kUjmPtILbLi4qzyCN0rrM4tcwnCTVrTjoBWhPQs07hKtBBa6haQWuB1FpFCD0UWr3Tevc0pPfcUTiBGZY6hbWlRiBbVrhXMUIzCCo2zw4zPaI5eJbRry60Y3ceQK8W9zfnXNbhqMJAxEVGVVrhjhM9GywtZh+bLYrQ0QSEd+WyGjhjaAS2hBPQtqju+xWyeGd8lI2RGIwtAfHirUPY4GrCSSSHtBqdZVkRBYe6OMmZM17nuhjwGrA8kvbhcavBBAIoG5VxCprRql8x4YY8mfOPEjcDHRjA2M98WH6JPGbMshRYq1d6yNwyIAAz8qvrwtxtExkdkNQG5tdWWtxru1k7AANruIWYWS0QWmLGbRhJOQdG1lSzizscCST1Gqg5623SHUejendDzXMZaxvV7eejkkbyI6ys1tc0EEDZVuwq1N1Tn+yk80+5BbundX6VfEujcE/Bm28nTS2oyizxgMGA4S6c0OEOIOQbmfvBa9o1oQ6Z4M7jBGD33ekvI3NByHjK7zcV/2eywR2ezx8XGwUaNZ6XOOtzicyUFxdvA9dUNCLI15G2Vz5Oxxp2LarFd0ULcMMUcTd0bWsHU0BYSPS5hV3BpC0oM0ipQTBwqFVQFFFKIPOAblBiG5e0QU+IbuCjuZvNHUFVRBS7lbzR2KDZW80KsiCh3GzmhR3CzmjsVwiC2N3R80dS88lx80dQV2iCyN0xcwdig3LFzAr5EGONww8wdS8nR6DmDqWTRBiTo1BzB1LydFYOYOpZhEGDdohZ+YOpeHaGWfmBZ9EGvO0Is/MCpnQOzcwLZUQas7g+s3MC8O4OrNzQtsRBp7uDaz81U3cGNn3LdEQaMeC6z7l4PBVBuW+Ig587gnhVN3BJEuiog5s7gii3qk7ggZvK6ciDlx4H2b1SdwPDeurKEHJncD3Sre0cDZIOF1DsquxKEHz7bOBG1g1a+J3jY78CrVnAtbedEPE13vX0ZRMKDg1i4Ip2Zuo5w2508g/FX7eDWbcu1YRuCYRuCDjbODyYbFcM0DmC63gG4JgG4IOVx6FSjYrqLRGUbF0rANwTANwQaDFozINiv7LcL6iq3DCEDUFvY7PhaAriilEBERAREQEREBERAREQEREBERAREQEREBERAREQEREBERAREQEREBERAREQEREBERAREQEREBERAREQEREBERAREQEREBERAREQEREBERAREQEREBERAREQEREBERAREQEREBERAREQEREBERAREQEREBERAREQERE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39367" y="-852488"/>
            <a:ext cx="50101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59" y="3165072"/>
            <a:ext cx="4057745" cy="144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3" y="753626"/>
            <a:ext cx="3443336" cy="22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48" y="2873504"/>
            <a:ext cx="28721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TFH</a:t>
            </a:r>
            <a:r>
              <a:rPr lang="en-US" dirty="0" smtClean="0"/>
              <a:t> company(</a:t>
            </a:r>
            <a:r>
              <a:rPr lang="en-US" dirty="0" err="1" smtClean="0"/>
              <a:t>ies</a:t>
            </a:r>
            <a:r>
              <a:rPr lang="en-US" dirty="0" smtClean="0"/>
              <a:t>) you work for/contract with must maintain insurance that meets the city’s requirements.</a:t>
            </a:r>
          </a:p>
          <a:p>
            <a:r>
              <a:rPr lang="en-US" dirty="0" smtClean="0"/>
              <a:t>In order for </a:t>
            </a:r>
            <a:r>
              <a:rPr lang="en-US" dirty="0" err="1" smtClean="0"/>
              <a:t>TFH</a:t>
            </a:r>
            <a:r>
              <a:rPr lang="en-US" dirty="0" smtClean="0"/>
              <a:t> companies to meet the city’s requirements, a </a:t>
            </a:r>
            <a:r>
              <a:rPr lang="en-US" dirty="0" err="1" smtClean="0"/>
              <a:t>TFH</a:t>
            </a:r>
            <a:r>
              <a:rPr lang="en-US" dirty="0" smtClean="0"/>
              <a:t> company may require that you signal to them (for example, through an app) when you:</a:t>
            </a:r>
          </a:p>
          <a:p>
            <a:pPr lvl="1"/>
            <a:r>
              <a:rPr lang="en-US" dirty="0" smtClean="0"/>
              <a:t>Are available to accept ride requests,</a:t>
            </a:r>
          </a:p>
          <a:p>
            <a:pPr lvl="1"/>
            <a:r>
              <a:rPr lang="en-US" dirty="0" smtClean="0"/>
              <a:t>Have accepted a ride request, and</a:t>
            </a:r>
          </a:p>
          <a:p>
            <a:pPr lvl="1"/>
            <a:r>
              <a:rPr lang="en-US" dirty="0" smtClean="0"/>
              <a:t>Have completed a requested ride.</a:t>
            </a:r>
          </a:p>
          <a:p>
            <a:r>
              <a:rPr lang="en-US" dirty="0" smtClean="0"/>
              <a:t>While you’re providing TFH services, you must keep proof of all liability insurance policies that apply to your vehicle </a:t>
            </a:r>
            <a:r>
              <a:rPr lang="en-US" i="1" dirty="0" smtClean="0"/>
              <a:t>in the vehicle.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92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of Violating the City’s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TFH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16432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Dallas Airports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provide TFH services at Dallas Love Field Airport or Dallas-Fort Worth International Airport, you must comply with all of the rules and regulations of those airports.</a:t>
            </a:r>
          </a:p>
          <a:p>
            <a:r>
              <a:rPr lang="en-US" dirty="0" smtClean="0"/>
              <a:t>2011 year model </a:t>
            </a:r>
            <a:r>
              <a:rPr lang="en-US" dirty="0" err="1" smtClean="0"/>
              <a:t>SmartWay</a:t>
            </a:r>
            <a:r>
              <a:rPr lang="en-US" dirty="0" smtClean="0"/>
              <a:t> certified vehicles (and passenger vehicles with a seating capacity of 7 or more certified by the EPA as an ultra low emission vehicle or an equivalent or better emission rating)* that are eligible for head-of-the-line privileges at Love Field.</a:t>
            </a:r>
          </a:p>
          <a:p>
            <a:pPr lvl="1"/>
            <a:r>
              <a:rPr lang="en-US" dirty="0" smtClean="0"/>
              <a:t>CNG vehicles that were in service as of April 30, 2015, will continue to be eligible for head-of-the-line privileges until the end of 7 calendar years from the vehicle’s model year.</a:t>
            </a:r>
          </a:p>
        </p:txBody>
      </p:sp>
    </p:spTree>
    <p:extLst>
      <p:ext uri="{BB962C8B-B14F-4D97-AF65-F5344CB8AC3E}">
        <p14:creationId xmlns:p14="http://schemas.microsoft.com/office/powerpoint/2010/main" val="11352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Consequences of Violating the City’s </a:t>
            </a:r>
            <a:r>
              <a:rPr lang="en-US" b="1" dirty="0" err="1" smtClean="0">
                <a:solidFill>
                  <a:schemeClr val="accent5"/>
                </a:solidFill>
              </a:rPr>
              <a:t>TFH</a:t>
            </a:r>
            <a:r>
              <a:rPr lang="en-US" b="1" dirty="0" smtClean="0">
                <a:solidFill>
                  <a:schemeClr val="accent5"/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17938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Consequences of Violating the </a:t>
            </a:r>
            <a:br>
              <a:rPr lang="en-US" b="1" dirty="0" smtClean="0"/>
            </a:br>
            <a:r>
              <a:rPr lang="en-US" b="1" dirty="0" smtClean="0"/>
              <a:t>City’s </a:t>
            </a:r>
            <a:r>
              <a:rPr lang="en-US" b="1" dirty="0" err="1" smtClean="0"/>
              <a:t>TFH</a:t>
            </a:r>
            <a:r>
              <a:rPr lang="en-US" b="1" dirty="0" smtClean="0"/>
              <a:t> Regulations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Dallas Police Department now has direct access to the City’s Transportation Regulation database of permitted drivers, vehicles and </a:t>
            </a:r>
            <a:r>
              <a:rPr lang="en-US" dirty="0" err="1" smtClean="0"/>
              <a:t>TFH</a:t>
            </a:r>
            <a:r>
              <a:rPr lang="en-US" dirty="0" smtClean="0"/>
              <a:t> companies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“C” misdemeanor citations can be issued by DPD officers and Code Compliance officers for minor violations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citation for a vehicle quality standards violation will be dismissed on proof that the vehicle was repaired within 21 days of receiving the citation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 addition to receiving a citation, your driver permit could be </a:t>
            </a:r>
            <a:r>
              <a:rPr lang="en-US" dirty="0"/>
              <a:t>suspended or </a:t>
            </a:r>
            <a:r>
              <a:rPr lang="en-US" dirty="0" smtClean="0"/>
              <a:t>revoked for a more serious violation, particularly those relating to passengers, rates, and discrimination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Your </a:t>
            </a:r>
            <a:r>
              <a:rPr lang="en-US" dirty="0" smtClean="0"/>
              <a:t>vehicle will be </a:t>
            </a:r>
            <a:r>
              <a:rPr lang="en-US" dirty="0"/>
              <a:t>towed and </a:t>
            </a:r>
            <a:r>
              <a:rPr lang="en-US" dirty="0" smtClean="0"/>
              <a:t>impounded if you are found to be driving for-hire: (</a:t>
            </a:r>
            <a:r>
              <a:rPr lang="en-US" dirty="0" err="1" smtClean="0"/>
              <a:t>i</a:t>
            </a:r>
            <a:r>
              <a:rPr lang="en-US" dirty="0" smtClean="0"/>
              <a:t>) on a ride not authorized by a </a:t>
            </a:r>
            <a:r>
              <a:rPr lang="en-US" dirty="0" err="1" smtClean="0"/>
              <a:t>TFH</a:t>
            </a:r>
            <a:r>
              <a:rPr lang="en-US" dirty="0" smtClean="0"/>
              <a:t> company; (ii) without a valid driver permit, (iii) without a valid vehicle permit; or (iv) without proof of the liability insurance provided by your </a:t>
            </a:r>
            <a:r>
              <a:rPr lang="en-US" dirty="0" err="1" smtClean="0"/>
              <a:t>TFH</a:t>
            </a:r>
            <a:r>
              <a:rPr lang="en-US" dirty="0" smtClean="0"/>
              <a:t> company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Driver Familiarity with Key Locations and Landmarks </a:t>
            </a:r>
            <a:endParaRPr lang="en-US" sz="60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18" y="3581400"/>
            <a:ext cx="4924564" cy="17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86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Know Where These Areas are Located in Dallas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14BC1C"/>
                </a:solidFill>
                <a:latin typeface="Lucida Sans Unicode"/>
              </a:rPr>
              <a:t>Downtown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DEF5FA">
                    <a:lumMod val="50000"/>
                  </a:srgbClr>
                </a:solidFill>
                <a:latin typeface="Lucida Sans Unicode"/>
              </a:rPr>
              <a:t>West End Historic District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EB641B"/>
                </a:solidFill>
                <a:latin typeface="Lucida Sans Unicode"/>
              </a:rPr>
              <a:t>Victory Park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0066FF"/>
                </a:solidFill>
                <a:latin typeface="Lucida Sans Unicode"/>
              </a:rPr>
              <a:t>Oak Lawn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DA1F28"/>
                </a:solidFill>
                <a:latin typeface="Lucida Sans Unicode"/>
              </a:rPr>
              <a:t>Uptown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7030A0"/>
                </a:solidFill>
                <a:latin typeface="Lucida Sans Unicode"/>
              </a:rPr>
              <a:t>Arts District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009900"/>
                </a:solidFill>
                <a:latin typeface="Lucida Sans Unicode"/>
              </a:rPr>
              <a:t>Deep </a:t>
            </a:r>
            <a:r>
              <a:rPr lang="en-US" sz="2700" b="1" dirty="0" err="1">
                <a:solidFill>
                  <a:srgbClr val="009900"/>
                </a:solidFill>
                <a:latin typeface="Lucida Sans Unicode"/>
              </a:rPr>
              <a:t>Ellum</a:t>
            </a:r>
            <a:endParaRPr lang="en-US" sz="2700" b="1" dirty="0">
              <a:solidFill>
                <a:srgbClr val="009900"/>
              </a:solidFill>
              <a:latin typeface="Lucida Sans Unicode"/>
            </a:endParaRP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0033CC"/>
                </a:solidFill>
                <a:latin typeface="Lucida Sans Unicode"/>
              </a:rPr>
              <a:t>Fair Park</a:t>
            </a:r>
          </a:p>
          <a:p>
            <a:pPr marL="566928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700" b="1" dirty="0">
                <a:solidFill>
                  <a:srgbClr val="CC3300"/>
                </a:solidFill>
                <a:latin typeface="Lucida Sans Unicode"/>
              </a:rPr>
              <a:t>South 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5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Important </a:t>
            </a:r>
            <a:r>
              <a:rPr lang="en-US" sz="5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Buildings 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Hall – 1500 Marilla Street</a:t>
            </a:r>
          </a:p>
          <a:p>
            <a:r>
              <a:rPr lang="en-US" dirty="0"/>
              <a:t>Dallas County Records – 509 Main Street</a:t>
            </a:r>
          </a:p>
          <a:p>
            <a:r>
              <a:rPr lang="en-US" dirty="0"/>
              <a:t>Dallas Convention Center – 650 S. Griffin St.</a:t>
            </a:r>
          </a:p>
          <a:p>
            <a:r>
              <a:rPr lang="en-US" dirty="0"/>
              <a:t>Dallas Police Department – 1400 S. Lamar</a:t>
            </a:r>
          </a:p>
          <a:p>
            <a:r>
              <a:rPr lang="en-US" dirty="0"/>
              <a:t>Dallas Municipal Courts – 2014 Main Street</a:t>
            </a:r>
          </a:p>
          <a:p>
            <a:r>
              <a:rPr lang="en-US" dirty="0"/>
              <a:t>Frank Crowley Courts – 133 N. Riverfront Blvd</a:t>
            </a:r>
          </a:p>
          <a:p>
            <a:r>
              <a:rPr lang="en-US" dirty="0"/>
              <a:t>George Allen Courts – 600 Commerce Street</a:t>
            </a:r>
          </a:p>
          <a:p>
            <a:r>
              <a:rPr lang="en-US" dirty="0"/>
              <a:t>Lew </a:t>
            </a:r>
            <a:r>
              <a:rPr lang="en-US" dirty="0" err="1"/>
              <a:t>Sterrett</a:t>
            </a:r>
            <a:r>
              <a:rPr lang="en-US" dirty="0"/>
              <a:t> Jail – 111 West Commerce Street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62" y="365125"/>
            <a:ext cx="2703787" cy="153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85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Map of Downtown Dallas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63" y="1211375"/>
            <a:ext cx="8740666" cy="56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192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</a:rPr>
              <a:t>Arts District Map</a:t>
            </a:r>
            <a:endParaRPr lang="en-US" sz="54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35" y="1156138"/>
            <a:ext cx="8693805" cy="558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9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56"/>
            <a:ext cx="10515600" cy="92106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Overview of Requirements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1222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 </a:t>
            </a:r>
            <a:r>
              <a:rPr lang="en-US" b="1" dirty="0" smtClean="0"/>
              <a:t>provide </a:t>
            </a:r>
            <a:r>
              <a:rPr lang="en-US" b="1" dirty="0" err="1"/>
              <a:t>TFH</a:t>
            </a:r>
            <a:r>
              <a:rPr lang="en-US" b="1" dirty="0"/>
              <a:t> </a:t>
            </a:r>
            <a:r>
              <a:rPr lang="en-US" b="1" dirty="0" smtClean="0"/>
              <a:t>services </a:t>
            </a:r>
            <a:r>
              <a:rPr lang="en-US" b="1" dirty="0"/>
              <a:t>in </a:t>
            </a:r>
            <a:r>
              <a:rPr lang="en-US" b="1" dirty="0" smtClean="0"/>
              <a:t>Dallas you must:</a:t>
            </a:r>
            <a:endParaRPr lang="en-US" dirty="0" smtClean="0"/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Have a valid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Driver Permit</a:t>
            </a:r>
          </a:p>
          <a:p>
            <a:pPr lvl="1">
              <a:buFont typeface="Wingdings" charset="2"/>
              <a:buChar char="ü"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/>
              <a:t>Use a vehicle with a valid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Vehicle Permit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>
              <a:buFont typeface="Wingdings" charset="2"/>
              <a:buChar char="ü"/>
            </a:pPr>
            <a:endParaRPr lang="en-US" dirty="0" smtClean="0"/>
          </a:p>
          <a:p>
            <a:pPr lvl="1">
              <a:buFont typeface="Wingdings" charset="2"/>
              <a:buChar char="ü"/>
            </a:pPr>
            <a:r>
              <a:rPr lang="en-US" dirty="0" smtClean="0"/>
              <a:t>Work for or contract with a </a:t>
            </a:r>
            <a:r>
              <a:rPr lang="en-US" dirty="0" err="1" smtClean="0"/>
              <a:t>TFH</a:t>
            </a:r>
            <a:r>
              <a:rPr lang="en-US" dirty="0" smtClean="0"/>
              <a:t> company that has a valid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Operating Authority</a:t>
            </a:r>
            <a:r>
              <a:rPr lang="en-US" dirty="0" smtClean="0"/>
              <a:t> in Dallas </a:t>
            </a:r>
            <a:r>
              <a:rPr lang="en-US" b="1" u="sng" dirty="0" smtClean="0"/>
              <a:t>any time </a:t>
            </a:r>
            <a:r>
              <a:rPr lang="en-US" dirty="0" smtClean="0"/>
              <a:t>and </a:t>
            </a:r>
            <a:r>
              <a:rPr lang="en-US" b="1" u="sng" dirty="0" smtClean="0"/>
              <a:t>every time </a:t>
            </a:r>
            <a:r>
              <a:rPr lang="en-US" dirty="0" smtClean="0"/>
              <a:t>you provide a ride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12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939"/>
            <a:ext cx="10515600" cy="1325563"/>
          </a:xfrm>
        </p:spPr>
        <p:txBody>
          <a:bodyPr/>
          <a:lstStyle/>
          <a:p>
            <a:r>
              <a:rPr lang="en-US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Dallas Love Field </a:t>
            </a:r>
            <a:r>
              <a:rPr lang="en-US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 </a:t>
            </a:r>
            <a:br>
              <a:rPr lang="en-US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en-US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8008 </a:t>
            </a:r>
            <a:r>
              <a:rPr lang="en-US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Cedar Springs Road, Dallas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69" y="1405101"/>
            <a:ext cx="97536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14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DFW Airport </a:t>
            </a:r>
            <a:r>
              <a:rPr lang="en-US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en-US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en-US" sz="37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3200 </a:t>
            </a:r>
            <a:r>
              <a:rPr lang="en-US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E. Airfield Drive, DFW Airport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41" y="2143124"/>
            <a:ext cx="9819602" cy="41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95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021"/>
            <a:ext cx="10515600" cy="906627"/>
          </a:xfrm>
        </p:spPr>
        <p:txBody>
          <a:bodyPr/>
          <a:lstStyle/>
          <a:p>
            <a:r>
              <a:rPr lang="en-US" sz="37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Convention Center – 650 S. Griffin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18" y="1166648"/>
            <a:ext cx="9762747" cy="56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17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867"/>
            <a:ext cx="10515600" cy="102224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Major Dallas </a:t>
            </a:r>
            <a:r>
              <a:rPr lang="en-US" sz="54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Hotels  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73"/>
            <a:ext cx="10817772" cy="5191233"/>
          </a:xfrm>
        </p:spPr>
        <p:txBody>
          <a:bodyPr>
            <a:noAutofit/>
          </a:bodyPr>
          <a:lstStyle/>
          <a:p>
            <a:r>
              <a:rPr lang="en-US" b="1" dirty="0"/>
              <a:t>Downtown/Uptown</a:t>
            </a:r>
          </a:p>
          <a:p>
            <a:pPr lvl="1"/>
            <a:r>
              <a:rPr lang="en-US" sz="2800" dirty="0"/>
              <a:t>Adolphus Hotel – 1321 Commerce Street</a:t>
            </a:r>
          </a:p>
          <a:p>
            <a:pPr lvl="1"/>
            <a:r>
              <a:rPr lang="en-US" sz="2800" dirty="0"/>
              <a:t>Aloft Dallas Downtown – 1033 Young Street</a:t>
            </a:r>
          </a:p>
          <a:p>
            <a:pPr lvl="1"/>
            <a:r>
              <a:rPr lang="en-US" sz="2800" dirty="0"/>
              <a:t>Belmont Hotel – 901 Ft. Worth Avenue</a:t>
            </a:r>
          </a:p>
          <a:p>
            <a:pPr lvl="1"/>
            <a:r>
              <a:rPr lang="en-US" sz="2800" dirty="0"/>
              <a:t>Crowne Plaza Dallas Downtown – 1015 Elm Street</a:t>
            </a:r>
          </a:p>
          <a:p>
            <a:pPr lvl="1"/>
            <a:r>
              <a:rPr lang="en-US" sz="2800" dirty="0"/>
              <a:t>Dallas Convention Center Hotel – 1011 S. </a:t>
            </a:r>
            <a:r>
              <a:rPr lang="en-US" sz="2800" dirty="0" err="1"/>
              <a:t>Akard</a:t>
            </a:r>
            <a:r>
              <a:rPr lang="en-US" sz="2800" dirty="0"/>
              <a:t> Street</a:t>
            </a:r>
          </a:p>
          <a:p>
            <a:pPr lvl="1"/>
            <a:r>
              <a:rPr lang="en-US" sz="2800" dirty="0"/>
              <a:t>Dallas Marriott City Center – 650 N. Pearl Street</a:t>
            </a:r>
          </a:p>
          <a:p>
            <a:pPr lvl="1"/>
            <a:r>
              <a:rPr lang="en-US" sz="2800" dirty="0"/>
              <a:t>Fairmont Hotel Dallas – 1717 N. </a:t>
            </a:r>
            <a:r>
              <a:rPr lang="en-US" sz="2800" dirty="0" err="1"/>
              <a:t>Akard</a:t>
            </a:r>
            <a:r>
              <a:rPr lang="en-US" sz="2800" dirty="0"/>
              <a:t> Street</a:t>
            </a:r>
          </a:p>
          <a:p>
            <a:pPr lvl="1"/>
            <a:r>
              <a:rPr lang="en-US" sz="2800" dirty="0"/>
              <a:t>Homewood Suites – 1025 Elm Street</a:t>
            </a:r>
          </a:p>
          <a:p>
            <a:pPr lvl="1"/>
            <a:r>
              <a:rPr lang="en-US" sz="2800" dirty="0"/>
              <a:t>Hotel Indigo – 1933 Main Street</a:t>
            </a:r>
          </a:p>
          <a:p>
            <a:pPr lvl="1"/>
            <a:r>
              <a:rPr lang="en-US" sz="2800" dirty="0"/>
              <a:t>Hotel Lawrence – 302 S. Houston Street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87" y="165867"/>
            <a:ext cx="3250813" cy="12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08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/>
              </a:rPr>
              <a:t>Major Dallas Hotels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3381"/>
          </a:xfrm>
        </p:spPr>
        <p:txBody>
          <a:bodyPr>
            <a:normAutofit/>
          </a:bodyPr>
          <a:lstStyle/>
          <a:p>
            <a:r>
              <a:rPr lang="en-US" b="1" dirty="0"/>
              <a:t>Downtown/Uptown</a:t>
            </a:r>
          </a:p>
          <a:p>
            <a:pPr lvl="1"/>
            <a:r>
              <a:rPr lang="en-US" sz="2800" dirty="0"/>
              <a:t>Hotel </a:t>
            </a:r>
            <a:r>
              <a:rPr lang="en-US" sz="2800" dirty="0" err="1"/>
              <a:t>Zaza</a:t>
            </a:r>
            <a:r>
              <a:rPr lang="en-US" sz="2800" dirty="0"/>
              <a:t> Dallas – 2332 Leonard Street</a:t>
            </a:r>
          </a:p>
          <a:p>
            <a:pPr lvl="1"/>
            <a:r>
              <a:rPr lang="en-US" sz="2800" dirty="0"/>
              <a:t>Hyatt House Uptown – 2914 Harry Hines Blvd</a:t>
            </a:r>
          </a:p>
          <a:p>
            <a:pPr lvl="1"/>
            <a:r>
              <a:rPr lang="en-US" sz="2800" dirty="0"/>
              <a:t>Hyatt Regency at Reunion – 30 Reunion Boulevard</a:t>
            </a:r>
          </a:p>
          <a:p>
            <a:pPr lvl="1"/>
            <a:r>
              <a:rPr lang="en-US" sz="2800" dirty="0"/>
              <a:t>Joule Dallas – 1530 Main Street</a:t>
            </a:r>
          </a:p>
          <a:p>
            <a:pPr lvl="1"/>
            <a:r>
              <a:rPr lang="en-US" sz="2800" dirty="0"/>
              <a:t>La Quinta Inn Uptown – 4440 N. Central Expressway</a:t>
            </a:r>
          </a:p>
          <a:p>
            <a:pPr lvl="1"/>
            <a:r>
              <a:rPr lang="en-US" sz="2800" dirty="0" err="1"/>
              <a:t>Nylo</a:t>
            </a:r>
            <a:r>
              <a:rPr lang="en-US" sz="2800" dirty="0"/>
              <a:t> Dallas South Side – 1325 S. Lamar Street</a:t>
            </a:r>
          </a:p>
          <a:p>
            <a:pPr lvl="1"/>
            <a:r>
              <a:rPr lang="en-US" sz="2800" dirty="0"/>
              <a:t>Omni Dallas Hotel – 555 S. Lamar Street</a:t>
            </a:r>
          </a:p>
          <a:p>
            <a:pPr lvl="1"/>
            <a:r>
              <a:rPr lang="en-US" sz="2800" dirty="0"/>
              <a:t>Sheraton Dallas – 400 N. Olive Street</a:t>
            </a:r>
          </a:p>
          <a:p>
            <a:pPr lvl="1"/>
            <a:r>
              <a:rPr lang="en-US" sz="2800" dirty="0"/>
              <a:t>Springhill Suites West End – 1907 N. Lamar Street</a:t>
            </a:r>
          </a:p>
          <a:p>
            <a:pPr lvl="1"/>
            <a:r>
              <a:rPr lang="en-US" sz="2800" dirty="0"/>
              <a:t>W Dallas Victory – 2440 Victory Park Lane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87" y="165867"/>
            <a:ext cx="3250813" cy="12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24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/>
              </a:rPr>
              <a:t>Major Dallas Hotels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993892"/>
          </a:xfrm>
        </p:spPr>
        <p:txBody>
          <a:bodyPr>
            <a:noAutofit/>
          </a:bodyPr>
          <a:lstStyle/>
          <a:p>
            <a:r>
              <a:rPr lang="en-US" b="1" dirty="0"/>
              <a:t>Market Center/Love Field</a:t>
            </a:r>
          </a:p>
          <a:p>
            <a:pPr lvl="1"/>
            <a:r>
              <a:rPr lang="en-US" sz="2800" dirty="0"/>
              <a:t>Candlewood Suites -7930 N. </a:t>
            </a:r>
            <a:r>
              <a:rPr lang="en-US" sz="2800" dirty="0" err="1"/>
              <a:t>Stemmons</a:t>
            </a:r>
            <a:r>
              <a:rPr lang="en-US" sz="2800" dirty="0"/>
              <a:t> Freeway</a:t>
            </a:r>
          </a:p>
          <a:p>
            <a:pPr lvl="1"/>
            <a:r>
              <a:rPr lang="en-US" sz="2800" dirty="0"/>
              <a:t>Country Inn Love Field – 2383 </a:t>
            </a:r>
            <a:r>
              <a:rPr lang="en-US" sz="2800" dirty="0" err="1"/>
              <a:t>Stemmons</a:t>
            </a:r>
            <a:r>
              <a:rPr lang="en-US" sz="2800" dirty="0"/>
              <a:t> Trail</a:t>
            </a:r>
          </a:p>
          <a:p>
            <a:pPr lvl="1"/>
            <a:r>
              <a:rPr lang="en-US" sz="2800" dirty="0"/>
              <a:t>Courtyard Marriott – 2150 Market Center Boulevard</a:t>
            </a:r>
          </a:p>
          <a:p>
            <a:pPr lvl="1"/>
            <a:r>
              <a:rPr lang="en-US" sz="2800" dirty="0"/>
              <a:t>Crowne Plaza – 7050 </a:t>
            </a:r>
            <a:r>
              <a:rPr lang="en-US" sz="2800" dirty="0" err="1"/>
              <a:t>Stemmons</a:t>
            </a:r>
            <a:r>
              <a:rPr lang="en-US" sz="2800" dirty="0"/>
              <a:t> Freeway</a:t>
            </a:r>
          </a:p>
          <a:p>
            <a:pPr lvl="1"/>
            <a:r>
              <a:rPr lang="en-US" sz="2800" dirty="0"/>
              <a:t>Doubletree Hotel – 2201 Market Center Boulevard</a:t>
            </a:r>
          </a:p>
          <a:p>
            <a:pPr lvl="1"/>
            <a:r>
              <a:rPr lang="en-US" sz="2800" dirty="0"/>
              <a:t>Embassy Suites Love Field – 3880 W. Northwest Hwy</a:t>
            </a:r>
          </a:p>
          <a:p>
            <a:pPr lvl="1"/>
            <a:r>
              <a:rPr lang="en-US" sz="2800" dirty="0"/>
              <a:t>Embassy Suites – 2727 N. </a:t>
            </a:r>
            <a:r>
              <a:rPr lang="en-US" sz="2800" dirty="0" err="1"/>
              <a:t>Stemmons</a:t>
            </a:r>
            <a:r>
              <a:rPr lang="en-US" sz="2800" dirty="0"/>
              <a:t> Freeway</a:t>
            </a:r>
          </a:p>
          <a:p>
            <a:pPr lvl="1"/>
            <a:r>
              <a:rPr lang="en-US" sz="2800" dirty="0"/>
              <a:t>Fairfield Inn &amp; Suites – 2110 Market Center Boulevard</a:t>
            </a:r>
          </a:p>
          <a:p>
            <a:pPr lvl="1"/>
            <a:r>
              <a:rPr lang="en-US" sz="2800" dirty="0"/>
              <a:t>Hilton Anatole Hotel – 2201 </a:t>
            </a:r>
            <a:r>
              <a:rPr lang="en-US" sz="2800" dirty="0" err="1"/>
              <a:t>Stemmons</a:t>
            </a:r>
            <a:r>
              <a:rPr lang="en-US" sz="2800" dirty="0"/>
              <a:t> Freeway</a:t>
            </a:r>
          </a:p>
          <a:p>
            <a:pPr lvl="1"/>
            <a:r>
              <a:rPr lang="en-US" sz="2800" dirty="0"/>
              <a:t>Hilton Garden Inn – 4500 Harry Hines Boulevard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87" y="165867"/>
            <a:ext cx="3250813" cy="12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12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/>
              </a:rPr>
              <a:t>Major Dallas Hotels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3381"/>
          </a:xfrm>
        </p:spPr>
        <p:txBody>
          <a:bodyPr>
            <a:normAutofit/>
          </a:bodyPr>
          <a:lstStyle/>
          <a:p>
            <a:r>
              <a:rPr lang="en-US" b="1" dirty="0"/>
              <a:t>Market Center/Love Field</a:t>
            </a:r>
          </a:p>
          <a:p>
            <a:pPr lvl="1"/>
            <a:r>
              <a:rPr lang="en-US" sz="2800" dirty="0"/>
              <a:t>Holiday Inn – 4500 Harry Hines Boulevard</a:t>
            </a:r>
          </a:p>
          <a:p>
            <a:pPr lvl="1"/>
            <a:r>
              <a:rPr lang="en-US" sz="2800" dirty="0"/>
              <a:t>Holiday Inn Express – 1521 </a:t>
            </a:r>
            <a:r>
              <a:rPr lang="en-US" sz="2800" dirty="0" err="1"/>
              <a:t>Inwood</a:t>
            </a:r>
            <a:r>
              <a:rPr lang="en-US" sz="2800" dirty="0"/>
              <a:t> Road</a:t>
            </a:r>
          </a:p>
          <a:p>
            <a:pPr lvl="1"/>
            <a:r>
              <a:rPr lang="en-US" sz="2800" dirty="0"/>
              <a:t>La Quinta Inn – 8300 W. Carpenter Frwy</a:t>
            </a:r>
          </a:p>
          <a:p>
            <a:pPr lvl="1"/>
            <a:r>
              <a:rPr lang="en-US" sz="2800" dirty="0"/>
              <a:t>Marriott Suites – 2493 N. </a:t>
            </a:r>
            <a:r>
              <a:rPr lang="en-US" sz="2800" dirty="0" err="1"/>
              <a:t>Stemmons</a:t>
            </a:r>
            <a:r>
              <a:rPr lang="en-US" sz="2800" dirty="0"/>
              <a:t> Frwy</a:t>
            </a:r>
          </a:p>
          <a:p>
            <a:pPr lvl="1"/>
            <a:r>
              <a:rPr lang="en-US" sz="2800" dirty="0"/>
              <a:t>Park Inn Radisson – 1241 W. Mockingbird Ln</a:t>
            </a:r>
          </a:p>
          <a:p>
            <a:pPr lvl="1"/>
            <a:r>
              <a:rPr lang="en-US" sz="2800" dirty="0"/>
              <a:t>Ramada Dallas Love Field – 1575 Regal Row</a:t>
            </a:r>
          </a:p>
          <a:p>
            <a:pPr lvl="1"/>
            <a:r>
              <a:rPr lang="en-US" sz="2800" dirty="0"/>
              <a:t>Renaissance Dallas Hotel – 2222 N. </a:t>
            </a:r>
            <a:r>
              <a:rPr lang="en-US" sz="2800" dirty="0" err="1"/>
              <a:t>Stemmons</a:t>
            </a:r>
            <a:r>
              <a:rPr lang="en-US" sz="2800" dirty="0"/>
              <a:t> Frwy</a:t>
            </a:r>
          </a:p>
          <a:p>
            <a:pPr lvl="1"/>
            <a:r>
              <a:rPr lang="en-US" sz="2800" dirty="0"/>
              <a:t>Residence Inn – 6950 N. </a:t>
            </a:r>
            <a:r>
              <a:rPr lang="en-US" sz="2800" dirty="0" err="1"/>
              <a:t>Stemmons</a:t>
            </a:r>
            <a:r>
              <a:rPr lang="en-US" sz="2800" dirty="0"/>
              <a:t> Frwy</a:t>
            </a:r>
          </a:p>
          <a:p>
            <a:pPr lvl="1"/>
            <a:r>
              <a:rPr lang="en-US" sz="2800" dirty="0"/>
              <a:t>Sheraton Suites Market Center – 2101 </a:t>
            </a:r>
            <a:r>
              <a:rPr lang="en-US" sz="2800" dirty="0" err="1"/>
              <a:t>Stemmons</a:t>
            </a:r>
            <a:r>
              <a:rPr lang="en-US" sz="2800" dirty="0"/>
              <a:t> Frwy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87" y="165867"/>
            <a:ext cx="3250813" cy="12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703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Performing Arts &amp; </a:t>
            </a:r>
            <a:b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</a:br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Entertainment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50839"/>
            <a:ext cx="10515600" cy="3881492"/>
          </a:xfrm>
        </p:spPr>
        <p:txBody>
          <a:bodyPr/>
          <a:lstStyle/>
          <a:p>
            <a:r>
              <a:rPr lang="en-US" dirty="0"/>
              <a:t>Anita N. Martinez Ballet – 4422 Live Oak Street</a:t>
            </a:r>
          </a:p>
          <a:p>
            <a:r>
              <a:rPr lang="en-US" dirty="0"/>
              <a:t>AT&amp;T Performing Arts Center – 2403 Flora</a:t>
            </a:r>
          </a:p>
          <a:p>
            <a:r>
              <a:rPr lang="en-US" dirty="0"/>
              <a:t>Dallas Black Dance Theatre – 2700 Flora Street</a:t>
            </a:r>
          </a:p>
          <a:p>
            <a:r>
              <a:rPr lang="en-US" dirty="0"/>
              <a:t>Hard Rock Café – 2211 N. Houston Street</a:t>
            </a:r>
          </a:p>
          <a:p>
            <a:r>
              <a:rPr lang="en-US" dirty="0"/>
              <a:t>House of Blues – 200 N. Lamar Street</a:t>
            </a:r>
          </a:p>
          <a:p>
            <a:r>
              <a:rPr lang="en-US" dirty="0"/>
              <a:t>Medieval Times – 2021 </a:t>
            </a:r>
            <a:r>
              <a:rPr lang="en-US" dirty="0" err="1"/>
              <a:t>Stemmons</a:t>
            </a:r>
            <a:r>
              <a:rPr lang="en-US" dirty="0"/>
              <a:t> Freeway</a:t>
            </a:r>
          </a:p>
          <a:p>
            <a:r>
              <a:rPr lang="en-US" dirty="0"/>
              <a:t>Verizon Theatre – 1001 Performance Place, </a:t>
            </a:r>
            <a:r>
              <a:rPr lang="en-US" dirty="0" smtClean="0"/>
              <a:t>Grand </a:t>
            </a:r>
            <a:r>
              <a:rPr lang="en-US" dirty="0"/>
              <a:t>Prairie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234" y="152401"/>
            <a:ext cx="3704996" cy="16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7582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Dallas Parks &amp; Activities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Dallas Arboretum – 8525 Garland Road</a:t>
            </a:r>
          </a:p>
          <a:p>
            <a:r>
              <a:rPr lang="en-US" dirty="0"/>
              <a:t>Dallas Farmers Market – 1010 S. Pearl Street</a:t>
            </a:r>
          </a:p>
          <a:p>
            <a:r>
              <a:rPr lang="en-US" dirty="0"/>
              <a:t>Dallas World Aquarium – 1801 N. Griffin</a:t>
            </a:r>
          </a:p>
          <a:p>
            <a:r>
              <a:rPr lang="en-US" dirty="0"/>
              <a:t>Dallas Zoo – 650 S. RL Thornton Frwy</a:t>
            </a:r>
          </a:p>
          <a:p>
            <a:r>
              <a:rPr lang="en-US" dirty="0"/>
              <a:t>Fair Park Dallas – 1300 Robert B. Cullum Blvd.</a:t>
            </a:r>
          </a:p>
          <a:p>
            <a:r>
              <a:rPr lang="en-US" dirty="0" err="1"/>
              <a:t>Klyde</a:t>
            </a:r>
            <a:r>
              <a:rPr lang="en-US" dirty="0"/>
              <a:t> Warren Park – 2012 Woodall Rodgers Frwy</a:t>
            </a:r>
          </a:p>
          <a:p>
            <a:r>
              <a:rPr lang="en-US" dirty="0"/>
              <a:t>Reunion Tower – 300 Reunion Blvd East</a:t>
            </a:r>
          </a:p>
          <a:p>
            <a:r>
              <a:rPr lang="en-US" dirty="0"/>
              <a:t>Texas Discovery Gardens – 3601 MLK Jr. Blvd</a:t>
            </a:r>
          </a:p>
          <a:p>
            <a:r>
              <a:rPr lang="en-US" dirty="0"/>
              <a:t>Thanksgiving Square – 1627 Pacific Ave</a:t>
            </a:r>
          </a:p>
          <a:p>
            <a:r>
              <a:rPr lang="en-US" dirty="0"/>
              <a:t>Trinity Audubon Center – S. Great Trinity Forest Way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02" y="230188"/>
            <a:ext cx="271235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327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Shopping in Dallas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8080"/>
            <a:ext cx="10515600" cy="4196803"/>
          </a:xfrm>
        </p:spPr>
        <p:txBody>
          <a:bodyPr/>
          <a:lstStyle/>
          <a:p>
            <a:r>
              <a:rPr lang="en-US" dirty="0"/>
              <a:t>Galleria Dallas – 13350 Dallas Parkway</a:t>
            </a:r>
          </a:p>
          <a:p>
            <a:r>
              <a:rPr lang="en-US" dirty="0"/>
              <a:t>Neiman Marcus – 1618 Main Street</a:t>
            </a:r>
          </a:p>
          <a:p>
            <a:r>
              <a:rPr lang="en-US" dirty="0" err="1"/>
              <a:t>Northpark</a:t>
            </a:r>
            <a:r>
              <a:rPr lang="en-US" dirty="0"/>
              <a:t> Center – 8687 N. Central Expressway</a:t>
            </a:r>
          </a:p>
          <a:p>
            <a:r>
              <a:rPr lang="en-US" dirty="0"/>
              <a:t>The Shops at Park Lane – 8080 Park Lane</a:t>
            </a:r>
          </a:p>
          <a:p>
            <a:r>
              <a:rPr lang="en-US" dirty="0"/>
              <a:t>Underground Tunnel &amp; </a:t>
            </a:r>
            <a:r>
              <a:rPr lang="en-US" dirty="0" err="1"/>
              <a:t>Skybridge</a:t>
            </a:r>
            <a:r>
              <a:rPr lang="en-US" dirty="0"/>
              <a:t> - Downtown</a:t>
            </a:r>
          </a:p>
          <a:p>
            <a:r>
              <a:rPr lang="en-US" dirty="0"/>
              <a:t>West Village – 3699 McKinney Avenue</a:t>
            </a:r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94" y="230188"/>
            <a:ext cx="393211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3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9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707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Vehicle Permit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Consequences of Violating the City’s </a:t>
            </a:r>
            <a:r>
              <a:rPr lang="en-US" dirty="0" err="1" smtClean="0"/>
              <a:t>TFH</a:t>
            </a:r>
            <a:r>
              <a:rPr lang="en-US" dirty="0" smtClean="0"/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Hospitals in Dallas 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4872"/>
          </a:xfrm>
        </p:spPr>
        <p:txBody>
          <a:bodyPr/>
          <a:lstStyle/>
          <a:p>
            <a:r>
              <a:rPr lang="en-US" dirty="0"/>
              <a:t>Baylor Medical Center – 3501 </a:t>
            </a:r>
            <a:r>
              <a:rPr lang="en-US" dirty="0" err="1"/>
              <a:t>Junius</a:t>
            </a:r>
            <a:r>
              <a:rPr lang="en-US" dirty="0"/>
              <a:t> Street</a:t>
            </a:r>
          </a:p>
          <a:p>
            <a:r>
              <a:rPr lang="en-US" dirty="0"/>
              <a:t>Medical City – 7777 Forest Lane</a:t>
            </a:r>
          </a:p>
          <a:p>
            <a:r>
              <a:rPr lang="en-US" dirty="0"/>
              <a:t>Medical City Children’s – 7777 Forest Lane</a:t>
            </a:r>
          </a:p>
          <a:p>
            <a:r>
              <a:rPr lang="en-US" dirty="0"/>
              <a:t>Methodist Medical Center – 1441 N. Beckley Ave</a:t>
            </a:r>
          </a:p>
          <a:p>
            <a:r>
              <a:rPr lang="en-US" dirty="0"/>
              <a:t>Parkland Memorial – 5201 Harry Hines Blvd</a:t>
            </a:r>
          </a:p>
          <a:p>
            <a:r>
              <a:rPr lang="en-US" dirty="0"/>
              <a:t>St. Paul Hospital – 5909 Harry Hines Blvd</a:t>
            </a:r>
          </a:p>
          <a:p>
            <a:r>
              <a:rPr lang="en-US" dirty="0"/>
              <a:t>Texas Health Presbyterian – 8200 Walnut Hill Ln</a:t>
            </a:r>
          </a:p>
          <a:p>
            <a:r>
              <a:rPr lang="en-US" dirty="0"/>
              <a:t>UT Southwestern Medical – 5323 Harry Hines Blvd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58" y="365124"/>
            <a:ext cx="29570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6456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Sporting Venues 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8909"/>
            <a:ext cx="10515600" cy="3352801"/>
          </a:xfrm>
        </p:spPr>
        <p:txBody>
          <a:bodyPr/>
          <a:lstStyle/>
          <a:p>
            <a:r>
              <a:rPr lang="en-US" dirty="0"/>
              <a:t>American Airlines Center – 2500 Victory Avenue</a:t>
            </a:r>
          </a:p>
          <a:p>
            <a:r>
              <a:rPr lang="en-US" dirty="0"/>
              <a:t>AT&amp;T Stadium – 1 AT&amp;T Way, Arlington</a:t>
            </a:r>
          </a:p>
          <a:p>
            <a:r>
              <a:rPr lang="en-US" dirty="0"/>
              <a:t>Globe Life Park – 100 Ballpark Way, Arlington</a:t>
            </a:r>
          </a:p>
          <a:p>
            <a:r>
              <a:rPr lang="en-US" dirty="0"/>
              <a:t>Lone Star Park – 1000 Lone Star, Grand Prairie</a:t>
            </a:r>
          </a:p>
          <a:p>
            <a:r>
              <a:rPr lang="en-US" dirty="0"/>
              <a:t>Mesquite Rodeo – 1818 Rodeo Drive, Mesquite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21" y="230188"/>
            <a:ext cx="289835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253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Dallas Museums 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r>
              <a:rPr lang="en-US" dirty="0"/>
              <a:t>Museums</a:t>
            </a:r>
          </a:p>
          <a:p>
            <a:pPr lvl="1"/>
            <a:r>
              <a:rPr lang="en-US" dirty="0"/>
              <a:t>African American Museum – 3836 Grand Ave</a:t>
            </a:r>
          </a:p>
          <a:p>
            <a:pPr lvl="1"/>
            <a:r>
              <a:rPr lang="en-US" dirty="0"/>
              <a:t>Crow Collection of Asian Art – 2010 Flora</a:t>
            </a:r>
          </a:p>
          <a:p>
            <a:pPr lvl="1"/>
            <a:r>
              <a:rPr lang="en-US" dirty="0"/>
              <a:t>Dallas Museum of Art -1717 N. Harwood Street</a:t>
            </a:r>
          </a:p>
          <a:p>
            <a:pPr lvl="1"/>
            <a:r>
              <a:rPr lang="en-US" dirty="0"/>
              <a:t>George W. Bush Library – 2943 SMU Boulevard</a:t>
            </a:r>
          </a:p>
          <a:p>
            <a:pPr lvl="1"/>
            <a:r>
              <a:rPr lang="en-US" dirty="0"/>
              <a:t>Perot Museum – 2201 N. Field Street</a:t>
            </a:r>
          </a:p>
          <a:p>
            <a:pPr lvl="1"/>
            <a:r>
              <a:rPr lang="en-US" dirty="0"/>
              <a:t>Sixth Floor Museum  - 411 Elm Street</a:t>
            </a:r>
          </a:p>
          <a:p>
            <a:pPr lvl="1"/>
            <a:r>
              <a:rPr lang="en-US" dirty="0"/>
              <a:t>Texas Theatre – 231 Jefferson Boulevard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52" y="133843"/>
            <a:ext cx="2906110" cy="15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0692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08972"/>
            <a:ext cx="10515600" cy="13255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Essentials for </a:t>
            </a:r>
            <a:br>
              <a:rPr lang="en-US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en-US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Successful Customer Service Delivery </a:t>
            </a:r>
            <a:endParaRPr lang="en-US" dirty="0"/>
          </a:p>
        </p:txBody>
      </p:sp>
      <p:pic>
        <p:nvPicPr>
          <p:cNvPr id="4" name="Picture 4" descr="C:\Users\kathryn.hernandez\AppData\Local\Microsoft\Windows\Temporary Internet Files\Content.IE5\VLHBNI4X\Valu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8" y="3266091"/>
            <a:ext cx="3946563" cy="19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503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Essentials for Successful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Customer Service </a:t>
            </a:r>
            <a:r>
              <a:rPr lang="en-US" sz="4800" b="1" dirty="0" smtClean="0">
                <a:latin typeface="+mn-lt"/>
              </a:rPr>
              <a:t>Delivery  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17469" cy="4827423"/>
          </a:xfrm>
        </p:spPr>
        <p:txBody>
          <a:bodyPr/>
          <a:lstStyle/>
          <a:p>
            <a:r>
              <a:rPr lang="en-US" dirty="0"/>
              <a:t>Dress for success – be clean and neat in appearance and well groomed</a:t>
            </a:r>
          </a:p>
          <a:p>
            <a:r>
              <a:rPr lang="en-US" dirty="0"/>
              <a:t>Make sure your vehicle is free of litter, odor and equipped with sightseeing guides or magazines, Kleenex and a waste disposal bag</a:t>
            </a:r>
          </a:p>
          <a:p>
            <a:r>
              <a:rPr lang="en-US" dirty="0"/>
              <a:t>Greet your customer with “good morning,” “good afternoon” or “good evening”</a:t>
            </a:r>
          </a:p>
          <a:p>
            <a:r>
              <a:rPr lang="en-US" dirty="0"/>
              <a:t>Repeat back to the customer what you heard their destination to be</a:t>
            </a:r>
          </a:p>
          <a:p>
            <a:r>
              <a:rPr lang="en-US" dirty="0"/>
              <a:t>If you don’t understand what the customer said, ask if they will repeat it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850" y="172571"/>
            <a:ext cx="3262940" cy="158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28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7676" cy="1325563"/>
          </a:xfrm>
        </p:spPr>
        <p:txBody>
          <a:bodyPr/>
          <a:lstStyle/>
          <a:p>
            <a:r>
              <a:rPr lang="en-US" b="1" dirty="0"/>
              <a:t>Essentials for Successful</a:t>
            </a:r>
            <a:br>
              <a:rPr lang="en-US" b="1" dirty="0"/>
            </a:br>
            <a:r>
              <a:rPr lang="en-US" b="1" dirty="0"/>
              <a:t>Customer Service Delivery </a:t>
            </a:r>
            <a:r>
              <a:rPr lang="en-US" b="1" dirty="0" smtClean="0"/>
              <a:t>Continued </a:t>
            </a:r>
            <a:endParaRPr lang="en-US" dirty="0"/>
          </a:p>
        </p:txBody>
      </p:sp>
      <p:pic>
        <p:nvPicPr>
          <p:cNvPr id="3076" name="Picture 4" descr="http://www.columbiataxiservice.com/Sedan_Limousine_Columbia_Maryla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217" y="194866"/>
            <a:ext cx="2653389" cy="141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136338"/>
            <a:ext cx="110700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Ask the customer if they need to arrive by a certain time and tell them if you will be able to meet their deadline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the customer asks questions try to answer, if you are unable to answer attempt to contact dispatch for the answer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courteous, considerate and conscientious at all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 a sense of humor, it will take you a long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common sense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a customer is rude to you, ignore their rudeness and avoid arguing with them</a:t>
            </a:r>
          </a:p>
        </p:txBody>
      </p:sp>
    </p:spTree>
    <p:extLst>
      <p:ext uri="{BB962C8B-B14F-4D97-AF65-F5344CB8AC3E}">
        <p14:creationId xmlns:p14="http://schemas.microsoft.com/office/powerpoint/2010/main" val="2932594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8697" cy="1325563"/>
          </a:xfrm>
        </p:spPr>
        <p:txBody>
          <a:bodyPr/>
          <a:lstStyle/>
          <a:p>
            <a:r>
              <a:rPr lang="en-US" b="1" dirty="0"/>
              <a:t>Essentials for Successful</a:t>
            </a:r>
            <a:br>
              <a:rPr lang="en-US" b="1" dirty="0"/>
            </a:br>
            <a:r>
              <a:rPr lang="en-US" b="1" dirty="0"/>
              <a:t>Customer Service Delivery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1" y="1923393"/>
            <a:ext cx="10092559" cy="4508938"/>
          </a:xfrm>
        </p:spPr>
        <p:txBody>
          <a:bodyPr>
            <a:normAutofit/>
          </a:bodyPr>
          <a:lstStyle/>
          <a:p>
            <a:r>
              <a:rPr lang="en-US" dirty="0"/>
              <a:t>Maintain adequate amounts of change to minimize frustrations</a:t>
            </a:r>
          </a:p>
          <a:p>
            <a:r>
              <a:rPr lang="en-US" dirty="0"/>
              <a:t>Treat your customer the way you would like to be treated</a:t>
            </a:r>
          </a:p>
          <a:p>
            <a:r>
              <a:rPr lang="en-US" dirty="0"/>
              <a:t>Thank the customer at the end of the trip for allowing you to serve them </a:t>
            </a:r>
          </a:p>
          <a:p>
            <a:r>
              <a:rPr lang="en-US" dirty="0"/>
              <a:t>Professional behavior and friendliness bring about compliments not complaints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Smile you are successful! </a:t>
            </a:r>
            <a:r>
              <a:rPr lang="en-US" sz="4800" dirty="0">
                <a:sym typeface="Wingdings" panose="05000000000000000000" pitchFamily="2" charset="2"/>
              </a:rPr>
              <a:t></a:t>
            </a:r>
            <a:endParaRPr lang="en-US" sz="4800" dirty="0"/>
          </a:p>
          <a:p>
            <a:endParaRPr lang="en-US" dirty="0"/>
          </a:p>
        </p:txBody>
      </p:sp>
      <p:pic>
        <p:nvPicPr>
          <p:cNvPr id="4098" name="Picture 2" descr="http://paradisetransit.com/wp-content/uploads/2012/06/v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34" y="0"/>
            <a:ext cx="27034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29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18" y="201996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126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Know the rules – there aren’t that many of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Follow the rules – it’s easy to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safe, friendly, courteous drivers – and be proud to know that you are part of what makes Dallas such a great city to live, work, and visit!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Roadmap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5"/>
                </a:solidFill>
              </a:rPr>
              <a:t>Your Driver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Vehicle Permit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Operating Authority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Your Passengers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Dallas Airports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Consequences of violating the City’s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TFH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Regulations</a:t>
            </a:r>
          </a:p>
        </p:txBody>
      </p:sp>
    </p:spTree>
    <p:extLst>
      <p:ext uri="{BB962C8B-B14F-4D97-AF65-F5344CB8AC3E}">
        <p14:creationId xmlns:p14="http://schemas.microsoft.com/office/powerpoint/2010/main" val="16692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46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How to Get Your Driver Permit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03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You can’t be a TFH driver without a driver permit.</a:t>
            </a:r>
          </a:p>
          <a:p>
            <a:r>
              <a:rPr lang="en-US" dirty="0" smtClean="0"/>
              <a:t>To get a driver permit, you must:</a:t>
            </a:r>
          </a:p>
          <a:p>
            <a:pPr lvl="1"/>
            <a:r>
              <a:rPr lang="en-US" dirty="0" smtClean="0"/>
              <a:t>Have a valid driver’s license</a:t>
            </a:r>
          </a:p>
          <a:p>
            <a:pPr lvl="1"/>
            <a:r>
              <a:rPr lang="en-US" dirty="0"/>
              <a:t>Complete an online application, pass a </a:t>
            </a:r>
            <a:r>
              <a:rPr lang="en-US" dirty="0" smtClean="0"/>
              <a:t>background check of your criminal history* </a:t>
            </a:r>
            <a:r>
              <a:rPr lang="en-US" dirty="0"/>
              <a:t>and driving </a:t>
            </a:r>
            <a:r>
              <a:rPr lang="en-US" dirty="0" smtClean="0"/>
              <a:t>record**, and pay the permit fee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*Not have been convicted of a disqualifying crime within the relevant time period (see Section </a:t>
            </a:r>
            <a:r>
              <a:rPr lang="en-US" dirty="0" err="1"/>
              <a:t>47A</a:t>
            </a:r>
            <a:r>
              <a:rPr lang="en-US" dirty="0"/>
              <a:t>-2.2.2 of the Dallas City Code)</a:t>
            </a:r>
          </a:p>
          <a:p>
            <a:pPr marL="914400" lvl="2" indent="0">
              <a:buNone/>
            </a:pPr>
            <a:r>
              <a:rPr lang="en-US" dirty="0" smtClean="0"/>
              <a:t>**Not have been convicted of more than three moving violations, or involved in more than one automobile accident that was your fault, within any 12-month period in the last two years</a:t>
            </a:r>
          </a:p>
        </p:txBody>
      </p:sp>
    </p:spTree>
    <p:extLst>
      <p:ext uri="{BB962C8B-B14F-4D97-AF65-F5344CB8AC3E}">
        <p14:creationId xmlns:p14="http://schemas.microsoft.com/office/powerpoint/2010/main" val="3646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Responsibilities Regarding Your Driver Permit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You must </a:t>
            </a:r>
            <a:r>
              <a:rPr lang="en-US" dirty="0" smtClean="0"/>
              <a:t>have your driver permit </a:t>
            </a:r>
            <a:r>
              <a:rPr lang="en-US" b="1" u="sng" dirty="0" smtClean="0"/>
              <a:t>on your person</a:t>
            </a:r>
            <a:r>
              <a:rPr lang="en-US" dirty="0" smtClean="0"/>
              <a:t> when you are providing </a:t>
            </a:r>
            <a:r>
              <a:rPr lang="en-US" dirty="0" err="1"/>
              <a:t>TFH</a:t>
            </a:r>
            <a:r>
              <a:rPr lang="en-US" dirty="0"/>
              <a:t> services, and you must show it to an enforcement officer if </a:t>
            </a:r>
            <a:r>
              <a:rPr lang="en-US" dirty="0" smtClean="0"/>
              <a:t>asked.</a:t>
            </a:r>
            <a:endParaRPr lang="en-US" dirty="0"/>
          </a:p>
          <a:p>
            <a:r>
              <a:rPr lang="en-US" dirty="0"/>
              <a:t>If </a:t>
            </a:r>
            <a:r>
              <a:rPr lang="en-US" b="1" u="sng" dirty="0"/>
              <a:t>any</a:t>
            </a:r>
            <a:r>
              <a:rPr lang="en-US" u="sng" dirty="0"/>
              <a:t> </a:t>
            </a:r>
            <a:r>
              <a:rPr lang="en-US" dirty="0"/>
              <a:t>information </a:t>
            </a:r>
            <a:r>
              <a:rPr lang="en-US" dirty="0" smtClean="0"/>
              <a:t>you provided in </a:t>
            </a:r>
            <a:r>
              <a:rPr lang="en-US" dirty="0"/>
              <a:t>your driver </a:t>
            </a:r>
            <a:r>
              <a:rPr lang="en-US" dirty="0" smtClean="0"/>
              <a:t>permit application </a:t>
            </a:r>
            <a:r>
              <a:rPr lang="en-US" dirty="0"/>
              <a:t>changes (for example, your address, email or phone number), you must </a:t>
            </a:r>
            <a:r>
              <a:rPr lang="en-US" b="1" u="sng" dirty="0"/>
              <a:t>immediately</a:t>
            </a:r>
            <a:r>
              <a:rPr lang="en-US" dirty="0"/>
              <a:t> report </a:t>
            </a:r>
            <a:r>
              <a:rPr lang="en-US" dirty="0" smtClean="0"/>
              <a:t>that new </a:t>
            </a:r>
            <a:r>
              <a:rPr lang="en-US" dirty="0"/>
              <a:t>information to the City of Dallas Transportation </a:t>
            </a:r>
            <a:r>
              <a:rPr lang="en-US" dirty="0" smtClean="0"/>
              <a:t>Regulation.</a:t>
            </a:r>
            <a:endParaRPr lang="en-US" dirty="0"/>
          </a:p>
          <a:p>
            <a:r>
              <a:rPr lang="en-US" dirty="0" smtClean="0"/>
              <a:t>Your driver </a:t>
            </a:r>
            <a:r>
              <a:rPr lang="en-US" dirty="0"/>
              <a:t>permit </a:t>
            </a:r>
            <a:r>
              <a:rPr lang="en-US" dirty="0" smtClean="0"/>
              <a:t>will expire </a:t>
            </a:r>
            <a:r>
              <a:rPr lang="en-US" dirty="0" smtClean="0"/>
              <a:t>one year </a:t>
            </a:r>
            <a:r>
              <a:rPr lang="en-US" dirty="0"/>
              <a:t>from the date it was </a:t>
            </a:r>
            <a:r>
              <a:rPr lang="en-US" dirty="0" smtClean="0"/>
              <a:t>issued, and you must renew it before it expires to continue driving for-hire – there is </a:t>
            </a:r>
            <a:r>
              <a:rPr lang="en-US" b="1" u="sng" dirty="0" smtClean="0"/>
              <a:t>no renewal grace period. 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47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Description xmlns="http://schemas.microsoft.com/sharepoint.v3" xsi:nil="true"/>
    <Setting xmlns="8ad7be8f-b458-469b-92b4-fcac72cb987d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CH Document" ma:contentTypeID="0x0101006231C44AAE66B44EB88FB533531EDA16006916EE5D7B24514B8B2D8B257DCD7FA6" ma:contentTypeVersion="5" ma:contentTypeDescription="DCH Document" ma:contentTypeScope="" ma:versionID="fbdb3d00e24cf6f9842c71ebcbcc6a1f">
  <xsd:schema xmlns:xsd="http://www.w3.org/2001/XMLSchema" xmlns:xs="http://www.w3.org/2001/XMLSchema" xmlns:p="http://schemas.microsoft.com/office/2006/metadata/properties" xmlns:ns3="8ad7be8f-b458-469b-92b4-fcac72cb987d" xmlns:ns4="http://schemas.microsoft.com/sharepoint.v3" targetNamespace="http://schemas.microsoft.com/office/2006/metadata/properties" ma:root="true" ma:fieldsID="a1cff84b213d41053ddebfeb003a190c" ns3:_="" ns4:_="">
    <xsd:import namespace="8ad7be8f-b458-469b-92b4-fcac72cb987d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3:Setting" minOccurs="0"/>
                <xsd:element ref="ns4:Category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7be8f-b458-469b-92b4-fcac72cb987d" elementFormDefault="qualified">
    <xsd:import namespace="http://schemas.microsoft.com/office/2006/documentManagement/types"/>
    <xsd:import namespace="http://schemas.microsoft.com/office/infopath/2007/PartnerControls"/>
    <xsd:element name="Setting" ma:index="10" nillable="true" ma:displayName="Setting" ma:default="pagelayout" ma:internalName="Settin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rmal"/>
                    <xsd:enumeration value="pagelayout"/>
                    <xsd:enumeration value="homepage"/>
                    <xsd:enumeration value="welcomepage"/>
                    <xsd:enumeration value="featurepag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55B39-7B5D-4E2F-8811-32C51B5AA911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8C15D3-9FDE-4164-9A2E-540E762A5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EFB8D-26B1-4179-A39F-1BB3808642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7479</TotalTime>
  <Words>3846</Words>
  <Application>Microsoft Office PowerPoint</Application>
  <PresentationFormat>Widescreen</PresentationFormat>
  <Paragraphs>426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Calibri</vt:lpstr>
      <vt:lpstr>Calibri Light</vt:lpstr>
      <vt:lpstr>Lucida Sans Unicode</vt:lpstr>
      <vt:lpstr>Times New Roman</vt:lpstr>
      <vt:lpstr>Wingdings</vt:lpstr>
      <vt:lpstr>Office Theme</vt:lpstr>
      <vt:lpstr>Transportation-for-Hire  Driver Training</vt:lpstr>
      <vt:lpstr>Disclaimer</vt:lpstr>
      <vt:lpstr>What is Transportation-For-Hire (TFH)?</vt:lpstr>
      <vt:lpstr>What is TFH?</vt:lpstr>
      <vt:lpstr>Overview of Requirements </vt:lpstr>
      <vt:lpstr>Roadmap</vt:lpstr>
      <vt:lpstr>Roadmap</vt:lpstr>
      <vt:lpstr>How to Get Your Driver Permit</vt:lpstr>
      <vt:lpstr>Responsibilities Regarding Your Driver Permit</vt:lpstr>
      <vt:lpstr>Driver Permit: Review</vt:lpstr>
      <vt:lpstr>Driver Permit: Review</vt:lpstr>
      <vt:lpstr>Driver Permit: Review</vt:lpstr>
      <vt:lpstr>Driver Permit: Review</vt:lpstr>
      <vt:lpstr>Roadmap</vt:lpstr>
      <vt:lpstr>Your Vehicle Permit</vt:lpstr>
      <vt:lpstr>Vehicle Permit: Quality Standards</vt:lpstr>
      <vt:lpstr>Your Vehicle: Quality Standards</vt:lpstr>
      <vt:lpstr>Your Vehicle: Quality Standards</vt:lpstr>
      <vt:lpstr>Your Vehicle: Quality Standards</vt:lpstr>
      <vt:lpstr>Your Vehicle: Quality Standards</vt:lpstr>
      <vt:lpstr>Your Vehicle: Quality Standards</vt:lpstr>
      <vt:lpstr>Your Vehicle – Interior display of Information</vt:lpstr>
      <vt:lpstr>Your Vehicle Permit: Review</vt:lpstr>
      <vt:lpstr>Your Vehicle Permit: Review</vt:lpstr>
      <vt:lpstr>Your Vehicle Permit: Review</vt:lpstr>
      <vt:lpstr>Your Vehicle Permit: Review</vt:lpstr>
      <vt:lpstr>Roadmap</vt:lpstr>
      <vt:lpstr>Operating Authority</vt:lpstr>
      <vt:lpstr>Operating Authority: Review</vt:lpstr>
      <vt:lpstr>Operating Authority: Review</vt:lpstr>
      <vt:lpstr>Operating Authority: Review</vt:lpstr>
      <vt:lpstr>Operating Authority: Review</vt:lpstr>
      <vt:lpstr>Roadmap</vt:lpstr>
      <vt:lpstr>Your Passengers</vt:lpstr>
      <vt:lpstr>Your Passengers</vt:lpstr>
      <vt:lpstr>Roadmap</vt:lpstr>
      <vt:lpstr>Rates</vt:lpstr>
      <vt:lpstr>Rates</vt:lpstr>
      <vt:lpstr>Roadmap</vt:lpstr>
      <vt:lpstr>Insurance</vt:lpstr>
      <vt:lpstr>Roadmap</vt:lpstr>
      <vt:lpstr>Dallas Airports</vt:lpstr>
      <vt:lpstr>Roadmap</vt:lpstr>
      <vt:lpstr>Consequences of Violating the  City’s TFH Regulations</vt:lpstr>
      <vt:lpstr>PowerPoint Presentation</vt:lpstr>
      <vt:lpstr>Know Where These Areas are Located in Dallas</vt:lpstr>
      <vt:lpstr>Important Buildings  </vt:lpstr>
      <vt:lpstr>Map of Downtown Dallas</vt:lpstr>
      <vt:lpstr>Arts District Map</vt:lpstr>
      <vt:lpstr>Dallas Love Field   8008 Cedar Springs Road, Dallas</vt:lpstr>
      <vt:lpstr>DFW Airport  3200 E. Airfield Drive, DFW Airport</vt:lpstr>
      <vt:lpstr>Convention Center – 650 S. Griffin</vt:lpstr>
      <vt:lpstr>Major Dallas Hotels  </vt:lpstr>
      <vt:lpstr>Major Dallas Hotels </vt:lpstr>
      <vt:lpstr>Major Dallas Hotels </vt:lpstr>
      <vt:lpstr>Major Dallas Hotels </vt:lpstr>
      <vt:lpstr>Performing Arts &amp;  Entertainment</vt:lpstr>
      <vt:lpstr>Dallas Parks &amp; Activities</vt:lpstr>
      <vt:lpstr>Shopping in Dallas</vt:lpstr>
      <vt:lpstr>Hospitals in Dallas </vt:lpstr>
      <vt:lpstr>Sporting Venues </vt:lpstr>
      <vt:lpstr>Dallas Museums </vt:lpstr>
      <vt:lpstr>Essentials for  Successful Customer Service Delivery </vt:lpstr>
      <vt:lpstr>Essentials for Successful Customer Service Delivery  </vt:lpstr>
      <vt:lpstr>Essentials for Successful Customer Service Delivery Continued </vt:lpstr>
      <vt:lpstr>Essentials for Successful Customer Service Delivery Continued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Transportation-for-Hire Driver Training</dc:title>
  <dc:creator>Microsoft Office User</dc:creator>
  <cp:lastModifiedBy>Africa, Ray</cp:lastModifiedBy>
  <cp:revision>85</cp:revision>
  <dcterms:created xsi:type="dcterms:W3CDTF">2015-03-21T03:03:29Z</dcterms:created>
  <dcterms:modified xsi:type="dcterms:W3CDTF">2020-11-24T14:21:36Z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0x0101006231C44AAE66B44EB88FB533531EDA16006916EE5D7B24514B8B2D8B257DCD7FA6</vt:lpwstr>
  </property>
  <property fmtid="{D5CDD505-2E9C-101B-9397-08002B2CF9AE}" pid="3" name="Order">
    <vt:r8>29100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