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60" r:id="rId5"/>
    <p:sldId id="258" r:id="rId6"/>
    <p:sldId id="287" r:id="rId7"/>
    <p:sldId id="1429" r:id="rId8"/>
    <p:sldId id="263" r:id="rId9"/>
    <p:sldId id="259" r:id="rId10"/>
    <p:sldId id="267" r:id="rId11"/>
    <p:sldId id="266" r:id="rId12"/>
    <p:sldId id="264" r:id="rId13"/>
    <p:sldId id="268" r:id="rId14"/>
    <p:sldId id="269" r:id="rId15"/>
    <p:sldId id="270" r:id="rId16"/>
    <p:sldId id="271" r:id="rId17"/>
    <p:sldId id="272" r:id="rId18"/>
    <p:sldId id="273" r:id="rId19"/>
    <p:sldId id="274" r:id="rId20"/>
    <p:sldId id="294" r:id="rId21"/>
    <p:sldId id="277" r:id="rId22"/>
    <p:sldId id="281" r:id="rId23"/>
    <p:sldId id="1428" r:id="rId24"/>
    <p:sldId id="275" r:id="rId25"/>
    <p:sldId id="276" r:id="rId26"/>
    <p:sldId id="14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231"/>
    <a:srgbClr val="EFAE18"/>
    <a:srgbClr val="00899A"/>
    <a:srgbClr val="FFBA1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2"/>
    <p:restoredTop sz="94762"/>
  </p:normalViewPr>
  <p:slideViewPr>
    <p:cSldViewPr showGuides="1">
      <p:cViewPr varScale="1">
        <p:scale>
          <a:sx n="68" d="100"/>
          <a:sy n="68" d="100"/>
        </p:scale>
        <p:origin x="870"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3B26BC-3FFE-5D4C-86FF-6B1815F6AC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0CB9408-E85D-F146-8285-46996CB132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5AC45F-03BF-FD47-A389-99F4F99FBF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779B98-6298-7345-AFBE-29C07D92F4E0}" type="slidenum">
              <a:rPr lang="en-US" smtClean="0"/>
              <a:t>‹#›</a:t>
            </a:fld>
            <a:endParaRPr lang="en-US"/>
          </a:p>
        </p:txBody>
      </p:sp>
    </p:spTree>
    <p:extLst>
      <p:ext uri="{BB962C8B-B14F-4D97-AF65-F5344CB8AC3E}">
        <p14:creationId xmlns:p14="http://schemas.microsoft.com/office/powerpoint/2010/main" val="219437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29926-4D02-40E6-8D6A-94AB57003624}" type="datetimeFigureOut">
              <a:rPr lang="en-US" smtClean="0"/>
              <a:pPr/>
              <a:t>10/14/2020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5BFAA-FEAE-47F0-9B6B-1636353B8823}" type="slidenum">
              <a:rPr lang="en-US" smtClean="0"/>
              <a:pPr/>
              <a:t>‹#›</a:t>
            </a:fld>
            <a:endParaRPr lang="en-US"/>
          </a:p>
        </p:txBody>
      </p:sp>
    </p:spTree>
    <p:extLst>
      <p:ext uri="{BB962C8B-B14F-4D97-AF65-F5344CB8AC3E}">
        <p14:creationId xmlns:p14="http://schemas.microsoft.com/office/powerpoint/2010/main" val="46402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95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5BFAA-FEAE-47F0-9B6B-1636353B8823}" type="slidenum">
              <a:rPr lang="en-US" smtClean="0"/>
              <a:pPr/>
              <a:t>18</a:t>
            </a:fld>
            <a:endParaRPr lang="en-US"/>
          </a:p>
        </p:txBody>
      </p:sp>
    </p:spTree>
    <p:extLst>
      <p:ext uri="{BB962C8B-B14F-4D97-AF65-F5344CB8AC3E}">
        <p14:creationId xmlns:p14="http://schemas.microsoft.com/office/powerpoint/2010/main" val="127498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FF846-AC33-45D4-AC29-BF18796C287F}" type="slidenum">
              <a:rPr lang="en-US" smtClean="0"/>
              <a:t>23</a:t>
            </a:fld>
            <a:endParaRPr lang="en-US" dirty="0"/>
          </a:p>
        </p:txBody>
      </p:sp>
    </p:spTree>
    <p:extLst>
      <p:ext uri="{BB962C8B-B14F-4D97-AF65-F5344CB8AC3E}">
        <p14:creationId xmlns:p14="http://schemas.microsoft.com/office/powerpoint/2010/main" val="2501328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400" y="4191000"/>
            <a:ext cx="4775200" cy="2032000"/>
          </a:xfrm>
        </p:spPr>
        <p:txBody>
          <a:bodyPr anchor="ctr" anchorCtr="0">
            <a:noAutofit/>
          </a:bodyPr>
          <a:lstStyle>
            <a:lvl1pPr algn="l">
              <a:lnSpc>
                <a:spcPts val="4160"/>
              </a:lnSpc>
              <a:defRPr sz="4500" b="0" i="0" cap="all">
                <a:solidFill>
                  <a:schemeClr val="accent3"/>
                </a:solidFill>
                <a:latin typeface="+mj-lt"/>
                <a:cs typeface="Arial Narrow"/>
              </a:defRPr>
            </a:lvl1pPr>
          </a:lstStyle>
          <a:p>
            <a:r>
              <a:rPr lang="en-US" dirty="0"/>
              <a:t>Click to edit Master title style</a:t>
            </a:r>
          </a:p>
        </p:txBody>
      </p:sp>
      <p:sp>
        <p:nvSpPr>
          <p:cNvPr id="3" name="Subtitle 2"/>
          <p:cNvSpPr>
            <a:spLocks noGrp="1"/>
          </p:cNvSpPr>
          <p:nvPr>
            <p:ph type="subTitle" idx="1"/>
          </p:nvPr>
        </p:nvSpPr>
        <p:spPr>
          <a:xfrm>
            <a:off x="406400" y="6244763"/>
            <a:ext cx="11176000" cy="600537"/>
          </a:xfrm>
        </p:spPr>
        <p:txBody>
          <a:bodyPr anchor="t">
            <a:noAutofit/>
          </a:bodyPr>
          <a:lstStyle>
            <a:lvl1pPr marL="0" indent="0" algn="l">
              <a:buNone/>
              <a:defRPr sz="2000" b="0"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A picture containing drawing&#10;&#10;Description automatically generated">
            <a:extLst>
              <a:ext uri="{FF2B5EF4-FFF2-40B4-BE49-F238E27FC236}">
                <a16:creationId xmlns:a16="http://schemas.microsoft.com/office/drawing/2014/main" id="{2C0A5D24-C01F-AD47-B835-B82E78E15F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40801" y="62950"/>
            <a:ext cx="1410673" cy="967962"/>
          </a:xfrm>
          <a:prstGeom prst="rect">
            <a:avLst/>
          </a:prstGeom>
        </p:spPr>
      </p:pic>
    </p:spTree>
    <p:extLst>
      <p:ext uri="{BB962C8B-B14F-4D97-AF65-F5344CB8AC3E}">
        <p14:creationId xmlns:p14="http://schemas.microsoft.com/office/powerpoint/2010/main" val="262652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H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733" y="5486400"/>
            <a:ext cx="7907867" cy="762000"/>
          </a:xfrm>
        </p:spPr>
        <p:txBody>
          <a:bodyPr>
            <a:normAutofit/>
          </a:bodyPr>
          <a:lstStyle>
            <a:lvl1pPr algn="l">
              <a:defRPr sz="2200" b="0">
                <a:solidFill>
                  <a:schemeClr val="accent1"/>
                </a:solidFill>
              </a:defRPr>
            </a:lvl1pPr>
          </a:lstStyle>
          <a:p>
            <a:pPr lvl="0"/>
            <a:r>
              <a:rPr lang="en-US" dirty="0"/>
              <a:t>Click to edit Master text styles</a:t>
            </a:r>
          </a:p>
        </p:txBody>
      </p:sp>
      <p:sp>
        <p:nvSpPr>
          <p:cNvPr id="6" name="Title 1">
            <a:extLst>
              <a:ext uri="{FF2B5EF4-FFF2-40B4-BE49-F238E27FC236}">
                <a16:creationId xmlns:a16="http://schemas.microsoft.com/office/drawing/2014/main" id="{0202DCDA-F370-634D-A259-4D85868FFFB3}"/>
              </a:ext>
            </a:extLst>
          </p:cNvPr>
          <p:cNvSpPr>
            <a:spLocks noGrp="1"/>
          </p:cNvSpPr>
          <p:nvPr>
            <p:ph type="ctrTitle"/>
          </p:nvPr>
        </p:nvSpPr>
        <p:spPr>
          <a:xfrm>
            <a:off x="321733" y="4191000"/>
            <a:ext cx="7907867" cy="1295400"/>
          </a:xfrm>
        </p:spPr>
        <p:txBody>
          <a:bodyPr anchor="b" anchorCtr="0">
            <a:noAutofit/>
          </a:bodyPr>
          <a:lstStyle>
            <a:lvl1pPr algn="l">
              <a:lnSpc>
                <a:spcPts val="4160"/>
              </a:lnSpc>
              <a:defRPr sz="4000" b="1" i="0" cap="none" baseline="0">
                <a:solidFill>
                  <a:schemeClr val="accent3"/>
                </a:solidFill>
                <a:latin typeface="+mj-lt"/>
                <a:cs typeface="Arial Narrow"/>
              </a:defRPr>
            </a:lvl1pPr>
          </a:lstStyle>
          <a:p>
            <a:r>
              <a:rPr lang="en-US" dirty="0"/>
              <a:t>Click to edit Master title style</a:t>
            </a:r>
          </a:p>
        </p:txBody>
      </p:sp>
    </p:spTree>
    <p:extLst>
      <p:ext uri="{BB962C8B-B14F-4D97-AF65-F5344CB8AC3E}">
        <p14:creationId xmlns:p14="http://schemas.microsoft.com/office/powerpoint/2010/main" val="279551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543" y="17978"/>
            <a:ext cx="8534400" cy="1168400"/>
          </a:xfrm>
        </p:spPr>
        <p:txBody>
          <a:bodyPr/>
          <a:lstStyle/>
          <a:p>
            <a:r>
              <a:rPr lang="en-US" dirty="0"/>
              <a:t>Click to edit Master title style</a:t>
            </a:r>
          </a:p>
        </p:txBody>
      </p:sp>
      <p:sp>
        <p:nvSpPr>
          <p:cNvPr id="3" name="Content Placeholder 2"/>
          <p:cNvSpPr>
            <a:spLocks noGrp="1"/>
          </p:cNvSpPr>
          <p:nvPr>
            <p:ph idx="1" hasCustomPrompt="1"/>
          </p:nvPr>
        </p:nvSpPr>
        <p:spPr>
          <a:xfrm>
            <a:off x="609600" y="1346200"/>
            <a:ext cx="10972800" cy="4826000"/>
          </a:xfrm>
        </p:spPr>
        <p:txBody>
          <a:bodyPr/>
          <a:lstStyle>
            <a:lvl2pPr>
              <a:spcBef>
                <a:spcPts val="1800"/>
              </a:spcBef>
              <a:defRPr cap="none" baseline="0"/>
            </a:lvl2pPr>
          </a:lstStyle>
          <a:p>
            <a:pPr lvl="0"/>
            <a:r>
              <a:rPr lang="en-US" dirty="0"/>
              <a:t>Subheading</a:t>
            </a:r>
          </a:p>
          <a:p>
            <a:pPr lvl="1"/>
            <a:r>
              <a:rPr lang="en-US" dirty="0"/>
              <a:t>Subheading 2</a:t>
            </a:r>
          </a:p>
          <a:p>
            <a:pPr lvl="2"/>
            <a:r>
              <a:rPr lang="en-US" dirty="0"/>
              <a:t>Body Text</a:t>
            </a:r>
          </a:p>
          <a:p>
            <a:pPr lvl="3"/>
            <a:r>
              <a:rPr lang="en-US" dirty="0"/>
              <a:t>Body Text Bold</a:t>
            </a:r>
          </a:p>
          <a:p>
            <a:pPr lvl="4"/>
            <a:r>
              <a:rPr lang="en-US" dirty="0"/>
              <a:t>Body Text Bullet</a:t>
            </a:r>
          </a:p>
          <a:p>
            <a:pPr lvl="5"/>
            <a:r>
              <a:rPr lang="en-US" dirty="0"/>
              <a:t>Body Text Bullet Bold</a:t>
            </a:r>
          </a:p>
          <a:p>
            <a:pPr lvl="6"/>
            <a:r>
              <a:rPr lang="en-US" dirty="0"/>
              <a:t>Body Text Indent</a:t>
            </a:r>
          </a:p>
          <a:p>
            <a:pPr lvl="7"/>
            <a:r>
              <a:rPr lang="en-US" dirty="0"/>
              <a:t>Body Text Bullet – Level 2</a:t>
            </a:r>
          </a:p>
          <a:p>
            <a:pPr lvl="8"/>
            <a:r>
              <a:rPr lang="en-US" dirty="0"/>
              <a:t>Body Text Bullet – Level 3</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87294-48C6-414C-94F6-BBB8A51D0D95}" type="slidenum">
              <a:rPr lang="en-US" smtClean="0"/>
              <a:pPr/>
              <a:t>‹#›</a:t>
            </a:fld>
            <a:endParaRPr lang="en-US" dirty="0"/>
          </a:p>
        </p:txBody>
      </p:sp>
      <p:sp>
        <p:nvSpPr>
          <p:cNvPr id="8" name="Text Placeholder 7"/>
          <p:cNvSpPr>
            <a:spLocks noGrp="1"/>
          </p:cNvSpPr>
          <p:nvPr>
            <p:ph type="body" sz="quarter" idx="13"/>
          </p:nvPr>
        </p:nvSpPr>
        <p:spPr>
          <a:xfrm>
            <a:off x="609600" y="6172200"/>
            <a:ext cx="10972800" cy="228600"/>
          </a:xfrm>
        </p:spPr>
        <p:txBody>
          <a:bodyPr>
            <a:noAutofit/>
          </a:bodyPr>
          <a:lstStyle>
            <a:lvl1pPr>
              <a:defRPr sz="900" b="0">
                <a:solidFill>
                  <a:schemeClr val="tx1"/>
                </a:solidFill>
              </a:defRPr>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165828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95401"/>
            <a:ext cx="8534400" cy="4830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87294-48C6-414C-94F6-BBB8A51D0D95}" type="slidenum">
              <a:rPr lang="en-US" smtClean="0"/>
              <a:pPr/>
              <a:t>‹#›</a:t>
            </a:fld>
            <a:endParaRPr lang="en-US"/>
          </a:p>
        </p:txBody>
      </p:sp>
      <p:sp>
        <p:nvSpPr>
          <p:cNvPr id="9" name="Content Placeholder 8"/>
          <p:cNvSpPr>
            <a:spLocks noGrp="1"/>
          </p:cNvSpPr>
          <p:nvPr>
            <p:ph sz="quarter" idx="14"/>
          </p:nvPr>
        </p:nvSpPr>
        <p:spPr>
          <a:xfrm>
            <a:off x="9618133" y="1295400"/>
            <a:ext cx="2065867" cy="4800600"/>
          </a:xfrm>
          <a:solidFill>
            <a:schemeClr val="bg2">
              <a:alpha val="69000"/>
            </a:schemeClr>
          </a:solidFill>
          <a:ln>
            <a:noFill/>
          </a:ln>
          <a:effectLst/>
        </p:spPr>
        <p:style>
          <a:lnRef idx="1">
            <a:schemeClr val="accent1"/>
          </a:lnRef>
          <a:fillRef idx="2">
            <a:schemeClr val="accent1"/>
          </a:fillRef>
          <a:effectRef idx="1">
            <a:schemeClr val="accent1"/>
          </a:effectRef>
          <a:fontRef idx="none"/>
        </p:style>
        <p:txBody>
          <a:bodyPr anchor="ctr" anchorCtr="0">
            <a:normAutofit/>
          </a:bodyPr>
          <a:lstStyle>
            <a:lvl1pPr>
              <a:defRPr sz="18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004E7EAC-56C1-204E-BE1F-DD79CFC8CC12}"/>
              </a:ext>
            </a:extLst>
          </p:cNvPr>
          <p:cNvSpPr>
            <a:spLocks noGrp="1"/>
          </p:cNvSpPr>
          <p:nvPr>
            <p:ph type="body" sz="quarter" idx="13"/>
          </p:nvPr>
        </p:nvSpPr>
        <p:spPr>
          <a:xfrm>
            <a:off x="609600" y="6172200"/>
            <a:ext cx="10972800" cy="228600"/>
          </a:xfrm>
        </p:spPr>
        <p:txBody>
          <a:bodyPr>
            <a:noAutofit/>
          </a:bodyPr>
          <a:lstStyle>
            <a:lvl1pPr>
              <a:defRPr sz="900" b="0">
                <a:solidFill>
                  <a:schemeClr val="tx1"/>
                </a:solidFill>
              </a:defRPr>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330714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19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9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87294-48C6-414C-94F6-BBB8A51D0D95}" type="slidenum">
              <a:rPr lang="en-US" smtClean="0"/>
              <a:pPr/>
              <a:t>‹#›</a:t>
            </a:fld>
            <a:endParaRPr lang="en-US"/>
          </a:p>
        </p:txBody>
      </p:sp>
      <p:sp>
        <p:nvSpPr>
          <p:cNvPr id="9" name="Text Placeholder 7">
            <a:extLst>
              <a:ext uri="{FF2B5EF4-FFF2-40B4-BE49-F238E27FC236}">
                <a16:creationId xmlns:a16="http://schemas.microsoft.com/office/drawing/2014/main" id="{88609F37-6488-F244-9D95-F4D6F1A54A0A}"/>
              </a:ext>
            </a:extLst>
          </p:cNvPr>
          <p:cNvSpPr>
            <a:spLocks noGrp="1"/>
          </p:cNvSpPr>
          <p:nvPr>
            <p:ph type="body" sz="quarter" idx="13"/>
          </p:nvPr>
        </p:nvSpPr>
        <p:spPr>
          <a:xfrm>
            <a:off x="609600" y="6172200"/>
            <a:ext cx="10972800" cy="228600"/>
          </a:xfrm>
        </p:spPr>
        <p:txBody>
          <a:bodyPr>
            <a:noAutofit/>
          </a:bodyPr>
          <a:lstStyle>
            <a:lvl1pPr>
              <a:defRPr sz="900" b="0">
                <a:solidFill>
                  <a:schemeClr val="tx1"/>
                </a:solidFill>
              </a:defRPr>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4179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214"/>
            <a:ext cx="8534400" cy="1168400"/>
          </a:xfrm>
          <a:prstGeom prst="rect">
            <a:avLst/>
          </a:prstGeom>
        </p:spPr>
        <p:txBody>
          <a:bodyPr vert="horz" lIns="91440" tIns="45720" rIns="91440" bIns="45720" rtlCol="0" anchor="ctr" anchorCtr="0">
            <a:normAutofit/>
          </a:bodyPr>
          <a:lstStyle/>
          <a:p>
            <a:r>
              <a:rPr lang="en-US" dirty="0"/>
              <a:t>Master Slide</a:t>
            </a:r>
            <a:br>
              <a:rPr lang="en-US" dirty="0"/>
            </a:br>
            <a:r>
              <a:rPr lang="en-US" dirty="0"/>
              <a:t>Text Box</a:t>
            </a:r>
          </a:p>
        </p:txBody>
      </p:sp>
      <p:sp>
        <p:nvSpPr>
          <p:cNvPr id="3" name="Text Placeholder 2"/>
          <p:cNvSpPr>
            <a:spLocks noGrp="1"/>
          </p:cNvSpPr>
          <p:nvPr>
            <p:ph type="body" idx="1"/>
          </p:nvPr>
        </p:nvSpPr>
        <p:spPr>
          <a:xfrm>
            <a:off x="609600" y="1346200"/>
            <a:ext cx="10972800" cy="4965700"/>
          </a:xfrm>
          <a:prstGeom prst="rect">
            <a:avLst/>
          </a:prstGeom>
        </p:spPr>
        <p:txBody>
          <a:bodyPr vert="horz" lIns="91440" tIns="45720" rIns="91440" bIns="45720" rtlCol="0">
            <a:normAutofit/>
          </a:bodyPr>
          <a:lstStyle/>
          <a:p>
            <a:pPr lvl="0"/>
            <a:r>
              <a:rPr lang="en-US" dirty="0"/>
              <a:t>Subheading</a:t>
            </a:r>
          </a:p>
          <a:p>
            <a:pPr lvl="1"/>
            <a:r>
              <a:rPr lang="en-US" dirty="0"/>
              <a:t>Subheading 2</a:t>
            </a:r>
          </a:p>
          <a:p>
            <a:pPr lvl="2"/>
            <a:r>
              <a:rPr lang="en-US" dirty="0"/>
              <a:t>Body Text</a:t>
            </a:r>
          </a:p>
          <a:p>
            <a:pPr lvl="3"/>
            <a:r>
              <a:rPr lang="en-US" dirty="0"/>
              <a:t>Body Text Bold</a:t>
            </a:r>
          </a:p>
          <a:p>
            <a:pPr lvl="4"/>
            <a:r>
              <a:rPr lang="en-US" dirty="0"/>
              <a:t>Body Text Bullet</a:t>
            </a:r>
          </a:p>
          <a:p>
            <a:pPr lvl="5"/>
            <a:r>
              <a:rPr lang="en-US" dirty="0"/>
              <a:t>Body Text Bullet Bold</a:t>
            </a:r>
          </a:p>
          <a:p>
            <a:pPr lvl="6"/>
            <a:r>
              <a:rPr lang="en-US" dirty="0"/>
              <a:t>Body Text Indent</a:t>
            </a:r>
          </a:p>
          <a:p>
            <a:pPr lvl="7"/>
            <a:r>
              <a:rPr lang="en-US" dirty="0"/>
              <a:t>Body Text Bullet – Level 2</a:t>
            </a:r>
          </a:p>
          <a:p>
            <a:pPr lvl="8"/>
            <a:r>
              <a:rPr lang="en-US" dirty="0"/>
              <a:t>Body Text Bullet – Level 3</a:t>
            </a:r>
          </a:p>
        </p:txBody>
      </p:sp>
      <p:sp>
        <p:nvSpPr>
          <p:cNvPr id="4" name="Date Placeholder 3"/>
          <p:cNvSpPr>
            <a:spLocks noGrp="1"/>
          </p:cNvSpPr>
          <p:nvPr>
            <p:ph type="dt" sz="half" idx="2"/>
          </p:nvPr>
        </p:nvSpPr>
        <p:spPr>
          <a:xfrm>
            <a:off x="9753600" y="6527801"/>
            <a:ext cx="1828800" cy="319149"/>
          </a:xfrm>
          <a:prstGeom prst="rect">
            <a:avLst/>
          </a:prstGeom>
          <a:noFill/>
        </p:spPr>
        <p:txBody>
          <a:bodyPr vert="horz" lIns="91440" tIns="45720" rIns="91440" bIns="4572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3454400" y="6527801"/>
            <a:ext cx="5283200" cy="319149"/>
          </a:xfrm>
          <a:prstGeom prst="rect">
            <a:avLst/>
          </a:prstGeom>
          <a:noFill/>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575733" y="6538852"/>
            <a:ext cx="711200" cy="319149"/>
          </a:xfrm>
          <a:prstGeom prst="rect">
            <a:avLst/>
          </a:prstGeom>
          <a:noFill/>
        </p:spPr>
        <p:txBody>
          <a:bodyPr vert="horz" lIns="91440" tIns="45720" rIns="91440" bIns="45720" rtlCol="0" anchor="ctr"/>
          <a:lstStyle>
            <a:lvl1pPr algn="ctr">
              <a:defRPr sz="1200" b="1">
                <a:solidFill>
                  <a:schemeClr val="bg1"/>
                </a:solidFill>
              </a:defRPr>
            </a:lvl1pPr>
          </a:lstStyle>
          <a:p>
            <a:fld id="{23D87294-48C6-414C-94F6-BBB8A51D0D95}"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4ADB99-4A36-7641-9152-E7001868989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46168" y="116114"/>
            <a:ext cx="1443665" cy="990600"/>
          </a:xfrm>
          <a:prstGeom prst="rect">
            <a:avLst/>
          </a:prstGeom>
        </p:spPr>
      </p:pic>
    </p:spTree>
    <p:extLst>
      <p:ext uri="{BB962C8B-B14F-4D97-AF65-F5344CB8AC3E}">
        <p14:creationId xmlns:p14="http://schemas.microsoft.com/office/powerpoint/2010/main" val="427063292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8" r:id="rId4"/>
    <p:sldLayoutId id="2147483652" r:id="rId5"/>
  </p:sldLayoutIdLst>
  <p:hf hdr="0" ftr="0" dt="0"/>
  <p:txStyles>
    <p:titleStyle>
      <a:lvl1pPr algn="l" defTabSz="914400" rtl="0" eaLnBrk="1" latinLnBrk="0" hangingPunct="1">
        <a:spcBef>
          <a:spcPct val="0"/>
        </a:spcBef>
        <a:buNone/>
        <a:defRPr sz="2500" b="1" kern="120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Font typeface="Arial" pitchFamily="34" charset="0"/>
        <a:buNone/>
        <a:defRPr sz="2400" b="1" kern="1200">
          <a:solidFill>
            <a:schemeClr val="tx2"/>
          </a:solidFill>
          <a:latin typeface="+mn-lt"/>
          <a:ea typeface="+mn-ea"/>
          <a:cs typeface="+mn-cs"/>
        </a:defRPr>
      </a:lvl1pPr>
      <a:lvl2pPr marL="0" indent="0" algn="l" defTabSz="914400" rtl="0" eaLnBrk="1" latinLnBrk="0" hangingPunct="1">
        <a:lnSpc>
          <a:spcPct val="90000"/>
        </a:lnSpc>
        <a:spcBef>
          <a:spcPts val="1800"/>
        </a:spcBef>
        <a:buFont typeface="Arial" pitchFamily="34" charset="0"/>
        <a:buNone/>
        <a:defRPr sz="1900" b="1" kern="1200" cap="none" baseline="0">
          <a:solidFill>
            <a:schemeClr val="accent3"/>
          </a:solidFill>
          <a:latin typeface="+mn-lt"/>
          <a:ea typeface="+mn-ea"/>
          <a:cs typeface="+mn-cs"/>
        </a:defRPr>
      </a:lvl2pPr>
      <a:lvl3pPr marL="0" indent="0" algn="l" defTabSz="914400" rtl="0" eaLnBrk="1" latinLnBrk="0" hangingPunct="1">
        <a:lnSpc>
          <a:spcPct val="90000"/>
        </a:lnSpc>
        <a:spcBef>
          <a:spcPts val="600"/>
        </a:spcBef>
        <a:buClr>
          <a:schemeClr val="accent1"/>
        </a:buClr>
        <a:buFont typeface="Webdings" pitchFamily="18" charset="2"/>
        <a:buNone/>
        <a:defRPr sz="1800" kern="1200">
          <a:solidFill>
            <a:schemeClr val="tx1"/>
          </a:solidFill>
          <a:latin typeface="+mn-lt"/>
          <a:ea typeface="+mn-ea"/>
          <a:cs typeface="Arial Narrow"/>
        </a:defRPr>
      </a:lvl3pPr>
      <a:lvl4pPr marL="0" indent="0" algn="l" defTabSz="914400" rtl="0" eaLnBrk="1" latinLnBrk="0" hangingPunct="1">
        <a:lnSpc>
          <a:spcPct val="90000"/>
        </a:lnSpc>
        <a:spcBef>
          <a:spcPts val="600"/>
        </a:spcBef>
        <a:buFont typeface="Arial" pitchFamily="34" charset="0"/>
        <a:buNone/>
        <a:defRPr sz="1800" b="1" kern="1200">
          <a:solidFill>
            <a:schemeClr val="tx1"/>
          </a:solidFill>
          <a:latin typeface="+mn-lt"/>
          <a:ea typeface="+mn-ea"/>
          <a:cs typeface="Arial Narrow"/>
        </a:defRPr>
      </a:lvl4pPr>
      <a:lvl5pPr marL="320040" indent="-320040" algn="l" defTabSz="914400" rtl="0" eaLnBrk="1" latinLnBrk="0" hangingPunct="1">
        <a:lnSpc>
          <a:spcPct val="90000"/>
        </a:lnSpc>
        <a:spcBef>
          <a:spcPts val="400"/>
        </a:spcBef>
        <a:buClr>
          <a:srgbClr val="A1BECF"/>
        </a:buClr>
        <a:buFont typeface="Wingdings" charset="2"/>
        <a:buChar char="§"/>
        <a:defRPr sz="1800" kern="1200">
          <a:solidFill>
            <a:schemeClr val="tx1"/>
          </a:solidFill>
          <a:latin typeface="+mn-lt"/>
          <a:ea typeface="+mn-ea"/>
          <a:cs typeface="Arial Narrow"/>
        </a:defRPr>
      </a:lvl5pPr>
      <a:lvl6pPr marL="320040" indent="-320040" algn="l" defTabSz="914400" rtl="0" eaLnBrk="1" latinLnBrk="0" hangingPunct="1">
        <a:lnSpc>
          <a:spcPct val="90000"/>
        </a:lnSpc>
        <a:spcBef>
          <a:spcPts val="400"/>
        </a:spcBef>
        <a:buClr>
          <a:srgbClr val="A1BECF"/>
        </a:buClr>
        <a:buFont typeface="Wingdings" charset="2"/>
        <a:buChar char="§"/>
        <a:defRPr sz="1800" b="1" kern="1200">
          <a:solidFill>
            <a:schemeClr val="tx1"/>
          </a:solidFill>
          <a:latin typeface="+mn-lt"/>
          <a:ea typeface="+mn-ea"/>
          <a:cs typeface="Arial Narrow"/>
        </a:defRPr>
      </a:lvl6pPr>
      <a:lvl7pPr marL="320040" indent="0" algn="l" defTabSz="914400" rtl="0" eaLnBrk="1" latinLnBrk="0" hangingPunct="1">
        <a:lnSpc>
          <a:spcPct val="90000"/>
        </a:lnSpc>
        <a:spcBef>
          <a:spcPts val="0"/>
        </a:spcBef>
        <a:buFont typeface="Arial" pitchFamily="34" charset="0"/>
        <a:buNone/>
        <a:defRPr sz="1800" kern="1200">
          <a:solidFill>
            <a:schemeClr val="tx1"/>
          </a:solidFill>
          <a:latin typeface="+mn-lt"/>
          <a:ea typeface="+mn-ea"/>
          <a:cs typeface="Arial Narrow"/>
        </a:defRPr>
      </a:lvl7pPr>
      <a:lvl8pPr marL="640080" indent="-320040" algn="l" defTabSz="914400" rtl="0" eaLnBrk="1" latinLnBrk="0" hangingPunct="1">
        <a:lnSpc>
          <a:spcPct val="90000"/>
        </a:lnSpc>
        <a:spcBef>
          <a:spcPts val="400"/>
        </a:spcBef>
        <a:buClr>
          <a:srgbClr val="A1BECF"/>
        </a:buClr>
        <a:buFont typeface="Arial" pitchFamily="34" charset="0"/>
        <a:buChar char="–"/>
        <a:defRPr sz="1800" kern="1200">
          <a:solidFill>
            <a:schemeClr val="tx1"/>
          </a:solidFill>
          <a:latin typeface="+mn-lt"/>
          <a:ea typeface="+mn-ea"/>
          <a:cs typeface="Arial Narrow"/>
        </a:defRPr>
      </a:lvl8pPr>
      <a:lvl9pPr marL="960120" indent="-320040" algn="l" defTabSz="914400" rtl="0" eaLnBrk="1" latinLnBrk="0" hangingPunct="1">
        <a:lnSpc>
          <a:spcPct val="90000"/>
        </a:lnSpc>
        <a:spcBef>
          <a:spcPts val="400"/>
        </a:spcBef>
        <a:buClr>
          <a:srgbClr val="A1BECF"/>
        </a:buClr>
        <a:buFont typeface="Arial" pitchFamily="34" charset="0"/>
        <a:buChar char="•"/>
        <a:defRPr sz="1800" kern="1200">
          <a:solidFill>
            <a:schemeClr val="tx1"/>
          </a:solidFill>
          <a:latin typeface="+mn-lt"/>
          <a:ea typeface="+mn-ea"/>
          <a:cs typeface="Arial Narrow"/>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Excel_Worksheet.xlsx"/><Relationship Id="rId4" Type="http://schemas.openxmlformats.org/officeDocument/2006/relationships/hyperlink" Target="https://www1.deltadentalins.com/individuals/find-a-dentist.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tandard.benselect.com/cityofdalla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hrbenefits@dallascityhall.co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standard.benselect.com/cityofdalla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267200"/>
            <a:ext cx="3581400" cy="2032000"/>
          </a:xfrm>
        </p:spPr>
        <p:txBody>
          <a:bodyPr/>
          <a:lstStyle/>
          <a:p>
            <a:r>
              <a:rPr lang="en-US" b="1" dirty="0">
                <a:solidFill>
                  <a:schemeClr val="tx2"/>
                </a:solidFill>
              </a:rPr>
              <a:t>2021</a:t>
            </a:r>
            <a:r>
              <a:rPr lang="en-US" dirty="0"/>
              <a:t> </a:t>
            </a:r>
            <a:r>
              <a:rPr lang="en-US" dirty="0">
                <a:solidFill>
                  <a:schemeClr val="accent3"/>
                </a:solidFill>
              </a:rPr>
              <a:t>Employee Benefits</a:t>
            </a:r>
          </a:p>
        </p:txBody>
      </p:sp>
      <p:sp>
        <p:nvSpPr>
          <p:cNvPr id="5" name="Subtitle 4"/>
          <p:cNvSpPr>
            <a:spLocks noGrp="1"/>
          </p:cNvSpPr>
          <p:nvPr>
            <p:ph type="subTitle" idx="1"/>
          </p:nvPr>
        </p:nvSpPr>
        <p:spPr>
          <a:xfrm>
            <a:off x="228600" y="6201833"/>
            <a:ext cx="8382000" cy="647700"/>
          </a:xfrm>
        </p:spPr>
        <p:txBody>
          <a:bodyPr/>
          <a:lstStyle/>
          <a:p>
            <a:r>
              <a:rPr lang="en-US" dirty="0"/>
              <a:t>Nancy </a:t>
            </a:r>
            <a:r>
              <a:rPr lang="en-US" dirty="0" err="1"/>
              <a:t>Sobocinski</a:t>
            </a:r>
            <a:r>
              <a:rPr lang="en-US" dirty="0"/>
              <a:t> / October XX,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E03-9D8D-46F0-8332-F9EC6B9C5350}"/>
              </a:ext>
            </a:extLst>
          </p:cNvPr>
          <p:cNvSpPr>
            <a:spLocks noGrp="1"/>
          </p:cNvSpPr>
          <p:nvPr>
            <p:ph type="title"/>
          </p:nvPr>
        </p:nvSpPr>
        <p:spPr>
          <a:xfrm>
            <a:off x="424542" y="17978"/>
            <a:ext cx="8795658" cy="1168400"/>
          </a:xfrm>
        </p:spPr>
        <p:txBody>
          <a:bodyPr>
            <a:normAutofit/>
          </a:bodyPr>
          <a:lstStyle/>
          <a:p>
            <a:r>
              <a:rPr lang="en-US" sz="2400"/>
              <a:t>Group Medicare Benefit Highlight Sheet for Medicare-Eligible Retirees</a:t>
            </a:r>
            <a:endParaRPr lang="en-US" sz="2400" dirty="0"/>
          </a:p>
        </p:txBody>
      </p:sp>
      <p:pic>
        <p:nvPicPr>
          <p:cNvPr id="6" name="Content Placeholder 5">
            <a:extLst>
              <a:ext uri="{FF2B5EF4-FFF2-40B4-BE49-F238E27FC236}">
                <a16:creationId xmlns:a16="http://schemas.microsoft.com/office/drawing/2014/main" id="{C83DAB84-9FF5-4D11-9B9E-95596B8AC211}"/>
              </a:ext>
            </a:extLst>
          </p:cNvPr>
          <p:cNvPicPr>
            <a:picLocks noGrp="1" noChangeAspect="1"/>
          </p:cNvPicPr>
          <p:nvPr>
            <p:ph idx="1"/>
          </p:nvPr>
        </p:nvPicPr>
        <p:blipFill>
          <a:blip r:embed="rId2"/>
          <a:stretch>
            <a:fillRect/>
          </a:stretch>
        </p:blipFill>
        <p:spPr>
          <a:xfrm>
            <a:off x="854842" y="1186378"/>
            <a:ext cx="8365357" cy="5290622"/>
          </a:xfrm>
          <a:prstGeom prst="rect">
            <a:avLst/>
          </a:prstGeom>
        </p:spPr>
      </p:pic>
      <p:sp>
        <p:nvSpPr>
          <p:cNvPr id="4" name="Slide Number Placeholder 3">
            <a:extLst>
              <a:ext uri="{FF2B5EF4-FFF2-40B4-BE49-F238E27FC236}">
                <a16:creationId xmlns:a16="http://schemas.microsoft.com/office/drawing/2014/main" id="{60C8A95F-B7F6-4475-94D0-CF9A1002FFB8}"/>
              </a:ext>
            </a:extLst>
          </p:cNvPr>
          <p:cNvSpPr>
            <a:spLocks noGrp="1"/>
          </p:cNvSpPr>
          <p:nvPr>
            <p:ph type="sldNum" sz="quarter" idx="12"/>
          </p:nvPr>
        </p:nvSpPr>
        <p:spPr>
          <a:xfrm>
            <a:off x="575733" y="6538852"/>
            <a:ext cx="711200" cy="319149"/>
          </a:xfrm>
        </p:spPr>
        <p:txBody>
          <a:bodyPr/>
          <a:lstStyle/>
          <a:p>
            <a:fld id="{23D87294-48C6-414C-94F6-BBB8A51D0D95}" type="slidenum">
              <a:rPr lang="en-US" smtClean="0"/>
              <a:pPr/>
              <a:t>10</a:t>
            </a:fld>
            <a:endParaRPr lang="en-US" dirty="0"/>
          </a:p>
        </p:txBody>
      </p:sp>
    </p:spTree>
    <p:extLst>
      <p:ext uri="{BB962C8B-B14F-4D97-AF65-F5344CB8AC3E}">
        <p14:creationId xmlns:p14="http://schemas.microsoft.com/office/powerpoint/2010/main" val="157712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E03-9D8D-46F0-8332-F9EC6B9C5350}"/>
              </a:ext>
            </a:extLst>
          </p:cNvPr>
          <p:cNvSpPr>
            <a:spLocks noGrp="1"/>
          </p:cNvSpPr>
          <p:nvPr>
            <p:ph type="title"/>
          </p:nvPr>
        </p:nvSpPr>
        <p:spPr>
          <a:xfrm>
            <a:off x="424542" y="17978"/>
            <a:ext cx="8795658" cy="1168400"/>
          </a:xfrm>
        </p:spPr>
        <p:txBody>
          <a:bodyPr>
            <a:normAutofit/>
          </a:bodyPr>
          <a:lstStyle/>
          <a:p>
            <a:r>
              <a:rPr lang="en-US" sz="2400" dirty="0"/>
              <a:t>Group Medicare Benefit Highlight Sheet for Medicare-Eligible Retirees - Continued</a:t>
            </a:r>
          </a:p>
        </p:txBody>
      </p:sp>
      <p:sp>
        <p:nvSpPr>
          <p:cNvPr id="4" name="Slide Number Placeholder 3">
            <a:extLst>
              <a:ext uri="{FF2B5EF4-FFF2-40B4-BE49-F238E27FC236}">
                <a16:creationId xmlns:a16="http://schemas.microsoft.com/office/drawing/2014/main" id="{60C8A95F-B7F6-4475-94D0-CF9A1002FFB8}"/>
              </a:ext>
            </a:extLst>
          </p:cNvPr>
          <p:cNvSpPr>
            <a:spLocks noGrp="1"/>
          </p:cNvSpPr>
          <p:nvPr>
            <p:ph type="sldNum" sz="quarter" idx="12"/>
          </p:nvPr>
        </p:nvSpPr>
        <p:spPr>
          <a:xfrm>
            <a:off x="575733" y="6538852"/>
            <a:ext cx="711200" cy="319149"/>
          </a:xfrm>
        </p:spPr>
        <p:txBody>
          <a:bodyPr/>
          <a:lstStyle/>
          <a:p>
            <a:fld id="{23D87294-48C6-414C-94F6-BBB8A51D0D95}" type="slidenum">
              <a:rPr lang="en-US" smtClean="0"/>
              <a:pPr/>
              <a:t>11</a:t>
            </a:fld>
            <a:endParaRPr lang="en-US" dirty="0"/>
          </a:p>
        </p:txBody>
      </p:sp>
      <p:pic>
        <p:nvPicPr>
          <p:cNvPr id="7" name="Content Placeholder 6">
            <a:extLst>
              <a:ext uri="{FF2B5EF4-FFF2-40B4-BE49-F238E27FC236}">
                <a16:creationId xmlns:a16="http://schemas.microsoft.com/office/drawing/2014/main" id="{CFFE6FCB-2ADC-46C3-8AF6-59DC9B2F760E}"/>
              </a:ext>
            </a:extLst>
          </p:cNvPr>
          <p:cNvPicPr>
            <a:picLocks noGrp="1" noChangeAspect="1"/>
          </p:cNvPicPr>
          <p:nvPr>
            <p:ph idx="1"/>
          </p:nvPr>
        </p:nvPicPr>
        <p:blipFill>
          <a:blip r:embed="rId2"/>
          <a:stretch>
            <a:fillRect/>
          </a:stretch>
        </p:blipFill>
        <p:spPr>
          <a:xfrm>
            <a:off x="974270" y="1170488"/>
            <a:ext cx="8245930" cy="5368364"/>
          </a:xfrm>
          <a:prstGeom prst="rect">
            <a:avLst/>
          </a:prstGeom>
        </p:spPr>
      </p:pic>
    </p:spTree>
    <p:extLst>
      <p:ext uri="{BB962C8B-B14F-4D97-AF65-F5344CB8AC3E}">
        <p14:creationId xmlns:p14="http://schemas.microsoft.com/office/powerpoint/2010/main" val="330598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E03-9D8D-46F0-8332-F9EC6B9C5350}"/>
              </a:ext>
            </a:extLst>
          </p:cNvPr>
          <p:cNvSpPr>
            <a:spLocks noGrp="1"/>
          </p:cNvSpPr>
          <p:nvPr>
            <p:ph type="title"/>
          </p:nvPr>
        </p:nvSpPr>
        <p:spPr>
          <a:xfrm>
            <a:off x="424542" y="17978"/>
            <a:ext cx="8795658" cy="1168400"/>
          </a:xfrm>
        </p:spPr>
        <p:txBody>
          <a:bodyPr>
            <a:normAutofit/>
          </a:bodyPr>
          <a:lstStyle/>
          <a:p>
            <a:r>
              <a:rPr lang="en-US" sz="2400" dirty="0"/>
              <a:t>Group Medicare Benefit Highlight Sheet for Medicare-Eligible Retirees - Continued</a:t>
            </a:r>
          </a:p>
        </p:txBody>
      </p:sp>
      <p:sp>
        <p:nvSpPr>
          <p:cNvPr id="4" name="Slide Number Placeholder 3">
            <a:extLst>
              <a:ext uri="{FF2B5EF4-FFF2-40B4-BE49-F238E27FC236}">
                <a16:creationId xmlns:a16="http://schemas.microsoft.com/office/drawing/2014/main" id="{60C8A95F-B7F6-4475-94D0-CF9A1002FFB8}"/>
              </a:ext>
            </a:extLst>
          </p:cNvPr>
          <p:cNvSpPr>
            <a:spLocks noGrp="1"/>
          </p:cNvSpPr>
          <p:nvPr>
            <p:ph type="sldNum" sz="quarter" idx="12"/>
          </p:nvPr>
        </p:nvSpPr>
        <p:spPr>
          <a:xfrm>
            <a:off x="575733" y="6538852"/>
            <a:ext cx="711200" cy="319149"/>
          </a:xfrm>
        </p:spPr>
        <p:txBody>
          <a:bodyPr/>
          <a:lstStyle/>
          <a:p>
            <a:fld id="{23D87294-48C6-414C-94F6-BBB8A51D0D95}" type="slidenum">
              <a:rPr lang="en-US" smtClean="0"/>
              <a:pPr/>
              <a:t>12</a:t>
            </a:fld>
            <a:endParaRPr lang="en-US" dirty="0"/>
          </a:p>
        </p:txBody>
      </p:sp>
      <p:pic>
        <p:nvPicPr>
          <p:cNvPr id="6" name="Content Placeholder 5">
            <a:extLst>
              <a:ext uri="{FF2B5EF4-FFF2-40B4-BE49-F238E27FC236}">
                <a16:creationId xmlns:a16="http://schemas.microsoft.com/office/drawing/2014/main" id="{A5AFC19B-FFBE-46DC-9DE4-F604FFA40F95}"/>
              </a:ext>
            </a:extLst>
          </p:cNvPr>
          <p:cNvPicPr>
            <a:picLocks noGrp="1" noChangeAspect="1"/>
          </p:cNvPicPr>
          <p:nvPr>
            <p:ph idx="1"/>
          </p:nvPr>
        </p:nvPicPr>
        <p:blipFill>
          <a:blip r:embed="rId2"/>
          <a:stretch>
            <a:fillRect/>
          </a:stretch>
        </p:blipFill>
        <p:spPr>
          <a:xfrm>
            <a:off x="948266" y="1186378"/>
            <a:ext cx="8271934" cy="5392882"/>
          </a:xfrm>
          <a:prstGeom prst="rect">
            <a:avLst/>
          </a:prstGeom>
        </p:spPr>
      </p:pic>
    </p:spTree>
    <p:extLst>
      <p:ext uri="{BB962C8B-B14F-4D97-AF65-F5344CB8AC3E}">
        <p14:creationId xmlns:p14="http://schemas.microsoft.com/office/powerpoint/2010/main" val="3047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E03-9D8D-46F0-8332-F9EC6B9C5350}"/>
              </a:ext>
            </a:extLst>
          </p:cNvPr>
          <p:cNvSpPr>
            <a:spLocks noGrp="1"/>
          </p:cNvSpPr>
          <p:nvPr>
            <p:ph type="title"/>
          </p:nvPr>
        </p:nvSpPr>
        <p:spPr/>
        <p:txBody>
          <a:bodyPr>
            <a:normAutofit/>
          </a:bodyPr>
          <a:lstStyle/>
          <a:p>
            <a:r>
              <a:rPr lang="en-US" sz="2400" dirty="0"/>
              <a:t>Group Medicare Benefit Highlight Sheet for Medicare-Eligible Retirees - Continued</a:t>
            </a:r>
          </a:p>
        </p:txBody>
      </p:sp>
      <p:pic>
        <p:nvPicPr>
          <p:cNvPr id="7" name="Content Placeholder 6">
            <a:extLst>
              <a:ext uri="{FF2B5EF4-FFF2-40B4-BE49-F238E27FC236}">
                <a16:creationId xmlns:a16="http://schemas.microsoft.com/office/drawing/2014/main" id="{C9A381AB-BF2B-4B80-BE18-B47B4235554C}"/>
              </a:ext>
            </a:extLst>
          </p:cNvPr>
          <p:cNvPicPr>
            <a:picLocks noGrp="1" noChangeAspect="1"/>
          </p:cNvPicPr>
          <p:nvPr>
            <p:ph idx="1"/>
          </p:nvPr>
        </p:nvPicPr>
        <p:blipFill>
          <a:blip r:embed="rId2"/>
          <a:stretch>
            <a:fillRect/>
          </a:stretch>
        </p:blipFill>
        <p:spPr>
          <a:xfrm>
            <a:off x="685800" y="1728069"/>
            <a:ext cx="8534401" cy="1700931"/>
          </a:xfrm>
          <a:prstGeom prst="rect">
            <a:avLst/>
          </a:prstGeom>
        </p:spPr>
      </p:pic>
      <p:sp>
        <p:nvSpPr>
          <p:cNvPr id="4" name="Slide Number Placeholder 3">
            <a:extLst>
              <a:ext uri="{FF2B5EF4-FFF2-40B4-BE49-F238E27FC236}">
                <a16:creationId xmlns:a16="http://schemas.microsoft.com/office/drawing/2014/main" id="{60C8A95F-B7F6-4475-94D0-CF9A1002FFB8}"/>
              </a:ext>
            </a:extLst>
          </p:cNvPr>
          <p:cNvSpPr>
            <a:spLocks noGrp="1"/>
          </p:cNvSpPr>
          <p:nvPr>
            <p:ph type="sldNum" sz="quarter" idx="12"/>
          </p:nvPr>
        </p:nvSpPr>
        <p:spPr/>
        <p:txBody>
          <a:bodyPr/>
          <a:lstStyle/>
          <a:p>
            <a:fld id="{23D87294-48C6-414C-94F6-BBB8A51D0D95}" type="slidenum">
              <a:rPr lang="en-US" smtClean="0"/>
              <a:pPr/>
              <a:t>13</a:t>
            </a:fld>
            <a:endParaRPr lang="en-US" dirty="0"/>
          </a:p>
        </p:txBody>
      </p:sp>
      <p:sp>
        <p:nvSpPr>
          <p:cNvPr id="9" name="Text Placeholder 8">
            <a:extLst>
              <a:ext uri="{FF2B5EF4-FFF2-40B4-BE49-F238E27FC236}">
                <a16:creationId xmlns:a16="http://schemas.microsoft.com/office/drawing/2014/main" id="{F21875EE-1812-44C1-ADE6-84F93D26B41A}"/>
              </a:ext>
            </a:extLst>
          </p:cNvPr>
          <p:cNvSpPr>
            <a:spLocks noGrp="1"/>
          </p:cNvSpPr>
          <p:nvPr>
            <p:ph type="body" sz="quarter" idx="13"/>
          </p:nvPr>
        </p:nvSpPr>
        <p:spPr>
          <a:xfrm>
            <a:off x="575733" y="5867400"/>
            <a:ext cx="10972800" cy="369332"/>
          </a:xfrm>
        </p:spPr>
        <p:txBody>
          <a:bodyPr/>
          <a:lstStyle/>
          <a:p>
            <a:r>
              <a:rPr lang="en-US" sz="1200" dirty="0">
                <a:solidFill>
                  <a:srgbClr val="231F20"/>
                </a:solidFill>
                <a:latin typeface="Arial" panose="020B0604020202020204" pitchFamily="34" charset="0"/>
                <a:cs typeface="Arial" panose="020B0604020202020204" pitchFamily="34" charset="0"/>
              </a:rPr>
              <a:t>*Deductible is applicable to all cells with a coinsurance. Deductible is not applicable to any cells with a copay. The deductible must be met before a member will pay a coinsurance. The  deductible applies to the OOP max.</a:t>
            </a:r>
            <a:endParaRPr lang="en-US"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355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E03-9D8D-46F0-8332-F9EC6B9C5350}"/>
              </a:ext>
            </a:extLst>
          </p:cNvPr>
          <p:cNvSpPr>
            <a:spLocks noGrp="1"/>
          </p:cNvSpPr>
          <p:nvPr>
            <p:ph type="title"/>
          </p:nvPr>
        </p:nvSpPr>
        <p:spPr>
          <a:xfrm>
            <a:off x="424542" y="17978"/>
            <a:ext cx="8795658" cy="1168400"/>
          </a:xfrm>
        </p:spPr>
        <p:txBody>
          <a:bodyPr>
            <a:normAutofit/>
          </a:bodyPr>
          <a:lstStyle/>
          <a:p>
            <a:r>
              <a:rPr lang="en-US" sz="2400" spc="-25" dirty="0"/>
              <a:t>Your </a:t>
            </a:r>
            <a:r>
              <a:rPr lang="en-US" sz="2400" spc="10" dirty="0"/>
              <a:t>2021</a:t>
            </a:r>
            <a:r>
              <a:rPr lang="en-US" sz="2400" spc="-365" dirty="0"/>
              <a:t> </a:t>
            </a:r>
            <a:r>
              <a:rPr lang="en-US" sz="2400" dirty="0"/>
              <a:t>Prescription Drug </a:t>
            </a:r>
            <a:r>
              <a:rPr lang="en-US" sz="2400" spc="-50" dirty="0"/>
              <a:t>Plan </a:t>
            </a:r>
            <a:r>
              <a:rPr lang="en-US" sz="2400" dirty="0"/>
              <a:t>— </a:t>
            </a:r>
            <a:r>
              <a:rPr lang="en-US" sz="2400" spc="-40" dirty="0"/>
              <a:t>Effective </a:t>
            </a:r>
            <a:r>
              <a:rPr lang="en-US" sz="2400" spc="25" dirty="0"/>
              <a:t>1/1/2021</a:t>
            </a:r>
            <a:endParaRPr lang="en-US" sz="2400" dirty="0"/>
          </a:p>
        </p:txBody>
      </p:sp>
      <p:sp>
        <p:nvSpPr>
          <p:cNvPr id="4" name="Slide Number Placeholder 3">
            <a:extLst>
              <a:ext uri="{FF2B5EF4-FFF2-40B4-BE49-F238E27FC236}">
                <a16:creationId xmlns:a16="http://schemas.microsoft.com/office/drawing/2014/main" id="{60C8A95F-B7F6-4475-94D0-CF9A1002FFB8}"/>
              </a:ext>
            </a:extLst>
          </p:cNvPr>
          <p:cNvSpPr>
            <a:spLocks noGrp="1"/>
          </p:cNvSpPr>
          <p:nvPr>
            <p:ph type="sldNum" sz="quarter" idx="12"/>
          </p:nvPr>
        </p:nvSpPr>
        <p:spPr>
          <a:xfrm>
            <a:off x="575733" y="6538852"/>
            <a:ext cx="711200" cy="319149"/>
          </a:xfrm>
        </p:spPr>
        <p:txBody>
          <a:bodyPr/>
          <a:lstStyle/>
          <a:p>
            <a:fld id="{23D87294-48C6-414C-94F6-BBB8A51D0D95}" type="slidenum">
              <a:rPr lang="en-US" smtClean="0"/>
              <a:pPr/>
              <a:t>14</a:t>
            </a:fld>
            <a:endParaRPr lang="en-US" dirty="0"/>
          </a:p>
        </p:txBody>
      </p:sp>
      <p:pic>
        <p:nvPicPr>
          <p:cNvPr id="13" name="Content Placeholder 12">
            <a:extLst>
              <a:ext uri="{FF2B5EF4-FFF2-40B4-BE49-F238E27FC236}">
                <a16:creationId xmlns:a16="http://schemas.microsoft.com/office/drawing/2014/main" id="{8F9B1F5C-7EEB-480A-AAEF-A50A31BBE777}"/>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30000"/>
                    </a14:imgEffect>
                  </a14:imgLayer>
                </a14:imgProps>
              </a:ext>
            </a:extLst>
          </a:blip>
          <a:srcRect t="1108" b="1"/>
          <a:stretch/>
        </p:blipFill>
        <p:spPr>
          <a:xfrm>
            <a:off x="685800" y="1195678"/>
            <a:ext cx="8610600" cy="4366921"/>
          </a:xfrm>
          <a:prstGeom prst="rect">
            <a:avLst/>
          </a:prstGeom>
        </p:spPr>
      </p:pic>
      <p:sp>
        <p:nvSpPr>
          <p:cNvPr id="14" name="TextBox 13">
            <a:extLst>
              <a:ext uri="{FF2B5EF4-FFF2-40B4-BE49-F238E27FC236}">
                <a16:creationId xmlns:a16="http://schemas.microsoft.com/office/drawing/2014/main" id="{ACD7A1BD-A69F-4195-BA35-E1A141FE84DC}"/>
              </a:ext>
            </a:extLst>
          </p:cNvPr>
          <p:cNvSpPr txBox="1"/>
          <p:nvPr/>
        </p:nvSpPr>
        <p:spPr>
          <a:xfrm>
            <a:off x="685800" y="5511251"/>
            <a:ext cx="10515600" cy="1292662"/>
          </a:xfrm>
          <a:prstGeom prst="rect">
            <a:avLst/>
          </a:prstGeom>
          <a:noFill/>
        </p:spPr>
        <p:txBody>
          <a:bodyPr wrap="square" rtlCol="0">
            <a:spAutoFit/>
          </a:bodyPr>
          <a:lstStyle/>
          <a:p>
            <a:pPr marL="12700" lvl="0"/>
            <a:r>
              <a:rPr lang="en-US" sz="1000" b="1" spc="-25" dirty="0">
                <a:solidFill>
                  <a:srgbClr val="1E439B"/>
                </a:solidFill>
                <a:latin typeface="Arial" panose="020B0604020202020204" pitchFamily="34" charset="0"/>
                <a:cs typeface="Arial" panose="020B0604020202020204" pitchFamily="34" charset="0"/>
              </a:rPr>
              <a:t>PLEASE</a:t>
            </a:r>
            <a:r>
              <a:rPr lang="en-US" sz="1000" b="1" spc="-95" dirty="0">
                <a:solidFill>
                  <a:srgbClr val="1E439B"/>
                </a:solidFill>
                <a:latin typeface="Arial" panose="020B0604020202020204" pitchFamily="34" charset="0"/>
                <a:cs typeface="Arial" panose="020B0604020202020204" pitchFamily="34" charset="0"/>
              </a:rPr>
              <a:t> </a:t>
            </a:r>
            <a:r>
              <a:rPr lang="en-US" sz="1000" b="1" spc="-30" dirty="0">
                <a:solidFill>
                  <a:srgbClr val="1E439B"/>
                </a:solidFill>
                <a:latin typeface="Arial" panose="020B0604020202020204" pitchFamily="34" charset="0"/>
                <a:cs typeface="Arial" panose="020B0604020202020204" pitchFamily="34" charset="0"/>
              </a:rPr>
              <a:t>NOTE:</a:t>
            </a:r>
            <a:endParaRPr lang="en-US" sz="1000" dirty="0">
              <a:solidFill>
                <a:prstClr val="black"/>
              </a:solidFill>
              <a:latin typeface="Arial" panose="020B0604020202020204" pitchFamily="34" charset="0"/>
              <a:cs typeface="Arial" panose="020B0604020202020204" pitchFamily="34" charset="0"/>
            </a:endParaRPr>
          </a:p>
          <a:p>
            <a:pPr marL="184150" marR="280035" lvl="0" indent="-171450">
              <a:buSzPct val="81818"/>
              <a:buFont typeface="Wingdings" panose="05000000000000000000" pitchFamily="2" charset="2"/>
              <a:buChar char="§"/>
              <a:tabLst>
                <a:tab pos="127000" algn="l"/>
              </a:tabLst>
            </a:pPr>
            <a:r>
              <a:rPr lang="en-US" sz="1000" dirty="0">
                <a:solidFill>
                  <a:srgbClr val="231F20"/>
                </a:solidFill>
                <a:latin typeface="Arial" panose="020B0604020202020204" pitchFamily="34" charset="0"/>
                <a:cs typeface="Arial" panose="020B0604020202020204" pitchFamily="34" charset="0"/>
              </a:rPr>
              <a:t>Initial coverage limit and true out-of-pocket amounts are required by the federal government for all Medicare Part D programs and are not subject to  negotiation.</a:t>
            </a:r>
            <a:endParaRPr lang="en-US" sz="1000" dirty="0">
              <a:solidFill>
                <a:prstClr val="black"/>
              </a:solidFill>
              <a:latin typeface="Arial" panose="020B0604020202020204" pitchFamily="34" charset="0"/>
              <a:cs typeface="Arial" panose="020B0604020202020204" pitchFamily="34" charset="0"/>
            </a:endParaRPr>
          </a:p>
          <a:p>
            <a:pPr marL="184150" lvl="0" indent="-171450">
              <a:buSzPct val="81818"/>
              <a:buFont typeface="Wingdings" panose="05000000000000000000" pitchFamily="2" charset="2"/>
              <a:buChar char="§"/>
              <a:tabLst>
                <a:tab pos="127000" algn="l"/>
              </a:tabLst>
            </a:pPr>
            <a:r>
              <a:rPr lang="en-US" sz="1000" dirty="0">
                <a:solidFill>
                  <a:srgbClr val="231F20"/>
                </a:solidFill>
                <a:latin typeface="Arial" panose="020B0604020202020204" pitchFamily="34" charset="0"/>
                <a:cs typeface="Arial" panose="020B0604020202020204" pitchFamily="34" charset="0"/>
              </a:rPr>
              <a:t>All cost-sharing presumes eligible prescriptions filled at a network pharmacy or our mail-order vendor.</a:t>
            </a:r>
            <a:endParaRPr lang="en-US" sz="1000" dirty="0">
              <a:solidFill>
                <a:prstClr val="black"/>
              </a:solidFill>
              <a:latin typeface="Arial" panose="020B0604020202020204" pitchFamily="34" charset="0"/>
              <a:cs typeface="Arial" panose="020B0604020202020204" pitchFamily="34" charset="0"/>
            </a:endParaRPr>
          </a:p>
          <a:p>
            <a:pPr marL="184150" marR="27305" lvl="0" indent="-171450">
              <a:buSzPct val="81818"/>
              <a:buFont typeface="Wingdings" panose="05000000000000000000" pitchFamily="2" charset="2"/>
              <a:buChar char="§"/>
              <a:tabLst>
                <a:tab pos="127000" algn="l"/>
              </a:tabLst>
            </a:pPr>
            <a:r>
              <a:rPr lang="en-US" sz="1000" dirty="0">
                <a:solidFill>
                  <a:srgbClr val="231F20"/>
                </a:solidFill>
                <a:latin typeface="Arial" panose="020B0604020202020204" pitchFamily="34" charset="0"/>
                <a:cs typeface="Arial" panose="020B0604020202020204" pitchFamily="34" charset="0"/>
              </a:rPr>
              <a:t>The Blue Cross Group </a:t>
            </a:r>
            <a:r>
              <a:rPr lang="en-US" sz="1000" dirty="0" err="1">
                <a:solidFill>
                  <a:srgbClr val="231F20"/>
                </a:solidFill>
                <a:latin typeface="Arial" panose="020B0604020202020204" pitchFamily="34" charset="0"/>
                <a:cs typeface="Arial" panose="020B0604020202020204" pitchFamily="34" charset="0"/>
              </a:rPr>
              <a:t>MedicareRx</a:t>
            </a:r>
            <a:r>
              <a:rPr lang="en-US" sz="1000" dirty="0">
                <a:solidFill>
                  <a:srgbClr val="231F20"/>
                </a:solidFill>
                <a:latin typeface="Arial" panose="020B0604020202020204" pitchFamily="34" charset="0"/>
                <a:cs typeface="Arial" panose="020B0604020202020204" pitchFamily="34" charset="0"/>
              </a:rPr>
              <a:t> formulary is reviewed and approved annually by the Centers for Medicare &amp; Medicaid Services (CMS), but is subject to  change as maintenance updates are made throughout the year.</a:t>
            </a:r>
            <a:endParaRPr lang="en-US" sz="1000" dirty="0">
              <a:solidFill>
                <a:prstClr val="black"/>
              </a:solidFill>
              <a:latin typeface="Arial" panose="020B0604020202020204" pitchFamily="34" charset="0"/>
              <a:cs typeface="Arial" panose="020B0604020202020204" pitchFamily="34" charset="0"/>
            </a:endParaRPr>
          </a:p>
          <a:p>
            <a:pPr marL="184150" marR="5080" lvl="0" indent="-171450">
              <a:buSzPct val="81818"/>
              <a:buFont typeface="Wingdings" panose="05000000000000000000" pitchFamily="2" charset="2"/>
              <a:buChar char="§"/>
              <a:tabLst>
                <a:tab pos="127000" algn="l"/>
              </a:tabLst>
            </a:pPr>
            <a:r>
              <a:rPr lang="en-US" sz="1000" dirty="0">
                <a:solidFill>
                  <a:srgbClr val="231F20"/>
                </a:solidFill>
                <a:latin typeface="Arial" panose="020B0604020202020204" pitchFamily="34" charset="0"/>
                <a:cs typeface="Arial" panose="020B0604020202020204" pitchFamily="34" charset="0"/>
              </a:rPr>
              <a:t>Plan includes </a:t>
            </a:r>
            <a:r>
              <a:rPr lang="en-US" sz="1000" dirty="0" err="1">
                <a:solidFill>
                  <a:srgbClr val="231F20"/>
                </a:solidFill>
                <a:latin typeface="Arial" panose="020B0604020202020204" pitchFamily="34" charset="0"/>
                <a:cs typeface="Arial" panose="020B0604020202020204" pitchFamily="34" charset="0"/>
              </a:rPr>
              <a:t>MAPD</a:t>
            </a:r>
            <a:r>
              <a:rPr lang="en-US" sz="1000" dirty="0">
                <a:solidFill>
                  <a:srgbClr val="231F20"/>
                </a:solidFill>
                <a:latin typeface="Arial" panose="020B0604020202020204" pitchFamily="34" charset="0"/>
                <a:cs typeface="Arial" panose="020B0604020202020204" pitchFamily="34" charset="0"/>
              </a:rPr>
              <a:t> Expanded Formulary. If you have questions about your current medications or the formulary, please contact the Enrollment Helpline  1-888-984-4103 TTY 711.</a:t>
            </a:r>
            <a:endParaRPr lang="en-US" sz="10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6016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8DF95B-4804-934F-AAF6-0C1833DE3EAE}"/>
              </a:ext>
            </a:extLst>
          </p:cNvPr>
          <p:cNvSpPr>
            <a:spLocks noGrp="1"/>
          </p:cNvSpPr>
          <p:nvPr>
            <p:ph type="ctrTitle"/>
          </p:nvPr>
        </p:nvSpPr>
        <p:spPr>
          <a:xfrm>
            <a:off x="228600" y="4876800"/>
            <a:ext cx="7907867" cy="609600"/>
          </a:xfrm>
        </p:spPr>
        <p:txBody>
          <a:bodyPr/>
          <a:lstStyle/>
          <a:p>
            <a:r>
              <a:rPr lang="en-US" sz="2800" dirty="0"/>
              <a:t>Value Added Benefits at No Cost to You!</a:t>
            </a:r>
          </a:p>
        </p:txBody>
      </p:sp>
    </p:spTree>
    <p:extLst>
      <p:ext uri="{BB962C8B-B14F-4D97-AF65-F5344CB8AC3E}">
        <p14:creationId xmlns:p14="http://schemas.microsoft.com/office/powerpoint/2010/main" val="191055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59BA-CFD5-4384-A8FA-A5CF97E803D4}"/>
              </a:ext>
            </a:extLst>
          </p:cNvPr>
          <p:cNvSpPr>
            <a:spLocks noGrp="1"/>
          </p:cNvSpPr>
          <p:nvPr>
            <p:ph type="title"/>
          </p:nvPr>
        </p:nvSpPr>
        <p:spPr/>
        <p:txBody>
          <a:bodyPr/>
          <a:lstStyle/>
          <a:p>
            <a:r>
              <a:rPr lang="en-US" dirty="0"/>
              <a:t>Plan Extras</a:t>
            </a:r>
          </a:p>
        </p:txBody>
      </p:sp>
      <p:sp>
        <p:nvSpPr>
          <p:cNvPr id="4" name="Slide Number Placeholder 3">
            <a:extLst>
              <a:ext uri="{FF2B5EF4-FFF2-40B4-BE49-F238E27FC236}">
                <a16:creationId xmlns:a16="http://schemas.microsoft.com/office/drawing/2014/main" id="{B9424D92-3768-44A6-9E7A-1C2C4DEC07CE}"/>
              </a:ext>
            </a:extLst>
          </p:cNvPr>
          <p:cNvSpPr>
            <a:spLocks noGrp="1"/>
          </p:cNvSpPr>
          <p:nvPr>
            <p:ph type="sldNum" sz="quarter" idx="12"/>
          </p:nvPr>
        </p:nvSpPr>
        <p:spPr/>
        <p:txBody>
          <a:bodyPr/>
          <a:lstStyle/>
          <a:p>
            <a:fld id="{23D87294-48C6-414C-94F6-BBB8A51D0D95}" type="slidenum">
              <a:rPr lang="en-US" smtClean="0"/>
              <a:pPr/>
              <a:t>16</a:t>
            </a:fld>
            <a:endParaRPr lang="en-US"/>
          </a:p>
        </p:txBody>
      </p:sp>
      <p:pic>
        <p:nvPicPr>
          <p:cNvPr id="21" name="Content Placeholder 20">
            <a:extLst>
              <a:ext uri="{FF2B5EF4-FFF2-40B4-BE49-F238E27FC236}">
                <a16:creationId xmlns:a16="http://schemas.microsoft.com/office/drawing/2014/main" id="{7A3B9BC3-1F42-4D33-A566-E4583403ECE2}"/>
              </a:ext>
            </a:extLst>
          </p:cNvPr>
          <p:cNvPicPr>
            <a:picLocks noGrp="1" noChangeAspect="1"/>
          </p:cNvPicPr>
          <p:nvPr>
            <p:ph sz="quarter" idx="14"/>
          </p:nvPr>
        </p:nvPicPr>
        <p:blipFill>
          <a:blip r:embed="rId2"/>
          <a:stretch>
            <a:fillRect/>
          </a:stretch>
        </p:blipFill>
        <p:spPr>
          <a:xfrm>
            <a:off x="7012774" y="1324766"/>
            <a:ext cx="4262451" cy="4729006"/>
          </a:xfrm>
          <a:prstGeom prst="rect">
            <a:avLst/>
          </a:prstGeom>
        </p:spPr>
      </p:pic>
      <p:sp>
        <p:nvSpPr>
          <p:cNvPr id="10" name="Text Placeholder 1">
            <a:extLst>
              <a:ext uri="{FF2B5EF4-FFF2-40B4-BE49-F238E27FC236}">
                <a16:creationId xmlns:a16="http://schemas.microsoft.com/office/drawing/2014/main" id="{46E4DBDB-A356-4CBC-9199-64B121C9B73B}"/>
              </a:ext>
            </a:extLst>
          </p:cNvPr>
          <p:cNvSpPr txBox="1"/>
          <p:nvPr/>
        </p:nvSpPr>
        <p:spPr>
          <a:xfrm>
            <a:off x="796830" y="4720990"/>
            <a:ext cx="2553655" cy="676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7718" rIns="37718" anchor="ctr">
            <a:spAutoFit/>
          </a:bodyPr>
          <a:lstStyle/>
          <a:p>
            <a:pPr algn="ctr">
              <a:defRPr sz="1200" b="1">
                <a:solidFill>
                  <a:srgbClr val="002936"/>
                </a:solidFill>
                <a:latin typeface="Arial"/>
                <a:ea typeface="Arial"/>
                <a:cs typeface="Arial"/>
                <a:sym typeface="Arial"/>
              </a:defRPr>
            </a:pPr>
            <a:r>
              <a:rPr lang="en-US" sz="990" b="1" dirty="0">
                <a:solidFill>
                  <a:srgbClr val="002936"/>
                </a:solidFill>
                <a:ea typeface="Arial"/>
                <a:cs typeface="Arial"/>
                <a:sym typeface="Arial"/>
              </a:rPr>
              <a:t>Rewards Program</a:t>
            </a:r>
          </a:p>
          <a:p>
            <a:pPr algn="ctr">
              <a:defRPr sz="1200" b="1">
                <a:solidFill>
                  <a:srgbClr val="002936"/>
                </a:solidFill>
                <a:latin typeface="Arial"/>
                <a:ea typeface="Arial"/>
                <a:cs typeface="Arial"/>
                <a:sym typeface="Arial"/>
              </a:defRPr>
            </a:pPr>
            <a:endParaRPr lang="en-US" sz="990" b="1" dirty="0">
              <a:solidFill>
                <a:srgbClr val="002936"/>
              </a:solidFill>
              <a:ea typeface="Arial"/>
              <a:cs typeface="Arial"/>
              <a:sym typeface="Arial"/>
            </a:endParaRPr>
          </a:p>
          <a:p>
            <a:pPr algn="ctr">
              <a:defRPr sz="1200" b="1">
                <a:solidFill>
                  <a:srgbClr val="002936"/>
                </a:solidFill>
                <a:latin typeface="Arial"/>
                <a:ea typeface="Arial"/>
                <a:cs typeface="Arial"/>
                <a:sym typeface="Arial"/>
              </a:defRPr>
            </a:pPr>
            <a:r>
              <a:rPr lang="en-US" sz="907" b="1" dirty="0">
                <a:solidFill>
                  <a:srgbClr val="002936"/>
                </a:solidFill>
                <a:ea typeface="Arial"/>
                <a:cs typeface="Arial"/>
                <a:sym typeface="Arial"/>
              </a:rPr>
              <a:t>Earn rewards for completing selected screenings, wellness checks and more</a:t>
            </a:r>
            <a:endParaRPr sz="907" b="1" dirty="0">
              <a:solidFill>
                <a:srgbClr val="002936"/>
              </a:solidFill>
              <a:ea typeface="Arial"/>
              <a:cs typeface="Arial"/>
              <a:sym typeface="Arial"/>
            </a:endParaRPr>
          </a:p>
        </p:txBody>
      </p:sp>
      <p:sp>
        <p:nvSpPr>
          <p:cNvPr id="11" name="Text Placeholder 4">
            <a:extLst>
              <a:ext uri="{FF2B5EF4-FFF2-40B4-BE49-F238E27FC236}">
                <a16:creationId xmlns:a16="http://schemas.microsoft.com/office/drawing/2014/main" id="{148E13D1-5E57-4AA0-89A6-0827B091E5D5}"/>
              </a:ext>
            </a:extLst>
          </p:cNvPr>
          <p:cNvSpPr txBox="1"/>
          <p:nvPr/>
        </p:nvSpPr>
        <p:spPr>
          <a:xfrm>
            <a:off x="3555487" y="2165604"/>
            <a:ext cx="1902900" cy="971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7718" rIns="37718" anchor="ctr">
            <a:spAutoFit/>
          </a:bodyPr>
          <a:lstStyle/>
          <a:p>
            <a:pPr algn="ctr">
              <a:lnSpc>
                <a:spcPct val="90000"/>
              </a:lnSpc>
              <a:spcBef>
                <a:spcPts val="825"/>
              </a:spcBef>
              <a:defRPr sz="1200" b="1">
                <a:solidFill>
                  <a:srgbClr val="002936"/>
                </a:solidFill>
                <a:latin typeface="Arial"/>
                <a:ea typeface="Arial"/>
                <a:cs typeface="Arial"/>
                <a:sym typeface="Arial"/>
              </a:defRPr>
            </a:pPr>
            <a:r>
              <a:rPr lang="en-US" sz="990" b="1" dirty="0" err="1">
                <a:solidFill>
                  <a:srgbClr val="002936"/>
                </a:solidFill>
                <a:ea typeface="Arial"/>
                <a:cs typeface="Arial"/>
                <a:sym typeface="Arial"/>
              </a:rPr>
              <a:t>SilverSneakers</a:t>
            </a:r>
            <a:r>
              <a:rPr sz="990" b="1" baseline="30000" dirty="0">
                <a:solidFill>
                  <a:srgbClr val="002936"/>
                </a:solidFill>
                <a:ea typeface="Arial"/>
                <a:cs typeface="Arial"/>
                <a:sym typeface="Arial"/>
              </a:rPr>
              <a:t>® </a:t>
            </a:r>
            <a:br>
              <a:rPr sz="990" b="1" baseline="30000" dirty="0">
                <a:solidFill>
                  <a:srgbClr val="002936"/>
                </a:solidFill>
                <a:ea typeface="Arial"/>
                <a:cs typeface="Arial"/>
                <a:sym typeface="Arial"/>
              </a:rPr>
            </a:br>
            <a:r>
              <a:rPr lang="en-US" sz="990" b="1" dirty="0">
                <a:solidFill>
                  <a:srgbClr val="002936"/>
                </a:solidFill>
                <a:ea typeface="Arial"/>
                <a:cs typeface="Arial"/>
                <a:sym typeface="Arial"/>
              </a:rPr>
              <a:t>Fitness Program</a:t>
            </a:r>
          </a:p>
          <a:p>
            <a:pPr algn="ctr">
              <a:lnSpc>
                <a:spcPct val="90000"/>
              </a:lnSpc>
              <a:spcBef>
                <a:spcPts val="825"/>
              </a:spcBef>
              <a:defRPr sz="1200" b="1">
                <a:solidFill>
                  <a:srgbClr val="002936"/>
                </a:solidFill>
                <a:latin typeface="Arial"/>
                <a:ea typeface="Arial"/>
                <a:cs typeface="Arial"/>
                <a:sym typeface="Arial"/>
              </a:defRPr>
            </a:pPr>
            <a:r>
              <a:rPr lang="en-US" sz="907" b="1" dirty="0">
                <a:solidFill>
                  <a:srgbClr val="002936"/>
                </a:solidFill>
                <a:ea typeface="Arial"/>
                <a:cs typeface="Arial"/>
                <a:sym typeface="Arial"/>
              </a:rPr>
              <a:t>Access to over 17,000 participating facilities and online classes lead by certified instructors</a:t>
            </a:r>
            <a:endParaRPr sz="907" b="1" dirty="0">
              <a:solidFill>
                <a:srgbClr val="002936"/>
              </a:solidFill>
              <a:ea typeface="Arial"/>
              <a:cs typeface="Arial"/>
              <a:sym typeface="Arial"/>
            </a:endParaRPr>
          </a:p>
        </p:txBody>
      </p:sp>
      <p:sp>
        <p:nvSpPr>
          <p:cNvPr id="12" name="Straight Connector 62">
            <a:extLst>
              <a:ext uri="{FF2B5EF4-FFF2-40B4-BE49-F238E27FC236}">
                <a16:creationId xmlns:a16="http://schemas.microsoft.com/office/drawing/2014/main" id="{25491A2D-010E-4EBB-87FD-3C2CFDA50752}"/>
              </a:ext>
            </a:extLst>
          </p:cNvPr>
          <p:cNvSpPr/>
          <p:nvPr/>
        </p:nvSpPr>
        <p:spPr>
          <a:xfrm flipH="1" flipV="1">
            <a:off x="618067" y="3491206"/>
            <a:ext cx="2673317" cy="1"/>
          </a:xfrm>
          <a:prstGeom prst="line">
            <a:avLst/>
          </a:prstGeom>
          <a:ln w="3175">
            <a:solidFill>
              <a:srgbClr val="6FA8CC">
                <a:alpha val="25000"/>
              </a:srgbClr>
            </a:solidFill>
            <a:miter/>
          </a:ln>
        </p:spPr>
        <p:txBody>
          <a:bodyPr lIns="37718" rIns="37718"/>
          <a:lstStyle/>
          <a:p>
            <a:endParaRPr sz="1485" dirty="0">
              <a:solidFill>
                <a:prstClr val="black"/>
              </a:solidFill>
              <a:latin typeface="Calibri"/>
            </a:endParaRPr>
          </a:p>
        </p:txBody>
      </p:sp>
      <p:sp>
        <p:nvSpPr>
          <p:cNvPr id="13" name="Text Placeholder 1">
            <a:extLst>
              <a:ext uri="{FF2B5EF4-FFF2-40B4-BE49-F238E27FC236}">
                <a16:creationId xmlns:a16="http://schemas.microsoft.com/office/drawing/2014/main" id="{3FAB6CC4-B20E-495A-B8F9-2DA4C3BC26EB}"/>
              </a:ext>
            </a:extLst>
          </p:cNvPr>
          <p:cNvSpPr txBox="1"/>
          <p:nvPr/>
        </p:nvSpPr>
        <p:spPr>
          <a:xfrm>
            <a:off x="812531" y="2032918"/>
            <a:ext cx="2388359" cy="913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7718" rIns="37718" anchor="ctr">
            <a:spAutoFit/>
          </a:bodyPr>
          <a:lstStyle>
            <a:lvl1pPr algn="ctr">
              <a:lnSpc>
                <a:spcPct val="90000"/>
              </a:lnSpc>
              <a:spcBef>
                <a:spcPts val="1000"/>
              </a:spcBef>
              <a:defRPr sz="1200" b="1">
                <a:solidFill>
                  <a:srgbClr val="002936"/>
                </a:solidFill>
                <a:latin typeface="Arial"/>
                <a:ea typeface="Arial"/>
                <a:cs typeface="Arial"/>
                <a:sym typeface="Arial"/>
              </a:defRPr>
            </a:lvl1p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990" b="1" i="0" u="none" strike="noStrike" kern="0" cap="none" spc="0" normalizeH="0" baseline="0" noProof="0" dirty="0">
                <a:ln>
                  <a:noFill/>
                </a:ln>
                <a:solidFill>
                  <a:srgbClr val="002936"/>
                </a:solidFill>
                <a:effectLst/>
                <a:uLnTx/>
                <a:uFillTx/>
                <a:latin typeface="Arial"/>
                <a:cs typeface="Arial"/>
                <a:sym typeface="Arial"/>
              </a:rPr>
              <a:t>Virtual Visits</a:t>
            </a: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en-US" sz="990" b="1" i="0" u="none" strike="noStrike" kern="0" cap="none" spc="0" normalizeH="0" baseline="0" noProof="0" dirty="0">
              <a:ln>
                <a:noFill/>
              </a:ln>
              <a:solidFill>
                <a:srgbClr val="002936"/>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7" b="1" i="0" u="none" strike="noStrike" kern="0" cap="none" spc="0" normalizeH="0" baseline="0" noProof="0" dirty="0">
                <a:ln>
                  <a:noFill/>
                </a:ln>
                <a:solidFill>
                  <a:prstClr val="black"/>
                </a:solidFill>
                <a:effectLst/>
                <a:uLnTx/>
                <a:uFillTx/>
                <a:latin typeface="Arial"/>
                <a:cs typeface="Arial"/>
                <a:sym typeface="Arial"/>
              </a:rPr>
              <a:t>$0 copay for Virtual Visits.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7" b="1" i="0" u="none" strike="noStrike" kern="0" cap="none" spc="0" normalizeH="0" baseline="0" noProof="0" dirty="0">
                <a:ln>
                  <a:noFill/>
                </a:ln>
                <a:solidFill>
                  <a:prstClr val="black"/>
                </a:solidFill>
                <a:effectLst/>
                <a:uLnTx/>
                <a:uFillTx/>
                <a:latin typeface="Arial"/>
                <a:cs typeface="Arial"/>
                <a:sym typeface="Arial"/>
              </a:rPr>
              <a:t>Speak to a board certified doctor or therapist at a time that works best for you</a:t>
            </a:r>
            <a:endParaRPr kumimoji="0" sz="907" b="1" i="0" u="none" strike="noStrike" kern="0" cap="none" spc="0" normalizeH="0" baseline="0" noProof="0" dirty="0">
              <a:ln>
                <a:noFill/>
              </a:ln>
              <a:solidFill>
                <a:prstClr val="black"/>
              </a:solidFill>
              <a:effectLst/>
              <a:uLnTx/>
              <a:uFillTx/>
              <a:latin typeface="Arial"/>
              <a:cs typeface="Arial"/>
              <a:sym typeface="Arial"/>
            </a:endParaRPr>
          </a:p>
        </p:txBody>
      </p:sp>
      <p:sp>
        <p:nvSpPr>
          <p:cNvPr id="14" name="Text Placeholder 16">
            <a:extLst>
              <a:ext uri="{FF2B5EF4-FFF2-40B4-BE49-F238E27FC236}">
                <a16:creationId xmlns:a16="http://schemas.microsoft.com/office/drawing/2014/main" id="{41E91B07-8E3F-4300-8D3F-94A923B94088}"/>
              </a:ext>
            </a:extLst>
          </p:cNvPr>
          <p:cNvSpPr txBox="1"/>
          <p:nvPr/>
        </p:nvSpPr>
        <p:spPr>
          <a:xfrm>
            <a:off x="3709977" y="4588082"/>
            <a:ext cx="1574826" cy="860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7718" rIns="37718" anchor="ctr">
            <a:spAutoFit/>
          </a:bodyPr>
          <a:lstStyle>
            <a:lvl1pPr algn="ctr">
              <a:lnSpc>
                <a:spcPct val="90000"/>
              </a:lnSpc>
              <a:spcBef>
                <a:spcPts val="1000"/>
              </a:spcBef>
              <a:defRPr sz="1200" b="1">
                <a:solidFill>
                  <a:srgbClr val="002936"/>
                </a:solidFill>
                <a:latin typeface="Arial"/>
                <a:ea typeface="Arial"/>
                <a:cs typeface="Arial"/>
                <a:sym typeface="Arial"/>
              </a:defRPr>
            </a:lvl1p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sz="990" b="1" i="0" u="none" strike="noStrike" kern="0" cap="none" spc="0" normalizeH="0" baseline="0" noProof="0" dirty="0">
                <a:ln>
                  <a:noFill/>
                </a:ln>
                <a:solidFill>
                  <a:srgbClr val="002936"/>
                </a:solidFill>
                <a:effectLst/>
                <a:uLnTx/>
                <a:uFillTx/>
                <a:latin typeface="Arial"/>
                <a:cs typeface="Arial"/>
                <a:sym typeface="Arial"/>
              </a:rPr>
              <a:t>24/7 </a:t>
            </a:r>
            <a:r>
              <a:rPr kumimoji="0" lang="en-US" sz="990" b="1" i="0" u="none" strike="noStrike" kern="0" cap="none" spc="0" normalizeH="0" baseline="0" noProof="0" dirty="0" err="1">
                <a:ln>
                  <a:noFill/>
                </a:ln>
                <a:solidFill>
                  <a:srgbClr val="002936"/>
                </a:solidFill>
                <a:effectLst/>
                <a:uLnTx/>
                <a:uFillTx/>
                <a:latin typeface="Arial"/>
                <a:cs typeface="Arial"/>
                <a:sym typeface="Arial"/>
              </a:rPr>
              <a:t>Nurseline</a:t>
            </a:r>
            <a:endParaRPr kumimoji="0" lang="en-US" sz="990" b="1" i="0" u="none" strike="noStrike" kern="0" cap="none" spc="0" normalizeH="0" baseline="0" noProof="0" dirty="0">
              <a:ln>
                <a:noFill/>
              </a:ln>
              <a:solidFill>
                <a:srgbClr val="002936"/>
              </a:solidFill>
              <a:effectLst/>
              <a:uLnTx/>
              <a:uFillTx/>
              <a:latin typeface="Arial"/>
              <a:cs typeface="Arial"/>
              <a:sym typeface="Arial"/>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907" b="1" i="0" u="none" strike="noStrike" kern="0" cap="none" spc="0" normalizeH="0" baseline="0" noProof="0" dirty="0">
                <a:ln>
                  <a:noFill/>
                </a:ln>
                <a:solidFill>
                  <a:prstClr val="black"/>
                </a:solidFill>
                <a:effectLst/>
                <a:uLnTx/>
                <a:uFillTx/>
                <a:latin typeface="Arial"/>
                <a:cs typeface="Arial"/>
                <a:sym typeface="Arial"/>
              </a:rPr>
              <a:t>Your call is taken by a registered nurse who can help if you are sick or hurt and not sure what to do</a:t>
            </a:r>
            <a:endParaRPr kumimoji="0" sz="907" b="1" i="0" u="none" strike="noStrike" kern="0" cap="none" spc="0" normalizeH="0" baseline="0" noProof="0" dirty="0">
              <a:ln>
                <a:noFill/>
              </a:ln>
              <a:solidFill>
                <a:prstClr val="black"/>
              </a:solidFill>
              <a:effectLst/>
              <a:uLnTx/>
              <a:uFillTx/>
              <a:latin typeface="Arial"/>
              <a:cs typeface="Arial"/>
              <a:sym typeface="Arial"/>
            </a:endParaRPr>
          </a:p>
        </p:txBody>
      </p:sp>
      <p:pic>
        <p:nvPicPr>
          <p:cNvPr id="15" name="Picture 26" descr="Picture 26">
            <a:extLst>
              <a:ext uri="{FF2B5EF4-FFF2-40B4-BE49-F238E27FC236}">
                <a16:creationId xmlns:a16="http://schemas.microsoft.com/office/drawing/2014/main" id="{9DF7E819-5D28-4637-8EA1-C5A807A965DF}"/>
              </a:ext>
            </a:extLst>
          </p:cNvPr>
          <p:cNvPicPr>
            <a:picLocks noChangeAspect="1"/>
          </p:cNvPicPr>
          <p:nvPr/>
        </p:nvPicPr>
        <p:blipFill>
          <a:blip r:embed="rId3"/>
          <a:stretch>
            <a:fillRect/>
          </a:stretch>
        </p:blipFill>
        <p:spPr>
          <a:xfrm>
            <a:off x="4281456" y="1471108"/>
            <a:ext cx="489330" cy="377191"/>
          </a:xfrm>
          <a:prstGeom prst="rect">
            <a:avLst/>
          </a:prstGeom>
          <a:ln w="12700">
            <a:miter lim="400000"/>
          </a:ln>
        </p:spPr>
      </p:pic>
      <p:pic>
        <p:nvPicPr>
          <p:cNvPr id="16" name="Picture 39" descr="Picture 39">
            <a:extLst>
              <a:ext uri="{FF2B5EF4-FFF2-40B4-BE49-F238E27FC236}">
                <a16:creationId xmlns:a16="http://schemas.microsoft.com/office/drawing/2014/main" id="{D5C18863-91E3-4218-B5AE-CB47B387E5B2}"/>
              </a:ext>
            </a:extLst>
          </p:cNvPr>
          <p:cNvPicPr>
            <a:picLocks noChangeAspect="1"/>
          </p:cNvPicPr>
          <p:nvPr/>
        </p:nvPicPr>
        <p:blipFill>
          <a:blip r:embed="rId4"/>
          <a:stretch>
            <a:fillRect/>
          </a:stretch>
        </p:blipFill>
        <p:spPr>
          <a:xfrm>
            <a:off x="4304079" y="3974872"/>
            <a:ext cx="386621" cy="452629"/>
          </a:xfrm>
          <a:prstGeom prst="rect">
            <a:avLst/>
          </a:prstGeom>
          <a:ln w="12700">
            <a:miter lim="400000"/>
          </a:ln>
        </p:spPr>
      </p:pic>
      <p:pic>
        <p:nvPicPr>
          <p:cNvPr id="17" name="Picture 31" descr="Picture 31">
            <a:extLst>
              <a:ext uri="{FF2B5EF4-FFF2-40B4-BE49-F238E27FC236}">
                <a16:creationId xmlns:a16="http://schemas.microsoft.com/office/drawing/2014/main" id="{90B52D04-C647-45EE-8AD9-2225DCFF8C51}"/>
              </a:ext>
            </a:extLst>
          </p:cNvPr>
          <p:cNvPicPr>
            <a:picLocks noChangeAspect="1"/>
          </p:cNvPicPr>
          <p:nvPr/>
        </p:nvPicPr>
        <p:blipFill>
          <a:blip r:embed="rId5"/>
          <a:stretch>
            <a:fillRect/>
          </a:stretch>
        </p:blipFill>
        <p:spPr>
          <a:xfrm>
            <a:off x="1845072" y="4050756"/>
            <a:ext cx="410995" cy="376745"/>
          </a:xfrm>
          <a:prstGeom prst="rect">
            <a:avLst/>
          </a:prstGeom>
          <a:ln w="12700">
            <a:miter lim="400000"/>
          </a:ln>
        </p:spPr>
      </p:pic>
      <p:pic>
        <p:nvPicPr>
          <p:cNvPr id="18" name="Picture 28" descr="Picture 28">
            <a:extLst>
              <a:ext uri="{FF2B5EF4-FFF2-40B4-BE49-F238E27FC236}">
                <a16:creationId xmlns:a16="http://schemas.microsoft.com/office/drawing/2014/main" id="{37610AE4-335A-4CB1-AE27-793F65021009}"/>
              </a:ext>
            </a:extLst>
          </p:cNvPr>
          <p:cNvPicPr>
            <a:picLocks noChangeAspect="1"/>
          </p:cNvPicPr>
          <p:nvPr/>
        </p:nvPicPr>
        <p:blipFill>
          <a:blip r:embed="rId6"/>
          <a:stretch>
            <a:fillRect/>
          </a:stretch>
        </p:blipFill>
        <p:spPr>
          <a:xfrm>
            <a:off x="1826057" y="1471108"/>
            <a:ext cx="452630" cy="377191"/>
          </a:xfrm>
          <a:prstGeom prst="rect">
            <a:avLst/>
          </a:prstGeom>
          <a:ln w="12700">
            <a:miter lim="400000"/>
          </a:ln>
        </p:spPr>
      </p:pic>
      <p:sp>
        <p:nvSpPr>
          <p:cNvPr id="19" name="Straight Connector 66">
            <a:extLst>
              <a:ext uri="{FF2B5EF4-FFF2-40B4-BE49-F238E27FC236}">
                <a16:creationId xmlns:a16="http://schemas.microsoft.com/office/drawing/2014/main" id="{4A4C9C0F-455B-4841-865C-B2413F64971F}"/>
              </a:ext>
            </a:extLst>
          </p:cNvPr>
          <p:cNvSpPr/>
          <p:nvPr/>
        </p:nvSpPr>
        <p:spPr>
          <a:xfrm flipH="1">
            <a:off x="3350484" y="1371600"/>
            <a:ext cx="0" cy="4191000"/>
          </a:xfrm>
          <a:prstGeom prst="line">
            <a:avLst/>
          </a:prstGeom>
          <a:ln w="3175">
            <a:solidFill>
              <a:srgbClr val="6FA8CC">
                <a:alpha val="25000"/>
              </a:srgbClr>
            </a:solidFill>
            <a:miter/>
          </a:ln>
        </p:spPr>
        <p:txBody>
          <a:bodyPr lIns="37718" rIns="37718"/>
          <a:lstStyle/>
          <a:p>
            <a:endParaRPr sz="1485" dirty="0"/>
          </a:p>
        </p:txBody>
      </p:sp>
      <p:sp>
        <p:nvSpPr>
          <p:cNvPr id="20" name="Straight Connector 62">
            <a:extLst>
              <a:ext uri="{FF2B5EF4-FFF2-40B4-BE49-F238E27FC236}">
                <a16:creationId xmlns:a16="http://schemas.microsoft.com/office/drawing/2014/main" id="{6772E97F-31CA-45B5-BC16-609967433707}"/>
              </a:ext>
            </a:extLst>
          </p:cNvPr>
          <p:cNvSpPr/>
          <p:nvPr/>
        </p:nvSpPr>
        <p:spPr>
          <a:xfrm flipH="1" flipV="1">
            <a:off x="3460099" y="3502611"/>
            <a:ext cx="2673317" cy="1"/>
          </a:xfrm>
          <a:prstGeom prst="line">
            <a:avLst/>
          </a:prstGeom>
          <a:ln w="3175">
            <a:solidFill>
              <a:srgbClr val="6FA8CC">
                <a:alpha val="25000"/>
              </a:srgbClr>
            </a:solidFill>
            <a:miter/>
          </a:ln>
        </p:spPr>
        <p:txBody>
          <a:bodyPr lIns="37718" rIns="37718"/>
          <a:lstStyle/>
          <a:p>
            <a:endParaRPr sz="1485" dirty="0">
              <a:solidFill>
                <a:prstClr val="black"/>
              </a:solidFill>
              <a:latin typeface="Calibri"/>
            </a:endParaRPr>
          </a:p>
        </p:txBody>
      </p:sp>
      <p:sp>
        <p:nvSpPr>
          <p:cNvPr id="22" name="TextBox 21">
            <a:extLst>
              <a:ext uri="{FF2B5EF4-FFF2-40B4-BE49-F238E27FC236}">
                <a16:creationId xmlns:a16="http://schemas.microsoft.com/office/drawing/2014/main" id="{88452C5F-A717-4FDD-B135-1D1CBC28A5C9}"/>
              </a:ext>
            </a:extLst>
          </p:cNvPr>
          <p:cNvSpPr txBox="1"/>
          <p:nvPr/>
        </p:nvSpPr>
        <p:spPr>
          <a:xfrm>
            <a:off x="353489" y="6182924"/>
            <a:ext cx="11485021"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Blue Cross®, Blue Shield® and the Cross and Shield Symbols are registered service marks of the Blue Cross and Blue Shield Association, an association of independent Blue Cross and Blue Shield </a:t>
            </a:r>
            <a:r>
              <a:rPr lang="en-US" sz="800" dirty="0" err="1">
                <a:latin typeface="Arial" panose="020B0604020202020204" pitchFamily="34" charset="0"/>
                <a:cs typeface="Arial" panose="020B0604020202020204" pitchFamily="34" charset="0"/>
              </a:rPr>
              <a:t>Plans.SilverSneakers</a:t>
            </a:r>
            <a:r>
              <a:rPr lang="en-US" sz="800" dirty="0">
                <a:latin typeface="Arial" panose="020B0604020202020204" pitchFamily="34" charset="0"/>
                <a:cs typeface="Arial" panose="020B0604020202020204" pitchFamily="34" charset="0"/>
              </a:rPr>
              <a:t>® is a wellness program owned and operated by </a:t>
            </a:r>
            <a:r>
              <a:rPr lang="en-US" sz="800" dirty="0" err="1">
                <a:latin typeface="Arial" panose="020B0604020202020204" pitchFamily="34" charset="0"/>
                <a:cs typeface="Arial" panose="020B0604020202020204" pitchFamily="34" charset="0"/>
              </a:rPr>
              <a:t>Tivity</a:t>
            </a:r>
            <a:r>
              <a:rPr lang="en-US" sz="800" dirty="0">
                <a:latin typeface="Arial" panose="020B0604020202020204" pitchFamily="34" charset="0"/>
                <a:cs typeface="Arial" panose="020B0604020202020204" pitchFamily="34" charset="0"/>
              </a:rPr>
              <a:t> Health, Inc., an independent </a:t>
            </a:r>
            <a:r>
              <a:rPr lang="en-US" sz="800" dirty="0" err="1">
                <a:latin typeface="Arial" panose="020B0604020202020204" pitchFamily="34" charset="0"/>
                <a:cs typeface="Arial" panose="020B0604020202020204" pitchFamily="34" charset="0"/>
              </a:rPr>
              <a:t>company.Tivity</a:t>
            </a:r>
            <a:r>
              <a:rPr lang="en-US" sz="800" dirty="0">
                <a:latin typeface="Arial" panose="020B0604020202020204" pitchFamily="34" charset="0"/>
                <a:cs typeface="Arial" panose="020B0604020202020204" pitchFamily="34" charset="0"/>
              </a:rPr>
              <a:t> Health and </a:t>
            </a:r>
            <a:r>
              <a:rPr lang="en-US" sz="800" dirty="0" err="1">
                <a:latin typeface="Arial" panose="020B0604020202020204" pitchFamily="34" charset="0"/>
                <a:cs typeface="Arial" panose="020B0604020202020204" pitchFamily="34" charset="0"/>
              </a:rPr>
              <a:t>SilverSneakers</a:t>
            </a:r>
            <a:r>
              <a:rPr lang="en-US" sz="800" dirty="0">
                <a:latin typeface="Arial" panose="020B0604020202020204" pitchFamily="34" charset="0"/>
                <a:cs typeface="Arial" panose="020B0604020202020204" pitchFamily="34" charset="0"/>
              </a:rPr>
              <a:t>®   are registered trademarks or trademarks of </a:t>
            </a:r>
            <a:r>
              <a:rPr lang="en-US" sz="800" dirty="0" err="1">
                <a:latin typeface="Arial" panose="020B0604020202020204" pitchFamily="34" charset="0"/>
                <a:cs typeface="Arial" panose="020B0604020202020204" pitchFamily="34" charset="0"/>
              </a:rPr>
              <a:t>Tivity</a:t>
            </a:r>
            <a:r>
              <a:rPr lang="en-US" sz="800" dirty="0">
                <a:latin typeface="Arial" panose="020B0604020202020204" pitchFamily="34" charset="0"/>
                <a:cs typeface="Arial" panose="020B0604020202020204" pitchFamily="34" charset="0"/>
              </a:rPr>
              <a:t> Health, Inc., and/or its subsidiaries and/or affiliates in the USA and/or other countries. </a:t>
            </a:r>
          </a:p>
        </p:txBody>
      </p:sp>
    </p:spTree>
    <p:extLst>
      <p:ext uri="{BB962C8B-B14F-4D97-AF65-F5344CB8AC3E}">
        <p14:creationId xmlns:p14="http://schemas.microsoft.com/office/powerpoint/2010/main" val="267005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16A8A-9EBC-4605-9106-1335663DE844}"/>
              </a:ext>
            </a:extLst>
          </p:cNvPr>
          <p:cNvSpPr txBox="1">
            <a:spLocks/>
          </p:cNvSpPr>
          <p:nvPr/>
        </p:nvSpPr>
        <p:spPr>
          <a:xfrm>
            <a:off x="3884023" y="1110221"/>
            <a:ext cx="7640273" cy="693869"/>
          </a:xfrm>
          <a:prstGeom prst="rect">
            <a:avLst/>
          </a:prstGeom>
        </p:spPr>
        <p:txBody>
          <a:bodyPr vert="horz"/>
          <a:lstStyle>
            <a:lvl1pPr defTabSz="609585" eaLnBrk="1" hangingPunct="1">
              <a:buFontTx/>
              <a:buNone/>
              <a:defRPr sz="3733" b="1" kern="1200" cap="all" spc="293">
                <a:solidFill>
                  <a:srgbClr val="002060"/>
                </a:solidFill>
                <a:latin typeface="Segoe UI"/>
                <a:ea typeface="Source Sans Pro"/>
                <a:cs typeface="Segoe UI"/>
                <a:sym typeface="Source Sans Pro"/>
              </a:defRPr>
            </a:lvl1pPr>
            <a:lvl2pPr defTabSz="609585" eaLnBrk="1" hangingPunct="1">
              <a:defRPr sz="4800">
                <a:solidFill>
                  <a:srgbClr val="622650"/>
                </a:solidFill>
                <a:latin typeface="Source Sans Pro"/>
                <a:ea typeface="Source Sans Pro"/>
                <a:cs typeface="Source Sans Pro"/>
                <a:sym typeface="Source Sans Pro"/>
              </a:defRPr>
            </a:lvl2pPr>
            <a:lvl3pPr defTabSz="609585" eaLnBrk="1" hangingPunct="1">
              <a:defRPr sz="4800">
                <a:solidFill>
                  <a:srgbClr val="622650"/>
                </a:solidFill>
                <a:latin typeface="Source Sans Pro"/>
                <a:ea typeface="Source Sans Pro"/>
                <a:cs typeface="Source Sans Pro"/>
                <a:sym typeface="Source Sans Pro"/>
              </a:defRPr>
            </a:lvl3pPr>
            <a:lvl4pPr defTabSz="609585" eaLnBrk="1" hangingPunct="1">
              <a:defRPr sz="4800">
                <a:solidFill>
                  <a:srgbClr val="622650"/>
                </a:solidFill>
                <a:latin typeface="Source Sans Pro"/>
                <a:ea typeface="Source Sans Pro"/>
                <a:cs typeface="Source Sans Pro"/>
                <a:sym typeface="Source Sans Pro"/>
              </a:defRPr>
            </a:lvl4pPr>
            <a:lvl5pPr defTabSz="609585" eaLnBrk="1" hangingPunct="1">
              <a:defRPr sz="4800">
                <a:solidFill>
                  <a:srgbClr val="622650"/>
                </a:solidFill>
                <a:latin typeface="Source Sans Pro"/>
                <a:ea typeface="Source Sans Pro"/>
                <a:cs typeface="Source Sans Pro"/>
                <a:sym typeface="Source Sans Pro"/>
              </a:defRPr>
            </a:lvl5pPr>
            <a:lvl6pPr defTabSz="609585" eaLnBrk="1" hangingPunct="1">
              <a:defRPr sz="4800">
                <a:solidFill>
                  <a:srgbClr val="622650"/>
                </a:solidFill>
                <a:latin typeface="Source Sans Pro"/>
                <a:ea typeface="Source Sans Pro"/>
                <a:cs typeface="Source Sans Pro"/>
                <a:sym typeface="Source Sans Pro"/>
              </a:defRPr>
            </a:lvl6pPr>
            <a:lvl7pPr defTabSz="609585" eaLnBrk="1" hangingPunct="1">
              <a:defRPr sz="4800">
                <a:solidFill>
                  <a:srgbClr val="622650"/>
                </a:solidFill>
                <a:latin typeface="Source Sans Pro"/>
                <a:ea typeface="Source Sans Pro"/>
                <a:cs typeface="Source Sans Pro"/>
                <a:sym typeface="Source Sans Pro"/>
              </a:defRPr>
            </a:lvl7pPr>
            <a:lvl8pPr defTabSz="609585" eaLnBrk="1" hangingPunct="1">
              <a:defRPr sz="4800">
                <a:solidFill>
                  <a:srgbClr val="622650"/>
                </a:solidFill>
                <a:latin typeface="Source Sans Pro"/>
                <a:ea typeface="Source Sans Pro"/>
                <a:cs typeface="Source Sans Pro"/>
                <a:sym typeface="Source Sans Pro"/>
              </a:defRPr>
            </a:lvl8pPr>
            <a:lvl9pPr defTabSz="609585" eaLnBrk="1" hangingPunct="1">
              <a:defRPr sz="4800">
                <a:solidFill>
                  <a:srgbClr val="622650"/>
                </a:solidFill>
                <a:latin typeface="Source Sans Pro"/>
                <a:ea typeface="Source Sans Pro"/>
                <a:cs typeface="Source Sans Pro"/>
                <a:sym typeface="Source Sans Pro"/>
              </a:defRPr>
            </a:lvl9pPr>
          </a:lstStyle>
          <a:p>
            <a:endParaRPr lang="en-US" dirty="0">
              <a:solidFill>
                <a:srgbClr val="70AD47"/>
              </a:solidFill>
            </a:endParaRPr>
          </a:p>
        </p:txBody>
      </p:sp>
      <p:sp>
        <p:nvSpPr>
          <p:cNvPr id="11" name="Title 10">
            <a:extLst>
              <a:ext uri="{FF2B5EF4-FFF2-40B4-BE49-F238E27FC236}">
                <a16:creationId xmlns:a16="http://schemas.microsoft.com/office/drawing/2014/main" id="{F087686A-217D-4127-9FA0-26ED7EEEFCA1}"/>
              </a:ext>
            </a:extLst>
          </p:cNvPr>
          <p:cNvSpPr>
            <a:spLocks noGrp="1"/>
          </p:cNvSpPr>
          <p:nvPr>
            <p:ph type="ctrTitle"/>
          </p:nvPr>
        </p:nvSpPr>
        <p:spPr/>
        <p:txBody>
          <a:bodyPr/>
          <a:lstStyle/>
          <a:p>
            <a:r>
              <a:rPr lang="en-US" dirty="0"/>
              <a:t>Dental Benefits – Delta Dental</a:t>
            </a:r>
            <a:br>
              <a:rPr lang="en-US" dirty="0"/>
            </a:br>
            <a:r>
              <a:rPr lang="en-US" dirty="0"/>
              <a:t>Vision Benefits – Davis Vision</a:t>
            </a:r>
          </a:p>
        </p:txBody>
      </p:sp>
    </p:spTree>
    <p:extLst>
      <p:ext uri="{BB962C8B-B14F-4D97-AF65-F5344CB8AC3E}">
        <p14:creationId xmlns:p14="http://schemas.microsoft.com/office/powerpoint/2010/main" val="1272188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Dental – Delta Dental </a:t>
            </a:r>
            <a:endParaRPr lang="en-US" sz="3200" b="0" i="1" dirty="0"/>
          </a:p>
        </p:txBody>
      </p:sp>
      <p:sp>
        <p:nvSpPr>
          <p:cNvPr id="4" name="Content Placeholder 3">
            <a:extLst>
              <a:ext uri="{FF2B5EF4-FFF2-40B4-BE49-F238E27FC236}">
                <a16:creationId xmlns:a16="http://schemas.microsoft.com/office/drawing/2014/main" id="{DB798759-43F6-4E4F-AD4C-71343F51B5C6}"/>
              </a:ext>
            </a:extLst>
          </p:cNvPr>
          <p:cNvSpPr>
            <a:spLocks noGrp="1"/>
          </p:cNvSpPr>
          <p:nvPr>
            <p:ph idx="1"/>
          </p:nvPr>
        </p:nvSpPr>
        <p:spPr>
          <a:xfrm>
            <a:off x="6886823" y="1208412"/>
            <a:ext cx="5334000" cy="5105400"/>
          </a:xfrm>
        </p:spPr>
        <p:txBody>
          <a:bodyPr>
            <a:normAutofit/>
          </a:bodyPr>
          <a:lstStyle/>
          <a:p>
            <a:r>
              <a:rPr lang="en-US" sz="2000" u="sng" dirty="0"/>
              <a:t>Plan Highlights:</a:t>
            </a:r>
            <a:endParaRPr lang="en-US" sz="2000" dirty="0"/>
          </a:p>
          <a:p>
            <a:pPr marL="457200" indent="-457200">
              <a:spcBef>
                <a:spcPts val="2400"/>
              </a:spcBef>
              <a:buFont typeface="Arial" panose="020B0604020202020204" pitchFamily="34" charset="0"/>
              <a:buChar char="•"/>
            </a:pPr>
            <a:r>
              <a:rPr lang="en-US" sz="2000" dirty="0"/>
              <a:t>DPPO</a:t>
            </a:r>
          </a:p>
          <a:p>
            <a:pPr lvl="1">
              <a:buFont typeface="Courier New" panose="02070309020205020404" pitchFamily="49" charset="0"/>
              <a:buChar char="o"/>
            </a:pPr>
            <a:r>
              <a:rPr lang="en-US" sz="1800" dirty="0"/>
              <a:t>If you use an out-of-network dentist, you are responsible for 100% of the amount the dentist charges that exceeds Delta Dental’s network-negotiated fee.</a:t>
            </a:r>
          </a:p>
          <a:p>
            <a:pPr marL="457200" indent="-457200">
              <a:buFont typeface="Arial" panose="020B0604020202020204" pitchFamily="34" charset="0"/>
              <a:buChar char="•"/>
            </a:pPr>
            <a:r>
              <a:rPr lang="en-US" sz="2000" dirty="0"/>
              <a:t>DHMO</a:t>
            </a:r>
          </a:p>
          <a:p>
            <a:pPr lvl="1">
              <a:buFont typeface="Courier New" panose="02070309020205020404" pitchFamily="49" charset="0"/>
              <a:buChar char="o"/>
            </a:pPr>
            <a:r>
              <a:rPr lang="en-US" sz="1800" dirty="0"/>
              <a:t>You MUST select a primary dental office to begin using your benefits.</a:t>
            </a:r>
          </a:p>
          <a:p>
            <a:pPr lvl="1">
              <a:buFont typeface="Courier New" panose="02070309020205020404" pitchFamily="49" charset="0"/>
              <a:buChar char="o"/>
            </a:pPr>
            <a:endParaRPr lang="en-US" sz="1800" dirty="0"/>
          </a:p>
          <a:p>
            <a:pPr marL="457200" indent="-457200">
              <a:spcBef>
                <a:spcPts val="600"/>
              </a:spcBef>
              <a:buFont typeface="Arial" panose="020B0604020202020204" pitchFamily="34" charset="0"/>
              <a:buChar char="•"/>
            </a:pPr>
            <a:r>
              <a:rPr lang="en-US" sz="2000" dirty="0">
                <a:solidFill>
                  <a:srgbClr val="505050"/>
                </a:solidFill>
              </a:rPr>
              <a:t>LOCATE A PROVIDER AT:</a:t>
            </a:r>
          </a:p>
          <a:p>
            <a:pPr marL="457200" indent="-457200">
              <a:spcBef>
                <a:spcPts val="600"/>
              </a:spcBef>
              <a:buFont typeface="Arial" panose="020B0604020202020204" pitchFamily="34" charset="0"/>
              <a:buChar char="•"/>
            </a:pPr>
            <a:r>
              <a:rPr lang="en-US" sz="1800" u="sng" dirty="0">
                <a:hlinkClick r:id="rId4"/>
              </a:rPr>
              <a:t>https://www1.deltadentalins.com/individuals/find-a-dentist.html</a:t>
            </a:r>
            <a:endParaRPr lang="en-US" sz="1800" dirty="0"/>
          </a:p>
          <a:p>
            <a:pPr marL="457200" indent="-457200">
              <a:spcBef>
                <a:spcPts val="600"/>
              </a:spcBef>
              <a:buFont typeface="Arial" panose="020B0604020202020204" pitchFamily="34" charset="0"/>
              <a:buChar char="•"/>
            </a:pPr>
            <a:endParaRPr lang="en-US" dirty="0"/>
          </a:p>
        </p:txBody>
      </p:sp>
      <p:graphicFrame>
        <p:nvGraphicFramePr>
          <p:cNvPr id="9" name="Object 8">
            <a:extLst>
              <a:ext uri="{FF2B5EF4-FFF2-40B4-BE49-F238E27FC236}">
                <a16:creationId xmlns:a16="http://schemas.microsoft.com/office/drawing/2014/main" id="{AF9A24F8-3A77-412D-B2E3-6AF281A86511}"/>
              </a:ext>
            </a:extLst>
          </p:cNvPr>
          <p:cNvGraphicFramePr>
            <a:graphicFrameLocks noChangeAspect="1"/>
          </p:cNvGraphicFramePr>
          <p:nvPr/>
        </p:nvGraphicFramePr>
        <p:xfrm>
          <a:off x="609600" y="1337856"/>
          <a:ext cx="6021408" cy="4975956"/>
        </p:xfrm>
        <a:graphic>
          <a:graphicData uri="http://schemas.openxmlformats.org/presentationml/2006/ole">
            <mc:AlternateContent xmlns:mc="http://schemas.openxmlformats.org/markup-compatibility/2006">
              <mc:Choice xmlns:v="urn:schemas-microsoft-com:vml" Requires="v">
                <p:oleObj spid="_x0000_s1027" name="Worksheet" r:id="rId5" imgW="5918052" imgH="4889675" progId="Excel.Sheet.12">
                  <p:embed/>
                </p:oleObj>
              </mc:Choice>
              <mc:Fallback>
                <p:oleObj name="Worksheet" r:id="rId5" imgW="5918052" imgH="4889675" progId="Excel.Sheet.12">
                  <p:embed/>
                  <p:pic>
                    <p:nvPicPr>
                      <p:cNvPr id="9" name="Object 8">
                        <a:extLst>
                          <a:ext uri="{FF2B5EF4-FFF2-40B4-BE49-F238E27FC236}">
                            <a16:creationId xmlns:a16="http://schemas.microsoft.com/office/drawing/2014/main" id="{AF9A24F8-3A77-412D-B2E3-6AF281A86511}"/>
                          </a:ext>
                        </a:extLst>
                      </p:cNvPr>
                      <p:cNvPicPr/>
                      <p:nvPr/>
                    </p:nvPicPr>
                    <p:blipFill>
                      <a:blip r:embed="rId6"/>
                      <a:stretch>
                        <a:fillRect/>
                      </a:stretch>
                    </p:blipFill>
                    <p:spPr>
                      <a:xfrm>
                        <a:off x="609600" y="1337856"/>
                        <a:ext cx="6021408" cy="4975956"/>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4297499-DBD7-4983-8167-ECBEE3ED2334}"/>
              </a:ext>
            </a:extLst>
          </p:cNvPr>
          <p:cNvSpPr>
            <a:spLocks noGrp="1"/>
          </p:cNvSpPr>
          <p:nvPr>
            <p:ph type="sldNum" sz="quarter" idx="12"/>
          </p:nvPr>
        </p:nvSpPr>
        <p:spPr/>
        <p:txBody>
          <a:bodyPr/>
          <a:lstStyle/>
          <a:p>
            <a:fld id="{23D87294-48C6-414C-94F6-BBB8A51D0D95}" type="slidenum">
              <a:rPr lang="en-US" smtClean="0"/>
              <a:pPr/>
              <a:t>18</a:t>
            </a:fld>
            <a:endParaRPr lang="en-US" dirty="0"/>
          </a:p>
        </p:txBody>
      </p:sp>
    </p:spTree>
    <p:extLst>
      <p:ext uri="{BB962C8B-B14F-4D97-AF65-F5344CB8AC3E}">
        <p14:creationId xmlns:p14="http://schemas.microsoft.com/office/powerpoint/2010/main" val="19185745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Vision – Davis Vision</a:t>
            </a:r>
            <a:endParaRPr lang="en-US" sz="3200" b="0" i="1" dirty="0"/>
          </a:p>
        </p:txBody>
      </p:sp>
      <p:sp>
        <p:nvSpPr>
          <p:cNvPr id="5" name="Content Placeholder 4">
            <a:extLst>
              <a:ext uri="{FF2B5EF4-FFF2-40B4-BE49-F238E27FC236}">
                <a16:creationId xmlns:a16="http://schemas.microsoft.com/office/drawing/2014/main" id="{A56C6DDF-F0E4-48E1-B26B-CBACBB7540C0}"/>
              </a:ext>
            </a:extLst>
          </p:cNvPr>
          <p:cNvSpPr>
            <a:spLocks noGrp="1"/>
          </p:cNvSpPr>
          <p:nvPr>
            <p:ph idx="1"/>
          </p:nvPr>
        </p:nvSpPr>
        <p:spPr>
          <a:xfrm>
            <a:off x="8305800" y="1312866"/>
            <a:ext cx="3580228" cy="4826000"/>
          </a:xfrm>
        </p:spPr>
        <p:txBody>
          <a:bodyPr>
            <a:normAutofit/>
          </a:bodyPr>
          <a:lstStyle/>
          <a:p>
            <a:r>
              <a:rPr lang="en-US" sz="2000" dirty="0"/>
              <a:t>Plan Highlights:</a:t>
            </a:r>
          </a:p>
          <a:p>
            <a:pPr lvl="1">
              <a:lnSpc>
                <a:spcPct val="80000"/>
              </a:lnSpc>
              <a:buFont typeface="Courier New" panose="02070309020205020404" pitchFamily="49" charset="0"/>
              <a:buChar char="o"/>
            </a:pPr>
            <a:r>
              <a:rPr lang="en-US" sz="1600" dirty="0"/>
              <a:t>FREE frames at all </a:t>
            </a:r>
            <a:r>
              <a:rPr lang="en-US" sz="1600" dirty="0" err="1"/>
              <a:t>Visionworks</a:t>
            </a:r>
            <a:r>
              <a:rPr lang="en-US" sz="1600" dirty="0"/>
              <a:t> stores (excludes Maui Jim)</a:t>
            </a:r>
          </a:p>
          <a:p>
            <a:pPr lvl="1">
              <a:lnSpc>
                <a:spcPct val="80000"/>
              </a:lnSpc>
              <a:buFont typeface="Courier New" panose="02070309020205020404" pitchFamily="49" charset="0"/>
              <a:buChar char="o"/>
            </a:pPr>
            <a:r>
              <a:rPr lang="en-US" sz="1600" dirty="0"/>
              <a:t>Enhanced High Plan benefits </a:t>
            </a:r>
          </a:p>
          <a:p>
            <a:pPr lvl="1">
              <a:lnSpc>
                <a:spcPct val="80000"/>
              </a:lnSpc>
              <a:buFont typeface="Courier New" panose="02070309020205020404" pitchFamily="49" charset="0"/>
              <a:buChar char="o"/>
            </a:pPr>
            <a:r>
              <a:rPr lang="en-US" sz="1600" dirty="0"/>
              <a:t> In-Network Benefits online at Glasses.com, 1-800-Contacts, and Befitting</a:t>
            </a:r>
          </a:p>
          <a:p>
            <a:pPr lvl="1">
              <a:lnSpc>
                <a:spcPct val="80000"/>
              </a:lnSpc>
              <a:buFont typeface="Courier New" panose="02070309020205020404" pitchFamily="49" charset="0"/>
              <a:buChar char="o"/>
            </a:pPr>
            <a:r>
              <a:rPr lang="en-US" sz="1600" dirty="0"/>
              <a:t> Go to www.davisvision.com to find providers in your network (use client code 7955 for the High Plan or 9573 for the Low Plan).</a:t>
            </a:r>
          </a:p>
          <a:p>
            <a:endParaRPr lang="en-US" sz="2000" dirty="0"/>
          </a:p>
        </p:txBody>
      </p:sp>
      <p:graphicFrame>
        <p:nvGraphicFramePr>
          <p:cNvPr id="3" name="Table 2">
            <a:extLst>
              <a:ext uri="{FF2B5EF4-FFF2-40B4-BE49-F238E27FC236}">
                <a16:creationId xmlns:a16="http://schemas.microsoft.com/office/drawing/2014/main" id="{AE8BC651-95E5-4EAD-A5AB-925939C9B768}"/>
              </a:ext>
            </a:extLst>
          </p:cNvPr>
          <p:cNvGraphicFramePr>
            <a:graphicFrameLocks noGrp="1"/>
          </p:cNvGraphicFramePr>
          <p:nvPr/>
        </p:nvGraphicFramePr>
        <p:xfrm>
          <a:off x="406958" y="1312866"/>
          <a:ext cx="7773573" cy="5197539"/>
        </p:xfrm>
        <a:graphic>
          <a:graphicData uri="http://schemas.openxmlformats.org/drawingml/2006/table">
            <a:tbl>
              <a:tblPr firstRow="1" bandRow="1">
                <a:tableStyleId>{5C22544A-7EE6-4342-B048-85BDC9FD1C3A}</a:tableStyleId>
              </a:tblPr>
              <a:tblGrid>
                <a:gridCol w="2602839">
                  <a:extLst>
                    <a:ext uri="{9D8B030D-6E8A-4147-A177-3AD203B41FA5}">
                      <a16:colId xmlns:a16="http://schemas.microsoft.com/office/drawing/2014/main" val="533844907"/>
                    </a:ext>
                  </a:extLst>
                </a:gridCol>
                <a:gridCol w="2585367">
                  <a:extLst>
                    <a:ext uri="{9D8B030D-6E8A-4147-A177-3AD203B41FA5}">
                      <a16:colId xmlns:a16="http://schemas.microsoft.com/office/drawing/2014/main" val="1849512510"/>
                    </a:ext>
                  </a:extLst>
                </a:gridCol>
                <a:gridCol w="2585367">
                  <a:extLst>
                    <a:ext uri="{9D8B030D-6E8A-4147-A177-3AD203B41FA5}">
                      <a16:colId xmlns:a16="http://schemas.microsoft.com/office/drawing/2014/main" val="3926919330"/>
                    </a:ext>
                  </a:extLst>
                </a:gridCol>
              </a:tblGrid>
              <a:tr h="549617">
                <a:tc>
                  <a:txBody>
                    <a:bodyPr/>
                    <a:lstStyle/>
                    <a:p>
                      <a:pPr algn="l"/>
                      <a:r>
                        <a:rPr lang="en-US" sz="1400" dirty="0">
                          <a:solidFill>
                            <a:schemeClr val="bg1"/>
                          </a:solidFill>
                        </a:rPr>
                        <a:t>Plan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400" dirty="0">
                          <a:solidFill>
                            <a:schemeClr val="bg1"/>
                          </a:solidFill>
                        </a:rPr>
                        <a:t>High Plan </a:t>
                      </a:r>
                    </a:p>
                    <a:p>
                      <a:pPr algn="ctr"/>
                      <a:r>
                        <a:rPr lang="en-US" sz="1400" dirty="0">
                          <a:solidFill>
                            <a:schemeClr val="bg1"/>
                          </a:solidFill>
                        </a:rPr>
                        <a:t>2-Pair</a:t>
                      </a:r>
                      <a:r>
                        <a:rPr lang="en-US" sz="1400" baseline="0" dirty="0">
                          <a:solidFill>
                            <a:schemeClr val="bg1"/>
                          </a:solidFill>
                        </a:rPr>
                        <a:t> Benefit</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400" dirty="0">
                          <a:solidFill>
                            <a:schemeClr val="bg1"/>
                          </a:solidFill>
                        </a:rPr>
                        <a:t>Low Plan</a:t>
                      </a:r>
                    </a:p>
                    <a:p>
                      <a:pPr algn="ctr"/>
                      <a:r>
                        <a:rPr lang="en-US" sz="1400" dirty="0" err="1">
                          <a:solidFill>
                            <a:schemeClr val="bg1"/>
                          </a:solidFill>
                        </a:rPr>
                        <a:t>iDEALChoice</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16465590"/>
                  </a:ext>
                </a:extLst>
              </a:tr>
              <a:tr h="263765">
                <a:tc>
                  <a:txBody>
                    <a:bodyPr/>
                    <a:lstStyle/>
                    <a:p>
                      <a:pPr lvl="0" algn="l"/>
                      <a:r>
                        <a:rPr lang="en-US" sz="1100" b="1" dirty="0"/>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r>
                        <a:rPr lang="en-US" sz="1100" b="0" dirty="0">
                          <a:solidFill>
                            <a:schemeClr val="tx1"/>
                          </a:solidFill>
                        </a:rPr>
                        <a:t>2 pairs mix or 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r>
                        <a:rPr lang="en-US" sz="1100" b="0" dirty="0"/>
                        <a:t>Glasses or Contacts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7488391"/>
                  </a:ext>
                </a:extLst>
              </a:tr>
              <a:tr h="439608">
                <a:tc>
                  <a:txBody>
                    <a:bodyPr/>
                    <a:lstStyle/>
                    <a:p>
                      <a:pPr lvl="1" algn="l"/>
                      <a:r>
                        <a:rPr lang="en-US" sz="1100" dirty="0"/>
                        <a:t>Eye Exam</a:t>
                      </a:r>
                      <a:r>
                        <a:rPr lang="en-US" sz="1100" baseline="0" dirty="0"/>
                        <a:t>   |   Retinal Imaging</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$10 copay   |   $39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$10 copay   |   $39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973842"/>
                  </a:ext>
                </a:extLst>
              </a:tr>
              <a:tr h="615451">
                <a:tc>
                  <a:txBody>
                    <a:bodyPr/>
                    <a:lstStyle/>
                    <a:p>
                      <a:pPr algn="l"/>
                      <a:r>
                        <a:rPr lang="en-US" sz="1100" b="1" dirty="0"/>
                        <a:t>Frame Allowance OR</a:t>
                      </a:r>
                    </a:p>
                    <a:p>
                      <a:pPr algn="l"/>
                      <a:r>
                        <a:rPr lang="en-US" sz="1100" b="1" dirty="0"/>
                        <a:t>Davis Vision Collection Frames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$150 allowance plus 20% off balance OR covered-in-full frames at Visionworks locations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$140 allowance plus 20% off balance OR covered-in-full frames at Visionworks locations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3123884"/>
                  </a:ext>
                </a:extLst>
              </a:tr>
              <a:tr h="263765">
                <a:tc>
                  <a:txBody>
                    <a:bodyPr/>
                    <a:lstStyle/>
                    <a:p>
                      <a:pPr algn="l"/>
                      <a:r>
                        <a:rPr lang="en-US" sz="1100" b="1" dirty="0"/>
                        <a:t>Lens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54353"/>
                  </a:ext>
                </a:extLst>
              </a:tr>
              <a:tr h="263765">
                <a:tc>
                  <a:txBody>
                    <a:bodyPr/>
                    <a:lstStyle/>
                    <a:p>
                      <a:pPr lvl="1" algn="l"/>
                      <a:r>
                        <a:rPr lang="en-US" sz="1100" dirty="0"/>
                        <a:t>Single 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$20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4401684"/>
                  </a:ext>
                </a:extLst>
              </a:tr>
              <a:tr h="263765">
                <a:tc>
                  <a:txBody>
                    <a:bodyPr/>
                    <a:lstStyle/>
                    <a:p>
                      <a:pPr lvl="1" algn="l"/>
                      <a:r>
                        <a:rPr lang="en-US" sz="1100" dirty="0"/>
                        <a:t>Bifocal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Covered in full after $10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Covered in full after $20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9065042"/>
                  </a:ext>
                </a:extLst>
              </a:tr>
              <a:tr h="263765">
                <a:tc>
                  <a:txBody>
                    <a:bodyPr/>
                    <a:lstStyle/>
                    <a:p>
                      <a:pPr lvl="1" algn="l"/>
                      <a:r>
                        <a:rPr lang="en-US" sz="1100" dirty="0"/>
                        <a:t>Trifocal</a:t>
                      </a:r>
                      <a:r>
                        <a:rPr lang="en-US" sz="1100" baseline="0" dirty="0"/>
                        <a:t>   |   </a:t>
                      </a:r>
                      <a:r>
                        <a:rPr lang="en-US" sz="1100" dirty="0"/>
                        <a:t>Lenticular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$20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547993"/>
                  </a:ext>
                </a:extLst>
              </a:tr>
              <a:tr h="263765">
                <a:tc>
                  <a:txBody>
                    <a:bodyPr/>
                    <a:lstStyle/>
                    <a:p>
                      <a:pPr algn="l"/>
                      <a:r>
                        <a:rPr lang="en-US" sz="1100" b="1" dirty="0"/>
                        <a:t>Contact Allowance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07674"/>
                  </a:ext>
                </a:extLst>
              </a:tr>
              <a:tr h="439608">
                <a:tc>
                  <a:txBody>
                    <a:bodyPr/>
                    <a:lstStyle/>
                    <a:p>
                      <a:pPr lvl="1" algn="l"/>
                      <a:r>
                        <a:rPr lang="en-US" sz="1100" dirty="0"/>
                        <a:t>Davis Vision Collection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$10 copay, then covered in full</a:t>
                      </a:r>
                    </a:p>
                    <a:p>
                      <a:pPr algn="ctr"/>
                      <a:r>
                        <a:rPr lang="en-US" sz="1100" b="0" dirty="0"/>
                        <a:t>up to 8 boxes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$20 copay, then covered in full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 up to 4 boxes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8295582"/>
                  </a:ext>
                </a:extLst>
              </a:tr>
              <a:tr h="439608">
                <a:tc>
                  <a:txBody>
                    <a:bodyPr/>
                    <a:lstStyle/>
                    <a:p>
                      <a:pPr lvl="1" algn="l"/>
                      <a:r>
                        <a:rPr lang="en-US" sz="1100" dirty="0"/>
                        <a:t>Retail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$130 allowance plus 15% off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$130 allowance plus 15% off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60503"/>
                  </a:ext>
                </a:extLst>
              </a:tr>
              <a:tr h="339762">
                <a:tc>
                  <a:txBody>
                    <a:bodyPr/>
                    <a:lstStyle/>
                    <a:p>
                      <a:pPr algn="l"/>
                      <a:r>
                        <a:rPr lang="en-US" sz="1100" b="1" dirty="0">
                          <a:solidFill>
                            <a:schemeClr val="bg1"/>
                          </a:solidFill>
                        </a:rPr>
                        <a:t>Frequency</a:t>
                      </a:r>
                      <a:r>
                        <a:rPr lang="en-US" sz="1100" b="1" baseline="0" dirty="0">
                          <a:solidFill>
                            <a:schemeClr val="bg1"/>
                          </a:solidFill>
                        </a:rPr>
                        <a:t> Guidelines</a:t>
                      </a:r>
                      <a:endParaRPr lang="en-US" sz="11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88658895"/>
                  </a:ext>
                </a:extLst>
              </a:tr>
              <a:tr h="263765">
                <a:tc>
                  <a:txBody>
                    <a:bodyPr/>
                    <a:lstStyle/>
                    <a:p>
                      <a:pPr algn="l"/>
                      <a:r>
                        <a:rPr lang="en-US" sz="1100" dirty="0"/>
                        <a:t>Exams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Once every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Once every</a:t>
                      </a:r>
                      <a:r>
                        <a:rPr lang="en-US" sz="1100" baseline="0" dirty="0"/>
                        <a:t> January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559777"/>
                  </a:ext>
                </a:extLst>
              </a:tr>
              <a:tr h="263765">
                <a:tc>
                  <a:txBody>
                    <a:bodyPr/>
                    <a:lstStyle/>
                    <a:p>
                      <a:pPr algn="l"/>
                      <a:r>
                        <a:rPr lang="en-US" sz="1100" dirty="0"/>
                        <a:t>Frames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t>Once every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t>Once every other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36628328"/>
                  </a:ext>
                </a:extLst>
              </a:tr>
              <a:tr h="263765">
                <a:tc>
                  <a:txBody>
                    <a:bodyPr/>
                    <a:lstStyle/>
                    <a:p>
                      <a:pPr algn="l"/>
                      <a:r>
                        <a:rPr lang="en-US" sz="1100" dirty="0"/>
                        <a:t>Contacts or Lenses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t>Once every January</a:t>
                      </a:r>
                      <a:r>
                        <a:rPr lang="en-US" sz="1100" b="1" baseline="0" dirty="0"/>
                        <a:t> 1</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t>Once every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964817"/>
                  </a:ext>
                </a:extLst>
              </a:tr>
            </a:tbl>
          </a:graphicData>
        </a:graphic>
      </p:graphicFrame>
      <p:pic>
        <p:nvPicPr>
          <p:cNvPr id="8" name="Picture 7">
            <a:extLst>
              <a:ext uri="{FF2B5EF4-FFF2-40B4-BE49-F238E27FC236}">
                <a16:creationId xmlns:a16="http://schemas.microsoft.com/office/drawing/2014/main" id="{C8D2546C-2821-4553-9DC6-2E61FCD8F100}"/>
              </a:ext>
            </a:extLst>
          </p:cNvPr>
          <p:cNvPicPr>
            <a:picLocks noChangeAspect="1"/>
          </p:cNvPicPr>
          <p:nvPr/>
        </p:nvPicPr>
        <p:blipFill>
          <a:blip r:embed="rId2"/>
          <a:stretch>
            <a:fillRect/>
          </a:stretch>
        </p:blipFill>
        <p:spPr>
          <a:xfrm>
            <a:off x="9448801" y="4724400"/>
            <a:ext cx="1165628" cy="1791867"/>
          </a:xfrm>
          <a:prstGeom prst="rect">
            <a:avLst/>
          </a:prstGeom>
        </p:spPr>
      </p:pic>
      <p:sp>
        <p:nvSpPr>
          <p:cNvPr id="4" name="Slide Number Placeholder 3">
            <a:extLst>
              <a:ext uri="{FF2B5EF4-FFF2-40B4-BE49-F238E27FC236}">
                <a16:creationId xmlns:a16="http://schemas.microsoft.com/office/drawing/2014/main" id="{37FE3705-44C9-437B-9BCA-DBE503D48883}"/>
              </a:ext>
            </a:extLst>
          </p:cNvPr>
          <p:cNvSpPr>
            <a:spLocks noGrp="1"/>
          </p:cNvSpPr>
          <p:nvPr>
            <p:ph type="sldNum" sz="quarter" idx="12"/>
          </p:nvPr>
        </p:nvSpPr>
        <p:spPr/>
        <p:txBody>
          <a:bodyPr/>
          <a:lstStyle/>
          <a:p>
            <a:fld id="{23D87294-48C6-414C-94F6-BBB8A51D0D95}" type="slidenum">
              <a:rPr lang="en-US" smtClean="0"/>
              <a:pPr/>
              <a:t>19</a:t>
            </a:fld>
            <a:endParaRPr lang="en-US" dirty="0"/>
          </a:p>
        </p:txBody>
      </p:sp>
    </p:spTree>
    <p:extLst>
      <p:ext uri="{BB962C8B-B14F-4D97-AF65-F5344CB8AC3E}">
        <p14:creationId xmlns:p14="http://schemas.microsoft.com/office/powerpoint/2010/main" val="12191170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5B2941-EB18-4E49-A810-DA22386DB88D}"/>
              </a:ext>
            </a:extLst>
          </p:cNvPr>
          <p:cNvSpPr/>
          <p:nvPr/>
        </p:nvSpPr>
        <p:spPr>
          <a:xfrm>
            <a:off x="1219201" y="1193801"/>
            <a:ext cx="9597655" cy="1077026"/>
          </a:xfrm>
          <a:prstGeom prst="rect">
            <a:avLst/>
          </a:prstGeom>
        </p:spPr>
        <p:txBody>
          <a:bodyPr wrap="square">
            <a:spAutoFit/>
          </a:bodyPr>
          <a:lstStyle/>
          <a:p>
            <a:endParaRPr lang="en-US" sz="2133" dirty="0"/>
          </a:p>
          <a:p>
            <a:pPr lvl="2">
              <a:buFont typeface="Wingdings" panose="05000000000000000000" pitchFamily="2" charset="2"/>
              <a:buChar char="ü"/>
            </a:pPr>
            <a:endParaRPr lang="en-US" sz="2133" dirty="0"/>
          </a:p>
          <a:p>
            <a:pPr lvl="2"/>
            <a:endParaRPr lang="en-US" sz="2133" dirty="0"/>
          </a:p>
        </p:txBody>
      </p:sp>
      <p:sp>
        <p:nvSpPr>
          <p:cNvPr id="2" name="Title 1"/>
          <p:cNvSpPr>
            <a:spLocks noGrp="1"/>
          </p:cNvSpPr>
          <p:nvPr>
            <p:ph type="title"/>
          </p:nvPr>
        </p:nvSpPr>
        <p:spPr/>
        <p:txBody>
          <a:bodyPr>
            <a:normAutofit/>
          </a:bodyPr>
          <a:lstStyle/>
          <a:p>
            <a:r>
              <a:rPr lang="en-US" sz="3200" dirty="0"/>
              <a:t>Open Enrollment Overview</a:t>
            </a:r>
          </a:p>
        </p:txBody>
      </p:sp>
      <p:sp>
        <p:nvSpPr>
          <p:cNvPr id="6" name="Content Placeholder 5">
            <a:extLst>
              <a:ext uri="{FF2B5EF4-FFF2-40B4-BE49-F238E27FC236}">
                <a16:creationId xmlns:a16="http://schemas.microsoft.com/office/drawing/2014/main" id="{0C6180A5-510C-4312-A10B-BD6354EE06A6}"/>
              </a:ext>
            </a:extLst>
          </p:cNvPr>
          <p:cNvSpPr>
            <a:spLocks noGrp="1"/>
          </p:cNvSpPr>
          <p:nvPr>
            <p:ph idx="1"/>
          </p:nvPr>
        </p:nvSpPr>
        <p:spPr>
          <a:xfrm>
            <a:off x="531628" y="1371600"/>
            <a:ext cx="10972800" cy="5029200"/>
          </a:xfrm>
        </p:spPr>
        <p:txBody>
          <a:bodyPr>
            <a:normAutofit fontScale="92500" lnSpcReduction="10000"/>
          </a:bodyPr>
          <a:lstStyle/>
          <a:p>
            <a:r>
              <a:rPr lang="en-US" dirty="0"/>
              <a:t>Open Enrollment for employees is October 19 – November 1, 2020.</a:t>
            </a:r>
          </a:p>
          <a:p>
            <a:pPr marL="342900" indent="-342900">
              <a:buFont typeface="Arial" panose="020B0604020202020204" pitchFamily="34" charset="0"/>
              <a:buChar char="•"/>
            </a:pPr>
            <a:endParaRPr lang="en-US" sz="1000" dirty="0"/>
          </a:p>
          <a:p>
            <a:r>
              <a:rPr lang="en-US" dirty="0"/>
              <a:t>Active Enrollment</a:t>
            </a:r>
          </a:p>
          <a:p>
            <a:pPr marL="952484" lvl="1" indent="-342900">
              <a:buFont typeface="Arial" panose="020B0604020202020204" pitchFamily="34" charset="0"/>
              <a:buChar char="•"/>
            </a:pPr>
            <a:r>
              <a:rPr lang="en-US" sz="2000" u="sng" dirty="0"/>
              <a:t>You must ACTIVELY enroll in benefits in order to have coverage for the 2021 plan year! </a:t>
            </a:r>
          </a:p>
          <a:p>
            <a:pPr marL="952484" lvl="1" indent="-342900">
              <a:buFont typeface="Arial" panose="020B0604020202020204" pitchFamily="34" charset="0"/>
              <a:buChar char="•"/>
            </a:pPr>
            <a:r>
              <a:rPr lang="en-US" sz="2000" dirty="0"/>
              <a:t>If you do not enroll, your current benefit elections will </a:t>
            </a:r>
            <a:r>
              <a:rPr lang="en-US" sz="2000" u="sng" dirty="0"/>
              <a:t>end</a:t>
            </a:r>
            <a:r>
              <a:rPr lang="en-US" sz="2000" dirty="0"/>
              <a:t> on December 31, 2020.</a:t>
            </a:r>
          </a:p>
          <a:p>
            <a:pPr marL="952484" lvl="1" indent="-342900">
              <a:buFont typeface="Arial" panose="020B0604020202020204" pitchFamily="34" charset="0"/>
              <a:buChar char="•"/>
            </a:pPr>
            <a:r>
              <a:rPr lang="en-US" sz="2100" u="sng" dirty="0"/>
              <a:t>REMINDER</a:t>
            </a:r>
            <a:r>
              <a:rPr lang="en-US" sz="2100" dirty="0"/>
              <a:t>:  If you choose to waive coverage, do so through EBC.  If you do not enroll or waive coverage through EBC, the City will assume you do not want coverage for 2021.</a:t>
            </a:r>
          </a:p>
          <a:p>
            <a:r>
              <a:rPr lang="en-US" dirty="0"/>
              <a:t>This is the only time during the year you can make changes to your coverage unless you experience a qualifying life event </a:t>
            </a:r>
          </a:p>
          <a:p>
            <a:pPr marL="895334" lvl="1" indent="-285750">
              <a:buFont typeface="Arial" panose="020B0604020202020204" pitchFamily="34" charset="0"/>
              <a:buChar char="•"/>
            </a:pPr>
            <a:r>
              <a:rPr lang="en-US" sz="2000" dirty="0"/>
              <a:t>Example: birth or adoption, marriage, divorce, etc.</a:t>
            </a:r>
          </a:p>
          <a:p>
            <a:pPr marL="895334" lvl="1" indent="-285750">
              <a:buFont typeface="Arial" panose="020B0604020202020204" pitchFamily="34" charset="0"/>
              <a:buChar char="•"/>
            </a:pPr>
            <a:r>
              <a:rPr lang="en-US" sz="2000" dirty="0"/>
              <a:t>Any changes to your benefit elections must be made within 31 days of the</a:t>
            </a:r>
            <a:br>
              <a:rPr lang="en-US" sz="2000" dirty="0"/>
            </a:br>
            <a:r>
              <a:rPr lang="en-US" sz="2000" dirty="0"/>
              <a:t>qualifying event.</a:t>
            </a:r>
          </a:p>
          <a:p>
            <a:endParaRPr lang="en-US" dirty="0"/>
          </a:p>
        </p:txBody>
      </p:sp>
      <p:sp>
        <p:nvSpPr>
          <p:cNvPr id="4" name="Slide Number Placeholder 3">
            <a:extLst>
              <a:ext uri="{FF2B5EF4-FFF2-40B4-BE49-F238E27FC236}">
                <a16:creationId xmlns:a16="http://schemas.microsoft.com/office/drawing/2014/main" id="{247DA088-8D4C-4059-A601-8981D618B2CB}"/>
              </a:ext>
            </a:extLst>
          </p:cNvPr>
          <p:cNvSpPr>
            <a:spLocks noGrp="1"/>
          </p:cNvSpPr>
          <p:nvPr>
            <p:ph type="sldNum" sz="quarter" idx="12"/>
          </p:nvPr>
        </p:nvSpPr>
        <p:spPr/>
        <p:txBody>
          <a:bodyPr/>
          <a:lstStyle/>
          <a:p>
            <a:fld id="{23D87294-48C6-414C-94F6-BBB8A51D0D95}" type="slidenum">
              <a:rPr lang="en-US" smtClean="0"/>
              <a:pPr/>
              <a:t>2</a:t>
            </a:fld>
            <a:endParaRPr lang="en-US" dirty="0"/>
          </a:p>
        </p:txBody>
      </p:sp>
    </p:spTree>
    <p:extLst>
      <p:ext uri="{BB962C8B-B14F-4D97-AF65-F5344CB8AC3E}">
        <p14:creationId xmlns:p14="http://schemas.microsoft.com/office/powerpoint/2010/main" val="17685139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6007-D269-412A-A8A9-8567B30070E6}"/>
              </a:ext>
            </a:extLst>
          </p:cNvPr>
          <p:cNvSpPr>
            <a:spLocks noGrp="1"/>
          </p:cNvSpPr>
          <p:nvPr>
            <p:ph type="title"/>
          </p:nvPr>
        </p:nvSpPr>
        <p:spPr/>
        <p:txBody>
          <a:bodyPr>
            <a:normAutofit/>
          </a:bodyPr>
          <a:lstStyle/>
          <a:p>
            <a:r>
              <a:rPr lang="en-US" sz="3200" dirty="0"/>
              <a:t>Dental and Vision Rates</a:t>
            </a:r>
          </a:p>
        </p:txBody>
      </p:sp>
      <p:sp>
        <p:nvSpPr>
          <p:cNvPr id="7" name="Content Placeholder 6">
            <a:extLst>
              <a:ext uri="{FF2B5EF4-FFF2-40B4-BE49-F238E27FC236}">
                <a16:creationId xmlns:a16="http://schemas.microsoft.com/office/drawing/2014/main" id="{E08DF2D4-3AA6-4C1C-85A5-60074C671A94}"/>
              </a:ext>
            </a:extLst>
          </p:cNvPr>
          <p:cNvSpPr>
            <a:spLocks noGrp="1"/>
          </p:cNvSpPr>
          <p:nvPr>
            <p:ph idx="1"/>
          </p:nvPr>
        </p:nvSpPr>
        <p:spPr/>
        <p:txBody>
          <a:bodyPr/>
          <a:lstStyle/>
          <a:p>
            <a:r>
              <a:rPr lang="en-US" dirty="0"/>
              <a:t>Monthly Rates</a:t>
            </a:r>
          </a:p>
        </p:txBody>
      </p:sp>
      <p:graphicFrame>
        <p:nvGraphicFramePr>
          <p:cNvPr id="3" name="Object 2">
            <a:extLst>
              <a:ext uri="{FF2B5EF4-FFF2-40B4-BE49-F238E27FC236}">
                <a16:creationId xmlns:a16="http://schemas.microsoft.com/office/drawing/2014/main" id="{39449BC7-AC30-4405-87D1-B3FAA19C8DBC}"/>
              </a:ext>
            </a:extLst>
          </p:cNvPr>
          <p:cNvGraphicFramePr>
            <a:graphicFrameLocks noChangeAspect="1"/>
          </p:cNvGraphicFramePr>
          <p:nvPr/>
        </p:nvGraphicFramePr>
        <p:xfrm>
          <a:off x="914400" y="2133600"/>
          <a:ext cx="10121900" cy="3562350"/>
        </p:xfrm>
        <a:graphic>
          <a:graphicData uri="http://schemas.openxmlformats.org/presentationml/2006/ole">
            <mc:AlternateContent xmlns:mc="http://schemas.openxmlformats.org/markup-compatibility/2006">
              <mc:Choice xmlns:v="urn:schemas-microsoft-com:vml" Requires="v">
                <p:oleObj spid="_x0000_s2051" name="Worksheet" r:id="rId3" imgW="10121727" imgH="3562196" progId="Excel.Sheet.12">
                  <p:embed/>
                </p:oleObj>
              </mc:Choice>
              <mc:Fallback>
                <p:oleObj name="Worksheet" r:id="rId3" imgW="10121727" imgH="3562196" progId="Excel.Sheet.12">
                  <p:embed/>
                  <p:pic>
                    <p:nvPicPr>
                      <p:cNvPr id="3" name="Object 2">
                        <a:extLst>
                          <a:ext uri="{FF2B5EF4-FFF2-40B4-BE49-F238E27FC236}">
                            <a16:creationId xmlns:a16="http://schemas.microsoft.com/office/drawing/2014/main" id="{39449BC7-AC30-4405-87D1-B3FAA19C8DBC}"/>
                          </a:ext>
                        </a:extLst>
                      </p:cNvPr>
                      <p:cNvPicPr/>
                      <p:nvPr/>
                    </p:nvPicPr>
                    <p:blipFill>
                      <a:blip r:embed="rId4"/>
                      <a:stretch>
                        <a:fillRect/>
                      </a:stretch>
                    </p:blipFill>
                    <p:spPr>
                      <a:xfrm>
                        <a:off x="914400" y="2133600"/>
                        <a:ext cx="10121900" cy="356235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9ED3C28-9B39-4011-9AE4-946D90E8D7AE}"/>
              </a:ext>
            </a:extLst>
          </p:cNvPr>
          <p:cNvSpPr>
            <a:spLocks noGrp="1"/>
          </p:cNvSpPr>
          <p:nvPr>
            <p:ph type="sldNum" sz="quarter" idx="12"/>
          </p:nvPr>
        </p:nvSpPr>
        <p:spPr/>
        <p:txBody>
          <a:bodyPr/>
          <a:lstStyle/>
          <a:p>
            <a:fld id="{23D87294-48C6-414C-94F6-BBB8A51D0D95}" type="slidenum">
              <a:rPr lang="en-US" smtClean="0"/>
              <a:pPr/>
              <a:t>20</a:t>
            </a:fld>
            <a:endParaRPr lang="en-US" dirty="0"/>
          </a:p>
        </p:txBody>
      </p:sp>
    </p:spTree>
    <p:extLst>
      <p:ext uri="{BB962C8B-B14F-4D97-AF65-F5344CB8AC3E}">
        <p14:creationId xmlns:p14="http://schemas.microsoft.com/office/powerpoint/2010/main" val="4335971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8DF95B-4804-934F-AAF6-0C1833DE3EAE}"/>
              </a:ext>
            </a:extLst>
          </p:cNvPr>
          <p:cNvSpPr>
            <a:spLocks noGrp="1"/>
          </p:cNvSpPr>
          <p:nvPr>
            <p:ph type="ctrTitle"/>
          </p:nvPr>
        </p:nvSpPr>
        <p:spPr>
          <a:xfrm>
            <a:off x="228600" y="4876800"/>
            <a:ext cx="7907867" cy="609600"/>
          </a:xfrm>
        </p:spPr>
        <p:txBody>
          <a:bodyPr/>
          <a:lstStyle/>
          <a:p>
            <a:r>
              <a:rPr lang="en-US" sz="2800" dirty="0"/>
              <a:t>Tools to Help You</a:t>
            </a:r>
          </a:p>
        </p:txBody>
      </p:sp>
    </p:spTree>
    <p:extLst>
      <p:ext uri="{BB962C8B-B14F-4D97-AF65-F5344CB8AC3E}">
        <p14:creationId xmlns:p14="http://schemas.microsoft.com/office/powerpoint/2010/main" val="359538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1600"/>
            <a:ext cx="8534400" cy="1168400"/>
          </a:xfrm>
        </p:spPr>
        <p:txBody>
          <a:bodyPr/>
          <a:lstStyle/>
          <a:p>
            <a:r>
              <a:rPr lang="en-US" dirty="0">
                <a:solidFill>
                  <a:schemeClr val="bg1"/>
                </a:solidFill>
              </a:rPr>
              <a:t>Questions and Assistance</a:t>
            </a:r>
          </a:p>
        </p:txBody>
      </p:sp>
      <p:sp>
        <p:nvSpPr>
          <p:cNvPr id="9" name="Content Placeholder 8"/>
          <p:cNvSpPr>
            <a:spLocks noGrp="1"/>
          </p:cNvSpPr>
          <p:nvPr>
            <p:ph idx="1"/>
          </p:nvPr>
        </p:nvSpPr>
        <p:spPr/>
        <p:txBody>
          <a:bodyPr>
            <a:normAutofit/>
          </a:bodyPr>
          <a:lstStyle/>
          <a:p>
            <a:r>
              <a:rPr lang="en-US" dirty="0"/>
              <a:t>Enrollment/Education Helpline</a:t>
            </a:r>
          </a:p>
          <a:p>
            <a:pPr lvl="1">
              <a:lnSpc>
                <a:spcPct val="150000"/>
              </a:lnSpc>
              <a:spcBef>
                <a:spcPts val="0"/>
              </a:spcBef>
            </a:pPr>
            <a:r>
              <a:rPr lang="en-US" sz="2000" dirty="0">
                <a:latin typeface="Arial" panose="020B0604020202020204" pitchFamily="34" charset="0"/>
                <a:cs typeface="Arial" panose="020B0604020202020204" pitchFamily="34" charset="0"/>
              </a:rPr>
              <a:t>1888-984-4103 TTY 711</a:t>
            </a:r>
          </a:p>
          <a:p>
            <a:pPr marL="285750" lvl="1" indent="-285750">
              <a:buFont typeface="Wingdings" panose="05000000000000000000" pitchFamily="2" charset="2"/>
              <a:buChar char="§"/>
            </a:pPr>
            <a:r>
              <a:rPr lang="en-US" sz="1600" dirty="0">
                <a:solidFill>
                  <a:schemeClr val="tx1"/>
                </a:solidFill>
              </a:rPr>
              <a:t>The Enrollment/Education Advisors can answer questions about your Medicare plan options</a:t>
            </a:r>
          </a:p>
          <a:p>
            <a:pPr lvl="1">
              <a:lnSpc>
                <a:spcPct val="150000"/>
              </a:lnSpc>
              <a:spcBef>
                <a:spcPts val="0"/>
              </a:spcBef>
            </a:pPr>
            <a:endParaRPr lang="en-US" sz="1800" dirty="0">
              <a:latin typeface="Arial" panose="020B0604020202020204" pitchFamily="34" charset="0"/>
              <a:cs typeface="Arial" panose="020B0604020202020204" pitchFamily="34" charset="0"/>
            </a:endParaRPr>
          </a:p>
          <a:p>
            <a:pPr lvl="1">
              <a:lnSpc>
                <a:spcPct val="150000"/>
              </a:lnSpc>
              <a:spcBef>
                <a:spcPts val="0"/>
              </a:spcBef>
            </a:pPr>
            <a:r>
              <a:rPr lang="en-US" sz="1800" dirty="0">
                <a:latin typeface="Arial" panose="020B0604020202020204" pitchFamily="34" charset="0"/>
                <a:cs typeface="Arial" panose="020B0604020202020204" pitchFamily="34" charset="0"/>
              </a:rPr>
              <a:t>Education Helpline Hours of Operation</a:t>
            </a:r>
          </a:p>
          <a:p>
            <a:pPr marL="285750" lvl="1" indent="-285750">
              <a:lnSpc>
                <a:spcPct val="150000"/>
              </a:lnSpc>
              <a:spcBef>
                <a:spcPts val="0"/>
              </a:spcBef>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8 a.m. – 9 p.m. CST</a:t>
            </a:r>
          </a:p>
          <a:p>
            <a:pPr marL="285750" lvl="1" indent="-285750">
              <a:lnSpc>
                <a:spcPct val="150000"/>
              </a:lnSpc>
              <a:spcBef>
                <a:spcPts val="0"/>
              </a:spcBef>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Seven days a week</a:t>
            </a:r>
          </a:p>
          <a:p>
            <a:pPr marL="285750" lvl="1" indent="-285750">
              <a:lnSpc>
                <a:spcPct val="150000"/>
              </a:lnSpc>
              <a:spcBef>
                <a:spcPts val="0"/>
              </a:spcBef>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October 1 – January 31</a:t>
            </a:r>
          </a:p>
          <a:p>
            <a:pPr lvl="1"/>
            <a:endParaRPr lang="en-US" dirty="0"/>
          </a:p>
        </p:txBody>
      </p:sp>
      <p:sp>
        <p:nvSpPr>
          <p:cNvPr id="13" name="Slide Number Placeholder 12"/>
          <p:cNvSpPr>
            <a:spLocks noGrp="1"/>
          </p:cNvSpPr>
          <p:nvPr>
            <p:ph type="sldNum" sz="quarter" idx="12"/>
          </p:nvPr>
        </p:nvSpPr>
        <p:spPr/>
        <p:txBody>
          <a:bodyPr/>
          <a:lstStyle/>
          <a:p>
            <a:fld id="{23D87294-48C6-414C-94F6-BBB8A51D0D95}" type="slidenum">
              <a:rPr lang="en-US" smtClean="0"/>
              <a:pPr/>
              <a:t>22</a:t>
            </a:fld>
            <a:endParaRPr lang="en-US"/>
          </a:p>
        </p:txBody>
      </p:sp>
    </p:spTree>
    <p:extLst>
      <p:ext uri="{BB962C8B-B14F-4D97-AF65-F5344CB8AC3E}">
        <p14:creationId xmlns:p14="http://schemas.microsoft.com/office/powerpoint/2010/main" val="214247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1A9-6A44-4542-B8C8-61C6DBBD306F}"/>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05F537A1-2198-4CAD-AD63-25B32E3596E7}"/>
              </a:ext>
            </a:extLst>
          </p:cNvPr>
          <p:cNvSpPr>
            <a:spLocks noGrp="1"/>
          </p:cNvSpPr>
          <p:nvPr>
            <p:ph idx="1"/>
          </p:nvPr>
        </p:nvSpPr>
        <p:spPr>
          <a:xfrm>
            <a:off x="609600" y="1346200"/>
            <a:ext cx="11125200" cy="5207000"/>
          </a:xfrm>
        </p:spPr>
        <p:txBody>
          <a:bodyPr>
            <a:normAutofit/>
          </a:bodyPr>
          <a:lstStyle/>
          <a:p>
            <a:pPr>
              <a:lnSpc>
                <a:spcPct val="80000"/>
              </a:lnSpc>
            </a:pPr>
            <a:r>
              <a:rPr lang="en-US" dirty="0"/>
              <a:t>Enrollment Reminders: </a:t>
            </a:r>
          </a:p>
          <a:p>
            <a:pPr marL="912159" lvl="1" indent="-302575">
              <a:buFont typeface="Arial" panose="020B0604020202020204" pitchFamily="34" charset="0"/>
              <a:buChar char="•"/>
            </a:pPr>
            <a:r>
              <a:rPr lang="en-US" sz="2400" dirty="0"/>
              <a:t>Online: </a:t>
            </a:r>
            <a:r>
              <a:rPr lang="en-US" sz="2400" dirty="0">
                <a:hlinkClick r:id="rId3"/>
              </a:rPr>
              <a:t>https://standard.benselect.com/cityofdallas</a:t>
            </a:r>
            <a:r>
              <a:rPr lang="en-US" sz="2400" dirty="0"/>
              <a:t>  </a:t>
            </a:r>
          </a:p>
          <a:p>
            <a:pPr marL="912159" lvl="1" indent="-302575">
              <a:buFont typeface="Arial" panose="020B0604020202020204" pitchFamily="34" charset="0"/>
              <a:buChar char="•"/>
            </a:pPr>
            <a:r>
              <a:rPr lang="en-US" sz="2400" dirty="0"/>
              <a:t>By Phone with a Benefit Specialist: (855) 855-2871</a:t>
            </a:r>
          </a:p>
          <a:p>
            <a:pPr marL="1470945" lvl="2" indent="-302575">
              <a:buFont typeface="Arial" panose="020B0604020202020204" pitchFamily="34" charset="0"/>
              <a:buChar char="•"/>
            </a:pPr>
            <a:r>
              <a:rPr lang="en-US" sz="2400" dirty="0"/>
              <a:t>Benefit Specialists will be available starting October 19</a:t>
            </a:r>
            <a:r>
              <a:rPr lang="en-US" sz="2400" baseline="30000" dirty="0"/>
              <a:t>th</a:t>
            </a:r>
            <a:endParaRPr lang="en-US" sz="2400" dirty="0"/>
          </a:p>
          <a:p>
            <a:pPr marL="1470945" lvl="2" indent="-302575">
              <a:buFont typeface="Arial" panose="020B0604020202020204" pitchFamily="34" charset="0"/>
              <a:buChar char="•"/>
            </a:pPr>
            <a:endParaRPr lang="en-US" sz="2000" dirty="0">
              <a:solidFill>
                <a:schemeClr val="bg2"/>
              </a:solidFill>
            </a:endParaRPr>
          </a:p>
          <a:p>
            <a:pPr marL="942655" lvl="7" indent="-302575">
              <a:buFont typeface="Arial" panose="020B0604020202020204" pitchFamily="34" charset="0"/>
              <a:buChar char="•"/>
            </a:pPr>
            <a:r>
              <a:rPr lang="en-US" sz="2400" b="1" dirty="0">
                <a:solidFill>
                  <a:schemeClr val="accent3"/>
                </a:solidFill>
                <a:cs typeface="+mn-cs"/>
              </a:rPr>
              <a:t>General benefits questions</a:t>
            </a:r>
          </a:p>
          <a:p>
            <a:pPr marL="1470945" lvl="2" indent="-302575">
              <a:lnSpc>
                <a:spcPct val="100000"/>
              </a:lnSpc>
              <a:buFont typeface="Arial" panose="020B0604020202020204" pitchFamily="34" charset="0"/>
              <a:buChar char="•"/>
            </a:pPr>
            <a:r>
              <a:rPr lang="en-US" sz="2400"/>
              <a:t>Call the City Hall Benefits Service Center at (214) 671-4181 or (214) 671-9875, e-mail </a:t>
            </a:r>
            <a:r>
              <a:rPr lang="en-US" sz="2400">
                <a:hlinkClick r:id="rId4">
                  <a:extLst>
                    <a:ext uri="{A12FA001-AC4F-418D-AE19-62706E023703}">
                      <ahyp:hlinkClr xmlns:ahyp="http://schemas.microsoft.com/office/drawing/2018/hyperlinkcolor" val="tx"/>
                    </a:ext>
                  </a:extLst>
                </a:hlinkClick>
              </a:rPr>
              <a:t>hrbenefits@dallascityhall.com</a:t>
            </a:r>
            <a:endParaRPr lang="en-US" sz="2400"/>
          </a:p>
          <a:p>
            <a:pPr marL="1511270" lvl="2" indent="-302575">
              <a:buFont typeface="Arial" panose="020B0604020202020204" pitchFamily="34" charset="0"/>
              <a:buChar char="•"/>
            </a:pPr>
            <a:r>
              <a:rPr lang="en-US" sz="2400"/>
              <a:t>Monday-Friday</a:t>
            </a:r>
            <a:r>
              <a:rPr lang="en-US" sz="2400" dirty="0"/>
              <a:t>, 8:15 a.m.- 5:15 p.m.</a:t>
            </a:r>
          </a:p>
          <a:p>
            <a:endParaRPr lang="en-US" dirty="0"/>
          </a:p>
        </p:txBody>
      </p:sp>
      <p:sp>
        <p:nvSpPr>
          <p:cNvPr id="8" name="Arrow: Right 7">
            <a:extLst>
              <a:ext uri="{FF2B5EF4-FFF2-40B4-BE49-F238E27FC236}">
                <a16:creationId xmlns:a16="http://schemas.microsoft.com/office/drawing/2014/main" id="{39965385-DCED-4280-946B-691BEB9B762B}"/>
              </a:ext>
            </a:extLst>
          </p:cNvPr>
          <p:cNvSpPr/>
          <p:nvPr/>
        </p:nvSpPr>
        <p:spPr>
          <a:xfrm rot="10800000">
            <a:off x="9144000" y="1981200"/>
            <a:ext cx="1524000" cy="25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F19773-2DDE-4B95-BC95-A7DB5403CFAB}"/>
              </a:ext>
            </a:extLst>
          </p:cNvPr>
          <p:cNvSpPr/>
          <p:nvPr/>
        </p:nvSpPr>
        <p:spPr>
          <a:xfrm>
            <a:off x="10668000" y="1747015"/>
            <a:ext cx="1524000"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Must enter exact address to access site.</a:t>
            </a:r>
          </a:p>
        </p:txBody>
      </p:sp>
      <p:sp>
        <p:nvSpPr>
          <p:cNvPr id="3" name="Rectangle 2">
            <a:extLst>
              <a:ext uri="{FF2B5EF4-FFF2-40B4-BE49-F238E27FC236}">
                <a16:creationId xmlns:a16="http://schemas.microsoft.com/office/drawing/2014/main" id="{4625994A-379E-4EE0-BABD-76E6BC4BC122}"/>
              </a:ext>
            </a:extLst>
          </p:cNvPr>
          <p:cNvSpPr/>
          <p:nvPr/>
        </p:nvSpPr>
        <p:spPr>
          <a:xfrm>
            <a:off x="3124200" y="5415038"/>
            <a:ext cx="5834743" cy="954107"/>
          </a:xfrm>
          <a:prstGeom prst="rect">
            <a:avLst/>
          </a:prstGeom>
        </p:spPr>
        <p:txBody>
          <a:bodyPr wrap="square">
            <a:spAutoFit/>
          </a:bodyPr>
          <a:lstStyle/>
          <a:p>
            <a:pPr algn="ctr"/>
            <a:r>
              <a:rPr lang="en-US" sz="2800" b="1" dirty="0">
                <a:solidFill>
                  <a:srgbClr val="00B050"/>
                </a:solidFill>
              </a:rPr>
              <a:t>Open Enrollment Dates:</a:t>
            </a:r>
          </a:p>
          <a:p>
            <a:pPr algn="ctr"/>
            <a:r>
              <a:rPr lang="en-US" sz="2800" b="1" dirty="0">
                <a:solidFill>
                  <a:srgbClr val="00B050"/>
                </a:solidFill>
              </a:rPr>
              <a:t>October 19th – November 1st</a:t>
            </a:r>
          </a:p>
        </p:txBody>
      </p:sp>
      <p:sp>
        <p:nvSpPr>
          <p:cNvPr id="4" name="Slide Number Placeholder 3">
            <a:extLst>
              <a:ext uri="{FF2B5EF4-FFF2-40B4-BE49-F238E27FC236}">
                <a16:creationId xmlns:a16="http://schemas.microsoft.com/office/drawing/2014/main" id="{F915736A-2E94-4B55-A7C4-5069DE3D8973}"/>
              </a:ext>
            </a:extLst>
          </p:cNvPr>
          <p:cNvSpPr>
            <a:spLocks noGrp="1"/>
          </p:cNvSpPr>
          <p:nvPr>
            <p:ph type="sldNum" sz="quarter" idx="12"/>
          </p:nvPr>
        </p:nvSpPr>
        <p:spPr/>
        <p:txBody>
          <a:bodyPr/>
          <a:lstStyle/>
          <a:p>
            <a:fld id="{23D87294-48C6-414C-94F6-BBB8A51D0D95}" type="slidenum">
              <a:rPr lang="en-US" smtClean="0"/>
              <a:pPr/>
              <a:t>23</a:t>
            </a:fld>
            <a:endParaRPr lang="en-US" dirty="0"/>
          </a:p>
        </p:txBody>
      </p:sp>
    </p:spTree>
    <p:extLst>
      <p:ext uri="{BB962C8B-B14F-4D97-AF65-F5344CB8AC3E}">
        <p14:creationId xmlns:p14="http://schemas.microsoft.com/office/powerpoint/2010/main" val="1180730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405B-A168-492A-9B07-A681B7603BE6}"/>
              </a:ext>
            </a:extLst>
          </p:cNvPr>
          <p:cNvSpPr>
            <a:spLocks noGrp="1"/>
          </p:cNvSpPr>
          <p:nvPr>
            <p:ph type="title"/>
          </p:nvPr>
        </p:nvSpPr>
        <p:spPr/>
        <p:txBody>
          <a:bodyPr>
            <a:normAutofit/>
          </a:bodyPr>
          <a:lstStyle/>
          <a:p>
            <a:r>
              <a:rPr lang="en-US" sz="3200" dirty="0"/>
              <a:t>How do I enroll?</a:t>
            </a:r>
          </a:p>
        </p:txBody>
      </p:sp>
      <p:sp>
        <p:nvSpPr>
          <p:cNvPr id="7" name="Content Placeholder 6">
            <a:extLst>
              <a:ext uri="{FF2B5EF4-FFF2-40B4-BE49-F238E27FC236}">
                <a16:creationId xmlns:a16="http://schemas.microsoft.com/office/drawing/2014/main" id="{2330EA15-58CB-44F5-98B7-42218863BD7F}"/>
              </a:ext>
            </a:extLst>
          </p:cNvPr>
          <p:cNvSpPr>
            <a:spLocks noGrp="1"/>
          </p:cNvSpPr>
          <p:nvPr>
            <p:ph idx="1"/>
          </p:nvPr>
        </p:nvSpPr>
        <p:spPr>
          <a:xfrm>
            <a:off x="762000" y="1317567"/>
            <a:ext cx="10972800" cy="4826000"/>
          </a:xfrm>
        </p:spPr>
        <p:txBody>
          <a:bodyPr>
            <a:normAutofit fontScale="92500" lnSpcReduction="10000"/>
          </a:bodyPr>
          <a:lstStyle/>
          <a:p>
            <a:pPr marL="457200" indent="-457200">
              <a:buFont typeface="Arial" panose="020B0604020202020204" pitchFamily="34" charset="0"/>
              <a:buChar char="•"/>
            </a:pPr>
            <a:r>
              <a:rPr lang="en-US" dirty="0"/>
              <a:t>Online: </a:t>
            </a:r>
            <a:r>
              <a:rPr lang="en-US" sz="2000" dirty="0">
                <a:hlinkClick r:id="rId2"/>
              </a:rPr>
              <a:t>https://standard.benselect.com/cityofdallas</a:t>
            </a:r>
            <a:r>
              <a:rPr lang="en-US" sz="2000" dirty="0"/>
              <a:t>  </a:t>
            </a:r>
            <a:endParaRPr lang="en-US" dirty="0"/>
          </a:p>
          <a:p>
            <a:pPr marL="1066784" lvl="1" indent="-457200">
              <a:buFont typeface="Arial" panose="020B0604020202020204" pitchFamily="34" charset="0"/>
              <a:buChar char="•"/>
            </a:pPr>
            <a:r>
              <a:rPr lang="en-US" sz="2000" dirty="0"/>
              <a:t>Log in with your </a:t>
            </a:r>
            <a:r>
              <a:rPr lang="en-US" sz="2000" u="sng" dirty="0"/>
              <a:t>user name</a:t>
            </a:r>
            <a:r>
              <a:rPr lang="en-US" sz="2000" dirty="0"/>
              <a:t>: first </a:t>
            </a:r>
            <a:r>
              <a:rPr lang="en-US" sz="2000" dirty="0" err="1"/>
              <a:t>name.last</a:t>
            </a:r>
            <a:r>
              <a:rPr lang="en-US" sz="2000" dirty="0"/>
              <a:t> name and your 4 digit birth year.</a:t>
            </a:r>
          </a:p>
          <a:p>
            <a:pPr marL="1625570" lvl="2" indent="-457200">
              <a:buFont typeface="Arial" panose="020B0604020202020204" pitchFamily="34" charset="0"/>
              <a:buChar char="•"/>
            </a:pPr>
            <a:r>
              <a:rPr lang="en-US" sz="1466" dirty="0"/>
              <a:t>(For example, if your name is John Smith and you were born in 1966, your USER NAME would be john.smith1966)</a:t>
            </a:r>
            <a:endParaRPr lang="en-US" sz="1866" dirty="0"/>
          </a:p>
          <a:p>
            <a:pPr marL="1066784" lvl="1" indent="-457200">
              <a:buFont typeface="Arial" panose="020B0604020202020204" pitchFamily="34" charset="0"/>
              <a:buChar char="•"/>
            </a:pPr>
            <a:r>
              <a:rPr lang="en-US" sz="2000" dirty="0"/>
              <a:t>Your </a:t>
            </a:r>
            <a:r>
              <a:rPr lang="en-US" sz="2000" u="sng" dirty="0"/>
              <a:t>PIN</a:t>
            </a:r>
            <a:r>
              <a:rPr lang="en-US" sz="2000" dirty="0"/>
              <a:t> is 6 digits, composed of the last 4 digits of your Social Security Number and the last two digits of your birth year.</a:t>
            </a:r>
          </a:p>
          <a:p>
            <a:pPr marL="1625570" lvl="2" indent="-457200">
              <a:buFont typeface="Arial" panose="020B0604020202020204" pitchFamily="34" charset="0"/>
              <a:buChar char="•"/>
            </a:pPr>
            <a:r>
              <a:rPr lang="en-US" sz="1466" dirty="0"/>
              <a:t>(For example, If the last 4 digits of your SSN are 1234 and you were born in 1966, your PIN would be 123466).  You will be asked to change your PIN, after you log in for the first time.  Be sure to make note of your new password for future use</a:t>
            </a:r>
          </a:p>
          <a:p>
            <a:pPr marL="1066784" lvl="1" indent="-457200">
              <a:buFont typeface="Arial" panose="020B0604020202020204" pitchFamily="34" charset="0"/>
              <a:buChar char="•"/>
            </a:pPr>
            <a:r>
              <a:rPr lang="en-US" sz="2100" dirty="0"/>
              <a:t>If you have logged in previously, you will use the credentials you created.</a:t>
            </a:r>
          </a:p>
          <a:p>
            <a:pPr marL="1066784" lvl="1" indent="-457200">
              <a:buFont typeface="Arial" panose="020B0604020202020204" pitchFamily="34" charset="0"/>
              <a:buChar char="•"/>
            </a:pPr>
            <a:r>
              <a:rPr lang="en-US" sz="2100" dirty="0"/>
              <a:t>Having trouble accessing the system, contact EBC at 855-855-2871.</a:t>
            </a:r>
          </a:p>
          <a:p>
            <a:pPr marL="1625570" lvl="2"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dirty="0"/>
              <a:t>By Phone with a Benefit Specialist</a:t>
            </a:r>
          </a:p>
          <a:p>
            <a:pPr marL="1066784" lvl="1" indent="-457200">
              <a:buFont typeface="Arial" panose="020B0604020202020204" pitchFamily="34" charset="0"/>
              <a:buChar char="•"/>
            </a:pPr>
            <a:r>
              <a:rPr lang="en-US" sz="2000" dirty="0"/>
              <a:t>Call (855) 855-2871 Monday-Friday, 8:15 a.m. – 5:15 p.m.</a:t>
            </a:r>
          </a:p>
          <a:p>
            <a:pPr marL="1625570" lvl="2" indent="-457200">
              <a:buFont typeface="Arial" panose="020B0604020202020204" pitchFamily="34" charset="0"/>
              <a:buChar char="•"/>
            </a:pPr>
            <a:r>
              <a:rPr lang="en-US" sz="1466" dirty="0"/>
              <a:t>Benefit Specialists will be available starting October 19th</a:t>
            </a:r>
          </a:p>
          <a:p>
            <a:endParaRPr lang="en-US" dirty="0"/>
          </a:p>
        </p:txBody>
      </p:sp>
      <p:sp>
        <p:nvSpPr>
          <p:cNvPr id="3" name="Arrow: Right 2">
            <a:extLst>
              <a:ext uri="{FF2B5EF4-FFF2-40B4-BE49-F238E27FC236}">
                <a16:creationId xmlns:a16="http://schemas.microsoft.com/office/drawing/2014/main" id="{0356E5BF-E934-4C9A-9BE7-EB967C958D97}"/>
              </a:ext>
            </a:extLst>
          </p:cNvPr>
          <p:cNvSpPr/>
          <p:nvPr/>
        </p:nvSpPr>
        <p:spPr>
          <a:xfrm rot="10800000">
            <a:off x="7848600" y="1335105"/>
            <a:ext cx="1524000" cy="25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EDDA45-0DB9-441E-B46A-6440417C729D}"/>
              </a:ext>
            </a:extLst>
          </p:cNvPr>
          <p:cNvSpPr/>
          <p:nvPr/>
        </p:nvSpPr>
        <p:spPr>
          <a:xfrm>
            <a:off x="9372600" y="1131313"/>
            <a:ext cx="1524000"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Must enter exact address to access site.</a:t>
            </a:r>
          </a:p>
        </p:txBody>
      </p:sp>
      <p:sp>
        <p:nvSpPr>
          <p:cNvPr id="4" name="Slide Number Placeholder 3">
            <a:extLst>
              <a:ext uri="{FF2B5EF4-FFF2-40B4-BE49-F238E27FC236}">
                <a16:creationId xmlns:a16="http://schemas.microsoft.com/office/drawing/2014/main" id="{CE3AD0AA-2ED7-43AC-9B11-2413617FA2C1}"/>
              </a:ext>
            </a:extLst>
          </p:cNvPr>
          <p:cNvSpPr>
            <a:spLocks noGrp="1"/>
          </p:cNvSpPr>
          <p:nvPr>
            <p:ph type="sldNum" sz="quarter" idx="12"/>
          </p:nvPr>
        </p:nvSpPr>
        <p:spPr/>
        <p:txBody>
          <a:bodyPr/>
          <a:lstStyle/>
          <a:p>
            <a:fld id="{23D87294-48C6-414C-94F6-BBB8A51D0D95}" type="slidenum">
              <a:rPr lang="en-US" smtClean="0"/>
              <a:pPr/>
              <a:t>3</a:t>
            </a:fld>
            <a:endParaRPr lang="en-US" dirty="0"/>
          </a:p>
        </p:txBody>
      </p:sp>
    </p:spTree>
    <p:extLst>
      <p:ext uri="{BB962C8B-B14F-4D97-AF65-F5344CB8AC3E}">
        <p14:creationId xmlns:p14="http://schemas.microsoft.com/office/powerpoint/2010/main" val="7230991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405B-A168-492A-9B07-A681B7603BE6}"/>
              </a:ext>
            </a:extLst>
          </p:cNvPr>
          <p:cNvSpPr>
            <a:spLocks noGrp="1"/>
          </p:cNvSpPr>
          <p:nvPr>
            <p:ph type="title"/>
          </p:nvPr>
        </p:nvSpPr>
        <p:spPr/>
        <p:txBody>
          <a:bodyPr/>
          <a:lstStyle/>
          <a:p>
            <a:r>
              <a:rPr lang="en-US" dirty="0"/>
              <a:t>What do I need to enroll?</a:t>
            </a:r>
          </a:p>
        </p:txBody>
      </p:sp>
      <p:sp>
        <p:nvSpPr>
          <p:cNvPr id="5" name="Content Placeholder 4">
            <a:extLst>
              <a:ext uri="{FF2B5EF4-FFF2-40B4-BE49-F238E27FC236}">
                <a16:creationId xmlns:a16="http://schemas.microsoft.com/office/drawing/2014/main" id="{64CB6083-8154-4170-8C25-35704DD4CBB7}"/>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Supporting documentation required</a:t>
            </a:r>
          </a:p>
          <a:p>
            <a:pPr marL="1066784" lvl="1" indent="-457200">
              <a:buFont typeface="Arial" panose="020B0604020202020204" pitchFamily="34" charset="0"/>
              <a:buChar char="•"/>
            </a:pPr>
            <a:r>
              <a:rPr lang="en-US" sz="2000" dirty="0">
                <a:sym typeface="Calibri"/>
              </a:rPr>
              <a:t>If you add an eligible dependent who is not currently enrolled, you must provide supporting documentation (marriage license, birth certificate, etc.)</a:t>
            </a:r>
          </a:p>
          <a:p>
            <a:pPr marL="1625570" lvl="2" indent="-457200">
              <a:buFont typeface="Arial" panose="020B0604020202020204" pitchFamily="34" charset="0"/>
              <a:buChar char="•"/>
            </a:pPr>
            <a:r>
              <a:rPr lang="en-US" dirty="0">
                <a:sym typeface="Calibri"/>
              </a:rPr>
              <a:t>Upload it from your computer during the online enrollment process (follow the on-screen instructions)</a:t>
            </a:r>
          </a:p>
          <a:p>
            <a:pPr marL="1625570" lvl="2" indent="-457200">
              <a:buFont typeface="Arial" panose="020B0604020202020204" pitchFamily="34" charset="0"/>
              <a:buChar char="•"/>
            </a:pPr>
            <a:r>
              <a:rPr lang="en-US" dirty="0">
                <a:sym typeface="Calibri"/>
              </a:rPr>
              <a:t>Send it from your Smartphone with the My Selerix app</a:t>
            </a:r>
          </a:p>
          <a:p>
            <a:pPr marL="1625570" lvl="2" indent="-457200">
              <a:buFont typeface="Arial" panose="020B0604020202020204" pitchFamily="34" charset="0"/>
              <a:buChar char="•"/>
            </a:pPr>
            <a:r>
              <a:rPr lang="en-US" dirty="0"/>
              <a:t>Email it to:  </a:t>
            </a:r>
            <a:r>
              <a:rPr lang="en-US" dirty="0">
                <a:solidFill>
                  <a:srgbClr val="E67231"/>
                </a:solidFill>
              </a:rPr>
              <a:t>yourenrollment@ebcoh.com</a:t>
            </a:r>
          </a:p>
          <a:p>
            <a:pPr marL="1625570" lvl="2" indent="-457200">
              <a:buFont typeface="Arial" panose="020B0604020202020204" pitchFamily="34" charset="0"/>
              <a:buChar char="•"/>
            </a:pPr>
            <a:r>
              <a:rPr lang="en-US" dirty="0">
                <a:sym typeface="Calibri"/>
              </a:rPr>
              <a:t>Fax it to: (513) 371-5559</a:t>
            </a:r>
            <a:endParaRPr lang="en-US" sz="2000" dirty="0"/>
          </a:p>
          <a:p>
            <a:pPr marL="457200" indent="-457200">
              <a:buFont typeface="Arial" panose="020B0604020202020204" pitchFamily="34" charset="0"/>
              <a:buChar char="•"/>
            </a:pPr>
            <a:r>
              <a:rPr lang="en-US" dirty="0"/>
              <a:t>Questions about or assistance with </a:t>
            </a:r>
            <a:r>
              <a:rPr lang="en-US" u="sng" dirty="0"/>
              <a:t>enrollment</a:t>
            </a:r>
            <a:r>
              <a:rPr lang="en-US" dirty="0"/>
              <a:t>?</a:t>
            </a:r>
          </a:p>
          <a:p>
            <a:pPr marL="1066784" lvl="1" indent="-457200">
              <a:buFont typeface="Arial" panose="020B0604020202020204" pitchFamily="34" charset="0"/>
              <a:buChar char="•"/>
            </a:pPr>
            <a:r>
              <a:rPr lang="en-US" sz="2000" dirty="0"/>
              <a:t>Call (855) 855-2871 Monday-Friday, 8:15 a.m. – 5:15 p.m.</a:t>
            </a:r>
          </a:p>
          <a:p>
            <a:pPr marL="1625570" lvl="2" indent="-457200">
              <a:buFont typeface="Arial" panose="020B0604020202020204" pitchFamily="34" charset="0"/>
              <a:buChar char="•"/>
            </a:pPr>
            <a:r>
              <a:rPr lang="en-US" sz="1466" dirty="0"/>
              <a:t>Benefit Specialists will be available starting October 19th</a:t>
            </a:r>
          </a:p>
          <a:p>
            <a:endParaRPr lang="en-US" dirty="0"/>
          </a:p>
        </p:txBody>
      </p:sp>
      <p:sp>
        <p:nvSpPr>
          <p:cNvPr id="3" name="Slide Number Placeholder 2">
            <a:extLst>
              <a:ext uri="{FF2B5EF4-FFF2-40B4-BE49-F238E27FC236}">
                <a16:creationId xmlns:a16="http://schemas.microsoft.com/office/drawing/2014/main" id="{52EB4BFA-4EDD-4B8C-8463-7F365019CEE1}"/>
              </a:ext>
            </a:extLst>
          </p:cNvPr>
          <p:cNvSpPr>
            <a:spLocks noGrp="1"/>
          </p:cNvSpPr>
          <p:nvPr>
            <p:ph type="sldNum" sz="quarter" idx="12"/>
          </p:nvPr>
        </p:nvSpPr>
        <p:spPr/>
        <p:txBody>
          <a:bodyPr/>
          <a:lstStyle/>
          <a:p>
            <a:fld id="{23D87294-48C6-414C-94F6-BBB8A51D0D95}" type="slidenum">
              <a:rPr lang="en-US" smtClean="0"/>
              <a:pPr/>
              <a:t>4</a:t>
            </a:fld>
            <a:endParaRPr lang="en-US" dirty="0"/>
          </a:p>
        </p:txBody>
      </p:sp>
    </p:spTree>
    <p:extLst>
      <p:ext uri="{BB962C8B-B14F-4D97-AF65-F5344CB8AC3E}">
        <p14:creationId xmlns:p14="http://schemas.microsoft.com/office/powerpoint/2010/main" val="19247979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8DF95B-4804-934F-AAF6-0C1833DE3EAE}"/>
              </a:ext>
            </a:extLst>
          </p:cNvPr>
          <p:cNvSpPr>
            <a:spLocks noGrp="1"/>
          </p:cNvSpPr>
          <p:nvPr>
            <p:ph type="ctrTitle"/>
          </p:nvPr>
        </p:nvSpPr>
        <p:spPr>
          <a:xfrm>
            <a:off x="228600" y="4876800"/>
            <a:ext cx="7907867" cy="609600"/>
          </a:xfrm>
        </p:spPr>
        <p:txBody>
          <a:bodyPr/>
          <a:lstStyle/>
          <a:p>
            <a:r>
              <a:rPr lang="en-US" sz="2800" dirty="0"/>
              <a:t>Blue Cross Blue Shield of Texas (</a:t>
            </a:r>
            <a:r>
              <a:rPr lang="en-US" sz="2800" dirty="0" err="1"/>
              <a:t>BCBSTX</a:t>
            </a:r>
            <a:r>
              <a:rPr lang="en-US" sz="2800" dirty="0"/>
              <a:t>)</a:t>
            </a:r>
          </a:p>
        </p:txBody>
      </p:sp>
    </p:spTree>
    <p:extLst>
      <p:ext uri="{BB962C8B-B14F-4D97-AF65-F5344CB8AC3E}">
        <p14:creationId xmlns:p14="http://schemas.microsoft.com/office/powerpoint/2010/main" val="235243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1600"/>
            <a:ext cx="8534400" cy="1168400"/>
          </a:xfrm>
        </p:spPr>
        <p:txBody>
          <a:bodyPr/>
          <a:lstStyle/>
          <a:p>
            <a:r>
              <a:rPr lang="en-US" dirty="0" err="1">
                <a:solidFill>
                  <a:schemeClr val="bg1"/>
                </a:solidFill>
              </a:rPr>
              <a:t>BCBSTX</a:t>
            </a:r>
            <a:r>
              <a:rPr lang="en-US" dirty="0">
                <a:solidFill>
                  <a:schemeClr val="bg1"/>
                </a:solidFill>
              </a:rPr>
              <a:t> Advantages</a:t>
            </a:r>
          </a:p>
        </p:txBody>
      </p:sp>
      <p:sp>
        <p:nvSpPr>
          <p:cNvPr id="9" name="Content Placeholder 8"/>
          <p:cNvSpPr>
            <a:spLocks noGrp="1"/>
          </p:cNvSpPr>
          <p:nvPr>
            <p:ph idx="1"/>
          </p:nvPr>
        </p:nvSpPr>
        <p:spPr>
          <a:xfrm>
            <a:off x="685800" y="1491426"/>
            <a:ext cx="10972800" cy="4826000"/>
          </a:xfrm>
        </p:spPr>
        <p:txBody>
          <a:bodyPr>
            <a:normAutofit/>
          </a:bodyPr>
          <a:lstStyle/>
          <a:p>
            <a:pPr lvl="0"/>
            <a:r>
              <a:rPr lang="en-US" dirty="0"/>
              <a:t>Local Network Contracting </a:t>
            </a:r>
            <a:r>
              <a:rPr lang="en-US" dirty="0">
                <a:solidFill>
                  <a:srgbClr val="0094AC"/>
                </a:solidFill>
              </a:rPr>
              <a:t>Header</a:t>
            </a:r>
          </a:p>
          <a:p>
            <a:pPr lvl="4"/>
            <a:r>
              <a:rPr lang="en-US" dirty="0"/>
              <a:t>Strong provider relationships</a:t>
            </a:r>
          </a:p>
          <a:p>
            <a:pPr lvl="4"/>
            <a:r>
              <a:rPr lang="en-US" dirty="0"/>
              <a:t>Credentialing of new providers</a:t>
            </a:r>
          </a:p>
          <a:p>
            <a:pPr lvl="4"/>
            <a:r>
              <a:rPr lang="en-US" dirty="0"/>
              <a:t>Value-based arrangements that improve quality of care</a:t>
            </a:r>
          </a:p>
          <a:p>
            <a:pPr lvl="4"/>
            <a:r>
              <a:rPr lang="en-US" dirty="0"/>
              <a:t>Provider analytics</a:t>
            </a:r>
          </a:p>
          <a:p>
            <a:pPr lvl="7"/>
            <a:r>
              <a:rPr lang="en-US" dirty="0"/>
              <a:t>Network analysis</a:t>
            </a:r>
          </a:p>
          <a:p>
            <a:pPr lvl="7"/>
            <a:r>
              <a:rPr lang="en-US" dirty="0"/>
              <a:t>Data exchange with providers to identify gaps in care</a:t>
            </a:r>
          </a:p>
          <a:p>
            <a:pPr lvl="7"/>
            <a:endParaRPr lang="en-US" dirty="0"/>
          </a:p>
          <a:p>
            <a:r>
              <a:rPr lang="en-US" dirty="0"/>
              <a:t>Local, Integrated Account Management Team</a:t>
            </a:r>
          </a:p>
          <a:p>
            <a:pPr lvl="4"/>
            <a:r>
              <a:rPr lang="en-US" dirty="0">
                <a:solidFill>
                  <a:srgbClr val="000000"/>
                </a:solidFill>
              </a:rPr>
              <a:t>Escalated issue resolution</a:t>
            </a:r>
          </a:p>
          <a:p>
            <a:pPr lvl="4"/>
            <a:endParaRPr lang="en-US" dirty="0">
              <a:solidFill>
                <a:srgbClr val="000000"/>
              </a:solidFill>
            </a:endParaRPr>
          </a:p>
          <a:p>
            <a:pPr lvl="1">
              <a:spcBef>
                <a:spcPts val="1200"/>
              </a:spcBef>
            </a:pPr>
            <a:r>
              <a:rPr lang="en-US" sz="2400" dirty="0">
                <a:solidFill>
                  <a:schemeClr val="tx2"/>
                </a:solidFill>
              </a:rPr>
              <a:t>Extensive Knowledge of Highly Regulated Government Market</a:t>
            </a:r>
          </a:p>
          <a:p>
            <a:pPr lvl="1"/>
            <a:endParaRPr lang="en-US" dirty="0"/>
          </a:p>
        </p:txBody>
      </p:sp>
      <p:sp>
        <p:nvSpPr>
          <p:cNvPr id="13" name="Slide Number Placeholder 12"/>
          <p:cNvSpPr>
            <a:spLocks noGrp="1"/>
          </p:cNvSpPr>
          <p:nvPr>
            <p:ph type="sldNum" sz="quarter" idx="12"/>
          </p:nvPr>
        </p:nvSpPr>
        <p:spPr/>
        <p:txBody>
          <a:bodyPr/>
          <a:lstStyle/>
          <a:p>
            <a:fld id="{23D87294-48C6-414C-94F6-BBB8A51D0D95}" type="slidenum">
              <a:rPr lang="en-US" smtClean="0"/>
              <a:pPr/>
              <a:t>6</a:t>
            </a:fld>
            <a:endParaRPr lang="en-US"/>
          </a:p>
        </p:txBody>
      </p:sp>
    </p:spTree>
    <p:extLst>
      <p:ext uri="{BB962C8B-B14F-4D97-AF65-F5344CB8AC3E}">
        <p14:creationId xmlns:p14="http://schemas.microsoft.com/office/powerpoint/2010/main" val="254593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1600"/>
            <a:ext cx="8534400" cy="1168400"/>
          </a:xfrm>
        </p:spPr>
        <p:txBody>
          <a:bodyPr/>
          <a:lstStyle/>
          <a:p>
            <a:r>
              <a:rPr lang="en-US" dirty="0" err="1">
                <a:solidFill>
                  <a:schemeClr val="bg1"/>
                </a:solidFill>
              </a:rPr>
              <a:t>BCBSTX</a:t>
            </a:r>
            <a:r>
              <a:rPr lang="en-US" dirty="0">
                <a:solidFill>
                  <a:schemeClr val="bg1"/>
                </a:solidFill>
              </a:rPr>
              <a:t> Advantages</a:t>
            </a:r>
          </a:p>
        </p:txBody>
      </p:sp>
      <p:sp>
        <p:nvSpPr>
          <p:cNvPr id="9" name="Content Placeholder 8"/>
          <p:cNvSpPr>
            <a:spLocks noGrp="1"/>
          </p:cNvSpPr>
          <p:nvPr>
            <p:ph idx="1"/>
          </p:nvPr>
        </p:nvSpPr>
        <p:spPr>
          <a:xfrm>
            <a:off x="762000" y="1490672"/>
            <a:ext cx="11006667" cy="4826000"/>
          </a:xfrm>
        </p:spPr>
        <p:txBody>
          <a:bodyPr>
            <a:normAutofit/>
          </a:bodyPr>
          <a:lstStyle/>
          <a:p>
            <a:pPr>
              <a:lnSpc>
                <a:spcPct val="150000"/>
              </a:lnSpc>
            </a:pPr>
            <a:r>
              <a:rPr lang="en-US" dirty="0"/>
              <a:t>Dedicated Clinical and Wellness Representatives</a:t>
            </a:r>
          </a:p>
          <a:p>
            <a:pPr lvl="1">
              <a:lnSpc>
                <a:spcPct val="150000"/>
              </a:lnSpc>
              <a:spcBef>
                <a:spcPts val="1200"/>
              </a:spcBef>
            </a:pPr>
            <a:r>
              <a:rPr lang="en-US" sz="2400" dirty="0">
                <a:solidFill>
                  <a:schemeClr val="tx2"/>
                </a:solidFill>
              </a:rPr>
              <a:t>Local, not-for-profit Insurer</a:t>
            </a:r>
          </a:p>
          <a:p>
            <a:pPr lvl="4"/>
            <a:r>
              <a:rPr lang="en-US" dirty="0">
                <a:solidFill>
                  <a:srgbClr val="000000"/>
                </a:solidFill>
              </a:rPr>
              <a:t>Strong ties to the community</a:t>
            </a:r>
          </a:p>
          <a:p>
            <a:pPr lvl="1">
              <a:lnSpc>
                <a:spcPct val="150000"/>
              </a:lnSpc>
              <a:spcBef>
                <a:spcPts val="1200"/>
              </a:spcBef>
            </a:pPr>
            <a:r>
              <a:rPr lang="en-US" sz="2400" dirty="0">
                <a:solidFill>
                  <a:schemeClr val="tx2"/>
                </a:solidFill>
              </a:rPr>
              <a:t>Focus on the Member Experience</a:t>
            </a:r>
          </a:p>
          <a:p>
            <a:pPr lvl="4"/>
            <a:r>
              <a:rPr lang="en-US" dirty="0"/>
              <a:t>Medicare-specialized Customer Service team</a:t>
            </a:r>
          </a:p>
          <a:p>
            <a:pPr lvl="4"/>
            <a:r>
              <a:rPr lang="en-US" dirty="0"/>
              <a:t>24-hour </a:t>
            </a:r>
            <a:r>
              <a:rPr lang="en-US" dirty="0" err="1"/>
              <a:t>Nurseline</a:t>
            </a:r>
            <a:r>
              <a:rPr lang="en-US" dirty="0"/>
              <a:t> / after-hours clinical line</a:t>
            </a:r>
          </a:p>
          <a:p>
            <a:pPr lvl="4"/>
            <a:r>
              <a:rPr lang="en-US" dirty="0"/>
              <a:t>Member rewards program</a:t>
            </a:r>
          </a:p>
          <a:p>
            <a:pPr lvl="4"/>
            <a:r>
              <a:rPr lang="en-US" dirty="0" err="1"/>
              <a:t>SilverSneakers</a:t>
            </a:r>
            <a:r>
              <a:rPr lang="en-US" dirty="0"/>
              <a:t> fitness program</a:t>
            </a:r>
          </a:p>
          <a:p>
            <a:pPr lvl="4"/>
            <a:r>
              <a:rPr lang="en-US" dirty="0"/>
              <a:t>Outbound call campaigns</a:t>
            </a:r>
          </a:p>
          <a:p>
            <a:pPr lvl="7"/>
            <a:endParaRPr lang="en-US" dirty="0"/>
          </a:p>
          <a:p>
            <a:pPr marL="0" lvl="4" indent="0">
              <a:buNone/>
            </a:pPr>
            <a:endParaRPr lang="en-US" dirty="0">
              <a:solidFill>
                <a:srgbClr val="000000"/>
              </a:solidFill>
            </a:endParaRPr>
          </a:p>
          <a:p>
            <a:pPr lvl="1"/>
            <a:endParaRPr lang="en-US" dirty="0"/>
          </a:p>
        </p:txBody>
      </p:sp>
      <p:sp>
        <p:nvSpPr>
          <p:cNvPr id="13" name="Slide Number Placeholder 12"/>
          <p:cNvSpPr>
            <a:spLocks noGrp="1"/>
          </p:cNvSpPr>
          <p:nvPr>
            <p:ph type="sldNum" sz="quarter" idx="12"/>
          </p:nvPr>
        </p:nvSpPr>
        <p:spPr/>
        <p:txBody>
          <a:bodyPr/>
          <a:lstStyle/>
          <a:p>
            <a:fld id="{23D87294-48C6-414C-94F6-BBB8A51D0D95}" type="slidenum">
              <a:rPr lang="en-US" smtClean="0"/>
              <a:pPr/>
              <a:t>7</a:t>
            </a:fld>
            <a:endParaRPr lang="en-US"/>
          </a:p>
        </p:txBody>
      </p:sp>
    </p:spTree>
    <p:extLst>
      <p:ext uri="{BB962C8B-B14F-4D97-AF65-F5344CB8AC3E}">
        <p14:creationId xmlns:p14="http://schemas.microsoft.com/office/powerpoint/2010/main" val="335291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8DF95B-4804-934F-AAF6-0C1833DE3EAE}"/>
              </a:ext>
            </a:extLst>
          </p:cNvPr>
          <p:cNvSpPr>
            <a:spLocks noGrp="1"/>
          </p:cNvSpPr>
          <p:nvPr>
            <p:ph type="ctrTitle"/>
          </p:nvPr>
        </p:nvSpPr>
        <p:spPr>
          <a:xfrm>
            <a:off x="228600" y="4876800"/>
            <a:ext cx="7907867" cy="609600"/>
          </a:xfrm>
        </p:spPr>
        <p:txBody>
          <a:bodyPr/>
          <a:lstStyle/>
          <a:p>
            <a:r>
              <a:rPr lang="en-US" sz="2800" dirty="0"/>
              <a:t>Health Plan Overview</a:t>
            </a:r>
          </a:p>
        </p:txBody>
      </p:sp>
    </p:spTree>
    <p:extLst>
      <p:ext uri="{BB962C8B-B14F-4D97-AF65-F5344CB8AC3E}">
        <p14:creationId xmlns:p14="http://schemas.microsoft.com/office/powerpoint/2010/main" val="297674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1600"/>
            <a:ext cx="8534400" cy="1168400"/>
          </a:xfrm>
        </p:spPr>
        <p:txBody>
          <a:bodyPr/>
          <a:lstStyle/>
          <a:p>
            <a:r>
              <a:rPr lang="en-US" dirty="0">
                <a:solidFill>
                  <a:schemeClr val="bg1"/>
                </a:solidFill>
              </a:rPr>
              <a:t>Plan Details</a:t>
            </a:r>
          </a:p>
        </p:txBody>
      </p:sp>
      <p:sp>
        <p:nvSpPr>
          <p:cNvPr id="9" name="Content Placeholder 8"/>
          <p:cNvSpPr>
            <a:spLocks noGrp="1"/>
          </p:cNvSpPr>
          <p:nvPr>
            <p:ph idx="1"/>
          </p:nvPr>
        </p:nvSpPr>
        <p:spPr>
          <a:xfrm>
            <a:off x="731067" y="1292634"/>
            <a:ext cx="10972800" cy="4826000"/>
          </a:xfrm>
        </p:spPr>
        <p:txBody>
          <a:bodyPr>
            <a:normAutofit/>
          </a:bodyPr>
          <a:lstStyle/>
          <a:p>
            <a:pPr lvl="1"/>
            <a:endParaRPr lang="en-US" dirty="0"/>
          </a:p>
          <a:p>
            <a:pPr lvl="0">
              <a:lnSpc>
                <a:spcPct val="150000"/>
              </a:lnSpc>
            </a:pPr>
            <a:r>
              <a:rPr lang="en-US" dirty="0"/>
              <a:t>Blue Cross Group Medicare Advantage (PPO)</a:t>
            </a:r>
            <a:r>
              <a:rPr lang="en-US" sz="1200" baseline="50000" dirty="0"/>
              <a:t>SM</a:t>
            </a:r>
            <a:r>
              <a:rPr lang="en-US" dirty="0"/>
              <a:t> </a:t>
            </a:r>
            <a:r>
              <a:rPr lang="en-US" b="0" dirty="0"/>
              <a:t>I</a:t>
            </a:r>
            <a:r>
              <a:rPr lang="en-US" dirty="0"/>
              <a:t> </a:t>
            </a:r>
            <a:r>
              <a:rPr lang="en-US" dirty="0" err="1"/>
              <a:t>MAPD</a:t>
            </a:r>
            <a:endParaRPr lang="en-US" dirty="0">
              <a:solidFill>
                <a:srgbClr val="0094AC"/>
              </a:solidFill>
            </a:endParaRPr>
          </a:p>
          <a:p>
            <a:pPr lvl="2">
              <a:lnSpc>
                <a:spcPct val="150000"/>
              </a:lnSpc>
            </a:pPr>
            <a:r>
              <a:rPr lang="en-US" dirty="0"/>
              <a:t>This PPO plan bundles prescription drug coverage plus value-added options with </a:t>
            </a:r>
            <a:br>
              <a:rPr lang="en-US" dirty="0"/>
            </a:br>
            <a:r>
              <a:rPr lang="en-US" dirty="0"/>
              <a:t>Medical benefits, all on one card.</a:t>
            </a:r>
          </a:p>
          <a:p>
            <a:pPr lvl="7"/>
            <a:endParaRPr lang="en-US" dirty="0"/>
          </a:p>
        </p:txBody>
      </p:sp>
      <p:sp>
        <p:nvSpPr>
          <p:cNvPr id="13" name="Slide Number Placeholder 12"/>
          <p:cNvSpPr>
            <a:spLocks noGrp="1"/>
          </p:cNvSpPr>
          <p:nvPr>
            <p:ph type="sldNum" sz="quarter" idx="12"/>
          </p:nvPr>
        </p:nvSpPr>
        <p:spPr/>
        <p:txBody>
          <a:bodyPr/>
          <a:lstStyle/>
          <a:p>
            <a:fld id="{23D87294-48C6-414C-94F6-BBB8A51D0D95}" type="slidenum">
              <a:rPr lang="en-US" smtClean="0"/>
              <a:pPr/>
              <a:t>9</a:t>
            </a:fld>
            <a:endParaRPr lang="en-US"/>
          </a:p>
        </p:txBody>
      </p:sp>
      <p:pic>
        <p:nvPicPr>
          <p:cNvPr id="6" name="Picture 5">
            <a:extLst>
              <a:ext uri="{FF2B5EF4-FFF2-40B4-BE49-F238E27FC236}">
                <a16:creationId xmlns:a16="http://schemas.microsoft.com/office/drawing/2014/main" id="{49DA1E2B-C703-4E98-8BCA-8D652ACB7AA3}"/>
              </a:ext>
            </a:extLst>
          </p:cNvPr>
          <p:cNvPicPr>
            <a:picLocks noChangeAspect="1"/>
          </p:cNvPicPr>
          <p:nvPr/>
        </p:nvPicPr>
        <p:blipFill rotWithShape="1">
          <a:blip r:embed="rId2"/>
          <a:srcRect l="5584" t="16704" r="21666" b="59000"/>
          <a:stretch/>
        </p:blipFill>
        <p:spPr>
          <a:xfrm>
            <a:off x="1308812" y="3705634"/>
            <a:ext cx="6096000" cy="1191651"/>
          </a:xfrm>
          <a:prstGeom prst="rect">
            <a:avLst/>
          </a:prstGeom>
        </p:spPr>
      </p:pic>
    </p:spTree>
    <p:extLst>
      <p:ext uri="{BB962C8B-B14F-4D97-AF65-F5344CB8AC3E}">
        <p14:creationId xmlns:p14="http://schemas.microsoft.com/office/powerpoint/2010/main" val="1636636834"/>
      </p:ext>
    </p:extLst>
  </p:cSld>
  <p:clrMapOvr>
    <a:masterClrMapping/>
  </p:clrMapOvr>
</p:sld>
</file>

<file path=ppt/theme/theme1.xml><?xml version="1.0" encoding="utf-8"?>
<a:theme xmlns:a="http://schemas.openxmlformats.org/drawingml/2006/main" name="Styles Template - PowerPoint">
  <a:themeElements>
    <a:clrScheme name="88">
      <a:dk1>
        <a:srgbClr val="000000"/>
      </a:dk1>
      <a:lt1>
        <a:srgbClr val="FFFFFF"/>
      </a:lt1>
      <a:dk2>
        <a:srgbClr val="0094AC"/>
      </a:dk2>
      <a:lt2>
        <a:srgbClr val="F4D2BE"/>
      </a:lt2>
      <a:accent1>
        <a:srgbClr val="0071AC"/>
      </a:accent1>
      <a:accent2>
        <a:srgbClr val="F0AC2F"/>
      </a:accent2>
      <a:accent3>
        <a:srgbClr val="F47B29"/>
      </a:accent3>
      <a:accent4>
        <a:srgbClr val="5EBF48"/>
      </a:accent4>
      <a:accent5>
        <a:srgbClr val="EC008C"/>
      </a:accent5>
      <a:accent6>
        <a:srgbClr val="7D7F80"/>
      </a:accent6>
      <a:hlink>
        <a:srgbClr val="000000"/>
      </a:hlink>
      <a:folHlink>
        <a:srgbClr val="00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A2AE2473D14D40A158270AB52E22F9" ma:contentTypeVersion="6" ma:contentTypeDescription="Create a new document." ma:contentTypeScope="" ma:versionID="450f18292866e20bb5f2f71f59d5bd81">
  <xsd:schema xmlns:xsd="http://www.w3.org/2001/XMLSchema" xmlns:xs="http://www.w3.org/2001/XMLSchema" xmlns:p="http://schemas.microsoft.com/office/2006/metadata/properties" xmlns:ns2="b78a3594-06cf-4098-95f6-d1d9d2bda0d9" targetNamespace="http://schemas.microsoft.com/office/2006/metadata/properties" ma:root="true" ma:fieldsID="a347fbb209718c1856476ce031fdafd7" ns2:_="">
    <xsd:import namespace="b78a3594-06cf-4098-95f6-d1d9d2bda0d9"/>
    <xsd:element name="properties">
      <xsd:complexType>
        <xsd:sequence>
          <xsd:element name="documentManagement">
            <xsd:complexType>
              <xsd:all>
                <xsd:element ref="ns2:Last_x0020_Update_x0020_Date" minOccurs="0"/>
                <xsd:element ref="ns2:Valid" minOccurs="0"/>
                <xsd:element ref="ns2:Audience" minOccurs="0"/>
                <xsd:element ref="ns2:Workday_x0020_Module" minOccurs="0"/>
                <xsd:element ref="ns2:Spanish_x0020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a3594-06cf-4098-95f6-d1d9d2bda0d9" elementFormDefault="qualified">
    <xsd:import namespace="http://schemas.microsoft.com/office/2006/documentManagement/types"/>
    <xsd:import namespace="http://schemas.microsoft.com/office/infopath/2007/PartnerControls"/>
    <xsd:element name="Last_x0020_Update_x0020_Date" ma:index="8" nillable="true" ma:displayName="Last Update Date" ma:description="The last date the document was formally updated." ma:format="DateOnly" ma:internalName="Last_x0020_Update_x0020_Date">
      <xsd:simpleType>
        <xsd:restriction base="dms:DateTime"/>
      </xsd:simpleType>
    </xsd:element>
    <xsd:element name="Valid" ma:index="9" nillable="true" ma:displayName="Outdated" ma:default="0" ma:description="Is the document outdated? Mark document for removal." ma:internalName="Valid">
      <xsd:simpleType>
        <xsd:restriction base="dms:Boolean"/>
      </xsd:simpleType>
    </xsd:element>
    <xsd:element name="Audience" ma:index="11" nillable="true" ma:displayName="Audience" ma:description="Expected audience for the document." ma:format="Dropdown" ma:internalName="Audience">
      <xsd:simpleType>
        <xsd:restriction base="dms:Choice">
          <xsd:enumeration value="Employee"/>
          <xsd:enumeration value="Manager"/>
          <xsd:enumeration value="Special Roles"/>
          <xsd:enumeration value="Human Resources"/>
          <xsd:enumeration value="Other"/>
        </xsd:restriction>
      </xsd:simpleType>
    </xsd:element>
    <xsd:element name="Workday_x0020_Module" ma:index="12" nillable="true" ma:displayName="Workday Module" ma:default="Human Capital Management" ma:description="The Workday Module for which the document is related." ma:format="Dropdown" ma:internalName="Workday_x0020_Module">
      <xsd:simpleType>
        <xsd:restriction base="dms:Choice">
          <xsd:enumeration value="Absence"/>
          <xsd:enumeration value="Benefits"/>
          <xsd:enumeration value="Compensation"/>
          <xsd:enumeration value="Getting Started"/>
          <xsd:enumeration value="Human Capital Management"/>
          <xsd:enumeration value="Pay"/>
          <xsd:enumeration value="Performance"/>
          <xsd:enumeration value="Personal Information"/>
          <xsd:enumeration value="Position Management"/>
          <xsd:enumeration value="Recruiting"/>
          <xsd:enumeration value="Reports"/>
          <xsd:enumeration value="Talent"/>
          <xsd:enumeration value="Time Tracking &amp; Absence"/>
          <xsd:enumeration value="Other"/>
        </xsd:restriction>
      </xsd:simpleType>
    </xsd:element>
    <xsd:element name="Spanish_x0020_Version" ma:index="13" nillable="true" ma:displayName="Spanish Version" ma:default="0" ma:description="Check if the document is translated to Spanish." ma:internalName="Spanish_x0020_Versio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st_x0020_Update_x0020_Date xmlns="b78a3594-06cf-4098-95f6-d1d9d2bda0d9" xsi:nil="true"/>
    <Valid xmlns="b78a3594-06cf-4098-95f6-d1d9d2bda0d9">false</Valid>
    <Audience xmlns="b78a3594-06cf-4098-95f6-d1d9d2bda0d9" xsi:nil="true"/>
    <Workday_x0020_Module xmlns="b78a3594-06cf-4098-95f6-d1d9d2bda0d9">Human Capital Management</Workday_x0020_Module>
    <Spanish_x0020_Version xmlns="b78a3594-06cf-4098-95f6-d1d9d2bda0d9">false</Spanish_x0020_Version>
  </documentManagement>
</p:properties>
</file>

<file path=customXml/itemProps1.xml><?xml version="1.0" encoding="utf-8"?>
<ds:datastoreItem xmlns:ds="http://schemas.openxmlformats.org/officeDocument/2006/customXml" ds:itemID="{54986CA9-17CC-41D8-ADB3-CC2AE405273A}"/>
</file>

<file path=customXml/itemProps2.xml><?xml version="1.0" encoding="utf-8"?>
<ds:datastoreItem xmlns:ds="http://schemas.openxmlformats.org/officeDocument/2006/customXml" ds:itemID="{56BF7AEF-43A8-449C-A85B-EA94BAA61425}">
  <ds:schemaRefs>
    <ds:schemaRef ds:uri="http://schemas.microsoft.com/sharepoint/v3/contenttype/forms"/>
  </ds:schemaRefs>
</ds:datastoreItem>
</file>

<file path=customXml/itemProps3.xml><?xml version="1.0" encoding="utf-8"?>
<ds:datastoreItem xmlns:ds="http://schemas.openxmlformats.org/officeDocument/2006/customXml" ds:itemID="{815BC829-43AB-460C-947C-F5988905CFF1}">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f5a6be5a-dbc7-4f1b-a462-831cadcafb6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Styles Template - PowerPoint</Template>
  <TotalTime>5875</TotalTime>
  <Words>1380</Words>
  <Application>Microsoft Office PowerPoint</Application>
  <PresentationFormat>Widescreen</PresentationFormat>
  <Paragraphs>194</Paragraphs>
  <Slides>23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Courier New</vt:lpstr>
      <vt:lpstr>Segoe UI</vt:lpstr>
      <vt:lpstr>Webdings</vt:lpstr>
      <vt:lpstr>Wingdings</vt:lpstr>
      <vt:lpstr>Styles Template - PowerPoint</vt:lpstr>
      <vt:lpstr>Worksheet</vt:lpstr>
      <vt:lpstr>2021 Employee Benefits</vt:lpstr>
      <vt:lpstr>Open Enrollment Overview</vt:lpstr>
      <vt:lpstr>How do I enroll?</vt:lpstr>
      <vt:lpstr>What do I need to enroll?</vt:lpstr>
      <vt:lpstr>Blue Cross Blue Shield of Texas (BCBSTX)</vt:lpstr>
      <vt:lpstr>BCBSTX Advantages</vt:lpstr>
      <vt:lpstr>BCBSTX Advantages</vt:lpstr>
      <vt:lpstr>Health Plan Overview</vt:lpstr>
      <vt:lpstr>Plan Details</vt:lpstr>
      <vt:lpstr>Group Medicare Benefit Highlight Sheet for Medicare-Eligible Retirees</vt:lpstr>
      <vt:lpstr>Group Medicare Benefit Highlight Sheet for Medicare-Eligible Retirees - Continued</vt:lpstr>
      <vt:lpstr>Group Medicare Benefit Highlight Sheet for Medicare-Eligible Retirees - Continued</vt:lpstr>
      <vt:lpstr>Group Medicare Benefit Highlight Sheet for Medicare-Eligible Retirees - Continued</vt:lpstr>
      <vt:lpstr>Your 2021 Prescription Drug Plan — Effective 1/1/2021</vt:lpstr>
      <vt:lpstr>Value Added Benefits at No Cost to You!</vt:lpstr>
      <vt:lpstr>Plan Extras</vt:lpstr>
      <vt:lpstr>Dental Benefits – Delta Dental Vision Benefits – Davis Vision</vt:lpstr>
      <vt:lpstr>Dental – Delta Dental </vt:lpstr>
      <vt:lpstr>Vision – Davis Vision</vt:lpstr>
      <vt:lpstr>Dental and Vision Rates</vt:lpstr>
      <vt:lpstr>Tools to Help You</vt:lpstr>
      <vt:lpstr>Questions and Assistance</vt:lpstr>
      <vt:lpstr>Questions?</vt:lpstr>
    </vt:vector>
  </TitlesOfParts>
  <Company>Lockton Insurance Brokers,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Open Enrollment</dc:title>
  <dc:creator>Associate</dc:creator>
  <cp:lastModifiedBy>Ovalles, Sandra</cp:lastModifiedBy>
  <cp:revision>62</cp:revision>
  <dcterms:created xsi:type="dcterms:W3CDTF">2016-10-04T18:48:07Z</dcterms:created>
  <dcterms:modified xsi:type="dcterms:W3CDTF">2020-10-14T13:15:05Z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9a9fb5-8459-489b-9937-9305db2d4a1e_Enabled">
    <vt:lpwstr>True</vt:lpwstr>
  </property>
  <property fmtid="{D5CDD505-2E9C-101B-9397-08002B2CF9AE}" pid="3" name="MSIP_Label_af9a9fb5-8459-489b-9937-9305db2d4a1e_SiteId">
    <vt:lpwstr>08b82c73-ecf6-44a9-8c2f-82dc434cdbf6</vt:lpwstr>
  </property>
  <property fmtid="{D5CDD505-2E9C-101B-9397-08002B2CF9AE}" pid="4" name="MSIP_Label_af9a9fb5-8459-489b-9937-9305db2d4a1e_Owner">
    <vt:lpwstr>DHyde@holmesmurphy.com</vt:lpwstr>
  </property>
  <property fmtid="{D5CDD505-2E9C-101B-9397-08002B2CF9AE}" pid="5" name="MSIP_Label_af9a9fb5-8459-489b-9937-9305db2d4a1e_SetDate">
    <vt:lpwstr>2020-10-13T14:42:28.1634869Z</vt:lpwstr>
  </property>
  <property fmtid="{D5CDD505-2E9C-101B-9397-08002B2CF9AE}" pid="6" name="MSIP_Label_af9a9fb5-8459-489b-9937-9305db2d4a1e_Name">
    <vt:lpwstr>Public</vt:lpwstr>
  </property>
  <property fmtid="{D5CDD505-2E9C-101B-9397-08002B2CF9AE}" pid="7" name="MSIP_Label_af9a9fb5-8459-489b-9937-9305db2d4a1e_Application">
    <vt:lpwstr>Microsoft Azure Information Protection</vt:lpwstr>
  </property>
  <property fmtid="{D5CDD505-2E9C-101B-9397-08002B2CF9AE}" pid="8" name="MSIP_Label_af9a9fb5-8459-489b-9937-9305db2d4a1e_ActionId">
    <vt:lpwstr>07d7aad0-a673-4a6f-bfc6-082cb1029b8c</vt:lpwstr>
  </property>
  <property fmtid="{D5CDD505-2E9C-101B-9397-08002B2CF9AE}" pid="9" name="MSIP_Label_af9a9fb5-8459-489b-9937-9305db2d4a1e_Extended_MSFT_Method">
    <vt:lpwstr>Automatic</vt:lpwstr>
  </property>
  <property fmtid="{D5CDD505-2E9C-101B-9397-08002B2CF9AE}" pid="10" name="Sensitivity">
    <vt:lpwstr>Public</vt:lpwstr>
  </property>
  <property fmtid="{D5CDD505-2E9C-101B-9397-08002B2CF9AE}" pid="11" name="ContentTypeId">
    <vt:lpwstr>0x0101004CA2AE2473D14D40A158270AB52E22F9</vt:lpwstr>
  </property>
</Properties>
</file>