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260" r:id="rId5"/>
    <p:sldId id="258" r:id="rId6"/>
    <p:sldId id="287" r:id="rId7"/>
    <p:sldId id="1429" r:id="rId8"/>
    <p:sldId id="293" r:id="rId9"/>
    <p:sldId id="1430" r:id="rId10"/>
    <p:sldId id="262" r:id="rId11"/>
    <p:sldId id="1446" r:id="rId12"/>
    <p:sldId id="1435" r:id="rId13"/>
    <p:sldId id="270" r:id="rId14"/>
    <p:sldId id="1442" r:id="rId15"/>
    <p:sldId id="1454" r:id="rId16"/>
    <p:sldId id="273" r:id="rId17"/>
    <p:sldId id="1444" r:id="rId18"/>
    <p:sldId id="1445" r:id="rId19"/>
    <p:sldId id="294" r:id="rId20"/>
    <p:sldId id="277" r:id="rId21"/>
    <p:sldId id="281" r:id="rId22"/>
    <p:sldId id="1428" r:id="rId23"/>
    <p:sldId id="1451" r:id="rId24"/>
    <p:sldId id="1449" r:id="rId25"/>
    <p:sldId id="1453" r:id="rId26"/>
    <p:sldId id="1452" r:id="rId27"/>
    <p:sldId id="288" r:id="rId28"/>
    <p:sldId id="275" r:id="rId29"/>
    <p:sldId id="144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Anne Schanbaum" initials="TAS" lastIdx="1" clrIdx="0">
    <p:extLst>
      <p:ext uri="{19B8F6BF-5375-455C-9EA6-DF929625EA0E}">
        <p15:presenceInfo xmlns:p15="http://schemas.microsoft.com/office/powerpoint/2012/main" userId="S-1-5-21-2049527776-893940095-312552118-14852" providerId="AD"/>
      </p:ext>
    </p:extLst>
  </p:cmAuthor>
  <p:cmAuthor id="2" name="Ovalles, Sandra" initials="OS" lastIdx="6" clrIdx="1">
    <p:extLst>
      <p:ext uri="{19B8F6BF-5375-455C-9EA6-DF929625EA0E}">
        <p15:presenceInfo xmlns:p15="http://schemas.microsoft.com/office/powerpoint/2012/main" userId="S::sandra.ovalles@dallascityhall.com::1ed587cd-6fc1-41f5-ae7b-72ea34fd6fb0" providerId="AD"/>
      </p:ext>
    </p:extLst>
  </p:cmAuthor>
  <p:cmAuthor id="3" name="Fritz, Carmel" initials="FC" lastIdx="7" clrIdx="2">
    <p:extLst>
      <p:ext uri="{19B8F6BF-5375-455C-9EA6-DF929625EA0E}">
        <p15:presenceInfo xmlns:p15="http://schemas.microsoft.com/office/powerpoint/2012/main" userId="S::carmel.fritz@dallascityhall.com::d3f81b2d-f418-4129-bcdf-3c443bde19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7231"/>
    <a:srgbClr val="000000"/>
    <a:srgbClr val="EFAE18"/>
    <a:srgbClr val="00899A"/>
    <a:srgbClr val="FFBA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762"/>
  </p:normalViewPr>
  <p:slideViewPr>
    <p:cSldViewPr showGuides="1">
      <p:cViewPr varScale="1">
        <p:scale>
          <a:sx n="68" d="100"/>
          <a:sy n="68" d="100"/>
        </p:scale>
        <p:origin x="756" y="60"/>
      </p:cViewPr>
      <p:guideLst>
        <p:guide orient="horz" pos="2160"/>
        <p:guide pos="3840"/>
      </p:guideLst>
    </p:cSldViewPr>
  </p:slideViewPr>
  <p:notesTextViewPr>
    <p:cViewPr>
      <p:scale>
        <a:sx n="1" d="1"/>
        <a:sy n="1" d="1"/>
      </p:scale>
      <p:origin x="0" y="0"/>
    </p:cViewPr>
  </p:notesTextViewPr>
  <p:sorterViewPr>
    <p:cViewPr>
      <p:scale>
        <a:sx n="100" d="100"/>
        <a:sy n="100" d="100"/>
      </p:scale>
      <p:origin x="0" y="-1848"/>
    </p:cViewPr>
  </p:sorterViewPr>
  <p:notesViewPr>
    <p:cSldViewPr>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valles, Sandra" userId="1ed587cd-6fc1-41f5-ae7b-72ea34fd6fb0" providerId="ADAL" clId="{E5D8CAB0-5489-44F5-841D-851C9D52C542}"/>
    <pc:docChg chg="modSld">
      <pc:chgData name="Ovalles, Sandra" userId="1ed587cd-6fc1-41f5-ae7b-72ea34fd6fb0" providerId="ADAL" clId="{E5D8CAB0-5489-44F5-841D-851C9D52C542}" dt="2020-10-14T13:13:33.938" v="105" actId="20577"/>
      <pc:docMkLst>
        <pc:docMk/>
      </pc:docMkLst>
      <pc:sldChg chg="modSp">
        <pc:chgData name="Ovalles, Sandra" userId="1ed587cd-6fc1-41f5-ae7b-72ea34fd6fb0" providerId="ADAL" clId="{E5D8CAB0-5489-44F5-841D-851C9D52C542}" dt="2020-10-14T13:13:33.938" v="105" actId="20577"/>
        <pc:sldMkLst>
          <pc:docMk/>
          <pc:sldMk cId="118073058" sldId="1440"/>
        </pc:sldMkLst>
        <pc:spChg chg="mod">
          <ac:chgData name="Ovalles, Sandra" userId="1ed587cd-6fc1-41f5-ae7b-72ea34fd6fb0" providerId="ADAL" clId="{E5D8CAB0-5489-44F5-841D-851C9D52C542}" dt="2020-10-14T13:13:33.938" v="105" actId="20577"/>
          <ac:spMkLst>
            <pc:docMk/>
            <pc:sldMk cId="118073058" sldId="1440"/>
            <ac:spMk id="6" creationId="{05F537A1-2198-4CAD-AD63-25B32E3596E7}"/>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3B26BC-3FFE-5D4C-86FF-6B1815F6AC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0CB9408-E85D-F146-8285-46996CB132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15AC45F-03BF-FD47-A389-99F4F99FBF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779B98-6298-7345-AFBE-29C07D92F4E0}" type="slidenum">
              <a:rPr lang="en-US" smtClean="0"/>
              <a:t>‹#›</a:t>
            </a:fld>
            <a:endParaRPr lang="en-US"/>
          </a:p>
        </p:txBody>
      </p:sp>
    </p:spTree>
    <p:extLst>
      <p:ext uri="{BB962C8B-B14F-4D97-AF65-F5344CB8AC3E}">
        <p14:creationId xmlns:p14="http://schemas.microsoft.com/office/powerpoint/2010/main" val="2194370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29926-4D02-40E6-8D6A-94AB57003624}" type="datetimeFigureOut">
              <a:rPr lang="en-US" smtClean="0"/>
              <a:pPr/>
              <a:t>10/14/2020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E5BFAA-FEAE-47F0-9B6B-1636353B8823}" type="slidenum">
              <a:rPr lang="en-US" smtClean="0"/>
              <a:pPr/>
              <a:t>‹#›</a:t>
            </a:fld>
            <a:endParaRPr lang="en-US"/>
          </a:p>
        </p:txBody>
      </p:sp>
    </p:spTree>
    <p:extLst>
      <p:ext uri="{BB962C8B-B14F-4D97-AF65-F5344CB8AC3E}">
        <p14:creationId xmlns:p14="http://schemas.microsoft.com/office/powerpoint/2010/main" val="46402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195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248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5BFAA-FEAE-47F0-9B6B-1636353B8823}" type="slidenum">
              <a:rPr lang="en-US" smtClean="0"/>
              <a:pPr/>
              <a:t>10</a:t>
            </a:fld>
            <a:endParaRPr lang="en-US"/>
          </a:p>
        </p:txBody>
      </p:sp>
    </p:spTree>
    <p:extLst>
      <p:ext uri="{BB962C8B-B14F-4D97-AF65-F5344CB8AC3E}">
        <p14:creationId xmlns:p14="http://schemas.microsoft.com/office/powerpoint/2010/main" val="79953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FF846-AC33-45D4-AC29-BF18796C287F}" type="slidenum">
              <a:rPr lang="en-US" smtClean="0"/>
              <a:t>13</a:t>
            </a:fld>
            <a:endParaRPr lang="en-US" dirty="0"/>
          </a:p>
        </p:txBody>
      </p:sp>
    </p:spTree>
    <p:extLst>
      <p:ext uri="{BB962C8B-B14F-4D97-AF65-F5344CB8AC3E}">
        <p14:creationId xmlns:p14="http://schemas.microsoft.com/office/powerpoint/2010/main" val="294276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340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E5BFAA-FEAE-47F0-9B6B-1636353B8823}" type="slidenum">
              <a:rPr lang="en-US" smtClean="0"/>
              <a:pPr/>
              <a:t>17</a:t>
            </a:fld>
            <a:endParaRPr lang="en-US"/>
          </a:p>
        </p:txBody>
      </p:sp>
    </p:spTree>
    <p:extLst>
      <p:ext uri="{BB962C8B-B14F-4D97-AF65-F5344CB8AC3E}">
        <p14:creationId xmlns:p14="http://schemas.microsoft.com/office/powerpoint/2010/main" val="1274983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FF846-AC33-45D4-AC29-BF18796C287F}" type="slidenum">
              <a:rPr lang="en-US" smtClean="0"/>
              <a:t>24</a:t>
            </a:fld>
            <a:endParaRPr lang="en-US" dirty="0"/>
          </a:p>
        </p:txBody>
      </p:sp>
    </p:spTree>
    <p:extLst>
      <p:ext uri="{BB962C8B-B14F-4D97-AF65-F5344CB8AC3E}">
        <p14:creationId xmlns:p14="http://schemas.microsoft.com/office/powerpoint/2010/main" val="25871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DFF846-AC33-45D4-AC29-BF18796C287F}" type="slidenum">
              <a:rPr lang="en-US" smtClean="0"/>
              <a:t>26</a:t>
            </a:fld>
            <a:endParaRPr lang="en-US" dirty="0"/>
          </a:p>
        </p:txBody>
      </p:sp>
    </p:spTree>
    <p:extLst>
      <p:ext uri="{BB962C8B-B14F-4D97-AF65-F5344CB8AC3E}">
        <p14:creationId xmlns:p14="http://schemas.microsoft.com/office/powerpoint/2010/main" val="2501328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6400" y="4191000"/>
            <a:ext cx="4775200" cy="2032000"/>
          </a:xfrm>
        </p:spPr>
        <p:txBody>
          <a:bodyPr anchor="ctr" anchorCtr="0">
            <a:noAutofit/>
          </a:bodyPr>
          <a:lstStyle>
            <a:lvl1pPr algn="l">
              <a:lnSpc>
                <a:spcPts val="4160"/>
              </a:lnSpc>
              <a:defRPr sz="4500" b="0" i="0" cap="all">
                <a:solidFill>
                  <a:schemeClr val="accent3"/>
                </a:solidFill>
                <a:latin typeface="+mj-lt"/>
                <a:cs typeface="Arial Narrow"/>
              </a:defRPr>
            </a:lvl1pPr>
          </a:lstStyle>
          <a:p>
            <a:r>
              <a:rPr lang="en-US" dirty="0"/>
              <a:t>Click to edit Master title style</a:t>
            </a:r>
          </a:p>
        </p:txBody>
      </p:sp>
      <p:sp>
        <p:nvSpPr>
          <p:cNvPr id="3" name="Subtitle 2"/>
          <p:cNvSpPr>
            <a:spLocks noGrp="1"/>
          </p:cNvSpPr>
          <p:nvPr>
            <p:ph type="subTitle" idx="1"/>
          </p:nvPr>
        </p:nvSpPr>
        <p:spPr>
          <a:xfrm>
            <a:off x="406400" y="6244763"/>
            <a:ext cx="11176000" cy="600537"/>
          </a:xfrm>
        </p:spPr>
        <p:txBody>
          <a:bodyPr anchor="t">
            <a:noAutofit/>
          </a:bodyPr>
          <a:lstStyle>
            <a:lvl1pPr marL="0" indent="0" algn="l">
              <a:buNone/>
              <a:defRPr sz="2000" b="0" cap="none">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A picture containing drawing&#10;&#10;Description automatically generated">
            <a:extLst>
              <a:ext uri="{FF2B5EF4-FFF2-40B4-BE49-F238E27FC236}">
                <a16:creationId xmlns:a16="http://schemas.microsoft.com/office/drawing/2014/main" id="{2C0A5D24-C01F-AD47-B835-B82E78E15F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40801" y="62950"/>
            <a:ext cx="1410673" cy="967962"/>
          </a:xfrm>
          <a:prstGeom prst="rect">
            <a:avLst/>
          </a:prstGeom>
        </p:spPr>
      </p:pic>
    </p:spTree>
    <p:extLst>
      <p:ext uri="{BB962C8B-B14F-4D97-AF65-F5344CB8AC3E}">
        <p14:creationId xmlns:p14="http://schemas.microsoft.com/office/powerpoint/2010/main" val="262652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Ho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733" y="5486400"/>
            <a:ext cx="7907867" cy="762000"/>
          </a:xfrm>
        </p:spPr>
        <p:txBody>
          <a:bodyPr>
            <a:normAutofit/>
          </a:bodyPr>
          <a:lstStyle>
            <a:lvl1pPr algn="l">
              <a:defRPr sz="2200" b="0">
                <a:solidFill>
                  <a:schemeClr val="accent1"/>
                </a:solidFill>
              </a:defRPr>
            </a:lvl1pPr>
          </a:lstStyle>
          <a:p>
            <a:pPr lvl="0"/>
            <a:r>
              <a:rPr lang="en-US" dirty="0"/>
              <a:t>Click to edit Master text styles</a:t>
            </a:r>
          </a:p>
        </p:txBody>
      </p:sp>
      <p:sp>
        <p:nvSpPr>
          <p:cNvPr id="6" name="Title 1">
            <a:extLst>
              <a:ext uri="{FF2B5EF4-FFF2-40B4-BE49-F238E27FC236}">
                <a16:creationId xmlns:a16="http://schemas.microsoft.com/office/drawing/2014/main" id="{0202DCDA-F370-634D-A259-4D85868FFFB3}"/>
              </a:ext>
            </a:extLst>
          </p:cNvPr>
          <p:cNvSpPr>
            <a:spLocks noGrp="1"/>
          </p:cNvSpPr>
          <p:nvPr>
            <p:ph type="ctrTitle"/>
          </p:nvPr>
        </p:nvSpPr>
        <p:spPr>
          <a:xfrm>
            <a:off x="321733" y="4191000"/>
            <a:ext cx="7907867" cy="1295400"/>
          </a:xfrm>
        </p:spPr>
        <p:txBody>
          <a:bodyPr anchor="b" anchorCtr="0">
            <a:noAutofit/>
          </a:bodyPr>
          <a:lstStyle>
            <a:lvl1pPr algn="l">
              <a:lnSpc>
                <a:spcPts val="4160"/>
              </a:lnSpc>
              <a:defRPr sz="4000" b="1" i="0" cap="none" baseline="0">
                <a:solidFill>
                  <a:schemeClr val="accent3"/>
                </a:solidFill>
                <a:latin typeface="+mj-lt"/>
                <a:cs typeface="Arial Narrow"/>
              </a:defRPr>
            </a:lvl1pPr>
          </a:lstStyle>
          <a:p>
            <a:r>
              <a:rPr lang="en-US" dirty="0"/>
              <a:t>Click to edit Master title style</a:t>
            </a:r>
          </a:p>
        </p:txBody>
      </p:sp>
    </p:spTree>
    <p:extLst>
      <p:ext uri="{BB962C8B-B14F-4D97-AF65-F5344CB8AC3E}">
        <p14:creationId xmlns:p14="http://schemas.microsoft.com/office/powerpoint/2010/main" val="279551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4543" y="17978"/>
            <a:ext cx="8534400" cy="1168400"/>
          </a:xfrm>
        </p:spPr>
        <p:txBody>
          <a:bodyPr/>
          <a:lstStyle/>
          <a:p>
            <a:r>
              <a:rPr lang="en-US" dirty="0"/>
              <a:t>Click to edit Master title style</a:t>
            </a:r>
          </a:p>
        </p:txBody>
      </p:sp>
      <p:sp>
        <p:nvSpPr>
          <p:cNvPr id="3" name="Content Placeholder 2"/>
          <p:cNvSpPr>
            <a:spLocks noGrp="1"/>
          </p:cNvSpPr>
          <p:nvPr>
            <p:ph idx="1" hasCustomPrompt="1"/>
          </p:nvPr>
        </p:nvSpPr>
        <p:spPr>
          <a:xfrm>
            <a:off x="609600" y="1346200"/>
            <a:ext cx="10972800" cy="4826000"/>
          </a:xfrm>
        </p:spPr>
        <p:txBody>
          <a:bodyPr/>
          <a:lstStyle>
            <a:lvl2pPr>
              <a:spcBef>
                <a:spcPts val="1800"/>
              </a:spcBef>
              <a:defRPr cap="none" baseline="0"/>
            </a:lvl2pPr>
          </a:lstStyle>
          <a:p>
            <a:pPr lvl="0"/>
            <a:r>
              <a:rPr lang="en-US" dirty="0"/>
              <a:t>Subheading</a:t>
            </a:r>
          </a:p>
          <a:p>
            <a:pPr lvl="1"/>
            <a:r>
              <a:rPr lang="en-US" dirty="0"/>
              <a:t>Subheading 2</a:t>
            </a:r>
          </a:p>
          <a:p>
            <a:pPr lvl="2"/>
            <a:r>
              <a:rPr lang="en-US" dirty="0"/>
              <a:t>Body Text</a:t>
            </a:r>
          </a:p>
          <a:p>
            <a:pPr lvl="3"/>
            <a:r>
              <a:rPr lang="en-US" dirty="0"/>
              <a:t>Body Text Bold</a:t>
            </a:r>
          </a:p>
          <a:p>
            <a:pPr lvl="4"/>
            <a:r>
              <a:rPr lang="en-US" dirty="0"/>
              <a:t>Body Text Bullet</a:t>
            </a:r>
          </a:p>
          <a:p>
            <a:pPr lvl="5"/>
            <a:r>
              <a:rPr lang="en-US" dirty="0"/>
              <a:t>Body Text Bullet Bold</a:t>
            </a:r>
          </a:p>
          <a:p>
            <a:pPr lvl="6"/>
            <a:r>
              <a:rPr lang="en-US" dirty="0"/>
              <a:t>Body Text Indent</a:t>
            </a:r>
          </a:p>
          <a:p>
            <a:pPr lvl="7"/>
            <a:r>
              <a:rPr lang="en-US" dirty="0"/>
              <a:t>Body Text Bullet – Level 2</a:t>
            </a:r>
          </a:p>
          <a:p>
            <a:pPr lvl="8"/>
            <a:r>
              <a:rPr lang="en-US" dirty="0"/>
              <a:t>Body Text Bullet – Level 3</a:t>
            </a:r>
          </a:p>
        </p:txBody>
      </p:sp>
      <p:sp>
        <p:nvSpPr>
          <p:cNvPr id="4" name="Date Placeholder 3"/>
          <p:cNvSpPr>
            <a:spLocks noGrp="1"/>
          </p:cNvSpPr>
          <p:nvPr>
            <p:ph type="dt" sz="half" idx="10"/>
          </p:nvPr>
        </p:nvSpPr>
        <p:spPr/>
        <p:txBody>
          <a:bodyPr/>
          <a:lstStyle/>
          <a:p>
            <a:fld id="{3F1E068F-AFB9-40E9-A2CD-51F0C6B8D697}" type="datetime1">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87294-48C6-414C-94F6-BBB8A51D0D95}" type="slidenum">
              <a:rPr lang="en-US" smtClean="0"/>
              <a:pPr/>
              <a:t>‹#›</a:t>
            </a:fld>
            <a:endParaRPr lang="en-US" dirty="0"/>
          </a:p>
        </p:txBody>
      </p:sp>
      <p:sp>
        <p:nvSpPr>
          <p:cNvPr id="8" name="Text Placeholder 7"/>
          <p:cNvSpPr>
            <a:spLocks noGrp="1"/>
          </p:cNvSpPr>
          <p:nvPr>
            <p:ph type="body" sz="quarter" idx="13"/>
          </p:nvPr>
        </p:nvSpPr>
        <p:spPr>
          <a:xfrm>
            <a:off x="609600" y="6172200"/>
            <a:ext cx="10972800" cy="228600"/>
          </a:xfrm>
        </p:spPr>
        <p:txBody>
          <a:bodyPr>
            <a:noAutofit/>
          </a:bodyPr>
          <a:lstStyle>
            <a:lvl1pPr>
              <a:defRPr sz="900" b="0">
                <a:solidFill>
                  <a:schemeClr val="tx1"/>
                </a:solidFill>
              </a:defRPr>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165828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295401"/>
            <a:ext cx="8534400" cy="4830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1E068F-AFB9-40E9-A2CD-51F0C6B8D697}" type="datetime1">
              <a:rPr lang="en-US" smtClean="0"/>
              <a:pPr/>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87294-48C6-414C-94F6-BBB8A51D0D95}" type="slidenum">
              <a:rPr lang="en-US" smtClean="0"/>
              <a:pPr/>
              <a:t>‹#›</a:t>
            </a:fld>
            <a:endParaRPr lang="en-US"/>
          </a:p>
        </p:txBody>
      </p:sp>
      <p:sp>
        <p:nvSpPr>
          <p:cNvPr id="9" name="Content Placeholder 8"/>
          <p:cNvSpPr>
            <a:spLocks noGrp="1"/>
          </p:cNvSpPr>
          <p:nvPr>
            <p:ph sz="quarter" idx="14"/>
          </p:nvPr>
        </p:nvSpPr>
        <p:spPr>
          <a:xfrm>
            <a:off x="9618133" y="1295400"/>
            <a:ext cx="2065867" cy="4800600"/>
          </a:xfrm>
          <a:solidFill>
            <a:schemeClr val="bg2">
              <a:alpha val="69000"/>
            </a:schemeClr>
          </a:solidFill>
          <a:ln>
            <a:noFill/>
          </a:ln>
          <a:effectLst/>
        </p:spPr>
        <p:style>
          <a:lnRef idx="1">
            <a:schemeClr val="accent1"/>
          </a:lnRef>
          <a:fillRef idx="2">
            <a:schemeClr val="accent1"/>
          </a:fillRef>
          <a:effectRef idx="1">
            <a:schemeClr val="accent1"/>
          </a:effectRef>
          <a:fontRef idx="none"/>
        </p:style>
        <p:txBody>
          <a:bodyPr anchor="ctr" anchorCtr="0">
            <a:normAutofit/>
          </a:bodyPr>
          <a:lstStyle>
            <a:lvl1pPr>
              <a:defRPr sz="1800"/>
            </a:lvl1pPr>
            <a:lvl2pPr>
              <a:defRPr sz="18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004E7EAC-56C1-204E-BE1F-DD79CFC8CC12}"/>
              </a:ext>
            </a:extLst>
          </p:cNvPr>
          <p:cNvSpPr>
            <a:spLocks noGrp="1"/>
          </p:cNvSpPr>
          <p:nvPr>
            <p:ph type="body" sz="quarter" idx="13"/>
          </p:nvPr>
        </p:nvSpPr>
        <p:spPr>
          <a:xfrm>
            <a:off x="609600" y="6172200"/>
            <a:ext cx="10972800" cy="228600"/>
          </a:xfrm>
        </p:spPr>
        <p:txBody>
          <a:bodyPr>
            <a:noAutofit/>
          </a:bodyPr>
          <a:lstStyle>
            <a:lvl1pPr>
              <a:defRPr sz="900" b="0">
                <a:solidFill>
                  <a:schemeClr val="tx1"/>
                </a:solidFill>
              </a:defRPr>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330714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400"/>
            </a:lvl1pPr>
            <a:lvl2pPr>
              <a:defRPr sz="19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9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8460D-5692-406D-BF1C-BE40CD4336EB}" type="datetime1">
              <a:rPr lang="en-US" smtClean="0"/>
              <a:pPr/>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87294-48C6-414C-94F6-BBB8A51D0D95}" type="slidenum">
              <a:rPr lang="en-US" smtClean="0"/>
              <a:pPr/>
              <a:t>‹#›</a:t>
            </a:fld>
            <a:endParaRPr lang="en-US"/>
          </a:p>
        </p:txBody>
      </p:sp>
      <p:sp>
        <p:nvSpPr>
          <p:cNvPr id="9" name="Text Placeholder 7">
            <a:extLst>
              <a:ext uri="{FF2B5EF4-FFF2-40B4-BE49-F238E27FC236}">
                <a16:creationId xmlns:a16="http://schemas.microsoft.com/office/drawing/2014/main" id="{88609F37-6488-F244-9D95-F4D6F1A54A0A}"/>
              </a:ext>
            </a:extLst>
          </p:cNvPr>
          <p:cNvSpPr>
            <a:spLocks noGrp="1"/>
          </p:cNvSpPr>
          <p:nvPr>
            <p:ph type="body" sz="quarter" idx="13"/>
          </p:nvPr>
        </p:nvSpPr>
        <p:spPr>
          <a:xfrm>
            <a:off x="609600" y="6172200"/>
            <a:ext cx="10972800" cy="228600"/>
          </a:xfrm>
        </p:spPr>
        <p:txBody>
          <a:bodyPr>
            <a:noAutofit/>
          </a:bodyPr>
          <a:lstStyle>
            <a:lvl1pPr>
              <a:defRPr sz="900" b="0">
                <a:solidFill>
                  <a:schemeClr val="tx1"/>
                </a:solidFill>
              </a:defRPr>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41796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Title and Text">
    <p:bg>
      <p:bgPr>
        <a:solidFill>
          <a:schemeClr val="bg1"/>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78784" y="353912"/>
            <a:ext cx="11115181" cy="817033"/>
          </a:xfrm>
          <a:prstGeom prst="rect">
            <a:avLst/>
          </a:prstGeom>
        </p:spPr>
        <p:txBody>
          <a:bodyPr vert="horz"/>
          <a:lstStyle>
            <a:lvl1pPr>
              <a:buFontTx/>
              <a:buNone/>
              <a:defRPr sz="3733" b="1" kern="1200" cap="all" spc="293">
                <a:solidFill>
                  <a:srgbClr val="002060"/>
                </a:solidFill>
                <a:latin typeface="Segoe UI"/>
                <a:cs typeface="Segoe UI"/>
              </a:defRPr>
            </a:lvl1pPr>
          </a:lstStyle>
          <a:p>
            <a:r>
              <a:rPr lang="en-US"/>
              <a:t>Master title</a:t>
            </a:r>
          </a:p>
        </p:txBody>
      </p:sp>
      <p:sp>
        <p:nvSpPr>
          <p:cNvPr id="12" name="Text Placeholder 11"/>
          <p:cNvSpPr>
            <a:spLocks noGrp="1"/>
          </p:cNvSpPr>
          <p:nvPr>
            <p:ph type="body" sz="quarter" idx="11" hasCustomPrompt="1"/>
          </p:nvPr>
        </p:nvSpPr>
        <p:spPr>
          <a:xfrm>
            <a:off x="478785" y="1317552"/>
            <a:ext cx="11115181" cy="3962400"/>
          </a:xfrm>
          <a:prstGeom prst="rect">
            <a:avLst/>
          </a:prstGeom>
        </p:spPr>
        <p:txBody>
          <a:bodyPr vert="horz"/>
          <a:lstStyle>
            <a:lvl1pPr>
              <a:buFont typeface="Arial"/>
              <a:buNone/>
              <a:defRPr sz="2667" b="1" cap="all" spc="267" baseline="0">
                <a:latin typeface="Segoe UI"/>
                <a:cs typeface="Segoe UI"/>
              </a:defRPr>
            </a:lvl1pPr>
            <a:lvl2pPr>
              <a:buFont typeface="Arial"/>
              <a:buChar char="•"/>
              <a:defRPr sz="2667">
                <a:latin typeface="Segoe UI"/>
                <a:cs typeface="Segoe UI"/>
              </a:defRPr>
            </a:lvl2pPr>
            <a:lvl3pPr>
              <a:buFont typeface="Arial"/>
              <a:buChar char="•"/>
              <a:defRPr sz="2133" i="1">
                <a:latin typeface="Segoe UI"/>
                <a:cs typeface="Segoe UI"/>
              </a:defRPr>
            </a:lvl3pPr>
            <a:lvl4pPr>
              <a:buFont typeface="Arial"/>
              <a:buChar char="•"/>
              <a:defRPr sz="2133">
                <a:latin typeface="Segoe UI"/>
                <a:cs typeface="Segoe UI"/>
              </a:defRPr>
            </a:lvl4pPr>
            <a:lvl5pPr>
              <a:buFont typeface="Arial"/>
              <a:buChar char="•"/>
              <a:defRPr sz="1867" i="1">
                <a:latin typeface="Segoe UI"/>
                <a:cs typeface="Segoe UI"/>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CD8DD2A-751E-4EC5-838A-03B03A3116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92" y="5957909"/>
            <a:ext cx="923636" cy="844675"/>
          </a:xfrm>
          <a:prstGeom prst="rect">
            <a:avLst/>
          </a:prstGeom>
        </p:spPr>
      </p:pic>
      <p:grpSp>
        <p:nvGrpSpPr>
          <p:cNvPr id="5" name="Group 4">
            <a:extLst>
              <a:ext uri="{FF2B5EF4-FFF2-40B4-BE49-F238E27FC236}">
                <a16:creationId xmlns:a16="http://schemas.microsoft.com/office/drawing/2014/main" id="{86E460CB-7EF8-4A89-81C1-DE117052C275}"/>
              </a:ext>
            </a:extLst>
          </p:cNvPr>
          <p:cNvGrpSpPr/>
          <p:nvPr userDrawn="1"/>
        </p:nvGrpSpPr>
        <p:grpSpPr>
          <a:xfrm>
            <a:off x="1533237" y="5279952"/>
            <a:ext cx="9125526" cy="1593273"/>
            <a:chOff x="1219201" y="5279952"/>
            <a:chExt cx="9125526" cy="1593273"/>
          </a:xfrm>
        </p:grpSpPr>
        <p:pic>
          <p:nvPicPr>
            <p:cNvPr id="6" name="Picture 5">
              <a:extLst>
                <a:ext uri="{FF2B5EF4-FFF2-40B4-BE49-F238E27FC236}">
                  <a16:creationId xmlns:a16="http://schemas.microsoft.com/office/drawing/2014/main" id="{A95DEBAE-4891-4C40-A86F-08C3FFAB2DDA}"/>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artisticPencilSketch trans="100000"/>
                      </a14:imgEffect>
                      <a14:imgEffect>
                        <a14:colorTemperature colorTemp="7242"/>
                      </a14:imgEffect>
                      <a14:imgEffect>
                        <a14:saturation sat="0"/>
                      </a14:imgEffect>
                      <a14:imgEffect>
                        <a14:brightnessContrast bright="25000" contrast="-17000"/>
                      </a14:imgEffect>
                    </a14:imgLayer>
                  </a14:imgProps>
                </a:ext>
              </a:extLst>
            </a:blip>
            <a:srcRect l="219" t="1064" r="153" b="38677"/>
            <a:stretch/>
          </p:blipFill>
          <p:spPr>
            <a:xfrm>
              <a:off x="1219201" y="5279952"/>
              <a:ext cx="9109960" cy="1578048"/>
            </a:xfrm>
            <a:prstGeom prst="rect">
              <a:avLst/>
            </a:prstGeom>
            <a:effectLst/>
          </p:spPr>
        </p:pic>
        <p:sp>
          <p:nvSpPr>
            <p:cNvPr id="7" name="Rectangle 6">
              <a:extLst>
                <a:ext uri="{FF2B5EF4-FFF2-40B4-BE49-F238E27FC236}">
                  <a16:creationId xmlns:a16="http://schemas.microsoft.com/office/drawing/2014/main" id="{A142B116-D583-425B-B8C8-BD23DF6CA173}"/>
                </a:ext>
              </a:extLst>
            </p:cNvPr>
            <p:cNvSpPr/>
            <p:nvPr/>
          </p:nvSpPr>
          <p:spPr>
            <a:xfrm>
              <a:off x="1219201" y="5279952"/>
              <a:ext cx="9125526" cy="1593273"/>
            </a:xfrm>
            <a:prstGeom prst="rect">
              <a:avLst/>
            </a:prstGeom>
            <a:solidFill>
              <a:srgbClr val="FFFFFF">
                <a:alpha val="66000"/>
              </a:srgb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grpSp>
      <p:sp>
        <p:nvSpPr>
          <p:cNvPr id="8" name="TextBox 7">
            <a:extLst>
              <a:ext uri="{FF2B5EF4-FFF2-40B4-BE49-F238E27FC236}">
                <a16:creationId xmlns:a16="http://schemas.microsoft.com/office/drawing/2014/main" id="{43B4E0AD-693F-4143-9960-54ADD092DAFA}"/>
              </a:ext>
            </a:extLst>
          </p:cNvPr>
          <p:cNvSpPr txBox="1"/>
          <p:nvPr userDrawn="1"/>
        </p:nvSpPr>
        <p:spPr>
          <a:xfrm>
            <a:off x="11804072" y="6534272"/>
            <a:ext cx="1295400" cy="2683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697" tIns="45697" rIns="45697" bIns="45697" numCol="1" spcCol="38082" rtlCol="0" anchor="t">
            <a:spAutoFit/>
          </a:bodyPr>
          <a:lstStyle/>
          <a:p>
            <a:pPr marL="0" marR="0" indent="0" algn="l" defTabSz="456986" rtl="0" fontAlgn="auto" latinLnBrk="1" hangingPunct="0">
              <a:lnSpc>
                <a:spcPct val="100000"/>
              </a:lnSpc>
              <a:spcBef>
                <a:spcPts val="0"/>
              </a:spcBef>
              <a:spcAft>
                <a:spcPts val="0"/>
              </a:spcAft>
              <a:buClrTx/>
              <a:buSzTx/>
              <a:buFontTx/>
              <a:buNone/>
              <a:tabLst/>
            </a:pPr>
            <a:fld id="{1DE9244E-9147-4972-B188-719C0F2694DA}" type="slidenum">
              <a:rPr kumimoji="0" lang="en-US" sz="1100" b="0" i="0" u="none" strike="noStrike" cap="none" spc="0" normalizeH="0" baseline="0" smtClean="0">
                <a:ln>
                  <a:noFill/>
                </a:ln>
                <a:solidFill>
                  <a:schemeClr val="tx1">
                    <a:lumMod val="65000"/>
                    <a:lumOff val="35000"/>
                  </a:schemeClr>
                </a:solidFill>
                <a:effectLst/>
                <a:uFillTx/>
                <a:latin typeface="Segoe UI" panose="020B0502040204020203" pitchFamily="34" charset="0"/>
                <a:ea typeface="Segoe UI" panose="020B0502040204020203" pitchFamily="34" charset="0"/>
                <a:cs typeface="Segoe UI" panose="020B0502040204020203" pitchFamily="34" charset="0"/>
                <a:sym typeface="Calibri"/>
              </a:rPr>
              <a:pPr marL="0" marR="0" indent="0" algn="l" defTabSz="456986" rtl="0" fontAlgn="auto" latinLnBrk="1" hangingPunct="0">
                <a:lnSpc>
                  <a:spcPct val="100000"/>
                </a:lnSpc>
                <a:spcBef>
                  <a:spcPts val="0"/>
                </a:spcBef>
                <a:spcAft>
                  <a:spcPts val="0"/>
                </a:spcAft>
                <a:buClrTx/>
                <a:buSzTx/>
                <a:buFontTx/>
                <a:buNone/>
                <a:tabLst/>
              </a:pPr>
              <a:t>‹#›</a:t>
            </a:fld>
            <a:endParaRPr kumimoji="0" lang="en-US" sz="1100" b="0" i="0" u="none" strike="noStrike" cap="none" spc="0" normalizeH="0" baseline="0" dirty="0">
              <a:ln>
                <a:noFill/>
              </a:ln>
              <a:solidFill>
                <a:schemeClr val="tx1">
                  <a:lumMod val="65000"/>
                  <a:lumOff val="35000"/>
                </a:schemeClr>
              </a:solidFill>
              <a:effectLst/>
              <a:uFillTx/>
              <a:latin typeface="Segoe UI" panose="020B0502040204020203" pitchFamily="34" charset="0"/>
              <a:ea typeface="Segoe UI" panose="020B0502040204020203" pitchFamily="34" charset="0"/>
              <a:cs typeface="Segoe UI" panose="020B0502040204020203" pitchFamily="34" charset="0"/>
              <a:sym typeface="Calibri"/>
            </a:endParaRPr>
          </a:p>
        </p:txBody>
      </p:sp>
    </p:spTree>
    <p:extLst>
      <p:ext uri="{BB962C8B-B14F-4D97-AF65-F5344CB8AC3E}">
        <p14:creationId xmlns:p14="http://schemas.microsoft.com/office/powerpoint/2010/main" val="299236946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19749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214"/>
            <a:ext cx="8534400" cy="1168400"/>
          </a:xfrm>
          <a:prstGeom prst="rect">
            <a:avLst/>
          </a:prstGeom>
        </p:spPr>
        <p:txBody>
          <a:bodyPr vert="horz" lIns="91440" tIns="45720" rIns="91440" bIns="45720" rtlCol="0" anchor="ctr" anchorCtr="0">
            <a:normAutofit/>
          </a:bodyPr>
          <a:lstStyle/>
          <a:p>
            <a:r>
              <a:rPr lang="en-US" dirty="0"/>
              <a:t>Master Slide</a:t>
            </a:r>
            <a:br>
              <a:rPr lang="en-US" dirty="0"/>
            </a:br>
            <a:r>
              <a:rPr lang="en-US" dirty="0"/>
              <a:t>Text Box</a:t>
            </a:r>
          </a:p>
        </p:txBody>
      </p:sp>
      <p:sp>
        <p:nvSpPr>
          <p:cNvPr id="3" name="Text Placeholder 2"/>
          <p:cNvSpPr>
            <a:spLocks noGrp="1"/>
          </p:cNvSpPr>
          <p:nvPr>
            <p:ph type="body" idx="1"/>
          </p:nvPr>
        </p:nvSpPr>
        <p:spPr>
          <a:xfrm>
            <a:off x="609600" y="1346200"/>
            <a:ext cx="10972800" cy="4965700"/>
          </a:xfrm>
          <a:prstGeom prst="rect">
            <a:avLst/>
          </a:prstGeom>
        </p:spPr>
        <p:txBody>
          <a:bodyPr vert="horz" lIns="91440" tIns="45720" rIns="91440" bIns="45720" rtlCol="0">
            <a:normAutofit/>
          </a:bodyPr>
          <a:lstStyle/>
          <a:p>
            <a:pPr lvl="0"/>
            <a:r>
              <a:rPr lang="en-US" dirty="0"/>
              <a:t>Subheading</a:t>
            </a:r>
          </a:p>
          <a:p>
            <a:pPr lvl="1"/>
            <a:r>
              <a:rPr lang="en-US" dirty="0"/>
              <a:t>Subheading 2</a:t>
            </a:r>
          </a:p>
          <a:p>
            <a:pPr lvl="2"/>
            <a:r>
              <a:rPr lang="en-US" dirty="0"/>
              <a:t>Body Text</a:t>
            </a:r>
          </a:p>
          <a:p>
            <a:pPr lvl="3"/>
            <a:r>
              <a:rPr lang="en-US" dirty="0"/>
              <a:t>Body Text Bold</a:t>
            </a:r>
          </a:p>
          <a:p>
            <a:pPr lvl="4"/>
            <a:r>
              <a:rPr lang="en-US" dirty="0"/>
              <a:t>Body Text Bullet</a:t>
            </a:r>
          </a:p>
          <a:p>
            <a:pPr lvl="5"/>
            <a:r>
              <a:rPr lang="en-US" dirty="0"/>
              <a:t>Body Text Bullet Bold</a:t>
            </a:r>
          </a:p>
          <a:p>
            <a:pPr lvl="6"/>
            <a:r>
              <a:rPr lang="en-US" dirty="0"/>
              <a:t>Body Text Indent</a:t>
            </a:r>
          </a:p>
          <a:p>
            <a:pPr lvl="7"/>
            <a:r>
              <a:rPr lang="en-US" dirty="0"/>
              <a:t>Body Text Bullet – Level 2</a:t>
            </a:r>
          </a:p>
          <a:p>
            <a:pPr lvl="8"/>
            <a:r>
              <a:rPr lang="en-US" dirty="0"/>
              <a:t>Body Text Bullet – Level 3</a:t>
            </a:r>
          </a:p>
        </p:txBody>
      </p:sp>
      <p:sp>
        <p:nvSpPr>
          <p:cNvPr id="4" name="Date Placeholder 3"/>
          <p:cNvSpPr>
            <a:spLocks noGrp="1"/>
          </p:cNvSpPr>
          <p:nvPr>
            <p:ph type="dt" sz="half" idx="2"/>
          </p:nvPr>
        </p:nvSpPr>
        <p:spPr>
          <a:xfrm>
            <a:off x="9753600" y="6527801"/>
            <a:ext cx="1828800" cy="319149"/>
          </a:xfrm>
          <a:prstGeom prst="rect">
            <a:avLst/>
          </a:prstGeom>
          <a:noFill/>
        </p:spPr>
        <p:txBody>
          <a:bodyPr vert="horz" lIns="91440" tIns="45720" rIns="91440" bIns="45720" rtlCol="0" anchor="ctr"/>
          <a:lstStyle>
            <a:lvl1pPr algn="r">
              <a:defRPr sz="1200">
                <a:solidFill>
                  <a:schemeClr val="bg1"/>
                </a:solidFill>
              </a:defRPr>
            </a:lvl1pPr>
          </a:lstStyle>
          <a:p>
            <a:fld id="{428C03FA-D804-4337-A928-73ABD43CCDFC}" type="datetime1">
              <a:rPr lang="en-US" smtClean="0"/>
              <a:pPr/>
              <a:t>10/14/2020</a:t>
            </a:fld>
            <a:endParaRPr lang="en-US"/>
          </a:p>
        </p:txBody>
      </p:sp>
      <p:sp>
        <p:nvSpPr>
          <p:cNvPr id="5" name="Footer Placeholder 4"/>
          <p:cNvSpPr>
            <a:spLocks noGrp="1"/>
          </p:cNvSpPr>
          <p:nvPr>
            <p:ph type="ftr" sz="quarter" idx="3"/>
          </p:nvPr>
        </p:nvSpPr>
        <p:spPr>
          <a:xfrm>
            <a:off x="3454400" y="6527801"/>
            <a:ext cx="5283200" cy="319149"/>
          </a:xfrm>
          <a:prstGeom prst="rect">
            <a:avLst/>
          </a:prstGeom>
          <a:noFill/>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575733" y="6538852"/>
            <a:ext cx="711200" cy="319149"/>
          </a:xfrm>
          <a:prstGeom prst="rect">
            <a:avLst/>
          </a:prstGeom>
          <a:noFill/>
        </p:spPr>
        <p:txBody>
          <a:bodyPr vert="horz" lIns="91440" tIns="45720" rIns="91440" bIns="45720" rtlCol="0" anchor="ctr"/>
          <a:lstStyle>
            <a:lvl1pPr algn="ctr">
              <a:defRPr sz="1200" b="1">
                <a:solidFill>
                  <a:schemeClr val="bg1"/>
                </a:solidFill>
              </a:defRPr>
            </a:lvl1pPr>
          </a:lstStyle>
          <a:p>
            <a:fld id="{23D87294-48C6-414C-94F6-BBB8A51D0D95}" type="slidenum">
              <a:rPr lang="en-US" smtClean="0"/>
              <a:pPr/>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A94ADB99-4A36-7641-9152-E7001868989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46168" y="116114"/>
            <a:ext cx="1443665" cy="990600"/>
          </a:xfrm>
          <a:prstGeom prst="rect">
            <a:avLst/>
          </a:prstGeom>
        </p:spPr>
      </p:pic>
    </p:spTree>
    <p:extLst>
      <p:ext uri="{BB962C8B-B14F-4D97-AF65-F5344CB8AC3E}">
        <p14:creationId xmlns:p14="http://schemas.microsoft.com/office/powerpoint/2010/main" val="427063292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8" r:id="rId4"/>
    <p:sldLayoutId id="2147483652" r:id="rId5"/>
    <p:sldLayoutId id="2147483664" r:id="rId6"/>
    <p:sldLayoutId id="2147483665" r:id="rId7"/>
  </p:sldLayoutIdLst>
  <p:hf hdr="0" ftr="0" dt="0"/>
  <p:txStyles>
    <p:titleStyle>
      <a:lvl1pPr algn="l" defTabSz="914400" rtl="0" eaLnBrk="1" latinLnBrk="0" hangingPunct="1">
        <a:spcBef>
          <a:spcPct val="0"/>
        </a:spcBef>
        <a:buNone/>
        <a:defRPr sz="2500" b="1" kern="1200">
          <a:solidFill>
            <a:srgbClr val="FFFFFF"/>
          </a:solidFill>
          <a:latin typeface="+mj-lt"/>
          <a:ea typeface="+mj-ea"/>
          <a:cs typeface="+mj-cs"/>
        </a:defRPr>
      </a:lvl1pPr>
    </p:titleStyle>
    <p:bodyStyle>
      <a:lvl1pPr marL="0" indent="0" algn="l" defTabSz="914400" rtl="0" eaLnBrk="1" latinLnBrk="0" hangingPunct="1">
        <a:lnSpc>
          <a:spcPct val="90000"/>
        </a:lnSpc>
        <a:spcBef>
          <a:spcPts val="1200"/>
        </a:spcBef>
        <a:buFont typeface="Arial" pitchFamily="34" charset="0"/>
        <a:buNone/>
        <a:defRPr sz="2400" b="1" kern="1200">
          <a:solidFill>
            <a:schemeClr val="tx2"/>
          </a:solidFill>
          <a:latin typeface="+mn-lt"/>
          <a:ea typeface="+mn-ea"/>
          <a:cs typeface="+mn-cs"/>
        </a:defRPr>
      </a:lvl1pPr>
      <a:lvl2pPr marL="0" indent="0" algn="l" defTabSz="914400" rtl="0" eaLnBrk="1" latinLnBrk="0" hangingPunct="1">
        <a:lnSpc>
          <a:spcPct val="90000"/>
        </a:lnSpc>
        <a:spcBef>
          <a:spcPts val="1800"/>
        </a:spcBef>
        <a:buFont typeface="Arial" pitchFamily="34" charset="0"/>
        <a:buNone/>
        <a:defRPr sz="1900" b="1" kern="1200" cap="none" baseline="0">
          <a:solidFill>
            <a:schemeClr val="accent3"/>
          </a:solidFill>
          <a:latin typeface="+mn-lt"/>
          <a:ea typeface="+mn-ea"/>
          <a:cs typeface="+mn-cs"/>
        </a:defRPr>
      </a:lvl2pPr>
      <a:lvl3pPr marL="0" indent="0" algn="l" defTabSz="914400" rtl="0" eaLnBrk="1" latinLnBrk="0" hangingPunct="1">
        <a:lnSpc>
          <a:spcPct val="90000"/>
        </a:lnSpc>
        <a:spcBef>
          <a:spcPts val="600"/>
        </a:spcBef>
        <a:buClr>
          <a:schemeClr val="accent1"/>
        </a:buClr>
        <a:buFont typeface="Webdings" pitchFamily="18" charset="2"/>
        <a:buNone/>
        <a:defRPr sz="1800" kern="1200">
          <a:solidFill>
            <a:schemeClr val="tx1"/>
          </a:solidFill>
          <a:latin typeface="+mn-lt"/>
          <a:ea typeface="+mn-ea"/>
          <a:cs typeface="Arial Narrow"/>
        </a:defRPr>
      </a:lvl3pPr>
      <a:lvl4pPr marL="0" indent="0" algn="l" defTabSz="914400" rtl="0" eaLnBrk="1" latinLnBrk="0" hangingPunct="1">
        <a:lnSpc>
          <a:spcPct val="90000"/>
        </a:lnSpc>
        <a:spcBef>
          <a:spcPts val="600"/>
        </a:spcBef>
        <a:buFont typeface="Arial" pitchFamily="34" charset="0"/>
        <a:buNone/>
        <a:defRPr sz="1800" b="1" kern="1200">
          <a:solidFill>
            <a:schemeClr val="tx1"/>
          </a:solidFill>
          <a:latin typeface="+mn-lt"/>
          <a:ea typeface="+mn-ea"/>
          <a:cs typeface="Arial Narrow"/>
        </a:defRPr>
      </a:lvl4pPr>
      <a:lvl5pPr marL="320040" indent="-320040" algn="l" defTabSz="914400" rtl="0" eaLnBrk="1" latinLnBrk="0" hangingPunct="1">
        <a:lnSpc>
          <a:spcPct val="90000"/>
        </a:lnSpc>
        <a:spcBef>
          <a:spcPts val="400"/>
        </a:spcBef>
        <a:buClr>
          <a:srgbClr val="A1BECF"/>
        </a:buClr>
        <a:buFont typeface="Wingdings" charset="2"/>
        <a:buChar char="§"/>
        <a:defRPr sz="1800" kern="1200">
          <a:solidFill>
            <a:schemeClr val="tx1"/>
          </a:solidFill>
          <a:latin typeface="+mn-lt"/>
          <a:ea typeface="+mn-ea"/>
          <a:cs typeface="Arial Narrow"/>
        </a:defRPr>
      </a:lvl5pPr>
      <a:lvl6pPr marL="320040" indent="-320040" algn="l" defTabSz="914400" rtl="0" eaLnBrk="1" latinLnBrk="0" hangingPunct="1">
        <a:lnSpc>
          <a:spcPct val="90000"/>
        </a:lnSpc>
        <a:spcBef>
          <a:spcPts val="400"/>
        </a:spcBef>
        <a:buClr>
          <a:srgbClr val="A1BECF"/>
        </a:buClr>
        <a:buFont typeface="Wingdings" charset="2"/>
        <a:buChar char="§"/>
        <a:defRPr sz="1800" b="1" kern="1200">
          <a:solidFill>
            <a:schemeClr val="tx1"/>
          </a:solidFill>
          <a:latin typeface="+mn-lt"/>
          <a:ea typeface="+mn-ea"/>
          <a:cs typeface="Arial Narrow"/>
        </a:defRPr>
      </a:lvl6pPr>
      <a:lvl7pPr marL="320040" indent="0" algn="l" defTabSz="914400" rtl="0" eaLnBrk="1" latinLnBrk="0" hangingPunct="1">
        <a:lnSpc>
          <a:spcPct val="90000"/>
        </a:lnSpc>
        <a:spcBef>
          <a:spcPts val="0"/>
        </a:spcBef>
        <a:buFont typeface="Arial" pitchFamily="34" charset="0"/>
        <a:buNone/>
        <a:defRPr sz="1800" kern="1200">
          <a:solidFill>
            <a:schemeClr val="tx1"/>
          </a:solidFill>
          <a:latin typeface="+mn-lt"/>
          <a:ea typeface="+mn-ea"/>
          <a:cs typeface="Arial Narrow"/>
        </a:defRPr>
      </a:lvl7pPr>
      <a:lvl8pPr marL="640080" indent="-320040" algn="l" defTabSz="914400" rtl="0" eaLnBrk="1" latinLnBrk="0" hangingPunct="1">
        <a:lnSpc>
          <a:spcPct val="90000"/>
        </a:lnSpc>
        <a:spcBef>
          <a:spcPts val="400"/>
        </a:spcBef>
        <a:buClr>
          <a:srgbClr val="A1BECF"/>
        </a:buClr>
        <a:buFont typeface="Arial" pitchFamily="34" charset="0"/>
        <a:buChar char="–"/>
        <a:defRPr sz="1800" kern="1200">
          <a:solidFill>
            <a:schemeClr val="tx1"/>
          </a:solidFill>
          <a:latin typeface="+mn-lt"/>
          <a:ea typeface="+mn-ea"/>
          <a:cs typeface="Arial Narrow"/>
        </a:defRPr>
      </a:lvl8pPr>
      <a:lvl9pPr marL="960120" indent="-320040" algn="l" defTabSz="914400" rtl="0" eaLnBrk="1" latinLnBrk="0" hangingPunct="1">
        <a:lnSpc>
          <a:spcPct val="90000"/>
        </a:lnSpc>
        <a:spcBef>
          <a:spcPts val="400"/>
        </a:spcBef>
        <a:buClr>
          <a:srgbClr val="A1BECF"/>
        </a:buClr>
        <a:buFont typeface="Arial" pitchFamily="34" charset="0"/>
        <a:buChar char="•"/>
        <a:defRPr sz="1800" kern="1200">
          <a:solidFill>
            <a:schemeClr val="tx1"/>
          </a:solidFill>
          <a:latin typeface="+mn-lt"/>
          <a:ea typeface="+mn-ea"/>
          <a:cs typeface="Arial Narrow"/>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package" Target="../embeddings/Microsoft_Excel_Worksheet3.xls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13.emf"/><Relationship Id="rId5" Type="http://schemas.openxmlformats.org/officeDocument/2006/relationships/package" Target="../embeddings/Microsoft_Excel_Worksheet4.xlsx"/><Relationship Id="rId4" Type="http://schemas.openxmlformats.org/officeDocument/2006/relationships/hyperlink" Target="https://www1.deltadentalins.com/individuals/find-a-dentist.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lue365deals.com/BCBSTX/" TargetMode="Externa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careatc.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kannact.com/cityofdalla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standard.benselect.com/cityofdalla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mailto:hrbenefits@dallascityhall.com"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standard.benselect.com/cityofdalla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4178300"/>
            <a:ext cx="3581400" cy="2032000"/>
          </a:xfrm>
        </p:spPr>
        <p:txBody>
          <a:bodyPr/>
          <a:lstStyle/>
          <a:p>
            <a:r>
              <a:rPr lang="en-US" b="1" dirty="0">
                <a:solidFill>
                  <a:schemeClr val="tx2"/>
                </a:solidFill>
              </a:rPr>
              <a:t>2021</a:t>
            </a:r>
            <a:r>
              <a:rPr lang="en-US" dirty="0"/>
              <a:t> </a:t>
            </a:r>
            <a:r>
              <a:rPr lang="en-US" dirty="0">
                <a:solidFill>
                  <a:schemeClr val="accent3"/>
                </a:solidFill>
              </a:rPr>
              <a:t>Employee Benefits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NETWORK OPTIONS</a:t>
            </a:r>
          </a:p>
        </p:txBody>
      </p:sp>
      <p:sp>
        <p:nvSpPr>
          <p:cNvPr id="7" name="Content Placeholder 6">
            <a:extLst>
              <a:ext uri="{FF2B5EF4-FFF2-40B4-BE49-F238E27FC236}">
                <a16:creationId xmlns:a16="http://schemas.microsoft.com/office/drawing/2014/main" id="{2232ACE7-9A92-4223-AE56-59D5C3C8D919}"/>
              </a:ext>
            </a:extLst>
          </p:cNvPr>
          <p:cNvSpPr>
            <a:spLocks noGrp="1"/>
          </p:cNvSpPr>
          <p:nvPr>
            <p:ph idx="1"/>
          </p:nvPr>
        </p:nvSpPr>
        <p:spPr>
          <a:xfrm>
            <a:off x="461790" y="3715210"/>
            <a:ext cx="10815810" cy="4645858"/>
          </a:xfrm>
        </p:spPr>
        <p:txBody>
          <a:bodyPr/>
          <a:lstStyle/>
          <a:p>
            <a:pPr marL="342900" indent="-342900">
              <a:buFont typeface="Arial" panose="020B0604020202020204" pitchFamily="34" charset="0"/>
              <a:buChar char="•"/>
            </a:pPr>
            <a:r>
              <a:rPr lang="en-US" sz="2000" dirty="0"/>
              <a:t>Blue Choice Copay and HSA plans include the enhanced benefit tier option</a:t>
            </a:r>
          </a:p>
          <a:p>
            <a:pPr marL="952484" lvl="1" indent="-342900">
              <a:buFont typeface="Arial" panose="020B0604020202020204" pitchFamily="34" charset="0"/>
              <a:buChar char="•"/>
            </a:pPr>
            <a:r>
              <a:rPr lang="en-US" sz="1800" dirty="0"/>
              <a:t>Enhanced benefit tier - plan pays </a:t>
            </a:r>
            <a:r>
              <a:rPr lang="en-US" sz="1800" u="sng" dirty="0"/>
              <a:t>90%</a:t>
            </a:r>
            <a:r>
              <a:rPr lang="en-US" sz="1800" dirty="0"/>
              <a:t> of your facility charges at Baylor or Methodist Health Systems (after deductible)</a:t>
            </a:r>
          </a:p>
          <a:p>
            <a:pPr marL="342900" indent="-342900">
              <a:buFont typeface="Arial" panose="020B0604020202020204" pitchFamily="34" charset="0"/>
              <a:buChar char="•"/>
            </a:pPr>
            <a:r>
              <a:rPr lang="en-US" sz="2000" dirty="0">
                <a:sym typeface="Calibri"/>
              </a:rPr>
              <a:t>BE SURE TO CONFIRM IF YOUR DOCTOR IS IN-NETWORK.</a:t>
            </a:r>
            <a:endParaRPr lang="en-US" sz="2000" dirty="0"/>
          </a:p>
          <a:p>
            <a:endParaRPr lang="en-US" dirty="0"/>
          </a:p>
        </p:txBody>
      </p:sp>
      <p:sp>
        <p:nvSpPr>
          <p:cNvPr id="3" name="Text Placeholder 2"/>
          <p:cNvSpPr>
            <a:spLocks noGrp="1"/>
          </p:cNvSpPr>
          <p:nvPr>
            <p:ph type="body" sz="quarter" idx="13"/>
          </p:nvPr>
        </p:nvSpPr>
        <p:spPr/>
        <p:txBody>
          <a:bodyPr/>
          <a:lstStyle/>
          <a:p>
            <a:pPr marL="952484" lvl="1" indent="-342900">
              <a:buFont typeface="Arial" panose="020B0604020202020204" pitchFamily="34" charset="0"/>
              <a:buChar char="•"/>
            </a:pPr>
            <a:endParaRPr lang="en-US" sz="2000" dirty="0"/>
          </a:p>
          <a:p>
            <a:pPr marL="0" indent="0"/>
            <a:endParaRPr lang="en-US" sz="2000" dirty="0"/>
          </a:p>
        </p:txBody>
      </p:sp>
      <p:graphicFrame>
        <p:nvGraphicFramePr>
          <p:cNvPr id="6" name="Table 5">
            <a:extLst>
              <a:ext uri="{FF2B5EF4-FFF2-40B4-BE49-F238E27FC236}">
                <a16:creationId xmlns:a16="http://schemas.microsoft.com/office/drawing/2014/main" id="{4425C854-6154-4CA6-A2B9-C061DB52C3A9}"/>
              </a:ext>
            </a:extLst>
          </p:cNvPr>
          <p:cNvGraphicFramePr>
            <a:graphicFrameLocks noGrp="1"/>
          </p:cNvGraphicFramePr>
          <p:nvPr>
            <p:extLst>
              <p:ext uri="{D42A27DB-BD31-4B8C-83A1-F6EECF244321}">
                <p14:modId xmlns:p14="http://schemas.microsoft.com/office/powerpoint/2010/main" val="3833241514"/>
              </p:ext>
            </p:extLst>
          </p:nvPr>
        </p:nvGraphicFramePr>
        <p:xfrm>
          <a:off x="539262" y="1343354"/>
          <a:ext cx="10544684" cy="2214880"/>
        </p:xfrm>
        <a:graphic>
          <a:graphicData uri="http://schemas.openxmlformats.org/drawingml/2006/table">
            <a:tbl>
              <a:tblPr firstRow="1" bandRow="1">
                <a:tableStyleId>{8799B23B-EC83-4686-B30A-512413B5E67A}</a:tableStyleId>
              </a:tblPr>
              <a:tblGrid>
                <a:gridCol w="2636172">
                  <a:extLst>
                    <a:ext uri="{9D8B030D-6E8A-4147-A177-3AD203B41FA5}">
                      <a16:colId xmlns:a16="http://schemas.microsoft.com/office/drawing/2014/main" val="2546992934"/>
                    </a:ext>
                  </a:extLst>
                </a:gridCol>
                <a:gridCol w="3744159">
                  <a:extLst>
                    <a:ext uri="{9D8B030D-6E8A-4147-A177-3AD203B41FA5}">
                      <a16:colId xmlns:a16="http://schemas.microsoft.com/office/drawing/2014/main" val="1306485536"/>
                    </a:ext>
                  </a:extLst>
                </a:gridCol>
                <a:gridCol w="4164353">
                  <a:extLst>
                    <a:ext uri="{9D8B030D-6E8A-4147-A177-3AD203B41FA5}">
                      <a16:colId xmlns:a16="http://schemas.microsoft.com/office/drawing/2014/main" val="1325921540"/>
                    </a:ext>
                  </a:extLst>
                </a:gridCol>
              </a:tblGrid>
              <a:tr h="533400">
                <a:tc>
                  <a:txBody>
                    <a:bodyPr/>
                    <a:lstStyle/>
                    <a:p>
                      <a:pPr algn="ctr"/>
                      <a:r>
                        <a:rPr lang="en-US" sz="1800" b="1" i="0" dirty="0">
                          <a:solidFill>
                            <a:schemeClr val="bg1"/>
                          </a:solidFill>
                        </a:rPr>
                        <a:t>Network</a:t>
                      </a:r>
                      <a:endParaRPr lang="en-US" sz="1800" b="1" i="0" dirty="0">
                        <a:solidFill>
                          <a:schemeClr val="bg1"/>
                        </a:solidFill>
                        <a:latin typeface="+mj-lt"/>
                      </a:endParaRPr>
                    </a:p>
                  </a:txBody>
                  <a:tcPr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70AD47"/>
                    </a:solidFill>
                  </a:tcPr>
                </a:tc>
                <a:tc>
                  <a:txBody>
                    <a:bodyPr/>
                    <a:lstStyle/>
                    <a:p>
                      <a:pPr algn="ctr"/>
                      <a:r>
                        <a:rPr lang="en-US" sz="1800" i="0" dirty="0">
                          <a:solidFill>
                            <a:schemeClr val="bg1"/>
                          </a:solidFill>
                        </a:rPr>
                        <a:t>Blue Choice</a:t>
                      </a:r>
                      <a:endParaRPr lang="en-US" sz="1800" i="0" dirty="0">
                        <a:solidFill>
                          <a:schemeClr val="bg1"/>
                        </a:solidFill>
                        <a:latin typeface="+mj-lt"/>
                      </a:endParaRPr>
                    </a:p>
                  </a:txBody>
                  <a:tcPr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70AD47"/>
                    </a:solidFill>
                  </a:tcPr>
                </a:tc>
                <a:tc>
                  <a:txBody>
                    <a:bodyPr/>
                    <a:lstStyle/>
                    <a:p>
                      <a:pPr algn="ctr"/>
                      <a:r>
                        <a:rPr lang="en-US" sz="1800" i="0" dirty="0">
                          <a:solidFill>
                            <a:schemeClr val="bg1"/>
                          </a:solidFill>
                        </a:rPr>
                        <a:t>Blue Essentials</a:t>
                      </a:r>
                      <a:endParaRPr lang="en-US" sz="1800" i="0" dirty="0">
                        <a:solidFill>
                          <a:schemeClr val="bg1"/>
                        </a:solidFill>
                        <a:latin typeface="+mj-lt"/>
                      </a:endParaRPr>
                    </a:p>
                  </a:txBody>
                  <a:tcPr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70AD47"/>
                    </a:solidFill>
                  </a:tcPr>
                </a:tc>
                <a:extLst>
                  <a:ext uri="{0D108BD9-81ED-4DB2-BD59-A6C34878D82A}">
                    <a16:rowId xmlns:a16="http://schemas.microsoft.com/office/drawing/2014/main" val="1419257867"/>
                  </a:ext>
                </a:extLst>
              </a:tr>
              <a:tr h="370840">
                <a:tc>
                  <a:txBody>
                    <a:bodyPr/>
                    <a:lstStyle/>
                    <a:p>
                      <a:pPr algn="ctr"/>
                      <a:r>
                        <a:rPr lang="en-US" sz="1600" b="1" i="0" dirty="0">
                          <a:latin typeface="+mj-lt"/>
                        </a:rPr>
                        <a:t>Medical Plan</a:t>
                      </a:r>
                    </a:p>
                  </a:txBody>
                  <a:tcPr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noFill/>
                  </a:tcPr>
                </a:tc>
                <a:tc>
                  <a:txBody>
                    <a:bodyPr/>
                    <a:lstStyle/>
                    <a:p>
                      <a:pPr algn="ctr"/>
                      <a:r>
                        <a:rPr lang="en-US" sz="1600" b="1" i="0" u="sng" dirty="0">
                          <a:latin typeface="+mj-lt"/>
                        </a:rPr>
                        <a:t>Copay &amp; HSA Plan</a:t>
                      </a:r>
                    </a:p>
                  </a:txBody>
                  <a:tcPr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noFill/>
                  </a:tcPr>
                </a:tc>
                <a:tc>
                  <a:txBody>
                    <a:bodyPr/>
                    <a:lstStyle/>
                    <a:p>
                      <a:pPr algn="ctr"/>
                      <a:r>
                        <a:rPr lang="en-US" sz="1600" b="1" i="0" u="sng" dirty="0">
                          <a:solidFill>
                            <a:schemeClr val="tx1"/>
                          </a:solidFill>
                        </a:rPr>
                        <a:t>PCP Plan</a:t>
                      </a:r>
                      <a:endParaRPr lang="en-US" sz="1600" b="1" i="0" u="sng" dirty="0">
                        <a:solidFill>
                          <a:schemeClr val="tx1"/>
                        </a:solidFill>
                        <a:latin typeface="+mj-lt"/>
                      </a:endParaRPr>
                    </a:p>
                  </a:txBody>
                  <a:tcPr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458410739"/>
                  </a:ext>
                </a:extLst>
              </a:tr>
              <a:tr h="370840">
                <a:tc>
                  <a:txBody>
                    <a:bodyPr/>
                    <a:lstStyle/>
                    <a:p>
                      <a:pPr algn="ctr"/>
                      <a:r>
                        <a:rPr lang="en-US" sz="1600" b="1" dirty="0"/>
                        <a:t>Network Description</a:t>
                      </a:r>
                      <a:endParaRPr lang="en-US" sz="1600" b="1" dirty="0">
                        <a:latin typeface="+mj-lt"/>
                      </a:endParaRPr>
                    </a:p>
                  </a:txBody>
                  <a:tcPr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noFill/>
                  </a:tcPr>
                </a:tc>
                <a:tc>
                  <a:txBody>
                    <a:bodyPr/>
                    <a:lstStyle/>
                    <a:p>
                      <a:pPr algn="ctr"/>
                      <a:r>
                        <a:rPr lang="en-US" sz="1600" dirty="0"/>
                        <a:t>Blue Choice provides a </a:t>
                      </a:r>
                      <a:r>
                        <a:rPr lang="en-US" sz="1600" b="1" dirty="0"/>
                        <a:t>broad network</a:t>
                      </a:r>
                      <a:r>
                        <a:rPr lang="en-US" sz="1600" dirty="0"/>
                        <a:t> of providers and covers 80% of your eligible expenses after you have met the deductible. </a:t>
                      </a:r>
                      <a:r>
                        <a:rPr lang="en-US" sz="1600" b="1" dirty="0"/>
                        <a:t>Out-of-network services are not covered.</a:t>
                      </a:r>
                      <a:endParaRPr lang="en-US" sz="1600" b="1" dirty="0">
                        <a:latin typeface="+mj-lt"/>
                      </a:endParaRPr>
                    </a:p>
                  </a:txBody>
                  <a:tcPr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noFill/>
                  </a:tcPr>
                </a:tc>
                <a:tc>
                  <a:txBody>
                    <a:bodyPr/>
                    <a:lstStyle/>
                    <a:p>
                      <a:pPr algn="ctr"/>
                      <a:r>
                        <a:rPr lang="en-US" sz="1600" dirty="0">
                          <a:latin typeface="+mj-lt"/>
                        </a:rPr>
                        <a:t>Blue Essentials is a targeted, </a:t>
                      </a:r>
                      <a:r>
                        <a:rPr lang="en-US" sz="1600" b="1" u="none" dirty="0">
                          <a:latin typeface="+mj-lt"/>
                        </a:rPr>
                        <a:t>narrow network</a:t>
                      </a:r>
                      <a:r>
                        <a:rPr lang="en-US" sz="1600" dirty="0">
                          <a:latin typeface="+mj-lt"/>
                        </a:rPr>
                        <a:t>, with an emphasis on the most high-quality and cost-effective physicians. </a:t>
                      </a:r>
                      <a:r>
                        <a:rPr lang="en-US" sz="1600" b="1" dirty="0">
                          <a:latin typeface="+mj-lt"/>
                        </a:rPr>
                        <a:t>Out-of-network services are not covered.</a:t>
                      </a:r>
                    </a:p>
                  </a:txBody>
                  <a:tcPr anchor="ctr">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866847786"/>
                  </a:ext>
                </a:extLst>
              </a:tr>
            </a:tbl>
          </a:graphicData>
        </a:graphic>
      </p:graphicFrame>
      <p:pic>
        <p:nvPicPr>
          <p:cNvPr id="4" name="Picture 3">
            <a:extLst>
              <a:ext uri="{FF2B5EF4-FFF2-40B4-BE49-F238E27FC236}">
                <a16:creationId xmlns:a16="http://schemas.microsoft.com/office/drawing/2014/main" id="{931C7A1D-FD42-44AA-B96B-6A6544305FA7}"/>
              </a:ext>
            </a:extLst>
          </p:cNvPr>
          <p:cNvPicPr>
            <a:picLocks noChangeAspect="1"/>
          </p:cNvPicPr>
          <p:nvPr/>
        </p:nvPicPr>
        <p:blipFill>
          <a:blip r:embed="rId3"/>
          <a:stretch>
            <a:fillRect/>
          </a:stretch>
        </p:blipFill>
        <p:spPr>
          <a:xfrm>
            <a:off x="8181402" y="4771626"/>
            <a:ext cx="3583977" cy="1486039"/>
          </a:xfrm>
          <a:prstGeom prst="rect">
            <a:avLst/>
          </a:prstGeom>
        </p:spPr>
      </p:pic>
    </p:spTree>
    <p:extLst>
      <p:ext uri="{BB962C8B-B14F-4D97-AF65-F5344CB8AC3E}">
        <p14:creationId xmlns:p14="http://schemas.microsoft.com/office/powerpoint/2010/main" val="16420759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Pre-65 Retiree Contributions</a:t>
            </a:r>
          </a:p>
        </p:txBody>
      </p:sp>
      <p:graphicFrame>
        <p:nvGraphicFramePr>
          <p:cNvPr id="7" name="Table 6">
            <a:extLst>
              <a:ext uri="{FF2B5EF4-FFF2-40B4-BE49-F238E27FC236}">
                <a16:creationId xmlns:a16="http://schemas.microsoft.com/office/drawing/2014/main" id="{1A177F6C-A296-43D1-A5F1-0C8532D0663A}"/>
              </a:ext>
            </a:extLst>
          </p:cNvPr>
          <p:cNvGraphicFramePr>
            <a:graphicFrameLocks noGrp="1"/>
          </p:cNvGraphicFramePr>
          <p:nvPr>
            <p:extLst>
              <p:ext uri="{D42A27DB-BD31-4B8C-83A1-F6EECF244321}">
                <p14:modId xmlns:p14="http://schemas.microsoft.com/office/powerpoint/2010/main" val="3158440750"/>
              </p:ext>
            </p:extLst>
          </p:nvPr>
        </p:nvGraphicFramePr>
        <p:xfrm>
          <a:off x="152399" y="1905000"/>
          <a:ext cx="5819660" cy="3235960"/>
        </p:xfrm>
        <a:graphic>
          <a:graphicData uri="http://schemas.openxmlformats.org/drawingml/2006/table">
            <a:tbl>
              <a:tblPr firstRow="1" bandRow="1">
                <a:tableStyleId>{5C22544A-7EE6-4342-B048-85BDC9FD1C3A}</a:tableStyleId>
              </a:tblPr>
              <a:tblGrid>
                <a:gridCol w="2461806">
                  <a:extLst>
                    <a:ext uri="{9D8B030D-6E8A-4147-A177-3AD203B41FA5}">
                      <a16:colId xmlns:a16="http://schemas.microsoft.com/office/drawing/2014/main" val="2402854008"/>
                    </a:ext>
                  </a:extLst>
                </a:gridCol>
                <a:gridCol w="1650240">
                  <a:extLst>
                    <a:ext uri="{9D8B030D-6E8A-4147-A177-3AD203B41FA5}">
                      <a16:colId xmlns:a16="http://schemas.microsoft.com/office/drawing/2014/main" val="3179022135"/>
                    </a:ext>
                  </a:extLst>
                </a:gridCol>
                <a:gridCol w="1707614">
                  <a:extLst>
                    <a:ext uri="{9D8B030D-6E8A-4147-A177-3AD203B41FA5}">
                      <a16:colId xmlns:a16="http://schemas.microsoft.com/office/drawing/2014/main" val="4092366425"/>
                    </a:ext>
                  </a:extLst>
                </a:gridCol>
              </a:tblGrid>
              <a:tr h="370840">
                <a:tc gridSpan="3">
                  <a:txBody>
                    <a:bodyPr/>
                    <a:lstStyle/>
                    <a:p>
                      <a:pPr algn="ctr"/>
                      <a:r>
                        <a:rPr lang="en-US" sz="1800" dirty="0"/>
                        <a:t>Blue Essentials PCP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hMerge="1">
                  <a:txBody>
                    <a:bodyPr/>
                    <a:lstStyle/>
                    <a:p>
                      <a:endParaRPr lang="en-US" dirty="0"/>
                    </a:p>
                  </a:txBody>
                  <a:tcPr/>
                </a:tc>
                <a:tc hMerge="1">
                  <a:txBody>
                    <a:bodyPr/>
                    <a:lstStyle/>
                    <a:p>
                      <a:pPr algn="ctr"/>
                      <a:endParaRPr lang="en-US" dirty="0"/>
                    </a:p>
                  </a:txBody>
                  <a:tcPr anchor="ctr"/>
                </a:tc>
                <a:extLst>
                  <a:ext uri="{0D108BD9-81ED-4DB2-BD59-A6C34878D82A}">
                    <a16:rowId xmlns:a16="http://schemas.microsoft.com/office/drawing/2014/main" val="1692094703"/>
                  </a:ext>
                </a:extLst>
              </a:tr>
              <a:tr h="370840">
                <a:tc>
                  <a:txBody>
                    <a:bodyPr/>
                    <a:lstStyle/>
                    <a:p>
                      <a:pPr algn="l"/>
                      <a:r>
                        <a:rPr lang="en-US" sz="1800" b="1" dirty="0"/>
                        <a:t>Tier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1" dirty="0"/>
                        <a:t>Retiree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1" dirty="0"/>
                        <a:t>Retiree Hired after 1/1/2010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6425494"/>
                  </a:ext>
                </a:extLst>
              </a:tr>
              <a:tr h="370840">
                <a:tc>
                  <a:txBody>
                    <a:bodyPr/>
                    <a:lstStyle/>
                    <a:p>
                      <a:pPr algn="l"/>
                      <a:r>
                        <a:rPr lang="en-US" sz="1800" b="1" dirty="0"/>
                        <a:t>Employee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$636.18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$1,156.69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9453637"/>
                  </a:ext>
                </a:extLst>
              </a:tr>
              <a:tr h="370840">
                <a:tc>
                  <a:txBody>
                    <a:bodyPr/>
                    <a:lstStyle/>
                    <a:p>
                      <a:pPr algn="l"/>
                      <a:r>
                        <a:rPr lang="en-US" sz="1800" b="1" dirty="0"/>
                        <a:t>Employee + Spouse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$1,672.68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$2,538.69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82308317"/>
                  </a:ext>
                </a:extLst>
              </a:tr>
              <a:tr h="370840">
                <a:tc>
                  <a:txBody>
                    <a:bodyPr/>
                    <a:lstStyle/>
                    <a:p>
                      <a:pPr algn="l"/>
                      <a:r>
                        <a:rPr lang="en-US" sz="1800" b="1" dirty="0"/>
                        <a:t>Employee + Children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$1,110.77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$1,789.48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64154"/>
                  </a:ext>
                </a:extLst>
              </a:tr>
              <a:tr h="370840">
                <a:tc>
                  <a:txBody>
                    <a:bodyPr/>
                    <a:lstStyle/>
                    <a:p>
                      <a:pPr algn="l"/>
                      <a:r>
                        <a:rPr lang="en-US" sz="1800" b="1" dirty="0"/>
                        <a:t>Employee + Family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$2,070.73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$3,094.94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73956957"/>
                  </a:ext>
                </a:extLst>
              </a:tr>
              <a:tr h="370840">
                <a:tc>
                  <a:txBody>
                    <a:bodyPr/>
                    <a:lstStyle/>
                    <a:p>
                      <a:pPr algn="l"/>
                      <a:r>
                        <a:rPr lang="en-US" sz="1800" b="1" dirty="0"/>
                        <a:t>Spouse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$412.87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$1,382.00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9238561"/>
                  </a:ext>
                </a:extLst>
              </a:tr>
              <a:tr h="370840">
                <a:tc>
                  <a:txBody>
                    <a:bodyPr/>
                    <a:lstStyle/>
                    <a:p>
                      <a:pPr algn="l"/>
                      <a:r>
                        <a:rPr lang="en-US" sz="1800" b="1" dirty="0"/>
                        <a:t>Spouse + Children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$1,938.24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$1,938.24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72884413"/>
                  </a:ext>
                </a:extLst>
              </a:tr>
            </a:tbl>
          </a:graphicData>
        </a:graphic>
      </p:graphicFrame>
      <p:graphicFrame>
        <p:nvGraphicFramePr>
          <p:cNvPr id="8" name="Table 7">
            <a:extLst>
              <a:ext uri="{FF2B5EF4-FFF2-40B4-BE49-F238E27FC236}">
                <a16:creationId xmlns:a16="http://schemas.microsoft.com/office/drawing/2014/main" id="{D12C01AE-D104-4A05-BB98-D1F8EC7F96FC}"/>
              </a:ext>
            </a:extLst>
          </p:cNvPr>
          <p:cNvGraphicFramePr>
            <a:graphicFrameLocks noGrp="1"/>
          </p:cNvGraphicFramePr>
          <p:nvPr>
            <p:extLst>
              <p:ext uri="{D42A27DB-BD31-4B8C-83A1-F6EECF244321}">
                <p14:modId xmlns:p14="http://schemas.microsoft.com/office/powerpoint/2010/main" val="3092651116"/>
              </p:ext>
            </p:extLst>
          </p:nvPr>
        </p:nvGraphicFramePr>
        <p:xfrm>
          <a:off x="6184138" y="1905000"/>
          <a:ext cx="5682867" cy="3235960"/>
        </p:xfrm>
        <a:graphic>
          <a:graphicData uri="http://schemas.openxmlformats.org/drawingml/2006/table">
            <a:tbl>
              <a:tblPr firstRow="1" bandRow="1">
                <a:tableStyleId>{5C22544A-7EE6-4342-B048-85BDC9FD1C3A}</a:tableStyleId>
              </a:tblPr>
              <a:tblGrid>
                <a:gridCol w="2482467">
                  <a:extLst>
                    <a:ext uri="{9D8B030D-6E8A-4147-A177-3AD203B41FA5}">
                      <a16:colId xmlns:a16="http://schemas.microsoft.com/office/drawing/2014/main" val="2402854008"/>
                    </a:ext>
                  </a:extLst>
                </a:gridCol>
                <a:gridCol w="1447800">
                  <a:extLst>
                    <a:ext uri="{9D8B030D-6E8A-4147-A177-3AD203B41FA5}">
                      <a16:colId xmlns:a16="http://schemas.microsoft.com/office/drawing/2014/main" val="3179022135"/>
                    </a:ext>
                  </a:extLst>
                </a:gridCol>
                <a:gridCol w="1752600">
                  <a:extLst>
                    <a:ext uri="{9D8B030D-6E8A-4147-A177-3AD203B41FA5}">
                      <a16:colId xmlns:a16="http://schemas.microsoft.com/office/drawing/2014/main" val="4092366425"/>
                    </a:ext>
                  </a:extLst>
                </a:gridCol>
              </a:tblGrid>
              <a:tr h="370840">
                <a:tc gridSpan="3">
                  <a:txBody>
                    <a:bodyPr/>
                    <a:lstStyle/>
                    <a:p>
                      <a:pPr algn="ctr"/>
                      <a:r>
                        <a:rPr lang="en-US" sz="1800" dirty="0"/>
                        <a:t>Blue Choice Copay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hMerge="1">
                  <a:txBody>
                    <a:bodyPr/>
                    <a:lstStyle/>
                    <a:p>
                      <a:endParaRPr lang="en-US" dirty="0"/>
                    </a:p>
                  </a:txBody>
                  <a:tcPr/>
                </a:tc>
                <a:tc hMerge="1">
                  <a:txBody>
                    <a:bodyPr/>
                    <a:lstStyle/>
                    <a:p>
                      <a:pPr algn="ctr"/>
                      <a:endParaRPr lang="en-US" dirty="0"/>
                    </a:p>
                  </a:txBody>
                  <a:tcPr anchor="ctr"/>
                </a:tc>
                <a:extLst>
                  <a:ext uri="{0D108BD9-81ED-4DB2-BD59-A6C34878D82A}">
                    <a16:rowId xmlns:a16="http://schemas.microsoft.com/office/drawing/2014/main" val="1692094703"/>
                  </a:ext>
                </a:extLst>
              </a:tr>
              <a:tr h="370840">
                <a:tc>
                  <a:txBody>
                    <a:bodyPr/>
                    <a:lstStyle/>
                    <a:p>
                      <a:pPr algn="l"/>
                      <a:r>
                        <a:rPr lang="en-US" sz="1800" b="1" dirty="0"/>
                        <a:t>Tier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1" dirty="0"/>
                        <a:t>Retiree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1" dirty="0"/>
                        <a:t>Retiree Hired after 1/1/2010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6425494"/>
                  </a:ext>
                </a:extLst>
              </a:tr>
              <a:tr h="370840">
                <a:tc>
                  <a:txBody>
                    <a:bodyPr/>
                    <a:lstStyle/>
                    <a:p>
                      <a:pPr algn="l"/>
                      <a:r>
                        <a:rPr lang="en-US" sz="1800" b="1" dirty="0"/>
                        <a:t>Employee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$613.25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$1,115.00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9453637"/>
                  </a:ext>
                </a:extLst>
              </a:tr>
              <a:tr h="370840">
                <a:tc>
                  <a:txBody>
                    <a:bodyPr/>
                    <a:lstStyle/>
                    <a:p>
                      <a:pPr algn="l"/>
                      <a:r>
                        <a:rPr lang="en-US" sz="1800" b="1" dirty="0"/>
                        <a:t>Employee + Spouse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$1,553.75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$2,369.00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82308317"/>
                  </a:ext>
                </a:extLst>
              </a:tr>
              <a:tr h="370840">
                <a:tc>
                  <a:txBody>
                    <a:bodyPr/>
                    <a:lstStyle/>
                    <a:p>
                      <a:pPr algn="l"/>
                      <a:r>
                        <a:rPr lang="en-US" sz="1800" b="1" dirty="0"/>
                        <a:t>Employee + Children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$1,070.00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$1,724.00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64154"/>
                  </a:ext>
                </a:extLst>
              </a:tr>
              <a:tr h="370840">
                <a:tc>
                  <a:txBody>
                    <a:bodyPr/>
                    <a:lstStyle/>
                    <a:p>
                      <a:pPr algn="l"/>
                      <a:r>
                        <a:rPr lang="en-US" sz="1800" b="1" dirty="0"/>
                        <a:t>Employee + Family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$1,888.50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$2,856.00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73956957"/>
                  </a:ext>
                </a:extLst>
              </a:tr>
              <a:tr h="370840">
                <a:tc>
                  <a:txBody>
                    <a:bodyPr/>
                    <a:lstStyle/>
                    <a:p>
                      <a:pPr algn="l"/>
                      <a:r>
                        <a:rPr lang="en-US" sz="1800" b="1" dirty="0"/>
                        <a:t>Spouse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$383.50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$1,254.00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9238561"/>
                  </a:ext>
                </a:extLst>
              </a:tr>
              <a:tr h="370840">
                <a:tc>
                  <a:txBody>
                    <a:bodyPr/>
                    <a:lstStyle/>
                    <a:p>
                      <a:pPr algn="l"/>
                      <a:r>
                        <a:rPr lang="en-US" sz="1800" b="1" dirty="0"/>
                        <a:t>Spouse + Children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$1,741.00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$1,741.00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72884413"/>
                  </a:ext>
                </a:extLst>
              </a:tr>
            </a:tbl>
          </a:graphicData>
        </a:graphic>
      </p:graphicFrame>
      <p:sp>
        <p:nvSpPr>
          <p:cNvPr id="12" name="Content Placeholder 6">
            <a:extLst>
              <a:ext uri="{FF2B5EF4-FFF2-40B4-BE49-F238E27FC236}">
                <a16:creationId xmlns:a16="http://schemas.microsoft.com/office/drawing/2014/main" id="{0083E21B-F914-4BD1-9839-84C0BE1D5C36}"/>
              </a:ext>
            </a:extLst>
          </p:cNvPr>
          <p:cNvSpPr>
            <a:spLocks noGrp="1"/>
          </p:cNvSpPr>
          <p:nvPr>
            <p:ph idx="1"/>
          </p:nvPr>
        </p:nvSpPr>
        <p:spPr>
          <a:xfrm>
            <a:off x="609600" y="1346200"/>
            <a:ext cx="10972800" cy="4826000"/>
          </a:xfrm>
        </p:spPr>
        <p:txBody>
          <a:bodyPr/>
          <a:lstStyle/>
          <a:p>
            <a:r>
              <a:rPr lang="en-US" dirty="0"/>
              <a:t>Monthly Rates</a:t>
            </a:r>
          </a:p>
        </p:txBody>
      </p:sp>
    </p:spTree>
    <p:extLst>
      <p:ext uri="{BB962C8B-B14F-4D97-AF65-F5344CB8AC3E}">
        <p14:creationId xmlns:p14="http://schemas.microsoft.com/office/powerpoint/2010/main" val="131201723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Pre-65 Retiree Contributions</a:t>
            </a:r>
          </a:p>
        </p:txBody>
      </p:sp>
      <p:graphicFrame>
        <p:nvGraphicFramePr>
          <p:cNvPr id="9" name="Table 8">
            <a:extLst>
              <a:ext uri="{FF2B5EF4-FFF2-40B4-BE49-F238E27FC236}">
                <a16:creationId xmlns:a16="http://schemas.microsoft.com/office/drawing/2014/main" id="{7D7CE9D7-F6B5-476B-9DEB-504F25044020}"/>
              </a:ext>
            </a:extLst>
          </p:cNvPr>
          <p:cNvGraphicFramePr>
            <a:graphicFrameLocks noGrp="1"/>
          </p:cNvGraphicFramePr>
          <p:nvPr>
            <p:extLst>
              <p:ext uri="{D42A27DB-BD31-4B8C-83A1-F6EECF244321}">
                <p14:modId xmlns:p14="http://schemas.microsoft.com/office/powerpoint/2010/main" val="2219456889"/>
              </p:ext>
            </p:extLst>
          </p:nvPr>
        </p:nvGraphicFramePr>
        <p:xfrm>
          <a:off x="2460170" y="1905000"/>
          <a:ext cx="7271660" cy="3235960"/>
        </p:xfrm>
        <a:graphic>
          <a:graphicData uri="http://schemas.openxmlformats.org/drawingml/2006/table">
            <a:tbl>
              <a:tblPr firstRow="1" bandRow="1">
                <a:tableStyleId>{5C22544A-7EE6-4342-B048-85BDC9FD1C3A}</a:tableStyleId>
              </a:tblPr>
              <a:tblGrid>
                <a:gridCol w="3041729">
                  <a:extLst>
                    <a:ext uri="{9D8B030D-6E8A-4147-A177-3AD203B41FA5}">
                      <a16:colId xmlns:a16="http://schemas.microsoft.com/office/drawing/2014/main" val="2402854008"/>
                    </a:ext>
                  </a:extLst>
                </a:gridCol>
                <a:gridCol w="1731644">
                  <a:extLst>
                    <a:ext uri="{9D8B030D-6E8A-4147-A177-3AD203B41FA5}">
                      <a16:colId xmlns:a16="http://schemas.microsoft.com/office/drawing/2014/main" val="3179022135"/>
                    </a:ext>
                  </a:extLst>
                </a:gridCol>
                <a:gridCol w="2498287">
                  <a:extLst>
                    <a:ext uri="{9D8B030D-6E8A-4147-A177-3AD203B41FA5}">
                      <a16:colId xmlns:a16="http://schemas.microsoft.com/office/drawing/2014/main" val="4092366425"/>
                    </a:ext>
                  </a:extLst>
                </a:gridCol>
              </a:tblGrid>
              <a:tr h="370840">
                <a:tc gridSpan="3">
                  <a:txBody>
                    <a:bodyPr/>
                    <a:lstStyle/>
                    <a:p>
                      <a:pPr algn="ctr"/>
                      <a:r>
                        <a:rPr lang="en-US" sz="1800" dirty="0"/>
                        <a:t>Blue Choice HSA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hMerge="1">
                  <a:txBody>
                    <a:bodyPr/>
                    <a:lstStyle/>
                    <a:p>
                      <a:endParaRPr lang="en-US" dirty="0"/>
                    </a:p>
                  </a:txBody>
                  <a:tcPr/>
                </a:tc>
                <a:tc hMerge="1">
                  <a:txBody>
                    <a:bodyPr/>
                    <a:lstStyle/>
                    <a:p>
                      <a:pPr algn="ctr"/>
                      <a:endParaRPr lang="en-US" dirty="0"/>
                    </a:p>
                  </a:txBody>
                  <a:tcPr anchor="ctr"/>
                </a:tc>
                <a:extLst>
                  <a:ext uri="{0D108BD9-81ED-4DB2-BD59-A6C34878D82A}">
                    <a16:rowId xmlns:a16="http://schemas.microsoft.com/office/drawing/2014/main" val="1692094703"/>
                  </a:ext>
                </a:extLst>
              </a:tr>
              <a:tr h="370840">
                <a:tc>
                  <a:txBody>
                    <a:bodyPr/>
                    <a:lstStyle/>
                    <a:p>
                      <a:pPr algn="l"/>
                      <a:r>
                        <a:rPr lang="en-US" sz="1800" b="1" dirty="0"/>
                        <a:t>Tier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1" dirty="0"/>
                        <a:t>Retiree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b="1" dirty="0"/>
                        <a:t>Retiree Hired after 1/1/2010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6425494"/>
                  </a:ext>
                </a:extLst>
              </a:tr>
              <a:tr h="370840">
                <a:tc>
                  <a:txBody>
                    <a:bodyPr/>
                    <a:lstStyle/>
                    <a:p>
                      <a:pPr algn="l"/>
                      <a:r>
                        <a:rPr lang="en-US" sz="1800" b="1" dirty="0"/>
                        <a:t>Employee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$601.15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$1,093.00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9453637"/>
                  </a:ext>
                </a:extLst>
              </a:tr>
              <a:tr h="370840">
                <a:tc>
                  <a:txBody>
                    <a:bodyPr/>
                    <a:lstStyle/>
                    <a:p>
                      <a:pPr algn="l"/>
                      <a:r>
                        <a:rPr lang="en-US" sz="1800" b="1" dirty="0"/>
                        <a:t>Employee + Spouse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$1,524.40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$2,324.00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82308317"/>
                  </a:ext>
                </a:extLst>
              </a:tr>
              <a:tr h="370840">
                <a:tc>
                  <a:txBody>
                    <a:bodyPr/>
                    <a:lstStyle/>
                    <a:p>
                      <a:pPr algn="l"/>
                      <a:r>
                        <a:rPr lang="en-US" sz="1800" b="1" dirty="0"/>
                        <a:t>Employee + Children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$1,048.90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t>$1,690.00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564154"/>
                  </a:ext>
                </a:extLst>
              </a:tr>
              <a:tr h="370840">
                <a:tc>
                  <a:txBody>
                    <a:bodyPr/>
                    <a:lstStyle/>
                    <a:p>
                      <a:pPr algn="l"/>
                      <a:r>
                        <a:rPr lang="en-US" sz="1800" b="1" dirty="0"/>
                        <a:t>Employee + Family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$1,852.15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$2,801.00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73956957"/>
                  </a:ext>
                </a:extLst>
              </a:tr>
              <a:tr h="370840">
                <a:tc>
                  <a:txBody>
                    <a:bodyPr/>
                    <a:lstStyle/>
                    <a:p>
                      <a:pPr algn="l"/>
                      <a:r>
                        <a:rPr lang="en-US" sz="1800" b="1" dirty="0"/>
                        <a:t>Spouse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$377.00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$1,231.00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9238561"/>
                  </a:ext>
                </a:extLst>
              </a:tr>
              <a:tr h="370840">
                <a:tc>
                  <a:txBody>
                    <a:bodyPr/>
                    <a:lstStyle/>
                    <a:p>
                      <a:pPr algn="l"/>
                      <a:r>
                        <a:rPr lang="en-US" sz="1800" b="1" dirty="0"/>
                        <a:t>Spouse + Children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$1,708.00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$1,708.00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72884413"/>
                  </a:ext>
                </a:extLst>
              </a:tr>
            </a:tbl>
          </a:graphicData>
        </a:graphic>
      </p:graphicFrame>
      <p:sp>
        <p:nvSpPr>
          <p:cNvPr id="6" name="Content Placeholder 6">
            <a:extLst>
              <a:ext uri="{FF2B5EF4-FFF2-40B4-BE49-F238E27FC236}">
                <a16:creationId xmlns:a16="http://schemas.microsoft.com/office/drawing/2014/main" id="{4281D44F-23CA-4885-A63B-C9A21EC26AB4}"/>
              </a:ext>
            </a:extLst>
          </p:cNvPr>
          <p:cNvSpPr>
            <a:spLocks noGrp="1"/>
          </p:cNvSpPr>
          <p:nvPr>
            <p:ph idx="1"/>
          </p:nvPr>
        </p:nvSpPr>
        <p:spPr>
          <a:xfrm>
            <a:off x="609600" y="1346200"/>
            <a:ext cx="10972800" cy="4826000"/>
          </a:xfrm>
        </p:spPr>
        <p:txBody>
          <a:bodyPr/>
          <a:lstStyle/>
          <a:p>
            <a:r>
              <a:rPr lang="en-US" dirty="0"/>
              <a:t>Monthly Rates</a:t>
            </a:r>
          </a:p>
        </p:txBody>
      </p:sp>
    </p:spTree>
    <p:extLst>
      <p:ext uri="{BB962C8B-B14F-4D97-AF65-F5344CB8AC3E}">
        <p14:creationId xmlns:p14="http://schemas.microsoft.com/office/powerpoint/2010/main" val="264416821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Pharmacy – Prime Therapeutics</a:t>
            </a:r>
            <a:endParaRPr lang="en-US" sz="3200" b="0" i="1" dirty="0"/>
          </a:p>
        </p:txBody>
      </p:sp>
      <p:sp>
        <p:nvSpPr>
          <p:cNvPr id="7" name="Content Placeholder 6">
            <a:extLst>
              <a:ext uri="{FF2B5EF4-FFF2-40B4-BE49-F238E27FC236}">
                <a16:creationId xmlns:a16="http://schemas.microsoft.com/office/drawing/2014/main" id="{2487D053-693A-4EE4-B67B-18A572EDB8AF}"/>
              </a:ext>
            </a:extLst>
          </p:cNvPr>
          <p:cNvSpPr>
            <a:spLocks noGrp="1"/>
          </p:cNvSpPr>
          <p:nvPr>
            <p:ph idx="1"/>
          </p:nvPr>
        </p:nvSpPr>
        <p:spPr>
          <a:xfrm>
            <a:off x="424543" y="4038600"/>
            <a:ext cx="11119340" cy="2286000"/>
          </a:xfrm>
        </p:spPr>
        <p:txBody>
          <a:bodyPr>
            <a:normAutofit fontScale="92500" lnSpcReduction="10000"/>
          </a:bodyPr>
          <a:lstStyle/>
          <a:p>
            <a:pPr>
              <a:spcBef>
                <a:spcPts val="1059"/>
              </a:spcBef>
              <a:defRPr/>
            </a:pPr>
            <a:r>
              <a:rPr lang="en-US" sz="2000" dirty="0">
                <a:latin typeface="Segoe UI" panose="020B0502040204020203" pitchFamily="34" charset="0"/>
                <a:ea typeface="Segoe UI" panose="020B0502040204020203" pitchFamily="34" charset="0"/>
                <a:cs typeface="Segoe UI" panose="020B0502040204020203" pitchFamily="34" charset="0"/>
              </a:rPr>
              <a:t>Additional Pharmacy Benefits</a:t>
            </a:r>
          </a:p>
          <a:p>
            <a:pPr marL="752080" lvl="1" indent="-302575">
              <a:buFont typeface="Arial" panose="020B0604020202020204" pitchFamily="34" charset="0"/>
              <a:buChar char="•"/>
              <a:defRPr/>
            </a:pPr>
            <a:r>
              <a:rPr lang="en-US" sz="1800" dirty="0">
                <a:latin typeface="Segoe UI" panose="020B0502040204020203" pitchFamily="34" charset="0"/>
                <a:ea typeface="Segoe UI" panose="020B0502040204020203" pitchFamily="34" charset="0"/>
                <a:cs typeface="Segoe UI" panose="020B0502040204020203" pitchFamily="34" charset="0"/>
              </a:rPr>
              <a:t>Free diabetes and hypertension medications for certain drug classes</a:t>
            </a:r>
          </a:p>
          <a:p>
            <a:pPr marL="1310866" lvl="2" indent="-302575">
              <a:buFont typeface="Arial" panose="020B0604020202020204" pitchFamily="34" charset="0"/>
              <a:buChar char="•"/>
              <a:defRPr/>
            </a:pPr>
            <a:r>
              <a:rPr lang="en-US" sz="1400" dirty="0">
                <a:latin typeface="Segoe UI" panose="020B0502040204020203" pitchFamily="34" charset="0"/>
                <a:ea typeface="Segoe UI" panose="020B0502040204020203" pitchFamily="34" charset="0"/>
                <a:cs typeface="Segoe UI" panose="020B0502040204020203" pitchFamily="34" charset="0"/>
              </a:rPr>
              <a:t>Available to </a:t>
            </a:r>
            <a:r>
              <a:rPr lang="en-US" sz="1400" b="1" dirty="0">
                <a:latin typeface="Segoe UI" panose="020B0502040204020203" pitchFamily="34" charset="0"/>
                <a:ea typeface="Segoe UI" panose="020B0502040204020203" pitchFamily="34" charset="0"/>
                <a:cs typeface="Segoe UI" panose="020B0502040204020203" pitchFamily="34" charset="0"/>
              </a:rPr>
              <a:t>Blue Essentials PCP</a:t>
            </a:r>
            <a:r>
              <a:rPr lang="en-US" sz="1400" dirty="0">
                <a:latin typeface="Segoe UI" panose="020B0502040204020203" pitchFamily="34" charset="0"/>
                <a:ea typeface="Segoe UI" panose="020B0502040204020203" pitchFamily="34" charset="0"/>
                <a:cs typeface="Segoe UI" panose="020B0502040204020203" pitchFamily="34" charset="0"/>
              </a:rPr>
              <a:t> and </a:t>
            </a:r>
            <a:r>
              <a:rPr lang="en-US" sz="1400" b="1" dirty="0">
                <a:latin typeface="Segoe UI" panose="020B0502040204020203" pitchFamily="34" charset="0"/>
                <a:ea typeface="Segoe UI" panose="020B0502040204020203" pitchFamily="34" charset="0"/>
                <a:cs typeface="Segoe UI" panose="020B0502040204020203" pitchFamily="34" charset="0"/>
              </a:rPr>
              <a:t>Blue Choice Copay </a:t>
            </a:r>
            <a:r>
              <a:rPr lang="en-US" sz="1400" dirty="0">
                <a:latin typeface="Segoe UI" panose="020B0502040204020203" pitchFamily="34" charset="0"/>
                <a:ea typeface="Segoe UI" panose="020B0502040204020203" pitchFamily="34" charset="0"/>
                <a:cs typeface="Segoe UI" panose="020B0502040204020203" pitchFamily="34" charset="0"/>
              </a:rPr>
              <a:t>plan members</a:t>
            </a:r>
          </a:p>
          <a:p>
            <a:pPr marL="752080" lvl="1" indent="-302575">
              <a:buFont typeface="Arial" panose="020B0604020202020204" pitchFamily="34" charset="0"/>
              <a:buChar char="•"/>
              <a:defRPr/>
            </a:pPr>
            <a:r>
              <a:rPr lang="en-US" sz="1800" dirty="0">
                <a:latin typeface="Segoe UI" panose="020B0502040204020203" pitchFamily="34" charset="0"/>
                <a:cs typeface="Segoe UI" panose="020B0502040204020203" pitchFamily="34" charset="0"/>
              </a:rPr>
              <a:t>Preventive Therapy Drug List (PTDL) offers reduced cost for certain generic preventive medications</a:t>
            </a:r>
          </a:p>
          <a:p>
            <a:pPr marL="1310866" lvl="2" indent="-302575">
              <a:buFont typeface="Arial" panose="020B0604020202020204" pitchFamily="34" charset="0"/>
              <a:buChar char="•"/>
              <a:defRPr/>
            </a:pPr>
            <a:r>
              <a:rPr lang="en-US" sz="1700" dirty="0">
                <a:latin typeface="Segoe UI" panose="020B0502040204020203" pitchFamily="34" charset="0"/>
                <a:cs typeface="Segoe UI" panose="020B0502040204020203" pitchFamily="34" charset="0"/>
              </a:rPr>
              <a:t> </a:t>
            </a:r>
            <a:r>
              <a:rPr lang="en-US" sz="1400" dirty="0">
                <a:latin typeface="Segoe UI" panose="020B0502040204020203" pitchFamily="34" charset="0"/>
                <a:ea typeface="Segoe UI" panose="020B0502040204020203" pitchFamily="34" charset="0"/>
                <a:cs typeface="Segoe UI" panose="020B0502040204020203" pitchFamily="34" charset="0"/>
              </a:rPr>
              <a:t>Available to </a:t>
            </a:r>
            <a:r>
              <a:rPr lang="en-US" sz="1400" b="1" dirty="0">
                <a:latin typeface="Segoe UI" panose="020B0502040204020203" pitchFamily="34" charset="0"/>
                <a:ea typeface="Segoe UI" panose="020B0502040204020203" pitchFamily="34" charset="0"/>
                <a:cs typeface="Segoe UI" panose="020B0502040204020203" pitchFamily="34" charset="0"/>
              </a:rPr>
              <a:t>Blue Choice HSA </a:t>
            </a:r>
            <a:r>
              <a:rPr lang="en-US" sz="1400" dirty="0">
                <a:latin typeface="Segoe UI" panose="020B0502040204020203" pitchFamily="34" charset="0"/>
                <a:ea typeface="Segoe UI" panose="020B0502040204020203" pitchFamily="34" charset="0"/>
                <a:cs typeface="Segoe UI" panose="020B0502040204020203" pitchFamily="34" charset="0"/>
              </a:rPr>
              <a:t>plan members </a:t>
            </a:r>
          </a:p>
          <a:p>
            <a:pPr marL="752080" lvl="1" indent="-302575">
              <a:buFont typeface="Arial" panose="020B0604020202020204" pitchFamily="34" charset="0"/>
              <a:buChar char="•"/>
              <a:defRPr/>
            </a:pPr>
            <a:r>
              <a:rPr lang="en-US" sz="1800" dirty="0">
                <a:latin typeface="Segoe UI" panose="020B0502040204020203" pitchFamily="34" charset="0"/>
                <a:cs typeface="Segoe UI" panose="020B0502040204020203" pitchFamily="34" charset="0"/>
              </a:rPr>
              <a:t>Mail order also available! </a:t>
            </a:r>
          </a:p>
        </p:txBody>
      </p:sp>
      <p:graphicFrame>
        <p:nvGraphicFramePr>
          <p:cNvPr id="5" name="Table 4">
            <a:extLst>
              <a:ext uri="{FF2B5EF4-FFF2-40B4-BE49-F238E27FC236}">
                <a16:creationId xmlns:a16="http://schemas.microsoft.com/office/drawing/2014/main" id="{3740E7BE-E7E7-4097-A35F-5E2B3A2B7A7A}"/>
              </a:ext>
            </a:extLst>
          </p:cNvPr>
          <p:cNvGraphicFramePr>
            <a:graphicFrameLocks noGrp="1"/>
          </p:cNvGraphicFramePr>
          <p:nvPr>
            <p:extLst>
              <p:ext uri="{D42A27DB-BD31-4B8C-83A1-F6EECF244321}">
                <p14:modId xmlns:p14="http://schemas.microsoft.com/office/powerpoint/2010/main" val="2152300756"/>
              </p:ext>
            </p:extLst>
          </p:nvPr>
        </p:nvGraphicFramePr>
        <p:xfrm>
          <a:off x="533400" y="1446657"/>
          <a:ext cx="9612923" cy="2459959"/>
        </p:xfrm>
        <a:graphic>
          <a:graphicData uri="http://schemas.openxmlformats.org/drawingml/2006/table">
            <a:tbl>
              <a:tblPr firstRow="1" bandRow="1">
                <a:tableStyleId>{FABFCF23-3B69-468F-B69F-88F6DE6A72F2}</a:tableStyleId>
              </a:tblPr>
              <a:tblGrid>
                <a:gridCol w="2797179">
                  <a:extLst>
                    <a:ext uri="{9D8B030D-6E8A-4147-A177-3AD203B41FA5}">
                      <a16:colId xmlns:a16="http://schemas.microsoft.com/office/drawing/2014/main" val="253739721"/>
                    </a:ext>
                  </a:extLst>
                </a:gridCol>
                <a:gridCol w="2071704">
                  <a:extLst>
                    <a:ext uri="{9D8B030D-6E8A-4147-A177-3AD203B41FA5}">
                      <a16:colId xmlns:a16="http://schemas.microsoft.com/office/drawing/2014/main" val="3532473475"/>
                    </a:ext>
                  </a:extLst>
                </a:gridCol>
                <a:gridCol w="1978965">
                  <a:extLst>
                    <a:ext uri="{9D8B030D-6E8A-4147-A177-3AD203B41FA5}">
                      <a16:colId xmlns:a16="http://schemas.microsoft.com/office/drawing/2014/main" val="4162411691"/>
                    </a:ext>
                  </a:extLst>
                </a:gridCol>
                <a:gridCol w="2765075">
                  <a:extLst>
                    <a:ext uri="{9D8B030D-6E8A-4147-A177-3AD203B41FA5}">
                      <a16:colId xmlns:a16="http://schemas.microsoft.com/office/drawing/2014/main" val="1196256245"/>
                    </a:ext>
                  </a:extLst>
                </a:gridCol>
              </a:tblGrid>
              <a:tr h="585939">
                <a:tc>
                  <a:txBody>
                    <a:bodyPr/>
                    <a:lstStyle/>
                    <a:p>
                      <a:pPr algn="ctr"/>
                      <a:r>
                        <a:rPr lang="en-US" sz="1800" dirty="0"/>
                        <a:t>30 Day Retail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US" sz="1600" dirty="0"/>
                        <a:t>Blue Essentials </a:t>
                      </a:r>
                    </a:p>
                    <a:p>
                      <a:pPr algn="ctr"/>
                      <a:r>
                        <a:rPr lang="en-US" sz="1600" dirty="0"/>
                        <a:t>PCP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US" sz="1600" dirty="0"/>
                        <a:t>Blue Choice</a:t>
                      </a:r>
                    </a:p>
                    <a:p>
                      <a:pPr algn="ctr"/>
                      <a:r>
                        <a:rPr lang="en-US" sz="1600" dirty="0"/>
                        <a:t> Copay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US" sz="1600" dirty="0"/>
                        <a:t>Blue Choice HSA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3041251389"/>
                  </a:ext>
                </a:extLst>
              </a:tr>
              <a:tr h="560335">
                <a:tc>
                  <a:txBody>
                    <a:bodyPr/>
                    <a:lstStyle/>
                    <a:p>
                      <a:pPr algn="l"/>
                      <a:r>
                        <a:rPr lang="en-US" sz="1400" b="1" dirty="0"/>
                        <a:t>Generic Medications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t>$15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t>$15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i="0" u="none" strike="noStrike" baseline="0" dirty="0">
                          <a:solidFill>
                            <a:schemeClr val="dk1"/>
                          </a:solidFill>
                          <a:latin typeface="+mn-lt"/>
                          <a:ea typeface="+mn-ea"/>
                          <a:cs typeface="+mn-cs"/>
                          <a:sym typeface="Source Sans Pro"/>
                        </a:rPr>
                        <a:t>You pay 20%</a:t>
                      </a:r>
                    </a:p>
                    <a:p>
                      <a:pPr algn="ctr"/>
                      <a:r>
                        <a:rPr lang="en-US" sz="1400" b="0" i="0" u="none" strike="noStrike" baseline="0" dirty="0">
                          <a:solidFill>
                            <a:schemeClr val="dk1"/>
                          </a:solidFill>
                          <a:latin typeface="+mn-lt"/>
                          <a:ea typeface="+mn-ea"/>
                          <a:cs typeface="+mn-cs"/>
                          <a:sym typeface="Source Sans Pro"/>
                        </a:rPr>
                        <a:t>after medical deductible is met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24471097"/>
                  </a:ext>
                </a:extLst>
              </a:tr>
              <a:tr h="560335">
                <a:tc>
                  <a:txBody>
                    <a:bodyPr/>
                    <a:lstStyle/>
                    <a:p>
                      <a:pPr algn="l"/>
                      <a:r>
                        <a:rPr lang="en-US" sz="1400" b="1" dirty="0"/>
                        <a:t>Preferred Brand-Name Medications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$40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$40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baseline="0" dirty="0">
                          <a:solidFill>
                            <a:schemeClr val="dk1"/>
                          </a:solidFill>
                          <a:latin typeface="+mn-lt"/>
                          <a:ea typeface="+mn-ea"/>
                          <a:cs typeface="+mn-cs"/>
                          <a:sym typeface="Source Sans Pro"/>
                        </a:rPr>
                        <a:t>You pay 20%</a:t>
                      </a:r>
                    </a:p>
                    <a:p>
                      <a:pPr algn="ctr"/>
                      <a:r>
                        <a:rPr lang="en-US" sz="1400" b="0" i="0" u="none" strike="noStrike" baseline="0" dirty="0">
                          <a:solidFill>
                            <a:schemeClr val="dk1"/>
                          </a:solidFill>
                          <a:latin typeface="+mn-lt"/>
                          <a:ea typeface="+mn-ea"/>
                          <a:cs typeface="+mn-cs"/>
                          <a:sym typeface="Source Sans Pro"/>
                        </a:rPr>
                        <a:t>after medical deductible is met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692984"/>
                  </a:ext>
                </a:extLst>
              </a:tr>
              <a:tr h="753350">
                <a:tc>
                  <a:txBody>
                    <a:bodyPr/>
                    <a:lstStyle/>
                    <a:p>
                      <a:pPr algn="l"/>
                      <a:r>
                        <a:rPr lang="en-US" sz="1400" b="1" dirty="0"/>
                        <a:t>Non-Preferred Brand-Name Medications (Includes Specialty Drug Formulary)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t>$75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t>$75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b="0" i="0" u="none" strike="noStrike" baseline="0" dirty="0">
                          <a:solidFill>
                            <a:schemeClr val="dk1"/>
                          </a:solidFill>
                          <a:latin typeface="+mn-lt"/>
                          <a:ea typeface="+mn-ea"/>
                          <a:cs typeface="+mn-cs"/>
                          <a:sym typeface="Source Sans Pro"/>
                        </a:rPr>
                        <a:t>You pay 20%</a:t>
                      </a:r>
                    </a:p>
                    <a:p>
                      <a:pPr algn="ctr"/>
                      <a:r>
                        <a:rPr lang="en-US" sz="1400" b="0" i="0" u="none" strike="noStrike" baseline="0" dirty="0">
                          <a:solidFill>
                            <a:schemeClr val="dk1"/>
                          </a:solidFill>
                          <a:latin typeface="+mn-lt"/>
                          <a:ea typeface="+mn-ea"/>
                          <a:cs typeface="+mn-cs"/>
                          <a:sym typeface="Source Sans Pro"/>
                        </a:rPr>
                        <a:t>after medical deductible is met</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8275653"/>
                  </a:ext>
                </a:extLst>
              </a:tr>
            </a:tbl>
          </a:graphicData>
        </a:graphic>
      </p:graphicFrame>
    </p:spTree>
    <p:extLst>
      <p:ext uri="{BB962C8B-B14F-4D97-AF65-F5344CB8AC3E}">
        <p14:creationId xmlns:p14="http://schemas.microsoft.com/office/powerpoint/2010/main" val="15345773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1134D3-66EB-4B0D-8C40-579136CD63FD}"/>
              </a:ext>
            </a:extLst>
          </p:cNvPr>
          <p:cNvSpPr>
            <a:spLocks noGrp="1"/>
          </p:cNvSpPr>
          <p:nvPr>
            <p:ph type="ctrTitle"/>
          </p:nvPr>
        </p:nvSpPr>
        <p:spPr/>
        <p:txBody>
          <a:bodyPr/>
          <a:lstStyle/>
          <a:p>
            <a:r>
              <a:rPr lang="en-US" dirty="0"/>
              <a:t>Pre-Tax Savings Account</a:t>
            </a:r>
          </a:p>
        </p:txBody>
      </p:sp>
    </p:spTree>
    <p:extLst>
      <p:ext uri="{BB962C8B-B14F-4D97-AF65-F5344CB8AC3E}">
        <p14:creationId xmlns:p14="http://schemas.microsoft.com/office/powerpoint/2010/main" val="64860870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0187"/>
            <a:ext cx="9062292" cy="1168400"/>
          </a:xfrm>
        </p:spPr>
        <p:txBody>
          <a:bodyPr>
            <a:normAutofit/>
          </a:bodyPr>
          <a:lstStyle/>
          <a:p>
            <a:pPr algn="l"/>
            <a:r>
              <a:rPr lang="en-US" sz="3200" dirty="0"/>
              <a:t>Health Savings Account – </a:t>
            </a:r>
            <a:r>
              <a:rPr lang="en-US" dirty="0"/>
              <a:t>HSA Bank</a:t>
            </a:r>
            <a:br>
              <a:rPr lang="en-US" sz="3200" dirty="0"/>
            </a:br>
            <a:r>
              <a:rPr lang="en-US" sz="2400" dirty="0"/>
              <a:t>HDHP Participants Only</a:t>
            </a:r>
            <a:endParaRPr lang="en-US" sz="3200" dirty="0"/>
          </a:p>
        </p:txBody>
      </p:sp>
      <p:sp>
        <p:nvSpPr>
          <p:cNvPr id="6" name="Text Placeholder 5">
            <a:extLst>
              <a:ext uri="{FF2B5EF4-FFF2-40B4-BE49-F238E27FC236}">
                <a16:creationId xmlns:a16="http://schemas.microsoft.com/office/drawing/2014/main" id="{45B043BD-CA86-41F6-94C8-F38CC03299FC}"/>
              </a:ext>
            </a:extLst>
          </p:cNvPr>
          <p:cNvSpPr>
            <a:spLocks noGrp="1"/>
          </p:cNvSpPr>
          <p:nvPr>
            <p:ph type="body" sz="quarter" idx="13"/>
          </p:nvPr>
        </p:nvSpPr>
        <p:spPr>
          <a:xfrm>
            <a:off x="609600" y="6258496"/>
            <a:ext cx="10972800" cy="228600"/>
          </a:xfrm>
        </p:spPr>
        <p:txBody>
          <a:bodyPr/>
          <a:lstStyle/>
          <a:p>
            <a:pPr marL="0" indent="0"/>
            <a:r>
              <a:rPr lang="en-US" sz="1200" dirty="0">
                <a:solidFill>
                  <a:srgbClr val="E67231"/>
                </a:solidFill>
                <a:latin typeface="Segoe UI" panose="020B0502040204020203" pitchFamily="34" charset="0"/>
                <a:ea typeface="Segoe UI" panose="020B0502040204020203" pitchFamily="34" charset="0"/>
                <a:cs typeface="Segoe UI" panose="020B0502040204020203" pitchFamily="34" charset="0"/>
              </a:rPr>
              <a:t>*FUNDS ARE FULLY VESTED. PENALTIES APPLY IF USED FOR NON-QUALIFIED EXPENSES</a:t>
            </a:r>
          </a:p>
          <a:p>
            <a:pPr marL="0" indent="0"/>
            <a:endParaRPr lang="en-US" sz="2000" dirty="0"/>
          </a:p>
        </p:txBody>
      </p:sp>
      <p:graphicFrame>
        <p:nvGraphicFramePr>
          <p:cNvPr id="3" name="Object 2">
            <a:extLst>
              <a:ext uri="{FF2B5EF4-FFF2-40B4-BE49-F238E27FC236}">
                <a16:creationId xmlns:a16="http://schemas.microsoft.com/office/drawing/2014/main" id="{E6556D04-2085-4698-9788-3587A4389E56}"/>
              </a:ext>
            </a:extLst>
          </p:cNvPr>
          <p:cNvGraphicFramePr>
            <a:graphicFrameLocks noChangeAspect="1"/>
          </p:cNvGraphicFramePr>
          <p:nvPr>
            <p:extLst>
              <p:ext uri="{D42A27DB-BD31-4B8C-83A1-F6EECF244321}">
                <p14:modId xmlns:p14="http://schemas.microsoft.com/office/powerpoint/2010/main" val="3200408824"/>
              </p:ext>
            </p:extLst>
          </p:nvPr>
        </p:nvGraphicFramePr>
        <p:xfrm>
          <a:off x="704850" y="1411288"/>
          <a:ext cx="10782300" cy="1339850"/>
        </p:xfrm>
        <a:graphic>
          <a:graphicData uri="http://schemas.openxmlformats.org/presentationml/2006/ole">
            <mc:AlternateContent xmlns:mc="http://schemas.openxmlformats.org/markup-compatibility/2006">
              <mc:Choice xmlns:v="urn:schemas-microsoft-com:vml" Requires="v">
                <p:oleObj spid="_x0000_s4098" name="Worksheet" r:id="rId4" imgW="10782226" imgH="1339675" progId="Excel.Sheet.12">
                  <p:embed/>
                </p:oleObj>
              </mc:Choice>
              <mc:Fallback>
                <p:oleObj name="Worksheet" r:id="rId4" imgW="10782226" imgH="1339675" progId="Excel.Sheet.12">
                  <p:embed/>
                  <p:pic>
                    <p:nvPicPr>
                      <p:cNvPr id="3" name="Object 2">
                        <a:extLst>
                          <a:ext uri="{FF2B5EF4-FFF2-40B4-BE49-F238E27FC236}">
                            <a16:creationId xmlns:a16="http://schemas.microsoft.com/office/drawing/2014/main" id="{E6556D04-2085-4698-9788-3587A4389E56}"/>
                          </a:ext>
                        </a:extLst>
                      </p:cNvPr>
                      <p:cNvPicPr/>
                      <p:nvPr/>
                    </p:nvPicPr>
                    <p:blipFill>
                      <a:blip r:embed="rId5"/>
                      <a:stretch>
                        <a:fillRect/>
                      </a:stretch>
                    </p:blipFill>
                    <p:spPr>
                      <a:xfrm>
                        <a:off x="704850" y="1411288"/>
                        <a:ext cx="10782300" cy="1339850"/>
                      </a:xfrm>
                      <a:prstGeom prst="rect">
                        <a:avLst/>
                      </a:prstGeom>
                    </p:spPr>
                  </p:pic>
                </p:oleObj>
              </mc:Fallback>
            </mc:AlternateContent>
          </a:graphicData>
        </a:graphic>
      </p:graphicFrame>
      <p:sp>
        <p:nvSpPr>
          <p:cNvPr id="7" name="Text Placeholder 4">
            <a:extLst>
              <a:ext uri="{FF2B5EF4-FFF2-40B4-BE49-F238E27FC236}">
                <a16:creationId xmlns:a16="http://schemas.microsoft.com/office/drawing/2014/main" id="{46AF4DE6-7E9B-4990-B752-99D0A0F77D39}"/>
              </a:ext>
            </a:extLst>
          </p:cNvPr>
          <p:cNvSpPr txBox="1">
            <a:spLocks/>
          </p:cNvSpPr>
          <p:nvPr/>
        </p:nvSpPr>
        <p:spPr>
          <a:xfrm>
            <a:off x="1411338" y="2819400"/>
            <a:ext cx="9028062" cy="2605087"/>
          </a:xfrm>
          <a:prstGeom prst="rect">
            <a:avLst/>
          </a:prstGeom>
        </p:spPr>
        <p:txBody>
          <a:bodyPr vert="horz"/>
          <a:lstStyle>
            <a:lvl1pPr marL="457189" indent="-457189" defTabSz="609585" eaLnBrk="1" hangingPunct="1">
              <a:spcBef>
                <a:spcPts val="667"/>
              </a:spcBef>
              <a:buSzPct val="100000"/>
              <a:buFont typeface="Arial"/>
              <a:buNone/>
              <a:defRPr sz="2667" b="1" cap="all" spc="267" baseline="0">
                <a:solidFill>
                  <a:srgbClr val="505151"/>
                </a:solidFill>
                <a:latin typeface="Segoe UI"/>
                <a:ea typeface="Source Sans Pro"/>
                <a:cs typeface="Segoe UI"/>
                <a:sym typeface="Source Sans Pro"/>
              </a:defRPr>
            </a:lvl1pPr>
            <a:lvl2pPr marL="1066773" indent="-457189" defTabSz="609585" eaLnBrk="1" hangingPunct="1">
              <a:spcBef>
                <a:spcPts val="667"/>
              </a:spcBef>
              <a:buSzPct val="100000"/>
              <a:buFont typeface="Arial"/>
              <a:buChar char="•"/>
              <a:defRPr sz="2667">
                <a:solidFill>
                  <a:srgbClr val="505151"/>
                </a:solidFill>
                <a:latin typeface="Segoe UI"/>
                <a:ea typeface="Source Sans Pro"/>
                <a:cs typeface="Segoe UI"/>
                <a:sym typeface="Source Sans Pro"/>
              </a:defRPr>
            </a:lvl2pPr>
            <a:lvl3pPr marL="1625559" indent="-406390" defTabSz="609585" eaLnBrk="1" hangingPunct="1">
              <a:spcBef>
                <a:spcPts val="667"/>
              </a:spcBef>
              <a:buSzPct val="100000"/>
              <a:buFont typeface="Arial"/>
              <a:buChar char="•"/>
              <a:defRPr sz="2133" i="1">
                <a:solidFill>
                  <a:srgbClr val="505151"/>
                </a:solidFill>
                <a:latin typeface="Segoe UI"/>
                <a:ea typeface="Source Sans Pro"/>
                <a:cs typeface="Segoe UI"/>
                <a:sym typeface="Source Sans Pro"/>
              </a:defRPr>
            </a:lvl3pPr>
            <a:lvl4pPr marL="2235144" indent="-406390" defTabSz="609585" eaLnBrk="1" hangingPunct="1">
              <a:spcBef>
                <a:spcPts val="667"/>
              </a:spcBef>
              <a:buSzPct val="100000"/>
              <a:buFont typeface="Arial"/>
              <a:buChar char="•"/>
              <a:defRPr sz="2133">
                <a:solidFill>
                  <a:srgbClr val="505151"/>
                </a:solidFill>
                <a:latin typeface="Segoe UI"/>
                <a:ea typeface="Source Sans Pro"/>
                <a:cs typeface="Segoe UI"/>
                <a:sym typeface="Source Sans Pro"/>
              </a:defRPr>
            </a:lvl4pPr>
            <a:lvl5pPr marL="2844729" indent="-406390" defTabSz="609585" eaLnBrk="1" hangingPunct="1">
              <a:spcBef>
                <a:spcPts val="667"/>
              </a:spcBef>
              <a:buSzPct val="100000"/>
              <a:buFont typeface="Arial"/>
              <a:buChar char="•"/>
              <a:defRPr sz="1867" i="1">
                <a:solidFill>
                  <a:srgbClr val="505151"/>
                </a:solidFill>
                <a:latin typeface="Segoe UI"/>
                <a:ea typeface="Source Sans Pro"/>
                <a:cs typeface="Segoe UI"/>
                <a:sym typeface="Source Sans Pro"/>
              </a:defRPr>
            </a:lvl5pPr>
            <a:lvl6pPr marL="3413675" indent="-365751" defTabSz="609585" eaLnBrk="1" hangingPunct="1">
              <a:spcBef>
                <a:spcPts val="667"/>
              </a:spcBef>
              <a:buSzPct val="100000"/>
              <a:buFont typeface="Arial"/>
              <a:buChar char="•"/>
              <a:defRPr sz="3200">
                <a:solidFill>
                  <a:srgbClr val="505151"/>
                </a:solidFill>
                <a:latin typeface="Source Sans Pro"/>
                <a:ea typeface="Source Sans Pro"/>
                <a:cs typeface="Source Sans Pro"/>
                <a:sym typeface="Source Sans Pro"/>
              </a:defRPr>
            </a:lvl6pPr>
            <a:lvl7pPr marL="4023259" indent="-365751" defTabSz="609585" eaLnBrk="1" hangingPunct="1">
              <a:spcBef>
                <a:spcPts val="667"/>
              </a:spcBef>
              <a:buSzPct val="100000"/>
              <a:buFont typeface="Arial"/>
              <a:buChar char="•"/>
              <a:defRPr sz="3200">
                <a:solidFill>
                  <a:srgbClr val="505151"/>
                </a:solidFill>
                <a:latin typeface="Source Sans Pro"/>
                <a:ea typeface="Source Sans Pro"/>
                <a:cs typeface="Source Sans Pro"/>
                <a:sym typeface="Source Sans Pro"/>
              </a:defRPr>
            </a:lvl7pPr>
            <a:lvl8pPr marL="4632844" indent="-365751" defTabSz="609585" eaLnBrk="1" hangingPunct="1">
              <a:spcBef>
                <a:spcPts val="667"/>
              </a:spcBef>
              <a:buSzPct val="100000"/>
              <a:buFont typeface="Arial"/>
              <a:buChar char="•"/>
              <a:defRPr sz="3200">
                <a:solidFill>
                  <a:srgbClr val="505151"/>
                </a:solidFill>
                <a:latin typeface="Source Sans Pro"/>
                <a:ea typeface="Source Sans Pro"/>
                <a:cs typeface="Source Sans Pro"/>
                <a:sym typeface="Source Sans Pro"/>
              </a:defRPr>
            </a:lvl8pPr>
            <a:lvl9pPr marL="5242429" indent="-365751" defTabSz="609585" eaLnBrk="1" hangingPunct="1">
              <a:spcBef>
                <a:spcPts val="667"/>
              </a:spcBef>
              <a:buSzPct val="100000"/>
              <a:buFont typeface="Arial"/>
              <a:buChar char="•"/>
              <a:defRPr sz="3200">
                <a:solidFill>
                  <a:srgbClr val="505151"/>
                </a:solidFill>
                <a:latin typeface="Source Sans Pro"/>
                <a:ea typeface="Source Sans Pro"/>
                <a:cs typeface="Source Sans Pro"/>
                <a:sym typeface="Source Sans Pro"/>
              </a:defRPr>
            </a:lvl9pPr>
          </a:lstStyle>
          <a:p>
            <a:pPr marL="0" indent="0"/>
            <a:r>
              <a:rPr lang="en-US" sz="1600" u="sng" kern="0" dirty="0"/>
              <a:t>To be Eligible for a City of Dallas Health Savings Account:</a:t>
            </a:r>
          </a:p>
          <a:p>
            <a:pPr marL="457200" lvl="1" indent="-457200">
              <a:spcBef>
                <a:spcPts val="600"/>
              </a:spcBef>
              <a:spcAft>
                <a:spcPts val="600"/>
              </a:spcAft>
              <a:buFont typeface="Arial" panose="020B0604020202020204" pitchFamily="34" charset="0"/>
              <a:buChar char="•"/>
            </a:pPr>
            <a:r>
              <a:rPr lang="en-US" sz="1600" kern="0" dirty="0"/>
              <a:t>You must participate in the Blue Choice HSA plan which is an IRS-qualifying high deductible health plan (“HDHP”).</a:t>
            </a:r>
          </a:p>
          <a:p>
            <a:pPr marL="457200" lvl="1" indent="-457200">
              <a:spcBef>
                <a:spcPts val="0"/>
              </a:spcBef>
              <a:spcAft>
                <a:spcPts val="600"/>
              </a:spcAft>
              <a:buFont typeface="Arial" panose="020B0604020202020204" pitchFamily="34" charset="0"/>
              <a:buChar char="•"/>
            </a:pPr>
            <a:r>
              <a:rPr lang="en-US" sz="1600" kern="0" dirty="0"/>
              <a:t>You cannot be entitled to benefits under Medicare or “double-covered” under any other medical plan.</a:t>
            </a:r>
          </a:p>
          <a:p>
            <a:pPr marL="457200" lvl="1" indent="-457200">
              <a:spcBef>
                <a:spcPts val="0"/>
              </a:spcBef>
              <a:spcAft>
                <a:spcPts val="600"/>
              </a:spcAft>
              <a:buFont typeface="Arial" panose="020B0604020202020204" pitchFamily="34" charset="0"/>
              <a:buChar char="•"/>
            </a:pPr>
            <a:r>
              <a:rPr lang="en-US" sz="1600" kern="0" dirty="0"/>
              <a:t>You or your spouse cannot be enrolled in a Medical Spending FSA. </a:t>
            </a:r>
          </a:p>
          <a:p>
            <a:pPr marL="457200" lvl="1" indent="-457200">
              <a:spcBef>
                <a:spcPts val="0"/>
              </a:spcBef>
              <a:spcAft>
                <a:spcPts val="600"/>
              </a:spcAft>
              <a:buFont typeface="Arial" panose="020B0604020202020204" pitchFamily="34" charset="0"/>
              <a:buChar char="•"/>
            </a:pPr>
            <a:r>
              <a:rPr lang="en-US" sz="1600" kern="0" dirty="0"/>
              <a:t>You cannot be claimed as a dependent on another person's tax return.</a:t>
            </a:r>
          </a:p>
          <a:p>
            <a:pPr marL="0" lvl="1" indent="0">
              <a:spcBef>
                <a:spcPts val="0"/>
              </a:spcBef>
              <a:spcAft>
                <a:spcPts val="600"/>
              </a:spcAft>
              <a:buFont typeface="Arial"/>
              <a:buNone/>
            </a:pPr>
            <a:endParaRPr lang="en-US" sz="1900" kern="0" dirty="0"/>
          </a:p>
        </p:txBody>
      </p:sp>
    </p:spTree>
    <p:extLst>
      <p:ext uri="{BB962C8B-B14F-4D97-AF65-F5344CB8AC3E}">
        <p14:creationId xmlns:p14="http://schemas.microsoft.com/office/powerpoint/2010/main" val="3608411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116A8A-9EBC-4605-9106-1335663DE844}"/>
              </a:ext>
            </a:extLst>
          </p:cNvPr>
          <p:cNvSpPr txBox="1">
            <a:spLocks/>
          </p:cNvSpPr>
          <p:nvPr/>
        </p:nvSpPr>
        <p:spPr>
          <a:xfrm>
            <a:off x="3884023" y="1110221"/>
            <a:ext cx="7640273" cy="693869"/>
          </a:xfrm>
          <a:prstGeom prst="rect">
            <a:avLst/>
          </a:prstGeom>
        </p:spPr>
        <p:txBody>
          <a:bodyPr vert="horz"/>
          <a:lstStyle>
            <a:lvl1pPr defTabSz="609585" eaLnBrk="1" hangingPunct="1">
              <a:buFontTx/>
              <a:buNone/>
              <a:defRPr sz="3733" b="1" kern="1200" cap="all" spc="293">
                <a:solidFill>
                  <a:srgbClr val="002060"/>
                </a:solidFill>
                <a:latin typeface="Segoe UI"/>
                <a:ea typeface="Source Sans Pro"/>
                <a:cs typeface="Segoe UI"/>
                <a:sym typeface="Source Sans Pro"/>
              </a:defRPr>
            </a:lvl1pPr>
            <a:lvl2pPr defTabSz="609585" eaLnBrk="1" hangingPunct="1">
              <a:defRPr sz="4800">
                <a:solidFill>
                  <a:srgbClr val="622650"/>
                </a:solidFill>
                <a:latin typeface="Source Sans Pro"/>
                <a:ea typeface="Source Sans Pro"/>
                <a:cs typeface="Source Sans Pro"/>
                <a:sym typeface="Source Sans Pro"/>
              </a:defRPr>
            </a:lvl2pPr>
            <a:lvl3pPr defTabSz="609585" eaLnBrk="1" hangingPunct="1">
              <a:defRPr sz="4800">
                <a:solidFill>
                  <a:srgbClr val="622650"/>
                </a:solidFill>
                <a:latin typeface="Source Sans Pro"/>
                <a:ea typeface="Source Sans Pro"/>
                <a:cs typeface="Source Sans Pro"/>
                <a:sym typeface="Source Sans Pro"/>
              </a:defRPr>
            </a:lvl3pPr>
            <a:lvl4pPr defTabSz="609585" eaLnBrk="1" hangingPunct="1">
              <a:defRPr sz="4800">
                <a:solidFill>
                  <a:srgbClr val="622650"/>
                </a:solidFill>
                <a:latin typeface="Source Sans Pro"/>
                <a:ea typeface="Source Sans Pro"/>
                <a:cs typeface="Source Sans Pro"/>
                <a:sym typeface="Source Sans Pro"/>
              </a:defRPr>
            </a:lvl4pPr>
            <a:lvl5pPr defTabSz="609585" eaLnBrk="1" hangingPunct="1">
              <a:defRPr sz="4800">
                <a:solidFill>
                  <a:srgbClr val="622650"/>
                </a:solidFill>
                <a:latin typeface="Source Sans Pro"/>
                <a:ea typeface="Source Sans Pro"/>
                <a:cs typeface="Source Sans Pro"/>
                <a:sym typeface="Source Sans Pro"/>
              </a:defRPr>
            </a:lvl5pPr>
            <a:lvl6pPr defTabSz="609585" eaLnBrk="1" hangingPunct="1">
              <a:defRPr sz="4800">
                <a:solidFill>
                  <a:srgbClr val="622650"/>
                </a:solidFill>
                <a:latin typeface="Source Sans Pro"/>
                <a:ea typeface="Source Sans Pro"/>
                <a:cs typeface="Source Sans Pro"/>
                <a:sym typeface="Source Sans Pro"/>
              </a:defRPr>
            </a:lvl6pPr>
            <a:lvl7pPr defTabSz="609585" eaLnBrk="1" hangingPunct="1">
              <a:defRPr sz="4800">
                <a:solidFill>
                  <a:srgbClr val="622650"/>
                </a:solidFill>
                <a:latin typeface="Source Sans Pro"/>
                <a:ea typeface="Source Sans Pro"/>
                <a:cs typeface="Source Sans Pro"/>
                <a:sym typeface="Source Sans Pro"/>
              </a:defRPr>
            </a:lvl7pPr>
            <a:lvl8pPr defTabSz="609585" eaLnBrk="1" hangingPunct="1">
              <a:defRPr sz="4800">
                <a:solidFill>
                  <a:srgbClr val="622650"/>
                </a:solidFill>
                <a:latin typeface="Source Sans Pro"/>
                <a:ea typeface="Source Sans Pro"/>
                <a:cs typeface="Source Sans Pro"/>
                <a:sym typeface="Source Sans Pro"/>
              </a:defRPr>
            </a:lvl8pPr>
            <a:lvl9pPr defTabSz="609585" eaLnBrk="1" hangingPunct="1">
              <a:defRPr sz="4800">
                <a:solidFill>
                  <a:srgbClr val="622650"/>
                </a:solidFill>
                <a:latin typeface="Source Sans Pro"/>
                <a:ea typeface="Source Sans Pro"/>
                <a:cs typeface="Source Sans Pro"/>
                <a:sym typeface="Source Sans Pro"/>
              </a:defRPr>
            </a:lvl9pPr>
          </a:lstStyle>
          <a:p>
            <a:endParaRPr lang="en-US" dirty="0">
              <a:solidFill>
                <a:srgbClr val="70AD47"/>
              </a:solidFill>
            </a:endParaRPr>
          </a:p>
        </p:txBody>
      </p:sp>
      <p:sp>
        <p:nvSpPr>
          <p:cNvPr id="11" name="Title 10">
            <a:extLst>
              <a:ext uri="{FF2B5EF4-FFF2-40B4-BE49-F238E27FC236}">
                <a16:creationId xmlns:a16="http://schemas.microsoft.com/office/drawing/2014/main" id="{F087686A-217D-4127-9FA0-26ED7EEEFCA1}"/>
              </a:ext>
            </a:extLst>
          </p:cNvPr>
          <p:cNvSpPr>
            <a:spLocks noGrp="1"/>
          </p:cNvSpPr>
          <p:nvPr>
            <p:ph type="ctrTitle"/>
          </p:nvPr>
        </p:nvSpPr>
        <p:spPr/>
        <p:txBody>
          <a:bodyPr/>
          <a:lstStyle/>
          <a:p>
            <a:r>
              <a:rPr lang="en-US" dirty="0"/>
              <a:t>Dental Benefits – Delta Dental</a:t>
            </a:r>
            <a:br>
              <a:rPr lang="en-US" dirty="0"/>
            </a:br>
            <a:r>
              <a:rPr lang="en-US" dirty="0"/>
              <a:t>Vision Benefits – Davis Vision</a:t>
            </a:r>
          </a:p>
        </p:txBody>
      </p:sp>
    </p:spTree>
    <p:extLst>
      <p:ext uri="{BB962C8B-B14F-4D97-AF65-F5344CB8AC3E}">
        <p14:creationId xmlns:p14="http://schemas.microsoft.com/office/powerpoint/2010/main" val="1272188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Dental – Delta Dental </a:t>
            </a:r>
            <a:endParaRPr lang="en-US" sz="3200" b="0" i="1" dirty="0"/>
          </a:p>
        </p:txBody>
      </p:sp>
      <p:sp>
        <p:nvSpPr>
          <p:cNvPr id="4" name="Content Placeholder 3">
            <a:extLst>
              <a:ext uri="{FF2B5EF4-FFF2-40B4-BE49-F238E27FC236}">
                <a16:creationId xmlns:a16="http://schemas.microsoft.com/office/drawing/2014/main" id="{DB798759-43F6-4E4F-AD4C-71343F51B5C6}"/>
              </a:ext>
            </a:extLst>
          </p:cNvPr>
          <p:cNvSpPr>
            <a:spLocks noGrp="1"/>
          </p:cNvSpPr>
          <p:nvPr>
            <p:ph idx="1"/>
          </p:nvPr>
        </p:nvSpPr>
        <p:spPr>
          <a:xfrm>
            <a:off x="6886823" y="1208412"/>
            <a:ext cx="5334000" cy="5105400"/>
          </a:xfrm>
        </p:spPr>
        <p:txBody>
          <a:bodyPr>
            <a:normAutofit/>
          </a:bodyPr>
          <a:lstStyle/>
          <a:p>
            <a:r>
              <a:rPr lang="en-US" sz="2000" u="sng" dirty="0"/>
              <a:t>Plan Highlights:</a:t>
            </a:r>
            <a:endParaRPr lang="en-US" sz="2000" dirty="0"/>
          </a:p>
          <a:p>
            <a:pPr marL="457200" indent="-457200">
              <a:spcBef>
                <a:spcPts val="2400"/>
              </a:spcBef>
              <a:buFont typeface="Arial" panose="020B0604020202020204" pitchFamily="34" charset="0"/>
              <a:buChar char="•"/>
            </a:pPr>
            <a:r>
              <a:rPr lang="en-US" sz="2000" dirty="0"/>
              <a:t>DPPO</a:t>
            </a:r>
          </a:p>
          <a:p>
            <a:pPr lvl="1">
              <a:buFont typeface="Courier New" panose="02070309020205020404" pitchFamily="49" charset="0"/>
              <a:buChar char="o"/>
            </a:pPr>
            <a:r>
              <a:rPr lang="en-US" sz="1800" dirty="0"/>
              <a:t>If you use an out-of-network dentist, you are responsible for 100% of the amount the dentist charges that exceeds Delta Dental’s network-negotiated fee.</a:t>
            </a:r>
          </a:p>
          <a:p>
            <a:pPr marL="457200" indent="-457200">
              <a:buFont typeface="Arial" panose="020B0604020202020204" pitchFamily="34" charset="0"/>
              <a:buChar char="•"/>
            </a:pPr>
            <a:r>
              <a:rPr lang="en-US" sz="2000" dirty="0"/>
              <a:t>DHMO</a:t>
            </a:r>
          </a:p>
          <a:p>
            <a:pPr lvl="1">
              <a:buFont typeface="Courier New" panose="02070309020205020404" pitchFamily="49" charset="0"/>
              <a:buChar char="o"/>
            </a:pPr>
            <a:r>
              <a:rPr lang="en-US" sz="1800" dirty="0"/>
              <a:t>You MUST select a primary dental office to begin using your benefits.</a:t>
            </a:r>
          </a:p>
          <a:p>
            <a:pPr lvl="1">
              <a:buFont typeface="Courier New" panose="02070309020205020404" pitchFamily="49" charset="0"/>
              <a:buChar char="o"/>
            </a:pPr>
            <a:endParaRPr lang="en-US" sz="1800" dirty="0"/>
          </a:p>
          <a:p>
            <a:pPr marL="457200" indent="-457200">
              <a:spcBef>
                <a:spcPts val="600"/>
              </a:spcBef>
              <a:buFont typeface="Arial" panose="020B0604020202020204" pitchFamily="34" charset="0"/>
              <a:buChar char="•"/>
            </a:pPr>
            <a:r>
              <a:rPr lang="en-US" sz="2000" dirty="0">
                <a:solidFill>
                  <a:srgbClr val="505050"/>
                </a:solidFill>
              </a:rPr>
              <a:t>LOCATE A PROVIDER AT:</a:t>
            </a:r>
          </a:p>
          <a:p>
            <a:pPr marL="457200" indent="-457200">
              <a:spcBef>
                <a:spcPts val="600"/>
              </a:spcBef>
              <a:buFont typeface="Arial" panose="020B0604020202020204" pitchFamily="34" charset="0"/>
              <a:buChar char="•"/>
            </a:pPr>
            <a:r>
              <a:rPr lang="en-US" sz="1800" u="sng" dirty="0">
                <a:hlinkClick r:id="rId4"/>
              </a:rPr>
              <a:t>https://www1.deltadentalins.com/individuals/find-a-dentist.html</a:t>
            </a:r>
            <a:endParaRPr lang="en-US" sz="1800" dirty="0"/>
          </a:p>
          <a:p>
            <a:pPr marL="457200" indent="-457200">
              <a:spcBef>
                <a:spcPts val="600"/>
              </a:spcBef>
              <a:buFont typeface="Arial" panose="020B0604020202020204" pitchFamily="34" charset="0"/>
              <a:buChar char="•"/>
            </a:pPr>
            <a:endParaRPr lang="en-US" dirty="0"/>
          </a:p>
        </p:txBody>
      </p:sp>
      <p:graphicFrame>
        <p:nvGraphicFramePr>
          <p:cNvPr id="9" name="Object 8">
            <a:extLst>
              <a:ext uri="{FF2B5EF4-FFF2-40B4-BE49-F238E27FC236}">
                <a16:creationId xmlns:a16="http://schemas.microsoft.com/office/drawing/2014/main" id="{AF9A24F8-3A77-412D-B2E3-6AF281A86511}"/>
              </a:ext>
            </a:extLst>
          </p:cNvPr>
          <p:cNvGraphicFramePr>
            <a:graphicFrameLocks noChangeAspect="1"/>
          </p:cNvGraphicFramePr>
          <p:nvPr>
            <p:extLst>
              <p:ext uri="{D42A27DB-BD31-4B8C-83A1-F6EECF244321}">
                <p14:modId xmlns:p14="http://schemas.microsoft.com/office/powerpoint/2010/main" val="3289590854"/>
              </p:ext>
            </p:extLst>
          </p:nvPr>
        </p:nvGraphicFramePr>
        <p:xfrm>
          <a:off x="609600" y="1337856"/>
          <a:ext cx="6021408" cy="4975956"/>
        </p:xfrm>
        <a:graphic>
          <a:graphicData uri="http://schemas.openxmlformats.org/presentationml/2006/ole">
            <mc:AlternateContent xmlns:mc="http://schemas.openxmlformats.org/markup-compatibility/2006">
              <mc:Choice xmlns:v="urn:schemas-microsoft-com:vml" Requires="v">
                <p:oleObj spid="_x0000_s5122" name="Worksheet" r:id="rId5" imgW="5918052" imgH="4889675" progId="Excel.Sheet.12">
                  <p:embed/>
                </p:oleObj>
              </mc:Choice>
              <mc:Fallback>
                <p:oleObj name="Worksheet" r:id="rId5" imgW="5918052" imgH="4889675" progId="Excel.Sheet.12">
                  <p:embed/>
                  <p:pic>
                    <p:nvPicPr>
                      <p:cNvPr id="9" name="Object 8">
                        <a:extLst>
                          <a:ext uri="{FF2B5EF4-FFF2-40B4-BE49-F238E27FC236}">
                            <a16:creationId xmlns:a16="http://schemas.microsoft.com/office/drawing/2014/main" id="{AF9A24F8-3A77-412D-B2E3-6AF281A86511}"/>
                          </a:ext>
                        </a:extLst>
                      </p:cNvPr>
                      <p:cNvPicPr/>
                      <p:nvPr/>
                    </p:nvPicPr>
                    <p:blipFill>
                      <a:blip r:embed="rId6"/>
                      <a:stretch>
                        <a:fillRect/>
                      </a:stretch>
                    </p:blipFill>
                    <p:spPr>
                      <a:xfrm>
                        <a:off x="609600" y="1337856"/>
                        <a:ext cx="6021408" cy="4975956"/>
                      </a:xfrm>
                      <a:prstGeom prst="rect">
                        <a:avLst/>
                      </a:prstGeom>
                    </p:spPr>
                  </p:pic>
                </p:oleObj>
              </mc:Fallback>
            </mc:AlternateContent>
          </a:graphicData>
        </a:graphic>
      </p:graphicFrame>
    </p:spTree>
    <p:extLst>
      <p:ext uri="{BB962C8B-B14F-4D97-AF65-F5344CB8AC3E}">
        <p14:creationId xmlns:p14="http://schemas.microsoft.com/office/powerpoint/2010/main" val="19185745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Vision – Davis Vision</a:t>
            </a:r>
            <a:endParaRPr lang="en-US" sz="3200" b="0" i="1" dirty="0"/>
          </a:p>
        </p:txBody>
      </p:sp>
      <p:sp>
        <p:nvSpPr>
          <p:cNvPr id="5" name="Content Placeholder 4">
            <a:extLst>
              <a:ext uri="{FF2B5EF4-FFF2-40B4-BE49-F238E27FC236}">
                <a16:creationId xmlns:a16="http://schemas.microsoft.com/office/drawing/2014/main" id="{A56C6DDF-F0E4-48E1-B26B-CBACBB7540C0}"/>
              </a:ext>
            </a:extLst>
          </p:cNvPr>
          <p:cNvSpPr>
            <a:spLocks noGrp="1"/>
          </p:cNvSpPr>
          <p:nvPr>
            <p:ph idx="1"/>
          </p:nvPr>
        </p:nvSpPr>
        <p:spPr>
          <a:xfrm>
            <a:off x="8305800" y="1312866"/>
            <a:ext cx="3580228" cy="4826000"/>
          </a:xfrm>
        </p:spPr>
        <p:txBody>
          <a:bodyPr>
            <a:normAutofit/>
          </a:bodyPr>
          <a:lstStyle/>
          <a:p>
            <a:r>
              <a:rPr lang="en-US" sz="2000" dirty="0"/>
              <a:t>Plan Highlights:</a:t>
            </a:r>
          </a:p>
          <a:p>
            <a:pPr lvl="1">
              <a:lnSpc>
                <a:spcPct val="80000"/>
              </a:lnSpc>
              <a:buFont typeface="Courier New" panose="02070309020205020404" pitchFamily="49" charset="0"/>
              <a:buChar char="o"/>
            </a:pPr>
            <a:r>
              <a:rPr lang="en-US" sz="1600" dirty="0"/>
              <a:t>FREE frames at all </a:t>
            </a:r>
            <a:r>
              <a:rPr lang="en-US" sz="1600" dirty="0" err="1"/>
              <a:t>Visionworks</a:t>
            </a:r>
            <a:r>
              <a:rPr lang="en-US" sz="1600" dirty="0"/>
              <a:t> stores (excludes Maui Jim)</a:t>
            </a:r>
          </a:p>
          <a:p>
            <a:pPr lvl="1">
              <a:lnSpc>
                <a:spcPct val="80000"/>
              </a:lnSpc>
              <a:buFont typeface="Courier New" panose="02070309020205020404" pitchFamily="49" charset="0"/>
              <a:buChar char="o"/>
            </a:pPr>
            <a:r>
              <a:rPr lang="en-US" sz="1600" dirty="0"/>
              <a:t>Enhanced High Plan benefits </a:t>
            </a:r>
          </a:p>
          <a:p>
            <a:pPr lvl="1">
              <a:lnSpc>
                <a:spcPct val="80000"/>
              </a:lnSpc>
              <a:buFont typeface="Courier New" panose="02070309020205020404" pitchFamily="49" charset="0"/>
              <a:buChar char="o"/>
            </a:pPr>
            <a:r>
              <a:rPr lang="en-US" sz="1600" dirty="0"/>
              <a:t> In-Network Benefits online at Glasses.com, 1-800-Contacts, and Befitting</a:t>
            </a:r>
          </a:p>
          <a:p>
            <a:pPr lvl="1">
              <a:lnSpc>
                <a:spcPct val="80000"/>
              </a:lnSpc>
              <a:buFont typeface="Courier New" panose="02070309020205020404" pitchFamily="49" charset="0"/>
              <a:buChar char="o"/>
            </a:pPr>
            <a:r>
              <a:rPr lang="en-US" sz="1600" dirty="0"/>
              <a:t> Go to www.davisvision.com to find providers in your network (use client code 7955 for the High Plan or 9573 for the Low Plan).</a:t>
            </a:r>
          </a:p>
          <a:p>
            <a:endParaRPr lang="en-US" sz="2000" dirty="0"/>
          </a:p>
        </p:txBody>
      </p:sp>
      <p:graphicFrame>
        <p:nvGraphicFramePr>
          <p:cNvPr id="3" name="Table 2">
            <a:extLst>
              <a:ext uri="{FF2B5EF4-FFF2-40B4-BE49-F238E27FC236}">
                <a16:creationId xmlns:a16="http://schemas.microsoft.com/office/drawing/2014/main" id="{AE8BC651-95E5-4EAD-A5AB-925939C9B768}"/>
              </a:ext>
            </a:extLst>
          </p:cNvPr>
          <p:cNvGraphicFramePr>
            <a:graphicFrameLocks noGrp="1"/>
          </p:cNvGraphicFramePr>
          <p:nvPr>
            <p:extLst>
              <p:ext uri="{D42A27DB-BD31-4B8C-83A1-F6EECF244321}">
                <p14:modId xmlns:p14="http://schemas.microsoft.com/office/powerpoint/2010/main" val="4156748675"/>
              </p:ext>
            </p:extLst>
          </p:nvPr>
        </p:nvGraphicFramePr>
        <p:xfrm>
          <a:off x="406958" y="1312866"/>
          <a:ext cx="7773573" cy="5197539"/>
        </p:xfrm>
        <a:graphic>
          <a:graphicData uri="http://schemas.openxmlformats.org/drawingml/2006/table">
            <a:tbl>
              <a:tblPr firstRow="1" bandRow="1">
                <a:tableStyleId>{5C22544A-7EE6-4342-B048-85BDC9FD1C3A}</a:tableStyleId>
              </a:tblPr>
              <a:tblGrid>
                <a:gridCol w="2602839">
                  <a:extLst>
                    <a:ext uri="{9D8B030D-6E8A-4147-A177-3AD203B41FA5}">
                      <a16:colId xmlns:a16="http://schemas.microsoft.com/office/drawing/2014/main" val="533844907"/>
                    </a:ext>
                  </a:extLst>
                </a:gridCol>
                <a:gridCol w="2585367">
                  <a:extLst>
                    <a:ext uri="{9D8B030D-6E8A-4147-A177-3AD203B41FA5}">
                      <a16:colId xmlns:a16="http://schemas.microsoft.com/office/drawing/2014/main" val="1849512510"/>
                    </a:ext>
                  </a:extLst>
                </a:gridCol>
                <a:gridCol w="2585367">
                  <a:extLst>
                    <a:ext uri="{9D8B030D-6E8A-4147-A177-3AD203B41FA5}">
                      <a16:colId xmlns:a16="http://schemas.microsoft.com/office/drawing/2014/main" val="3926919330"/>
                    </a:ext>
                  </a:extLst>
                </a:gridCol>
              </a:tblGrid>
              <a:tr h="549617">
                <a:tc>
                  <a:txBody>
                    <a:bodyPr/>
                    <a:lstStyle/>
                    <a:p>
                      <a:pPr algn="l"/>
                      <a:r>
                        <a:rPr lang="en-US" sz="1400" dirty="0">
                          <a:solidFill>
                            <a:schemeClr val="bg1"/>
                          </a:solidFill>
                        </a:rPr>
                        <a:t>Plan Feature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400" dirty="0">
                          <a:solidFill>
                            <a:schemeClr val="bg1"/>
                          </a:solidFill>
                        </a:rPr>
                        <a:t>High Plan </a:t>
                      </a:r>
                    </a:p>
                    <a:p>
                      <a:pPr algn="ctr"/>
                      <a:r>
                        <a:rPr lang="en-US" sz="1400" dirty="0">
                          <a:solidFill>
                            <a:schemeClr val="bg1"/>
                          </a:solidFill>
                        </a:rPr>
                        <a:t>2-Pair</a:t>
                      </a:r>
                      <a:r>
                        <a:rPr lang="en-US" sz="1400" baseline="0" dirty="0">
                          <a:solidFill>
                            <a:schemeClr val="bg1"/>
                          </a:solidFill>
                        </a:rPr>
                        <a:t> Benefit</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1400" dirty="0">
                          <a:solidFill>
                            <a:schemeClr val="bg1"/>
                          </a:solidFill>
                        </a:rPr>
                        <a:t>Low Plan</a:t>
                      </a:r>
                    </a:p>
                    <a:p>
                      <a:pPr algn="ctr"/>
                      <a:r>
                        <a:rPr lang="en-US" sz="1400" dirty="0" err="1">
                          <a:solidFill>
                            <a:schemeClr val="bg1"/>
                          </a:solidFill>
                        </a:rPr>
                        <a:t>iDEALChoice</a:t>
                      </a:r>
                      <a:endParaRPr lang="en-US" sz="14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16465590"/>
                  </a:ext>
                </a:extLst>
              </a:tr>
              <a:tr h="263765">
                <a:tc>
                  <a:txBody>
                    <a:bodyPr/>
                    <a:lstStyle/>
                    <a:p>
                      <a:pPr lvl="0" algn="l"/>
                      <a:r>
                        <a:rPr lang="en-US" sz="1100" b="1" dirty="0"/>
                        <a:t>Benefits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r>
                        <a:rPr lang="en-US" sz="1100" b="0" dirty="0">
                          <a:solidFill>
                            <a:schemeClr val="tx1"/>
                          </a:solidFill>
                        </a:rPr>
                        <a:t>2 pairs mix or match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r>
                        <a:rPr lang="en-US" sz="1100" b="0" dirty="0"/>
                        <a:t>Glasses or Contacts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57488391"/>
                  </a:ext>
                </a:extLst>
              </a:tr>
              <a:tr h="439608">
                <a:tc>
                  <a:txBody>
                    <a:bodyPr/>
                    <a:lstStyle/>
                    <a:p>
                      <a:pPr lvl="1" algn="l"/>
                      <a:r>
                        <a:rPr lang="en-US" sz="1100" dirty="0"/>
                        <a:t>Eye Exam</a:t>
                      </a:r>
                      <a:r>
                        <a:rPr lang="en-US" sz="1100" baseline="0" dirty="0"/>
                        <a:t>   |   Retinal Imaging</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t>$10 copay   |   $39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t>$10 copay   |   $39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6973842"/>
                  </a:ext>
                </a:extLst>
              </a:tr>
              <a:tr h="615451">
                <a:tc>
                  <a:txBody>
                    <a:bodyPr/>
                    <a:lstStyle/>
                    <a:p>
                      <a:pPr algn="l"/>
                      <a:r>
                        <a:rPr lang="en-US" sz="1100" b="1" dirty="0"/>
                        <a:t>Frame Allowance OR</a:t>
                      </a:r>
                    </a:p>
                    <a:p>
                      <a:pPr algn="l"/>
                      <a:r>
                        <a:rPr lang="en-US" sz="1100" b="1" dirty="0"/>
                        <a:t>Davis Vision Collection Frames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$150 allowance plus 20% off balance OR covered-in-full frames at Visionworks locations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$140 allowance plus 20% off balance OR covered-in-full frames at Visionworks locations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3123884"/>
                  </a:ext>
                </a:extLst>
              </a:tr>
              <a:tr h="263765">
                <a:tc>
                  <a:txBody>
                    <a:bodyPr/>
                    <a:lstStyle/>
                    <a:p>
                      <a:pPr algn="l"/>
                      <a:r>
                        <a:rPr lang="en-US" sz="1100" b="1" dirty="0"/>
                        <a:t>Lens 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2454353"/>
                  </a:ext>
                </a:extLst>
              </a:tr>
              <a:tr h="263765">
                <a:tc>
                  <a:txBody>
                    <a:bodyPr/>
                    <a:lstStyle/>
                    <a:p>
                      <a:pPr lvl="1" algn="l"/>
                      <a:r>
                        <a:rPr lang="en-US" sz="1100" dirty="0"/>
                        <a:t>Single 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Covered in full after $10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Covered in full after $20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74401684"/>
                  </a:ext>
                </a:extLst>
              </a:tr>
              <a:tr h="263765">
                <a:tc>
                  <a:txBody>
                    <a:bodyPr/>
                    <a:lstStyle/>
                    <a:p>
                      <a:pPr lvl="1" algn="l"/>
                      <a:r>
                        <a:rPr lang="en-US" sz="1100" dirty="0"/>
                        <a:t>Bifocal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t>Covered in full after $10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t>Covered in full after $20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9065042"/>
                  </a:ext>
                </a:extLst>
              </a:tr>
              <a:tr h="263765">
                <a:tc>
                  <a:txBody>
                    <a:bodyPr/>
                    <a:lstStyle/>
                    <a:p>
                      <a:pPr lvl="1" algn="l"/>
                      <a:r>
                        <a:rPr lang="en-US" sz="1100" dirty="0"/>
                        <a:t>Trifocal</a:t>
                      </a:r>
                      <a:r>
                        <a:rPr lang="en-US" sz="1100" baseline="0" dirty="0"/>
                        <a:t>   |   </a:t>
                      </a:r>
                      <a:r>
                        <a:rPr lang="en-US" sz="1100" dirty="0"/>
                        <a:t>Lenticular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Covered in full after $10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Covered in full after $20 copay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2547993"/>
                  </a:ext>
                </a:extLst>
              </a:tr>
              <a:tr h="263765">
                <a:tc>
                  <a:txBody>
                    <a:bodyPr/>
                    <a:lstStyle/>
                    <a:p>
                      <a:pPr algn="l"/>
                      <a:r>
                        <a:rPr lang="en-US" sz="1100" b="1" dirty="0"/>
                        <a:t>Contact Allowance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807674"/>
                  </a:ext>
                </a:extLst>
              </a:tr>
              <a:tr h="439608">
                <a:tc>
                  <a:txBody>
                    <a:bodyPr/>
                    <a:lstStyle/>
                    <a:p>
                      <a:pPr lvl="1" algn="l"/>
                      <a:r>
                        <a:rPr lang="en-US" sz="1100" dirty="0"/>
                        <a:t>Davis Vision Collection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b="0" dirty="0"/>
                        <a:t>$10 copay, then covered in full</a:t>
                      </a:r>
                    </a:p>
                    <a:p>
                      <a:pPr algn="ctr"/>
                      <a:r>
                        <a:rPr lang="en-US" sz="1100" b="0" dirty="0"/>
                        <a:t>up to 8 boxes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$20 copay, then covered in full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 up to 4 boxes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78295582"/>
                  </a:ext>
                </a:extLst>
              </a:tr>
              <a:tr h="439608">
                <a:tc>
                  <a:txBody>
                    <a:bodyPr/>
                    <a:lstStyle/>
                    <a:p>
                      <a:pPr lvl="1" algn="l"/>
                      <a:r>
                        <a:rPr lang="en-US" sz="1100" dirty="0"/>
                        <a:t>Retail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0" dirty="0"/>
                        <a:t>$130 allowance plus 15% off 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t>$130 allowance plus 15% off 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60503"/>
                  </a:ext>
                </a:extLst>
              </a:tr>
              <a:tr h="339762">
                <a:tc>
                  <a:txBody>
                    <a:bodyPr/>
                    <a:lstStyle/>
                    <a:p>
                      <a:pPr algn="l"/>
                      <a:r>
                        <a:rPr lang="en-US" sz="1100" b="1" dirty="0">
                          <a:solidFill>
                            <a:schemeClr val="bg1"/>
                          </a:solidFill>
                        </a:rPr>
                        <a:t>Frequency</a:t>
                      </a:r>
                      <a:r>
                        <a:rPr lang="en-US" sz="1100" b="1" baseline="0" dirty="0">
                          <a:solidFill>
                            <a:schemeClr val="bg1"/>
                          </a:solidFill>
                        </a:rPr>
                        <a:t> Guidelines</a:t>
                      </a:r>
                      <a:endParaRPr lang="en-US" sz="11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488658895"/>
                  </a:ext>
                </a:extLst>
              </a:tr>
              <a:tr h="263765">
                <a:tc>
                  <a:txBody>
                    <a:bodyPr/>
                    <a:lstStyle/>
                    <a:p>
                      <a:pPr algn="l"/>
                      <a:r>
                        <a:rPr lang="en-US" sz="1100" dirty="0"/>
                        <a:t>Exams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Once every January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t>Once every</a:t>
                      </a:r>
                      <a:r>
                        <a:rPr lang="en-US" sz="1100" baseline="0" dirty="0"/>
                        <a:t> January 1</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2559777"/>
                  </a:ext>
                </a:extLst>
              </a:tr>
              <a:tr h="263765">
                <a:tc>
                  <a:txBody>
                    <a:bodyPr/>
                    <a:lstStyle/>
                    <a:p>
                      <a:pPr algn="l"/>
                      <a:r>
                        <a:rPr lang="en-US" sz="1100" dirty="0"/>
                        <a:t>Frames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t>Once every January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t>Once every other January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36628328"/>
                  </a:ext>
                </a:extLst>
              </a:tr>
              <a:tr h="263765">
                <a:tc>
                  <a:txBody>
                    <a:bodyPr/>
                    <a:lstStyle/>
                    <a:p>
                      <a:pPr algn="l"/>
                      <a:r>
                        <a:rPr lang="en-US" sz="1100" dirty="0"/>
                        <a:t>Contacts or Lenses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t>Once every January</a:t>
                      </a:r>
                      <a:r>
                        <a:rPr lang="en-US" sz="1100" b="1" baseline="0" dirty="0"/>
                        <a:t> 1</a:t>
                      </a:r>
                      <a:endParaRPr lang="en-US" sz="11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t>Once every January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7964817"/>
                  </a:ext>
                </a:extLst>
              </a:tr>
            </a:tbl>
          </a:graphicData>
        </a:graphic>
      </p:graphicFrame>
      <p:pic>
        <p:nvPicPr>
          <p:cNvPr id="8" name="Picture 7">
            <a:extLst>
              <a:ext uri="{FF2B5EF4-FFF2-40B4-BE49-F238E27FC236}">
                <a16:creationId xmlns:a16="http://schemas.microsoft.com/office/drawing/2014/main" id="{C8D2546C-2821-4553-9DC6-2E61FCD8F100}"/>
              </a:ext>
            </a:extLst>
          </p:cNvPr>
          <p:cNvPicPr>
            <a:picLocks noChangeAspect="1"/>
          </p:cNvPicPr>
          <p:nvPr/>
        </p:nvPicPr>
        <p:blipFill>
          <a:blip r:embed="rId2"/>
          <a:stretch>
            <a:fillRect/>
          </a:stretch>
        </p:blipFill>
        <p:spPr>
          <a:xfrm>
            <a:off x="9448801" y="4724400"/>
            <a:ext cx="1165628" cy="1791867"/>
          </a:xfrm>
          <a:prstGeom prst="rect">
            <a:avLst/>
          </a:prstGeom>
        </p:spPr>
      </p:pic>
    </p:spTree>
    <p:extLst>
      <p:ext uri="{BB962C8B-B14F-4D97-AF65-F5344CB8AC3E}">
        <p14:creationId xmlns:p14="http://schemas.microsoft.com/office/powerpoint/2010/main" val="121911704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6007-D269-412A-A8A9-8567B30070E6}"/>
              </a:ext>
            </a:extLst>
          </p:cNvPr>
          <p:cNvSpPr>
            <a:spLocks noGrp="1"/>
          </p:cNvSpPr>
          <p:nvPr>
            <p:ph type="title"/>
          </p:nvPr>
        </p:nvSpPr>
        <p:spPr/>
        <p:txBody>
          <a:bodyPr>
            <a:normAutofit/>
          </a:bodyPr>
          <a:lstStyle/>
          <a:p>
            <a:r>
              <a:rPr lang="en-US" sz="3200" dirty="0"/>
              <a:t>Dental and Vision Rates</a:t>
            </a:r>
          </a:p>
        </p:txBody>
      </p:sp>
      <p:sp>
        <p:nvSpPr>
          <p:cNvPr id="7" name="Content Placeholder 6">
            <a:extLst>
              <a:ext uri="{FF2B5EF4-FFF2-40B4-BE49-F238E27FC236}">
                <a16:creationId xmlns:a16="http://schemas.microsoft.com/office/drawing/2014/main" id="{E08DF2D4-3AA6-4C1C-85A5-60074C671A94}"/>
              </a:ext>
            </a:extLst>
          </p:cNvPr>
          <p:cNvSpPr>
            <a:spLocks noGrp="1"/>
          </p:cNvSpPr>
          <p:nvPr>
            <p:ph idx="1"/>
          </p:nvPr>
        </p:nvSpPr>
        <p:spPr/>
        <p:txBody>
          <a:bodyPr/>
          <a:lstStyle/>
          <a:p>
            <a:r>
              <a:rPr lang="en-US" dirty="0"/>
              <a:t>Monthly Rates</a:t>
            </a:r>
          </a:p>
        </p:txBody>
      </p:sp>
      <p:graphicFrame>
        <p:nvGraphicFramePr>
          <p:cNvPr id="3" name="Object 2">
            <a:extLst>
              <a:ext uri="{FF2B5EF4-FFF2-40B4-BE49-F238E27FC236}">
                <a16:creationId xmlns:a16="http://schemas.microsoft.com/office/drawing/2014/main" id="{39449BC7-AC30-4405-87D1-B3FAA19C8DBC}"/>
              </a:ext>
            </a:extLst>
          </p:cNvPr>
          <p:cNvGraphicFramePr>
            <a:graphicFrameLocks noChangeAspect="1"/>
          </p:cNvGraphicFramePr>
          <p:nvPr>
            <p:extLst>
              <p:ext uri="{D42A27DB-BD31-4B8C-83A1-F6EECF244321}">
                <p14:modId xmlns:p14="http://schemas.microsoft.com/office/powerpoint/2010/main" val="2729874473"/>
              </p:ext>
            </p:extLst>
          </p:nvPr>
        </p:nvGraphicFramePr>
        <p:xfrm>
          <a:off x="914400" y="2133600"/>
          <a:ext cx="10121900" cy="3562350"/>
        </p:xfrm>
        <a:graphic>
          <a:graphicData uri="http://schemas.openxmlformats.org/presentationml/2006/ole">
            <mc:AlternateContent xmlns:mc="http://schemas.openxmlformats.org/markup-compatibility/2006">
              <mc:Choice xmlns:v="urn:schemas-microsoft-com:vml" Requires="v">
                <p:oleObj spid="_x0000_s6146" name="Worksheet" r:id="rId3" imgW="10121727" imgH="3562196" progId="Excel.Sheet.12">
                  <p:embed/>
                </p:oleObj>
              </mc:Choice>
              <mc:Fallback>
                <p:oleObj name="Worksheet" r:id="rId3" imgW="10121727" imgH="3562196" progId="Excel.Sheet.12">
                  <p:embed/>
                  <p:pic>
                    <p:nvPicPr>
                      <p:cNvPr id="3" name="Object 2">
                        <a:extLst>
                          <a:ext uri="{FF2B5EF4-FFF2-40B4-BE49-F238E27FC236}">
                            <a16:creationId xmlns:a16="http://schemas.microsoft.com/office/drawing/2014/main" id="{39449BC7-AC30-4405-87D1-B3FAA19C8DBC}"/>
                          </a:ext>
                        </a:extLst>
                      </p:cNvPr>
                      <p:cNvPicPr/>
                      <p:nvPr/>
                    </p:nvPicPr>
                    <p:blipFill>
                      <a:blip r:embed="rId4"/>
                      <a:stretch>
                        <a:fillRect/>
                      </a:stretch>
                    </p:blipFill>
                    <p:spPr>
                      <a:xfrm>
                        <a:off x="914400" y="2133600"/>
                        <a:ext cx="10121900" cy="3562350"/>
                      </a:xfrm>
                      <a:prstGeom prst="rect">
                        <a:avLst/>
                      </a:prstGeom>
                    </p:spPr>
                  </p:pic>
                </p:oleObj>
              </mc:Fallback>
            </mc:AlternateContent>
          </a:graphicData>
        </a:graphic>
      </p:graphicFrame>
    </p:spTree>
    <p:extLst>
      <p:ext uri="{BB962C8B-B14F-4D97-AF65-F5344CB8AC3E}">
        <p14:creationId xmlns:p14="http://schemas.microsoft.com/office/powerpoint/2010/main" val="4335971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5B2941-EB18-4E49-A810-DA22386DB88D}"/>
              </a:ext>
            </a:extLst>
          </p:cNvPr>
          <p:cNvSpPr/>
          <p:nvPr/>
        </p:nvSpPr>
        <p:spPr>
          <a:xfrm>
            <a:off x="1219201" y="1193801"/>
            <a:ext cx="9597655" cy="1077026"/>
          </a:xfrm>
          <a:prstGeom prst="rect">
            <a:avLst/>
          </a:prstGeom>
        </p:spPr>
        <p:txBody>
          <a:bodyPr wrap="square">
            <a:spAutoFit/>
          </a:bodyPr>
          <a:lstStyle/>
          <a:p>
            <a:endParaRPr lang="en-US" sz="2133" dirty="0"/>
          </a:p>
          <a:p>
            <a:pPr lvl="2">
              <a:buFont typeface="Wingdings" panose="05000000000000000000" pitchFamily="2" charset="2"/>
              <a:buChar char="ü"/>
            </a:pPr>
            <a:endParaRPr lang="en-US" sz="2133" dirty="0"/>
          </a:p>
          <a:p>
            <a:pPr lvl="2"/>
            <a:endParaRPr lang="en-US" sz="2133" dirty="0"/>
          </a:p>
        </p:txBody>
      </p:sp>
      <p:sp>
        <p:nvSpPr>
          <p:cNvPr id="2" name="Title 1"/>
          <p:cNvSpPr>
            <a:spLocks noGrp="1"/>
          </p:cNvSpPr>
          <p:nvPr>
            <p:ph type="title"/>
          </p:nvPr>
        </p:nvSpPr>
        <p:spPr/>
        <p:txBody>
          <a:bodyPr>
            <a:normAutofit/>
          </a:bodyPr>
          <a:lstStyle/>
          <a:p>
            <a:r>
              <a:rPr lang="en-US" sz="3200" dirty="0"/>
              <a:t>Open Enrollment Overview</a:t>
            </a:r>
          </a:p>
        </p:txBody>
      </p:sp>
      <p:sp>
        <p:nvSpPr>
          <p:cNvPr id="6" name="Content Placeholder 5">
            <a:extLst>
              <a:ext uri="{FF2B5EF4-FFF2-40B4-BE49-F238E27FC236}">
                <a16:creationId xmlns:a16="http://schemas.microsoft.com/office/drawing/2014/main" id="{0C6180A5-510C-4312-A10B-BD6354EE06A6}"/>
              </a:ext>
            </a:extLst>
          </p:cNvPr>
          <p:cNvSpPr>
            <a:spLocks noGrp="1"/>
          </p:cNvSpPr>
          <p:nvPr>
            <p:ph idx="1"/>
          </p:nvPr>
        </p:nvSpPr>
        <p:spPr>
          <a:xfrm>
            <a:off x="531628" y="1371600"/>
            <a:ext cx="10972800" cy="5029200"/>
          </a:xfrm>
        </p:spPr>
        <p:txBody>
          <a:bodyPr>
            <a:normAutofit fontScale="92500" lnSpcReduction="10000"/>
          </a:bodyPr>
          <a:lstStyle/>
          <a:p>
            <a:r>
              <a:rPr lang="en-US" dirty="0"/>
              <a:t>Open Enrollment for employees is October 19 – November 1, 2020.</a:t>
            </a:r>
          </a:p>
          <a:p>
            <a:pPr marL="342900" indent="-342900">
              <a:buFont typeface="Arial" panose="020B0604020202020204" pitchFamily="34" charset="0"/>
              <a:buChar char="•"/>
            </a:pPr>
            <a:endParaRPr lang="en-US" sz="1000" dirty="0"/>
          </a:p>
          <a:p>
            <a:r>
              <a:rPr lang="en-US" dirty="0"/>
              <a:t>Active Enrollment</a:t>
            </a:r>
          </a:p>
          <a:p>
            <a:pPr marL="952484" lvl="1" indent="-342900">
              <a:buFont typeface="Arial" panose="020B0604020202020204" pitchFamily="34" charset="0"/>
              <a:buChar char="•"/>
            </a:pPr>
            <a:r>
              <a:rPr lang="en-US" sz="2000" u="sng" dirty="0"/>
              <a:t>You must ACTIVELY enroll in benefits in order to have coverage for the 2021 plan year! </a:t>
            </a:r>
          </a:p>
          <a:p>
            <a:pPr marL="952484" lvl="1" indent="-342900">
              <a:buFont typeface="Arial" panose="020B0604020202020204" pitchFamily="34" charset="0"/>
              <a:buChar char="•"/>
            </a:pPr>
            <a:r>
              <a:rPr lang="en-US" sz="2000" dirty="0"/>
              <a:t>If you do not enroll, your current benefit elections will </a:t>
            </a:r>
            <a:r>
              <a:rPr lang="en-US" sz="2000" u="sng" dirty="0"/>
              <a:t>end</a:t>
            </a:r>
            <a:r>
              <a:rPr lang="en-US" sz="2000" dirty="0"/>
              <a:t> on December 31, 2020.</a:t>
            </a:r>
          </a:p>
          <a:p>
            <a:pPr marL="952484" lvl="1" indent="-342900">
              <a:buFont typeface="Arial" panose="020B0604020202020204" pitchFamily="34" charset="0"/>
              <a:buChar char="•"/>
            </a:pPr>
            <a:r>
              <a:rPr lang="en-US" sz="2100" u="sng" dirty="0"/>
              <a:t>REMINDER</a:t>
            </a:r>
            <a:r>
              <a:rPr lang="en-US" sz="2100" dirty="0"/>
              <a:t>:  If you choose to waive coverage, do so through EBC.  If you do not enroll or waive coverage through EBC, the City will assume you do not want coverage for 2021.</a:t>
            </a:r>
          </a:p>
          <a:p>
            <a:r>
              <a:rPr lang="en-US" dirty="0"/>
              <a:t>This is the only time during the year you can make changes to your coverage unless you experience a qualifying life event </a:t>
            </a:r>
          </a:p>
          <a:p>
            <a:pPr marL="895334" lvl="1" indent="-285750">
              <a:buFont typeface="Arial" panose="020B0604020202020204" pitchFamily="34" charset="0"/>
              <a:buChar char="•"/>
            </a:pPr>
            <a:r>
              <a:rPr lang="en-US" sz="2000" dirty="0"/>
              <a:t>Example: birth or adoption, marriage, divorce, etc.</a:t>
            </a:r>
          </a:p>
          <a:p>
            <a:pPr marL="895334" lvl="1" indent="-285750">
              <a:buFont typeface="Arial" panose="020B0604020202020204" pitchFamily="34" charset="0"/>
              <a:buChar char="•"/>
            </a:pPr>
            <a:r>
              <a:rPr lang="en-US" sz="2000" dirty="0"/>
              <a:t>Any changes to your benefit elections must be made within 31 days of the</a:t>
            </a:r>
            <a:br>
              <a:rPr lang="en-US" sz="2000" dirty="0"/>
            </a:br>
            <a:r>
              <a:rPr lang="en-US" sz="2000" dirty="0"/>
              <a:t>qualifying event.</a:t>
            </a:r>
          </a:p>
          <a:p>
            <a:endParaRPr lang="en-US" dirty="0"/>
          </a:p>
        </p:txBody>
      </p:sp>
    </p:spTree>
    <p:extLst>
      <p:ext uri="{BB962C8B-B14F-4D97-AF65-F5344CB8AC3E}">
        <p14:creationId xmlns:p14="http://schemas.microsoft.com/office/powerpoint/2010/main" val="176851394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1134D3-66EB-4B0D-8C40-579136CD63FD}"/>
              </a:ext>
            </a:extLst>
          </p:cNvPr>
          <p:cNvSpPr>
            <a:spLocks noGrp="1"/>
          </p:cNvSpPr>
          <p:nvPr>
            <p:ph type="ctrTitle"/>
          </p:nvPr>
        </p:nvSpPr>
        <p:spPr/>
        <p:txBody>
          <a:bodyPr/>
          <a:lstStyle/>
          <a:p>
            <a:r>
              <a:rPr lang="en-US" dirty="0"/>
              <a:t>Value Added Benefits at No Cost to You!</a:t>
            </a:r>
          </a:p>
        </p:txBody>
      </p:sp>
    </p:spTree>
    <p:extLst>
      <p:ext uri="{BB962C8B-B14F-4D97-AF65-F5344CB8AC3E}">
        <p14:creationId xmlns:p14="http://schemas.microsoft.com/office/powerpoint/2010/main" val="235456831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E1F1-B631-4726-951B-634A9D711E36}"/>
              </a:ext>
            </a:extLst>
          </p:cNvPr>
          <p:cNvSpPr>
            <a:spLocks noGrp="1"/>
          </p:cNvSpPr>
          <p:nvPr>
            <p:ph type="title"/>
          </p:nvPr>
        </p:nvSpPr>
        <p:spPr/>
        <p:txBody>
          <a:bodyPr>
            <a:normAutofit/>
          </a:bodyPr>
          <a:lstStyle/>
          <a:p>
            <a:r>
              <a:rPr lang="en-US" sz="3200" dirty="0"/>
              <a:t>BCBS Discount Programs</a:t>
            </a:r>
          </a:p>
        </p:txBody>
      </p:sp>
      <p:sp>
        <p:nvSpPr>
          <p:cNvPr id="3" name="Content Placeholder 2">
            <a:extLst>
              <a:ext uri="{FF2B5EF4-FFF2-40B4-BE49-F238E27FC236}">
                <a16:creationId xmlns:a16="http://schemas.microsoft.com/office/drawing/2014/main" id="{05036935-5E74-4214-AE73-35735CC3DDFB}"/>
              </a:ext>
            </a:extLst>
          </p:cNvPr>
          <p:cNvSpPr>
            <a:spLocks noGrp="1"/>
          </p:cNvSpPr>
          <p:nvPr>
            <p:ph idx="1"/>
          </p:nvPr>
        </p:nvSpPr>
        <p:spPr>
          <a:xfrm>
            <a:off x="556453" y="2477693"/>
            <a:ext cx="10972800" cy="3808807"/>
          </a:xfrm>
        </p:spPr>
        <p:txBody>
          <a:bodyPr/>
          <a:lstStyle/>
          <a:p>
            <a:r>
              <a:rPr lang="en-US" b="0" dirty="0"/>
              <a:t>Blue365 offers </a:t>
            </a:r>
            <a:r>
              <a:rPr lang="en-US" dirty="0"/>
              <a:t>premier health and wellness discounts</a:t>
            </a:r>
            <a:r>
              <a:rPr lang="en-US" b="0" dirty="0"/>
              <a:t> and is </a:t>
            </a:r>
            <a:r>
              <a:rPr lang="en-US" dirty="0"/>
              <a:t>free to join for medical plan members</a:t>
            </a:r>
            <a:r>
              <a:rPr lang="en-US" b="0" dirty="0"/>
              <a:t>. Members have access to discount programs in:</a:t>
            </a:r>
          </a:p>
          <a:p>
            <a:pPr marL="342900" lvl="1" indent="-342900">
              <a:buFont typeface="Arial" panose="020B0604020202020204" pitchFamily="34" charset="0"/>
              <a:buChar char="•"/>
            </a:pPr>
            <a:r>
              <a:rPr lang="en-US" b="0" dirty="0"/>
              <a:t>Apparel &amp; Footwear</a:t>
            </a:r>
          </a:p>
          <a:p>
            <a:pPr marL="342900" lvl="1" indent="-342900">
              <a:buFont typeface="Arial" panose="020B0604020202020204" pitchFamily="34" charset="0"/>
              <a:buChar char="•"/>
            </a:pPr>
            <a:r>
              <a:rPr lang="en-US" b="0" dirty="0"/>
              <a:t>Fitness</a:t>
            </a:r>
          </a:p>
          <a:p>
            <a:pPr marL="342900" lvl="1" indent="-342900">
              <a:buFont typeface="Arial" panose="020B0604020202020204" pitchFamily="34" charset="0"/>
              <a:buChar char="•"/>
            </a:pPr>
            <a:r>
              <a:rPr lang="en-US" b="0" dirty="0"/>
              <a:t>Hearing &amp; Vision</a:t>
            </a:r>
          </a:p>
          <a:p>
            <a:pPr marL="342900" lvl="1" indent="-342900">
              <a:buFont typeface="Arial" panose="020B0604020202020204" pitchFamily="34" charset="0"/>
              <a:buChar char="•"/>
            </a:pPr>
            <a:r>
              <a:rPr lang="en-US" b="0" dirty="0"/>
              <a:t>Home &amp; Family</a:t>
            </a:r>
          </a:p>
          <a:p>
            <a:pPr marL="342900" lvl="1" indent="-342900">
              <a:buFont typeface="Arial" panose="020B0604020202020204" pitchFamily="34" charset="0"/>
              <a:buChar char="•"/>
            </a:pPr>
            <a:r>
              <a:rPr lang="en-US" b="0" dirty="0"/>
              <a:t>Nutrition</a:t>
            </a:r>
          </a:p>
          <a:p>
            <a:pPr marL="342900" lvl="1" indent="-342900">
              <a:buFont typeface="Arial" panose="020B0604020202020204" pitchFamily="34" charset="0"/>
              <a:buChar char="•"/>
            </a:pPr>
            <a:r>
              <a:rPr lang="en-US" b="0" dirty="0"/>
              <a:t>Personal Care</a:t>
            </a:r>
          </a:p>
        </p:txBody>
      </p:sp>
      <p:sp>
        <p:nvSpPr>
          <p:cNvPr id="4" name="Slide Number Placeholder 3">
            <a:extLst>
              <a:ext uri="{FF2B5EF4-FFF2-40B4-BE49-F238E27FC236}">
                <a16:creationId xmlns:a16="http://schemas.microsoft.com/office/drawing/2014/main" id="{2B407B5B-F0CE-4D33-AD3B-CAE2D66EFACA}"/>
              </a:ext>
            </a:extLst>
          </p:cNvPr>
          <p:cNvSpPr>
            <a:spLocks noGrp="1"/>
          </p:cNvSpPr>
          <p:nvPr>
            <p:ph type="sldNum" sz="quarter" idx="12"/>
          </p:nvPr>
        </p:nvSpPr>
        <p:spPr/>
        <p:txBody>
          <a:bodyPr/>
          <a:lstStyle/>
          <a:p>
            <a:fld id="{23D87294-48C6-414C-94F6-BBB8A51D0D95}" type="slidenum">
              <a:rPr lang="en-US" smtClean="0"/>
              <a:pPr/>
              <a:t>21</a:t>
            </a:fld>
            <a:endParaRPr lang="en-US" dirty="0"/>
          </a:p>
        </p:txBody>
      </p:sp>
      <p:pic>
        <p:nvPicPr>
          <p:cNvPr id="6" name="Picture 5">
            <a:extLst>
              <a:ext uri="{FF2B5EF4-FFF2-40B4-BE49-F238E27FC236}">
                <a16:creationId xmlns:a16="http://schemas.microsoft.com/office/drawing/2014/main" id="{A095263A-D96B-4287-A54D-537F8346CDE8}"/>
              </a:ext>
            </a:extLst>
          </p:cNvPr>
          <p:cNvPicPr>
            <a:picLocks noChangeAspect="1"/>
          </p:cNvPicPr>
          <p:nvPr/>
        </p:nvPicPr>
        <p:blipFill>
          <a:blip r:embed="rId2"/>
          <a:stretch>
            <a:fillRect/>
          </a:stretch>
        </p:blipFill>
        <p:spPr>
          <a:xfrm>
            <a:off x="527993" y="1184542"/>
            <a:ext cx="7467600" cy="1362075"/>
          </a:xfrm>
          <a:prstGeom prst="rect">
            <a:avLst/>
          </a:prstGeom>
        </p:spPr>
      </p:pic>
      <p:sp>
        <p:nvSpPr>
          <p:cNvPr id="7" name="TextBox 6">
            <a:extLst>
              <a:ext uri="{FF2B5EF4-FFF2-40B4-BE49-F238E27FC236}">
                <a16:creationId xmlns:a16="http://schemas.microsoft.com/office/drawing/2014/main" id="{509B68E6-0765-40B7-A602-9ED321154657}"/>
              </a:ext>
            </a:extLst>
          </p:cNvPr>
          <p:cNvSpPr txBox="1"/>
          <p:nvPr/>
        </p:nvSpPr>
        <p:spPr>
          <a:xfrm>
            <a:off x="5105400" y="4267200"/>
            <a:ext cx="4495800" cy="923330"/>
          </a:xfrm>
          <a:prstGeom prst="rect">
            <a:avLst/>
          </a:prstGeom>
          <a:noFill/>
        </p:spPr>
        <p:txBody>
          <a:bodyPr wrap="square" rtlCol="0">
            <a:spAutoFit/>
          </a:bodyPr>
          <a:lstStyle/>
          <a:p>
            <a:r>
              <a:rPr lang="en-US" b="1" dirty="0"/>
              <a:t>How to access? Visit:</a:t>
            </a:r>
          </a:p>
          <a:p>
            <a:endParaRPr lang="en-US" dirty="0"/>
          </a:p>
          <a:p>
            <a:r>
              <a:rPr lang="en-US" dirty="0">
                <a:hlinkClick r:id="rId3"/>
              </a:rPr>
              <a:t>https://www.blue365deals.com/BCBSTX/</a:t>
            </a:r>
            <a:endParaRPr lang="en-US" dirty="0"/>
          </a:p>
        </p:txBody>
      </p:sp>
    </p:spTree>
    <p:extLst>
      <p:ext uri="{BB962C8B-B14F-4D97-AF65-F5344CB8AC3E}">
        <p14:creationId xmlns:p14="http://schemas.microsoft.com/office/powerpoint/2010/main" val="238108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E809-C3FA-455D-A058-53377EB45416}"/>
              </a:ext>
            </a:extLst>
          </p:cNvPr>
          <p:cNvSpPr>
            <a:spLocks noGrp="1"/>
          </p:cNvSpPr>
          <p:nvPr>
            <p:ph type="title"/>
          </p:nvPr>
        </p:nvSpPr>
        <p:spPr/>
        <p:txBody>
          <a:bodyPr>
            <a:normAutofit/>
          </a:bodyPr>
          <a:lstStyle/>
          <a:p>
            <a:r>
              <a:rPr lang="en-US" sz="3600" dirty="0"/>
              <a:t>Benefit Value Advisor</a:t>
            </a:r>
          </a:p>
        </p:txBody>
      </p:sp>
      <p:sp>
        <p:nvSpPr>
          <p:cNvPr id="3" name="Content Placeholder 2">
            <a:extLst>
              <a:ext uri="{FF2B5EF4-FFF2-40B4-BE49-F238E27FC236}">
                <a16:creationId xmlns:a16="http://schemas.microsoft.com/office/drawing/2014/main" id="{9E44645A-424B-4642-86BD-050502A1EB37}"/>
              </a:ext>
            </a:extLst>
          </p:cNvPr>
          <p:cNvSpPr>
            <a:spLocks noGrp="1"/>
          </p:cNvSpPr>
          <p:nvPr>
            <p:ph idx="1"/>
          </p:nvPr>
        </p:nvSpPr>
        <p:spPr>
          <a:xfrm>
            <a:off x="575733" y="1268695"/>
            <a:ext cx="10972800" cy="4826000"/>
          </a:xfrm>
        </p:spPr>
        <p:txBody>
          <a:bodyPr/>
          <a:lstStyle/>
          <a:p>
            <a:pPr>
              <a:lnSpc>
                <a:spcPct val="70000"/>
              </a:lnSpc>
            </a:pPr>
            <a:r>
              <a:rPr lang="en-US" sz="2200" dirty="0"/>
              <a:t>BVAs can help you save money on health procedures and tests. They can also help you understand and use your benefits more wisely.</a:t>
            </a:r>
          </a:p>
          <a:p>
            <a:pPr>
              <a:lnSpc>
                <a:spcPct val="70000"/>
              </a:lnSpc>
            </a:pPr>
            <a:endParaRPr lang="en-US" sz="2200" dirty="0"/>
          </a:p>
          <a:p>
            <a:pPr>
              <a:lnSpc>
                <a:spcPct val="70000"/>
              </a:lnSpc>
            </a:pPr>
            <a:r>
              <a:rPr lang="en-US" sz="2200" dirty="0"/>
              <a:t> BVAs can help you: </a:t>
            </a:r>
          </a:p>
          <a:p>
            <a:pPr marL="342900" indent="-342900">
              <a:buFont typeface="Arial" panose="020B0604020202020204" pitchFamily="34" charset="0"/>
              <a:buChar char="•"/>
            </a:pPr>
            <a:r>
              <a:rPr lang="en-US" sz="1900" b="0" dirty="0">
                <a:solidFill>
                  <a:schemeClr val="accent3"/>
                </a:solidFill>
              </a:rPr>
              <a:t>Navigate and maximize your benefits </a:t>
            </a:r>
          </a:p>
          <a:p>
            <a:pPr marL="342900" indent="-342900">
              <a:buFont typeface="Arial" panose="020B0604020202020204" pitchFamily="34" charset="0"/>
              <a:buChar char="•"/>
            </a:pPr>
            <a:r>
              <a:rPr lang="en-US" sz="1900" b="0" dirty="0">
                <a:solidFill>
                  <a:schemeClr val="accent3"/>
                </a:solidFill>
              </a:rPr>
              <a:t>Get cost estimates for various providers and procedures • Schedule appointments </a:t>
            </a:r>
          </a:p>
          <a:p>
            <a:pPr marL="342900" indent="-342900">
              <a:buFont typeface="Arial" panose="020B0604020202020204" pitchFamily="34" charset="0"/>
              <a:buChar char="•"/>
            </a:pPr>
            <a:r>
              <a:rPr lang="en-US" sz="1900" b="0" dirty="0">
                <a:solidFill>
                  <a:schemeClr val="accent3"/>
                </a:solidFill>
              </a:rPr>
              <a:t>Find a doctor or facility </a:t>
            </a:r>
          </a:p>
          <a:p>
            <a:pPr marL="342900" indent="-342900">
              <a:buFont typeface="Arial" panose="020B0604020202020204" pitchFamily="34" charset="0"/>
              <a:buChar char="•"/>
            </a:pPr>
            <a:r>
              <a:rPr lang="en-US" sz="1900" b="0" dirty="0">
                <a:solidFill>
                  <a:schemeClr val="accent3"/>
                </a:solidFill>
              </a:rPr>
              <a:t>Set up preauthorization</a:t>
            </a:r>
          </a:p>
          <a:p>
            <a:endParaRPr lang="en-US" dirty="0"/>
          </a:p>
        </p:txBody>
      </p:sp>
      <p:sp>
        <p:nvSpPr>
          <p:cNvPr id="4" name="Slide Number Placeholder 3">
            <a:extLst>
              <a:ext uri="{FF2B5EF4-FFF2-40B4-BE49-F238E27FC236}">
                <a16:creationId xmlns:a16="http://schemas.microsoft.com/office/drawing/2014/main" id="{9AF31766-3FED-43F3-9E18-9CAA42D71DFD}"/>
              </a:ext>
            </a:extLst>
          </p:cNvPr>
          <p:cNvSpPr>
            <a:spLocks noGrp="1"/>
          </p:cNvSpPr>
          <p:nvPr>
            <p:ph type="sldNum" sz="quarter" idx="12"/>
          </p:nvPr>
        </p:nvSpPr>
        <p:spPr/>
        <p:txBody>
          <a:bodyPr/>
          <a:lstStyle/>
          <a:p>
            <a:fld id="{23D87294-48C6-414C-94F6-BBB8A51D0D95}" type="slidenum">
              <a:rPr lang="en-US" smtClean="0"/>
              <a:pPr/>
              <a:t>22</a:t>
            </a:fld>
            <a:endParaRPr lang="en-US" dirty="0"/>
          </a:p>
        </p:txBody>
      </p:sp>
      <p:pic>
        <p:nvPicPr>
          <p:cNvPr id="6" name="Picture 5">
            <a:extLst>
              <a:ext uri="{FF2B5EF4-FFF2-40B4-BE49-F238E27FC236}">
                <a16:creationId xmlns:a16="http://schemas.microsoft.com/office/drawing/2014/main" id="{DEC8E8EB-C6C6-439E-AA3A-D49063C96C01}"/>
              </a:ext>
            </a:extLst>
          </p:cNvPr>
          <p:cNvPicPr>
            <a:picLocks noChangeAspect="1"/>
          </p:cNvPicPr>
          <p:nvPr/>
        </p:nvPicPr>
        <p:blipFill>
          <a:blip r:embed="rId2"/>
          <a:stretch>
            <a:fillRect/>
          </a:stretch>
        </p:blipFill>
        <p:spPr>
          <a:xfrm>
            <a:off x="3886199" y="3581400"/>
            <a:ext cx="7571511" cy="2819401"/>
          </a:xfrm>
          <a:prstGeom prst="rect">
            <a:avLst/>
          </a:prstGeom>
        </p:spPr>
      </p:pic>
    </p:spTree>
    <p:extLst>
      <p:ext uri="{BB962C8B-B14F-4D97-AF65-F5344CB8AC3E}">
        <p14:creationId xmlns:p14="http://schemas.microsoft.com/office/powerpoint/2010/main" val="126579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E1F1-B631-4726-951B-634A9D711E36}"/>
              </a:ext>
            </a:extLst>
          </p:cNvPr>
          <p:cNvSpPr>
            <a:spLocks noGrp="1"/>
          </p:cNvSpPr>
          <p:nvPr>
            <p:ph type="title"/>
          </p:nvPr>
        </p:nvSpPr>
        <p:spPr/>
        <p:txBody>
          <a:bodyPr>
            <a:normAutofit/>
          </a:bodyPr>
          <a:lstStyle/>
          <a:p>
            <a:r>
              <a:rPr lang="en-US" sz="3200" dirty="0"/>
              <a:t>BCBS Member Rewards Program</a:t>
            </a:r>
          </a:p>
        </p:txBody>
      </p:sp>
      <p:sp>
        <p:nvSpPr>
          <p:cNvPr id="3" name="Content Placeholder 2">
            <a:extLst>
              <a:ext uri="{FF2B5EF4-FFF2-40B4-BE49-F238E27FC236}">
                <a16:creationId xmlns:a16="http://schemas.microsoft.com/office/drawing/2014/main" id="{05036935-5E74-4214-AE73-35735CC3DDFB}"/>
              </a:ext>
            </a:extLst>
          </p:cNvPr>
          <p:cNvSpPr>
            <a:spLocks noGrp="1"/>
          </p:cNvSpPr>
          <p:nvPr>
            <p:ph idx="1"/>
          </p:nvPr>
        </p:nvSpPr>
        <p:spPr>
          <a:xfrm>
            <a:off x="575733" y="1447800"/>
            <a:ext cx="10972800" cy="3808807"/>
          </a:xfrm>
        </p:spPr>
        <p:txBody>
          <a:bodyPr>
            <a:normAutofit fontScale="92500" lnSpcReduction="10000"/>
          </a:bodyPr>
          <a:lstStyle/>
          <a:p>
            <a:r>
              <a:rPr lang="en-US" dirty="0"/>
              <a:t>Administered by Sapphire Digital - offers cash rewards when a lower-cost, quality provider is selected from several options.</a:t>
            </a:r>
          </a:p>
          <a:p>
            <a:endParaRPr lang="en-US" dirty="0"/>
          </a:p>
          <a:p>
            <a:r>
              <a:rPr lang="en-US" dirty="0"/>
              <a:t>How does it work?</a:t>
            </a:r>
          </a:p>
          <a:p>
            <a:pPr marL="342900" lvl="1" indent="-342900">
              <a:lnSpc>
                <a:spcPct val="100000"/>
              </a:lnSpc>
              <a:buFont typeface="Arial" panose="020B0604020202020204" pitchFamily="34" charset="0"/>
              <a:buChar char="•"/>
            </a:pPr>
            <a:r>
              <a:rPr lang="en-US" sz="2100" b="0" dirty="0"/>
              <a:t>When a doctor recommends treatment, call your Benefit Value Advisor (BVA) at the number on the back of your member  ID card, or log into Blue Access for </a:t>
            </a:r>
            <a:r>
              <a:rPr lang="en-US" sz="2100" b="0" dirty="0" err="1"/>
              <a:t>MembersSM</a:t>
            </a:r>
            <a:r>
              <a:rPr lang="en-US" sz="2100" b="0" dirty="0"/>
              <a:t> at bcbstx.com and click the Doctors and Hospitals tab – then on  Find a Doctor or Hospital </a:t>
            </a:r>
          </a:p>
          <a:p>
            <a:pPr marL="342900" lvl="1" indent="-342900">
              <a:lnSpc>
                <a:spcPct val="100000"/>
              </a:lnSpc>
              <a:buFont typeface="Arial" panose="020B0604020202020204" pitchFamily="34" charset="0"/>
              <a:buChar char="•"/>
            </a:pPr>
            <a:r>
              <a:rPr lang="en-US" sz="2100" b="0" dirty="0"/>
              <a:t>Choose a Member Rewards eligible location, and you may earn a cash reward </a:t>
            </a:r>
          </a:p>
          <a:p>
            <a:pPr marL="342900" lvl="1" indent="-342900">
              <a:lnSpc>
                <a:spcPct val="100000"/>
              </a:lnSpc>
              <a:buFont typeface="Arial" panose="020B0604020202020204" pitchFamily="34" charset="0"/>
              <a:buChar char="•"/>
            </a:pPr>
            <a:r>
              <a:rPr lang="en-US" sz="2100" b="0" dirty="0"/>
              <a:t>Complete your procedure and, once verified, you will receive a check within 4 to 6 weeks Questions? Call the number on the back of your member ID card.</a:t>
            </a:r>
          </a:p>
        </p:txBody>
      </p:sp>
      <p:sp>
        <p:nvSpPr>
          <p:cNvPr id="4" name="Slide Number Placeholder 3">
            <a:extLst>
              <a:ext uri="{FF2B5EF4-FFF2-40B4-BE49-F238E27FC236}">
                <a16:creationId xmlns:a16="http://schemas.microsoft.com/office/drawing/2014/main" id="{2B407B5B-F0CE-4D33-AD3B-CAE2D66EFACA}"/>
              </a:ext>
            </a:extLst>
          </p:cNvPr>
          <p:cNvSpPr>
            <a:spLocks noGrp="1"/>
          </p:cNvSpPr>
          <p:nvPr>
            <p:ph type="sldNum" sz="quarter" idx="12"/>
          </p:nvPr>
        </p:nvSpPr>
        <p:spPr/>
        <p:txBody>
          <a:bodyPr/>
          <a:lstStyle/>
          <a:p>
            <a:fld id="{23D87294-48C6-414C-94F6-BBB8A51D0D95}" type="slidenum">
              <a:rPr lang="en-US" smtClean="0"/>
              <a:pPr/>
              <a:t>23</a:t>
            </a:fld>
            <a:endParaRPr lang="en-US" dirty="0"/>
          </a:p>
        </p:txBody>
      </p:sp>
      <p:sp>
        <p:nvSpPr>
          <p:cNvPr id="5" name="TextBox 4">
            <a:extLst>
              <a:ext uri="{FF2B5EF4-FFF2-40B4-BE49-F238E27FC236}">
                <a16:creationId xmlns:a16="http://schemas.microsoft.com/office/drawing/2014/main" id="{08DD830F-64A4-46DB-AA2E-73935232A128}"/>
              </a:ext>
            </a:extLst>
          </p:cNvPr>
          <p:cNvSpPr txBox="1"/>
          <p:nvPr/>
        </p:nvSpPr>
        <p:spPr>
          <a:xfrm>
            <a:off x="2895600" y="5742371"/>
            <a:ext cx="4953000" cy="369332"/>
          </a:xfrm>
          <a:prstGeom prst="rect">
            <a:avLst/>
          </a:prstGeom>
          <a:noFill/>
        </p:spPr>
        <p:txBody>
          <a:bodyPr wrap="square" rtlCol="0">
            <a:spAutoFit/>
          </a:bodyPr>
          <a:lstStyle/>
          <a:p>
            <a:r>
              <a:rPr lang="en-US" dirty="0"/>
              <a:t>Additional program details coming in 2021!</a:t>
            </a:r>
          </a:p>
        </p:txBody>
      </p:sp>
    </p:spTree>
    <p:extLst>
      <p:ext uri="{BB962C8B-B14F-4D97-AF65-F5344CB8AC3E}">
        <p14:creationId xmlns:p14="http://schemas.microsoft.com/office/powerpoint/2010/main" val="1575444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162F22-FFA9-4781-8F39-3F99816A4DCD}"/>
              </a:ext>
            </a:extLst>
          </p:cNvPr>
          <p:cNvSpPr>
            <a:spLocks noGrp="1"/>
          </p:cNvSpPr>
          <p:nvPr>
            <p:ph type="title"/>
          </p:nvPr>
        </p:nvSpPr>
        <p:spPr/>
        <p:txBody>
          <a:bodyPr>
            <a:normAutofit/>
          </a:bodyPr>
          <a:lstStyle/>
          <a:p>
            <a:r>
              <a:rPr lang="en-US" sz="3200" cap="none" dirty="0" err="1"/>
              <a:t>CareATC</a:t>
            </a:r>
            <a:r>
              <a:rPr lang="en-US" sz="3200" cap="none" dirty="0"/>
              <a:t> Clinics – Closed until City Hall Re-opens</a:t>
            </a:r>
          </a:p>
        </p:txBody>
      </p:sp>
      <p:sp>
        <p:nvSpPr>
          <p:cNvPr id="8" name="Content Placeholder 7">
            <a:extLst>
              <a:ext uri="{FF2B5EF4-FFF2-40B4-BE49-F238E27FC236}">
                <a16:creationId xmlns:a16="http://schemas.microsoft.com/office/drawing/2014/main" id="{E1D49F40-CD32-4379-B8BF-980E8277C972}"/>
              </a:ext>
            </a:extLst>
          </p:cNvPr>
          <p:cNvSpPr>
            <a:spLocks noGrp="1"/>
          </p:cNvSpPr>
          <p:nvPr>
            <p:ph idx="1"/>
          </p:nvPr>
        </p:nvSpPr>
        <p:spPr>
          <a:xfrm>
            <a:off x="262820" y="1510488"/>
            <a:ext cx="5486400" cy="4764107"/>
          </a:xfrm>
        </p:spPr>
        <p:txBody>
          <a:bodyPr>
            <a:normAutofit/>
          </a:bodyPr>
          <a:lstStyle/>
          <a:p>
            <a:r>
              <a:rPr lang="en-US" sz="1800" dirty="0"/>
              <a:t>City Hall Onsite Clinic</a:t>
            </a:r>
          </a:p>
          <a:p>
            <a:pPr marL="365760" lvl="1" indent="-274320">
              <a:buFont typeface="Arial" panose="020B0604020202020204" pitchFamily="34" charset="0"/>
              <a:buChar char="•"/>
            </a:pPr>
            <a:r>
              <a:rPr lang="en-US" sz="1800" u="sng" dirty="0"/>
              <a:t>Blue Essentials PCP and Blue Choice Copay plan members</a:t>
            </a:r>
          </a:p>
          <a:p>
            <a:pPr marL="651510" lvl="2" indent="-285750">
              <a:buFont typeface="Courier New" panose="02070309020205020404" pitchFamily="49" charset="0"/>
              <a:buChar char="o"/>
            </a:pPr>
            <a:r>
              <a:rPr lang="en-US" sz="1600" dirty="0"/>
              <a:t>Free office visits (sick and preventive), onsite-dispensed medications, and onsite lab work</a:t>
            </a:r>
          </a:p>
          <a:p>
            <a:pPr marL="365760" lvl="1" indent="-274320">
              <a:buFont typeface="Arial" panose="020B0604020202020204" pitchFamily="34" charset="0"/>
              <a:buChar char="•"/>
            </a:pPr>
            <a:r>
              <a:rPr lang="en-US" sz="1800" u="sng" dirty="0"/>
              <a:t>Blue Choice HSA plan members</a:t>
            </a:r>
          </a:p>
          <a:p>
            <a:pPr marL="651510" lvl="2" indent="-285750">
              <a:buFont typeface="Courier New" panose="02070309020205020404" pitchFamily="49" charset="0"/>
              <a:buChar char="o"/>
            </a:pPr>
            <a:r>
              <a:rPr lang="en-US" sz="1600" dirty="0"/>
              <a:t>Free preventive office visits</a:t>
            </a:r>
          </a:p>
          <a:p>
            <a:pPr marL="651510" lvl="2" indent="-285750">
              <a:buFont typeface="Courier New" panose="02070309020205020404" pitchFamily="49" charset="0"/>
              <a:buChar char="o"/>
            </a:pPr>
            <a:r>
              <a:rPr lang="en-US" sz="1600" dirty="0"/>
              <a:t>$25 fee for sick visits, onsite-dispensed medications, and onsite lab work</a:t>
            </a:r>
          </a:p>
          <a:p>
            <a:pPr marL="925830" lvl="3" indent="-285750">
              <a:buFont typeface="Wingdings" panose="05000000000000000000" pitchFamily="2" charset="2"/>
              <a:buChar char="§"/>
            </a:pPr>
            <a:r>
              <a:rPr lang="en-US" sz="1600" dirty="0"/>
              <a:t>Fee reduced to $5 – once deductible satisfied</a:t>
            </a:r>
          </a:p>
          <a:p>
            <a:pPr marL="925830" lvl="3" indent="-285750">
              <a:buFont typeface="Wingdings" panose="05000000000000000000" pitchFamily="2" charset="2"/>
              <a:buChar char="§"/>
            </a:pPr>
            <a:r>
              <a:rPr lang="en-US" sz="1600" dirty="0"/>
              <a:t>Fee reduced to $0 – once the out-of-pocket maximum satisfied</a:t>
            </a:r>
          </a:p>
        </p:txBody>
      </p:sp>
      <p:graphicFrame>
        <p:nvGraphicFramePr>
          <p:cNvPr id="2" name="Table 1">
            <a:extLst>
              <a:ext uri="{FF2B5EF4-FFF2-40B4-BE49-F238E27FC236}">
                <a16:creationId xmlns:a16="http://schemas.microsoft.com/office/drawing/2014/main" id="{ADE5C8F3-2864-47FC-9FF5-48D40B5AA883}"/>
              </a:ext>
            </a:extLst>
          </p:cNvPr>
          <p:cNvGraphicFramePr>
            <a:graphicFrameLocks noGrp="1"/>
          </p:cNvGraphicFramePr>
          <p:nvPr>
            <p:extLst>
              <p:ext uri="{D42A27DB-BD31-4B8C-83A1-F6EECF244321}">
                <p14:modId xmlns:p14="http://schemas.microsoft.com/office/powerpoint/2010/main" val="933072447"/>
              </p:ext>
            </p:extLst>
          </p:nvPr>
        </p:nvGraphicFramePr>
        <p:xfrm>
          <a:off x="6063615" y="1607790"/>
          <a:ext cx="5943600" cy="3513839"/>
        </p:xfrm>
        <a:graphic>
          <a:graphicData uri="http://schemas.openxmlformats.org/drawingml/2006/table">
            <a:tbl>
              <a:tblPr firstRow="1" firstCol="1" bandRow="1">
                <a:tableStyleId>{F2DE63D5-997A-4646-A377-4702673A728D}</a:tableStyleId>
              </a:tblPr>
              <a:tblGrid>
                <a:gridCol w="2971800">
                  <a:extLst>
                    <a:ext uri="{9D8B030D-6E8A-4147-A177-3AD203B41FA5}">
                      <a16:colId xmlns:a16="http://schemas.microsoft.com/office/drawing/2014/main" val="1582186645"/>
                    </a:ext>
                  </a:extLst>
                </a:gridCol>
                <a:gridCol w="2971800">
                  <a:extLst>
                    <a:ext uri="{9D8B030D-6E8A-4147-A177-3AD203B41FA5}">
                      <a16:colId xmlns:a16="http://schemas.microsoft.com/office/drawing/2014/main" val="1814729120"/>
                    </a:ext>
                  </a:extLst>
                </a:gridCol>
              </a:tblGrid>
              <a:tr h="0">
                <a:tc>
                  <a:txBody>
                    <a:bodyPr/>
                    <a:lstStyle/>
                    <a:p>
                      <a:pPr marL="0" marR="0" algn="l" fontAlgn="base">
                        <a:lnSpc>
                          <a:spcPct val="107000"/>
                        </a:lnSpc>
                        <a:spcBef>
                          <a:spcPts val="0"/>
                        </a:spcBef>
                        <a:spcAft>
                          <a:spcPts val="800"/>
                        </a:spcAft>
                      </a:pPr>
                      <a:r>
                        <a:rPr lang="en-US" sz="1200" dirty="0">
                          <a:effectLst/>
                          <a:latin typeface="+mj-lt"/>
                        </a:rPr>
                        <a:t>SERVICE</a:t>
                      </a:r>
                      <a:endParaRPr lang="en-US" sz="1200" dirty="0">
                        <a:effectLst/>
                        <a:latin typeface="+mj-lt"/>
                        <a:ea typeface="Calibri" panose="020F0502020204030204" pitchFamily="34" charset="0"/>
                        <a:cs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marL="0" marR="0" algn="l" fontAlgn="base">
                        <a:lnSpc>
                          <a:spcPct val="107000"/>
                        </a:lnSpc>
                        <a:spcBef>
                          <a:spcPts val="0"/>
                        </a:spcBef>
                        <a:spcAft>
                          <a:spcPts val="800"/>
                        </a:spcAft>
                      </a:pPr>
                      <a:r>
                        <a:rPr lang="en-US" sz="1200" dirty="0">
                          <a:effectLst/>
                          <a:latin typeface="+mj-lt"/>
                          <a:ea typeface="Calibri" panose="020F0502020204030204" pitchFamily="34" charset="0"/>
                          <a:cs typeface="Times New Roman" panose="02020603050405020304" pitchFamily="18" charset="0"/>
                        </a:rPr>
                        <a:t>EXAMPLE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3333833411"/>
                  </a:ext>
                </a:extLst>
              </a:tr>
              <a:tr h="0">
                <a:tc>
                  <a:txBody>
                    <a:bodyPr/>
                    <a:lstStyle/>
                    <a:p>
                      <a:pPr marL="0" marR="0" lvl="0" indent="0" algn="l" defTabSz="609585" eaLnBrk="1" fontAlgn="base" latinLnBrk="0" hangingPunct="1">
                        <a:lnSpc>
                          <a:spcPct val="107000"/>
                        </a:lnSpc>
                        <a:spcBef>
                          <a:spcPts val="0"/>
                        </a:spcBef>
                        <a:spcAft>
                          <a:spcPts val="800"/>
                        </a:spcAft>
                        <a:buClrTx/>
                        <a:buSzTx/>
                        <a:buFontTx/>
                        <a:buNone/>
                        <a:tabLst/>
                        <a:defRPr/>
                      </a:pPr>
                      <a:r>
                        <a:rPr lang="en-US" sz="1200" dirty="0">
                          <a:effectLst/>
                        </a:rPr>
                        <a:t>Acute Care </a:t>
                      </a:r>
                    </a:p>
                    <a:p>
                      <a:pPr marL="0" marR="0" lvl="0" indent="0" algn="l" defTabSz="609585" eaLnBrk="1" fontAlgn="base" latinLnBrk="0" hangingPunct="1">
                        <a:lnSpc>
                          <a:spcPct val="107000"/>
                        </a:lnSpc>
                        <a:spcBef>
                          <a:spcPts val="0"/>
                        </a:spcBef>
                        <a:spcAft>
                          <a:spcPts val="800"/>
                        </a:spcAft>
                        <a:buClrTx/>
                        <a:buSzTx/>
                        <a:buFontTx/>
                        <a:buNone/>
                        <a:tabLst/>
                        <a:defRPr/>
                      </a:pPr>
                      <a:r>
                        <a:rPr lang="en-US" sz="1200" b="0" dirty="0">
                          <a:effectLst/>
                        </a:rPr>
                        <a:t>(Treatment of common illnesses and minor injuries)</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Flu</a:t>
                      </a:r>
                    </a:p>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Sinus infections, </a:t>
                      </a:r>
                    </a:p>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Sprains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9816981"/>
                  </a:ext>
                </a:extLst>
              </a:tr>
              <a:tr h="0">
                <a:tc>
                  <a:txBody>
                    <a:bodyPr/>
                    <a:lstStyle/>
                    <a:p>
                      <a:pPr marL="0" marR="0" algn="l" fontAlgn="base">
                        <a:lnSpc>
                          <a:spcPct val="107000"/>
                        </a:lnSpc>
                        <a:spcBef>
                          <a:spcPts val="0"/>
                        </a:spcBef>
                        <a:spcAft>
                          <a:spcPts val="800"/>
                        </a:spcAft>
                      </a:pPr>
                      <a:r>
                        <a:rPr lang="en-US" sz="1200" dirty="0">
                          <a:effectLst/>
                        </a:rPr>
                        <a:t>Chronic Disease Evaluation, Monitoring and Care Management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Hypertension</a:t>
                      </a:r>
                    </a:p>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Diabetes</a:t>
                      </a:r>
                    </a:p>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Asthma</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634021"/>
                  </a:ext>
                </a:extLst>
              </a:tr>
              <a:tr h="0">
                <a:tc>
                  <a:txBody>
                    <a:bodyPr/>
                    <a:lstStyle/>
                    <a:p>
                      <a:pPr marL="0" marR="0" algn="l" fontAlgn="base">
                        <a:lnSpc>
                          <a:spcPct val="107000"/>
                        </a:lnSpc>
                        <a:spcBef>
                          <a:spcPts val="0"/>
                        </a:spcBef>
                        <a:spcAft>
                          <a:spcPts val="800"/>
                        </a:spcAft>
                      </a:pPr>
                      <a:r>
                        <a:rPr lang="en-US" sz="1200" dirty="0">
                          <a:effectLst/>
                        </a:rPr>
                        <a:t>Minor Procedures and Wound Care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Simple biopsies</a:t>
                      </a:r>
                    </a:p>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Skin tag/mole removal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2570309"/>
                  </a:ext>
                </a:extLst>
              </a:tr>
              <a:tr h="0">
                <a:tc>
                  <a:txBody>
                    <a:bodyPr/>
                    <a:lstStyle/>
                    <a:p>
                      <a:pPr marL="0" marR="0" algn="l" fontAlgn="base">
                        <a:lnSpc>
                          <a:spcPct val="107000"/>
                        </a:lnSpc>
                        <a:spcBef>
                          <a:spcPts val="0"/>
                        </a:spcBef>
                        <a:spcAft>
                          <a:spcPts val="800"/>
                        </a:spcAft>
                      </a:pPr>
                      <a:r>
                        <a:rPr lang="en-US" sz="1200" dirty="0">
                          <a:effectLst/>
                        </a:rPr>
                        <a:t>Preventive Care and Comprehensive Physical Exams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Age appropriate physicals</a:t>
                      </a:r>
                    </a:p>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Routine gynecological exams</a:t>
                      </a:r>
                    </a:p>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prostate exams</a:t>
                      </a:r>
                    </a:p>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kids sports/camp physicals,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8592337"/>
                  </a:ext>
                </a:extLst>
              </a:tr>
              <a:tr h="0">
                <a:tc>
                  <a:txBody>
                    <a:bodyPr/>
                    <a:lstStyle/>
                    <a:p>
                      <a:pPr marL="0" marR="0" algn="l" fontAlgn="base">
                        <a:lnSpc>
                          <a:spcPct val="107000"/>
                        </a:lnSpc>
                        <a:spcBef>
                          <a:spcPts val="0"/>
                        </a:spcBef>
                        <a:spcAft>
                          <a:spcPts val="800"/>
                        </a:spcAft>
                      </a:pPr>
                      <a:r>
                        <a:rPr lang="en-US" sz="1200" dirty="0">
                          <a:effectLst/>
                        </a:rPr>
                        <a:t>Diagnostic Testing and Screenings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On-site lab work</a:t>
                      </a:r>
                    </a:p>
                    <a:p>
                      <a:pPr marL="285750" marR="0" indent="-285750" algn="l" fontAlgn="base">
                        <a:lnSpc>
                          <a:spcPct val="107000"/>
                        </a:lnSpc>
                        <a:spcBef>
                          <a:spcPts val="0"/>
                        </a:spcBef>
                        <a:spcAft>
                          <a:spcPts val="0"/>
                        </a:spcAft>
                        <a:buFont typeface="Arial" panose="020B0604020202020204" pitchFamily="34" charset="0"/>
                        <a:buChar char="•"/>
                      </a:pPr>
                      <a:r>
                        <a:rPr lang="en-US" sz="1200" dirty="0">
                          <a:effectLst/>
                        </a:rPr>
                        <a:t>EKGs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9254770"/>
                  </a:ext>
                </a:extLst>
              </a:tr>
            </a:tbl>
          </a:graphicData>
        </a:graphic>
      </p:graphicFrame>
      <p:sp>
        <p:nvSpPr>
          <p:cNvPr id="6" name="Rectangle: Rounded Corners 5">
            <a:extLst>
              <a:ext uri="{FF2B5EF4-FFF2-40B4-BE49-F238E27FC236}">
                <a16:creationId xmlns:a16="http://schemas.microsoft.com/office/drawing/2014/main" id="{80EBAED5-E34B-42A0-A809-6AE8FBB5D60D}"/>
              </a:ext>
            </a:extLst>
          </p:cNvPr>
          <p:cNvSpPr/>
          <p:nvPr/>
        </p:nvSpPr>
        <p:spPr>
          <a:xfrm>
            <a:off x="5749220" y="5543041"/>
            <a:ext cx="5943601" cy="749139"/>
          </a:xfrm>
          <a:prstGeom prst="roundRect">
            <a:avLst/>
          </a:prstGeom>
          <a:solidFill>
            <a:schemeClr val="accent4">
              <a:lumMod val="20000"/>
              <a:lumOff val="80000"/>
            </a:schemeClr>
          </a:solidFill>
          <a:ln w="25400" cap="flat">
            <a:solidFill>
              <a:schemeClr val="accent4"/>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algn="ctr"/>
            <a:r>
              <a:rPr lang="en-US" dirty="0">
                <a:solidFill>
                  <a:schemeClr val="accent4"/>
                </a:solidFill>
              </a:rPr>
              <a:t>To make an appointment, call 1-800-993-8244, visit </a:t>
            </a:r>
            <a:r>
              <a:rPr lang="en-US" dirty="0">
                <a:solidFill>
                  <a:schemeClr val="accent4"/>
                </a:solidFill>
                <a:hlinkClick r:id="rId3"/>
              </a:rPr>
              <a:t>www.careatc.com</a:t>
            </a:r>
            <a:r>
              <a:rPr lang="en-US" dirty="0">
                <a:solidFill>
                  <a:schemeClr val="accent4"/>
                </a:solidFill>
              </a:rPr>
              <a:t>, or use the </a:t>
            </a:r>
            <a:r>
              <a:rPr lang="en-US" dirty="0" err="1">
                <a:solidFill>
                  <a:schemeClr val="accent4"/>
                </a:solidFill>
              </a:rPr>
              <a:t>CareATC</a:t>
            </a:r>
            <a:r>
              <a:rPr lang="en-US" dirty="0">
                <a:solidFill>
                  <a:schemeClr val="accent4"/>
                </a:solidFill>
              </a:rPr>
              <a:t> mobile app.</a:t>
            </a:r>
          </a:p>
        </p:txBody>
      </p:sp>
    </p:spTree>
    <p:extLst>
      <p:ext uri="{BB962C8B-B14F-4D97-AF65-F5344CB8AC3E}">
        <p14:creationId xmlns:p14="http://schemas.microsoft.com/office/powerpoint/2010/main" val="86825849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Kannact</a:t>
            </a:r>
            <a:r>
              <a:rPr lang="en-US" dirty="0"/>
              <a:t> Diabetes &amp; Cardiovascular Management</a:t>
            </a:r>
          </a:p>
        </p:txBody>
      </p:sp>
      <p:sp>
        <p:nvSpPr>
          <p:cNvPr id="6" name="Content Placeholder 5">
            <a:extLst>
              <a:ext uri="{FF2B5EF4-FFF2-40B4-BE49-F238E27FC236}">
                <a16:creationId xmlns:a16="http://schemas.microsoft.com/office/drawing/2014/main" id="{52C53AF6-B33B-4800-92CA-6E66068D1E45}"/>
              </a:ext>
            </a:extLst>
          </p:cNvPr>
          <p:cNvSpPr>
            <a:spLocks noGrp="1"/>
          </p:cNvSpPr>
          <p:nvPr>
            <p:ph idx="1"/>
          </p:nvPr>
        </p:nvSpPr>
        <p:spPr/>
        <p:txBody>
          <a:bodyPr>
            <a:normAutofit lnSpcReduction="10000"/>
          </a:bodyPr>
          <a:lstStyle/>
          <a:p>
            <a:r>
              <a:rPr lang="en-US" dirty="0"/>
              <a:t>You receive:</a:t>
            </a:r>
          </a:p>
          <a:p>
            <a:pPr marL="457200" lvl="1" indent="-274320">
              <a:buFont typeface="Arial" panose="020B0604020202020204" pitchFamily="34" charset="0"/>
              <a:buChar char="•"/>
            </a:pPr>
            <a:r>
              <a:rPr lang="en-US" sz="2000" dirty="0"/>
              <a:t>Free glucometer and testing supplies delivered to your doorstep</a:t>
            </a:r>
          </a:p>
          <a:p>
            <a:pPr marL="834390" lvl="2" indent="-285750">
              <a:buFont typeface="Courier New" panose="02070309020205020404" pitchFamily="49" charset="0"/>
              <a:buChar char="o"/>
            </a:pPr>
            <a:r>
              <a:rPr lang="en-US" sz="1700" dirty="0"/>
              <a:t>Option for a traditional glucometer or a smartphone-based glucometer</a:t>
            </a:r>
          </a:p>
          <a:p>
            <a:pPr marL="457200" lvl="1" indent="-274320">
              <a:buFont typeface="Arial" panose="020B0604020202020204" pitchFamily="34" charset="0"/>
              <a:buChar char="•"/>
            </a:pPr>
            <a:r>
              <a:rPr lang="en-US" sz="2000" dirty="0"/>
              <a:t>Free blood pressure cuff monitor</a:t>
            </a:r>
            <a:endParaRPr lang="en-US" sz="1800" dirty="0"/>
          </a:p>
          <a:p>
            <a:pPr marL="457200" lvl="1" indent="-274320">
              <a:buFont typeface="Arial" panose="020B0604020202020204" pitchFamily="34" charset="0"/>
              <a:buChar char="•"/>
            </a:pPr>
            <a:r>
              <a:rPr lang="en-US" sz="2000" dirty="0">
                <a:solidFill>
                  <a:schemeClr val="tx2"/>
                </a:solidFill>
              </a:rPr>
              <a:t>Both Programs Include</a:t>
            </a:r>
          </a:p>
          <a:p>
            <a:pPr marL="777240" lvl="4" indent="-274320">
              <a:buFont typeface="Arial" panose="020B0604020202020204" pitchFamily="34" charset="0"/>
              <a:buChar char="•"/>
            </a:pPr>
            <a:r>
              <a:rPr lang="en-US" sz="1700" dirty="0"/>
              <a:t>Dedicated, certified diabetes and/or cardiovascular coach to help you self-manage your condition</a:t>
            </a:r>
          </a:p>
          <a:p>
            <a:pPr marL="777240" lvl="4" indent="-274320">
              <a:buFont typeface="Arial" panose="020B0604020202020204" pitchFamily="34" charset="0"/>
              <a:buChar char="•"/>
            </a:pPr>
            <a:r>
              <a:rPr lang="en-US" sz="1700" dirty="0"/>
              <a:t>Customizable mobile app</a:t>
            </a:r>
          </a:p>
          <a:p>
            <a:pPr marL="777240" lvl="4" indent="-274320">
              <a:buFont typeface="Arial" panose="020B0604020202020204" pitchFamily="34" charset="0"/>
              <a:buChar char="•"/>
            </a:pPr>
            <a:r>
              <a:rPr lang="en-US" sz="1700" dirty="0"/>
              <a:t>Personalized action plan and personalized support based on your lifestyle</a:t>
            </a:r>
          </a:p>
          <a:p>
            <a:pPr marL="457200" lvl="1" indent="-274320">
              <a:buFont typeface="Arial" panose="020B0604020202020204" pitchFamily="34" charset="0"/>
              <a:buChar char="•"/>
            </a:pPr>
            <a:endParaRPr lang="en-US" sz="1800" dirty="0"/>
          </a:p>
          <a:p>
            <a:pPr indent="-426704" algn="ctr">
              <a:spcBef>
                <a:spcPts val="2400"/>
              </a:spcBef>
            </a:pPr>
            <a:r>
              <a:rPr lang="en-US" dirty="0">
                <a:solidFill>
                  <a:srgbClr val="70AD47"/>
                </a:solidFill>
              </a:rPr>
              <a:t>Talk to a </a:t>
            </a:r>
            <a:r>
              <a:rPr lang="en-US" dirty="0" err="1">
                <a:solidFill>
                  <a:srgbClr val="70AD47"/>
                </a:solidFill>
              </a:rPr>
              <a:t>Kannact</a:t>
            </a:r>
            <a:r>
              <a:rPr lang="en-US" dirty="0">
                <a:solidFill>
                  <a:srgbClr val="70AD47"/>
                </a:solidFill>
              </a:rPr>
              <a:t> representative today or sign up at:</a:t>
            </a:r>
            <a:endParaRPr lang="en-US" cap="all" spc="267" dirty="0">
              <a:solidFill>
                <a:srgbClr val="70AD47"/>
              </a:solidFill>
            </a:endParaRPr>
          </a:p>
          <a:p>
            <a:pPr indent="-426704" algn="ctr">
              <a:spcBef>
                <a:spcPts val="2400"/>
              </a:spcBef>
            </a:pPr>
            <a:r>
              <a:rPr lang="en-US" cap="all" spc="267" dirty="0">
                <a:solidFill>
                  <a:srgbClr val="70AD47"/>
                </a:solidFill>
              </a:rPr>
              <a:t> </a:t>
            </a:r>
            <a:r>
              <a:rPr lang="en-US" cap="all" spc="267" dirty="0">
                <a:solidFill>
                  <a:srgbClr val="70AD47"/>
                </a:solidFill>
                <a:hlinkClick r:id="rId2"/>
              </a:rPr>
              <a:t>www.Kannact.com/cityofdallas</a:t>
            </a:r>
            <a:r>
              <a:rPr lang="en-US" cap="all" spc="267" dirty="0">
                <a:solidFill>
                  <a:srgbClr val="70AD47"/>
                </a:solidFill>
              </a:rPr>
              <a:t> </a:t>
            </a:r>
            <a:endParaRPr lang="en-US" dirty="0">
              <a:solidFill>
                <a:srgbClr val="70AD47"/>
              </a:solidFill>
            </a:endParaRPr>
          </a:p>
          <a:p>
            <a:endParaRPr lang="en-US" dirty="0"/>
          </a:p>
        </p:txBody>
      </p:sp>
    </p:spTree>
    <p:extLst>
      <p:ext uri="{BB962C8B-B14F-4D97-AF65-F5344CB8AC3E}">
        <p14:creationId xmlns:p14="http://schemas.microsoft.com/office/powerpoint/2010/main" val="254173979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71A9-6A44-4542-B8C8-61C6DBBD306F}"/>
              </a:ext>
            </a:extLst>
          </p:cNvPr>
          <p:cNvSpPr>
            <a:spLocks noGrp="1"/>
          </p:cNvSpPr>
          <p:nvPr>
            <p:ph type="title"/>
          </p:nvPr>
        </p:nvSpPr>
        <p:spPr/>
        <p:txBody>
          <a:bodyPr/>
          <a:lstStyle/>
          <a:p>
            <a:r>
              <a:rPr lang="en-US" dirty="0"/>
              <a:t>Questions?</a:t>
            </a:r>
          </a:p>
        </p:txBody>
      </p:sp>
      <p:sp>
        <p:nvSpPr>
          <p:cNvPr id="6" name="Content Placeholder 5">
            <a:extLst>
              <a:ext uri="{FF2B5EF4-FFF2-40B4-BE49-F238E27FC236}">
                <a16:creationId xmlns:a16="http://schemas.microsoft.com/office/drawing/2014/main" id="{05F537A1-2198-4CAD-AD63-25B32E3596E7}"/>
              </a:ext>
            </a:extLst>
          </p:cNvPr>
          <p:cNvSpPr>
            <a:spLocks noGrp="1"/>
          </p:cNvSpPr>
          <p:nvPr>
            <p:ph idx="1"/>
          </p:nvPr>
        </p:nvSpPr>
        <p:spPr>
          <a:xfrm>
            <a:off x="609600" y="1346200"/>
            <a:ext cx="11125200" cy="5207000"/>
          </a:xfrm>
        </p:spPr>
        <p:txBody>
          <a:bodyPr>
            <a:normAutofit/>
          </a:bodyPr>
          <a:lstStyle/>
          <a:p>
            <a:pPr>
              <a:lnSpc>
                <a:spcPct val="80000"/>
              </a:lnSpc>
            </a:pPr>
            <a:r>
              <a:rPr lang="en-US" dirty="0"/>
              <a:t>Enrollment Reminders: </a:t>
            </a:r>
          </a:p>
          <a:p>
            <a:pPr marL="912159" lvl="1" indent="-302575">
              <a:buFont typeface="Arial" panose="020B0604020202020204" pitchFamily="34" charset="0"/>
              <a:buChar char="•"/>
            </a:pPr>
            <a:r>
              <a:rPr lang="en-US" sz="2400" dirty="0"/>
              <a:t>Online: </a:t>
            </a:r>
            <a:r>
              <a:rPr lang="en-US" sz="2400" dirty="0">
                <a:hlinkClick r:id="rId3"/>
              </a:rPr>
              <a:t>https://standard.benselect.com/cityofdallas</a:t>
            </a:r>
            <a:r>
              <a:rPr lang="en-US" sz="2400" dirty="0"/>
              <a:t>  </a:t>
            </a:r>
          </a:p>
          <a:p>
            <a:pPr marL="912159" lvl="1" indent="-302575">
              <a:buFont typeface="Arial" panose="020B0604020202020204" pitchFamily="34" charset="0"/>
              <a:buChar char="•"/>
            </a:pPr>
            <a:r>
              <a:rPr lang="en-US" sz="2400" dirty="0"/>
              <a:t>By Phone with a Benefit Specialist: (855) 855-2871</a:t>
            </a:r>
          </a:p>
          <a:p>
            <a:pPr marL="1470945" lvl="2" indent="-302575">
              <a:buFont typeface="Arial" panose="020B0604020202020204" pitchFamily="34" charset="0"/>
              <a:buChar char="•"/>
            </a:pPr>
            <a:r>
              <a:rPr lang="en-US" sz="2400" dirty="0"/>
              <a:t>Benefit Specialists will be available starting October 19</a:t>
            </a:r>
            <a:r>
              <a:rPr lang="en-US" sz="2400" baseline="30000" dirty="0"/>
              <a:t>th</a:t>
            </a:r>
            <a:endParaRPr lang="en-US" sz="2400" dirty="0"/>
          </a:p>
          <a:p>
            <a:pPr marL="1470945" lvl="2" indent="-302575">
              <a:buFont typeface="Arial" panose="020B0604020202020204" pitchFamily="34" charset="0"/>
              <a:buChar char="•"/>
            </a:pPr>
            <a:endParaRPr lang="en-US" sz="2000" dirty="0">
              <a:solidFill>
                <a:schemeClr val="bg2"/>
              </a:solidFill>
            </a:endParaRPr>
          </a:p>
          <a:p>
            <a:pPr marL="942655" lvl="7" indent="-302575">
              <a:buFont typeface="Arial" panose="020B0604020202020204" pitchFamily="34" charset="0"/>
              <a:buChar char="•"/>
            </a:pPr>
            <a:r>
              <a:rPr lang="en-US" sz="2400" b="1" dirty="0">
                <a:solidFill>
                  <a:schemeClr val="accent3"/>
                </a:solidFill>
                <a:cs typeface="+mn-cs"/>
              </a:rPr>
              <a:t>General benefits questions</a:t>
            </a:r>
          </a:p>
          <a:p>
            <a:pPr marL="1470945" lvl="2" indent="-302575">
              <a:lnSpc>
                <a:spcPct val="100000"/>
              </a:lnSpc>
              <a:buFont typeface="Arial" panose="020B0604020202020204" pitchFamily="34" charset="0"/>
              <a:buChar char="•"/>
            </a:pPr>
            <a:r>
              <a:rPr lang="en-US" sz="2400" dirty="0"/>
              <a:t>Call the City Hall Benefits Service Center at (214) 671-4181 or (214) 671-9875, e-mail </a:t>
            </a:r>
            <a:r>
              <a:rPr lang="en-US" sz="2400" dirty="0">
                <a:hlinkClick r:id="rId4">
                  <a:extLst>
                    <a:ext uri="{A12FA001-AC4F-418D-AE19-62706E023703}">
                      <ahyp:hlinkClr xmlns:ahyp="http://schemas.microsoft.com/office/drawing/2018/hyperlinkcolor" val="tx"/>
                    </a:ext>
                  </a:extLst>
                </a:hlinkClick>
              </a:rPr>
              <a:t>hrbenefits@dallascityhall.com</a:t>
            </a:r>
            <a:endParaRPr lang="en-US" sz="2400" dirty="0"/>
          </a:p>
          <a:p>
            <a:pPr marL="1511270" lvl="2" indent="-302575">
              <a:buFont typeface="Arial" panose="020B0604020202020204" pitchFamily="34" charset="0"/>
              <a:buChar char="•"/>
            </a:pPr>
            <a:r>
              <a:rPr lang="en-US" sz="2400" dirty="0"/>
              <a:t>Monday-Friday, 8:15 a.m.- 5:15 p.m.</a:t>
            </a:r>
          </a:p>
          <a:p>
            <a:endParaRPr lang="en-US" dirty="0"/>
          </a:p>
        </p:txBody>
      </p:sp>
      <p:sp>
        <p:nvSpPr>
          <p:cNvPr id="8" name="Arrow: Right 7">
            <a:extLst>
              <a:ext uri="{FF2B5EF4-FFF2-40B4-BE49-F238E27FC236}">
                <a16:creationId xmlns:a16="http://schemas.microsoft.com/office/drawing/2014/main" id="{39965385-DCED-4280-946B-691BEB9B762B}"/>
              </a:ext>
            </a:extLst>
          </p:cNvPr>
          <p:cNvSpPr/>
          <p:nvPr/>
        </p:nvSpPr>
        <p:spPr>
          <a:xfrm rot="10800000">
            <a:off x="9144000" y="1981200"/>
            <a:ext cx="1524000" cy="254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1F19773-2DDE-4B95-BC95-A7DB5403CFAB}"/>
              </a:ext>
            </a:extLst>
          </p:cNvPr>
          <p:cNvSpPr/>
          <p:nvPr/>
        </p:nvSpPr>
        <p:spPr>
          <a:xfrm>
            <a:off x="10668000" y="1747015"/>
            <a:ext cx="1524000"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Must enter exact address to access site.</a:t>
            </a:r>
          </a:p>
        </p:txBody>
      </p:sp>
      <p:sp>
        <p:nvSpPr>
          <p:cNvPr id="3" name="Rectangle 2">
            <a:extLst>
              <a:ext uri="{FF2B5EF4-FFF2-40B4-BE49-F238E27FC236}">
                <a16:creationId xmlns:a16="http://schemas.microsoft.com/office/drawing/2014/main" id="{4625994A-379E-4EE0-BABD-76E6BC4BC122}"/>
              </a:ext>
            </a:extLst>
          </p:cNvPr>
          <p:cNvSpPr/>
          <p:nvPr/>
        </p:nvSpPr>
        <p:spPr>
          <a:xfrm>
            <a:off x="3124200" y="5415038"/>
            <a:ext cx="5834743" cy="954107"/>
          </a:xfrm>
          <a:prstGeom prst="rect">
            <a:avLst/>
          </a:prstGeom>
        </p:spPr>
        <p:txBody>
          <a:bodyPr wrap="square">
            <a:spAutoFit/>
          </a:bodyPr>
          <a:lstStyle/>
          <a:p>
            <a:pPr algn="ctr"/>
            <a:r>
              <a:rPr lang="en-US" sz="2800" b="1" dirty="0">
                <a:solidFill>
                  <a:srgbClr val="00B050"/>
                </a:solidFill>
              </a:rPr>
              <a:t>Open Enrollment Dates:</a:t>
            </a:r>
          </a:p>
          <a:p>
            <a:pPr algn="ctr"/>
            <a:r>
              <a:rPr lang="en-US" sz="2800" b="1" dirty="0">
                <a:solidFill>
                  <a:srgbClr val="00B050"/>
                </a:solidFill>
              </a:rPr>
              <a:t>October 19th – November 1st</a:t>
            </a:r>
          </a:p>
        </p:txBody>
      </p:sp>
    </p:spTree>
    <p:extLst>
      <p:ext uri="{BB962C8B-B14F-4D97-AF65-F5344CB8AC3E}">
        <p14:creationId xmlns:p14="http://schemas.microsoft.com/office/powerpoint/2010/main" val="1180730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405B-A168-492A-9B07-A681B7603BE6}"/>
              </a:ext>
            </a:extLst>
          </p:cNvPr>
          <p:cNvSpPr>
            <a:spLocks noGrp="1"/>
          </p:cNvSpPr>
          <p:nvPr>
            <p:ph type="title"/>
          </p:nvPr>
        </p:nvSpPr>
        <p:spPr/>
        <p:txBody>
          <a:bodyPr>
            <a:normAutofit/>
          </a:bodyPr>
          <a:lstStyle/>
          <a:p>
            <a:r>
              <a:rPr lang="en-US" sz="3200" dirty="0"/>
              <a:t>How do I enroll?</a:t>
            </a:r>
          </a:p>
        </p:txBody>
      </p:sp>
      <p:sp>
        <p:nvSpPr>
          <p:cNvPr id="7" name="Content Placeholder 6">
            <a:extLst>
              <a:ext uri="{FF2B5EF4-FFF2-40B4-BE49-F238E27FC236}">
                <a16:creationId xmlns:a16="http://schemas.microsoft.com/office/drawing/2014/main" id="{2330EA15-58CB-44F5-98B7-42218863BD7F}"/>
              </a:ext>
            </a:extLst>
          </p:cNvPr>
          <p:cNvSpPr>
            <a:spLocks noGrp="1"/>
          </p:cNvSpPr>
          <p:nvPr>
            <p:ph idx="1"/>
          </p:nvPr>
        </p:nvSpPr>
        <p:spPr>
          <a:xfrm>
            <a:off x="762000" y="1317567"/>
            <a:ext cx="10972800" cy="4826000"/>
          </a:xfrm>
        </p:spPr>
        <p:txBody>
          <a:bodyPr>
            <a:normAutofit fontScale="92500" lnSpcReduction="10000"/>
          </a:bodyPr>
          <a:lstStyle/>
          <a:p>
            <a:pPr marL="457200" indent="-457200">
              <a:buFont typeface="Arial" panose="020B0604020202020204" pitchFamily="34" charset="0"/>
              <a:buChar char="•"/>
            </a:pPr>
            <a:r>
              <a:rPr lang="en-US" dirty="0"/>
              <a:t>Online: </a:t>
            </a:r>
            <a:r>
              <a:rPr lang="en-US" sz="2000" dirty="0">
                <a:hlinkClick r:id="rId2"/>
              </a:rPr>
              <a:t>https://standard.benselect.com/cityofdallas</a:t>
            </a:r>
            <a:r>
              <a:rPr lang="en-US" sz="2000" dirty="0"/>
              <a:t>  </a:t>
            </a:r>
            <a:endParaRPr lang="en-US" dirty="0"/>
          </a:p>
          <a:p>
            <a:pPr marL="1066784" lvl="1" indent="-457200">
              <a:buFont typeface="Arial" panose="020B0604020202020204" pitchFamily="34" charset="0"/>
              <a:buChar char="•"/>
            </a:pPr>
            <a:r>
              <a:rPr lang="en-US" sz="2000" dirty="0"/>
              <a:t>Log in with your </a:t>
            </a:r>
            <a:r>
              <a:rPr lang="en-US" sz="2000" u="sng" dirty="0"/>
              <a:t>user name</a:t>
            </a:r>
            <a:r>
              <a:rPr lang="en-US" sz="2000" dirty="0"/>
              <a:t>: first </a:t>
            </a:r>
            <a:r>
              <a:rPr lang="en-US" sz="2000" dirty="0" err="1"/>
              <a:t>name.last</a:t>
            </a:r>
            <a:r>
              <a:rPr lang="en-US" sz="2000" dirty="0"/>
              <a:t> name and your 4 digit birth year.</a:t>
            </a:r>
          </a:p>
          <a:p>
            <a:pPr marL="1625570" lvl="2" indent="-457200">
              <a:buFont typeface="Arial" panose="020B0604020202020204" pitchFamily="34" charset="0"/>
              <a:buChar char="•"/>
            </a:pPr>
            <a:r>
              <a:rPr lang="en-US" sz="1466" dirty="0"/>
              <a:t>(For example, if your name is John Smith and you were born in 1966, your USER NAME would be john.smith1966)</a:t>
            </a:r>
            <a:endParaRPr lang="en-US" sz="1866" dirty="0"/>
          </a:p>
          <a:p>
            <a:pPr marL="1066784" lvl="1" indent="-457200">
              <a:buFont typeface="Arial" panose="020B0604020202020204" pitchFamily="34" charset="0"/>
              <a:buChar char="•"/>
            </a:pPr>
            <a:r>
              <a:rPr lang="en-US" sz="2000" dirty="0"/>
              <a:t>Your </a:t>
            </a:r>
            <a:r>
              <a:rPr lang="en-US" sz="2000" u="sng" dirty="0"/>
              <a:t>PIN</a:t>
            </a:r>
            <a:r>
              <a:rPr lang="en-US" sz="2000" dirty="0"/>
              <a:t> is 6 digits, composed of the last 4 digits of your Social Security Number and the last two digits of your birth year.</a:t>
            </a:r>
          </a:p>
          <a:p>
            <a:pPr marL="1625570" lvl="2" indent="-457200">
              <a:buFont typeface="Arial" panose="020B0604020202020204" pitchFamily="34" charset="0"/>
              <a:buChar char="•"/>
            </a:pPr>
            <a:r>
              <a:rPr lang="en-US" sz="1466" dirty="0"/>
              <a:t>(For example, If the last 4 digits of your SSN are 1234 and you were born in 1966, your PIN would be 123466).  You will be asked to change your PIN, after you log in for the first time.  Be sure to make note of your new password for future use</a:t>
            </a:r>
          </a:p>
          <a:p>
            <a:pPr marL="1066784" lvl="1" indent="-457200">
              <a:buFont typeface="Arial" panose="020B0604020202020204" pitchFamily="34" charset="0"/>
              <a:buChar char="•"/>
            </a:pPr>
            <a:r>
              <a:rPr lang="en-US" sz="2100" dirty="0"/>
              <a:t>If you have logged in previously, you will use the credentials you created.</a:t>
            </a:r>
          </a:p>
          <a:p>
            <a:pPr marL="1066784" lvl="1" indent="-457200">
              <a:buFont typeface="Arial" panose="020B0604020202020204" pitchFamily="34" charset="0"/>
              <a:buChar char="•"/>
            </a:pPr>
            <a:r>
              <a:rPr lang="en-US" sz="2100" dirty="0"/>
              <a:t>Having trouble accessing the system, contact EBC at 855-855-2871.</a:t>
            </a:r>
          </a:p>
          <a:p>
            <a:pPr marL="1625570" lvl="2"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dirty="0"/>
              <a:t>By Phone with a Benefit Specialist</a:t>
            </a:r>
          </a:p>
          <a:p>
            <a:pPr marL="1066784" lvl="1" indent="-457200">
              <a:buFont typeface="Arial" panose="020B0604020202020204" pitchFamily="34" charset="0"/>
              <a:buChar char="•"/>
            </a:pPr>
            <a:r>
              <a:rPr lang="en-US" sz="2000" dirty="0"/>
              <a:t>Call (855) 855-2871 Monday-Friday, 8:15 a.m. – 5:15 p.m.</a:t>
            </a:r>
          </a:p>
          <a:p>
            <a:pPr marL="1625570" lvl="2" indent="-457200">
              <a:buFont typeface="Arial" panose="020B0604020202020204" pitchFamily="34" charset="0"/>
              <a:buChar char="•"/>
            </a:pPr>
            <a:r>
              <a:rPr lang="en-US" sz="1466" dirty="0"/>
              <a:t>Benefit Specialists will be available starting October 19th</a:t>
            </a:r>
          </a:p>
          <a:p>
            <a:endParaRPr lang="en-US" dirty="0"/>
          </a:p>
        </p:txBody>
      </p:sp>
      <p:sp>
        <p:nvSpPr>
          <p:cNvPr id="3" name="Arrow: Right 2">
            <a:extLst>
              <a:ext uri="{FF2B5EF4-FFF2-40B4-BE49-F238E27FC236}">
                <a16:creationId xmlns:a16="http://schemas.microsoft.com/office/drawing/2014/main" id="{0356E5BF-E934-4C9A-9BE7-EB967C958D97}"/>
              </a:ext>
            </a:extLst>
          </p:cNvPr>
          <p:cNvSpPr/>
          <p:nvPr/>
        </p:nvSpPr>
        <p:spPr>
          <a:xfrm rot="10800000">
            <a:off x="7848600" y="1335105"/>
            <a:ext cx="1524000" cy="254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EDDA45-0DB9-441E-B46A-6440417C729D}"/>
              </a:ext>
            </a:extLst>
          </p:cNvPr>
          <p:cNvSpPr/>
          <p:nvPr/>
        </p:nvSpPr>
        <p:spPr>
          <a:xfrm>
            <a:off x="9372600" y="1131313"/>
            <a:ext cx="1524000" cy="6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Must enter exact address to access site.</a:t>
            </a:r>
          </a:p>
        </p:txBody>
      </p:sp>
    </p:spTree>
    <p:extLst>
      <p:ext uri="{BB962C8B-B14F-4D97-AF65-F5344CB8AC3E}">
        <p14:creationId xmlns:p14="http://schemas.microsoft.com/office/powerpoint/2010/main" val="7230991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405B-A168-492A-9B07-A681B7603BE6}"/>
              </a:ext>
            </a:extLst>
          </p:cNvPr>
          <p:cNvSpPr>
            <a:spLocks noGrp="1"/>
          </p:cNvSpPr>
          <p:nvPr>
            <p:ph type="title"/>
          </p:nvPr>
        </p:nvSpPr>
        <p:spPr/>
        <p:txBody>
          <a:bodyPr/>
          <a:lstStyle/>
          <a:p>
            <a:r>
              <a:rPr lang="en-US" dirty="0"/>
              <a:t>What do I need to enroll?</a:t>
            </a:r>
          </a:p>
        </p:txBody>
      </p:sp>
      <p:sp>
        <p:nvSpPr>
          <p:cNvPr id="5" name="Content Placeholder 4">
            <a:extLst>
              <a:ext uri="{FF2B5EF4-FFF2-40B4-BE49-F238E27FC236}">
                <a16:creationId xmlns:a16="http://schemas.microsoft.com/office/drawing/2014/main" id="{64CB6083-8154-4170-8C25-35704DD4CBB7}"/>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Supporting documentation required</a:t>
            </a:r>
          </a:p>
          <a:p>
            <a:pPr marL="1066784" lvl="1" indent="-457200">
              <a:buFont typeface="Arial" panose="020B0604020202020204" pitchFamily="34" charset="0"/>
              <a:buChar char="•"/>
            </a:pPr>
            <a:r>
              <a:rPr lang="en-US" sz="2000" dirty="0">
                <a:sym typeface="Calibri"/>
              </a:rPr>
              <a:t>If you add an eligible dependent who is not currently enrolled, you must provide supporting documentation (marriage license, birth certificate, etc.)</a:t>
            </a:r>
          </a:p>
          <a:p>
            <a:pPr marL="1625570" lvl="2" indent="-457200">
              <a:buFont typeface="Arial" panose="020B0604020202020204" pitchFamily="34" charset="0"/>
              <a:buChar char="•"/>
            </a:pPr>
            <a:r>
              <a:rPr lang="en-US" dirty="0">
                <a:sym typeface="Calibri"/>
              </a:rPr>
              <a:t>Upload it from your computer during the online enrollment process (follow the on-screen instructions)</a:t>
            </a:r>
          </a:p>
          <a:p>
            <a:pPr marL="1625570" lvl="2" indent="-457200">
              <a:buFont typeface="Arial" panose="020B0604020202020204" pitchFamily="34" charset="0"/>
              <a:buChar char="•"/>
            </a:pPr>
            <a:r>
              <a:rPr lang="en-US" dirty="0">
                <a:sym typeface="Calibri"/>
              </a:rPr>
              <a:t>Send it from your Smartphone with the My Selerix app</a:t>
            </a:r>
          </a:p>
          <a:p>
            <a:pPr marL="1625570" lvl="2" indent="-457200">
              <a:buFont typeface="Arial" panose="020B0604020202020204" pitchFamily="34" charset="0"/>
              <a:buChar char="•"/>
            </a:pPr>
            <a:r>
              <a:rPr lang="en-US" dirty="0"/>
              <a:t>Email it to:  </a:t>
            </a:r>
            <a:r>
              <a:rPr lang="en-US" dirty="0">
                <a:solidFill>
                  <a:srgbClr val="E67231"/>
                </a:solidFill>
              </a:rPr>
              <a:t>yourenrollment@ebcoh.com</a:t>
            </a:r>
          </a:p>
          <a:p>
            <a:pPr marL="1625570" lvl="2" indent="-457200">
              <a:buFont typeface="Arial" panose="020B0604020202020204" pitchFamily="34" charset="0"/>
              <a:buChar char="•"/>
            </a:pPr>
            <a:r>
              <a:rPr lang="en-US" dirty="0">
                <a:sym typeface="Calibri"/>
              </a:rPr>
              <a:t>Fax it to: (513) 371-5559</a:t>
            </a:r>
            <a:endParaRPr lang="en-US" sz="2000" dirty="0"/>
          </a:p>
          <a:p>
            <a:pPr marL="457200" indent="-457200">
              <a:buFont typeface="Arial" panose="020B0604020202020204" pitchFamily="34" charset="0"/>
              <a:buChar char="•"/>
            </a:pPr>
            <a:r>
              <a:rPr lang="en-US" dirty="0"/>
              <a:t>Questions about or assistance with </a:t>
            </a:r>
            <a:r>
              <a:rPr lang="en-US" u="sng" dirty="0"/>
              <a:t>enrollment</a:t>
            </a:r>
            <a:r>
              <a:rPr lang="en-US" dirty="0"/>
              <a:t>?</a:t>
            </a:r>
          </a:p>
          <a:p>
            <a:pPr marL="1066784" lvl="1" indent="-457200">
              <a:buFont typeface="Arial" panose="020B0604020202020204" pitchFamily="34" charset="0"/>
              <a:buChar char="•"/>
            </a:pPr>
            <a:r>
              <a:rPr lang="en-US" sz="2000" dirty="0"/>
              <a:t>Call (855) 855-2871 Monday-Friday, 8:15 a.m. – 5:15 p.m.</a:t>
            </a:r>
          </a:p>
          <a:p>
            <a:pPr marL="1625570" lvl="2" indent="-457200">
              <a:buFont typeface="Arial" panose="020B0604020202020204" pitchFamily="34" charset="0"/>
              <a:buChar char="•"/>
            </a:pPr>
            <a:r>
              <a:rPr lang="en-US" sz="1466" dirty="0"/>
              <a:t>Benefit Specialists will be available starting October 19th</a:t>
            </a:r>
          </a:p>
          <a:p>
            <a:endParaRPr lang="en-US" dirty="0"/>
          </a:p>
        </p:txBody>
      </p:sp>
    </p:spTree>
    <p:extLst>
      <p:ext uri="{BB962C8B-B14F-4D97-AF65-F5344CB8AC3E}">
        <p14:creationId xmlns:p14="http://schemas.microsoft.com/office/powerpoint/2010/main" val="19247979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C0ED864-F98B-4CB7-A53E-16172697D6A1}"/>
              </a:ext>
            </a:extLst>
          </p:cNvPr>
          <p:cNvSpPr>
            <a:spLocks noGrp="1"/>
          </p:cNvSpPr>
          <p:nvPr>
            <p:ph type="ctrTitle"/>
          </p:nvPr>
        </p:nvSpPr>
        <p:spPr>
          <a:xfrm>
            <a:off x="228600" y="4267200"/>
            <a:ext cx="7907867" cy="1828800"/>
          </a:xfrm>
        </p:spPr>
        <p:txBody>
          <a:bodyPr/>
          <a:lstStyle/>
          <a:p>
            <a:r>
              <a:rPr lang="en-US" dirty="0"/>
              <a:t>Medical Benefits – Blue Cross Blue Shield of Texas (BCBSTX)</a:t>
            </a:r>
            <a:br>
              <a:rPr lang="en-US" dirty="0"/>
            </a:br>
            <a:endParaRPr lang="en-US" dirty="0"/>
          </a:p>
        </p:txBody>
      </p:sp>
    </p:spTree>
    <p:extLst>
      <p:ext uri="{BB962C8B-B14F-4D97-AF65-F5344CB8AC3E}">
        <p14:creationId xmlns:p14="http://schemas.microsoft.com/office/powerpoint/2010/main" val="419429464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Why Blue Cross Blue Shield of Texas?</a:t>
            </a:r>
          </a:p>
        </p:txBody>
      </p:sp>
      <p:sp>
        <p:nvSpPr>
          <p:cNvPr id="10" name="Content Placeholder 9">
            <a:extLst>
              <a:ext uri="{FF2B5EF4-FFF2-40B4-BE49-F238E27FC236}">
                <a16:creationId xmlns:a16="http://schemas.microsoft.com/office/drawing/2014/main" id="{829478D4-B9FD-4D79-8F62-85F5653001BC}"/>
              </a:ext>
            </a:extLst>
          </p:cNvPr>
          <p:cNvSpPr>
            <a:spLocks noGrp="1"/>
          </p:cNvSpPr>
          <p:nvPr>
            <p:ph idx="1"/>
          </p:nvPr>
        </p:nvSpPr>
        <p:spPr>
          <a:xfrm>
            <a:off x="609600" y="1353622"/>
            <a:ext cx="11430000" cy="4970978"/>
          </a:xfrm>
        </p:spPr>
        <p:txBody>
          <a:bodyPr>
            <a:normAutofit/>
          </a:bodyPr>
          <a:lstStyle/>
          <a:p>
            <a:r>
              <a:rPr lang="en-US" dirty="0"/>
              <a:t> BCBS of Texas Offers the City of Dallas</a:t>
            </a:r>
            <a:endParaRPr lang="en-US" sz="2500" dirty="0"/>
          </a:p>
          <a:p>
            <a:pPr marL="1386824" lvl="4" indent="-457200">
              <a:lnSpc>
                <a:spcPct val="100000"/>
              </a:lnSpc>
              <a:spcBef>
                <a:spcPts val="1200"/>
              </a:spcBef>
              <a:buFont typeface="Arial" panose="020B0604020202020204" pitchFamily="34" charset="0"/>
              <a:buChar char="•"/>
            </a:pPr>
            <a:r>
              <a:rPr lang="en-US" sz="2000" b="1" dirty="0">
                <a:solidFill>
                  <a:schemeClr val="accent3"/>
                </a:solidFill>
                <a:cs typeface="+mn-cs"/>
              </a:rPr>
              <a:t>Greater network options </a:t>
            </a:r>
          </a:p>
          <a:p>
            <a:pPr marL="929624" lvl="6">
              <a:lnSpc>
                <a:spcPct val="100000"/>
              </a:lnSpc>
              <a:spcBef>
                <a:spcPts val="1200"/>
              </a:spcBef>
            </a:pPr>
            <a:r>
              <a:rPr lang="en-US" sz="2000" dirty="0">
                <a:solidFill>
                  <a:schemeClr val="accent3"/>
                </a:solidFill>
                <a:cs typeface="+mn-cs"/>
              </a:rPr>
              <a:t>	- Blue Essentials Network – “New PCP Plan”</a:t>
            </a:r>
          </a:p>
          <a:p>
            <a:pPr marL="929624" lvl="6">
              <a:lnSpc>
                <a:spcPct val="100000"/>
              </a:lnSpc>
              <a:spcBef>
                <a:spcPts val="1200"/>
              </a:spcBef>
            </a:pPr>
            <a:r>
              <a:rPr lang="en-US" sz="2000" b="1" dirty="0">
                <a:solidFill>
                  <a:schemeClr val="accent3"/>
                </a:solidFill>
                <a:cs typeface="+mn-cs"/>
              </a:rPr>
              <a:t>	</a:t>
            </a:r>
            <a:r>
              <a:rPr lang="en-US" sz="2000" dirty="0">
                <a:solidFill>
                  <a:schemeClr val="accent3"/>
                </a:solidFill>
                <a:cs typeface="+mn-cs"/>
              </a:rPr>
              <a:t>- Blue Choice Network – Copay Plan and HSA Plan</a:t>
            </a:r>
          </a:p>
          <a:p>
            <a:pPr marL="1386824" lvl="4" indent="-457200">
              <a:lnSpc>
                <a:spcPct val="100000"/>
              </a:lnSpc>
              <a:spcBef>
                <a:spcPts val="1200"/>
              </a:spcBef>
              <a:buFont typeface="Arial" panose="020B0604020202020204" pitchFamily="34" charset="0"/>
              <a:buChar char="•"/>
            </a:pPr>
            <a:r>
              <a:rPr lang="en-US" sz="2000" b="1" dirty="0">
                <a:solidFill>
                  <a:schemeClr val="accent3"/>
                </a:solidFill>
                <a:cs typeface="+mn-cs"/>
              </a:rPr>
              <a:t>Increased provider access</a:t>
            </a:r>
          </a:p>
          <a:p>
            <a:pPr marL="1386824" lvl="4" indent="-457200">
              <a:lnSpc>
                <a:spcPct val="100000"/>
              </a:lnSpc>
              <a:spcBef>
                <a:spcPts val="1200"/>
              </a:spcBef>
              <a:buFont typeface="Arial" panose="020B0604020202020204" pitchFamily="34" charset="0"/>
              <a:buChar char="•"/>
            </a:pPr>
            <a:r>
              <a:rPr lang="en-US" sz="2000" b="1" dirty="0">
                <a:solidFill>
                  <a:schemeClr val="accent3"/>
                </a:solidFill>
                <a:cs typeface="+mn-cs"/>
              </a:rPr>
              <a:t>Enhanced wellness &amp; clinical resources </a:t>
            </a:r>
          </a:p>
          <a:p>
            <a:pPr marL="1386824" lvl="4" indent="-457200">
              <a:lnSpc>
                <a:spcPct val="100000"/>
              </a:lnSpc>
              <a:spcBef>
                <a:spcPts val="1200"/>
              </a:spcBef>
              <a:buFont typeface="Arial" panose="020B0604020202020204" pitchFamily="34" charset="0"/>
              <a:buChar char="•"/>
            </a:pPr>
            <a:endParaRPr lang="en-US" sz="2000" b="1" dirty="0">
              <a:solidFill>
                <a:schemeClr val="accent3"/>
              </a:solidFill>
              <a:cs typeface="+mn-cs"/>
            </a:endParaRPr>
          </a:p>
          <a:p>
            <a:pPr marL="929624" lvl="4" indent="0">
              <a:lnSpc>
                <a:spcPct val="100000"/>
              </a:lnSpc>
              <a:spcBef>
                <a:spcPts val="1200"/>
              </a:spcBef>
              <a:buNone/>
            </a:pPr>
            <a:endParaRPr lang="en-US" sz="2000" b="1" dirty="0">
              <a:solidFill>
                <a:schemeClr val="accent3"/>
              </a:solidFill>
              <a:cs typeface="+mn-cs"/>
            </a:endParaRPr>
          </a:p>
        </p:txBody>
      </p:sp>
    </p:spTree>
    <p:extLst>
      <p:ext uri="{BB962C8B-B14F-4D97-AF65-F5344CB8AC3E}">
        <p14:creationId xmlns:p14="http://schemas.microsoft.com/office/powerpoint/2010/main" val="11041196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2" y="17978"/>
            <a:ext cx="8871857" cy="1168400"/>
          </a:xfrm>
        </p:spPr>
        <p:txBody>
          <a:bodyPr>
            <a:normAutofit/>
          </a:bodyPr>
          <a:lstStyle/>
          <a:p>
            <a:pPr algn="l"/>
            <a:r>
              <a:rPr lang="en-US" sz="3200" dirty="0"/>
              <a:t>Blue Essentials PCP Plan –</a:t>
            </a:r>
            <a:r>
              <a:rPr lang="en-US" sz="3200" dirty="0">
                <a:solidFill>
                  <a:srgbClr val="00B050"/>
                </a:solidFill>
              </a:rPr>
              <a:t> </a:t>
            </a:r>
            <a:r>
              <a:rPr lang="en-US" dirty="0">
                <a:solidFill>
                  <a:schemeClr val="bg1"/>
                </a:solidFill>
              </a:rPr>
              <a:t>Narrow Network</a:t>
            </a:r>
          </a:p>
        </p:txBody>
      </p:sp>
      <p:sp>
        <p:nvSpPr>
          <p:cNvPr id="7" name="Content Placeholder 6">
            <a:extLst>
              <a:ext uri="{FF2B5EF4-FFF2-40B4-BE49-F238E27FC236}">
                <a16:creationId xmlns:a16="http://schemas.microsoft.com/office/drawing/2014/main" id="{F937D369-70E6-4E8B-BF39-70091953D255}"/>
              </a:ext>
            </a:extLst>
          </p:cNvPr>
          <p:cNvSpPr>
            <a:spLocks noGrp="1"/>
          </p:cNvSpPr>
          <p:nvPr>
            <p:ph idx="1"/>
          </p:nvPr>
        </p:nvSpPr>
        <p:spPr>
          <a:xfrm>
            <a:off x="6400800" y="1355266"/>
            <a:ext cx="5486400" cy="4826000"/>
          </a:xfrm>
        </p:spPr>
        <p:txBody>
          <a:bodyPr/>
          <a:lstStyle/>
          <a:p>
            <a:r>
              <a:rPr lang="en-US" sz="2000" u="sng" dirty="0"/>
              <a:t>Plan Highlights</a:t>
            </a:r>
            <a:r>
              <a:rPr lang="en-US" sz="2000" dirty="0"/>
              <a:t>: Texas only residents</a:t>
            </a:r>
          </a:p>
          <a:p>
            <a:pPr marL="457200" indent="-457200">
              <a:spcBef>
                <a:spcPts val="2400"/>
              </a:spcBef>
              <a:buFont typeface="Arial" panose="020B0604020202020204" pitchFamily="34" charset="0"/>
              <a:buChar char="•"/>
            </a:pPr>
            <a:r>
              <a:rPr lang="en-US" sz="2000" dirty="0"/>
              <a:t>Copays for multiple services</a:t>
            </a:r>
          </a:p>
          <a:p>
            <a:pPr marL="457200" indent="-457200">
              <a:spcBef>
                <a:spcPts val="2400"/>
              </a:spcBef>
              <a:buFont typeface="Arial" panose="020B0604020202020204" pitchFamily="34" charset="0"/>
              <a:buChar char="•"/>
            </a:pPr>
            <a:r>
              <a:rPr lang="en-US" sz="2000" dirty="0">
                <a:solidFill>
                  <a:srgbClr val="FF0000"/>
                </a:solidFill>
              </a:rPr>
              <a:t>PCP must be selected to access benefits</a:t>
            </a:r>
          </a:p>
          <a:p>
            <a:pPr marL="457200" indent="-457200">
              <a:spcBef>
                <a:spcPts val="2400"/>
              </a:spcBef>
              <a:buFont typeface="Arial" panose="020B0604020202020204" pitchFamily="34" charset="0"/>
              <a:buChar char="•"/>
            </a:pPr>
            <a:r>
              <a:rPr lang="en-US" sz="2000" dirty="0">
                <a:solidFill>
                  <a:srgbClr val="FF0000"/>
                </a:solidFill>
              </a:rPr>
              <a:t>Referral needed for specialty care</a:t>
            </a:r>
          </a:p>
          <a:p>
            <a:pPr marL="609584" lvl="1"/>
            <a:endParaRPr lang="en-US" sz="1600" dirty="0"/>
          </a:p>
          <a:p>
            <a:pPr marL="609584" lvl="1"/>
            <a:endParaRPr lang="en-US" sz="1600" dirty="0"/>
          </a:p>
          <a:p>
            <a:pPr marL="609584" lvl="1"/>
            <a:r>
              <a:rPr lang="en-US" sz="1600" dirty="0"/>
              <a:t>* For these services to be covered under your office visit copay, the lab or X-ray must be performed in and billed by your physician’s office.</a:t>
            </a:r>
          </a:p>
          <a:p>
            <a:endParaRPr lang="en-US" dirty="0"/>
          </a:p>
        </p:txBody>
      </p:sp>
      <p:graphicFrame>
        <p:nvGraphicFramePr>
          <p:cNvPr id="5" name="Object 4">
            <a:extLst>
              <a:ext uri="{FF2B5EF4-FFF2-40B4-BE49-F238E27FC236}">
                <a16:creationId xmlns:a16="http://schemas.microsoft.com/office/drawing/2014/main" id="{B11EB34A-027B-4585-932B-6D53354873B2}"/>
              </a:ext>
            </a:extLst>
          </p:cNvPr>
          <p:cNvGraphicFramePr>
            <a:graphicFrameLocks noChangeAspect="1"/>
          </p:cNvGraphicFramePr>
          <p:nvPr>
            <p:extLst>
              <p:ext uri="{D42A27DB-BD31-4B8C-83A1-F6EECF244321}">
                <p14:modId xmlns:p14="http://schemas.microsoft.com/office/powerpoint/2010/main" val="485687993"/>
              </p:ext>
            </p:extLst>
          </p:nvPr>
        </p:nvGraphicFramePr>
        <p:xfrm>
          <a:off x="1044575" y="1317625"/>
          <a:ext cx="5330825" cy="4668838"/>
        </p:xfrm>
        <a:graphic>
          <a:graphicData uri="http://schemas.openxmlformats.org/presentationml/2006/ole">
            <mc:AlternateContent xmlns:mc="http://schemas.openxmlformats.org/markup-compatibility/2006">
              <mc:Choice xmlns:v="urn:schemas-microsoft-com:vml" Requires="v">
                <p:oleObj spid="_x0000_s1026" name="Worksheet" r:id="rId3" imgW="6172151" imgH="5403945" progId="Excel.Sheet.12">
                  <p:embed/>
                </p:oleObj>
              </mc:Choice>
              <mc:Fallback>
                <p:oleObj name="Worksheet" r:id="rId3" imgW="6172151" imgH="5403945" progId="Excel.Sheet.12">
                  <p:embed/>
                  <p:pic>
                    <p:nvPicPr>
                      <p:cNvPr id="5" name="Object 4">
                        <a:extLst>
                          <a:ext uri="{FF2B5EF4-FFF2-40B4-BE49-F238E27FC236}">
                            <a16:creationId xmlns:a16="http://schemas.microsoft.com/office/drawing/2014/main" id="{B11EB34A-027B-4585-932B-6D53354873B2}"/>
                          </a:ext>
                        </a:extLst>
                      </p:cNvPr>
                      <p:cNvPicPr/>
                      <p:nvPr/>
                    </p:nvPicPr>
                    <p:blipFill>
                      <a:blip r:embed="rId4"/>
                      <a:stretch>
                        <a:fillRect/>
                      </a:stretch>
                    </p:blipFill>
                    <p:spPr>
                      <a:xfrm>
                        <a:off x="1044575" y="1317625"/>
                        <a:ext cx="5330825" cy="4668838"/>
                      </a:xfrm>
                      <a:prstGeom prst="rect">
                        <a:avLst/>
                      </a:prstGeom>
                      <a:ln>
                        <a:solidFill>
                          <a:srgbClr val="00B050"/>
                        </a:solidFill>
                      </a:ln>
                    </p:spPr>
                  </p:pic>
                </p:oleObj>
              </mc:Fallback>
            </mc:AlternateContent>
          </a:graphicData>
        </a:graphic>
      </p:graphicFrame>
    </p:spTree>
    <p:extLst>
      <p:ext uri="{BB962C8B-B14F-4D97-AF65-F5344CB8AC3E}">
        <p14:creationId xmlns:p14="http://schemas.microsoft.com/office/powerpoint/2010/main" val="6939878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Blue Choice Copay Plan – Broad Network</a:t>
            </a:r>
          </a:p>
        </p:txBody>
      </p:sp>
      <p:sp>
        <p:nvSpPr>
          <p:cNvPr id="7" name="Content Placeholder 6">
            <a:extLst>
              <a:ext uri="{FF2B5EF4-FFF2-40B4-BE49-F238E27FC236}">
                <a16:creationId xmlns:a16="http://schemas.microsoft.com/office/drawing/2014/main" id="{F937D369-70E6-4E8B-BF39-70091953D255}"/>
              </a:ext>
            </a:extLst>
          </p:cNvPr>
          <p:cNvSpPr>
            <a:spLocks noGrp="1"/>
          </p:cNvSpPr>
          <p:nvPr>
            <p:ph idx="1"/>
          </p:nvPr>
        </p:nvSpPr>
        <p:spPr>
          <a:xfrm>
            <a:off x="6400800" y="1355266"/>
            <a:ext cx="5486400" cy="4826000"/>
          </a:xfrm>
        </p:spPr>
        <p:txBody>
          <a:bodyPr/>
          <a:lstStyle/>
          <a:p>
            <a:r>
              <a:rPr lang="en-US" sz="2000" u="sng" dirty="0"/>
              <a:t>Plan Highlights</a:t>
            </a:r>
            <a:r>
              <a:rPr lang="en-US" sz="2000" dirty="0"/>
              <a:t>:</a:t>
            </a:r>
          </a:p>
          <a:p>
            <a:pPr marL="457200" indent="-457200">
              <a:spcBef>
                <a:spcPts val="2400"/>
              </a:spcBef>
              <a:buFont typeface="Arial" panose="020B0604020202020204" pitchFamily="34" charset="0"/>
              <a:buChar char="•"/>
            </a:pPr>
            <a:r>
              <a:rPr lang="en-US" sz="2000" dirty="0"/>
              <a:t>Copays for multiple services</a:t>
            </a:r>
          </a:p>
          <a:p>
            <a:pPr marL="457200" indent="-457200">
              <a:spcBef>
                <a:spcPts val="2400"/>
              </a:spcBef>
              <a:buFont typeface="Arial" panose="020B0604020202020204" pitchFamily="34" charset="0"/>
              <a:buChar char="•"/>
            </a:pPr>
            <a:r>
              <a:rPr lang="en-US" sz="2000" dirty="0"/>
              <a:t>Enhanced network option</a:t>
            </a:r>
          </a:p>
          <a:p>
            <a:pPr marL="609584" lvl="1"/>
            <a:endParaRPr lang="en-US" sz="1600" dirty="0"/>
          </a:p>
          <a:p>
            <a:pPr marL="609584" lvl="1"/>
            <a:endParaRPr lang="en-US" sz="1600" dirty="0"/>
          </a:p>
          <a:p>
            <a:pPr marL="609584" lvl="1"/>
            <a:r>
              <a:rPr lang="en-US" sz="1600" dirty="0"/>
              <a:t>* For these services to be covered under your office visit copay, the lab or X-ray must be performed in and billed by your physician’s office.</a:t>
            </a:r>
          </a:p>
          <a:p>
            <a:endParaRPr lang="en-US" dirty="0"/>
          </a:p>
        </p:txBody>
      </p:sp>
      <p:graphicFrame>
        <p:nvGraphicFramePr>
          <p:cNvPr id="5" name="Object 4">
            <a:extLst>
              <a:ext uri="{FF2B5EF4-FFF2-40B4-BE49-F238E27FC236}">
                <a16:creationId xmlns:a16="http://schemas.microsoft.com/office/drawing/2014/main" id="{B11EB34A-027B-4585-932B-6D53354873B2}"/>
              </a:ext>
            </a:extLst>
          </p:cNvPr>
          <p:cNvGraphicFramePr>
            <a:graphicFrameLocks noChangeAspect="1"/>
          </p:cNvGraphicFramePr>
          <p:nvPr>
            <p:extLst>
              <p:ext uri="{D42A27DB-BD31-4B8C-83A1-F6EECF244321}">
                <p14:modId xmlns:p14="http://schemas.microsoft.com/office/powerpoint/2010/main" val="1645058770"/>
              </p:ext>
            </p:extLst>
          </p:nvPr>
        </p:nvGraphicFramePr>
        <p:xfrm>
          <a:off x="990600" y="1349404"/>
          <a:ext cx="5330825" cy="4668838"/>
        </p:xfrm>
        <a:graphic>
          <a:graphicData uri="http://schemas.openxmlformats.org/presentationml/2006/ole">
            <mc:AlternateContent xmlns:mc="http://schemas.openxmlformats.org/markup-compatibility/2006">
              <mc:Choice xmlns:v="urn:schemas-microsoft-com:vml" Requires="v">
                <p:oleObj spid="_x0000_s2050" name="Worksheet" r:id="rId3" imgW="6172151" imgH="5404025" progId="Excel.Sheet.12">
                  <p:embed/>
                </p:oleObj>
              </mc:Choice>
              <mc:Fallback>
                <p:oleObj name="Worksheet" r:id="rId3" imgW="6172151" imgH="5404025" progId="Excel.Sheet.12">
                  <p:embed/>
                  <p:pic>
                    <p:nvPicPr>
                      <p:cNvPr id="5" name="Object 4">
                        <a:extLst>
                          <a:ext uri="{FF2B5EF4-FFF2-40B4-BE49-F238E27FC236}">
                            <a16:creationId xmlns:a16="http://schemas.microsoft.com/office/drawing/2014/main" id="{B11EB34A-027B-4585-932B-6D53354873B2}"/>
                          </a:ext>
                        </a:extLst>
                      </p:cNvPr>
                      <p:cNvPicPr/>
                      <p:nvPr/>
                    </p:nvPicPr>
                    <p:blipFill>
                      <a:blip r:embed="rId4"/>
                      <a:stretch>
                        <a:fillRect/>
                      </a:stretch>
                    </p:blipFill>
                    <p:spPr>
                      <a:xfrm>
                        <a:off x="990600" y="1349404"/>
                        <a:ext cx="5330825" cy="4668838"/>
                      </a:xfrm>
                      <a:prstGeom prst="rect">
                        <a:avLst/>
                      </a:prstGeom>
                      <a:ln>
                        <a:solidFill>
                          <a:srgbClr val="00B050"/>
                        </a:solidFill>
                      </a:ln>
                    </p:spPr>
                  </p:pic>
                </p:oleObj>
              </mc:Fallback>
            </mc:AlternateContent>
          </a:graphicData>
        </a:graphic>
      </p:graphicFrame>
    </p:spTree>
    <p:extLst>
      <p:ext uri="{BB962C8B-B14F-4D97-AF65-F5344CB8AC3E}">
        <p14:creationId xmlns:p14="http://schemas.microsoft.com/office/powerpoint/2010/main" val="26269707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Blue Choice HSA Plan – </a:t>
            </a:r>
            <a:r>
              <a:rPr lang="en-US" dirty="0"/>
              <a:t>Broad Network</a:t>
            </a:r>
          </a:p>
        </p:txBody>
      </p:sp>
      <p:sp>
        <p:nvSpPr>
          <p:cNvPr id="7" name="Content Placeholder 6">
            <a:extLst>
              <a:ext uri="{FF2B5EF4-FFF2-40B4-BE49-F238E27FC236}">
                <a16:creationId xmlns:a16="http://schemas.microsoft.com/office/drawing/2014/main" id="{8C51998D-5616-49E7-8A7F-A133941AD357}"/>
              </a:ext>
            </a:extLst>
          </p:cNvPr>
          <p:cNvSpPr>
            <a:spLocks noGrp="1"/>
          </p:cNvSpPr>
          <p:nvPr>
            <p:ph idx="1"/>
          </p:nvPr>
        </p:nvSpPr>
        <p:spPr>
          <a:xfrm>
            <a:off x="6349781" y="1407931"/>
            <a:ext cx="5660441" cy="4826000"/>
          </a:xfrm>
        </p:spPr>
        <p:txBody>
          <a:bodyPr/>
          <a:lstStyle/>
          <a:p>
            <a:r>
              <a:rPr lang="en-US" sz="2000" u="sng" dirty="0"/>
              <a:t>Plan Highlights</a:t>
            </a:r>
            <a:r>
              <a:rPr lang="en-US" sz="2000" dirty="0"/>
              <a:t>:</a:t>
            </a:r>
          </a:p>
          <a:p>
            <a:pPr marL="457200" indent="-457200">
              <a:spcBef>
                <a:spcPts val="1800"/>
              </a:spcBef>
              <a:buFont typeface="Arial" panose="020B0604020202020204" pitchFamily="34" charset="0"/>
              <a:buChar char="•"/>
            </a:pPr>
            <a:r>
              <a:rPr lang="en-US" sz="2000" dirty="0"/>
              <a:t>You can open a health savings account (HSA).</a:t>
            </a:r>
          </a:p>
          <a:p>
            <a:pPr marL="457200" indent="-457200">
              <a:spcBef>
                <a:spcPts val="1800"/>
              </a:spcBef>
              <a:buFont typeface="Arial" panose="020B0604020202020204" pitchFamily="34" charset="0"/>
              <a:buChar char="•"/>
            </a:pPr>
            <a:r>
              <a:rPr lang="en-US" sz="2000" dirty="0"/>
              <a:t>2021 City of Dallas HSA contribution!</a:t>
            </a:r>
          </a:p>
          <a:p>
            <a:pPr lvl="7">
              <a:buFont typeface="Courier New" panose="02070309020205020404" pitchFamily="49" charset="0"/>
              <a:buChar char="o"/>
            </a:pPr>
            <a:r>
              <a:rPr lang="en-US" sz="1900" b="1" dirty="0">
                <a:solidFill>
                  <a:srgbClr val="E67231"/>
                </a:solidFill>
              </a:rPr>
              <a:t>Individual: $700</a:t>
            </a:r>
          </a:p>
          <a:p>
            <a:pPr lvl="7">
              <a:buFont typeface="Courier New" panose="02070309020205020404" pitchFamily="49" charset="0"/>
              <a:buChar char="o"/>
            </a:pPr>
            <a:r>
              <a:rPr lang="en-US" sz="1900" b="1" dirty="0">
                <a:solidFill>
                  <a:srgbClr val="E67231"/>
                </a:solidFill>
              </a:rPr>
              <a:t>Family: $1,700</a:t>
            </a:r>
          </a:p>
          <a:p>
            <a:pPr>
              <a:spcBef>
                <a:spcPts val="1800"/>
              </a:spcBef>
              <a:buFont typeface="Arial" panose="020B0604020202020204" pitchFamily="34" charset="0"/>
              <a:buChar char="•"/>
            </a:pPr>
            <a:r>
              <a:rPr lang="en-US" sz="2000" dirty="0"/>
              <a:t>You pay all costs for care until your deductible is met.</a:t>
            </a:r>
          </a:p>
          <a:p>
            <a:endParaRPr lang="en-US" sz="2000" dirty="0"/>
          </a:p>
          <a:p>
            <a:endParaRPr lang="en-US" dirty="0"/>
          </a:p>
        </p:txBody>
      </p:sp>
      <p:graphicFrame>
        <p:nvGraphicFramePr>
          <p:cNvPr id="6" name="Object 5">
            <a:extLst>
              <a:ext uri="{FF2B5EF4-FFF2-40B4-BE49-F238E27FC236}">
                <a16:creationId xmlns:a16="http://schemas.microsoft.com/office/drawing/2014/main" id="{3FA5DFEC-79E0-41D7-94F7-2B5CE8C6435B}"/>
              </a:ext>
            </a:extLst>
          </p:cNvPr>
          <p:cNvGraphicFramePr>
            <a:graphicFrameLocks noChangeAspect="1"/>
          </p:cNvGraphicFramePr>
          <p:nvPr>
            <p:extLst>
              <p:ext uri="{D42A27DB-BD31-4B8C-83A1-F6EECF244321}">
                <p14:modId xmlns:p14="http://schemas.microsoft.com/office/powerpoint/2010/main" val="369187030"/>
              </p:ext>
            </p:extLst>
          </p:nvPr>
        </p:nvGraphicFramePr>
        <p:xfrm>
          <a:off x="838200" y="1407931"/>
          <a:ext cx="5354637" cy="4668837"/>
        </p:xfrm>
        <a:graphic>
          <a:graphicData uri="http://schemas.openxmlformats.org/presentationml/2006/ole">
            <mc:AlternateContent xmlns:mc="http://schemas.openxmlformats.org/markup-compatibility/2006">
              <mc:Choice xmlns:v="urn:schemas-microsoft-com:vml" Requires="v">
                <p:oleObj spid="_x0000_s3074" name="Worksheet" r:id="rId3" imgW="5835588" imgH="5086416" progId="Excel.Sheet.12">
                  <p:embed/>
                </p:oleObj>
              </mc:Choice>
              <mc:Fallback>
                <p:oleObj name="Worksheet" r:id="rId3" imgW="5835588" imgH="5086416" progId="Excel.Sheet.12">
                  <p:embed/>
                  <p:pic>
                    <p:nvPicPr>
                      <p:cNvPr id="6" name="Object 5">
                        <a:extLst>
                          <a:ext uri="{FF2B5EF4-FFF2-40B4-BE49-F238E27FC236}">
                            <a16:creationId xmlns:a16="http://schemas.microsoft.com/office/drawing/2014/main" id="{3FA5DFEC-79E0-41D7-94F7-2B5CE8C6435B}"/>
                          </a:ext>
                        </a:extLst>
                      </p:cNvPr>
                      <p:cNvPicPr/>
                      <p:nvPr/>
                    </p:nvPicPr>
                    <p:blipFill>
                      <a:blip r:embed="rId4"/>
                      <a:stretch>
                        <a:fillRect/>
                      </a:stretch>
                    </p:blipFill>
                    <p:spPr>
                      <a:xfrm>
                        <a:off x="838200" y="1407931"/>
                        <a:ext cx="5354637" cy="4668837"/>
                      </a:xfrm>
                      <a:prstGeom prst="rect">
                        <a:avLst/>
                      </a:prstGeom>
                    </p:spPr>
                  </p:pic>
                </p:oleObj>
              </mc:Fallback>
            </mc:AlternateContent>
          </a:graphicData>
        </a:graphic>
      </p:graphicFrame>
    </p:spTree>
    <p:extLst>
      <p:ext uri="{BB962C8B-B14F-4D97-AF65-F5344CB8AC3E}">
        <p14:creationId xmlns:p14="http://schemas.microsoft.com/office/powerpoint/2010/main" val="1479951024"/>
      </p:ext>
    </p:extLst>
  </p:cSld>
  <p:clrMapOvr>
    <a:masterClrMapping/>
  </p:clrMapOvr>
  <p:transition spd="med"/>
</p:sld>
</file>

<file path=ppt/theme/theme1.xml><?xml version="1.0" encoding="utf-8"?>
<a:theme xmlns:a="http://schemas.openxmlformats.org/drawingml/2006/main" name="Styles Template - PowerPoint">
  <a:themeElements>
    <a:clrScheme name="88">
      <a:dk1>
        <a:srgbClr val="000000"/>
      </a:dk1>
      <a:lt1>
        <a:srgbClr val="FFFFFF"/>
      </a:lt1>
      <a:dk2>
        <a:srgbClr val="0094AC"/>
      </a:dk2>
      <a:lt2>
        <a:srgbClr val="F4D2BE"/>
      </a:lt2>
      <a:accent1>
        <a:srgbClr val="0071AC"/>
      </a:accent1>
      <a:accent2>
        <a:srgbClr val="F0AC2F"/>
      </a:accent2>
      <a:accent3>
        <a:srgbClr val="F47B29"/>
      </a:accent3>
      <a:accent4>
        <a:srgbClr val="5EBF48"/>
      </a:accent4>
      <a:accent5>
        <a:srgbClr val="EC008C"/>
      </a:accent5>
      <a:accent6>
        <a:srgbClr val="7D7F80"/>
      </a:accent6>
      <a:hlink>
        <a:srgbClr val="000000"/>
      </a:hlink>
      <a:folHlink>
        <a:srgbClr val="0000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A2AE2473D14D40A158270AB52E22F9" ma:contentTypeVersion="3" ma:contentTypeDescription="Create a new document." ma:contentTypeScope="" ma:versionID="30810f1a680df14689cf0d45584c1ab1">
  <xsd:schema xmlns:xsd="http://www.w3.org/2001/XMLSchema" xmlns:xs="http://www.w3.org/2001/XMLSchema" xmlns:p="http://schemas.microsoft.com/office/2006/metadata/properties" xmlns:ns2="b78a3594-06cf-4098-95f6-d1d9d2bda0d9" targetNamespace="http://schemas.microsoft.com/office/2006/metadata/properties" ma:root="true" ma:fieldsID="b01dbebd914ee23f87486f7cdd89b25c" ns2:_="">
    <xsd:import namespace="b78a3594-06cf-4098-95f6-d1d9d2bda0d9"/>
    <xsd:element name="properties">
      <xsd:complexType>
        <xsd:sequence>
          <xsd:element name="documentManagement">
            <xsd:complexType>
              <xsd:all>
                <xsd:element ref="ns2:Last_x0020_Update_x0020_Date" minOccurs="0"/>
                <xsd:element ref="ns2:Val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a3594-06cf-4098-95f6-d1d9d2bda0d9" elementFormDefault="qualified">
    <xsd:import namespace="http://schemas.microsoft.com/office/2006/documentManagement/types"/>
    <xsd:import namespace="http://schemas.microsoft.com/office/infopath/2007/PartnerControls"/>
    <xsd:element name="Last_x0020_Update_x0020_Date" ma:index="8" nillable="true" ma:displayName="Last Update Date" ma:description="The last date the document was formally updated." ma:format="DateOnly" ma:internalName="Last_x0020_Update_x0020_Date">
      <xsd:simpleType>
        <xsd:restriction base="dms:DateTime"/>
      </xsd:simpleType>
    </xsd:element>
    <xsd:element name="Valid" ma:index="9" nillable="true" ma:displayName="Outdated" ma:default="0" ma:description="Is the document outdated? Mark document for removal." ma:internalName="Vali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0"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st_x0020_Update_x0020_Date xmlns="b78a3594-06cf-4098-95f6-d1d9d2bda0d9" xsi:nil="true"/>
    <Valid xmlns="b78a3594-06cf-4098-95f6-d1d9d2bda0d9">false</Valid>
  </documentManagement>
</p:properties>
</file>

<file path=customXml/itemProps1.xml><?xml version="1.0" encoding="utf-8"?>
<ds:datastoreItem xmlns:ds="http://schemas.openxmlformats.org/officeDocument/2006/customXml" ds:itemID="{42BD3ADB-FC07-41C1-992C-186E5E628C0E}">
  <ds:schemaRefs>
    <ds:schemaRef ds:uri="http://schemas.microsoft.com/sharepoint/v3/contenttype/forms"/>
  </ds:schemaRefs>
</ds:datastoreItem>
</file>

<file path=customXml/itemProps2.xml><?xml version="1.0" encoding="utf-8"?>
<ds:datastoreItem xmlns:ds="http://schemas.openxmlformats.org/officeDocument/2006/customXml" ds:itemID="{DCAAC8FB-BC89-4384-9A91-DBC45ED1461D}"/>
</file>

<file path=customXml/itemProps3.xml><?xml version="1.0" encoding="utf-8"?>
<ds:datastoreItem xmlns:ds="http://schemas.openxmlformats.org/officeDocument/2006/customXml" ds:itemID="{2E8056CC-3BA9-4D09-BA63-EF17474D2DB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Styles Template - PowerPoint</Template>
  <TotalTime>8602</TotalTime>
  <Words>1949</Words>
  <Application>Microsoft Office PowerPoint</Application>
  <PresentationFormat>Widescreen</PresentationFormat>
  <Paragraphs>338</Paragraphs>
  <Slides>26</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Courier New</vt:lpstr>
      <vt:lpstr>Segoe UI</vt:lpstr>
      <vt:lpstr>Webdings</vt:lpstr>
      <vt:lpstr>Wingdings</vt:lpstr>
      <vt:lpstr>Styles Template - PowerPoint</vt:lpstr>
      <vt:lpstr>Worksheet</vt:lpstr>
      <vt:lpstr>2021 Employee Benefits</vt:lpstr>
      <vt:lpstr>Open Enrollment Overview</vt:lpstr>
      <vt:lpstr>How do I enroll?</vt:lpstr>
      <vt:lpstr>What do I need to enroll?</vt:lpstr>
      <vt:lpstr>Medical Benefits – Blue Cross Blue Shield of Texas (BCBSTX) </vt:lpstr>
      <vt:lpstr>Why Blue Cross Blue Shield of Texas?</vt:lpstr>
      <vt:lpstr>Blue Essentials PCP Plan – Narrow Network</vt:lpstr>
      <vt:lpstr>Blue Choice Copay Plan – Broad Network</vt:lpstr>
      <vt:lpstr>Blue Choice HSA Plan – Broad Network</vt:lpstr>
      <vt:lpstr>NETWORK OPTIONS</vt:lpstr>
      <vt:lpstr>Pre-65 Retiree Contributions</vt:lpstr>
      <vt:lpstr>Pre-65 Retiree Contributions</vt:lpstr>
      <vt:lpstr>Pharmacy – Prime Therapeutics</vt:lpstr>
      <vt:lpstr>Pre-Tax Savings Account</vt:lpstr>
      <vt:lpstr>Health Savings Account – HSA Bank HDHP Participants Only</vt:lpstr>
      <vt:lpstr>Dental Benefits – Delta Dental Vision Benefits – Davis Vision</vt:lpstr>
      <vt:lpstr>Dental – Delta Dental </vt:lpstr>
      <vt:lpstr>Vision – Davis Vision</vt:lpstr>
      <vt:lpstr>Dental and Vision Rates</vt:lpstr>
      <vt:lpstr>Value Added Benefits at No Cost to You!</vt:lpstr>
      <vt:lpstr>BCBS Discount Programs</vt:lpstr>
      <vt:lpstr>Benefit Value Advisor</vt:lpstr>
      <vt:lpstr>BCBS Member Rewards Program</vt:lpstr>
      <vt:lpstr>CareATC Clinics – Closed until City Hall Re-opens</vt:lpstr>
      <vt:lpstr>Kannact Diabetes &amp; Cardiovascular Management</vt:lpstr>
      <vt:lpstr>Questions?</vt:lpstr>
    </vt:vector>
  </TitlesOfParts>
  <Company>Lockton Insurance Brokers,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Open Enrollment</dc:title>
  <dc:creator>Associate</dc:creator>
  <cp:lastModifiedBy>Ovalles, Sandra</cp:lastModifiedBy>
  <cp:revision>174</cp:revision>
  <dcterms:created xsi:type="dcterms:W3CDTF">2016-10-04T18:48:07Z</dcterms:created>
  <dcterms:modified xsi:type="dcterms:W3CDTF">2020-10-14T13:13:42Z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9a9fb5-8459-489b-9937-9305db2d4a1e_Enabled">
    <vt:lpwstr>True</vt:lpwstr>
  </property>
  <property fmtid="{D5CDD505-2E9C-101B-9397-08002B2CF9AE}" pid="3" name="MSIP_Label_af9a9fb5-8459-489b-9937-9305db2d4a1e_SiteId">
    <vt:lpwstr>08b82c73-ecf6-44a9-8c2f-82dc434cdbf6</vt:lpwstr>
  </property>
  <property fmtid="{D5CDD505-2E9C-101B-9397-08002B2CF9AE}" pid="4" name="MSIP_Label_af9a9fb5-8459-489b-9937-9305db2d4a1e_Owner">
    <vt:lpwstr>DHyde@holmesmurphy.com</vt:lpwstr>
  </property>
  <property fmtid="{D5CDD505-2E9C-101B-9397-08002B2CF9AE}" pid="5" name="MSIP_Label_af9a9fb5-8459-489b-9937-9305db2d4a1e_SetDate">
    <vt:lpwstr>2020-08-12T18:48:13.8417213Z</vt:lpwstr>
  </property>
  <property fmtid="{D5CDD505-2E9C-101B-9397-08002B2CF9AE}" pid="6" name="MSIP_Label_af9a9fb5-8459-489b-9937-9305db2d4a1e_Name">
    <vt:lpwstr>Public</vt:lpwstr>
  </property>
  <property fmtid="{D5CDD505-2E9C-101B-9397-08002B2CF9AE}" pid="7" name="MSIP_Label_af9a9fb5-8459-489b-9937-9305db2d4a1e_Application">
    <vt:lpwstr>Microsoft Azure Information Protection</vt:lpwstr>
  </property>
  <property fmtid="{D5CDD505-2E9C-101B-9397-08002B2CF9AE}" pid="8" name="MSIP_Label_af9a9fb5-8459-489b-9937-9305db2d4a1e_ActionId">
    <vt:lpwstr>c1da4621-e473-4355-8e47-c42872816b90</vt:lpwstr>
  </property>
  <property fmtid="{D5CDD505-2E9C-101B-9397-08002B2CF9AE}" pid="9" name="MSIP_Label_af9a9fb5-8459-489b-9937-9305db2d4a1e_Extended_MSFT_Method">
    <vt:lpwstr>Automatic</vt:lpwstr>
  </property>
  <property fmtid="{D5CDD505-2E9C-101B-9397-08002B2CF9AE}" pid="10" name="Sensitivity">
    <vt:lpwstr>Public</vt:lpwstr>
  </property>
  <property fmtid="{D5CDD505-2E9C-101B-9397-08002B2CF9AE}" pid="11" name="ContentTypeId">
    <vt:lpwstr>0x0101004CA2AE2473D14D40A158270AB52E22F9</vt:lpwstr>
  </property>
</Properties>
</file>