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s/slide2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55.xml" ContentType="application/vnd.openxmlformats-officedocument.presentationml.slide+xml"/>
  <Override PartName="/ppt/slides/slide15.xml" ContentType="application/vnd.openxmlformats-officedocument.presentationml.slide+xml"/>
  <Override PartName="/ppt/slides/slide5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5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28.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60"/>
  </p:notesMasterIdLst>
  <p:sldIdLst>
    <p:sldId id="256" r:id="rId3"/>
    <p:sldId id="309" r:id="rId4"/>
    <p:sldId id="257" r:id="rId5"/>
    <p:sldId id="307" r:id="rId6"/>
    <p:sldId id="308" r:id="rId7"/>
    <p:sldId id="258" r:id="rId8"/>
    <p:sldId id="299" r:id="rId9"/>
    <p:sldId id="311" r:id="rId10"/>
    <p:sldId id="310" r:id="rId11"/>
    <p:sldId id="305" r:id="rId12"/>
    <p:sldId id="304" r:id="rId13"/>
    <p:sldId id="300" r:id="rId14"/>
    <p:sldId id="301" r:id="rId15"/>
    <p:sldId id="306" r:id="rId16"/>
    <p:sldId id="302"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303" r:id="rId58"/>
    <p:sldId id="312"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59" autoAdjust="0"/>
  </p:normalViewPr>
  <p:slideViewPr>
    <p:cSldViewPr>
      <p:cViewPr varScale="1">
        <p:scale>
          <a:sx n="66" d="100"/>
          <a:sy n="66" d="100"/>
        </p:scale>
        <p:origin x="96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1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1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1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A8A423D-2C70-4FAF-9717-6CFF8B39E811}" type="datetimeFigureOut">
              <a:rPr lang="en-US"/>
              <a:pPr>
                <a:defRPr/>
              </a:pPr>
              <a:t>9/13/2017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9635A06-496D-464B-B114-5982F53943C9}" type="slidenum">
              <a:rPr lang="en-US"/>
              <a:pPr>
                <a:defRPr/>
              </a:pPr>
              <a:t>‹#›</a:t>
            </a:fld>
            <a:endParaRPr lang="en-US"/>
          </a:p>
        </p:txBody>
      </p:sp>
    </p:spTree>
    <p:extLst>
      <p:ext uri="{BB962C8B-B14F-4D97-AF65-F5344CB8AC3E}">
        <p14:creationId xmlns:p14="http://schemas.microsoft.com/office/powerpoint/2010/main" val="31230026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9317E68B-B013-4715-9965-39352487227E}" type="slidenum">
              <a:rPr lang="en-US">
                <a:latin typeface="Calibri" pitchFamily="34" charset="0"/>
              </a:rPr>
              <a:pPr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173330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NFPA diamond provides a quick notion of how to respond to a given material and provides a starting point before more </a:t>
            </a:r>
            <a:r>
              <a:rPr lang="en-US" baseline="0" smtClean="0"/>
              <a:t>detailed information is known</a:t>
            </a:r>
            <a:endParaRPr lang="en-US" dirty="0"/>
          </a:p>
        </p:txBody>
      </p:sp>
      <p:sp>
        <p:nvSpPr>
          <p:cNvPr id="4" name="Slide Number Placeholder 3"/>
          <p:cNvSpPr>
            <a:spLocks noGrp="1"/>
          </p:cNvSpPr>
          <p:nvPr>
            <p:ph type="sldNum" sz="quarter" idx="10"/>
          </p:nvPr>
        </p:nvSpPr>
        <p:spPr/>
        <p:txBody>
          <a:bodyPr/>
          <a:lstStyle/>
          <a:p>
            <a:pPr>
              <a:defRPr/>
            </a:pPr>
            <a:fld id="{B9635A06-496D-464B-B114-5982F53943C9}" type="slidenum">
              <a:rPr lang="en-US" smtClean="0"/>
              <a:pPr>
                <a:defRPr/>
              </a:pPr>
              <a:t>14</a:t>
            </a:fld>
            <a:endParaRPr lang="en-US"/>
          </a:p>
        </p:txBody>
      </p:sp>
    </p:spTree>
    <p:extLst>
      <p:ext uri="{BB962C8B-B14F-4D97-AF65-F5344CB8AC3E}">
        <p14:creationId xmlns:p14="http://schemas.microsoft.com/office/powerpoint/2010/main" val="110128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CA" smtClean="0"/>
          </a:p>
        </p:txBody>
      </p:sp>
      <p:sp>
        <p:nvSpPr>
          <p:cNvPr id="64515"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036243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Pictograms on the placards provide immediate</a:t>
            </a:r>
            <a:r>
              <a:rPr lang="en-US" baseline="0" dirty="0" smtClean="0"/>
              <a:t> clues about the substance in the container</a:t>
            </a:r>
            <a:endParaRPr lang="en-US" dirty="0"/>
          </a:p>
        </p:txBody>
      </p:sp>
      <p:sp>
        <p:nvSpPr>
          <p:cNvPr id="4" name="Slide Number Placeholder 3"/>
          <p:cNvSpPr>
            <a:spLocks noGrp="1"/>
          </p:cNvSpPr>
          <p:nvPr>
            <p:ph type="sldNum" sz="quarter" idx="10"/>
          </p:nvPr>
        </p:nvSpPr>
        <p:spPr/>
        <p:txBody>
          <a:bodyPr/>
          <a:lstStyle/>
          <a:p>
            <a:pPr>
              <a:defRPr/>
            </a:pPr>
            <a:fld id="{B9635A06-496D-464B-B114-5982F53943C9}" type="slidenum">
              <a:rPr lang="en-US" smtClean="0"/>
              <a:pPr>
                <a:defRPr/>
              </a:pPr>
              <a:t>17</a:t>
            </a:fld>
            <a:endParaRPr lang="en-US"/>
          </a:p>
        </p:txBody>
      </p:sp>
    </p:spTree>
    <p:extLst>
      <p:ext uri="{BB962C8B-B14F-4D97-AF65-F5344CB8AC3E}">
        <p14:creationId xmlns:p14="http://schemas.microsoft.com/office/powerpoint/2010/main" val="21093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CA" smtClean="0"/>
          </a:p>
        </p:txBody>
      </p:sp>
      <p:sp>
        <p:nvSpPr>
          <p:cNvPr id="65539"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71806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CA" smtClean="0"/>
          </a:p>
        </p:txBody>
      </p:sp>
      <p:sp>
        <p:nvSpPr>
          <p:cNvPr id="66563"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024173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06488" y="66675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457200" y="4225925"/>
            <a:ext cx="5867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z="1600" smtClean="0"/>
          </a:p>
        </p:txBody>
      </p:sp>
    </p:spTree>
    <p:extLst>
      <p:ext uri="{BB962C8B-B14F-4D97-AF65-F5344CB8AC3E}">
        <p14:creationId xmlns:p14="http://schemas.microsoft.com/office/powerpoint/2010/main" val="4020240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06488" y="66675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xfrm>
            <a:off x="457200" y="4225925"/>
            <a:ext cx="5867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z="1600" b="1" smtClean="0"/>
          </a:p>
        </p:txBody>
      </p:sp>
    </p:spTree>
    <p:extLst>
      <p:ext uri="{BB962C8B-B14F-4D97-AF65-F5344CB8AC3E}">
        <p14:creationId xmlns:p14="http://schemas.microsoft.com/office/powerpoint/2010/main" val="838862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06488" y="66675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xfrm>
            <a:off x="457200" y="4225925"/>
            <a:ext cx="5867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z="1600" b="1" smtClean="0"/>
          </a:p>
        </p:txBody>
      </p:sp>
    </p:spTree>
    <p:extLst>
      <p:ext uri="{BB962C8B-B14F-4D97-AF65-F5344CB8AC3E}">
        <p14:creationId xmlns:p14="http://schemas.microsoft.com/office/powerpoint/2010/main" val="252088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CA" smtClean="0"/>
          </a:p>
        </p:txBody>
      </p:sp>
    </p:spTree>
    <p:extLst>
      <p:ext uri="{BB962C8B-B14F-4D97-AF65-F5344CB8AC3E}">
        <p14:creationId xmlns:p14="http://schemas.microsoft.com/office/powerpoint/2010/main" val="26359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CA" smtClean="0"/>
          </a:p>
        </p:txBody>
      </p:sp>
    </p:spTree>
    <p:extLst>
      <p:ext uri="{BB962C8B-B14F-4D97-AF65-F5344CB8AC3E}">
        <p14:creationId xmlns:p14="http://schemas.microsoft.com/office/powerpoint/2010/main" val="49243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5DB4312-03FA-4A9F-8906-135580A28EEF}" type="slidenum">
              <a:rPr lang="en-US">
                <a:latin typeface="Calibri" pitchFamily="34" charset="0"/>
              </a:rPr>
              <a:pPr fontAlgn="base">
                <a:spcBef>
                  <a:spcPct val="0"/>
                </a:spcBef>
                <a:spcAft>
                  <a:spcPct val="0"/>
                </a:spcAft>
              </a:pPr>
              <a:t>3</a:t>
            </a:fld>
            <a:endParaRPr lang="en-US">
              <a:latin typeface="Calibri" pitchFamily="34" charset="0"/>
            </a:endParaRPr>
          </a:p>
        </p:txBody>
      </p:sp>
    </p:spTree>
    <p:extLst>
      <p:ext uri="{BB962C8B-B14F-4D97-AF65-F5344CB8AC3E}">
        <p14:creationId xmlns:p14="http://schemas.microsoft.com/office/powerpoint/2010/main" val="238310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635A06-496D-464B-B114-5982F53943C9}" type="slidenum">
              <a:rPr lang="en-US" smtClean="0"/>
              <a:pPr>
                <a:defRPr/>
              </a:pPr>
              <a:t>44</a:t>
            </a:fld>
            <a:endParaRPr lang="en-US"/>
          </a:p>
        </p:txBody>
      </p:sp>
    </p:spTree>
    <p:extLst>
      <p:ext uri="{BB962C8B-B14F-4D97-AF65-F5344CB8AC3E}">
        <p14:creationId xmlns:p14="http://schemas.microsoft.com/office/powerpoint/2010/main" val="8265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airlines have more incidents than railways,</a:t>
            </a:r>
            <a:r>
              <a:rPr lang="en-US" baseline="0" dirty="0" smtClean="0"/>
              <a:t> but also think which type of carrier is transporting larger cargo units</a:t>
            </a:r>
            <a:endParaRPr lang="en-US" dirty="0"/>
          </a:p>
        </p:txBody>
      </p:sp>
      <p:sp>
        <p:nvSpPr>
          <p:cNvPr id="4" name="Slide Number Placeholder 3"/>
          <p:cNvSpPr>
            <a:spLocks noGrp="1"/>
          </p:cNvSpPr>
          <p:nvPr>
            <p:ph type="sldNum" sz="quarter" idx="10"/>
          </p:nvPr>
        </p:nvSpPr>
        <p:spPr/>
        <p:txBody>
          <a:bodyPr/>
          <a:lstStyle/>
          <a:p>
            <a:pPr>
              <a:defRPr/>
            </a:pPr>
            <a:fld id="{B9635A06-496D-464B-B114-5982F53943C9}" type="slidenum">
              <a:rPr lang="en-US" smtClean="0"/>
              <a:pPr>
                <a:defRPr/>
              </a:pPr>
              <a:t>4</a:t>
            </a:fld>
            <a:endParaRPr lang="en-US"/>
          </a:p>
        </p:txBody>
      </p:sp>
    </p:spTree>
    <p:extLst>
      <p:ext uri="{BB962C8B-B14F-4D97-AF65-F5344CB8AC3E}">
        <p14:creationId xmlns:p14="http://schemas.microsoft.com/office/powerpoint/2010/main" val="66975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35A06-496D-464B-B114-5982F53943C9}" type="slidenum">
              <a:rPr lang="en-US" smtClean="0"/>
              <a:pPr>
                <a:defRPr/>
              </a:pPr>
              <a:t>5</a:t>
            </a:fld>
            <a:endParaRPr lang="en-US"/>
          </a:p>
        </p:txBody>
      </p:sp>
    </p:spTree>
    <p:extLst>
      <p:ext uri="{BB962C8B-B14F-4D97-AF65-F5344CB8AC3E}">
        <p14:creationId xmlns:p14="http://schemas.microsoft.com/office/powerpoint/2010/main" val="315762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First question – is this a Hazmat situation or a terrorism incident?</a:t>
            </a:r>
          </a:p>
          <a:p>
            <a:pPr>
              <a:spcBef>
                <a:spcPct val="0"/>
              </a:spcBef>
            </a:pPr>
            <a:r>
              <a:rPr lang="en-US" smtClean="0"/>
              <a:t>Next question – is the situation the result of a crime?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4EB4398-1BFB-47E2-95F5-0D904D5A05FD}" type="slidenum">
              <a:rPr lang="en-US">
                <a:latin typeface="Calibri" pitchFamily="34" charset="0"/>
              </a:rPr>
              <a:pPr fontAlgn="base">
                <a:spcBef>
                  <a:spcPct val="0"/>
                </a:spcBef>
                <a:spcAft>
                  <a:spcPct val="0"/>
                </a:spcAft>
              </a:pPr>
              <a:t>6</a:t>
            </a:fld>
            <a:endParaRPr lang="en-US">
              <a:latin typeface="Calibri" pitchFamily="34" charset="0"/>
            </a:endParaRPr>
          </a:p>
        </p:txBody>
      </p:sp>
    </p:spTree>
    <p:extLst>
      <p:ext uri="{BB962C8B-B14F-4D97-AF65-F5344CB8AC3E}">
        <p14:creationId xmlns:p14="http://schemas.microsoft.com/office/powerpoint/2010/main" val="274726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dirty="0" smtClean="0"/>
              <a:t>From the “Homeland Security Field Guide” showing potential actions (some are optional):</a:t>
            </a:r>
          </a:p>
          <a:p>
            <a:pPr fontAlgn="auto">
              <a:spcBef>
                <a:spcPts val="0"/>
              </a:spcBef>
              <a:spcAft>
                <a:spcPts val="0"/>
              </a:spcAft>
              <a:defRPr/>
            </a:pPr>
            <a:endParaRPr lang="en-US" dirty="0" smtClean="0"/>
          </a:p>
          <a:p>
            <a:pPr fontAlgn="auto">
              <a:spcBef>
                <a:spcPts val="0"/>
              </a:spcBef>
              <a:spcAft>
                <a:spcPts val="0"/>
              </a:spcAft>
              <a:defRPr/>
            </a:pPr>
            <a:r>
              <a:rPr lang="en-US" dirty="0" smtClean="0"/>
              <a:t>FIRST-IN UNIT CHECKLIST</a:t>
            </a:r>
          </a:p>
          <a:p>
            <a:pPr fontAlgn="auto">
              <a:spcBef>
                <a:spcPts val="0"/>
              </a:spcBef>
              <a:spcAft>
                <a:spcPts val="0"/>
              </a:spcAft>
              <a:defRPr/>
            </a:pPr>
            <a:r>
              <a:rPr lang="en-US" dirty="0" smtClean="0"/>
              <a:t>Recognize event as potential terrorism incident</a:t>
            </a:r>
          </a:p>
          <a:p>
            <a:pPr marL="171450" indent="-171450" fontAlgn="auto">
              <a:spcBef>
                <a:spcPts val="0"/>
              </a:spcBef>
              <a:spcAft>
                <a:spcPts val="0"/>
              </a:spcAft>
              <a:buFont typeface="Arial" pitchFamily="34" charset="0"/>
              <a:buChar char="•"/>
              <a:defRPr/>
            </a:pPr>
            <a:r>
              <a:rPr lang="en-US" dirty="0" smtClean="0"/>
              <a:t>Estimate hazard zone and evaluate personal safety</a:t>
            </a:r>
          </a:p>
          <a:p>
            <a:pPr marL="171450" indent="-171450" fontAlgn="auto">
              <a:spcBef>
                <a:spcPts val="0"/>
              </a:spcBef>
              <a:spcAft>
                <a:spcPts val="0"/>
              </a:spcAft>
              <a:buFont typeface="Arial" pitchFamily="34" charset="0"/>
              <a:buChar char="•"/>
              <a:defRPr/>
            </a:pPr>
            <a:r>
              <a:rPr lang="en-US" b="1" dirty="0" smtClean="0"/>
              <a:t>Notify dispatch </a:t>
            </a:r>
            <a:r>
              <a:rPr lang="en-US" dirty="0" smtClean="0"/>
              <a:t>of potential terrorist incident </a:t>
            </a:r>
          </a:p>
          <a:p>
            <a:pPr marL="171450" indent="-171450" fontAlgn="auto">
              <a:spcBef>
                <a:spcPts val="0"/>
              </a:spcBef>
              <a:spcAft>
                <a:spcPts val="0"/>
              </a:spcAft>
              <a:buFont typeface="Arial" pitchFamily="34" charset="0"/>
              <a:buChar char="•"/>
              <a:defRPr/>
            </a:pPr>
            <a:r>
              <a:rPr lang="en-US" dirty="0" smtClean="0"/>
              <a:t>Establish Incident Command System (as appropriate)</a:t>
            </a:r>
          </a:p>
          <a:p>
            <a:pPr marL="171450" indent="-171450" fontAlgn="auto">
              <a:spcBef>
                <a:spcPts val="0"/>
              </a:spcBef>
              <a:spcAft>
                <a:spcPts val="0"/>
              </a:spcAft>
              <a:buFont typeface="Arial" pitchFamily="34" charset="0"/>
              <a:buChar char="•"/>
              <a:defRPr/>
            </a:pPr>
            <a:r>
              <a:rPr lang="en-US" dirty="0" smtClean="0">
                <a:solidFill>
                  <a:srgbClr val="FF0000"/>
                </a:solidFill>
              </a:rPr>
              <a:t>Establish/activate personnel accountability system</a:t>
            </a:r>
          </a:p>
          <a:p>
            <a:pPr marL="171450" indent="-171450" fontAlgn="auto">
              <a:spcBef>
                <a:spcPts val="0"/>
              </a:spcBef>
              <a:spcAft>
                <a:spcPts val="0"/>
              </a:spcAft>
              <a:buFont typeface="Arial" pitchFamily="34" charset="0"/>
              <a:buChar char="•"/>
              <a:defRPr/>
            </a:pPr>
            <a:r>
              <a:rPr lang="en-US" dirty="0" smtClean="0"/>
              <a:t>Request additional assistance and resources</a:t>
            </a:r>
          </a:p>
          <a:p>
            <a:pPr marL="171450" indent="-171450" fontAlgn="auto">
              <a:spcBef>
                <a:spcPts val="0"/>
              </a:spcBef>
              <a:spcAft>
                <a:spcPts val="0"/>
              </a:spcAft>
              <a:buFont typeface="Arial" pitchFamily="34" charset="0"/>
              <a:buChar char="•"/>
              <a:defRPr/>
            </a:pPr>
            <a:r>
              <a:rPr lang="en-US" dirty="0" smtClean="0"/>
              <a:t>Isolate the scene and deny entry</a:t>
            </a:r>
          </a:p>
          <a:p>
            <a:pPr marL="171450" indent="-171450" fontAlgn="auto">
              <a:spcBef>
                <a:spcPts val="0"/>
              </a:spcBef>
              <a:spcAft>
                <a:spcPts val="0"/>
              </a:spcAft>
              <a:buFont typeface="Arial" pitchFamily="34" charset="0"/>
              <a:buChar char="•"/>
              <a:defRPr/>
            </a:pPr>
            <a:r>
              <a:rPr lang="en-US" dirty="0" smtClean="0"/>
              <a:t>Perform rescue and triage as safety permits</a:t>
            </a:r>
          </a:p>
          <a:p>
            <a:pPr marL="171450" indent="-171450" fontAlgn="auto">
              <a:spcBef>
                <a:spcPts val="0"/>
              </a:spcBef>
              <a:spcAft>
                <a:spcPts val="0"/>
              </a:spcAft>
              <a:buFont typeface="Arial" pitchFamily="34" charset="0"/>
              <a:buChar char="•"/>
              <a:defRPr/>
            </a:pPr>
            <a:r>
              <a:rPr lang="en-US" dirty="0" smtClean="0"/>
              <a:t>Scan for secondary devices</a:t>
            </a:r>
          </a:p>
          <a:p>
            <a:pPr marL="171450" indent="-171450" fontAlgn="auto">
              <a:spcBef>
                <a:spcPts val="0"/>
              </a:spcBef>
              <a:spcAft>
                <a:spcPts val="0"/>
              </a:spcAft>
              <a:buFont typeface="Arial" pitchFamily="34" charset="0"/>
              <a:buChar char="•"/>
              <a:defRPr/>
            </a:pPr>
            <a:r>
              <a:rPr lang="en-US" dirty="0" smtClean="0"/>
              <a:t>Protect crime scene and evidence</a:t>
            </a:r>
          </a:p>
          <a:p>
            <a:pPr marL="171450" indent="-171450" fontAlgn="auto">
              <a:spcBef>
                <a:spcPts val="0"/>
              </a:spcBef>
              <a:spcAft>
                <a:spcPts val="0"/>
              </a:spcAft>
              <a:buFont typeface="Arial" pitchFamily="34" charset="0"/>
              <a:buChar char="•"/>
              <a:defRPr/>
            </a:pPr>
            <a:r>
              <a:rPr lang="en-US" dirty="0" smtClean="0"/>
              <a:t>Videotape scene and operations</a:t>
            </a:r>
          </a:p>
          <a:p>
            <a:pPr marL="171450" indent="-171450" fontAlgn="auto">
              <a:spcBef>
                <a:spcPts val="0"/>
              </a:spcBef>
              <a:spcAft>
                <a:spcPts val="0"/>
              </a:spcAft>
              <a:buFont typeface="Arial" pitchFamily="34" charset="0"/>
              <a:buChar char="•"/>
              <a:defRPr/>
            </a:pPr>
            <a:endParaRPr lang="en-US" dirty="0" smtClean="0"/>
          </a:p>
          <a:p>
            <a:pPr fontAlgn="auto">
              <a:spcBef>
                <a:spcPts val="0"/>
              </a:spcBef>
              <a:spcAft>
                <a:spcPts val="0"/>
              </a:spcAft>
              <a:buFont typeface="Arial" pitchFamily="34" charset="0"/>
              <a:buNone/>
              <a:defRPr/>
            </a:pPr>
            <a:r>
              <a:rPr lang="en-US" dirty="0" smtClean="0"/>
              <a:t>Further, the Checklist expands:</a:t>
            </a:r>
          </a:p>
          <a:p>
            <a:pPr fontAlgn="auto">
              <a:spcBef>
                <a:spcPts val="0"/>
              </a:spcBef>
              <a:spcAft>
                <a:spcPts val="0"/>
              </a:spcAft>
              <a:buFont typeface="Arial" pitchFamily="34" charset="0"/>
              <a:buNone/>
              <a:defRPr/>
            </a:pPr>
            <a:r>
              <a:rPr lang="en-US" dirty="0" smtClean="0"/>
              <a:t>Make a safe approach</a:t>
            </a:r>
          </a:p>
          <a:p>
            <a:pPr marL="171450" indent="-171450" fontAlgn="auto">
              <a:spcBef>
                <a:spcPts val="0"/>
              </a:spcBef>
              <a:spcAft>
                <a:spcPts val="0"/>
              </a:spcAft>
              <a:buFontTx/>
              <a:buChar char="-"/>
              <a:defRPr/>
            </a:pPr>
            <a:r>
              <a:rPr lang="en-US" dirty="0" smtClean="0"/>
              <a:t>Approach from upwind, uphill, and upstream</a:t>
            </a:r>
          </a:p>
          <a:p>
            <a:pPr marL="171450" indent="-171450" fontAlgn="auto">
              <a:spcBef>
                <a:spcPts val="0"/>
              </a:spcBef>
              <a:spcAft>
                <a:spcPts val="0"/>
              </a:spcAft>
              <a:buFontTx/>
              <a:buChar char="-"/>
              <a:defRPr/>
            </a:pPr>
            <a:r>
              <a:rPr lang="en-US" dirty="0" smtClean="0"/>
              <a:t>Do not drive through spills or clouds</a:t>
            </a:r>
          </a:p>
          <a:p>
            <a:pPr marL="171450" indent="-171450" fontAlgn="auto">
              <a:spcBef>
                <a:spcPts val="0"/>
              </a:spcBef>
              <a:spcAft>
                <a:spcPts val="0"/>
              </a:spcAft>
              <a:buFontTx/>
              <a:buChar char="-"/>
              <a:defRPr/>
            </a:pPr>
            <a:r>
              <a:rPr lang="en-US" dirty="0" smtClean="0"/>
              <a:t>Maintain a safe distance</a:t>
            </a:r>
          </a:p>
          <a:p>
            <a:pPr marL="171450" indent="-171450" fontAlgn="auto">
              <a:spcBef>
                <a:spcPts val="0"/>
              </a:spcBef>
              <a:spcAft>
                <a:spcPts val="0"/>
              </a:spcAft>
              <a:buFontTx/>
              <a:buChar char="-"/>
              <a:defRPr/>
            </a:pPr>
            <a:r>
              <a:rPr lang="en-US" dirty="0" smtClean="0"/>
              <a:t>Position vehicles headed away from the incident for a quick departure</a:t>
            </a:r>
          </a:p>
          <a:p>
            <a:pPr fontAlgn="auto">
              <a:spcBef>
                <a:spcPts val="0"/>
              </a:spcBef>
              <a:spcAft>
                <a:spcPts val="0"/>
              </a:spcAft>
              <a:defRPr/>
            </a:pPr>
            <a:r>
              <a:rPr lang="en-US" dirty="0" smtClean="0"/>
              <a:t>Maintain situational awareness</a:t>
            </a:r>
          </a:p>
          <a:p>
            <a:pPr fontAlgn="auto">
              <a:spcBef>
                <a:spcPts val="0"/>
              </a:spcBef>
              <a:spcAft>
                <a:spcPts val="0"/>
              </a:spcAft>
              <a:defRPr/>
            </a:pPr>
            <a:r>
              <a:rPr lang="en-US" dirty="0" smtClean="0"/>
              <a:t>Give an On-Scene report</a:t>
            </a:r>
          </a:p>
          <a:p>
            <a:pPr fontAlgn="auto">
              <a:spcBef>
                <a:spcPts val="0"/>
              </a:spcBef>
              <a:spcAft>
                <a:spcPts val="0"/>
              </a:spcAft>
              <a:defRPr/>
            </a:pPr>
            <a:r>
              <a:rPr lang="en-US" dirty="0" smtClean="0"/>
              <a:t>Look for physical indicators:</a:t>
            </a:r>
          </a:p>
          <a:p>
            <a:pPr marL="171450" indent="-171450" fontAlgn="auto">
              <a:spcBef>
                <a:spcPts val="0"/>
              </a:spcBef>
              <a:spcAft>
                <a:spcPts val="0"/>
              </a:spcAft>
              <a:buFontTx/>
              <a:buChar char="-"/>
              <a:defRPr/>
            </a:pPr>
            <a:r>
              <a:rPr lang="en-US" dirty="0" smtClean="0"/>
              <a:t>Debris field</a:t>
            </a:r>
          </a:p>
          <a:p>
            <a:pPr marL="171450" indent="-171450" fontAlgn="auto">
              <a:spcBef>
                <a:spcPts val="0"/>
              </a:spcBef>
              <a:spcAft>
                <a:spcPts val="0"/>
              </a:spcAft>
              <a:buFontTx/>
              <a:buChar char="-"/>
              <a:defRPr/>
            </a:pPr>
            <a:r>
              <a:rPr lang="en-US" dirty="0" smtClean="0"/>
              <a:t>Casualties</a:t>
            </a:r>
          </a:p>
          <a:p>
            <a:pPr marL="171450" indent="-171450" fontAlgn="auto">
              <a:spcBef>
                <a:spcPts val="0"/>
              </a:spcBef>
              <a:spcAft>
                <a:spcPts val="0"/>
              </a:spcAft>
              <a:buFontTx/>
              <a:buChar char="-"/>
              <a:defRPr/>
            </a:pPr>
            <a:r>
              <a:rPr lang="en-US" dirty="0" smtClean="0"/>
              <a:t>Dead animals and vegetation</a:t>
            </a:r>
          </a:p>
          <a:p>
            <a:pPr marL="171450" indent="-171450" fontAlgn="auto">
              <a:spcBef>
                <a:spcPts val="0"/>
              </a:spcBef>
              <a:spcAft>
                <a:spcPts val="0"/>
              </a:spcAft>
              <a:buFontTx/>
              <a:buChar char="-"/>
              <a:defRPr/>
            </a:pPr>
            <a:r>
              <a:rPr lang="en-US" dirty="0" smtClean="0"/>
              <a:t>Unusual odors, color of smoke, vapor clouds</a:t>
            </a:r>
          </a:p>
          <a:p>
            <a:pPr marL="171450" indent="-171450" fontAlgn="auto">
              <a:spcBef>
                <a:spcPts val="0"/>
              </a:spcBef>
              <a:spcAft>
                <a:spcPts val="0"/>
              </a:spcAft>
              <a:buFontTx/>
              <a:buChar char="-"/>
              <a:defRPr/>
            </a:pPr>
            <a:r>
              <a:rPr lang="en-US" dirty="0" smtClean="0"/>
              <a:t>Interview victims</a:t>
            </a:r>
          </a:p>
          <a:p>
            <a:pPr marL="171450" indent="-171450" fontAlgn="auto">
              <a:spcBef>
                <a:spcPts val="0"/>
              </a:spcBef>
              <a:spcAft>
                <a:spcPts val="0"/>
              </a:spcAft>
              <a:buFontTx/>
              <a:buChar char="-"/>
              <a:defRPr/>
            </a:pPr>
            <a:r>
              <a:rPr lang="en-US" dirty="0" smtClean="0"/>
              <a:t>Identify type of event</a:t>
            </a:r>
          </a:p>
          <a:p>
            <a:pPr marL="171450" indent="-171450" fontAlgn="auto">
              <a:spcBef>
                <a:spcPts val="0"/>
              </a:spcBef>
              <a:spcAft>
                <a:spcPts val="0"/>
              </a:spcAft>
              <a:buFontTx/>
              <a:buChar char="-"/>
              <a:defRPr/>
            </a:pPr>
            <a:r>
              <a:rPr lang="en-US" dirty="0" smtClean="0"/>
              <a:t>Check weather conditions and forecast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864D303-2A00-4831-ADD3-A5E521C999BF}" type="slidenum">
              <a:rPr lang="en-US">
                <a:latin typeface="Calibri" pitchFamily="34" charset="0"/>
              </a:rPr>
              <a:pPr fontAlgn="base">
                <a:spcBef>
                  <a:spcPct val="0"/>
                </a:spcBef>
                <a:spcAft>
                  <a:spcPct val="0"/>
                </a:spcAft>
              </a:pPr>
              <a:t>7</a:t>
            </a:fld>
            <a:endParaRPr lang="en-US">
              <a:latin typeface="Calibri" pitchFamily="34" charset="0"/>
            </a:endParaRPr>
          </a:p>
        </p:txBody>
      </p:sp>
    </p:spTree>
    <p:extLst>
      <p:ext uri="{BB962C8B-B14F-4D97-AF65-F5344CB8AC3E}">
        <p14:creationId xmlns:p14="http://schemas.microsoft.com/office/powerpoint/2010/main" val="306938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PPE</a:t>
            </a:r>
            <a:r>
              <a:rPr lang="en-US" baseline="0" dirty="0" smtClean="0"/>
              <a:t> will at least mitigate harmful effects</a:t>
            </a:r>
            <a:endParaRPr lang="en-US" dirty="0"/>
          </a:p>
        </p:txBody>
      </p:sp>
      <p:sp>
        <p:nvSpPr>
          <p:cNvPr id="4" name="Slide Number Placeholder 3"/>
          <p:cNvSpPr>
            <a:spLocks noGrp="1"/>
          </p:cNvSpPr>
          <p:nvPr>
            <p:ph type="sldNum" sz="quarter" idx="10"/>
          </p:nvPr>
        </p:nvSpPr>
        <p:spPr/>
        <p:txBody>
          <a:bodyPr/>
          <a:lstStyle/>
          <a:p>
            <a:pPr>
              <a:defRPr/>
            </a:pPr>
            <a:fld id="{B9635A06-496D-464B-B114-5982F53943C9}" type="slidenum">
              <a:rPr lang="en-US" smtClean="0"/>
              <a:pPr>
                <a:defRPr/>
              </a:pPr>
              <a:t>10</a:t>
            </a:fld>
            <a:endParaRPr lang="en-US"/>
          </a:p>
        </p:txBody>
      </p:sp>
    </p:spTree>
    <p:extLst>
      <p:ext uri="{BB962C8B-B14F-4D97-AF65-F5344CB8AC3E}">
        <p14:creationId xmlns:p14="http://schemas.microsoft.com/office/powerpoint/2010/main" val="287611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35A06-496D-464B-B114-5982F53943C9}" type="slidenum">
              <a:rPr lang="en-US" smtClean="0"/>
              <a:pPr>
                <a:defRPr/>
              </a:pPr>
              <a:t>11</a:t>
            </a:fld>
            <a:endParaRPr lang="en-US"/>
          </a:p>
        </p:txBody>
      </p:sp>
    </p:spTree>
    <p:extLst>
      <p:ext uri="{BB962C8B-B14F-4D97-AF65-F5344CB8AC3E}">
        <p14:creationId xmlns:p14="http://schemas.microsoft.com/office/powerpoint/2010/main" val="616305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The “hot zone” is the area where there is heavy contamination or danger</a:t>
            </a:r>
          </a:p>
          <a:p>
            <a:pPr>
              <a:spcBef>
                <a:spcPct val="0"/>
              </a:spcBef>
            </a:pPr>
            <a:r>
              <a:rPr lang="en-US" smtClean="0"/>
              <a:t>The “warm zone” is the area where decontamination takes place – victims and rescuers shed any clothing or equipment before moving to the cold zone</a:t>
            </a:r>
          </a:p>
          <a:p>
            <a:pPr>
              <a:spcBef>
                <a:spcPct val="0"/>
              </a:spcBef>
            </a:pPr>
            <a:r>
              <a:rPr lang="en-US" smtClean="0"/>
              <a:t>The “cold zone” is free of contamination and the risk of contamination; it is inside the perimeter where responders can work without interference</a:t>
            </a:r>
          </a:p>
          <a:p>
            <a:pPr>
              <a:spcBef>
                <a:spcPct val="0"/>
              </a:spcBef>
            </a:pPr>
            <a:r>
              <a:rPr lang="en-US" smtClean="0"/>
              <a:t>The “public zone” is outside the controlled perimeter and where vehicles are parked</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7C914C3-5311-4EED-9CBE-263CDB4C5EB0}" type="slidenum">
              <a:rPr lang="en-US">
                <a:latin typeface="Calibri" pitchFamily="34" charset="0"/>
              </a:rPr>
              <a:pPr fontAlgn="base">
                <a:spcBef>
                  <a:spcPct val="0"/>
                </a:spcBef>
                <a:spcAft>
                  <a:spcPct val="0"/>
                </a:spcAft>
              </a:pPr>
              <a:t>13</a:t>
            </a:fld>
            <a:endParaRPr lang="en-US">
              <a:latin typeface="Calibri" pitchFamily="34" charset="0"/>
            </a:endParaRPr>
          </a:p>
        </p:txBody>
      </p:sp>
    </p:spTree>
    <p:extLst>
      <p:ext uri="{BB962C8B-B14F-4D97-AF65-F5344CB8AC3E}">
        <p14:creationId xmlns:p14="http://schemas.microsoft.com/office/powerpoint/2010/main" val="1583734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fema_logo_small.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8" y="6173788"/>
            <a:ext cx="166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mallDalla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4463" y="5857875"/>
            <a:ext cx="123507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95276" y="1382713"/>
            <a:ext cx="8543925" cy="1055687"/>
          </a:xfrm>
        </p:spPr>
        <p:txBody>
          <a:bodyPr/>
          <a:lstStyle>
            <a:lvl1pPr>
              <a:defRPr sz="3600"/>
            </a:lvl1pPr>
          </a:lstStyle>
          <a:p>
            <a:r>
              <a:rPr lang="en-US" dirty="0" smtClean="0"/>
              <a:t>Click to edit Master title style</a:t>
            </a:r>
            <a:endParaRPr lang="en-US" dirty="0"/>
          </a:p>
        </p:txBody>
      </p:sp>
      <p:sp>
        <p:nvSpPr>
          <p:cNvPr id="8196" name="Rectangle 4"/>
          <p:cNvSpPr>
            <a:spLocks noGrp="1" noChangeArrowheads="1"/>
          </p:cNvSpPr>
          <p:nvPr>
            <p:ph type="subTitle" idx="1"/>
          </p:nvPr>
        </p:nvSpPr>
        <p:spPr>
          <a:xfrm>
            <a:off x="1371600" y="4427538"/>
            <a:ext cx="6400800" cy="1752600"/>
          </a:xfrm>
        </p:spPr>
        <p:txBody>
          <a:bodyPr/>
          <a:lstStyle>
            <a:lvl1pPr marL="0" indent="0" algn="ctr">
              <a:buFont typeface="Arial" charset="0"/>
              <a:buNone/>
              <a:defRPr/>
            </a:lvl1pPr>
          </a:lstStyle>
          <a:p>
            <a:r>
              <a:rPr lang="en-US" smtClean="0"/>
              <a:t>Click to edit Master subtitle style</a:t>
            </a:r>
            <a:endParaRPr lang="en-US"/>
          </a:p>
        </p:txBody>
      </p:sp>
    </p:spTree>
    <p:extLst>
      <p:ext uri="{BB962C8B-B14F-4D97-AF65-F5344CB8AC3E}">
        <p14:creationId xmlns:p14="http://schemas.microsoft.com/office/powerpoint/2010/main" val="90647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392BD17-4AEF-4295-BBED-6B246AA3EE03}" type="slidenum">
              <a:rPr lang="en-US"/>
              <a:pPr>
                <a:defRPr/>
              </a:pPr>
              <a:t>‹#›</a:t>
            </a:fld>
            <a:endParaRPr lang="en-US"/>
          </a:p>
        </p:txBody>
      </p:sp>
    </p:spTree>
    <p:extLst>
      <p:ext uri="{BB962C8B-B14F-4D97-AF65-F5344CB8AC3E}">
        <p14:creationId xmlns:p14="http://schemas.microsoft.com/office/powerpoint/2010/main" val="221295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D9092B51-2E6E-4FE4-B6D5-F0B75C577288}" type="slidenum">
              <a:rPr lang="en-US"/>
              <a:pPr>
                <a:defRPr/>
              </a:pPr>
              <a:t>‹#›</a:t>
            </a:fld>
            <a:endParaRPr lang="en-US"/>
          </a:p>
        </p:txBody>
      </p:sp>
    </p:spTree>
    <p:extLst>
      <p:ext uri="{BB962C8B-B14F-4D97-AF65-F5344CB8AC3E}">
        <p14:creationId xmlns:p14="http://schemas.microsoft.com/office/powerpoint/2010/main" val="227030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41438"/>
            <a:ext cx="8229600" cy="4525962"/>
          </a:xfrm>
        </p:spPr>
        <p:txBody>
          <a:bodyPr/>
          <a:lstStyle/>
          <a:p>
            <a:pPr lvl="0"/>
            <a:r>
              <a:rPr lang="en-US" noProof="0" smtClean="0"/>
              <a:t>Click icon to add SmartArt graphic</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DD3E8B5-4191-4504-B6C2-E7610629EE2C}" type="slidenum">
              <a:rPr lang="en-US"/>
              <a:pPr>
                <a:defRPr/>
              </a:pPr>
              <a:t>‹#›</a:t>
            </a:fld>
            <a:endParaRPr lang="en-US"/>
          </a:p>
        </p:txBody>
      </p:sp>
    </p:spTree>
    <p:extLst>
      <p:ext uri="{BB962C8B-B14F-4D97-AF65-F5344CB8AC3E}">
        <p14:creationId xmlns:p14="http://schemas.microsoft.com/office/powerpoint/2010/main" val="2219677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6405" y="381000"/>
            <a:ext cx="7771190" cy="5790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25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324600"/>
            <a:ext cx="1905000" cy="457200"/>
          </a:xfrm>
          <a:prstGeom prst="rect">
            <a:avLst/>
          </a:prstGeom>
        </p:spPr>
        <p:txBody>
          <a:bodyPr lIns="86493" tIns="43247" rIns="86493" bIns="43247"/>
          <a:lstStyle>
            <a:lvl1pPr fontAlgn="auto">
              <a:spcBef>
                <a:spcPts val="0"/>
              </a:spcBef>
              <a:spcAft>
                <a:spcPts val="0"/>
              </a:spcAft>
              <a:defRPr smtClean="0">
                <a:latin typeface="+mn-lt"/>
              </a:defRPr>
            </a:lvl1pPr>
          </a:lstStyle>
          <a:p>
            <a:pPr>
              <a:defRPr/>
            </a:pPr>
            <a:fld id="{61A0BB2D-A795-40E9-8DA6-D73D84914AF1}" type="datetimeFigureOut">
              <a:rPr lang="en-US"/>
              <a:pPr>
                <a:defRPr/>
              </a:pPr>
              <a:t>9/13/2017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473D2C34-D9E1-4A7E-9E50-365BDFE32C9B}" type="slidenum">
              <a:rPr lang="en-US"/>
              <a:pPr>
                <a:defRPr/>
              </a:pPr>
              <a:t>‹#›</a:t>
            </a:fld>
            <a:endParaRPr lang="en-US"/>
          </a:p>
        </p:txBody>
      </p:sp>
    </p:spTree>
    <p:extLst>
      <p:ext uri="{BB962C8B-B14F-4D97-AF65-F5344CB8AC3E}">
        <p14:creationId xmlns:p14="http://schemas.microsoft.com/office/powerpoint/2010/main" val="39955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16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3810000" cy="4800600"/>
          </a:xfrm>
        </p:spPr>
        <p:txBody>
          <a:bodyPr/>
          <a:lstStyle/>
          <a:p>
            <a:pPr lvl="0"/>
            <a:endParaRPr lang="en-US" noProof="0"/>
          </a:p>
        </p:txBody>
      </p:sp>
      <p:sp>
        <p:nvSpPr>
          <p:cNvPr id="5" name="Date Placeholder 4"/>
          <p:cNvSpPr>
            <a:spLocks noGrp="1"/>
          </p:cNvSpPr>
          <p:nvPr>
            <p:ph type="dt" sz="half" idx="10"/>
          </p:nvPr>
        </p:nvSpPr>
        <p:spPr>
          <a:xfrm>
            <a:off x="1676400" y="6248400"/>
            <a:ext cx="16002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Footer Placeholder 5"/>
          <p:cNvSpPr>
            <a:spLocks noGrp="1"/>
          </p:cNvSpPr>
          <p:nvPr>
            <p:ph type="ftr" sz="quarter" idx="11"/>
          </p:nvPr>
        </p:nvSpPr>
        <p:spPr>
          <a:xfrm>
            <a:off x="34290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C28087B9-F97E-4739-96B9-CA869E9580CB}" type="slidenum">
              <a:rPr lang="en-US"/>
              <a:pPr>
                <a:defRPr/>
              </a:pPr>
              <a:t>‹#›</a:t>
            </a:fld>
            <a:endParaRPr lang="en-US"/>
          </a:p>
        </p:txBody>
      </p:sp>
    </p:spTree>
    <p:extLst>
      <p:ext uri="{BB962C8B-B14F-4D97-AF65-F5344CB8AC3E}">
        <p14:creationId xmlns:p14="http://schemas.microsoft.com/office/powerpoint/2010/main" val="224846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1" descr="cer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2263" y="17463"/>
            <a:ext cx="1238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fema_logo_smal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38" y="6173788"/>
            <a:ext cx="166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SmallDallas.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910513" y="6000750"/>
            <a:ext cx="99218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295280" y="1382713"/>
            <a:ext cx="8543925" cy="1055687"/>
          </a:xfrm>
        </p:spPr>
        <p:txBody>
          <a:bodyPr/>
          <a:lstStyle>
            <a:lvl1pPr>
              <a:defRPr sz="3600"/>
            </a:lvl1pPr>
          </a:lstStyle>
          <a:p>
            <a:r>
              <a:rPr lang="en-US" smtClean="0"/>
              <a:t>Click to edit Master title style</a:t>
            </a:r>
            <a:endParaRPr lang="en-US"/>
          </a:p>
        </p:txBody>
      </p:sp>
      <p:sp>
        <p:nvSpPr>
          <p:cNvPr id="8196" name="Rectangle 4"/>
          <p:cNvSpPr>
            <a:spLocks noGrp="1" noChangeArrowheads="1"/>
          </p:cNvSpPr>
          <p:nvPr>
            <p:ph type="subTitle" idx="1"/>
          </p:nvPr>
        </p:nvSpPr>
        <p:spPr>
          <a:xfrm>
            <a:off x="1371600" y="4427538"/>
            <a:ext cx="6400800" cy="1752600"/>
          </a:xfrm>
        </p:spPr>
        <p:txBody>
          <a:bodyPr/>
          <a:lstStyle>
            <a:lvl1pPr marL="0" indent="0" algn="ctr">
              <a:buFont typeface="Arial" charset="0"/>
              <a:buNone/>
              <a:defRPr/>
            </a:lvl1pPr>
          </a:lstStyle>
          <a:p>
            <a:r>
              <a:rPr lang="en-US" smtClean="0"/>
              <a:t>Click to edit Master subtitle style</a:t>
            </a:r>
            <a:endParaRPr lang="en-US"/>
          </a:p>
        </p:txBody>
      </p:sp>
    </p:spTree>
    <p:extLst>
      <p:ext uri="{BB962C8B-B14F-4D97-AF65-F5344CB8AC3E}">
        <p14:creationId xmlns:p14="http://schemas.microsoft.com/office/powerpoint/2010/main" val="3215682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253566" indent="-339573">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9F15942E-FCA7-4132-96F2-AE72B2FB55A7}" type="slidenum">
              <a:rPr lang="en-US"/>
              <a:pPr>
                <a:defRPr/>
              </a:pPr>
              <a:t>‹#›</a:t>
            </a:fld>
            <a:endParaRPr lang="en-US"/>
          </a:p>
        </p:txBody>
      </p:sp>
    </p:spTree>
    <p:extLst>
      <p:ext uri="{BB962C8B-B14F-4D97-AF65-F5344CB8AC3E}">
        <p14:creationId xmlns:p14="http://schemas.microsoft.com/office/powerpoint/2010/main" val="632289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96" indent="0">
              <a:buNone/>
              <a:defRPr sz="1800"/>
            </a:lvl2pPr>
            <a:lvl3pPr marL="913993" indent="0">
              <a:buNone/>
              <a:defRPr sz="1600"/>
            </a:lvl3pPr>
            <a:lvl4pPr marL="1370987" indent="0">
              <a:buNone/>
              <a:defRPr sz="1400"/>
            </a:lvl4pPr>
            <a:lvl5pPr marL="1827985" indent="0">
              <a:buNone/>
              <a:defRPr sz="1400"/>
            </a:lvl5pPr>
            <a:lvl6pPr marL="2284982" indent="0">
              <a:buNone/>
              <a:defRPr sz="1400"/>
            </a:lvl6pPr>
            <a:lvl7pPr marL="2741980" indent="0">
              <a:buNone/>
              <a:defRPr sz="1400"/>
            </a:lvl7pPr>
            <a:lvl8pPr marL="3198975" indent="0">
              <a:buNone/>
              <a:defRPr sz="1400"/>
            </a:lvl8pPr>
            <a:lvl9pPr marL="3655971"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E15F3E4D-8A2C-4A47-A899-77D49885C43F}" type="slidenum">
              <a:rPr lang="en-US"/>
              <a:pPr>
                <a:defRPr/>
              </a:pPr>
              <a:t>‹#›</a:t>
            </a:fld>
            <a:endParaRPr lang="en-US"/>
          </a:p>
        </p:txBody>
      </p:sp>
    </p:spTree>
    <p:extLst>
      <p:ext uri="{BB962C8B-B14F-4D97-AF65-F5344CB8AC3E}">
        <p14:creationId xmlns:p14="http://schemas.microsoft.com/office/powerpoint/2010/main" val="3272647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6" name="Rectangle 17"/>
          <p:cNvSpPr>
            <a:spLocks noGrp="1" noChangeArrowheads="1"/>
          </p:cNvSpPr>
          <p:nvPr>
            <p:ph type="sldNum" sz="quarter" idx="11"/>
          </p:nvPr>
        </p:nvSpPr>
        <p:spPr>
          <a:ln/>
        </p:spPr>
        <p:txBody>
          <a:bodyPr/>
          <a:lstStyle>
            <a:lvl1pPr>
              <a:defRPr/>
            </a:lvl1pPr>
          </a:lstStyle>
          <a:p>
            <a:pPr>
              <a:defRPr/>
            </a:pPr>
            <a:fld id="{97967538-093A-4942-A69C-60A6CEC2EFAE}" type="slidenum">
              <a:rPr lang="en-US"/>
              <a:pPr>
                <a:defRPr/>
              </a:pPr>
              <a:t>‹#›</a:t>
            </a:fld>
            <a:endParaRPr lang="en-US"/>
          </a:p>
        </p:txBody>
      </p:sp>
    </p:spTree>
    <p:extLst>
      <p:ext uri="{BB962C8B-B14F-4D97-AF65-F5344CB8AC3E}">
        <p14:creationId xmlns:p14="http://schemas.microsoft.com/office/powerpoint/2010/main" val="217166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254014" indent="-339694">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5"/>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A284A501-6332-47B9-8052-C127269E3823}" type="slidenum">
              <a:rPr lang="en-US"/>
              <a:pPr>
                <a:defRPr/>
              </a:pPr>
              <a:t>‹#›</a:t>
            </a:fld>
            <a:endParaRPr lang="en-US"/>
          </a:p>
        </p:txBody>
      </p:sp>
    </p:spTree>
    <p:extLst>
      <p:ext uri="{BB962C8B-B14F-4D97-AF65-F5344CB8AC3E}">
        <p14:creationId xmlns:p14="http://schemas.microsoft.com/office/powerpoint/2010/main" val="3988139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96" indent="0">
              <a:buNone/>
              <a:defRPr sz="2000" b="1"/>
            </a:lvl2pPr>
            <a:lvl3pPr marL="913993" indent="0">
              <a:buNone/>
              <a:defRPr sz="1800" b="1"/>
            </a:lvl3pPr>
            <a:lvl4pPr marL="1370987" indent="0">
              <a:buNone/>
              <a:defRPr sz="1600" b="1"/>
            </a:lvl4pPr>
            <a:lvl5pPr marL="1827985" indent="0">
              <a:buNone/>
              <a:defRPr sz="1600" b="1"/>
            </a:lvl5pPr>
            <a:lvl6pPr marL="2284982" indent="0">
              <a:buNone/>
              <a:defRPr sz="1600" b="1"/>
            </a:lvl6pPr>
            <a:lvl7pPr marL="2741980" indent="0">
              <a:buNone/>
              <a:defRPr sz="1600" b="1"/>
            </a:lvl7pPr>
            <a:lvl8pPr marL="3198975" indent="0">
              <a:buNone/>
              <a:defRPr sz="1600" b="1"/>
            </a:lvl8pPr>
            <a:lvl9pPr marL="36559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7"/>
            <a:ext cx="4041775" cy="639762"/>
          </a:xfrm>
        </p:spPr>
        <p:txBody>
          <a:bodyPr anchor="b"/>
          <a:lstStyle>
            <a:lvl1pPr marL="0" indent="0">
              <a:buNone/>
              <a:defRPr sz="2400" b="1"/>
            </a:lvl1pPr>
            <a:lvl2pPr marL="456996" indent="0">
              <a:buNone/>
              <a:defRPr sz="2000" b="1"/>
            </a:lvl2pPr>
            <a:lvl3pPr marL="913993" indent="0">
              <a:buNone/>
              <a:defRPr sz="1800" b="1"/>
            </a:lvl3pPr>
            <a:lvl4pPr marL="1370987" indent="0">
              <a:buNone/>
              <a:defRPr sz="1600" b="1"/>
            </a:lvl4pPr>
            <a:lvl5pPr marL="1827985" indent="0">
              <a:buNone/>
              <a:defRPr sz="1600" b="1"/>
            </a:lvl5pPr>
            <a:lvl6pPr marL="2284982" indent="0">
              <a:buNone/>
              <a:defRPr sz="1600" b="1"/>
            </a:lvl6pPr>
            <a:lvl7pPr marL="2741980" indent="0">
              <a:buNone/>
              <a:defRPr sz="1600" b="1"/>
            </a:lvl7pPr>
            <a:lvl8pPr marL="3198975" indent="0">
              <a:buNone/>
              <a:defRPr sz="1600" b="1"/>
            </a:lvl8pPr>
            <a:lvl9pPr marL="36559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8" name="Rectangle 17"/>
          <p:cNvSpPr>
            <a:spLocks noGrp="1" noChangeArrowheads="1"/>
          </p:cNvSpPr>
          <p:nvPr>
            <p:ph type="sldNum" sz="quarter" idx="11"/>
          </p:nvPr>
        </p:nvSpPr>
        <p:spPr>
          <a:ln/>
        </p:spPr>
        <p:txBody>
          <a:bodyPr/>
          <a:lstStyle>
            <a:lvl1pPr>
              <a:defRPr/>
            </a:lvl1pPr>
          </a:lstStyle>
          <a:p>
            <a:pPr>
              <a:defRPr/>
            </a:pPr>
            <a:fld id="{CC8C50BF-B4BF-4A76-8F8C-F44BB9B0E695}" type="slidenum">
              <a:rPr lang="en-US"/>
              <a:pPr>
                <a:defRPr/>
              </a:pPr>
              <a:t>‹#›</a:t>
            </a:fld>
            <a:endParaRPr lang="en-US"/>
          </a:p>
        </p:txBody>
      </p:sp>
    </p:spTree>
    <p:extLst>
      <p:ext uri="{BB962C8B-B14F-4D97-AF65-F5344CB8AC3E}">
        <p14:creationId xmlns:p14="http://schemas.microsoft.com/office/powerpoint/2010/main" val="2157822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4" name="Rectangle 17"/>
          <p:cNvSpPr>
            <a:spLocks noGrp="1" noChangeArrowheads="1"/>
          </p:cNvSpPr>
          <p:nvPr>
            <p:ph type="sldNum" sz="quarter" idx="11"/>
          </p:nvPr>
        </p:nvSpPr>
        <p:spPr>
          <a:ln/>
        </p:spPr>
        <p:txBody>
          <a:bodyPr/>
          <a:lstStyle>
            <a:lvl1pPr>
              <a:defRPr/>
            </a:lvl1pPr>
          </a:lstStyle>
          <a:p>
            <a:pPr>
              <a:defRPr/>
            </a:pPr>
            <a:fld id="{F06EFE3B-D5DC-43F4-A6EE-A7639133AEB7}" type="slidenum">
              <a:rPr lang="en-US"/>
              <a:pPr>
                <a:defRPr/>
              </a:pPr>
              <a:t>‹#›</a:t>
            </a:fld>
            <a:endParaRPr lang="en-US"/>
          </a:p>
        </p:txBody>
      </p:sp>
    </p:spTree>
    <p:extLst>
      <p:ext uri="{BB962C8B-B14F-4D97-AF65-F5344CB8AC3E}">
        <p14:creationId xmlns:p14="http://schemas.microsoft.com/office/powerpoint/2010/main" val="161908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3" name="Rectangle 17"/>
          <p:cNvSpPr>
            <a:spLocks noGrp="1" noChangeArrowheads="1"/>
          </p:cNvSpPr>
          <p:nvPr>
            <p:ph type="sldNum" sz="quarter" idx="11"/>
          </p:nvPr>
        </p:nvSpPr>
        <p:spPr>
          <a:ln/>
        </p:spPr>
        <p:txBody>
          <a:bodyPr/>
          <a:lstStyle>
            <a:lvl1pPr>
              <a:defRPr/>
            </a:lvl1pPr>
          </a:lstStyle>
          <a:p>
            <a:pPr>
              <a:defRPr/>
            </a:pPr>
            <a:fld id="{84F1AB50-60F7-4143-97B4-8532CA95F216}" type="slidenum">
              <a:rPr lang="en-US"/>
              <a:pPr>
                <a:defRPr/>
              </a:pPr>
              <a:t>‹#›</a:t>
            </a:fld>
            <a:endParaRPr lang="en-US"/>
          </a:p>
        </p:txBody>
      </p:sp>
    </p:spTree>
    <p:extLst>
      <p:ext uri="{BB962C8B-B14F-4D97-AF65-F5344CB8AC3E}">
        <p14:creationId xmlns:p14="http://schemas.microsoft.com/office/powerpoint/2010/main" val="1034656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6996" indent="0">
              <a:buNone/>
              <a:defRPr sz="1200"/>
            </a:lvl2pPr>
            <a:lvl3pPr marL="913993" indent="0">
              <a:buNone/>
              <a:defRPr sz="1000"/>
            </a:lvl3pPr>
            <a:lvl4pPr marL="1370987" indent="0">
              <a:buNone/>
              <a:defRPr sz="900"/>
            </a:lvl4pPr>
            <a:lvl5pPr marL="1827985" indent="0">
              <a:buNone/>
              <a:defRPr sz="900"/>
            </a:lvl5pPr>
            <a:lvl6pPr marL="2284982" indent="0">
              <a:buNone/>
              <a:defRPr sz="900"/>
            </a:lvl6pPr>
            <a:lvl7pPr marL="2741980" indent="0">
              <a:buNone/>
              <a:defRPr sz="900"/>
            </a:lvl7pPr>
            <a:lvl8pPr marL="3198975" indent="0">
              <a:buNone/>
              <a:defRPr sz="900"/>
            </a:lvl8pPr>
            <a:lvl9pPr marL="3655971"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6" name="Rectangle 17"/>
          <p:cNvSpPr>
            <a:spLocks noGrp="1" noChangeArrowheads="1"/>
          </p:cNvSpPr>
          <p:nvPr>
            <p:ph type="sldNum" sz="quarter" idx="11"/>
          </p:nvPr>
        </p:nvSpPr>
        <p:spPr>
          <a:ln/>
        </p:spPr>
        <p:txBody>
          <a:bodyPr/>
          <a:lstStyle>
            <a:lvl1pPr>
              <a:defRPr/>
            </a:lvl1pPr>
          </a:lstStyle>
          <a:p>
            <a:pPr>
              <a:defRPr/>
            </a:pPr>
            <a:fld id="{43AD6011-ACCA-468E-8CA6-668C5435E374}" type="slidenum">
              <a:rPr lang="en-US"/>
              <a:pPr>
                <a:defRPr/>
              </a:pPr>
              <a:t>‹#›</a:t>
            </a:fld>
            <a:endParaRPr lang="en-US"/>
          </a:p>
        </p:txBody>
      </p:sp>
    </p:spTree>
    <p:extLst>
      <p:ext uri="{BB962C8B-B14F-4D97-AF65-F5344CB8AC3E}">
        <p14:creationId xmlns:p14="http://schemas.microsoft.com/office/powerpoint/2010/main" val="102734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96" indent="0">
              <a:buNone/>
              <a:defRPr sz="2800"/>
            </a:lvl2pPr>
            <a:lvl3pPr marL="913993" indent="0">
              <a:buNone/>
              <a:defRPr sz="2400"/>
            </a:lvl3pPr>
            <a:lvl4pPr marL="1370987" indent="0">
              <a:buNone/>
              <a:defRPr sz="2000"/>
            </a:lvl4pPr>
            <a:lvl5pPr marL="1827985" indent="0">
              <a:buNone/>
              <a:defRPr sz="2000"/>
            </a:lvl5pPr>
            <a:lvl6pPr marL="2284982" indent="0">
              <a:buNone/>
              <a:defRPr sz="2000"/>
            </a:lvl6pPr>
            <a:lvl7pPr marL="2741980" indent="0">
              <a:buNone/>
              <a:defRPr sz="2000"/>
            </a:lvl7pPr>
            <a:lvl8pPr marL="3198975" indent="0">
              <a:buNone/>
              <a:defRPr sz="2000"/>
            </a:lvl8pPr>
            <a:lvl9pPr marL="3655971"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96" indent="0">
              <a:buNone/>
              <a:defRPr sz="1200"/>
            </a:lvl2pPr>
            <a:lvl3pPr marL="913993" indent="0">
              <a:buNone/>
              <a:defRPr sz="1000"/>
            </a:lvl3pPr>
            <a:lvl4pPr marL="1370987" indent="0">
              <a:buNone/>
              <a:defRPr sz="900"/>
            </a:lvl4pPr>
            <a:lvl5pPr marL="1827985" indent="0">
              <a:buNone/>
              <a:defRPr sz="900"/>
            </a:lvl5pPr>
            <a:lvl6pPr marL="2284982" indent="0">
              <a:buNone/>
              <a:defRPr sz="900"/>
            </a:lvl6pPr>
            <a:lvl7pPr marL="2741980" indent="0">
              <a:buNone/>
              <a:defRPr sz="900"/>
            </a:lvl7pPr>
            <a:lvl8pPr marL="3198975" indent="0">
              <a:buNone/>
              <a:defRPr sz="900"/>
            </a:lvl8pPr>
            <a:lvl9pPr marL="3655971"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6" name="Rectangle 17"/>
          <p:cNvSpPr>
            <a:spLocks noGrp="1" noChangeArrowheads="1"/>
          </p:cNvSpPr>
          <p:nvPr>
            <p:ph type="sldNum" sz="quarter" idx="11"/>
          </p:nvPr>
        </p:nvSpPr>
        <p:spPr>
          <a:ln/>
        </p:spPr>
        <p:txBody>
          <a:bodyPr/>
          <a:lstStyle>
            <a:lvl1pPr>
              <a:defRPr/>
            </a:lvl1pPr>
          </a:lstStyle>
          <a:p>
            <a:pPr>
              <a:defRPr/>
            </a:pPr>
            <a:fld id="{81EAF5EA-87CE-4247-BCEC-817ECFE71D51}" type="slidenum">
              <a:rPr lang="en-US"/>
              <a:pPr>
                <a:defRPr/>
              </a:pPr>
              <a:t>‹#›</a:t>
            </a:fld>
            <a:endParaRPr lang="en-US"/>
          </a:p>
        </p:txBody>
      </p:sp>
    </p:spTree>
    <p:extLst>
      <p:ext uri="{BB962C8B-B14F-4D97-AF65-F5344CB8AC3E}">
        <p14:creationId xmlns:p14="http://schemas.microsoft.com/office/powerpoint/2010/main" val="2709866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6F822538-561E-400B-B4FD-3672DB351B4B}" type="slidenum">
              <a:rPr lang="en-US"/>
              <a:pPr>
                <a:defRPr/>
              </a:pPr>
              <a:t>‹#›</a:t>
            </a:fld>
            <a:endParaRPr lang="en-US"/>
          </a:p>
        </p:txBody>
      </p:sp>
    </p:spTree>
    <p:extLst>
      <p:ext uri="{BB962C8B-B14F-4D97-AF65-F5344CB8AC3E}">
        <p14:creationId xmlns:p14="http://schemas.microsoft.com/office/powerpoint/2010/main" val="1422393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032F8F66-D8F1-4D18-A236-76981F8F8274}" type="slidenum">
              <a:rPr lang="en-US"/>
              <a:pPr>
                <a:defRPr/>
              </a:pPr>
              <a:t>‹#›</a:t>
            </a:fld>
            <a:endParaRPr lang="en-US"/>
          </a:p>
        </p:txBody>
      </p:sp>
    </p:spTree>
    <p:extLst>
      <p:ext uri="{BB962C8B-B14F-4D97-AF65-F5344CB8AC3E}">
        <p14:creationId xmlns:p14="http://schemas.microsoft.com/office/powerpoint/2010/main" val="107811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41438"/>
            <a:ext cx="8229600" cy="4525962"/>
          </a:xfrm>
        </p:spPr>
        <p:txBody>
          <a:bodyPr/>
          <a:lstStyle/>
          <a:p>
            <a:pPr lvl="0"/>
            <a:r>
              <a:rPr lang="en-US" noProof="0" smtClean="0"/>
              <a:t>Click icon to add SmartArt graphic</a:t>
            </a:r>
          </a:p>
        </p:txBody>
      </p:sp>
      <p:sp>
        <p:nvSpPr>
          <p:cNvPr id="4" name="Rectangle 15"/>
          <p:cNvSpPr>
            <a:spLocks noGrp="1" noChangeArrowheads="1"/>
          </p:cNvSpPr>
          <p:nvPr>
            <p:ph type="ftr" sz="quarter" idx="10"/>
          </p:nvPr>
        </p:nvSpPr>
        <p:spPr>
          <a:ln/>
        </p:spPr>
        <p:txBody>
          <a:bodyPr/>
          <a:lstStyle>
            <a:lvl1pPr>
              <a:defRPr/>
            </a:lvl1pPr>
          </a:lstStyle>
          <a:p>
            <a:pPr>
              <a:defRPr/>
            </a:pPr>
            <a:r>
              <a:rPr lang="en-US"/>
              <a:t>CERT </a:t>
            </a:r>
          </a:p>
          <a:p>
            <a:pPr>
              <a:defRPr/>
            </a:pPr>
            <a:r>
              <a:rPr lang="en-US"/>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19A09697-840A-4FDF-825A-C78FAA7E914C}" type="slidenum">
              <a:rPr lang="en-US"/>
              <a:pPr>
                <a:defRPr/>
              </a:pPr>
              <a:t>‹#›</a:t>
            </a:fld>
            <a:endParaRPr lang="en-US"/>
          </a:p>
        </p:txBody>
      </p:sp>
    </p:spTree>
    <p:extLst>
      <p:ext uri="{BB962C8B-B14F-4D97-AF65-F5344CB8AC3E}">
        <p14:creationId xmlns:p14="http://schemas.microsoft.com/office/powerpoint/2010/main" val="172013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1DC78966-9690-40F7-A2FD-46E3E91AF4AD}" type="slidenum">
              <a:rPr lang="en-US"/>
              <a:pPr>
                <a:defRPr/>
              </a:pPr>
              <a:t>‹#›</a:t>
            </a:fld>
            <a:endParaRPr lang="en-US"/>
          </a:p>
        </p:txBody>
      </p:sp>
    </p:spTree>
    <p:extLst>
      <p:ext uri="{BB962C8B-B14F-4D97-AF65-F5344CB8AC3E}">
        <p14:creationId xmlns:p14="http://schemas.microsoft.com/office/powerpoint/2010/main" val="368169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3AE48431-254C-468B-BCF9-7D78417FEE7A}" type="slidenum">
              <a:rPr lang="en-US"/>
              <a:pPr>
                <a:defRPr/>
              </a:pPr>
              <a:t>‹#›</a:t>
            </a:fld>
            <a:endParaRPr lang="en-US"/>
          </a:p>
        </p:txBody>
      </p:sp>
    </p:spTree>
    <p:extLst>
      <p:ext uri="{BB962C8B-B14F-4D97-AF65-F5344CB8AC3E}">
        <p14:creationId xmlns:p14="http://schemas.microsoft.com/office/powerpoint/2010/main" val="293095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50F3CCA7-44D0-49AF-BCFF-9B420F45769B}" type="slidenum">
              <a:rPr lang="en-US"/>
              <a:pPr>
                <a:defRPr/>
              </a:pPr>
              <a:t>‹#›</a:t>
            </a:fld>
            <a:endParaRPr lang="en-US"/>
          </a:p>
        </p:txBody>
      </p:sp>
    </p:spTree>
    <p:extLst>
      <p:ext uri="{BB962C8B-B14F-4D97-AF65-F5344CB8AC3E}">
        <p14:creationId xmlns:p14="http://schemas.microsoft.com/office/powerpoint/2010/main" val="63261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8"/>
          <p:cNvCxnSpPr>
            <a:cxnSpLocks noChangeShapeType="1"/>
          </p:cNvCxnSpPr>
          <p:nvPr/>
        </p:nvCxnSpPr>
        <p:spPr bwMode="auto">
          <a:xfrm>
            <a:off x="0" y="0"/>
            <a:ext cx="9153525" cy="0"/>
          </a:xfrm>
          <a:prstGeom prst="line">
            <a:avLst/>
          </a:prstGeom>
          <a:noFill/>
          <a:ln w="127000" algn="ctr">
            <a:solidFill>
              <a:srgbClr val="367D1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5"/>
          <p:cNvSpPr>
            <a:spLocks noGrp="1" noChangeArrowheads="1"/>
          </p:cNvSpPr>
          <p:nvPr>
            <p:ph type="ftr" sz="quarter" idx="10"/>
          </p:nvPr>
        </p:nvSpPr>
        <p:spPr/>
        <p:txBody>
          <a:bodyPr/>
          <a:lstStyle>
            <a:lvl1pPr>
              <a:defRPr/>
            </a:lvl1pPr>
          </a:lstStyle>
          <a:p>
            <a:pPr>
              <a:defRPr/>
            </a:pPr>
            <a:endParaRPr lang="en-US"/>
          </a:p>
        </p:txBody>
      </p:sp>
      <p:sp>
        <p:nvSpPr>
          <p:cNvPr id="5" name="Rectangle 17"/>
          <p:cNvSpPr>
            <a:spLocks noGrp="1" noChangeArrowheads="1"/>
          </p:cNvSpPr>
          <p:nvPr>
            <p:ph type="sldNum" sz="quarter" idx="11"/>
          </p:nvPr>
        </p:nvSpPr>
        <p:spPr/>
        <p:txBody>
          <a:bodyPr/>
          <a:lstStyle>
            <a:lvl1pPr>
              <a:defRPr smtClean="0"/>
            </a:lvl1pPr>
          </a:lstStyle>
          <a:p>
            <a:pPr>
              <a:defRPr/>
            </a:pPr>
            <a:fld id="{092ABF6C-133D-474E-9845-57C45B0BE84C}" type="slidenum">
              <a:rPr lang="en-US"/>
              <a:pPr>
                <a:defRPr/>
              </a:pPr>
              <a:t>‹#›</a:t>
            </a:fld>
            <a:endParaRPr lang="en-US"/>
          </a:p>
        </p:txBody>
      </p:sp>
    </p:spTree>
    <p:extLst>
      <p:ext uri="{BB962C8B-B14F-4D97-AF65-F5344CB8AC3E}">
        <p14:creationId xmlns:p14="http://schemas.microsoft.com/office/powerpoint/2010/main" val="368388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EB23BCB0-4503-472E-BAE6-726704FC2006}" type="slidenum">
              <a:rPr lang="en-US"/>
              <a:pPr>
                <a:defRPr/>
              </a:pPr>
              <a:t>‹#›</a:t>
            </a:fld>
            <a:endParaRPr lang="en-US"/>
          </a:p>
        </p:txBody>
      </p:sp>
    </p:spTree>
    <p:extLst>
      <p:ext uri="{BB962C8B-B14F-4D97-AF65-F5344CB8AC3E}">
        <p14:creationId xmlns:p14="http://schemas.microsoft.com/office/powerpoint/2010/main" val="60542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E08D770D-5B51-4310-9B00-4C844BB37EA5}" type="slidenum">
              <a:rPr lang="en-US"/>
              <a:pPr>
                <a:defRPr/>
              </a:pPr>
              <a:t>‹#›</a:t>
            </a:fld>
            <a:endParaRPr lang="en-US"/>
          </a:p>
        </p:txBody>
      </p:sp>
    </p:spTree>
    <p:extLst>
      <p:ext uri="{BB962C8B-B14F-4D97-AF65-F5344CB8AC3E}">
        <p14:creationId xmlns:p14="http://schemas.microsoft.com/office/powerpoint/2010/main" val="34662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2AD26583-F8BB-490E-8C0B-6CC4FFDC3494}" type="slidenum">
              <a:rPr lang="en-US"/>
              <a:pPr>
                <a:defRPr/>
              </a:pPr>
              <a:t>‹#›</a:t>
            </a:fld>
            <a:endParaRPr lang="en-US"/>
          </a:p>
        </p:txBody>
      </p:sp>
    </p:spTree>
    <p:extLst>
      <p:ext uri="{BB962C8B-B14F-4D97-AF65-F5344CB8AC3E}">
        <p14:creationId xmlns:p14="http://schemas.microsoft.com/office/powerpoint/2010/main" val="14016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3.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2"/>
          <p:cNvSpPr>
            <a:spLocks noGrp="1" noChangeArrowheads="1"/>
          </p:cNvSpPr>
          <p:nvPr>
            <p:ph type="title"/>
          </p:nvPr>
        </p:nvSpPr>
        <p:spPr bwMode="auto">
          <a:xfrm>
            <a:off x="152400" y="304800"/>
            <a:ext cx="88392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39" name="Rectangle 15"/>
          <p:cNvSpPr>
            <a:spLocks noGrp="1" noChangeArrowheads="1"/>
          </p:cNvSpPr>
          <p:nvPr>
            <p:ph type="ftr" sz="quarter" idx="3"/>
          </p:nvPr>
        </p:nvSpPr>
        <p:spPr bwMode="auto">
          <a:xfrm>
            <a:off x="2514600" y="6245225"/>
            <a:ext cx="2895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fontAlgn="auto">
              <a:spcBef>
                <a:spcPts val="0"/>
              </a:spcBef>
              <a:spcAft>
                <a:spcPts val="0"/>
              </a:spcAft>
              <a:defRPr sz="1400" b="0">
                <a:latin typeface="Arial" charset="0"/>
              </a:defRPr>
            </a:lvl1pPr>
          </a:lstStyle>
          <a:p>
            <a:pPr>
              <a:defRPr/>
            </a:pPr>
            <a:endParaRPr lang="en-US"/>
          </a:p>
        </p:txBody>
      </p:sp>
      <p:sp>
        <p:nvSpPr>
          <p:cNvPr id="1041" name="Rectangle 17"/>
          <p:cNvSpPr>
            <a:spLocks noGrp="1" noChangeArrowheads="1"/>
          </p:cNvSpPr>
          <p:nvPr>
            <p:ph type="sldNum" sz="quarter" idx="4"/>
          </p:nvPr>
        </p:nvSpPr>
        <p:spPr bwMode="auto">
          <a:xfrm>
            <a:off x="5562600" y="6245225"/>
            <a:ext cx="2133600"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fontAlgn="auto">
              <a:spcBef>
                <a:spcPts val="0"/>
              </a:spcBef>
              <a:spcAft>
                <a:spcPts val="0"/>
              </a:spcAft>
              <a:defRPr sz="1400" b="0" smtClean="0">
                <a:latin typeface="Arial" charset="0"/>
              </a:defRPr>
            </a:lvl1pPr>
          </a:lstStyle>
          <a:p>
            <a:pPr>
              <a:defRPr/>
            </a:pPr>
            <a:fld id="{66E93536-4522-4B8E-B797-5B489809A3F8}" type="slidenum">
              <a:rPr lang="en-US"/>
              <a:pPr>
                <a:defRPr/>
              </a:pPr>
              <a:t>‹#›</a:t>
            </a:fld>
            <a:endParaRPr lang="en-US"/>
          </a:p>
        </p:txBody>
      </p:sp>
      <p:pic>
        <p:nvPicPr>
          <p:cNvPr id="1030" name="Picture 15" descr="fema_logo_small.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538" y="6173788"/>
            <a:ext cx="166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SmallDallas.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10513" y="6096000"/>
            <a:ext cx="109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695" r:id="rId2"/>
    <p:sldLayoutId id="2147483696" r:id="rId3"/>
    <p:sldLayoutId id="2147483697" r:id="rId4"/>
    <p:sldLayoutId id="2147483698" r:id="rId5"/>
    <p:sldLayoutId id="2147483717" r:id="rId6"/>
    <p:sldLayoutId id="2147483699" r:id="rId7"/>
    <p:sldLayoutId id="2147483700" r:id="rId8"/>
    <p:sldLayoutId id="2147483701" r:id="rId9"/>
    <p:sldLayoutId id="2147483702" r:id="rId10"/>
    <p:sldLayoutId id="2147483703" r:id="rId11"/>
    <p:sldLayoutId id="2147483704" r:id="rId12"/>
    <p:sldLayoutId id="2147483718" r:id="rId13"/>
    <p:sldLayoutId id="2147483719" r:id="rId14"/>
    <p:sldLayoutId id="2147483720" r:id="rId15"/>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159" algn="l" rtl="0" eaLnBrk="1" fontAlgn="base" hangingPunct="1">
        <a:spcBef>
          <a:spcPct val="0"/>
        </a:spcBef>
        <a:spcAft>
          <a:spcPct val="0"/>
        </a:spcAft>
        <a:defRPr sz="2400" b="1">
          <a:solidFill>
            <a:schemeClr val="bg1"/>
          </a:solidFill>
          <a:latin typeface="Arial" charset="0"/>
        </a:defRPr>
      </a:lvl6pPr>
      <a:lvl7pPr marL="914318" algn="l" rtl="0" eaLnBrk="1" fontAlgn="base" hangingPunct="1">
        <a:spcBef>
          <a:spcPct val="0"/>
        </a:spcBef>
        <a:spcAft>
          <a:spcPct val="0"/>
        </a:spcAft>
        <a:defRPr sz="2400" b="1">
          <a:solidFill>
            <a:schemeClr val="bg1"/>
          </a:solidFill>
          <a:latin typeface="Arial" charset="0"/>
        </a:defRPr>
      </a:lvl7pPr>
      <a:lvl8pPr marL="1371477" algn="l" rtl="0" eaLnBrk="1" fontAlgn="base" hangingPunct="1">
        <a:spcBef>
          <a:spcPct val="0"/>
        </a:spcBef>
        <a:spcAft>
          <a:spcPct val="0"/>
        </a:spcAft>
        <a:defRPr sz="2400" b="1">
          <a:solidFill>
            <a:schemeClr val="bg1"/>
          </a:solidFill>
          <a:latin typeface="Arial" charset="0"/>
        </a:defRPr>
      </a:lvl8pPr>
      <a:lvl9pPr marL="1828637" algn="l" rtl="0" eaLnBrk="1" fontAlgn="base" hangingPunct="1">
        <a:spcBef>
          <a:spcPct val="0"/>
        </a:spcBef>
        <a:spcAft>
          <a:spcPct val="0"/>
        </a:spcAft>
        <a:defRPr sz="2400" b="1">
          <a:solidFill>
            <a:schemeClr val="bg1"/>
          </a:solidFill>
          <a:latin typeface="Arial" charset="0"/>
        </a:defRPr>
      </a:lvl9pPr>
    </p:titleStyle>
    <p:bodyStyle>
      <a:lvl1pPr marL="341313" indent="-341313" algn="l" rtl="0" fontAlgn="base">
        <a:spcBef>
          <a:spcPct val="20000"/>
        </a:spcBef>
        <a:spcAft>
          <a:spcPct val="0"/>
        </a:spcAft>
        <a:buClr>
          <a:srgbClr val="006600"/>
        </a:buClr>
        <a:buFont typeface="Arial" charset="0"/>
        <a:buChar char="●"/>
        <a:defRPr sz="3200">
          <a:solidFill>
            <a:srgbClr val="006600"/>
          </a:solidFill>
          <a:latin typeface="+mn-lt"/>
          <a:ea typeface="+mn-ea"/>
          <a:cs typeface="+mn-cs"/>
        </a:defRPr>
      </a:lvl1pPr>
      <a:lvl2pPr marL="741363" indent="-284163" algn="l" rtl="0" fontAlgn="base">
        <a:spcBef>
          <a:spcPct val="20000"/>
        </a:spcBef>
        <a:spcAft>
          <a:spcPct val="0"/>
        </a:spcAft>
        <a:buClr>
          <a:srgbClr val="006600"/>
        </a:buClr>
        <a:buFont typeface="Wingdings" pitchFamily="2" charset="2"/>
        <a:buChar char="§"/>
        <a:defRPr sz="2800">
          <a:solidFill>
            <a:srgbClr val="006600"/>
          </a:solidFill>
          <a:latin typeface="+mn-lt"/>
        </a:defRPr>
      </a:lvl2pPr>
      <a:lvl3pPr marL="1141413" indent="-227013" algn="l" rtl="0" fontAlgn="base">
        <a:spcBef>
          <a:spcPct val="20000"/>
        </a:spcBef>
        <a:spcAft>
          <a:spcPct val="0"/>
        </a:spcAft>
        <a:buClr>
          <a:srgbClr val="006600"/>
        </a:buClr>
        <a:buFont typeface="Wingdings" pitchFamily="2" charset="2"/>
        <a:buChar char="v"/>
        <a:defRPr sz="2400">
          <a:solidFill>
            <a:srgbClr val="006600"/>
          </a:solidFill>
          <a:latin typeface="+mn-lt"/>
        </a:defRPr>
      </a:lvl3pPr>
      <a:lvl4pPr marL="1598613" indent="-227013" algn="l" rtl="0" fontAlgn="base">
        <a:spcBef>
          <a:spcPct val="20000"/>
        </a:spcBef>
        <a:spcAft>
          <a:spcPct val="0"/>
        </a:spcAft>
        <a:buClr>
          <a:srgbClr val="006600"/>
        </a:buClr>
        <a:buFont typeface="Wingdings" pitchFamily="2" charset="2"/>
        <a:buChar char="§"/>
        <a:defRPr sz="2000">
          <a:solidFill>
            <a:srgbClr val="006600"/>
          </a:solidFill>
          <a:latin typeface="+mn-lt"/>
        </a:defRPr>
      </a:lvl4pPr>
      <a:lvl5pPr marL="2055813" indent="-227013" algn="l" rtl="0" fontAlgn="base">
        <a:spcBef>
          <a:spcPct val="20000"/>
        </a:spcBef>
        <a:spcAft>
          <a:spcPct val="0"/>
        </a:spcAft>
        <a:buClr>
          <a:srgbClr val="006600"/>
        </a:buClr>
        <a:buFont typeface="Wingdings" pitchFamily="2" charset="2"/>
        <a:buChar char="v"/>
        <a:defRPr sz="1600">
          <a:solidFill>
            <a:srgbClr val="006600"/>
          </a:solidFill>
          <a:latin typeface="+mn-lt"/>
        </a:defRPr>
      </a:lvl5pPr>
      <a:lvl6pPr marL="2514376"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6pPr>
      <a:lvl7pPr marL="2971535"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7pPr>
      <a:lvl8pPr marL="3428695"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8pPr>
      <a:lvl9pPr marL="3885854"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
          <p:cNvSpPr>
            <a:spLocks noGrp="1" noChangeArrowheads="1"/>
          </p:cNvSpPr>
          <p:nvPr>
            <p:ph type="title"/>
          </p:nvPr>
        </p:nvSpPr>
        <p:spPr bwMode="auto">
          <a:xfrm>
            <a:off x="152400" y="304800"/>
            <a:ext cx="8839200" cy="685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rstTxWarp prst="textNoShape">
              <a:avLst/>
            </a:prstTxWarp>
          </a:bodyPr>
          <a:lstStyle/>
          <a:p>
            <a:pPr lvl="0"/>
            <a:r>
              <a:rPr lang="en-US" smtClean="0"/>
              <a:t>Click to edit Master title style</a:t>
            </a:r>
          </a:p>
        </p:txBody>
      </p:sp>
      <p:sp>
        <p:nvSpPr>
          <p:cNvPr id="1039" name="Rectangle 15"/>
          <p:cNvSpPr>
            <a:spLocks noGrp="1" noChangeArrowheads="1"/>
          </p:cNvSpPr>
          <p:nvPr>
            <p:ph type="ftr" sz="quarter" idx="3"/>
          </p:nvPr>
        </p:nvSpPr>
        <p:spPr bwMode="auto">
          <a:xfrm>
            <a:off x="2514600" y="6245225"/>
            <a:ext cx="2895600" cy="47625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ctr" fontAlgn="auto">
              <a:spcBef>
                <a:spcPts val="0"/>
              </a:spcBef>
              <a:spcAft>
                <a:spcPts val="0"/>
              </a:spcAft>
              <a:defRPr sz="1400" b="0">
                <a:latin typeface="Arial" charset="0"/>
              </a:defRPr>
            </a:lvl1pPr>
          </a:lstStyle>
          <a:p>
            <a:pPr>
              <a:defRPr/>
            </a:pPr>
            <a:r>
              <a:rPr lang="en-US"/>
              <a:t>CERT </a:t>
            </a:r>
          </a:p>
          <a:p>
            <a:pPr>
              <a:defRPr/>
            </a:pPr>
            <a:r>
              <a:rPr lang="en-US"/>
              <a:t>Emergency Communications</a:t>
            </a:r>
          </a:p>
        </p:txBody>
      </p:sp>
      <p:sp>
        <p:nvSpPr>
          <p:cNvPr id="1041" name="Rectangle 17"/>
          <p:cNvSpPr>
            <a:spLocks noGrp="1" noChangeArrowheads="1"/>
          </p:cNvSpPr>
          <p:nvPr>
            <p:ph type="sldNum" sz="quarter" idx="4"/>
          </p:nvPr>
        </p:nvSpPr>
        <p:spPr bwMode="auto">
          <a:xfrm>
            <a:off x="5562600" y="6245225"/>
            <a:ext cx="2133600" cy="47625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fontAlgn="auto">
              <a:spcBef>
                <a:spcPts val="0"/>
              </a:spcBef>
              <a:spcAft>
                <a:spcPts val="0"/>
              </a:spcAft>
              <a:defRPr sz="1400" b="0">
                <a:latin typeface="Arial" charset="0"/>
              </a:defRPr>
            </a:lvl1pPr>
          </a:lstStyle>
          <a:p>
            <a:pPr>
              <a:defRPr/>
            </a:pPr>
            <a:fld id="{32E4A42E-D0D4-49B9-8DBA-0EE58B51B061}" type="slidenum">
              <a:rPr lang="en-US"/>
              <a:pPr>
                <a:defRPr/>
              </a:pPr>
              <a:t>‹#›</a:t>
            </a:fld>
            <a:endParaRPr lang="en-US"/>
          </a:p>
        </p:txBody>
      </p:sp>
      <p:pic>
        <p:nvPicPr>
          <p:cNvPr id="2054" name="Picture 15" descr="fema_logo_small.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538" y="6173788"/>
            <a:ext cx="1660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SmallDallas.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10513" y="6107113"/>
            <a:ext cx="1076325"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dt="0"/>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Arial" charset="0"/>
        </a:defRPr>
      </a:lvl2pPr>
      <a:lvl3pPr algn="l" rtl="0" fontAlgn="base">
        <a:spcBef>
          <a:spcPct val="0"/>
        </a:spcBef>
        <a:spcAft>
          <a:spcPct val="0"/>
        </a:spcAft>
        <a:defRPr sz="2400" b="1">
          <a:solidFill>
            <a:schemeClr val="bg1"/>
          </a:solidFill>
          <a:latin typeface="Arial" charset="0"/>
        </a:defRPr>
      </a:lvl3pPr>
      <a:lvl4pPr algn="l" rtl="0" fontAlgn="base">
        <a:spcBef>
          <a:spcPct val="0"/>
        </a:spcBef>
        <a:spcAft>
          <a:spcPct val="0"/>
        </a:spcAft>
        <a:defRPr sz="2400" b="1">
          <a:solidFill>
            <a:schemeClr val="bg1"/>
          </a:solidFill>
          <a:latin typeface="Arial" charset="0"/>
        </a:defRPr>
      </a:lvl4pPr>
      <a:lvl5pPr algn="l" rtl="0" fontAlgn="base">
        <a:spcBef>
          <a:spcPct val="0"/>
        </a:spcBef>
        <a:spcAft>
          <a:spcPct val="0"/>
        </a:spcAft>
        <a:defRPr sz="2400" b="1">
          <a:solidFill>
            <a:schemeClr val="bg1"/>
          </a:solidFill>
          <a:latin typeface="Arial" charset="0"/>
        </a:defRPr>
      </a:lvl5pPr>
      <a:lvl6pPr marL="457077" algn="l" rtl="0" eaLnBrk="1" fontAlgn="base" hangingPunct="1">
        <a:spcBef>
          <a:spcPct val="0"/>
        </a:spcBef>
        <a:spcAft>
          <a:spcPct val="0"/>
        </a:spcAft>
        <a:defRPr sz="2400" b="1">
          <a:solidFill>
            <a:schemeClr val="bg1"/>
          </a:solidFill>
          <a:latin typeface="Arial" charset="0"/>
        </a:defRPr>
      </a:lvl6pPr>
      <a:lvl7pPr marL="914156" algn="l" rtl="0" eaLnBrk="1" fontAlgn="base" hangingPunct="1">
        <a:spcBef>
          <a:spcPct val="0"/>
        </a:spcBef>
        <a:spcAft>
          <a:spcPct val="0"/>
        </a:spcAft>
        <a:defRPr sz="2400" b="1">
          <a:solidFill>
            <a:schemeClr val="bg1"/>
          </a:solidFill>
          <a:latin typeface="Arial" charset="0"/>
        </a:defRPr>
      </a:lvl7pPr>
      <a:lvl8pPr marL="1371232" algn="l" rtl="0" eaLnBrk="1" fontAlgn="base" hangingPunct="1">
        <a:spcBef>
          <a:spcPct val="0"/>
        </a:spcBef>
        <a:spcAft>
          <a:spcPct val="0"/>
        </a:spcAft>
        <a:defRPr sz="2400" b="1">
          <a:solidFill>
            <a:schemeClr val="bg1"/>
          </a:solidFill>
          <a:latin typeface="Arial" charset="0"/>
        </a:defRPr>
      </a:lvl8pPr>
      <a:lvl9pPr marL="1828311" algn="l" rtl="0" eaLnBrk="1" fontAlgn="base" hangingPunct="1">
        <a:spcBef>
          <a:spcPct val="0"/>
        </a:spcBef>
        <a:spcAft>
          <a:spcPct val="0"/>
        </a:spcAft>
        <a:defRPr sz="2400" b="1">
          <a:solidFill>
            <a:schemeClr val="bg1"/>
          </a:solidFill>
          <a:latin typeface="Arial" charset="0"/>
        </a:defRPr>
      </a:lvl9pPr>
    </p:titleStyle>
    <p:bodyStyle>
      <a:lvl1pPr marL="341313" indent="-341313" algn="l" rtl="0" fontAlgn="base">
        <a:spcBef>
          <a:spcPct val="20000"/>
        </a:spcBef>
        <a:spcAft>
          <a:spcPct val="0"/>
        </a:spcAft>
        <a:buClr>
          <a:srgbClr val="006600"/>
        </a:buClr>
        <a:buFont typeface="Arial" charset="0"/>
        <a:buChar char="●"/>
        <a:defRPr sz="3200">
          <a:solidFill>
            <a:srgbClr val="006600"/>
          </a:solidFill>
          <a:latin typeface="+mn-lt"/>
          <a:ea typeface="+mn-ea"/>
          <a:cs typeface="+mn-cs"/>
        </a:defRPr>
      </a:lvl1pPr>
      <a:lvl2pPr marL="741363" indent="-284163" algn="l" rtl="0" fontAlgn="base">
        <a:spcBef>
          <a:spcPct val="20000"/>
        </a:spcBef>
        <a:spcAft>
          <a:spcPct val="0"/>
        </a:spcAft>
        <a:buClr>
          <a:srgbClr val="006600"/>
        </a:buClr>
        <a:buFont typeface="Wingdings" pitchFamily="2" charset="2"/>
        <a:buChar char="§"/>
        <a:defRPr sz="2800">
          <a:solidFill>
            <a:srgbClr val="006600"/>
          </a:solidFill>
          <a:latin typeface="+mn-lt"/>
        </a:defRPr>
      </a:lvl2pPr>
      <a:lvl3pPr marL="1141413" indent="-227013" algn="l" rtl="0" fontAlgn="base">
        <a:spcBef>
          <a:spcPct val="20000"/>
        </a:spcBef>
        <a:spcAft>
          <a:spcPct val="0"/>
        </a:spcAft>
        <a:buClr>
          <a:srgbClr val="006600"/>
        </a:buClr>
        <a:buFont typeface="Wingdings" pitchFamily="2" charset="2"/>
        <a:buChar char="v"/>
        <a:defRPr sz="2400">
          <a:solidFill>
            <a:srgbClr val="006600"/>
          </a:solidFill>
          <a:latin typeface="+mn-lt"/>
        </a:defRPr>
      </a:lvl3pPr>
      <a:lvl4pPr marL="1598613" indent="-227013" algn="l" rtl="0" fontAlgn="base">
        <a:spcBef>
          <a:spcPct val="20000"/>
        </a:spcBef>
        <a:spcAft>
          <a:spcPct val="0"/>
        </a:spcAft>
        <a:buClr>
          <a:srgbClr val="006600"/>
        </a:buClr>
        <a:buFont typeface="Wingdings" pitchFamily="2" charset="2"/>
        <a:buChar char="§"/>
        <a:defRPr sz="2000">
          <a:solidFill>
            <a:srgbClr val="006600"/>
          </a:solidFill>
          <a:latin typeface="+mn-lt"/>
        </a:defRPr>
      </a:lvl4pPr>
      <a:lvl5pPr marL="2054225" indent="-227013" algn="l" rtl="0" fontAlgn="base">
        <a:spcBef>
          <a:spcPct val="20000"/>
        </a:spcBef>
        <a:spcAft>
          <a:spcPct val="0"/>
        </a:spcAft>
        <a:buClr>
          <a:srgbClr val="006600"/>
        </a:buClr>
        <a:buFont typeface="Wingdings" pitchFamily="2" charset="2"/>
        <a:buChar char="v"/>
        <a:defRPr sz="1600">
          <a:solidFill>
            <a:srgbClr val="006600"/>
          </a:solidFill>
          <a:latin typeface="+mn-lt"/>
        </a:defRPr>
      </a:lvl5pPr>
      <a:lvl6pPr marL="2513928"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6pPr>
      <a:lvl7pPr marL="2971007"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7pPr>
      <a:lvl8pPr marL="3428083"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8pPr>
      <a:lvl9pPr marL="3885160"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9pPr>
    </p:bodyStyle>
    <p:otherStyle>
      <a:defPPr>
        <a:defRPr lang="en-US"/>
      </a:defPPr>
      <a:lvl1pPr marL="0" algn="l" defTabSz="914156" rtl="0" eaLnBrk="1" latinLnBrk="0" hangingPunct="1">
        <a:defRPr sz="1800" kern="1200">
          <a:solidFill>
            <a:schemeClr val="tx1"/>
          </a:solidFill>
          <a:latin typeface="+mn-lt"/>
          <a:ea typeface="+mn-ea"/>
          <a:cs typeface="+mn-cs"/>
        </a:defRPr>
      </a:lvl1pPr>
      <a:lvl2pPr marL="457077"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2" algn="l" defTabSz="914156" rtl="0" eaLnBrk="1" latinLnBrk="0" hangingPunct="1">
        <a:defRPr sz="1800" kern="1200">
          <a:solidFill>
            <a:schemeClr val="tx1"/>
          </a:solidFill>
          <a:latin typeface="+mn-lt"/>
          <a:ea typeface="+mn-ea"/>
          <a:cs typeface="+mn-cs"/>
        </a:defRPr>
      </a:lvl4pPr>
      <a:lvl5pPr marL="1828311" algn="l" defTabSz="914156" rtl="0" eaLnBrk="1" latinLnBrk="0" hangingPunct="1">
        <a:defRPr sz="1800" kern="1200">
          <a:solidFill>
            <a:schemeClr val="tx1"/>
          </a:solidFill>
          <a:latin typeface="+mn-lt"/>
          <a:ea typeface="+mn-ea"/>
          <a:cs typeface="+mn-cs"/>
        </a:defRPr>
      </a:lvl5pPr>
      <a:lvl6pPr marL="2285389"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5" algn="l" defTabSz="914156" rtl="0" eaLnBrk="1" latinLnBrk="0" hangingPunct="1">
        <a:defRPr sz="1800" kern="1200">
          <a:solidFill>
            <a:schemeClr val="tx1"/>
          </a:solidFill>
          <a:latin typeface="+mn-lt"/>
          <a:ea typeface="+mn-ea"/>
          <a:cs typeface="+mn-cs"/>
        </a:defRPr>
      </a:lvl8pPr>
      <a:lvl9pPr marL="3656622" algn="l" defTabSz="914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mlDrawing" Target="../drawings/vmlDrawing6.vml"/><Relationship Id="rId5" Type="http://schemas.openxmlformats.org/officeDocument/2006/relationships/image" Target="../media/image18.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8.v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vmlDrawing" Target="../drawings/vmlDrawing9.v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10.v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11.v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5.xml"/><Relationship Id="rId1" Type="http://schemas.openxmlformats.org/officeDocument/2006/relationships/vmlDrawing" Target="../drawings/vmlDrawing12.v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vmlDrawing" Target="../drawings/vmlDrawing13.v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14.v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5.xml"/><Relationship Id="rId1" Type="http://schemas.openxmlformats.org/officeDocument/2006/relationships/vmlDrawing" Target="../drawings/vmlDrawing15.v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17.vml"/><Relationship Id="rId6" Type="http://schemas.openxmlformats.org/officeDocument/2006/relationships/image" Target="../media/image23.wmf"/><Relationship Id="rId5" Type="http://schemas.openxmlformats.org/officeDocument/2006/relationships/oleObject" Target="../embeddings/oleObject19.bin"/><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5.xml"/><Relationship Id="rId1" Type="http://schemas.openxmlformats.org/officeDocument/2006/relationships/vmlDrawing" Target="../drawings/vmlDrawing18.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13.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5.xml"/><Relationship Id="rId1" Type="http://schemas.openxmlformats.org/officeDocument/2006/relationships/vmlDrawing" Target="../drawings/vmlDrawing19.vml"/><Relationship Id="rId6" Type="http://schemas.openxmlformats.org/officeDocument/2006/relationships/image" Target="../media/image25.png"/><Relationship Id="rId5" Type="http://schemas.openxmlformats.org/officeDocument/2006/relationships/oleObject" Target="../embeddings/oleObject23.bin"/><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5.xml"/><Relationship Id="rId1" Type="http://schemas.openxmlformats.org/officeDocument/2006/relationships/vmlDrawing" Target="../drawings/vmlDrawing20.vml"/><Relationship Id="rId6" Type="http://schemas.openxmlformats.org/officeDocument/2006/relationships/image" Target="../media/image25.png"/><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5.png"/><Relationship Id="rId2" Type="http://schemas.openxmlformats.org/officeDocument/2006/relationships/slideLayout" Target="../slideLayouts/slideLayout15.xml"/><Relationship Id="rId1" Type="http://schemas.openxmlformats.org/officeDocument/2006/relationships/vmlDrawing" Target="../drawings/vmlDrawing21.vml"/><Relationship Id="rId6" Type="http://schemas.openxmlformats.org/officeDocument/2006/relationships/oleObject" Target="../embeddings/oleObject27.bin"/><Relationship Id="rId5" Type="http://schemas.openxmlformats.org/officeDocument/2006/relationships/image" Target="../media/image24.wmf"/><Relationship Id="rId4" Type="http://schemas.openxmlformats.org/officeDocument/2006/relationships/oleObject" Target="../embeddings/oleObject26.bin"/></Relationships>
</file>

<file path=ppt/slides/_rels/slide4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oleObject" Target="../embeddings/oleObject29.bin"/><Relationship Id="rId5" Type="http://schemas.openxmlformats.org/officeDocument/2006/relationships/image" Target="../media/image18.png"/><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5.xml"/><Relationship Id="rId1" Type="http://schemas.openxmlformats.org/officeDocument/2006/relationships/vmlDrawing" Target="../drawings/vmlDrawing23.v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5.xml"/><Relationship Id="rId1" Type="http://schemas.openxmlformats.org/officeDocument/2006/relationships/vmlDrawing" Target="../drawings/vmlDrawing24.v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ocs.google.com/forms/d/e/1FAIpQLSepnlJj2SzCRYEXkozvsJPUPM_AkscGzspsBIWMDdiblFLDHw/viewform?usp=sf_lin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295275" y="1382713"/>
            <a:ext cx="8543925" cy="1055687"/>
          </a:xfrm>
        </p:spPr>
        <p:txBody>
          <a:bodyPr/>
          <a:lstStyle/>
          <a:p>
            <a:pPr algn="ctr"/>
            <a:r>
              <a:rPr lang="en-US" smtClean="0"/>
              <a:t>HAZMAT</a:t>
            </a:r>
          </a:p>
        </p:txBody>
      </p:sp>
      <p:sp>
        <p:nvSpPr>
          <p:cNvPr id="9219" name="Subtitle 2"/>
          <p:cNvSpPr>
            <a:spLocks noGrp="1"/>
          </p:cNvSpPr>
          <p:nvPr>
            <p:ph type="subTitle" idx="1"/>
          </p:nvPr>
        </p:nvSpPr>
        <p:spPr/>
        <p:txBody>
          <a:bodyPr/>
          <a:lstStyle/>
          <a:p>
            <a:r>
              <a:rPr lang="en-US" smtClean="0"/>
              <a:t>Advancement Module 03</a:t>
            </a:r>
          </a:p>
          <a:p>
            <a:r>
              <a:rPr lang="en-US" b="1" smtClean="0"/>
              <a:t>Dallas CERT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HAZMAT				</a:t>
            </a:r>
            <a:r>
              <a:rPr lang="en-US" dirty="0" smtClean="0">
                <a:solidFill>
                  <a:srgbClr val="FFC000"/>
                </a:solidFill>
              </a:rPr>
              <a:t>Gear Up</a:t>
            </a:r>
            <a:endParaRPr lang="en-US" dirty="0">
              <a:solidFill>
                <a:srgbClr val="FFC000"/>
              </a:solidFill>
            </a:endParaRPr>
          </a:p>
        </p:txBody>
      </p:sp>
      <p:sp>
        <p:nvSpPr>
          <p:cNvPr id="3" name="Content Placeholder 2"/>
          <p:cNvSpPr>
            <a:spLocks noGrp="1"/>
          </p:cNvSpPr>
          <p:nvPr>
            <p:ph idx="1"/>
          </p:nvPr>
        </p:nvSpPr>
        <p:spPr/>
        <p:txBody>
          <a:bodyPr/>
          <a:lstStyle/>
          <a:p>
            <a:r>
              <a:rPr lang="en-US" sz="2800" dirty="0" smtClean="0"/>
              <a:t>CERT Team should wear full Personal Protective Equipment (PPE) to protect against accidental minor exposure, provide very limited protection, and keep out particulates &amp; smoke</a:t>
            </a:r>
          </a:p>
          <a:p>
            <a:pPr lvl="1"/>
            <a:r>
              <a:rPr lang="en-US" dirty="0" smtClean="0"/>
              <a:t>Nitrile &amp; work gloves</a:t>
            </a:r>
          </a:p>
          <a:p>
            <a:pPr lvl="1"/>
            <a:r>
              <a:rPr lang="en-US" dirty="0" smtClean="0"/>
              <a:t>Helmet</a:t>
            </a:r>
          </a:p>
          <a:p>
            <a:pPr lvl="1"/>
            <a:r>
              <a:rPr lang="en-US" dirty="0" smtClean="0"/>
              <a:t>Goggles</a:t>
            </a:r>
          </a:p>
          <a:p>
            <a:pPr lvl="1"/>
            <a:r>
              <a:rPr lang="en-US" dirty="0" smtClean="0"/>
              <a:t>Work boots or Galoshes (if available)</a:t>
            </a:r>
            <a:endParaRPr lang="en-US" dirty="0"/>
          </a:p>
        </p:txBody>
      </p:sp>
    </p:spTree>
    <p:extLst>
      <p:ext uri="{BB962C8B-B14F-4D97-AF65-F5344CB8AC3E}">
        <p14:creationId xmlns:p14="http://schemas.microsoft.com/office/powerpoint/2010/main" val="201935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HAZMAT				</a:t>
            </a:r>
            <a:r>
              <a:rPr lang="en-US" dirty="0" smtClean="0">
                <a:solidFill>
                  <a:srgbClr val="FFC000"/>
                </a:solidFill>
              </a:rPr>
              <a:t>CERT Tasks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CAUTION</a:t>
            </a:r>
          </a:p>
          <a:p>
            <a:pPr lvl="1"/>
            <a:r>
              <a:rPr lang="en-US" dirty="0" smtClean="0"/>
              <a:t>In any HAZMAT situation involving explosives or terrorist potential </a:t>
            </a:r>
            <a:r>
              <a:rPr lang="en-US" b="1" dirty="0" smtClean="0">
                <a:solidFill>
                  <a:srgbClr val="C00000"/>
                </a:solidFill>
              </a:rPr>
              <a:t>DO NOT use radios or cell phones </a:t>
            </a:r>
            <a:r>
              <a:rPr lang="en-US" dirty="0" smtClean="0"/>
              <a:t>within the evacuation zone and </a:t>
            </a:r>
            <a:r>
              <a:rPr lang="en-US" dirty="0" err="1" smtClean="0"/>
              <a:t>preferrably</a:t>
            </a:r>
            <a:r>
              <a:rPr lang="en-US" dirty="0" smtClean="0"/>
              <a:t> within at least a half mile </a:t>
            </a:r>
          </a:p>
          <a:p>
            <a:pPr lvl="1"/>
            <a:r>
              <a:rPr lang="en-US" dirty="0" smtClean="0"/>
              <a:t>These electronic devices may	:</a:t>
            </a:r>
          </a:p>
          <a:p>
            <a:pPr lvl="2"/>
            <a:r>
              <a:rPr lang="en-US" dirty="0" smtClean="0"/>
              <a:t>Cause an static charge to build</a:t>
            </a:r>
          </a:p>
          <a:p>
            <a:pPr lvl="2"/>
            <a:r>
              <a:rPr lang="en-US" dirty="0" smtClean="0"/>
              <a:t>Activate a radio frequency trigger device</a:t>
            </a:r>
            <a:endParaRPr lang="en-US" dirty="0"/>
          </a:p>
        </p:txBody>
      </p:sp>
    </p:spTree>
    <p:extLst>
      <p:ext uri="{BB962C8B-B14F-4D97-AF65-F5344CB8AC3E}">
        <p14:creationId xmlns:p14="http://schemas.microsoft.com/office/powerpoint/2010/main" val="3136795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HAZMAT	</a:t>
            </a:r>
            <a:r>
              <a:rPr lang="en-US" smtClean="0">
                <a:solidFill>
                  <a:srgbClr val="FFC000"/>
                </a:solidFill>
              </a:rPr>
              <a:t>Time, Distance, Shielding</a:t>
            </a:r>
          </a:p>
        </p:txBody>
      </p:sp>
      <p:sp>
        <p:nvSpPr>
          <p:cNvPr id="13315" name="Content Placeholder 2"/>
          <p:cNvSpPr>
            <a:spLocks noGrp="1"/>
          </p:cNvSpPr>
          <p:nvPr>
            <p:ph idx="1"/>
          </p:nvPr>
        </p:nvSpPr>
        <p:spPr>
          <a:xfrm>
            <a:off x="457200" y="1341438"/>
            <a:ext cx="8229600" cy="792162"/>
          </a:xfrm>
        </p:spPr>
        <p:txBody>
          <a:bodyPr/>
          <a:lstStyle/>
          <a:p>
            <a:r>
              <a:rPr lang="en-US" smtClean="0"/>
              <a:t>Observe ERG evacuation distances</a:t>
            </a:r>
          </a:p>
        </p:txBody>
      </p:sp>
      <p:pic>
        <p:nvPicPr>
          <p:cNvPr id="1331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288" y="2133600"/>
            <a:ext cx="7405687"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341438"/>
            <a:ext cx="8229600" cy="639762"/>
          </a:xfrm>
        </p:spPr>
        <p:txBody>
          <a:bodyPr/>
          <a:lstStyle/>
          <a:p>
            <a:r>
              <a:rPr lang="en-US" smtClean="0"/>
              <a:t>Evacuate upwind, uphill, upstream</a:t>
            </a:r>
          </a:p>
          <a:p>
            <a:endParaRPr lang="en-US" smtClean="0"/>
          </a:p>
        </p:txBody>
      </p:sp>
      <p:sp>
        <p:nvSpPr>
          <p:cNvPr id="14339" name="Title 1"/>
          <p:cNvSpPr>
            <a:spLocks noGrp="1"/>
          </p:cNvSpPr>
          <p:nvPr>
            <p:ph type="title"/>
          </p:nvPr>
        </p:nvSpPr>
        <p:spPr/>
        <p:txBody>
          <a:bodyPr/>
          <a:lstStyle/>
          <a:p>
            <a:r>
              <a:rPr lang="en-US" smtClean="0"/>
              <a:t>HAZMAT	</a:t>
            </a:r>
            <a:r>
              <a:rPr lang="en-US" smtClean="0">
                <a:solidFill>
                  <a:srgbClr val="FFC000"/>
                </a:solidFill>
              </a:rPr>
              <a:t>Time, Distance, Shielding</a:t>
            </a:r>
          </a:p>
        </p:txBody>
      </p:sp>
      <p:pic>
        <p:nvPicPr>
          <p:cNvPr id="1434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047875"/>
            <a:ext cx="7040563"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p:cNvSpPr txBox="1">
            <a:spLocks noChangeArrowheads="1"/>
          </p:cNvSpPr>
          <p:nvPr/>
        </p:nvSpPr>
        <p:spPr bwMode="auto">
          <a:xfrm>
            <a:off x="1311275" y="5334000"/>
            <a:ext cx="1907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dirty="0" smtClean="0"/>
              <a:t>Public exclusion </a:t>
            </a:r>
            <a:r>
              <a:rPr lang="en-US" sz="1400" dirty="0"/>
              <a:t>zone</a:t>
            </a:r>
          </a:p>
        </p:txBody>
      </p:sp>
      <p:sp>
        <p:nvSpPr>
          <p:cNvPr id="14342" name="Freeform 9"/>
          <p:cNvSpPr>
            <a:spLocks/>
          </p:cNvSpPr>
          <p:nvPr/>
        </p:nvSpPr>
        <p:spPr bwMode="auto">
          <a:xfrm>
            <a:off x="1733550" y="4824413"/>
            <a:ext cx="2633663" cy="830262"/>
          </a:xfrm>
          <a:custGeom>
            <a:avLst/>
            <a:gdLst>
              <a:gd name="T0" fmla="*/ 0 w 2632841"/>
              <a:gd name="T1" fmla="*/ 0 h 830426"/>
              <a:gd name="T2" fmla="*/ 472965 w 2632841"/>
              <a:gd name="T3" fmla="*/ 362607 h 830426"/>
              <a:gd name="T4" fmla="*/ 819807 w 2632841"/>
              <a:gd name="T5" fmla="*/ 488731 h 830426"/>
              <a:gd name="T6" fmla="*/ 1213945 w 2632841"/>
              <a:gd name="T7" fmla="*/ 630621 h 830426"/>
              <a:gd name="T8" fmla="*/ 1592317 w 2632841"/>
              <a:gd name="T9" fmla="*/ 709449 h 830426"/>
              <a:gd name="T10" fmla="*/ 2112579 w 2632841"/>
              <a:gd name="T11" fmla="*/ 819807 h 830426"/>
              <a:gd name="T12" fmla="*/ 2632841 w 2632841"/>
              <a:gd name="T13" fmla="*/ 819807 h 830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2841" h="830426">
                <a:moveTo>
                  <a:pt x="0" y="0"/>
                </a:moveTo>
                <a:cubicBezTo>
                  <a:pt x="168165" y="140576"/>
                  <a:pt x="336331" y="281152"/>
                  <a:pt x="472965" y="362607"/>
                </a:cubicBezTo>
                <a:cubicBezTo>
                  <a:pt x="609600" y="444062"/>
                  <a:pt x="819807" y="488731"/>
                  <a:pt x="819807" y="488731"/>
                </a:cubicBezTo>
                <a:cubicBezTo>
                  <a:pt x="943304" y="533400"/>
                  <a:pt x="1085193" y="593835"/>
                  <a:pt x="1213945" y="630621"/>
                </a:cubicBezTo>
                <a:cubicBezTo>
                  <a:pt x="1342697" y="667407"/>
                  <a:pt x="1592317" y="709449"/>
                  <a:pt x="1592317" y="709449"/>
                </a:cubicBezTo>
                <a:cubicBezTo>
                  <a:pt x="1742089" y="740980"/>
                  <a:pt x="1939158" y="801414"/>
                  <a:pt x="2112579" y="819807"/>
                </a:cubicBezTo>
                <a:cubicBezTo>
                  <a:pt x="2286000" y="838200"/>
                  <a:pt x="2459420" y="829003"/>
                  <a:pt x="2632841" y="819807"/>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3" name="TextBox 10"/>
          <p:cNvSpPr txBox="1">
            <a:spLocks noChangeArrowheads="1"/>
          </p:cNvSpPr>
          <p:nvPr/>
        </p:nvSpPr>
        <p:spPr bwMode="auto">
          <a:xfrm>
            <a:off x="3429000" y="5654675"/>
            <a:ext cx="960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400"/>
              <a:t>Perimeter</a:t>
            </a:r>
          </a:p>
        </p:txBody>
      </p:sp>
      <p:cxnSp>
        <p:nvCxnSpPr>
          <p:cNvPr id="14344" name="Straight Arrow Connector 14"/>
          <p:cNvCxnSpPr>
            <a:cxnSpLocks noChangeShapeType="1"/>
            <a:stCxn id="14343" idx="1"/>
          </p:cNvCxnSpPr>
          <p:nvPr/>
        </p:nvCxnSpPr>
        <p:spPr bwMode="auto">
          <a:xfrm flipH="1" flipV="1">
            <a:off x="3314700" y="5641975"/>
            <a:ext cx="114300" cy="166688"/>
          </a:xfrm>
          <a:prstGeom prst="straightConnector1">
            <a:avLst/>
          </a:prstGeom>
          <a:noFill/>
          <a:ln w="9525" algn="ctr">
            <a:solidFill>
              <a:schemeClr val="tx1"/>
            </a:solidFill>
            <a:round/>
            <a:headEnd/>
            <a:tailEnd type="arrow" w="med" len="med"/>
          </a:ln>
        </p:spPr>
      </p:cxnSp>
      <p:sp>
        <p:nvSpPr>
          <p:cNvPr id="2" name="TextBox 1"/>
          <p:cNvSpPr txBox="1"/>
          <p:nvPr/>
        </p:nvSpPr>
        <p:spPr>
          <a:xfrm>
            <a:off x="2464323" y="3676207"/>
            <a:ext cx="1172116" cy="646331"/>
          </a:xfrm>
          <a:prstGeom prst="rect">
            <a:avLst/>
          </a:prstGeom>
          <a:noFill/>
        </p:spPr>
        <p:txBody>
          <a:bodyPr wrap="none" rtlCol="0">
            <a:spAutoFit/>
          </a:bodyPr>
          <a:lstStyle/>
          <a:p>
            <a:r>
              <a:rPr lang="en-US" sz="1200" dirty="0" smtClean="0"/>
              <a:t>Contamination</a:t>
            </a:r>
          </a:p>
          <a:p>
            <a:r>
              <a:rPr lang="en-US" sz="1200" dirty="0" smtClean="0"/>
              <a:t>Reduction </a:t>
            </a:r>
          </a:p>
          <a:p>
            <a:r>
              <a:rPr lang="en-US" sz="1200" dirty="0" smtClean="0"/>
              <a:t>zone</a:t>
            </a:r>
            <a:endParaRPr lang="en-US" sz="1200" dirty="0"/>
          </a:p>
        </p:txBody>
      </p:sp>
      <p:sp>
        <p:nvSpPr>
          <p:cNvPr id="3" name="TextBox 2"/>
          <p:cNvSpPr txBox="1"/>
          <p:nvPr/>
        </p:nvSpPr>
        <p:spPr>
          <a:xfrm>
            <a:off x="1524000" y="3999372"/>
            <a:ext cx="721672" cy="461665"/>
          </a:xfrm>
          <a:prstGeom prst="rect">
            <a:avLst/>
          </a:prstGeom>
          <a:noFill/>
        </p:spPr>
        <p:txBody>
          <a:bodyPr wrap="none" rtlCol="0">
            <a:spAutoFit/>
          </a:bodyPr>
          <a:lstStyle/>
          <a:p>
            <a:r>
              <a:rPr lang="en-US" sz="1200" dirty="0" smtClean="0"/>
              <a:t>Support</a:t>
            </a:r>
          </a:p>
          <a:p>
            <a:r>
              <a:rPr lang="en-US" sz="1200" dirty="0" smtClean="0"/>
              <a:t>zone</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zmatCard.jpg"/>
          <p:cNvPicPr>
            <a:picLocks noChangeAspect="1"/>
          </p:cNvPicPr>
          <p:nvPr/>
        </p:nvPicPr>
        <p:blipFill>
          <a:blip r:embed="rId3" cstate="print"/>
          <a:stretch>
            <a:fillRect/>
          </a:stretch>
        </p:blipFill>
        <p:spPr>
          <a:xfrm>
            <a:off x="914400" y="1219200"/>
            <a:ext cx="7239000" cy="4171229"/>
          </a:xfrm>
          <a:prstGeom prst="rect">
            <a:avLst/>
          </a:prstGeom>
        </p:spPr>
      </p:pic>
      <p:sp>
        <p:nvSpPr>
          <p:cNvPr id="3" name="TextBox 2"/>
          <p:cNvSpPr txBox="1"/>
          <p:nvPr/>
        </p:nvSpPr>
        <p:spPr>
          <a:xfrm>
            <a:off x="152400" y="304800"/>
            <a:ext cx="8366329" cy="646331"/>
          </a:xfrm>
          <a:prstGeom prst="rect">
            <a:avLst/>
          </a:prstGeom>
          <a:noFill/>
        </p:spPr>
        <p:txBody>
          <a:bodyPr wrap="none" rtlCol="0">
            <a:spAutoFit/>
          </a:bodyPr>
          <a:lstStyle/>
          <a:p>
            <a:r>
              <a:rPr lang="en-US" sz="3600" b="1" dirty="0" smtClean="0">
                <a:solidFill>
                  <a:schemeClr val="bg1"/>
                </a:solidFill>
              </a:rPr>
              <a:t>NFPA 704* Response Guide Numbers</a:t>
            </a:r>
            <a:endParaRPr lang="en-US" sz="3600" b="1" dirty="0">
              <a:solidFill>
                <a:schemeClr val="bg1"/>
              </a:solidFill>
            </a:endParaRPr>
          </a:p>
        </p:txBody>
      </p:sp>
      <p:sp>
        <p:nvSpPr>
          <p:cNvPr id="4" name="TextBox 3"/>
          <p:cNvSpPr txBox="1"/>
          <p:nvPr/>
        </p:nvSpPr>
        <p:spPr>
          <a:xfrm>
            <a:off x="1066800" y="5562600"/>
            <a:ext cx="5562600" cy="400110"/>
          </a:xfrm>
          <a:prstGeom prst="rect">
            <a:avLst/>
          </a:prstGeom>
          <a:noFill/>
        </p:spPr>
        <p:txBody>
          <a:bodyPr wrap="square" rtlCol="0">
            <a:spAutoFit/>
          </a:bodyPr>
          <a:lstStyle/>
          <a:p>
            <a:r>
              <a:rPr lang="en-US" sz="2000" b="1" dirty="0" smtClean="0"/>
              <a:t>*</a:t>
            </a:r>
            <a:r>
              <a:rPr lang="en-US" sz="2000" dirty="0" smtClean="0"/>
              <a:t> NFPA = National Fire Protection Association</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114800"/>
          </a:xfrm>
        </p:spPr>
        <p:txBody>
          <a:bodyPr/>
          <a:lstStyle/>
          <a:p>
            <a:pPr marL="342369" indent="-342369">
              <a:defRPr/>
            </a:pPr>
            <a:r>
              <a:rPr lang="en-US" dirty="0" smtClean="0"/>
              <a:t>Note that in the ERG, some of the explosive substance Guides say:</a:t>
            </a:r>
          </a:p>
          <a:p>
            <a:pPr marL="0" indent="0">
              <a:buFont typeface="Arial" charset="0"/>
              <a:buNone/>
              <a:defRPr/>
            </a:pPr>
            <a:r>
              <a:rPr lang="en-US" i="1" dirty="0" smtClean="0">
                <a:solidFill>
                  <a:srgbClr val="0070C0"/>
                </a:solidFill>
              </a:rPr>
              <a:t>“Move people out of the line of sight of the scene and away from windows”</a:t>
            </a:r>
          </a:p>
          <a:p>
            <a:pPr marL="0" indent="0">
              <a:buFont typeface="Arial" charset="0"/>
              <a:buNone/>
              <a:defRPr/>
            </a:pPr>
            <a:endParaRPr lang="en-US" dirty="0" smtClean="0"/>
          </a:p>
          <a:p>
            <a:pPr marL="342369" indent="-342369">
              <a:defRPr/>
            </a:pPr>
            <a:r>
              <a:rPr lang="en-US" dirty="0" smtClean="0"/>
              <a:t>Does that translate into “TAKE COVER” for you?</a:t>
            </a:r>
            <a:endParaRPr lang="en-US" dirty="0"/>
          </a:p>
        </p:txBody>
      </p:sp>
      <p:sp>
        <p:nvSpPr>
          <p:cNvPr id="15363" name="Title 1"/>
          <p:cNvSpPr>
            <a:spLocks noGrp="1"/>
          </p:cNvSpPr>
          <p:nvPr>
            <p:ph type="title"/>
          </p:nvPr>
        </p:nvSpPr>
        <p:spPr/>
        <p:txBody>
          <a:bodyPr/>
          <a:lstStyle/>
          <a:p>
            <a:r>
              <a:rPr lang="en-US" smtClean="0"/>
              <a:t>HAZMAT	</a:t>
            </a:r>
            <a:r>
              <a:rPr lang="en-US" smtClean="0">
                <a:solidFill>
                  <a:srgbClr val="FFC000"/>
                </a:solidFill>
              </a:rPr>
              <a:t>Time, Distance, Shielding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87338"/>
            <a:ext cx="8686800" cy="644525"/>
          </a:xfrm>
          <a:effectLst>
            <a:outerShdw dist="107763" dir="2700000" algn="ctr" rotWithShape="0">
              <a:srgbClr val="000000"/>
            </a:outerShdw>
          </a:effectLst>
        </p:spPr>
        <p:txBody>
          <a:bodyPr lIns="90488" tIns="44450" rIns="90488" bIns="44450">
            <a:spAutoFit/>
          </a:bodyPr>
          <a:lstStyle/>
          <a:p>
            <a:r>
              <a:rPr lang="en-US" smtClean="0"/>
              <a:t>ERG 2012 				</a:t>
            </a:r>
            <a:r>
              <a:rPr lang="en-US" smtClean="0">
                <a:solidFill>
                  <a:srgbClr val="FFC000"/>
                </a:solidFill>
              </a:rPr>
              <a:t>Size Up</a:t>
            </a:r>
          </a:p>
        </p:txBody>
      </p:sp>
      <p:sp>
        <p:nvSpPr>
          <p:cNvPr id="89091" name="Rectangle 3"/>
          <p:cNvSpPr>
            <a:spLocks noGrp="1" noChangeArrowheads="1"/>
          </p:cNvSpPr>
          <p:nvPr>
            <p:ph type="body" idx="1"/>
          </p:nvPr>
        </p:nvSpPr>
        <p:spPr>
          <a:xfrm>
            <a:off x="304800" y="1524000"/>
            <a:ext cx="8610600" cy="4800600"/>
          </a:xfrm>
        </p:spPr>
        <p:txBody>
          <a:bodyPr lIns="90488" tIns="44450" rIns="90488" bIns="44450"/>
          <a:lstStyle/>
          <a:p>
            <a:pPr marL="0" indent="0">
              <a:buFont typeface="Arial" charset="0"/>
              <a:buNone/>
              <a:defRPr/>
            </a:pPr>
            <a:r>
              <a:rPr lang="en-CA" dirty="0"/>
              <a:t>Table of Placards</a:t>
            </a:r>
          </a:p>
          <a:p>
            <a:pPr marL="990600" lvl="1" indent="-533400">
              <a:defRPr/>
            </a:pPr>
            <a:r>
              <a:rPr lang="en-CA" sz="2400" dirty="0" smtClean="0"/>
              <a:t>Find the early pages of </a:t>
            </a:r>
            <a:r>
              <a:rPr lang="en-CA" sz="2400" dirty="0"/>
              <a:t>the ERG </a:t>
            </a:r>
            <a:r>
              <a:rPr lang="en-CA" sz="2400" dirty="0" smtClean="0"/>
              <a:t>that depict </a:t>
            </a:r>
            <a:r>
              <a:rPr lang="en-CA" sz="2400" dirty="0"/>
              <a:t>the different placards used in the transport of dangerous goods</a:t>
            </a:r>
            <a:r>
              <a:rPr lang="en-CA" sz="2400" dirty="0" smtClean="0"/>
              <a:t>.  Should the placard on a vehicle be damaged, the general appearance gives a clue about the goods.</a:t>
            </a:r>
            <a:endParaRPr lang="en-CA" sz="2400" dirty="0"/>
          </a:p>
          <a:p>
            <a:pPr marL="990600" lvl="1" indent="-533400">
              <a:buFontTx/>
              <a:buNone/>
              <a:defRPr/>
            </a:pPr>
            <a:r>
              <a:rPr lang="en-CA" sz="1400" dirty="0" smtClean="0"/>
              <a:t> </a:t>
            </a:r>
            <a:endParaRPr lang="en-CA" sz="1400" dirty="0"/>
          </a:p>
          <a:p>
            <a:pPr marL="990600" lvl="1" indent="-533400">
              <a:defRPr/>
            </a:pPr>
            <a:r>
              <a:rPr lang="en-CA" sz="2400" dirty="0"/>
              <a:t>Each group of placards is associated to a 3-digit guide number (</a:t>
            </a:r>
            <a:r>
              <a:rPr lang="en-CA" sz="2400" b="1" dirty="0">
                <a:solidFill>
                  <a:srgbClr val="FF5008"/>
                </a:solidFill>
                <a:effectLst>
                  <a:outerShdw blurRad="38100" dist="38100" dir="2700000" algn="tl">
                    <a:srgbClr val="000000"/>
                  </a:outerShdw>
                </a:effectLst>
              </a:rPr>
              <a:t>ORANGE </a:t>
            </a:r>
            <a:r>
              <a:rPr lang="en-CA" sz="2400" dirty="0"/>
              <a:t>Section).</a:t>
            </a:r>
          </a:p>
          <a:p>
            <a:pPr marL="990600" lvl="1" indent="-533400">
              <a:buFontTx/>
              <a:buNone/>
              <a:defRPr/>
            </a:pPr>
            <a:r>
              <a:rPr lang="en-CA" sz="1400" dirty="0" smtClean="0"/>
              <a:t> </a:t>
            </a:r>
            <a:endParaRPr lang="en-CA" sz="1400" dirty="0"/>
          </a:p>
          <a:p>
            <a:pPr marL="990600" lvl="1" indent="-533400">
              <a:defRPr/>
            </a:pPr>
            <a:r>
              <a:rPr lang="en-CA" sz="2400" b="1" u="sng" dirty="0">
                <a:solidFill>
                  <a:schemeClr val="accent2"/>
                </a:solidFill>
              </a:rPr>
              <a:t>Caution</a:t>
            </a:r>
            <a:r>
              <a:rPr lang="en-CA" sz="2400" b="1" dirty="0">
                <a:solidFill>
                  <a:schemeClr val="accent2"/>
                </a:solidFill>
              </a:rPr>
              <a:t>: The recommended guides should be considered as a last resort if the material cannot be identified by any other means</a:t>
            </a:r>
            <a:r>
              <a:rPr lang="en-CA" sz="2400" dirty="0">
                <a:solidFill>
                  <a:schemeClr val="accent2"/>
                </a:solidFill>
                <a:effectLst>
                  <a:outerShdw blurRad="38100" dist="38100" dir="2700000" algn="tl">
                    <a:srgbClr val="000000"/>
                  </a:outerShdw>
                </a:effectLst>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wipe(up)">
                                      <p:cBhvr>
                                        <p:cTn id="7" dur="500"/>
                                        <p:tgtEl>
                                          <p:spTgt spid="8909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9091">
                                            <p:txEl>
                                              <p:pRg st="1" end="1"/>
                                            </p:txEl>
                                          </p:spTgt>
                                        </p:tgtEl>
                                        <p:attrNameLst>
                                          <p:attrName>style.visibility</p:attrName>
                                        </p:attrNameLst>
                                      </p:cBhvr>
                                      <p:to>
                                        <p:strVal val="visible"/>
                                      </p:to>
                                    </p:set>
                                    <p:animEffect transition="in" filter="wipe(up)">
                                      <p:cBhvr>
                                        <p:cTn id="10" dur="500"/>
                                        <p:tgtEl>
                                          <p:spTgt spid="89091">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Effect transition="in" filter="wipe(up)">
                                      <p:cBhvr>
                                        <p:cTn id="13" dur="500"/>
                                        <p:tgtEl>
                                          <p:spTgt spid="89091">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9091">
                                            <p:txEl>
                                              <p:pRg st="3" end="3"/>
                                            </p:txEl>
                                          </p:spTgt>
                                        </p:tgtEl>
                                        <p:attrNameLst>
                                          <p:attrName>style.visibility</p:attrName>
                                        </p:attrNameLst>
                                      </p:cBhvr>
                                      <p:to>
                                        <p:strVal val="visible"/>
                                      </p:to>
                                    </p:set>
                                    <p:animEffect transition="in" filter="wipe(up)">
                                      <p:cBhvr>
                                        <p:cTn id="16" dur="500"/>
                                        <p:tgtEl>
                                          <p:spTgt spid="89091">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9091">
                                            <p:txEl>
                                              <p:pRg st="4" end="4"/>
                                            </p:txEl>
                                          </p:spTgt>
                                        </p:tgtEl>
                                        <p:attrNameLst>
                                          <p:attrName>style.visibility</p:attrName>
                                        </p:attrNameLst>
                                      </p:cBhvr>
                                      <p:to>
                                        <p:strVal val="visible"/>
                                      </p:to>
                                    </p:set>
                                    <p:animEffect transition="in" filter="wipe(up)">
                                      <p:cBhvr>
                                        <p:cTn id="19" dur="500"/>
                                        <p:tgtEl>
                                          <p:spTgt spid="89091">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9091">
                                            <p:txEl>
                                              <p:pRg st="5" end="5"/>
                                            </p:txEl>
                                          </p:spTgt>
                                        </p:tgtEl>
                                        <p:attrNameLst>
                                          <p:attrName>style.visibility</p:attrName>
                                        </p:attrNameLst>
                                      </p:cBhvr>
                                      <p:to>
                                        <p:strVal val="visible"/>
                                      </p:to>
                                    </p:set>
                                    <p:animEffect transition="in" filter="wipe(up)">
                                      <p:cBhvr>
                                        <p:cTn id="22" dur="500"/>
                                        <p:tgtEl>
                                          <p:spTgt spid="89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1024"/>
          <p:cNvGraphicFramePr>
            <a:graphicFrameLocks noChangeAspect="1"/>
          </p:cNvGraphicFramePr>
          <p:nvPr/>
        </p:nvGraphicFramePr>
        <p:xfrm>
          <a:off x="152400" y="152400"/>
          <a:ext cx="8839200" cy="6477000"/>
        </p:xfrm>
        <a:graphic>
          <a:graphicData uri="http://schemas.openxmlformats.org/presentationml/2006/ole">
            <mc:AlternateContent xmlns:mc="http://schemas.openxmlformats.org/markup-compatibility/2006">
              <mc:Choice xmlns:v="urn:schemas-microsoft-com:vml" Requires="v">
                <p:oleObj spid="_x0000_s17424" name="Photo Editor Photo" r:id="rId4" imgW="9142857" imgH="6304762" progId="">
                  <p:embed/>
                </p:oleObj>
              </mc:Choice>
              <mc:Fallback>
                <p:oleObj name="Photo Editor Photo" r:id="rId4" imgW="9142857" imgH="6304762"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287338"/>
            <a:ext cx="8763000" cy="644525"/>
          </a:xfrm>
          <a:effectLst>
            <a:outerShdw dist="107763" dir="2700000" algn="ctr" rotWithShape="0">
              <a:srgbClr val="000000"/>
            </a:outerShdw>
          </a:effectLst>
        </p:spPr>
        <p:txBody>
          <a:bodyPr lIns="90488" tIns="44450" rIns="90488" bIns="44450">
            <a:spAutoFit/>
          </a:bodyPr>
          <a:lstStyle/>
          <a:p>
            <a:r>
              <a:rPr lang="en-US" smtClean="0"/>
              <a:t>ERG 2012				</a:t>
            </a:r>
            <a:r>
              <a:rPr lang="en-US" smtClean="0">
                <a:solidFill>
                  <a:srgbClr val="FFC000"/>
                </a:solidFill>
              </a:rPr>
              <a:t>Size Up</a:t>
            </a:r>
          </a:p>
        </p:txBody>
      </p:sp>
      <p:sp>
        <p:nvSpPr>
          <p:cNvPr id="102403" name="Rectangle 3"/>
          <p:cNvSpPr>
            <a:spLocks noGrp="1" noChangeArrowheads="1"/>
          </p:cNvSpPr>
          <p:nvPr>
            <p:ph type="body" idx="1"/>
          </p:nvPr>
        </p:nvSpPr>
        <p:spPr>
          <a:xfrm>
            <a:off x="381000" y="1447800"/>
            <a:ext cx="8458200" cy="4648200"/>
          </a:xfrm>
        </p:spPr>
        <p:txBody>
          <a:bodyPr lIns="90488" tIns="44450" rIns="90488" bIns="44450"/>
          <a:lstStyle/>
          <a:p>
            <a:pPr marL="342369" indent="-342369">
              <a:buFont typeface="Wingdings" pitchFamily="2" charset="2"/>
              <a:buNone/>
              <a:defRPr/>
            </a:pPr>
            <a:r>
              <a:rPr lang="en-CA" dirty="0" smtClean="0"/>
              <a:t>Rail </a:t>
            </a:r>
            <a:r>
              <a:rPr lang="en-CA" dirty="0"/>
              <a:t>Car and Road Trailer ID Charts</a:t>
            </a:r>
          </a:p>
          <a:p>
            <a:pPr marL="342369" indent="-342369">
              <a:buFont typeface="Wingdings" pitchFamily="2" charset="2"/>
              <a:buNone/>
              <a:defRPr/>
            </a:pPr>
            <a:endParaRPr lang="en-CA" sz="1600" dirty="0"/>
          </a:p>
          <a:p>
            <a:pPr marL="741798" lvl="1" indent="-285307">
              <a:defRPr/>
            </a:pPr>
            <a:r>
              <a:rPr lang="en-CA" sz="2400" dirty="0" smtClean="0"/>
              <a:t>Find the pages that depict </a:t>
            </a:r>
            <a:r>
              <a:rPr lang="en-CA" sz="2400" dirty="0"/>
              <a:t>the general shapes of railcars and road trailers used in the transportation of dangerous goods</a:t>
            </a:r>
            <a:r>
              <a:rPr lang="en-CA" sz="2400" dirty="0" smtClean="0"/>
              <a:t>.  Their shape is another clue.</a:t>
            </a:r>
            <a:endParaRPr lang="en-CA" sz="2400" dirty="0"/>
          </a:p>
          <a:p>
            <a:pPr marL="741798" lvl="1" indent="-285307">
              <a:buFontTx/>
              <a:buNone/>
              <a:defRPr/>
            </a:pPr>
            <a:endParaRPr lang="en-CA" sz="1600" dirty="0"/>
          </a:p>
          <a:p>
            <a:pPr marL="741798" lvl="1" indent="-285307">
              <a:defRPr/>
            </a:pPr>
            <a:r>
              <a:rPr lang="en-CA" sz="2400" dirty="0"/>
              <a:t>Each shape is associated to a 3-digit guide </a:t>
            </a:r>
            <a:r>
              <a:rPr lang="en-CA" sz="2400" dirty="0" smtClean="0"/>
              <a:t>number in the </a:t>
            </a:r>
            <a:r>
              <a:rPr lang="en-CA" sz="2400" b="1" dirty="0" smtClean="0">
                <a:solidFill>
                  <a:srgbClr val="FF5008"/>
                </a:solidFill>
                <a:effectLst>
                  <a:outerShdw blurRad="38100" dist="38100" dir="2700000" algn="tl">
                    <a:srgbClr val="000000"/>
                  </a:outerShdw>
                </a:effectLst>
              </a:rPr>
              <a:t>ORANGE </a:t>
            </a:r>
            <a:r>
              <a:rPr lang="en-CA" sz="2400" dirty="0" smtClean="0"/>
              <a:t>Section (Table 1 is the </a:t>
            </a:r>
            <a:r>
              <a:rPr lang="en-CA" sz="2400" b="1" dirty="0" smtClean="0">
                <a:solidFill>
                  <a:srgbClr val="00B050"/>
                </a:solidFill>
                <a:effectLst>
                  <a:outerShdw blurRad="38100" dist="38100" dir="2700000" algn="tl">
                    <a:srgbClr val="000000">
                      <a:alpha val="43137"/>
                    </a:srgbClr>
                  </a:outerShdw>
                </a:effectLst>
              </a:rPr>
              <a:t>GREEN</a:t>
            </a:r>
            <a:r>
              <a:rPr lang="en-CA" sz="2400" dirty="0" smtClean="0"/>
              <a:t> section)</a:t>
            </a:r>
            <a:endParaRPr lang="en-CA" sz="2400" dirty="0"/>
          </a:p>
          <a:p>
            <a:pPr marL="741798" lvl="1" indent="-285307">
              <a:buFontTx/>
              <a:buNone/>
              <a:defRPr/>
            </a:pPr>
            <a:endParaRPr lang="en-CA" sz="1600" dirty="0"/>
          </a:p>
          <a:p>
            <a:pPr marL="741798" lvl="1" indent="-285307">
              <a:defRPr/>
            </a:pPr>
            <a:r>
              <a:rPr lang="en-CA" sz="2400" b="1" u="sng" dirty="0">
                <a:solidFill>
                  <a:schemeClr val="accent2"/>
                </a:solidFill>
              </a:rPr>
              <a:t>Caution</a:t>
            </a:r>
            <a:r>
              <a:rPr lang="en-CA" sz="2400" b="1" dirty="0">
                <a:solidFill>
                  <a:schemeClr val="accent2"/>
                </a:solidFill>
              </a:rPr>
              <a:t>: The recommended guides should be considered as a last resort if the material cannot be identified by any other means.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up)">
                                      <p:cBhvr>
                                        <p:cTn id="7" dur="500"/>
                                        <p:tgtEl>
                                          <p:spTgt spid="10240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403">
                                            <p:txEl>
                                              <p:pRg st="2" end="2"/>
                                            </p:txEl>
                                          </p:spTgt>
                                        </p:tgtEl>
                                        <p:attrNameLst>
                                          <p:attrName>style.visibility</p:attrName>
                                        </p:attrNameLst>
                                      </p:cBhvr>
                                      <p:to>
                                        <p:strVal val="visible"/>
                                      </p:to>
                                    </p:set>
                                    <p:animEffect transition="in" filter="wipe(up)">
                                      <p:cBhvr>
                                        <p:cTn id="10" dur="500"/>
                                        <p:tgtEl>
                                          <p:spTgt spid="102403">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2403">
                                            <p:txEl>
                                              <p:pRg st="4" end="4"/>
                                            </p:txEl>
                                          </p:spTgt>
                                        </p:tgtEl>
                                        <p:attrNameLst>
                                          <p:attrName>style.visibility</p:attrName>
                                        </p:attrNameLst>
                                      </p:cBhvr>
                                      <p:to>
                                        <p:strVal val="visible"/>
                                      </p:to>
                                    </p:set>
                                    <p:animEffect transition="in" filter="wipe(up)">
                                      <p:cBhvr>
                                        <p:cTn id="13" dur="500"/>
                                        <p:tgtEl>
                                          <p:spTgt spid="102403">
                                            <p:txEl>
                                              <p:pRg st="4" end="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2403">
                                            <p:txEl>
                                              <p:pRg st="6" end="6"/>
                                            </p:txEl>
                                          </p:spTgt>
                                        </p:tgtEl>
                                        <p:attrNameLst>
                                          <p:attrName>style.visibility</p:attrName>
                                        </p:attrNameLst>
                                      </p:cBhvr>
                                      <p:to>
                                        <p:strVal val="visible"/>
                                      </p:to>
                                    </p:set>
                                    <p:animEffect transition="in" filter="wipe(up)">
                                      <p:cBhvr>
                                        <p:cTn id="16" dur="500"/>
                                        <p:tgtEl>
                                          <p:spTgt spid="102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1"/>
          <p:cNvGraphicFramePr>
            <a:graphicFrameLocks noChangeAspect="1"/>
          </p:cNvGraphicFramePr>
          <p:nvPr/>
        </p:nvGraphicFramePr>
        <p:xfrm>
          <a:off x="152400" y="152400"/>
          <a:ext cx="8839200" cy="6564313"/>
        </p:xfrm>
        <a:graphic>
          <a:graphicData uri="http://schemas.openxmlformats.org/presentationml/2006/ole">
            <mc:AlternateContent xmlns:mc="http://schemas.openxmlformats.org/markup-compatibility/2006">
              <mc:Choice xmlns:v="urn:schemas-microsoft-com:vml" Requires="v">
                <p:oleObj spid="_x0000_s19472" name="Photo Editor Photo" r:id="rId4" imgW="9142857" imgH="6563641" progId="">
                  <p:embed/>
                </p:oleObj>
              </mc:Choice>
              <mc:Fallback>
                <p:oleObj name="Photo Editor Photo" r:id="rId4" imgW="9142857" imgH="6563641"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56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for this unit:</a:t>
            </a:r>
            <a:endParaRPr lang="en-US" dirty="0"/>
          </a:p>
        </p:txBody>
      </p:sp>
      <p:sp>
        <p:nvSpPr>
          <p:cNvPr id="3" name="Content Placeholder 2"/>
          <p:cNvSpPr>
            <a:spLocks noGrp="1"/>
          </p:cNvSpPr>
          <p:nvPr>
            <p:ph idx="1"/>
          </p:nvPr>
        </p:nvSpPr>
        <p:spPr>
          <a:xfrm>
            <a:off x="457200" y="1524000"/>
            <a:ext cx="8229600" cy="4343400"/>
          </a:xfrm>
        </p:spPr>
        <p:txBody>
          <a:bodyPr/>
          <a:lstStyle/>
          <a:p>
            <a:r>
              <a:rPr lang="en-US" dirty="0" smtClean="0"/>
              <a:t>You should have a copy of the Emergency Response Guidebook, either in print or online, plus - paper and a pen or pencil</a:t>
            </a:r>
          </a:p>
          <a:p>
            <a:pPr>
              <a:buNone/>
            </a:pPr>
            <a:endParaRPr lang="en-US" dirty="0" smtClean="0"/>
          </a:p>
          <a:p>
            <a:r>
              <a:rPr lang="en-US" dirty="0" smtClean="0"/>
              <a:t>The current electronic copy is available at:</a:t>
            </a:r>
          </a:p>
          <a:p>
            <a:pPr>
              <a:buNone/>
            </a:pPr>
            <a:r>
              <a:rPr lang="en-US" dirty="0" smtClean="0"/>
              <a:t>	</a:t>
            </a:r>
            <a:r>
              <a:rPr lang="en-US" sz="2800" dirty="0" smtClean="0"/>
              <a:t> https://www.phmsa.dot.gov/hazmat/library/erg</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1277600" y="3276600"/>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800"/>
              <a:t>.</a:t>
            </a:r>
          </a:p>
        </p:txBody>
      </p:sp>
      <p:sp>
        <p:nvSpPr>
          <p:cNvPr id="71689" name="Text Box 9"/>
          <p:cNvSpPr txBox="1">
            <a:spLocks noChangeArrowheads="1"/>
          </p:cNvSpPr>
          <p:nvPr/>
        </p:nvSpPr>
        <p:spPr bwMode="auto">
          <a:xfrm>
            <a:off x="457200" y="13716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01638" indent="-40163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a:t>A) </a:t>
            </a:r>
            <a:r>
              <a:rPr lang="en-CA"/>
              <a:t>The 4-digit ID Number on a placard or orange panel;</a:t>
            </a:r>
          </a:p>
        </p:txBody>
      </p:sp>
      <p:grpSp>
        <p:nvGrpSpPr>
          <p:cNvPr id="2" name="Group 13"/>
          <p:cNvGrpSpPr>
            <a:grpSpLocks/>
          </p:cNvGrpSpPr>
          <p:nvPr/>
        </p:nvGrpSpPr>
        <p:grpSpPr bwMode="auto">
          <a:xfrm>
            <a:off x="685800" y="2438400"/>
            <a:ext cx="7772400" cy="3810000"/>
            <a:chOff x="432" y="1536"/>
            <a:chExt cx="4896" cy="2400"/>
          </a:xfrm>
        </p:grpSpPr>
        <p:graphicFrame>
          <p:nvGraphicFramePr>
            <p:cNvPr id="20486" name="Object 1024"/>
            <p:cNvGraphicFramePr>
              <a:graphicFrameLocks/>
            </p:cNvGraphicFramePr>
            <p:nvPr/>
          </p:nvGraphicFramePr>
          <p:xfrm>
            <a:off x="432" y="1536"/>
            <a:ext cx="4896" cy="2400"/>
          </p:xfrm>
          <a:graphic>
            <a:graphicData uri="http://schemas.openxmlformats.org/presentationml/2006/ole">
              <mc:AlternateContent xmlns:mc="http://schemas.openxmlformats.org/markup-compatibility/2006">
                <mc:Choice xmlns:v="urn:schemas-microsoft-com:vml" Requires="v">
                  <p:oleObj spid="_x0000_s20501" name="CorelDRAW! Graphic" r:id="rId4" imgW="7202729" imgH="2739542" progId="">
                    <p:embed/>
                  </p:oleObj>
                </mc:Choice>
                <mc:Fallback>
                  <p:oleObj name="CorelDRAW! Graphic" r:id="rId4" imgW="7202729" imgH="2739542" progId="">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536"/>
                          <a:ext cx="4896"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8" y="1920"/>
              <a:ext cx="2448" cy="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0485" name="Rectangle 2"/>
          <p:cNvSpPr txBox="1">
            <a:spLocks noChangeArrowheads="1"/>
          </p:cNvSpPr>
          <p:nvPr/>
        </p:nvSpPr>
        <p:spPr bwMode="auto">
          <a:xfrm>
            <a:off x="152400" y="287338"/>
            <a:ext cx="8610600" cy="582612"/>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Clr>
                <a:srgbClr val="006600"/>
              </a:buClr>
              <a:buFont typeface="Arial" charset="0"/>
              <a:buNone/>
            </a:pPr>
            <a:r>
              <a:rPr lang="en-US" sz="3200" b="1" dirty="0" smtClean="0">
                <a:solidFill>
                  <a:schemeClr val="bg1"/>
                </a:solidFill>
              </a:rPr>
              <a:t>ERG2016</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wipe(up)">
                                      <p:cBhvr>
                                        <p:cTn id="7" dur="500"/>
                                        <p:tgtEl>
                                          <p:spTgt spid="71689"/>
                                        </p:tgtEl>
                                      </p:cBhvr>
                                    </p:animEffect>
                                  </p:childTnLst>
                                </p:cTn>
                              </p:par>
                            </p:childTnLst>
                          </p:cTn>
                        </p:par>
                        <p:par>
                          <p:cTn id="8" fill="hold" nodeType="afterGroup">
                            <p:stCondLst>
                              <p:cond delay="500"/>
                            </p:stCondLst>
                            <p:childTnLst>
                              <p:par>
                                <p:cTn id="9" presetID="2" presetClass="entr" presetSubtype="2"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1277600" y="3276600"/>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800"/>
              <a:t>.</a:t>
            </a:r>
          </a:p>
        </p:txBody>
      </p:sp>
      <p:sp>
        <p:nvSpPr>
          <p:cNvPr id="74758" name="Text Box 6"/>
          <p:cNvSpPr txBox="1">
            <a:spLocks noChangeArrowheads="1"/>
          </p:cNvSpPr>
          <p:nvPr/>
        </p:nvSpPr>
        <p:spPr bwMode="auto">
          <a:xfrm>
            <a:off x="533400" y="1371600"/>
            <a:ext cx="3276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a:t>B) </a:t>
            </a:r>
            <a:r>
              <a:rPr lang="en-CA"/>
              <a:t>The 4-digit ID Number (following UN or NA) on a shipping document or package;</a:t>
            </a:r>
          </a:p>
        </p:txBody>
      </p:sp>
      <p:grpSp>
        <p:nvGrpSpPr>
          <p:cNvPr id="21508" name="Group 16"/>
          <p:cNvGrpSpPr>
            <a:grpSpLocks/>
          </p:cNvGrpSpPr>
          <p:nvPr/>
        </p:nvGrpSpPr>
        <p:grpSpPr bwMode="auto">
          <a:xfrm>
            <a:off x="4038600" y="1219200"/>
            <a:ext cx="4648200" cy="5583238"/>
            <a:chOff x="2544" y="768"/>
            <a:chExt cx="2928" cy="3517"/>
          </a:xfrm>
        </p:grpSpPr>
        <p:grpSp>
          <p:nvGrpSpPr>
            <p:cNvPr id="21510" name="Group 14"/>
            <p:cNvGrpSpPr>
              <a:grpSpLocks/>
            </p:cNvGrpSpPr>
            <p:nvPr/>
          </p:nvGrpSpPr>
          <p:grpSpPr bwMode="auto">
            <a:xfrm>
              <a:off x="2592" y="768"/>
              <a:ext cx="2880" cy="3312"/>
              <a:chOff x="2592" y="768"/>
              <a:chExt cx="3005" cy="3456"/>
            </a:xfrm>
          </p:grpSpPr>
          <p:pic>
            <p:nvPicPr>
              <p:cNvPr id="2151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768"/>
                <a:ext cx="3005"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3" name="Oval 13"/>
              <p:cNvSpPr>
                <a:spLocks noChangeArrowheads="1"/>
              </p:cNvSpPr>
              <p:nvPr/>
            </p:nvSpPr>
            <p:spPr bwMode="auto">
              <a:xfrm>
                <a:off x="4406" y="2262"/>
                <a:ext cx="372" cy="187"/>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11" name="Text Box 15"/>
            <p:cNvSpPr txBox="1">
              <a:spLocks noChangeArrowheads="1"/>
            </p:cNvSpPr>
            <p:nvPr/>
          </p:nvSpPr>
          <p:spPr bwMode="auto">
            <a:xfrm>
              <a:off x="2544" y="4108"/>
              <a:ext cx="288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sz="1400">
                  <a:solidFill>
                    <a:srgbClr val="000000"/>
                  </a:solidFill>
                </a:rPr>
                <a:t>Example of a shipping document</a:t>
              </a:r>
            </a:p>
          </p:txBody>
        </p:sp>
      </p:grpSp>
      <p:sp>
        <p:nvSpPr>
          <p:cNvPr id="21509" name="Rectangle 2"/>
          <p:cNvSpPr txBox="1">
            <a:spLocks noChangeArrowheads="1"/>
          </p:cNvSpPr>
          <p:nvPr/>
        </p:nvSpPr>
        <p:spPr bwMode="auto">
          <a:xfrm>
            <a:off x="152400" y="287338"/>
            <a:ext cx="8305800" cy="582612"/>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Clr>
                <a:srgbClr val="006600"/>
              </a:buClr>
              <a:buFont typeface="Arial" charset="0"/>
              <a:buNone/>
            </a:pPr>
            <a:r>
              <a:rPr lang="en-US" sz="3200" b="1">
                <a:solidFill>
                  <a:schemeClr val="bg1"/>
                </a:solidFill>
              </a:rPr>
              <a:t>ERG2012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wipe(up)">
                                      <p:cBhvr>
                                        <p:cTn id="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1277600" y="3276600"/>
            <a:ext cx="304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800"/>
              <a:t>.</a:t>
            </a:r>
          </a:p>
        </p:txBody>
      </p:sp>
      <p:sp>
        <p:nvSpPr>
          <p:cNvPr id="76803" name="Text Box 3"/>
          <p:cNvSpPr txBox="1">
            <a:spLocks noChangeArrowheads="1"/>
          </p:cNvSpPr>
          <p:nvPr/>
        </p:nvSpPr>
        <p:spPr bwMode="auto">
          <a:xfrm>
            <a:off x="533400" y="1219200"/>
            <a:ext cx="6629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tabLst>
                <a:tab pos="381000" algn="l"/>
              </a:tabLst>
              <a:defRPr>
                <a:solidFill>
                  <a:schemeClr val="tx1"/>
                </a:solidFill>
                <a:latin typeface="Arial" charset="0"/>
              </a:defRPr>
            </a:lvl1pPr>
            <a:lvl2pPr marL="742950" indent="-285750">
              <a:tabLst>
                <a:tab pos="381000" algn="l"/>
              </a:tabLst>
              <a:defRPr>
                <a:solidFill>
                  <a:schemeClr val="tx1"/>
                </a:solidFill>
                <a:latin typeface="Arial" charset="0"/>
              </a:defRPr>
            </a:lvl2pPr>
            <a:lvl3pPr marL="1143000" indent="-228600">
              <a:tabLst>
                <a:tab pos="381000" algn="l"/>
              </a:tabLst>
              <a:defRPr>
                <a:solidFill>
                  <a:schemeClr val="tx1"/>
                </a:solidFill>
                <a:latin typeface="Arial" charset="0"/>
              </a:defRPr>
            </a:lvl3pPr>
            <a:lvl4pPr marL="1600200" indent="-228600">
              <a:tabLst>
                <a:tab pos="381000" algn="l"/>
              </a:tabLst>
              <a:defRPr>
                <a:solidFill>
                  <a:schemeClr val="tx1"/>
                </a:solidFill>
                <a:latin typeface="Arial" charset="0"/>
              </a:defRPr>
            </a:lvl4pPr>
            <a:lvl5pPr marL="2057400" indent="-228600">
              <a:tabLst>
                <a:tab pos="381000" algn="l"/>
              </a:tabLst>
              <a:defRPr>
                <a:solidFill>
                  <a:schemeClr val="tx1"/>
                </a:solidFill>
                <a:latin typeface="Arial" charset="0"/>
              </a:defRPr>
            </a:lvl5pPr>
            <a:lvl6pPr marL="2514600" indent="-228600" fontAlgn="base">
              <a:spcBef>
                <a:spcPct val="0"/>
              </a:spcBef>
              <a:spcAft>
                <a:spcPct val="0"/>
              </a:spcAft>
              <a:tabLst>
                <a:tab pos="381000" algn="l"/>
              </a:tabLst>
              <a:defRPr>
                <a:solidFill>
                  <a:schemeClr val="tx1"/>
                </a:solidFill>
                <a:latin typeface="Arial" charset="0"/>
              </a:defRPr>
            </a:lvl6pPr>
            <a:lvl7pPr marL="2971800" indent="-228600" fontAlgn="base">
              <a:spcBef>
                <a:spcPct val="0"/>
              </a:spcBef>
              <a:spcAft>
                <a:spcPct val="0"/>
              </a:spcAft>
              <a:tabLst>
                <a:tab pos="381000" algn="l"/>
              </a:tabLst>
              <a:defRPr>
                <a:solidFill>
                  <a:schemeClr val="tx1"/>
                </a:solidFill>
                <a:latin typeface="Arial" charset="0"/>
              </a:defRPr>
            </a:lvl7pPr>
            <a:lvl8pPr marL="3429000" indent="-228600" fontAlgn="base">
              <a:spcBef>
                <a:spcPct val="0"/>
              </a:spcBef>
              <a:spcAft>
                <a:spcPct val="0"/>
              </a:spcAft>
              <a:tabLst>
                <a:tab pos="381000" algn="l"/>
              </a:tabLst>
              <a:defRPr>
                <a:solidFill>
                  <a:schemeClr val="tx1"/>
                </a:solidFill>
                <a:latin typeface="Arial" charset="0"/>
              </a:defRPr>
            </a:lvl8pPr>
            <a:lvl9pPr marL="3886200" indent="-228600" fontAlgn="base">
              <a:spcBef>
                <a:spcPct val="0"/>
              </a:spcBef>
              <a:spcAft>
                <a:spcPct val="0"/>
              </a:spcAft>
              <a:tabLst>
                <a:tab pos="381000" algn="l"/>
              </a:tabLst>
              <a:defRPr>
                <a:solidFill>
                  <a:schemeClr val="tx1"/>
                </a:solidFill>
                <a:latin typeface="Arial" charset="0"/>
              </a:defRPr>
            </a:lvl9pPr>
          </a:lstStyle>
          <a:p>
            <a:r>
              <a:rPr lang="fr-CA"/>
              <a:t>C) </a:t>
            </a:r>
            <a:r>
              <a:rPr lang="en-CA"/>
              <a:t>The name of the material on a shipping document         	or package.</a:t>
            </a:r>
          </a:p>
        </p:txBody>
      </p:sp>
      <p:grpSp>
        <p:nvGrpSpPr>
          <p:cNvPr id="22532" name="Group 20"/>
          <p:cNvGrpSpPr>
            <a:grpSpLocks/>
          </p:cNvGrpSpPr>
          <p:nvPr/>
        </p:nvGrpSpPr>
        <p:grpSpPr bwMode="auto">
          <a:xfrm>
            <a:off x="4572000" y="1752600"/>
            <a:ext cx="4267200" cy="5049838"/>
            <a:chOff x="2880" y="1104"/>
            <a:chExt cx="2688" cy="3181"/>
          </a:xfrm>
        </p:grpSpPr>
        <p:grpSp>
          <p:nvGrpSpPr>
            <p:cNvPr id="22539" name="Group 17"/>
            <p:cNvGrpSpPr>
              <a:grpSpLocks/>
            </p:cNvGrpSpPr>
            <p:nvPr/>
          </p:nvGrpSpPr>
          <p:grpSpPr bwMode="auto">
            <a:xfrm>
              <a:off x="2880" y="1104"/>
              <a:ext cx="2688" cy="2976"/>
              <a:chOff x="2880" y="1104"/>
              <a:chExt cx="2698" cy="3063"/>
            </a:xfrm>
          </p:grpSpPr>
          <p:pic>
            <p:nvPicPr>
              <p:cNvPr id="2254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 y="1104"/>
                <a:ext cx="2674" cy="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42" name="Oval 16"/>
              <p:cNvSpPr>
                <a:spLocks noChangeArrowheads="1"/>
              </p:cNvSpPr>
              <p:nvPr/>
            </p:nvSpPr>
            <p:spPr bwMode="auto">
              <a:xfrm>
                <a:off x="2880" y="2400"/>
                <a:ext cx="624" cy="192"/>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2540" name="Text Box 18"/>
            <p:cNvSpPr txBox="1">
              <a:spLocks noChangeArrowheads="1"/>
            </p:cNvSpPr>
            <p:nvPr/>
          </p:nvSpPr>
          <p:spPr bwMode="auto">
            <a:xfrm>
              <a:off x="2880" y="4108"/>
              <a:ext cx="216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sz="1400">
                  <a:solidFill>
                    <a:srgbClr val="000000"/>
                  </a:solidFill>
                </a:rPr>
                <a:t>Example of a shipping document</a:t>
              </a:r>
            </a:p>
          </p:txBody>
        </p:sp>
      </p:grpSp>
      <p:grpSp>
        <p:nvGrpSpPr>
          <p:cNvPr id="22533" name="Group 21"/>
          <p:cNvGrpSpPr>
            <a:grpSpLocks/>
          </p:cNvGrpSpPr>
          <p:nvPr/>
        </p:nvGrpSpPr>
        <p:grpSpPr bwMode="auto">
          <a:xfrm>
            <a:off x="838200" y="2438400"/>
            <a:ext cx="3171825" cy="4014788"/>
            <a:chOff x="528" y="1536"/>
            <a:chExt cx="1998" cy="2529"/>
          </a:xfrm>
        </p:grpSpPr>
        <p:grpSp>
          <p:nvGrpSpPr>
            <p:cNvPr id="22535" name="Group 12"/>
            <p:cNvGrpSpPr>
              <a:grpSpLocks/>
            </p:cNvGrpSpPr>
            <p:nvPr/>
          </p:nvGrpSpPr>
          <p:grpSpPr bwMode="auto">
            <a:xfrm>
              <a:off x="576" y="1536"/>
              <a:ext cx="1950" cy="2304"/>
              <a:chOff x="720" y="1296"/>
              <a:chExt cx="1950" cy="2304"/>
            </a:xfrm>
          </p:grpSpPr>
          <p:pic>
            <p:nvPicPr>
              <p:cNvPr id="2253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 y="1296"/>
                <a:ext cx="195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8" name="Oval 10"/>
              <p:cNvSpPr>
                <a:spLocks noChangeArrowheads="1"/>
              </p:cNvSpPr>
              <p:nvPr/>
            </p:nvSpPr>
            <p:spPr bwMode="auto">
              <a:xfrm>
                <a:off x="1152" y="1632"/>
                <a:ext cx="1104" cy="288"/>
              </a:xfrm>
              <a:prstGeom prst="ellipse">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2536" name="Text Box 19"/>
            <p:cNvSpPr txBox="1">
              <a:spLocks noChangeArrowheads="1"/>
            </p:cNvSpPr>
            <p:nvPr/>
          </p:nvSpPr>
          <p:spPr bwMode="auto">
            <a:xfrm>
              <a:off x="528" y="3888"/>
              <a:ext cx="168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sz="1400">
                  <a:solidFill>
                    <a:srgbClr val="000000"/>
                  </a:solidFill>
                </a:rPr>
                <a:t>Example of a package</a:t>
              </a:r>
            </a:p>
          </p:txBody>
        </p:sp>
      </p:grpSp>
      <p:sp>
        <p:nvSpPr>
          <p:cNvPr id="22534" name="Rectangle 2"/>
          <p:cNvSpPr txBox="1">
            <a:spLocks noChangeArrowheads="1"/>
          </p:cNvSpPr>
          <p:nvPr/>
        </p:nvSpPr>
        <p:spPr bwMode="auto">
          <a:xfrm>
            <a:off x="152400" y="287338"/>
            <a:ext cx="8305800" cy="582612"/>
          </a:xfrm>
          <a:prstGeom prst="rect">
            <a:avLst/>
          </a:prstGeom>
          <a:noFill/>
          <a:ln>
            <a:noFill/>
          </a:ln>
          <a:effectLst>
            <a:outerShdw dist="107763"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Clr>
                <a:srgbClr val="006600"/>
              </a:buClr>
              <a:buFont typeface="Arial" charset="0"/>
              <a:buNone/>
            </a:pPr>
            <a:r>
              <a:rPr lang="en-US" sz="3200" b="1" dirty="0" smtClean="0">
                <a:solidFill>
                  <a:schemeClr val="bg1"/>
                </a:solidFill>
              </a:rPr>
              <a:t>ERG2016</a:t>
            </a:r>
            <a:endParaRPr 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Effect transition="in" filter="wipe(up)">
                                      <p:cBhvr>
                                        <p:cTn id="7" dur="5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457200" y="1447800"/>
            <a:ext cx="8305800" cy="3505200"/>
          </a:xfrm>
        </p:spPr>
        <p:txBody>
          <a:bodyPr lIns="90488" tIns="44450" rIns="90488" bIns="44450"/>
          <a:lstStyle/>
          <a:p>
            <a:pPr marL="571500" indent="-528638">
              <a:buFontTx/>
              <a:buNone/>
              <a:tabLst>
                <a:tab pos="571500" algn="l"/>
              </a:tabLst>
              <a:defRPr/>
            </a:pPr>
            <a:r>
              <a:rPr lang="en-US" dirty="0"/>
              <a:t>1</a:t>
            </a:r>
            <a:r>
              <a:rPr lang="en-US" dirty="0" smtClean="0"/>
              <a:t>)</a:t>
            </a:r>
            <a:r>
              <a:rPr lang="en-US" dirty="0"/>
              <a:t>	</a:t>
            </a:r>
            <a:r>
              <a:rPr lang="en-CA" dirty="0"/>
              <a:t>Look up the material’s 3-digit Guide number in either:</a:t>
            </a:r>
          </a:p>
          <a:p>
            <a:pPr marL="571500" indent="-528638">
              <a:buFontTx/>
              <a:buNone/>
              <a:tabLst>
                <a:tab pos="571500" algn="l"/>
              </a:tabLst>
              <a:defRPr/>
            </a:pPr>
            <a:endParaRPr lang="en-CA" sz="1600" dirty="0"/>
          </a:p>
          <a:p>
            <a:pPr marL="571500" indent="-528638">
              <a:buFont typeface="Wingdings" pitchFamily="2" charset="2"/>
              <a:buChar char="Ø"/>
              <a:tabLst>
                <a:tab pos="571500" algn="l"/>
              </a:tabLst>
              <a:defRPr/>
            </a:pPr>
            <a:r>
              <a:rPr lang="en-CA" sz="2400" dirty="0"/>
              <a:t>The ID Number index</a:t>
            </a:r>
            <a:r>
              <a:rPr lang="en-CA" sz="2400" dirty="0">
                <a:solidFill>
                  <a:schemeClr val="tx2"/>
                </a:solidFill>
              </a:rPr>
              <a:t> </a:t>
            </a:r>
            <a:r>
              <a:rPr lang="en-CA" sz="2400" dirty="0"/>
              <a:t>(</a:t>
            </a:r>
            <a:r>
              <a:rPr lang="en-CA" sz="2400" b="1" dirty="0">
                <a:solidFill>
                  <a:srgbClr val="FAFD00"/>
                </a:solidFill>
                <a:effectLst>
                  <a:outerShdw blurRad="38100" dist="38100" dir="2700000" algn="tl">
                    <a:srgbClr val="000000"/>
                  </a:outerShdw>
                </a:effectLst>
              </a:rPr>
              <a:t>YELLOW</a:t>
            </a:r>
            <a:r>
              <a:rPr lang="en-CA" sz="2400" dirty="0"/>
              <a:t>-bordered pages);</a:t>
            </a:r>
          </a:p>
          <a:p>
            <a:pPr marL="571500" indent="-528638">
              <a:buFont typeface="Wingdings" pitchFamily="2" charset="2"/>
              <a:buNone/>
              <a:tabLst>
                <a:tab pos="571500" algn="l"/>
              </a:tabLst>
              <a:defRPr/>
            </a:pPr>
            <a:endParaRPr lang="en-CA" sz="1600" b="1" dirty="0">
              <a:solidFill>
                <a:srgbClr val="FAFD00"/>
              </a:solidFill>
              <a:effectLst>
                <a:outerShdw blurRad="38100" dist="38100" dir="2700000" algn="tl">
                  <a:srgbClr val="000000"/>
                </a:outerShdw>
              </a:effectLst>
            </a:endParaRPr>
          </a:p>
          <a:p>
            <a:pPr marL="571500" indent="-528638">
              <a:buFont typeface="Wingdings" pitchFamily="2" charset="2"/>
              <a:buChar char="Ø"/>
              <a:tabLst>
                <a:tab pos="571500" algn="l"/>
              </a:tabLst>
              <a:defRPr/>
            </a:pPr>
            <a:r>
              <a:rPr lang="en-CA" sz="2400" dirty="0"/>
              <a:t>The name of material index</a:t>
            </a:r>
            <a:r>
              <a:rPr lang="en-CA" sz="2400" dirty="0">
                <a:solidFill>
                  <a:srgbClr val="114FFB"/>
                </a:solidFill>
              </a:rPr>
              <a:t> </a:t>
            </a:r>
            <a:r>
              <a:rPr lang="en-CA" sz="2400" dirty="0"/>
              <a:t>(</a:t>
            </a:r>
            <a:r>
              <a:rPr lang="en-CA" sz="2400" b="1" dirty="0">
                <a:solidFill>
                  <a:srgbClr val="114FFB"/>
                </a:solidFill>
                <a:effectLst>
                  <a:outerShdw blurRad="38100" dist="38100" dir="2700000" algn="tl">
                    <a:srgbClr val="000000"/>
                  </a:outerShdw>
                </a:effectLst>
              </a:rPr>
              <a:t>BLUE</a:t>
            </a:r>
            <a:r>
              <a:rPr lang="en-CA" sz="2400" dirty="0"/>
              <a:t>-bordered pages);</a:t>
            </a:r>
          </a:p>
          <a:p>
            <a:pPr marL="571500" indent="-528638">
              <a:buFont typeface="Wingdings" pitchFamily="2" charset="2"/>
              <a:buNone/>
              <a:tabLst>
                <a:tab pos="571500" algn="l"/>
              </a:tabLst>
              <a:defRPr/>
            </a:pPr>
            <a:endParaRPr lang="en-CA" sz="1600" dirty="0"/>
          </a:p>
          <a:p>
            <a:pPr marL="571500" indent="-528638">
              <a:buFont typeface="Wingdings" pitchFamily="2" charset="2"/>
              <a:buChar char="Ø"/>
              <a:tabLst>
                <a:tab pos="571500" algn="l"/>
              </a:tabLst>
              <a:defRPr/>
            </a:pPr>
            <a:r>
              <a:rPr lang="en-CA" sz="2400" dirty="0"/>
              <a:t>Note if the substance is </a:t>
            </a:r>
            <a:r>
              <a:rPr lang="en-CA" sz="2400" u="sng" dirty="0"/>
              <a:t>highlighted</a:t>
            </a:r>
            <a:r>
              <a:rPr lang="en-CA" sz="2400" dirty="0"/>
              <a:t> in </a:t>
            </a:r>
            <a:r>
              <a:rPr lang="en-CA" sz="2400" b="1" dirty="0" smtClean="0">
                <a:solidFill>
                  <a:srgbClr val="04B604"/>
                </a:solidFill>
                <a:effectLst>
                  <a:outerShdw blurRad="38100" dist="38100" dir="2700000" algn="tl">
                    <a:srgbClr val="000000"/>
                  </a:outerShdw>
                </a:effectLst>
              </a:rPr>
              <a:t>GREEN</a:t>
            </a:r>
            <a:r>
              <a:rPr lang="en-US" sz="2400" dirty="0" smtClean="0"/>
              <a:t>.</a:t>
            </a:r>
            <a:endParaRPr lang="en-US" sz="2400" dirty="0"/>
          </a:p>
        </p:txBody>
      </p:sp>
      <p:sp>
        <p:nvSpPr>
          <p:cNvPr id="23555" name="Title 1"/>
          <p:cNvSpPr>
            <a:spLocks noGrp="1"/>
          </p:cNvSpPr>
          <p:nvPr>
            <p:ph type="title"/>
          </p:nvPr>
        </p:nvSpPr>
        <p:spPr/>
        <p:txBody>
          <a:bodyPr/>
          <a:lstStyle/>
          <a:p>
            <a:r>
              <a:rPr lang="en-US" dirty="0" smtClean="0"/>
              <a:t>ERG 2016</a:t>
            </a:r>
          </a:p>
        </p:txBody>
      </p:sp>
      <p:sp>
        <p:nvSpPr>
          <p:cNvPr id="23556" name="TextBox 2"/>
          <p:cNvSpPr txBox="1">
            <a:spLocks noChangeArrowheads="1"/>
          </p:cNvSpPr>
          <p:nvPr/>
        </p:nvSpPr>
        <p:spPr bwMode="auto">
          <a:xfrm>
            <a:off x="838200" y="5029200"/>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CA"/>
              <a:t>As a </a:t>
            </a:r>
            <a:r>
              <a:rPr lang="en-CA" b="1" i="1"/>
              <a:t>last resort</a:t>
            </a:r>
            <a:r>
              <a:rPr lang="en-CA"/>
              <a:t>, if the ID number or the name of material are not available, use the </a:t>
            </a:r>
            <a:r>
              <a:rPr lang="en-CA" b="1"/>
              <a:t>Table of Placards and/or the Rail Car &amp; Road Trailer Identification Charts</a:t>
            </a:r>
            <a:endParaRPr lang="en-US"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up)">
                                      <p:cBhvr>
                                        <p:cTn id="7" dur="500"/>
                                        <p:tgtEl>
                                          <p:spTgt spid="78851">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animEffect transition="in" filter="wipe(up)">
                                      <p:cBhvr>
                                        <p:cTn id="11" dur="500"/>
                                        <p:tgtEl>
                                          <p:spTgt spid="78851">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8851">
                                            <p:txEl>
                                              <p:pRg st="4" end="4"/>
                                            </p:txEl>
                                          </p:spTgt>
                                        </p:tgtEl>
                                        <p:attrNameLst>
                                          <p:attrName>style.visibility</p:attrName>
                                        </p:attrNameLst>
                                      </p:cBhvr>
                                      <p:to>
                                        <p:strVal val="visible"/>
                                      </p:to>
                                    </p:set>
                                    <p:animEffect transition="in" filter="wipe(up)">
                                      <p:cBhvr>
                                        <p:cTn id="15" dur="500"/>
                                        <p:tgtEl>
                                          <p:spTgt spid="78851">
                                            <p:txEl>
                                              <p:pRg st="4" end="4"/>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8851">
                                            <p:txEl>
                                              <p:pRg st="6" end="6"/>
                                            </p:txEl>
                                          </p:spTgt>
                                        </p:tgtEl>
                                        <p:attrNameLst>
                                          <p:attrName>style.visibility</p:attrName>
                                        </p:attrNameLst>
                                      </p:cBhvr>
                                      <p:to>
                                        <p:strVal val="visible"/>
                                      </p:to>
                                    </p:set>
                                    <p:animEffect transition="in" filter="wipe(up)">
                                      <p:cBhvr>
                                        <p:cTn id="19" dur="500"/>
                                        <p:tgtEl>
                                          <p:spTgt spid="78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685800" y="1473200"/>
            <a:ext cx="8077200" cy="4470400"/>
          </a:xfrm>
        </p:spPr>
        <p:txBody>
          <a:bodyPr lIns="90488" tIns="44450" rIns="90488" bIns="44450"/>
          <a:lstStyle/>
          <a:p>
            <a:pPr marL="455613" indent="-455613">
              <a:buFontTx/>
              <a:buNone/>
              <a:defRPr/>
            </a:pPr>
            <a:r>
              <a:rPr lang="en-US" dirty="0" smtClean="0"/>
              <a:t>2) </a:t>
            </a:r>
            <a:r>
              <a:rPr lang="en-CA" dirty="0"/>
              <a:t>Turn to the numbered guide (</a:t>
            </a:r>
            <a:r>
              <a:rPr lang="en-CA" b="1" dirty="0">
                <a:solidFill>
                  <a:srgbClr val="FF6600"/>
                </a:solidFill>
                <a:effectLst>
                  <a:outerShdw blurRad="38100" dist="38100" dir="2700000" algn="tl">
                    <a:srgbClr val="000000"/>
                  </a:outerShdw>
                </a:effectLst>
              </a:rPr>
              <a:t>ORANGE</a:t>
            </a:r>
            <a:r>
              <a:rPr lang="en-CA" dirty="0"/>
              <a:t>-bordered</a:t>
            </a:r>
            <a:r>
              <a:rPr lang="en-CA" dirty="0">
                <a:solidFill>
                  <a:srgbClr val="FF6600"/>
                </a:solidFill>
                <a:effectLst>
                  <a:outerShdw blurRad="38100" dist="38100" dir="2700000" algn="tl">
                    <a:srgbClr val="000000"/>
                  </a:outerShdw>
                </a:effectLst>
              </a:rPr>
              <a:t> </a:t>
            </a:r>
            <a:r>
              <a:rPr lang="en-CA" dirty="0"/>
              <a:t>pages):</a:t>
            </a:r>
          </a:p>
          <a:p>
            <a:pPr marL="455613" indent="-455613">
              <a:buFontTx/>
              <a:buNone/>
              <a:defRPr/>
            </a:pPr>
            <a:r>
              <a:rPr lang="en-CA" sz="2400" dirty="0" smtClean="0">
                <a:solidFill>
                  <a:srgbClr val="FF6600"/>
                </a:solidFill>
                <a:effectLst>
                  <a:outerShdw blurRad="38100" dist="38100" dir="2700000" algn="tl">
                    <a:srgbClr val="000000"/>
                  </a:outerShdw>
                </a:effectLst>
              </a:rPr>
              <a:t> </a:t>
            </a:r>
            <a:endParaRPr lang="en-CA" sz="2400" dirty="0">
              <a:solidFill>
                <a:srgbClr val="FF6600"/>
              </a:solidFill>
              <a:effectLst>
                <a:outerShdw blurRad="38100" dist="38100" dir="2700000" algn="tl">
                  <a:srgbClr val="000000"/>
                </a:outerShdw>
              </a:effectLst>
            </a:endParaRPr>
          </a:p>
          <a:p>
            <a:pPr marL="455613" indent="-455613">
              <a:buFont typeface="Wingdings" pitchFamily="2" charset="2"/>
              <a:buChar char="Ø"/>
              <a:defRPr/>
            </a:pPr>
            <a:r>
              <a:rPr lang="en-CA" dirty="0"/>
              <a:t>Read carefully all the information provided in the </a:t>
            </a:r>
            <a:r>
              <a:rPr lang="en-CA" b="1" dirty="0">
                <a:solidFill>
                  <a:srgbClr val="FF6600"/>
                </a:solidFill>
                <a:effectLst>
                  <a:outerShdw blurRad="38100" dist="38100" dir="2700000" algn="tl">
                    <a:srgbClr val="000000"/>
                  </a:outerShdw>
                </a:effectLst>
              </a:rPr>
              <a:t>ORANGE</a:t>
            </a:r>
            <a:r>
              <a:rPr lang="en-CA" dirty="0"/>
              <a:t> </a:t>
            </a:r>
            <a:r>
              <a:rPr lang="en-CA" dirty="0" smtClean="0"/>
              <a:t>Guide;</a:t>
            </a:r>
          </a:p>
          <a:p>
            <a:pPr marL="455613" indent="-455613">
              <a:buFont typeface="Wingdings" pitchFamily="2" charset="2"/>
              <a:buChar char="Ø"/>
              <a:defRPr/>
            </a:pPr>
            <a:r>
              <a:rPr lang="en-CA" dirty="0" smtClean="0"/>
              <a:t>use </a:t>
            </a:r>
            <a:r>
              <a:rPr lang="en-CA" dirty="0"/>
              <a:t>jointly the </a:t>
            </a:r>
            <a:r>
              <a:rPr lang="en-CA" b="1" dirty="0">
                <a:solidFill>
                  <a:srgbClr val="03B604"/>
                </a:solidFill>
                <a:effectLst>
                  <a:outerShdw blurRad="38100" dist="38100" dir="2700000" algn="tl">
                    <a:srgbClr val="000000"/>
                  </a:outerShdw>
                </a:effectLst>
              </a:rPr>
              <a:t>GREEN</a:t>
            </a:r>
            <a:r>
              <a:rPr lang="en-CA" dirty="0"/>
              <a:t> Section if the substance is </a:t>
            </a:r>
            <a:r>
              <a:rPr lang="en-CA" u="sng" dirty="0" smtClean="0"/>
              <a:t>highlighted</a:t>
            </a:r>
            <a:r>
              <a:rPr lang="en-CA" u="sng" dirty="0"/>
              <a:t> </a:t>
            </a:r>
            <a:r>
              <a:rPr lang="en-CA" u="sng" dirty="0" smtClean="0"/>
              <a:t>green </a:t>
            </a:r>
            <a:r>
              <a:rPr lang="en-CA" dirty="0" smtClean="0"/>
              <a:t>in the yellow or blue section</a:t>
            </a:r>
            <a:endParaRPr lang="en-CA" dirty="0"/>
          </a:p>
        </p:txBody>
      </p:sp>
      <p:sp>
        <p:nvSpPr>
          <p:cNvPr id="24579" name="Title 1"/>
          <p:cNvSpPr>
            <a:spLocks noGrp="1"/>
          </p:cNvSpPr>
          <p:nvPr>
            <p:ph type="title"/>
          </p:nvPr>
        </p:nvSpPr>
        <p:spPr/>
        <p:txBody>
          <a:bodyPr/>
          <a:lstStyle/>
          <a:p>
            <a:r>
              <a:rPr lang="en-US" dirty="0" smtClean="0"/>
              <a:t>ERG 2016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wipe(up)">
                                      <p:cBhvr>
                                        <p:cTn id="7" dur="500"/>
                                        <p:tgtEl>
                                          <p:spTgt spid="83971">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animEffect transition="in" filter="wipe(up)">
                                      <p:cBhvr>
                                        <p:cTn id="11" dur="500"/>
                                        <p:tgtEl>
                                          <p:spTgt spid="83971">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animEffect transition="in" filter="wipe(up)">
                                      <p:cBhvr>
                                        <p:cTn id="15" dur="500"/>
                                        <p:tgtEl>
                                          <p:spTgt spid="83971">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Effect transition="in" filter="wipe(up)">
                                      <p:cBhvr>
                                        <p:cTn id="19" dur="500"/>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26"/>
          <p:cNvSpPr>
            <a:spLocks noGrp="1" noChangeArrowheads="1"/>
          </p:cNvSpPr>
          <p:nvPr>
            <p:ph type="body" idx="1"/>
          </p:nvPr>
        </p:nvSpPr>
        <p:spPr>
          <a:xfrm>
            <a:off x="2362200" y="4953000"/>
            <a:ext cx="6400800" cy="1143000"/>
          </a:xfrm>
        </p:spPr>
        <p:txBody>
          <a:bodyPr lIns="90488" tIns="44450" rIns="90488" bIns="44450"/>
          <a:lstStyle/>
          <a:p>
            <a:pPr marL="385763" indent="-342369">
              <a:lnSpc>
                <a:spcPct val="90000"/>
              </a:lnSpc>
              <a:buFont typeface="Wingdings" pitchFamily="2" charset="2"/>
              <a:buChar char="Ø"/>
              <a:defRPr/>
            </a:pPr>
            <a:r>
              <a:rPr lang="en-CA" sz="2400" dirty="0"/>
              <a:t>Use </a:t>
            </a:r>
            <a:r>
              <a:rPr lang="en-CA" sz="2400" b="1" dirty="0">
                <a:solidFill>
                  <a:srgbClr val="F35B1B"/>
                </a:solidFill>
                <a:effectLst>
                  <a:outerShdw blurRad="38100" dist="38100" dir="2700000" algn="tl">
                    <a:srgbClr val="000000"/>
                  </a:outerShdw>
                </a:effectLst>
              </a:rPr>
              <a:t>GUIDE 112</a:t>
            </a:r>
            <a:r>
              <a:rPr lang="en-CA" sz="2400" dirty="0"/>
              <a:t> for all explosives, except:</a:t>
            </a:r>
          </a:p>
          <a:p>
            <a:pPr marL="385763" indent="-342369">
              <a:lnSpc>
                <a:spcPct val="90000"/>
              </a:lnSpc>
              <a:buFont typeface="Wingdings" pitchFamily="2" charset="2"/>
              <a:buChar char="Ø"/>
              <a:defRPr/>
            </a:pPr>
            <a:r>
              <a:rPr lang="en-CA" sz="2400" dirty="0"/>
              <a:t>For Class 1.4 Explosives, use </a:t>
            </a:r>
            <a:r>
              <a:rPr lang="en-CA" sz="2400" b="1" dirty="0">
                <a:solidFill>
                  <a:srgbClr val="F35B1B"/>
                </a:solidFill>
                <a:effectLst>
                  <a:outerShdw blurRad="38100" dist="38100" dir="2700000" algn="tl">
                    <a:srgbClr val="000000"/>
                  </a:outerShdw>
                </a:effectLst>
              </a:rPr>
              <a:t>GUIDE 114</a:t>
            </a:r>
            <a:r>
              <a:rPr lang="en-CA" sz="2400" dirty="0" smtClean="0"/>
              <a:t>.</a:t>
            </a:r>
          </a:p>
          <a:p>
            <a:pPr marL="385763" indent="-342369">
              <a:lnSpc>
                <a:spcPct val="90000"/>
              </a:lnSpc>
              <a:buNone/>
              <a:defRPr/>
            </a:pPr>
            <a:r>
              <a:rPr lang="en-CA" sz="1800" i="1" dirty="0" smtClean="0"/>
              <a:t>     (Class 1.4 has no significant blast hazard)</a:t>
            </a:r>
            <a:endParaRPr lang="en-CA" sz="1800" i="1" dirty="0"/>
          </a:p>
        </p:txBody>
      </p:sp>
      <p:pic>
        <p:nvPicPr>
          <p:cNvPr id="82947" name="Picture 1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876800"/>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948" name="Rectangle 1028"/>
          <p:cNvSpPr>
            <a:spLocks noChangeArrowheads="1"/>
          </p:cNvSpPr>
          <p:nvPr/>
        </p:nvSpPr>
        <p:spPr bwMode="auto">
          <a:xfrm>
            <a:off x="381000" y="3962400"/>
            <a:ext cx="6172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85763" indent="-342900">
              <a:spcBef>
                <a:spcPct val="20000"/>
              </a:spcBef>
              <a:buClr>
                <a:schemeClr val="tx1"/>
              </a:buClr>
              <a:buFont typeface="Wingdings" pitchFamily="2" charset="2"/>
              <a:buChar char="Ø"/>
            </a:pPr>
            <a:r>
              <a:rPr lang="en-US" sz="2800" u="sng"/>
              <a:t> </a:t>
            </a:r>
            <a:r>
              <a:rPr lang="en-CA" sz="2800" u="sng"/>
              <a:t>If the incident involves explosives:</a:t>
            </a:r>
            <a:r>
              <a:rPr lang="en-CA" sz="2800">
                <a:solidFill>
                  <a:srgbClr val="000000"/>
                </a:solidFill>
                <a:cs typeface="Arial" charset="0"/>
              </a:rPr>
              <a:t>  </a:t>
            </a:r>
            <a:endParaRPr lang="en-CA" sz="2800"/>
          </a:p>
        </p:txBody>
      </p:sp>
      <p:sp>
        <p:nvSpPr>
          <p:cNvPr id="82952" name="Text Box 1032"/>
          <p:cNvSpPr txBox="1">
            <a:spLocks noChangeArrowheads="1"/>
          </p:cNvSpPr>
          <p:nvPr/>
        </p:nvSpPr>
        <p:spPr bwMode="auto">
          <a:xfrm>
            <a:off x="381000" y="1676400"/>
            <a:ext cx="8382000" cy="1433513"/>
          </a:xfrm>
          <a:prstGeom prst="rect">
            <a:avLst/>
          </a:prstGeom>
          <a:noFill/>
          <a:ln w="12700">
            <a:noFill/>
            <a:miter lim="800000"/>
            <a:headEnd type="none" w="sm" len="sm"/>
            <a:tailEnd type="none" w="sm" len="sm"/>
          </a:ln>
          <a:effectLst/>
        </p:spPr>
        <p:txBody>
          <a:bodyPr>
            <a:spAutoFit/>
          </a:bodyPr>
          <a:lstStyle/>
          <a:p>
            <a:pPr marL="401638" indent="-401638" fontAlgn="auto">
              <a:lnSpc>
                <a:spcPct val="90000"/>
              </a:lnSpc>
              <a:spcBef>
                <a:spcPct val="20000"/>
              </a:spcBef>
              <a:spcAft>
                <a:spcPts val="0"/>
              </a:spcAft>
              <a:buClr>
                <a:schemeClr val="tx1"/>
              </a:buClr>
              <a:buFont typeface="Wingdings" pitchFamily="2" charset="2"/>
              <a:buChar char="Ø"/>
              <a:defRPr/>
            </a:pPr>
            <a:r>
              <a:rPr lang="en-CA" sz="2800" dirty="0">
                <a:latin typeface="+mn-lt"/>
              </a:rPr>
              <a:t>CAUTION:</a:t>
            </a:r>
            <a:r>
              <a:rPr lang="en-CA" dirty="0">
                <a:latin typeface="+mn-lt"/>
              </a:rPr>
              <a:t>  </a:t>
            </a:r>
            <a:r>
              <a:rPr lang="en-CA" sz="2000" dirty="0">
                <a:latin typeface="+mn-lt"/>
              </a:rPr>
              <a:t>If a reference to a guide cannot be found and the incident is believed to involve dangerous goods: </a:t>
            </a:r>
          </a:p>
          <a:p>
            <a:pPr marL="401638" indent="-401638" fontAlgn="auto">
              <a:lnSpc>
                <a:spcPct val="90000"/>
              </a:lnSpc>
              <a:spcBef>
                <a:spcPct val="20000"/>
              </a:spcBef>
              <a:spcAft>
                <a:spcPts val="0"/>
              </a:spcAft>
              <a:buClr>
                <a:schemeClr val="tx1"/>
              </a:buClr>
              <a:buFont typeface="Wingdings" pitchFamily="2" charset="2"/>
              <a:buNone/>
              <a:defRPr/>
            </a:pPr>
            <a:r>
              <a:rPr lang="en-CA" sz="2000" dirty="0">
                <a:latin typeface="+mn-lt"/>
              </a:rPr>
              <a:t>Turn to</a:t>
            </a:r>
            <a:r>
              <a:rPr lang="en-CA" sz="2000" dirty="0">
                <a:effectLst>
                  <a:outerShdw blurRad="38100" dist="38100" dir="2700000" algn="tl">
                    <a:srgbClr val="000000"/>
                  </a:outerShdw>
                </a:effectLst>
                <a:latin typeface="+mn-lt"/>
              </a:rPr>
              <a:t> </a:t>
            </a:r>
            <a:r>
              <a:rPr lang="en-CA" sz="2000" b="1" dirty="0">
                <a:latin typeface="+mn-lt"/>
              </a:rPr>
              <a:t>GUIDE 111</a:t>
            </a:r>
          </a:p>
          <a:p>
            <a:pPr marL="401638" indent="-401638" fontAlgn="auto">
              <a:lnSpc>
                <a:spcPct val="90000"/>
              </a:lnSpc>
              <a:spcBef>
                <a:spcPct val="20000"/>
              </a:spcBef>
              <a:spcAft>
                <a:spcPts val="0"/>
              </a:spcAft>
              <a:buClr>
                <a:schemeClr val="tx1"/>
              </a:buClr>
              <a:buFont typeface="Wingdings" pitchFamily="2" charset="2"/>
              <a:buNone/>
              <a:defRPr/>
            </a:pPr>
            <a:r>
              <a:rPr lang="en-CA" sz="2000" dirty="0">
                <a:latin typeface="+mn-lt"/>
              </a:rPr>
              <a:t>	and use it until additional information becomes available</a:t>
            </a:r>
            <a:r>
              <a:rPr lang="en-US" sz="2000" dirty="0">
                <a:latin typeface="+mn-lt"/>
              </a:rPr>
              <a:t>.</a:t>
            </a:r>
            <a:endParaRPr lang="en-US" sz="2000" dirty="0">
              <a:solidFill>
                <a:srgbClr val="000000"/>
              </a:solidFill>
            </a:endParaRPr>
          </a:p>
        </p:txBody>
      </p:sp>
      <p:sp>
        <p:nvSpPr>
          <p:cNvPr id="25606" name="Title 1"/>
          <p:cNvSpPr>
            <a:spLocks noGrp="1"/>
          </p:cNvSpPr>
          <p:nvPr>
            <p:ph type="title"/>
          </p:nvPr>
        </p:nvSpPr>
        <p:spPr/>
        <p:txBody>
          <a:bodyPr/>
          <a:lstStyle/>
          <a:p>
            <a:r>
              <a:rPr lang="en-US" dirty="0" smtClean="0"/>
              <a:t>ERG 2016</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wipe(up)">
                                      <p:cBhvr>
                                        <p:cTn id="7" dur="500"/>
                                        <p:tgtEl>
                                          <p:spTgt spid="82952"/>
                                        </p:tgtEl>
                                      </p:cBhvr>
                                    </p:animEffect>
                                  </p:childTnLst>
                                </p:cTn>
                              </p:par>
                            </p:childTnLst>
                          </p:cTn>
                        </p:par>
                        <p:par>
                          <p:cTn id="8" fill="hold" nodeType="afterGroup">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82948"/>
                                        </p:tgtEl>
                                        <p:attrNameLst>
                                          <p:attrName>style.visibility</p:attrName>
                                        </p:attrNameLst>
                                      </p:cBhvr>
                                      <p:to>
                                        <p:strVal val="visible"/>
                                      </p:to>
                                    </p:set>
                                    <p:animEffect transition="in" filter="wipe(up)">
                                      <p:cBhvr>
                                        <p:cTn id="11" dur="500"/>
                                        <p:tgtEl>
                                          <p:spTgt spid="82948"/>
                                        </p:tgtEl>
                                      </p:cBhvr>
                                    </p:animEffect>
                                  </p:childTnLst>
                                </p:cTn>
                              </p:par>
                            </p:childTnLst>
                          </p:cTn>
                        </p:par>
                        <p:par>
                          <p:cTn id="12" fill="hold" nodeType="afterGroup">
                            <p:stCondLst>
                              <p:cond delay="2000"/>
                            </p:stCondLst>
                            <p:childTnLst>
                              <p:par>
                                <p:cTn id="13" presetID="14" presetClass="entr" presetSubtype="10" fill="hold" nodeType="afterEffect">
                                  <p:stCondLst>
                                    <p:cond delay="0"/>
                                  </p:stCondLst>
                                  <p:childTnLst>
                                    <p:set>
                                      <p:cBhvr>
                                        <p:cTn id="14" dur="1" fill="hold">
                                          <p:stCondLst>
                                            <p:cond delay="0"/>
                                          </p:stCondLst>
                                        </p:cTn>
                                        <p:tgtEl>
                                          <p:spTgt spid="82947"/>
                                        </p:tgtEl>
                                        <p:attrNameLst>
                                          <p:attrName>style.visibility</p:attrName>
                                        </p:attrNameLst>
                                      </p:cBhvr>
                                      <p:to>
                                        <p:strVal val="visible"/>
                                      </p:to>
                                    </p:set>
                                    <p:animEffect transition="in" filter="randombar(horizontal)">
                                      <p:cBhvr>
                                        <p:cTn id="15" dur="500"/>
                                        <p:tgtEl>
                                          <p:spTgt spid="82947"/>
                                        </p:tgtEl>
                                      </p:cBhvr>
                                    </p:animEffect>
                                  </p:childTnLst>
                                </p:cTn>
                              </p:par>
                            </p:childTnLst>
                          </p:cTn>
                        </p:par>
                        <p:par>
                          <p:cTn id="16" fill="hold" nodeType="afterGroup">
                            <p:stCondLst>
                              <p:cond delay="2500"/>
                            </p:stCondLst>
                            <p:childTnLst>
                              <p:par>
                                <p:cTn id="17" presetID="22" presetClass="entr" presetSubtype="1" fill="hold" grpId="0" nodeType="afterEffect">
                                  <p:stCondLst>
                                    <p:cond delay="1000"/>
                                  </p:stCondLst>
                                  <p:childTnLst>
                                    <p:set>
                                      <p:cBhvr>
                                        <p:cTn id="18" dur="1" fill="hold">
                                          <p:stCondLst>
                                            <p:cond delay="0"/>
                                          </p:stCondLst>
                                        </p:cTn>
                                        <p:tgtEl>
                                          <p:spTgt spid="82946">
                                            <p:txEl>
                                              <p:pRg st="0" end="0"/>
                                            </p:txEl>
                                          </p:spTgt>
                                        </p:tgtEl>
                                        <p:attrNameLst>
                                          <p:attrName>style.visibility</p:attrName>
                                        </p:attrNameLst>
                                      </p:cBhvr>
                                      <p:to>
                                        <p:strVal val="visible"/>
                                      </p:to>
                                    </p:set>
                                    <p:animEffect transition="in" filter="wipe(up)">
                                      <p:cBhvr>
                                        <p:cTn id="19" dur="500"/>
                                        <p:tgtEl>
                                          <p:spTgt spid="82946">
                                            <p:txEl>
                                              <p:pRg st="0" end="0"/>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1000"/>
                                  </p:stCondLst>
                                  <p:childTnLst>
                                    <p:set>
                                      <p:cBhvr>
                                        <p:cTn id="22" dur="1" fill="hold">
                                          <p:stCondLst>
                                            <p:cond delay="0"/>
                                          </p:stCondLst>
                                        </p:cTn>
                                        <p:tgtEl>
                                          <p:spTgt spid="82946">
                                            <p:txEl>
                                              <p:pRg st="1" end="1"/>
                                            </p:txEl>
                                          </p:spTgt>
                                        </p:tgtEl>
                                        <p:attrNameLst>
                                          <p:attrName>style.visibility</p:attrName>
                                        </p:attrNameLst>
                                      </p:cBhvr>
                                      <p:to>
                                        <p:strVal val="visible"/>
                                      </p:to>
                                    </p:set>
                                    <p:animEffect transition="in" filter="wipe(up)">
                                      <p:cBhvr>
                                        <p:cTn id="23" dur="500"/>
                                        <p:tgtEl>
                                          <p:spTgt spid="82946">
                                            <p:txEl>
                                              <p:pRg st="1" end="1"/>
                                            </p:txEl>
                                          </p:spTgt>
                                        </p:tgtEl>
                                      </p:cBhvr>
                                    </p:animEffect>
                                  </p:childTnLst>
                                </p:cTn>
                              </p:par>
                            </p:childTnLst>
                          </p:cTn>
                        </p:par>
                        <p:par>
                          <p:cTn id="24" fill="hold">
                            <p:stCondLst>
                              <p:cond delay="5500"/>
                            </p:stCondLst>
                            <p:childTnLst>
                              <p:par>
                                <p:cTn id="25" presetID="22" presetClass="entr" presetSubtype="1" fill="hold" grpId="0" nodeType="afterEffect">
                                  <p:stCondLst>
                                    <p:cond delay="1000"/>
                                  </p:stCondLst>
                                  <p:childTnLst>
                                    <p:set>
                                      <p:cBhvr>
                                        <p:cTn id="26" dur="1" fill="hold">
                                          <p:stCondLst>
                                            <p:cond delay="0"/>
                                          </p:stCondLst>
                                        </p:cTn>
                                        <p:tgtEl>
                                          <p:spTgt spid="82946">
                                            <p:txEl>
                                              <p:pRg st="2" end="2"/>
                                            </p:txEl>
                                          </p:spTgt>
                                        </p:tgtEl>
                                        <p:attrNameLst>
                                          <p:attrName>style.visibility</p:attrName>
                                        </p:attrNameLst>
                                      </p:cBhvr>
                                      <p:to>
                                        <p:strVal val="visible"/>
                                      </p:to>
                                    </p:set>
                                    <p:animEffect transition="in" filter="wipe(up)">
                                      <p:cBhvr>
                                        <p:cTn id="27" dur="500"/>
                                        <p:tgtEl>
                                          <p:spTgt spid="829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advAuto="1000"/>
      <p:bldP spid="82948" grpId="0" autoUpdateAnimBg="0"/>
      <p:bldP spid="8295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319088"/>
            <a:ext cx="5029200" cy="581025"/>
          </a:xfrm>
          <a:effectLst>
            <a:outerShdw dist="107763" dir="2700000" algn="ctr" rotWithShape="0">
              <a:srgbClr val="000000"/>
            </a:outerShdw>
          </a:effectLst>
        </p:spPr>
        <p:txBody>
          <a:bodyPr lIns="90488" tIns="44450" rIns="90488" bIns="44450">
            <a:spAutoFit/>
          </a:bodyPr>
          <a:lstStyle/>
          <a:p>
            <a:r>
              <a:rPr lang="en-US" sz="3200" smtClean="0"/>
              <a:t>Now for some Examples!</a:t>
            </a:r>
          </a:p>
        </p:txBody>
      </p:sp>
      <p:sp>
        <p:nvSpPr>
          <p:cNvPr id="106499" name="Rectangle 3"/>
          <p:cNvSpPr>
            <a:spLocks noGrp="1" noChangeArrowheads="1"/>
          </p:cNvSpPr>
          <p:nvPr>
            <p:ph type="body" sz="half" idx="1"/>
          </p:nvPr>
        </p:nvSpPr>
        <p:spPr>
          <a:xfrm>
            <a:off x="457200" y="1524000"/>
            <a:ext cx="8305800" cy="4038600"/>
          </a:xfrm>
        </p:spPr>
        <p:txBody>
          <a:bodyPr lIns="90488" tIns="44450" rIns="90488" bIns="44450"/>
          <a:lstStyle/>
          <a:p>
            <a:pPr marL="342369" indent="-342369">
              <a:buFont typeface="Wingdings" pitchFamily="2" charset="2"/>
              <a:buChar char="Ø"/>
              <a:defRPr/>
            </a:pPr>
            <a:r>
              <a:rPr lang="en-US"/>
              <a:t> </a:t>
            </a:r>
            <a:r>
              <a:rPr lang="en-CA"/>
              <a:t>For each of the following examples:</a:t>
            </a:r>
          </a:p>
          <a:p>
            <a:pPr marL="342369" indent="-342369">
              <a:buClr>
                <a:srgbClr val="FF6600"/>
              </a:buClr>
              <a:buFont typeface="Arial Unicode MS" pitchFamily="34" charset="-128"/>
              <a:buNone/>
              <a:defRPr/>
            </a:pPr>
            <a:endParaRPr lang="en-CA" sz="2400"/>
          </a:p>
          <a:p>
            <a:pPr marL="342369" indent="-342369">
              <a:buClr>
                <a:schemeClr val="tx1"/>
              </a:buClr>
              <a:buFont typeface="Arial Unicode MS" pitchFamily="34" charset="-128"/>
              <a:buChar char="‒"/>
              <a:defRPr/>
            </a:pPr>
            <a:r>
              <a:rPr lang="en-CA" sz="2400"/>
              <a:t>Find the </a:t>
            </a:r>
            <a:r>
              <a:rPr lang="en-CA" sz="2400" b="1">
                <a:solidFill>
                  <a:srgbClr val="FF6600"/>
                </a:solidFill>
                <a:effectLst>
                  <a:outerShdw blurRad="38100" dist="38100" dir="2700000" algn="tl">
                    <a:srgbClr val="000000"/>
                  </a:outerShdw>
                </a:effectLst>
              </a:rPr>
              <a:t>ORANGE</a:t>
            </a:r>
            <a:r>
              <a:rPr lang="en-CA" sz="2400"/>
              <a:t>-bordered Guide-pages using the information provided;</a:t>
            </a:r>
          </a:p>
          <a:p>
            <a:pPr marL="342369" indent="-342369">
              <a:buClr>
                <a:schemeClr val="tx1"/>
              </a:buClr>
              <a:buFont typeface="Arial Unicode MS" pitchFamily="34" charset="-128"/>
              <a:buNone/>
              <a:defRPr/>
            </a:pPr>
            <a:endParaRPr lang="en-CA" sz="1600"/>
          </a:p>
          <a:p>
            <a:pPr marL="342369" indent="-342369">
              <a:buClr>
                <a:schemeClr val="tx1"/>
              </a:buClr>
              <a:buFont typeface="Arial Unicode MS" pitchFamily="34" charset="-128"/>
              <a:buChar char="‒"/>
              <a:defRPr/>
            </a:pPr>
            <a:r>
              <a:rPr lang="en-CA" sz="2400"/>
              <a:t>Identify the suggested distances / zones in the </a:t>
            </a:r>
            <a:r>
              <a:rPr lang="en-CA" sz="2400" b="1">
                <a:solidFill>
                  <a:srgbClr val="FF6600"/>
                </a:solidFill>
                <a:effectLst>
                  <a:outerShdw blurRad="38100" dist="38100" dir="2700000" algn="tl">
                    <a:srgbClr val="000000"/>
                  </a:outerShdw>
                </a:effectLst>
              </a:rPr>
              <a:t>ORANGE</a:t>
            </a:r>
            <a:r>
              <a:rPr lang="en-CA" sz="2400"/>
              <a:t> and/or </a:t>
            </a:r>
            <a:r>
              <a:rPr lang="en-CA" sz="2400" b="1">
                <a:solidFill>
                  <a:srgbClr val="03B604"/>
                </a:solidFill>
                <a:effectLst>
                  <a:outerShdw blurRad="38100" dist="38100" dir="2700000" algn="tl">
                    <a:srgbClr val="000000"/>
                  </a:outerShdw>
                </a:effectLst>
              </a:rPr>
              <a:t>GREEN</a:t>
            </a:r>
            <a:r>
              <a:rPr lang="en-CA" sz="2400"/>
              <a:t> Sections;</a:t>
            </a:r>
          </a:p>
          <a:p>
            <a:pPr marL="342369" indent="-342369">
              <a:buClr>
                <a:schemeClr val="tx1"/>
              </a:buClr>
              <a:buFont typeface="Arial Unicode MS" pitchFamily="34" charset="-128"/>
              <a:buNone/>
              <a:defRPr/>
            </a:pPr>
            <a:endParaRPr lang="en-CA" sz="1600"/>
          </a:p>
          <a:p>
            <a:pPr marL="342369" indent="-342369">
              <a:buClr>
                <a:schemeClr val="tx1"/>
              </a:buClr>
              <a:buFont typeface="Arial Unicode MS" pitchFamily="34" charset="-128"/>
              <a:buChar char="‒"/>
              <a:defRPr/>
            </a:pPr>
            <a:r>
              <a:rPr lang="en-CA" sz="2400"/>
              <a:t>Describe the main characteristics and hazards of the substance.</a:t>
            </a:r>
            <a:endParaRPr lang="en-CA"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up)">
                                      <p:cBhvr>
                                        <p:cTn id="7" dur="500"/>
                                        <p:tgtEl>
                                          <p:spTgt spid="106499">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6499">
                                            <p:txEl>
                                              <p:pRg st="2" end="2"/>
                                            </p:txEl>
                                          </p:spTgt>
                                        </p:tgtEl>
                                        <p:attrNameLst>
                                          <p:attrName>style.visibility</p:attrName>
                                        </p:attrNameLst>
                                      </p:cBhvr>
                                      <p:to>
                                        <p:strVal val="visible"/>
                                      </p:to>
                                    </p:set>
                                    <p:animEffect transition="in" filter="wipe(up)">
                                      <p:cBhvr>
                                        <p:cTn id="11" dur="500"/>
                                        <p:tgtEl>
                                          <p:spTgt spid="106499">
                                            <p:txEl>
                                              <p:pRg st="2" end="2"/>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6499">
                                            <p:txEl>
                                              <p:pRg st="4" end="4"/>
                                            </p:txEl>
                                          </p:spTgt>
                                        </p:tgtEl>
                                        <p:attrNameLst>
                                          <p:attrName>style.visibility</p:attrName>
                                        </p:attrNameLst>
                                      </p:cBhvr>
                                      <p:to>
                                        <p:strVal val="visible"/>
                                      </p:to>
                                    </p:set>
                                    <p:animEffect transition="in" filter="wipe(up)">
                                      <p:cBhvr>
                                        <p:cTn id="15" dur="500"/>
                                        <p:tgtEl>
                                          <p:spTgt spid="106499">
                                            <p:txEl>
                                              <p:pRg st="4" end="4"/>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6499">
                                            <p:txEl>
                                              <p:pRg st="6" end="6"/>
                                            </p:txEl>
                                          </p:spTgt>
                                        </p:tgtEl>
                                        <p:attrNameLst>
                                          <p:attrName>style.visibility</p:attrName>
                                        </p:attrNameLst>
                                      </p:cBhvr>
                                      <p:to>
                                        <p:strVal val="visible"/>
                                      </p:to>
                                    </p:set>
                                    <p:animEffect transition="in" filter="wipe(up)">
                                      <p:cBhvr>
                                        <p:cTn id="19" dur="500"/>
                                        <p:tgtEl>
                                          <p:spTgt spid="106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1</a:t>
            </a:r>
          </a:p>
        </p:txBody>
      </p:sp>
      <p:sp>
        <p:nvSpPr>
          <p:cNvPr id="50179" name="Rectangle 3"/>
          <p:cNvSpPr>
            <a:spLocks noGrp="1" noChangeArrowheads="1"/>
          </p:cNvSpPr>
          <p:nvPr>
            <p:ph type="body" sz="half" idx="1"/>
          </p:nvPr>
        </p:nvSpPr>
        <p:spPr>
          <a:xfrm>
            <a:off x="457200" y="1752600"/>
            <a:ext cx="3810000" cy="1905000"/>
          </a:xfrm>
        </p:spPr>
        <p:txBody>
          <a:bodyPr lIns="90488" tIns="44450" rIns="90488" bIns="44450"/>
          <a:lstStyle/>
          <a:p>
            <a:pPr>
              <a:buFont typeface="Wingdings" pitchFamily="2" charset="2"/>
              <a:buChar char="Ø"/>
            </a:pPr>
            <a:r>
              <a:rPr lang="en-CA" sz="2800" smtClean="0"/>
              <a:t>A 1000-litre tote container is leaking.</a:t>
            </a:r>
          </a:p>
          <a:p>
            <a:pPr>
              <a:buFont typeface="Wingdings" pitchFamily="2" charset="2"/>
              <a:buChar char="Ø"/>
            </a:pPr>
            <a:endParaRPr lang="en-CA" sz="2800" smtClean="0"/>
          </a:p>
        </p:txBody>
      </p:sp>
      <p:pic>
        <p:nvPicPr>
          <p:cNvPr id="50189"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038600"/>
            <a:ext cx="20383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19"/>
          <p:cNvGrpSpPr>
            <a:grpSpLocks/>
          </p:cNvGrpSpPr>
          <p:nvPr/>
        </p:nvGrpSpPr>
        <p:grpSpPr bwMode="auto">
          <a:xfrm>
            <a:off x="2819400" y="2286000"/>
            <a:ext cx="5715000" cy="3962400"/>
            <a:chOff x="1776" y="1440"/>
            <a:chExt cx="3600" cy="2496"/>
          </a:xfrm>
        </p:grpSpPr>
        <p:grpSp>
          <p:nvGrpSpPr>
            <p:cNvPr id="27654" name="Group 16"/>
            <p:cNvGrpSpPr>
              <a:grpSpLocks/>
            </p:cNvGrpSpPr>
            <p:nvPr/>
          </p:nvGrpSpPr>
          <p:grpSpPr bwMode="auto">
            <a:xfrm>
              <a:off x="2928" y="1440"/>
              <a:ext cx="2448" cy="2496"/>
              <a:chOff x="2880" y="1296"/>
              <a:chExt cx="2400" cy="2330"/>
            </a:xfrm>
          </p:grpSpPr>
          <p:graphicFrame>
            <p:nvGraphicFramePr>
              <p:cNvPr id="27658" name="Object 2048">
                <a:hlinkClick r:id="" action="ppaction://ole?verb=0"/>
              </p:cNvPr>
              <p:cNvGraphicFramePr>
                <a:graphicFrameLocks/>
              </p:cNvGraphicFramePr>
              <p:nvPr/>
            </p:nvGraphicFramePr>
            <p:xfrm>
              <a:off x="2880" y="1296"/>
              <a:ext cx="2400" cy="2330"/>
            </p:xfrm>
            <a:graphic>
              <a:graphicData uri="http://schemas.openxmlformats.org/presentationml/2006/ole">
                <mc:AlternateContent xmlns:mc="http://schemas.openxmlformats.org/markup-compatibility/2006">
                  <mc:Choice xmlns:v="urn:schemas-microsoft-com:vml" Requires="v">
                    <p:oleObj spid="_x0000_s27673" name="Paint Shop Pro Image" r:id="rId4" imgW="3852614" imgH="3930642" progId="">
                      <p:embed/>
                    </p:oleObj>
                  </mc:Choice>
                  <mc:Fallback>
                    <p:oleObj name="Paint Shop Pro Image" r:id="rId4" imgW="3852614" imgH="3930642" progId="">
                      <p:embed/>
                      <p:pic>
                        <p:nvPicPr>
                          <p:cNvPr id="0" name="Picture 1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296"/>
                            <a:ext cx="2400" cy="233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9" name="Text Box 12"/>
              <p:cNvSpPr txBox="1">
                <a:spLocks noChangeArrowheads="1"/>
              </p:cNvSpPr>
              <p:nvPr/>
            </p:nvSpPr>
            <p:spPr bwMode="auto">
              <a:xfrm>
                <a:off x="3696" y="2688"/>
                <a:ext cx="672" cy="30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2800">
                    <a:solidFill>
                      <a:srgbClr val="040300"/>
                    </a:solidFill>
                  </a:rPr>
                  <a:t>1824</a:t>
                </a:r>
                <a:endParaRPr lang="en-US" sz="2800">
                  <a:solidFill>
                    <a:srgbClr val="040300"/>
                  </a:solidFill>
                </a:endParaRPr>
              </a:p>
            </p:txBody>
          </p:sp>
        </p:grpSp>
        <p:grpSp>
          <p:nvGrpSpPr>
            <p:cNvPr id="27655" name="Group 18"/>
            <p:cNvGrpSpPr>
              <a:grpSpLocks/>
            </p:cNvGrpSpPr>
            <p:nvPr/>
          </p:nvGrpSpPr>
          <p:grpSpPr bwMode="auto">
            <a:xfrm>
              <a:off x="1776" y="1536"/>
              <a:ext cx="2400" cy="2304"/>
              <a:chOff x="1776" y="1536"/>
              <a:chExt cx="2400" cy="2304"/>
            </a:xfrm>
          </p:grpSpPr>
          <p:sp>
            <p:nvSpPr>
              <p:cNvPr id="27656" name="Line 14"/>
              <p:cNvSpPr>
                <a:spLocks noChangeShapeType="1"/>
              </p:cNvSpPr>
              <p:nvPr/>
            </p:nvSpPr>
            <p:spPr bwMode="auto">
              <a:xfrm flipV="1">
                <a:off x="1776" y="1536"/>
                <a:ext cx="2400" cy="14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5"/>
              <p:cNvSpPr>
                <a:spLocks noChangeShapeType="1"/>
              </p:cNvSpPr>
              <p:nvPr/>
            </p:nvSpPr>
            <p:spPr bwMode="auto">
              <a:xfrm>
                <a:off x="1776" y="3264"/>
                <a:ext cx="2304" cy="57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up)">
                                      <p:cBhvr>
                                        <p:cTn id="7" dur="500"/>
                                        <p:tgtEl>
                                          <p:spTgt spid="50179">
                                            <p:txEl>
                                              <p:pRg st="0" end="0"/>
                                            </p:txEl>
                                          </p:spTgt>
                                        </p:tgtEl>
                                      </p:cBhvr>
                                    </p:animEffect>
                                  </p:childTnLst>
                                </p:cTn>
                              </p:par>
                            </p:childTnLst>
                          </p:cTn>
                        </p:par>
                        <p:par>
                          <p:cTn id="8" fill="hold" nodeType="afterGroup">
                            <p:stCondLst>
                              <p:cond delay="500"/>
                            </p:stCondLst>
                            <p:childTnLst>
                              <p:par>
                                <p:cTn id="9" presetID="14" presetClass="entr" presetSubtype="10" fill="hold" nodeType="afterEffect">
                                  <p:stCondLst>
                                    <p:cond delay="1000"/>
                                  </p:stCondLst>
                                  <p:childTnLst>
                                    <p:set>
                                      <p:cBhvr>
                                        <p:cTn id="10" dur="1" fill="hold">
                                          <p:stCondLst>
                                            <p:cond delay="0"/>
                                          </p:stCondLst>
                                        </p:cTn>
                                        <p:tgtEl>
                                          <p:spTgt spid="50189"/>
                                        </p:tgtEl>
                                        <p:attrNameLst>
                                          <p:attrName>style.visibility</p:attrName>
                                        </p:attrNameLst>
                                      </p:cBhvr>
                                      <p:to>
                                        <p:strVal val="visible"/>
                                      </p:to>
                                    </p:set>
                                    <p:animEffect transition="in" filter="randombar(horizontal)">
                                      <p:cBhvr>
                                        <p:cTn id="11" dur="500"/>
                                        <p:tgtEl>
                                          <p:spTgt spid="50189"/>
                                        </p:tgtEl>
                                      </p:cBhvr>
                                    </p:animEffect>
                                  </p:childTnLst>
                                </p:cTn>
                              </p:par>
                            </p:childTnLst>
                          </p:cTn>
                        </p:par>
                        <p:par>
                          <p:cTn id="12" fill="hold" nodeType="afterGroup">
                            <p:stCondLst>
                              <p:cond delay="2000"/>
                            </p:stCondLst>
                            <p:childTnLst>
                              <p:par>
                                <p:cTn id="13" presetID="22" presetClass="entr" presetSubtype="8" fill="hold"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1</a:t>
            </a:r>
          </a:p>
        </p:txBody>
      </p:sp>
      <p:sp>
        <p:nvSpPr>
          <p:cNvPr id="114691" name="Rectangle 1027"/>
          <p:cNvSpPr>
            <a:spLocks noGrp="1" noChangeArrowheads="1"/>
          </p:cNvSpPr>
          <p:nvPr>
            <p:ph type="body" sz="half" idx="1"/>
          </p:nvPr>
        </p:nvSpPr>
        <p:spPr>
          <a:xfrm>
            <a:off x="228600" y="2781300"/>
            <a:ext cx="8686800" cy="3467100"/>
          </a:xfrm>
        </p:spPr>
        <p:txBody>
          <a:bodyPr lIns="90488" tIns="44450" rIns="90488" bIns="44450"/>
          <a:lstStyle/>
          <a:p>
            <a:pPr marL="342369" indent="-342369">
              <a:buFont typeface="Wingdings" pitchFamily="2" charset="2"/>
              <a:buChar char="Ø"/>
              <a:defRPr/>
            </a:pPr>
            <a:r>
              <a:rPr lang="en-CA" sz="2400" dirty="0" smtClean="0"/>
              <a:t>The </a:t>
            </a:r>
            <a:r>
              <a:rPr lang="en-CA" sz="2400" b="1" dirty="0">
                <a:solidFill>
                  <a:srgbClr val="FAFD00"/>
                </a:solidFill>
                <a:effectLst>
                  <a:outerShdw blurRad="38100" dist="38100" dir="2700000" algn="tl">
                    <a:srgbClr val="000000"/>
                  </a:outerShdw>
                </a:effectLst>
              </a:rPr>
              <a:t>YELLOW</a:t>
            </a:r>
            <a:r>
              <a:rPr lang="en-CA" sz="2400" dirty="0"/>
              <a:t>-bordered pages indicate that the name of the material is </a:t>
            </a:r>
            <a:r>
              <a:rPr lang="en-CA" sz="2400" i="1" dirty="0"/>
              <a:t>Sodium hydroxide, solution</a:t>
            </a:r>
            <a:r>
              <a:rPr lang="en-CA" sz="2400" dirty="0"/>
              <a:t> or </a:t>
            </a:r>
            <a:r>
              <a:rPr lang="en-CA" sz="2400" i="1" dirty="0"/>
              <a:t>Caustic soda, solution</a:t>
            </a:r>
            <a:r>
              <a:rPr lang="en-CA" sz="2400" dirty="0"/>
              <a:t> and refers to </a:t>
            </a:r>
            <a:r>
              <a:rPr lang="en-CA" sz="2400" b="1" dirty="0">
                <a:solidFill>
                  <a:srgbClr val="FF6600"/>
                </a:solidFill>
                <a:effectLst>
                  <a:outerShdw blurRad="38100" dist="38100" dir="2700000" algn="tl">
                    <a:srgbClr val="000000"/>
                  </a:outerShdw>
                </a:effectLst>
              </a:rPr>
              <a:t>Guide 154</a:t>
            </a:r>
            <a:r>
              <a:rPr lang="en-CA" sz="2400" dirty="0"/>
              <a:t>;</a:t>
            </a:r>
          </a:p>
          <a:p>
            <a:pPr marL="342369" indent="-342369">
              <a:buFont typeface="Wingdings" pitchFamily="2" charset="2"/>
              <a:buChar char="Ø"/>
              <a:defRPr/>
            </a:pPr>
            <a:r>
              <a:rPr lang="en-CA" sz="2400" dirty="0"/>
              <a:t>S</a:t>
            </a:r>
            <a:r>
              <a:rPr lang="en-CA" sz="2400" dirty="0" smtClean="0"/>
              <a:t>ubstance not </a:t>
            </a:r>
            <a:r>
              <a:rPr lang="en-CA" sz="2400" dirty="0"/>
              <a:t>highlighted; </a:t>
            </a:r>
            <a:r>
              <a:rPr lang="en-CA" sz="2400" dirty="0" smtClean="0"/>
              <a:t>no </a:t>
            </a:r>
            <a:r>
              <a:rPr lang="en-CA" sz="2400" dirty="0"/>
              <a:t>need </a:t>
            </a:r>
            <a:r>
              <a:rPr lang="en-CA" sz="2400" dirty="0" smtClean="0"/>
              <a:t>for the </a:t>
            </a:r>
            <a:r>
              <a:rPr lang="en-CA" sz="2400" b="1" dirty="0">
                <a:solidFill>
                  <a:srgbClr val="03B604"/>
                </a:solidFill>
                <a:effectLst>
                  <a:outerShdw blurRad="38100" dist="38100" dir="2700000" algn="tl">
                    <a:srgbClr val="000000"/>
                  </a:outerShdw>
                </a:effectLst>
              </a:rPr>
              <a:t>GREEN</a:t>
            </a:r>
            <a:r>
              <a:rPr lang="en-CA" sz="2400" b="1" dirty="0">
                <a:solidFill>
                  <a:srgbClr val="037C03"/>
                </a:solidFill>
                <a:effectLst>
                  <a:outerShdw blurRad="38100" dist="38100" dir="2700000" algn="tl">
                    <a:srgbClr val="000000"/>
                  </a:outerShdw>
                </a:effectLst>
              </a:rPr>
              <a:t> </a:t>
            </a:r>
            <a:r>
              <a:rPr lang="en-CA" sz="2400" dirty="0"/>
              <a:t>Section;</a:t>
            </a:r>
          </a:p>
          <a:p>
            <a:pPr marL="342369" indent="-342369">
              <a:buClr>
                <a:schemeClr val="tx1"/>
              </a:buClr>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154</a:t>
            </a:r>
            <a:r>
              <a:rPr lang="en-CA" sz="2400" dirty="0"/>
              <a:t> corresponds to </a:t>
            </a:r>
            <a:r>
              <a:rPr lang="en-CA" sz="2400" b="1" i="1" dirty="0"/>
              <a:t>Substances - Toxic and/or Corrosive (Non-Combustible)</a:t>
            </a:r>
            <a:r>
              <a:rPr lang="en-CA" sz="2400" dirty="0"/>
              <a:t>;</a:t>
            </a:r>
          </a:p>
          <a:p>
            <a:pPr marL="342369" indent="-342369">
              <a:buFont typeface="Wingdings" pitchFamily="2" charset="2"/>
              <a:buChar char="Ø"/>
              <a:defRPr/>
            </a:pPr>
            <a:r>
              <a:rPr lang="en-CA" sz="2400" dirty="0"/>
              <a:t>As an immediate </a:t>
            </a:r>
            <a:r>
              <a:rPr lang="en-CA" sz="2400" dirty="0" smtClean="0"/>
              <a:t>measure</a:t>
            </a:r>
            <a:r>
              <a:rPr lang="en-CA" sz="2400" dirty="0"/>
              <a:t>, the Guide suggests to isolate the </a:t>
            </a:r>
            <a:r>
              <a:rPr lang="en-CA" sz="2400" dirty="0" smtClean="0"/>
              <a:t>leak </a:t>
            </a:r>
            <a:r>
              <a:rPr lang="en-CA" sz="2400" dirty="0"/>
              <a:t>area in all directions for at least 50 metres for </a:t>
            </a:r>
            <a:r>
              <a:rPr lang="en-CA" sz="2400" dirty="0" smtClean="0"/>
              <a:t>liquids</a:t>
            </a:r>
            <a:endParaRPr lang="en-CA" sz="2400" dirty="0"/>
          </a:p>
        </p:txBody>
      </p:sp>
      <p:grpSp>
        <p:nvGrpSpPr>
          <p:cNvPr id="28676" name="Group 1031"/>
          <p:cNvGrpSpPr>
            <a:grpSpLocks/>
          </p:cNvGrpSpPr>
          <p:nvPr/>
        </p:nvGrpSpPr>
        <p:grpSpPr bwMode="auto">
          <a:xfrm>
            <a:off x="203200" y="1044575"/>
            <a:ext cx="1544638" cy="1543050"/>
            <a:chOff x="320" y="708"/>
            <a:chExt cx="973" cy="972"/>
          </a:xfrm>
        </p:grpSpPr>
        <p:graphicFrame>
          <p:nvGraphicFramePr>
            <p:cNvPr id="28678" name="Object 1024">
              <a:hlinkClick r:id="" action="ppaction://ole?verb=0"/>
            </p:cNvPr>
            <p:cNvGraphicFramePr>
              <a:graphicFrameLocks/>
            </p:cNvGraphicFramePr>
            <p:nvPr/>
          </p:nvGraphicFramePr>
          <p:xfrm>
            <a:off x="320" y="708"/>
            <a:ext cx="973" cy="964"/>
          </p:xfrm>
          <a:graphic>
            <a:graphicData uri="http://schemas.openxmlformats.org/presentationml/2006/ole">
              <mc:AlternateContent xmlns:mc="http://schemas.openxmlformats.org/markup-compatibility/2006">
                <mc:Choice xmlns:v="urn:schemas-microsoft-com:vml" Requires="v">
                  <p:oleObj spid="_x0000_s28693" name="Paint Shop Pro Image" r:id="rId4" imgW="3852614" imgH="3930642" progId="">
                    <p:embed/>
                  </p:oleObj>
                </mc:Choice>
                <mc:Fallback>
                  <p:oleObj name="Paint Shop Pro Image" r:id="rId4" imgW="3852614" imgH="3930642" progId="">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 y="708"/>
                          <a:ext cx="973"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8679" name="Text Box 1030"/>
            <p:cNvSpPr txBox="1">
              <a:spLocks noChangeArrowheads="1"/>
            </p:cNvSpPr>
            <p:nvPr/>
          </p:nvSpPr>
          <p:spPr bwMode="auto">
            <a:xfrm>
              <a:off x="1008" y="1536"/>
              <a:ext cx="285" cy="1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1824</a:t>
              </a:r>
              <a:endParaRPr lang="en-US" sz="900">
                <a:solidFill>
                  <a:srgbClr val="040300"/>
                </a:solidFill>
              </a:endParaRPr>
            </a:p>
          </p:txBody>
        </p:sp>
      </p:grpSp>
      <p:sp>
        <p:nvSpPr>
          <p:cNvPr id="28677" name="TextBox 2"/>
          <p:cNvSpPr txBox="1">
            <a:spLocks noChangeArrowheads="1"/>
          </p:cNvSpPr>
          <p:nvPr/>
        </p:nvSpPr>
        <p:spPr bwMode="auto">
          <a:xfrm>
            <a:off x="3886200" y="1981200"/>
            <a:ext cx="25225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CA" sz="2800" b="1"/>
              <a:t>ID No. is 1824</a:t>
            </a:r>
          </a:p>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up)">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wipe(up)">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wipe(up)">
                                      <p:cBhvr>
                                        <p:cTn id="17" dur="500"/>
                                        <p:tgtEl>
                                          <p:spTgt spid="114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wipe(up)">
                                      <p:cBhvr>
                                        <p:cTn id="22" dur="5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95400" y="228600"/>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1</a:t>
            </a:r>
          </a:p>
        </p:txBody>
      </p:sp>
      <p:sp>
        <p:nvSpPr>
          <p:cNvPr id="141315" name="Rectangle 3"/>
          <p:cNvSpPr>
            <a:spLocks noGrp="1" noChangeArrowheads="1"/>
          </p:cNvSpPr>
          <p:nvPr>
            <p:ph type="body" sz="half" idx="1"/>
          </p:nvPr>
        </p:nvSpPr>
        <p:spPr>
          <a:xfrm>
            <a:off x="2514600" y="1447800"/>
            <a:ext cx="6400800" cy="5105400"/>
          </a:xfrm>
        </p:spPr>
        <p:txBody>
          <a:bodyPr lIns="90488" tIns="44450" rIns="90488" bIns="44450"/>
          <a:lstStyle/>
          <a:p>
            <a:pPr marL="342369" indent="-342369">
              <a:buFont typeface="Wingdings" pitchFamily="2" charset="2"/>
              <a:buChar char="Ø"/>
              <a:defRPr/>
            </a:pPr>
            <a:r>
              <a:rPr lang="en-CA" sz="2400"/>
              <a:t>In </a:t>
            </a:r>
            <a:r>
              <a:rPr lang="en-CA" sz="2400" b="1">
                <a:solidFill>
                  <a:srgbClr val="FF6600"/>
                </a:solidFill>
                <a:effectLst>
                  <a:outerShdw blurRad="38100" dist="38100" dir="2700000" algn="tl">
                    <a:srgbClr val="000000"/>
                  </a:outerShdw>
                </a:effectLst>
              </a:rPr>
              <a:t>Guide 154</a:t>
            </a:r>
            <a:r>
              <a:rPr lang="en-CA" sz="2400"/>
              <a:t>, under the </a:t>
            </a:r>
            <a:r>
              <a:rPr lang="en-CA" sz="2400" b="1" i="1"/>
              <a:t>Potential Hazards </a:t>
            </a:r>
            <a:r>
              <a:rPr lang="en-CA" sz="2400"/>
              <a:t>Section, the </a:t>
            </a:r>
            <a:r>
              <a:rPr lang="en-CA" sz="2400" b="1" i="1"/>
              <a:t>Health</a:t>
            </a:r>
            <a:r>
              <a:rPr lang="en-CA" sz="2400"/>
              <a:t> hazards precede the </a:t>
            </a:r>
            <a:r>
              <a:rPr lang="en-CA" sz="2400" b="1" i="1"/>
              <a:t>Fire or Explosion</a:t>
            </a:r>
            <a:r>
              <a:rPr lang="en-CA" sz="2400"/>
              <a:t> hazards;</a:t>
            </a:r>
          </a:p>
          <a:p>
            <a:pPr marL="342369" indent="-342369">
              <a:buFont typeface="Wingdings" pitchFamily="2" charset="2"/>
              <a:buChar char="Ø"/>
              <a:defRPr/>
            </a:pPr>
            <a:r>
              <a:rPr lang="en-CA" sz="2400"/>
              <a:t>This type of substance is toxic by inhalation / ingestion / skin contact and may cause severe injury or death;</a:t>
            </a:r>
          </a:p>
          <a:p>
            <a:pPr marL="342369" indent="-342369">
              <a:buFont typeface="Wingdings" pitchFamily="2" charset="2"/>
              <a:buChar char="Ø"/>
              <a:defRPr/>
            </a:pPr>
            <a:r>
              <a:rPr lang="en-CA" sz="2400"/>
              <a:t>Effect of contact or inhalation may be delayed;</a:t>
            </a:r>
          </a:p>
          <a:p>
            <a:pPr marL="342369" indent="-342369">
              <a:buFont typeface="Wingdings" pitchFamily="2" charset="2"/>
              <a:buChar char="Ø"/>
              <a:defRPr/>
            </a:pPr>
            <a:r>
              <a:rPr lang="en-CA" sz="2400"/>
              <a:t>Fire may produce irritating, corrosive and/or toxic gases;</a:t>
            </a:r>
          </a:p>
          <a:p>
            <a:pPr marL="342369" indent="-342369">
              <a:buFont typeface="Wingdings" pitchFamily="2" charset="2"/>
              <a:buChar char="Ø"/>
              <a:defRPr/>
            </a:pPr>
            <a:r>
              <a:rPr lang="en-CA" sz="2400"/>
              <a:t>This type of substance is non-combustible.</a:t>
            </a:r>
          </a:p>
        </p:txBody>
      </p:sp>
      <p:grpSp>
        <p:nvGrpSpPr>
          <p:cNvPr id="29700" name="Group 4"/>
          <p:cNvGrpSpPr>
            <a:grpSpLocks/>
          </p:cNvGrpSpPr>
          <p:nvPr/>
        </p:nvGrpSpPr>
        <p:grpSpPr bwMode="auto">
          <a:xfrm>
            <a:off x="685800" y="1600200"/>
            <a:ext cx="1544638" cy="1530350"/>
            <a:chOff x="672" y="960"/>
            <a:chExt cx="973" cy="964"/>
          </a:xfrm>
        </p:grpSpPr>
        <p:graphicFrame>
          <p:nvGraphicFramePr>
            <p:cNvPr id="29701" name="Object 5">
              <a:hlinkClick r:id="" action="ppaction://ole?verb=0"/>
            </p:cNvPr>
            <p:cNvGraphicFramePr>
              <a:graphicFrameLocks/>
            </p:cNvGraphicFramePr>
            <p:nvPr/>
          </p:nvGraphicFramePr>
          <p:xfrm>
            <a:off x="672" y="960"/>
            <a:ext cx="973" cy="964"/>
          </p:xfrm>
          <a:graphic>
            <a:graphicData uri="http://schemas.openxmlformats.org/presentationml/2006/ole">
              <mc:AlternateContent xmlns:mc="http://schemas.openxmlformats.org/markup-compatibility/2006">
                <mc:Choice xmlns:v="urn:schemas-microsoft-com:vml" Requires="v">
                  <p:oleObj spid="_x0000_s29716" name="Paint Shop Pro Image" r:id="rId4" imgW="3852614" imgH="3930642" progId="">
                    <p:embed/>
                  </p:oleObj>
                </mc:Choice>
                <mc:Fallback>
                  <p:oleObj name="Paint Shop Pro Image" r:id="rId4" imgW="3852614" imgH="3930642" progId="">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960"/>
                          <a:ext cx="973"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29702" name="Text Box 6"/>
            <p:cNvSpPr txBox="1">
              <a:spLocks noChangeArrowheads="1"/>
            </p:cNvSpPr>
            <p:nvPr/>
          </p:nvSpPr>
          <p:spPr bwMode="auto">
            <a:xfrm>
              <a:off x="1008" y="1536"/>
              <a:ext cx="285" cy="1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1824</a:t>
              </a:r>
              <a:endParaRPr lang="en-US" sz="900">
                <a:solidFill>
                  <a:srgbClr val="040300"/>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wipe(up)">
                                      <p:cBhvr>
                                        <p:cTn id="7" dur="5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wipe(up)">
                                      <p:cBhvr>
                                        <p:cTn id="12" dur="500"/>
                                        <p:tgtEl>
                                          <p:spTgt spid="14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wipe(up)">
                                      <p:cBhvr>
                                        <p:cTn id="17" dur="500"/>
                                        <p:tgtEl>
                                          <p:spTgt spid="141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1315">
                                            <p:txEl>
                                              <p:pRg st="3" end="3"/>
                                            </p:txEl>
                                          </p:spTgt>
                                        </p:tgtEl>
                                        <p:attrNameLst>
                                          <p:attrName>style.visibility</p:attrName>
                                        </p:attrNameLst>
                                      </p:cBhvr>
                                      <p:to>
                                        <p:strVal val="visible"/>
                                      </p:to>
                                    </p:set>
                                    <p:animEffect transition="in" filter="wipe(up)">
                                      <p:cBhvr>
                                        <p:cTn id="22" dur="500"/>
                                        <p:tgtEl>
                                          <p:spTgt spid="141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1315">
                                            <p:txEl>
                                              <p:pRg st="4" end="4"/>
                                            </p:txEl>
                                          </p:spTgt>
                                        </p:tgtEl>
                                        <p:attrNameLst>
                                          <p:attrName>style.visibility</p:attrName>
                                        </p:attrNameLst>
                                      </p:cBhvr>
                                      <p:to>
                                        <p:strVal val="visible"/>
                                      </p:to>
                                    </p:set>
                                    <p:animEffect transition="in" filter="wipe(up)">
                                      <p:cBhvr>
                                        <p:cTn id="27" dur="500"/>
                                        <p:tgtEl>
                                          <p:spTgt spid="141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HAZMAT                        </a:t>
            </a:r>
            <a:r>
              <a:rPr lang="en-US" smtClean="0">
                <a:solidFill>
                  <a:srgbClr val="FFC000"/>
                </a:solidFill>
              </a:rPr>
              <a:t>Overview</a:t>
            </a:r>
          </a:p>
        </p:txBody>
      </p:sp>
      <p:sp>
        <p:nvSpPr>
          <p:cNvPr id="10243" name="Content Placeholder 2"/>
          <p:cNvSpPr>
            <a:spLocks noGrp="1"/>
          </p:cNvSpPr>
          <p:nvPr>
            <p:ph idx="1"/>
          </p:nvPr>
        </p:nvSpPr>
        <p:spPr>
          <a:xfrm>
            <a:off x="1219200" y="1981200"/>
            <a:ext cx="7010400" cy="3886200"/>
          </a:xfrm>
        </p:spPr>
        <p:txBody>
          <a:bodyPr/>
          <a:lstStyle/>
          <a:p>
            <a:r>
              <a:rPr lang="en-US" smtClean="0"/>
              <a:t>CERT safety protocol for hazmat</a:t>
            </a:r>
          </a:p>
          <a:p>
            <a:r>
              <a:rPr lang="en-US" smtClean="0"/>
              <a:t>Reading Placards</a:t>
            </a:r>
          </a:p>
          <a:p>
            <a:r>
              <a:rPr lang="en-US" smtClean="0"/>
              <a:t>Using the Emergency Response Guide (ERG)</a:t>
            </a:r>
          </a:p>
          <a:p>
            <a:r>
              <a:rPr lang="en-US" smtClean="0"/>
              <a:t>Response within CERT abilities</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3" name="71103__parabolix__eas-warning.wav"/>
          </p:stSnd>
        </p:sndAc>
      </p:transition>
    </mc:Choice>
    <mc:Fallback xmlns="">
      <p:transition spd="slow">
        <p:sndAc>
          <p:stSnd>
            <p:snd r:embed="rId4" name="71103__parabolix__eas-warning.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2</a:t>
            </a:r>
          </a:p>
        </p:txBody>
      </p:sp>
      <p:sp>
        <p:nvSpPr>
          <p:cNvPr id="51203" name="Rectangle 3"/>
          <p:cNvSpPr>
            <a:spLocks noGrp="1" noChangeArrowheads="1"/>
          </p:cNvSpPr>
          <p:nvPr>
            <p:ph type="body" sz="half" idx="1"/>
          </p:nvPr>
        </p:nvSpPr>
        <p:spPr>
          <a:xfrm>
            <a:off x="762000" y="1676400"/>
            <a:ext cx="3429000" cy="2743200"/>
          </a:xfrm>
        </p:spPr>
        <p:txBody>
          <a:bodyPr lIns="90488" tIns="44450" rIns="90488" bIns="44450"/>
          <a:lstStyle/>
          <a:p>
            <a:pPr marL="338138" indent="-338138">
              <a:buFont typeface="Wingdings" pitchFamily="2" charset="2"/>
              <a:buChar char="Ø"/>
            </a:pPr>
            <a:r>
              <a:rPr lang="en-CA" sz="2800" smtClean="0"/>
              <a:t>A tanker truck carrying the following product rolled over and is leaking from the top hatch.</a:t>
            </a:r>
          </a:p>
        </p:txBody>
      </p:sp>
      <p:graphicFrame>
        <p:nvGraphicFramePr>
          <p:cNvPr id="180224" name="Object 0">
            <a:hlinkClick r:id="" action="ppaction://ole?verb=0"/>
          </p:cNvPr>
          <p:cNvGraphicFramePr>
            <a:graphicFrameLocks noGrp="1"/>
          </p:cNvGraphicFramePr>
          <p:nvPr>
            <p:ph type="clipArt" sz="half" idx="2"/>
          </p:nvPr>
        </p:nvGraphicFramePr>
        <p:xfrm>
          <a:off x="4724400" y="1828800"/>
          <a:ext cx="3871913" cy="3860800"/>
        </p:xfrm>
        <a:graphic>
          <a:graphicData uri="http://schemas.openxmlformats.org/presentationml/2006/ole">
            <mc:AlternateContent xmlns:mc="http://schemas.openxmlformats.org/markup-compatibility/2006">
              <mc:Choice xmlns:v="urn:schemas-microsoft-com:vml" Requires="v">
                <p:oleObj spid="_x0000_s30738" name="Paint Shop Pro Image" r:id="rId3" imgW="4085590" imgH="4097561" progId="">
                  <p:embed/>
                </p:oleObj>
              </mc:Choice>
              <mc:Fallback>
                <p:oleObj name="Paint Shop Pro Image" r:id="rId3" imgW="4085590" imgH="4097561"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828800"/>
                        <a:ext cx="38719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up)">
                                      <p:cBhvr>
                                        <p:cTn id="7" dur="500"/>
                                        <p:tgtEl>
                                          <p:spTgt spid="51203">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1000"/>
                                  </p:stCondLst>
                                  <p:childTnLst>
                                    <p:set>
                                      <p:cBhvr>
                                        <p:cTn id="10" dur="1" fill="hold">
                                          <p:stCondLst>
                                            <p:cond delay="0"/>
                                          </p:stCondLst>
                                        </p:cTn>
                                        <p:tgtEl>
                                          <p:spTgt spid="180224"/>
                                        </p:tgtEl>
                                        <p:attrNameLst>
                                          <p:attrName>style.visibility</p:attrName>
                                        </p:attrNameLst>
                                      </p:cBhvr>
                                      <p:to>
                                        <p:strVal val="visible"/>
                                      </p:to>
                                    </p:set>
                                    <p:anim calcmode="lin" valueType="num">
                                      <p:cBhvr additive="base">
                                        <p:cTn id="11" dur="500" fill="hold"/>
                                        <p:tgtEl>
                                          <p:spTgt spid="180224"/>
                                        </p:tgtEl>
                                        <p:attrNameLst>
                                          <p:attrName>ppt_x</p:attrName>
                                        </p:attrNameLst>
                                      </p:cBhvr>
                                      <p:tavLst>
                                        <p:tav tm="0">
                                          <p:val>
                                            <p:strVal val="0-#ppt_w/2"/>
                                          </p:val>
                                        </p:tav>
                                        <p:tav tm="100000">
                                          <p:val>
                                            <p:strVal val="#ppt_x"/>
                                          </p:val>
                                        </p:tav>
                                      </p:tavLst>
                                    </p:anim>
                                    <p:anim calcmode="lin" valueType="num">
                                      <p:cBhvr additive="base">
                                        <p:cTn id="12" dur="500" fill="hold"/>
                                        <p:tgtEl>
                                          <p:spTgt spid="180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2</a:t>
            </a:r>
          </a:p>
        </p:txBody>
      </p:sp>
      <p:sp>
        <p:nvSpPr>
          <p:cNvPr id="115715" name="Rectangle 3"/>
          <p:cNvSpPr>
            <a:spLocks noGrp="1" noChangeArrowheads="1"/>
          </p:cNvSpPr>
          <p:nvPr>
            <p:ph type="body" sz="half" idx="1"/>
          </p:nvPr>
        </p:nvSpPr>
        <p:spPr>
          <a:xfrm>
            <a:off x="304800" y="2438400"/>
            <a:ext cx="8610600" cy="4267200"/>
          </a:xfrm>
        </p:spPr>
        <p:txBody>
          <a:bodyPr lIns="90488" tIns="44450" rIns="90488" bIns="44450"/>
          <a:lstStyle/>
          <a:p>
            <a:pPr marL="338138" indent="-338138">
              <a:lnSpc>
                <a:spcPct val="90000"/>
              </a:lnSpc>
              <a:buFont typeface="Wingdings" pitchFamily="2" charset="2"/>
              <a:buChar char="Ø"/>
              <a:defRPr/>
            </a:pPr>
            <a:r>
              <a:rPr lang="en-CA" sz="2400" dirty="0" smtClean="0"/>
              <a:t>The </a:t>
            </a:r>
            <a:r>
              <a:rPr lang="en-CA" sz="2400" b="1" dirty="0">
                <a:solidFill>
                  <a:srgbClr val="FAFD00"/>
                </a:solidFill>
                <a:effectLst>
                  <a:outerShdw blurRad="38100" dist="38100" dir="2700000" algn="tl">
                    <a:srgbClr val="000000"/>
                  </a:outerShdw>
                </a:effectLst>
              </a:rPr>
              <a:t>YELLOW</a:t>
            </a:r>
            <a:r>
              <a:rPr lang="en-CA" sz="2400" dirty="0"/>
              <a:t>-bordered pages indicate that the substance is </a:t>
            </a:r>
            <a:r>
              <a:rPr lang="en-CA" sz="2400" i="1" dirty="0"/>
              <a:t>Diesel</a:t>
            </a:r>
            <a:r>
              <a:rPr lang="en-CA" sz="2400" dirty="0"/>
              <a:t> </a:t>
            </a:r>
            <a:r>
              <a:rPr lang="en-CA" sz="2400" i="1" dirty="0"/>
              <a:t>fuel </a:t>
            </a:r>
            <a:r>
              <a:rPr lang="en-CA" sz="2400" dirty="0"/>
              <a:t>or </a:t>
            </a:r>
            <a:r>
              <a:rPr lang="en-CA" sz="2400" i="1" dirty="0"/>
              <a:t>Fuel oil</a:t>
            </a:r>
            <a:r>
              <a:rPr lang="en-CA" sz="2400" dirty="0"/>
              <a:t>, and refers to </a:t>
            </a:r>
            <a:r>
              <a:rPr lang="en-CA" sz="2400" b="1" dirty="0">
                <a:solidFill>
                  <a:srgbClr val="FF6600"/>
                </a:solidFill>
                <a:effectLst>
                  <a:outerShdw blurRad="38100" dist="38100" dir="2700000" algn="tl">
                    <a:srgbClr val="000000"/>
                  </a:outerShdw>
                </a:effectLst>
              </a:rPr>
              <a:t>Guide 128</a:t>
            </a:r>
            <a:r>
              <a:rPr lang="en-CA" sz="2400" dirty="0"/>
              <a:t>;</a:t>
            </a:r>
          </a:p>
          <a:p>
            <a:pPr marL="338138" indent="-338138">
              <a:lnSpc>
                <a:spcPct val="90000"/>
              </a:lnSpc>
              <a:buFont typeface="Wingdings" pitchFamily="2" charset="2"/>
              <a:buChar char="Ø"/>
              <a:defRPr/>
            </a:pPr>
            <a:r>
              <a:rPr lang="en-CA" sz="2400" dirty="0"/>
              <a:t>Substance not highlighted; no need for the </a:t>
            </a:r>
            <a:r>
              <a:rPr lang="en-CA" sz="2400" b="1" dirty="0">
                <a:solidFill>
                  <a:srgbClr val="03B604"/>
                </a:solidFill>
                <a:effectLst>
                  <a:outerShdw blurRad="38100" dist="38100" dir="2700000" algn="tl">
                    <a:srgbClr val="000000"/>
                  </a:outerShdw>
                </a:effectLst>
              </a:rPr>
              <a:t>GREEN</a:t>
            </a:r>
            <a:r>
              <a:rPr lang="en-CA" sz="2400" b="1" dirty="0">
                <a:solidFill>
                  <a:srgbClr val="037C03"/>
                </a:solidFill>
                <a:effectLst>
                  <a:outerShdw blurRad="38100" dist="38100" dir="2700000" algn="tl">
                    <a:srgbClr val="000000"/>
                  </a:outerShdw>
                </a:effectLst>
              </a:rPr>
              <a:t> </a:t>
            </a:r>
            <a:r>
              <a:rPr lang="en-CA" sz="2400" dirty="0" smtClean="0"/>
              <a:t>Section</a:t>
            </a:r>
          </a:p>
          <a:p>
            <a:pPr marL="338138" indent="-338138">
              <a:lnSpc>
                <a:spcPct val="90000"/>
              </a:lnSpc>
              <a:buFont typeface="Wingdings" pitchFamily="2" charset="2"/>
              <a:buChar char="Ø"/>
              <a:defRPr/>
            </a:pPr>
            <a:r>
              <a:rPr lang="en-CA" sz="2400" dirty="0" smtClean="0"/>
              <a:t>The</a:t>
            </a:r>
            <a:r>
              <a:rPr lang="en-CA" sz="2400" b="1" dirty="0" smtClean="0">
                <a:solidFill>
                  <a:srgbClr val="FF6600"/>
                </a:solidFill>
                <a:effectLst>
                  <a:outerShdw blurRad="38100" dist="38100" dir="2700000" algn="tl">
                    <a:srgbClr val="000000"/>
                  </a:outerShdw>
                </a:effectLst>
              </a:rPr>
              <a:t> </a:t>
            </a:r>
            <a:r>
              <a:rPr lang="en-CA" sz="2400" b="1" dirty="0">
                <a:solidFill>
                  <a:srgbClr val="FF6600"/>
                </a:solidFill>
                <a:effectLst>
                  <a:outerShdw blurRad="38100" dist="38100" dir="2700000" algn="tl">
                    <a:srgbClr val="000000"/>
                  </a:outerShdw>
                </a:effectLst>
              </a:rPr>
              <a:t>Guide 128</a:t>
            </a:r>
            <a:r>
              <a:rPr lang="en-CA" sz="2400" dirty="0"/>
              <a:t> corresponds to </a:t>
            </a:r>
            <a:r>
              <a:rPr lang="en-CA" sz="2400" b="1" i="1" dirty="0"/>
              <a:t>Flammable Liquids (Non-Polar / Water-Immiscible)</a:t>
            </a:r>
            <a:r>
              <a:rPr lang="en-CA" sz="2400" dirty="0"/>
              <a:t>;</a:t>
            </a:r>
          </a:p>
          <a:p>
            <a:pPr marL="338138" indent="-338138">
              <a:lnSpc>
                <a:spcPct val="90000"/>
              </a:lnSpc>
              <a:buFont typeface="Wingdings" pitchFamily="2" charset="2"/>
              <a:buChar char="Ø"/>
              <a:defRPr/>
            </a:pPr>
            <a:r>
              <a:rPr lang="en-CA" sz="2400" dirty="0"/>
              <a:t>As an immediate precautionary measure, the Guide suggests to isolate spill or leak area for at least 50 metres in all directions.  If the spill is large, the Guide suggests to consider an initial downwind evacuation of at least 300 metres;</a:t>
            </a:r>
          </a:p>
        </p:txBody>
      </p:sp>
      <p:graphicFrame>
        <p:nvGraphicFramePr>
          <p:cNvPr id="31748" name="Object 4">
            <a:hlinkClick r:id="" action="ppaction://ole?verb=0"/>
          </p:cNvPr>
          <p:cNvGraphicFramePr>
            <a:graphicFrameLocks noGrp="1"/>
          </p:cNvGraphicFramePr>
          <p:nvPr>
            <p:ph type="clipArt" sz="half" idx="2"/>
          </p:nvPr>
        </p:nvGraphicFramePr>
        <p:xfrm>
          <a:off x="152400" y="1066800"/>
          <a:ext cx="1357313" cy="1287463"/>
        </p:xfrm>
        <a:graphic>
          <a:graphicData uri="http://schemas.openxmlformats.org/presentationml/2006/ole">
            <mc:AlternateContent xmlns:mc="http://schemas.openxmlformats.org/markup-compatibility/2006">
              <mc:Choice xmlns:v="urn:schemas-microsoft-com:vml" Requires="v">
                <p:oleObj spid="_x0000_s31763" name="Paint Shop Pro Image" r:id="rId3" imgW="4085590" imgH="4097561" progId="">
                  <p:embed/>
                </p:oleObj>
              </mc:Choice>
              <mc:Fallback>
                <p:oleObj name="Paint Shop Pro Image" r:id="rId3" imgW="4085590" imgH="4097561" progId="">
                  <p:embed/>
                  <p:pic>
                    <p:nvPicPr>
                      <p:cNvPr id="0" name="Picture 1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135731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31749" name="TextBox 1"/>
          <p:cNvSpPr txBox="1">
            <a:spLocks noChangeArrowheads="1"/>
          </p:cNvSpPr>
          <p:nvPr/>
        </p:nvSpPr>
        <p:spPr bwMode="auto">
          <a:xfrm>
            <a:off x="2438400" y="1547813"/>
            <a:ext cx="2522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CA" sz="2800" b="1"/>
              <a:t>ID No. is 1202</a:t>
            </a:r>
            <a:endParaRPr lang="en-US" sz="2800" b="1"/>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wipe(up)">
                                      <p:cBhvr>
                                        <p:cTn id="7" dur="500"/>
                                        <p:tgtEl>
                                          <p:spTgt spid="1157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5715">
                                            <p:txEl>
                                              <p:pRg st="1" end="1"/>
                                            </p:txEl>
                                          </p:spTgt>
                                        </p:tgtEl>
                                        <p:attrNameLst>
                                          <p:attrName>style.visibility</p:attrName>
                                        </p:attrNameLst>
                                      </p:cBhvr>
                                      <p:to>
                                        <p:strVal val="visible"/>
                                      </p:to>
                                    </p:set>
                                    <p:animEffect transition="in" filter="wipe(up)">
                                      <p:cBhvr>
                                        <p:cTn id="12" dur="500"/>
                                        <p:tgtEl>
                                          <p:spTgt spid="1157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Effect transition="in" filter="wipe(up)">
                                      <p:cBhvr>
                                        <p:cTn id="17" dur="500"/>
                                        <p:tgtEl>
                                          <p:spTgt spid="1157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5715">
                                            <p:txEl>
                                              <p:pRg st="3" end="3"/>
                                            </p:txEl>
                                          </p:spTgt>
                                        </p:tgtEl>
                                        <p:attrNameLst>
                                          <p:attrName>style.visibility</p:attrName>
                                        </p:attrNameLst>
                                      </p:cBhvr>
                                      <p:to>
                                        <p:strVal val="visible"/>
                                      </p:to>
                                    </p:set>
                                    <p:animEffect transition="in" filter="wipe(up)">
                                      <p:cBhvr>
                                        <p:cTn id="22" dur="500"/>
                                        <p:tgtEl>
                                          <p:spTgt spid="1157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2</a:t>
            </a:r>
          </a:p>
        </p:txBody>
      </p:sp>
      <p:sp>
        <p:nvSpPr>
          <p:cNvPr id="142339" name="Rectangle 1027"/>
          <p:cNvSpPr>
            <a:spLocks noGrp="1" noChangeArrowheads="1"/>
          </p:cNvSpPr>
          <p:nvPr>
            <p:ph type="body" sz="half" idx="1"/>
          </p:nvPr>
        </p:nvSpPr>
        <p:spPr>
          <a:xfrm>
            <a:off x="2286000" y="1371600"/>
            <a:ext cx="6477000" cy="4876800"/>
          </a:xfrm>
        </p:spPr>
        <p:txBody>
          <a:bodyPr lIns="90488" tIns="44450" rIns="90488" bIns="44450"/>
          <a:lstStyle/>
          <a:p>
            <a:pPr marL="285750" indent="-285750">
              <a:buFont typeface="Wingdings" pitchFamily="2" charset="2"/>
              <a:buChar char="Ø"/>
              <a:defRPr/>
            </a:pPr>
            <a:r>
              <a:rPr lang="en-CA" sz="2400"/>
              <a:t>At </a:t>
            </a:r>
            <a:r>
              <a:rPr lang="en-CA" sz="2400" b="1">
                <a:solidFill>
                  <a:srgbClr val="FF6600"/>
                </a:solidFill>
                <a:effectLst>
                  <a:outerShdw blurRad="38100" dist="38100" dir="2700000" algn="tl">
                    <a:srgbClr val="000000"/>
                  </a:outerShdw>
                </a:effectLst>
              </a:rPr>
              <a:t>Guide 128</a:t>
            </a:r>
            <a:r>
              <a:rPr lang="en-CA" sz="2400"/>
              <a:t>, under the </a:t>
            </a:r>
            <a:r>
              <a:rPr lang="en-CA" sz="2400" b="1" i="1"/>
              <a:t>Potential Hazards </a:t>
            </a:r>
            <a:r>
              <a:rPr lang="en-CA" sz="2400"/>
              <a:t>Section, the </a:t>
            </a:r>
            <a:r>
              <a:rPr lang="en-CA" sz="2400" b="1" i="1"/>
              <a:t>Fire or Explosion</a:t>
            </a:r>
            <a:r>
              <a:rPr lang="en-CA" sz="2400"/>
              <a:t> hazards precede the </a:t>
            </a:r>
            <a:r>
              <a:rPr lang="en-CA" sz="2400" b="1" i="1"/>
              <a:t>Health</a:t>
            </a:r>
            <a:r>
              <a:rPr lang="en-CA" sz="2400"/>
              <a:t> hazards;</a:t>
            </a:r>
          </a:p>
          <a:p>
            <a:pPr marL="285750" indent="-285750">
              <a:buFont typeface="Wingdings" pitchFamily="2" charset="2"/>
              <a:buChar char="Ø"/>
              <a:defRPr/>
            </a:pPr>
            <a:r>
              <a:rPr lang="en-CA" sz="2400"/>
              <a:t>This type of substance is flammable and vapours may form explosive mixture with air;</a:t>
            </a:r>
          </a:p>
          <a:p>
            <a:pPr marL="285750" indent="-285750">
              <a:buFont typeface="Wingdings" pitchFamily="2" charset="2"/>
              <a:buChar char="Ø"/>
              <a:defRPr/>
            </a:pPr>
            <a:r>
              <a:rPr lang="en-CA" sz="2400"/>
              <a:t>Most vapours are heavier than air, they will spread along the ground and collect in low or confined areas;</a:t>
            </a:r>
          </a:p>
          <a:p>
            <a:pPr marL="285750" indent="-285750">
              <a:buFont typeface="Wingdings" pitchFamily="2" charset="2"/>
              <a:buChar char="Ø"/>
              <a:defRPr/>
            </a:pPr>
            <a:r>
              <a:rPr lang="en-CA" sz="2400"/>
              <a:t>Containers may explode when heated;</a:t>
            </a:r>
          </a:p>
          <a:p>
            <a:pPr marL="285750" indent="-285750">
              <a:buFont typeface="Wingdings" pitchFamily="2" charset="2"/>
              <a:buChar char="Ø"/>
              <a:defRPr/>
            </a:pPr>
            <a:r>
              <a:rPr lang="en-CA" sz="2400"/>
              <a:t>Inhalation or contact with material may irritate or burn skin and eyes.</a:t>
            </a:r>
          </a:p>
        </p:txBody>
      </p:sp>
      <p:graphicFrame>
        <p:nvGraphicFramePr>
          <p:cNvPr id="32772" name="Object 1028">
            <a:hlinkClick r:id="" action="ppaction://ole?verb=0"/>
          </p:cNvPr>
          <p:cNvGraphicFramePr>
            <a:graphicFrameLocks noGrp="1"/>
          </p:cNvGraphicFramePr>
          <p:nvPr>
            <p:ph type="clipArt" sz="half" idx="2"/>
          </p:nvPr>
        </p:nvGraphicFramePr>
        <p:xfrm>
          <a:off x="609600" y="1447800"/>
          <a:ext cx="1357313" cy="1287463"/>
        </p:xfrm>
        <a:graphic>
          <a:graphicData uri="http://schemas.openxmlformats.org/presentationml/2006/ole">
            <mc:AlternateContent xmlns:mc="http://schemas.openxmlformats.org/markup-compatibility/2006">
              <mc:Choice xmlns:v="urn:schemas-microsoft-com:vml" Requires="v">
                <p:oleObj spid="_x0000_s32786" name="Paint Shop Pro Image" r:id="rId3" imgW="4085590" imgH="4097561" progId="">
                  <p:embed/>
                </p:oleObj>
              </mc:Choice>
              <mc:Fallback>
                <p:oleObj name="Paint Shop Pro Image" r:id="rId3" imgW="4085590" imgH="4097561"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1357313"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up)">
                                      <p:cBhvr>
                                        <p:cTn id="7" dur="500"/>
                                        <p:tgtEl>
                                          <p:spTgt spid="142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wipe(up)">
                                      <p:cBhvr>
                                        <p:cTn id="12" dur="500"/>
                                        <p:tgtEl>
                                          <p:spTgt spid="142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wipe(up)">
                                      <p:cBhvr>
                                        <p:cTn id="17" dur="500"/>
                                        <p:tgtEl>
                                          <p:spTgt spid="142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wipe(up)">
                                      <p:cBhvr>
                                        <p:cTn id="22" dur="500"/>
                                        <p:tgtEl>
                                          <p:spTgt spid="142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wipe(up)">
                                      <p:cBhvr>
                                        <p:cTn id="27"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3</a:t>
            </a:r>
          </a:p>
        </p:txBody>
      </p:sp>
      <p:sp>
        <p:nvSpPr>
          <p:cNvPr id="52227" name="Rectangle 3"/>
          <p:cNvSpPr>
            <a:spLocks noGrp="1" noChangeArrowheads="1"/>
          </p:cNvSpPr>
          <p:nvPr>
            <p:ph type="body" sz="half" idx="1"/>
          </p:nvPr>
        </p:nvSpPr>
        <p:spPr>
          <a:xfrm>
            <a:off x="685800" y="1676400"/>
            <a:ext cx="3733800" cy="1828800"/>
          </a:xfrm>
        </p:spPr>
        <p:txBody>
          <a:bodyPr lIns="90488" tIns="44450" rIns="90488" bIns="44450"/>
          <a:lstStyle/>
          <a:p>
            <a:pPr>
              <a:spcBef>
                <a:spcPct val="0"/>
              </a:spcBef>
              <a:buFont typeface="Wingdings" pitchFamily="2" charset="2"/>
              <a:buChar char="Ø"/>
            </a:pPr>
            <a:r>
              <a:rPr lang="en-CA" sz="2800" smtClean="0"/>
              <a:t>A truck displaying this placard is on fire on the side of the road.</a:t>
            </a:r>
          </a:p>
        </p:txBody>
      </p:sp>
      <p:graphicFrame>
        <p:nvGraphicFramePr>
          <p:cNvPr id="52228" name="Object 4">
            <a:hlinkClick r:id="" action="ppaction://ole?verb=0"/>
          </p:cNvPr>
          <p:cNvGraphicFramePr>
            <a:graphicFrameLocks noGrp="1"/>
          </p:cNvGraphicFramePr>
          <p:nvPr>
            <p:ph type="clipArt" sz="half" idx="2"/>
          </p:nvPr>
        </p:nvGraphicFramePr>
        <p:xfrm>
          <a:off x="4648200" y="1828800"/>
          <a:ext cx="4097338" cy="4076700"/>
        </p:xfrm>
        <a:graphic>
          <a:graphicData uri="http://schemas.openxmlformats.org/presentationml/2006/ole">
            <mc:AlternateContent xmlns:mc="http://schemas.openxmlformats.org/markup-compatibility/2006">
              <mc:Choice xmlns:v="urn:schemas-microsoft-com:vml" Requires="v">
                <p:oleObj spid="_x0000_s33810" name="Paint Shop Pro Image" r:id="rId3" imgW="4097561" imgH="4076944" progId="">
                  <p:embed/>
                </p:oleObj>
              </mc:Choice>
              <mc:Fallback>
                <p:oleObj name="Paint Shop Pro Image" r:id="rId3" imgW="4097561" imgH="4076944"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28800"/>
                        <a:ext cx="4097338"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up)">
                                      <p:cBhvr>
                                        <p:cTn id="7" dur="500"/>
                                        <p:tgtEl>
                                          <p:spTgt spid="52227">
                                            <p:txEl>
                                              <p:pRg st="0" end="0"/>
                                            </p:txEl>
                                          </p:spTgt>
                                        </p:tgtEl>
                                      </p:cBhvr>
                                    </p:animEffect>
                                  </p:childTnLst>
                                </p:cTn>
                              </p:par>
                            </p:childTnLst>
                          </p:cTn>
                        </p:par>
                        <p:par>
                          <p:cTn id="8" fill="hold" nodeType="afterGroup">
                            <p:stCondLst>
                              <p:cond delay="500"/>
                            </p:stCondLst>
                            <p:childTnLst>
                              <p:par>
                                <p:cTn id="9" presetID="2" presetClass="entr" presetSubtype="6" fill="hold" nodeType="afterEffect">
                                  <p:stCondLst>
                                    <p:cond delay="1000"/>
                                  </p:stCondLst>
                                  <p:childTnLst>
                                    <p:set>
                                      <p:cBhvr>
                                        <p:cTn id="10" dur="1" fill="hold">
                                          <p:stCondLst>
                                            <p:cond delay="0"/>
                                          </p:stCondLst>
                                        </p:cTn>
                                        <p:tgtEl>
                                          <p:spTgt spid="52228"/>
                                        </p:tgtEl>
                                        <p:attrNameLst>
                                          <p:attrName>style.visibility</p:attrName>
                                        </p:attrNameLst>
                                      </p:cBhvr>
                                      <p:to>
                                        <p:strVal val="visible"/>
                                      </p:to>
                                    </p:set>
                                    <p:anim calcmode="lin" valueType="num">
                                      <p:cBhvr additive="base">
                                        <p:cTn id="11" dur="500" fill="hold"/>
                                        <p:tgtEl>
                                          <p:spTgt spid="52228"/>
                                        </p:tgtEl>
                                        <p:attrNameLst>
                                          <p:attrName>ppt_x</p:attrName>
                                        </p:attrNameLst>
                                      </p:cBhvr>
                                      <p:tavLst>
                                        <p:tav tm="0">
                                          <p:val>
                                            <p:strVal val="1+#ppt_w/2"/>
                                          </p:val>
                                        </p:tav>
                                        <p:tav tm="100000">
                                          <p:val>
                                            <p:strVal val="#ppt_x"/>
                                          </p:val>
                                        </p:tav>
                                      </p:tavLst>
                                    </p:anim>
                                    <p:anim calcmode="lin" valueType="num">
                                      <p:cBhvr additive="base">
                                        <p:cTn id="12"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3</a:t>
            </a:r>
          </a:p>
        </p:txBody>
      </p:sp>
      <p:sp>
        <p:nvSpPr>
          <p:cNvPr id="116739" name="Rectangle 3"/>
          <p:cNvSpPr>
            <a:spLocks noGrp="1" noChangeArrowheads="1"/>
          </p:cNvSpPr>
          <p:nvPr>
            <p:ph type="body" sz="half" idx="1"/>
          </p:nvPr>
        </p:nvSpPr>
        <p:spPr>
          <a:xfrm>
            <a:off x="1905000" y="1447800"/>
            <a:ext cx="6934200" cy="4800600"/>
          </a:xfrm>
        </p:spPr>
        <p:txBody>
          <a:bodyPr lIns="90488" tIns="44450" rIns="90488" bIns="44450"/>
          <a:lstStyle/>
          <a:p>
            <a:pPr marL="342369" indent="-342369">
              <a:lnSpc>
                <a:spcPct val="90000"/>
              </a:lnSpc>
              <a:buFont typeface="Wingdings" pitchFamily="2" charset="2"/>
              <a:buChar char="Ø"/>
              <a:defRPr/>
            </a:pPr>
            <a:r>
              <a:rPr lang="en-CA" sz="2400" dirty="0"/>
              <a:t>The placard indicates the material is an explosive of class 1.4G;</a:t>
            </a:r>
          </a:p>
          <a:p>
            <a:pPr marL="342369" indent="-342369">
              <a:lnSpc>
                <a:spcPct val="90000"/>
              </a:lnSpc>
              <a:buFont typeface="Wingdings" pitchFamily="2" charset="2"/>
              <a:buChar char="Ø"/>
              <a:defRPr/>
            </a:pPr>
            <a:r>
              <a:rPr lang="en-CA" sz="2400" dirty="0"/>
              <a:t>According to the Table of placards, </a:t>
            </a:r>
            <a:r>
              <a:rPr lang="en-CA" sz="2400" b="1" dirty="0">
                <a:solidFill>
                  <a:srgbClr val="FF6600"/>
                </a:solidFill>
                <a:effectLst>
                  <a:outerShdw blurRad="38100" dist="38100" dir="2700000" algn="tl">
                    <a:srgbClr val="000000"/>
                  </a:outerShdw>
                </a:effectLst>
              </a:rPr>
              <a:t>Guide 114</a:t>
            </a:r>
            <a:r>
              <a:rPr lang="en-CA" sz="2400" dirty="0"/>
              <a:t> must be used when explosives in class 1.4 are involved;</a:t>
            </a:r>
          </a:p>
          <a:p>
            <a:pPr marL="342369" indent="-342369">
              <a:lnSpc>
                <a:spcPct val="90000"/>
              </a:lnSpc>
              <a:buFont typeface="Wingdings" pitchFamily="2" charset="2"/>
              <a:buChar char="Ø"/>
              <a:defRPr/>
            </a:pPr>
            <a:r>
              <a:rPr lang="en-CA" sz="2400" dirty="0"/>
              <a:t>Explosives are not highlighted; there is no need to refer to the </a:t>
            </a:r>
            <a:r>
              <a:rPr lang="en-CA" sz="2400" b="1" dirty="0">
                <a:solidFill>
                  <a:srgbClr val="03B604"/>
                </a:solidFill>
                <a:effectLst>
                  <a:outerShdw blurRad="38100" dist="38100" dir="2700000" algn="tl">
                    <a:srgbClr val="000000"/>
                  </a:outerShdw>
                </a:effectLst>
              </a:rPr>
              <a:t>GREEN</a:t>
            </a:r>
            <a:r>
              <a:rPr lang="en-CA" sz="2400" b="1" dirty="0">
                <a:solidFill>
                  <a:srgbClr val="037C03"/>
                </a:solidFill>
                <a:effectLst>
                  <a:outerShdw blurRad="38100" dist="38100" dir="2700000" algn="tl">
                    <a:srgbClr val="000000"/>
                  </a:outerShdw>
                </a:effectLst>
              </a:rPr>
              <a:t> </a:t>
            </a:r>
            <a:r>
              <a:rPr lang="en-CA" sz="2400" dirty="0"/>
              <a:t>Section</a:t>
            </a:r>
            <a:r>
              <a:rPr lang="en-CA" sz="2400" b="1" dirty="0">
                <a:solidFill>
                  <a:srgbClr val="037C03"/>
                </a:solidFill>
                <a:effectLst>
                  <a:outerShdw blurRad="38100" dist="38100" dir="2700000" algn="tl">
                    <a:srgbClr val="000000"/>
                  </a:outerShdw>
                </a:effectLst>
              </a:rPr>
              <a:t> </a:t>
            </a:r>
            <a:br>
              <a:rPr lang="en-CA" sz="2400" b="1" dirty="0">
                <a:solidFill>
                  <a:srgbClr val="037C03"/>
                </a:solidFill>
                <a:effectLst>
                  <a:outerShdw blurRad="38100" dist="38100" dir="2700000" algn="tl">
                    <a:srgbClr val="000000"/>
                  </a:outerShdw>
                </a:effectLst>
              </a:rPr>
            </a:br>
            <a:r>
              <a:rPr lang="en-CA" sz="2400" dirty="0"/>
              <a:t>(see Explosives in the </a:t>
            </a:r>
            <a:r>
              <a:rPr lang="en-CA" sz="2400" b="1" dirty="0">
                <a:solidFill>
                  <a:srgbClr val="0000FF"/>
                </a:solidFill>
                <a:effectLst>
                  <a:outerShdw blurRad="38100" dist="38100" dir="2700000" algn="tl">
                    <a:srgbClr val="000000"/>
                  </a:outerShdw>
                </a:effectLst>
              </a:rPr>
              <a:t>BLUE </a:t>
            </a:r>
            <a:r>
              <a:rPr lang="en-CA" sz="2400" dirty="0"/>
              <a:t>Section);</a:t>
            </a:r>
          </a:p>
          <a:p>
            <a:pPr marL="342369" indent="-342369">
              <a:lnSpc>
                <a:spcPct val="90000"/>
              </a:lnSpc>
              <a:buFont typeface="Wingdings" pitchFamily="2" charset="2"/>
              <a:buChar char="Ø"/>
              <a:defRPr/>
            </a:pPr>
            <a:r>
              <a:rPr lang="en-CA" sz="2400" dirty="0"/>
              <a:t>In case the truck is involved in a fire, the Guide suggests to isolate for 500 metres in all directions and to initiate an evacuation, including emergency responders, for 500 metres in all directions;</a:t>
            </a:r>
          </a:p>
        </p:txBody>
      </p:sp>
      <p:graphicFrame>
        <p:nvGraphicFramePr>
          <p:cNvPr id="34820" name="Object 4">
            <a:hlinkClick r:id="" action="ppaction://ole?verb=0"/>
          </p:cNvPr>
          <p:cNvGraphicFramePr>
            <a:graphicFrameLocks noGrp="1"/>
          </p:cNvGraphicFramePr>
          <p:nvPr>
            <p:ph type="clipArt" sz="half" idx="2"/>
          </p:nvPr>
        </p:nvGraphicFramePr>
        <p:xfrm>
          <a:off x="304800" y="1295400"/>
          <a:ext cx="1285875" cy="1276350"/>
        </p:xfrm>
        <a:graphic>
          <a:graphicData uri="http://schemas.openxmlformats.org/presentationml/2006/ole">
            <mc:AlternateContent xmlns:mc="http://schemas.openxmlformats.org/markup-compatibility/2006">
              <mc:Choice xmlns:v="urn:schemas-microsoft-com:vml" Requires="v">
                <p:oleObj spid="_x0000_s34834" name="Paint Shop Pro Image" r:id="rId3" imgW="4097561" imgH="4076944" progId="">
                  <p:embed/>
                </p:oleObj>
              </mc:Choice>
              <mc:Fallback>
                <p:oleObj name="Paint Shop Pro Image" r:id="rId3" imgW="4097561" imgH="4076944"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12858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up)">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up)">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up)">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up)">
                                      <p:cBhvr>
                                        <p:cTn id="22" dur="500"/>
                                        <p:tgtEl>
                                          <p:spTgt spid="116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3</a:t>
            </a:r>
          </a:p>
        </p:txBody>
      </p:sp>
      <p:sp>
        <p:nvSpPr>
          <p:cNvPr id="143363" name="Rectangle 3"/>
          <p:cNvSpPr>
            <a:spLocks noGrp="1" noChangeArrowheads="1"/>
          </p:cNvSpPr>
          <p:nvPr>
            <p:ph type="body" sz="half" idx="1"/>
          </p:nvPr>
        </p:nvSpPr>
        <p:spPr>
          <a:xfrm>
            <a:off x="2438400" y="1600200"/>
            <a:ext cx="6324600" cy="4495800"/>
          </a:xfrm>
        </p:spPr>
        <p:txBody>
          <a:bodyPr lIns="90488" tIns="44450" rIns="90488" bIns="44450"/>
          <a:lstStyle/>
          <a:p>
            <a:pPr marL="342369" indent="-342369">
              <a:buFont typeface="Wingdings" pitchFamily="2" charset="2"/>
              <a:buChar char="Ø"/>
              <a:defRPr/>
            </a:pPr>
            <a:r>
              <a:rPr lang="en-CA" sz="2400"/>
              <a:t>At </a:t>
            </a:r>
            <a:r>
              <a:rPr lang="en-CA" sz="2400" b="1">
                <a:solidFill>
                  <a:srgbClr val="FF6600"/>
                </a:solidFill>
                <a:effectLst>
                  <a:outerShdw blurRad="38100" dist="38100" dir="2700000" algn="tl">
                    <a:srgbClr val="000000"/>
                  </a:outerShdw>
                </a:effectLst>
              </a:rPr>
              <a:t>Guide 114</a:t>
            </a:r>
            <a:r>
              <a:rPr lang="en-CA" sz="2400"/>
              <a:t>, under the </a:t>
            </a:r>
            <a:r>
              <a:rPr lang="en-CA" sz="2400" b="1" i="1"/>
              <a:t>Potential Hazards </a:t>
            </a:r>
            <a:r>
              <a:rPr lang="en-CA" sz="2400"/>
              <a:t>Section, the </a:t>
            </a:r>
            <a:r>
              <a:rPr lang="en-CA" sz="2400" b="1" i="1"/>
              <a:t>Fire or Explosion</a:t>
            </a:r>
            <a:r>
              <a:rPr lang="en-CA" sz="2400"/>
              <a:t> hazards precede the </a:t>
            </a:r>
            <a:r>
              <a:rPr lang="en-CA" sz="2400" b="1" i="1"/>
              <a:t>Health</a:t>
            </a:r>
            <a:r>
              <a:rPr lang="en-CA" sz="2400"/>
              <a:t> hazards;</a:t>
            </a:r>
          </a:p>
          <a:p>
            <a:pPr marL="342369" indent="-342369">
              <a:buFont typeface="Wingdings" pitchFamily="2" charset="2"/>
              <a:buChar char="Ø"/>
              <a:defRPr/>
            </a:pPr>
            <a:r>
              <a:rPr lang="en-CA" sz="2400"/>
              <a:t>This type of substance may explode and throw fragments at a distance of 500 metres or more if fire reaches cargo;</a:t>
            </a:r>
          </a:p>
          <a:p>
            <a:pPr marL="342369" indent="-342369">
              <a:buFont typeface="Wingdings" pitchFamily="2" charset="2"/>
              <a:buChar char="Ø"/>
              <a:defRPr/>
            </a:pPr>
            <a:r>
              <a:rPr lang="en-CA" sz="2400"/>
              <a:t>Fire may produce irritating, corrosive and/or toxic gases.</a:t>
            </a:r>
          </a:p>
          <a:p>
            <a:pPr marL="342369" indent="-342369">
              <a:buFont typeface="Wingdings" pitchFamily="2" charset="2"/>
              <a:buChar char="Ø"/>
              <a:defRPr/>
            </a:pPr>
            <a:endParaRPr lang="en-US" sz="2800"/>
          </a:p>
          <a:p>
            <a:pPr marL="342369" indent="-342369">
              <a:buFont typeface="Wingdings" pitchFamily="2" charset="2"/>
              <a:buChar char="Ø"/>
              <a:defRPr/>
            </a:pPr>
            <a:endParaRPr lang="en-US" sz="2400"/>
          </a:p>
        </p:txBody>
      </p:sp>
      <p:graphicFrame>
        <p:nvGraphicFramePr>
          <p:cNvPr id="35844" name="Object 0">
            <a:hlinkClick r:id="" action="ppaction://ole?verb=0"/>
          </p:cNvPr>
          <p:cNvGraphicFramePr>
            <a:graphicFrameLocks noGrp="1"/>
          </p:cNvGraphicFramePr>
          <p:nvPr>
            <p:ph type="clipArt" sz="half" idx="2"/>
          </p:nvPr>
        </p:nvGraphicFramePr>
        <p:xfrm>
          <a:off x="762000" y="1752600"/>
          <a:ext cx="1285875" cy="1276350"/>
        </p:xfrm>
        <a:graphic>
          <a:graphicData uri="http://schemas.openxmlformats.org/presentationml/2006/ole">
            <mc:AlternateContent xmlns:mc="http://schemas.openxmlformats.org/markup-compatibility/2006">
              <mc:Choice xmlns:v="urn:schemas-microsoft-com:vml" Requires="v">
                <p:oleObj spid="_x0000_s35858" name="Paint Shop Pro Image" r:id="rId3" imgW="4097561" imgH="4076944" progId="">
                  <p:embed/>
                </p:oleObj>
              </mc:Choice>
              <mc:Fallback>
                <p:oleObj name="Paint Shop Pro Image" r:id="rId3" imgW="4097561" imgH="4076944"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12858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up)">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3363">
                                            <p:txEl>
                                              <p:pRg st="1" end="1"/>
                                            </p:txEl>
                                          </p:spTgt>
                                        </p:tgtEl>
                                        <p:attrNameLst>
                                          <p:attrName>style.visibility</p:attrName>
                                        </p:attrNameLst>
                                      </p:cBhvr>
                                      <p:to>
                                        <p:strVal val="visible"/>
                                      </p:to>
                                    </p:set>
                                    <p:animEffect transition="in" filter="wipe(up)">
                                      <p:cBhvr>
                                        <p:cTn id="12" dur="500"/>
                                        <p:tgtEl>
                                          <p:spTgt spid="143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3363">
                                            <p:txEl>
                                              <p:pRg st="2" end="2"/>
                                            </p:txEl>
                                          </p:spTgt>
                                        </p:tgtEl>
                                        <p:attrNameLst>
                                          <p:attrName>style.visibility</p:attrName>
                                        </p:attrNameLst>
                                      </p:cBhvr>
                                      <p:to>
                                        <p:strVal val="visible"/>
                                      </p:to>
                                    </p:set>
                                    <p:animEffect transition="in" filter="wipe(up)">
                                      <p:cBhvr>
                                        <p:cTn id="17"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4</a:t>
            </a:r>
          </a:p>
        </p:txBody>
      </p:sp>
      <p:sp>
        <p:nvSpPr>
          <p:cNvPr id="53251" name="Rectangle 3"/>
          <p:cNvSpPr>
            <a:spLocks noGrp="1" noChangeArrowheads="1"/>
          </p:cNvSpPr>
          <p:nvPr>
            <p:ph type="body" sz="half" idx="1"/>
          </p:nvPr>
        </p:nvSpPr>
        <p:spPr>
          <a:xfrm>
            <a:off x="533400" y="1524000"/>
            <a:ext cx="3810000" cy="1981200"/>
          </a:xfrm>
        </p:spPr>
        <p:txBody>
          <a:bodyPr lIns="90488" tIns="44450" rIns="90488" bIns="44450"/>
          <a:lstStyle/>
          <a:p>
            <a:pPr>
              <a:buFont typeface="Wingdings" pitchFamily="2" charset="2"/>
              <a:buChar char="Ø"/>
            </a:pPr>
            <a:r>
              <a:rPr lang="en-CA" sz="2800" smtClean="0"/>
              <a:t>A tanker truck is involved in a road accident.</a:t>
            </a:r>
          </a:p>
        </p:txBody>
      </p:sp>
      <p:graphicFrame>
        <p:nvGraphicFramePr>
          <p:cNvPr id="182272" name="Object 0">
            <a:hlinkClick r:id="" action="ppaction://ole?verb=0"/>
          </p:cNvPr>
          <p:cNvGraphicFramePr>
            <a:graphicFrameLocks noGrp="1"/>
          </p:cNvGraphicFramePr>
          <p:nvPr>
            <p:ph type="clipArt" sz="half" idx="2"/>
          </p:nvPr>
        </p:nvGraphicFramePr>
        <p:xfrm>
          <a:off x="4572000" y="1676400"/>
          <a:ext cx="4038600" cy="4135438"/>
        </p:xfrm>
        <a:graphic>
          <a:graphicData uri="http://schemas.openxmlformats.org/presentationml/2006/ole">
            <mc:AlternateContent xmlns:mc="http://schemas.openxmlformats.org/markup-compatibility/2006">
              <mc:Choice xmlns:v="urn:schemas-microsoft-com:vml" Requires="v">
                <p:oleObj spid="_x0000_s36882" name="Paint Shop Pro Image" r:id="rId3" imgW="4039024" imgH="4135465" progId="">
                  <p:embed/>
                </p:oleObj>
              </mc:Choice>
              <mc:Fallback>
                <p:oleObj name="Paint Shop Pro Image" r:id="rId3" imgW="4039024" imgH="4135465"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76400"/>
                        <a:ext cx="4038600"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cTn>
                              </p:par>
                            </p:childTnLst>
                          </p:cTn>
                        </p:par>
                        <p:par>
                          <p:cTn id="8" fill="hold" nodeType="afterGroup">
                            <p:stCondLst>
                              <p:cond delay="500"/>
                            </p:stCondLst>
                            <p:childTnLst>
                              <p:par>
                                <p:cTn id="9" presetID="2" presetClass="entr" presetSubtype="3" fill="hold" nodeType="afterEffect">
                                  <p:stCondLst>
                                    <p:cond delay="1000"/>
                                  </p:stCondLst>
                                  <p:childTnLst>
                                    <p:set>
                                      <p:cBhvr>
                                        <p:cTn id="10" dur="1" fill="hold">
                                          <p:stCondLst>
                                            <p:cond delay="0"/>
                                          </p:stCondLst>
                                        </p:cTn>
                                        <p:tgtEl>
                                          <p:spTgt spid="182272"/>
                                        </p:tgtEl>
                                        <p:attrNameLst>
                                          <p:attrName>style.visibility</p:attrName>
                                        </p:attrNameLst>
                                      </p:cBhvr>
                                      <p:to>
                                        <p:strVal val="visible"/>
                                      </p:to>
                                    </p:set>
                                    <p:anim calcmode="lin" valueType="num">
                                      <p:cBhvr additive="base">
                                        <p:cTn id="11" dur="500" fill="hold"/>
                                        <p:tgtEl>
                                          <p:spTgt spid="182272"/>
                                        </p:tgtEl>
                                        <p:attrNameLst>
                                          <p:attrName>ppt_x</p:attrName>
                                        </p:attrNameLst>
                                      </p:cBhvr>
                                      <p:tavLst>
                                        <p:tav tm="0">
                                          <p:val>
                                            <p:strVal val="1+#ppt_w/2"/>
                                          </p:val>
                                        </p:tav>
                                        <p:tav tm="100000">
                                          <p:val>
                                            <p:strVal val="#ppt_x"/>
                                          </p:val>
                                        </p:tav>
                                      </p:tavLst>
                                    </p:anim>
                                    <p:anim calcmode="lin" valueType="num">
                                      <p:cBhvr additive="base">
                                        <p:cTn id="12" dur="500" fill="hold"/>
                                        <p:tgtEl>
                                          <p:spTgt spid="1822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advAuto="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4</a:t>
            </a:r>
          </a:p>
        </p:txBody>
      </p:sp>
      <p:sp>
        <p:nvSpPr>
          <p:cNvPr id="117763" name="Rectangle 3"/>
          <p:cNvSpPr>
            <a:spLocks noGrp="1" noChangeArrowheads="1"/>
          </p:cNvSpPr>
          <p:nvPr>
            <p:ph type="body" sz="half" idx="1"/>
          </p:nvPr>
        </p:nvSpPr>
        <p:spPr>
          <a:xfrm>
            <a:off x="1752600" y="1143000"/>
            <a:ext cx="7162800" cy="5410200"/>
          </a:xfrm>
        </p:spPr>
        <p:txBody>
          <a:bodyPr lIns="90488" tIns="44450" rIns="90488" bIns="44450"/>
          <a:lstStyle/>
          <a:p>
            <a:pPr marL="342369" indent="-342369">
              <a:lnSpc>
                <a:spcPct val="90000"/>
              </a:lnSpc>
              <a:buFont typeface="Wingdings" pitchFamily="2" charset="2"/>
              <a:buChar char="Ø"/>
              <a:defRPr/>
            </a:pPr>
            <a:r>
              <a:rPr lang="en-CA" sz="2400" dirty="0"/>
              <a:t>The ID No. is 1072;</a:t>
            </a:r>
          </a:p>
          <a:p>
            <a:pPr marL="342369" indent="-342369">
              <a:lnSpc>
                <a:spcPct val="90000"/>
              </a:lnSpc>
              <a:buFont typeface="Wingdings" pitchFamily="2" charset="2"/>
              <a:buChar char="Ø"/>
              <a:defRPr/>
            </a:pPr>
            <a:r>
              <a:rPr lang="en-CA" sz="2400" dirty="0"/>
              <a:t>The </a:t>
            </a:r>
            <a:r>
              <a:rPr lang="en-CA" sz="2400" b="1" dirty="0">
                <a:solidFill>
                  <a:srgbClr val="FAFD00"/>
                </a:solidFill>
                <a:effectLst>
                  <a:outerShdw blurRad="38100" dist="38100" dir="2700000" algn="tl">
                    <a:srgbClr val="000000"/>
                  </a:outerShdw>
                </a:effectLst>
              </a:rPr>
              <a:t>YELLOW</a:t>
            </a:r>
            <a:r>
              <a:rPr lang="en-CA" sz="2400" dirty="0"/>
              <a:t>-bordered pages indicate that the product is </a:t>
            </a:r>
            <a:r>
              <a:rPr lang="en-CA" sz="2400" i="1" dirty="0"/>
              <a:t>Oxygen, compressed</a:t>
            </a:r>
            <a:r>
              <a:rPr lang="en-CA" sz="2400" dirty="0"/>
              <a:t> and refers to </a:t>
            </a:r>
            <a:r>
              <a:rPr lang="en-CA" sz="2400" b="1" dirty="0">
                <a:solidFill>
                  <a:srgbClr val="FF6600"/>
                </a:solidFill>
                <a:effectLst>
                  <a:outerShdw blurRad="38100" dist="38100" dir="2700000" algn="tl">
                    <a:srgbClr val="000000"/>
                  </a:outerShdw>
                </a:effectLst>
              </a:rPr>
              <a:t>Guide 122</a:t>
            </a:r>
            <a:r>
              <a:rPr lang="en-CA" sz="2400" dirty="0"/>
              <a:t>;</a:t>
            </a:r>
          </a:p>
          <a:p>
            <a:pPr marL="342369" indent="-342369">
              <a:lnSpc>
                <a:spcPct val="90000"/>
              </a:lnSpc>
              <a:buFont typeface="Wingdings" pitchFamily="2" charset="2"/>
              <a:buChar char="Ø"/>
              <a:defRPr/>
            </a:pPr>
            <a:r>
              <a:rPr lang="en-CA" sz="2400" dirty="0"/>
              <a:t>Substance not highlighted; no need for the </a:t>
            </a:r>
            <a:r>
              <a:rPr lang="en-CA" sz="2400" b="1" dirty="0">
                <a:solidFill>
                  <a:srgbClr val="03B604"/>
                </a:solidFill>
                <a:effectLst>
                  <a:outerShdw blurRad="38100" dist="38100" dir="2700000" algn="tl">
                    <a:srgbClr val="000000"/>
                  </a:outerShdw>
                </a:effectLst>
              </a:rPr>
              <a:t>GREEN</a:t>
            </a:r>
            <a:r>
              <a:rPr lang="en-CA" sz="2400" b="1" dirty="0">
                <a:solidFill>
                  <a:srgbClr val="037C03"/>
                </a:solidFill>
                <a:effectLst>
                  <a:outerShdw blurRad="38100" dist="38100" dir="2700000" algn="tl">
                    <a:srgbClr val="000000"/>
                  </a:outerShdw>
                </a:effectLst>
              </a:rPr>
              <a:t> </a:t>
            </a:r>
            <a:r>
              <a:rPr lang="en-CA" sz="2400" dirty="0"/>
              <a:t>Section </a:t>
            </a:r>
            <a:endParaRPr lang="en-CA" sz="2400" dirty="0" smtClean="0"/>
          </a:p>
          <a:p>
            <a:pPr marL="342369" indent="-342369">
              <a:lnSpc>
                <a:spcPct val="90000"/>
              </a:lnSpc>
              <a:buFont typeface="Wingdings" pitchFamily="2" charset="2"/>
              <a:buChar char="Ø"/>
              <a:defRPr/>
            </a:pPr>
            <a:r>
              <a:rPr lang="en-CA" sz="2400" dirty="0" smtClean="0"/>
              <a:t>The </a:t>
            </a:r>
            <a:r>
              <a:rPr lang="en-CA" sz="2400" b="1" dirty="0">
                <a:solidFill>
                  <a:srgbClr val="FF6600"/>
                </a:solidFill>
                <a:effectLst>
                  <a:outerShdw blurRad="38100" dist="38100" dir="2700000" algn="tl">
                    <a:srgbClr val="000000"/>
                  </a:outerShdw>
                </a:effectLst>
              </a:rPr>
              <a:t>Guide 122</a:t>
            </a:r>
            <a:r>
              <a:rPr lang="en-CA" sz="2400" dirty="0"/>
              <a:t> corresponds to </a:t>
            </a:r>
            <a:r>
              <a:rPr lang="en-CA" sz="2400" b="1" i="1" dirty="0"/>
              <a:t>Gases -  Oxidizing (Including Refrigerated Liquids)</a:t>
            </a:r>
            <a:r>
              <a:rPr lang="en-CA" sz="2400" dirty="0"/>
              <a:t>; </a:t>
            </a:r>
          </a:p>
          <a:p>
            <a:pPr marL="342369" indent="-342369">
              <a:lnSpc>
                <a:spcPct val="90000"/>
              </a:lnSpc>
              <a:buFont typeface="Wingdings" pitchFamily="2" charset="2"/>
              <a:buChar char="Ø"/>
              <a:defRPr/>
            </a:pPr>
            <a:r>
              <a:rPr lang="en-CA" sz="2400" dirty="0"/>
              <a:t>As an immediate precautionary measure, the Guide suggests to isolate spill or leak area for at least 100 metres in all directions;</a:t>
            </a:r>
          </a:p>
          <a:p>
            <a:pPr marL="342369" indent="-342369">
              <a:lnSpc>
                <a:spcPct val="90000"/>
              </a:lnSpc>
              <a:buFont typeface="Wingdings" pitchFamily="2" charset="2"/>
              <a:buChar char="Ø"/>
              <a:defRPr/>
            </a:pPr>
            <a:r>
              <a:rPr lang="en-CA" sz="2400" dirty="0"/>
              <a:t>In case of a large spill, the Guide suggests to consider an initial downwind evacuation of at least 500 metres; </a:t>
            </a:r>
          </a:p>
        </p:txBody>
      </p:sp>
      <p:graphicFrame>
        <p:nvGraphicFramePr>
          <p:cNvPr id="37892" name="Object 0">
            <a:hlinkClick r:id="" action="ppaction://ole?verb=0"/>
          </p:cNvPr>
          <p:cNvGraphicFramePr>
            <a:graphicFrameLocks noGrp="1"/>
          </p:cNvGraphicFramePr>
          <p:nvPr>
            <p:ph type="clipArt" sz="half" idx="2"/>
          </p:nvPr>
        </p:nvGraphicFramePr>
        <p:xfrm>
          <a:off x="152400" y="914400"/>
          <a:ext cx="1562100" cy="1457325"/>
        </p:xfrm>
        <a:graphic>
          <a:graphicData uri="http://schemas.openxmlformats.org/presentationml/2006/ole">
            <mc:AlternateContent xmlns:mc="http://schemas.openxmlformats.org/markup-compatibility/2006">
              <mc:Choice xmlns:v="urn:schemas-microsoft-com:vml" Requires="v">
                <p:oleObj spid="_x0000_s37906" name="Paint Shop Pro Image" r:id="rId3" imgW="4039024" imgH="4135465" progId="">
                  <p:embed/>
                </p:oleObj>
              </mc:Choice>
              <mc:Fallback>
                <p:oleObj name="Paint Shop Pro Image" r:id="rId3" imgW="4039024" imgH="4135465"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1562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up)">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wipe(up)">
                                      <p:cBhvr>
                                        <p:cTn id="12" dur="500"/>
                                        <p:tgtEl>
                                          <p:spTgt spid="1177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wipe(up)">
                                      <p:cBhvr>
                                        <p:cTn id="17" dur="500"/>
                                        <p:tgtEl>
                                          <p:spTgt spid="1177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Effect transition="in" filter="wipe(up)">
                                      <p:cBhvr>
                                        <p:cTn id="22" dur="500"/>
                                        <p:tgtEl>
                                          <p:spTgt spid="1177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Effect transition="in" filter="wipe(up)">
                                      <p:cBhvr>
                                        <p:cTn id="27" dur="500"/>
                                        <p:tgtEl>
                                          <p:spTgt spid="1177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7763">
                                            <p:txEl>
                                              <p:pRg st="5" end="5"/>
                                            </p:txEl>
                                          </p:spTgt>
                                        </p:tgtEl>
                                        <p:attrNameLst>
                                          <p:attrName>style.visibility</p:attrName>
                                        </p:attrNameLst>
                                      </p:cBhvr>
                                      <p:to>
                                        <p:strVal val="visible"/>
                                      </p:to>
                                    </p:set>
                                    <p:animEffect transition="in" filter="wipe(up)">
                                      <p:cBhvr>
                                        <p:cTn id="32" dur="500"/>
                                        <p:tgtEl>
                                          <p:spTgt spid="1177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95400" y="228600"/>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4</a:t>
            </a:r>
          </a:p>
        </p:txBody>
      </p:sp>
      <p:sp>
        <p:nvSpPr>
          <p:cNvPr id="144387" name="Rectangle 3"/>
          <p:cNvSpPr>
            <a:spLocks noGrp="1" noChangeArrowheads="1"/>
          </p:cNvSpPr>
          <p:nvPr>
            <p:ph type="body" sz="half" idx="1"/>
          </p:nvPr>
        </p:nvSpPr>
        <p:spPr>
          <a:xfrm>
            <a:off x="2743200" y="1447800"/>
            <a:ext cx="6172200" cy="4724400"/>
          </a:xfrm>
        </p:spPr>
        <p:txBody>
          <a:bodyPr lIns="90488" tIns="44450" rIns="90488" bIns="44450"/>
          <a:lstStyle/>
          <a:p>
            <a:pPr marL="342369" indent="-342369">
              <a:buFont typeface="Wingdings" pitchFamily="2" charset="2"/>
              <a:buChar char="Ø"/>
              <a:defRPr/>
            </a:pPr>
            <a:r>
              <a:rPr lang="en-CA" sz="2400" dirty="0"/>
              <a:t>At </a:t>
            </a:r>
            <a:r>
              <a:rPr lang="en-CA" sz="2400" b="1" dirty="0">
                <a:solidFill>
                  <a:srgbClr val="FF6600"/>
                </a:solidFill>
                <a:effectLst>
                  <a:outerShdw blurRad="38100" dist="38100" dir="2700000" algn="tl">
                    <a:srgbClr val="000000"/>
                  </a:outerShdw>
                </a:effectLst>
              </a:rPr>
              <a:t>Guide 122</a:t>
            </a:r>
            <a:r>
              <a:rPr lang="en-CA" sz="2400" dirty="0"/>
              <a:t>, under the </a:t>
            </a:r>
            <a:r>
              <a:rPr lang="en-CA" sz="2400" b="1" i="1" dirty="0"/>
              <a:t>Potential Hazards </a:t>
            </a:r>
            <a:r>
              <a:rPr lang="en-CA" sz="2400" dirty="0"/>
              <a:t>Section, the </a:t>
            </a:r>
            <a:r>
              <a:rPr lang="en-CA" sz="2400" b="1" i="1" dirty="0"/>
              <a:t>Fire or Explosion</a:t>
            </a:r>
            <a:r>
              <a:rPr lang="en-CA" sz="2400" dirty="0"/>
              <a:t> hazards precede the </a:t>
            </a:r>
            <a:r>
              <a:rPr lang="en-CA" sz="2400" b="1" i="1" dirty="0"/>
              <a:t>Health</a:t>
            </a:r>
            <a:r>
              <a:rPr lang="en-CA" sz="2400" dirty="0"/>
              <a:t> hazards;</a:t>
            </a:r>
          </a:p>
          <a:p>
            <a:pPr marL="342369" indent="-342369">
              <a:buFont typeface="Wingdings" pitchFamily="2" charset="2"/>
              <a:buChar char="Ø"/>
              <a:defRPr/>
            </a:pPr>
            <a:r>
              <a:rPr lang="en-CA" sz="2400" dirty="0"/>
              <a:t>This type </a:t>
            </a:r>
            <a:r>
              <a:rPr lang="en-CA" sz="2400" dirty="0" smtClean="0"/>
              <a:t>of </a:t>
            </a:r>
            <a:r>
              <a:rPr lang="en-CA" sz="2400" dirty="0"/>
              <a:t>substance does not burn, but will  support combustion;</a:t>
            </a:r>
          </a:p>
          <a:p>
            <a:pPr marL="342369" indent="-342369">
              <a:buFont typeface="Wingdings" pitchFamily="2" charset="2"/>
              <a:buChar char="Ø"/>
              <a:defRPr/>
            </a:pPr>
            <a:r>
              <a:rPr lang="en-CA" sz="2400" dirty="0"/>
              <a:t>Some may react explosively with fuels;</a:t>
            </a:r>
          </a:p>
          <a:p>
            <a:pPr marL="342369" indent="-342369">
              <a:buFont typeface="Wingdings" pitchFamily="2" charset="2"/>
              <a:buChar char="Ø"/>
              <a:defRPr/>
            </a:pPr>
            <a:r>
              <a:rPr lang="en-CA" sz="2400" dirty="0"/>
              <a:t>Containers may explode when heated;</a:t>
            </a:r>
          </a:p>
          <a:p>
            <a:pPr marL="342369" indent="-342369">
              <a:buFont typeface="Wingdings" pitchFamily="2" charset="2"/>
              <a:buChar char="Ø"/>
              <a:defRPr/>
            </a:pPr>
            <a:r>
              <a:rPr lang="en-CA" sz="2400" dirty="0"/>
              <a:t>Vapours may cause dizziness or asphyxiation without warning.</a:t>
            </a:r>
          </a:p>
        </p:txBody>
      </p:sp>
      <p:graphicFrame>
        <p:nvGraphicFramePr>
          <p:cNvPr id="38916" name="Object 0">
            <a:hlinkClick r:id="" action="ppaction://ole?verb=0"/>
          </p:cNvPr>
          <p:cNvGraphicFramePr>
            <a:graphicFrameLocks noGrp="1"/>
          </p:cNvGraphicFramePr>
          <p:nvPr>
            <p:ph type="clipArt" sz="half" idx="2"/>
          </p:nvPr>
        </p:nvGraphicFramePr>
        <p:xfrm>
          <a:off x="838200" y="1524000"/>
          <a:ext cx="1562100" cy="1457325"/>
        </p:xfrm>
        <a:graphic>
          <a:graphicData uri="http://schemas.openxmlformats.org/presentationml/2006/ole">
            <mc:AlternateContent xmlns:mc="http://schemas.openxmlformats.org/markup-compatibility/2006">
              <mc:Choice xmlns:v="urn:schemas-microsoft-com:vml" Requires="v">
                <p:oleObj spid="_x0000_s38930" name="Paint Shop Pro Image" r:id="rId3" imgW="4039024" imgH="4135465" progId="">
                  <p:embed/>
                </p:oleObj>
              </mc:Choice>
              <mc:Fallback>
                <p:oleObj name="Paint Shop Pro Image" r:id="rId3" imgW="4039024" imgH="4135465" progId="">
                  <p:embed/>
                  <p:pic>
                    <p:nvPicPr>
                      <p:cNvPr id="0" name="Picture 1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0"/>
                        <a:ext cx="15621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wipe(up)">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wipe(up)">
                                      <p:cBhvr>
                                        <p:cTn id="12" dur="500"/>
                                        <p:tgtEl>
                                          <p:spTgt spid="144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wipe(up)">
                                      <p:cBhvr>
                                        <p:cTn id="17" dur="500"/>
                                        <p:tgtEl>
                                          <p:spTgt spid="144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4387">
                                            <p:txEl>
                                              <p:pRg st="3" end="3"/>
                                            </p:txEl>
                                          </p:spTgt>
                                        </p:tgtEl>
                                        <p:attrNameLst>
                                          <p:attrName>style.visibility</p:attrName>
                                        </p:attrNameLst>
                                      </p:cBhvr>
                                      <p:to>
                                        <p:strVal val="visible"/>
                                      </p:to>
                                    </p:set>
                                    <p:animEffect transition="in" filter="wipe(up)">
                                      <p:cBhvr>
                                        <p:cTn id="22" dur="500"/>
                                        <p:tgtEl>
                                          <p:spTgt spid="144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4387">
                                            <p:txEl>
                                              <p:pRg st="4" end="4"/>
                                            </p:txEl>
                                          </p:spTgt>
                                        </p:tgtEl>
                                        <p:attrNameLst>
                                          <p:attrName>style.visibility</p:attrName>
                                        </p:attrNameLst>
                                      </p:cBhvr>
                                      <p:to>
                                        <p:strVal val="visible"/>
                                      </p:to>
                                    </p:set>
                                    <p:animEffect transition="in" filter="wipe(up)">
                                      <p:cBhvr>
                                        <p:cTn id="27" dur="500"/>
                                        <p:tgtEl>
                                          <p:spTgt spid="144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5</a:t>
            </a:r>
          </a:p>
        </p:txBody>
      </p:sp>
      <p:grpSp>
        <p:nvGrpSpPr>
          <p:cNvPr id="2" name="Group 7"/>
          <p:cNvGrpSpPr>
            <a:grpSpLocks/>
          </p:cNvGrpSpPr>
          <p:nvPr/>
        </p:nvGrpSpPr>
        <p:grpSpPr bwMode="auto">
          <a:xfrm>
            <a:off x="685800" y="2209800"/>
            <a:ext cx="7772400" cy="3810000"/>
            <a:chOff x="672" y="432"/>
            <a:chExt cx="4896" cy="2400"/>
          </a:xfrm>
        </p:grpSpPr>
        <p:graphicFrame>
          <p:nvGraphicFramePr>
            <p:cNvPr id="39940" name="Object 0"/>
            <p:cNvGraphicFramePr>
              <a:graphicFrameLocks/>
            </p:cNvGraphicFramePr>
            <p:nvPr/>
          </p:nvGraphicFramePr>
          <p:xfrm>
            <a:off x="672" y="432"/>
            <a:ext cx="4896" cy="2400"/>
          </p:xfrm>
          <a:graphic>
            <a:graphicData uri="http://schemas.openxmlformats.org/presentationml/2006/ole">
              <mc:AlternateContent xmlns:mc="http://schemas.openxmlformats.org/markup-compatibility/2006">
                <mc:Choice xmlns:v="urn:schemas-microsoft-com:vml" Requires="v">
                  <p:oleObj spid="_x0000_s39968" name="CorelDRAW! Graphic" r:id="rId3" imgW="7202729" imgH="2739542" progId="">
                    <p:embed/>
                  </p:oleObj>
                </mc:Choice>
                <mc:Fallback>
                  <p:oleObj name="CorelDRAW! Graphic" r:id="rId3" imgW="7202729" imgH="2739542" progId="">
                    <p:embed/>
                    <p:pic>
                      <p:nvPicPr>
                        <p:cNvPr id="0" name="Pictur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32"/>
                          <a:ext cx="4896"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1" name="Object 1"/>
            <p:cNvGraphicFramePr>
              <a:graphicFrameLocks noChangeAspect="1"/>
            </p:cNvGraphicFramePr>
            <p:nvPr/>
          </p:nvGraphicFramePr>
          <p:xfrm>
            <a:off x="3696" y="768"/>
            <a:ext cx="912" cy="960"/>
          </p:xfrm>
          <a:graphic>
            <a:graphicData uri="http://schemas.openxmlformats.org/presentationml/2006/ole">
              <mc:AlternateContent xmlns:mc="http://schemas.openxmlformats.org/markup-compatibility/2006">
                <mc:Choice xmlns:v="urn:schemas-microsoft-com:vml" Requires="v">
                  <p:oleObj spid="_x0000_s39969" name="Picture" r:id="rId5" imgW="685800" imgH="800100" progId="Word.Picture.8">
                    <p:embed/>
                  </p:oleObj>
                </mc:Choice>
                <mc:Fallback>
                  <p:oleObj name="Picture" r:id="rId5" imgW="685800" imgH="800100" progId="Word.Picture.8">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768"/>
                          <a:ext cx="912" cy="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HAZMAT					</a:t>
            </a:r>
            <a:r>
              <a:rPr lang="en-US" dirty="0" smtClean="0">
                <a:solidFill>
                  <a:srgbClr val="FFC000"/>
                </a:solidFill>
              </a:rPr>
              <a:t>Stats</a:t>
            </a:r>
            <a:endParaRPr lang="en-US" dirty="0">
              <a:solidFill>
                <a:srgbClr val="FFC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219200"/>
            <a:ext cx="7063892" cy="4945710"/>
          </a:xfrm>
        </p:spPr>
      </p:pic>
    </p:spTree>
    <p:extLst>
      <p:ext uri="{BB962C8B-B14F-4D97-AF65-F5344CB8AC3E}">
        <p14:creationId xmlns:p14="http://schemas.microsoft.com/office/powerpoint/2010/main" val="1145272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5</a:t>
            </a:r>
          </a:p>
        </p:txBody>
      </p:sp>
      <p:grpSp>
        <p:nvGrpSpPr>
          <p:cNvPr id="2" name="Group 3"/>
          <p:cNvGrpSpPr>
            <a:grpSpLocks/>
          </p:cNvGrpSpPr>
          <p:nvPr/>
        </p:nvGrpSpPr>
        <p:grpSpPr bwMode="auto">
          <a:xfrm>
            <a:off x="152400" y="1066800"/>
            <a:ext cx="1905000" cy="1066800"/>
            <a:chOff x="672" y="432"/>
            <a:chExt cx="4896" cy="2400"/>
          </a:xfrm>
        </p:grpSpPr>
        <p:graphicFrame>
          <p:nvGraphicFramePr>
            <p:cNvPr id="40965" name="Object 4"/>
            <p:cNvGraphicFramePr>
              <a:graphicFrameLocks/>
            </p:cNvGraphicFramePr>
            <p:nvPr/>
          </p:nvGraphicFramePr>
          <p:xfrm>
            <a:off x="672" y="432"/>
            <a:ext cx="4896" cy="2400"/>
          </p:xfrm>
          <a:graphic>
            <a:graphicData uri="http://schemas.openxmlformats.org/presentationml/2006/ole">
              <mc:AlternateContent xmlns:mc="http://schemas.openxmlformats.org/markup-compatibility/2006">
                <mc:Choice xmlns:v="urn:schemas-microsoft-com:vml" Requires="v">
                  <p:oleObj spid="_x0000_s40993" name="CorelDRAW! Graphic" r:id="rId3" imgW="7202729" imgH="2739542" progId="">
                    <p:embed/>
                  </p:oleObj>
                </mc:Choice>
                <mc:Fallback>
                  <p:oleObj name="CorelDRAW! Graphic" r:id="rId3" imgW="7202729" imgH="2739542" progId="">
                    <p:embed/>
                    <p:pic>
                      <p:nvPicPr>
                        <p:cNvPr id="0"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32"/>
                          <a:ext cx="4896"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5"/>
            <p:cNvGraphicFramePr>
              <a:graphicFrameLocks noChangeAspect="1"/>
            </p:cNvGraphicFramePr>
            <p:nvPr/>
          </p:nvGraphicFramePr>
          <p:xfrm>
            <a:off x="3696" y="768"/>
            <a:ext cx="912" cy="960"/>
          </p:xfrm>
          <a:graphic>
            <a:graphicData uri="http://schemas.openxmlformats.org/presentationml/2006/ole">
              <mc:AlternateContent xmlns:mc="http://schemas.openxmlformats.org/markup-compatibility/2006">
                <mc:Choice xmlns:v="urn:schemas-microsoft-com:vml" Requires="v">
                  <p:oleObj spid="_x0000_s40994" name="Picture" r:id="rId5" imgW="685800" imgH="800100" progId="Word.Picture.8">
                    <p:embed/>
                  </p:oleObj>
                </mc:Choice>
                <mc:Fallback>
                  <p:oleObj name="Picture" r:id="rId5" imgW="685800" imgH="800100" progId="Word.Picture.8">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768"/>
                          <a:ext cx="912" cy="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pSp>
      <p:sp>
        <p:nvSpPr>
          <p:cNvPr id="118790" name="Rectangle 6"/>
          <p:cNvSpPr>
            <a:spLocks noGrp="1" noChangeArrowheads="1"/>
          </p:cNvSpPr>
          <p:nvPr>
            <p:ph type="body" sz="half" idx="1"/>
          </p:nvPr>
        </p:nvSpPr>
        <p:spPr>
          <a:xfrm>
            <a:off x="2133600" y="1143000"/>
            <a:ext cx="6781800" cy="5410200"/>
          </a:xfrm>
        </p:spPr>
        <p:txBody>
          <a:bodyPr lIns="90488" tIns="44450" rIns="90488" bIns="44450"/>
          <a:lstStyle/>
          <a:p>
            <a:pPr marL="342369" indent="-342369">
              <a:buFont typeface="Wingdings" pitchFamily="2" charset="2"/>
              <a:buChar char="Ø"/>
              <a:defRPr/>
            </a:pPr>
            <a:r>
              <a:rPr lang="en-CA" sz="2400" dirty="0"/>
              <a:t>There is no ID No. and the DANGER placard indicates a mixed load of dangerous goods;</a:t>
            </a:r>
          </a:p>
          <a:p>
            <a:pPr marL="342369" indent="-342369">
              <a:buFont typeface="Wingdings" pitchFamily="2" charset="2"/>
              <a:buChar char="Ø"/>
              <a:defRPr/>
            </a:pPr>
            <a:r>
              <a:rPr lang="en-CA" sz="2400" dirty="0"/>
              <a:t>In this case, refer to </a:t>
            </a:r>
            <a:r>
              <a:rPr lang="en-CA" sz="2400" b="1" dirty="0">
                <a:solidFill>
                  <a:srgbClr val="FF6600"/>
                </a:solidFill>
                <a:effectLst>
                  <a:outerShdw blurRad="38100" dist="38100" dir="2700000" algn="tl">
                    <a:srgbClr val="000000"/>
                  </a:outerShdw>
                </a:effectLst>
              </a:rPr>
              <a:t>Guide 111</a:t>
            </a:r>
            <a:r>
              <a:rPr lang="en-CA" sz="2400" dirty="0"/>
              <a:t>, </a:t>
            </a:r>
            <a:r>
              <a:rPr lang="en-CA" sz="2400" b="1" i="1" dirty="0"/>
              <a:t>Mixed Load / Unidentified Cargo</a:t>
            </a:r>
            <a:r>
              <a:rPr lang="en-CA" sz="2400" dirty="0"/>
              <a:t>;</a:t>
            </a:r>
          </a:p>
          <a:p>
            <a:pPr marL="342369" indent="-342369">
              <a:buFont typeface="Wingdings" pitchFamily="2" charset="2"/>
              <a:buChar char="Ø"/>
              <a:defRPr/>
            </a:pPr>
            <a:r>
              <a:rPr lang="en-CA" sz="2400" dirty="0"/>
              <a:t>As an immediate precautionary measure, the Guide suggests to isolate the area for at least 100 metres in all directions, until the contents of the vehicle is known;</a:t>
            </a:r>
          </a:p>
          <a:p>
            <a:pPr marL="342369" indent="-342369">
              <a:buFont typeface="Wingdings" pitchFamily="2" charset="2"/>
              <a:buChar char="Ø"/>
              <a:defRPr/>
            </a:pPr>
            <a:r>
              <a:rPr lang="en-CA" sz="2400" dirty="0"/>
              <a:t>In case of fire, the Guide suggests to isolate for 800 metres in all directions and to consider an initial evacuation of 800 metres in all directions;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8790">
                                            <p:txEl>
                                              <p:pRg st="0" end="0"/>
                                            </p:txEl>
                                          </p:spTgt>
                                        </p:tgtEl>
                                        <p:attrNameLst>
                                          <p:attrName>style.visibility</p:attrName>
                                        </p:attrNameLst>
                                      </p:cBhvr>
                                      <p:to>
                                        <p:strVal val="visible"/>
                                      </p:to>
                                    </p:set>
                                    <p:animEffect transition="in" filter="wipe(up)">
                                      <p:cBhvr>
                                        <p:cTn id="13" dur="500"/>
                                        <p:tgtEl>
                                          <p:spTgt spid="118790">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8790">
                                            <p:txEl>
                                              <p:pRg st="1" end="1"/>
                                            </p:txEl>
                                          </p:spTgt>
                                        </p:tgtEl>
                                        <p:attrNameLst>
                                          <p:attrName>style.visibility</p:attrName>
                                        </p:attrNameLst>
                                      </p:cBhvr>
                                      <p:to>
                                        <p:strVal val="visible"/>
                                      </p:to>
                                    </p:set>
                                    <p:animEffect transition="in" filter="wipe(up)">
                                      <p:cBhvr>
                                        <p:cTn id="18" dur="500"/>
                                        <p:tgtEl>
                                          <p:spTgt spid="11879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8790">
                                            <p:txEl>
                                              <p:pRg st="2" end="2"/>
                                            </p:txEl>
                                          </p:spTgt>
                                        </p:tgtEl>
                                        <p:attrNameLst>
                                          <p:attrName>style.visibility</p:attrName>
                                        </p:attrNameLst>
                                      </p:cBhvr>
                                      <p:to>
                                        <p:strVal val="visible"/>
                                      </p:to>
                                    </p:set>
                                    <p:animEffect transition="in" filter="wipe(up)">
                                      <p:cBhvr>
                                        <p:cTn id="23" dur="500"/>
                                        <p:tgtEl>
                                          <p:spTgt spid="118790">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8790">
                                            <p:txEl>
                                              <p:pRg st="3" end="3"/>
                                            </p:txEl>
                                          </p:spTgt>
                                        </p:tgtEl>
                                        <p:attrNameLst>
                                          <p:attrName>style.visibility</p:attrName>
                                        </p:attrNameLst>
                                      </p:cBhvr>
                                      <p:to>
                                        <p:strVal val="visible"/>
                                      </p:to>
                                    </p:set>
                                    <p:animEffect transition="in" filter="wipe(up)">
                                      <p:cBhvr>
                                        <p:cTn id="28" dur="500"/>
                                        <p:tgtEl>
                                          <p:spTgt spid="1187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5</a:t>
            </a:r>
          </a:p>
        </p:txBody>
      </p:sp>
      <p:grpSp>
        <p:nvGrpSpPr>
          <p:cNvPr id="2" name="Group 3"/>
          <p:cNvGrpSpPr>
            <a:grpSpLocks/>
          </p:cNvGrpSpPr>
          <p:nvPr/>
        </p:nvGrpSpPr>
        <p:grpSpPr bwMode="auto">
          <a:xfrm>
            <a:off x="609600" y="1676400"/>
            <a:ext cx="1905000" cy="1066800"/>
            <a:chOff x="672" y="432"/>
            <a:chExt cx="4896" cy="2400"/>
          </a:xfrm>
        </p:grpSpPr>
        <p:graphicFrame>
          <p:nvGraphicFramePr>
            <p:cNvPr id="41989" name="Object 0"/>
            <p:cNvGraphicFramePr>
              <a:graphicFrameLocks/>
            </p:cNvGraphicFramePr>
            <p:nvPr/>
          </p:nvGraphicFramePr>
          <p:xfrm>
            <a:off x="672" y="432"/>
            <a:ext cx="4896" cy="2400"/>
          </p:xfrm>
          <a:graphic>
            <a:graphicData uri="http://schemas.openxmlformats.org/presentationml/2006/ole">
              <mc:AlternateContent xmlns:mc="http://schemas.openxmlformats.org/markup-compatibility/2006">
                <mc:Choice xmlns:v="urn:schemas-microsoft-com:vml" Requires="v">
                  <p:oleObj spid="_x0000_s42017" name="CorelDRAW! Graphic" r:id="rId3" imgW="7202729" imgH="2739542" progId="">
                    <p:embed/>
                  </p:oleObj>
                </mc:Choice>
                <mc:Fallback>
                  <p:oleObj name="CorelDRAW! Graphic" r:id="rId3" imgW="7202729" imgH="2739542" progId="">
                    <p:embed/>
                    <p:pic>
                      <p:nvPicPr>
                        <p:cNvPr id="0"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432"/>
                          <a:ext cx="4896" cy="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1"/>
            <p:cNvGraphicFramePr>
              <a:graphicFrameLocks noChangeAspect="1"/>
            </p:cNvGraphicFramePr>
            <p:nvPr/>
          </p:nvGraphicFramePr>
          <p:xfrm>
            <a:off x="3696" y="768"/>
            <a:ext cx="912" cy="960"/>
          </p:xfrm>
          <a:graphic>
            <a:graphicData uri="http://schemas.openxmlformats.org/presentationml/2006/ole">
              <mc:AlternateContent xmlns:mc="http://schemas.openxmlformats.org/markup-compatibility/2006">
                <mc:Choice xmlns:v="urn:schemas-microsoft-com:vml" Requires="v">
                  <p:oleObj spid="_x0000_s42018" name="Picture" r:id="rId5" imgW="685800" imgH="800100" progId="Word.Picture.8">
                    <p:embed/>
                  </p:oleObj>
                </mc:Choice>
                <mc:Fallback>
                  <p:oleObj name="Picture" r:id="rId5" imgW="685800" imgH="800100" progId="Word.Picture.8">
                    <p:embed/>
                    <p:pic>
                      <p:nvPicPr>
                        <p:cNvPr id="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768"/>
                          <a:ext cx="912" cy="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oleObj>
                </mc:Fallback>
              </mc:AlternateContent>
            </a:graphicData>
          </a:graphic>
        </p:graphicFrame>
      </p:grpSp>
      <p:sp>
        <p:nvSpPr>
          <p:cNvPr id="145414" name="Rectangle 6"/>
          <p:cNvSpPr>
            <a:spLocks noGrp="1" noChangeArrowheads="1"/>
          </p:cNvSpPr>
          <p:nvPr>
            <p:ph type="body" sz="half" idx="1"/>
          </p:nvPr>
        </p:nvSpPr>
        <p:spPr>
          <a:xfrm>
            <a:off x="2895600" y="1524000"/>
            <a:ext cx="5943600" cy="4419600"/>
          </a:xfrm>
        </p:spPr>
        <p:txBody>
          <a:bodyPr lIns="90488" tIns="44450" rIns="90488" bIns="44450"/>
          <a:lstStyle/>
          <a:p>
            <a:pPr marL="342369" indent="-342369">
              <a:buFont typeface="Wingdings" pitchFamily="2" charset="2"/>
              <a:buChar char="Ø"/>
              <a:defRPr/>
            </a:pPr>
            <a:r>
              <a:rPr lang="en-CA" sz="2400"/>
              <a:t>At </a:t>
            </a:r>
            <a:r>
              <a:rPr lang="en-CA" sz="2400" b="1">
                <a:solidFill>
                  <a:srgbClr val="FF6600"/>
                </a:solidFill>
                <a:effectLst>
                  <a:outerShdw blurRad="38100" dist="38100" dir="2700000" algn="tl">
                    <a:srgbClr val="000000"/>
                  </a:outerShdw>
                </a:effectLst>
              </a:rPr>
              <a:t>Guide 111</a:t>
            </a:r>
            <a:r>
              <a:rPr lang="en-CA" sz="2400"/>
              <a:t>, under the </a:t>
            </a:r>
            <a:r>
              <a:rPr lang="en-CA" sz="2400" b="1" i="1"/>
              <a:t>Potential Hazards </a:t>
            </a:r>
            <a:r>
              <a:rPr lang="en-CA" sz="2400"/>
              <a:t>Section, the </a:t>
            </a:r>
            <a:r>
              <a:rPr lang="en-CA" sz="2400" b="1" i="1"/>
              <a:t>Fire or Explosion</a:t>
            </a:r>
            <a:r>
              <a:rPr lang="en-CA" sz="2400"/>
              <a:t> hazards precede the </a:t>
            </a:r>
            <a:r>
              <a:rPr lang="en-CA" sz="2400" b="1" i="1"/>
              <a:t>Health</a:t>
            </a:r>
            <a:r>
              <a:rPr lang="en-CA" sz="2400"/>
              <a:t> hazards;</a:t>
            </a:r>
          </a:p>
          <a:p>
            <a:pPr marL="342369" indent="-342369">
              <a:buFont typeface="Wingdings" pitchFamily="2" charset="2"/>
              <a:buChar char="Ø"/>
              <a:defRPr/>
            </a:pPr>
            <a:r>
              <a:rPr lang="en-CA" sz="2400"/>
              <a:t>Until the vehicle content is known, all hazards must be considered:  flammability, corrosivity, toxicity…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5414">
                                            <p:txEl>
                                              <p:pRg st="0" end="0"/>
                                            </p:txEl>
                                          </p:spTgt>
                                        </p:tgtEl>
                                        <p:attrNameLst>
                                          <p:attrName>style.visibility</p:attrName>
                                        </p:attrNameLst>
                                      </p:cBhvr>
                                      <p:to>
                                        <p:strVal val="visible"/>
                                      </p:to>
                                    </p:set>
                                    <p:animEffect transition="in" filter="wipe(up)">
                                      <p:cBhvr>
                                        <p:cTn id="13" dur="500"/>
                                        <p:tgtEl>
                                          <p:spTgt spid="14541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5414">
                                            <p:txEl>
                                              <p:pRg st="1" end="1"/>
                                            </p:txEl>
                                          </p:spTgt>
                                        </p:tgtEl>
                                        <p:attrNameLst>
                                          <p:attrName>style.visibility</p:attrName>
                                        </p:attrNameLst>
                                      </p:cBhvr>
                                      <p:to>
                                        <p:strVal val="visible"/>
                                      </p:to>
                                    </p:set>
                                    <p:animEffect transition="in" filter="wipe(up)">
                                      <p:cBhvr>
                                        <p:cTn id="18" dur="500"/>
                                        <p:tgtEl>
                                          <p:spTgt spid="1454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6</a:t>
            </a:r>
          </a:p>
        </p:txBody>
      </p:sp>
      <p:sp>
        <p:nvSpPr>
          <p:cNvPr id="111619" name="Rectangle 3"/>
          <p:cNvSpPr>
            <a:spLocks noGrp="1" noChangeArrowheads="1"/>
          </p:cNvSpPr>
          <p:nvPr>
            <p:ph type="body" sz="half" idx="1"/>
          </p:nvPr>
        </p:nvSpPr>
        <p:spPr>
          <a:xfrm>
            <a:off x="685800" y="1371600"/>
            <a:ext cx="4267200" cy="2133600"/>
          </a:xfrm>
        </p:spPr>
        <p:txBody>
          <a:bodyPr lIns="90488" tIns="44450" rIns="90488" bIns="44450"/>
          <a:lstStyle/>
          <a:p>
            <a:pPr>
              <a:buFont typeface="Wingdings" pitchFamily="2" charset="2"/>
              <a:buChar char="Ø"/>
            </a:pPr>
            <a:r>
              <a:rPr lang="en-CA" sz="2800" smtClean="0"/>
              <a:t>A rail car is leaking at a well-known facility in your area, where chlorine cars are handled.</a:t>
            </a:r>
          </a:p>
        </p:txBody>
      </p:sp>
      <p:graphicFrame>
        <p:nvGraphicFramePr>
          <p:cNvPr id="111623" name="Object 7"/>
          <p:cNvGraphicFramePr>
            <a:graphicFrameLocks noGrp="1" noChangeAspect="1"/>
          </p:cNvGraphicFramePr>
          <p:nvPr>
            <p:ph type="clipArt" sz="half" idx="2"/>
          </p:nvPr>
        </p:nvGraphicFramePr>
        <p:xfrm>
          <a:off x="6629400" y="2209800"/>
          <a:ext cx="3311525" cy="4114800"/>
        </p:xfrm>
        <a:graphic>
          <a:graphicData uri="http://schemas.openxmlformats.org/presentationml/2006/ole">
            <mc:AlternateContent xmlns:mc="http://schemas.openxmlformats.org/markup-compatibility/2006">
              <mc:Choice xmlns:v="urn:schemas-microsoft-com:vml" Requires="v">
                <p:oleObj spid="_x0000_s43042" name="Clip" r:id="rId3" imgW="1839884" imgH="2286000" progId="">
                  <p:embed/>
                </p:oleObj>
              </mc:Choice>
              <mc:Fallback>
                <p:oleObj name="Clip" r:id="rId3" imgW="1839884" imgH="2286000" progId="">
                  <p:embed/>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09800"/>
                        <a:ext cx="33115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43013" name="Group 10"/>
          <p:cNvGrpSpPr>
            <a:grpSpLocks/>
          </p:cNvGrpSpPr>
          <p:nvPr/>
        </p:nvGrpSpPr>
        <p:grpSpPr bwMode="auto">
          <a:xfrm>
            <a:off x="1524000" y="3886200"/>
            <a:ext cx="2590800" cy="2070100"/>
            <a:chOff x="960" y="2592"/>
            <a:chExt cx="1488" cy="1162"/>
          </a:xfrm>
        </p:grpSpPr>
        <p:graphicFrame>
          <p:nvGraphicFramePr>
            <p:cNvPr id="43014" name="Object 8"/>
            <p:cNvGraphicFramePr>
              <a:graphicFrameLocks noChangeAspect="1"/>
            </p:cNvGraphicFramePr>
            <p:nvPr/>
          </p:nvGraphicFramePr>
          <p:xfrm>
            <a:off x="1008" y="2592"/>
            <a:ext cx="1440" cy="960"/>
          </p:xfrm>
          <a:graphic>
            <a:graphicData uri="http://schemas.openxmlformats.org/presentationml/2006/ole">
              <mc:AlternateContent xmlns:mc="http://schemas.openxmlformats.org/markup-compatibility/2006">
                <mc:Choice xmlns:v="urn:schemas-microsoft-com:vml" Requires="v">
                  <p:oleObj spid="_x0000_s43043" name="Photo Editor Photo" r:id="rId5" imgW="2285714" imgH="1523810" progId="">
                    <p:embed/>
                  </p:oleObj>
                </mc:Choice>
                <mc:Fallback>
                  <p:oleObj name="Photo Editor Photo" r:id="rId5" imgW="2285714" imgH="152381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 y="2592"/>
                          <a:ext cx="1440" cy="96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5" name="Text Box 9"/>
            <p:cNvSpPr txBox="1">
              <a:spLocks noChangeArrowheads="1"/>
            </p:cNvSpPr>
            <p:nvPr/>
          </p:nvSpPr>
          <p:spPr bwMode="auto">
            <a:xfrm>
              <a:off x="960" y="3600"/>
              <a:ext cx="14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1200"/>
                <a:t>KTVI-TV St.Louis, Missouri, USA</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up)">
                                      <p:cBhvr>
                                        <p:cTn id="7" dur="500"/>
                                        <p:tgtEl>
                                          <p:spTgt spid="111619">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1000"/>
                                  </p:stCondLst>
                                  <p:childTnLst>
                                    <p:set>
                                      <p:cBhvr>
                                        <p:cTn id="10" dur="1" fill="hold">
                                          <p:stCondLst>
                                            <p:cond delay="0"/>
                                          </p:stCondLst>
                                        </p:cTn>
                                        <p:tgtEl>
                                          <p:spTgt spid="111623"/>
                                        </p:tgtEl>
                                        <p:attrNameLst>
                                          <p:attrName>style.visibility</p:attrName>
                                        </p:attrNameLst>
                                      </p:cBhvr>
                                      <p:to>
                                        <p:strVal val="visible"/>
                                      </p:to>
                                    </p:set>
                                    <p:anim calcmode="lin" valueType="num">
                                      <p:cBhvr additive="base">
                                        <p:cTn id="11" dur="500" fill="hold"/>
                                        <p:tgtEl>
                                          <p:spTgt spid="111623"/>
                                        </p:tgtEl>
                                        <p:attrNameLst>
                                          <p:attrName>ppt_x</p:attrName>
                                        </p:attrNameLst>
                                      </p:cBhvr>
                                      <p:tavLst>
                                        <p:tav tm="0">
                                          <p:val>
                                            <p:strVal val="0-#ppt_w/2"/>
                                          </p:val>
                                        </p:tav>
                                        <p:tav tm="100000">
                                          <p:val>
                                            <p:strVal val="#ppt_x"/>
                                          </p:val>
                                        </p:tav>
                                      </p:tavLst>
                                    </p:anim>
                                    <p:anim calcmode="lin" valueType="num">
                                      <p:cBhvr additive="base">
                                        <p:cTn id="12" dur="500" fill="hold"/>
                                        <p:tgtEl>
                                          <p:spTgt spid="111623"/>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9"/>
                                            </p:cond>
                                          </p:stCondLst>
                                        </p:cTn>
                                        <p:tgtEl>
                                          <p:spTgt spid="1116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advAuto="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7392" name="Object 0"/>
          <p:cNvGraphicFramePr>
            <a:graphicFrameLocks noGrp="1" noChangeAspect="1"/>
          </p:cNvGraphicFramePr>
          <p:nvPr>
            <p:ph type="clipArt" sz="half" idx="2"/>
          </p:nvPr>
        </p:nvGraphicFramePr>
        <p:xfrm>
          <a:off x="7543800" y="1219200"/>
          <a:ext cx="1471613" cy="1828800"/>
        </p:xfrm>
        <a:graphic>
          <a:graphicData uri="http://schemas.openxmlformats.org/presentationml/2006/ole">
            <mc:AlternateContent xmlns:mc="http://schemas.openxmlformats.org/markup-compatibility/2006">
              <mc:Choice xmlns:v="urn:schemas-microsoft-com:vml" Requires="v">
                <p:oleObj spid="_x0000_s44066" name="Clip" r:id="rId3" imgW="1839884" imgH="2286000" progId="">
                  <p:embed/>
                </p:oleObj>
              </mc:Choice>
              <mc:Fallback>
                <p:oleObj name="Clip" r:id="rId3" imgW="1839884" imgH="2286000" progId="">
                  <p:embed/>
                  <p:pic>
                    <p:nvPicPr>
                      <p:cNvPr id="0" name="Picture 2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219200"/>
                        <a:ext cx="14716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6</a:t>
            </a:r>
          </a:p>
        </p:txBody>
      </p:sp>
      <p:sp>
        <p:nvSpPr>
          <p:cNvPr id="119811" name="Rectangle 3"/>
          <p:cNvSpPr>
            <a:spLocks noGrp="1" noChangeArrowheads="1"/>
          </p:cNvSpPr>
          <p:nvPr>
            <p:ph type="body" sz="half" idx="1"/>
          </p:nvPr>
        </p:nvSpPr>
        <p:spPr>
          <a:xfrm>
            <a:off x="152400" y="2209801"/>
            <a:ext cx="8839200" cy="4114800"/>
          </a:xfrm>
        </p:spPr>
        <p:txBody>
          <a:bodyPr lIns="90488" tIns="44450" rIns="90488" bIns="44450"/>
          <a:lstStyle/>
          <a:p>
            <a:pPr marL="342369" indent="-342369">
              <a:lnSpc>
                <a:spcPct val="90000"/>
              </a:lnSpc>
              <a:buFont typeface="Wingdings" pitchFamily="2" charset="2"/>
              <a:buChar char="Ø"/>
              <a:defRPr/>
            </a:pPr>
            <a:r>
              <a:rPr lang="en-CA" sz="2400" dirty="0"/>
              <a:t>The product involved is </a:t>
            </a:r>
            <a:r>
              <a:rPr lang="en-CA" sz="2400" i="1" dirty="0"/>
              <a:t>Chlorine</a:t>
            </a:r>
            <a:r>
              <a:rPr lang="en-CA" sz="2400" dirty="0"/>
              <a:t>;</a:t>
            </a:r>
          </a:p>
          <a:p>
            <a:pPr marL="342369" indent="-342369">
              <a:lnSpc>
                <a:spcPct val="90000"/>
              </a:lnSpc>
              <a:buFont typeface="Wingdings" pitchFamily="2" charset="2"/>
              <a:buChar char="Ø"/>
              <a:defRPr/>
            </a:pPr>
            <a:r>
              <a:rPr lang="en-CA" sz="2400" dirty="0"/>
              <a:t>The </a:t>
            </a:r>
            <a:r>
              <a:rPr lang="en-CA" sz="2400" b="1" dirty="0">
                <a:solidFill>
                  <a:srgbClr val="0000FF"/>
                </a:solidFill>
                <a:effectLst>
                  <a:outerShdw blurRad="38100" dist="38100" dir="2700000" algn="tl">
                    <a:srgbClr val="000000"/>
                  </a:outerShdw>
                </a:effectLst>
              </a:rPr>
              <a:t>BLUE</a:t>
            </a:r>
            <a:r>
              <a:rPr lang="en-CA" sz="2400" dirty="0"/>
              <a:t>-bordered pages indicate that the ID number is 1017, refers to </a:t>
            </a:r>
            <a:r>
              <a:rPr lang="en-CA" sz="2400" b="1" dirty="0">
                <a:solidFill>
                  <a:srgbClr val="FF6600"/>
                </a:solidFill>
                <a:effectLst>
                  <a:outerShdw blurRad="38100" dist="38100" dir="2700000" algn="tl">
                    <a:srgbClr val="000000"/>
                  </a:outerShdw>
                </a:effectLst>
              </a:rPr>
              <a:t>Guide 124</a:t>
            </a:r>
            <a:r>
              <a:rPr lang="en-CA" sz="2400" dirty="0"/>
              <a:t> and the substance is highlighted;</a:t>
            </a:r>
          </a:p>
          <a:p>
            <a:pPr marL="342369" indent="-342369">
              <a:lnSpc>
                <a:spcPct val="90000"/>
              </a:lnSpc>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124</a:t>
            </a:r>
            <a:r>
              <a:rPr lang="en-CA" sz="2400" dirty="0"/>
              <a:t> corresponds to </a:t>
            </a:r>
            <a:r>
              <a:rPr lang="en-CA" sz="2400" b="1" i="1" dirty="0"/>
              <a:t>Gases – Toxic and/or Corrosive – Oxidizing</a:t>
            </a:r>
            <a:r>
              <a:rPr lang="en-CA" sz="2400" dirty="0"/>
              <a:t>;</a:t>
            </a:r>
          </a:p>
          <a:p>
            <a:pPr marL="342369" indent="-342369">
              <a:lnSpc>
                <a:spcPct val="90000"/>
              </a:lnSpc>
              <a:buFont typeface="Wingdings" pitchFamily="2" charset="2"/>
              <a:buChar char="Ø"/>
              <a:defRPr/>
            </a:pPr>
            <a:r>
              <a:rPr lang="en-CA" sz="2400" dirty="0"/>
              <a:t>Because the substance is highlighted and there is a spill situation, the Initial Isolation and Protective Action Distances must be taken from the </a:t>
            </a:r>
            <a:r>
              <a:rPr lang="en-CA" sz="2400" b="1" dirty="0">
                <a:solidFill>
                  <a:srgbClr val="03B604"/>
                </a:solidFill>
                <a:effectLst>
                  <a:outerShdw blurRad="38100" dist="38100" dir="2700000" algn="tl">
                    <a:srgbClr val="000000"/>
                  </a:outerShdw>
                </a:effectLst>
              </a:rPr>
              <a:t>GREEN</a:t>
            </a:r>
            <a:r>
              <a:rPr lang="en-CA" sz="2400" dirty="0"/>
              <a:t> Section;  </a:t>
            </a:r>
          </a:p>
          <a:p>
            <a:pPr marL="342369" indent="-342369">
              <a:lnSpc>
                <a:spcPct val="90000"/>
              </a:lnSpc>
              <a:buFont typeface="Wingdings" pitchFamily="2" charset="2"/>
              <a:buChar char="Ø"/>
              <a:defRPr/>
            </a:pPr>
            <a:r>
              <a:rPr lang="en-CA" sz="2400" dirty="0"/>
              <a:t>For ID 1017, the </a:t>
            </a:r>
            <a:r>
              <a:rPr lang="en-CA" sz="2400" b="1" dirty="0">
                <a:solidFill>
                  <a:srgbClr val="03B604"/>
                </a:solidFill>
                <a:effectLst>
                  <a:outerShdw blurRad="38100" dist="38100" dir="2700000" algn="tl">
                    <a:srgbClr val="000000"/>
                  </a:outerShdw>
                </a:effectLst>
              </a:rPr>
              <a:t>GREEN</a:t>
            </a:r>
            <a:r>
              <a:rPr lang="en-CA" sz="2400" dirty="0">
                <a:solidFill>
                  <a:srgbClr val="03B604"/>
                </a:solidFill>
              </a:rPr>
              <a:t> </a:t>
            </a:r>
            <a:r>
              <a:rPr lang="en-CA" sz="2400" dirty="0"/>
              <a:t>Section </a:t>
            </a:r>
            <a:r>
              <a:rPr lang="en-CA" sz="2400" dirty="0" smtClean="0"/>
              <a:t>suggests refers to Table 3 which says for </a:t>
            </a:r>
            <a:r>
              <a:rPr lang="en-CA" sz="2400" dirty="0"/>
              <a:t>large </a:t>
            </a:r>
            <a:r>
              <a:rPr lang="en-CA" sz="2400" dirty="0" smtClean="0"/>
              <a:t>spills use 500 </a:t>
            </a:r>
            <a:r>
              <a:rPr lang="en-CA" sz="2400" dirty="0"/>
              <a:t>metres as an Initial Isolation Distance;</a:t>
            </a:r>
          </a:p>
        </p:txBody>
      </p:sp>
      <p:grpSp>
        <p:nvGrpSpPr>
          <p:cNvPr id="44037" name="Group 20"/>
          <p:cNvGrpSpPr>
            <a:grpSpLocks/>
          </p:cNvGrpSpPr>
          <p:nvPr/>
        </p:nvGrpSpPr>
        <p:grpSpPr bwMode="auto">
          <a:xfrm>
            <a:off x="152400" y="990601"/>
            <a:ext cx="2667000" cy="1295399"/>
            <a:chOff x="288" y="912"/>
            <a:chExt cx="1296" cy="970"/>
          </a:xfrm>
        </p:grpSpPr>
        <p:graphicFrame>
          <p:nvGraphicFramePr>
            <p:cNvPr id="44038" name="Object 1"/>
            <p:cNvGraphicFramePr>
              <a:graphicFrameLocks noChangeAspect="1"/>
            </p:cNvGraphicFramePr>
            <p:nvPr>
              <p:extLst>
                <p:ext uri="{D42A27DB-BD31-4B8C-83A1-F6EECF244321}">
                  <p14:modId xmlns:p14="http://schemas.microsoft.com/office/powerpoint/2010/main" val="882602221"/>
                </p:ext>
              </p:extLst>
            </p:nvPr>
          </p:nvGraphicFramePr>
          <p:xfrm>
            <a:off x="327" y="912"/>
            <a:ext cx="1161" cy="800"/>
          </p:xfrm>
          <a:graphic>
            <a:graphicData uri="http://schemas.openxmlformats.org/presentationml/2006/ole">
              <mc:AlternateContent xmlns:mc="http://schemas.openxmlformats.org/markup-compatibility/2006">
                <mc:Choice xmlns:v="urn:schemas-microsoft-com:vml" Requires="v">
                  <p:oleObj spid="_x0000_s44067" name="Photo Editor Photo" r:id="rId5" imgW="2285714" imgH="1523810" progId="">
                    <p:embed/>
                  </p:oleObj>
                </mc:Choice>
                <mc:Fallback>
                  <p:oleObj name="Photo Editor Photo" r:id="rId5" imgW="2285714" imgH="152381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 y="912"/>
                          <a:ext cx="1161" cy="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9" name="Text Box 22"/>
            <p:cNvSpPr txBox="1">
              <a:spLocks noChangeArrowheads="1"/>
            </p:cNvSpPr>
            <p:nvPr/>
          </p:nvSpPr>
          <p:spPr bwMode="auto">
            <a:xfrm>
              <a:off x="288" y="1728"/>
              <a:ext cx="1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1000"/>
                <a:t>KTVI-TV St.Louis, Missouri, USA</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87392"/>
                                        </p:tgtEl>
                                        <p:attrNameLst>
                                          <p:attrName>style.visibility</p:attrName>
                                        </p:attrNameLst>
                                      </p:cBhvr>
                                      <p:to>
                                        <p:strVal val="visible"/>
                                      </p:to>
                                    </p:set>
                                    <p:anim calcmode="lin" valueType="num">
                                      <p:cBhvr additive="base">
                                        <p:cTn id="7" dur="500" fill="hold"/>
                                        <p:tgtEl>
                                          <p:spTgt spid="187392"/>
                                        </p:tgtEl>
                                        <p:attrNameLst>
                                          <p:attrName>ppt_x</p:attrName>
                                        </p:attrNameLst>
                                      </p:cBhvr>
                                      <p:tavLst>
                                        <p:tav tm="0">
                                          <p:val>
                                            <p:strVal val="0-#ppt_w/2"/>
                                          </p:val>
                                        </p:tav>
                                        <p:tav tm="100000">
                                          <p:val>
                                            <p:strVal val="#ppt_x"/>
                                          </p:val>
                                        </p:tav>
                                      </p:tavLst>
                                    </p:anim>
                                    <p:anim calcmode="lin" valueType="num">
                                      <p:cBhvr additive="base">
                                        <p:cTn id="8" dur="500" fill="hold"/>
                                        <p:tgtEl>
                                          <p:spTgt spid="187392"/>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8739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9811">
                                            <p:txEl>
                                              <p:pRg st="0" end="0"/>
                                            </p:txEl>
                                          </p:spTgt>
                                        </p:tgtEl>
                                        <p:attrNameLst>
                                          <p:attrName>style.visibility</p:attrName>
                                        </p:attrNameLst>
                                      </p:cBhvr>
                                      <p:to>
                                        <p:strVal val="visible"/>
                                      </p:to>
                                    </p:set>
                                    <p:animEffect transition="in" filter="wipe(up)">
                                      <p:cBhvr>
                                        <p:cTn id="13" dur="500"/>
                                        <p:tgtEl>
                                          <p:spTgt spid="1198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9811">
                                            <p:txEl>
                                              <p:pRg st="1" end="1"/>
                                            </p:txEl>
                                          </p:spTgt>
                                        </p:tgtEl>
                                        <p:attrNameLst>
                                          <p:attrName>style.visibility</p:attrName>
                                        </p:attrNameLst>
                                      </p:cBhvr>
                                      <p:to>
                                        <p:strVal val="visible"/>
                                      </p:to>
                                    </p:set>
                                    <p:animEffect transition="in" filter="wipe(up)">
                                      <p:cBhvr>
                                        <p:cTn id="18" dur="500"/>
                                        <p:tgtEl>
                                          <p:spTgt spid="1198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9811">
                                            <p:txEl>
                                              <p:pRg st="2" end="2"/>
                                            </p:txEl>
                                          </p:spTgt>
                                        </p:tgtEl>
                                        <p:attrNameLst>
                                          <p:attrName>style.visibility</p:attrName>
                                        </p:attrNameLst>
                                      </p:cBhvr>
                                      <p:to>
                                        <p:strVal val="visible"/>
                                      </p:to>
                                    </p:set>
                                    <p:animEffect transition="in" filter="wipe(up)">
                                      <p:cBhvr>
                                        <p:cTn id="23" dur="500"/>
                                        <p:tgtEl>
                                          <p:spTgt spid="1198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9811">
                                            <p:txEl>
                                              <p:pRg st="3" end="3"/>
                                            </p:txEl>
                                          </p:spTgt>
                                        </p:tgtEl>
                                        <p:attrNameLst>
                                          <p:attrName>style.visibility</p:attrName>
                                        </p:attrNameLst>
                                      </p:cBhvr>
                                      <p:to>
                                        <p:strVal val="visible"/>
                                      </p:to>
                                    </p:set>
                                    <p:animEffect transition="in" filter="wipe(up)">
                                      <p:cBhvr>
                                        <p:cTn id="28" dur="500"/>
                                        <p:tgtEl>
                                          <p:spTgt spid="119811">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19811">
                                            <p:txEl>
                                              <p:pRg st="4" end="4"/>
                                            </p:txEl>
                                          </p:spTgt>
                                        </p:tgtEl>
                                        <p:attrNameLst>
                                          <p:attrName>style.visibility</p:attrName>
                                        </p:attrNameLst>
                                      </p:cBhvr>
                                      <p:to>
                                        <p:strVal val="visible"/>
                                      </p:to>
                                    </p:set>
                                    <p:animEffect transition="in" filter="wipe(up)">
                                      <p:cBhvr>
                                        <p:cTn id="33" dur="500"/>
                                        <p:tgtEl>
                                          <p:spTgt spid="119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6</a:t>
            </a:r>
          </a:p>
        </p:txBody>
      </p:sp>
      <p:sp>
        <p:nvSpPr>
          <p:cNvPr id="146435" name="Rectangle 3"/>
          <p:cNvSpPr>
            <a:spLocks noGrp="1" noChangeArrowheads="1"/>
          </p:cNvSpPr>
          <p:nvPr>
            <p:ph type="body" sz="half" idx="1"/>
          </p:nvPr>
        </p:nvSpPr>
        <p:spPr>
          <a:xfrm>
            <a:off x="152400" y="2484438"/>
            <a:ext cx="8839200" cy="3992562"/>
          </a:xfrm>
        </p:spPr>
        <p:txBody>
          <a:bodyPr lIns="90488" tIns="44450" rIns="90488" bIns="44450"/>
          <a:lstStyle/>
          <a:p>
            <a:pPr marL="342369" indent="-342369">
              <a:buFont typeface="Wingdings" pitchFamily="2" charset="2"/>
              <a:buChar char="Ø"/>
              <a:defRPr/>
            </a:pPr>
            <a:r>
              <a:rPr lang="en-CA" sz="2400" dirty="0"/>
              <a:t>For ID 1017, the </a:t>
            </a:r>
            <a:r>
              <a:rPr lang="en-CA" sz="2400" b="1" dirty="0">
                <a:solidFill>
                  <a:srgbClr val="03B604"/>
                </a:solidFill>
                <a:effectLst>
                  <a:outerShdw blurRad="38100" dist="38100" dir="2700000" algn="tl">
                    <a:srgbClr val="000000"/>
                  </a:outerShdw>
                </a:effectLst>
              </a:rPr>
              <a:t>GREEN</a:t>
            </a:r>
            <a:r>
              <a:rPr lang="en-CA" sz="2400" dirty="0"/>
              <a:t> Section suggests, for large spills during the day, </a:t>
            </a:r>
            <a:r>
              <a:rPr lang="en-CA" sz="2400" dirty="0" smtClean="0"/>
              <a:t>2.1 miles as </a:t>
            </a:r>
            <a:r>
              <a:rPr lang="en-CA" sz="2400" dirty="0"/>
              <a:t>a Protective Action </a:t>
            </a:r>
            <a:r>
              <a:rPr lang="en-CA" sz="2400" dirty="0" smtClean="0"/>
              <a:t>Distance in moderate wind; The </a:t>
            </a:r>
            <a:r>
              <a:rPr lang="en-CA" sz="2400" dirty="0"/>
              <a:t>Emergency Responders will have to decide which Protective Action will be pursued: evacuation, shelter in place, or a combination of both;</a:t>
            </a:r>
          </a:p>
          <a:p>
            <a:pPr marL="342369" indent="-342369">
              <a:buFont typeface="Wingdings" pitchFamily="2" charset="2"/>
              <a:buChar char="Ø"/>
              <a:defRPr/>
            </a:pPr>
            <a:r>
              <a:rPr lang="en-CA" sz="2400" dirty="0"/>
              <a:t>At </a:t>
            </a:r>
            <a:r>
              <a:rPr lang="en-CA" sz="2400" b="1" dirty="0">
                <a:solidFill>
                  <a:srgbClr val="FF6600"/>
                </a:solidFill>
                <a:effectLst>
                  <a:outerShdw blurRad="38100" dist="38100" dir="2700000" algn="tl">
                    <a:srgbClr val="000000"/>
                  </a:outerShdw>
                </a:effectLst>
              </a:rPr>
              <a:t>Guide 124</a:t>
            </a:r>
            <a:r>
              <a:rPr lang="en-CA" sz="2400" dirty="0"/>
              <a:t>, under </a:t>
            </a:r>
            <a:r>
              <a:rPr lang="en-CA" sz="2400" b="1" i="1" dirty="0"/>
              <a:t>Potential Hazards</a:t>
            </a:r>
            <a:r>
              <a:rPr lang="en-CA" sz="2400" dirty="0"/>
              <a:t>, the </a:t>
            </a:r>
            <a:r>
              <a:rPr lang="en-CA" sz="2400" b="1" i="1" dirty="0"/>
              <a:t>Health</a:t>
            </a:r>
            <a:r>
              <a:rPr lang="en-CA" sz="2400" dirty="0"/>
              <a:t> hazards precede the </a:t>
            </a:r>
            <a:r>
              <a:rPr lang="en-CA" sz="2400" b="1" i="1" dirty="0"/>
              <a:t>Fire or Explosion</a:t>
            </a:r>
            <a:r>
              <a:rPr lang="en-CA" sz="2400" dirty="0"/>
              <a:t> hazards;</a:t>
            </a:r>
          </a:p>
          <a:p>
            <a:pPr marL="342369" indent="-342369">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124</a:t>
            </a:r>
            <a:r>
              <a:rPr lang="en-CA" sz="2400" dirty="0"/>
              <a:t> indicates that this product is toxic and may be fatal if inhaled or absorbed through the skin.</a:t>
            </a:r>
          </a:p>
        </p:txBody>
      </p:sp>
      <p:graphicFrame>
        <p:nvGraphicFramePr>
          <p:cNvPr id="146444" name="Object 12"/>
          <p:cNvGraphicFramePr>
            <a:graphicFrameLocks noGrp="1" noChangeAspect="1"/>
          </p:cNvGraphicFramePr>
          <p:nvPr>
            <p:ph type="clipArt" sz="half" idx="2"/>
          </p:nvPr>
        </p:nvGraphicFramePr>
        <p:xfrm>
          <a:off x="7543800" y="1068388"/>
          <a:ext cx="1143000" cy="1420812"/>
        </p:xfrm>
        <a:graphic>
          <a:graphicData uri="http://schemas.openxmlformats.org/presentationml/2006/ole">
            <mc:AlternateContent xmlns:mc="http://schemas.openxmlformats.org/markup-compatibility/2006">
              <mc:Choice xmlns:v="urn:schemas-microsoft-com:vml" Requires="v">
                <p:oleObj spid="_x0000_s45090" name="Clip" r:id="rId4" imgW="1839884" imgH="2286000" progId="">
                  <p:embed/>
                </p:oleObj>
              </mc:Choice>
              <mc:Fallback>
                <p:oleObj name="Clip" r:id="rId4" imgW="1839884" imgH="2286000" progId="">
                  <p:embed/>
                  <p:pic>
                    <p:nvPicPr>
                      <p:cNvPr id="0" name="Picture 2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068388"/>
                        <a:ext cx="1143000" cy="1420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5061" name="Group 19"/>
          <p:cNvGrpSpPr>
            <a:grpSpLocks/>
          </p:cNvGrpSpPr>
          <p:nvPr/>
        </p:nvGrpSpPr>
        <p:grpSpPr bwMode="auto">
          <a:xfrm>
            <a:off x="0" y="1066800"/>
            <a:ext cx="2057400" cy="1539875"/>
            <a:chOff x="288" y="912"/>
            <a:chExt cx="1296" cy="970"/>
          </a:xfrm>
        </p:grpSpPr>
        <p:graphicFrame>
          <p:nvGraphicFramePr>
            <p:cNvPr id="45062" name="Object 17"/>
            <p:cNvGraphicFramePr>
              <a:graphicFrameLocks noChangeAspect="1"/>
            </p:cNvGraphicFramePr>
            <p:nvPr/>
          </p:nvGraphicFramePr>
          <p:xfrm>
            <a:off x="327" y="912"/>
            <a:ext cx="1161" cy="800"/>
          </p:xfrm>
          <a:graphic>
            <a:graphicData uri="http://schemas.openxmlformats.org/presentationml/2006/ole">
              <mc:AlternateContent xmlns:mc="http://schemas.openxmlformats.org/markup-compatibility/2006">
                <mc:Choice xmlns:v="urn:schemas-microsoft-com:vml" Requires="v">
                  <p:oleObj spid="_x0000_s45091" name="Photo Editor Photo" r:id="rId6" imgW="2285714" imgH="1523810" progId="">
                    <p:embed/>
                  </p:oleObj>
                </mc:Choice>
                <mc:Fallback>
                  <p:oleObj name="Photo Editor Photo" r:id="rId6" imgW="2285714" imgH="1523810" progId="">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 y="912"/>
                          <a:ext cx="1161" cy="8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3" name="Text Box 18"/>
            <p:cNvSpPr txBox="1">
              <a:spLocks noChangeArrowheads="1"/>
            </p:cNvSpPr>
            <p:nvPr/>
          </p:nvSpPr>
          <p:spPr bwMode="auto">
            <a:xfrm>
              <a:off x="288" y="1728"/>
              <a:ext cx="1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1000"/>
                <a:t>KTVI-TV St.Louis, Missouri, USA</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46444"/>
                                        </p:tgtEl>
                                        <p:attrNameLst>
                                          <p:attrName>style.visibility</p:attrName>
                                        </p:attrNameLst>
                                      </p:cBhvr>
                                      <p:to>
                                        <p:strVal val="visible"/>
                                      </p:to>
                                    </p:set>
                                    <p:anim calcmode="lin" valueType="num">
                                      <p:cBhvr additive="base">
                                        <p:cTn id="7" dur="500" fill="hold"/>
                                        <p:tgtEl>
                                          <p:spTgt spid="146444"/>
                                        </p:tgtEl>
                                        <p:attrNameLst>
                                          <p:attrName>ppt_x</p:attrName>
                                        </p:attrNameLst>
                                      </p:cBhvr>
                                      <p:tavLst>
                                        <p:tav tm="0">
                                          <p:val>
                                            <p:strVal val="0-#ppt_w/2"/>
                                          </p:val>
                                        </p:tav>
                                        <p:tav tm="100000">
                                          <p:val>
                                            <p:strVal val="#ppt_x"/>
                                          </p:val>
                                        </p:tav>
                                      </p:tavLst>
                                    </p:anim>
                                    <p:anim calcmode="lin" valueType="num">
                                      <p:cBhvr additive="base">
                                        <p:cTn id="8" dur="500" fill="hold"/>
                                        <p:tgtEl>
                                          <p:spTgt spid="14644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4644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6435">
                                            <p:txEl>
                                              <p:pRg st="0" end="0"/>
                                            </p:txEl>
                                          </p:spTgt>
                                        </p:tgtEl>
                                        <p:attrNameLst>
                                          <p:attrName>style.visibility</p:attrName>
                                        </p:attrNameLst>
                                      </p:cBhvr>
                                      <p:to>
                                        <p:strVal val="visible"/>
                                      </p:to>
                                    </p:set>
                                    <p:animEffect transition="in" filter="wipe(up)">
                                      <p:cBhvr>
                                        <p:cTn id="13" dur="500"/>
                                        <p:tgtEl>
                                          <p:spTgt spid="14643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6435">
                                            <p:txEl>
                                              <p:pRg st="1" end="1"/>
                                            </p:txEl>
                                          </p:spTgt>
                                        </p:tgtEl>
                                        <p:attrNameLst>
                                          <p:attrName>style.visibility</p:attrName>
                                        </p:attrNameLst>
                                      </p:cBhvr>
                                      <p:to>
                                        <p:strVal val="visible"/>
                                      </p:to>
                                    </p:set>
                                    <p:animEffect transition="in" filter="wipe(up)">
                                      <p:cBhvr>
                                        <p:cTn id="18" dur="500"/>
                                        <p:tgtEl>
                                          <p:spTgt spid="14643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46435">
                                            <p:txEl>
                                              <p:pRg st="2" end="2"/>
                                            </p:txEl>
                                          </p:spTgt>
                                        </p:tgtEl>
                                        <p:attrNameLst>
                                          <p:attrName>style.visibility</p:attrName>
                                        </p:attrNameLst>
                                      </p:cBhvr>
                                      <p:to>
                                        <p:strVal val="visible"/>
                                      </p:to>
                                    </p:set>
                                    <p:animEffect transition="in" filter="wipe(up)">
                                      <p:cBhvr>
                                        <p:cTn id="23" dur="500"/>
                                        <p:tgtEl>
                                          <p:spTgt spid="146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7</a:t>
            </a:r>
          </a:p>
        </p:txBody>
      </p:sp>
      <p:sp>
        <p:nvSpPr>
          <p:cNvPr id="112643" name="Rectangle 3"/>
          <p:cNvSpPr>
            <a:spLocks noGrp="1" noChangeArrowheads="1"/>
          </p:cNvSpPr>
          <p:nvPr>
            <p:ph type="body" sz="half" idx="1"/>
          </p:nvPr>
        </p:nvSpPr>
        <p:spPr>
          <a:xfrm>
            <a:off x="609600" y="1676400"/>
            <a:ext cx="3810000" cy="1676400"/>
          </a:xfrm>
        </p:spPr>
        <p:txBody>
          <a:bodyPr lIns="90488" tIns="44450" rIns="90488" bIns="44450"/>
          <a:lstStyle/>
          <a:p>
            <a:pPr>
              <a:buFont typeface="Wingdings" pitchFamily="2" charset="2"/>
              <a:buChar char="Ø"/>
            </a:pPr>
            <a:r>
              <a:rPr lang="en-CA" sz="2800" smtClean="0"/>
              <a:t>A drum is leaking in a puddle of water.</a:t>
            </a:r>
          </a:p>
        </p:txBody>
      </p:sp>
      <p:grpSp>
        <p:nvGrpSpPr>
          <p:cNvPr id="2" name="Group 19"/>
          <p:cNvGrpSpPr>
            <a:grpSpLocks/>
          </p:cNvGrpSpPr>
          <p:nvPr/>
        </p:nvGrpSpPr>
        <p:grpSpPr bwMode="auto">
          <a:xfrm>
            <a:off x="685800" y="3810000"/>
            <a:ext cx="3733800" cy="2246313"/>
            <a:chOff x="432" y="2400"/>
            <a:chExt cx="2352" cy="1415"/>
          </a:xfrm>
        </p:grpSpPr>
        <p:pic>
          <p:nvPicPr>
            <p:cNvPr id="4609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 y="3216"/>
              <a:ext cx="1776"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 y="2400"/>
              <a:ext cx="1584"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4609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0" y="2928"/>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 name="Group 21"/>
          <p:cNvGrpSpPr>
            <a:grpSpLocks/>
          </p:cNvGrpSpPr>
          <p:nvPr/>
        </p:nvGrpSpPr>
        <p:grpSpPr bwMode="auto">
          <a:xfrm>
            <a:off x="2438400" y="1981200"/>
            <a:ext cx="6019800" cy="3581400"/>
            <a:chOff x="1536" y="1248"/>
            <a:chExt cx="3792" cy="2256"/>
          </a:xfrm>
        </p:grpSpPr>
        <p:grpSp>
          <p:nvGrpSpPr>
            <p:cNvPr id="46086" name="Group 8"/>
            <p:cNvGrpSpPr>
              <a:grpSpLocks/>
            </p:cNvGrpSpPr>
            <p:nvPr/>
          </p:nvGrpSpPr>
          <p:grpSpPr bwMode="auto">
            <a:xfrm>
              <a:off x="3072" y="1248"/>
              <a:ext cx="2256" cy="2256"/>
              <a:chOff x="2928" y="1536"/>
              <a:chExt cx="2256" cy="2256"/>
            </a:xfrm>
          </p:grpSpPr>
          <p:pic>
            <p:nvPicPr>
              <p:cNvPr id="4609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8" y="1536"/>
                <a:ext cx="2256"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6091" name="Text Box 7"/>
              <p:cNvSpPr txBox="1">
                <a:spLocks noChangeArrowheads="1"/>
              </p:cNvSpPr>
              <p:nvPr/>
            </p:nvSpPr>
            <p:spPr bwMode="auto">
              <a:xfrm>
                <a:off x="3600" y="2688"/>
                <a:ext cx="912" cy="3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3200">
                    <a:solidFill>
                      <a:srgbClr val="040300"/>
                    </a:solidFill>
                  </a:rPr>
                  <a:t>1689</a:t>
                </a:r>
              </a:p>
            </p:txBody>
          </p:sp>
        </p:grpSp>
        <p:grpSp>
          <p:nvGrpSpPr>
            <p:cNvPr id="46087" name="Group 20"/>
            <p:cNvGrpSpPr>
              <a:grpSpLocks/>
            </p:cNvGrpSpPr>
            <p:nvPr/>
          </p:nvGrpSpPr>
          <p:grpSpPr bwMode="auto">
            <a:xfrm>
              <a:off x="1536" y="1248"/>
              <a:ext cx="2640" cy="2256"/>
              <a:chOff x="1536" y="1248"/>
              <a:chExt cx="2640" cy="2256"/>
            </a:xfrm>
          </p:grpSpPr>
          <p:sp>
            <p:nvSpPr>
              <p:cNvPr id="46088" name="Line 15"/>
              <p:cNvSpPr>
                <a:spLocks noChangeShapeType="1"/>
              </p:cNvSpPr>
              <p:nvPr/>
            </p:nvSpPr>
            <p:spPr bwMode="auto">
              <a:xfrm flipV="1">
                <a:off x="1536" y="1248"/>
                <a:ext cx="2640" cy="168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lstStyle/>
              <a:p>
                <a:endParaRPr lang="en-US"/>
              </a:p>
            </p:txBody>
          </p:sp>
          <p:sp>
            <p:nvSpPr>
              <p:cNvPr id="46089" name="Line 16"/>
              <p:cNvSpPr>
                <a:spLocks noChangeShapeType="1"/>
              </p:cNvSpPr>
              <p:nvPr/>
            </p:nvSpPr>
            <p:spPr bwMode="auto">
              <a:xfrm>
                <a:off x="1536" y="3120"/>
                <a:ext cx="2640" cy="384"/>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lstStyle/>
              <a:p>
                <a:endParaRPr lang="en-US"/>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wipe(up)">
                                      <p:cBhvr>
                                        <p:cTn id="7" dur="500"/>
                                        <p:tgtEl>
                                          <p:spTgt spid="112643">
                                            <p:txEl>
                                              <p:pRg st="0" end="0"/>
                                            </p:txEl>
                                          </p:spTgt>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20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advAuto="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7</a:t>
            </a:r>
          </a:p>
        </p:txBody>
      </p:sp>
      <p:sp>
        <p:nvSpPr>
          <p:cNvPr id="120835" name="Rectangle 3"/>
          <p:cNvSpPr>
            <a:spLocks noGrp="1" noChangeArrowheads="1"/>
          </p:cNvSpPr>
          <p:nvPr>
            <p:ph type="body" sz="half" idx="1"/>
          </p:nvPr>
        </p:nvSpPr>
        <p:spPr>
          <a:xfrm>
            <a:off x="2286000" y="1600200"/>
            <a:ext cx="6477000" cy="4953000"/>
          </a:xfrm>
        </p:spPr>
        <p:txBody>
          <a:bodyPr lIns="90488" tIns="44450" rIns="90488" bIns="44450"/>
          <a:lstStyle/>
          <a:p>
            <a:pPr marL="342369" indent="-342369">
              <a:lnSpc>
                <a:spcPct val="90000"/>
              </a:lnSpc>
              <a:buFont typeface="Wingdings" pitchFamily="2" charset="2"/>
              <a:buChar char="Ø"/>
              <a:defRPr/>
            </a:pPr>
            <a:r>
              <a:rPr lang="en-CA" sz="2400" dirty="0"/>
              <a:t>The ID Number is 1689;</a:t>
            </a:r>
          </a:p>
          <a:p>
            <a:pPr marL="342369" indent="-342369">
              <a:lnSpc>
                <a:spcPct val="90000"/>
              </a:lnSpc>
              <a:buFont typeface="Wingdings" pitchFamily="2" charset="2"/>
              <a:buChar char="Ø"/>
              <a:defRPr/>
            </a:pPr>
            <a:r>
              <a:rPr lang="en-CA" sz="2400" dirty="0"/>
              <a:t>The </a:t>
            </a:r>
            <a:r>
              <a:rPr lang="en-CA" sz="2400" b="1" dirty="0">
                <a:solidFill>
                  <a:srgbClr val="FAFD00"/>
                </a:solidFill>
                <a:effectLst>
                  <a:outerShdw blurRad="38100" dist="38100" dir="2700000" algn="tl">
                    <a:srgbClr val="000000"/>
                  </a:outerShdw>
                </a:effectLst>
              </a:rPr>
              <a:t>YELLOW</a:t>
            </a:r>
            <a:r>
              <a:rPr lang="en-CA" sz="2400" dirty="0"/>
              <a:t>-bordered pages indicate that this substance is </a:t>
            </a:r>
            <a:r>
              <a:rPr lang="en-CA" sz="2400" i="1" dirty="0"/>
              <a:t>Sodium cyanide</a:t>
            </a:r>
            <a:r>
              <a:rPr lang="en-CA" sz="2400" dirty="0"/>
              <a:t>;</a:t>
            </a:r>
          </a:p>
          <a:p>
            <a:pPr marL="342369" indent="-342369">
              <a:lnSpc>
                <a:spcPct val="90000"/>
              </a:lnSpc>
              <a:buFont typeface="Wingdings" pitchFamily="2" charset="2"/>
              <a:buChar char="Ø"/>
              <a:defRPr/>
            </a:pPr>
            <a:r>
              <a:rPr lang="en-CA" sz="2400" dirty="0"/>
              <a:t>It refers to </a:t>
            </a:r>
            <a:r>
              <a:rPr lang="en-CA" sz="2400" b="1" dirty="0">
                <a:solidFill>
                  <a:srgbClr val="FF6600"/>
                </a:solidFill>
                <a:effectLst>
                  <a:outerShdw blurRad="38100" dist="38100" dir="2700000" algn="tl">
                    <a:srgbClr val="000000"/>
                  </a:outerShdw>
                </a:effectLst>
              </a:rPr>
              <a:t>Guide 157 </a:t>
            </a:r>
            <a:r>
              <a:rPr lang="en-CA" sz="2400" dirty="0"/>
              <a:t>and the substance is highlighted;</a:t>
            </a:r>
          </a:p>
          <a:p>
            <a:pPr marL="342369" indent="-342369">
              <a:lnSpc>
                <a:spcPct val="90000"/>
              </a:lnSpc>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157</a:t>
            </a:r>
            <a:r>
              <a:rPr lang="en-CA" sz="2400" dirty="0"/>
              <a:t> corresponds to </a:t>
            </a:r>
            <a:r>
              <a:rPr lang="en-CA" sz="2400" b="1" i="1" dirty="0"/>
              <a:t>Substances – Toxic and/or Corrosive (Non-Combustible / Water-Sensitive)</a:t>
            </a:r>
            <a:r>
              <a:rPr lang="en-CA" sz="2400" dirty="0"/>
              <a:t>;</a:t>
            </a:r>
          </a:p>
          <a:p>
            <a:pPr marL="342369" indent="-342369">
              <a:lnSpc>
                <a:spcPct val="90000"/>
              </a:lnSpc>
              <a:buFont typeface="Wingdings" pitchFamily="2" charset="2"/>
              <a:buChar char="Ø"/>
              <a:defRPr/>
            </a:pPr>
            <a:r>
              <a:rPr lang="en-CA" sz="2400" dirty="0"/>
              <a:t>The substance is highlighted and there is a spill situation: </a:t>
            </a:r>
            <a:r>
              <a:rPr lang="en-CA" sz="2400" dirty="0" smtClean="0"/>
              <a:t>Table 1 / the </a:t>
            </a:r>
            <a:r>
              <a:rPr lang="en-CA" sz="2400" b="1" dirty="0">
                <a:solidFill>
                  <a:srgbClr val="03B604"/>
                </a:solidFill>
                <a:effectLst>
                  <a:outerShdw blurRad="38100" dist="38100" dir="2700000" algn="tl">
                    <a:srgbClr val="000000"/>
                  </a:outerShdw>
                </a:effectLst>
              </a:rPr>
              <a:t>GREEN</a:t>
            </a:r>
            <a:r>
              <a:rPr lang="en-CA" sz="2400" dirty="0"/>
              <a:t> Section must be used to determine the Initial Isolation and Protective Action Distances; </a:t>
            </a:r>
          </a:p>
        </p:txBody>
      </p:sp>
      <p:grpSp>
        <p:nvGrpSpPr>
          <p:cNvPr id="47108" name="Group 6"/>
          <p:cNvGrpSpPr>
            <a:grpSpLocks/>
          </p:cNvGrpSpPr>
          <p:nvPr/>
        </p:nvGrpSpPr>
        <p:grpSpPr bwMode="auto">
          <a:xfrm>
            <a:off x="685800" y="1676400"/>
            <a:ext cx="1295400" cy="1295400"/>
            <a:chOff x="432" y="1056"/>
            <a:chExt cx="816" cy="816"/>
          </a:xfrm>
        </p:grpSpPr>
        <p:pic>
          <p:nvPicPr>
            <p:cNvPr id="4710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 y="1056"/>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7110" name="Text Box 5"/>
            <p:cNvSpPr txBox="1">
              <a:spLocks noChangeArrowheads="1"/>
            </p:cNvSpPr>
            <p:nvPr/>
          </p:nvSpPr>
          <p:spPr bwMode="auto">
            <a:xfrm>
              <a:off x="672" y="1488"/>
              <a:ext cx="336" cy="1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1689</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up)">
                                      <p:cBhvr>
                                        <p:cTn id="7" dur="5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wipe(up)">
                                      <p:cBhvr>
                                        <p:cTn id="12" dur="500"/>
                                        <p:tgtEl>
                                          <p:spTgt spid="120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wipe(up)">
                                      <p:cBhvr>
                                        <p:cTn id="17" dur="500"/>
                                        <p:tgtEl>
                                          <p:spTgt spid="1208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0835">
                                            <p:txEl>
                                              <p:pRg st="3" end="3"/>
                                            </p:txEl>
                                          </p:spTgt>
                                        </p:tgtEl>
                                        <p:attrNameLst>
                                          <p:attrName>style.visibility</p:attrName>
                                        </p:attrNameLst>
                                      </p:cBhvr>
                                      <p:to>
                                        <p:strVal val="visible"/>
                                      </p:to>
                                    </p:set>
                                    <p:animEffect transition="in" filter="wipe(up)">
                                      <p:cBhvr>
                                        <p:cTn id="22" dur="500"/>
                                        <p:tgtEl>
                                          <p:spTgt spid="1208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0835">
                                            <p:txEl>
                                              <p:pRg st="4" end="4"/>
                                            </p:txEl>
                                          </p:spTgt>
                                        </p:tgtEl>
                                        <p:attrNameLst>
                                          <p:attrName>style.visibility</p:attrName>
                                        </p:attrNameLst>
                                      </p:cBhvr>
                                      <p:to>
                                        <p:strVal val="visible"/>
                                      </p:to>
                                    </p:set>
                                    <p:animEffect transition="in" filter="wipe(up)">
                                      <p:cBhvr>
                                        <p:cTn id="27" dur="500"/>
                                        <p:tgtEl>
                                          <p:spTgt spid="120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7</a:t>
            </a:r>
          </a:p>
        </p:txBody>
      </p:sp>
      <p:sp>
        <p:nvSpPr>
          <p:cNvPr id="121859" name="Rectangle 3"/>
          <p:cNvSpPr>
            <a:spLocks noGrp="1" noChangeArrowheads="1"/>
          </p:cNvSpPr>
          <p:nvPr>
            <p:ph type="body" sz="half" idx="1"/>
          </p:nvPr>
        </p:nvSpPr>
        <p:spPr>
          <a:xfrm>
            <a:off x="2133600" y="1447800"/>
            <a:ext cx="6705600" cy="5257800"/>
          </a:xfrm>
        </p:spPr>
        <p:txBody>
          <a:bodyPr lIns="90488" tIns="44450" rIns="90488" bIns="44450"/>
          <a:lstStyle/>
          <a:p>
            <a:pPr marL="342369" indent="-342369">
              <a:buFont typeface="Wingdings" pitchFamily="2" charset="2"/>
              <a:buChar char="Ø"/>
              <a:defRPr/>
            </a:pPr>
            <a:r>
              <a:rPr lang="en-CA" sz="2400"/>
              <a:t>Under ID No.1689, the </a:t>
            </a:r>
            <a:r>
              <a:rPr lang="en-CA" sz="2400" b="1">
                <a:solidFill>
                  <a:srgbClr val="03B604"/>
                </a:solidFill>
                <a:effectLst>
                  <a:outerShdw blurRad="38100" dist="38100" dir="2700000" algn="tl">
                    <a:srgbClr val="000000"/>
                  </a:outerShdw>
                </a:effectLst>
              </a:rPr>
              <a:t>GREEN</a:t>
            </a:r>
            <a:r>
              <a:rPr lang="en-CA" sz="2400"/>
              <a:t> Section suggests distances specifically when the product is spilled in water.  If this is not the case, the initial isolation and evacuation distances must be taken from </a:t>
            </a:r>
            <a:r>
              <a:rPr lang="en-CA" sz="2400" b="1">
                <a:solidFill>
                  <a:srgbClr val="FF6600"/>
                </a:solidFill>
                <a:effectLst>
                  <a:outerShdw blurRad="38100" dist="38100" dir="2700000" algn="tl">
                    <a:srgbClr val="000000"/>
                  </a:outerShdw>
                </a:effectLst>
              </a:rPr>
              <a:t>Guide 157</a:t>
            </a:r>
            <a:r>
              <a:rPr lang="en-CA" sz="2400"/>
              <a:t>, under </a:t>
            </a:r>
            <a:r>
              <a:rPr lang="en-CA" sz="2400" b="1" i="1"/>
              <a:t>Public Safety</a:t>
            </a:r>
            <a:r>
              <a:rPr lang="en-CA" sz="2400"/>
              <a:t>;</a:t>
            </a:r>
          </a:p>
          <a:p>
            <a:pPr marL="342369" indent="-342369">
              <a:buFont typeface="Wingdings" pitchFamily="2" charset="2"/>
              <a:buChar char="Ø"/>
              <a:defRPr/>
            </a:pPr>
            <a:r>
              <a:rPr lang="en-CA" sz="2400"/>
              <a:t>Since the product is leaking in water, the </a:t>
            </a:r>
            <a:r>
              <a:rPr lang="en-CA" sz="2400" b="1">
                <a:solidFill>
                  <a:srgbClr val="03B604"/>
                </a:solidFill>
                <a:effectLst>
                  <a:outerShdw blurRad="38100" dist="38100" dir="2700000" algn="tl">
                    <a:srgbClr val="000000"/>
                  </a:outerShdw>
                </a:effectLst>
              </a:rPr>
              <a:t>GREEN</a:t>
            </a:r>
            <a:r>
              <a:rPr lang="en-CA" sz="2400"/>
              <a:t> Section suggests an Initial Isolation Distance of 30 metres in all directions for a small spill and 100 metres in all directions for a large spill;</a:t>
            </a:r>
          </a:p>
          <a:p>
            <a:pPr marL="342369" indent="-342369">
              <a:buFont typeface="Wingdings" pitchFamily="2" charset="2"/>
              <a:buChar char="Ø"/>
              <a:defRPr/>
            </a:pPr>
            <a:r>
              <a:rPr lang="en-CA" sz="2400"/>
              <a:t>Additionally, the Protective Action Distances for day and night will have to be taken from the </a:t>
            </a:r>
            <a:r>
              <a:rPr lang="en-CA" sz="2400" b="1">
                <a:solidFill>
                  <a:srgbClr val="03B604"/>
                </a:solidFill>
                <a:effectLst>
                  <a:outerShdw blurRad="38100" dist="38100" dir="2700000" algn="tl">
                    <a:srgbClr val="000000"/>
                  </a:outerShdw>
                </a:effectLst>
              </a:rPr>
              <a:t>GREEN</a:t>
            </a:r>
            <a:r>
              <a:rPr lang="en-CA" sz="2400"/>
              <a:t> Section;</a:t>
            </a:r>
          </a:p>
        </p:txBody>
      </p:sp>
      <p:grpSp>
        <p:nvGrpSpPr>
          <p:cNvPr id="48132" name="Group 6"/>
          <p:cNvGrpSpPr>
            <a:grpSpLocks/>
          </p:cNvGrpSpPr>
          <p:nvPr/>
        </p:nvGrpSpPr>
        <p:grpSpPr bwMode="auto">
          <a:xfrm>
            <a:off x="533400" y="1524000"/>
            <a:ext cx="1295400" cy="1295400"/>
            <a:chOff x="384" y="1056"/>
            <a:chExt cx="816" cy="816"/>
          </a:xfrm>
        </p:grpSpPr>
        <p:pic>
          <p:nvPicPr>
            <p:cNvPr id="481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1056"/>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8134" name="Text Box 5"/>
            <p:cNvSpPr txBox="1">
              <a:spLocks noChangeArrowheads="1"/>
            </p:cNvSpPr>
            <p:nvPr/>
          </p:nvSpPr>
          <p:spPr bwMode="auto">
            <a:xfrm>
              <a:off x="624" y="1440"/>
              <a:ext cx="336" cy="1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1689</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ipe(up)">
                                      <p:cBhvr>
                                        <p:cTn id="7" dur="500"/>
                                        <p:tgtEl>
                                          <p:spTgt spid="1218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1859">
                                            <p:txEl>
                                              <p:pRg st="1" end="1"/>
                                            </p:txEl>
                                          </p:spTgt>
                                        </p:tgtEl>
                                        <p:attrNameLst>
                                          <p:attrName>style.visibility</p:attrName>
                                        </p:attrNameLst>
                                      </p:cBhvr>
                                      <p:to>
                                        <p:strVal val="visible"/>
                                      </p:to>
                                    </p:set>
                                    <p:animEffect transition="in" filter="wipe(up)">
                                      <p:cBhvr>
                                        <p:cTn id="12" dur="500"/>
                                        <p:tgtEl>
                                          <p:spTgt spid="1218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1859">
                                            <p:txEl>
                                              <p:pRg st="2" end="2"/>
                                            </p:txEl>
                                          </p:spTgt>
                                        </p:tgtEl>
                                        <p:attrNameLst>
                                          <p:attrName>style.visibility</p:attrName>
                                        </p:attrNameLst>
                                      </p:cBhvr>
                                      <p:to>
                                        <p:strVal val="visible"/>
                                      </p:to>
                                    </p:set>
                                    <p:animEffect transition="in" filter="wipe(up)">
                                      <p:cBhvr>
                                        <p:cTn id="17" dur="500"/>
                                        <p:tgtEl>
                                          <p:spTgt spid="1218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7</a:t>
            </a:r>
          </a:p>
        </p:txBody>
      </p:sp>
      <p:sp>
        <p:nvSpPr>
          <p:cNvPr id="147459" name="Rectangle 1027"/>
          <p:cNvSpPr>
            <a:spLocks noGrp="1" noChangeArrowheads="1"/>
          </p:cNvSpPr>
          <p:nvPr>
            <p:ph type="body" sz="half" idx="1"/>
          </p:nvPr>
        </p:nvSpPr>
        <p:spPr>
          <a:xfrm>
            <a:off x="2057400" y="1371600"/>
            <a:ext cx="6858000" cy="4953000"/>
          </a:xfrm>
        </p:spPr>
        <p:txBody>
          <a:bodyPr lIns="90488" tIns="44450" rIns="90488" bIns="44450"/>
          <a:lstStyle/>
          <a:p>
            <a:pPr marL="342369" indent="-342369">
              <a:lnSpc>
                <a:spcPct val="90000"/>
              </a:lnSpc>
              <a:buFont typeface="Wingdings" pitchFamily="2" charset="2"/>
              <a:buChar char="Ø"/>
              <a:defRPr/>
            </a:pPr>
            <a:r>
              <a:rPr lang="en-CA" sz="2400"/>
              <a:t>The </a:t>
            </a:r>
            <a:r>
              <a:rPr lang="en-CA" sz="2400" b="1">
                <a:solidFill>
                  <a:srgbClr val="FF6600"/>
                </a:solidFill>
                <a:effectLst>
                  <a:outerShdw blurRad="38100" dist="38100" dir="2700000" algn="tl">
                    <a:srgbClr val="000000"/>
                  </a:outerShdw>
                </a:effectLst>
              </a:rPr>
              <a:t>Guide 157</a:t>
            </a:r>
            <a:r>
              <a:rPr lang="en-CA" sz="2400"/>
              <a:t> indicates that this type of substance is toxic and non-combustible, but fire will produce irritating, corrosive and/or toxic gases;</a:t>
            </a:r>
          </a:p>
          <a:p>
            <a:pPr marL="342369" indent="-342369">
              <a:lnSpc>
                <a:spcPct val="90000"/>
              </a:lnSpc>
              <a:buFont typeface="Wingdings" pitchFamily="2" charset="2"/>
              <a:buChar char="Ø"/>
              <a:defRPr/>
            </a:pPr>
            <a:r>
              <a:rPr lang="en-CA" sz="2400"/>
              <a:t>For a water-reactive substance </a:t>
            </a:r>
            <a:r>
              <a:rPr lang="en-GB" sz="2400">
                <a:cs typeface="Times New Roman" pitchFamily="18" charset="0"/>
              </a:rPr>
              <a:t>(mention </a:t>
            </a:r>
            <a:r>
              <a:rPr lang="en-GB" sz="2400" b="1">
                <a:cs typeface="Times New Roman" pitchFamily="18" charset="0"/>
              </a:rPr>
              <a:t>when spilled in water </a:t>
            </a:r>
            <a:r>
              <a:rPr lang="en-GB" sz="2400">
                <a:cs typeface="Times New Roman" pitchFamily="18" charset="0"/>
              </a:rPr>
              <a:t>in Table 1)</a:t>
            </a:r>
            <a:r>
              <a:rPr lang="en-GB" sz="2400" b="1">
                <a:latin typeface="Times" pitchFamily="18" charset="0"/>
                <a:cs typeface="Times New Roman" pitchFamily="18" charset="0"/>
              </a:rPr>
              <a:t> </a:t>
            </a:r>
            <a:r>
              <a:rPr lang="en-CA" sz="2400"/>
              <a:t>, refer to the last pages of the </a:t>
            </a:r>
            <a:r>
              <a:rPr lang="en-CA" sz="2400" b="1">
                <a:solidFill>
                  <a:srgbClr val="03B604"/>
                </a:solidFill>
                <a:effectLst>
                  <a:outerShdw blurRad="38100" dist="38100" dir="2700000" algn="tl">
                    <a:srgbClr val="000000"/>
                  </a:outerShdw>
                </a:effectLst>
              </a:rPr>
              <a:t>GREEN</a:t>
            </a:r>
            <a:r>
              <a:rPr lang="en-CA" sz="2400"/>
              <a:t> Section (Table 2), where the TIH gases produced are listed, for each water-reactive substance; in this case the gas produced is </a:t>
            </a:r>
            <a:r>
              <a:rPr lang="en-CA" sz="2400" i="1"/>
              <a:t>HCN</a:t>
            </a:r>
            <a:r>
              <a:rPr lang="en-CA" sz="2400"/>
              <a:t> or </a:t>
            </a:r>
            <a:r>
              <a:rPr lang="en-CA" sz="2400" i="1"/>
              <a:t>Hydrogen cyanide</a:t>
            </a:r>
            <a:r>
              <a:rPr lang="en-CA" sz="2400"/>
              <a:t>;</a:t>
            </a:r>
          </a:p>
          <a:p>
            <a:pPr marL="342369" indent="-342369">
              <a:lnSpc>
                <a:spcPct val="90000"/>
              </a:lnSpc>
              <a:buFont typeface="Wingdings" pitchFamily="2" charset="2"/>
              <a:buChar char="Ø"/>
              <a:defRPr/>
            </a:pPr>
            <a:r>
              <a:rPr lang="en-CA" sz="2400"/>
              <a:t>Searching for </a:t>
            </a:r>
            <a:r>
              <a:rPr lang="en-CA" sz="2400" i="1"/>
              <a:t>Hydrogen cyanide</a:t>
            </a:r>
            <a:r>
              <a:rPr lang="en-CA" sz="2400"/>
              <a:t> in the </a:t>
            </a:r>
            <a:r>
              <a:rPr lang="en-CA" sz="2400" b="1">
                <a:solidFill>
                  <a:srgbClr val="0000FF"/>
                </a:solidFill>
                <a:effectLst>
                  <a:outerShdw blurRad="38100" dist="38100" dir="2700000" algn="tl">
                    <a:srgbClr val="000000"/>
                  </a:outerShdw>
                </a:effectLst>
              </a:rPr>
              <a:t>BLUE </a:t>
            </a:r>
            <a:r>
              <a:rPr lang="en-CA" sz="2400"/>
              <a:t>Section, there is a reference to </a:t>
            </a:r>
            <a:r>
              <a:rPr lang="en-CA" sz="2400" b="1">
                <a:solidFill>
                  <a:srgbClr val="FF6600"/>
                </a:solidFill>
                <a:effectLst>
                  <a:outerShdw blurRad="38100" dist="38100" dir="2700000" algn="tl">
                    <a:srgbClr val="000000"/>
                  </a:outerShdw>
                </a:effectLst>
              </a:rPr>
              <a:t>Guide 117</a:t>
            </a:r>
            <a:r>
              <a:rPr lang="en-CA" sz="2400"/>
              <a:t>, which correspond to </a:t>
            </a:r>
            <a:r>
              <a:rPr lang="en-CA" sz="2400" b="1" i="1"/>
              <a:t>Gases – Toxic – Flammable (Extreme Hazard)</a:t>
            </a:r>
            <a:r>
              <a:rPr lang="en-CA" sz="2400"/>
              <a:t>.</a:t>
            </a:r>
          </a:p>
        </p:txBody>
      </p:sp>
      <p:grpSp>
        <p:nvGrpSpPr>
          <p:cNvPr id="49156" name="Group 1028"/>
          <p:cNvGrpSpPr>
            <a:grpSpLocks/>
          </p:cNvGrpSpPr>
          <p:nvPr/>
        </p:nvGrpSpPr>
        <p:grpSpPr bwMode="auto">
          <a:xfrm>
            <a:off x="533400" y="1447800"/>
            <a:ext cx="1295400" cy="1295400"/>
            <a:chOff x="384" y="1056"/>
            <a:chExt cx="816" cy="816"/>
          </a:xfrm>
        </p:grpSpPr>
        <p:pic>
          <p:nvPicPr>
            <p:cNvPr id="49157"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1056"/>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58" name="Text Box 1030"/>
            <p:cNvSpPr txBox="1">
              <a:spLocks noChangeArrowheads="1"/>
            </p:cNvSpPr>
            <p:nvPr/>
          </p:nvSpPr>
          <p:spPr bwMode="auto">
            <a:xfrm>
              <a:off x="624" y="1440"/>
              <a:ext cx="336" cy="1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1689</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wipe(up)">
                                      <p:cBhvr>
                                        <p:cTn id="7" dur="500"/>
                                        <p:tgtEl>
                                          <p:spTgt spid="14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wipe(up)">
                                      <p:cBhvr>
                                        <p:cTn id="12" dur="500"/>
                                        <p:tgtEl>
                                          <p:spTgt spid="14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wipe(up)">
                                      <p:cBhvr>
                                        <p:cTn id="17"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7</a:t>
            </a:r>
          </a:p>
        </p:txBody>
      </p:sp>
      <p:sp>
        <p:nvSpPr>
          <p:cNvPr id="169987" name="Rectangle 1027"/>
          <p:cNvSpPr>
            <a:spLocks noGrp="1" noChangeArrowheads="1"/>
          </p:cNvSpPr>
          <p:nvPr>
            <p:ph type="body" sz="half" idx="1"/>
          </p:nvPr>
        </p:nvSpPr>
        <p:spPr>
          <a:xfrm>
            <a:off x="2057400" y="1371600"/>
            <a:ext cx="6858000" cy="4953000"/>
          </a:xfrm>
        </p:spPr>
        <p:txBody>
          <a:bodyPr lIns="90488" tIns="44450" rIns="90488" bIns="44450"/>
          <a:lstStyle/>
          <a:p>
            <a:pPr marL="342369" indent="-342369">
              <a:buFont typeface="Wingdings" pitchFamily="2" charset="2"/>
              <a:buChar char="Ø"/>
              <a:defRPr/>
            </a:pPr>
            <a:r>
              <a:rPr lang="en-GB" sz="2400" dirty="0">
                <a:cs typeface="Times New Roman" pitchFamily="18" charset="0"/>
              </a:rPr>
              <a:t>NOTE:  In the </a:t>
            </a:r>
            <a:r>
              <a:rPr lang="en-GB" sz="2400" b="1" dirty="0">
                <a:solidFill>
                  <a:srgbClr val="04B604"/>
                </a:solidFill>
                <a:effectLst>
                  <a:outerShdw blurRad="38100" dist="38100" dir="2700000" algn="tl">
                    <a:srgbClr val="000000"/>
                  </a:outerShdw>
                </a:effectLst>
                <a:cs typeface="Times New Roman" pitchFamily="18" charset="0"/>
              </a:rPr>
              <a:t>GREEN</a:t>
            </a:r>
            <a:r>
              <a:rPr lang="en-GB" sz="2400" dirty="0">
                <a:cs typeface="Times New Roman" pitchFamily="18" charset="0"/>
              </a:rPr>
              <a:t> section (Table 1), you must use the Initial Isolation and Protective Action Distances (IIPAD) for the water reactive material itself </a:t>
            </a:r>
            <a:r>
              <a:rPr lang="en-GB" sz="2400" b="1" dirty="0">
                <a:cs typeface="Times New Roman" pitchFamily="18" charset="0"/>
              </a:rPr>
              <a:t>(when spilled in water) </a:t>
            </a:r>
            <a:r>
              <a:rPr lang="en-GB" sz="2400" i="1" dirty="0">
                <a:cs typeface="Times New Roman" pitchFamily="18" charset="0"/>
              </a:rPr>
              <a:t>(in this case UN1689)</a:t>
            </a:r>
            <a:r>
              <a:rPr lang="en-GB" sz="2400" b="1" dirty="0">
                <a:cs typeface="Times New Roman" pitchFamily="18" charset="0"/>
              </a:rPr>
              <a:t> </a:t>
            </a:r>
            <a:r>
              <a:rPr lang="en-GB" sz="2400" dirty="0">
                <a:cs typeface="Times New Roman" pitchFamily="18" charset="0"/>
              </a:rPr>
              <a:t>and not the IIPAD for the generated TIH gas </a:t>
            </a:r>
            <a:r>
              <a:rPr lang="en-GB" sz="2400" i="1" dirty="0">
                <a:cs typeface="Times New Roman" pitchFamily="18" charset="0"/>
              </a:rPr>
              <a:t>(Hydrogen cyanide)</a:t>
            </a:r>
            <a:r>
              <a:rPr lang="en-GB" sz="2400" dirty="0">
                <a:cs typeface="Times New Roman" pitchFamily="18" charset="0"/>
              </a:rPr>
              <a:t>.</a:t>
            </a:r>
            <a:r>
              <a:rPr lang="en-GB" sz="2400" i="1" dirty="0">
                <a:cs typeface="Times New Roman" pitchFamily="18" charset="0"/>
              </a:rPr>
              <a:t> </a:t>
            </a:r>
            <a:endParaRPr lang="en-GB" sz="2400" i="1" dirty="0" smtClean="0">
              <a:cs typeface="Times New Roman" pitchFamily="18" charset="0"/>
            </a:endParaRPr>
          </a:p>
          <a:p>
            <a:pPr marL="342369" indent="-342369">
              <a:buFont typeface="Wingdings" pitchFamily="2" charset="2"/>
              <a:buChar char="Ø"/>
              <a:defRPr/>
            </a:pPr>
            <a:r>
              <a:rPr lang="en-GB" sz="2400" b="1" i="1" dirty="0" smtClean="0">
                <a:cs typeface="Times New Roman" pitchFamily="18" charset="0"/>
              </a:rPr>
              <a:t>Be prepared to move back though!</a:t>
            </a:r>
            <a:endParaRPr lang="en-CA" sz="2400" b="1" i="1" dirty="0">
              <a:cs typeface="Times New Roman" pitchFamily="18" charset="0"/>
            </a:endParaRPr>
          </a:p>
        </p:txBody>
      </p:sp>
      <p:grpSp>
        <p:nvGrpSpPr>
          <p:cNvPr id="50180" name="Group 1028"/>
          <p:cNvGrpSpPr>
            <a:grpSpLocks/>
          </p:cNvGrpSpPr>
          <p:nvPr/>
        </p:nvGrpSpPr>
        <p:grpSpPr bwMode="auto">
          <a:xfrm>
            <a:off x="533400" y="1447800"/>
            <a:ext cx="1295400" cy="1295400"/>
            <a:chOff x="384" y="1056"/>
            <a:chExt cx="816" cy="816"/>
          </a:xfrm>
        </p:grpSpPr>
        <p:pic>
          <p:nvPicPr>
            <p:cNvPr id="50181"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1056"/>
              <a:ext cx="81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182" name="Text Box 1030"/>
            <p:cNvSpPr txBox="1">
              <a:spLocks noChangeArrowheads="1"/>
            </p:cNvSpPr>
            <p:nvPr/>
          </p:nvSpPr>
          <p:spPr bwMode="auto">
            <a:xfrm>
              <a:off x="624" y="1440"/>
              <a:ext cx="336" cy="16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1689</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wipe(up)">
                                      <p:cBhvr>
                                        <p:cTn id="7" dur="500"/>
                                        <p:tgtEl>
                                          <p:spTgt spid="169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wipe(up)">
                                      <p:cBhvr>
                                        <p:cTn id="12" dur="500"/>
                                        <p:tgtEl>
                                          <p:spTgt spid="169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HAZMAT					</a:t>
            </a:r>
            <a:r>
              <a:rPr lang="en-US" dirty="0" smtClean="0">
                <a:solidFill>
                  <a:srgbClr val="FFC000"/>
                </a:solidFill>
              </a:rPr>
              <a:t>Texas</a:t>
            </a:r>
            <a:endParaRPr lang="en-US" dirty="0">
              <a:solidFill>
                <a:srgbClr val="FFC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1106011"/>
            <a:ext cx="5791200" cy="4943951"/>
          </a:xfrm>
        </p:spPr>
      </p:pic>
    </p:spTree>
    <p:extLst>
      <p:ext uri="{BB962C8B-B14F-4D97-AF65-F5344CB8AC3E}">
        <p14:creationId xmlns:p14="http://schemas.microsoft.com/office/powerpoint/2010/main" val="3054580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8</a:t>
            </a:r>
          </a:p>
        </p:txBody>
      </p:sp>
      <p:sp>
        <p:nvSpPr>
          <p:cNvPr id="160771" name="Rectangle 3"/>
          <p:cNvSpPr>
            <a:spLocks noGrp="1" noChangeArrowheads="1"/>
          </p:cNvSpPr>
          <p:nvPr>
            <p:ph type="body" sz="half" idx="1"/>
          </p:nvPr>
        </p:nvSpPr>
        <p:spPr>
          <a:xfrm>
            <a:off x="609600" y="1676400"/>
            <a:ext cx="3810000" cy="2057400"/>
          </a:xfrm>
        </p:spPr>
        <p:txBody>
          <a:bodyPr lIns="90488" tIns="44450" rIns="90488" bIns="44450"/>
          <a:lstStyle/>
          <a:p>
            <a:pPr>
              <a:buFont typeface="Wingdings" pitchFamily="2" charset="2"/>
              <a:buChar char="Ø"/>
            </a:pPr>
            <a:r>
              <a:rPr lang="en-CA" sz="2800" smtClean="0"/>
              <a:t>A drum containing this substance is punctured and is leaking on the ground.</a:t>
            </a:r>
          </a:p>
        </p:txBody>
      </p:sp>
      <p:grpSp>
        <p:nvGrpSpPr>
          <p:cNvPr id="2" name="Group 14"/>
          <p:cNvGrpSpPr>
            <a:grpSpLocks/>
          </p:cNvGrpSpPr>
          <p:nvPr/>
        </p:nvGrpSpPr>
        <p:grpSpPr bwMode="auto">
          <a:xfrm>
            <a:off x="1143000" y="3962400"/>
            <a:ext cx="2514600" cy="1979613"/>
            <a:chOff x="720" y="2400"/>
            <a:chExt cx="1584" cy="1247"/>
          </a:xfrm>
        </p:grpSpPr>
        <p:pic>
          <p:nvPicPr>
            <p:cNvPr id="5121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 y="2400"/>
              <a:ext cx="1584"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aphicFrame>
          <p:nvGraphicFramePr>
            <p:cNvPr id="51213" name="Object 16">
              <a:hlinkClick r:id="" action="ppaction://ole?verb=0"/>
            </p:cNvPr>
            <p:cNvGraphicFramePr>
              <a:graphicFrameLocks/>
            </p:cNvGraphicFramePr>
            <p:nvPr/>
          </p:nvGraphicFramePr>
          <p:xfrm>
            <a:off x="1728" y="2928"/>
            <a:ext cx="192" cy="192"/>
          </p:xfrm>
          <a:graphic>
            <a:graphicData uri="http://schemas.openxmlformats.org/presentationml/2006/ole">
              <mc:AlternateContent xmlns:mc="http://schemas.openxmlformats.org/markup-compatibility/2006">
                <mc:Choice xmlns:v="urn:schemas-microsoft-com:vml" Requires="v">
                  <p:oleObj spid="_x0000_s51240" name="Paint Shop Pro Image" r:id="rId4" imgW="3852614" imgH="3930642" progId="">
                    <p:embed/>
                  </p:oleObj>
                </mc:Choice>
                <mc:Fallback>
                  <p:oleObj name="Paint Shop Pro Image" r:id="rId4" imgW="3852614" imgH="3930642" progId="">
                    <p:embed/>
                    <p:pic>
                      <p:nvPicPr>
                        <p:cNvPr id="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 y="2928"/>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17"/>
          <p:cNvGrpSpPr>
            <a:grpSpLocks/>
          </p:cNvGrpSpPr>
          <p:nvPr/>
        </p:nvGrpSpPr>
        <p:grpSpPr bwMode="auto">
          <a:xfrm>
            <a:off x="2895600" y="2057400"/>
            <a:ext cx="5867400" cy="3505200"/>
            <a:chOff x="1824" y="1392"/>
            <a:chExt cx="3696" cy="2208"/>
          </a:xfrm>
        </p:grpSpPr>
        <p:grpSp>
          <p:nvGrpSpPr>
            <p:cNvPr id="51206" name="Group 18"/>
            <p:cNvGrpSpPr>
              <a:grpSpLocks/>
            </p:cNvGrpSpPr>
            <p:nvPr/>
          </p:nvGrpSpPr>
          <p:grpSpPr bwMode="auto">
            <a:xfrm>
              <a:off x="3264" y="1392"/>
              <a:ext cx="2256" cy="2208"/>
              <a:chOff x="3168" y="1200"/>
              <a:chExt cx="2256" cy="2208"/>
            </a:xfrm>
          </p:grpSpPr>
          <p:graphicFrame>
            <p:nvGraphicFramePr>
              <p:cNvPr id="51210" name="Object 19">
                <a:hlinkClick r:id="" action="ppaction://ole?verb=0"/>
              </p:cNvPr>
              <p:cNvGraphicFramePr>
                <a:graphicFrameLocks/>
              </p:cNvGraphicFramePr>
              <p:nvPr/>
            </p:nvGraphicFramePr>
            <p:xfrm>
              <a:off x="3168" y="1200"/>
              <a:ext cx="2256" cy="2208"/>
            </p:xfrm>
            <a:graphic>
              <a:graphicData uri="http://schemas.openxmlformats.org/presentationml/2006/ole">
                <mc:AlternateContent xmlns:mc="http://schemas.openxmlformats.org/markup-compatibility/2006">
                  <mc:Choice xmlns:v="urn:schemas-microsoft-com:vml" Requires="v">
                    <p:oleObj spid="_x0000_s51241" name="Paint Shop Pro Image" r:id="rId6" imgW="3852614" imgH="3930642" progId="">
                      <p:embed/>
                    </p:oleObj>
                  </mc:Choice>
                  <mc:Fallback>
                    <p:oleObj name="Paint Shop Pro Image" r:id="rId6" imgW="3852614" imgH="3930642" progId="">
                      <p:embed/>
                      <p:pic>
                        <p:nvPicPr>
                          <p:cNvPr id="0"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1200"/>
                            <a:ext cx="2256" cy="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11" name="Text Box 20"/>
              <p:cNvSpPr txBox="1">
                <a:spLocks noChangeArrowheads="1"/>
              </p:cNvSpPr>
              <p:nvPr/>
            </p:nvSpPr>
            <p:spPr bwMode="auto">
              <a:xfrm>
                <a:off x="3936" y="2496"/>
                <a:ext cx="576"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a:solidFill>
                      <a:srgbClr val="040300"/>
                    </a:solidFill>
                  </a:rPr>
                  <a:t>2692</a:t>
                </a:r>
                <a:endParaRPr lang="en-US">
                  <a:solidFill>
                    <a:srgbClr val="040300"/>
                  </a:solidFill>
                </a:endParaRPr>
              </a:p>
            </p:txBody>
          </p:sp>
        </p:grpSp>
        <p:grpSp>
          <p:nvGrpSpPr>
            <p:cNvPr id="51207" name="Group 21"/>
            <p:cNvGrpSpPr>
              <a:grpSpLocks/>
            </p:cNvGrpSpPr>
            <p:nvPr/>
          </p:nvGrpSpPr>
          <p:grpSpPr bwMode="auto">
            <a:xfrm>
              <a:off x="1824" y="1488"/>
              <a:ext cx="2592" cy="2016"/>
              <a:chOff x="1824" y="1296"/>
              <a:chExt cx="2592" cy="2016"/>
            </a:xfrm>
          </p:grpSpPr>
          <p:sp>
            <p:nvSpPr>
              <p:cNvPr id="51208" name="Line 22"/>
              <p:cNvSpPr>
                <a:spLocks noChangeShapeType="1"/>
              </p:cNvSpPr>
              <p:nvPr/>
            </p:nvSpPr>
            <p:spPr bwMode="auto">
              <a:xfrm flipV="1">
                <a:off x="1824" y="1296"/>
                <a:ext cx="2592" cy="163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lstStyle/>
              <a:p>
                <a:endParaRPr lang="en-US"/>
              </a:p>
            </p:txBody>
          </p:sp>
          <p:sp>
            <p:nvSpPr>
              <p:cNvPr id="51209" name="Line 23"/>
              <p:cNvSpPr>
                <a:spLocks noChangeShapeType="1"/>
              </p:cNvSpPr>
              <p:nvPr/>
            </p:nvSpPr>
            <p:spPr bwMode="auto">
              <a:xfrm>
                <a:off x="1824" y="3120"/>
                <a:ext cx="2496" cy="192"/>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lstStyle/>
              <a:p>
                <a:endParaRPr lang="en-US"/>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Effect transition="in" filter="wipe(up)">
                                      <p:cBhvr>
                                        <p:cTn id="7" dur="500"/>
                                        <p:tgtEl>
                                          <p:spTgt spid="160771">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nodeType="afterGroup">
                            <p:stCondLst>
                              <p:cond delay="1000"/>
                            </p:stCondLst>
                            <p:childTnLst>
                              <p:par>
                                <p:cTn id="13" presetID="22" presetClass="entr" presetSubtype="8" fill="hold" nodeType="afterEffect">
                                  <p:stCondLst>
                                    <p:cond delay="20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00200" y="379413"/>
            <a:ext cx="6858000" cy="46037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8</a:t>
            </a:r>
          </a:p>
        </p:txBody>
      </p:sp>
      <p:sp>
        <p:nvSpPr>
          <p:cNvPr id="161795" name="Rectangle 3"/>
          <p:cNvSpPr>
            <a:spLocks noGrp="1" noChangeArrowheads="1"/>
          </p:cNvSpPr>
          <p:nvPr>
            <p:ph type="body" sz="half" idx="1"/>
          </p:nvPr>
        </p:nvSpPr>
        <p:spPr>
          <a:xfrm>
            <a:off x="0" y="1752600"/>
            <a:ext cx="9144000" cy="4953000"/>
          </a:xfrm>
        </p:spPr>
        <p:txBody>
          <a:bodyPr lIns="90488" tIns="44450" rIns="90488" bIns="44450"/>
          <a:lstStyle/>
          <a:p>
            <a:pPr marL="342369" indent="-342369">
              <a:lnSpc>
                <a:spcPct val="90000"/>
              </a:lnSpc>
              <a:buFont typeface="Wingdings" pitchFamily="2" charset="2"/>
              <a:buChar char="Ø"/>
              <a:defRPr/>
            </a:pPr>
            <a:r>
              <a:rPr lang="en-CA" sz="2400" dirty="0" smtClean="0"/>
              <a:t>The </a:t>
            </a:r>
            <a:r>
              <a:rPr lang="en-CA" sz="2400" b="1" dirty="0">
                <a:solidFill>
                  <a:srgbClr val="FAFD00"/>
                </a:solidFill>
                <a:effectLst>
                  <a:outerShdw blurRad="38100" dist="38100" dir="2700000" algn="tl">
                    <a:srgbClr val="000000"/>
                  </a:outerShdw>
                </a:effectLst>
              </a:rPr>
              <a:t>YELLOW</a:t>
            </a:r>
            <a:r>
              <a:rPr lang="en-CA" sz="2400" dirty="0"/>
              <a:t>-bordered pages indicate that this substance is called </a:t>
            </a:r>
            <a:r>
              <a:rPr lang="en-CA" sz="2400" i="1" dirty="0"/>
              <a:t>Boron </a:t>
            </a:r>
            <a:r>
              <a:rPr lang="en-CA" sz="2400" i="1" dirty="0" err="1"/>
              <a:t>tribromide</a:t>
            </a:r>
            <a:r>
              <a:rPr lang="en-CA" sz="2400" i="1" dirty="0"/>
              <a:t>;</a:t>
            </a:r>
          </a:p>
          <a:p>
            <a:pPr marL="342369" indent="-342369">
              <a:lnSpc>
                <a:spcPct val="90000"/>
              </a:lnSpc>
              <a:buFont typeface="Wingdings" pitchFamily="2" charset="2"/>
              <a:buChar char="Ø"/>
              <a:defRPr/>
            </a:pPr>
            <a:r>
              <a:rPr lang="en-CA" sz="2400" dirty="0"/>
              <a:t>It refers to </a:t>
            </a:r>
            <a:r>
              <a:rPr lang="en-CA" sz="2400" b="1" dirty="0">
                <a:solidFill>
                  <a:srgbClr val="FF6600"/>
                </a:solidFill>
                <a:effectLst>
                  <a:outerShdw blurRad="38100" dist="38100" dir="2700000" algn="tl">
                    <a:srgbClr val="000000"/>
                  </a:outerShdw>
                </a:effectLst>
              </a:rPr>
              <a:t>Guide 157 </a:t>
            </a:r>
            <a:r>
              <a:rPr lang="en-CA" sz="2400" dirty="0"/>
              <a:t>and is highlighted;</a:t>
            </a:r>
          </a:p>
          <a:p>
            <a:pPr marL="342369" indent="-342369">
              <a:lnSpc>
                <a:spcPct val="90000"/>
              </a:lnSpc>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157</a:t>
            </a:r>
            <a:r>
              <a:rPr lang="en-CA" sz="2400" dirty="0"/>
              <a:t> correspond to </a:t>
            </a:r>
            <a:r>
              <a:rPr lang="en-CA" sz="2400" b="1" i="1" dirty="0"/>
              <a:t>Substances – Toxic and/or Corrosive (Non-Combustible / Water-Sensitive)</a:t>
            </a:r>
            <a:r>
              <a:rPr lang="en-CA" sz="2400" dirty="0"/>
              <a:t>;</a:t>
            </a:r>
          </a:p>
          <a:p>
            <a:pPr marL="342369" indent="-342369">
              <a:lnSpc>
                <a:spcPct val="90000"/>
              </a:lnSpc>
              <a:buFont typeface="Wingdings" pitchFamily="2" charset="2"/>
              <a:buChar char="Ø"/>
              <a:defRPr/>
            </a:pPr>
            <a:r>
              <a:rPr lang="en-CA" sz="2400" dirty="0"/>
              <a:t>Since the substance is highlighted and there is a spill situation, the </a:t>
            </a:r>
            <a:r>
              <a:rPr lang="en-CA" sz="2400" b="1" dirty="0">
                <a:solidFill>
                  <a:srgbClr val="03B604"/>
                </a:solidFill>
                <a:effectLst>
                  <a:outerShdw blurRad="38100" dist="38100" dir="2700000" algn="tl">
                    <a:srgbClr val="000000"/>
                  </a:outerShdw>
                </a:effectLst>
              </a:rPr>
              <a:t>GREEN</a:t>
            </a:r>
            <a:r>
              <a:rPr lang="en-CA" sz="2400" dirty="0"/>
              <a:t> Section must be used to determine the Initial Isolation and Protective Action Distances;</a:t>
            </a:r>
          </a:p>
          <a:p>
            <a:pPr marL="342369" indent="-342369">
              <a:lnSpc>
                <a:spcPct val="90000"/>
              </a:lnSpc>
              <a:buFont typeface="Wingdings" pitchFamily="2" charset="2"/>
              <a:buChar char="Ø"/>
              <a:defRPr/>
            </a:pPr>
            <a:r>
              <a:rPr lang="en-CA" sz="2400" dirty="0"/>
              <a:t>For this product, the </a:t>
            </a:r>
            <a:r>
              <a:rPr lang="en-CA" sz="2400" b="1" dirty="0">
                <a:solidFill>
                  <a:srgbClr val="03B604"/>
                </a:solidFill>
                <a:effectLst>
                  <a:outerShdw blurRad="38100" dist="38100" dir="2700000" algn="tl">
                    <a:srgbClr val="000000"/>
                  </a:outerShdw>
                </a:effectLst>
              </a:rPr>
              <a:t>GREEN</a:t>
            </a:r>
            <a:r>
              <a:rPr lang="en-CA" sz="2400" dirty="0"/>
              <a:t> Section presents 2 separate entries for ID No. 2692: the 1</a:t>
            </a:r>
            <a:r>
              <a:rPr lang="en-CA" sz="2400" baseline="30000" dirty="0"/>
              <a:t>st</a:t>
            </a:r>
            <a:r>
              <a:rPr lang="en-CA" sz="2400" dirty="0"/>
              <a:t> one applies when the product is spilled on the ground and the 2</a:t>
            </a:r>
            <a:r>
              <a:rPr lang="en-CA" sz="2400" baseline="30000" dirty="0"/>
              <a:t>nd</a:t>
            </a:r>
            <a:r>
              <a:rPr lang="en-CA" sz="2400" dirty="0"/>
              <a:t> one, when it is spilled in water;</a:t>
            </a:r>
          </a:p>
        </p:txBody>
      </p:sp>
      <p:grpSp>
        <p:nvGrpSpPr>
          <p:cNvPr id="52228" name="Group 10"/>
          <p:cNvGrpSpPr>
            <a:grpSpLocks/>
          </p:cNvGrpSpPr>
          <p:nvPr/>
        </p:nvGrpSpPr>
        <p:grpSpPr bwMode="auto">
          <a:xfrm>
            <a:off x="90488" y="388938"/>
            <a:ext cx="1371600" cy="1371600"/>
            <a:chOff x="432" y="1968"/>
            <a:chExt cx="864" cy="864"/>
          </a:xfrm>
        </p:grpSpPr>
        <p:graphicFrame>
          <p:nvGraphicFramePr>
            <p:cNvPr id="52230" name="Object 8">
              <a:hlinkClick r:id="" action="ppaction://ole?verb=0"/>
            </p:cNvPr>
            <p:cNvGraphicFramePr>
              <a:graphicFrameLocks/>
            </p:cNvGraphicFramePr>
            <p:nvPr/>
          </p:nvGraphicFramePr>
          <p:xfrm>
            <a:off x="432" y="1968"/>
            <a:ext cx="864" cy="864"/>
          </p:xfrm>
          <a:graphic>
            <a:graphicData uri="http://schemas.openxmlformats.org/presentationml/2006/ole">
              <mc:AlternateContent xmlns:mc="http://schemas.openxmlformats.org/markup-compatibility/2006">
                <mc:Choice xmlns:v="urn:schemas-microsoft-com:vml" Requires="v">
                  <p:oleObj spid="_x0000_s52245" name="Paint Shop Pro Image" r:id="rId3" imgW="3852614" imgH="3930642" progId="">
                    <p:embed/>
                  </p:oleObj>
                </mc:Choice>
                <mc:Fallback>
                  <p:oleObj name="Paint Shop Pro Image" r:id="rId3" imgW="3852614" imgH="3930642" progId="">
                    <p:embed/>
                    <p:pic>
                      <p:nvPicPr>
                        <p:cNvPr id="0"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968"/>
                          <a:ext cx="8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1" name="Text Box 9"/>
            <p:cNvSpPr txBox="1">
              <a:spLocks noChangeArrowheads="1"/>
            </p:cNvSpPr>
            <p:nvPr/>
          </p:nvSpPr>
          <p:spPr bwMode="auto">
            <a:xfrm>
              <a:off x="720" y="2448"/>
              <a:ext cx="288" cy="1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2692</a:t>
              </a:r>
              <a:endParaRPr lang="en-US" sz="900">
                <a:solidFill>
                  <a:srgbClr val="040300"/>
                </a:solidFill>
              </a:endParaRPr>
            </a:p>
          </p:txBody>
        </p:sp>
      </p:grpSp>
      <p:sp>
        <p:nvSpPr>
          <p:cNvPr id="52229" name="TextBox 2"/>
          <p:cNvSpPr txBox="1">
            <a:spLocks noChangeArrowheads="1"/>
          </p:cNvSpPr>
          <p:nvPr/>
        </p:nvSpPr>
        <p:spPr bwMode="auto">
          <a:xfrm>
            <a:off x="4932363" y="1150938"/>
            <a:ext cx="22494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CA" sz="2400" b="1"/>
              <a:t>ID No. is 2692</a:t>
            </a:r>
            <a:r>
              <a:rPr lang="en-CA"/>
              <a:t>;</a:t>
            </a:r>
          </a:p>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wipe(up)">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wipe(up)">
                                      <p:cBhvr>
                                        <p:cTn id="12" dur="5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wipe(up)">
                                      <p:cBhvr>
                                        <p:cTn id="17" dur="500"/>
                                        <p:tgtEl>
                                          <p:spTgt spid="161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1795">
                                            <p:txEl>
                                              <p:pRg st="3" end="3"/>
                                            </p:txEl>
                                          </p:spTgt>
                                        </p:tgtEl>
                                        <p:attrNameLst>
                                          <p:attrName>style.visibility</p:attrName>
                                        </p:attrNameLst>
                                      </p:cBhvr>
                                      <p:to>
                                        <p:strVal val="visible"/>
                                      </p:to>
                                    </p:set>
                                    <p:animEffect transition="in" filter="wipe(up)">
                                      <p:cBhvr>
                                        <p:cTn id="22" dur="500"/>
                                        <p:tgtEl>
                                          <p:spTgt spid="1617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1795">
                                            <p:txEl>
                                              <p:pRg st="4" end="4"/>
                                            </p:txEl>
                                          </p:spTgt>
                                        </p:tgtEl>
                                        <p:attrNameLst>
                                          <p:attrName>style.visibility</p:attrName>
                                        </p:attrNameLst>
                                      </p:cBhvr>
                                      <p:to>
                                        <p:strVal val="visible"/>
                                      </p:to>
                                    </p:set>
                                    <p:animEffect transition="in" filter="wipe(up)">
                                      <p:cBhvr>
                                        <p:cTn id="27" dur="500"/>
                                        <p:tgtEl>
                                          <p:spTgt spid="161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8</a:t>
            </a:r>
          </a:p>
        </p:txBody>
      </p:sp>
      <p:sp>
        <p:nvSpPr>
          <p:cNvPr id="162819" name="Rectangle 3"/>
          <p:cNvSpPr>
            <a:spLocks noGrp="1" noChangeArrowheads="1"/>
          </p:cNvSpPr>
          <p:nvPr>
            <p:ph type="body" sz="half" idx="1"/>
          </p:nvPr>
        </p:nvSpPr>
        <p:spPr>
          <a:xfrm>
            <a:off x="2209800" y="1371600"/>
            <a:ext cx="6705600" cy="5257800"/>
          </a:xfrm>
        </p:spPr>
        <p:txBody>
          <a:bodyPr lIns="90488" tIns="44450" rIns="90488" bIns="44450"/>
          <a:lstStyle/>
          <a:p>
            <a:pPr marL="342369" indent="-342369">
              <a:buFont typeface="Wingdings" pitchFamily="2" charset="2"/>
              <a:buChar char="Ø"/>
              <a:defRPr/>
            </a:pPr>
            <a:r>
              <a:rPr lang="en-CA" sz="2400"/>
              <a:t>In this case, the product is spilled on the ground and the Initial Isolation Distance suggested in the </a:t>
            </a:r>
            <a:r>
              <a:rPr lang="en-CA" sz="2400" b="1">
                <a:solidFill>
                  <a:srgbClr val="03B604"/>
                </a:solidFill>
                <a:effectLst>
                  <a:outerShdw blurRad="38100" dist="38100" dir="2700000" algn="tl">
                    <a:srgbClr val="000000"/>
                  </a:outerShdw>
                </a:effectLst>
              </a:rPr>
              <a:t>GREEN</a:t>
            </a:r>
            <a:r>
              <a:rPr lang="en-CA" sz="2400"/>
              <a:t> Section is 30 metres in all directions for a small spill and 60 metres in all directions for a large spill;</a:t>
            </a:r>
          </a:p>
          <a:p>
            <a:pPr marL="342369" indent="-342369">
              <a:buFont typeface="Wingdings" pitchFamily="2" charset="2"/>
              <a:buChar char="Ø"/>
              <a:defRPr/>
            </a:pPr>
            <a:r>
              <a:rPr lang="en-CA" sz="2400"/>
              <a:t>Additionally, the Protective Action Distances for day and night will have to be taken from the </a:t>
            </a:r>
            <a:r>
              <a:rPr lang="en-CA" sz="2400" b="1">
                <a:solidFill>
                  <a:srgbClr val="03B604"/>
                </a:solidFill>
                <a:effectLst>
                  <a:outerShdw blurRad="38100" dist="38100" dir="2700000" algn="tl">
                    <a:srgbClr val="000000"/>
                  </a:outerShdw>
                </a:effectLst>
              </a:rPr>
              <a:t>GREEN</a:t>
            </a:r>
            <a:r>
              <a:rPr lang="en-CA" sz="2400"/>
              <a:t> Section; </a:t>
            </a:r>
          </a:p>
          <a:p>
            <a:pPr marL="342369" indent="-342369">
              <a:buFont typeface="Wingdings" pitchFamily="2" charset="2"/>
              <a:buChar char="Ø"/>
              <a:defRPr/>
            </a:pPr>
            <a:r>
              <a:rPr lang="en-CA" sz="2400"/>
              <a:t>The </a:t>
            </a:r>
            <a:r>
              <a:rPr lang="en-CA" sz="2400" b="1">
                <a:solidFill>
                  <a:srgbClr val="FF6600"/>
                </a:solidFill>
                <a:effectLst>
                  <a:outerShdw blurRad="38100" dist="38100" dir="2700000" algn="tl">
                    <a:srgbClr val="000000"/>
                  </a:outerShdw>
                </a:effectLst>
              </a:rPr>
              <a:t>Guide 157</a:t>
            </a:r>
            <a:r>
              <a:rPr lang="en-CA" sz="2400"/>
              <a:t> indicates that this type of substance is toxic and non-combustible, but a fire will produce irritating, corrosive and/or toxic gases.</a:t>
            </a:r>
          </a:p>
          <a:p>
            <a:pPr marL="342369" indent="-342369">
              <a:buFont typeface="Wingdings" pitchFamily="2" charset="2"/>
              <a:buChar char="Ø"/>
              <a:defRPr/>
            </a:pPr>
            <a:endParaRPr lang="en-CA" sz="2400"/>
          </a:p>
        </p:txBody>
      </p:sp>
      <p:grpSp>
        <p:nvGrpSpPr>
          <p:cNvPr id="53252" name="Group 10"/>
          <p:cNvGrpSpPr>
            <a:grpSpLocks/>
          </p:cNvGrpSpPr>
          <p:nvPr/>
        </p:nvGrpSpPr>
        <p:grpSpPr bwMode="auto">
          <a:xfrm>
            <a:off x="609600" y="1524000"/>
            <a:ext cx="1371600" cy="1371600"/>
            <a:chOff x="432" y="1968"/>
            <a:chExt cx="864" cy="864"/>
          </a:xfrm>
        </p:grpSpPr>
        <p:graphicFrame>
          <p:nvGraphicFramePr>
            <p:cNvPr id="53253" name="Object 11">
              <a:hlinkClick r:id="" action="ppaction://ole?verb=0"/>
            </p:cNvPr>
            <p:cNvGraphicFramePr>
              <a:graphicFrameLocks/>
            </p:cNvGraphicFramePr>
            <p:nvPr/>
          </p:nvGraphicFramePr>
          <p:xfrm>
            <a:off x="432" y="1968"/>
            <a:ext cx="864" cy="864"/>
          </p:xfrm>
          <a:graphic>
            <a:graphicData uri="http://schemas.openxmlformats.org/presentationml/2006/ole">
              <mc:AlternateContent xmlns:mc="http://schemas.openxmlformats.org/markup-compatibility/2006">
                <mc:Choice xmlns:v="urn:schemas-microsoft-com:vml" Requires="v">
                  <p:oleObj spid="_x0000_s53268" name="Paint Shop Pro Image" r:id="rId3" imgW="3852614" imgH="3930642" progId="">
                    <p:embed/>
                  </p:oleObj>
                </mc:Choice>
                <mc:Fallback>
                  <p:oleObj name="Paint Shop Pro Image" r:id="rId3" imgW="3852614" imgH="3930642" progId="">
                    <p:embed/>
                    <p:pic>
                      <p:nvPicPr>
                        <p:cNvPr id="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968"/>
                          <a:ext cx="8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4" name="Text Box 12"/>
            <p:cNvSpPr txBox="1">
              <a:spLocks noChangeArrowheads="1"/>
            </p:cNvSpPr>
            <p:nvPr/>
          </p:nvSpPr>
          <p:spPr bwMode="auto">
            <a:xfrm>
              <a:off x="720" y="2448"/>
              <a:ext cx="288" cy="14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fr-CA" sz="900">
                  <a:solidFill>
                    <a:srgbClr val="040300"/>
                  </a:solidFill>
                </a:rPr>
                <a:t>2692</a:t>
              </a:r>
              <a:endParaRPr lang="en-US" sz="900">
                <a:solidFill>
                  <a:srgbClr val="040300"/>
                </a:solidFill>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up)">
                                      <p:cBhvr>
                                        <p:cTn id="7" dur="500"/>
                                        <p:tgtEl>
                                          <p:spTgt spid="162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wipe(up)">
                                      <p:cBhvr>
                                        <p:cTn id="12" dur="500"/>
                                        <p:tgtEl>
                                          <p:spTgt spid="1628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wipe(up)">
                                      <p:cBhvr>
                                        <p:cTn id="17" dur="500"/>
                                        <p:tgtEl>
                                          <p:spTgt spid="162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95400" y="230188"/>
            <a:ext cx="7162800" cy="758825"/>
          </a:xfrm>
          <a:solidFill>
            <a:schemeClr val="bg2"/>
          </a:solidFill>
          <a:effectLst>
            <a:outerShdw dist="107763" dir="2700000" algn="ctr" rotWithShape="0">
              <a:srgbClr val="000000"/>
            </a:outerShdw>
          </a:effectLst>
        </p:spPr>
        <p:txBody>
          <a:bodyPr lIns="90488" tIns="44450" rIns="90488" bIns="44450">
            <a:spAutoFit/>
          </a:bodyPr>
          <a:lstStyle/>
          <a:p>
            <a:r>
              <a:rPr lang="en-CA" smtClean="0"/>
              <a:t>Example 9</a:t>
            </a:r>
          </a:p>
        </p:txBody>
      </p:sp>
      <p:sp>
        <p:nvSpPr>
          <p:cNvPr id="164867" name="Rectangle 3"/>
          <p:cNvSpPr>
            <a:spLocks noGrp="1" noChangeArrowheads="1"/>
          </p:cNvSpPr>
          <p:nvPr>
            <p:ph type="body" sz="half" idx="1"/>
          </p:nvPr>
        </p:nvSpPr>
        <p:spPr>
          <a:xfrm>
            <a:off x="609600" y="1676400"/>
            <a:ext cx="3810000" cy="1981200"/>
          </a:xfrm>
        </p:spPr>
        <p:txBody>
          <a:bodyPr lIns="90488" tIns="44450" rIns="90488" bIns="44450"/>
          <a:lstStyle/>
          <a:p>
            <a:pPr>
              <a:buFont typeface="Wingdings" pitchFamily="2" charset="2"/>
              <a:buChar char="Ø"/>
            </a:pPr>
            <a:r>
              <a:rPr lang="en-CA" sz="2800" smtClean="0"/>
              <a:t>An alert for Sarin gas was activated in a building.</a:t>
            </a:r>
          </a:p>
        </p:txBody>
      </p:sp>
      <p:pic>
        <p:nvPicPr>
          <p:cNvPr id="16487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524000"/>
            <a:ext cx="30448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487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667000"/>
            <a:ext cx="36576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64867">
                                            <p:txEl>
                                              <p:pRg st="0" end="0"/>
                                            </p:txEl>
                                          </p:spTgt>
                                        </p:tgtEl>
                                        <p:attrNameLst>
                                          <p:attrName>style.visibility</p:attrName>
                                        </p:attrNameLst>
                                      </p:cBhvr>
                                      <p:to>
                                        <p:strVal val="visible"/>
                                      </p:to>
                                    </p:set>
                                    <p:anim to="" calcmode="lin" valueType="num">
                                      <p:cBhvr>
                                        <p:cTn id="7" dur="1" fill="hold"/>
                                        <p:tgtEl>
                                          <p:spTgt spid="164867">
                                            <p:txEl>
                                              <p:pRg st="0" end="0"/>
                                            </p:txEl>
                                          </p:spTgt>
                                        </p:tgtEl>
                                        <p:attrNameLst>
                                          <p:attrName/>
                                        </p:attrNameLst>
                                      </p:cBhvr>
                                    </p:anim>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64872"/>
                                        </p:tgtEl>
                                        <p:attrNameLst>
                                          <p:attrName>style.visibility</p:attrName>
                                        </p:attrNameLst>
                                      </p:cBhvr>
                                      <p:to>
                                        <p:strVal val="visible"/>
                                      </p:to>
                                    </p:set>
                                    <p:animEffect transition="in" filter="dissolve">
                                      <p:cBhvr>
                                        <p:cTn id="11" dur="500"/>
                                        <p:tgtEl>
                                          <p:spTgt spid="164872"/>
                                        </p:tgtEl>
                                      </p:cBhvr>
                                    </p:animEffect>
                                  </p:childTnLst>
                                </p:cTn>
                              </p:par>
                            </p:childTnLst>
                          </p:cTn>
                        </p:par>
                        <p:par>
                          <p:cTn id="12" fill="hold" nodeType="afterGroup">
                            <p:stCondLst>
                              <p:cond delay="2000"/>
                            </p:stCondLst>
                            <p:childTnLst>
                              <p:par>
                                <p:cTn id="13" presetID="2" presetClass="entr" presetSubtype="12" fill="hold" nodeType="afterEffect">
                                  <p:stCondLst>
                                    <p:cond delay="1000"/>
                                  </p:stCondLst>
                                  <p:childTnLst>
                                    <p:set>
                                      <p:cBhvr>
                                        <p:cTn id="14" dur="1" fill="hold">
                                          <p:stCondLst>
                                            <p:cond delay="0"/>
                                          </p:stCondLst>
                                        </p:cTn>
                                        <p:tgtEl>
                                          <p:spTgt spid="164873"/>
                                        </p:tgtEl>
                                        <p:attrNameLst>
                                          <p:attrName>style.visibility</p:attrName>
                                        </p:attrNameLst>
                                      </p:cBhvr>
                                      <p:to>
                                        <p:strVal val="visible"/>
                                      </p:to>
                                    </p:set>
                                    <p:anim calcmode="lin" valueType="num">
                                      <p:cBhvr additive="base">
                                        <p:cTn id="15" dur="500" fill="hold"/>
                                        <p:tgtEl>
                                          <p:spTgt spid="164873"/>
                                        </p:tgtEl>
                                        <p:attrNameLst>
                                          <p:attrName>ppt_x</p:attrName>
                                        </p:attrNameLst>
                                      </p:cBhvr>
                                      <p:tavLst>
                                        <p:tav tm="0">
                                          <p:val>
                                            <p:strVal val="0-#ppt_w/2"/>
                                          </p:val>
                                        </p:tav>
                                        <p:tav tm="100000">
                                          <p:val>
                                            <p:strVal val="#ppt_x"/>
                                          </p:val>
                                        </p:tav>
                                      </p:tavLst>
                                    </p:anim>
                                    <p:anim calcmode="lin" valueType="num">
                                      <p:cBhvr additive="base">
                                        <p:cTn id="16" dur="500" fill="hold"/>
                                        <p:tgtEl>
                                          <p:spTgt spid="164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057400" y="379413"/>
            <a:ext cx="6400800" cy="46037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9</a:t>
            </a:r>
          </a:p>
        </p:txBody>
      </p:sp>
      <p:sp>
        <p:nvSpPr>
          <p:cNvPr id="165896" name="Rectangle 8"/>
          <p:cNvSpPr>
            <a:spLocks noGrp="1" noChangeArrowheads="1"/>
          </p:cNvSpPr>
          <p:nvPr>
            <p:ph type="body" sz="half" idx="1"/>
          </p:nvPr>
        </p:nvSpPr>
        <p:spPr>
          <a:xfrm>
            <a:off x="152400" y="1735138"/>
            <a:ext cx="8686800" cy="4894262"/>
          </a:xfrm>
        </p:spPr>
        <p:txBody>
          <a:bodyPr lIns="90488" tIns="44450" rIns="90488" bIns="44450">
            <a:normAutofit/>
          </a:bodyPr>
          <a:lstStyle/>
          <a:p>
            <a:pPr marL="342369" indent="-342369">
              <a:lnSpc>
                <a:spcPct val="90000"/>
              </a:lnSpc>
              <a:buFont typeface="Wingdings" pitchFamily="2" charset="2"/>
              <a:buChar char="Ø"/>
              <a:defRPr/>
            </a:pPr>
            <a:r>
              <a:rPr lang="en-CA" sz="2400" dirty="0"/>
              <a:t>The product involved is </a:t>
            </a:r>
            <a:r>
              <a:rPr lang="en-CA" sz="2400" i="1" dirty="0" err="1"/>
              <a:t>Sarin</a:t>
            </a:r>
            <a:r>
              <a:rPr lang="en-CA" sz="2400" dirty="0"/>
              <a:t>;</a:t>
            </a:r>
          </a:p>
          <a:p>
            <a:pPr marL="342369" indent="-342369">
              <a:lnSpc>
                <a:spcPct val="90000"/>
              </a:lnSpc>
              <a:buFont typeface="Wingdings" pitchFamily="2" charset="2"/>
              <a:buChar char="Ø"/>
              <a:defRPr/>
            </a:pPr>
            <a:r>
              <a:rPr lang="en-CA" sz="2400" dirty="0"/>
              <a:t>The </a:t>
            </a:r>
            <a:r>
              <a:rPr lang="en-CA" sz="2400" b="1" dirty="0">
                <a:solidFill>
                  <a:srgbClr val="0000FF"/>
                </a:solidFill>
                <a:effectLst>
                  <a:outerShdw blurRad="38100" dist="38100" dir="2700000" algn="tl">
                    <a:srgbClr val="000000"/>
                  </a:outerShdw>
                </a:effectLst>
              </a:rPr>
              <a:t>BLUE</a:t>
            </a:r>
            <a:r>
              <a:rPr lang="en-CA" sz="2400" dirty="0"/>
              <a:t>-bordered pages indicate that the ID No. is 2810; </a:t>
            </a:r>
          </a:p>
          <a:p>
            <a:pPr marL="342369" indent="-342369">
              <a:lnSpc>
                <a:spcPct val="90000"/>
              </a:lnSpc>
              <a:buFont typeface="Wingdings" pitchFamily="2" charset="2"/>
              <a:buChar char="Ø"/>
              <a:defRPr/>
            </a:pPr>
            <a:r>
              <a:rPr lang="en-CA" sz="2400" dirty="0"/>
              <a:t>It refers to </a:t>
            </a:r>
            <a:r>
              <a:rPr lang="en-CA" sz="2400" b="1" dirty="0">
                <a:solidFill>
                  <a:srgbClr val="FF6600"/>
                </a:solidFill>
                <a:effectLst>
                  <a:outerShdw blurRad="38100" dist="38100" dir="2700000" algn="tl">
                    <a:srgbClr val="000000"/>
                  </a:outerShdw>
                </a:effectLst>
              </a:rPr>
              <a:t>Guide 153</a:t>
            </a:r>
            <a:r>
              <a:rPr lang="en-CA" sz="2400" dirty="0"/>
              <a:t> and the substance is highlighted;</a:t>
            </a:r>
          </a:p>
          <a:p>
            <a:pPr marL="342369" indent="-342369">
              <a:lnSpc>
                <a:spcPct val="90000"/>
              </a:lnSpc>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153</a:t>
            </a:r>
            <a:r>
              <a:rPr lang="en-CA" sz="2400" dirty="0"/>
              <a:t> corresponds to </a:t>
            </a:r>
            <a:r>
              <a:rPr lang="en-CA" sz="2400" b="1" i="1" dirty="0"/>
              <a:t>Substances – Toxic and/or Corrosive (Combustible)</a:t>
            </a:r>
            <a:r>
              <a:rPr lang="en-CA" sz="2400" dirty="0"/>
              <a:t>;</a:t>
            </a:r>
          </a:p>
          <a:p>
            <a:pPr marL="342369" indent="-342369">
              <a:lnSpc>
                <a:spcPct val="90000"/>
              </a:lnSpc>
              <a:buFont typeface="Wingdings" pitchFamily="2" charset="2"/>
              <a:buChar char="Ø"/>
              <a:defRPr/>
            </a:pPr>
            <a:r>
              <a:rPr lang="en-CA" sz="2400" dirty="0"/>
              <a:t>Since the substance is highlighted and there is a spill situation (type of dispersion is unknown), the </a:t>
            </a:r>
            <a:r>
              <a:rPr lang="en-CA" sz="2400" b="1" dirty="0">
                <a:solidFill>
                  <a:srgbClr val="03B604"/>
                </a:solidFill>
                <a:effectLst>
                  <a:outerShdw blurRad="38100" dist="38100" dir="2700000" algn="tl">
                    <a:srgbClr val="000000"/>
                  </a:outerShdw>
                </a:effectLst>
              </a:rPr>
              <a:t>GREEN</a:t>
            </a:r>
            <a:r>
              <a:rPr lang="en-CA" sz="2400" dirty="0"/>
              <a:t> Section must be used to determine the Initial Isolation and Protective Action Distances;  </a:t>
            </a:r>
          </a:p>
          <a:p>
            <a:pPr marL="342369" indent="-342369">
              <a:lnSpc>
                <a:spcPct val="90000"/>
              </a:lnSpc>
              <a:buFont typeface="Wingdings" pitchFamily="2" charset="2"/>
              <a:buChar char="Ø"/>
              <a:defRPr/>
            </a:pPr>
            <a:r>
              <a:rPr lang="en-CA" sz="2400" dirty="0"/>
              <a:t>In the </a:t>
            </a:r>
            <a:r>
              <a:rPr lang="en-CA" sz="2400" b="1" dirty="0">
                <a:solidFill>
                  <a:srgbClr val="03B604"/>
                </a:solidFill>
                <a:effectLst>
                  <a:outerShdw blurRad="38100" dist="38100" dir="2700000" algn="tl">
                    <a:srgbClr val="000000"/>
                  </a:outerShdw>
                </a:effectLst>
              </a:rPr>
              <a:t>GREEN</a:t>
            </a:r>
            <a:r>
              <a:rPr lang="en-CA" sz="2400" dirty="0"/>
              <a:t> Section, there are multiple entries for ID No. 2810; select </a:t>
            </a:r>
            <a:r>
              <a:rPr lang="en-CA" sz="2400" b="1" i="1" dirty="0" err="1"/>
              <a:t>Sarin</a:t>
            </a:r>
            <a:r>
              <a:rPr lang="en-CA" sz="2400" b="1" i="1" dirty="0"/>
              <a:t> (when used as a weapon)</a:t>
            </a:r>
            <a:r>
              <a:rPr lang="en-CA" sz="2400" dirty="0"/>
              <a:t>;</a:t>
            </a:r>
          </a:p>
        </p:txBody>
      </p:sp>
      <p:pic>
        <p:nvPicPr>
          <p:cNvPr id="5530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25" y="457200"/>
            <a:ext cx="16002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5896">
                                            <p:txEl>
                                              <p:pRg st="0" end="0"/>
                                            </p:txEl>
                                          </p:spTgt>
                                        </p:tgtEl>
                                        <p:attrNameLst>
                                          <p:attrName>style.visibility</p:attrName>
                                        </p:attrNameLst>
                                      </p:cBhvr>
                                      <p:to>
                                        <p:strVal val="visible"/>
                                      </p:to>
                                    </p:set>
                                    <p:animEffect transition="in" filter="wipe(up)">
                                      <p:cBhvr>
                                        <p:cTn id="7" dur="500"/>
                                        <p:tgtEl>
                                          <p:spTgt spid="1658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5896">
                                            <p:txEl>
                                              <p:pRg st="1" end="1"/>
                                            </p:txEl>
                                          </p:spTgt>
                                        </p:tgtEl>
                                        <p:attrNameLst>
                                          <p:attrName>style.visibility</p:attrName>
                                        </p:attrNameLst>
                                      </p:cBhvr>
                                      <p:to>
                                        <p:strVal val="visible"/>
                                      </p:to>
                                    </p:set>
                                    <p:animEffect transition="in" filter="wipe(up)">
                                      <p:cBhvr>
                                        <p:cTn id="12" dur="500"/>
                                        <p:tgtEl>
                                          <p:spTgt spid="1658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5896">
                                            <p:txEl>
                                              <p:pRg st="2" end="2"/>
                                            </p:txEl>
                                          </p:spTgt>
                                        </p:tgtEl>
                                        <p:attrNameLst>
                                          <p:attrName>style.visibility</p:attrName>
                                        </p:attrNameLst>
                                      </p:cBhvr>
                                      <p:to>
                                        <p:strVal val="visible"/>
                                      </p:to>
                                    </p:set>
                                    <p:animEffect transition="in" filter="wipe(up)">
                                      <p:cBhvr>
                                        <p:cTn id="17" dur="500"/>
                                        <p:tgtEl>
                                          <p:spTgt spid="1658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5896">
                                            <p:txEl>
                                              <p:pRg st="3" end="3"/>
                                            </p:txEl>
                                          </p:spTgt>
                                        </p:tgtEl>
                                        <p:attrNameLst>
                                          <p:attrName>style.visibility</p:attrName>
                                        </p:attrNameLst>
                                      </p:cBhvr>
                                      <p:to>
                                        <p:strVal val="visible"/>
                                      </p:to>
                                    </p:set>
                                    <p:animEffect transition="in" filter="wipe(up)">
                                      <p:cBhvr>
                                        <p:cTn id="22" dur="500"/>
                                        <p:tgtEl>
                                          <p:spTgt spid="16589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5896">
                                            <p:txEl>
                                              <p:pRg st="4" end="4"/>
                                            </p:txEl>
                                          </p:spTgt>
                                        </p:tgtEl>
                                        <p:attrNameLst>
                                          <p:attrName>style.visibility</p:attrName>
                                        </p:attrNameLst>
                                      </p:cBhvr>
                                      <p:to>
                                        <p:strVal val="visible"/>
                                      </p:to>
                                    </p:set>
                                    <p:animEffect transition="in" filter="wipe(up)">
                                      <p:cBhvr>
                                        <p:cTn id="27" dur="500"/>
                                        <p:tgtEl>
                                          <p:spTgt spid="16589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5896">
                                            <p:txEl>
                                              <p:pRg st="5" end="5"/>
                                            </p:txEl>
                                          </p:spTgt>
                                        </p:tgtEl>
                                        <p:attrNameLst>
                                          <p:attrName>style.visibility</p:attrName>
                                        </p:attrNameLst>
                                      </p:cBhvr>
                                      <p:to>
                                        <p:strVal val="visible"/>
                                      </p:to>
                                    </p:set>
                                    <p:animEffect transition="in" filter="wipe(up)">
                                      <p:cBhvr>
                                        <p:cTn id="32" dur="500"/>
                                        <p:tgtEl>
                                          <p:spTgt spid="1658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05000" y="379413"/>
            <a:ext cx="6553200" cy="460375"/>
          </a:xfrm>
          <a:solidFill>
            <a:schemeClr val="bg2"/>
          </a:solidFill>
          <a:effectLst>
            <a:outerShdw dist="107763" dir="2700000" algn="ctr" rotWithShape="0">
              <a:srgbClr val="000000"/>
            </a:outerShdw>
          </a:effectLst>
        </p:spPr>
        <p:txBody>
          <a:bodyPr lIns="90488" tIns="44450" rIns="90488" bIns="44450">
            <a:spAutoFit/>
          </a:bodyPr>
          <a:lstStyle/>
          <a:p>
            <a:r>
              <a:rPr lang="en-CA" smtClean="0"/>
              <a:t>Solution for Example 9</a:t>
            </a:r>
          </a:p>
        </p:txBody>
      </p:sp>
      <p:sp>
        <p:nvSpPr>
          <p:cNvPr id="166915" name="Rectangle 3"/>
          <p:cNvSpPr>
            <a:spLocks noGrp="1" noChangeArrowheads="1"/>
          </p:cNvSpPr>
          <p:nvPr>
            <p:ph type="body" sz="half" idx="1"/>
          </p:nvPr>
        </p:nvSpPr>
        <p:spPr>
          <a:xfrm>
            <a:off x="228600" y="1735138"/>
            <a:ext cx="8915400" cy="4360862"/>
          </a:xfrm>
        </p:spPr>
        <p:txBody>
          <a:bodyPr lIns="90488" tIns="44450" rIns="90488" bIns="44450"/>
          <a:lstStyle/>
          <a:p>
            <a:pPr marL="342369" indent="-342369">
              <a:lnSpc>
                <a:spcPct val="90000"/>
              </a:lnSpc>
              <a:buFont typeface="Wingdings" pitchFamily="2" charset="2"/>
              <a:buChar char="Ø"/>
              <a:defRPr/>
            </a:pPr>
            <a:r>
              <a:rPr lang="en-CA" sz="2400" dirty="0"/>
              <a:t>The</a:t>
            </a:r>
            <a:r>
              <a:rPr lang="en-CA" sz="2400" b="1" dirty="0">
                <a:solidFill>
                  <a:srgbClr val="037C03"/>
                </a:solidFill>
                <a:effectLst>
                  <a:outerShdw blurRad="38100" dist="38100" dir="2700000" algn="tl">
                    <a:srgbClr val="000000"/>
                  </a:outerShdw>
                </a:effectLst>
              </a:rPr>
              <a:t> </a:t>
            </a:r>
            <a:r>
              <a:rPr lang="en-CA" sz="2400" b="1" dirty="0">
                <a:solidFill>
                  <a:srgbClr val="03B604"/>
                </a:solidFill>
                <a:effectLst>
                  <a:outerShdw blurRad="38100" dist="38100" dir="2700000" algn="tl">
                    <a:srgbClr val="000000"/>
                  </a:outerShdw>
                </a:effectLst>
              </a:rPr>
              <a:t>GREEN</a:t>
            </a:r>
            <a:r>
              <a:rPr lang="en-CA" sz="2400" dirty="0"/>
              <a:t> Section suggests an Initial Isolation Distance of 60 metres in all directions for a small spill and </a:t>
            </a:r>
            <a:r>
              <a:rPr lang="en-CA" sz="2400" dirty="0" smtClean="0"/>
              <a:t>400 </a:t>
            </a:r>
            <a:r>
              <a:rPr lang="en-CA" sz="2400" dirty="0"/>
              <a:t>metres in all directions for a large spill; these distances will have to be adapted considering that the incident takes place inside a building;</a:t>
            </a:r>
          </a:p>
          <a:p>
            <a:pPr marL="342369" indent="-342369">
              <a:lnSpc>
                <a:spcPct val="90000"/>
              </a:lnSpc>
              <a:buFont typeface="Wingdings" pitchFamily="2" charset="2"/>
              <a:buChar char="Ø"/>
              <a:defRPr/>
            </a:pPr>
            <a:r>
              <a:rPr lang="en-CA" sz="2400" dirty="0"/>
              <a:t>Additionally, the Protective Action Distances for day and night will have to be taken from the </a:t>
            </a:r>
            <a:r>
              <a:rPr lang="en-CA" sz="2400" b="1" dirty="0">
                <a:solidFill>
                  <a:srgbClr val="03B604"/>
                </a:solidFill>
                <a:effectLst>
                  <a:outerShdw blurRad="38100" dist="38100" dir="2700000" algn="tl">
                    <a:srgbClr val="000000"/>
                  </a:outerShdw>
                </a:effectLst>
              </a:rPr>
              <a:t>GREEN</a:t>
            </a:r>
            <a:r>
              <a:rPr lang="en-CA" sz="2400" dirty="0"/>
              <a:t> Section, and adapted; </a:t>
            </a:r>
          </a:p>
          <a:p>
            <a:pPr marL="342369" indent="-342369">
              <a:lnSpc>
                <a:spcPct val="90000"/>
              </a:lnSpc>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153</a:t>
            </a:r>
            <a:r>
              <a:rPr lang="en-CA" sz="2400" dirty="0"/>
              <a:t> indicates that this type of substance is toxic and the effects of contact or inhalation may be delayed;</a:t>
            </a:r>
          </a:p>
          <a:p>
            <a:pPr marL="342369" indent="-342369">
              <a:lnSpc>
                <a:spcPct val="90000"/>
              </a:lnSpc>
              <a:buFont typeface="Wingdings" pitchFamily="2" charset="2"/>
              <a:buChar char="Ø"/>
              <a:defRPr/>
            </a:pPr>
            <a:r>
              <a:rPr lang="en-CA" sz="2400" dirty="0"/>
              <a:t>The </a:t>
            </a:r>
            <a:r>
              <a:rPr lang="en-CA" sz="2400" b="1" dirty="0">
                <a:solidFill>
                  <a:srgbClr val="FF6600"/>
                </a:solidFill>
                <a:effectLst>
                  <a:outerShdw blurRad="38100" dist="38100" dir="2700000" algn="tl">
                    <a:srgbClr val="000000"/>
                  </a:outerShdw>
                </a:effectLst>
              </a:rPr>
              <a:t>Guide 153</a:t>
            </a:r>
            <a:r>
              <a:rPr lang="en-CA" sz="2400" dirty="0"/>
              <a:t> also indicates that the substance is combustible, may burn, but does not ignite readily; a fire may produce irritating, corrosive and/or toxic gases.</a:t>
            </a:r>
          </a:p>
        </p:txBody>
      </p:sp>
      <p:pic>
        <p:nvPicPr>
          <p:cNvPr id="563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16002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wipe(up)">
                                      <p:cBhvr>
                                        <p:cTn id="7" dur="500"/>
                                        <p:tgtEl>
                                          <p:spTgt spid="16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wipe(up)">
                                      <p:cBhvr>
                                        <p:cTn id="12" dur="500"/>
                                        <p:tgtEl>
                                          <p:spTgt spid="166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6915">
                                            <p:txEl>
                                              <p:pRg st="2" end="2"/>
                                            </p:txEl>
                                          </p:spTgt>
                                        </p:tgtEl>
                                        <p:attrNameLst>
                                          <p:attrName>style.visibility</p:attrName>
                                        </p:attrNameLst>
                                      </p:cBhvr>
                                      <p:to>
                                        <p:strVal val="visible"/>
                                      </p:to>
                                    </p:set>
                                    <p:animEffect transition="in" filter="wipe(up)">
                                      <p:cBhvr>
                                        <p:cTn id="17" dur="500"/>
                                        <p:tgtEl>
                                          <p:spTgt spid="166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6915">
                                            <p:txEl>
                                              <p:pRg st="3" end="3"/>
                                            </p:txEl>
                                          </p:spTgt>
                                        </p:tgtEl>
                                        <p:attrNameLst>
                                          <p:attrName>style.visibility</p:attrName>
                                        </p:attrNameLst>
                                      </p:cBhvr>
                                      <p:to>
                                        <p:strVal val="visible"/>
                                      </p:to>
                                    </p:set>
                                    <p:animEffect transition="in" filter="wipe(up)">
                                      <p:cBhvr>
                                        <p:cTn id="22" dur="500"/>
                                        <p:tgtEl>
                                          <p:spTgt spid="166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HAZMAT				</a:t>
            </a:r>
            <a:r>
              <a:rPr lang="en-US" smtClean="0">
                <a:solidFill>
                  <a:srgbClr val="FFC000"/>
                </a:solidFill>
              </a:rPr>
              <a:t>Summary</a:t>
            </a:r>
          </a:p>
        </p:txBody>
      </p:sp>
      <p:sp>
        <p:nvSpPr>
          <p:cNvPr id="57347" name="Content Placeholder 2"/>
          <p:cNvSpPr>
            <a:spLocks noGrp="1"/>
          </p:cNvSpPr>
          <p:nvPr>
            <p:ph idx="1"/>
          </p:nvPr>
        </p:nvSpPr>
        <p:spPr>
          <a:xfrm>
            <a:off x="1600200" y="1981200"/>
            <a:ext cx="7086600" cy="3886200"/>
          </a:xfrm>
        </p:spPr>
        <p:txBody>
          <a:bodyPr/>
          <a:lstStyle/>
          <a:p>
            <a:r>
              <a:rPr lang="en-US" dirty="0" smtClean="0"/>
              <a:t>OBSERVE </a:t>
            </a:r>
          </a:p>
          <a:p>
            <a:r>
              <a:rPr lang="en-US" b="1" dirty="0" smtClean="0"/>
              <a:t>REPORT</a:t>
            </a:r>
          </a:p>
          <a:p>
            <a:r>
              <a:rPr lang="en-US" dirty="0" smtClean="0"/>
              <a:t>EVACUATE</a:t>
            </a:r>
          </a:p>
          <a:p>
            <a:r>
              <a:rPr lang="en-US" dirty="0" smtClean="0"/>
              <a:t>SET A PERIMETER</a:t>
            </a:r>
          </a:p>
          <a:p>
            <a:r>
              <a:rPr lang="en-US" dirty="0" smtClean="0"/>
              <a:t>DECONTAMINATE </a:t>
            </a:r>
          </a:p>
          <a:p>
            <a:r>
              <a:rPr lang="en-US" dirty="0" smtClean="0"/>
              <a:t>TRIAGE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HAZMAT</a:t>
            </a:r>
            <a:endParaRPr lang="en-US" dirty="0"/>
          </a:p>
        </p:txBody>
      </p:sp>
      <p:sp>
        <p:nvSpPr>
          <p:cNvPr id="5" name="Content Placeholder 2"/>
          <p:cNvSpPr>
            <a:spLocks noGrp="1"/>
          </p:cNvSpPr>
          <p:nvPr/>
        </p:nvSpPr>
        <p:spPr bwMode="auto">
          <a:xfrm>
            <a:off x="1104900" y="1905000"/>
            <a:ext cx="6934200" cy="30480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1313" indent="-341313" algn="l" rtl="0" eaLnBrk="0" fontAlgn="base" hangingPunct="0">
              <a:spcBef>
                <a:spcPct val="20000"/>
              </a:spcBef>
              <a:spcAft>
                <a:spcPct val="0"/>
              </a:spcAft>
              <a:buClr>
                <a:srgbClr val="006600"/>
              </a:buClr>
              <a:buFont typeface="Arial" charset="0"/>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254014" indent="-339694" algn="l" rtl="0" eaLnBrk="0" fontAlgn="base" hangingPunct="0">
              <a:spcBef>
                <a:spcPct val="20000"/>
              </a:spcBef>
              <a:spcAft>
                <a:spcPct val="0"/>
              </a:spcAft>
              <a:buClr>
                <a:srgbClr val="006600"/>
              </a:buClr>
              <a:buFont typeface="Wingdings" pitchFamily="2" charset="2"/>
              <a:buChar char="v"/>
              <a:defRPr sz="2400">
                <a:solidFill>
                  <a:schemeClr val="tx1"/>
                </a:solidFill>
                <a:latin typeface="+mn-lt"/>
              </a:defRPr>
            </a:lvl3pPr>
            <a:lvl4pPr marL="1598613" indent="-227013" algn="l" rtl="0" eaLnBrk="0" fontAlgn="base" hangingPunct="0">
              <a:spcBef>
                <a:spcPct val="20000"/>
              </a:spcBef>
              <a:spcAft>
                <a:spcPct val="0"/>
              </a:spcAft>
              <a:buClr>
                <a:srgbClr val="006600"/>
              </a:buClr>
              <a:buFont typeface="Wingdings" pitchFamily="2" charset="2"/>
              <a:buChar char="§"/>
              <a:defRPr sz="2000">
                <a:solidFill>
                  <a:schemeClr val="tx1"/>
                </a:solidFill>
                <a:latin typeface="+mn-lt"/>
              </a:defRPr>
            </a:lvl4pPr>
            <a:lvl5pPr marL="2055813" indent="-227013" algn="l" rtl="0" eaLnBrk="0" fontAlgn="base" hangingPunct="0">
              <a:spcBef>
                <a:spcPct val="20000"/>
              </a:spcBef>
              <a:spcAft>
                <a:spcPct val="0"/>
              </a:spcAft>
              <a:buClr>
                <a:srgbClr val="006600"/>
              </a:buClr>
              <a:buFont typeface="Wingdings" pitchFamily="2" charset="2"/>
              <a:buChar char="v"/>
              <a:defRPr sz="1600">
                <a:solidFill>
                  <a:schemeClr val="tx1"/>
                </a:solidFill>
                <a:latin typeface="+mn-lt"/>
              </a:defRPr>
            </a:lvl5pPr>
            <a:lvl6pPr marL="2514376"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6pPr>
            <a:lvl7pPr marL="2971535"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7pPr>
            <a:lvl8pPr marL="3428695"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8pPr>
            <a:lvl9pPr marL="3885854"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9pPr>
          </a:lstStyle>
          <a:p>
            <a:pPr marL="0" indent="0" algn="ctr" eaLnBrk="1" hangingPunct="1">
              <a:buFont typeface="Arial" charset="0"/>
              <a:buNone/>
            </a:pPr>
            <a:r>
              <a:rPr lang="en-US" sz="4000" b="1" dirty="0" smtClean="0">
                <a:solidFill>
                  <a:srgbClr val="7030A0"/>
                </a:solidFill>
                <a:latin typeface="Times New Roman" pitchFamily="18" charset="0"/>
                <a:cs typeface="Times New Roman" pitchFamily="18" charset="0"/>
              </a:rPr>
              <a:t>Almost done,</a:t>
            </a:r>
          </a:p>
          <a:p>
            <a:pPr marL="0" indent="0" algn="ctr" eaLnBrk="1" hangingPunct="1">
              <a:buFont typeface="Arial" charset="0"/>
              <a:buNone/>
            </a:pPr>
            <a:r>
              <a:rPr lang="en-US" sz="4000" b="1" dirty="0" smtClean="0">
                <a:solidFill>
                  <a:srgbClr val="7030A0"/>
                </a:solidFill>
                <a:latin typeface="Times New Roman" pitchFamily="18" charset="0"/>
                <a:cs typeface="Times New Roman" pitchFamily="18" charset="0"/>
              </a:rPr>
              <a:t>Now, Please take the quiz by clicking this link:</a:t>
            </a:r>
          </a:p>
          <a:p>
            <a:pPr marL="0" indent="0" algn="ctr" eaLnBrk="1" hangingPunct="1">
              <a:buFont typeface="Arial" charset="0"/>
              <a:buNone/>
            </a:pPr>
            <a:r>
              <a:rPr lang="en-US" sz="4000" b="1" dirty="0" err="1" smtClean="0">
                <a:solidFill>
                  <a:srgbClr val="7030A0"/>
                </a:solidFill>
                <a:latin typeface="Times New Roman" pitchFamily="18" charset="0"/>
                <a:cs typeface="Times New Roman" pitchFamily="18" charset="0"/>
                <a:hlinkClick r:id="rId2"/>
              </a:rPr>
              <a:t>HAZMATQuiz</a:t>
            </a:r>
            <a:endParaRPr lang="en-US" sz="4000"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17963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HAZMAT			    </a:t>
            </a:r>
            <a:r>
              <a:rPr lang="en-US" smtClean="0">
                <a:solidFill>
                  <a:srgbClr val="FFC000"/>
                </a:solidFill>
              </a:rPr>
              <a:t>CERT Protocol</a:t>
            </a:r>
          </a:p>
        </p:txBody>
      </p:sp>
      <p:sp>
        <p:nvSpPr>
          <p:cNvPr id="11267" name="Content Placeholder 2"/>
          <p:cNvSpPr>
            <a:spLocks noGrp="1"/>
          </p:cNvSpPr>
          <p:nvPr>
            <p:ph idx="1"/>
          </p:nvPr>
        </p:nvSpPr>
        <p:spPr>
          <a:xfrm>
            <a:off x="457200" y="1752600"/>
            <a:ext cx="8229600" cy="4114800"/>
          </a:xfrm>
        </p:spPr>
        <p:txBody>
          <a:bodyPr/>
          <a:lstStyle/>
          <a:p>
            <a:r>
              <a:rPr lang="en-US" dirty="0" smtClean="0"/>
              <a:t>CERT team members must protect themselves and others, doing the greatest good for the greatest number</a:t>
            </a:r>
          </a:p>
          <a:p>
            <a:r>
              <a:rPr lang="en-US" dirty="0" smtClean="0"/>
              <a:t>CERT training is </a:t>
            </a:r>
            <a:r>
              <a:rPr lang="en-US" sz="3600" b="1" dirty="0" smtClean="0"/>
              <a:t>not sufficient </a:t>
            </a:r>
            <a:r>
              <a:rPr lang="en-US" dirty="0" smtClean="0"/>
              <a:t>to:</a:t>
            </a:r>
          </a:p>
          <a:p>
            <a:pPr lvl="1"/>
            <a:r>
              <a:rPr lang="en-US" dirty="0" smtClean="0"/>
              <a:t>deal directly with a hazardous substance, or</a:t>
            </a:r>
          </a:p>
          <a:p>
            <a:pPr lvl="1"/>
            <a:r>
              <a:rPr lang="en-US" dirty="0" smtClean="0"/>
              <a:t>rescue people affected by the substance </a:t>
            </a:r>
          </a:p>
          <a:p>
            <a:r>
              <a:rPr lang="en-US" b="1" dirty="0" smtClean="0"/>
              <a:t>MOVE AWAY </a:t>
            </a:r>
            <a:r>
              <a:rPr lang="en-US" dirty="0" smtClean="0"/>
              <a:t>and keep others safe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HAZMAT				</a:t>
            </a:r>
            <a:r>
              <a:rPr lang="en-US" dirty="0" smtClean="0">
                <a:solidFill>
                  <a:srgbClr val="FFC000"/>
                </a:solidFill>
              </a:rPr>
              <a:t>CERT Tasks</a:t>
            </a:r>
          </a:p>
        </p:txBody>
      </p:sp>
      <p:sp>
        <p:nvSpPr>
          <p:cNvPr id="12291" name="Content Placeholder 2"/>
          <p:cNvSpPr>
            <a:spLocks noGrp="1"/>
          </p:cNvSpPr>
          <p:nvPr>
            <p:ph idx="1"/>
          </p:nvPr>
        </p:nvSpPr>
        <p:spPr/>
        <p:txBody>
          <a:bodyPr/>
          <a:lstStyle/>
          <a:p>
            <a:r>
              <a:rPr lang="en-US" dirty="0" smtClean="0"/>
              <a:t>OBSERVE – size up the incident</a:t>
            </a:r>
          </a:p>
          <a:p>
            <a:pPr lvl="1"/>
            <a:r>
              <a:rPr lang="en-US" dirty="0" smtClean="0"/>
              <a:t>Location, wind direction, people affected</a:t>
            </a:r>
          </a:p>
          <a:p>
            <a:pPr lvl="1"/>
            <a:r>
              <a:rPr lang="en-US" dirty="0" smtClean="0"/>
              <a:t>Substance involved</a:t>
            </a:r>
          </a:p>
          <a:p>
            <a:r>
              <a:rPr lang="en-US" b="1" dirty="0" smtClean="0"/>
              <a:t>REPORT</a:t>
            </a:r>
          </a:p>
          <a:p>
            <a:r>
              <a:rPr lang="en-US" dirty="0" smtClean="0"/>
              <a:t>EVACUATE &amp; SET UP A PERIMETER</a:t>
            </a:r>
          </a:p>
          <a:p>
            <a:r>
              <a:rPr lang="en-US" dirty="0" smtClean="0"/>
              <a:t>DECONTAMINATION – consult ERG, use tepid/cold water, blot dry</a:t>
            </a:r>
          </a:p>
          <a:p>
            <a:r>
              <a:rPr lang="en-US" dirty="0" smtClean="0"/>
              <a:t>TRIAGE – any injuries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While CERT members should not get close to a hazmat incident, that does not mean they should abandon victims.</a:t>
            </a:r>
          </a:p>
          <a:p>
            <a:pPr lvl="1"/>
            <a:r>
              <a:rPr lang="en-US" dirty="0" smtClean="0"/>
              <a:t>Verbal support may be possible until professional responders arrive</a:t>
            </a:r>
          </a:p>
          <a:p>
            <a:pPr lvl="1"/>
            <a:r>
              <a:rPr lang="en-US" dirty="0" smtClean="0"/>
              <a:t>Victims may be talked into moving to a decontamination area </a:t>
            </a:r>
          </a:p>
          <a:p>
            <a:pPr lvl="1"/>
            <a:r>
              <a:rPr lang="en-US" dirty="0" smtClean="0"/>
              <a:t>The ERG also has suggested first aid cautions for each substance</a:t>
            </a:r>
            <a:endParaRPr lang="en-US" dirty="0"/>
          </a:p>
        </p:txBody>
      </p:sp>
      <p:sp>
        <p:nvSpPr>
          <p:cNvPr id="4" name="Title 1"/>
          <p:cNvSpPr>
            <a:spLocks noGrp="1"/>
          </p:cNvSpPr>
          <p:nvPr>
            <p:ph type="title"/>
          </p:nvPr>
        </p:nvSpPr>
        <p:spPr>
          <a:xfrm>
            <a:off x="152400" y="304800"/>
            <a:ext cx="8839200" cy="685800"/>
          </a:xfrm>
        </p:spPr>
        <p:txBody>
          <a:bodyPr/>
          <a:lstStyle/>
          <a:p>
            <a:r>
              <a:rPr lang="en-US" dirty="0" smtClean="0"/>
              <a:t>HAZMAT				</a:t>
            </a:r>
            <a:r>
              <a:rPr lang="en-US" dirty="0" smtClean="0">
                <a:solidFill>
                  <a:srgbClr val="FFC000"/>
                </a:solidFill>
              </a:rPr>
              <a:t>CERT Tasks</a:t>
            </a:r>
          </a:p>
        </p:txBody>
      </p:sp>
    </p:spTree>
    <p:extLst>
      <p:ext uri="{BB962C8B-B14F-4D97-AF65-F5344CB8AC3E}">
        <p14:creationId xmlns:p14="http://schemas.microsoft.com/office/powerpoint/2010/main" val="428838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dirty="0" smtClean="0"/>
              <a:t>TERRORISM?</a:t>
            </a:r>
            <a:endParaRPr lang="en-US" dirty="0"/>
          </a:p>
        </p:txBody>
      </p:sp>
      <p:sp>
        <p:nvSpPr>
          <p:cNvPr id="3" name="Rectangle 2"/>
          <p:cNvSpPr/>
          <p:nvPr/>
        </p:nvSpPr>
        <p:spPr>
          <a:xfrm>
            <a:off x="228600" y="1295400"/>
            <a:ext cx="8686800" cy="4924425"/>
          </a:xfrm>
          <a:prstGeom prst="rect">
            <a:avLst/>
          </a:prstGeom>
        </p:spPr>
        <p:txBody>
          <a:bodyPr wrap="square">
            <a:spAutoFit/>
          </a:bodyPr>
          <a:lstStyle/>
          <a:p>
            <a:pPr fontAlgn="auto">
              <a:spcBef>
                <a:spcPts val="0"/>
              </a:spcBef>
              <a:spcAft>
                <a:spcPts val="0"/>
              </a:spcAft>
              <a:defRPr/>
            </a:pPr>
            <a:r>
              <a:rPr lang="en-US" sz="2400" b="1" dirty="0" smtClean="0"/>
              <a:t>If you recognize event as potential terrorism incident</a:t>
            </a:r>
          </a:p>
          <a:p>
            <a:pPr marL="628650" lvl="1" indent="-171450" fontAlgn="auto">
              <a:spcBef>
                <a:spcPts val="0"/>
              </a:spcBef>
              <a:spcAft>
                <a:spcPts val="0"/>
              </a:spcAft>
              <a:buFont typeface="Arial" pitchFamily="34" charset="0"/>
              <a:buChar char="•"/>
              <a:defRPr/>
            </a:pPr>
            <a:r>
              <a:rPr lang="en-US" sz="2400" b="1" dirty="0" smtClean="0"/>
              <a:t>Notify OEM or 911 </a:t>
            </a:r>
            <a:r>
              <a:rPr lang="en-US" sz="2400" dirty="0" smtClean="0"/>
              <a:t>of potential terrorist incident </a:t>
            </a:r>
          </a:p>
          <a:p>
            <a:pPr marL="628650" lvl="1" indent="-171450" fontAlgn="auto">
              <a:spcBef>
                <a:spcPts val="0"/>
              </a:spcBef>
              <a:spcAft>
                <a:spcPts val="0"/>
              </a:spcAft>
              <a:buFont typeface="Arial" pitchFamily="34" charset="0"/>
              <a:buChar char="•"/>
              <a:defRPr/>
            </a:pPr>
            <a:r>
              <a:rPr lang="en-US" sz="2400" dirty="0" smtClean="0"/>
              <a:t>Isolate the scene and deny entry</a:t>
            </a:r>
          </a:p>
          <a:p>
            <a:pPr marL="628650" lvl="1" indent="-171450" fontAlgn="auto">
              <a:spcBef>
                <a:spcPts val="0"/>
              </a:spcBef>
              <a:spcAft>
                <a:spcPts val="0"/>
              </a:spcAft>
              <a:buFont typeface="Arial" pitchFamily="34" charset="0"/>
              <a:buChar char="•"/>
              <a:defRPr/>
            </a:pPr>
            <a:r>
              <a:rPr lang="en-US" sz="2400" dirty="0" smtClean="0"/>
              <a:t>Scan for secondary devices</a:t>
            </a:r>
          </a:p>
          <a:p>
            <a:pPr marL="628650" lvl="1" indent="-171450" fontAlgn="auto">
              <a:spcBef>
                <a:spcPts val="0"/>
              </a:spcBef>
              <a:spcAft>
                <a:spcPts val="0"/>
              </a:spcAft>
              <a:buFont typeface="Arial" pitchFamily="34" charset="0"/>
              <a:buChar char="•"/>
              <a:defRPr/>
            </a:pPr>
            <a:r>
              <a:rPr lang="en-US" sz="2400" dirty="0" smtClean="0"/>
              <a:t>Do not drive through spills or clouds</a:t>
            </a:r>
          </a:p>
          <a:p>
            <a:pPr marL="628650" lvl="1" indent="-171450" fontAlgn="auto">
              <a:spcBef>
                <a:spcPts val="0"/>
              </a:spcBef>
              <a:spcAft>
                <a:spcPts val="0"/>
              </a:spcAft>
              <a:buFont typeface="Arial" pitchFamily="34" charset="0"/>
              <a:buChar char="•"/>
              <a:defRPr/>
            </a:pPr>
            <a:r>
              <a:rPr lang="en-US" sz="2400" dirty="0" smtClean="0"/>
              <a:t>Position vehicles headed away from the incident for a quick departure</a:t>
            </a:r>
          </a:p>
          <a:p>
            <a:pPr marL="628650" lvl="1" indent="-171450" fontAlgn="auto">
              <a:spcBef>
                <a:spcPts val="0"/>
              </a:spcBef>
              <a:spcAft>
                <a:spcPts val="0"/>
              </a:spcAft>
              <a:buFont typeface="Arial" pitchFamily="34" charset="0"/>
              <a:buChar char="•"/>
              <a:defRPr/>
            </a:pPr>
            <a:r>
              <a:rPr lang="en-US" sz="2400" dirty="0" smtClean="0"/>
              <a:t>Look for physical indicators:</a:t>
            </a:r>
          </a:p>
          <a:p>
            <a:pPr marL="1085850" lvl="2" indent="-171450" fontAlgn="auto">
              <a:spcBef>
                <a:spcPts val="0"/>
              </a:spcBef>
              <a:spcAft>
                <a:spcPts val="0"/>
              </a:spcAft>
              <a:buFontTx/>
              <a:buChar char="-"/>
              <a:defRPr/>
            </a:pPr>
            <a:r>
              <a:rPr lang="en-US" sz="2000" dirty="0" smtClean="0"/>
              <a:t>Debris field</a:t>
            </a:r>
          </a:p>
          <a:p>
            <a:pPr marL="1085850" lvl="2" indent="-171450" fontAlgn="auto">
              <a:spcBef>
                <a:spcPts val="0"/>
              </a:spcBef>
              <a:spcAft>
                <a:spcPts val="0"/>
              </a:spcAft>
              <a:buFontTx/>
              <a:buChar char="-"/>
              <a:defRPr/>
            </a:pPr>
            <a:r>
              <a:rPr lang="en-US" sz="2000" dirty="0" smtClean="0"/>
              <a:t>Casualties</a:t>
            </a:r>
          </a:p>
          <a:p>
            <a:pPr marL="1085850" lvl="2" indent="-171450" fontAlgn="auto">
              <a:spcBef>
                <a:spcPts val="0"/>
              </a:spcBef>
              <a:spcAft>
                <a:spcPts val="0"/>
              </a:spcAft>
              <a:buFontTx/>
              <a:buChar char="-"/>
              <a:defRPr/>
            </a:pPr>
            <a:r>
              <a:rPr lang="en-US" sz="2000" dirty="0" smtClean="0"/>
              <a:t>Dead animals and vegetation</a:t>
            </a:r>
          </a:p>
          <a:p>
            <a:pPr marL="1085850" lvl="2" indent="-171450" fontAlgn="auto">
              <a:spcBef>
                <a:spcPts val="0"/>
              </a:spcBef>
              <a:spcAft>
                <a:spcPts val="0"/>
              </a:spcAft>
              <a:buFontTx/>
              <a:buChar char="-"/>
              <a:defRPr/>
            </a:pPr>
            <a:r>
              <a:rPr lang="en-US" sz="2000" dirty="0" smtClean="0"/>
              <a:t>Unusual odors, color of smoke, vapor clouds</a:t>
            </a:r>
          </a:p>
          <a:p>
            <a:pPr marL="628650" lvl="1" indent="-171450" fontAlgn="auto">
              <a:spcBef>
                <a:spcPts val="0"/>
              </a:spcBef>
              <a:spcAft>
                <a:spcPts val="0"/>
              </a:spcAft>
              <a:buFont typeface="Arial" pitchFamily="34" charset="0"/>
              <a:buChar char="•"/>
              <a:defRPr/>
            </a:pPr>
            <a:r>
              <a:rPr lang="en-US" sz="2400" dirty="0" smtClean="0"/>
              <a:t>Protect crime scene and evidence</a:t>
            </a:r>
          </a:p>
          <a:p>
            <a:pPr marL="171450" indent="-171450" fontAlgn="auto">
              <a:spcBef>
                <a:spcPts val="0"/>
              </a:spcBef>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llasTraining">
  <a:themeElements>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rt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rt_ppt_template_all but TTT">
  <a:themeElements>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rt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6E723FA4446498A5B377091FF9262" ma:contentTypeVersion="0" ma:contentTypeDescription="Create a new document." ma:contentTypeScope="" ma:versionID="31fb07303c05e005979110b04eebe89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880A77-6E63-4763-A332-5A7A917C6516}"/>
</file>

<file path=customXml/itemProps2.xml><?xml version="1.0" encoding="utf-8"?>
<ds:datastoreItem xmlns:ds="http://schemas.openxmlformats.org/officeDocument/2006/customXml" ds:itemID="{25F76A2E-71E2-4619-BE8F-48931B2856D6}"/>
</file>

<file path=customXml/itemProps3.xml><?xml version="1.0" encoding="utf-8"?>
<ds:datastoreItem xmlns:ds="http://schemas.openxmlformats.org/officeDocument/2006/customXml" ds:itemID="{4F271A58-1F0F-4A85-BCB9-E25BA631C31F}"/>
</file>

<file path=docProps/app.xml><?xml version="1.0" encoding="utf-8"?>
<Properties xmlns="http://schemas.openxmlformats.org/officeDocument/2006/extended-properties" xmlns:vt="http://schemas.openxmlformats.org/officeDocument/2006/docPropsVTypes">
  <Template>DallasTraining</Template>
  <TotalTime>769</TotalTime>
  <Words>3080</Words>
  <Application>Microsoft Office PowerPoint</Application>
  <PresentationFormat>On-screen Show (4:3)</PresentationFormat>
  <Paragraphs>333</Paragraphs>
  <Slides>57</Slides>
  <Notes>20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5</vt:i4>
      </vt:variant>
      <vt:variant>
        <vt:lpstr>Slide Titles</vt:lpstr>
      </vt:variant>
      <vt:variant>
        <vt:i4>57</vt:i4>
      </vt:variant>
    </vt:vector>
  </HeadingPairs>
  <TitlesOfParts>
    <vt:vector size="70" baseType="lpstr">
      <vt:lpstr>Arial Unicode MS</vt:lpstr>
      <vt:lpstr>Arial</vt:lpstr>
      <vt:lpstr>Calibri</vt:lpstr>
      <vt:lpstr>Times</vt:lpstr>
      <vt:lpstr>Times New Roman</vt:lpstr>
      <vt:lpstr>Wingdings</vt:lpstr>
      <vt:lpstr>DallasTraining</vt:lpstr>
      <vt:lpstr>1_Cert_ppt_template_all but TTT</vt:lpstr>
      <vt:lpstr>Photo Editor Photo</vt:lpstr>
      <vt:lpstr>CorelDRAW! Graphic</vt:lpstr>
      <vt:lpstr>Paint Shop Pro Image</vt:lpstr>
      <vt:lpstr>Picture</vt:lpstr>
      <vt:lpstr>Clip</vt:lpstr>
      <vt:lpstr>HAZMAT</vt:lpstr>
      <vt:lpstr>Materials for this unit:</vt:lpstr>
      <vt:lpstr>HAZMAT                        Overview</vt:lpstr>
      <vt:lpstr>HAZMAT     Stats</vt:lpstr>
      <vt:lpstr>HAZMAT     Texas</vt:lpstr>
      <vt:lpstr>HAZMAT       CERT Protocol</vt:lpstr>
      <vt:lpstr>HAZMAT    CERT Tasks</vt:lpstr>
      <vt:lpstr>HAZMAT    CERT Tasks</vt:lpstr>
      <vt:lpstr>TERRORISM?</vt:lpstr>
      <vt:lpstr>HAZMAT    Gear Up</vt:lpstr>
      <vt:lpstr>HAZMAT    CERT Tasks</vt:lpstr>
      <vt:lpstr>HAZMAT Time, Distance, Shielding</vt:lpstr>
      <vt:lpstr>HAZMAT Time, Distance, Shielding</vt:lpstr>
      <vt:lpstr>PowerPoint Presentation</vt:lpstr>
      <vt:lpstr>HAZMAT Time, Distance, Shielding</vt:lpstr>
      <vt:lpstr>ERG 2012     Size Up</vt:lpstr>
      <vt:lpstr>PowerPoint Presentation</vt:lpstr>
      <vt:lpstr>ERG 2012    Size Up</vt:lpstr>
      <vt:lpstr>PowerPoint Presentation</vt:lpstr>
      <vt:lpstr>PowerPoint Presentation</vt:lpstr>
      <vt:lpstr>PowerPoint Presentation</vt:lpstr>
      <vt:lpstr>PowerPoint Presentation</vt:lpstr>
      <vt:lpstr>ERG 2016</vt:lpstr>
      <vt:lpstr>ERG 2016</vt:lpstr>
      <vt:lpstr>ERG 2016</vt:lpstr>
      <vt:lpstr>Now for some Examples!</vt:lpstr>
      <vt:lpstr>Example 1</vt:lpstr>
      <vt:lpstr>Solution for Example 1</vt:lpstr>
      <vt:lpstr>Solution for Example 1</vt:lpstr>
      <vt:lpstr>Example 2</vt:lpstr>
      <vt:lpstr>Solution for Example 2</vt:lpstr>
      <vt:lpstr>Solution for Example 2</vt:lpstr>
      <vt:lpstr>Example 3</vt:lpstr>
      <vt:lpstr>Solution for Example 3</vt:lpstr>
      <vt:lpstr>Solution for Example 3</vt:lpstr>
      <vt:lpstr>Example 4</vt:lpstr>
      <vt:lpstr>Solution for Example 4</vt:lpstr>
      <vt:lpstr>Solution for Example 4</vt:lpstr>
      <vt:lpstr>Example 5</vt:lpstr>
      <vt:lpstr>Solution for Example 5</vt:lpstr>
      <vt:lpstr>Solution for Example 5</vt:lpstr>
      <vt:lpstr>Example 6</vt:lpstr>
      <vt:lpstr>Solution for Example 6</vt:lpstr>
      <vt:lpstr>Solution for Example 6</vt:lpstr>
      <vt:lpstr>Example 7</vt:lpstr>
      <vt:lpstr>Solution for Example 7</vt:lpstr>
      <vt:lpstr>Solution for Example 7</vt:lpstr>
      <vt:lpstr>Solution for Example 7</vt:lpstr>
      <vt:lpstr>Solution for Example 7</vt:lpstr>
      <vt:lpstr>Example 8</vt:lpstr>
      <vt:lpstr>Solution for Example 8</vt:lpstr>
      <vt:lpstr>Solution for Example 8</vt:lpstr>
      <vt:lpstr>Example 9</vt:lpstr>
      <vt:lpstr>Solution for Example 9</vt:lpstr>
      <vt:lpstr>Solution for Example 9</vt:lpstr>
      <vt:lpstr>HAZMAT    Summary</vt:lpstr>
      <vt:lpstr>HAZMAT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dc:title>
  <dc:creator>Norman Howden</dc:creator>
  <cp:lastModifiedBy>Howden, Norman</cp:lastModifiedBy>
  <cp:revision>78</cp:revision>
  <dcterms:created xsi:type="dcterms:W3CDTF">2013-07-06T02:59:17Z</dcterms:created>
  <dcterms:modified xsi:type="dcterms:W3CDTF">2017-09-13T14:52:14Z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0x0101004236E723FA4446498A5B377091FF9262</vt:lpwstr>
  </property>
</Properties>
</file>