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7"/>
  </p:notesMasterIdLst>
  <p:handoutMasterIdLst>
    <p:handoutMasterId r:id="rId28"/>
  </p:handoutMasterIdLst>
  <p:sldIdLst>
    <p:sldId id="271" r:id="rId3"/>
    <p:sldId id="258" r:id="rId4"/>
    <p:sldId id="302" r:id="rId5"/>
    <p:sldId id="267" r:id="rId6"/>
    <p:sldId id="274" r:id="rId7"/>
    <p:sldId id="307" r:id="rId8"/>
    <p:sldId id="261" r:id="rId9"/>
    <p:sldId id="266" r:id="rId10"/>
    <p:sldId id="265" r:id="rId11"/>
    <p:sldId id="304" r:id="rId12"/>
    <p:sldId id="308" r:id="rId13"/>
    <p:sldId id="260" r:id="rId14"/>
    <p:sldId id="264" r:id="rId15"/>
    <p:sldId id="293" r:id="rId16"/>
    <p:sldId id="294" r:id="rId17"/>
    <p:sldId id="295" r:id="rId18"/>
    <p:sldId id="296" r:id="rId19"/>
    <p:sldId id="269" r:id="rId20"/>
    <p:sldId id="268" r:id="rId21"/>
    <p:sldId id="305" r:id="rId22"/>
    <p:sldId id="306" r:id="rId23"/>
    <p:sldId id="303" r:id="rId24"/>
    <p:sldId id="283" r:id="rId25"/>
    <p:sldId id="270" r:id="rId2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6A5"/>
    <a:srgbClr val="063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DA59B-45D2-4884-8579-120462C9D956}" v="15" dt="2024-04-09T16:23:55.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0054" autoAdjust="0"/>
  </p:normalViewPr>
  <p:slideViewPr>
    <p:cSldViewPr>
      <p:cViewPr varScale="1">
        <p:scale>
          <a:sx n="115" d="100"/>
          <a:sy n="115" d="100"/>
        </p:scale>
        <p:origin x="186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3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28BDF-41A1-4BC3-A25D-8AF6219BCA33}"/>
              </a:ext>
            </a:extLst>
          </p:cNvPr>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E593BC-9035-41A2-B3D4-C39DD4C38711}"/>
              </a:ext>
            </a:extLst>
          </p:cNvPr>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CFF6F72D-14D9-4039-928E-AF325A42E914}" type="datetimeFigureOut">
              <a:rPr lang="en-US" smtClean="0"/>
              <a:t>4/24/2024</a:t>
            </a:fld>
            <a:endParaRPr lang="en-US" dirty="0"/>
          </a:p>
        </p:txBody>
      </p:sp>
      <p:sp>
        <p:nvSpPr>
          <p:cNvPr id="4" name="Footer Placeholder 3">
            <a:extLst>
              <a:ext uri="{FF2B5EF4-FFF2-40B4-BE49-F238E27FC236}">
                <a16:creationId xmlns:a16="http://schemas.microsoft.com/office/drawing/2014/main" id="{BACA1AC0-9CA5-42FD-A57F-704994313848}"/>
              </a:ext>
            </a:extLst>
          </p:cNvPr>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AAE37C-83AF-4B75-ACB6-6F778C26E9C3}"/>
              </a:ext>
            </a:extLst>
          </p:cNvPr>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4BCBD7AE-7813-4634-BADA-AA724CEFE87A}" type="slidenum">
              <a:rPr lang="en-US" smtClean="0"/>
              <a:t>‹#›</a:t>
            </a:fld>
            <a:endParaRPr lang="en-US" dirty="0"/>
          </a:p>
        </p:txBody>
      </p:sp>
    </p:spTree>
    <p:extLst>
      <p:ext uri="{BB962C8B-B14F-4D97-AF65-F5344CB8AC3E}">
        <p14:creationId xmlns:p14="http://schemas.microsoft.com/office/powerpoint/2010/main" val="2750518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C1B1BD56-0FC0-4576-A56D-D3B2EFC41D51}" type="datetimeFigureOut">
              <a:rPr lang="en-US" smtClean="0"/>
              <a:t>4/24/2024</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4211A267-F8C8-450B-BABA-7E2E6510215A}" type="slidenum">
              <a:rPr lang="en-US" smtClean="0"/>
              <a:t>‹#›</a:t>
            </a:fld>
            <a:endParaRPr lang="en-US" dirty="0"/>
          </a:p>
        </p:txBody>
      </p:sp>
    </p:spTree>
    <p:extLst>
      <p:ext uri="{BB962C8B-B14F-4D97-AF65-F5344CB8AC3E}">
        <p14:creationId xmlns:p14="http://schemas.microsoft.com/office/powerpoint/2010/main" val="198660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B763-B3DE-4A15-B985-B4F882CD0858}" type="slidenum">
              <a:rPr lang="en-US" smtClean="0"/>
              <a:t>1</a:t>
            </a:fld>
            <a:endParaRPr lang="en-US" dirty="0"/>
          </a:p>
        </p:txBody>
      </p:sp>
    </p:spTree>
    <p:extLst>
      <p:ext uri="{BB962C8B-B14F-4D97-AF65-F5344CB8AC3E}">
        <p14:creationId xmlns:p14="http://schemas.microsoft.com/office/powerpoint/2010/main" val="711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petitions are verified, the neighborhood committee submits the zoning change application and fee. </a:t>
            </a:r>
          </a:p>
          <a:p>
            <a:r>
              <a:rPr lang="en-US" dirty="0"/>
              <a:t>If you get 75% or more verified signatures on your petition, the fee will be waived.</a:t>
            </a:r>
          </a:p>
          <a:p>
            <a:r>
              <a:rPr lang="en-US" dirty="0"/>
              <a:t>This, then is the beginning of the zoning change process.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10</a:t>
            </a:fld>
            <a:endParaRPr lang="en-US" dirty="0"/>
          </a:p>
        </p:txBody>
      </p:sp>
    </p:spTree>
    <p:extLst>
      <p:ext uri="{BB962C8B-B14F-4D97-AF65-F5344CB8AC3E}">
        <p14:creationId xmlns:p14="http://schemas.microsoft.com/office/powerpoint/2010/main" val="233455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petitions are verified, the neighborhood committee submits the zoning change application and fee. </a:t>
            </a:r>
          </a:p>
          <a:p>
            <a:r>
              <a:rPr lang="en-US" dirty="0"/>
              <a:t>If you get 75% or more verified signatures on your petition, the fee will be waived.</a:t>
            </a:r>
          </a:p>
          <a:p>
            <a:r>
              <a:rPr lang="en-US" dirty="0"/>
              <a:t>This, then is the beginning of the zoning change process.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11</a:t>
            </a:fld>
            <a:endParaRPr lang="en-US" dirty="0"/>
          </a:p>
        </p:txBody>
      </p:sp>
    </p:spTree>
    <p:extLst>
      <p:ext uri="{BB962C8B-B14F-4D97-AF65-F5344CB8AC3E}">
        <p14:creationId xmlns:p14="http://schemas.microsoft.com/office/powerpoint/2010/main" val="93065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development code regulates what can be regulated by conservation districts, and here is the list. </a:t>
            </a:r>
          </a:p>
          <a:p>
            <a:endParaRPr lang="en-US" dirty="0"/>
          </a:p>
          <a:p>
            <a:r>
              <a:rPr lang="en-US" dirty="0"/>
              <a:t>These are the things that are generally regulated in each district. On the next page are additional items that may be regulated if you would like. </a:t>
            </a:r>
          </a:p>
          <a:p>
            <a:endParaRPr lang="en-US" dirty="0"/>
          </a:p>
          <a:p>
            <a:r>
              <a:rPr lang="en-US" dirty="0"/>
              <a:t>Just because it’s regulated, doesn’t mean it has to CHANGE</a:t>
            </a:r>
          </a:p>
        </p:txBody>
      </p:sp>
      <p:sp>
        <p:nvSpPr>
          <p:cNvPr id="4" name="Slide Number Placeholder 3"/>
          <p:cNvSpPr>
            <a:spLocks noGrp="1"/>
          </p:cNvSpPr>
          <p:nvPr>
            <p:ph type="sldNum" sz="quarter" idx="10"/>
          </p:nvPr>
        </p:nvSpPr>
        <p:spPr/>
        <p:txBody>
          <a:bodyPr/>
          <a:lstStyle/>
          <a:p>
            <a:fld id="{4211A267-F8C8-450B-BABA-7E2E6510215A}" type="slidenum">
              <a:rPr lang="en-US" smtClean="0"/>
              <a:t>12</a:t>
            </a:fld>
            <a:endParaRPr lang="en-US" dirty="0"/>
          </a:p>
        </p:txBody>
      </p:sp>
    </p:spTree>
    <p:extLst>
      <p:ext uri="{BB962C8B-B14F-4D97-AF65-F5344CB8AC3E}">
        <p14:creationId xmlns:p14="http://schemas.microsoft.com/office/powerpoint/2010/main" val="3738199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this presentation, I am going to open up the call for comments and questions. Be thinking about what items your neighborhood wants to regulate from these last two slides</a:t>
            </a:r>
            <a:endParaRPr lang="en-US" strike="sngStrike" dirty="0"/>
          </a:p>
        </p:txBody>
      </p:sp>
      <p:sp>
        <p:nvSpPr>
          <p:cNvPr id="4" name="Slide Number Placeholder 3"/>
          <p:cNvSpPr>
            <a:spLocks noGrp="1"/>
          </p:cNvSpPr>
          <p:nvPr>
            <p:ph type="sldNum" sz="quarter" idx="10"/>
          </p:nvPr>
        </p:nvSpPr>
        <p:spPr/>
        <p:txBody>
          <a:bodyPr/>
          <a:lstStyle/>
          <a:p>
            <a:fld id="{4211A267-F8C8-450B-BABA-7E2E6510215A}" type="slidenum">
              <a:rPr lang="en-US" smtClean="0"/>
              <a:t>13</a:t>
            </a:fld>
            <a:endParaRPr lang="en-US" dirty="0"/>
          </a:p>
        </p:txBody>
      </p:sp>
    </p:spTree>
    <p:extLst>
      <p:ext uri="{BB962C8B-B14F-4D97-AF65-F5344CB8AC3E}">
        <p14:creationId xmlns:p14="http://schemas.microsoft.com/office/powerpoint/2010/main" val="4012692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is to determine what the neighborhood wants and to capture the elements under discussion. It’s a macro to micro approach, if you will.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step that is easily overlooked. The petition is not the redline of the district regulations. The petition is just supposed to be a list of the categories that might be </a:t>
            </a:r>
            <a:r>
              <a:rPr lang="en-US" strike="sngStrike" dirty="0"/>
              <a:t>amended </a:t>
            </a:r>
            <a:r>
              <a:rPr lang="en-US" strike="noStrike" dirty="0"/>
              <a:t>regulated </a:t>
            </a:r>
            <a:r>
              <a:rPr lang="en-US" dirty="0"/>
              <a:t>and what elements of those categories might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that draft agreements as part of your business, the petition is a letter of intent, of sorts, or an outline of basic terms. It allows the discussion of the details to start. Consensus building is important at this step, or you are going to struggle to get the required signatures.</a:t>
            </a:r>
          </a:p>
        </p:txBody>
      </p:sp>
      <p:sp>
        <p:nvSpPr>
          <p:cNvPr id="4" name="Slide Number Placeholder 3"/>
          <p:cNvSpPr>
            <a:spLocks noGrp="1"/>
          </p:cNvSpPr>
          <p:nvPr>
            <p:ph type="sldNum" sz="quarter" idx="10"/>
          </p:nvPr>
        </p:nvSpPr>
        <p:spPr/>
        <p:txBody>
          <a:bodyPr/>
          <a:lstStyle/>
          <a:p>
            <a:fld id="{4211A267-F8C8-450B-BABA-7E2E6510215A}" type="slidenum">
              <a:rPr lang="en-US" smtClean="0"/>
              <a:t>18</a:t>
            </a:fld>
            <a:endParaRPr lang="en-US" dirty="0"/>
          </a:p>
        </p:txBody>
      </p:sp>
    </p:spTree>
    <p:extLst>
      <p:ext uri="{BB962C8B-B14F-4D97-AF65-F5344CB8AC3E}">
        <p14:creationId xmlns:p14="http://schemas.microsoft.com/office/powerpoint/2010/main" val="91240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t>
            </a:r>
            <a:r>
              <a:rPr lang="en-US" strike="sngStrike" dirty="0"/>
              <a:t>the perfect </a:t>
            </a:r>
            <a:r>
              <a:rPr lang="en-US" strike="noStrike" dirty="0"/>
              <a:t> a good </a:t>
            </a:r>
            <a:r>
              <a:rPr lang="en-US" dirty="0"/>
              <a:t>petition wouldn’t just say “fences” but it also </a:t>
            </a:r>
            <a:r>
              <a:rPr lang="en-US" strike="sngStrike" dirty="0"/>
              <a:t>wouldn’t</a:t>
            </a:r>
            <a:r>
              <a:rPr lang="en-US" dirty="0"/>
              <a:t> </a:t>
            </a:r>
            <a:r>
              <a:rPr lang="en-US" u="sng" dirty="0"/>
              <a:t>does not</a:t>
            </a:r>
            <a:r>
              <a:rPr lang="en-US" dirty="0"/>
              <a:t> prescribe what, exactly is up for amendment. That’s part of the conversation after the petitions are signed.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Winnnetka</a:t>
            </a:r>
            <a:r>
              <a:rPr lang="en-US" dirty="0"/>
              <a:t> Heights, north of this neighborhood, is a conservation district on the national register, which requires that the viewshed to the parkways and walkways be protected. I’ve heard that the fence regulations are likely to need to be amended. At this point, though, it’s too early in the process to start digging into how tall fences can be, or what materials. At this point, the idea is to collect that the neighborhood may want to amend the regulations for fences. The details will be worked out later in the process.  </a:t>
            </a:r>
          </a:p>
        </p:txBody>
      </p:sp>
      <p:sp>
        <p:nvSpPr>
          <p:cNvPr id="4" name="Slide Number Placeholder 3"/>
          <p:cNvSpPr>
            <a:spLocks noGrp="1"/>
          </p:cNvSpPr>
          <p:nvPr>
            <p:ph type="sldNum" sz="quarter" idx="10"/>
          </p:nvPr>
        </p:nvSpPr>
        <p:spPr/>
        <p:txBody>
          <a:bodyPr/>
          <a:lstStyle/>
          <a:p>
            <a:fld id="{4211A267-F8C8-450B-BABA-7E2E6510215A}" type="slidenum">
              <a:rPr lang="en-US" smtClean="0"/>
              <a:t>19</a:t>
            </a:fld>
            <a:endParaRPr lang="en-US" dirty="0"/>
          </a:p>
        </p:txBody>
      </p:sp>
    </p:spTree>
    <p:extLst>
      <p:ext uri="{BB962C8B-B14F-4D97-AF65-F5344CB8AC3E}">
        <p14:creationId xmlns:p14="http://schemas.microsoft.com/office/powerpoint/2010/main" val="533569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t>
            </a:r>
            <a:r>
              <a:rPr lang="en-US" strike="sngStrike" dirty="0"/>
              <a:t>the perfect </a:t>
            </a:r>
            <a:r>
              <a:rPr lang="en-US" strike="noStrike" dirty="0"/>
              <a:t> a good </a:t>
            </a:r>
            <a:r>
              <a:rPr lang="en-US" dirty="0"/>
              <a:t>petition wouldn’t just say “fences” but it also </a:t>
            </a:r>
            <a:r>
              <a:rPr lang="en-US" strike="sngStrike" dirty="0"/>
              <a:t>wouldn’t</a:t>
            </a:r>
            <a:r>
              <a:rPr lang="en-US" dirty="0"/>
              <a:t> </a:t>
            </a:r>
            <a:r>
              <a:rPr lang="en-US" u="sng" dirty="0"/>
              <a:t>does not</a:t>
            </a:r>
            <a:r>
              <a:rPr lang="en-US" dirty="0"/>
              <a:t> prescribe what, exactly is up for amendment. That’s part of the conversation after the petitions are signed.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I’ve heard that the fence regulations are likely to need to be amended. At this point, though, it’s too early in the process to start digging into how tall fences can be, or what materials. At this point, the idea is to collect that the neighborhood may want to amend the regulations for fences. The details will be worked out later in the process.  </a:t>
            </a:r>
          </a:p>
        </p:txBody>
      </p:sp>
      <p:sp>
        <p:nvSpPr>
          <p:cNvPr id="4" name="Slide Number Placeholder 3"/>
          <p:cNvSpPr>
            <a:spLocks noGrp="1"/>
          </p:cNvSpPr>
          <p:nvPr>
            <p:ph type="sldNum" sz="quarter" idx="10"/>
          </p:nvPr>
        </p:nvSpPr>
        <p:spPr/>
        <p:txBody>
          <a:bodyPr/>
          <a:lstStyle/>
          <a:p>
            <a:fld id="{4211A267-F8C8-450B-BABA-7E2E6510215A}" type="slidenum">
              <a:rPr lang="en-US" smtClean="0"/>
              <a:t>20</a:t>
            </a:fld>
            <a:endParaRPr lang="en-US" dirty="0"/>
          </a:p>
        </p:txBody>
      </p:sp>
    </p:spTree>
    <p:extLst>
      <p:ext uri="{BB962C8B-B14F-4D97-AF65-F5344CB8AC3E}">
        <p14:creationId xmlns:p14="http://schemas.microsoft.com/office/powerpoint/2010/main" val="65323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t>
            </a:r>
            <a:r>
              <a:rPr lang="en-US" strike="sngStrike" dirty="0"/>
              <a:t>the perfect </a:t>
            </a:r>
            <a:r>
              <a:rPr lang="en-US" strike="noStrike" dirty="0"/>
              <a:t> a good </a:t>
            </a:r>
            <a:r>
              <a:rPr lang="en-US" dirty="0"/>
              <a:t>petition wouldn’t just say “fences” but it also </a:t>
            </a:r>
            <a:r>
              <a:rPr lang="en-US" strike="sngStrike" dirty="0"/>
              <a:t>wouldn’t</a:t>
            </a:r>
            <a:r>
              <a:rPr lang="en-US" dirty="0"/>
              <a:t> </a:t>
            </a:r>
            <a:r>
              <a:rPr lang="en-US" u="sng" dirty="0"/>
              <a:t>does not</a:t>
            </a:r>
            <a:r>
              <a:rPr lang="en-US" dirty="0"/>
              <a:t> prescribe what, exactly is up for amendment. That’s part of the conversation after the petitions are signed.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Winnnetka</a:t>
            </a:r>
            <a:r>
              <a:rPr lang="en-US" dirty="0"/>
              <a:t> Heights, north of this neighborhood, is a conservation district on the national register, which requires that the viewshed to the parkways and walkways be protected. I’ve heard that the fence regulations are likely to need to be amended. At this point, though, it’s too early in the process to start digging into how tall fences can be, or what materials. At this point, the idea is to collect that the neighborhood may want to amend the regulations for fences. The details will be worked out later in the process.  </a:t>
            </a:r>
          </a:p>
        </p:txBody>
      </p:sp>
      <p:sp>
        <p:nvSpPr>
          <p:cNvPr id="4" name="Slide Number Placeholder 3"/>
          <p:cNvSpPr>
            <a:spLocks noGrp="1"/>
          </p:cNvSpPr>
          <p:nvPr>
            <p:ph type="sldNum" sz="quarter" idx="10"/>
          </p:nvPr>
        </p:nvSpPr>
        <p:spPr/>
        <p:txBody>
          <a:bodyPr/>
          <a:lstStyle/>
          <a:p>
            <a:fld id="{4211A267-F8C8-450B-BABA-7E2E6510215A}" type="slidenum">
              <a:rPr lang="en-US" smtClean="0"/>
              <a:t>21</a:t>
            </a:fld>
            <a:endParaRPr lang="en-US" dirty="0"/>
          </a:p>
        </p:txBody>
      </p:sp>
    </p:spTree>
    <p:extLst>
      <p:ext uri="{BB962C8B-B14F-4D97-AF65-F5344CB8AC3E}">
        <p14:creationId xmlns:p14="http://schemas.microsoft.com/office/powerpoint/2010/main" val="364588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22</a:t>
            </a:fld>
            <a:endParaRPr lang="en-US" dirty="0"/>
          </a:p>
        </p:txBody>
      </p:sp>
    </p:spTree>
    <p:extLst>
      <p:ext uri="{BB962C8B-B14F-4D97-AF65-F5344CB8AC3E}">
        <p14:creationId xmlns:p14="http://schemas.microsoft.com/office/powerpoint/2010/main" val="3736379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41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neighborhood committee, made up of 10 property owners, submitted a request for pre-application meetings. This request kicks off the process of potentially adding the conservation district.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this meeting is the second of three pre-application meetings to talk about this potential amendment to City Code. I’ll walk you through the process and take your questions along the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the purpose of the meeting is to tell you about this request, let you know a little about conservation districts, and talk about the process for amending the district. We’ll talk about the categories where regulations may be amended or added.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way, this process itself was amended in 2015 to ensure more property owner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neighborhood committee begins the process by requesting these meetings, serves as a point of contact for the city to the neighborhood, collects petitions, and submits required documents.</a:t>
            </a:r>
          </a:p>
        </p:txBody>
      </p:sp>
      <p:sp>
        <p:nvSpPr>
          <p:cNvPr id="4" name="Slide Number Placeholder 3"/>
          <p:cNvSpPr>
            <a:spLocks noGrp="1"/>
          </p:cNvSpPr>
          <p:nvPr>
            <p:ph type="sldNum" sz="quarter" idx="10"/>
          </p:nvPr>
        </p:nvSpPr>
        <p:spPr/>
        <p:txBody>
          <a:bodyPr/>
          <a:lstStyle/>
          <a:p>
            <a:fld id="{4211A267-F8C8-450B-BABA-7E2E6510215A}" type="slidenum">
              <a:rPr lang="en-US" smtClean="0"/>
              <a:t>2</a:t>
            </a:fld>
            <a:endParaRPr lang="en-US" dirty="0"/>
          </a:p>
        </p:txBody>
      </p:sp>
    </p:spTree>
    <p:extLst>
      <p:ext uri="{BB962C8B-B14F-4D97-AF65-F5344CB8AC3E}">
        <p14:creationId xmlns:p14="http://schemas.microsoft.com/office/powerpoint/2010/main" val="1764505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please reach out to your neighbors, discuss your ideas, and build consensus. If you have questions, call or email me.</a:t>
            </a:r>
          </a:p>
          <a:p>
            <a:r>
              <a:rPr lang="en-US" dirty="0"/>
              <a:t>Thank you for taking part in this effort in improving your neighborhood, your city, and your property. Civic involvement makes a good city a great city, and we really do appreciate you.</a:t>
            </a:r>
          </a:p>
          <a:p>
            <a:endParaRPr lang="en-US" dirty="0"/>
          </a:p>
          <a:p>
            <a:r>
              <a:rPr lang="en-US"/>
              <a:t>[Question and Answer]</a:t>
            </a:r>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24</a:t>
            </a:fld>
            <a:endParaRPr lang="en-US" dirty="0"/>
          </a:p>
        </p:txBody>
      </p:sp>
    </p:spTree>
    <p:extLst>
      <p:ext uri="{BB962C8B-B14F-4D97-AF65-F5344CB8AC3E}">
        <p14:creationId xmlns:p14="http://schemas.microsoft.com/office/powerpoint/2010/main" val="412958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neighborhood committee, made up of 10 property owners, submitted a request for pre-application meetings. This request kicks off the process of potentially adding the conservation district.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this meeting is the second of two pre-application meetings to talk about this potential amendment to City Code. I’ll walk you through the process and take your questions along the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the purpose of the meeting is to tell you about this request, let you know a little about conservation districts, and talk about the process for amending the district. We’ll talk about the categories where regulations may be amended or added.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way, this process itself was amended in 2015 to ensure more property owner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neighborhood committee begins the process by requesting these meetings, serves as a point of contact for the city to the neighborhood, collects petitions, and submits required documents.</a:t>
            </a:r>
          </a:p>
        </p:txBody>
      </p:sp>
      <p:sp>
        <p:nvSpPr>
          <p:cNvPr id="4" name="Slide Number Placeholder 3"/>
          <p:cNvSpPr>
            <a:spLocks noGrp="1"/>
          </p:cNvSpPr>
          <p:nvPr>
            <p:ph type="sldNum" sz="quarter" idx="10"/>
          </p:nvPr>
        </p:nvSpPr>
        <p:spPr/>
        <p:txBody>
          <a:bodyPr/>
          <a:lstStyle/>
          <a:p>
            <a:fld id="{4211A267-F8C8-450B-BABA-7E2E6510215A}" type="slidenum">
              <a:rPr lang="en-US" smtClean="0"/>
              <a:t>3</a:t>
            </a:fld>
            <a:endParaRPr lang="en-US" dirty="0"/>
          </a:p>
        </p:txBody>
      </p:sp>
    </p:spTree>
    <p:extLst>
      <p:ext uri="{BB962C8B-B14F-4D97-AF65-F5344CB8AC3E}">
        <p14:creationId xmlns:p14="http://schemas.microsoft.com/office/powerpoint/2010/main" val="161742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Staff began to talk with the neighborhood committee members in mid 2022.  </a:t>
            </a:r>
          </a:p>
          <a:p>
            <a:endParaRPr lang="en-US" dirty="0"/>
          </a:p>
          <a:p>
            <a:r>
              <a:rPr lang="en-US" dirty="0"/>
              <a:t>(Read slide.)</a:t>
            </a:r>
          </a:p>
          <a:p>
            <a:endParaRPr lang="en-US" dirty="0"/>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a:t>
            </a:fld>
            <a:endParaRPr lang="en-US" dirty="0"/>
          </a:p>
        </p:txBody>
      </p:sp>
    </p:spTree>
    <p:extLst>
      <p:ext uri="{BB962C8B-B14F-4D97-AF65-F5344CB8AC3E}">
        <p14:creationId xmlns:p14="http://schemas.microsoft.com/office/powerpoint/2010/main" val="351820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is the purpose of a conservation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a:t>
            </a:fld>
            <a:endParaRPr lang="en-US" dirty="0"/>
          </a:p>
        </p:txBody>
      </p:sp>
    </p:spTree>
    <p:extLst>
      <p:ext uri="{BB962C8B-B14F-4D97-AF65-F5344CB8AC3E}">
        <p14:creationId xmlns:p14="http://schemas.microsoft.com/office/powerpoint/2010/main" val="184005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boundaries submitted by neighborhood committee and reflect the original SPV plat.</a:t>
            </a:r>
          </a:p>
          <a:p>
            <a:r>
              <a:rPr lang="en-US" dirty="0"/>
              <a:t>Boundaries – alley behind Walter Dr to the west, alley behind W Colorado Blvd to the south, </a:t>
            </a:r>
            <a:r>
              <a:rPr lang="en-US" dirty="0" err="1"/>
              <a:t>Remond</a:t>
            </a:r>
            <a:r>
              <a:rPr lang="en-US" dirty="0"/>
              <a:t> Dr to the north, and the N Hampton on the east.</a:t>
            </a:r>
          </a:p>
        </p:txBody>
      </p:sp>
      <p:sp>
        <p:nvSpPr>
          <p:cNvPr id="4" name="Slide Number Placeholder 3"/>
          <p:cNvSpPr>
            <a:spLocks noGrp="1"/>
          </p:cNvSpPr>
          <p:nvPr>
            <p:ph type="sldNum" sz="quarter" idx="10"/>
          </p:nvPr>
        </p:nvSpPr>
        <p:spPr/>
        <p:txBody>
          <a:bodyPr/>
          <a:lstStyle/>
          <a:p>
            <a:fld id="{4211A267-F8C8-450B-BABA-7E2E6510215A}" type="slidenum">
              <a:rPr lang="en-US" smtClean="0"/>
              <a:t>6</a:t>
            </a:fld>
            <a:endParaRPr lang="en-US" dirty="0"/>
          </a:p>
        </p:txBody>
      </p:sp>
    </p:spTree>
    <p:extLst>
      <p:ext uri="{BB962C8B-B14F-4D97-AF65-F5344CB8AC3E}">
        <p14:creationId xmlns:p14="http://schemas.microsoft.com/office/powerpoint/2010/main" val="429242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process for turning your neighborhood into a conservation district? </a:t>
            </a:r>
          </a:p>
          <a:p>
            <a:endParaRPr lang="en-US" dirty="0"/>
          </a:p>
          <a:p>
            <a:r>
              <a:rPr lang="en-US" dirty="0"/>
              <a:t>We’ll go through the process tonight, but I can’t emphasize enough that it is incumbent upon the neighborhood committee and property owners to get the involvement of the entire neighborhood. The more you talk and reach consensus about what you want, before we actually start the official zoning change process, the better this process will go.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e-mail address will be at the end of this presentation… feel free to send comments by e-mail, also.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7</a:t>
            </a:fld>
            <a:endParaRPr lang="en-US" dirty="0"/>
          </a:p>
        </p:txBody>
      </p:sp>
    </p:spTree>
    <p:extLst>
      <p:ext uri="{BB962C8B-B14F-4D97-AF65-F5344CB8AC3E}">
        <p14:creationId xmlns:p14="http://schemas.microsoft.com/office/powerpoint/2010/main" val="3752869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neighborhood has reached some consensus on what types of changes it wants to make and conveys those changes to staff, then the City holds an additional pre-application meeting to develop and finalize the categories of standards to amend or add. </a:t>
            </a:r>
          </a:p>
          <a:p>
            <a:endParaRPr lang="en-US" dirty="0"/>
          </a:p>
          <a:p>
            <a:r>
              <a:rPr lang="en-US" dirty="0"/>
              <a:t>Using those categories and elements, the city drafts petition language and gives the petitions to the neighborhood committee.</a:t>
            </a:r>
          </a:p>
          <a:p>
            <a:endParaRPr lang="en-US" dirty="0"/>
          </a:p>
          <a:p>
            <a:r>
              <a:rPr lang="en-US" dirty="0"/>
              <a:t>The NC will have 12 months to gather signatures and return them to the city. </a:t>
            </a:r>
          </a:p>
          <a:p>
            <a:endParaRPr lang="en-US" dirty="0"/>
          </a:p>
          <a:p>
            <a:r>
              <a:rPr lang="en-US" dirty="0"/>
              <a:t>City staff then verifies the signatures and petitions.</a:t>
            </a:r>
          </a:p>
        </p:txBody>
      </p:sp>
      <p:sp>
        <p:nvSpPr>
          <p:cNvPr id="4" name="Slide Number Placeholder 3"/>
          <p:cNvSpPr>
            <a:spLocks noGrp="1"/>
          </p:cNvSpPr>
          <p:nvPr>
            <p:ph type="sldNum" sz="quarter" idx="10"/>
          </p:nvPr>
        </p:nvSpPr>
        <p:spPr/>
        <p:txBody>
          <a:bodyPr/>
          <a:lstStyle/>
          <a:p>
            <a:fld id="{4211A267-F8C8-450B-BABA-7E2E6510215A}" type="slidenum">
              <a:rPr lang="en-US" smtClean="0"/>
              <a:t>8</a:t>
            </a:fld>
            <a:endParaRPr lang="en-US" dirty="0"/>
          </a:p>
        </p:txBody>
      </p:sp>
    </p:spTree>
    <p:extLst>
      <p:ext uri="{BB962C8B-B14F-4D97-AF65-F5344CB8AC3E}">
        <p14:creationId xmlns:p14="http://schemas.microsoft.com/office/powerpoint/2010/main" val="29861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petitions are verified, the neighborhood committee submits the zoning change application and fee. </a:t>
            </a:r>
          </a:p>
          <a:p>
            <a:r>
              <a:rPr lang="en-US" dirty="0"/>
              <a:t>If you get 75% or more verified signatures on your petition, the fee will be waived.</a:t>
            </a:r>
          </a:p>
          <a:p>
            <a:r>
              <a:rPr lang="en-US" dirty="0"/>
              <a:t>This, then is the beginning of the zoning change process.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9</a:t>
            </a:fld>
            <a:endParaRPr lang="en-US" dirty="0"/>
          </a:p>
        </p:txBody>
      </p:sp>
    </p:spTree>
    <p:extLst>
      <p:ext uri="{BB962C8B-B14F-4D97-AF65-F5344CB8AC3E}">
        <p14:creationId xmlns:p14="http://schemas.microsoft.com/office/powerpoint/2010/main" val="618866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731520" y="4818888"/>
            <a:ext cx="4690872" cy="1014984"/>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94944" y="1371600"/>
            <a:ext cx="7772400" cy="838200"/>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731520" y="2286000"/>
            <a:ext cx="6400800" cy="1066800"/>
          </a:xfrm>
        </p:spPr>
        <p:txBody>
          <a:bodyPr/>
          <a:lstStyle>
            <a:lvl1pPr marL="0" indent="0" algn="l">
              <a:buNone/>
              <a:defRPr b="1">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p:cNvSpPr txBox="1">
            <a:spLocks/>
          </p:cNvSpPr>
          <p:nvPr userDrawn="1"/>
        </p:nvSpPr>
        <p:spPr>
          <a:xfrm>
            <a:off x="731520" y="4818888"/>
            <a:ext cx="4690872" cy="101498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dirty="0">
              <a:solidFill>
                <a:srgbClr val="3056A5"/>
              </a:solidFill>
            </a:endParaRPr>
          </a:p>
        </p:txBody>
      </p:sp>
      <p:cxnSp>
        <p:nvCxnSpPr>
          <p:cNvPr id="9" name="Straight Connector 8"/>
          <p:cNvCxnSpPr/>
          <p:nvPr userDrawn="1"/>
        </p:nvCxnSpPr>
        <p:spPr>
          <a:xfrm>
            <a:off x="768628" y="3365646"/>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8628" y="3459990"/>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8628" y="3545483"/>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5" name="Text Placeholder 4"/>
          <p:cNvSpPr>
            <a:spLocks noGrp="1"/>
          </p:cNvSpPr>
          <p:nvPr>
            <p:ph type="body" sz="quarter" idx="10"/>
          </p:nvPr>
        </p:nvSpPr>
        <p:spPr>
          <a:xfrm>
            <a:off x="731520" y="4818888"/>
            <a:ext cx="4690872" cy="1014984"/>
          </a:xfrm>
        </p:spPr>
        <p:txBody>
          <a:bodyPr>
            <a:normAutofit/>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334828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86817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903008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731520" y="4818888"/>
            <a:ext cx="4690872" cy="1014984"/>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94944" y="1371600"/>
            <a:ext cx="7772400" cy="838200"/>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731520" y="2286000"/>
            <a:ext cx="6400800" cy="1066800"/>
          </a:xfrm>
        </p:spPr>
        <p:txBody>
          <a:bodyPr/>
          <a:lstStyle>
            <a:lvl1pPr marL="0" indent="0" algn="l">
              <a:buNone/>
              <a:defRPr b="1">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p:cNvSpPr txBox="1">
            <a:spLocks/>
          </p:cNvSpPr>
          <p:nvPr userDrawn="1"/>
        </p:nvSpPr>
        <p:spPr>
          <a:xfrm>
            <a:off x="731520" y="4818888"/>
            <a:ext cx="4690872" cy="101498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dirty="0">
              <a:solidFill>
                <a:srgbClr val="3056A5"/>
              </a:solidFill>
            </a:endParaRPr>
          </a:p>
        </p:txBody>
      </p:sp>
      <p:cxnSp>
        <p:nvCxnSpPr>
          <p:cNvPr id="9" name="Straight Connector 8"/>
          <p:cNvCxnSpPr/>
          <p:nvPr userDrawn="1"/>
        </p:nvCxnSpPr>
        <p:spPr>
          <a:xfrm>
            <a:off x="768628" y="3365646"/>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8628" y="3459990"/>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8628" y="3545483"/>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5" name="Text Placeholder 4"/>
          <p:cNvSpPr>
            <a:spLocks noGrp="1"/>
          </p:cNvSpPr>
          <p:nvPr>
            <p:ph type="body" sz="quarter" idx="10"/>
          </p:nvPr>
        </p:nvSpPr>
        <p:spPr>
          <a:xfrm>
            <a:off x="731520" y="4818888"/>
            <a:ext cx="4690872" cy="1014984"/>
          </a:xfrm>
        </p:spPr>
        <p:txBody>
          <a:bodyPr>
            <a:normAutofit/>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41376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60657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515559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892011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8096" y="132588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1981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25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981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495F53C-01BC-4AE7-90F7-C97EA11C7DB7}" type="slidenum">
              <a:rPr lang="en-US" smtClean="0"/>
              <a:t>‹#›</a:t>
            </a:fld>
            <a:endParaRPr lang="en-US" dirty="0"/>
          </a:p>
        </p:txBody>
      </p:sp>
      <p:sp>
        <p:nvSpPr>
          <p:cNvPr id="8" name="Rounded Rectangle 7"/>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373357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495F53C-01BC-4AE7-90F7-C97EA11C7DB7}" type="slidenum">
              <a:rPr lang="en-US" smtClean="0"/>
              <a:t>‹#›</a:t>
            </a:fld>
            <a:endParaRPr lang="en-US" dirty="0"/>
          </a:p>
        </p:txBody>
      </p:sp>
      <p:sp>
        <p:nvSpPr>
          <p:cNvPr id="4" name="Rounded Rectangle 3"/>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289420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5F53C-01BC-4AE7-90F7-C97EA11C7DB7}" type="slidenum">
              <a:rPr lang="en-US" smtClean="0"/>
              <a:t>‹#›</a:t>
            </a:fld>
            <a:endParaRPr lang="en-US" dirty="0"/>
          </a:p>
        </p:txBody>
      </p:sp>
      <p:sp>
        <p:nvSpPr>
          <p:cNvPr id="3" name="Rounded Rectangle 2"/>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523778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44763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749653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701487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985296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92786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90231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23585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8096" y="132588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1981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25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981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495F53C-01BC-4AE7-90F7-C97EA11C7DB7}" type="slidenum">
              <a:rPr lang="en-US" smtClean="0"/>
              <a:t>‹#›</a:t>
            </a:fld>
            <a:endParaRPr lang="en-US" dirty="0"/>
          </a:p>
        </p:txBody>
      </p:sp>
      <p:sp>
        <p:nvSpPr>
          <p:cNvPr id="8" name="Rounded Rectangle 7"/>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9977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495F53C-01BC-4AE7-90F7-C97EA11C7DB7}" type="slidenum">
              <a:rPr lang="en-US" smtClean="0"/>
              <a:t>‹#›</a:t>
            </a:fld>
            <a:endParaRPr lang="en-US" dirty="0"/>
          </a:p>
        </p:txBody>
      </p:sp>
      <p:sp>
        <p:nvSpPr>
          <p:cNvPr id="4" name="Rounded Rectangle 3"/>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38296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5F53C-01BC-4AE7-90F7-C97EA11C7DB7}" type="slidenum">
              <a:rPr lang="en-US" smtClean="0"/>
              <a:t>‹#›</a:t>
            </a:fld>
            <a:endParaRPr lang="en-US" dirty="0"/>
          </a:p>
        </p:txBody>
      </p:sp>
      <p:sp>
        <p:nvSpPr>
          <p:cNvPr id="3" name="Rounded Rectangle 2"/>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4256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68730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6569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512" y="512064"/>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325880"/>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F53C-01BC-4AE7-90F7-C97EA11C7DB7}" type="slidenum">
              <a:rPr lang="en-US" smtClean="0"/>
              <a:t>‹#›</a:t>
            </a:fld>
            <a:endParaRPr lang="en-US" dirty="0"/>
          </a:p>
        </p:txBody>
      </p:sp>
    </p:spTree>
    <p:extLst>
      <p:ext uri="{BB962C8B-B14F-4D97-AF65-F5344CB8AC3E}">
        <p14:creationId xmlns:p14="http://schemas.microsoft.com/office/powerpoint/2010/main" val="2518985177"/>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512" y="512064"/>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325880"/>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F53C-01BC-4AE7-90F7-C97EA11C7DB7}" type="slidenum">
              <a:rPr lang="en-US" smtClean="0"/>
              <a:t>‹#›</a:t>
            </a:fld>
            <a:endParaRPr lang="en-US" dirty="0"/>
          </a:p>
        </p:txBody>
      </p:sp>
    </p:spTree>
    <p:extLst>
      <p:ext uri="{BB962C8B-B14F-4D97-AF65-F5344CB8AC3E}">
        <p14:creationId xmlns:p14="http://schemas.microsoft.com/office/powerpoint/2010/main" val="11141063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bit.ly/spvconserv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trevor.brown@dallas.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bit.ly/spvconservation" TargetMode="External"/><Relationship Id="rId4" Type="http://schemas.openxmlformats.org/officeDocument/2006/relationships/hyperlink" Target="mailto:melissa.parent@dalla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E2CE34-8DA1-4E29-930E-88156A3CFFBD}"/>
              </a:ext>
            </a:extLst>
          </p:cNvPr>
          <p:cNvSpPr>
            <a:spLocks noGrp="1"/>
          </p:cNvSpPr>
          <p:nvPr>
            <p:ph type="ctrTitle"/>
          </p:nvPr>
        </p:nvSpPr>
        <p:spPr>
          <a:xfrm>
            <a:off x="381000" y="533400"/>
            <a:ext cx="8086344" cy="1389888"/>
          </a:xfrm>
        </p:spPr>
        <p:txBody>
          <a:bodyPr/>
          <a:lstStyle/>
          <a:p>
            <a:r>
              <a:rPr lang="en-US" sz="4000" dirty="0"/>
              <a:t>Proposed Conservation District </a:t>
            </a:r>
            <a:br>
              <a:rPr lang="en-US" sz="4000" dirty="0"/>
            </a:br>
            <a:r>
              <a:rPr lang="en-US" sz="4000" dirty="0"/>
              <a:t>Pre-Application Meeting No. 2</a:t>
            </a:r>
          </a:p>
        </p:txBody>
      </p:sp>
      <p:sp>
        <p:nvSpPr>
          <p:cNvPr id="5" name="Subtitle 4">
            <a:extLst>
              <a:ext uri="{FF2B5EF4-FFF2-40B4-BE49-F238E27FC236}">
                <a16:creationId xmlns:a16="http://schemas.microsoft.com/office/drawing/2014/main" id="{E398BB76-2FCF-4296-B73C-2A0E0A09CE33}"/>
              </a:ext>
            </a:extLst>
          </p:cNvPr>
          <p:cNvSpPr>
            <a:spLocks noGrp="1"/>
          </p:cNvSpPr>
          <p:nvPr>
            <p:ph type="subTitle" idx="1"/>
          </p:nvPr>
        </p:nvSpPr>
        <p:spPr/>
        <p:txBody>
          <a:bodyPr/>
          <a:lstStyle/>
          <a:p>
            <a:r>
              <a:rPr lang="en-US" dirty="0"/>
              <a:t>April 24, 2024</a:t>
            </a:r>
          </a:p>
        </p:txBody>
      </p:sp>
      <p:sp>
        <p:nvSpPr>
          <p:cNvPr id="6" name="Text Placeholder 5">
            <a:extLst>
              <a:ext uri="{FF2B5EF4-FFF2-40B4-BE49-F238E27FC236}">
                <a16:creationId xmlns:a16="http://schemas.microsoft.com/office/drawing/2014/main" id="{793ED596-4DDB-4878-9D89-A0742A526EDA}"/>
              </a:ext>
            </a:extLst>
          </p:cNvPr>
          <p:cNvSpPr>
            <a:spLocks noGrp="1"/>
          </p:cNvSpPr>
          <p:nvPr>
            <p:ph type="body" sz="quarter" idx="10"/>
          </p:nvPr>
        </p:nvSpPr>
        <p:spPr>
          <a:xfrm>
            <a:off x="731520" y="4818888"/>
            <a:ext cx="4690872" cy="1429512"/>
          </a:xfrm>
        </p:spPr>
        <p:txBody>
          <a:bodyPr>
            <a:normAutofit fontScale="92500"/>
          </a:bodyPr>
          <a:lstStyle/>
          <a:p>
            <a:r>
              <a:rPr lang="en-US" dirty="0"/>
              <a:t>Melissa Parent</a:t>
            </a:r>
          </a:p>
          <a:p>
            <a:r>
              <a:rPr lang="en-US" dirty="0"/>
              <a:t>Senior Planner, Conservation Districts</a:t>
            </a:r>
          </a:p>
          <a:p>
            <a:r>
              <a:rPr lang="en-US" dirty="0"/>
              <a:t>Planning &amp; Urban Design</a:t>
            </a:r>
          </a:p>
          <a:p>
            <a:r>
              <a:rPr lang="en-US" dirty="0"/>
              <a:t>City of Dallas</a:t>
            </a:r>
          </a:p>
        </p:txBody>
      </p:sp>
    </p:spTree>
    <p:extLst>
      <p:ext uri="{BB962C8B-B14F-4D97-AF65-F5344CB8AC3E}">
        <p14:creationId xmlns:p14="http://schemas.microsoft.com/office/powerpoint/2010/main" val="130236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D16ACF89-DEBE-4507-9337-B0989F0646C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10</a:t>
            </a:fld>
            <a:endParaRPr lang="en-US" dirty="0"/>
          </a:p>
        </p:txBody>
      </p:sp>
      <p:pic>
        <p:nvPicPr>
          <p:cNvPr id="10" name="Picture 9">
            <a:extLst>
              <a:ext uri="{FF2B5EF4-FFF2-40B4-BE49-F238E27FC236}">
                <a16:creationId xmlns:a16="http://schemas.microsoft.com/office/drawing/2014/main" id="{520AD6C0-5692-4CB4-9F25-ED8D70E08CE0}"/>
              </a:ext>
            </a:extLst>
          </p:cNvPr>
          <p:cNvPicPr>
            <a:picLocks noChangeAspect="1"/>
          </p:cNvPicPr>
          <p:nvPr/>
        </p:nvPicPr>
        <p:blipFill>
          <a:blip r:embed="rId3"/>
          <a:stretch>
            <a:fillRect/>
          </a:stretch>
        </p:blipFill>
        <p:spPr>
          <a:xfrm>
            <a:off x="0" y="0"/>
            <a:ext cx="9144000" cy="5718275"/>
          </a:xfrm>
          <a:prstGeom prst="rect">
            <a:avLst/>
          </a:prstGeom>
        </p:spPr>
      </p:pic>
      <p:sp>
        <p:nvSpPr>
          <p:cNvPr id="2" name="Rectangle 1">
            <a:extLst>
              <a:ext uri="{FF2B5EF4-FFF2-40B4-BE49-F238E27FC236}">
                <a16:creationId xmlns:a16="http://schemas.microsoft.com/office/drawing/2014/main" id="{AF7B898F-1922-4D88-8CBB-54178890FCC7}"/>
              </a:ext>
            </a:extLst>
          </p:cNvPr>
          <p:cNvSpPr/>
          <p:nvPr/>
        </p:nvSpPr>
        <p:spPr>
          <a:xfrm>
            <a:off x="4114800" y="2209800"/>
            <a:ext cx="762000" cy="1066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B3A47060-1E1E-4A1B-9FA2-7BA2C16A00D7}"/>
              </a:ext>
            </a:extLst>
          </p:cNvPr>
          <p:cNvSpPr/>
          <p:nvPr/>
        </p:nvSpPr>
        <p:spPr>
          <a:xfrm>
            <a:off x="4305300" y="1524000"/>
            <a:ext cx="381000" cy="609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62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D16ACF89-DEBE-4507-9337-B0989F0646C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11</a:t>
            </a:fld>
            <a:endParaRPr lang="en-US" dirty="0"/>
          </a:p>
        </p:txBody>
      </p:sp>
      <p:sp>
        <p:nvSpPr>
          <p:cNvPr id="5" name="TextBox 4">
            <a:extLst>
              <a:ext uri="{FF2B5EF4-FFF2-40B4-BE49-F238E27FC236}">
                <a16:creationId xmlns:a16="http://schemas.microsoft.com/office/drawing/2014/main" id="{406015E6-6F4E-49D1-B11D-5670145B5BB1}"/>
              </a:ext>
            </a:extLst>
          </p:cNvPr>
          <p:cNvSpPr txBox="1"/>
          <p:nvPr/>
        </p:nvSpPr>
        <p:spPr>
          <a:xfrm>
            <a:off x="304800" y="304800"/>
            <a:ext cx="1676400" cy="738664"/>
          </a:xfrm>
          <a:prstGeom prst="rect">
            <a:avLst/>
          </a:prstGeom>
          <a:noFill/>
          <a:ln>
            <a:solidFill>
              <a:srgbClr val="00B050"/>
            </a:solidFill>
          </a:ln>
        </p:spPr>
        <p:txBody>
          <a:bodyPr wrap="square" rtlCol="0">
            <a:spAutoFit/>
          </a:bodyPr>
          <a:lstStyle/>
          <a:p>
            <a:r>
              <a:rPr lang="en-US" sz="1400" dirty="0"/>
              <a:t>DOE SUBMITTED BY INTERESTED PARTIES</a:t>
            </a:r>
          </a:p>
        </p:txBody>
      </p:sp>
      <p:cxnSp>
        <p:nvCxnSpPr>
          <p:cNvPr id="7" name="Straight Arrow Connector 6">
            <a:extLst>
              <a:ext uri="{FF2B5EF4-FFF2-40B4-BE49-F238E27FC236}">
                <a16:creationId xmlns:a16="http://schemas.microsoft.com/office/drawing/2014/main" id="{97A9F01B-408B-4FE9-BAC6-0BBD0F50B68F}"/>
              </a:ext>
            </a:extLst>
          </p:cNvPr>
          <p:cNvCxnSpPr>
            <a:cxnSpLocks/>
            <a:endCxn id="11" idx="0"/>
          </p:cNvCxnSpPr>
          <p:nvPr/>
        </p:nvCxnSpPr>
        <p:spPr>
          <a:xfrm>
            <a:off x="1371600" y="10668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3C1119E-3671-488E-81D1-B7D5C5ACE546}"/>
              </a:ext>
            </a:extLst>
          </p:cNvPr>
          <p:cNvSpPr txBox="1"/>
          <p:nvPr/>
        </p:nvSpPr>
        <p:spPr>
          <a:xfrm>
            <a:off x="381000" y="1676400"/>
            <a:ext cx="1981200" cy="738664"/>
          </a:xfrm>
          <a:prstGeom prst="rect">
            <a:avLst/>
          </a:prstGeom>
          <a:noFill/>
          <a:ln>
            <a:solidFill>
              <a:srgbClr val="00B050"/>
            </a:solidFill>
          </a:ln>
        </p:spPr>
        <p:txBody>
          <a:bodyPr wrap="square" rtlCol="0">
            <a:spAutoFit/>
          </a:bodyPr>
          <a:lstStyle/>
          <a:p>
            <a:r>
              <a:rPr lang="en-US" sz="1400" dirty="0"/>
              <a:t>Informational meetings to gauge interest</a:t>
            </a:r>
          </a:p>
          <a:p>
            <a:r>
              <a:rPr lang="en-US" sz="1400" dirty="0">
                <a:solidFill>
                  <a:srgbClr val="FF0000"/>
                </a:solidFill>
              </a:rPr>
              <a:t>*YOU ARE HERE</a:t>
            </a:r>
          </a:p>
        </p:txBody>
      </p:sp>
      <p:cxnSp>
        <p:nvCxnSpPr>
          <p:cNvPr id="12" name="Straight Arrow Connector 11">
            <a:extLst>
              <a:ext uri="{FF2B5EF4-FFF2-40B4-BE49-F238E27FC236}">
                <a16:creationId xmlns:a16="http://schemas.microsoft.com/office/drawing/2014/main" id="{05609533-897D-4224-AB6D-F2F640CD747A}"/>
              </a:ext>
            </a:extLst>
          </p:cNvPr>
          <p:cNvCxnSpPr>
            <a:cxnSpLocks/>
          </p:cNvCxnSpPr>
          <p:nvPr/>
        </p:nvCxnSpPr>
        <p:spPr>
          <a:xfrm flipV="1">
            <a:off x="2362200" y="915391"/>
            <a:ext cx="1524000" cy="954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5DCCAE-6355-4225-B186-F04CDB504E99}"/>
              </a:ext>
            </a:extLst>
          </p:cNvPr>
          <p:cNvSpPr txBox="1"/>
          <p:nvPr/>
        </p:nvSpPr>
        <p:spPr>
          <a:xfrm>
            <a:off x="4038600" y="181689"/>
            <a:ext cx="1600181" cy="954107"/>
          </a:xfrm>
          <a:prstGeom prst="rect">
            <a:avLst/>
          </a:prstGeom>
          <a:noFill/>
          <a:ln>
            <a:solidFill>
              <a:srgbClr val="FF0000"/>
            </a:solidFill>
          </a:ln>
        </p:spPr>
        <p:txBody>
          <a:bodyPr wrap="square" rtlCol="0">
            <a:spAutoFit/>
          </a:bodyPr>
          <a:lstStyle/>
          <a:p>
            <a:r>
              <a:rPr lang="en-US" sz="1400" dirty="0"/>
              <a:t>Neighborhood committee picks up petitions</a:t>
            </a:r>
          </a:p>
          <a:p>
            <a:endParaRPr lang="en-US" sz="1400" dirty="0">
              <a:solidFill>
                <a:srgbClr val="FF0000"/>
              </a:solidFill>
            </a:endParaRPr>
          </a:p>
        </p:txBody>
      </p:sp>
      <p:cxnSp>
        <p:nvCxnSpPr>
          <p:cNvPr id="16" name="Straight Arrow Connector 15">
            <a:extLst>
              <a:ext uri="{FF2B5EF4-FFF2-40B4-BE49-F238E27FC236}">
                <a16:creationId xmlns:a16="http://schemas.microsoft.com/office/drawing/2014/main" id="{787280C5-F803-4CED-9282-82871D454B07}"/>
              </a:ext>
            </a:extLst>
          </p:cNvPr>
          <p:cNvCxnSpPr>
            <a:cxnSpLocks/>
          </p:cNvCxnSpPr>
          <p:nvPr/>
        </p:nvCxnSpPr>
        <p:spPr>
          <a:xfrm>
            <a:off x="4709431" y="1153856"/>
            <a:ext cx="14969" cy="733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0E659C-9FBE-4029-A0BA-5F68ABEF3F69}"/>
              </a:ext>
            </a:extLst>
          </p:cNvPr>
          <p:cNvCxnSpPr>
            <a:cxnSpLocks/>
          </p:cNvCxnSpPr>
          <p:nvPr/>
        </p:nvCxnSpPr>
        <p:spPr>
          <a:xfrm>
            <a:off x="5791200" y="848713"/>
            <a:ext cx="6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CA47E9B-3D85-47B1-A292-06E69557A1AA}"/>
              </a:ext>
            </a:extLst>
          </p:cNvPr>
          <p:cNvSpPr txBox="1"/>
          <p:nvPr/>
        </p:nvSpPr>
        <p:spPr>
          <a:xfrm>
            <a:off x="6694714" y="415192"/>
            <a:ext cx="1981182" cy="738664"/>
          </a:xfrm>
          <a:prstGeom prst="rect">
            <a:avLst/>
          </a:prstGeom>
          <a:noFill/>
          <a:ln>
            <a:solidFill>
              <a:srgbClr val="00B050"/>
            </a:solidFill>
          </a:ln>
        </p:spPr>
        <p:txBody>
          <a:bodyPr wrap="square" rtlCol="0">
            <a:spAutoFit/>
          </a:bodyPr>
          <a:lstStyle/>
          <a:p>
            <a:r>
              <a:rPr lang="en-US" sz="1400" dirty="0"/>
              <a:t>Not signing means you are opposed to a district forming</a:t>
            </a:r>
          </a:p>
        </p:txBody>
      </p:sp>
      <p:sp>
        <p:nvSpPr>
          <p:cNvPr id="21" name="TextBox 20">
            <a:extLst>
              <a:ext uri="{FF2B5EF4-FFF2-40B4-BE49-F238E27FC236}">
                <a16:creationId xmlns:a16="http://schemas.microsoft.com/office/drawing/2014/main" id="{564F12E9-A726-4FB4-BBCA-A85F840AB385}"/>
              </a:ext>
            </a:extLst>
          </p:cNvPr>
          <p:cNvSpPr txBox="1"/>
          <p:nvPr/>
        </p:nvSpPr>
        <p:spPr>
          <a:xfrm>
            <a:off x="3160946" y="1894564"/>
            <a:ext cx="3096969" cy="1384995"/>
          </a:xfrm>
          <a:prstGeom prst="rect">
            <a:avLst/>
          </a:prstGeom>
          <a:noFill/>
          <a:ln w="28575">
            <a:solidFill>
              <a:srgbClr val="00B050"/>
            </a:solidFill>
          </a:ln>
        </p:spPr>
        <p:txBody>
          <a:bodyPr wrap="square" rtlCol="0">
            <a:spAutoFit/>
          </a:bodyPr>
          <a:lstStyle/>
          <a:p>
            <a:r>
              <a:rPr lang="en-US" sz="1400" dirty="0"/>
              <a:t>Signing means you are in favor of a district being formed.</a:t>
            </a:r>
          </a:p>
          <a:p>
            <a:endParaRPr lang="en-US" sz="1400" dirty="0"/>
          </a:p>
          <a:p>
            <a:r>
              <a:rPr lang="en-US" sz="1400" dirty="0"/>
              <a:t>If 58%+ of the neighborhood signs the petitions, the process for creating an ordinance will begin</a:t>
            </a:r>
          </a:p>
        </p:txBody>
      </p:sp>
      <p:cxnSp>
        <p:nvCxnSpPr>
          <p:cNvPr id="22" name="Straight Arrow Connector 21">
            <a:extLst>
              <a:ext uri="{FF2B5EF4-FFF2-40B4-BE49-F238E27FC236}">
                <a16:creationId xmlns:a16="http://schemas.microsoft.com/office/drawing/2014/main" id="{0FB28745-5EDF-4821-B722-89E70D1EE409}"/>
              </a:ext>
            </a:extLst>
          </p:cNvPr>
          <p:cNvCxnSpPr>
            <a:cxnSpLocks/>
          </p:cNvCxnSpPr>
          <p:nvPr/>
        </p:nvCxnSpPr>
        <p:spPr>
          <a:xfrm flipH="1">
            <a:off x="2013841" y="3500369"/>
            <a:ext cx="1200167" cy="995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8F81125-1886-4572-833E-9C92A1BEC5E0}"/>
              </a:ext>
            </a:extLst>
          </p:cNvPr>
          <p:cNvSpPr txBox="1"/>
          <p:nvPr/>
        </p:nvSpPr>
        <p:spPr>
          <a:xfrm>
            <a:off x="243544" y="4648200"/>
            <a:ext cx="1902279" cy="954107"/>
          </a:xfrm>
          <a:prstGeom prst="rect">
            <a:avLst/>
          </a:prstGeom>
          <a:noFill/>
          <a:ln>
            <a:solidFill>
              <a:srgbClr val="00B050"/>
            </a:solidFill>
          </a:ln>
        </p:spPr>
        <p:txBody>
          <a:bodyPr wrap="square" rtlCol="0">
            <a:spAutoFit/>
          </a:bodyPr>
          <a:lstStyle/>
          <a:p>
            <a:r>
              <a:rPr lang="en-US" sz="1400" dirty="0"/>
              <a:t>Ordinance discussions</a:t>
            </a:r>
          </a:p>
          <a:p>
            <a:r>
              <a:rPr lang="en-US" sz="1400" dirty="0"/>
              <a:t>-What should be included in ordinance?</a:t>
            </a:r>
          </a:p>
          <a:p>
            <a:r>
              <a:rPr lang="en-US" sz="1400" dirty="0"/>
              <a:t>- Draft Review Meeting</a:t>
            </a:r>
          </a:p>
        </p:txBody>
      </p:sp>
      <p:cxnSp>
        <p:nvCxnSpPr>
          <p:cNvPr id="30" name="Straight Arrow Connector 29">
            <a:extLst>
              <a:ext uri="{FF2B5EF4-FFF2-40B4-BE49-F238E27FC236}">
                <a16:creationId xmlns:a16="http://schemas.microsoft.com/office/drawing/2014/main" id="{135C881B-CC55-472F-9346-7B5A51DBF8E0}"/>
              </a:ext>
            </a:extLst>
          </p:cNvPr>
          <p:cNvCxnSpPr>
            <a:cxnSpLocks/>
          </p:cNvCxnSpPr>
          <p:nvPr/>
        </p:nvCxnSpPr>
        <p:spPr>
          <a:xfrm>
            <a:off x="2286000" y="4953000"/>
            <a:ext cx="9280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39D4490-D878-4F40-87F8-88AA863CC9CF}"/>
              </a:ext>
            </a:extLst>
          </p:cNvPr>
          <p:cNvSpPr txBox="1"/>
          <p:nvPr/>
        </p:nvSpPr>
        <p:spPr>
          <a:xfrm>
            <a:off x="3352800" y="4631088"/>
            <a:ext cx="1828800" cy="738664"/>
          </a:xfrm>
          <a:prstGeom prst="rect">
            <a:avLst/>
          </a:prstGeom>
          <a:noFill/>
          <a:ln>
            <a:solidFill>
              <a:srgbClr val="00B050"/>
            </a:solidFill>
          </a:ln>
        </p:spPr>
        <p:txBody>
          <a:bodyPr wrap="square" rtlCol="0">
            <a:spAutoFit/>
          </a:bodyPr>
          <a:lstStyle/>
          <a:p>
            <a:r>
              <a:rPr lang="en-US" sz="1400" dirty="0"/>
              <a:t>CPC Meeting</a:t>
            </a:r>
          </a:p>
          <a:p>
            <a:r>
              <a:rPr lang="en-US" sz="1400" dirty="0"/>
              <a:t>-Submit comments on Favor/Opposition</a:t>
            </a:r>
          </a:p>
        </p:txBody>
      </p:sp>
      <p:cxnSp>
        <p:nvCxnSpPr>
          <p:cNvPr id="33" name="Straight Arrow Connector 32">
            <a:extLst>
              <a:ext uri="{FF2B5EF4-FFF2-40B4-BE49-F238E27FC236}">
                <a16:creationId xmlns:a16="http://schemas.microsoft.com/office/drawing/2014/main" id="{18567109-5A26-4423-B1E1-95D51F0BE795}"/>
              </a:ext>
            </a:extLst>
          </p:cNvPr>
          <p:cNvCxnSpPr>
            <a:cxnSpLocks/>
          </p:cNvCxnSpPr>
          <p:nvPr/>
        </p:nvCxnSpPr>
        <p:spPr>
          <a:xfrm>
            <a:off x="5290422" y="4963436"/>
            <a:ext cx="9280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7995C7-0113-4FDF-99B5-7CE8B4A6256E}"/>
              </a:ext>
            </a:extLst>
          </p:cNvPr>
          <p:cNvSpPr txBox="1"/>
          <p:nvPr/>
        </p:nvSpPr>
        <p:spPr>
          <a:xfrm>
            <a:off x="6310977" y="4648200"/>
            <a:ext cx="1828800" cy="738664"/>
          </a:xfrm>
          <a:prstGeom prst="rect">
            <a:avLst/>
          </a:prstGeom>
          <a:noFill/>
          <a:ln>
            <a:solidFill>
              <a:srgbClr val="00B050"/>
            </a:solidFill>
          </a:ln>
        </p:spPr>
        <p:txBody>
          <a:bodyPr wrap="square" rtlCol="0">
            <a:spAutoFit/>
          </a:bodyPr>
          <a:lstStyle/>
          <a:p>
            <a:r>
              <a:rPr lang="en-US" sz="1400" dirty="0"/>
              <a:t>City Council Meeting</a:t>
            </a:r>
          </a:p>
          <a:p>
            <a:r>
              <a:rPr lang="en-US" sz="1400" dirty="0"/>
              <a:t>-Submit comments on Favor/Opposition</a:t>
            </a:r>
          </a:p>
        </p:txBody>
      </p:sp>
      <p:sp>
        <p:nvSpPr>
          <p:cNvPr id="35" name="Star: 5 Points 34">
            <a:extLst>
              <a:ext uri="{FF2B5EF4-FFF2-40B4-BE49-F238E27FC236}">
                <a16:creationId xmlns:a16="http://schemas.microsoft.com/office/drawing/2014/main" id="{E7CD0E2E-6283-4D83-93DC-CD16661D5782}"/>
              </a:ext>
            </a:extLst>
          </p:cNvPr>
          <p:cNvSpPr/>
          <p:nvPr/>
        </p:nvSpPr>
        <p:spPr>
          <a:xfrm>
            <a:off x="5136702" y="839510"/>
            <a:ext cx="519779" cy="48962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23CE97EE-0706-4032-A2EF-660330AF3826}"/>
              </a:ext>
            </a:extLst>
          </p:cNvPr>
          <p:cNvSpPr/>
          <p:nvPr/>
        </p:nvSpPr>
        <p:spPr>
          <a:xfrm>
            <a:off x="7924800" y="4340872"/>
            <a:ext cx="519779" cy="48962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Star: 5 Points 36">
            <a:extLst>
              <a:ext uri="{FF2B5EF4-FFF2-40B4-BE49-F238E27FC236}">
                <a16:creationId xmlns:a16="http://schemas.microsoft.com/office/drawing/2014/main" id="{43465510-977D-4C6A-9700-57CF05E87EF4}"/>
              </a:ext>
            </a:extLst>
          </p:cNvPr>
          <p:cNvSpPr/>
          <p:nvPr/>
        </p:nvSpPr>
        <p:spPr>
          <a:xfrm>
            <a:off x="4709431" y="4386276"/>
            <a:ext cx="519779" cy="48962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51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0" y="79280"/>
            <a:ext cx="8229600" cy="792162"/>
          </a:xfrm>
        </p:spPr>
        <p:txBody>
          <a:bodyPr/>
          <a:lstStyle/>
          <a:p>
            <a:r>
              <a:rPr lang="en-US" dirty="0"/>
              <a:t>Conservation Districts Must Regulate:</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381000" y="990600"/>
            <a:ext cx="4267200" cy="4525963"/>
          </a:xfrm>
        </p:spPr>
        <p:txBody>
          <a:bodyPr>
            <a:normAutofit fontScale="92500" lnSpcReduction="10000"/>
          </a:bodyPr>
          <a:lstStyle/>
          <a:p>
            <a:r>
              <a:rPr lang="en-US" dirty="0"/>
              <a:t>Development Standards:</a:t>
            </a:r>
          </a:p>
          <a:p>
            <a:pPr lvl="1"/>
            <a:r>
              <a:rPr lang="en-US" dirty="0"/>
              <a:t>Accessory structures</a:t>
            </a:r>
          </a:p>
          <a:p>
            <a:pPr lvl="1"/>
            <a:r>
              <a:rPr lang="en-US" dirty="0"/>
              <a:t>Building &amp; structure height</a:t>
            </a:r>
          </a:p>
          <a:p>
            <a:pPr lvl="1"/>
            <a:r>
              <a:rPr lang="en-US" dirty="0"/>
              <a:t>Density</a:t>
            </a:r>
          </a:p>
          <a:p>
            <a:pPr lvl="1"/>
            <a:r>
              <a:rPr lang="en-US" dirty="0"/>
              <a:t>Fences &amp; walls</a:t>
            </a:r>
          </a:p>
          <a:p>
            <a:pPr lvl="1"/>
            <a:r>
              <a:rPr lang="en-US" dirty="0"/>
              <a:t>Floor area ratio</a:t>
            </a:r>
          </a:p>
          <a:p>
            <a:pPr lvl="1"/>
            <a:r>
              <a:rPr lang="en-US" dirty="0"/>
              <a:t>Lot coverage</a:t>
            </a:r>
          </a:p>
          <a:p>
            <a:pPr lvl="1"/>
            <a:r>
              <a:rPr lang="en-US" dirty="0"/>
              <a:t>Lot size</a:t>
            </a:r>
          </a:p>
          <a:p>
            <a:pPr lvl="1"/>
            <a:r>
              <a:rPr lang="en-US" dirty="0"/>
              <a:t>Off-street parking</a:t>
            </a:r>
          </a:p>
          <a:p>
            <a:pPr lvl="1"/>
            <a:r>
              <a:rPr lang="en-US" dirty="0"/>
              <a:t>Permitted uses</a:t>
            </a:r>
          </a:p>
          <a:p>
            <a:pPr lvl="1"/>
            <a:r>
              <a:rPr lang="en-US" dirty="0"/>
              <a:t>Setbacks</a:t>
            </a:r>
          </a:p>
          <a:p>
            <a:pPr lvl="1"/>
            <a:r>
              <a:rPr lang="en-US" dirty="0"/>
              <a:t>Stories</a:t>
            </a:r>
          </a:p>
          <a:p>
            <a:endParaRPr lang="en-US" dirty="0"/>
          </a:p>
        </p:txBody>
      </p:sp>
      <p:sp>
        <p:nvSpPr>
          <p:cNvPr id="6" name="Content Placeholder 5">
            <a:extLst>
              <a:ext uri="{FF2B5EF4-FFF2-40B4-BE49-F238E27FC236}">
                <a16:creationId xmlns:a16="http://schemas.microsoft.com/office/drawing/2014/main" id="{2D8CBB8A-5590-44BA-9335-10FC13FADCA4}"/>
              </a:ext>
            </a:extLst>
          </p:cNvPr>
          <p:cNvSpPr>
            <a:spLocks noGrp="1"/>
          </p:cNvSpPr>
          <p:nvPr>
            <p:ph sz="half" idx="2"/>
          </p:nvPr>
        </p:nvSpPr>
        <p:spPr>
          <a:xfrm>
            <a:off x="4572000" y="990600"/>
            <a:ext cx="4343400" cy="4389120"/>
          </a:xfrm>
        </p:spPr>
        <p:txBody>
          <a:bodyPr>
            <a:normAutofit fontScale="92500" lnSpcReduction="10000"/>
          </a:bodyPr>
          <a:lstStyle/>
          <a:p>
            <a:r>
              <a:rPr lang="en-US" dirty="0"/>
              <a:t>Architectural standards:</a:t>
            </a:r>
          </a:p>
          <a:p>
            <a:pPr lvl="1"/>
            <a:r>
              <a:rPr lang="en-US" dirty="0"/>
              <a:t>Architectural styles</a:t>
            </a:r>
          </a:p>
          <a:p>
            <a:pPr lvl="1"/>
            <a:r>
              <a:rPr lang="en-US" dirty="0"/>
              <a:t>Building elevations</a:t>
            </a:r>
          </a:p>
          <a:p>
            <a:pPr lvl="1"/>
            <a:r>
              <a:rPr lang="en-US" dirty="0"/>
              <a:t>Building materials</a:t>
            </a:r>
          </a:p>
          <a:p>
            <a:pPr lvl="1"/>
            <a:r>
              <a:rPr lang="en-US" dirty="0"/>
              <a:t>Chimneys</a:t>
            </a:r>
          </a:p>
          <a:p>
            <a:pPr lvl="1"/>
            <a:r>
              <a:rPr lang="en-US" dirty="0"/>
              <a:t>Porch styles</a:t>
            </a:r>
          </a:p>
          <a:p>
            <a:pPr lvl="1"/>
            <a:r>
              <a:rPr lang="en-US" dirty="0"/>
              <a:t>Roof form or pitch</a:t>
            </a:r>
          </a:p>
          <a:p>
            <a:pPr lvl="1"/>
            <a:r>
              <a:rPr lang="en-US" dirty="0"/>
              <a:t>Roofing materials</a:t>
            </a:r>
          </a:p>
          <a:p>
            <a:pPr lvl="1"/>
            <a:r>
              <a:rPr lang="en-US" dirty="0"/>
              <a:t>Windows</a:t>
            </a:r>
          </a:p>
        </p:txBody>
      </p:sp>
      <p:sp>
        <p:nvSpPr>
          <p:cNvPr id="7" name="Slide Number Placeholder 9">
            <a:extLst>
              <a:ext uri="{FF2B5EF4-FFF2-40B4-BE49-F238E27FC236}">
                <a16:creationId xmlns:a16="http://schemas.microsoft.com/office/drawing/2014/main" id="{FDAAB623-6F71-4763-85A6-A4731F2FBF49}"/>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12</a:t>
            </a:fld>
            <a:endParaRPr lang="en-US" dirty="0"/>
          </a:p>
        </p:txBody>
      </p:sp>
    </p:spTree>
    <p:extLst>
      <p:ext uri="{BB962C8B-B14F-4D97-AF65-F5344CB8AC3E}">
        <p14:creationId xmlns:p14="http://schemas.microsoft.com/office/powerpoint/2010/main" val="303714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6156-2E69-4832-9B3D-83E24C4A44F7}"/>
              </a:ext>
            </a:extLst>
          </p:cNvPr>
          <p:cNvSpPr>
            <a:spLocks noGrp="1"/>
          </p:cNvSpPr>
          <p:nvPr>
            <p:ph type="title"/>
          </p:nvPr>
        </p:nvSpPr>
        <p:spPr>
          <a:xfrm>
            <a:off x="457200" y="76041"/>
            <a:ext cx="8458200" cy="792162"/>
          </a:xfrm>
        </p:spPr>
        <p:txBody>
          <a:bodyPr>
            <a:noAutofit/>
          </a:bodyPr>
          <a:lstStyle/>
          <a:p>
            <a:r>
              <a:rPr lang="en-US" dirty="0"/>
              <a:t>Conservation Districts May Also Regulate:</a:t>
            </a:r>
          </a:p>
        </p:txBody>
      </p:sp>
      <p:sp>
        <p:nvSpPr>
          <p:cNvPr id="3" name="Content Placeholder 2">
            <a:extLst>
              <a:ext uri="{FF2B5EF4-FFF2-40B4-BE49-F238E27FC236}">
                <a16:creationId xmlns:a16="http://schemas.microsoft.com/office/drawing/2014/main" id="{59E50E74-9145-49F3-9AD4-D1D587813F30}"/>
              </a:ext>
            </a:extLst>
          </p:cNvPr>
          <p:cNvSpPr>
            <a:spLocks noGrp="1"/>
          </p:cNvSpPr>
          <p:nvPr>
            <p:ph idx="1"/>
          </p:nvPr>
        </p:nvSpPr>
        <p:spPr>
          <a:xfrm>
            <a:off x="304800" y="868203"/>
            <a:ext cx="8458200" cy="4724877"/>
          </a:xfrm>
        </p:spPr>
        <p:txBody>
          <a:bodyPr>
            <a:normAutofit fontScale="77500" lnSpcReduction="20000"/>
          </a:bodyPr>
          <a:lstStyle/>
          <a:p>
            <a:r>
              <a:rPr lang="en-US" dirty="0"/>
              <a:t>Building relocation</a:t>
            </a:r>
          </a:p>
          <a:p>
            <a:r>
              <a:rPr lang="en-US" sz="2900" dirty="0"/>
              <a:t>Building width</a:t>
            </a:r>
          </a:p>
          <a:p>
            <a:r>
              <a:rPr lang="en-US" sz="2900" dirty="0"/>
              <a:t>Demolition</a:t>
            </a:r>
          </a:p>
          <a:p>
            <a:r>
              <a:rPr lang="en-US" sz="2900" dirty="0"/>
              <a:t>Driveways, curbs, and sidewalks</a:t>
            </a:r>
          </a:p>
          <a:p>
            <a:r>
              <a:rPr lang="en-US" sz="2900" dirty="0"/>
              <a:t>Foundations</a:t>
            </a:r>
          </a:p>
          <a:p>
            <a:r>
              <a:rPr lang="en-US" sz="2900" dirty="0"/>
              <a:t>Garage location and entrance</a:t>
            </a:r>
          </a:p>
          <a:p>
            <a:r>
              <a:rPr lang="en-US" sz="2900" dirty="0"/>
              <a:t>Impervious surfaces</a:t>
            </a:r>
          </a:p>
          <a:p>
            <a:r>
              <a:rPr lang="en-US" sz="2900" dirty="0"/>
              <a:t>Landscaping or other natural features</a:t>
            </a:r>
          </a:p>
          <a:p>
            <a:r>
              <a:rPr lang="en-US" sz="2900" dirty="0"/>
              <a:t>Massing</a:t>
            </a:r>
          </a:p>
          <a:p>
            <a:r>
              <a:rPr lang="en-US" sz="2900" dirty="0"/>
              <a:t>Paint colors</a:t>
            </a:r>
          </a:p>
          <a:p>
            <a:r>
              <a:rPr lang="en-US" sz="2900" dirty="0"/>
              <a:t>Solar energy systems and the components</a:t>
            </a:r>
          </a:p>
          <a:p>
            <a:r>
              <a:rPr lang="en-US" sz="2900" dirty="0"/>
              <a:t>Steps</a:t>
            </a:r>
          </a:p>
          <a:p>
            <a:r>
              <a:rPr lang="en-US" sz="2900" dirty="0"/>
              <a:t>Window and dormer size and location</a:t>
            </a:r>
          </a:p>
          <a:p>
            <a:r>
              <a:rPr lang="en-US" sz="2900" dirty="0"/>
              <a:t>Additional development and architectural standards, as desired</a:t>
            </a:r>
            <a:endParaRPr lang="en-US" dirty="0"/>
          </a:p>
        </p:txBody>
      </p:sp>
      <p:sp>
        <p:nvSpPr>
          <p:cNvPr id="4" name="Slide Number Placeholder 9">
            <a:extLst>
              <a:ext uri="{FF2B5EF4-FFF2-40B4-BE49-F238E27FC236}">
                <a16:creationId xmlns:a16="http://schemas.microsoft.com/office/drawing/2014/main" id="{3653CE26-ACC5-4297-ABCC-4D2818A037FC}"/>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13</a:t>
            </a:fld>
            <a:endParaRPr lang="en-US" dirty="0"/>
          </a:p>
        </p:txBody>
      </p:sp>
    </p:spTree>
    <p:extLst>
      <p:ext uri="{BB962C8B-B14F-4D97-AF65-F5344CB8AC3E}">
        <p14:creationId xmlns:p14="http://schemas.microsoft.com/office/powerpoint/2010/main" val="351501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DC5B-CBB8-4A0E-844A-7B0CC7C277EC}"/>
              </a:ext>
            </a:extLst>
          </p:cNvPr>
          <p:cNvSpPr>
            <a:spLocks noGrp="1"/>
          </p:cNvSpPr>
          <p:nvPr>
            <p:ph type="title"/>
          </p:nvPr>
        </p:nvSpPr>
        <p:spPr>
          <a:xfrm>
            <a:off x="457200" y="76200"/>
            <a:ext cx="8229600" cy="792162"/>
          </a:xfrm>
        </p:spPr>
        <p:txBody>
          <a:bodyPr/>
          <a:lstStyle/>
          <a:p>
            <a:r>
              <a:rPr lang="en-US" dirty="0"/>
              <a:t>Considerations Specific for this area</a:t>
            </a:r>
          </a:p>
        </p:txBody>
      </p:sp>
      <p:sp>
        <p:nvSpPr>
          <p:cNvPr id="3" name="Content Placeholder 2">
            <a:extLst>
              <a:ext uri="{FF2B5EF4-FFF2-40B4-BE49-F238E27FC236}">
                <a16:creationId xmlns:a16="http://schemas.microsoft.com/office/drawing/2014/main" id="{41DE02D6-8940-41C8-A46B-4E2325D21AAD}"/>
              </a:ext>
            </a:extLst>
          </p:cNvPr>
          <p:cNvSpPr>
            <a:spLocks noGrp="1"/>
          </p:cNvSpPr>
          <p:nvPr>
            <p:ph idx="1"/>
          </p:nvPr>
        </p:nvSpPr>
        <p:spPr>
          <a:xfrm>
            <a:off x="304800" y="868362"/>
            <a:ext cx="8610600" cy="4922838"/>
          </a:xfrm>
        </p:spPr>
        <p:txBody>
          <a:bodyPr>
            <a:normAutofit lnSpcReduction="10000"/>
          </a:bodyPr>
          <a:lstStyle/>
          <a:p>
            <a:r>
              <a:rPr lang="en-US" sz="2200" i="0" u="none" strike="noStrike" baseline="0" dirty="0"/>
              <a:t>The neighborhood committee is concerned that without a Conservation District the neighborhood may face substantial inappropriate redevelopment and encroachment.</a:t>
            </a:r>
          </a:p>
          <a:p>
            <a:r>
              <a:rPr lang="en-US" sz="2200" i="0" u="none" strike="noStrike" baseline="0" dirty="0"/>
              <a:t>In the discussion with the neighborhood committee about wanting Conservation District status the main goals were to: </a:t>
            </a:r>
          </a:p>
          <a:p>
            <a:pPr lvl="1"/>
            <a:r>
              <a:rPr lang="en-US" sz="1800" dirty="0"/>
              <a:t>protect architectural styles</a:t>
            </a:r>
          </a:p>
          <a:p>
            <a:pPr lvl="1"/>
            <a:r>
              <a:rPr lang="en-US" sz="1800" i="0" u="none" strike="noStrike" baseline="0" dirty="0"/>
              <a:t>ensure compatibility of materials used in remodeling and new construction</a:t>
            </a:r>
          </a:p>
          <a:p>
            <a:pPr lvl="1"/>
            <a:r>
              <a:rPr lang="en-US" sz="1800" i="0" u="none" strike="noStrike" baseline="0" dirty="0"/>
              <a:t>protect lot coverage</a:t>
            </a:r>
          </a:p>
          <a:p>
            <a:pPr lvl="1"/>
            <a:r>
              <a:rPr lang="en-US" sz="1800" i="0" u="none" strike="noStrike" baseline="0" dirty="0"/>
              <a:t>protect consistent setbacks</a:t>
            </a:r>
          </a:p>
          <a:p>
            <a:pPr lvl="1"/>
            <a:r>
              <a:rPr lang="en-US" sz="1800" i="0" u="none" strike="noStrike" baseline="0" dirty="0"/>
              <a:t>single-family land uses</a:t>
            </a:r>
          </a:p>
          <a:p>
            <a:pPr lvl="1"/>
            <a:r>
              <a:rPr lang="en-US" sz="1800" i="0" u="none" strike="noStrike" baseline="0" dirty="0"/>
              <a:t>regulate height of structures</a:t>
            </a:r>
          </a:p>
          <a:p>
            <a:pPr lvl="1"/>
            <a:r>
              <a:rPr lang="en-US" sz="1800" dirty="0"/>
              <a:t>regulate</a:t>
            </a:r>
            <a:r>
              <a:rPr lang="en-US" sz="1800" i="0" u="none" strike="noStrike" baseline="0" dirty="0"/>
              <a:t> number of stories</a:t>
            </a:r>
          </a:p>
          <a:p>
            <a:r>
              <a:rPr lang="en-US" sz="2400" i="0" u="none" strike="noStrike" baseline="0" dirty="0"/>
              <a:t>All of these things could be regulated to maintain the appearance and characteristics of the neighborhood. </a:t>
            </a:r>
          </a:p>
          <a:p>
            <a:endParaRPr lang="en-US" dirty="0"/>
          </a:p>
        </p:txBody>
      </p:sp>
      <p:sp>
        <p:nvSpPr>
          <p:cNvPr id="4" name="Slide Number Placeholder 3">
            <a:extLst>
              <a:ext uri="{FF2B5EF4-FFF2-40B4-BE49-F238E27FC236}">
                <a16:creationId xmlns:a16="http://schemas.microsoft.com/office/drawing/2014/main" id="{1083C494-56BB-4570-B760-57AF994F81F8}"/>
              </a:ext>
            </a:extLst>
          </p:cNvPr>
          <p:cNvSpPr>
            <a:spLocks noGrp="1"/>
          </p:cNvSpPr>
          <p:nvPr>
            <p:ph type="sldNum" sz="quarter" idx="12"/>
          </p:nvPr>
        </p:nvSpPr>
        <p:spPr/>
        <p:txBody>
          <a:bodyPr/>
          <a:lstStyle/>
          <a:p>
            <a:fld id="{1495F53C-01BC-4AE7-90F7-C97EA11C7DB7}" type="slidenum">
              <a:rPr lang="en-US" smtClean="0"/>
              <a:t>14</a:t>
            </a:fld>
            <a:endParaRPr lang="en-US" dirty="0"/>
          </a:p>
        </p:txBody>
      </p:sp>
    </p:spTree>
    <p:extLst>
      <p:ext uri="{BB962C8B-B14F-4D97-AF65-F5344CB8AC3E}">
        <p14:creationId xmlns:p14="http://schemas.microsoft.com/office/powerpoint/2010/main" val="2818976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E02D6-8940-41C8-A46B-4E2325D21AAD}"/>
              </a:ext>
            </a:extLst>
          </p:cNvPr>
          <p:cNvSpPr>
            <a:spLocks noGrp="1"/>
          </p:cNvSpPr>
          <p:nvPr>
            <p:ph idx="1"/>
          </p:nvPr>
        </p:nvSpPr>
        <p:spPr>
          <a:xfrm>
            <a:off x="304800" y="868362"/>
            <a:ext cx="8458200" cy="4770438"/>
          </a:xfrm>
        </p:spPr>
        <p:txBody>
          <a:bodyPr>
            <a:normAutofit fontScale="85000" lnSpcReduction="10000"/>
          </a:bodyPr>
          <a:lstStyle/>
          <a:p>
            <a:r>
              <a:rPr lang="en-US" dirty="0"/>
              <a:t>Architectural styles:</a:t>
            </a:r>
          </a:p>
          <a:p>
            <a:pPr lvl="1"/>
            <a:r>
              <a:rPr lang="en-US" dirty="0"/>
              <a:t>Predominately Minimal Traditional style homes exist in this district.</a:t>
            </a:r>
          </a:p>
          <a:p>
            <a:pPr lvl="1"/>
            <a:r>
              <a:rPr lang="en-US" dirty="0"/>
              <a:t>What styles of architecture would be allowed for new construction?  </a:t>
            </a:r>
          </a:p>
          <a:p>
            <a:pPr lvl="1"/>
            <a:r>
              <a:rPr lang="en-US" dirty="0"/>
              <a:t>Would existing structures be required to be remodeled or added on to in their existing styles?  </a:t>
            </a:r>
          </a:p>
          <a:p>
            <a:pPr marL="457200" lvl="1" indent="0">
              <a:buNone/>
            </a:pPr>
            <a:endParaRPr lang="en-US" dirty="0"/>
          </a:p>
          <a:p>
            <a:r>
              <a:rPr lang="en-US" dirty="0"/>
              <a:t>Architectural characteristics:</a:t>
            </a:r>
          </a:p>
          <a:p>
            <a:pPr lvl="1"/>
            <a:r>
              <a:rPr lang="en-US" sz="2500" dirty="0"/>
              <a:t>The majority of the homes are Minimal Traditional style, although seven Ranch style homes exist.  </a:t>
            </a:r>
          </a:p>
          <a:p>
            <a:pPr lvl="1"/>
            <a:r>
              <a:rPr lang="en-US" dirty="0"/>
              <a:t>What are the characteristics of the styles that should be maintained?  </a:t>
            </a:r>
          </a:p>
          <a:p>
            <a:pPr lvl="1"/>
            <a:r>
              <a:rPr lang="en-US" dirty="0"/>
              <a:t>Characteristics could include the building materials, roof form and pitch for all styles, window types, etc.  </a:t>
            </a:r>
          </a:p>
        </p:txBody>
      </p:sp>
      <p:sp>
        <p:nvSpPr>
          <p:cNvPr id="4" name="Slide Number Placeholder 3">
            <a:extLst>
              <a:ext uri="{FF2B5EF4-FFF2-40B4-BE49-F238E27FC236}">
                <a16:creationId xmlns:a16="http://schemas.microsoft.com/office/drawing/2014/main" id="{1083C494-56BB-4570-B760-57AF994F81F8}"/>
              </a:ext>
            </a:extLst>
          </p:cNvPr>
          <p:cNvSpPr>
            <a:spLocks noGrp="1"/>
          </p:cNvSpPr>
          <p:nvPr>
            <p:ph type="sldNum" sz="quarter" idx="12"/>
          </p:nvPr>
        </p:nvSpPr>
        <p:spPr/>
        <p:txBody>
          <a:bodyPr/>
          <a:lstStyle/>
          <a:p>
            <a:fld id="{1495F53C-01BC-4AE7-90F7-C97EA11C7DB7}" type="slidenum">
              <a:rPr lang="en-US" smtClean="0"/>
              <a:t>15</a:t>
            </a:fld>
            <a:endParaRPr lang="en-US" dirty="0"/>
          </a:p>
        </p:txBody>
      </p:sp>
      <p:sp>
        <p:nvSpPr>
          <p:cNvPr id="8" name="Title 1">
            <a:extLst>
              <a:ext uri="{FF2B5EF4-FFF2-40B4-BE49-F238E27FC236}">
                <a16:creationId xmlns:a16="http://schemas.microsoft.com/office/drawing/2014/main" id="{D26083BF-4871-4D28-84F2-7945690A4391}"/>
              </a:ext>
            </a:extLst>
          </p:cNvPr>
          <p:cNvSpPr>
            <a:spLocks noGrp="1"/>
          </p:cNvSpPr>
          <p:nvPr>
            <p:ph type="title"/>
          </p:nvPr>
        </p:nvSpPr>
        <p:spPr>
          <a:xfrm>
            <a:off x="457200" y="76200"/>
            <a:ext cx="8610600" cy="792162"/>
          </a:xfrm>
        </p:spPr>
        <p:txBody>
          <a:bodyPr/>
          <a:lstStyle/>
          <a:p>
            <a:r>
              <a:rPr lang="en-US" dirty="0"/>
              <a:t>Considerations Specific for this area </a:t>
            </a:r>
            <a:r>
              <a:rPr lang="en-US" sz="2800" dirty="0"/>
              <a:t>(cont.)</a:t>
            </a:r>
          </a:p>
        </p:txBody>
      </p:sp>
    </p:spTree>
    <p:extLst>
      <p:ext uri="{BB962C8B-B14F-4D97-AF65-F5344CB8AC3E}">
        <p14:creationId xmlns:p14="http://schemas.microsoft.com/office/powerpoint/2010/main" val="243605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E02D6-8940-41C8-A46B-4E2325D21AAD}"/>
              </a:ext>
            </a:extLst>
          </p:cNvPr>
          <p:cNvSpPr>
            <a:spLocks noGrp="1"/>
          </p:cNvSpPr>
          <p:nvPr>
            <p:ph idx="1"/>
          </p:nvPr>
        </p:nvSpPr>
        <p:spPr>
          <a:xfrm>
            <a:off x="304800" y="868362"/>
            <a:ext cx="8382000" cy="4618038"/>
          </a:xfrm>
        </p:spPr>
        <p:txBody>
          <a:bodyPr>
            <a:normAutofit fontScale="92500" lnSpcReduction="20000"/>
          </a:bodyPr>
          <a:lstStyle/>
          <a:p>
            <a:r>
              <a:rPr lang="en-US" dirty="0"/>
              <a:t>Setbacks:</a:t>
            </a:r>
          </a:p>
          <a:p>
            <a:pPr lvl="1"/>
            <a:r>
              <a:rPr lang="en-US" dirty="0"/>
              <a:t>Regulate the distance separation from a structure to a property line.</a:t>
            </a:r>
          </a:p>
          <a:p>
            <a:pPr lvl="1"/>
            <a:endParaRPr lang="en-US" dirty="0"/>
          </a:p>
          <a:p>
            <a:r>
              <a:rPr lang="en-US" dirty="0"/>
              <a:t>Building Height:</a:t>
            </a:r>
          </a:p>
          <a:p>
            <a:pPr lvl="1"/>
            <a:r>
              <a:rPr lang="en-US" dirty="0"/>
              <a:t>Could cap the allowable building height at a certain height.  The vast majority of structures are one-story, although approximately three structures are two-story.</a:t>
            </a:r>
          </a:p>
          <a:p>
            <a:pPr marL="0" indent="0">
              <a:buNone/>
            </a:pPr>
            <a:endParaRPr lang="en-US" dirty="0"/>
          </a:p>
          <a:p>
            <a:r>
              <a:rPr lang="en-US" dirty="0"/>
              <a:t>Accessory structure/garage:</a:t>
            </a:r>
          </a:p>
          <a:p>
            <a:pPr lvl="1"/>
            <a:r>
              <a:rPr lang="en-US" dirty="0"/>
              <a:t>Regulate the location of accessory structures or garages on a lot, such as behind the house, front entry garages.  May also regulate the design and materials for new accessory structures or accessory structure remodels.  </a:t>
            </a:r>
          </a:p>
          <a:p>
            <a:endParaRPr lang="en-US" dirty="0"/>
          </a:p>
        </p:txBody>
      </p:sp>
      <p:sp>
        <p:nvSpPr>
          <p:cNvPr id="4" name="Slide Number Placeholder 3">
            <a:extLst>
              <a:ext uri="{FF2B5EF4-FFF2-40B4-BE49-F238E27FC236}">
                <a16:creationId xmlns:a16="http://schemas.microsoft.com/office/drawing/2014/main" id="{1083C494-56BB-4570-B760-57AF994F81F8}"/>
              </a:ext>
            </a:extLst>
          </p:cNvPr>
          <p:cNvSpPr>
            <a:spLocks noGrp="1"/>
          </p:cNvSpPr>
          <p:nvPr>
            <p:ph type="sldNum" sz="quarter" idx="12"/>
          </p:nvPr>
        </p:nvSpPr>
        <p:spPr/>
        <p:txBody>
          <a:bodyPr/>
          <a:lstStyle/>
          <a:p>
            <a:fld id="{1495F53C-01BC-4AE7-90F7-C97EA11C7DB7}" type="slidenum">
              <a:rPr lang="en-US" smtClean="0"/>
              <a:t>16</a:t>
            </a:fld>
            <a:endParaRPr lang="en-US" dirty="0"/>
          </a:p>
        </p:txBody>
      </p:sp>
      <p:sp>
        <p:nvSpPr>
          <p:cNvPr id="8" name="Title 1">
            <a:extLst>
              <a:ext uri="{FF2B5EF4-FFF2-40B4-BE49-F238E27FC236}">
                <a16:creationId xmlns:a16="http://schemas.microsoft.com/office/drawing/2014/main" id="{40D760A5-66DF-423F-874C-1BFD022FC1C3}"/>
              </a:ext>
            </a:extLst>
          </p:cNvPr>
          <p:cNvSpPr>
            <a:spLocks noGrp="1"/>
          </p:cNvSpPr>
          <p:nvPr>
            <p:ph type="title"/>
          </p:nvPr>
        </p:nvSpPr>
        <p:spPr>
          <a:xfrm>
            <a:off x="457200" y="76200"/>
            <a:ext cx="8610600" cy="792162"/>
          </a:xfrm>
        </p:spPr>
        <p:txBody>
          <a:bodyPr/>
          <a:lstStyle/>
          <a:p>
            <a:r>
              <a:rPr lang="en-US" dirty="0"/>
              <a:t>Considerations Specific for this area </a:t>
            </a:r>
            <a:r>
              <a:rPr lang="en-US" sz="2800" dirty="0"/>
              <a:t>(cont.)</a:t>
            </a:r>
          </a:p>
        </p:txBody>
      </p:sp>
    </p:spTree>
    <p:extLst>
      <p:ext uri="{BB962C8B-B14F-4D97-AF65-F5344CB8AC3E}">
        <p14:creationId xmlns:p14="http://schemas.microsoft.com/office/powerpoint/2010/main" val="31042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E02D6-8940-41C8-A46B-4E2325D21AAD}"/>
              </a:ext>
            </a:extLst>
          </p:cNvPr>
          <p:cNvSpPr>
            <a:spLocks noGrp="1"/>
          </p:cNvSpPr>
          <p:nvPr>
            <p:ph idx="1"/>
          </p:nvPr>
        </p:nvSpPr>
        <p:spPr>
          <a:xfrm>
            <a:off x="304800" y="868362"/>
            <a:ext cx="8692896" cy="4724718"/>
          </a:xfrm>
        </p:spPr>
        <p:txBody>
          <a:bodyPr>
            <a:normAutofit/>
          </a:bodyPr>
          <a:lstStyle/>
          <a:p>
            <a:r>
              <a:rPr lang="en-US" dirty="0"/>
              <a:t>Fences:</a:t>
            </a:r>
          </a:p>
          <a:p>
            <a:pPr lvl="1"/>
            <a:r>
              <a:rPr lang="en-US" dirty="0"/>
              <a:t>Proposed regulations may include allowable fence heights, locations, and materials.</a:t>
            </a:r>
          </a:p>
          <a:p>
            <a:pPr marL="457200" lvl="1" indent="0">
              <a:buNone/>
            </a:pPr>
            <a:endParaRPr lang="en-US" dirty="0"/>
          </a:p>
          <a:p>
            <a:r>
              <a:rPr lang="en-US" dirty="0"/>
              <a:t>Driveways/walkways:</a:t>
            </a:r>
          </a:p>
          <a:p>
            <a:pPr lvl="1"/>
            <a:r>
              <a:rPr lang="en-US" dirty="0"/>
              <a:t>Proposed regulations may include the location and materials allowed for driveways/walkways.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083C494-56BB-4570-B760-57AF994F81F8}"/>
              </a:ext>
            </a:extLst>
          </p:cNvPr>
          <p:cNvSpPr>
            <a:spLocks noGrp="1"/>
          </p:cNvSpPr>
          <p:nvPr>
            <p:ph type="sldNum" sz="quarter" idx="12"/>
          </p:nvPr>
        </p:nvSpPr>
        <p:spPr/>
        <p:txBody>
          <a:bodyPr/>
          <a:lstStyle/>
          <a:p>
            <a:fld id="{1495F53C-01BC-4AE7-90F7-C97EA11C7DB7}" type="slidenum">
              <a:rPr lang="en-US" smtClean="0"/>
              <a:t>17</a:t>
            </a:fld>
            <a:endParaRPr lang="en-US" dirty="0"/>
          </a:p>
        </p:txBody>
      </p:sp>
      <p:sp>
        <p:nvSpPr>
          <p:cNvPr id="8" name="Title 1">
            <a:extLst>
              <a:ext uri="{FF2B5EF4-FFF2-40B4-BE49-F238E27FC236}">
                <a16:creationId xmlns:a16="http://schemas.microsoft.com/office/drawing/2014/main" id="{125B1A5E-DC16-472B-944B-0CB95F87B267}"/>
              </a:ext>
            </a:extLst>
          </p:cNvPr>
          <p:cNvSpPr>
            <a:spLocks noGrp="1"/>
          </p:cNvSpPr>
          <p:nvPr>
            <p:ph type="title"/>
          </p:nvPr>
        </p:nvSpPr>
        <p:spPr>
          <a:xfrm>
            <a:off x="457200" y="76200"/>
            <a:ext cx="8610600" cy="792162"/>
          </a:xfrm>
        </p:spPr>
        <p:txBody>
          <a:bodyPr/>
          <a:lstStyle/>
          <a:p>
            <a:r>
              <a:rPr lang="en-US" dirty="0"/>
              <a:t>Considerations Specific for this area </a:t>
            </a:r>
            <a:r>
              <a:rPr lang="en-US" sz="2800" dirty="0"/>
              <a:t>(cont.)</a:t>
            </a:r>
          </a:p>
        </p:txBody>
      </p:sp>
    </p:spTree>
    <p:extLst>
      <p:ext uri="{BB962C8B-B14F-4D97-AF65-F5344CB8AC3E}">
        <p14:creationId xmlns:p14="http://schemas.microsoft.com/office/powerpoint/2010/main" val="511432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FB70-8739-4018-8B35-023087B9A8D1}"/>
              </a:ext>
            </a:extLst>
          </p:cNvPr>
          <p:cNvSpPr>
            <a:spLocks noGrp="1"/>
          </p:cNvSpPr>
          <p:nvPr>
            <p:ph type="title"/>
          </p:nvPr>
        </p:nvSpPr>
        <p:spPr>
          <a:xfrm>
            <a:off x="457200" y="152400"/>
            <a:ext cx="8229600" cy="792162"/>
          </a:xfrm>
        </p:spPr>
        <p:txBody>
          <a:bodyPr/>
          <a:lstStyle/>
          <a:p>
            <a:r>
              <a:rPr lang="en-US" dirty="0"/>
              <a:t>Petition Language</a:t>
            </a:r>
          </a:p>
        </p:txBody>
      </p:sp>
      <p:sp>
        <p:nvSpPr>
          <p:cNvPr id="3" name="Content Placeholder 2">
            <a:extLst>
              <a:ext uri="{FF2B5EF4-FFF2-40B4-BE49-F238E27FC236}">
                <a16:creationId xmlns:a16="http://schemas.microsoft.com/office/drawing/2014/main" id="{92C505A2-17FB-49DC-A1D6-BE8C97B73FED}"/>
              </a:ext>
            </a:extLst>
          </p:cNvPr>
          <p:cNvSpPr>
            <a:spLocks noGrp="1"/>
          </p:cNvSpPr>
          <p:nvPr>
            <p:ph idx="1"/>
          </p:nvPr>
        </p:nvSpPr>
        <p:spPr>
          <a:xfrm>
            <a:off x="457200" y="838200"/>
            <a:ext cx="8540496" cy="4648518"/>
          </a:xfrm>
        </p:spPr>
        <p:txBody>
          <a:bodyPr>
            <a:normAutofit lnSpcReduction="10000"/>
          </a:bodyPr>
          <a:lstStyle/>
          <a:p>
            <a:r>
              <a:rPr lang="en-US" dirty="0"/>
              <a:t>Purpose of petition</a:t>
            </a:r>
          </a:p>
          <a:p>
            <a:pPr lvl="1"/>
            <a:r>
              <a:rPr lang="en-US" dirty="0"/>
              <a:t>Determine what the neighborhood wants to regulate and preserve</a:t>
            </a:r>
          </a:p>
          <a:p>
            <a:pPr lvl="1"/>
            <a:r>
              <a:rPr lang="en-US" dirty="0"/>
              <a:t>Capture the elements under discussion in preparation for longer and more detailed discussions as part of the zoning change process.</a:t>
            </a:r>
          </a:p>
          <a:p>
            <a:r>
              <a:rPr lang="en-US" dirty="0"/>
              <a:t>If the petition is successful, </a:t>
            </a:r>
            <a:r>
              <a:rPr lang="en-US" i="1" dirty="0"/>
              <a:t>then</a:t>
            </a:r>
            <a:r>
              <a:rPr lang="en-US" dirty="0"/>
              <a:t> the city and the neighborhood begin to talk through the details of what the neighborhood would like to regulate and preserve. </a:t>
            </a:r>
          </a:p>
          <a:p>
            <a:r>
              <a:rPr lang="en-US" dirty="0"/>
              <a:t>Meetings held as often as needed to gather input.</a:t>
            </a:r>
          </a:p>
          <a:p>
            <a:endParaRPr lang="en-US" dirty="0"/>
          </a:p>
        </p:txBody>
      </p:sp>
      <p:sp>
        <p:nvSpPr>
          <p:cNvPr id="4" name="Slide Number Placeholder 3">
            <a:extLst>
              <a:ext uri="{FF2B5EF4-FFF2-40B4-BE49-F238E27FC236}">
                <a16:creationId xmlns:a16="http://schemas.microsoft.com/office/drawing/2014/main" id="{C09F12F4-1C6A-4101-A7FF-E8B57C2C0386}"/>
              </a:ext>
            </a:extLst>
          </p:cNvPr>
          <p:cNvSpPr>
            <a:spLocks noGrp="1"/>
          </p:cNvSpPr>
          <p:nvPr>
            <p:ph type="sldNum" sz="quarter" idx="12"/>
          </p:nvPr>
        </p:nvSpPr>
        <p:spPr/>
        <p:txBody>
          <a:bodyPr/>
          <a:lstStyle/>
          <a:p>
            <a:fld id="{1495F53C-01BC-4AE7-90F7-C97EA11C7DB7}" type="slidenum">
              <a:rPr lang="en-US" smtClean="0"/>
              <a:t>18</a:t>
            </a:fld>
            <a:endParaRPr lang="en-US" dirty="0"/>
          </a:p>
        </p:txBody>
      </p:sp>
    </p:spTree>
    <p:extLst>
      <p:ext uri="{BB962C8B-B14F-4D97-AF65-F5344CB8AC3E}">
        <p14:creationId xmlns:p14="http://schemas.microsoft.com/office/powerpoint/2010/main" val="9187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DAA1-B316-48DA-BD35-F37108167D6D}"/>
              </a:ext>
            </a:extLst>
          </p:cNvPr>
          <p:cNvSpPr>
            <a:spLocks noGrp="1"/>
          </p:cNvSpPr>
          <p:nvPr>
            <p:ph idx="1"/>
          </p:nvPr>
        </p:nvSpPr>
        <p:spPr>
          <a:xfrm>
            <a:off x="457200" y="868362"/>
            <a:ext cx="8540496" cy="4724718"/>
          </a:xfrm>
        </p:spPr>
        <p:txBody>
          <a:bodyPr>
            <a:normAutofit fontScale="92500"/>
          </a:bodyPr>
          <a:lstStyle/>
          <a:p>
            <a:r>
              <a:rPr lang="en-US" dirty="0"/>
              <a:t>Petition wording must be broad enough to allow for discussion of details, yet narrow enough to allow owners to understand what is under discussion.</a:t>
            </a:r>
          </a:p>
          <a:p>
            <a:r>
              <a:rPr lang="en-US" dirty="0"/>
              <a:t>Example - fences</a:t>
            </a:r>
          </a:p>
          <a:p>
            <a:pPr lvl="1"/>
            <a:r>
              <a:rPr lang="en-US" dirty="0"/>
              <a:t>Too broad: </a:t>
            </a:r>
            <a:r>
              <a:rPr lang="en-US" i="1" dirty="0"/>
              <a:t>Fences</a:t>
            </a:r>
            <a:r>
              <a:rPr lang="en-US" dirty="0"/>
              <a:t> – (no detail about what is under discussion)</a:t>
            </a:r>
          </a:p>
          <a:p>
            <a:pPr lvl="1"/>
            <a:r>
              <a:rPr lang="en-US" dirty="0"/>
              <a:t>Too narrow: </a:t>
            </a:r>
            <a:r>
              <a:rPr lang="en-US" i="1" dirty="0"/>
              <a:t>Fences - proposed regulations may include adjustments to the allowed height of fences in corner-side yards abutting Inwood Road and fence openness for side yard fences located within parkway setbacks</a:t>
            </a:r>
            <a:r>
              <a:rPr lang="en-US" dirty="0"/>
              <a:t>.</a:t>
            </a:r>
          </a:p>
          <a:p>
            <a:pPr lvl="1"/>
            <a:r>
              <a:rPr lang="en-US" dirty="0"/>
              <a:t>Just right: </a:t>
            </a:r>
            <a:r>
              <a:rPr lang="en-US" i="1" dirty="0"/>
              <a:t>Fences - proposed regulations may include allowed height, percent of open surface area, location.</a:t>
            </a:r>
          </a:p>
          <a:p>
            <a:endParaRPr lang="en-US" dirty="0"/>
          </a:p>
        </p:txBody>
      </p:sp>
      <p:sp>
        <p:nvSpPr>
          <p:cNvPr id="4" name="Slide Number Placeholder 9">
            <a:extLst>
              <a:ext uri="{FF2B5EF4-FFF2-40B4-BE49-F238E27FC236}">
                <a16:creationId xmlns:a16="http://schemas.microsoft.com/office/drawing/2014/main" id="{6B1EA062-5EEA-4231-AB55-77FC73FE8518}"/>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19</a:t>
            </a:fld>
            <a:endParaRPr lang="en-US" dirty="0"/>
          </a:p>
        </p:txBody>
      </p:sp>
      <p:sp>
        <p:nvSpPr>
          <p:cNvPr id="7" name="Title 1">
            <a:extLst>
              <a:ext uri="{FF2B5EF4-FFF2-40B4-BE49-F238E27FC236}">
                <a16:creationId xmlns:a16="http://schemas.microsoft.com/office/drawing/2014/main" id="{D00A45CF-5642-4D93-BE19-585A2B8D6D75}"/>
              </a:ext>
            </a:extLst>
          </p:cNvPr>
          <p:cNvSpPr>
            <a:spLocks noGrp="1"/>
          </p:cNvSpPr>
          <p:nvPr>
            <p:ph type="title"/>
          </p:nvPr>
        </p:nvSpPr>
        <p:spPr>
          <a:xfrm>
            <a:off x="457200" y="152400"/>
            <a:ext cx="8229600" cy="792162"/>
          </a:xfrm>
        </p:spPr>
        <p:txBody>
          <a:bodyPr/>
          <a:lstStyle/>
          <a:p>
            <a:r>
              <a:rPr lang="en-US" dirty="0"/>
              <a:t>Petition Language</a:t>
            </a:r>
          </a:p>
        </p:txBody>
      </p:sp>
    </p:spTree>
    <p:extLst>
      <p:ext uri="{BB962C8B-B14F-4D97-AF65-F5344CB8AC3E}">
        <p14:creationId xmlns:p14="http://schemas.microsoft.com/office/powerpoint/2010/main" val="239968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Agenda</a:t>
            </a:r>
          </a:p>
        </p:txBody>
      </p:sp>
      <p:sp>
        <p:nvSpPr>
          <p:cNvPr id="3" name="Content Placeholder 2"/>
          <p:cNvSpPr>
            <a:spLocks noGrp="1"/>
          </p:cNvSpPr>
          <p:nvPr>
            <p:ph idx="1"/>
          </p:nvPr>
        </p:nvSpPr>
        <p:spPr>
          <a:xfrm>
            <a:off x="228600" y="868362"/>
            <a:ext cx="8769096" cy="4846638"/>
          </a:xfrm>
        </p:spPr>
        <p:txBody>
          <a:bodyPr>
            <a:normAutofit/>
          </a:bodyPr>
          <a:lstStyle/>
          <a:p>
            <a:pPr lvl="0">
              <a:lnSpc>
                <a:spcPct val="107000"/>
              </a:lnSpc>
              <a:spcBef>
                <a:spcPts val="0"/>
              </a:spcBef>
              <a:buFont typeface="+mj-lt"/>
              <a:buAutoNum type="romanUcPeriod"/>
              <a:tabLst>
                <a:tab pos="457200" algn="l"/>
                <a:tab pos="914400" algn="l"/>
              </a:tabLst>
            </a:pPr>
            <a:r>
              <a:rPr lang="en-US" b="1" dirty="0">
                <a:ea typeface="Calibri" panose="020F0502020204030204" pitchFamily="34" charset="0"/>
                <a:cs typeface="Times New Roman" panose="02020603050405020304" pitchFamily="18" charset="0"/>
              </a:rPr>
              <a:t>Introduction</a:t>
            </a:r>
          </a:p>
          <a:p>
            <a:pPr lvl="0">
              <a:lnSpc>
                <a:spcPct val="107000"/>
              </a:lnSpc>
              <a:spcBef>
                <a:spcPts val="0"/>
              </a:spcBef>
              <a:buFont typeface="+mj-lt"/>
              <a:buAutoNum type="romanUcPeriod"/>
              <a:tabLst>
                <a:tab pos="457200" algn="l"/>
                <a:tab pos="9144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romanUcPeriod"/>
              <a:tabLst>
                <a:tab pos="457200" algn="l"/>
                <a:tab pos="914400" algn="l"/>
                <a:tab pos="2057400" algn="l"/>
              </a:tabLst>
            </a:pPr>
            <a:r>
              <a:rPr lang="en-US" b="1" dirty="0">
                <a:ea typeface="Calibri" panose="020F0502020204030204" pitchFamily="34" charset="0"/>
                <a:cs typeface="Times New Roman" panose="02020603050405020304" pitchFamily="18" charset="0"/>
              </a:rPr>
              <a:t>Background of Request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romanUcPeriod"/>
              <a:tabLst>
                <a:tab pos="457200" algn="l"/>
                <a:tab pos="914400" algn="l"/>
                <a:tab pos="2057400" algn="l"/>
              </a:tabLs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romanUcPeriod"/>
              <a:tabLst>
                <a:tab pos="457200" algn="l"/>
                <a:tab pos="914400" algn="l"/>
                <a:tab pos="2057400" algn="l"/>
              </a:tabLst>
            </a:pPr>
            <a:r>
              <a:rPr lang="en-US" b="1" dirty="0">
                <a:ea typeface="Calibri" panose="020F0502020204030204" pitchFamily="34" charset="0"/>
                <a:cs typeface="Times New Roman" panose="02020603050405020304" pitchFamily="18" charset="0"/>
              </a:rPr>
              <a:t>Process for Establishing a Conservation District </a:t>
            </a:r>
          </a:p>
          <a:p>
            <a:pPr marL="0" lvl="0" indent="0">
              <a:lnSpc>
                <a:spcPct val="107000"/>
              </a:lnSpc>
              <a:spcBef>
                <a:spcPts val="0"/>
              </a:spcBef>
              <a:buNone/>
              <a:tabLst>
                <a:tab pos="457200" algn="l"/>
                <a:tab pos="914400" algn="l"/>
                <a:tab pos="20574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romanUcPeriod" startAt="4"/>
              <a:tabLst>
                <a:tab pos="457200" algn="l"/>
                <a:tab pos="914400" algn="l"/>
              </a:tabLst>
            </a:pPr>
            <a:r>
              <a:rPr lang="en-US" b="1" dirty="0">
                <a:ea typeface="Calibri" panose="020F0502020204030204" pitchFamily="34" charset="0"/>
                <a:cs typeface="Times New Roman" panose="02020603050405020304" pitchFamily="18" charset="0"/>
              </a:rPr>
              <a:t>Next steps</a:t>
            </a:r>
          </a:p>
          <a:p>
            <a:pPr lvl="0">
              <a:lnSpc>
                <a:spcPct val="107000"/>
              </a:lnSpc>
              <a:spcBef>
                <a:spcPts val="0"/>
              </a:spcBef>
              <a:buFont typeface="+mj-lt"/>
              <a:buAutoNum type="romanUcPeriod" startAt="4"/>
              <a:tabLst>
                <a:tab pos="457200" algn="l"/>
                <a:tab pos="9144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romanUcPeriod" startAt="4"/>
              <a:tabLst>
                <a:tab pos="457200" algn="l"/>
                <a:tab pos="914400" algn="l"/>
              </a:tabLst>
            </a:pPr>
            <a:r>
              <a:rPr lang="en-US" b="1" dirty="0">
                <a:ea typeface="Calibri" panose="020F0502020204030204" pitchFamily="34" charset="0"/>
                <a:cs typeface="Times New Roman" panose="02020603050405020304" pitchFamily="18" charset="0"/>
              </a:rPr>
              <a:t>Community Discussion</a:t>
            </a:r>
          </a:p>
          <a:p>
            <a:pPr marL="457200" lvl="1" indent="0">
              <a:lnSpc>
                <a:spcPct val="107000"/>
              </a:lnSpc>
              <a:spcBef>
                <a:spcPts val="0"/>
              </a:spcBef>
              <a:buNone/>
              <a:tabLst>
                <a:tab pos="457200" algn="l"/>
                <a:tab pos="914400" algn="l"/>
              </a:tabLst>
            </a:pPr>
            <a:endParaRPr lang="en-US" b="1" dirty="0">
              <a:ea typeface="Calibri" panose="020F0502020204030204" pitchFamily="34" charset="0"/>
              <a:cs typeface="Times New Roman" panose="02020603050405020304" pitchFamily="18" charset="0"/>
            </a:endParaRPr>
          </a:p>
          <a:p>
            <a:pPr lvl="1">
              <a:lnSpc>
                <a:spcPct val="107000"/>
              </a:lnSpc>
              <a:spcBef>
                <a:spcPts val="0"/>
              </a:spcBef>
              <a:buFont typeface="+mj-lt"/>
              <a:buAutoNum type="romanUcPeriod" startAt="4"/>
              <a:tabLst>
                <a:tab pos="457200" algn="l"/>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20000"/>
              </a:lnSpc>
              <a:buNone/>
            </a:pPr>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2</a:t>
            </a:fld>
            <a:endParaRPr lang="en-US" dirty="0"/>
          </a:p>
        </p:txBody>
      </p:sp>
    </p:spTree>
    <p:extLst>
      <p:ext uri="{BB962C8B-B14F-4D97-AF65-F5344CB8AC3E}">
        <p14:creationId xmlns:p14="http://schemas.microsoft.com/office/powerpoint/2010/main" val="2757214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C279-1D91-4230-8687-8EBE231F7FEE}"/>
              </a:ext>
            </a:extLst>
          </p:cNvPr>
          <p:cNvSpPr>
            <a:spLocks noGrp="1"/>
          </p:cNvSpPr>
          <p:nvPr>
            <p:ph type="title"/>
          </p:nvPr>
        </p:nvSpPr>
        <p:spPr>
          <a:xfrm>
            <a:off x="169788" y="-14507"/>
            <a:ext cx="4281535" cy="792162"/>
          </a:xfrm>
        </p:spPr>
        <p:txBody>
          <a:bodyPr/>
          <a:lstStyle/>
          <a:p>
            <a:r>
              <a:rPr lang="en-US" dirty="0"/>
              <a:t>Petition Language</a:t>
            </a:r>
          </a:p>
        </p:txBody>
      </p:sp>
      <p:sp>
        <p:nvSpPr>
          <p:cNvPr id="4" name="Slide Number Placeholder 9">
            <a:extLst>
              <a:ext uri="{FF2B5EF4-FFF2-40B4-BE49-F238E27FC236}">
                <a16:creationId xmlns:a16="http://schemas.microsoft.com/office/drawing/2014/main" id="{6B1EA062-5EEA-4231-AB55-77FC73FE8518}"/>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20</a:t>
            </a:fld>
            <a:endParaRPr lang="en-US" dirty="0"/>
          </a:p>
        </p:txBody>
      </p:sp>
      <p:pic>
        <p:nvPicPr>
          <p:cNvPr id="10" name="Picture 9">
            <a:extLst>
              <a:ext uri="{FF2B5EF4-FFF2-40B4-BE49-F238E27FC236}">
                <a16:creationId xmlns:a16="http://schemas.microsoft.com/office/drawing/2014/main" id="{3A538A54-4784-4AB1-BE8C-60EFB0E3AE8E}"/>
              </a:ext>
            </a:extLst>
          </p:cNvPr>
          <p:cNvPicPr>
            <a:picLocks noChangeAspect="1"/>
          </p:cNvPicPr>
          <p:nvPr/>
        </p:nvPicPr>
        <p:blipFill>
          <a:blip r:embed="rId3"/>
          <a:stretch>
            <a:fillRect/>
          </a:stretch>
        </p:blipFill>
        <p:spPr>
          <a:xfrm>
            <a:off x="4055683" y="209256"/>
            <a:ext cx="4896001" cy="5886743"/>
          </a:xfrm>
          <a:prstGeom prst="rect">
            <a:avLst/>
          </a:prstGeom>
          <a:ln>
            <a:solidFill>
              <a:schemeClr val="tx1"/>
            </a:solidFill>
          </a:ln>
        </p:spPr>
      </p:pic>
      <p:sp>
        <p:nvSpPr>
          <p:cNvPr id="11" name="Content Placeholder 2">
            <a:extLst>
              <a:ext uri="{FF2B5EF4-FFF2-40B4-BE49-F238E27FC236}">
                <a16:creationId xmlns:a16="http://schemas.microsoft.com/office/drawing/2014/main" id="{3AF808EA-FE06-421F-8636-2A6C28C09763}"/>
              </a:ext>
            </a:extLst>
          </p:cNvPr>
          <p:cNvSpPr>
            <a:spLocks noGrp="1"/>
          </p:cNvSpPr>
          <p:nvPr>
            <p:ph idx="1"/>
          </p:nvPr>
        </p:nvSpPr>
        <p:spPr>
          <a:xfrm>
            <a:off x="76200" y="685800"/>
            <a:ext cx="4038600" cy="5562600"/>
          </a:xfrm>
        </p:spPr>
        <p:txBody>
          <a:bodyPr>
            <a:normAutofit fontScale="47500" lnSpcReduction="20000"/>
          </a:bodyPr>
          <a:lstStyle/>
          <a:p>
            <a:r>
              <a:rPr lang="en-US" sz="3800" dirty="0"/>
              <a:t>Petition wording must be broad enough to allow for discussion of details, yet narrow enough to allow owners to understand what is under discussion.</a:t>
            </a:r>
          </a:p>
          <a:p>
            <a:r>
              <a:rPr lang="en-US" sz="3800" dirty="0"/>
              <a:t>Example - fences</a:t>
            </a:r>
          </a:p>
          <a:p>
            <a:pPr lvl="1"/>
            <a:r>
              <a:rPr lang="en-US" sz="3800" dirty="0"/>
              <a:t>Too broad: </a:t>
            </a:r>
            <a:r>
              <a:rPr lang="en-US" sz="3800" i="1" dirty="0"/>
              <a:t>Fences</a:t>
            </a:r>
            <a:r>
              <a:rPr lang="en-US" sz="3800" dirty="0"/>
              <a:t> – (no detail about what is under discussion)</a:t>
            </a:r>
          </a:p>
          <a:p>
            <a:pPr lvl="1"/>
            <a:r>
              <a:rPr lang="en-US" sz="3800" dirty="0"/>
              <a:t>Too narrow: </a:t>
            </a:r>
            <a:r>
              <a:rPr lang="en-US" sz="3800" i="1" dirty="0"/>
              <a:t>Fences - proposed regulations may include adjustments to the allowed height of fences in corner-side yards abutting Inwood Road and fence openness for side yard fences located within parkway setbacks</a:t>
            </a:r>
            <a:r>
              <a:rPr lang="en-US" sz="3800" dirty="0"/>
              <a:t>.</a:t>
            </a:r>
          </a:p>
          <a:p>
            <a:pPr lvl="1"/>
            <a:r>
              <a:rPr lang="en-US" sz="3800" dirty="0"/>
              <a:t>Just right: </a:t>
            </a:r>
            <a:r>
              <a:rPr lang="en-US" sz="3800" i="1" dirty="0"/>
              <a:t>Fences - proposed regulations may include allowed height, percent of open surface area, location.</a:t>
            </a:r>
          </a:p>
          <a:p>
            <a:endParaRPr lang="en-US" dirty="0"/>
          </a:p>
        </p:txBody>
      </p:sp>
    </p:spTree>
    <p:extLst>
      <p:ext uri="{BB962C8B-B14F-4D97-AF65-F5344CB8AC3E}">
        <p14:creationId xmlns:p14="http://schemas.microsoft.com/office/powerpoint/2010/main" val="364509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C279-1D91-4230-8687-8EBE231F7FEE}"/>
              </a:ext>
            </a:extLst>
          </p:cNvPr>
          <p:cNvSpPr>
            <a:spLocks noGrp="1"/>
          </p:cNvSpPr>
          <p:nvPr>
            <p:ph type="title"/>
          </p:nvPr>
        </p:nvSpPr>
        <p:spPr>
          <a:xfrm>
            <a:off x="3200400" y="9099"/>
            <a:ext cx="3657600" cy="792162"/>
          </a:xfrm>
        </p:spPr>
        <p:txBody>
          <a:bodyPr/>
          <a:lstStyle/>
          <a:p>
            <a:r>
              <a:rPr lang="en-US" dirty="0"/>
              <a:t>Petition Example</a:t>
            </a:r>
          </a:p>
        </p:txBody>
      </p:sp>
      <p:sp>
        <p:nvSpPr>
          <p:cNvPr id="4" name="Slide Number Placeholder 9">
            <a:extLst>
              <a:ext uri="{FF2B5EF4-FFF2-40B4-BE49-F238E27FC236}">
                <a16:creationId xmlns:a16="http://schemas.microsoft.com/office/drawing/2014/main" id="{6B1EA062-5EEA-4231-AB55-77FC73FE8518}"/>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21</a:t>
            </a:fld>
            <a:endParaRPr lang="en-US" dirty="0"/>
          </a:p>
        </p:txBody>
      </p:sp>
      <p:pic>
        <p:nvPicPr>
          <p:cNvPr id="5" name="Picture 4">
            <a:extLst>
              <a:ext uri="{FF2B5EF4-FFF2-40B4-BE49-F238E27FC236}">
                <a16:creationId xmlns:a16="http://schemas.microsoft.com/office/drawing/2014/main" id="{CBE0A97E-DF99-4369-9AD3-5E20F94CAC17}"/>
              </a:ext>
            </a:extLst>
          </p:cNvPr>
          <p:cNvPicPr>
            <a:picLocks noChangeAspect="1"/>
          </p:cNvPicPr>
          <p:nvPr/>
        </p:nvPicPr>
        <p:blipFill>
          <a:blip r:embed="rId3"/>
          <a:stretch>
            <a:fillRect/>
          </a:stretch>
        </p:blipFill>
        <p:spPr>
          <a:xfrm>
            <a:off x="39775" y="188904"/>
            <a:ext cx="3008225" cy="3925896"/>
          </a:xfrm>
          <a:prstGeom prst="rect">
            <a:avLst/>
          </a:prstGeom>
          <a:ln>
            <a:solidFill>
              <a:schemeClr val="tx1"/>
            </a:solidFill>
          </a:ln>
        </p:spPr>
      </p:pic>
      <p:pic>
        <p:nvPicPr>
          <p:cNvPr id="7" name="Picture 6">
            <a:extLst>
              <a:ext uri="{FF2B5EF4-FFF2-40B4-BE49-F238E27FC236}">
                <a16:creationId xmlns:a16="http://schemas.microsoft.com/office/drawing/2014/main" id="{0CCB84EB-6B3A-4697-970C-27F7DD22C382}"/>
              </a:ext>
            </a:extLst>
          </p:cNvPr>
          <p:cNvPicPr>
            <a:picLocks noChangeAspect="1"/>
          </p:cNvPicPr>
          <p:nvPr/>
        </p:nvPicPr>
        <p:blipFill>
          <a:blip r:embed="rId4"/>
          <a:stretch>
            <a:fillRect/>
          </a:stretch>
        </p:blipFill>
        <p:spPr>
          <a:xfrm>
            <a:off x="3076916" y="990600"/>
            <a:ext cx="3019084" cy="3909605"/>
          </a:xfrm>
          <a:prstGeom prst="rect">
            <a:avLst/>
          </a:prstGeom>
          <a:ln>
            <a:solidFill>
              <a:schemeClr val="tx1"/>
            </a:solidFill>
          </a:ln>
        </p:spPr>
      </p:pic>
      <p:pic>
        <p:nvPicPr>
          <p:cNvPr id="10" name="Picture 9">
            <a:extLst>
              <a:ext uri="{FF2B5EF4-FFF2-40B4-BE49-F238E27FC236}">
                <a16:creationId xmlns:a16="http://schemas.microsoft.com/office/drawing/2014/main" id="{036C7D28-9CE0-4206-9829-E7C25F283E49}"/>
              </a:ext>
            </a:extLst>
          </p:cNvPr>
          <p:cNvPicPr>
            <a:picLocks noChangeAspect="1"/>
          </p:cNvPicPr>
          <p:nvPr/>
        </p:nvPicPr>
        <p:blipFill>
          <a:blip r:embed="rId5"/>
          <a:stretch>
            <a:fillRect/>
          </a:stretch>
        </p:blipFill>
        <p:spPr>
          <a:xfrm>
            <a:off x="6128580" y="1828800"/>
            <a:ext cx="2975645" cy="3844445"/>
          </a:xfrm>
          <a:prstGeom prst="rect">
            <a:avLst/>
          </a:prstGeom>
          <a:ln>
            <a:solidFill>
              <a:schemeClr val="tx1"/>
            </a:solidFill>
          </a:ln>
        </p:spPr>
      </p:pic>
      <p:sp>
        <p:nvSpPr>
          <p:cNvPr id="11" name="TextBox 10">
            <a:extLst>
              <a:ext uri="{FF2B5EF4-FFF2-40B4-BE49-F238E27FC236}">
                <a16:creationId xmlns:a16="http://schemas.microsoft.com/office/drawing/2014/main" id="{70E26976-8C5B-4BAC-8928-16D584DA4E2E}"/>
              </a:ext>
            </a:extLst>
          </p:cNvPr>
          <p:cNvSpPr txBox="1"/>
          <p:nvPr/>
        </p:nvSpPr>
        <p:spPr>
          <a:xfrm>
            <a:off x="76200" y="5105400"/>
            <a:ext cx="3962400" cy="923330"/>
          </a:xfrm>
          <a:prstGeom prst="rect">
            <a:avLst/>
          </a:prstGeom>
          <a:noFill/>
        </p:spPr>
        <p:txBody>
          <a:bodyPr wrap="square" rtlCol="0">
            <a:spAutoFit/>
          </a:bodyPr>
          <a:lstStyle/>
          <a:p>
            <a:r>
              <a:rPr lang="en-US" dirty="0">
                <a:solidFill>
                  <a:srgbClr val="3056A5"/>
                </a:solidFill>
                <a:latin typeface="Arial" panose="020B0604020202020204" pitchFamily="34" charset="0"/>
                <a:cs typeface="Arial" panose="020B0604020202020204" pitchFamily="34" charset="0"/>
              </a:rPr>
              <a:t>Neighborhood Committee will have to return the original petition form with wet signature of property owner</a:t>
            </a:r>
          </a:p>
        </p:txBody>
      </p:sp>
    </p:spTree>
    <p:extLst>
      <p:ext uri="{BB962C8B-B14F-4D97-AF65-F5344CB8AC3E}">
        <p14:creationId xmlns:p14="http://schemas.microsoft.com/office/powerpoint/2010/main" val="426874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06"/>
            <a:ext cx="8229600" cy="792162"/>
          </a:xfrm>
        </p:spPr>
        <p:txBody>
          <a:bodyPr/>
          <a:lstStyle/>
          <a:p>
            <a:r>
              <a:rPr lang="en-US" dirty="0"/>
              <a:t>Next Steps</a:t>
            </a:r>
          </a:p>
        </p:txBody>
      </p:sp>
      <p:sp>
        <p:nvSpPr>
          <p:cNvPr id="3" name="Content Placeholder 2"/>
          <p:cNvSpPr>
            <a:spLocks noGrp="1"/>
          </p:cNvSpPr>
          <p:nvPr>
            <p:ph idx="1"/>
          </p:nvPr>
        </p:nvSpPr>
        <p:spPr>
          <a:xfrm>
            <a:off x="533400" y="868362"/>
            <a:ext cx="8464296" cy="4907280"/>
          </a:xfrm>
        </p:spPr>
        <p:txBody>
          <a:bodyPr>
            <a:normAutofit fontScale="85000" lnSpcReduction="20000"/>
          </a:bodyPr>
          <a:lstStyle/>
          <a:p>
            <a:r>
              <a:rPr lang="en-US" dirty="0"/>
              <a:t>Neighborhood committee and property owners should meet to discuss proposed categories to create regulations.</a:t>
            </a:r>
          </a:p>
          <a:p>
            <a:r>
              <a:rPr lang="en-US" dirty="0"/>
              <a:t>Additional feedback should be conveyed to city staff</a:t>
            </a:r>
          </a:p>
          <a:p>
            <a:r>
              <a:rPr lang="en-US" dirty="0"/>
              <a:t>The city will schedule at least one more pre-application meeting (more if necessary) to confirm categories in which standards will be created.</a:t>
            </a:r>
          </a:p>
          <a:p>
            <a:r>
              <a:rPr lang="en-US" dirty="0"/>
              <a:t>After the last pre-application meeting, the city will provide the designated neighborhood committee member with the petition forms.</a:t>
            </a:r>
          </a:p>
          <a:p>
            <a:r>
              <a:rPr lang="en-US" dirty="0"/>
              <a:t>The neighborhood committee will have 12 months to obtain signatures from property owners that represent at least 58% of the lots or 58% of the land mass (excluding streets) within the CD.</a:t>
            </a:r>
          </a:p>
          <a:p>
            <a:r>
              <a:rPr lang="en-US" dirty="0"/>
              <a:t>If petition is successful, zoning change can be initiated.</a:t>
            </a:r>
          </a:p>
          <a:p>
            <a:endParaRPr lang="en-US" dirty="0"/>
          </a:p>
        </p:txBody>
      </p:sp>
      <p:sp>
        <p:nvSpPr>
          <p:cNvPr id="4" name="Slide Number Placeholder 9">
            <a:extLst>
              <a:ext uri="{FF2B5EF4-FFF2-40B4-BE49-F238E27FC236}">
                <a16:creationId xmlns:a16="http://schemas.microsoft.com/office/drawing/2014/main" id="{4ECA19C4-0A7F-475A-B7A6-D4F6464A25D5}"/>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22</a:t>
            </a:fld>
            <a:endParaRPr lang="en-US" dirty="0"/>
          </a:p>
        </p:txBody>
      </p:sp>
    </p:spTree>
    <p:extLst>
      <p:ext uri="{BB962C8B-B14F-4D97-AF65-F5344CB8AC3E}">
        <p14:creationId xmlns:p14="http://schemas.microsoft.com/office/powerpoint/2010/main" val="264999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851" y="152400"/>
            <a:ext cx="8464296" cy="838200"/>
          </a:xfrm>
        </p:spPr>
        <p:txBody>
          <a:bodyPr>
            <a:normAutofit fontScale="92500" lnSpcReduction="20000"/>
          </a:bodyPr>
          <a:lstStyle/>
          <a:p>
            <a:pPr marL="0" indent="0" algn="ctr">
              <a:buNone/>
            </a:pPr>
            <a:r>
              <a:rPr lang="en-US" sz="6000" dirty="0"/>
              <a:t>Questions?</a:t>
            </a:r>
          </a:p>
        </p:txBody>
      </p:sp>
      <p:sp>
        <p:nvSpPr>
          <p:cNvPr id="4" name="Slide Number Placeholder 9">
            <a:extLst>
              <a:ext uri="{FF2B5EF4-FFF2-40B4-BE49-F238E27FC236}">
                <a16:creationId xmlns:a16="http://schemas.microsoft.com/office/drawing/2014/main" id="{4ECA19C4-0A7F-475A-B7A6-D4F6464A25D5}"/>
              </a:ext>
            </a:extLst>
          </p:cNvPr>
          <p:cNvSpPr>
            <a:spLocks noGrp="1"/>
          </p:cNvSpPr>
          <p:nvPr>
            <p:ph type="sldNum" sz="quarter" idx="12"/>
          </p:nvPr>
        </p:nvSpPr>
        <p:spPr>
          <a:xfrm>
            <a:off x="6705600" y="559308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3B5A840-ECBD-44B7-BE49-90E3ABC21CE2}"/>
              </a:ext>
            </a:extLst>
          </p:cNvPr>
          <p:cNvPicPr>
            <a:picLocks noChangeAspect="1"/>
          </p:cNvPicPr>
          <p:nvPr/>
        </p:nvPicPr>
        <p:blipFill rotWithShape="1">
          <a:blip r:embed="rId3"/>
          <a:srcRect t="29747" b="17891"/>
          <a:stretch/>
        </p:blipFill>
        <p:spPr>
          <a:xfrm>
            <a:off x="303319" y="914400"/>
            <a:ext cx="8537362" cy="3352800"/>
          </a:xfrm>
          <a:prstGeom prst="rect">
            <a:avLst/>
          </a:prstGeom>
        </p:spPr>
      </p:pic>
      <p:sp>
        <p:nvSpPr>
          <p:cNvPr id="8" name="TextBox 7">
            <a:extLst>
              <a:ext uri="{FF2B5EF4-FFF2-40B4-BE49-F238E27FC236}">
                <a16:creationId xmlns:a16="http://schemas.microsoft.com/office/drawing/2014/main" id="{986199E5-4C0E-43A3-9C63-3F4C2338B186}"/>
              </a:ext>
            </a:extLst>
          </p:cNvPr>
          <p:cNvSpPr txBox="1"/>
          <p:nvPr/>
        </p:nvSpPr>
        <p:spPr>
          <a:xfrm>
            <a:off x="1943099" y="4228350"/>
            <a:ext cx="5257800" cy="1538883"/>
          </a:xfrm>
          <a:prstGeom prst="rect">
            <a:avLst/>
          </a:prstGeom>
          <a:noFill/>
        </p:spPr>
        <p:txBody>
          <a:bodyPr wrap="square" rtlCol="0">
            <a:spAutoFit/>
          </a:bodyPr>
          <a:lstStyle/>
          <a:p>
            <a:r>
              <a:rPr lang="en-US" sz="3200" u="sng" dirty="0">
                <a:solidFill>
                  <a:srgbClr val="0000FF"/>
                </a:solidFill>
                <a:effectLst/>
                <a:latin typeface="Calibri" panose="020F0502020204030204" pitchFamily="34" charset="0"/>
                <a:ea typeface="Times New Roman" panose="02020603050405020304" pitchFamily="18" charset="0"/>
                <a:hlinkClick r:id="rId4" tooltip="https://bit.ly/spvconservation"/>
              </a:rPr>
              <a:t>https://bit.ly/spvconservation</a:t>
            </a:r>
            <a:endParaRPr lang="en-US" sz="3200" u="sng" dirty="0">
              <a:solidFill>
                <a:srgbClr val="0000FF"/>
              </a:solidFill>
              <a:effectLst/>
              <a:latin typeface="Calibri" panose="020F0502020204030204" pitchFamily="34" charset="0"/>
              <a:ea typeface="Times New Roman" panose="02020603050405020304" pitchFamily="18" charset="0"/>
            </a:endParaRPr>
          </a:p>
          <a:p>
            <a:endParaRPr lang="en-US" sz="2000" u="sng" dirty="0">
              <a:solidFill>
                <a:srgbClr val="0000FF"/>
              </a:solidFill>
              <a:effectLst/>
              <a:latin typeface="Calibri" panose="020F0502020204030204" pitchFamily="34" charset="0"/>
              <a:ea typeface="Times New Roman" panose="02020603050405020304" pitchFamily="18" charset="0"/>
            </a:endParaRPr>
          </a:p>
          <a:p>
            <a:pPr algn="ctr"/>
            <a:r>
              <a:rPr lang="en-US" sz="2400" b="1" dirty="0">
                <a:solidFill>
                  <a:srgbClr val="3056A5"/>
                </a:solidFill>
                <a:latin typeface="Calibri" panose="020F0502020204030204" pitchFamily="34" charset="0"/>
              </a:rPr>
              <a:t>Next pre-application meeting June 6</a:t>
            </a:r>
            <a:endParaRPr lang="en-US" sz="2400" b="1" dirty="0">
              <a:solidFill>
                <a:srgbClr val="3056A5"/>
              </a:solidFill>
            </a:endParaRPr>
          </a:p>
          <a:p>
            <a:endParaRPr lang="en-US" dirty="0"/>
          </a:p>
        </p:txBody>
      </p:sp>
    </p:spTree>
    <p:extLst>
      <p:ext uri="{BB962C8B-B14F-4D97-AF65-F5344CB8AC3E}">
        <p14:creationId xmlns:p14="http://schemas.microsoft.com/office/powerpoint/2010/main" val="260035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r>
              <a:rPr lang="en-US" dirty="0"/>
              <a:t>Proposed Conservation District </a:t>
            </a:r>
            <a:br>
              <a:rPr lang="en-US" dirty="0"/>
            </a:br>
            <a:r>
              <a:rPr lang="en-US" dirty="0"/>
              <a:t>Pre-Application Meeting No. 2</a:t>
            </a:r>
          </a:p>
        </p:txBody>
      </p:sp>
      <p:sp>
        <p:nvSpPr>
          <p:cNvPr id="5" name="TextBox 4">
            <a:extLst>
              <a:ext uri="{FF2B5EF4-FFF2-40B4-BE49-F238E27FC236}">
                <a16:creationId xmlns:a16="http://schemas.microsoft.com/office/drawing/2014/main" id="{EF82D80B-0BC3-4280-B105-45FFC73DA905}"/>
              </a:ext>
            </a:extLst>
          </p:cNvPr>
          <p:cNvSpPr txBox="1"/>
          <p:nvPr/>
        </p:nvSpPr>
        <p:spPr>
          <a:xfrm>
            <a:off x="381000" y="3124200"/>
            <a:ext cx="8305800" cy="2308324"/>
          </a:xfrm>
          <a:prstGeom prst="rect">
            <a:avLst/>
          </a:prstGeom>
          <a:noFill/>
        </p:spPr>
        <p:txBody>
          <a:bodyPr wrap="square" rtlCol="0">
            <a:spAutoFit/>
          </a:bodyPr>
          <a:lstStyle/>
          <a:p>
            <a:r>
              <a:rPr lang="en-US" sz="2400" dirty="0">
                <a:solidFill>
                  <a:srgbClr val="063F88"/>
                </a:solidFill>
              </a:rPr>
              <a:t>Staff Contacts:</a:t>
            </a:r>
          </a:p>
          <a:p>
            <a:r>
              <a:rPr lang="en-US" sz="2400" dirty="0">
                <a:solidFill>
                  <a:srgbClr val="063F88"/>
                </a:solidFill>
              </a:rPr>
              <a:t>Trevor Brown				Melissa Parent</a:t>
            </a:r>
          </a:p>
          <a:p>
            <a:r>
              <a:rPr lang="en-US" sz="2400" dirty="0">
                <a:solidFill>
                  <a:srgbClr val="063F88"/>
                </a:solidFill>
                <a:hlinkClick r:id="rId3"/>
              </a:rPr>
              <a:t>trevor.brown@dallas.gov</a:t>
            </a:r>
            <a:r>
              <a:rPr lang="en-US" sz="2400" dirty="0">
                <a:solidFill>
                  <a:srgbClr val="063F88"/>
                </a:solidFill>
              </a:rPr>
              <a:t>		</a:t>
            </a:r>
            <a:r>
              <a:rPr lang="en-US" sz="2400" u="sng" dirty="0">
                <a:solidFill>
                  <a:srgbClr val="0000FF"/>
                </a:solidFill>
                <a:effectLst/>
                <a:latin typeface="Calibri" panose="020F0502020204030204" pitchFamily="34" charset="0"/>
                <a:ea typeface="Times New Roman" panose="02020603050405020304" pitchFamily="18" charset="0"/>
                <a:hlinkClick r:id="rId4"/>
              </a:rPr>
              <a:t>melissa.parent@dallas.gov</a:t>
            </a:r>
            <a:endParaRPr lang="en-US" sz="2400" u="sng" dirty="0">
              <a:solidFill>
                <a:srgbClr val="0000FF"/>
              </a:solidFill>
              <a:effectLst/>
              <a:latin typeface="Calibri" panose="020F0502020204030204" pitchFamily="34" charset="0"/>
              <a:ea typeface="Times New Roman" panose="02020603050405020304" pitchFamily="18" charset="0"/>
            </a:endParaRPr>
          </a:p>
          <a:p>
            <a:r>
              <a:rPr lang="en-US" sz="2400" dirty="0">
                <a:solidFill>
                  <a:srgbClr val="063F88"/>
                </a:solidFill>
              </a:rPr>
              <a:t>214-670-4193				214-671-5070</a:t>
            </a:r>
          </a:p>
          <a:p>
            <a:endParaRPr lang="en-US" sz="2400" dirty="0">
              <a:solidFill>
                <a:srgbClr val="063F88"/>
              </a:solidFill>
            </a:endParaRPr>
          </a:p>
          <a:p>
            <a:r>
              <a:rPr lang="en-US" sz="2400" dirty="0">
                <a:solidFill>
                  <a:srgbClr val="063F88"/>
                </a:solidFill>
              </a:rPr>
              <a:t>Meeting materials can be found at </a:t>
            </a:r>
            <a:r>
              <a:rPr lang="en-US" sz="2400" u="sng" dirty="0">
                <a:solidFill>
                  <a:srgbClr val="0000FF"/>
                </a:solidFill>
                <a:effectLst/>
                <a:latin typeface="Calibri" panose="020F0502020204030204" pitchFamily="34" charset="0"/>
                <a:ea typeface="Times New Roman" panose="02020603050405020304" pitchFamily="18" charset="0"/>
                <a:hlinkClick r:id="rId5" tooltip="https://bit.ly/spvconservation"/>
              </a:rPr>
              <a:t>https://bit.ly/spvconservation</a:t>
            </a:r>
            <a:endParaRPr lang="en-US" sz="2400" dirty="0">
              <a:solidFill>
                <a:srgbClr val="063F88"/>
              </a:solidFill>
            </a:endParaRPr>
          </a:p>
        </p:txBody>
      </p:sp>
      <p:sp>
        <p:nvSpPr>
          <p:cNvPr id="7" name="Subtitle 4">
            <a:extLst>
              <a:ext uri="{FF2B5EF4-FFF2-40B4-BE49-F238E27FC236}">
                <a16:creationId xmlns:a16="http://schemas.microsoft.com/office/drawing/2014/main" id="{36A0616C-E90C-48C8-8214-F2D6E71EFE7A}"/>
              </a:ext>
            </a:extLst>
          </p:cNvPr>
          <p:cNvSpPr txBox="1">
            <a:spLocks/>
          </p:cNvSpPr>
          <p:nvPr/>
        </p:nvSpPr>
        <p:spPr>
          <a:xfrm>
            <a:off x="685800" y="2209800"/>
            <a:ext cx="43434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rgbClr val="3056A5"/>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dirty="0"/>
              <a:t>April 24, 2024</a:t>
            </a:r>
          </a:p>
        </p:txBody>
      </p:sp>
      <p:sp>
        <p:nvSpPr>
          <p:cNvPr id="3" name="Slide Number Placeholder 2">
            <a:extLst>
              <a:ext uri="{FF2B5EF4-FFF2-40B4-BE49-F238E27FC236}">
                <a16:creationId xmlns:a16="http://schemas.microsoft.com/office/drawing/2014/main" id="{351ED1FE-67B5-48DF-8A53-61831548338A}"/>
              </a:ext>
            </a:extLst>
          </p:cNvPr>
          <p:cNvSpPr>
            <a:spLocks noGrp="1"/>
          </p:cNvSpPr>
          <p:nvPr>
            <p:ph type="sldNum" sz="quarter" idx="12"/>
          </p:nvPr>
        </p:nvSpPr>
        <p:spPr/>
        <p:txBody>
          <a:bodyPr/>
          <a:lstStyle/>
          <a:p>
            <a:fld id="{1495F53C-01BC-4AE7-90F7-C97EA11C7DB7}" type="slidenum">
              <a:rPr lang="en-US" smtClean="0"/>
              <a:t>24</a:t>
            </a:fld>
            <a:endParaRPr lang="en-US" dirty="0"/>
          </a:p>
        </p:txBody>
      </p:sp>
    </p:spTree>
    <p:extLst>
      <p:ext uri="{BB962C8B-B14F-4D97-AF65-F5344CB8AC3E}">
        <p14:creationId xmlns:p14="http://schemas.microsoft.com/office/powerpoint/2010/main" val="200334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Purpose of This Meeting</a:t>
            </a:r>
          </a:p>
        </p:txBody>
      </p:sp>
      <p:sp>
        <p:nvSpPr>
          <p:cNvPr id="3" name="Content Placeholder 2"/>
          <p:cNvSpPr>
            <a:spLocks noGrp="1"/>
          </p:cNvSpPr>
          <p:nvPr>
            <p:ph idx="1"/>
          </p:nvPr>
        </p:nvSpPr>
        <p:spPr>
          <a:xfrm>
            <a:off x="228600" y="868362"/>
            <a:ext cx="8769096" cy="4846638"/>
          </a:xfrm>
        </p:spPr>
        <p:txBody>
          <a:bodyPr>
            <a:normAutofit fontScale="77500" lnSpcReduction="20000"/>
          </a:bodyPr>
          <a:lstStyle/>
          <a:p>
            <a:pPr>
              <a:lnSpc>
                <a:spcPct val="120000"/>
              </a:lnSpc>
            </a:pPr>
            <a:r>
              <a:rPr lang="en-US" dirty="0"/>
              <a:t>On March 8, 2024, a neighborhood committee (10 property owners) submitted a request for pre-application meetings to begin the process of potentially establishing a conservation district in your neighborhood.</a:t>
            </a:r>
          </a:p>
          <a:p>
            <a:pPr>
              <a:lnSpc>
                <a:spcPct val="120000"/>
              </a:lnSpc>
            </a:pPr>
            <a:r>
              <a:rPr lang="en-US" dirty="0"/>
              <a:t>This meeting is the second of at least three pre-application meetings to talk about this potential conservation district.</a:t>
            </a:r>
          </a:p>
          <a:p>
            <a:pPr>
              <a:lnSpc>
                <a:spcPct val="120000"/>
              </a:lnSpc>
            </a:pPr>
            <a:r>
              <a:rPr lang="en-US" dirty="0"/>
              <a:t>The purpose of this meeting is to:</a:t>
            </a:r>
          </a:p>
          <a:p>
            <a:pPr lvl="1">
              <a:lnSpc>
                <a:spcPct val="120000"/>
              </a:lnSpc>
            </a:pPr>
            <a:r>
              <a:rPr lang="en-US" dirty="0"/>
              <a:t>Inform property owners about the request, conservation districts, and the steps in the process</a:t>
            </a:r>
          </a:p>
          <a:p>
            <a:pPr lvl="1">
              <a:lnSpc>
                <a:spcPct val="120000"/>
              </a:lnSpc>
            </a:pPr>
            <a:r>
              <a:rPr lang="en-US" dirty="0"/>
              <a:t>Discuss and establish a general list of development and architectural standards the neighborhood would like to protect and regulate</a:t>
            </a:r>
          </a:p>
          <a:p>
            <a:pPr lvl="1">
              <a:lnSpc>
                <a:spcPct val="120000"/>
              </a:lnSpc>
            </a:pPr>
            <a:r>
              <a:rPr lang="en-US" dirty="0"/>
              <a:t>Note: The process for creating and amending conservation districts was amended in 2015 to encourage more property owner participation.</a:t>
            </a:r>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3</a:t>
            </a:fld>
            <a:endParaRPr lang="en-US" dirty="0"/>
          </a:p>
        </p:txBody>
      </p:sp>
    </p:spTree>
    <p:extLst>
      <p:ext uri="{BB962C8B-B14F-4D97-AF65-F5344CB8AC3E}">
        <p14:creationId xmlns:p14="http://schemas.microsoft.com/office/powerpoint/2010/main" val="398857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336B-07EE-4C93-BB0A-9511DCA311C7}"/>
              </a:ext>
            </a:extLst>
          </p:cNvPr>
          <p:cNvSpPr>
            <a:spLocks noGrp="1"/>
          </p:cNvSpPr>
          <p:nvPr>
            <p:ph type="title"/>
          </p:nvPr>
        </p:nvSpPr>
        <p:spPr>
          <a:xfrm>
            <a:off x="457200" y="107633"/>
            <a:ext cx="8229600" cy="792162"/>
          </a:xfrm>
        </p:spPr>
        <p:txBody>
          <a:bodyPr/>
          <a:lstStyle/>
          <a:p>
            <a:r>
              <a:rPr lang="en-US" dirty="0"/>
              <a:t>Background</a:t>
            </a:r>
          </a:p>
        </p:txBody>
      </p:sp>
      <p:sp>
        <p:nvSpPr>
          <p:cNvPr id="3" name="Content Placeholder 2">
            <a:extLst>
              <a:ext uri="{FF2B5EF4-FFF2-40B4-BE49-F238E27FC236}">
                <a16:creationId xmlns:a16="http://schemas.microsoft.com/office/drawing/2014/main" id="{A69802AF-EC73-454E-BA5E-8B1E9A84DB5B}"/>
              </a:ext>
            </a:extLst>
          </p:cNvPr>
          <p:cNvSpPr>
            <a:spLocks noGrp="1"/>
          </p:cNvSpPr>
          <p:nvPr>
            <p:ph idx="1"/>
          </p:nvPr>
        </p:nvSpPr>
        <p:spPr>
          <a:xfrm>
            <a:off x="263652" y="868362"/>
            <a:ext cx="8769096" cy="4907280"/>
          </a:xfrm>
        </p:spPr>
        <p:txBody>
          <a:bodyPr>
            <a:normAutofit/>
          </a:bodyPr>
          <a:lstStyle/>
          <a:p>
            <a:r>
              <a:rPr lang="en-US" dirty="0"/>
              <a:t>Initial request - A neighborhood committee initiated the process to establish a CD. </a:t>
            </a:r>
          </a:p>
          <a:p>
            <a:pPr lvl="1"/>
            <a:r>
              <a:rPr lang="en-US" dirty="0"/>
              <a:t>August 2015 – first inquiry into a CD</a:t>
            </a:r>
          </a:p>
          <a:p>
            <a:pPr lvl="1"/>
            <a:r>
              <a:rPr lang="en-US" dirty="0"/>
              <a:t>May 2022 – engagement with City about process and submitting Determination of Eligibility</a:t>
            </a:r>
          </a:p>
          <a:p>
            <a:pPr lvl="1"/>
            <a:r>
              <a:rPr lang="en-US" dirty="0"/>
              <a:t>February 2024 – Determination of Eligibility for pre-application</a:t>
            </a:r>
          </a:p>
          <a:p>
            <a:pPr lvl="1"/>
            <a:r>
              <a:rPr lang="en-US" dirty="0"/>
              <a:t>March 2024 – first request for pre-application meeting</a:t>
            </a:r>
          </a:p>
          <a:p>
            <a:pPr lvl="1"/>
            <a:r>
              <a:rPr lang="en-US" dirty="0"/>
              <a:t>April 9, 2024 – first pre-application meeting</a:t>
            </a:r>
          </a:p>
          <a:p>
            <a:pPr lvl="1"/>
            <a:r>
              <a:rPr lang="en-US" dirty="0"/>
              <a:t>April 24, 2024 – second pre-application meeting</a:t>
            </a:r>
          </a:p>
          <a:p>
            <a:pPr lvl="1"/>
            <a:r>
              <a:rPr lang="en-US" dirty="0">
                <a:solidFill>
                  <a:srgbClr val="FF0000"/>
                </a:solidFill>
              </a:rPr>
              <a:t>June 6, 2024 – third pre-application meeting</a:t>
            </a:r>
          </a:p>
          <a:p>
            <a:pPr marL="457200" lvl="1" indent="0">
              <a:buNone/>
            </a:pPr>
            <a:endParaRPr lang="en-US" dirty="0"/>
          </a:p>
        </p:txBody>
      </p:sp>
      <p:sp>
        <p:nvSpPr>
          <p:cNvPr id="4" name="Slide Number Placeholder 9">
            <a:extLst>
              <a:ext uri="{FF2B5EF4-FFF2-40B4-BE49-F238E27FC236}">
                <a16:creationId xmlns:a16="http://schemas.microsoft.com/office/drawing/2014/main" id="{98B02B91-24DA-4A7F-9E93-B74C426332C4}"/>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4</a:t>
            </a:fld>
            <a:endParaRPr lang="en-US" dirty="0"/>
          </a:p>
        </p:txBody>
      </p:sp>
    </p:spTree>
    <p:extLst>
      <p:ext uri="{BB962C8B-B14F-4D97-AF65-F5344CB8AC3E}">
        <p14:creationId xmlns:p14="http://schemas.microsoft.com/office/powerpoint/2010/main" val="355908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Purpose of a Conservation District</a:t>
            </a:r>
          </a:p>
        </p:txBody>
      </p:sp>
      <p:sp>
        <p:nvSpPr>
          <p:cNvPr id="3" name="Content Placeholder 2"/>
          <p:cNvSpPr>
            <a:spLocks noGrp="1"/>
          </p:cNvSpPr>
          <p:nvPr>
            <p:ph idx="1"/>
          </p:nvPr>
        </p:nvSpPr>
        <p:spPr>
          <a:xfrm>
            <a:off x="187452" y="715962"/>
            <a:ext cx="8769096" cy="4846638"/>
          </a:xfrm>
        </p:spPr>
        <p:txBody>
          <a:bodyPr>
            <a:normAutofit fontScale="92500" lnSpcReduction="10000"/>
          </a:bodyPr>
          <a:lstStyle/>
          <a:p>
            <a:pPr>
              <a:lnSpc>
                <a:spcPct val="120000"/>
              </a:lnSpc>
            </a:pPr>
            <a:r>
              <a:rPr lang="en-US" dirty="0"/>
              <a:t>Intended to provide a means of conserving an area’s distinctive character by protecting or enhancing its physical attributes</a:t>
            </a:r>
          </a:p>
          <a:p>
            <a:pPr>
              <a:lnSpc>
                <a:spcPct val="120000"/>
              </a:lnSpc>
            </a:pPr>
            <a:r>
              <a:rPr lang="en-US" dirty="0"/>
              <a:t>Protect the physical attributes of an area or neighborhood</a:t>
            </a:r>
          </a:p>
          <a:p>
            <a:pPr>
              <a:lnSpc>
                <a:spcPct val="120000"/>
              </a:lnSpc>
            </a:pPr>
            <a:r>
              <a:rPr lang="en-US" dirty="0"/>
              <a:t>Promote development or redevelopment that is compatible with an existing area or neighborhood</a:t>
            </a:r>
          </a:p>
          <a:p>
            <a:pPr>
              <a:lnSpc>
                <a:spcPct val="120000"/>
              </a:lnSpc>
            </a:pPr>
            <a:r>
              <a:rPr lang="en-US" dirty="0"/>
              <a:t>Promote economic revitalization</a:t>
            </a:r>
          </a:p>
          <a:p>
            <a:pPr>
              <a:lnSpc>
                <a:spcPct val="120000"/>
              </a:lnSpc>
            </a:pPr>
            <a:r>
              <a:rPr lang="en-US" dirty="0"/>
              <a:t>Enhance the livability of the city</a:t>
            </a:r>
          </a:p>
          <a:p>
            <a:pPr>
              <a:lnSpc>
                <a:spcPct val="120000"/>
              </a:lnSpc>
            </a:pPr>
            <a:r>
              <a:rPr lang="en-US" dirty="0"/>
              <a:t>Ensure harmonious, orderly, and efficient growth</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5</a:t>
            </a:fld>
            <a:endParaRPr lang="en-US" dirty="0"/>
          </a:p>
        </p:txBody>
      </p:sp>
    </p:spTree>
    <p:extLst>
      <p:ext uri="{BB962C8B-B14F-4D97-AF65-F5344CB8AC3E}">
        <p14:creationId xmlns:p14="http://schemas.microsoft.com/office/powerpoint/2010/main" val="340951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lstStyle/>
          <a:p>
            <a:pPr algn="ctr"/>
            <a:r>
              <a:rPr lang="en-US" dirty="0"/>
              <a:t>Proposed CD Boundary</a:t>
            </a:r>
          </a:p>
        </p:txBody>
      </p:sp>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6</a:t>
            </a:fld>
            <a:endParaRPr lang="en-US" dirty="0"/>
          </a:p>
        </p:txBody>
      </p:sp>
      <p:pic>
        <p:nvPicPr>
          <p:cNvPr id="8" name="Picture 7">
            <a:extLst>
              <a:ext uri="{FF2B5EF4-FFF2-40B4-BE49-F238E27FC236}">
                <a16:creationId xmlns:a16="http://schemas.microsoft.com/office/drawing/2014/main" id="{71214A4B-6B7D-426A-BDB4-5BB74F92F7BB}"/>
              </a:ext>
            </a:extLst>
          </p:cNvPr>
          <p:cNvPicPr>
            <a:picLocks noChangeAspect="1"/>
          </p:cNvPicPr>
          <p:nvPr/>
        </p:nvPicPr>
        <p:blipFill>
          <a:blip r:embed="rId3"/>
          <a:stretch>
            <a:fillRect/>
          </a:stretch>
        </p:blipFill>
        <p:spPr>
          <a:xfrm>
            <a:off x="228600" y="762381"/>
            <a:ext cx="8686800" cy="5409819"/>
          </a:xfrm>
          <a:prstGeom prst="rect">
            <a:avLst/>
          </a:prstGeom>
          <a:ln>
            <a:solidFill>
              <a:schemeClr val="tx1"/>
            </a:solidFill>
          </a:ln>
        </p:spPr>
      </p:pic>
    </p:spTree>
    <p:extLst>
      <p:ext uri="{BB962C8B-B14F-4D97-AF65-F5344CB8AC3E}">
        <p14:creationId xmlns:p14="http://schemas.microsoft.com/office/powerpoint/2010/main" val="51449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68362"/>
            <a:ext cx="8692896" cy="4724718"/>
          </a:xfrm>
        </p:spPr>
        <p:txBody>
          <a:bodyPr>
            <a:normAutofit fontScale="85000" lnSpcReduction="10000"/>
          </a:bodyPr>
          <a:lstStyle/>
          <a:p>
            <a:r>
              <a:rPr lang="en-US" dirty="0"/>
              <a:t>Neighborhood committee submitted a Determination of Eligibility and pre-application form (complete).</a:t>
            </a:r>
          </a:p>
          <a:p>
            <a:r>
              <a:rPr lang="en-US" dirty="0"/>
              <a:t>City holds pre-application meetings with property owners to discuss and establish a list of categories of development and architectural standards the property owners are interested establishing for a new conservation district</a:t>
            </a:r>
          </a:p>
          <a:p>
            <a:r>
              <a:rPr lang="en-US" dirty="0"/>
              <a:t>The </a:t>
            </a:r>
            <a:r>
              <a:rPr lang="en-US" b="1" u="sng" dirty="0"/>
              <a:t>neighborhood committee </a:t>
            </a:r>
            <a:r>
              <a:rPr lang="en-US" dirty="0"/>
              <a:t>meets with property owners to ensure awareness of the process and active participation throughout the neighborhood.</a:t>
            </a:r>
          </a:p>
          <a:p>
            <a:pPr lvl="1"/>
            <a:r>
              <a:rPr lang="en-US" dirty="0"/>
              <a:t>Emphasis on </a:t>
            </a:r>
            <a:r>
              <a:rPr lang="en-US" dirty="0">
                <a:effectLst>
                  <a:glow rad="228600">
                    <a:srgbClr val="92D050">
                      <a:alpha val="40000"/>
                    </a:srgbClr>
                  </a:glow>
                </a:effectLst>
              </a:rPr>
              <a:t>consensus</a:t>
            </a:r>
            <a:r>
              <a:rPr lang="en-US" dirty="0"/>
              <a:t> among all property owners in neighborhood.</a:t>
            </a:r>
          </a:p>
          <a:p>
            <a:r>
              <a:rPr lang="en-US" dirty="0"/>
              <a:t>Neighborhood committee and property owners convey additional comments on categories and elements.</a:t>
            </a:r>
          </a:p>
        </p:txBody>
      </p:sp>
      <p:sp>
        <p:nvSpPr>
          <p:cNvPr id="4" name="Slide Number Placeholder 9">
            <a:extLst>
              <a:ext uri="{FF2B5EF4-FFF2-40B4-BE49-F238E27FC236}">
                <a16:creationId xmlns:a16="http://schemas.microsoft.com/office/drawing/2014/main" id="{AD83733D-36C7-4897-917B-5D9BFC2A29C8}"/>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7</a:t>
            </a:fld>
            <a:endParaRPr lang="en-US" dirty="0"/>
          </a:p>
        </p:txBody>
      </p:sp>
      <p:sp>
        <p:nvSpPr>
          <p:cNvPr id="7" name="Title 1">
            <a:extLst>
              <a:ext uri="{FF2B5EF4-FFF2-40B4-BE49-F238E27FC236}">
                <a16:creationId xmlns:a16="http://schemas.microsoft.com/office/drawing/2014/main" id="{F676E5C7-1A47-40FF-B972-DDFC9E041DC5}"/>
              </a:ext>
            </a:extLst>
          </p:cNvPr>
          <p:cNvSpPr>
            <a:spLocks noGrp="1"/>
          </p:cNvSpPr>
          <p:nvPr>
            <p:ph type="title"/>
          </p:nvPr>
        </p:nvSpPr>
        <p:spPr>
          <a:xfrm>
            <a:off x="457200" y="16352"/>
            <a:ext cx="8229600" cy="792162"/>
          </a:xfrm>
        </p:spPr>
        <p:txBody>
          <a:bodyPr/>
          <a:lstStyle/>
          <a:p>
            <a:r>
              <a:rPr lang="en-US" dirty="0"/>
              <a:t>Process for establishing a CD</a:t>
            </a:r>
          </a:p>
        </p:txBody>
      </p:sp>
    </p:spTree>
    <p:extLst>
      <p:ext uri="{BB962C8B-B14F-4D97-AF65-F5344CB8AC3E}">
        <p14:creationId xmlns:p14="http://schemas.microsoft.com/office/powerpoint/2010/main" val="99635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616696" cy="4602480"/>
          </a:xfrm>
        </p:spPr>
        <p:txBody>
          <a:bodyPr>
            <a:normAutofit fontScale="92500" lnSpcReduction="20000"/>
          </a:bodyPr>
          <a:lstStyle/>
          <a:p>
            <a:r>
              <a:rPr lang="en-US" dirty="0"/>
              <a:t>City holds additional pre-application meetings with property owners to develop and finalize categories of standards for the proposed CD</a:t>
            </a:r>
          </a:p>
          <a:p>
            <a:pPr lvl="1"/>
            <a:r>
              <a:rPr lang="en-US" dirty="0"/>
              <a:t>These categories form the basis of CD establishment petition.</a:t>
            </a:r>
          </a:p>
          <a:p>
            <a:r>
              <a:rPr lang="en-US" dirty="0"/>
              <a:t>The city drafts petition language with input received from the neighborhood committee and property owners at these pre-application meetings.</a:t>
            </a:r>
          </a:p>
          <a:p>
            <a:r>
              <a:rPr lang="en-US" dirty="0"/>
              <a:t>The city provides neighborhood committee with petitions</a:t>
            </a:r>
          </a:p>
          <a:p>
            <a:pPr lvl="1"/>
            <a:r>
              <a:rPr lang="en-US" dirty="0"/>
              <a:t>Neighborhood committee will have </a:t>
            </a:r>
            <a:r>
              <a:rPr lang="en-US" b="1" dirty="0"/>
              <a:t>12 months </a:t>
            </a:r>
            <a:r>
              <a:rPr lang="en-US" dirty="0"/>
              <a:t>to obtain the necessary percentage of signatures and submit them to the City. 58% of the land or 58% of the lots is required</a:t>
            </a:r>
          </a:p>
          <a:p>
            <a:r>
              <a:rPr lang="en-US" dirty="0"/>
              <a:t>Staff verifies the signatures and petitions. </a:t>
            </a:r>
          </a:p>
        </p:txBody>
      </p:sp>
      <p:sp>
        <p:nvSpPr>
          <p:cNvPr id="4" name="Slide Number Placeholder 9">
            <a:extLst>
              <a:ext uri="{FF2B5EF4-FFF2-40B4-BE49-F238E27FC236}">
                <a16:creationId xmlns:a16="http://schemas.microsoft.com/office/drawing/2014/main" id="{66402424-C51C-40C2-9926-835212AECB7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8</a:t>
            </a:fld>
            <a:endParaRPr lang="en-US" dirty="0"/>
          </a:p>
        </p:txBody>
      </p:sp>
      <p:sp>
        <p:nvSpPr>
          <p:cNvPr id="7" name="Title 1">
            <a:extLst>
              <a:ext uri="{FF2B5EF4-FFF2-40B4-BE49-F238E27FC236}">
                <a16:creationId xmlns:a16="http://schemas.microsoft.com/office/drawing/2014/main" id="{23929588-9E0E-400A-88F1-4C457BCE2AA4}"/>
              </a:ext>
            </a:extLst>
          </p:cNvPr>
          <p:cNvSpPr>
            <a:spLocks noGrp="1"/>
          </p:cNvSpPr>
          <p:nvPr>
            <p:ph type="title"/>
          </p:nvPr>
        </p:nvSpPr>
        <p:spPr>
          <a:xfrm>
            <a:off x="457200" y="16352"/>
            <a:ext cx="8229600" cy="792162"/>
          </a:xfrm>
        </p:spPr>
        <p:txBody>
          <a:bodyPr/>
          <a:lstStyle/>
          <a:p>
            <a:r>
              <a:rPr lang="en-US" dirty="0"/>
              <a:t>Process for establishing a CD</a:t>
            </a:r>
          </a:p>
        </p:txBody>
      </p:sp>
    </p:spTree>
    <p:extLst>
      <p:ext uri="{BB962C8B-B14F-4D97-AF65-F5344CB8AC3E}">
        <p14:creationId xmlns:p14="http://schemas.microsoft.com/office/powerpoint/2010/main" val="410175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2"/>
            <a:ext cx="8229600" cy="792162"/>
          </a:xfrm>
        </p:spPr>
        <p:txBody>
          <a:bodyPr/>
          <a:lstStyle/>
          <a:p>
            <a:r>
              <a:rPr lang="en-US" dirty="0"/>
              <a:t>Process for establishing a CD</a:t>
            </a:r>
          </a:p>
        </p:txBody>
      </p:sp>
      <p:sp>
        <p:nvSpPr>
          <p:cNvPr id="3" name="Content Placeholder 2"/>
          <p:cNvSpPr>
            <a:spLocks noGrp="1"/>
          </p:cNvSpPr>
          <p:nvPr>
            <p:ph idx="1"/>
          </p:nvPr>
        </p:nvSpPr>
        <p:spPr>
          <a:xfrm>
            <a:off x="304800" y="631482"/>
            <a:ext cx="8692896" cy="4999038"/>
          </a:xfrm>
        </p:spPr>
        <p:txBody>
          <a:bodyPr>
            <a:normAutofit fontScale="77500" lnSpcReduction="20000"/>
          </a:bodyPr>
          <a:lstStyle/>
          <a:p>
            <a:r>
              <a:rPr lang="en-US" sz="3000" dirty="0"/>
              <a:t>Once petitions are verified, neighborhood committee submits zoning change application with appropriate fees, if necessary.</a:t>
            </a:r>
          </a:p>
          <a:p>
            <a:pPr lvl="1"/>
            <a:r>
              <a:rPr lang="en-US" dirty="0"/>
              <a:t>Fee waived if petitions are signed by a minimum of </a:t>
            </a:r>
            <a:r>
              <a:rPr lang="en-US" u="sng" dirty="0"/>
              <a:t>75%</a:t>
            </a:r>
            <a:r>
              <a:rPr lang="en-US" dirty="0"/>
              <a:t> of property owners </a:t>
            </a:r>
          </a:p>
          <a:p>
            <a:r>
              <a:rPr lang="en-US" sz="3000" dirty="0"/>
              <a:t>This application is the </a:t>
            </a:r>
            <a:r>
              <a:rPr lang="en-US" sz="3000" i="1" u="sng" dirty="0"/>
              <a:t>beginning</a:t>
            </a:r>
            <a:r>
              <a:rPr lang="en-US" sz="3000" dirty="0"/>
              <a:t> of the zoning change process. </a:t>
            </a:r>
          </a:p>
          <a:p>
            <a:r>
              <a:rPr lang="en-US" sz="3000" dirty="0"/>
              <a:t>The city begins scheduling neighborhood meetings as needed to work out proposed detailed  regulations in each of the categories</a:t>
            </a:r>
          </a:p>
          <a:p>
            <a:pPr lvl="1"/>
            <a:r>
              <a:rPr lang="en-US" dirty="0"/>
              <a:t>Multiple meetings held</a:t>
            </a:r>
          </a:p>
          <a:p>
            <a:pPr lvl="1"/>
            <a:r>
              <a:rPr lang="en-US" b="1" u="sng" dirty="0"/>
              <a:t>Neighborhood committee </a:t>
            </a:r>
            <a:r>
              <a:rPr lang="en-US" dirty="0"/>
              <a:t>works to ensure </a:t>
            </a:r>
            <a:r>
              <a:rPr lang="en-US" b="1" u="sng" dirty="0"/>
              <a:t>all</a:t>
            </a:r>
            <a:r>
              <a:rPr lang="en-US" dirty="0"/>
              <a:t> voices are heard and </a:t>
            </a:r>
            <a:r>
              <a:rPr lang="en-US" b="1" u="sng" dirty="0"/>
              <a:t>everyone</a:t>
            </a:r>
            <a:r>
              <a:rPr lang="en-US" dirty="0"/>
              <a:t> is aware of process</a:t>
            </a:r>
          </a:p>
          <a:p>
            <a:r>
              <a:rPr lang="en-US" sz="3000" dirty="0"/>
              <a:t>At the conclusion of the series of meetings, City prepares ordinance</a:t>
            </a:r>
          </a:p>
          <a:p>
            <a:r>
              <a:rPr lang="en-US" sz="3000" dirty="0"/>
              <a:t>City holds neighborhood meeting to review draft language</a:t>
            </a:r>
          </a:p>
          <a:p>
            <a:r>
              <a:rPr lang="en-US" sz="3000" dirty="0"/>
              <a:t>City Plan Commission public hearing and recommendation</a:t>
            </a:r>
          </a:p>
          <a:p>
            <a:r>
              <a:rPr lang="en-US" sz="3000" dirty="0"/>
              <a:t>City Council public hearing and decision</a:t>
            </a:r>
          </a:p>
        </p:txBody>
      </p:sp>
      <p:sp>
        <p:nvSpPr>
          <p:cNvPr id="4" name="Slide Number Placeholder 9">
            <a:extLst>
              <a:ext uri="{FF2B5EF4-FFF2-40B4-BE49-F238E27FC236}">
                <a16:creationId xmlns:a16="http://schemas.microsoft.com/office/drawing/2014/main" id="{D16ACF89-DEBE-4507-9337-B0989F0646C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9</a:t>
            </a:fld>
            <a:endParaRPr lang="en-US" dirty="0"/>
          </a:p>
        </p:txBody>
      </p:sp>
    </p:spTree>
    <p:extLst>
      <p:ext uri="{BB962C8B-B14F-4D97-AF65-F5344CB8AC3E}">
        <p14:creationId xmlns:p14="http://schemas.microsoft.com/office/powerpoint/2010/main" val="119375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0E938608155042B53886377006A55F" ma:contentTypeVersion="0" ma:contentTypeDescription="Create a new document." ma:contentTypeScope="" ma:versionID="40db789db57d02bdf32ea25f08190a5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6C4581-A2FF-4EB3-8236-ED19A63119BB}"/>
</file>

<file path=customXml/itemProps2.xml><?xml version="1.0" encoding="utf-8"?>
<ds:datastoreItem xmlns:ds="http://schemas.openxmlformats.org/officeDocument/2006/customXml" ds:itemID="{61BA96EE-2269-4A24-94AE-2D568F0DE23A}"/>
</file>

<file path=customXml/itemProps3.xml><?xml version="1.0" encoding="utf-8"?>
<ds:datastoreItem xmlns:ds="http://schemas.openxmlformats.org/officeDocument/2006/customXml" ds:itemID="{90F8E97A-F7BE-4573-BE1B-01E244B35F4F}"/>
</file>

<file path=docProps/app.xml><?xml version="1.0" encoding="utf-8"?>
<Properties xmlns="http://schemas.openxmlformats.org/officeDocument/2006/extended-properties" xmlns:vt="http://schemas.openxmlformats.org/officeDocument/2006/docPropsVTypes">
  <Template>ExternalPresentationTemplate_Pam_03-02-12017d</Template>
  <TotalTime>6181</TotalTime>
  <Words>3080</Words>
  <Application>Microsoft Office PowerPoint</Application>
  <PresentationFormat>On-screen Show (4:3)</PresentationFormat>
  <Paragraphs>299</Paragraphs>
  <Slides>24</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Office Theme</vt:lpstr>
      <vt:lpstr>1_Office Theme</vt:lpstr>
      <vt:lpstr>Proposed Conservation District  Pre-Application Meeting No. 2</vt:lpstr>
      <vt:lpstr>Agenda</vt:lpstr>
      <vt:lpstr>Purpose of This Meeting</vt:lpstr>
      <vt:lpstr>Background</vt:lpstr>
      <vt:lpstr>Purpose of a Conservation District</vt:lpstr>
      <vt:lpstr>Proposed CD Boundary</vt:lpstr>
      <vt:lpstr>Process for establishing a CD</vt:lpstr>
      <vt:lpstr>Process for establishing a CD</vt:lpstr>
      <vt:lpstr>Process for establishing a CD</vt:lpstr>
      <vt:lpstr>PowerPoint Presentation</vt:lpstr>
      <vt:lpstr>PowerPoint Presentation</vt:lpstr>
      <vt:lpstr>Conservation Districts Must Regulate:</vt:lpstr>
      <vt:lpstr>Conservation Districts May Also Regulate:</vt:lpstr>
      <vt:lpstr>Considerations Specific for this area</vt:lpstr>
      <vt:lpstr>Considerations Specific for this area (cont.)</vt:lpstr>
      <vt:lpstr>Considerations Specific for this area (cont.)</vt:lpstr>
      <vt:lpstr>Considerations Specific for this area (cont.)</vt:lpstr>
      <vt:lpstr>Petition Language</vt:lpstr>
      <vt:lpstr>Petition Language</vt:lpstr>
      <vt:lpstr>Petition Language</vt:lpstr>
      <vt:lpstr>Petition Example</vt:lpstr>
      <vt:lpstr>Next Steps</vt:lpstr>
      <vt:lpstr>PowerPoint Presentation</vt:lpstr>
      <vt:lpstr>Proposed Conservation District  Pre-Application Meeting No.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Pam</dc:creator>
  <cp:lastModifiedBy>Parent, Melissa</cp:lastModifiedBy>
  <cp:revision>189</cp:revision>
  <cp:lastPrinted>2018-01-22T22:46:52Z</cp:lastPrinted>
  <dcterms:created xsi:type="dcterms:W3CDTF">2018-01-16T21:55:49Z</dcterms:created>
  <dcterms:modified xsi:type="dcterms:W3CDTF">2024-04-24T21:37:28Z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0x010100DB0E938608155042B53886377006A55F</vt:lpwstr>
  </property>
</Properties>
</file>