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29" r:id="rId2"/>
    <p:sldId id="314" r:id="rId3"/>
    <p:sldId id="315" r:id="rId4"/>
    <p:sldId id="318" r:id="rId5"/>
    <p:sldId id="309" r:id="rId6"/>
    <p:sldId id="319" r:id="rId7"/>
    <p:sldId id="321" r:id="rId8"/>
    <p:sldId id="336" r:id="rId9"/>
    <p:sldId id="337" r:id="rId10"/>
    <p:sldId id="331" r:id="rId11"/>
    <p:sldId id="306" r:id="rId12"/>
    <p:sldId id="325" r:id="rId13"/>
    <p:sldId id="316" r:id="rId14"/>
    <p:sldId id="310" r:id="rId15"/>
    <p:sldId id="281" r:id="rId16"/>
    <p:sldId id="327" r:id="rId17"/>
    <p:sldId id="340" r:id="rId18"/>
    <p:sldId id="330" r:id="rId19"/>
    <p:sldId id="322" r:id="rId20"/>
    <p:sldId id="335" r:id="rId21"/>
    <p:sldId id="332" r:id="rId22"/>
    <p:sldId id="313" r:id="rId23"/>
    <p:sldId id="334" r:id="rId24"/>
    <p:sldId id="338" r:id="rId25"/>
    <p:sldId id="339" r:id="rId26"/>
    <p:sldId id="333" r:id="rId27"/>
    <p:sldId id="312" r:id="rId28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1" autoAdjust="0"/>
    <p:restoredTop sz="94660"/>
  </p:normalViewPr>
  <p:slideViewPr>
    <p:cSldViewPr>
      <p:cViewPr varScale="1">
        <p:scale>
          <a:sx n="103" d="100"/>
          <a:sy n="103" d="100"/>
        </p:scale>
        <p:origin x="5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3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4420346913157598"/>
          <c:y val="9.6105325543984432E-2"/>
          <c:w val="0.24492696565103275"/>
          <c:h val="0.764109728219456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39641793799696"/>
          <c:y val="0.17970889978268559"/>
          <c:w val="0.62308267716535437"/>
          <c:h val="0.728239869180670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792882311098367"/>
                  <c:y val="0.1771100741600883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50" baseline="0">
                      <a:solidFill>
                        <a:schemeClr val="bg1"/>
                      </a:solidFill>
                      <a:latin typeface="Cambria" panose="020405030504060302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505762161136198"/>
                  <c:y val="2.300825217133904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50" baseline="0">
                      <a:solidFill>
                        <a:schemeClr val="bg1"/>
                      </a:solidFill>
                      <a:latin typeface="Cambria" panose="020405030504060302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453174405318671"/>
                  <c:y val="-0.2222407930170603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50" baseline="0">
                      <a:solidFill>
                        <a:schemeClr val="bg1"/>
                      </a:solidFill>
                      <a:latin typeface="Cambria" panose="020405030504060302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8467490638247608E-2"/>
                  <c:y val="5.7305662447927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85300416261690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2675834504128"/>
                      <c:h val="0.206078826709373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5744402610929831"/>
                  <c:y val="-5.06628055771444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aseline="0">
                    <a:solidFill>
                      <a:schemeClr val="tx1"/>
                    </a:solidFill>
                    <a:latin typeface="Cambria" panose="020405030504060302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'Presentation Numbers'!$A$6:$A$11</c:f>
              <c:strCache>
                <c:ptCount val="6"/>
                <c:pt idx="0">
                  <c:v>White Alone</c:v>
                </c:pt>
                <c:pt idx="1">
                  <c:v>Black Alone</c:v>
                </c:pt>
                <c:pt idx="2">
                  <c:v>Hispanic </c:v>
                </c:pt>
                <c:pt idx="3">
                  <c:v>Native American Alone</c:v>
                </c:pt>
                <c:pt idx="4">
                  <c:v>Asian/Pacific Islander Alone</c:v>
                </c:pt>
                <c:pt idx="5">
                  <c:v>Other</c:v>
                </c:pt>
              </c:strCache>
            </c:strRef>
          </c:cat>
          <c:val>
            <c:numRef>
              <c:f>'Presentation Numbers'!$C$6:$C$11</c:f>
              <c:numCache>
                <c:formatCode>0.00%</c:formatCode>
                <c:ptCount val="6"/>
                <c:pt idx="0">
                  <c:v>0.13235660537200378</c:v>
                </c:pt>
                <c:pt idx="1">
                  <c:v>0.22823541137190412</c:v>
                </c:pt>
                <c:pt idx="2">
                  <c:v>0.51143668709822099</c:v>
                </c:pt>
                <c:pt idx="3">
                  <c:v>6.6776299397019985E-3</c:v>
                </c:pt>
                <c:pt idx="4">
                  <c:v>9.8918622614242294E-2</c:v>
                </c:pt>
                <c:pt idx="5">
                  <c:v>2.4418199033238649E-2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14686051657548E-2"/>
          <c:y val="3.0787758742305223E-2"/>
          <c:w val="0.87802190494634591"/>
          <c:h val="0.819455285690007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7.4082024550899597E-3"/>
                  <c:y val="2.1346475178936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694008183633199E-3"/>
                  <c:y val="2.09644622717134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8.033550960371381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28.5%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8776032734532795E-3"/>
                  <c:y val="8.89834395900739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'Presentation Numbers'!$A$14:$A$17</c:f>
              <c:strCache>
                <c:ptCount val="4"/>
                <c:pt idx="0">
                  <c:v>17 and Below</c:v>
                </c:pt>
                <c:pt idx="1">
                  <c:v>18-34</c:v>
                </c:pt>
                <c:pt idx="2">
                  <c:v>35-64</c:v>
                </c:pt>
                <c:pt idx="3">
                  <c:v>65+</c:v>
                </c:pt>
              </c:strCache>
            </c:strRef>
          </c:cat>
          <c:val>
            <c:numRef>
              <c:f>'Presentation Numbers'!$C$14:$C$17</c:f>
              <c:numCache>
                <c:formatCode>0.00%</c:formatCode>
                <c:ptCount val="4"/>
                <c:pt idx="0">
                  <c:v>0.31614092789156328</c:v>
                </c:pt>
                <c:pt idx="1">
                  <c:v>0.36238600687696215</c:v>
                </c:pt>
                <c:pt idx="2">
                  <c:v>0.28449693526685604</c:v>
                </c:pt>
                <c:pt idx="3">
                  <c:v>3.6976129964618527E-2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704400"/>
        <c:axId val="579710000"/>
      </c:barChart>
      <c:catAx>
        <c:axId val="57970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pPr>
            <a:endParaRPr lang="en-US"/>
          </a:p>
        </c:txPr>
        <c:crossAx val="579710000"/>
        <c:crosses val="autoZero"/>
        <c:auto val="1"/>
        <c:lblAlgn val="ctr"/>
        <c:lblOffset val="100"/>
        <c:noMultiLvlLbl val="0"/>
      </c:catAx>
      <c:valAx>
        <c:axId val="5797100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pPr>
            <a:endParaRPr lang="en-US"/>
          </a:p>
        </c:txPr>
        <c:crossAx val="579704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2043801901811"/>
          <c:y val="6.539931194071609E-2"/>
          <c:w val="0.86007365051404283"/>
          <c:h val="0.7117735736196938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6.2700196296047329E-3"/>
                  <c:y val="1.39816771995151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376479625892129E-3"/>
                  <c:y val="1.98554635418841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76950617917839"/>
                      <c:h val="7.53102037278784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1350098148023807E-3"/>
                  <c:y val="1.9912494953618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185067526415994E-16"/>
                  <c:y val="1.845508894721476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aseline="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012597418507235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aseline="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>
                    <a:solidFill>
                      <a:schemeClr val="tx1"/>
                    </a:solidFill>
                    <a:latin typeface="Cambria" panose="020405030504060302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'Presentation Numbers'!$A$26:$A$30</c:f>
              <c:strCache>
                <c:ptCount val="5"/>
                <c:pt idx="0">
                  <c:v>Below $30k</c:v>
                </c:pt>
                <c:pt idx="1">
                  <c:v>$30-50k</c:v>
                </c:pt>
                <c:pt idx="2">
                  <c:v>$50-75k</c:v>
                </c:pt>
                <c:pt idx="3">
                  <c:v>$75-100k</c:v>
                </c:pt>
                <c:pt idx="4">
                  <c:v>Above $100k</c:v>
                </c:pt>
              </c:strCache>
            </c:strRef>
          </c:cat>
          <c:val>
            <c:numRef>
              <c:f>'Presentation Numbers'!$C$26:$C$30</c:f>
              <c:numCache>
                <c:formatCode>0.00%</c:formatCode>
                <c:ptCount val="5"/>
                <c:pt idx="0">
                  <c:v>0.57793158525222943</c:v>
                </c:pt>
                <c:pt idx="1">
                  <c:v>0.23053374151470785</c:v>
                </c:pt>
                <c:pt idx="2">
                  <c:v>0.1147344602688673</c:v>
                </c:pt>
                <c:pt idx="3">
                  <c:v>4.658591774257953E-2</c:v>
                </c:pt>
                <c:pt idx="4">
                  <c:v>3.0214295221615867E-2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708320"/>
        <c:axId val="579707200"/>
      </c:barChart>
      <c:catAx>
        <c:axId val="57970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pPr>
            <a:endParaRPr lang="en-US"/>
          </a:p>
        </c:txPr>
        <c:crossAx val="579707200"/>
        <c:crosses val="autoZero"/>
        <c:auto val="1"/>
        <c:lblAlgn val="ctr"/>
        <c:lblOffset val="100"/>
        <c:noMultiLvlLbl val="0"/>
      </c:catAx>
      <c:valAx>
        <c:axId val="5797072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pPr>
            <a:endParaRPr lang="en-US"/>
          </a:p>
        </c:txPr>
        <c:crossAx val="57970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4233588757642"/>
          <c:y val="8.2246162115604426E-2"/>
          <c:w val="0.76966333785166952"/>
          <c:h val="0.90090503158705948"/>
        </c:manualLayout>
      </c:layout>
      <c:pieChart>
        <c:varyColors val="1"/>
        <c:ser>
          <c:idx val="0"/>
          <c:order val="0"/>
          <c:spPr>
            <a:solidFill>
              <a:srgbClr val="5B9BD5"/>
            </a:solidFill>
            <a:ln w="6350">
              <a:solidFill>
                <a:srgbClr val="5B9BD5">
                  <a:lumMod val="40000"/>
                  <a:lumOff val="60000"/>
                </a:srgbClr>
              </a:solidFill>
            </a:ln>
          </c:spPr>
          <c:dPt>
            <c:idx val="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6350">
                <a:solidFill>
                  <a:srgbClr val="5B9BD5">
                    <a:lumMod val="40000"/>
                    <a:lumOff val="60000"/>
                  </a:srgbClr>
                </a:solidFill>
              </a:ln>
            </c:spPr>
          </c:dPt>
          <c:dPt>
            <c:idx val="1"/>
            <c:bubble3D val="0"/>
            <c:spPr>
              <a:solidFill>
                <a:srgbClr val="5B9BD5">
                  <a:lumMod val="50000"/>
                </a:srgbClr>
              </a:solidFill>
              <a:ln w="6350">
                <a:solidFill>
                  <a:srgbClr val="5B9BD5">
                    <a:lumMod val="40000"/>
                    <a:lumOff val="60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-7.2604207472761667E-2"/>
                  <c:y val="-0.28267626055504913"/>
                </c:manualLayout>
              </c:layout>
              <c:tx>
                <c:rich>
                  <a:bodyPr/>
                  <a:lstStyle/>
                  <a:p>
                    <a:fld id="{5249EFC8-85E8-4CBA-913A-399E5ECC3C47}" type="CATEGORYNAME">
                      <a:rPr lang="en-US" sz="1200" baseline="0"/>
                      <a:pPr/>
                      <a:t>[CATEGORY NAME]</a:t>
                    </a:fld>
                    <a:r>
                      <a:rPr lang="en-US" sz="1200" baseline="0" dirty="0"/>
                      <a:t>, </a:t>
                    </a:r>
                    <a:fld id="{DC91AD0B-53BA-462D-9CF9-3873ED5E3147}" type="VALUE">
                      <a:rPr lang="en-US" sz="1200" baseline="0"/>
                      <a:pPr/>
                      <a:t>[VALUE]</a:t>
                    </a:fld>
                    <a:endParaRPr lang="en-US" sz="12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8524281161644593E-2"/>
                  <c:y val="9.623045688621687E-2"/>
                </c:manualLayout>
              </c:layout>
              <c:tx>
                <c:rich>
                  <a:bodyPr/>
                  <a:lstStyle/>
                  <a:p>
                    <a:pPr>
                      <a:defRPr sz="1200" baseline="0">
                        <a:solidFill>
                          <a:schemeClr val="bg1"/>
                        </a:solidFill>
                        <a:latin typeface="Myriad Pro"/>
                      </a:defRPr>
                    </a:pPr>
                    <a:fld id="{327CCCF4-69D0-4E2A-8331-CF99C229C301}" type="CATEGORYNAME">
                      <a:rPr lang="en-US" sz="1200" baseline="0">
                        <a:solidFill>
                          <a:schemeClr val="bg1"/>
                        </a:solidFill>
                      </a:rPr>
                      <a:pPr>
                        <a:defRPr sz="1200" baseline="0">
                          <a:solidFill>
                            <a:schemeClr val="bg1"/>
                          </a:solidFill>
                          <a:latin typeface="Myriad Pro"/>
                        </a:defRPr>
                      </a:pPr>
                      <a:t>[CATEGORY NAME]</a:t>
                    </a:fld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4591B255-9EF7-49AA-BC37-5E0A7F944EC8}" type="VALUE">
                      <a:rPr lang="en-US" sz="1200" baseline="0">
                        <a:solidFill>
                          <a:schemeClr val="bg1"/>
                        </a:solidFill>
                      </a:rPr>
                      <a:pPr>
                        <a:defRPr sz="1200" baseline="0">
                          <a:solidFill>
                            <a:schemeClr val="bg1"/>
                          </a:solidFill>
                          <a:latin typeface="Myriad Pro"/>
                        </a:defRPr>
                      </a:pPr>
                      <a:t>[VALUE]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66048853356941"/>
                      <c:h val="0.14651149989152576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  <a:latin typeface="Myriad Pro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'Presentation Numbers'!$A$22:$A$23</c:f>
              <c:strCache>
                <c:ptCount val="2"/>
                <c:pt idx="0">
                  <c:v>Renter</c:v>
                </c:pt>
                <c:pt idx="1">
                  <c:v>Owner</c:v>
                </c:pt>
              </c:strCache>
            </c:strRef>
          </c:cat>
          <c:val>
            <c:numRef>
              <c:f>'Presentation Numbers'!$C$22:$C$23</c:f>
              <c:numCache>
                <c:formatCode>0.00%</c:formatCode>
                <c:ptCount val="2"/>
                <c:pt idx="0">
                  <c:v>0.93930520431252496</c:v>
                </c:pt>
                <c:pt idx="1">
                  <c:v>6.0694795687475045E-2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398" y="0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20273BAA-68CC-4E8C-9438-6638DE236145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11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398" y="8773011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3B5B02BE-BF8C-4FC2-BA7A-74B9F3C8A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7" y="0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/>
          <a:lstStyle>
            <a:lvl1pPr algn="r">
              <a:defRPr sz="1200"/>
            </a:lvl1pPr>
          </a:lstStyle>
          <a:p>
            <a:fld id="{6AFA0393-14F3-4B2F-90AC-61D0C7EFCA2D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3738"/>
            <a:ext cx="4618038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4" tIns="46312" rIns="92624" bIns="46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4" tIns="46312" rIns="92624" bIns="46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7" y="8772668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 anchor="b"/>
          <a:lstStyle>
            <a:lvl1pPr algn="r">
              <a:defRPr sz="1200"/>
            </a:lvl1pPr>
          </a:lstStyle>
          <a:p>
            <a:fld id="{C336A83E-AAD3-40DF-A85A-15F17325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in property values resulting from the development The</a:t>
            </a:r>
            <a:r>
              <a:rPr lang="en-US" baseline="0" dirty="0" smtClean="0"/>
              <a:t> Shops at Park Lane,</a:t>
            </a:r>
            <a:r>
              <a:rPr lang="en-US" dirty="0" smtClean="0"/>
              <a:t> </a:t>
            </a:r>
            <a:r>
              <a:rPr lang="en-US" baseline="0" dirty="0" smtClean="0"/>
              <a:t> a</a:t>
            </a:r>
            <a:r>
              <a:rPr lang="en-US" dirty="0" smtClean="0"/>
              <a:t> 2.4-million sq. </a:t>
            </a:r>
            <a:r>
              <a:rPr lang="en-US" dirty="0" err="1" smtClean="0"/>
              <a:t>ft</a:t>
            </a:r>
            <a:r>
              <a:rPr lang="en-US" dirty="0" smtClean="0"/>
              <a:t> mixed-use development containing  more than 700,000 square feet retail, restaurants and entertainment space</a:t>
            </a:r>
            <a:r>
              <a:rPr lang="en-US" baseline="0" dirty="0" smtClean="0"/>
              <a:t> is anchored by Whole Foods grocery stores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A83E-AAD3-40DF-A85A-15F17325C0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9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A83E-AAD3-40DF-A85A-15F17325C0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0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A83E-AAD3-40DF-A85A-15F17325C0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1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A83E-AAD3-40DF-A85A-15F17325C0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0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A83E-AAD3-40DF-A85A-15F17325C0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A83E-AAD3-40DF-A85A-15F17325C0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9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6D8-8C6C-477B-AE79-EC325FADAD38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7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19AB-3BC2-4B3B-9585-7CBEA79E737E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EDB4-71E0-48C4-B48A-ABEE84231119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B8EE-B5B4-45B0-87BE-1DC234A8C71F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D6AF-B346-497F-A341-E9DD9E3F8B77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DED8-125B-4545-B7E7-76AE4B3B378B}" type="datetime1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B22F-B8E6-49E6-87C6-29AB93878D2E}" type="datetime1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3838-3AF4-4A82-B8B1-4B7D60AB4B4A}" type="datetime1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A81-85A5-4939-A3B8-7C5302EACA46}" type="datetime1">
              <a:rPr lang="en-US" smtClean="0"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61D5-954E-4D19-85AA-382A2342012B}" type="datetime1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F038-56E0-4430-A4ED-8B1C5440DDAB}" type="datetime1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D370-AACB-45DA-8C1F-404D54257504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02D7-2D3D-4FD1-904E-59EB56887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8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888" y="-152400"/>
            <a:ext cx="9144000" cy="70104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97322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Myriad Pro" pitchFamily="34" charset="0"/>
              </a:rPr>
              <a:t>Vickery Meadow</a:t>
            </a:r>
            <a:r>
              <a:rPr lang="en-US" dirty="0" smtClean="0">
                <a:latin typeface="Myriad Pro" pitchFamily="34" charset="0"/>
              </a:rPr>
              <a:t/>
            </a:r>
            <a:br>
              <a:rPr lang="en-US" dirty="0" smtClean="0">
                <a:latin typeface="Myriad Pro" pitchFamily="34" charset="0"/>
              </a:rPr>
            </a:br>
            <a:r>
              <a:rPr lang="en-US" sz="3600" dirty="0" smtClean="0">
                <a:latin typeface="Myriad Pro" pitchFamily="34" charset="0"/>
              </a:rPr>
              <a:t>Target Area</a:t>
            </a:r>
            <a:endParaRPr lang="en-US" sz="3600" dirty="0">
              <a:latin typeface="Myriad Pr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112" y="4876800"/>
            <a:ext cx="68580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Myriad Pro" pitchFamily="34" charset="0"/>
              </a:rPr>
              <a:t>District 13</a:t>
            </a:r>
          </a:p>
          <a:p>
            <a:r>
              <a:rPr lang="en-US" b="1" dirty="0" smtClean="0">
                <a:latin typeface="Myriad Pro" pitchFamily="34" charset="0"/>
              </a:rPr>
              <a:t>Councilmember Gates </a:t>
            </a:r>
          </a:p>
          <a:p>
            <a:r>
              <a:rPr lang="en-US" sz="2000" b="1" dirty="0" smtClean="0">
                <a:latin typeface="Myriad Pro" pitchFamily="34" charset="0"/>
              </a:rPr>
              <a:t>Team Leader Monique Ward</a:t>
            </a:r>
          </a:p>
          <a:p>
            <a:r>
              <a:rPr lang="en-US" sz="2000" b="1" dirty="0" smtClean="0">
                <a:latin typeface="Myriad Pro" pitchFamily="34" charset="0"/>
              </a:rPr>
              <a:t>June 2016</a:t>
            </a:r>
            <a:endParaRPr lang="en-US" sz="2000" b="1" dirty="0"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25" y="6096000"/>
            <a:ext cx="596774" cy="54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47" y="228600"/>
            <a:ext cx="3904129" cy="30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1267" y="5950163"/>
            <a:ext cx="3884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DCAD 2010 &amp; 2015 Property Appraisal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52400" y="241302"/>
            <a:ext cx="4191000" cy="10540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Change in Property</a:t>
            </a:r>
          </a:p>
          <a:p>
            <a:r>
              <a:rPr lang="en-US" sz="3000" dirty="0" smtClean="0">
                <a:latin typeface="Myriad Pro" pitchFamily="34" charset="0"/>
              </a:rPr>
              <a:t>Value per Square Foot: </a:t>
            </a:r>
          </a:p>
          <a:p>
            <a:r>
              <a:rPr lang="en-US" sz="3000" dirty="0" smtClean="0">
                <a:latin typeface="Myriad Pro" pitchFamily="34" charset="0"/>
              </a:rPr>
              <a:t>2010-2015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632" y="154538"/>
            <a:ext cx="4852168" cy="603079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91000" y="6215389"/>
            <a:ext cx="3884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DCAD 2010 &amp; 2015 Property Appraisal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234942" y="1672375"/>
            <a:ext cx="3683016" cy="3048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750"/>
              </a:spcBef>
            </a:pPr>
            <a:r>
              <a:rPr lang="en-US" dirty="0">
                <a:latin typeface="Myriad Pro"/>
              </a:rPr>
              <a:t>Most block </a:t>
            </a:r>
            <a:r>
              <a:rPr lang="en-US" dirty="0" smtClean="0">
                <a:latin typeface="Myriad Pro"/>
              </a:rPr>
              <a:t>groups decreased in </a:t>
            </a:r>
            <a:r>
              <a:rPr lang="en-US" dirty="0">
                <a:latin typeface="Myriad Pro"/>
              </a:rPr>
              <a:t>property values</a:t>
            </a:r>
            <a:r>
              <a:rPr lang="en-US" dirty="0" smtClean="0">
                <a:latin typeface="Myriad Pro"/>
              </a:rPr>
              <a:t>, with only three block groups experiencing an overall increase</a:t>
            </a:r>
          </a:p>
          <a:p>
            <a:pPr marL="171450" lvl="1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The block group at the northeast corner of Greenville and Northwest Highway experienced significant increase in property value ($12.51) due to its proximity to the “Shops at Park Lane”, a major mixed-use development along I-75</a:t>
            </a:r>
            <a:endParaRPr lang="en-US" dirty="0"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609600"/>
            <a:ext cx="197972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Pro"/>
              </a:rPr>
              <a:t>Citywide mean Change in Value: $4.8 per SF.</a:t>
            </a:r>
            <a:endParaRPr lang="en-US" sz="1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062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Cambria" panose="02040503050406030204" pitchFamily="18" charset="0"/>
              </a:rPr>
              <a:t>2012-2014 Home Improvement Permits</a:t>
            </a:r>
            <a:endParaRPr lang="en-US" sz="2000" dirty="0"/>
          </a:p>
        </p:txBody>
      </p:sp>
      <p:pic>
        <p:nvPicPr>
          <p:cNvPr id="10" name="Picture 2" descr="P:\Planning &amp; Urban Design Department\Council Target Areas\Vickery Meadows\Maps\JPEG\Home Improvement Permit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r="2334"/>
          <a:stretch/>
        </p:blipFill>
        <p:spPr bwMode="auto">
          <a:xfrm>
            <a:off x="4267200" y="135969"/>
            <a:ext cx="4526466" cy="58957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0848" y="5570246"/>
            <a:ext cx="170995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Myriad Pro"/>
              </a:rPr>
              <a:t>Citywide BG Mean Permit Value: $ 28,038</a:t>
            </a:r>
            <a:endParaRPr lang="en-US" sz="1000" dirty="0">
              <a:latin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6094741"/>
            <a:ext cx="3547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2012- 2014 Permit data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227326" y="205543"/>
            <a:ext cx="3787134" cy="9016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Home Improvement</a:t>
            </a:r>
          </a:p>
          <a:p>
            <a:r>
              <a:rPr lang="en-US" sz="3000" dirty="0" smtClean="0">
                <a:latin typeface="Myriad Pro" pitchFamily="34" charset="0"/>
              </a:rPr>
              <a:t>Permits:2012-2014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279385" y="1524000"/>
            <a:ext cx="3683016" cy="3048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750"/>
              </a:spcBef>
            </a:pPr>
            <a:r>
              <a:rPr lang="en-US" dirty="0">
                <a:latin typeface="Myriad Pro"/>
              </a:rPr>
              <a:t>H</a:t>
            </a:r>
            <a:r>
              <a:rPr lang="en-US" dirty="0" smtClean="0">
                <a:latin typeface="Myriad Pro"/>
              </a:rPr>
              <a:t>ome improvement permits concentrated near  the Five Point, adjacent to Hemlock and Park Lane</a:t>
            </a:r>
          </a:p>
          <a:p>
            <a:pPr marL="171450" lvl="1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Pockets of home improvement activities throughout the target area</a:t>
            </a:r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3929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Cambria" panose="02040503050406030204" pitchFamily="18" charset="0"/>
              </a:rPr>
              <a:t>2012-2014 New Single Family Homes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pic>
        <p:nvPicPr>
          <p:cNvPr id="7" name="Picture 3" descr="P:\Planning &amp; Urban Design Department\Council Target Areas\Vickery Meadows\Maps\JPEG\New Construction Permi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70"/>
            <a:ext cx="4313615" cy="5582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17576" y="140973"/>
            <a:ext cx="3810000" cy="3365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Myriad Pro"/>
              </a:rPr>
              <a:t>2012-2014 New Single-Family Homes</a:t>
            </a:r>
            <a:endParaRPr lang="en-US" sz="30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79385" y="1524000"/>
            <a:ext cx="3683016" cy="3048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Few single-family homes (9); </a:t>
            </a:r>
            <a:r>
              <a:rPr lang="en-US" dirty="0">
                <a:latin typeface="Myriad Pro"/>
              </a:rPr>
              <a:t>m</a:t>
            </a:r>
            <a:r>
              <a:rPr lang="en-US" dirty="0" smtClean="0">
                <a:latin typeface="Myriad Pro"/>
              </a:rPr>
              <a:t>ost of them concentrated in the southern edge, along Skillman and Northwest Highway</a:t>
            </a:r>
            <a:endParaRPr lang="en-US" dirty="0">
              <a:latin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2358" y="5947249"/>
            <a:ext cx="3547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2012- 2014 Permit data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0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Myriad Pro"/>
              </a:rPr>
              <a:t>City of Dallas Initiatives </a:t>
            </a:r>
            <a:endParaRPr lang="en-US" sz="3000" dirty="0">
              <a:latin typeface="Myriad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78977"/>
              </p:ext>
            </p:extLst>
          </p:nvPr>
        </p:nvGraphicFramePr>
        <p:xfrm>
          <a:off x="533400" y="1066800"/>
          <a:ext cx="8210550" cy="5028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750"/>
                <a:gridCol w="6019800"/>
              </a:tblGrid>
              <a:tr h="25523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Myriad Pro"/>
                        </a:rPr>
                        <a:t>Department</a:t>
                      </a:r>
                      <a:endParaRPr lang="en-US" sz="160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Myriad Pro"/>
                        </a:rPr>
                        <a:t>Initiatives </a:t>
                      </a:r>
                      <a:endParaRPr lang="en-US" sz="160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19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Myriad Pro"/>
                        </a:rPr>
                        <a:t>Economic Development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Myriad Pro"/>
                        </a:rPr>
                        <a:t>Vickery Meadows TIF; Dallas B.R.A.I.N. at Skillman library; potential multifamily project involving the construction of a new Vickery Meadows library branch---will also involve 9% LIHTC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281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Myriad Pro"/>
                        </a:rPr>
                        <a:t>Library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Myriad Pro"/>
                        </a:rPr>
                        <a:t>Skillman Southwestern – income tax assistance; Skillman Players (theater group for seniors); 1 on 1 computer classes; English Conversation for Adults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Myriad Pro"/>
                        </a:rPr>
                        <a:t>Forest Green – income tax assistance; GED classes; 1 on 1 computers classes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  <a:latin typeface="Myriad Pro"/>
                        </a:rPr>
                        <a:t>Audelia</a:t>
                      </a:r>
                      <a:r>
                        <a:rPr lang="en-US" sz="1400" dirty="0">
                          <a:effectLst/>
                          <a:latin typeface="Myriad Pro"/>
                        </a:rPr>
                        <a:t> Road – ESL classes in partnership with Richardson Adult Learning Center; 1-on-1 Job Application Assistance; computer classes; income tax assistance; afterschool programming (note:  all schools in this area are Richardson ISD); Dallas B.R.A.I.N. office hours and programming</a:t>
                      </a:r>
                    </a:p>
                  </a:txBody>
                  <a:tcPr marL="68580" marR="68580" marT="0" marB="0"/>
                </a:tc>
              </a:tr>
              <a:tr h="51096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Myriad Pro"/>
                        </a:rPr>
                        <a:t>Parks and Recreation 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Myriad Pro"/>
                        </a:rPr>
                        <a:t>This area has been identified as a high need area for parkland by the Trust for Public Land in 2015.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426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Myriad Pro"/>
                        </a:rPr>
                        <a:t>Other: Water Utilities, Public Works/Street Services, 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Myriad Pro"/>
                        </a:rPr>
                        <a:t>Information in </a:t>
                      </a:r>
                      <a:r>
                        <a:rPr lang="en-US" sz="1400" dirty="0" smtClean="0">
                          <a:effectLst/>
                          <a:latin typeface="Myriad Pro"/>
                        </a:rPr>
                        <a:t>Appendix (</a:t>
                      </a:r>
                      <a:r>
                        <a:rPr lang="en-US" sz="1400" baseline="0" dirty="0" smtClean="0">
                          <a:effectLst/>
                          <a:latin typeface="Myriad Pro"/>
                        </a:rPr>
                        <a:t>See Bond Projects &amp; Water Utilities maps)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3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583270"/>
              </p:ext>
            </p:extLst>
          </p:nvPr>
        </p:nvGraphicFramePr>
        <p:xfrm>
          <a:off x="304800" y="565150"/>
          <a:ext cx="8381999" cy="5791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351"/>
                <a:gridCol w="607315"/>
                <a:gridCol w="5060333"/>
              </a:tblGrid>
              <a:tr h="376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/>
                        </a:rPr>
                        <a:t>Category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Notes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/>
                        </a:rPr>
                        <a:t>In CDBG Eligible Area?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/>
                        </a:rPr>
                        <a:t>In a DPD </a:t>
                      </a:r>
                      <a:r>
                        <a:rPr lang="en-US" sz="1200" dirty="0" smtClean="0">
                          <a:effectLst/>
                          <a:latin typeface="Myriad Pro"/>
                        </a:rPr>
                        <a:t>TAAG </a:t>
                      </a:r>
                      <a:r>
                        <a:rPr lang="en-US" sz="1200" dirty="0">
                          <a:effectLst/>
                          <a:latin typeface="Myriad Pro"/>
                        </a:rPr>
                        <a:t>Area?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/>
                        </a:rPr>
                        <a:t>DART Station Within ½ Mile?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</a:t>
                      </a:r>
                      <a:r>
                        <a:rPr lang="en-US" sz="1200" baseline="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Lane Station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/>
                        </a:rPr>
                        <a:t>Community Prosecution Area?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/>
                        </a:rPr>
                        <a:t>Parks Within ¼ Mile? 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 Oaks (233 Acres), Harry S. Moss Park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/>
                        </a:rPr>
                        <a:t>TIF/PID? </a:t>
                      </a:r>
                      <a:endParaRPr lang="en-US" sz="120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Skillman Corridor TIF, Vickery Meadow TIF, Vickery Meadow Premium PID, Vickery Meadow Improvement District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/>
                        </a:rPr>
                        <a:t>Library?</a:t>
                      </a:r>
                      <a:endParaRPr lang="en-US" sz="120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/>
                        </a:rPr>
                        <a:t>Dallas ISD?</a:t>
                      </a:r>
                      <a:endParaRPr lang="en-US" sz="120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 Lowe Sr. Elementary School, Sam </a:t>
                      </a:r>
                      <a:r>
                        <a:rPr lang="en-US" sz="1200" dirty="0" err="1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Tasby</a:t>
                      </a: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Middle School, Jill Stone Elementary School at Vickery Meadow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/>
                        </a:rPr>
                        <a:t>Charter School?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/>
                        </a:rPr>
                        <a:t>Recreation Center?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4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/>
                        </a:rPr>
                        <a:t>Major </a:t>
                      </a:r>
                      <a:r>
                        <a:rPr lang="en-US" sz="1200" dirty="0" smtClean="0">
                          <a:effectLst/>
                          <a:latin typeface="Myriad Pro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Myriad Pro"/>
                        </a:rPr>
                        <a:t>Issues: </a:t>
                      </a: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/>
                        </a:rPr>
                        <a:t> </a:t>
                      </a:r>
                      <a:endParaRPr lang="en-US" sz="120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Substandard Structures</a:t>
                      </a:r>
                      <a:r>
                        <a:rPr lang="en-US" sz="1200" baseline="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including plumbing issues and inoperable apartments </a:t>
                      </a:r>
                      <a:endParaRPr lang="en-US" sz="1200" dirty="0" smtClean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aseline="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Confined animals   </a:t>
                      </a:r>
                      <a:endParaRPr lang="en-US" sz="1200" dirty="0" smtClean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</a:t>
                      </a:r>
                      <a:r>
                        <a:rPr lang="en-US" sz="1200" baseline="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Inspection </a:t>
                      </a:r>
                      <a:endParaRPr lang="en-US" sz="1200" dirty="0" smtClean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Street</a:t>
                      </a:r>
                      <a:r>
                        <a:rPr lang="en-US" sz="1200" baseline="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Repair (Routine)</a:t>
                      </a:r>
                      <a:endParaRPr lang="en-US" sz="1200" dirty="0" smtClean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Additionally:</a:t>
                      </a:r>
                      <a:r>
                        <a:rPr lang="en-US" sz="1200" baseline="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Animal cruelty, abandoned Shopping Carts</a:t>
                      </a:r>
                      <a:endParaRPr lang="en-US" sz="1200" dirty="0" smtClean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228600" y="68261"/>
            <a:ext cx="7886700" cy="7778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Target Area Matrix</a:t>
            </a:r>
            <a:endParaRPr lang="en-US" sz="3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941536" y="247462"/>
            <a:ext cx="4948114" cy="34802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 smtClean="0">
                <a:latin typeface="Cambria" panose="02040503050406030204" pitchFamily="18" charset="0"/>
              </a:rPr>
              <a:t>Homeowner Association &amp; Neighborhood Association</a:t>
            </a:r>
            <a:endParaRPr lang="en-US" sz="1600" dirty="0"/>
          </a:p>
        </p:txBody>
      </p:sp>
      <p:pic>
        <p:nvPicPr>
          <p:cNvPr id="10" name="Picture 2" descr="P:\Planning &amp; Urban Design Department\Council Target Areas\Vickery Meadows\Maps\JPEG\HOA NA 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91395"/>
            <a:ext cx="4800599" cy="6064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370490" y="1695262"/>
            <a:ext cx="3886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Neighborhood Associations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Vickery Together NA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White Rock Manager's Meeting*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Preston Royal NW NA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Homeowner Associations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Woodbridge HOA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Royal Highlands HOA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Crime Watch Groups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Vickery Together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Preston Royal NW NA*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Royal Highlands HOA*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6397236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Planning &amp; Urban Design Department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48600" cy="14478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Myriad Pro" pitchFamily="34" charset="0"/>
              </a:rPr>
              <a:t>Homeowner and</a:t>
            </a:r>
            <a:br>
              <a:rPr lang="en-US" sz="3000" dirty="0" smtClean="0">
                <a:latin typeface="Myriad Pro" pitchFamily="34" charset="0"/>
              </a:rPr>
            </a:br>
            <a:r>
              <a:rPr lang="en-US" sz="3000" dirty="0" smtClean="0">
                <a:latin typeface="Myriad Pro" pitchFamily="34" charset="0"/>
              </a:rPr>
              <a:t>Neighborhood</a:t>
            </a:r>
            <a:br>
              <a:rPr lang="en-US" sz="3000" dirty="0" smtClean="0">
                <a:latin typeface="Myriad Pro" pitchFamily="34" charset="0"/>
              </a:rPr>
            </a:br>
            <a:r>
              <a:rPr lang="en-US" sz="3000" dirty="0" smtClean="0">
                <a:latin typeface="Myriad Pro" pitchFamily="34" charset="0"/>
              </a:rPr>
              <a:t>Association Groups</a:t>
            </a:r>
            <a:endParaRPr lang="en-US" sz="3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latin typeface="Cambria" panose="02040503050406030204" pitchFamily="18" charset="0"/>
              </a:rPr>
              <a:t>2015 Street Conditions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419286"/>
            <a:ext cx="26470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Myriad Pro"/>
              </a:rPr>
              <a:t>Transportation</a:t>
            </a:r>
            <a:endParaRPr lang="en-US" sz="3000" dirty="0">
              <a:latin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45" y="44419"/>
            <a:ext cx="4722167" cy="6203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6171571"/>
            <a:ext cx="3547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DART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40567" y="1195072"/>
            <a:ext cx="3914578" cy="3048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Good public transportation; served by 5 bus lines</a:t>
            </a:r>
          </a:p>
          <a:p>
            <a:pPr marL="171450" lvl="1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Proximity to 2 DART rail stations</a:t>
            </a:r>
          </a:p>
          <a:p>
            <a:pPr marL="171450" lvl="1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Modes of travel to work:</a:t>
            </a:r>
          </a:p>
          <a:p>
            <a:pPr marL="514350" lvl="2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Public transit 11.1% (Citywide - 4.1%)</a:t>
            </a:r>
          </a:p>
          <a:p>
            <a:pPr marL="514350" lvl="2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Automobile  78.6%  (citywide – 88%)</a:t>
            </a:r>
          </a:p>
          <a:p>
            <a:pPr marL="342900" lvl="2" indent="0">
              <a:spcBef>
                <a:spcPts val="750"/>
              </a:spcBef>
              <a:buNone/>
            </a:pPr>
            <a:endParaRPr lang="en-US" dirty="0" smtClean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538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638800" cy="77403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Myriad Pro" pitchFamily="34" charset="0"/>
              </a:rPr>
              <a:t>Crime Statistics</a:t>
            </a:r>
            <a:endParaRPr lang="en-US" sz="3000" dirty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6136878"/>
            <a:ext cx="4319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Dallas Police Department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86089"/>
            <a:ext cx="4495800" cy="5770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3846841"/>
            <a:ext cx="123825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094017"/>
            <a:ext cx="32289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 smtClean="0">
                <a:latin typeface="Myriad Pro" pitchFamily="34" charset="0"/>
              </a:rPr>
              <a:t>Appendix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 smtClean="0">
                <a:latin typeface="Cambria" panose="02040503050406030204" pitchFamily="18" charset="0"/>
              </a:rPr>
              <a:t>2010-2014 Percentage of Households with Children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700" y="55739"/>
            <a:ext cx="5094598" cy="6292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0" y="5991226"/>
            <a:ext cx="12954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Myriad Pro"/>
              </a:rPr>
              <a:t>Citywide Rate: 33%</a:t>
            </a:r>
            <a:endParaRPr lang="en-US" sz="1000" dirty="0">
              <a:latin typeface="Myriad Pro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52400" y="152400"/>
            <a:ext cx="3886200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Myriad Pro" pitchFamily="34" charset="0"/>
              </a:rPr>
              <a:t>Households with Children: 2010-2014</a:t>
            </a:r>
            <a:endParaRPr lang="en-US" sz="30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6404205"/>
            <a:ext cx="3733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79385" y="1524000"/>
            <a:ext cx="3683016" cy="3048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More children (17 years old and under) in the northern segment with highest concentration around the “Five Points” intersection</a:t>
            </a:r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36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381000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Myriad Pro"/>
              </a:rPr>
              <a:t>Target Area Highlights</a:t>
            </a:r>
            <a:endParaRPr lang="en-US" sz="3000" dirty="0">
              <a:latin typeface="Myriad Pr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724" y="685800"/>
            <a:ext cx="8839200" cy="3191256"/>
          </a:xfrm>
        </p:spPr>
        <p:txBody>
          <a:bodyPr>
            <a:noAutofit/>
          </a:bodyPr>
          <a:lstStyle/>
          <a:p>
            <a:r>
              <a:rPr lang="en-US" sz="1700" b="1" dirty="0" smtClean="0">
                <a:latin typeface="Myriad Pro"/>
              </a:rPr>
              <a:t>Ethnically diverse </a:t>
            </a:r>
            <a:r>
              <a:rPr lang="en-US" sz="1700" dirty="0" smtClean="0">
                <a:latin typeface="Myriad Pro"/>
              </a:rPr>
              <a:t>with about </a:t>
            </a:r>
            <a:r>
              <a:rPr lang="en-US" sz="1700" b="1" dirty="0" smtClean="0">
                <a:latin typeface="Myriad Pro"/>
              </a:rPr>
              <a:t>50 different ethnicities, </a:t>
            </a:r>
            <a:r>
              <a:rPr lang="en-US" sz="1700" dirty="0" smtClean="0">
                <a:latin typeface="Myriad Pro"/>
              </a:rPr>
              <a:t>many immigrants and refugees</a:t>
            </a:r>
          </a:p>
          <a:p>
            <a:r>
              <a:rPr lang="en-US" sz="1700" b="1" dirty="0">
                <a:latin typeface="Myriad Pro"/>
              </a:rPr>
              <a:t>L</a:t>
            </a:r>
            <a:r>
              <a:rPr lang="en-US" sz="1700" b="1" dirty="0" smtClean="0">
                <a:latin typeface="Myriad Pro"/>
              </a:rPr>
              <a:t>ow income levels; </a:t>
            </a:r>
            <a:r>
              <a:rPr lang="en-US" sz="1700" dirty="0" smtClean="0">
                <a:latin typeface="Myriad Pro"/>
              </a:rPr>
              <a:t>over</a:t>
            </a:r>
            <a:r>
              <a:rPr lang="en-US" sz="1700" b="1" dirty="0" smtClean="0">
                <a:latin typeface="Myriad Pro"/>
              </a:rPr>
              <a:t> 34% of households below </a:t>
            </a:r>
            <a:r>
              <a:rPr lang="en-US" sz="1700" b="1" dirty="0">
                <a:latin typeface="Myriad Pro"/>
              </a:rPr>
              <a:t>poverty </a:t>
            </a:r>
            <a:r>
              <a:rPr lang="en-US" sz="1700" b="1" dirty="0" smtClean="0">
                <a:latin typeface="Myriad Pro"/>
              </a:rPr>
              <a:t>level </a:t>
            </a:r>
            <a:r>
              <a:rPr lang="en-US" sz="1700" dirty="0" smtClean="0">
                <a:latin typeface="Myriad Pro"/>
              </a:rPr>
              <a:t>(citywide-24%)</a:t>
            </a:r>
            <a:endParaRPr lang="en-US" sz="1700" dirty="0">
              <a:latin typeface="Myriad Pro"/>
            </a:endParaRPr>
          </a:p>
          <a:p>
            <a:r>
              <a:rPr lang="en-US" sz="1700" b="1" dirty="0" smtClean="0">
                <a:latin typeface="Myriad Pro"/>
              </a:rPr>
              <a:t>High proportion of households with children (35.4%)</a:t>
            </a:r>
            <a:r>
              <a:rPr lang="en-US" sz="1700" dirty="0" smtClean="0">
                <a:latin typeface="Myriad Pro"/>
              </a:rPr>
              <a:t>;  mostly concentrated at the center and upper parts; Area </a:t>
            </a:r>
            <a:r>
              <a:rPr lang="en-US" sz="1700" b="1" dirty="0" smtClean="0">
                <a:latin typeface="Myriad Pro"/>
              </a:rPr>
              <a:t>attracts young couples </a:t>
            </a:r>
            <a:r>
              <a:rPr lang="en-US" sz="1700" dirty="0" smtClean="0">
                <a:latin typeface="Myriad Pro"/>
              </a:rPr>
              <a:t>with children</a:t>
            </a:r>
          </a:p>
          <a:p>
            <a:r>
              <a:rPr lang="en-US" sz="1700" b="1" dirty="0" smtClean="0">
                <a:latin typeface="Myriad Pro"/>
              </a:rPr>
              <a:t>Rental housing dominate (94%) </a:t>
            </a:r>
            <a:r>
              <a:rPr lang="en-US" sz="1700" dirty="0" smtClean="0">
                <a:latin typeface="Myriad Pro"/>
              </a:rPr>
              <a:t>and almost </a:t>
            </a:r>
            <a:r>
              <a:rPr lang="en-US" sz="1700" b="1" dirty="0" smtClean="0">
                <a:latin typeface="Myriad Pro"/>
              </a:rPr>
              <a:t>entirely multifamily</a:t>
            </a:r>
          </a:p>
          <a:p>
            <a:r>
              <a:rPr lang="en-US" sz="1700" dirty="0" smtClean="0">
                <a:latin typeface="Myriad Pro"/>
              </a:rPr>
              <a:t>Majority of housing </a:t>
            </a:r>
            <a:r>
              <a:rPr lang="en-US" sz="1700" dirty="0">
                <a:latin typeface="Myriad Pro"/>
              </a:rPr>
              <a:t>consist of older</a:t>
            </a:r>
            <a:r>
              <a:rPr lang="en-US" sz="1700" b="1" dirty="0">
                <a:latin typeface="Myriad Pro"/>
              </a:rPr>
              <a:t> multi-family apartments and condos </a:t>
            </a:r>
            <a:r>
              <a:rPr lang="en-US" sz="1700" dirty="0">
                <a:latin typeface="Myriad Pro"/>
              </a:rPr>
              <a:t>built in </a:t>
            </a:r>
            <a:r>
              <a:rPr lang="en-US" sz="1700" dirty="0" smtClean="0">
                <a:latin typeface="Myriad Pro"/>
              </a:rPr>
              <a:t>the 1970’s </a:t>
            </a:r>
            <a:endParaRPr lang="en-US" sz="1700" b="1" dirty="0" smtClean="0">
              <a:latin typeface="Myriad Pro"/>
            </a:endParaRPr>
          </a:p>
          <a:p>
            <a:r>
              <a:rPr lang="en-US" sz="1700" b="1" dirty="0" smtClean="0">
                <a:latin typeface="Myriad Pro"/>
              </a:rPr>
              <a:t>Commercial </a:t>
            </a:r>
            <a:r>
              <a:rPr lang="en-US" sz="1700" b="1" dirty="0">
                <a:latin typeface="Myriad Pro"/>
              </a:rPr>
              <a:t>land </a:t>
            </a:r>
            <a:r>
              <a:rPr lang="en-US" sz="1700" b="1" dirty="0" smtClean="0">
                <a:latin typeface="Myriad Pro"/>
              </a:rPr>
              <a:t>use along Greenville </a:t>
            </a:r>
            <a:r>
              <a:rPr lang="en-US" sz="1700" dirty="0">
                <a:latin typeface="Myriad Pro"/>
              </a:rPr>
              <a:t>includes a Walmart, ethnic grocery </a:t>
            </a:r>
            <a:r>
              <a:rPr lang="en-US" sz="1700" dirty="0" smtClean="0">
                <a:latin typeface="Myriad Pro"/>
              </a:rPr>
              <a:t>stores and </a:t>
            </a:r>
            <a:r>
              <a:rPr lang="en-US" sz="1700" dirty="0">
                <a:latin typeface="Myriad Pro"/>
              </a:rPr>
              <a:t>health </a:t>
            </a:r>
            <a:r>
              <a:rPr lang="en-US" sz="1700" dirty="0" smtClean="0">
                <a:latin typeface="Myriad Pro"/>
              </a:rPr>
              <a:t>clinics affiliated with adjacent </a:t>
            </a:r>
            <a:r>
              <a:rPr lang="en-US" sz="1700" dirty="0">
                <a:latin typeface="Myriad Pro"/>
              </a:rPr>
              <a:t>Texas Health Presbyterian Hospital </a:t>
            </a:r>
            <a:r>
              <a:rPr lang="en-US" sz="1700" dirty="0" smtClean="0">
                <a:latin typeface="Myriad Pro"/>
              </a:rPr>
              <a:t>medical district</a:t>
            </a:r>
            <a:endParaRPr lang="en-US" sz="1700" dirty="0">
              <a:latin typeface="Myriad Pro"/>
            </a:endParaRPr>
          </a:p>
          <a:p>
            <a:r>
              <a:rPr lang="en-US" sz="1700" b="1" dirty="0">
                <a:latin typeface="Myriad Pro"/>
              </a:rPr>
              <a:t>Property values around Greenville Avenue have increased </a:t>
            </a:r>
            <a:r>
              <a:rPr lang="en-US" sz="1700" dirty="0">
                <a:latin typeface="Myriad Pro"/>
              </a:rPr>
              <a:t>more than twice the city mean, </a:t>
            </a:r>
            <a:r>
              <a:rPr lang="en-US" sz="1700" b="1" dirty="0">
                <a:latin typeface="Myriad Pro"/>
              </a:rPr>
              <a:t>but decreased everywhere else </a:t>
            </a:r>
            <a:r>
              <a:rPr lang="en-US" sz="1700" dirty="0">
                <a:latin typeface="Myriad Pro"/>
              </a:rPr>
              <a:t>within target area </a:t>
            </a:r>
          </a:p>
          <a:p>
            <a:r>
              <a:rPr lang="en-US" sz="1700" b="1" dirty="0">
                <a:latin typeface="Myriad Pro"/>
              </a:rPr>
              <a:t>High number of condo improvements </a:t>
            </a:r>
            <a:r>
              <a:rPr lang="en-US" sz="1700" dirty="0">
                <a:latin typeface="Myriad Pro"/>
              </a:rPr>
              <a:t>along Fair Oaks, north of Park Lane </a:t>
            </a:r>
          </a:p>
          <a:p>
            <a:r>
              <a:rPr lang="en-US" sz="1700" dirty="0">
                <a:latin typeface="Myriad Pro"/>
              </a:rPr>
              <a:t>Proximity </a:t>
            </a:r>
            <a:r>
              <a:rPr lang="en-US" sz="1700" dirty="0" smtClean="0">
                <a:latin typeface="Myriad Pro"/>
              </a:rPr>
              <a:t>to major </a:t>
            </a:r>
            <a:r>
              <a:rPr lang="en-US" sz="1700" dirty="0">
                <a:latin typeface="Myriad Pro"/>
              </a:rPr>
              <a:t>parks, but </a:t>
            </a:r>
            <a:r>
              <a:rPr lang="en-US" sz="1700" b="1" dirty="0">
                <a:latin typeface="Myriad Pro"/>
              </a:rPr>
              <a:t>lacking community facilities </a:t>
            </a:r>
            <a:r>
              <a:rPr lang="en-US" sz="1700" dirty="0">
                <a:latin typeface="Myriad Pro"/>
              </a:rPr>
              <a:t>like recreation centers</a:t>
            </a:r>
          </a:p>
          <a:p>
            <a:r>
              <a:rPr lang="en-US" sz="1700" b="1" dirty="0" smtClean="0">
                <a:latin typeface="Myriad Pro"/>
              </a:rPr>
              <a:t>Poor sidewalks, street conditions and roadway configuration</a:t>
            </a:r>
            <a:endParaRPr lang="en-US" sz="1700" b="1" dirty="0">
              <a:latin typeface="Myriad Pro"/>
            </a:endParaRPr>
          </a:p>
          <a:p>
            <a:r>
              <a:rPr lang="en-US" sz="1700" b="1" dirty="0">
                <a:latin typeface="Myriad Pro"/>
              </a:rPr>
              <a:t>2 TIFs </a:t>
            </a:r>
            <a:r>
              <a:rPr lang="en-US" sz="1700" dirty="0">
                <a:latin typeface="Myriad Pro"/>
              </a:rPr>
              <a:t>(Vickery Meadow, Skillman Corridor), </a:t>
            </a:r>
            <a:r>
              <a:rPr lang="en-US" sz="1700" b="1" dirty="0">
                <a:latin typeface="Myriad Pro"/>
              </a:rPr>
              <a:t>2 PIDS. </a:t>
            </a:r>
          </a:p>
          <a:p>
            <a:r>
              <a:rPr lang="en-US" sz="1700" dirty="0">
                <a:latin typeface="Myriad Pro"/>
              </a:rPr>
              <a:t>Potential to partner with </a:t>
            </a:r>
            <a:r>
              <a:rPr lang="en-US" sz="1700" b="1" dirty="0">
                <a:latin typeface="Myriad Pro"/>
              </a:rPr>
              <a:t>Vickery Meadow Management Corporation/ Vickery Meadow Improvement District</a:t>
            </a:r>
          </a:p>
          <a:p>
            <a:r>
              <a:rPr lang="en-US" sz="1700" dirty="0" smtClean="0">
                <a:latin typeface="Myriad Pro"/>
              </a:rPr>
              <a:t>Area has an</a:t>
            </a:r>
            <a:r>
              <a:rPr lang="en-US" sz="1700" b="1" dirty="0" smtClean="0">
                <a:latin typeface="Myriad Pro"/>
              </a:rPr>
              <a:t> adopted TOD </a:t>
            </a:r>
            <a:r>
              <a:rPr lang="en-US" sz="1700" b="1" dirty="0">
                <a:latin typeface="Myriad Pro"/>
              </a:rPr>
              <a:t>Plan </a:t>
            </a:r>
            <a:r>
              <a:rPr lang="en-US" sz="1700" dirty="0" smtClean="0">
                <a:latin typeface="Myriad Pro"/>
              </a:rPr>
              <a:t>developed in 2013 under the </a:t>
            </a:r>
            <a:r>
              <a:rPr lang="en-US" sz="1700" dirty="0">
                <a:latin typeface="Myriad Pro"/>
              </a:rPr>
              <a:t>HUD Community Challenge Planning Grant </a:t>
            </a:r>
            <a:endParaRPr lang="en-US" sz="1700" dirty="0" smtClean="0">
              <a:latin typeface="Myriad Pro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 smtClean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 smtClean="0">
              <a:latin typeface="Cambria" panose="02040503050406030204" pitchFamily="18" charset="0"/>
            </a:endParaRPr>
          </a:p>
          <a:p>
            <a:pPr lvl="1"/>
            <a:endParaRPr lang="en-US" sz="1700" dirty="0" smtClean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 smtClean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9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latin typeface="Cambria" panose="02040503050406030204" pitchFamily="18" charset="0"/>
              </a:rPr>
              <a:t>2015 Street Conditions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28600" y="114346"/>
            <a:ext cx="3787134" cy="9016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No. of Children under 5 </a:t>
            </a:r>
            <a:r>
              <a:rPr lang="en-US" sz="3000" smtClean="0">
                <a:latin typeface="Myriad Pro" pitchFamily="34" charset="0"/>
              </a:rPr>
              <a:t>years: 2016</a:t>
            </a:r>
            <a:endParaRPr lang="en-US" sz="3000" dirty="0" smtClean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3337" y="6277303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44163"/>
            <a:ext cx="4671066" cy="6133140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279385" y="1524000"/>
            <a:ext cx="3683016" cy="3048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High concentration of children under 5 years old in the eastern segment</a:t>
            </a:r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602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76200" y="186612"/>
            <a:ext cx="4419600" cy="9016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Households headed by Seniors (65yrs.&amp; above)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5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57200"/>
            <a:ext cx="4724400" cy="55726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19600" y="6172083"/>
            <a:ext cx="3678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 year ACS Estimates 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8600" y="15240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High concentration of senior-led households at the </a:t>
            </a:r>
            <a:r>
              <a:rPr lang="en-US" dirty="0" smtClean="0">
                <a:latin typeface="Myriad Pro"/>
              </a:rPr>
              <a:t>center; south of the “Five Points” intersection</a:t>
            </a:r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13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latin typeface="Cambria" panose="02040503050406030204" pitchFamily="18" charset="0"/>
              </a:rPr>
              <a:t>Single Family Rental/Ownership (2010-2014)</a:t>
            </a:r>
            <a:endParaRPr lang="en-US" sz="1800" dirty="0"/>
          </a:p>
        </p:txBody>
      </p:sp>
      <p:pic>
        <p:nvPicPr>
          <p:cNvPr id="11" name="Picture 2" descr="P:\Planning &amp; Urban Design Department\Council Target Areas\Vickery Meadows\Maps\JPEG\SF Tenu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/>
          <a:stretch/>
        </p:blipFill>
        <p:spPr bwMode="auto">
          <a:xfrm>
            <a:off x="3886200" y="228600"/>
            <a:ext cx="4775677" cy="60339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6200" y="6329154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266700" y="241302"/>
            <a:ext cx="7886700" cy="12826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Single Family </a:t>
            </a:r>
          </a:p>
          <a:p>
            <a:r>
              <a:rPr lang="en-US" sz="3000" dirty="0" smtClean="0">
                <a:latin typeface="Myriad Pro" pitchFamily="34" charset="0"/>
              </a:rPr>
              <a:t>Rental/ Ownership: </a:t>
            </a:r>
          </a:p>
          <a:p>
            <a:r>
              <a:rPr lang="en-US" sz="3000" dirty="0" smtClean="0">
                <a:latin typeface="Myriad Pro" pitchFamily="34" charset="0"/>
              </a:rPr>
              <a:t>2010-2014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292976" y="1828800"/>
            <a:ext cx="3683016" cy="3048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750"/>
              </a:spcBef>
            </a:pPr>
            <a:r>
              <a:rPr lang="en-US" dirty="0" smtClean="0">
                <a:latin typeface="Myriad Pro"/>
              </a:rPr>
              <a:t>Single-family homes almost non existent in the target area; only one rented and one owner-occupied</a:t>
            </a:r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995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latin typeface="Cambria" panose="02040503050406030204" pitchFamily="18" charset="0"/>
              </a:rPr>
              <a:t>2015 Street Conditions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2450" y="6099543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Water Utilities Department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613" y="214463"/>
            <a:ext cx="4488761" cy="5813452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228600" y="146522"/>
            <a:ext cx="5105400" cy="9016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Water Utilities Projects</a:t>
            </a:r>
          </a:p>
        </p:txBody>
      </p:sp>
    </p:spTree>
    <p:extLst>
      <p:ext uri="{BB962C8B-B14F-4D97-AF65-F5344CB8AC3E}">
        <p14:creationId xmlns:p14="http://schemas.microsoft.com/office/powerpoint/2010/main" val="37816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latin typeface="Cambria" panose="02040503050406030204" pitchFamily="18" charset="0"/>
              </a:rPr>
              <a:t>2015 Street Conditions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8600" y="6276117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Public Works Department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28600" y="146522"/>
            <a:ext cx="5105400" cy="9016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2003-2012 Bond </a:t>
            </a:r>
          </a:p>
          <a:p>
            <a:r>
              <a:rPr lang="en-US" sz="3000" dirty="0" smtClean="0">
                <a:latin typeface="Myriad Pro" pitchFamily="34" charset="0"/>
              </a:rPr>
              <a:t>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099" y="181237"/>
            <a:ext cx="4681702" cy="61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Cambria" panose="02040503050406030204" pitchFamily="18" charset="0"/>
              </a:rPr>
              <a:t> Neighborhood Classification Exercise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52400" y="164762"/>
            <a:ext cx="40739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Myriad Pro"/>
              </a:rPr>
              <a:t>Street Conditions</a:t>
            </a:r>
            <a:endParaRPr lang="en-US" sz="3000" dirty="0">
              <a:latin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800" y="6187958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Dallas, Public Works Department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0" name="Picture 2" descr="P:\Planning &amp; Urban Design Department\Council Target Areas\Vickery Meadows\Maps\JPEG\Street Condi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28" y="171513"/>
            <a:ext cx="4649072" cy="60164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latin typeface="Cambria" panose="02040503050406030204" pitchFamily="18" charset="0"/>
              </a:rPr>
              <a:t>2015 Street Conditions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320436" y="1066800"/>
            <a:ext cx="3565764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1800" dirty="0" smtClean="0">
                <a:latin typeface="Myriad Pro"/>
              </a:rPr>
              <a:t>TIFs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</a:rPr>
              <a:t>Vickery Meadow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</a:rPr>
              <a:t>Skillman Corridor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>
              <a:latin typeface="Myriad Pro"/>
            </a:endParaRPr>
          </a:p>
          <a:p>
            <a:pPr marL="0" indent="0">
              <a:buNone/>
            </a:pPr>
            <a:r>
              <a:rPr lang="en-US" sz="1800" dirty="0" smtClean="0">
                <a:latin typeface="Myriad Pro"/>
              </a:rPr>
              <a:t>PIDs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</a:rPr>
              <a:t>Vickery Meadow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/>
              </a:rPr>
              <a:t>Vickery Meadow Premium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5162" y="208388"/>
            <a:ext cx="4004388" cy="3365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 smtClean="0">
                <a:solidFill>
                  <a:schemeClr val="tx1"/>
                </a:solidFill>
                <a:latin typeface="Myriad Pro"/>
              </a:rPr>
              <a:t>TIFs &amp; PIDs</a:t>
            </a:r>
            <a:endParaRPr lang="en-US" sz="30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6027915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Economic Development Department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2" r="1111"/>
          <a:stretch/>
        </p:blipFill>
        <p:spPr>
          <a:xfrm>
            <a:off x="4191000" y="175340"/>
            <a:ext cx="4800600" cy="5852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00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Cambria" panose="02040503050406030204" pitchFamily="18" charset="0"/>
              </a:rPr>
              <a:t> Neighborhood Classification Exercise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152400"/>
            <a:ext cx="4073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Myriad Pro"/>
              </a:rPr>
              <a:t>Neighborhood Classification Exercise </a:t>
            </a:r>
          </a:p>
        </p:txBody>
      </p:sp>
      <p:pic>
        <p:nvPicPr>
          <p:cNvPr id="8" name="Picture 2" descr="P:\Planning &amp; Urban Design Department\Council Target Areas\Vickery Meadows\Maps\JPEG\Classification Exerci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1810"/>
          <a:stretch/>
        </p:blipFill>
        <p:spPr bwMode="auto">
          <a:xfrm>
            <a:off x="4073917" y="306880"/>
            <a:ext cx="4799352" cy="5881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48800" y="6187958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Dallas, Planning &amp; Urban Design Department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41677" y="422637"/>
            <a:ext cx="3008978" cy="1252728"/>
          </a:xfrm>
        </p:spPr>
        <p:txBody>
          <a:bodyPr anchor="t">
            <a:noAutofit/>
          </a:bodyPr>
          <a:lstStyle/>
          <a:p>
            <a:r>
              <a:rPr lang="en-US" sz="3000" dirty="0" smtClean="0">
                <a:latin typeface="Myriad Pro"/>
              </a:rPr>
              <a:t>Vickery Meadow</a:t>
            </a:r>
            <a:br>
              <a:rPr lang="en-US" sz="3000" dirty="0" smtClean="0">
                <a:latin typeface="Myriad Pro"/>
              </a:rPr>
            </a:br>
            <a:r>
              <a:rPr lang="en-US" sz="3000" dirty="0" smtClean="0">
                <a:latin typeface="Myriad Pro"/>
              </a:rPr>
              <a:t> Target Area</a:t>
            </a:r>
            <a:br>
              <a:rPr lang="en-US" sz="3000" dirty="0" smtClean="0">
                <a:latin typeface="Myriad Pro"/>
              </a:rPr>
            </a:br>
            <a:r>
              <a:rPr lang="en-US" sz="3000" dirty="0" smtClean="0">
                <a:latin typeface="Myriad Pro"/>
              </a:rPr>
              <a:t>Land Use Map </a:t>
            </a:r>
            <a:endParaRPr lang="en-US" sz="3000" dirty="0">
              <a:latin typeface="Myriad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35457" y="2067202"/>
            <a:ext cx="3611288" cy="4365096"/>
          </a:xfrm>
        </p:spPr>
        <p:txBody>
          <a:bodyPr>
            <a:normAutofit/>
          </a:bodyPr>
          <a:lstStyle/>
          <a:p>
            <a:pPr lvl="0"/>
            <a:endParaRPr lang="en-US" sz="17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u="sng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95144"/>
            <a:ext cx="5336149" cy="6337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8169" y="6459866"/>
            <a:ext cx="3884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DCAD 2015 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676" y="-100918"/>
            <a:ext cx="7886700" cy="906411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Myriad Pro"/>
              </a:rPr>
              <a:t>Vickery Meadow Demographics</a:t>
            </a:r>
            <a:endParaRPr lang="en-US" sz="3000" dirty="0">
              <a:latin typeface="Myriad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425" y="533400"/>
            <a:ext cx="3886601" cy="4365096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Myriad Pro"/>
              </a:rPr>
              <a:t>Total Population</a:t>
            </a:r>
            <a:r>
              <a:rPr lang="en-US" sz="1800" dirty="0" smtClean="0">
                <a:latin typeface="Myriad Pro"/>
              </a:rPr>
              <a:t>: 20,067</a:t>
            </a:r>
          </a:p>
          <a:p>
            <a:r>
              <a:rPr lang="en-US" sz="1800" b="1" dirty="0" smtClean="0">
                <a:latin typeface="Myriad Pro"/>
              </a:rPr>
              <a:t>Households</a:t>
            </a:r>
            <a:r>
              <a:rPr lang="en-US" sz="1800" dirty="0" smtClean="0">
                <a:latin typeface="Myriad Pro"/>
              </a:rPr>
              <a:t>: 7,513</a:t>
            </a:r>
          </a:p>
          <a:p>
            <a:pPr marL="182880">
              <a:spcBef>
                <a:spcPts val="600"/>
              </a:spcBef>
            </a:pPr>
            <a:r>
              <a:rPr lang="en-US" sz="1800" b="1" dirty="0" smtClean="0">
                <a:latin typeface="Myriad Pro"/>
              </a:rPr>
              <a:t>Age</a:t>
            </a:r>
          </a:p>
          <a:p>
            <a:pPr lvl="1"/>
            <a:r>
              <a:rPr lang="en-US" dirty="0" smtClean="0">
                <a:latin typeface="Myriad Pro"/>
              </a:rPr>
              <a:t>Younger population, 68% below 35 years old</a:t>
            </a:r>
          </a:p>
          <a:p>
            <a:pPr lvl="1"/>
            <a:r>
              <a:rPr lang="en-US" dirty="0" smtClean="0">
                <a:latin typeface="Myriad Pro"/>
              </a:rPr>
              <a:t>Households with children 35%</a:t>
            </a:r>
          </a:p>
          <a:p>
            <a:pPr lvl="1"/>
            <a:r>
              <a:rPr lang="en-US" dirty="0" smtClean="0">
                <a:latin typeface="Myriad Pro"/>
              </a:rPr>
              <a:t>High concentration of senior-led households at the center</a:t>
            </a:r>
          </a:p>
          <a:p>
            <a:pPr lvl="1"/>
            <a:r>
              <a:rPr lang="en-US" dirty="0" smtClean="0">
                <a:latin typeface="Myriad Pro"/>
              </a:rPr>
              <a:t>Very large </a:t>
            </a:r>
            <a:r>
              <a:rPr lang="en-US" dirty="0">
                <a:latin typeface="Myriad Pro"/>
              </a:rPr>
              <a:t>h</a:t>
            </a:r>
            <a:r>
              <a:rPr lang="en-US" dirty="0" smtClean="0">
                <a:latin typeface="Myriad Pro"/>
              </a:rPr>
              <a:t>ousehold size,6 people per household- average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Myriad Pro"/>
              </a:rPr>
              <a:t>Race/Ethnicity</a:t>
            </a:r>
          </a:p>
          <a:p>
            <a:pPr lvl="1"/>
            <a:r>
              <a:rPr lang="en-US" dirty="0" smtClean="0">
                <a:latin typeface="Myriad Pro"/>
              </a:rPr>
              <a:t>Ethnically diverse, over 50 different languages spoken in the area </a:t>
            </a:r>
          </a:p>
          <a:p>
            <a:pPr lvl="1"/>
            <a:r>
              <a:rPr lang="en-US" dirty="0" smtClean="0">
                <a:latin typeface="Myriad Pro"/>
              </a:rPr>
              <a:t>Majority Hispanic (51%)</a:t>
            </a:r>
          </a:p>
          <a:p>
            <a:pPr lvl="1"/>
            <a:r>
              <a:rPr lang="en-US" dirty="0">
                <a:latin typeface="Myriad Pro"/>
              </a:rPr>
              <a:t>Has </a:t>
            </a:r>
            <a:r>
              <a:rPr lang="en-US" dirty="0" smtClean="0">
                <a:latin typeface="Myriad Pro"/>
              </a:rPr>
              <a:t>many African immigrants</a:t>
            </a:r>
            <a:endParaRPr lang="en-US" dirty="0">
              <a:latin typeface="Myriad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27962"/>
            <a:ext cx="2057400" cy="365125"/>
          </a:xfrm>
        </p:spPr>
        <p:txBody>
          <a:bodyPr/>
          <a:lstStyle/>
          <a:p>
            <a:fld id="{874E02D7-2D3D-4FD1-904E-59EB5688721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11852924"/>
              </p:ext>
            </p:extLst>
          </p:nvPr>
        </p:nvGraphicFramePr>
        <p:xfrm>
          <a:off x="4572000" y="4097759"/>
          <a:ext cx="422529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634544"/>
              </p:ext>
            </p:extLst>
          </p:nvPr>
        </p:nvGraphicFramePr>
        <p:xfrm>
          <a:off x="4830365" y="838200"/>
          <a:ext cx="3932635" cy="309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622846"/>
              </p:ext>
            </p:extLst>
          </p:nvPr>
        </p:nvGraphicFramePr>
        <p:xfrm>
          <a:off x="4441163" y="3862543"/>
          <a:ext cx="4486964" cy="239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16914" y="6362549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 year ACS Estimates 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98425" y="5292652"/>
            <a:ext cx="4532935" cy="1000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Myriad Pro"/>
              </a:rPr>
              <a:t>Educational Attainment</a:t>
            </a:r>
          </a:p>
          <a:p>
            <a:pPr marL="342900" lvl="1" indent="0">
              <a:buNone/>
            </a:pPr>
            <a:r>
              <a:rPr lang="en-US" sz="1600" dirty="0" smtClean="0">
                <a:latin typeface="Myriad Pro"/>
              </a:rPr>
              <a:t>High school 64.8% (</a:t>
            </a:r>
            <a:r>
              <a:rPr lang="en-US" sz="1600" dirty="0">
                <a:latin typeface="Myriad Pro"/>
              </a:rPr>
              <a:t>c</a:t>
            </a:r>
            <a:r>
              <a:rPr lang="en-US" sz="1600" dirty="0" smtClean="0">
                <a:latin typeface="Myriad Pro"/>
              </a:rPr>
              <a:t>itywide74%)</a:t>
            </a:r>
          </a:p>
          <a:p>
            <a:pPr marL="342900" lvl="1" indent="0">
              <a:buNone/>
            </a:pPr>
            <a:r>
              <a:rPr lang="en-US" sz="1600" dirty="0" smtClean="0">
                <a:latin typeface="Myriad Pro"/>
              </a:rPr>
              <a:t>Bachelors degree or higher 20.1%</a:t>
            </a:r>
          </a:p>
          <a:p>
            <a:pPr marL="342900" lvl="1" indent="0">
              <a:buNone/>
            </a:pPr>
            <a:r>
              <a:rPr lang="en-US" sz="1600" dirty="0" smtClean="0">
                <a:latin typeface="Myriad Pro"/>
              </a:rPr>
              <a:t>(citywide 32%)</a:t>
            </a:r>
            <a:endParaRPr lang="en-US" sz="16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635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latin typeface="Cambria" panose="02040503050406030204" pitchFamily="18" charset="0"/>
              </a:rPr>
              <a:t>2010-2014 Median Household Income </a:t>
            </a:r>
            <a:endParaRPr lang="en-US" sz="2200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397140" y="195665"/>
            <a:ext cx="7886700" cy="5663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Myriad Pro"/>
              </a:rPr>
              <a:t>Income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52401" y="700070"/>
            <a:ext cx="4276768" cy="3048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</a:t>
            </a:r>
            <a:r>
              <a:rPr lang="en-US" dirty="0" smtClean="0"/>
              <a:t>ow income levels throughout </a:t>
            </a:r>
          </a:p>
          <a:p>
            <a:r>
              <a:rPr lang="en-US" dirty="0" smtClean="0"/>
              <a:t>Area’s median household income of $26,411 is 51% of the city’s median household income ($49,481)</a:t>
            </a:r>
          </a:p>
          <a:p>
            <a:r>
              <a:rPr lang="en-US" dirty="0" smtClean="0"/>
              <a:t>About 58% of households earn less than $30,000 a year</a:t>
            </a:r>
          </a:p>
          <a:p>
            <a:r>
              <a:rPr lang="en-US" dirty="0" smtClean="0"/>
              <a:t>Poverty level 34%  (citywide 24%)</a:t>
            </a:r>
          </a:p>
          <a:p>
            <a:r>
              <a:rPr lang="en-US" dirty="0" smtClean="0"/>
              <a:t>Low income households concentrated in the northern part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7234" r="3673" b="3333"/>
          <a:stretch/>
        </p:blipFill>
        <p:spPr>
          <a:xfrm>
            <a:off x="4495800" y="170016"/>
            <a:ext cx="4543426" cy="6078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962321" y="406836"/>
            <a:ext cx="1979727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Citywide median Household Income: $49,481</a:t>
            </a:r>
            <a:endParaRPr lang="en-US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343844"/>
              </p:ext>
            </p:extLst>
          </p:nvPr>
        </p:nvGraphicFramePr>
        <p:xfrm>
          <a:off x="69448" y="4222725"/>
          <a:ext cx="4051024" cy="222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29169" y="6403783"/>
            <a:ext cx="3678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 year ACS Estimates 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55" y="-182563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Myriad Pro"/>
              </a:rPr>
              <a:t>Housing Overview </a:t>
            </a:r>
            <a:endParaRPr lang="en-US" sz="3000" dirty="0">
              <a:latin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93" y="762000"/>
            <a:ext cx="8991600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smtClean="0">
                <a:latin typeface="Myriad Pro"/>
              </a:rPr>
              <a:t>Housing Type:</a:t>
            </a:r>
          </a:p>
          <a:p>
            <a:pPr lvl="1">
              <a:lnSpc>
                <a:spcPct val="110000"/>
              </a:lnSpc>
            </a:pPr>
            <a:r>
              <a:rPr lang="en-US" sz="7200" dirty="0" smtClean="0">
                <a:latin typeface="Myriad Pro"/>
              </a:rPr>
              <a:t>Predominantly </a:t>
            </a:r>
            <a:r>
              <a:rPr lang="en-US" sz="7200" dirty="0">
                <a:latin typeface="Myriad Pro"/>
              </a:rPr>
              <a:t>m</a:t>
            </a:r>
            <a:r>
              <a:rPr lang="en-US" sz="7200" dirty="0" smtClean="0">
                <a:latin typeface="Myriad Pro"/>
              </a:rPr>
              <a:t>ulti-family housing consisting of older (low-quality) mid-density apartment complexes built in the 1970’s and 1980’s</a:t>
            </a:r>
          </a:p>
          <a:p>
            <a:pPr>
              <a:spcBef>
                <a:spcPts val="1800"/>
              </a:spcBef>
            </a:pPr>
            <a:r>
              <a:rPr lang="en-US" sz="7200" b="1" dirty="0" smtClean="0">
                <a:latin typeface="Myriad Pro"/>
              </a:rPr>
              <a:t>Housing Tenure/Vacancy</a:t>
            </a:r>
          </a:p>
          <a:p>
            <a:pPr lvl="1">
              <a:lnSpc>
                <a:spcPct val="110000"/>
              </a:lnSpc>
            </a:pPr>
            <a:r>
              <a:rPr lang="en-US" sz="7200" dirty="0" smtClean="0">
                <a:latin typeface="Myriad Pro"/>
              </a:rPr>
              <a:t>Rental housing (94%) dominate; homeownership is only 6% (citywide rate - 43%)</a:t>
            </a:r>
          </a:p>
          <a:p>
            <a:pPr lvl="1">
              <a:lnSpc>
                <a:spcPct val="110000"/>
              </a:lnSpc>
            </a:pPr>
            <a:r>
              <a:rPr lang="en-US" sz="7200" dirty="0" smtClean="0">
                <a:latin typeface="Myriad Pro"/>
              </a:rPr>
              <a:t>Housing vacancy 21%  (citywide - 11.2%)</a:t>
            </a:r>
          </a:p>
          <a:p>
            <a:pPr lvl="1">
              <a:lnSpc>
                <a:spcPct val="110000"/>
              </a:lnSpc>
            </a:pPr>
            <a:r>
              <a:rPr lang="en-US" sz="7200" dirty="0" smtClean="0">
                <a:latin typeface="Myriad Pro"/>
              </a:rPr>
              <a:t>Very few single-family(SF) homes, only one single-family rental home</a:t>
            </a:r>
          </a:p>
          <a:p>
            <a:pPr>
              <a:spcBef>
                <a:spcPts val="1800"/>
              </a:spcBef>
            </a:pPr>
            <a:r>
              <a:rPr lang="en-US" sz="7200" b="1" dirty="0" smtClean="0">
                <a:latin typeface="Myriad Pro"/>
              </a:rPr>
              <a:t>Housing Conditions </a:t>
            </a:r>
          </a:p>
          <a:p>
            <a:pPr lvl="1">
              <a:lnSpc>
                <a:spcPct val="110000"/>
              </a:lnSpc>
            </a:pPr>
            <a:r>
              <a:rPr lang="en-US" sz="7200" dirty="0" smtClean="0">
                <a:latin typeface="Myriad Pro"/>
              </a:rPr>
              <a:t>86% of SF housing above average condition, significantly better than city average </a:t>
            </a:r>
          </a:p>
          <a:p>
            <a:pPr lvl="1">
              <a:lnSpc>
                <a:spcPct val="110000"/>
              </a:lnSpc>
            </a:pPr>
            <a:r>
              <a:rPr lang="en-US" sz="7200" dirty="0" smtClean="0">
                <a:latin typeface="Myriad Pro"/>
              </a:rPr>
              <a:t>Housing conditions generally good throughout target area</a:t>
            </a:r>
          </a:p>
          <a:p>
            <a:pPr>
              <a:spcBef>
                <a:spcPts val="1800"/>
              </a:spcBef>
            </a:pPr>
            <a:r>
              <a:rPr lang="en-US" sz="7200" b="1" dirty="0" smtClean="0">
                <a:latin typeface="Myriad Pro"/>
              </a:rPr>
              <a:t>Property Value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 smtClean="0">
                <a:latin typeface="Myriad Pro"/>
              </a:rPr>
              <a:t>Property values increased more than twice the city average along lower portion of Greenville Avenue, </a:t>
            </a:r>
            <a:r>
              <a:rPr lang="en-US" sz="7200" dirty="0">
                <a:latin typeface="Myriad Pro"/>
              </a:rPr>
              <a:t>but decreased </a:t>
            </a:r>
            <a:r>
              <a:rPr lang="en-US" sz="7200" dirty="0" smtClean="0">
                <a:latin typeface="Myriad Pro"/>
              </a:rPr>
              <a:t>mostly everywhere </a:t>
            </a:r>
            <a:r>
              <a:rPr lang="en-US" sz="7200" dirty="0">
                <a:latin typeface="Myriad Pro"/>
              </a:rPr>
              <a:t>else within target area </a:t>
            </a:r>
          </a:p>
          <a:p>
            <a:pPr lvl="1">
              <a:lnSpc>
                <a:spcPct val="99000"/>
              </a:lnSpc>
            </a:pPr>
            <a:r>
              <a:rPr lang="en-US" sz="7200" dirty="0" smtClean="0">
                <a:latin typeface="Myriad Pro"/>
              </a:rPr>
              <a:t>Increase primarily as a result of the development of the Shops at Park Lane</a:t>
            </a:r>
          </a:p>
          <a:p>
            <a:pPr>
              <a:spcBef>
                <a:spcPts val="1800"/>
              </a:spcBef>
            </a:pPr>
            <a:r>
              <a:rPr lang="en-US" sz="7200" b="1" dirty="0" smtClean="0">
                <a:latin typeface="Myriad Pro"/>
              </a:rPr>
              <a:t>New Construction/Improvement Activity</a:t>
            </a:r>
          </a:p>
          <a:p>
            <a:pPr lvl="1">
              <a:lnSpc>
                <a:spcPct val="120000"/>
              </a:lnSpc>
            </a:pPr>
            <a:r>
              <a:rPr lang="en-US" sz="7200" dirty="0">
                <a:latin typeface="Myriad Pro"/>
              </a:rPr>
              <a:t>9</a:t>
            </a:r>
            <a:r>
              <a:rPr lang="en-US" sz="7200" dirty="0" smtClean="0">
                <a:latin typeface="Myriad Pro"/>
              </a:rPr>
              <a:t> new single-family homes, several home improvement activities throughout target area, particularly in the apartment complexes east of the “Five Points”.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3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959"/>
            <a:ext cx="2322576" cy="408432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590799" y="247651"/>
            <a:ext cx="4876799" cy="361949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Cambria" panose="02040503050406030204" pitchFamily="18" charset="0"/>
              </a:rPr>
              <a:t>2010-2014 Percentage of Senior Led Housing</a:t>
            </a:r>
            <a:endParaRPr lang="en-US" sz="2800" dirty="0"/>
          </a:p>
        </p:txBody>
      </p:sp>
      <p:pic>
        <p:nvPicPr>
          <p:cNvPr id="12" name="Picture 2" descr="P:\Planning &amp; Urban Design Department\Council Target Areas\Vickery Meadows\Maps\JPEG\Housing Tenu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" r="861"/>
          <a:stretch/>
        </p:blipFill>
        <p:spPr bwMode="auto">
          <a:xfrm>
            <a:off x="4572000" y="578441"/>
            <a:ext cx="4569501" cy="55626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95476" y="5658093"/>
            <a:ext cx="159144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mbria" panose="02040503050406030204" pitchFamily="18" charset="0"/>
              </a:rPr>
              <a:t>Citywide Homeownership Rate: 43%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52400" y="114467"/>
            <a:ext cx="7886700" cy="5492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Housing Tenure/Vacancy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6225546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445274"/>
              </p:ext>
            </p:extLst>
          </p:nvPr>
        </p:nvGraphicFramePr>
        <p:xfrm>
          <a:off x="85398" y="1786595"/>
          <a:ext cx="3838902" cy="331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24083"/>
              </p:ext>
            </p:extLst>
          </p:nvPr>
        </p:nvGraphicFramePr>
        <p:xfrm>
          <a:off x="428298" y="796925"/>
          <a:ext cx="3153102" cy="989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692"/>
                <a:gridCol w="714859"/>
                <a:gridCol w="560551"/>
              </a:tblGrid>
              <a:tr h="2743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 Housing Tenure Breakdown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7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   Renter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7,057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93.9%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   Owner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Myriad Pro" pitchFamily="34" charset="0"/>
                        </a:rPr>
                        <a:t>456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6.1%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14446"/>
              </p:ext>
            </p:extLst>
          </p:nvPr>
        </p:nvGraphicFramePr>
        <p:xfrm>
          <a:off x="309396" y="5151429"/>
          <a:ext cx="3072305" cy="989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4204"/>
                <a:gridCol w="664195"/>
                <a:gridCol w="583906"/>
              </a:tblGrid>
              <a:tr h="2743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 Housing Vacancy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7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   Vacant</a:t>
                      </a:r>
                      <a:r>
                        <a:rPr lang="en-US" sz="1400" u="none" strike="noStrike" baseline="0" dirty="0" smtClean="0">
                          <a:effectLst/>
                          <a:latin typeface="Myriad Pro" pitchFamily="34" charset="0"/>
                        </a:rPr>
                        <a:t> units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1,972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20.8%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   Occupied units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7,513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</a:rPr>
                        <a:t>79.2%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88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29200" y="6062275"/>
            <a:ext cx="2017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DCAD 2015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6200" y="186612"/>
            <a:ext cx="8229600" cy="9016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Single-Family Housing</a:t>
            </a:r>
          </a:p>
          <a:p>
            <a:r>
              <a:rPr lang="en-US" sz="3000" dirty="0" smtClean="0">
                <a:latin typeface="Myriad Pro" pitchFamily="34" charset="0"/>
              </a:rPr>
              <a:t>Conditions: 2015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5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03" y="457200"/>
            <a:ext cx="4239497" cy="5451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8600" y="12954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"/>
              </a:rPr>
              <a:t>Very few single-family homes in the target area</a:t>
            </a:r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218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9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latin typeface="Cambria" panose="02040503050406030204" pitchFamily="18" charset="0"/>
              </a:rPr>
              <a:t>2015 Street Conditions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2450" y="6140634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Code Compliance Department</a:t>
            </a:r>
            <a:endParaRPr lang="en-US" sz="1100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0821" y="222380"/>
            <a:ext cx="4343400" cy="9016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Myriad Pro" pitchFamily="34" charset="0"/>
              </a:rPr>
              <a:t>Multi-Family Apartments</a:t>
            </a:r>
          </a:p>
          <a:p>
            <a:r>
              <a:rPr lang="en-US" sz="3000" dirty="0" smtClean="0">
                <a:latin typeface="Myriad Pro" pitchFamily="34" charset="0"/>
              </a:rPr>
              <a:t>Code Inspection Ratings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22" y="233265"/>
            <a:ext cx="4588012" cy="598436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79385" y="1524000"/>
            <a:ext cx="3683016" cy="3048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750"/>
              </a:spcBef>
            </a:pPr>
            <a:r>
              <a:rPr lang="en-US" dirty="0">
                <a:latin typeface="Myriad Pro"/>
              </a:rPr>
              <a:t>The Code Compliance department inspects multifamily properties on a 0 to 100 score, 85 and above is a passing score. Interior and exterior factors are considered</a:t>
            </a:r>
            <a:endParaRPr lang="en-US" dirty="0" smtClean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12370093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2237FEE3E1B4494FC3A689F2234C9" ma:contentTypeVersion="" ma:contentTypeDescription="Create a new document." ma:contentTypeScope="" ma:versionID="b5b3f063fd0be75c775b349390cba6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c3cda2c8b39f88eabd54cbf92a846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FE5CEA-698A-40D2-A3A9-A8209DD3C309}"/>
</file>

<file path=customXml/itemProps2.xml><?xml version="1.0" encoding="utf-8"?>
<ds:datastoreItem xmlns:ds="http://schemas.openxmlformats.org/officeDocument/2006/customXml" ds:itemID="{A59859ED-90BC-4A9F-81FF-597B6A11FB86}"/>
</file>

<file path=customXml/itemProps3.xml><?xml version="1.0" encoding="utf-8"?>
<ds:datastoreItem xmlns:ds="http://schemas.openxmlformats.org/officeDocument/2006/customXml" ds:itemID="{6D3FCD97-987B-4A50-99EC-2143DEAB7A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18117</TotalTime>
  <Words>1554</Words>
  <Application>Microsoft Office PowerPoint</Application>
  <PresentationFormat>On-screen Show (4:3)</PresentationFormat>
  <Paragraphs>271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Candara</vt:lpstr>
      <vt:lpstr>Myriad Pro</vt:lpstr>
      <vt:lpstr>Symbol</vt:lpstr>
      <vt:lpstr>Times New Roman</vt:lpstr>
      <vt:lpstr>Office Theme</vt:lpstr>
      <vt:lpstr>Vickery Meadow Target Area</vt:lpstr>
      <vt:lpstr>Target Area Highlights</vt:lpstr>
      <vt:lpstr>Vickery Meadow  Target Area Land Use Map </vt:lpstr>
      <vt:lpstr>Vickery Meadow Demographics</vt:lpstr>
      <vt:lpstr>PowerPoint Presentation</vt:lpstr>
      <vt:lpstr>Housing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of Dallas Initiatives </vt:lpstr>
      <vt:lpstr>PowerPoint Presentation</vt:lpstr>
      <vt:lpstr>Homeowner and Neighborhood Association Groups</vt:lpstr>
      <vt:lpstr>PowerPoint Presentation</vt:lpstr>
      <vt:lpstr>Crime Statistics</vt:lpstr>
      <vt:lpstr>Appendix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Dallas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Lancaster Corridor</dc:title>
  <dc:creator>Vickers, Merry</dc:creator>
  <cp:lastModifiedBy>Okoth, Seferinus</cp:lastModifiedBy>
  <cp:revision>394</cp:revision>
  <cp:lastPrinted>2016-05-09T21:40:53Z</cp:lastPrinted>
  <dcterms:created xsi:type="dcterms:W3CDTF">2015-05-18T15:01:09Z</dcterms:created>
  <dcterms:modified xsi:type="dcterms:W3CDTF">2016-07-14T19:26:39Z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0x010100A752237FEE3E1B4494FC3A689F2234C9</vt:lpwstr>
  </property>
</Properties>
</file>