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0.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71" r:id="rId2"/>
    <p:sldId id="348" r:id="rId3"/>
    <p:sldId id="286" r:id="rId4"/>
    <p:sldId id="273" r:id="rId5"/>
    <p:sldId id="308" r:id="rId6"/>
    <p:sldId id="618" r:id="rId7"/>
    <p:sldId id="619" r:id="rId8"/>
    <p:sldId id="615" r:id="rId9"/>
    <p:sldId id="616" r:id="rId10"/>
    <p:sldId id="261" r:id="rId11"/>
    <p:sldId id="266" r:id="rId12"/>
    <p:sldId id="301" r:id="rId13"/>
    <p:sldId id="606" r:id="rId14"/>
    <p:sldId id="359" r:id="rId15"/>
    <p:sldId id="351" r:id="rId16"/>
    <p:sldId id="620" r:id="rId17"/>
    <p:sldId id="574" r:id="rId18"/>
    <p:sldId id="625" r:id="rId19"/>
    <p:sldId id="629" r:id="rId20"/>
    <p:sldId id="626" r:id="rId21"/>
    <p:sldId id="627" r:id="rId22"/>
    <p:sldId id="628" r:id="rId23"/>
    <p:sldId id="603" r:id="rId24"/>
    <p:sldId id="586" r:id="rId25"/>
    <p:sldId id="607" r:id="rId26"/>
    <p:sldId id="575" r:id="rId27"/>
    <p:sldId id="576" r:id="rId28"/>
    <p:sldId id="577" r:id="rId29"/>
    <p:sldId id="583" r:id="rId30"/>
    <p:sldId id="578" r:id="rId31"/>
    <p:sldId id="584" r:id="rId32"/>
    <p:sldId id="582" r:id="rId33"/>
    <p:sldId id="579" r:id="rId34"/>
    <p:sldId id="587" r:id="rId35"/>
    <p:sldId id="609" r:id="rId36"/>
    <p:sldId id="590" r:id="rId37"/>
    <p:sldId id="592" r:id="rId38"/>
    <p:sldId id="589" r:id="rId39"/>
    <p:sldId id="617" r:id="rId40"/>
    <p:sldId id="581" r:id="rId41"/>
    <p:sldId id="600" r:id="rId42"/>
    <p:sldId id="601" r:id="rId43"/>
    <p:sldId id="610" r:id="rId44"/>
    <p:sldId id="611" r:id="rId45"/>
    <p:sldId id="612" r:id="rId46"/>
    <p:sldId id="613" r:id="rId47"/>
    <p:sldId id="614" r:id="rId48"/>
    <p:sldId id="602" r:id="rId49"/>
    <p:sldId id="604" r:id="rId50"/>
    <p:sldId id="608" r:id="rId51"/>
    <p:sldId id="597" r:id="rId52"/>
    <p:sldId id="621" r:id="rId53"/>
    <p:sldId id="622" r:id="rId54"/>
    <p:sldId id="623" r:id="rId55"/>
    <p:sldId id="624" r:id="rId56"/>
    <p:sldId id="605" r:id="rId57"/>
    <p:sldId id="593" r:id="rId58"/>
    <p:sldId id="594" r:id="rId59"/>
    <p:sldId id="585" r:id="rId60"/>
    <p:sldId id="580" r:id="rId61"/>
    <p:sldId id="588" r:id="rId62"/>
    <p:sldId id="591" r:id="rId63"/>
    <p:sldId id="263" r:id="rId64"/>
    <p:sldId id="358" r:id="rId65"/>
    <p:sldId id="434" r:id="rId66"/>
    <p:sldId id="596" r:id="rId67"/>
  </p:sldIdLst>
  <p:sldSz cx="9144000" cy="6858000" type="screen4x3"/>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056A5"/>
    <a:srgbClr val="53FA26"/>
    <a:srgbClr val="063F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18F3CC-0A92-4AEB-9693-5F7F7D57B29E}" v="4" dt="2024-02-06T22:33:34.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4" autoAdjust="0"/>
    <p:restoredTop sz="86835" autoAdjust="0"/>
  </p:normalViewPr>
  <p:slideViewPr>
    <p:cSldViewPr>
      <p:cViewPr varScale="1">
        <p:scale>
          <a:sx n="86" d="100"/>
          <a:sy n="86" d="100"/>
        </p:scale>
        <p:origin x="1157"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7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7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Trevor A" userId="66bb8d26-bb86-42a4-9d85-ddfae5a0ec1b" providerId="ADAL" clId="{5918F3CC-0A92-4AEB-9693-5F7F7D57B29E}"/>
    <pc:docChg chg="custSel addSld modSld">
      <pc:chgData name="Brown, Trevor A" userId="66bb8d26-bb86-42a4-9d85-ddfae5a0ec1b" providerId="ADAL" clId="{5918F3CC-0A92-4AEB-9693-5F7F7D57B29E}" dt="2024-02-06T22:42:16.501" v="112" actId="20577"/>
      <pc:docMkLst>
        <pc:docMk/>
      </pc:docMkLst>
      <pc:sldChg chg="delSp modSp add mod">
        <pc:chgData name="Brown, Trevor A" userId="66bb8d26-bb86-42a4-9d85-ddfae5a0ec1b" providerId="ADAL" clId="{5918F3CC-0A92-4AEB-9693-5F7F7D57B29E}" dt="2024-02-06T22:31:39.210" v="60" actId="255"/>
        <pc:sldMkLst>
          <pc:docMk/>
          <pc:sldMk cId="3116058139" sldId="621"/>
        </pc:sldMkLst>
        <pc:spChg chg="mod">
          <ac:chgData name="Brown, Trevor A" userId="66bb8d26-bb86-42a4-9d85-ddfae5a0ec1b" providerId="ADAL" clId="{5918F3CC-0A92-4AEB-9693-5F7F7D57B29E}" dt="2024-02-06T22:31:39.210" v="60" actId="255"/>
          <ac:spMkLst>
            <pc:docMk/>
            <pc:sldMk cId="3116058139" sldId="621"/>
            <ac:spMk id="7" creationId="{FA573F9E-DD1C-4687-A404-64F0DC171B80}"/>
          </ac:spMkLst>
        </pc:spChg>
        <pc:picChg chg="del">
          <ac:chgData name="Brown, Trevor A" userId="66bb8d26-bb86-42a4-9d85-ddfae5a0ec1b" providerId="ADAL" clId="{5918F3CC-0A92-4AEB-9693-5F7F7D57B29E}" dt="2024-02-06T22:28:49.350" v="2" actId="478"/>
          <ac:picMkLst>
            <pc:docMk/>
            <pc:sldMk cId="3116058139" sldId="621"/>
            <ac:picMk id="4" creationId="{91573524-2BD1-43CB-A63A-7D431DDC89C8}"/>
          </ac:picMkLst>
        </pc:picChg>
        <pc:picChg chg="del">
          <ac:chgData name="Brown, Trevor A" userId="66bb8d26-bb86-42a4-9d85-ddfae5a0ec1b" providerId="ADAL" clId="{5918F3CC-0A92-4AEB-9693-5F7F7D57B29E}" dt="2024-02-06T22:28:46.798" v="1" actId="478"/>
          <ac:picMkLst>
            <pc:docMk/>
            <pc:sldMk cId="3116058139" sldId="621"/>
            <ac:picMk id="6" creationId="{5728ADE0-EE26-4547-97D9-C79512BE4020}"/>
          </ac:picMkLst>
        </pc:picChg>
      </pc:sldChg>
      <pc:sldChg chg="addSp modSp add mod modNotesTx">
        <pc:chgData name="Brown, Trevor A" userId="66bb8d26-bb86-42a4-9d85-ddfae5a0ec1b" providerId="ADAL" clId="{5918F3CC-0A92-4AEB-9693-5F7F7D57B29E}" dt="2024-02-06T22:42:16.501" v="112" actId="20577"/>
        <pc:sldMkLst>
          <pc:docMk/>
          <pc:sldMk cId="515091687" sldId="622"/>
        </pc:sldMkLst>
        <pc:spChg chg="mod">
          <ac:chgData name="Brown, Trevor A" userId="66bb8d26-bb86-42a4-9d85-ddfae5a0ec1b" providerId="ADAL" clId="{5918F3CC-0A92-4AEB-9693-5F7F7D57B29E}" dt="2024-02-06T22:31:51.128" v="62" actId="6549"/>
          <ac:spMkLst>
            <pc:docMk/>
            <pc:sldMk cId="515091687" sldId="622"/>
            <ac:spMk id="7" creationId="{FA573F9E-DD1C-4687-A404-64F0DC171B80}"/>
          </ac:spMkLst>
        </pc:spChg>
        <pc:picChg chg="add mod">
          <ac:chgData name="Brown, Trevor A" userId="66bb8d26-bb86-42a4-9d85-ddfae5a0ec1b" providerId="ADAL" clId="{5918F3CC-0A92-4AEB-9693-5F7F7D57B29E}" dt="2024-02-06T22:32:38.880" v="70" actId="1037"/>
          <ac:picMkLst>
            <pc:docMk/>
            <pc:sldMk cId="515091687" sldId="622"/>
            <ac:picMk id="4" creationId="{857097D5-122E-4B2D-9758-69824190CFE5}"/>
          </ac:picMkLst>
        </pc:picChg>
      </pc:sldChg>
      <pc:sldChg chg="addSp delSp modSp add mod">
        <pc:chgData name="Brown, Trevor A" userId="66bb8d26-bb86-42a4-9d85-ddfae5a0ec1b" providerId="ADAL" clId="{5918F3CC-0A92-4AEB-9693-5F7F7D57B29E}" dt="2024-02-06T22:33:29.895" v="80" actId="1035"/>
        <pc:sldMkLst>
          <pc:docMk/>
          <pc:sldMk cId="283199185" sldId="623"/>
        </pc:sldMkLst>
        <pc:picChg chg="del">
          <ac:chgData name="Brown, Trevor A" userId="66bb8d26-bb86-42a4-9d85-ddfae5a0ec1b" providerId="ADAL" clId="{5918F3CC-0A92-4AEB-9693-5F7F7D57B29E}" dt="2024-02-06T22:33:18.863" v="72" actId="478"/>
          <ac:picMkLst>
            <pc:docMk/>
            <pc:sldMk cId="283199185" sldId="623"/>
            <ac:picMk id="4" creationId="{857097D5-122E-4B2D-9758-69824190CFE5}"/>
          </ac:picMkLst>
        </pc:picChg>
        <pc:picChg chg="add mod">
          <ac:chgData name="Brown, Trevor A" userId="66bb8d26-bb86-42a4-9d85-ddfae5a0ec1b" providerId="ADAL" clId="{5918F3CC-0A92-4AEB-9693-5F7F7D57B29E}" dt="2024-02-06T22:33:29.895" v="80" actId="1035"/>
          <ac:picMkLst>
            <pc:docMk/>
            <pc:sldMk cId="283199185" sldId="623"/>
            <ac:picMk id="5" creationId="{CBB3888C-CB50-4934-B7F0-82116A08F701}"/>
          </ac:picMkLst>
        </pc:picChg>
      </pc:sldChg>
      <pc:sldChg chg="addSp delSp modSp add mod">
        <pc:chgData name="Brown, Trevor A" userId="66bb8d26-bb86-42a4-9d85-ddfae5a0ec1b" providerId="ADAL" clId="{5918F3CC-0A92-4AEB-9693-5F7F7D57B29E}" dt="2024-02-06T22:34:39.022" v="92" actId="1037"/>
        <pc:sldMkLst>
          <pc:docMk/>
          <pc:sldMk cId="2742872059" sldId="624"/>
        </pc:sldMkLst>
        <pc:picChg chg="add mod">
          <ac:chgData name="Brown, Trevor A" userId="66bb8d26-bb86-42a4-9d85-ddfae5a0ec1b" providerId="ADAL" clId="{5918F3CC-0A92-4AEB-9693-5F7F7D57B29E}" dt="2024-02-06T22:34:39.022" v="92" actId="1037"/>
          <ac:picMkLst>
            <pc:docMk/>
            <pc:sldMk cId="2742872059" sldId="624"/>
            <ac:picMk id="4" creationId="{5DA17AE0-83EB-4262-B735-A4A99948BE86}"/>
          </ac:picMkLst>
        </pc:picChg>
        <pc:picChg chg="del">
          <ac:chgData name="Brown, Trevor A" userId="66bb8d26-bb86-42a4-9d85-ddfae5a0ec1b" providerId="ADAL" clId="{5918F3CC-0A92-4AEB-9693-5F7F7D57B29E}" dt="2024-02-06T22:34:06.719" v="82" actId="478"/>
          <ac:picMkLst>
            <pc:docMk/>
            <pc:sldMk cId="2742872059" sldId="624"/>
            <ac:picMk id="5" creationId="{CBB3888C-CB50-4934-B7F0-82116A08F70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428BDF-41A1-4BC3-A25D-8AF6219BCA33}"/>
              </a:ext>
            </a:extLst>
          </p:cNvPr>
          <p:cNvSpPr>
            <a:spLocks noGrp="1"/>
          </p:cNvSpPr>
          <p:nvPr>
            <p:ph type="hdr" sz="quarter"/>
          </p:nvPr>
        </p:nvSpPr>
        <p:spPr>
          <a:xfrm>
            <a:off x="1" y="3"/>
            <a:ext cx="3044720" cy="467231"/>
          </a:xfrm>
          <a:prstGeom prst="rect">
            <a:avLst/>
          </a:prstGeom>
        </p:spPr>
        <p:txBody>
          <a:bodyPr vert="horz" lIns="93320" tIns="46660" rIns="93320" bIns="4666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E593BC-9035-41A2-B3D4-C39DD4C38711}"/>
              </a:ext>
            </a:extLst>
          </p:cNvPr>
          <p:cNvSpPr>
            <a:spLocks noGrp="1"/>
          </p:cNvSpPr>
          <p:nvPr>
            <p:ph type="dt" sz="quarter" idx="1"/>
          </p:nvPr>
        </p:nvSpPr>
        <p:spPr>
          <a:xfrm>
            <a:off x="3979930" y="3"/>
            <a:ext cx="3044720" cy="467231"/>
          </a:xfrm>
          <a:prstGeom prst="rect">
            <a:avLst/>
          </a:prstGeom>
        </p:spPr>
        <p:txBody>
          <a:bodyPr vert="horz" lIns="93320" tIns="46660" rIns="93320" bIns="46660" rtlCol="0"/>
          <a:lstStyle>
            <a:lvl1pPr algn="r">
              <a:defRPr sz="1200"/>
            </a:lvl1pPr>
          </a:lstStyle>
          <a:p>
            <a:fld id="{CFF6F72D-14D9-4039-928E-AF325A42E914}" type="datetimeFigureOut">
              <a:rPr lang="en-US" smtClean="0"/>
              <a:t>2/13/2024</a:t>
            </a:fld>
            <a:endParaRPr lang="en-US" dirty="0"/>
          </a:p>
        </p:txBody>
      </p:sp>
      <p:sp>
        <p:nvSpPr>
          <p:cNvPr id="4" name="Footer Placeholder 3">
            <a:extLst>
              <a:ext uri="{FF2B5EF4-FFF2-40B4-BE49-F238E27FC236}">
                <a16:creationId xmlns:a16="http://schemas.microsoft.com/office/drawing/2014/main" id="{BACA1AC0-9CA5-42FD-A57F-704994313848}"/>
              </a:ext>
            </a:extLst>
          </p:cNvPr>
          <p:cNvSpPr>
            <a:spLocks noGrp="1"/>
          </p:cNvSpPr>
          <p:nvPr>
            <p:ph type="ftr" sz="quarter" idx="2"/>
          </p:nvPr>
        </p:nvSpPr>
        <p:spPr>
          <a:xfrm>
            <a:off x="1" y="8845046"/>
            <a:ext cx="3044720" cy="467230"/>
          </a:xfrm>
          <a:prstGeom prst="rect">
            <a:avLst/>
          </a:prstGeom>
        </p:spPr>
        <p:txBody>
          <a:bodyPr vert="horz" lIns="93320" tIns="46660" rIns="93320" bIns="4666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FAAE37C-83AF-4B75-ACB6-6F778C26E9C3}"/>
              </a:ext>
            </a:extLst>
          </p:cNvPr>
          <p:cNvSpPr>
            <a:spLocks noGrp="1"/>
          </p:cNvSpPr>
          <p:nvPr>
            <p:ph type="sldNum" sz="quarter" idx="3"/>
          </p:nvPr>
        </p:nvSpPr>
        <p:spPr>
          <a:xfrm>
            <a:off x="3979930" y="8845046"/>
            <a:ext cx="3044720" cy="467230"/>
          </a:xfrm>
          <a:prstGeom prst="rect">
            <a:avLst/>
          </a:prstGeom>
        </p:spPr>
        <p:txBody>
          <a:bodyPr vert="horz" lIns="93320" tIns="46660" rIns="93320" bIns="46660" rtlCol="0" anchor="b"/>
          <a:lstStyle>
            <a:lvl1pPr algn="r">
              <a:defRPr sz="1200"/>
            </a:lvl1pPr>
          </a:lstStyle>
          <a:p>
            <a:fld id="{4BCBD7AE-7813-4634-BADA-AA724CEFE87A}" type="slidenum">
              <a:rPr lang="en-US" smtClean="0"/>
              <a:t>‹#›</a:t>
            </a:fld>
            <a:endParaRPr lang="en-US" dirty="0"/>
          </a:p>
        </p:txBody>
      </p:sp>
    </p:spTree>
    <p:extLst>
      <p:ext uri="{BB962C8B-B14F-4D97-AF65-F5344CB8AC3E}">
        <p14:creationId xmlns:p14="http://schemas.microsoft.com/office/powerpoint/2010/main" val="2750518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401" cy="467043"/>
          </a:xfrm>
          <a:prstGeom prst="rect">
            <a:avLst/>
          </a:prstGeom>
        </p:spPr>
        <p:txBody>
          <a:bodyPr vert="horz" lIns="91474" tIns="45735" rIns="91474" bIns="45735" rtlCol="0"/>
          <a:lstStyle>
            <a:lvl1pPr algn="l">
              <a:defRPr sz="1200"/>
            </a:lvl1pPr>
          </a:lstStyle>
          <a:p>
            <a:endParaRPr lang="en-US" dirty="0"/>
          </a:p>
        </p:txBody>
      </p:sp>
      <p:sp>
        <p:nvSpPr>
          <p:cNvPr id="3" name="Date Placeholder 2"/>
          <p:cNvSpPr>
            <a:spLocks noGrp="1"/>
          </p:cNvSpPr>
          <p:nvPr>
            <p:ph type="dt" idx="1"/>
          </p:nvPr>
        </p:nvSpPr>
        <p:spPr>
          <a:xfrm>
            <a:off x="3980288" y="1"/>
            <a:ext cx="3044401" cy="467043"/>
          </a:xfrm>
          <a:prstGeom prst="rect">
            <a:avLst/>
          </a:prstGeom>
        </p:spPr>
        <p:txBody>
          <a:bodyPr vert="horz" lIns="91474" tIns="45735" rIns="91474" bIns="45735" rtlCol="0"/>
          <a:lstStyle>
            <a:lvl1pPr algn="r">
              <a:defRPr sz="1200"/>
            </a:lvl1pPr>
          </a:lstStyle>
          <a:p>
            <a:fld id="{C1B1BD56-0FC0-4576-A56D-D3B2EFC41D51}" type="datetimeFigureOut">
              <a:rPr lang="en-US" smtClean="0"/>
              <a:t>2/13/2024</a:t>
            </a:fld>
            <a:endParaRPr lang="en-US" dirty="0"/>
          </a:p>
        </p:txBody>
      </p:sp>
      <p:sp>
        <p:nvSpPr>
          <p:cNvPr id="4" name="Slide Image Placeholder 3"/>
          <p:cNvSpPr>
            <a:spLocks noGrp="1" noRot="1" noChangeAspect="1"/>
          </p:cNvSpPr>
          <p:nvPr>
            <p:ph type="sldImg" idx="2"/>
          </p:nvPr>
        </p:nvSpPr>
        <p:spPr>
          <a:xfrm>
            <a:off x="1419225" y="1165225"/>
            <a:ext cx="4187825" cy="3141663"/>
          </a:xfrm>
          <a:prstGeom prst="rect">
            <a:avLst/>
          </a:prstGeom>
          <a:noFill/>
          <a:ln w="12700">
            <a:solidFill>
              <a:prstClr val="black"/>
            </a:solidFill>
          </a:ln>
        </p:spPr>
        <p:txBody>
          <a:bodyPr vert="horz" lIns="91474" tIns="45735" rIns="91474" bIns="45735" rtlCol="0" anchor="ctr"/>
          <a:lstStyle/>
          <a:p>
            <a:endParaRPr lang="en-US" dirty="0"/>
          </a:p>
        </p:txBody>
      </p:sp>
      <p:sp>
        <p:nvSpPr>
          <p:cNvPr id="5" name="Notes Placeholder 4"/>
          <p:cNvSpPr>
            <a:spLocks noGrp="1"/>
          </p:cNvSpPr>
          <p:nvPr>
            <p:ph type="body" sz="quarter" idx="3"/>
          </p:nvPr>
        </p:nvSpPr>
        <p:spPr>
          <a:xfrm>
            <a:off x="702310" y="4481396"/>
            <a:ext cx="5621656" cy="3666450"/>
          </a:xfrm>
          <a:prstGeom prst="rect">
            <a:avLst/>
          </a:prstGeom>
        </p:spPr>
        <p:txBody>
          <a:bodyPr vert="horz" lIns="91474" tIns="45735" rIns="91474" bIns="4573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45235"/>
            <a:ext cx="3044401" cy="467043"/>
          </a:xfrm>
          <a:prstGeom prst="rect">
            <a:avLst/>
          </a:prstGeom>
        </p:spPr>
        <p:txBody>
          <a:bodyPr vert="horz" lIns="91474" tIns="45735" rIns="91474" bIns="457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80288" y="8845235"/>
            <a:ext cx="3044401" cy="467043"/>
          </a:xfrm>
          <a:prstGeom prst="rect">
            <a:avLst/>
          </a:prstGeom>
        </p:spPr>
        <p:txBody>
          <a:bodyPr vert="horz" lIns="91474" tIns="45735" rIns="91474" bIns="45735" rtlCol="0" anchor="b"/>
          <a:lstStyle>
            <a:lvl1pPr algn="r">
              <a:defRPr sz="1200"/>
            </a:lvl1pPr>
          </a:lstStyle>
          <a:p>
            <a:fld id="{4211A267-F8C8-450B-BABA-7E2E6510215A}" type="slidenum">
              <a:rPr lang="en-US" smtClean="0"/>
              <a:t>‹#›</a:t>
            </a:fld>
            <a:endParaRPr lang="en-US" dirty="0"/>
          </a:p>
        </p:txBody>
      </p:sp>
    </p:spTree>
    <p:extLst>
      <p:ext uri="{BB962C8B-B14F-4D97-AF65-F5344CB8AC3E}">
        <p14:creationId xmlns:p14="http://schemas.microsoft.com/office/powerpoint/2010/main" val="1986602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BFB763-B3DE-4A15-B985-B4F882CD0858}" type="slidenum">
              <a:rPr lang="en-US" smtClean="0"/>
              <a:t>1</a:t>
            </a:fld>
            <a:endParaRPr lang="en-US" dirty="0"/>
          </a:p>
        </p:txBody>
      </p:sp>
    </p:spTree>
    <p:extLst>
      <p:ext uri="{BB962C8B-B14F-4D97-AF65-F5344CB8AC3E}">
        <p14:creationId xmlns:p14="http://schemas.microsoft.com/office/powerpoint/2010/main" val="7117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dates in our specific process.</a:t>
            </a:r>
          </a:p>
        </p:txBody>
      </p:sp>
      <p:sp>
        <p:nvSpPr>
          <p:cNvPr id="4" name="Slide Number Placeholder 3"/>
          <p:cNvSpPr>
            <a:spLocks noGrp="1"/>
          </p:cNvSpPr>
          <p:nvPr>
            <p:ph type="sldNum" sz="quarter" idx="10"/>
          </p:nvPr>
        </p:nvSpPr>
        <p:spPr/>
        <p:txBody>
          <a:bodyPr/>
          <a:lstStyle/>
          <a:p>
            <a:fld id="{4211A267-F8C8-450B-BABA-7E2E6510215A}" type="slidenum">
              <a:rPr lang="en-US" smtClean="0"/>
              <a:t>10</a:t>
            </a:fld>
            <a:endParaRPr lang="en-US" dirty="0"/>
          </a:p>
        </p:txBody>
      </p:sp>
    </p:spTree>
    <p:extLst>
      <p:ext uri="{BB962C8B-B14F-4D97-AF65-F5344CB8AC3E}">
        <p14:creationId xmlns:p14="http://schemas.microsoft.com/office/powerpoint/2010/main" val="2883356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11</a:t>
            </a:fld>
            <a:endParaRPr lang="en-US" dirty="0"/>
          </a:p>
        </p:txBody>
      </p:sp>
    </p:spTree>
    <p:extLst>
      <p:ext uri="{BB962C8B-B14F-4D97-AF65-F5344CB8AC3E}">
        <p14:creationId xmlns:p14="http://schemas.microsoft.com/office/powerpoint/2010/main" val="150536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 will be mailed of CPC and CC hearings – area + 500’ buffer; anyone can speak to the item at these hearings.</a:t>
            </a:r>
          </a:p>
        </p:txBody>
      </p:sp>
      <p:sp>
        <p:nvSpPr>
          <p:cNvPr id="4" name="Slide Number Placeholder 3"/>
          <p:cNvSpPr>
            <a:spLocks noGrp="1"/>
          </p:cNvSpPr>
          <p:nvPr>
            <p:ph type="sldNum" sz="quarter" idx="10"/>
          </p:nvPr>
        </p:nvSpPr>
        <p:spPr/>
        <p:txBody>
          <a:bodyPr/>
          <a:lstStyle/>
          <a:p>
            <a:fld id="{4211A267-F8C8-450B-BABA-7E2E6510215A}" type="slidenum">
              <a:rPr lang="en-US" smtClean="0"/>
              <a:t>12</a:t>
            </a:fld>
            <a:endParaRPr lang="en-US" dirty="0"/>
          </a:p>
        </p:txBody>
      </p:sp>
    </p:spTree>
    <p:extLst>
      <p:ext uri="{BB962C8B-B14F-4D97-AF65-F5344CB8AC3E}">
        <p14:creationId xmlns:p14="http://schemas.microsoft.com/office/powerpoint/2010/main" val="320158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13</a:t>
            </a:fld>
            <a:endParaRPr lang="en-US" dirty="0"/>
          </a:p>
        </p:txBody>
      </p:sp>
    </p:spTree>
    <p:extLst>
      <p:ext uri="{BB962C8B-B14F-4D97-AF65-F5344CB8AC3E}">
        <p14:creationId xmlns:p14="http://schemas.microsoft.com/office/powerpoint/2010/main" val="838957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726">
              <a:defRPr/>
            </a:pPr>
            <a:fld id="{4211A267-F8C8-450B-BABA-7E2E6510215A}" type="slidenum">
              <a:rPr lang="en-US">
                <a:solidFill>
                  <a:prstClr val="black"/>
                </a:solidFill>
                <a:latin typeface="Calibri" panose="020F0502020204030204"/>
              </a:rPr>
              <a:pPr defTabSz="914726">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9020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726">
              <a:defRPr/>
            </a:pPr>
            <a:fld id="{4211A267-F8C8-450B-BABA-7E2E6510215A}" type="slidenum">
              <a:rPr lang="en-US">
                <a:solidFill>
                  <a:prstClr val="black"/>
                </a:solidFill>
                <a:latin typeface="Calibri" panose="020F0502020204030204"/>
              </a:rPr>
              <a:pPr defTabSz="914726">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27913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16</a:t>
            </a:fld>
            <a:endParaRPr lang="en-US" dirty="0"/>
          </a:p>
        </p:txBody>
      </p:sp>
    </p:spTree>
    <p:extLst>
      <p:ext uri="{BB962C8B-B14F-4D97-AF65-F5344CB8AC3E}">
        <p14:creationId xmlns:p14="http://schemas.microsoft.com/office/powerpoint/2010/main" val="2529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FYSB deviates greatly between different streets 60’ </a:t>
            </a:r>
            <a:r>
              <a:rPr lang="en-US" dirty="0" err="1"/>
              <a:t>lakewood</a:t>
            </a:r>
            <a:r>
              <a:rPr lang="en-US" dirty="0"/>
              <a:t>, 40’ lakeshore, much less on Westlake. Because the neighbors at meetings wanted this area to be treated the same this was the best approach.</a:t>
            </a:r>
          </a:p>
        </p:txBody>
      </p:sp>
      <p:sp>
        <p:nvSpPr>
          <p:cNvPr id="4" name="Slide Number Placeholder 3"/>
          <p:cNvSpPr>
            <a:spLocks noGrp="1"/>
          </p:cNvSpPr>
          <p:nvPr>
            <p:ph type="sldNum" sz="quarter" idx="5"/>
          </p:nvPr>
        </p:nvSpPr>
        <p:spPr/>
        <p:txBody>
          <a:bodyPr/>
          <a:lstStyle/>
          <a:p>
            <a:fld id="{4211A267-F8C8-450B-BABA-7E2E6510215A}" type="slidenum">
              <a:rPr lang="en-US" smtClean="0"/>
              <a:t>24</a:t>
            </a:fld>
            <a:endParaRPr lang="en-US" dirty="0"/>
          </a:p>
        </p:txBody>
      </p:sp>
    </p:spTree>
    <p:extLst>
      <p:ext uri="{BB962C8B-B14F-4D97-AF65-F5344CB8AC3E}">
        <p14:creationId xmlns:p14="http://schemas.microsoft.com/office/powerpoint/2010/main" val="3814464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Expanded on from CD2 to allow for repair/reconstruction of areas of structures that are legally nonconforming.</a:t>
            </a:r>
          </a:p>
        </p:txBody>
      </p:sp>
      <p:sp>
        <p:nvSpPr>
          <p:cNvPr id="4" name="Slide Number Placeholder 3"/>
          <p:cNvSpPr>
            <a:spLocks noGrp="1"/>
          </p:cNvSpPr>
          <p:nvPr>
            <p:ph type="sldNum" sz="quarter" idx="5"/>
          </p:nvPr>
        </p:nvSpPr>
        <p:spPr/>
        <p:txBody>
          <a:bodyPr/>
          <a:lstStyle/>
          <a:p>
            <a:fld id="{4211A267-F8C8-450B-BABA-7E2E6510215A}" type="slidenum">
              <a:rPr lang="en-US" smtClean="0"/>
              <a:t>25</a:t>
            </a:fld>
            <a:endParaRPr lang="en-US" dirty="0"/>
          </a:p>
        </p:txBody>
      </p:sp>
    </p:spTree>
    <p:extLst>
      <p:ext uri="{BB962C8B-B14F-4D97-AF65-F5344CB8AC3E}">
        <p14:creationId xmlns:p14="http://schemas.microsoft.com/office/powerpoint/2010/main" val="4108389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a:t>
            </a:r>
            <a:r>
              <a:rPr lang="en-US" dirty="0" err="1"/>
              <a:t>ord</a:t>
            </a:r>
            <a:r>
              <a:rPr lang="en-US" dirty="0"/>
              <a:t> only allows for 30% impervious in front yard</a:t>
            </a:r>
          </a:p>
        </p:txBody>
      </p:sp>
      <p:sp>
        <p:nvSpPr>
          <p:cNvPr id="4" name="Slide Number Placeholder 3"/>
          <p:cNvSpPr>
            <a:spLocks noGrp="1"/>
          </p:cNvSpPr>
          <p:nvPr>
            <p:ph type="sldNum" sz="quarter" idx="5"/>
          </p:nvPr>
        </p:nvSpPr>
        <p:spPr/>
        <p:txBody>
          <a:bodyPr/>
          <a:lstStyle/>
          <a:p>
            <a:fld id="{4211A267-F8C8-450B-BABA-7E2E6510215A}" type="slidenum">
              <a:rPr lang="en-US" smtClean="0"/>
              <a:t>35</a:t>
            </a:fld>
            <a:endParaRPr lang="en-US" dirty="0"/>
          </a:p>
        </p:txBody>
      </p:sp>
    </p:spTree>
    <p:extLst>
      <p:ext uri="{BB962C8B-B14F-4D97-AF65-F5344CB8AC3E}">
        <p14:creationId xmlns:p14="http://schemas.microsoft.com/office/powerpoint/2010/main" val="193356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2</a:t>
            </a:fld>
            <a:endParaRPr lang="en-US" dirty="0"/>
          </a:p>
        </p:txBody>
      </p:sp>
    </p:spTree>
    <p:extLst>
      <p:ext uri="{BB962C8B-B14F-4D97-AF65-F5344CB8AC3E}">
        <p14:creationId xmlns:p14="http://schemas.microsoft.com/office/powerpoint/2010/main" val="325425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39</a:t>
            </a:fld>
            <a:endParaRPr lang="en-US" dirty="0"/>
          </a:p>
        </p:txBody>
      </p:sp>
    </p:spTree>
    <p:extLst>
      <p:ext uri="{BB962C8B-B14F-4D97-AF65-F5344CB8AC3E}">
        <p14:creationId xmlns:p14="http://schemas.microsoft.com/office/powerpoint/2010/main" val="2723111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be built back in style of houses demolished OR </a:t>
            </a:r>
            <a:r>
              <a:rPr lang="en-US"/>
              <a:t>5 styles</a:t>
            </a:r>
          </a:p>
        </p:txBody>
      </p:sp>
      <p:sp>
        <p:nvSpPr>
          <p:cNvPr id="4" name="Slide Number Placeholder 3"/>
          <p:cNvSpPr>
            <a:spLocks noGrp="1"/>
          </p:cNvSpPr>
          <p:nvPr>
            <p:ph type="sldNum" sz="quarter" idx="5"/>
          </p:nvPr>
        </p:nvSpPr>
        <p:spPr/>
        <p:txBody>
          <a:bodyPr/>
          <a:lstStyle/>
          <a:p>
            <a:fld id="{4211A267-F8C8-450B-BABA-7E2E6510215A}" type="slidenum">
              <a:rPr lang="en-US" smtClean="0"/>
              <a:t>40</a:t>
            </a:fld>
            <a:endParaRPr lang="en-US" dirty="0"/>
          </a:p>
        </p:txBody>
      </p:sp>
    </p:spTree>
    <p:extLst>
      <p:ext uri="{BB962C8B-B14F-4D97-AF65-F5344CB8AC3E}">
        <p14:creationId xmlns:p14="http://schemas.microsoft.com/office/powerpoint/2010/main" val="1643484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42</a:t>
            </a:fld>
            <a:endParaRPr lang="en-US" dirty="0"/>
          </a:p>
        </p:txBody>
      </p:sp>
    </p:spTree>
    <p:extLst>
      <p:ext uri="{BB962C8B-B14F-4D97-AF65-F5344CB8AC3E}">
        <p14:creationId xmlns:p14="http://schemas.microsoft.com/office/powerpoint/2010/main" val="2072701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43</a:t>
            </a:fld>
            <a:endParaRPr lang="en-US" dirty="0"/>
          </a:p>
        </p:txBody>
      </p:sp>
    </p:spTree>
    <p:extLst>
      <p:ext uri="{BB962C8B-B14F-4D97-AF65-F5344CB8AC3E}">
        <p14:creationId xmlns:p14="http://schemas.microsoft.com/office/powerpoint/2010/main" val="608799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44</a:t>
            </a:fld>
            <a:endParaRPr lang="en-US" dirty="0"/>
          </a:p>
        </p:txBody>
      </p:sp>
    </p:spTree>
    <p:extLst>
      <p:ext uri="{BB962C8B-B14F-4D97-AF65-F5344CB8AC3E}">
        <p14:creationId xmlns:p14="http://schemas.microsoft.com/office/powerpoint/2010/main" val="990308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45</a:t>
            </a:fld>
            <a:endParaRPr lang="en-US" dirty="0"/>
          </a:p>
        </p:txBody>
      </p:sp>
    </p:spTree>
    <p:extLst>
      <p:ext uri="{BB962C8B-B14F-4D97-AF65-F5344CB8AC3E}">
        <p14:creationId xmlns:p14="http://schemas.microsoft.com/office/powerpoint/2010/main" val="2168692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46</a:t>
            </a:fld>
            <a:endParaRPr lang="en-US" dirty="0"/>
          </a:p>
        </p:txBody>
      </p:sp>
    </p:spTree>
    <p:extLst>
      <p:ext uri="{BB962C8B-B14F-4D97-AF65-F5344CB8AC3E}">
        <p14:creationId xmlns:p14="http://schemas.microsoft.com/office/powerpoint/2010/main" val="2844345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47</a:t>
            </a:fld>
            <a:endParaRPr lang="en-US" dirty="0"/>
          </a:p>
        </p:txBody>
      </p:sp>
    </p:spTree>
    <p:extLst>
      <p:ext uri="{BB962C8B-B14F-4D97-AF65-F5344CB8AC3E}">
        <p14:creationId xmlns:p14="http://schemas.microsoft.com/office/powerpoint/2010/main" val="3458064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New Traditional</a:t>
            </a:r>
          </a:p>
        </p:txBody>
      </p:sp>
      <p:sp>
        <p:nvSpPr>
          <p:cNvPr id="4" name="Slide Number Placeholder 3"/>
          <p:cNvSpPr>
            <a:spLocks noGrp="1"/>
          </p:cNvSpPr>
          <p:nvPr>
            <p:ph type="sldNum" sz="quarter" idx="5"/>
          </p:nvPr>
        </p:nvSpPr>
        <p:spPr/>
        <p:txBody>
          <a:bodyPr/>
          <a:lstStyle/>
          <a:p>
            <a:fld id="{4211A267-F8C8-450B-BABA-7E2E6510215A}" type="slidenum">
              <a:rPr lang="en-US" smtClean="0"/>
              <a:t>53</a:t>
            </a:fld>
            <a:endParaRPr lang="en-US" dirty="0"/>
          </a:p>
        </p:txBody>
      </p:sp>
    </p:spTree>
    <p:extLst>
      <p:ext uri="{BB962C8B-B14F-4D97-AF65-F5344CB8AC3E}">
        <p14:creationId xmlns:p14="http://schemas.microsoft.com/office/powerpoint/2010/main" val="4048552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63</a:t>
            </a:fld>
            <a:endParaRPr lang="en-US" dirty="0"/>
          </a:p>
        </p:txBody>
      </p:sp>
    </p:spTree>
    <p:extLst>
      <p:ext uri="{BB962C8B-B14F-4D97-AF65-F5344CB8AC3E}">
        <p14:creationId xmlns:p14="http://schemas.microsoft.com/office/powerpoint/2010/main" val="357231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3</a:t>
            </a:fld>
            <a:endParaRPr lang="en-US" dirty="0"/>
          </a:p>
        </p:txBody>
      </p:sp>
    </p:spTree>
    <p:extLst>
      <p:ext uri="{BB962C8B-B14F-4D97-AF65-F5344CB8AC3E}">
        <p14:creationId xmlns:p14="http://schemas.microsoft.com/office/powerpoint/2010/main" val="3969956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726">
              <a:defRPr/>
            </a:pPr>
            <a:fld id="{4211A267-F8C8-450B-BABA-7E2E6510215A}" type="slidenum">
              <a:rPr lang="en-US">
                <a:solidFill>
                  <a:prstClr val="black"/>
                </a:solidFill>
                <a:latin typeface="Calibri" panose="020F0502020204030204"/>
              </a:rPr>
              <a:pPr defTabSz="914726">
                <a:defRPr/>
              </a:pPr>
              <a:t>64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238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a:t>
            </a:fld>
            <a:endParaRPr lang="en-US" dirty="0"/>
          </a:p>
        </p:txBody>
      </p:sp>
    </p:spTree>
    <p:extLst>
      <p:ext uri="{BB962C8B-B14F-4D97-AF65-F5344CB8AC3E}">
        <p14:creationId xmlns:p14="http://schemas.microsoft.com/office/powerpoint/2010/main" val="3126275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a:t>
            </a:fld>
            <a:endParaRPr lang="en-US" dirty="0"/>
          </a:p>
        </p:txBody>
      </p:sp>
    </p:spTree>
    <p:extLst>
      <p:ext uri="{BB962C8B-B14F-4D97-AF65-F5344CB8AC3E}">
        <p14:creationId xmlns:p14="http://schemas.microsoft.com/office/powerpoint/2010/main" val="1724674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a:t>
            </a:fld>
            <a:endParaRPr lang="en-US" dirty="0"/>
          </a:p>
        </p:txBody>
      </p:sp>
    </p:spTree>
    <p:extLst>
      <p:ext uri="{BB962C8B-B14F-4D97-AF65-F5344CB8AC3E}">
        <p14:creationId xmlns:p14="http://schemas.microsoft.com/office/powerpoint/2010/main" val="100156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7</a:t>
            </a:fld>
            <a:endParaRPr lang="en-US" dirty="0"/>
          </a:p>
        </p:txBody>
      </p:sp>
    </p:spTree>
    <p:extLst>
      <p:ext uri="{BB962C8B-B14F-4D97-AF65-F5344CB8AC3E}">
        <p14:creationId xmlns:p14="http://schemas.microsoft.com/office/powerpoint/2010/main" val="409263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development code regulates what can be regulated by conservation districts, and here is the list. T</a:t>
            </a:r>
            <a:r>
              <a:rPr lang="en-US" dirty="0">
                <a:solidFill>
                  <a:srgbClr val="FF0000"/>
                </a:solidFill>
              </a:rPr>
              <a:t>his is the first proposed CD expansion since new City Code language was adopted by City Council in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solidFill>
                  <a:srgbClr val="FF0000"/>
                </a:solidFill>
              </a:rPr>
              <a:t>At the time the original CD 2 was created, these topics were not listed in the City Code. </a:t>
            </a:r>
          </a:p>
          <a:p>
            <a:endParaRPr lang="en-US" dirty="0"/>
          </a:p>
          <a:p>
            <a:endParaRPr lang="en-US" dirty="0"/>
          </a:p>
          <a:p>
            <a:r>
              <a:rPr lang="en-US" dirty="0"/>
              <a:t>These are the things that are generally regulated in each district. On the next page are additional items that may be regulated if you would like. </a:t>
            </a:r>
          </a:p>
        </p:txBody>
      </p:sp>
      <p:sp>
        <p:nvSpPr>
          <p:cNvPr id="4" name="Slide Number Placeholder 3"/>
          <p:cNvSpPr>
            <a:spLocks noGrp="1"/>
          </p:cNvSpPr>
          <p:nvPr>
            <p:ph type="sldNum" sz="quarter" idx="10"/>
          </p:nvPr>
        </p:nvSpPr>
        <p:spPr/>
        <p:txBody>
          <a:bodyPr/>
          <a:lstStyle/>
          <a:p>
            <a:fld id="{4211A267-F8C8-450B-BABA-7E2E6510215A}" type="slidenum">
              <a:rPr lang="en-US" smtClean="0"/>
              <a:t>8</a:t>
            </a:fld>
            <a:endParaRPr lang="en-US" dirty="0"/>
          </a:p>
        </p:txBody>
      </p:sp>
    </p:spTree>
    <p:extLst>
      <p:ext uri="{BB962C8B-B14F-4D97-AF65-F5344CB8AC3E}">
        <p14:creationId xmlns:p14="http://schemas.microsoft.com/office/powerpoint/2010/main" val="3738199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Items included on the petition to be discussed at these meetings are specifically listed in the ordinance.</a:t>
            </a:r>
          </a:p>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9</a:t>
            </a:fld>
            <a:endParaRPr lang="en-US" dirty="0"/>
          </a:p>
        </p:txBody>
      </p:sp>
    </p:spTree>
    <p:extLst>
      <p:ext uri="{BB962C8B-B14F-4D97-AF65-F5344CB8AC3E}">
        <p14:creationId xmlns:p14="http://schemas.microsoft.com/office/powerpoint/2010/main" val="3319435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Box 12"/>
          <p:cNvSpPr txBox="1"/>
          <p:nvPr userDrawn="1"/>
        </p:nvSpPr>
        <p:spPr>
          <a:xfrm>
            <a:off x="731520" y="4818888"/>
            <a:ext cx="4690872" cy="1014984"/>
          </a:xfrm>
          <a:prstGeom prst="rect">
            <a:avLst/>
          </a:prstGeom>
          <a:noFill/>
        </p:spPr>
        <p:txBody>
          <a:bodyPr wrap="square" rtlCol="0">
            <a:spAutoFit/>
          </a:bodyPr>
          <a:lstStyle/>
          <a:p>
            <a:endParaRPr lang="en-US" dirty="0"/>
          </a:p>
        </p:txBody>
      </p:sp>
      <p:sp>
        <p:nvSpPr>
          <p:cNvPr id="2" name="Title 1"/>
          <p:cNvSpPr>
            <a:spLocks noGrp="1"/>
          </p:cNvSpPr>
          <p:nvPr>
            <p:ph type="ctrTitle"/>
          </p:nvPr>
        </p:nvSpPr>
        <p:spPr>
          <a:xfrm>
            <a:off x="694944" y="1371600"/>
            <a:ext cx="7772400" cy="838200"/>
          </a:xfrm>
        </p:spPr>
        <p:txBody>
          <a:bodyPr>
            <a:noAutofit/>
          </a:bodyPr>
          <a:lstStyle>
            <a:lvl1pPr>
              <a:defRPr sz="4800" b="1"/>
            </a:lvl1pPr>
          </a:lstStyle>
          <a:p>
            <a:r>
              <a:rPr lang="en-US"/>
              <a:t>Click to edit Master title style</a:t>
            </a:r>
            <a:endParaRPr lang="en-US" dirty="0"/>
          </a:p>
        </p:txBody>
      </p:sp>
      <p:sp>
        <p:nvSpPr>
          <p:cNvPr id="3" name="Subtitle 2"/>
          <p:cNvSpPr>
            <a:spLocks noGrp="1"/>
          </p:cNvSpPr>
          <p:nvPr>
            <p:ph type="subTitle" idx="1"/>
          </p:nvPr>
        </p:nvSpPr>
        <p:spPr>
          <a:xfrm>
            <a:off x="731520" y="2286000"/>
            <a:ext cx="6400800" cy="1066800"/>
          </a:xfrm>
        </p:spPr>
        <p:txBody>
          <a:bodyPr/>
          <a:lstStyle>
            <a:lvl1pPr marL="0" indent="0" algn="l">
              <a:buNone/>
              <a:defRPr b="1">
                <a:solidFill>
                  <a:srgbClr val="3056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ubtitle 2"/>
          <p:cNvSpPr txBox="1">
            <a:spLocks/>
          </p:cNvSpPr>
          <p:nvPr userDrawn="1"/>
        </p:nvSpPr>
        <p:spPr>
          <a:xfrm>
            <a:off x="731520" y="4818888"/>
            <a:ext cx="4690872" cy="101498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rgbClr val="DAA627"/>
              </a:buClr>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DAA627"/>
              </a:buClr>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rgbClr val="3056A5"/>
              </a:solidFill>
            </a:endParaRPr>
          </a:p>
        </p:txBody>
      </p:sp>
      <p:cxnSp>
        <p:nvCxnSpPr>
          <p:cNvPr id="9" name="Straight Connector 8"/>
          <p:cNvCxnSpPr/>
          <p:nvPr userDrawn="1"/>
        </p:nvCxnSpPr>
        <p:spPr>
          <a:xfrm>
            <a:off x="768628" y="3365646"/>
            <a:ext cx="3735658" cy="0"/>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768628" y="3459990"/>
            <a:ext cx="3211552" cy="0"/>
          </a:xfrm>
          <a:prstGeom prst="line">
            <a:avLst/>
          </a:prstGeom>
          <a:ln w="41275">
            <a:solidFill>
              <a:srgbClr val="DAA62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68628" y="3545483"/>
            <a:ext cx="2677099" cy="609"/>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7827" y="3148871"/>
            <a:ext cx="3078480" cy="3078480"/>
          </a:xfrm>
          <a:prstGeom prst="rect">
            <a:avLst/>
          </a:prstGeom>
        </p:spPr>
      </p:pic>
      <p:sp>
        <p:nvSpPr>
          <p:cNvPr id="5" name="Text Placeholder 4"/>
          <p:cNvSpPr>
            <a:spLocks noGrp="1"/>
          </p:cNvSpPr>
          <p:nvPr>
            <p:ph type="body" sz="quarter" idx="10"/>
          </p:nvPr>
        </p:nvSpPr>
        <p:spPr>
          <a:xfrm>
            <a:off x="731520" y="4818888"/>
            <a:ext cx="4690872" cy="1014984"/>
          </a:xfrm>
        </p:spPr>
        <p:txBody>
          <a:bodyPr>
            <a:normAutofit/>
          </a:bodyPr>
          <a:lstStyle>
            <a:lvl1pPr marL="0" indent="0">
              <a:buNone/>
              <a:defRPr sz="2000" b="1"/>
            </a:lvl1pPr>
          </a:lstStyle>
          <a:p>
            <a:pPr lvl="0"/>
            <a:r>
              <a:rPr lang="en-US"/>
              <a:t>Edit Master text styles</a:t>
            </a:r>
          </a:p>
        </p:txBody>
      </p:sp>
    </p:spTree>
    <p:extLst>
      <p:ext uri="{BB962C8B-B14F-4D97-AF65-F5344CB8AC3E}">
        <p14:creationId xmlns:p14="http://schemas.microsoft.com/office/powerpoint/2010/main" val="334828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2868175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290300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056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sp>
        <p:nvSpPr>
          <p:cNvPr id="5" name="Rounded Rectangle 4"/>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74965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sp>
        <p:nvSpPr>
          <p:cNvPr id="5" name="Rounded Rectangle 4"/>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90231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8096" y="13258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3258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235853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8096" y="132588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62000" y="19812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32588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00600" y="19812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495F53C-01BC-4AE7-90F7-C97EA11C7DB7}" type="slidenum">
              <a:rPr lang="en-US" smtClean="0"/>
              <a:t>‹#›</a:t>
            </a:fld>
            <a:endParaRPr lang="en-US" dirty="0"/>
          </a:p>
        </p:txBody>
      </p:sp>
      <p:sp>
        <p:nvSpPr>
          <p:cNvPr id="8" name="Rounded Rectangle 7"/>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09977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495F53C-01BC-4AE7-90F7-C97EA11C7DB7}" type="slidenum">
              <a:rPr lang="en-US" smtClean="0"/>
              <a:t>‹#›</a:t>
            </a:fld>
            <a:endParaRPr lang="en-US" dirty="0"/>
          </a:p>
        </p:txBody>
      </p:sp>
      <p:sp>
        <p:nvSpPr>
          <p:cNvPr id="4" name="Rounded Rectangle 3"/>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38296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495F53C-01BC-4AE7-90F7-C97EA11C7DB7}" type="slidenum">
              <a:rPr lang="en-US" smtClean="0"/>
              <a:t>‹#›</a:t>
            </a:fld>
            <a:endParaRPr lang="en-US" dirty="0"/>
          </a:p>
        </p:txBody>
      </p:sp>
      <p:sp>
        <p:nvSpPr>
          <p:cNvPr id="3" name="Rounded Rectangle 2"/>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42561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68730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06569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7512" y="512064"/>
            <a:ext cx="8229600" cy="7921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325880"/>
            <a:ext cx="82296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6409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5F53C-01BC-4AE7-90F7-C97EA11C7DB7}" type="slidenum">
              <a:rPr lang="en-US" smtClean="0"/>
              <a:t>‹#›</a:t>
            </a:fld>
            <a:endParaRPr lang="en-US" dirty="0"/>
          </a:p>
        </p:txBody>
      </p:sp>
    </p:spTree>
    <p:extLst>
      <p:ext uri="{BB962C8B-B14F-4D97-AF65-F5344CB8AC3E}">
        <p14:creationId xmlns:p14="http://schemas.microsoft.com/office/powerpoint/2010/main" val="2518985177"/>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200" b="1" kern="1200">
          <a:solidFill>
            <a:srgbClr val="3056A5"/>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gcc02.safelinks.protection.outlook.com/?url=https%3A%2F%2Fbit.ly%2FLakewoodExpansion&amp;data=05%7C01%7Ctrevor.brown%40dallas.gov%7Cdd79193e8b7945195b8f08da892682e7%7C2935709ec10c4809a302852d369f8700%7C0%7C0%7C637973095740565973%7CUnknown%7CTWFpbGZsb3d8eyJWIjoiMC4wLjAwMDAiLCJQIjoiV2luMzIiLCJBTiI6Ik1haWwiLCJXVCI6Mn0%3D%7C3000%7C%7C%7C&amp;sdata=Xx9lg4SdFFjVALWkf%2FXK9gJ%2BZW4B0GgUiu5RhrRnMrI%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gcc02.safelinks.protection.outlook.com/?url=https%3A%2F%2Fbit.ly%2FLakewoodExpansion&amp;data=05%7C01%7Ctrevor.brown%40dallas.gov%7Cdd79193e8b7945195b8f08da892682e7%7C2935709ec10c4809a302852d369f8700%7C0%7C0%7C637973095740565973%7CUnknown%7CTWFpbGZsb3d8eyJWIjoiMC4wLjAwMDAiLCJQIjoiV2luMzIiLCJBTiI6Ik1haWwiLCJXVCI6Mn0%3D%7C3000%7C%7C%7C&amp;sdata=Xx9lg4SdFFjVALWkf%2FXK9gJ%2BZW4B0GgUiu5RhrRnMrI%3D&amp;reserved=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398BB76-2FCF-4296-B73C-2A0E0A09CE33}"/>
              </a:ext>
            </a:extLst>
          </p:cNvPr>
          <p:cNvSpPr>
            <a:spLocks noGrp="1"/>
          </p:cNvSpPr>
          <p:nvPr>
            <p:ph type="subTitle" idx="1"/>
          </p:nvPr>
        </p:nvSpPr>
        <p:spPr>
          <a:xfrm>
            <a:off x="304800" y="2667000"/>
            <a:ext cx="6400800" cy="1066800"/>
          </a:xfrm>
        </p:spPr>
        <p:txBody>
          <a:bodyPr/>
          <a:lstStyle/>
          <a:p>
            <a:r>
              <a:rPr lang="en-US" dirty="0">
                <a:highlight>
                  <a:srgbClr val="FFFFFF"/>
                </a:highlight>
                <a:latin typeface="+mn-lt"/>
              </a:rPr>
              <a:t>February 13,</a:t>
            </a:r>
            <a:r>
              <a:rPr lang="en-US" dirty="0">
                <a:latin typeface="+mn-lt"/>
              </a:rPr>
              <a:t> 2024</a:t>
            </a:r>
          </a:p>
        </p:txBody>
      </p:sp>
      <p:sp>
        <p:nvSpPr>
          <p:cNvPr id="6" name="Text Placeholder 5">
            <a:extLst>
              <a:ext uri="{FF2B5EF4-FFF2-40B4-BE49-F238E27FC236}">
                <a16:creationId xmlns:a16="http://schemas.microsoft.com/office/drawing/2014/main" id="{793ED596-4DDB-4878-9D89-A0742A526EDA}"/>
              </a:ext>
            </a:extLst>
          </p:cNvPr>
          <p:cNvSpPr>
            <a:spLocks noGrp="1"/>
          </p:cNvSpPr>
          <p:nvPr>
            <p:ph type="body" sz="quarter" idx="10"/>
          </p:nvPr>
        </p:nvSpPr>
        <p:spPr>
          <a:xfrm>
            <a:off x="304800" y="4191000"/>
            <a:ext cx="4690872" cy="2115728"/>
          </a:xfrm>
        </p:spPr>
        <p:txBody>
          <a:bodyPr>
            <a:noAutofit/>
          </a:bodyPr>
          <a:lstStyle/>
          <a:p>
            <a:r>
              <a:rPr lang="en-US" dirty="0">
                <a:latin typeface="+mn-lt"/>
              </a:rPr>
              <a:t>Trevor Brown, Chief Planner</a:t>
            </a:r>
          </a:p>
          <a:p>
            <a:r>
              <a:rPr lang="en-US" dirty="0">
                <a:latin typeface="+mn-lt"/>
              </a:rPr>
              <a:t>Melissa Parent, Senior Planner</a:t>
            </a:r>
          </a:p>
          <a:p>
            <a:r>
              <a:rPr lang="en-US" dirty="0">
                <a:latin typeface="+mn-lt"/>
              </a:rPr>
              <a:t>Scott Bellen, Senior Planner</a:t>
            </a:r>
          </a:p>
          <a:p>
            <a:r>
              <a:rPr lang="en-US" dirty="0">
                <a:latin typeface="+mn-lt"/>
              </a:rPr>
              <a:t>Planning &amp; Urban Design</a:t>
            </a:r>
          </a:p>
          <a:p>
            <a:r>
              <a:rPr lang="en-US" dirty="0">
                <a:latin typeface="+mn-lt"/>
              </a:rPr>
              <a:t>City of Dallas</a:t>
            </a:r>
          </a:p>
        </p:txBody>
      </p:sp>
      <p:sp>
        <p:nvSpPr>
          <p:cNvPr id="8" name="Title 1">
            <a:extLst>
              <a:ext uri="{FF2B5EF4-FFF2-40B4-BE49-F238E27FC236}">
                <a16:creationId xmlns:a16="http://schemas.microsoft.com/office/drawing/2014/main" id="{C4B2784E-58FC-4B42-B1F6-6047E562FD77}"/>
              </a:ext>
            </a:extLst>
          </p:cNvPr>
          <p:cNvSpPr>
            <a:spLocks noGrp="1"/>
          </p:cNvSpPr>
          <p:nvPr>
            <p:ph type="ctrTitle"/>
          </p:nvPr>
        </p:nvSpPr>
        <p:spPr>
          <a:xfrm>
            <a:off x="228600" y="170272"/>
            <a:ext cx="8610600" cy="1470025"/>
          </a:xfrm>
        </p:spPr>
        <p:txBody>
          <a:bodyPr>
            <a:normAutofit fontScale="90000"/>
          </a:bodyPr>
          <a:lstStyle/>
          <a:p>
            <a:r>
              <a:rPr lang="en-US" sz="4000" dirty="0">
                <a:latin typeface="+mn-lt"/>
              </a:rPr>
              <a:t>CD-2 - Lakewood</a:t>
            </a:r>
            <a:br>
              <a:rPr lang="en-US" sz="4000" dirty="0">
                <a:latin typeface="+mn-lt"/>
              </a:rPr>
            </a:br>
            <a:r>
              <a:rPr lang="en-US" sz="4000" dirty="0">
                <a:latin typeface="+mn-lt"/>
              </a:rPr>
              <a:t>Conservation District Expansion</a:t>
            </a:r>
            <a:br>
              <a:rPr lang="en-US" dirty="0">
                <a:latin typeface="+mn-lt"/>
              </a:rPr>
            </a:br>
            <a:r>
              <a:rPr lang="en-US" sz="2700" dirty="0">
                <a:latin typeface="+mn-lt"/>
              </a:rPr>
              <a:t>Post-Application Neighborhood Meeting No. 17</a:t>
            </a:r>
          </a:p>
        </p:txBody>
      </p:sp>
    </p:spTree>
    <p:extLst>
      <p:ext uri="{BB962C8B-B14F-4D97-AF65-F5344CB8AC3E}">
        <p14:creationId xmlns:p14="http://schemas.microsoft.com/office/powerpoint/2010/main" val="1302362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792162"/>
          </a:xfrm>
        </p:spPr>
        <p:txBody>
          <a:bodyPr/>
          <a:lstStyle/>
          <a:p>
            <a:r>
              <a:rPr lang="en-US" dirty="0"/>
              <a:t>Process for expanding a CD</a:t>
            </a:r>
          </a:p>
        </p:txBody>
      </p:sp>
      <p:sp>
        <p:nvSpPr>
          <p:cNvPr id="3" name="Content Placeholder 2"/>
          <p:cNvSpPr>
            <a:spLocks noGrp="1"/>
          </p:cNvSpPr>
          <p:nvPr>
            <p:ph idx="1"/>
          </p:nvPr>
        </p:nvSpPr>
        <p:spPr>
          <a:xfrm>
            <a:off x="301752" y="815180"/>
            <a:ext cx="8692896" cy="5052219"/>
          </a:xfrm>
        </p:spPr>
        <p:txBody>
          <a:bodyPr>
            <a:normAutofit lnSpcReduction="10000"/>
          </a:bodyPr>
          <a:lstStyle/>
          <a:p>
            <a:r>
              <a:rPr lang="en-US" dirty="0"/>
              <a:t>On </a:t>
            </a:r>
            <a:r>
              <a:rPr lang="en-US" u="sng" dirty="0"/>
              <a:t>April 12, 2022 </a:t>
            </a:r>
            <a:r>
              <a:rPr lang="en-US" dirty="0"/>
              <a:t>the City approves the Determination of Eligibility for the proposed expansion area which initiated the process to potentially expand regulations in CD-2.</a:t>
            </a:r>
          </a:p>
          <a:p>
            <a:r>
              <a:rPr lang="en-US" dirty="0"/>
              <a:t>On </a:t>
            </a:r>
            <a:r>
              <a:rPr lang="en-US" u="sng" dirty="0"/>
              <a:t>April 28, 2022 </a:t>
            </a:r>
            <a:r>
              <a:rPr lang="en-US" dirty="0"/>
              <a:t>the City mails the notification for a Pre-Application Meeting and provided petitions to the Neighborhood Committee.</a:t>
            </a:r>
          </a:p>
          <a:p>
            <a:r>
              <a:rPr lang="en-US" dirty="0"/>
              <a:t>The Neighborhood Committee has 60 days to get support from at least 58% of all property owners in the proposed expansion area by signing of the official petition by the owner on the last certified municipal tax roll.</a:t>
            </a:r>
          </a:p>
        </p:txBody>
      </p:sp>
      <p:sp>
        <p:nvSpPr>
          <p:cNvPr id="4" name="Slide Number Placeholder 9">
            <a:extLst>
              <a:ext uri="{FF2B5EF4-FFF2-40B4-BE49-F238E27FC236}">
                <a16:creationId xmlns:a16="http://schemas.microsoft.com/office/drawing/2014/main" id="{AD83733D-36C7-4897-917B-5D9BFC2A29C8}"/>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10</a:t>
            </a:fld>
            <a:endParaRPr lang="en-US" dirty="0"/>
          </a:p>
        </p:txBody>
      </p:sp>
      <p:pic>
        <p:nvPicPr>
          <p:cNvPr id="9" name="Picture 8">
            <a:extLst>
              <a:ext uri="{FF2B5EF4-FFF2-40B4-BE49-F238E27FC236}">
                <a16:creationId xmlns:a16="http://schemas.microsoft.com/office/drawing/2014/main" id="{35581659-A91D-482C-A6D8-DFFD7659E12D}"/>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62541" y="815181"/>
            <a:ext cx="396098" cy="312261"/>
          </a:xfrm>
          <a:prstGeom prst="rect">
            <a:avLst/>
          </a:prstGeom>
        </p:spPr>
      </p:pic>
      <p:pic>
        <p:nvPicPr>
          <p:cNvPr id="10" name="Picture 9">
            <a:extLst>
              <a:ext uri="{FF2B5EF4-FFF2-40B4-BE49-F238E27FC236}">
                <a16:creationId xmlns:a16="http://schemas.microsoft.com/office/drawing/2014/main" id="{747D64A3-2FCE-4AB7-80B3-5D7B6FD1047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7302" y="2438400"/>
            <a:ext cx="396098" cy="312261"/>
          </a:xfrm>
          <a:prstGeom prst="rect">
            <a:avLst/>
          </a:prstGeom>
        </p:spPr>
      </p:pic>
      <p:pic>
        <p:nvPicPr>
          <p:cNvPr id="11" name="Picture 10">
            <a:extLst>
              <a:ext uri="{FF2B5EF4-FFF2-40B4-BE49-F238E27FC236}">
                <a16:creationId xmlns:a16="http://schemas.microsoft.com/office/drawing/2014/main" id="{10563727-FE70-4C90-A210-74DC5A1D9407}"/>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2400" y="3657600"/>
            <a:ext cx="396098" cy="312261"/>
          </a:xfrm>
          <a:prstGeom prst="rect">
            <a:avLst/>
          </a:prstGeom>
        </p:spPr>
      </p:pic>
    </p:spTree>
    <p:extLst>
      <p:ext uri="{BB962C8B-B14F-4D97-AF65-F5344CB8AC3E}">
        <p14:creationId xmlns:p14="http://schemas.microsoft.com/office/powerpoint/2010/main" val="2495024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616696" cy="4876800"/>
          </a:xfrm>
        </p:spPr>
        <p:txBody>
          <a:bodyPr>
            <a:normAutofit lnSpcReduction="10000"/>
          </a:bodyPr>
          <a:lstStyle/>
          <a:p>
            <a:r>
              <a:rPr lang="en-US" dirty="0"/>
              <a:t>On</a:t>
            </a:r>
            <a:r>
              <a:rPr lang="en-US" u="sng" dirty="0"/>
              <a:t> May 23, 2022</a:t>
            </a:r>
            <a:r>
              <a:rPr lang="en-US" dirty="0"/>
              <a:t> the City holds the Pre-Application Meeting at The Filter Building on White Rock Lake with property owners to discuss the process and list of categories of development and architectural standards the property owners are interested in adopting or adding to the proposed expansion area. Focus is on broad categories.</a:t>
            </a:r>
          </a:p>
          <a:p>
            <a:r>
              <a:rPr lang="en-US" dirty="0"/>
              <a:t>Neighborhood Committee submits signed original petitions to the City for verification on </a:t>
            </a:r>
            <a:r>
              <a:rPr lang="en-US" u="sng" dirty="0"/>
              <a:t>June 27, 2022.</a:t>
            </a:r>
          </a:p>
          <a:p>
            <a:r>
              <a:rPr lang="en-US" dirty="0"/>
              <a:t>68% of petitions returned to City and verified on </a:t>
            </a:r>
            <a:r>
              <a:rPr lang="en-US" u="sng" dirty="0"/>
              <a:t>July 26, 2022</a:t>
            </a:r>
            <a:r>
              <a:rPr lang="en-US" dirty="0"/>
              <a:t>.</a:t>
            </a:r>
          </a:p>
        </p:txBody>
      </p:sp>
      <p:sp>
        <p:nvSpPr>
          <p:cNvPr id="4" name="Slide Number Placeholder 9">
            <a:extLst>
              <a:ext uri="{FF2B5EF4-FFF2-40B4-BE49-F238E27FC236}">
                <a16:creationId xmlns:a16="http://schemas.microsoft.com/office/drawing/2014/main" id="{66402424-C51C-40C2-9926-835212AECB7D}"/>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11</a:t>
            </a:fld>
            <a:endParaRPr lang="en-US" dirty="0"/>
          </a:p>
        </p:txBody>
      </p:sp>
      <p:pic>
        <p:nvPicPr>
          <p:cNvPr id="5" name="Picture 4">
            <a:extLst>
              <a:ext uri="{FF2B5EF4-FFF2-40B4-BE49-F238E27FC236}">
                <a16:creationId xmlns:a16="http://schemas.microsoft.com/office/drawing/2014/main" id="{5F30940B-D31C-47A1-9373-5094319B0B67}"/>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600" y="1066800"/>
            <a:ext cx="396098" cy="312261"/>
          </a:xfrm>
          <a:prstGeom prst="rect">
            <a:avLst/>
          </a:prstGeom>
        </p:spPr>
      </p:pic>
      <p:pic>
        <p:nvPicPr>
          <p:cNvPr id="6" name="Picture 5">
            <a:extLst>
              <a:ext uri="{FF2B5EF4-FFF2-40B4-BE49-F238E27FC236}">
                <a16:creationId xmlns:a16="http://schemas.microsoft.com/office/drawing/2014/main" id="{E8E616D6-E277-45D8-8479-BB47C83ACDE0}"/>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5577" y="3810000"/>
            <a:ext cx="396098" cy="312261"/>
          </a:xfrm>
          <a:prstGeom prst="rect">
            <a:avLst/>
          </a:prstGeom>
        </p:spPr>
      </p:pic>
      <p:pic>
        <p:nvPicPr>
          <p:cNvPr id="7" name="Picture 6">
            <a:extLst>
              <a:ext uri="{FF2B5EF4-FFF2-40B4-BE49-F238E27FC236}">
                <a16:creationId xmlns:a16="http://schemas.microsoft.com/office/drawing/2014/main" id="{3D889C65-C1FF-44AD-B016-AD5D28997391}"/>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82951" y="5029200"/>
            <a:ext cx="396098" cy="312261"/>
          </a:xfrm>
          <a:prstGeom prst="rect">
            <a:avLst/>
          </a:prstGeom>
        </p:spPr>
      </p:pic>
      <p:sp>
        <p:nvSpPr>
          <p:cNvPr id="10" name="Title 1">
            <a:extLst>
              <a:ext uri="{FF2B5EF4-FFF2-40B4-BE49-F238E27FC236}">
                <a16:creationId xmlns:a16="http://schemas.microsoft.com/office/drawing/2014/main" id="{D1E578B4-5009-49A1-AA77-111145C4C454}"/>
              </a:ext>
            </a:extLst>
          </p:cNvPr>
          <p:cNvSpPr txBox="1">
            <a:spLocks/>
          </p:cNvSpPr>
          <p:nvPr/>
        </p:nvSpPr>
        <p:spPr>
          <a:xfrm>
            <a:off x="533400" y="76200"/>
            <a:ext cx="8229600" cy="7921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3056A5"/>
                </a:solidFill>
                <a:latin typeface="Arial" panose="020B0604020202020204" pitchFamily="34" charset="0"/>
                <a:ea typeface="+mj-ea"/>
                <a:cs typeface="Arial" panose="020B0604020202020204" pitchFamily="34" charset="0"/>
              </a:defRPr>
            </a:lvl1pPr>
          </a:lstStyle>
          <a:p>
            <a:r>
              <a:rPr lang="en-US"/>
              <a:t>Process for expanding a CD</a:t>
            </a:r>
            <a:endParaRPr lang="en-US" dirty="0"/>
          </a:p>
        </p:txBody>
      </p:sp>
    </p:spTree>
    <p:extLst>
      <p:ext uri="{BB962C8B-B14F-4D97-AF65-F5344CB8AC3E}">
        <p14:creationId xmlns:p14="http://schemas.microsoft.com/office/powerpoint/2010/main" val="4076140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505A2-17FB-49DC-A1D6-BE8C97B73FED}"/>
              </a:ext>
            </a:extLst>
          </p:cNvPr>
          <p:cNvSpPr>
            <a:spLocks noGrp="1"/>
          </p:cNvSpPr>
          <p:nvPr>
            <p:ph idx="1"/>
          </p:nvPr>
        </p:nvSpPr>
        <p:spPr>
          <a:xfrm>
            <a:off x="457200" y="762000"/>
            <a:ext cx="8305800" cy="5029200"/>
          </a:xfrm>
        </p:spPr>
        <p:txBody>
          <a:bodyPr>
            <a:normAutofit lnSpcReduction="10000"/>
          </a:bodyPr>
          <a:lstStyle/>
          <a:p>
            <a:r>
              <a:rPr lang="en-US" dirty="0"/>
              <a:t>City staff holds Post-Application Neighborhood Meetings to discuss and develop detailed regulations in each of the categories listed in the petition.</a:t>
            </a:r>
          </a:p>
          <a:p>
            <a:r>
              <a:rPr lang="en-US" dirty="0"/>
              <a:t>At the conclusion of these meetings, City staff prepares ordinance</a:t>
            </a:r>
          </a:p>
          <a:p>
            <a:r>
              <a:rPr lang="en-US" dirty="0"/>
              <a:t>City holds additional Neighborhood Meeting to review draft ordinance language. </a:t>
            </a:r>
            <a:r>
              <a:rPr lang="en-US" sz="2200" dirty="0"/>
              <a:t>(Meeting notices mailed 2 weeks prior to meeting)</a:t>
            </a:r>
            <a:endParaRPr lang="en-US" dirty="0"/>
          </a:p>
          <a:p>
            <a:r>
              <a:rPr lang="en-US" dirty="0"/>
              <a:t>City Plan Commission public hearing and recommendation</a:t>
            </a:r>
          </a:p>
          <a:p>
            <a:r>
              <a:rPr lang="en-US" dirty="0"/>
              <a:t>City Council public hearing and decision</a:t>
            </a:r>
          </a:p>
        </p:txBody>
      </p:sp>
      <p:grpSp>
        <p:nvGrpSpPr>
          <p:cNvPr id="7" name="Group 6">
            <a:extLst>
              <a:ext uri="{FF2B5EF4-FFF2-40B4-BE49-F238E27FC236}">
                <a16:creationId xmlns:a16="http://schemas.microsoft.com/office/drawing/2014/main" id="{A37C04DA-6C11-48F3-8DB9-2DB4F9031042}"/>
              </a:ext>
            </a:extLst>
          </p:cNvPr>
          <p:cNvGrpSpPr/>
          <p:nvPr/>
        </p:nvGrpSpPr>
        <p:grpSpPr>
          <a:xfrm>
            <a:off x="0" y="3581400"/>
            <a:ext cx="762000" cy="762000"/>
            <a:chOff x="-380177" y="2004219"/>
            <a:chExt cx="1066800" cy="1066800"/>
          </a:xfrm>
        </p:grpSpPr>
        <p:sp>
          <p:nvSpPr>
            <p:cNvPr id="5" name="Speech Bubble: Oval 4">
              <a:extLst>
                <a:ext uri="{FF2B5EF4-FFF2-40B4-BE49-F238E27FC236}">
                  <a16:creationId xmlns:a16="http://schemas.microsoft.com/office/drawing/2014/main" id="{0E65E1E8-41E4-40D9-84A5-64A0B2C709DE}"/>
                </a:ext>
              </a:extLst>
            </p:cNvPr>
            <p:cNvSpPr/>
            <p:nvPr/>
          </p:nvSpPr>
          <p:spPr>
            <a:xfrm>
              <a:off x="-380177" y="2004219"/>
              <a:ext cx="1066800" cy="1066800"/>
            </a:xfrm>
            <a:prstGeom prst="wedgeEllipseCallout">
              <a:avLst>
                <a:gd name="adj1" fmla="val 44094"/>
                <a:gd name="adj2" fmla="val -4626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Lucida Sans" panose="020B0602030504020204" pitchFamily="34" charset="0"/>
                </a:rPr>
                <a:t>YOU</a:t>
              </a:r>
            </a:p>
            <a:p>
              <a:pPr algn="ctr"/>
              <a:r>
                <a:rPr lang="en-US" sz="1100" dirty="0">
                  <a:latin typeface="Lucida Sans" panose="020B0602030504020204" pitchFamily="34" charset="0"/>
                </a:rPr>
                <a:t>ARE</a:t>
              </a:r>
            </a:p>
            <a:p>
              <a:pPr algn="ctr"/>
              <a:r>
                <a:rPr lang="en-US" sz="1100" dirty="0">
                  <a:latin typeface="Lucida Sans" panose="020B0602030504020204" pitchFamily="34" charset="0"/>
                </a:rPr>
                <a:t>HERE</a:t>
              </a:r>
              <a:endParaRPr lang="en-US" sz="1400" dirty="0">
                <a:latin typeface="Lucida Sans" panose="020B0602030504020204" pitchFamily="34" charset="0"/>
              </a:endParaRPr>
            </a:p>
          </p:txBody>
        </p:sp>
        <p:sp>
          <p:nvSpPr>
            <p:cNvPr id="6" name="Oval 5">
              <a:extLst>
                <a:ext uri="{FF2B5EF4-FFF2-40B4-BE49-F238E27FC236}">
                  <a16:creationId xmlns:a16="http://schemas.microsoft.com/office/drawing/2014/main" id="{1FDBA41E-8E93-4D99-AF6E-DB9CA6AF2DEE}"/>
                </a:ext>
              </a:extLst>
            </p:cNvPr>
            <p:cNvSpPr/>
            <p:nvPr/>
          </p:nvSpPr>
          <p:spPr>
            <a:xfrm>
              <a:off x="-342076" y="2042319"/>
              <a:ext cx="990600" cy="990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lide Number Placeholder 9">
            <a:extLst>
              <a:ext uri="{FF2B5EF4-FFF2-40B4-BE49-F238E27FC236}">
                <a16:creationId xmlns:a16="http://schemas.microsoft.com/office/drawing/2014/main" id="{B374806A-0C10-4804-9C45-EA47B5CA226B}"/>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12</a:t>
            </a:fld>
            <a:endParaRPr lang="en-US" dirty="0"/>
          </a:p>
        </p:txBody>
      </p:sp>
      <p:sp>
        <p:nvSpPr>
          <p:cNvPr id="10" name="Title 1">
            <a:extLst>
              <a:ext uri="{FF2B5EF4-FFF2-40B4-BE49-F238E27FC236}">
                <a16:creationId xmlns:a16="http://schemas.microsoft.com/office/drawing/2014/main" id="{9D8E4E8D-4FD0-4802-A893-99A4ACF87030}"/>
              </a:ext>
            </a:extLst>
          </p:cNvPr>
          <p:cNvSpPr>
            <a:spLocks noGrp="1"/>
          </p:cNvSpPr>
          <p:nvPr>
            <p:ph type="title"/>
          </p:nvPr>
        </p:nvSpPr>
        <p:spPr>
          <a:xfrm>
            <a:off x="533400" y="76200"/>
            <a:ext cx="8229600" cy="792162"/>
          </a:xfrm>
        </p:spPr>
        <p:txBody>
          <a:bodyPr/>
          <a:lstStyle/>
          <a:p>
            <a:r>
              <a:rPr lang="en-US" dirty="0"/>
              <a:t>Process for expanding a CD</a:t>
            </a:r>
          </a:p>
        </p:txBody>
      </p:sp>
      <p:pic>
        <p:nvPicPr>
          <p:cNvPr id="11" name="Picture 10">
            <a:extLst>
              <a:ext uri="{FF2B5EF4-FFF2-40B4-BE49-F238E27FC236}">
                <a16:creationId xmlns:a16="http://schemas.microsoft.com/office/drawing/2014/main" id="{9D2B0BDB-966A-408D-B2E5-6E0B0E902F7D}"/>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359" y="868362"/>
            <a:ext cx="396098" cy="312261"/>
          </a:xfrm>
          <a:prstGeom prst="rect">
            <a:avLst/>
          </a:prstGeom>
        </p:spPr>
      </p:pic>
      <p:pic>
        <p:nvPicPr>
          <p:cNvPr id="12" name="Picture 11">
            <a:extLst>
              <a:ext uri="{FF2B5EF4-FFF2-40B4-BE49-F238E27FC236}">
                <a16:creationId xmlns:a16="http://schemas.microsoft.com/office/drawing/2014/main" id="{B472A3DA-37AB-4F6B-BAFC-1CBBCBD46327}"/>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7718" y="2438400"/>
            <a:ext cx="396098" cy="312261"/>
          </a:xfrm>
          <a:prstGeom prst="rect">
            <a:avLst/>
          </a:prstGeom>
        </p:spPr>
      </p:pic>
    </p:spTree>
    <p:extLst>
      <p:ext uri="{BB962C8B-B14F-4D97-AF65-F5344CB8AC3E}">
        <p14:creationId xmlns:p14="http://schemas.microsoft.com/office/powerpoint/2010/main" val="363931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810"/>
            <a:ext cx="8229600" cy="792162"/>
          </a:xfrm>
        </p:spPr>
        <p:txBody>
          <a:bodyPr>
            <a:normAutofit/>
          </a:bodyPr>
          <a:lstStyle/>
          <a:p>
            <a:r>
              <a:rPr lang="en-US" sz="3600" dirty="0">
                <a:latin typeface="+mn-lt"/>
              </a:rPr>
              <a:t>Meeting Schedule</a:t>
            </a:r>
          </a:p>
        </p:txBody>
      </p:sp>
      <p:sp>
        <p:nvSpPr>
          <p:cNvPr id="3" name="Content Placeholder 2"/>
          <p:cNvSpPr>
            <a:spLocks noGrp="1"/>
          </p:cNvSpPr>
          <p:nvPr>
            <p:ph idx="1"/>
          </p:nvPr>
        </p:nvSpPr>
        <p:spPr>
          <a:xfrm>
            <a:off x="228600" y="491755"/>
            <a:ext cx="8769096" cy="5105400"/>
          </a:xfrm>
        </p:spPr>
        <p:txBody>
          <a:bodyPr>
            <a:noAutofit/>
          </a:bodyPr>
          <a:lstStyle/>
          <a:p>
            <a:pPr>
              <a:spcBef>
                <a:spcPts val="600"/>
              </a:spcBef>
            </a:pPr>
            <a:r>
              <a:rPr lang="en-US" sz="2200" dirty="0">
                <a:latin typeface="+mn-lt"/>
              </a:rPr>
              <a:t>Post-Application Neighborhood Meeting #1 – August 31</a:t>
            </a:r>
          </a:p>
          <a:p>
            <a:pPr lvl="1">
              <a:spcBef>
                <a:spcPts val="600"/>
              </a:spcBef>
            </a:pPr>
            <a:r>
              <a:rPr lang="en-US" sz="2000" dirty="0">
                <a:latin typeface="+mn-lt"/>
              </a:rPr>
              <a:t>Process, schedule, driveways and curbing</a:t>
            </a:r>
          </a:p>
          <a:p>
            <a:pPr>
              <a:spcBef>
                <a:spcPts val="600"/>
              </a:spcBef>
            </a:pPr>
            <a:r>
              <a:rPr lang="en-US" sz="2200" dirty="0">
                <a:latin typeface="+mn-lt"/>
              </a:rPr>
              <a:t>Post-Application Neighborhood Meeting #2 – September 14</a:t>
            </a:r>
          </a:p>
          <a:p>
            <a:pPr lvl="1">
              <a:spcBef>
                <a:spcPts val="600"/>
              </a:spcBef>
            </a:pPr>
            <a:r>
              <a:rPr lang="en-US" sz="2000" dirty="0">
                <a:latin typeface="+mn-lt"/>
              </a:rPr>
              <a:t>Driveways and curbing, sidewalks, front yard coverage, uses and parking, density, lot coverage</a:t>
            </a:r>
          </a:p>
          <a:p>
            <a:pPr>
              <a:spcBef>
                <a:spcPts val="600"/>
              </a:spcBef>
            </a:pPr>
            <a:r>
              <a:rPr lang="en-US" sz="2200" dirty="0">
                <a:latin typeface="+mn-lt"/>
              </a:rPr>
              <a:t>Post-Application Neighborhood Meeting #3 – September 26</a:t>
            </a:r>
          </a:p>
          <a:p>
            <a:pPr lvl="1">
              <a:spcBef>
                <a:spcPts val="600"/>
              </a:spcBef>
            </a:pPr>
            <a:r>
              <a:rPr lang="en-US" sz="2000" dirty="0">
                <a:latin typeface="+mn-lt"/>
              </a:rPr>
              <a:t>Lot size, slope/drainage</a:t>
            </a:r>
          </a:p>
          <a:p>
            <a:pPr>
              <a:spcBef>
                <a:spcPts val="600"/>
              </a:spcBef>
            </a:pPr>
            <a:r>
              <a:rPr lang="en-US" sz="2200" dirty="0">
                <a:latin typeface="+mn-lt"/>
              </a:rPr>
              <a:t>Post-Application Neighborhood Meeting #4 – October 12</a:t>
            </a:r>
          </a:p>
          <a:p>
            <a:pPr lvl="1">
              <a:spcBef>
                <a:spcPts val="600"/>
              </a:spcBef>
            </a:pPr>
            <a:r>
              <a:rPr lang="en-US" sz="2000" dirty="0">
                <a:latin typeface="+mn-lt"/>
              </a:rPr>
              <a:t>Building height &amp; stories, Floor Area Ratio</a:t>
            </a:r>
          </a:p>
          <a:p>
            <a:pPr>
              <a:spcBef>
                <a:spcPts val="600"/>
              </a:spcBef>
            </a:pPr>
            <a:r>
              <a:rPr lang="en-US" sz="2200" dirty="0">
                <a:latin typeface="+mn-lt"/>
              </a:rPr>
              <a:t>Post-Application Neighborhood Meeting #5 – October 26</a:t>
            </a:r>
          </a:p>
          <a:p>
            <a:pPr lvl="1">
              <a:spcBef>
                <a:spcPts val="600"/>
              </a:spcBef>
            </a:pPr>
            <a:r>
              <a:rPr lang="en-US" sz="2000" dirty="0">
                <a:latin typeface="+mn-lt"/>
              </a:rPr>
              <a:t>Floor Area Ratio, setbacks-main</a:t>
            </a:r>
          </a:p>
          <a:p>
            <a:pPr>
              <a:spcBef>
                <a:spcPts val="600"/>
              </a:spcBef>
            </a:pPr>
            <a:r>
              <a:rPr lang="en-US" sz="2200" dirty="0">
                <a:highlight>
                  <a:srgbClr val="FFFFFF"/>
                </a:highlight>
                <a:latin typeface="+mn-lt"/>
              </a:rPr>
              <a:t>Post-Application Neighborhood Meeting #6 </a:t>
            </a:r>
            <a:r>
              <a:rPr lang="en-US" sz="2200" dirty="0">
                <a:latin typeface="+mn-lt"/>
              </a:rPr>
              <a:t>– November 9</a:t>
            </a:r>
          </a:p>
          <a:p>
            <a:pPr lvl="1">
              <a:spcBef>
                <a:spcPts val="600"/>
              </a:spcBef>
            </a:pPr>
            <a:r>
              <a:rPr lang="en-US" sz="2000" dirty="0">
                <a:latin typeface="+mn-lt"/>
              </a:rPr>
              <a:t>Setbacks-main, setbacks-accessory</a:t>
            </a:r>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13</a:t>
            </a:fld>
            <a:endParaRPr lang="en-US" dirty="0"/>
          </a:p>
        </p:txBody>
      </p:sp>
      <p:pic>
        <p:nvPicPr>
          <p:cNvPr id="5" name="Picture 4">
            <a:extLst>
              <a:ext uri="{FF2B5EF4-FFF2-40B4-BE49-F238E27FC236}">
                <a16:creationId xmlns:a16="http://schemas.microsoft.com/office/drawing/2014/main" id="{7875E34B-7935-422E-B664-1E7BD6C18F7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600" y="769088"/>
            <a:ext cx="396098" cy="312261"/>
          </a:xfrm>
          <a:prstGeom prst="rect">
            <a:avLst/>
          </a:prstGeom>
        </p:spPr>
      </p:pic>
      <p:pic>
        <p:nvPicPr>
          <p:cNvPr id="6" name="Picture 5">
            <a:extLst>
              <a:ext uri="{FF2B5EF4-FFF2-40B4-BE49-F238E27FC236}">
                <a16:creationId xmlns:a16="http://schemas.microsoft.com/office/drawing/2014/main" id="{FC262BAC-6D92-43C6-86BD-552EF0C5CAB5}"/>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9151" y="1469065"/>
            <a:ext cx="396098" cy="312261"/>
          </a:xfrm>
          <a:prstGeom prst="rect">
            <a:avLst/>
          </a:prstGeom>
        </p:spPr>
      </p:pic>
      <p:pic>
        <p:nvPicPr>
          <p:cNvPr id="7" name="Picture 6">
            <a:extLst>
              <a:ext uri="{FF2B5EF4-FFF2-40B4-BE49-F238E27FC236}">
                <a16:creationId xmlns:a16="http://schemas.microsoft.com/office/drawing/2014/main" id="{F07F4A29-FD3C-444A-AC7D-99962B51BF9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45834" y="2583339"/>
            <a:ext cx="396098" cy="312261"/>
          </a:xfrm>
          <a:prstGeom prst="rect">
            <a:avLst/>
          </a:prstGeom>
        </p:spPr>
      </p:pic>
      <p:pic>
        <p:nvPicPr>
          <p:cNvPr id="8" name="Picture 7">
            <a:extLst>
              <a:ext uri="{FF2B5EF4-FFF2-40B4-BE49-F238E27FC236}">
                <a16:creationId xmlns:a16="http://schemas.microsoft.com/office/drawing/2014/main" id="{10E66397-62C8-4157-9760-2C1DB4C1059D}"/>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7143" y="3269139"/>
            <a:ext cx="396098" cy="312261"/>
          </a:xfrm>
          <a:prstGeom prst="rect">
            <a:avLst/>
          </a:prstGeom>
        </p:spPr>
      </p:pic>
      <p:pic>
        <p:nvPicPr>
          <p:cNvPr id="9" name="Picture 8">
            <a:extLst>
              <a:ext uri="{FF2B5EF4-FFF2-40B4-BE49-F238E27FC236}">
                <a16:creationId xmlns:a16="http://schemas.microsoft.com/office/drawing/2014/main" id="{8BE4634A-EAE5-4C43-ABF8-1CB9F0F6EF84}"/>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8217" y="4107339"/>
            <a:ext cx="396098" cy="312261"/>
          </a:xfrm>
          <a:prstGeom prst="rect">
            <a:avLst/>
          </a:prstGeom>
        </p:spPr>
      </p:pic>
      <p:pic>
        <p:nvPicPr>
          <p:cNvPr id="10" name="Picture 9">
            <a:extLst>
              <a:ext uri="{FF2B5EF4-FFF2-40B4-BE49-F238E27FC236}">
                <a16:creationId xmlns:a16="http://schemas.microsoft.com/office/drawing/2014/main" id="{B4B15F72-C703-4156-908F-238B45671C65}"/>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7689" y="4945539"/>
            <a:ext cx="396098" cy="312261"/>
          </a:xfrm>
          <a:prstGeom prst="rect">
            <a:avLst/>
          </a:prstGeom>
        </p:spPr>
      </p:pic>
    </p:spTree>
    <p:extLst>
      <p:ext uri="{BB962C8B-B14F-4D97-AF65-F5344CB8AC3E}">
        <p14:creationId xmlns:p14="http://schemas.microsoft.com/office/powerpoint/2010/main" val="798467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Meeting Schedule</a:t>
            </a:r>
          </a:p>
        </p:txBody>
      </p:sp>
      <p:sp>
        <p:nvSpPr>
          <p:cNvPr id="3" name="Content Placeholder 2"/>
          <p:cNvSpPr>
            <a:spLocks noGrp="1"/>
          </p:cNvSpPr>
          <p:nvPr>
            <p:ph idx="1"/>
          </p:nvPr>
        </p:nvSpPr>
        <p:spPr>
          <a:xfrm>
            <a:off x="228600" y="685800"/>
            <a:ext cx="8769096" cy="5029200"/>
          </a:xfrm>
        </p:spPr>
        <p:txBody>
          <a:bodyPr>
            <a:normAutofit fontScale="55000" lnSpcReduction="20000"/>
          </a:bodyPr>
          <a:lstStyle/>
          <a:p>
            <a:pPr>
              <a:lnSpc>
                <a:spcPct val="120000"/>
              </a:lnSpc>
            </a:pPr>
            <a:r>
              <a:rPr lang="en-US" sz="3600" dirty="0">
                <a:latin typeface="+mn-lt"/>
              </a:rPr>
              <a:t>Post-Application Neighborhood Meeting #7 – November 16</a:t>
            </a:r>
          </a:p>
          <a:p>
            <a:pPr lvl="1">
              <a:lnSpc>
                <a:spcPct val="120000"/>
              </a:lnSpc>
            </a:pPr>
            <a:r>
              <a:rPr lang="en-US" sz="3600" dirty="0">
                <a:latin typeface="+mn-lt"/>
              </a:rPr>
              <a:t>Setbacks-accessory, accessory structures, solar, waterfall steps</a:t>
            </a:r>
          </a:p>
          <a:p>
            <a:pPr>
              <a:lnSpc>
                <a:spcPct val="120000"/>
              </a:lnSpc>
            </a:pPr>
            <a:r>
              <a:rPr lang="en-US" sz="3600" dirty="0">
                <a:latin typeface="+mn-lt"/>
              </a:rPr>
              <a:t>Post-Application Neighborhood Meeting #8 – November 30</a:t>
            </a:r>
          </a:p>
          <a:p>
            <a:pPr lvl="1">
              <a:lnSpc>
                <a:spcPct val="120000"/>
              </a:lnSpc>
            </a:pPr>
            <a:r>
              <a:rPr lang="en-US" sz="3600" dirty="0">
                <a:latin typeface="+mn-lt"/>
              </a:rPr>
              <a:t>Solar, waterfall steps, fences and walls </a:t>
            </a:r>
            <a:endParaRPr lang="en-US" sz="3600" dirty="0">
              <a:highlight>
                <a:srgbClr val="FFFF00"/>
              </a:highlight>
              <a:latin typeface="+mn-lt"/>
            </a:endParaRPr>
          </a:p>
          <a:p>
            <a:pPr>
              <a:lnSpc>
                <a:spcPct val="120000"/>
              </a:lnSpc>
            </a:pPr>
            <a:r>
              <a:rPr lang="en-US" sz="3600" dirty="0">
                <a:latin typeface="+mn-lt"/>
              </a:rPr>
              <a:t>Post-Application Neighborhood Meeting #9 – December 7</a:t>
            </a:r>
          </a:p>
          <a:p>
            <a:pPr lvl="1">
              <a:lnSpc>
                <a:spcPct val="120000"/>
              </a:lnSpc>
            </a:pPr>
            <a:r>
              <a:rPr lang="en-US" sz="3600" dirty="0">
                <a:highlight>
                  <a:srgbClr val="FFFFFF"/>
                </a:highlight>
                <a:latin typeface="+mn-lt"/>
              </a:rPr>
              <a:t>Contributing architectural styles (new construction standards, remodel/addition standards, areas of regulation)</a:t>
            </a:r>
          </a:p>
          <a:p>
            <a:pPr>
              <a:lnSpc>
                <a:spcPct val="120000"/>
              </a:lnSpc>
            </a:pPr>
            <a:r>
              <a:rPr lang="en-US" sz="3600" dirty="0">
                <a:highlight>
                  <a:srgbClr val="FFFFFF"/>
                </a:highlight>
                <a:latin typeface="+mn-lt"/>
              </a:rPr>
              <a:t>Post-Application Neighborhood Meeting #10 – December 14</a:t>
            </a:r>
          </a:p>
          <a:p>
            <a:pPr marL="742950" marR="0" lvl="1" indent="-28575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3600" b="0" i="0" u="none" strike="noStrike" kern="1200" cap="none" spc="0" normalizeH="0" baseline="0" noProof="0" dirty="0">
                <a:ln>
                  <a:noFill/>
                </a:ln>
                <a:solidFill>
                  <a:srgbClr val="3056A5"/>
                </a:solidFill>
                <a:effectLst/>
                <a:highlight>
                  <a:srgbClr val="FFFFFF"/>
                </a:highlight>
                <a:uLnTx/>
                <a:uFillTx/>
                <a:latin typeface="+mn-lt"/>
                <a:ea typeface="+mn-ea"/>
                <a:cs typeface="Arial" panose="020B0604020202020204" pitchFamily="34" charset="0"/>
              </a:rPr>
              <a:t>Contributing architectural styles (new construction standards, remodel/addition standards, areas of regulation), demolition </a:t>
            </a:r>
            <a:endParaRPr lang="en-US" sz="3600" dirty="0">
              <a:highlight>
                <a:srgbClr val="FFFFFF"/>
              </a:highlight>
              <a:latin typeface="+mn-lt"/>
            </a:endParaRPr>
          </a:p>
          <a:p>
            <a:pPr>
              <a:lnSpc>
                <a:spcPct val="120000"/>
              </a:lnSpc>
            </a:pPr>
            <a:r>
              <a:rPr lang="en-US" sz="3600" dirty="0">
                <a:latin typeface="+mn-lt"/>
              </a:rPr>
              <a:t>Post-Application Neighborhood Meeting #11 – January 4</a:t>
            </a:r>
          </a:p>
          <a:p>
            <a:pPr lvl="1">
              <a:lnSpc>
                <a:spcPct val="120000"/>
              </a:lnSpc>
            </a:pPr>
            <a:r>
              <a:rPr lang="en-US" sz="3600" dirty="0">
                <a:latin typeface="+mn-lt"/>
              </a:rPr>
              <a:t>Demolition, paint</a:t>
            </a:r>
          </a:p>
          <a:p>
            <a:pPr>
              <a:lnSpc>
                <a:spcPct val="120000"/>
              </a:lnSpc>
            </a:pPr>
            <a:r>
              <a:rPr lang="en-US" sz="3600" dirty="0">
                <a:latin typeface="+mn-lt"/>
              </a:rPr>
              <a:t>Post-Application Neighborhood Meeting #12 – January 18</a:t>
            </a:r>
          </a:p>
          <a:p>
            <a:pPr lvl="1">
              <a:lnSpc>
                <a:spcPct val="120000"/>
              </a:lnSpc>
            </a:pPr>
            <a:r>
              <a:rPr lang="en-US" sz="3600" dirty="0">
                <a:latin typeface="+mn-lt"/>
              </a:rPr>
              <a:t>Landscape (tree preservation), demolition</a:t>
            </a:r>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9F64C4A-6269-4346-B171-B913FD2D4998}"/>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7714" y="830739"/>
            <a:ext cx="396098" cy="312261"/>
          </a:xfrm>
          <a:prstGeom prst="rect">
            <a:avLst/>
          </a:prstGeom>
        </p:spPr>
      </p:pic>
      <p:pic>
        <p:nvPicPr>
          <p:cNvPr id="6" name="Picture 5">
            <a:extLst>
              <a:ext uri="{FF2B5EF4-FFF2-40B4-BE49-F238E27FC236}">
                <a16:creationId xmlns:a16="http://schemas.microsoft.com/office/drawing/2014/main" id="{16B7F1BB-5E72-4690-B88B-798DF0DEFE3E}"/>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600" y="1516539"/>
            <a:ext cx="396098" cy="312261"/>
          </a:xfrm>
          <a:prstGeom prst="rect">
            <a:avLst/>
          </a:prstGeom>
        </p:spPr>
      </p:pic>
      <p:pic>
        <p:nvPicPr>
          <p:cNvPr id="7" name="Picture 6">
            <a:extLst>
              <a:ext uri="{FF2B5EF4-FFF2-40B4-BE49-F238E27FC236}">
                <a16:creationId xmlns:a16="http://schemas.microsoft.com/office/drawing/2014/main" id="{CAFE6C5B-8018-4FED-A8EE-739B5A75686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9151" y="2278539"/>
            <a:ext cx="396098" cy="312261"/>
          </a:xfrm>
          <a:prstGeom prst="rect">
            <a:avLst/>
          </a:prstGeom>
        </p:spPr>
      </p:pic>
      <p:pic>
        <p:nvPicPr>
          <p:cNvPr id="8" name="Picture 7">
            <a:extLst>
              <a:ext uri="{FF2B5EF4-FFF2-40B4-BE49-F238E27FC236}">
                <a16:creationId xmlns:a16="http://schemas.microsoft.com/office/drawing/2014/main" id="{37F3073F-D76B-4FF9-9D75-2EDD7E417F75}"/>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9151" y="3345339"/>
            <a:ext cx="396098" cy="312261"/>
          </a:xfrm>
          <a:prstGeom prst="rect">
            <a:avLst/>
          </a:prstGeom>
        </p:spPr>
      </p:pic>
      <p:pic>
        <p:nvPicPr>
          <p:cNvPr id="9" name="Picture 8">
            <a:extLst>
              <a:ext uri="{FF2B5EF4-FFF2-40B4-BE49-F238E27FC236}">
                <a16:creationId xmlns:a16="http://schemas.microsoft.com/office/drawing/2014/main" id="{A8DEEB3B-40C6-44D2-A66E-7FC39B44918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0229" y="4335939"/>
            <a:ext cx="396098" cy="312261"/>
          </a:xfrm>
          <a:prstGeom prst="rect">
            <a:avLst/>
          </a:prstGeom>
        </p:spPr>
      </p:pic>
      <p:pic>
        <p:nvPicPr>
          <p:cNvPr id="10" name="Picture 9">
            <a:extLst>
              <a:ext uri="{FF2B5EF4-FFF2-40B4-BE49-F238E27FC236}">
                <a16:creationId xmlns:a16="http://schemas.microsoft.com/office/drawing/2014/main" id="{358DCB64-582E-47E2-A92F-1EC64F4DC297}"/>
              </a:ext>
            </a:extLst>
          </p:cNvPr>
          <p:cNvPicPr>
            <a:picLocks noChangeAspect="1"/>
          </p:cNvPicPr>
          <p:nvPr/>
        </p:nvPicPr>
        <p:blipFill>
          <a:blip r:embed="rId4"/>
          <a:stretch>
            <a:fillRect/>
          </a:stretch>
        </p:blipFill>
        <p:spPr>
          <a:xfrm>
            <a:off x="304800" y="5093181"/>
            <a:ext cx="396274" cy="317019"/>
          </a:xfrm>
          <a:prstGeom prst="rect">
            <a:avLst/>
          </a:prstGeom>
        </p:spPr>
      </p:pic>
    </p:spTree>
    <p:extLst>
      <p:ext uri="{BB962C8B-B14F-4D97-AF65-F5344CB8AC3E}">
        <p14:creationId xmlns:p14="http://schemas.microsoft.com/office/powerpoint/2010/main" val="799721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Meeting Schedule (cont.)</a:t>
            </a:r>
          </a:p>
        </p:txBody>
      </p:sp>
      <p:sp>
        <p:nvSpPr>
          <p:cNvPr id="3" name="Content Placeholder 2"/>
          <p:cNvSpPr>
            <a:spLocks noGrp="1"/>
          </p:cNvSpPr>
          <p:nvPr>
            <p:ph idx="1"/>
          </p:nvPr>
        </p:nvSpPr>
        <p:spPr>
          <a:xfrm>
            <a:off x="374904" y="868362"/>
            <a:ext cx="8769096" cy="4922838"/>
          </a:xfrm>
        </p:spPr>
        <p:txBody>
          <a:bodyPr>
            <a:normAutofit fontScale="92500" lnSpcReduction="10000"/>
          </a:bodyPr>
          <a:lstStyle/>
          <a:p>
            <a:pPr marL="0" marR="0" lvl="0" indent="0" algn="l" defTabSz="914400" rtl="0" eaLnBrk="1" fontAlgn="auto" latinLnBrk="0" hangingPunct="1">
              <a:lnSpc>
                <a:spcPct val="120000"/>
              </a:lnSpc>
              <a:spcBef>
                <a:spcPct val="20000"/>
              </a:spcBef>
              <a:spcAft>
                <a:spcPts val="0"/>
              </a:spcAft>
              <a:buClr>
                <a:srgbClr val="DAA627"/>
              </a:buClr>
              <a:buSzTx/>
              <a:buNone/>
              <a:tabLst/>
              <a:defRPr/>
            </a:pPr>
            <a:r>
              <a:rPr kumimoji="0" lang="en-US" sz="24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Post-Application Neighborhood Meeting #13 – February 13</a:t>
            </a:r>
            <a:endParaRPr kumimoji="0" lang="en-US" sz="2400" b="0" i="0" u="none" strike="noStrike" kern="1200" cap="none" spc="0" normalizeH="0" baseline="0" noProof="0" dirty="0">
              <a:ln>
                <a:noFill/>
              </a:ln>
              <a:solidFill>
                <a:srgbClr val="FF0000"/>
              </a:solidFill>
              <a:effectLst/>
              <a:uLnTx/>
              <a:uFillTx/>
              <a:latin typeface="+mn-lt"/>
              <a:ea typeface="+mn-ea"/>
              <a:cs typeface="Arial" panose="020B0604020202020204" pitchFamily="34" charset="0"/>
            </a:endParaRPr>
          </a:p>
          <a:p>
            <a:pPr lvl="1" indent="-342900">
              <a:lnSpc>
                <a:spcPct val="120000"/>
              </a:lnSpc>
              <a:defRPr/>
            </a:pPr>
            <a:r>
              <a:rPr lang="en-US" dirty="0">
                <a:latin typeface="+mn-lt"/>
              </a:rPr>
              <a:t>R</a:t>
            </a:r>
            <a:r>
              <a:rPr lang="en-US" sz="2400" dirty="0">
                <a:latin typeface="+mn-lt"/>
              </a:rPr>
              <a:t>oofing materials, windows</a:t>
            </a:r>
          </a:p>
          <a:p>
            <a:pPr marL="0" indent="0">
              <a:lnSpc>
                <a:spcPct val="120000"/>
              </a:lnSpc>
              <a:buNone/>
              <a:defRPr/>
            </a:pPr>
            <a:r>
              <a:rPr kumimoji="0" lang="en-US" sz="24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Post-Application Neighborhood Meeting #14 – March 1</a:t>
            </a:r>
            <a:r>
              <a:rPr kumimoji="0" lang="en-US" sz="2400" b="0" i="0" u="none" strike="noStrike" kern="1200" cap="none" spc="0" normalizeH="0" baseline="0" noProof="0" dirty="0">
                <a:ln>
                  <a:noFill/>
                </a:ln>
                <a:solidFill>
                  <a:srgbClr val="FF0000"/>
                </a:solidFill>
                <a:effectLst/>
                <a:uLnTx/>
                <a:uFillTx/>
                <a:latin typeface="+mn-lt"/>
                <a:ea typeface="+mn-ea"/>
                <a:cs typeface="Arial" panose="020B0604020202020204" pitchFamily="34" charset="0"/>
              </a:rPr>
              <a:t>**</a:t>
            </a:r>
          </a:p>
          <a:p>
            <a:pPr lvl="1" indent="-342900">
              <a:lnSpc>
                <a:spcPct val="120000"/>
              </a:lnSpc>
              <a:defRPr/>
            </a:pPr>
            <a:r>
              <a:rPr lang="en-US" sz="2000" dirty="0">
                <a:latin typeface="+mn-lt"/>
              </a:rPr>
              <a:t>Porches, chimneys, </a:t>
            </a:r>
            <a:r>
              <a:rPr lang="en-US" sz="2400" dirty="0">
                <a:latin typeface="+mn-lt"/>
              </a:rPr>
              <a:t>work reviews </a:t>
            </a:r>
          </a:p>
          <a:p>
            <a:pPr marL="0" indent="0">
              <a:lnSpc>
                <a:spcPct val="120000"/>
              </a:lnSpc>
              <a:buNone/>
              <a:defRPr/>
            </a:pPr>
            <a:r>
              <a:rPr kumimoji="0" lang="en-US" sz="24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Post-Application Neighborhood Meeting #15 – March 8</a:t>
            </a:r>
            <a:endParaRPr kumimoji="0" lang="en-US" sz="2400" b="0" i="0" u="none" strike="noStrike" kern="1200" cap="none" spc="0" normalizeH="0" baseline="0" noProof="0" dirty="0">
              <a:ln>
                <a:noFill/>
              </a:ln>
              <a:solidFill>
                <a:srgbClr val="FF0000"/>
              </a:solidFill>
              <a:effectLst/>
              <a:uLnTx/>
              <a:uFillTx/>
              <a:latin typeface="+mn-lt"/>
              <a:ea typeface="+mn-ea"/>
              <a:cs typeface="Arial" panose="020B0604020202020204" pitchFamily="34" charset="0"/>
            </a:endParaRPr>
          </a:p>
          <a:p>
            <a:pPr lvl="1" indent="-342900">
              <a:lnSpc>
                <a:spcPct val="120000"/>
              </a:lnSpc>
              <a:defRPr/>
            </a:pPr>
            <a:r>
              <a:rPr lang="en-US" sz="2000" dirty="0">
                <a:latin typeface="+mn-lt"/>
              </a:rPr>
              <a:t>Porches, chimneys, </a:t>
            </a:r>
            <a:r>
              <a:rPr lang="en-US" sz="2400" dirty="0">
                <a:latin typeface="+mn-lt"/>
              </a:rPr>
              <a:t>work reviews, recaps </a:t>
            </a:r>
          </a:p>
          <a:p>
            <a:pPr marL="0" indent="0">
              <a:lnSpc>
                <a:spcPct val="120000"/>
              </a:lnSpc>
              <a:buNone/>
              <a:defRPr/>
            </a:pPr>
            <a:r>
              <a:rPr kumimoji="0" lang="en-US"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Final Post-Application Neighborhood Meetings </a:t>
            </a:r>
          </a:p>
          <a:p>
            <a:pPr lvl="1">
              <a:lnSpc>
                <a:spcPct val="120000"/>
              </a:lnSpc>
              <a:defRPr/>
            </a:pPr>
            <a:r>
              <a:rPr kumimoji="0" lang="en-US" sz="21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Ordinance Review Feb 6 &amp; 13, 2024</a:t>
            </a:r>
          </a:p>
          <a:p>
            <a:pPr marL="342900" marR="0" lvl="0" indent="-34290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City Plan Commission – May 2024</a:t>
            </a:r>
          </a:p>
          <a:p>
            <a:pPr marL="342900" marR="0" lvl="0" indent="-34290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City Council – TBD</a:t>
            </a:r>
          </a:p>
          <a:p>
            <a:pPr marL="0" marR="0" lvl="0" indent="0" algn="l" defTabSz="914400" rtl="0" eaLnBrk="1" fontAlgn="auto" latinLnBrk="0" hangingPunct="1">
              <a:lnSpc>
                <a:spcPct val="120000"/>
              </a:lnSpc>
              <a:spcBef>
                <a:spcPct val="20000"/>
              </a:spcBef>
              <a:spcAft>
                <a:spcPts val="0"/>
              </a:spcAft>
              <a:buClr>
                <a:srgbClr val="DAA627"/>
              </a:buClr>
              <a:buSzTx/>
              <a:buNone/>
              <a:tabLst/>
              <a:defRPr/>
            </a:pPr>
            <a:r>
              <a:rPr lang="en-US" sz="2000" dirty="0">
                <a:solidFill>
                  <a:srgbClr val="FF0000"/>
                </a:solidFill>
                <a:latin typeface="+mn-lt"/>
              </a:rPr>
              <a:t>**Rescheduled meeting due to January 31 meeting cancelled due to winter storm.</a:t>
            </a:r>
            <a:endParaRPr kumimoji="0" lang="en-US" sz="2000" b="0" i="0" u="none" strike="noStrike" kern="1200" cap="none" spc="0" normalizeH="0" baseline="0" noProof="0" dirty="0">
              <a:ln>
                <a:noFill/>
              </a:ln>
              <a:solidFill>
                <a:srgbClr val="FF0000"/>
              </a:solidFill>
              <a:effectLst/>
              <a:uLnTx/>
              <a:uFillTx/>
              <a:latin typeface="+mn-lt"/>
              <a:ea typeface="+mn-ea"/>
              <a:cs typeface="Arial" panose="020B0604020202020204" pitchFamily="34" charset="0"/>
            </a:endParaRP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8BD7E02-9972-4000-8E95-005F3BB34D44}"/>
              </a:ext>
            </a:extLst>
          </p:cNvPr>
          <p:cNvPicPr>
            <a:picLocks noChangeAspect="1"/>
          </p:cNvPicPr>
          <p:nvPr/>
        </p:nvPicPr>
        <p:blipFill>
          <a:blip r:embed="rId3"/>
          <a:stretch>
            <a:fillRect/>
          </a:stretch>
        </p:blipFill>
        <p:spPr>
          <a:xfrm>
            <a:off x="60926" y="868362"/>
            <a:ext cx="396274" cy="317019"/>
          </a:xfrm>
          <a:prstGeom prst="rect">
            <a:avLst/>
          </a:prstGeom>
        </p:spPr>
      </p:pic>
      <p:pic>
        <p:nvPicPr>
          <p:cNvPr id="6" name="Picture 5">
            <a:extLst>
              <a:ext uri="{FF2B5EF4-FFF2-40B4-BE49-F238E27FC236}">
                <a16:creationId xmlns:a16="http://schemas.microsoft.com/office/drawing/2014/main" id="{F8ECE021-2E2E-43AB-A1F0-9DC691A4D885}"/>
              </a:ext>
            </a:extLst>
          </p:cNvPr>
          <p:cNvPicPr>
            <a:picLocks noChangeAspect="1"/>
          </p:cNvPicPr>
          <p:nvPr/>
        </p:nvPicPr>
        <p:blipFill>
          <a:blip r:embed="rId3"/>
          <a:stretch>
            <a:fillRect/>
          </a:stretch>
        </p:blipFill>
        <p:spPr>
          <a:xfrm>
            <a:off x="60926" y="1681248"/>
            <a:ext cx="396274" cy="317019"/>
          </a:xfrm>
          <a:prstGeom prst="rect">
            <a:avLst/>
          </a:prstGeom>
        </p:spPr>
      </p:pic>
      <p:pic>
        <p:nvPicPr>
          <p:cNvPr id="7" name="Picture 6">
            <a:extLst>
              <a:ext uri="{FF2B5EF4-FFF2-40B4-BE49-F238E27FC236}">
                <a16:creationId xmlns:a16="http://schemas.microsoft.com/office/drawing/2014/main" id="{6EAFB690-53D8-4A8F-AFA8-036CA1AB62AF}"/>
              </a:ext>
            </a:extLst>
          </p:cNvPr>
          <p:cNvPicPr>
            <a:picLocks noChangeAspect="1"/>
          </p:cNvPicPr>
          <p:nvPr/>
        </p:nvPicPr>
        <p:blipFill>
          <a:blip r:embed="rId3"/>
          <a:stretch>
            <a:fillRect/>
          </a:stretch>
        </p:blipFill>
        <p:spPr>
          <a:xfrm>
            <a:off x="176767" y="3111981"/>
            <a:ext cx="396274" cy="317019"/>
          </a:xfrm>
          <a:prstGeom prst="rect">
            <a:avLst/>
          </a:prstGeom>
        </p:spPr>
      </p:pic>
    </p:spTree>
    <p:extLst>
      <p:ext uri="{BB962C8B-B14F-4D97-AF65-F5344CB8AC3E}">
        <p14:creationId xmlns:p14="http://schemas.microsoft.com/office/powerpoint/2010/main" val="2180230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457200" y="152400"/>
            <a:ext cx="8229600" cy="792162"/>
          </a:xfrm>
        </p:spPr>
        <p:txBody>
          <a:bodyPr>
            <a:normAutofit/>
          </a:bodyPr>
          <a:lstStyle/>
          <a:p>
            <a:r>
              <a:rPr lang="en-US" sz="3600" dirty="0">
                <a:latin typeface="+mn-lt"/>
              </a:rPr>
              <a:t>Procedure</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457200" y="838200"/>
            <a:ext cx="8305800" cy="5041710"/>
          </a:xfrm>
        </p:spPr>
        <p:txBody>
          <a:bodyPr>
            <a:normAutofit/>
          </a:bodyPr>
          <a:lstStyle/>
          <a:p>
            <a:pPr marL="0" indent="0">
              <a:spcBef>
                <a:spcPts val="1200"/>
              </a:spcBef>
              <a:buNone/>
            </a:pPr>
            <a:r>
              <a:rPr lang="en-US" sz="2400" dirty="0">
                <a:latin typeface="+mn-lt"/>
              </a:rPr>
              <a:t>To speak during the discussion portions of tonight’s meeting:</a:t>
            </a:r>
          </a:p>
          <a:p>
            <a:pPr lvl="1">
              <a:spcBef>
                <a:spcPts val="1200"/>
              </a:spcBef>
            </a:pPr>
            <a:r>
              <a:rPr lang="en-US" dirty="0">
                <a:latin typeface="+mn-lt"/>
              </a:rPr>
              <a:t>Please raise your hand and wait to be recognized </a:t>
            </a:r>
            <a:r>
              <a:rPr lang="en-US" b="1" dirty="0">
                <a:latin typeface="+mn-lt"/>
              </a:rPr>
              <a:t>before</a:t>
            </a:r>
            <a:r>
              <a:rPr lang="en-US" dirty="0">
                <a:latin typeface="+mn-lt"/>
              </a:rPr>
              <a:t> you begin speaking</a:t>
            </a:r>
          </a:p>
          <a:p>
            <a:pPr lvl="1">
              <a:spcBef>
                <a:spcPts val="1200"/>
              </a:spcBef>
            </a:pPr>
            <a:r>
              <a:rPr lang="en-US" dirty="0">
                <a:latin typeface="+mn-lt"/>
              </a:rPr>
              <a:t>Before your comments, </a:t>
            </a:r>
            <a:r>
              <a:rPr lang="en-US" b="1" dirty="0">
                <a:latin typeface="+mn-lt"/>
              </a:rPr>
              <a:t>state your name and address </a:t>
            </a:r>
            <a:r>
              <a:rPr lang="en-US" dirty="0">
                <a:latin typeface="+mn-lt"/>
              </a:rPr>
              <a:t>for the record</a:t>
            </a:r>
          </a:p>
          <a:p>
            <a:pPr lvl="1">
              <a:spcBef>
                <a:spcPts val="1200"/>
              </a:spcBef>
            </a:pPr>
            <a:r>
              <a:rPr lang="en-US" dirty="0">
                <a:latin typeface="+mn-lt"/>
              </a:rPr>
              <a:t>All comments must be </a:t>
            </a:r>
            <a:r>
              <a:rPr lang="en-US" b="1" dirty="0">
                <a:latin typeface="+mn-lt"/>
              </a:rPr>
              <a:t>related to the topic </a:t>
            </a:r>
            <a:r>
              <a:rPr lang="en-US" dirty="0">
                <a:latin typeface="+mn-lt"/>
              </a:rPr>
              <a:t>being discussed at that time</a:t>
            </a:r>
          </a:p>
          <a:p>
            <a:pPr lvl="1">
              <a:spcBef>
                <a:spcPts val="1200"/>
              </a:spcBef>
            </a:pPr>
            <a:r>
              <a:rPr lang="en-US" dirty="0">
                <a:latin typeface="+mn-lt"/>
              </a:rPr>
              <a:t>Provide input to inform City Staff to work toward an approach to accomplish your desired objective of maintaining the character of the neighborhood.</a:t>
            </a:r>
          </a:p>
          <a:p>
            <a:pPr lvl="1">
              <a:spcBef>
                <a:spcPts val="1200"/>
              </a:spcBef>
            </a:pPr>
            <a:r>
              <a:rPr lang="en-US" dirty="0">
                <a:highlight>
                  <a:srgbClr val="FFFF00"/>
                </a:highlight>
                <a:latin typeface="+mn-lt"/>
              </a:rPr>
              <a:t>Write </a:t>
            </a:r>
            <a:r>
              <a:rPr lang="en-US" b="1" dirty="0">
                <a:highlight>
                  <a:srgbClr val="FFFF00"/>
                </a:highlight>
                <a:latin typeface="+mn-lt"/>
              </a:rPr>
              <a:t>name and address </a:t>
            </a:r>
            <a:r>
              <a:rPr lang="en-US" dirty="0">
                <a:highlight>
                  <a:srgbClr val="FFFF00"/>
                </a:highlight>
                <a:latin typeface="+mn-lt"/>
              </a:rPr>
              <a:t>on comment sheets.</a:t>
            </a:r>
            <a:r>
              <a:rPr lang="en-US" dirty="0">
                <a:latin typeface="+mn-lt"/>
              </a:rPr>
              <a:t>  </a:t>
            </a:r>
          </a:p>
          <a:p>
            <a:pPr marL="457200" lvl="1" indent="0">
              <a:spcBef>
                <a:spcPts val="1200"/>
              </a:spcBef>
              <a:buNone/>
            </a:pPr>
            <a:endParaRPr lang="en-US" sz="2200" dirty="0"/>
          </a:p>
          <a:p>
            <a:pPr marL="514350" indent="-457200">
              <a:spcBef>
                <a:spcPts val="1200"/>
              </a:spcBef>
            </a:pPr>
            <a:endParaRPr lang="en-US" dirty="0"/>
          </a:p>
        </p:txBody>
      </p:sp>
      <p:sp>
        <p:nvSpPr>
          <p:cNvPr id="4" name="Slide Number Placeholder 9">
            <a:extLst>
              <a:ext uri="{FF2B5EF4-FFF2-40B4-BE49-F238E27FC236}">
                <a16:creationId xmlns:a16="http://schemas.microsoft.com/office/drawing/2014/main" id="{5BEADD7E-B585-458D-8FBB-1957EB983CD0}"/>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16</a:t>
            </a:fld>
            <a:endParaRPr lang="en-US" dirty="0"/>
          </a:p>
        </p:txBody>
      </p:sp>
    </p:spTree>
    <p:extLst>
      <p:ext uri="{BB962C8B-B14F-4D97-AF65-F5344CB8AC3E}">
        <p14:creationId xmlns:p14="http://schemas.microsoft.com/office/powerpoint/2010/main" val="372359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8AD-AAEC-46CA-BDFE-10EC745CDC02}"/>
              </a:ext>
            </a:extLst>
          </p:cNvPr>
          <p:cNvSpPr txBox="1">
            <a:spLocks/>
          </p:cNvSpPr>
          <p:nvPr/>
        </p:nvSpPr>
        <p:spPr>
          <a:xfrm>
            <a:off x="422787" y="61119"/>
            <a:ext cx="8458200" cy="792162"/>
          </a:xfrm>
          <a:prstGeom prst="rect">
            <a:avLst/>
          </a:prstGeom>
        </p:spPr>
        <p:txBody>
          <a:bodyPr/>
          <a:lstStyle>
            <a:lvl1pPr algn="l" defTabSz="914400" rtl="0" eaLnBrk="1" latinLnBrk="0" hangingPunct="1">
              <a:spcBef>
                <a:spcPct val="0"/>
              </a:spcBef>
              <a:buNone/>
              <a:defRPr sz="3200" b="1" kern="1200">
                <a:solidFill>
                  <a:srgbClr val="3056A5"/>
                </a:solidFill>
                <a:latin typeface="Arial" panose="020B0604020202020204" pitchFamily="34" charset="0"/>
                <a:ea typeface="+mj-ea"/>
                <a:cs typeface="Arial" panose="020B0604020202020204" pitchFamily="34" charset="0"/>
              </a:defRPr>
            </a:lvl1pPr>
          </a:lstStyle>
          <a:p>
            <a:r>
              <a:rPr lang="en-US" sz="3600" dirty="0">
                <a:latin typeface="+mn-lt"/>
              </a:rPr>
              <a:t>DRAFT Ordinance Organization Overview  </a:t>
            </a:r>
          </a:p>
        </p:txBody>
      </p:sp>
      <p:sp>
        <p:nvSpPr>
          <p:cNvPr id="7" name="Slide Number Placeholder 9">
            <a:extLst>
              <a:ext uri="{FF2B5EF4-FFF2-40B4-BE49-F238E27FC236}">
                <a16:creationId xmlns:a16="http://schemas.microsoft.com/office/drawing/2014/main" id="{93C9C331-9FB2-461A-9A7F-8E9CEC3F29E7}"/>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A33BAA6F-BF19-43D7-98E0-E794D69A345D}"/>
              </a:ext>
            </a:extLst>
          </p:cNvPr>
          <p:cNvSpPr txBox="1">
            <a:spLocks/>
          </p:cNvSpPr>
          <p:nvPr/>
        </p:nvSpPr>
        <p:spPr>
          <a:xfrm>
            <a:off x="422787" y="685800"/>
            <a:ext cx="8540496" cy="5151438"/>
          </a:xfrm>
          <a:prstGeom prst="rect">
            <a:avLst/>
          </a:prstGeom>
        </p:spPr>
        <p:txBody>
          <a:bodyPr>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latin typeface="+mn-lt"/>
              </a:rPr>
              <a:t>Ordinance (Exhibit A):</a:t>
            </a:r>
          </a:p>
          <a:p>
            <a:pPr lvl="1"/>
            <a:r>
              <a:rPr lang="en-US" sz="2800" dirty="0">
                <a:latin typeface="+mn-lt"/>
              </a:rPr>
              <a:t>Developmental Regulations</a:t>
            </a:r>
          </a:p>
          <a:p>
            <a:pPr lvl="1"/>
            <a:r>
              <a:rPr lang="en-US" sz="2800" dirty="0">
                <a:latin typeface="+mn-lt"/>
              </a:rPr>
              <a:t>Architectural Regulations</a:t>
            </a:r>
          </a:p>
          <a:p>
            <a:r>
              <a:rPr lang="en-US" b="1" dirty="0">
                <a:latin typeface="+mn-lt"/>
              </a:rPr>
              <a:t>Exhibit B: </a:t>
            </a:r>
          </a:p>
          <a:p>
            <a:pPr lvl="1"/>
            <a:r>
              <a:rPr lang="en-US" sz="2800" dirty="0">
                <a:latin typeface="+mn-lt"/>
              </a:rPr>
              <a:t>Illustrations</a:t>
            </a:r>
          </a:p>
          <a:p>
            <a:pPr lvl="1"/>
            <a:r>
              <a:rPr lang="en-US" sz="2800" dirty="0">
                <a:latin typeface="+mn-lt"/>
              </a:rPr>
              <a:t>Architectural Regulations – Point System</a:t>
            </a:r>
          </a:p>
          <a:p>
            <a:pPr lvl="1"/>
            <a:r>
              <a:rPr lang="en-US" sz="2800" dirty="0">
                <a:latin typeface="+mn-lt"/>
              </a:rPr>
              <a:t>List of Property Addresses and Architectural Styles </a:t>
            </a:r>
          </a:p>
          <a:p>
            <a:pPr lvl="1"/>
            <a:r>
              <a:rPr lang="en-US" sz="2800" dirty="0">
                <a:latin typeface="+mn-lt"/>
              </a:rPr>
              <a:t>Map of Conservation District </a:t>
            </a:r>
          </a:p>
        </p:txBody>
      </p:sp>
    </p:spTree>
    <p:extLst>
      <p:ext uri="{BB962C8B-B14F-4D97-AF65-F5344CB8AC3E}">
        <p14:creationId xmlns:p14="http://schemas.microsoft.com/office/powerpoint/2010/main" val="2900239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E85E3C5D-33D7-4E9F-8F2E-F1A88F0D024B}"/>
              </a:ext>
            </a:extLst>
          </p:cNvPr>
          <p:cNvSpPr txBox="1"/>
          <p:nvPr/>
        </p:nvSpPr>
        <p:spPr>
          <a:xfrm>
            <a:off x="228600" y="152400"/>
            <a:ext cx="8686800" cy="3140090"/>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Garages, Carports, and Accessory Structures </a:t>
            </a:r>
            <a:endParaRPr lang="en-US" sz="2400" kern="1400" dirty="0">
              <a:ln>
                <a:noFill/>
              </a:ln>
              <a:solidFill>
                <a:srgbClr val="000000"/>
              </a:solidFill>
              <a:effectLst/>
              <a:cs typeface="Arial" panose="020B0604020202020204" pitchFamily="34" charset="0"/>
            </a:endParaRPr>
          </a:p>
          <a:p>
            <a:pPr marL="0" marR="0" indent="0" algn="l">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Location</a:t>
            </a:r>
            <a:r>
              <a:rPr lang="en-US" sz="2400" u="sng" kern="1400" dirty="0">
                <a:ln>
                  <a:noFill/>
                </a:ln>
                <a:solidFill>
                  <a:srgbClr val="000000"/>
                </a:solidFill>
                <a:effectLst/>
                <a:cs typeface="Arial" panose="020B0604020202020204" pitchFamily="34" charset="0"/>
              </a:rPr>
              <a:t> </a:t>
            </a:r>
            <a:endParaRPr lang="en-US" sz="2400" kern="1400" dirty="0">
              <a:ln>
                <a:noFill/>
              </a:ln>
              <a:solidFill>
                <a:srgbClr val="000000"/>
              </a:solidFill>
              <a:effectLst/>
              <a:cs typeface="Arial" panose="020B0604020202020204" pitchFamily="34" charset="0"/>
            </a:endParaRP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Must be located behind the rearmost facade of the main building.</a:t>
            </a:r>
          </a:p>
          <a:p>
            <a:pPr marL="342900" marR="0" indent="-342900" algn="l">
              <a:lnSpc>
                <a:spcPct val="119000"/>
              </a:lnSpc>
              <a:spcBef>
                <a:spcPts val="0"/>
              </a:spcBef>
              <a:spcAft>
                <a:spcPts val="0"/>
              </a:spcAft>
              <a:buFont typeface="Arial" panose="020B0604020202020204" pitchFamily="34" charset="0"/>
              <a:buChar char="•"/>
            </a:pPr>
            <a:r>
              <a:rPr lang="en-US" sz="2400" kern="1400" dirty="0">
                <a:solidFill>
                  <a:srgbClr val="000000"/>
                </a:solidFill>
                <a:cs typeface="Arial" panose="020B0604020202020204" pitchFamily="34" charset="0"/>
              </a:rPr>
              <a:t>For corner lots the accessory structure may not be closer to the </a:t>
            </a:r>
            <a:r>
              <a:rPr lang="en-US" sz="2400" kern="1400" dirty="0" err="1">
                <a:solidFill>
                  <a:srgbClr val="000000"/>
                </a:solidFill>
                <a:cs typeface="Arial" panose="020B0604020202020204" pitchFamily="34" charset="0"/>
              </a:rPr>
              <a:t>cornerside</a:t>
            </a:r>
            <a:r>
              <a:rPr lang="en-US" sz="2400" kern="1400" dirty="0">
                <a:solidFill>
                  <a:srgbClr val="000000"/>
                </a:solidFill>
                <a:cs typeface="Arial" panose="020B0604020202020204" pitchFamily="34" charset="0"/>
              </a:rPr>
              <a:t> lot line than the main building.</a:t>
            </a:r>
          </a:p>
          <a:p>
            <a:pPr marL="342900" marR="0" indent="-342900" algn="l">
              <a:lnSpc>
                <a:spcPct val="119000"/>
              </a:lnSpc>
              <a:spcBef>
                <a:spcPts val="0"/>
              </a:spcBef>
              <a:spcAft>
                <a:spcPts val="0"/>
              </a:spcAft>
              <a:buFont typeface="Arial" panose="020B0604020202020204" pitchFamily="34" charset="0"/>
              <a:buChar char="•"/>
            </a:pPr>
            <a:r>
              <a:rPr lang="en-US" sz="2400" kern="1400" dirty="0">
                <a:solidFill>
                  <a:srgbClr val="000000"/>
                </a:solidFill>
                <a:cs typeface="Arial" panose="020B0604020202020204" pitchFamily="34" charset="0"/>
              </a:rPr>
              <a:t>Attached garages are prohibited within the wrap-around. </a:t>
            </a:r>
          </a:p>
          <a:p>
            <a:pPr marL="800100" lvl="1" indent="-342900">
              <a:lnSpc>
                <a:spcPct val="119000"/>
              </a:lnSpc>
              <a:buFont typeface="Arial" panose="020B0604020202020204" pitchFamily="34" charset="0"/>
              <a:buChar char="•"/>
            </a:pPr>
            <a:r>
              <a:rPr lang="en-US" sz="2400" kern="1400" dirty="0">
                <a:solidFill>
                  <a:srgbClr val="000000"/>
                </a:solidFill>
                <a:cs typeface="Arial" panose="020B0604020202020204" pitchFamily="34" charset="0"/>
              </a:rPr>
              <a:t>Garage doors may not face the front street.</a:t>
            </a:r>
            <a:endParaRPr lang="en-US" sz="2400" kern="1400" dirty="0">
              <a:ln>
                <a:noFill/>
              </a:ln>
              <a:solidFill>
                <a:srgbClr val="000000"/>
              </a:solidFill>
              <a:effectLst/>
              <a:cs typeface="Arial" panose="020B0604020202020204" pitchFamily="34" charset="0"/>
            </a:endParaRPr>
          </a:p>
        </p:txBody>
      </p:sp>
      <p:pic>
        <p:nvPicPr>
          <p:cNvPr id="10" name="Picture 9">
            <a:extLst>
              <a:ext uri="{FF2B5EF4-FFF2-40B4-BE49-F238E27FC236}">
                <a16:creationId xmlns:a16="http://schemas.microsoft.com/office/drawing/2014/main" id="{87259A27-8A4D-4623-BE2B-1EB3F463002D}"/>
              </a:ext>
            </a:extLst>
          </p:cNvPr>
          <p:cNvPicPr>
            <a:picLocks noChangeAspect="1"/>
          </p:cNvPicPr>
          <p:nvPr/>
        </p:nvPicPr>
        <p:blipFill>
          <a:blip r:embed="rId2"/>
          <a:stretch>
            <a:fillRect/>
          </a:stretch>
        </p:blipFill>
        <p:spPr>
          <a:xfrm>
            <a:off x="457200" y="3200400"/>
            <a:ext cx="8221467" cy="3395423"/>
          </a:xfrm>
          <a:prstGeom prst="rect">
            <a:avLst/>
          </a:prstGeom>
        </p:spPr>
      </p:pic>
    </p:spTree>
    <p:extLst>
      <p:ext uri="{BB962C8B-B14F-4D97-AF65-F5344CB8AC3E}">
        <p14:creationId xmlns:p14="http://schemas.microsoft.com/office/powerpoint/2010/main" val="2919861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E85E3C5D-33D7-4E9F-8F2E-F1A88F0D024B}"/>
              </a:ext>
            </a:extLst>
          </p:cNvPr>
          <p:cNvSpPr txBox="1"/>
          <p:nvPr/>
        </p:nvSpPr>
        <p:spPr>
          <a:xfrm>
            <a:off x="228600" y="152400"/>
            <a:ext cx="8686800" cy="3140090"/>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Garages, Carports, and Accessory Structures </a:t>
            </a:r>
            <a:endParaRPr lang="en-US" sz="2400" kern="1400" dirty="0">
              <a:ln>
                <a:noFill/>
              </a:ln>
              <a:solidFill>
                <a:srgbClr val="000000"/>
              </a:solidFill>
              <a:effectLst/>
              <a:cs typeface="Arial" panose="020B0604020202020204" pitchFamily="34" charset="0"/>
            </a:endParaRPr>
          </a:p>
          <a:p>
            <a:pPr marL="0" marR="0" indent="0" algn="l">
              <a:lnSpc>
                <a:spcPct val="119000"/>
              </a:lnSpc>
              <a:spcBef>
                <a:spcPts val="0"/>
              </a:spcBef>
              <a:spcAft>
                <a:spcPts val="0"/>
              </a:spcAft>
            </a:pPr>
            <a:r>
              <a:rPr lang="en-US" sz="2400" b="1" u="sng" kern="1400" dirty="0">
                <a:solidFill>
                  <a:srgbClr val="000000"/>
                </a:solidFill>
                <a:cs typeface="Arial" panose="020B0604020202020204" pitchFamily="34" charset="0"/>
              </a:rPr>
              <a:t>Setbacks</a:t>
            </a:r>
            <a:endParaRPr lang="en-US" sz="2400" b="1" kern="1400" dirty="0">
              <a:ln>
                <a:noFill/>
              </a:ln>
              <a:solidFill>
                <a:srgbClr val="000000"/>
              </a:solidFill>
              <a:effectLst/>
              <a:cs typeface="Arial" panose="020B0604020202020204" pitchFamily="34" charset="0"/>
            </a:endParaRP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Structures 24’ in height and under will require a one-foot side yard setback, and no minimum rear yard setback as long as all eaves and overhangs are within the property boundary.</a:t>
            </a:r>
          </a:p>
          <a:p>
            <a:pPr marL="342900" marR="0" indent="-342900" algn="l">
              <a:lnSpc>
                <a:spcPct val="119000"/>
              </a:lnSpc>
              <a:spcBef>
                <a:spcPts val="0"/>
              </a:spcBef>
              <a:spcAft>
                <a:spcPts val="0"/>
              </a:spcAft>
              <a:buFont typeface="Arial" panose="020B0604020202020204" pitchFamily="34" charset="0"/>
              <a:buChar char="•"/>
            </a:pPr>
            <a:r>
              <a:rPr lang="en-US" sz="2400" kern="1400" dirty="0">
                <a:solidFill>
                  <a:srgbClr val="000000"/>
                </a:solidFill>
                <a:cs typeface="Arial" panose="020B0604020202020204" pitchFamily="34" charset="0"/>
              </a:rPr>
              <a:t>Structures over 24’ in height require a minimum five-foot side and five-foot rear setback.</a:t>
            </a:r>
            <a:r>
              <a:rPr lang="en-US" sz="2400" kern="1400" dirty="0">
                <a:ln>
                  <a:noFill/>
                </a:ln>
                <a:solidFill>
                  <a:srgbClr val="000000"/>
                </a:solidFill>
                <a:effectLst/>
                <a:cs typeface="Arial" panose="020B0604020202020204" pitchFamily="34" charset="0"/>
              </a:rPr>
              <a:t>  </a:t>
            </a:r>
          </a:p>
        </p:txBody>
      </p:sp>
      <p:pic>
        <p:nvPicPr>
          <p:cNvPr id="4" name="Picture 3">
            <a:extLst>
              <a:ext uri="{FF2B5EF4-FFF2-40B4-BE49-F238E27FC236}">
                <a16:creationId xmlns:a16="http://schemas.microsoft.com/office/drawing/2014/main" id="{B390098B-EF59-41C8-AA8C-BAEF0F08CDF7}"/>
              </a:ext>
            </a:extLst>
          </p:cNvPr>
          <p:cNvPicPr>
            <a:picLocks noChangeAspect="1"/>
          </p:cNvPicPr>
          <p:nvPr/>
        </p:nvPicPr>
        <p:blipFill>
          <a:blip r:embed="rId2"/>
          <a:stretch>
            <a:fillRect/>
          </a:stretch>
        </p:blipFill>
        <p:spPr>
          <a:xfrm>
            <a:off x="4353584" y="3292490"/>
            <a:ext cx="4790416" cy="2994010"/>
          </a:xfrm>
          <a:prstGeom prst="rect">
            <a:avLst/>
          </a:prstGeom>
        </p:spPr>
      </p:pic>
      <p:pic>
        <p:nvPicPr>
          <p:cNvPr id="6" name="Picture 5">
            <a:extLst>
              <a:ext uri="{FF2B5EF4-FFF2-40B4-BE49-F238E27FC236}">
                <a16:creationId xmlns:a16="http://schemas.microsoft.com/office/drawing/2014/main" id="{B972F383-6BEF-47C3-B5D5-CD14A3FB7B7B}"/>
              </a:ext>
            </a:extLst>
          </p:cNvPr>
          <p:cNvPicPr>
            <a:picLocks noChangeAspect="1"/>
          </p:cNvPicPr>
          <p:nvPr/>
        </p:nvPicPr>
        <p:blipFill>
          <a:blip r:embed="rId3"/>
          <a:stretch>
            <a:fillRect/>
          </a:stretch>
        </p:blipFill>
        <p:spPr>
          <a:xfrm>
            <a:off x="31847" y="3276600"/>
            <a:ext cx="4321737" cy="2994010"/>
          </a:xfrm>
          <a:prstGeom prst="rect">
            <a:avLst/>
          </a:prstGeom>
        </p:spPr>
      </p:pic>
    </p:spTree>
    <p:extLst>
      <p:ext uri="{BB962C8B-B14F-4D97-AF65-F5344CB8AC3E}">
        <p14:creationId xmlns:p14="http://schemas.microsoft.com/office/powerpoint/2010/main" val="3100631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70272"/>
            <a:ext cx="8610600" cy="1470025"/>
          </a:xfrm>
        </p:spPr>
        <p:txBody>
          <a:bodyPr>
            <a:normAutofit fontScale="90000"/>
          </a:bodyPr>
          <a:lstStyle/>
          <a:p>
            <a:r>
              <a:rPr lang="en-US" sz="4000" dirty="0">
                <a:latin typeface="+mn-lt"/>
              </a:rPr>
              <a:t>CD-2 - Lakewood</a:t>
            </a:r>
            <a:br>
              <a:rPr lang="en-US" sz="4000" dirty="0">
                <a:latin typeface="+mn-lt"/>
              </a:rPr>
            </a:br>
            <a:r>
              <a:rPr lang="en-US" sz="4000" dirty="0">
                <a:latin typeface="+mn-lt"/>
              </a:rPr>
              <a:t>Conservation District Expansion</a:t>
            </a:r>
            <a:br>
              <a:rPr lang="en-US" dirty="0">
                <a:latin typeface="+mn-lt"/>
              </a:rPr>
            </a:br>
            <a:r>
              <a:rPr lang="en-US" sz="2700" dirty="0">
                <a:latin typeface="+mn-lt"/>
              </a:rPr>
              <a:t>Post-Application Neighborhood Meeting No. 16</a:t>
            </a:r>
          </a:p>
        </p:txBody>
      </p:sp>
      <p:sp>
        <p:nvSpPr>
          <p:cNvPr id="5" name="TextBox 4">
            <a:extLst>
              <a:ext uri="{FF2B5EF4-FFF2-40B4-BE49-F238E27FC236}">
                <a16:creationId xmlns:a16="http://schemas.microsoft.com/office/drawing/2014/main" id="{EF82D80B-0BC3-4280-B105-45FFC73DA905}"/>
              </a:ext>
            </a:extLst>
          </p:cNvPr>
          <p:cNvSpPr txBox="1"/>
          <p:nvPr/>
        </p:nvSpPr>
        <p:spPr>
          <a:xfrm>
            <a:off x="228600" y="1806699"/>
            <a:ext cx="4495800" cy="3631763"/>
          </a:xfrm>
          <a:prstGeom prst="rect">
            <a:avLst/>
          </a:prstGeom>
          <a:noFill/>
        </p:spPr>
        <p:txBody>
          <a:bodyPr wrap="square" rtlCol="0">
            <a:spAutoFit/>
          </a:bodyPr>
          <a:lstStyle/>
          <a:p>
            <a:r>
              <a:rPr lang="en-US" sz="2400" u="sng" dirty="0">
                <a:solidFill>
                  <a:srgbClr val="3056A5"/>
                </a:solidFill>
                <a:cs typeface="Arial" panose="020B0604020202020204" pitchFamily="34" charset="0"/>
              </a:rPr>
              <a:t>Staff Contact</a:t>
            </a:r>
          </a:p>
          <a:p>
            <a:pPr lvl="1"/>
            <a:r>
              <a:rPr lang="en-US" sz="2400" dirty="0">
                <a:solidFill>
                  <a:srgbClr val="3056A5"/>
                </a:solidFill>
                <a:cs typeface="Arial" panose="020B0604020202020204" pitchFamily="34" charset="0"/>
              </a:rPr>
              <a:t>Trevor Brown</a:t>
            </a:r>
          </a:p>
          <a:p>
            <a:pPr lvl="1"/>
            <a:r>
              <a:rPr lang="en-US" sz="2400" dirty="0">
                <a:solidFill>
                  <a:srgbClr val="3056A5"/>
                </a:solidFill>
                <a:cs typeface="Arial" panose="020B0604020202020204" pitchFamily="34" charset="0"/>
              </a:rPr>
              <a:t>Trevor.Brown@dallas.gov</a:t>
            </a:r>
          </a:p>
          <a:p>
            <a:pPr lvl="1"/>
            <a:r>
              <a:rPr lang="en-US" sz="2400" dirty="0">
                <a:solidFill>
                  <a:srgbClr val="3056A5"/>
                </a:solidFill>
                <a:cs typeface="Arial" panose="020B0604020202020204" pitchFamily="34" charset="0"/>
              </a:rPr>
              <a:t>214-670-4193</a:t>
            </a:r>
          </a:p>
          <a:p>
            <a:pPr lvl="1"/>
            <a:endParaRPr lang="en-US" sz="800" dirty="0">
              <a:solidFill>
                <a:srgbClr val="3056A5"/>
              </a:solidFill>
              <a:cs typeface="Arial" panose="020B0604020202020204" pitchFamily="34" charset="0"/>
            </a:endParaRPr>
          </a:p>
          <a:p>
            <a:pPr lvl="1"/>
            <a:r>
              <a:rPr lang="en-US" sz="2400" dirty="0">
                <a:solidFill>
                  <a:srgbClr val="3056A5"/>
                </a:solidFill>
                <a:cs typeface="Arial" panose="020B0604020202020204" pitchFamily="34" charset="0"/>
              </a:rPr>
              <a:t>Melissa Parent</a:t>
            </a:r>
          </a:p>
          <a:p>
            <a:pPr lvl="1"/>
            <a:r>
              <a:rPr lang="en-US" sz="2400" dirty="0">
                <a:solidFill>
                  <a:srgbClr val="3056A5"/>
                </a:solidFill>
                <a:cs typeface="Arial" panose="020B0604020202020204" pitchFamily="34" charset="0"/>
              </a:rPr>
              <a:t>Melissa.Parent@dallas.gov</a:t>
            </a:r>
          </a:p>
          <a:p>
            <a:pPr lvl="1"/>
            <a:r>
              <a:rPr lang="en-US" sz="2400" dirty="0">
                <a:solidFill>
                  <a:srgbClr val="3056A5"/>
                </a:solidFill>
                <a:cs typeface="Arial" panose="020B0604020202020204" pitchFamily="34" charset="0"/>
              </a:rPr>
              <a:t>214-671-5070</a:t>
            </a:r>
          </a:p>
          <a:p>
            <a:endParaRPr lang="en-US" sz="800" dirty="0">
              <a:solidFill>
                <a:srgbClr val="3056A5"/>
              </a:solidFill>
              <a:cs typeface="Arial" panose="020B0604020202020204" pitchFamily="34" charset="0"/>
            </a:endParaRPr>
          </a:p>
          <a:p>
            <a:r>
              <a:rPr lang="en-US" sz="2400" u="sng" dirty="0">
                <a:solidFill>
                  <a:srgbClr val="3056A5"/>
                </a:solidFill>
                <a:cs typeface="Arial" panose="020B0604020202020204" pitchFamily="34" charset="0"/>
              </a:rPr>
              <a:t>Project Webpage</a:t>
            </a:r>
          </a:p>
          <a:p>
            <a:r>
              <a:rPr lang="en-US" sz="2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https://bit.ly/LakewoodExpansion</a:t>
            </a:r>
            <a:endParaRPr lang="en-US" sz="2200" dirty="0">
              <a:solidFill>
                <a:srgbClr val="063F88"/>
              </a:solidFill>
              <a:highlight>
                <a:srgbClr val="FFFF00"/>
              </a:highlight>
              <a:latin typeface="Arial" panose="020B0604020202020204" pitchFamily="34" charset="0"/>
              <a:cs typeface="Arial" panose="020B0604020202020204" pitchFamily="34" charset="0"/>
            </a:endParaRPr>
          </a:p>
        </p:txBody>
      </p:sp>
      <p:sp>
        <p:nvSpPr>
          <p:cNvPr id="6" name="Slide Number Placeholder 9">
            <a:extLst>
              <a:ext uri="{FF2B5EF4-FFF2-40B4-BE49-F238E27FC236}">
                <a16:creationId xmlns:a16="http://schemas.microsoft.com/office/drawing/2014/main" id="{A1C88385-90E8-4C86-AFFF-E9968619D2B8}"/>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2</a:t>
            </a:fld>
            <a:endParaRPr lang="en-US" dirty="0"/>
          </a:p>
        </p:txBody>
      </p:sp>
      <p:sp>
        <p:nvSpPr>
          <p:cNvPr id="8" name="TextBox 7">
            <a:extLst>
              <a:ext uri="{FF2B5EF4-FFF2-40B4-BE49-F238E27FC236}">
                <a16:creationId xmlns:a16="http://schemas.microsoft.com/office/drawing/2014/main" id="{DC6D7EA1-D788-4EF2-ADD9-48B800D2C4C3}"/>
              </a:ext>
            </a:extLst>
          </p:cNvPr>
          <p:cNvSpPr txBox="1"/>
          <p:nvPr/>
        </p:nvSpPr>
        <p:spPr>
          <a:xfrm>
            <a:off x="4724400" y="1806699"/>
            <a:ext cx="4267200" cy="3416320"/>
          </a:xfrm>
          <a:prstGeom prst="rect">
            <a:avLst/>
          </a:prstGeom>
          <a:noFill/>
        </p:spPr>
        <p:txBody>
          <a:bodyPr wrap="square" rtlCol="0">
            <a:spAutoFit/>
          </a:bodyPr>
          <a:lstStyle/>
          <a:p>
            <a:r>
              <a:rPr lang="en-US" sz="2400" u="sng" dirty="0">
                <a:solidFill>
                  <a:srgbClr val="3056A5"/>
                </a:solidFill>
                <a:cs typeface="Arial" panose="020B0604020202020204" pitchFamily="34" charset="0"/>
              </a:rPr>
              <a:t>Agenda</a:t>
            </a:r>
          </a:p>
          <a:p>
            <a:pPr marL="342900" indent="-342900">
              <a:buFont typeface="Arial" panose="020B0604020202020204" pitchFamily="34" charset="0"/>
              <a:buChar char="•"/>
            </a:pPr>
            <a:r>
              <a:rPr lang="en-US" sz="2400" dirty="0">
                <a:solidFill>
                  <a:srgbClr val="3056A5"/>
                </a:solidFill>
                <a:cs typeface="Arial" panose="020B0604020202020204" pitchFamily="34" charset="0"/>
              </a:rPr>
              <a:t>Presentation of DRAFT ordinance</a:t>
            </a:r>
          </a:p>
          <a:p>
            <a:pPr marL="342900" indent="-342900">
              <a:buFont typeface="Arial" panose="020B0604020202020204" pitchFamily="34" charset="0"/>
              <a:buChar char="•"/>
            </a:pPr>
            <a:r>
              <a:rPr lang="en-US" sz="2400" dirty="0">
                <a:solidFill>
                  <a:srgbClr val="3056A5"/>
                </a:solidFill>
                <a:cs typeface="Arial" panose="020B0604020202020204" pitchFamily="34" charset="0"/>
              </a:rPr>
              <a:t>Discussion</a:t>
            </a:r>
          </a:p>
          <a:p>
            <a:pPr marL="342900" indent="-342900">
              <a:buFont typeface="Arial" panose="020B0604020202020204" pitchFamily="34" charset="0"/>
              <a:buChar char="•"/>
            </a:pPr>
            <a:r>
              <a:rPr lang="en-US" sz="2400" dirty="0">
                <a:solidFill>
                  <a:srgbClr val="3056A5"/>
                </a:solidFill>
                <a:cs typeface="Arial" panose="020B0604020202020204" pitchFamily="34" charset="0"/>
              </a:rPr>
              <a:t>Next Steps</a:t>
            </a:r>
          </a:p>
          <a:p>
            <a:pPr marL="800100" lvl="1" indent="-342900">
              <a:buFont typeface="Arial" panose="020B0604020202020204" pitchFamily="34" charset="0"/>
              <a:buChar char="•"/>
            </a:pPr>
            <a:r>
              <a:rPr lang="en-US" sz="2400" dirty="0">
                <a:solidFill>
                  <a:srgbClr val="3056A5"/>
                </a:solidFill>
                <a:cs typeface="Arial" panose="020B0604020202020204" pitchFamily="34" charset="0"/>
              </a:rPr>
              <a:t>Online Survey</a:t>
            </a:r>
          </a:p>
          <a:p>
            <a:pPr marL="800100" lvl="1" indent="-342900">
              <a:buFont typeface="Arial" panose="020B0604020202020204" pitchFamily="34" charset="0"/>
              <a:buChar char="•"/>
            </a:pPr>
            <a:r>
              <a:rPr lang="en-US" sz="2400" dirty="0">
                <a:solidFill>
                  <a:srgbClr val="3056A5"/>
                </a:solidFill>
                <a:cs typeface="Arial" panose="020B0604020202020204" pitchFamily="34" charset="0"/>
              </a:rPr>
              <a:t>City Plan Commission – May 2 or 16*</a:t>
            </a:r>
          </a:p>
          <a:p>
            <a:pPr marL="800100" lvl="1" indent="-342900">
              <a:buFont typeface="Arial" panose="020B0604020202020204" pitchFamily="34" charset="0"/>
              <a:buChar char="•"/>
            </a:pPr>
            <a:r>
              <a:rPr lang="en-US" sz="2400" dirty="0">
                <a:solidFill>
                  <a:srgbClr val="3056A5"/>
                </a:solidFill>
                <a:cs typeface="Arial" panose="020B0604020202020204" pitchFamily="34" charset="0"/>
              </a:rPr>
              <a:t>City Council – TBD</a:t>
            </a:r>
          </a:p>
        </p:txBody>
      </p:sp>
    </p:spTree>
    <p:extLst>
      <p:ext uri="{BB962C8B-B14F-4D97-AF65-F5344CB8AC3E}">
        <p14:creationId xmlns:p14="http://schemas.microsoft.com/office/powerpoint/2010/main" val="313309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E85E3C5D-33D7-4E9F-8F2E-F1A88F0D024B}"/>
              </a:ext>
            </a:extLst>
          </p:cNvPr>
          <p:cNvSpPr txBox="1"/>
          <p:nvPr/>
        </p:nvSpPr>
        <p:spPr>
          <a:xfrm>
            <a:off x="228600" y="152400"/>
            <a:ext cx="8686800" cy="4019049"/>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Garages, Carports, and Accessory Structures </a:t>
            </a:r>
            <a:endParaRPr lang="en-US" sz="2400" kern="1400" dirty="0">
              <a:ln>
                <a:noFill/>
              </a:ln>
              <a:solidFill>
                <a:srgbClr val="000000"/>
              </a:solidFill>
              <a:effectLst/>
              <a:cs typeface="Arial" panose="020B0604020202020204" pitchFamily="34" charset="0"/>
            </a:endParaRPr>
          </a:p>
          <a:p>
            <a:pPr marL="0" marR="0" indent="0" algn="l">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Style and Materials</a:t>
            </a:r>
            <a:endParaRPr lang="en-US" sz="2400" kern="1400" dirty="0">
              <a:ln>
                <a:noFill/>
              </a:ln>
              <a:solidFill>
                <a:srgbClr val="000000"/>
              </a:solidFill>
              <a:effectLst/>
              <a:cs typeface="Arial" panose="020B0604020202020204" pitchFamily="34" charset="0"/>
            </a:endParaRPr>
          </a:p>
          <a:p>
            <a:pPr marL="342900" marR="0" indent="-342900" algn="l">
              <a:lnSpc>
                <a:spcPct val="119000"/>
              </a:lnSpc>
              <a:spcBef>
                <a:spcPts val="0"/>
              </a:spcBef>
              <a:spcAft>
                <a:spcPts val="0"/>
              </a:spcAft>
              <a:buFont typeface="Arial" panose="020B0604020202020204" pitchFamily="34" charset="0"/>
              <a:buChar char="•"/>
            </a:pPr>
            <a:r>
              <a:rPr lang="en-US" sz="2400" kern="1400" dirty="0">
                <a:solidFill>
                  <a:srgbClr val="000000"/>
                </a:solidFill>
                <a:cs typeface="Arial" panose="020B0604020202020204" pitchFamily="34" charset="0"/>
              </a:rPr>
              <a:t>The color, style, design, and materials of structures that are visible from a street must be compatible with the color, architectural style, design, materials, of the main building.</a:t>
            </a:r>
          </a:p>
          <a:p>
            <a:pPr marL="342900" marR="0" indent="-342900" algn="l">
              <a:lnSpc>
                <a:spcPct val="119000"/>
              </a:lnSpc>
              <a:spcBef>
                <a:spcPts val="0"/>
              </a:spcBef>
              <a:spcAft>
                <a:spcPts val="0"/>
              </a:spcAft>
              <a:buFont typeface="Arial" panose="020B0604020202020204" pitchFamily="34" charset="0"/>
              <a:buChar char="•"/>
            </a:pPr>
            <a:r>
              <a:rPr lang="en-US" sz="2400" kern="1400" dirty="0">
                <a:solidFill>
                  <a:srgbClr val="000000"/>
                </a:solidFill>
                <a:cs typeface="Arial" panose="020B0604020202020204" pitchFamily="34" charset="0"/>
              </a:rPr>
              <a:t>If a structure is visible from the street, the slope of the roof must either match the roof slope of the main building, be compatible with the architectural style of the main building, or compatible with the roof slope of original garages. </a:t>
            </a:r>
          </a:p>
        </p:txBody>
      </p:sp>
    </p:spTree>
    <p:extLst>
      <p:ext uri="{BB962C8B-B14F-4D97-AF65-F5344CB8AC3E}">
        <p14:creationId xmlns:p14="http://schemas.microsoft.com/office/powerpoint/2010/main" val="2900550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E85E3C5D-33D7-4E9F-8F2E-F1A88F0D024B}"/>
              </a:ext>
            </a:extLst>
          </p:cNvPr>
          <p:cNvSpPr txBox="1"/>
          <p:nvPr/>
        </p:nvSpPr>
        <p:spPr>
          <a:xfrm>
            <a:off x="228600" y="152400"/>
            <a:ext cx="8686800" cy="4898008"/>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Solar Panels</a:t>
            </a:r>
            <a:endParaRPr lang="en-US" sz="2400" kern="1400" dirty="0">
              <a:ln>
                <a:noFill/>
              </a:ln>
              <a:solidFill>
                <a:srgbClr val="000000"/>
              </a:solidFill>
              <a:effectLst/>
              <a:cs typeface="Arial" panose="020B0604020202020204" pitchFamily="34" charset="0"/>
            </a:endParaRPr>
          </a:p>
          <a:p>
            <a:pPr marL="0" marR="0" indent="0" algn="l">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Style and Materials</a:t>
            </a:r>
            <a:endParaRPr lang="en-US" sz="2400" kern="1400" dirty="0">
              <a:ln>
                <a:noFill/>
              </a:ln>
              <a:solidFill>
                <a:srgbClr val="000000"/>
              </a:solidFill>
              <a:effectLst/>
              <a:cs typeface="Arial" panose="020B0604020202020204" pitchFamily="34" charset="0"/>
            </a:endParaRPr>
          </a:p>
          <a:p>
            <a:pPr marL="342900" marR="0" indent="-342900" algn="l">
              <a:lnSpc>
                <a:spcPct val="119000"/>
              </a:lnSpc>
              <a:spcBef>
                <a:spcPts val="0"/>
              </a:spcBef>
              <a:spcAft>
                <a:spcPts val="0"/>
              </a:spcAft>
              <a:buFont typeface="Arial" panose="020B0604020202020204" pitchFamily="34" charset="0"/>
              <a:buChar char="•"/>
            </a:pPr>
            <a:r>
              <a:rPr lang="en-US" sz="2400" kern="1400" dirty="0">
                <a:solidFill>
                  <a:srgbClr val="000000"/>
                </a:solidFill>
                <a:highlight>
                  <a:srgbClr val="FFFFFF"/>
                </a:highlight>
                <a:cs typeface="Arial" panose="020B0604020202020204" pitchFamily="34" charset="0"/>
              </a:rPr>
              <a:t>Solar panels may only be located on the rear 50% or the roof of a main building.</a:t>
            </a:r>
          </a:p>
          <a:p>
            <a:pPr marL="342900" marR="0" indent="-342900" algn="l">
              <a:lnSpc>
                <a:spcPct val="119000"/>
              </a:lnSpc>
              <a:spcBef>
                <a:spcPts val="0"/>
              </a:spcBef>
              <a:spcAft>
                <a:spcPts val="0"/>
              </a:spcAft>
              <a:buFont typeface="Arial" panose="020B0604020202020204" pitchFamily="34" charset="0"/>
              <a:buChar char="•"/>
            </a:pPr>
            <a:r>
              <a:rPr lang="en-US" sz="2400" kern="1400" dirty="0">
                <a:solidFill>
                  <a:srgbClr val="000000"/>
                </a:solidFill>
                <a:highlight>
                  <a:srgbClr val="FFFFFF"/>
                </a:highlight>
                <a:cs typeface="Arial" panose="020B0604020202020204" pitchFamily="34" charset="0"/>
              </a:rPr>
              <a:t>Solar panels are allowed on 100% of an accessory structure’s roof.</a:t>
            </a:r>
          </a:p>
          <a:p>
            <a:pPr marL="342900" marR="0" indent="-342900" algn="l">
              <a:lnSpc>
                <a:spcPct val="119000"/>
              </a:lnSpc>
              <a:spcBef>
                <a:spcPts val="0"/>
              </a:spcBef>
              <a:spcAft>
                <a:spcPts val="0"/>
              </a:spcAft>
              <a:buFont typeface="Arial" panose="020B0604020202020204" pitchFamily="34" charset="0"/>
              <a:buChar char="•"/>
            </a:pPr>
            <a:r>
              <a:rPr lang="en-US" sz="2400" kern="1400" dirty="0">
                <a:solidFill>
                  <a:srgbClr val="000000"/>
                </a:solidFill>
                <a:highlight>
                  <a:srgbClr val="FFFFFF"/>
                </a:highlight>
                <a:cs typeface="Arial" panose="020B0604020202020204" pitchFamily="34" charset="0"/>
              </a:rPr>
              <a:t>Solar panels that are compatible in appearance to a traditional shingle or tile within the District may be approved for use on 100 percent of a main building. The intent of this paragraph is to allow for advancements in technology that mimic the appearance of typical roofing material (i.e. must not be glossy, shiny, shimmering) in appearance.</a:t>
            </a:r>
          </a:p>
        </p:txBody>
      </p:sp>
    </p:spTree>
    <p:extLst>
      <p:ext uri="{BB962C8B-B14F-4D97-AF65-F5344CB8AC3E}">
        <p14:creationId xmlns:p14="http://schemas.microsoft.com/office/powerpoint/2010/main" val="2402032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E85E3C5D-33D7-4E9F-8F2E-F1A88F0D024B}"/>
              </a:ext>
            </a:extLst>
          </p:cNvPr>
          <p:cNvSpPr txBox="1"/>
          <p:nvPr/>
        </p:nvSpPr>
        <p:spPr>
          <a:xfrm>
            <a:off x="228600" y="152400"/>
            <a:ext cx="8686800" cy="5742919"/>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Paint/Color</a:t>
            </a:r>
            <a:endParaRPr lang="en-US" sz="2400" kern="1400" dirty="0">
              <a:ln>
                <a:noFill/>
              </a:ln>
              <a:solidFill>
                <a:srgbClr val="000000"/>
              </a:solidFill>
              <a:effectLst/>
              <a:cs typeface="Arial" panose="020B0604020202020204" pitchFamily="34" charset="0"/>
            </a:endParaRPr>
          </a:p>
          <a:p>
            <a:pPr marL="0" marR="0" indent="0" algn="l">
              <a:lnSpc>
                <a:spcPct val="119000"/>
              </a:lnSpc>
              <a:spcBef>
                <a:spcPts val="0"/>
              </a:spcBef>
              <a:spcAft>
                <a:spcPts val="0"/>
              </a:spcAft>
            </a:pPr>
            <a:r>
              <a:rPr lang="en-US" sz="2200" b="1" kern="1400" dirty="0">
                <a:ln>
                  <a:noFill/>
                </a:ln>
                <a:solidFill>
                  <a:srgbClr val="000000"/>
                </a:solidFill>
                <a:effectLst/>
                <a:cs typeface="Arial" panose="020B0604020202020204" pitchFamily="34" charset="0"/>
              </a:rPr>
              <a:t>1) A building facade may not be painted with more than one body color and can only have a maximum of three trim colors.</a:t>
            </a:r>
          </a:p>
          <a:p>
            <a:pPr marL="0" marR="0" indent="0" algn="l">
              <a:lnSpc>
                <a:spcPct val="119000"/>
              </a:lnSpc>
              <a:spcBef>
                <a:spcPts val="0"/>
              </a:spcBef>
              <a:spcAft>
                <a:spcPts val="0"/>
              </a:spcAft>
            </a:pPr>
            <a:r>
              <a:rPr lang="en-US" sz="2200" b="1" kern="1400" dirty="0">
                <a:ln>
                  <a:noFill/>
                </a:ln>
                <a:solidFill>
                  <a:srgbClr val="000000"/>
                </a:solidFill>
                <a:effectLst/>
                <a:cs typeface="Arial" panose="020B0604020202020204" pitchFamily="34" charset="0"/>
              </a:rPr>
              <a:t>2) Brick and stone surfaces not painted on (day approved by City Council) may not be painted unless the applicant establishes that:</a:t>
            </a:r>
          </a:p>
          <a:p>
            <a:pPr marL="0" marR="0" indent="0" algn="l">
              <a:lnSpc>
                <a:spcPct val="119000"/>
              </a:lnSpc>
              <a:spcBef>
                <a:spcPts val="0"/>
              </a:spcBef>
              <a:spcAft>
                <a:spcPts val="0"/>
              </a:spcAft>
            </a:pPr>
            <a:r>
              <a:rPr lang="en-US" sz="2200" b="1" kern="1400" dirty="0">
                <a:ln>
                  <a:noFill/>
                </a:ln>
                <a:solidFill>
                  <a:srgbClr val="000000"/>
                </a:solidFill>
                <a:effectLst/>
                <a:cs typeface="Arial" panose="020B0604020202020204" pitchFamily="34" charset="0"/>
              </a:rPr>
              <a:t>	A)  The color and texture of replacement brick cannot be 	matched with that of the existing brick surface;</a:t>
            </a:r>
          </a:p>
          <a:p>
            <a:pPr marL="0" marR="0" indent="0" algn="l">
              <a:lnSpc>
                <a:spcPct val="119000"/>
              </a:lnSpc>
              <a:spcBef>
                <a:spcPts val="0"/>
              </a:spcBef>
              <a:spcAft>
                <a:spcPts val="0"/>
              </a:spcAft>
            </a:pPr>
            <a:r>
              <a:rPr lang="en-US" sz="2200" b="1" kern="1400" dirty="0">
                <a:ln>
                  <a:noFill/>
                </a:ln>
                <a:solidFill>
                  <a:srgbClr val="000000"/>
                </a:solidFill>
                <a:effectLst/>
                <a:cs typeface="Arial" panose="020B0604020202020204" pitchFamily="34" charset="0"/>
              </a:rPr>
              <a:t>	B) The brick is not original or compatible with the style and 	period of the main building and the district; and</a:t>
            </a:r>
          </a:p>
          <a:p>
            <a:pPr marL="0" marR="0" indent="0" algn="l">
              <a:lnSpc>
                <a:spcPct val="119000"/>
              </a:lnSpc>
              <a:spcBef>
                <a:spcPts val="0"/>
              </a:spcBef>
              <a:spcAft>
                <a:spcPts val="0"/>
              </a:spcAft>
            </a:pPr>
            <a:r>
              <a:rPr lang="en-US" sz="2200" b="1" kern="1400" dirty="0">
                <a:ln>
                  <a:noFill/>
                </a:ln>
                <a:solidFill>
                  <a:srgbClr val="000000"/>
                </a:solidFill>
                <a:effectLst/>
                <a:cs typeface="Arial" panose="020B0604020202020204" pitchFamily="34" charset="0"/>
              </a:rPr>
              <a:t>	C) Painting is the only method by which the brick may be 	restored or preserved.</a:t>
            </a:r>
          </a:p>
          <a:p>
            <a:pPr marL="0" marR="0" indent="0" algn="l">
              <a:lnSpc>
                <a:spcPct val="119000"/>
              </a:lnSpc>
              <a:spcBef>
                <a:spcPts val="0"/>
              </a:spcBef>
              <a:spcAft>
                <a:spcPts val="0"/>
              </a:spcAft>
            </a:pPr>
            <a:r>
              <a:rPr lang="en-US" sz="2200" b="1" kern="1400" dirty="0">
                <a:ln>
                  <a:noFill/>
                </a:ln>
                <a:solidFill>
                  <a:srgbClr val="000000"/>
                </a:solidFill>
                <a:effectLst/>
                <a:cs typeface="Arial" panose="020B0604020202020204" pitchFamily="34" charset="0"/>
              </a:rPr>
              <a:t>3) Certain colors prohibited. Fluorescent and metallic colors, and the use of black as a main body color are not permitted on the exterior of any structure in this district. </a:t>
            </a:r>
          </a:p>
        </p:txBody>
      </p:sp>
    </p:spTree>
    <p:extLst>
      <p:ext uri="{BB962C8B-B14F-4D97-AF65-F5344CB8AC3E}">
        <p14:creationId xmlns:p14="http://schemas.microsoft.com/office/powerpoint/2010/main" val="2124584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9A5D12-2E49-49C2-98D5-1D45921E02AB}"/>
              </a:ext>
            </a:extLst>
          </p:cNvPr>
          <p:cNvSpPr txBox="1"/>
          <p:nvPr/>
        </p:nvSpPr>
        <p:spPr>
          <a:xfrm>
            <a:off x="228600" y="152400"/>
            <a:ext cx="8686800" cy="5654177"/>
          </a:xfrm>
          <a:prstGeom prst="rect">
            <a:avLst/>
          </a:prstGeom>
          <a:solidFill>
            <a:schemeClr val="bg1"/>
          </a:solidFill>
        </p:spPr>
        <p:txBody>
          <a:bodyPr wrap="square">
            <a:spAutoFit/>
          </a:bodyPr>
          <a:lstStyle/>
          <a:p>
            <a:pPr marL="0" marR="0" indent="0" algn="ctr">
              <a:lnSpc>
                <a:spcPct val="119000"/>
              </a:lnSpc>
              <a:spcBef>
                <a:spcPts val="0"/>
              </a:spcBef>
              <a:spcAft>
                <a:spcPts val="0"/>
              </a:spcAft>
            </a:pPr>
            <a:r>
              <a:rPr lang="en-US" b="1" u="sng" kern="1400" dirty="0">
                <a:ln>
                  <a:noFill/>
                </a:ln>
                <a:solidFill>
                  <a:srgbClr val="000000"/>
                </a:solidFill>
                <a:effectLst/>
                <a:cs typeface="Arial" panose="020B0604020202020204" pitchFamily="34" charset="0"/>
              </a:rPr>
              <a:t>Yard, Lot, Space</a:t>
            </a:r>
          </a:p>
          <a:p>
            <a:r>
              <a:rPr lang="en-US" sz="2000" b="0" i="0" u="none" strike="noStrike" baseline="0" dirty="0">
                <a:solidFill>
                  <a:srgbClr val="000000"/>
                </a:solidFill>
              </a:rPr>
              <a:t>Front Yard Setback </a:t>
            </a:r>
          </a:p>
          <a:p>
            <a:pPr marL="285750" indent="-285750">
              <a:buFont typeface="Arial" panose="020B0604020202020204" pitchFamily="34" charset="0"/>
              <a:buChar char="•"/>
            </a:pPr>
            <a:r>
              <a:rPr lang="en-US" sz="2000" dirty="0">
                <a:solidFill>
                  <a:srgbClr val="000000"/>
                </a:solidFill>
              </a:rPr>
              <a:t>The minimum front yard setback will be equal to the average of the adjacent lots.  All original or contributing homes are deemed conforming to the front yard setback requirement.</a:t>
            </a:r>
            <a:endParaRPr lang="en-US" sz="2000" b="0" i="0" u="none" strike="noStrike" baseline="0" dirty="0">
              <a:solidFill>
                <a:srgbClr val="000000"/>
              </a:solidFill>
            </a:endParaRPr>
          </a:p>
          <a:p>
            <a:r>
              <a:rPr lang="en-US" sz="2000" kern="1400" dirty="0">
                <a:ln>
                  <a:noFill/>
                </a:ln>
                <a:solidFill>
                  <a:srgbClr val="000000"/>
                </a:solidFill>
                <a:effectLst/>
                <a:cs typeface="Arial" panose="020B0604020202020204" pitchFamily="34" charset="0"/>
              </a:rPr>
              <a:t>Side Yard Setback</a:t>
            </a:r>
          </a:p>
          <a:p>
            <a:pPr marL="285750" indent="-285750">
              <a:buFont typeface="Arial" panose="020B0604020202020204" pitchFamily="34" charset="0"/>
              <a:buChar char="•"/>
            </a:pPr>
            <a:r>
              <a:rPr lang="en-US" sz="2000" kern="1400" dirty="0">
                <a:solidFill>
                  <a:srgbClr val="000000"/>
                </a:solidFill>
                <a:cs typeface="Arial" panose="020B0604020202020204" pitchFamily="34" charset="0"/>
              </a:rPr>
              <a:t>Lots smaller than 10,000 square feet – Five feet on one side and 10 feet on the other</a:t>
            </a:r>
          </a:p>
          <a:p>
            <a:pPr marL="285750" indent="-285750">
              <a:buFont typeface="Arial" panose="020B0604020202020204" pitchFamily="34" charset="0"/>
              <a:buChar char="•"/>
            </a:pPr>
            <a:r>
              <a:rPr lang="en-US" sz="2000" kern="1400" dirty="0">
                <a:ln>
                  <a:noFill/>
                </a:ln>
                <a:solidFill>
                  <a:srgbClr val="000000"/>
                </a:solidFill>
                <a:effectLst/>
                <a:cs typeface="Arial" panose="020B0604020202020204" pitchFamily="34" charset="0"/>
              </a:rPr>
              <a:t>Lots </a:t>
            </a:r>
            <a:r>
              <a:rPr lang="en-US" sz="2000" kern="1400" dirty="0">
                <a:solidFill>
                  <a:srgbClr val="000000"/>
                </a:solidFill>
                <a:cs typeface="Arial" panose="020B0604020202020204" pitchFamily="34" charset="0"/>
              </a:rPr>
              <a:t>10,000 square feet and larger – Six feet on one side and 11 feet on the other</a:t>
            </a:r>
          </a:p>
          <a:p>
            <a:pPr marL="285750" indent="-285750">
              <a:buFont typeface="Arial" panose="020B0604020202020204" pitchFamily="34" charset="0"/>
              <a:buChar char="•"/>
            </a:pPr>
            <a:r>
              <a:rPr lang="en-US" sz="2000" kern="1400" dirty="0">
                <a:ln>
                  <a:noFill/>
                </a:ln>
                <a:solidFill>
                  <a:srgbClr val="000000"/>
                </a:solidFill>
                <a:effectLst/>
                <a:cs typeface="Arial" panose="020B0604020202020204" pitchFamily="34" charset="0"/>
              </a:rPr>
              <a:t>A 15-foot </a:t>
            </a:r>
            <a:r>
              <a:rPr lang="en-US" sz="2000" kern="1400" dirty="0" err="1">
                <a:ln>
                  <a:noFill/>
                </a:ln>
                <a:solidFill>
                  <a:srgbClr val="000000"/>
                </a:solidFill>
                <a:effectLst/>
                <a:cs typeface="Arial" panose="020B0604020202020204" pitchFamily="34" charset="0"/>
              </a:rPr>
              <a:t>cornerside</a:t>
            </a:r>
            <a:r>
              <a:rPr lang="en-US" sz="2000" kern="1400" dirty="0">
                <a:ln>
                  <a:noFill/>
                </a:ln>
                <a:solidFill>
                  <a:srgbClr val="000000"/>
                </a:solidFill>
                <a:effectLst/>
                <a:cs typeface="Arial" panose="020B0604020202020204" pitchFamily="34" charset="0"/>
              </a:rPr>
              <a:t> setback is required on corner lots.</a:t>
            </a:r>
          </a:p>
          <a:p>
            <a:r>
              <a:rPr lang="en-US" sz="2000" kern="1400" dirty="0">
                <a:solidFill>
                  <a:srgbClr val="000000"/>
                </a:solidFill>
                <a:cs typeface="Arial" panose="020B0604020202020204" pitchFamily="34" charset="0"/>
              </a:rPr>
              <a:t>Rear Yard Setback</a:t>
            </a:r>
          </a:p>
          <a:p>
            <a:pPr marL="285750" indent="-285750">
              <a:buFont typeface="Arial" panose="020B0604020202020204" pitchFamily="34" charset="0"/>
              <a:buChar char="•"/>
            </a:pPr>
            <a:r>
              <a:rPr lang="en-US" sz="2000" kern="1400" dirty="0">
                <a:solidFill>
                  <a:srgbClr val="000000"/>
                </a:solidFill>
                <a:cs typeface="Arial" panose="020B0604020202020204" pitchFamily="34" charset="0"/>
              </a:rPr>
              <a:t>The minimum rear yard setback is 20 feet.</a:t>
            </a:r>
          </a:p>
          <a:p>
            <a:pPr marL="285750" indent="-285750">
              <a:buFont typeface="Arial" panose="020B0604020202020204" pitchFamily="34" charset="0"/>
              <a:buChar char="•"/>
            </a:pPr>
            <a:r>
              <a:rPr lang="en-US" sz="2000" kern="1400" dirty="0">
                <a:solidFill>
                  <a:srgbClr val="000000"/>
                </a:solidFill>
                <a:cs typeface="Arial" panose="020B0604020202020204" pitchFamily="34" charset="0"/>
              </a:rPr>
              <a:t>The minimum rear yard setback is 10 feet for 6844 Avalon, 6850 Avalon, and 6858 Avalon.</a:t>
            </a:r>
          </a:p>
          <a:p>
            <a:r>
              <a:rPr lang="en-US" sz="2000" kern="1400" dirty="0">
                <a:ln>
                  <a:noFill/>
                </a:ln>
                <a:solidFill>
                  <a:srgbClr val="000000"/>
                </a:solidFill>
                <a:effectLst/>
                <a:cs typeface="Arial" panose="020B0604020202020204" pitchFamily="34" charset="0"/>
              </a:rPr>
              <a:t>Lot Coverage</a:t>
            </a:r>
          </a:p>
          <a:p>
            <a:pPr marL="342900" indent="-342900">
              <a:buFont typeface="Arial" panose="020B0604020202020204" pitchFamily="34" charset="0"/>
              <a:buChar char="•"/>
            </a:pPr>
            <a:r>
              <a:rPr lang="en-US" sz="2000" kern="1400" dirty="0">
                <a:solidFill>
                  <a:srgbClr val="000000"/>
                </a:solidFill>
                <a:cs typeface="Arial" panose="020B0604020202020204" pitchFamily="34" charset="0"/>
              </a:rPr>
              <a:t>Lot coverage for lots with original structures is 45 percent.</a:t>
            </a:r>
          </a:p>
          <a:p>
            <a:pPr marL="342900" indent="-342900">
              <a:buFont typeface="Arial" panose="020B0604020202020204" pitchFamily="34" charset="0"/>
              <a:buChar char="•"/>
            </a:pPr>
            <a:r>
              <a:rPr lang="en-US" sz="2000" kern="1400" dirty="0">
                <a:ln>
                  <a:noFill/>
                </a:ln>
                <a:solidFill>
                  <a:srgbClr val="000000"/>
                </a:solidFill>
                <a:effectLst/>
                <a:cs typeface="Arial" panose="020B0604020202020204" pitchFamily="34" charset="0"/>
              </a:rPr>
              <a:t>Lot covera</a:t>
            </a:r>
            <a:r>
              <a:rPr lang="en-US" sz="2000" kern="1400" dirty="0">
                <a:solidFill>
                  <a:srgbClr val="000000"/>
                </a:solidFill>
                <a:cs typeface="Arial" panose="020B0604020202020204" pitchFamily="34" charset="0"/>
              </a:rPr>
              <a:t>ge for new construction is 40 percent.</a:t>
            </a:r>
            <a:endParaRPr lang="en-US" sz="2000" kern="1400" dirty="0">
              <a:ln>
                <a:noFill/>
              </a:ln>
              <a:solidFill>
                <a:srgbClr val="000000"/>
              </a:solidFill>
              <a:effectLst/>
              <a:cs typeface="Arial" panose="020B0604020202020204" pitchFamily="34" charset="0"/>
            </a:endParaRPr>
          </a:p>
        </p:txBody>
      </p:sp>
    </p:spTree>
    <p:extLst>
      <p:ext uri="{BB962C8B-B14F-4D97-AF65-F5344CB8AC3E}">
        <p14:creationId xmlns:p14="http://schemas.microsoft.com/office/powerpoint/2010/main" val="2137277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E952CA3-682C-4031-A143-C9F07D922A6C}"/>
              </a:ext>
            </a:extLst>
          </p:cNvPr>
          <p:cNvPicPr>
            <a:picLocks noChangeAspect="1"/>
          </p:cNvPicPr>
          <p:nvPr/>
        </p:nvPicPr>
        <p:blipFill>
          <a:blip r:embed="rId3"/>
          <a:stretch>
            <a:fillRect/>
          </a:stretch>
        </p:blipFill>
        <p:spPr>
          <a:xfrm>
            <a:off x="160061" y="685800"/>
            <a:ext cx="8829054" cy="4648200"/>
          </a:xfrm>
          <a:prstGeom prst="rect">
            <a:avLst/>
          </a:prstGeom>
        </p:spPr>
      </p:pic>
    </p:spTree>
    <p:extLst>
      <p:ext uri="{BB962C8B-B14F-4D97-AF65-F5344CB8AC3E}">
        <p14:creationId xmlns:p14="http://schemas.microsoft.com/office/powerpoint/2010/main" val="3862688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9A5D12-2E49-49C2-98D5-1D45921E02AB}"/>
              </a:ext>
            </a:extLst>
          </p:cNvPr>
          <p:cNvSpPr txBox="1"/>
          <p:nvPr/>
        </p:nvSpPr>
        <p:spPr>
          <a:xfrm>
            <a:off x="228600" y="152400"/>
            <a:ext cx="8686800" cy="5673861"/>
          </a:xfrm>
          <a:prstGeom prst="rect">
            <a:avLst/>
          </a:prstGeom>
          <a:solidFill>
            <a:schemeClr val="bg1"/>
          </a:solidFill>
        </p:spPr>
        <p:txBody>
          <a:bodyPr wrap="square">
            <a:spAutoFit/>
          </a:bodyPr>
          <a:lstStyle/>
          <a:p>
            <a:pPr marL="0" marR="0" indent="0" algn="ctr">
              <a:lnSpc>
                <a:spcPct val="119000"/>
              </a:lnSpc>
              <a:spcBef>
                <a:spcPts val="0"/>
              </a:spcBef>
              <a:spcAft>
                <a:spcPts val="0"/>
              </a:spcAft>
            </a:pPr>
            <a:r>
              <a:rPr lang="en-US" b="1" u="sng" kern="1400" dirty="0">
                <a:ln>
                  <a:noFill/>
                </a:ln>
                <a:solidFill>
                  <a:srgbClr val="000000"/>
                </a:solidFill>
                <a:effectLst/>
                <a:cs typeface="Arial" panose="020B0604020202020204" pitchFamily="34" charset="0"/>
              </a:rPr>
              <a:t>Documented Assurance  </a:t>
            </a:r>
          </a:p>
          <a:p>
            <a:pPr>
              <a:lnSpc>
                <a:spcPct val="150000"/>
              </a:lnSpc>
            </a:pPr>
            <a:r>
              <a:rPr lang="en-US" sz="1600" b="0" i="0" u="none" strike="noStrike" baseline="0" dirty="0">
                <a:solidFill>
                  <a:srgbClr val="000000"/>
                </a:solidFill>
              </a:rPr>
              <a:t>DOCUMENTED ASSURANCE means an architectural drawing, survey, or photograph delineating the original or existing appearance, height, or footprint of the structure. </a:t>
            </a:r>
            <a:r>
              <a:rPr lang="en-US" sz="1600" dirty="0">
                <a:solidFill>
                  <a:srgbClr val="000000"/>
                </a:solidFill>
              </a:rPr>
              <a:t>[</a:t>
            </a:r>
            <a:r>
              <a:rPr lang="en-US" sz="1600" b="0" i="0" u="none" strike="noStrike" baseline="0" dirty="0"/>
              <a:t>This includes driveways]</a:t>
            </a:r>
          </a:p>
          <a:p>
            <a:pPr marL="0" marR="0" indent="0">
              <a:lnSpc>
                <a:spcPct val="119000"/>
              </a:lnSpc>
              <a:spcBef>
                <a:spcPts val="0"/>
              </a:spcBef>
              <a:spcAft>
                <a:spcPts val="0"/>
              </a:spcAft>
            </a:pPr>
            <a:endParaRPr lang="en-US" sz="1600" dirty="0">
              <a:solidFill>
                <a:srgbClr val="000000"/>
              </a:solidFill>
            </a:endParaRPr>
          </a:p>
          <a:p>
            <a:pPr marL="0" marR="0" indent="0">
              <a:lnSpc>
                <a:spcPct val="119000"/>
              </a:lnSpc>
              <a:spcBef>
                <a:spcPts val="0"/>
              </a:spcBef>
              <a:spcAft>
                <a:spcPts val="0"/>
              </a:spcAft>
            </a:pPr>
            <a:r>
              <a:rPr lang="en-US" sz="1600" dirty="0">
                <a:solidFill>
                  <a:srgbClr val="000000"/>
                </a:solidFill>
                <a:effectLst/>
                <a:ea typeface="Calibri" panose="020F0502020204030204" pitchFamily="34" charset="0"/>
                <a:cs typeface="Times New Roman" panose="02020603050405020304" pitchFamily="18" charset="0"/>
              </a:rPr>
              <a:t>In cases where an existing structure is nonconforming to the yard, lot, and space regulations, documented assurance may be used to allow for remodeling or reconstruction of the nonconforming portion of the building:</a:t>
            </a:r>
            <a:endParaRPr lang="en-US" sz="1600" dirty="0">
              <a:effectLst/>
              <a:ea typeface="Calibri" panose="020F0502020204030204" pitchFamily="34" charset="0"/>
              <a:cs typeface="Times New Roman" panose="02020603050405020304" pitchFamily="18" charset="0"/>
            </a:endParaRPr>
          </a:p>
          <a:p>
            <a:pPr marL="228600" marR="0" indent="28575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	1) If the property owner provides the director with documented assurance, the 			    portion of the structure may be renovated, remodeled, repaired, or rebuilt 			    within the original or previously nonconforming building footprint and height:</a:t>
            </a:r>
          </a:p>
          <a:p>
            <a:pPr marL="148590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A) with materials and features shown in the documented assurance;</a:t>
            </a:r>
          </a:p>
          <a:p>
            <a:pPr marL="148590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B) in compliance with the development standards and architectural    </a:t>
            </a:r>
          </a:p>
          <a:p>
            <a:pPr marL="148590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     standards in this district; or</a:t>
            </a:r>
          </a:p>
          <a:p>
            <a:pPr marL="148590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C)  any combination of (a) or (b); and</a:t>
            </a:r>
          </a:p>
          <a:p>
            <a:pPr marL="148590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D)  must not increase the degree of nonconformity of the structure.</a:t>
            </a:r>
          </a:p>
          <a:p>
            <a:pPr marL="228600" marR="0" indent="28575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	2) For portions of the structure without documented assurance regarding materials </a:t>
            </a:r>
          </a:p>
          <a:p>
            <a:pPr marL="228600" marR="0" indent="28575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               and features, the architectural standards apply.</a:t>
            </a:r>
            <a:endParaRPr lang="en-US" sz="2400" kern="1400" dirty="0">
              <a:ln>
                <a:noFill/>
              </a:ln>
              <a:solidFill>
                <a:srgbClr val="000000"/>
              </a:solidFill>
              <a:effectLst/>
              <a:cs typeface="Arial" panose="020B0604020202020204" pitchFamily="34" charset="0"/>
            </a:endParaRPr>
          </a:p>
        </p:txBody>
      </p:sp>
    </p:spTree>
    <p:extLst>
      <p:ext uri="{BB962C8B-B14F-4D97-AF65-F5344CB8AC3E}">
        <p14:creationId xmlns:p14="http://schemas.microsoft.com/office/powerpoint/2010/main" val="2651426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93C9C331-9FB2-461A-9A7F-8E9CEC3F29E7}"/>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5FC06449-0A23-464E-9068-D30AD688487C}"/>
              </a:ext>
            </a:extLst>
          </p:cNvPr>
          <p:cNvPicPr>
            <a:picLocks noChangeAspect="1"/>
          </p:cNvPicPr>
          <p:nvPr/>
        </p:nvPicPr>
        <p:blipFill>
          <a:blip r:embed="rId2"/>
          <a:stretch>
            <a:fillRect/>
          </a:stretch>
        </p:blipFill>
        <p:spPr>
          <a:xfrm>
            <a:off x="152400" y="783932"/>
            <a:ext cx="8887176" cy="4016667"/>
          </a:xfrm>
          <a:prstGeom prst="rect">
            <a:avLst/>
          </a:prstGeom>
        </p:spPr>
      </p:pic>
    </p:spTree>
    <p:extLst>
      <p:ext uri="{BB962C8B-B14F-4D97-AF65-F5344CB8AC3E}">
        <p14:creationId xmlns:p14="http://schemas.microsoft.com/office/powerpoint/2010/main" val="947196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400B0BC-DBCF-479E-9692-8758AD49A9F3}"/>
              </a:ext>
            </a:extLst>
          </p:cNvPr>
          <p:cNvPicPr>
            <a:picLocks noChangeAspect="1"/>
          </p:cNvPicPr>
          <p:nvPr/>
        </p:nvPicPr>
        <p:blipFill rotWithShape="1">
          <a:blip r:embed="rId2"/>
          <a:srcRect l="49352" r="8927"/>
          <a:stretch/>
        </p:blipFill>
        <p:spPr>
          <a:xfrm>
            <a:off x="4800600" y="676784"/>
            <a:ext cx="4191000" cy="3638825"/>
          </a:xfrm>
          <a:prstGeom prst="rect">
            <a:avLst/>
          </a:prstGeom>
        </p:spPr>
      </p:pic>
      <p:sp>
        <p:nvSpPr>
          <p:cNvPr id="7" name="TextBox 6">
            <a:extLst>
              <a:ext uri="{FF2B5EF4-FFF2-40B4-BE49-F238E27FC236}">
                <a16:creationId xmlns:a16="http://schemas.microsoft.com/office/drawing/2014/main" id="{96734890-AFD8-4457-BFFF-7296FCFBC489}"/>
              </a:ext>
            </a:extLst>
          </p:cNvPr>
          <p:cNvSpPr txBox="1"/>
          <p:nvPr/>
        </p:nvSpPr>
        <p:spPr>
          <a:xfrm>
            <a:off x="152400" y="676784"/>
            <a:ext cx="4572000" cy="3441711"/>
          </a:xfrm>
          <a:prstGeom prst="rect">
            <a:avLst/>
          </a:prstGeom>
          <a:noFill/>
        </p:spPr>
        <p:txBody>
          <a:bodyPr wrap="square">
            <a:spAutoFit/>
          </a:bodyPr>
          <a:lstStyle/>
          <a:p>
            <a:pPr marL="0" marR="0" indent="0" algn="l">
              <a:lnSpc>
                <a:spcPct val="119000"/>
              </a:lnSpc>
              <a:spcBef>
                <a:spcPts val="0"/>
              </a:spcBef>
              <a:spcAft>
                <a:spcPts val="600"/>
              </a:spcAft>
            </a:pPr>
            <a:r>
              <a:rPr lang="en-US" sz="2000" b="1" u="sng" kern="1400" dirty="0">
                <a:ln>
                  <a:noFill/>
                </a:ln>
                <a:solidFill>
                  <a:srgbClr val="000000"/>
                </a:solidFill>
                <a:effectLst/>
                <a:latin typeface="Calibri" panose="020F0502020204030204" pitchFamily="34" charset="0"/>
              </a:rPr>
              <a:t>Height Adjacency </a:t>
            </a:r>
            <a:endParaRPr lang="en-US" sz="20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2000" kern="1400" dirty="0">
                <a:ln>
                  <a:noFill/>
                </a:ln>
                <a:solidFill>
                  <a:srgbClr val="000000"/>
                </a:solidFill>
                <a:effectLst/>
                <a:latin typeface="Calibri" panose="020F0502020204030204" pitchFamily="34" charset="0"/>
              </a:rPr>
              <a:t>New structures may be built to within minus five percent of the maximum height of an existing adjacent Contributing or Significant House with the same number of stories as the adjacent structure, even if that height exceeds the maximum height of 30 feet. This is to allow for compatible height in areas of Tract IV.  </a:t>
            </a:r>
          </a:p>
        </p:txBody>
      </p:sp>
    </p:spTree>
    <p:extLst>
      <p:ext uri="{BB962C8B-B14F-4D97-AF65-F5344CB8AC3E}">
        <p14:creationId xmlns:p14="http://schemas.microsoft.com/office/powerpoint/2010/main" val="3567601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58CA2FE-1189-4CE8-9149-A79A27DDF960}"/>
              </a:ext>
            </a:extLst>
          </p:cNvPr>
          <p:cNvPicPr>
            <a:picLocks noChangeAspect="1"/>
          </p:cNvPicPr>
          <p:nvPr/>
        </p:nvPicPr>
        <p:blipFill>
          <a:blip r:embed="rId2"/>
          <a:stretch>
            <a:fillRect/>
          </a:stretch>
        </p:blipFill>
        <p:spPr>
          <a:xfrm>
            <a:off x="61580" y="533400"/>
            <a:ext cx="9006220" cy="4419600"/>
          </a:xfrm>
          <a:prstGeom prst="rect">
            <a:avLst/>
          </a:prstGeom>
        </p:spPr>
      </p:pic>
    </p:spTree>
    <p:extLst>
      <p:ext uri="{BB962C8B-B14F-4D97-AF65-F5344CB8AC3E}">
        <p14:creationId xmlns:p14="http://schemas.microsoft.com/office/powerpoint/2010/main" val="3274801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F330A14-EF08-4BD2-B6FF-5D98AF02276E}"/>
              </a:ext>
            </a:extLst>
          </p:cNvPr>
          <p:cNvPicPr>
            <a:picLocks noChangeAspect="1"/>
          </p:cNvPicPr>
          <p:nvPr/>
        </p:nvPicPr>
        <p:blipFill rotWithShape="1">
          <a:blip r:embed="rId2"/>
          <a:srcRect l="62172" r="1386"/>
          <a:stretch/>
        </p:blipFill>
        <p:spPr>
          <a:xfrm>
            <a:off x="5442164" y="304800"/>
            <a:ext cx="3706318" cy="5257800"/>
          </a:xfrm>
          <a:prstGeom prst="rect">
            <a:avLst/>
          </a:prstGeom>
        </p:spPr>
      </p:pic>
      <p:sp>
        <p:nvSpPr>
          <p:cNvPr id="6" name="TextBox 5">
            <a:extLst>
              <a:ext uri="{FF2B5EF4-FFF2-40B4-BE49-F238E27FC236}">
                <a16:creationId xmlns:a16="http://schemas.microsoft.com/office/drawing/2014/main" id="{A94538A9-9755-4DD1-BAAB-6244F7D618DB}"/>
              </a:ext>
            </a:extLst>
          </p:cNvPr>
          <p:cNvSpPr txBox="1"/>
          <p:nvPr/>
        </p:nvSpPr>
        <p:spPr>
          <a:xfrm>
            <a:off x="76200" y="145725"/>
            <a:ext cx="5285282" cy="5716180"/>
          </a:xfrm>
          <a:prstGeom prst="rect">
            <a:avLst/>
          </a:prstGeom>
          <a:noFill/>
        </p:spPr>
        <p:txBody>
          <a:bodyPr wrap="square">
            <a:spAutoFit/>
          </a:bodyPr>
          <a:lstStyle/>
          <a:p>
            <a:pPr marL="0" marR="0" indent="0" algn="l">
              <a:lnSpc>
                <a:spcPct val="119000"/>
              </a:lnSpc>
              <a:spcBef>
                <a:spcPts val="0"/>
              </a:spcBef>
              <a:spcAft>
                <a:spcPts val="600"/>
              </a:spcAft>
            </a:pPr>
            <a:r>
              <a:rPr lang="en-US" sz="2000" b="1" u="sng" kern="1400" dirty="0">
                <a:ln>
                  <a:noFill/>
                </a:ln>
                <a:solidFill>
                  <a:srgbClr val="000000"/>
                </a:solidFill>
                <a:effectLst/>
                <a:latin typeface="Calibri" panose="020F0502020204030204" pitchFamily="34" charset="0"/>
              </a:rPr>
              <a:t>Height Looming Explanation </a:t>
            </a:r>
            <a:endParaRPr lang="en-US" sz="20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2000" kern="1400" dirty="0">
                <a:ln>
                  <a:noFill/>
                </a:ln>
                <a:solidFill>
                  <a:srgbClr val="000000"/>
                </a:solidFill>
                <a:effectLst/>
                <a:latin typeface="Calibri" panose="020F0502020204030204" pitchFamily="34" charset="0"/>
              </a:rPr>
              <a:t>Height Looming is not to be interpreted as an overall setback for the structure. The highest point of a building element (wall, parapet, dormer, etc.) shall not be taller than three times its distance from a side property line.</a:t>
            </a:r>
          </a:p>
          <a:p>
            <a:pPr marL="0" marR="0" indent="0" algn="l">
              <a:lnSpc>
                <a:spcPct val="119000"/>
              </a:lnSpc>
              <a:spcBef>
                <a:spcPts val="0"/>
              </a:spcBef>
              <a:spcAft>
                <a:spcPts val="600"/>
              </a:spcAft>
            </a:pPr>
            <a:r>
              <a:rPr lang="en-US" sz="2000" kern="1400" dirty="0">
                <a:ln>
                  <a:noFill/>
                </a:ln>
                <a:solidFill>
                  <a:srgbClr val="000000"/>
                </a:solidFill>
                <a:effectLst/>
                <a:latin typeface="Calibri" panose="020F0502020204030204" pitchFamily="34" charset="0"/>
              </a:rPr>
              <a:t>No portion of a building or structure greater than 24 feet in height may be located above the height looming slope (as illustrated) which extends vertically and is calculated by multiplying the distance from a side property line by three.  This creates a diagonal line that slopes back proportionately from the side yard property line by one foot in horizontal distance for every three feet in vertical distance.  </a:t>
            </a:r>
          </a:p>
        </p:txBody>
      </p:sp>
    </p:spTree>
    <p:extLst>
      <p:ext uri="{BB962C8B-B14F-4D97-AF65-F5344CB8AC3E}">
        <p14:creationId xmlns:p14="http://schemas.microsoft.com/office/powerpoint/2010/main" val="215914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Purpose of This Meeting</a:t>
            </a:r>
          </a:p>
        </p:txBody>
      </p:sp>
      <p:sp>
        <p:nvSpPr>
          <p:cNvPr id="3" name="Content Placeholder 2"/>
          <p:cNvSpPr>
            <a:spLocks noGrp="1"/>
          </p:cNvSpPr>
          <p:nvPr>
            <p:ph idx="1"/>
          </p:nvPr>
        </p:nvSpPr>
        <p:spPr>
          <a:xfrm>
            <a:off x="228600" y="868362"/>
            <a:ext cx="8763000" cy="5227638"/>
          </a:xfrm>
        </p:spPr>
        <p:txBody>
          <a:bodyPr>
            <a:normAutofit/>
          </a:bodyPr>
          <a:lstStyle/>
          <a:p>
            <a:pPr>
              <a:lnSpc>
                <a:spcPct val="120000"/>
              </a:lnSpc>
            </a:pPr>
            <a:r>
              <a:rPr lang="en-US" sz="3200" dirty="0">
                <a:latin typeface="+mn-lt"/>
              </a:rPr>
              <a:t>This meeting is the 17th Post-Application Neighborhood Meeting to discuss the DRAFT of the proposed Conservation District Ordinance to expand the Lakewood Conservation District 2. </a:t>
            </a:r>
          </a:p>
          <a:p>
            <a:pPr lvl="1">
              <a:lnSpc>
                <a:spcPct val="120000"/>
              </a:lnSpc>
            </a:pPr>
            <a:r>
              <a:rPr lang="en-US" sz="2800" dirty="0">
                <a:latin typeface="+mn-lt"/>
              </a:rPr>
              <a:t>The proposed ordinance would modify the base zoning of the area from R-7.5(A) and R-10(A) to Tract IV of CD 2.</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47640"/>
            <a:ext cx="2057400" cy="365125"/>
          </a:xfrm>
        </p:spPr>
        <p:txBody>
          <a:bodyPr/>
          <a:lstStyle/>
          <a:p>
            <a:fld id="{EBB82CAC-BB48-4110-88D3-F3CCD57C994D}" type="slidenum">
              <a:rPr lang="en-US" smtClean="0"/>
              <a:pPr/>
              <a:t>3</a:t>
            </a:fld>
            <a:endParaRPr lang="en-US" dirty="0"/>
          </a:p>
        </p:txBody>
      </p:sp>
    </p:spTree>
    <p:extLst>
      <p:ext uri="{BB962C8B-B14F-4D97-AF65-F5344CB8AC3E}">
        <p14:creationId xmlns:p14="http://schemas.microsoft.com/office/powerpoint/2010/main" val="2695148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23A19C4-94E4-49D9-9F89-DF2286804A72}"/>
              </a:ext>
            </a:extLst>
          </p:cNvPr>
          <p:cNvPicPr>
            <a:picLocks noChangeAspect="1"/>
          </p:cNvPicPr>
          <p:nvPr/>
        </p:nvPicPr>
        <p:blipFill>
          <a:blip r:embed="rId2"/>
          <a:stretch>
            <a:fillRect/>
          </a:stretch>
        </p:blipFill>
        <p:spPr>
          <a:xfrm>
            <a:off x="304800" y="294586"/>
            <a:ext cx="8753139" cy="6268827"/>
          </a:xfrm>
          <a:prstGeom prst="rect">
            <a:avLst/>
          </a:prstGeom>
        </p:spPr>
      </p:pic>
    </p:spTree>
    <p:extLst>
      <p:ext uri="{BB962C8B-B14F-4D97-AF65-F5344CB8AC3E}">
        <p14:creationId xmlns:p14="http://schemas.microsoft.com/office/powerpoint/2010/main" val="2939856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0BD3E8B-51C9-4BCC-A700-179C71E68A3A}"/>
              </a:ext>
            </a:extLst>
          </p:cNvPr>
          <p:cNvPicPr>
            <a:picLocks noChangeAspect="1"/>
          </p:cNvPicPr>
          <p:nvPr/>
        </p:nvPicPr>
        <p:blipFill>
          <a:blip r:embed="rId2"/>
          <a:stretch>
            <a:fillRect/>
          </a:stretch>
        </p:blipFill>
        <p:spPr>
          <a:xfrm>
            <a:off x="361464" y="40730"/>
            <a:ext cx="8249136" cy="5822248"/>
          </a:xfrm>
          <a:prstGeom prst="rect">
            <a:avLst/>
          </a:prstGeom>
        </p:spPr>
      </p:pic>
    </p:spTree>
    <p:extLst>
      <p:ext uri="{BB962C8B-B14F-4D97-AF65-F5344CB8AC3E}">
        <p14:creationId xmlns:p14="http://schemas.microsoft.com/office/powerpoint/2010/main" val="4046665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CFC2C1C-9E78-4ACB-B10C-CB9B97D05096}"/>
              </a:ext>
            </a:extLst>
          </p:cNvPr>
          <p:cNvPicPr>
            <a:picLocks noChangeAspect="1"/>
          </p:cNvPicPr>
          <p:nvPr/>
        </p:nvPicPr>
        <p:blipFill rotWithShape="1">
          <a:blip r:embed="rId2"/>
          <a:srcRect l="55161"/>
          <a:stretch/>
        </p:blipFill>
        <p:spPr>
          <a:xfrm>
            <a:off x="4252008" y="914400"/>
            <a:ext cx="4749508" cy="4191000"/>
          </a:xfrm>
          <a:prstGeom prst="rect">
            <a:avLst/>
          </a:prstGeom>
        </p:spPr>
      </p:pic>
      <p:sp>
        <p:nvSpPr>
          <p:cNvPr id="6" name="TextBox 5">
            <a:extLst>
              <a:ext uri="{FF2B5EF4-FFF2-40B4-BE49-F238E27FC236}">
                <a16:creationId xmlns:a16="http://schemas.microsoft.com/office/drawing/2014/main" id="{146AD4A2-2F94-48D9-98A3-2DCE7FB29656}"/>
              </a:ext>
            </a:extLst>
          </p:cNvPr>
          <p:cNvSpPr txBox="1"/>
          <p:nvPr/>
        </p:nvSpPr>
        <p:spPr>
          <a:xfrm>
            <a:off x="457200" y="1676400"/>
            <a:ext cx="3581400" cy="2674835"/>
          </a:xfrm>
          <a:prstGeom prst="rect">
            <a:avLst/>
          </a:prstGeom>
          <a:noFill/>
        </p:spPr>
        <p:txBody>
          <a:bodyPr wrap="square">
            <a:spAutoFit/>
          </a:bodyPr>
          <a:lstStyle/>
          <a:p>
            <a:pPr marL="0" marR="0" indent="0" algn="l">
              <a:lnSpc>
                <a:spcPct val="119000"/>
              </a:lnSpc>
              <a:spcBef>
                <a:spcPts val="0"/>
              </a:spcBef>
              <a:spcAft>
                <a:spcPts val="600"/>
              </a:spcAft>
            </a:pPr>
            <a:r>
              <a:rPr lang="en-US" sz="2400" b="1" kern="1400" dirty="0">
                <a:ln>
                  <a:noFill/>
                </a:ln>
                <a:solidFill>
                  <a:srgbClr val="000000"/>
                </a:solidFill>
                <a:effectLst/>
                <a:latin typeface="Calibri" panose="020F0502020204030204" pitchFamily="34" charset="0"/>
              </a:rPr>
              <a:t>Height Looming </a:t>
            </a:r>
            <a:r>
              <a:rPr lang="en-US" sz="2400" kern="1400" dirty="0">
                <a:ln>
                  <a:noFill/>
                </a:ln>
                <a:solidFill>
                  <a:srgbClr val="000000"/>
                </a:solidFill>
                <a:effectLst/>
                <a:latin typeface="Calibri" panose="020F0502020204030204" pitchFamily="34" charset="0"/>
              </a:rPr>
              <a:t>only applies to main buildings and does not apply to a structure that is 24-feet in height or lower.</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1618432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8796CE69-5F24-42CF-BD23-91DB7DD8687D}"/>
              </a:ext>
            </a:extLst>
          </p:cNvPr>
          <p:cNvSpPr txBox="1"/>
          <p:nvPr/>
        </p:nvSpPr>
        <p:spPr>
          <a:xfrm>
            <a:off x="304800" y="381000"/>
            <a:ext cx="8305800" cy="5542543"/>
          </a:xfrm>
          <a:prstGeom prst="rect">
            <a:avLst/>
          </a:prstGeom>
          <a:noFill/>
        </p:spPr>
        <p:txBody>
          <a:bodyPr wrap="square">
            <a:spAutoFit/>
          </a:bodyPr>
          <a:lstStyle/>
          <a:p>
            <a:pPr marL="0" marR="0" indent="0" algn="l">
              <a:lnSpc>
                <a:spcPct val="119000"/>
              </a:lnSpc>
              <a:spcBef>
                <a:spcPts val="0"/>
              </a:spcBef>
              <a:spcAft>
                <a:spcPts val="600"/>
              </a:spcAft>
            </a:pPr>
            <a:r>
              <a:rPr lang="en-US" sz="2400" b="1" u="sng" kern="1400" dirty="0">
                <a:ln>
                  <a:noFill/>
                </a:ln>
                <a:solidFill>
                  <a:srgbClr val="000000"/>
                </a:solidFill>
                <a:effectLst/>
                <a:latin typeface="Calibri" panose="020F0502020204030204" pitchFamily="34" charset="0"/>
              </a:rPr>
              <a:t>Stories </a:t>
            </a:r>
            <a:endParaRPr lang="en-US" sz="2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2400" kern="1400" dirty="0">
                <a:ln>
                  <a:noFill/>
                </a:ln>
                <a:solidFill>
                  <a:srgbClr val="000000"/>
                </a:solidFill>
                <a:effectLst/>
                <a:latin typeface="Calibri" panose="020F0502020204030204" pitchFamily="34" charset="0"/>
              </a:rPr>
              <a:t>The maximum number of stories above grade is two.  Attic stories (illustrated) are allowed for Tudor, French Eclectic, Colonial Revival, Neoclassical style structures. </a:t>
            </a:r>
          </a:p>
          <a:p>
            <a:pPr marL="228600" marR="0" indent="0" algn="l">
              <a:lnSpc>
                <a:spcPct val="119000"/>
              </a:lnSpc>
              <a:spcBef>
                <a:spcPts val="0"/>
              </a:spcBef>
              <a:spcAft>
                <a:spcPts val="600"/>
              </a:spcAft>
            </a:pPr>
            <a:r>
              <a:rPr lang="en-US" sz="2400" b="1" u="sng" kern="1400" dirty="0">
                <a:ln>
                  <a:noFill/>
                </a:ln>
                <a:solidFill>
                  <a:srgbClr val="000000"/>
                </a:solidFill>
                <a:effectLst/>
                <a:latin typeface="Calibri" panose="020F0502020204030204" pitchFamily="34" charset="0"/>
              </a:rPr>
              <a:t>Attic Story</a:t>
            </a:r>
            <a:r>
              <a:rPr lang="en-US" sz="2400" kern="1400" dirty="0">
                <a:ln>
                  <a:noFill/>
                </a:ln>
                <a:solidFill>
                  <a:srgbClr val="000000"/>
                </a:solidFill>
                <a:effectLst/>
                <a:latin typeface="Calibri" panose="020F0502020204030204" pitchFamily="34" charset="0"/>
              </a:rPr>
              <a:t> means the space between the existing ceiling framing of the topmost story and the underside of the roof framing. </a:t>
            </a:r>
          </a:p>
          <a:p>
            <a:pPr marL="228600" marR="0" indent="0" algn="l">
              <a:lnSpc>
                <a:spcPct val="119000"/>
              </a:lnSpc>
              <a:spcBef>
                <a:spcPts val="0"/>
              </a:spcBef>
              <a:spcAft>
                <a:spcPts val="600"/>
              </a:spcAft>
            </a:pPr>
            <a:r>
              <a:rPr lang="en-US" sz="2400" b="1" u="sng" kern="1400" dirty="0">
                <a:ln>
                  <a:noFill/>
                </a:ln>
                <a:solidFill>
                  <a:srgbClr val="000000"/>
                </a:solidFill>
                <a:effectLst/>
                <a:latin typeface="Calibri" panose="020F0502020204030204" pitchFamily="34" charset="0"/>
              </a:rPr>
              <a:t>One-and-One-Half Story</a:t>
            </a:r>
            <a:r>
              <a:rPr lang="en-US" sz="2400" kern="1400" dirty="0">
                <a:ln>
                  <a:noFill/>
                </a:ln>
                <a:solidFill>
                  <a:srgbClr val="000000"/>
                </a:solidFill>
                <a:effectLst/>
                <a:latin typeface="Calibri" panose="020F0502020204030204" pitchFamily="34" charset="0"/>
              </a:rPr>
              <a:t> means a building where any habitable space immediately above the first story is entirely contained within the main sloping roof structure, with the exception of dormers utilized for natural light.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3977430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D709996-B786-409F-B6FB-DCC6A57F5ECF}"/>
              </a:ext>
            </a:extLst>
          </p:cNvPr>
          <p:cNvPicPr>
            <a:picLocks noChangeAspect="1"/>
          </p:cNvPicPr>
          <p:nvPr/>
        </p:nvPicPr>
        <p:blipFill>
          <a:blip r:embed="rId2"/>
          <a:stretch>
            <a:fillRect/>
          </a:stretch>
        </p:blipFill>
        <p:spPr>
          <a:xfrm>
            <a:off x="44853" y="1219200"/>
            <a:ext cx="9003577" cy="3733800"/>
          </a:xfrm>
          <a:prstGeom prst="rect">
            <a:avLst/>
          </a:prstGeom>
        </p:spPr>
      </p:pic>
    </p:spTree>
    <p:extLst>
      <p:ext uri="{BB962C8B-B14F-4D97-AF65-F5344CB8AC3E}">
        <p14:creationId xmlns:p14="http://schemas.microsoft.com/office/powerpoint/2010/main" val="1460231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9A5D12-2E49-49C2-98D5-1D45921E02AB}"/>
              </a:ext>
            </a:extLst>
          </p:cNvPr>
          <p:cNvSpPr txBox="1"/>
          <p:nvPr/>
        </p:nvSpPr>
        <p:spPr>
          <a:xfrm>
            <a:off x="228600" y="152400"/>
            <a:ext cx="8686800" cy="5602880"/>
          </a:xfrm>
          <a:prstGeom prst="rect">
            <a:avLst/>
          </a:prstGeom>
          <a:noFill/>
        </p:spPr>
        <p:txBody>
          <a:bodyPr wrap="square">
            <a:spAutoFit/>
          </a:bodyPr>
          <a:lstStyle/>
          <a:p>
            <a:pPr marL="0" marR="0" indent="0" algn="ctr">
              <a:lnSpc>
                <a:spcPct val="119000"/>
              </a:lnSpc>
              <a:spcBef>
                <a:spcPts val="0"/>
              </a:spcBef>
              <a:spcAft>
                <a:spcPts val="0"/>
              </a:spcAft>
            </a:pPr>
            <a:r>
              <a:rPr lang="en-US" b="1" u="sng" kern="1400" dirty="0">
                <a:ln>
                  <a:noFill/>
                </a:ln>
                <a:solidFill>
                  <a:srgbClr val="000000"/>
                </a:solidFill>
                <a:effectLst/>
                <a:latin typeface="Arial" panose="020B0604020202020204" pitchFamily="34" charset="0"/>
                <a:cs typeface="Arial" panose="020B0604020202020204" pitchFamily="34" charset="0"/>
              </a:rPr>
              <a:t>Paving and Landscape in the Front Yard</a:t>
            </a:r>
          </a:p>
          <a:p>
            <a:r>
              <a:rPr lang="en-US" sz="2000" b="1" i="0" u="sng" strike="noStrike" baseline="0" dirty="0">
                <a:solidFill>
                  <a:srgbClr val="000000"/>
                </a:solidFill>
              </a:rPr>
              <a:t>Driveways</a:t>
            </a:r>
          </a:p>
          <a:p>
            <a:pPr marL="285750" indent="-285750">
              <a:spcBef>
                <a:spcPts val="200"/>
              </a:spcBef>
              <a:buFont typeface="Arial" panose="020B0604020202020204" pitchFamily="34" charset="0"/>
              <a:buChar char="•"/>
            </a:pPr>
            <a:r>
              <a:rPr lang="en-US" sz="2000" dirty="0">
                <a:solidFill>
                  <a:srgbClr val="000000"/>
                </a:solidFill>
              </a:rPr>
              <a:t>A front entry driveway is required on new construction.</a:t>
            </a:r>
          </a:p>
          <a:p>
            <a:pPr marL="285750" indent="-285750">
              <a:spcBef>
                <a:spcPts val="200"/>
              </a:spcBef>
              <a:buFont typeface="Arial" panose="020B0604020202020204" pitchFamily="34" charset="0"/>
              <a:buChar char="•"/>
            </a:pPr>
            <a:r>
              <a:rPr lang="en-US" sz="2000" dirty="0">
                <a:solidFill>
                  <a:srgbClr val="000000"/>
                </a:solidFill>
              </a:rPr>
              <a:t>Circular driveways are prohibited, except that any existing circular drive may be repaired or replaced within its existing footprint.</a:t>
            </a:r>
            <a:endParaRPr lang="en-US" sz="2000" b="0" i="0" u="none" strike="noStrike" baseline="0" dirty="0">
              <a:solidFill>
                <a:srgbClr val="000000"/>
              </a:solidFill>
            </a:endParaRPr>
          </a:p>
          <a:p>
            <a:pPr>
              <a:spcBef>
                <a:spcPts val="200"/>
              </a:spcBef>
            </a:pPr>
            <a:r>
              <a:rPr lang="en-US" sz="2000" b="1" u="sng" kern="1400" dirty="0">
                <a:ln>
                  <a:noFill/>
                </a:ln>
                <a:solidFill>
                  <a:srgbClr val="000000"/>
                </a:solidFill>
                <a:effectLst/>
                <a:cs typeface="Arial" panose="020B0604020202020204" pitchFamily="34" charset="0"/>
              </a:rPr>
              <a:t>Impervious Surface</a:t>
            </a:r>
          </a:p>
          <a:p>
            <a:pPr marL="285750" indent="-285750">
              <a:spcBef>
                <a:spcPts val="200"/>
              </a:spcBef>
              <a:buFont typeface="Arial" panose="020B0604020202020204" pitchFamily="34" charset="0"/>
              <a:buChar char="•"/>
            </a:pPr>
            <a:r>
              <a:rPr lang="en-US" sz="2000" kern="1400" dirty="0">
                <a:solidFill>
                  <a:srgbClr val="000000"/>
                </a:solidFill>
                <a:cs typeface="Arial" panose="020B0604020202020204" pitchFamily="34" charset="0"/>
              </a:rPr>
              <a:t>Artificial of synthetic grass is prohibited in a front yard or parkway.</a:t>
            </a:r>
          </a:p>
          <a:p>
            <a:pPr marL="285750" indent="-285750">
              <a:spcBef>
                <a:spcPts val="200"/>
              </a:spcBef>
              <a:buFont typeface="Arial" panose="020B0604020202020204" pitchFamily="34" charset="0"/>
              <a:buChar char="•"/>
            </a:pPr>
            <a:r>
              <a:rPr lang="en-US" sz="2000" kern="1400" dirty="0">
                <a:solidFill>
                  <a:srgbClr val="000000"/>
                </a:solidFill>
                <a:cs typeface="Arial" panose="020B0604020202020204" pitchFamily="34" charset="0"/>
              </a:rPr>
              <a:t>No more than 35 percent of the front yard may be paved or hardscaped.</a:t>
            </a:r>
          </a:p>
          <a:p>
            <a:pPr>
              <a:spcBef>
                <a:spcPts val="200"/>
              </a:spcBef>
            </a:pPr>
            <a:r>
              <a:rPr lang="en-US" sz="2000" b="1" u="sng" kern="1400" dirty="0">
                <a:ln>
                  <a:noFill/>
                </a:ln>
                <a:solidFill>
                  <a:srgbClr val="000000"/>
                </a:solidFill>
                <a:effectLst/>
                <a:cs typeface="Arial" panose="020B0604020202020204" pitchFamily="34" charset="0"/>
              </a:rPr>
              <a:t>Tree Mitigation</a:t>
            </a:r>
          </a:p>
          <a:p>
            <a:pPr marL="285750" indent="-285750">
              <a:spcBef>
                <a:spcPts val="200"/>
              </a:spcBef>
              <a:buFont typeface="Arial" panose="020B0604020202020204" pitchFamily="34" charset="0"/>
              <a:buChar char="•"/>
            </a:pPr>
            <a:r>
              <a:rPr lang="en-US" sz="2000" kern="1400" dirty="0">
                <a:solidFill>
                  <a:srgbClr val="000000"/>
                </a:solidFill>
                <a:cs typeface="Arial" panose="020B0604020202020204" pitchFamily="34" charset="0"/>
              </a:rPr>
              <a:t>Mature trees, those over 15 caliper inches, located in the front yard are protected under Article X of the Dallas Development Code.</a:t>
            </a:r>
          </a:p>
          <a:p>
            <a:pPr marL="285750" indent="-285750">
              <a:spcBef>
                <a:spcPts val="200"/>
              </a:spcBef>
              <a:buFont typeface="Arial" panose="020B0604020202020204" pitchFamily="34" charset="0"/>
              <a:buChar char="•"/>
            </a:pPr>
            <a:r>
              <a:rPr lang="en-US" sz="2000" kern="1400" dirty="0">
                <a:ln>
                  <a:noFill/>
                </a:ln>
                <a:solidFill>
                  <a:srgbClr val="000000"/>
                </a:solidFill>
                <a:effectLst/>
                <a:cs typeface="Arial" panose="020B0604020202020204" pitchFamily="34" charset="0"/>
              </a:rPr>
              <a:t>Trees may be removed if a tree removal application </a:t>
            </a:r>
            <a:r>
              <a:rPr lang="en-US" sz="2000" kern="1400" dirty="0">
                <a:solidFill>
                  <a:srgbClr val="000000"/>
                </a:solidFill>
                <a:cs typeface="Arial" panose="020B0604020202020204" pitchFamily="34" charset="0"/>
              </a:rPr>
              <a:t>is approved by City Arborist.  </a:t>
            </a:r>
          </a:p>
          <a:p>
            <a:pPr marL="285750" indent="-285750">
              <a:spcBef>
                <a:spcPts val="200"/>
              </a:spcBef>
              <a:buFont typeface="Arial" panose="020B0604020202020204" pitchFamily="34" charset="0"/>
              <a:buChar char="•"/>
            </a:pPr>
            <a:r>
              <a:rPr lang="en-US" sz="2000" kern="1400" dirty="0">
                <a:ln>
                  <a:noFill/>
                </a:ln>
                <a:solidFill>
                  <a:srgbClr val="000000"/>
                </a:solidFill>
                <a:effectLst/>
                <a:cs typeface="Arial" panose="020B0604020202020204" pitchFamily="34" charset="0"/>
              </a:rPr>
              <a:t>There are defen</a:t>
            </a:r>
            <a:r>
              <a:rPr lang="en-US" sz="2000" kern="1400" dirty="0">
                <a:solidFill>
                  <a:srgbClr val="000000"/>
                </a:solidFill>
                <a:cs typeface="Arial" panose="020B0604020202020204" pitchFamily="34" charset="0"/>
              </a:rPr>
              <a:t>ses to prosecution (reasons allowed) including sick or dying tree, or causing damage to an existing structure.</a:t>
            </a:r>
          </a:p>
          <a:p>
            <a:pPr marL="285750" indent="-285750">
              <a:spcBef>
                <a:spcPts val="200"/>
              </a:spcBef>
              <a:buFont typeface="Arial" panose="020B0604020202020204" pitchFamily="34" charset="0"/>
              <a:buChar char="•"/>
            </a:pPr>
            <a:r>
              <a:rPr lang="en-US" sz="2000" kern="1400" dirty="0">
                <a:ln>
                  <a:noFill/>
                </a:ln>
                <a:solidFill>
                  <a:srgbClr val="000000"/>
                </a:solidFill>
                <a:effectLst/>
                <a:cs typeface="Arial" panose="020B0604020202020204" pitchFamily="34" charset="0"/>
              </a:rPr>
              <a:t>Mitigation can include planting of new trees or payment into the reforestation fund.</a:t>
            </a:r>
          </a:p>
        </p:txBody>
      </p:sp>
    </p:spTree>
    <p:extLst>
      <p:ext uri="{BB962C8B-B14F-4D97-AF65-F5344CB8AC3E}">
        <p14:creationId xmlns:p14="http://schemas.microsoft.com/office/powerpoint/2010/main" val="2895463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9A5D12-2E49-49C2-98D5-1D45921E02AB}"/>
              </a:ext>
            </a:extLst>
          </p:cNvPr>
          <p:cNvSpPr txBox="1"/>
          <p:nvPr/>
        </p:nvSpPr>
        <p:spPr>
          <a:xfrm>
            <a:off x="228600" y="152400"/>
            <a:ext cx="8686800" cy="4697055"/>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Fences  </a:t>
            </a:r>
            <a:endParaRPr lang="en-US" sz="2400" kern="1400" dirty="0">
              <a:ln>
                <a:noFill/>
              </a:ln>
              <a:solidFill>
                <a:srgbClr val="000000"/>
              </a:solidFill>
              <a:effectLst/>
              <a:cs typeface="Arial" panose="020B0604020202020204" pitchFamily="34" charset="0"/>
            </a:endParaRPr>
          </a:p>
          <a:p>
            <a:pPr marL="0" marR="0" indent="0" algn="l">
              <a:spcBef>
                <a:spcPts val="0"/>
              </a:spcBef>
              <a:spcAft>
                <a:spcPts val="0"/>
              </a:spcAft>
            </a:pPr>
            <a:r>
              <a:rPr lang="en-US" sz="2400" b="1" u="sng" kern="1400" dirty="0">
                <a:ln>
                  <a:noFill/>
                </a:ln>
                <a:solidFill>
                  <a:srgbClr val="000000"/>
                </a:solidFill>
                <a:effectLst/>
                <a:cs typeface="Arial" panose="020B0604020202020204" pitchFamily="34" charset="0"/>
              </a:rPr>
              <a:t>Location</a:t>
            </a:r>
            <a:endParaRPr lang="en-US" sz="2400" b="1" kern="1400" dirty="0">
              <a:ln>
                <a:noFill/>
              </a:ln>
              <a:solidFill>
                <a:srgbClr val="000000"/>
              </a:solidFill>
              <a:effectLst/>
              <a:cs typeface="Arial" panose="020B0604020202020204" pitchFamily="34" charset="0"/>
            </a:endParaRPr>
          </a:p>
          <a:p>
            <a:pPr marL="342900" marR="0" indent="-342900" algn="l">
              <a:spcBef>
                <a:spcPts val="20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and walls, excluding retaining walls, are not allowed in a front yard.  For purposes of this section, “front yard” means that area between the front façade and street, excluding porches, as illustrated below.</a:t>
            </a:r>
          </a:p>
          <a:p>
            <a:pPr marL="342900" marR="0" indent="-342900" algn="l">
              <a:spcBef>
                <a:spcPts val="20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Courtyard walls must not project into the required front yard.</a:t>
            </a:r>
          </a:p>
          <a:p>
            <a:pPr marL="342900" marR="0" indent="-342900" algn="l">
              <a:spcBef>
                <a:spcPts val="20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Solid fences must be set back a minimum of five feet from the corner of the front facade of a main building nearest the side property line, excluding porches. </a:t>
            </a:r>
          </a:p>
          <a:p>
            <a:pPr marL="342900" marR="0" indent="-342900" algn="l">
              <a:spcBef>
                <a:spcPts val="20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that are at least 70% open may be located flush to the corner of the front facade, excluding porches.</a:t>
            </a:r>
          </a:p>
        </p:txBody>
      </p:sp>
    </p:spTree>
    <p:extLst>
      <p:ext uri="{BB962C8B-B14F-4D97-AF65-F5344CB8AC3E}">
        <p14:creationId xmlns:p14="http://schemas.microsoft.com/office/powerpoint/2010/main" val="2612485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9A5D12-2E49-49C2-98D5-1D45921E02AB}"/>
              </a:ext>
            </a:extLst>
          </p:cNvPr>
          <p:cNvSpPr txBox="1"/>
          <p:nvPr/>
        </p:nvSpPr>
        <p:spPr>
          <a:xfrm>
            <a:off x="228600" y="152400"/>
            <a:ext cx="8686800" cy="4886787"/>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Fences  </a:t>
            </a:r>
            <a:endParaRPr lang="en-US" sz="2400" kern="1400" dirty="0">
              <a:ln>
                <a:noFill/>
              </a:ln>
              <a:solidFill>
                <a:srgbClr val="000000"/>
              </a:solidFill>
              <a:effectLst/>
              <a:cs typeface="Arial" panose="020B0604020202020204" pitchFamily="34" charset="0"/>
            </a:endParaRPr>
          </a:p>
          <a:p>
            <a:pPr marL="0" marR="0" indent="0" algn="l">
              <a:lnSpc>
                <a:spcPct val="119000"/>
              </a:lnSpc>
              <a:spcBef>
                <a:spcPts val="0"/>
              </a:spcBef>
              <a:spcAft>
                <a:spcPts val="0"/>
              </a:spcAft>
            </a:pPr>
            <a:endParaRPr lang="en-US" sz="2400" kern="1400" dirty="0">
              <a:ln>
                <a:noFill/>
              </a:ln>
              <a:solidFill>
                <a:srgbClr val="000000"/>
              </a:solidFill>
              <a:effectLst/>
              <a:cs typeface="Arial" panose="020B0604020202020204" pitchFamily="34" charset="0"/>
            </a:endParaRPr>
          </a:p>
          <a:p>
            <a:pPr marL="0" marR="0" indent="0" algn="l">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Height</a:t>
            </a:r>
            <a:r>
              <a:rPr lang="en-US" sz="2400" u="sng" kern="1400" dirty="0">
                <a:ln>
                  <a:noFill/>
                </a:ln>
                <a:solidFill>
                  <a:srgbClr val="000000"/>
                </a:solidFill>
                <a:effectLst/>
                <a:cs typeface="Arial" panose="020B0604020202020204" pitchFamily="34" charset="0"/>
              </a:rPr>
              <a:t>  </a:t>
            </a:r>
            <a:endParaRPr lang="en-US" sz="2400" kern="1400" dirty="0">
              <a:ln>
                <a:noFill/>
              </a:ln>
              <a:solidFill>
                <a:srgbClr val="000000"/>
              </a:solidFill>
              <a:effectLst/>
              <a:cs typeface="Arial" panose="020B0604020202020204" pitchFamily="34" charset="0"/>
            </a:endParaRP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in the side yard must not exceed six feet.</a:t>
            </a: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in a corner side yard must not exceed eight feet.</a:t>
            </a: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in the rear yard must not exceed eight feet. </a:t>
            </a:r>
          </a:p>
          <a:p>
            <a:pPr marL="0" marR="0" indent="0" algn="l">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Materials</a:t>
            </a:r>
            <a:endParaRPr lang="en-US" sz="2400" b="1" kern="1400" dirty="0">
              <a:ln>
                <a:noFill/>
              </a:ln>
              <a:solidFill>
                <a:srgbClr val="000000"/>
              </a:solidFill>
              <a:effectLst/>
              <a:cs typeface="Arial" panose="020B0604020202020204" pitchFamily="34" charset="0"/>
            </a:endParaRP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may be made of brick that matches the main structure, stone, wood, wrought iron or materials that look like wrought iron, or a combination of these materials. </a:t>
            </a: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Chain link is prohibited.  </a:t>
            </a:r>
          </a:p>
        </p:txBody>
      </p:sp>
    </p:spTree>
    <p:extLst>
      <p:ext uri="{BB962C8B-B14F-4D97-AF65-F5344CB8AC3E}">
        <p14:creationId xmlns:p14="http://schemas.microsoft.com/office/powerpoint/2010/main" val="911278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9EDAD47-73D7-48BA-B67C-2DB41DC7C80E}"/>
              </a:ext>
            </a:extLst>
          </p:cNvPr>
          <p:cNvPicPr>
            <a:picLocks noChangeAspect="1"/>
          </p:cNvPicPr>
          <p:nvPr/>
        </p:nvPicPr>
        <p:blipFill rotWithShape="1">
          <a:blip r:embed="rId2"/>
          <a:srcRect b="2217"/>
          <a:stretch/>
        </p:blipFill>
        <p:spPr>
          <a:xfrm>
            <a:off x="304800" y="152400"/>
            <a:ext cx="8001000" cy="5257800"/>
          </a:xfrm>
          <a:prstGeom prst="rect">
            <a:avLst/>
          </a:prstGeom>
        </p:spPr>
      </p:pic>
      <p:sp>
        <p:nvSpPr>
          <p:cNvPr id="3" name="TextBox 2">
            <a:extLst>
              <a:ext uri="{FF2B5EF4-FFF2-40B4-BE49-F238E27FC236}">
                <a16:creationId xmlns:a16="http://schemas.microsoft.com/office/drawing/2014/main" id="{28B3FDA7-23DE-41E7-912A-C8957331DE88}"/>
              </a:ext>
            </a:extLst>
          </p:cNvPr>
          <p:cNvSpPr txBox="1"/>
          <p:nvPr/>
        </p:nvSpPr>
        <p:spPr>
          <a:xfrm>
            <a:off x="5715000" y="457200"/>
            <a:ext cx="1981200" cy="461665"/>
          </a:xfrm>
          <a:prstGeom prst="rect">
            <a:avLst/>
          </a:prstGeom>
          <a:noFill/>
        </p:spPr>
        <p:txBody>
          <a:bodyPr wrap="square" rtlCol="0">
            <a:spAutoFit/>
          </a:bodyPr>
          <a:lstStyle/>
          <a:p>
            <a:pPr algn="ctr"/>
            <a:r>
              <a:rPr lang="en-US" sz="2400" b="1" u="sng" dirty="0"/>
              <a:t>Fences </a:t>
            </a:r>
          </a:p>
        </p:txBody>
      </p:sp>
    </p:spTree>
    <p:extLst>
      <p:ext uri="{BB962C8B-B14F-4D97-AF65-F5344CB8AC3E}">
        <p14:creationId xmlns:p14="http://schemas.microsoft.com/office/powerpoint/2010/main" val="3960163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16716"/>
            <a:ext cx="8534401" cy="792162"/>
          </a:xfrm>
        </p:spPr>
        <p:txBody>
          <a:bodyPr>
            <a:normAutofit/>
          </a:bodyPr>
          <a:lstStyle/>
          <a:p>
            <a:pPr algn="ctr"/>
            <a:r>
              <a:rPr lang="en-US" sz="2400" u="sng" dirty="0">
                <a:solidFill>
                  <a:schemeClr val="tx1"/>
                </a:solidFill>
                <a:latin typeface="+mn-lt"/>
              </a:rPr>
              <a:t>Building Materials</a:t>
            </a:r>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39</a:t>
            </a:fld>
            <a:endParaRPr lang="en-US" dirty="0"/>
          </a:p>
        </p:txBody>
      </p:sp>
      <p:sp>
        <p:nvSpPr>
          <p:cNvPr id="6" name="Content Placeholder 5">
            <a:extLst>
              <a:ext uri="{FF2B5EF4-FFF2-40B4-BE49-F238E27FC236}">
                <a16:creationId xmlns:a16="http://schemas.microsoft.com/office/drawing/2014/main" id="{90377121-ECC5-441B-8CC9-225EC64DBC01}"/>
              </a:ext>
            </a:extLst>
          </p:cNvPr>
          <p:cNvSpPr>
            <a:spLocks noGrp="1"/>
          </p:cNvSpPr>
          <p:nvPr>
            <p:ph idx="1"/>
          </p:nvPr>
        </p:nvSpPr>
        <p:spPr>
          <a:xfrm>
            <a:off x="152400" y="685800"/>
            <a:ext cx="4190999" cy="3600544"/>
          </a:xfrm>
        </p:spPr>
        <p:txBody>
          <a:bodyPr>
            <a:normAutofit/>
          </a:bodyPr>
          <a:lstStyle/>
          <a:p>
            <a:r>
              <a:rPr lang="en-US" sz="2200" dirty="0">
                <a:solidFill>
                  <a:schemeClr val="tx1"/>
                </a:solidFill>
                <a:latin typeface="+mn-lt"/>
              </a:rPr>
              <a:t>1</a:t>
            </a:r>
            <a:r>
              <a:rPr lang="en-US" sz="2200" baseline="30000" dirty="0">
                <a:solidFill>
                  <a:schemeClr val="tx1"/>
                </a:solidFill>
                <a:latin typeface="+mn-lt"/>
              </a:rPr>
              <a:t>st</a:t>
            </a:r>
            <a:r>
              <a:rPr lang="en-US" sz="2200" dirty="0">
                <a:solidFill>
                  <a:schemeClr val="tx1"/>
                </a:solidFill>
                <a:latin typeface="+mn-lt"/>
              </a:rPr>
              <a:t> Story of Main Building - brick or stone, or a combination of the two. </a:t>
            </a:r>
          </a:p>
          <a:p>
            <a:r>
              <a:rPr lang="en-US" sz="2200" dirty="0">
                <a:solidFill>
                  <a:schemeClr val="tx1"/>
                </a:solidFill>
                <a:latin typeface="+mn-lt"/>
              </a:rPr>
              <a:t>No vinyl or aluminum siding </a:t>
            </a:r>
          </a:p>
          <a:p>
            <a:r>
              <a:rPr lang="en-US" sz="2200" dirty="0">
                <a:solidFill>
                  <a:schemeClr val="tx1"/>
                </a:solidFill>
                <a:latin typeface="+mn-lt"/>
              </a:rPr>
              <a:t>Wood, materials that look like wood, cast stone, wrought iron, or stucco with half-timbering may be applied in a manner and location typical of original houses in the district.</a:t>
            </a:r>
          </a:p>
        </p:txBody>
      </p:sp>
      <p:pic>
        <p:nvPicPr>
          <p:cNvPr id="5" name="Picture 4" descr="A picture containing grass, tree, outdoor, house&#10;&#10;Description automatically generated">
            <a:extLst>
              <a:ext uri="{FF2B5EF4-FFF2-40B4-BE49-F238E27FC236}">
                <a16:creationId xmlns:a16="http://schemas.microsoft.com/office/drawing/2014/main" id="{7A4CE769-AEE2-451A-9CE1-86DA87C992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66" t="15000" r="13334" b="16250"/>
          <a:stretch/>
        </p:blipFill>
        <p:spPr>
          <a:xfrm>
            <a:off x="4475711" y="1021239"/>
            <a:ext cx="4459778" cy="2819400"/>
          </a:xfrm>
          <a:prstGeom prst="rect">
            <a:avLst/>
          </a:prstGeom>
        </p:spPr>
      </p:pic>
      <p:sp>
        <p:nvSpPr>
          <p:cNvPr id="7" name="Content Placeholder 5">
            <a:extLst>
              <a:ext uri="{FF2B5EF4-FFF2-40B4-BE49-F238E27FC236}">
                <a16:creationId xmlns:a16="http://schemas.microsoft.com/office/drawing/2014/main" id="{2DAB5504-438E-4E7A-AD1D-62D7EC5D3BDE}"/>
              </a:ext>
            </a:extLst>
          </p:cNvPr>
          <p:cNvSpPr txBox="1">
            <a:spLocks/>
          </p:cNvSpPr>
          <p:nvPr/>
        </p:nvSpPr>
        <p:spPr>
          <a:xfrm>
            <a:off x="145741" y="4191000"/>
            <a:ext cx="8763000" cy="173672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solidFill>
                  <a:schemeClr val="tx1"/>
                </a:solidFill>
                <a:latin typeface="+mn-lt"/>
              </a:rPr>
              <a:t>On a front facade and within the wrap-around, all materials and their application must be typical of the period and architectural style, or be compatible with original main buildings designated the same architectural style in the district. This applies to all main buildings in the proposed Tract IV.</a:t>
            </a:r>
          </a:p>
        </p:txBody>
      </p:sp>
    </p:spTree>
    <p:extLst>
      <p:ext uri="{BB962C8B-B14F-4D97-AF65-F5344CB8AC3E}">
        <p14:creationId xmlns:p14="http://schemas.microsoft.com/office/powerpoint/2010/main" val="1660084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1090"/>
            <a:ext cx="8686800" cy="792162"/>
          </a:xfrm>
        </p:spPr>
        <p:txBody>
          <a:bodyPr>
            <a:normAutofit fontScale="90000"/>
          </a:bodyPr>
          <a:lstStyle/>
          <a:p>
            <a:pPr algn="ctr"/>
            <a:r>
              <a:rPr lang="en-US" sz="3600" dirty="0">
                <a:latin typeface="+mn-lt"/>
              </a:rPr>
              <a:t>CD-2 Boundaries &amp; Proposed Expansion Area</a:t>
            </a:r>
          </a:p>
        </p:txBody>
      </p:sp>
      <p:sp>
        <p:nvSpPr>
          <p:cNvPr id="4" name="Slide Number Placeholder 9">
            <a:extLst>
              <a:ext uri="{FF2B5EF4-FFF2-40B4-BE49-F238E27FC236}">
                <a16:creationId xmlns:a16="http://schemas.microsoft.com/office/drawing/2014/main" id="{39FB12DA-5107-42C2-9DEC-F07DC96C958E}"/>
              </a:ext>
            </a:extLst>
          </p:cNvPr>
          <p:cNvSpPr>
            <a:spLocks noGrp="1"/>
          </p:cNvSpPr>
          <p:nvPr>
            <p:ph type="sldNum" sz="quarter" idx="12"/>
          </p:nvPr>
        </p:nvSpPr>
        <p:spPr>
          <a:xfrm>
            <a:off x="6705600" y="5593080"/>
            <a:ext cx="2057400" cy="365125"/>
          </a:xfrm>
        </p:spPr>
        <p:txBody>
          <a:bodyPr/>
          <a:lstStyle/>
          <a:p>
            <a:fld id="{EBB82CAC-BB48-4110-88D3-F3CCD57C994D}" type="slidenum">
              <a:rPr lang="en-US" smtClean="0"/>
              <a:pPr/>
              <a:t>4</a:t>
            </a:fld>
            <a:endParaRPr lang="en-US" dirty="0"/>
          </a:p>
        </p:txBody>
      </p:sp>
      <p:pic>
        <p:nvPicPr>
          <p:cNvPr id="5" name="Picture 4">
            <a:extLst>
              <a:ext uri="{FF2B5EF4-FFF2-40B4-BE49-F238E27FC236}">
                <a16:creationId xmlns:a16="http://schemas.microsoft.com/office/drawing/2014/main" id="{755D565B-5670-411D-8C8E-E709E7772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 y="792162"/>
            <a:ext cx="7744968" cy="5984748"/>
          </a:xfrm>
          <a:prstGeom prst="rect">
            <a:avLst/>
          </a:prstGeom>
        </p:spPr>
      </p:pic>
    </p:spTree>
    <p:extLst>
      <p:ext uri="{BB962C8B-B14F-4D97-AF65-F5344CB8AC3E}">
        <p14:creationId xmlns:p14="http://schemas.microsoft.com/office/powerpoint/2010/main" val="2365367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539A112F-4A74-43D9-9AEF-FF116480BFD4}"/>
              </a:ext>
            </a:extLst>
          </p:cNvPr>
          <p:cNvSpPr txBox="1"/>
          <p:nvPr/>
        </p:nvSpPr>
        <p:spPr>
          <a:xfrm>
            <a:off x="228600" y="152400"/>
            <a:ext cx="8686800" cy="1590756"/>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Demolitions</a:t>
            </a:r>
          </a:p>
          <a:p>
            <a:pPr marL="0" marR="0" indent="0">
              <a:lnSpc>
                <a:spcPct val="119000"/>
              </a:lnSpc>
              <a:spcBef>
                <a:spcPts val="0"/>
              </a:spcBef>
              <a:spcAft>
                <a:spcPts val="0"/>
              </a:spcAft>
            </a:pPr>
            <a:endParaRPr lang="en-US" sz="1800" b="0" i="0" u="none" strike="noStrike" baseline="0" dirty="0">
              <a:solidFill>
                <a:srgbClr val="000000"/>
              </a:solidFill>
              <a:latin typeface="Times New Roman" panose="02020603050405020304" pitchFamily="18" charset="0"/>
            </a:endParaRPr>
          </a:p>
          <a:p>
            <a:pPr marL="0" marR="0" indent="0">
              <a:lnSpc>
                <a:spcPct val="119000"/>
              </a:lnSpc>
              <a:spcBef>
                <a:spcPts val="0"/>
              </a:spcBef>
              <a:spcAft>
                <a:spcPts val="0"/>
              </a:spcAft>
            </a:pPr>
            <a:endParaRPr lang="en-US" kern="1400" dirty="0">
              <a:ln>
                <a:noFill/>
              </a:ln>
              <a:solidFill>
                <a:srgbClr val="000000"/>
              </a:solidFill>
              <a:effectLst/>
              <a:latin typeface="Times New Roman" panose="02020603050405020304" pitchFamily="18" charset="0"/>
              <a:cs typeface="Arial" panose="020B0604020202020204" pitchFamily="34" charset="0"/>
            </a:endParaRPr>
          </a:p>
          <a:p>
            <a:pPr marL="0" marR="0" indent="0">
              <a:lnSpc>
                <a:spcPct val="119000"/>
              </a:lnSpc>
              <a:spcBef>
                <a:spcPts val="0"/>
              </a:spcBef>
              <a:spcAft>
                <a:spcPts val="0"/>
              </a:spcAft>
            </a:pP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228600" y="685800"/>
            <a:ext cx="8763000" cy="5236883"/>
          </a:xfrm>
          <a:prstGeom prst="rect">
            <a:avLst/>
          </a:prstGeom>
          <a:noFill/>
        </p:spPr>
        <p:txBody>
          <a:bodyPr wrap="square">
            <a:spAutoFit/>
          </a:bodyPr>
          <a:lstStyle/>
          <a:p>
            <a:pPr>
              <a:spcBef>
                <a:spcPts val="200"/>
              </a:spcBef>
            </a:pPr>
            <a:r>
              <a:rPr lang="en-US" sz="2000" b="0" i="0" u="none" strike="noStrike" baseline="0" dirty="0">
                <a:solidFill>
                  <a:srgbClr val="000000"/>
                </a:solidFill>
              </a:rPr>
              <a:t>1) Original Houses [pre Jan. 1,1961] identified as Tudor, Spanish Revival, French Eclectic, Colonial Revival, and Neoclassical, or identified as Significant in Exhibit B may be demolished only if the cost of bringing the house into compliance with Section 27-11, “Minimum Property Standards; Responsibility of Owner,” of the Dallas City Code using materials similar to the original materials is greater than 80 percent of the value of Improvements according to the Dallas Central Appraisal District(DCAD). </a:t>
            </a:r>
          </a:p>
          <a:p>
            <a:pPr defTabSz="690563">
              <a:spcBef>
                <a:spcPts val="200"/>
              </a:spcBef>
            </a:pPr>
            <a:r>
              <a:rPr lang="en-US" sz="2000" b="0" i="0" u="none" strike="noStrike" baseline="0" dirty="0">
                <a:solidFill>
                  <a:srgbClr val="000000"/>
                </a:solidFill>
              </a:rPr>
              <a:t>	A) Applicant shall demonstrate the need for demolition by providing:</a:t>
            </a:r>
          </a:p>
          <a:p>
            <a:pPr defTabSz="574675">
              <a:spcBef>
                <a:spcPts val="200"/>
              </a:spcBef>
            </a:pPr>
            <a:r>
              <a:rPr lang="en-US" sz="2000" b="0" i="0" u="none" strike="noStrike" baseline="0" dirty="0">
                <a:solidFill>
                  <a:srgbClr val="000000"/>
                </a:solidFill>
              </a:rPr>
              <a:t>		</a:t>
            </a:r>
            <a:r>
              <a:rPr lang="en-US" sz="2000" b="0" i="0" u="none" strike="noStrike" baseline="0" dirty="0" err="1">
                <a:solidFill>
                  <a:srgbClr val="000000"/>
                </a:solidFill>
              </a:rPr>
              <a:t>i</a:t>
            </a:r>
            <a:r>
              <a:rPr lang="en-US" sz="2000" b="0" i="0" u="none" strike="noStrike" baseline="0" dirty="0">
                <a:solidFill>
                  <a:srgbClr val="000000"/>
                </a:solidFill>
              </a:rPr>
              <a:t>) Building Inspection report</a:t>
            </a:r>
          </a:p>
          <a:p>
            <a:pPr defTabSz="574675">
              <a:spcBef>
                <a:spcPts val="200"/>
              </a:spcBef>
            </a:pPr>
            <a:r>
              <a:rPr lang="en-US" sz="2000" b="0" i="0" u="none" strike="noStrike" baseline="0" dirty="0">
                <a:solidFill>
                  <a:srgbClr val="000000"/>
                </a:solidFill>
              </a:rPr>
              <a:t>		ii) Engineer’s report</a:t>
            </a:r>
          </a:p>
          <a:p>
            <a:pPr marL="1146175" indent="-1146175" defTabSz="574675">
              <a:spcBef>
                <a:spcPts val="200"/>
              </a:spcBef>
            </a:pPr>
            <a:r>
              <a:rPr lang="en-US" sz="2000" b="0" i="0" u="none" strike="noStrike" baseline="0" dirty="0">
                <a:solidFill>
                  <a:srgbClr val="000000"/>
                </a:solidFill>
              </a:rPr>
              <a:t>		iii) Itemized list of required repairs, broken down into labor and material costs</a:t>
            </a:r>
          </a:p>
          <a:p>
            <a:pPr>
              <a:spcBef>
                <a:spcPts val="200"/>
              </a:spcBef>
            </a:pPr>
            <a:r>
              <a:rPr lang="en-US" sz="2000" b="0" i="0" u="none" strike="noStrike" baseline="0" dirty="0">
                <a:solidFill>
                  <a:srgbClr val="000000"/>
                </a:solidFill>
              </a:rPr>
              <a:t>2) All structures not covered under paragraph 1 of this section may be demolished. New construction on those lots must be in </a:t>
            </a:r>
            <a:r>
              <a:rPr lang="en-US" sz="2000" i="0" strike="noStrike" baseline="0" dirty="0">
                <a:solidFill>
                  <a:srgbClr val="000000"/>
                </a:solidFill>
              </a:rPr>
              <a:t>either </a:t>
            </a:r>
            <a:r>
              <a:rPr lang="en-US" sz="2000" i="0" u="sng" strike="noStrike" baseline="0" dirty="0">
                <a:solidFill>
                  <a:srgbClr val="000000"/>
                </a:solidFill>
              </a:rPr>
              <a:t>the style of the main building to be demolished </a:t>
            </a:r>
            <a:r>
              <a:rPr lang="en-US" sz="2000" b="1" i="0" strike="noStrike" baseline="0" dirty="0">
                <a:solidFill>
                  <a:srgbClr val="000000"/>
                </a:solidFill>
              </a:rPr>
              <a:t>or</a:t>
            </a:r>
            <a:r>
              <a:rPr lang="en-US" sz="2000" i="0" strike="noStrike" baseline="0" dirty="0">
                <a:solidFill>
                  <a:srgbClr val="000000"/>
                </a:solidFill>
              </a:rPr>
              <a:t> </a:t>
            </a:r>
            <a:r>
              <a:rPr lang="en-US" sz="2000" i="0" u="sng" strike="noStrike" baseline="0" dirty="0">
                <a:solidFill>
                  <a:srgbClr val="000000"/>
                </a:solidFill>
              </a:rPr>
              <a:t>one of the five contributing styles</a:t>
            </a:r>
            <a:r>
              <a:rPr lang="en-US" sz="2000" i="0" strike="noStrike" baseline="0" dirty="0">
                <a:solidFill>
                  <a:srgbClr val="000000"/>
                </a:solidFill>
              </a:rPr>
              <a:t>.</a:t>
            </a:r>
          </a:p>
          <a:p>
            <a:pPr marL="0" marR="0" indent="0">
              <a:lnSpc>
                <a:spcPct val="119000"/>
              </a:lnSpc>
              <a:spcBef>
                <a:spcPts val="0"/>
              </a:spcBef>
              <a:spcAft>
                <a:spcPts val="0"/>
              </a:spcAft>
            </a:pP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030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1" y="0"/>
            <a:ext cx="6629401" cy="49397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a:t>
            </a:r>
          </a:p>
          <a:p>
            <a:pPr marL="62865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a) Statement of intent. The purpose of the architectural standards is to allow the application of architectural elements and materials in such a way that allows the continuation of flexibility of design by referencing those elements as outlined in this section through documentation. Any use of a referenced architectural element must be in a manner similar to the example provided for consideration.  This is in recognition of the unique/varied design of a many of the original homes within Tract IV.  </a:t>
            </a:r>
            <a:endParaRPr lang="en-US" sz="1400" dirty="0">
              <a:effectLst/>
              <a:ea typeface="Calibri" panose="020F0502020204030204" pitchFamily="34" charset="0"/>
              <a:cs typeface="Times New Roman" panose="02020603050405020304" pitchFamily="18" charset="0"/>
            </a:endParaRPr>
          </a:p>
          <a:p>
            <a:pPr marL="62865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b) Accepted Sources for Regulation of Architectural Standards.  Except as provided in this subsection, architectural standards are established utilizing original, contributing architectural styles and housing stock within this district, in conjunction with images and descriptions derived from “A Field Guide to American Houses” by Virginia Savage McAlester, (et. al.), or in another publication approved by the director. </a:t>
            </a:r>
            <a:endParaRPr lang="en-US" sz="1400" dirty="0">
              <a:effectLst/>
              <a:ea typeface="Calibri" panose="020F0502020204030204" pitchFamily="34" charset="0"/>
              <a:cs typeface="Times New Roman" panose="02020603050405020304" pitchFamily="18" charset="0"/>
            </a:endParaRPr>
          </a:p>
          <a:p>
            <a:pPr marL="0" marR="0" indent="0">
              <a:lnSpc>
                <a:spcPct val="119000"/>
              </a:lnSpc>
              <a:spcBef>
                <a:spcPts val="0"/>
              </a:spcBef>
              <a:spcAft>
                <a:spcPts val="0"/>
              </a:spcAft>
            </a:pP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48DD4AF-D6D8-4472-BD8D-FDB0D4948A54}"/>
              </a:ext>
            </a:extLst>
          </p:cNvPr>
          <p:cNvPicPr>
            <a:picLocks noChangeAspect="1"/>
          </p:cNvPicPr>
          <p:nvPr/>
        </p:nvPicPr>
        <p:blipFill>
          <a:blip r:embed="rId2"/>
          <a:stretch>
            <a:fillRect/>
          </a:stretch>
        </p:blipFill>
        <p:spPr>
          <a:xfrm>
            <a:off x="6881920" y="609600"/>
            <a:ext cx="2033145" cy="2645229"/>
          </a:xfrm>
          <a:prstGeom prst="rect">
            <a:avLst/>
          </a:prstGeom>
        </p:spPr>
      </p:pic>
      <p:sp>
        <p:nvSpPr>
          <p:cNvPr id="6" name="TextBox 5">
            <a:extLst>
              <a:ext uri="{FF2B5EF4-FFF2-40B4-BE49-F238E27FC236}">
                <a16:creationId xmlns:a16="http://schemas.microsoft.com/office/drawing/2014/main" id="{E41F6C61-87BA-42F9-9AC3-A4AD360C3BC7}"/>
              </a:ext>
            </a:extLst>
          </p:cNvPr>
          <p:cNvSpPr txBox="1"/>
          <p:nvPr/>
        </p:nvSpPr>
        <p:spPr>
          <a:xfrm>
            <a:off x="0" y="4481280"/>
            <a:ext cx="8915065" cy="1384995"/>
          </a:xfrm>
          <a:prstGeom prst="rect">
            <a:avLst/>
          </a:prstGeom>
          <a:noFill/>
        </p:spPr>
        <p:txBody>
          <a:bodyPr wrap="square">
            <a:spAutoFit/>
          </a:bodyPr>
          <a:lstStyle/>
          <a:p>
            <a:pPr marL="62865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c) Purpose statement: Inclusion of “A Field Guide to American Houses” is to provide descriptions and pictorial examples of architectural forms, styles, and features that may be utilized during construction and remodeling.</a:t>
            </a:r>
            <a:endParaRPr lang="en-US" sz="1400" dirty="0">
              <a:effectLst/>
              <a:ea typeface="Calibri" panose="020F0502020204030204" pitchFamily="34" charset="0"/>
              <a:cs typeface="Times New Roman" panose="02020603050405020304" pitchFamily="18" charset="0"/>
            </a:endParaRPr>
          </a:p>
          <a:p>
            <a:pPr marL="0" marR="0" indent="0">
              <a:lnSpc>
                <a:spcPct val="119000"/>
              </a:lnSpc>
              <a:spcBef>
                <a:spcPts val="0"/>
              </a:spcBef>
              <a:spcAft>
                <a:spcPts val="0"/>
              </a:spcAft>
            </a:pP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367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for CD-2</a:t>
            </a:r>
          </a:p>
        </p:txBody>
      </p:sp>
      <p:pic>
        <p:nvPicPr>
          <p:cNvPr id="7" name="Picture 6">
            <a:extLst>
              <a:ext uri="{FF2B5EF4-FFF2-40B4-BE49-F238E27FC236}">
                <a16:creationId xmlns:a16="http://schemas.microsoft.com/office/drawing/2014/main" id="{51FF9B12-F474-4DD3-B3DE-2E2D1DACD0E0}"/>
              </a:ext>
            </a:extLst>
          </p:cNvPr>
          <p:cNvPicPr>
            <a:picLocks noChangeAspect="1"/>
          </p:cNvPicPr>
          <p:nvPr/>
        </p:nvPicPr>
        <p:blipFill>
          <a:blip r:embed="rId3"/>
          <a:stretch>
            <a:fillRect/>
          </a:stretch>
        </p:blipFill>
        <p:spPr>
          <a:xfrm>
            <a:off x="3581400" y="3982530"/>
            <a:ext cx="1980883" cy="2744841"/>
          </a:xfrm>
          <a:prstGeom prst="rect">
            <a:avLst/>
          </a:prstGeom>
        </p:spPr>
      </p:pic>
      <p:pic>
        <p:nvPicPr>
          <p:cNvPr id="9" name="Picture 8">
            <a:extLst>
              <a:ext uri="{FF2B5EF4-FFF2-40B4-BE49-F238E27FC236}">
                <a16:creationId xmlns:a16="http://schemas.microsoft.com/office/drawing/2014/main" id="{EC9AE242-8079-46EB-B07B-C659A298D7D9}"/>
              </a:ext>
            </a:extLst>
          </p:cNvPr>
          <p:cNvPicPr>
            <a:picLocks noChangeAspect="1"/>
          </p:cNvPicPr>
          <p:nvPr/>
        </p:nvPicPr>
        <p:blipFill>
          <a:blip r:embed="rId4"/>
          <a:stretch>
            <a:fillRect/>
          </a:stretch>
        </p:blipFill>
        <p:spPr>
          <a:xfrm>
            <a:off x="152400" y="912189"/>
            <a:ext cx="3191321" cy="3803226"/>
          </a:xfrm>
          <a:prstGeom prst="rect">
            <a:avLst/>
          </a:prstGeom>
        </p:spPr>
      </p:pic>
      <p:pic>
        <p:nvPicPr>
          <p:cNvPr id="11" name="Picture 10">
            <a:extLst>
              <a:ext uri="{FF2B5EF4-FFF2-40B4-BE49-F238E27FC236}">
                <a16:creationId xmlns:a16="http://schemas.microsoft.com/office/drawing/2014/main" id="{7618FA6F-4E96-44C2-9D4E-B31D1E2E0406}"/>
              </a:ext>
            </a:extLst>
          </p:cNvPr>
          <p:cNvPicPr>
            <a:picLocks noChangeAspect="1"/>
          </p:cNvPicPr>
          <p:nvPr/>
        </p:nvPicPr>
        <p:blipFill>
          <a:blip r:embed="rId5"/>
          <a:stretch>
            <a:fillRect/>
          </a:stretch>
        </p:blipFill>
        <p:spPr>
          <a:xfrm>
            <a:off x="6131470" y="3513762"/>
            <a:ext cx="2514600" cy="2949368"/>
          </a:xfrm>
          <a:prstGeom prst="rect">
            <a:avLst/>
          </a:prstGeom>
        </p:spPr>
      </p:pic>
      <p:pic>
        <p:nvPicPr>
          <p:cNvPr id="13" name="Picture 12">
            <a:extLst>
              <a:ext uri="{FF2B5EF4-FFF2-40B4-BE49-F238E27FC236}">
                <a16:creationId xmlns:a16="http://schemas.microsoft.com/office/drawing/2014/main" id="{4C53A297-EC30-4F12-824E-5EB50DA00EDE}"/>
              </a:ext>
            </a:extLst>
          </p:cNvPr>
          <p:cNvPicPr>
            <a:picLocks noChangeAspect="1"/>
          </p:cNvPicPr>
          <p:nvPr/>
        </p:nvPicPr>
        <p:blipFill>
          <a:blip r:embed="rId6"/>
          <a:stretch>
            <a:fillRect/>
          </a:stretch>
        </p:blipFill>
        <p:spPr>
          <a:xfrm>
            <a:off x="6131470" y="911871"/>
            <a:ext cx="2814420" cy="2572146"/>
          </a:xfrm>
          <a:prstGeom prst="rect">
            <a:avLst/>
          </a:prstGeom>
        </p:spPr>
      </p:pic>
      <p:pic>
        <p:nvPicPr>
          <p:cNvPr id="15" name="Picture 14">
            <a:extLst>
              <a:ext uri="{FF2B5EF4-FFF2-40B4-BE49-F238E27FC236}">
                <a16:creationId xmlns:a16="http://schemas.microsoft.com/office/drawing/2014/main" id="{5782433C-883D-48AF-8D42-6737C38F126F}"/>
              </a:ext>
            </a:extLst>
          </p:cNvPr>
          <p:cNvPicPr>
            <a:picLocks noChangeAspect="1"/>
          </p:cNvPicPr>
          <p:nvPr/>
        </p:nvPicPr>
        <p:blipFill>
          <a:blip r:embed="rId7"/>
          <a:stretch>
            <a:fillRect/>
          </a:stretch>
        </p:blipFill>
        <p:spPr>
          <a:xfrm>
            <a:off x="3429000" y="912189"/>
            <a:ext cx="2636936" cy="2743200"/>
          </a:xfrm>
          <a:prstGeom prst="rect">
            <a:avLst/>
          </a:prstGeom>
        </p:spPr>
      </p:pic>
    </p:spTree>
    <p:extLst>
      <p:ext uri="{BB962C8B-B14F-4D97-AF65-F5344CB8AC3E}">
        <p14:creationId xmlns:p14="http://schemas.microsoft.com/office/powerpoint/2010/main" val="416565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 Field Guide to American Houses</a:t>
            </a:r>
          </a:p>
        </p:txBody>
      </p:sp>
      <p:pic>
        <p:nvPicPr>
          <p:cNvPr id="8" name="Picture 7">
            <a:extLst>
              <a:ext uri="{FF2B5EF4-FFF2-40B4-BE49-F238E27FC236}">
                <a16:creationId xmlns:a16="http://schemas.microsoft.com/office/drawing/2014/main" id="{FD7A4F2D-C63B-48B7-92E9-3289F2138D23}"/>
              </a:ext>
            </a:extLst>
          </p:cNvPr>
          <p:cNvPicPr>
            <a:picLocks noChangeAspect="1"/>
          </p:cNvPicPr>
          <p:nvPr/>
        </p:nvPicPr>
        <p:blipFill>
          <a:blip r:embed="rId3"/>
          <a:stretch>
            <a:fillRect/>
          </a:stretch>
        </p:blipFill>
        <p:spPr>
          <a:xfrm>
            <a:off x="4510161" y="730250"/>
            <a:ext cx="4390878" cy="5867400"/>
          </a:xfrm>
          <a:prstGeom prst="rect">
            <a:avLst/>
          </a:prstGeom>
        </p:spPr>
      </p:pic>
      <p:pic>
        <p:nvPicPr>
          <p:cNvPr id="12" name="Picture 11">
            <a:extLst>
              <a:ext uri="{FF2B5EF4-FFF2-40B4-BE49-F238E27FC236}">
                <a16:creationId xmlns:a16="http://schemas.microsoft.com/office/drawing/2014/main" id="{ADB5A39E-31D7-4ADE-A000-4710D89F4DBA}"/>
              </a:ext>
            </a:extLst>
          </p:cNvPr>
          <p:cNvPicPr>
            <a:picLocks noChangeAspect="1"/>
          </p:cNvPicPr>
          <p:nvPr/>
        </p:nvPicPr>
        <p:blipFill>
          <a:blip r:embed="rId4"/>
          <a:stretch>
            <a:fillRect/>
          </a:stretch>
        </p:blipFill>
        <p:spPr>
          <a:xfrm>
            <a:off x="247487" y="750224"/>
            <a:ext cx="4019713" cy="5847425"/>
          </a:xfrm>
          <a:prstGeom prst="rect">
            <a:avLst/>
          </a:prstGeom>
        </p:spPr>
      </p:pic>
    </p:spTree>
    <p:extLst>
      <p:ext uri="{BB962C8B-B14F-4D97-AF65-F5344CB8AC3E}">
        <p14:creationId xmlns:p14="http://schemas.microsoft.com/office/powerpoint/2010/main" val="3794885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 Field Guide to American Houses</a:t>
            </a:r>
          </a:p>
        </p:txBody>
      </p:sp>
      <p:pic>
        <p:nvPicPr>
          <p:cNvPr id="5" name="Picture 4">
            <a:extLst>
              <a:ext uri="{FF2B5EF4-FFF2-40B4-BE49-F238E27FC236}">
                <a16:creationId xmlns:a16="http://schemas.microsoft.com/office/drawing/2014/main" id="{5089FBE0-7739-4AB9-A46E-620BE3B0B940}"/>
              </a:ext>
            </a:extLst>
          </p:cNvPr>
          <p:cNvPicPr>
            <a:picLocks noChangeAspect="1"/>
          </p:cNvPicPr>
          <p:nvPr/>
        </p:nvPicPr>
        <p:blipFill>
          <a:blip r:embed="rId3"/>
          <a:stretch>
            <a:fillRect/>
          </a:stretch>
        </p:blipFill>
        <p:spPr>
          <a:xfrm>
            <a:off x="533400" y="766101"/>
            <a:ext cx="3581400" cy="5863299"/>
          </a:xfrm>
          <a:prstGeom prst="rect">
            <a:avLst/>
          </a:prstGeom>
        </p:spPr>
      </p:pic>
      <p:pic>
        <p:nvPicPr>
          <p:cNvPr id="7" name="Picture 6">
            <a:extLst>
              <a:ext uri="{FF2B5EF4-FFF2-40B4-BE49-F238E27FC236}">
                <a16:creationId xmlns:a16="http://schemas.microsoft.com/office/drawing/2014/main" id="{E5B581D1-4711-4F46-9B20-5704BD145B20}"/>
              </a:ext>
            </a:extLst>
          </p:cNvPr>
          <p:cNvPicPr>
            <a:picLocks noChangeAspect="1"/>
          </p:cNvPicPr>
          <p:nvPr/>
        </p:nvPicPr>
        <p:blipFill>
          <a:blip r:embed="rId4"/>
          <a:stretch>
            <a:fillRect/>
          </a:stretch>
        </p:blipFill>
        <p:spPr>
          <a:xfrm>
            <a:off x="4457027" y="740546"/>
            <a:ext cx="4305973" cy="5814026"/>
          </a:xfrm>
          <a:prstGeom prst="rect">
            <a:avLst/>
          </a:prstGeom>
        </p:spPr>
      </p:pic>
    </p:spTree>
    <p:extLst>
      <p:ext uri="{BB962C8B-B14F-4D97-AF65-F5344CB8AC3E}">
        <p14:creationId xmlns:p14="http://schemas.microsoft.com/office/powerpoint/2010/main" val="1282932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 Field Guide to American Houses</a:t>
            </a:r>
          </a:p>
        </p:txBody>
      </p:sp>
      <p:pic>
        <p:nvPicPr>
          <p:cNvPr id="5" name="Picture 4">
            <a:extLst>
              <a:ext uri="{FF2B5EF4-FFF2-40B4-BE49-F238E27FC236}">
                <a16:creationId xmlns:a16="http://schemas.microsoft.com/office/drawing/2014/main" id="{8EECB904-727E-45EA-B8FA-590903CD4451}"/>
              </a:ext>
            </a:extLst>
          </p:cNvPr>
          <p:cNvPicPr>
            <a:picLocks noChangeAspect="1"/>
          </p:cNvPicPr>
          <p:nvPr/>
        </p:nvPicPr>
        <p:blipFill>
          <a:blip r:embed="rId3"/>
          <a:stretch>
            <a:fillRect/>
          </a:stretch>
        </p:blipFill>
        <p:spPr>
          <a:xfrm>
            <a:off x="152400" y="685800"/>
            <a:ext cx="4517489" cy="5899150"/>
          </a:xfrm>
          <a:prstGeom prst="rect">
            <a:avLst/>
          </a:prstGeom>
        </p:spPr>
      </p:pic>
      <p:pic>
        <p:nvPicPr>
          <p:cNvPr id="7" name="Picture 6">
            <a:extLst>
              <a:ext uri="{FF2B5EF4-FFF2-40B4-BE49-F238E27FC236}">
                <a16:creationId xmlns:a16="http://schemas.microsoft.com/office/drawing/2014/main" id="{C7E170C9-7E6A-4179-A221-F18E22A0974A}"/>
              </a:ext>
            </a:extLst>
          </p:cNvPr>
          <p:cNvPicPr>
            <a:picLocks noChangeAspect="1"/>
          </p:cNvPicPr>
          <p:nvPr/>
        </p:nvPicPr>
        <p:blipFill>
          <a:blip r:embed="rId4"/>
          <a:stretch>
            <a:fillRect/>
          </a:stretch>
        </p:blipFill>
        <p:spPr>
          <a:xfrm>
            <a:off x="4697145" y="730250"/>
            <a:ext cx="4267199" cy="5856049"/>
          </a:xfrm>
          <a:prstGeom prst="rect">
            <a:avLst/>
          </a:prstGeom>
        </p:spPr>
      </p:pic>
    </p:spTree>
    <p:extLst>
      <p:ext uri="{BB962C8B-B14F-4D97-AF65-F5344CB8AC3E}">
        <p14:creationId xmlns:p14="http://schemas.microsoft.com/office/powerpoint/2010/main" val="3886250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 Field Guide to American Houses</a:t>
            </a:r>
          </a:p>
        </p:txBody>
      </p:sp>
      <p:pic>
        <p:nvPicPr>
          <p:cNvPr id="5" name="Picture 4">
            <a:extLst>
              <a:ext uri="{FF2B5EF4-FFF2-40B4-BE49-F238E27FC236}">
                <a16:creationId xmlns:a16="http://schemas.microsoft.com/office/drawing/2014/main" id="{82FBBCA9-6476-4EAB-895D-9B658CD5ED22}"/>
              </a:ext>
            </a:extLst>
          </p:cNvPr>
          <p:cNvPicPr>
            <a:picLocks noChangeAspect="1"/>
          </p:cNvPicPr>
          <p:nvPr/>
        </p:nvPicPr>
        <p:blipFill>
          <a:blip r:embed="rId3"/>
          <a:stretch>
            <a:fillRect/>
          </a:stretch>
        </p:blipFill>
        <p:spPr>
          <a:xfrm>
            <a:off x="152400" y="719322"/>
            <a:ext cx="4355919" cy="5792788"/>
          </a:xfrm>
          <a:prstGeom prst="rect">
            <a:avLst/>
          </a:prstGeom>
        </p:spPr>
      </p:pic>
      <p:pic>
        <p:nvPicPr>
          <p:cNvPr id="7" name="Picture 6">
            <a:extLst>
              <a:ext uri="{FF2B5EF4-FFF2-40B4-BE49-F238E27FC236}">
                <a16:creationId xmlns:a16="http://schemas.microsoft.com/office/drawing/2014/main" id="{BC26DA40-B343-44F0-A572-2688E43EC593}"/>
              </a:ext>
            </a:extLst>
          </p:cNvPr>
          <p:cNvPicPr>
            <a:picLocks noChangeAspect="1"/>
          </p:cNvPicPr>
          <p:nvPr/>
        </p:nvPicPr>
        <p:blipFill>
          <a:blip r:embed="rId4"/>
          <a:stretch>
            <a:fillRect/>
          </a:stretch>
        </p:blipFill>
        <p:spPr>
          <a:xfrm>
            <a:off x="4580963" y="690979"/>
            <a:ext cx="4369210" cy="5821131"/>
          </a:xfrm>
          <a:prstGeom prst="rect">
            <a:avLst/>
          </a:prstGeom>
        </p:spPr>
      </p:pic>
    </p:spTree>
    <p:extLst>
      <p:ext uri="{BB962C8B-B14F-4D97-AF65-F5344CB8AC3E}">
        <p14:creationId xmlns:p14="http://schemas.microsoft.com/office/powerpoint/2010/main" val="1224416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 Field Guide to American Houses</a:t>
            </a:r>
          </a:p>
        </p:txBody>
      </p:sp>
      <p:pic>
        <p:nvPicPr>
          <p:cNvPr id="5" name="Picture 4">
            <a:extLst>
              <a:ext uri="{FF2B5EF4-FFF2-40B4-BE49-F238E27FC236}">
                <a16:creationId xmlns:a16="http://schemas.microsoft.com/office/drawing/2014/main" id="{44C7F3B7-C07E-4751-B5E9-09DF1543A0FD}"/>
              </a:ext>
            </a:extLst>
          </p:cNvPr>
          <p:cNvPicPr>
            <a:picLocks noChangeAspect="1"/>
          </p:cNvPicPr>
          <p:nvPr/>
        </p:nvPicPr>
        <p:blipFill>
          <a:blip r:embed="rId3"/>
          <a:stretch>
            <a:fillRect/>
          </a:stretch>
        </p:blipFill>
        <p:spPr>
          <a:xfrm>
            <a:off x="4876800" y="730249"/>
            <a:ext cx="3725758" cy="5834325"/>
          </a:xfrm>
          <a:prstGeom prst="rect">
            <a:avLst/>
          </a:prstGeom>
        </p:spPr>
      </p:pic>
      <p:pic>
        <p:nvPicPr>
          <p:cNvPr id="7" name="Picture 6">
            <a:extLst>
              <a:ext uri="{FF2B5EF4-FFF2-40B4-BE49-F238E27FC236}">
                <a16:creationId xmlns:a16="http://schemas.microsoft.com/office/drawing/2014/main" id="{982737CB-1F9A-4EE1-81E5-A6FBC5D2159B}"/>
              </a:ext>
            </a:extLst>
          </p:cNvPr>
          <p:cNvPicPr>
            <a:picLocks noChangeAspect="1"/>
          </p:cNvPicPr>
          <p:nvPr/>
        </p:nvPicPr>
        <p:blipFill>
          <a:blip r:embed="rId4"/>
          <a:stretch>
            <a:fillRect/>
          </a:stretch>
        </p:blipFill>
        <p:spPr>
          <a:xfrm>
            <a:off x="609600" y="768874"/>
            <a:ext cx="4076250" cy="5811236"/>
          </a:xfrm>
          <a:prstGeom prst="rect">
            <a:avLst/>
          </a:prstGeom>
        </p:spPr>
      </p:pic>
    </p:spTree>
    <p:extLst>
      <p:ext uri="{BB962C8B-B14F-4D97-AF65-F5344CB8AC3E}">
        <p14:creationId xmlns:p14="http://schemas.microsoft.com/office/powerpoint/2010/main" val="1058394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228599" y="0"/>
            <a:ext cx="4800601" cy="6425157"/>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a:t>
            </a:r>
          </a:p>
          <a:p>
            <a:pPr marL="111125" marR="0">
              <a:lnSpc>
                <a:spcPct val="107000"/>
              </a:lnSpc>
              <a:spcBef>
                <a:spcPts val="0"/>
              </a:spcBef>
              <a:spcAft>
                <a:spcPts val="800"/>
              </a:spcAft>
            </a:pPr>
            <a:endParaRPr lang="en-US" sz="2000" dirty="0">
              <a:ea typeface="Calibri" panose="020F0502020204030204" pitchFamily="34" charset="0"/>
              <a:cs typeface="Times New Roman" panose="02020603050405020304" pitchFamily="18" charset="0"/>
            </a:endParaRPr>
          </a:p>
          <a:p>
            <a:pPr marL="111125" marR="0">
              <a:lnSpc>
                <a:spcPct val="107000"/>
              </a:lnSpc>
              <a:spcBef>
                <a:spcPts val="0"/>
              </a:spcBef>
              <a:spcAft>
                <a:spcPts val="800"/>
              </a:spcAft>
            </a:pPr>
            <a:r>
              <a:rPr lang="en-US" sz="2300" dirty="0">
                <a:ea typeface="Calibri" panose="020F0502020204030204" pitchFamily="34" charset="0"/>
                <a:cs typeface="Times New Roman" panose="02020603050405020304" pitchFamily="18" charset="0"/>
              </a:rPr>
              <a:t>The architectural standards for new construction and remodeling will apply to the front facade and wrap-around.</a:t>
            </a:r>
          </a:p>
          <a:p>
            <a:pPr marL="111125" marR="0">
              <a:lnSpc>
                <a:spcPct val="107000"/>
              </a:lnSpc>
              <a:spcBef>
                <a:spcPts val="0"/>
              </a:spcBef>
              <a:spcAft>
                <a:spcPts val="800"/>
              </a:spcAft>
            </a:pPr>
            <a:r>
              <a:rPr lang="en-US" sz="2300" dirty="0">
                <a:effectLst/>
                <a:ea typeface="Calibri" panose="020F0502020204030204" pitchFamily="34" charset="0"/>
                <a:cs typeface="Times New Roman" panose="02020603050405020304" pitchFamily="18" charset="0"/>
              </a:rPr>
              <a:t>WRAP-AROUND means the area to the midpoint of the structure measured from the furthest front wall or omitted wall line (porch) of the structure to the furthest rear wall or omitted wall line of the structure. The result shall be a straight line through the structure.</a:t>
            </a:r>
          </a:p>
          <a:p>
            <a:pPr marL="0" marR="0" indent="0">
              <a:lnSpc>
                <a:spcPct val="119000"/>
              </a:lnSpc>
              <a:spcBef>
                <a:spcPts val="0"/>
              </a:spcBef>
              <a:spcAft>
                <a:spcPts val="0"/>
              </a:spcAft>
            </a:pP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30F3322-455C-4F6F-A5EA-1CC85FE891A2}"/>
              </a:ext>
            </a:extLst>
          </p:cNvPr>
          <p:cNvPicPr>
            <a:picLocks noChangeAspect="1"/>
          </p:cNvPicPr>
          <p:nvPr/>
        </p:nvPicPr>
        <p:blipFill>
          <a:blip r:embed="rId2"/>
          <a:stretch>
            <a:fillRect/>
          </a:stretch>
        </p:blipFill>
        <p:spPr>
          <a:xfrm>
            <a:off x="5029202" y="685800"/>
            <a:ext cx="3886200" cy="4724400"/>
          </a:xfrm>
          <a:prstGeom prst="rect">
            <a:avLst/>
          </a:prstGeom>
        </p:spPr>
      </p:pic>
    </p:spTree>
    <p:extLst>
      <p:ext uri="{BB962C8B-B14F-4D97-AF65-F5344CB8AC3E}">
        <p14:creationId xmlns:p14="http://schemas.microsoft.com/office/powerpoint/2010/main" val="2888630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228600" y="0"/>
            <a:ext cx="9135291" cy="5816721"/>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a:t>
            </a:r>
          </a:p>
          <a:p>
            <a:pPr algn="ctr">
              <a:lnSpc>
                <a:spcPct val="150000"/>
              </a:lnSpc>
            </a:pPr>
            <a:endParaRPr lang="en-US" sz="800" b="1" u="sng" kern="1400" dirty="0">
              <a:ln>
                <a:noFill/>
              </a:ln>
              <a:solidFill>
                <a:srgbClr val="000000"/>
              </a:solidFill>
              <a:effectLst/>
              <a:latin typeface="Arial" panose="020B0604020202020204" pitchFamily="34" charset="0"/>
              <a:cs typeface="Arial" panose="020B0604020202020204" pitchFamily="34" charset="0"/>
            </a:endParaRPr>
          </a:p>
          <a:p>
            <a:pPr marL="800100" marR="0" indent="-285750">
              <a:lnSpc>
                <a:spcPct val="107000"/>
              </a:lnSpc>
              <a:spcBef>
                <a:spcPts val="0"/>
              </a:spcBef>
              <a:spcAft>
                <a:spcPts val="8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NEW CONSTRUCTION – All new construction must be built in compliance with architectural standards of one of the five contributing styles: Tudor, Spanish Revival/Eclectic, French Eclectic, Colonial Revival, Neoclassical.</a:t>
            </a:r>
          </a:p>
          <a:p>
            <a:pPr marL="800100" marR="0" indent="-285750">
              <a:lnSpc>
                <a:spcPct val="107000"/>
              </a:lnSpc>
              <a:spcBef>
                <a:spcPts val="0"/>
              </a:spcBef>
              <a:spcAft>
                <a:spcPts val="800"/>
              </a:spcAft>
              <a:buFont typeface="Arial" panose="020B0604020202020204" pitchFamily="34" charset="0"/>
              <a:buChar char="•"/>
            </a:pPr>
            <a:r>
              <a:rPr lang="en-US" sz="2000" kern="1400" dirty="0">
                <a:solidFill>
                  <a:srgbClr val="000000"/>
                </a:solidFill>
                <a:cs typeface="Times New Roman" panose="02020603050405020304" pitchFamily="18" charset="0"/>
              </a:rPr>
              <a:t>REMODELING – CONTRIBUTING – If a structure of a contributing style is remodeled, the remodeling must be compatible with the standards for its architectural style for that element of the structure being remodeled. In addition, certain elements that are characteristic of the style must be maintained or relocated with the wrap-around.</a:t>
            </a:r>
          </a:p>
          <a:p>
            <a:pPr marL="800100" marR="0" indent="-285750">
              <a:lnSpc>
                <a:spcPct val="107000"/>
              </a:lnSpc>
              <a:spcBef>
                <a:spcPts val="0"/>
              </a:spcBef>
              <a:spcAft>
                <a:spcPts val="800"/>
              </a:spcAft>
              <a:buFont typeface="Arial" panose="020B0604020202020204" pitchFamily="34" charset="0"/>
              <a:buChar char="•"/>
            </a:pPr>
            <a:r>
              <a:rPr lang="en-US" sz="2000" kern="1400" dirty="0">
                <a:solidFill>
                  <a:srgbClr val="000000"/>
                </a:solidFill>
                <a:cs typeface="Times New Roman" panose="02020603050405020304" pitchFamily="18" charset="0"/>
              </a:rPr>
              <a:t>REMODELING – NONCONTRIBUTING – If a noncontributing structure is remodeled, the remodeling must be </a:t>
            </a:r>
            <a:r>
              <a:rPr lang="en-US" sz="2000" u="sng" kern="1400" dirty="0">
                <a:solidFill>
                  <a:srgbClr val="000000"/>
                </a:solidFill>
                <a:cs typeface="Times New Roman" panose="02020603050405020304" pitchFamily="18" charset="0"/>
              </a:rPr>
              <a:t>compatible with the standards for its existing architectural style </a:t>
            </a:r>
            <a:r>
              <a:rPr lang="en-US" sz="2000" kern="1400" dirty="0">
                <a:solidFill>
                  <a:srgbClr val="000000"/>
                </a:solidFill>
                <a:cs typeface="Times New Roman" panose="02020603050405020304" pitchFamily="18" charset="0"/>
              </a:rPr>
              <a:t>or one of the 5 contributing styles (Tudor, Spanish Revival/Eclectic, French Eclectic, Colonial Revival, Neoclassical) for that element of the structure being remodeled. All subsequent remodeling must be in the same architectural style as the first remodeling in the contributing style.</a:t>
            </a:r>
            <a:endParaRPr lang="en-US" sz="2000" kern="1400" dirty="0">
              <a:ln>
                <a:noFill/>
              </a:ln>
              <a:solidFill>
                <a:srgbClr val="000000"/>
              </a:solidFill>
              <a:effectLst/>
              <a:cs typeface="Arial" panose="020B0604020202020204" pitchFamily="34" charset="0"/>
            </a:endParaRPr>
          </a:p>
        </p:txBody>
      </p:sp>
    </p:spTree>
    <p:extLst>
      <p:ext uri="{BB962C8B-B14F-4D97-AF65-F5344CB8AC3E}">
        <p14:creationId xmlns:p14="http://schemas.microsoft.com/office/powerpoint/2010/main" val="2875919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Sec. 51A-4.505 Conservation Districts</a:t>
            </a:r>
          </a:p>
        </p:txBody>
      </p:sp>
      <p:sp>
        <p:nvSpPr>
          <p:cNvPr id="3" name="Content Placeholder 2"/>
          <p:cNvSpPr>
            <a:spLocks noGrp="1"/>
          </p:cNvSpPr>
          <p:nvPr>
            <p:ph idx="1"/>
          </p:nvPr>
        </p:nvSpPr>
        <p:spPr>
          <a:xfrm>
            <a:off x="228600" y="868362"/>
            <a:ext cx="8769096" cy="4922838"/>
          </a:xfrm>
        </p:spPr>
        <p:txBody>
          <a:bodyPr>
            <a:normAutofit fontScale="92500" lnSpcReduction="20000"/>
          </a:bodyPr>
          <a:lstStyle/>
          <a:p>
            <a:pPr marL="0" indent="0" algn="l">
              <a:spcAft>
                <a:spcPts val="900"/>
              </a:spcAft>
              <a:buNone/>
            </a:pPr>
            <a:r>
              <a:rPr lang="en-US" sz="2400" b="0" i="0" u="none" strike="noStrike" dirty="0">
                <a:effectLst/>
                <a:latin typeface="+mn-lt"/>
              </a:rPr>
              <a:t>   (b)   </a:t>
            </a:r>
            <a:r>
              <a:rPr lang="en-US" sz="2400" b="0" i="0" u="sng" dirty="0">
                <a:effectLst/>
                <a:latin typeface="+mn-lt"/>
              </a:rPr>
              <a:t>Findings and purpose</a:t>
            </a:r>
            <a:r>
              <a:rPr lang="en-US" sz="2400" b="0" i="0" u="none" strike="noStrike" dirty="0">
                <a:effectLst/>
                <a:latin typeface="+mn-lt"/>
              </a:rPr>
              <a:t>.</a:t>
            </a:r>
            <a:endParaRPr lang="en-US" sz="2400" b="0" i="0" dirty="0">
              <a:effectLst/>
              <a:latin typeface="+mn-lt"/>
            </a:endParaRPr>
          </a:p>
          <a:p>
            <a:pPr marL="0" indent="0" algn="l">
              <a:spcAft>
                <a:spcPts val="900"/>
              </a:spcAft>
              <a:buNone/>
            </a:pPr>
            <a:r>
              <a:rPr lang="en-US" sz="2400" b="0" i="0" dirty="0">
                <a:effectLst/>
                <a:latin typeface="+mn-lt"/>
              </a:rPr>
              <a:t>      (1)   State law authorizes the city of Dallas to regulate the construction, alteration, reconstruction, or razing of buildings and other structures in "designated places and areas of historic, cultural, or architectural importance and significance."</a:t>
            </a:r>
          </a:p>
          <a:p>
            <a:pPr marL="0" indent="0" algn="l">
              <a:spcAft>
                <a:spcPts val="900"/>
              </a:spcAft>
              <a:buNone/>
            </a:pPr>
            <a:r>
              <a:rPr lang="en-US" sz="2400" b="0" i="0" dirty="0">
                <a:effectLst/>
                <a:latin typeface="+mn-lt"/>
              </a:rPr>
              <a:t>      (2)   Conservation districts are intended to provide a means of conserving an area's distinctive character by protecting or enhancing its physical attributes.</a:t>
            </a:r>
          </a:p>
          <a:p>
            <a:pPr marL="0" indent="0" algn="l">
              <a:spcAft>
                <a:spcPts val="900"/>
              </a:spcAft>
              <a:buNone/>
            </a:pPr>
            <a:r>
              <a:rPr lang="en-US" sz="2400" b="0" i="0" dirty="0">
                <a:effectLst/>
                <a:latin typeface="+mn-lt"/>
              </a:rPr>
              <a:t>      (3)   Conservation districts are distinguished from historic overlay districts, which preserve historic residential or commercial places; neighborhood stabilization overlay districts, which preserve single family neighborhoods by imposing neighborhood- specific yard, lot, and space regulations that reflect the existing character of the neighborhood; and planned development districts, which provide flexibility in planning and construction while protecting contiguous land uses and significant features.</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5</a:t>
            </a:fld>
            <a:endParaRPr lang="en-US" dirty="0"/>
          </a:p>
        </p:txBody>
      </p:sp>
    </p:spTree>
    <p:extLst>
      <p:ext uri="{BB962C8B-B14F-4D97-AF65-F5344CB8AC3E}">
        <p14:creationId xmlns:p14="http://schemas.microsoft.com/office/powerpoint/2010/main" val="3170203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228600" y="0"/>
            <a:ext cx="9135291" cy="5549981"/>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 Noncontributing</a:t>
            </a:r>
          </a:p>
          <a:p>
            <a:pPr marL="800100" marR="0" indent="-285750">
              <a:lnSpc>
                <a:spcPct val="107000"/>
              </a:lnSpc>
              <a:spcBef>
                <a:spcPts val="0"/>
              </a:spcBef>
              <a:spcAft>
                <a:spcPts val="800"/>
              </a:spcAft>
              <a:buFont typeface="Arial" panose="020B0604020202020204" pitchFamily="34" charset="0"/>
              <a:buChar char="•"/>
            </a:pPr>
            <a:r>
              <a:rPr lang="en-US" sz="2000" kern="1400" dirty="0">
                <a:ln>
                  <a:noFill/>
                </a:ln>
                <a:solidFill>
                  <a:srgbClr val="000000"/>
                </a:solidFill>
                <a:effectLst/>
                <a:cs typeface="Arial" panose="020B0604020202020204" pitchFamily="34" charset="0"/>
              </a:rPr>
              <a:t>Architectural Styles – Monterey, Minimal Traditional, Ranch, Mid-Century Modern, Contemporary, American Vernacular, New Traditional</a:t>
            </a:r>
          </a:p>
          <a:p>
            <a:pPr marL="800100" indent="-285750">
              <a:lnSpc>
                <a:spcPct val="107000"/>
              </a:lnSpc>
              <a:spcAft>
                <a:spcPts val="800"/>
              </a:spcAft>
              <a:buFont typeface="Arial" panose="020B0604020202020204" pitchFamily="34" charset="0"/>
              <a:buChar char="•"/>
            </a:pPr>
            <a:r>
              <a:rPr lang="en-US" sz="2000" kern="1400" dirty="0">
                <a:solidFill>
                  <a:srgbClr val="000000"/>
                </a:solidFill>
                <a:cs typeface="Arial" panose="020B0604020202020204" pitchFamily="34" charset="0"/>
              </a:rPr>
              <a:t>If a noncontributing structure is remodeled, the remodeling must be compatible with the standards for its existing architectural style or one of the 5 contributing styles (Tudor, Spanish Revival/Eclectic, French Eclectic, Colonial Revival, Neoclassical) for that element of the structure being remodeled. All subsequent remodeling must be in the same architectural style as the first remodeling in the contributing style.</a:t>
            </a:r>
            <a:endParaRPr lang="en-US" sz="1600" kern="1400" dirty="0">
              <a:ln>
                <a:noFill/>
              </a:ln>
              <a:solidFill>
                <a:srgbClr val="000000"/>
              </a:solidFill>
              <a:effectLst/>
              <a:cs typeface="Arial" panose="020B0604020202020204" pitchFamily="34" charset="0"/>
            </a:endParaRPr>
          </a:p>
          <a:p>
            <a:pPr marL="800100" marR="0" indent="-285750">
              <a:lnSpc>
                <a:spcPct val="107000"/>
              </a:lnSpc>
              <a:spcBef>
                <a:spcPts val="0"/>
              </a:spcBef>
              <a:spcAft>
                <a:spcPts val="800"/>
              </a:spcAft>
              <a:buFont typeface="Arial" panose="020B0604020202020204" pitchFamily="34" charset="0"/>
              <a:buChar char="•"/>
            </a:pPr>
            <a:r>
              <a:rPr lang="en-US" sz="2000" kern="1400" dirty="0">
                <a:solidFill>
                  <a:srgbClr val="000000"/>
                </a:solidFill>
                <a:cs typeface="Arial" panose="020B0604020202020204" pitchFamily="34" charset="0"/>
              </a:rPr>
              <a:t>Each style has general requirements including roof type, pitch, eaves, and material, as well as window type and appearance.  All materials and their application must be typical and appropriate for the style and period of the structure.  Porches may be included if characteristic of that style, like Monterey and Minimal Traditional.</a:t>
            </a:r>
          </a:p>
          <a:p>
            <a:pPr marL="800100" marR="0" indent="-285750">
              <a:lnSpc>
                <a:spcPct val="107000"/>
              </a:lnSpc>
              <a:spcBef>
                <a:spcPts val="0"/>
              </a:spcBef>
              <a:spcAft>
                <a:spcPts val="800"/>
              </a:spcAft>
              <a:buFont typeface="Arial" panose="020B0604020202020204" pitchFamily="34" charset="0"/>
              <a:buChar char="•"/>
            </a:pPr>
            <a:r>
              <a:rPr lang="en-US" sz="2000" kern="1400" dirty="0">
                <a:solidFill>
                  <a:srgbClr val="000000"/>
                </a:solidFill>
                <a:cs typeface="Arial" panose="020B0604020202020204" pitchFamily="34" charset="0"/>
              </a:rPr>
              <a:t>The architectural standards apply to the front facade and wrap-around.</a:t>
            </a:r>
          </a:p>
        </p:txBody>
      </p:sp>
    </p:spTree>
    <p:extLst>
      <p:ext uri="{BB962C8B-B14F-4D97-AF65-F5344CB8AC3E}">
        <p14:creationId xmlns:p14="http://schemas.microsoft.com/office/powerpoint/2010/main" val="1844592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descr="A picture containing outdoor, tree, grass, plant&#10;&#10;Description automatically generated">
            <a:extLst>
              <a:ext uri="{FF2B5EF4-FFF2-40B4-BE49-F238E27FC236}">
                <a16:creationId xmlns:a16="http://schemas.microsoft.com/office/drawing/2014/main" id="{5728ADE0-EE26-4547-97D9-C79512BE40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57" t="23382" r="11477" b="31618"/>
          <a:stretch/>
        </p:blipFill>
        <p:spPr>
          <a:xfrm>
            <a:off x="152399" y="4495801"/>
            <a:ext cx="5694577" cy="2091886"/>
          </a:xfrm>
          <a:prstGeom prst="rect">
            <a:avLst/>
          </a:prstGeom>
        </p:spPr>
      </p:pic>
      <p:pic>
        <p:nvPicPr>
          <p:cNvPr id="4" name="Picture 3" descr="A picture containing grass, outdoor, tree, plant&#10;&#10;Description automatically generated">
            <a:extLst>
              <a:ext uri="{FF2B5EF4-FFF2-40B4-BE49-F238E27FC236}">
                <a16:creationId xmlns:a16="http://schemas.microsoft.com/office/drawing/2014/main" id="{91573524-2BD1-43CB-A63A-7D431DDC89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12" t="21544" r="6271" b="32979"/>
          <a:stretch/>
        </p:blipFill>
        <p:spPr>
          <a:xfrm>
            <a:off x="3297023" y="2819400"/>
            <a:ext cx="5752303" cy="2015687"/>
          </a:xfrm>
          <a:prstGeom prst="rect">
            <a:avLst/>
          </a:prstGeom>
        </p:spPr>
      </p:pic>
      <p:sp>
        <p:nvSpPr>
          <p:cNvPr id="7" name="TextBox 6">
            <a:extLst>
              <a:ext uri="{FF2B5EF4-FFF2-40B4-BE49-F238E27FC236}">
                <a16:creationId xmlns:a16="http://schemas.microsoft.com/office/drawing/2014/main" id="{FA573F9E-DD1C-4687-A404-64F0DC171B80}"/>
              </a:ext>
            </a:extLst>
          </p:cNvPr>
          <p:cNvSpPr txBox="1"/>
          <p:nvPr/>
        </p:nvSpPr>
        <p:spPr>
          <a:xfrm>
            <a:off x="-228600" y="0"/>
            <a:ext cx="9135291" cy="3539687"/>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 Noncontributing</a:t>
            </a:r>
          </a:p>
          <a:p>
            <a:pPr marL="80010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400" cap="none" spc="0" normalizeH="0" baseline="0" noProof="0" dirty="0">
                <a:ln>
                  <a:noFill/>
                </a:ln>
                <a:solidFill>
                  <a:srgbClr val="000000"/>
                </a:solidFill>
                <a:effectLst/>
                <a:uLnTx/>
                <a:uFillTx/>
                <a:latin typeface="Calibri"/>
                <a:ea typeface="+mn-ea"/>
                <a:cs typeface="Arial" panose="020B0604020202020204" pitchFamily="34" charset="0"/>
              </a:rPr>
              <a:t>Architectural styles that are most commonly one story, both traditionally and in the proposed expansion area like Ranch and Minimal Traditional, will push the addition of a second story back to the rear half of the structure.  This maintains the one-story appearance from the street while allowing the development and expansion of the existing structure in a way that maintains the character and architectural style that exists today by following historic development patterns.</a:t>
            </a:r>
          </a:p>
          <a:p>
            <a:pPr algn="ctr">
              <a:lnSpc>
                <a:spcPct val="150000"/>
              </a:lnSpc>
            </a:pPr>
            <a:endParaRPr lang="en-US" sz="2400" b="1" u="sng" kern="1400" dirty="0">
              <a:ln>
                <a:noFill/>
              </a:ln>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26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A573F9E-DD1C-4687-A404-64F0DC171B80}"/>
              </a:ext>
            </a:extLst>
          </p:cNvPr>
          <p:cNvSpPr txBox="1"/>
          <p:nvPr/>
        </p:nvSpPr>
        <p:spPr>
          <a:xfrm>
            <a:off x="-228600" y="0"/>
            <a:ext cx="9135291" cy="6511526"/>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a:t>
            </a:r>
            <a:r>
              <a:rPr lang="en-US" sz="2400" b="1" u="sng" kern="1400" dirty="0">
                <a:solidFill>
                  <a:srgbClr val="000000"/>
                </a:solidFill>
                <a:latin typeface="Arial" panose="020B0604020202020204" pitchFamily="34" charset="0"/>
                <a:cs typeface="Arial" panose="020B0604020202020204" pitchFamily="34" charset="0"/>
              </a:rPr>
              <a:t> </a:t>
            </a:r>
            <a:r>
              <a:rPr lang="en-US" sz="2400" b="1" u="sng" kern="1400" dirty="0">
                <a:ln>
                  <a:noFill/>
                </a:ln>
                <a:solidFill>
                  <a:srgbClr val="000000"/>
                </a:solidFill>
                <a:effectLst/>
                <a:latin typeface="Arial" panose="020B0604020202020204" pitchFamily="34" charset="0"/>
                <a:cs typeface="Arial" panose="020B0604020202020204" pitchFamily="34" charset="0"/>
              </a:rPr>
              <a:t>New Traditional</a:t>
            </a:r>
          </a:p>
          <a:p>
            <a:pPr marL="800100" indent="-285750">
              <a:lnSpc>
                <a:spcPct val="107000"/>
              </a:lnSpc>
              <a:spcAft>
                <a:spcPts val="800"/>
              </a:spcAft>
              <a:buFont typeface="Arial" panose="020B0604020202020204" pitchFamily="34" charset="0"/>
              <a:buChar char="•"/>
              <a:defRPr/>
            </a:pPr>
            <a:r>
              <a:rPr kumimoji="0" lang="en-US" sz="2200" b="0" i="0" u="none" strike="noStrike" kern="1400" cap="none" spc="0" normalizeH="0" baseline="0" noProof="0" dirty="0">
                <a:ln>
                  <a:noFill/>
                </a:ln>
                <a:solidFill>
                  <a:srgbClr val="000000"/>
                </a:solidFill>
                <a:effectLst/>
                <a:uLnTx/>
                <a:uFillTx/>
                <a:latin typeface="Calibri"/>
                <a:ea typeface="+mn-ea"/>
                <a:cs typeface="Arial" panose="020B0604020202020204" pitchFamily="34" charset="0"/>
              </a:rPr>
              <a:t>1) Structures identified as New Traditional may remodel in the existing style of architecture to include windows, materials, roof material and roof pitch to be compatible to the main building.</a:t>
            </a:r>
          </a:p>
          <a:p>
            <a:pPr marL="800100" indent="-285750">
              <a:lnSpc>
                <a:spcPct val="107000"/>
              </a:lnSpc>
              <a:spcAft>
                <a:spcPts val="800"/>
              </a:spcAft>
              <a:buFont typeface="Arial" panose="020B0604020202020204" pitchFamily="34" charset="0"/>
              <a:buChar char="•"/>
              <a:defRPr/>
            </a:pPr>
            <a:r>
              <a:rPr kumimoji="0" lang="en-US" sz="2200" b="0" i="0" u="none" strike="noStrike" kern="1400" cap="none" spc="0" normalizeH="0" baseline="0" noProof="0" dirty="0">
                <a:ln>
                  <a:noFill/>
                </a:ln>
                <a:solidFill>
                  <a:srgbClr val="000000"/>
                </a:solidFill>
                <a:effectLst/>
                <a:uLnTx/>
                <a:uFillTx/>
                <a:latin typeface="Calibri"/>
                <a:ea typeface="+mn-ea"/>
                <a:cs typeface="Arial" panose="020B0604020202020204" pitchFamily="34" charset="0"/>
              </a:rPr>
              <a:t>2) Structures identified as New Traditional Tudor/Spanish Revival/French Eclectic/Colonial Revival/Neoclassical may remodel using the standards for the Contributing architectural style it models after.</a:t>
            </a:r>
          </a:p>
          <a:p>
            <a:pPr marL="800100" indent="-285750">
              <a:lnSpc>
                <a:spcPct val="107000"/>
              </a:lnSpc>
              <a:spcAft>
                <a:spcPts val="800"/>
              </a:spcAft>
              <a:buFont typeface="Arial" panose="020B0604020202020204" pitchFamily="34" charset="0"/>
              <a:buChar char="•"/>
              <a:defRPr/>
            </a:pPr>
            <a:r>
              <a:rPr kumimoji="0" lang="en-US" sz="2200" b="0" i="0" u="none" strike="noStrike" kern="1400" cap="none" spc="0" normalizeH="0" baseline="0" noProof="0" dirty="0">
                <a:ln>
                  <a:noFill/>
                </a:ln>
                <a:solidFill>
                  <a:srgbClr val="000000"/>
                </a:solidFill>
                <a:effectLst/>
                <a:uLnTx/>
                <a:uFillTx/>
                <a:latin typeface="Calibri"/>
                <a:ea typeface="+mn-ea"/>
                <a:cs typeface="Arial" panose="020B0604020202020204" pitchFamily="34" charset="0"/>
              </a:rPr>
              <a:t>3) Any remodeling of architectural features listed under the designated Contributing classification must be retained, but additional features from that style can be added without having to meet the required point total.  For example, a New Traditional Tudor with half-timbering in the gables, the remodel cannot remove that feature from the front facade or wrap around, but elements like brick pattern or iron details may be added.</a:t>
            </a:r>
          </a:p>
          <a:p>
            <a:pPr algn="ctr">
              <a:lnSpc>
                <a:spcPct val="150000"/>
              </a:lnSpc>
            </a:pPr>
            <a:endParaRPr lang="en-US" sz="2400" b="1" u="sng" kern="1400" dirty="0">
              <a:ln>
                <a:noFill/>
              </a:ln>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058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A573F9E-DD1C-4687-A404-64F0DC171B80}"/>
              </a:ext>
            </a:extLst>
          </p:cNvPr>
          <p:cNvSpPr txBox="1"/>
          <p:nvPr/>
        </p:nvSpPr>
        <p:spPr>
          <a:xfrm>
            <a:off x="-228600" y="0"/>
            <a:ext cx="9135291" cy="1131848"/>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a:t>
            </a:r>
            <a:r>
              <a:rPr lang="en-US" sz="2400" b="1" u="sng" kern="1400" dirty="0">
                <a:solidFill>
                  <a:srgbClr val="000000"/>
                </a:solidFill>
                <a:latin typeface="Arial" panose="020B0604020202020204" pitchFamily="34" charset="0"/>
                <a:cs typeface="Arial" panose="020B0604020202020204" pitchFamily="34" charset="0"/>
              </a:rPr>
              <a:t> </a:t>
            </a:r>
            <a:r>
              <a:rPr lang="en-US" sz="2400" b="1" u="sng" kern="1400" dirty="0">
                <a:ln>
                  <a:noFill/>
                </a:ln>
                <a:solidFill>
                  <a:srgbClr val="000000"/>
                </a:solidFill>
                <a:effectLst/>
                <a:latin typeface="Arial" panose="020B0604020202020204" pitchFamily="34" charset="0"/>
                <a:cs typeface="Arial" panose="020B0604020202020204" pitchFamily="34" charset="0"/>
              </a:rPr>
              <a:t>New Traditional</a:t>
            </a:r>
          </a:p>
          <a:p>
            <a:pPr algn="ctr">
              <a:lnSpc>
                <a:spcPct val="150000"/>
              </a:lnSpc>
            </a:pPr>
            <a:endParaRPr lang="en-US" sz="2400" b="1" u="sng" kern="1400" dirty="0">
              <a:ln>
                <a:noFill/>
              </a:ln>
              <a:solidFill>
                <a:srgbClr val="00000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7097D5-122E-4B2D-9758-69824190CFE5}"/>
              </a:ext>
            </a:extLst>
          </p:cNvPr>
          <p:cNvPicPr>
            <a:picLocks noChangeAspect="1"/>
          </p:cNvPicPr>
          <p:nvPr/>
        </p:nvPicPr>
        <p:blipFill>
          <a:blip r:embed="rId3"/>
          <a:stretch>
            <a:fillRect/>
          </a:stretch>
        </p:blipFill>
        <p:spPr>
          <a:xfrm>
            <a:off x="152400" y="617627"/>
            <a:ext cx="8686800" cy="5935120"/>
          </a:xfrm>
          <a:prstGeom prst="rect">
            <a:avLst/>
          </a:prstGeom>
        </p:spPr>
      </p:pic>
    </p:spTree>
    <p:extLst>
      <p:ext uri="{BB962C8B-B14F-4D97-AF65-F5344CB8AC3E}">
        <p14:creationId xmlns:p14="http://schemas.microsoft.com/office/powerpoint/2010/main" val="515091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A573F9E-DD1C-4687-A404-64F0DC171B80}"/>
              </a:ext>
            </a:extLst>
          </p:cNvPr>
          <p:cNvSpPr txBox="1"/>
          <p:nvPr/>
        </p:nvSpPr>
        <p:spPr>
          <a:xfrm>
            <a:off x="-228600" y="0"/>
            <a:ext cx="9135291" cy="1131848"/>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a:t>
            </a:r>
            <a:r>
              <a:rPr lang="en-US" sz="2400" b="1" u="sng" kern="1400" dirty="0">
                <a:solidFill>
                  <a:srgbClr val="000000"/>
                </a:solidFill>
                <a:latin typeface="Arial" panose="020B0604020202020204" pitchFamily="34" charset="0"/>
                <a:cs typeface="Arial" panose="020B0604020202020204" pitchFamily="34" charset="0"/>
              </a:rPr>
              <a:t> </a:t>
            </a:r>
            <a:r>
              <a:rPr lang="en-US" sz="2400" b="1" u="sng" kern="1400" dirty="0">
                <a:ln>
                  <a:noFill/>
                </a:ln>
                <a:solidFill>
                  <a:srgbClr val="000000"/>
                </a:solidFill>
                <a:effectLst/>
                <a:latin typeface="Arial" panose="020B0604020202020204" pitchFamily="34" charset="0"/>
                <a:cs typeface="Arial" panose="020B0604020202020204" pitchFamily="34" charset="0"/>
              </a:rPr>
              <a:t>New Traditional</a:t>
            </a:r>
          </a:p>
          <a:p>
            <a:pPr algn="ctr">
              <a:lnSpc>
                <a:spcPct val="150000"/>
              </a:lnSpc>
            </a:pPr>
            <a:endParaRPr lang="en-US" sz="2400" b="1" u="sng" kern="1400" dirty="0">
              <a:ln>
                <a:noFill/>
              </a:ln>
              <a:solidFill>
                <a:srgbClr val="000000"/>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BB3888C-CB50-4934-B7F0-82116A08F701}"/>
              </a:ext>
            </a:extLst>
          </p:cNvPr>
          <p:cNvPicPr>
            <a:picLocks noChangeAspect="1"/>
          </p:cNvPicPr>
          <p:nvPr/>
        </p:nvPicPr>
        <p:blipFill>
          <a:blip r:embed="rId2"/>
          <a:stretch>
            <a:fillRect/>
          </a:stretch>
        </p:blipFill>
        <p:spPr>
          <a:xfrm>
            <a:off x="0" y="533400"/>
            <a:ext cx="8906691" cy="6011017"/>
          </a:xfrm>
          <a:prstGeom prst="rect">
            <a:avLst/>
          </a:prstGeom>
        </p:spPr>
      </p:pic>
    </p:spTree>
    <p:extLst>
      <p:ext uri="{BB962C8B-B14F-4D97-AF65-F5344CB8AC3E}">
        <p14:creationId xmlns:p14="http://schemas.microsoft.com/office/powerpoint/2010/main" val="283199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A573F9E-DD1C-4687-A404-64F0DC171B80}"/>
              </a:ext>
            </a:extLst>
          </p:cNvPr>
          <p:cNvSpPr txBox="1"/>
          <p:nvPr/>
        </p:nvSpPr>
        <p:spPr>
          <a:xfrm>
            <a:off x="-228600" y="0"/>
            <a:ext cx="9135291" cy="1131848"/>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a:t>
            </a:r>
            <a:r>
              <a:rPr lang="en-US" sz="2400" b="1" u="sng" kern="1400" dirty="0">
                <a:solidFill>
                  <a:srgbClr val="000000"/>
                </a:solidFill>
                <a:latin typeface="Arial" panose="020B0604020202020204" pitchFamily="34" charset="0"/>
                <a:cs typeface="Arial" panose="020B0604020202020204" pitchFamily="34" charset="0"/>
              </a:rPr>
              <a:t> </a:t>
            </a:r>
            <a:r>
              <a:rPr lang="en-US" sz="2400" b="1" u="sng" kern="1400" dirty="0">
                <a:ln>
                  <a:noFill/>
                </a:ln>
                <a:solidFill>
                  <a:srgbClr val="000000"/>
                </a:solidFill>
                <a:effectLst/>
                <a:latin typeface="Arial" panose="020B0604020202020204" pitchFamily="34" charset="0"/>
                <a:cs typeface="Arial" panose="020B0604020202020204" pitchFamily="34" charset="0"/>
              </a:rPr>
              <a:t>New Traditional</a:t>
            </a:r>
          </a:p>
          <a:p>
            <a:pPr algn="ctr">
              <a:lnSpc>
                <a:spcPct val="150000"/>
              </a:lnSpc>
            </a:pPr>
            <a:endParaRPr lang="en-US" sz="2400" b="1" u="sng" kern="1400" dirty="0">
              <a:ln>
                <a:noFill/>
              </a:ln>
              <a:solidFill>
                <a:srgbClr val="00000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DA17AE0-83EB-4262-B735-A4A99948BE86}"/>
              </a:ext>
            </a:extLst>
          </p:cNvPr>
          <p:cNvPicPr>
            <a:picLocks noChangeAspect="1"/>
          </p:cNvPicPr>
          <p:nvPr/>
        </p:nvPicPr>
        <p:blipFill>
          <a:blip r:embed="rId2"/>
          <a:stretch>
            <a:fillRect/>
          </a:stretch>
        </p:blipFill>
        <p:spPr>
          <a:xfrm>
            <a:off x="304800" y="546918"/>
            <a:ext cx="8555902" cy="5982018"/>
          </a:xfrm>
          <a:prstGeom prst="rect">
            <a:avLst/>
          </a:prstGeom>
        </p:spPr>
      </p:pic>
    </p:spTree>
    <p:extLst>
      <p:ext uri="{BB962C8B-B14F-4D97-AF65-F5344CB8AC3E}">
        <p14:creationId xmlns:p14="http://schemas.microsoft.com/office/powerpoint/2010/main" val="2742872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228600" y="0"/>
            <a:ext cx="9135291" cy="599600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 Contributing</a:t>
            </a:r>
          </a:p>
          <a:p>
            <a:pPr marL="800100" marR="0" indent="-285750">
              <a:lnSpc>
                <a:spcPct val="107000"/>
              </a:lnSpc>
              <a:spcBef>
                <a:spcPts val="0"/>
              </a:spcBef>
              <a:spcAft>
                <a:spcPts val="800"/>
              </a:spcAft>
              <a:buFont typeface="Arial" panose="020B0604020202020204" pitchFamily="34" charset="0"/>
              <a:buChar char="•"/>
            </a:pPr>
            <a:r>
              <a:rPr lang="en-US" sz="1900" kern="1400" dirty="0">
                <a:ln>
                  <a:noFill/>
                </a:ln>
                <a:solidFill>
                  <a:srgbClr val="000000"/>
                </a:solidFill>
                <a:effectLst/>
                <a:cs typeface="Arial" panose="020B0604020202020204" pitchFamily="34" charset="0"/>
              </a:rPr>
              <a:t>The following architectural design features must be maintained or replicated. These architectural design features may be relocated within the front facade or wrap-around. </a:t>
            </a:r>
          </a:p>
          <a:p>
            <a:pPr marL="514350" marR="0">
              <a:lnSpc>
                <a:spcPct val="107000"/>
              </a:lnSpc>
              <a:spcBef>
                <a:spcPts val="0"/>
              </a:spcBef>
              <a:spcAft>
                <a:spcPts val="800"/>
              </a:spcAft>
            </a:pPr>
            <a:r>
              <a:rPr lang="en-US" sz="1900" kern="1400" dirty="0">
                <a:ln>
                  <a:noFill/>
                </a:ln>
                <a:solidFill>
                  <a:srgbClr val="000000"/>
                </a:solidFill>
                <a:effectLst/>
                <a:cs typeface="Arial" panose="020B0604020202020204" pitchFamily="34" charset="0"/>
              </a:rPr>
              <a:t>	A) Balustrades 	B) Chimneys	C) Dormers </a:t>
            </a:r>
          </a:p>
          <a:p>
            <a:pPr marL="514350" marR="0">
              <a:lnSpc>
                <a:spcPct val="107000"/>
              </a:lnSpc>
              <a:spcBef>
                <a:spcPts val="0"/>
              </a:spcBef>
              <a:spcAft>
                <a:spcPts val="800"/>
              </a:spcAft>
            </a:pPr>
            <a:r>
              <a:rPr lang="en-US" sz="1900" kern="1400" dirty="0">
                <a:ln>
                  <a:noFill/>
                </a:ln>
                <a:solidFill>
                  <a:srgbClr val="000000"/>
                </a:solidFill>
                <a:effectLst/>
                <a:cs typeface="Arial" panose="020B0604020202020204" pitchFamily="34" charset="0"/>
              </a:rPr>
              <a:t>	D) Exterior stained and leaded glass 	E) Front porches or porticos with columns </a:t>
            </a:r>
          </a:p>
          <a:p>
            <a:pPr marL="514350" marR="0">
              <a:lnSpc>
                <a:spcPct val="107000"/>
              </a:lnSpc>
              <a:spcBef>
                <a:spcPts val="0"/>
              </a:spcBef>
              <a:spcAft>
                <a:spcPts val="800"/>
              </a:spcAft>
            </a:pPr>
            <a:r>
              <a:rPr lang="en-US" sz="1900" kern="1400" dirty="0">
                <a:ln>
                  <a:noFill/>
                </a:ln>
                <a:solidFill>
                  <a:srgbClr val="000000"/>
                </a:solidFill>
                <a:effectLst/>
                <a:cs typeface="Arial" panose="020B0604020202020204" pitchFamily="34" charset="0"/>
              </a:rPr>
              <a:t>	F) Porte cocheres 	G) Roof eaves 	H) Turrets and towers </a:t>
            </a:r>
          </a:p>
          <a:p>
            <a:pPr marL="514350" marR="0">
              <a:lnSpc>
                <a:spcPct val="107000"/>
              </a:lnSpc>
              <a:spcBef>
                <a:spcPts val="0"/>
              </a:spcBef>
              <a:spcAft>
                <a:spcPts val="800"/>
              </a:spcAft>
            </a:pPr>
            <a:r>
              <a:rPr lang="en-US" sz="1900" kern="1400" dirty="0">
                <a:ln>
                  <a:noFill/>
                </a:ln>
                <a:solidFill>
                  <a:srgbClr val="000000"/>
                </a:solidFill>
                <a:effectLst/>
                <a:cs typeface="Arial" panose="020B0604020202020204" pitchFamily="34" charset="0"/>
              </a:rPr>
              <a:t>	I) Window and door openings</a:t>
            </a:r>
          </a:p>
          <a:p>
            <a:pPr marL="800100" marR="0" indent="-285750">
              <a:lnSpc>
                <a:spcPct val="107000"/>
              </a:lnSpc>
              <a:spcBef>
                <a:spcPts val="0"/>
              </a:spcBef>
              <a:spcAft>
                <a:spcPts val="800"/>
              </a:spcAft>
              <a:buFont typeface="Arial" panose="020B0604020202020204" pitchFamily="34" charset="0"/>
              <a:buChar char="•"/>
            </a:pPr>
            <a:r>
              <a:rPr lang="en-US" sz="1900" dirty="0">
                <a:ea typeface="Calibri" panose="020F0502020204030204" pitchFamily="34" charset="0"/>
                <a:cs typeface="Times New Roman" panose="02020603050405020304" pitchFamily="18" charset="0"/>
              </a:rPr>
              <a:t>Plans for new construction or a major modification or remodel of a structure must earn at least 70 points for a two-story structure, and 50 points for a one-story or one-and one-half story and comply with all mandatory requirements for that style of architecture.</a:t>
            </a:r>
          </a:p>
          <a:p>
            <a:pPr marL="800100" marR="0" indent="-285750">
              <a:lnSpc>
                <a:spcPct val="107000"/>
              </a:lnSpc>
              <a:spcBef>
                <a:spcPts val="0"/>
              </a:spcBef>
              <a:spcAft>
                <a:spcPts val="800"/>
              </a:spcAft>
              <a:buFont typeface="Arial" panose="020B0604020202020204" pitchFamily="34" charset="0"/>
              <a:buChar char="•"/>
            </a:pPr>
            <a:r>
              <a:rPr lang="en-US" sz="1900" kern="1400" dirty="0">
                <a:ln>
                  <a:noFill/>
                </a:ln>
                <a:solidFill>
                  <a:srgbClr val="000000"/>
                </a:solidFill>
                <a:effectLst/>
                <a:cs typeface="Arial" panose="020B0604020202020204" pitchFamily="34" charset="0"/>
              </a:rPr>
              <a:t>MAJOR MODIFICATION means any remodeling that impacts 25 percent of the 	surface area (using wall and window/door area affected) of front facade by 	altering or obscuring existing materials. </a:t>
            </a:r>
          </a:p>
          <a:p>
            <a:pPr marL="800100" marR="0" indent="-285750">
              <a:lnSpc>
                <a:spcPct val="107000"/>
              </a:lnSpc>
              <a:spcBef>
                <a:spcPts val="0"/>
              </a:spcBef>
              <a:spcAft>
                <a:spcPts val="800"/>
              </a:spcAft>
              <a:buFont typeface="Arial" panose="020B0604020202020204" pitchFamily="34" charset="0"/>
              <a:buChar char="•"/>
            </a:pPr>
            <a:endParaRPr lang="en-US" sz="1600" kern="1400" dirty="0">
              <a:ln>
                <a:noFill/>
              </a:ln>
              <a:solidFill>
                <a:srgbClr val="000000"/>
              </a:solidFill>
              <a:effectLst/>
              <a:cs typeface="Arial" panose="020B0604020202020204" pitchFamily="34" charset="0"/>
            </a:endParaRPr>
          </a:p>
        </p:txBody>
      </p:sp>
    </p:spTree>
    <p:extLst>
      <p:ext uri="{BB962C8B-B14F-4D97-AF65-F5344CB8AC3E}">
        <p14:creationId xmlns:p14="http://schemas.microsoft.com/office/powerpoint/2010/main" val="33978423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405E58D-45A7-43D9-B9C9-41E5766288A3}"/>
              </a:ext>
            </a:extLst>
          </p:cNvPr>
          <p:cNvPicPr>
            <a:picLocks noChangeAspect="1"/>
          </p:cNvPicPr>
          <p:nvPr/>
        </p:nvPicPr>
        <p:blipFill>
          <a:blip r:embed="rId2"/>
          <a:stretch>
            <a:fillRect/>
          </a:stretch>
        </p:blipFill>
        <p:spPr>
          <a:xfrm>
            <a:off x="50830" y="0"/>
            <a:ext cx="9042339" cy="6858000"/>
          </a:xfrm>
          <a:prstGeom prst="rect">
            <a:avLst/>
          </a:prstGeom>
        </p:spPr>
      </p:pic>
    </p:spTree>
    <p:extLst>
      <p:ext uri="{BB962C8B-B14F-4D97-AF65-F5344CB8AC3E}">
        <p14:creationId xmlns:p14="http://schemas.microsoft.com/office/powerpoint/2010/main" val="2125622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EBBBFF68-9FB9-4ED4-8EF7-9C7E22CE6722}"/>
              </a:ext>
            </a:extLst>
          </p:cNvPr>
          <p:cNvPicPr>
            <a:picLocks noChangeAspect="1"/>
          </p:cNvPicPr>
          <p:nvPr/>
        </p:nvPicPr>
        <p:blipFill>
          <a:blip r:embed="rId2"/>
          <a:stretch>
            <a:fillRect/>
          </a:stretch>
        </p:blipFill>
        <p:spPr>
          <a:xfrm>
            <a:off x="137440" y="0"/>
            <a:ext cx="8869119" cy="6858000"/>
          </a:xfrm>
          <a:prstGeom prst="rect">
            <a:avLst/>
          </a:prstGeom>
        </p:spPr>
      </p:pic>
    </p:spTree>
    <p:extLst>
      <p:ext uri="{BB962C8B-B14F-4D97-AF65-F5344CB8AC3E}">
        <p14:creationId xmlns:p14="http://schemas.microsoft.com/office/powerpoint/2010/main" val="39534884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5CFD007-D757-4D5C-96C5-247003AE41DC}"/>
              </a:ext>
            </a:extLst>
          </p:cNvPr>
          <p:cNvPicPr>
            <a:picLocks noChangeAspect="1"/>
          </p:cNvPicPr>
          <p:nvPr/>
        </p:nvPicPr>
        <p:blipFill>
          <a:blip r:embed="rId2"/>
          <a:stretch>
            <a:fillRect/>
          </a:stretch>
        </p:blipFill>
        <p:spPr>
          <a:xfrm>
            <a:off x="94565" y="0"/>
            <a:ext cx="8954870" cy="6858000"/>
          </a:xfrm>
          <a:prstGeom prst="rect">
            <a:avLst/>
          </a:prstGeom>
        </p:spPr>
      </p:pic>
    </p:spTree>
    <p:extLst>
      <p:ext uri="{BB962C8B-B14F-4D97-AF65-F5344CB8AC3E}">
        <p14:creationId xmlns:p14="http://schemas.microsoft.com/office/powerpoint/2010/main" val="1445720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Sec. 51A-4.505 Conservation Districts</a:t>
            </a:r>
          </a:p>
        </p:txBody>
      </p:sp>
      <p:sp>
        <p:nvSpPr>
          <p:cNvPr id="3" name="Content Placeholder 2"/>
          <p:cNvSpPr>
            <a:spLocks noGrp="1"/>
          </p:cNvSpPr>
          <p:nvPr>
            <p:ph idx="1"/>
          </p:nvPr>
        </p:nvSpPr>
        <p:spPr>
          <a:xfrm>
            <a:off x="228600" y="868362"/>
            <a:ext cx="8769096" cy="4922838"/>
          </a:xfrm>
        </p:spPr>
        <p:txBody>
          <a:bodyPr>
            <a:normAutofit/>
          </a:bodyPr>
          <a:lstStyle/>
          <a:p>
            <a:pPr marL="0" indent="0" algn="l">
              <a:spcAft>
                <a:spcPts val="900"/>
              </a:spcAft>
              <a:buNone/>
            </a:pPr>
            <a:r>
              <a:rPr lang="en-US" b="0" i="0" dirty="0">
                <a:effectLst/>
                <a:latin typeface="+mn-lt"/>
              </a:rPr>
              <a:t>      (4)   The purpose of a CD is to:</a:t>
            </a:r>
          </a:p>
          <a:p>
            <a:pPr marL="0" indent="0" algn="l">
              <a:spcAft>
                <a:spcPts val="900"/>
              </a:spcAft>
              <a:buNone/>
            </a:pPr>
            <a:r>
              <a:rPr lang="en-US" b="0" i="0" dirty="0">
                <a:effectLst/>
                <a:latin typeface="+mn-lt"/>
              </a:rPr>
              <a:t>         (A)   protect the physical attributes of an area or neighborhood;</a:t>
            </a:r>
          </a:p>
          <a:p>
            <a:pPr marL="0" indent="0" algn="l">
              <a:spcAft>
                <a:spcPts val="900"/>
              </a:spcAft>
              <a:buNone/>
            </a:pPr>
            <a:r>
              <a:rPr lang="en-US" b="0" i="0" dirty="0">
                <a:effectLst/>
                <a:latin typeface="+mn-lt"/>
              </a:rPr>
              <a:t>         (B)   promote development or redevelopment that is compatible with an existing area or neighborhood;</a:t>
            </a:r>
          </a:p>
          <a:p>
            <a:pPr marL="0" indent="0" algn="l">
              <a:spcAft>
                <a:spcPts val="900"/>
              </a:spcAft>
              <a:buNone/>
            </a:pPr>
            <a:r>
              <a:rPr lang="en-US" b="0" i="0" dirty="0">
                <a:effectLst/>
                <a:latin typeface="+mn-lt"/>
              </a:rPr>
              <a:t>         (C)   promote economic revitalization;</a:t>
            </a:r>
          </a:p>
          <a:p>
            <a:pPr marL="0" indent="0" algn="l">
              <a:spcAft>
                <a:spcPts val="900"/>
              </a:spcAft>
              <a:buNone/>
            </a:pPr>
            <a:r>
              <a:rPr lang="en-US" b="0" i="0" dirty="0">
                <a:effectLst/>
                <a:latin typeface="+mn-lt"/>
              </a:rPr>
              <a:t>         (D)   enhance the livability of the city; and</a:t>
            </a:r>
          </a:p>
          <a:p>
            <a:pPr marL="0" indent="0" algn="l">
              <a:spcAft>
                <a:spcPts val="900"/>
              </a:spcAft>
              <a:buNone/>
            </a:pPr>
            <a:r>
              <a:rPr lang="en-US" b="0" i="0" dirty="0">
                <a:effectLst/>
                <a:latin typeface="+mn-lt"/>
              </a:rPr>
              <a:t>         (E)   ensure harmonious, orderly, and efficient growth.</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6</a:t>
            </a:fld>
            <a:endParaRPr lang="en-US" dirty="0"/>
          </a:p>
        </p:txBody>
      </p:sp>
    </p:spTree>
    <p:extLst>
      <p:ext uri="{BB962C8B-B14F-4D97-AF65-F5344CB8AC3E}">
        <p14:creationId xmlns:p14="http://schemas.microsoft.com/office/powerpoint/2010/main" val="30338352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679BC95-983F-41CB-B5E2-6955054B623C}"/>
              </a:ext>
            </a:extLst>
          </p:cNvPr>
          <p:cNvPicPr>
            <a:picLocks noChangeAspect="1"/>
          </p:cNvPicPr>
          <p:nvPr/>
        </p:nvPicPr>
        <p:blipFill>
          <a:blip r:embed="rId2"/>
          <a:stretch>
            <a:fillRect/>
          </a:stretch>
        </p:blipFill>
        <p:spPr>
          <a:xfrm>
            <a:off x="46045" y="0"/>
            <a:ext cx="9051910" cy="6858000"/>
          </a:xfrm>
          <a:prstGeom prst="rect">
            <a:avLst/>
          </a:prstGeom>
        </p:spPr>
      </p:pic>
    </p:spTree>
    <p:extLst>
      <p:ext uri="{BB962C8B-B14F-4D97-AF65-F5344CB8AC3E}">
        <p14:creationId xmlns:p14="http://schemas.microsoft.com/office/powerpoint/2010/main" val="429815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C0A08F8-6D20-4254-954E-CE25033217B7}"/>
              </a:ext>
            </a:extLst>
          </p:cNvPr>
          <p:cNvPicPr>
            <a:picLocks noChangeAspect="1"/>
          </p:cNvPicPr>
          <p:nvPr/>
        </p:nvPicPr>
        <p:blipFill>
          <a:blip r:embed="rId2"/>
          <a:stretch>
            <a:fillRect/>
          </a:stretch>
        </p:blipFill>
        <p:spPr>
          <a:xfrm>
            <a:off x="0" y="149363"/>
            <a:ext cx="9144000" cy="6559274"/>
          </a:xfrm>
          <a:prstGeom prst="rect">
            <a:avLst/>
          </a:prstGeom>
        </p:spPr>
      </p:pic>
    </p:spTree>
    <p:extLst>
      <p:ext uri="{BB962C8B-B14F-4D97-AF65-F5344CB8AC3E}">
        <p14:creationId xmlns:p14="http://schemas.microsoft.com/office/powerpoint/2010/main" val="42694237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658F5B-45D2-4EEF-AEF7-93CF4497EB30}"/>
              </a:ext>
            </a:extLst>
          </p:cNvPr>
          <p:cNvSpPr txBox="1"/>
          <p:nvPr/>
        </p:nvSpPr>
        <p:spPr>
          <a:xfrm>
            <a:off x="152400" y="158833"/>
            <a:ext cx="4419600" cy="6334042"/>
          </a:xfrm>
          <a:prstGeom prst="rect">
            <a:avLst/>
          </a:prstGeom>
          <a:noFill/>
        </p:spPr>
        <p:txBody>
          <a:bodyPr wrap="square">
            <a:spAutoFit/>
          </a:bodyPr>
          <a:lstStyle/>
          <a:p>
            <a:pPr marL="0" marR="0" indent="0" algn="l">
              <a:lnSpc>
                <a:spcPct val="119000"/>
              </a:lnSpc>
              <a:spcBef>
                <a:spcPts val="0"/>
              </a:spcBef>
              <a:spcAft>
                <a:spcPts val="0"/>
              </a:spcAft>
            </a:pPr>
            <a:r>
              <a:rPr lang="en-US" sz="1800" b="1" u="sng" kern="1400" dirty="0">
                <a:ln>
                  <a:noFill/>
                </a:ln>
                <a:solidFill>
                  <a:srgbClr val="000000"/>
                </a:solidFill>
                <a:effectLst/>
                <a:latin typeface="Calibri" panose="020F0502020204030204" pitchFamily="34" charset="0"/>
              </a:rPr>
              <a:t>Roof Materials for Spanish Revival / Eclectic</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Only the following roofing materials are allowed on structures in the Spanish Revival/Eclectic architectural style within the wrap-around.   </a:t>
            </a:r>
          </a:p>
          <a:p>
            <a:pPr marL="457200" marR="0" indent="0" algn="l">
              <a:lnSpc>
                <a:spcPct val="119000"/>
              </a:lnSpc>
              <a:spcBef>
                <a:spcPts val="0"/>
              </a:spcBef>
              <a:spcAft>
                <a:spcPts val="0"/>
              </a:spcAft>
            </a:pPr>
            <a:r>
              <a:rPr lang="en-US" sz="1800" kern="1400" dirty="0" err="1">
                <a:ln>
                  <a:noFill/>
                </a:ln>
                <a:solidFill>
                  <a:srgbClr val="000000"/>
                </a:solidFill>
                <a:effectLst/>
                <a:latin typeface="Calibri" panose="020F0502020204030204" pitchFamily="34" charset="0"/>
              </a:rPr>
              <a:t>i</a:t>
            </a:r>
            <a:r>
              <a:rPr lang="en-US" sz="1800" kern="1400" dirty="0">
                <a:ln>
                  <a:noFill/>
                </a:ln>
                <a:solidFill>
                  <a:srgbClr val="000000"/>
                </a:solidFill>
                <a:effectLst/>
                <a:latin typeface="Calibri" panose="020F0502020204030204" pitchFamily="34" charset="0"/>
              </a:rPr>
              <a:t>. Terra cotta tile in Spanish, mission, or barrel style; or</a:t>
            </a:r>
          </a:p>
          <a:p>
            <a:pPr marL="45720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ii. Materials that look like Spanish, mission, or barrel style tile in:</a:t>
            </a:r>
          </a:p>
          <a:p>
            <a:pPr marL="91440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a. Metal </a:t>
            </a:r>
          </a:p>
          <a:p>
            <a:pPr marL="91440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b. Concrete</a:t>
            </a:r>
          </a:p>
          <a:p>
            <a:pPr marL="91440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c. Plastic composite</a:t>
            </a:r>
          </a:p>
          <a:p>
            <a:pPr marL="91440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d. Composition shingles in a color palette of original Spanish tile roofs with terra cotta hips, ridge caps, and rake tiles applied to mimic original tile roofs.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p:txBody>
      </p:sp>
      <p:pic>
        <p:nvPicPr>
          <p:cNvPr id="2050" name="Picture 6">
            <a:extLst>
              <a:ext uri="{FF2B5EF4-FFF2-40B4-BE49-F238E27FC236}">
                <a16:creationId xmlns:a16="http://schemas.microsoft.com/office/drawing/2014/main" id="{45F063EF-0A4D-4C7C-8870-A3771C8BDD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43060"/>
          <a:stretch>
            <a:fillRect/>
          </a:stretch>
        </p:blipFill>
        <p:spPr bwMode="auto">
          <a:xfrm>
            <a:off x="4678680" y="375737"/>
            <a:ext cx="4152900" cy="15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51" name="Picture 7">
            <a:extLst>
              <a:ext uri="{FF2B5EF4-FFF2-40B4-BE49-F238E27FC236}">
                <a16:creationId xmlns:a16="http://schemas.microsoft.com/office/drawing/2014/main" id="{F64A59DF-1074-4675-A65F-580AFDB179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41052"/>
          <a:stretch>
            <a:fillRect/>
          </a:stretch>
        </p:blipFill>
        <p:spPr bwMode="auto">
          <a:xfrm>
            <a:off x="4684955" y="2926843"/>
            <a:ext cx="4146625" cy="141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Box 7">
            <a:extLst>
              <a:ext uri="{FF2B5EF4-FFF2-40B4-BE49-F238E27FC236}">
                <a16:creationId xmlns:a16="http://schemas.microsoft.com/office/drawing/2014/main" id="{71EBE51D-FF35-44EF-8F2E-7FCEA207272C}"/>
              </a:ext>
            </a:extLst>
          </p:cNvPr>
          <p:cNvSpPr txBox="1"/>
          <p:nvPr/>
        </p:nvSpPr>
        <p:spPr>
          <a:xfrm>
            <a:off x="4572000" y="1898704"/>
            <a:ext cx="4572000" cy="968278"/>
          </a:xfrm>
          <a:prstGeom prst="rect">
            <a:avLst/>
          </a:prstGeom>
          <a:noFill/>
        </p:spPr>
        <p:txBody>
          <a:bodyPr wrap="square">
            <a:spAutoFit/>
          </a:bodyPr>
          <a:lstStyle/>
          <a:p>
            <a:pPr marL="0" marR="0" indent="0" algn="l">
              <a:lnSpc>
                <a:spcPct val="107000"/>
              </a:lnSpc>
              <a:spcBef>
                <a:spcPts val="0"/>
              </a:spcBef>
              <a:spcAft>
                <a:spcPts val="800"/>
              </a:spcAft>
            </a:pPr>
            <a:r>
              <a:rPr lang="en-US" sz="1800" i="1" kern="1400" dirty="0">
                <a:ln>
                  <a:noFill/>
                </a:ln>
                <a:solidFill>
                  <a:srgbClr val="000000"/>
                </a:solidFill>
                <a:effectLst/>
                <a:latin typeface="Calibri" panose="020F0502020204030204" pitchFamily="34" charset="0"/>
              </a:rPr>
              <a:t>Example: </a:t>
            </a:r>
            <a:r>
              <a:rPr lang="en-US" sz="1800" kern="1400" dirty="0">
                <a:ln>
                  <a:noFill/>
                </a:ln>
                <a:solidFill>
                  <a:srgbClr val="000000"/>
                </a:solidFill>
                <a:effectLst/>
                <a:latin typeface="Calibri" panose="020F0502020204030204" pitchFamily="34" charset="0"/>
              </a:rPr>
              <a:t>Roof materials that look like Spanish, mission, or barrel style tile in metal, concrete, or plastic composite. </a:t>
            </a:r>
          </a:p>
        </p:txBody>
      </p:sp>
      <p:sp>
        <p:nvSpPr>
          <p:cNvPr id="10" name="TextBox 9">
            <a:extLst>
              <a:ext uri="{FF2B5EF4-FFF2-40B4-BE49-F238E27FC236}">
                <a16:creationId xmlns:a16="http://schemas.microsoft.com/office/drawing/2014/main" id="{F81DC981-CF76-4919-8C83-811D1BFEF4FE}"/>
              </a:ext>
            </a:extLst>
          </p:cNvPr>
          <p:cNvSpPr txBox="1"/>
          <p:nvPr/>
        </p:nvSpPr>
        <p:spPr>
          <a:xfrm>
            <a:off x="4572000" y="4331261"/>
            <a:ext cx="4588136" cy="1264642"/>
          </a:xfrm>
          <a:prstGeom prst="rect">
            <a:avLst/>
          </a:prstGeom>
          <a:noFill/>
        </p:spPr>
        <p:txBody>
          <a:bodyPr wrap="square">
            <a:spAutoFit/>
          </a:bodyPr>
          <a:lstStyle/>
          <a:p>
            <a:pPr marL="0" marR="0" indent="0" algn="l">
              <a:lnSpc>
                <a:spcPct val="107000"/>
              </a:lnSpc>
              <a:spcBef>
                <a:spcPts val="0"/>
              </a:spcBef>
              <a:spcAft>
                <a:spcPts val="800"/>
              </a:spcAft>
            </a:pPr>
            <a:r>
              <a:rPr lang="en-US" sz="1800" kern="1400" dirty="0">
                <a:ln>
                  <a:noFill/>
                </a:ln>
                <a:solidFill>
                  <a:srgbClr val="000000"/>
                </a:solidFill>
                <a:effectLst/>
                <a:latin typeface="Calibri" panose="020F0502020204030204" pitchFamily="34" charset="0"/>
              </a:rPr>
              <a:t>Example: Composition shingles in a color palette of original Spanish tile roofs with terra cotta hips, ridge caps, and rake tiles applied to mimic original tile roofs.   </a:t>
            </a:r>
          </a:p>
        </p:txBody>
      </p:sp>
    </p:spTree>
    <p:extLst>
      <p:ext uri="{BB962C8B-B14F-4D97-AF65-F5344CB8AC3E}">
        <p14:creationId xmlns:p14="http://schemas.microsoft.com/office/powerpoint/2010/main" val="868930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792162"/>
          </a:xfrm>
        </p:spPr>
        <p:txBody>
          <a:bodyPr>
            <a:normAutofit/>
          </a:bodyPr>
          <a:lstStyle/>
          <a:p>
            <a:r>
              <a:rPr lang="en-US" sz="3600" dirty="0">
                <a:latin typeface="+mn-lt"/>
              </a:rPr>
              <a:t>Next Steps</a:t>
            </a:r>
          </a:p>
        </p:txBody>
      </p:sp>
      <p:sp>
        <p:nvSpPr>
          <p:cNvPr id="3" name="Content Placeholder 2"/>
          <p:cNvSpPr>
            <a:spLocks noGrp="1"/>
          </p:cNvSpPr>
          <p:nvPr>
            <p:ph idx="1"/>
          </p:nvPr>
        </p:nvSpPr>
        <p:spPr>
          <a:xfrm>
            <a:off x="533400" y="563562"/>
            <a:ext cx="8464296" cy="5380038"/>
          </a:xfrm>
        </p:spPr>
        <p:txBody>
          <a:bodyPr>
            <a:normAutofit/>
          </a:bodyPr>
          <a:lstStyle/>
          <a:p>
            <a:r>
              <a:rPr lang="en-US" dirty="0">
                <a:latin typeface="+mn-lt"/>
              </a:rPr>
              <a:t>Online Survey to be posted on the Lakewood Expansion page on the Conservation District website</a:t>
            </a:r>
          </a:p>
          <a:p>
            <a:r>
              <a:rPr lang="en-US" dirty="0">
                <a:latin typeface="+mn-lt"/>
              </a:rPr>
              <a:t>City Plan Commission Public Hearing: Date TBD (notified 10 days before)</a:t>
            </a:r>
          </a:p>
          <a:p>
            <a:pPr lvl="1"/>
            <a:r>
              <a:rPr lang="en-US" dirty="0">
                <a:latin typeface="+mn-lt"/>
              </a:rPr>
              <a:t>Residents respond to written notice using reply form</a:t>
            </a:r>
          </a:p>
          <a:p>
            <a:pPr lvl="1"/>
            <a:r>
              <a:rPr lang="en-US" dirty="0">
                <a:latin typeface="+mn-lt"/>
              </a:rPr>
              <a:t>Residents may register to speak at public hearing</a:t>
            </a:r>
          </a:p>
          <a:p>
            <a:r>
              <a:rPr lang="en-US" dirty="0">
                <a:latin typeface="+mn-lt"/>
              </a:rPr>
              <a:t>City Council Public Hearing: Date TBD (notified 10 days before)</a:t>
            </a:r>
          </a:p>
          <a:p>
            <a:pPr lvl="1"/>
            <a:r>
              <a:rPr lang="en-US" dirty="0">
                <a:latin typeface="+mn-lt"/>
              </a:rPr>
              <a:t>Residents respond to written notice using reply form</a:t>
            </a:r>
          </a:p>
          <a:p>
            <a:pPr lvl="1"/>
            <a:r>
              <a:rPr lang="en-US" dirty="0">
                <a:latin typeface="+mn-lt"/>
              </a:rPr>
              <a:t>Residents may register to speak at public hearing</a:t>
            </a:r>
          </a:p>
        </p:txBody>
      </p:sp>
      <p:sp>
        <p:nvSpPr>
          <p:cNvPr id="5" name="Slide Number Placeholder 9">
            <a:extLst>
              <a:ext uri="{FF2B5EF4-FFF2-40B4-BE49-F238E27FC236}">
                <a16:creationId xmlns:a16="http://schemas.microsoft.com/office/drawing/2014/main" id="{96FC4FAA-A231-4787-B6CB-E6E1B1BE2A65}"/>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63</a:t>
            </a:fld>
            <a:endParaRPr lang="en-US" dirty="0"/>
          </a:p>
        </p:txBody>
      </p:sp>
    </p:spTree>
    <p:extLst>
      <p:ext uri="{BB962C8B-B14F-4D97-AF65-F5344CB8AC3E}">
        <p14:creationId xmlns:p14="http://schemas.microsoft.com/office/powerpoint/2010/main" val="3471440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492"/>
            <a:ext cx="8763000" cy="1604308"/>
          </a:xfrm>
        </p:spPr>
        <p:txBody>
          <a:bodyPr>
            <a:normAutofit/>
          </a:bodyPr>
          <a:lstStyle/>
          <a:p>
            <a:r>
              <a:rPr lang="en-US" sz="3600" dirty="0">
                <a:latin typeface="+mn-lt"/>
              </a:rPr>
              <a:t>CD-2 - Lakewood</a:t>
            </a:r>
            <a:br>
              <a:rPr lang="en-US" sz="3600" dirty="0">
                <a:latin typeface="+mn-lt"/>
              </a:rPr>
            </a:br>
            <a:r>
              <a:rPr lang="en-US" sz="3600" dirty="0">
                <a:latin typeface="+mn-lt"/>
              </a:rPr>
              <a:t>Conservation District Expansion</a:t>
            </a:r>
            <a:br>
              <a:rPr lang="en-US" dirty="0">
                <a:latin typeface="+mn-lt"/>
              </a:rPr>
            </a:br>
            <a:r>
              <a:rPr lang="en-US" sz="2400" dirty="0">
                <a:latin typeface="+mn-lt"/>
              </a:rPr>
              <a:t>Post-Application Neighborhood Meeting No. 16</a:t>
            </a:r>
          </a:p>
        </p:txBody>
      </p:sp>
      <p:sp>
        <p:nvSpPr>
          <p:cNvPr id="6" name="Slide Number Placeholder 9">
            <a:extLst>
              <a:ext uri="{FF2B5EF4-FFF2-40B4-BE49-F238E27FC236}">
                <a16:creationId xmlns:a16="http://schemas.microsoft.com/office/drawing/2014/main" id="{A1C88385-90E8-4C86-AFFF-E9968619D2B8}"/>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DC6D7EA1-D788-4EF2-ADD9-48B800D2C4C3}"/>
              </a:ext>
            </a:extLst>
          </p:cNvPr>
          <p:cNvSpPr txBox="1"/>
          <p:nvPr/>
        </p:nvSpPr>
        <p:spPr>
          <a:xfrm>
            <a:off x="4648202" y="1982213"/>
            <a:ext cx="4267198" cy="28696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3056A5"/>
                </a:solidFill>
                <a:effectLst/>
                <a:uLnTx/>
                <a:uFillTx/>
                <a:latin typeface="Calibri"/>
                <a:ea typeface="+mn-ea"/>
                <a:cs typeface="+mn-cs"/>
              </a:rPr>
              <a:t>Next </a:t>
            </a:r>
            <a:r>
              <a:rPr lang="en-US" sz="2400" u="sng" dirty="0">
                <a:solidFill>
                  <a:srgbClr val="3056A5"/>
                </a:solidFill>
                <a:latin typeface="Calibri"/>
              </a:rPr>
              <a:t>Opportunity for Input</a:t>
            </a:r>
            <a:r>
              <a:rPr kumimoji="0" lang="en-US" sz="2400" b="0" i="0" u="sng" strike="noStrike" kern="1200" cap="none" spc="0" normalizeH="0" baseline="0" noProof="0" dirty="0">
                <a:ln>
                  <a:noFill/>
                </a:ln>
                <a:solidFill>
                  <a:srgbClr val="3056A5"/>
                </a:solidFill>
                <a:effectLst/>
                <a:uLnTx/>
                <a:uFillTx/>
                <a:latin typeface="Calibri"/>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strike="noStrike" kern="1200" cap="none" spc="0" normalizeH="0" baseline="0" noProof="0" dirty="0">
                <a:ln>
                  <a:noFill/>
                </a:ln>
                <a:solidFill>
                  <a:srgbClr val="3056A5"/>
                </a:solidFill>
                <a:effectLst/>
                <a:uLnTx/>
                <a:uFillTx/>
                <a:latin typeface="Calibri"/>
                <a:ea typeface="+mn-ea"/>
                <a:cs typeface="+mn-cs"/>
              </a:rPr>
              <a:t>Online Survey</a:t>
            </a:r>
            <a:endParaRPr kumimoji="0" lang="en-US" sz="2400" b="0" i="0" u="none" strike="noStrike" kern="1200" cap="none" spc="0" normalizeH="0" baseline="0" noProof="0" dirty="0">
              <a:ln>
                <a:noFill/>
              </a:ln>
              <a:solidFill>
                <a:srgbClr val="3056A5"/>
              </a:solidFill>
              <a:effectLst/>
              <a:uLnTx/>
              <a:uFillTx/>
              <a:latin typeface="Calibri"/>
              <a:ea typeface="+mn-ea"/>
              <a:cs typeface="+mn-cs"/>
            </a:endParaRPr>
          </a:p>
          <a:p>
            <a:pPr marL="285750" indent="-285750">
              <a:lnSpc>
                <a:spcPct val="120000"/>
              </a:lnSpc>
              <a:spcBef>
                <a:spcPct val="20000"/>
              </a:spcBef>
              <a:buClr>
                <a:srgbClr val="DAA627"/>
              </a:buClr>
              <a:buFont typeface="Arial" panose="020B0604020202020204" pitchFamily="34" charset="0"/>
              <a:buChar char="•"/>
              <a:defRPr/>
            </a:pPr>
            <a:endParaRPr kumimoji="0" lang="en-US" sz="2400" b="0" i="0" u="none" strike="noStrike" kern="1200" cap="none" spc="0" normalizeH="0" baseline="0" noProof="0" dirty="0">
              <a:ln>
                <a:noFill/>
              </a:ln>
              <a:solidFill>
                <a:srgbClr val="3056A5"/>
              </a:solidFill>
              <a:effectLst/>
              <a:uLnTx/>
              <a:uFillTx/>
              <a:latin typeface="Calibri"/>
              <a:ea typeface="+mn-ea"/>
              <a:cs typeface="+mn-cs"/>
            </a:endParaRPr>
          </a:p>
          <a:p>
            <a:pPr>
              <a:lnSpc>
                <a:spcPct val="120000"/>
              </a:lnSpc>
              <a:spcBef>
                <a:spcPct val="20000"/>
              </a:spcBef>
              <a:buClr>
                <a:srgbClr val="DAA627"/>
              </a:buClr>
              <a:defRPr/>
            </a:pPr>
            <a:r>
              <a:rPr kumimoji="0" lang="en-US" sz="2400" b="0" i="0" u="sng" strike="noStrike" kern="1200" cap="none" spc="0" normalizeH="0" baseline="0" noProof="0" dirty="0">
                <a:ln>
                  <a:noFill/>
                </a:ln>
                <a:solidFill>
                  <a:srgbClr val="3056A5"/>
                </a:solidFill>
                <a:effectLst/>
                <a:uLnTx/>
                <a:uFillTx/>
                <a:latin typeface="Calibri"/>
                <a:ea typeface="+mn-ea"/>
                <a:cs typeface="+mn-cs"/>
              </a:rPr>
              <a:t>Following Steps: (Dates TBD)</a:t>
            </a:r>
          </a:p>
          <a:p>
            <a:pPr marL="285750" indent="-285750">
              <a:lnSpc>
                <a:spcPct val="120000"/>
              </a:lnSpc>
              <a:spcBef>
                <a:spcPct val="20000"/>
              </a:spcBef>
              <a:buClr>
                <a:srgbClr val="DAA627"/>
              </a:buClr>
              <a:buFont typeface="Arial" panose="020B0604020202020204" pitchFamily="34" charset="0"/>
              <a:buChar char="•"/>
              <a:defRPr/>
            </a:pPr>
            <a:r>
              <a:rPr lang="en-US" sz="2400" dirty="0">
                <a:solidFill>
                  <a:srgbClr val="3056A5"/>
                </a:solidFill>
                <a:latin typeface="Calibri"/>
              </a:rPr>
              <a:t>City Plan Commission Meeting</a:t>
            </a:r>
          </a:p>
          <a:p>
            <a:pPr marL="285750" indent="-285750">
              <a:lnSpc>
                <a:spcPct val="120000"/>
              </a:lnSpc>
              <a:spcBef>
                <a:spcPct val="20000"/>
              </a:spcBef>
              <a:buClr>
                <a:srgbClr val="DAA627"/>
              </a:buClr>
              <a:buFont typeface="Arial" panose="020B0604020202020204" pitchFamily="34" charset="0"/>
              <a:buChar char="•"/>
              <a:defRPr/>
            </a:pPr>
            <a:r>
              <a:rPr kumimoji="0" lang="en-US" sz="2400" b="0" i="0" u="none" strike="noStrike" kern="1200" cap="none" spc="0" normalizeH="0" baseline="0" noProof="0" dirty="0">
                <a:ln>
                  <a:noFill/>
                </a:ln>
                <a:solidFill>
                  <a:srgbClr val="3056A5"/>
                </a:solidFill>
                <a:effectLst/>
                <a:uLnTx/>
                <a:uFillTx/>
                <a:latin typeface="Calibri"/>
                <a:ea typeface="+mn-ea"/>
                <a:cs typeface="+mn-cs"/>
              </a:rPr>
              <a:t>City Council Meeting</a:t>
            </a:r>
          </a:p>
        </p:txBody>
      </p:sp>
      <p:sp>
        <p:nvSpPr>
          <p:cNvPr id="7" name="TextBox 6">
            <a:extLst>
              <a:ext uri="{FF2B5EF4-FFF2-40B4-BE49-F238E27FC236}">
                <a16:creationId xmlns:a16="http://schemas.microsoft.com/office/drawing/2014/main" id="{4A345CE2-1961-4406-8B29-F08AEB861029}"/>
              </a:ext>
            </a:extLst>
          </p:cNvPr>
          <p:cNvSpPr txBox="1"/>
          <p:nvPr/>
        </p:nvSpPr>
        <p:spPr>
          <a:xfrm>
            <a:off x="228600" y="1982213"/>
            <a:ext cx="4495800" cy="3631763"/>
          </a:xfrm>
          <a:prstGeom prst="rect">
            <a:avLst/>
          </a:prstGeom>
          <a:noFill/>
        </p:spPr>
        <p:txBody>
          <a:bodyPr wrap="square" rtlCol="0">
            <a:spAutoFit/>
          </a:bodyPr>
          <a:lstStyle/>
          <a:p>
            <a:r>
              <a:rPr lang="en-US" sz="2400" u="sng" dirty="0">
                <a:solidFill>
                  <a:srgbClr val="3056A5"/>
                </a:solidFill>
                <a:cs typeface="Arial" panose="020B0604020202020204" pitchFamily="34" charset="0"/>
              </a:rPr>
              <a:t>Staff Contact</a:t>
            </a:r>
          </a:p>
          <a:p>
            <a:pPr lvl="1"/>
            <a:r>
              <a:rPr lang="en-US" sz="2400" dirty="0">
                <a:solidFill>
                  <a:srgbClr val="3056A5"/>
                </a:solidFill>
                <a:cs typeface="Arial" panose="020B0604020202020204" pitchFamily="34" charset="0"/>
              </a:rPr>
              <a:t>Trevor Brown</a:t>
            </a:r>
          </a:p>
          <a:p>
            <a:pPr lvl="1"/>
            <a:r>
              <a:rPr lang="en-US" sz="2400" dirty="0">
                <a:solidFill>
                  <a:srgbClr val="3056A5"/>
                </a:solidFill>
                <a:cs typeface="Arial" panose="020B0604020202020204" pitchFamily="34" charset="0"/>
              </a:rPr>
              <a:t>Trevor.Brown@dallas.gov</a:t>
            </a:r>
          </a:p>
          <a:p>
            <a:pPr lvl="1"/>
            <a:r>
              <a:rPr lang="en-US" sz="2400" dirty="0">
                <a:solidFill>
                  <a:srgbClr val="3056A5"/>
                </a:solidFill>
                <a:cs typeface="Arial" panose="020B0604020202020204" pitchFamily="34" charset="0"/>
              </a:rPr>
              <a:t>214-670-4193</a:t>
            </a:r>
          </a:p>
          <a:p>
            <a:pPr lvl="1"/>
            <a:endParaRPr lang="en-US" sz="800" dirty="0">
              <a:solidFill>
                <a:srgbClr val="3056A5"/>
              </a:solidFill>
              <a:cs typeface="Arial" panose="020B0604020202020204" pitchFamily="34" charset="0"/>
            </a:endParaRPr>
          </a:p>
          <a:p>
            <a:pPr lvl="1"/>
            <a:r>
              <a:rPr lang="en-US" sz="2400" dirty="0">
                <a:solidFill>
                  <a:srgbClr val="3056A5"/>
                </a:solidFill>
                <a:cs typeface="Arial" panose="020B0604020202020204" pitchFamily="34" charset="0"/>
              </a:rPr>
              <a:t>Melissa Parent</a:t>
            </a:r>
          </a:p>
          <a:p>
            <a:pPr lvl="1"/>
            <a:r>
              <a:rPr lang="en-US" sz="2400" dirty="0">
                <a:solidFill>
                  <a:srgbClr val="3056A5"/>
                </a:solidFill>
                <a:cs typeface="Arial" panose="020B0604020202020204" pitchFamily="34" charset="0"/>
              </a:rPr>
              <a:t>Melissa.Parent@dallas.gov</a:t>
            </a:r>
          </a:p>
          <a:p>
            <a:pPr lvl="1"/>
            <a:r>
              <a:rPr lang="en-US" sz="2400" dirty="0">
                <a:solidFill>
                  <a:srgbClr val="3056A5"/>
                </a:solidFill>
                <a:cs typeface="Arial" panose="020B0604020202020204" pitchFamily="34" charset="0"/>
              </a:rPr>
              <a:t>214-671-5070</a:t>
            </a:r>
          </a:p>
          <a:p>
            <a:endParaRPr lang="en-US" sz="800" dirty="0">
              <a:solidFill>
                <a:srgbClr val="3056A5"/>
              </a:solidFill>
              <a:cs typeface="Arial" panose="020B0604020202020204" pitchFamily="34" charset="0"/>
            </a:endParaRPr>
          </a:p>
          <a:p>
            <a:r>
              <a:rPr lang="en-US" sz="2400" u="sng" dirty="0">
                <a:solidFill>
                  <a:srgbClr val="3056A5"/>
                </a:solidFill>
                <a:cs typeface="Arial" panose="020B0604020202020204" pitchFamily="34" charset="0"/>
              </a:rPr>
              <a:t>Project Webpage</a:t>
            </a:r>
          </a:p>
          <a:p>
            <a:r>
              <a:rPr lang="en-US" sz="2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https://bit.ly/LakewoodExpansion</a:t>
            </a:r>
            <a:endParaRPr lang="en-US" sz="2200" dirty="0">
              <a:solidFill>
                <a:srgbClr val="063F88"/>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389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F22A8C-62E2-4632-A7BB-EB0D8B850B90}"/>
              </a:ext>
            </a:extLst>
          </p:cNvPr>
          <p:cNvSpPr txBox="1"/>
          <p:nvPr/>
        </p:nvSpPr>
        <p:spPr>
          <a:xfrm>
            <a:off x="1714500" y="2074244"/>
            <a:ext cx="5715000" cy="1200329"/>
          </a:xfrm>
          <a:prstGeom prst="rect">
            <a:avLst/>
          </a:prstGeom>
          <a:noFill/>
        </p:spPr>
        <p:txBody>
          <a:bodyPr wrap="square" rtlCol="0">
            <a:spAutoFit/>
          </a:bodyPr>
          <a:lstStyle/>
          <a:p>
            <a:pPr algn="ctr"/>
            <a:r>
              <a:rPr lang="en-US" sz="7200" dirty="0">
                <a:solidFill>
                  <a:schemeClr val="accent1">
                    <a:lumMod val="75000"/>
                  </a:schemeClr>
                </a:solidFill>
                <a:cs typeface="Arial" panose="020B0604020202020204" pitchFamily="34" charset="0"/>
              </a:rPr>
              <a:t>Thank You! </a:t>
            </a:r>
          </a:p>
        </p:txBody>
      </p:sp>
    </p:spTree>
    <p:extLst>
      <p:ext uri="{BB962C8B-B14F-4D97-AF65-F5344CB8AC3E}">
        <p14:creationId xmlns:p14="http://schemas.microsoft.com/office/powerpoint/2010/main" val="2145834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92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Sec. 51A-4.505 Conservation Districts</a:t>
            </a:r>
          </a:p>
        </p:txBody>
      </p:sp>
      <p:sp>
        <p:nvSpPr>
          <p:cNvPr id="3" name="Content Placeholder 2"/>
          <p:cNvSpPr>
            <a:spLocks noGrp="1"/>
          </p:cNvSpPr>
          <p:nvPr>
            <p:ph idx="1"/>
          </p:nvPr>
        </p:nvSpPr>
        <p:spPr>
          <a:xfrm>
            <a:off x="228600" y="868362"/>
            <a:ext cx="8769096" cy="4922838"/>
          </a:xfrm>
        </p:spPr>
        <p:txBody>
          <a:bodyPr>
            <a:normAutofit lnSpcReduction="10000"/>
          </a:bodyPr>
          <a:lstStyle/>
          <a:p>
            <a:pPr marL="0" indent="0" algn="l">
              <a:spcAft>
                <a:spcPts val="900"/>
              </a:spcAft>
              <a:buNone/>
            </a:pPr>
            <a:r>
              <a:rPr lang="en-US" sz="2400" b="1" dirty="0">
                <a:latin typeface="+mn-lt"/>
              </a:rPr>
              <a:t>Determination of Eligibility</a:t>
            </a:r>
            <a:r>
              <a:rPr lang="en-US" sz="2400" b="1" i="0" dirty="0">
                <a:effectLst/>
                <a:latin typeface="+mn-lt"/>
              </a:rPr>
              <a:t>:</a:t>
            </a:r>
          </a:p>
          <a:p>
            <a:pPr marL="514350" indent="-514350">
              <a:buFont typeface="+mj-lt"/>
              <a:buAutoNum type="romanLcPeriod"/>
            </a:pPr>
            <a:r>
              <a:rPr lang="en-US" sz="2400" dirty="0">
                <a:latin typeface="+mn-lt"/>
                <a:sym typeface="+mn-ea"/>
              </a:rPr>
              <a:t>The area contains at least </a:t>
            </a:r>
            <a:r>
              <a:rPr lang="en-US" sz="2400" b="1" dirty="0">
                <a:latin typeface="+mn-lt"/>
                <a:sym typeface="+mn-ea"/>
              </a:rPr>
              <a:t>one </a:t>
            </a:r>
            <a:r>
              <a:rPr lang="en-US" sz="2400" b="1" dirty="0" err="1">
                <a:latin typeface="+mn-lt"/>
                <a:sym typeface="+mn-ea"/>
              </a:rPr>
              <a:t>blockface</a:t>
            </a:r>
            <a:r>
              <a:rPr lang="en-US" sz="2400" dirty="0">
                <a:latin typeface="+mn-lt"/>
                <a:sym typeface="+mn-ea"/>
              </a:rPr>
              <a:t>.</a:t>
            </a:r>
          </a:p>
          <a:p>
            <a:pPr marL="514350" indent="-514350">
              <a:buFont typeface="+mj-lt"/>
              <a:buAutoNum type="romanLcPeriod"/>
            </a:pPr>
            <a:r>
              <a:rPr lang="en-US" sz="2400" dirty="0">
                <a:latin typeface="+mn-lt"/>
                <a:sym typeface="+mn-ea"/>
              </a:rPr>
              <a:t>The area is either "stable" or "stabilizing" as defined in this section.</a:t>
            </a:r>
          </a:p>
          <a:p>
            <a:pPr marL="514350" indent="-514350">
              <a:buFont typeface="+mj-lt"/>
              <a:buAutoNum type="romanLcPeriod"/>
            </a:pPr>
            <a:r>
              <a:rPr lang="en-US" sz="2400" dirty="0">
                <a:latin typeface="+mn-lt"/>
                <a:sym typeface="+mn-ea"/>
              </a:rPr>
              <a:t>The area is </a:t>
            </a:r>
            <a:r>
              <a:rPr lang="en-US" sz="2400" b="1" dirty="0">
                <a:latin typeface="+mn-lt"/>
                <a:sym typeface="+mn-ea"/>
              </a:rPr>
              <a:t>compact</a:t>
            </a:r>
            <a:r>
              <a:rPr lang="en-US" sz="2400" dirty="0">
                <a:latin typeface="+mn-lt"/>
                <a:sym typeface="+mn-ea"/>
              </a:rPr>
              <a:t> and </a:t>
            </a:r>
            <a:r>
              <a:rPr lang="en-US" sz="2400" b="1" dirty="0">
                <a:latin typeface="+mn-lt"/>
                <a:sym typeface="+mn-ea"/>
              </a:rPr>
              <a:t>contiguous</a:t>
            </a:r>
            <a:r>
              <a:rPr lang="en-US" sz="2400" dirty="0">
                <a:latin typeface="+mn-lt"/>
                <a:sym typeface="+mn-ea"/>
              </a:rPr>
              <a:t> with boundary lines drawn to the </a:t>
            </a:r>
            <a:r>
              <a:rPr lang="en-US" sz="2400" b="1" dirty="0">
                <a:latin typeface="+mn-lt"/>
                <a:sym typeface="+mn-ea"/>
              </a:rPr>
              <a:t>logical edges </a:t>
            </a:r>
            <a:r>
              <a:rPr lang="en-US" sz="2400" dirty="0">
                <a:latin typeface="+mn-lt"/>
                <a:sym typeface="+mn-ea"/>
              </a:rPr>
              <a:t>of the area or subdivision, as indicated by a creek, street, subdivision line, utility easement, zoning boundary line, or other boundary.</a:t>
            </a:r>
          </a:p>
          <a:p>
            <a:pPr marL="514350" indent="-514350">
              <a:buFont typeface="+mj-lt"/>
              <a:buAutoNum type="romanLcPeriod"/>
            </a:pPr>
            <a:r>
              <a:rPr lang="en-US" sz="2400" dirty="0">
                <a:latin typeface="+mn-lt"/>
                <a:sym typeface="+mn-ea"/>
              </a:rPr>
              <a:t>At least </a:t>
            </a:r>
            <a:r>
              <a:rPr lang="en-US" sz="2400" b="1" dirty="0">
                <a:latin typeface="+mn-lt"/>
                <a:sym typeface="+mn-ea"/>
              </a:rPr>
              <a:t>75 percent </a:t>
            </a:r>
            <a:r>
              <a:rPr lang="en-US" sz="2400" dirty="0">
                <a:latin typeface="+mn-lt"/>
                <a:sym typeface="+mn-ea"/>
              </a:rPr>
              <a:t>of the lots are developed with main buildings that are </a:t>
            </a:r>
            <a:r>
              <a:rPr lang="en-US" sz="2400" b="1" dirty="0">
                <a:latin typeface="+mn-lt"/>
                <a:sym typeface="+mn-ea"/>
              </a:rPr>
              <a:t>at least 25 years old</a:t>
            </a:r>
            <a:r>
              <a:rPr lang="en-US" sz="2400" dirty="0">
                <a:latin typeface="+mn-lt"/>
                <a:sym typeface="+mn-ea"/>
              </a:rPr>
              <a:t>.</a:t>
            </a:r>
          </a:p>
          <a:p>
            <a:pPr marL="514350" indent="-514350">
              <a:buFont typeface="+mj-lt"/>
              <a:buAutoNum type="romanLcPeriod"/>
            </a:pPr>
            <a:r>
              <a:rPr lang="en-US" sz="2400" dirty="0">
                <a:latin typeface="+mn-lt"/>
                <a:sym typeface="+mn-ea"/>
              </a:rPr>
              <a:t>The area has physical attributes that include </a:t>
            </a:r>
            <a:r>
              <a:rPr lang="en-US" sz="2400" b="1" dirty="0">
                <a:latin typeface="+mn-lt"/>
                <a:sym typeface="+mn-ea"/>
              </a:rPr>
              <a:t>recognizable architectural style(s).</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7</a:t>
            </a:fld>
            <a:endParaRPr lang="en-US" dirty="0"/>
          </a:p>
        </p:txBody>
      </p:sp>
    </p:spTree>
    <p:extLst>
      <p:ext uri="{BB962C8B-B14F-4D97-AF65-F5344CB8AC3E}">
        <p14:creationId xmlns:p14="http://schemas.microsoft.com/office/powerpoint/2010/main" val="312465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7633"/>
            <a:ext cx="8229600" cy="792162"/>
          </a:xfrm>
        </p:spPr>
        <p:txBody>
          <a:bodyPr>
            <a:normAutofit/>
          </a:bodyPr>
          <a:lstStyle/>
          <a:p>
            <a:r>
              <a:rPr lang="en-US" sz="3600" u="sng" dirty="0">
                <a:latin typeface="+mn-lt"/>
              </a:rPr>
              <a:t>Conservation Districts Must Regulate:</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228600" y="1060842"/>
            <a:ext cx="4267200" cy="4525963"/>
          </a:xfrm>
        </p:spPr>
        <p:txBody>
          <a:bodyPr>
            <a:normAutofit fontScale="92500" lnSpcReduction="10000"/>
          </a:bodyPr>
          <a:lstStyle/>
          <a:p>
            <a:r>
              <a:rPr lang="en-US" dirty="0">
                <a:latin typeface="+mn-lt"/>
              </a:rPr>
              <a:t>Development Standards:</a:t>
            </a:r>
          </a:p>
          <a:p>
            <a:pPr lvl="1"/>
            <a:r>
              <a:rPr lang="en-US" dirty="0">
                <a:latin typeface="+mn-lt"/>
              </a:rPr>
              <a:t>Accessory structures</a:t>
            </a:r>
          </a:p>
          <a:p>
            <a:pPr lvl="1"/>
            <a:r>
              <a:rPr lang="en-US" dirty="0">
                <a:latin typeface="+mn-lt"/>
              </a:rPr>
              <a:t>Building &amp; structure height</a:t>
            </a:r>
          </a:p>
          <a:p>
            <a:pPr lvl="1"/>
            <a:r>
              <a:rPr lang="en-US" dirty="0">
                <a:latin typeface="+mn-lt"/>
              </a:rPr>
              <a:t>Density</a:t>
            </a:r>
          </a:p>
          <a:p>
            <a:pPr lvl="1"/>
            <a:r>
              <a:rPr lang="en-US" dirty="0">
                <a:latin typeface="+mn-lt"/>
              </a:rPr>
              <a:t>Fences &amp; walls</a:t>
            </a:r>
          </a:p>
          <a:p>
            <a:pPr lvl="1"/>
            <a:r>
              <a:rPr lang="en-US" dirty="0">
                <a:latin typeface="+mn-lt"/>
              </a:rPr>
              <a:t>Floor area ratio</a:t>
            </a:r>
          </a:p>
          <a:p>
            <a:pPr lvl="1"/>
            <a:r>
              <a:rPr lang="en-US" dirty="0">
                <a:latin typeface="+mn-lt"/>
              </a:rPr>
              <a:t>Lot coverage</a:t>
            </a:r>
          </a:p>
          <a:p>
            <a:pPr lvl="1"/>
            <a:r>
              <a:rPr lang="en-US" dirty="0">
                <a:latin typeface="+mn-lt"/>
              </a:rPr>
              <a:t>Lot size</a:t>
            </a:r>
          </a:p>
          <a:p>
            <a:pPr lvl="1"/>
            <a:r>
              <a:rPr lang="en-US" dirty="0">
                <a:latin typeface="+mn-lt"/>
              </a:rPr>
              <a:t>Off-street parking</a:t>
            </a:r>
          </a:p>
          <a:p>
            <a:pPr lvl="1"/>
            <a:r>
              <a:rPr lang="en-US" dirty="0">
                <a:latin typeface="+mn-lt"/>
              </a:rPr>
              <a:t>Permitted uses</a:t>
            </a:r>
          </a:p>
          <a:p>
            <a:pPr lvl="1"/>
            <a:r>
              <a:rPr lang="en-US" dirty="0">
                <a:latin typeface="+mn-lt"/>
              </a:rPr>
              <a:t>Setbacks</a:t>
            </a:r>
          </a:p>
          <a:p>
            <a:pPr lvl="1"/>
            <a:r>
              <a:rPr lang="en-US" dirty="0">
                <a:latin typeface="+mn-lt"/>
              </a:rPr>
              <a:t>Stories</a:t>
            </a:r>
          </a:p>
          <a:p>
            <a:endParaRPr lang="en-US" dirty="0"/>
          </a:p>
        </p:txBody>
      </p:sp>
      <p:sp>
        <p:nvSpPr>
          <p:cNvPr id="6" name="Content Placeholder 5">
            <a:extLst>
              <a:ext uri="{FF2B5EF4-FFF2-40B4-BE49-F238E27FC236}">
                <a16:creationId xmlns:a16="http://schemas.microsoft.com/office/drawing/2014/main" id="{2D8CBB8A-5590-44BA-9335-10FC13FADCA4}"/>
              </a:ext>
            </a:extLst>
          </p:cNvPr>
          <p:cNvSpPr>
            <a:spLocks noGrp="1"/>
          </p:cNvSpPr>
          <p:nvPr>
            <p:ph sz="half" idx="2"/>
          </p:nvPr>
        </p:nvSpPr>
        <p:spPr>
          <a:xfrm>
            <a:off x="4599791" y="1074289"/>
            <a:ext cx="4343400" cy="4389120"/>
          </a:xfrm>
        </p:spPr>
        <p:txBody>
          <a:bodyPr>
            <a:normAutofit fontScale="92500" lnSpcReduction="10000"/>
          </a:bodyPr>
          <a:lstStyle/>
          <a:p>
            <a:r>
              <a:rPr lang="en-US" dirty="0">
                <a:latin typeface="+mn-lt"/>
              </a:rPr>
              <a:t>Architectural standards:</a:t>
            </a:r>
          </a:p>
          <a:p>
            <a:pPr lvl="1"/>
            <a:r>
              <a:rPr lang="en-US" dirty="0">
                <a:latin typeface="+mn-lt"/>
              </a:rPr>
              <a:t>Architectural styles</a:t>
            </a:r>
          </a:p>
          <a:p>
            <a:pPr lvl="1"/>
            <a:r>
              <a:rPr lang="en-US" dirty="0">
                <a:latin typeface="+mn-lt"/>
              </a:rPr>
              <a:t>Building elevations</a:t>
            </a:r>
          </a:p>
          <a:p>
            <a:pPr lvl="1"/>
            <a:r>
              <a:rPr lang="en-US" dirty="0">
                <a:latin typeface="+mn-lt"/>
              </a:rPr>
              <a:t>Building materials</a:t>
            </a:r>
          </a:p>
          <a:p>
            <a:pPr lvl="1"/>
            <a:r>
              <a:rPr lang="en-US" dirty="0">
                <a:latin typeface="+mn-lt"/>
              </a:rPr>
              <a:t>Chimneys</a:t>
            </a:r>
          </a:p>
          <a:p>
            <a:pPr lvl="1"/>
            <a:r>
              <a:rPr lang="en-US" dirty="0">
                <a:latin typeface="+mn-lt"/>
              </a:rPr>
              <a:t>Porch styles</a:t>
            </a:r>
          </a:p>
          <a:p>
            <a:pPr lvl="1"/>
            <a:r>
              <a:rPr lang="en-US" dirty="0">
                <a:latin typeface="+mn-lt"/>
              </a:rPr>
              <a:t>Roof form or pitch</a:t>
            </a:r>
          </a:p>
          <a:p>
            <a:pPr lvl="1"/>
            <a:r>
              <a:rPr lang="en-US" dirty="0">
                <a:latin typeface="+mn-lt"/>
              </a:rPr>
              <a:t>Roofing materials</a:t>
            </a:r>
          </a:p>
          <a:p>
            <a:pPr lvl="1"/>
            <a:r>
              <a:rPr lang="en-US" dirty="0">
                <a:latin typeface="+mn-lt"/>
              </a:rPr>
              <a:t>Windows</a:t>
            </a:r>
          </a:p>
        </p:txBody>
      </p:sp>
      <p:sp>
        <p:nvSpPr>
          <p:cNvPr id="7" name="Slide Number Placeholder 9">
            <a:extLst>
              <a:ext uri="{FF2B5EF4-FFF2-40B4-BE49-F238E27FC236}">
                <a16:creationId xmlns:a16="http://schemas.microsoft.com/office/drawing/2014/main" id="{FDAAB623-6F71-4763-85A6-A4731F2FBF49}"/>
              </a:ext>
            </a:extLst>
          </p:cNvPr>
          <p:cNvSpPr>
            <a:spLocks noGrp="1"/>
          </p:cNvSpPr>
          <p:nvPr>
            <p:ph type="sldNum" sz="quarter" idx="12"/>
          </p:nvPr>
        </p:nvSpPr>
        <p:spPr>
          <a:xfrm>
            <a:off x="6705600" y="5593080"/>
            <a:ext cx="2057400" cy="365125"/>
          </a:xfrm>
        </p:spPr>
        <p:txBody>
          <a:bodyPr/>
          <a:lstStyle/>
          <a:p>
            <a:fld id="{EBB82CAC-BB48-4110-88D3-F3CCD57C994D}" type="slidenum">
              <a:rPr lang="en-US" smtClean="0"/>
              <a:pPr/>
              <a:t>8</a:t>
            </a:fld>
            <a:endParaRPr lang="en-US" dirty="0"/>
          </a:p>
        </p:txBody>
      </p:sp>
    </p:spTree>
    <p:extLst>
      <p:ext uri="{BB962C8B-B14F-4D97-AF65-F5344CB8AC3E}">
        <p14:creationId xmlns:p14="http://schemas.microsoft.com/office/powerpoint/2010/main" val="3833649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C0217-3521-4906-BF2D-BB8DFF5068FB}"/>
              </a:ext>
            </a:extLst>
          </p:cNvPr>
          <p:cNvSpPr>
            <a:spLocks noGrp="1"/>
          </p:cNvSpPr>
          <p:nvPr>
            <p:ph type="title"/>
          </p:nvPr>
        </p:nvSpPr>
        <p:spPr>
          <a:xfrm>
            <a:off x="228600" y="153558"/>
            <a:ext cx="8769096" cy="792162"/>
          </a:xfrm>
        </p:spPr>
        <p:txBody>
          <a:bodyPr>
            <a:noAutofit/>
          </a:bodyPr>
          <a:lstStyle/>
          <a:p>
            <a:r>
              <a:rPr lang="en-US" sz="3600" u="sng" dirty="0">
                <a:latin typeface="+mn-lt"/>
              </a:rPr>
              <a:t>Additional Standards that the Expansion May Regulate</a:t>
            </a:r>
          </a:p>
        </p:txBody>
      </p:sp>
      <p:sp>
        <p:nvSpPr>
          <p:cNvPr id="3" name="Content Placeholder 2">
            <a:extLst>
              <a:ext uri="{FF2B5EF4-FFF2-40B4-BE49-F238E27FC236}">
                <a16:creationId xmlns:a16="http://schemas.microsoft.com/office/drawing/2014/main" id="{9605F307-733D-4268-ABFF-228AF2DDF55E}"/>
              </a:ext>
            </a:extLst>
          </p:cNvPr>
          <p:cNvSpPr>
            <a:spLocks noGrp="1"/>
          </p:cNvSpPr>
          <p:nvPr>
            <p:ph idx="1"/>
          </p:nvPr>
        </p:nvSpPr>
        <p:spPr>
          <a:xfrm>
            <a:off x="244736" y="1161104"/>
            <a:ext cx="8518264" cy="1124896"/>
          </a:xfrm>
        </p:spPr>
        <p:txBody>
          <a:bodyPr>
            <a:noAutofit/>
          </a:bodyPr>
          <a:lstStyle/>
          <a:p>
            <a:pPr marL="0" indent="0">
              <a:buNone/>
            </a:pPr>
            <a:r>
              <a:rPr lang="en-US" sz="2400" dirty="0">
                <a:latin typeface="+mn-lt"/>
              </a:rPr>
              <a:t>These additional standards are optional and are not required for the petition, but once the petition is provided by the City, no additional standards may be added except as authorized by CPC.</a:t>
            </a:r>
          </a:p>
        </p:txBody>
      </p:sp>
      <p:sp>
        <p:nvSpPr>
          <p:cNvPr id="4" name="Slide Number Placeholder 3">
            <a:extLst>
              <a:ext uri="{FF2B5EF4-FFF2-40B4-BE49-F238E27FC236}">
                <a16:creationId xmlns:a16="http://schemas.microsoft.com/office/drawing/2014/main" id="{A504F266-31FC-46C5-80D1-9757F73055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5F53C-01BC-4AE7-90F7-C97EA11C7DB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1EA2AE17-7A37-4A74-A6E2-0BC97E2F4B39}"/>
              </a:ext>
            </a:extLst>
          </p:cNvPr>
          <p:cNvSpPr txBox="1">
            <a:spLocks/>
          </p:cNvSpPr>
          <p:nvPr/>
        </p:nvSpPr>
        <p:spPr>
          <a:xfrm>
            <a:off x="381000" y="2797174"/>
            <a:ext cx="4191000" cy="314642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u="sng" dirty="0">
                <a:latin typeface="+mn-lt"/>
              </a:rPr>
              <a:t>Developmental</a:t>
            </a:r>
          </a:p>
          <a:p>
            <a:r>
              <a:rPr lang="en-US" sz="2000" dirty="0">
                <a:latin typeface="+mn-lt"/>
              </a:rPr>
              <a:t>Building relocation</a:t>
            </a:r>
          </a:p>
          <a:p>
            <a:r>
              <a:rPr lang="en-US" sz="2000" dirty="0">
                <a:latin typeface="+mn-lt"/>
              </a:rPr>
              <a:t>Building width</a:t>
            </a:r>
          </a:p>
          <a:p>
            <a:r>
              <a:rPr lang="en-US" sz="2000" dirty="0">
                <a:latin typeface="+mn-lt"/>
              </a:rPr>
              <a:t>Driveways/curbs/sidewalks</a:t>
            </a:r>
          </a:p>
          <a:p>
            <a:r>
              <a:rPr lang="en-US" sz="2000" dirty="0">
                <a:latin typeface="+mn-lt"/>
              </a:rPr>
              <a:t>Steps</a:t>
            </a:r>
          </a:p>
          <a:p>
            <a:r>
              <a:rPr lang="en-US" sz="2000" dirty="0">
                <a:latin typeface="+mn-lt"/>
              </a:rPr>
              <a:t>Garage location and entrance</a:t>
            </a:r>
          </a:p>
          <a:p>
            <a:r>
              <a:rPr lang="en-US" sz="2000" dirty="0">
                <a:latin typeface="+mn-lt"/>
              </a:rPr>
              <a:t>Landscaping</a:t>
            </a:r>
          </a:p>
          <a:p>
            <a:r>
              <a:rPr lang="en-US" sz="2000" dirty="0">
                <a:latin typeface="+mn-lt"/>
              </a:rPr>
              <a:t>Impervious Surfaces</a:t>
            </a:r>
          </a:p>
          <a:p>
            <a:r>
              <a:rPr lang="en-US" sz="2000" dirty="0">
                <a:latin typeface="+mn-lt"/>
              </a:rPr>
              <a:t>Massing</a:t>
            </a:r>
          </a:p>
          <a:p>
            <a:r>
              <a:rPr lang="en-US" sz="2000" dirty="0">
                <a:latin typeface="+mn-lt"/>
              </a:rPr>
              <a:t>Additional development standards as desired</a:t>
            </a:r>
          </a:p>
        </p:txBody>
      </p:sp>
      <p:sp>
        <p:nvSpPr>
          <p:cNvPr id="9" name="Content Placeholder 2">
            <a:extLst>
              <a:ext uri="{FF2B5EF4-FFF2-40B4-BE49-F238E27FC236}">
                <a16:creationId xmlns:a16="http://schemas.microsoft.com/office/drawing/2014/main" id="{BB7D12FB-C16D-4D3A-AD55-CEBBFEFF62CD}"/>
              </a:ext>
            </a:extLst>
          </p:cNvPr>
          <p:cNvSpPr txBox="1">
            <a:spLocks/>
          </p:cNvSpPr>
          <p:nvPr/>
        </p:nvSpPr>
        <p:spPr>
          <a:xfrm>
            <a:off x="4654296" y="2797174"/>
            <a:ext cx="4108704" cy="289972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u="sng" dirty="0">
                <a:latin typeface="+mn-lt"/>
              </a:rPr>
              <a:t>Architectural</a:t>
            </a:r>
          </a:p>
          <a:p>
            <a:r>
              <a:rPr lang="en-US" sz="2000" dirty="0">
                <a:latin typeface="+mn-lt"/>
              </a:rPr>
              <a:t>Foundations</a:t>
            </a:r>
          </a:p>
          <a:p>
            <a:r>
              <a:rPr lang="en-US" sz="2000" dirty="0">
                <a:latin typeface="+mn-lt"/>
              </a:rPr>
              <a:t>Demolition</a:t>
            </a:r>
          </a:p>
          <a:p>
            <a:r>
              <a:rPr lang="en-US" sz="2000" dirty="0">
                <a:latin typeface="+mn-lt"/>
              </a:rPr>
              <a:t>Paint colors</a:t>
            </a:r>
          </a:p>
          <a:p>
            <a:r>
              <a:rPr lang="en-US" sz="2000" dirty="0">
                <a:latin typeface="+mn-lt"/>
              </a:rPr>
              <a:t>Solar Energy Systems</a:t>
            </a:r>
          </a:p>
          <a:p>
            <a:r>
              <a:rPr lang="en-US" sz="2000" dirty="0">
                <a:latin typeface="+mn-lt"/>
              </a:rPr>
              <a:t>Window and dormer size and location</a:t>
            </a:r>
          </a:p>
          <a:p>
            <a:r>
              <a:rPr lang="en-US" sz="2000" dirty="0">
                <a:latin typeface="+mn-lt"/>
              </a:rPr>
              <a:t>Additional architectural standards as desired</a:t>
            </a:r>
          </a:p>
          <a:p>
            <a:endParaRPr lang="en-US" sz="1400" dirty="0"/>
          </a:p>
          <a:p>
            <a:pPr marL="0" indent="0" algn="ctr">
              <a:buNone/>
            </a:pPr>
            <a:endParaRPr lang="en-US" sz="2000" b="1" dirty="0"/>
          </a:p>
          <a:p>
            <a:endParaRPr lang="en-US" b="1" dirty="0"/>
          </a:p>
        </p:txBody>
      </p:sp>
      <p:sp>
        <p:nvSpPr>
          <p:cNvPr id="10" name="TextBox 9">
            <a:extLst>
              <a:ext uri="{FF2B5EF4-FFF2-40B4-BE49-F238E27FC236}">
                <a16:creationId xmlns:a16="http://schemas.microsoft.com/office/drawing/2014/main" id="{AEBBD6DE-3E9F-4526-AD93-5CF50BF20C4E}"/>
              </a:ext>
            </a:extLst>
          </p:cNvPr>
          <p:cNvSpPr txBox="1"/>
          <p:nvPr/>
        </p:nvSpPr>
        <p:spPr>
          <a:xfrm>
            <a:off x="244736" y="2237591"/>
            <a:ext cx="8518264" cy="461665"/>
          </a:xfrm>
          <a:prstGeom prst="rect">
            <a:avLst/>
          </a:prstGeom>
          <a:noFill/>
        </p:spPr>
        <p:txBody>
          <a:bodyPr wrap="square">
            <a:spAutoFit/>
          </a:bodyPr>
          <a:lstStyle/>
          <a:p>
            <a:pPr algn="ctr"/>
            <a:r>
              <a:rPr lang="en-US" sz="2400" b="1" dirty="0">
                <a:solidFill>
                  <a:srgbClr val="3056A5"/>
                </a:solidFill>
                <a:cs typeface="Arial" panose="020B0604020202020204" pitchFamily="34" charset="0"/>
              </a:rPr>
              <a:t>Additional Optional Standards (not limited to)</a:t>
            </a:r>
          </a:p>
        </p:txBody>
      </p:sp>
    </p:spTree>
    <p:extLst>
      <p:ext uri="{BB962C8B-B14F-4D97-AF65-F5344CB8AC3E}">
        <p14:creationId xmlns:p14="http://schemas.microsoft.com/office/powerpoint/2010/main" val="477190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391E91F550CF0741969649FF238F6268" ma:contentTypeVersion="0" ma:contentTypeDescription="Upload an image." ma:contentTypeScope="" ma:versionID="4e527fd3c61cc9d1c478b7703a8a5468">
  <xsd:schema xmlns:xsd="http://www.w3.org/2001/XMLSchema" xmlns:xs="http://www.w3.org/2001/XMLSchema" xmlns:p="http://schemas.microsoft.com/office/2006/metadata/properties" xmlns:ns1="http://schemas.microsoft.com/sharepoint/v3" xmlns:ns2="CD7C63D9-8965-4E81-83B5-EAD222014503" xmlns:ns3="http://schemas.microsoft.com/sharepoint/v3/fields" targetNamespace="http://schemas.microsoft.com/office/2006/metadata/properties" ma:root="true" ma:fieldsID="ca0b2c3b324b35247e11a6add0ce5384" ns1:_="" ns2:_="" ns3:_="">
    <xsd:import namespace="http://schemas.microsoft.com/sharepoint/v3"/>
    <xsd:import namespace="CD7C63D9-8965-4E81-83B5-EAD222014503"/>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1:ThumbnailExists" minOccurs="0"/>
                <xsd:element ref="ns1:PreviewExists" minOccurs="0"/>
                <xsd:element ref="ns1:ImageWidth" minOccurs="0"/>
                <xsd:element ref="ns1: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ThumbnailExists" ma:index="18" nillable="true" ma:displayName="Thumbnail Exists" ma:default="FALSE" ma:internalName="ThumbnailExists" ma:readOnly="true">
      <xsd:simpleType>
        <xsd:restriction base="dms:Boolean"/>
      </xsd:simpleType>
    </xsd:element>
    <xsd:element name="PreviewExists" ma:index="19" nillable="true" ma:displayName="Preview Exists" ma:default="FALSE" ma:internalName="PreviewExists" ma:readOnly="true">
      <xsd:simpleType>
        <xsd:restriction base="dms:Boolean"/>
      </xsd:simpleType>
    </xsd:element>
    <xsd:element name="ImageWidth" ma:index="20" nillable="true" ma:displayName="Picture Width" ma:internalName="ImageWidth" ma:readOnly="true">
      <xsd:simpleType>
        <xsd:restriction base="dms:Unknown"/>
      </xsd:simpleType>
    </xsd:element>
    <xsd:element name="ImageHeight" ma:index="22" nillable="true" ma:displayName="Picture Height" ma:internalName="ImageHeight" ma:readOnly="true">
      <xsd:simpleType>
        <xsd:restriction base="dms:Unknown"/>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C63D9-8965-4E81-83B5-EAD222014503" elementFormDefault="qualified">
    <xsd:import namespace="http://schemas.microsoft.com/office/2006/documentManagement/types"/>
    <xsd:import namespace="http://schemas.microsoft.com/office/infopath/2007/PartnerControls"/>
    <xsd:element name="ImageCreateDate" ma:index="25" nillable="true" ma:displayName="Date Picture Taken" ma:descriptio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2"/>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CD7C63D9-8965-4E81-83B5-EAD222014503"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C980C02F-C663-4772-B0AC-7DC46E9B18FD}"/>
</file>

<file path=customXml/itemProps2.xml><?xml version="1.0" encoding="utf-8"?>
<ds:datastoreItem xmlns:ds="http://schemas.openxmlformats.org/officeDocument/2006/customXml" ds:itemID="{140742FF-AB59-4104-8D49-2F6B9ABFD270}"/>
</file>

<file path=customXml/itemProps3.xml><?xml version="1.0" encoding="utf-8"?>
<ds:datastoreItem xmlns:ds="http://schemas.openxmlformats.org/officeDocument/2006/customXml" ds:itemID="{B49147D6-17F7-4DBC-A6C5-6BEF267AC330}"/>
</file>

<file path=docProps/app.xml><?xml version="1.0" encoding="utf-8"?>
<Properties xmlns="http://schemas.openxmlformats.org/officeDocument/2006/extended-properties" xmlns:vt="http://schemas.openxmlformats.org/officeDocument/2006/docPropsVTypes">
  <Template>ExternalPresentationTemplate_Pam_03-02-12017d</Template>
  <TotalTime>41043</TotalTime>
  <Words>4869</Words>
  <Application>Microsoft Office PowerPoint</Application>
  <PresentationFormat>On-screen Show (4:3)</PresentationFormat>
  <Paragraphs>460</Paragraphs>
  <Slides>66</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Lucida Sans</vt:lpstr>
      <vt:lpstr>Times New Roman</vt:lpstr>
      <vt:lpstr>Office Theme</vt:lpstr>
      <vt:lpstr>CD-2 - Lakewood Conservation District Expansion Post-Application Neighborhood Meeting No. 17</vt:lpstr>
      <vt:lpstr>CD-2 - Lakewood Conservation District Expansion Post-Application Neighborhood Meeting No. 16</vt:lpstr>
      <vt:lpstr>Purpose of This Meeting</vt:lpstr>
      <vt:lpstr>CD-2 Boundaries &amp; Proposed Expansion Area</vt:lpstr>
      <vt:lpstr>Sec. 51A-4.505 Conservation Districts</vt:lpstr>
      <vt:lpstr>Sec. 51A-4.505 Conservation Districts</vt:lpstr>
      <vt:lpstr>Sec. 51A-4.505 Conservation Districts</vt:lpstr>
      <vt:lpstr>Conservation Districts Must Regulate:</vt:lpstr>
      <vt:lpstr>Additional Standards that the Expansion May Regulate</vt:lpstr>
      <vt:lpstr>Process for expanding a CD</vt:lpstr>
      <vt:lpstr>PowerPoint Presentation</vt:lpstr>
      <vt:lpstr>Process for expanding a CD</vt:lpstr>
      <vt:lpstr>Meeting Schedule</vt:lpstr>
      <vt:lpstr>Meeting Schedule</vt:lpstr>
      <vt:lpstr>Meeting Schedule (cont.)</vt:lpstr>
      <vt:lpstr>Procedure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CD-2 - Lakewood Conservation District Expansion Post-Application Neighborhood Meeting No. 16</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Thompson, Pam</dc:creator>
  <cp:keywords/>
  <dc:description/>
  <cp:lastModifiedBy>Brown, Trevor A</cp:lastModifiedBy>
  <cp:revision>651</cp:revision>
  <cp:lastPrinted>2023-03-09T17:32:31Z</cp:lastPrinted>
  <dcterms:created xsi:type="dcterms:W3CDTF">2018-01-16T21:55:49Z</dcterms:created>
  <dcterms:modified xsi:type="dcterms:W3CDTF">2024-02-13T22:30:46Z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0x0101009148F5A04DDD49CBA7127AADA5FB792B00AADE34325A8B49CDA8BB4DB53328F21400391E91F550CF0741969649FF238F6268</vt:lpwstr>
  </property>
</Properties>
</file>