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71" r:id="rId2"/>
    <p:sldId id="348" r:id="rId3"/>
    <p:sldId id="274" r:id="rId4"/>
    <p:sldId id="273" r:id="rId5"/>
    <p:sldId id="286" r:id="rId6"/>
    <p:sldId id="287" r:id="rId7"/>
    <p:sldId id="364" r:id="rId8"/>
    <p:sldId id="365" r:id="rId9"/>
    <p:sldId id="265" r:id="rId10"/>
    <p:sldId id="308" r:id="rId11"/>
    <p:sldId id="363" r:id="rId12"/>
    <p:sldId id="317" r:id="rId13"/>
    <p:sldId id="359" r:id="rId14"/>
    <p:sldId id="351" r:id="rId15"/>
    <p:sldId id="284" r:id="rId16"/>
    <p:sldId id="295" r:id="rId17"/>
    <p:sldId id="352" r:id="rId18"/>
    <p:sldId id="353" r:id="rId19"/>
    <p:sldId id="354" r:id="rId20"/>
    <p:sldId id="355" r:id="rId21"/>
    <p:sldId id="356" r:id="rId22"/>
    <p:sldId id="357" r:id="rId23"/>
    <p:sldId id="367" r:id="rId24"/>
    <p:sldId id="368" r:id="rId25"/>
    <p:sldId id="336" r:id="rId26"/>
    <p:sldId id="297" r:id="rId27"/>
    <p:sldId id="303" r:id="rId28"/>
    <p:sldId id="323" r:id="rId29"/>
    <p:sldId id="296" r:id="rId30"/>
    <p:sldId id="302" r:id="rId31"/>
    <p:sldId id="366" r:id="rId32"/>
    <p:sldId id="324" r:id="rId33"/>
    <p:sldId id="360" r:id="rId34"/>
    <p:sldId id="361" r:id="rId35"/>
    <p:sldId id="362" r:id="rId36"/>
    <p:sldId id="263" r:id="rId37"/>
    <p:sldId id="358" r:id="rId38"/>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6A5"/>
    <a:srgbClr val="FFFFFF"/>
    <a:srgbClr val="063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4" autoAdjust="0"/>
    <p:restoredTop sz="86835" autoAdjust="0"/>
  </p:normalViewPr>
  <p:slideViewPr>
    <p:cSldViewPr>
      <p:cViewPr varScale="1">
        <p:scale>
          <a:sx n="92" d="100"/>
          <a:sy n="92" d="100"/>
        </p:scale>
        <p:origin x="56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3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428BDF-41A1-4BC3-A25D-8AF6219BCA33}"/>
              </a:ext>
            </a:extLst>
          </p:cNvPr>
          <p:cNvSpPr>
            <a:spLocks noGrp="1"/>
          </p:cNvSpPr>
          <p:nvPr>
            <p:ph type="hdr" sz="quarter"/>
          </p:nvPr>
        </p:nvSpPr>
        <p:spPr>
          <a:xfrm>
            <a:off x="0" y="1"/>
            <a:ext cx="3044720" cy="467231"/>
          </a:xfrm>
          <a:prstGeom prst="rect">
            <a:avLst/>
          </a:prstGeom>
        </p:spPr>
        <p:txBody>
          <a:bodyPr vert="horz" lIns="93341" tIns="46671" rIns="93341" bIns="46671"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E593BC-9035-41A2-B3D4-C39DD4C38711}"/>
              </a:ext>
            </a:extLst>
          </p:cNvPr>
          <p:cNvSpPr>
            <a:spLocks noGrp="1"/>
          </p:cNvSpPr>
          <p:nvPr>
            <p:ph type="dt" sz="quarter" idx="1"/>
          </p:nvPr>
        </p:nvSpPr>
        <p:spPr>
          <a:xfrm>
            <a:off x="3979930" y="1"/>
            <a:ext cx="3044720" cy="467231"/>
          </a:xfrm>
          <a:prstGeom prst="rect">
            <a:avLst/>
          </a:prstGeom>
        </p:spPr>
        <p:txBody>
          <a:bodyPr vert="horz" lIns="93341" tIns="46671" rIns="93341" bIns="46671" rtlCol="0"/>
          <a:lstStyle>
            <a:lvl1pPr algn="r">
              <a:defRPr sz="1200"/>
            </a:lvl1pPr>
          </a:lstStyle>
          <a:p>
            <a:fld id="{CFF6F72D-14D9-4039-928E-AF325A42E914}" type="datetimeFigureOut">
              <a:rPr lang="en-US" smtClean="0"/>
              <a:t>9/29/2022</a:t>
            </a:fld>
            <a:endParaRPr lang="en-US" dirty="0"/>
          </a:p>
        </p:txBody>
      </p:sp>
      <p:sp>
        <p:nvSpPr>
          <p:cNvPr id="4" name="Footer Placeholder 3">
            <a:extLst>
              <a:ext uri="{FF2B5EF4-FFF2-40B4-BE49-F238E27FC236}">
                <a16:creationId xmlns:a16="http://schemas.microsoft.com/office/drawing/2014/main" id="{BACA1AC0-9CA5-42FD-A57F-704994313848}"/>
              </a:ext>
            </a:extLst>
          </p:cNvPr>
          <p:cNvSpPr>
            <a:spLocks noGrp="1"/>
          </p:cNvSpPr>
          <p:nvPr>
            <p:ph type="ftr" sz="quarter" idx="2"/>
          </p:nvPr>
        </p:nvSpPr>
        <p:spPr>
          <a:xfrm>
            <a:off x="0" y="8845046"/>
            <a:ext cx="3044720" cy="467230"/>
          </a:xfrm>
          <a:prstGeom prst="rect">
            <a:avLst/>
          </a:prstGeom>
        </p:spPr>
        <p:txBody>
          <a:bodyPr vert="horz" lIns="93341" tIns="46671" rIns="93341" bIns="46671"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FAAE37C-83AF-4B75-ACB6-6F778C26E9C3}"/>
              </a:ext>
            </a:extLst>
          </p:cNvPr>
          <p:cNvSpPr>
            <a:spLocks noGrp="1"/>
          </p:cNvSpPr>
          <p:nvPr>
            <p:ph type="sldNum" sz="quarter" idx="3"/>
          </p:nvPr>
        </p:nvSpPr>
        <p:spPr>
          <a:xfrm>
            <a:off x="3979930" y="8845046"/>
            <a:ext cx="3044720" cy="467230"/>
          </a:xfrm>
          <a:prstGeom prst="rect">
            <a:avLst/>
          </a:prstGeom>
        </p:spPr>
        <p:txBody>
          <a:bodyPr vert="horz" lIns="93341" tIns="46671" rIns="93341" bIns="46671" rtlCol="0" anchor="b"/>
          <a:lstStyle>
            <a:lvl1pPr algn="r">
              <a:defRPr sz="1200"/>
            </a:lvl1pPr>
          </a:lstStyle>
          <a:p>
            <a:fld id="{4BCBD7AE-7813-4634-BADA-AA724CEFE87A}" type="slidenum">
              <a:rPr lang="en-US" smtClean="0"/>
              <a:t>‹#›</a:t>
            </a:fld>
            <a:endParaRPr lang="en-US" dirty="0"/>
          </a:p>
        </p:txBody>
      </p:sp>
    </p:spTree>
    <p:extLst>
      <p:ext uri="{BB962C8B-B14F-4D97-AF65-F5344CB8AC3E}">
        <p14:creationId xmlns:p14="http://schemas.microsoft.com/office/powerpoint/2010/main" val="2750518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4401" cy="467043"/>
          </a:xfrm>
          <a:prstGeom prst="rect">
            <a:avLst/>
          </a:prstGeom>
        </p:spPr>
        <p:txBody>
          <a:bodyPr vert="horz" lIns="91494" tIns="45746" rIns="91494" bIns="45746" rtlCol="0"/>
          <a:lstStyle>
            <a:lvl1pPr algn="l">
              <a:defRPr sz="1200"/>
            </a:lvl1pPr>
          </a:lstStyle>
          <a:p>
            <a:endParaRPr lang="en-US" dirty="0"/>
          </a:p>
        </p:txBody>
      </p:sp>
      <p:sp>
        <p:nvSpPr>
          <p:cNvPr id="3" name="Date Placeholder 2"/>
          <p:cNvSpPr>
            <a:spLocks noGrp="1"/>
          </p:cNvSpPr>
          <p:nvPr>
            <p:ph type="dt" idx="1"/>
          </p:nvPr>
        </p:nvSpPr>
        <p:spPr>
          <a:xfrm>
            <a:off x="3980286" y="1"/>
            <a:ext cx="3044401" cy="467043"/>
          </a:xfrm>
          <a:prstGeom prst="rect">
            <a:avLst/>
          </a:prstGeom>
        </p:spPr>
        <p:txBody>
          <a:bodyPr vert="horz" lIns="91494" tIns="45746" rIns="91494" bIns="45746" rtlCol="0"/>
          <a:lstStyle>
            <a:lvl1pPr algn="r">
              <a:defRPr sz="1200"/>
            </a:lvl1pPr>
          </a:lstStyle>
          <a:p>
            <a:fld id="{C1B1BD56-0FC0-4576-A56D-D3B2EFC41D51}" type="datetimeFigureOut">
              <a:rPr lang="en-US" smtClean="0"/>
              <a:t>9/29/2022</a:t>
            </a:fld>
            <a:endParaRPr lang="en-US" dirty="0"/>
          </a:p>
        </p:txBody>
      </p:sp>
      <p:sp>
        <p:nvSpPr>
          <p:cNvPr id="4" name="Slide Image Placeholder 3"/>
          <p:cNvSpPr>
            <a:spLocks noGrp="1" noRot="1" noChangeAspect="1"/>
          </p:cNvSpPr>
          <p:nvPr>
            <p:ph type="sldImg" idx="2"/>
          </p:nvPr>
        </p:nvSpPr>
        <p:spPr>
          <a:xfrm>
            <a:off x="1419225" y="1165225"/>
            <a:ext cx="4187825" cy="3141663"/>
          </a:xfrm>
          <a:prstGeom prst="rect">
            <a:avLst/>
          </a:prstGeom>
          <a:noFill/>
          <a:ln w="12700">
            <a:solidFill>
              <a:prstClr val="black"/>
            </a:solidFill>
          </a:ln>
        </p:spPr>
        <p:txBody>
          <a:bodyPr vert="horz" lIns="91494" tIns="45746" rIns="91494" bIns="45746" rtlCol="0" anchor="ctr"/>
          <a:lstStyle/>
          <a:p>
            <a:endParaRPr lang="en-US" dirty="0"/>
          </a:p>
        </p:txBody>
      </p:sp>
      <p:sp>
        <p:nvSpPr>
          <p:cNvPr id="5" name="Notes Placeholder 4"/>
          <p:cNvSpPr>
            <a:spLocks noGrp="1"/>
          </p:cNvSpPr>
          <p:nvPr>
            <p:ph type="body" sz="quarter" idx="3"/>
          </p:nvPr>
        </p:nvSpPr>
        <p:spPr>
          <a:xfrm>
            <a:off x="702310" y="4481395"/>
            <a:ext cx="5621656" cy="3666450"/>
          </a:xfrm>
          <a:prstGeom prst="rect">
            <a:avLst/>
          </a:prstGeom>
        </p:spPr>
        <p:txBody>
          <a:bodyPr vert="horz" lIns="91494" tIns="45746" rIns="91494" bIns="457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5233"/>
            <a:ext cx="3044401" cy="467043"/>
          </a:xfrm>
          <a:prstGeom prst="rect">
            <a:avLst/>
          </a:prstGeom>
        </p:spPr>
        <p:txBody>
          <a:bodyPr vert="horz" lIns="91494" tIns="45746" rIns="91494" bIns="457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80286" y="8845233"/>
            <a:ext cx="3044401" cy="467043"/>
          </a:xfrm>
          <a:prstGeom prst="rect">
            <a:avLst/>
          </a:prstGeom>
        </p:spPr>
        <p:txBody>
          <a:bodyPr vert="horz" lIns="91494" tIns="45746" rIns="91494" bIns="45746" rtlCol="0" anchor="b"/>
          <a:lstStyle>
            <a:lvl1pPr algn="r">
              <a:defRPr sz="1200"/>
            </a:lvl1pPr>
          </a:lstStyle>
          <a:p>
            <a:fld id="{4211A267-F8C8-450B-BABA-7E2E6510215A}" type="slidenum">
              <a:rPr lang="en-US" smtClean="0"/>
              <a:t>‹#›</a:t>
            </a:fld>
            <a:endParaRPr lang="en-US" dirty="0"/>
          </a:p>
        </p:txBody>
      </p:sp>
    </p:spTree>
    <p:extLst>
      <p:ext uri="{BB962C8B-B14F-4D97-AF65-F5344CB8AC3E}">
        <p14:creationId xmlns:p14="http://schemas.microsoft.com/office/powerpoint/2010/main" val="198660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B763-B3DE-4A15-B985-B4F882CD0858}" type="slidenum">
              <a:rPr lang="en-US" smtClean="0"/>
              <a:t>1</a:t>
            </a:fld>
            <a:endParaRPr lang="en-US" dirty="0"/>
          </a:p>
        </p:txBody>
      </p:sp>
    </p:spTree>
    <p:extLst>
      <p:ext uri="{BB962C8B-B14F-4D97-AF65-F5344CB8AC3E}">
        <p14:creationId xmlns:p14="http://schemas.microsoft.com/office/powerpoint/2010/main" val="711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10</a:t>
            </a:fld>
            <a:endParaRPr lang="en-US" dirty="0"/>
          </a:p>
        </p:txBody>
      </p:sp>
    </p:spTree>
    <p:extLst>
      <p:ext uri="{BB962C8B-B14F-4D97-AF65-F5344CB8AC3E}">
        <p14:creationId xmlns:p14="http://schemas.microsoft.com/office/powerpoint/2010/main" val="1724674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11</a:t>
            </a:fld>
            <a:endParaRPr lang="en-US" dirty="0"/>
          </a:p>
        </p:txBody>
      </p:sp>
    </p:spTree>
    <p:extLst>
      <p:ext uri="{BB962C8B-B14F-4D97-AF65-F5344CB8AC3E}">
        <p14:creationId xmlns:p14="http://schemas.microsoft.com/office/powerpoint/2010/main" val="2533798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12</a:t>
            </a:fld>
            <a:endParaRPr lang="en-US" dirty="0"/>
          </a:p>
        </p:txBody>
      </p:sp>
    </p:spTree>
    <p:extLst>
      <p:ext uri="{BB962C8B-B14F-4D97-AF65-F5344CB8AC3E}">
        <p14:creationId xmlns:p14="http://schemas.microsoft.com/office/powerpoint/2010/main" val="145367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19020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27913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specific items that were on the petition – what we’ll be discussing at these meetings</a:t>
            </a:r>
          </a:p>
        </p:txBody>
      </p:sp>
      <p:sp>
        <p:nvSpPr>
          <p:cNvPr id="4" name="Slide Number Placeholder 3"/>
          <p:cNvSpPr>
            <a:spLocks noGrp="1"/>
          </p:cNvSpPr>
          <p:nvPr>
            <p:ph type="sldNum" sz="quarter" idx="10"/>
          </p:nvPr>
        </p:nvSpPr>
        <p:spPr/>
        <p:txBody>
          <a:bodyPr/>
          <a:lstStyle/>
          <a:p>
            <a:fld id="{4211A267-F8C8-450B-BABA-7E2E6510215A}" type="slidenum">
              <a:rPr lang="en-US" smtClean="0"/>
              <a:t>15</a:t>
            </a:fld>
            <a:endParaRPr lang="en-US" dirty="0"/>
          </a:p>
        </p:txBody>
      </p:sp>
    </p:spTree>
    <p:extLst>
      <p:ext uri="{BB962C8B-B14F-4D97-AF65-F5344CB8AC3E}">
        <p14:creationId xmlns:p14="http://schemas.microsoft.com/office/powerpoint/2010/main" val="3568823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16</a:t>
            </a:fld>
            <a:endParaRPr lang="en-US" dirty="0"/>
          </a:p>
        </p:txBody>
      </p:sp>
    </p:spTree>
    <p:extLst>
      <p:ext uri="{BB962C8B-B14F-4D97-AF65-F5344CB8AC3E}">
        <p14:creationId xmlns:p14="http://schemas.microsoft.com/office/powerpoint/2010/main" val="1127588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5312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54598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963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a:t>
            </a:fld>
            <a:endParaRPr lang="en-US" dirty="0"/>
          </a:p>
        </p:txBody>
      </p:sp>
    </p:spTree>
    <p:extLst>
      <p:ext uri="{BB962C8B-B14F-4D97-AF65-F5344CB8AC3E}">
        <p14:creationId xmlns:p14="http://schemas.microsoft.com/office/powerpoint/2010/main" val="3254253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94303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50665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70507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89297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78859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25</a:t>
            </a:fld>
            <a:endParaRPr lang="en-US" dirty="0"/>
          </a:p>
        </p:txBody>
      </p:sp>
    </p:spTree>
    <p:extLst>
      <p:ext uri="{BB962C8B-B14F-4D97-AF65-F5344CB8AC3E}">
        <p14:creationId xmlns:p14="http://schemas.microsoft.com/office/powerpoint/2010/main" val="2652325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fld id="{4211A267-F8C8-450B-BABA-7E2E6510215A}" type="slidenum">
              <a:rPr lang="en-US" smtClean="0"/>
              <a:t>26</a:t>
            </a:fld>
            <a:endParaRPr lang="en-US" dirty="0"/>
          </a:p>
        </p:txBody>
      </p:sp>
    </p:spTree>
    <p:extLst>
      <p:ext uri="{BB962C8B-B14F-4D97-AF65-F5344CB8AC3E}">
        <p14:creationId xmlns:p14="http://schemas.microsoft.com/office/powerpoint/2010/main" val="1388503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yard, corner side yards, rear yard height – delete unless someone brings it up?</a:t>
            </a:r>
          </a:p>
        </p:txBody>
      </p:sp>
      <p:sp>
        <p:nvSpPr>
          <p:cNvPr id="4" name="Slide Number Placeholder 3"/>
          <p:cNvSpPr>
            <a:spLocks noGrp="1"/>
          </p:cNvSpPr>
          <p:nvPr>
            <p:ph type="sldNum" sz="quarter" idx="10"/>
          </p:nvPr>
        </p:nvSpPr>
        <p:spPr/>
        <p:txBody>
          <a:bodyPr/>
          <a:lstStyle/>
          <a:p>
            <a:fld id="{4211A267-F8C8-450B-BABA-7E2E6510215A}" type="slidenum">
              <a:rPr lang="en-US" smtClean="0"/>
              <a:t>27</a:t>
            </a:fld>
            <a:endParaRPr lang="en-US" dirty="0"/>
          </a:p>
        </p:txBody>
      </p:sp>
    </p:spTree>
    <p:extLst>
      <p:ext uri="{BB962C8B-B14F-4D97-AF65-F5344CB8AC3E}">
        <p14:creationId xmlns:p14="http://schemas.microsoft.com/office/powerpoint/2010/main" val="2213583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28</a:t>
            </a:fld>
            <a:endParaRPr lang="en-US" dirty="0"/>
          </a:p>
        </p:txBody>
      </p:sp>
    </p:spTree>
    <p:extLst>
      <p:ext uri="{BB962C8B-B14F-4D97-AF65-F5344CB8AC3E}">
        <p14:creationId xmlns:p14="http://schemas.microsoft.com/office/powerpoint/2010/main" val="2872273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29</a:t>
            </a:fld>
            <a:endParaRPr lang="en-US" dirty="0"/>
          </a:p>
        </p:txBody>
      </p:sp>
    </p:spTree>
    <p:extLst>
      <p:ext uri="{BB962C8B-B14F-4D97-AF65-F5344CB8AC3E}">
        <p14:creationId xmlns:p14="http://schemas.microsoft.com/office/powerpoint/2010/main" val="120088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is the purpose of a conservation district?</a:t>
            </a:r>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a:t>
            </a:fld>
            <a:endParaRPr lang="en-US" dirty="0"/>
          </a:p>
        </p:txBody>
      </p:sp>
    </p:spTree>
    <p:extLst>
      <p:ext uri="{BB962C8B-B14F-4D97-AF65-F5344CB8AC3E}">
        <p14:creationId xmlns:p14="http://schemas.microsoft.com/office/powerpoint/2010/main" val="1840053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30</a:t>
            </a:fld>
            <a:endParaRPr lang="en-US" dirty="0"/>
          </a:p>
        </p:txBody>
      </p:sp>
    </p:spTree>
    <p:extLst>
      <p:ext uri="{BB962C8B-B14F-4D97-AF65-F5344CB8AC3E}">
        <p14:creationId xmlns:p14="http://schemas.microsoft.com/office/powerpoint/2010/main" val="369152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31</a:t>
            </a:fld>
            <a:endParaRPr lang="en-US" dirty="0"/>
          </a:p>
        </p:txBody>
      </p:sp>
    </p:spTree>
    <p:extLst>
      <p:ext uri="{BB962C8B-B14F-4D97-AF65-F5344CB8AC3E}">
        <p14:creationId xmlns:p14="http://schemas.microsoft.com/office/powerpoint/2010/main" val="3806758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32</a:t>
            </a:fld>
            <a:endParaRPr lang="en-US" dirty="0"/>
          </a:p>
        </p:txBody>
      </p:sp>
    </p:spTree>
    <p:extLst>
      <p:ext uri="{BB962C8B-B14F-4D97-AF65-F5344CB8AC3E}">
        <p14:creationId xmlns:p14="http://schemas.microsoft.com/office/powerpoint/2010/main" val="1007317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65286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yard, corner side yards, rear yard height – delete unless someone brings it up?</a:t>
            </a:r>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34364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84092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36</a:t>
            </a:fld>
            <a:endParaRPr lang="en-US" dirty="0"/>
          </a:p>
        </p:txBody>
      </p:sp>
    </p:spTree>
    <p:extLst>
      <p:ext uri="{BB962C8B-B14F-4D97-AF65-F5344CB8AC3E}">
        <p14:creationId xmlns:p14="http://schemas.microsoft.com/office/powerpoint/2010/main" val="3572315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932">
              <a:defRPr/>
            </a:pPr>
            <a:fld id="{4211A267-F8C8-450B-BABA-7E2E6510215A}" type="slidenum">
              <a:rPr lang="en-US">
                <a:solidFill>
                  <a:prstClr val="black"/>
                </a:solidFill>
                <a:latin typeface="Calibri" panose="020F0502020204030204"/>
              </a:rPr>
              <a:pPr defTabSz="914932">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3238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4</a:t>
            </a:fld>
            <a:endParaRPr lang="en-US" dirty="0"/>
          </a:p>
        </p:txBody>
      </p:sp>
    </p:spTree>
    <p:extLst>
      <p:ext uri="{BB962C8B-B14F-4D97-AF65-F5344CB8AC3E}">
        <p14:creationId xmlns:p14="http://schemas.microsoft.com/office/powerpoint/2010/main" val="312627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5</a:t>
            </a:fld>
            <a:endParaRPr lang="en-US" dirty="0"/>
          </a:p>
        </p:txBody>
      </p:sp>
    </p:spTree>
    <p:extLst>
      <p:ext uri="{BB962C8B-B14F-4D97-AF65-F5344CB8AC3E}">
        <p14:creationId xmlns:p14="http://schemas.microsoft.com/office/powerpoint/2010/main" val="396995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49" indent="-171549">
              <a:buFontTx/>
              <a:buChar char="-"/>
            </a:pPr>
            <a:r>
              <a:rPr lang="en-US" dirty="0"/>
              <a:t>This is our process for amending an existing Conservation District – long story short: Pre-applications meetings, petitions, post-application meetings, ordinance revisions, public hearings.</a:t>
            </a:r>
          </a:p>
          <a:p>
            <a:pPr marL="171549" indent="-171549">
              <a:buFontTx/>
              <a:buChar char="-"/>
            </a:pPr>
            <a:r>
              <a:rPr lang="en-US" dirty="0"/>
              <a:t>We have verified petitions (75% of owners signed requesting to consider amendments), so we are holding meetings to actually determine what changes are appropriate.</a:t>
            </a:r>
          </a:p>
        </p:txBody>
      </p:sp>
      <p:sp>
        <p:nvSpPr>
          <p:cNvPr id="4" name="Slide Number Placeholder 3"/>
          <p:cNvSpPr>
            <a:spLocks noGrp="1"/>
          </p:cNvSpPr>
          <p:nvPr>
            <p:ph type="sldNum" sz="quarter" idx="10"/>
          </p:nvPr>
        </p:nvSpPr>
        <p:spPr/>
        <p:txBody>
          <a:bodyPr/>
          <a:lstStyle/>
          <a:p>
            <a:fld id="{4211A267-F8C8-450B-BABA-7E2E6510215A}" type="slidenum">
              <a:rPr lang="en-US" smtClean="0"/>
              <a:t>6</a:t>
            </a:fld>
            <a:endParaRPr lang="en-US" dirty="0"/>
          </a:p>
        </p:txBody>
      </p:sp>
    </p:spTree>
    <p:extLst>
      <p:ext uri="{BB962C8B-B14F-4D97-AF65-F5344CB8AC3E}">
        <p14:creationId xmlns:p14="http://schemas.microsoft.com/office/powerpoint/2010/main" val="326582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process for turning your neighborhood into a conservation district? </a:t>
            </a:r>
          </a:p>
          <a:p>
            <a:endParaRPr lang="en-US" dirty="0"/>
          </a:p>
          <a:p>
            <a:r>
              <a:rPr lang="en-US" dirty="0"/>
              <a:t>We’ll go through the process tonight, but I can’t emphasize enough that it is incumbent upon the neighborhood committee and property owners to get the involvement of the entire neighborhood. The more you talk and reach consensus about what you want, before we actually start the official zoning change process, the better this process will go.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e-mail address will be at the end of this presentation… feel free to send comments by e-mail, also. </a:t>
            </a:r>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7</a:t>
            </a:fld>
            <a:endParaRPr lang="en-US" dirty="0"/>
          </a:p>
        </p:txBody>
      </p:sp>
    </p:spTree>
    <p:extLst>
      <p:ext uri="{BB962C8B-B14F-4D97-AF65-F5344CB8AC3E}">
        <p14:creationId xmlns:p14="http://schemas.microsoft.com/office/powerpoint/2010/main" val="3752869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neighborhood has reached some consensus on what types of changes it wants to make and conveys those changes to staff, then the City holds an additional pre-application meeting to develop and finalize the categories of standards to amend or add. </a:t>
            </a:r>
          </a:p>
          <a:p>
            <a:endParaRPr lang="en-US" dirty="0"/>
          </a:p>
          <a:p>
            <a:r>
              <a:rPr lang="en-US" dirty="0"/>
              <a:t>Using those categories and elements, the city drafts petition language and gives the petitions to the neighborhood committee.</a:t>
            </a:r>
          </a:p>
          <a:p>
            <a:endParaRPr lang="en-US" dirty="0"/>
          </a:p>
          <a:p>
            <a:r>
              <a:rPr lang="en-US" dirty="0"/>
              <a:t>The NC will have 12 months to gather signatures and return them to the city. </a:t>
            </a:r>
          </a:p>
          <a:p>
            <a:endParaRPr lang="en-US" dirty="0"/>
          </a:p>
          <a:p>
            <a:r>
              <a:rPr lang="en-US" dirty="0"/>
              <a:t>City staff then verifies the signatures and petitions.</a:t>
            </a:r>
          </a:p>
        </p:txBody>
      </p:sp>
      <p:sp>
        <p:nvSpPr>
          <p:cNvPr id="4" name="Slide Number Placeholder 3"/>
          <p:cNvSpPr>
            <a:spLocks noGrp="1"/>
          </p:cNvSpPr>
          <p:nvPr>
            <p:ph type="sldNum" sz="quarter" idx="10"/>
          </p:nvPr>
        </p:nvSpPr>
        <p:spPr/>
        <p:txBody>
          <a:bodyPr/>
          <a:lstStyle/>
          <a:p>
            <a:fld id="{4211A267-F8C8-450B-BABA-7E2E6510215A}" type="slidenum">
              <a:rPr lang="en-US" smtClean="0"/>
              <a:t>8</a:t>
            </a:fld>
            <a:endParaRPr lang="en-US" dirty="0"/>
          </a:p>
        </p:txBody>
      </p:sp>
    </p:spTree>
    <p:extLst>
      <p:ext uri="{BB962C8B-B14F-4D97-AF65-F5344CB8AC3E}">
        <p14:creationId xmlns:p14="http://schemas.microsoft.com/office/powerpoint/2010/main" val="298618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petitions are verified, the neighborhood committee submits the zoning change application and fee. </a:t>
            </a:r>
          </a:p>
          <a:p>
            <a:r>
              <a:rPr lang="en-US" dirty="0"/>
              <a:t>If you get 75% or more verified signatures on your petition, the fee will be waived.</a:t>
            </a:r>
          </a:p>
          <a:p>
            <a:r>
              <a:rPr lang="en-US" dirty="0"/>
              <a:t>This, then is the beginning of the zoning change process. </a:t>
            </a:r>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9</a:t>
            </a:fld>
            <a:endParaRPr lang="en-US" dirty="0"/>
          </a:p>
        </p:txBody>
      </p:sp>
    </p:spTree>
    <p:extLst>
      <p:ext uri="{BB962C8B-B14F-4D97-AF65-F5344CB8AC3E}">
        <p14:creationId xmlns:p14="http://schemas.microsoft.com/office/powerpoint/2010/main" val="618866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Box 12"/>
          <p:cNvSpPr txBox="1"/>
          <p:nvPr userDrawn="1"/>
        </p:nvSpPr>
        <p:spPr>
          <a:xfrm>
            <a:off x="731520" y="4818888"/>
            <a:ext cx="4690872" cy="1014984"/>
          </a:xfrm>
          <a:prstGeom prst="rect">
            <a:avLst/>
          </a:prstGeom>
          <a:noFill/>
        </p:spPr>
        <p:txBody>
          <a:bodyPr wrap="square" rtlCol="0">
            <a:spAutoFit/>
          </a:bodyPr>
          <a:lstStyle/>
          <a:p>
            <a:endParaRPr lang="en-US" dirty="0"/>
          </a:p>
        </p:txBody>
      </p:sp>
      <p:sp>
        <p:nvSpPr>
          <p:cNvPr id="2" name="Title 1"/>
          <p:cNvSpPr>
            <a:spLocks noGrp="1"/>
          </p:cNvSpPr>
          <p:nvPr>
            <p:ph type="ctrTitle"/>
          </p:nvPr>
        </p:nvSpPr>
        <p:spPr>
          <a:xfrm>
            <a:off x="694944" y="1371600"/>
            <a:ext cx="7772400" cy="838200"/>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731520" y="2286000"/>
            <a:ext cx="6400800" cy="1066800"/>
          </a:xfrm>
        </p:spPr>
        <p:txBody>
          <a:bodyPr/>
          <a:lstStyle>
            <a:lvl1pPr marL="0" indent="0" algn="l">
              <a:buNone/>
              <a:defRPr b="1">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ubtitle 2"/>
          <p:cNvSpPr txBox="1">
            <a:spLocks/>
          </p:cNvSpPr>
          <p:nvPr userDrawn="1"/>
        </p:nvSpPr>
        <p:spPr>
          <a:xfrm>
            <a:off x="731520" y="4818888"/>
            <a:ext cx="4690872" cy="1014984"/>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DAA627"/>
              </a:buClr>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DAA627"/>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2000" dirty="0">
              <a:solidFill>
                <a:srgbClr val="3056A5"/>
              </a:solidFill>
            </a:endParaRPr>
          </a:p>
        </p:txBody>
      </p:sp>
      <p:cxnSp>
        <p:nvCxnSpPr>
          <p:cNvPr id="9" name="Straight Connector 8"/>
          <p:cNvCxnSpPr/>
          <p:nvPr userDrawn="1"/>
        </p:nvCxnSpPr>
        <p:spPr>
          <a:xfrm>
            <a:off x="768628" y="3365646"/>
            <a:ext cx="3735658" cy="0"/>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8628" y="3459990"/>
            <a:ext cx="3211552" cy="0"/>
          </a:xfrm>
          <a:prstGeom prst="line">
            <a:avLst/>
          </a:prstGeom>
          <a:ln w="41275">
            <a:solidFill>
              <a:srgbClr val="DAA62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8628" y="3545483"/>
            <a:ext cx="2677099" cy="609"/>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827" y="3148871"/>
            <a:ext cx="3078480" cy="3078480"/>
          </a:xfrm>
          <a:prstGeom prst="rect">
            <a:avLst/>
          </a:prstGeom>
        </p:spPr>
      </p:pic>
      <p:sp>
        <p:nvSpPr>
          <p:cNvPr id="5" name="Text Placeholder 4"/>
          <p:cNvSpPr>
            <a:spLocks noGrp="1"/>
          </p:cNvSpPr>
          <p:nvPr>
            <p:ph type="body" sz="quarter" idx="10"/>
          </p:nvPr>
        </p:nvSpPr>
        <p:spPr>
          <a:xfrm>
            <a:off x="731520" y="4818888"/>
            <a:ext cx="4690872" cy="1014984"/>
          </a:xfrm>
        </p:spPr>
        <p:txBody>
          <a:bodyPr>
            <a:normAutofit/>
          </a:bodyPr>
          <a:lstStyle>
            <a:lvl1pPr marL="0" indent="0">
              <a:buNone/>
              <a:defRPr sz="2000" b="1"/>
            </a:lvl1pPr>
          </a:lstStyle>
          <a:p>
            <a:pPr lvl="0"/>
            <a:r>
              <a:rPr lang="en-US"/>
              <a:t>Edit Master text styles</a:t>
            </a:r>
          </a:p>
        </p:txBody>
      </p:sp>
    </p:spTree>
    <p:extLst>
      <p:ext uri="{BB962C8B-B14F-4D97-AF65-F5344CB8AC3E}">
        <p14:creationId xmlns:p14="http://schemas.microsoft.com/office/powerpoint/2010/main" val="334828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86817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90300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74965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90231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8096"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23585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8096" y="132588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1981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32588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600" y="1981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495F53C-01BC-4AE7-90F7-C97EA11C7DB7}" type="slidenum">
              <a:rPr lang="en-US" smtClean="0"/>
              <a:t>‹#›</a:t>
            </a:fld>
            <a:endParaRPr lang="en-US" dirty="0"/>
          </a:p>
        </p:txBody>
      </p:sp>
      <p:sp>
        <p:nvSpPr>
          <p:cNvPr id="8" name="Rounded Rectangle 7"/>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9977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495F53C-01BC-4AE7-90F7-C97EA11C7DB7}" type="slidenum">
              <a:rPr lang="en-US" smtClean="0"/>
              <a:t>‹#›</a:t>
            </a:fld>
            <a:endParaRPr lang="en-US" dirty="0"/>
          </a:p>
        </p:txBody>
      </p:sp>
      <p:sp>
        <p:nvSpPr>
          <p:cNvPr id="4" name="Rounded Rectangle 3"/>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38296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95F53C-01BC-4AE7-90F7-C97EA11C7DB7}" type="slidenum">
              <a:rPr lang="en-US" smtClean="0"/>
              <a:t>‹#›</a:t>
            </a:fld>
            <a:endParaRPr lang="en-US" dirty="0"/>
          </a:p>
        </p:txBody>
      </p:sp>
      <p:sp>
        <p:nvSpPr>
          <p:cNvPr id="3" name="Rounded Rectangle 2"/>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42561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68730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6569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512" y="512064"/>
            <a:ext cx="82296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325880"/>
            <a:ext cx="82296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86409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5F53C-01BC-4AE7-90F7-C97EA11C7DB7}" type="slidenum">
              <a:rPr lang="en-US" smtClean="0"/>
              <a:t>‹#›</a:t>
            </a:fld>
            <a:endParaRPr lang="en-US" dirty="0"/>
          </a:p>
        </p:txBody>
      </p:sp>
    </p:spTree>
    <p:extLst>
      <p:ext uri="{BB962C8B-B14F-4D97-AF65-F5344CB8AC3E}">
        <p14:creationId xmlns:p14="http://schemas.microsoft.com/office/powerpoint/2010/main" val="2518985177"/>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398BB76-2FCF-4296-B73C-2A0E0A09CE33}"/>
              </a:ext>
            </a:extLst>
          </p:cNvPr>
          <p:cNvSpPr>
            <a:spLocks noGrp="1"/>
          </p:cNvSpPr>
          <p:nvPr>
            <p:ph type="subTitle" idx="1"/>
          </p:nvPr>
        </p:nvSpPr>
        <p:spPr>
          <a:xfrm>
            <a:off x="685800" y="2667000"/>
            <a:ext cx="6446520" cy="1066800"/>
          </a:xfrm>
        </p:spPr>
        <p:txBody>
          <a:bodyPr/>
          <a:lstStyle/>
          <a:p>
            <a:r>
              <a:rPr lang="es-ES" dirty="0"/>
              <a:t>29 de septiembre de 2022</a:t>
            </a:r>
            <a:endParaRPr lang="en-US" dirty="0"/>
          </a:p>
        </p:txBody>
      </p:sp>
      <p:sp>
        <p:nvSpPr>
          <p:cNvPr id="6" name="Text Placeholder 5">
            <a:extLst>
              <a:ext uri="{FF2B5EF4-FFF2-40B4-BE49-F238E27FC236}">
                <a16:creationId xmlns:a16="http://schemas.microsoft.com/office/drawing/2014/main" id="{793ED596-4DDB-4878-9D89-A0742A526EDA}"/>
              </a:ext>
            </a:extLst>
          </p:cNvPr>
          <p:cNvSpPr>
            <a:spLocks noGrp="1"/>
          </p:cNvSpPr>
          <p:nvPr>
            <p:ph type="body" sz="quarter" idx="10"/>
          </p:nvPr>
        </p:nvSpPr>
        <p:spPr>
          <a:xfrm>
            <a:off x="533400" y="4343400"/>
            <a:ext cx="4843272" cy="1752600"/>
          </a:xfrm>
        </p:spPr>
        <p:txBody>
          <a:bodyPr>
            <a:normAutofit fontScale="92500" lnSpcReduction="10000"/>
          </a:bodyPr>
          <a:lstStyle/>
          <a:p>
            <a:pPr algn="just"/>
            <a:r>
              <a:rPr lang="en-US" dirty="0"/>
              <a:t>Trevor Brown, Jefe de </a:t>
            </a:r>
            <a:r>
              <a:rPr lang="en-US" dirty="0" err="1"/>
              <a:t>Planificaci</a:t>
            </a:r>
            <a:r>
              <a:rPr lang="es-ES" sz="2000" dirty="0" err="1"/>
              <a:t>ó</a:t>
            </a:r>
            <a:r>
              <a:rPr lang="en-US" dirty="0"/>
              <a:t>n</a:t>
            </a:r>
          </a:p>
          <a:p>
            <a:pPr algn="just"/>
            <a:r>
              <a:rPr lang="en-US" dirty="0"/>
              <a:t>Melissa Parent, </a:t>
            </a:r>
            <a:r>
              <a:rPr lang="en-US" dirty="0" err="1"/>
              <a:t>Planificadora</a:t>
            </a:r>
            <a:r>
              <a:rPr lang="en-US" dirty="0"/>
              <a:t> Senior</a:t>
            </a:r>
          </a:p>
          <a:p>
            <a:r>
              <a:rPr lang="en-US" dirty="0"/>
              <a:t>Scott Bellen, </a:t>
            </a:r>
            <a:r>
              <a:rPr lang="en-US" dirty="0" err="1"/>
              <a:t>Planificador</a:t>
            </a:r>
            <a:r>
              <a:rPr lang="en-US" dirty="0"/>
              <a:t> Senior</a:t>
            </a:r>
          </a:p>
          <a:p>
            <a:r>
              <a:rPr lang="en-US" dirty="0" err="1"/>
              <a:t>Planificación</a:t>
            </a:r>
            <a:r>
              <a:rPr lang="en-US" dirty="0"/>
              <a:t> y </a:t>
            </a:r>
            <a:r>
              <a:rPr lang="en-US" dirty="0" err="1"/>
              <a:t>Diseño</a:t>
            </a:r>
            <a:r>
              <a:rPr lang="en-US" dirty="0"/>
              <a:t> </a:t>
            </a:r>
            <a:r>
              <a:rPr lang="en-US" dirty="0" err="1"/>
              <a:t>Urbano</a:t>
            </a:r>
            <a:endParaRPr lang="en-US" dirty="0"/>
          </a:p>
          <a:p>
            <a:r>
              <a:rPr lang="en-US" dirty="0"/>
              <a:t>City of Dallas</a:t>
            </a:r>
          </a:p>
        </p:txBody>
      </p:sp>
      <p:sp>
        <p:nvSpPr>
          <p:cNvPr id="7" name="Title 1">
            <a:extLst>
              <a:ext uri="{FF2B5EF4-FFF2-40B4-BE49-F238E27FC236}">
                <a16:creationId xmlns:a16="http://schemas.microsoft.com/office/drawing/2014/main" id="{72FD2FA0-8E5C-4717-902F-9CAAD1CAA8B0}"/>
              </a:ext>
            </a:extLst>
          </p:cNvPr>
          <p:cNvSpPr>
            <a:spLocks noGrp="1"/>
          </p:cNvSpPr>
          <p:nvPr>
            <p:ph type="ctrTitle"/>
          </p:nvPr>
        </p:nvSpPr>
        <p:spPr>
          <a:xfrm>
            <a:off x="654518" y="304800"/>
            <a:ext cx="8032282" cy="1470025"/>
          </a:xfrm>
        </p:spPr>
        <p:txBody>
          <a:bodyPr>
            <a:normAutofit fontScale="90000"/>
          </a:bodyPr>
          <a:lstStyle/>
          <a:p>
            <a:r>
              <a:rPr lang="es-ES" sz="4000" dirty="0"/>
              <a:t>Distrito de Conservación Propuesto de South </a:t>
            </a:r>
            <a:r>
              <a:rPr lang="es-ES" sz="4000" dirty="0" err="1"/>
              <a:t>Winnetka</a:t>
            </a:r>
            <a:r>
              <a:rPr lang="es-ES" sz="4000" dirty="0"/>
              <a:t> </a:t>
            </a:r>
            <a:r>
              <a:rPr lang="es-ES" sz="4000" dirty="0" err="1"/>
              <a:t>Heights</a:t>
            </a:r>
            <a:br>
              <a:rPr lang="en-US" dirty="0"/>
            </a:br>
            <a:r>
              <a:rPr lang="es-ES" sz="2400" dirty="0"/>
              <a:t>Reunión vecinal posterior a la solicitud No. 1</a:t>
            </a:r>
            <a:endParaRPr lang="en-US" sz="2400" dirty="0"/>
          </a:p>
        </p:txBody>
      </p:sp>
      <p:sp>
        <p:nvSpPr>
          <p:cNvPr id="4" name="Rectangle 3">
            <a:extLst>
              <a:ext uri="{FF2B5EF4-FFF2-40B4-BE49-F238E27FC236}">
                <a16:creationId xmlns:a16="http://schemas.microsoft.com/office/drawing/2014/main" id="{BC38CFC5-CFE0-442D-AC21-6241A7C0025B}"/>
              </a:ext>
            </a:extLst>
          </p:cNvPr>
          <p:cNvSpPr>
            <a:spLocks noChangeArrowheads="1"/>
          </p:cNvSpPr>
          <p:nvPr/>
        </p:nvSpPr>
        <p:spPr bwMode="auto">
          <a:xfrm>
            <a:off x="0" y="457200"/>
            <a:ext cx="1438275" cy="0"/>
          </a:xfrm>
          <a:prstGeom prst="rect">
            <a:avLst/>
          </a:prstGeom>
          <a:solidFill>
            <a:srgbClr val="1A73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Google Sans"/>
              </a:rPr>
              <a:t>Sear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236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Los </a:t>
            </a:r>
            <a:r>
              <a:rPr lang="en-US" dirty="0" err="1"/>
              <a:t>Antecedentes</a:t>
            </a:r>
            <a:endParaRPr lang="en-US" dirty="0"/>
          </a:p>
        </p:txBody>
      </p:sp>
      <p:sp>
        <p:nvSpPr>
          <p:cNvPr id="3" name="Content Placeholder 2"/>
          <p:cNvSpPr>
            <a:spLocks noGrp="1"/>
          </p:cNvSpPr>
          <p:nvPr>
            <p:ph idx="1"/>
          </p:nvPr>
        </p:nvSpPr>
        <p:spPr>
          <a:xfrm>
            <a:off x="228600" y="868362"/>
            <a:ext cx="8751771" cy="4922838"/>
          </a:xfrm>
        </p:spPr>
        <p:txBody>
          <a:bodyPr>
            <a:normAutofit/>
          </a:bodyPr>
          <a:lstStyle/>
          <a:p>
            <a:pPr>
              <a:lnSpc>
                <a:spcPct val="120000"/>
              </a:lnSpc>
            </a:pPr>
            <a:r>
              <a:rPr lang="es-ES" sz="2600" dirty="0"/>
              <a:t>Agosto de 2019: primera consulta sobre un DC</a:t>
            </a:r>
          </a:p>
          <a:p>
            <a:pPr>
              <a:lnSpc>
                <a:spcPct val="120000"/>
              </a:lnSpc>
            </a:pPr>
            <a:r>
              <a:rPr lang="es-ES" sz="2600" dirty="0"/>
              <a:t>Julio de 2020: determinación de elegibilidad para la </a:t>
            </a:r>
            <a:r>
              <a:rPr lang="es-ES" sz="2600" dirty="0" err="1"/>
              <a:t>pre-solicitud</a:t>
            </a:r>
            <a:endParaRPr lang="es-ES" sz="2600" dirty="0"/>
          </a:p>
          <a:p>
            <a:pPr>
              <a:lnSpc>
                <a:spcPct val="120000"/>
              </a:lnSpc>
            </a:pPr>
            <a:r>
              <a:rPr lang="es-ES" sz="2600" dirty="0"/>
              <a:t>20 de agosto de 2020: el comité vecinal (10 propietarios) presentó una solicitud de reuniones previas a la solicitud para comenzar el proceso de creación potencial de un nuevo Distrito de Conservación.</a:t>
            </a:r>
            <a:endParaRPr lang="en-US" sz="2600"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10</a:t>
            </a:fld>
            <a:endParaRPr lang="en-US" dirty="0"/>
          </a:p>
        </p:txBody>
      </p:sp>
    </p:spTree>
    <p:extLst>
      <p:ext uri="{BB962C8B-B14F-4D97-AF65-F5344CB8AC3E}">
        <p14:creationId xmlns:p14="http://schemas.microsoft.com/office/powerpoint/2010/main" val="3170203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68362"/>
            <a:ext cx="8751771" cy="4922838"/>
          </a:xfrm>
        </p:spPr>
        <p:txBody>
          <a:bodyPr>
            <a:normAutofit/>
          </a:bodyPr>
          <a:lstStyle/>
          <a:p>
            <a:pPr>
              <a:lnSpc>
                <a:spcPct val="120000"/>
              </a:lnSpc>
            </a:pPr>
            <a:r>
              <a:rPr lang="es-ES" sz="2600" dirty="0"/>
              <a:t>9 de noviembre de 2020 - 1ra Reunión de </a:t>
            </a:r>
            <a:r>
              <a:rPr lang="es-ES" sz="2600" dirty="0" err="1"/>
              <a:t>Pre-solicitud</a:t>
            </a:r>
            <a:r>
              <a:rPr lang="es-ES" sz="2600" dirty="0"/>
              <a:t>.</a:t>
            </a:r>
          </a:p>
          <a:p>
            <a:pPr>
              <a:lnSpc>
                <a:spcPct val="120000"/>
              </a:lnSpc>
            </a:pPr>
            <a:r>
              <a:rPr lang="es-ES" sz="2600" dirty="0"/>
              <a:t>19 de julio de 2021 - 2da Reunión de </a:t>
            </a:r>
            <a:r>
              <a:rPr lang="es-ES" sz="2600" dirty="0" err="1"/>
              <a:t>Pre-solicitud</a:t>
            </a:r>
            <a:endParaRPr lang="es-ES" sz="2600" dirty="0"/>
          </a:p>
          <a:p>
            <a:pPr>
              <a:lnSpc>
                <a:spcPct val="120000"/>
              </a:lnSpc>
            </a:pPr>
            <a:r>
              <a:rPr lang="es-ES" sz="2600" dirty="0"/>
              <a:t>29 de julio de 2021 - Peticiones proporcionadas al Comité Vecinal para la recolección de firmas de propietarios.</a:t>
            </a:r>
          </a:p>
          <a:p>
            <a:pPr>
              <a:lnSpc>
                <a:spcPct val="120000"/>
              </a:lnSpc>
            </a:pPr>
            <a:r>
              <a:rPr lang="es-ES" sz="2600" dirty="0"/>
              <a:t>29 de julio de 2022 – 71 peticiones fueron presentadas por el Comité de Vecinos para su verificación.</a:t>
            </a:r>
          </a:p>
          <a:p>
            <a:pPr>
              <a:lnSpc>
                <a:spcPct val="120000"/>
              </a:lnSpc>
            </a:pPr>
            <a:r>
              <a:rPr lang="es-ES" sz="2600" dirty="0"/>
              <a:t>29 de agosto de 2022 - El personal de Planificación y Diseño Urbano verificó el 76 % de las peticiones.</a:t>
            </a:r>
            <a:endParaRPr lang="en-US" sz="2600"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11</a:t>
            </a:fld>
            <a:endParaRPr lang="en-US" dirty="0"/>
          </a:p>
        </p:txBody>
      </p:sp>
      <p:sp>
        <p:nvSpPr>
          <p:cNvPr id="10" name="Title 1">
            <a:extLst>
              <a:ext uri="{FF2B5EF4-FFF2-40B4-BE49-F238E27FC236}">
                <a16:creationId xmlns:a16="http://schemas.microsoft.com/office/drawing/2014/main" id="{DC43C3F9-1D70-46D9-BBF7-6F231C342B76}"/>
              </a:ext>
            </a:extLst>
          </p:cNvPr>
          <p:cNvSpPr>
            <a:spLocks noGrp="1"/>
          </p:cNvSpPr>
          <p:nvPr>
            <p:ph type="title"/>
          </p:nvPr>
        </p:nvSpPr>
        <p:spPr>
          <a:xfrm>
            <a:off x="457200" y="76200"/>
            <a:ext cx="8229600" cy="792162"/>
          </a:xfrm>
        </p:spPr>
        <p:txBody>
          <a:bodyPr/>
          <a:lstStyle/>
          <a:p>
            <a:r>
              <a:rPr lang="en-US" dirty="0"/>
              <a:t>Los </a:t>
            </a:r>
            <a:r>
              <a:rPr lang="en-US" dirty="0" err="1"/>
              <a:t>Antecedentes</a:t>
            </a:r>
            <a:endParaRPr lang="en-US" dirty="0"/>
          </a:p>
        </p:txBody>
      </p:sp>
    </p:spTree>
    <p:extLst>
      <p:ext uri="{BB962C8B-B14F-4D97-AF65-F5344CB8AC3E}">
        <p14:creationId xmlns:p14="http://schemas.microsoft.com/office/powerpoint/2010/main" val="394057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err="1"/>
              <a:t>Calendario</a:t>
            </a:r>
            <a:r>
              <a:rPr lang="en-US" dirty="0"/>
              <a:t> de </a:t>
            </a:r>
            <a:r>
              <a:rPr lang="en-US" dirty="0" err="1"/>
              <a:t>Reuniones</a:t>
            </a:r>
            <a:endParaRPr lang="en-US" dirty="0"/>
          </a:p>
        </p:txBody>
      </p:sp>
      <p:sp>
        <p:nvSpPr>
          <p:cNvPr id="3" name="Content Placeholder 2"/>
          <p:cNvSpPr>
            <a:spLocks noGrp="1"/>
          </p:cNvSpPr>
          <p:nvPr>
            <p:ph idx="1"/>
          </p:nvPr>
        </p:nvSpPr>
        <p:spPr>
          <a:xfrm>
            <a:off x="228600" y="685800"/>
            <a:ext cx="8769096" cy="5257800"/>
          </a:xfrm>
        </p:spPr>
        <p:txBody>
          <a:bodyPr>
            <a:normAutofit fontScale="70000" lnSpcReduction="20000"/>
          </a:bodyPr>
          <a:lstStyle/>
          <a:p>
            <a:pPr>
              <a:lnSpc>
                <a:spcPct val="120000"/>
              </a:lnSpc>
            </a:pPr>
            <a:r>
              <a:rPr lang="es-ES" dirty="0"/>
              <a:t>Reunión vecinal posterior a la solicitud #1: 29 de septiembre</a:t>
            </a:r>
          </a:p>
          <a:p>
            <a:pPr lvl="1">
              <a:lnSpc>
                <a:spcPct val="120000"/>
              </a:lnSpc>
            </a:pPr>
            <a:r>
              <a:rPr lang="es-ES" dirty="0"/>
              <a:t>Proceso, cronograma, calzadas/bordillos, acera delantera, cobertura impermeable del patio delantero, tamaño del lote.</a:t>
            </a:r>
          </a:p>
          <a:p>
            <a:pPr>
              <a:lnSpc>
                <a:spcPct val="120000"/>
              </a:lnSpc>
            </a:pPr>
            <a:r>
              <a:rPr lang="es-ES" dirty="0"/>
              <a:t>Reunión vecinal posterior a la solicitud #2: 17 de octubre</a:t>
            </a:r>
          </a:p>
          <a:p>
            <a:pPr lvl="1">
              <a:lnSpc>
                <a:spcPct val="120000"/>
              </a:lnSpc>
            </a:pPr>
            <a:r>
              <a:rPr lang="es-ES" dirty="0"/>
              <a:t>Uso y estacionamiento, densidad, cobertura de lotes, altura y pisos del edificio, relación de área de piso, drenaje y pendiente</a:t>
            </a:r>
          </a:p>
          <a:p>
            <a:pPr>
              <a:lnSpc>
                <a:spcPct val="120000"/>
              </a:lnSpc>
            </a:pPr>
            <a:r>
              <a:rPr lang="es-ES" dirty="0"/>
              <a:t>Reunión vecinal posterior a la solicitud #3: 1 de noviembre (martes)</a:t>
            </a:r>
          </a:p>
          <a:p>
            <a:pPr lvl="1">
              <a:lnSpc>
                <a:spcPct val="120000"/>
              </a:lnSpc>
            </a:pPr>
            <a:r>
              <a:rPr lang="es-ES" dirty="0"/>
              <a:t>Retiros-principales, retiros-accesorios, estructuras accesorias, cimentaciones</a:t>
            </a:r>
          </a:p>
          <a:p>
            <a:pPr>
              <a:lnSpc>
                <a:spcPct val="120000"/>
              </a:lnSpc>
            </a:pPr>
            <a:r>
              <a:rPr lang="es-ES" dirty="0"/>
              <a:t>Reunión vecinal posterior a la solicitud #4 – 14 de noviembre</a:t>
            </a:r>
          </a:p>
          <a:p>
            <a:pPr lvl="1">
              <a:lnSpc>
                <a:spcPct val="120000"/>
              </a:lnSpc>
            </a:pPr>
            <a:r>
              <a:rPr lang="es-ES" dirty="0"/>
              <a:t>Demolición, garantía documentada, materiales para techos, ventanas, pórticos</a:t>
            </a:r>
          </a:p>
          <a:p>
            <a:pPr>
              <a:lnSpc>
                <a:spcPct val="120000"/>
              </a:lnSpc>
            </a:pPr>
            <a:r>
              <a:rPr lang="es-ES" dirty="0"/>
              <a:t>Reunión vecinal posterior a la solicitud #5 – 5 de diciembre</a:t>
            </a:r>
          </a:p>
          <a:p>
            <a:pPr lvl="1">
              <a:lnSpc>
                <a:spcPct val="120000"/>
              </a:lnSpc>
            </a:pPr>
            <a:r>
              <a:rPr lang="es-ES" dirty="0"/>
              <a:t>Cercas, muros de contención, escalones de cascada, paisajismo, pintura, energía solar</a:t>
            </a:r>
          </a:p>
          <a:p>
            <a:pPr>
              <a:lnSpc>
                <a:spcPct val="120000"/>
              </a:lnSpc>
            </a:pPr>
            <a:r>
              <a:rPr lang="es-ES" dirty="0"/>
              <a:t>Reunión vecinal posterior a la solicitud #6: por determinar</a:t>
            </a:r>
          </a:p>
          <a:p>
            <a:pPr lvl="1">
              <a:lnSpc>
                <a:spcPct val="120000"/>
              </a:lnSpc>
            </a:pPr>
            <a:r>
              <a:rPr lang="es-ES" dirty="0"/>
              <a:t>Estilos arquitectónicos que contribuyen, nuevos estándares de construcción, estándares de remodelación/</a:t>
            </a:r>
            <a:r>
              <a:rPr lang="es-ES" b="1" dirty="0">
                <a:ln>
                  <a:solidFill>
                    <a:schemeClr val="bg1"/>
                  </a:solidFill>
                </a:ln>
              </a:rPr>
              <a:t>adición, áreas </a:t>
            </a:r>
            <a:r>
              <a:rPr lang="es-ES" dirty="0"/>
              <a:t>de regulación, revisiones de trabajo</a:t>
            </a:r>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12</a:t>
            </a:fld>
            <a:endParaRPr lang="en-US" dirty="0"/>
          </a:p>
        </p:txBody>
      </p:sp>
    </p:spTree>
    <p:extLst>
      <p:ext uri="{BB962C8B-B14F-4D97-AF65-F5344CB8AC3E}">
        <p14:creationId xmlns:p14="http://schemas.microsoft.com/office/powerpoint/2010/main" val="1957764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68362"/>
            <a:ext cx="8769096" cy="4922838"/>
          </a:xfrm>
        </p:spPr>
        <p:txBody>
          <a:bodyPr>
            <a:normAutofit fontScale="85000" lnSpcReduction="20000"/>
          </a:bodyPr>
          <a:lstStyle/>
          <a:p>
            <a:pPr>
              <a:lnSpc>
                <a:spcPct val="120000"/>
              </a:lnSpc>
            </a:pPr>
            <a:r>
              <a:rPr lang="es-ES" dirty="0"/>
              <a:t>Reunión vecinal posterior a la solicitud #7: por determinar</a:t>
            </a:r>
          </a:p>
          <a:p>
            <a:pPr lvl="1">
              <a:lnSpc>
                <a:spcPct val="120000"/>
              </a:lnSpc>
            </a:pPr>
            <a:r>
              <a:rPr lang="es-ES" dirty="0"/>
              <a:t>Estilos arquitectónicos: artesano, bungalow de transición</a:t>
            </a:r>
          </a:p>
          <a:p>
            <a:pPr>
              <a:lnSpc>
                <a:spcPct val="120000"/>
              </a:lnSpc>
            </a:pPr>
            <a:r>
              <a:rPr lang="es-ES" dirty="0"/>
              <a:t>Reunión vecinal posterior a la solicitud #8: por determinar</a:t>
            </a:r>
          </a:p>
          <a:p>
            <a:pPr lvl="1">
              <a:lnSpc>
                <a:spcPct val="120000"/>
              </a:lnSpc>
            </a:pPr>
            <a:r>
              <a:rPr lang="es-ES" dirty="0"/>
              <a:t>Estilos arquitectónicos: contribuyentes y no contribuyentes</a:t>
            </a:r>
          </a:p>
          <a:p>
            <a:pPr>
              <a:lnSpc>
                <a:spcPct val="120000"/>
              </a:lnSpc>
            </a:pPr>
            <a:r>
              <a:rPr lang="es-ES" dirty="0"/>
              <a:t>Reunión vecinal posterior a la solicitud #9: por determinar</a:t>
            </a:r>
          </a:p>
          <a:p>
            <a:pPr lvl="1">
              <a:lnSpc>
                <a:spcPct val="120000"/>
              </a:lnSpc>
            </a:pPr>
            <a:r>
              <a:rPr lang="es-ES" dirty="0"/>
              <a:t>Si es necesario</a:t>
            </a:r>
          </a:p>
          <a:p>
            <a:pPr>
              <a:lnSpc>
                <a:spcPct val="120000"/>
              </a:lnSpc>
            </a:pPr>
            <a:r>
              <a:rPr lang="es-ES" dirty="0"/>
              <a:t>Reunión vecinal posterior a la solicitud #10: por determinar</a:t>
            </a:r>
          </a:p>
          <a:p>
            <a:pPr lvl="1">
              <a:lnSpc>
                <a:spcPct val="120000"/>
              </a:lnSpc>
            </a:pPr>
            <a:r>
              <a:rPr lang="es-ES" dirty="0"/>
              <a:t>Si es necesario</a:t>
            </a:r>
          </a:p>
          <a:p>
            <a:pPr>
              <a:lnSpc>
                <a:spcPct val="120000"/>
              </a:lnSpc>
            </a:pPr>
            <a:r>
              <a:rPr lang="es-ES" dirty="0"/>
              <a:t>Reunión vecinal posterior a la solicitud #11: por determinar</a:t>
            </a:r>
          </a:p>
          <a:p>
            <a:pPr lvl="1">
              <a:lnSpc>
                <a:spcPct val="120000"/>
              </a:lnSpc>
            </a:pPr>
            <a:r>
              <a:rPr lang="es-ES" dirty="0"/>
              <a:t>Si es necesario</a:t>
            </a:r>
          </a:p>
          <a:p>
            <a:pPr>
              <a:lnSpc>
                <a:spcPct val="120000"/>
              </a:lnSpc>
            </a:pPr>
            <a:r>
              <a:rPr lang="es-ES" dirty="0"/>
              <a:t>Reunión vecinal posterior a la solicitud #12: por determinar</a:t>
            </a:r>
          </a:p>
          <a:p>
            <a:pPr lvl="1">
              <a:lnSpc>
                <a:spcPct val="120000"/>
              </a:lnSpc>
            </a:pPr>
            <a:r>
              <a:rPr lang="es-ES" dirty="0"/>
              <a:t>Si es necesario</a:t>
            </a:r>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a:extLst>
              <a:ext uri="{FF2B5EF4-FFF2-40B4-BE49-F238E27FC236}">
                <a16:creationId xmlns:a16="http://schemas.microsoft.com/office/drawing/2014/main" id="{BD07BEEC-FD56-4B2C-A682-FC3919AED338}"/>
              </a:ext>
            </a:extLst>
          </p:cNvPr>
          <p:cNvSpPr>
            <a:spLocks noGrp="1"/>
          </p:cNvSpPr>
          <p:nvPr>
            <p:ph type="title"/>
          </p:nvPr>
        </p:nvSpPr>
        <p:spPr>
          <a:xfrm>
            <a:off x="457200" y="76200"/>
            <a:ext cx="8229600" cy="792162"/>
          </a:xfrm>
        </p:spPr>
        <p:txBody>
          <a:bodyPr/>
          <a:lstStyle/>
          <a:p>
            <a:r>
              <a:rPr lang="en-US" dirty="0" err="1"/>
              <a:t>Calendario</a:t>
            </a:r>
            <a:r>
              <a:rPr lang="en-US" dirty="0"/>
              <a:t> de </a:t>
            </a:r>
            <a:r>
              <a:rPr lang="en-US" dirty="0" err="1"/>
              <a:t>Reuniones</a:t>
            </a:r>
            <a:r>
              <a:rPr lang="en-US" dirty="0"/>
              <a:t> (cont.)</a:t>
            </a:r>
          </a:p>
        </p:txBody>
      </p:sp>
    </p:spTree>
    <p:extLst>
      <p:ext uri="{BB962C8B-B14F-4D97-AF65-F5344CB8AC3E}">
        <p14:creationId xmlns:p14="http://schemas.microsoft.com/office/powerpoint/2010/main" val="799721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68362"/>
            <a:ext cx="8769096" cy="4922838"/>
          </a:xfrm>
        </p:spPr>
        <p:txBody>
          <a:bodyPr>
            <a:normAutofit/>
          </a:bodyPr>
          <a:lstStyle/>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s-E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Reunión vecinal final posterior a la solicitud - TBD</a:t>
            </a:r>
          </a:p>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s-E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Revisión de la Ordenanza (30-60 días después de la última reunión)</a:t>
            </a:r>
          </a:p>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s-E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Comisión del Plan de la Ciudad - TBD</a:t>
            </a:r>
          </a:p>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s-E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Ayuntamiento – TBD</a:t>
            </a: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1">
            <a:extLst>
              <a:ext uri="{FF2B5EF4-FFF2-40B4-BE49-F238E27FC236}">
                <a16:creationId xmlns:a16="http://schemas.microsoft.com/office/drawing/2014/main" id="{E7C55367-9241-4985-9D84-52A14976CC43}"/>
              </a:ext>
            </a:extLst>
          </p:cNvPr>
          <p:cNvSpPr>
            <a:spLocks noGrp="1"/>
          </p:cNvSpPr>
          <p:nvPr>
            <p:ph type="title"/>
          </p:nvPr>
        </p:nvSpPr>
        <p:spPr>
          <a:xfrm>
            <a:off x="457200" y="76200"/>
            <a:ext cx="8229600" cy="792162"/>
          </a:xfrm>
        </p:spPr>
        <p:txBody>
          <a:bodyPr/>
          <a:lstStyle/>
          <a:p>
            <a:r>
              <a:rPr lang="en-US" dirty="0" err="1"/>
              <a:t>Calendario</a:t>
            </a:r>
            <a:r>
              <a:rPr lang="en-US" dirty="0"/>
              <a:t> de </a:t>
            </a:r>
            <a:r>
              <a:rPr lang="en-US" dirty="0" err="1"/>
              <a:t>Reuniones</a:t>
            </a:r>
            <a:r>
              <a:rPr lang="en-US" dirty="0"/>
              <a:t> (cont.)</a:t>
            </a:r>
          </a:p>
        </p:txBody>
      </p:sp>
    </p:spTree>
    <p:extLst>
      <p:ext uri="{BB962C8B-B14F-4D97-AF65-F5344CB8AC3E}">
        <p14:creationId xmlns:p14="http://schemas.microsoft.com/office/powerpoint/2010/main" val="2180230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err="1"/>
              <a:t>Temas</a:t>
            </a:r>
            <a:r>
              <a:rPr lang="en-US" dirty="0"/>
              <a:t> de </a:t>
            </a:r>
            <a:r>
              <a:rPr lang="en-US" dirty="0" err="1"/>
              <a:t>Discusion</a:t>
            </a:r>
            <a:r>
              <a:rPr lang="en-US" dirty="0"/>
              <a: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85000" lnSpcReduction="10000"/>
          </a:bodyPr>
          <a:lstStyle/>
          <a:p>
            <a:r>
              <a:rPr lang="es-ES" u="sng" dirty="0"/>
              <a:t>Estructuras accesorias </a:t>
            </a:r>
            <a:r>
              <a:rPr lang="es-ES" dirty="0"/>
              <a:t>- las reglamentaciones propuestas pueden incluir:</a:t>
            </a:r>
          </a:p>
          <a:p>
            <a:pPr lvl="1"/>
            <a:r>
              <a:rPr lang="es-ES" dirty="0"/>
              <a:t>Ubicación.</a:t>
            </a:r>
          </a:p>
          <a:p>
            <a:r>
              <a:rPr lang="es-ES" u="sng" dirty="0"/>
              <a:t>Altura del edificio y la estructura </a:t>
            </a:r>
            <a:r>
              <a:rPr lang="es-ES" dirty="0"/>
              <a:t>- las regulaciones propuestas pueden incluir:</a:t>
            </a:r>
          </a:p>
          <a:p>
            <a:pPr lvl="1"/>
            <a:r>
              <a:rPr lang="es-ES" dirty="0"/>
              <a:t>Modificar cómo se mide la altura.</a:t>
            </a:r>
          </a:p>
          <a:p>
            <a:pPr lvl="1"/>
            <a:r>
              <a:rPr lang="es-ES" dirty="0"/>
              <a:t>Establecimiento de la altura máxima permitida de las estructuras, incluidas las estructuras accesorias.</a:t>
            </a:r>
          </a:p>
          <a:p>
            <a:r>
              <a:rPr lang="es-ES" u="sng" dirty="0"/>
              <a:t>Ancho del edificio </a:t>
            </a:r>
            <a:r>
              <a:rPr lang="es-ES" dirty="0"/>
              <a:t>- las regulaciones propuestas pueden incluir:</a:t>
            </a:r>
          </a:p>
          <a:p>
            <a:pPr lvl="1"/>
            <a:r>
              <a:rPr lang="es-ES" dirty="0"/>
              <a:t>Ancho mínimo de construcción.</a:t>
            </a:r>
          </a:p>
          <a:p>
            <a:r>
              <a:rPr lang="es-ES" u="sng" dirty="0"/>
              <a:t>Densidad </a:t>
            </a:r>
            <a:r>
              <a:rPr lang="es-ES" dirty="0"/>
              <a:t>- las regulaciones propuestas pueden incluir:</a:t>
            </a:r>
          </a:p>
          <a:p>
            <a:pPr lvl="1"/>
            <a:r>
              <a:rPr lang="es-ES" dirty="0"/>
              <a:t>Teniendo en cuenta la densidad máxima.</a:t>
            </a:r>
          </a:p>
        </p:txBody>
      </p:sp>
      <p:sp>
        <p:nvSpPr>
          <p:cNvPr id="6" name="Slide Number Placeholder 9">
            <a:extLst>
              <a:ext uri="{FF2B5EF4-FFF2-40B4-BE49-F238E27FC236}">
                <a16:creationId xmlns:a16="http://schemas.microsoft.com/office/drawing/2014/main" id="{85231332-18F0-4457-B583-1EFCB45B4D7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15</a:t>
            </a:fld>
            <a:endParaRPr lang="en-US" dirty="0"/>
          </a:p>
        </p:txBody>
      </p:sp>
    </p:spTree>
    <p:extLst>
      <p:ext uri="{BB962C8B-B14F-4D97-AF65-F5344CB8AC3E}">
        <p14:creationId xmlns:p14="http://schemas.microsoft.com/office/powerpoint/2010/main" val="1994624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85000" lnSpcReduction="10000"/>
          </a:bodyPr>
          <a:lstStyle/>
          <a:p>
            <a:r>
              <a:rPr lang="es-ES" u="sng" dirty="0"/>
              <a:t>Calzadas, bordillos y aceras </a:t>
            </a:r>
            <a:r>
              <a:rPr lang="es-ES" dirty="0"/>
              <a:t>- las regulaciones propuestas pueden incluir:</a:t>
            </a:r>
          </a:p>
          <a:p>
            <a:pPr lvl="1"/>
            <a:r>
              <a:rPr lang="es-ES" dirty="0"/>
              <a:t>Ubicaciones, puntos de acceso, materiales, dimensiones y tipos.</a:t>
            </a:r>
          </a:p>
          <a:p>
            <a:pPr lvl="1"/>
            <a:r>
              <a:rPr lang="es-ES" dirty="0"/>
              <a:t>Disposiciones para caminos de entrada y paseos no conformes.</a:t>
            </a:r>
          </a:p>
          <a:p>
            <a:r>
              <a:rPr lang="es-ES" u="sng" dirty="0"/>
              <a:t>Cercas y muros </a:t>
            </a:r>
            <a:r>
              <a:rPr lang="es-ES" dirty="0"/>
              <a:t>- las regulaciones propuestas pueden incluir:</a:t>
            </a:r>
          </a:p>
          <a:p>
            <a:pPr lvl="1"/>
            <a:r>
              <a:rPr lang="es-ES" dirty="0"/>
              <a:t>Ubicación, altura, estilo y materiales.</a:t>
            </a:r>
          </a:p>
          <a:p>
            <a:r>
              <a:rPr lang="es-ES" u="sng" dirty="0"/>
              <a:t>Fundaciones</a:t>
            </a:r>
            <a:r>
              <a:rPr lang="es-ES" dirty="0"/>
              <a:t> - los reglamentos propuestos pueden incluir:</a:t>
            </a:r>
          </a:p>
          <a:p>
            <a:pPr lvl="1"/>
            <a:r>
              <a:rPr lang="es-ES" dirty="0"/>
              <a:t>Tipos de cimientos, materiales, altura y apariencia.</a:t>
            </a:r>
          </a:p>
          <a:p>
            <a:pPr lvl="1"/>
            <a:r>
              <a:rPr lang="es-ES" dirty="0"/>
              <a:t>Provisiones para remodelaciones o adiciones a estructuras existentes.</a:t>
            </a:r>
          </a:p>
          <a:p>
            <a:r>
              <a:rPr lang="es-ES" u="sng" dirty="0"/>
              <a:t>Cobertura de lote</a:t>
            </a:r>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16</a:t>
            </a:fld>
            <a:endParaRPr lang="en-US" dirty="0"/>
          </a:p>
        </p:txBody>
      </p:sp>
      <p:sp>
        <p:nvSpPr>
          <p:cNvPr id="7" name="Title 1">
            <a:extLst>
              <a:ext uri="{FF2B5EF4-FFF2-40B4-BE49-F238E27FC236}">
                <a16:creationId xmlns:a16="http://schemas.microsoft.com/office/drawing/2014/main" id="{38F17C17-7989-4EE1-9B64-9AB6D5B0A459}"/>
              </a:ext>
            </a:extLst>
          </p:cNvPr>
          <p:cNvSpPr>
            <a:spLocks noGrp="1"/>
          </p:cNvSpPr>
          <p:nvPr>
            <p:ph type="title"/>
          </p:nvPr>
        </p:nvSpPr>
        <p:spPr>
          <a:xfrm>
            <a:off x="512909" y="107633"/>
            <a:ext cx="8229600" cy="792162"/>
          </a:xfrm>
        </p:spPr>
        <p:txBody>
          <a:bodyPr>
            <a:normAutofit/>
          </a:bodyPr>
          <a:lstStyle/>
          <a:p>
            <a:r>
              <a:rPr lang="en-US" dirty="0" err="1"/>
              <a:t>Temas</a:t>
            </a:r>
            <a:r>
              <a:rPr lang="en-US" dirty="0"/>
              <a:t> de </a:t>
            </a:r>
            <a:r>
              <a:rPr lang="en-US" dirty="0" err="1"/>
              <a:t>Discusion</a:t>
            </a:r>
            <a:r>
              <a:rPr lang="en-US" dirty="0"/>
              <a:t>: (cont.)</a:t>
            </a:r>
          </a:p>
        </p:txBody>
      </p:sp>
    </p:spTree>
    <p:extLst>
      <p:ext uri="{BB962C8B-B14F-4D97-AF65-F5344CB8AC3E}">
        <p14:creationId xmlns:p14="http://schemas.microsoft.com/office/powerpoint/2010/main" val="975414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85000" lnSpcReduction="20000"/>
          </a:bodyPr>
          <a:lstStyle/>
          <a:p>
            <a:r>
              <a:rPr lang="es-ES" u="sng" dirty="0"/>
              <a:t>Estacionamiento fuera de la calle </a:t>
            </a:r>
            <a:r>
              <a:rPr lang="es-ES" dirty="0"/>
              <a:t>- las regulaciones propuestas pueden incluir:</a:t>
            </a:r>
          </a:p>
          <a:p>
            <a:pPr lvl="1"/>
            <a:r>
              <a:rPr lang="es-ES" dirty="0"/>
              <a:t>Estándares mínimos de estacionamiento por unidad de vivienda.</a:t>
            </a:r>
          </a:p>
          <a:p>
            <a:r>
              <a:rPr lang="es-ES" u="sng" dirty="0"/>
              <a:t>Usos permitidos </a:t>
            </a:r>
            <a:r>
              <a:rPr lang="es-ES" dirty="0"/>
              <a:t>- las reglamentaciones propuestas pueden incluir:</a:t>
            </a:r>
          </a:p>
          <a:p>
            <a:pPr lvl="1"/>
            <a:r>
              <a:rPr lang="es-ES" dirty="0"/>
              <a:t>Unifamiliar</a:t>
            </a:r>
          </a:p>
          <a:p>
            <a:r>
              <a:rPr lang="es-ES" u="sng" dirty="0"/>
              <a:t>Contratiempos </a:t>
            </a:r>
            <a:r>
              <a:rPr lang="es-ES" dirty="0"/>
              <a:t>- las regulaciones propuestas pueden incluir:</a:t>
            </a:r>
          </a:p>
          <a:p>
            <a:pPr lvl="1"/>
            <a:r>
              <a:rPr lang="es-ES" dirty="0"/>
              <a:t>Modificación de los requisitos de retroceso delantero, lateral y trasero.</a:t>
            </a:r>
          </a:p>
          <a:p>
            <a:pPr lvl="1"/>
            <a:r>
              <a:rPr lang="es-ES" dirty="0"/>
              <a:t>Provisiones para estructuras contribuyentes no conformes.</a:t>
            </a:r>
          </a:p>
          <a:p>
            <a:r>
              <a:rPr lang="es-ES" u="sng" dirty="0"/>
              <a:t>Historias</a:t>
            </a:r>
            <a:r>
              <a:rPr lang="es-ES" dirty="0"/>
              <a:t> - las regulaciones propuestas pueden incluir:</a:t>
            </a:r>
          </a:p>
          <a:p>
            <a:pPr lvl="1"/>
            <a:r>
              <a:rPr lang="es-ES" dirty="0"/>
              <a:t>Máximo de historias permitidas.</a:t>
            </a:r>
          </a:p>
          <a:p>
            <a:pPr lvl="1"/>
            <a:r>
              <a:rPr lang="es-ES" dirty="0"/>
              <a:t>Provisiones para estructuras contribuyentes no conformes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a:extLst>
              <a:ext uri="{FF2B5EF4-FFF2-40B4-BE49-F238E27FC236}">
                <a16:creationId xmlns:a16="http://schemas.microsoft.com/office/drawing/2014/main" id="{A598B843-BB35-4E50-ADC5-C40BBC9C2E18}"/>
              </a:ext>
            </a:extLst>
          </p:cNvPr>
          <p:cNvSpPr>
            <a:spLocks noGrp="1"/>
          </p:cNvSpPr>
          <p:nvPr>
            <p:ph type="title"/>
          </p:nvPr>
        </p:nvSpPr>
        <p:spPr>
          <a:xfrm>
            <a:off x="512909" y="107633"/>
            <a:ext cx="8229600" cy="792162"/>
          </a:xfrm>
        </p:spPr>
        <p:txBody>
          <a:bodyPr>
            <a:normAutofit/>
          </a:bodyPr>
          <a:lstStyle/>
          <a:p>
            <a:r>
              <a:rPr lang="en-US" dirty="0" err="1"/>
              <a:t>Temas</a:t>
            </a:r>
            <a:r>
              <a:rPr lang="en-US" dirty="0"/>
              <a:t> de </a:t>
            </a:r>
            <a:r>
              <a:rPr lang="en-US" dirty="0" err="1"/>
              <a:t>Discusion</a:t>
            </a:r>
            <a:r>
              <a:rPr lang="en-US" dirty="0"/>
              <a:t>: (cont.)</a:t>
            </a:r>
          </a:p>
        </p:txBody>
      </p:sp>
    </p:spTree>
    <p:extLst>
      <p:ext uri="{BB962C8B-B14F-4D97-AF65-F5344CB8AC3E}">
        <p14:creationId xmlns:p14="http://schemas.microsoft.com/office/powerpoint/2010/main" val="74288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20000"/>
          </a:bodyPr>
          <a:lstStyle/>
          <a:p>
            <a:r>
              <a:rPr lang="es-ES" u="sng" dirty="0"/>
              <a:t>Estructuras accesorias </a:t>
            </a:r>
            <a:r>
              <a:rPr lang="es-ES" dirty="0"/>
              <a:t>- las reglamentaciones propuestas pueden incluir:</a:t>
            </a:r>
          </a:p>
          <a:p>
            <a:pPr lvl="1"/>
            <a:r>
              <a:rPr lang="es-ES" dirty="0"/>
              <a:t>Estilo y materiales.</a:t>
            </a:r>
          </a:p>
          <a:p>
            <a:pPr lvl="1"/>
            <a:r>
              <a:rPr lang="es-ES" dirty="0"/>
              <a:t>Inclinación del techo.</a:t>
            </a:r>
          </a:p>
          <a:p>
            <a:pPr lvl="1"/>
            <a:r>
              <a:rPr lang="es-ES" dirty="0"/>
              <a:t>Reemplazo o remodelación de estructuras accesorias existentes: aclarar los estilos arquitectónicos, los materiales, el tamaño y la aplicabilidad.</a:t>
            </a:r>
          </a:p>
          <a:p>
            <a:r>
              <a:rPr lang="es-ES" u="sng" dirty="0"/>
              <a:t>Estilos arquitectónicos </a:t>
            </a:r>
            <a:r>
              <a:rPr lang="es-ES" dirty="0"/>
              <a:t>- las regulaciones propuestas pueden incluir:</a:t>
            </a:r>
          </a:p>
          <a:p>
            <a:pPr lvl="1"/>
            <a:r>
              <a:rPr lang="es-ES" dirty="0"/>
              <a:t>Definición de los estilos arquitectónicos permitidos.</a:t>
            </a:r>
          </a:p>
          <a:p>
            <a:pPr lvl="1"/>
            <a:r>
              <a:rPr lang="es-ES" dirty="0"/>
              <a:t>Normas para remodelaciones y ampliaciones.</a:t>
            </a:r>
          </a:p>
          <a:p>
            <a:pPr lvl="1"/>
            <a:r>
              <a:rPr lang="es-ES" dirty="0"/>
              <a:t>Normas para nueva </a:t>
            </a:r>
            <a:r>
              <a:rPr lang="es-ES" dirty="0" err="1"/>
              <a:t>construccion</a:t>
            </a:r>
            <a:r>
              <a:rPr lang="es-ES" dirty="0"/>
              <a:t>.</a:t>
            </a:r>
          </a:p>
          <a:p>
            <a:pPr lvl="1"/>
            <a:r>
              <a:rPr lang="es-ES" dirty="0"/>
              <a:t>Provisiones para estructuras no contributivas existentes.</a:t>
            </a:r>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a:extLst>
              <a:ext uri="{FF2B5EF4-FFF2-40B4-BE49-F238E27FC236}">
                <a16:creationId xmlns:a16="http://schemas.microsoft.com/office/drawing/2014/main" id="{3CFB732C-3FFA-466A-BBE8-417A03143DBB}"/>
              </a:ext>
            </a:extLst>
          </p:cNvPr>
          <p:cNvSpPr>
            <a:spLocks noGrp="1"/>
          </p:cNvSpPr>
          <p:nvPr>
            <p:ph type="title"/>
          </p:nvPr>
        </p:nvSpPr>
        <p:spPr>
          <a:xfrm>
            <a:off x="512909" y="107633"/>
            <a:ext cx="8229600" cy="792162"/>
          </a:xfrm>
        </p:spPr>
        <p:txBody>
          <a:bodyPr>
            <a:normAutofit/>
          </a:bodyPr>
          <a:lstStyle/>
          <a:p>
            <a:r>
              <a:rPr lang="en-US" dirty="0" err="1"/>
              <a:t>Temas</a:t>
            </a:r>
            <a:r>
              <a:rPr lang="en-US" dirty="0"/>
              <a:t> de </a:t>
            </a:r>
            <a:r>
              <a:rPr lang="en-US" dirty="0" err="1"/>
              <a:t>Discusion</a:t>
            </a:r>
            <a:r>
              <a:rPr lang="en-US" dirty="0"/>
              <a:t>: (cont.)</a:t>
            </a:r>
          </a:p>
        </p:txBody>
      </p:sp>
    </p:spTree>
    <p:extLst>
      <p:ext uri="{BB962C8B-B14F-4D97-AF65-F5344CB8AC3E}">
        <p14:creationId xmlns:p14="http://schemas.microsoft.com/office/powerpoint/2010/main" val="28587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10000"/>
          </a:bodyPr>
          <a:lstStyle/>
          <a:p>
            <a:r>
              <a:rPr lang="es-ES" u="sng" dirty="0"/>
              <a:t>Elevaciones de edificios </a:t>
            </a:r>
            <a:r>
              <a:rPr lang="es-ES" dirty="0"/>
              <a:t>- las regulaciones propuestas pueden incluir:</a:t>
            </a:r>
          </a:p>
          <a:p>
            <a:pPr lvl="1"/>
            <a:r>
              <a:rPr lang="es-ES" dirty="0"/>
              <a:t>Características arquitectónicas mínimas requeridas.</a:t>
            </a:r>
          </a:p>
          <a:p>
            <a:pPr lvl="1"/>
            <a:r>
              <a:rPr lang="es-ES" dirty="0"/>
              <a:t>Normas para nueva </a:t>
            </a:r>
            <a:r>
              <a:rPr lang="es-ES" dirty="0" err="1"/>
              <a:t>construccion</a:t>
            </a:r>
            <a:r>
              <a:rPr lang="es-ES" dirty="0"/>
              <a:t>.</a:t>
            </a:r>
          </a:p>
          <a:p>
            <a:pPr lvl="1"/>
            <a:r>
              <a:rPr lang="es-ES" dirty="0"/>
              <a:t>Normas para remodelaciones y ampliaciones.</a:t>
            </a:r>
          </a:p>
          <a:p>
            <a:pPr lvl="1"/>
            <a:r>
              <a:rPr lang="es-ES" dirty="0"/>
              <a:t>Provisiones para estructuras no contributivas existentes.</a:t>
            </a:r>
          </a:p>
          <a:p>
            <a:r>
              <a:rPr lang="es-ES" u="sng" dirty="0"/>
              <a:t>Materiales de construcción </a:t>
            </a:r>
            <a:r>
              <a:rPr lang="es-ES" dirty="0"/>
              <a:t>- las reglamentaciones propuestas pueden incluir:</a:t>
            </a:r>
          </a:p>
          <a:p>
            <a:pPr lvl="1"/>
            <a:r>
              <a:rPr lang="es-ES" dirty="0"/>
              <a:t>Tipos de materiales.</a:t>
            </a:r>
          </a:p>
          <a:p>
            <a:pPr lvl="1"/>
            <a:r>
              <a:rPr lang="es-ES" dirty="0"/>
              <a:t>Aplicabilidad y colocación de determinados materiales permitidos.</a:t>
            </a:r>
          </a:p>
          <a:p>
            <a:pPr lvl="1"/>
            <a:r>
              <a:rPr lang="es-ES" dirty="0"/>
              <a:t>Provisiones para estructuras no contributivas existentes.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a:extLst>
              <a:ext uri="{FF2B5EF4-FFF2-40B4-BE49-F238E27FC236}">
                <a16:creationId xmlns:a16="http://schemas.microsoft.com/office/drawing/2014/main" id="{41790F74-8957-4672-95FD-E0715BDA42FC}"/>
              </a:ext>
            </a:extLst>
          </p:cNvPr>
          <p:cNvSpPr>
            <a:spLocks noGrp="1"/>
          </p:cNvSpPr>
          <p:nvPr>
            <p:ph type="title"/>
          </p:nvPr>
        </p:nvSpPr>
        <p:spPr>
          <a:xfrm>
            <a:off x="512909" y="107633"/>
            <a:ext cx="8229600" cy="792162"/>
          </a:xfrm>
        </p:spPr>
        <p:txBody>
          <a:bodyPr>
            <a:normAutofit/>
          </a:bodyPr>
          <a:lstStyle/>
          <a:p>
            <a:r>
              <a:rPr lang="en-US" dirty="0" err="1"/>
              <a:t>Temas</a:t>
            </a:r>
            <a:r>
              <a:rPr lang="en-US" dirty="0"/>
              <a:t> de </a:t>
            </a:r>
            <a:r>
              <a:rPr lang="en-US" dirty="0" err="1"/>
              <a:t>Discusion</a:t>
            </a:r>
            <a:r>
              <a:rPr lang="en-US" dirty="0"/>
              <a:t>: (cont.)</a:t>
            </a:r>
          </a:p>
        </p:txBody>
      </p:sp>
    </p:spTree>
    <p:extLst>
      <p:ext uri="{BB962C8B-B14F-4D97-AF65-F5344CB8AC3E}">
        <p14:creationId xmlns:p14="http://schemas.microsoft.com/office/powerpoint/2010/main" val="120719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82D80B-0BC3-4280-B105-45FFC73DA905}"/>
              </a:ext>
            </a:extLst>
          </p:cNvPr>
          <p:cNvSpPr txBox="1"/>
          <p:nvPr/>
        </p:nvSpPr>
        <p:spPr>
          <a:xfrm>
            <a:off x="304800" y="1917680"/>
            <a:ext cx="4267200" cy="3354765"/>
          </a:xfrm>
          <a:prstGeom prst="rect">
            <a:avLst/>
          </a:prstGeom>
          <a:noFill/>
        </p:spPr>
        <p:txBody>
          <a:bodyPr wrap="square" rtlCol="0">
            <a:spAutoFit/>
          </a:bodyPr>
          <a:lstStyle/>
          <a:p>
            <a:r>
              <a:rPr lang="en-US" sz="2400" u="sng" dirty="0" err="1">
                <a:solidFill>
                  <a:srgbClr val="063F88"/>
                </a:solidFill>
              </a:rPr>
              <a:t>Contacto</a:t>
            </a:r>
            <a:r>
              <a:rPr lang="en-US" sz="2400" u="sng" dirty="0">
                <a:solidFill>
                  <a:srgbClr val="063F88"/>
                </a:solidFill>
              </a:rPr>
              <a:t> del personal</a:t>
            </a:r>
          </a:p>
          <a:p>
            <a:r>
              <a:rPr lang="en-US" sz="2400" dirty="0">
                <a:solidFill>
                  <a:srgbClr val="063F88"/>
                </a:solidFill>
              </a:rPr>
              <a:t>Trevor Brown</a:t>
            </a:r>
          </a:p>
          <a:p>
            <a:r>
              <a:rPr lang="en-US" sz="2400" dirty="0">
                <a:solidFill>
                  <a:srgbClr val="063F88"/>
                </a:solidFill>
              </a:rPr>
              <a:t>trevor.brown@dallas.gov</a:t>
            </a:r>
          </a:p>
          <a:p>
            <a:r>
              <a:rPr lang="en-US" sz="2400" dirty="0">
                <a:solidFill>
                  <a:srgbClr val="063F88"/>
                </a:solidFill>
              </a:rPr>
              <a:t>214-670-4193</a:t>
            </a:r>
          </a:p>
          <a:p>
            <a:endParaRPr lang="en-US" sz="2400" dirty="0">
              <a:solidFill>
                <a:srgbClr val="063F88"/>
              </a:solidFill>
            </a:endParaRPr>
          </a:p>
          <a:p>
            <a:endParaRPr lang="en-US" sz="2400" dirty="0">
              <a:solidFill>
                <a:srgbClr val="063F88"/>
              </a:solidFill>
            </a:endParaRPr>
          </a:p>
          <a:p>
            <a:endParaRPr lang="en-US" sz="2400" dirty="0">
              <a:solidFill>
                <a:srgbClr val="063F88"/>
              </a:solidFill>
            </a:endParaRPr>
          </a:p>
          <a:p>
            <a:r>
              <a:rPr lang="en-US" sz="2400" u="sng" dirty="0" err="1">
                <a:solidFill>
                  <a:srgbClr val="063F88"/>
                </a:solidFill>
              </a:rPr>
              <a:t>Página</a:t>
            </a:r>
            <a:r>
              <a:rPr lang="en-US" sz="2400" u="sng" dirty="0">
                <a:solidFill>
                  <a:srgbClr val="063F88"/>
                </a:solidFill>
              </a:rPr>
              <a:t> web del Proyecto</a:t>
            </a:r>
          </a:p>
          <a:p>
            <a:r>
              <a:rPr lang="en-US" sz="2000" dirty="0">
                <a:solidFill>
                  <a:srgbClr val="063F88"/>
                </a:solidFill>
              </a:rPr>
              <a:t>https://bit.ly/S_Winnetka_CD</a:t>
            </a:r>
            <a:endParaRPr lang="en-US" sz="2300" dirty="0">
              <a:solidFill>
                <a:srgbClr val="063F88"/>
              </a:solidFill>
              <a:highlight>
                <a:srgbClr val="FFFF00"/>
              </a:highlight>
            </a:endParaRPr>
          </a:p>
        </p:txBody>
      </p:sp>
      <p:sp>
        <p:nvSpPr>
          <p:cNvPr id="6" name="Slide Number Placeholder 9">
            <a:extLst>
              <a:ext uri="{FF2B5EF4-FFF2-40B4-BE49-F238E27FC236}">
                <a16:creationId xmlns:a16="http://schemas.microsoft.com/office/drawing/2014/main" id="{A1C88385-90E8-4C86-AFFF-E9968619D2B8}"/>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a:t>
            </a:fld>
            <a:endParaRPr lang="en-US" dirty="0"/>
          </a:p>
        </p:txBody>
      </p:sp>
      <p:sp>
        <p:nvSpPr>
          <p:cNvPr id="8" name="TextBox 7">
            <a:extLst>
              <a:ext uri="{FF2B5EF4-FFF2-40B4-BE49-F238E27FC236}">
                <a16:creationId xmlns:a16="http://schemas.microsoft.com/office/drawing/2014/main" id="{DC6D7EA1-D788-4EF2-ADD9-48B800D2C4C3}"/>
              </a:ext>
            </a:extLst>
          </p:cNvPr>
          <p:cNvSpPr txBox="1"/>
          <p:nvPr/>
        </p:nvSpPr>
        <p:spPr>
          <a:xfrm>
            <a:off x="4604794" y="1917680"/>
            <a:ext cx="4386805" cy="3785652"/>
          </a:xfrm>
          <a:prstGeom prst="rect">
            <a:avLst/>
          </a:prstGeom>
          <a:noFill/>
        </p:spPr>
        <p:txBody>
          <a:bodyPr wrap="square" rtlCol="0">
            <a:spAutoFit/>
          </a:bodyPr>
          <a:lstStyle/>
          <a:p>
            <a:r>
              <a:rPr lang="en-US" sz="2400" u="sng" dirty="0">
                <a:solidFill>
                  <a:srgbClr val="063F88"/>
                </a:solidFill>
              </a:rPr>
              <a:t>Agenda</a:t>
            </a:r>
          </a:p>
          <a:p>
            <a:pPr marL="342900" indent="-342900">
              <a:buFont typeface="Arial" panose="020B0604020202020204" pitchFamily="34" charset="0"/>
              <a:buChar char="•"/>
            </a:pPr>
            <a:r>
              <a:rPr lang="en-US" sz="2400" dirty="0" err="1">
                <a:solidFill>
                  <a:srgbClr val="063F88"/>
                </a:solidFill>
              </a:rPr>
              <a:t>Antecedentes</a:t>
            </a:r>
            <a:endParaRPr lang="en-US" sz="2400" dirty="0">
              <a:solidFill>
                <a:srgbClr val="063F88"/>
              </a:solidFill>
            </a:endParaRPr>
          </a:p>
          <a:p>
            <a:pPr marL="342900" indent="-342900">
              <a:buFont typeface="Arial" panose="020B0604020202020204" pitchFamily="34" charset="0"/>
              <a:buChar char="•"/>
            </a:pPr>
            <a:r>
              <a:rPr lang="en-US" sz="2400" dirty="0" err="1">
                <a:solidFill>
                  <a:srgbClr val="063F88"/>
                </a:solidFill>
              </a:rPr>
              <a:t>Resumen</a:t>
            </a:r>
            <a:r>
              <a:rPr lang="en-US" sz="2400" dirty="0">
                <a:solidFill>
                  <a:srgbClr val="063F88"/>
                </a:solidFill>
              </a:rPr>
              <a:t> del </a:t>
            </a:r>
            <a:r>
              <a:rPr lang="en-US" sz="2400" dirty="0" err="1">
                <a:solidFill>
                  <a:srgbClr val="063F88"/>
                </a:solidFill>
              </a:rPr>
              <a:t>proceso</a:t>
            </a:r>
            <a:endParaRPr lang="en-US" sz="2400" dirty="0">
              <a:solidFill>
                <a:srgbClr val="063F88"/>
              </a:solidFill>
            </a:endParaRPr>
          </a:p>
          <a:p>
            <a:pPr marL="342900" indent="-342900">
              <a:buFont typeface="Arial" panose="020B0604020202020204" pitchFamily="34" charset="0"/>
              <a:buChar char="•"/>
            </a:pPr>
            <a:r>
              <a:rPr lang="en-US" sz="2400" dirty="0" err="1">
                <a:solidFill>
                  <a:srgbClr val="063F88"/>
                </a:solidFill>
              </a:rPr>
              <a:t>Discusión</a:t>
            </a:r>
            <a:endParaRPr lang="en-US" sz="2400" dirty="0">
              <a:solidFill>
                <a:srgbClr val="063F88"/>
              </a:solidFill>
            </a:endParaRPr>
          </a:p>
          <a:p>
            <a:pPr marL="800100" lvl="1" indent="-342900">
              <a:buFont typeface="Arial" panose="020B0604020202020204" pitchFamily="34" charset="0"/>
              <a:buChar char="•"/>
            </a:pPr>
            <a:r>
              <a:rPr lang="en-US" sz="2400" dirty="0" err="1">
                <a:solidFill>
                  <a:srgbClr val="063F88"/>
                </a:solidFill>
              </a:rPr>
              <a:t>Calzadas</a:t>
            </a:r>
            <a:r>
              <a:rPr lang="en-US" sz="2400" dirty="0">
                <a:solidFill>
                  <a:srgbClr val="063F88"/>
                </a:solidFill>
              </a:rPr>
              <a:t> y </a:t>
            </a:r>
            <a:r>
              <a:rPr lang="en-US" sz="2400" dirty="0" err="1">
                <a:solidFill>
                  <a:srgbClr val="063F88"/>
                </a:solidFill>
              </a:rPr>
              <a:t>bordillos</a:t>
            </a:r>
            <a:endParaRPr lang="en-US" sz="2400" dirty="0">
              <a:solidFill>
                <a:srgbClr val="063F88"/>
              </a:solidFill>
            </a:endParaRPr>
          </a:p>
          <a:p>
            <a:pPr marL="800100" lvl="1" indent="-342900">
              <a:buFont typeface="Arial" panose="020B0604020202020204" pitchFamily="34" charset="0"/>
              <a:buChar char="•"/>
            </a:pPr>
            <a:r>
              <a:rPr lang="en-US" sz="2400" dirty="0" err="1">
                <a:solidFill>
                  <a:srgbClr val="063F88"/>
                </a:solidFill>
              </a:rPr>
              <a:t>Acera</a:t>
            </a:r>
            <a:endParaRPr lang="en-US" sz="2400" dirty="0">
              <a:solidFill>
                <a:srgbClr val="063F88"/>
              </a:solidFill>
            </a:endParaRPr>
          </a:p>
          <a:p>
            <a:pPr marL="800100" lvl="1" indent="-342900">
              <a:buFont typeface="Arial" panose="020B0604020202020204" pitchFamily="34" charset="0"/>
              <a:buChar char="•"/>
            </a:pPr>
            <a:r>
              <a:rPr lang="en-US" sz="2400" dirty="0" err="1">
                <a:solidFill>
                  <a:srgbClr val="063F88"/>
                </a:solidFill>
              </a:rPr>
              <a:t>Cobertura</a:t>
            </a:r>
            <a:r>
              <a:rPr lang="en-US" sz="2400" dirty="0">
                <a:solidFill>
                  <a:srgbClr val="063F88"/>
                </a:solidFill>
              </a:rPr>
              <a:t> del patio </a:t>
            </a:r>
            <a:r>
              <a:rPr lang="en-US" sz="2400" dirty="0" err="1">
                <a:solidFill>
                  <a:srgbClr val="063F88"/>
                </a:solidFill>
              </a:rPr>
              <a:t>delantero</a:t>
            </a:r>
            <a:endParaRPr lang="en-US" sz="2400" dirty="0">
              <a:solidFill>
                <a:srgbClr val="063F88"/>
              </a:solidFill>
            </a:endParaRPr>
          </a:p>
          <a:p>
            <a:pPr marL="800100" lvl="1" indent="-342900">
              <a:buFont typeface="Arial" panose="020B0604020202020204" pitchFamily="34" charset="0"/>
              <a:buChar char="•"/>
            </a:pPr>
            <a:r>
              <a:rPr lang="en-US" sz="2400" dirty="0" err="1">
                <a:solidFill>
                  <a:srgbClr val="063F88"/>
                </a:solidFill>
              </a:rPr>
              <a:t>Tamaño</a:t>
            </a:r>
            <a:r>
              <a:rPr lang="en-US" sz="2400" dirty="0">
                <a:solidFill>
                  <a:srgbClr val="063F88"/>
                </a:solidFill>
              </a:rPr>
              <a:t> del </a:t>
            </a:r>
            <a:r>
              <a:rPr lang="en-US" sz="2400" dirty="0" err="1">
                <a:solidFill>
                  <a:srgbClr val="063F88"/>
                </a:solidFill>
              </a:rPr>
              <a:t>lote</a:t>
            </a:r>
            <a:endParaRPr lang="en-US" sz="2400" dirty="0">
              <a:solidFill>
                <a:srgbClr val="063F88"/>
              </a:solidFill>
            </a:endParaRPr>
          </a:p>
          <a:p>
            <a:pPr marL="342900" indent="-342900">
              <a:buFont typeface="Arial" panose="020B0604020202020204" pitchFamily="34" charset="0"/>
              <a:buChar char="•"/>
            </a:pPr>
            <a:r>
              <a:rPr lang="en-US" sz="2400" dirty="0" err="1">
                <a:solidFill>
                  <a:srgbClr val="063F88"/>
                </a:solidFill>
              </a:rPr>
              <a:t>Próximos</a:t>
            </a:r>
            <a:r>
              <a:rPr lang="en-US" sz="2400" dirty="0">
                <a:solidFill>
                  <a:srgbClr val="063F88"/>
                </a:solidFill>
              </a:rPr>
              <a:t> pasos</a:t>
            </a:r>
          </a:p>
        </p:txBody>
      </p:sp>
      <p:sp>
        <p:nvSpPr>
          <p:cNvPr id="9" name="Title 1">
            <a:extLst>
              <a:ext uri="{FF2B5EF4-FFF2-40B4-BE49-F238E27FC236}">
                <a16:creationId xmlns:a16="http://schemas.microsoft.com/office/drawing/2014/main" id="{6A6CBAF3-07D4-441F-A049-E746B4D26160}"/>
              </a:ext>
            </a:extLst>
          </p:cNvPr>
          <p:cNvSpPr>
            <a:spLocks noGrp="1"/>
          </p:cNvSpPr>
          <p:nvPr>
            <p:ph type="ctrTitle"/>
          </p:nvPr>
        </p:nvSpPr>
        <p:spPr>
          <a:xfrm>
            <a:off x="654518" y="304800"/>
            <a:ext cx="8032282" cy="1470025"/>
          </a:xfrm>
        </p:spPr>
        <p:txBody>
          <a:bodyPr>
            <a:normAutofit fontScale="90000"/>
          </a:bodyPr>
          <a:lstStyle/>
          <a:p>
            <a:r>
              <a:rPr lang="es-ES" sz="4000" dirty="0"/>
              <a:t>Distrito de Conservación Propuesto de South </a:t>
            </a:r>
            <a:r>
              <a:rPr lang="es-ES" sz="4000" dirty="0" err="1"/>
              <a:t>Winnetka</a:t>
            </a:r>
            <a:r>
              <a:rPr lang="es-ES" sz="4000" dirty="0"/>
              <a:t> </a:t>
            </a:r>
            <a:r>
              <a:rPr lang="es-ES" sz="4000" dirty="0" err="1"/>
              <a:t>Heights</a:t>
            </a:r>
            <a:br>
              <a:rPr lang="en-US" dirty="0"/>
            </a:br>
            <a:r>
              <a:rPr lang="es-ES" sz="2400" dirty="0"/>
              <a:t>Reunión vecinal posterior a la solicitud No. 1</a:t>
            </a:r>
            <a:endParaRPr lang="en-US" sz="2400" dirty="0"/>
          </a:p>
        </p:txBody>
      </p:sp>
    </p:spTree>
    <p:extLst>
      <p:ext uri="{BB962C8B-B14F-4D97-AF65-F5344CB8AC3E}">
        <p14:creationId xmlns:p14="http://schemas.microsoft.com/office/powerpoint/2010/main" val="3133096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20000"/>
          </a:bodyPr>
          <a:lstStyle/>
          <a:p>
            <a:r>
              <a:rPr lang="es-ES" sz="3000" u="sng" dirty="0"/>
              <a:t>Chimeneas</a:t>
            </a:r>
            <a:r>
              <a:rPr lang="es-ES" sz="3000" dirty="0"/>
              <a:t> - las regulaciones propuestas pueden incluir:</a:t>
            </a:r>
          </a:p>
          <a:p>
            <a:pPr lvl="1"/>
            <a:r>
              <a:rPr lang="es-ES" sz="2600" dirty="0"/>
              <a:t>Materiales, forma y colocación.</a:t>
            </a:r>
          </a:p>
          <a:p>
            <a:r>
              <a:rPr lang="es-ES" sz="3000" u="sng" dirty="0"/>
              <a:t>Demolición</a:t>
            </a:r>
            <a:r>
              <a:rPr lang="es-ES" sz="3000" dirty="0"/>
              <a:t> - las reglamentaciones propuestas pueden incluir:</a:t>
            </a:r>
          </a:p>
          <a:p>
            <a:pPr lvl="1"/>
            <a:r>
              <a:rPr lang="es-ES" sz="2600" dirty="0"/>
              <a:t>Aplicabilidad a las estructuras contribuyentes.</a:t>
            </a:r>
          </a:p>
          <a:p>
            <a:pPr lvl="1"/>
            <a:r>
              <a:rPr lang="es-ES" sz="2600" dirty="0"/>
              <a:t>Provisiones para estructuras no contributivas existentes.</a:t>
            </a:r>
          </a:p>
          <a:p>
            <a:r>
              <a:rPr lang="es-ES" sz="3000" u="sng" dirty="0"/>
              <a:t>Buhardillas</a:t>
            </a:r>
            <a:r>
              <a:rPr lang="es-ES" sz="3000" dirty="0"/>
              <a:t> - las regulaciones propuestas pueden incluir:</a:t>
            </a:r>
          </a:p>
          <a:p>
            <a:pPr lvl="1"/>
            <a:r>
              <a:rPr lang="es-ES" sz="2600" dirty="0"/>
              <a:t>Tamaño, ubicación y estilos de las buhardillas.</a:t>
            </a:r>
          </a:p>
          <a:p>
            <a:pPr lvl="1"/>
            <a:r>
              <a:rPr lang="es-ES" sz="2600" dirty="0"/>
              <a:t>Provisiones para remodelaciones o adiciones a estructuras no contributivas.</a:t>
            </a:r>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a:extLst>
              <a:ext uri="{FF2B5EF4-FFF2-40B4-BE49-F238E27FC236}">
                <a16:creationId xmlns:a16="http://schemas.microsoft.com/office/drawing/2014/main" id="{8EA148A7-3281-4DC5-B121-7F42598D9DDF}"/>
              </a:ext>
            </a:extLst>
          </p:cNvPr>
          <p:cNvSpPr>
            <a:spLocks noGrp="1"/>
          </p:cNvSpPr>
          <p:nvPr>
            <p:ph type="title"/>
          </p:nvPr>
        </p:nvSpPr>
        <p:spPr>
          <a:xfrm>
            <a:off x="512909" y="107633"/>
            <a:ext cx="8229600" cy="792162"/>
          </a:xfrm>
        </p:spPr>
        <p:txBody>
          <a:bodyPr>
            <a:normAutofit/>
          </a:bodyPr>
          <a:lstStyle/>
          <a:p>
            <a:r>
              <a:rPr lang="en-US" dirty="0" err="1"/>
              <a:t>Temas</a:t>
            </a:r>
            <a:r>
              <a:rPr lang="en-US" dirty="0"/>
              <a:t> de </a:t>
            </a:r>
            <a:r>
              <a:rPr lang="en-US" dirty="0" err="1"/>
              <a:t>Discusion</a:t>
            </a:r>
            <a:r>
              <a:rPr lang="en-US" dirty="0"/>
              <a:t>: (cont.)</a:t>
            </a:r>
          </a:p>
        </p:txBody>
      </p:sp>
    </p:spTree>
    <p:extLst>
      <p:ext uri="{BB962C8B-B14F-4D97-AF65-F5344CB8AC3E}">
        <p14:creationId xmlns:p14="http://schemas.microsoft.com/office/powerpoint/2010/main" val="107005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s-ES" u="sng" dirty="0"/>
              <a:t>Ubicación y entrada del garaje </a:t>
            </a:r>
            <a:r>
              <a:rPr lang="es-ES" dirty="0"/>
              <a:t>- las regulaciones propuestas pueden incluir:</a:t>
            </a:r>
          </a:p>
          <a:p>
            <a:pPr lvl="1"/>
            <a:r>
              <a:rPr lang="es-ES" dirty="0"/>
              <a:t>Colocación de garajes y puertas de garaje.</a:t>
            </a:r>
          </a:p>
          <a:p>
            <a:pPr lvl="1"/>
            <a:r>
              <a:rPr lang="es-ES" dirty="0"/>
              <a:t>Provisiones para remodelaciones o adiciones a estructuras no conformes.</a:t>
            </a:r>
          </a:p>
          <a:p>
            <a:r>
              <a:rPr lang="es-ES" u="sng" dirty="0"/>
              <a:t>Superficies impermeables y paisajismo </a:t>
            </a:r>
            <a:r>
              <a:rPr lang="es-ES" dirty="0"/>
              <a:t>- las regulaciones propuestas pueden incluir:</a:t>
            </a:r>
          </a:p>
          <a:p>
            <a:pPr lvl="1"/>
            <a:r>
              <a:rPr lang="es-ES" dirty="0"/>
              <a:t>Materiales y porcentaje permitido de cobertura del patio delantero.</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a:extLst>
              <a:ext uri="{FF2B5EF4-FFF2-40B4-BE49-F238E27FC236}">
                <a16:creationId xmlns:a16="http://schemas.microsoft.com/office/drawing/2014/main" id="{964A2000-F96A-4B1B-8561-D506DF953A7D}"/>
              </a:ext>
            </a:extLst>
          </p:cNvPr>
          <p:cNvSpPr>
            <a:spLocks noGrp="1"/>
          </p:cNvSpPr>
          <p:nvPr>
            <p:ph type="title"/>
          </p:nvPr>
        </p:nvSpPr>
        <p:spPr>
          <a:xfrm>
            <a:off x="512909" y="107633"/>
            <a:ext cx="8229600" cy="792162"/>
          </a:xfrm>
        </p:spPr>
        <p:txBody>
          <a:bodyPr>
            <a:normAutofit/>
          </a:bodyPr>
          <a:lstStyle/>
          <a:p>
            <a:r>
              <a:rPr lang="en-US" dirty="0" err="1"/>
              <a:t>Temas</a:t>
            </a:r>
            <a:r>
              <a:rPr lang="en-US" dirty="0"/>
              <a:t> de </a:t>
            </a:r>
            <a:r>
              <a:rPr lang="en-US" dirty="0" err="1"/>
              <a:t>Discusion</a:t>
            </a:r>
            <a:r>
              <a:rPr lang="en-US" dirty="0"/>
              <a:t>: (cont.)</a:t>
            </a:r>
          </a:p>
        </p:txBody>
      </p:sp>
    </p:spTree>
    <p:extLst>
      <p:ext uri="{BB962C8B-B14F-4D97-AF65-F5344CB8AC3E}">
        <p14:creationId xmlns:p14="http://schemas.microsoft.com/office/powerpoint/2010/main" val="4132497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20000"/>
          </a:bodyPr>
          <a:lstStyle/>
          <a:p>
            <a:r>
              <a:rPr lang="es-ES" u="sng" dirty="0"/>
              <a:t>Estilos de pórticos</a:t>
            </a:r>
            <a:r>
              <a:rPr lang="es-ES" dirty="0"/>
              <a:t> - las regulaciones propuestas pueden incluir:</a:t>
            </a:r>
          </a:p>
          <a:p>
            <a:pPr lvl="1"/>
            <a:r>
              <a:rPr lang="es-ES" dirty="0"/>
              <a:t>Estilos, materiales, ubicación, tamaño y detalles.</a:t>
            </a:r>
          </a:p>
          <a:p>
            <a:pPr lvl="1"/>
            <a:r>
              <a:rPr lang="es-ES" dirty="0"/>
              <a:t>Normas para cerramientos.</a:t>
            </a:r>
          </a:p>
          <a:p>
            <a:pPr lvl="1"/>
            <a:r>
              <a:rPr lang="es-ES" dirty="0"/>
              <a:t>Provisiones para remodelaciones o adiciones a estructuras existentes.</a:t>
            </a:r>
          </a:p>
          <a:p>
            <a:r>
              <a:rPr lang="es-ES" u="sng" dirty="0"/>
              <a:t>Forma e inclinación del techo </a:t>
            </a:r>
            <a:r>
              <a:rPr lang="es-ES" dirty="0"/>
              <a:t>- las regulaciones propuestas pueden incluir:</a:t>
            </a:r>
          </a:p>
          <a:p>
            <a:pPr lvl="1"/>
            <a:r>
              <a:rPr lang="es-ES" dirty="0"/>
              <a:t>Provisiones para remodelaciones o adiciones a estructuras existentes.</a:t>
            </a:r>
          </a:p>
          <a:p>
            <a:r>
              <a:rPr lang="es-ES" u="sng" dirty="0"/>
              <a:t>Materiales para techos </a:t>
            </a:r>
            <a:r>
              <a:rPr lang="es-ES" dirty="0"/>
              <a:t>- las reglamentaciones propuestas pueden incluir:</a:t>
            </a:r>
          </a:p>
          <a:p>
            <a:pPr lvl="1"/>
            <a:r>
              <a:rPr lang="es-ES" dirty="0"/>
              <a:t>Provisiones para remodelaciones o adiciones a estructuras existentes.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a:extLst>
              <a:ext uri="{FF2B5EF4-FFF2-40B4-BE49-F238E27FC236}">
                <a16:creationId xmlns:a16="http://schemas.microsoft.com/office/drawing/2014/main" id="{E29CD966-579B-4DBE-A380-CF44738BB5B8}"/>
              </a:ext>
            </a:extLst>
          </p:cNvPr>
          <p:cNvSpPr txBox="1">
            <a:spLocks/>
          </p:cNvSpPr>
          <p:nvPr/>
        </p:nvSpPr>
        <p:spPr>
          <a:xfrm>
            <a:off x="512909" y="107633"/>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a:lstStyle>
          <a:p>
            <a:r>
              <a:rPr lang="en-US"/>
              <a:t>Temas de Discusion: (cont.)</a:t>
            </a:r>
            <a:endParaRPr lang="en-US" dirty="0"/>
          </a:p>
        </p:txBody>
      </p:sp>
    </p:spTree>
    <p:extLst>
      <p:ext uri="{BB962C8B-B14F-4D97-AF65-F5344CB8AC3E}">
        <p14:creationId xmlns:p14="http://schemas.microsoft.com/office/powerpoint/2010/main" val="2281784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20000"/>
          </a:bodyPr>
          <a:lstStyle/>
          <a:p>
            <a:r>
              <a:rPr lang="es-ES" u="sng" dirty="0"/>
              <a:t>Sistemas y componentes de energía solar </a:t>
            </a:r>
            <a:r>
              <a:rPr lang="es-ES" dirty="0"/>
              <a:t>- las reglamentaciones propuestas pueden incluir:</a:t>
            </a:r>
          </a:p>
          <a:p>
            <a:pPr lvl="1"/>
            <a:r>
              <a:rPr lang="es-ES" dirty="0"/>
              <a:t>Ubicaciones y tipo.</a:t>
            </a:r>
          </a:p>
          <a:p>
            <a:pPr lvl="1"/>
            <a:r>
              <a:rPr lang="es-ES" dirty="0"/>
              <a:t>Provisiones para remodelaciones o adiciones a estructuras no contributivas existentes. </a:t>
            </a:r>
          </a:p>
          <a:p>
            <a:r>
              <a:rPr lang="es-ES" u="sng" dirty="0"/>
              <a:t>Pasos </a:t>
            </a:r>
            <a:r>
              <a:rPr lang="es-ES" dirty="0"/>
              <a:t>- las regulaciones propuestas pueden incluir:</a:t>
            </a:r>
          </a:p>
          <a:p>
            <a:pPr lvl="1"/>
            <a:r>
              <a:rPr lang="es-ES" dirty="0"/>
              <a:t>Ubicación, estilo, materiales y dimensiones.</a:t>
            </a:r>
          </a:p>
          <a:p>
            <a:r>
              <a:rPr lang="es-ES" u="sng" dirty="0"/>
              <a:t>Ventanas</a:t>
            </a:r>
            <a:r>
              <a:rPr lang="es-ES" dirty="0"/>
              <a:t> - las regulaciones propuestas pueden incluir:</a:t>
            </a:r>
          </a:p>
          <a:p>
            <a:pPr lvl="1"/>
            <a:r>
              <a:rPr lang="es-ES" dirty="0"/>
              <a:t>Colocación, normas arquitectónicas, materiales y tipologías.</a:t>
            </a:r>
          </a:p>
          <a:p>
            <a:pPr lvl="1"/>
            <a:r>
              <a:rPr lang="es-ES" dirty="0"/>
              <a:t>Provisiones para remodelaciones o adiciones a estructuras existentes.</a:t>
            </a:r>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a:extLst>
              <a:ext uri="{FF2B5EF4-FFF2-40B4-BE49-F238E27FC236}">
                <a16:creationId xmlns:a16="http://schemas.microsoft.com/office/drawing/2014/main" id="{5FA5CDE5-42BA-46B8-97F4-BD342C4A766C}"/>
              </a:ext>
            </a:extLst>
          </p:cNvPr>
          <p:cNvSpPr>
            <a:spLocks noGrp="1"/>
          </p:cNvSpPr>
          <p:nvPr>
            <p:ph type="title"/>
          </p:nvPr>
        </p:nvSpPr>
        <p:spPr>
          <a:xfrm>
            <a:off x="512909" y="107633"/>
            <a:ext cx="8229600" cy="792162"/>
          </a:xfrm>
        </p:spPr>
        <p:txBody>
          <a:bodyPr>
            <a:normAutofit/>
          </a:bodyPr>
          <a:lstStyle/>
          <a:p>
            <a:r>
              <a:rPr lang="en-US" dirty="0" err="1"/>
              <a:t>Temas</a:t>
            </a:r>
            <a:r>
              <a:rPr lang="en-US" dirty="0"/>
              <a:t> de </a:t>
            </a:r>
            <a:r>
              <a:rPr lang="en-US" dirty="0" err="1"/>
              <a:t>Discusion</a:t>
            </a:r>
            <a:r>
              <a:rPr lang="en-US" dirty="0"/>
              <a:t>: (cont.)</a:t>
            </a:r>
          </a:p>
        </p:txBody>
      </p:sp>
    </p:spTree>
    <p:extLst>
      <p:ext uri="{BB962C8B-B14F-4D97-AF65-F5344CB8AC3E}">
        <p14:creationId xmlns:p14="http://schemas.microsoft.com/office/powerpoint/2010/main" val="928317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s-ES" u="sng" dirty="0"/>
              <a:t>Revisiones de trabajo</a:t>
            </a:r>
            <a:r>
              <a:rPr lang="es-ES" dirty="0"/>
              <a:t> - las regulaciones propuestas pueden incluir:</a:t>
            </a:r>
          </a:p>
          <a:p>
            <a:pPr lvl="1"/>
            <a:r>
              <a:rPr lang="es-ES" dirty="0"/>
              <a:t>Lenguaje para detallar los requisitos para una revisión de trabajo.</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a:extLst>
              <a:ext uri="{FF2B5EF4-FFF2-40B4-BE49-F238E27FC236}">
                <a16:creationId xmlns:a16="http://schemas.microsoft.com/office/drawing/2014/main" id="{7566691C-4370-40D4-B5F4-A4164EA19ED6}"/>
              </a:ext>
            </a:extLst>
          </p:cNvPr>
          <p:cNvSpPr>
            <a:spLocks noGrp="1"/>
          </p:cNvSpPr>
          <p:nvPr>
            <p:ph type="title"/>
          </p:nvPr>
        </p:nvSpPr>
        <p:spPr>
          <a:xfrm>
            <a:off x="512909" y="107633"/>
            <a:ext cx="8229600" cy="792162"/>
          </a:xfrm>
        </p:spPr>
        <p:txBody>
          <a:bodyPr>
            <a:normAutofit/>
          </a:bodyPr>
          <a:lstStyle/>
          <a:p>
            <a:r>
              <a:rPr lang="en-US" dirty="0" err="1"/>
              <a:t>Temas</a:t>
            </a:r>
            <a:r>
              <a:rPr lang="en-US" dirty="0"/>
              <a:t> de </a:t>
            </a:r>
            <a:r>
              <a:rPr lang="en-US" dirty="0" err="1"/>
              <a:t>Discusion</a:t>
            </a:r>
            <a:r>
              <a:rPr lang="en-US" dirty="0"/>
              <a:t>: (cont.)</a:t>
            </a:r>
          </a:p>
        </p:txBody>
      </p:sp>
    </p:spTree>
    <p:extLst>
      <p:ext uri="{BB962C8B-B14F-4D97-AF65-F5344CB8AC3E}">
        <p14:creationId xmlns:p14="http://schemas.microsoft.com/office/powerpoint/2010/main" val="3534521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457200" y="152400"/>
            <a:ext cx="8229600" cy="792162"/>
          </a:xfrm>
        </p:spPr>
        <p:txBody>
          <a:bodyPr/>
          <a:lstStyle/>
          <a:p>
            <a:r>
              <a:rPr lang="en-US" dirty="0"/>
              <a:t>El </a:t>
            </a:r>
            <a:r>
              <a:rPr lang="en-US" dirty="0" err="1"/>
              <a:t>Procedimiento</a:t>
            </a:r>
            <a:endParaRPr lang="en-US" dirty="0"/>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457200" y="838200"/>
            <a:ext cx="8305800" cy="5041710"/>
          </a:xfrm>
        </p:spPr>
        <p:txBody>
          <a:bodyPr>
            <a:normAutofit/>
          </a:bodyPr>
          <a:lstStyle/>
          <a:p>
            <a:pPr marL="0" indent="0">
              <a:spcBef>
                <a:spcPts val="1200"/>
              </a:spcBef>
              <a:buNone/>
            </a:pPr>
            <a:r>
              <a:rPr lang="es-ES" sz="2600" dirty="0"/>
              <a:t>Para hablar durante las partes de discusión de la reunión de esta noche:</a:t>
            </a:r>
          </a:p>
          <a:p>
            <a:pPr lvl="1" indent="-342900">
              <a:spcBef>
                <a:spcPts val="1200"/>
              </a:spcBef>
            </a:pPr>
            <a:r>
              <a:rPr lang="es-ES" sz="2200" dirty="0"/>
              <a:t>Levante la mano y espere a que lo reconozcan antes de comenzar a hablar.</a:t>
            </a:r>
          </a:p>
          <a:p>
            <a:pPr lvl="1" indent="-342900">
              <a:spcBef>
                <a:spcPts val="1200"/>
              </a:spcBef>
            </a:pPr>
            <a:r>
              <a:rPr lang="es-ES" sz="2200" dirty="0"/>
              <a:t>Antes de sus comentarios, indique su nombre y dirección para que conste en acta.</a:t>
            </a:r>
          </a:p>
          <a:p>
            <a:pPr lvl="1" indent="-342900">
              <a:spcBef>
                <a:spcPts val="1200"/>
              </a:spcBef>
            </a:pPr>
            <a:r>
              <a:rPr lang="es-ES" sz="2200" dirty="0"/>
              <a:t>Todos los comentarios deben estar relacionados con el tema que se esté tratando en ese momento.</a:t>
            </a:r>
            <a:endParaRPr lang="en-US" sz="1800" dirty="0"/>
          </a:p>
          <a:p>
            <a:pPr marL="514350" indent="-457200">
              <a:spcBef>
                <a:spcPts val="1200"/>
              </a:spcBef>
            </a:pPr>
            <a:endParaRPr lang="en-US" dirty="0"/>
          </a:p>
        </p:txBody>
      </p:sp>
      <p:sp>
        <p:nvSpPr>
          <p:cNvPr id="4" name="Slide Number Placeholder 9">
            <a:extLst>
              <a:ext uri="{FF2B5EF4-FFF2-40B4-BE49-F238E27FC236}">
                <a16:creationId xmlns:a16="http://schemas.microsoft.com/office/drawing/2014/main" id="{5BEADD7E-B585-458D-8FBB-1957EB983CD0}"/>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25</a:t>
            </a:fld>
            <a:endParaRPr lang="en-US" dirty="0"/>
          </a:p>
        </p:txBody>
      </p:sp>
    </p:spTree>
    <p:extLst>
      <p:ext uri="{BB962C8B-B14F-4D97-AF65-F5344CB8AC3E}">
        <p14:creationId xmlns:p14="http://schemas.microsoft.com/office/powerpoint/2010/main" val="3456903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394498" y="381000"/>
            <a:ext cx="8502614" cy="792162"/>
          </a:xfrm>
        </p:spPr>
        <p:txBody>
          <a:bodyPr/>
          <a:lstStyle/>
          <a:p>
            <a:r>
              <a:rPr lang="es-ES" dirty="0"/>
              <a:t>Tema de la Petición: Calzadas y Bordillos</a:t>
            </a:r>
            <a:endParaRPr lang="en-US" dirty="0"/>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1066800"/>
            <a:ext cx="8071104" cy="5041710"/>
          </a:xfrm>
        </p:spPr>
        <p:txBody>
          <a:bodyPr>
            <a:normAutofit/>
          </a:bodyPr>
          <a:lstStyle/>
          <a:p>
            <a:pPr marL="0" indent="0">
              <a:spcBef>
                <a:spcPts val="1200"/>
              </a:spcBef>
              <a:buNone/>
            </a:pPr>
            <a:r>
              <a:rPr lang="es-ES" dirty="0"/>
              <a:t>Posibles requisitos para el acceso y la ubicación de la calzada</a:t>
            </a:r>
          </a:p>
          <a:p>
            <a:pPr marL="0" indent="0">
              <a:spcBef>
                <a:spcPts val="1200"/>
              </a:spcBef>
              <a:buNone/>
            </a:pPr>
            <a:r>
              <a:rPr lang="es-ES" b="1" dirty="0"/>
              <a:t>Regulaciones Existentes</a:t>
            </a:r>
          </a:p>
          <a:p>
            <a:pPr marL="0" indent="0">
              <a:spcBef>
                <a:spcPts val="1200"/>
              </a:spcBef>
              <a:buNone/>
            </a:pPr>
            <a:r>
              <a:rPr lang="es-ES" dirty="0"/>
              <a:t>Anchura: los accesos a las entradas de vehículos residenciales no deben tener menos de 10 pies ni más de 30 pies de anchura medidos en el límite de la propiedad.</a:t>
            </a: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26</a:t>
            </a:fld>
            <a:endParaRPr lang="en-US" dirty="0"/>
          </a:p>
        </p:txBody>
      </p:sp>
    </p:spTree>
    <p:extLst>
      <p:ext uri="{BB962C8B-B14F-4D97-AF65-F5344CB8AC3E}">
        <p14:creationId xmlns:p14="http://schemas.microsoft.com/office/powerpoint/2010/main" val="73975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lnSpcReduction="10000"/>
          </a:bodyPr>
          <a:lstStyle/>
          <a:p>
            <a:pPr marL="0" indent="0" algn="ctr">
              <a:buNone/>
            </a:pPr>
            <a:r>
              <a:rPr lang="en-US" sz="6000" dirty="0" err="1"/>
              <a:t>Discusión</a:t>
            </a:r>
            <a:r>
              <a:rPr lang="en-US" sz="6000" dirty="0"/>
              <a:t> - </a:t>
            </a:r>
            <a:r>
              <a:rPr lang="en-US" sz="6000" dirty="0" err="1"/>
              <a:t>Calzadas</a:t>
            </a:r>
            <a:endParaRPr lang="en-US" sz="6000" dirty="0"/>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990600"/>
            <a:ext cx="8071104" cy="504171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s-ES" sz="2400" dirty="0"/>
              <a:t>Material</a:t>
            </a:r>
          </a:p>
          <a:p>
            <a:pPr lvl="1">
              <a:spcBef>
                <a:spcPts val="1200"/>
              </a:spcBef>
              <a:buFont typeface="Wingdings" panose="05000000000000000000" pitchFamily="2" charset="2"/>
              <a:buChar char="Ø"/>
            </a:pPr>
            <a:r>
              <a:rPr lang="es-ES" sz="2000" dirty="0"/>
              <a:t>Concreto</a:t>
            </a:r>
          </a:p>
          <a:p>
            <a:pPr lvl="1">
              <a:spcBef>
                <a:spcPts val="1200"/>
              </a:spcBef>
              <a:buFont typeface="Wingdings" panose="05000000000000000000" pitchFamily="2" charset="2"/>
              <a:buChar char="Ø"/>
            </a:pPr>
            <a:r>
              <a:rPr lang="es-ES" sz="2000" dirty="0"/>
              <a:t>Piedra de pavimentación</a:t>
            </a:r>
          </a:p>
          <a:p>
            <a:pPr lvl="1">
              <a:spcBef>
                <a:spcPts val="1200"/>
              </a:spcBef>
              <a:buFont typeface="Wingdings" panose="05000000000000000000" pitchFamily="2" charset="2"/>
              <a:buChar char="Ø"/>
            </a:pPr>
            <a:r>
              <a:rPr lang="es-ES" sz="2000" dirty="0"/>
              <a:t>Grava</a:t>
            </a:r>
          </a:p>
          <a:p>
            <a:pPr lvl="1">
              <a:spcBef>
                <a:spcPts val="1200"/>
              </a:spcBef>
              <a:buFont typeface="Wingdings" panose="05000000000000000000" pitchFamily="2" charset="2"/>
              <a:buChar char="Ø"/>
            </a:pPr>
            <a:r>
              <a:rPr lang="es-ES" sz="2000" dirty="0"/>
              <a:t>¿Algún material para prohibir su uso?</a:t>
            </a:r>
          </a:p>
          <a:p>
            <a:pPr>
              <a:spcBef>
                <a:spcPts val="1200"/>
              </a:spcBef>
              <a:buFont typeface="Wingdings" panose="05000000000000000000" pitchFamily="2" charset="2"/>
              <a:buChar char="Ø"/>
            </a:pPr>
            <a:r>
              <a:rPr lang="es-ES" sz="2400" dirty="0"/>
              <a:t>Ubicación</a:t>
            </a:r>
          </a:p>
          <a:p>
            <a:pPr lvl="1">
              <a:spcBef>
                <a:spcPts val="1200"/>
              </a:spcBef>
              <a:buFont typeface="Wingdings" panose="05000000000000000000" pitchFamily="2" charset="2"/>
              <a:buChar char="Ø"/>
            </a:pPr>
            <a:r>
              <a:rPr lang="es-ES" sz="2000" dirty="0"/>
              <a:t>Entrada frontal/entrada en esquina/entrada trasera</a:t>
            </a:r>
          </a:p>
          <a:p>
            <a:pPr lvl="1">
              <a:spcBef>
                <a:spcPts val="1200"/>
              </a:spcBef>
              <a:buFont typeface="Wingdings" panose="05000000000000000000" pitchFamily="2" charset="2"/>
              <a:buChar char="Ø"/>
            </a:pPr>
            <a:r>
              <a:rPr lang="es-ES" sz="2000" dirty="0"/>
              <a:t>de qué lado del lote</a:t>
            </a:r>
          </a:p>
          <a:p>
            <a:pPr>
              <a:spcBef>
                <a:spcPts val="1200"/>
              </a:spcBef>
              <a:buFont typeface="Wingdings" panose="05000000000000000000" pitchFamily="2" charset="2"/>
              <a:buChar char="Ø"/>
            </a:pPr>
            <a:r>
              <a:rPr lang="es-ES" sz="2400" dirty="0"/>
              <a:t>Anchura</a:t>
            </a:r>
          </a:p>
          <a:p>
            <a:pPr>
              <a:spcBef>
                <a:spcPts val="1200"/>
              </a:spcBef>
              <a:buFont typeface="Wingdings" panose="05000000000000000000" pitchFamily="2" charset="2"/>
              <a:buChar char="Ø"/>
            </a:pPr>
            <a:r>
              <a:rPr lang="es-ES" sz="2400" dirty="0"/>
              <a:t>Tipo</a:t>
            </a:r>
          </a:p>
          <a:p>
            <a:pPr lvl="1">
              <a:spcBef>
                <a:spcPts val="1200"/>
              </a:spcBef>
              <a:buFont typeface="Wingdings" panose="05000000000000000000" pitchFamily="2" charset="2"/>
              <a:buChar char="Ø"/>
            </a:pPr>
            <a:r>
              <a:rPr lang="es-ES" sz="2000" dirty="0"/>
              <a:t>Sólido</a:t>
            </a:r>
          </a:p>
          <a:p>
            <a:pPr lvl="1">
              <a:spcBef>
                <a:spcPts val="1200"/>
              </a:spcBef>
              <a:buFont typeface="Wingdings" panose="05000000000000000000" pitchFamily="2" charset="2"/>
              <a:buChar char="Ø"/>
            </a:pPr>
            <a:r>
              <a:rPr lang="es-ES" sz="2000" dirty="0"/>
              <a:t>Cinta</a:t>
            </a:r>
            <a:endParaRPr lang="en-US" sz="2000" dirty="0"/>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27</a:t>
            </a:fld>
            <a:endParaRPr lang="en-US" dirty="0"/>
          </a:p>
        </p:txBody>
      </p:sp>
    </p:spTree>
    <p:extLst>
      <p:ext uri="{BB962C8B-B14F-4D97-AF65-F5344CB8AC3E}">
        <p14:creationId xmlns:p14="http://schemas.microsoft.com/office/powerpoint/2010/main" val="1727735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90" y="868362"/>
            <a:ext cx="8464296" cy="4907280"/>
          </a:xfrm>
        </p:spPr>
        <p:txBody>
          <a:bodyPr>
            <a:normAutofit/>
          </a:bodyPr>
          <a:lstStyle/>
          <a:p>
            <a:pPr marL="0" indent="0" algn="ctr">
              <a:buNone/>
            </a:pPr>
            <a:r>
              <a:rPr lang="en-US" sz="6000" dirty="0" err="1"/>
              <a:t>Resumen</a:t>
            </a:r>
            <a:endParaRPr lang="en-US" sz="6000" dirty="0"/>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28</a:t>
            </a:fld>
            <a:endParaRPr lang="en-US" dirty="0"/>
          </a:p>
        </p:txBody>
      </p:sp>
    </p:spTree>
    <p:extLst>
      <p:ext uri="{BB962C8B-B14F-4D97-AF65-F5344CB8AC3E}">
        <p14:creationId xmlns:p14="http://schemas.microsoft.com/office/powerpoint/2010/main" val="95474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122238"/>
            <a:ext cx="8229600" cy="792162"/>
          </a:xfrm>
        </p:spPr>
        <p:txBody>
          <a:bodyPr/>
          <a:lstStyle/>
          <a:p>
            <a:r>
              <a:rPr lang="es-ES" dirty="0"/>
              <a:t>Tema de la Petición – Paseo Frontal</a:t>
            </a:r>
            <a:endParaRPr lang="en-US" dirty="0"/>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768096" y="762000"/>
            <a:ext cx="8071104" cy="2209800"/>
          </a:xfrm>
        </p:spPr>
        <p:txBody>
          <a:bodyPr>
            <a:normAutofit/>
          </a:bodyPr>
          <a:lstStyle/>
          <a:p>
            <a:pPr marL="0" indent="0">
              <a:spcBef>
                <a:spcPts val="1200"/>
              </a:spcBef>
              <a:buNone/>
            </a:pPr>
            <a:r>
              <a:rPr lang="es-ES" dirty="0"/>
              <a:t>Requisitos potenciales para aceras en el patio delantero que conducen a la estructura principal</a:t>
            </a:r>
          </a:p>
          <a:p>
            <a:pPr marL="0" indent="0">
              <a:spcBef>
                <a:spcPts val="1200"/>
              </a:spcBef>
              <a:buNone/>
            </a:pPr>
            <a:r>
              <a:rPr lang="es-ES" b="1" dirty="0"/>
              <a:t>Regulaciones Existentes</a:t>
            </a:r>
          </a:p>
          <a:p>
            <a:pPr marL="0" indent="0">
              <a:spcBef>
                <a:spcPts val="1200"/>
              </a:spcBef>
              <a:buNone/>
            </a:pPr>
            <a:r>
              <a:rPr lang="es-ES" dirty="0"/>
              <a:t>Ninguna</a:t>
            </a:r>
            <a:endParaRPr lang="en-US" dirty="0"/>
          </a:p>
        </p:txBody>
      </p:sp>
      <p:sp>
        <p:nvSpPr>
          <p:cNvPr id="4" name="Slide Number Placeholder 9">
            <a:extLst>
              <a:ext uri="{FF2B5EF4-FFF2-40B4-BE49-F238E27FC236}">
                <a16:creationId xmlns:a16="http://schemas.microsoft.com/office/drawing/2014/main" id="{A22D5DB9-6BAA-4F44-8420-F5D5713A64BD}"/>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29</a:t>
            </a:fld>
            <a:endParaRPr lang="en-US" dirty="0"/>
          </a:p>
        </p:txBody>
      </p:sp>
      <p:sp>
        <p:nvSpPr>
          <p:cNvPr id="5" name="Title 1">
            <a:extLst>
              <a:ext uri="{FF2B5EF4-FFF2-40B4-BE49-F238E27FC236}">
                <a16:creationId xmlns:a16="http://schemas.microsoft.com/office/drawing/2014/main" id="{91FF97C1-8B7A-43CF-8950-8943F6F8973D}"/>
              </a:ext>
            </a:extLst>
          </p:cNvPr>
          <p:cNvSpPr txBox="1">
            <a:spLocks/>
          </p:cNvSpPr>
          <p:nvPr/>
        </p:nvSpPr>
        <p:spPr>
          <a:xfrm>
            <a:off x="667512" y="2895600"/>
            <a:ext cx="8229600" cy="792162"/>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a:lstStyle>
          <a:p>
            <a:r>
              <a:rPr lang="es-ES" dirty="0"/>
              <a:t>Tema de petición - Cobertura del patio delantero</a:t>
            </a:r>
            <a:endParaRPr lang="en-US" dirty="0"/>
          </a:p>
        </p:txBody>
      </p:sp>
      <p:sp>
        <p:nvSpPr>
          <p:cNvPr id="6" name="Content Placeholder 9">
            <a:extLst>
              <a:ext uri="{FF2B5EF4-FFF2-40B4-BE49-F238E27FC236}">
                <a16:creationId xmlns:a16="http://schemas.microsoft.com/office/drawing/2014/main" id="{678AB16F-0EA1-4F78-B625-8C4248300CA8}"/>
              </a:ext>
            </a:extLst>
          </p:cNvPr>
          <p:cNvSpPr txBox="1">
            <a:spLocks/>
          </p:cNvSpPr>
          <p:nvPr/>
        </p:nvSpPr>
        <p:spPr>
          <a:xfrm>
            <a:off x="768096" y="3505200"/>
            <a:ext cx="8071104"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s-ES" dirty="0"/>
              <a:t>Requisitos potenciales para pavimentación impermeable en el patio delantero.</a:t>
            </a:r>
          </a:p>
          <a:p>
            <a:pPr marL="0" indent="0">
              <a:spcBef>
                <a:spcPts val="1200"/>
              </a:spcBef>
              <a:buFont typeface="Arial" panose="020B0604020202020204" pitchFamily="34" charset="0"/>
              <a:buNone/>
            </a:pPr>
            <a:r>
              <a:rPr lang="es-ES" dirty="0"/>
              <a:t>Regulaciones Existentes</a:t>
            </a:r>
          </a:p>
          <a:p>
            <a:pPr marL="0" indent="0">
              <a:spcBef>
                <a:spcPts val="1200"/>
              </a:spcBef>
              <a:buFont typeface="Arial" panose="020B0604020202020204" pitchFamily="34" charset="0"/>
              <a:buNone/>
            </a:pPr>
            <a:r>
              <a:rPr lang="es-ES" dirty="0"/>
              <a:t>Ninguna</a:t>
            </a:r>
            <a:endParaRPr lang="en-US" dirty="0"/>
          </a:p>
        </p:txBody>
      </p:sp>
    </p:spTree>
    <p:extLst>
      <p:ext uri="{BB962C8B-B14F-4D97-AF65-F5344CB8AC3E}">
        <p14:creationId xmlns:p14="http://schemas.microsoft.com/office/powerpoint/2010/main" val="2054711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s-ES" dirty="0"/>
              <a:t>Propósito de un Distrito de Conservación</a:t>
            </a:r>
            <a:endParaRPr lang="en-US" dirty="0"/>
          </a:p>
        </p:txBody>
      </p:sp>
      <p:sp>
        <p:nvSpPr>
          <p:cNvPr id="3" name="Content Placeholder 2"/>
          <p:cNvSpPr>
            <a:spLocks noGrp="1"/>
          </p:cNvSpPr>
          <p:nvPr>
            <p:ph idx="1"/>
          </p:nvPr>
        </p:nvSpPr>
        <p:spPr>
          <a:xfrm>
            <a:off x="187452" y="685800"/>
            <a:ext cx="8769096" cy="4846638"/>
          </a:xfrm>
        </p:spPr>
        <p:txBody>
          <a:bodyPr>
            <a:normAutofit fontScale="92500" lnSpcReduction="10000"/>
          </a:bodyPr>
          <a:lstStyle/>
          <a:p>
            <a:pPr>
              <a:lnSpc>
                <a:spcPct val="120000"/>
              </a:lnSpc>
            </a:pPr>
            <a:r>
              <a:rPr lang="es-ES" dirty="0"/>
              <a:t>Destinado a proporcionar un medio para conservar el carácter distintivo de un área al proteger o mejorar sus atributos físicos</a:t>
            </a:r>
          </a:p>
          <a:p>
            <a:pPr>
              <a:lnSpc>
                <a:spcPct val="120000"/>
              </a:lnSpc>
            </a:pPr>
            <a:r>
              <a:rPr lang="es-ES" dirty="0"/>
              <a:t>Proteger los atributos físicos de un área o vecindario</a:t>
            </a:r>
          </a:p>
          <a:p>
            <a:pPr>
              <a:lnSpc>
                <a:spcPct val="120000"/>
              </a:lnSpc>
            </a:pPr>
            <a:r>
              <a:rPr lang="es-ES" dirty="0"/>
              <a:t>Promover el desarrollo o reurbanización que sea compatible con un área o vecindario existente</a:t>
            </a:r>
          </a:p>
          <a:p>
            <a:pPr>
              <a:lnSpc>
                <a:spcPct val="120000"/>
              </a:lnSpc>
            </a:pPr>
            <a:r>
              <a:rPr lang="es-ES" dirty="0"/>
              <a:t>Promover la revitalización económica</a:t>
            </a:r>
          </a:p>
          <a:p>
            <a:pPr>
              <a:lnSpc>
                <a:spcPct val="120000"/>
              </a:lnSpc>
            </a:pPr>
            <a:r>
              <a:rPr lang="es-ES" dirty="0"/>
              <a:t>Mejorar la habitabilidad de la ciudad</a:t>
            </a:r>
          </a:p>
          <a:p>
            <a:pPr>
              <a:lnSpc>
                <a:spcPct val="120000"/>
              </a:lnSpc>
            </a:pPr>
            <a:r>
              <a:rPr lang="es-ES" dirty="0"/>
              <a:t>Asegurar un crecimiento armonioso, ordenado y eficiente</a:t>
            </a:r>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3</a:t>
            </a:fld>
            <a:endParaRPr lang="en-US" dirty="0"/>
          </a:p>
        </p:txBody>
      </p:sp>
    </p:spTree>
    <p:extLst>
      <p:ext uri="{BB962C8B-B14F-4D97-AF65-F5344CB8AC3E}">
        <p14:creationId xmlns:p14="http://schemas.microsoft.com/office/powerpoint/2010/main" val="3409518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311896" cy="914400"/>
          </a:xfrm>
        </p:spPr>
        <p:txBody>
          <a:bodyPr>
            <a:normAutofit/>
          </a:bodyPr>
          <a:lstStyle/>
          <a:p>
            <a:pPr marL="0" indent="0">
              <a:buNone/>
            </a:pPr>
            <a:r>
              <a:rPr lang="en-US" sz="4400" dirty="0"/>
              <a:t> </a:t>
            </a:r>
            <a:r>
              <a:rPr lang="en-US" sz="4400" dirty="0" err="1"/>
              <a:t>Discusión</a:t>
            </a:r>
            <a:r>
              <a:rPr lang="en-US" sz="4400" dirty="0"/>
              <a:t> – Paseo Frontal</a:t>
            </a:r>
          </a:p>
        </p:txBody>
      </p:sp>
      <p:sp>
        <p:nvSpPr>
          <p:cNvPr id="5" name="Content Placeholder 9">
            <a:extLst>
              <a:ext uri="{FF2B5EF4-FFF2-40B4-BE49-F238E27FC236}">
                <a16:creationId xmlns:a16="http://schemas.microsoft.com/office/drawing/2014/main" id="{E35E233B-2059-41A2-A839-F20845716E35}"/>
              </a:ext>
            </a:extLst>
          </p:cNvPr>
          <p:cNvSpPr txBox="1">
            <a:spLocks/>
          </p:cNvSpPr>
          <p:nvPr/>
        </p:nvSpPr>
        <p:spPr>
          <a:xfrm>
            <a:off x="691896" y="1143000"/>
            <a:ext cx="8071104" cy="47625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s-ES" sz="2400" dirty="0"/>
              <a:t>Materiales</a:t>
            </a:r>
          </a:p>
          <a:p>
            <a:pPr lvl="1">
              <a:spcBef>
                <a:spcPts val="1200"/>
              </a:spcBef>
              <a:buFont typeface="Wingdings" panose="05000000000000000000" pitchFamily="2" charset="2"/>
              <a:buChar char="Ø"/>
            </a:pPr>
            <a:r>
              <a:rPr lang="es-ES" sz="2000" dirty="0"/>
              <a:t>Hormigón (cepillado, liso, estampado)</a:t>
            </a:r>
          </a:p>
          <a:p>
            <a:pPr lvl="1">
              <a:spcBef>
                <a:spcPts val="1200"/>
              </a:spcBef>
              <a:buFont typeface="Wingdings" panose="05000000000000000000" pitchFamily="2" charset="2"/>
              <a:buChar char="Ø"/>
            </a:pPr>
            <a:r>
              <a:rPr lang="es-ES" sz="2000" dirty="0"/>
              <a:t>Ladrillo</a:t>
            </a:r>
          </a:p>
          <a:p>
            <a:pPr lvl="1">
              <a:spcBef>
                <a:spcPts val="1200"/>
              </a:spcBef>
              <a:buFont typeface="Wingdings" panose="05000000000000000000" pitchFamily="2" charset="2"/>
              <a:buChar char="Ø"/>
            </a:pPr>
            <a:r>
              <a:rPr lang="es-ES" sz="2000" dirty="0"/>
              <a:t>Piedra</a:t>
            </a:r>
          </a:p>
          <a:p>
            <a:pPr>
              <a:spcBef>
                <a:spcPts val="1200"/>
              </a:spcBef>
              <a:buFont typeface="Wingdings" panose="05000000000000000000" pitchFamily="2" charset="2"/>
              <a:buChar char="Ø"/>
            </a:pPr>
            <a:r>
              <a:rPr lang="es-ES" sz="2400" dirty="0"/>
              <a:t>Anchura</a:t>
            </a:r>
          </a:p>
          <a:p>
            <a:pPr>
              <a:spcBef>
                <a:spcPts val="1200"/>
              </a:spcBef>
              <a:buFont typeface="Wingdings" panose="05000000000000000000" pitchFamily="2" charset="2"/>
              <a:buChar char="Ø"/>
            </a:pPr>
            <a:r>
              <a:rPr lang="es-ES" sz="2400" dirty="0"/>
              <a:t>Tipo/Diseño</a:t>
            </a:r>
          </a:p>
          <a:p>
            <a:pPr lvl="1">
              <a:spcBef>
                <a:spcPts val="1200"/>
              </a:spcBef>
              <a:buFont typeface="Wingdings" panose="05000000000000000000" pitchFamily="2" charset="2"/>
              <a:buChar char="Ø"/>
            </a:pPr>
            <a:r>
              <a:rPr lang="es-ES" sz="2000" dirty="0"/>
              <a:t>Directo</a:t>
            </a:r>
          </a:p>
          <a:p>
            <a:pPr lvl="1">
              <a:spcBef>
                <a:spcPts val="1200"/>
              </a:spcBef>
              <a:buFont typeface="Wingdings" panose="05000000000000000000" pitchFamily="2" charset="2"/>
              <a:buChar char="Ø"/>
            </a:pPr>
            <a:r>
              <a:rPr lang="es-ES" sz="2000" dirty="0"/>
              <a:t>Curvado</a:t>
            </a:r>
          </a:p>
          <a:p>
            <a:pPr>
              <a:spcBef>
                <a:spcPts val="1200"/>
              </a:spcBef>
              <a:buFont typeface="Wingdings" panose="05000000000000000000" pitchFamily="2" charset="2"/>
              <a:buChar char="Ø"/>
            </a:pPr>
            <a:r>
              <a:rPr lang="es-ES" sz="2400" dirty="0"/>
              <a:t>Cobertura por materiales impermeables</a:t>
            </a:r>
          </a:p>
          <a:p>
            <a:pPr>
              <a:spcBef>
                <a:spcPts val="1200"/>
              </a:spcBef>
              <a:buFont typeface="Wingdings" panose="05000000000000000000" pitchFamily="2" charset="2"/>
              <a:buChar char="Ø"/>
            </a:pPr>
            <a:r>
              <a:rPr lang="es-ES" sz="2400" dirty="0"/>
              <a:t>Ubicación</a:t>
            </a:r>
            <a:endParaRPr lang="en-US" dirty="0"/>
          </a:p>
        </p:txBody>
      </p:sp>
      <p:sp>
        <p:nvSpPr>
          <p:cNvPr id="6" name="Slide Number Placeholder 9">
            <a:extLst>
              <a:ext uri="{FF2B5EF4-FFF2-40B4-BE49-F238E27FC236}">
                <a16:creationId xmlns:a16="http://schemas.microsoft.com/office/drawing/2014/main" id="{7F7C153D-DC69-44E5-BC21-61E1D89D8B17}"/>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30</a:t>
            </a:fld>
            <a:endParaRPr lang="en-US" dirty="0"/>
          </a:p>
        </p:txBody>
      </p:sp>
    </p:spTree>
    <p:extLst>
      <p:ext uri="{BB962C8B-B14F-4D97-AF65-F5344CB8AC3E}">
        <p14:creationId xmlns:p14="http://schemas.microsoft.com/office/powerpoint/2010/main" val="532284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686800" cy="838200"/>
          </a:xfrm>
        </p:spPr>
        <p:txBody>
          <a:bodyPr>
            <a:normAutofit/>
          </a:bodyPr>
          <a:lstStyle/>
          <a:p>
            <a:pPr marL="0" indent="0" algn="ctr">
              <a:buNone/>
            </a:pPr>
            <a:r>
              <a:rPr lang="es-ES" sz="3600" dirty="0"/>
              <a:t>Discusión – Cobertura del patio delantero</a:t>
            </a:r>
            <a:endParaRPr lang="en-US" sz="3600" dirty="0"/>
          </a:p>
        </p:txBody>
      </p:sp>
      <p:sp>
        <p:nvSpPr>
          <p:cNvPr id="5" name="Content Placeholder 9">
            <a:extLst>
              <a:ext uri="{FF2B5EF4-FFF2-40B4-BE49-F238E27FC236}">
                <a16:creationId xmlns:a16="http://schemas.microsoft.com/office/drawing/2014/main" id="{E35E233B-2059-41A2-A839-F20845716E35}"/>
              </a:ext>
            </a:extLst>
          </p:cNvPr>
          <p:cNvSpPr txBox="1">
            <a:spLocks/>
          </p:cNvSpPr>
          <p:nvPr/>
        </p:nvSpPr>
        <p:spPr>
          <a:xfrm>
            <a:off x="691896" y="1143000"/>
            <a:ext cx="8071104" cy="4762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s-ES" sz="2400" dirty="0"/>
              <a:t>Cobertura por materiales impermeables</a:t>
            </a:r>
          </a:p>
          <a:p>
            <a:pPr lvl="1">
              <a:spcBef>
                <a:spcPts val="1200"/>
              </a:spcBef>
              <a:buFont typeface="Wingdings" panose="05000000000000000000" pitchFamily="2" charset="2"/>
              <a:buChar char="Ø"/>
            </a:pPr>
            <a:r>
              <a:rPr lang="es-ES" sz="2000" dirty="0"/>
              <a:t>Concreto</a:t>
            </a:r>
          </a:p>
          <a:p>
            <a:pPr lvl="1">
              <a:spcBef>
                <a:spcPts val="1200"/>
              </a:spcBef>
              <a:buFont typeface="Wingdings" panose="05000000000000000000" pitchFamily="2" charset="2"/>
              <a:buChar char="Ø"/>
            </a:pPr>
            <a:r>
              <a:rPr lang="es-ES" sz="2000" dirty="0"/>
              <a:t>Ladrillo</a:t>
            </a:r>
          </a:p>
          <a:p>
            <a:pPr lvl="1">
              <a:spcBef>
                <a:spcPts val="1200"/>
              </a:spcBef>
              <a:buFont typeface="Wingdings" panose="05000000000000000000" pitchFamily="2" charset="2"/>
              <a:buChar char="Ø"/>
            </a:pPr>
            <a:r>
              <a:rPr lang="es-ES" sz="2000" dirty="0"/>
              <a:t>Piedra</a:t>
            </a:r>
          </a:p>
          <a:p>
            <a:pPr>
              <a:spcBef>
                <a:spcPts val="1200"/>
              </a:spcBef>
              <a:buFont typeface="Wingdings" panose="05000000000000000000" pitchFamily="2" charset="2"/>
              <a:buChar char="Ø"/>
            </a:pPr>
            <a:r>
              <a:rPr lang="es-ES" sz="2400" dirty="0"/>
              <a:t>¿Algún otro material para incluir como impermeable?</a:t>
            </a:r>
          </a:p>
          <a:p>
            <a:pPr>
              <a:spcBef>
                <a:spcPts val="1200"/>
              </a:spcBef>
              <a:buFont typeface="Wingdings" panose="05000000000000000000" pitchFamily="2" charset="2"/>
              <a:buChar char="Ø"/>
            </a:pPr>
            <a:r>
              <a:rPr lang="es-ES" sz="2400" dirty="0"/>
              <a:t>Plaza de aparcamiento</a:t>
            </a:r>
          </a:p>
          <a:p>
            <a:pPr>
              <a:spcBef>
                <a:spcPts val="1200"/>
              </a:spcBef>
              <a:buFont typeface="Wingdings" panose="05000000000000000000" pitchFamily="2" charset="2"/>
              <a:buChar char="Ø"/>
            </a:pPr>
            <a:r>
              <a:rPr lang="es-ES" sz="2400" dirty="0"/>
              <a:t>Ubicación</a:t>
            </a:r>
            <a:endParaRPr lang="en-US" dirty="0"/>
          </a:p>
        </p:txBody>
      </p:sp>
      <p:sp>
        <p:nvSpPr>
          <p:cNvPr id="6" name="Slide Number Placeholder 9">
            <a:extLst>
              <a:ext uri="{FF2B5EF4-FFF2-40B4-BE49-F238E27FC236}">
                <a16:creationId xmlns:a16="http://schemas.microsoft.com/office/drawing/2014/main" id="{7F7C153D-DC69-44E5-BC21-61E1D89D8B17}"/>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31</a:t>
            </a:fld>
            <a:endParaRPr lang="en-US" dirty="0"/>
          </a:p>
        </p:txBody>
      </p:sp>
    </p:spTree>
    <p:extLst>
      <p:ext uri="{BB962C8B-B14F-4D97-AF65-F5344CB8AC3E}">
        <p14:creationId xmlns:p14="http://schemas.microsoft.com/office/powerpoint/2010/main" val="4083316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C3A3ADD1-773D-482D-8891-07BBA9AE2011}"/>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32</a:t>
            </a:fld>
            <a:endParaRPr lang="en-US" dirty="0"/>
          </a:p>
        </p:txBody>
      </p:sp>
      <p:sp>
        <p:nvSpPr>
          <p:cNvPr id="7" name="Content Placeholder 2">
            <a:extLst>
              <a:ext uri="{FF2B5EF4-FFF2-40B4-BE49-F238E27FC236}">
                <a16:creationId xmlns:a16="http://schemas.microsoft.com/office/drawing/2014/main" id="{1CE11537-D365-43C7-A2D2-AD8210B7DBD5}"/>
              </a:ext>
            </a:extLst>
          </p:cNvPr>
          <p:cNvSpPr>
            <a:spLocks noGrp="1"/>
          </p:cNvSpPr>
          <p:nvPr>
            <p:ph idx="1"/>
          </p:nvPr>
        </p:nvSpPr>
        <p:spPr>
          <a:xfrm>
            <a:off x="337690" y="868362"/>
            <a:ext cx="8464296" cy="4907280"/>
          </a:xfrm>
        </p:spPr>
        <p:txBody>
          <a:bodyPr>
            <a:normAutofit/>
          </a:bodyPr>
          <a:lstStyle/>
          <a:p>
            <a:pPr marL="0" indent="0" algn="ctr">
              <a:buNone/>
            </a:pPr>
            <a:r>
              <a:rPr lang="en-US" sz="6000" dirty="0" err="1"/>
              <a:t>Resumen</a:t>
            </a:r>
            <a:endParaRPr lang="en-US" sz="6000" dirty="0"/>
          </a:p>
        </p:txBody>
      </p:sp>
    </p:spTree>
    <p:extLst>
      <p:ext uri="{BB962C8B-B14F-4D97-AF65-F5344CB8AC3E}">
        <p14:creationId xmlns:p14="http://schemas.microsoft.com/office/powerpoint/2010/main" val="3257526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457200" y="152400"/>
            <a:ext cx="8458200" cy="792162"/>
          </a:xfrm>
        </p:spPr>
        <p:txBody>
          <a:bodyPr>
            <a:normAutofit/>
          </a:bodyPr>
          <a:lstStyle/>
          <a:p>
            <a:r>
              <a:rPr lang="es-ES" sz="3600" dirty="0"/>
              <a:t>Tema de la Petición: Tamaño del Lote</a:t>
            </a:r>
            <a:endParaRPr lang="en-US" sz="3600" dirty="0"/>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838200"/>
            <a:ext cx="8071104" cy="4724400"/>
          </a:xfrm>
        </p:spPr>
        <p:txBody>
          <a:bodyPr>
            <a:normAutofit/>
          </a:bodyPr>
          <a:lstStyle/>
          <a:p>
            <a:pPr marL="0" indent="0">
              <a:spcBef>
                <a:spcPts val="1200"/>
              </a:spcBef>
              <a:buNone/>
            </a:pPr>
            <a:r>
              <a:rPr lang="es-ES" dirty="0"/>
              <a:t>Discutir los requisitos de anchura mínima y profundidad de los lotes.</a:t>
            </a:r>
          </a:p>
          <a:p>
            <a:pPr marL="0" indent="0">
              <a:spcBef>
                <a:spcPts val="1200"/>
              </a:spcBef>
              <a:buNone/>
            </a:pPr>
            <a:r>
              <a:rPr lang="es-ES" b="1" dirty="0"/>
              <a:t>Regulaciones Existentes</a:t>
            </a:r>
          </a:p>
          <a:p>
            <a:pPr marL="0" indent="0">
              <a:spcBef>
                <a:spcPts val="1200"/>
              </a:spcBef>
              <a:buNone/>
            </a:pPr>
            <a:r>
              <a:rPr lang="es-ES" dirty="0"/>
              <a:t>El Código de Desarrollo de Dallas tiene una anchura mínima de 55 pies y una profundidad de 100 pies para los lotes R7.5(A).</a:t>
            </a: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0756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fontScale="85000" lnSpcReduction="10000"/>
          </a:bodyPr>
          <a:lstStyle/>
          <a:p>
            <a:pPr marL="0" indent="0" algn="ctr">
              <a:buNone/>
            </a:pPr>
            <a:r>
              <a:rPr lang="en-US" sz="6000" dirty="0" err="1"/>
              <a:t>Discusión</a:t>
            </a:r>
            <a:r>
              <a:rPr lang="en-US" sz="6000" dirty="0"/>
              <a:t>: </a:t>
            </a:r>
            <a:r>
              <a:rPr lang="en-US" sz="6000" dirty="0" err="1"/>
              <a:t>Tamaño</a:t>
            </a:r>
            <a:r>
              <a:rPr lang="en-US" sz="6000" dirty="0"/>
              <a:t> del </a:t>
            </a:r>
            <a:r>
              <a:rPr lang="en-US" sz="6000" dirty="0" err="1"/>
              <a:t>Lote</a:t>
            </a:r>
            <a:endParaRPr lang="en-US" sz="6000" dirty="0"/>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9906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kumimoji="0" lang="es-E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Todos los lotes en los límites del distrito están divididos en zonas R7.5(A)</a:t>
            </a: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kumimoji="0" lang="es-E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Los lotes tienen 50' de anchura y una profundidad de 150'</a:t>
            </a:r>
            <a:endPar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6050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B8D4756-D7AD-42B9-92E1-BE34A72DD8D8}"/>
              </a:ext>
            </a:extLst>
          </p:cNvPr>
          <p:cNvSpPr>
            <a:spLocks noGrp="1"/>
          </p:cNvSpPr>
          <p:nvPr>
            <p:ph idx="1"/>
          </p:nvPr>
        </p:nvSpPr>
        <p:spPr>
          <a:xfrm>
            <a:off x="337690" y="868362"/>
            <a:ext cx="8464296" cy="4907280"/>
          </a:xfrm>
        </p:spPr>
        <p:txBody>
          <a:bodyPr>
            <a:normAutofit/>
          </a:bodyPr>
          <a:lstStyle/>
          <a:p>
            <a:pPr marL="0" indent="0" algn="ctr">
              <a:buNone/>
            </a:pPr>
            <a:r>
              <a:rPr lang="en-US" sz="6000" dirty="0" err="1"/>
              <a:t>Resumen</a:t>
            </a:r>
            <a:endParaRPr lang="en-US" sz="6000" dirty="0"/>
          </a:p>
        </p:txBody>
      </p:sp>
    </p:spTree>
    <p:extLst>
      <p:ext uri="{BB962C8B-B14F-4D97-AF65-F5344CB8AC3E}">
        <p14:creationId xmlns:p14="http://schemas.microsoft.com/office/powerpoint/2010/main" val="234874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792162"/>
          </a:xfrm>
        </p:spPr>
        <p:txBody>
          <a:bodyPr/>
          <a:lstStyle/>
          <a:p>
            <a:r>
              <a:rPr lang="en-US" dirty="0"/>
              <a:t>Next Steps</a:t>
            </a:r>
          </a:p>
        </p:txBody>
      </p:sp>
      <p:sp>
        <p:nvSpPr>
          <p:cNvPr id="3" name="Content Placeholder 2"/>
          <p:cNvSpPr>
            <a:spLocks noGrp="1"/>
          </p:cNvSpPr>
          <p:nvPr>
            <p:ph idx="1"/>
          </p:nvPr>
        </p:nvSpPr>
        <p:spPr>
          <a:xfrm>
            <a:off x="533400" y="563562"/>
            <a:ext cx="8464296" cy="5380038"/>
          </a:xfrm>
        </p:spPr>
        <p:txBody>
          <a:bodyPr>
            <a:normAutofit fontScale="85000" lnSpcReduction="20000"/>
          </a:bodyPr>
          <a:lstStyle/>
          <a:p>
            <a:r>
              <a:rPr lang="es-ES" dirty="0"/>
              <a:t>Reunión vecinal #2: 17 de octubre (lunes) </a:t>
            </a:r>
            <a:r>
              <a:rPr lang="es-ES" dirty="0">
                <a:solidFill>
                  <a:srgbClr val="FF0000"/>
                </a:solidFill>
              </a:rPr>
              <a:t>**</a:t>
            </a:r>
          </a:p>
          <a:p>
            <a:r>
              <a:rPr lang="es-ES" dirty="0"/>
              <a:t>Reunión vecinal #3: 1 de noviembre (martes) </a:t>
            </a:r>
            <a:r>
              <a:rPr lang="es-ES" dirty="0">
                <a:solidFill>
                  <a:srgbClr val="FF0000"/>
                </a:solidFill>
              </a:rPr>
              <a:t>**</a:t>
            </a:r>
          </a:p>
          <a:p>
            <a:r>
              <a:rPr lang="es-ES" dirty="0"/>
              <a:t>Reunión vecinal #4: 14 de noviembre (lunes) </a:t>
            </a:r>
            <a:r>
              <a:rPr lang="es-ES" dirty="0">
                <a:solidFill>
                  <a:srgbClr val="FF0000"/>
                </a:solidFill>
              </a:rPr>
              <a:t>**</a:t>
            </a:r>
          </a:p>
          <a:p>
            <a:r>
              <a:rPr lang="es-ES" dirty="0"/>
              <a:t>Reunión vecinal #5: 5 de diciembre (lunes) </a:t>
            </a:r>
            <a:r>
              <a:rPr lang="es-ES" dirty="0">
                <a:solidFill>
                  <a:srgbClr val="FF0000"/>
                </a:solidFill>
              </a:rPr>
              <a:t>**</a:t>
            </a:r>
          </a:p>
          <a:p>
            <a:r>
              <a:rPr lang="es-ES" dirty="0"/>
              <a:t>Reunión Vecinal #6: TBD - 9 de enero (Tentativo)</a:t>
            </a:r>
          </a:p>
          <a:p>
            <a:r>
              <a:rPr lang="es-ES" dirty="0"/>
              <a:t>Reunión Vecinal #7: TBD - 23 de enero (Tentativo)</a:t>
            </a:r>
          </a:p>
          <a:p>
            <a:r>
              <a:rPr lang="es-ES" dirty="0"/>
              <a:t>Reunión Vecinal #8: TBD – 6 de febrero (Tentativo)</a:t>
            </a:r>
          </a:p>
          <a:p>
            <a:r>
              <a:rPr lang="es-ES" dirty="0"/>
              <a:t>Reunión Vecinal #9: TBD – 21 de febrero (Tentativo)</a:t>
            </a:r>
          </a:p>
          <a:p>
            <a:r>
              <a:rPr lang="es-ES" dirty="0"/>
              <a:t>Reunión vecinal #10-12: si es necesario</a:t>
            </a:r>
          </a:p>
          <a:p>
            <a:r>
              <a:rPr lang="es-ES" dirty="0"/>
              <a:t>Reunión vecinal final para revisar la ordenanza: fecha por determinar</a:t>
            </a:r>
          </a:p>
          <a:p>
            <a:r>
              <a:rPr lang="es-ES" dirty="0"/>
              <a:t>Audiencia Pública de la Comisión del Plan de la Ciudad: Fecha por determinar (notificado 10 días antes)</a:t>
            </a:r>
          </a:p>
          <a:p>
            <a:r>
              <a:rPr lang="es-ES" dirty="0"/>
              <a:t>Audiencia Pública del Concejo Municipal: Fecha por determinar (notificado              14 días antes)</a:t>
            </a:r>
            <a:endParaRPr lang="en-US" dirty="0"/>
          </a:p>
        </p:txBody>
      </p:sp>
      <p:sp>
        <p:nvSpPr>
          <p:cNvPr id="5" name="Slide Number Placeholder 9">
            <a:extLst>
              <a:ext uri="{FF2B5EF4-FFF2-40B4-BE49-F238E27FC236}">
                <a16:creationId xmlns:a16="http://schemas.microsoft.com/office/drawing/2014/main" id="{96FC4FAA-A231-4787-B6CB-E6E1B1BE2A65}"/>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36</a:t>
            </a:fld>
            <a:endParaRPr lang="en-US" dirty="0"/>
          </a:p>
        </p:txBody>
      </p:sp>
      <p:sp>
        <p:nvSpPr>
          <p:cNvPr id="4" name="TextBox 3">
            <a:extLst>
              <a:ext uri="{FF2B5EF4-FFF2-40B4-BE49-F238E27FC236}">
                <a16:creationId xmlns:a16="http://schemas.microsoft.com/office/drawing/2014/main" id="{21A2D8C7-C973-4148-ABCC-7297E81212B9}"/>
              </a:ext>
            </a:extLst>
          </p:cNvPr>
          <p:cNvSpPr txBox="1"/>
          <p:nvPr/>
        </p:nvSpPr>
        <p:spPr>
          <a:xfrm>
            <a:off x="381000" y="6244192"/>
            <a:ext cx="8382000" cy="369332"/>
          </a:xfrm>
          <a:prstGeom prst="rect">
            <a:avLst/>
          </a:prstGeom>
          <a:noFill/>
        </p:spPr>
        <p:txBody>
          <a:bodyPr wrap="square" rtlCol="0">
            <a:spAutoFit/>
          </a:bodyPr>
          <a:lstStyle/>
          <a:p>
            <a:r>
              <a:rPr lang="es-ES" b="1" dirty="0">
                <a:solidFill>
                  <a:srgbClr val="FF0000"/>
                </a:solidFill>
              </a:rPr>
              <a:t>** Reunión programada para llevarse                      a cabo en </a:t>
            </a:r>
            <a:r>
              <a:rPr lang="es-ES" b="1" dirty="0" err="1">
                <a:solidFill>
                  <a:srgbClr val="FF0000"/>
                </a:solidFill>
              </a:rPr>
              <a:t>Arts</a:t>
            </a:r>
            <a:r>
              <a:rPr lang="es-ES" b="1" dirty="0">
                <a:solidFill>
                  <a:srgbClr val="FF0000"/>
                </a:solidFill>
              </a:rPr>
              <a:t> </a:t>
            </a:r>
            <a:r>
              <a:rPr lang="es-ES" b="1" dirty="0" err="1">
                <a:solidFill>
                  <a:srgbClr val="FF0000"/>
                </a:solidFill>
              </a:rPr>
              <a:t>Mission</a:t>
            </a:r>
            <a:r>
              <a:rPr lang="es-ES" b="1" dirty="0">
                <a:solidFill>
                  <a:srgbClr val="FF0000"/>
                </a:solidFill>
              </a:rPr>
              <a:t> </a:t>
            </a:r>
            <a:r>
              <a:rPr lang="es-ES" b="1" dirty="0" err="1">
                <a:solidFill>
                  <a:srgbClr val="FF0000"/>
                </a:solidFill>
              </a:rPr>
              <a:t>Oak</a:t>
            </a:r>
            <a:r>
              <a:rPr lang="es-ES" b="1" dirty="0">
                <a:solidFill>
                  <a:srgbClr val="FF0000"/>
                </a:solidFill>
              </a:rPr>
              <a:t> Cliff **</a:t>
            </a:r>
            <a:endParaRPr lang="en-US" b="1" dirty="0">
              <a:solidFill>
                <a:srgbClr val="FF0000"/>
              </a:solidFill>
            </a:endParaRPr>
          </a:p>
        </p:txBody>
      </p:sp>
    </p:spTree>
    <p:extLst>
      <p:ext uri="{BB962C8B-B14F-4D97-AF65-F5344CB8AC3E}">
        <p14:creationId xmlns:p14="http://schemas.microsoft.com/office/powerpoint/2010/main" val="3471440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82D80B-0BC3-4280-B105-45FFC73DA905}"/>
              </a:ext>
            </a:extLst>
          </p:cNvPr>
          <p:cNvSpPr txBox="1"/>
          <p:nvPr/>
        </p:nvSpPr>
        <p:spPr>
          <a:xfrm>
            <a:off x="228600" y="1905000"/>
            <a:ext cx="4267200" cy="2662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err="1">
                <a:ln>
                  <a:noFill/>
                </a:ln>
                <a:solidFill>
                  <a:srgbClr val="063F88"/>
                </a:solidFill>
                <a:effectLst/>
                <a:uLnTx/>
                <a:uFillTx/>
                <a:latin typeface="Calibri"/>
                <a:ea typeface="+mn-ea"/>
                <a:cs typeface="+mn-cs"/>
              </a:rPr>
              <a:t>Contacto</a:t>
            </a:r>
            <a:r>
              <a:rPr kumimoji="0" lang="en-US" sz="2400" b="0" i="0" u="sng" strike="noStrike" kern="1200" cap="none" spc="0" normalizeH="0" baseline="0" noProof="0" dirty="0">
                <a:ln>
                  <a:noFill/>
                </a:ln>
                <a:solidFill>
                  <a:srgbClr val="063F88"/>
                </a:solidFill>
                <a:effectLst/>
                <a:uLnTx/>
                <a:uFillTx/>
                <a:latin typeface="Calibri"/>
                <a:ea typeface="+mn-ea"/>
                <a:cs typeface="+mn-cs"/>
              </a:rPr>
              <a:t> del personal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Trevor Brown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63F88"/>
                </a:solidFill>
                <a:latin typeface="Calibri"/>
              </a:rPr>
              <a:t>t</a:t>
            </a:r>
            <a:r>
              <a:rPr kumimoji="0" lang="en-US" sz="2400" b="0" i="0" u="none" strike="noStrike" kern="1200" cap="none" spc="0" normalizeH="0" baseline="0" noProof="0" dirty="0">
                <a:ln>
                  <a:noFill/>
                </a:ln>
                <a:solidFill>
                  <a:srgbClr val="063F88"/>
                </a:solidFill>
                <a:effectLst/>
                <a:uLnTx/>
                <a:uFillTx/>
                <a:latin typeface="Calibri"/>
                <a:ea typeface="+mn-ea"/>
                <a:cs typeface="+mn-cs"/>
              </a:rPr>
              <a:t>revor.brown@dallas.gov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214-670-4193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63F8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Project Webpage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strike="noStrike" kern="1200" cap="none" spc="0" normalizeH="0" baseline="0" noProof="0" dirty="0">
                <a:ln>
                  <a:noFill/>
                </a:ln>
                <a:solidFill>
                  <a:schemeClr val="tx2">
                    <a:lumMod val="75000"/>
                  </a:schemeClr>
                </a:solidFill>
                <a:effectLst/>
                <a:uLnTx/>
                <a:uFillTx/>
                <a:latin typeface="Calibri" panose="020F0502020204030204" pitchFamily="34" charset="0"/>
                <a:ea typeface="Calibri" panose="020F0502020204030204" pitchFamily="34" charset="0"/>
                <a:cs typeface="+mn-cs"/>
              </a:rPr>
              <a:t>https://bit.ly/S_Winnetka_CD</a:t>
            </a:r>
            <a:endParaRPr kumimoji="0" lang="en-US" sz="2300" b="0" i="0" strike="noStrike" kern="1200" cap="none" spc="0" normalizeH="0" baseline="0" noProof="0" dirty="0">
              <a:ln>
                <a:noFill/>
              </a:ln>
              <a:solidFill>
                <a:schemeClr val="tx2">
                  <a:lumMod val="75000"/>
                </a:schemeClr>
              </a:solidFill>
              <a:effectLst/>
              <a:highlight>
                <a:srgbClr val="FFFF00"/>
              </a:highlight>
              <a:uLnTx/>
              <a:uFillTx/>
              <a:latin typeface="Calibri"/>
              <a:ea typeface="+mn-ea"/>
              <a:cs typeface="+mn-cs"/>
            </a:endParaRPr>
          </a:p>
        </p:txBody>
      </p:sp>
      <p:sp>
        <p:nvSpPr>
          <p:cNvPr id="6" name="Slide Number Placeholder 9">
            <a:extLst>
              <a:ext uri="{FF2B5EF4-FFF2-40B4-BE49-F238E27FC236}">
                <a16:creationId xmlns:a16="http://schemas.microsoft.com/office/drawing/2014/main" id="{A1C88385-90E8-4C86-AFFF-E9968619D2B8}"/>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DC6D7EA1-D788-4EF2-ADD9-48B800D2C4C3}"/>
              </a:ext>
            </a:extLst>
          </p:cNvPr>
          <p:cNvSpPr txBox="1"/>
          <p:nvPr/>
        </p:nvSpPr>
        <p:spPr>
          <a:xfrm>
            <a:off x="4343400" y="1905000"/>
            <a:ext cx="4724400"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sng" strike="noStrike" kern="1200" cap="none" spc="0" normalizeH="0" baseline="0" noProof="0" dirty="0">
                <a:ln>
                  <a:noFill/>
                </a:ln>
                <a:solidFill>
                  <a:srgbClr val="063F88"/>
                </a:solidFill>
                <a:effectLst/>
                <a:uLnTx/>
                <a:uFillTx/>
                <a:latin typeface="Calibri"/>
                <a:ea typeface="+mn-ea"/>
                <a:cs typeface="+mn-cs"/>
              </a:rPr>
              <a:t>Próxima Reunión 17 de Octubre, 6:00 pm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strike="noStrike" kern="1200" cap="none" spc="0" normalizeH="0" baseline="0" noProof="0" dirty="0">
                <a:ln>
                  <a:noFill/>
                </a:ln>
                <a:solidFill>
                  <a:srgbClr val="FF0000"/>
                </a:solidFill>
                <a:effectLst/>
                <a:uLnTx/>
                <a:uFillTx/>
                <a:latin typeface="Calibri"/>
                <a:ea typeface="+mn-ea"/>
                <a:cs typeface="+mn-cs"/>
              </a:rPr>
              <a:t>** </a:t>
            </a:r>
            <a:r>
              <a:rPr kumimoji="0" lang="es-ES" sz="2400" b="1" i="0" u="sng" strike="noStrike" kern="1200" cap="none" spc="0" normalizeH="0" baseline="0" noProof="0" dirty="0">
                <a:ln>
                  <a:noFill/>
                </a:ln>
                <a:solidFill>
                  <a:srgbClr val="063F88"/>
                </a:solidFill>
                <a:effectLst/>
                <a:uLnTx/>
                <a:uFillTx/>
                <a:latin typeface="Calibri"/>
                <a:ea typeface="+mn-ea"/>
                <a:cs typeface="+mn-cs"/>
              </a:rPr>
              <a:t>Misión de las Artes </a:t>
            </a:r>
            <a:r>
              <a:rPr kumimoji="0" lang="es-ES" sz="2400" b="1" i="0" u="sng" strike="noStrike" kern="1200" cap="none" spc="0" normalizeH="0" baseline="0" noProof="0" dirty="0" err="1">
                <a:ln>
                  <a:noFill/>
                </a:ln>
                <a:solidFill>
                  <a:srgbClr val="063F88"/>
                </a:solidFill>
                <a:effectLst/>
                <a:uLnTx/>
                <a:uFillTx/>
                <a:latin typeface="Calibri"/>
                <a:ea typeface="+mn-ea"/>
                <a:cs typeface="+mn-cs"/>
              </a:rPr>
              <a:t>Oak</a:t>
            </a:r>
            <a:r>
              <a:rPr kumimoji="0" lang="es-ES" sz="2400" b="1" i="0" u="sng" strike="noStrike" kern="1200" cap="none" spc="0" normalizeH="0" baseline="0" noProof="0" dirty="0">
                <a:ln>
                  <a:noFill/>
                </a:ln>
                <a:solidFill>
                  <a:srgbClr val="063F88"/>
                </a:solidFill>
                <a:effectLst/>
                <a:uLnTx/>
                <a:uFillTx/>
                <a:latin typeface="Calibri"/>
                <a:ea typeface="+mn-ea"/>
                <a:cs typeface="+mn-cs"/>
              </a:rPr>
              <a:t> Cliff</a:t>
            </a:r>
            <a:r>
              <a:rPr kumimoji="0" lang="es-ES" sz="2400" b="1" i="0"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063F88"/>
                </a:solidFill>
                <a:effectLst/>
                <a:uLnTx/>
                <a:uFillTx/>
                <a:latin typeface="Calibri"/>
                <a:ea typeface="+mn-ea"/>
                <a:cs typeface="+mn-cs"/>
              </a:rPr>
              <a:t>410 S. </a:t>
            </a:r>
            <a:r>
              <a:rPr kumimoji="0" lang="es-ES" sz="2400" b="1" i="0" u="sng" strike="noStrike" kern="1200" cap="none" spc="0" normalizeH="0" baseline="0" noProof="0" dirty="0" err="1">
                <a:ln>
                  <a:noFill/>
                </a:ln>
                <a:solidFill>
                  <a:srgbClr val="063F88"/>
                </a:solidFill>
                <a:effectLst/>
                <a:uLnTx/>
                <a:uFillTx/>
                <a:latin typeface="Calibri"/>
                <a:ea typeface="+mn-ea"/>
                <a:cs typeface="+mn-cs"/>
              </a:rPr>
              <a:t>Windomere</a:t>
            </a:r>
            <a:r>
              <a:rPr kumimoji="0" lang="es-ES" sz="2400" b="1" i="0" u="sng" strike="noStrike" kern="1200" cap="none" spc="0" normalizeH="0" baseline="0" noProof="0" dirty="0">
                <a:ln>
                  <a:noFill/>
                </a:ln>
                <a:solidFill>
                  <a:srgbClr val="063F88"/>
                </a:solidFill>
                <a:effectLst/>
                <a:uLnTx/>
                <a:uFillTx/>
                <a:latin typeface="Calibri"/>
                <a:ea typeface="+mn-ea"/>
                <a:cs typeface="+mn-cs"/>
              </a:rPr>
              <a:t> Avenue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strike="noStrike" kern="1200" cap="none" spc="0" normalizeH="0" baseline="0" noProof="0" dirty="0">
                <a:ln>
                  <a:noFill/>
                </a:ln>
                <a:solidFill>
                  <a:srgbClr val="063F88"/>
                </a:solidFill>
                <a:effectLst/>
                <a:uLnTx/>
                <a:uFillTx/>
                <a:latin typeface="Calibri"/>
                <a:ea typeface="+mn-ea"/>
                <a:cs typeface="+mn-cs"/>
              </a:rPr>
              <a:t>Introducción y resumen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strike="noStrike" kern="1200" cap="none" spc="0" normalizeH="0" baseline="0" noProof="0" dirty="0">
                <a:ln>
                  <a:noFill/>
                </a:ln>
                <a:solidFill>
                  <a:srgbClr val="063F88"/>
                </a:solidFill>
                <a:effectLst/>
                <a:uLnTx/>
                <a:uFillTx/>
                <a:latin typeface="Calibri"/>
                <a:ea typeface="+mn-ea"/>
                <a:cs typeface="+mn-cs"/>
              </a:rPr>
              <a:t>Discusión</a:t>
            </a:r>
          </a:p>
          <a:p>
            <a:pPr marL="800100" lvl="1" indent="-342900">
              <a:buFont typeface="Arial" panose="020B0604020202020204" pitchFamily="34" charset="0"/>
              <a:buChar char="•"/>
              <a:defRPr/>
            </a:pPr>
            <a:r>
              <a:rPr kumimoji="0" lang="es-ES" sz="2000" b="0" i="0" strike="noStrike" kern="1200" cap="none" spc="0" normalizeH="0" baseline="0" noProof="0" dirty="0">
                <a:ln>
                  <a:noFill/>
                </a:ln>
                <a:solidFill>
                  <a:srgbClr val="063F88"/>
                </a:solidFill>
                <a:effectLst/>
                <a:uLnTx/>
                <a:uFillTx/>
                <a:latin typeface="Calibri"/>
                <a:ea typeface="+mn-ea"/>
                <a:cs typeface="+mn-cs"/>
              </a:rPr>
              <a:t>Uso y estacionamiento, densidad, cobertura de lotes, altura y pisos del edificio, relación de área de piso, drenaje y pendiente</a:t>
            </a:r>
          </a:p>
          <a:p>
            <a:pPr marL="800100" lvl="1" indent="-342900">
              <a:buFont typeface="Arial" panose="020B0604020202020204" pitchFamily="34" charset="0"/>
              <a:buChar char="•"/>
              <a:defRPr/>
            </a:pPr>
            <a:r>
              <a:rPr kumimoji="0" lang="es-ES" sz="2400" b="0" i="0" strike="noStrike" kern="1200" cap="none" spc="0" normalizeH="0" baseline="0" noProof="0" dirty="0">
                <a:ln>
                  <a:noFill/>
                </a:ln>
                <a:solidFill>
                  <a:srgbClr val="063F88"/>
                </a:solidFill>
                <a:effectLst/>
                <a:uLnTx/>
                <a:uFillTx/>
                <a:latin typeface="Calibri"/>
                <a:ea typeface="+mn-ea"/>
                <a:cs typeface="+mn-cs"/>
              </a:rPr>
              <a:t>Próximos pasos</a:t>
            </a:r>
            <a:endParaRPr kumimoji="0" lang="en-US" sz="2400" b="0" i="0" strike="noStrike" kern="1200" cap="none" spc="0" normalizeH="0" baseline="0" noProof="0" dirty="0">
              <a:ln>
                <a:noFill/>
              </a:ln>
              <a:solidFill>
                <a:srgbClr val="063F88"/>
              </a:solidFill>
              <a:effectLst/>
              <a:uLnTx/>
              <a:uFillTx/>
              <a:latin typeface="Calibri"/>
              <a:ea typeface="+mn-ea"/>
              <a:cs typeface="+mn-cs"/>
            </a:endParaRPr>
          </a:p>
        </p:txBody>
      </p:sp>
      <p:sp>
        <p:nvSpPr>
          <p:cNvPr id="7" name="Title 1">
            <a:extLst>
              <a:ext uri="{FF2B5EF4-FFF2-40B4-BE49-F238E27FC236}">
                <a16:creationId xmlns:a16="http://schemas.microsoft.com/office/drawing/2014/main" id="{1200F13D-AF14-4B77-A5C4-A3ADD50842D8}"/>
              </a:ext>
            </a:extLst>
          </p:cNvPr>
          <p:cNvSpPr>
            <a:spLocks noGrp="1"/>
          </p:cNvSpPr>
          <p:nvPr>
            <p:ph type="ctrTitle"/>
          </p:nvPr>
        </p:nvSpPr>
        <p:spPr>
          <a:xfrm>
            <a:off x="654518" y="304800"/>
            <a:ext cx="8032282" cy="1470025"/>
          </a:xfrm>
        </p:spPr>
        <p:txBody>
          <a:bodyPr>
            <a:normAutofit fontScale="90000"/>
          </a:bodyPr>
          <a:lstStyle/>
          <a:p>
            <a:r>
              <a:rPr lang="es-ES" sz="4000" dirty="0"/>
              <a:t>Distrito de Conservación Propuesto de South </a:t>
            </a:r>
            <a:r>
              <a:rPr lang="es-ES" sz="4000" dirty="0" err="1"/>
              <a:t>Winnetka</a:t>
            </a:r>
            <a:r>
              <a:rPr lang="es-ES" sz="4000" dirty="0"/>
              <a:t> </a:t>
            </a:r>
            <a:r>
              <a:rPr lang="es-ES" sz="4000" dirty="0" err="1"/>
              <a:t>Heights</a:t>
            </a:r>
            <a:br>
              <a:rPr lang="en-US" dirty="0"/>
            </a:br>
            <a:r>
              <a:rPr lang="es-ES" sz="2400" dirty="0"/>
              <a:t>Reunión vecinal posterior a la solicitud No. 1</a:t>
            </a:r>
            <a:endParaRPr lang="en-US" sz="2400" dirty="0"/>
          </a:p>
        </p:txBody>
      </p:sp>
    </p:spTree>
    <p:extLst>
      <p:ext uri="{BB962C8B-B14F-4D97-AF65-F5344CB8AC3E}">
        <p14:creationId xmlns:p14="http://schemas.microsoft.com/office/powerpoint/2010/main" val="303938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1090"/>
            <a:ext cx="8229600" cy="792162"/>
          </a:xfrm>
        </p:spPr>
        <p:txBody>
          <a:bodyPr/>
          <a:lstStyle/>
          <a:p>
            <a:pPr algn="ctr"/>
            <a:r>
              <a:rPr lang="en-US" dirty="0" err="1"/>
              <a:t>Límites</a:t>
            </a:r>
            <a:r>
              <a:rPr lang="en-US" dirty="0"/>
              <a:t> </a:t>
            </a:r>
            <a:r>
              <a:rPr lang="en-US" dirty="0" err="1"/>
              <a:t>Propuestos</a:t>
            </a:r>
            <a:r>
              <a:rPr lang="en-US" dirty="0"/>
              <a:t> por el DC</a:t>
            </a:r>
          </a:p>
        </p:txBody>
      </p:sp>
      <p:sp>
        <p:nvSpPr>
          <p:cNvPr id="4" name="Slide Number Placeholder 9">
            <a:extLst>
              <a:ext uri="{FF2B5EF4-FFF2-40B4-BE49-F238E27FC236}">
                <a16:creationId xmlns:a16="http://schemas.microsoft.com/office/drawing/2014/main" id="{39FB12DA-5107-42C2-9DEC-F07DC96C958E}"/>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4</a:t>
            </a:fld>
            <a:endParaRPr lang="en-US" dirty="0"/>
          </a:p>
        </p:txBody>
      </p:sp>
      <p:pic>
        <p:nvPicPr>
          <p:cNvPr id="6" name="Picture 5">
            <a:extLst>
              <a:ext uri="{FF2B5EF4-FFF2-40B4-BE49-F238E27FC236}">
                <a16:creationId xmlns:a16="http://schemas.microsoft.com/office/drawing/2014/main" id="{20FBC3A7-28AE-4CCE-A5BB-582E0BD56F38}"/>
              </a:ext>
            </a:extLst>
          </p:cNvPr>
          <p:cNvPicPr/>
          <p:nvPr/>
        </p:nvPicPr>
        <p:blipFill>
          <a:blip r:embed="rId3"/>
          <a:stretch>
            <a:fillRect/>
          </a:stretch>
        </p:blipFill>
        <p:spPr>
          <a:xfrm>
            <a:off x="1295400" y="899795"/>
            <a:ext cx="6553200" cy="4495800"/>
          </a:xfrm>
          <a:prstGeom prst="rect">
            <a:avLst/>
          </a:prstGeom>
          <a:effectLst>
            <a:outerShdw blurRad="63500" sx="102000" sy="102000" algn="ctr" rotWithShape="0">
              <a:prstClr val="black"/>
            </a:outerShdw>
          </a:effectLst>
        </p:spPr>
      </p:pic>
    </p:spTree>
    <p:extLst>
      <p:ext uri="{BB962C8B-B14F-4D97-AF65-F5344CB8AC3E}">
        <p14:creationId xmlns:p14="http://schemas.microsoft.com/office/powerpoint/2010/main" val="236536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err="1"/>
              <a:t>Propósito</a:t>
            </a:r>
            <a:r>
              <a:rPr lang="en-US" dirty="0"/>
              <a:t> de </a:t>
            </a:r>
            <a:r>
              <a:rPr lang="en-US" dirty="0" err="1"/>
              <a:t>Esta</a:t>
            </a:r>
            <a:r>
              <a:rPr lang="en-US" dirty="0"/>
              <a:t> </a:t>
            </a:r>
            <a:r>
              <a:rPr lang="en-US" dirty="0" err="1"/>
              <a:t>Reunión</a:t>
            </a:r>
            <a:endParaRPr lang="en-US" dirty="0"/>
          </a:p>
        </p:txBody>
      </p:sp>
      <p:sp>
        <p:nvSpPr>
          <p:cNvPr id="3" name="Content Placeholder 2"/>
          <p:cNvSpPr>
            <a:spLocks noGrp="1"/>
          </p:cNvSpPr>
          <p:nvPr>
            <p:ph idx="1"/>
          </p:nvPr>
        </p:nvSpPr>
        <p:spPr>
          <a:xfrm>
            <a:off x="228600" y="868362"/>
            <a:ext cx="8769096" cy="4922838"/>
          </a:xfrm>
        </p:spPr>
        <p:txBody>
          <a:bodyPr>
            <a:normAutofit fontScale="92500" lnSpcReduction="10000"/>
          </a:bodyPr>
          <a:lstStyle/>
          <a:p>
            <a:pPr>
              <a:lnSpc>
                <a:spcPct val="120000"/>
              </a:lnSpc>
            </a:pPr>
            <a:r>
              <a:rPr lang="es-ES" dirty="0"/>
              <a:t>Esta reunión es la primera reunión vecinal posterior a la solicitud para discutir el proceso de creación de DC.</a:t>
            </a:r>
          </a:p>
          <a:p>
            <a:pPr>
              <a:lnSpc>
                <a:spcPct val="120000"/>
              </a:lnSpc>
            </a:pPr>
            <a:r>
              <a:rPr lang="es-ES" dirty="0"/>
              <a:t>Desarrolle los detalles específicos para los estándares de desarrollo y los estándares arquitectónicos que su vecindario eligió para su consideración.</a:t>
            </a:r>
          </a:p>
          <a:p>
            <a:pPr>
              <a:lnSpc>
                <a:spcPct val="120000"/>
              </a:lnSpc>
            </a:pPr>
            <a:r>
              <a:rPr lang="es-ES" dirty="0"/>
              <a:t>Discusión</a:t>
            </a:r>
          </a:p>
          <a:p>
            <a:pPr lvl="1">
              <a:lnSpc>
                <a:spcPct val="120000"/>
              </a:lnSpc>
            </a:pPr>
            <a:r>
              <a:rPr lang="es-ES" dirty="0"/>
              <a:t>Calzadas y bordillos</a:t>
            </a:r>
          </a:p>
          <a:p>
            <a:pPr lvl="1">
              <a:lnSpc>
                <a:spcPct val="120000"/>
              </a:lnSpc>
            </a:pPr>
            <a:r>
              <a:rPr lang="es-ES" dirty="0"/>
              <a:t>paseos delanteros</a:t>
            </a:r>
          </a:p>
          <a:p>
            <a:pPr lvl="1">
              <a:lnSpc>
                <a:spcPct val="120000"/>
              </a:lnSpc>
            </a:pPr>
            <a:r>
              <a:rPr lang="es-ES" dirty="0"/>
              <a:t>Cobertura del patio delantero</a:t>
            </a:r>
          </a:p>
          <a:p>
            <a:pPr lvl="1">
              <a:lnSpc>
                <a:spcPct val="120000"/>
              </a:lnSpc>
            </a:pPr>
            <a:r>
              <a:rPr lang="es-ES" dirty="0"/>
              <a:t>Tamaño del lote</a:t>
            </a: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47640"/>
            <a:ext cx="2057400" cy="365125"/>
          </a:xfrm>
        </p:spPr>
        <p:txBody>
          <a:bodyPr/>
          <a:lstStyle/>
          <a:p>
            <a:fld id="{EBB82CAC-BB48-4110-88D3-F3CCD57C994D}" type="slidenum">
              <a:rPr lang="en-US" smtClean="0"/>
              <a:pPr/>
              <a:t>5</a:t>
            </a:fld>
            <a:endParaRPr lang="en-US" dirty="0"/>
          </a:p>
        </p:txBody>
      </p:sp>
    </p:spTree>
    <p:extLst>
      <p:ext uri="{BB962C8B-B14F-4D97-AF65-F5344CB8AC3E}">
        <p14:creationId xmlns:p14="http://schemas.microsoft.com/office/powerpoint/2010/main" val="269514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a:extLst>
              <a:ext uri="{FF2B5EF4-FFF2-40B4-BE49-F238E27FC236}">
                <a16:creationId xmlns:a16="http://schemas.microsoft.com/office/drawing/2014/main" id="{39FB12DA-5107-42C2-9DEC-F07DC96C958E}"/>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6</a:t>
            </a:fld>
            <a:endParaRPr lang="en-US" dirty="0"/>
          </a:p>
        </p:txBody>
      </p:sp>
      <p:graphicFrame>
        <p:nvGraphicFramePr>
          <p:cNvPr id="3" name="Object 2">
            <a:extLst>
              <a:ext uri="{FF2B5EF4-FFF2-40B4-BE49-F238E27FC236}">
                <a16:creationId xmlns:a16="http://schemas.microsoft.com/office/drawing/2014/main" id="{56A0266A-B9F5-4F8B-BA0C-C35A42F28CAC}"/>
              </a:ext>
            </a:extLst>
          </p:cNvPr>
          <p:cNvGraphicFramePr>
            <a:graphicFrameLocks noChangeAspect="1"/>
          </p:cNvGraphicFramePr>
          <p:nvPr>
            <p:extLst>
              <p:ext uri="{D42A27DB-BD31-4B8C-83A1-F6EECF244321}">
                <p14:modId xmlns:p14="http://schemas.microsoft.com/office/powerpoint/2010/main" val="1139845202"/>
              </p:ext>
            </p:extLst>
          </p:nvPr>
        </p:nvGraphicFramePr>
        <p:xfrm>
          <a:off x="533400" y="483492"/>
          <a:ext cx="7895700" cy="5109588"/>
        </p:xfrm>
        <a:graphic>
          <a:graphicData uri="http://schemas.openxmlformats.org/presentationml/2006/ole">
            <mc:AlternateContent xmlns:mc="http://schemas.openxmlformats.org/markup-compatibility/2006">
              <mc:Choice xmlns:v="urn:schemas-microsoft-com:vml" Requires="v">
                <p:oleObj spid="_x0000_s1027" name="Acrobat Document" r:id="rId4" imgW="11658361" imgH="7543481" progId="AcroExch.Document.DC">
                  <p:embed/>
                </p:oleObj>
              </mc:Choice>
              <mc:Fallback>
                <p:oleObj name="Acrobat Document" r:id="rId4" imgW="11658361" imgH="7543481" progId="AcroExch.Document.DC">
                  <p:embed/>
                  <p:pic>
                    <p:nvPicPr>
                      <p:cNvPr id="0" name=""/>
                      <p:cNvPicPr/>
                      <p:nvPr/>
                    </p:nvPicPr>
                    <p:blipFill>
                      <a:blip r:embed="rId5"/>
                      <a:stretch>
                        <a:fillRect/>
                      </a:stretch>
                    </p:blipFill>
                    <p:spPr>
                      <a:xfrm>
                        <a:off x="533400" y="483492"/>
                        <a:ext cx="7895700" cy="5109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993B028E-DDC3-42B6-80BF-1C8206C19F39}"/>
              </a:ext>
            </a:extLst>
          </p:cNvPr>
          <p:cNvSpPr/>
          <p:nvPr/>
        </p:nvSpPr>
        <p:spPr>
          <a:xfrm>
            <a:off x="7529250" y="2209800"/>
            <a:ext cx="6858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a:extLst>
              <a:ext uri="{FF2B5EF4-FFF2-40B4-BE49-F238E27FC236}">
                <a16:creationId xmlns:a16="http://schemas.microsoft.com/office/drawing/2014/main" id="{C8FA7091-FDC3-4198-AB90-6D8D601B55F7}"/>
              </a:ext>
            </a:extLst>
          </p:cNvPr>
          <p:cNvSpPr>
            <a:spLocks noChangeArrowheads="1"/>
          </p:cNvSpPr>
          <p:nvPr/>
        </p:nvSpPr>
        <p:spPr bwMode="auto">
          <a:xfrm>
            <a:off x="985506" y="142797"/>
            <a:ext cx="7218323" cy="466803"/>
          </a:xfrm>
          <a:prstGeom prst="rect">
            <a:avLst/>
          </a:prstGeom>
          <a:noFill/>
          <a:ln>
            <a:noFill/>
          </a:ln>
          <a:effectLst/>
        </p:spPr>
        <p:txBody>
          <a:bodyPr vert="horz" wrap="non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3200" b="1" i="0" u="none" strike="noStrike" cap="none" normalizeH="0" baseline="0" dirty="0">
                <a:ln>
                  <a:noFill/>
                </a:ln>
                <a:solidFill>
                  <a:srgbClr val="3056A5"/>
                </a:solidFill>
                <a:effectLst/>
                <a:latin typeface="Arial" panose="020B0604020202020204" pitchFamily="34" charset="0"/>
                <a:cs typeface="Arial" panose="020B0604020202020204" pitchFamily="34" charset="0"/>
              </a:rPr>
              <a:t>Diagrama de flujo de creación de DC </a:t>
            </a:r>
          </a:p>
        </p:txBody>
      </p:sp>
    </p:spTree>
    <p:extLst>
      <p:ext uri="{BB962C8B-B14F-4D97-AF65-F5344CB8AC3E}">
        <p14:creationId xmlns:p14="http://schemas.microsoft.com/office/powerpoint/2010/main" val="76127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92162"/>
          </a:xfrm>
        </p:spPr>
        <p:txBody>
          <a:bodyPr/>
          <a:lstStyle/>
          <a:p>
            <a:r>
              <a:rPr lang="es-ES" dirty="0"/>
              <a:t>Proceso Para Establecer un DC</a:t>
            </a:r>
            <a:endParaRPr lang="en-US" dirty="0"/>
          </a:p>
        </p:txBody>
      </p:sp>
      <p:sp>
        <p:nvSpPr>
          <p:cNvPr id="3" name="Content Placeholder 2"/>
          <p:cNvSpPr>
            <a:spLocks noGrp="1"/>
          </p:cNvSpPr>
          <p:nvPr>
            <p:ph idx="1"/>
          </p:nvPr>
        </p:nvSpPr>
        <p:spPr>
          <a:xfrm>
            <a:off x="304800" y="868362"/>
            <a:ext cx="8692896" cy="4724718"/>
          </a:xfrm>
        </p:spPr>
        <p:txBody>
          <a:bodyPr>
            <a:normAutofit fontScale="85000" lnSpcReduction="20000"/>
          </a:bodyPr>
          <a:lstStyle/>
          <a:p>
            <a:r>
              <a:rPr lang="es-ES" dirty="0"/>
              <a:t>El comité de vecinos presenta un formulario de solicitud previa (completo).</a:t>
            </a:r>
          </a:p>
          <a:p>
            <a:r>
              <a:rPr lang="es-ES" dirty="0"/>
              <a:t>La ciudad lleva a cabo reuniones previas a la solicitud con los propietarios para discutir y establecer una lista de categorías de desarrollo y estándares arquitectónicos que los propietarios están interesados ​​en establecer para un nuevo distrito de conservación.</a:t>
            </a:r>
          </a:p>
          <a:p>
            <a:r>
              <a:rPr lang="es-ES" dirty="0"/>
              <a:t>El comité vecinal se reúne con los propietarios para asegurar el conocimiento del proceso y la participación activa en todo el vecindario.</a:t>
            </a:r>
          </a:p>
          <a:p>
            <a:pPr lvl="1"/>
            <a:r>
              <a:rPr lang="es-ES" dirty="0"/>
              <a:t>Énfasis en el consenso entre todos los dueños de propiedades en el vecindario.</a:t>
            </a:r>
          </a:p>
          <a:p>
            <a:r>
              <a:rPr lang="es-ES" dirty="0"/>
              <a:t>El comité de vecinos y los propietarios transmiten comentarios adicionales sobre categorías y elementos.</a:t>
            </a:r>
            <a:endParaRPr lang="en-US" dirty="0"/>
          </a:p>
        </p:txBody>
      </p:sp>
      <p:sp>
        <p:nvSpPr>
          <p:cNvPr id="4" name="Slide Number Placeholder 9">
            <a:extLst>
              <a:ext uri="{FF2B5EF4-FFF2-40B4-BE49-F238E27FC236}">
                <a16:creationId xmlns:a16="http://schemas.microsoft.com/office/drawing/2014/main" id="{AD83733D-36C7-4897-917B-5D9BFC2A29C8}"/>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7</a:t>
            </a:fld>
            <a:endParaRPr lang="en-US" dirty="0"/>
          </a:p>
        </p:txBody>
      </p:sp>
    </p:spTree>
    <p:extLst>
      <p:ext uri="{BB962C8B-B14F-4D97-AF65-F5344CB8AC3E}">
        <p14:creationId xmlns:p14="http://schemas.microsoft.com/office/powerpoint/2010/main" val="99635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616696" cy="4602480"/>
          </a:xfrm>
        </p:spPr>
        <p:txBody>
          <a:bodyPr>
            <a:normAutofit fontScale="85000" lnSpcReduction="10000"/>
          </a:bodyPr>
          <a:lstStyle/>
          <a:p>
            <a:r>
              <a:rPr lang="es-ES" dirty="0"/>
              <a:t>La ciudad lleva a cabo reuniones previas a la solicitud adicionales con los propietarios para desarrollar y finalizar categorías de estándares para el DC propuesto</a:t>
            </a:r>
          </a:p>
          <a:p>
            <a:pPr lvl="1"/>
            <a:r>
              <a:rPr lang="es-ES" dirty="0"/>
              <a:t>Estas categorías forman la base de la petición de establecimiento de DC.</a:t>
            </a:r>
          </a:p>
          <a:p>
            <a:r>
              <a:rPr lang="es-ES" dirty="0"/>
              <a:t>La Ciudad redacta el lenguaje de la petición con los aportes recibidos del comité vecinal y los propietarios en estas reuniones previas a la solicitud.</a:t>
            </a:r>
          </a:p>
          <a:p>
            <a:r>
              <a:rPr lang="es-ES" dirty="0"/>
              <a:t>La ciudad proporciona peticiones al comité vecinal.</a:t>
            </a:r>
          </a:p>
          <a:p>
            <a:pPr lvl="1"/>
            <a:r>
              <a:rPr lang="es-ES" dirty="0"/>
              <a:t>El comité de vecinos tendrá 12 meses para obtener el porcentaje necesario de firmas y enviarlas a la Ciudad. Se requiere el 58% del terreno o el 58% de los lotes</a:t>
            </a:r>
          </a:p>
          <a:p>
            <a:r>
              <a:rPr lang="es-ES" dirty="0"/>
              <a:t>El personal verifica las firmas y peticiones.</a:t>
            </a:r>
            <a:endParaRPr lang="en-US" dirty="0"/>
          </a:p>
        </p:txBody>
      </p:sp>
      <p:sp>
        <p:nvSpPr>
          <p:cNvPr id="4" name="Slide Number Placeholder 9">
            <a:extLst>
              <a:ext uri="{FF2B5EF4-FFF2-40B4-BE49-F238E27FC236}">
                <a16:creationId xmlns:a16="http://schemas.microsoft.com/office/drawing/2014/main" id="{66402424-C51C-40C2-9926-835212AECB7D}"/>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8</a:t>
            </a:fld>
            <a:endParaRPr lang="en-US" dirty="0"/>
          </a:p>
        </p:txBody>
      </p:sp>
      <p:sp>
        <p:nvSpPr>
          <p:cNvPr id="7" name="Title 1">
            <a:extLst>
              <a:ext uri="{FF2B5EF4-FFF2-40B4-BE49-F238E27FC236}">
                <a16:creationId xmlns:a16="http://schemas.microsoft.com/office/drawing/2014/main" id="{5688247D-549B-4378-BBEC-3E25DDCA539A}"/>
              </a:ext>
            </a:extLst>
          </p:cNvPr>
          <p:cNvSpPr>
            <a:spLocks noGrp="1"/>
          </p:cNvSpPr>
          <p:nvPr>
            <p:ph type="title"/>
          </p:nvPr>
        </p:nvSpPr>
        <p:spPr>
          <a:xfrm>
            <a:off x="533400" y="76200"/>
            <a:ext cx="8229600" cy="792162"/>
          </a:xfrm>
        </p:spPr>
        <p:txBody>
          <a:bodyPr/>
          <a:lstStyle/>
          <a:p>
            <a:r>
              <a:rPr lang="es-ES" dirty="0"/>
              <a:t>Proceso Para Establecer un DC</a:t>
            </a:r>
            <a:endParaRPr lang="en-US" dirty="0"/>
          </a:p>
        </p:txBody>
      </p:sp>
    </p:spTree>
    <p:extLst>
      <p:ext uri="{BB962C8B-B14F-4D97-AF65-F5344CB8AC3E}">
        <p14:creationId xmlns:p14="http://schemas.microsoft.com/office/powerpoint/2010/main" val="410175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31482"/>
            <a:ext cx="8686800" cy="5083518"/>
          </a:xfrm>
        </p:spPr>
        <p:txBody>
          <a:bodyPr>
            <a:normAutofit fontScale="70000" lnSpcReduction="20000"/>
          </a:bodyPr>
          <a:lstStyle/>
          <a:p>
            <a:r>
              <a:rPr lang="es-ES" sz="3000" dirty="0"/>
              <a:t>Una vez que se verifican las peticiones, el comité de vecindario presenta la solicitud de cambio de zonificación con las tarifas correspondientes, si es necesario.</a:t>
            </a:r>
          </a:p>
          <a:p>
            <a:pPr lvl="1"/>
            <a:r>
              <a:rPr lang="es-ES" sz="2600" dirty="0"/>
              <a:t>No se cobra la tarifa si las peticiones están firmadas por un mínimo del 75% de los propietarios</a:t>
            </a:r>
          </a:p>
          <a:p>
            <a:r>
              <a:rPr lang="es-ES" sz="3000" dirty="0"/>
              <a:t>Esta solicitud es el comienzo del proceso de cambio de zonificación.</a:t>
            </a:r>
          </a:p>
          <a:p>
            <a:r>
              <a:rPr lang="es-ES" sz="3000" dirty="0"/>
              <a:t>La ciudad comienza a programar reuniones vecinales según sea necesario para elaborar regulaciones detalladas propuestas en cada una de las categorías.</a:t>
            </a:r>
          </a:p>
          <a:p>
            <a:pPr lvl="1"/>
            <a:r>
              <a:rPr lang="es-ES" sz="2600" dirty="0"/>
              <a:t>Múltiples reuniones celebradas</a:t>
            </a:r>
          </a:p>
          <a:p>
            <a:pPr lvl="1"/>
            <a:r>
              <a:rPr lang="es-ES" sz="2600" dirty="0"/>
              <a:t>El comité de vecinos trabaja para garantizar que se escuchen todas las voces y que todos estén al tanto del proceso.</a:t>
            </a:r>
          </a:p>
          <a:p>
            <a:r>
              <a:rPr lang="es-ES" sz="3000" dirty="0"/>
              <a:t>Al término de la serie de reuniones, la Ciudad prepara la ordenanza</a:t>
            </a:r>
          </a:p>
          <a:p>
            <a:r>
              <a:rPr lang="es-ES" sz="3000" dirty="0"/>
              <a:t>La ciudad celebra una reunión vecinal para revisar el borrador del lenguaje</a:t>
            </a:r>
          </a:p>
          <a:p>
            <a:r>
              <a:rPr lang="es-ES" sz="3000" dirty="0"/>
              <a:t>Audiencia pública y recomendación de la Comisión del Plan de la Ciudad</a:t>
            </a:r>
          </a:p>
          <a:p>
            <a:r>
              <a:rPr lang="es-ES" sz="3000" dirty="0"/>
              <a:t>Audiencia pública y decisión              del Concejo Municipal</a:t>
            </a:r>
            <a:endParaRPr lang="en-US" sz="3000" dirty="0"/>
          </a:p>
        </p:txBody>
      </p:sp>
      <p:sp>
        <p:nvSpPr>
          <p:cNvPr id="4" name="Slide Number Placeholder 9">
            <a:extLst>
              <a:ext uri="{FF2B5EF4-FFF2-40B4-BE49-F238E27FC236}">
                <a16:creationId xmlns:a16="http://schemas.microsoft.com/office/drawing/2014/main" id="{D16ACF89-DEBE-4507-9337-B0989F0646CD}"/>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9</a:t>
            </a:fld>
            <a:endParaRPr lang="en-US" dirty="0"/>
          </a:p>
        </p:txBody>
      </p:sp>
      <p:grpSp>
        <p:nvGrpSpPr>
          <p:cNvPr id="5" name="Group 4">
            <a:extLst>
              <a:ext uri="{FF2B5EF4-FFF2-40B4-BE49-F238E27FC236}">
                <a16:creationId xmlns:a16="http://schemas.microsoft.com/office/drawing/2014/main" id="{CE0DCD12-0F3C-4E46-89C8-7BCF8DE976AC}"/>
              </a:ext>
            </a:extLst>
          </p:cNvPr>
          <p:cNvGrpSpPr/>
          <p:nvPr/>
        </p:nvGrpSpPr>
        <p:grpSpPr>
          <a:xfrm>
            <a:off x="76200" y="3048000"/>
            <a:ext cx="762000" cy="762000"/>
            <a:chOff x="-380176" y="2004220"/>
            <a:chExt cx="1066800" cy="1066800"/>
          </a:xfrm>
        </p:grpSpPr>
        <p:sp>
          <p:nvSpPr>
            <p:cNvPr id="6" name="Speech Bubble: Oval 5">
              <a:extLst>
                <a:ext uri="{FF2B5EF4-FFF2-40B4-BE49-F238E27FC236}">
                  <a16:creationId xmlns:a16="http://schemas.microsoft.com/office/drawing/2014/main" id="{6BDC7946-D81E-4ED5-94EC-3516EDFF01F7}"/>
                </a:ext>
              </a:extLst>
            </p:cNvPr>
            <p:cNvSpPr/>
            <p:nvPr/>
          </p:nvSpPr>
          <p:spPr>
            <a:xfrm>
              <a:off x="-380176" y="2004220"/>
              <a:ext cx="1066800" cy="1066800"/>
            </a:xfrm>
            <a:prstGeom prst="wedgeEllipseCallout">
              <a:avLst>
                <a:gd name="adj1" fmla="val 44094"/>
                <a:gd name="adj2" fmla="val -4626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000" b="1" i="0" u="none" strike="noStrike" cap="none" normalizeH="0" baseline="0" dirty="0">
                  <a:ln>
                    <a:noFill/>
                  </a:ln>
                  <a:solidFill>
                    <a:schemeClr val="bg1"/>
                  </a:solidFill>
                  <a:effectLst/>
                  <a:latin typeface="Lucida Sans" panose="020B0602030504020204" pitchFamily="34" charset="0"/>
                </a:rPr>
                <a:t>estás aquí </a:t>
              </a:r>
            </a:p>
          </p:txBody>
        </p:sp>
        <p:sp>
          <p:nvSpPr>
            <p:cNvPr id="7" name="Oval 6">
              <a:extLst>
                <a:ext uri="{FF2B5EF4-FFF2-40B4-BE49-F238E27FC236}">
                  <a16:creationId xmlns:a16="http://schemas.microsoft.com/office/drawing/2014/main" id="{60107188-0461-4192-9CC6-01D78E99F347}"/>
                </a:ext>
              </a:extLst>
            </p:cNvPr>
            <p:cNvSpPr/>
            <p:nvPr/>
          </p:nvSpPr>
          <p:spPr>
            <a:xfrm>
              <a:off x="-342076" y="2042320"/>
              <a:ext cx="990600" cy="99059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id="{F1F0515D-2765-4C80-95F4-0A5444227CF4}"/>
              </a:ext>
            </a:extLst>
          </p:cNvPr>
          <p:cNvSpPr>
            <a:spLocks noGrp="1"/>
          </p:cNvSpPr>
          <p:nvPr>
            <p:ph type="title"/>
          </p:nvPr>
        </p:nvSpPr>
        <p:spPr>
          <a:xfrm>
            <a:off x="533400" y="0"/>
            <a:ext cx="8229600" cy="792162"/>
          </a:xfrm>
        </p:spPr>
        <p:txBody>
          <a:bodyPr/>
          <a:lstStyle/>
          <a:p>
            <a:r>
              <a:rPr lang="es-ES" dirty="0"/>
              <a:t>Proceso Para Establecer un DC</a:t>
            </a:r>
            <a:endParaRPr lang="en-US" dirty="0"/>
          </a:p>
        </p:txBody>
      </p:sp>
    </p:spTree>
    <p:extLst>
      <p:ext uri="{BB962C8B-B14F-4D97-AF65-F5344CB8AC3E}">
        <p14:creationId xmlns:p14="http://schemas.microsoft.com/office/powerpoint/2010/main" val="1193750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91E91F550CF0741969649FF238F6268" ma:contentTypeVersion="0" ma:contentTypeDescription="Upload an image." ma:contentTypeScope="" ma:versionID="4e527fd3c61cc9d1c478b7703a8a5468">
  <xsd:schema xmlns:xsd="http://www.w3.org/2001/XMLSchema" xmlns:xs="http://www.w3.org/2001/XMLSchema" xmlns:p="http://schemas.microsoft.com/office/2006/metadata/properties" xmlns:ns1="http://schemas.microsoft.com/sharepoint/v3" xmlns:ns2="CD7C63D9-8965-4E81-83B5-EAD222014503" xmlns:ns3="http://schemas.microsoft.com/sharepoint/v3/fields" targetNamespace="http://schemas.microsoft.com/office/2006/metadata/properties" ma:root="true" ma:fieldsID="ca0b2c3b324b35247e11a6add0ce5384" ns1:_="" ns2:_="" ns3:_="">
    <xsd:import namespace="http://schemas.microsoft.com/sharepoint/v3"/>
    <xsd:import namespace="CD7C63D9-8965-4E81-83B5-EAD222014503"/>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1:ThumbnailExists" minOccurs="0"/>
                <xsd:element ref="ns1:PreviewExists" minOccurs="0"/>
                <xsd:element ref="ns1:ImageWidth" minOccurs="0"/>
                <xsd:element ref="ns1: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ThumbnailExists" ma:index="18" nillable="true" ma:displayName="Thumbnail Exists" ma:default="FALSE" ma:internalName="ThumbnailExists" ma:readOnly="true">
      <xsd:simpleType>
        <xsd:restriction base="dms:Boolean"/>
      </xsd:simpleType>
    </xsd:element>
    <xsd:element name="PreviewExists" ma:index="19" nillable="true" ma:displayName="Preview Exists" ma:default="FALSE" ma:internalName="PreviewExists" ma:readOnly="true">
      <xsd:simpleType>
        <xsd:restriction base="dms:Boolean"/>
      </xsd:simpleType>
    </xsd:element>
    <xsd:element name="ImageWidth" ma:index="20" nillable="true" ma:displayName="Picture Width" ma:internalName="ImageWidth" ma:readOnly="true">
      <xsd:simpleType>
        <xsd:restriction base="dms:Unknown"/>
      </xsd:simpleType>
    </xsd:element>
    <xsd:element name="ImageHeight" ma:index="22" nillable="true" ma:displayName="Picture Height" ma:internalName="ImageHeight" ma:readOnly="tru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7C63D9-8965-4E81-83B5-EAD222014503" elementFormDefault="qualified">
    <xsd:import namespace="http://schemas.microsoft.com/office/2006/documentManagement/types"/>
    <xsd:import namespace="http://schemas.microsoft.com/office/infopath/2007/PartnerControls"/>
    <xsd:element name="ImageCreateDate" ma:index="25" nillable="true" ma:displayName="Date Picture Taken" ma:descriptio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2"/>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CD7C63D9-8965-4E81-83B5-EAD22201450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15B78CFA-E6D2-4C29-9474-FBB0FC0F686B}"/>
</file>

<file path=customXml/itemProps2.xml><?xml version="1.0" encoding="utf-8"?>
<ds:datastoreItem xmlns:ds="http://schemas.openxmlformats.org/officeDocument/2006/customXml" ds:itemID="{9F72576A-8CEA-420A-B131-B073A8A2CC21}"/>
</file>

<file path=customXml/itemProps3.xml><?xml version="1.0" encoding="utf-8"?>
<ds:datastoreItem xmlns:ds="http://schemas.openxmlformats.org/officeDocument/2006/customXml" ds:itemID="{90A85101-1331-4C18-B0C1-6D84065EC2D6}"/>
</file>

<file path=docProps/app.xml><?xml version="1.0" encoding="utf-8"?>
<Properties xmlns="http://schemas.openxmlformats.org/officeDocument/2006/extended-properties" xmlns:vt="http://schemas.openxmlformats.org/officeDocument/2006/docPropsVTypes">
  <Template>ExternalPresentationTemplate_Pam_03-02-12017d</Template>
  <TotalTime>31492</TotalTime>
  <Words>2882</Words>
  <Application>Microsoft Office PowerPoint</Application>
  <PresentationFormat>On-screen Show (4:3)</PresentationFormat>
  <Paragraphs>381</Paragraphs>
  <Slides>37</Slides>
  <Notes>37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Google Sans</vt:lpstr>
      <vt:lpstr>Lucida Sans</vt:lpstr>
      <vt:lpstr>Wingdings</vt:lpstr>
      <vt:lpstr>Office Theme</vt:lpstr>
      <vt:lpstr>Acrobat Document</vt:lpstr>
      <vt:lpstr>Distrito de Conservación Propuesto de South Winnetka Heights Reunión vecinal posterior a la solicitud No. 1</vt:lpstr>
      <vt:lpstr>Distrito de Conservación Propuesto de South Winnetka Heights Reunión vecinal posterior a la solicitud No. 1</vt:lpstr>
      <vt:lpstr>Propósito de un Distrito de Conservación</vt:lpstr>
      <vt:lpstr>Límites Propuestos por el DC</vt:lpstr>
      <vt:lpstr>Propósito de Esta Reunión</vt:lpstr>
      <vt:lpstr>PowerPoint Presentation</vt:lpstr>
      <vt:lpstr>Proceso Para Establecer un DC</vt:lpstr>
      <vt:lpstr>Proceso Para Establecer un DC</vt:lpstr>
      <vt:lpstr>Proceso Para Establecer un DC</vt:lpstr>
      <vt:lpstr>Los Antecedentes</vt:lpstr>
      <vt:lpstr>Los Antecedentes</vt:lpstr>
      <vt:lpstr>Calendario de Reuniones</vt:lpstr>
      <vt:lpstr>Calendario de Reuniones (cont.)</vt:lpstr>
      <vt:lpstr>Calendario de Reuniones (cont.)</vt:lpstr>
      <vt:lpstr>Temas de Discusion:</vt:lpstr>
      <vt:lpstr>Temas de Discusion: (cont.)</vt:lpstr>
      <vt:lpstr>Temas de Discusion: (cont.)</vt:lpstr>
      <vt:lpstr>Temas de Discusion: (cont.)</vt:lpstr>
      <vt:lpstr>Temas de Discusion: (cont.)</vt:lpstr>
      <vt:lpstr>Temas de Discusion: (cont.)</vt:lpstr>
      <vt:lpstr>Temas de Discusion: (cont.)</vt:lpstr>
      <vt:lpstr>PowerPoint Presentation</vt:lpstr>
      <vt:lpstr>Temas de Discusion: (cont.)</vt:lpstr>
      <vt:lpstr>Temas de Discusion: (cont.)</vt:lpstr>
      <vt:lpstr>El Procedimiento</vt:lpstr>
      <vt:lpstr>Tema de la Petición: Calzadas y Bordillos</vt:lpstr>
      <vt:lpstr>PowerPoint Presentation</vt:lpstr>
      <vt:lpstr>PowerPoint Presentation</vt:lpstr>
      <vt:lpstr>Tema de la Petición – Paseo Frontal</vt:lpstr>
      <vt:lpstr>PowerPoint Presentation</vt:lpstr>
      <vt:lpstr>PowerPoint Presentation</vt:lpstr>
      <vt:lpstr>PowerPoint Presentation</vt:lpstr>
      <vt:lpstr>Tema de la Petición: Tamaño del Lote</vt:lpstr>
      <vt:lpstr>PowerPoint Presentation</vt:lpstr>
      <vt:lpstr>PowerPoint Presentation</vt:lpstr>
      <vt:lpstr>Next Steps</vt:lpstr>
      <vt:lpstr>Distrito de Conservación Propuesto de South Winnetka Heights Reunión vecinal posterior a la solicitud No.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Trevor</dc:creator>
  <cp:keywords>South Winnetka, Conservation District, Spanish Translation</cp:keywords>
  <dc:description/>
  <cp:lastModifiedBy>Del Castillo, Arturo</cp:lastModifiedBy>
  <cp:revision>408</cp:revision>
  <cp:lastPrinted>2022-09-27T16:21:26Z</cp:lastPrinted>
  <dcterms:created xsi:type="dcterms:W3CDTF">2018-01-16T21:55:49Z</dcterms:created>
  <dcterms:modified xsi:type="dcterms:W3CDTF">2022-09-29T17:16:27Z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0x0101009148F5A04DDD49CBA7127AADA5FB792B00AADE34325A8B49CDA8BB4DB53328F21400391E91F550CF0741969649FF238F6268</vt:lpwstr>
  </property>
</Properties>
</file>