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1" r:id="rId2"/>
    <p:sldId id="348" r:id="rId3"/>
    <p:sldId id="274" r:id="rId4"/>
    <p:sldId id="273" r:id="rId5"/>
    <p:sldId id="286" r:id="rId6"/>
    <p:sldId id="287" r:id="rId7"/>
    <p:sldId id="364" r:id="rId8"/>
    <p:sldId id="365" r:id="rId9"/>
    <p:sldId id="265" r:id="rId10"/>
    <p:sldId id="308" r:id="rId11"/>
    <p:sldId id="363" r:id="rId12"/>
    <p:sldId id="317" r:id="rId13"/>
    <p:sldId id="359" r:id="rId14"/>
    <p:sldId id="351" r:id="rId15"/>
    <p:sldId id="284" r:id="rId16"/>
    <p:sldId id="295" r:id="rId17"/>
    <p:sldId id="352" r:id="rId18"/>
    <p:sldId id="353" r:id="rId19"/>
    <p:sldId id="354" r:id="rId20"/>
    <p:sldId id="355" r:id="rId21"/>
    <p:sldId id="356" r:id="rId22"/>
    <p:sldId id="357" r:id="rId23"/>
    <p:sldId id="367" r:id="rId24"/>
    <p:sldId id="368" r:id="rId25"/>
    <p:sldId id="336" r:id="rId26"/>
    <p:sldId id="297" r:id="rId27"/>
    <p:sldId id="303" r:id="rId28"/>
    <p:sldId id="323" r:id="rId29"/>
    <p:sldId id="296" r:id="rId30"/>
    <p:sldId id="302" r:id="rId31"/>
    <p:sldId id="366" r:id="rId32"/>
    <p:sldId id="324" r:id="rId33"/>
    <p:sldId id="360" r:id="rId34"/>
    <p:sldId id="361" r:id="rId35"/>
    <p:sldId id="362" r:id="rId36"/>
    <p:sldId id="263" r:id="rId37"/>
    <p:sldId id="358" r:id="rId3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63F88"/>
    <a:srgbClr val="305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94102" autoAdjust="0"/>
  </p:normalViewPr>
  <p:slideViewPr>
    <p:cSldViewPr>
      <p:cViewPr varScale="1">
        <p:scale>
          <a:sx n="96" d="100"/>
          <a:sy n="96" d="100"/>
        </p:scale>
        <p:origin x="10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1"/>
            <a:ext cx="3044720" cy="467231"/>
          </a:xfrm>
          <a:prstGeom prst="rect">
            <a:avLst/>
          </a:prstGeom>
        </p:spPr>
        <p:txBody>
          <a:bodyPr vert="horz" lIns="93341" tIns="46671" rIns="93341" bIns="46671"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79930" y="1"/>
            <a:ext cx="3044720" cy="467231"/>
          </a:xfrm>
          <a:prstGeom prst="rect">
            <a:avLst/>
          </a:prstGeom>
        </p:spPr>
        <p:txBody>
          <a:bodyPr vert="horz" lIns="93341" tIns="46671" rIns="93341" bIns="46671" rtlCol="0"/>
          <a:lstStyle>
            <a:lvl1pPr algn="r">
              <a:defRPr sz="1200"/>
            </a:lvl1pPr>
          </a:lstStyle>
          <a:p>
            <a:fld id="{CFF6F72D-14D9-4039-928E-AF325A42E914}" type="datetimeFigureOut">
              <a:rPr lang="en-US" smtClean="0"/>
              <a:t>9/29/2022</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45046"/>
            <a:ext cx="3044720" cy="467230"/>
          </a:xfrm>
          <a:prstGeom prst="rect">
            <a:avLst/>
          </a:prstGeom>
        </p:spPr>
        <p:txBody>
          <a:bodyPr vert="horz" lIns="93341" tIns="46671" rIns="93341" bIns="4667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79930" y="8845046"/>
            <a:ext cx="3044720" cy="467230"/>
          </a:xfrm>
          <a:prstGeom prst="rect">
            <a:avLst/>
          </a:prstGeom>
        </p:spPr>
        <p:txBody>
          <a:bodyPr vert="horz" lIns="93341" tIns="46671" rIns="93341" bIns="46671"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401" cy="467043"/>
          </a:xfrm>
          <a:prstGeom prst="rect">
            <a:avLst/>
          </a:prstGeom>
        </p:spPr>
        <p:txBody>
          <a:bodyPr vert="horz" lIns="91494" tIns="45746" rIns="91494" bIns="45746" rtlCol="0"/>
          <a:lstStyle>
            <a:lvl1pPr algn="l">
              <a:defRPr sz="1200"/>
            </a:lvl1pPr>
          </a:lstStyle>
          <a:p>
            <a:endParaRPr lang="en-US" dirty="0"/>
          </a:p>
        </p:txBody>
      </p:sp>
      <p:sp>
        <p:nvSpPr>
          <p:cNvPr id="3" name="Date Placeholder 2"/>
          <p:cNvSpPr>
            <a:spLocks noGrp="1"/>
          </p:cNvSpPr>
          <p:nvPr>
            <p:ph type="dt" idx="1"/>
          </p:nvPr>
        </p:nvSpPr>
        <p:spPr>
          <a:xfrm>
            <a:off x="3980286" y="1"/>
            <a:ext cx="3044401" cy="467043"/>
          </a:xfrm>
          <a:prstGeom prst="rect">
            <a:avLst/>
          </a:prstGeom>
        </p:spPr>
        <p:txBody>
          <a:bodyPr vert="horz" lIns="91494" tIns="45746" rIns="91494" bIns="45746" rtlCol="0"/>
          <a:lstStyle>
            <a:lvl1pPr algn="r">
              <a:defRPr sz="1200"/>
            </a:lvl1pPr>
          </a:lstStyle>
          <a:p>
            <a:fld id="{C1B1BD56-0FC0-4576-A56D-D3B2EFC41D51}" type="datetimeFigureOut">
              <a:rPr lang="en-US" smtClean="0"/>
              <a:t>9/29/2022</a:t>
            </a:fld>
            <a:endParaRPr lang="en-US" dirty="0"/>
          </a:p>
        </p:txBody>
      </p:sp>
      <p:sp>
        <p:nvSpPr>
          <p:cNvPr id="4" name="Slide Image Placeholder 3"/>
          <p:cNvSpPr>
            <a:spLocks noGrp="1" noRot="1" noChangeAspect="1"/>
          </p:cNvSpPr>
          <p:nvPr>
            <p:ph type="sldImg" idx="2"/>
          </p:nvPr>
        </p:nvSpPr>
        <p:spPr>
          <a:xfrm>
            <a:off x="1419225" y="1165225"/>
            <a:ext cx="4187825" cy="3141663"/>
          </a:xfrm>
          <a:prstGeom prst="rect">
            <a:avLst/>
          </a:prstGeom>
          <a:noFill/>
          <a:ln w="12700">
            <a:solidFill>
              <a:prstClr val="black"/>
            </a:solidFill>
          </a:ln>
        </p:spPr>
        <p:txBody>
          <a:bodyPr vert="horz" lIns="91494" tIns="45746" rIns="91494" bIns="45746" rtlCol="0" anchor="ctr"/>
          <a:lstStyle/>
          <a:p>
            <a:endParaRPr lang="en-US" dirty="0"/>
          </a:p>
        </p:txBody>
      </p:sp>
      <p:sp>
        <p:nvSpPr>
          <p:cNvPr id="5" name="Notes Placeholder 4"/>
          <p:cNvSpPr>
            <a:spLocks noGrp="1"/>
          </p:cNvSpPr>
          <p:nvPr>
            <p:ph type="body" sz="quarter" idx="3"/>
          </p:nvPr>
        </p:nvSpPr>
        <p:spPr>
          <a:xfrm>
            <a:off x="702310" y="4481395"/>
            <a:ext cx="5621656" cy="3666450"/>
          </a:xfrm>
          <a:prstGeom prst="rect">
            <a:avLst/>
          </a:prstGeom>
        </p:spPr>
        <p:txBody>
          <a:bodyPr vert="horz" lIns="91494" tIns="45746" rIns="91494" bIns="457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233"/>
            <a:ext cx="3044401" cy="467043"/>
          </a:xfrm>
          <a:prstGeom prst="rect">
            <a:avLst/>
          </a:prstGeom>
        </p:spPr>
        <p:txBody>
          <a:bodyPr vert="horz" lIns="91494" tIns="45746" rIns="91494" bIns="457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286" y="8845233"/>
            <a:ext cx="3044401" cy="467043"/>
          </a:xfrm>
          <a:prstGeom prst="rect">
            <a:avLst/>
          </a:prstGeom>
        </p:spPr>
        <p:txBody>
          <a:bodyPr vert="horz" lIns="91494" tIns="45746" rIns="91494" bIns="45746"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172467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253379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12</a:t>
            </a:fld>
            <a:endParaRPr lang="en-US" dirty="0"/>
          </a:p>
        </p:txBody>
      </p:sp>
    </p:spTree>
    <p:extLst>
      <p:ext uri="{BB962C8B-B14F-4D97-AF65-F5344CB8AC3E}">
        <p14:creationId xmlns:p14="http://schemas.microsoft.com/office/powerpoint/2010/main" val="14536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02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791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items that were on the petition – what we’ll be discussing at these meetings</a:t>
            </a:r>
          </a:p>
        </p:txBody>
      </p:sp>
      <p:sp>
        <p:nvSpPr>
          <p:cNvPr id="4" name="Slide Number Placeholder 3"/>
          <p:cNvSpPr>
            <a:spLocks noGrp="1"/>
          </p:cNvSpPr>
          <p:nvPr>
            <p:ph type="sldNum" sz="quarter" idx="10"/>
          </p:nvPr>
        </p:nvSpPr>
        <p:spPr/>
        <p:txBody>
          <a:bodyPr/>
          <a:lstStyle/>
          <a:p>
            <a:fld id="{4211A267-F8C8-450B-BABA-7E2E6510215A}" type="slidenum">
              <a:rPr lang="en-US" smtClean="0"/>
              <a:t>15</a:t>
            </a:fld>
            <a:endParaRPr lang="en-US" dirty="0"/>
          </a:p>
        </p:txBody>
      </p:sp>
    </p:spTree>
    <p:extLst>
      <p:ext uri="{BB962C8B-B14F-4D97-AF65-F5344CB8AC3E}">
        <p14:creationId xmlns:p14="http://schemas.microsoft.com/office/powerpoint/2010/main" val="356882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16</a:t>
            </a:fld>
            <a:endParaRPr lang="en-US" dirty="0"/>
          </a:p>
        </p:txBody>
      </p:sp>
    </p:spTree>
    <p:extLst>
      <p:ext uri="{BB962C8B-B14F-4D97-AF65-F5344CB8AC3E}">
        <p14:creationId xmlns:p14="http://schemas.microsoft.com/office/powerpoint/2010/main" val="112758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312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459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63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325425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430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66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0507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9297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7885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25</a:t>
            </a:fld>
            <a:endParaRPr lang="en-US" dirty="0"/>
          </a:p>
        </p:txBody>
      </p:sp>
    </p:spTree>
    <p:extLst>
      <p:ext uri="{BB962C8B-B14F-4D97-AF65-F5344CB8AC3E}">
        <p14:creationId xmlns:p14="http://schemas.microsoft.com/office/powerpoint/2010/main" val="265232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fld id="{4211A267-F8C8-450B-BABA-7E2E6510215A}" type="slidenum">
              <a:rPr lang="en-US" smtClean="0"/>
              <a:t>26</a:t>
            </a:fld>
            <a:endParaRPr lang="en-US" dirty="0"/>
          </a:p>
        </p:txBody>
      </p:sp>
    </p:spTree>
    <p:extLst>
      <p:ext uri="{BB962C8B-B14F-4D97-AF65-F5344CB8AC3E}">
        <p14:creationId xmlns:p14="http://schemas.microsoft.com/office/powerpoint/2010/main" val="138850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fld id="{4211A267-F8C8-450B-BABA-7E2E6510215A}" type="slidenum">
              <a:rPr lang="en-US" smtClean="0"/>
              <a:t>27</a:t>
            </a:fld>
            <a:endParaRPr lang="en-US" dirty="0"/>
          </a:p>
        </p:txBody>
      </p:sp>
    </p:spTree>
    <p:extLst>
      <p:ext uri="{BB962C8B-B14F-4D97-AF65-F5344CB8AC3E}">
        <p14:creationId xmlns:p14="http://schemas.microsoft.com/office/powerpoint/2010/main" val="221358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28</a:t>
            </a:fld>
            <a:endParaRPr lang="en-US" dirty="0"/>
          </a:p>
        </p:txBody>
      </p:sp>
    </p:spTree>
    <p:extLst>
      <p:ext uri="{BB962C8B-B14F-4D97-AF65-F5344CB8AC3E}">
        <p14:creationId xmlns:p14="http://schemas.microsoft.com/office/powerpoint/2010/main" val="2872273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29</a:t>
            </a:fld>
            <a:endParaRPr lang="en-US" dirty="0"/>
          </a:p>
        </p:txBody>
      </p:sp>
    </p:spTree>
    <p:extLst>
      <p:ext uri="{BB962C8B-B14F-4D97-AF65-F5344CB8AC3E}">
        <p14:creationId xmlns:p14="http://schemas.microsoft.com/office/powerpoint/2010/main" val="120088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purpose of a conservation district?</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1840053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30</a:t>
            </a:fld>
            <a:endParaRPr lang="en-US" dirty="0"/>
          </a:p>
        </p:txBody>
      </p:sp>
    </p:spTree>
    <p:extLst>
      <p:ext uri="{BB962C8B-B14F-4D97-AF65-F5344CB8AC3E}">
        <p14:creationId xmlns:p14="http://schemas.microsoft.com/office/powerpoint/2010/main" val="369152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31</a:t>
            </a:fld>
            <a:endParaRPr lang="en-US" dirty="0"/>
          </a:p>
        </p:txBody>
      </p:sp>
    </p:spTree>
    <p:extLst>
      <p:ext uri="{BB962C8B-B14F-4D97-AF65-F5344CB8AC3E}">
        <p14:creationId xmlns:p14="http://schemas.microsoft.com/office/powerpoint/2010/main" val="3806758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32</a:t>
            </a:fld>
            <a:endParaRPr lang="en-US" dirty="0"/>
          </a:p>
        </p:txBody>
      </p:sp>
    </p:spTree>
    <p:extLst>
      <p:ext uri="{BB962C8B-B14F-4D97-AF65-F5344CB8AC3E}">
        <p14:creationId xmlns:p14="http://schemas.microsoft.com/office/powerpoint/2010/main" val="100731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65286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34364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4092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36</a:t>
            </a:fld>
            <a:endParaRPr lang="en-US" dirty="0"/>
          </a:p>
        </p:txBody>
      </p:sp>
    </p:spTree>
    <p:extLst>
      <p:ext uri="{BB962C8B-B14F-4D97-AF65-F5344CB8AC3E}">
        <p14:creationId xmlns:p14="http://schemas.microsoft.com/office/powerpoint/2010/main" val="3572315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238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12627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396995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49" indent="-171549">
              <a:buFontTx/>
              <a:buChar char="-"/>
            </a:pPr>
            <a:r>
              <a:rPr lang="en-US" dirty="0"/>
              <a:t>This is our process for amending an existing Conservation District – long story short: Pre-applications meetings, petitions, post-application meetings, ordinance revisions, public hearings.</a:t>
            </a:r>
          </a:p>
          <a:p>
            <a:pPr marL="171549" indent="-171549">
              <a:buFontTx/>
              <a:buChar char="-"/>
            </a:pPr>
            <a:r>
              <a:rPr lang="en-US" dirty="0"/>
              <a:t>We have verified petitions (75% of owners signed requesting to consider amendments), so we are holding meetings to actually determine what changes are appropriate.</a:t>
            </a:r>
          </a:p>
        </p:txBody>
      </p:sp>
      <p:sp>
        <p:nvSpPr>
          <p:cNvPr id="4" name="Slide Number Placeholder 3"/>
          <p:cNvSpPr>
            <a:spLocks noGrp="1"/>
          </p:cNvSpPr>
          <p:nvPr>
            <p:ph type="sldNum" sz="quarter" idx="10"/>
          </p:nvPr>
        </p:nvSpPr>
        <p:spPr/>
        <p:txBody>
          <a:bodyPr/>
          <a:lstStyle/>
          <a:p>
            <a:fld id="{4211A267-F8C8-450B-BABA-7E2E6510215A}" type="slidenum">
              <a:rPr lang="en-US" smtClean="0"/>
              <a:t>6</a:t>
            </a:fld>
            <a:endParaRPr lang="en-US" dirty="0"/>
          </a:p>
        </p:txBody>
      </p:sp>
    </p:spTree>
    <p:extLst>
      <p:ext uri="{BB962C8B-B14F-4D97-AF65-F5344CB8AC3E}">
        <p14:creationId xmlns:p14="http://schemas.microsoft.com/office/powerpoint/2010/main" val="326582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process for turning your neighborhood into a conservation district? </a:t>
            </a:r>
          </a:p>
          <a:p>
            <a:endParaRPr lang="en-US" dirty="0"/>
          </a:p>
          <a:p>
            <a:r>
              <a:rPr lang="en-US" dirty="0"/>
              <a:t>We’ll go through the process tonight, but I can’t emphasize enough that it is incumbent upon the neighborhood committee and property owners to get the involvement of the entire neighborhood. The more you talk and reach consensus about what you want, before we actually start the official zoning change process, the better this process will go.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e-mail address will be at the end of this presentation… feel free to send comments by e-mail, also.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7</a:t>
            </a:fld>
            <a:endParaRPr lang="en-US" dirty="0"/>
          </a:p>
        </p:txBody>
      </p:sp>
    </p:spTree>
    <p:extLst>
      <p:ext uri="{BB962C8B-B14F-4D97-AF65-F5344CB8AC3E}">
        <p14:creationId xmlns:p14="http://schemas.microsoft.com/office/powerpoint/2010/main" val="375286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neighborhood has reached some consensus on what types of changes it wants to make and conveys those changes to staff, then the City holds an additional pre-application meeting to develop and finalize the categories of standards to amend or add. </a:t>
            </a:r>
          </a:p>
          <a:p>
            <a:endParaRPr lang="en-US" dirty="0"/>
          </a:p>
          <a:p>
            <a:r>
              <a:rPr lang="en-US" dirty="0"/>
              <a:t>Using those categories and elements, the city drafts petition language and gives the petitions to the neighborhood committee.</a:t>
            </a:r>
          </a:p>
          <a:p>
            <a:endParaRPr lang="en-US" dirty="0"/>
          </a:p>
          <a:p>
            <a:r>
              <a:rPr lang="en-US" dirty="0"/>
              <a:t>The NC will have 12 months to gather signatures and return them to the city. </a:t>
            </a:r>
          </a:p>
          <a:p>
            <a:endParaRPr lang="en-US" dirty="0"/>
          </a:p>
          <a:p>
            <a:r>
              <a:rPr lang="en-US" dirty="0"/>
              <a:t>City staff then verifies the signatures and petitions.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29861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61886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640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a:xfrm>
            <a:off x="685800" y="2667000"/>
            <a:ext cx="6446520" cy="1066800"/>
          </a:xfrm>
        </p:spPr>
        <p:txBody>
          <a:bodyPr/>
          <a:lstStyle/>
          <a:p>
            <a:r>
              <a:rPr lang="en-US" dirty="0"/>
              <a:t>September 29, 2022</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685800" y="4419600"/>
            <a:ext cx="4690872" cy="1548385"/>
          </a:xfrm>
        </p:spPr>
        <p:txBody>
          <a:bodyPr>
            <a:normAutofit fontScale="92500" lnSpcReduction="20000"/>
          </a:bodyPr>
          <a:lstStyle/>
          <a:p>
            <a:r>
              <a:rPr lang="en-US" dirty="0"/>
              <a:t>Trevor Brown, Chief Planner</a:t>
            </a:r>
          </a:p>
          <a:p>
            <a:r>
              <a:rPr lang="en-US" dirty="0"/>
              <a:t>Melissa Parent, Senior Planner</a:t>
            </a:r>
          </a:p>
          <a:p>
            <a:r>
              <a:rPr lang="en-US" dirty="0"/>
              <a:t>Scott Bellen, Senior Planner</a:t>
            </a:r>
          </a:p>
          <a:p>
            <a:r>
              <a:rPr lang="en-US" dirty="0"/>
              <a:t>Planning &amp; Urban Design</a:t>
            </a:r>
          </a:p>
          <a:p>
            <a:r>
              <a:rPr lang="en-US" dirty="0"/>
              <a:t>City of Dallas</a:t>
            </a:r>
          </a:p>
        </p:txBody>
      </p:sp>
      <p:sp>
        <p:nvSpPr>
          <p:cNvPr id="7" name="Title 1">
            <a:extLst>
              <a:ext uri="{FF2B5EF4-FFF2-40B4-BE49-F238E27FC236}">
                <a16:creationId xmlns:a16="http://schemas.microsoft.com/office/drawing/2014/main" id="{72FD2FA0-8E5C-4717-902F-9CAAD1CAA8B0}"/>
              </a:ext>
            </a:extLst>
          </p:cNvPr>
          <p:cNvSpPr>
            <a:spLocks noGrp="1"/>
          </p:cNvSpPr>
          <p:nvPr>
            <p:ph type="ctrTitle"/>
          </p:nvPr>
        </p:nvSpPr>
        <p:spPr>
          <a:xfrm>
            <a:off x="685800" y="304800"/>
            <a:ext cx="7620000" cy="1470025"/>
          </a:xfrm>
        </p:spPr>
        <p:txBody>
          <a:bodyPr>
            <a:normAutofit fontScale="90000"/>
          </a:bodyPr>
          <a:lstStyle/>
          <a:p>
            <a:r>
              <a:rPr lang="en-US" sz="4000" dirty="0"/>
              <a:t>South Winnetka Heights</a:t>
            </a:r>
            <a:br>
              <a:rPr lang="en-US" sz="4000" dirty="0"/>
            </a:br>
            <a:r>
              <a:rPr lang="en-US" sz="4000" dirty="0"/>
              <a:t>Proposed Conservation District</a:t>
            </a:r>
            <a:br>
              <a:rPr lang="en-US" dirty="0"/>
            </a:br>
            <a:r>
              <a:rPr lang="en-US" sz="2400" dirty="0"/>
              <a:t>Post-Application Neighborhood Meeting No. 1</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Background</a:t>
            </a:r>
          </a:p>
        </p:txBody>
      </p:sp>
      <p:sp>
        <p:nvSpPr>
          <p:cNvPr id="3" name="Content Placeholder 2"/>
          <p:cNvSpPr>
            <a:spLocks noGrp="1"/>
          </p:cNvSpPr>
          <p:nvPr>
            <p:ph idx="1"/>
          </p:nvPr>
        </p:nvSpPr>
        <p:spPr>
          <a:xfrm>
            <a:off x="228600" y="868362"/>
            <a:ext cx="8751771" cy="4922838"/>
          </a:xfrm>
        </p:spPr>
        <p:txBody>
          <a:bodyPr>
            <a:normAutofit/>
          </a:bodyPr>
          <a:lstStyle/>
          <a:p>
            <a:pPr>
              <a:lnSpc>
                <a:spcPct val="120000"/>
              </a:lnSpc>
            </a:pPr>
            <a:r>
              <a:rPr lang="en-US" sz="2600" dirty="0"/>
              <a:t>August 2019 – first inquiry into a CD</a:t>
            </a:r>
          </a:p>
          <a:p>
            <a:pPr>
              <a:lnSpc>
                <a:spcPct val="120000"/>
              </a:lnSpc>
            </a:pPr>
            <a:r>
              <a:rPr lang="en-US" sz="2600" dirty="0"/>
              <a:t>July 2020 – Determination of Eligibility for pre-application</a:t>
            </a:r>
          </a:p>
          <a:p>
            <a:pPr>
              <a:lnSpc>
                <a:spcPct val="120000"/>
              </a:lnSpc>
            </a:pPr>
            <a:r>
              <a:rPr lang="en-US" sz="2600" dirty="0"/>
              <a:t>August 20, 2020 - Neighborhood committee (10 property owners) submitted a request for pre-application meetings to begin the process of potentially creating a new Conservation District.</a:t>
            </a:r>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10</a:t>
            </a:fld>
            <a:endParaRPr lang="en-US" dirty="0"/>
          </a:p>
        </p:txBody>
      </p:sp>
    </p:spTree>
    <p:extLst>
      <p:ext uri="{BB962C8B-B14F-4D97-AF65-F5344CB8AC3E}">
        <p14:creationId xmlns:p14="http://schemas.microsoft.com/office/powerpoint/2010/main" val="317020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Background</a:t>
            </a:r>
          </a:p>
        </p:txBody>
      </p:sp>
      <p:sp>
        <p:nvSpPr>
          <p:cNvPr id="3" name="Content Placeholder 2"/>
          <p:cNvSpPr>
            <a:spLocks noGrp="1"/>
          </p:cNvSpPr>
          <p:nvPr>
            <p:ph idx="1"/>
          </p:nvPr>
        </p:nvSpPr>
        <p:spPr>
          <a:xfrm>
            <a:off x="228600" y="868362"/>
            <a:ext cx="8751771" cy="4922838"/>
          </a:xfrm>
        </p:spPr>
        <p:txBody>
          <a:bodyPr>
            <a:normAutofit/>
          </a:bodyPr>
          <a:lstStyle/>
          <a:p>
            <a:pPr>
              <a:lnSpc>
                <a:spcPct val="120000"/>
              </a:lnSpc>
            </a:pPr>
            <a:r>
              <a:rPr lang="en-US" sz="2600" dirty="0"/>
              <a:t>November 9, 2020 - 1st Pre-application Meeting.</a:t>
            </a:r>
          </a:p>
          <a:p>
            <a:pPr>
              <a:lnSpc>
                <a:spcPct val="120000"/>
              </a:lnSpc>
            </a:pPr>
            <a:r>
              <a:rPr lang="en-US" sz="2600" dirty="0"/>
              <a:t>July 19, 2021 - 2nd Pre-application Meeting</a:t>
            </a:r>
          </a:p>
          <a:p>
            <a:pPr>
              <a:lnSpc>
                <a:spcPct val="120000"/>
              </a:lnSpc>
            </a:pPr>
            <a:r>
              <a:rPr lang="en-US" sz="2600" dirty="0"/>
              <a:t>July 29, 2021 - Petitions provided to Neighborhood Committee for collection of property owner signatures. </a:t>
            </a:r>
          </a:p>
          <a:p>
            <a:pPr>
              <a:lnSpc>
                <a:spcPct val="120000"/>
              </a:lnSpc>
            </a:pPr>
            <a:r>
              <a:rPr lang="en-US" sz="2600" dirty="0"/>
              <a:t>July 29, 2022 – 71 petitions were submitted by the Neighborhood Committee for verification.</a:t>
            </a:r>
          </a:p>
          <a:p>
            <a:pPr>
              <a:lnSpc>
                <a:spcPct val="120000"/>
              </a:lnSpc>
            </a:pPr>
            <a:r>
              <a:rPr lang="en-US" sz="2600" dirty="0"/>
              <a:t>August 29, 2022 - ​Planning &amp; Urban Design staff verified 76% of the petitions.</a:t>
            </a:r>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11</a:t>
            </a:fld>
            <a:endParaRPr lang="en-US" dirty="0"/>
          </a:p>
        </p:txBody>
      </p:sp>
    </p:spTree>
    <p:extLst>
      <p:ext uri="{BB962C8B-B14F-4D97-AF65-F5344CB8AC3E}">
        <p14:creationId xmlns:p14="http://schemas.microsoft.com/office/powerpoint/2010/main" val="394057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762000"/>
            <a:ext cx="8769096" cy="5257800"/>
          </a:xfrm>
        </p:spPr>
        <p:txBody>
          <a:bodyPr>
            <a:normAutofit fontScale="70000" lnSpcReduction="20000"/>
          </a:bodyPr>
          <a:lstStyle/>
          <a:p>
            <a:pPr>
              <a:lnSpc>
                <a:spcPct val="120000"/>
              </a:lnSpc>
            </a:pPr>
            <a:r>
              <a:rPr lang="en-US" dirty="0"/>
              <a:t>Post-Application Neighborhood Meeting #1 – September 29</a:t>
            </a:r>
          </a:p>
          <a:p>
            <a:pPr lvl="1">
              <a:lnSpc>
                <a:spcPct val="120000"/>
              </a:lnSpc>
            </a:pPr>
            <a:r>
              <a:rPr lang="en-US" dirty="0"/>
              <a:t>Process, schedule, driveways/curbing, front walk, front yard impervious coverage</a:t>
            </a:r>
            <a:r>
              <a:rPr lang="en-US" dirty="0">
                <a:highlight>
                  <a:srgbClr val="FFFFFF"/>
                </a:highlight>
              </a:rPr>
              <a:t>, lot size</a:t>
            </a:r>
            <a:r>
              <a:rPr lang="en-US" dirty="0"/>
              <a:t>. </a:t>
            </a:r>
          </a:p>
          <a:p>
            <a:pPr>
              <a:lnSpc>
                <a:spcPct val="120000"/>
              </a:lnSpc>
            </a:pPr>
            <a:r>
              <a:rPr lang="en-US" dirty="0"/>
              <a:t>Post-Application Neighborhood Meeting #2 – October 17</a:t>
            </a:r>
          </a:p>
          <a:p>
            <a:pPr lvl="1">
              <a:lnSpc>
                <a:spcPct val="120000"/>
              </a:lnSpc>
            </a:pPr>
            <a:r>
              <a:rPr lang="en-US" dirty="0"/>
              <a:t>Use and parking, </a:t>
            </a:r>
            <a:r>
              <a:rPr lang="en-US" dirty="0">
                <a:highlight>
                  <a:srgbClr val="FFFFFF"/>
                </a:highlight>
              </a:rPr>
              <a:t>density, lot coverage, building height &amp; stories, Floor Area Ratio, drainage, and slope</a:t>
            </a:r>
          </a:p>
          <a:p>
            <a:pPr>
              <a:lnSpc>
                <a:spcPct val="120000"/>
              </a:lnSpc>
            </a:pPr>
            <a:r>
              <a:rPr lang="en-US" dirty="0"/>
              <a:t>Post-Application Neighborhood Meeting #3 – November 1 (Tuesday)</a:t>
            </a:r>
          </a:p>
          <a:p>
            <a:pPr lvl="1">
              <a:lnSpc>
                <a:spcPct val="120000"/>
              </a:lnSpc>
            </a:pPr>
            <a:r>
              <a:rPr lang="en-US" dirty="0"/>
              <a:t>Setbacks-main, setbacks-accessory, accessory structures, foundations</a:t>
            </a:r>
          </a:p>
          <a:p>
            <a:pPr>
              <a:lnSpc>
                <a:spcPct val="120000"/>
              </a:lnSpc>
            </a:pPr>
            <a:r>
              <a:rPr lang="en-US" dirty="0"/>
              <a:t>Post-Application Neighborhood Meeting #4 – November 14</a:t>
            </a:r>
          </a:p>
          <a:p>
            <a:pPr lvl="1">
              <a:lnSpc>
                <a:spcPct val="120000"/>
              </a:lnSpc>
            </a:pPr>
            <a:r>
              <a:rPr lang="en-US" dirty="0"/>
              <a:t>Demolition, documented assurance, roofing materials, windows, porches</a:t>
            </a:r>
            <a:endParaRPr lang="en-US" dirty="0">
              <a:highlight>
                <a:srgbClr val="FFFF00"/>
              </a:highlight>
            </a:endParaRPr>
          </a:p>
          <a:p>
            <a:pPr>
              <a:lnSpc>
                <a:spcPct val="120000"/>
              </a:lnSpc>
            </a:pPr>
            <a:r>
              <a:rPr lang="en-US" dirty="0"/>
              <a:t>Post-Application Neighborhood Meeting #5 – December 5</a:t>
            </a:r>
          </a:p>
          <a:p>
            <a:pPr lvl="1">
              <a:lnSpc>
                <a:spcPct val="120000"/>
              </a:lnSpc>
            </a:pPr>
            <a:r>
              <a:rPr lang="en-US" dirty="0"/>
              <a:t>Fences, retaining walls, waterfall steps, landscape, paint, solar</a:t>
            </a:r>
          </a:p>
          <a:p>
            <a:pPr>
              <a:lnSpc>
                <a:spcPct val="120000"/>
              </a:lnSpc>
            </a:pPr>
            <a:r>
              <a:rPr lang="en-US" dirty="0"/>
              <a:t>Post-Application Neighborhood Meeting #6 – TBD</a:t>
            </a:r>
          </a:p>
          <a:p>
            <a:pPr lvl="1">
              <a:lnSpc>
                <a:spcPct val="120000"/>
              </a:lnSpc>
            </a:pPr>
            <a:r>
              <a:rPr lang="en-US" dirty="0"/>
              <a:t>Contributing architectural styles, new construction standards, remodel/addition standards, areas of regulation, work reviews</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12</a:t>
            </a:fld>
            <a:endParaRPr lang="en-US" dirty="0"/>
          </a:p>
        </p:txBody>
      </p:sp>
    </p:spTree>
    <p:extLst>
      <p:ext uri="{BB962C8B-B14F-4D97-AF65-F5344CB8AC3E}">
        <p14:creationId xmlns:p14="http://schemas.microsoft.com/office/powerpoint/2010/main" val="195776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868362"/>
            <a:ext cx="8769096" cy="4922838"/>
          </a:xfrm>
        </p:spPr>
        <p:txBody>
          <a:bodyPr>
            <a:normAutofit fontScale="85000" lnSpcReduction="20000"/>
          </a:bodyPr>
          <a:lstStyle/>
          <a:p>
            <a:pPr>
              <a:lnSpc>
                <a:spcPct val="120000"/>
              </a:lnSpc>
            </a:pPr>
            <a:r>
              <a:rPr lang="en-US" dirty="0"/>
              <a:t>Post-Application Neighborhood Meeting #7 – TBD</a:t>
            </a:r>
          </a:p>
          <a:p>
            <a:pPr lvl="1">
              <a:lnSpc>
                <a:spcPct val="120000"/>
              </a:lnSpc>
            </a:pPr>
            <a:r>
              <a:rPr lang="en-US" dirty="0"/>
              <a:t>Architectural styles – Craftsman, Transitional Bungalow </a:t>
            </a:r>
          </a:p>
          <a:p>
            <a:pPr>
              <a:lnSpc>
                <a:spcPct val="120000"/>
              </a:lnSpc>
            </a:pPr>
            <a:r>
              <a:rPr lang="en-US" dirty="0"/>
              <a:t>Post-Application Neighborhood Meeting #8 – TBD</a:t>
            </a:r>
          </a:p>
          <a:p>
            <a:pPr lvl="1">
              <a:lnSpc>
                <a:spcPct val="120000"/>
              </a:lnSpc>
            </a:pPr>
            <a:r>
              <a:rPr lang="en-US" dirty="0"/>
              <a:t>Architectural styles – Contributing and Non-Contributing</a:t>
            </a:r>
          </a:p>
          <a:p>
            <a:pPr>
              <a:lnSpc>
                <a:spcPct val="120000"/>
              </a:lnSpc>
            </a:pPr>
            <a:r>
              <a:rPr lang="en-US" dirty="0"/>
              <a:t>Post-Application Neighborhood Meeting #9 – TBD</a:t>
            </a:r>
          </a:p>
          <a:p>
            <a:pPr lvl="1">
              <a:lnSpc>
                <a:spcPct val="120000"/>
              </a:lnSpc>
            </a:pPr>
            <a:r>
              <a:rPr lang="en-US" dirty="0"/>
              <a:t>If needed</a:t>
            </a:r>
            <a:endParaRPr lang="en-US" dirty="0">
              <a:highlight>
                <a:srgbClr val="FFFF00"/>
              </a:highlight>
            </a:endParaRPr>
          </a:p>
          <a:p>
            <a:pPr>
              <a:lnSpc>
                <a:spcPct val="120000"/>
              </a:lnSpc>
            </a:pPr>
            <a:r>
              <a:rPr lang="en-US" dirty="0"/>
              <a:t>Post-Application Neighborhood Meeting #10 – TBD</a:t>
            </a:r>
          </a:p>
          <a:p>
            <a:pPr lvl="1">
              <a:lnSpc>
                <a:spcPct val="120000"/>
              </a:lnSpc>
            </a:pPr>
            <a:r>
              <a:rPr lang="en-US" dirty="0"/>
              <a:t>If needed</a:t>
            </a:r>
          </a:p>
          <a:p>
            <a:pPr>
              <a:lnSpc>
                <a:spcPct val="120000"/>
              </a:lnSpc>
            </a:pPr>
            <a:r>
              <a:rPr lang="en-US" dirty="0"/>
              <a:t>Post-Application Neighborhood Meeting #11 – TBD</a:t>
            </a:r>
          </a:p>
          <a:p>
            <a:pPr lvl="1">
              <a:lnSpc>
                <a:spcPct val="120000"/>
              </a:lnSpc>
            </a:pPr>
            <a:r>
              <a:rPr lang="en-US" dirty="0"/>
              <a:t>If needed</a:t>
            </a:r>
          </a:p>
          <a:p>
            <a:pPr>
              <a:lnSpc>
                <a:spcPct val="120000"/>
              </a:lnSpc>
            </a:pPr>
            <a:r>
              <a:rPr lang="en-US" dirty="0"/>
              <a:t>Post-Application Neighborhood Meeting #12 – TBD</a:t>
            </a:r>
          </a:p>
          <a:p>
            <a:pPr lvl="1">
              <a:lnSpc>
                <a:spcPct val="120000"/>
              </a:lnSpc>
            </a:pPr>
            <a:r>
              <a:rPr lang="en-US" dirty="0"/>
              <a:t>If needed</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972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 (cont.)</a:t>
            </a:r>
          </a:p>
        </p:txBody>
      </p:sp>
      <p:sp>
        <p:nvSpPr>
          <p:cNvPr id="3" name="Content Placeholder 2"/>
          <p:cNvSpPr>
            <a:spLocks noGrp="1"/>
          </p:cNvSpPr>
          <p:nvPr>
            <p:ph idx="1"/>
          </p:nvPr>
        </p:nvSpPr>
        <p:spPr>
          <a:xfrm>
            <a:off x="228600" y="868362"/>
            <a:ext cx="8769096" cy="4922838"/>
          </a:xfrm>
        </p:spPr>
        <p:txBody>
          <a:bodyPr>
            <a:normAutofit/>
          </a:bodyPr>
          <a:lstStyle/>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Final Post-Application Neighborhood Meeting – TBD</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Ordinance Review (30-60 days after last meeting)</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Plan Commission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Council – TBD</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023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10000"/>
          </a:bodyPr>
          <a:lstStyle/>
          <a:p>
            <a:r>
              <a:rPr lang="en-US" u="sng" dirty="0"/>
              <a:t>Accessory Structures </a:t>
            </a:r>
            <a:r>
              <a:rPr lang="en-US" dirty="0"/>
              <a:t>- proposed regulations may include:</a:t>
            </a:r>
          </a:p>
          <a:p>
            <a:pPr lvl="1"/>
            <a:r>
              <a:rPr lang="en-US" dirty="0"/>
              <a:t>Location.</a:t>
            </a:r>
          </a:p>
          <a:p>
            <a:r>
              <a:rPr lang="en-US" u="sng" dirty="0"/>
              <a:t>Building &amp; Structure Height </a:t>
            </a:r>
            <a:r>
              <a:rPr lang="en-US" dirty="0"/>
              <a:t>- proposed regulations may include:</a:t>
            </a:r>
          </a:p>
          <a:p>
            <a:pPr lvl="1"/>
            <a:r>
              <a:rPr lang="en-US" dirty="0"/>
              <a:t>Modifying how height is measured.</a:t>
            </a:r>
          </a:p>
          <a:p>
            <a:pPr lvl="1"/>
            <a:r>
              <a:rPr lang="en-US" dirty="0"/>
              <a:t>Establishing the maximum allowed height for structures, including accessory structures.</a:t>
            </a:r>
          </a:p>
          <a:p>
            <a:r>
              <a:rPr lang="en-US" u="sng" dirty="0"/>
              <a:t>Building Width </a:t>
            </a:r>
            <a:r>
              <a:rPr lang="en-US" dirty="0"/>
              <a:t>- proposed regulations may include:</a:t>
            </a:r>
          </a:p>
          <a:p>
            <a:pPr lvl="1"/>
            <a:r>
              <a:rPr lang="en-US" dirty="0"/>
              <a:t>Minimum building width.</a:t>
            </a:r>
          </a:p>
          <a:p>
            <a:r>
              <a:rPr lang="en-US" u="sng" dirty="0"/>
              <a:t>Density</a:t>
            </a:r>
            <a:r>
              <a:rPr lang="en-US" dirty="0"/>
              <a:t> - proposed regulations may include:</a:t>
            </a:r>
          </a:p>
          <a:p>
            <a:pPr lvl="1"/>
            <a:r>
              <a:rPr lang="en-US" dirty="0"/>
              <a:t>Considering maximum density.</a:t>
            </a:r>
          </a:p>
          <a:p>
            <a:endParaRPr lang="en-US" dirty="0"/>
          </a:p>
          <a:p>
            <a:endParaRPr lang="en-US" dirty="0"/>
          </a:p>
        </p:txBody>
      </p:sp>
      <p:sp>
        <p:nvSpPr>
          <p:cNvPr id="6" name="Slide Number Placeholder 9">
            <a:extLst>
              <a:ext uri="{FF2B5EF4-FFF2-40B4-BE49-F238E27FC236}">
                <a16:creationId xmlns:a16="http://schemas.microsoft.com/office/drawing/2014/main" id="{85231332-18F0-4457-B583-1EFCB45B4D7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15</a:t>
            </a:fld>
            <a:endParaRPr lang="en-US" dirty="0"/>
          </a:p>
        </p:txBody>
      </p:sp>
    </p:spTree>
    <p:extLst>
      <p:ext uri="{BB962C8B-B14F-4D97-AF65-F5344CB8AC3E}">
        <p14:creationId xmlns:p14="http://schemas.microsoft.com/office/powerpoint/2010/main" val="199462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u="sng" dirty="0"/>
              <a:t>Driveways, Curbs, and Sidewalks </a:t>
            </a:r>
            <a:r>
              <a:rPr lang="en-US" dirty="0"/>
              <a:t>- proposed regulations may include:</a:t>
            </a:r>
          </a:p>
          <a:p>
            <a:pPr lvl="1"/>
            <a:r>
              <a:rPr lang="en-US" dirty="0"/>
              <a:t>Locations, access points, materials, dimensions, and types.</a:t>
            </a:r>
          </a:p>
          <a:p>
            <a:pPr lvl="1"/>
            <a:r>
              <a:rPr lang="en-US" dirty="0"/>
              <a:t>Provisions for non-conforming driveways and walks.</a:t>
            </a:r>
          </a:p>
          <a:p>
            <a:r>
              <a:rPr lang="en-US" u="sng" dirty="0"/>
              <a:t>Fences &amp; Walls </a:t>
            </a:r>
            <a:r>
              <a:rPr lang="en-US" dirty="0"/>
              <a:t>- proposed regulations may include:</a:t>
            </a:r>
          </a:p>
          <a:p>
            <a:pPr lvl="1"/>
            <a:r>
              <a:rPr lang="en-US" dirty="0"/>
              <a:t>Location, height, style &amp; materials.</a:t>
            </a:r>
          </a:p>
          <a:p>
            <a:r>
              <a:rPr lang="en-US" u="sng" dirty="0"/>
              <a:t>Foundations</a:t>
            </a:r>
            <a:r>
              <a:rPr lang="en-US" dirty="0"/>
              <a:t> - proposed regulations may include:</a:t>
            </a:r>
          </a:p>
          <a:p>
            <a:pPr lvl="1"/>
            <a:r>
              <a:rPr lang="en-US" dirty="0"/>
              <a:t>Foundation types, materials, height, and appearance.</a:t>
            </a:r>
          </a:p>
          <a:p>
            <a:pPr lvl="1"/>
            <a:r>
              <a:rPr lang="en-US" dirty="0"/>
              <a:t>Provisions for remodels or additions to existing structures.</a:t>
            </a:r>
          </a:p>
          <a:p>
            <a:r>
              <a:rPr lang="en-US" u="sng" dirty="0"/>
              <a:t>Lot Coverage</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16</a:t>
            </a:fld>
            <a:endParaRPr lang="en-US" dirty="0"/>
          </a:p>
        </p:txBody>
      </p:sp>
    </p:spTree>
    <p:extLst>
      <p:ext uri="{BB962C8B-B14F-4D97-AF65-F5344CB8AC3E}">
        <p14:creationId xmlns:p14="http://schemas.microsoft.com/office/powerpoint/2010/main" val="97541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u="sng" dirty="0"/>
              <a:t>Off-street Parking </a:t>
            </a:r>
            <a:r>
              <a:rPr lang="en-US" dirty="0"/>
              <a:t>- proposed regulations may include:</a:t>
            </a:r>
          </a:p>
          <a:p>
            <a:pPr lvl="1"/>
            <a:r>
              <a:rPr lang="en-US" dirty="0"/>
              <a:t>Minimum parking standards per dwelling unit.</a:t>
            </a:r>
          </a:p>
          <a:p>
            <a:r>
              <a:rPr lang="en-US" u="sng" dirty="0"/>
              <a:t>Permitted Uses </a:t>
            </a:r>
            <a:r>
              <a:rPr lang="en-US" dirty="0"/>
              <a:t>- proposed regulations may include:</a:t>
            </a:r>
          </a:p>
          <a:p>
            <a:pPr lvl="1"/>
            <a:r>
              <a:rPr lang="en-US" dirty="0"/>
              <a:t>Single family</a:t>
            </a:r>
          </a:p>
          <a:p>
            <a:r>
              <a:rPr lang="en-US" u="sng" dirty="0"/>
              <a:t>Setbacks</a:t>
            </a:r>
            <a:r>
              <a:rPr lang="en-US" dirty="0"/>
              <a:t> - proposed regulations may include:</a:t>
            </a:r>
          </a:p>
          <a:p>
            <a:pPr lvl="1"/>
            <a:r>
              <a:rPr lang="en-US" dirty="0"/>
              <a:t>Modifying front, side, and rear setback requirements.</a:t>
            </a:r>
          </a:p>
          <a:p>
            <a:pPr lvl="1"/>
            <a:r>
              <a:rPr lang="en-US" dirty="0"/>
              <a:t>Provisions for non-conforming contributing structures.</a:t>
            </a:r>
          </a:p>
          <a:p>
            <a:r>
              <a:rPr lang="en-US" u="sng" dirty="0"/>
              <a:t>Stories</a:t>
            </a:r>
            <a:r>
              <a:rPr lang="en-US" dirty="0"/>
              <a:t> - proposed regulations may include:</a:t>
            </a:r>
          </a:p>
          <a:p>
            <a:pPr lvl="1"/>
            <a:r>
              <a:rPr lang="en-US" dirty="0"/>
              <a:t>Maximum stories allowed.</a:t>
            </a:r>
          </a:p>
          <a:p>
            <a:pPr lvl="1"/>
            <a:r>
              <a:rPr lang="en-US" dirty="0"/>
              <a:t>Provisions for non-conforming contributing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88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u="sng" dirty="0"/>
              <a:t>Accessory Structures </a:t>
            </a:r>
            <a:r>
              <a:rPr lang="en-US" dirty="0"/>
              <a:t>- proposed regulations may include:</a:t>
            </a:r>
          </a:p>
          <a:p>
            <a:pPr lvl="1"/>
            <a:r>
              <a:rPr lang="en-US" dirty="0"/>
              <a:t>Style and materials.</a:t>
            </a:r>
          </a:p>
          <a:p>
            <a:pPr lvl="1"/>
            <a:r>
              <a:rPr lang="en-US" dirty="0"/>
              <a:t>Roof slope.</a:t>
            </a:r>
          </a:p>
          <a:p>
            <a:pPr lvl="1"/>
            <a:r>
              <a:rPr lang="en-US" dirty="0"/>
              <a:t>Replacement or Remodeling of existing accessory structures - clarifying the architectural styles, materials, size, and applicability. </a:t>
            </a:r>
          </a:p>
          <a:p>
            <a:r>
              <a:rPr lang="en-US" u="sng" dirty="0"/>
              <a:t>Architectural Styles </a:t>
            </a:r>
            <a:r>
              <a:rPr lang="en-US" dirty="0"/>
              <a:t>- proposed regulations may include:</a:t>
            </a:r>
          </a:p>
          <a:p>
            <a:pPr lvl="1"/>
            <a:r>
              <a:rPr lang="en-US" dirty="0"/>
              <a:t>Defining the architectural styles allowed.</a:t>
            </a:r>
          </a:p>
          <a:p>
            <a:pPr lvl="1"/>
            <a:r>
              <a:rPr lang="en-US" dirty="0"/>
              <a:t>Standards for remodels and additions.</a:t>
            </a:r>
          </a:p>
          <a:p>
            <a:pPr lvl="1"/>
            <a:r>
              <a:rPr lang="en-US" dirty="0"/>
              <a:t>Standards for new construction.</a:t>
            </a:r>
          </a:p>
          <a:p>
            <a:pPr lvl="1"/>
            <a:r>
              <a:rPr lang="en-US" dirty="0"/>
              <a:t>Provisions for existing non-contributing structures.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7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u="sng" dirty="0"/>
              <a:t>Building Elevations </a:t>
            </a:r>
            <a:r>
              <a:rPr lang="en-US" dirty="0"/>
              <a:t>- proposed regulations may include:</a:t>
            </a:r>
          </a:p>
          <a:p>
            <a:pPr lvl="1"/>
            <a:r>
              <a:rPr lang="en-US" dirty="0"/>
              <a:t>Minimum architectural features required.</a:t>
            </a:r>
          </a:p>
          <a:p>
            <a:pPr lvl="1"/>
            <a:r>
              <a:rPr lang="en-US" dirty="0"/>
              <a:t>Standards for new construction.</a:t>
            </a:r>
          </a:p>
          <a:p>
            <a:pPr lvl="1"/>
            <a:r>
              <a:rPr lang="en-US" dirty="0"/>
              <a:t>Standards for remodels and additions.</a:t>
            </a:r>
          </a:p>
          <a:p>
            <a:pPr lvl="1"/>
            <a:r>
              <a:rPr lang="en-US" dirty="0"/>
              <a:t>Provisions for existing non-contributing structures.</a:t>
            </a:r>
          </a:p>
          <a:p>
            <a:r>
              <a:rPr lang="en-US" u="sng" dirty="0"/>
              <a:t>Building materials </a:t>
            </a:r>
            <a:r>
              <a:rPr lang="en-US" dirty="0"/>
              <a:t>- proposed regulations may include:</a:t>
            </a:r>
          </a:p>
          <a:p>
            <a:pPr lvl="1"/>
            <a:r>
              <a:rPr lang="en-US" dirty="0"/>
              <a:t>Material types.</a:t>
            </a:r>
          </a:p>
          <a:p>
            <a:pPr lvl="1"/>
            <a:r>
              <a:rPr lang="en-US" dirty="0"/>
              <a:t>Applicability and placement of certain allowed materials.</a:t>
            </a:r>
          </a:p>
          <a:p>
            <a:pPr lvl="1"/>
            <a:r>
              <a:rPr lang="en-US" dirty="0"/>
              <a:t>Provisions for existing non-contributing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19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2D80B-0BC3-4280-B105-45FFC73DA905}"/>
              </a:ext>
            </a:extLst>
          </p:cNvPr>
          <p:cNvSpPr txBox="1"/>
          <p:nvPr/>
        </p:nvSpPr>
        <p:spPr>
          <a:xfrm>
            <a:off x="304800" y="1917680"/>
            <a:ext cx="4267200" cy="2662267"/>
          </a:xfrm>
          <a:prstGeom prst="rect">
            <a:avLst/>
          </a:prstGeom>
          <a:noFill/>
        </p:spPr>
        <p:txBody>
          <a:bodyPr wrap="square" rtlCol="0">
            <a:spAutoFit/>
          </a:bodyPr>
          <a:lstStyle/>
          <a:p>
            <a:r>
              <a:rPr lang="en-US" sz="2400" u="sng" dirty="0">
                <a:solidFill>
                  <a:srgbClr val="063F88"/>
                </a:solidFill>
              </a:rPr>
              <a:t>Staff Contact</a:t>
            </a:r>
          </a:p>
          <a:p>
            <a:r>
              <a:rPr lang="en-US" sz="2400" dirty="0">
                <a:solidFill>
                  <a:srgbClr val="063F88"/>
                </a:solidFill>
              </a:rPr>
              <a:t>Trevor Brown</a:t>
            </a:r>
          </a:p>
          <a:p>
            <a:r>
              <a:rPr lang="en-US" sz="2400" dirty="0">
                <a:solidFill>
                  <a:srgbClr val="063F88"/>
                </a:solidFill>
              </a:rPr>
              <a:t>trevor.brown@dallas.gov</a:t>
            </a:r>
          </a:p>
          <a:p>
            <a:r>
              <a:rPr lang="en-US" sz="2400" dirty="0">
                <a:solidFill>
                  <a:srgbClr val="063F88"/>
                </a:solidFill>
              </a:rPr>
              <a:t>214-670-4193</a:t>
            </a:r>
          </a:p>
          <a:p>
            <a:endParaRPr lang="en-US" sz="2400" dirty="0">
              <a:solidFill>
                <a:srgbClr val="063F88"/>
              </a:solidFill>
            </a:endParaRPr>
          </a:p>
          <a:p>
            <a:r>
              <a:rPr lang="en-US" sz="2400" u="sng" dirty="0">
                <a:solidFill>
                  <a:srgbClr val="063F88"/>
                </a:solidFill>
              </a:rPr>
              <a:t>Project Webpage</a:t>
            </a:r>
          </a:p>
          <a:p>
            <a:r>
              <a:rPr lang="en-US" sz="2000" dirty="0">
                <a:solidFill>
                  <a:srgbClr val="063F88"/>
                </a:solidFill>
              </a:rPr>
              <a:t>https://bit.ly/S_Winnetka_CD</a:t>
            </a:r>
            <a:endParaRPr lang="en-US" sz="2300" dirty="0">
              <a:solidFill>
                <a:srgbClr val="063F88"/>
              </a:solidFill>
              <a:highlight>
                <a:srgbClr val="FFFF00"/>
              </a:highlight>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a:t>
            </a:fld>
            <a:endParaRPr lang="en-US" dirty="0"/>
          </a:p>
        </p:txBody>
      </p:sp>
      <p:sp>
        <p:nvSpPr>
          <p:cNvPr id="8" name="TextBox 7">
            <a:extLst>
              <a:ext uri="{FF2B5EF4-FFF2-40B4-BE49-F238E27FC236}">
                <a16:creationId xmlns:a16="http://schemas.microsoft.com/office/drawing/2014/main" id="{DC6D7EA1-D788-4EF2-ADD9-48B800D2C4C3}"/>
              </a:ext>
            </a:extLst>
          </p:cNvPr>
          <p:cNvSpPr txBox="1"/>
          <p:nvPr/>
        </p:nvSpPr>
        <p:spPr>
          <a:xfrm>
            <a:off x="4604795" y="1917680"/>
            <a:ext cx="4267200" cy="3416320"/>
          </a:xfrm>
          <a:prstGeom prst="rect">
            <a:avLst/>
          </a:prstGeom>
          <a:noFill/>
        </p:spPr>
        <p:txBody>
          <a:bodyPr wrap="square" rtlCol="0">
            <a:spAutoFit/>
          </a:bodyPr>
          <a:lstStyle/>
          <a:p>
            <a:r>
              <a:rPr lang="en-US" sz="2400" u="sng" dirty="0">
                <a:solidFill>
                  <a:srgbClr val="063F88"/>
                </a:solidFill>
              </a:rPr>
              <a:t>Agenda</a:t>
            </a:r>
          </a:p>
          <a:p>
            <a:pPr marL="342900" indent="-342900">
              <a:buFont typeface="Arial" panose="020B0604020202020204" pitchFamily="34" charset="0"/>
              <a:buChar char="•"/>
            </a:pPr>
            <a:r>
              <a:rPr lang="en-US" sz="2400" dirty="0">
                <a:solidFill>
                  <a:srgbClr val="063F88"/>
                </a:solidFill>
              </a:rPr>
              <a:t>Background</a:t>
            </a:r>
          </a:p>
          <a:p>
            <a:pPr marL="342900" indent="-342900">
              <a:buFont typeface="Arial" panose="020B0604020202020204" pitchFamily="34" charset="0"/>
              <a:buChar char="•"/>
            </a:pPr>
            <a:r>
              <a:rPr lang="en-US" sz="2400" dirty="0">
                <a:solidFill>
                  <a:srgbClr val="063F88"/>
                </a:solidFill>
              </a:rPr>
              <a:t>Overview of process</a:t>
            </a:r>
          </a:p>
          <a:p>
            <a:pPr marL="342900" indent="-342900">
              <a:buFont typeface="Arial" panose="020B0604020202020204" pitchFamily="34" charset="0"/>
              <a:buChar char="•"/>
            </a:pPr>
            <a:r>
              <a:rPr lang="en-US" sz="2400" dirty="0">
                <a:solidFill>
                  <a:srgbClr val="063F88"/>
                </a:solidFill>
              </a:rPr>
              <a:t>Discussion</a:t>
            </a:r>
          </a:p>
          <a:p>
            <a:pPr marL="800100" lvl="1" indent="-342900">
              <a:buFont typeface="Arial" panose="020B0604020202020204" pitchFamily="34" charset="0"/>
              <a:buChar char="•"/>
            </a:pPr>
            <a:r>
              <a:rPr lang="en-US" sz="2400" dirty="0">
                <a:solidFill>
                  <a:srgbClr val="063F88"/>
                </a:solidFill>
              </a:rPr>
              <a:t>Driveways and curbing</a:t>
            </a:r>
          </a:p>
          <a:p>
            <a:pPr marL="800100" lvl="1" indent="-342900">
              <a:buFont typeface="Arial" panose="020B0604020202020204" pitchFamily="34" charset="0"/>
              <a:buChar char="•"/>
            </a:pPr>
            <a:r>
              <a:rPr lang="en-US" sz="2400" dirty="0">
                <a:solidFill>
                  <a:srgbClr val="063F88"/>
                </a:solidFill>
              </a:rPr>
              <a:t>Front Pathways</a:t>
            </a:r>
          </a:p>
          <a:p>
            <a:pPr marL="800100" lvl="1" indent="-342900">
              <a:buFont typeface="Arial" panose="020B0604020202020204" pitchFamily="34" charset="0"/>
              <a:buChar char="•"/>
            </a:pPr>
            <a:r>
              <a:rPr lang="en-US" sz="2400" dirty="0">
                <a:solidFill>
                  <a:srgbClr val="063F88"/>
                </a:solidFill>
              </a:rPr>
              <a:t>Front yard coverage</a:t>
            </a:r>
          </a:p>
          <a:p>
            <a:pPr marL="800100" lvl="1" indent="-342900">
              <a:buFont typeface="Arial" panose="020B0604020202020204" pitchFamily="34" charset="0"/>
              <a:buChar char="•"/>
            </a:pPr>
            <a:r>
              <a:rPr lang="en-US" sz="2400" dirty="0">
                <a:solidFill>
                  <a:srgbClr val="063F88"/>
                </a:solidFill>
              </a:rPr>
              <a:t>Lot size</a:t>
            </a:r>
          </a:p>
          <a:p>
            <a:pPr marL="342900" indent="-342900">
              <a:buFont typeface="Arial" panose="020B0604020202020204" pitchFamily="34" charset="0"/>
              <a:buChar char="•"/>
            </a:pPr>
            <a:r>
              <a:rPr lang="en-US" sz="2400" dirty="0">
                <a:solidFill>
                  <a:srgbClr val="063F88"/>
                </a:solidFill>
              </a:rPr>
              <a:t>Next Steps</a:t>
            </a:r>
          </a:p>
        </p:txBody>
      </p:sp>
      <p:sp>
        <p:nvSpPr>
          <p:cNvPr id="10" name="Title 1">
            <a:extLst>
              <a:ext uri="{FF2B5EF4-FFF2-40B4-BE49-F238E27FC236}">
                <a16:creationId xmlns:a16="http://schemas.microsoft.com/office/drawing/2014/main" id="{E4C3296A-3703-48D9-8C6A-4DEB148FA19C}"/>
              </a:ext>
            </a:extLst>
          </p:cNvPr>
          <p:cNvSpPr>
            <a:spLocks noGrp="1"/>
          </p:cNvSpPr>
          <p:nvPr>
            <p:ph type="ctrTitle"/>
          </p:nvPr>
        </p:nvSpPr>
        <p:spPr>
          <a:xfrm>
            <a:off x="685800" y="304800"/>
            <a:ext cx="8001000" cy="1470025"/>
          </a:xfrm>
        </p:spPr>
        <p:txBody>
          <a:bodyPr>
            <a:normAutofit fontScale="90000"/>
          </a:bodyPr>
          <a:lstStyle/>
          <a:p>
            <a:r>
              <a:rPr lang="en-US" sz="4000" dirty="0"/>
              <a:t>South Winnetka Heights</a:t>
            </a:r>
            <a:br>
              <a:rPr lang="en-US" sz="4000" dirty="0"/>
            </a:br>
            <a:r>
              <a:rPr lang="en-US" sz="4000" dirty="0"/>
              <a:t>Proposed Conservation District</a:t>
            </a:r>
            <a:br>
              <a:rPr lang="en-US" dirty="0"/>
            </a:br>
            <a:r>
              <a:rPr lang="en-US" sz="2400" dirty="0"/>
              <a:t>Post-Application Neighborhood Meeting No. 1</a:t>
            </a:r>
          </a:p>
        </p:txBody>
      </p:sp>
    </p:spTree>
    <p:extLst>
      <p:ext uri="{BB962C8B-B14F-4D97-AF65-F5344CB8AC3E}">
        <p14:creationId xmlns:p14="http://schemas.microsoft.com/office/powerpoint/2010/main" val="313309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sz="3000" u="sng" dirty="0"/>
              <a:t>Chimneys</a:t>
            </a:r>
            <a:r>
              <a:rPr lang="en-US" sz="3000" dirty="0"/>
              <a:t> - proposed regulations may include:</a:t>
            </a:r>
          </a:p>
          <a:p>
            <a:pPr lvl="1"/>
            <a:r>
              <a:rPr lang="en-US" sz="2600" dirty="0"/>
              <a:t>Materials, form, &amp; placement.</a:t>
            </a:r>
          </a:p>
          <a:p>
            <a:r>
              <a:rPr lang="en-US" sz="3000" u="sng" dirty="0"/>
              <a:t>Demolition</a:t>
            </a:r>
            <a:r>
              <a:rPr lang="en-US" sz="3000" dirty="0"/>
              <a:t> - proposed regulations may include:</a:t>
            </a:r>
          </a:p>
          <a:p>
            <a:pPr lvl="1"/>
            <a:r>
              <a:rPr lang="en-US" sz="2600" dirty="0"/>
              <a:t>Applicability to contributing structures.</a:t>
            </a:r>
          </a:p>
          <a:p>
            <a:pPr lvl="1"/>
            <a:r>
              <a:rPr lang="en-US" sz="2600" dirty="0"/>
              <a:t>Provisions for existing non-contributing structures.</a:t>
            </a:r>
          </a:p>
          <a:p>
            <a:r>
              <a:rPr lang="en-US" sz="3000" u="sng" dirty="0"/>
              <a:t>Dormers</a:t>
            </a:r>
            <a:r>
              <a:rPr lang="en-US" sz="3000" dirty="0"/>
              <a:t> - proposed regulations may include:</a:t>
            </a:r>
          </a:p>
          <a:p>
            <a:pPr lvl="1"/>
            <a:r>
              <a:rPr lang="en-US" sz="2600" dirty="0"/>
              <a:t>Dormer size, location, and styles.</a:t>
            </a:r>
          </a:p>
          <a:p>
            <a:pPr lvl="1"/>
            <a:r>
              <a:rPr lang="en-US" sz="2600" dirty="0"/>
              <a:t>Provisions for remodels or additions to non-contributing structures.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05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u="sng" dirty="0"/>
              <a:t>Garage Location and Entrance </a:t>
            </a:r>
            <a:r>
              <a:rPr lang="en-US" dirty="0"/>
              <a:t>- proposed regulations may include:</a:t>
            </a:r>
          </a:p>
          <a:p>
            <a:pPr lvl="1"/>
            <a:r>
              <a:rPr lang="en-US" dirty="0"/>
              <a:t>Garage and garage door placement.</a:t>
            </a:r>
          </a:p>
          <a:p>
            <a:pPr lvl="1"/>
            <a:r>
              <a:rPr lang="en-US" dirty="0"/>
              <a:t>Provisions for remodels or additions to non-conforming structures.</a:t>
            </a:r>
          </a:p>
          <a:p>
            <a:r>
              <a:rPr lang="en-US" u="sng" dirty="0"/>
              <a:t>Impervious Surfaces and Hardscaping </a:t>
            </a:r>
            <a:r>
              <a:rPr lang="en-US" dirty="0"/>
              <a:t>- proposed regulations may include:</a:t>
            </a:r>
          </a:p>
          <a:p>
            <a:pPr lvl="1"/>
            <a:r>
              <a:rPr lang="en-US" dirty="0"/>
              <a:t>Materials and allowable percentage of front yard coverage.</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49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u="sng" dirty="0"/>
              <a:t>Porch Styles </a:t>
            </a:r>
            <a:r>
              <a:rPr lang="en-US" dirty="0"/>
              <a:t>- proposed regulations may include:</a:t>
            </a:r>
          </a:p>
          <a:p>
            <a:pPr lvl="1"/>
            <a:r>
              <a:rPr lang="en-US" dirty="0"/>
              <a:t>Styles, materials, placement, size, and detailing.</a:t>
            </a:r>
          </a:p>
          <a:p>
            <a:pPr lvl="1"/>
            <a:r>
              <a:rPr lang="en-US" dirty="0"/>
              <a:t>Standards for enclosures.</a:t>
            </a:r>
          </a:p>
          <a:p>
            <a:pPr lvl="1"/>
            <a:r>
              <a:rPr lang="en-US" dirty="0"/>
              <a:t>Provisions for remodels or additions to existing structures.</a:t>
            </a:r>
          </a:p>
          <a:p>
            <a:r>
              <a:rPr lang="en-US" u="sng" dirty="0"/>
              <a:t>Roof Form and Pitch </a:t>
            </a:r>
            <a:r>
              <a:rPr lang="en-US" dirty="0"/>
              <a:t>- proposed regulations may include:</a:t>
            </a:r>
          </a:p>
          <a:p>
            <a:pPr lvl="1"/>
            <a:r>
              <a:rPr lang="en-US" dirty="0"/>
              <a:t>Provisions for remodels or additions to existing structures.</a:t>
            </a:r>
          </a:p>
          <a:p>
            <a:r>
              <a:rPr lang="en-US" u="sng" dirty="0"/>
              <a:t>Roofing Materials </a:t>
            </a:r>
            <a:r>
              <a:rPr lang="en-US" dirty="0"/>
              <a:t>- proposed regulations may include:</a:t>
            </a:r>
          </a:p>
          <a:p>
            <a:pPr lvl="1"/>
            <a:r>
              <a:rPr lang="en-US" dirty="0"/>
              <a:t>Provisions for remodels or additions to existing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178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u="sng" dirty="0"/>
              <a:t>Solar Energy Systems and Components </a:t>
            </a:r>
            <a:r>
              <a:rPr lang="en-US" dirty="0"/>
              <a:t>- proposed regulations may include:</a:t>
            </a:r>
          </a:p>
          <a:p>
            <a:pPr lvl="1"/>
            <a:r>
              <a:rPr lang="en-US" dirty="0"/>
              <a:t>Locations and type.</a:t>
            </a:r>
          </a:p>
          <a:p>
            <a:pPr lvl="1"/>
            <a:r>
              <a:rPr lang="en-US" dirty="0"/>
              <a:t>Provisions for remodels or additions to existing non-contributing structures. </a:t>
            </a:r>
          </a:p>
          <a:p>
            <a:r>
              <a:rPr lang="en-US" u="sng" dirty="0"/>
              <a:t>Steps</a:t>
            </a:r>
            <a:r>
              <a:rPr lang="en-US" dirty="0"/>
              <a:t> - proposed regulations may include:</a:t>
            </a:r>
          </a:p>
          <a:p>
            <a:pPr lvl="1"/>
            <a:r>
              <a:rPr lang="en-US" dirty="0"/>
              <a:t>Location, style, materials &amp; dimensions.</a:t>
            </a:r>
          </a:p>
          <a:p>
            <a:r>
              <a:rPr lang="en-US" u="sng" dirty="0"/>
              <a:t>Windows</a:t>
            </a:r>
            <a:r>
              <a:rPr lang="en-US" dirty="0"/>
              <a:t> - proposed regulations may include:</a:t>
            </a:r>
          </a:p>
          <a:p>
            <a:pPr lvl="1"/>
            <a:r>
              <a:rPr lang="en-US" dirty="0"/>
              <a:t>Placement, architectural standards, materials, and types.</a:t>
            </a:r>
          </a:p>
          <a:p>
            <a:pPr lvl="1"/>
            <a:r>
              <a:rPr lang="en-US" dirty="0"/>
              <a:t>Provisions for remodels or additions to existing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8317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Work Reviews - proposed regulations may include:</a:t>
            </a:r>
          </a:p>
          <a:p>
            <a:pPr lvl="1"/>
            <a:r>
              <a:rPr lang="en-US" dirty="0"/>
              <a:t>Language to detail the requirements for a work review.</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452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229600" cy="792162"/>
          </a:xfrm>
        </p:spPr>
        <p:txBody>
          <a:bodyPr/>
          <a:lstStyle/>
          <a:p>
            <a:r>
              <a:rPr lang="en-US" dirty="0"/>
              <a:t>Procedure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457200" y="838200"/>
            <a:ext cx="8305800" cy="5041710"/>
          </a:xfrm>
        </p:spPr>
        <p:txBody>
          <a:bodyPr>
            <a:normAutofit/>
          </a:bodyPr>
          <a:lstStyle/>
          <a:p>
            <a:pPr marL="0" indent="0">
              <a:spcBef>
                <a:spcPts val="1200"/>
              </a:spcBef>
              <a:buNone/>
            </a:pPr>
            <a:r>
              <a:rPr lang="en-US" sz="2600" dirty="0"/>
              <a:t>To speak during the discussion portions of tonight’s meeting:</a:t>
            </a:r>
          </a:p>
          <a:p>
            <a:pPr lvl="1">
              <a:spcBef>
                <a:spcPts val="1200"/>
              </a:spcBef>
            </a:pPr>
            <a:r>
              <a:rPr lang="en-US" sz="2200" dirty="0"/>
              <a:t>Please raise your hand and wait to be recognized before you begin speaking</a:t>
            </a:r>
          </a:p>
          <a:p>
            <a:pPr lvl="1">
              <a:spcBef>
                <a:spcPts val="1200"/>
              </a:spcBef>
            </a:pPr>
            <a:r>
              <a:rPr lang="en-US" sz="2200" dirty="0"/>
              <a:t>Before your comments, </a:t>
            </a:r>
            <a:r>
              <a:rPr lang="en-US" sz="2200" b="1" dirty="0"/>
              <a:t>state your name and address </a:t>
            </a:r>
            <a:r>
              <a:rPr lang="en-US" sz="2200" dirty="0"/>
              <a:t>for the record</a:t>
            </a:r>
          </a:p>
          <a:p>
            <a:pPr lvl="1">
              <a:spcBef>
                <a:spcPts val="1200"/>
              </a:spcBef>
            </a:pPr>
            <a:r>
              <a:rPr lang="en-US" sz="2200" dirty="0"/>
              <a:t>All comments must be related to the topic being discussed at that time</a:t>
            </a:r>
          </a:p>
          <a:p>
            <a:pPr marL="457200" lvl="1" indent="0">
              <a:spcBef>
                <a:spcPts val="1200"/>
              </a:spcBef>
              <a:buNone/>
            </a:pPr>
            <a:endParaRPr lang="en-US" sz="2200" dirty="0"/>
          </a:p>
          <a:p>
            <a:pPr marL="514350" indent="-457200">
              <a:spcBef>
                <a:spcPts val="1200"/>
              </a:spcBef>
            </a:pPr>
            <a:endParaRPr lang="en-US" dirty="0"/>
          </a:p>
        </p:txBody>
      </p:sp>
      <p:sp>
        <p:nvSpPr>
          <p:cNvPr id="4" name="Slide Number Placeholder 9">
            <a:extLst>
              <a:ext uri="{FF2B5EF4-FFF2-40B4-BE49-F238E27FC236}">
                <a16:creationId xmlns:a16="http://schemas.microsoft.com/office/drawing/2014/main" id="{5BEADD7E-B585-458D-8FBB-1957EB983CD0}"/>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25</a:t>
            </a:fld>
            <a:endParaRPr lang="en-US" dirty="0"/>
          </a:p>
        </p:txBody>
      </p:sp>
    </p:spTree>
    <p:extLst>
      <p:ext uri="{BB962C8B-B14F-4D97-AF65-F5344CB8AC3E}">
        <p14:creationId xmlns:p14="http://schemas.microsoft.com/office/powerpoint/2010/main" val="345690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Driveways and Curbing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5041710"/>
          </a:xfrm>
        </p:spPr>
        <p:txBody>
          <a:bodyPr>
            <a:normAutofit/>
          </a:bodyPr>
          <a:lstStyle/>
          <a:p>
            <a:pPr marL="0" indent="0">
              <a:spcBef>
                <a:spcPts val="1200"/>
              </a:spcBef>
              <a:buNone/>
            </a:pPr>
            <a:r>
              <a:rPr lang="en-US" dirty="0"/>
              <a:t>Potential requirements for driveway access and location</a:t>
            </a:r>
          </a:p>
          <a:p>
            <a:pPr marL="0" indent="0">
              <a:spcBef>
                <a:spcPts val="1200"/>
              </a:spcBef>
              <a:buNone/>
            </a:pPr>
            <a:r>
              <a:rPr lang="en-US" b="1" dirty="0"/>
              <a:t>Existing Regulations </a:t>
            </a:r>
          </a:p>
          <a:p>
            <a:pPr marL="0" indent="0">
              <a:spcBef>
                <a:spcPts val="1200"/>
              </a:spcBef>
              <a:buNone/>
            </a:pPr>
            <a:r>
              <a:rPr lang="en-US" dirty="0"/>
              <a:t>Width - Residential driveway </a:t>
            </a:r>
            <a:r>
              <a:rPr lang="en-US" u="sng" dirty="0"/>
              <a:t>approaches</a:t>
            </a:r>
            <a:r>
              <a:rPr lang="en-US" dirty="0"/>
              <a:t> shall not be less than 10 feet nor more than 30 feet in width measured at the property line.</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26</a:t>
            </a:fld>
            <a:endParaRPr lang="en-US" dirty="0"/>
          </a:p>
        </p:txBody>
      </p:sp>
    </p:spTree>
    <p:extLst>
      <p:ext uri="{BB962C8B-B14F-4D97-AF65-F5344CB8AC3E}">
        <p14:creationId xmlns:p14="http://schemas.microsoft.com/office/powerpoint/2010/main" val="73975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Discussion - Driveways</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Material</a:t>
            </a:r>
          </a:p>
          <a:p>
            <a:pPr lvl="1">
              <a:spcBef>
                <a:spcPts val="1200"/>
              </a:spcBef>
              <a:buFont typeface="Wingdings" panose="05000000000000000000" pitchFamily="2" charset="2"/>
              <a:buChar char="Ø"/>
            </a:pPr>
            <a:r>
              <a:rPr lang="en-US" sz="2000" dirty="0"/>
              <a:t>Concrete</a:t>
            </a:r>
          </a:p>
          <a:p>
            <a:pPr lvl="1">
              <a:spcBef>
                <a:spcPts val="1200"/>
              </a:spcBef>
              <a:buFont typeface="Wingdings" panose="05000000000000000000" pitchFamily="2" charset="2"/>
              <a:buChar char="Ø"/>
            </a:pPr>
            <a:r>
              <a:rPr lang="en-US" sz="2000" dirty="0"/>
              <a:t>Paver</a:t>
            </a:r>
          </a:p>
          <a:p>
            <a:pPr lvl="1">
              <a:spcBef>
                <a:spcPts val="1200"/>
              </a:spcBef>
              <a:buFont typeface="Wingdings" panose="05000000000000000000" pitchFamily="2" charset="2"/>
              <a:buChar char="Ø"/>
            </a:pPr>
            <a:r>
              <a:rPr lang="en-US" sz="2000" dirty="0"/>
              <a:t>Stone</a:t>
            </a:r>
          </a:p>
          <a:p>
            <a:pPr lvl="1">
              <a:spcBef>
                <a:spcPts val="1200"/>
              </a:spcBef>
              <a:buFont typeface="Wingdings" panose="05000000000000000000" pitchFamily="2" charset="2"/>
              <a:buChar char="Ø"/>
            </a:pPr>
            <a:r>
              <a:rPr lang="en-US" sz="2000" dirty="0"/>
              <a:t>Gravel</a:t>
            </a:r>
          </a:p>
          <a:p>
            <a:pPr lvl="1">
              <a:spcBef>
                <a:spcPts val="1200"/>
              </a:spcBef>
              <a:buFont typeface="Wingdings" panose="05000000000000000000" pitchFamily="2" charset="2"/>
              <a:buChar char="Ø"/>
            </a:pPr>
            <a:r>
              <a:rPr lang="en-US" sz="2000" dirty="0"/>
              <a:t>Any materials to prohibit from use?</a:t>
            </a:r>
          </a:p>
          <a:p>
            <a:pPr>
              <a:spcBef>
                <a:spcPts val="1200"/>
              </a:spcBef>
              <a:buFont typeface="Wingdings" panose="05000000000000000000" pitchFamily="2" charset="2"/>
              <a:buChar char="Ø"/>
            </a:pPr>
            <a:r>
              <a:rPr lang="en-US" sz="2400" dirty="0"/>
              <a:t>Location</a:t>
            </a:r>
          </a:p>
          <a:p>
            <a:pPr lvl="1">
              <a:spcBef>
                <a:spcPts val="1200"/>
              </a:spcBef>
              <a:buFont typeface="Wingdings" panose="05000000000000000000" pitchFamily="2" charset="2"/>
              <a:buChar char="Ø"/>
            </a:pPr>
            <a:r>
              <a:rPr lang="en-US" sz="2000" dirty="0"/>
              <a:t>Front entry/</a:t>
            </a:r>
            <a:r>
              <a:rPr lang="en-US" sz="2000" dirty="0" err="1"/>
              <a:t>cornerside</a:t>
            </a:r>
            <a:r>
              <a:rPr lang="en-US" sz="2000" dirty="0"/>
              <a:t> entry/rear entry</a:t>
            </a:r>
          </a:p>
          <a:p>
            <a:pPr lvl="1">
              <a:spcBef>
                <a:spcPts val="1200"/>
              </a:spcBef>
              <a:buFont typeface="Wingdings" panose="05000000000000000000" pitchFamily="2" charset="2"/>
              <a:buChar char="Ø"/>
            </a:pPr>
            <a:r>
              <a:rPr lang="en-US" sz="2000" dirty="0"/>
              <a:t>Which side of the lot</a:t>
            </a:r>
          </a:p>
          <a:p>
            <a:pPr>
              <a:spcBef>
                <a:spcPts val="1200"/>
              </a:spcBef>
              <a:buFont typeface="Wingdings" panose="05000000000000000000" pitchFamily="2" charset="2"/>
              <a:buChar char="Ø"/>
            </a:pPr>
            <a:r>
              <a:rPr lang="en-US" sz="2400" dirty="0"/>
              <a:t>Width</a:t>
            </a:r>
          </a:p>
          <a:p>
            <a:pPr>
              <a:spcBef>
                <a:spcPts val="1200"/>
              </a:spcBef>
              <a:buFont typeface="Wingdings" panose="05000000000000000000" pitchFamily="2" charset="2"/>
              <a:buChar char="Ø"/>
            </a:pPr>
            <a:r>
              <a:rPr lang="en-US" sz="2400" dirty="0"/>
              <a:t>Type</a:t>
            </a:r>
          </a:p>
          <a:p>
            <a:pPr lvl="1">
              <a:spcBef>
                <a:spcPts val="1200"/>
              </a:spcBef>
              <a:buFont typeface="Wingdings" panose="05000000000000000000" pitchFamily="2" charset="2"/>
              <a:buChar char="Ø"/>
            </a:pPr>
            <a:r>
              <a:rPr lang="en-US" sz="2000" dirty="0"/>
              <a:t>Solid</a:t>
            </a:r>
          </a:p>
          <a:p>
            <a:pPr lvl="1">
              <a:spcBef>
                <a:spcPts val="1200"/>
              </a:spcBef>
              <a:buFont typeface="Wingdings" panose="05000000000000000000" pitchFamily="2" charset="2"/>
              <a:buChar char="Ø"/>
            </a:pPr>
            <a:r>
              <a:rPr lang="en-US" sz="2000" dirty="0"/>
              <a:t>Ribbon</a:t>
            </a:r>
          </a:p>
          <a:p>
            <a:pPr>
              <a:spcBef>
                <a:spcPts val="1200"/>
              </a:spcBef>
              <a:buFont typeface="Wingdings" panose="05000000000000000000" pitchFamily="2" charset="2"/>
              <a:buChar char="Ø"/>
            </a:pPr>
            <a:endParaRPr lang="en-US" sz="2400" dirty="0"/>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27</a:t>
            </a:fld>
            <a:endParaRPr lang="en-US" dirty="0"/>
          </a:p>
        </p:txBody>
      </p:sp>
    </p:spTree>
    <p:extLst>
      <p:ext uri="{BB962C8B-B14F-4D97-AF65-F5344CB8AC3E}">
        <p14:creationId xmlns:p14="http://schemas.microsoft.com/office/powerpoint/2010/main" val="172773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28</a:t>
            </a:fld>
            <a:endParaRPr lang="en-US" dirty="0"/>
          </a:p>
        </p:txBody>
      </p:sp>
    </p:spTree>
    <p:extLst>
      <p:ext uri="{BB962C8B-B14F-4D97-AF65-F5344CB8AC3E}">
        <p14:creationId xmlns:p14="http://schemas.microsoft.com/office/powerpoint/2010/main" val="9547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122238"/>
            <a:ext cx="8229600" cy="792162"/>
          </a:xfrm>
        </p:spPr>
        <p:txBody>
          <a:bodyPr/>
          <a:lstStyle/>
          <a:p>
            <a:r>
              <a:rPr lang="en-US" dirty="0"/>
              <a:t>Petition Topic – Front Walk</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8096" y="762000"/>
            <a:ext cx="8071104" cy="2209800"/>
          </a:xfrm>
        </p:spPr>
        <p:txBody>
          <a:bodyPr>
            <a:normAutofit/>
          </a:bodyPr>
          <a:lstStyle/>
          <a:p>
            <a:pPr marL="0" indent="0">
              <a:spcBef>
                <a:spcPts val="1200"/>
              </a:spcBef>
              <a:buNone/>
            </a:pPr>
            <a:r>
              <a:rPr lang="en-US" dirty="0"/>
              <a:t>Potential requirements for sidewalks in front yard leading to main structure</a:t>
            </a:r>
          </a:p>
          <a:p>
            <a:pPr marL="0" indent="0">
              <a:spcBef>
                <a:spcPts val="1200"/>
              </a:spcBef>
              <a:buNone/>
            </a:pPr>
            <a:r>
              <a:rPr lang="en-US" b="1" dirty="0"/>
              <a:t>Existing Regulations </a:t>
            </a:r>
          </a:p>
          <a:p>
            <a:pPr marL="0" indent="0">
              <a:spcBef>
                <a:spcPts val="1200"/>
              </a:spcBef>
              <a:buNone/>
            </a:pPr>
            <a:r>
              <a:rPr lang="en-US" dirty="0"/>
              <a:t>None</a:t>
            </a:r>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29</a:t>
            </a:fld>
            <a:endParaRPr lang="en-US" dirty="0"/>
          </a:p>
        </p:txBody>
      </p:sp>
      <p:sp>
        <p:nvSpPr>
          <p:cNvPr id="5" name="Title 1">
            <a:extLst>
              <a:ext uri="{FF2B5EF4-FFF2-40B4-BE49-F238E27FC236}">
                <a16:creationId xmlns:a16="http://schemas.microsoft.com/office/drawing/2014/main" id="{91FF97C1-8B7A-43CF-8950-8943F6F8973D}"/>
              </a:ext>
            </a:extLst>
          </p:cNvPr>
          <p:cNvSpPr txBox="1">
            <a:spLocks/>
          </p:cNvSpPr>
          <p:nvPr/>
        </p:nvSpPr>
        <p:spPr>
          <a:xfrm>
            <a:off x="667512" y="289560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n-US" dirty="0"/>
              <a:t>Petition Topic - Front yard coverage</a:t>
            </a:r>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Potential requirements for impervious paving in the front yard.</a:t>
            </a:r>
          </a:p>
          <a:p>
            <a:pPr marL="0" indent="0">
              <a:spcBef>
                <a:spcPts val="1200"/>
              </a:spcBef>
              <a:buFont typeface="Arial" panose="020B0604020202020204" pitchFamily="34" charset="0"/>
              <a:buNone/>
            </a:pPr>
            <a:r>
              <a:rPr lang="en-US" b="1" dirty="0"/>
              <a:t>Existing Regulations </a:t>
            </a:r>
          </a:p>
          <a:p>
            <a:pPr marL="0" indent="0">
              <a:spcBef>
                <a:spcPts val="1200"/>
              </a:spcBef>
              <a:buFont typeface="Arial" panose="020B0604020202020204" pitchFamily="34" charset="0"/>
              <a:buNone/>
            </a:pPr>
            <a:r>
              <a:rPr lang="en-US" dirty="0"/>
              <a:t>None</a:t>
            </a:r>
          </a:p>
        </p:txBody>
      </p:sp>
    </p:spTree>
    <p:extLst>
      <p:ext uri="{BB962C8B-B14F-4D97-AF65-F5344CB8AC3E}">
        <p14:creationId xmlns:p14="http://schemas.microsoft.com/office/powerpoint/2010/main" val="205471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a Conservation District</a:t>
            </a:r>
          </a:p>
        </p:txBody>
      </p:sp>
      <p:sp>
        <p:nvSpPr>
          <p:cNvPr id="3" name="Content Placeholder 2"/>
          <p:cNvSpPr>
            <a:spLocks noGrp="1"/>
          </p:cNvSpPr>
          <p:nvPr>
            <p:ph idx="1"/>
          </p:nvPr>
        </p:nvSpPr>
        <p:spPr>
          <a:xfrm>
            <a:off x="187452" y="685800"/>
            <a:ext cx="8769096" cy="4846638"/>
          </a:xfrm>
        </p:spPr>
        <p:txBody>
          <a:bodyPr>
            <a:normAutofit fontScale="92500" lnSpcReduction="10000"/>
          </a:bodyPr>
          <a:lstStyle/>
          <a:p>
            <a:pPr>
              <a:lnSpc>
                <a:spcPct val="120000"/>
              </a:lnSpc>
            </a:pPr>
            <a:r>
              <a:rPr lang="en-US" dirty="0"/>
              <a:t>Intended to provide a means of conserving an area’s distinctive character by protecting or enhancing its physical attributes</a:t>
            </a:r>
          </a:p>
          <a:p>
            <a:pPr>
              <a:lnSpc>
                <a:spcPct val="120000"/>
              </a:lnSpc>
            </a:pPr>
            <a:r>
              <a:rPr lang="en-US" dirty="0"/>
              <a:t>Protect the physical attributes of an area or neighborhood</a:t>
            </a:r>
          </a:p>
          <a:p>
            <a:pPr>
              <a:lnSpc>
                <a:spcPct val="120000"/>
              </a:lnSpc>
            </a:pPr>
            <a:r>
              <a:rPr lang="en-US" dirty="0"/>
              <a:t>Promote development or redevelopment that is compatible with an existing area or neighborhood</a:t>
            </a:r>
          </a:p>
          <a:p>
            <a:pPr>
              <a:lnSpc>
                <a:spcPct val="120000"/>
              </a:lnSpc>
            </a:pPr>
            <a:r>
              <a:rPr lang="en-US" dirty="0"/>
              <a:t>Promote economic revitalization</a:t>
            </a:r>
          </a:p>
          <a:p>
            <a:pPr>
              <a:lnSpc>
                <a:spcPct val="120000"/>
              </a:lnSpc>
            </a:pPr>
            <a:r>
              <a:rPr lang="en-US" dirty="0"/>
              <a:t>Enhance the livability of the city</a:t>
            </a:r>
          </a:p>
          <a:p>
            <a:pPr>
              <a:lnSpc>
                <a:spcPct val="120000"/>
              </a:lnSpc>
            </a:pPr>
            <a:r>
              <a:rPr lang="en-US" dirty="0"/>
              <a:t>Ensure harmonious, orderly, and efficient growth</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spTree>
    <p:extLst>
      <p:ext uri="{BB962C8B-B14F-4D97-AF65-F5344CB8AC3E}">
        <p14:creationId xmlns:p14="http://schemas.microsoft.com/office/powerpoint/2010/main" val="3409518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464296" cy="4907280"/>
          </a:xfrm>
        </p:spPr>
        <p:txBody>
          <a:bodyPr>
            <a:normAutofit/>
          </a:bodyPr>
          <a:lstStyle/>
          <a:p>
            <a:pPr marL="0" indent="0" algn="ctr">
              <a:buNone/>
            </a:pPr>
            <a:r>
              <a:rPr lang="en-US" sz="4400" dirty="0"/>
              <a:t>Discussion – Front Walk</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143000"/>
            <a:ext cx="8071104" cy="47625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Materials</a:t>
            </a:r>
          </a:p>
          <a:p>
            <a:pPr lvl="1">
              <a:spcBef>
                <a:spcPts val="1200"/>
              </a:spcBef>
              <a:buFont typeface="Wingdings" panose="05000000000000000000" pitchFamily="2" charset="2"/>
              <a:buChar char="Ø"/>
            </a:pPr>
            <a:r>
              <a:rPr lang="en-US" sz="2000" dirty="0"/>
              <a:t>Concrete (brushed, smooth, stamped)</a:t>
            </a:r>
          </a:p>
          <a:p>
            <a:pPr lvl="1">
              <a:spcBef>
                <a:spcPts val="1200"/>
              </a:spcBef>
              <a:buFont typeface="Wingdings" panose="05000000000000000000" pitchFamily="2" charset="2"/>
              <a:buChar char="Ø"/>
            </a:pPr>
            <a:r>
              <a:rPr lang="en-US" sz="2000" dirty="0"/>
              <a:t>Brick</a:t>
            </a:r>
          </a:p>
          <a:p>
            <a:pPr lvl="1">
              <a:spcBef>
                <a:spcPts val="1200"/>
              </a:spcBef>
              <a:buFont typeface="Wingdings" panose="05000000000000000000" pitchFamily="2" charset="2"/>
              <a:buChar char="Ø"/>
            </a:pPr>
            <a:r>
              <a:rPr lang="en-US" sz="2000" dirty="0"/>
              <a:t>Stone </a:t>
            </a:r>
          </a:p>
          <a:p>
            <a:pPr>
              <a:spcBef>
                <a:spcPts val="1200"/>
              </a:spcBef>
              <a:buFont typeface="Wingdings" panose="05000000000000000000" pitchFamily="2" charset="2"/>
              <a:buChar char="Ø"/>
            </a:pPr>
            <a:r>
              <a:rPr lang="en-US" sz="2400" dirty="0"/>
              <a:t>Width</a:t>
            </a:r>
          </a:p>
          <a:p>
            <a:pPr>
              <a:spcBef>
                <a:spcPts val="1200"/>
              </a:spcBef>
              <a:buFont typeface="Wingdings" panose="05000000000000000000" pitchFamily="2" charset="2"/>
              <a:buChar char="Ø"/>
            </a:pPr>
            <a:r>
              <a:rPr lang="en-US" sz="2400" dirty="0"/>
              <a:t>Type/Design</a:t>
            </a:r>
          </a:p>
          <a:p>
            <a:pPr lvl="1">
              <a:spcBef>
                <a:spcPts val="1200"/>
              </a:spcBef>
              <a:buFont typeface="Wingdings" panose="05000000000000000000" pitchFamily="2" charset="2"/>
              <a:buChar char="Ø"/>
            </a:pPr>
            <a:r>
              <a:rPr lang="en-US" sz="2000" dirty="0"/>
              <a:t>Straight</a:t>
            </a:r>
          </a:p>
          <a:p>
            <a:pPr lvl="1">
              <a:spcBef>
                <a:spcPts val="1200"/>
              </a:spcBef>
              <a:buFont typeface="Wingdings" panose="05000000000000000000" pitchFamily="2" charset="2"/>
              <a:buChar char="Ø"/>
            </a:pPr>
            <a:r>
              <a:rPr lang="en-US" sz="2000" dirty="0"/>
              <a:t>Curved</a:t>
            </a:r>
          </a:p>
          <a:p>
            <a:pPr>
              <a:spcBef>
                <a:spcPts val="1200"/>
              </a:spcBef>
              <a:buFont typeface="Wingdings" panose="05000000000000000000" pitchFamily="2" charset="2"/>
              <a:buChar char="Ø"/>
            </a:pPr>
            <a:r>
              <a:rPr lang="en-US" sz="2400" dirty="0"/>
              <a:t>Coverage by impervious materials</a:t>
            </a:r>
          </a:p>
          <a:p>
            <a:pPr>
              <a:spcBef>
                <a:spcPts val="1200"/>
              </a:spcBef>
              <a:buFont typeface="Wingdings" panose="05000000000000000000" pitchFamily="2" charset="2"/>
              <a:buChar char="Ø"/>
            </a:pPr>
            <a:r>
              <a:rPr lang="en-US" sz="2400" dirty="0"/>
              <a:t>Location</a:t>
            </a:r>
          </a:p>
          <a:p>
            <a:pPr marL="514350" indent="-514350">
              <a:spcBef>
                <a:spcPts val="1200"/>
              </a:spcBef>
              <a:buFont typeface="+mj-lt"/>
              <a:buAutoNum type="alphaLcParenR"/>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30</a:t>
            </a:fld>
            <a:endParaRPr lang="en-US" dirty="0"/>
          </a:p>
        </p:txBody>
      </p:sp>
    </p:spTree>
    <p:extLst>
      <p:ext uri="{BB962C8B-B14F-4D97-AF65-F5344CB8AC3E}">
        <p14:creationId xmlns:p14="http://schemas.microsoft.com/office/powerpoint/2010/main" val="53228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464296" cy="838200"/>
          </a:xfrm>
        </p:spPr>
        <p:txBody>
          <a:bodyPr>
            <a:normAutofit/>
          </a:bodyPr>
          <a:lstStyle/>
          <a:p>
            <a:pPr marL="0" indent="0" algn="ctr">
              <a:buNone/>
            </a:pPr>
            <a:r>
              <a:rPr lang="en-US" sz="4000" dirty="0"/>
              <a:t>Discussion – Front Yard Coverage</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143000"/>
            <a:ext cx="8071104" cy="4762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Coverage by impervious materials</a:t>
            </a:r>
          </a:p>
          <a:p>
            <a:pPr lvl="1">
              <a:spcBef>
                <a:spcPts val="1200"/>
              </a:spcBef>
              <a:buFont typeface="Wingdings" panose="05000000000000000000" pitchFamily="2" charset="2"/>
              <a:buChar char="Ø"/>
            </a:pPr>
            <a:r>
              <a:rPr lang="en-US" sz="2000" dirty="0"/>
              <a:t>Concrete</a:t>
            </a:r>
          </a:p>
          <a:p>
            <a:pPr lvl="1">
              <a:spcBef>
                <a:spcPts val="1200"/>
              </a:spcBef>
              <a:buFont typeface="Wingdings" panose="05000000000000000000" pitchFamily="2" charset="2"/>
              <a:buChar char="Ø"/>
            </a:pPr>
            <a:r>
              <a:rPr lang="en-US" sz="2000" dirty="0"/>
              <a:t>Brick</a:t>
            </a:r>
          </a:p>
          <a:p>
            <a:pPr lvl="1">
              <a:spcBef>
                <a:spcPts val="1200"/>
              </a:spcBef>
              <a:buFont typeface="Wingdings" panose="05000000000000000000" pitchFamily="2" charset="2"/>
              <a:buChar char="Ø"/>
            </a:pPr>
            <a:r>
              <a:rPr lang="en-US" sz="2000" dirty="0"/>
              <a:t>Stone</a:t>
            </a:r>
          </a:p>
          <a:p>
            <a:pPr>
              <a:spcBef>
                <a:spcPts val="1200"/>
              </a:spcBef>
              <a:buFont typeface="Wingdings" panose="05000000000000000000" pitchFamily="2" charset="2"/>
              <a:buChar char="Ø"/>
            </a:pPr>
            <a:r>
              <a:rPr lang="en-US" sz="2400" dirty="0"/>
              <a:t>Any other materials to include as impervious?</a:t>
            </a:r>
          </a:p>
          <a:p>
            <a:pPr>
              <a:spcBef>
                <a:spcPts val="1200"/>
              </a:spcBef>
              <a:buFont typeface="Wingdings" panose="05000000000000000000" pitchFamily="2" charset="2"/>
              <a:buChar char="Ø"/>
            </a:pPr>
            <a:r>
              <a:rPr lang="en-US" sz="2400" dirty="0"/>
              <a:t>Parking pads</a:t>
            </a:r>
          </a:p>
          <a:p>
            <a:pPr>
              <a:spcBef>
                <a:spcPts val="1200"/>
              </a:spcBef>
              <a:buFont typeface="Wingdings" panose="05000000000000000000" pitchFamily="2" charset="2"/>
              <a:buChar char="Ø"/>
            </a:pPr>
            <a:r>
              <a:rPr lang="en-US" sz="2400" dirty="0"/>
              <a:t>Location</a:t>
            </a:r>
          </a:p>
          <a:p>
            <a:pPr marL="514350" indent="-514350">
              <a:spcBef>
                <a:spcPts val="1200"/>
              </a:spcBef>
              <a:buFont typeface="+mj-lt"/>
              <a:buAutoNum type="alphaLcParenR"/>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31</a:t>
            </a:fld>
            <a:endParaRPr lang="en-US" dirty="0"/>
          </a:p>
        </p:txBody>
      </p:sp>
    </p:spTree>
    <p:extLst>
      <p:ext uri="{BB962C8B-B14F-4D97-AF65-F5344CB8AC3E}">
        <p14:creationId xmlns:p14="http://schemas.microsoft.com/office/powerpoint/2010/main" val="408331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32</a:t>
            </a:fld>
            <a:endParaRPr lang="en-US" dirty="0"/>
          </a:p>
        </p:txBody>
      </p:sp>
    </p:spTree>
    <p:extLst>
      <p:ext uri="{BB962C8B-B14F-4D97-AF65-F5344CB8AC3E}">
        <p14:creationId xmlns:p14="http://schemas.microsoft.com/office/powerpoint/2010/main" val="3257526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152400"/>
            <a:ext cx="8229600" cy="792162"/>
          </a:xfrm>
        </p:spPr>
        <p:txBody>
          <a:bodyPr/>
          <a:lstStyle/>
          <a:p>
            <a:r>
              <a:rPr lang="en-US" dirty="0"/>
              <a:t>Petition Topic – Lot Size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838200"/>
            <a:ext cx="8071104" cy="4724400"/>
          </a:xfrm>
        </p:spPr>
        <p:txBody>
          <a:bodyPr>
            <a:normAutofit/>
          </a:bodyPr>
          <a:lstStyle/>
          <a:p>
            <a:pPr marL="0" indent="0">
              <a:spcBef>
                <a:spcPts val="1200"/>
              </a:spcBef>
              <a:buNone/>
            </a:pPr>
            <a:r>
              <a:rPr lang="en-US" dirty="0"/>
              <a:t>Discuss the requirements of minimum width and depth of lots </a:t>
            </a:r>
          </a:p>
          <a:p>
            <a:pPr marL="0" indent="0">
              <a:spcBef>
                <a:spcPts val="1200"/>
              </a:spcBef>
              <a:buNone/>
            </a:pPr>
            <a:r>
              <a:rPr lang="en-US" b="1" dirty="0"/>
              <a:t>Existing Regulations</a:t>
            </a:r>
          </a:p>
          <a:p>
            <a:pPr marL="0" indent="0">
              <a:spcBef>
                <a:spcPts val="1200"/>
              </a:spcBef>
              <a:buNone/>
            </a:pPr>
            <a:r>
              <a:rPr lang="en-US" dirty="0"/>
              <a:t>Dallas Development Code has minimum width of 55 feet and depth of 100 feet for R7.5(A) lots.</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0756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Discussion – Lot Size</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All lots in the district boundaries are zoned R7.5(A)</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Lots have 50’ width and a depth of 150’</a:t>
            </a:r>
            <a:endPar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05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87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lstStyle/>
          <a:p>
            <a:r>
              <a:rPr lang="en-US" dirty="0"/>
              <a:t>Next Steps</a:t>
            </a:r>
          </a:p>
        </p:txBody>
      </p:sp>
      <p:sp>
        <p:nvSpPr>
          <p:cNvPr id="3" name="Content Placeholder 2"/>
          <p:cNvSpPr>
            <a:spLocks noGrp="1"/>
          </p:cNvSpPr>
          <p:nvPr>
            <p:ph idx="1"/>
          </p:nvPr>
        </p:nvSpPr>
        <p:spPr>
          <a:xfrm>
            <a:off x="533400" y="563562"/>
            <a:ext cx="8464296" cy="5380038"/>
          </a:xfrm>
        </p:spPr>
        <p:txBody>
          <a:bodyPr>
            <a:normAutofit fontScale="85000" lnSpcReduction="20000"/>
          </a:bodyPr>
          <a:lstStyle/>
          <a:p>
            <a:r>
              <a:rPr lang="en-US" dirty="0"/>
              <a:t>Neighborhood Meeting #2: October 17 (Monday) </a:t>
            </a:r>
            <a:r>
              <a:rPr lang="en-US" b="1" dirty="0">
                <a:solidFill>
                  <a:srgbClr val="FF0000"/>
                </a:solidFill>
              </a:rPr>
              <a:t>**</a:t>
            </a:r>
          </a:p>
          <a:p>
            <a:r>
              <a:rPr lang="en-US" dirty="0"/>
              <a:t>Neighborhood Meeting #3: November 1 (Tuesday)</a:t>
            </a:r>
            <a:r>
              <a:rPr lang="en-US" b="1" dirty="0">
                <a:solidFill>
                  <a:srgbClr val="FF0000"/>
                </a:solidFill>
              </a:rPr>
              <a:t> **</a:t>
            </a:r>
            <a:endParaRPr lang="en-US" dirty="0"/>
          </a:p>
          <a:p>
            <a:r>
              <a:rPr lang="en-US" dirty="0"/>
              <a:t>Neighborhood Meeting #4: November 14 (Monday) </a:t>
            </a:r>
            <a:r>
              <a:rPr lang="en-US" b="1" dirty="0">
                <a:solidFill>
                  <a:srgbClr val="FF0000"/>
                </a:solidFill>
              </a:rPr>
              <a:t>**</a:t>
            </a:r>
            <a:endParaRPr lang="en-US" dirty="0"/>
          </a:p>
          <a:p>
            <a:r>
              <a:rPr lang="en-US" dirty="0"/>
              <a:t>Neighborhood Meeting #5: December 5 (Monday) </a:t>
            </a:r>
            <a:r>
              <a:rPr lang="en-US" b="1" dirty="0">
                <a:solidFill>
                  <a:srgbClr val="FF0000"/>
                </a:solidFill>
              </a:rPr>
              <a:t>**</a:t>
            </a:r>
            <a:endParaRPr lang="en-US" dirty="0"/>
          </a:p>
          <a:p>
            <a:r>
              <a:rPr lang="en-US" dirty="0"/>
              <a:t>Neighborhood Meeting #6: TBD - January 9 (Tentative)</a:t>
            </a:r>
          </a:p>
          <a:p>
            <a:r>
              <a:rPr lang="en-US" dirty="0"/>
              <a:t>Neighborhood Meeting #7: TBD - January 23 (Tentative)</a:t>
            </a:r>
          </a:p>
          <a:p>
            <a:r>
              <a:rPr lang="en-US" dirty="0"/>
              <a:t>Neighborhood Meeting #8: TBD – February 6 (Tentative)</a:t>
            </a:r>
          </a:p>
          <a:p>
            <a:r>
              <a:rPr lang="en-US" dirty="0"/>
              <a:t>Neighborhood Meeting #9: TBD – February 21(Tentative)</a:t>
            </a:r>
          </a:p>
          <a:p>
            <a:r>
              <a:rPr lang="en-US" dirty="0"/>
              <a:t>Neighborhood Meeting #10-12: If needed</a:t>
            </a:r>
            <a:endParaRPr lang="en-US" dirty="0">
              <a:highlight>
                <a:srgbClr val="FFFF00"/>
              </a:highlight>
            </a:endParaRPr>
          </a:p>
          <a:p>
            <a:r>
              <a:rPr lang="en-US" dirty="0"/>
              <a:t>Final Neighborhood Meeting to review ordinance: Date TBD</a:t>
            </a:r>
          </a:p>
          <a:p>
            <a:r>
              <a:rPr lang="en-US" dirty="0"/>
              <a:t>City Plan Commission Public Hearing: Date TBD (notified 10 days before)</a:t>
            </a:r>
          </a:p>
          <a:p>
            <a:r>
              <a:rPr lang="en-US" dirty="0"/>
              <a:t>City Council Public Hearing: Date TBD (notified 14 days before)</a:t>
            </a:r>
          </a:p>
        </p:txBody>
      </p:sp>
      <p:sp>
        <p:nvSpPr>
          <p:cNvPr id="5" name="Slide Number Placeholder 9">
            <a:extLst>
              <a:ext uri="{FF2B5EF4-FFF2-40B4-BE49-F238E27FC236}">
                <a16:creationId xmlns:a16="http://schemas.microsoft.com/office/drawing/2014/main" id="{96FC4FAA-A231-4787-B6CB-E6E1B1BE2A65}"/>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36</a:t>
            </a:fld>
            <a:endParaRPr lang="en-US" dirty="0"/>
          </a:p>
        </p:txBody>
      </p:sp>
      <p:sp>
        <p:nvSpPr>
          <p:cNvPr id="4" name="TextBox 3">
            <a:extLst>
              <a:ext uri="{FF2B5EF4-FFF2-40B4-BE49-F238E27FC236}">
                <a16:creationId xmlns:a16="http://schemas.microsoft.com/office/drawing/2014/main" id="{21A2D8C7-C973-4148-ABCC-7297E81212B9}"/>
              </a:ext>
            </a:extLst>
          </p:cNvPr>
          <p:cNvSpPr txBox="1"/>
          <p:nvPr/>
        </p:nvSpPr>
        <p:spPr>
          <a:xfrm>
            <a:off x="533400" y="6248400"/>
            <a:ext cx="8001000" cy="369332"/>
          </a:xfrm>
          <a:prstGeom prst="rect">
            <a:avLst/>
          </a:prstGeom>
          <a:noFill/>
        </p:spPr>
        <p:txBody>
          <a:bodyPr wrap="square" rtlCol="0">
            <a:spAutoFit/>
          </a:bodyPr>
          <a:lstStyle/>
          <a:p>
            <a:r>
              <a:rPr lang="en-US" b="1" dirty="0">
                <a:solidFill>
                  <a:srgbClr val="FF0000"/>
                </a:solidFill>
              </a:rPr>
              <a:t>** </a:t>
            </a:r>
            <a:r>
              <a:rPr lang="en-US" b="1" dirty="0">
                <a:solidFill>
                  <a:srgbClr val="FF0000"/>
                </a:solidFill>
                <a:latin typeface="Arial" panose="020B0604020202020204" pitchFamily="34" charset="0"/>
                <a:cs typeface="Arial" panose="020B0604020202020204" pitchFamily="34" charset="0"/>
              </a:rPr>
              <a:t>Meeting scheduled to be held               at Arts Mission Oak Cliff </a:t>
            </a:r>
            <a:r>
              <a:rPr lang="en-US" b="1" dirty="0">
                <a:solidFill>
                  <a:srgbClr val="FF0000"/>
                </a:solidFill>
              </a:rPr>
              <a:t>**</a:t>
            </a:r>
          </a:p>
        </p:txBody>
      </p:sp>
    </p:spTree>
    <p:extLst>
      <p:ext uri="{BB962C8B-B14F-4D97-AF65-F5344CB8AC3E}">
        <p14:creationId xmlns:p14="http://schemas.microsoft.com/office/powerpoint/2010/main" val="347144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2D80B-0BC3-4280-B105-45FFC73DA905}"/>
              </a:ext>
            </a:extLst>
          </p:cNvPr>
          <p:cNvSpPr txBox="1"/>
          <p:nvPr/>
        </p:nvSpPr>
        <p:spPr>
          <a:xfrm>
            <a:off x="228600" y="1828800"/>
            <a:ext cx="42672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Staff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Trevor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63F88"/>
                </a:solidFill>
                <a:latin typeface="Calibri"/>
              </a:rPr>
              <a:t>t</a:t>
            </a:r>
            <a:r>
              <a:rPr kumimoji="0" lang="en-US" sz="2400" b="0" i="0" u="none" strike="noStrike" kern="1200" cap="none" spc="0" normalizeH="0" baseline="0" noProof="0" dirty="0">
                <a:ln>
                  <a:noFill/>
                </a:ln>
                <a:solidFill>
                  <a:srgbClr val="063F88"/>
                </a:solidFill>
                <a:effectLst/>
                <a:uLnTx/>
                <a:uFillTx/>
                <a:latin typeface="Calibri"/>
                <a:ea typeface="+mn-ea"/>
                <a:cs typeface="+mn-cs"/>
              </a:rPr>
              <a:t>revor.brown@dallas.gov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214-670-4193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63F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Project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mn-cs"/>
              </a:rPr>
              <a:t>https://bit.ly/S_Winnetka_CD</a:t>
            </a:r>
            <a:endParaRPr kumimoji="0" lang="en-US" sz="2300" b="0" i="0" strike="noStrike" kern="1200" cap="none" spc="0" normalizeH="0" baseline="0" noProof="0" dirty="0">
              <a:ln>
                <a:noFill/>
              </a:ln>
              <a:solidFill>
                <a:schemeClr val="tx2">
                  <a:lumMod val="75000"/>
                </a:schemeClr>
              </a:solidFill>
              <a:effectLst/>
              <a:highlight>
                <a:srgbClr val="FFFF00"/>
              </a:highlight>
              <a:uLnTx/>
              <a:uFillTx/>
              <a:latin typeface="Calibri"/>
              <a:ea typeface="+mn-ea"/>
              <a:cs typeface="+mn-cs"/>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DC6D7EA1-D788-4EF2-ADD9-48B800D2C4C3}"/>
              </a:ext>
            </a:extLst>
          </p:cNvPr>
          <p:cNvSpPr txBox="1"/>
          <p:nvPr/>
        </p:nvSpPr>
        <p:spPr>
          <a:xfrm>
            <a:off x="4528594" y="1828800"/>
            <a:ext cx="4539206"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Next Meeting October 17, 6:00 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Calibri"/>
              </a:rPr>
              <a:t>** </a:t>
            </a:r>
            <a:r>
              <a:rPr lang="en-US" sz="2400" b="1" u="sng" dirty="0">
                <a:solidFill>
                  <a:srgbClr val="063F88"/>
                </a:solidFill>
                <a:latin typeface="Calibri"/>
              </a:rPr>
              <a:t>Arts Mission Oak Cliff</a:t>
            </a:r>
            <a:r>
              <a:rPr lang="en-US" sz="2400" b="1" dirty="0">
                <a:solidFill>
                  <a:srgbClr val="063F88"/>
                </a:solidFill>
                <a:latin typeface="Calibri"/>
              </a:rPr>
              <a:t> </a:t>
            </a:r>
            <a:r>
              <a:rPr lang="en-US" sz="2400" b="1" dirty="0">
                <a:solidFill>
                  <a:srgbClr val="FF0000"/>
                </a:solidFill>
                <a:latin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63F88"/>
                </a:solidFill>
                <a:effectLst/>
                <a:uLnTx/>
                <a:uFillTx/>
                <a:latin typeface="Calibri"/>
                <a:ea typeface="+mn-ea"/>
                <a:cs typeface="+mn-cs"/>
              </a:rPr>
              <a:t>410 S. Windomere Avenue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Introduction and Recap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Discussion</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Use and Parking, density, lot coverage, building height &amp; stories, Floor Area Ratio, drainage, and slope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Next Steps</a:t>
            </a:r>
          </a:p>
        </p:txBody>
      </p:sp>
      <p:sp>
        <p:nvSpPr>
          <p:cNvPr id="9" name="Title 1">
            <a:extLst>
              <a:ext uri="{FF2B5EF4-FFF2-40B4-BE49-F238E27FC236}">
                <a16:creationId xmlns:a16="http://schemas.microsoft.com/office/drawing/2014/main" id="{8585BEA7-253C-44A2-8490-4B15AB034F3B}"/>
              </a:ext>
            </a:extLst>
          </p:cNvPr>
          <p:cNvSpPr txBox="1">
            <a:spLocks/>
          </p:cNvSpPr>
          <p:nvPr/>
        </p:nvSpPr>
        <p:spPr>
          <a:xfrm>
            <a:off x="685800" y="304800"/>
            <a:ext cx="7620000" cy="147002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n-US" sz="4000"/>
              <a:t>South Winnetka Heights</a:t>
            </a:r>
            <a:br>
              <a:rPr lang="en-US" sz="4000"/>
            </a:br>
            <a:r>
              <a:rPr lang="en-US" sz="4000"/>
              <a:t>Proposed Conservation District</a:t>
            </a:r>
            <a:br>
              <a:rPr lang="en-US"/>
            </a:br>
            <a:r>
              <a:rPr lang="en-US" sz="2400"/>
              <a:t>Post-Application Neighborhood Meeting No. 1</a:t>
            </a:r>
            <a:endParaRPr lang="en-US" sz="2400" dirty="0"/>
          </a:p>
        </p:txBody>
      </p:sp>
    </p:spTree>
    <p:extLst>
      <p:ext uri="{BB962C8B-B14F-4D97-AF65-F5344CB8AC3E}">
        <p14:creationId xmlns:p14="http://schemas.microsoft.com/office/powerpoint/2010/main" val="30393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090"/>
            <a:ext cx="8229600" cy="792162"/>
          </a:xfrm>
        </p:spPr>
        <p:txBody>
          <a:bodyPr/>
          <a:lstStyle/>
          <a:p>
            <a:pPr algn="ctr"/>
            <a:r>
              <a:rPr lang="en-US" dirty="0"/>
              <a:t>CD Proposed Boundaries</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4</a:t>
            </a:fld>
            <a:endParaRPr lang="en-US" dirty="0"/>
          </a:p>
        </p:txBody>
      </p:sp>
      <p:pic>
        <p:nvPicPr>
          <p:cNvPr id="6" name="Picture 5">
            <a:extLst>
              <a:ext uri="{FF2B5EF4-FFF2-40B4-BE49-F238E27FC236}">
                <a16:creationId xmlns:a16="http://schemas.microsoft.com/office/drawing/2014/main" id="{20FBC3A7-28AE-4CCE-A5BB-582E0BD56F38}"/>
              </a:ext>
            </a:extLst>
          </p:cNvPr>
          <p:cNvPicPr/>
          <p:nvPr/>
        </p:nvPicPr>
        <p:blipFill>
          <a:blip r:embed="rId3"/>
          <a:stretch>
            <a:fillRect/>
          </a:stretch>
        </p:blipFill>
        <p:spPr>
          <a:xfrm>
            <a:off x="1295400" y="899795"/>
            <a:ext cx="6553200" cy="4495800"/>
          </a:xfrm>
          <a:prstGeom prst="rect">
            <a:avLst/>
          </a:prstGeom>
          <a:effectLst>
            <a:outerShdw blurRad="63500" sx="102000" sy="102000" algn="ctr" rotWithShape="0">
              <a:prstClr val="black"/>
            </a:outerShdw>
          </a:effectLst>
        </p:spPr>
      </p:pic>
    </p:spTree>
    <p:extLst>
      <p:ext uri="{BB962C8B-B14F-4D97-AF65-F5344CB8AC3E}">
        <p14:creationId xmlns:p14="http://schemas.microsoft.com/office/powerpoint/2010/main" val="236536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9096" cy="4922838"/>
          </a:xfrm>
        </p:spPr>
        <p:txBody>
          <a:bodyPr>
            <a:normAutofit fontScale="92500" lnSpcReduction="10000"/>
          </a:bodyPr>
          <a:lstStyle/>
          <a:p>
            <a:pPr>
              <a:lnSpc>
                <a:spcPct val="120000"/>
              </a:lnSpc>
            </a:pPr>
            <a:r>
              <a:rPr lang="en-US" dirty="0"/>
              <a:t>This meeting is the 1</a:t>
            </a:r>
            <a:r>
              <a:rPr lang="en-US" baseline="30000" dirty="0"/>
              <a:t>st</a:t>
            </a:r>
            <a:r>
              <a:rPr lang="en-US" dirty="0"/>
              <a:t> Post-Application Neighborhood Meeting to discuss the CD </a:t>
            </a:r>
            <a:r>
              <a:rPr lang="en-US" dirty="0">
                <a:highlight>
                  <a:srgbClr val="FFFFFF"/>
                </a:highlight>
              </a:rPr>
              <a:t>creation</a:t>
            </a:r>
            <a:r>
              <a:rPr lang="en-US" dirty="0"/>
              <a:t> process.</a:t>
            </a:r>
          </a:p>
          <a:p>
            <a:pPr>
              <a:lnSpc>
                <a:spcPct val="120000"/>
              </a:lnSpc>
            </a:pPr>
            <a:r>
              <a:rPr lang="en-US" dirty="0"/>
              <a:t>Develop the specific details for the development standards and architectural standards your neighborhood chose for consideration.</a:t>
            </a:r>
          </a:p>
          <a:p>
            <a:pPr>
              <a:lnSpc>
                <a:spcPct val="120000"/>
              </a:lnSpc>
            </a:pPr>
            <a:r>
              <a:rPr lang="en-US" dirty="0"/>
              <a:t>Discussion</a:t>
            </a:r>
          </a:p>
          <a:p>
            <a:pPr lvl="1">
              <a:lnSpc>
                <a:spcPct val="120000"/>
              </a:lnSpc>
            </a:pPr>
            <a:r>
              <a:rPr lang="en-US" dirty="0">
                <a:highlight>
                  <a:srgbClr val="FFFFFF"/>
                </a:highlight>
              </a:rPr>
              <a:t>Driveways and curbing</a:t>
            </a:r>
          </a:p>
          <a:p>
            <a:pPr lvl="1">
              <a:lnSpc>
                <a:spcPct val="120000"/>
              </a:lnSpc>
            </a:pPr>
            <a:r>
              <a:rPr lang="en-US" dirty="0">
                <a:highlight>
                  <a:srgbClr val="FFFFFF"/>
                </a:highlight>
              </a:rPr>
              <a:t>Front walks</a:t>
            </a:r>
          </a:p>
          <a:p>
            <a:pPr lvl="1">
              <a:lnSpc>
                <a:spcPct val="120000"/>
              </a:lnSpc>
            </a:pPr>
            <a:r>
              <a:rPr lang="en-US" dirty="0">
                <a:highlight>
                  <a:srgbClr val="FFFFFF"/>
                </a:highlight>
              </a:rPr>
              <a:t>Front yard coverage</a:t>
            </a:r>
          </a:p>
          <a:p>
            <a:pPr lvl="1">
              <a:lnSpc>
                <a:spcPct val="120000"/>
              </a:lnSpc>
            </a:pPr>
            <a:r>
              <a:rPr lang="en-US" dirty="0">
                <a:highlight>
                  <a:srgbClr val="FFFFFF"/>
                </a:highlight>
              </a:rPr>
              <a:t>Lot size</a:t>
            </a:r>
          </a:p>
          <a:p>
            <a:pPr>
              <a:lnSpc>
                <a:spcPct val="120000"/>
              </a:lnSpc>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47640"/>
            <a:ext cx="2057400" cy="365125"/>
          </a:xfrm>
        </p:spPr>
        <p:txBody>
          <a:bodyPr/>
          <a:lstStyle/>
          <a:p>
            <a:fld id="{EBB82CAC-BB48-4110-88D3-F3CCD57C994D}" type="slidenum">
              <a:rPr lang="en-US" smtClean="0"/>
              <a:pPr/>
              <a:t>5</a:t>
            </a:fld>
            <a:endParaRPr lang="en-US" dirty="0"/>
          </a:p>
        </p:txBody>
      </p:sp>
    </p:spTree>
    <p:extLst>
      <p:ext uri="{BB962C8B-B14F-4D97-AF65-F5344CB8AC3E}">
        <p14:creationId xmlns:p14="http://schemas.microsoft.com/office/powerpoint/2010/main" val="269514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pPr algn="ctr"/>
            <a:r>
              <a:rPr lang="en-US" dirty="0"/>
              <a:t>CD Creation Flow Chart</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6</a:t>
            </a:fld>
            <a:endParaRPr lang="en-US" dirty="0"/>
          </a:p>
        </p:txBody>
      </p:sp>
      <p:graphicFrame>
        <p:nvGraphicFramePr>
          <p:cNvPr id="3" name="Object 2">
            <a:extLst>
              <a:ext uri="{FF2B5EF4-FFF2-40B4-BE49-F238E27FC236}">
                <a16:creationId xmlns:a16="http://schemas.microsoft.com/office/drawing/2014/main" id="{56A0266A-B9F5-4F8B-BA0C-C35A42F28CAC}"/>
              </a:ext>
            </a:extLst>
          </p:cNvPr>
          <p:cNvGraphicFramePr>
            <a:graphicFrameLocks noChangeAspect="1"/>
          </p:cNvGraphicFramePr>
          <p:nvPr>
            <p:extLst>
              <p:ext uri="{D42A27DB-BD31-4B8C-83A1-F6EECF244321}">
                <p14:modId xmlns:p14="http://schemas.microsoft.com/office/powerpoint/2010/main" val="1798123891"/>
              </p:ext>
            </p:extLst>
          </p:nvPr>
        </p:nvGraphicFramePr>
        <p:xfrm>
          <a:off x="533400" y="483492"/>
          <a:ext cx="7895700" cy="5109588"/>
        </p:xfrm>
        <a:graphic>
          <a:graphicData uri="http://schemas.openxmlformats.org/presentationml/2006/ole">
            <mc:AlternateContent xmlns:mc="http://schemas.openxmlformats.org/markup-compatibility/2006">
              <mc:Choice xmlns:v="urn:schemas-microsoft-com:vml" Requires="v">
                <p:oleObj name="Acrobat Document" r:id="rId3" imgW="11658361" imgH="7543481" progId="AcroExch.Document.DC">
                  <p:embed/>
                </p:oleObj>
              </mc:Choice>
              <mc:Fallback>
                <p:oleObj name="Acrobat Document" r:id="rId3" imgW="11658361" imgH="7543481" progId="AcroExch.Document.DC">
                  <p:embed/>
                  <p:pic>
                    <p:nvPicPr>
                      <p:cNvPr id="0" name=""/>
                      <p:cNvPicPr/>
                      <p:nvPr/>
                    </p:nvPicPr>
                    <p:blipFill>
                      <a:blip r:embed="rId4"/>
                      <a:stretch>
                        <a:fillRect/>
                      </a:stretch>
                    </p:blipFill>
                    <p:spPr>
                      <a:xfrm>
                        <a:off x="533400" y="483492"/>
                        <a:ext cx="7895700" cy="5109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993B028E-DDC3-42B6-80BF-1C8206C19F39}"/>
              </a:ext>
            </a:extLst>
          </p:cNvPr>
          <p:cNvSpPr/>
          <p:nvPr/>
        </p:nvSpPr>
        <p:spPr>
          <a:xfrm>
            <a:off x="7529250" y="2209800"/>
            <a:ext cx="685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7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92162"/>
          </a:xfrm>
        </p:spPr>
        <p:txBody>
          <a:bodyPr/>
          <a:lstStyle/>
          <a:p>
            <a:r>
              <a:rPr lang="en-US" dirty="0"/>
              <a:t>Process for establishing a CD</a:t>
            </a:r>
          </a:p>
        </p:txBody>
      </p:sp>
      <p:sp>
        <p:nvSpPr>
          <p:cNvPr id="3" name="Content Placeholder 2"/>
          <p:cNvSpPr>
            <a:spLocks noGrp="1"/>
          </p:cNvSpPr>
          <p:nvPr>
            <p:ph idx="1"/>
          </p:nvPr>
        </p:nvSpPr>
        <p:spPr>
          <a:xfrm>
            <a:off x="304800" y="868362"/>
            <a:ext cx="8692896" cy="4724718"/>
          </a:xfrm>
        </p:spPr>
        <p:txBody>
          <a:bodyPr>
            <a:normAutofit fontScale="85000" lnSpcReduction="10000"/>
          </a:bodyPr>
          <a:lstStyle/>
          <a:p>
            <a:r>
              <a:rPr lang="en-US" dirty="0"/>
              <a:t>Neighborhood committee submits a pre-application form (complete).</a:t>
            </a:r>
          </a:p>
          <a:p>
            <a:r>
              <a:rPr lang="en-US" dirty="0"/>
              <a:t>City holds pre-application meetings with property owners to discuss and establish a list of categories of development and architectural standards the property owners are interested in establishing for a new conservation district.</a:t>
            </a:r>
          </a:p>
          <a:p>
            <a:r>
              <a:rPr lang="en-US" dirty="0"/>
              <a:t>The </a:t>
            </a:r>
            <a:r>
              <a:rPr lang="en-US" b="1" u="sng" dirty="0"/>
              <a:t>neighborhood committee </a:t>
            </a:r>
            <a:r>
              <a:rPr lang="en-US" dirty="0"/>
              <a:t>meets with property owners to ensure awareness of the process and active participation throughout the neighborhood.</a:t>
            </a:r>
          </a:p>
          <a:p>
            <a:pPr lvl="1"/>
            <a:r>
              <a:rPr lang="en-US" dirty="0"/>
              <a:t>Emphasis on </a:t>
            </a:r>
            <a:r>
              <a:rPr lang="en-US" dirty="0">
                <a:effectLst>
                  <a:glow rad="228600">
                    <a:srgbClr val="92D050">
                      <a:alpha val="40000"/>
                    </a:srgbClr>
                  </a:glow>
                </a:effectLst>
              </a:rPr>
              <a:t>consensus</a:t>
            </a:r>
            <a:r>
              <a:rPr lang="en-US" dirty="0"/>
              <a:t> among all property owners in neighborhood.</a:t>
            </a:r>
          </a:p>
          <a:p>
            <a:r>
              <a:rPr lang="en-US" dirty="0"/>
              <a:t>Neighborhood committee and property owners convey additional comments on categories and elements.</a:t>
            </a:r>
          </a:p>
        </p:txBody>
      </p:sp>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7</a:t>
            </a:fld>
            <a:endParaRPr lang="en-US" dirty="0"/>
          </a:p>
        </p:txBody>
      </p:sp>
    </p:spTree>
    <p:extLst>
      <p:ext uri="{BB962C8B-B14F-4D97-AF65-F5344CB8AC3E}">
        <p14:creationId xmlns:p14="http://schemas.microsoft.com/office/powerpoint/2010/main" val="99635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93" y="76200"/>
            <a:ext cx="8229600" cy="792162"/>
          </a:xfrm>
        </p:spPr>
        <p:txBody>
          <a:bodyPr/>
          <a:lstStyle/>
          <a:p>
            <a:r>
              <a:rPr lang="en-US" dirty="0"/>
              <a:t>Process for establishing a CD</a:t>
            </a:r>
          </a:p>
        </p:txBody>
      </p:sp>
      <p:sp>
        <p:nvSpPr>
          <p:cNvPr id="3" name="Content Placeholder 2"/>
          <p:cNvSpPr>
            <a:spLocks noGrp="1"/>
          </p:cNvSpPr>
          <p:nvPr>
            <p:ph idx="1"/>
          </p:nvPr>
        </p:nvSpPr>
        <p:spPr>
          <a:xfrm>
            <a:off x="381000" y="990600"/>
            <a:ext cx="8616696" cy="4602480"/>
          </a:xfrm>
        </p:spPr>
        <p:txBody>
          <a:bodyPr>
            <a:normAutofit fontScale="92500" lnSpcReduction="20000"/>
          </a:bodyPr>
          <a:lstStyle/>
          <a:p>
            <a:r>
              <a:rPr lang="en-US" dirty="0"/>
              <a:t>City holds additional pre-application meetings with property owners to develop and finalize categories of standards for the proposed CD</a:t>
            </a:r>
          </a:p>
          <a:p>
            <a:pPr lvl="1"/>
            <a:r>
              <a:rPr lang="en-US" dirty="0"/>
              <a:t>These categories form the basis of CD establishment petition.</a:t>
            </a:r>
          </a:p>
          <a:p>
            <a:r>
              <a:rPr lang="en-US" dirty="0"/>
              <a:t>The City drafts petition language with input received from the neighborhood committee and property owners at these pre-application meetings.</a:t>
            </a:r>
          </a:p>
          <a:p>
            <a:r>
              <a:rPr lang="en-US" dirty="0"/>
              <a:t>The city provides neighborhood committee with petitions.</a:t>
            </a:r>
          </a:p>
          <a:p>
            <a:pPr lvl="1"/>
            <a:r>
              <a:rPr lang="en-US" dirty="0"/>
              <a:t>Neighborhood committee will have 12 months to obtain the necessary percentage of signatures and submit them to the City. 58% of the land or 58% of the lots is required</a:t>
            </a:r>
          </a:p>
          <a:p>
            <a:r>
              <a:rPr lang="en-US" dirty="0"/>
              <a:t>Staff verifies the signatures and petitions. </a:t>
            </a:r>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8</a:t>
            </a:fld>
            <a:endParaRPr lang="en-US" dirty="0"/>
          </a:p>
        </p:txBody>
      </p:sp>
    </p:spTree>
    <p:extLst>
      <p:ext uri="{BB962C8B-B14F-4D97-AF65-F5344CB8AC3E}">
        <p14:creationId xmlns:p14="http://schemas.microsoft.com/office/powerpoint/2010/main" val="410175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2"/>
            <a:ext cx="8229600" cy="792162"/>
          </a:xfrm>
        </p:spPr>
        <p:txBody>
          <a:bodyPr/>
          <a:lstStyle/>
          <a:p>
            <a:r>
              <a:rPr lang="en-US" dirty="0"/>
              <a:t>Process for establishing a CD</a:t>
            </a:r>
          </a:p>
        </p:txBody>
      </p:sp>
      <p:sp>
        <p:nvSpPr>
          <p:cNvPr id="3" name="Content Placeholder 2"/>
          <p:cNvSpPr>
            <a:spLocks noGrp="1"/>
          </p:cNvSpPr>
          <p:nvPr>
            <p:ph idx="1"/>
          </p:nvPr>
        </p:nvSpPr>
        <p:spPr>
          <a:xfrm>
            <a:off x="304800" y="631482"/>
            <a:ext cx="8692896" cy="4999038"/>
          </a:xfrm>
        </p:spPr>
        <p:txBody>
          <a:bodyPr>
            <a:normAutofit fontScale="77500" lnSpcReduction="20000"/>
          </a:bodyPr>
          <a:lstStyle/>
          <a:p>
            <a:r>
              <a:rPr lang="en-US" sz="3000" dirty="0"/>
              <a:t>Once petitions are verified, neighborhood committee submits zoning change application with appropriate fees, if necessary.</a:t>
            </a:r>
          </a:p>
          <a:p>
            <a:pPr lvl="1"/>
            <a:r>
              <a:rPr lang="en-US" dirty="0"/>
              <a:t>Fee waived if petitions are signed by a minimum of </a:t>
            </a:r>
            <a:r>
              <a:rPr lang="en-US" u="sng" dirty="0"/>
              <a:t>75%</a:t>
            </a:r>
            <a:r>
              <a:rPr lang="en-US" dirty="0"/>
              <a:t> of property owners </a:t>
            </a:r>
          </a:p>
          <a:p>
            <a:r>
              <a:rPr lang="en-US" sz="3000" dirty="0"/>
              <a:t>This application is the </a:t>
            </a:r>
            <a:r>
              <a:rPr lang="en-US" sz="3000" i="1" u="sng" dirty="0"/>
              <a:t>beginning</a:t>
            </a:r>
            <a:r>
              <a:rPr lang="en-US" sz="3000" dirty="0"/>
              <a:t> of the zoning change process. </a:t>
            </a:r>
          </a:p>
          <a:p>
            <a:r>
              <a:rPr lang="en-US" sz="3000" dirty="0"/>
              <a:t>The City begins scheduling neighborhood meetings as needed to work out proposed detailed regulations in each of the categories</a:t>
            </a:r>
          </a:p>
          <a:p>
            <a:pPr lvl="1"/>
            <a:r>
              <a:rPr lang="en-US" dirty="0"/>
              <a:t>Multiple meetings held</a:t>
            </a:r>
          </a:p>
          <a:p>
            <a:pPr lvl="1"/>
            <a:r>
              <a:rPr lang="en-US" b="1" u="sng" dirty="0"/>
              <a:t>Neighborhood committee </a:t>
            </a:r>
            <a:r>
              <a:rPr lang="en-US" dirty="0"/>
              <a:t>works to ensure </a:t>
            </a:r>
            <a:r>
              <a:rPr lang="en-US" b="1" u="sng" dirty="0"/>
              <a:t>all</a:t>
            </a:r>
            <a:r>
              <a:rPr lang="en-US" dirty="0"/>
              <a:t> voices are heard and </a:t>
            </a:r>
            <a:r>
              <a:rPr lang="en-US" b="1" u="sng" dirty="0"/>
              <a:t>everyone</a:t>
            </a:r>
            <a:r>
              <a:rPr lang="en-US" dirty="0"/>
              <a:t> is aware of process</a:t>
            </a:r>
          </a:p>
          <a:p>
            <a:r>
              <a:rPr lang="en-US" sz="3000" dirty="0"/>
              <a:t>At the conclusion of the series of meetings, City prepares ordinance</a:t>
            </a:r>
          </a:p>
          <a:p>
            <a:r>
              <a:rPr lang="en-US" sz="3000" dirty="0"/>
              <a:t>City holds neighborhood meeting to review draft language</a:t>
            </a:r>
          </a:p>
          <a:p>
            <a:r>
              <a:rPr lang="en-US" sz="3000" dirty="0"/>
              <a:t>City Plan Commission public hearing and recommendation</a:t>
            </a:r>
          </a:p>
          <a:p>
            <a:r>
              <a:rPr lang="en-US" sz="3000" dirty="0"/>
              <a:t>City Council public hearing and decision</a:t>
            </a:r>
          </a:p>
        </p:txBody>
      </p:sp>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9</a:t>
            </a:fld>
            <a:endParaRPr lang="en-US" dirty="0"/>
          </a:p>
        </p:txBody>
      </p:sp>
      <p:grpSp>
        <p:nvGrpSpPr>
          <p:cNvPr id="5" name="Group 4">
            <a:extLst>
              <a:ext uri="{FF2B5EF4-FFF2-40B4-BE49-F238E27FC236}">
                <a16:creationId xmlns:a16="http://schemas.microsoft.com/office/drawing/2014/main" id="{CE0DCD12-0F3C-4E46-89C8-7BCF8DE976AC}"/>
              </a:ext>
            </a:extLst>
          </p:cNvPr>
          <p:cNvGrpSpPr/>
          <p:nvPr/>
        </p:nvGrpSpPr>
        <p:grpSpPr>
          <a:xfrm>
            <a:off x="76200" y="3048000"/>
            <a:ext cx="762000" cy="762000"/>
            <a:chOff x="-380177" y="2004219"/>
            <a:chExt cx="1066800" cy="1066800"/>
          </a:xfrm>
        </p:grpSpPr>
        <p:sp>
          <p:nvSpPr>
            <p:cNvPr id="6" name="Speech Bubble: Oval 5">
              <a:extLst>
                <a:ext uri="{FF2B5EF4-FFF2-40B4-BE49-F238E27FC236}">
                  <a16:creationId xmlns:a16="http://schemas.microsoft.com/office/drawing/2014/main" id="{6BDC7946-D81E-4ED5-94EC-3516EDFF01F7}"/>
                </a:ext>
              </a:extLst>
            </p:cNvPr>
            <p:cNvSpPr/>
            <p:nvPr/>
          </p:nvSpPr>
          <p:spPr>
            <a:xfrm>
              <a:off x="-380177" y="2004219"/>
              <a:ext cx="1066800" cy="1066800"/>
            </a:xfrm>
            <a:prstGeom prst="wedgeEllipseCallout">
              <a:avLst>
                <a:gd name="adj1" fmla="val 44094"/>
                <a:gd name="adj2" fmla="val -4626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panose="020B0602030504020204" pitchFamily="34" charset="0"/>
                </a:rPr>
                <a:t>YOU</a:t>
              </a:r>
            </a:p>
            <a:p>
              <a:pPr algn="ctr"/>
              <a:r>
                <a:rPr lang="en-US" sz="1100" dirty="0">
                  <a:latin typeface="Lucida Sans" panose="020B0602030504020204" pitchFamily="34" charset="0"/>
                </a:rPr>
                <a:t>ARE</a:t>
              </a:r>
            </a:p>
            <a:p>
              <a:pPr algn="ctr"/>
              <a:r>
                <a:rPr lang="en-US" sz="1100" dirty="0">
                  <a:latin typeface="Lucida Sans" panose="020B0602030504020204" pitchFamily="34" charset="0"/>
                </a:rPr>
                <a:t>HERE</a:t>
              </a:r>
              <a:endParaRPr lang="en-US" sz="1400" dirty="0">
                <a:latin typeface="Lucida Sans" panose="020B0602030504020204" pitchFamily="34" charset="0"/>
              </a:endParaRPr>
            </a:p>
          </p:txBody>
        </p:sp>
        <p:sp>
          <p:nvSpPr>
            <p:cNvPr id="7" name="Oval 6">
              <a:extLst>
                <a:ext uri="{FF2B5EF4-FFF2-40B4-BE49-F238E27FC236}">
                  <a16:creationId xmlns:a16="http://schemas.microsoft.com/office/drawing/2014/main" id="{60107188-0461-4192-9CC6-01D78E99F347}"/>
                </a:ext>
              </a:extLst>
            </p:cNvPr>
            <p:cNvSpPr/>
            <p:nvPr/>
          </p:nvSpPr>
          <p:spPr>
            <a:xfrm>
              <a:off x="-342076" y="2042319"/>
              <a:ext cx="990600" cy="990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9375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60ABB651-8ECE-4B14-BDFD-8DDEAAE2B717}"/>
</file>

<file path=customXml/itemProps2.xml><?xml version="1.0" encoding="utf-8"?>
<ds:datastoreItem xmlns:ds="http://schemas.openxmlformats.org/officeDocument/2006/customXml" ds:itemID="{BF38F0FA-9BD7-4B0B-90CE-24D45CD1389E}"/>
</file>

<file path=customXml/itemProps3.xml><?xml version="1.0" encoding="utf-8"?>
<ds:datastoreItem xmlns:ds="http://schemas.openxmlformats.org/officeDocument/2006/customXml" ds:itemID="{2637A107-8BCF-4515-9113-AA97FAF9696A}"/>
</file>

<file path=docProps/app.xml><?xml version="1.0" encoding="utf-8"?>
<Properties xmlns="http://schemas.openxmlformats.org/officeDocument/2006/extended-properties" xmlns:vt="http://schemas.openxmlformats.org/officeDocument/2006/docPropsVTypes">
  <Template>ExternalPresentationTemplate_Pam_03-02-12017d</Template>
  <TotalTime>31326</TotalTime>
  <Words>2494</Words>
  <Application>Microsoft Office PowerPoint</Application>
  <PresentationFormat>On-screen Show (4:3)</PresentationFormat>
  <Paragraphs>381</Paragraphs>
  <Slides>37</Slides>
  <Notes>37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Lucida Sans</vt:lpstr>
      <vt:lpstr>Wingdings</vt:lpstr>
      <vt:lpstr>Office Theme</vt:lpstr>
      <vt:lpstr>Acrobat Document</vt:lpstr>
      <vt:lpstr>South Winnetka Heights Proposed Conservation District Post-Application Neighborhood Meeting No. 1</vt:lpstr>
      <vt:lpstr>South Winnetka Heights Proposed Conservation District Post-Application Neighborhood Meeting No. 1</vt:lpstr>
      <vt:lpstr>Purpose of a Conservation District</vt:lpstr>
      <vt:lpstr>CD Proposed Boundaries</vt:lpstr>
      <vt:lpstr>Purpose of This Meeting</vt:lpstr>
      <vt:lpstr>CD Creation Flow Chart</vt:lpstr>
      <vt:lpstr>Process for establishing a CD</vt:lpstr>
      <vt:lpstr>Process for establishing a CD</vt:lpstr>
      <vt:lpstr>Process for establishing a CD</vt:lpstr>
      <vt:lpstr>Background</vt:lpstr>
      <vt:lpstr>Background</vt:lpstr>
      <vt:lpstr>Meeting Schedule</vt:lpstr>
      <vt:lpstr>Meeting Schedule</vt:lpstr>
      <vt:lpstr>Meeting Schedule (cont.)</vt:lpstr>
      <vt:lpstr>Topics for Discussion:</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Procedure</vt:lpstr>
      <vt:lpstr>Petition Topic – Driveways and Curbing</vt:lpstr>
      <vt:lpstr>PowerPoint Presentation</vt:lpstr>
      <vt:lpstr>PowerPoint Presentation</vt:lpstr>
      <vt:lpstr>Petition Topic – Front Walk</vt:lpstr>
      <vt:lpstr>PowerPoint Presentation</vt:lpstr>
      <vt:lpstr>PowerPoint Presentation</vt:lpstr>
      <vt:lpstr>PowerPoint Presentation</vt:lpstr>
      <vt:lpstr>Petition Topic – Lot Size</vt:lpstr>
      <vt:lpstr>PowerPoint Presentation</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Trevor</dc:creator>
  <cp:keywords>South Winnetka, Conservation District</cp:keywords>
  <dc:description/>
  <cp:lastModifiedBy>Bellen, Scott</cp:lastModifiedBy>
  <cp:revision>392</cp:revision>
  <cp:lastPrinted>2022-09-27T16:21:26Z</cp:lastPrinted>
  <dcterms:created xsi:type="dcterms:W3CDTF">2018-01-16T21:55:49Z</dcterms:created>
  <dcterms:modified xsi:type="dcterms:W3CDTF">2022-09-29T17:58:25Z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