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sldIdLst>
    <p:sldId id="259" r:id="rId6"/>
    <p:sldId id="294" r:id="rId7"/>
    <p:sldId id="4543" r:id="rId8"/>
    <p:sldId id="4548" r:id="rId9"/>
    <p:sldId id="4544" r:id="rId10"/>
    <p:sldId id="4541" r:id="rId11"/>
    <p:sldId id="4533" r:id="rId12"/>
    <p:sldId id="4540" r:id="rId13"/>
    <p:sldId id="4542" r:id="rId14"/>
    <p:sldId id="4547" r:id="rId15"/>
    <p:sldId id="293" r:id="rId16"/>
    <p:sldId id="4546" r:id="rId17"/>
    <p:sldId id="4545" r:id="rId18"/>
    <p:sldId id="4536" r:id="rId19"/>
    <p:sldId id="292" r:id="rId20"/>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a:solidFill>
                  <a:srgbClr val="003F88"/>
                </a:solidFill>
              </a:rPr>
              <a:t>New Single Family Permits Created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04801283109545E-2"/>
          <c:y val="0.11239656092988629"/>
          <c:w val="0.92895198716890448"/>
          <c:h val="0.64270801927550125"/>
        </c:manualLayout>
      </c:layout>
      <c:lineChart>
        <c:grouping val="standard"/>
        <c:varyColors val="0"/>
        <c:ser>
          <c:idx val="0"/>
          <c:order val="0"/>
          <c:tx>
            <c:strRef>
              <c:f>Sheet1!$B$1</c:f>
              <c:strCache>
                <c:ptCount val="1"/>
                <c:pt idx="0">
                  <c:v>FY 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2.1049341266400783E-2"/>
                  <c:y val="-3.9292529816896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51-47D5-8B16-E280A6D03794}"/>
                </c:ext>
              </c:extLst>
            </c:dLbl>
            <c:dLbl>
              <c:idx val="3"/>
              <c:layout>
                <c:manualLayout>
                  <c:x val="-2.8462918601886558E-2"/>
                  <c:y val="4.411329999477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1-47D5-8B16-E280A6D0379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3F88"/>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Sheet1!$B$2:$B$13</c:f>
              <c:numCache>
                <c:formatCode>General</c:formatCode>
                <c:ptCount val="12"/>
                <c:pt idx="0">
                  <c:v>290</c:v>
                </c:pt>
                <c:pt idx="1">
                  <c:v>190</c:v>
                </c:pt>
                <c:pt idx="2">
                  <c:v>227</c:v>
                </c:pt>
                <c:pt idx="3">
                  <c:v>172</c:v>
                </c:pt>
                <c:pt idx="4">
                  <c:v>180</c:v>
                </c:pt>
                <c:pt idx="5">
                  <c:v>264</c:v>
                </c:pt>
                <c:pt idx="6">
                  <c:v>247</c:v>
                </c:pt>
                <c:pt idx="7">
                  <c:v>228</c:v>
                </c:pt>
                <c:pt idx="8">
                  <c:v>245</c:v>
                </c:pt>
                <c:pt idx="9">
                  <c:v>213</c:v>
                </c:pt>
                <c:pt idx="10">
                  <c:v>179</c:v>
                </c:pt>
                <c:pt idx="11">
                  <c:v>204</c:v>
                </c:pt>
              </c:numCache>
            </c:numRef>
          </c:val>
          <c:smooth val="0"/>
          <c:extLst>
            <c:ext xmlns:c16="http://schemas.microsoft.com/office/drawing/2014/chart" uri="{C3380CC4-5D6E-409C-BE32-E72D297353CC}">
              <c16:uniqueId val="{00000002-8C51-47D5-8B16-E280A6D03794}"/>
            </c:ext>
          </c:extLst>
        </c:ser>
        <c:ser>
          <c:idx val="1"/>
          <c:order val="1"/>
          <c:tx>
            <c:strRef>
              <c:f>Sheet1!$C$1</c:f>
              <c:strCache>
                <c:ptCount val="1"/>
                <c:pt idx="0">
                  <c:v> FY 2022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6096260011803797E-2"/>
                  <c:y val="4.3009535848490821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003F88"/>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6330661853719061E-2"/>
                      <c:h val="5.0349120020481475E-2"/>
                    </c:manualLayout>
                  </c15:layout>
                </c:ext>
                <c:ext xmlns:c16="http://schemas.microsoft.com/office/drawing/2014/chart" uri="{C3380CC4-5D6E-409C-BE32-E72D297353CC}">
                  <c16:uniqueId val="{00000003-8C51-47D5-8B16-E280A6D03794}"/>
                </c:ext>
              </c:extLst>
            </c:dLbl>
            <c:dLbl>
              <c:idx val="2"/>
              <c:layout>
                <c:manualLayout>
                  <c:x val="-2.5375271619603346E-2"/>
                  <c:y val="-2.4880328175345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1-47D5-8B16-E280A6D03794}"/>
                </c:ext>
              </c:extLst>
            </c:dLbl>
            <c:dLbl>
              <c:idx val="3"/>
              <c:layout>
                <c:manualLayout>
                  <c:x val="-3.2086140741021701E-2"/>
                  <c:y val="-4.4706816662090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1-47D5-8B16-E280A6D03794}"/>
                </c:ext>
              </c:extLst>
            </c:dLbl>
            <c:dLbl>
              <c:idx val="5"/>
              <c:layout>
                <c:manualLayout>
                  <c:x val="-1.0955503775594804E-2"/>
                  <c:y val="-2.7554206030921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51-47D5-8B16-E280A6D03794}"/>
                </c:ext>
              </c:extLst>
            </c:dLbl>
            <c:dLbl>
              <c:idx val="6"/>
              <c:layout>
                <c:manualLayout>
                  <c:x val="-1.7224550806659741E-2"/>
                  <c:y val="-6.0146807533016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1-47D5-8B16-E280A6D03794}"/>
                </c:ext>
              </c:extLst>
            </c:dLbl>
            <c:dLbl>
              <c:idx val="8"/>
              <c:layout>
                <c:manualLayout>
                  <c:x val="-2.537527161960345E-2"/>
                  <c:y val="-3.0228083886496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51-47D5-8B16-E280A6D03794}"/>
                </c:ext>
              </c:extLst>
            </c:dLbl>
            <c:dLbl>
              <c:idx val="9"/>
              <c:layout>
                <c:manualLayout>
                  <c:x val="-2.6885725822733696E-2"/>
                  <c:y val="3.0923734533183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51-47D5-8B16-E280A6D03794}"/>
                </c:ext>
              </c:extLst>
            </c:dLbl>
            <c:dLbl>
              <c:idx val="10"/>
              <c:layout>
                <c:manualLayout>
                  <c:x val="-4.2678993032413591E-2"/>
                  <c:y val="-2.488032817534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51-47D5-8B16-E280A6D0379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3F88"/>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Sheet1!$C$2:$C$13</c:f>
              <c:numCache>
                <c:formatCode>General</c:formatCode>
                <c:ptCount val="12"/>
                <c:pt idx="0">
                  <c:v>196</c:v>
                </c:pt>
                <c:pt idx="1">
                  <c:v>101</c:v>
                </c:pt>
                <c:pt idx="2">
                  <c:v>168</c:v>
                </c:pt>
                <c:pt idx="3">
                  <c:v>181</c:v>
                </c:pt>
                <c:pt idx="4">
                  <c:v>360</c:v>
                </c:pt>
                <c:pt idx="5">
                  <c:v>217</c:v>
                </c:pt>
                <c:pt idx="6">
                  <c:v>140</c:v>
                </c:pt>
                <c:pt idx="7">
                  <c:v>186</c:v>
                </c:pt>
                <c:pt idx="8">
                  <c:v>206</c:v>
                </c:pt>
                <c:pt idx="9">
                  <c:v>154</c:v>
                </c:pt>
                <c:pt idx="10">
                  <c:v>231</c:v>
                </c:pt>
                <c:pt idx="11">
                  <c:v>412</c:v>
                </c:pt>
              </c:numCache>
            </c:numRef>
          </c:val>
          <c:smooth val="0"/>
          <c:extLst>
            <c:ext xmlns:c16="http://schemas.microsoft.com/office/drawing/2014/chart" uri="{C3380CC4-5D6E-409C-BE32-E72D297353CC}">
              <c16:uniqueId val="{0000000B-8C51-47D5-8B16-E280A6D03794}"/>
            </c:ext>
          </c:extLst>
        </c:ser>
        <c:ser>
          <c:idx val="2"/>
          <c:order val="2"/>
          <c:tx>
            <c:strRef>
              <c:f>Sheet1!$D$1</c:f>
              <c:strCache>
                <c:ptCount val="1"/>
                <c:pt idx="0">
                  <c:v> FY 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8259225188405054E-2"/>
                  <c:y val="3.8249927994785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51-47D5-8B16-E280A6D03794}"/>
                </c:ext>
              </c:extLst>
            </c:dLbl>
            <c:dLbl>
              <c:idx val="1"/>
              <c:layout>
                <c:manualLayout>
                  <c:x val="-1.297779105960766E-2"/>
                  <c:y val="-2.1391022844601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51-47D5-8B16-E280A6D03794}"/>
                </c:ext>
              </c:extLst>
            </c:dLbl>
            <c:dLbl>
              <c:idx val="6"/>
              <c:layout>
                <c:manualLayout>
                  <c:x val="-2.2693721693272634E-2"/>
                  <c:y val="-3.3016467776344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51-47D5-8B16-E280A6D03794}"/>
                </c:ext>
              </c:extLst>
            </c:dLbl>
            <c:dLbl>
              <c:idx val="9"/>
              <c:layout>
                <c:manualLayout>
                  <c:x val="-1.8338717275725148E-2"/>
                  <c:y val="1.8600074990626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1-47D5-8B16-E280A6D03794}"/>
                </c:ext>
              </c:extLst>
            </c:dLbl>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003F88"/>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Sheet1!$D$2:$D$13</c:f>
              <c:numCache>
                <c:formatCode>General</c:formatCode>
                <c:ptCount val="12"/>
                <c:pt idx="0">
                  <c:v>168</c:v>
                </c:pt>
                <c:pt idx="1">
                  <c:v>114</c:v>
                </c:pt>
                <c:pt idx="2">
                  <c:v>111</c:v>
                </c:pt>
                <c:pt idx="3">
                  <c:v>115</c:v>
                </c:pt>
                <c:pt idx="4">
                  <c:v>112</c:v>
                </c:pt>
                <c:pt idx="5">
                  <c:v>194</c:v>
                </c:pt>
                <c:pt idx="6">
                  <c:v>133</c:v>
                </c:pt>
                <c:pt idx="7">
                  <c:v>128</c:v>
                </c:pt>
                <c:pt idx="8">
                  <c:v>158</c:v>
                </c:pt>
                <c:pt idx="9">
                  <c:v>204</c:v>
                </c:pt>
              </c:numCache>
            </c:numRef>
          </c:val>
          <c:smooth val="0"/>
          <c:extLst>
            <c:ext xmlns:c16="http://schemas.microsoft.com/office/drawing/2014/chart" uri="{C3380CC4-5D6E-409C-BE32-E72D297353CC}">
              <c16:uniqueId val="{00000010-8C51-47D5-8B16-E280A6D03794}"/>
            </c:ext>
          </c:extLst>
        </c:ser>
        <c:dLbls>
          <c:dLblPos val="t"/>
          <c:showLegendKey val="0"/>
          <c:showVal val="1"/>
          <c:showCatName val="0"/>
          <c:showSerName val="0"/>
          <c:showPercent val="0"/>
          <c:showBubbleSize val="0"/>
        </c:dLbls>
        <c:marker val="1"/>
        <c:smooth val="0"/>
        <c:axId val="1978274704"/>
        <c:axId val="1978260976"/>
      </c:lineChart>
      <c:catAx>
        <c:axId val="197827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3F88"/>
                </a:solidFill>
                <a:latin typeface="+mn-lt"/>
                <a:ea typeface="+mn-ea"/>
                <a:cs typeface="+mn-cs"/>
              </a:defRPr>
            </a:pPr>
            <a:endParaRPr lang="en-US"/>
          </a:p>
        </c:txPr>
        <c:crossAx val="1978260976"/>
        <c:crosses val="autoZero"/>
        <c:auto val="1"/>
        <c:lblAlgn val="ctr"/>
        <c:lblOffset val="100"/>
        <c:noMultiLvlLbl val="0"/>
      </c:catAx>
      <c:valAx>
        <c:axId val="197826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F88"/>
                </a:solidFill>
                <a:latin typeface="+mn-lt"/>
                <a:ea typeface="+mn-ea"/>
                <a:cs typeface="+mn-cs"/>
              </a:defRPr>
            </a:pPr>
            <a:endParaRPr lang="en-US"/>
          </a:p>
        </c:txPr>
        <c:crossAx val="1978274704"/>
        <c:crosses val="autoZero"/>
        <c:crossBetween val="between"/>
      </c:valAx>
      <c:spPr>
        <a:noFill/>
        <a:ln w="25400">
          <a:noFill/>
        </a:ln>
        <a:effectLst/>
      </c:spPr>
    </c:plotArea>
    <c:legend>
      <c:legendPos val="b"/>
      <c:layout>
        <c:manualLayout>
          <c:xMode val="edge"/>
          <c:yMode val="edge"/>
          <c:x val="0.32391050947952094"/>
          <c:y val="0.94621912260967378"/>
          <c:w val="0.45537738071202638"/>
          <c:h val="5.3780877390326207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3F8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F88"/>
                </a:solidFill>
                <a:latin typeface="+mn-lt"/>
                <a:ea typeface="+mn-ea"/>
                <a:cs typeface="+mn-cs"/>
              </a:defRPr>
            </a:pPr>
            <a:r>
              <a:rPr lang="en-US" sz="1400" b="1">
                <a:solidFill>
                  <a:srgbClr val="003F88"/>
                </a:solidFill>
              </a:rPr>
              <a:t>New Commercial</a:t>
            </a:r>
            <a:r>
              <a:rPr lang="en-US" sz="1400" b="1" baseline="0">
                <a:solidFill>
                  <a:srgbClr val="003F88"/>
                </a:solidFill>
              </a:rPr>
              <a:t> Project </a:t>
            </a:r>
            <a:r>
              <a:rPr lang="en-US" sz="1400" b="1">
                <a:solidFill>
                  <a:srgbClr val="003F88"/>
                </a:solidFill>
              </a:rPr>
              <a:t>Permit Volume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3F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3F8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Sheet1!$B$2:$B$13</c:f>
              <c:numCache>
                <c:formatCode>General</c:formatCode>
                <c:ptCount val="12"/>
                <c:pt idx="0">
                  <c:v>7</c:v>
                </c:pt>
                <c:pt idx="1">
                  <c:v>7</c:v>
                </c:pt>
                <c:pt idx="2">
                  <c:v>10</c:v>
                </c:pt>
                <c:pt idx="3">
                  <c:v>5</c:v>
                </c:pt>
                <c:pt idx="4">
                  <c:v>3</c:v>
                </c:pt>
                <c:pt idx="5">
                  <c:v>9</c:v>
                </c:pt>
                <c:pt idx="6">
                  <c:v>16</c:v>
                </c:pt>
                <c:pt idx="7">
                  <c:v>16</c:v>
                </c:pt>
                <c:pt idx="8">
                  <c:v>12</c:v>
                </c:pt>
                <c:pt idx="9">
                  <c:v>18</c:v>
                </c:pt>
                <c:pt idx="10">
                  <c:v>15</c:v>
                </c:pt>
                <c:pt idx="11">
                  <c:v>20</c:v>
                </c:pt>
              </c:numCache>
            </c:numRef>
          </c:val>
          <c:extLst>
            <c:ext xmlns:c16="http://schemas.microsoft.com/office/drawing/2014/chart" uri="{C3380CC4-5D6E-409C-BE32-E72D297353CC}">
              <c16:uniqueId val="{00000000-FC34-41EC-B410-43864EE30A9F}"/>
            </c:ext>
          </c:extLst>
        </c:ser>
        <c:ser>
          <c:idx val="1"/>
          <c:order val="1"/>
          <c:tx>
            <c:strRef>
              <c:f>Sheet1!$C$1</c:f>
              <c:strCache>
                <c:ptCount val="1"/>
                <c:pt idx="0">
                  <c:v>2021-2022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3F8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Sheet1!$C$2:$C$13</c:f>
              <c:numCache>
                <c:formatCode>General</c:formatCode>
                <c:ptCount val="12"/>
                <c:pt idx="0">
                  <c:v>8</c:v>
                </c:pt>
                <c:pt idx="1">
                  <c:v>15</c:v>
                </c:pt>
                <c:pt idx="2">
                  <c:v>16</c:v>
                </c:pt>
                <c:pt idx="3">
                  <c:v>8</c:v>
                </c:pt>
                <c:pt idx="4">
                  <c:v>8</c:v>
                </c:pt>
                <c:pt idx="5">
                  <c:v>21</c:v>
                </c:pt>
                <c:pt idx="6">
                  <c:v>12</c:v>
                </c:pt>
                <c:pt idx="7">
                  <c:v>17</c:v>
                </c:pt>
                <c:pt idx="8">
                  <c:v>21</c:v>
                </c:pt>
                <c:pt idx="9">
                  <c:v>9</c:v>
                </c:pt>
                <c:pt idx="10">
                  <c:v>12</c:v>
                </c:pt>
                <c:pt idx="11">
                  <c:v>24</c:v>
                </c:pt>
              </c:numCache>
            </c:numRef>
          </c:val>
          <c:extLst>
            <c:ext xmlns:c16="http://schemas.microsoft.com/office/drawing/2014/chart" uri="{C3380CC4-5D6E-409C-BE32-E72D297353CC}">
              <c16:uniqueId val="{00000001-FC34-41EC-B410-43864EE30A9F}"/>
            </c:ext>
          </c:extLst>
        </c:ser>
        <c:ser>
          <c:idx val="2"/>
          <c:order val="2"/>
          <c:tx>
            <c:strRef>
              <c:f>Sheet1!$D$1</c:f>
              <c:strCache>
                <c:ptCount val="1"/>
                <c:pt idx="0">
                  <c:v>2022-2023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3F8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Sheet1!$D$2:$D$13</c:f>
              <c:numCache>
                <c:formatCode>General</c:formatCode>
                <c:ptCount val="12"/>
                <c:pt idx="0">
                  <c:v>11</c:v>
                </c:pt>
                <c:pt idx="1">
                  <c:v>10</c:v>
                </c:pt>
                <c:pt idx="2">
                  <c:v>6</c:v>
                </c:pt>
                <c:pt idx="3">
                  <c:v>6</c:v>
                </c:pt>
                <c:pt idx="4">
                  <c:v>11</c:v>
                </c:pt>
                <c:pt idx="5">
                  <c:v>12</c:v>
                </c:pt>
                <c:pt idx="6">
                  <c:v>5</c:v>
                </c:pt>
                <c:pt idx="7">
                  <c:v>10</c:v>
                </c:pt>
                <c:pt idx="8">
                  <c:v>6</c:v>
                </c:pt>
                <c:pt idx="9">
                  <c:v>7</c:v>
                </c:pt>
                <c:pt idx="10">
                  <c:v>0</c:v>
                </c:pt>
                <c:pt idx="11">
                  <c:v>0</c:v>
                </c:pt>
              </c:numCache>
            </c:numRef>
          </c:val>
          <c:extLst>
            <c:ext xmlns:c16="http://schemas.microsoft.com/office/drawing/2014/chart" uri="{C3380CC4-5D6E-409C-BE32-E72D297353CC}">
              <c16:uniqueId val="{00000002-FC34-41EC-B410-43864EE30A9F}"/>
            </c:ext>
          </c:extLst>
        </c:ser>
        <c:dLbls>
          <c:showLegendKey val="0"/>
          <c:showVal val="0"/>
          <c:showCatName val="0"/>
          <c:showSerName val="0"/>
          <c:showPercent val="0"/>
          <c:showBubbleSize val="0"/>
        </c:dLbls>
        <c:gapWidth val="219"/>
        <c:overlap val="-27"/>
        <c:axId val="829880744"/>
        <c:axId val="829878224"/>
      </c:barChart>
      <c:catAx>
        <c:axId val="82988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3F88"/>
                </a:solidFill>
                <a:latin typeface="+mn-lt"/>
                <a:ea typeface="+mn-ea"/>
                <a:cs typeface="+mn-cs"/>
              </a:defRPr>
            </a:pPr>
            <a:endParaRPr lang="en-US"/>
          </a:p>
        </c:txPr>
        <c:crossAx val="829878224"/>
        <c:crosses val="autoZero"/>
        <c:auto val="1"/>
        <c:lblAlgn val="ctr"/>
        <c:lblOffset val="100"/>
        <c:noMultiLvlLbl val="0"/>
      </c:catAx>
      <c:valAx>
        <c:axId val="82987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880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003F8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3042" cy="350355"/>
          </a:xfrm>
          <a:prstGeom prst="rect">
            <a:avLst/>
          </a:prstGeom>
        </p:spPr>
        <p:txBody>
          <a:bodyPr vert="horz" lIns="91047" tIns="45523" rIns="91047" bIns="45523" rtlCol="0"/>
          <a:lstStyle>
            <a:lvl1pPr algn="l">
              <a:defRPr sz="1200"/>
            </a:lvl1pPr>
          </a:lstStyle>
          <a:p>
            <a:endParaRPr lang="en-US"/>
          </a:p>
        </p:txBody>
      </p:sp>
      <p:sp>
        <p:nvSpPr>
          <p:cNvPr id="3" name="Date Placeholder 2"/>
          <p:cNvSpPr>
            <a:spLocks noGrp="1"/>
          </p:cNvSpPr>
          <p:nvPr>
            <p:ph type="dt" idx="1"/>
          </p:nvPr>
        </p:nvSpPr>
        <p:spPr>
          <a:xfrm>
            <a:off x="5259076" y="0"/>
            <a:ext cx="4023042" cy="350355"/>
          </a:xfrm>
          <a:prstGeom prst="rect">
            <a:avLst/>
          </a:prstGeom>
        </p:spPr>
        <p:txBody>
          <a:bodyPr vert="horz" lIns="91047" tIns="45523" rIns="91047" bIns="45523" rtlCol="0"/>
          <a:lstStyle>
            <a:lvl1pPr algn="r">
              <a:defRPr sz="1200"/>
            </a:lvl1pPr>
          </a:lstStyle>
          <a:p>
            <a:fld id="{F1641D63-74DC-4F71-A2C7-83866CDBCE66}" type="datetimeFigureOut">
              <a:rPr lang="en-US" smtClean="0"/>
              <a:t>8/25/2023</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1047" tIns="45523" rIns="91047" bIns="45523" rtlCol="0" anchor="ctr"/>
          <a:lstStyle/>
          <a:p>
            <a:endParaRPr lang="en-US"/>
          </a:p>
        </p:txBody>
      </p:sp>
      <p:sp>
        <p:nvSpPr>
          <p:cNvPr id="5" name="Notes Placeholder 4"/>
          <p:cNvSpPr>
            <a:spLocks noGrp="1"/>
          </p:cNvSpPr>
          <p:nvPr>
            <p:ph type="body" sz="quarter" idx="3"/>
          </p:nvPr>
        </p:nvSpPr>
        <p:spPr>
          <a:xfrm>
            <a:off x="929003" y="3361512"/>
            <a:ext cx="7425694" cy="2750759"/>
          </a:xfrm>
          <a:prstGeom prst="rect">
            <a:avLst/>
          </a:prstGeom>
        </p:spPr>
        <p:txBody>
          <a:bodyPr vert="horz" lIns="91047" tIns="45523" rIns="91047" bIns="455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646"/>
            <a:ext cx="4023042" cy="350355"/>
          </a:xfrm>
          <a:prstGeom prst="rect">
            <a:avLst/>
          </a:prstGeom>
        </p:spPr>
        <p:txBody>
          <a:bodyPr vert="horz" lIns="91047" tIns="45523" rIns="91047" bIns="45523" rtlCol="0" anchor="b"/>
          <a:lstStyle>
            <a:lvl1pPr algn="l">
              <a:defRPr sz="1200"/>
            </a:lvl1pPr>
          </a:lstStyle>
          <a:p>
            <a:endParaRPr lang="en-US"/>
          </a:p>
        </p:txBody>
      </p:sp>
      <p:sp>
        <p:nvSpPr>
          <p:cNvPr id="7" name="Slide Number Placeholder 6"/>
          <p:cNvSpPr>
            <a:spLocks noGrp="1"/>
          </p:cNvSpPr>
          <p:nvPr>
            <p:ph type="sldNum" sz="quarter" idx="5"/>
          </p:nvPr>
        </p:nvSpPr>
        <p:spPr>
          <a:xfrm>
            <a:off x="5259076" y="6634646"/>
            <a:ext cx="4023042" cy="350355"/>
          </a:xfrm>
          <a:prstGeom prst="rect">
            <a:avLst/>
          </a:prstGeom>
        </p:spPr>
        <p:txBody>
          <a:bodyPr vert="horz" lIns="91047" tIns="45523" rIns="91047" bIns="45523" rtlCol="0" anchor="b"/>
          <a:lstStyle>
            <a:lvl1pPr algn="r">
              <a:defRPr sz="1200"/>
            </a:lvl1pPr>
          </a:lstStyle>
          <a:p>
            <a:fld id="{B6050056-C885-4867-8C54-8DFA8BD81C4C}" type="slidenum">
              <a:rPr lang="en-US" smtClean="0"/>
              <a:t>‹#›</a:t>
            </a:fld>
            <a:endParaRPr lang="en-US"/>
          </a:p>
        </p:txBody>
      </p:sp>
    </p:spTree>
    <p:extLst>
      <p:ext uri="{BB962C8B-B14F-4D97-AF65-F5344CB8AC3E}">
        <p14:creationId xmlns:p14="http://schemas.microsoft.com/office/powerpoint/2010/main" val="27041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2F325-05DD-4F83-A596-30454B67C72C}" type="slidenum">
              <a:rPr lang="en-US" smtClean="0"/>
              <a:t>2</a:t>
            </a:fld>
            <a:endParaRPr lang="en-US"/>
          </a:p>
        </p:txBody>
      </p:sp>
    </p:spTree>
    <p:extLst>
      <p:ext uri="{BB962C8B-B14F-4D97-AF65-F5344CB8AC3E}">
        <p14:creationId xmlns:p14="http://schemas.microsoft.com/office/powerpoint/2010/main" val="147530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None/>
            </a:pPr>
            <a:endParaRPr lang="en-US">
              <a:effectLst/>
            </a:endParaRPr>
          </a:p>
          <a:p>
            <a:endParaRPr lang="en-US"/>
          </a:p>
        </p:txBody>
      </p:sp>
      <p:sp>
        <p:nvSpPr>
          <p:cNvPr id="4" name="Slide Number Placeholder 3"/>
          <p:cNvSpPr>
            <a:spLocks noGrp="1"/>
          </p:cNvSpPr>
          <p:nvPr>
            <p:ph type="sldNum" sz="quarter" idx="5"/>
          </p:nvPr>
        </p:nvSpPr>
        <p:spPr/>
        <p:txBody>
          <a:bodyPr/>
          <a:lstStyle/>
          <a:p>
            <a:fld id="{03F2F325-05DD-4F83-A596-30454B67C72C}" type="slidenum">
              <a:rPr lang="en-US" smtClean="0"/>
              <a:t>3</a:t>
            </a:fld>
            <a:endParaRPr lang="en-US"/>
          </a:p>
        </p:txBody>
      </p:sp>
    </p:spTree>
    <p:extLst>
      <p:ext uri="{BB962C8B-B14F-4D97-AF65-F5344CB8AC3E}">
        <p14:creationId xmlns:p14="http://schemas.microsoft.com/office/powerpoint/2010/main" val="319542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None/>
            </a:pPr>
            <a:endParaRPr lang="en-US">
              <a:effectLst/>
            </a:endParaRPr>
          </a:p>
          <a:p>
            <a:endParaRPr lang="en-US"/>
          </a:p>
        </p:txBody>
      </p:sp>
      <p:sp>
        <p:nvSpPr>
          <p:cNvPr id="4" name="Slide Number Placeholder 3"/>
          <p:cNvSpPr>
            <a:spLocks noGrp="1"/>
          </p:cNvSpPr>
          <p:nvPr>
            <p:ph type="sldNum" sz="quarter" idx="5"/>
          </p:nvPr>
        </p:nvSpPr>
        <p:spPr/>
        <p:txBody>
          <a:bodyPr/>
          <a:lstStyle/>
          <a:p>
            <a:fld id="{03F2F325-05DD-4F83-A596-30454B67C72C}" type="slidenum">
              <a:rPr lang="en-US" smtClean="0"/>
              <a:t>4</a:t>
            </a:fld>
            <a:endParaRPr lang="en-US"/>
          </a:p>
        </p:txBody>
      </p:sp>
    </p:spTree>
    <p:extLst>
      <p:ext uri="{BB962C8B-B14F-4D97-AF65-F5344CB8AC3E}">
        <p14:creationId xmlns:p14="http://schemas.microsoft.com/office/powerpoint/2010/main" val="301288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2F325-05DD-4F83-A596-30454B67C72C}" type="slidenum">
              <a:rPr lang="en-US" smtClean="0"/>
              <a:t>5</a:t>
            </a:fld>
            <a:endParaRPr lang="en-US"/>
          </a:p>
        </p:txBody>
      </p:sp>
    </p:spTree>
    <p:extLst>
      <p:ext uri="{BB962C8B-B14F-4D97-AF65-F5344CB8AC3E}">
        <p14:creationId xmlns:p14="http://schemas.microsoft.com/office/powerpoint/2010/main" val="250242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0BB5-4D9E-4525-A056-28EDA4F3D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243442-5BCD-44A6-8B38-CCCB19A76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C66E1-3B8B-4DB3-9CD0-CAC42FAC99E2}"/>
              </a:ext>
            </a:extLst>
          </p:cNvPr>
          <p:cNvSpPr>
            <a:spLocks noGrp="1"/>
          </p:cNvSpPr>
          <p:nvPr>
            <p:ph type="dt" sz="half" idx="10"/>
          </p:nvPr>
        </p:nvSpPr>
        <p:spPr/>
        <p:txBody>
          <a:bodyPr/>
          <a:lstStyle/>
          <a:p>
            <a:fld id="{BC46C19A-E7A1-4809-B185-8575E7134DBC}" type="datetime1">
              <a:rPr lang="en-US" smtClean="0"/>
              <a:t>8/25/2023</a:t>
            </a:fld>
            <a:endParaRPr lang="en-US"/>
          </a:p>
        </p:txBody>
      </p:sp>
      <p:sp>
        <p:nvSpPr>
          <p:cNvPr id="5" name="Footer Placeholder 4">
            <a:extLst>
              <a:ext uri="{FF2B5EF4-FFF2-40B4-BE49-F238E27FC236}">
                <a16:creationId xmlns:a16="http://schemas.microsoft.com/office/drawing/2014/main" id="{C1F8B835-6D99-4B13-B45A-AFA1B3418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0C498-C0AB-4857-9091-32D65A5CC498}"/>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202110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BBA1-7994-4AAA-A966-3B82A271F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374B1-43C5-4448-B3CE-22FF3D485E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36DCF-3AC7-4A15-ABD2-907FC7BC7014}"/>
              </a:ext>
            </a:extLst>
          </p:cNvPr>
          <p:cNvSpPr>
            <a:spLocks noGrp="1"/>
          </p:cNvSpPr>
          <p:nvPr>
            <p:ph type="dt" sz="half" idx="10"/>
          </p:nvPr>
        </p:nvSpPr>
        <p:spPr/>
        <p:txBody>
          <a:bodyPr/>
          <a:lstStyle/>
          <a:p>
            <a:fld id="{DB233F54-5A07-4DC4-8AB7-2EFC5C062275}" type="datetime1">
              <a:rPr lang="en-US" smtClean="0"/>
              <a:t>8/25/2023</a:t>
            </a:fld>
            <a:endParaRPr lang="en-US"/>
          </a:p>
        </p:txBody>
      </p:sp>
      <p:sp>
        <p:nvSpPr>
          <p:cNvPr id="5" name="Footer Placeholder 4">
            <a:extLst>
              <a:ext uri="{FF2B5EF4-FFF2-40B4-BE49-F238E27FC236}">
                <a16:creationId xmlns:a16="http://schemas.microsoft.com/office/drawing/2014/main" id="{E643F108-A4F7-40DF-A397-64AE73B17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D0D4B-397A-47E7-96F7-6B0E1105DB4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42359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BB461-65F0-4C4C-852A-7C8566978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ED576-7972-44FC-A345-F79DD054E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8AAD3-68DA-4BE3-A26D-32834E18E71C}"/>
              </a:ext>
            </a:extLst>
          </p:cNvPr>
          <p:cNvSpPr>
            <a:spLocks noGrp="1"/>
          </p:cNvSpPr>
          <p:nvPr>
            <p:ph type="dt" sz="half" idx="10"/>
          </p:nvPr>
        </p:nvSpPr>
        <p:spPr/>
        <p:txBody>
          <a:bodyPr/>
          <a:lstStyle/>
          <a:p>
            <a:fld id="{2D8AE283-A09E-4D78-8DE8-0C5C2E5364FA}" type="datetime1">
              <a:rPr lang="en-US" smtClean="0"/>
              <a:t>8/25/2023</a:t>
            </a:fld>
            <a:endParaRPr lang="en-US"/>
          </a:p>
        </p:txBody>
      </p:sp>
      <p:sp>
        <p:nvSpPr>
          <p:cNvPr id="5" name="Footer Placeholder 4">
            <a:extLst>
              <a:ext uri="{FF2B5EF4-FFF2-40B4-BE49-F238E27FC236}">
                <a16:creationId xmlns:a16="http://schemas.microsoft.com/office/drawing/2014/main" id="{CC824ED4-9AE6-4F42-9E47-73D516851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C8E14-E957-477E-853C-BAC19C061F8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172132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070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vl1pPr>
          </a:lstStyle>
          <a:p>
            <a:pPr lvl="0"/>
            <a:r>
              <a:rPr lang="en-US"/>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vl1pPr>
          </a:lstStyle>
          <a:p>
            <a:pPr lvl="0"/>
            <a:r>
              <a:rPr lang="en-US"/>
              <a:t>Committee Name</a:t>
            </a:r>
          </a:p>
          <a:p>
            <a:pPr lvl="0"/>
            <a:r>
              <a:rPr lang="en-US"/>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spcBef>
                <a:spcPts val="500"/>
              </a:spcBef>
              <a:buFontTx/>
              <a:buNone/>
              <a:defRPr sz="2000"/>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a:solidFill>
                  <a:srgbClr val="003F88"/>
                </a:solidFill>
                <a:latin typeface="Century Gothic" panose="020B0502020202020204" pitchFamily="34" charset="0"/>
                <a:cs typeface="Arial" panose="020B0604020202020204" pitchFamily="34" charset="0"/>
              </a:rPr>
              <a:t>Presenter Name, Title</a:t>
            </a:r>
          </a:p>
          <a:p>
            <a:pPr algn="r"/>
            <a:r>
              <a:rPr lang="en-US" sz="2000">
                <a:solidFill>
                  <a:srgbClr val="003F88"/>
                </a:solidFill>
                <a:latin typeface="Century Gothic" panose="020B0502020202020204" pitchFamily="34" charset="0"/>
                <a:cs typeface="Arial" panose="020B0604020202020204" pitchFamily="34" charset="0"/>
              </a:rPr>
              <a:t>Department</a:t>
            </a:r>
          </a:p>
          <a:p>
            <a:pPr algn="r"/>
            <a:r>
              <a:rPr lang="en-US" sz="200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t>‹#›</a:t>
            </a:fld>
            <a:endParaRPr lang="en-US"/>
          </a:p>
        </p:txBody>
      </p:sp>
    </p:spTree>
    <p:extLst>
      <p:ext uri="{BB962C8B-B14F-4D97-AF65-F5344CB8AC3E}">
        <p14:creationId xmlns:p14="http://schemas.microsoft.com/office/powerpoint/2010/main" val="12029597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006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t>‹#›</a:t>
            </a:fld>
            <a:endParaRPr lang="en-US"/>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a:p>
        </p:txBody>
      </p:sp>
      <p:sp>
        <p:nvSpPr>
          <p:cNvPr id="14" name="Text Placeholder 13">
            <a:extLst>
              <a:ext uri="{FF2B5EF4-FFF2-40B4-BE49-F238E27FC236}">
                <a16:creationId xmlns:a16="http://schemas.microsoft.com/office/drawing/2014/main" id="{1D79B656-1AD9-4681-9811-45AE290D140D}"/>
              </a:ext>
            </a:extLst>
          </p:cNvPr>
          <p:cNvSpPr>
            <a:spLocks noGrp="1"/>
          </p:cNvSpPr>
          <p:nvPr>
            <p:ph type="body" sz="quarter" idx="17"/>
          </p:nvPr>
        </p:nvSpPr>
        <p:spPr>
          <a:xfrm>
            <a:off x="736600" y="1468438"/>
            <a:ext cx="10644163" cy="2368550"/>
          </a:xfrm>
        </p:spPr>
        <p:txBody>
          <a:bodyPr/>
          <a:lstStyle>
            <a:lvl1pPr marL="285750" indent="-285750">
              <a:buSzPct val="100000"/>
              <a:buFont typeface="Arial" panose="020B0604020202020204" pitchFamily="34" charset="0"/>
              <a:buChar char="•"/>
              <a:defRPr/>
            </a:lvl1pPr>
          </a:lstStyle>
          <a:p>
            <a:pPr marL="285750" indent="-285750">
              <a:buSzPct val="100000"/>
              <a:buFont typeface="Arial" panose="020B0604020202020204" pitchFamily="34" charset="0"/>
              <a:buChar char="•"/>
            </a:pPr>
            <a:endParaRPr lang="en-US" sz="3600">
              <a:solidFill>
                <a:srgbClr val="003F88"/>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694901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t>‹#›</a:t>
            </a:fld>
            <a:endParaRPr lang="en-US"/>
          </a:p>
        </p:txBody>
      </p:sp>
      <p:sp>
        <p:nvSpPr>
          <p:cNvPr id="5" name="Text Placeholder 4">
            <a:extLst>
              <a:ext uri="{FF2B5EF4-FFF2-40B4-BE49-F238E27FC236}">
                <a16:creationId xmlns:a16="http://schemas.microsoft.com/office/drawing/2014/main" id="{DC14E078-A7F7-48DC-9A83-6C78B6F9E463}"/>
              </a:ext>
            </a:extLst>
          </p:cNvPr>
          <p:cNvSpPr>
            <a:spLocks noGrp="1"/>
          </p:cNvSpPr>
          <p:nvPr>
            <p:ph type="body" sz="quarter" idx="15"/>
          </p:nvPr>
        </p:nvSpPr>
        <p:spPr>
          <a:xfrm>
            <a:off x="737323" y="1468437"/>
            <a:ext cx="5469513" cy="4613707"/>
          </a:xfrm>
        </p:spPr>
        <p:txBody>
          <a:bodyPr/>
          <a:lstStyle>
            <a:lvl1pPr>
              <a:defRPr sz="3200"/>
            </a:lvl1pPr>
          </a:lstStyle>
          <a:p>
            <a:pPr lvl="0"/>
            <a:endParaRPr lang="en-US"/>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a:p>
        </p:txBody>
      </p:sp>
    </p:spTree>
    <p:extLst>
      <p:ext uri="{BB962C8B-B14F-4D97-AF65-F5344CB8AC3E}">
        <p14:creationId xmlns:p14="http://schemas.microsoft.com/office/powerpoint/2010/main" val="37423735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EC63-FC93-4A1D-8E64-D221E2F2C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A88F1-7181-47BB-BECA-9AC282408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59733-3BC0-44A7-A466-67D74D3618E7}"/>
              </a:ext>
            </a:extLst>
          </p:cNvPr>
          <p:cNvSpPr>
            <a:spLocks noGrp="1"/>
          </p:cNvSpPr>
          <p:nvPr>
            <p:ph type="dt" sz="half" idx="10"/>
          </p:nvPr>
        </p:nvSpPr>
        <p:spPr/>
        <p:txBody>
          <a:bodyPr/>
          <a:lstStyle/>
          <a:p>
            <a:fld id="{16DC6814-D471-433B-9AA1-AB8BA67A8E86}" type="datetime1">
              <a:rPr lang="en-US" smtClean="0"/>
              <a:t>8/25/2023</a:t>
            </a:fld>
            <a:endParaRPr lang="en-US"/>
          </a:p>
        </p:txBody>
      </p:sp>
      <p:sp>
        <p:nvSpPr>
          <p:cNvPr id="5" name="Footer Placeholder 4">
            <a:extLst>
              <a:ext uri="{FF2B5EF4-FFF2-40B4-BE49-F238E27FC236}">
                <a16:creationId xmlns:a16="http://schemas.microsoft.com/office/drawing/2014/main" id="{E30F3D90-670A-44CC-A5AC-4F09276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4A266-A6AB-4F40-8D11-96B0018CADF8}"/>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380D-3313-435A-B3C9-57FD30B6C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AD1A8-D9DC-4302-8BE0-2B3D874D9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C78DF-99D4-42CA-AB31-46EDC26AAE0F}"/>
              </a:ext>
            </a:extLst>
          </p:cNvPr>
          <p:cNvSpPr>
            <a:spLocks noGrp="1"/>
          </p:cNvSpPr>
          <p:nvPr>
            <p:ph type="dt" sz="half" idx="10"/>
          </p:nvPr>
        </p:nvSpPr>
        <p:spPr/>
        <p:txBody>
          <a:bodyPr/>
          <a:lstStyle/>
          <a:p>
            <a:fld id="{66F7B91C-9E1C-485A-B3A6-8DBA75FCC5F6}" type="datetime1">
              <a:rPr lang="en-US" smtClean="0"/>
              <a:t>8/25/2023</a:t>
            </a:fld>
            <a:endParaRPr lang="en-US"/>
          </a:p>
        </p:txBody>
      </p:sp>
      <p:sp>
        <p:nvSpPr>
          <p:cNvPr id="5" name="Footer Placeholder 4">
            <a:extLst>
              <a:ext uri="{FF2B5EF4-FFF2-40B4-BE49-F238E27FC236}">
                <a16:creationId xmlns:a16="http://schemas.microsoft.com/office/drawing/2014/main" id="{4E659831-C635-458E-9550-00E77AD24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F53B-784A-4447-B380-5C6593EB08E4}"/>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230575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0F9F-83B3-4593-8D7D-F7D1ADBFB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1B5C3-1D4B-4D60-B731-D886C91C8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8B0CD-8552-4B25-B713-41E0D3932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AF332-33F6-4D02-8419-BDE5410ADBA4}"/>
              </a:ext>
            </a:extLst>
          </p:cNvPr>
          <p:cNvSpPr>
            <a:spLocks noGrp="1"/>
          </p:cNvSpPr>
          <p:nvPr>
            <p:ph type="dt" sz="half" idx="10"/>
          </p:nvPr>
        </p:nvSpPr>
        <p:spPr/>
        <p:txBody>
          <a:bodyPr/>
          <a:lstStyle/>
          <a:p>
            <a:fld id="{674F554A-6DBE-42FE-A150-2C06D25E0510}" type="datetime1">
              <a:rPr lang="en-US" smtClean="0"/>
              <a:t>8/25/2023</a:t>
            </a:fld>
            <a:endParaRPr lang="en-US"/>
          </a:p>
        </p:txBody>
      </p:sp>
      <p:sp>
        <p:nvSpPr>
          <p:cNvPr id="6" name="Footer Placeholder 5">
            <a:extLst>
              <a:ext uri="{FF2B5EF4-FFF2-40B4-BE49-F238E27FC236}">
                <a16:creationId xmlns:a16="http://schemas.microsoft.com/office/drawing/2014/main" id="{CA6F4E92-654C-4029-87EC-A4818DB29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5D0DF-EDE1-4BF9-906C-250C767B377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93386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B41C-B923-481D-A136-22578740B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0F0D8-C877-4043-876D-8F8389320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7E2C1-43DC-4792-B70E-46EC9FD43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62D5F-471C-4E3A-A043-AA543228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BA7E8-FD3F-4E48-BD4D-D3506976A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61748-DA0A-4B36-A482-406009FABB4A}"/>
              </a:ext>
            </a:extLst>
          </p:cNvPr>
          <p:cNvSpPr>
            <a:spLocks noGrp="1"/>
          </p:cNvSpPr>
          <p:nvPr>
            <p:ph type="dt" sz="half" idx="10"/>
          </p:nvPr>
        </p:nvSpPr>
        <p:spPr/>
        <p:txBody>
          <a:bodyPr/>
          <a:lstStyle/>
          <a:p>
            <a:fld id="{FABCEBD0-5884-47CE-B128-969ED1FCBFD4}" type="datetime1">
              <a:rPr lang="en-US" smtClean="0"/>
              <a:t>8/25/2023</a:t>
            </a:fld>
            <a:endParaRPr lang="en-US"/>
          </a:p>
        </p:txBody>
      </p:sp>
      <p:sp>
        <p:nvSpPr>
          <p:cNvPr id="8" name="Footer Placeholder 7">
            <a:extLst>
              <a:ext uri="{FF2B5EF4-FFF2-40B4-BE49-F238E27FC236}">
                <a16:creationId xmlns:a16="http://schemas.microsoft.com/office/drawing/2014/main" id="{F5C7CBA0-BDC1-4952-AE11-919CF4D08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2EB64-F266-4D5A-8A77-9AB51A304EE3}"/>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40273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4726-82F9-4481-B6CE-2485E552E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B4FEE3-2038-494F-BD65-94D9E8FFA6F3}"/>
              </a:ext>
            </a:extLst>
          </p:cNvPr>
          <p:cNvSpPr>
            <a:spLocks noGrp="1"/>
          </p:cNvSpPr>
          <p:nvPr>
            <p:ph type="dt" sz="half" idx="10"/>
          </p:nvPr>
        </p:nvSpPr>
        <p:spPr/>
        <p:txBody>
          <a:bodyPr/>
          <a:lstStyle/>
          <a:p>
            <a:fld id="{3EFFF969-D9F3-462C-98D2-43CB0A641305}" type="datetime1">
              <a:rPr lang="en-US" smtClean="0"/>
              <a:t>8/25/2023</a:t>
            </a:fld>
            <a:endParaRPr lang="en-US"/>
          </a:p>
        </p:txBody>
      </p:sp>
      <p:sp>
        <p:nvSpPr>
          <p:cNvPr id="4" name="Footer Placeholder 3">
            <a:extLst>
              <a:ext uri="{FF2B5EF4-FFF2-40B4-BE49-F238E27FC236}">
                <a16:creationId xmlns:a16="http://schemas.microsoft.com/office/drawing/2014/main" id="{9868E5DE-FBE4-450D-8210-8A71F59CA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E26C0-EB82-4E87-9ACE-4EF189594592}"/>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56342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CCBB5-1050-45E2-A474-2527B1B6F144}"/>
              </a:ext>
            </a:extLst>
          </p:cNvPr>
          <p:cNvSpPr>
            <a:spLocks noGrp="1"/>
          </p:cNvSpPr>
          <p:nvPr>
            <p:ph type="dt" sz="half" idx="10"/>
          </p:nvPr>
        </p:nvSpPr>
        <p:spPr/>
        <p:txBody>
          <a:bodyPr/>
          <a:lstStyle/>
          <a:p>
            <a:fld id="{238C9631-E7E3-49EC-8A58-A31CA68BEC3C}" type="datetime1">
              <a:rPr lang="en-US" smtClean="0"/>
              <a:t>8/25/2023</a:t>
            </a:fld>
            <a:endParaRPr lang="en-US"/>
          </a:p>
        </p:txBody>
      </p:sp>
      <p:sp>
        <p:nvSpPr>
          <p:cNvPr id="3" name="Footer Placeholder 2">
            <a:extLst>
              <a:ext uri="{FF2B5EF4-FFF2-40B4-BE49-F238E27FC236}">
                <a16:creationId xmlns:a16="http://schemas.microsoft.com/office/drawing/2014/main" id="{2B662A90-D4FD-4535-B566-CFEAC89E1E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AF2BA-82A0-4492-9C91-5366295BFC7E}"/>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12209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70D-758D-4723-AACC-844AC91F3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14B8F2-A563-4944-9CCF-23080D49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01E3DC-0BC4-4CDD-8041-72D34945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0D76B-1E61-475C-8957-7803D49BFAA3}"/>
              </a:ext>
            </a:extLst>
          </p:cNvPr>
          <p:cNvSpPr>
            <a:spLocks noGrp="1"/>
          </p:cNvSpPr>
          <p:nvPr>
            <p:ph type="dt" sz="half" idx="10"/>
          </p:nvPr>
        </p:nvSpPr>
        <p:spPr/>
        <p:txBody>
          <a:bodyPr/>
          <a:lstStyle/>
          <a:p>
            <a:fld id="{A796DBED-BBD4-4E78-8D64-51E54BD3E1C0}" type="datetime1">
              <a:rPr lang="en-US" smtClean="0"/>
              <a:t>8/25/2023</a:t>
            </a:fld>
            <a:endParaRPr lang="en-US"/>
          </a:p>
        </p:txBody>
      </p:sp>
      <p:sp>
        <p:nvSpPr>
          <p:cNvPr id="6" name="Footer Placeholder 5">
            <a:extLst>
              <a:ext uri="{FF2B5EF4-FFF2-40B4-BE49-F238E27FC236}">
                <a16:creationId xmlns:a16="http://schemas.microsoft.com/office/drawing/2014/main" id="{D49B736B-B3CB-4103-B470-B80F9D4DF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48393-5281-4808-9A0B-89515A5F7DAD}"/>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60535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4F1-AF7F-4EFD-9548-F27C47CE1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2CCFD-91A2-49A9-85B9-8B5FF9BE8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4D12D-1398-4766-87D2-A74CDB81F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0F269-B0C5-450E-8F16-52501D31CFED}"/>
              </a:ext>
            </a:extLst>
          </p:cNvPr>
          <p:cNvSpPr>
            <a:spLocks noGrp="1"/>
          </p:cNvSpPr>
          <p:nvPr>
            <p:ph type="dt" sz="half" idx="10"/>
          </p:nvPr>
        </p:nvSpPr>
        <p:spPr/>
        <p:txBody>
          <a:bodyPr/>
          <a:lstStyle/>
          <a:p>
            <a:fld id="{90A74DB3-1930-466E-8997-324FDAAABCAA}" type="datetime1">
              <a:rPr lang="en-US" smtClean="0"/>
              <a:t>8/25/2023</a:t>
            </a:fld>
            <a:endParaRPr lang="en-US"/>
          </a:p>
        </p:txBody>
      </p:sp>
      <p:sp>
        <p:nvSpPr>
          <p:cNvPr id="6" name="Footer Placeholder 5">
            <a:extLst>
              <a:ext uri="{FF2B5EF4-FFF2-40B4-BE49-F238E27FC236}">
                <a16:creationId xmlns:a16="http://schemas.microsoft.com/office/drawing/2014/main" id="{892CA26B-F959-4E84-AF58-B667065B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8F082-D133-44C1-9D3C-154E3AE6881F}"/>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3435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E09A1-44A6-458B-AEBB-8AD0B2DFA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DE003-C754-400F-A295-13CDD8E5E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3BDB7-A7C4-4DDE-A46F-F9561AF7D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7C3CB-401C-45BE-8D7C-8D2146A6A2F5}" type="datetime1">
              <a:rPr lang="en-US" smtClean="0"/>
              <a:t>8/25/2023</a:t>
            </a:fld>
            <a:endParaRPr lang="en-US"/>
          </a:p>
        </p:txBody>
      </p:sp>
      <p:sp>
        <p:nvSpPr>
          <p:cNvPr id="5" name="Footer Placeholder 4">
            <a:extLst>
              <a:ext uri="{FF2B5EF4-FFF2-40B4-BE49-F238E27FC236}">
                <a16:creationId xmlns:a16="http://schemas.microsoft.com/office/drawing/2014/main" id="{8A040C73-66ED-4623-8F45-080D30F14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289868"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18B91-4B66-40C9-B3FB-70033B0922BB}" type="slidenum">
              <a:rPr lang="en-US" smtClean="0"/>
              <a:t>‹#›</a:t>
            </a:fld>
            <a:endParaRPr lang="en-US"/>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t>‹#›</a:t>
            </a:fld>
            <a:endParaRPr lang="en-US"/>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1185739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000" b="1" kern="1200">
          <a:solidFill>
            <a:srgbClr val="003F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llascityhall.com/departments/sustainabledevelopment/DCH%20documents/Monthly_Permit_Reports/2023/DSD_Performance_Summary_for_FY-2022-2023_July.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53AEE-D156-4817-9650-315E0FE62738}"/>
              </a:ext>
            </a:extLst>
          </p:cNvPr>
          <p:cNvSpPr txBox="1"/>
          <p:nvPr/>
        </p:nvSpPr>
        <p:spPr>
          <a:xfrm>
            <a:off x="5902036" y="4876262"/>
            <a:ext cx="5961413" cy="1323439"/>
          </a:xfrm>
          <a:prstGeom prst="rect">
            <a:avLst/>
          </a:prstGeom>
          <a:noFill/>
        </p:spPr>
        <p:txBody>
          <a:bodyPr wrap="square" rtlCol="0">
            <a:spAutoFit/>
          </a:bodyPr>
          <a:lstStyle/>
          <a:p>
            <a:pPr algn="r"/>
            <a:r>
              <a:rPr lang="en-US" sz="2000">
                <a:solidFill>
                  <a:srgbClr val="003F88"/>
                </a:solidFill>
                <a:latin typeface="Arial" panose="020B0604020202020204" pitchFamily="34" charset="0"/>
                <a:cs typeface="Arial" panose="020B0604020202020204" pitchFamily="34" charset="0"/>
              </a:rPr>
              <a:t>Andrew Espinoza, CBO, MCP, CFM, CCEA</a:t>
            </a:r>
          </a:p>
          <a:p>
            <a:pPr algn="r"/>
            <a:r>
              <a:rPr lang="en-US" sz="2000">
                <a:solidFill>
                  <a:srgbClr val="003F88"/>
                </a:solidFill>
                <a:latin typeface="Arial" panose="020B0604020202020204" pitchFamily="34" charset="0"/>
                <a:cs typeface="Arial" panose="020B0604020202020204" pitchFamily="34" charset="0"/>
              </a:rPr>
              <a:t>Director/Chief Building Official</a:t>
            </a:r>
          </a:p>
          <a:p>
            <a:pPr algn="r"/>
            <a:r>
              <a:rPr lang="en-US" sz="2000">
                <a:solidFill>
                  <a:srgbClr val="003F88"/>
                </a:solidFill>
                <a:latin typeface="Arial" panose="020B0604020202020204" pitchFamily="34" charset="0"/>
                <a:cs typeface="Arial" panose="020B0604020202020204" pitchFamily="34" charset="0"/>
              </a:rPr>
              <a:t>Development Services Department</a:t>
            </a:r>
          </a:p>
          <a:p>
            <a:pPr algn="r"/>
            <a:r>
              <a:rPr lang="en-US" sz="2000">
                <a:solidFill>
                  <a:srgbClr val="003F88"/>
                </a:solidFill>
                <a:latin typeface="Arial" panose="020B0604020202020204" pitchFamily="34" charset="0"/>
                <a:cs typeface="Arial" panose="020B0604020202020204" pitchFamily="34" charset="0"/>
              </a:rPr>
              <a:t>City of Dallas</a:t>
            </a:r>
          </a:p>
        </p:txBody>
      </p:sp>
      <p:sp>
        <p:nvSpPr>
          <p:cNvPr id="5" name="TextBox 4">
            <a:extLst>
              <a:ext uri="{FF2B5EF4-FFF2-40B4-BE49-F238E27FC236}">
                <a16:creationId xmlns:a16="http://schemas.microsoft.com/office/drawing/2014/main" id="{D54DD554-F06D-4497-B132-C07C944E0BDE}"/>
              </a:ext>
            </a:extLst>
          </p:cNvPr>
          <p:cNvSpPr txBox="1"/>
          <p:nvPr/>
        </p:nvSpPr>
        <p:spPr>
          <a:xfrm>
            <a:off x="4930387" y="392953"/>
            <a:ext cx="6933062" cy="769441"/>
          </a:xfrm>
          <a:prstGeom prst="rect">
            <a:avLst/>
          </a:prstGeom>
          <a:noFill/>
        </p:spPr>
        <p:txBody>
          <a:bodyPr wrap="square" rtlCol="0">
            <a:spAutoFit/>
          </a:bodyPr>
          <a:lstStyle/>
          <a:p>
            <a:pPr algn="r"/>
            <a:r>
              <a:rPr lang="en-US" sz="4400" b="1">
                <a:solidFill>
                  <a:srgbClr val="003F88"/>
                </a:solidFill>
                <a:latin typeface="Arial" panose="020B0604020202020204" pitchFamily="34" charset="0"/>
                <a:cs typeface="Arial" panose="020B0604020202020204" pitchFamily="34" charset="0"/>
              </a:rPr>
              <a:t>Development Services</a:t>
            </a:r>
          </a:p>
        </p:txBody>
      </p:sp>
      <p:sp>
        <p:nvSpPr>
          <p:cNvPr id="6" name="TextBox 5">
            <a:extLst>
              <a:ext uri="{FF2B5EF4-FFF2-40B4-BE49-F238E27FC236}">
                <a16:creationId xmlns:a16="http://schemas.microsoft.com/office/drawing/2014/main" id="{DABD800D-BF4E-40CA-8DBB-E8BC3D7925C7}"/>
              </a:ext>
            </a:extLst>
          </p:cNvPr>
          <p:cNvSpPr txBox="1"/>
          <p:nvPr/>
        </p:nvSpPr>
        <p:spPr>
          <a:xfrm>
            <a:off x="4930387" y="3058687"/>
            <a:ext cx="6933062" cy="954107"/>
          </a:xfrm>
          <a:prstGeom prst="rect">
            <a:avLst/>
          </a:prstGeom>
          <a:noFill/>
        </p:spPr>
        <p:txBody>
          <a:bodyPr wrap="square" rtlCol="0">
            <a:spAutoFit/>
          </a:bodyPr>
          <a:lstStyle/>
          <a:p>
            <a:pPr algn="r"/>
            <a:r>
              <a:rPr lang="en-US" sz="2800" b="1">
                <a:solidFill>
                  <a:srgbClr val="003F88"/>
                </a:solidFill>
                <a:latin typeface="Arial" panose="020B0604020202020204" pitchFamily="34" charset="0"/>
                <a:cs typeface="Arial" panose="020B0604020202020204" pitchFamily="34" charset="0"/>
              </a:rPr>
              <a:t>Development Advisory Committee</a:t>
            </a:r>
          </a:p>
          <a:p>
            <a:pPr algn="r"/>
            <a:r>
              <a:rPr lang="en-US" sz="2800" b="1">
                <a:solidFill>
                  <a:srgbClr val="003F88"/>
                </a:solidFill>
                <a:latin typeface="Arial" panose="020B0604020202020204" pitchFamily="34" charset="0"/>
                <a:cs typeface="Arial" panose="020B0604020202020204" pitchFamily="34" charset="0"/>
              </a:rPr>
              <a:t>August 25, 2023</a:t>
            </a:r>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E9A0-38F3-34BC-A2C4-17BDCBD85B6B}"/>
              </a:ext>
            </a:extLst>
          </p:cNvPr>
          <p:cNvSpPr>
            <a:spLocks noGrp="1"/>
          </p:cNvSpPr>
          <p:nvPr>
            <p:ph type="title"/>
          </p:nvPr>
        </p:nvSpPr>
        <p:spPr>
          <a:xfrm>
            <a:off x="479570" y="191591"/>
            <a:ext cx="7359995" cy="805070"/>
          </a:xfrm>
        </p:spPr>
        <p:txBody>
          <a:bodyPr>
            <a:normAutofit/>
          </a:bodyPr>
          <a:lstStyle/>
          <a:p>
            <a:r>
              <a:rPr lang="en-US" sz="4400" b="1">
                <a:solidFill>
                  <a:srgbClr val="003F88"/>
                </a:solidFill>
                <a:latin typeface="Century Gothic" panose="020B0502020202020204" pitchFamily="34" charset="0"/>
                <a:ea typeface="Calibri" panose="020F0502020204030204"/>
                <a:cs typeface="Calibri" panose="020F0502020204030204"/>
              </a:rPr>
              <a:t>Recruitment and Hiring</a:t>
            </a:r>
            <a:endParaRPr lang="en-US" sz="4400" b="1">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A9CCB23F-FF13-ACCE-9459-73846D9A262E}"/>
              </a:ext>
            </a:extLst>
          </p:cNvPr>
          <p:cNvSpPr>
            <a:spLocks noGrp="1"/>
          </p:cNvSpPr>
          <p:nvPr>
            <p:ph type="sldNum" sz="quarter" idx="12"/>
          </p:nvPr>
        </p:nvSpPr>
        <p:spPr/>
        <p:txBody>
          <a:bodyPr/>
          <a:lstStyle/>
          <a:p>
            <a:fld id="{09918B91-4B66-40C9-B3FB-70033B0922BB}" type="slidenum">
              <a:rPr lang="en-US" smtClean="0"/>
              <a:t>10</a:t>
            </a:fld>
            <a:endParaRPr lang="en-US"/>
          </a:p>
        </p:txBody>
      </p:sp>
      <p:sp>
        <p:nvSpPr>
          <p:cNvPr id="8" name="TextBox 7">
            <a:extLst>
              <a:ext uri="{FF2B5EF4-FFF2-40B4-BE49-F238E27FC236}">
                <a16:creationId xmlns:a16="http://schemas.microsoft.com/office/drawing/2014/main" id="{088C028F-853C-D4F7-450F-22B5F627E4AD}"/>
              </a:ext>
            </a:extLst>
          </p:cNvPr>
          <p:cNvSpPr txBox="1"/>
          <p:nvPr/>
        </p:nvSpPr>
        <p:spPr>
          <a:xfrm>
            <a:off x="479570" y="1051426"/>
            <a:ext cx="9376317" cy="5252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Aft>
                <a:spcPts val="1200"/>
              </a:spcAft>
              <a:buFont typeface="Arial"/>
              <a:buChar char="•"/>
            </a:pPr>
            <a:r>
              <a:rPr lang="en-US" sz="2600" b="1">
                <a:solidFill>
                  <a:srgbClr val="003F88"/>
                </a:solidFill>
                <a:latin typeface="Century Gothic" panose="020B0502020202020204" pitchFamily="34" charset="0"/>
                <a:cs typeface="Calibri" panose="020F0502020204030204"/>
              </a:rPr>
              <a:t>Filled Department Administrators for priority teams:</a:t>
            </a:r>
          </a:p>
          <a:p>
            <a:pPr marL="800100" lvl="2" indent="-342900" algn="just">
              <a:spcBef>
                <a:spcPts val="300"/>
              </a:spcBef>
              <a:spcAft>
                <a:spcPts val="300"/>
              </a:spcAft>
              <a:buFont typeface="Arial" panose="020B0604020202020204" pitchFamily="34" charset="0"/>
              <a:buChar char="•"/>
            </a:pPr>
            <a:r>
              <a:rPr lang="en-US" sz="2400">
                <a:solidFill>
                  <a:srgbClr val="003F88"/>
                </a:solidFill>
                <a:latin typeface="Century Gothic" panose="020B0502020202020204" pitchFamily="34" charset="0"/>
                <a:cs typeface="Calibri" panose="020F0502020204030204"/>
              </a:rPr>
              <a:t>Policy Administrator</a:t>
            </a:r>
          </a:p>
          <a:p>
            <a:pPr marL="800100" lvl="2" indent="-342900" algn="just">
              <a:spcBef>
                <a:spcPts val="300"/>
              </a:spcBef>
              <a:spcAft>
                <a:spcPts val="300"/>
              </a:spcAft>
              <a:buFont typeface="Arial" panose="020B0604020202020204" pitchFamily="34" charset="0"/>
              <a:buChar char="•"/>
            </a:pPr>
            <a:r>
              <a:rPr lang="en-US" sz="2400">
                <a:solidFill>
                  <a:srgbClr val="003F88"/>
                </a:solidFill>
                <a:latin typeface="Century Gothic" panose="020B0502020202020204" pitchFamily="34" charset="0"/>
                <a:cs typeface="Calibri" panose="020F0502020204030204"/>
              </a:rPr>
              <a:t>Customer Advocate</a:t>
            </a:r>
          </a:p>
          <a:p>
            <a:pPr marL="800100" lvl="2" indent="-342900" algn="just">
              <a:spcBef>
                <a:spcPts val="300"/>
              </a:spcBef>
              <a:spcAft>
                <a:spcPts val="300"/>
              </a:spcAft>
              <a:buFont typeface="Arial" panose="020B0604020202020204" pitchFamily="34" charset="0"/>
              <a:buChar char="•"/>
            </a:pPr>
            <a:r>
              <a:rPr lang="en-US" sz="2400">
                <a:solidFill>
                  <a:srgbClr val="003F88"/>
                </a:solidFill>
                <a:latin typeface="Century Gothic" panose="020B0502020202020204" pitchFamily="34" charset="0"/>
                <a:cs typeface="Calibri" panose="020F0502020204030204"/>
              </a:rPr>
              <a:t>Land Management</a:t>
            </a:r>
          </a:p>
          <a:p>
            <a:pPr marL="285750" indent="-285750" algn="just">
              <a:spcBef>
                <a:spcPts val="1200"/>
              </a:spcBef>
              <a:spcAft>
                <a:spcPts val="1200"/>
              </a:spcAft>
              <a:buFont typeface="Arial"/>
              <a:buChar char="•"/>
            </a:pPr>
            <a:r>
              <a:rPr lang="en-US" sz="2600" b="1">
                <a:solidFill>
                  <a:srgbClr val="003F88"/>
                </a:solidFill>
                <a:latin typeface="Century Gothic" panose="020B0502020202020204" pitchFamily="34" charset="0"/>
                <a:cs typeface="Calibri" panose="020F0502020204030204"/>
              </a:rPr>
              <a:t>Created Training &amp; Development Team: </a:t>
            </a:r>
          </a:p>
          <a:p>
            <a:pPr marL="800100" lvl="2" indent="-342900" algn="just">
              <a:spcBef>
                <a:spcPts val="300"/>
              </a:spcBef>
              <a:spcAft>
                <a:spcPts val="300"/>
              </a:spcAft>
              <a:buFont typeface="Arial" panose="020B0604020202020204" pitchFamily="34" charset="0"/>
              <a:buChar char="•"/>
            </a:pPr>
            <a:r>
              <a:rPr lang="en-US" sz="2400">
                <a:solidFill>
                  <a:srgbClr val="003F88"/>
                </a:solidFill>
                <a:latin typeface="Century Gothic" panose="020B0502020202020204" pitchFamily="34" charset="0"/>
                <a:cs typeface="Calibri" panose="020F0502020204030204"/>
              </a:rPr>
              <a:t>Training Manager</a:t>
            </a:r>
          </a:p>
          <a:p>
            <a:pPr marL="800100" lvl="2" indent="-342900" algn="just">
              <a:spcBef>
                <a:spcPts val="300"/>
              </a:spcBef>
              <a:spcAft>
                <a:spcPts val="300"/>
              </a:spcAft>
              <a:buFont typeface="Arial" panose="020B0604020202020204" pitchFamily="34" charset="0"/>
              <a:buChar char="•"/>
            </a:pPr>
            <a:r>
              <a:rPr lang="en-US" sz="2400">
                <a:solidFill>
                  <a:srgbClr val="003F88"/>
                </a:solidFill>
                <a:latin typeface="Century Gothic" panose="020B0502020202020204" pitchFamily="34" charset="0"/>
                <a:cs typeface="Calibri" panose="020F0502020204030204"/>
              </a:rPr>
              <a:t>2 Senior Training Specialists</a:t>
            </a:r>
          </a:p>
          <a:p>
            <a:pPr marL="285750" indent="-285750" algn="just">
              <a:spcBef>
                <a:spcPts val="1200"/>
              </a:spcBef>
              <a:spcAft>
                <a:spcPts val="600"/>
              </a:spcAft>
              <a:buFont typeface="Arial,Sans-Serif"/>
              <a:buChar char="•"/>
            </a:pPr>
            <a:r>
              <a:rPr lang="en-US" sz="2600" b="1">
                <a:solidFill>
                  <a:srgbClr val="003F88"/>
                </a:solidFill>
                <a:latin typeface="Century Gothic" panose="020B0502020202020204" pitchFamily="34" charset="0"/>
                <a:cs typeface="Arial"/>
              </a:rPr>
              <a:t>Current Vacancy Status: </a:t>
            </a:r>
          </a:p>
          <a:p>
            <a:pPr lvl="2" algn="just"/>
            <a:endParaRPr lang="en-US" sz="3100">
              <a:solidFill>
                <a:srgbClr val="003F88"/>
              </a:solidFill>
              <a:latin typeface="Arial"/>
              <a:cs typeface="Arial"/>
            </a:endParaRPr>
          </a:p>
          <a:p>
            <a:pPr lvl="2" algn="just"/>
            <a:endParaRPr lang="en-US" sz="2800">
              <a:solidFill>
                <a:srgbClr val="003F88"/>
              </a:solidFill>
              <a:latin typeface="Arial"/>
              <a:cs typeface="Calibri"/>
            </a:endParaRPr>
          </a:p>
        </p:txBody>
      </p:sp>
      <p:graphicFrame>
        <p:nvGraphicFramePr>
          <p:cNvPr id="10" name="Table 9">
            <a:extLst>
              <a:ext uri="{FF2B5EF4-FFF2-40B4-BE49-F238E27FC236}">
                <a16:creationId xmlns:a16="http://schemas.microsoft.com/office/drawing/2014/main" id="{2888C9D2-3821-E4B5-457A-03369DD9BC09}"/>
              </a:ext>
            </a:extLst>
          </p:cNvPr>
          <p:cNvGraphicFramePr>
            <a:graphicFrameLocks noGrp="1"/>
          </p:cNvGraphicFramePr>
          <p:nvPr>
            <p:extLst>
              <p:ext uri="{D42A27DB-BD31-4B8C-83A1-F6EECF244321}">
                <p14:modId xmlns:p14="http://schemas.microsoft.com/office/powerpoint/2010/main" val="807103125"/>
              </p:ext>
            </p:extLst>
          </p:nvPr>
        </p:nvGraphicFramePr>
        <p:xfrm>
          <a:off x="831271" y="5207681"/>
          <a:ext cx="9626980" cy="978484"/>
        </p:xfrm>
        <a:graphic>
          <a:graphicData uri="http://schemas.openxmlformats.org/drawingml/2006/table">
            <a:tbl>
              <a:tblPr firstRow="1" bandRow="1">
                <a:tableStyleId>{B301B821-A1FF-4177-AEE7-76D212191A09}</a:tableStyleId>
              </a:tblPr>
              <a:tblGrid>
                <a:gridCol w="1453688">
                  <a:extLst>
                    <a:ext uri="{9D8B030D-6E8A-4147-A177-3AD203B41FA5}">
                      <a16:colId xmlns:a16="http://schemas.microsoft.com/office/drawing/2014/main" val="1816987004"/>
                    </a:ext>
                  </a:extLst>
                </a:gridCol>
                <a:gridCol w="1854195">
                  <a:extLst>
                    <a:ext uri="{9D8B030D-6E8A-4147-A177-3AD203B41FA5}">
                      <a16:colId xmlns:a16="http://schemas.microsoft.com/office/drawing/2014/main" val="3042138957"/>
                    </a:ext>
                  </a:extLst>
                </a:gridCol>
                <a:gridCol w="1216352">
                  <a:extLst>
                    <a:ext uri="{9D8B030D-6E8A-4147-A177-3AD203B41FA5}">
                      <a16:colId xmlns:a16="http://schemas.microsoft.com/office/drawing/2014/main" val="680908976"/>
                    </a:ext>
                  </a:extLst>
                </a:gridCol>
                <a:gridCol w="1809694">
                  <a:extLst>
                    <a:ext uri="{9D8B030D-6E8A-4147-A177-3AD203B41FA5}">
                      <a16:colId xmlns:a16="http://schemas.microsoft.com/office/drawing/2014/main" val="2720261392"/>
                    </a:ext>
                  </a:extLst>
                </a:gridCol>
                <a:gridCol w="1676193">
                  <a:extLst>
                    <a:ext uri="{9D8B030D-6E8A-4147-A177-3AD203B41FA5}">
                      <a16:colId xmlns:a16="http://schemas.microsoft.com/office/drawing/2014/main" val="2899953410"/>
                    </a:ext>
                  </a:extLst>
                </a:gridCol>
                <a:gridCol w="1616858">
                  <a:extLst>
                    <a:ext uri="{9D8B030D-6E8A-4147-A177-3AD203B41FA5}">
                      <a16:colId xmlns:a16="http://schemas.microsoft.com/office/drawing/2014/main" val="741757125"/>
                    </a:ext>
                  </a:extLst>
                </a:gridCol>
              </a:tblGrid>
              <a:tr h="548268">
                <a:tc>
                  <a:txBody>
                    <a:bodyPr/>
                    <a:lstStyle/>
                    <a:p>
                      <a:pPr algn="ctr"/>
                      <a:r>
                        <a:rPr lang="en-US">
                          <a:effectLst/>
                        </a:rPr>
                        <a:t>Pending Hires</a:t>
                      </a:r>
                    </a:p>
                  </a:txBody>
                  <a:tcPr marL="0" marR="0" marT="0" marB="0" anchor="ctr"/>
                </a:tc>
                <a:tc>
                  <a:txBody>
                    <a:bodyPr/>
                    <a:lstStyle/>
                    <a:p>
                      <a:pPr algn="ctr"/>
                      <a:r>
                        <a:rPr lang="en-US">
                          <a:effectLst/>
                        </a:rPr>
                        <a:t>Interview Pipeline</a:t>
                      </a:r>
                    </a:p>
                  </a:txBody>
                  <a:tcPr marL="0" marR="0" marT="0" marB="0" anchor="ctr"/>
                </a:tc>
                <a:tc>
                  <a:txBody>
                    <a:bodyPr/>
                    <a:lstStyle/>
                    <a:p>
                      <a:pPr algn="ctr"/>
                      <a:r>
                        <a:rPr lang="en-US">
                          <a:effectLst/>
                        </a:rPr>
                        <a:t>Job Posting</a:t>
                      </a:r>
                    </a:p>
                  </a:txBody>
                  <a:tcPr marL="0" marR="0" marT="0" marB="0" anchor="ctr"/>
                </a:tc>
                <a:tc>
                  <a:txBody>
                    <a:bodyPr/>
                    <a:lstStyle/>
                    <a:p>
                      <a:pPr algn="ctr"/>
                      <a:r>
                        <a:rPr lang="en-US">
                          <a:effectLst/>
                        </a:rPr>
                        <a:t>Dept. Restructure</a:t>
                      </a:r>
                    </a:p>
                  </a:txBody>
                  <a:tcPr marL="0" marR="0" marT="0" marB="0" anchor="ctr"/>
                </a:tc>
                <a:tc>
                  <a:txBody>
                    <a:bodyPr/>
                    <a:lstStyle/>
                    <a:p>
                      <a:pPr algn="ctr"/>
                      <a:r>
                        <a:rPr lang="en-US">
                          <a:effectLst/>
                        </a:rPr>
                        <a:t>Recently Vacant</a:t>
                      </a:r>
                    </a:p>
                  </a:txBody>
                  <a:tcPr marL="0" marR="0" marT="0" marB="0" anchor="ctr"/>
                </a:tc>
                <a:tc>
                  <a:txBody>
                    <a:bodyPr/>
                    <a:lstStyle/>
                    <a:p>
                      <a:pPr algn="ctr"/>
                      <a:r>
                        <a:rPr lang="en-US">
                          <a:effectLst/>
                        </a:rPr>
                        <a:t>Total Vacancies</a:t>
                      </a:r>
                    </a:p>
                  </a:txBody>
                  <a:tcPr marL="0" marR="0" marT="0" marB="0" anchor="ctr"/>
                </a:tc>
                <a:extLst>
                  <a:ext uri="{0D108BD9-81ED-4DB2-BD59-A6C34878D82A}">
                    <a16:rowId xmlns:a16="http://schemas.microsoft.com/office/drawing/2014/main" val="2859396126"/>
                  </a:ext>
                </a:extLst>
              </a:tr>
              <a:tr h="430216">
                <a:tc>
                  <a:txBody>
                    <a:bodyPr/>
                    <a:lstStyle/>
                    <a:p>
                      <a:pPr algn="ctr"/>
                      <a:r>
                        <a:rPr lang="en-US" b="1">
                          <a:effectLst/>
                        </a:rPr>
                        <a:t>8</a:t>
                      </a:r>
                    </a:p>
                  </a:txBody>
                  <a:tcPr marL="0" marR="0" marT="0" marB="0" anchor="ctr"/>
                </a:tc>
                <a:tc>
                  <a:txBody>
                    <a:bodyPr/>
                    <a:lstStyle/>
                    <a:p>
                      <a:pPr algn="ctr"/>
                      <a:r>
                        <a:rPr lang="en-US" b="1">
                          <a:effectLst/>
                        </a:rPr>
                        <a:t>13</a:t>
                      </a:r>
                    </a:p>
                  </a:txBody>
                  <a:tcPr marL="0" marR="0" marT="0" marB="0" anchor="ctr"/>
                </a:tc>
                <a:tc>
                  <a:txBody>
                    <a:bodyPr/>
                    <a:lstStyle/>
                    <a:p>
                      <a:pPr algn="ctr"/>
                      <a:r>
                        <a:rPr lang="en-US" b="1">
                          <a:effectLst/>
                        </a:rPr>
                        <a:t>7</a:t>
                      </a:r>
                    </a:p>
                  </a:txBody>
                  <a:tcPr marL="0" marR="0" marT="0" marB="0" anchor="ctr"/>
                </a:tc>
                <a:tc>
                  <a:txBody>
                    <a:bodyPr/>
                    <a:lstStyle/>
                    <a:p>
                      <a:pPr algn="ctr"/>
                      <a:r>
                        <a:rPr lang="en-US" b="1">
                          <a:effectLst/>
                        </a:rPr>
                        <a:t>20</a:t>
                      </a:r>
                    </a:p>
                  </a:txBody>
                  <a:tcPr marL="0" marR="0" marT="0" marB="0" anchor="ctr"/>
                </a:tc>
                <a:tc>
                  <a:txBody>
                    <a:bodyPr/>
                    <a:lstStyle/>
                    <a:p>
                      <a:pPr algn="ctr"/>
                      <a:r>
                        <a:rPr lang="en-US" b="1">
                          <a:effectLst/>
                        </a:rPr>
                        <a:t>1</a:t>
                      </a:r>
                    </a:p>
                  </a:txBody>
                  <a:tcPr marL="0" marR="0" marT="0" marB="0" anchor="ctr"/>
                </a:tc>
                <a:tc>
                  <a:txBody>
                    <a:bodyPr/>
                    <a:lstStyle/>
                    <a:p>
                      <a:pPr algn="ctr"/>
                      <a:r>
                        <a:rPr lang="en-US" b="1">
                          <a:effectLst/>
                        </a:rPr>
                        <a:t>49</a:t>
                      </a:r>
                    </a:p>
                  </a:txBody>
                  <a:tcPr marL="0" marR="0" marT="0" marB="0" anchor="ctr"/>
                </a:tc>
                <a:extLst>
                  <a:ext uri="{0D108BD9-81ED-4DB2-BD59-A6C34878D82A}">
                    <a16:rowId xmlns:a16="http://schemas.microsoft.com/office/drawing/2014/main" val="675647887"/>
                  </a:ext>
                </a:extLst>
              </a:tr>
            </a:tbl>
          </a:graphicData>
        </a:graphic>
      </p:graphicFrame>
    </p:spTree>
    <p:extLst>
      <p:ext uri="{BB962C8B-B14F-4D97-AF65-F5344CB8AC3E}">
        <p14:creationId xmlns:p14="http://schemas.microsoft.com/office/powerpoint/2010/main" val="136061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9104A-AE70-14B6-8EAB-05360678F231}"/>
              </a:ext>
            </a:extLst>
          </p:cNvPr>
          <p:cNvSpPr>
            <a:spLocks noGrp="1"/>
          </p:cNvSpPr>
          <p:nvPr>
            <p:ph type="sldNum" sz="quarter" idx="12"/>
          </p:nvPr>
        </p:nvSpPr>
        <p:spPr/>
        <p:txBody>
          <a:bodyPr/>
          <a:lstStyle/>
          <a:p>
            <a:fld id="{09918B91-4B66-40C9-B3FB-70033B0922BB}" type="slidenum">
              <a:rPr lang="en-US" smtClean="0"/>
              <a:t>11</a:t>
            </a:fld>
            <a:endParaRPr lang="en-US"/>
          </a:p>
        </p:txBody>
      </p:sp>
      <p:sp>
        <p:nvSpPr>
          <p:cNvPr id="7" name="TextBox 6">
            <a:extLst>
              <a:ext uri="{FF2B5EF4-FFF2-40B4-BE49-F238E27FC236}">
                <a16:creationId xmlns:a16="http://schemas.microsoft.com/office/drawing/2014/main" id="{8F476021-402D-D567-9750-9980F1FD8D2D}"/>
              </a:ext>
            </a:extLst>
          </p:cNvPr>
          <p:cNvSpPr txBox="1"/>
          <p:nvPr/>
        </p:nvSpPr>
        <p:spPr>
          <a:xfrm>
            <a:off x="341195" y="238080"/>
            <a:ext cx="9809569" cy="769441"/>
          </a:xfrm>
          <a:prstGeom prst="rect">
            <a:avLst/>
          </a:prstGeom>
          <a:noFill/>
        </p:spPr>
        <p:txBody>
          <a:bodyPr wrap="square" rtlCol="0">
            <a:spAutoFit/>
          </a:bodyPr>
          <a:lstStyle/>
          <a:p>
            <a:r>
              <a:rPr lang="en-US" sz="4400" b="1">
                <a:solidFill>
                  <a:srgbClr val="003F88"/>
                </a:solidFill>
                <a:latin typeface="Century Gothic" panose="020B0502020202020204" pitchFamily="34" charset="0"/>
              </a:rPr>
              <a:t>Metrics &amp; Report Card</a:t>
            </a:r>
            <a:endParaRPr lang="en-US" sz="4400" b="1">
              <a:solidFill>
                <a:srgbClr val="FF0000"/>
              </a:solidFill>
              <a:highlight>
                <a:srgbClr val="FFFF00"/>
              </a:highlight>
              <a:latin typeface="Century Gothic" panose="020B0502020202020204" pitchFamily="34" charset="0"/>
            </a:endParaRPr>
          </a:p>
        </p:txBody>
      </p:sp>
      <p:graphicFrame>
        <p:nvGraphicFramePr>
          <p:cNvPr id="2" name="Chart 1">
            <a:extLst>
              <a:ext uri="{FF2B5EF4-FFF2-40B4-BE49-F238E27FC236}">
                <a16:creationId xmlns:a16="http://schemas.microsoft.com/office/drawing/2014/main" id="{A1C1ECB7-F717-D0FD-D46F-4FEA582A87B4}"/>
              </a:ext>
            </a:extLst>
          </p:cNvPr>
          <p:cNvGraphicFramePr/>
          <p:nvPr>
            <p:extLst>
              <p:ext uri="{D42A27DB-BD31-4B8C-83A1-F6EECF244321}">
                <p14:modId xmlns:p14="http://schemas.microsoft.com/office/powerpoint/2010/main" val="804337754"/>
              </p:ext>
            </p:extLst>
          </p:nvPr>
        </p:nvGraphicFramePr>
        <p:xfrm>
          <a:off x="341195" y="1352939"/>
          <a:ext cx="9042502" cy="47586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21A40CC-D0F5-0004-5A82-99B78C908BE6}"/>
              </a:ext>
            </a:extLst>
          </p:cNvPr>
          <p:cNvSpPr txBox="1"/>
          <p:nvPr/>
        </p:nvSpPr>
        <p:spPr>
          <a:xfrm>
            <a:off x="9472131" y="1555110"/>
            <a:ext cx="2560937" cy="4207627"/>
          </a:xfrm>
          <a:prstGeom prst="rect">
            <a:avLst/>
          </a:prstGeom>
          <a:solidFill>
            <a:schemeClr val="accent1">
              <a:lumMod val="50000"/>
            </a:schemeClr>
          </a:solidFill>
        </p:spPr>
        <p:txBody>
          <a:bodyPr wrap="square" rtlCol="0">
            <a:spAutoFit/>
          </a:bodyPr>
          <a:lstStyle/>
          <a:p>
            <a:pPr marL="0" marR="0" algn="ctr">
              <a:lnSpc>
                <a:spcPct val="115000"/>
              </a:lnSpc>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New Single-Family permits increased from 158 to 204 from the previous  (22.5% increase). 207 New Single-Family permits issued. </a:t>
            </a:r>
            <a:r>
              <a:rPr lang="en-US" b="1">
                <a:solidFill>
                  <a:schemeClr val="bg1"/>
                </a:solidFill>
                <a:latin typeface="Arial" panose="020B0604020202020204" pitchFamily="34" charset="0"/>
                <a:ea typeface="Times New Roman" panose="02020603050405020304" pitchFamily="18" charset="0"/>
              </a:rPr>
              <a:t>M</a:t>
            </a:r>
            <a:r>
              <a:rPr lang="en-US" sz="1800" b="1">
                <a:solidFill>
                  <a:schemeClr val="bg1"/>
                </a:solidFill>
                <a:effectLst/>
                <a:latin typeface="Arial" panose="020B0604020202020204" pitchFamily="34" charset="0"/>
                <a:ea typeface="Times New Roman" panose="02020603050405020304" pitchFamily="18" charset="0"/>
              </a:rPr>
              <a:t>edian number of days to issue decreased from 19 days to 8 days.  A total of 42 RSVP permits and were issued the same day.  </a:t>
            </a:r>
            <a:endParaRPr lang="en-US" sz="1800" b="1">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88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9104A-AE70-14B6-8EAB-05360678F231}"/>
              </a:ext>
            </a:extLst>
          </p:cNvPr>
          <p:cNvSpPr>
            <a:spLocks noGrp="1"/>
          </p:cNvSpPr>
          <p:nvPr>
            <p:ph type="sldNum" sz="quarter" idx="12"/>
          </p:nvPr>
        </p:nvSpPr>
        <p:spPr/>
        <p:txBody>
          <a:bodyPr/>
          <a:lstStyle/>
          <a:p>
            <a:fld id="{09918B91-4B66-40C9-B3FB-70033B0922BB}" type="slidenum">
              <a:rPr lang="en-US" smtClean="0"/>
              <a:t>12</a:t>
            </a:fld>
            <a:endParaRPr lang="en-US"/>
          </a:p>
        </p:txBody>
      </p:sp>
      <p:sp>
        <p:nvSpPr>
          <p:cNvPr id="7" name="TextBox 6">
            <a:extLst>
              <a:ext uri="{FF2B5EF4-FFF2-40B4-BE49-F238E27FC236}">
                <a16:creationId xmlns:a16="http://schemas.microsoft.com/office/drawing/2014/main" id="{8F476021-402D-D567-9750-9980F1FD8D2D}"/>
              </a:ext>
            </a:extLst>
          </p:cNvPr>
          <p:cNvSpPr txBox="1"/>
          <p:nvPr/>
        </p:nvSpPr>
        <p:spPr>
          <a:xfrm>
            <a:off x="341195" y="233604"/>
            <a:ext cx="9615606" cy="769441"/>
          </a:xfrm>
          <a:prstGeom prst="rect">
            <a:avLst/>
          </a:prstGeom>
          <a:noFill/>
        </p:spPr>
        <p:txBody>
          <a:bodyPr wrap="square" rtlCol="0">
            <a:spAutoFit/>
          </a:bodyPr>
          <a:lstStyle/>
          <a:p>
            <a:r>
              <a:rPr lang="en-US" sz="4400" b="1">
                <a:solidFill>
                  <a:srgbClr val="003F88"/>
                </a:solidFill>
                <a:latin typeface="Century Gothic" panose="020B0502020202020204" pitchFamily="34" charset="0"/>
              </a:rPr>
              <a:t>Metrics &amp; Report Card</a:t>
            </a:r>
            <a:endParaRPr lang="en-US" sz="4400" b="1">
              <a:solidFill>
                <a:srgbClr val="FF0000"/>
              </a:solidFill>
              <a:highlight>
                <a:srgbClr val="FFFF00"/>
              </a:highlight>
              <a:latin typeface="Century Gothic" panose="020B0502020202020204" pitchFamily="34" charset="0"/>
            </a:endParaRPr>
          </a:p>
        </p:txBody>
      </p:sp>
      <p:sp>
        <p:nvSpPr>
          <p:cNvPr id="5" name="TextBox 4">
            <a:extLst>
              <a:ext uri="{FF2B5EF4-FFF2-40B4-BE49-F238E27FC236}">
                <a16:creationId xmlns:a16="http://schemas.microsoft.com/office/drawing/2014/main" id="{A21A40CC-D0F5-0004-5A82-99B78C908BE6}"/>
              </a:ext>
            </a:extLst>
          </p:cNvPr>
          <p:cNvSpPr txBox="1"/>
          <p:nvPr/>
        </p:nvSpPr>
        <p:spPr>
          <a:xfrm>
            <a:off x="9472131" y="1299163"/>
            <a:ext cx="2560937" cy="4801314"/>
          </a:xfrm>
          <a:prstGeom prst="rect">
            <a:avLst/>
          </a:prstGeom>
          <a:solidFill>
            <a:schemeClr val="accent1">
              <a:lumMod val="50000"/>
            </a:schemeClr>
          </a:solidFill>
        </p:spPr>
        <p:txBody>
          <a:bodyPr wrap="square" rtlCol="0">
            <a:spAutoFit/>
          </a:bodyPr>
          <a:lstStyle/>
          <a:p>
            <a:pPr marL="0" marR="0" algn="ctr">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7 new commercial, 18 commercial additions, 245 commercial remodels, 21 complex commercial Q-Team, and 26 minor commercial Q-Team project permits. All new commercial/remodels initial reviews were performed within 6 days and all Q-Team initial reviews were performed within 4 days.  </a:t>
            </a:r>
            <a:endParaRPr lang="en-US" sz="1800" b="1">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Chart 2">
            <a:extLst>
              <a:ext uri="{FF2B5EF4-FFF2-40B4-BE49-F238E27FC236}">
                <a16:creationId xmlns:a16="http://schemas.microsoft.com/office/drawing/2014/main" id="{534D40FB-1543-30E1-4D4C-937FDBCFEA89}"/>
              </a:ext>
            </a:extLst>
          </p:cNvPr>
          <p:cNvGraphicFramePr/>
          <p:nvPr>
            <p:extLst>
              <p:ext uri="{D42A27DB-BD31-4B8C-83A1-F6EECF244321}">
                <p14:modId xmlns:p14="http://schemas.microsoft.com/office/powerpoint/2010/main" val="833595389"/>
              </p:ext>
            </p:extLst>
          </p:nvPr>
        </p:nvGraphicFramePr>
        <p:xfrm>
          <a:off x="341194" y="1191125"/>
          <a:ext cx="8948674" cy="4925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368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9104A-AE70-14B6-8EAB-05360678F231}"/>
              </a:ext>
            </a:extLst>
          </p:cNvPr>
          <p:cNvSpPr>
            <a:spLocks noGrp="1"/>
          </p:cNvSpPr>
          <p:nvPr>
            <p:ph type="sldNum" sz="quarter" idx="12"/>
          </p:nvPr>
        </p:nvSpPr>
        <p:spPr/>
        <p:txBody>
          <a:bodyPr/>
          <a:lstStyle/>
          <a:p>
            <a:fld id="{09918B91-4B66-40C9-B3FB-70033B0922BB}" type="slidenum">
              <a:rPr lang="en-US" smtClean="0"/>
              <a:t>13</a:t>
            </a:fld>
            <a:endParaRPr lang="en-US"/>
          </a:p>
        </p:txBody>
      </p:sp>
      <p:sp>
        <p:nvSpPr>
          <p:cNvPr id="7" name="TextBox 6">
            <a:extLst>
              <a:ext uri="{FF2B5EF4-FFF2-40B4-BE49-F238E27FC236}">
                <a16:creationId xmlns:a16="http://schemas.microsoft.com/office/drawing/2014/main" id="{8F476021-402D-D567-9750-9980F1FD8D2D}"/>
              </a:ext>
            </a:extLst>
          </p:cNvPr>
          <p:cNvSpPr txBox="1"/>
          <p:nvPr/>
        </p:nvSpPr>
        <p:spPr>
          <a:xfrm>
            <a:off x="442796" y="175065"/>
            <a:ext cx="8008479" cy="769441"/>
          </a:xfrm>
          <a:prstGeom prst="rect">
            <a:avLst/>
          </a:prstGeom>
          <a:noFill/>
        </p:spPr>
        <p:txBody>
          <a:bodyPr wrap="square" rtlCol="0">
            <a:spAutoFit/>
          </a:bodyPr>
          <a:lstStyle/>
          <a:p>
            <a:r>
              <a:rPr lang="en-US" sz="4400" b="1">
                <a:solidFill>
                  <a:srgbClr val="003F88"/>
                </a:solidFill>
                <a:latin typeface="Century Gothic" panose="020B0502020202020204" pitchFamily="34" charset="0"/>
              </a:rPr>
              <a:t>Metrics &amp; Report Card</a:t>
            </a:r>
            <a:endParaRPr lang="en-US" sz="4400" b="1">
              <a:solidFill>
                <a:srgbClr val="FF0000"/>
              </a:solidFill>
              <a:highlight>
                <a:srgbClr val="FFFF00"/>
              </a:highlight>
              <a:latin typeface="Century Gothic" panose="020B0502020202020204" pitchFamily="34" charset="0"/>
            </a:endParaRPr>
          </a:p>
        </p:txBody>
      </p:sp>
      <p:pic>
        <p:nvPicPr>
          <p:cNvPr id="3" name="Picture 2">
            <a:extLst>
              <a:ext uri="{FF2B5EF4-FFF2-40B4-BE49-F238E27FC236}">
                <a16:creationId xmlns:a16="http://schemas.microsoft.com/office/drawing/2014/main" id="{589439A7-3993-50FB-E8E2-593DB1FD5DDF}"/>
              </a:ext>
            </a:extLst>
          </p:cNvPr>
          <p:cNvPicPr>
            <a:picLocks noChangeAspect="1"/>
          </p:cNvPicPr>
          <p:nvPr/>
        </p:nvPicPr>
        <p:blipFill>
          <a:blip r:embed="rId2"/>
          <a:stretch>
            <a:fillRect/>
          </a:stretch>
        </p:blipFill>
        <p:spPr>
          <a:xfrm>
            <a:off x="663969" y="1120410"/>
            <a:ext cx="9250532" cy="5076204"/>
          </a:xfrm>
          <a:prstGeom prst="rect">
            <a:avLst/>
          </a:prstGeom>
        </p:spPr>
      </p:pic>
      <p:sp>
        <p:nvSpPr>
          <p:cNvPr id="5" name="TextBox 4">
            <a:extLst>
              <a:ext uri="{FF2B5EF4-FFF2-40B4-BE49-F238E27FC236}">
                <a16:creationId xmlns:a16="http://schemas.microsoft.com/office/drawing/2014/main" id="{C4E7FFB0-0872-E4B4-B8F0-D25C35784C13}"/>
              </a:ext>
            </a:extLst>
          </p:cNvPr>
          <p:cNvSpPr txBox="1"/>
          <p:nvPr/>
        </p:nvSpPr>
        <p:spPr>
          <a:xfrm>
            <a:off x="10014012" y="2244974"/>
            <a:ext cx="2019056" cy="2308324"/>
          </a:xfrm>
          <a:prstGeom prst="rect">
            <a:avLst/>
          </a:prstGeom>
          <a:solidFill>
            <a:schemeClr val="accent1">
              <a:lumMod val="50000"/>
            </a:schemeClr>
          </a:solidFill>
        </p:spPr>
        <p:txBody>
          <a:bodyPr wrap="square" rtlCol="0">
            <a:spAutoFit/>
          </a:bodyPr>
          <a:lstStyle/>
          <a:p>
            <a:pPr marL="0" marR="0" algn="ctr">
              <a:spcBef>
                <a:spcPts val="0"/>
              </a:spcBef>
              <a:spcAft>
                <a:spcPts val="0"/>
              </a:spcAft>
            </a:pPr>
            <a:r>
              <a:rPr lang="en-US" b="1">
                <a:solidFill>
                  <a:schemeClr val="bg1"/>
                </a:solidFill>
                <a:latin typeface="Arial" panose="020B0604020202020204" pitchFamily="34" charset="0"/>
                <a:ea typeface="Times New Roman" panose="02020603050405020304" pitchFamily="18" charset="0"/>
              </a:rPr>
              <a:t>Dallas Development Services Department Performance Report Card</a:t>
            </a:r>
          </a:p>
          <a:p>
            <a:pPr marL="0" marR="0" algn="ctr">
              <a:spcBef>
                <a:spcPts val="0"/>
              </a:spcBef>
              <a:spcAft>
                <a:spcPts val="0"/>
              </a:spcAft>
            </a:pPr>
            <a:endParaRPr lang="en-US" b="1">
              <a:solidFill>
                <a:schemeClr val="bg1"/>
              </a:solidFill>
              <a:latin typeface="Arial" panose="020B0604020202020204" pitchFamily="34" charset="0"/>
              <a:ea typeface="Times New Roman" panose="02020603050405020304" pitchFamily="18" charset="0"/>
            </a:endParaRPr>
          </a:p>
          <a:p>
            <a:pPr marL="0" marR="0" algn="ctr">
              <a:spcBef>
                <a:spcPts val="0"/>
              </a:spcBef>
              <a:spcAft>
                <a:spcPts val="0"/>
              </a:spcAft>
            </a:pPr>
            <a:r>
              <a:rPr lang="en-US" b="1">
                <a:solidFill>
                  <a:schemeClr val="bg1"/>
                </a:solidFill>
                <a:latin typeface="Arial" panose="020B0604020202020204" pitchFamily="34" charset="0"/>
                <a:ea typeface="Times New Roman" panose="02020603050405020304" pitchFamily="18" charset="0"/>
                <a:hlinkClick r:id="rId3"/>
              </a:rPr>
              <a:t>“Click Here” </a:t>
            </a:r>
            <a:r>
              <a:rPr lang="en-US" sz="1800" b="1">
                <a:solidFill>
                  <a:schemeClr val="bg1"/>
                </a:solidFill>
                <a:effectLst/>
                <a:latin typeface="Arial" panose="020B0604020202020204" pitchFamily="34" charset="0"/>
                <a:ea typeface="Times New Roman" panose="02020603050405020304" pitchFamily="18" charset="0"/>
                <a:hlinkClick r:id="rId3"/>
              </a:rPr>
              <a:t>  </a:t>
            </a:r>
            <a:endParaRPr lang="en-US" sz="1800" b="1">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03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E304375B-382C-F29D-0C36-71687E43F891}"/>
              </a:ext>
            </a:extLst>
          </p:cNvPr>
          <p:cNvGraphicFramePr>
            <a:graphicFrameLocks noGrp="1"/>
          </p:cNvGraphicFramePr>
          <p:nvPr>
            <p:ph idx="1"/>
            <p:extLst>
              <p:ext uri="{D42A27DB-BD31-4B8C-83A1-F6EECF244321}">
                <p14:modId xmlns:p14="http://schemas.microsoft.com/office/powerpoint/2010/main" val="2966783234"/>
              </p:ext>
            </p:extLst>
          </p:nvPr>
        </p:nvGraphicFramePr>
        <p:xfrm>
          <a:off x="364836" y="1051832"/>
          <a:ext cx="10515600" cy="510881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503317648"/>
                    </a:ext>
                  </a:extLst>
                </a:gridCol>
                <a:gridCol w="5257800">
                  <a:extLst>
                    <a:ext uri="{9D8B030D-6E8A-4147-A177-3AD203B41FA5}">
                      <a16:colId xmlns:a16="http://schemas.microsoft.com/office/drawing/2014/main" val="1971423114"/>
                    </a:ext>
                  </a:extLst>
                </a:gridCol>
              </a:tblGrid>
              <a:tr h="392986">
                <a:tc>
                  <a:txBody>
                    <a:bodyPr/>
                    <a:lstStyle/>
                    <a:p>
                      <a:pPr algn="ctr"/>
                      <a:r>
                        <a:rPr lang="en-US" sz="1850">
                          <a:latin typeface="Century Gothic" panose="020B0502020202020204" pitchFamily="34" charset="0"/>
                        </a:rPr>
                        <a:t>Metric</a:t>
                      </a:r>
                    </a:p>
                  </a:txBody>
                  <a:tcPr>
                    <a:solidFill>
                      <a:schemeClr val="accent1">
                        <a:lumMod val="50000"/>
                      </a:schemeClr>
                    </a:solidFill>
                  </a:tcPr>
                </a:tc>
                <a:tc>
                  <a:txBody>
                    <a:bodyPr/>
                    <a:lstStyle/>
                    <a:p>
                      <a:pPr algn="ctr"/>
                      <a:r>
                        <a:rPr lang="en-US" sz="1850">
                          <a:latin typeface="Century Gothic" panose="020B0502020202020204" pitchFamily="34" charset="0"/>
                        </a:rPr>
                        <a:t>Initial Review Time Goals for 2023/2024</a:t>
                      </a:r>
                    </a:p>
                  </a:txBody>
                  <a:tcPr>
                    <a:solidFill>
                      <a:schemeClr val="accent1">
                        <a:lumMod val="50000"/>
                      </a:schemeClr>
                    </a:solidFill>
                  </a:tcPr>
                </a:tc>
                <a:extLst>
                  <a:ext uri="{0D108BD9-81ED-4DB2-BD59-A6C34878D82A}">
                    <a16:rowId xmlns:a16="http://schemas.microsoft.com/office/drawing/2014/main" val="849029178"/>
                  </a:ext>
                </a:extLst>
              </a:tr>
              <a:tr h="392986">
                <a:tc>
                  <a:txBody>
                    <a:bodyPr/>
                    <a:lstStyle/>
                    <a:p>
                      <a:pPr algn="ctr"/>
                      <a:r>
                        <a:rPr lang="en-US" sz="1850" err="1">
                          <a:solidFill>
                            <a:srgbClr val="002060"/>
                          </a:solidFill>
                          <a:latin typeface="Century Gothic" panose="020B0502020202020204" pitchFamily="34" charset="0"/>
                        </a:rPr>
                        <a:t>QTeam</a:t>
                      </a:r>
                      <a:r>
                        <a:rPr lang="en-US" sz="1850">
                          <a:solidFill>
                            <a:srgbClr val="002060"/>
                          </a:solidFill>
                          <a:latin typeface="Century Gothic" panose="020B0502020202020204" pitchFamily="34" charset="0"/>
                        </a:rPr>
                        <a:t> </a:t>
                      </a:r>
                    </a:p>
                  </a:txBody>
                  <a:tcPr/>
                </a:tc>
                <a:tc>
                  <a:txBody>
                    <a:bodyPr/>
                    <a:lstStyle/>
                    <a:p>
                      <a:pPr algn="ctr"/>
                      <a:r>
                        <a:rPr lang="en-US" sz="1850">
                          <a:solidFill>
                            <a:srgbClr val="002060"/>
                          </a:solidFill>
                          <a:latin typeface="Century Gothic" panose="020B0502020202020204" pitchFamily="34" charset="0"/>
                        </a:rPr>
                        <a:t>1 Day (Same Day for In-Person Session)</a:t>
                      </a:r>
                    </a:p>
                  </a:txBody>
                  <a:tcPr/>
                </a:tc>
                <a:extLst>
                  <a:ext uri="{0D108BD9-81ED-4DB2-BD59-A6C34878D82A}">
                    <a16:rowId xmlns:a16="http://schemas.microsoft.com/office/drawing/2014/main" val="3275505891"/>
                  </a:ext>
                </a:extLst>
              </a:tr>
              <a:tr h="392986">
                <a:tc>
                  <a:txBody>
                    <a:bodyPr/>
                    <a:lstStyle/>
                    <a:p>
                      <a:pPr algn="ctr"/>
                      <a:r>
                        <a:rPr lang="en-US" sz="1850">
                          <a:solidFill>
                            <a:srgbClr val="002060"/>
                          </a:solidFill>
                          <a:latin typeface="Century Gothic" panose="020B0502020202020204" pitchFamily="34" charset="0"/>
                        </a:rPr>
                        <a:t>QTeam</a:t>
                      </a:r>
                    </a:p>
                  </a:txBody>
                  <a:tcPr/>
                </a:tc>
                <a:tc>
                  <a:txBody>
                    <a:bodyPr/>
                    <a:lstStyle/>
                    <a:p>
                      <a:pPr algn="ctr"/>
                      <a:r>
                        <a:rPr lang="en-US" sz="1850">
                          <a:solidFill>
                            <a:srgbClr val="002060"/>
                          </a:solidFill>
                          <a:latin typeface="Century Gothic" panose="020B0502020202020204" pitchFamily="34" charset="0"/>
                        </a:rPr>
                        <a:t>10 Days </a:t>
                      </a:r>
                    </a:p>
                  </a:txBody>
                  <a:tcPr/>
                </a:tc>
                <a:extLst>
                  <a:ext uri="{0D108BD9-81ED-4DB2-BD59-A6C34878D82A}">
                    <a16:rowId xmlns:a16="http://schemas.microsoft.com/office/drawing/2014/main" val="1646579735"/>
                  </a:ext>
                </a:extLst>
              </a:tr>
              <a:tr h="392986">
                <a:tc>
                  <a:txBody>
                    <a:bodyPr/>
                    <a:lstStyle/>
                    <a:p>
                      <a:pPr algn="ctr"/>
                      <a:r>
                        <a:rPr lang="en-US" sz="1850">
                          <a:solidFill>
                            <a:srgbClr val="002060"/>
                          </a:solidFill>
                          <a:latin typeface="Century Gothic" panose="020B0502020202020204" pitchFamily="34" charset="0"/>
                        </a:rPr>
                        <a:t>Complex Commercial Plans</a:t>
                      </a:r>
                    </a:p>
                  </a:txBody>
                  <a:tcPr/>
                </a:tc>
                <a:tc>
                  <a:txBody>
                    <a:bodyPr/>
                    <a:lstStyle/>
                    <a:p>
                      <a:pPr algn="ctr"/>
                      <a:r>
                        <a:rPr lang="en-US" sz="1850">
                          <a:solidFill>
                            <a:srgbClr val="002060"/>
                          </a:solidFill>
                          <a:latin typeface="Century Gothic" panose="020B0502020202020204" pitchFamily="34" charset="0"/>
                        </a:rPr>
                        <a:t>15 Days</a:t>
                      </a:r>
                    </a:p>
                  </a:txBody>
                  <a:tcPr/>
                </a:tc>
                <a:extLst>
                  <a:ext uri="{0D108BD9-81ED-4DB2-BD59-A6C34878D82A}">
                    <a16:rowId xmlns:a16="http://schemas.microsoft.com/office/drawing/2014/main" val="1293916806"/>
                  </a:ext>
                </a:extLst>
              </a:tr>
              <a:tr h="392986">
                <a:tc>
                  <a:txBody>
                    <a:bodyPr/>
                    <a:lstStyle/>
                    <a:p>
                      <a:pPr algn="ctr"/>
                      <a:r>
                        <a:rPr lang="en-US" sz="1850">
                          <a:solidFill>
                            <a:srgbClr val="002060"/>
                          </a:solidFill>
                          <a:latin typeface="Century Gothic" panose="020B0502020202020204" pitchFamily="34" charset="0"/>
                        </a:rPr>
                        <a:t>Minor QTeam</a:t>
                      </a:r>
                    </a:p>
                  </a:txBody>
                  <a:tcPr/>
                </a:tc>
                <a:tc>
                  <a:txBody>
                    <a:bodyPr/>
                    <a:lstStyle/>
                    <a:p>
                      <a:pPr algn="ctr"/>
                      <a:r>
                        <a:rPr lang="en-US" sz="1850">
                          <a:solidFill>
                            <a:srgbClr val="002060"/>
                          </a:solidFill>
                          <a:latin typeface="Century Gothic" panose="020B0502020202020204" pitchFamily="34" charset="0"/>
                        </a:rPr>
                        <a:t>Same Day </a:t>
                      </a:r>
                    </a:p>
                  </a:txBody>
                  <a:tcPr/>
                </a:tc>
                <a:extLst>
                  <a:ext uri="{0D108BD9-81ED-4DB2-BD59-A6C34878D82A}">
                    <a16:rowId xmlns:a16="http://schemas.microsoft.com/office/drawing/2014/main" val="3434934364"/>
                  </a:ext>
                </a:extLst>
              </a:tr>
              <a:tr h="392986">
                <a:tc>
                  <a:txBody>
                    <a:bodyPr/>
                    <a:lstStyle/>
                    <a:p>
                      <a:pPr algn="ctr"/>
                      <a:r>
                        <a:rPr lang="en-US" sz="1850">
                          <a:solidFill>
                            <a:srgbClr val="002060"/>
                          </a:solidFill>
                          <a:latin typeface="Century Gothic" panose="020B0502020202020204" pitchFamily="34" charset="0"/>
                        </a:rPr>
                        <a:t>New One-and-Two Family Dwellings</a:t>
                      </a:r>
                    </a:p>
                  </a:txBody>
                  <a:tcPr/>
                </a:tc>
                <a:tc>
                  <a:txBody>
                    <a:bodyPr/>
                    <a:lstStyle/>
                    <a:p>
                      <a:pPr algn="ctr"/>
                      <a:r>
                        <a:rPr lang="en-US" sz="1850">
                          <a:solidFill>
                            <a:srgbClr val="002060"/>
                          </a:solidFill>
                          <a:latin typeface="Century Gothic" panose="020B0502020202020204" pitchFamily="34" charset="0"/>
                        </a:rPr>
                        <a:t>7 Days </a:t>
                      </a:r>
                    </a:p>
                  </a:txBody>
                  <a:tcPr/>
                </a:tc>
                <a:extLst>
                  <a:ext uri="{0D108BD9-81ED-4DB2-BD59-A6C34878D82A}">
                    <a16:rowId xmlns:a16="http://schemas.microsoft.com/office/drawing/2014/main" val="4098775271"/>
                  </a:ext>
                </a:extLst>
              </a:tr>
              <a:tr h="392986">
                <a:tc>
                  <a:txBody>
                    <a:bodyPr/>
                    <a:lstStyle/>
                    <a:p>
                      <a:pPr algn="ctr"/>
                      <a:r>
                        <a:rPr lang="en-US" sz="1850">
                          <a:solidFill>
                            <a:srgbClr val="002060"/>
                          </a:solidFill>
                          <a:latin typeface="Century Gothic" panose="020B0502020202020204" pitchFamily="34" charset="0"/>
                        </a:rPr>
                        <a:t>New One-and Two-Family Dwellings (RSVP)</a:t>
                      </a:r>
                    </a:p>
                  </a:txBody>
                  <a:tcPr/>
                </a:tc>
                <a:tc>
                  <a:txBody>
                    <a:bodyPr/>
                    <a:lstStyle/>
                    <a:p>
                      <a:pPr algn="ctr"/>
                      <a:r>
                        <a:rPr lang="en-US" sz="1850">
                          <a:solidFill>
                            <a:srgbClr val="002060"/>
                          </a:solidFill>
                          <a:latin typeface="Century Gothic" panose="020B0502020202020204" pitchFamily="34" charset="0"/>
                        </a:rPr>
                        <a:t>1 Day (Same Day)</a:t>
                      </a:r>
                    </a:p>
                  </a:txBody>
                  <a:tcPr/>
                </a:tc>
                <a:extLst>
                  <a:ext uri="{0D108BD9-81ED-4DB2-BD59-A6C34878D82A}">
                    <a16:rowId xmlns:a16="http://schemas.microsoft.com/office/drawing/2014/main" val="1497922713"/>
                  </a:ext>
                </a:extLst>
              </a:tr>
              <a:tr h="392986">
                <a:tc>
                  <a:txBody>
                    <a:bodyPr/>
                    <a:lstStyle/>
                    <a:p>
                      <a:pPr algn="ctr"/>
                      <a:r>
                        <a:rPr lang="en-US" sz="1850">
                          <a:solidFill>
                            <a:srgbClr val="002060"/>
                          </a:solidFill>
                          <a:latin typeface="Century Gothic" panose="020B0502020202020204" pitchFamily="34" charset="0"/>
                        </a:rPr>
                        <a:t>All Plan Review Submittals</a:t>
                      </a:r>
                    </a:p>
                  </a:txBody>
                  <a:tcPr/>
                </a:tc>
                <a:tc>
                  <a:txBody>
                    <a:bodyPr/>
                    <a:lstStyle/>
                    <a:p>
                      <a:pPr algn="ctr"/>
                      <a:r>
                        <a:rPr lang="en-US" sz="1850">
                          <a:solidFill>
                            <a:srgbClr val="002060"/>
                          </a:solidFill>
                          <a:latin typeface="Century Gothic" panose="020B0502020202020204" pitchFamily="34" charset="0"/>
                        </a:rPr>
                        <a:t>Half the initial review times</a:t>
                      </a:r>
                    </a:p>
                  </a:txBody>
                  <a:tcPr/>
                </a:tc>
                <a:extLst>
                  <a:ext uri="{0D108BD9-81ED-4DB2-BD59-A6C34878D82A}">
                    <a16:rowId xmlns:a16="http://schemas.microsoft.com/office/drawing/2014/main" val="812019112"/>
                  </a:ext>
                </a:extLst>
              </a:tr>
              <a:tr h="392986">
                <a:tc>
                  <a:txBody>
                    <a:bodyPr/>
                    <a:lstStyle/>
                    <a:p>
                      <a:pPr algn="ctr"/>
                      <a:r>
                        <a:rPr lang="en-US" sz="1850">
                          <a:solidFill>
                            <a:srgbClr val="002060"/>
                          </a:solidFill>
                          <a:latin typeface="Century Gothic" panose="020B0502020202020204" pitchFamily="34" charset="0"/>
                        </a:rPr>
                        <a:t>Fire Alarm/Fire Sprinklers </a:t>
                      </a:r>
                    </a:p>
                  </a:txBody>
                  <a:tcPr/>
                </a:tc>
                <a:tc>
                  <a:txBody>
                    <a:bodyPr/>
                    <a:lstStyle/>
                    <a:p>
                      <a:pPr algn="ctr"/>
                      <a:r>
                        <a:rPr lang="en-US" sz="1850">
                          <a:solidFill>
                            <a:srgbClr val="002060"/>
                          </a:solidFill>
                          <a:latin typeface="Century Gothic" panose="020B0502020202020204" pitchFamily="34" charset="0"/>
                        </a:rPr>
                        <a:t>15 Days</a:t>
                      </a:r>
                    </a:p>
                  </a:txBody>
                  <a:tcPr/>
                </a:tc>
                <a:extLst>
                  <a:ext uri="{0D108BD9-81ED-4DB2-BD59-A6C34878D82A}">
                    <a16:rowId xmlns:a16="http://schemas.microsoft.com/office/drawing/2014/main" val="670977138"/>
                  </a:ext>
                </a:extLst>
              </a:tr>
              <a:tr h="392986">
                <a:tc>
                  <a:txBody>
                    <a:bodyPr/>
                    <a:lstStyle/>
                    <a:p>
                      <a:pPr algn="ctr"/>
                      <a:r>
                        <a:rPr lang="en-US" sz="1850">
                          <a:solidFill>
                            <a:srgbClr val="002060"/>
                          </a:solidFill>
                          <a:latin typeface="Century Gothic" panose="020B0502020202020204" pitchFamily="34" charset="0"/>
                        </a:rPr>
                        <a:t>Water/Wastewater Engineering Review</a:t>
                      </a:r>
                    </a:p>
                  </a:txBody>
                  <a:tcPr/>
                </a:tc>
                <a:tc>
                  <a:txBody>
                    <a:bodyPr/>
                    <a:lstStyle/>
                    <a:p>
                      <a:pPr algn="ctr"/>
                      <a:r>
                        <a:rPr lang="en-US" sz="1850">
                          <a:solidFill>
                            <a:srgbClr val="002060"/>
                          </a:solidFill>
                          <a:latin typeface="Century Gothic" panose="020B0502020202020204" pitchFamily="34" charset="0"/>
                        </a:rPr>
                        <a:t>15 Days</a:t>
                      </a:r>
                    </a:p>
                  </a:txBody>
                  <a:tcPr/>
                </a:tc>
                <a:extLst>
                  <a:ext uri="{0D108BD9-81ED-4DB2-BD59-A6C34878D82A}">
                    <a16:rowId xmlns:a16="http://schemas.microsoft.com/office/drawing/2014/main" val="3824479556"/>
                  </a:ext>
                </a:extLst>
              </a:tr>
              <a:tr h="392986">
                <a:tc>
                  <a:txBody>
                    <a:bodyPr/>
                    <a:lstStyle/>
                    <a:p>
                      <a:pPr algn="ctr"/>
                      <a:r>
                        <a:rPr lang="en-US" sz="1850">
                          <a:solidFill>
                            <a:srgbClr val="002060"/>
                          </a:solidFill>
                          <a:latin typeface="Century Gothic" panose="020B0502020202020204" pitchFamily="34" charset="0"/>
                        </a:rPr>
                        <a:t>Paving/Drainage Engineering </a:t>
                      </a:r>
                    </a:p>
                  </a:txBody>
                  <a:tcPr/>
                </a:tc>
                <a:tc>
                  <a:txBody>
                    <a:bodyPr/>
                    <a:lstStyle/>
                    <a:p>
                      <a:pPr algn="ctr"/>
                      <a:r>
                        <a:rPr lang="en-US" sz="1850">
                          <a:solidFill>
                            <a:srgbClr val="002060"/>
                          </a:solidFill>
                          <a:latin typeface="Century Gothic" panose="020B0502020202020204" pitchFamily="34" charset="0"/>
                        </a:rPr>
                        <a:t>15 Days</a:t>
                      </a:r>
                    </a:p>
                  </a:txBody>
                  <a:tcPr/>
                </a:tc>
                <a:extLst>
                  <a:ext uri="{0D108BD9-81ED-4DB2-BD59-A6C34878D82A}">
                    <a16:rowId xmlns:a16="http://schemas.microsoft.com/office/drawing/2014/main" val="1767375391"/>
                  </a:ext>
                </a:extLst>
              </a:tr>
              <a:tr h="392986">
                <a:tc>
                  <a:txBody>
                    <a:bodyPr/>
                    <a:lstStyle/>
                    <a:p>
                      <a:pPr algn="ctr"/>
                      <a:r>
                        <a:rPr lang="en-US" sz="1850">
                          <a:solidFill>
                            <a:srgbClr val="002060"/>
                          </a:solidFill>
                          <a:latin typeface="Century Gothic" panose="020B0502020202020204" pitchFamily="34" charset="0"/>
                        </a:rPr>
                        <a:t>% of Plats Reviewed per State Law</a:t>
                      </a:r>
                    </a:p>
                  </a:txBody>
                  <a:tcPr/>
                </a:tc>
                <a:tc>
                  <a:txBody>
                    <a:bodyPr/>
                    <a:lstStyle/>
                    <a:p>
                      <a:pPr algn="ctr"/>
                      <a:r>
                        <a:rPr lang="en-US" sz="1850">
                          <a:solidFill>
                            <a:srgbClr val="002060"/>
                          </a:solidFill>
                          <a:latin typeface="Century Gothic" panose="020B0502020202020204" pitchFamily="34" charset="0"/>
                        </a:rPr>
                        <a:t>30 Days</a:t>
                      </a:r>
                    </a:p>
                  </a:txBody>
                  <a:tcPr/>
                </a:tc>
                <a:extLst>
                  <a:ext uri="{0D108BD9-81ED-4DB2-BD59-A6C34878D82A}">
                    <a16:rowId xmlns:a16="http://schemas.microsoft.com/office/drawing/2014/main" val="4214318651"/>
                  </a:ext>
                </a:extLst>
              </a:tr>
              <a:tr h="392986">
                <a:tc>
                  <a:txBody>
                    <a:bodyPr/>
                    <a:lstStyle/>
                    <a:p>
                      <a:pPr algn="ctr"/>
                      <a:r>
                        <a:rPr lang="en-US" sz="1850">
                          <a:solidFill>
                            <a:srgbClr val="002060"/>
                          </a:solidFill>
                          <a:latin typeface="Century Gothic" panose="020B0502020202020204" pitchFamily="34" charset="0"/>
                        </a:rPr>
                        <a:t>All Plan Review Submittals</a:t>
                      </a:r>
                    </a:p>
                  </a:txBody>
                  <a:tcPr/>
                </a:tc>
                <a:tc>
                  <a:txBody>
                    <a:bodyPr/>
                    <a:lstStyle/>
                    <a:p>
                      <a:pPr algn="ctr"/>
                      <a:r>
                        <a:rPr lang="en-US" sz="1850">
                          <a:solidFill>
                            <a:srgbClr val="002060"/>
                          </a:solidFill>
                          <a:latin typeface="Century Gothic" panose="020B0502020202020204" pitchFamily="34" charset="0"/>
                        </a:rPr>
                        <a:t>Half the initial review times</a:t>
                      </a:r>
                    </a:p>
                  </a:txBody>
                  <a:tcPr/>
                </a:tc>
                <a:extLst>
                  <a:ext uri="{0D108BD9-81ED-4DB2-BD59-A6C34878D82A}">
                    <a16:rowId xmlns:a16="http://schemas.microsoft.com/office/drawing/2014/main" val="218793029"/>
                  </a:ext>
                </a:extLst>
              </a:tr>
            </a:tbl>
          </a:graphicData>
        </a:graphic>
      </p:graphicFrame>
      <p:sp>
        <p:nvSpPr>
          <p:cNvPr id="4" name="Slide Number Placeholder 3">
            <a:extLst>
              <a:ext uri="{FF2B5EF4-FFF2-40B4-BE49-F238E27FC236}">
                <a16:creationId xmlns:a16="http://schemas.microsoft.com/office/drawing/2014/main" id="{2E0342B7-6ED2-B60E-E33C-E5AB5DFC0DC4}"/>
              </a:ext>
            </a:extLst>
          </p:cNvPr>
          <p:cNvSpPr>
            <a:spLocks noGrp="1"/>
          </p:cNvSpPr>
          <p:nvPr>
            <p:ph type="sldNum" sz="quarter" idx="12"/>
          </p:nvPr>
        </p:nvSpPr>
        <p:spPr/>
        <p:txBody>
          <a:bodyPr/>
          <a:lstStyle/>
          <a:p>
            <a:fld id="{09918B91-4B66-40C9-B3FB-70033B0922BB}" type="slidenum">
              <a:rPr lang="en-US" smtClean="0"/>
              <a:t>14</a:t>
            </a:fld>
            <a:endParaRPr lang="en-US"/>
          </a:p>
        </p:txBody>
      </p:sp>
      <p:sp>
        <p:nvSpPr>
          <p:cNvPr id="5" name="TextBox 4">
            <a:extLst>
              <a:ext uri="{FF2B5EF4-FFF2-40B4-BE49-F238E27FC236}">
                <a16:creationId xmlns:a16="http://schemas.microsoft.com/office/drawing/2014/main" id="{BE915975-0E9C-102D-91A1-3296F34CDD07}"/>
              </a:ext>
            </a:extLst>
          </p:cNvPr>
          <p:cNvSpPr txBox="1"/>
          <p:nvPr/>
        </p:nvSpPr>
        <p:spPr>
          <a:xfrm>
            <a:off x="295701" y="192850"/>
            <a:ext cx="10584735" cy="769441"/>
          </a:xfrm>
          <a:prstGeom prst="rect">
            <a:avLst/>
          </a:prstGeom>
          <a:noFill/>
        </p:spPr>
        <p:txBody>
          <a:bodyPr wrap="square" rtlCol="0">
            <a:spAutoFit/>
          </a:bodyPr>
          <a:lstStyle/>
          <a:p>
            <a:r>
              <a:rPr lang="en-US" sz="4400" b="1">
                <a:solidFill>
                  <a:srgbClr val="003F88"/>
                </a:solidFill>
                <a:latin typeface="Century Gothic" panose="020B0502020202020204" pitchFamily="34" charset="0"/>
              </a:rPr>
              <a:t>FY 2023/2024 Performance Goals </a:t>
            </a:r>
          </a:p>
        </p:txBody>
      </p:sp>
    </p:spTree>
    <p:extLst>
      <p:ext uri="{BB962C8B-B14F-4D97-AF65-F5344CB8AC3E}">
        <p14:creationId xmlns:p14="http://schemas.microsoft.com/office/powerpoint/2010/main" val="363499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53AEE-D156-4817-9650-315E0FE62738}"/>
              </a:ext>
            </a:extLst>
          </p:cNvPr>
          <p:cNvSpPr txBox="1"/>
          <p:nvPr/>
        </p:nvSpPr>
        <p:spPr>
          <a:xfrm>
            <a:off x="5902036" y="4876262"/>
            <a:ext cx="5961413" cy="1323439"/>
          </a:xfrm>
          <a:prstGeom prst="rect">
            <a:avLst/>
          </a:prstGeom>
          <a:noFill/>
        </p:spPr>
        <p:txBody>
          <a:bodyPr wrap="square" rtlCol="0">
            <a:spAutoFit/>
          </a:bodyPr>
          <a:lstStyle/>
          <a:p>
            <a:pPr algn="r"/>
            <a:r>
              <a:rPr lang="en-US" sz="2000">
                <a:solidFill>
                  <a:srgbClr val="003F88"/>
                </a:solidFill>
                <a:latin typeface="Arial" panose="020B0604020202020204" pitchFamily="34" charset="0"/>
                <a:cs typeface="Arial" panose="020B0604020202020204" pitchFamily="34" charset="0"/>
              </a:rPr>
              <a:t>Andrew Espinoza, CBO, MCP, CFM, CCEA</a:t>
            </a:r>
          </a:p>
          <a:p>
            <a:pPr algn="r"/>
            <a:r>
              <a:rPr lang="en-US" sz="2000">
                <a:solidFill>
                  <a:srgbClr val="003F88"/>
                </a:solidFill>
                <a:latin typeface="Arial" panose="020B0604020202020204" pitchFamily="34" charset="0"/>
                <a:cs typeface="Arial" panose="020B0604020202020204" pitchFamily="34" charset="0"/>
              </a:rPr>
              <a:t>Director/Chief Building Official</a:t>
            </a:r>
          </a:p>
          <a:p>
            <a:pPr algn="r"/>
            <a:r>
              <a:rPr lang="en-US" sz="2000">
                <a:solidFill>
                  <a:srgbClr val="003F88"/>
                </a:solidFill>
                <a:latin typeface="Arial" panose="020B0604020202020204" pitchFamily="34" charset="0"/>
                <a:cs typeface="Arial" panose="020B0604020202020204" pitchFamily="34" charset="0"/>
              </a:rPr>
              <a:t>Development Services Department</a:t>
            </a:r>
          </a:p>
          <a:p>
            <a:pPr algn="r"/>
            <a:r>
              <a:rPr lang="en-US" sz="2000">
                <a:solidFill>
                  <a:srgbClr val="003F88"/>
                </a:solidFill>
                <a:latin typeface="Arial" panose="020B0604020202020204" pitchFamily="34" charset="0"/>
                <a:cs typeface="Arial" panose="020B0604020202020204" pitchFamily="34" charset="0"/>
              </a:rPr>
              <a:t>City of Dallas</a:t>
            </a:r>
          </a:p>
        </p:txBody>
      </p:sp>
      <p:sp>
        <p:nvSpPr>
          <p:cNvPr id="5" name="TextBox 4">
            <a:extLst>
              <a:ext uri="{FF2B5EF4-FFF2-40B4-BE49-F238E27FC236}">
                <a16:creationId xmlns:a16="http://schemas.microsoft.com/office/drawing/2014/main" id="{D54DD554-F06D-4497-B132-C07C944E0BDE}"/>
              </a:ext>
            </a:extLst>
          </p:cNvPr>
          <p:cNvSpPr txBox="1"/>
          <p:nvPr/>
        </p:nvSpPr>
        <p:spPr>
          <a:xfrm>
            <a:off x="4930387" y="392953"/>
            <a:ext cx="6933062" cy="769441"/>
          </a:xfrm>
          <a:prstGeom prst="rect">
            <a:avLst/>
          </a:prstGeom>
          <a:noFill/>
        </p:spPr>
        <p:txBody>
          <a:bodyPr wrap="square" rtlCol="0">
            <a:spAutoFit/>
          </a:bodyPr>
          <a:lstStyle/>
          <a:p>
            <a:pPr algn="r"/>
            <a:r>
              <a:rPr lang="en-US" sz="4400" b="1">
                <a:solidFill>
                  <a:srgbClr val="003F88"/>
                </a:solidFill>
                <a:latin typeface="Arial" panose="020B0604020202020204" pitchFamily="34" charset="0"/>
                <a:cs typeface="Arial" panose="020B0604020202020204" pitchFamily="34" charset="0"/>
              </a:rPr>
              <a:t>Development Services</a:t>
            </a:r>
          </a:p>
        </p:txBody>
      </p:sp>
      <p:sp>
        <p:nvSpPr>
          <p:cNvPr id="6" name="TextBox 5">
            <a:extLst>
              <a:ext uri="{FF2B5EF4-FFF2-40B4-BE49-F238E27FC236}">
                <a16:creationId xmlns:a16="http://schemas.microsoft.com/office/drawing/2014/main" id="{DABD800D-BF4E-40CA-8DBB-E8BC3D7925C7}"/>
              </a:ext>
            </a:extLst>
          </p:cNvPr>
          <p:cNvSpPr txBox="1"/>
          <p:nvPr/>
        </p:nvSpPr>
        <p:spPr>
          <a:xfrm>
            <a:off x="4930387" y="3058687"/>
            <a:ext cx="6933062" cy="954107"/>
          </a:xfrm>
          <a:prstGeom prst="rect">
            <a:avLst/>
          </a:prstGeom>
          <a:noFill/>
        </p:spPr>
        <p:txBody>
          <a:bodyPr wrap="square" rtlCol="0">
            <a:spAutoFit/>
          </a:bodyPr>
          <a:lstStyle/>
          <a:p>
            <a:pPr algn="r"/>
            <a:r>
              <a:rPr lang="en-US" sz="2800" b="1">
                <a:solidFill>
                  <a:srgbClr val="003F88"/>
                </a:solidFill>
                <a:latin typeface="Arial" panose="020B0604020202020204" pitchFamily="34" charset="0"/>
                <a:cs typeface="Arial" panose="020B0604020202020204" pitchFamily="34" charset="0"/>
              </a:rPr>
              <a:t>Development Advisory Committee</a:t>
            </a:r>
          </a:p>
          <a:p>
            <a:pPr algn="r"/>
            <a:r>
              <a:rPr lang="en-US" sz="2800" b="1">
                <a:solidFill>
                  <a:srgbClr val="003F88"/>
                </a:solidFill>
                <a:latin typeface="Arial" panose="020B0604020202020204" pitchFamily="34" charset="0"/>
                <a:cs typeface="Arial" panose="020B0604020202020204" pitchFamily="34" charset="0"/>
              </a:rPr>
              <a:t>August 25, 2023</a:t>
            </a:r>
          </a:p>
        </p:txBody>
      </p:sp>
    </p:spTree>
    <p:extLst>
      <p:ext uri="{BB962C8B-B14F-4D97-AF65-F5344CB8AC3E}">
        <p14:creationId xmlns:p14="http://schemas.microsoft.com/office/powerpoint/2010/main" val="216065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a:xfrm>
            <a:off x="466435" y="273052"/>
            <a:ext cx="8462963" cy="706438"/>
          </a:xfrm>
        </p:spPr>
        <p:txBody>
          <a:bodyPr>
            <a:normAutofit/>
          </a:bodyPr>
          <a:lstStyle/>
          <a:p>
            <a:r>
              <a:rPr lang="en-US" sz="4400">
                <a:solidFill>
                  <a:srgbClr val="003F88"/>
                </a:solidFill>
                <a:latin typeface="Arial" panose="020B0604020202020204" pitchFamily="34" charset="0"/>
                <a:cs typeface="Arial" panose="020B0604020202020204" pitchFamily="34" charset="0"/>
              </a:rPr>
              <a:t>Topics</a:t>
            </a:r>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a:p>
        </p:txBody>
      </p:sp>
      <p:sp>
        <p:nvSpPr>
          <p:cNvPr id="7" name="TextBox 6">
            <a:extLst>
              <a:ext uri="{FF2B5EF4-FFF2-40B4-BE49-F238E27FC236}">
                <a16:creationId xmlns:a16="http://schemas.microsoft.com/office/drawing/2014/main" id="{E48CA9D5-54B3-70D2-514B-49308E450DF1}"/>
              </a:ext>
            </a:extLst>
          </p:cNvPr>
          <p:cNvSpPr txBox="1"/>
          <p:nvPr/>
        </p:nvSpPr>
        <p:spPr>
          <a:xfrm>
            <a:off x="679325" y="981063"/>
            <a:ext cx="10293926" cy="5472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4320" indent="-365760">
              <a:lnSpc>
                <a:spcPct val="80000"/>
              </a:lnSpc>
              <a:spcBef>
                <a:spcPts val="600"/>
              </a:spcBef>
              <a:buFont typeface="Arial"/>
              <a:buChar char="•"/>
            </a:pPr>
            <a:r>
              <a:rPr lang="en-US" sz="3200">
                <a:solidFill>
                  <a:srgbClr val="003F88"/>
                </a:solidFill>
              </a:rPr>
              <a:t>Introductions​</a:t>
            </a:r>
            <a:endParaRPr lang="en-US">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Technology​ - </a:t>
            </a:r>
            <a:r>
              <a:rPr lang="en-US" sz="3200" err="1">
                <a:solidFill>
                  <a:srgbClr val="003F88"/>
                </a:solidFill>
              </a:rPr>
              <a:t>DallasNow</a:t>
            </a:r>
            <a:r>
              <a:rPr lang="en-US" sz="3200">
                <a:solidFill>
                  <a:srgbClr val="003F88"/>
                </a:solidFill>
              </a:rPr>
              <a:t> Update</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Self-Certification Update​</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School Team​</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Fee Study​</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House Bill 14​</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Outreach Efforts​</a:t>
            </a:r>
          </a:p>
          <a:p>
            <a:pPr marL="274320" indent="-365760">
              <a:lnSpc>
                <a:spcPct val="80000"/>
              </a:lnSpc>
              <a:spcBef>
                <a:spcPts val="600"/>
              </a:spcBef>
              <a:buFont typeface="Arial"/>
              <a:buChar char="•"/>
            </a:pPr>
            <a:r>
              <a:rPr lang="en-US" sz="3200">
                <a:solidFill>
                  <a:srgbClr val="003F88"/>
                </a:solidFill>
                <a:ea typeface="Calibri" panose="020F0502020204030204"/>
                <a:cs typeface="Calibri" panose="020F0502020204030204"/>
              </a:rPr>
              <a:t>Recruitment and Hiring</a:t>
            </a:r>
          </a:p>
          <a:p>
            <a:pPr marL="274320" indent="-365760">
              <a:lnSpc>
                <a:spcPct val="80000"/>
              </a:lnSpc>
              <a:spcBef>
                <a:spcPts val="600"/>
              </a:spcBef>
              <a:buFont typeface="Arial"/>
              <a:buChar char="•"/>
            </a:pPr>
            <a:r>
              <a:rPr lang="en-US" sz="3200">
                <a:solidFill>
                  <a:srgbClr val="003F88"/>
                </a:solidFill>
              </a:rPr>
              <a:t>Metrics and Report Cards​</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FY 2023/2024 Performance Goals​</a:t>
            </a:r>
            <a:endParaRPr lang="en-US" sz="3200">
              <a:solidFill>
                <a:srgbClr val="003F88"/>
              </a:solidFill>
              <a:ea typeface="Calibri" panose="020F0502020204030204"/>
              <a:cs typeface="Calibri" panose="020F0502020204030204"/>
            </a:endParaRPr>
          </a:p>
          <a:p>
            <a:pPr marL="274320" indent="-365760">
              <a:lnSpc>
                <a:spcPct val="80000"/>
              </a:lnSpc>
              <a:spcBef>
                <a:spcPts val="600"/>
              </a:spcBef>
              <a:buFont typeface="Arial"/>
              <a:buChar char="•"/>
            </a:pPr>
            <a:r>
              <a:rPr lang="en-US" sz="3200">
                <a:solidFill>
                  <a:srgbClr val="003F88"/>
                </a:solidFill>
              </a:rPr>
              <a:t>Open Discussion</a:t>
            </a:r>
            <a:endParaRPr lang="en-US" sz="3200">
              <a:solidFill>
                <a:srgbClr val="003F88"/>
              </a:solidFill>
              <a:ea typeface="Calibri" panose="020F0502020204030204"/>
              <a:cs typeface="Calibri" panose="020F0502020204030204"/>
            </a:endParaRPr>
          </a:p>
          <a:p>
            <a:endParaRPr lang="en-US"/>
          </a:p>
        </p:txBody>
      </p:sp>
    </p:spTree>
    <p:extLst>
      <p:ext uri="{BB962C8B-B14F-4D97-AF65-F5344CB8AC3E}">
        <p14:creationId xmlns:p14="http://schemas.microsoft.com/office/powerpoint/2010/main" val="195378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EB33EE-09B0-42EB-B3D1-9F58387BFAAF}"/>
              </a:ext>
            </a:extLst>
          </p:cNvPr>
          <p:cNvSpPr>
            <a:spLocks noGrp="1"/>
          </p:cNvSpPr>
          <p:nvPr>
            <p:ph type="body" sz="quarter" idx="13"/>
          </p:nvPr>
        </p:nvSpPr>
        <p:spPr>
          <a:xfrm>
            <a:off x="419450" y="290370"/>
            <a:ext cx="9571838" cy="706438"/>
          </a:xfrm>
        </p:spPr>
        <p:txBody>
          <a:bodyPr>
            <a:noAutofit/>
          </a:bodyPr>
          <a:lstStyle/>
          <a:p>
            <a:r>
              <a:rPr lang="en-US" sz="4400">
                <a:solidFill>
                  <a:srgbClr val="003F88"/>
                </a:solidFill>
                <a:latin typeface="Century Gothic" panose="020B0502020202020204" pitchFamily="34" charset="0"/>
              </a:rPr>
              <a:t>Technology –</a:t>
            </a:r>
            <a:r>
              <a:rPr lang="en-US" sz="4400"/>
              <a:t> </a:t>
            </a:r>
            <a:r>
              <a:rPr lang="en-US" sz="4400" err="1"/>
              <a:t>DallasNow</a:t>
            </a:r>
            <a:r>
              <a:rPr lang="en-US" sz="4400"/>
              <a:t> Update</a:t>
            </a:r>
            <a:endParaRPr lang="en-US" sz="3600">
              <a:solidFill>
                <a:srgbClr val="FF0000"/>
              </a:solidFill>
              <a:highlight>
                <a:srgbClr val="FFFF00"/>
              </a:highlight>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3</a:t>
            </a:fld>
            <a:endParaRPr lang="en-US"/>
          </a:p>
        </p:txBody>
      </p:sp>
      <p:sp>
        <p:nvSpPr>
          <p:cNvPr id="11" name="Text Placeholder 10">
            <a:extLst>
              <a:ext uri="{FF2B5EF4-FFF2-40B4-BE49-F238E27FC236}">
                <a16:creationId xmlns:a16="http://schemas.microsoft.com/office/drawing/2014/main" id="{1F92EE3D-C2E8-4ED5-8D15-32E29FCAA57F}"/>
              </a:ext>
            </a:extLst>
          </p:cNvPr>
          <p:cNvSpPr>
            <a:spLocks noGrp="1"/>
          </p:cNvSpPr>
          <p:nvPr>
            <p:ph sz="quarter" idx="16"/>
          </p:nvPr>
        </p:nvSpPr>
        <p:spPr>
          <a:xfrm>
            <a:off x="526096" y="1031818"/>
            <a:ext cx="10779213" cy="5205035"/>
          </a:xfrm>
        </p:spPr>
        <p:txBody>
          <a:bodyPr vert="horz" lIns="91440" tIns="45720" rIns="91440" bIns="45720" rtlCol="0" anchor="t">
            <a:noAutofit/>
          </a:bodyPr>
          <a:lstStyle/>
          <a:p>
            <a:pPr algn="just">
              <a:lnSpc>
                <a:spcPct val="120000"/>
              </a:lnSpc>
              <a:spcBef>
                <a:spcPts val="800"/>
              </a:spcBef>
              <a:spcAft>
                <a:spcPts val="1000"/>
              </a:spcAft>
            </a:pPr>
            <a:r>
              <a:rPr lang="en-US" sz="2200">
                <a:latin typeface="Century Gothic"/>
              </a:rPr>
              <a:t>The implementation project of the new land management system completed its third month of progress on August 1st.</a:t>
            </a:r>
          </a:p>
          <a:p>
            <a:pPr algn="just">
              <a:lnSpc>
                <a:spcPct val="120000"/>
              </a:lnSpc>
              <a:spcBef>
                <a:spcPts val="800"/>
              </a:spcBef>
              <a:spcAft>
                <a:spcPts val="1000"/>
              </a:spcAft>
            </a:pPr>
            <a:r>
              <a:rPr lang="en-US" sz="2200">
                <a:solidFill>
                  <a:srgbClr val="003F88"/>
                </a:solidFill>
                <a:latin typeface="Century Gothic"/>
              </a:rPr>
              <a:t>Record types [permit types] for most complex commercial and residential permits have been fully developed and entering the scripting [automation] phase.</a:t>
            </a:r>
          </a:p>
          <a:p>
            <a:pPr algn="just">
              <a:lnSpc>
                <a:spcPct val="120000"/>
              </a:lnSpc>
              <a:spcBef>
                <a:spcPts val="800"/>
              </a:spcBef>
              <a:spcAft>
                <a:spcPts val="1000"/>
              </a:spcAft>
            </a:pPr>
            <a:r>
              <a:rPr lang="en-US" sz="2200">
                <a:latin typeface="Century Gothic"/>
              </a:rPr>
              <a:t>The team has completed the tailoring phase[tailoring out-of-the-box product to COD business needs]  for r</a:t>
            </a:r>
            <a:r>
              <a:rPr lang="en-US" sz="2200">
                <a:solidFill>
                  <a:srgbClr val="003F88"/>
                </a:solidFill>
                <a:latin typeface="Century Gothic"/>
              </a:rPr>
              <a:t>ecord </a:t>
            </a:r>
            <a:r>
              <a:rPr lang="en-US" sz="2200">
                <a:latin typeface="Century Gothic"/>
              </a:rPr>
              <a:t>types</a:t>
            </a:r>
            <a:r>
              <a:rPr lang="en-US" sz="2200">
                <a:solidFill>
                  <a:srgbClr val="003F88"/>
                </a:solidFill>
                <a:latin typeface="Century Gothic"/>
              </a:rPr>
              <a:t> [permit types] for less complex commercial and residential permits; and is now moving to validation phase.</a:t>
            </a:r>
          </a:p>
          <a:p>
            <a:pPr algn="just">
              <a:lnSpc>
                <a:spcPct val="120000"/>
              </a:lnSpc>
              <a:spcBef>
                <a:spcPts val="800"/>
              </a:spcBef>
              <a:spcAft>
                <a:spcPts val="1000"/>
              </a:spcAft>
            </a:pPr>
            <a:r>
              <a:rPr lang="en-US" sz="2200">
                <a:latin typeface="Century Gothic"/>
              </a:rPr>
              <a:t>Record types for Current Planning [zoning changes]completed prep sessions on August 10 and will be moving to the tailoring stage of the process.</a:t>
            </a:r>
            <a:endParaRPr lang="en-US" sz="2200">
              <a:solidFill>
                <a:srgbClr val="003F88"/>
              </a:solidFill>
              <a:latin typeface="Century Gothic"/>
            </a:endParaRPr>
          </a:p>
        </p:txBody>
      </p:sp>
    </p:spTree>
    <p:extLst>
      <p:ext uri="{BB962C8B-B14F-4D97-AF65-F5344CB8AC3E}">
        <p14:creationId xmlns:p14="http://schemas.microsoft.com/office/powerpoint/2010/main" val="22972523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EB33EE-09B0-42EB-B3D1-9F58387BFAAF}"/>
              </a:ext>
            </a:extLst>
          </p:cNvPr>
          <p:cNvSpPr>
            <a:spLocks noGrp="1"/>
          </p:cNvSpPr>
          <p:nvPr>
            <p:ph type="body" sz="quarter" idx="13"/>
          </p:nvPr>
        </p:nvSpPr>
        <p:spPr>
          <a:xfrm>
            <a:off x="419450" y="290370"/>
            <a:ext cx="9571838" cy="706438"/>
          </a:xfrm>
        </p:spPr>
        <p:txBody>
          <a:bodyPr>
            <a:noAutofit/>
          </a:bodyPr>
          <a:lstStyle/>
          <a:p>
            <a:r>
              <a:rPr lang="en-US" sz="4400"/>
              <a:t>Self-Certification Update</a:t>
            </a:r>
            <a:endParaRPr lang="en-US" sz="3600">
              <a:solidFill>
                <a:srgbClr val="FF0000"/>
              </a:solidFill>
              <a:highlight>
                <a:srgbClr val="FFFF00"/>
              </a:highlight>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4</a:t>
            </a:fld>
            <a:endParaRPr lang="en-US"/>
          </a:p>
        </p:txBody>
      </p:sp>
      <p:sp>
        <p:nvSpPr>
          <p:cNvPr id="5" name="Content Placeholder 4">
            <a:extLst>
              <a:ext uri="{FF2B5EF4-FFF2-40B4-BE49-F238E27FC236}">
                <a16:creationId xmlns:a16="http://schemas.microsoft.com/office/drawing/2014/main" id="{775C96AE-E32D-1F9B-69B3-FFD28B37BC73}"/>
              </a:ext>
            </a:extLst>
          </p:cNvPr>
          <p:cNvSpPr txBox="1">
            <a:spLocks noGrp="1"/>
          </p:cNvSpPr>
          <p:nvPr>
            <p:ph sz="quarter" idx="16"/>
          </p:nvPr>
        </p:nvSpPr>
        <p:spPr>
          <a:xfrm>
            <a:off x="526473" y="1152664"/>
            <a:ext cx="10317018" cy="3951210"/>
          </a:xfrm>
          <a:prstGeom prst="rect">
            <a:avLst/>
          </a:prstGeom>
          <a:noFill/>
        </p:spPr>
        <p:txBody>
          <a:bodyPr wrap="square" lIns="91440" tIns="45720" rIns="91440" bIns="45720" rtlCol="0" anchor="t">
            <a:spAutoFit/>
          </a:bodyPr>
          <a:lstStyle/>
          <a:p>
            <a:pPr marL="274320" indent="-274320" algn="just">
              <a:spcAft>
                <a:spcPts val="1800"/>
              </a:spcAft>
              <a:buSzPct val="100000"/>
              <a:buFont typeface="Arial" panose="020B0604020202020204" pitchFamily="34" charset="0"/>
              <a:buChar char="•"/>
            </a:pPr>
            <a:r>
              <a:rPr lang="en-US" sz="2800">
                <a:solidFill>
                  <a:srgbClr val="003F88"/>
                </a:solidFill>
                <a:latin typeface="Century Gothic"/>
                <a:cs typeface="Arial"/>
              </a:rPr>
              <a:t>Final Draft was submitted to City Attorney’s Office for final review/approval</a:t>
            </a:r>
            <a:endParaRPr lang="en-US" sz="2800">
              <a:latin typeface="Century Gothic"/>
              <a:ea typeface="Calibri" panose="020F0502020204030204"/>
              <a:cs typeface="Calibri" panose="020F0502020204030204"/>
            </a:endParaRPr>
          </a:p>
          <a:p>
            <a:pPr marL="274320" indent="-274320" algn="just">
              <a:spcAft>
                <a:spcPts val="1800"/>
              </a:spcAft>
              <a:buSzPct val="100000"/>
              <a:buFont typeface="Arial" panose="020B0604020202020204" pitchFamily="34" charset="0"/>
              <a:buChar char="•"/>
            </a:pPr>
            <a:r>
              <a:rPr lang="en-US" sz="2800">
                <a:solidFill>
                  <a:srgbClr val="003F88"/>
                </a:solidFill>
                <a:latin typeface="Century Gothic"/>
                <a:cs typeface="Arial"/>
              </a:rPr>
              <a:t>Go Live Date Spring 2024</a:t>
            </a:r>
          </a:p>
          <a:p>
            <a:pPr marL="274320" indent="-274320" algn="just">
              <a:spcAft>
                <a:spcPts val="1800"/>
              </a:spcAft>
              <a:buSzPct val="100000"/>
              <a:buFont typeface="Arial" panose="020B0604020202020204" pitchFamily="34" charset="0"/>
              <a:buChar char="•"/>
            </a:pPr>
            <a:r>
              <a:rPr lang="en-US" sz="2800">
                <a:solidFill>
                  <a:srgbClr val="003F88"/>
                </a:solidFill>
                <a:latin typeface="Century Gothic"/>
                <a:cs typeface="Arial"/>
              </a:rPr>
              <a:t>Staff identification, forms, applications, work processes, and Bulletins</a:t>
            </a:r>
          </a:p>
          <a:p>
            <a:pPr marL="274320" indent="-274320" algn="just">
              <a:lnSpc>
                <a:spcPts val="3360"/>
              </a:lnSpc>
              <a:spcAft>
                <a:spcPts val="1800"/>
              </a:spcAft>
              <a:buSzPct val="100000"/>
              <a:buFont typeface="Arial" panose="020B0604020202020204" pitchFamily="34" charset="0"/>
              <a:buChar char="•"/>
            </a:pPr>
            <a:r>
              <a:rPr lang="en-US" sz="2800">
                <a:solidFill>
                  <a:srgbClr val="003F88"/>
                </a:solidFill>
                <a:latin typeface="Century Gothic"/>
                <a:cs typeface="Arial"/>
              </a:rPr>
              <a:t>Outline in this program may be used to help develop Third-Party Program as outlined in HB14 Legislation</a:t>
            </a:r>
          </a:p>
        </p:txBody>
      </p:sp>
    </p:spTree>
    <p:extLst>
      <p:ext uri="{BB962C8B-B14F-4D97-AF65-F5344CB8AC3E}">
        <p14:creationId xmlns:p14="http://schemas.microsoft.com/office/powerpoint/2010/main" val="6822087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EB33EE-09B0-42EB-B3D1-9F58387BFAAF}"/>
              </a:ext>
            </a:extLst>
          </p:cNvPr>
          <p:cNvSpPr>
            <a:spLocks noGrp="1"/>
          </p:cNvSpPr>
          <p:nvPr>
            <p:ph type="body" sz="quarter" idx="13"/>
          </p:nvPr>
        </p:nvSpPr>
        <p:spPr>
          <a:xfrm>
            <a:off x="419450" y="290370"/>
            <a:ext cx="9571838" cy="706438"/>
          </a:xfrm>
        </p:spPr>
        <p:txBody>
          <a:bodyPr>
            <a:noAutofit/>
          </a:bodyPr>
          <a:lstStyle/>
          <a:p>
            <a:r>
              <a:rPr lang="en-US" sz="4400">
                <a:solidFill>
                  <a:srgbClr val="003F88"/>
                </a:solidFill>
                <a:latin typeface="Century Gothic" panose="020B0502020202020204" pitchFamily="34" charset="0"/>
              </a:rPr>
              <a:t>School Team</a:t>
            </a:r>
            <a:endParaRPr lang="en-US" sz="3600">
              <a:solidFill>
                <a:srgbClr val="FF0000"/>
              </a:solidFill>
              <a:highlight>
                <a:srgbClr val="FFFF00"/>
              </a:highlight>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5</a:t>
            </a:fld>
            <a:endParaRPr lang="en-US"/>
          </a:p>
        </p:txBody>
      </p:sp>
      <p:sp>
        <p:nvSpPr>
          <p:cNvPr id="11" name="Text Placeholder 10">
            <a:extLst>
              <a:ext uri="{FF2B5EF4-FFF2-40B4-BE49-F238E27FC236}">
                <a16:creationId xmlns:a16="http://schemas.microsoft.com/office/drawing/2014/main" id="{1F92EE3D-C2E8-4ED5-8D15-32E29FCAA57F}"/>
              </a:ext>
            </a:extLst>
          </p:cNvPr>
          <p:cNvSpPr>
            <a:spLocks noGrp="1"/>
          </p:cNvSpPr>
          <p:nvPr>
            <p:ph sz="quarter" idx="16"/>
          </p:nvPr>
        </p:nvSpPr>
        <p:spPr>
          <a:xfrm>
            <a:off x="419450" y="1049915"/>
            <a:ext cx="11125542" cy="5350308"/>
          </a:xfrm>
        </p:spPr>
        <p:txBody>
          <a:bodyPr vert="horz" lIns="91440" tIns="45720" rIns="91440" bIns="45720" rtlCol="0" anchor="t">
            <a:noAutofit/>
          </a:bodyPr>
          <a:lstStyle/>
          <a:p>
            <a:pPr marL="274320" algn="just">
              <a:lnSpc>
                <a:spcPct val="100000"/>
              </a:lnSpc>
              <a:spcBef>
                <a:spcPts val="800"/>
              </a:spcBef>
              <a:spcAft>
                <a:spcPts val="800"/>
              </a:spcAft>
            </a:pPr>
            <a:r>
              <a:rPr lang="en-US" sz="2150">
                <a:latin typeface="Century Gothic"/>
              </a:rPr>
              <a:t>Since its creation, the team has performed review for 21 DISD projects that had been in the queue but had not started the review process. All but one of those projects are waiting on applicant’s revisions, some of those are awaiting Council approval of their zoning changes.</a:t>
            </a:r>
            <a:endParaRPr lang="en-US" sz="2150">
              <a:solidFill>
                <a:srgbClr val="003F88"/>
              </a:solidFill>
              <a:latin typeface="Century Gothic"/>
            </a:endParaRPr>
          </a:p>
          <a:p>
            <a:pPr marL="274320" algn="just">
              <a:lnSpc>
                <a:spcPct val="100000"/>
              </a:lnSpc>
              <a:spcBef>
                <a:spcPts val="600"/>
              </a:spcBef>
              <a:spcAft>
                <a:spcPts val="800"/>
              </a:spcAft>
            </a:pPr>
            <a:r>
              <a:rPr lang="en-US" sz="2150">
                <a:solidFill>
                  <a:srgbClr val="003F88"/>
                </a:solidFill>
                <a:latin typeface="Century Gothic"/>
              </a:rPr>
              <a:t>Team of four team members including Project Coordinators and Plan review staff for zoning and building code.</a:t>
            </a:r>
            <a:r>
              <a:rPr lang="en-US" sz="2150">
                <a:solidFill>
                  <a:srgbClr val="003F88"/>
                </a:solidFill>
              </a:rPr>
              <a:t> </a:t>
            </a:r>
            <a:r>
              <a:rPr lang="en-US" sz="2150">
                <a:latin typeface="Century Gothic"/>
              </a:rPr>
              <a:t>The team is responsible for coordinating and facilitating the communication between applicants and the different divisions/departments involved in the permitting process.</a:t>
            </a:r>
          </a:p>
          <a:p>
            <a:pPr marL="274320" algn="just">
              <a:lnSpc>
                <a:spcPct val="100000"/>
              </a:lnSpc>
              <a:spcBef>
                <a:spcPts val="600"/>
              </a:spcBef>
              <a:spcAft>
                <a:spcPts val="800"/>
              </a:spcAft>
            </a:pPr>
            <a:r>
              <a:rPr lang="en-US" sz="2150">
                <a:latin typeface="Century Gothic"/>
              </a:rPr>
              <a:t>For the month of July, the team received a total of five new applications for school projects. two of those were for DISD, and three were other.</a:t>
            </a:r>
          </a:p>
          <a:p>
            <a:pPr marL="274320" algn="just">
              <a:lnSpc>
                <a:spcPct val="100000"/>
              </a:lnSpc>
              <a:spcBef>
                <a:spcPts val="600"/>
              </a:spcBef>
              <a:spcAft>
                <a:spcPts val="800"/>
              </a:spcAft>
            </a:pPr>
            <a:r>
              <a:rPr lang="en-US" sz="2150">
                <a:latin typeface="Century Gothic"/>
              </a:rPr>
              <a:t>Last month, one DISD project was issued, and four more were approved and are ready to be issued. 11 DISD projects have been issued since the team was established. Additionally, two other projects for other school districts/private school were also approved during this time.</a:t>
            </a:r>
            <a:endParaRPr lang="en-US" sz="2150"/>
          </a:p>
          <a:p>
            <a:pPr marL="45720" indent="0">
              <a:lnSpc>
                <a:spcPct val="100000"/>
              </a:lnSpc>
              <a:spcBef>
                <a:spcPts val="800"/>
              </a:spcBef>
              <a:spcAft>
                <a:spcPts val="100"/>
              </a:spcAft>
              <a:buNone/>
            </a:pPr>
            <a:endParaRPr lang="en-US" sz="2100">
              <a:solidFill>
                <a:srgbClr val="003F88"/>
              </a:solidFill>
              <a:latin typeface="Century Gothic"/>
            </a:endParaRPr>
          </a:p>
          <a:p>
            <a:pPr marL="0" indent="0">
              <a:lnSpc>
                <a:spcPct val="110000"/>
              </a:lnSpc>
              <a:spcAft>
                <a:spcPts val="600"/>
              </a:spcAft>
              <a:buNone/>
            </a:pPr>
            <a:endParaRPr lang="en-US" sz="3600">
              <a:solidFill>
                <a:srgbClr val="003F88"/>
              </a:solidFill>
            </a:endParaRPr>
          </a:p>
        </p:txBody>
      </p:sp>
    </p:spTree>
    <p:extLst>
      <p:ext uri="{BB962C8B-B14F-4D97-AF65-F5344CB8AC3E}">
        <p14:creationId xmlns:p14="http://schemas.microsoft.com/office/powerpoint/2010/main" val="12364784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56746D-DA79-3338-1631-A6DAB0995DBF}"/>
              </a:ext>
            </a:extLst>
          </p:cNvPr>
          <p:cNvSpPr>
            <a:spLocks noGrp="1"/>
          </p:cNvSpPr>
          <p:nvPr>
            <p:ph type="sldNum" sz="quarter" idx="12"/>
          </p:nvPr>
        </p:nvSpPr>
        <p:spPr/>
        <p:txBody>
          <a:bodyPr/>
          <a:lstStyle/>
          <a:p>
            <a:fld id="{09918B91-4B66-40C9-B3FB-70033B0922BB}" type="slidenum">
              <a:rPr lang="en-US" smtClean="0"/>
              <a:pPr/>
              <a:t>6</a:t>
            </a:fld>
            <a:endParaRPr lang="en-US"/>
          </a:p>
        </p:txBody>
      </p:sp>
      <p:sp>
        <p:nvSpPr>
          <p:cNvPr id="4" name="Content Placeholder 3">
            <a:extLst>
              <a:ext uri="{FF2B5EF4-FFF2-40B4-BE49-F238E27FC236}">
                <a16:creationId xmlns:a16="http://schemas.microsoft.com/office/drawing/2014/main" id="{947A420A-DE34-A8AD-37B9-DFB70C963F3A}"/>
              </a:ext>
            </a:extLst>
          </p:cNvPr>
          <p:cNvSpPr>
            <a:spLocks noGrp="1"/>
          </p:cNvSpPr>
          <p:nvPr>
            <p:ph sz="quarter" idx="16"/>
          </p:nvPr>
        </p:nvSpPr>
        <p:spPr>
          <a:xfrm>
            <a:off x="445761" y="982616"/>
            <a:ext cx="10621175" cy="5354021"/>
          </a:xfrm>
        </p:spPr>
        <p:txBody>
          <a:bodyPr>
            <a:normAutofit fontScale="85000" lnSpcReduction="20000"/>
          </a:bodyPr>
          <a:lstStyle/>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DSD initiated a Fee Study mid-year FY23</a:t>
            </a:r>
          </a:p>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Last review of fees in FY2019 but not implemented </a:t>
            </a:r>
          </a:p>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Last fee update FY 2015</a:t>
            </a:r>
          </a:p>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MGT Consultants/DSD will publish Study </a:t>
            </a:r>
          </a:p>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DSD plans to share results with Council Winter 2023</a:t>
            </a:r>
          </a:p>
          <a:p>
            <a:pPr marL="274320">
              <a:lnSpc>
                <a:spcPct val="120000"/>
              </a:lnSpc>
              <a:spcBef>
                <a:spcPts val="800"/>
              </a:spcBef>
              <a:spcAft>
                <a:spcPts val="600"/>
              </a:spcAft>
            </a:pPr>
            <a:r>
              <a:rPr lang="en-US">
                <a:solidFill>
                  <a:srgbClr val="003F88"/>
                </a:solidFill>
                <a:latin typeface="Century Gothic" panose="020B0502020202020204" pitchFamily="34" charset="0"/>
                <a:cs typeface="Arial" panose="020B0604020202020204" pitchFamily="34" charset="0"/>
              </a:rPr>
              <a:t>DSD executed several recommendations and needed improvements in FY23: </a:t>
            </a:r>
          </a:p>
          <a:p>
            <a:pPr lvl="1">
              <a:lnSpc>
                <a:spcPct val="120000"/>
              </a:lnSpc>
              <a:spcBef>
                <a:spcPts val="800"/>
              </a:spcBef>
              <a:spcAft>
                <a:spcPts val="600"/>
              </a:spcAft>
            </a:pPr>
            <a:r>
              <a:rPr lang="en-US" sz="2800">
                <a:solidFill>
                  <a:srgbClr val="003F88"/>
                </a:solidFill>
                <a:latin typeface="Century Gothic" panose="020B0502020202020204" pitchFamily="34" charset="0"/>
                <a:cs typeface="Arial" panose="020B0604020202020204" pitchFamily="34" charset="0"/>
              </a:rPr>
              <a:t>Increase in service delivery by adding 56 new positions </a:t>
            </a:r>
          </a:p>
          <a:p>
            <a:pPr lvl="1">
              <a:lnSpc>
                <a:spcPct val="120000"/>
              </a:lnSpc>
              <a:spcBef>
                <a:spcPts val="800"/>
              </a:spcBef>
              <a:spcAft>
                <a:spcPts val="600"/>
              </a:spcAft>
            </a:pPr>
            <a:r>
              <a:rPr lang="en-US" sz="2800">
                <a:solidFill>
                  <a:srgbClr val="003F88"/>
                </a:solidFill>
                <a:latin typeface="Century Gothic" panose="020B0502020202020204" pitchFamily="34" charset="0"/>
                <a:cs typeface="Arial" panose="020B0604020202020204" pitchFamily="34" charset="0"/>
              </a:rPr>
              <a:t>7800 N Stemmons “One Stop Center”</a:t>
            </a:r>
          </a:p>
          <a:p>
            <a:pPr lvl="1">
              <a:lnSpc>
                <a:spcPct val="120000"/>
              </a:lnSpc>
              <a:spcBef>
                <a:spcPts val="800"/>
              </a:spcBef>
              <a:spcAft>
                <a:spcPts val="600"/>
              </a:spcAft>
            </a:pPr>
            <a:r>
              <a:rPr lang="en-US" sz="2800" err="1">
                <a:solidFill>
                  <a:srgbClr val="003F88"/>
                </a:solidFill>
                <a:latin typeface="Century Gothic" panose="020B0502020202020204" pitchFamily="34" charset="0"/>
                <a:cs typeface="Arial" panose="020B0604020202020204" pitchFamily="34" charset="0"/>
              </a:rPr>
              <a:t>DallasNow</a:t>
            </a:r>
            <a:r>
              <a:rPr lang="en-US" sz="2800">
                <a:solidFill>
                  <a:srgbClr val="003F88"/>
                </a:solidFill>
                <a:latin typeface="Century Gothic" panose="020B0502020202020204" pitchFamily="34" charset="0"/>
                <a:cs typeface="Arial" panose="020B0604020202020204" pitchFamily="34" charset="0"/>
              </a:rPr>
              <a:t> Land Management System </a:t>
            </a:r>
          </a:p>
          <a:p>
            <a:pPr lvl="1"/>
            <a:endParaRPr lang="en-US"/>
          </a:p>
        </p:txBody>
      </p:sp>
      <p:sp>
        <p:nvSpPr>
          <p:cNvPr id="5" name="Text Placeholder 1">
            <a:extLst>
              <a:ext uri="{FF2B5EF4-FFF2-40B4-BE49-F238E27FC236}">
                <a16:creationId xmlns:a16="http://schemas.microsoft.com/office/drawing/2014/main" id="{AF9A5081-5146-0283-E816-B3DF2AC61835}"/>
              </a:ext>
            </a:extLst>
          </p:cNvPr>
          <p:cNvSpPr>
            <a:spLocks noGrp="1"/>
          </p:cNvSpPr>
          <p:nvPr>
            <p:ph type="body" sz="quarter" idx="13"/>
          </p:nvPr>
        </p:nvSpPr>
        <p:spPr>
          <a:xfrm>
            <a:off x="407608" y="276179"/>
            <a:ext cx="8462962" cy="706437"/>
          </a:xfrm>
        </p:spPr>
        <p:txBody>
          <a:bodyPr>
            <a:noAutofit/>
          </a:bodyPr>
          <a:lstStyle/>
          <a:p>
            <a:r>
              <a:rPr lang="en-US" sz="4400">
                <a:solidFill>
                  <a:srgbClr val="003F88"/>
                </a:solidFill>
                <a:latin typeface="Century Gothic" panose="020B0502020202020204" pitchFamily="34" charset="0"/>
              </a:rPr>
              <a:t>Fee Study </a:t>
            </a:r>
            <a:endParaRPr lang="en-US" sz="4400">
              <a:solidFill>
                <a:srgbClr val="FF0000"/>
              </a:solidFill>
              <a:highlight>
                <a:srgbClr val="FFFF00"/>
              </a:highlight>
              <a:latin typeface="Century Gothic" panose="020B0502020202020204" pitchFamily="34" charset="0"/>
            </a:endParaRPr>
          </a:p>
        </p:txBody>
      </p:sp>
    </p:spTree>
    <p:extLst>
      <p:ext uri="{BB962C8B-B14F-4D97-AF65-F5344CB8AC3E}">
        <p14:creationId xmlns:p14="http://schemas.microsoft.com/office/powerpoint/2010/main" val="375002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02C81-3474-DA54-793F-FF7460FE0BB9}"/>
              </a:ext>
            </a:extLst>
          </p:cNvPr>
          <p:cNvSpPr>
            <a:spLocks noGrp="1"/>
          </p:cNvSpPr>
          <p:nvPr>
            <p:ph type="body" sz="quarter" idx="13"/>
          </p:nvPr>
        </p:nvSpPr>
        <p:spPr>
          <a:xfrm>
            <a:off x="423862" y="272291"/>
            <a:ext cx="9819293" cy="706438"/>
          </a:xfrm>
        </p:spPr>
        <p:txBody>
          <a:bodyPr>
            <a:noAutofit/>
          </a:bodyPr>
          <a:lstStyle/>
          <a:p>
            <a:r>
              <a:rPr lang="en-US" sz="4400">
                <a:solidFill>
                  <a:srgbClr val="003F88"/>
                </a:solidFill>
                <a:latin typeface="Century Gothic" panose="020B0502020202020204" pitchFamily="34" charset="0"/>
              </a:rPr>
              <a:t>House Bill 14 </a:t>
            </a:r>
            <a:endParaRPr lang="en-US" sz="4400">
              <a:solidFill>
                <a:srgbClr val="FF0000"/>
              </a:solidFill>
              <a:highlight>
                <a:srgbClr val="FFFF00"/>
              </a:highlight>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6CBE4C9C-CEE4-3469-E76C-E8B6BDE5390C}"/>
              </a:ext>
            </a:extLst>
          </p:cNvPr>
          <p:cNvSpPr>
            <a:spLocks noGrp="1"/>
          </p:cNvSpPr>
          <p:nvPr>
            <p:ph type="sldNum" sz="quarter" idx="12"/>
          </p:nvPr>
        </p:nvSpPr>
        <p:spPr/>
        <p:txBody>
          <a:bodyPr/>
          <a:lstStyle/>
          <a:p>
            <a:fld id="{09918B91-4B66-40C9-B3FB-70033B0922BB}" type="slidenum">
              <a:rPr lang="en-US" smtClean="0"/>
              <a:pPr/>
              <a:t>7</a:t>
            </a:fld>
            <a:endParaRPr lang="en-US"/>
          </a:p>
        </p:txBody>
      </p:sp>
      <p:sp>
        <p:nvSpPr>
          <p:cNvPr id="4" name="Content Placeholder 3">
            <a:extLst>
              <a:ext uri="{FF2B5EF4-FFF2-40B4-BE49-F238E27FC236}">
                <a16:creationId xmlns:a16="http://schemas.microsoft.com/office/drawing/2014/main" id="{CD60FB0D-3572-A8C4-B9F7-8480A2109EA9}"/>
              </a:ext>
            </a:extLst>
          </p:cNvPr>
          <p:cNvSpPr>
            <a:spLocks noGrp="1"/>
          </p:cNvSpPr>
          <p:nvPr>
            <p:ph sz="quarter" idx="16"/>
          </p:nvPr>
        </p:nvSpPr>
        <p:spPr>
          <a:xfrm>
            <a:off x="525461" y="978729"/>
            <a:ext cx="10816793" cy="5591099"/>
          </a:xfrm>
        </p:spPr>
        <p:txBody>
          <a:bodyPr vert="horz" lIns="91440" tIns="45720" rIns="91440" bIns="45720" rtlCol="0" anchor="t">
            <a:normAutofit lnSpcReduction="10000"/>
          </a:bodyPr>
          <a:lstStyle/>
          <a:p>
            <a:pPr marL="274320" indent="-274320">
              <a:lnSpc>
                <a:spcPct val="100000"/>
              </a:lnSpc>
              <a:spcBef>
                <a:spcPts val="600"/>
              </a:spcBef>
              <a:spcAft>
                <a:spcPts val="600"/>
              </a:spcAft>
            </a:pPr>
            <a:r>
              <a:rPr lang="en-US" sz="2650" b="1">
                <a:solidFill>
                  <a:srgbClr val="003F88"/>
                </a:solidFill>
                <a:latin typeface="Century Gothic"/>
              </a:rPr>
              <a:t>Third Party Review of Development Documents and Inspection of Improvements:</a:t>
            </a:r>
            <a:endParaRPr lang="en-US" sz="2650" b="1">
              <a:latin typeface="Century Gothic"/>
              <a:ea typeface="Calibri" panose="020F0502020204030204"/>
              <a:cs typeface="Calibri" panose="020F0502020204030204"/>
            </a:endParaRPr>
          </a:p>
          <a:p>
            <a:pPr lvl="1" indent="-274320">
              <a:lnSpc>
                <a:spcPct val="110000"/>
              </a:lnSpc>
              <a:spcBef>
                <a:spcPts val="600"/>
              </a:spcBef>
              <a:spcAft>
                <a:spcPts val="600"/>
              </a:spcAft>
            </a:pPr>
            <a:r>
              <a:rPr lang="en-US" sz="2400">
                <a:solidFill>
                  <a:srgbClr val="003F88"/>
                </a:solidFill>
                <a:latin typeface="Century Gothic"/>
              </a:rPr>
              <a:t>If the City does not approve, conditionally approve, or disapprove a development document by the 15</a:t>
            </a:r>
            <a:r>
              <a:rPr lang="en-US" sz="2400" baseline="30000">
                <a:solidFill>
                  <a:srgbClr val="003F88"/>
                </a:solidFill>
                <a:latin typeface="Century Gothic"/>
              </a:rPr>
              <a:t>th</a:t>
            </a:r>
            <a:r>
              <a:rPr lang="en-US" sz="2400">
                <a:solidFill>
                  <a:srgbClr val="003F88"/>
                </a:solidFill>
                <a:latin typeface="Century Gothic"/>
              </a:rPr>
              <a:t> day after the date prescribed by a provision of this code, the review may be performed by a 3</a:t>
            </a:r>
            <a:r>
              <a:rPr lang="en-US" sz="2400" baseline="30000">
                <a:solidFill>
                  <a:srgbClr val="003F88"/>
                </a:solidFill>
                <a:latin typeface="Century Gothic"/>
              </a:rPr>
              <a:t>rd</a:t>
            </a:r>
            <a:r>
              <a:rPr lang="en-US" sz="2400">
                <a:solidFill>
                  <a:srgbClr val="003F88"/>
                </a:solidFill>
                <a:latin typeface="Century Gothic"/>
              </a:rPr>
              <a:t> party.</a:t>
            </a:r>
            <a:endParaRPr lang="en-US" sz="2400">
              <a:solidFill>
                <a:srgbClr val="003F88"/>
              </a:solidFill>
              <a:latin typeface="Century Gothic"/>
              <a:ea typeface="Calibri" panose="020F0502020204030204"/>
              <a:cs typeface="Calibri" panose="020F0502020204030204"/>
            </a:endParaRPr>
          </a:p>
          <a:p>
            <a:pPr marL="274320" indent="-274320">
              <a:lnSpc>
                <a:spcPct val="100000"/>
              </a:lnSpc>
              <a:spcBef>
                <a:spcPts val="600"/>
              </a:spcBef>
              <a:spcAft>
                <a:spcPts val="600"/>
              </a:spcAft>
            </a:pPr>
            <a:r>
              <a:rPr lang="en-US" sz="2650" b="1">
                <a:solidFill>
                  <a:srgbClr val="003F88"/>
                </a:solidFill>
                <a:latin typeface="Century Gothic"/>
              </a:rPr>
              <a:t>DSD is meeting with CAO to:</a:t>
            </a:r>
            <a:endParaRPr lang="en-US" sz="2650" b="1">
              <a:solidFill>
                <a:srgbClr val="003F88"/>
              </a:solidFill>
              <a:latin typeface="Century Gothic"/>
              <a:ea typeface="Calibri" panose="020F0502020204030204"/>
              <a:cs typeface="Calibri" panose="020F0502020204030204"/>
            </a:endParaRPr>
          </a:p>
          <a:p>
            <a:pPr lvl="1" indent="-274320" algn="just">
              <a:lnSpc>
                <a:spcPct val="110000"/>
              </a:lnSpc>
              <a:spcBef>
                <a:spcPts val="400"/>
              </a:spcBef>
              <a:spcAft>
                <a:spcPts val="400"/>
              </a:spcAft>
            </a:pPr>
            <a:r>
              <a:rPr lang="en-US" sz="2400">
                <a:solidFill>
                  <a:srgbClr val="003F88"/>
                </a:solidFill>
                <a:latin typeface="Century Gothic"/>
              </a:rPr>
              <a:t>Define specific sections of the Bill </a:t>
            </a:r>
            <a:r>
              <a:rPr lang="en-US" sz="2400" b="1" u="sng">
                <a:solidFill>
                  <a:srgbClr val="003F88"/>
                </a:solidFill>
                <a:latin typeface="Century Gothic"/>
              </a:rPr>
              <a:t>and determine:</a:t>
            </a:r>
            <a:endParaRPr lang="en-US" sz="2400" b="1" u="sng">
              <a:solidFill>
                <a:srgbClr val="003F88"/>
              </a:solidFill>
              <a:latin typeface="Century Gothic"/>
              <a:ea typeface="Calibri" panose="020F0502020204030204"/>
              <a:cs typeface="Calibri" panose="020F0502020204030204"/>
            </a:endParaRPr>
          </a:p>
          <a:p>
            <a:pPr lvl="1" indent="-274320" algn="just">
              <a:lnSpc>
                <a:spcPct val="110000"/>
              </a:lnSpc>
              <a:spcBef>
                <a:spcPts val="400"/>
              </a:spcBef>
              <a:spcAft>
                <a:spcPts val="400"/>
              </a:spcAft>
            </a:pPr>
            <a:r>
              <a:rPr lang="en-US" sz="2400">
                <a:solidFill>
                  <a:srgbClr val="003F88"/>
                </a:solidFill>
                <a:latin typeface="Century Gothic"/>
              </a:rPr>
              <a:t>Code interpretations</a:t>
            </a:r>
          </a:p>
          <a:p>
            <a:pPr lvl="1" indent="-274320" algn="just">
              <a:lnSpc>
                <a:spcPct val="110000"/>
              </a:lnSpc>
              <a:spcBef>
                <a:spcPts val="400"/>
              </a:spcBef>
              <a:spcAft>
                <a:spcPts val="400"/>
              </a:spcAft>
            </a:pPr>
            <a:r>
              <a:rPr lang="en-US" sz="2400">
                <a:solidFill>
                  <a:srgbClr val="003F88"/>
                </a:solidFill>
                <a:latin typeface="Century Gothic"/>
              </a:rPr>
              <a:t>Code amendments</a:t>
            </a:r>
            <a:endParaRPr lang="en-US" sz="2400">
              <a:solidFill>
                <a:srgbClr val="003F88"/>
              </a:solidFill>
              <a:latin typeface="Century Gothic"/>
              <a:ea typeface="Calibri" panose="020F0502020204030204"/>
              <a:cs typeface="Calibri" panose="020F0502020204030204"/>
            </a:endParaRPr>
          </a:p>
          <a:p>
            <a:pPr lvl="1" indent="-274320" algn="just">
              <a:lnSpc>
                <a:spcPct val="110000"/>
              </a:lnSpc>
              <a:spcBef>
                <a:spcPts val="400"/>
              </a:spcBef>
              <a:spcAft>
                <a:spcPts val="400"/>
              </a:spcAft>
            </a:pPr>
            <a:r>
              <a:rPr lang="en-US" sz="2400">
                <a:solidFill>
                  <a:srgbClr val="003F88"/>
                </a:solidFill>
                <a:latin typeface="Century Gothic"/>
              </a:rPr>
              <a:t>3</a:t>
            </a:r>
            <a:r>
              <a:rPr lang="en-US" sz="2400" baseline="30000">
                <a:solidFill>
                  <a:srgbClr val="003F88"/>
                </a:solidFill>
                <a:latin typeface="Century Gothic"/>
              </a:rPr>
              <a:t>rd</a:t>
            </a:r>
            <a:r>
              <a:rPr lang="en-US" sz="2400">
                <a:solidFill>
                  <a:srgbClr val="003F88"/>
                </a:solidFill>
                <a:latin typeface="Century Gothic"/>
              </a:rPr>
              <a:t> party registration process</a:t>
            </a:r>
            <a:endParaRPr lang="en-US" sz="2400">
              <a:solidFill>
                <a:srgbClr val="003F88"/>
              </a:solidFill>
              <a:latin typeface="Century Gothic"/>
              <a:ea typeface="Calibri" panose="020F0502020204030204"/>
              <a:cs typeface="Calibri" panose="020F0502020204030204"/>
            </a:endParaRPr>
          </a:p>
          <a:p>
            <a:pPr lvl="1" indent="-274320" algn="just">
              <a:lnSpc>
                <a:spcPct val="110000"/>
              </a:lnSpc>
              <a:spcBef>
                <a:spcPts val="400"/>
              </a:spcBef>
              <a:spcAft>
                <a:spcPts val="400"/>
              </a:spcAft>
            </a:pPr>
            <a:r>
              <a:rPr lang="en-US" sz="2400">
                <a:solidFill>
                  <a:srgbClr val="003F88"/>
                </a:solidFill>
                <a:latin typeface="Century Gothic"/>
              </a:rPr>
              <a:t>3</a:t>
            </a:r>
            <a:r>
              <a:rPr lang="en-US" sz="2400" baseline="30000">
                <a:solidFill>
                  <a:srgbClr val="003F88"/>
                </a:solidFill>
                <a:latin typeface="Century Gothic"/>
              </a:rPr>
              <a:t>rd</a:t>
            </a:r>
            <a:r>
              <a:rPr lang="en-US" sz="2400">
                <a:solidFill>
                  <a:srgbClr val="003F88"/>
                </a:solidFill>
                <a:latin typeface="Century Gothic"/>
              </a:rPr>
              <a:t> party qualifications, insurance, and expectations</a:t>
            </a:r>
            <a:endParaRPr lang="en-US" sz="2400">
              <a:solidFill>
                <a:srgbClr val="003F88"/>
              </a:solidFill>
              <a:latin typeface="Century Gothic"/>
              <a:ea typeface="Calibri" panose="020F0502020204030204"/>
              <a:cs typeface="Calibri" panose="020F0502020204030204"/>
            </a:endParaRPr>
          </a:p>
        </p:txBody>
      </p:sp>
    </p:spTree>
    <p:extLst>
      <p:ext uri="{BB962C8B-B14F-4D97-AF65-F5344CB8AC3E}">
        <p14:creationId xmlns:p14="http://schemas.microsoft.com/office/powerpoint/2010/main" val="311097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295701" y="230689"/>
            <a:ext cx="116005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srgbClr val="003F88"/>
                </a:solidFill>
                <a:latin typeface="Century Gothic" panose="020B0502020202020204" pitchFamily="34" charset="0"/>
              </a:rPr>
              <a:t>Outreach Efforts </a:t>
            </a:r>
            <a:endParaRPr lang="en-US" sz="4400" b="1">
              <a:solidFill>
                <a:srgbClr val="FF0000"/>
              </a:solidFill>
              <a:highlight>
                <a:srgbClr val="FFFF00"/>
              </a:highlight>
              <a:latin typeface="Century Gothic" panose="020B0502020202020204" pitchFamily="34" charset="0"/>
            </a:endParaRPr>
          </a:p>
        </p:txBody>
      </p:sp>
      <p:sp>
        <p:nvSpPr>
          <p:cNvPr id="5" name="TextBox 4">
            <a:extLst>
              <a:ext uri="{FF2B5EF4-FFF2-40B4-BE49-F238E27FC236}">
                <a16:creationId xmlns:a16="http://schemas.microsoft.com/office/drawing/2014/main" id="{0939072B-F89F-493D-A26C-E698219F8380}"/>
              </a:ext>
            </a:extLst>
          </p:cNvPr>
          <p:cNvSpPr txBox="1"/>
          <p:nvPr/>
        </p:nvSpPr>
        <p:spPr>
          <a:xfrm>
            <a:off x="477312" y="982176"/>
            <a:ext cx="11498210" cy="5260414"/>
          </a:xfrm>
          <a:prstGeom prst="rect">
            <a:avLst/>
          </a:prstGeom>
          <a:noFill/>
        </p:spPr>
        <p:txBody>
          <a:bodyPr wrap="square" lIns="91440" tIns="45720" rIns="91440" bIns="45720" rtlCol="0" anchor="t">
            <a:spAutoFit/>
          </a:bodyPr>
          <a:lstStyle/>
          <a:p>
            <a:pPr marL="285750" indent="-285750">
              <a:spcAft>
                <a:spcPts val="600"/>
              </a:spcAft>
              <a:buSzPct val="100000"/>
              <a:buFont typeface="Arial" panose="020B0604020202020204" pitchFamily="34" charset="0"/>
              <a:buChar char="•"/>
              <a:defRPr/>
            </a:pPr>
            <a:r>
              <a:rPr lang="en-US" sz="3200">
                <a:solidFill>
                  <a:srgbClr val="003F88"/>
                </a:solidFill>
                <a:latin typeface="Arial"/>
                <a:cs typeface="Arial"/>
              </a:rPr>
              <a:t> </a:t>
            </a:r>
            <a:r>
              <a:rPr kumimoji="0" lang="en-US" sz="3200" b="1" i="0" u="none" strike="noStrike" kern="1200" cap="none" spc="0" normalizeH="0" baseline="0" noProof="0">
                <a:ln>
                  <a:noFill/>
                </a:ln>
                <a:solidFill>
                  <a:srgbClr val="003F88"/>
                </a:solidFill>
                <a:effectLst/>
                <a:uLnTx/>
                <a:uFillTx/>
                <a:latin typeface="Century Gothic" panose="020B0502020202020204" pitchFamily="34" charset="0"/>
                <a:cs typeface="Arial"/>
              </a:rPr>
              <a:t>Lunch &amp; Learn Sessions</a:t>
            </a:r>
            <a:endParaRPr lang="en-US" sz="3200">
              <a:latin typeface="Century Gothic" panose="020B0502020202020204" pitchFamily="34" charset="0"/>
              <a:ea typeface="Calibri" panose="020F0502020204030204"/>
              <a:cs typeface="Calibri" panose="020F0502020204030204"/>
            </a:endParaRPr>
          </a:p>
          <a:p>
            <a:pPr marL="742950" marR="0" lvl="1" indent="-285750" algn="l" defTabSz="914400" rtl="0" eaLnBrk="1" fontAlgn="auto" latinLnBrk="0" hangingPunct="1">
              <a:lnSpc>
                <a:spcPct val="100000"/>
              </a:lnSpc>
              <a:spcBef>
                <a:spcPts val="300"/>
              </a:spcBef>
              <a:spcAft>
                <a:spcPts val="30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rPr>
              <a:t>June 29</a:t>
            </a:r>
            <a:r>
              <a:rPr kumimoji="0" lang="en-US" sz="2400" b="0" i="0" u="none" strike="noStrike" kern="1200" cap="none" spc="0" normalizeH="0" baseline="30000" noProof="0">
                <a:ln>
                  <a:noFill/>
                </a:ln>
                <a:solidFill>
                  <a:srgbClr val="003F88"/>
                </a:solidFill>
                <a:effectLst/>
                <a:uLnTx/>
                <a:uFillTx/>
                <a:latin typeface="Century Gothic" panose="020B0502020202020204" pitchFamily="34" charset="0"/>
                <a:cs typeface="Arial"/>
              </a:rPr>
              <a:t>th</a:t>
            </a:r>
            <a:r>
              <a:rPr kumimoji="0"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rPr>
              <a:t> – “Survey &amp; Subdivision”</a:t>
            </a:r>
            <a:endParaRPr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endParaRPr>
          </a:p>
          <a:p>
            <a:pPr marL="742950" marR="0" lvl="1" indent="-285750" algn="l" defTabSz="914400" rtl="0" eaLnBrk="1" fontAlgn="auto" latinLnBrk="0" hangingPunct="1">
              <a:lnSpc>
                <a:spcPct val="100000"/>
              </a:lnSpc>
              <a:spcBef>
                <a:spcPts val="300"/>
              </a:spcBef>
              <a:spcAft>
                <a:spcPts val="300"/>
              </a:spcAft>
              <a:buClrTx/>
              <a:buSzPct val="100000"/>
              <a:buFont typeface="Arial" panose="020B0604020202020204" pitchFamily="34" charset="0"/>
              <a:buChar char="•"/>
              <a:tabLst/>
              <a:defRPr/>
            </a:pPr>
            <a:r>
              <a:rPr lang="en-US" sz="2400">
                <a:solidFill>
                  <a:srgbClr val="003F88"/>
                </a:solidFill>
                <a:latin typeface="Century Gothic" panose="020B0502020202020204" pitchFamily="34" charset="0"/>
                <a:cs typeface="Arial"/>
              </a:rPr>
              <a:t>July 13</a:t>
            </a:r>
            <a:r>
              <a:rPr lang="en-US" sz="2400" baseline="30000">
                <a:solidFill>
                  <a:srgbClr val="003F88"/>
                </a:solidFill>
                <a:latin typeface="Century Gothic" panose="020B0502020202020204" pitchFamily="34" charset="0"/>
                <a:cs typeface="Arial"/>
              </a:rPr>
              <a:t>th</a:t>
            </a:r>
            <a:r>
              <a:rPr lang="en-US" sz="2400">
                <a:solidFill>
                  <a:srgbClr val="003F88"/>
                </a:solidFill>
                <a:latin typeface="Century Gothic" panose="020B0502020202020204" pitchFamily="34" charset="0"/>
                <a:cs typeface="Arial"/>
              </a:rPr>
              <a:t> – “Zoning – Create a Legal Build Site”</a:t>
            </a:r>
            <a:endParaRPr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endParaRPr>
          </a:p>
          <a:p>
            <a:pPr marL="742950" marR="0" lvl="1" indent="-285750" algn="l" defTabSz="914400" rtl="0" eaLnBrk="1" fontAlgn="auto" latinLnBrk="0" hangingPunct="1">
              <a:lnSpc>
                <a:spcPct val="100000"/>
              </a:lnSpc>
              <a:spcBef>
                <a:spcPts val="300"/>
              </a:spcBef>
              <a:spcAft>
                <a:spcPts val="300"/>
              </a:spcAft>
              <a:buClrTx/>
              <a:buSzPct val="100000"/>
              <a:buFont typeface="Arial" panose="020B0604020202020204" pitchFamily="34" charset="0"/>
              <a:buChar char="•"/>
              <a:tabLst/>
              <a:defRPr/>
            </a:pPr>
            <a:r>
              <a:rPr kumimoji="0"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rPr>
              <a:t>July 28</a:t>
            </a:r>
            <a:r>
              <a:rPr kumimoji="0" lang="en-US" sz="2400" b="0" i="0" u="none" strike="noStrike" kern="1200" cap="none" spc="0" normalizeH="0" baseline="30000" noProof="0">
                <a:ln>
                  <a:noFill/>
                </a:ln>
                <a:solidFill>
                  <a:srgbClr val="003F88"/>
                </a:solidFill>
                <a:effectLst/>
                <a:uLnTx/>
                <a:uFillTx/>
                <a:latin typeface="Century Gothic" panose="020B0502020202020204" pitchFamily="34" charset="0"/>
                <a:cs typeface="Arial"/>
              </a:rPr>
              <a:t>th</a:t>
            </a:r>
            <a:r>
              <a:rPr kumimoji="0"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rPr>
              <a:t> – “Construction Management”</a:t>
            </a:r>
            <a:endParaRPr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endParaRPr>
          </a:p>
          <a:p>
            <a:pPr marL="742950" marR="0" lvl="1" indent="-285750" algn="l" defTabSz="914400" rtl="0" eaLnBrk="1" fontAlgn="auto" latinLnBrk="0" hangingPunct="1">
              <a:lnSpc>
                <a:spcPct val="100000"/>
              </a:lnSpc>
              <a:spcBef>
                <a:spcPts val="300"/>
              </a:spcBef>
              <a:spcAft>
                <a:spcPts val="300"/>
              </a:spcAft>
              <a:buClrTx/>
              <a:buSzPct val="100000"/>
              <a:buFont typeface="Arial" panose="020B0604020202020204" pitchFamily="34" charset="0"/>
              <a:buChar char="•"/>
              <a:tabLst/>
              <a:defRPr/>
            </a:pPr>
            <a:r>
              <a:rPr lang="en-US" sz="2400">
                <a:solidFill>
                  <a:srgbClr val="003F88"/>
                </a:solidFill>
                <a:latin typeface="Century Gothic" panose="020B0502020202020204" pitchFamily="34" charset="0"/>
                <a:cs typeface="Arial"/>
              </a:rPr>
              <a:t>August 11</a:t>
            </a:r>
            <a:r>
              <a:rPr lang="en-US" sz="2400" baseline="30000">
                <a:solidFill>
                  <a:srgbClr val="003F88"/>
                </a:solidFill>
                <a:latin typeface="Century Gothic" panose="020B0502020202020204" pitchFamily="34" charset="0"/>
                <a:cs typeface="Arial"/>
              </a:rPr>
              <a:t>th</a:t>
            </a:r>
            <a:r>
              <a:rPr lang="en-US" sz="2400">
                <a:solidFill>
                  <a:srgbClr val="003F88"/>
                </a:solidFill>
                <a:latin typeface="Century Gothic" panose="020B0502020202020204" pitchFamily="34" charset="0"/>
                <a:cs typeface="Arial"/>
              </a:rPr>
              <a:t> – “Signs 101”</a:t>
            </a:r>
            <a:endParaRPr lang="en-US" sz="2400" b="0" i="0" u="none" strike="noStrike" kern="1200" cap="none" spc="0" normalizeH="0" baseline="0" noProof="0">
              <a:ln>
                <a:noFill/>
              </a:ln>
              <a:solidFill>
                <a:srgbClr val="003F88"/>
              </a:solidFill>
              <a:effectLst/>
              <a:uLnTx/>
              <a:uFillTx/>
              <a:latin typeface="Century Gothic" panose="020B0502020202020204" pitchFamily="34" charset="0"/>
              <a:cs typeface="Arial"/>
            </a:endParaRPr>
          </a:p>
          <a:p>
            <a:pPr marL="285750" indent="-285750">
              <a:spcBef>
                <a:spcPts val="600"/>
              </a:spcBef>
              <a:spcAft>
                <a:spcPts val="600"/>
              </a:spcAft>
              <a:buSzPct val="100000"/>
              <a:buFont typeface="Arial" panose="020B0604020202020204" pitchFamily="34" charset="0"/>
              <a:buChar char="•"/>
              <a:defRPr/>
            </a:pPr>
            <a:r>
              <a:rPr lang="en-US" sz="3200" b="1">
                <a:solidFill>
                  <a:srgbClr val="003F88"/>
                </a:solidFill>
                <a:latin typeface="Century Gothic" panose="020B0502020202020204" pitchFamily="34" charset="0"/>
                <a:cs typeface="Arial"/>
              </a:rPr>
              <a:t>August Lunch and Learn </a:t>
            </a:r>
            <a:endParaRPr lang="en-US" sz="3200" b="1">
              <a:solidFill>
                <a:srgbClr val="003F88"/>
              </a:solidFill>
              <a:latin typeface="Century Gothic" panose="020B0502020202020204" pitchFamily="34" charset="0"/>
              <a:cs typeface="Arial" panose="020B0604020202020204" pitchFamily="34" charset="0"/>
            </a:endParaRPr>
          </a:p>
          <a:p>
            <a:pPr marL="742950" lvl="1" indent="-285750">
              <a:spcBef>
                <a:spcPts val="300"/>
              </a:spcBef>
              <a:spcAft>
                <a:spcPts val="300"/>
              </a:spcAft>
              <a:buSzPct val="100000"/>
              <a:buFont typeface="Arial" panose="020B0604020202020204" pitchFamily="34" charset="0"/>
              <a:buChar char="•"/>
              <a:defRPr/>
            </a:pPr>
            <a:r>
              <a:rPr lang="en-US" sz="2400">
                <a:solidFill>
                  <a:srgbClr val="003F88"/>
                </a:solidFill>
                <a:latin typeface="Century Gothic" panose="020B0502020202020204" pitchFamily="34" charset="0"/>
                <a:cs typeface="Arial"/>
              </a:rPr>
              <a:t>August 18</a:t>
            </a:r>
            <a:r>
              <a:rPr lang="en-US" sz="2400" baseline="30000">
                <a:solidFill>
                  <a:srgbClr val="003F88"/>
                </a:solidFill>
                <a:latin typeface="Century Gothic" panose="020B0502020202020204" pitchFamily="34" charset="0"/>
                <a:cs typeface="Arial"/>
              </a:rPr>
              <a:t>th</a:t>
            </a:r>
            <a:r>
              <a:rPr lang="en-US" sz="2400">
                <a:solidFill>
                  <a:srgbClr val="003F88"/>
                </a:solidFill>
                <a:latin typeface="Century Gothic" panose="020B0502020202020204" pitchFamily="34" charset="0"/>
                <a:cs typeface="Arial"/>
              </a:rPr>
              <a:t> – “GIS Website Overview”</a:t>
            </a:r>
          </a:p>
          <a:p>
            <a:pPr marL="742950" lvl="1" indent="-285750">
              <a:spcBef>
                <a:spcPts val="300"/>
              </a:spcBef>
              <a:spcAft>
                <a:spcPts val="300"/>
              </a:spcAft>
              <a:buSzPct val="100000"/>
              <a:buFont typeface="Arial" panose="020B0604020202020204" pitchFamily="34" charset="0"/>
              <a:buChar char="•"/>
              <a:defRPr/>
            </a:pPr>
            <a:r>
              <a:rPr lang="en-US" sz="2400">
                <a:solidFill>
                  <a:srgbClr val="003F88"/>
                </a:solidFill>
                <a:latin typeface="Century Gothic" panose="020B0502020202020204" pitchFamily="34" charset="0"/>
                <a:cs typeface="Arial"/>
              </a:rPr>
              <a:t>August 21</a:t>
            </a:r>
            <a:r>
              <a:rPr lang="en-US" sz="2400" baseline="30000">
                <a:solidFill>
                  <a:srgbClr val="003F88"/>
                </a:solidFill>
                <a:latin typeface="Century Gothic" panose="020B0502020202020204" pitchFamily="34" charset="0"/>
                <a:cs typeface="Arial"/>
              </a:rPr>
              <a:t>st</a:t>
            </a:r>
            <a:r>
              <a:rPr lang="en-US" sz="2400">
                <a:solidFill>
                  <a:srgbClr val="003F88"/>
                </a:solidFill>
                <a:latin typeface="Century Gothic" panose="020B0502020202020204" pitchFamily="34" charset="0"/>
                <a:cs typeface="Arial"/>
              </a:rPr>
              <a:t> – “Tree Removal”</a:t>
            </a:r>
          </a:p>
          <a:p>
            <a:pPr marL="742950" lvl="1" indent="-285750">
              <a:spcBef>
                <a:spcPts val="300"/>
              </a:spcBef>
              <a:spcAft>
                <a:spcPts val="300"/>
              </a:spcAft>
              <a:buSzPct val="100000"/>
              <a:buFont typeface="Arial" panose="020B0604020202020204" pitchFamily="34" charset="0"/>
              <a:buChar char="•"/>
              <a:defRPr/>
            </a:pPr>
            <a:r>
              <a:rPr lang="en-US" sz="2400">
                <a:solidFill>
                  <a:srgbClr val="003F88"/>
                </a:solidFill>
                <a:latin typeface="Century Gothic" panose="020B0502020202020204" pitchFamily="34" charset="0"/>
                <a:cs typeface="Arial"/>
              </a:rPr>
              <a:t>August 25</a:t>
            </a:r>
            <a:r>
              <a:rPr lang="en-US" sz="2400" baseline="30000">
                <a:solidFill>
                  <a:srgbClr val="003F88"/>
                </a:solidFill>
                <a:latin typeface="Century Gothic" panose="020B0502020202020204" pitchFamily="34" charset="0"/>
                <a:cs typeface="Arial"/>
              </a:rPr>
              <a:t>th</a:t>
            </a:r>
            <a:r>
              <a:rPr lang="en-US" sz="2400">
                <a:solidFill>
                  <a:srgbClr val="003F88"/>
                </a:solidFill>
                <a:latin typeface="Century Gothic" panose="020B0502020202020204" pitchFamily="34" charset="0"/>
                <a:cs typeface="Arial"/>
              </a:rPr>
              <a:t> – “Water/Wastewater and Paving/Drainage”</a:t>
            </a:r>
          </a:p>
          <a:p>
            <a:pPr marL="742950" lvl="1" indent="-285750">
              <a:spcBef>
                <a:spcPts val="300"/>
              </a:spcBef>
              <a:spcAft>
                <a:spcPts val="300"/>
              </a:spcAft>
              <a:buSzPct val="100000"/>
              <a:buFont typeface="Arial" panose="020B0604020202020204" pitchFamily="34" charset="0"/>
              <a:buChar char="•"/>
              <a:defRPr/>
            </a:pPr>
            <a:r>
              <a:rPr lang="en-US" sz="2400">
                <a:solidFill>
                  <a:srgbClr val="003F88"/>
                </a:solidFill>
                <a:latin typeface="Century Gothic" panose="020B0502020202020204" pitchFamily="34" charset="0"/>
                <a:cs typeface="Arial"/>
              </a:rPr>
              <a:t>August 30</a:t>
            </a:r>
            <a:r>
              <a:rPr lang="en-US" sz="2400" baseline="30000">
                <a:solidFill>
                  <a:srgbClr val="003F88"/>
                </a:solidFill>
                <a:latin typeface="Century Gothic" panose="020B0502020202020204" pitchFamily="34" charset="0"/>
                <a:cs typeface="Arial"/>
              </a:rPr>
              <a:t>th</a:t>
            </a:r>
            <a:r>
              <a:rPr lang="en-US" sz="2400">
                <a:solidFill>
                  <a:srgbClr val="003F88"/>
                </a:solidFill>
                <a:latin typeface="Century Gothic" panose="020B0502020202020204" pitchFamily="34" charset="0"/>
                <a:cs typeface="Arial"/>
              </a:rPr>
              <a:t> – “Affordable Housing”</a:t>
            </a:r>
          </a:p>
          <a:p>
            <a:pPr marL="742950" lvl="1" indent="-285750">
              <a:spcBef>
                <a:spcPts val="300"/>
              </a:spcBef>
              <a:spcAft>
                <a:spcPts val="300"/>
              </a:spcAft>
              <a:buSzPct val="100000"/>
              <a:buFont typeface="Arial" panose="020B0604020202020204" pitchFamily="34" charset="0"/>
              <a:buChar char="•"/>
              <a:defRPr/>
            </a:pPr>
            <a:r>
              <a:rPr lang="en-US" sz="2400">
                <a:solidFill>
                  <a:srgbClr val="003F88"/>
                </a:solidFill>
                <a:latin typeface="Century Gothic" panose="020B0502020202020204" pitchFamily="34" charset="0"/>
                <a:cs typeface="Arial"/>
              </a:rPr>
              <a:t>August 31</a:t>
            </a:r>
            <a:r>
              <a:rPr lang="en-US" sz="2400" baseline="30000">
                <a:solidFill>
                  <a:srgbClr val="003F88"/>
                </a:solidFill>
                <a:latin typeface="Century Gothic" panose="020B0502020202020204" pitchFamily="34" charset="0"/>
                <a:cs typeface="Arial"/>
              </a:rPr>
              <a:t>st</a:t>
            </a:r>
            <a:r>
              <a:rPr lang="en-US" sz="2400">
                <a:solidFill>
                  <a:srgbClr val="003F88"/>
                </a:solidFill>
                <a:latin typeface="Century Gothic" panose="020B0502020202020204" pitchFamily="34" charset="0"/>
                <a:cs typeface="Arial"/>
              </a:rPr>
              <a:t> – “Board of Adjustment”</a:t>
            </a:r>
          </a:p>
        </p:txBody>
      </p:sp>
      <p:sp>
        <p:nvSpPr>
          <p:cNvPr id="2" name="Slide Number Placeholder 1">
            <a:extLst>
              <a:ext uri="{FF2B5EF4-FFF2-40B4-BE49-F238E27FC236}">
                <a16:creationId xmlns:a16="http://schemas.microsoft.com/office/drawing/2014/main" id="{7A78F079-384F-4824-8D34-ADA605C00A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8B91-4B66-40C9-B3FB-70033B092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8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423390" y="230784"/>
            <a:ext cx="116005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3F88"/>
                </a:solidFill>
                <a:effectLst/>
                <a:uLnTx/>
                <a:uFillTx/>
                <a:latin typeface="Century Gothic" panose="020B0502020202020204" pitchFamily="34" charset="0"/>
                <a:ea typeface="+mn-ea"/>
                <a:cs typeface="+mn-cs"/>
              </a:rPr>
              <a:t>Outreach Efforts</a:t>
            </a:r>
            <a:endParaRPr kumimoji="0" lang="en-US" sz="4400" b="1" i="0" u="none" strike="noStrike" kern="1200" cap="none" spc="0" normalizeH="0" baseline="0" noProof="0">
              <a:ln>
                <a:noFill/>
              </a:ln>
              <a:solidFill>
                <a:srgbClr val="FF0000"/>
              </a:solidFill>
              <a:effectLst/>
              <a:highlight>
                <a:srgbClr val="FFFF00"/>
              </a:highlight>
              <a:uLnTx/>
              <a:uFillTx/>
              <a:latin typeface="Century Gothic" panose="020B0502020202020204" pitchFamily="34" charset="0"/>
              <a:ea typeface="+mn-ea"/>
              <a:cs typeface="+mn-cs"/>
            </a:endParaRPr>
          </a:p>
        </p:txBody>
      </p:sp>
      <p:pic>
        <p:nvPicPr>
          <p:cNvPr id="12" name="Picture Placeholder 11">
            <a:extLst>
              <a:ext uri="{FF2B5EF4-FFF2-40B4-BE49-F238E27FC236}">
                <a16:creationId xmlns:a16="http://schemas.microsoft.com/office/drawing/2014/main" id="{3331B52A-62D6-4AE5-AAC7-3D52A9E9405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08" r="2508"/>
          <a:stretch/>
        </p:blipFill>
        <p:spPr>
          <a:xfrm>
            <a:off x="5372439" y="1177874"/>
            <a:ext cx="3713242" cy="2932009"/>
          </a:xfrm>
        </p:spPr>
      </p:pic>
      <p:sp>
        <p:nvSpPr>
          <p:cNvPr id="10" name="Text Placeholder 9">
            <a:extLst>
              <a:ext uri="{FF2B5EF4-FFF2-40B4-BE49-F238E27FC236}">
                <a16:creationId xmlns:a16="http://schemas.microsoft.com/office/drawing/2014/main" id="{14A6A5D3-D3B7-4CF8-B583-9F5CE3008366}"/>
              </a:ext>
            </a:extLst>
          </p:cNvPr>
          <p:cNvSpPr>
            <a:spLocks noGrp="1"/>
          </p:cNvSpPr>
          <p:nvPr>
            <p:ph type="body" sz="half" idx="2"/>
          </p:nvPr>
        </p:nvSpPr>
        <p:spPr>
          <a:xfrm>
            <a:off x="423390" y="1000225"/>
            <a:ext cx="4716582" cy="5203350"/>
          </a:xfrm>
        </p:spPr>
        <p:txBody>
          <a:bodyPr vert="horz" lIns="91440" tIns="45720" rIns="91440" bIns="45720" rtlCol="0" anchor="t">
            <a:noAutofit/>
          </a:bodyPr>
          <a:lstStyle/>
          <a:p>
            <a:pPr>
              <a:lnSpc>
                <a:spcPct val="120000"/>
              </a:lnSpc>
              <a:spcBef>
                <a:spcPts val="900"/>
              </a:spcBef>
              <a:buSzPct val="100000"/>
              <a:defRPr/>
            </a:pPr>
            <a:r>
              <a:rPr kumimoji="0" lang="en-US" sz="2600" b="0" i="0" u="none" strike="noStrike" kern="1200" cap="none" spc="0" normalizeH="0" baseline="0" noProof="0">
                <a:ln>
                  <a:noFill/>
                </a:ln>
                <a:solidFill>
                  <a:srgbClr val="003F88"/>
                </a:solidFill>
                <a:effectLst/>
                <a:uLnTx/>
                <a:uFillTx/>
                <a:latin typeface="Century Gothic"/>
                <a:cs typeface="Arial"/>
              </a:rPr>
              <a:t>Chief Electrical </a:t>
            </a:r>
            <a:r>
              <a:rPr lang="en-US" sz="2600" b="0">
                <a:solidFill>
                  <a:srgbClr val="003F88"/>
                </a:solidFill>
                <a:latin typeface="Century Gothic"/>
                <a:cs typeface="Arial"/>
              </a:rPr>
              <a:t>Inspector, Trey Kneggs, and Chief Plumbing Inspector, Terry Johnson, presented an overview of DSD processes to Career Institute South CTE instructors during their professional development workshops.</a:t>
            </a:r>
            <a:r>
              <a:rPr lang="en-US" sz="2600">
                <a:solidFill>
                  <a:srgbClr val="003F88"/>
                </a:solidFill>
                <a:latin typeface="Century Gothic"/>
                <a:cs typeface="Arial"/>
              </a:rPr>
              <a:t> </a:t>
            </a:r>
            <a:endParaRPr lang="en-US" sz="2600" b="0">
              <a:solidFill>
                <a:srgbClr val="003F88"/>
              </a:solidFill>
              <a:latin typeface="Century Gothic"/>
              <a:cs typeface="Arial" panose="020B0604020202020204" pitchFamily="34" charset="0"/>
            </a:endParaRPr>
          </a:p>
          <a:p>
            <a:pPr>
              <a:lnSpc>
                <a:spcPct val="120000"/>
              </a:lnSpc>
              <a:buSzPct val="100000"/>
              <a:defRPr/>
            </a:pPr>
            <a:r>
              <a:rPr lang="en-US" sz="2600" b="0">
                <a:solidFill>
                  <a:srgbClr val="003F88"/>
                </a:solidFill>
                <a:latin typeface="Century Gothic"/>
                <a:cs typeface="Arial"/>
              </a:rPr>
              <a:t>August 7-8, 2023</a:t>
            </a:r>
            <a:endParaRPr lang="en-US" sz="2600" b="0" i="0" u="none" strike="noStrike" kern="1200" cap="none" spc="0" normalizeH="0" baseline="0" noProof="0">
              <a:ln>
                <a:noFill/>
              </a:ln>
              <a:solidFill>
                <a:srgbClr val="003F88"/>
              </a:solidFill>
              <a:effectLst/>
              <a:uLnTx/>
              <a:uFillTx/>
              <a:latin typeface="Century Gothic"/>
              <a:cs typeface="Arial"/>
            </a:endParaRPr>
          </a:p>
          <a:p>
            <a:endParaRPr lang="en-US"/>
          </a:p>
        </p:txBody>
      </p:sp>
      <p:sp>
        <p:nvSpPr>
          <p:cNvPr id="2" name="Slide Number Placeholder 1">
            <a:extLst>
              <a:ext uri="{FF2B5EF4-FFF2-40B4-BE49-F238E27FC236}">
                <a16:creationId xmlns:a16="http://schemas.microsoft.com/office/drawing/2014/main" id="{7A78F079-384F-4824-8D34-ADA605C00A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8B91-4B66-40C9-B3FB-70033B092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Content Placeholder 15">
            <a:extLst>
              <a:ext uri="{FF2B5EF4-FFF2-40B4-BE49-F238E27FC236}">
                <a16:creationId xmlns:a16="http://schemas.microsoft.com/office/drawing/2014/main" id="{24E23195-AD40-419A-9CB1-1A6061E4823B}"/>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228549" y="3708243"/>
            <a:ext cx="3713242" cy="2784632"/>
          </a:xfrm>
        </p:spPr>
      </p:pic>
    </p:spTree>
    <p:extLst>
      <p:ext uri="{BB962C8B-B14F-4D97-AF65-F5344CB8AC3E}">
        <p14:creationId xmlns:p14="http://schemas.microsoft.com/office/powerpoint/2010/main" val="5856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49A1B87BFE2479F957DA8CD2EF941" ma:contentTypeVersion="0" ma:contentTypeDescription="Create a new document." ma:contentTypeScope="" ma:versionID="f0fd4bdeb376ce46559b7ba870cb966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69599-C11C-4156-B0A8-B353C6BD4EE0}"/>
</file>

<file path=customXml/itemProps2.xml><?xml version="1.0" encoding="utf-8"?>
<ds:datastoreItem xmlns:ds="http://schemas.openxmlformats.org/officeDocument/2006/customXml" ds:itemID="{D5442019-0B64-4B45-8DB8-00110255F0FF}">
  <ds:schemaRef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4B5CE104-196E-4498-B264-64DD5F7EBE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1020</Words>
  <Application>Microsoft Office PowerPoint</Application>
  <PresentationFormat>Widescreen</PresentationFormat>
  <Paragraphs>150</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Arial,Sans-Serif</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 and Hiring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Baur, Julie</dc:creator>
  <cp:lastModifiedBy>Pastrana, Erika</cp:lastModifiedBy>
  <cp:revision>2</cp:revision>
  <cp:lastPrinted>2023-08-25T13:34:23Z</cp:lastPrinted>
  <dcterms:created xsi:type="dcterms:W3CDTF">2019-08-15T19:06:22Z</dcterms:created>
  <dcterms:modified xsi:type="dcterms:W3CDTF">2023-08-25T13:41:44Z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0x0101001CF49A1B87BFE2479F957DA8CD2EF941</vt:lpwstr>
  </property>
</Properties>
</file>