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2"/>
  </p:notesMasterIdLst>
  <p:sldIdLst>
    <p:sldId id="259" r:id="rId5"/>
    <p:sldId id="294" r:id="rId6"/>
    <p:sldId id="4532" r:id="rId7"/>
    <p:sldId id="4533" r:id="rId8"/>
    <p:sldId id="4540" r:id="rId9"/>
    <p:sldId id="4539" r:id="rId10"/>
    <p:sldId id="280" r:id="rId11"/>
    <p:sldId id="281" r:id="rId12"/>
    <p:sldId id="4538" r:id="rId13"/>
    <p:sldId id="282" r:id="rId14"/>
    <p:sldId id="293" r:id="rId15"/>
    <p:sldId id="295" r:id="rId16"/>
    <p:sldId id="296" r:id="rId17"/>
    <p:sldId id="297" r:id="rId18"/>
    <p:sldId id="4536" r:id="rId19"/>
    <p:sldId id="4537" r:id="rId20"/>
    <p:sldId id="292" r:id="rId21"/>
  </p:sldIdLst>
  <p:sldSz cx="12192000" cy="6858000"/>
  <p:notesSz cx="9312275" cy="70262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F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775" autoAdjust="0"/>
    <p:restoredTop sz="94660"/>
  </p:normalViewPr>
  <p:slideViewPr>
    <p:cSldViewPr snapToGrid="0">
      <p:cViewPr varScale="1">
        <p:scale>
          <a:sx n="110" d="100"/>
          <a:sy n="110" d="100"/>
        </p:scale>
        <p:origin x="450" y="108"/>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4035425" cy="352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5275263" y="0"/>
            <a:ext cx="4035425" cy="352425"/>
          </a:xfrm>
          <a:prstGeom prst="rect">
            <a:avLst/>
          </a:prstGeom>
        </p:spPr>
        <p:txBody>
          <a:bodyPr vert="horz" lIns="91440" tIns="45720" rIns="91440" bIns="45720" rtlCol="0"/>
          <a:lstStyle>
            <a:lvl1pPr algn="r">
              <a:defRPr sz="1200"/>
            </a:lvl1pPr>
          </a:lstStyle>
          <a:p>
            <a:fld id="{F1641D63-74DC-4F71-A2C7-83866CDBCE66}" type="datetimeFigureOut">
              <a:rPr lang="en-US" smtClean="0"/>
              <a:t>10/23/2023</a:t>
            </a:fld>
            <a:endParaRPr lang="en-US"/>
          </a:p>
        </p:txBody>
      </p:sp>
      <p:sp>
        <p:nvSpPr>
          <p:cNvPr id="4" name="Slide Image Placeholder 3"/>
          <p:cNvSpPr>
            <a:spLocks noGrp="1" noRot="1" noChangeAspect="1"/>
          </p:cNvSpPr>
          <p:nvPr>
            <p:ph type="sldImg" idx="2"/>
          </p:nvPr>
        </p:nvSpPr>
        <p:spPr>
          <a:xfrm>
            <a:off x="2547938" y="877888"/>
            <a:ext cx="4216400" cy="23717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931863" y="3381375"/>
            <a:ext cx="7448550" cy="2767013"/>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673850"/>
            <a:ext cx="4035425" cy="3524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5275263" y="6673850"/>
            <a:ext cx="4035425" cy="352425"/>
          </a:xfrm>
          <a:prstGeom prst="rect">
            <a:avLst/>
          </a:prstGeom>
        </p:spPr>
        <p:txBody>
          <a:bodyPr vert="horz" lIns="91440" tIns="45720" rIns="91440" bIns="45720" rtlCol="0" anchor="b"/>
          <a:lstStyle>
            <a:lvl1pPr algn="r">
              <a:defRPr sz="1200"/>
            </a:lvl1pPr>
          </a:lstStyle>
          <a:p>
            <a:fld id="{B6050056-C885-4867-8C54-8DFA8BD81C4C}" type="slidenum">
              <a:rPr lang="en-US" smtClean="0"/>
              <a:t>‹#›</a:t>
            </a:fld>
            <a:endParaRPr lang="en-US"/>
          </a:p>
        </p:txBody>
      </p:sp>
    </p:spTree>
    <p:extLst>
      <p:ext uri="{BB962C8B-B14F-4D97-AF65-F5344CB8AC3E}">
        <p14:creationId xmlns:p14="http://schemas.microsoft.com/office/powerpoint/2010/main" val="27041337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03F2F325-05DD-4F83-A596-30454B67C72C}" type="slidenum">
              <a:rPr lang="en-US" smtClean="0"/>
              <a:t>2</a:t>
            </a:fld>
            <a:endParaRPr lang="en-US"/>
          </a:p>
        </p:txBody>
      </p:sp>
    </p:spTree>
    <p:extLst>
      <p:ext uri="{BB962C8B-B14F-4D97-AF65-F5344CB8AC3E}">
        <p14:creationId xmlns:p14="http://schemas.microsoft.com/office/powerpoint/2010/main" val="14753093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answer the original question though, these sessions are essentially Accela walking us through their out-of-the-box solution, us walking them through our current processes, and then merging these together - translating our processes into their solutions</a:t>
            </a:r>
          </a:p>
          <a:p>
            <a:r>
              <a:rPr lang="en-US" dirty="0"/>
              <a:t>Orientation today is covering the first 4 tailoring groups and will be an overview of the process, what to expect, what is expected of us, and describing the kind of preparation that needs to occur in advance (any documents that need to be supplied, items to review, </a:t>
            </a:r>
            <a:r>
              <a:rPr lang="en-US" dirty="0" err="1"/>
              <a:t>etc</a:t>
            </a:r>
            <a:endParaRPr lang="en-US" dirty="0"/>
          </a:p>
          <a:p>
            <a:pPr rtl="0"/>
            <a:r>
              <a:rPr lang="en-US" dirty="0"/>
              <a:t>This week has been:</a:t>
            </a:r>
          </a:p>
          <a:p>
            <a:pPr rtl="0">
              <a:buFont typeface="Arial" panose="020B0604020202020204" pitchFamily="34" charset="0"/>
              <a:buChar char="•"/>
            </a:pPr>
            <a:r>
              <a:rPr lang="en-US" dirty="0">
                <a:effectLst/>
              </a:rPr>
              <a:t>Kickoff meeting</a:t>
            </a:r>
          </a:p>
          <a:p>
            <a:pPr rtl="0">
              <a:buFont typeface="Arial" panose="020B0604020202020204" pitchFamily="34" charset="0"/>
              <a:buChar char="•"/>
            </a:pPr>
            <a:r>
              <a:rPr lang="en-US" dirty="0">
                <a:effectLst/>
              </a:rPr>
              <a:t>Reviewing the SOW with the Core Team</a:t>
            </a:r>
          </a:p>
          <a:p>
            <a:pPr rtl="0">
              <a:buFont typeface="Arial" panose="020B0604020202020204" pitchFamily="34" charset="0"/>
              <a:buChar char="•"/>
            </a:pPr>
            <a:r>
              <a:rPr lang="en-US" dirty="0">
                <a:effectLst/>
              </a:rPr>
              <a:t>Standing up the development &amp; test environments</a:t>
            </a:r>
          </a:p>
          <a:p>
            <a:pPr rtl="0">
              <a:buFont typeface="Arial" panose="020B0604020202020204" pitchFamily="34" charset="0"/>
              <a:buChar char="•"/>
            </a:pPr>
            <a:r>
              <a:rPr lang="en-US" dirty="0">
                <a:effectLst/>
              </a:rPr>
              <a:t>Standing up the project tracking system and providing staff an introduction to it (our first time using Jira)</a:t>
            </a:r>
          </a:p>
          <a:p>
            <a:pPr rtl="0"/>
            <a:r>
              <a:rPr lang="en-US" dirty="0"/>
              <a:t>Next week:</a:t>
            </a:r>
          </a:p>
          <a:p>
            <a:pPr rtl="0">
              <a:buFont typeface="Arial" panose="020B0604020202020204" pitchFamily="34" charset="0"/>
              <a:buChar char="•"/>
            </a:pPr>
            <a:r>
              <a:rPr lang="en-US" dirty="0">
                <a:effectLst/>
              </a:rPr>
              <a:t>Tailoring Group 1 will have two prep sessions</a:t>
            </a:r>
          </a:p>
          <a:p>
            <a:pPr rtl="0">
              <a:buFont typeface="Arial" panose="020B0604020202020204" pitchFamily="34" charset="0"/>
              <a:buChar char="•"/>
            </a:pPr>
            <a:r>
              <a:rPr lang="en-US" dirty="0">
                <a:effectLst/>
              </a:rPr>
              <a:t>Training relating to the database will occur for applicable individuals</a:t>
            </a:r>
          </a:p>
          <a:p>
            <a:pPr rtl="0">
              <a:buFont typeface="Arial" panose="020B0604020202020204" pitchFamily="34" charset="0"/>
              <a:buChar char="•"/>
            </a:pPr>
            <a:r>
              <a:rPr lang="en-US" dirty="0">
                <a:effectLst/>
              </a:rPr>
              <a:t>Data Conversion kicks off Thursday and Friday</a:t>
            </a:r>
          </a:p>
          <a:p>
            <a:pPr rtl="0">
              <a:buFont typeface="Arial" panose="020B0604020202020204" pitchFamily="34" charset="0"/>
              <a:buChar char="•"/>
            </a:pPr>
            <a:r>
              <a:rPr lang="en-US" dirty="0">
                <a:effectLst/>
              </a:rPr>
              <a:t>Reports (traditional and literal documents like an issued CO document) will be discussed Friday with the Core Lead and supporting Core staff</a:t>
            </a:r>
          </a:p>
          <a:p>
            <a:pPr rtl="0">
              <a:buFont typeface="Arial" panose="020B0604020202020204" pitchFamily="34" charset="0"/>
              <a:buChar char="•"/>
            </a:pPr>
            <a:r>
              <a:rPr lang="en-US" dirty="0"/>
              <a:t>Tailoring Group 1 will start its tailoring sessions on Monday, 3/15</a:t>
            </a:r>
            <a:endParaRPr lang="en-US" dirty="0">
              <a:effectLst/>
            </a:endParaRPr>
          </a:p>
          <a:p>
            <a:pPr rtl="0">
              <a:buFont typeface="Arial" panose="020B0604020202020204" pitchFamily="34" charset="0"/>
              <a:buChar char="•"/>
            </a:pPr>
            <a:endParaRPr lang="en-US" dirty="0">
              <a:effectLst/>
            </a:endParaRPr>
          </a:p>
          <a:p>
            <a:endParaRPr lang="en-US" dirty="0"/>
          </a:p>
        </p:txBody>
      </p:sp>
      <p:sp>
        <p:nvSpPr>
          <p:cNvPr id="4" name="Slide Number Placeholder 3"/>
          <p:cNvSpPr>
            <a:spLocks noGrp="1"/>
          </p:cNvSpPr>
          <p:nvPr>
            <p:ph type="sldNum" sz="quarter" idx="5"/>
          </p:nvPr>
        </p:nvSpPr>
        <p:spPr/>
        <p:txBody>
          <a:bodyPr/>
          <a:lstStyle/>
          <a:p>
            <a:fld id="{03F2F325-05DD-4F83-A596-30454B67C72C}" type="slidenum">
              <a:rPr lang="en-US" smtClean="0"/>
              <a:t>3</a:t>
            </a:fld>
            <a:endParaRPr lang="en-US"/>
          </a:p>
        </p:txBody>
      </p:sp>
    </p:spTree>
    <p:extLst>
      <p:ext uri="{BB962C8B-B14F-4D97-AF65-F5344CB8AC3E}">
        <p14:creationId xmlns:p14="http://schemas.microsoft.com/office/powerpoint/2010/main" val="3195429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E650BB5-4D9E-4525-A056-28EDA4F3DFD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1243442-5BCD-44A6-8B38-CCCB19A768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C47C66E1-3B8B-4DB3-9CD0-CAC42FAC99E2}"/>
              </a:ext>
            </a:extLst>
          </p:cNvPr>
          <p:cNvSpPr>
            <a:spLocks noGrp="1"/>
          </p:cNvSpPr>
          <p:nvPr>
            <p:ph type="dt" sz="half" idx="10"/>
          </p:nvPr>
        </p:nvSpPr>
        <p:spPr/>
        <p:txBody>
          <a:bodyPr/>
          <a:lstStyle/>
          <a:p>
            <a:fld id="{BC46C19A-E7A1-4809-B185-8575E7134DBC}" type="datetime1">
              <a:rPr lang="en-US" smtClean="0"/>
              <a:t>10/23/2023</a:t>
            </a:fld>
            <a:endParaRPr lang="en-US"/>
          </a:p>
        </p:txBody>
      </p:sp>
      <p:sp>
        <p:nvSpPr>
          <p:cNvPr id="5" name="Footer Placeholder 4">
            <a:extLst>
              <a:ext uri="{FF2B5EF4-FFF2-40B4-BE49-F238E27FC236}">
                <a16:creationId xmlns:a16="http://schemas.microsoft.com/office/drawing/2014/main" id="{C1F8B835-6D99-4B13-B45A-AFA1B341899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DD0C498-C0AB-4857-9091-32D65A5CC498}"/>
              </a:ext>
            </a:extLst>
          </p:cNvPr>
          <p:cNvSpPr>
            <a:spLocks noGrp="1"/>
          </p:cNvSpPr>
          <p:nvPr>
            <p:ph type="sldNum" sz="quarter" idx="12"/>
          </p:nvPr>
        </p:nvSpPr>
        <p:spPr/>
        <p:txBody>
          <a:bodyPr/>
          <a:lstStyle/>
          <a:p>
            <a:fld id="{09918B91-4B66-40C9-B3FB-70033B0922BB}" type="slidenum">
              <a:rPr lang="en-US" smtClean="0"/>
              <a:t>‹#›</a:t>
            </a:fld>
            <a:endParaRPr lang="en-US"/>
          </a:p>
        </p:txBody>
      </p:sp>
    </p:spTree>
    <p:extLst>
      <p:ext uri="{BB962C8B-B14F-4D97-AF65-F5344CB8AC3E}">
        <p14:creationId xmlns:p14="http://schemas.microsoft.com/office/powerpoint/2010/main" val="20211060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773BBA1-7994-4AAA-A966-3B82A271FD6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4B374B1-43C5-4448-B3CE-22FF3D485EF2}"/>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B936DCF-3AC7-4A15-ABD2-907FC7BC7014}"/>
              </a:ext>
            </a:extLst>
          </p:cNvPr>
          <p:cNvSpPr>
            <a:spLocks noGrp="1"/>
          </p:cNvSpPr>
          <p:nvPr>
            <p:ph type="dt" sz="half" idx="10"/>
          </p:nvPr>
        </p:nvSpPr>
        <p:spPr/>
        <p:txBody>
          <a:bodyPr/>
          <a:lstStyle/>
          <a:p>
            <a:fld id="{DB233F54-5A07-4DC4-8AB7-2EFC5C062275}" type="datetime1">
              <a:rPr lang="en-US" smtClean="0"/>
              <a:t>10/23/2023</a:t>
            </a:fld>
            <a:endParaRPr lang="en-US"/>
          </a:p>
        </p:txBody>
      </p:sp>
      <p:sp>
        <p:nvSpPr>
          <p:cNvPr id="5" name="Footer Placeholder 4">
            <a:extLst>
              <a:ext uri="{FF2B5EF4-FFF2-40B4-BE49-F238E27FC236}">
                <a16:creationId xmlns:a16="http://schemas.microsoft.com/office/drawing/2014/main" id="{E643F108-A4F7-40DF-A397-64AE73B1729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63D0D4B-397A-47E7-96F7-6B0E1105DB49}"/>
              </a:ext>
            </a:extLst>
          </p:cNvPr>
          <p:cNvSpPr>
            <a:spLocks noGrp="1"/>
          </p:cNvSpPr>
          <p:nvPr>
            <p:ph type="sldNum" sz="quarter" idx="12"/>
          </p:nvPr>
        </p:nvSpPr>
        <p:spPr/>
        <p:txBody>
          <a:bodyPr/>
          <a:lstStyle/>
          <a:p>
            <a:fld id="{09918B91-4B66-40C9-B3FB-70033B0922BB}" type="slidenum">
              <a:rPr lang="en-US" smtClean="0"/>
              <a:t>‹#›</a:t>
            </a:fld>
            <a:endParaRPr lang="en-US"/>
          </a:p>
        </p:txBody>
      </p:sp>
    </p:spTree>
    <p:extLst>
      <p:ext uri="{BB962C8B-B14F-4D97-AF65-F5344CB8AC3E}">
        <p14:creationId xmlns:p14="http://schemas.microsoft.com/office/powerpoint/2010/main" val="34235985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09BB461-65F0-4C4C-852A-7C856697839A}"/>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837ED576-7972-44FC-A345-F79DD054E9E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268AAD3-68DA-4BE3-A26D-32834E18E71C}"/>
              </a:ext>
            </a:extLst>
          </p:cNvPr>
          <p:cNvSpPr>
            <a:spLocks noGrp="1"/>
          </p:cNvSpPr>
          <p:nvPr>
            <p:ph type="dt" sz="half" idx="10"/>
          </p:nvPr>
        </p:nvSpPr>
        <p:spPr/>
        <p:txBody>
          <a:bodyPr/>
          <a:lstStyle/>
          <a:p>
            <a:fld id="{2D8AE283-A09E-4D78-8DE8-0C5C2E5364FA}" type="datetime1">
              <a:rPr lang="en-US" smtClean="0"/>
              <a:t>10/23/2023</a:t>
            </a:fld>
            <a:endParaRPr lang="en-US"/>
          </a:p>
        </p:txBody>
      </p:sp>
      <p:sp>
        <p:nvSpPr>
          <p:cNvPr id="5" name="Footer Placeholder 4">
            <a:extLst>
              <a:ext uri="{FF2B5EF4-FFF2-40B4-BE49-F238E27FC236}">
                <a16:creationId xmlns:a16="http://schemas.microsoft.com/office/drawing/2014/main" id="{CC824ED4-9AE6-4F42-9E47-73D516851D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18C8E14-E957-477E-853C-BAC19C061F89}"/>
              </a:ext>
            </a:extLst>
          </p:cNvPr>
          <p:cNvSpPr>
            <a:spLocks noGrp="1"/>
          </p:cNvSpPr>
          <p:nvPr>
            <p:ph type="sldNum" sz="quarter" idx="12"/>
          </p:nvPr>
        </p:nvSpPr>
        <p:spPr/>
        <p:txBody>
          <a:bodyPr/>
          <a:lstStyle/>
          <a:p>
            <a:fld id="{09918B91-4B66-40C9-B3FB-70033B0922BB}" type="slidenum">
              <a:rPr lang="en-US" smtClean="0"/>
              <a:t>‹#›</a:t>
            </a:fld>
            <a:endParaRPr lang="en-US"/>
          </a:p>
        </p:txBody>
      </p:sp>
    </p:spTree>
    <p:extLst>
      <p:ext uri="{BB962C8B-B14F-4D97-AF65-F5344CB8AC3E}">
        <p14:creationId xmlns:p14="http://schemas.microsoft.com/office/powerpoint/2010/main" val="172132051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Content Slide">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08083C75-E4BE-43BA-A3D9-E1FCD945D091}"/>
              </a:ext>
            </a:extLst>
          </p:cNvPr>
          <p:cNvSpPr>
            <a:spLocks noGrp="1"/>
          </p:cNvSpPr>
          <p:nvPr>
            <p:ph type="body" sz="quarter" idx="13"/>
          </p:nvPr>
        </p:nvSpPr>
        <p:spPr>
          <a:xfrm>
            <a:off x="708890" y="290370"/>
            <a:ext cx="8462963" cy="706438"/>
          </a:xfrm>
        </p:spPr>
        <p:txBody>
          <a:bodyPr>
            <a:normAutofit/>
          </a:bodyPr>
          <a:lstStyle>
            <a:lvl1pPr marL="0" indent="0">
              <a:buNone/>
              <a:defRPr sz="4000" b="1"/>
            </a:lvl1pPr>
          </a:lstStyle>
          <a:p>
            <a:pPr lvl="0"/>
            <a:endParaRPr lang="en-US" dirty="0"/>
          </a:p>
        </p:txBody>
      </p:sp>
      <p:sp>
        <p:nvSpPr>
          <p:cNvPr id="11" name="Slide Number Placeholder 5">
            <a:extLst>
              <a:ext uri="{FF2B5EF4-FFF2-40B4-BE49-F238E27FC236}">
                <a16:creationId xmlns:a16="http://schemas.microsoft.com/office/drawing/2014/main" id="{25230854-DC6D-472C-A39A-62BD67270C55}"/>
              </a:ext>
            </a:extLst>
          </p:cNvPr>
          <p:cNvSpPr>
            <a:spLocks noGrp="1"/>
          </p:cNvSpPr>
          <p:nvPr>
            <p:ph type="sldNum" sz="quarter" idx="12"/>
          </p:nvPr>
        </p:nvSpPr>
        <p:spPr>
          <a:xfrm>
            <a:off x="9331042" y="6453330"/>
            <a:ext cx="2743200" cy="365125"/>
          </a:xfrm>
          <a:prstGeom prst="rect">
            <a:avLst/>
          </a:prstGeom>
        </p:spPr>
        <p:txBody>
          <a:bodyPr/>
          <a:lstStyle>
            <a:lvl1pPr>
              <a:defRPr sz="1800"/>
            </a:lvl1pPr>
          </a:lstStyle>
          <a:p>
            <a:fld id="{09918B91-4B66-40C9-B3FB-70033B0922BB}" type="slidenum">
              <a:rPr lang="en-US" smtClean="0"/>
              <a:pPr/>
              <a:t>‹#›</a:t>
            </a:fld>
            <a:endParaRPr lang="en-US" dirty="0"/>
          </a:p>
        </p:txBody>
      </p:sp>
      <p:sp>
        <p:nvSpPr>
          <p:cNvPr id="9" name="Content Placeholder 8">
            <a:extLst>
              <a:ext uri="{FF2B5EF4-FFF2-40B4-BE49-F238E27FC236}">
                <a16:creationId xmlns:a16="http://schemas.microsoft.com/office/drawing/2014/main" id="{13C30354-42D3-41C7-9D7D-B2D99186B0FD}"/>
              </a:ext>
            </a:extLst>
          </p:cNvPr>
          <p:cNvSpPr>
            <a:spLocks noGrp="1"/>
          </p:cNvSpPr>
          <p:nvPr>
            <p:ph sz="quarter" idx="16"/>
          </p:nvPr>
        </p:nvSpPr>
        <p:spPr>
          <a:xfrm>
            <a:off x="709612" y="1481864"/>
            <a:ext cx="10741490" cy="4356227"/>
          </a:xfrm>
        </p:spPr>
        <p:txBody>
          <a:bodyPr>
            <a:normAutofit/>
          </a:bodyPr>
          <a:lstStyle>
            <a:lvl2pPr>
              <a:defRPr sz="3200"/>
            </a:lvl2pPr>
            <a:lvl3pPr>
              <a:defRPr sz="3200"/>
            </a:lvl3pPr>
            <a:lvl4pPr>
              <a:defRPr sz="3200"/>
            </a:lvl4pPr>
            <a:lvl5pPr>
              <a:defRPr sz="3200"/>
            </a:lvl5pPr>
          </a:lstStyle>
          <a:p>
            <a:pPr lvl="0"/>
            <a:r>
              <a:rPr lang="en-US" dirty="0"/>
              <a:t>Click to edit Master text styles</a:t>
            </a:r>
          </a:p>
          <a:p>
            <a:pPr lvl="1"/>
            <a:r>
              <a:rPr lang="en-US" dirty="0"/>
              <a:t>Second level</a:t>
            </a:r>
          </a:p>
          <a:p>
            <a:pPr lvl="2"/>
            <a:r>
              <a:rPr lang="en-US" dirty="0"/>
              <a:t>Third level</a:t>
            </a:r>
          </a:p>
        </p:txBody>
      </p:sp>
    </p:spTree>
    <p:extLst>
      <p:ext uri="{BB962C8B-B14F-4D97-AF65-F5344CB8AC3E}">
        <p14:creationId xmlns:p14="http://schemas.microsoft.com/office/powerpoint/2010/main" val="286070391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B9EC63-FC93-4A1D-8E64-D221E2F2CBF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1DA88F1-7181-47BB-BECA-9AC282408B5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E659733-3BC0-44A7-A466-67D74D3618E7}"/>
              </a:ext>
            </a:extLst>
          </p:cNvPr>
          <p:cNvSpPr>
            <a:spLocks noGrp="1"/>
          </p:cNvSpPr>
          <p:nvPr>
            <p:ph type="dt" sz="half" idx="10"/>
          </p:nvPr>
        </p:nvSpPr>
        <p:spPr/>
        <p:txBody>
          <a:bodyPr/>
          <a:lstStyle/>
          <a:p>
            <a:fld id="{16DC6814-D471-433B-9AA1-AB8BA67A8E86}" type="datetime1">
              <a:rPr lang="en-US" smtClean="0"/>
              <a:t>10/23/2023</a:t>
            </a:fld>
            <a:endParaRPr lang="en-US"/>
          </a:p>
        </p:txBody>
      </p:sp>
      <p:sp>
        <p:nvSpPr>
          <p:cNvPr id="5" name="Footer Placeholder 4">
            <a:extLst>
              <a:ext uri="{FF2B5EF4-FFF2-40B4-BE49-F238E27FC236}">
                <a16:creationId xmlns:a16="http://schemas.microsoft.com/office/drawing/2014/main" id="{E30F3D90-670A-44CC-A5AC-4F09276DF67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854A266-A6AB-4F40-8D11-96B0018CADF8}"/>
              </a:ext>
            </a:extLst>
          </p:cNvPr>
          <p:cNvSpPr>
            <a:spLocks noGrp="1"/>
          </p:cNvSpPr>
          <p:nvPr>
            <p:ph type="sldNum" sz="quarter" idx="12"/>
          </p:nvPr>
        </p:nvSpPr>
        <p:spPr/>
        <p:txBody>
          <a:bodyPr/>
          <a:lstStyle/>
          <a:p>
            <a:fld id="{09918B91-4B66-40C9-B3FB-70033B0922BB}" type="slidenum">
              <a:rPr lang="en-US" smtClean="0"/>
              <a:t>‹#›</a:t>
            </a:fld>
            <a:endParaRPr lang="en-US"/>
          </a:p>
        </p:txBody>
      </p:sp>
    </p:spTree>
    <p:extLst>
      <p:ext uri="{BB962C8B-B14F-4D97-AF65-F5344CB8AC3E}">
        <p14:creationId xmlns:p14="http://schemas.microsoft.com/office/powerpoint/2010/main" val="3727189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D380D-3313-435A-B3C9-57FD30B6C36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23DAD1A8-D9DC-4302-8BE0-2B3D874D99B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1CC78DF-99D4-42CA-AB31-46EDC26AAE0F}"/>
              </a:ext>
            </a:extLst>
          </p:cNvPr>
          <p:cNvSpPr>
            <a:spLocks noGrp="1"/>
          </p:cNvSpPr>
          <p:nvPr>
            <p:ph type="dt" sz="half" idx="10"/>
          </p:nvPr>
        </p:nvSpPr>
        <p:spPr/>
        <p:txBody>
          <a:bodyPr/>
          <a:lstStyle/>
          <a:p>
            <a:fld id="{66F7B91C-9E1C-485A-B3A6-8DBA75FCC5F6}" type="datetime1">
              <a:rPr lang="en-US" smtClean="0"/>
              <a:t>10/23/2023</a:t>
            </a:fld>
            <a:endParaRPr lang="en-US"/>
          </a:p>
        </p:txBody>
      </p:sp>
      <p:sp>
        <p:nvSpPr>
          <p:cNvPr id="5" name="Footer Placeholder 4">
            <a:extLst>
              <a:ext uri="{FF2B5EF4-FFF2-40B4-BE49-F238E27FC236}">
                <a16:creationId xmlns:a16="http://schemas.microsoft.com/office/drawing/2014/main" id="{4E659831-C635-458E-9550-00E77AD24C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95EF53B-784A-4447-B380-5C6593EB08E4}"/>
              </a:ext>
            </a:extLst>
          </p:cNvPr>
          <p:cNvSpPr>
            <a:spLocks noGrp="1"/>
          </p:cNvSpPr>
          <p:nvPr>
            <p:ph type="sldNum" sz="quarter" idx="12"/>
          </p:nvPr>
        </p:nvSpPr>
        <p:spPr/>
        <p:txBody>
          <a:bodyPr/>
          <a:lstStyle/>
          <a:p>
            <a:fld id="{09918B91-4B66-40C9-B3FB-70033B0922BB}" type="slidenum">
              <a:rPr lang="en-US" smtClean="0"/>
              <a:t>‹#›</a:t>
            </a:fld>
            <a:endParaRPr lang="en-US"/>
          </a:p>
        </p:txBody>
      </p:sp>
    </p:spTree>
    <p:extLst>
      <p:ext uri="{BB962C8B-B14F-4D97-AF65-F5344CB8AC3E}">
        <p14:creationId xmlns:p14="http://schemas.microsoft.com/office/powerpoint/2010/main" val="23057520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0F9F-83B3-4593-8D7D-F7D1ADBFB6F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101B5C3-1D4B-4D60-B731-D886C91C87C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E348B0CD-8552-4B25-B713-41E0D3932D0C}"/>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575AF332-33F6-4D02-8419-BDE5410ADBA4}"/>
              </a:ext>
            </a:extLst>
          </p:cNvPr>
          <p:cNvSpPr>
            <a:spLocks noGrp="1"/>
          </p:cNvSpPr>
          <p:nvPr>
            <p:ph type="dt" sz="half" idx="10"/>
          </p:nvPr>
        </p:nvSpPr>
        <p:spPr/>
        <p:txBody>
          <a:bodyPr/>
          <a:lstStyle/>
          <a:p>
            <a:fld id="{674F554A-6DBE-42FE-A150-2C06D25E0510}" type="datetime1">
              <a:rPr lang="en-US" smtClean="0"/>
              <a:t>10/23/2023</a:t>
            </a:fld>
            <a:endParaRPr lang="en-US"/>
          </a:p>
        </p:txBody>
      </p:sp>
      <p:sp>
        <p:nvSpPr>
          <p:cNvPr id="6" name="Footer Placeholder 5">
            <a:extLst>
              <a:ext uri="{FF2B5EF4-FFF2-40B4-BE49-F238E27FC236}">
                <a16:creationId xmlns:a16="http://schemas.microsoft.com/office/drawing/2014/main" id="{CA6F4E92-654C-4029-87EC-A4818DB2986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BF5D0DF-EDE1-4BF9-906C-250C767B3779}"/>
              </a:ext>
            </a:extLst>
          </p:cNvPr>
          <p:cNvSpPr>
            <a:spLocks noGrp="1"/>
          </p:cNvSpPr>
          <p:nvPr>
            <p:ph type="sldNum" sz="quarter" idx="12"/>
          </p:nvPr>
        </p:nvSpPr>
        <p:spPr/>
        <p:txBody>
          <a:bodyPr/>
          <a:lstStyle/>
          <a:p>
            <a:fld id="{09918B91-4B66-40C9-B3FB-70033B0922BB}" type="slidenum">
              <a:rPr lang="en-US" smtClean="0"/>
              <a:t>‹#›</a:t>
            </a:fld>
            <a:endParaRPr lang="en-US"/>
          </a:p>
        </p:txBody>
      </p:sp>
    </p:spTree>
    <p:extLst>
      <p:ext uri="{BB962C8B-B14F-4D97-AF65-F5344CB8AC3E}">
        <p14:creationId xmlns:p14="http://schemas.microsoft.com/office/powerpoint/2010/main" val="933869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DAB41C-B923-481D-A136-22578740BA75}"/>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DE0F0D8-C877-4043-876D-8F8389320A4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877E2C1-43DC-4792-B70E-46EC9FD431C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1962D5F-471C-4E3A-A043-AA54322863A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587BA7E8-FD3F-4E48-BD4D-D3506976AE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2B61748-DA0A-4B36-A482-406009FABB4A}"/>
              </a:ext>
            </a:extLst>
          </p:cNvPr>
          <p:cNvSpPr>
            <a:spLocks noGrp="1"/>
          </p:cNvSpPr>
          <p:nvPr>
            <p:ph type="dt" sz="half" idx="10"/>
          </p:nvPr>
        </p:nvSpPr>
        <p:spPr/>
        <p:txBody>
          <a:bodyPr/>
          <a:lstStyle/>
          <a:p>
            <a:fld id="{FABCEBD0-5884-47CE-B128-969ED1FCBFD4}" type="datetime1">
              <a:rPr lang="en-US" smtClean="0"/>
              <a:t>10/23/2023</a:t>
            </a:fld>
            <a:endParaRPr lang="en-US"/>
          </a:p>
        </p:txBody>
      </p:sp>
      <p:sp>
        <p:nvSpPr>
          <p:cNvPr id="8" name="Footer Placeholder 7">
            <a:extLst>
              <a:ext uri="{FF2B5EF4-FFF2-40B4-BE49-F238E27FC236}">
                <a16:creationId xmlns:a16="http://schemas.microsoft.com/office/drawing/2014/main" id="{F5C7CBA0-BDC1-4952-AE11-919CF4D08A07}"/>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B32EB64-F266-4D5A-8A77-9AB51A304EE3}"/>
              </a:ext>
            </a:extLst>
          </p:cNvPr>
          <p:cNvSpPr>
            <a:spLocks noGrp="1"/>
          </p:cNvSpPr>
          <p:nvPr>
            <p:ph type="sldNum" sz="quarter" idx="12"/>
          </p:nvPr>
        </p:nvSpPr>
        <p:spPr/>
        <p:txBody>
          <a:bodyPr/>
          <a:lstStyle/>
          <a:p>
            <a:fld id="{09918B91-4B66-40C9-B3FB-70033B0922BB}" type="slidenum">
              <a:rPr lang="en-US" smtClean="0"/>
              <a:t>‹#›</a:t>
            </a:fld>
            <a:endParaRPr lang="en-US"/>
          </a:p>
        </p:txBody>
      </p:sp>
    </p:spTree>
    <p:extLst>
      <p:ext uri="{BB962C8B-B14F-4D97-AF65-F5344CB8AC3E}">
        <p14:creationId xmlns:p14="http://schemas.microsoft.com/office/powerpoint/2010/main" val="4027362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F64726-82F9-4481-B6CE-2485E552E1D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7B4FEE3-2038-494F-BD65-94D9E8FFA6F3}"/>
              </a:ext>
            </a:extLst>
          </p:cNvPr>
          <p:cNvSpPr>
            <a:spLocks noGrp="1"/>
          </p:cNvSpPr>
          <p:nvPr>
            <p:ph type="dt" sz="half" idx="10"/>
          </p:nvPr>
        </p:nvSpPr>
        <p:spPr/>
        <p:txBody>
          <a:bodyPr/>
          <a:lstStyle/>
          <a:p>
            <a:fld id="{3EFFF969-D9F3-462C-98D2-43CB0A641305}" type="datetime1">
              <a:rPr lang="en-US" smtClean="0"/>
              <a:t>10/23/2023</a:t>
            </a:fld>
            <a:endParaRPr lang="en-US"/>
          </a:p>
        </p:txBody>
      </p:sp>
      <p:sp>
        <p:nvSpPr>
          <p:cNvPr id="4" name="Footer Placeholder 3">
            <a:extLst>
              <a:ext uri="{FF2B5EF4-FFF2-40B4-BE49-F238E27FC236}">
                <a16:creationId xmlns:a16="http://schemas.microsoft.com/office/drawing/2014/main" id="{9868E5DE-FBE4-450D-8210-8A71F59CA5F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D0E26C0-EB82-4E87-9ACE-4EF189594592}"/>
              </a:ext>
            </a:extLst>
          </p:cNvPr>
          <p:cNvSpPr>
            <a:spLocks noGrp="1"/>
          </p:cNvSpPr>
          <p:nvPr>
            <p:ph type="sldNum" sz="quarter" idx="12"/>
          </p:nvPr>
        </p:nvSpPr>
        <p:spPr/>
        <p:txBody>
          <a:bodyPr/>
          <a:lstStyle/>
          <a:p>
            <a:fld id="{09918B91-4B66-40C9-B3FB-70033B0922BB}" type="slidenum">
              <a:rPr lang="en-US" smtClean="0"/>
              <a:t>‹#›</a:t>
            </a:fld>
            <a:endParaRPr lang="en-US"/>
          </a:p>
        </p:txBody>
      </p:sp>
    </p:spTree>
    <p:extLst>
      <p:ext uri="{BB962C8B-B14F-4D97-AF65-F5344CB8AC3E}">
        <p14:creationId xmlns:p14="http://schemas.microsoft.com/office/powerpoint/2010/main" val="5634279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6FCCBB5-1050-45E2-A474-2527B1B6F144}"/>
              </a:ext>
            </a:extLst>
          </p:cNvPr>
          <p:cNvSpPr>
            <a:spLocks noGrp="1"/>
          </p:cNvSpPr>
          <p:nvPr>
            <p:ph type="dt" sz="half" idx="10"/>
          </p:nvPr>
        </p:nvSpPr>
        <p:spPr/>
        <p:txBody>
          <a:bodyPr/>
          <a:lstStyle/>
          <a:p>
            <a:fld id="{238C9631-E7E3-49EC-8A58-A31CA68BEC3C}" type="datetime1">
              <a:rPr lang="en-US" smtClean="0"/>
              <a:t>10/23/2023</a:t>
            </a:fld>
            <a:endParaRPr lang="en-US"/>
          </a:p>
        </p:txBody>
      </p:sp>
      <p:sp>
        <p:nvSpPr>
          <p:cNvPr id="3" name="Footer Placeholder 2">
            <a:extLst>
              <a:ext uri="{FF2B5EF4-FFF2-40B4-BE49-F238E27FC236}">
                <a16:creationId xmlns:a16="http://schemas.microsoft.com/office/drawing/2014/main" id="{2B662A90-D4FD-4535-B566-CFEAC89E1E9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F40AF2BA-82A0-4492-9C91-5366295BFC7E}"/>
              </a:ext>
            </a:extLst>
          </p:cNvPr>
          <p:cNvSpPr>
            <a:spLocks noGrp="1"/>
          </p:cNvSpPr>
          <p:nvPr>
            <p:ph type="sldNum" sz="quarter" idx="12"/>
          </p:nvPr>
        </p:nvSpPr>
        <p:spPr/>
        <p:txBody>
          <a:bodyPr/>
          <a:lstStyle/>
          <a:p>
            <a:fld id="{09918B91-4B66-40C9-B3FB-70033B0922BB}" type="slidenum">
              <a:rPr lang="en-US" smtClean="0"/>
              <a:t>‹#›</a:t>
            </a:fld>
            <a:endParaRPr lang="en-US"/>
          </a:p>
        </p:txBody>
      </p:sp>
    </p:spTree>
    <p:extLst>
      <p:ext uri="{BB962C8B-B14F-4D97-AF65-F5344CB8AC3E}">
        <p14:creationId xmlns:p14="http://schemas.microsoft.com/office/powerpoint/2010/main" val="122094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C0170D-758D-4723-AACC-844AC91F3803}"/>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5014B8F2-A563-4944-9CCF-23080D497C5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F601E3DC-0BC4-4CDD-8041-72D34945A37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8D0D76B-1E61-475C-8957-7803D49BFAA3}"/>
              </a:ext>
            </a:extLst>
          </p:cNvPr>
          <p:cNvSpPr>
            <a:spLocks noGrp="1"/>
          </p:cNvSpPr>
          <p:nvPr>
            <p:ph type="dt" sz="half" idx="10"/>
          </p:nvPr>
        </p:nvSpPr>
        <p:spPr/>
        <p:txBody>
          <a:bodyPr/>
          <a:lstStyle/>
          <a:p>
            <a:fld id="{A796DBED-BBD4-4E78-8D64-51E54BD3E1C0}" type="datetime1">
              <a:rPr lang="en-US" smtClean="0"/>
              <a:t>10/23/2023</a:t>
            </a:fld>
            <a:endParaRPr lang="en-US"/>
          </a:p>
        </p:txBody>
      </p:sp>
      <p:sp>
        <p:nvSpPr>
          <p:cNvPr id="6" name="Footer Placeholder 5">
            <a:extLst>
              <a:ext uri="{FF2B5EF4-FFF2-40B4-BE49-F238E27FC236}">
                <a16:creationId xmlns:a16="http://schemas.microsoft.com/office/drawing/2014/main" id="{D49B736B-B3CB-4103-B470-B80F9D4DFD2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4C48393-5281-4808-9A0B-89515A5F7DAD}"/>
              </a:ext>
            </a:extLst>
          </p:cNvPr>
          <p:cNvSpPr>
            <a:spLocks noGrp="1"/>
          </p:cNvSpPr>
          <p:nvPr>
            <p:ph type="sldNum" sz="quarter" idx="12"/>
          </p:nvPr>
        </p:nvSpPr>
        <p:spPr/>
        <p:txBody>
          <a:bodyPr/>
          <a:lstStyle/>
          <a:p>
            <a:fld id="{09918B91-4B66-40C9-B3FB-70033B0922BB}" type="slidenum">
              <a:rPr lang="en-US" smtClean="0"/>
              <a:t>‹#›</a:t>
            </a:fld>
            <a:endParaRPr lang="en-US"/>
          </a:p>
        </p:txBody>
      </p:sp>
    </p:spTree>
    <p:extLst>
      <p:ext uri="{BB962C8B-B14F-4D97-AF65-F5344CB8AC3E}">
        <p14:creationId xmlns:p14="http://schemas.microsoft.com/office/powerpoint/2010/main" val="3605354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48F4F1-AF7F-4EFD-9548-F27C47CE15D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82D2CCFD-91A2-49A9-85B9-8B5FF9BE8CF6}"/>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D5D4D12D-1398-4766-87D2-A74CDB81F65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70F269-B0C5-450E-8F16-52501D31CFED}"/>
              </a:ext>
            </a:extLst>
          </p:cNvPr>
          <p:cNvSpPr>
            <a:spLocks noGrp="1"/>
          </p:cNvSpPr>
          <p:nvPr>
            <p:ph type="dt" sz="half" idx="10"/>
          </p:nvPr>
        </p:nvSpPr>
        <p:spPr/>
        <p:txBody>
          <a:bodyPr/>
          <a:lstStyle/>
          <a:p>
            <a:fld id="{90A74DB3-1930-466E-8997-324FDAAABCAA}" type="datetime1">
              <a:rPr lang="en-US" smtClean="0"/>
              <a:t>10/23/2023</a:t>
            </a:fld>
            <a:endParaRPr lang="en-US"/>
          </a:p>
        </p:txBody>
      </p:sp>
      <p:sp>
        <p:nvSpPr>
          <p:cNvPr id="6" name="Footer Placeholder 5">
            <a:extLst>
              <a:ext uri="{FF2B5EF4-FFF2-40B4-BE49-F238E27FC236}">
                <a16:creationId xmlns:a16="http://schemas.microsoft.com/office/drawing/2014/main" id="{892CA26B-F959-4E84-AF58-B667065B648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B8F082-D133-44C1-9D3C-154E3AE6881F}"/>
              </a:ext>
            </a:extLst>
          </p:cNvPr>
          <p:cNvSpPr>
            <a:spLocks noGrp="1"/>
          </p:cNvSpPr>
          <p:nvPr>
            <p:ph type="sldNum" sz="quarter" idx="12"/>
          </p:nvPr>
        </p:nvSpPr>
        <p:spPr/>
        <p:txBody>
          <a:bodyPr/>
          <a:lstStyle/>
          <a:p>
            <a:fld id="{09918B91-4B66-40C9-B3FB-70033B0922BB}" type="slidenum">
              <a:rPr lang="en-US" smtClean="0"/>
              <a:t>‹#›</a:t>
            </a:fld>
            <a:endParaRPr lang="en-US"/>
          </a:p>
        </p:txBody>
      </p:sp>
    </p:spTree>
    <p:extLst>
      <p:ext uri="{BB962C8B-B14F-4D97-AF65-F5344CB8AC3E}">
        <p14:creationId xmlns:p14="http://schemas.microsoft.com/office/powerpoint/2010/main" val="3343501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4">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208E09A1-44A6-458B-AEBB-8AD0B2DFAD7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74DE003-C754-400F-A295-13CDD8E5EF0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83BDB7-A7C4-4DDE-A46F-F9561AF7D3B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0F7C3CB-401C-45BE-8D7C-8D2146A6A2F5}" type="datetime1">
              <a:rPr lang="en-US" smtClean="0"/>
              <a:t>10/23/2023</a:t>
            </a:fld>
            <a:endParaRPr lang="en-US"/>
          </a:p>
        </p:txBody>
      </p:sp>
      <p:sp>
        <p:nvSpPr>
          <p:cNvPr id="5" name="Footer Placeholder 4">
            <a:extLst>
              <a:ext uri="{FF2B5EF4-FFF2-40B4-BE49-F238E27FC236}">
                <a16:creationId xmlns:a16="http://schemas.microsoft.com/office/drawing/2014/main" id="{8A040C73-66ED-4623-8F45-080D30F1404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11B6938-018D-4691-9A43-0AE0F623C6CF}"/>
              </a:ext>
            </a:extLst>
          </p:cNvPr>
          <p:cNvSpPr>
            <a:spLocks noGrp="1"/>
          </p:cNvSpPr>
          <p:nvPr>
            <p:ph type="sldNum" sz="quarter" idx="4"/>
          </p:nvPr>
        </p:nvSpPr>
        <p:spPr>
          <a:xfrm>
            <a:off x="9289868" y="6492875"/>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9918B91-4B66-40C9-B3FB-70033B0922BB}" type="slidenum">
              <a:rPr lang="en-US" smtClean="0"/>
              <a:t>‹#›</a:t>
            </a:fld>
            <a:endParaRPr lang="en-US"/>
          </a:p>
        </p:txBody>
      </p:sp>
    </p:spTree>
    <p:extLst>
      <p:ext uri="{BB962C8B-B14F-4D97-AF65-F5344CB8AC3E}">
        <p14:creationId xmlns:p14="http://schemas.microsoft.com/office/powerpoint/2010/main" val="3586036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453AEE-D156-4817-9650-315E0FE62738}"/>
              </a:ext>
            </a:extLst>
          </p:cNvPr>
          <p:cNvSpPr txBox="1"/>
          <p:nvPr/>
        </p:nvSpPr>
        <p:spPr>
          <a:xfrm>
            <a:off x="5902036" y="4876262"/>
            <a:ext cx="5961413" cy="1323439"/>
          </a:xfrm>
          <a:prstGeom prst="rect">
            <a:avLst/>
          </a:prstGeom>
          <a:noFill/>
        </p:spPr>
        <p:txBody>
          <a:bodyPr wrap="square" rtlCol="0">
            <a:spAutoFit/>
          </a:bodyPr>
          <a:lstStyle/>
          <a:p>
            <a:pPr algn="r"/>
            <a:r>
              <a:rPr lang="en-US" sz="2000" dirty="0">
                <a:solidFill>
                  <a:srgbClr val="003F88"/>
                </a:solidFill>
                <a:latin typeface="Arial" panose="020B0604020202020204" pitchFamily="34" charset="0"/>
                <a:cs typeface="Arial" panose="020B0604020202020204" pitchFamily="34" charset="0"/>
              </a:rPr>
              <a:t>Andrew Espinoza, CBO, MCP, CFM, CCEA</a:t>
            </a:r>
          </a:p>
          <a:p>
            <a:pPr algn="r"/>
            <a:r>
              <a:rPr lang="en-US" sz="2000" dirty="0">
                <a:solidFill>
                  <a:srgbClr val="003F88"/>
                </a:solidFill>
                <a:latin typeface="Arial" panose="020B0604020202020204" pitchFamily="34" charset="0"/>
                <a:cs typeface="Arial" panose="020B0604020202020204" pitchFamily="34" charset="0"/>
              </a:rPr>
              <a:t>Director/Chief Building Official</a:t>
            </a:r>
          </a:p>
          <a:p>
            <a:pPr algn="r"/>
            <a:r>
              <a:rPr lang="en-US" sz="2000" dirty="0">
                <a:solidFill>
                  <a:srgbClr val="003F88"/>
                </a:solidFill>
                <a:latin typeface="Arial" panose="020B0604020202020204" pitchFamily="34" charset="0"/>
                <a:cs typeface="Arial" panose="020B0604020202020204" pitchFamily="34" charset="0"/>
              </a:rPr>
              <a:t>Development Services Department</a:t>
            </a:r>
          </a:p>
          <a:p>
            <a:pPr algn="r"/>
            <a:r>
              <a:rPr lang="en-US" sz="2000" dirty="0">
                <a:solidFill>
                  <a:srgbClr val="003F88"/>
                </a:solidFill>
                <a:latin typeface="Arial" panose="020B0604020202020204" pitchFamily="34" charset="0"/>
                <a:cs typeface="Arial" panose="020B0604020202020204" pitchFamily="34" charset="0"/>
              </a:rPr>
              <a:t>City of Dallas</a:t>
            </a:r>
          </a:p>
        </p:txBody>
      </p:sp>
      <p:sp>
        <p:nvSpPr>
          <p:cNvPr id="5" name="TextBox 4">
            <a:extLst>
              <a:ext uri="{FF2B5EF4-FFF2-40B4-BE49-F238E27FC236}">
                <a16:creationId xmlns:a16="http://schemas.microsoft.com/office/drawing/2014/main" id="{D54DD554-F06D-4497-B132-C07C944E0BDE}"/>
              </a:ext>
            </a:extLst>
          </p:cNvPr>
          <p:cNvSpPr txBox="1"/>
          <p:nvPr/>
        </p:nvSpPr>
        <p:spPr>
          <a:xfrm>
            <a:off x="4930387" y="392953"/>
            <a:ext cx="6933062" cy="769441"/>
          </a:xfrm>
          <a:prstGeom prst="rect">
            <a:avLst/>
          </a:prstGeom>
          <a:noFill/>
        </p:spPr>
        <p:txBody>
          <a:bodyPr wrap="square" rtlCol="0">
            <a:spAutoFit/>
          </a:bodyPr>
          <a:lstStyle/>
          <a:p>
            <a:pPr algn="r"/>
            <a:r>
              <a:rPr lang="en-US" sz="4400" b="1" dirty="0">
                <a:solidFill>
                  <a:srgbClr val="003F88"/>
                </a:solidFill>
                <a:latin typeface="Arial" panose="020B0604020202020204" pitchFamily="34" charset="0"/>
                <a:cs typeface="Arial" panose="020B0604020202020204" pitchFamily="34" charset="0"/>
              </a:rPr>
              <a:t>Development Services</a:t>
            </a:r>
          </a:p>
        </p:txBody>
      </p:sp>
      <p:sp>
        <p:nvSpPr>
          <p:cNvPr id="6" name="TextBox 5">
            <a:extLst>
              <a:ext uri="{FF2B5EF4-FFF2-40B4-BE49-F238E27FC236}">
                <a16:creationId xmlns:a16="http://schemas.microsoft.com/office/drawing/2014/main" id="{DABD800D-BF4E-40CA-8DBB-E8BC3D7925C7}"/>
              </a:ext>
            </a:extLst>
          </p:cNvPr>
          <p:cNvSpPr txBox="1"/>
          <p:nvPr/>
        </p:nvSpPr>
        <p:spPr>
          <a:xfrm>
            <a:off x="4930387" y="3058687"/>
            <a:ext cx="6933062" cy="954107"/>
          </a:xfrm>
          <a:prstGeom prst="rect">
            <a:avLst/>
          </a:prstGeom>
          <a:noFill/>
        </p:spPr>
        <p:txBody>
          <a:bodyPr wrap="square" rtlCol="0">
            <a:spAutoFit/>
          </a:bodyPr>
          <a:lstStyle/>
          <a:p>
            <a:pPr algn="r"/>
            <a:r>
              <a:rPr lang="en-US" sz="2800" b="1" dirty="0">
                <a:solidFill>
                  <a:srgbClr val="003F88"/>
                </a:solidFill>
                <a:latin typeface="Arial" panose="020B0604020202020204" pitchFamily="34" charset="0"/>
                <a:cs typeface="Arial" panose="020B0604020202020204" pitchFamily="34" charset="0"/>
              </a:rPr>
              <a:t>Development Advisory Committee</a:t>
            </a:r>
          </a:p>
          <a:p>
            <a:pPr algn="r"/>
            <a:r>
              <a:rPr lang="en-US" sz="2800" b="1" dirty="0">
                <a:solidFill>
                  <a:srgbClr val="003F88"/>
                </a:solidFill>
                <a:latin typeface="Arial" panose="020B0604020202020204" pitchFamily="34" charset="0"/>
                <a:cs typeface="Arial" panose="020B0604020202020204" pitchFamily="34" charset="0"/>
              </a:rPr>
              <a:t>June 30, 2023</a:t>
            </a:r>
          </a:p>
        </p:txBody>
      </p:sp>
    </p:spTree>
    <p:extLst>
      <p:ext uri="{BB962C8B-B14F-4D97-AF65-F5344CB8AC3E}">
        <p14:creationId xmlns:p14="http://schemas.microsoft.com/office/powerpoint/2010/main" val="1654613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B20CAC-ED40-444C-ADB4-944902B330B4}"/>
              </a:ext>
            </a:extLst>
          </p:cNvPr>
          <p:cNvSpPr txBox="1"/>
          <p:nvPr/>
        </p:nvSpPr>
        <p:spPr>
          <a:xfrm>
            <a:off x="341194" y="55532"/>
            <a:ext cx="11600597" cy="769441"/>
          </a:xfrm>
          <a:prstGeom prst="rect">
            <a:avLst/>
          </a:prstGeom>
          <a:noFill/>
        </p:spPr>
        <p:txBody>
          <a:bodyPr wrap="square" rtlCol="0">
            <a:spAutoFit/>
          </a:bodyPr>
          <a:lstStyle/>
          <a:p>
            <a:r>
              <a:rPr lang="en-US" sz="4400" b="1" dirty="0">
                <a:solidFill>
                  <a:srgbClr val="003F88"/>
                </a:solidFill>
                <a:latin typeface="Century Gothic" panose="020B0502020202020204" pitchFamily="34" charset="0"/>
              </a:rPr>
              <a:t>Self Certification</a:t>
            </a:r>
          </a:p>
        </p:txBody>
      </p:sp>
      <p:sp>
        <p:nvSpPr>
          <p:cNvPr id="5" name="TextBox 4">
            <a:extLst>
              <a:ext uri="{FF2B5EF4-FFF2-40B4-BE49-F238E27FC236}">
                <a16:creationId xmlns:a16="http://schemas.microsoft.com/office/drawing/2014/main" id="{0939072B-F89F-493D-A26C-E698219F8380}"/>
              </a:ext>
            </a:extLst>
          </p:cNvPr>
          <p:cNvSpPr txBox="1"/>
          <p:nvPr/>
        </p:nvSpPr>
        <p:spPr>
          <a:xfrm>
            <a:off x="528506" y="1225689"/>
            <a:ext cx="10553351" cy="4401205"/>
          </a:xfrm>
          <a:prstGeom prst="rect">
            <a:avLst/>
          </a:prstGeom>
          <a:noFill/>
        </p:spPr>
        <p:txBody>
          <a:bodyPr wrap="square" rtlCol="0">
            <a:spAutoFit/>
          </a:bodyPr>
          <a:lstStyle/>
          <a:p>
            <a:pPr marL="285750" indent="-285750">
              <a:buSzPct val="100000"/>
              <a:buFont typeface="Arial" panose="020B0604020202020204" pitchFamily="34" charset="0"/>
              <a:buChar char="•"/>
            </a:pPr>
            <a:r>
              <a:rPr lang="en-US" sz="4000" dirty="0">
                <a:solidFill>
                  <a:srgbClr val="003F88"/>
                </a:solidFill>
                <a:latin typeface="Arial" panose="020B0604020202020204" pitchFamily="34" charset="0"/>
                <a:cs typeface="Arial" panose="020B0604020202020204" pitchFamily="34" charset="0"/>
              </a:rPr>
              <a:t>Development Services soliciting feedback</a:t>
            </a:r>
          </a:p>
          <a:p>
            <a:pPr marL="742950" lvl="1" indent="-285750">
              <a:buSzPct val="100000"/>
              <a:buFont typeface="Arial" panose="020B0604020202020204" pitchFamily="34" charset="0"/>
              <a:buChar char="•"/>
            </a:pPr>
            <a:r>
              <a:rPr lang="en-US" sz="4000" dirty="0">
                <a:solidFill>
                  <a:srgbClr val="003F88"/>
                </a:solidFill>
                <a:latin typeface="Arial" panose="020B0604020202020204" pitchFamily="34" charset="0"/>
                <a:cs typeface="Arial" panose="020B0604020202020204" pitchFamily="34" charset="0"/>
              </a:rPr>
              <a:t>Development Advisory Committee</a:t>
            </a:r>
          </a:p>
          <a:p>
            <a:pPr marL="742950" lvl="1" indent="-285750">
              <a:buSzPct val="100000"/>
              <a:buFont typeface="Arial" panose="020B0604020202020204" pitchFamily="34" charset="0"/>
              <a:buChar char="•"/>
            </a:pPr>
            <a:r>
              <a:rPr lang="en-US" sz="4000" dirty="0">
                <a:solidFill>
                  <a:srgbClr val="003F88"/>
                </a:solidFill>
                <a:latin typeface="Arial" panose="020B0604020202020204" pitchFamily="34" charset="0"/>
                <a:cs typeface="Arial" panose="020B0604020202020204" pitchFamily="34" charset="0"/>
              </a:rPr>
              <a:t>Dallas Home Builders Association</a:t>
            </a:r>
          </a:p>
          <a:p>
            <a:pPr marL="742950" lvl="1" indent="-285750">
              <a:buSzPct val="100000"/>
              <a:buFont typeface="Arial" panose="020B0604020202020204" pitchFamily="34" charset="0"/>
              <a:buChar char="•"/>
            </a:pPr>
            <a:r>
              <a:rPr lang="en-US" sz="4000" dirty="0">
                <a:solidFill>
                  <a:srgbClr val="003F88"/>
                </a:solidFill>
                <a:latin typeface="Arial" panose="020B0604020202020204" pitchFamily="34" charset="0"/>
                <a:cs typeface="Arial" panose="020B0604020202020204" pitchFamily="34" charset="0"/>
              </a:rPr>
              <a:t>Regional Hispanic Contractors Association</a:t>
            </a:r>
          </a:p>
          <a:p>
            <a:pPr marL="742950" lvl="1" indent="-285750">
              <a:buSzPct val="100000"/>
              <a:buFont typeface="Arial" panose="020B0604020202020204" pitchFamily="34" charset="0"/>
              <a:buChar char="•"/>
            </a:pPr>
            <a:r>
              <a:rPr lang="en-US" sz="4000" dirty="0">
                <a:solidFill>
                  <a:srgbClr val="003F88"/>
                </a:solidFill>
                <a:latin typeface="Arial" panose="020B0604020202020204" pitchFamily="34" charset="0"/>
                <a:cs typeface="Arial" panose="020B0604020202020204" pitchFamily="34" charset="0"/>
              </a:rPr>
              <a:t>Texas Real Estate Commission</a:t>
            </a:r>
          </a:p>
          <a:p>
            <a:pPr marL="742950" lvl="1" indent="-285750">
              <a:buSzPct val="100000"/>
              <a:buFont typeface="Arial" panose="020B0604020202020204" pitchFamily="34" charset="0"/>
              <a:buChar char="•"/>
            </a:pPr>
            <a:r>
              <a:rPr lang="en-US" sz="4000" dirty="0">
                <a:solidFill>
                  <a:srgbClr val="003F88"/>
                </a:solidFill>
                <a:latin typeface="Arial" panose="020B0604020202020204" pitchFamily="34" charset="0"/>
                <a:cs typeface="Arial" panose="020B0604020202020204" pitchFamily="34" charset="0"/>
              </a:rPr>
              <a:t>American Institute of Architects</a:t>
            </a:r>
          </a:p>
          <a:p>
            <a:pPr marL="742950" lvl="1" indent="-285750">
              <a:buSzPct val="100000"/>
              <a:buFont typeface="Arial" panose="020B0604020202020204" pitchFamily="34" charset="0"/>
              <a:buChar char="•"/>
            </a:pPr>
            <a:r>
              <a:rPr lang="en-US" sz="4000" dirty="0">
                <a:solidFill>
                  <a:srgbClr val="003F88"/>
                </a:solidFill>
                <a:latin typeface="Arial" panose="020B0604020202020204" pitchFamily="34" charset="0"/>
                <a:cs typeface="Arial" panose="020B0604020202020204" pitchFamily="34" charset="0"/>
              </a:rPr>
              <a:t>Engineering Community</a:t>
            </a:r>
          </a:p>
        </p:txBody>
      </p:sp>
      <p:sp>
        <p:nvSpPr>
          <p:cNvPr id="2" name="Slide Number Placeholder 1">
            <a:extLst>
              <a:ext uri="{FF2B5EF4-FFF2-40B4-BE49-F238E27FC236}">
                <a16:creationId xmlns:a16="http://schemas.microsoft.com/office/drawing/2014/main" id="{5FE1EE07-42DB-4C18-A03D-C5B3B9645509}"/>
              </a:ext>
            </a:extLst>
          </p:cNvPr>
          <p:cNvSpPr>
            <a:spLocks noGrp="1"/>
          </p:cNvSpPr>
          <p:nvPr>
            <p:ph type="sldNum" sz="quarter" idx="12"/>
          </p:nvPr>
        </p:nvSpPr>
        <p:spPr/>
        <p:txBody>
          <a:bodyPr/>
          <a:lstStyle/>
          <a:p>
            <a:fld id="{09918B91-4B66-40C9-B3FB-70033B0922BB}" type="slidenum">
              <a:rPr lang="en-US" smtClean="0"/>
              <a:t>10</a:t>
            </a:fld>
            <a:endParaRPr lang="en-US"/>
          </a:p>
        </p:txBody>
      </p:sp>
    </p:spTree>
    <p:extLst>
      <p:ext uri="{BB962C8B-B14F-4D97-AF65-F5344CB8AC3E}">
        <p14:creationId xmlns:p14="http://schemas.microsoft.com/office/powerpoint/2010/main" val="12080945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D3D9104A-AE70-14B6-8EAB-05360678F231}"/>
              </a:ext>
            </a:extLst>
          </p:cNvPr>
          <p:cNvSpPr>
            <a:spLocks noGrp="1"/>
          </p:cNvSpPr>
          <p:nvPr>
            <p:ph type="sldNum" sz="quarter" idx="12"/>
          </p:nvPr>
        </p:nvSpPr>
        <p:spPr/>
        <p:txBody>
          <a:bodyPr/>
          <a:lstStyle/>
          <a:p>
            <a:fld id="{09918B91-4B66-40C9-B3FB-70033B0922BB}" type="slidenum">
              <a:rPr lang="en-US" smtClean="0"/>
              <a:t>11</a:t>
            </a:fld>
            <a:endParaRPr lang="en-US"/>
          </a:p>
        </p:txBody>
      </p:sp>
      <p:pic>
        <p:nvPicPr>
          <p:cNvPr id="6" name="Picture 5">
            <a:extLst>
              <a:ext uri="{FF2B5EF4-FFF2-40B4-BE49-F238E27FC236}">
                <a16:creationId xmlns:a16="http://schemas.microsoft.com/office/drawing/2014/main" id="{03D4C8B6-ABA3-3018-33C6-ABFDF0B050EC}"/>
              </a:ext>
            </a:extLst>
          </p:cNvPr>
          <p:cNvPicPr>
            <a:picLocks noChangeAspect="1"/>
          </p:cNvPicPr>
          <p:nvPr/>
        </p:nvPicPr>
        <p:blipFill>
          <a:blip r:embed="rId2"/>
          <a:stretch>
            <a:fillRect/>
          </a:stretch>
        </p:blipFill>
        <p:spPr>
          <a:xfrm>
            <a:off x="947956" y="1019216"/>
            <a:ext cx="8341912" cy="5258203"/>
          </a:xfrm>
          <a:prstGeom prst="rect">
            <a:avLst/>
          </a:prstGeom>
        </p:spPr>
      </p:pic>
      <p:sp>
        <p:nvSpPr>
          <p:cNvPr id="7" name="TextBox 6">
            <a:extLst>
              <a:ext uri="{FF2B5EF4-FFF2-40B4-BE49-F238E27FC236}">
                <a16:creationId xmlns:a16="http://schemas.microsoft.com/office/drawing/2014/main" id="{8F476021-402D-D567-9750-9980F1FD8D2D}"/>
              </a:ext>
            </a:extLst>
          </p:cNvPr>
          <p:cNvSpPr txBox="1"/>
          <p:nvPr/>
        </p:nvSpPr>
        <p:spPr>
          <a:xfrm>
            <a:off x="341194" y="55532"/>
            <a:ext cx="11600597" cy="769441"/>
          </a:xfrm>
          <a:prstGeom prst="rect">
            <a:avLst/>
          </a:prstGeom>
          <a:noFill/>
        </p:spPr>
        <p:txBody>
          <a:bodyPr wrap="square" rtlCol="0">
            <a:spAutoFit/>
          </a:bodyPr>
          <a:lstStyle/>
          <a:p>
            <a:r>
              <a:rPr lang="en-US" sz="4400" b="1" dirty="0">
                <a:solidFill>
                  <a:srgbClr val="003F88"/>
                </a:solidFill>
                <a:latin typeface="Century Gothic" panose="020B0502020202020204" pitchFamily="34" charset="0"/>
              </a:rPr>
              <a:t>Metrics</a:t>
            </a:r>
          </a:p>
        </p:txBody>
      </p:sp>
    </p:spTree>
    <p:extLst>
      <p:ext uri="{BB962C8B-B14F-4D97-AF65-F5344CB8AC3E}">
        <p14:creationId xmlns:p14="http://schemas.microsoft.com/office/powerpoint/2010/main" val="3948845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9361526-B62D-6B36-8789-EB3EC8F24CAC}"/>
              </a:ext>
            </a:extLst>
          </p:cNvPr>
          <p:cNvSpPr>
            <a:spLocks noGrp="1"/>
          </p:cNvSpPr>
          <p:nvPr>
            <p:ph type="sldNum" sz="quarter" idx="12"/>
          </p:nvPr>
        </p:nvSpPr>
        <p:spPr/>
        <p:txBody>
          <a:bodyPr/>
          <a:lstStyle/>
          <a:p>
            <a:fld id="{09918B91-4B66-40C9-B3FB-70033B0922BB}" type="slidenum">
              <a:rPr lang="en-US" smtClean="0"/>
              <a:t>12</a:t>
            </a:fld>
            <a:endParaRPr lang="en-US"/>
          </a:p>
        </p:txBody>
      </p:sp>
      <p:pic>
        <p:nvPicPr>
          <p:cNvPr id="6" name="Picture 5">
            <a:extLst>
              <a:ext uri="{FF2B5EF4-FFF2-40B4-BE49-F238E27FC236}">
                <a16:creationId xmlns:a16="http://schemas.microsoft.com/office/drawing/2014/main" id="{2117E4DA-8D26-F0D7-9186-F781D72DD35C}"/>
              </a:ext>
            </a:extLst>
          </p:cNvPr>
          <p:cNvPicPr>
            <a:picLocks noChangeAspect="1"/>
          </p:cNvPicPr>
          <p:nvPr/>
        </p:nvPicPr>
        <p:blipFill>
          <a:blip r:embed="rId2"/>
          <a:stretch>
            <a:fillRect/>
          </a:stretch>
        </p:blipFill>
        <p:spPr>
          <a:xfrm>
            <a:off x="914400" y="1023510"/>
            <a:ext cx="8375468" cy="5260202"/>
          </a:xfrm>
          <a:prstGeom prst="rect">
            <a:avLst/>
          </a:prstGeom>
        </p:spPr>
      </p:pic>
      <p:sp>
        <p:nvSpPr>
          <p:cNvPr id="7" name="TextBox 6">
            <a:extLst>
              <a:ext uri="{FF2B5EF4-FFF2-40B4-BE49-F238E27FC236}">
                <a16:creationId xmlns:a16="http://schemas.microsoft.com/office/drawing/2014/main" id="{C892F720-8F2F-495C-E134-3AF04E068F3E}"/>
              </a:ext>
            </a:extLst>
          </p:cNvPr>
          <p:cNvSpPr txBox="1"/>
          <p:nvPr/>
        </p:nvSpPr>
        <p:spPr>
          <a:xfrm>
            <a:off x="341194" y="55532"/>
            <a:ext cx="11600597" cy="769441"/>
          </a:xfrm>
          <a:prstGeom prst="rect">
            <a:avLst/>
          </a:prstGeom>
          <a:noFill/>
        </p:spPr>
        <p:txBody>
          <a:bodyPr wrap="square" rtlCol="0">
            <a:spAutoFit/>
          </a:bodyPr>
          <a:lstStyle/>
          <a:p>
            <a:r>
              <a:rPr lang="en-US" sz="4400" b="1" dirty="0">
                <a:solidFill>
                  <a:srgbClr val="003F88"/>
                </a:solidFill>
                <a:latin typeface="Century Gothic" panose="020B0502020202020204" pitchFamily="34" charset="0"/>
              </a:rPr>
              <a:t>Metrics</a:t>
            </a:r>
          </a:p>
        </p:txBody>
      </p:sp>
    </p:spTree>
    <p:extLst>
      <p:ext uri="{BB962C8B-B14F-4D97-AF65-F5344CB8AC3E}">
        <p14:creationId xmlns:p14="http://schemas.microsoft.com/office/powerpoint/2010/main" val="5892214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F20266E-5F83-E49A-EF1E-91C50451A50B}"/>
              </a:ext>
            </a:extLst>
          </p:cNvPr>
          <p:cNvSpPr>
            <a:spLocks noGrp="1"/>
          </p:cNvSpPr>
          <p:nvPr>
            <p:ph type="sldNum" sz="quarter" idx="12"/>
          </p:nvPr>
        </p:nvSpPr>
        <p:spPr/>
        <p:txBody>
          <a:bodyPr/>
          <a:lstStyle/>
          <a:p>
            <a:fld id="{09918B91-4B66-40C9-B3FB-70033B0922BB}" type="slidenum">
              <a:rPr lang="en-US" smtClean="0"/>
              <a:t>13</a:t>
            </a:fld>
            <a:endParaRPr lang="en-US"/>
          </a:p>
        </p:txBody>
      </p:sp>
      <p:pic>
        <p:nvPicPr>
          <p:cNvPr id="6" name="Picture 5">
            <a:extLst>
              <a:ext uri="{FF2B5EF4-FFF2-40B4-BE49-F238E27FC236}">
                <a16:creationId xmlns:a16="http://schemas.microsoft.com/office/drawing/2014/main" id="{11C5F76F-D214-9A62-4E87-55D312502CC2}"/>
              </a:ext>
            </a:extLst>
          </p:cNvPr>
          <p:cNvPicPr>
            <a:picLocks noChangeAspect="1"/>
          </p:cNvPicPr>
          <p:nvPr/>
        </p:nvPicPr>
        <p:blipFill>
          <a:blip r:embed="rId2"/>
          <a:stretch>
            <a:fillRect/>
          </a:stretch>
        </p:blipFill>
        <p:spPr>
          <a:xfrm>
            <a:off x="939567" y="985090"/>
            <a:ext cx="8472882" cy="5286665"/>
          </a:xfrm>
          <a:prstGeom prst="rect">
            <a:avLst/>
          </a:prstGeom>
        </p:spPr>
      </p:pic>
      <p:sp>
        <p:nvSpPr>
          <p:cNvPr id="7" name="TextBox 6">
            <a:extLst>
              <a:ext uri="{FF2B5EF4-FFF2-40B4-BE49-F238E27FC236}">
                <a16:creationId xmlns:a16="http://schemas.microsoft.com/office/drawing/2014/main" id="{A12BC21E-DF86-8810-CA1E-8F38467C505A}"/>
              </a:ext>
            </a:extLst>
          </p:cNvPr>
          <p:cNvSpPr txBox="1"/>
          <p:nvPr/>
        </p:nvSpPr>
        <p:spPr>
          <a:xfrm>
            <a:off x="341194" y="55532"/>
            <a:ext cx="11600597" cy="769441"/>
          </a:xfrm>
          <a:prstGeom prst="rect">
            <a:avLst/>
          </a:prstGeom>
          <a:noFill/>
        </p:spPr>
        <p:txBody>
          <a:bodyPr wrap="square" rtlCol="0">
            <a:spAutoFit/>
          </a:bodyPr>
          <a:lstStyle/>
          <a:p>
            <a:r>
              <a:rPr lang="en-US" sz="4400" b="1" dirty="0">
                <a:solidFill>
                  <a:srgbClr val="003F88"/>
                </a:solidFill>
                <a:latin typeface="Century Gothic" panose="020B0502020202020204" pitchFamily="34" charset="0"/>
              </a:rPr>
              <a:t>Metrics</a:t>
            </a:r>
          </a:p>
        </p:txBody>
      </p:sp>
    </p:spTree>
    <p:extLst>
      <p:ext uri="{BB962C8B-B14F-4D97-AF65-F5344CB8AC3E}">
        <p14:creationId xmlns:p14="http://schemas.microsoft.com/office/powerpoint/2010/main" val="4770357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2A12286-6535-3990-ADA3-98439DF7BDC4}"/>
              </a:ext>
            </a:extLst>
          </p:cNvPr>
          <p:cNvSpPr>
            <a:spLocks noGrp="1"/>
          </p:cNvSpPr>
          <p:nvPr>
            <p:ph type="sldNum" sz="quarter" idx="12"/>
          </p:nvPr>
        </p:nvSpPr>
        <p:spPr/>
        <p:txBody>
          <a:bodyPr/>
          <a:lstStyle/>
          <a:p>
            <a:fld id="{09918B91-4B66-40C9-B3FB-70033B0922BB}" type="slidenum">
              <a:rPr lang="en-US" smtClean="0"/>
              <a:t>14</a:t>
            </a:fld>
            <a:endParaRPr lang="en-US"/>
          </a:p>
        </p:txBody>
      </p:sp>
      <p:pic>
        <p:nvPicPr>
          <p:cNvPr id="6" name="Picture 5">
            <a:extLst>
              <a:ext uri="{FF2B5EF4-FFF2-40B4-BE49-F238E27FC236}">
                <a16:creationId xmlns:a16="http://schemas.microsoft.com/office/drawing/2014/main" id="{4A9A4AA3-894F-310E-CCF8-3CBEF71E7AFB}"/>
              </a:ext>
            </a:extLst>
          </p:cNvPr>
          <p:cNvPicPr>
            <a:picLocks noChangeAspect="1"/>
          </p:cNvPicPr>
          <p:nvPr/>
        </p:nvPicPr>
        <p:blipFill>
          <a:blip r:embed="rId2"/>
          <a:stretch>
            <a:fillRect/>
          </a:stretch>
        </p:blipFill>
        <p:spPr>
          <a:xfrm>
            <a:off x="864066" y="997041"/>
            <a:ext cx="8425802" cy="5315822"/>
          </a:xfrm>
          <a:prstGeom prst="rect">
            <a:avLst/>
          </a:prstGeom>
        </p:spPr>
      </p:pic>
      <p:sp>
        <p:nvSpPr>
          <p:cNvPr id="7" name="TextBox 6">
            <a:extLst>
              <a:ext uri="{FF2B5EF4-FFF2-40B4-BE49-F238E27FC236}">
                <a16:creationId xmlns:a16="http://schemas.microsoft.com/office/drawing/2014/main" id="{E07AE98F-CEC2-6B4F-8D73-E2E40123EA76}"/>
              </a:ext>
            </a:extLst>
          </p:cNvPr>
          <p:cNvSpPr txBox="1"/>
          <p:nvPr/>
        </p:nvSpPr>
        <p:spPr>
          <a:xfrm>
            <a:off x="341194" y="55532"/>
            <a:ext cx="11600597" cy="769441"/>
          </a:xfrm>
          <a:prstGeom prst="rect">
            <a:avLst/>
          </a:prstGeom>
          <a:noFill/>
        </p:spPr>
        <p:txBody>
          <a:bodyPr wrap="square" rtlCol="0">
            <a:spAutoFit/>
          </a:bodyPr>
          <a:lstStyle/>
          <a:p>
            <a:r>
              <a:rPr lang="en-US" sz="4400" b="1" dirty="0">
                <a:solidFill>
                  <a:srgbClr val="003F88"/>
                </a:solidFill>
                <a:latin typeface="Century Gothic" panose="020B0502020202020204" pitchFamily="34" charset="0"/>
              </a:rPr>
              <a:t>Metrics</a:t>
            </a:r>
          </a:p>
        </p:txBody>
      </p:sp>
    </p:spTree>
    <p:extLst>
      <p:ext uri="{BB962C8B-B14F-4D97-AF65-F5344CB8AC3E}">
        <p14:creationId xmlns:p14="http://schemas.microsoft.com/office/powerpoint/2010/main" val="37182766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F3EA07-920A-B5AF-C6DA-0288811FEADA}"/>
              </a:ext>
            </a:extLst>
          </p:cNvPr>
          <p:cNvSpPr>
            <a:spLocks noGrp="1"/>
          </p:cNvSpPr>
          <p:nvPr>
            <p:ph type="title"/>
          </p:nvPr>
        </p:nvSpPr>
        <p:spPr>
          <a:xfrm>
            <a:off x="66412" y="0"/>
            <a:ext cx="11065777" cy="964836"/>
          </a:xfrm>
        </p:spPr>
        <p:txBody>
          <a:bodyPr>
            <a:noAutofit/>
          </a:bodyPr>
          <a:lstStyle/>
          <a:p>
            <a:r>
              <a:rPr lang="en-US" b="1" dirty="0">
                <a:solidFill>
                  <a:srgbClr val="003F88"/>
                </a:solidFill>
                <a:latin typeface="Century Gothic" panose="020B0502020202020204" pitchFamily="34" charset="0"/>
                <a:ea typeface="+mn-ea"/>
                <a:cs typeface="+mn-cs"/>
              </a:rPr>
              <a:t>Relocation to 7800 N. Stemmons Update</a:t>
            </a:r>
          </a:p>
        </p:txBody>
      </p:sp>
      <p:sp>
        <p:nvSpPr>
          <p:cNvPr id="3" name="Content Placeholder 2">
            <a:extLst>
              <a:ext uri="{FF2B5EF4-FFF2-40B4-BE49-F238E27FC236}">
                <a16:creationId xmlns:a16="http://schemas.microsoft.com/office/drawing/2014/main" id="{094AD09E-1178-91D7-1DF0-BD1973B6C0E9}"/>
              </a:ext>
            </a:extLst>
          </p:cNvPr>
          <p:cNvSpPr>
            <a:spLocks noGrp="1"/>
          </p:cNvSpPr>
          <p:nvPr>
            <p:ph idx="1"/>
          </p:nvPr>
        </p:nvSpPr>
        <p:spPr>
          <a:xfrm>
            <a:off x="838200" y="1216404"/>
            <a:ext cx="10515600" cy="4960559"/>
          </a:xfrm>
        </p:spPr>
        <p:txBody>
          <a:bodyPr>
            <a:normAutofit/>
          </a:bodyPr>
          <a:lstStyle/>
          <a:p>
            <a:r>
              <a:rPr lang="en-US" sz="4000" dirty="0">
                <a:solidFill>
                  <a:srgbClr val="003F88"/>
                </a:solidFill>
                <a:latin typeface="Arial" panose="020B0604020202020204" pitchFamily="34" charset="0"/>
                <a:cs typeface="Arial" panose="020B0604020202020204" pitchFamily="34" charset="0"/>
              </a:rPr>
              <a:t>Ransomware Attack Impact</a:t>
            </a:r>
          </a:p>
          <a:p>
            <a:r>
              <a:rPr lang="en-US" sz="4000" dirty="0">
                <a:solidFill>
                  <a:srgbClr val="003F88"/>
                </a:solidFill>
                <a:latin typeface="Arial" panose="020B0604020202020204" pitchFamily="34" charset="0"/>
                <a:cs typeface="Arial" panose="020B0604020202020204" pitchFamily="34" charset="0"/>
              </a:rPr>
              <a:t>Phase 1 – October 2023 Move In</a:t>
            </a:r>
          </a:p>
          <a:p>
            <a:pPr lvl="1"/>
            <a:r>
              <a:rPr lang="en-US" sz="3600" dirty="0">
                <a:solidFill>
                  <a:srgbClr val="003F88"/>
                </a:solidFill>
                <a:latin typeface="Arial" panose="020B0604020202020204" pitchFamily="34" charset="0"/>
                <a:cs typeface="Arial" panose="020B0604020202020204" pitchFamily="34" charset="0"/>
              </a:rPr>
              <a:t>Floor 1 Permit Counter/Call Center</a:t>
            </a:r>
          </a:p>
          <a:p>
            <a:pPr lvl="1"/>
            <a:r>
              <a:rPr lang="en-US" sz="3600" dirty="0">
                <a:solidFill>
                  <a:srgbClr val="003F88"/>
                </a:solidFill>
                <a:latin typeface="Arial" panose="020B0604020202020204" pitchFamily="34" charset="0"/>
                <a:cs typeface="Arial" panose="020B0604020202020204" pitchFamily="34" charset="0"/>
              </a:rPr>
              <a:t>Floor 2 Residential/Minor Commercial Team</a:t>
            </a:r>
          </a:p>
          <a:p>
            <a:pPr lvl="1"/>
            <a:r>
              <a:rPr lang="en-US" sz="3600" dirty="0">
                <a:solidFill>
                  <a:srgbClr val="003F88"/>
                </a:solidFill>
                <a:latin typeface="Arial" panose="020B0604020202020204" pitchFamily="34" charset="0"/>
                <a:cs typeface="Arial" panose="020B0604020202020204" pitchFamily="34" charset="0"/>
              </a:rPr>
              <a:t>Floor 3 Engineering/Subdivision/GIS</a:t>
            </a:r>
          </a:p>
          <a:p>
            <a:pPr lvl="1"/>
            <a:r>
              <a:rPr lang="en-US" sz="3600" dirty="0">
                <a:solidFill>
                  <a:srgbClr val="003F88"/>
                </a:solidFill>
                <a:latin typeface="Arial" panose="020B0604020202020204" pitchFamily="34" charset="0"/>
                <a:cs typeface="Arial" panose="020B0604020202020204" pitchFamily="34" charset="0"/>
              </a:rPr>
              <a:t>Floor 4 Admin</a:t>
            </a:r>
          </a:p>
          <a:p>
            <a:pPr lvl="1"/>
            <a:r>
              <a:rPr lang="en-US" sz="3600" dirty="0">
                <a:solidFill>
                  <a:srgbClr val="003F88"/>
                </a:solidFill>
                <a:latin typeface="Arial" panose="020B0604020202020204" pitchFamily="34" charset="0"/>
                <a:cs typeface="Arial" panose="020B0604020202020204" pitchFamily="34" charset="0"/>
              </a:rPr>
              <a:t>Floor 5 Commercial Plan Review/Q-Team</a:t>
            </a:r>
            <a:endParaRPr lang="en-US" dirty="0">
              <a:solidFill>
                <a:srgbClr val="003F88"/>
              </a:solidFill>
            </a:endParaRPr>
          </a:p>
        </p:txBody>
      </p:sp>
      <p:sp>
        <p:nvSpPr>
          <p:cNvPr id="4" name="Slide Number Placeholder 3">
            <a:extLst>
              <a:ext uri="{FF2B5EF4-FFF2-40B4-BE49-F238E27FC236}">
                <a16:creationId xmlns:a16="http://schemas.microsoft.com/office/drawing/2014/main" id="{2E0342B7-6ED2-B60E-E33C-E5AB5DFC0DC4}"/>
              </a:ext>
            </a:extLst>
          </p:cNvPr>
          <p:cNvSpPr>
            <a:spLocks noGrp="1"/>
          </p:cNvSpPr>
          <p:nvPr>
            <p:ph type="sldNum" sz="quarter" idx="12"/>
          </p:nvPr>
        </p:nvSpPr>
        <p:spPr/>
        <p:txBody>
          <a:bodyPr/>
          <a:lstStyle/>
          <a:p>
            <a:fld id="{09918B91-4B66-40C9-B3FB-70033B0922BB}" type="slidenum">
              <a:rPr lang="en-US" smtClean="0"/>
              <a:t>15</a:t>
            </a:fld>
            <a:endParaRPr lang="en-US"/>
          </a:p>
        </p:txBody>
      </p:sp>
    </p:spTree>
    <p:extLst>
      <p:ext uri="{BB962C8B-B14F-4D97-AF65-F5344CB8AC3E}">
        <p14:creationId xmlns:p14="http://schemas.microsoft.com/office/powerpoint/2010/main" val="363499516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9D1F3A8-21DB-0C20-B7E8-927CC681EE71}"/>
              </a:ext>
            </a:extLst>
          </p:cNvPr>
          <p:cNvSpPr>
            <a:spLocks noGrp="1"/>
          </p:cNvSpPr>
          <p:nvPr>
            <p:ph idx="1"/>
          </p:nvPr>
        </p:nvSpPr>
        <p:spPr/>
        <p:txBody>
          <a:bodyPr>
            <a:normAutofit/>
          </a:bodyPr>
          <a:lstStyle/>
          <a:p>
            <a:pPr marL="0" indent="0" algn="ctr">
              <a:buNone/>
            </a:pPr>
            <a:r>
              <a:rPr lang="en-US" sz="4400" dirty="0">
                <a:solidFill>
                  <a:srgbClr val="003F88"/>
                </a:solidFill>
              </a:rPr>
              <a:t>Open Discussion</a:t>
            </a:r>
          </a:p>
        </p:txBody>
      </p:sp>
      <p:sp>
        <p:nvSpPr>
          <p:cNvPr id="4" name="Slide Number Placeholder 3">
            <a:extLst>
              <a:ext uri="{FF2B5EF4-FFF2-40B4-BE49-F238E27FC236}">
                <a16:creationId xmlns:a16="http://schemas.microsoft.com/office/drawing/2014/main" id="{4F18721F-5C52-447B-382D-7B7DD81D5BC6}"/>
              </a:ext>
            </a:extLst>
          </p:cNvPr>
          <p:cNvSpPr>
            <a:spLocks noGrp="1"/>
          </p:cNvSpPr>
          <p:nvPr>
            <p:ph type="sldNum" sz="quarter" idx="12"/>
          </p:nvPr>
        </p:nvSpPr>
        <p:spPr/>
        <p:txBody>
          <a:bodyPr/>
          <a:lstStyle/>
          <a:p>
            <a:fld id="{09918B91-4B66-40C9-B3FB-70033B0922BB}" type="slidenum">
              <a:rPr lang="en-US" smtClean="0"/>
              <a:t>16</a:t>
            </a:fld>
            <a:endParaRPr lang="en-US"/>
          </a:p>
        </p:txBody>
      </p:sp>
    </p:spTree>
    <p:extLst>
      <p:ext uri="{BB962C8B-B14F-4D97-AF65-F5344CB8AC3E}">
        <p14:creationId xmlns:p14="http://schemas.microsoft.com/office/powerpoint/2010/main" val="34311308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6453AEE-D156-4817-9650-315E0FE62738}"/>
              </a:ext>
            </a:extLst>
          </p:cNvPr>
          <p:cNvSpPr txBox="1"/>
          <p:nvPr/>
        </p:nvSpPr>
        <p:spPr>
          <a:xfrm>
            <a:off x="5902036" y="4876262"/>
            <a:ext cx="5961413" cy="1323439"/>
          </a:xfrm>
          <a:prstGeom prst="rect">
            <a:avLst/>
          </a:prstGeom>
          <a:noFill/>
        </p:spPr>
        <p:txBody>
          <a:bodyPr wrap="square" rtlCol="0">
            <a:spAutoFit/>
          </a:bodyPr>
          <a:lstStyle/>
          <a:p>
            <a:pPr algn="r"/>
            <a:r>
              <a:rPr lang="en-US" sz="2000" dirty="0">
                <a:solidFill>
                  <a:srgbClr val="003F88"/>
                </a:solidFill>
                <a:latin typeface="Arial" panose="020B0604020202020204" pitchFamily="34" charset="0"/>
                <a:cs typeface="Arial" panose="020B0604020202020204" pitchFamily="34" charset="0"/>
              </a:rPr>
              <a:t>Andrew Espinoza, CBO, MCP, CFM, CCEA</a:t>
            </a:r>
          </a:p>
          <a:p>
            <a:pPr algn="r"/>
            <a:r>
              <a:rPr lang="en-US" sz="2000" dirty="0">
                <a:solidFill>
                  <a:srgbClr val="003F88"/>
                </a:solidFill>
                <a:latin typeface="Arial" panose="020B0604020202020204" pitchFamily="34" charset="0"/>
                <a:cs typeface="Arial" panose="020B0604020202020204" pitchFamily="34" charset="0"/>
              </a:rPr>
              <a:t>Director/Chief Building Official</a:t>
            </a:r>
          </a:p>
          <a:p>
            <a:pPr algn="r"/>
            <a:r>
              <a:rPr lang="en-US" sz="2000" dirty="0">
                <a:solidFill>
                  <a:srgbClr val="003F88"/>
                </a:solidFill>
                <a:latin typeface="Arial" panose="020B0604020202020204" pitchFamily="34" charset="0"/>
                <a:cs typeface="Arial" panose="020B0604020202020204" pitchFamily="34" charset="0"/>
              </a:rPr>
              <a:t>Development Services Department</a:t>
            </a:r>
          </a:p>
          <a:p>
            <a:pPr algn="r"/>
            <a:r>
              <a:rPr lang="en-US" sz="2000" dirty="0">
                <a:solidFill>
                  <a:srgbClr val="003F88"/>
                </a:solidFill>
                <a:latin typeface="Arial" panose="020B0604020202020204" pitchFamily="34" charset="0"/>
                <a:cs typeface="Arial" panose="020B0604020202020204" pitchFamily="34" charset="0"/>
              </a:rPr>
              <a:t>City of Dallas</a:t>
            </a:r>
          </a:p>
        </p:txBody>
      </p:sp>
      <p:sp>
        <p:nvSpPr>
          <p:cNvPr id="5" name="TextBox 4">
            <a:extLst>
              <a:ext uri="{FF2B5EF4-FFF2-40B4-BE49-F238E27FC236}">
                <a16:creationId xmlns:a16="http://schemas.microsoft.com/office/drawing/2014/main" id="{D54DD554-F06D-4497-B132-C07C944E0BDE}"/>
              </a:ext>
            </a:extLst>
          </p:cNvPr>
          <p:cNvSpPr txBox="1"/>
          <p:nvPr/>
        </p:nvSpPr>
        <p:spPr>
          <a:xfrm>
            <a:off x="4930387" y="392953"/>
            <a:ext cx="6933062" cy="769441"/>
          </a:xfrm>
          <a:prstGeom prst="rect">
            <a:avLst/>
          </a:prstGeom>
          <a:noFill/>
        </p:spPr>
        <p:txBody>
          <a:bodyPr wrap="square" rtlCol="0">
            <a:spAutoFit/>
          </a:bodyPr>
          <a:lstStyle/>
          <a:p>
            <a:pPr algn="r"/>
            <a:r>
              <a:rPr lang="en-US" sz="4400" b="1" dirty="0">
                <a:solidFill>
                  <a:srgbClr val="003F88"/>
                </a:solidFill>
                <a:latin typeface="Arial" panose="020B0604020202020204" pitchFamily="34" charset="0"/>
                <a:cs typeface="Arial" panose="020B0604020202020204" pitchFamily="34" charset="0"/>
              </a:rPr>
              <a:t>Development Services</a:t>
            </a:r>
          </a:p>
        </p:txBody>
      </p:sp>
      <p:sp>
        <p:nvSpPr>
          <p:cNvPr id="6" name="TextBox 5">
            <a:extLst>
              <a:ext uri="{FF2B5EF4-FFF2-40B4-BE49-F238E27FC236}">
                <a16:creationId xmlns:a16="http://schemas.microsoft.com/office/drawing/2014/main" id="{DABD800D-BF4E-40CA-8DBB-E8BC3D7925C7}"/>
              </a:ext>
            </a:extLst>
          </p:cNvPr>
          <p:cNvSpPr txBox="1"/>
          <p:nvPr/>
        </p:nvSpPr>
        <p:spPr>
          <a:xfrm>
            <a:off x="4930387" y="3058687"/>
            <a:ext cx="6933062" cy="954107"/>
          </a:xfrm>
          <a:prstGeom prst="rect">
            <a:avLst/>
          </a:prstGeom>
          <a:noFill/>
        </p:spPr>
        <p:txBody>
          <a:bodyPr wrap="square" rtlCol="0">
            <a:spAutoFit/>
          </a:bodyPr>
          <a:lstStyle/>
          <a:p>
            <a:pPr algn="r"/>
            <a:r>
              <a:rPr lang="en-US" sz="2800" b="1" dirty="0">
                <a:solidFill>
                  <a:srgbClr val="003F88"/>
                </a:solidFill>
                <a:latin typeface="Arial" panose="020B0604020202020204" pitchFamily="34" charset="0"/>
                <a:cs typeface="Arial" panose="020B0604020202020204" pitchFamily="34" charset="0"/>
              </a:rPr>
              <a:t>Development Advisory Committee</a:t>
            </a:r>
          </a:p>
          <a:p>
            <a:pPr algn="r"/>
            <a:r>
              <a:rPr lang="en-US" sz="2800" b="1" dirty="0">
                <a:solidFill>
                  <a:srgbClr val="003F88"/>
                </a:solidFill>
                <a:latin typeface="Arial" panose="020B0604020202020204" pitchFamily="34" charset="0"/>
                <a:cs typeface="Arial" panose="020B0604020202020204" pitchFamily="34" charset="0"/>
              </a:rPr>
              <a:t>June 30, 2023</a:t>
            </a:r>
          </a:p>
        </p:txBody>
      </p:sp>
    </p:spTree>
    <p:extLst>
      <p:ext uri="{BB962C8B-B14F-4D97-AF65-F5344CB8AC3E}">
        <p14:creationId xmlns:p14="http://schemas.microsoft.com/office/powerpoint/2010/main" val="21606598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ext Placeholder 16">
            <a:extLst>
              <a:ext uri="{FF2B5EF4-FFF2-40B4-BE49-F238E27FC236}">
                <a16:creationId xmlns:a16="http://schemas.microsoft.com/office/drawing/2014/main" id="{E4C5DF0E-65F8-414D-A9F0-B15C4C6124D9}"/>
              </a:ext>
            </a:extLst>
          </p:cNvPr>
          <p:cNvSpPr>
            <a:spLocks noGrp="1"/>
          </p:cNvSpPr>
          <p:nvPr>
            <p:ph type="body" sz="quarter" idx="13"/>
          </p:nvPr>
        </p:nvSpPr>
        <p:spPr/>
        <p:txBody>
          <a:bodyPr>
            <a:normAutofit/>
          </a:bodyPr>
          <a:lstStyle/>
          <a:p>
            <a:r>
              <a:rPr lang="en-US" sz="4400" dirty="0">
                <a:solidFill>
                  <a:srgbClr val="003F88"/>
                </a:solidFill>
                <a:latin typeface="Arial" panose="020B0604020202020204" pitchFamily="34" charset="0"/>
                <a:cs typeface="Arial" panose="020B0604020202020204" pitchFamily="34" charset="0"/>
              </a:rPr>
              <a:t>Topics</a:t>
            </a:r>
          </a:p>
        </p:txBody>
      </p:sp>
      <p:sp>
        <p:nvSpPr>
          <p:cNvPr id="3" name="Slide Number Placeholder 2">
            <a:extLst>
              <a:ext uri="{FF2B5EF4-FFF2-40B4-BE49-F238E27FC236}">
                <a16:creationId xmlns:a16="http://schemas.microsoft.com/office/drawing/2014/main" id="{38E652C0-DB65-4E64-8504-AB8546A8CE03}"/>
              </a:ext>
            </a:extLst>
          </p:cNvPr>
          <p:cNvSpPr>
            <a:spLocks noGrp="1"/>
          </p:cNvSpPr>
          <p:nvPr>
            <p:ph type="sldNum" sz="quarter" idx="12"/>
          </p:nvPr>
        </p:nvSpPr>
        <p:spPr/>
        <p:txBody>
          <a:bodyPr/>
          <a:lstStyle/>
          <a:p>
            <a:fld id="{09918B91-4B66-40C9-B3FB-70033B0922BB}" type="slidenum">
              <a:rPr lang="en-US" smtClean="0"/>
              <a:pPr/>
              <a:t>2</a:t>
            </a:fld>
            <a:endParaRPr lang="en-US" dirty="0"/>
          </a:p>
        </p:txBody>
      </p:sp>
      <p:sp>
        <p:nvSpPr>
          <p:cNvPr id="18" name="Text Placeholder 17">
            <a:extLst>
              <a:ext uri="{FF2B5EF4-FFF2-40B4-BE49-F238E27FC236}">
                <a16:creationId xmlns:a16="http://schemas.microsoft.com/office/drawing/2014/main" id="{B9B10597-7927-4575-8616-C21D5BB6BAE2}"/>
              </a:ext>
            </a:extLst>
          </p:cNvPr>
          <p:cNvSpPr>
            <a:spLocks noGrp="1"/>
          </p:cNvSpPr>
          <p:nvPr>
            <p:ph sz="quarter" idx="16"/>
          </p:nvPr>
        </p:nvSpPr>
        <p:spPr>
          <a:xfrm>
            <a:off x="427383" y="1135635"/>
            <a:ext cx="11320669" cy="5016590"/>
          </a:xfrm>
        </p:spPr>
        <p:txBody>
          <a:bodyPr numCol="2">
            <a:normAutofit/>
          </a:bodyPr>
          <a:lstStyle/>
          <a:p>
            <a:r>
              <a:rPr lang="en-US" sz="3600" b="1" dirty="0">
                <a:solidFill>
                  <a:srgbClr val="003F88"/>
                </a:solidFill>
              </a:rPr>
              <a:t>Introductions</a:t>
            </a:r>
          </a:p>
          <a:p>
            <a:r>
              <a:rPr lang="en-US" sz="3600" b="1" dirty="0">
                <a:solidFill>
                  <a:srgbClr val="003F88"/>
                </a:solidFill>
              </a:rPr>
              <a:t>Technology</a:t>
            </a:r>
          </a:p>
          <a:p>
            <a:r>
              <a:rPr lang="en-US" sz="3600" b="1" dirty="0">
                <a:solidFill>
                  <a:srgbClr val="003F88"/>
                </a:solidFill>
              </a:rPr>
              <a:t>New Initiatives</a:t>
            </a:r>
          </a:p>
          <a:p>
            <a:pPr lvl="1"/>
            <a:r>
              <a:rPr lang="en-US" dirty="0">
                <a:solidFill>
                  <a:srgbClr val="003F88"/>
                </a:solidFill>
              </a:rPr>
              <a:t>Self-Certification</a:t>
            </a:r>
          </a:p>
          <a:p>
            <a:pPr lvl="1"/>
            <a:r>
              <a:rPr lang="en-US" dirty="0">
                <a:solidFill>
                  <a:srgbClr val="003F88"/>
                </a:solidFill>
              </a:rPr>
              <a:t>School Team</a:t>
            </a:r>
          </a:p>
          <a:p>
            <a:pPr lvl="1"/>
            <a:r>
              <a:rPr lang="en-US" dirty="0">
                <a:solidFill>
                  <a:srgbClr val="003F88"/>
                </a:solidFill>
              </a:rPr>
              <a:t>Impacts of Ransomware Attack</a:t>
            </a:r>
          </a:p>
          <a:p>
            <a:pPr lvl="1"/>
            <a:r>
              <a:rPr lang="en-US" dirty="0">
                <a:solidFill>
                  <a:srgbClr val="003F88"/>
                </a:solidFill>
              </a:rPr>
              <a:t>Certification and Performance Pay</a:t>
            </a:r>
          </a:p>
          <a:p>
            <a:r>
              <a:rPr lang="en-US" sz="3600" b="1" dirty="0">
                <a:solidFill>
                  <a:srgbClr val="003F88"/>
                </a:solidFill>
              </a:rPr>
              <a:t>Outreach Efforts</a:t>
            </a:r>
          </a:p>
          <a:p>
            <a:r>
              <a:rPr lang="en-US" sz="3600" b="1" dirty="0">
                <a:solidFill>
                  <a:srgbClr val="003F88"/>
                </a:solidFill>
              </a:rPr>
              <a:t>Recruitment and Hiring</a:t>
            </a:r>
          </a:p>
          <a:p>
            <a:r>
              <a:rPr lang="en-US" sz="3600" b="1" dirty="0">
                <a:solidFill>
                  <a:srgbClr val="003F88"/>
                </a:solidFill>
              </a:rPr>
              <a:t>Metrics</a:t>
            </a:r>
          </a:p>
          <a:p>
            <a:r>
              <a:rPr lang="en-US" sz="3600" b="1" dirty="0">
                <a:solidFill>
                  <a:srgbClr val="003F88"/>
                </a:solidFill>
              </a:rPr>
              <a:t>Relocation to 7800 N. Stemmons Update</a:t>
            </a:r>
          </a:p>
          <a:p>
            <a:r>
              <a:rPr lang="en-US" sz="3600" b="1" dirty="0">
                <a:solidFill>
                  <a:srgbClr val="003F88"/>
                </a:solidFill>
              </a:rPr>
              <a:t>Open Discussion</a:t>
            </a:r>
          </a:p>
        </p:txBody>
      </p:sp>
    </p:spTree>
    <p:extLst>
      <p:ext uri="{BB962C8B-B14F-4D97-AF65-F5344CB8AC3E}">
        <p14:creationId xmlns:p14="http://schemas.microsoft.com/office/powerpoint/2010/main" val="19537838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ext Placeholder 9">
            <a:extLst>
              <a:ext uri="{FF2B5EF4-FFF2-40B4-BE49-F238E27FC236}">
                <a16:creationId xmlns:a16="http://schemas.microsoft.com/office/drawing/2014/main" id="{80EB33EE-09B0-42EB-B3D1-9F58387BFAAF}"/>
              </a:ext>
            </a:extLst>
          </p:cNvPr>
          <p:cNvSpPr>
            <a:spLocks noGrp="1"/>
          </p:cNvSpPr>
          <p:nvPr>
            <p:ph type="body" sz="quarter" idx="13"/>
          </p:nvPr>
        </p:nvSpPr>
        <p:spPr>
          <a:xfrm>
            <a:off x="419450" y="290370"/>
            <a:ext cx="9571838" cy="706438"/>
          </a:xfrm>
        </p:spPr>
        <p:txBody>
          <a:bodyPr>
            <a:noAutofit/>
          </a:bodyPr>
          <a:lstStyle/>
          <a:p>
            <a:r>
              <a:rPr lang="en-US" sz="4400" dirty="0">
                <a:solidFill>
                  <a:srgbClr val="003F88"/>
                </a:solidFill>
                <a:latin typeface="Century Gothic" panose="020B0502020202020204" pitchFamily="34" charset="0"/>
              </a:rPr>
              <a:t>Introduction / Technology -Accela</a:t>
            </a:r>
          </a:p>
        </p:txBody>
      </p:sp>
      <p:sp>
        <p:nvSpPr>
          <p:cNvPr id="2" name="Slide Number Placeholder 1">
            <a:extLst>
              <a:ext uri="{FF2B5EF4-FFF2-40B4-BE49-F238E27FC236}">
                <a16:creationId xmlns:a16="http://schemas.microsoft.com/office/drawing/2014/main" id="{075F7B7D-7E9E-4F8C-8D6E-D4761C545373}"/>
              </a:ext>
            </a:extLst>
          </p:cNvPr>
          <p:cNvSpPr>
            <a:spLocks noGrp="1"/>
          </p:cNvSpPr>
          <p:nvPr>
            <p:ph type="sldNum" sz="quarter" idx="12"/>
          </p:nvPr>
        </p:nvSpPr>
        <p:spPr/>
        <p:txBody>
          <a:bodyPr/>
          <a:lstStyle/>
          <a:p>
            <a:fld id="{09918B91-4B66-40C9-B3FB-70033B0922BB}" type="slidenum">
              <a:rPr lang="en-US" smtClean="0"/>
              <a:pPr/>
              <a:t>3</a:t>
            </a:fld>
            <a:endParaRPr lang="en-US"/>
          </a:p>
        </p:txBody>
      </p:sp>
      <p:sp>
        <p:nvSpPr>
          <p:cNvPr id="11" name="Text Placeholder 10">
            <a:extLst>
              <a:ext uri="{FF2B5EF4-FFF2-40B4-BE49-F238E27FC236}">
                <a16:creationId xmlns:a16="http://schemas.microsoft.com/office/drawing/2014/main" id="{1F92EE3D-C2E8-4ED5-8D15-32E29FCAA57F}"/>
              </a:ext>
            </a:extLst>
          </p:cNvPr>
          <p:cNvSpPr>
            <a:spLocks noGrp="1"/>
          </p:cNvSpPr>
          <p:nvPr>
            <p:ph sz="quarter" idx="16"/>
          </p:nvPr>
        </p:nvSpPr>
        <p:spPr>
          <a:xfrm>
            <a:off x="708890" y="1362594"/>
            <a:ext cx="10741490" cy="4839423"/>
          </a:xfrm>
        </p:spPr>
        <p:txBody>
          <a:bodyPr>
            <a:normAutofit/>
          </a:bodyPr>
          <a:lstStyle/>
          <a:p>
            <a:pPr>
              <a:lnSpc>
                <a:spcPct val="110000"/>
              </a:lnSpc>
              <a:spcAft>
                <a:spcPts val="600"/>
              </a:spcAft>
            </a:pPr>
            <a:r>
              <a:rPr lang="en-US" sz="4000" dirty="0">
                <a:solidFill>
                  <a:srgbClr val="003F88"/>
                </a:solidFill>
              </a:rPr>
              <a:t>Donald Dixson, CBO, Deputy Building Official Intro</a:t>
            </a:r>
          </a:p>
          <a:p>
            <a:pPr>
              <a:lnSpc>
                <a:spcPct val="110000"/>
              </a:lnSpc>
              <a:spcAft>
                <a:spcPts val="600"/>
              </a:spcAft>
            </a:pPr>
            <a:r>
              <a:rPr lang="en-US" sz="4000" dirty="0">
                <a:solidFill>
                  <a:srgbClr val="003F88"/>
                </a:solidFill>
              </a:rPr>
              <a:t>Kamil Miskowiec, Senior Architect Intro</a:t>
            </a:r>
          </a:p>
          <a:p>
            <a:pPr>
              <a:lnSpc>
                <a:spcPct val="110000"/>
              </a:lnSpc>
              <a:spcAft>
                <a:spcPts val="600"/>
              </a:spcAft>
            </a:pPr>
            <a:r>
              <a:rPr lang="en-US" sz="4000" dirty="0" err="1">
                <a:solidFill>
                  <a:srgbClr val="003F88"/>
                </a:solidFill>
              </a:rPr>
              <a:t>DallasNOW</a:t>
            </a:r>
            <a:r>
              <a:rPr lang="en-US" sz="4000" dirty="0">
                <a:solidFill>
                  <a:srgbClr val="003F88"/>
                </a:solidFill>
              </a:rPr>
              <a:t> Update (Carolina/Ali)</a:t>
            </a:r>
          </a:p>
          <a:p>
            <a:r>
              <a:rPr lang="en-US" sz="4000" dirty="0">
                <a:solidFill>
                  <a:srgbClr val="003F88"/>
                </a:solidFill>
              </a:rPr>
              <a:t>School Team</a:t>
            </a:r>
          </a:p>
          <a:p>
            <a:r>
              <a:rPr lang="en-US" sz="4000" dirty="0">
                <a:solidFill>
                  <a:srgbClr val="003F88"/>
                </a:solidFill>
              </a:rPr>
              <a:t>Impacts of Ransomware Attack</a:t>
            </a:r>
          </a:p>
        </p:txBody>
      </p:sp>
    </p:spTree>
    <p:extLst>
      <p:ext uri="{BB962C8B-B14F-4D97-AF65-F5344CB8AC3E}">
        <p14:creationId xmlns:p14="http://schemas.microsoft.com/office/powerpoint/2010/main" val="27337403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DDB02C81-3474-DA54-793F-FF7460FE0BB9}"/>
              </a:ext>
            </a:extLst>
          </p:cNvPr>
          <p:cNvSpPr>
            <a:spLocks noGrp="1"/>
          </p:cNvSpPr>
          <p:nvPr>
            <p:ph type="body" sz="quarter" idx="13"/>
          </p:nvPr>
        </p:nvSpPr>
        <p:spPr>
          <a:xfrm>
            <a:off x="381720" y="180599"/>
            <a:ext cx="9819293" cy="706438"/>
          </a:xfrm>
        </p:spPr>
        <p:txBody>
          <a:bodyPr>
            <a:noAutofit/>
          </a:bodyPr>
          <a:lstStyle/>
          <a:p>
            <a:r>
              <a:rPr lang="en-US" sz="4400" dirty="0">
                <a:solidFill>
                  <a:srgbClr val="003F88"/>
                </a:solidFill>
                <a:latin typeface="Century Gothic" panose="020B0502020202020204" pitchFamily="34" charset="0"/>
              </a:rPr>
              <a:t>Certification and Performance Pay</a:t>
            </a:r>
          </a:p>
        </p:txBody>
      </p:sp>
      <p:sp>
        <p:nvSpPr>
          <p:cNvPr id="3" name="Slide Number Placeholder 2">
            <a:extLst>
              <a:ext uri="{FF2B5EF4-FFF2-40B4-BE49-F238E27FC236}">
                <a16:creationId xmlns:a16="http://schemas.microsoft.com/office/drawing/2014/main" id="{6CBE4C9C-CEE4-3469-E76C-E8B6BDE5390C}"/>
              </a:ext>
            </a:extLst>
          </p:cNvPr>
          <p:cNvSpPr>
            <a:spLocks noGrp="1"/>
          </p:cNvSpPr>
          <p:nvPr>
            <p:ph type="sldNum" sz="quarter" idx="12"/>
          </p:nvPr>
        </p:nvSpPr>
        <p:spPr/>
        <p:txBody>
          <a:bodyPr/>
          <a:lstStyle/>
          <a:p>
            <a:fld id="{09918B91-4B66-40C9-B3FB-70033B0922BB}" type="slidenum">
              <a:rPr lang="en-US" smtClean="0"/>
              <a:pPr/>
              <a:t>4</a:t>
            </a:fld>
            <a:endParaRPr lang="en-US" dirty="0"/>
          </a:p>
        </p:txBody>
      </p:sp>
      <p:sp>
        <p:nvSpPr>
          <p:cNvPr id="4" name="Content Placeholder 3">
            <a:extLst>
              <a:ext uri="{FF2B5EF4-FFF2-40B4-BE49-F238E27FC236}">
                <a16:creationId xmlns:a16="http://schemas.microsoft.com/office/drawing/2014/main" id="{CD60FB0D-3572-A8C4-B9F7-8480A2109EA9}"/>
              </a:ext>
            </a:extLst>
          </p:cNvPr>
          <p:cNvSpPr>
            <a:spLocks noGrp="1"/>
          </p:cNvSpPr>
          <p:nvPr>
            <p:ph sz="quarter" idx="16"/>
          </p:nvPr>
        </p:nvSpPr>
        <p:spPr>
          <a:xfrm>
            <a:off x="709612" y="1182848"/>
            <a:ext cx="10741490" cy="4974671"/>
          </a:xfrm>
        </p:spPr>
        <p:txBody>
          <a:bodyPr>
            <a:normAutofit lnSpcReduction="10000"/>
          </a:bodyPr>
          <a:lstStyle/>
          <a:p>
            <a:r>
              <a:rPr lang="en-US" sz="3600" dirty="0">
                <a:solidFill>
                  <a:srgbClr val="003F88"/>
                </a:solidFill>
              </a:rPr>
              <a:t>Certification Pay Program</a:t>
            </a:r>
          </a:p>
          <a:p>
            <a:pPr lvl="1"/>
            <a:r>
              <a:rPr lang="en-US" dirty="0">
                <a:solidFill>
                  <a:srgbClr val="003F88"/>
                </a:solidFill>
              </a:rPr>
              <a:t>Incentivize professional development</a:t>
            </a:r>
          </a:p>
          <a:p>
            <a:pPr lvl="1"/>
            <a:r>
              <a:rPr lang="en-US" dirty="0">
                <a:solidFill>
                  <a:srgbClr val="003F88"/>
                </a:solidFill>
              </a:rPr>
              <a:t>Continuing education</a:t>
            </a:r>
          </a:p>
          <a:p>
            <a:pPr lvl="1"/>
            <a:r>
              <a:rPr lang="en-US" dirty="0">
                <a:solidFill>
                  <a:srgbClr val="003F88"/>
                </a:solidFill>
              </a:rPr>
              <a:t>ISO Department Accreditation</a:t>
            </a:r>
          </a:p>
          <a:p>
            <a:pPr lvl="1"/>
            <a:r>
              <a:rPr lang="en-US" dirty="0">
                <a:solidFill>
                  <a:srgbClr val="003F88"/>
                </a:solidFill>
              </a:rPr>
              <a:t>Increase wages and retention</a:t>
            </a:r>
          </a:p>
          <a:p>
            <a:r>
              <a:rPr lang="en-US" sz="3600" dirty="0">
                <a:solidFill>
                  <a:srgbClr val="003F88"/>
                </a:solidFill>
              </a:rPr>
              <a:t>Performance Pay Program</a:t>
            </a:r>
          </a:p>
          <a:p>
            <a:pPr lvl="1"/>
            <a:r>
              <a:rPr lang="en-US" dirty="0">
                <a:solidFill>
                  <a:srgbClr val="003F88"/>
                </a:solidFill>
              </a:rPr>
              <a:t>Metrics and measurables</a:t>
            </a:r>
          </a:p>
          <a:p>
            <a:pPr lvl="1"/>
            <a:r>
              <a:rPr lang="en-US" dirty="0">
                <a:solidFill>
                  <a:srgbClr val="003F88"/>
                </a:solidFill>
              </a:rPr>
              <a:t>Attendance and punctuality</a:t>
            </a:r>
          </a:p>
          <a:p>
            <a:pPr lvl="1"/>
            <a:r>
              <a:rPr lang="en-US" dirty="0">
                <a:solidFill>
                  <a:srgbClr val="003F88"/>
                </a:solidFill>
              </a:rPr>
              <a:t>Customer service and responsiveness</a:t>
            </a:r>
          </a:p>
          <a:p>
            <a:pPr lvl="1"/>
            <a:r>
              <a:rPr lang="en-US" dirty="0">
                <a:solidFill>
                  <a:srgbClr val="003F88"/>
                </a:solidFill>
              </a:rPr>
              <a:t>Professional Development and succession planning</a:t>
            </a:r>
          </a:p>
        </p:txBody>
      </p:sp>
    </p:spTree>
    <p:extLst>
      <p:ext uri="{BB962C8B-B14F-4D97-AF65-F5344CB8AC3E}">
        <p14:creationId xmlns:p14="http://schemas.microsoft.com/office/powerpoint/2010/main" val="31109742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B20CAC-ED40-444C-ADB4-944902B330B4}"/>
              </a:ext>
            </a:extLst>
          </p:cNvPr>
          <p:cNvSpPr txBox="1"/>
          <p:nvPr/>
        </p:nvSpPr>
        <p:spPr>
          <a:xfrm>
            <a:off x="341194" y="79863"/>
            <a:ext cx="11600597" cy="76944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4400" b="1" dirty="0">
                <a:solidFill>
                  <a:srgbClr val="003F88"/>
                </a:solidFill>
                <a:latin typeface="Century Gothic" panose="020B0502020202020204" pitchFamily="34" charset="0"/>
              </a:rPr>
              <a:t>Outreach Efforts</a:t>
            </a:r>
          </a:p>
        </p:txBody>
      </p:sp>
      <p:sp>
        <p:nvSpPr>
          <p:cNvPr id="5" name="TextBox 4">
            <a:extLst>
              <a:ext uri="{FF2B5EF4-FFF2-40B4-BE49-F238E27FC236}">
                <a16:creationId xmlns:a16="http://schemas.microsoft.com/office/drawing/2014/main" id="{0939072B-F89F-493D-A26C-E698219F8380}"/>
              </a:ext>
            </a:extLst>
          </p:cNvPr>
          <p:cNvSpPr txBox="1"/>
          <p:nvPr/>
        </p:nvSpPr>
        <p:spPr>
          <a:xfrm>
            <a:off x="693791" y="983675"/>
            <a:ext cx="11050796" cy="5509200"/>
          </a:xfrm>
          <a:prstGeom prst="rect">
            <a:avLst/>
          </a:prstGeom>
          <a:noFill/>
        </p:spPr>
        <p:txBody>
          <a:bodyPr wrap="square" rtlCol="0">
            <a:spAutoFit/>
          </a:bodyPr>
          <a:lstStyle/>
          <a:p>
            <a:pPr marL="285750" marR="0" lvl="0" indent="-2857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3200" b="0" i="0" u="none" strike="noStrike" kern="1200" cap="none" spc="0" normalizeH="0" baseline="0" noProof="0" dirty="0">
                <a:ln>
                  <a:noFill/>
                </a:ln>
                <a:solidFill>
                  <a:srgbClr val="003F88"/>
                </a:solidFill>
                <a:effectLst/>
                <a:uLnTx/>
                <a:uFillTx/>
                <a:latin typeface="Arial" panose="020B0604020202020204" pitchFamily="34" charset="0"/>
                <a:ea typeface="+mn-ea"/>
                <a:cs typeface="Arial" panose="020B0604020202020204" pitchFamily="34" charset="0"/>
              </a:rPr>
              <a:t>Four Lunch &amp; Learn Outreach Trainings</a:t>
            </a:r>
          </a:p>
          <a:p>
            <a:pPr marL="742950" marR="0" lvl="1" indent="-2857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3200" b="0" i="0" u="none" strike="noStrike" kern="1200" cap="none" spc="0" normalizeH="0" baseline="0" noProof="0" dirty="0">
                <a:ln>
                  <a:noFill/>
                </a:ln>
                <a:solidFill>
                  <a:srgbClr val="003F88"/>
                </a:solidFill>
                <a:effectLst/>
                <a:uLnTx/>
                <a:uFillTx/>
                <a:latin typeface="Arial" panose="020B0604020202020204" pitchFamily="34" charset="0"/>
                <a:ea typeface="+mn-ea"/>
                <a:cs typeface="Arial" panose="020B0604020202020204" pitchFamily="34" charset="0"/>
              </a:rPr>
              <a:t>Water/Wastewater</a:t>
            </a:r>
          </a:p>
          <a:p>
            <a:pPr marL="742950" marR="0" lvl="1" indent="-2857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3200" b="0" i="0" u="none" strike="noStrike" kern="1200" cap="none" spc="0" normalizeH="0" baseline="0" noProof="0" dirty="0">
                <a:ln>
                  <a:noFill/>
                </a:ln>
                <a:solidFill>
                  <a:srgbClr val="003F88"/>
                </a:solidFill>
                <a:effectLst/>
                <a:uLnTx/>
                <a:uFillTx/>
                <a:latin typeface="Arial" panose="020B0604020202020204" pitchFamily="34" charset="0"/>
                <a:ea typeface="+mn-ea"/>
                <a:cs typeface="Arial" panose="020B0604020202020204" pitchFamily="34" charset="0"/>
              </a:rPr>
              <a:t>Landscape – Mandatory Provisions and Ordinances</a:t>
            </a:r>
          </a:p>
          <a:p>
            <a:pPr marL="742950" marR="0" lvl="1" indent="-2857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3200" b="0" i="0" u="none" strike="noStrike" kern="1200" cap="none" spc="0" normalizeH="0" baseline="0" noProof="0" dirty="0">
                <a:ln>
                  <a:noFill/>
                </a:ln>
                <a:solidFill>
                  <a:srgbClr val="003F88"/>
                </a:solidFill>
                <a:effectLst/>
                <a:uLnTx/>
                <a:uFillTx/>
                <a:latin typeface="Arial" panose="020B0604020202020204" pitchFamily="34" charset="0"/>
                <a:ea typeface="+mn-ea"/>
                <a:cs typeface="Arial" panose="020B0604020202020204" pitchFamily="34" charset="0"/>
              </a:rPr>
              <a:t>Gas Test Operating Procedures</a:t>
            </a:r>
          </a:p>
          <a:p>
            <a:pPr marL="742950" marR="0" lvl="1" indent="-2857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3200" b="0" i="0" u="none" strike="noStrike" kern="1200" cap="none" spc="0" normalizeH="0" baseline="0" noProof="0" dirty="0">
                <a:ln>
                  <a:noFill/>
                </a:ln>
                <a:solidFill>
                  <a:srgbClr val="003F88"/>
                </a:solidFill>
                <a:effectLst/>
                <a:uLnTx/>
                <a:uFillTx/>
                <a:latin typeface="Arial" panose="020B0604020202020204" pitchFamily="34" charset="0"/>
                <a:ea typeface="+mn-ea"/>
                <a:cs typeface="Arial" panose="020B0604020202020204" pitchFamily="34" charset="0"/>
              </a:rPr>
              <a:t>Survey/Subdivision</a:t>
            </a:r>
          </a:p>
          <a:p>
            <a:pPr marL="742950" marR="0" lvl="1" indent="-2857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lang="en-US" sz="3200" dirty="0">
                <a:solidFill>
                  <a:srgbClr val="003F88"/>
                </a:solidFill>
                <a:latin typeface="Arial" panose="020B0604020202020204" pitchFamily="34" charset="0"/>
                <a:cs typeface="Arial" panose="020B0604020202020204" pitchFamily="34" charset="0"/>
              </a:rPr>
              <a:t>NFSA Three-day Training – *July 19-21, 2023</a:t>
            </a:r>
            <a:endParaRPr kumimoji="0" lang="en-US" sz="3200" b="0" i="0" u="none" strike="noStrike" kern="1200" cap="none" spc="0" normalizeH="0" baseline="0" noProof="0" dirty="0">
              <a:ln>
                <a:noFill/>
              </a:ln>
              <a:solidFill>
                <a:srgbClr val="003F88"/>
              </a:solidFill>
              <a:effectLst/>
              <a:uLnTx/>
              <a:uFillTx/>
              <a:latin typeface="Arial" panose="020B0604020202020204" pitchFamily="34" charset="0"/>
              <a:ea typeface="+mn-ea"/>
              <a:cs typeface="Arial" panose="020B0604020202020204" pitchFamily="34" charset="0"/>
            </a:endParaRPr>
          </a:p>
          <a:p>
            <a:pPr marL="285750" marR="0" lvl="0" indent="-2857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3200" b="0" i="0" u="none" strike="noStrike" kern="1200" cap="none" spc="0" normalizeH="0" baseline="0" noProof="0" dirty="0">
                <a:ln>
                  <a:noFill/>
                </a:ln>
                <a:solidFill>
                  <a:srgbClr val="003F88"/>
                </a:solidFill>
                <a:effectLst/>
                <a:uLnTx/>
                <a:uFillTx/>
                <a:latin typeface="Arial" panose="020B0604020202020204" pitchFamily="34" charset="0"/>
                <a:ea typeface="+mn-ea"/>
                <a:cs typeface="Arial" panose="020B0604020202020204" pitchFamily="34" charset="0"/>
              </a:rPr>
              <a:t>RHCA Family Day</a:t>
            </a:r>
          </a:p>
          <a:p>
            <a:pPr marL="285750" marR="0" lvl="0" indent="-2857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3200" b="0" i="0" u="none" strike="noStrike" kern="1200" cap="none" spc="0" normalizeH="0" baseline="0" noProof="0" dirty="0">
                <a:ln>
                  <a:noFill/>
                </a:ln>
                <a:solidFill>
                  <a:srgbClr val="003F88"/>
                </a:solidFill>
                <a:effectLst/>
                <a:uLnTx/>
                <a:uFillTx/>
                <a:latin typeface="Arial" panose="020B0604020202020204" pitchFamily="34" charset="0"/>
                <a:ea typeface="+mn-ea"/>
                <a:cs typeface="Arial" panose="020B0604020202020204" pitchFamily="34" charset="0"/>
              </a:rPr>
              <a:t>RHCA Quarterly Meeting</a:t>
            </a:r>
          </a:p>
          <a:p>
            <a:pPr marL="285750" marR="0" lvl="0" indent="-2857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3200" b="0" i="0" u="none" strike="noStrike" kern="1200" cap="none" spc="0" normalizeH="0" baseline="0" noProof="0" dirty="0">
                <a:ln>
                  <a:noFill/>
                </a:ln>
                <a:solidFill>
                  <a:srgbClr val="003F88"/>
                </a:solidFill>
                <a:effectLst/>
                <a:uLnTx/>
                <a:uFillTx/>
                <a:latin typeface="Arial" panose="020B0604020202020204" pitchFamily="34" charset="0"/>
                <a:ea typeface="+mn-ea"/>
                <a:cs typeface="Arial" panose="020B0604020202020204" pitchFamily="34" charset="0"/>
              </a:rPr>
              <a:t>Dallas ISD B.I.G Construction Mixer</a:t>
            </a:r>
          </a:p>
          <a:p>
            <a:pPr marL="285750" marR="0" lvl="0" indent="-2857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3200" b="0" i="0" u="none" strike="noStrike" kern="1200" cap="none" spc="0" normalizeH="0" baseline="0" noProof="0" dirty="0">
                <a:ln>
                  <a:noFill/>
                </a:ln>
                <a:solidFill>
                  <a:srgbClr val="003F88"/>
                </a:solidFill>
                <a:effectLst/>
                <a:uLnTx/>
                <a:uFillTx/>
                <a:latin typeface="Arial" panose="020B0604020202020204" pitchFamily="34" charset="0"/>
                <a:ea typeface="+mn-ea"/>
                <a:cs typeface="Arial" panose="020B0604020202020204" pitchFamily="34" charset="0"/>
              </a:rPr>
              <a:t>National Society of Black Engineers (NSBE) </a:t>
            </a:r>
          </a:p>
          <a:p>
            <a:pPr marL="285750" marR="0" lvl="0" indent="-285750" algn="l" defTabSz="914400" rtl="0" eaLnBrk="1" fontAlgn="auto" latinLnBrk="0" hangingPunct="1">
              <a:lnSpc>
                <a:spcPct val="100000"/>
              </a:lnSpc>
              <a:spcBef>
                <a:spcPts val="0"/>
              </a:spcBef>
              <a:spcAft>
                <a:spcPts val="0"/>
              </a:spcAft>
              <a:buClrTx/>
              <a:buSzPct val="100000"/>
              <a:buFont typeface="Arial" panose="020B0604020202020204" pitchFamily="34" charset="0"/>
              <a:buChar char="•"/>
              <a:tabLst/>
              <a:defRPr/>
            </a:pPr>
            <a:r>
              <a:rPr kumimoji="0" lang="en-US" sz="3200" b="0" i="0" u="none" strike="noStrike" kern="1200" cap="none" spc="0" normalizeH="0" baseline="0" noProof="0" dirty="0">
                <a:ln>
                  <a:noFill/>
                </a:ln>
                <a:solidFill>
                  <a:srgbClr val="003F88"/>
                </a:solidFill>
                <a:effectLst/>
                <a:uLnTx/>
                <a:uFillTx/>
                <a:latin typeface="Arial" panose="020B0604020202020204" pitchFamily="34" charset="0"/>
                <a:ea typeface="+mn-ea"/>
                <a:cs typeface="Arial" panose="020B0604020202020204" pitchFamily="34" charset="0"/>
              </a:rPr>
              <a:t>June Newsletter – 75% open rate</a:t>
            </a:r>
          </a:p>
        </p:txBody>
      </p:sp>
      <p:sp>
        <p:nvSpPr>
          <p:cNvPr id="2" name="Slide Number Placeholder 1">
            <a:extLst>
              <a:ext uri="{FF2B5EF4-FFF2-40B4-BE49-F238E27FC236}">
                <a16:creationId xmlns:a16="http://schemas.microsoft.com/office/drawing/2014/main" id="{7A78F079-384F-4824-8D34-ADA605C00A24}"/>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9918B91-4B66-40C9-B3FB-70033B0922BB}"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143862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B20CAC-ED40-444C-ADB4-944902B330B4}"/>
              </a:ext>
            </a:extLst>
          </p:cNvPr>
          <p:cNvSpPr txBox="1"/>
          <p:nvPr/>
        </p:nvSpPr>
        <p:spPr>
          <a:xfrm>
            <a:off x="341194" y="79863"/>
            <a:ext cx="11600597" cy="769441"/>
          </a:xfrm>
          <a:prstGeom prst="rect">
            <a:avLst/>
          </a:prstGeom>
          <a:noFill/>
        </p:spPr>
        <p:txBody>
          <a:bodyPr wrap="square" rtlCol="0">
            <a:spAutoFit/>
          </a:bodyPr>
          <a:lstStyle/>
          <a:p>
            <a:r>
              <a:rPr lang="en-US" sz="4400" b="1" dirty="0">
                <a:solidFill>
                  <a:srgbClr val="003F88"/>
                </a:solidFill>
                <a:latin typeface="Arial" panose="020B0604020202020204" pitchFamily="34" charset="0"/>
                <a:cs typeface="Arial" panose="020B0604020202020204" pitchFamily="34" charset="0"/>
              </a:rPr>
              <a:t>Recruitment and Hiring</a:t>
            </a:r>
          </a:p>
        </p:txBody>
      </p:sp>
      <p:sp>
        <p:nvSpPr>
          <p:cNvPr id="5" name="TextBox 4">
            <a:extLst>
              <a:ext uri="{FF2B5EF4-FFF2-40B4-BE49-F238E27FC236}">
                <a16:creationId xmlns:a16="http://schemas.microsoft.com/office/drawing/2014/main" id="{0939072B-F89F-493D-A26C-E698219F8380}"/>
              </a:ext>
            </a:extLst>
          </p:cNvPr>
          <p:cNvSpPr txBox="1"/>
          <p:nvPr/>
        </p:nvSpPr>
        <p:spPr>
          <a:xfrm>
            <a:off x="485259" y="1247787"/>
            <a:ext cx="11312466" cy="3785652"/>
          </a:xfrm>
          <a:prstGeom prst="rect">
            <a:avLst/>
          </a:prstGeom>
          <a:noFill/>
        </p:spPr>
        <p:txBody>
          <a:bodyPr wrap="square" rtlCol="0">
            <a:spAutoFit/>
          </a:bodyPr>
          <a:lstStyle/>
          <a:p>
            <a:pPr marL="285750" indent="-285750">
              <a:buSzPct val="100000"/>
              <a:buFont typeface="Arial" panose="020B0604020202020204" pitchFamily="34" charset="0"/>
              <a:buChar char="•"/>
            </a:pPr>
            <a:r>
              <a:rPr lang="en-US" sz="4000" dirty="0">
                <a:solidFill>
                  <a:srgbClr val="003F88"/>
                </a:solidFill>
                <a:latin typeface="Arial" panose="020B0604020202020204" pitchFamily="34" charset="0"/>
                <a:cs typeface="Arial" panose="020B0604020202020204" pitchFamily="34" charset="0"/>
              </a:rPr>
              <a:t>DSD Interns (6)</a:t>
            </a:r>
          </a:p>
          <a:p>
            <a:pPr marL="742950" lvl="1" indent="-285750">
              <a:buSzPct val="100000"/>
              <a:buFont typeface="Arial" panose="020B0604020202020204" pitchFamily="34" charset="0"/>
              <a:buChar char="•"/>
            </a:pPr>
            <a:r>
              <a:rPr lang="en-US" sz="4000" dirty="0">
                <a:solidFill>
                  <a:srgbClr val="003F88"/>
                </a:solidFill>
                <a:latin typeface="Arial" panose="020B0604020202020204" pitchFamily="34" charset="0"/>
                <a:cs typeface="Arial" panose="020B0604020202020204" pitchFamily="34" charset="0"/>
              </a:rPr>
              <a:t>Participated in the 2023 Dallas Works Mayor’s Summer Internship Program </a:t>
            </a:r>
          </a:p>
          <a:p>
            <a:pPr marL="742950" lvl="1" indent="-285750">
              <a:buSzPct val="100000"/>
              <a:buFont typeface="Arial" panose="020B0604020202020204" pitchFamily="34" charset="0"/>
              <a:buChar char="•"/>
            </a:pPr>
            <a:r>
              <a:rPr lang="en-US" sz="4000" dirty="0">
                <a:solidFill>
                  <a:srgbClr val="003F88"/>
                </a:solidFill>
                <a:latin typeface="Arial" panose="020B0604020202020204" pitchFamily="34" charset="0"/>
                <a:cs typeface="Arial" panose="020B0604020202020204" pitchFamily="34" charset="0"/>
              </a:rPr>
              <a:t>5 College Interns working with our Engineering Division </a:t>
            </a:r>
          </a:p>
          <a:p>
            <a:pPr marL="285750" indent="-285750">
              <a:buSzPct val="100000"/>
              <a:buFont typeface="Arial" panose="020B0604020202020204" pitchFamily="34" charset="0"/>
              <a:buChar char="•"/>
            </a:pPr>
            <a:r>
              <a:rPr lang="en-US" sz="4000" dirty="0">
                <a:solidFill>
                  <a:srgbClr val="003F88"/>
                </a:solidFill>
                <a:latin typeface="Arial" panose="020B0604020202020204" pitchFamily="34" charset="0"/>
                <a:cs typeface="Arial" panose="020B0604020202020204" pitchFamily="34" charset="0"/>
              </a:rPr>
              <a:t>Current Onboarding Totals</a:t>
            </a:r>
          </a:p>
        </p:txBody>
      </p:sp>
      <p:sp>
        <p:nvSpPr>
          <p:cNvPr id="2" name="Slide Number Placeholder 1">
            <a:extLst>
              <a:ext uri="{FF2B5EF4-FFF2-40B4-BE49-F238E27FC236}">
                <a16:creationId xmlns:a16="http://schemas.microsoft.com/office/drawing/2014/main" id="{7A78F079-384F-4824-8D34-ADA605C00A24}"/>
              </a:ext>
            </a:extLst>
          </p:cNvPr>
          <p:cNvSpPr>
            <a:spLocks noGrp="1"/>
          </p:cNvSpPr>
          <p:nvPr>
            <p:ph type="sldNum" sz="quarter" idx="12"/>
          </p:nvPr>
        </p:nvSpPr>
        <p:spPr/>
        <p:txBody>
          <a:bodyPr/>
          <a:lstStyle/>
          <a:p>
            <a:fld id="{09918B91-4B66-40C9-B3FB-70033B0922BB}" type="slidenum">
              <a:rPr lang="en-US" smtClean="0"/>
              <a:t>6</a:t>
            </a:fld>
            <a:endParaRPr lang="en-US"/>
          </a:p>
        </p:txBody>
      </p:sp>
      <p:pic>
        <p:nvPicPr>
          <p:cNvPr id="7" name="Picture 6">
            <a:extLst>
              <a:ext uri="{FF2B5EF4-FFF2-40B4-BE49-F238E27FC236}">
                <a16:creationId xmlns:a16="http://schemas.microsoft.com/office/drawing/2014/main" id="{3F13D28D-8780-A268-AB87-5772BE122224}"/>
              </a:ext>
            </a:extLst>
          </p:cNvPr>
          <p:cNvPicPr>
            <a:picLocks noChangeAspect="1"/>
          </p:cNvPicPr>
          <p:nvPr/>
        </p:nvPicPr>
        <p:blipFill>
          <a:blip r:embed="rId2"/>
          <a:stretch>
            <a:fillRect/>
          </a:stretch>
        </p:blipFill>
        <p:spPr>
          <a:xfrm>
            <a:off x="933763" y="5079737"/>
            <a:ext cx="10324474" cy="1060952"/>
          </a:xfrm>
          <a:prstGeom prst="rect">
            <a:avLst/>
          </a:prstGeom>
        </p:spPr>
      </p:pic>
    </p:spTree>
    <p:extLst>
      <p:ext uri="{BB962C8B-B14F-4D97-AF65-F5344CB8AC3E}">
        <p14:creationId xmlns:p14="http://schemas.microsoft.com/office/powerpoint/2010/main" val="130882177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B20CAC-ED40-444C-ADB4-944902B330B4}"/>
              </a:ext>
            </a:extLst>
          </p:cNvPr>
          <p:cNvSpPr txBox="1"/>
          <p:nvPr/>
        </p:nvSpPr>
        <p:spPr>
          <a:xfrm>
            <a:off x="341194" y="79863"/>
            <a:ext cx="11600597" cy="769441"/>
          </a:xfrm>
          <a:prstGeom prst="rect">
            <a:avLst/>
          </a:prstGeom>
          <a:noFill/>
        </p:spPr>
        <p:txBody>
          <a:bodyPr wrap="square" rtlCol="0">
            <a:spAutoFit/>
          </a:bodyPr>
          <a:lstStyle/>
          <a:p>
            <a:r>
              <a:rPr lang="en-US" sz="4400" b="1" dirty="0">
                <a:solidFill>
                  <a:srgbClr val="003F88"/>
                </a:solidFill>
                <a:latin typeface="Century Gothic" panose="020B0502020202020204" pitchFamily="34" charset="0"/>
              </a:rPr>
              <a:t>Self Certification</a:t>
            </a:r>
          </a:p>
        </p:txBody>
      </p:sp>
      <p:sp>
        <p:nvSpPr>
          <p:cNvPr id="5" name="TextBox 4">
            <a:extLst>
              <a:ext uri="{FF2B5EF4-FFF2-40B4-BE49-F238E27FC236}">
                <a16:creationId xmlns:a16="http://schemas.microsoft.com/office/drawing/2014/main" id="{0939072B-F89F-493D-A26C-E698219F8380}"/>
              </a:ext>
            </a:extLst>
          </p:cNvPr>
          <p:cNvSpPr txBox="1"/>
          <p:nvPr/>
        </p:nvSpPr>
        <p:spPr>
          <a:xfrm>
            <a:off x="710569" y="1178856"/>
            <a:ext cx="10051577" cy="4832092"/>
          </a:xfrm>
          <a:prstGeom prst="rect">
            <a:avLst/>
          </a:prstGeom>
          <a:noFill/>
        </p:spPr>
        <p:txBody>
          <a:bodyPr wrap="square" rtlCol="0">
            <a:spAutoFit/>
          </a:bodyPr>
          <a:lstStyle/>
          <a:p>
            <a:pPr marL="285750" indent="-285750">
              <a:buSzPct val="100000"/>
              <a:buFont typeface="Arial" panose="020B0604020202020204" pitchFamily="34" charset="0"/>
              <a:buChar char="•"/>
            </a:pPr>
            <a:r>
              <a:rPr lang="en-US" sz="4400" dirty="0">
                <a:solidFill>
                  <a:srgbClr val="003F88"/>
                </a:solidFill>
                <a:latin typeface="Arial" panose="020B0604020202020204" pitchFamily="34" charset="0"/>
                <a:cs typeface="Arial" panose="020B0604020202020204" pitchFamily="34" charset="0"/>
              </a:rPr>
              <a:t>Matrix Consulting to assist to provide research</a:t>
            </a:r>
          </a:p>
          <a:p>
            <a:pPr marL="285750" indent="-285750">
              <a:buSzPct val="100000"/>
              <a:buFont typeface="Arial" panose="020B0604020202020204" pitchFamily="34" charset="0"/>
              <a:buChar char="•"/>
            </a:pPr>
            <a:r>
              <a:rPr lang="en-US" sz="4400" dirty="0">
                <a:solidFill>
                  <a:srgbClr val="003F88"/>
                </a:solidFill>
                <a:latin typeface="Arial" panose="020B0604020202020204" pitchFamily="34" charset="0"/>
                <a:cs typeface="Arial" panose="020B0604020202020204" pitchFamily="34" charset="0"/>
              </a:rPr>
              <a:t>Undertaking of analysis the project team reviewed other cities programs</a:t>
            </a:r>
          </a:p>
          <a:p>
            <a:pPr marL="285750" indent="-285750">
              <a:buSzPct val="100000"/>
              <a:buFont typeface="Arial" panose="020B0604020202020204" pitchFamily="34" charset="0"/>
              <a:buChar char="•"/>
            </a:pPr>
            <a:r>
              <a:rPr lang="en-US" sz="4400" dirty="0">
                <a:solidFill>
                  <a:srgbClr val="003F88"/>
                </a:solidFill>
                <a:latin typeface="Arial" panose="020B0604020202020204" pitchFamily="34" charset="0"/>
                <a:cs typeface="Arial" panose="020B0604020202020204" pitchFamily="34" charset="0"/>
              </a:rPr>
              <a:t>Development Services is exploring a program to register for Self-certification</a:t>
            </a:r>
          </a:p>
        </p:txBody>
      </p:sp>
      <p:sp>
        <p:nvSpPr>
          <p:cNvPr id="2" name="Slide Number Placeholder 1">
            <a:extLst>
              <a:ext uri="{FF2B5EF4-FFF2-40B4-BE49-F238E27FC236}">
                <a16:creationId xmlns:a16="http://schemas.microsoft.com/office/drawing/2014/main" id="{7A78F079-384F-4824-8D34-ADA605C00A24}"/>
              </a:ext>
            </a:extLst>
          </p:cNvPr>
          <p:cNvSpPr>
            <a:spLocks noGrp="1"/>
          </p:cNvSpPr>
          <p:nvPr>
            <p:ph type="sldNum" sz="quarter" idx="12"/>
          </p:nvPr>
        </p:nvSpPr>
        <p:spPr/>
        <p:txBody>
          <a:bodyPr/>
          <a:lstStyle/>
          <a:p>
            <a:fld id="{09918B91-4B66-40C9-B3FB-70033B0922BB}" type="slidenum">
              <a:rPr lang="en-US" smtClean="0"/>
              <a:t>7</a:t>
            </a:fld>
            <a:endParaRPr lang="en-US"/>
          </a:p>
        </p:txBody>
      </p:sp>
    </p:spTree>
    <p:extLst>
      <p:ext uri="{BB962C8B-B14F-4D97-AF65-F5344CB8AC3E}">
        <p14:creationId xmlns:p14="http://schemas.microsoft.com/office/powerpoint/2010/main" val="27814693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B20CAC-ED40-444C-ADB4-944902B330B4}"/>
              </a:ext>
            </a:extLst>
          </p:cNvPr>
          <p:cNvSpPr txBox="1"/>
          <p:nvPr/>
        </p:nvSpPr>
        <p:spPr>
          <a:xfrm>
            <a:off x="341194" y="63122"/>
            <a:ext cx="11600597" cy="769441"/>
          </a:xfrm>
          <a:prstGeom prst="rect">
            <a:avLst/>
          </a:prstGeom>
          <a:noFill/>
        </p:spPr>
        <p:txBody>
          <a:bodyPr wrap="square" rtlCol="0">
            <a:spAutoFit/>
          </a:bodyPr>
          <a:lstStyle/>
          <a:p>
            <a:r>
              <a:rPr lang="en-US" sz="4400" b="1" dirty="0">
                <a:solidFill>
                  <a:srgbClr val="003F88"/>
                </a:solidFill>
                <a:latin typeface="Century Gothic" panose="020B0502020202020204" pitchFamily="34" charset="0"/>
              </a:rPr>
              <a:t>Self Certification</a:t>
            </a:r>
          </a:p>
        </p:txBody>
      </p:sp>
      <p:sp>
        <p:nvSpPr>
          <p:cNvPr id="5" name="TextBox 4">
            <a:extLst>
              <a:ext uri="{FF2B5EF4-FFF2-40B4-BE49-F238E27FC236}">
                <a16:creationId xmlns:a16="http://schemas.microsoft.com/office/drawing/2014/main" id="{0939072B-F89F-493D-A26C-E698219F8380}"/>
              </a:ext>
            </a:extLst>
          </p:cNvPr>
          <p:cNvSpPr txBox="1"/>
          <p:nvPr/>
        </p:nvSpPr>
        <p:spPr>
          <a:xfrm>
            <a:off x="692756" y="1319392"/>
            <a:ext cx="10051577" cy="2800767"/>
          </a:xfrm>
          <a:prstGeom prst="rect">
            <a:avLst/>
          </a:prstGeom>
          <a:noFill/>
        </p:spPr>
        <p:txBody>
          <a:bodyPr wrap="square" rtlCol="0">
            <a:spAutoFit/>
          </a:bodyPr>
          <a:lstStyle/>
          <a:p>
            <a:pPr marL="285750" indent="-285750">
              <a:buSzPct val="100000"/>
              <a:buFont typeface="Arial" panose="020B0604020202020204" pitchFamily="34" charset="0"/>
              <a:buChar char="•"/>
            </a:pPr>
            <a:r>
              <a:rPr lang="en-US" sz="4400" dirty="0">
                <a:solidFill>
                  <a:srgbClr val="003F88"/>
                </a:solidFill>
                <a:latin typeface="Arial" panose="020B0604020202020204" pitchFamily="34" charset="0"/>
                <a:cs typeface="Arial" panose="020B0604020202020204" pitchFamily="34" charset="0"/>
              </a:rPr>
              <a:t>Customer service</a:t>
            </a:r>
          </a:p>
          <a:p>
            <a:pPr marL="285750" indent="-285750">
              <a:buSzPct val="100000"/>
              <a:buFont typeface="Arial" panose="020B0604020202020204" pitchFamily="34" charset="0"/>
              <a:buChar char="•"/>
            </a:pPr>
            <a:r>
              <a:rPr lang="en-US" sz="4400" dirty="0">
                <a:solidFill>
                  <a:srgbClr val="003F88"/>
                </a:solidFill>
                <a:latin typeface="Arial" panose="020B0604020202020204" pitchFamily="34" charset="0"/>
                <a:cs typeface="Arial" panose="020B0604020202020204" pitchFamily="34" charset="0"/>
              </a:rPr>
              <a:t>Eligible project criteria</a:t>
            </a:r>
          </a:p>
          <a:p>
            <a:pPr marL="285750" indent="-285750">
              <a:buSzPct val="100000"/>
              <a:buFont typeface="Arial" panose="020B0604020202020204" pitchFamily="34" charset="0"/>
              <a:buChar char="•"/>
            </a:pPr>
            <a:r>
              <a:rPr lang="en-US" sz="4400" dirty="0">
                <a:solidFill>
                  <a:srgbClr val="003F88"/>
                </a:solidFill>
                <a:latin typeface="Arial" panose="020B0604020202020204" pitchFamily="34" charset="0"/>
                <a:cs typeface="Arial" panose="020B0604020202020204" pitchFamily="34" charset="0"/>
              </a:rPr>
              <a:t>Pilot program for select project types</a:t>
            </a:r>
          </a:p>
          <a:p>
            <a:pPr marL="285750" indent="-285750">
              <a:buSzPct val="100000"/>
              <a:buFont typeface="Arial" panose="020B0604020202020204" pitchFamily="34" charset="0"/>
              <a:buChar char="•"/>
            </a:pPr>
            <a:r>
              <a:rPr lang="en-US" sz="4400" dirty="0">
                <a:solidFill>
                  <a:srgbClr val="003F88"/>
                </a:solidFill>
                <a:latin typeface="Arial" panose="020B0604020202020204" pitchFamily="34" charset="0"/>
                <a:cs typeface="Arial" panose="020B0604020202020204" pitchFamily="34" charset="0"/>
              </a:rPr>
              <a:t>Expand to other project types</a:t>
            </a:r>
          </a:p>
        </p:txBody>
      </p:sp>
      <p:sp>
        <p:nvSpPr>
          <p:cNvPr id="2" name="Slide Number Placeholder 1">
            <a:extLst>
              <a:ext uri="{FF2B5EF4-FFF2-40B4-BE49-F238E27FC236}">
                <a16:creationId xmlns:a16="http://schemas.microsoft.com/office/drawing/2014/main" id="{45B573B3-0FC7-47D0-8D39-1A66D7801DAF}"/>
              </a:ext>
            </a:extLst>
          </p:cNvPr>
          <p:cNvSpPr>
            <a:spLocks noGrp="1"/>
          </p:cNvSpPr>
          <p:nvPr>
            <p:ph type="sldNum" sz="quarter" idx="12"/>
          </p:nvPr>
        </p:nvSpPr>
        <p:spPr/>
        <p:txBody>
          <a:bodyPr/>
          <a:lstStyle/>
          <a:p>
            <a:fld id="{09918B91-4B66-40C9-B3FB-70033B0922BB}" type="slidenum">
              <a:rPr lang="en-US" smtClean="0"/>
              <a:t>8</a:t>
            </a:fld>
            <a:endParaRPr lang="en-US"/>
          </a:p>
        </p:txBody>
      </p:sp>
    </p:spTree>
    <p:extLst>
      <p:ext uri="{BB962C8B-B14F-4D97-AF65-F5344CB8AC3E}">
        <p14:creationId xmlns:p14="http://schemas.microsoft.com/office/powerpoint/2010/main" val="30891973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3DB20CAC-ED40-444C-ADB4-944902B330B4}"/>
              </a:ext>
            </a:extLst>
          </p:cNvPr>
          <p:cNvSpPr txBox="1"/>
          <p:nvPr/>
        </p:nvSpPr>
        <p:spPr>
          <a:xfrm>
            <a:off x="341194" y="55532"/>
            <a:ext cx="11600597" cy="769441"/>
          </a:xfrm>
          <a:prstGeom prst="rect">
            <a:avLst/>
          </a:prstGeom>
          <a:noFill/>
        </p:spPr>
        <p:txBody>
          <a:bodyPr wrap="square" rtlCol="0">
            <a:spAutoFit/>
          </a:bodyPr>
          <a:lstStyle/>
          <a:p>
            <a:r>
              <a:rPr lang="en-US" sz="4400" b="1" dirty="0">
                <a:solidFill>
                  <a:srgbClr val="003F88"/>
                </a:solidFill>
                <a:latin typeface="Century Gothic" panose="020B0502020202020204" pitchFamily="34" charset="0"/>
              </a:rPr>
              <a:t>Self Certification</a:t>
            </a:r>
          </a:p>
        </p:txBody>
      </p:sp>
      <p:sp>
        <p:nvSpPr>
          <p:cNvPr id="5" name="TextBox 4">
            <a:extLst>
              <a:ext uri="{FF2B5EF4-FFF2-40B4-BE49-F238E27FC236}">
                <a16:creationId xmlns:a16="http://schemas.microsoft.com/office/drawing/2014/main" id="{0939072B-F89F-493D-A26C-E698219F8380}"/>
              </a:ext>
            </a:extLst>
          </p:cNvPr>
          <p:cNvSpPr txBox="1"/>
          <p:nvPr/>
        </p:nvSpPr>
        <p:spPr>
          <a:xfrm>
            <a:off x="669006" y="1225689"/>
            <a:ext cx="10051577" cy="4832092"/>
          </a:xfrm>
          <a:prstGeom prst="rect">
            <a:avLst/>
          </a:prstGeom>
          <a:noFill/>
        </p:spPr>
        <p:txBody>
          <a:bodyPr wrap="square" rtlCol="0">
            <a:spAutoFit/>
          </a:bodyPr>
          <a:lstStyle/>
          <a:p>
            <a:pPr marL="285750" indent="-285750">
              <a:buSzPct val="100000"/>
              <a:buFont typeface="Arial" panose="020B0604020202020204" pitchFamily="34" charset="0"/>
              <a:buChar char="•"/>
            </a:pPr>
            <a:r>
              <a:rPr lang="en-US" sz="4400" dirty="0">
                <a:solidFill>
                  <a:srgbClr val="003F88"/>
                </a:solidFill>
                <a:latin typeface="Arial" panose="020B0604020202020204" pitchFamily="34" charset="0"/>
                <a:cs typeface="Arial" panose="020B0604020202020204" pitchFamily="34" charset="0"/>
              </a:rPr>
              <a:t>Establish qualifications for self certifiers</a:t>
            </a:r>
          </a:p>
          <a:p>
            <a:pPr marL="742950" lvl="1" indent="-285750">
              <a:buSzPct val="100000"/>
              <a:buFont typeface="Arial" panose="020B0604020202020204" pitchFamily="34" charset="0"/>
              <a:buChar char="•"/>
            </a:pPr>
            <a:r>
              <a:rPr lang="en-US" sz="4400" dirty="0">
                <a:solidFill>
                  <a:srgbClr val="003F88"/>
                </a:solidFill>
                <a:latin typeface="Arial" panose="020B0604020202020204" pitchFamily="34" charset="0"/>
                <a:cs typeface="Arial" panose="020B0604020202020204" pitchFamily="34" charset="0"/>
              </a:rPr>
              <a:t>Professional engineers</a:t>
            </a:r>
          </a:p>
          <a:p>
            <a:pPr marL="742950" lvl="1" indent="-285750">
              <a:buSzPct val="100000"/>
              <a:buFont typeface="Arial" panose="020B0604020202020204" pitchFamily="34" charset="0"/>
              <a:buChar char="•"/>
            </a:pPr>
            <a:r>
              <a:rPr lang="en-US" sz="4400" dirty="0">
                <a:solidFill>
                  <a:srgbClr val="003F88"/>
                </a:solidFill>
                <a:latin typeface="Arial" panose="020B0604020202020204" pitchFamily="34" charset="0"/>
                <a:cs typeface="Arial" panose="020B0604020202020204" pitchFamily="34" charset="0"/>
              </a:rPr>
              <a:t>Licensed architects</a:t>
            </a:r>
          </a:p>
          <a:p>
            <a:pPr marL="742950" lvl="1" indent="-285750">
              <a:buSzPct val="100000"/>
              <a:buFont typeface="Arial" panose="020B0604020202020204" pitchFamily="34" charset="0"/>
              <a:buChar char="•"/>
            </a:pPr>
            <a:r>
              <a:rPr lang="en-US" sz="4400" dirty="0">
                <a:solidFill>
                  <a:srgbClr val="003F88"/>
                </a:solidFill>
                <a:latin typeface="Arial" panose="020B0604020202020204" pitchFamily="34" charset="0"/>
                <a:cs typeface="Arial" panose="020B0604020202020204" pitchFamily="34" charset="0"/>
              </a:rPr>
              <a:t>Certified code professional</a:t>
            </a:r>
          </a:p>
          <a:p>
            <a:pPr marL="285750" indent="-285750">
              <a:buSzPct val="100000"/>
              <a:buFont typeface="Arial" panose="020B0604020202020204" pitchFamily="34" charset="0"/>
              <a:buChar char="•"/>
            </a:pPr>
            <a:r>
              <a:rPr lang="en-US" sz="4400" dirty="0">
                <a:solidFill>
                  <a:srgbClr val="003F88"/>
                </a:solidFill>
                <a:latin typeface="Arial" panose="020B0604020202020204" pitchFamily="34" charset="0"/>
                <a:cs typeface="Arial" panose="020B0604020202020204" pitchFamily="34" charset="0"/>
              </a:rPr>
              <a:t>Participants must meet experience, license, and certification requirements</a:t>
            </a:r>
          </a:p>
        </p:txBody>
      </p:sp>
      <p:sp>
        <p:nvSpPr>
          <p:cNvPr id="2" name="Slide Number Placeholder 1">
            <a:extLst>
              <a:ext uri="{FF2B5EF4-FFF2-40B4-BE49-F238E27FC236}">
                <a16:creationId xmlns:a16="http://schemas.microsoft.com/office/drawing/2014/main" id="{5FE1EE07-42DB-4C18-A03D-C5B3B9645509}"/>
              </a:ext>
            </a:extLst>
          </p:cNvPr>
          <p:cNvSpPr>
            <a:spLocks noGrp="1"/>
          </p:cNvSpPr>
          <p:nvPr>
            <p:ph type="sldNum" sz="quarter" idx="12"/>
          </p:nvPr>
        </p:nvSpPr>
        <p:spPr/>
        <p:txBody>
          <a:bodyPr/>
          <a:lstStyle/>
          <a:p>
            <a:fld id="{09918B91-4B66-40C9-B3FB-70033B0922BB}" type="slidenum">
              <a:rPr lang="en-US" smtClean="0"/>
              <a:t>9</a:t>
            </a:fld>
            <a:endParaRPr lang="en-US"/>
          </a:p>
        </p:txBody>
      </p:sp>
    </p:spTree>
    <p:extLst>
      <p:ext uri="{BB962C8B-B14F-4D97-AF65-F5344CB8AC3E}">
        <p14:creationId xmlns:p14="http://schemas.microsoft.com/office/powerpoint/2010/main" val="3331916803"/>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1CF49A1B87BFE2479F957DA8CD2EF941" ma:contentTypeVersion="0" ma:contentTypeDescription="Create a new document." ma:contentTypeScope="" ma:versionID="f0fd4bdeb376ce46559b7ba870cb9664">
  <xsd:schema xmlns:xsd="http://www.w3.org/2001/XMLSchema" xmlns:xs="http://www.w3.org/2001/XMLSchema" xmlns:p="http://schemas.microsoft.com/office/2006/metadata/properties" targetNamespace="http://schemas.microsoft.com/office/2006/metadata/properties" ma:root="true" ma:fieldsID="1b05d82d297216baf5b26c55225140df">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80391ED-13E6-48A8-8FEB-F9285A866384}"/>
</file>

<file path=customXml/itemProps2.xml><?xml version="1.0" encoding="utf-8"?>
<ds:datastoreItem xmlns:ds="http://schemas.openxmlformats.org/officeDocument/2006/customXml" ds:itemID="{4B5CE104-196E-4498-B264-64DD5F7EBEF7}">
  <ds:schemaRefs>
    <ds:schemaRef ds:uri="http://schemas.microsoft.com/sharepoint/v3/contenttype/forms"/>
  </ds:schemaRefs>
</ds:datastoreItem>
</file>

<file path=customXml/itemProps3.xml><?xml version="1.0" encoding="utf-8"?>
<ds:datastoreItem xmlns:ds="http://schemas.openxmlformats.org/officeDocument/2006/customXml" ds:itemID="{D5442019-0B64-4B45-8DB8-00110255F0FF}">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otalTime>378</TotalTime>
  <Words>620</Words>
  <Application>Microsoft Office PowerPoint</Application>
  <PresentationFormat>Widescreen</PresentationFormat>
  <Paragraphs>127</Paragraphs>
  <Slides>17</Slides>
  <Notes>2</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17</vt:i4>
      </vt:variant>
    </vt:vector>
  </HeadingPairs>
  <TitlesOfParts>
    <vt:vector size="22" baseType="lpstr">
      <vt:lpstr>Arial</vt:lpstr>
      <vt:lpstr>Calibri</vt:lpstr>
      <vt:lpstr>Calibri Light</vt:lpstr>
      <vt:lpstr>Century Gothic</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Relocation to 7800 N. Stemmons Update</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Baur, Julie</dc:creator>
  <cp:lastModifiedBy>Gerard, Robyn</cp:lastModifiedBy>
  <cp:revision>37</cp:revision>
  <cp:lastPrinted>2019-08-15T20:07:05Z</cp:lastPrinted>
  <dcterms:created xsi:type="dcterms:W3CDTF">2019-08-15T19:06:22Z</dcterms:created>
  <dcterms:modified xsi:type="dcterms:W3CDTF">2023-10-23T18:49:53Z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0x0101001CF49A1B87BFE2479F957DA8CD2EF941</vt:lpwstr>
  </property>
</Properties>
</file>