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handoutMasterIdLst>
    <p:handoutMasterId r:id="rId20"/>
  </p:handoutMasterIdLst>
  <p:sldIdLst>
    <p:sldId id="256" r:id="rId3"/>
    <p:sldId id="257" r:id="rId4"/>
    <p:sldId id="266" r:id="rId5"/>
    <p:sldId id="258" r:id="rId6"/>
    <p:sldId id="267" r:id="rId7"/>
    <p:sldId id="268" r:id="rId8"/>
    <p:sldId id="259" r:id="rId9"/>
    <p:sldId id="270" r:id="rId10"/>
    <p:sldId id="264" r:id="rId11"/>
    <p:sldId id="276" r:id="rId12"/>
    <p:sldId id="269" r:id="rId13"/>
    <p:sldId id="275" r:id="rId14"/>
    <p:sldId id="272" r:id="rId15"/>
    <p:sldId id="273" r:id="rId16"/>
    <p:sldId id="274" r:id="rId17"/>
    <p:sldId id="271"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6A5"/>
    <a:srgbClr val="003F88"/>
    <a:srgbClr val="DAA627"/>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8" d="100"/>
          <a:sy n="108" d="100"/>
        </p:scale>
        <p:origin x="108"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C34AB4C-D67F-43E2-A47D-2BDE99F7F570}" type="datetimeFigureOut">
              <a:rPr lang="en-US" smtClean="0"/>
              <a:t>2/11/2020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4C73DDA-538B-488E-ACA5-263889DE1E74}" type="slidenum">
              <a:rPr lang="en-US" smtClean="0"/>
              <a:t>‹#›</a:t>
            </a:fld>
            <a:endParaRPr lang="en-US"/>
          </a:p>
        </p:txBody>
      </p:sp>
    </p:spTree>
    <p:extLst>
      <p:ext uri="{BB962C8B-B14F-4D97-AF65-F5344CB8AC3E}">
        <p14:creationId xmlns:p14="http://schemas.microsoft.com/office/powerpoint/2010/main" val="3804044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F49D59CD-0146-4B99-9EA7-F366E310D8E9}" type="datetimeFigureOut">
              <a:rPr lang="en-US" smtClean="0"/>
              <a:t>2/11/2020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0BC3E85-2103-4182-B65E-35877AEBAFD6}" type="slidenum">
              <a:rPr lang="en-US" smtClean="0"/>
              <a:t>‹#›</a:t>
            </a:fld>
            <a:endParaRPr lang="en-US"/>
          </a:p>
        </p:txBody>
      </p:sp>
    </p:spTree>
    <p:extLst>
      <p:ext uri="{BB962C8B-B14F-4D97-AF65-F5344CB8AC3E}">
        <p14:creationId xmlns:p14="http://schemas.microsoft.com/office/powerpoint/2010/main" val="27899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outlined the steps of the authorize</a:t>
            </a:r>
            <a:r>
              <a:rPr lang="en-US" baseline="0" dirty="0"/>
              <a:t>d hearing process here. Essentially, an authorized hearing is just a zoning change, only rather than having a single applicant with a development planned, the City Plan Commission is essentially the applicant. Because it involves more than one property owner and several acres of property, we’ll work through a listening and working process to ensure that people’s concerns are heard. </a:t>
            </a:r>
          </a:p>
          <a:p>
            <a:r>
              <a:rPr lang="en-US" baseline="0" dirty="0"/>
              <a:t>A little while back, the City Plan Commission authorized this zoning process to move forward. Council Member Medrano has appointed a steering committee made up of tenants, business owners, property owners, nearby residents, and some representatives from Preservation Dallas. About the same time as the steering committee is formed, we hold a neighborhood meeting (that’s this meeting tonight) to walk everyone through the process, collect comments, give out our business cards, and just work to make sure you are aware of the process. After this meeting, staff will do some more analysis of the ideas that have been submitted to us so far, and then we’ll start meeting with the steering committee. We’ll meet regularly until we’ve gotten a zoning proposal that works for this area. Once we’ve done that, we’ll come back out to talk with you and get your feedback on the proposed changes. After that, we’ll take the proposed zoning to City Plan Commission, which will hold a public hearing, and then to Council, which will also hold a public hearing and potentially make a decision on the zoning change.</a:t>
            </a:r>
          </a:p>
          <a:p>
            <a:endParaRPr lang="en-US" baseline="0" dirty="0"/>
          </a:p>
          <a:p>
            <a:r>
              <a:rPr lang="en-US" baseline="0" dirty="0"/>
              <a:t>So, net-net, there’s plenty of opportunity for you to be involved. The zoning and use here is a bit complicated; it’s important to get it right. </a:t>
            </a:r>
            <a:endParaRPr lang="en-US" dirty="0"/>
          </a:p>
        </p:txBody>
      </p:sp>
    </p:spTree>
    <p:extLst>
      <p:ext uri="{BB962C8B-B14F-4D97-AF65-F5344CB8AC3E}">
        <p14:creationId xmlns:p14="http://schemas.microsoft.com/office/powerpoint/2010/main" val="147302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313D4D-9853-4278-8F72-486A538F85C1}" type="datetime1">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251050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4BEE6-6E0C-4391-896D-EE542CD12B0A}" type="datetime1">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379003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03118-1F7E-4606-B6F0-6613D1EA70E4}" type="datetime1">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42882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340832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940702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412613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3610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612119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700673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719568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21143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B432C-447D-47B6-87EF-92F0B0625412}" type="datetime1">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2644919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6861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6954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91327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900D77-1376-4E41-A768-4201BE6CDEBE}" type="datetime1">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205218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139828-6018-4A81-8FEE-EB9ADED5375B}" type="datetime1">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283585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A92117-1051-4C3D-8C1E-96EFFD1880D4}" type="datetime1">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149902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31E1D0-43B9-4034-AE9E-AB2ED5630051}" type="datetime1">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223808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C9CF9-DEF2-4547-A18B-096496F2EF6A}" type="datetime1">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187217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02C3AD-5E08-4B6F-BC30-AD8A2BA88C33}" type="datetime1">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302672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F77EB7-6F35-43EE-A0E6-A1F8613E98D9}" type="datetime1">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52763-0E31-47E3-BB89-095DF1CF4170}" type="slidenum">
              <a:rPr lang="en-US" smtClean="0"/>
              <a:t>‹#›</a:t>
            </a:fld>
            <a:endParaRPr lang="en-US"/>
          </a:p>
        </p:txBody>
      </p:sp>
    </p:spTree>
    <p:extLst>
      <p:ext uri="{BB962C8B-B14F-4D97-AF65-F5344CB8AC3E}">
        <p14:creationId xmlns:p14="http://schemas.microsoft.com/office/powerpoint/2010/main" val="51479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EA913-4AFE-4044-9F82-00701E5D5E04}" type="datetime1">
              <a:rPr lang="en-US" smtClean="0"/>
              <a:t>2/11/2020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52763-0E31-47E3-BB89-095DF1CF4170}" type="slidenum">
              <a:rPr lang="en-US" smtClean="0"/>
              <a:t>‹#›</a:t>
            </a:fld>
            <a:endParaRPr lang="en-US"/>
          </a:p>
        </p:txBody>
      </p:sp>
    </p:spTree>
    <p:extLst>
      <p:ext uri="{BB962C8B-B14F-4D97-AF65-F5344CB8AC3E}">
        <p14:creationId xmlns:p14="http://schemas.microsoft.com/office/powerpoint/2010/main" val="1002677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a:p>
        </p:txBody>
      </p:sp>
    </p:spTree>
    <p:extLst>
      <p:ext uri="{BB962C8B-B14F-4D97-AF65-F5344CB8AC3E}">
        <p14:creationId xmlns:p14="http://schemas.microsoft.com/office/powerpoint/2010/main" val="1990694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brary.amlegal.com/nxt/gateway.dll?f=jumplink$jumplink_x=Advanced$jumplink_vpc=first$jumplink_xsl=querylink.xsl$jumplink_sel=title;path;content-type;home-title;item-bookmark$jumplink_d=texas(dallas)$jumplink_q=%5bfield%20folio-destination-name:%27Ch.%206A%27%5d$jumplink_md=target-id=JD_Ch.6A" TargetMode="External"/><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hyperlink" Target="http://library.amlegal.com/nxt/gateway.dll?f=jumplink$jumplink_x=Advanced$jumplink_vpc=first$jumplink_xsl=querylink.xsl$jumplink_sel=title;path;content-type;home-title;item-bookmark$jumplink_d=texas(dallas)$jumplink_q=%5bfield%20folio-destination-name:%2714-2%27%5d$jumplink_md=target-id=JD_14-2" TargetMode="External"/><Relationship Id="rId5" Type="http://schemas.openxmlformats.org/officeDocument/2006/relationships/hyperlink" Target="http://library.amlegal.com/nxt/gateway.dll?f=jumplink$jumplink_x=Advanced$jumplink_vpc=first$jumplink_xsl=querylink.xsl$jumplink_sel=title;path;content-type;home-title;item-bookmark$jumplink_d=texas(dallas)$jumplink_q=%5bfield%20folio-destination-name:%27Ch.%2014%27%5d$jumplink_md=target-id=JD_Ch.14" TargetMode="External"/><Relationship Id="rId4" Type="http://schemas.openxmlformats.org/officeDocument/2006/relationships/hyperlink" Target="http://library.amlegal.com/nxt/gateway.dll?f=jumplink$jumplink_x=Advanced$jumplink_vpc=first$jumplink_xsl=querylink.xsl$jumplink_sel=title;path;content-type;home-title;item-bookmark$jumplink_d=texas(dallas)$jumplink_q=%5bfield%20folio-destination-name:%27Ch.%209A%27%5d$jumplink_md=target-id=JD_Ch.9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1232" y="145414"/>
            <a:ext cx="7824956" cy="2123658"/>
          </a:xfrm>
          <a:prstGeom prst="rect">
            <a:avLst/>
          </a:prstGeom>
          <a:noFill/>
        </p:spPr>
        <p:txBody>
          <a:bodyPr wrap="square" rtlCol="0">
            <a:spAutoFit/>
          </a:bodyPr>
          <a:lstStyle/>
          <a:p>
            <a:pPr algn="just"/>
            <a:r>
              <a:rPr lang="en-US" sz="2800" b="1" dirty="0">
                <a:solidFill>
                  <a:srgbClr val="3056A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Planned Development District No. 621, Old Trinity and Design District Special Purpose District</a:t>
            </a:r>
          </a:p>
          <a:p>
            <a:pPr algn="just"/>
            <a:r>
              <a:rPr lang="en-US" sz="2400" b="1" dirty="0">
                <a:solidFill>
                  <a:srgbClr val="3056A5"/>
                </a:solidFill>
                <a:latin typeface="Arial" panose="020B0604020202020204" pitchFamily="34" charset="0"/>
                <a:cs typeface="Arial" panose="020B0604020202020204" pitchFamily="34" charset="0"/>
              </a:rPr>
              <a:t>Amendments to </a:t>
            </a:r>
          </a:p>
          <a:p>
            <a:pPr algn="just"/>
            <a:r>
              <a:rPr lang="en-US" sz="2400" b="1" dirty="0">
                <a:solidFill>
                  <a:srgbClr val="3056A5"/>
                </a:solidFill>
                <a:latin typeface="Arial" panose="020B0604020202020204" pitchFamily="34" charset="0"/>
                <a:cs typeface="Arial" panose="020B0604020202020204" pitchFamily="34" charset="0"/>
              </a:rPr>
              <a:t>Subdistricts 1, 1A, 1B, 1C, 1D, 1F, 1G, 1H, and 1I</a:t>
            </a:r>
          </a:p>
        </p:txBody>
      </p:sp>
      <p:sp>
        <p:nvSpPr>
          <p:cNvPr id="13" name="TextBox 12"/>
          <p:cNvSpPr txBox="1"/>
          <p:nvPr/>
        </p:nvSpPr>
        <p:spPr>
          <a:xfrm>
            <a:off x="641232" y="2549272"/>
            <a:ext cx="5217854" cy="492443"/>
          </a:xfrm>
          <a:prstGeom prst="rect">
            <a:avLst/>
          </a:prstGeom>
          <a:noFill/>
        </p:spPr>
        <p:txBody>
          <a:bodyPr wrap="square" rtlCol="0">
            <a:spAutoFit/>
          </a:bodyPr>
          <a:lstStyle/>
          <a:p>
            <a:r>
              <a:rPr lang="en-US" sz="2600" b="1" dirty="0">
                <a:solidFill>
                  <a:srgbClr val="3056A5"/>
                </a:solidFill>
                <a:latin typeface="Arial" panose="020B0604020202020204" pitchFamily="34" charset="0"/>
                <a:cs typeface="Arial" panose="020B0604020202020204" pitchFamily="34" charset="0"/>
              </a:rPr>
              <a:t>Community meeting</a:t>
            </a:r>
          </a:p>
        </p:txBody>
      </p:sp>
      <p:sp>
        <p:nvSpPr>
          <p:cNvPr id="14" name="TextBox 13"/>
          <p:cNvSpPr txBox="1"/>
          <p:nvPr/>
        </p:nvSpPr>
        <p:spPr>
          <a:xfrm>
            <a:off x="641232" y="4052802"/>
            <a:ext cx="4688958" cy="2462213"/>
          </a:xfrm>
          <a:prstGeom prst="rect">
            <a:avLst/>
          </a:prstGeom>
          <a:noFill/>
        </p:spPr>
        <p:txBody>
          <a:bodyPr wrap="square" rtlCol="0">
            <a:spAutoFit/>
          </a:bodyPr>
          <a:lstStyle/>
          <a:p>
            <a:r>
              <a:rPr lang="en-US" b="1" dirty="0">
                <a:solidFill>
                  <a:schemeClr val="accent5">
                    <a:lumMod val="75000"/>
                  </a:schemeClr>
                </a:solidFill>
                <a:latin typeface="Arial" panose="020B0604020202020204" pitchFamily="34" charset="0"/>
                <a:cs typeface="Arial" panose="020B0604020202020204" pitchFamily="34" charset="0"/>
              </a:rPr>
              <a:t>Mattie Nash-Myrtle Davis </a:t>
            </a:r>
          </a:p>
          <a:p>
            <a:r>
              <a:rPr lang="en-US" b="1" dirty="0">
                <a:solidFill>
                  <a:schemeClr val="accent5">
                    <a:lumMod val="75000"/>
                  </a:schemeClr>
                </a:solidFill>
                <a:latin typeface="Arial" panose="020B0604020202020204" pitchFamily="34" charset="0"/>
                <a:cs typeface="Arial" panose="020B0604020202020204" pitchFamily="34" charset="0"/>
              </a:rPr>
              <a:t>Recreational Center</a:t>
            </a:r>
            <a:endParaRPr lang="en-US" dirty="0">
              <a:solidFill>
                <a:schemeClr val="accent5">
                  <a:lumMod val="75000"/>
                </a:schemeClr>
              </a:solidFill>
              <a:latin typeface="Arial" panose="020B0604020202020204" pitchFamily="34" charset="0"/>
              <a:cs typeface="Arial" panose="020B0604020202020204" pitchFamily="34" charset="0"/>
            </a:endParaRPr>
          </a:p>
          <a:p>
            <a:r>
              <a:rPr lang="en-US" dirty="0">
                <a:solidFill>
                  <a:schemeClr val="accent5">
                    <a:lumMod val="75000"/>
                  </a:schemeClr>
                </a:solidFill>
                <a:latin typeface="Arial" panose="020B0604020202020204" pitchFamily="34" charset="0"/>
                <a:cs typeface="Arial" panose="020B0604020202020204" pitchFamily="34" charset="0"/>
              </a:rPr>
              <a:t>3710 North Hampton Road, </a:t>
            </a:r>
          </a:p>
          <a:p>
            <a:r>
              <a:rPr lang="en-US" dirty="0">
                <a:solidFill>
                  <a:schemeClr val="accent5">
                    <a:lumMod val="75000"/>
                  </a:schemeClr>
                </a:solidFill>
                <a:latin typeface="Arial" panose="020B0604020202020204" pitchFamily="34" charset="0"/>
                <a:cs typeface="Arial" panose="020B0604020202020204" pitchFamily="34" charset="0"/>
              </a:rPr>
              <a:t>Dallas, TX 75212</a:t>
            </a:r>
          </a:p>
          <a:p>
            <a:endParaRPr lang="en-US" dirty="0">
              <a:solidFill>
                <a:schemeClr val="accent5">
                  <a:lumMod val="75000"/>
                </a:schemeClr>
              </a:solidFill>
              <a:latin typeface="Arial" panose="020B0604020202020204" pitchFamily="34" charset="0"/>
              <a:cs typeface="Arial" panose="020B0604020202020204" pitchFamily="34" charset="0"/>
            </a:endParaRPr>
          </a:p>
          <a:p>
            <a:r>
              <a:rPr lang="en-US" sz="1600" dirty="0">
                <a:solidFill>
                  <a:srgbClr val="3056A5"/>
                </a:solidFill>
                <a:latin typeface="Arial" panose="020B0604020202020204" pitchFamily="34" charset="0"/>
                <a:cs typeface="Arial" panose="020B0604020202020204" pitchFamily="34" charset="0"/>
              </a:rPr>
              <a:t>Presented by:</a:t>
            </a:r>
          </a:p>
          <a:p>
            <a:r>
              <a:rPr lang="en-US" sz="1600" b="1" dirty="0">
                <a:solidFill>
                  <a:srgbClr val="3056A5"/>
                </a:solidFill>
                <a:latin typeface="Arial" panose="020B0604020202020204" pitchFamily="34" charset="0"/>
                <a:cs typeface="Arial" panose="020B0604020202020204" pitchFamily="34" charset="0"/>
              </a:rPr>
              <a:t>Andreea Udrea, PhD, AICP, Senior Planner</a:t>
            </a:r>
          </a:p>
          <a:p>
            <a:r>
              <a:rPr lang="en-US" sz="1600" b="1" dirty="0">
                <a:solidFill>
                  <a:srgbClr val="3056A5"/>
                </a:solidFill>
                <a:latin typeface="Arial" panose="020B0604020202020204" pitchFamily="34" charset="0"/>
                <a:cs typeface="Arial" panose="020B0604020202020204" pitchFamily="34" charset="0"/>
              </a:rPr>
              <a:t>Sustainable Development and Construction </a:t>
            </a:r>
          </a:p>
          <a:p>
            <a:r>
              <a:rPr lang="en-US" sz="1600" b="1" dirty="0">
                <a:solidFill>
                  <a:srgbClr val="3056A5"/>
                </a:solidFill>
                <a:latin typeface="Arial" panose="020B0604020202020204" pitchFamily="34" charset="0"/>
                <a:cs typeface="Arial" panose="020B0604020202020204" pitchFamily="34" charset="0"/>
              </a:rPr>
              <a:t>City of Dallas</a:t>
            </a:r>
          </a:p>
        </p:txBody>
      </p:sp>
      <p:cxnSp>
        <p:nvCxnSpPr>
          <p:cNvPr id="6" name="Straight Connector 5"/>
          <p:cNvCxnSpPr/>
          <p:nvPr/>
        </p:nvCxnSpPr>
        <p:spPr>
          <a:xfrm>
            <a:off x="724240" y="3094988"/>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4240" y="3189332"/>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4240" y="3274825"/>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2" name="Rectangle 1">
            <a:extLst>
              <a:ext uri="{FF2B5EF4-FFF2-40B4-BE49-F238E27FC236}">
                <a16:creationId xmlns:a16="http://schemas.microsoft.com/office/drawing/2014/main" id="{A1ACD4A0-C1EF-414F-AD61-E8D463106032}"/>
              </a:ext>
            </a:extLst>
          </p:cNvPr>
          <p:cNvSpPr/>
          <p:nvPr/>
        </p:nvSpPr>
        <p:spPr>
          <a:xfrm>
            <a:off x="641232" y="3406471"/>
            <a:ext cx="4572000" cy="646331"/>
          </a:xfrm>
          <a:prstGeom prst="rect">
            <a:avLst/>
          </a:prstGeom>
        </p:spPr>
        <p:txBody>
          <a:bodyPr>
            <a:spAutoFit/>
          </a:bodyPr>
          <a:lstStyle/>
          <a:p>
            <a:r>
              <a:rPr lang="en-US" b="1" dirty="0">
                <a:solidFill>
                  <a:srgbClr val="3056A5"/>
                </a:solidFill>
                <a:latin typeface="Arial" panose="020B0604020202020204" pitchFamily="34" charset="0"/>
                <a:cs typeface="Arial" panose="020B0604020202020204" pitchFamily="34" charset="0"/>
              </a:rPr>
              <a:t>February 11, 2020</a:t>
            </a:r>
          </a:p>
          <a:p>
            <a:r>
              <a:rPr lang="en-US" b="1" dirty="0">
                <a:solidFill>
                  <a:srgbClr val="3056A5"/>
                </a:solidFill>
                <a:latin typeface="Arial" panose="020B0604020202020204" pitchFamily="34" charset="0"/>
                <a:cs typeface="Arial" panose="020B0604020202020204" pitchFamily="34" charset="0"/>
              </a:rPr>
              <a:t>5:30 P.M.</a:t>
            </a:r>
          </a:p>
        </p:txBody>
      </p:sp>
    </p:spTree>
    <p:extLst>
      <p:ext uri="{BB962C8B-B14F-4D97-AF65-F5344CB8AC3E}">
        <p14:creationId xmlns:p14="http://schemas.microsoft.com/office/powerpoint/2010/main" val="34423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9" name="TextBox 8"/>
          <p:cNvSpPr txBox="1"/>
          <p:nvPr/>
        </p:nvSpPr>
        <p:spPr>
          <a:xfrm>
            <a:off x="669851" y="249514"/>
            <a:ext cx="5217854"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Next Steps</a:t>
            </a:r>
          </a:p>
        </p:txBody>
      </p:sp>
      <p:sp>
        <p:nvSpPr>
          <p:cNvPr id="2" name="Slide Number Placeholder 1"/>
          <p:cNvSpPr>
            <a:spLocks noGrp="1"/>
          </p:cNvSpPr>
          <p:nvPr>
            <p:ph type="sldNum" sz="quarter" idx="12"/>
          </p:nvPr>
        </p:nvSpPr>
        <p:spPr/>
        <p:txBody>
          <a:bodyPr/>
          <a:lstStyle/>
          <a:p>
            <a:fld id="{38A52763-0E31-47E3-BB89-095DF1CF4170}" type="slidenum">
              <a:rPr lang="en-US" smtClean="0"/>
              <a:t>10</a:t>
            </a:fld>
            <a:endParaRPr lang="en-US"/>
          </a:p>
        </p:txBody>
      </p:sp>
      <p:sp>
        <p:nvSpPr>
          <p:cNvPr id="8" name="Subtitle 2">
            <a:extLst>
              <a:ext uri="{FF2B5EF4-FFF2-40B4-BE49-F238E27FC236}">
                <a16:creationId xmlns:a16="http://schemas.microsoft.com/office/drawing/2014/main" id="{CBB26C4F-A905-47BE-B846-2487AA849E1E}"/>
              </a:ext>
            </a:extLst>
          </p:cNvPr>
          <p:cNvSpPr txBox="1">
            <a:spLocks/>
          </p:cNvSpPr>
          <p:nvPr/>
        </p:nvSpPr>
        <p:spPr>
          <a:xfrm>
            <a:off x="768096" y="1207661"/>
            <a:ext cx="7766304" cy="3994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DAA627"/>
              </a:buClr>
              <a:buSzTx/>
              <a:buFont typeface="Arial" panose="020B0604020202020204" pitchFamily="34" charset="0"/>
              <a:buChar char="•"/>
              <a:tabLst/>
              <a:defRPr/>
            </a:pPr>
            <a:r>
              <a:rPr kumimoji="0" lang="en-US" sz="2600" b="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When the applicant indicates readiness to move forward, staff will process the case.</a:t>
            </a:r>
          </a:p>
          <a:p>
            <a:pPr marL="342900" marR="0" lvl="0" indent="-342900" algn="l" defTabSz="914400" rtl="0" eaLnBrk="1" fontAlgn="auto" latinLnBrk="0" hangingPunct="1">
              <a:lnSpc>
                <a:spcPct val="100000"/>
              </a:lnSpc>
              <a:spcBef>
                <a:spcPct val="20000"/>
              </a:spcBef>
              <a:spcAft>
                <a:spcPts val="0"/>
              </a:spcAft>
              <a:buClr>
                <a:srgbClr val="DAA627"/>
              </a:buClr>
              <a:buSzTx/>
              <a:buFont typeface="Arial" panose="020B0604020202020204" pitchFamily="34" charset="0"/>
              <a:buChar char="•"/>
              <a:tabLst/>
              <a:defRPr/>
            </a:pPr>
            <a:r>
              <a:rPr lang="en-US" sz="2600" dirty="0"/>
              <a:t>Interested party responsible for getting input from property owners.</a:t>
            </a:r>
            <a:endParaRPr kumimoji="0" lang="en-US" sz="2600" b="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DAA627"/>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Throughout the process, updates will be on our website.</a:t>
            </a:r>
          </a:p>
          <a:p>
            <a:pPr marL="342900" marR="0" lvl="0" indent="-342900" algn="l" defTabSz="914400" rtl="0" eaLnBrk="1" fontAlgn="auto" latinLnBrk="0" hangingPunct="1">
              <a:lnSpc>
                <a:spcPct val="100000"/>
              </a:lnSpc>
              <a:spcBef>
                <a:spcPct val="20000"/>
              </a:spcBef>
              <a:spcAft>
                <a:spcPts val="0"/>
              </a:spcAft>
              <a:buClr>
                <a:srgbClr val="DAA627"/>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Plan Commission public hearing.</a:t>
            </a:r>
          </a:p>
          <a:p>
            <a:pPr marL="342900" marR="0" lvl="0" indent="-342900" algn="l" defTabSz="914400" rtl="0" eaLnBrk="1" fontAlgn="auto" latinLnBrk="0" hangingPunct="1">
              <a:lnSpc>
                <a:spcPct val="100000"/>
              </a:lnSpc>
              <a:spcBef>
                <a:spcPct val="20000"/>
              </a:spcBef>
              <a:spcAft>
                <a:spcPts val="0"/>
              </a:spcAft>
              <a:buClr>
                <a:srgbClr val="DAA627"/>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Council public hearing.</a:t>
            </a:r>
          </a:p>
        </p:txBody>
      </p:sp>
    </p:spTree>
    <p:extLst>
      <p:ext uri="{BB962C8B-B14F-4D97-AF65-F5344CB8AC3E}">
        <p14:creationId xmlns:p14="http://schemas.microsoft.com/office/powerpoint/2010/main" val="8491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6637" y="145414"/>
            <a:ext cx="7824956" cy="1815882"/>
          </a:xfrm>
          <a:prstGeom prst="rect">
            <a:avLst/>
          </a:prstGeom>
          <a:noFill/>
        </p:spPr>
        <p:txBody>
          <a:bodyPr wrap="square" rtlCol="0">
            <a:spAutoFit/>
          </a:bodyPr>
          <a:lstStyle/>
          <a:p>
            <a:pPr algn="just"/>
            <a:r>
              <a:rPr lang="en-US" sz="2800" b="1" dirty="0">
                <a:solidFill>
                  <a:srgbClr val="3056A5"/>
                </a:solidFill>
                <a:latin typeface="Arial" panose="020B0604020202020204" pitchFamily="34" charset="0"/>
                <a:cs typeface="Arial" panose="020B0604020202020204" pitchFamily="34" charset="0"/>
              </a:rPr>
              <a:t>Amendments to Subdistricts 1, 1A, 1B, 1C, 1D, 1F, 1G, 1H, and 1I within Planned Development District No. 621, Old Trinity and Design District Special Purpose District</a:t>
            </a:r>
          </a:p>
        </p:txBody>
      </p:sp>
      <p:sp>
        <p:nvSpPr>
          <p:cNvPr id="13" name="TextBox 12"/>
          <p:cNvSpPr txBox="1"/>
          <p:nvPr/>
        </p:nvSpPr>
        <p:spPr>
          <a:xfrm>
            <a:off x="646637" y="2230277"/>
            <a:ext cx="5217854" cy="1292662"/>
          </a:xfrm>
          <a:prstGeom prst="rect">
            <a:avLst/>
          </a:prstGeom>
          <a:noFill/>
        </p:spPr>
        <p:txBody>
          <a:bodyPr wrap="square" rtlCol="0">
            <a:spAutoFit/>
          </a:bodyPr>
          <a:lstStyle/>
          <a:p>
            <a:r>
              <a:rPr lang="en-US" sz="2600" b="1" dirty="0">
                <a:solidFill>
                  <a:srgbClr val="3056A5"/>
                </a:solidFill>
                <a:latin typeface="Arial" panose="020B0604020202020204" pitchFamily="34" charset="0"/>
                <a:cs typeface="Arial" panose="020B0604020202020204" pitchFamily="34" charset="0"/>
              </a:rPr>
              <a:t>Community meeting</a:t>
            </a:r>
          </a:p>
          <a:p>
            <a:r>
              <a:rPr lang="en-US" sz="2600" b="1" dirty="0">
                <a:solidFill>
                  <a:srgbClr val="3056A5"/>
                </a:solidFill>
                <a:latin typeface="Arial" panose="020B0604020202020204" pitchFamily="34" charset="0"/>
                <a:cs typeface="Arial" panose="020B0604020202020204" pitchFamily="34" charset="0"/>
              </a:rPr>
              <a:t>February 11, 2020</a:t>
            </a:r>
          </a:p>
          <a:p>
            <a:r>
              <a:rPr lang="en-US" sz="2600" b="1" dirty="0">
                <a:solidFill>
                  <a:srgbClr val="3056A5"/>
                </a:solidFill>
                <a:latin typeface="Arial" panose="020B0604020202020204" pitchFamily="34" charset="0"/>
                <a:cs typeface="Arial" panose="020B0604020202020204" pitchFamily="34" charset="0"/>
              </a:rPr>
              <a:t>5:30 P.M.</a:t>
            </a:r>
          </a:p>
        </p:txBody>
      </p:sp>
      <p:sp>
        <p:nvSpPr>
          <p:cNvPr id="14" name="TextBox 13"/>
          <p:cNvSpPr txBox="1"/>
          <p:nvPr/>
        </p:nvSpPr>
        <p:spPr>
          <a:xfrm>
            <a:off x="646637" y="4124165"/>
            <a:ext cx="4688958" cy="2462213"/>
          </a:xfrm>
          <a:prstGeom prst="rect">
            <a:avLst/>
          </a:prstGeom>
          <a:noFill/>
        </p:spPr>
        <p:txBody>
          <a:bodyPr wrap="square" rtlCol="0">
            <a:spAutoFit/>
          </a:bodyPr>
          <a:lstStyle/>
          <a:p>
            <a:r>
              <a:rPr lang="en-US" b="1" dirty="0">
                <a:solidFill>
                  <a:schemeClr val="accent5">
                    <a:lumMod val="75000"/>
                  </a:schemeClr>
                </a:solidFill>
                <a:latin typeface="Arial" panose="020B0604020202020204" pitchFamily="34" charset="0"/>
                <a:cs typeface="Arial" panose="020B0604020202020204" pitchFamily="34" charset="0"/>
              </a:rPr>
              <a:t>Mattie Nash-Myrtle Davis </a:t>
            </a:r>
          </a:p>
          <a:p>
            <a:r>
              <a:rPr lang="en-US" b="1" dirty="0">
                <a:solidFill>
                  <a:schemeClr val="accent5">
                    <a:lumMod val="75000"/>
                  </a:schemeClr>
                </a:solidFill>
                <a:latin typeface="Arial" panose="020B0604020202020204" pitchFamily="34" charset="0"/>
                <a:cs typeface="Arial" panose="020B0604020202020204" pitchFamily="34" charset="0"/>
              </a:rPr>
              <a:t>Recreational Center</a:t>
            </a:r>
            <a:endParaRPr lang="en-US" dirty="0">
              <a:solidFill>
                <a:schemeClr val="accent5">
                  <a:lumMod val="75000"/>
                </a:schemeClr>
              </a:solidFill>
              <a:latin typeface="Arial" panose="020B0604020202020204" pitchFamily="34" charset="0"/>
              <a:cs typeface="Arial" panose="020B0604020202020204" pitchFamily="34" charset="0"/>
            </a:endParaRPr>
          </a:p>
          <a:p>
            <a:r>
              <a:rPr lang="en-US" dirty="0">
                <a:solidFill>
                  <a:schemeClr val="accent5">
                    <a:lumMod val="75000"/>
                  </a:schemeClr>
                </a:solidFill>
                <a:latin typeface="Arial" panose="020B0604020202020204" pitchFamily="34" charset="0"/>
                <a:cs typeface="Arial" panose="020B0604020202020204" pitchFamily="34" charset="0"/>
              </a:rPr>
              <a:t>3710 North Hampton Road, </a:t>
            </a:r>
          </a:p>
          <a:p>
            <a:r>
              <a:rPr lang="en-US" dirty="0">
                <a:solidFill>
                  <a:schemeClr val="accent5">
                    <a:lumMod val="75000"/>
                  </a:schemeClr>
                </a:solidFill>
                <a:latin typeface="Arial" panose="020B0604020202020204" pitchFamily="34" charset="0"/>
                <a:cs typeface="Arial" panose="020B0604020202020204" pitchFamily="34" charset="0"/>
              </a:rPr>
              <a:t>Dallas, TX 75212</a:t>
            </a:r>
          </a:p>
          <a:p>
            <a:endParaRPr lang="en-US" dirty="0">
              <a:solidFill>
                <a:schemeClr val="accent5">
                  <a:lumMod val="75000"/>
                </a:schemeClr>
              </a:solidFill>
              <a:latin typeface="Arial" panose="020B0604020202020204" pitchFamily="34" charset="0"/>
              <a:cs typeface="Arial" panose="020B0604020202020204" pitchFamily="34" charset="0"/>
            </a:endParaRPr>
          </a:p>
          <a:p>
            <a:r>
              <a:rPr lang="en-US" sz="1600" dirty="0">
                <a:solidFill>
                  <a:srgbClr val="3056A5"/>
                </a:solidFill>
                <a:latin typeface="Arial" panose="020B0604020202020204" pitchFamily="34" charset="0"/>
                <a:cs typeface="Arial" panose="020B0604020202020204" pitchFamily="34" charset="0"/>
              </a:rPr>
              <a:t>Presented by:</a:t>
            </a:r>
          </a:p>
          <a:p>
            <a:r>
              <a:rPr lang="en-US" sz="1600" b="1" dirty="0">
                <a:solidFill>
                  <a:srgbClr val="3056A5"/>
                </a:solidFill>
                <a:latin typeface="Arial" panose="020B0604020202020204" pitchFamily="34" charset="0"/>
                <a:cs typeface="Arial" panose="020B0604020202020204" pitchFamily="34" charset="0"/>
              </a:rPr>
              <a:t>Andreea Udrea, PhD, AICP, Senior Planner</a:t>
            </a:r>
          </a:p>
          <a:p>
            <a:r>
              <a:rPr lang="en-US" sz="1600" b="1" dirty="0">
                <a:solidFill>
                  <a:srgbClr val="3056A5"/>
                </a:solidFill>
                <a:latin typeface="Arial" panose="020B0604020202020204" pitchFamily="34" charset="0"/>
                <a:cs typeface="Arial" panose="020B0604020202020204" pitchFamily="34" charset="0"/>
              </a:rPr>
              <a:t>Sustainable Development and Construction </a:t>
            </a:r>
          </a:p>
          <a:p>
            <a:r>
              <a:rPr lang="en-US" sz="1600" b="1" dirty="0">
                <a:solidFill>
                  <a:srgbClr val="3056A5"/>
                </a:solidFill>
                <a:latin typeface="Arial" panose="020B0604020202020204" pitchFamily="34" charset="0"/>
                <a:cs typeface="Arial" panose="020B0604020202020204" pitchFamily="34" charset="0"/>
              </a:rPr>
              <a:t>City of Dallas</a:t>
            </a:r>
          </a:p>
        </p:txBody>
      </p:sp>
      <p:cxnSp>
        <p:nvCxnSpPr>
          <p:cNvPr id="6" name="Straight Connector 5"/>
          <p:cNvCxnSpPr/>
          <p:nvPr/>
        </p:nvCxnSpPr>
        <p:spPr>
          <a:xfrm>
            <a:off x="768628" y="3543203"/>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8628" y="3637547"/>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8628" y="3723040"/>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Tree>
    <p:extLst>
      <p:ext uri="{BB962C8B-B14F-4D97-AF65-F5344CB8AC3E}">
        <p14:creationId xmlns:p14="http://schemas.microsoft.com/office/powerpoint/2010/main" val="240338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768628" y="3543203"/>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8628" y="3637547"/>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8628" y="3723040"/>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Tree>
    <p:extLst>
      <p:ext uri="{BB962C8B-B14F-4D97-AF65-F5344CB8AC3E}">
        <p14:creationId xmlns:p14="http://schemas.microsoft.com/office/powerpoint/2010/main" val="396357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9" name="TextBox 8"/>
          <p:cNvSpPr txBox="1"/>
          <p:nvPr/>
        </p:nvSpPr>
        <p:spPr>
          <a:xfrm>
            <a:off x="527808" y="154261"/>
            <a:ext cx="8456394"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PD 621 _ retail and personal service uses</a:t>
            </a:r>
          </a:p>
        </p:txBody>
      </p:sp>
      <p:sp>
        <p:nvSpPr>
          <p:cNvPr id="10" name="TextBox 9"/>
          <p:cNvSpPr txBox="1"/>
          <p:nvPr/>
        </p:nvSpPr>
        <p:spPr>
          <a:xfrm>
            <a:off x="527807" y="1116003"/>
            <a:ext cx="4044194" cy="5109091"/>
          </a:xfrm>
          <a:prstGeom prst="rect">
            <a:avLst/>
          </a:prstGeom>
          <a:noFill/>
        </p:spPr>
        <p:txBody>
          <a:bodyPr wrap="square" rtlCol="0">
            <a:spAutoFit/>
          </a:bodyPr>
          <a:lstStyle/>
          <a:p>
            <a:r>
              <a:rPr lang="en-US" sz="1400" dirty="0">
                <a:solidFill>
                  <a:srgbClr val="3056A5"/>
                </a:solidFill>
                <a:latin typeface="Arial" panose="020B0604020202020204" pitchFamily="34" charset="0"/>
                <a:cs typeface="Arial" panose="020B0604020202020204" pitchFamily="34" charset="0"/>
              </a:rPr>
              <a:t>-- Alcoholic beverage establishments</a:t>
            </a:r>
            <a:r>
              <a:rPr lang="en-US" sz="1400" i="1" dirty="0">
                <a:solidFill>
                  <a:srgbClr val="3056A5"/>
                </a:solidFill>
                <a:latin typeface="Arial" panose="020B0604020202020204" pitchFamily="34" charset="0"/>
                <a:cs typeface="Arial" panose="020B0604020202020204" pitchFamily="34" charset="0"/>
              </a:rPr>
              <a:t>. </a:t>
            </a:r>
          </a:p>
          <a:p>
            <a:r>
              <a:rPr lang="en-US" sz="1200" i="1" dirty="0">
                <a:solidFill>
                  <a:srgbClr val="3056A5"/>
                </a:solidFill>
                <a:latin typeface="Arial" panose="020B0604020202020204" pitchFamily="34" charset="0"/>
                <a:cs typeface="Arial" panose="020B0604020202020204" pitchFamily="34" charset="0"/>
              </a:rPr>
              <a:t>[Allowed by right in Subdistrict 1J. SUP required in all other subdistricts, except that a microbrewery, micro-distillery, or winery is permitted by right in Subdistrict 1I. See Section 51A-4.210(b)(4).] </a:t>
            </a:r>
            <a:endParaRPr lang="en-US" sz="12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Billiard hall.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Bingo parlor.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Business school. </a:t>
            </a:r>
          </a:p>
          <a:p>
            <a:r>
              <a:rPr lang="en-US" sz="1400" dirty="0">
                <a:solidFill>
                  <a:srgbClr val="3056A5"/>
                </a:solidFill>
                <a:latin typeface="Arial" panose="020B0604020202020204" pitchFamily="34" charset="0"/>
                <a:cs typeface="Arial" panose="020B0604020202020204" pitchFamily="34" charset="0"/>
              </a:rPr>
              <a:t>-- Car wash. </a:t>
            </a:r>
            <a:r>
              <a:rPr lang="en-US" sz="1400" i="1" dirty="0">
                <a:solidFill>
                  <a:srgbClr val="3056A5"/>
                </a:solidFill>
                <a:latin typeface="Arial" panose="020B0604020202020204" pitchFamily="34" charset="0"/>
                <a:cs typeface="Arial" panose="020B0604020202020204" pitchFamily="34" charset="0"/>
              </a:rPr>
              <a:t>[SUP]</a:t>
            </a:r>
          </a:p>
          <a:p>
            <a:r>
              <a:rPr lang="en-US" sz="1400" dirty="0">
                <a:solidFill>
                  <a:srgbClr val="3056A5"/>
                </a:solidFill>
                <a:latin typeface="Arial" panose="020B0604020202020204" pitchFamily="34" charset="0"/>
                <a:cs typeface="Arial" panose="020B0604020202020204" pitchFamily="34" charset="0"/>
              </a:rPr>
              <a:t>-- </a:t>
            </a:r>
            <a:r>
              <a:rPr lang="en-US" sz="1400" b="1" dirty="0">
                <a:solidFill>
                  <a:srgbClr val="3056A5"/>
                </a:solidFill>
                <a:latin typeface="Arial" panose="020B0604020202020204" pitchFamily="34" charset="0"/>
                <a:cs typeface="Arial" panose="020B0604020202020204" pitchFamily="34" charset="0"/>
              </a:rPr>
              <a:t>Commercial amusement (inside). </a:t>
            </a:r>
            <a:r>
              <a:rPr lang="en-US" sz="1200" i="1" dirty="0">
                <a:solidFill>
                  <a:srgbClr val="3056A5"/>
                </a:solidFill>
                <a:latin typeface="Arial" panose="020B0604020202020204" pitchFamily="34" charset="0"/>
                <a:cs typeface="Arial" panose="020B0604020202020204" pitchFamily="34" charset="0"/>
              </a:rPr>
              <a:t>[See Section 51A-4.210(b)(7). Except as otherwise provided, permitted in this subdistrict subject to the same requirements as if located in an MU-3 Mixed Use District. Class E dancehalls, as defined in Chapter 14 of the Dallas City Code, are not permitted. Billiard hall by SUP only. Bingo parlor by SUP only. In Subdistrict 1I, see Section 51P-621.117(c) for use with a seating capacity of 10,000 or more.] </a:t>
            </a:r>
            <a:endParaRPr lang="en-US" sz="12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Commercial parking lot or garage. </a:t>
            </a:r>
          </a:p>
          <a:p>
            <a:r>
              <a:rPr lang="en-US" sz="1400" dirty="0">
                <a:solidFill>
                  <a:srgbClr val="3056A5"/>
                </a:solidFill>
                <a:latin typeface="Arial" panose="020B0604020202020204" pitchFamily="34" charset="0"/>
                <a:cs typeface="Arial" panose="020B0604020202020204" pitchFamily="34" charset="0"/>
              </a:rPr>
              <a:t>-- Dry cleaning or laundry store. </a:t>
            </a:r>
          </a:p>
          <a:p>
            <a:r>
              <a:rPr lang="en-US" sz="1400" dirty="0">
                <a:solidFill>
                  <a:srgbClr val="3056A5"/>
                </a:solidFill>
                <a:latin typeface="Arial" panose="020B0604020202020204" pitchFamily="34" charset="0"/>
                <a:cs typeface="Arial" panose="020B0604020202020204" pitchFamily="34" charset="0"/>
              </a:rPr>
              <a:t>-- Furniture store. </a:t>
            </a:r>
          </a:p>
          <a:p>
            <a:r>
              <a:rPr lang="en-US" sz="1400" dirty="0">
                <a:solidFill>
                  <a:srgbClr val="3056A5"/>
                </a:solidFill>
                <a:latin typeface="Arial" panose="020B0604020202020204" pitchFamily="34" charset="0"/>
                <a:cs typeface="Arial" panose="020B0604020202020204" pitchFamily="34" charset="0"/>
              </a:rPr>
              <a:t>-- General merchandise or food store 3,500 square feet or less. </a:t>
            </a:r>
          </a:p>
          <a:p>
            <a:r>
              <a:rPr lang="en-US" sz="1400" dirty="0">
                <a:solidFill>
                  <a:srgbClr val="3056A5"/>
                </a:solidFill>
                <a:latin typeface="Arial" panose="020B0604020202020204" pitchFamily="34" charset="0"/>
                <a:cs typeface="Arial" panose="020B0604020202020204" pitchFamily="34" charset="0"/>
              </a:rPr>
              <a:t>-- General merchandise or food store greater than 3,500 square feet. </a:t>
            </a:r>
          </a:p>
        </p:txBody>
      </p:sp>
      <p:sp>
        <p:nvSpPr>
          <p:cNvPr id="2" name="Slide Number Placeholder 1"/>
          <p:cNvSpPr>
            <a:spLocks noGrp="1"/>
          </p:cNvSpPr>
          <p:nvPr>
            <p:ph type="sldNum" sz="quarter" idx="12"/>
          </p:nvPr>
        </p:nvSpPr>
        <p:spPr/>
        <p:txBody>
          <a:bodyPr/>
          <a:lstStyle/>
          <a:p>
            <a:fld id="{38A52763-0E31-47E3-BB89-095DF1CF4170}" type="slidenum">
              <a:rPr lang="en-US" smtClean="0"/>
              <a:t>13</a:t>
            </a:fld>
            <a:endParaRPr lang="en-US"/>
          </a:p>
        </p:txBody>
      </p:sp>
      <p:sp>
        <p:nvSpPr>
          <p:cNvPr id="8" name="TextBox 7">
            <a:extLst>
              <a:ext uri="{FF2B5EF4-FFF2-40B4-BE49-F238E27FC236}">
                <a16:creationId xmlns:a16="http://schemas.microsoft.com/office/drawing/2014/main" id="{2E4A1176-DBF0-40FE-9188-F5B0ECE31482}"/>
              </a:ext>
            </a:extLst>
          </p:cNvPr>
          <p:cNvSpPr txBox="1"/>
          <p:nvPr/>
        </p:nvSpPr>
        <p:spPr>
          <a:xfrm>
            <a:off x="5031067" y="863179"/>
            <a:ext cx="4044194" cy="5632311"/>
          </a:xfrm>
          <a:prstGeom prst="rect">
            <a:avLst/>
          </a:prstGeom>
          <a:noFill/>
        </p:spPr>
        <p:txBody>
          <a:bodyPr wrap="square" rtlCol="0">
            <a:spAutoFit/>
          </a:bodyPr>
          <a:lstStyle/>
          <a:p>
            <a:r>
              <a:rPr lang="en-US" sz="1400" dirty="0">
                <a:solidFill>
                  <a:srgbClr val="3056A5"/>
                </a:solidFill>
                <a:latin typeface="Arial" panose="020B0604020202020204" pitchFamily="34" charset="0"/>
                <a:cs typeface="Arial" panose="020B0604020202020204" pitchFamily="34" charset="0"/>
              </a:rPr>
              <a:t>-- Home improvement center, lumber, brick, or building materials sales yard. </a:t>
            </a:r>
          </a:p>
          <a:p>
            <a:r>
              <a:rPr lang="en-US" sz="1400" dirty="0">
                <a:solidFill>
                  <a:srgbClr val="3056A5"/>
                </a:solidFill>
                <a:latin typeface="Arial" panose="020B0604020202020204" pitchFamily="34" charset="0"/>
                <a:cs typeface="Arial" panose="020B0604020202020204" pitchFamily="34" charset="0"/>
              </a:rPr>
              <a:t>-- Household equipment and appliance repair. </a:t>
            </a:r>
          </a:p>
          <a:p>
            <a:r>
              <a:rPr lang="en-US" sz="1400" dirty="0">
                <a:solidFill>
                  <a:srgbClr val="3056A5"/>
                </a:solidFill>
                <a:latin typeface="Arial" panose="020B0604020202020204" pitchFamily="34" charset="0"/>
                <a:cs typeface="Arial" panose="020B0604020202020204" pitchFamily="34" charset="0"/>
              </a:rPr>
              <a:t>-- Liquor store. </a:t>
            </a:r>
          </a:p>
          <a:p>
            <a:r>
              <a:rPr lang="en-US" sz="1400" dirty="0">
                <a:solidFill>
                  <a:srgbClr val="3056A5"/>
                </a:solidFill>
                <a:latin typeface="Arial" panose="020B0604020202020204" pitchFamily="34" charset="0"/>
                <a:cs typeface="Arial" panose="020B0604020202020204" pitchFamily="34" charset="0"/>
              </a:rPr>
              <a:t>-- Massage establishment.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Mortuary, funeral home, or commercial wedding chapel. </a:t>
            </a:r>
          </a:p>
          <a:p>
            <a:r>
              <a:rPr lang="en-US" sz="1400" dirty="0">
                <a:solidFill>
                  <a:srgbClr val="3056A5"/>
                </a:solidFill>
                <a:latin typeface="Arial" panose="020B0604020202020204" pitchFamily="34" charset="0"/>
                <a:cs typeface="Arial" panose="020B0604020202020204" pitchFamily="34" charset="0"/>
              </a:rPr>
              <a:t>-- Motor vehicle fueling station.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Nursery, garden shop, or plant sales. </a:t>
            </a:r>
          </a:p>
          <a:p>
            <a:r>
              <a:rPr lang="en-US" sz="1400" dirty="0">
                <a:solidFill>
                  <a:srgbClr val="3056A5"/>
                </a:solidFill>
                <a:latin typeface="Arial" panose="020B0604020202020204" pitchFamily="34" charset="0"/>
                <a:cs typeface="Arial" panose="020B0604020202020204" pitchFamily="34" charset="0"/>
              </a:rPr>
              <a:t>-- Outside sales.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Personal service uses. </a:t>
            </a:r>
          </a:p>
          <a:p>
            <a:r>
              <a:rPr lang="en-US" sz="1400" dirty="0">
                <a:solidFill>
                  <a:srgbClr val="3056A5"/>
                </a:solidFill>
                <a:latin typeface="Arial" panose="020B0604020202020204" pitchFamily="34" charset="0"/>
                <a:cs typeface="Arial" panose="020B0604020202020204" pitchFamily="34" charset="0"/>
              </a:rPr>
              <a:t>-- Piercing salon.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Restaurant without drive-in or drive-through service. </a:t>
            </a:r>
          </a:p>
          <a:p>
            <a:r>
              <a:rPr lang="en-US" sz="1400" dirty="0">
                <a:solidFill>
                  <a:srgbClr val="3056A5"/>
                </a:solidFill>
                <a:latin typeface="Arial" panose="020B0604020202020204" pitchFamily="34" charset="0"/>
                <a:cs typeface="Arial" panose="020B0604020202020204" pitchFamily="34" charset="0"/>
              </a:rPr>
              <a:t>-- Restaurant with drive-in or drive-through service.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Swap or buy shop.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Taxidermist. </a:t>
            </a:r>
          </a:p>
          <a:p>
            <a:r>
              <a:rPr lang="en-US" sz="1400" dirty="0">
                <a:solidFill>
                  <a:srgbClr val="3056A5"/>
                </a:solidFill>
                <a:latin typeface="Arial" panose="020B0604020202020204" pitchFamily="34" charset="0"/>
                <a:cs typeface="Arial" panose="020B0604020202020204" pitchFamily="34" charset="0"/>
              </a:rPr>
              <a:t>-- Tattoo studio.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Temporary retail use. </a:t>
            </a:r>
          </a:p>
          <a:p>
            <a:r>
              <a:rPr lang="en-US" sz="1400" dirty="0">
                <a:solidFill>
                  <a:srgbClr val="3056A5"/>
                </a:solidFill>
                <a:latin typeface="Arial" panose="020B0604020202020204" pitchFamily="34" charset="0"/>
                <a:cs typeface="Arial" panose="020B0604020202020204" pitchFamily="34" charset="0"/>
              </a:rPr>
              <a:t>-- Theater. </a:t>
            </a:r>
            <a:r>
              <a:rPr lang="en-US" sz="1200" i="1" dirty="0">
                <a:solidFill>
                  <a:srgbClr val="3056A5"/>
                </a:solidFill>
                <a:latin typeface="Arial" panose="020B0604020202020204" pitchFamily="34" charset="0"/>
                <a:cs typeface="Arial" panose="020B0604020202020204" pitchFamily="34" charset="0"/>
              </a:rPr>
              <a:t>[Limited to 1,000 seats or fewer, except in Subdistrict 1I. See Section 51P-621.117(c) for use with a seating capacity of 10,000 or more in Subdistrict 1I.] </a:t>
            </a:r>
            <a:endParaRPr lang="en-US" sz="12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Truck stop.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 Vehicle display, sales, and service. </a:t>
            </a:r>
            <a:r>
              <a:rPr lang="en-US" sz="1400" i="1" dirty="0">
                <a:solidFill>
                  <a:srgbClr val="3056A5"/>
                </a:solidFill>
                <a:latin typeface="Arial" panose="020B0604020202020204" pitchFamily="34" charset="0"/>
                <a:cs typeface="Arial" panose="020B0604020202020204" pitchFamily="34" charset="0"/>
              </a:rPr>
              <a:t>[SUP] </a:t>
            </a:r>
            <a:endParaRPr lang="en-US" sz="1400" dirty="0">
              <a:solidFill>
                <a:srgbClr val="3056A5"/>
              </a:solidFill>
              <a:latin typeface="Arial" panose="020B0604020202020204" pitchFamily="34" charset="0"/>
              <a:cs typeface="Arial" panose="020B0604020202020204" pitchFamily="34" charset="0"/>
            </a:endParaRPr>
          </a:p>
          <a:p>
            <a:r>
              <a:rPr lang="en-US" sz="1400" dirty="0">
                <a:solidFill>
                  <a:srgbClr val="3056A5"/>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4237115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9" name="TextBox 8"/>
          <p:cNvSpPr txBox="1"/>
          <p:nvPr/>
        </p:nvSpPr>
        <p:spPr>
          <a:xfrm>
            <a:off x="527808" y="154261"/>
            <a:ext cx="8456394" cy="1077218"/>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Commercial Amusement (Inside)</a:t>
            </a:r>
          </a:p>
          <a:p>
            <a:r>
              <a:rPr lang="en-US" sz="3200" b="1" dirty="0">
                <a:solidFill>
                  <a:srgbClr val="3056A5"/>
                </a:solidFill>
                <a:latin typeface="Arial" panose="020B0604020202020204" pitchFamily="34" charset="0"/>
                <a:cs typeface="Arial" panose="020B0604020202020204" pitchFamily="34" charset="0"/>
              </a:rPr>
              <a:t>PD 621 and Chapter 51A</a:t>
            </a:r>
          </a:p>
        </p:txBody>
      </p:sp>
      <p:sp>
        <p:nvSpPr>
          <p:cNvPr id="2" name="Slide Number Placeholder 1"/>
          <p:cNvSpPr>
            <a:spLocks noGrp="1"/>
          </p:cNvSpPr>
          <p:nvPr>
            <p:ph type="sldNum" sz="quarter" idx="12"/>
          </p:nvPr>
        </p:nvSpPr>
        <p:spPr/>
        <p:txBody>
          <a:bodyPr/>
          <a:lstStyle/>
          <a:p>
            <a:fld id="{38A52763-0E31-47E3-BB89-095DF1CF4170}" type="slidenum">
              <a:rPr lang="en-US" smtClean="0"/>
              <a:t>14</a:t>
            </a:fld>
            <a:endParaRPr lang="en-US"/>
          </a:p>
        </p:txBody>
      </p:sp>
      <p:sp>
        <p:nvSpPr>
          <p:cNvPr id="11" name="Subtitle 2">
            <a:extLst>
              <a:ext uri="{FF2B5EF4-FFF2-40B4-BE49-F238E27FC236}">
                <a16:creationId xmlns:a16="http://schemas.microsoft.com/office/drawing/2014/main" id="{738BA94E-2451-408D-84EB-C9EDDFC2F6E4}"/>
              </a:ext>
            </a:extLst>
          </p:cNvPr>
          <p:cNvSpPr txBox="1">
            <a:spLocks/>
          </p:cNvSpPr>
          <p:nvPr/>
        </p:nvSpPr>
        <p:spPr>
          <a:xfrm>
            <a:off x="749046" y="1412555"/>
            <a:ext cx="7766304" cy="43859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200" dirty="0"/>
              <a:t>Subdistrict 1I – TIA required for seating capacity exceeding 10,000 </a:t>
            </a:r>
          </a:p>
          <a:p>
            <a:pPr marL="0" indent="0" algn="just">
              <a:buNone/>
            </a:pPr>
            <a:endParaRPr lang="en-US" sz="2200" dirty="0"/>
          </a:p>
          <a:p>
            <a:pPr marL="457200" lvl="1" indent="0" algn="just">
              <a:buNone/>
            </a:pPr>
            <a:r>
              <a:rPr lang="en-US" sz="2200" dirty="0">
                <a:highlight>
                  <a:srgbClr val="FFFF00"/>
                </a:highlight>
              </a:rPr>
              <a:t>51A:</a:t>
            </a:r>
          </a:p>
          <a:p>
            <a:pPr marL="457200" lvl="1" indent="0" algn="just">
              <a:buNone/>
            </a:pPr>
            <a:r>
              <a:rPr lang="en-US" sz="2200" dirty="0"/>
              <a:t>Amusement center – SUP for over 2,500sf and within 300ft from residential districts</a:t>
            </a:r>
          </a:p>
          <a:p>
            <a:pPr marL="457200" lvl="1" indent="0" algn="just">
              <a:buNone/>
            </a:pPr>
            <a:r>
              <a:rPr lang="en-US" sz="2200" dirty="0"/>
              <a:t>Dance hall E – SUP if within 300fr from residential district</a:t>
            </a:r>
          </a:p>
          <a:p>
            <a:pPr marL="457200" lvl="1" indent="0" algn="just">
              <a:buNone/>
            </a:pPr>
            <a:r>
              <a:rPr lang="en-US" sz="2200" dirty="0"/>
              <a:t>Dance hall – RAR within 300fr from residential district</a:t>
            </a:r>
          </a:p>
          <a:p>
            <a:pPr marL="457200" lvl="1" indent="0" algn="just">
              <a:buNone/>
            </a:pPr>
            <a:r>
              <a:rPr lang="en-US" sz="2200" dirty="0"/>
              <a:t>Dance hall is a separate use at all times, cannot be accessory </a:t>
            </a:r>
          </a:p>
        </p:txBody>
      </p:sp>
    </p:spTree>
    <p:extLst>
      <p:ext uri="{BB962C8B-B14F-4D97-AF65-F5344CB8AC3E}">
        <p14:creationId xmlns:p14="http://schemas.microsoft.com/office/powerpoint/2010/main" val="40665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9" name="TextBox 8"/>
          <p:cNvSpPr txBox="1"/>
          <p:nvPr/>
        </p:nvSpPr>
        <p:spPr>
          <a:xfrm>
            <a:off x="527808" y="154261"/>
            <a:ext cx="8456394"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Chapter 51A </a:t>
            </a:r>
          </a:p>
        </p:txBody>
      </p:sp>
      <p:sp>
        <p:nvSpPr>
          <p:cNvPr id="2" name="Slide Number Placeholder 1"/>
          <p:cNvSpPr>
            <a:spLocks noGrp="1"/>
          </p:cNvSpPr>
          <p:nvPr>
            <p:ph type="sldNum" sz="quarter" idx="12"/>
          </p:nvPr>
        </p:nvSpPr>
        <p:spPr/>
        <p:txBody>
          <a:bodyPr/>
          <a:lstStyle/>
          <a:p>
            <a:fld id="{38A52763-0E31-47E3-BB89-095DF1CF4170}" type="slidenum">
              <a:rPr lang="en-US" smtClean="0"/>
              <a:t>15</a:t>
            </a:fld>
            <a:endParaRPr lang="en-US"/>
          </a:p>
        </p:txBody>
      </p:sp>
      <p:sp>
        <p:nvSpPr>
          <p:cNvPr id="11" name="Subtitle 2">
            <a:extLst>
              <a:ext uri="{FF2B5EF4-FFF2-40B4-BE49-F238E27FC236}">
                <a16:creationId xmlns:a16="http://schemas.microsoft.com/office/drawing/2014/main" id="{738BA94E-2451-408D-84EB-C9EDDFC2F6E4}"/>
              </a:ext>
            </a:extLst>
          </p:cNvPr>
          <p:cNvSpPr txBox="1">
            <a:spLocks/>
          </p:cNvSpPr>
          <p:nvPr/>
        </p:nvSpPr>
        <p:spPr>
          <a:xfrm>
            <a:off x="749046" y="739037"/>
            <a:ext cx="8001254" cy="5416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600" dirty="0"/>
              <a:t>(7)   </a:t>
            </a:r>
            <a:r>
              <a:rPr lang="en-US" sz="1600" u="sng" dirty="0"/>
              <a:t>Commercial amusement (inside)</a:t>
            </a:r>
            <a:r>
              <a:rPr lang="en-US" sz="1600" dirty="0"/>
              <a:t>.</a:t>
            </a:r>
          </a:p>
          <a:p>
            <a:pPr algn="just"/>
            <a:r>
              <a:rPr lang="en-US" sz="1600" dirty="0"/>
              <a:t>(</a:t>
            </a:r>
            <a:r>
              <a:rPr lang="en-US" sz="1600" dirty="0" err="1"/>
              <a:t>i</a:t>
            </a:r>
            <a:r>
              <a:rPr lang="en-US" sz="1600" dirty="0"/>
              <a:t>) AMUSEMENT CENTER means a facility for which an amusement center license is required under </a:t>
            </a:r>
            <a:r>
              <a:rPr lang="en-US" sz="1600" u="sng" dirty="0">
                <a:hlinkClick r:id="rId3"/>
              </a:rPr>
              <a:t>Chapter 6A</a:t>
            </a:r>
            <a:r>
              <a:rPr lang="en-US" sz="1600" dirty="0"/>
              <a:t> of the Dallas City Code, as amended.</a:t>
            </a:r>
          </a:p>
          <a:p>
            <a:pPr algn="just"/>
            <a:r>
              <a:rPr lang="en-US" sz="1600" dirty="0">
                <a:highlight>
                  <a:srgbClr val="FFFF00"/>
                </a:highlight>
              </a:rPr>
              <a:t>(ii) BILLIARD HALL means a facility for which a billiard hall license is required under </a:t>
            </a:r>
            <a:r>
              <a:rPr lang="en-US" sz="1600" u="sng" dirty="0">
                <a:highlight>
                  <a:srgbClr val="FFFF00"/>
                </a:highlight>
                <a:hlinkClick r:id="rId4"/>
              </a:rPr>
              <a:t>Chapter 9A</a:t>
            </a:r>
            <a:r>
              <a:rPr lang="en-US" sz="1600" dirty="0">
                <a:highlight>
                  <a:srgbClr val="FFFF00"/>
                </a:highlight>
              </a:rPr>
              <a:t> of the Dallas City Code, as amended.</a:t>
            </a:r>
          </a:p>
          <a:p>
            <a:pPr algn="just"/>
            <a:r>
              <a:rPr lang="en-US" sz="1600" dirty="0"/>
              <a:t>(iii) CHILDREN’S AMUSEMENT CENTER means a facility with amusement rides, games, play areas, and other activities, catering primarily to children 12 years of age and younger.</a:t>
            </a:r>
          </a:p>
          <a:p>
            <a:pPr algn="just"/>
            <a:r>
              <a:rPr lang="en-US" sz="1600" dirty="0"/>
              <a:t>(iv) CLASS E DANCE HALL means a facility for which a Class E dance hall license is required under </a:t>
            </a:r>
            <a:r>
              <a:rPr lang="en-US" sz="1600" u="sng" dirty="0">
                <a:hlinkClick r:id="rId5"/>
              </a:rPr>
              <a:t>Chapter 14</a:t>
            </a:r>
            <a:r>
              <a:rPr lang="en-US" sz="1600" dirty="0"/>
              <a:t> of the Dallas City Code, as amended.</a:t>
            </a:r>
          </a:p>
          <a:p>
            <a:pPr algn="just"/>
            <a:r>
              <a:rPr lang="en-US" sz="1600" dirty="0"/>
              <a:t>(v) COMMERCIAL AMUSE- MENT (INSIDE) means a facility wholly enclosed in a building that offers entertainment or games of skill to the general public for a fee. This use includes but is not limited to an adult arcade, adult cabaret, adult theater, amusement center, billiard hall, bowling alley, children’s amusement center, dance hall, motor track, or skating rink.</a:t>
            </a:r>
          </a:p>
          <a:p>
            <a:pPr algn="just"/>
            <a:r>
              <a:rPr lang="en-US" sz="1600" dirty="0"/>
              <a:t>(vi) DANCE HALL means a dance hall as defined in </a:t>
            </a:r>
            <a:r>
              <a:rPr lang="en-US" sz="1600" u="sng" dirty="0">
                <a:hlinkClick r:id="rId5"/>
              </a:rPr>
              <a:t>Chapter 14</a:t>
            </a:r>
            <a:r>
              <a:rPr lang="en-US" sz="1600" dirty="0"/>
              <a:t> of the Dallas City Code, as amended, but excludes those uses described in Section </a:t>
            </a:r>
            <a:r>
              <a:rPr lang="en-US" sz="1600" u="sng" dirty="0">
                <a:hlinkClick r:id="rId6"/>
              </a:rPr>
              <a:t>14-2</a:t>
            </a:r>
            <a:r>
              <a:rPr lang="en-US" sz="1600" dirty="0"/>
              <a:t>(d). This definition includes a Class E dance hall.</a:t>
            </a:r>
          </a:p>
        </p:txBody>
      </p:sp>
    </p:spTree>
    <p:extLst>
      <p:ext uri="{BB962C8B-B14F-4D97-AF65-F5344CB8AC3E}">
        <p14:creationId xmlns:p14="http://schemas.microsoft.com/office/powerpoint/2010/main" val="270390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9" name="TextBox 8"/>
          <p:cNvSpPr txBox="1"/>
          <p:nvPr/>
        </p:nvSpPr>
        <p:spPr>
          <a:xfrm>
            <a:off x="527808" y="206295"/>
            <a:ext cx="5217854"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PD 621 statement</a:t>
            </a:r>
          </a:p>
        </p:txBody>
      </p:sp>
      <p:sp>
        <p:nvSpPr>
          <p:cNvPr id="10" name="TextBox 9"/>
          <p:cNvSpPr txBox="1"/>
          <p:nvPr/>
        </p:nvSpPr>
        <p:spPr>
          <a:xfrm>
            <a:off x="527807" y="1018347"/>
            <a:ext cx="8154554" cy="4370427"/>
          </a:xfrm>
          <a:prstGeom prst="rect">
            <a:avLst/>
          </a:prstGeom>
          <a:noFill/>
        </p:spPr>
        <p:txBody>
          <a:bodyPr wrap="square" rtlCol="0">
            <a:spAutoFit/>
          </a:bodyPr>
          <a:lstStyle/>
          <a:p>
            <a:pPr marL="285750" indent="-285750" algn="just">
              <a:buClr>
                <a:srgbClr val="DAA627"/>
              </a:buClr>
              <a:buSzPct val="100000"/>
              <a:buFont typeface="Arial" panose="020B0604020202020204" pitchFamily="34" charset="0"/>
              <a:buChar char="•"/>
            </a:pPr>
            <a:r>
              <a:rPr lang="en-US" sz="2200" b="1" u="sng" dirty="0">
                <a:solidFill>
                  <a:srgbClr val="3056A5"/>
                </a:solidFill>
                <a:latin typeface="Arial" panose="020B0604020202020204" pitchFamily="34" charset="0"/>
                <a:cs typeface="Arial" panose="020B0604020202020204" pitchFamily="34" charset="0"/>
              </a:rPr>
              <a:t>Creation of Subdistricts</a:t>
            </a:r>
          </a:p>
          <a:p>
            <a:pPr marL="285750" indent="-285750" algn="just">
              <a:buClr>
                <a:srgbClr val="DAA627"/>
              </a:buClr>
              <a:buSzPct val="100000"/>
              <a:buFont typeface="Arial" panose="020B0604020202020204" pitchFamily="34" charset="0"/>
              <a:buChar char="•"/>
            </a:pPr>
            <a:endParaRPr lang="en-US" sz="2200" b="1" u="sng" dirty="0">
              <a:solidFill>
                <a:srgbClr val="3056A5"/>
              </a:solidFill>
              <a:latin typeface="Arial" panose="020B0604020202020204" pitchFamily="34" charset="0"/>
              <a:cs typeface="Arial" panose="020B0604020202020204" pitchFamily="34" charset="0"/>
            </a:endParaRPr>
          </a:p>
          <a:p>
            <a:pPr algn="just">
              <a:lnSpc>
                <a:spcPct val="120000"/>
              </a:lnSpc>
            </a:pPr>
            <a:r>
              <a:rPr lang="en-US" dirty="0">
                <a:solidFill>
                  <a:srgbClr val="3056A5"/>
                </a:solidFill>
                <a:latin typeface="Arial" panose="020B0604020202020204" pitchFamily="34" charset="0"/>
                <a:cs typeface="Arial" panose="020B0604020202020204" pitchFamily="34" charset="0"/>
              </a:rPr>
              <a:t>Subdistricts 1, 1A, 1B, 1C, 1D, 1E, 1F, 1G, 1H, 1I, and 1J are </a:t>
            </a:r>
            <a:r>
              <a:rPr lang="en-US" dirty="0">
                <a:solidFill>
                  <a:srgbClr val="3056A5"/>
                </a:solidFill>
                <a:highlight>
                  <a:srgbClr val="FFFF00"/>
                </a:highlight>
                <a:latin typeface="Arial" panose="020B0604020202020204" pitchFamily="34" charset="0"/>
                <a:cs typeface="Arial" panose="020B0604020202020204" pitchFamily="34" charset="0"/>
              </a:rPr>
              <a:t>transit-oriented, </a:t>
            </a:r>
            <a:r>
              <a:rPr lang="en-US" dirty="0">
                <a:solidFill>
                  <a:srgbClr val="3056A5"/>
                </a:solidFill>
                <a:latin typeface="Arial" panose="020B0604020202020204" pitchFamily="34" charset="0"/>
                <a:cs typeface="Arial" panose="020B0604020202020204" pitchFamily="34" charset="0"/>
              </a:rPr>
              <a:t>mixed-use zoning districts for the development of combinations of medium- to high- density </a:t>
            </a:r>
            <a:r>
              <a:rPr lang="en-US" dirty="0">
                <a:solidFill>
                  <a:srgbClr val="3056A5"/>
                </a:solidFill>
                <a:highlight>
                  <a:srgbClr val="FFFF00"/>
                </a:highlight>
                <a:latin typeface="Arial" panose="020B0604020202020204" pitchFamily="34" charset="0"/>
                <a:cs typeface="Arial" panose="020B0604020202020204" pitchFamily="34" charset="0"/>
              </a:rPr>
              <a:t>residential, retail, and office uses</a:t>
            </a:r>
            <a:r>
              <a:rPr lang="en-US" dirty="0">
                <a:solidFill>
                  <a:srgbClr val="3056A5"/>
                </a:solidFill>
                <a:latin typeface="Arial" panose="020B0604020202020204" pitchFamily="34" charset="0"/>
                <a:cs typeface="Arial" panose="020B0604020202020204" pitchFamily="34" charset="0"/>
              </a:rPr>
              <a:t>. </a:t>
            </a:r>
            <a:r>
              <a:rPr lang="en-US" b="1" dirty="0">
                <a:solidFill>
                  <a:srgbClr val="3056A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 should </a:t>
            </a:r>
            <a:r>
              <a:rPr lang="en-US" dirty="0">
                <a:solidFill>
                  <a:srgbClr val="3056A5"/>
                </a:solidFill>
                <a:latin typeface="Arial" panose="020B0604020202020204" pitchFamily="34" charset="0"/>
                <a:cs typeface="Arial" panose="020B0604020202020204" pitchFamily="34" charset="0"/>
              </a:rPr>
              <a:t>encourage residential, retail, office, and lodging uses in compatible combinations within walking distance of DART light-rail stations; conserve energy; provide for efficient traffic circulation; conserve land; </a:t>
            </a:r>
            <a:r>
              <a:rPr lang="en-US" dirty="0">
                <a:solidFill>
                  <a:srgbClr val="3056A5"/>
                </a:solidFill>
                <a:highlight>
                  <a:srgbClr val="FFFF00"/>
                </a:highlight>
                <a:latin typeface="Arial" panose="020B0604020202020204" pitchFamily="34" charset="0"/>
                <a:cs typeface="Arial" panose="020B0604020202020204" pitchFamily="34" charset="0"/>
              </a:rPr>
              <a:t>minimize vehicular travel; encourage both day-time and night-time activity; encourage use of mass transit; increase pedestrian activity; and encourage bicycle usage. </a:t>
            </a:r>
            <a:r>
              <a:rPr lang="en-US" dirty="0">
                <a:solidFill>
                  <a:srgbClr val="3056A5"/>
                </a:solidFill>
                <a:latin typeface="Arial" panose="020B0604020202020204" pitchFamily="34" charset="0"/>
                <a:cs typeface="Arial" panose="020B0604020202020204" pitchFamily="34" charset="0"/>
              </a:rPr>
              <a:t>Subdistricts 1, 1A, 1B, 1C, 1D, 1E, 1F, 1G 1H, 1I, and 1J retain the potential for limited industrial and warehouse uses.</a:t>
            </a:r>
          </a:p>
          <a:p>
            <a:pPr marL="285750" indent="-285750" algn="just">
              <a:buClr>
                <a:srgbClr val="669900"/>
              </a:buClr>
              <a:buSzPct val="100000"/>
              <a:buFont typeface="Arial" panose="020B0604020202020204" pitchFamily="34" charset="0"/>
              <a:buChar char="•"/>
            </a:pPr>
            <a:endParaRPr lang="en-US" dirty="0">
              <a:solidFill>
                <a:srgbClr val="3056A5"/>
              </a:solidFill>
            </a:endParaRPr>
          </a:p>
        </p:txBody>
      </p:sp>
      <p:sp>
        <p:nvSpPr>
          <p:cNvPr id="2" name="Slide Number Placeholder 1"/>
          <p:cNvSpPr>
            <a:spLocks noGrp="1"/>
          </p:cNvSpPr>
          <p:nvPr>
            <p:ph type="sldNum" sz="quarter" idx="12"/>
          </p:nvPr>
        </p:nvSpPr>
        <p:spPr/>
        <p:txBody>
          <a:bodyPr/>
          <a:lstStyle/>
          <a:p>
            <a:fld id="{38A52763-0E31-47E3-BB89-095DF1CF4170}" type="slidenum">
              <a:rPr lang="en-US" smtClean="0"/>
              <a:t>16</a:t>
            </a:fld>
            <a:endParaRPr lang="en-US"/>
          </a:p>
        </p:txBody>
      </p:sp>
    </p:spTree>
    <p:extLst>
      <p:ext uri="{BB962C8B-B14F-4D97-AF65-F5344CB8AC3E}">
        <p14:creationId xmlns:p14="http://schemas.microsoft.com/office/powerpoint/2010/main" val="272947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7" name="TextBox 6"/>
          <p:cNvSpPr txBox="1"/>
          <p:nvPr/>
        </p:nvSpPr>
        <p:spPr>
          <a:xfrm>
            <a:off x="669851" y="515847"/>
            <a:ext cx="5217854"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Presentation Overview</a:t>
            </a:r>
          </a:p>
        </p:txBody>
      </p:sp>
      <p:sp>
        <p:nvSpPr>
          <p:cNvPr id="8" name="TextBox 7"/>
          <p:cNvSpPr txBox="1"/>
          <p:nvPr/>
        </p:nvSpPr>
        <p:spPr>
          <a:xfrm>
            <a:off x="765544" y="1395976"/>
            <a:ext cx="7612912" cy="2954655"/>
          </a:xfrm>
          <a:prstGeom prst="rect">
            <a:avLst/>
          </a:prstGeom>
          <a:noFill/>
        </p:spPr>
        <p:txBody>
          <a:bodyPr wrap="square" rtlCol="0">
            <a:spAutoFit/>
          </a:bodyPr>
          <a:lstStyle/>
          <a:p>
            <a:pPr marL="285750" indent="-285750">
              <a:buClr>
                <a:srgbClr val="DAA627"/>
              </a:buClr>
              <a:buSzPct val="100000"/>
              <a:buFont typeface="Arial" panose="020B0604020202020204" pitchFamily="34" charset="0"/>
              <a:buChar char="•"/>
            </a:pPr>
            <a:r>
              <a:rPr lang="en-US" sz="2800" dirty="0">
                <a:solidFill>
                  <a:srgbClr val="3056A5"/>
                </a:solidFill>
                <a:latin typeface="Arial" panose="020B0604020202020204" pitchFamily="34" charset="0"/>
                <a:cs typeface="Arial" panose="020B0604020202020204" pitchFamily="34" charset="0"/>
              </a:rPr>
              <a:t>Authorized Hearing Process</a:t>
            </a:r>
          </a:p>
          <a:p>
            <a:pPr marL="285750" indent="-285750">
              <a:buClr>
                <a:srgbClr val="DAA627"/>
              </a:buClr>
              <a:buSzPct val="100000"/>
              <a:buFont typeface="Arial" panose="020B0604020202020204" pitchFamily="34" charset="0"/>
              <a:buChar char="•"/>
            </a:pPr>
            <a:r>
              <a:rPr lang="en-US" sz="2800" dirty="0">
                <a:solidFill>
                  <a:srgbClr val="3056A5"/>
                </a:solidFill>
                <a:latin typeface="Arial" panose="020B0604020202020204" pitchFamily="34" charset="0"/>
                <a:cs typeface="Arial" panose="020B0604020202020204" pitchFamily="34" charset="0"/>
              </a:rPr>
              <a:t>Background/History</a:t>
            </a:r>
          </a:p>
          <a:p>
            <a:pPr marL="285750" indent="-285750">
              <a:buClr>
                <a:srgbClr val="DAA627"/>
              </a:buClr>
              <a:buSzPct val="100000"/>
              <a:buFont typeface="Arial" panose="020B0604020202020204" pitchFamily="34" charset="0"/>
              <a:buChar char="•"/>
            </a:pPr>
            <a:r>
              <a:rPr lang="en-US" sz="2800" dirty="0">
                <a:solidFill>
                  <a:srgbClr val="3056A5"/>
                </a:solidFill>
                <a:latin typeface="Arial" panose="020B0604020202020204" pitchFamily="34" charset="0"/>
                <a:cs typeface="Arial" panose="020B0604020202020204" pitchFamily="34" charset="0"/>
              </a:rPr>
              <a:t>Purpose</a:t>
            </a:r>
          </a:p>
          <a:p>
            <a:pPr marL="285750" indent="-285750">
              <a:buClr>
                <a:srgbClr val="DAA627"/>
              </a:buClr>
              <a:buSzPct val="100000"/>
              <a:buFont typeface="Arial" panose="020B0604020202020204" pitchFamily="34" charset="0"/>
              <a:buChar char="•"/>
            </a:pPr>
            <a:r>
              <a:rPr lang="en-US" sz="2800" dirty="0">
                <a:solidFill>
                  <a:srgbClr val="3056A5"/>
                </a:solidFill>
                <a:latin typeface="Arial" panose="020B0604020202020204" pitchFamily="34" charset="0"/>
                <a:cs typeface="Arial" panose="020B0604020202020204" pitchFamily="34" charset="0"/>
              </a:rPr>
              <a:t>Next Steps</a:t>
            </a:r>
          </a:p>
          <a:p>
            <a:pPr marL="285750" indent="-285750">
              <a:buClr>
                <a:srgbClr val="DAA627"/>
              </a:buClr>
              <a:buSzPct val="100000"/>
              <a:buFont typeface="Arial" panose="020B0604020202020204" pitchFamily="34" charset="0"/>
              <a:buChar char="•"/>
            </a:pPr>
            <a:endParaRPr lang="en-US" sz="2800" dirty="0">
              <a:solidFill>
                <a:srgbClr val="003F88"/>
              </a:solidFill>
              <a:latin typeface="Arial" panose="020B0604020202020204" pitchFamily="34" charset="0"/>
              <a:cs typeface="Arial" panose="020B0604020202020204" pitchFamily="34" charset="0"/>
            </a:endParaRPr>
          </a:p>
          <a:p>
            <a:pPr marL="285750" indent="-285750">
              <a:buClr>
                <a:srgbClr val="DAA627"/>
              </a:buClr>
              <a:buSzPct val="100000"/>
              <a:buFont typeface="Arial" panose="020B0604020202020204" pitchFamily="34" charset="0"/>
              <a:buChar char="•"/>
            </a:pPr>
            <a:endParaRPr lang="en-US" sz="2800" dirty="0">
              <a:solidFill>
                <a:srgbClr val="003F88"/>
              </a:solidFill>
              <a:latin typeface="Arial" panose="020B0604020202020204" pitchFamily="34" charset="0"/>
              <a:cs typeface="Arial" panose="020B0604020202020204" pitchFamily="34" charset="0"/>
            </a:endParaRPr>
          </a:p>
          <a:p>
            <a:pPr marL="285750" indent="-285750">
              <a:buClr>
                <a:srgbClr val="669900"/>
              </a:buClr>
              <a:buSzPct val="100000"/>
              <a:buFont typeface="Arial" panose="020B0604020202020204" pitchFamily="34" charset="0"/>
              <a:buChar char="•"/>
            </a:pPr>
            <a:endParaRPr lang="en-US" dirty="0"/>
          </a:p>
        </p:txBody>
      </p:sp>
      <p:sp>
        <p:nvSpPr>
          <p:cNvPr id="9" name="Slide Number Placeholder 8"/>
          <p:cNvSpPr>
            <a:spLocks noGrp="1"/>
          </p:cNvSpPr>
          <p:nvPr>
            <p:ph type="sldNum" sz="quarter" idx="12"/>
          </p:nvPr>
        </p:nvSpPr>
        <p:spPr/>
        <p:txBody>
          <a:bodyPr/>
          <a:lstStyle/>
          <a:p>
            <a:fld id="{38A52763-0E31-47E3-BB89-095DF1CF4170}" type="slidenum">
              <a:rPr lang="en-US" smtClean="0"/>
              <a:t>2</a:t>
            </a:fld>
            <a:endParaRPr lang="en-US"/>
          </a:p>
        </p:txBody>
      </p:sp>
    </p:spTree>
    <p:extLst>
      <p:ext uri="{BB962C8B-B14F-4D97-AF65-F5344CB8AC3E}">
        <p14:creationId xmlns:p14="http://schemas.microsoft.com/office/powerpoint/2010/main" val="274533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DBD32-E77A-4E01-BD21-8A082EFCD1E1}"/>
              </a:ext>
            </a:extLst>
          </p:cNvPr>
          <p:cNvSpPr>
            <a:spLocks noGrp="1"/>
          </p:cNvSpPr>
          <p:nvPr>
            <p:ph type="title"/>
          </p:nvPr>
        </p:nvSpPr>
        <p:spPr>
          <a:xfrm>
            <a:off x="667512" y="75694"/>
            <a:ext cx="8229600" cy="792162"/>
          </a:xfrm>
        </p:spPr>
        <p:txBody>
          <a:bodyPr/>
          <a:lstStyle/>
          <a:p>
            <a:r>
              <a:rPr lang="en-US" dirty="0"/>
              <a:t>Hybrid Authorized Hearing Process</a:t>
            </a:r>
          </a:p>
        </p:txBody>
      </p:sp>
      <p:sp>
        <p:nvSpPr>
          <p:cNvPr id="3" name="Subtitle 2"/>
          <p:cNvSpPr>
            <a:spLocks noGrp="1"/>
          </p:cNvSpPr>
          <p:nvPr>
            <p:ph idx="1"/>
          </p:nvPr>
        </p:nvSpPr>
        <p:spPr>
          <a:xfrm>
            <a:off x="667512" y="921124"/>
            <a:ext cx="8229600" cy="4645177"/>
          </a:xfrm>
        </p:spPr>
        <p:txBody>
          <a:bodyPr>
            <a:normAutofit fontScale="77500" lnSpcReduction="20000"/>
          </a:bodyPr>
          <a:lstStyle/>
          <a:p>
            <a:pPr algn="just"/>
            <a:r>
              <a:rPr lang="en-US" sz="3000" dirty="0"/>
              <a:t>City Plan Commission authorizes hearing</a:t>
            </a:r>
          </a:p>
          <a:p>
            <a:pPr lvl="8" algn="just"/>
            <a:r>
              <a:rPr lang="en-US" sz="2300" dirty="0">
                <a:solidFill>
                  <a:srgbClr val="C00000"/>
                </a:solidFill>
              </a:rPr>
              <a:t>October 17, 2019</a:t>
            </a:r>
          </a:p>
          <a:p>
            <a:pPr algn="just"/>
            <a:r>
              <a:rPr lang="en-US" sz="3000" dirty="0"/>
              <a:t>Interested party pays fee</a:t>
            </a:r>
          </a:p>
          <a:p>
            <a:pPr lvl="8" algn="just"/>
            <a:r>
              <a:rPr lang="en-US" sz="2300" dirty="0">
                <a:solidFill>
                  <a:srgbClr val="C00000"/>
                </a:solidFill>
              </a:rPr>
              <a:t>November 7, 2019 _ Z190-136(AU)</a:t>
            </a:r>
          </a:p>
          <a:p>
            <a:pPr algn="just"/>
            <a:r>
              <a:rPr lang="en-US" sz="3000" dirty="0"/>
              <a:t>Staff holds a community meeting</a:t>
            </a:r>
          </a:p>
          <a:p>
            <a:pPr lvl="8" algn="just"/>
            <a:r>
              <a:rPr lang="en-US" sz="2300" dirty="0">
                <a:solidFill>
                  <a:srgbClr val="C00000"/>
                </a:solidFill>
              </a:rPr>
              <a:t>February 11, 2020</a:t>
            </a:r>
          </a:p>
          <a:p>
            <a:pPr algn="just"/>
            <a:r>
              <a:rPr lang="en-US" sz="3000" dirty="0"/>
              <a:t>Staff reviews proposed amendments and comments on proposal</a:t>
            </a:r>
          </a:p>
          <a:p>
            <a:pPr algn="just"/>
            <a:r>
              <a:rPr lang="en-US" sz="3000" dirty="0"/>
              <a:t>Interested party communicates with property owners</a:t>
            </a:r>
          </a:p>
          <a:p>
            <a:pPr algn="just"/>
            <a:r>
              <a:rPr lang="en-US" sz="3000" dirty="0"/>
              <a:t>Interested party informs stuff of readiness to schedule the public hearing</a:t>
            </a:r>
          </a:p>
          <a:p>
            <a:pPr algn="just"/>
            <a:r>
              <a:rPr lang="en-US" sz="3000" dirty="0"/>
              <a:t>City Plan Commission holds a public hearing</a:t>
            </a:r>
          </a:p>
          <a:p>
            <a:pPr algn="just"/>
            <a:r>
              <a:rPr lang="en-US" sz="3000" dirty="0"/>
              <a:t>City Council holds a public hearing and determines whether or not to approve the proposed amendment</a:t>
            </a:r>
          </a:p>
        </p:txBody>
      </p:sp>
    </p:spTree>
    <p:extLst>
      <p:ext uri="{BB962C8B-B14F-4D97-AF65-F5344CB8AC3E}">
        <p14:creationId xmlns:p14="http://schemas.microsoft.com/office/powerpoint/2010/main" val="210276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10" name="TextBox 9"/>
          <p:cNvSpPr txBox="1"/>
          <p:nvPr/>
        </p:nvSpPr>
        <p:spPr>
          <a:xfrm>
            <a:off x="239697" y="752023"/>
            <a:ext cx="8584707" cy="4724370"/>
          </a:xfrm>
          <a:prstGeom prst="rect">
            <a:avLst/>
          </a:prstGeom>
          <a:noFill/>
        </p:spPr>
        <p:txBody>
          <a:bodyPr wrap="square" rtlCol="0">
            <a:spAutoFit/>
          </a:bodyPr>
          <a:lstStyle/>
          <a:p>
            <a:pPr marL="285750" indent="-285750" algn="just">
              <a:buClr>
                <a:srgbClr val="DAA627"/>
              </a:buClr>
              <a:buSzPct val="100000"/>
              <a:buFont typeface="Arial" panose="020B0604020202020204" pitchFamily="34" charset="0"/>
              <a:buChar char="•"/>
            </a:pPr>
            <a:r>
              <a:rPr lang="en-US" sz="2150" dirty="0">
                <a:solidFill>
                  <a:srgbClr val="3056A5"/>
                </a:solidFill>
                <a:latin typeface="Arial" panose="020B0604020202020204" pitchFamily="34" charset="0"/>
                <a:cs typeface="Arial" panose="020B0604020202020204" pitchFamily="34" charset="0"/>
              </a:rPr>
              <a:t>PD No. 621 was established on August 28, 2002; is divided into 12 subdistrict; contains 424.3103 acres; has been amended 14 times</a:t>
            </a:r>
          </a:p>
          <a:p>
            <a:pPr marL="285750" indent="-285750" algn="just">
              <a:buClr>
                <a:srgbClr val="DAA627"/>
              </a:buClr>
              <a:buSzPct val="100000"/>
              <a:buFont typeface="Arial" panose="020B0604020202020204" pitchFamily="34" charset="0"/>
              <a:buChar char="•"/>
            </a:pPr>
            <a:endParaRPr lang="en-US" sz="2150" dirty="0">
              <a:solidFill>
                <a:srgbClr val="3056A5"/>
              </a:solidFill>
              <a:latin typeface="Arial" panose="020B0604020202020204" pitchFamily="34" charset="0"/>
              <a:cs typeface="Arial" panose="020B0604020202020204" pitchFamily="34" charset="0"/>
            </a:endParaRPr>
          </a:p>
          <a:p>
            <a:pPr marL="285750" indent="-285750" algn="just">
              <a:buClr>
                <a:srgbClr val="DAA627"/>
              </a:buClr>
              <a:buSzPct val="100000"/>
              <a:buFont typeface="Arial" panose="020B0604020202020204" pitchFamily="34" charset="0"/>
              <a:buChar char="•"/>
            </a:pPr>
            <a:r>
              <a:rPr lang="en-US" sz="2150" dirty="0">
                <a:solidFill>
                  <a:srgbClr val="3056A5"/>
                </a:solidFill>
                <a:latin typeface="Arial" panose="020B0604020202020204" pitchFamily="34" charset="0"/>
                <a:cs typeface="Arial" panose="020B0604020202020204" pitchFamily="34" charset="0"/>
              </a:rPr>
              <a:t>On October 17, 2019, City Plan Commission authorized a public hearing </a:t>
            </a:r>
            <a:r>
              <a:rPr lang="en-US" sz="2150" b="1" u="sng" dirty="0">
                <a:solidFill>
                  <a:srgbClr val="3056A5"/>
                </a:solidFill>
                <a:latin typeface="Arial" panose="020B0604020202020204" pitchFamily="34" charset="0"/>
                <a:cs typeface="Arial" panose="020B0604020202020204" pitchFamily="34" charset="0"/>
              </a:rPr>
              <a:t>for Subdistricts 1, 1A, 1B, 1C, 1D, 1F, 1G, 1H, and 1I</a:t>
            </a:r>
            <a:r>
              <a:rPr lang="en-US" sz="2150" b="1" dirty="0">
                <a:solidFill>
                  <a:srgbClr val="3056A5"/>
                </a:solidFill>
                <a:latin typeface="Arial" panose="020B0604020202020204" pitchFamily="34" charset="0"/>
                <a:cs typeface="Arial" panose="020B0604020202020204" pitchFamily="34" charset="0"/>
              </a:rPr>
              <a:t>, </a:t>
            </a:r>
            <a:r>
              <a:rPr lang="en-US" sz="2150" dirty="0">
                <a:solidFill>
                  <a:srgbClr val="3056A5"/>
                </a:solidFill>
                <a:latin typeface="Arial" panose="020B0604020202020204" pitchFamily="34" charset="0"/>
                <a:cs typeface="Arial" panose="020B0604020202020204" pitchFamily="34" charset="0"/>
              </a:rPr>
              <a:t>to determine proper zoning on property zoned Planned Development District No. 621, Old Trinity and Design District Special Purpose District, with consideration being given </a:t>
            </a:r>
            <a:r>
              <a:rPr lang="en-US" sz="2150" b="1" u="sng" dirty="0">
                <a:solidFill>
                  <a:srgbClr val="3056A5"/>
                </a:solidFill>
                <a:latin typeface="Arial" panose="020B0604020202020204" pitchFamily="34" charset="0"/>
                <a:cs typeface="Arial" panose="020B0604020202020204" pitchFamily="34" charset="0"/>
              </a:rPr>
              <a:t>to creating new sub-uses under the Commercial amusement (inside) use, requiring a specific use permit for a Commercial amusement (inside) use, and establishing parking regulations for the sub-uses </a:t>
            </a:r>
            <a:r>
              <a:rPr lang="en-US" sz="2150" dirty="0">
                <a:solidFill>
                  <a:srgbClr val="3056A5"/>
                </a:solidFill>
                <a:latin typeface="Arial" panose="020B0604020202020204" pitchFamily="34" charset="0"/>
                <a:cs typeface="Arial" panose="020B0604020202020204" pitchFamily="34" charset="0"/>
              </a:rPr>
              <a:t>such as number of required parking spaces, distance to remote parking, parking reductions, and shared parking</a:t>
            </a:r>
          </a:p>
          <a:p>
            <a:pPr marL="285750" indent="-285750" algn="just">
              <a:buClr>
                <a:srgbClr val="669900"/>
              </a:buClr>
              <a:buSzPct val="100000"/>
              <a:buFont typeface="Arial" panose="020B0604020202020204" pitchFamily="34" charset="0"/>
              <a:buChar char="•"/>
            </a:pPr>
            <a:endParaRPr lang="en-US" sz="2150" dirty="0"/>
          </a:p>
        </p:txBody>
      </p:sp>
      <p:sp>
        <p:nvSpPr>
          <p:cNvPr id="2" name="Slide Number Placeholder 1"/>
          <p:cNvSpPr>
            <a:spLocks noGrp="1"/>
          </p:cNvSpPr>
          <p:nvPr>
            <p:ph type="sldNum" sz="quarter" idx="12"/>
          </p:nvPr>
        </p:nvSpPr>
        <p:spPr/>
        <p:txBody>
          <a:bodyPr/>
          <a:lstStyle/>
          <a:p>
            <a:fld id="{38A52763-0E31-47E3-BB89-095DF1CF4170}" type="slidenum">
              <a:rPr lang="en-US" smtClean="0"/>
              <a:t>4</a:t>
            </a:fld>
            <a:endParaRPr lang="en-US"/>
          </a:p>
        </p:txBody>
      </p:sp>
      <p:sp>
        <p:nvSpPr>
          <p:cNvPr id="7" name="TextBox 6">
            <a:extLst>
              <a:ext uri="{FF2B5EF4-FFF2-40B4-BE49-F238E27FC236}">
                <a16:creationId xmlns:a16="http://schemas.microsoft.com/office/drawing/2014/main" id="{7A5BBBEA-0CC0-43E9-80AE-288FF1619417}"/>
              </a:ext>
            </a:extLst>
          </p:cNvPr>
          <p:cNvSpPr txBox="1"/>
          <p:nvPr/>
        </p:nvSpPr>
        <p:spPr>
          <a:xfrm>
            <a:off x="669851" y="177159"/>
            <a:ext cx="8234452"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Z190-136(AU) Background/History</a:t>
            </a:r>
          </a:p>
        </p:txBody>
      </p:sp>
    </p:spTree>
    <p:extLst>
      <p:ext uri="{BB962C8B-B14F-4D97-AF65-F5344CB8AC3E}">
        <p14:creationId xmlns:p14="http://schemas.microsoft.com/office/powerpoint/2010/main" val="159648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2" name="Slide Number Placeholder 1"/>
          <p:cNvSpPr>
            <a:spLocks noGrp="1"/>
          </p:cNvSpPr>
          <p:nvPr>
            <p:ph type="sldNum" sz="quarter" idx="12"/>
          </p:nvPr>
        </p:nvSpPr>
        <p:spPr/>
        <p:txBody>
          <a:bodyPr/>
          <a:lstStyle/>
          <a:p>
            <a:fld id="{38A52763-0E31-47E3-BB89-095DF1CF4170}" type="slidenum">
              <a:rPr lang="en-US" smtClean="0"/>
              <a:t>5</a:t>
            </a:fld>
            <a:endParaRPr lang="en-US"/>
          </a:p>
        </p:txBody>
      </p:sp>
      <p:sp>
        <p:nvSpPr>
          <p:cNvPr id="7" name="TextBox 6">
            <a:extLst>
              <a:ext uri="{FF2B5EF4-FFF2-40B4-BE49-F238E27FC236}">
                <a16:creationId xmlns:a16="http://schemas.microsoft.com/office/drawing/2014/main" id="{7A5BBBEA-0CC0-43E9-80AE-288FF1619417}"/>
              </a:ext>
            </a:extLst>
          </p:cNvPr>
          <p:cNvSpPr txBox="1"/>
          <p:nvPr/>
        </p:nvSpPr>
        <p:spPr>
          <a:xfrm>
            <a:off x="669851" y="177159"/>
            <a:ext cx="8234452"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Z190-136(AU) Location Map</a:t>
            </a:r>
          </a:p>
        </p:txBody>
      </p:sp>
      <p:pic>
        <p:nvPicPr>
          <p:cNvPr id="5" name="Picture 4" descr="A close up of a map&#10;&#10;Description automatically generated">
            <a:extLst>
              <a:ext uri="{FF2B5EF4-FFF2-40B4-BE49-F238E27FC236}">
                <a16:creationId xmlns:a16="http://schemas.microsoft.com/office/drawing/2014/main" id="{C4A58129-7FCF-497D-ADD4-0BA3D48BC8D4}"/>
              </a:ext>
            </a:extLst>
          </p:cNvPr>
          <p:cNvPicPr>
            <a:picLocks noChangeAspect="1"/>
          </p:cNvPicPr>
          <p:nvPr/>
        </p:nvPicPr>
        <p:blipFill rotWithShape="1">
          <a:blip r:embed="rId3">
            <a:extLst>
              <a:ext uri="{28A0092B-C50C-407E-A947-70E740481C1C}">
                <a14:useLocalDpi xmlns:a14="http://schemas.microsoft.com/office/drawing/2010/main" val="0"/>
              </a:ext>
            </a:extLst>
          </a:blip>
          <a:srcRect l="8621" t="13463" r="7282" b="34498"/>
          <a:stretch/>
        </p:blipFill>
        <p:spPr>
          <a:xfrm>
            <a:off x="1455938" y="761934"/>
            <a:ext cx="5871544" cy="4701914"/>
          </a:xfrm>
          <a:prstGeom prst="rect">
            <a:avLst/>
          </a:prstGeom>
        </p:spPr>
      </p:pic>
    </p:spTree>
    <p:extLst>
      <p:ext uri="{BB962C8B-B14F-4D97-AF65-F5344CB8AC3E}">
        <p14:creationId xmlns:p14="http://schemas.microsoft.com/office/powerpoint/2010/main" val="245111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2" name="Slide Number Placeholder 1"/>
          <p:cNvSpPr>
            <a:spLocks noGrp="1"/>
          </p:cNvSpPr>
          <p:nvPr>
            <p:ph type="sldNum" sz="quarter" idx="12"/>
          </p:nvPr>
        </p:nvSpPr>
        <p:spPr/>
        <p:txBody>
          <a:bodyPr/>
          <a:lstStyle/>
          <a:p>
            <a:fld id="{38A52763-0E31-47E3-BB89-095DF1CF4170}" type="slidenum">
              <a:rPr lang="en-US" smtClean="0"/>
              <a:t>6</a:t>
            </a:fld>
            <a:endParaRPr lang="en-US"/>
          </a:p>
        </p:txBody>
      </p:sp>
      <p:sp>
        <p:nvSpPr>
          <p:cNvPr id="7" name="TextBox 6">
            <a:extLst>
              <a:ext uri="{FF2B5EF4-FFF2-40B4-BE49-F238E27FC236}">
                <a16:creationId xmlns:a16="http://schemas.microsoft.com/office/drawing/2014/main" id="{7A5BBBEA-0CC0-43E9-80AE-288FF1619417}"/>
              </a:ext>
            </a:extLst>
          </p:cNvPr>
          <p:cNvSpPr txBox="1"/>
          <p:nvPr/>
        </p:nvSpPr>
        <p:spPr>
          <a:xfrm>
            <a:off x="669851" y="177159"/>
            <a:ext cx="8234452"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Z190-136(AU) Zoning Map</a:t>
            </a:r>
          </a:p>
        </p:txBody>
      </p:sp>
      <p:grpSp>
        <p:nvGrpSpPr>
          <p:cNvPr id="3" name="Group 2">
            <a:extLst>
              <a:ext uri="{FF2B5EF4-FFF2-40B4-BE49-F238E27FC236}">
                <a16:creationId xmlns:a16="http://schemas.microsoft.com/office/drawing/2014/main" id="{F8A0BA86-FD24-4C1D-8D34-2163204E0FA7}"/>
              </a:ext>
            </a:extLst>
          </p:cNvPr>
          <p:cNvGrpSpPr/>
          <p:nvPr/>
        </p:nvGrpSpPr>
        <p:grpSpPr>
          <a:xfrm>
            <a:off x="1238347" y="767473"/>
            <a:ext cx="6667305" cy="4735656"/>
            <a:chOff x="990600" y="0"/>
            <a:chExt cx="8153400" cy="5791200"/>
          </a:xfrm>
        </p:grpSpPr>
        <p:pic>
          <p:nvPicPr>
            <p:cNvPr id="9" name="Picture 8" descr="A close up of a map&#10;&#10;Description automatically generated">
              <a:extLst>
                <a:ext uri="{FF2B5EF4-FFF2-40B4-BE49-F238E27FC236}">
                  <a16:creationId xmlns:a16="http://schemas.microsoft.com/office/drawing/2014/main" id="{01E0490B-9D5F-479B-85BF-55B871DD84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37" t="4445" r="4495" b="11111"/>
            <a:stretch/>
          </p:blipFill>
          <p:spPr>
            <a:xfrm>
              <a:off x="990600" y="0"/>
              <a:ext cx="8153400" cy="5791200"/>
            </a:xfrm>
            <a:prstGeom prst="rect">
              <a:avLst/>
            </a:prstGeom>
          </p:spPr>
        </p:pic>
        <p:sp>
          <p:nvSpPr>
            <p:cNvPr id="11" name="Oval 10">
              <a:extLst>
                <a:ext uri="{FF2B5EF4-FFF2-40B4-BE49-F238E27FC236}">
                  <a16:creationId xmlns:a16="http://schemas.microsoft.com/office/drawing/2014/main" id="{224DDF9C-7AF8-4419-A09E-C645C5C9CCD3}"/>
                </a:ext>
              </a:extLst>
            </p:cNvPr>
            <p:cNvSpPr/>
            <p:nvPr/>
          </p:nvSpPr>
          <p:spPr>
            <a:xfrm>
              <a:off x="5029200" y="838200"/>
              <a:ext cx="381000" cy="381000"/>
            </a:xfrm>
            <a:prstGeom prst="ellipse">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5DE1528-4728-441D-B37E-E2ABCC33E255}"/>
                </a:ext>
              </a:extLst>
            </p:cNvPr>
            <p:cNvSpPr/>
            <p:nvPr/>
          </p:nvSpPr>
          <p:spPr>
            <a:xfrm>
              <a:off x="7239000" y="3982536"/>
              <a:ext cx="1143000" cy="1219200"/>
            </a:xfrm>
            <a:prstGeom prst="ellipse">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F65EDB1-787B-4F9A-928C-D6C945A9B747}"/>
                </a:ext>
              </a:extLst>
            </p:cNvPr>
            <p:cNvSpPr/>
            <p:nvPr/>
          </p:nvSpPr>
          <p:spPr>
            <a:xfrm>
              <a:off x="7010400" y="4495800"/>
              <a:ext cx="762000" cy="838200"/>
            </a:xfrm>
            <a:prstGeom prst="ellipse">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152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9" name="TextBox 8"/>
          <p:cNvSpPr txBox="1"/>
          <p:nvPr/>
        </p:nvSpPr>
        <p:spPr>
          <a:xfrm>
            <a:off x="527808" y="206295"/>
            <a:ext cx="5217854"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Proposed amendments</a:t>
            </a:r>
          </a:p>
        </p:txBody>
      </p:sp>
      <p:sp>
        <p:nvSpPr>
          <p:cNvPr id="10" name="TextBox 9"/>
          <p:cNvSpPr txBox="1"/>
          <p:nvPr/>
        </p:nvSpPr>
        <p:spPr>
          <a:xfrm>
            <a:off x="341380" y="1178149"/>
            <a:ext cx="3861136" cy="4585871"/>
          </a:xfrm>
          <a:prstGeom prst="rect">
            <a:avLst/>
          </a:prstGeom>
          <a:noFill/>
        </p:spPr>
        <p:txBody>
          <a:bodyPr wrap="square" rtlCol="0">
            <a:spAutoFit/>
          </a:bodyPr>
          <a:lstStyle/>
          <a:p>
            <a:pPr marL="285750" indent="-285750" algn="just">
              <a:buClr>
                <a:srgbClr val="DAA627"/>
              </a:buClr>
              <a:buSzPct val="100000"/>
              <a:buFont typeface="Arial" panose="020B0604020202020204" pitchFamily="34" charset="0"/>
              <a:buChar char="•"/>
            </a:pPr>
            <a:r>
              <a:rPr lang="en-US" sz="2200" b="1" u="sng" dirty="0">
                <a:solidFill>
                  <a:srgbClr val="3056A5"/>
                </a:solidFill>
                <a:latin typeface="Arial" panose="020B0604020202020204" pitchFamily="34" charset="0"/>
                <a:cs typeface="Arial" panose="020B0604020202020204" pitchFamily="34" charset="0"/>
              </a:rPr>
              <a:t>PD 621 existing</a:t>
            </a:r>
          </a:p>
          <a:p>
            <a:pPr marL="285750" indent="-285750" algn="just">
              <a:buClr>
                <a:srgbClr val="DAA627"/>
              </a:buClr>
              <a:buSzPct val="100000"/>
              <a:buFont typeface="Arial" panose="020B0604020202020204" pitchFamily="34" charset="0"/>
              <a:buChar char="•"/>
            </a:pPr>
            <a:r>
              <a:rPr lang="en-US" dirty="0">
                <a:solidFill>
                  <a:srgbClr val="3056A5"/>
                </a:solidFill>
              </a:rPr>
              <a:t>Commercial amusement (inside). </a:t>
            </a:r>
            <a:r>
              <a:rPr lang="en-US" i="1" dirty="0">
                <a:solidFill>
                  <a:srgbClr val="3056A5"/>
                </a:solidFill>
              </a:rPr>
              <a:t>[See Section 51A-4.210(b)(7). Except as otherwise provided, permitted in this subdistrict subject to the same requirements as if located in an MU-3 Mixed Use District. Class E dancehalls, as defined in Chapter 14 of the Dallas City Code, are not permitted. Billiard hall by SUP only. Bingo parlor by SUP only. In Subdistrict 1I, see Section 51P-621.117(c) for use with a seating capacity of 10,000 or more.] </a:t>
            </a:r>
          </a:p>
          <a:p>
            <a:pPr marL="285750" indent="-285750" algn="just">
              <a:buClr>
                <a:srgbClr val="DAA627"/>
              </a:buClr>
              <a:buSzPct val="100000"/>
              <a:buFont typeface="Arial" panose="020B0604020202020204" pitchFamily="34" charset="0"/>
              <a:buChar char="•"/>
            </a:pPr>
            <a:endParaRPr lang="en-US" dirty="0">
              <a:solidFill>
                <a:srgbClr val="3056A5"/>
              </a:solidFill>
              <a:latin typeface="Arial" panose="020B0604020202020204" pitchFamily="34" charset="0"/>
              <a:cs typeface="Arial" panose="020B0604020202020204" pitchFamily="34" charset="0"/>
            </a:endParaRPr>
          </a:p>
          <a:p>
            <a:pPr marL="285750" indent="-285750" algn="just">
              <a:buClr>
                <a:srgbClr val="669900"/>
              </a:buClr>
              <a:buSzPct val="100000"/>
              <a:buFont typeface="Arial" panose="020B0604020202020204" pitchFamily="34" charset="0"/>
              <a:buChar char="•"/>
            </a:pPr>
            <a:endParaRPr lang="en-US" dirty="0">
              <a:solidFill>
                <a:srgbClr val="3056A5"/>
              </a:solidFill>
            </a:endParaRPr>
          </a:p>
        </p:txBody>
      </p:sp>
      <p:sp>
        <p:nvSpPr>
          <p:cNvPr id="2" name="Slide Number Placeholder 1"/>
          <p:cNvSpPr>
            <a:spLocks noGrp="1"/>
          </p:cNvSpPr>
          <p:nvPr>
            <p:ph type="sldNum" sz="quarter" idx="12"/>
          </p:nvPr>
        </p:nvSpPr>
        <p:spPr/>
        <p:txBody>
          <a:bodyPr/>
          <a:lstStyle/>
          <a:p>
            <a:fld id="{38A52763-0E31-47E3-BB89-095DF1CF4170}" type="slidenum">
              <a:rPr lang="en-US" smtClean="0"/>
              <a:t>7</a:t>
            </a:fld>
            <a:endParaRPr lang="en-US"/>
          </a:p>
        </p:txBody>
      </p:sp>
      <p:sp>
        <p:nvSpPr>
          <p:cNvPr id="7" name="TextBox 6">
            <a:extLst>
              <a:ext uri="{FF2B5EF4-FFF2-40B4-BE49-F238E27FC236}">
                <a16:creationId xmlns:a16="http://schemas.microsoft.com/office/drawing/2014/main" id="{B9B7D6AA-702E-4237-B8E5-7064755584B6}"/>
              </a:ext>
            </a:extLst>
          </p:cNvPr>
          <p:cNvSpPr txBox="1"/>
          <p:nvPr/>
        </p:nvSpPr>
        <p:spPr>
          <a:xfrm>
            <a:off x="4577500" y="1178149"/>
            <a:ext cx="4220265" cy="4308872"/>
          </a:xfrm>
          <a:prstGeom prst="rect">
            <a:avLst/>
          </a:prstGeom>
          <a:noFill/>
        </p:spPr>
        <p:txBody>
          <a:bodyPr wrap="square" rtlCol="0">
            <a:spAutoFit/>
          </a:bodyPr>
          <a:lstStyle/>
          <a:p>
            <a:pPr marL="285750" indent="-285750">
              <a:buClr>
                <a:srgbClr val="DAA627"/>
              </a:buClr>
              <a:buSzPct val="100000"/>
              <a:buFont typeface="Arial" panose="020B0604020202020204" pitchFamily="34" charset="0"/>
              <a:buChar char="•"/>
            </a:pPr>
            <a:r>
              <a:rPr lang="en-US" sz="2200" b="1" u="sng" dirty="0">
                <a:solidFill>
                  <a:srgbClr val="3056A5"/>
                </a:solidFill>
                <a:latin typeface="Arial" panose="020B0604020202020204" pitchFamily="34" charset="0"/>
                <a:cs typeface="Arial" panose="020B0604020202020204" pitchFamily="34" charset="0"/>
              </a:rPr>
              <a:t>PD 621 PROPOSAL</a:t>
            </a:r>
          </a:p>
          <a:p>
            <a:pPr marL="285750" indent="-285750" algn="just">
              <a:buClr>
                <a:srgbClr val="DAA627"/>
              </a:buClr>
              <a:buSzPct val="100000"/>
              <a:buFont typeface="Arial" panose="020B0604020202020204" pitchFamily="34" charset="0"/>
              <a:buChar char="•"/>
            </a:pPr>
            <a:r>
              <a:rPr lang="en-US" dirty="0">
                <a:solidFill>
                  <a:srgbClr val="3056A5"/>
                </a:solidFill>
              </a:rPr>
              <a:t>Commercial amusement (inside). </a:t>
            </a:r>
            <a:r>
              <a:rPr lang="en-US" i="1" dirty="0">
                <a:solidFill>
                  <a:srgbClr val="3056A5"/>
                </a:solidFill>
              </a:rPr>
              <a:t>[See Section 51A-4.210(b)(7). Except as otherwise provided, permitted in </a:t>
            </a:r>
            <a:r>
              <a:rPr lang="en-US" i="1" u="sng" dirty="0">
                <a:solidFill>
                  <a:srgbClr val="3056A5"/>
                </a:solidFill>
                <a:highlight>
                  <a:srgbClr val="FFFF00"/>
                </a:highlight>
              </a:rPr>
              <a:t>Subdistricts IE and 1J </a:t>
            </a:r>
            <a:r>
              <a:rPr lang="en-US" i="1" strike="sngStrike" dirty="0">
                <a:solidFill>
                  <a:srgbClr val="3056A5"/>
                </a:solidFill>
                <a:highlight>
                  <a:srgbClr val="FFFF00"/>
                </a:highlight>
              </a:rPr>
              <a:t>[this subdistrict]</a:t>
            </a:r>
            <a:r>
              <a:rPr lang="en-US" i="1" dirty="0">
                <a:solidFill>
                  <a:srgbClr val="3056A5"/>
                </a:solidFill>
              </a:rPr>
              <a:t> subject to the same requirements as if located in an MU-3 Mixed Use District. </a:t>
            </a:r>
            <a:r>
              <a:rPr lang="en-US" i="1" u="sng" dirty="0">
                <a:solidFill>
                  <a:srgbClr val="3056A5"/>
                </a:solidFill>
                <a:highlight>
                  <a:srgbClr val="FFFF00"/>
                </a:highlight>
              </a:rPr>
              <a:t>SUP required in all other subdistricts</a:t>
            </a:r>
            <a:r>
              <a:rPr lang="en-US" i="1" dirty="0">
                <a:solidFill>
                  <a:srgbClr val="3056A5"/>
                </a:solidFill>
              </a:rPr>
              <a:t>. Class E dancehalls, as defined in Chapter 14 of the Dallas City Code, are not permitted. Billiard hall by SUP only. Bingo parlor by SUP only. In Subdistrict 1 I, see Section 51 P-621.117 (c) for use with a seating capacity of 10, 000 or more.] </a:t>
            </a:r>
            <a:endParaRPr lang="en-US" dirty="0">
              <a:solidFill>
                <a:srgbClr val="3056A5"/>
              </a:solidFill>
            </a:endParaRPr>
          </a:p>
        </p:txBody>
      </p:sp>
    </p:spTree>
    <p:extLst>
      <p:ext uri="{BB962C8B-B14F-4D97-AF65-F5344CB8AC3E}">
        <p14:creationId xmlns:p14="http://schemas.microsoft.com/office/powerpoint/2010/main" val="419472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10" name="TextBox 9"/>
          <p:cNvSpPr txBox="1"/>
          <p:nvPr/>
        </p:nvSpPr>
        <p:spPr>
          <a:xfrm>
            <a:off x="527807" y="1018347"/>
            <a:ext cx="3861136" cy="4641271"/>
          </a:xfrm>
          <a:prstGeom prst="rect">
            <a:avLst/>
          </a:prstGeom>
          <a:noFill/>
        </p:spPr>
        <p:txBody>
          <a:bodyPr wrap="square" rtlCol="0">
            <a:spAutoFit/>
          </a:bodyPr>
          <a:lstStyle/>
          <a:p>
            <a:pPr marL="285750" indent="-285750" algn="just">
              <a:buClr>
                <a:srgbClr val="DAA627"/>
              </a:buClr>
              <a:buSzPct val="100000"/>
              <a:buFont typeface="Arial" panose="020B0604020202020204" pitchFamily="34" charset="0"/>
              <a:buChar char="•"/>
            </a:pPr>
            <a:r>
              <a:rPr lang="en-US" sz="2200" b="1" u="sng" dirty="0">
                <a:solidFill>
                  <a:srgbClr val="3056A5"/>
                </a:solidFill>
                <a:latin typeface="Arial" panose="020B0604020202020204" pitchFamily="34" charset="0"/>
                <a:cs typeface="Arial" panose="020B0604020202020204" pitchFamily="34" charset="0"/>
              </a:rPr>
              <a:t>PD 621 existing</a:t>
            </a:r>
          </a:p>
          <a:p>
            <a:pPr algn="just">
              <a:lnSpc>
                <a:spcPct val="120000"/>
              </a:lnSpc>
            </a:pPr>
            <a:r>
              <a:rPr lang="en-US" dirty="0">
                <a:solidFill>
                  <a:srgbClr val="3056A5"/>
                </a:solidFill>
                <a:latin typeface="Arial" panose="020B0604020202020204" pitchFamily="34" charset="0"/>
                <a:cs typeface="Arial" panose="020B0604020202020204" pitchFamily="34" charset="0"/>
              </a:rPr>
              <a:t>Parking reductions </a:t>
            </a:r>
            <a:r>
              <a:rPr lang="en-US" b="1" i="1" u="sng" dirty="0">
                <a:solidFill>
                  <a:srgbClr val="3056A5"/>
                </a:solidFill>
                <a:latin typeface="Arial" panose="020B0604020202020204" pitchFamily="34" charset="0"/>
                <a:cs typeface="Arial" panose="020B0604020202020204" pitchFamily="34" charset="0"/>
              </a:rPr>
              <a:t>for all uses:</a:t>
            </a:r>
          </a:p>
          <a:p>
            <a:pPr lvl="1" algn="just">
              <a:lnSpc>
                <a:spcPct val="120000"/>
              </a:lnSpc>
            </a:pPr>
            <a:r>
              <a:rPr lang="en-US" dirty="0">
                <a:solidFill>
                  <a:srgbClr val="3056A5"/>
                </a:solidFill>
                <a:latin typeface="Arial" panose="020B0604020202020204" pitchFamily="34" charset="0"/>
                <a:cs typeface="Arial" panose="020B0604020202020204" pitchFamily="34" charset="0"/>
              </a:rPr>
              <a:t>Bicycle parking</a:t>
            </a:r>
          </a:p>
          <a:p>
            <a:pPr lvl="1" algn="just">
              <a:lnSpc>
                <a:spcPct val="120000"/>
              </a:lnSpc>
            </a:pPr>
            <a:r>
              <a:rPr lang="en-US" dirty="0">
                <a:solidFill>
                  <a:srgbClr val="3056A5"/>
                </a:solidFill>
                <a:latin typeface="Arial" panose="020B0604020202020204" pitchFamily="34" charset="0"/>
                <a:cs typeface="Arial" panose="020B0604020202020204" pitchFamily="34" charset="0"/>
              </a:rPr>
              <a:t>Employment centers adjacent to shuttle or bus stops</a:t>
            </a:r>
          </a:p>
          <a:p>
            <a:pPr lvl="1" algn="just">
              <a:lnSpc>
                <a:spcPct val="120000"/>
              </a:lnSpc>
            </a:pPr>
            <a:r>
              <a:rPr lang="en-US" dirty="0">
                <a:solidFill>
                  <a:srgbClr val="3056A5"/>
                </a:solidFill>
                <a:latin typeface="Arial" panose="020B0604020202020204" pitchFamily="34" charset="0"/>
                <a:cs typeface="Arial" panose="020B0604020202020204" pitchFamily="34" charset="0"/>
              </a:rPr>
              <a:t>On-street parking</a:t>
            </a:r>
          </a:p>
          <a:p>
            <a:pPr lvl="1" algn="just">
              <a:lnSpc>
                <a:spcPct val="120000"/>
              </a:lnSpc>
            </a:pPr>
            <a:r>
              <a:rPr lang="en-US" dirty="0">
                <a:solidFill>
                  <a:srgbClr val="3056A5"/>
                </a:solidFill>
                <a:latin typeface="Arial" panose="020B0604020202020204" pitchFamily="34" charset="0"/>
                <a:cs typeface="Arial" panose="020B0604020202020204" pitchFamily="34" charset="0"/>
              </a:rPr>
              <a:t>Special exception</a:t>
            </a:r>
          </a:p>
          <a:p>
            <a:pPr algn="just">
              <a:lnSpc>
                <a:spcPct val="120000"/>
              </a:lnSpc>
            </a:pPr>
            <a:r>
              <a:rPr lang="en-US" dirty="0">
                <a:solidFill>
                  <a:srgbClr val="3056A5"/>
                </a:solidFill>
                <a:latin typeface="Arial" panose="020B0604020202020204" pitchFamily="34" charset="0"/>
                <a:cs typeface="Arial" panose="020B0604020202020204" pitchFamily="34" charset="0"/>
              </a:rPr>
              <a:t>Delta theory </a:t>
            </a:r>
          </a:p>
          <a:p>
            <a:pPr algn="just">
              <a:lnSpc>
                <a:spcPct val="120000"/>
              </a:lnSpc>
            </a:pPr>
            <a:r>
              <a:rPr lang="en-US" dirty="0">
                <a:solidFill>
                  <a:srgbClr val="3056A5"/>
                </a:solidFill>
                <a:latin typeface="Arial" panose="020B0604020202020204" pitchFamily="34" charset="0"/>
                <a:cs typeface="Arial" panose="020B0604020202020204" pitchFamily="34" charset="0"/>
              </a:rPr>
              <a:t>Special parking</a:t>
            </a:r>
          </a:p>
          <a:p>
            <a:pPr lvl="1" algn="just">
              <a:lnSpc>
                <a:spcPct val="120000"/>
              </a:lnSpc>
            </a:pPr>
            <a:r>
              <a:rPr lang="en-US" dirty="0">
                <a:solidFill>
                  <a:srgbClr val="3056A5"/>
                </a:solidFill>
                <a:latin typeface="Arial" panose="020B0604020202020204" pitchFamily="34" charset="0"/>
                <a:cs typeface="Arial" panose="020B0604020202020204" pitchFamily="34" charset="0"/>
              </a:rPr>
              <a:t>Remote parking</a:t>
            </a:r>
          </a:p>
          <a:p>
            <a:pPr lvl="1" algn="just">
              <a:lnSpc>
                <a:spcPct val="120000"/>
              </a:lnSpc>
            </a:pPr>
            <a:r>
              <a:rPr lang="en-US" dirty="0">
                <a:solidFill>
                  <a:srgbClr val="3056A5"/>
                </a:solidFill>
                <a:latin typeface="Arial" panose="020B0604020202020204" pitchFamily="34" charset="0"/>
                <a:cs typeface="Arial" panose="020B0604020202020204" pitchFamily="34" charset="0"/>
              </a:rPr>
              <a:t>Shared parking</a:t>
            </a:r>
          </a:p>
          <a:p>
            <a:pPr lvl="1" algn="just">
              <a:lnSpc>
                <a:spcPct val="120000"/>
              </a:lnSpc>
            </a:pPr>
            <a:r>
              <a:rPr lang="en-US" dirty="0">
                <a:solidFill>
                  <a:srgbClr val="3056A5"/>
                </a:solidFill>
                <a:latin typeface="Arial" panose="020B0604020202020204" pitchFamily="34" charset="0"/>
                <a:cs typeface="Arial" panose="020B0604020202020204" pitchFamily="34" charset="0"/>
              </a:rPr>
              <a:t>Cash in lieu or required parking</a:t>
            </a:r>
            <a:endParaRPr lang="en-US" i="1" dirty="0">
              <a:solidFill>
                <a:srgbClr val="3056A5"/>
              </a:solidFill>
              <a:latin typeface="Arial" panose="020B0604020202020204" pitchFamily="34" charset="0"/>
              <a:cs typeface="Arial" panose="020B0604020202020204" pitchFamily="34" charset="0"/>
            </a:endParaRPr>
          </a:p>
          <a:p>
            <a:pPr marL="285750" indent="-285750" algn="just">
              <a:buClr>
                <a:srgbClr val="DAA627"/>
              </a:buClr>
              <a:buSzPct val="100000"/>
              <a:buFont typeface="Arial" panose="020B0604020202020204" pitchFamily="34" charset="0"/>
              <a:buChar char="•"/>
            </a:pPr>
            <a:endParaRPr lang="en-US" dirty="0">
              <a:solidFill>
                <a:srgbClr val="3056A5"/>
              </a:solidFill>
              <a:latin typeface="Arial" panose="020B0604020202020204" pitchFamily="34" charset="0"/>
              <a:cs typeface="Arial" panose="020B0604020202020204" pitchFamily="34" charset="0"/>
            </a:endParaRPr>
          </a:p>
          <a:p>
            <a:pPr marL="285750" indent="-285750" algn="just">
              <a:buClr>
                <a:srgbClr val="669900"/>
              </a:buClr>
              <a:buSzPct val="100000"/>
              <a:buFont typeface="Arial" panose="020B0604020202020204" pitchFamily="34" charset="0"/>
              <a:buChar char="•"/>
            </a:pPr>
            <a:endParaRPr lang="en-US" dirty="0">
              <a:solidFill>
                <a:srgbClr val="3056A5"/>
              </a:solidFill>
            </a:endParaRPr>
          </a:p>
        </p:txBody>
      </p:sp>
      <p:sp>
        <p:nvSpPr>
          <p:cNvPr id="2" name="Slide Number Placeholder 1"/>
          <p:cNvSpPr>
            <a:spLocks noGrp="1"/>
          </p:cNvSpPr>
          <p:nvPr>
            <p:ph type="sldNum" sz="quarter" idx="12"/>
          </p:nvPr>
        </p:nvSpPr>
        <p:spPr/>
        <p:txBody>
          <a:bodyPr/>
          <a:lstStyle/>
          <a:p>
            <a:fld id="{38A52763-0E31-47E3-BB89-095DF1CF4170}" type="slidenum">
              <a:rPr lang="en-US" smtClean="0"/>
              <a:t>8</a:t>
            </a:fld>
            <a:endParaRPr lang="en-US"/>
          </a:p>
        </p:txBody>
      </p:sp>
      <p:sp>
        <p:nvSpPr>
          <p:cNvPr id="7" name="TextBox 6">
            <a:extLst>
              <a:ext uri="{FF2B5EF4-FFF2-40B4-BE49-F238E27FC236}">
                <a16:creationId xmlns:a16="http://schemas.microsoft.com/office/drawing/2014/main" id="{B9B7D6AA-702E-4237-B8E5-7064755584B6}"/>
              </a:ext>
            </a:extLst>
          </p:cNvPr>
          <p:cNvSpPr txBox="1"/>
          <p:nvPr/>
        </p:nvSpPr>
        <p:spPr>
          <a:xfrm>
            <a:off x="4630767" y="1018347"/>
            <a:ext cx="4220265" cy="5915466"/>
          </a:xfrm>
          <a:prstGeom prst="rect">
            <a:avLst/>
          </a:prstGeom>
          <a:noFill/>
        </p:spPr>
        <p:txBody>
          <a:bodyPr wrap="square" rtlCol="0">
            <a:spAutoFit/>
          </a:bodyPr>
          <a:lstStyle/>
          <a:p>
            <a:pPr marL="285750" indent="-285750">
              <a:buClr>
                <a:srgbClr val="DAA627"/>
              </a:buClr>
              <a:buSzPct val="100000"/>
              <a:buFont typeface="Arial" panose="020B0604020202020204" pitchFamily="34" charset="0"/>
              <a:buChar char="•"/>
            </a:pPr>
            <a:r>
              <a:rPr lang="en-US" sz="2200" b="1" u="sng" dirty="0">
                <a:solidFill>
                  <a:srgbClr val="3056A5"/>
                </a:solidFill>
                <a:latin typeface="Arial" panose="020B0604020202020204" pitchFamily="34" charset="0"/>
                <a:cs typeface="Arial" panose="020B0604020202020204" pitchFamily="34" charset="0"/>
              </a:rPr>
              <a:t>PD 621 PROPOSAL</a:t>
            </a:r>
          </a:p>
          <a:p>
            <a:pPr marL="285750" indent="-285750" algn="just">
              <a:buClr>
                <a:srgbClr val="DAA627"/>
              </a:buClr>
              <a:buSzPct val="100000"/>
              <a:buFont typeface="Arial" panose="020B0604020202020204" pitchFamily="34" charset="0"/>
              <a:buChar char="•"/>
            </a:pPr>
            <a:r>
              <a:rPr lang="en-US" dirty="0">
                <a:solidFill>
                  <a:srgbClr val="3056A5"/>
                </a:solidFill>
                <a:latin typeface="Arial" panose="020B0604020202020204" pitchFamily="34" charset="0"/>
                <a:cs typeface="Arial" panose="020B0604020202020204" pitchFamily="34" charset="0"/>
              </a:rPr>
              <a:t>S 1E and 1J per Chapter 51A</a:t>
            </a:r>
          </a:p>
          <a:p>
            <a:pPr lvl="1" algn="just">
              <a:lnSpc>
                <a:spcPct val="120000"/>
              </a:lnSpc>
            </a:pPr>
            <a:r>
              <a:rPr lang="en-US" dirty="0">
                <a:solidFill>
                  <a:srgbClr val="3056A5"/>
                </a:solidFill>
                <a:latin typeface="Arial" panose="020B0604020202020204" pitchFamily="34" charset="0"/>
                <a:cs typeface="Arial" panose="020B0604020202020204" pitchFamily="34" charset="0"/>
              </a:rPr>
              <a:t>Parking reductions </a:t>
            </a:r>
            <a:r>
              <a:rPr lang="en-US" dirty="0">
                <a:solidFill>
                  <a:srgbClr val="3056A5"/>
                </a:solidFill>
                <a:highlight>
                  <a:srgbClr val="FFFF00"/>
                </a:highlight>
                <a:latin typeface="Arial" panose="020B0604020202020204" pitchFamily="34" charset="0"/>
                <a:cs typeface="Arial" panose="020B0604020202020204" pitchFamily="34" charset="0"/>
              </a:rPr>
              <a:t>(</a:t>
            </a:r>
            <a:r>
              <a:rPr lang="en-US" b="1" i="1" u="sng" dirty="0">
                <a:solidFill>
                  <a:srgbClr val="3056A5"/>
                </a:solidFill>
                <a:highlight>
                  <a:srgbClr val="FFFF00"/>
                </a:highlight>
                <a:latin typeface="Arial" panose="020B0604020202020204" pitchFamily="34" charset="0"/>
                <a:cs typeface="Arial" panose="020B0604020202020204" pitchFamily="34" charset="0"/>
              </a:rPr>
              <a:t>proposed changes for C.A.I uses only)</a:t>
            </a:r>
            <a:r>
              <a:rPr lang="en-US" dirty="0">
                <a:solidFill>
                  <a:srgbClr val="3056A5"/>
                </a:solidFill>
                <a:highlight>
                  <a:srgbClr val="FFFF00"/>
                </a:highlight>
                <a:latin typeface="Arial" panose="020B0604020202020204" pitchFamily="34" charset="0"/>
                <a:cs typeface="Arial" panose="020B0604020202020204" pitchFamily="34" charset="0"/>
              </a:rPr>
              <a:t>:</a:t>
            </a:r>
          </a:p>
          <a:p>
            <a:pPr lvl="1" algn="just">
              <a:lnSpc>
                <a:spcPct val="120000"/>
              </a:lnSpc>
            </a:pPr>
            <a:r>
              <a:rPr lang="en-US" b="1" strike="sngStrike" dirty="0">
                <a:solidFill>
                  <a:srgbClr val="3056A5"/>
                </a:solidFill>
                <a:latin typeface="Arial" panose="020B0604020202020204" pitchFamily="34" charset="0"/>
                <a:cs typeface="Arial" panose="020B0604020202020204" pitchFamily="34" charset="0"/>
              </a:rPr>
              <a:t>Bicycle parking</a:t>
            </a:r>
          </a:p>
          <a:p>
            <a:pPr lvl="1" algn="just">
              <a:lnSpc>
                <a:spcPct val="120000"/>
              </a:lnSpc>
            </a:pPr>
            <a:r>
              <a:rPr lang="en-US" dirty="0">
                <a:solidFill>
                  <a:srgbClr val="3056A5"/>
                </a:solidFill>
                <a:latin typeface="Arial" panose="020B0604020202020204" pitchFamily="34" charset="0"/>
                <a:cs typeface="Arial" panose="020B0604020202020204" pitchFamily="34" charset="0"/>
              </a:rPr>
              <a:t>Employment centers adjacent to shuttle or bus stops</a:t>
            </a:r>
          </a:p>
          <a:p>
            <a:pPr lvl="1" algn="just">
              <a:lnSpc>
                <a:spcPct val="120000"/>
              </a:lnSpc>
            </a:pPr>
            <a:r>
              <a:rPr lang="en-US" dirty="0">
                <a:solidFill>
                  <a:srgbClr val="3056A5"/>
                </a:solidFill>
                <a:latin typeface="Arial" panose="020B0604020202020204" pitchFamily="34" charset="0"/>
                <a:cs typeface="Arial" panose="020B0604020202020204" pitchFamily="34" charset="0"/>
              </a:rPr>
              <a:t>On-street parking</a:t>
            </a:r>
          </a:p>
          <a:p>
            <a:pPr algn="just">
              <a:lnSpc>
                <a:spcPct val="120000"/>
              </a:lnSpc>
            </a:pPr>
            <a:r>
              <a:rPr lang="en-US" dirty="0">
                <a:solidFill>
                  <a:srgbClr val="3056A5"/>
                </a:solidFill>
                <a:latin typeface="Arial" panose="020B0604020202020204" pitchFamily="34" charset="0"/>
                <a:cs typeface="Arial" panose="020B0604020202020204" pitchFamily="34" charset="0"/>
              </a:rPr>
              <a:t>	Special exception</a:t>
            </a:r>
          </a:p>
          <a:p>
            <a:pPr algn="just">
              <a:lnSpc>
                <a:spcPct val="120000"/>
              </a:lnSpc>
            </a:pPr>
            <a:r>
              <a:rPr lang="en-US" dirty="0">
                <a:solidFill>
                  <a:srgbClr val="3056A5"/>
                </a:solidFill>
                <a:latin typeface="Arial" panose="020B0604020202020204" pitchFamily="34" charset="0"/>
                <a:cs typeface="Arial" panose="020B0604020202020204" pitchFamily="34" charset="0"/>
              </a:rPr>
              <a:t>Delta theory </a:t>
            </a:r>
          </a:p>
          <a:p>
            <a:pPr algn="just">
              <a:lnSpc>
                <a:spcPct val="120000"/>
              </a:lnSpc>
            </a:pPr>
            <a:r>
              <a:rPr lang="en-US" dirty="0">
                <a:solidFill>
                  <a:srgbClr val="3056A5"/>
                </a:solidFill>
                <a:latin typeface="Arial" panose="020B0604020202020204" pitchFamily="34" charset="0"/>
                <a:cs typeface="Arial" panose="020B0604020202020204" pitchFamily="34" charset="0"/>
              </a:rPr>
              <a:t>Special parking</a:t>
            </a:r>
          </a:p>
          <a:p>
            <a:pPr lvl="1" algn="just">
              <a:lnSpc>
                <a:spcPct val="120000"/>
              </a:lnSpc>
            </a:pPr>
            <a:r>
              <a:rPr lang="en-US" dirty="0">
                <a:solidFill>
                  <a:srgbClr val="3056A5"/>
                </a:solidFill>
                <a:latin typeface="Arial" panose="020B0604020202020204" pitchFamily="34" charset="0"/>
                <a:cs typeface="Arial" panose="020B0604020202020204" pitchFamily="34" charset="0"/>
              </a:rPr>
              <a:t>Remote parking – </a:t>
            </a:r>
            <a:r>
              <a:rPr lang="en-US" b="1" u="sng" dirty="0">
                <a:solidFill>
                  <a:srgbClr val="3056A5"/>
                </a:solidFill>
                <a:latin typeface="Arial" panose="020B0604020202020204" pitchFamily="34" charset="0"/>
                <a:cs typeface="Arial" panose="020B0604020202020204" pitchFamily="34" charset="0"/>
              </a:rPr>
              <a:t>only for max 50% of the required parking </a:t>
            </a:r>
          </a:p>
          <a:p>
            <a:pPr lvl="1" algn="just">
              <a:lnSpc>
                <a:spcPct val="120000"/>
              </a:lnSpc>
            </a:pPr>
            <a:r>
              <a:rPr lang="en-US" b="1" strike="sngStrike" dirty="0">
                <a:solidFill>
                  <a:srgbClr val="3056A5"/>
                </a:solidFill>
                <a:latin typeface="Arial" panose="020B0604020202020204" pitchFamily="34" charset="0"/>
                <a:cs typeface="Arial" panose="020B0604020202020204" pitchFamily="34" charset="0"/>
              </a:rPr>
              <a:t>Shared parking</a:t>
            </a:r>
          </a:p>
          <a:p>
            <a:pPr lvl="1" algn="just">
              <a:lnSpc>
                <a:spcPct val="120000"/>
              </a:lnSpc>
            </a:pPr>
            <a:r>
              <a:rPr lang="en-US" b="1" strike="sngStrike" dirty="0">
                <a:solidFill>
                  <a:srgbClr val="3056A5"/>
                </a:solidFill>
                <a:latin typeface="Arial" panose="020B0604020202020204" pitchFamily="34" charset="0"/>
                <a:cs typeface="Arial" panose="020B0604020202020204" pitchFamily="34" charset="0"/>
              </a:rPr>
              <a:t>Cash in lieu or required parking</a:t>
            </a:r>
            <a:endParaRPr lang="en-US" b="1" i="1" strike="sngStrike" dirty="0">
              <a:solidFill>
                <a:srgbClr val="3056A5"/>
              </a:solidFill>
              <a:latin typeface="Arial" panose="020B0604020202020204" pitchFamily="34" charset="0"/>
              <a:cs typeface="Arial" panose="020B0604020202020204" pitchFamily="34" charset="0"/>
            </a:endParaRPr>
          </a:p>
          <a:p>
            <a:pPr lvl="1" algn="just">
              <a:lnSpc>
                <a:spcPct val="120000"/>
              </a:lnSpc>
            </a:pPr>
            <a:endParaRPr lang="en-US" dirty="0">
              <a:solidFill>
                <a:srgbClr val="3056A5"/>
              </a:solidFill>
              <a:latin typeface="Arial" panose="020B0604020202020204" pitchFamily="34" charset="0"/>
              <a:cs typeface="Arial" panose="020B0604020202020204" pitchFamily="34" charset="0"/>
            </a:endParaRPr>
          </a:p>
          <a:p>
            <a:pPr marL="285750" indent="-285750" algn="just">
              <a:buClr>
                <a:srgbClr val="DAA627"/>
              </a:buClr>
              <a:buSzPct val="100000"/>
              <a:buFont typeface="Arial" panose="020B0604020202020204" pitchFamily="34" charset="0"/>
              <a:buChar char="•"/>
            </a:pPr>
            <a:endParaRPr lang="en-US" dirty="0">
              <a:solidFill>
                <a:srgbClr val="3056A5"/>
              </a:solidFill>
              <a:latin typeface="Arial" panose="020B0604020202020204" pitchFamily="34" charset="0"/>
              <a:cs typeface="Arial" panose="020B0604020202020204" pitchFamily="34" charset="0"/>
            </a:endParaRPr>
          </a:p>
          <a:p>
            <a:pPr marL="285750" indent="-285750" algn="just">
              <a:buClr>
                <a:srgbClr val="DAA627"/>
              </a:buClr>
              <a:buSzPct val="100000"/>
              <a:buFont typeface="Arial" panose="020B0604020202020204" pitchFamily="34" charset="0"/>
              <a:buChar char="•"/>
            </a:pPr>
            <a:endParaRPr lang="en-US" dirty="0">
              <a:solidFill>
                <a:srgbClr val="3056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805EC18-5CCF-4AE3-AE9C-59986E543B76}"/>
              </a:ext>
            </a:extLst>
          </p:cNvPr>
          <p:cNvSpPr txBox="1"/>
          <p:nvPr/>
        </p:nvSpPr>
        <p:spPr>
          <a:xfrm>
            <a:off x="527808" y="206295"/>
            <a:ext cx="5217854"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Proposed amendments</a:t>
            </a:r>
          </a:p>
        </p:txBody>
      </p:sp>
    </p:spTree>
    <p:extLst>
      <p:ext uri="{BB962C8B-B14F-4D97-AF65-F5344CB8AC3E}">
        <p14:creationId xmlns:p14="http://schemas.microsoft.com/office/powerpoint/2010/main" val="356198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
        <p:nvSpPr>
          <p:cNvPr id="9" name="TextBox 8"/>
          <p:cNvSpPr txBox="1"/>
          <p:nvPr/>
        </p:nvSpPr>
        <p:spPr>
          <a:xfrm>
            <a:off x="765492" y="2007292"/>
            <a:ext cx="7613015" cy="584775"/>
          </a:xfrm>
          <a:prstGeom prst="rect">
            <a:avLst/>
          </a:prstGeom>
          <a:noFill/>
        </p:spPr>
        <p:txBody>
          <a:bodyPr wrap="square" rtlCol="0">
            <a:spAutoFit/>
          </a:bodyPr>
          <a:lstStyle/>
          <a:p>
            <a:r>
              <a:rPr lang="en-US" sz="3200" b="1" dirty="0">
                <a:solidFill>
                  <a:srgbClr val="3056A5"/>
                </a:solidFill>
                <a:latin typeface="Arial" panose="020B0604020202020204" pitchFamily="34" charset="0"/>
                <a:cs typeface="Arial" panose="020B0604020202020204" pitchFamily="34" charset="0"/>
              </a:rPr>
              <a:t>Interested party presentation</a:t>
            </a:r>
          </a:p>
        </p:txBody>
      </p:sp>
      <p:sp>
        <p:nvSpPr>
          <p:cNvPr id="2" name="Slide Number Placeholder 1"/>
          <p:cNvSpPr>
            <a:spLocks noGrp="1"/>
          </p:cNvSpPr>
          <p:nvPr>
            <p:ph type="sldNum" sz="quarter" idx="12"/>
          </p:nvPr>
        </p:nvSpPr>
        <p:spPr/>
        <p:txBody>
          <a:bodyPr/>
          <a:lstStyle/>
          <a:p>
            <a:fld id="{38A52763-0E31-47E3-BB89-095DF1CF4170}" type="slidenum">
              <a:rPr lang="en-US" smtClean="0"/>
              <a:t>9</a:t>
            </a:fld>
            <a:endParaRPr lang="en-US"/>
          </a:p>
        </p:txBody>
      </p:sp>
    </p:spTree>
    <p:extLst>
      <p:ext uri="{BB962C8B-B14F-4D97-AF65-F5344CB8AC3E}">
        <p14:creationId xmlns:p14="http://schemas.microsoft.com/office/powerpoint/2010/main" val="18938971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B2439A4BA3344C98504EA04A1E87A3" ma:contentTypeVersion="0" ma:contentTypeDescription="Create a new document." ma:contentTypeScope="" ma:versionID="feb91a06c9919b6e12607075502312ca">
  <xsd:schema xmlns:xsd="http://www.w3.org/2001/XMLSchema" xmlns:xs="http://www.w3.org/2001/XMLSchema" xmlns:p="http://schemas.microsoft.com/office/2006/metadata/properties" targetNamespace="http://schemas.microsoft.com/office/2006/metadata/properties" ma:root="true" ma:fieldsID="f5fff7a9b485545aed709d839c9ac1c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1143F8-B0C6-438A-AF11-CC2E81632071}"/>
</file>

<file path=customXml/itemProps2.xml><?xml version="1.0" encoding="utf-8"?>
<ds:datastoreItem xmlns:ds="http://schemas.openxmlformats.org/officeDocument/2006/customXml" ds:itemID="{20386F4E-7F64-416C-9945-0A131B780BE3}"/>
</file>

<file path=customXml/itemProps3.xml><?xml version="1.0" encoding="utf-8"?>
<ds:datastoreItem xmlns:ds="http://schemas.openxmlformats.org/officeDocument/2006/customXml" ds:itemID="{34903BC6-7146-41B3-8C71-819CC5367F5F}"/>
</file>

<file path=docProps/app.xml><?xml version="1.0" encoding="utf-8"?>
<Properties xmlns="http://schemas.openxmlformats.org/officeDocument/2006/extended-properties" xmlns:vt="http://schemas.openxmlformats.org/officeDocument/2006/docPropsVTypes">
  <Template>Office Theme</Template>
  <TotalTime>1541</TotalTime>
  <Words>1684</Words>
  <Application>Microsoft Office PowerPoint</Application>
  <PresentationFormat>On-screen Show (4:3)</PresentationFormat>
  <Paragraphs>159</Paragraphs>
  <Slides>16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1_Office Theme</vt:lpstr>
      <vt:lpstr>PowerPoint Presentation</vt:lpstr>
      <vt:lpstr>PowerPoint Presentation</vt:lpstr>
      <vt:lpstr>Hybrid Authorized Hearing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Gavino, Genesis D</dc:creator>
  <cp:lastModifiedBy>Udrea, Andreea D</cp:lastModifiedBy>
  <cp:revision>52</cp:revision>
  <cp:lastPrinted>2017-02-18T00:46:28Z</cp:lastPrinted>
  <dcterms:created xsi:type="dcterms:W3CDTF">2017-02-16T17:15:45Z</dcterms:created>
  <dcterms:modified xsi:type="dcterms:W3CDTF">2020-02-11T20:52:29Z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0x01010077B2439A4BA3344C98504EA04A1E87A3</vt:lpwstr>
  </property>
</Properties>
</file>