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4"/>
  </p:notesMasterIdLst>
  <p:sldIdLst>
    <p:sldId id="308" r:id="rId5"/>
    <p:sldId id="385" r:id="rId6"/>
    <p:sldId id="309" r:id="rId7"/>
    <p:sldId id="299" r:id="rId8"/>
    <p:sldId id="404" r:id="rId9"/>
    <p:sldId id="352" r:id="rId10"/>
    <p:sldId id="458" r:id="rId11"/>
    <p:sldId id="456" r:id="rId12"/>
    <p:sldId id="457" r:id="rId13"/>
    <p:sldId id="448" r:id="rId14"/>
    <p:sldId id="450" r:id="rId15"/>
    <p:sldId id="462" r:id="rId16"/>
    <p:sldId id="463" r:id="rId17"/>
    <p:sldId id="424" r:id="rId18"/>
    <p:sldId id="425" r:id="rId19"/>
    <p:sldId id="426" r:id="rId20"/>
    <p:sldId id="427" r:id="rId21"/>
    <p:sldId id="428" r:id="rId22"/>
    <p:sldId id="430" r:id="rId23"/>
    <p:sldId id="381" r:id="rId24"/>
    <p:sldId id="339" r:id="rId25"/>
    <p:sldId id="392" r:id="rId26"/>
    <p:sldId id="459" r:id="rId27"/>
    <p:sldId id="461" r:id="rId28"/>
    <p:sldId id="431" r:id="rId29"/>
    <p:sldId id="460" r:id="rId30"/>
    <p:sldId id="452" r:id="rId31"/>
    <p:sldId id="310" r:id="rId32"/>
    <p:sldId id="321" r:id="rId33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1A5A7A-9C77-0664-281E-620E7B6F0A64}" name="Ramos, Ricardo" initials="RR" userId="S::ricardo.ramos@dallascityhall.com::c5d23d84-71d2-4a96-be64-8c959920722a" providerId="AD"/>
  <p188:author id="{057F43CF-BEB3-4A87-C141-E447ADE97395}" name="Khankarli, Ghassan" initials="KG" userId="S::ghassan.khankarli@dallascityhall.com::dd66014e-2271-4127-814e-cd05d1c188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6A5"/>
    <a:srgbClr val="6AC6C4"/>
    <a:srgbClr val="50CFE0"/>
    <a:srgbClr val="37F9AF"/>
    <a:srgbClr val="00CC99"/>
    <a:srgbClr val="B4D1DD"/>
    <a:srgbClr val="D8D3CB"/>
    <a:srgbClr val="228A7A"/>
    <a:srgbClr val="E6E6E6"/>
    <a:srgbClr val="B5D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2458" autoAdjust="0"/>
  </p:normalViewPr>
  <p:slideViewPr>
    <p:cSldViewPr snapToGrid="0">
      <p:cViewPr varScale="1">
        <p:scale>
          <a:sx n="90" d="100"/>
          <a:sy n="90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>
                <a:solidFill>
                  <a:srgbClr val="0070C0"/>
                </a:solidFill>
              </a:rPr>
              <a:t>Cesar Chavez (All Crashes)-Crash Types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Sheet1!$B$23:$B$25</c:f>
              <c:strCache>
                <c:ptCount val="3"/>
                <c:pt idx="0">
                  <c:v>Right Angle</c:v>
                </c:pt>
                <c:pt idx="1">
                  <c:v>Left Turn</c:v>
                </c:pt>
                <c:pt idx="2">
                  <c:v>Rear End</c:v>
                </c:pt>
              </c:strCache>
            </c:strRef>
          </c:cat>
          <c:val>
            <c:numRef>
              <c:f>Sheet1!$C$23:$C$25</c:f>
              <c:numCache>
                <c:formatCode>0%</c:formatCode>
                <c:ptCount val="3"/>
                <c:pt idx="0">
                  <c:v>0.45</c:v>
                </c:pt>
                <c:pt idx="1">
                  <c:v>0.21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D-487F-933C-1699053E58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6462120"/>
        <c:axId val="916462480"/>
      </c:barChart>
      <c:catAx>
        <c:axId val="916462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462480"/>
        <c:crosses val="autoZero"/>
        <c:auto val="1"/>
        <c:lblAlgn val="ctr"/>
        <c:lblOffset val="100"/>
        <c:noMultiLvlLbl val="0"/>
      </c:catAx>
      <c:valAx>
        <c:axId val="916462480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46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rgbClr val="0070C0"/>
                </a:solidFill>
              </a:rPr>
              <a:t>Cesar Chavez (All Crashes)-3 Most Frequent Crash Contributing Factors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Sheet1!$B$44:$B$46</c:f>
              <c:strCache>
                <c:ptCount val="3"/>
                <c:pt idx="0">
                  <c:v>Disregard Signal</c:v>
                </c:pt>
                <c:pt idx="1">
                  <c:v>Failure to Yield Right of Way</c:v>
                </c:pt>
                <c:pt idx="2">
                  <c:v>Failed to Control Speed</c:v>
                </c:pt>
              </c:strCache>
            </c:strRef>
          </c:cat>
          <c:val>
            <c:numRef>
              <c:f>Sheet1!$C$44:$C$46</c:f>
              <c:numCache>
                <c:formatCode>0%</c:formatCode>
                <c:ptCount val="3"/>
                <c:pt idx="0">
                  <c:v>0.34</c:v>
                </c:pt>
                <c:pt idx="1">
                  <c:v>0.21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3A-4A40-B2DD-B313246DC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50070632"/>
        <c:axId val="950069912"/>
      </c:barChart>
      <c:catAx>
        <c:axId val="950070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069912"/>
        <c:crosses val="autoZero"/>
        <c:auto val="1"/>
        <c:lblAlgn val="ctr"/>
        <c:lblOffset val="100"/>
        <c:noMultiLvlLbl val="0"/>
      </c:catAx>
      <c:valAx>
        <c:axId val="95006991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00706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b="1" baseline="0" dirty="0">
                <a:solidFill>
                  <a:srgbClr val="0070C0"/>
                </a:solidFill>
              </a:rPr>
              <a:t>Signalized Intersections - 3 Top Locations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Sheet1!$B$57:$B$59</c:f>
              <c:strCache>
                <c:ptCount val="3"/>
                <c:pt idx="0">
                  <c:v>Canton Street</c:v>
                </c:pt>
                <c:pt idx="1">
                  <c:v>Main Street</c:v>
                </c:pt>
                <c:pt idx="2">
                  <c:v>Elm Street</c:v>
                </c:pt>
              </c:strCache>
            </c:strRef>
          </c:cat>
          <c:val>
            <c:numRef>
              <c:f>Sheet1!$C$57:$C$59</c:f>
              <c:numCache>
                <c:formatCode>0%</c:formatCode>
                <c:ptCount val="3"/>
                <c:pt idx="0">
                  <c:v>0.25</c:v>
                </c:pt>
                <c:pt idx="1">
                  <c:v>0.2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7-4A2F-BF46-D281C4042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6104264"/>
        <c:axId val="1126107504"/>
      </c:barChart>
      <c:catAx>
        <c:axId val="1126104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126107504"/>
        <c:crosses val="autoZero"/>
        <c:auto val="1"/>
        <c:lblAlgn val="ctr"/>
        <c:lblOffset val="100"/>
        <c:noMultiLvlLbl val="0"/>
      </c:catAx>
      <c:valAx>
        <c:axId val="112610750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B0F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12610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>
          <a:latin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5797"/>
          </a:xfrm>
          <a:prstGeom prst="rect">
            <a:avLst/>
          </a:prstGeom>
        </p:spPr>
        <p:txBody>
          <a:bodyPr vert="horz" lIns="92945" tIns="46473" rIns="92945" bIns="4647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1"/>
            <a:ext cx="3026833" cy="465797"/>
          </a:xfrm>
          <a:prstGeom prst="rect">
            <a:avLst/>
          </a:prstGeom>
        </p:spPr>
        <p:txBody>
          <a:bodyPr vert="horz" lIns="92945" tIns="46473" rIns="92945" bIns="46473" rtlCol="0"/>
          <a:lstStyle>
            <a:lvl1pPr algn="r">
              <a:defRPr sz="1200"/>
            </a:lvl1pPr>
          </a:lstStyle>
          <a:p>
            <a:fld id="{540D8630-8512-47B7-809B-620681CC8160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5" tIns="46473" rIns="92945" bIns="4647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2"/>
            <a:ext cx="5588000" cy="3655457"/>
          </a:xfrm>
          <a:prstGeom prst="rect">
            <a:avLst/>
          </a:prstGeom>
        </p:spPr>
        <p:txBody>
          <a:bodyPr vert="horz" lIns="92945" tIns="46473" rIns="92945" bIns="464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45" tIns="46473" rIns="92945" bIns="4647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5"/>
            <a:ext cx="3026833" cy="465796"/>
          </a:xfrm>
          <a:prstGeom prst="rect">
            <a:avLst/>
          </a:prstGeom>
        </p:spPr>
        <p:txBody>
          <a:bodyPr vert="horz" lIns="92945" tIns="46473" rIns="92945" bIns="46473" rtlCol="0" anchor="b"/>
          <a:lstStyle>
            <a:lvl1pPr algn="r">
              <a:defRPr sz="1200"/>
            </a:lvl1pPr>
          </a:lstStyle>
          <a:p>
            <a:fld id="{4DF0B6BF-93B5-46D9-9CE5-3D4331CD44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6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31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9001" lvl="1" indent="-17427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62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9001" lvl="1" indent="-17427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31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9001" lvl="1" indent="-17427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43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9001" lvl="1" indent="-17427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93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9001" lvl="1" indent="-17427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43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9001" lvl="1" indent="-17427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239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28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22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25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39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54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73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55" indent="-342855" defTabSz="914278">
              <a:buFontTx/>
              <a:buAutoNum type="arabicParenR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70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06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39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7" indent="-17142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3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1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92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7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D4B46-0B0A-4B10-9DFC-4E727370AE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75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1160463"/>
            <a:ext cx="5568950" cy="3133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0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1122363"/>
            <a:ext cx="5386388" cy="3030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F0B6BF-93B5-46D9-9CE5-3D4331CD442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4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8D4620B-6E8B-4F26-9B2F-83D1A267D30D}"/>
              </a:ext>
            </a:extLst>
          </p:cNvPr>
          <p:cNvGrpSpPr/>
          <p:nvPr userDrawn="1"/>
        </p:nvGrpSpPr>
        <p:grpSpPr>
          <a:xfrm>
            <a:off x="768627" y="3276601"/>
            <a:ext cx="5384523" cy="269492"/>
            <a:chOff x="768628" y="3365646"/>
            <a:chExt cx="3735658" cy="18044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238A522-F3A2-4790-97D2-CCD65652BDB3}"/>
                </a:ext>
              </a:extLst>
            </p:cNvPr>
            <p:cNvCxnSpPr/>
            <p:nvPr userDrawn="1"/>
          </p:nvCxnSpPr>
          <p:spPr>
            <a:xfrm>
              <a:off x="768628" y="3365646"/>
              <a:ext cx="3735658" cy="0"/>
            </a:xfrm>
            <a:prstGeom prst="line">
              <a:avLst/>
            </a:prstGeom>
            <a:ln w="41275">
              <a:solidFill>
                <a:srgbClr val="3056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9D3301D-3B65-49B7-A9D7-9933C218DDA5}"/>
                </a:ext>
              </a:extLst>
            </p:cNvPr>
            <p:cNvCxnSpPr/>
            <p:nvPr userDrawn="1"/>
          </p:nvCxnSpPr>
          <p:spPr>
            <a:xfrm>
              <a:off x="768628" y="3459990"/>
              <a:ext cx="3211552" cy="0"/>
            </a:xfrm>
            <a:prstGeom prst="line">
              <a:avLst/>
            </a:prstGeom>
            <a:ln w="41275">
              <a:solidFill>
                <a:srgbClr val="DAA6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1E98DA0-5554-4294-BD61-2F2B2F164BF6}"/>
                </a:ext>
              </a:extLst>
            </p:cNvPr>
            <p:cNvCxnSpPr/>
            <p:nvPr userDrawn="1"/>
          </p:nvCxnSpPr>
          <p:spPr>
            <a:xfrm>
              <a:off x="768628" y="3545483"/>
              <a:ext cx="2677099" cy="609"/>
            </a:xfrm>
            <a:prstGeom prst="line">
              <a:avLst/>
            </a:prstGeom>
            <a:ln w="41275">
              <a:solidFill>
                <a:srgbClr val="3056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3706E23-5A02-4747-A88D-44376EF08E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3" y="2436846"/>
            <a:ext cx="3638107" cy="363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8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F5F0-7973-4064-866C-B71BEE468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9A19-EE8E-4122-B688-DEF3685BA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B1579-3F70-44B4-8811-EE31B23D4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84FD12-7411-443F-BAF5-1D914B7E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459CD-0AF3-4644-8756-F94526CEB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92444-B2CD-403B-A92D-7F336576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3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6C199-2700-45F9-B9E8-885C2D14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88B19-FDDE-4D23-A0FC-CF1C50D1CA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0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0D31A-E891-496C-8496-9CA1D5531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2" indent="0">
              <a:buNone/>
              <a:defRPr sz="1400"/>
            </a:lvl2pPr>
            <a:lvl3pPr marL="914423" indent="0">
              <a:buNone/>
              <a:defRPr sz="1200"/>
            </a:lvl3pPr>
            <a:lvl4pPr marL="1371634" indent="0">
              <a:buNone/>
              <a:defRPr sz="1000"/>
            </a:lvl4pPr>
            <a:lvl5pPr marL="1828846" indent="0">
              <a:buNone/>
              <a:defRPr sz="1000"/>
            </a:lvl5pPr>
            <a:lvl6pPr marL="2286057" indent="0">
              <a:buNone/>
              <a:defRPr sz="1000"/>
            </a:lvl6pPr>
            <a:lvl7pPr marL="2743268" indent="0">
              <a:buNone/>
              <a:defRPr sz="1000"/>
            </a:lvl7pPr>
            <a:lvl8pPr marL="3200480" indent="0">
              <a:buNone/>
              <a:defRPr sz="1000"/>
            </a:lvl8pPr>
            <a:lvl9pPr marL="365769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8ADCA-42F4-4DD9-9AD0-F741D7B2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0BFB8-CD2A-4E2F-8796-15D72A6F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01DAF-FC31-496C-BA51-79CD3309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7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CB55-FAC2-4464-A810-F2743A91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91F684-E8C2-45E9-889C-063FB7733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B8073-599E-405F-9200-DB1A0F728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6CF5E-A40D-4A47-B1B7-DBD086A7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AFEC0-DC06-435D-A2B7-DCF39C4E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3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8B3F5F-FE4D-4264-8B25-300FA8D13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EC92D-038C-41C8-B968-37973FEA8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98AA0-7E17-4868-ACEB-09B552F7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3F0D9-AAD6-4E38-A61C-ACFC1DA53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4D1B0-903C-4DC3-BF58-6862D4F3D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6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B1517-C2A8-43DB-B202-A66B1972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965C-F753-43AD-BEB0-F60FB456BE8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3B39A4-678F-4E8F-9706-35F43E21DD41}"/>
              </a:ext>
            </a:extLst>
          </p:cNvPr>
          <p:cNvGrpSpPr/>
          <p:nvPr userDrawn="1"/>
        </p:nvGrpSpPr>
        <p:grpSpPr>
          <a:xfrm>
            <a:off x="628649" y="3276601"/>
            <a:ext cx="5384523" cy="269492"/>
            <a:chOff x="768628" y="3365646"/>
            <a:chExt cx="3735658" cy="18044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95BB60B-62B2-4BFF-A7D4-B9807EE0BE65}"/>
                </a:ext>
              </a:extLst>
            </p:cNvPr>
            <p:cNvCxnSpPr/>
            <p:nvPr userDrawn="1"/>
          </p:nvCxnSpPr>
          <p:spPr>
            <a:xfrm>
              <a:off x="768628" y="3365646"/>
              <a:ext cx="3735658" cy="0"/>
            </a:xfrm>
            <a:prstGeom prst="line">
              <a:avLst/>
            </a:prstGeom>
            <a:ln w="41275">
              <a:solidFill>
                <a:srgbClr val="3056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4431B01-F401-4A9D-97C5-57A62D5F65FA}"/>
                </a:ext>
              </a:extLst>
            </p:cNvPr>
            <p:cNvCxnSpPr/>
            <p:nvPr userDrawn="1"/>
          </p:nvCxnSpPr>
          <p:spPr>
            <a:xfrm>
              <a:off x="768628" y="3459990"/>
              <a:ext cx="3211552" cy="0"/>
            </a:xfrm>
            <a:prstGeom prst="line">
              <a:avLst/>
            </a:prstGeom>
            <a:ln w="41275">
              <a:solidFill>
                <a:srgbClr val="DAA6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ADFF183-E8BC-4B0B-A92B-9CC0EB5D7344}"/>
                </a:ext>
              </a:extLst>
            </p:cNvPr>
            <p:cNvCxnSpPr/>
            <p:nvPr userDrawn="1"/>
          </p:nvCxnSpPr>
          <p:spPr>
            <a:xfrm>
              <a:off x="768628" y="3545483"/>
              <a:ext cx="2677099" cy="609"/>
            </a:xfrm>
            <a:prstGeom prst="line">
              <a:avLst/>
            </a:prstGeom>
            <a:ln w="41275">
              <a:solidFill>
                <a:srgbClr val="3056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8124F74-39BD-4977-B046-AC089F90B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3" y="2436846"/>
            <a:ext cx="3638107" cy="3638107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77BC72-1A47-44EF-A581-6B0924135A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876300"/>
            <a:ext cx="10363200" cy="952500"/>
          </a:xfr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388DBB-EAE3-46F0-AC28-0F1F3FF6D6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651" y="2190750"/>
            <a:ext cx="5962651" cy="571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Organization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B6816CD-B665-4475-AC3B-364FB7E3C3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550" y="4514850"/>
            <a:ext cx="5295900" cy="1123950"/>
          </a:xfr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56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Department</a:t>
            </a:r>
          </a:p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056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City of Dallas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C9B8B20-CF9D-4EBE-9584-CCE612CEAF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699" y="2762251"/>
            <a:ext cx="5981700" cy="533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b="1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1BCCF11-4218-4DB2-8859-53634685A8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3399" y="3848100"/>
            <a:ext cx="5600700" cy="647700"/>
          </a:xfrm>
        </p:spPr>
        <p:txBody>
          <a:bodyPr>
            <a:normAutofit/>
          </a:bodyPr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baseline="0"/>
            </a:lvl1pPr>
            <a:lvl5pPr marL="1828846" indent="0">
              <a:buNone/>
              <a:defRPr/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056A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36177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84506-DD6E-4778-9E01-8838C0BD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440F5D-2761-4C55-9BF7-DA07E4F5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64AC3-0D99-4564-8028-49918D4B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962AF-46FE-422F-BFA9-231AE6D1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1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DBBBC-CBB1-4737-B207-66B81C480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FF25C-398F-436A-B1BF-3A76933C1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F2DAC-3039-4BCC-98D0-E139FEA5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F86A5A-F6EC-4FFB-B4E3-D3FD15E2EEEF}"/>
              </a:ext>
            </a:extLst>
          </p:cNvPr>
          <p:cNvGrpSpPr/>
          <p:nvPr userDrawn="1"/>
        </p:nvGrpSpPr>
        <p:grpSpPr>
          <a:xfrm>
            <a:off x="0" y="5560279"/>
            <a:ext cx="12192000" cy="1148576"/>
            <a:chOff x="0" y="5560279"/>
            <a:chExt cx="12192000" cy="1148576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43B2A011-8029-4BE6-83FB-CF7B12205139}"/>
                </a:ext>
              </a:extLst>
            </p:cNvPr>
            <p:cNvSpPr/>
            <p:nvPr userDrawn="1"/>
          </p:nvSpPr>
          <p:spPr>
            <a:xfrm>
              <a:off x="0" y="6020267"/>
              <a:ext cx="12192000" cy="228600"/>
            </a:xfrm>
            <a:prstGeom prst="roundRect">
              <a:avLst/>
            </a:prstGeom>
            <a:solidFill>
              <a:srgbClr val="DAA6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368AF2-3932-4720-BAF9-2E9E28C69F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712" y="5560279"/>
              <a:ext cx="1148576" cy="1148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108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4DF0-0182-4781-893E-00046FB3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6D8C6-EA44-4650-90C8-731F66E0B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D9E7C-7150-471F-A3D2-49A7A1C6F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CE0C5-039C-4A87-8995-FD4A6027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BE08-72A6-440F-B1EF-F3FCE842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0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7204D-81CD-47BE-9469-BF01913F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21EFC-EC4E-45B8-86F9-DD05DC627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>
            <a:lvl1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6B614-896E-4814-B275-D051720D3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>
            <a:lvl1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727F8-E179-450E-B53C-1144A8DB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02F3E6-18CB-4AF3-BEAF-1C947FBA8498}"/>
              </a:ext>
            </a:extLst>
          </p:cNvPr>
          <p:cNvGrpSpPr/>
          <p:nvPr userDrawn="1"/>
        </p:nvGrpSpPr>
        <p:grpSpPr>
          <a:xfrm>
            <a:off x="0" y="5560279"/>
            <a:ext cx="12192000" cy="1148576"/>
            <a:chOff x="0" y="5560279"/>
            <a:chExt cx="12192000" cy="1148576"/>
          </a:xfrm>
        </p:grpSpPr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F802CB1C-EFC3-43FE-A6CF-BC95F7EA8882}"/>
                </a:ext>
              </a:extLst>
            </p:cNvPr>
            <p:cNvSpPr/>
            <p:nvPr userDrawn="1"/>
          </p:nvSpPr>
          <p:spPr>
            <a:xfrm>
              <a:off x="0" y="6020267"/>
              <a:ext cx="12192000" cy="228600"/>
            </a:xfrm>
            <a:prstGeom prst="roundRect">
              <a:avLst/>
            </a:prstGeom>
            <a:solidFill>
              <a:srgbClr val="DAA6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50F987-33CA-4360-BF92-DA5D755EF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712" y="5560279"/>
              <a:ext cx="1148576" cy="1148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86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12EEF-F114-44B5-84FD-6FC5A01C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581FC-B9D2-4500-AA5A-5BCDC2826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5C81A-8514-4B41-BCA5-D6DD4EA5F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447925"/>
            <a:ext cx="5157787" cy="3684588"/>
          </a:xfrm>
        </p:spPr>
        <p:txBody>
          <a:bodyPr/>
          <a:lstStyle>
            <a:lvl1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4F159A-C42A-4A79-B087-28190347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CAB6E4-BAA9-47FD-8F65-68A004900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>
            <a:lvl1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C000"/>
              </a:buClr>
              <a:defRPr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AA3295-B265-46B0-9C88-4D906A657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A3C325-0CCE-4EC0-B784-1FD0BB5F5CF3}"/>
              </a:ext>
            </a:extLst>
          </p:cNvPr>
          <p:cNvGrpSpPr/>
          <p:nvPr userDrawn="1"/>
        </p:nvGrpSpPr>
        <p:grpSpPr>
          <a:xfrm>
            <a:off x="0" y="5560279"/>
            <a:ext cx="12192000" cy="1148576"/>
            <a:chOff x="0" y="5560279"/>
            <a:chExt cx="12192000" cy="1148576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F346CDF8-2A88-45BA-9768-BF9E59E4DF5B}"/>
                </a:ext>
              </a:extLst>
            </p:cNvPr>
            <p:cNvSpPr/>
            <p:nvPr userDrawn="1"/>
          </p:nvSpPr>
          <p:spPr>
            <a:xfrm>
              <a:off x="0" y="6020267"/>
              <a:ext cx="12192000" cy="228600"/>
            </a:xfrm>
            <a:prstGeom prst="roundRect">
              <a:avLst/>
            </a:prstGeom>
            <a:solidFill>
              <a:srgbClr val="DAA6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C4DCEC-AE37-4479-89C7-CBE70BDDA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712" y="5560279"/>
              <a:ext cx="1148576" cy="1148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71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396C-1A3F-4684-B066-3718C910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88451-3EBA-4C37-AB03-66136A50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3022B2-8EFF-4D53-A623-B3B292F09E95}"/>
              </a:ext>
            </a:extLst>
          </p:cNvPr>
          <p:cNvGrpSpPr/>
          <p:nvPr userDrawn="1"/>
        </p:nvGrpSpPr>
        <p:grpSpPr>
          <a:xfrm>
            <a:off x="0" y="5560279"/>
            <a:ext cx="12192000" cy="1148576"/>
            <a:chOff x="0" y="5560279"/>
            <a:chExt cx="12192000" cy="1148576"/>
          </a:xfrm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38D36877-7BC7-46BF-B553-8C7108957B67}"/>
                </a:ext>
              </a:extLst>
            </p:cNvPr>
            <p:cNvSpPr/>
            <p:nvPr userDrawn="1"/>
          </p:nvSpPr>
          <p:spPr>
            <a:xfrm>
              <a:off x="0" y="6020267"/>
              <a:ext cx="12192000" cy="228600"/>
            </a:xfrm>
            <a:prstGeom prst="roundRect">
              <a:avLst/>
            </a:prstGeom>
            <a:solidFill>
              <a:srgbClr val="DAA6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CCBB2B6-E3D7-4C22-A903-C06AA297A6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712" y="5560279"/>
              <a:ext cx="1148576" cy="1148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0156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580B6-A7AC-448C-BD6C-489889D9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F4386B-0C31-453D-ACB4-1FD43DBA1914}"/>
              </a:ext>
            </a:extLst>
          </p:cNvPr>
          <p:cNvGrpSpPr/>
          <p:nvPr userDrawn="1"/>
        </p:nvGrpSpPr>
        <p:grpSpPr>
          <a:xfrm>
            <a:off x="0" y="5560279"/>
            <a:ext cx="12192000" cy="1148576"/>
            <a:chOff x="0" y="5560279"/>
            <a:chExt cx="12192000" cy="1148576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8C913B3C-C66B-4367-A968-959C90AFDE3B}"/>
                </a:ext>
              </a:extLst>
            </p:cNvPr>
            <p:cNvSpPr/>
            <p:nvPr userDrawn="1"/>
          </p:nvSpPr>
          <p:spPr>
            <a:xfrm>
              <a:off x="0" y="6020267"/>
              <a:ext cx="12192000" cy="228600"/>
            </a:xfrm>
            <a:prstGeom prst="roundRect">
              <a:avLst/>
            </a:prstGeom>
            <a:solidFill>
              <a:srgbClr val="DAA6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24523B-D7B3-47FF-A881-813C42EE56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712" y="5560279"/>
              <a:ext cx="1148576" cy="11485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44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6A686-F109-46C6-8D52-1803B454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17813-366E-436D-BB86-0BC30E7A4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34F8B-6229-4DE1-8853-15EE48121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F3CF0-D7A8-47FF-80D9-E0BFBE99C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1B605-F342-462F-AE79-BF29FB1E2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4D799-8608-4924-AD63-20EE418A2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21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nnA1KQzBCUijAoUtNp-HAFeLMVtEn1dBskpqfeowwNNUMFNWSk8yQ1Q2MzlMVFlJRlFGMjJWMElLWS4u&amp;route=shortur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F43A29-8F35-48BE-BB0B-943D53B975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49" y="476250"/>
            <a:ext cx="10740965" cy="1001676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ctr"/>
            <a:r>
              <a:rPr lang="en-US" sz="7600" dirty="0">
                <a:latin typeface="Arial"/>
                <a:cs typeface="Arial"/>
              </a:rPr>
              <a:t>Cesar Chavez Boulevard Traffic Corridor Study</a:t>
            </a:r>
          </a:p>
          <a:p>
            <a:pPr algn="ctr"/>
            <a:r>
              <a:rPr lang="en-US" sz="7200" dirty="0">
                <a:latin typeface="Arial"/>
                <a:cs typeface="Arial"/>
              </a:rPr>
              <a:t>US 75 to IH 30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E4475-6C3A-4611-82F8-9BDFA214C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81200"/>
            <a:ext cx="596265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Public Meeting</a:t>
            </a:r>
          </a:p>
          <a:p>
            <a:r>
              <a:rPr lang="en-US" dirty="0">
                <a:cs typeface="Arial"/>
              </a:rPr>
              <a:t>09/17/2024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B8745-77CD-4897-B598-AA9D1CFD2E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49" y="4514850"/>
            <a:ext cx="6516430" cy="15049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Auro Majumdar, P.E., P.T.O.E.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Asst. Director – Engineering &amp; Operations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City of Dallas, Department of Transportation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5D1E7-241A-453D-972B-57A9AB1A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563D15-5EB1-4784-AD15-2F0E54CB2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220" y="451809"/>
            <a:ext cx="4829930" cy="53285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EB85D8F-0AFD-FCD7-EEA4-4BDF503589DE}"/>
              </a:ext>
            </a:extLst>
          </p:cNvPr>
          <p:cNvGrpSpPr/>
          <p:nvPr/>
        </p:nvGrpSpPr>
        <p:grpSpPr>
          <a:xfrm>
            <a:off x="647850" y="1389623"/>
            <a:ext cx="4180952" cy="2285714"/>
            <a:chOff x="6820878" y="2087880"/>
            <a:chExt cx="4180952" cy="22857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95BB9D-52AF-4DD2-84EC-1905D2DF2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0878" y="2087880"/>
              <a:ext cx="4180952" cy="228571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CD5A71A-0938-0901-04F9-DBACF8678653}"/>
                </a:ext>
              </a:extLst>
            </p:cNvPr>
            <p:cNvSpPr/>
            <p:nvPr/>
          </p:nvSpPr>
          <p:spPr>
            <a:xfrm>
              <a:off x="8997950" y="2602231"/>
              <a:ext cx="196850" cy="153669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9675A-B36F-1FA9-2626-7E6BA0D0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07060-8D96-4571-808D-33C5A30A78B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32A4EC-21B5-2209-C9F8-A9FFCF02448C}"/>
              </a:ext>
            </a:extLst>
          </p:cNvPr>
          <p:cNvSpPr txBox="1">
            <a:spLocks/>
          </p:cNvSpPr>
          <p:nvPr/>
        </p:nvSpPr>
        <p:spPr>
          <a:xfrm>
            <a:off x="466729" y="206374"/>
            <a:ext cx="6247492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3056A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What is Level of Service (LOS)?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6038C85-4921-7DF7-513B-9CF3C57E0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4905" y="4340888"/>
            <a:ext cx="3218926" cy="160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5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D88F4F-A31B-D78E-2C98-684BB063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FCF14-8C9C-7687-0EF8-834E9B69890A}"/>
              </a:ext>
            </a:extLst>
          </p:cNvPr>
          <p:cNvSpPr txBox="1"/>
          <p:nvPr/>
        </p:nvSpPr>
        <p:spPr>
          <a:xfrm>
            <a:off x="288654" y="1427911"/>
            <a:ext cx="4832528" cy="3845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6" marR="0" lvl="0" indent="-228606" algn="l" defTabSz="91442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056A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Signalized intersections along the corridor operate at acceptable levels of service except for Commerce Street intersection which operate at LOS F during p.m. peak hours; </a:t>
            </a:r>
          </a:p>
          <a:p>
            <a:pPr marL="228606" marR="0" lvl="0" indent="-228606" algn="l" defTabSz="91442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3056A5"/>
                </a:solidFill>
                <a:latin typeface="Arial"/>
                <a:cs typeface="Arial"/>
              </a:rPr>
              <a:t>The level of Service is a measure of the amount of delay of   vehicles.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056A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C9217E-D24B-4306-46C4-DF1D657F3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647" y="1427911"/>
            <a:ext cx="5581154" cy="36151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FC96B4-3C65-9BB3-338D-E806CDC48240}"/>
              </a:ext>
            </a:extLst>
          </p:cNvPr>
          <p:cNvSpPr txBox="1"/>
          <p:nvPr/>
        </p:nvSpPr>
        <p:spPr>
          <a:xfrm>
            <a:off x="626633" y="322635"/>
            <a:ext cx="100136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3056A5"/>
                </a:solidFill>
              </a:rPr>
              <a:t>Existing Levels of Service (LOS)</a:t>
            </a:r>
          </a:p>
        </p:txBody>
      </p:sp>
    </p:spTree>
    <p:extLst>
      <p:ext uri="{BB962C8B-B14F-4D97-AF65-F5344CB8AC3E}">
        <p14:creationId xmlns:p14="http://schemas.microsoft.com/office/powerpoint/2010/main" val="353469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D3963-C1F7-43F8-B057-7C3F0C1F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CB7646-D0C6-F714-5298-B77A95E159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2409"/>
            <a:ext cx="1109056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056A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Weekend Speeds on Cesar Chavez Blvd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DDD83-80AF-21F2-B9C6-3FEA4AC6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76264"/>
            <a:ext cx="4648200" cy="4709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23237C-A945-F5EE-8A7E-4FED83BEF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337" y="1276264"/>
            <a:ext cx="5326380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2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B343C4-8768-485C-BB7D-B77CE576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5372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Existing Speed Data - Weekday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D6E977C-BEED-B0B3-78AC-4444C0747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46304"/>
              </p:ext>
            </p:extLst>
          </p:nvPr>
        </p:nvGraphicFramePr>
        <p:xfrm>
          <a:off x="1137683" y="1414131"/>
          <a:ext cx="9664108" cy="3944678"/>
        </p:xfrm>
        <a:graphic>
          <a:graphicData uri="http://schemas.openxmlformats.org/drawingml/2006/table">
            <a:tbl>
              <a:tblPr/>
              <a:tblGrid>
                <a:gridCol w="1547510">
                  <a:extLst>
                    <a:ext uri="{9D8B030D-6E8A-4147-A177-3AD203B41FA5}">
                      <a16:colId xmlns:a16="http://schemas.microsoft.com/office/drawing/2014/main" val="2439967307"/>
                    </a:ext>
                  </a:extLst>
                </a:gridCol>
                <a:gridCol w="40640">
                  <a:extLst>
                    <a:ext uri="{9D8B030D-6E8A-4147-A177-3AD203B41FA5}">
                      <a16:colId xmlns:a16="http://schemas.microsoft.com/office/drawing/2014/main" val="4206774116"/>
                    </a:ext>
                  </a:extLst>
                </a:gridCol>
                <a:gridCol w="2479955">
                  <a:extLst>
                    <a:ext uri="{9D8B030D-6E8A-4147-A177-3AD203B41FA5}">
                      <a16:colId xmlns:a16="http://schemas.microsoft.com/office/drawing/2014/main" val="3438472517"/>
                    </a:ext>
                  </a:extLst>
                </a:gridCol>
                <a:gridCol w="1983768">
                  <a:extLst>
                    <a:ext uri="{9D8B030D-6E8A-4147-A177-3AD203B41FA5}">
                      <a16:colId xmlns:a16="http://schemas.microsoft.com/office/drawing/2014/main" val="598728849"/>
                    </a:ext>
                  </a:extLst>
                </a:gridCol>
                <a:gridCol w="1688014">
                  <a:extLst>
                    <a:ext uri="{9D8B030D-6E8A-4147-A177-3AD203B41FA5}">
                      <a16:colId xmlns:a16="http://schemas.microsoft.com/office/drawing/2014/main" val="3758786756"/>
                    </a:ext>
                  </a:extLst>
                </a:gridCol>
                <a:gridCol w="1924221">
                  <a:extLst>
                    <a:ext uri="{9D8B030D-6E8A-4147-A177-3AD203B41FA5}">
                      <a16:colId xmlns:a16="http://schemas.microsoft.com/office/drawing/2014/main" val="4196154379"/>
                    </a:ext>
                  </a:extLst>
                </a:gridCol>
              </a:tblGrid>
              <a:tr h="541986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 Oak Street to Marilla Street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691940"/>
                  </a:ext>
                </a:extLst>
              </a:tr>
              <a:tr h="999734"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Posted Speed Limit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Speed (MPH)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85th %tile Speed (MPH)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Maximum Speed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069299"/>
                  </a:ext>
                </a:extLst>
              </a:tr>
              <a:tr h="13373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Northbound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698951"/>
                  </a:ext>
                </a:extLst>
              </a:tr>
              <a:tr h="106561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Southbound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3926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D3963-C1F7-43F8-B057-7C3F0C1F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0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26D1A-9C27-4922-AA52-D17CCA62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81" y="8222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Crash History (Jan 2020- Jun 2024 </a:t>
            </a:r>
            <a:br>
              <a:rPr lang="en-US" dirty="0">
                <a:solidFill>
                  <a:srgbClr val="0070C0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0070C0"/>
                </a:solidFill>
                <a:latin typeface="Arial"/>
                <a:cs typeface="Arial"/>
              </a:rPr>
              <a:t>Data is from State’s CRIS database compiled from Police Reports of Crashes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135542F-D124-4C83-B801-3EBAE893CE54}"/>
              </a:ext>
            </a:extLst>
          </p:cNvPr>
          <p:cNvSpPr txBox="1">
            <a:spLocks/>
          </p:cNvSpPr>
          <p:nvPr/>
        </p:nvSpPr>
        <p:spPr>
          <a:xfrm>
            <a:off x="668712" y="1302750"/>
            <a:ext cx="105155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10" indent="-342910"/>
            <a:r>
              <a:rPr lang="en-US" sz="2000" dirty="0">
                <a:solidFill>
                  <a:srgbClr val="3056A5"/>
                </a:solidFill>
                <a:latin typeface="Arial"/>
                <a:cs typeface="Arial"/>
              </a:rPr>
              <a:t>Total crashes – 261 crashes</a:t>
            </a:r>
          </a:p>
          <a:p>
            <a:pPr marL="800110" lvl="1" indent="-342910"/>
            <a:r>
              <a:rPr lang="en-US" sz="1800" dirty="0">
                <a:solidFill>
                  <a:srgbClr val="3056A5"/>
                </a:solidFill>
                <a:latin typeface="Arial"/>
                <a:cs typeface="Arial"/>
              </a:rPr>
              <a:t>Pedestrian/bicycle related crashes – 5 crashes </a:t>
            </a:r>
          </a:p>
          <a:p>
            <a:pPr marL="800110" lvl="1" indent="-342910"/>
            <a:r>
              <a:rPr lang="en-US" sz="1800" dirty="0">
                <a:solidFill>
                  <a:srgbClr val="3056A5"/>
                </a:solidFill>
                <a:latin typeface="Arial"/>
                <a:cs typeface="Arial"/>
              </a:rPr>
              <a:t>Total fatalities –one fatality in 2024</a:t>
            </a:r>
          </a:p>
          <a:p>
            <a:pPr marL="1257310" lvl="2" indent="-342910"/>
            <a:endParaRPr lang="en-US" sz="1200" dirty="0">
              <a:solidFill>
                <a:srgbClr val="3056A5"/>
              </a:solidFill>
              <a:latin typeface="Arial"/>
              <a:cs typeface="Arial"/>
            </a:endParaRPr>
          </a:p>
          <a:p>
            <a:pPr marL="800110" lvl="1" indent="-342910"/>
            <a:endParaRPr lang="en-US" sz="1600" dirty="0">
              <a:solidFill>
                <a:srgbClr val="3056A5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69D6C-27FE-4D32-BD56-B252C47D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 descr="A graph of a crash&#10;&#10;Description automatically generated">
            <a:extLst>
              <a:ext uri="{FF2B5EF4-FFF2-40B4-BE49-F238E27FC236}">
                <a16:creationId xmlns:a16="http://schemas.microsoft.com/office/drawing/2014/main" id="{4AFC3D4E-7E0D-7538-2999-1D435BE7B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2" y="2628313"/>
            <a:ext cx="4584589" cy="2755631"/>
          </a:xfrm>
          <a:prstGeom prst="rect">
            <a:avLst/>
          </a:prstGeom>
        </p:spPr>
      </p:pic>
      <p:pic>
        <p:nvPicPr>
          <p:cNvPr id="11" name="Picture 10" descr="A graph with blue bars and numbers&#10;&#10;Description automatically generated">
            <a:extLst>
              <a:ext uri="{FF2B5EF4-FFF2-40B4-BE49-F238E27FC236}">
                <a16:creationId xmlns:a16="http://schemas.microsoft.com/office/drawing/2014/main" id="{53BCCF22-AC2A-9B1E-AE6C-C70B1D464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41" y="2628312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8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26D1A-9C27-4922-AA52-D17CCA62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Crash Data ( Jan 2020- Jun 2024)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01C86-BBC1-45FA-B31C-34215070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D4D13-4CA2-8AB4-8995-88B20A8AB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880" y="2035578"/>
            <a:ext cx="7651091" cy="23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24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26D1A-9C27-4922-AA52-D17CCA62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/>
                <a:cs typeface="Arial"/>
              </a:rPr>
              <a:t>Heat Map – Crashes (Jan 2020-June 2024)</a:t>
            </a:r>
            <a:endParaRPr lang="en-US" sz="36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135542F-D124-4C83-B801-3EBAE893CE54}"/>
              </a:ext>
            </a:extLst>
          </p:cNvPr>
          <p:cNvSpPr txBox="1">
            <a:spLocks/>
          </p:cNvSpPr>
          <p:nvPr/>
        </p:nvSpPr>
        <p:spPr>
          <a:xfrm>
            <a:off x="7620856" y="1284493"/>
            <a:ext cx="4004933" cy="5644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u="sng" dirty="0">
                <a:solidFill>
                  <a:srgbClr val="3056A5"/>
                </a:solidFill>
                <a:latin typeface="Arial"/>
                <a:cs typeface="Arial"/>
              </a:rPr>
              <a:t>Total Crashes – 261</a:t>
            </a:r>
          </a:p>
          <a:p>
            <a:pPr marL="342910" indent="-342910"/>
            <a:endParaRPr lang="en-US" sz="3600" dirty="0">
              <a:solidFill>
                <a:srgbClr val="3056A5"/>
              </a:solidFill>
              <a:latin typeface="Arial"/>
              <a:cs typeface="Arial"/>
            </a:endParaRPr>
          </a:p>
          <a:p>
            <a:pPr marL="1257310" lvl="2" indent="-342910"/>
            <a:endParaRPr lang="en-US" sz="1200" dirty="0">
              <a:solidFill>
                <a:srgbClr val="3056A5"/>
              </a:solidFill>
              <a:latin typeface="Arial"/>
              <a:cs typeface="Arial"/>
            </a:endParaRPr>
          </a:p>
          <a:p>
            <a:pPr marL="800110" lvl="1" indent="-342910"/>
            <a:endParaRPr lang="en-US" sz="1600" dirty="0">
              <a:solidFill>
                <a:srgbClr val="3056A5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69D6C-27FE-4D32-BD56-B252C47D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964158-2876-4795-AFE3-E65C41E086A2}"/>
              </a:ext>
            </a:extLst>
          </p:cNvPr>
          <p:cNvSpPr txBox="1">
            <a:spLocks/>
          </p:cNvSpPr>
          <p:nvPr/>
        </p:nvSpPr>
        <p:spPr>
          <a:xfrm>
            <a:off x="6941522" y="2136903"/>
            <a:ext cx="4616297" cy="1079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10" indent="-342910"/>
            <a:r>
              <a:rPr lang="en-US" sz="1800" dirty="0">
                <a:solidFill>
                  <a:srgbClr val="3056A5"/>
                </a:solidFill>
                <a:latin typeface="Arial"/>
                <a:cs typeface="Arial"/>
              </a:rPr>
              <a:t>Fatal Crashes – 1 (2024)</a:t>
            </a:r>
          </a:p>
          <a:p>
            <a:pPr marL="342910" indent="-342910"/>
            <a:r>
              <a:rPr lang="en-US" sz="1800" dirty="0">
                <a:solidFill>
                  <a:srgbClr val="3056A5"/>
                </a:solidFill>
                <a:latin typeface="Arial"/>
                <a:cs typeface="Arial"/>
              </a:rPr>
              <a:t>Severe Injury Crashes – 8</a:t>
            </a:r>
          </a:p>
          <a:p>
            <a:pPr marL="342910" indent="-342910"/>
            <a:r>
              <a:rPr lang="en-US" sz="1800" dirty="0">
                <a:solidFill>
                  <a:srgbClr val="3056A5"/>
                </a:solidFill>
                <a:latin typeface="Arial"/>
                <a:cs typeface="Arial"/>
              </a:rPr>
              <a:t>Minor/Possible Injury Crashes – 151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3D8686B-A1D8-4315-9091-E7C840710E6F}"/>
              </a:ext>
            </a:extLst>
          </p:cNvPr>
          <p:cNvSpPr txBox="1">
            <a:spLocks/>
          </p:cNvSpPr>
          <p:nvPr/>
        </p:nvSpPr>
        <p:spPr>
          <a:xfrm>
            <a:off x="6898990" y="3662497"/>
            <a:ext cx="4701359" cy="7756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10" indent="-342910"/>
            <a:r>
              <a:rPr lang="en-US" sz="1800" dirty="0">
                <a:solidFill>
                  <a:srgbClr val="3056A5"/>
                </a:solidFill>
                <a:latin typeface="Arial"/>
                <a:cs typeface="Arial"/>
              </a:rPr>
              <a:t>Pedestrian &amp; Bicycle Crashes – 5</a:t>
            </a:r>
          </a:p>
        </p:txBody>
      </p:sp>
      <p:pic>
        <p:nvPicPr>
          <p:cNvPr id="7" name="Content Placeholder 6" descr="A map of a city with many roads&#10;&#10;Description automatically generated">
            <a:extLst>
              <a:ext uri="{FF2B5EF4-FFF2-40B4-BE49-F238E27FC236}">
                <a16:creationId xmlns:a16="http://schemas.microsoft.com/office/drawing/2014/main" id="{00FABF45-386B-8B9B-734E-8A775B7663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7" y="1566714"/>
            <a:ext cx="6402319" cy="3880357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8700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26D1A-9C27-4922-AA52-D17CCA62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8623848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Pedestrian &amp; Bicycle Crashes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135542F-D124-4C83-B801-3EBAE893CE54}"/>
              </a:ext>
            </a:extLst>
          </p:cNvPr>
          <p:cNvSpPr txBox="1">
            <a:spLocks/>
          </p:cNvSpPr>
          <p:nvPr/>
        </p:nvSpPr>
        <p:spPr>
          <a:xfrm>
            <a:off x="7229163" y="1832990"/>
            <a:ext cx="3578868" cy="745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3056A5"/>
                </a:solidFill>
                <a:latin typeface="Arial"/>
                <a:cs typeface="Arial"/>
              </a:rPr>
              <a:t>Total Pedestrian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3056A5"/>
                </a:solidFill>
                <a:latin typeface="Arial"/>
                <a:cs typeface="Arial"/>
              </a:rPr>
              <a:t>&amp; Bicycle crashes – 5 </a:t>
            </a:r>
          </a:p>
          <a:p>
            <a:pPr marL="1257310" lvl="2" indent="-342910"/>
            <a:endParaRPr lang="en-US" sz="1200" dirty="0">
              <a:solidFill>
                <a:srgbClr val="3056A5"/>
              </a:solidFill>
              <a:latin typeface="Arial"/>
              <a:cs typeface="Arial"/>
            </a:endParaRPr>
          </a:p>
          <a:p>
            <a:pPr marL="800110" lvl="1" indent="-342910"/>
            <a:endParaRPr lang="en-US" sz="1600" dirty="0">
              <a:solidFill>
                <a:srgbClr val="3056A5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69D6C-27FE-4D32-BD56-B252C47D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8964158-2876-4795-AFE3-E65C41E086A2}"/>
              </a:ext>
            </a:extLst>
          </p:cNvPr>
          <p:cNvSpPr txBox="1">
            <a:spLocks/>
          </p:cNvSpPr>
          <p:nvPr/>
        </p:nvSpPr>
        <p:spPr>
          <a:xfrm>
            <a:off x="7082528" y="3084120"/>
            <a:ext cx="3725503" cy="1851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10" indent="-342910"/>
            <a:r>
              <a:rPr lang="en-US" sz="2000" dirty="0">
                <a:solidFill>
                  <a:srgbClr val="3056A5"/>
                </a:solidFill>
                <a:latin typeface="Arial"/>
                <a:cs typeface="Arial"/>
              </a:rPr>
              <a:t>Fatal – 0</a:t>
            </a:r>
          </a:p>
          <a:p>
            <a:pPr marL="342910" indent="-342910"/>
            <a:r>
              <a:rPr lang="en-US" sz="2000" dirty="0">
                <a:solidFill>
                  <a:srgbClr val="3056A5"/>
                </a:solidFill>
                <a:latin typeface="Arial"/>
                <a:cs typeface="Arial"/>
              </a:rPr>
              <a:t>Severe Injury – 0</a:t>
            </a:r>
          </a:p>
          <a:p>
            <a:pPr marL="342910" indent="-342910"/>
            <a:r>
              <a:rPr lang="en-US" sz="2000" dirty="0">
                <a:solidFill>
                  <a:srgbClr val="3056A5"/>
                </a:solidFill>
                <a:latin typeface="Arial"/>
                <a:cs typeface="Arial"/>
              </a:rPr>
              <a:t>Minor/ Possible Injury – 4</a:t>
            </a:r>
          </a:p>
          <a:p>
            <a:pPr marL="342910" indent="-342910"/>
            <a:r>
              <a:rPr lang="en-US" sz="2000" dirty="0">
                <a:solidFill>
                  <a:srgbClr val="3056A5"/>
                </a:solidFill>
                <a:latin typeface="Arial"/>
                <a:cs typeface="Arial"/>
              </a:rPr>
              <a:t>Property Damage -1</a:t>
            </a:r>
          </a:p>
          <a:p>
            <a:pPr marL="342910" indent="-342910"/>
            <a:endParaRPr lang="en-US" sz="2000" dirty="0">
              <a:solidFill>
                <a:srgbClr val="3056A5"/>
              </a:solidFill>
              <a:latin typeface="Arial"/>
              <a:cs typeface="Arial"/>
            </a:endParaRPr>
          </a:p>
        </p:txBody>
      </p:sp>
      <p:pic>
        <p:nvPicPr>
          <p:cNvPr id="14" name="Content Placeholder 13" descr="A map of a city&#10;&#10;Description automatically generated">
            <a:extLst>
              <a:ext uri="{FF2B5EF4-FFF2-40B4-BE49-F238E27FC236}">
                <a16:creationId xmlns:a16="http://schemas.microsoft.com/office/drawing/2014/main" id="{5FCDB0AC-7FF3-1327-1005-8BF7593431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49" y="1465006"/>
            <a:ext cx="6563591" cy="4021394"/>
          </a:xfrm>
        </p:spPr>
      </p:pic>
    </p:spTree>
    <p:extLst>
      <p:ext uri="{BB962C8B-B14F-4D97-AF65-F5344CB8AC3E}">
        <p14:creationId xmlns:p14="http://schemas.microsoft.com/office/powerpoint/2010/main" val="3129581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26D1A-9C27-4922-AA52-D17CCA62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Crash History (Jan 2020-June 2024)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01C86-BBC1-45FA-B31C-34215070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D6B0F-D807-CEDB-C09A-B777768B97EF}"/>
              </a:ext>
            </a:extLst>
          </p:cNvPr>
          <p:cNvSpPr txBox="1"/>
          <p:nvPr/>
        </p:nvSpPr>
        <p:spPr>
          <a:xfrm>
            <a:off x="887185" y="1352334"/>
            <a:ext cx="1105444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Clr>
                <a:srgbClr val="FFC000"/>
              </a:buClr>
              <a:buNone/>
            </a:pPr>
            <a:r>
              <a:rPr lang="en-US" sz="2000" b="1" u="sng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Crashes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56A5"/>
                </a:solidFill>
                <a:latin typeface="Arial"/>
                <a:cs typeface="Arial"/>
              </a:rPr>
              <a:t>Left-turn Crashes (24%), Right Angle Crashes (45%), Rear-end Crashes (6%)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56A5"/>
                </a:solidFill>
                <a:latin typeface="Arial"/>
                <a:cs typeface="Arial"/>
              </a:rPr>
              <a:t>Failed to Yield the Right of Way – Turning Left (21%), Failed to Control Speed (5%), Disregard Signal (34%)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18F2B83-565D-B8D2-A810-CE958BAAA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661507"/>
              </p:ext>
            </p:extLst>
          </p:nvPr>
        </p:nvGraphicFramePr>
        <p:xfrm>
          <a:off x="690278" y="2560355"/>
          <a:ext cx="4566285" cy="2735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5DBF260-57A7-23E8-0337-B7FF8B87F4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381623"/>
              </p:ext>
            </p:extLst>
          </p:nvPr>
        </p:nvGraphicFramePr>
        <p:xfrm>
          <a:off x="6613471" y="2677897"/>
          <a:ext cx="4568190" cy="2745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5095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26D1A-9C27-4922-AA52-D17CCA621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Crash History (Jan 2020- Jun 2024)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01C86-BBC1-45FA-B31C-34215070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8D6B0F-D807-CEDB-C09A-B777768B97EF}"/>
              </a:ext>
            </a:extLst>
          </p:cNvPr>
          <p:cNvSpPr txBox="1"/>
          <p:nvPr/>
        </p:nvSpPr>
        <p:spPr>
          <a:xfrm>
            <a:off x="928657" y="1462088"/>
            <a:ext cx="500399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Clr>
                <a:srgbClr val="FFC000"/>
              </a:buClr>
              <a:buNone/>
            </a:pPr>
            <a:r>
              <a:rPr lang="en-US" b="1" u="sng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Crashes at Signalized Intersections (232)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56A5"/>
                </a:solidFill>
                <a:latin typeface="Arial"/>
                <a:cs typeface="Arial"/>
              </a:rPr>
              <a:t>Canton Street (25%) 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56A5"/>
                </a:solidFill>
                <a:latin typeface="Arial"/>
                <a:cs typeface="Arial"/>
              </a:rPr>
              <a:t>Main Street (20%)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56A5"/>
                </a:solidFill>
                <a:latin typeface="Arial"/>
                <a:cs typeface="Arial"/>
              </a:rPr>
              <a:t>Elm Street (18%)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07574-56F4-D63A-EBAB-E32A1193AAFC}"/>
              </a:ext>
            </a:extLst>
          </p:cNvPr>
          <p:cNvSpPr txBox="1"/>
          <p:nvPr/>
        </p:nvSpPr>
        <p:spPr>
          <a:xfrm>
            <a:off x="838200" y="3429000"/>
            <a:ext cx="52578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Clr>
                <a:srgbClr val="FFC000"/>
              </a:buClr>
              <a:buNone/>
            </a:pPr>
            <a:r>
              <a:rPr lang="en-US" b="1" u="sng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Crashes at Unsignalized Intersections (29)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56A5"/>
                </a:solidFill>
                <a:latin typeface="Arial"/>
                <a:cs typeface="Arial"/>
              </a:rPr>
              <a:t>IH 30 (86%)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56A5"/>
                </a:solidFill>
                <a:latin typeface="Arial"/>
                <a:cs typeface="Arial"/>
              </a:rPr>
              <a:t>Albany (7%)</a:t>
            </a:r>
          </a:p>
          <a:p>
            <a:pPr marL="285750" indent="-285750"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056A5"/>
                </a:solidFill>
                <a:latin typeface="Arial"/>
                <a:cs typeface="Arial"/>
              </a:rPr>
              <a:t>Helsminster Dr (7%)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8C64ED3-95BD-A99F-5AC8-932E5A673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85035"/>
              </p:ext>
            </p:extLst>
          </p:nvPr>
        </p:nvGraphicFramePr>
        <p:xfrm>
          <a:off x="6522477" y="1805433"/>
          <a:ext cx="4568190" cy="274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902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8E7922-E035-46E6-AA7F-AE0945B1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Meeting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99EDD-2248-4BF6-9539-40C7B3E8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70" y="1292225"/>
            <a:ext cx="10515600" cy="37245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purpose of this meeting is to present the preliminary findings and recommendations for the Cesar Chavez corridor traffic study and </a:t>
            </a:r>
            <a:r>
              <a:rPr lang="en-US" sz="3200" b="1" dirty="0"/>
              <a:t>solicit stakeholder input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088D4-C838-400A-B518-7D33B4EA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742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B297C-E31A-4315-ADFE-749D7498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Causal Factors for Crashes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2E846DF-5C29-4A41-8D60-4B17773EC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86" y="1527587"/>
            <a:ext cx="10275086" cy="3871727"/>
          </a:xfrm>
        </p:spPr>
        <p:txBody>
          <a:bodyPr>
            <a:normAutofit/>
          </a:bodyPr>
          <a:lstStyle/>
          <a:p>
            <a:r>
              <a:rPr lang="en-US" dirty="0"/>
              <a:t>Two main causal factors of crashes are </a:t>
            </a:r>
            <a:r>
              <a:rPr lang="en-US" b="1" dirty="0"/>
              <a:t>failure to yield right-of-way (Left-turns, Right-angle, and Disregard Traffic Signal </a:t>
            </a:r>
            <a:r>
              <a:rPr lang="en-US" dirty="0"/>
              <a:t>Together, they account for </a:t>
            </a:r>
            <a:r>
              <a:rPr lang="en-US" b="1" dirty="0"/>
              <a:t>94% </a:t>
            </a:r>
            <a:r>
              <a:rPr lang="en-US" dirty="0"/>
              <a:t>of all crashes</a:t>
            </a:r>
          </a:p>
          <a:p>
            <a:r>
              <a:rPr lang="en-US" dirty="0"/>
              <a:t>Existing infrastructure deficiencies could also be indirect contributors</a:t>
            </a:r>
          </a:p>
          <a:p>
            <a:r>
              <a:rPr lang="en-US" dirty="0"/>
              <a:t>Pedestrian and Bicycle crashes account for 1.9% of total crashes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94C1B9-4719-46DD-964F-D4C377B8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87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BA8A70-6A68-4988-BB80-A443585D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13652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Existing Conditions 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588CF8-502F-48E1-9ADB-043279F3F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1228278"/>
            <a:ext cx="10761925" cy="440144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Pedestrian Amenities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/>
                <a:cs typeface="Arial"/>
              </a:rPr>
              <a:t>Several obstructions on sidewalks, non-ADA compliant BFRs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Streetlights - older infrastructure with weak illumination for the sidewalks in certain sections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Signal timing lacks coordination between signals and phasing optimization; resulting in excessive queuing and delays for Left turning vehicles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Several segments have faded pavement marking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/>
                <a:cs typeface="Arial"/>
              </a:rPr>
              <a:t>Sections of pavement need repair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CA5C5-CCA9-4877-9F75-2EFCBE0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91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B297C-E31A-4315-ADFE-749D7498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157292"/>
            <a:ext cx="10242172" cy="839731"/>
          </a:xfrm>
        </p:spPr>
        <p:txBody>
          <a:bodyPr>
            <a:normAutofit/>
          </a:bodyPr>
          <a:lstStyle/>
          <a:p>
            <a:r>
              <a:rPr lang="es-MX" sz="2800" dirty="0" err="1"/>
              <a:t>Preliminary</a:t>
            </a:r>
            <a:r>
              <a:rPr lang="es-MX" sz="2800" dirty="0"/>
              <a:t> </a:t>
            </a:r>
            <a:r>
              <a:rPr lang="es-MX" sz="2800" dirty="0" err="1"/>
              <a:t>Recommendations</a:t>
            </a:r>
            <a:r>
              <a:rPr lang="es-MX" sz="2800" dirty="0"/>
              <a:t> – Short </a:t>
            </a:r>
            <a:r>
              <a:rPr lang="es-MX" sz="2800" dirty="0" err="1"/>
              <a:t>Term</a:t>
            </a:r>
            <a:r>
              <a:rPr lang="es-MX" sz="2800" dirty="0"/>
              <a:t> (0-3 </a:t>
            </a:r>
            <a:r>
              <a:rPr lang="es-MX" sz="2800" dirty="0" err="1"/>
              <a:t>Years</a:t>
            </a:r>
            <a:r>
              <a:rPr lang="es-MX" sz="2800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94C1B9-4719-46DD-964F-D4C377B8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87A7EF73-CCA8-4FC6-BB65-11C636640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997022"/>
            <a:ext cx="10515600" cy="448937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Refresh signing and striping for the entire corridor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Clear sight-distance obstruction at intersections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large intersections, add puppy tracks to guide turning vehicles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Redesign Canton Street intersection for safer vehicular and pedestrian operations. Remove and Replace existing traffic signal </a:t>
            </a:r>
          </a:p>
          <a:p>
            <a:r>
              <a:rPr lang="en-US" sz="2400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traffic </a:t>
            </a:r>
            <a:r>
              <a:rPr lang="en-US" sz="2400" dirty="0"/>
              <a:t>f</a:t>
            </a:r>
            <a:r>
              <a:rPr lang="en-US" sz="2400" dirty="0">
                <a:solidFill>
                  <a:srgbClr val="3056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through the corridor from Canton Street to Live Oak Street by using signal coordination and upgrade of the traffic signal system</a:t>
            </a:r>
          </a:p>
          <a:p>
            <a:r>
              <a:rPr lang="en-US" sz="2400" dirty="0"/>
              <a:t>Explore signing, striping, and other traffic control features between Live Oak Street and Pacific Avenue to deter speeding and promote safe driving in the vicinity of Carpenter Park</a:t>
            </a:r>
            <a:endParaRPr lang="en-US" sz="2400" dirty="0">
              <a:solidFill>
                <a:srgbClr val="305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305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704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7B297C-E31A-4315-ADFE-749D7498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157292"/>
            <a:ext cx="10242172" cy="839731"/>
          </a:xfrm>
        </p:spPr>
        <p:txBody>
          <a:bodyPr>
            <a:normAutofit/>
          </a:bodyPr>
          <a:lstStyle/>
          <a:p>
            <a:r>
              <a:rPr lang="es-MX" sz="2800" dirty="0" err="1"/>
              <a:t>Preliminary</a:t>
            </a:r>
            <a:r>
              <a:rPr lang="es-MX" sz="2800" dirty="0"/>
              <a:t> </a:t>
            </a:r>
            <a:r>
              <a:rPr lang="es-MX" sz="2800" dirty="0" err="1"/>
              <a:t>Recommendations</a:t>
            </a:r>
            <a:r>
              <a:rPr lang="es-MX" sz="2800" dirty="0"/>
              <a:t> – Long </a:t>
            </a:r>
            <a:r>
              <a:rPr lang="es-MX" sz="2800" dirty="0" err="1"/>
              <a:t>Term</a:t>
            </a:r>
            <a:r>
              <a:rPr lang="es-MX" sz="2800" dirty="0"/>
              <a:t> (&gt;3 </a:t>
            </a:r>
            <a:r>
              <a:rPr lang="es-MX" sz="2800" dirty="0" err="1"/>
              <a:t>Years</a:t>
            </a:r>
            <a:r>
              <a:rPr lang="es-MX" sz="2800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94C1B9-4719-46DD-964F-D4C377B8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87A7EF73-CCA8-4FC6-BB65-11C636640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6" y="997022"/>
            <a:ext cx="10515600" cy="448937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Increase pedestrian safety by adding pedestrian refuge to medians where feasible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Explore opportunities to install LED Streetlights throughout the corridor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Consider a roundabout at Marilla Street intersection;  or redesign intersection to reduce pedestrian crossing distance and remove and replace existing traffic signal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Reduce vehicular lanes between Canton Street and Marilla Street as also other sections of the corridor where feasible (This will require a Thoroughfare Plan Amendment)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Explore a “Boulevard” concept for the corridor with median landscaping and enhanced pedestrian features</a:t>
            </a:r>
          </a:p>
          <a:p>
            <a:endParaRPr lang="en-US" sz="2400" dirty="0">
              <a:solidFill>
                <a:srgbClr val="3056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4412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75B782-E394-19E8-3033-70362E7E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n aerial view of a city&#10;&#10;Description automatically generated">
            <a:extLst>
              <a:ext uri="{FF2B5EF4-FFF2-40B4-BE49-F238E27FC236}">
                <a16:creationId xmlns:a16="http://schemas.microsoft.com/office/drawing/2014/main" id="{298EAE84-B8E8-5576-BD55-904E72B0F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14" y="692646"/>
            <a:ext cx="7461115" cy="4528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233C91-96B2-8B59-1DB0-E788D44F269D}"/>
              </a:ext>
            </a:extLst>
          </p:cNvPr>
          <p:cNvSpPr txBox="1"/>
          <p:nvPr/>
        </p:nvSpPr>
        <p:spPr>
          <a:xfrm>
            <a:off x="311285" y="116732"/>
            <a:ext cx="990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/>
                <a:cs typeface="Arial"/>
              </a:rPr>
              <a:t>Existing Canton Street Intersection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96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B0EC2-F48E-4D07-BA2E-F61F9A5E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37" y="653793"/>
            <a:ext cx="10900140" cy="4661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latin typeface="Arial"/>
                <a:cs typeface="Arial"/>
              </a:rPr>
              <a:t>Conceptual </a:t>
            </a:r>
            <a:r>
              <a:rPr lang="en-US" sz="3100" dirty="0" err="1">
                <a:latin typeface="Arial"/>
                <a:cs typeface="Arial"/>
              </a:rPr>
              <a:t>Ugrade</a:t>
            </a:r>
            <a:r>
              <a:rPr lang="en-US" sz="3100" dirty="0">
                <a:latin typeface="Arial"/>
                <a:cs typeface="Arial"/>
              </a:rPr>
              <a:t> for Canton Street Intersection</a:t>
            </a:r>
            <a:br>
              <a:rPr lang="en-US" dirty="0"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67FB8-148A-406A-B9CE-D8EBA696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 descr="A map of a city&#10;&#10;Description automatically generated with medium confidence">
            <a:extLst>
              <a:ext uri="{FF2B5EF4-FFF2-40B4-BE49-F238E27FC236}">
                <a16:creationId xmlns:a16="http://schemas.microsoft.com/office/drawing/2014/main" id="{DCA01404-DC73-479A-8762-43E74123C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39" y="1119940"/>
            <a:ext cx="7864522" cy="46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73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E4F0C4-9981-C470-B9D6-5BADEA0B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26</a:t>
            </a:r>
          </a:p>
        </p:txBody>
      </p:sp>
      <p:pic>
        <p:nvPicPr>
          <p:cNvPr id="4" name="Picture 3" descr="An aerial view of a city&#10;&#10;Description automatically generated">
            <a:extLst>
              <a:ext uri="{FF2B5EF4-FFF2-40B4-BE49-F238E27FC236}">
                <a16:creationId xmlns:a16="http://schemas.microsoft.com/office/drawing/2014/main" id="{46F1CBC6-3F9D-FDEC-8E44-604ED7DF5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598" y="761653"/>
            <a:ext cx="7733491" cy="4779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C66B6-31A9-4A24-977F-FA054AD2834F}"/>
              </a:ext>
            </a:extLst>
          </p:cNvPr>
          <p:cNvSpPr txBox="1"/>
          <p:nvPr/>
        </p:nvSpPr>
        <p:spPr>
          <a:xfrm>
            <a:off x="311285" y="116732"/>
            <a:ext cx="9906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rial"/>
                <a:cs typeface="Arial"/>
              </a:rPr>
              <a:t>Existing Marilla Street Intersection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1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9DD13C-3E8F-F149-84C2-9F392D40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23598AF-F101-7DD2-B57E-31EAC0CBA66B}"/>
              </a:ext>
            </a:extLst>
          </p:cNvPr>
          <p:cNvSpPr txBox="1">
            <a:spLocks/>
          </p:cNvSpPr>
          <p:nvPr/>
        </p:nvSpPr>
        <p:spPr>
          <a:xfrm>
            <a:off x="290945" y="282791"/>
            <a:ext cx="10086113" cy="5375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rgbClr val="3056A5"/>
                </a:solidFill>
              </a:rPr>
              <a:t>Roundabout Concept at Marilla Street Intersection</a:t>
            </a:r>
          </a:p>
        </p:txBody>
      </p:sp>
      <p:pic>
        <p:nvPicPr>
          <p:cNvPr id="6" name="Picture 5" descr="An aerial view of a city&#10;&#10;Description automatically generated">
            <a:extLst>
              <a:ext uri="{FF2B5EF4-FFF2-40B4-BE49-F238E27FC236}">
                <a16:creationId xmlns:a16="http://schemas.microsoft.com/office/drawing/2014/main" id="{597D79D2-9C0A-00ED-A5E1-07E601974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0" y="936907"/>
            <a:ext cx="7079593" cy="4480948"/>
          </a:xfrm>
          <a:prstGeom prst="rect">
            <a:avLst/>
          </a:prstGeom>
        </p:spPr>
      </p:pic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D21EBC9-1595-586F-BE9E-D80CFB7DF5E6}"/>
              </a:ext>
            </a:extLst>
          </p:cNvPr>
          <p:cNvSpPr txBox="1">
            <a:spLocks/>
          </p:cNvSpPr>
          <p:nvPr/>
        </p:nvSpPr>
        <p:spPr>
          <a:xfrm>
            <a:off x="7325590" y="997022"/>
            <a:ext cx="4509655" cy="310738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4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ICD of 140 feet- two lane roundabout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1107 vph –east leg, AM Peak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1153 vph -west leg, PM Peak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Adequate capacity for 1300 vph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693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BC9EF-68C9-43C9-A661-03709495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9B25-725C-4B0D-9CE8-60ACE92D5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7478"/>
            <a:ext cx="10793361" cy="44428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Engage with Stakeholders to refine improvement concepts for the corridor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Develop a pre-final list of improvements based on stakeholder input and further technical analyses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Have a second Public Meeting in January 2025 to present the list of recommended improvements and finalize Short and Long-Term project lists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Undertake design and construction of select short-term projects, identify funding for long term projects and initiate Thoroughfare Plan Amendment Process as needed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7C0842-33BA-4D79-9D4E-F3B39AF0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68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E6D1-6978-47EB-90BC-D051A9EA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6" y="1458639"/>
            <a:ext cx="6019797" cy="20810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Comments will be accepted through </a:t>
            </a:r>
            <a:r>
              <a:rPr lang="en-US" b="1" u="sng" dirty="0"/>
              <a:t>October 1</a:t>
            </a:r>
            <a:r>
              <a:rPr lang="en-US" b="1" u="sng" baseline="30000" dirty="0"/>
              <a:t>st</a:t>
            </a:r>
            <a:r>
              <a:rPr lang="en-US" b="1" u="sng" dirty="0"/>
              <a:t>, 2024</a:t>
            </a:r>
            <a:r>
              <a:rPr lang="en-US" dirty="0"/>
              <a:t>. Fill out one of the comment forms.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F813E-9481-4491-ACD1-CADBC93D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5928402" cy="1051807"/>
          </a:xfrm>
        </p:spPr>
        <p:txBody>
          <a:bodyPr>
            <a:normAutofit/>
          </a:bodyPr>
          <a:lstStyle/>
          <a:p>
            <a:r>
              <a:rPr lang="en-US" sz="3600" dirty="0"/>
              <a:t>Q&amp;A and Comments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E00A2-39A5-4BDA-A4A1-C25131F3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54F5CB-2393-4544-AF3B-CE5E673E2A95}"/>
              </a:ext>
            </a:extLst>
          </p:cNvPr>
          <p:cNvSpPr txBox="1"/>
          <p:nvPr/>
        </p:nvSpPr>
        <p:spPr>
          <a:xfrm>
            <a:off x="466726" y="3715830"/>
            <a:ext cx="487432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9A627"/>
                </a:solidFill>
              </a:rPr>
              <a:t>Project Webpage: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/>
                <a:hlinkClick r:id="rId3"/>
              </a:rPr>
              <a:t>http://bit.ly/ChavezBlvd.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3056A5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2DF270CC-36AD-4437-8F6C-F627DB31B7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07644"/>
            <a:ext cx="304800" cy="2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B0E2FA8-B3D5-CEDD-3F6A-6C03C90C0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6654" y="4763423"/>
            <a:ext cx="987607" cy="1433930"/>
          </a:xfrm>
          <a:prstGeom prst="rect">
            <a:avLst/>
          </a:prstGeom>
        </p:spPr>
      </p:pic>
      <p:pic>
        <p:nvPicPr>
          <p:cNvPr id="9" name="Picture 8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CCFA83BD-FC5D-40F6-E246-59C09D2C2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76" y="1372820"/>
            <a:ext cx="2867416" cy="29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5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8E7922-E035-46E6-AA7F-AE0945B1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99EDD-2248-4BF6-9539-40C7B3E8F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825625"/>
            <a:ext cx="10515600" cy="3724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Arial"/>
                <a:cs typeface="Arial"/>
              </a:rPr>
              <a:t>Study Location &amp; Objective</a:t>
            </a:r>
          </a:p>
          <a:p>
            <a:r>
              <a:rPr lang="en-US" sz="3200" dirty="0">
                <a:latin typeface="Arial"/>
                <a:cs typeface="Arial"/>
              </a:rPr>
              <a:t>Existing Conditions</a:t>
            </a:r>
            <a:endParaRPr lang="en-US" sz="3200" dirty="0"/>
          </a:p>
          <a:p>
            <a:r>
              <a:rPr lang="en-US" sz="3200" dirty="0"/>
              <a:t>Preliminary Recommendations</a:t>
            </a:r>
          </a:p>
          <a:p>
            <a:r>
              <a:rPr lang="en-US" sz="3200" dirty="0"/>
              <a:t>Next Steps</a:t>
            </a:r>
          </a:p>
          <a:p>
            <a:r>
              <a:rPr lang="en-US" sz="3200" dirty="0"/>
              <a:t>Q&amp;A and Comments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D088D4-C838-400A-B518-7D33B4EA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86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8087CA-D05F-47D7-A3F4-9E55169F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392"/>
            <a:ext cx="10515600" cy="1178575"/>
          </a:xfrm>
        </p:spPr>
        <p:txBody>
          <a:bodyPr/>
          <a:lstStyle/>
          <a:p>
            <a:r>
              <a:rPr lang="en-US" dirty="0"/>
              <a:t>Study Location &amp; Objectives 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B99B03D-FD2F-4E83-B2FB-AEE95341D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64" y="1360967"/>
            <a:ext cx="397821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Project Location</a:t>
            </a:r>
          </a:p>
          <a:p>
            <a:pPr marL="0" indent="0">
              <a:buNone/>
            </a:pPr>
            <a:r>
              <a:rPr lang="en-US" sz="1800" u="sng" dirty="0"/>
              <a:t>Cesar Chavez Boulevard</a:t>
            </a:r>
          </a:p>
          <a:p>
            <a:r>
              <a:rPr lang="en-US" sz="1800" dirty="0"/>
              <a:t>US 75 to IH 30</a:t>
            </a:r>
          </a:p>
          <a:p>
            <a:pPr marL="0" indent="0">
              <a:buNone/>
            </a:pPr>
            <a:r>
              <a:rPr lang="en-US" sz="2000" b="1" u="sng" dirty="0"/>
              <a:t>Objective</a:t>
            </a:r>
          </a:p>
          <a:p>
            <a:r>
              <a:rPr lang="en-US" sz="1800" dirty="0">
                <a:latin typeface="Arial"/>
                <a:cs typeface="Arial"/>
              </a:rPr>
              <a:t>Identify deficiencies in existing infrastructure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/>
                <a:cs typeface="Arial"/>
              </a:rPr>
              <a:t>Analyze crash history and identify causal factors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/>
                <a:cs typeface="Arial"/>
              </a:rPr>
              <a:t>Recommend short and long-term improvements to enhance safety, walkability, and quality of life for all users of corridor</a:t>
            </a:r>
            <a:endParaRPr lang="en-US" sz="18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320BA-9660-4BE9-85EF-DFA62290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 descr="Aerial view of a city&#10;&#10;Description automatically generated">
            <a:extLst>
              <a:ext uri="{FF2B5EF4-FFF2-40B4-BE49-F238E27FC236}">
                <a16:creationId xmlns:a16="http://schemas.microsoft.com/office/drawing/2014/main" id="{7E930C02-7650-EB4A-D0CA-66C51BC6C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663" y="1431823"/>
            <a:ext cx="7013940" cy="38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3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0FDFFF-3BCF-C98B-7A3E-A6997E7AD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70" y="1022171"/>
            <a:ext cx="5442459" cy="607035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600" b="1" dirty="0">
                <a:solidFill>
                  <a:srgbClr val="3056A5"/>
                </a:solidFill>
                <a:latin typeface="Arial"/>
                <a:cs typeface="Arial"/>
              </a:rPr>
              <a:t>City of Dallas Thoroughfare Plan</a:t>
            </a:r>
            <a:endParaRPr lang="en-US" sz="2600" u="sng" dirty="0">
              <a:solidFill>
                <a:srgbClr val="3056A5"/>
              </a:solidFill>
              <a:latin typeface="Arial"/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512FDF-B07E-06D8-DA5D-81B7E0AE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066" y="-2054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Previous Plans and Studies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9FEB8-6BD8-4D18-B145-7D1D6BB7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5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930496A4-ECB4-9C08-B089-68867C8DAED4}"/>
              </a:ext>
            </a:extLst>
          </p:cNvPr>
          <p:cNvSpPr txBox="1">
            <a:spLocks/>
          </p:cNvSpPr>
          <p:nvPr/>
        </p:nvSpPr>
        <p:spPr>
          <a:xfrm>
            <a:off x="6580953" y="1023563"/>
            <a:ext cx="5442459" cy="431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6" indent="-228606" algn="l" defTabSz="914423" rtl="0" eaLnBrk="1" latinLnBrk="0" hangingPunct="1">
              <a:lnSpc>
                <a:spcPct val="110000"/>
              </a:lnSpc>
              <a:spcBef>
                <a:spcPts val="12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800" kern="1200">
                <a:solidFill>
                  <a:srgbClr val="305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16" indent="-228606" algn="l" defTabSz="914423" rtl="0" eaLnBrk="1" latinLnBrk="0" hangingPunct="1">
              <a:lnSpc>
                <a:spcPct val="110000"/>
              </a:lnSpc>
              <a:spcBef>
                <a:spcPts val="12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305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28" indent="-228606" algn="l" defTabSz="914423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2000" kern="1200">
                <a:solidFill>
                  <a:srgbClr val="305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40" indent="-228606" algn="l" defTabSz="914423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05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52" indent="-228606" algn="l" defTabSz="914423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056A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64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6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sz="2600" b="1" dirty="0">
                <a:latin typeface="Arial"/>
                <a:cs typeface="Arial"/>
              </a:rPr>
              <a:t>City of Dallas Bike Plan (2011)</a:t>
            </a:r>
            <a:endParaRPr lang="en-US" sz="2600" u="sng" dirty="0">
              <a:latin typeface="Arial"/>
              <a:cs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D1F60E-7F3C-149B-20A7-C2096E93D3B6}"/>
              </a:ext>
            </a:extLst>
          </p:cNvPr>
          <p:cNvGrpSpPr/>
          <p:nvPr/>
        </p:nvGrpSpPr>
        <p:grpSpPr>
          <a:xfrm>
            <a:off x="2910771" y="1507740"/>
            <a:ext cx="2824608" cy="1380060"/>
            <a:chOff x="1957733" y="3074642"/>
            <a:chExt cx="2824608" cy="13800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7C0BDCC-2C98-9F28-E9C9-8AA129ECAF01}"/>
                </a:ext>
              </a:extLst>
            </p:cNvPr>
            <p:cNvGrpSpPr/>
            <p:nvPr/>
          </p:nvGrpSpPr>
          <p:grpSpPr>
            <a:xfrm>
              <a:off x="1957733" y="3767525"/>
              <a:ext cx="2824608" cy="687177"/>
              <a:chOff x="4579005" y="3053220"/>
              <a:chExt cx="2824608" cy="68717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CF2BE45-4DE6-4D5B-B151-987F5CD712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9201"/>
              <a:stretch/>
            </p:blipFill>
            <p:spPr>
              <a:xfrm>
                <a:off x="4579005" y="3053220"/>
                <a:ext cx="447737" cy="687177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E76C9DD-5733-68E4-5F79-B74063CD4A09}"/>
                  </a:ext>
                </a:extLst>
              </p:cNvPr>
              <p:cNvSpPr txBox="1"/>
              <p:nvPr/>
            </p:nvSpPr>
            <p:spPr>
              <a:xfrm>
                <a:off x="5103326" y="3089877"/>
                <a:ext cx="2300285" cy="2842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Community Collector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EE4BE6-F253-C3CE-E6C9-8B3EB6D4036F}"/>
                  </a:ext>
                </a:extLst>
              </p:cNvPr>
              <p:cNvSpPr txBox="1"/>
              <p:nvPr/>
            </p:nvSpPr>
            <p:spPr>
              <a:xfrm>
                <a:off x="5103327" y="3449296"/>
                <a:ext cx="230028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Residential Collector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39F9A99-7518-3AFD-30E8-0874367AE2FE}"/>
                </a:ext>
              </a:extLst>
            </p:cNvPr>
            <p:cNvGrpSpPr/>
            <p:nvPr/>
          </p:nvGrpSpPr>
          <p:grpSpPr>
            <a:xfrm>
              <a:off x="1957733" y="3074642"/>
              <a:ext cx="2262594" cy="694468"/>
              <a:chOff x="1957733" y="3074642"/>
              <a:chExt cx="2262594" cy="69446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F507251F-CDA2-640F-50B4-791184A71D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-3428" b="49201"/>
              <a:stretch/>
            </p:blipFill>
            <p:spPr>
              <a:xfrm>
                <a:off x="1957733" y="3081933"/>
                <a:ext cx="463083" cy="687177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74693B-BD34-8F94-E35E-0EFB622DCBD9}"/>
                  </a:ext>
                </a:extLst>
              </p:cNvPr>
              <p:cNvSpPr txBox="1"/>
              <p:nvPr/>
            </p:nvSpPr>
            <p:spPr>
              <a:xfrm>
                <a:off x="2497401" y="3074642"/>
                <a:ext cx="172292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Principal Arterial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2860B1E-424D-1305-90C1-2283531018FB}"/>
                  </a:ext>
                </a:extLst>
              </p:cNvPr>
              <p:cNvSpPr txBox="1"/>
              <p:nvPr/>
            </p:nvSpPr>
            <p:spPr>
              <a:xfrm>
                <a:off x="2497401" y="3429397"/>
                <a:ext cx="172292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Minor Arterial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366A5A4-348B-362E-882F-A7E3573E3BB1}"/>
              </a:ext>
            </a:extLst>
          </p:cNvPr>
          <p:cNvGrpSpPr/>
          <p:nvPr/>
        </p:nvGrpSpPr>
        <p:grpSpPr>
          <a:xfrm>
            <a:off x="-1869380" y="6396658"/>
            <a:ext cx="508941" cy="992970"/>
            <a:chOff x="9306700" y="3842902"/>
            <a:chExt cx="508941" cy="99297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F0F00A-3FFA-133D-3FE6-D74799137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236" b="27969"/>
            <a:stretch/>
          </p:blipFill>
          <p:spPr>
            <a:xfrm>
              <a:off x="9306700" y="4746891"/>
              <a:ext cx="508941" cy="8898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E72123F-4209-3A65-91C9-3C7A2BE75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12" t="44541" r="19164" b="28508"/>
            <a:stretch/>
          </p:blipFill>
          <p:spPr>
            <a:xfrm>
              <a:off x="9306700" y="3842902"/>
              <a:ext cx="488506" cy="128560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5246C63-0EF2-AD0E-0717-3954496C83F0}"/>
              </a:ext>
            </a:extLst>
          </p:cNvPr>
          <p:cNvSpPr txBox="1"/>
          <p:nvPr/>
        </p:nvSpPr>
        <p:spPr>
          <a:xfrm>
            <a:off x="8729368" y="2610237"/>
            <a:ext cx="346263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056A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Note: The ongoing Bike Plan Update (Summer 2023 version) does not recommend any bike facilities on Cesar Chavez Blvd between US 75 and IH 30</a:t>
            </a:r>
            <a:endParaRPr kumimoji="0" lang="en-US" sz="2200" b="1" i="0" u="sng" strike="noStrike" kern="1200" cap="none" spc="0" normalizeH="0" baseline="0" noProof="0" dirty="0">
              <a:ln>
                <a:noFill/>
              </a:ln>
              <a:solidFill>
                <a:srgbClr val="3056A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345F314-CC2D-3AF6-38E1-AF8FAA00E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1236" y="4888792"/>
            <a:ext cx="298730" cy="579170"/>
          </a:xfrm>
          <a:prstGeom prst="rect">
            <a:avLst/>
          </a:prstGeom>
        </p:spPr>
      </p:pic>
      <p:pic>
        <p:nvPicPr>
          <p:cNvPr id="50" name="Picture 49" descr="A map with many colored lines&#10;&#10;Description automatically generated">
            <a:extLst>
              <a:ext uri="{FF2B5EF4-FFF2-40B4-BE49-F238E27FC236}">
                <a16:creationId xmlns:a16="http://schemas.microsoft.com/office/drawing/2014/main" id="{1561920B-2F92-06D8-8D36-4CE9C4DF95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42" y="1575671"/>
            <a:ext cx="2118360" cy="389382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1817708-3B4F-FB19-7B53-ADDF11673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7499" y="4889938"/>
            <a:ext cx="298730" cy="579170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61248C-795B-D397-17D3-BAED5F930432}"/>
              </a:ext>
            </a:extLst>
          </p:cNvPr>
          <p:cNvCxnSpPr>
            <a:cxnSpLocks/>
          </p:cNvCxnSpPr>
          <p:nvPr/>
        </p:nvCxnSpPr>
        <p:spPr>
          <a:xfrm flipH="1">
            <a:off x="2996340" y="3193734"/>
            <a:ext cx="402887" cy="0"/>
          </a:xfrm>
          <a:prstGeom prst="line">
            <a:avLst/>
          </a:prstGeom>
          <a:ln w="952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0CDEDA5-17A0-E583-F6B8-FEBE36D1A053}"/>
              </a:ext>
            </a:extLst>
          </p:cNvPr>
          <p:cNvSpPr txBox="1"/>
          <p:nvPr/>
        </p:nvSpPr>
        <p:spPr>
          <a:xfrm>
            <a:off x="3516732" y="3048881"/>
            <a:ext cx="1969668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Two Way Principal Arterial</a:t>
            </a:r>
          </a:p>
        </p:txBody>
      </p:sp>
      <p:pic>
        <p:nvPicPr>
          <p:cNvPr id="61" name="Picture 60" descr="A map of a city&#10;&#10;Description automatically generated">
            <a:extLst>
              <a:ext uri="{FF2B5EF4-FFF2-40B4-BE49-F238E27FC236}">
                <a16:creationId xmlns:a16="http://schemas.microsoft.com/office/drawing/2014/main" id="{0094671F-2847-5A28-3D5C-A6B4EEF75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06" y="1704231"/>
            <a:ext cx="1817573" cy="3701643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EFFC90-9667-A3E5-932B-3CAD5961AF50}"/>
              </a:ext>
            </a:extLst>
          </p:cNvPr>
          <p:cNvCxnSpPr>
            <a:cxnSpLocks/>
          </p:cNvCxnSpPr>
          <p:nvPr/>
        </p:nvCxnSpPr>
        <p:spPr>
          <a:xfrm flipH="1">
            <a:off x="8979269" y="1787905"/>
            <a:ext cx="402887" cy="0"/>
          </a:xfrm>
          <a:prstGeom prst="line">
            <a:avLst/>
          </a:prstGeom>
          <a:ln w="95250">
            <a:solidFill>
              <a:srgbClr val="6AC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F28022B3-6F61-8094-180C-466C51D4D5DD}"/>
              </a:ext>
            </a:extLst>
          </p:cNvPr>
          <p:cNvSpPr txBox="1"/>
          <p:nvPr/>
        </p:nvSpPr>
        <p:spPr>
          <a:xfrm>
            <a:off x="9498019" y="1680606"/>
            <a:ext cx="230028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Planned On-Street Bike Facility</a:t>
            </a:r>
          </a:p>
        </p:txBody>
      </p:sp>
    </p:spTree>
    <p:extLst>
      <p:ext uri="{BB962C8B-B14F-4D97-AF65-F5344CB8AC3E}">
        <p14:creationId xmlns:p14="http://schemas.microsoft.com/office/powerpoint/2010/main" val="80575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CB9965-BA85-42A9-8802-0E4014091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520" y="1183342"/>
            <a:ext cx="9613601" cy="451480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000" b="1" dirty="0">
                <a:latin typeface="Arial"/>
                <a:cs typeface="Arial"/>
              </a:rPr>
              <a:t>Corridor Parameters</a:t>
            </a:r>
          </a:p>
          <a:p>
            <a:r>
              <a:rPr lang="en-US" sz="1800" dirty="0">
                <a:latin typeface="Arial"/>
                <a:cs typeface="Arial"/>
              </a:rPr>
              <a:t>Classified as a 6-Principal Arterial</a:t>
            </a:r>
            <a:endParaRPr lang="en-US" sz="1800" strike="sngStrike" dirty="0">
              <a:latin typeface="Arial"/>
              <a:cs typeface="Arial"/>
            </a:endParaRPr>
          </a:p>
          <a:p>
            <a:r>
              <a:rPr lang="en-US" sz="1800" dirty="0">
                <a:latin typeface="Arial"/>
                <a:cs typeface="Arial"/>
              </a:rPr>
              <a:t>Classified as 7-Principal (3-NB, 4-SB), r.o.w 120’-131’, Between Marilla Street to Main Street </a:t>
            </a:r>
          </a:p>
          <a:p>
            <a:r>
              <a:rPr lang="en-US" sz="1800" dirty="0">
                <a:latin typeface="Arial"/>
                <a:cs typeface="Arial"/>
              </a:rPr>
              <a:t>Classified as 6-Principal (3-NB, 3-SB, r.o.w 110’-120’, Between Main Street and Live Oak </a:t>
            </a:r>
          </a:p>
          <a:p>
            <a:r>
              <a:rPr lang="en-US" sz="1800" dirty="0">
                <a:latin typeface="Arial"/>
                <a:cs typeface="Arial"/>
              </a:rPr>
              <a:t>Classified as 8-Principal (4NB, 4-SB), south of Marilla Street, observed r.o.w varies </a:t>
            </a:r>
          </a:p>
          <a:p>
            <a:r>
              <a:rPr lang="en-US" sz="1800" dirty="0">
                <a:latin typeface="Arial"/>
                <a:cs typeface="Arial"/>
              </a:rPr>
              <a:t>Active DART Bus Route # 383, #224, #16</a:t>
            </a:r>
          </a:p>
          <a:p>
            <a:r>
              <a:rPr lang="en-US" sz="1800" dirty="0">
                <a:latin typeface="Arial"/>
                <a:cs typeface="Arial"/>
              </a:rPr>
              <a:t>Posted speed limit: 30 mph; 85th Percentile Speed: 20-40 mph </a:t>
            </a:r>
          </a:p>
          <a:p>
            <a:r>
              <a:rPr lang="en-US" sz="1800" dirty="0">
                <a:latin typeface="Arial"/>
                <a:cs typeface="Arial"/>
              </a:rPr>
              <a:t>Volume– 14k-15k vehicles per day</a:t>
            </a:r>
          </a:p>
          <a:p>
            <a:r>
              <a:rPr lang="en-US" sz="1800" dirty="0">
                <a:latin typeface="Arial"/>
                <a:cs typeface="Arial"/>
              </a:rPr>
              <a:t>261 crashes (59 on Canton; 46 on Main, 43 on Elm recorded between Jan 2020-June 2024</a:t>
            </a:r>
          </a:p>
          <a:p>
            <a:pPr marL="685818" lvl="2">
              <a:spcBef>
                <a:spcPts val="1000"/>
              </a:spcBef>
            </a:pPr>
            <a:r>
              <a:rPr lang="en-US" sz="1800" dirty="0">
                <a:latin typeface="Arial"/>
                <a:cs typeface="Arial"/>
              </a:rPr>
              <a:t>5 crashes involved a pedestrian/bicyclist (4-pedestrian, 1-bicyclist)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Above crashes resulted in minor or possible injuries (1-Fatality, 8-Serious injuries, and102- total injuries)</a:t>
            </a:r>
          </a:p>
          <a:p>
            <a:pPr lvl="1"/>
            <a:r>
              <a:rPr lang="en-US" sz="1800" dirty="0">
                <a:latin typeface="Arial"/>
                <a:cs typeface="Arial"/>
              </a:rPr>
              <a:t>89% of all crashes occurred at intersections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B343C4-8768-485C-BB7D-B77CE576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3" y="136524"/>
            <a:ext cx="10515600" cy="1046818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Corridor Data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E3013-B985-489F-98A3-3DBAD884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2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E9E362-08D6-50B0-E280-0CBC067F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 descr="A diagram of a line with arrows&#10;&#10;Description automatically generated">
            <a:extLst>
              <a:ext uri="{FF2B5EF4-FFF2-40B4-BE49-F238E27FC236}">
                <a16:creationId xmlns:a16="http://schemas.microsoft.com/office/drawing/2014/main" id="{D5CB4919-E622-032E-3D63-EA8F13B0B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93" y="838317"/>
            <a:ext cx="5703137" cy="2193918"/>
          </a:xfrm>
          <a:prstGeom prst="rect">
            <a:avLst/>
          </a:prstGeom>
        </p:spPr>
      </p:pic>
      <p:pic>
        <p:nvPicPr>
          <p:cNvPr id="6" name="Picture 5" descr="A diagram of a line with arrows&#10;&#10;Description automatically generated">
            <a:extLst>
              <a:ext uri="{FF2B5EF4-FFF2-40B4-BE49-F238E27FC236}">
                <a16:creationId xmlns:a16="http://schemas.microsoft.com/office/drawing/2014/main" id="{90CC7A23-B323-BFB9-DBC6-B39CD028F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70" y="771507"/>
            <a:ext cx="6071152" cy="2193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F30234-3FA8-B9A1-BECC-3A256C3EA810}"/>
              </a:ext>
            </a:extLst>
          </p:cNvPr>
          <p:cNvSpPr txBox="1"/>
          <p:nvPr/>
        </p:nvSpPr>
        <p:spPr>
          <a:xfrm>
            <a:off x="3722560" y="3016265"/>
            <a:ext cx="558990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900" b="1" dirty="0">
                <a:solidFill>
                  <a:srgbClr val="3056A5"/>
                </a:solidFill>
                <a:latin typeface="Arial"/>
                <a:cs typeface="Arial"/>
              </a:rPr>
              <a:t>Cesar Chavez  of Marilla St</a:t>
            </a:r>
          </a:p>
        </p:txBody>
      </p:sp>
      <p:pic>
        <p:nvPicPr>
          <p:cNvPr id="10" name="Picture 9" descr="A black and white picture of a person's face&#10;&#10;Description automatically generated">
            <a:extLst>
              <a:ext uri="{FF2B5EF4-FFF2-40B4-BE49-F238E27FC236}">
                <a16:creationId xmlns:a16="http://schemas.microsoft.com/office/drawing/2014/main" id="{EF334FA9-771C-F69B-A9C4-90DC186B4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5" y="3478940"/>
            <a:ext cx="11562735" cy="17696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E8E48B-7EAA-5F6E-5917-71B33E23DBAE}"/>
              </a:ext>
            </a:extLst>
          </p:cNvPr>
          <p:cNvSpPr txBox="1"/>
          <p:nvPr/>
        </p:nvSpPr>
        <p:spPr>
          <a:xfrm>
            <a:off x="3137908" y="5248541"/>
            <a:ext cx="6592955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23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</a:pPr>
            <a:r>
              <a:rPr lang="en-US" sz="1900" b="1" dirty="0">
                <a:solidFill>
                  <a:srgbClr val="3056A5"/>
                </a:solidFill>
                <a:latin typeface="Arial"/>
                <a:cs typeface="Arial"/>
              </a:rPr>
              <a:t>Cesar Chavez Between Canton Street and Marilla Street 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914235C-1963-06C7-FA42-ED67D95D15A8}"/>
              </a:ext>
            </a:extLst>
          </p:cNvPr>
          <p:cNvSpPr txBox="1">
            <a:spLocks/>
          </p:cNvSpPr>
          <p:nvPr/>
        </p:nvSpPr>
        <p:spPr>
          <a:xfrm>
            <a:off x="514793" y="136524"/>
            <a:ext cx="10515600" cy="1046818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056A5"/>
                </a:solidFill>
                <a:latin typeface="Arial"/>
                <a:cs typeface="Arial"/>
              </a:rPr>
              <a:t>Typical Sections</a:t>
            </a:r>
          </a:p>
        </p:txBody>
      </p:sp>
    </p:spTree>
    <p:extLst>
      <p:ext uri="{BB962C8B-B14F-4D97-AF65-F5344CB8AC3E}">
        <p14:creationId xmlns:p14="http://schemas.microsoft.com/office/powerpoint/2010/main" val="1495475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37FA90-7B16-A807-EDEB-7E3771B47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A black lin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AA28B2D-D3C9-551A-2B0B-DC95B9B63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49" y="695474"/>
            <a:ext cx="11519751" cy="2026488"/>
          </a:xfrm>
          <a:prstGeom prst="rect">
            <a:avLst/>
          </a:prstGeom>
        </p:spPr>
      </p:pic>
      <p:pic>
        <p:nvPicPr>
          <p:cNvPr id="8" name="Picture 7" descr="A white background with black lines and arrows&#10;&#10;Description automatically generated">
            <a:extLst>
              <a:ext uri="{FF2B5EF4-FFF2-40B4-BE49-F238E27FC236}">
                <a16:creationId xmlns:a16="http://schemas.microsoft.com/office/drawing/2014/main" id="{B3EF8790-0D98-48DC-D3BB-D2B4A4F7F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4" y="3161357"/>
            <a:ext cx="11693701" cy="20264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E6C1A4-4321-D714-7FD3-F096D3D74C79}"/>
              </a:ext>
            </a:extLst>
          </p:cNvPr>
          <p:cNvSpPr txBox="1"/>
          <p:nvPr/>
        </p:nvSpPr>
        <p:spPr>
          <a:xfrm>
            <a:off x="2647972" y="5290209"/>
            <a:ext cx="7991089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23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defRPr sz="1900" b="1">
                <a:solidFill>
                  <a:srgbClr val="3056A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Cesar Chavez Blvd between Pacific Avenue and Elm Street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CE89E-E35C-58D0-A957-AD8B0D72F440}"/>
              </a:ext>
            </a:extLst>
          </p:cNvPr>
          <p:cNvSpPr txBox="1"/>
          <p:nvPr/>
        </p:nvSpPr>
        <p:spPr>
          <a:xfrm>
            <a:off x="2800678" y="2773144"/>
            <a:ext cx="6916833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23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defRPr sz="1900" b="1">
                <a:solidFill>
                  <a:srgbClr val="3056A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Cesar Chavez Blvd between Elm Street and Main Street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BC27287-D561-C000-2A77-FC40C45C9F69}"/>
              </a:ext>
            </a:extLst>
          </p:cNvPr>
          <p:cNvSpPr txBox="1">
            <a:spLocks/>
          </p:cNvSpPr>
          <p:nvPr/>
        </p:nvSpPr>
        <p:spPr>
          <a:xfrm>
            <a:off x="514793" y="136524"/>
            <a:ext cx="10515600" cy="1046818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056A5"/>
                </a:solidFill>
                <a:latin typeface="Arial"/>
                <a:cs typeface="Arial"/>
              </a:rPr>
              <a:t>Typical Sections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04F77E-703D-EF94-EEA6-4E60701A693F}"/>
              </a:ext>
            </a:extLst>
          </p:cNvPr>
          <p:cNvSpPr txBox="1"/>
          <p:nvPr/>
        </p:nvSpPr>
        <p:spPr>
          <a:xfrm>
            <a:off x="5032968" y="183389"/>
            <a:ext cx="61306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056A5"/>
                </a:solidFill>
                <a:latin typeface="Arial"/>
                <a:ea typeface="+mj-ea"/>
                <a:cs typeface="Arial"/>
              </a:rPr>
              <a:t>contd</a:t>
            </a:r>
            <a:r>
              <a:rPr lang="en-US" sz="1800" b="1" dirty="0">
                <a:solidFill>
                  <a:srgbClr val="3056A5"/>
                </a:solidFill>
                <a:latin typeface="Arial"/>
                <a:ea typeface="+mj-ea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261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B864AE-DE7A-11B5-8FD4-75F6A951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4D799-8608-4924-AD63-20EE418A2780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A black and white drawing of a diagram&#10;&#10;Description automatically generated with medium confidence">
            <a:extLst>
              <a:ext uri="{FF2B5EF4-FFF2-40B4-BE49-F238E27FC236}">
                <a16:creationId xmlns:a16="http://schemas.microsoft.com/office/drawing/2014/main" id="{B3860D10-DA14-FA79-6FF7-3A3F60CD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27" y="893284"/>
            <a:ext cx="11385267" cy="2126164"/>
          </a:xfrm>
          <a:prstGeom prst="rect">
            <a:avLst/>
          </a:prstGeom>
        </p:spPr>
      </p:pic>
      <p:pic>
        <p:nvPicPr>
          <p:cNvPr id="10" name="Picture 9" descr="A black and white image of a square&#10;&#10;Description automatically generated with medium confidence">
            <a:extLst>
              <a:ext uri="{FF2B5EF4-FFF2-40B4-BE49-F238E27FC236}">
                <a16:creationId xmlns:a16="http://schemas.microsoft.com/office/drawing/2014/main" id="{C2F4755F-9D33-9ED8-3E7D-8625E32BC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0" y="3442063"/>
            <a:ext cx="11743438" cy="19508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5A357B-1B06-350A-E780-6D4C4329017C}"/>
              </a:ext>
            </a:extLst>
          </p:cNvPr>
          <p:cNvSpPr txBox="1"/>
          <p:nvPr/>
        </p:nvSpPr>
        <p:spPr>
          <a:xfrm>
            <a:off x="2102987" y="3009127"/>
            <a:ext cx="7634748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23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defRPr sz="1900" b="1">
                <a:solidFill>
                  <a:srgbClr val="3056A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Cesar Chavez Blvd between Pacific Avenue and Live Oak Street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47FDCB-6000-3ABF-46E2-8C43C8FF01BD}"/>
              </a:ext>
            </a:extLst>
          </p:cNvPr>
          <p:cNvSpPr txBox="1"/>
          <p:nvPr/>
        </p:nvSpPr>
        <p:spPr>
          <a:xfrm>
            <a:off x="3723487" y="5208651"/>
            <a:ext cx="6916833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23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defRPr sz="1900" b="1">
                <a:solidFill>
                  <a:srgbClr val="3056A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Cesar Chavez Blvd at Live Oak Street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DEBACFA-6F0E-21E9-FE09-EE8EA372A6E7}"/>
              </a:ext>
            </a:extLst>
          </p:cNvPr>
          <p:cNvSpPr txBox="1">
            <a:spLocks/>
          </p:cNvSpPr>
          <p:nvPr/>
        </p:nvSpPr>
        <p:spPr>
          <a:xfrm>
            <a:off x="514793" y="136524"/>
            <a:ext cx="10515600" cy="1046818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3056A5"/>
                </a:solidFill>
                <a:latin typeface="Arial"/>
                <a:cs typeface="Arial"/>
              </a:rPr>
              <a:t>Typical Sections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E4EAD-D7BC-8B32-A6C2-2CE20E64B0BF}"/>
              </a:ext>
            </a:extLst>
          </p:cNvPr>
          <p:cNvSpPr txBox="1"/>
          <p:nvPr/>
        </p:nvSpPr>
        <p:spPr>
          <a:xfrm>
            <a:off x="5119282" y="204787"/>
            <a:ext cx="60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056A5"/>
                </a:solidFill>
                <a:latin typeface="Arial"/>
                <a:ea typeface="+mj-ea"/>
                <a:cs typeface="Arial"/>
              </a:rPr>
              <a:t>contd.</a:t>
            </a:r>
          </a:p>
        </p:txBody>
      </p:sp>
    </p:spTree>
    <p:extLst>
      <p:ext uri="{BB962C8B-B14F-4D97-AF65-F5344CB8AC3E}">
        <p14:creationId xmlns:p14="http://schemas.microsoft.com/office/powerpoint/2010/main" val="411990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9602D33380C47B06CE08FFC5CB9A5" ma:contentTypeVersion="" ma:contentTypeDescription="Create a new document." ma:contentTypeScope="" ma:versionID="eaadb4eff7466e4964664aa07e82da0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1c3cda2c8b39f88eabd54cbf92a846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965A078-70ED-4DE9-AFEC-FEA94730882F}"/>
</file>

<file path=customXml/itemProps2.xml><?xml version="1.0" encoding="utf-8"?>
<ds:datastoreItem xmlns:ds="http://schemas.openxmlformats.org/officeDocument/2006/customXml" ds:itemID="{BB1D18CB-A8DF-4635-8462-AFAC002F64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004BBE-1279-4FBA-AADE-567C597B3C93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7b84be2-6577-40d5-b44c-85d40ddc9d7f"/>
    <ds:schemaRef ds:uri="c03c452a-4d7b-48c5-a9d4-efc9e1b6c0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39143</TotalTime>
  <Words>1274</Words>
  <Application>Microsoft Office PowerPoint</Application>
  <PresentationFormat>Widescreen</PresentationFormat>
  <Paragraphs>211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PowerPoint Presentation</vt:lpstr>
      <vt:lpstr>Purpose of Meeting</vt:lpstr>
      <vt:lpstr>Presentation Outline</vt:lpstr>
      <vt:lpstr>Study Location &amp; Objectives </vt:lpstr>
      <vt:lpstr>Previous Plans and Studies</vt:lpstr>
      <vt:lpstr>Corridor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Weekend Speeds on Cesar Chavez Blvd</vt:lpstr>
      <vt:lpstr>Existing Speed Data - Weekday</vt:lpstr>
      <vt:lpstr>Crash History (Jan 2020- Jun 2024  Data is from State’s CRIS database compiled from Police Reports of Crashes</vt:lpstr>
      <vt:lpstr>Crash Data ( Jan 2020- Jun 2024)</vt:lpstr>
      <vt:lpstr>Heat Map – Crashes (Jan 2020-June 2024)</vt:lpstr>
      <vt:lpstr>Pedestrian &amp; Bicycle Crashes</vt:lpstr>
      <vt:lpstr>Crash History (Jan 2020-June 2024)</vt:lpstr>
      <vt:lpstr>Crash History (Jan 2020- Jun 2024)</vt:lpstr>
      <vt:lpstr>Causal Factors for Crashes</vt:lpstr>
      <vt:lpstr>Existing Conditions Summary</vt:lpstr>
      <vt:lpstr>Preliminary Recommendations – Short Term (0-3 Years)</vt:lpstr>
      <vt:lpstr>Preliminary Recommendations – Long Term (&gt;3 Years)</vt:lpstr>
      <vt:lpstr>PowerPoint Presentation</vt:lpstr>
      <vt:lpstr>Conceptual Ugrade for Canton Street Intersection </vt:lpstr>
      <vt:lpstr>PowerPoint Presentation</vt:lpstr>
      <vt:lpstr>PowerPoint Presentation</vt:lpstr>
      <vt:lpstr>Next Steps</vt:lpstr>
      <vt:lpstr>Q&amp;A and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Kimberly</dc:creator>
  <cp:lastModifiedBy>Majumdar, Aurobindo</cp:lastModifiedBy>
  <cp:revision>1416</cp:revision>
  <cp:lastPrinted>2024-09-17T21:06:08Z</cp:lastPrinted>
  <dcterms:created xsi:type="dcterms:W3CDTF">2020-07-21T20:01:55Z</dcterms:created>
  <dcterms:modified xsi:type="dcterms:W3CDTF">2024-09-17T21:19:28Z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0x0101002F99602D33380C47B06CE08FFC5CB9A5</vt:lpwstr>
  </property>
</Properties>
</file>