
<file path=[Content_Types].xml><?xml version="1.0" encoding="utf-8"?>
<Types xmlns="http://schemas.openxmlformats.org/package/2006/content-types">
  <Default Extension="jpeg" ContentType="image/jpeg"/>
  <Default Extension="xml" ContentType="application/vnd.openxmlformats-officedocument.presentationml.presentation.main+xml"/>
  <Default Extension="png" ContentType="image/png"/>
  <Default Extension="tiff" ContentType="image/tiff"/>
  <Default Extension="wdp" ContentType="image/vnd.ms-photo"/>
  <Default Extension="svg" ContentType="image/svg+xml"/>
  <Default Extension="emf" ContentType="image/x-emf"/>
  <Default Extension="rels" ContentType="application/vnd.openxmlformats-package.relationships+xml"/>
  <Override PartName="/ppt/slides/slide9.xml" ContentType="application/vnd.openxmlformats-officedocument.presentationml.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s/slide14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22.xml" ContentType="application/vnd.openxmlformats-officedocument.presentationml.slide+xml"/>
  <Override PartName="/ppt/slides/slide35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43.xml" ContentType="application/vnd.openxmlformats-officedocument.presentationml.slide+xml"/>
  <Override PartName="/ppt/slides/slide46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ppt/slides/slide3.xml" ContentType="application/vnd.openxmlformats-officedocument.presentationml.slide+xml"/>
  <Override PartName="/customXml/item2.xml" ContentType="application/xml"/>
  <Override PartName="/customXml/itemProps2.xml" ContentType="application/vnd.openxmlformats-officedocument.customXmlProperties+xml"/>
  <Override PartName="/ppt/slides/slide12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2.xml" ContentType="application/vnd.openxmlformats-officedocument.presentationml.notes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ppt/slides/slide4.xml" ContentType="application/vnd.openxmlformats-officedocument.presentationml.slide+xml"/>
  <Override PartName="/ppt/slides/slide47.xml" ContentType="application/vnd.openxmlformats-officedocument.presentationml.slide+xml"/>
  <Override PartName="/ppt/notesSlides/notesSlide40.xml" ContentType="application/vnd.openxmlformats-officedocument.presentationml.notesSlide+xml"/>
  <Override PartName="/customXml/item3.xml" ContentType="application/xml"/>
  <Override PartName="/customXml/itemProps3.xml" ContentType="application/vnd.openxmlformats-officedocument.customXmlProperties+xml"/>
  <Override PartName="/ppt/slides/slide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slides/slide2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37.xml" ContentType="application/vnd.openxmlformats-officedocument.presentationml.notesSlide+xml"/>
  <Override PartName="/ppt/viewProps.xml" ContentType="application/vnd.openxmlformats-officedocument.presentationml.viewProps+xml"/>
  <Override PartName="/ppt/slides/slide16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customXml/item1.xml" ContentType="application/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4.xml" ContentType="application/vnd.openxmlformats-officedocument.presentationml.slide+xml"/>
  <Override PartName="/ppt/comments/modernComment_1D6_FD0C5B07.xml" ContentType="application/vnd.ms-powerpoint.comments+xml"/>
  <Override PartName="/ppt/notesSlides/notesSlide20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2.xml" ContentType="application/vnd.openxmlformats-officedocument.presentationml.notesSlide+xml"/>
  <Override PartName="/ppt/webextensions/taskpanes.xml" ContentType="application/vnd.ms-office.webextensiontaskpanes+xml"/>
  <Override PartName="/ppt/webextensions/webextension1.xml" ContentType="application/vnd.ms-office.webextensio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thumbnail" Target="/docProps/thumbnail.jpeg" Id="rId3" /><Relationship Type="http://schemas.openxmlformats.org/officeDocument/2006/relationships/officeDocument" Target="/ppt/presentation.xml" Id="rId2" /><Relationship Type="http://schemas.microsoft.com/office/2011/relationships/webextensiontaskpanes" Target="/ppt/webextensions/taskpanes.xml" Id="rId1" /><Relationship Type="http://schemas.openxmlformats.org/officeDocument/2006/relationships/custom-properties" Target="/docProps/custom.xml" Id="rId6" /><Relationship Type="http://schemas.openxmlformats.org/officeDocument/2006/relationships/extended-properties" Target="/docProps/app.xml" Id="rId5" /><Relationship Type="http://schemas.openxmlformats.org/package/2006/relationships/metadata/core-properties" Target="/docProps/core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7"/>
  </p:notesMasterIdLst>
  <p:sldIdLst>
    <p:sldId id="308" r:id="rId5"/>
    <p:sldId id="309" r:id="rId6"/>
    <p:sldId id="473" r:id="rId7"/>
    <p:sldId id="472" r:id="rId8"/>
    <p:sldId id="385" r:id="rId9"/>
    <p:sldId id="483" r:id="rId10"/>
    <p:sldId id="474" r:id="rId11"/>
    <p:sldId id="405" r:id="rId12"/>
    <p:sldId id="443" r:id="rId13"/>
    <p:sldId id="429" r:id="rId14"/>
    <p:sldId id="430" r:id="rId15"/>
    <p:sldId id="432" r:id="rId16"/>
    <p:sldId id="453" r:id="rId17"/>
    <p:sldId id="455" r:id="rId18"/>
    <p:sldId id="323" r:id="rId19"/>
    <p:sldId id="444" r:id="rId20"/>
    <p:sldId id="454" r:id="rId21"/>
    <p:sldId id="442" r:id="rId22"/>
    <p:sldId id="390" r:id="rId23"/>
    <p:sldId id="445" r:id="rId24"/>
    <p:sldId id="300" r:id="rId25"/>
    <p:sldId id="487" r:id="rId26"/>
    <p:sldId id="448" r:id="rId27"/>
    <p:sldId id="470" r:id="rId28"/>
    <p:sldId id="467" r:id="rId29"/>
    <p:sldId id="471" r:id="rId30"/>
    <p:sldId id="433" r:id="rId31"/>
    <p:sldId id="434" r:id="rId32"/>
    <p:sldId id="435" r:id="rId33"/>
    <p:sldId id="450" r:id="rId34"/>
    <p:sldId id="398" r:id="rId35"/>
    <p:sldId id="360" r:id="rId36"/>
    <p:sldId id="456" r:id="rId37"/>
    <p:sldId id="462" r:id="rId38"/>
    <p:sldId id="463" r:id="rId39"/>
    <p:sldId id="464" r:id="rId40"/>
    <p:sldId id="465" r:id="rId41"/>
    <p:sldId id="466" r:id="rId42"/>
    <p:sldId id="400" r:id="rId43"/>
    <p:sldId id="451" r:id="rId44"/>
    <p:sldId id="412" r:id="rId45"/>
    <p:sldId id="401" r:id="rId46"/>
    <p:sldId id="482" r:id="rId47"/>
    <p:sldId id="446" r:id="rId48"/>
    <p:sldId id="488" r:id="rId49"/>
    <p:sldId id="494" r:id="rId50"/>
    <p:sldId id="492" r:id="rId51"/>
    <p:sldId id="486" r:id="rId52"/>
    <p:sldId id="481" r:id="rId53"/>
    <p:sldId id="485" r:id="rId54"/>
    <p:sldId id="479" r:id="rId55"/>
    <p:sldId id="321" r:id="rId56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A4A606-C7AF-DE53-3DB6-FF18042B7912}" name="Elsaad, Reema" initials="RE" userId="S::reema.elsaad@dallascityhall.com::13a99e0e-5b78-4fbe-a077-529587340b1a" providerId="AD"/>
  <p188:author id="{36DC020B-06E2-C9C7-6A01-35A5D0537B76}" name="Jordan, Ashlyn" initials="AJ" userId="S::Ashlyn.Jordan@kimley-horn.com::98e91a58-700c-41ba-a16d-7d2af1c12b43" providerId="AD"/>
  <p188:author id="{4D9A2013-A71B-58CD-C649-EA33881F686F}" name="Axelson, Abby" initials="AA" userId="S::Abby.Axelson@kimley-horn.com::2f6a7f5d-4c31-410e-8ff6-e97f41d8e4e8" providerId="AD"/>
  <p188:author id="{61AB544D-9DC2-099F-3AB4-CFCBD9C9F955}" name="Leonard, Caroline" initials="LC" userId="S::caroline.leonard@kimley-horn.com::586754a3-4b05-4814-8b59-00def885550d" providerId="AD"/>
  <p188:author id="{424A8F65-13A2-7421-5535-0B6F6CDC27A1}" name="Fernando, Hiron" initials="FH" userId="S::hiron.fernando@kimley-horn.com::fc8861f6-4643-4bda-a69d-f67d0eabb177" providerId="AD"/>
  <p188:author id="{391A5A7A-9C77-0664-281E-620E7B6F0A64}" name="Ramos, Ricardo" initials="RR" userId="S::ricardo.ramos@dallascityhall.com::c5d23d84-71d2-4a96-be64-8c959920722a" providerId="AD"/>
  <p188:author id="{9BE768A5-E03A-2994-54C0-B2707E264FC9}" name="Flores, Ezekiel" initials="FE" userId="S::ezekiel.flores@kimley-horn.com::07d6d528-bd38-495f-a132-102bcdb67013" providerId="AD"/>
  <p188:author id="{C8C5EDC3-3F00-9561-BED6-3FB31B8257F6}" name="Flores, Ezekiel" initials="" userId="S::Ezekiel.Flores@kimley-horn.com::07d6d528-bd38-495f-a132-102bcdb67013" providerId="AD"/>
  <p188:author id="{4D49AEC7-5C5B-DF43-5F8F-B6A869F757E6}" name="Moffett, Rachel" initials="RM" userId="S::Rachel.Moffett@kimley-horn.com::6d9bf1a1-92cb-4791-ac22-bdfa5c7bed8b" providerId="AD"/>
  <p188:author id="{057F43CF-BEB3-4A87-C141-E447ADE97395}" name="Khankarli, Ghassan" initials="KG" userId="S::ghassan.khankarli@dallascityhall.com::dd66014e-2271-4127-814e-cd05d1c188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ED7D31"/>
    <a:srgbClr val="3056A5"/>
    <a:srgbClr val="FF3333"/>
    <a:srgbClr val="CC0000"/>
    <a:srgbClr val="FFFFFF"/>
    <a:srgbClr val="DAA627"/>
    <a:srgbClr val="BFBFBF"/>
    <a:srgbClr val="E5B3AF"/>
    <a:srgbClr val="FC0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29AB8-775E-5095-8A17-A820192898D6}" v="52" dt="2024-09-09T23:28:59.3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9.xml" Id="rId13" /><Relationship Type="http://schemas.openxmlformats.org/officeDocument/2006/relationships/slide" Target="/ppt/slides/slide14.xml" Id="rId18" /><Relationship Type="http://schemas.openxmlformats.org/officeDocument/2006/relationships/slide" Target="/ppt/slides/slide22.xml" Id="rId26" /><Relationship Type="http://schemas.openxmlformats.org/officeDocument/2006/relationships/slide" Target="/ppt/slides/slide35.xml" Id="rId39" /><Relationship Type="http://schemas.openxmlformats.org/officeDocument/2006/relationships/slide" Target="/ppt/slides/slide17.xml" Id="rId21" /><Relationship Type="http://schemas.openxmlformats.org/officeDocument/2006/relationships/slide" Target="/ppt/slides/slide30.xml" Id="rId34" /><Relationship Type="http://schemas.openxmlformats.org/officeDocument/2006/relationships/slide" Target="/ppt/slides/slide38.xml" Id="rId42" /><Relationship Type="http://schemas.openxmlformats.org/officeDocument/2006/relationships/slide" Target="/ppt/slides/slide43.xml" Id="rId47" /><Relationship Type="http://schemas.openxmlformats.org/officeDocument/2006/relationships/slide" Target="/ppt/slides/slide46.xml" Id="rId50" /><Relationship Type="http://schemas.openxmlformats.org/officeDocument/2006/relationships/slide" Target="/ppt/slides/slide51.xml" Id="rId55" /><Relationship Type="http://schemas.microsoft.com/office/2015/10/relationships/revisionInfo" Target="/ppt/revisionInfo.xml" Id="rId63" /><Relationship Type="http://schemas.openxmlformats.org/officeDocument/2006/relationships/slide" Target="/ppt/slides/slide3.xml" Id="rId7" /><Relationship Type="http://schemas.openxmlformats.org/officeDocument/2006/relationships/customXml" Target="/customXml/item2.xml" Id="rId2" /><Relationship Type="http://schemas.openxmlformats.org/officeDocument/2006/relationships/slide" Target="/ppt/slides/slide12.xml" Id="rId16" /><Relationship Type="http://schemas.openxmlformats.org/officeDocument/2006/relationships/slide" Target="/ppt/slides/slide25.xml" Id="rId29" /><Relationship Type="http://schemas.openxmlformats.org/officeDocument/2006/relationships/slide" Target="/ppt/slides/slide7.xml" Id="rId11" /><Relationship Type="http://schemas.openxmlformats.org/officeDocument/2006/relationships/slide" Target="/ppt/slides/slide20.xml" Id="rId24" /><Relationship Type="http://schemas.openxmlformats.org/officeDocument/2006/relationships/slide" Target="/ppt/slides/slide28.xml" Id="rId32" /><Relationship Type="http://schemas.openxmlformats.org/officeDocument/2006/relationships/slide" Target="/ppt/slides/slide33.xml" Id="rId37" /><Relationship Type="http://schemas.openxmlformats.org/officeDocument/2006/relationships/slide" Target="/ppt/slides/slide36.xml" Id="rId40" /><Relationship Type="http://schemas.openxmlformats.org/officeDocument/2006/relationships/slide" Target="/ppt/slides/slide41.xml" Id="rId45" /><Relationship Type="http://schemas.openxmlformats.org/officeDocument/2006/relationships/slide" Target="/ppt/slides/slide49.xml" Id="rId53" /><Relationship Type="http://schemas.openxmlformats.org/officeDocument/2006/relationships/presProps" Target="/ppt/presProps.xml" Id="rId58" /><Relationship Type="http://schemas.openxmlformats.org/officeDocument/2006/relationships/slide" Target="/ppt/slides/slide1.xml" Id="rId5" /><Relationship Type="http://schemas.openxmlformats.org/officeDocument/2006/relationships/tableStyles" Target="/ppt/tableStyles.xml" Id="rId61" /><Relationship Type="http://schemas.openxmlformats.org/officeDocument/2006/relationships/slide" Target="/ppt/slides/slide15.xml" Id="rId19" /><Relationship Type="http://schemas.openxmlformats.org/officeDocument/2006/relationships/slide" Target="/ppt/slides/slide10.xml" Id="rId14" /><Relationship Type="http://schemas.openxmlformats.org/officeDocument/2006/relationships/slide" Target="/ppt/slides/slide18.xml" Id="rId22" /><Relationship Type="http://schemas.openxmlformats.org/officeDocument/2006/relationships/slide" Target="/ppt/slides/slide23.xml" Id="rId27" /><Relationship Type="http://schemas.openxmlformats.org/officeDocument/2006/relationships/slide" Target="/ppt/slides/slide26.xml" Id="rId30" /><Relationship Type="http://schemas.openxmlformats.org/officeDocument/2006/relationships/slide" Target="/ppt/slides/slide31.xml" Id="rId35" /><Relationship Type="http://schemas.openxmlformats.org/officeDocument/2006/relationships/slide" Target="/ppt/slides/slide39.xml" Id="rId43" /><Relationship Type="http://schemas.openxmlformats.org/officeDocument/2006/relationships/slide" Target="/ppt/slides/slide44.xml" Id="rId48" /><Relationship Type="http://schemas.openxmlformats.org/officeDocument/2006/relationships/slide" Target="/ppt/slides/slide52.xml" Id="rId56" /><Relationship Type="http://schemas.microsoft.com/office/2018/10/relationships/authors" Target="/ppt/authors.xml" Id="rId64" /><Relationship Type="http://schemas.openxmlformats.org/officeDocument/2006/relationships/slide" Target="/ppt/slides/slide4.xml" Id="rId8" /><Relationship Type="http://schemas.openxmlformats.org/officeDocument/2006/relationships/slide" Target="/ppt/slides/slide47.xml" Id="rId51" /><Relationship Type="http://schemas.openxmlformats.org/officeDocument/2006/relationships/customXml" Target="/customXml/item3.xml" Id="rId3" /><Relationship Type="http://schemas.openxmlformats.org/officeDocument/2006/relationships/slide" Target="/ppt/slides/slide8.xml" Id="rId12" /><Relationship Type="http://schemas.openxmlformats.org/officeDocument/2006/relationships/slide" Target="/ppt/slides/slide13.xml" Id="rId17" /><Relationship Type="http://schemas.openxmlformats.org/officeDocument/2006/relationships/slide" Target="/ppt/slides/slide21.xml" Id="rId25" /><Relationship Type="http://schemas.openxmlformats.org/officeDocument/2006/relationships/slide" Target="/ppt/slides/slide29.xml" Id="rId33" /><Relationship Type="http://schemas.openxmlformats.org/officeDocument/2006/relationships/slide" Target="/ppt/slides/slide34.xml" Id="rId38" /><Relationship Type="http://schemas.openxmlformats.org/officeDocument/2006/relationships/slide" Target="/ppt/slides/slide42.xml" Id="rId46" /><Relationship Type="http://schemas.openxmlformats.org/officeDocument/2006/relationships/viewProps" Target="/ppt/viewProps.xml" Id="rId59" /><Relationship Type="http://schemas.openxmlformats.org/officeDocument/2006/relationships/slide" Target="/ppt/slides/slide16.xml" Id="rId20" /><Relationship Type="http://schemas.openxmlformats.org/officeDocument/2006/relationships/slide" Target="/ppt/slides/slide37.xml" Id="rId41" /><Relationship Type="http://schemas.openxmlformats.org/officeDocument/2006/relationships/slide" Target="/ppt/slides/slide50.xml" Id="rId54" /><Relationship Type="http://schemas.microsoft.com/office/2016/11/relationships/changesInfo" Target="/ppt/changesInfos/changesInfo1.xml" Id="rId62" /><Relationship Type="http://schemas.openxmlformats.org/officeDocument/2006/relationships/customXml" Target="/customXml/item1.xml" Id="rId1" /><Relationship Type="http://schemas.openxmlformats.org/officeDocument/2006/relationships/slide" Target="/ppt/slides/slide2.xml" Id="rId6" /><Relationship Type="http://schemas.openxmlformats.org/officeDocument/2006/relationships/slide" Target="/ppt/slides/slide11.xml" Id="rId15" /><Relationship Type="http://schemas.openxmlformats.org/officeDocument/2006/relationships/slide" Target="/ppt/slides/slide19.xml" Id="rId23" /><Relationship Type="http://schemas.openxmlformats.org/officeDocument/2006/relationships/slide" Target="/ppt/slides/slide24.xml" Id="rId28" /><Relationship Type="http://schemas.openxmlformats.org/officeDocument/2006/relationships/slide" Target="/ppt/slides/slide32.xml" Id="rId36" /><Relationship Type="http://schemas.openxmlformats.org/officeDocument/2006/relationships/slide" Target="/ppt/slides/slide45.xml" Id="rId49" /><Relationship Type="http://schemas.openxmlformats.org/officeDocument/2006/relationships/notesMaster" Target="/ppt/notesMasters/notesMaster1.xml" Id="rId57" /><Relationship Type="http://schemas.openxmlformats.org/officeDocument/2006/relationships/slide" Target="/ppt/slides/slide6.xml" Id="rId10" /><Relationship Type="http://schemas.openxmlformats.org/officeDocument/2006/relationships/slide" Target="/ppt/slides/slide27.xml" Id="rId31" /><Relationship Type="http://schemas.openxmlformats.org/officeDocument/2006/relationships/slide" Target="/ppt/slides/slide40.xml" Id="rId44" /><Relationship Type="http://schemas.openxmlformats.org/officeDocument/2006/relationships/slide" Target="/ppt/slides/slide48.xml" Id="rId52" /><Relationship Type="http://schemas.openxmlformats.org/officeDocument/2006/relationships/theme" Target="/ppt/theme/theme1.xml" Id="rId60" /><Relationship Type="http://schemas.openxmlformats.org/officeDocument/2006/relationships/slideMaster" Target="/ppt/slideMasters/slideMaster1.xml" Id="rId4" /><Relationship Type="http://schemas.openxmlformats.org/officeDocument/2006/relationships/slide" Target="/ppt/slides/slide5.xml" Id="rId9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zekiel.flores@kimley-horn.com" userId="S::urn:spo:guest#ezekiel.flores@kimley-horn.com::" providerId="AD" clId="Web-{EF129AB8-775E-5095-8A17-A820192898D6}"/>
    <pc:docChg chg="modSld">
      <pc:chgData name="ezekiel.flores@kimley-horn.com" userId="S::urn:spo:guest#ezekiel.flores@kimley-horn.com::" providerId="AD" clId="Web-{EF129AB8-775E-5095-8A17-A820192898D6}" dt="2024-09-09T23:28:59.318" v="51" actId="14100"/>
      <pc:docMkLst>
        <pc:docMk/>
      </pc:docMkLst>
      <pc:sldChg chg="addSp delSp modSp">
        <pc:chgData name="ezekiel.flores@kimley-horn.com" userId="S::urn:spo:guest#ezekiel.flores@kimley-horn.com::" providerId="AD" clId="Web-{EF129AB8-775E-5095-8A17-A820192898D6}" dt="2024-09-09T23:28:59.318" v="51" actId="14100"/>
        <pc:sldMkLst>
          <pc:docMk/>
          <pc:sldMk cId="3491679687" sldId="433"/>
        </pc:sldMkLst>
        <pc:picChg chg="add mod ord">
          <ac:chgData name="ezekiel.flores@kimley-horn.com" userId="S::urn:spo:guest#ezekiel.flores@kimley-horn.com::" providerId="AD" clId="Web-{EF129AB8-775E-5095-8A17-A820192898D6}" dt="2024-09-09T23:26:39.254" v="28" actId="1076"/>
          <ac:picMkLst>
            <pc:docMk/>
            <pc:sldMk cId="3491679687" sldId="433"/>
            <ac:picMk id="5" creationId="{C30570D0-01A2-B1FF-12AD-A910E3A65631}"/>
          </ac:picMkLst>
        </pc:picChg>
        <pc:picChg chg="del">
          <ac:chgData name="ezekiel.flores@kimley-horn.com" userId="S::urn:spo:guest#ezekiel.flores@kimley-horn.com::" providerId="AD" clId="Web-{EF129AB8-775E-5095-8A17-A820192898D6}" dt="2024-09-09T23:26:23.816" v="24"/>
          <ac:picMkLst>
            <pc:docMk/>
            <pc:sldMk cId="3491679687" sldId="433"/>
            <ac:picMk id="11" creationId="{3A3BAA3F-CC2D-C138-B31D-AA01FEABAF21}"/>
          </ac:picMkLst>
        </pc:picChg>
        <pc:picChg chg="del mod">
          <ac:chgData name="ezekiel.flores@kimley-horn.com" userId="S::urn:spo:guest#ezekiel.flores@kimley-horn.com::" providerId="AD" clId="Web-{EF129AB8-775E-5095-8A17-A820192898D6}" dt="2024-09-09T23:26:31.254" v="26"/>
          <ac:picMkLst>
            <pc:docMk/>
            <pc:sldMk cId="3491679687" sldId="433"/>
            <ac:picMk id="14" creationId="{EE26CB07-F34B-FCF6-51BE-D8CFE50DD7A0}"/>
          </ac:picMkLst>
        </pc:picChg>
        <pc:picChg chg="del">
          <ac:chgData name="ezekiel.flores@kimley-horn.com" userId="S::urn:spo:guest#ezekiel.flores@kimley-horn.com::" providerId="AD" clId="Web-{EF129AB8-775E-5095-8A17-A820192898D6}" dt="2024-09-09T23:26:22.207" v="23"/>
          <ac:picMkLst>
            <pc:docMk/>
            <pc:sldMk cId="3491679687" sldId="433"/>
            <ac:picMk id="15" creationId="{48EDCABD-1313-D3E9-2B27-E485BA886E6C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12.238" v="29" actId="1076"/>
          <ac:picMkLst>
            <pc:docMk/>
            <pc:sldMk cId="3491679687" sldId="433"/>
            <ac:picMk id="24" creationId="{4B9C4B85-B2BE-0CE1-9C34-E35FADEB39F8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21.926" v="31" actId="1076"/>
          <ac:picMkLst>
            <pc:docMk/>
            <pc:sldMk cId="3491679687" sldId="433"/>
            <ac:picMk id="29" creationId="{CFE3086D-3C9C-BB3A-7843-C5E0939D6A5E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19.629" v="30" actId="1076"/>
          <ac:picMkLst>
            <pc:docMk/>
            <pc:sldMk cId="3491679687" sldId="433"/>
            <ac:picMk id="31" creationId="{C7543E09-2C08-1277-00B3-0E9B7976988C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28.551" v="32" actId="1076"/>
          <ac:picMkLst>
            <pc:docMk/>
            <pc:sldMk cId="3491679687" sldId="433"/>
            <ac:picMk id="44" creationId="{36EE01C2-EC24-6B86-9B64-12250066306E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37.692" v="36" actId="1076"/>
          <ac:picMkLst>
            <pc:docMk/>
            <pc:sldMk cId="3491679687" sldId="433"/>
            <ac:picMk id="45" creationId="{B4D173FC-4858-B433-05E5-3D2798E86420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33.832" v="34" actId="1076"/>
          <ac:picMkLst>
            <pc:docMk/>
            <pc:sldMk cId="3491679687" sldId="433"/>
            <ac:picMk id="46" creationId="{018DB712-175D-184F-3A6C-18445010BC50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40.098" v="37" actId="1076"/>
          <ac:picMkLst>
            <pc:docMk/>
            <pc:sldMk cId="3491679687" sldId="433"/>
            <ac:picMk id="47" creationId="{DDB37112-C56E-845B-5477-5BEA4D8C1333}"/>
          </ac:picMkLst>
        </pc:picChg>
        <pc:cxnChg chg="mod">
          <ac:chgData name="ezekiel.flores@kimley-horn.com" userId="S::urn:spo:guest#ezekiel.flores@kimley-horn.com::" providerId="AD" clId="Web-{EF129AB8-775E-5095-8A17-A820192898D6}" dt="2024-09-09T23:28:59.318" v="51" actId="14100"/>
          <ac:cxnSpMkLst>
            <pc:docMk/>
            <pc:sldMk cId="3491679687" sldId="433"/>
            <ac:cxnSpMk id="21" creationId="{E99B586E-776E-E966-6354-CC7F1750EDCA}"/>
          </ac:cxnSpMkLst>
        </pc:cxnChg>
      </pc:sldChg>
      <pc:sldChg chg="addSp delSp modSp">
        <pc:chgData name="ezekiel.flores@kimley-horn.com" userId="S::urn:spo:guest#ezekiel.flores@kimley-horn.com::" providerId="AD" clId="Web-{EF129AB8-775E-5095-8A17-A820192898D6}" dt="2024-09-09T23:27:59.551" v="50" actId="1076"/>
        <pc:sldMkLst>
          <pc:docMk/>
          <pc:sldMk cId="147126947" sldId="434"/>
        </pc:sldMkLst>
        <pc:picChg chg="add mod ord">
          <ac:chgData name="ezekiel.flores@kimley-horn.com" userId="S::urn:spo:guest#ezekiel.flores@kimley-horn.com::" providerId="AD" clId="Web-{EF129AB8-775E-5095-8A17-A820192898D6}" dt="2024-09-09T23:23:26.736" v="4"/>
          <ac:picMkLst>
            <pc:docMk/>
            <pc:sldMk cId="147126947" sldId="434"/>
            <ac:picMk id="3" creationId="{4332F4DA-CCDE-2BED-D41A-50FD9786BA80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5:22.144" v="16" actId="1076"/>
          <ac:picMkLst>
            <pc:docMk/>
            <pc:sldMk cId="147126947" sldId="434"/>
            <ac:picMk id="7" creationId="{133B440E-1FB2-4E69-3EC1-1186FF85FF10}"/>
          </ac:picMkLst>
        </pc:picChg>
        <pc:picChg chg="del">
          <ac:chgData name="ezekiel.flores@kimley-horn.com" userId="S::urn:spo:guest#ezekiel.flores@kimley-horn.com::" providerId="AD" clId="Web-{EF129AB8-775E-5095-8A17-A820192898D6}" dt="2024-09-09T23:23:31.408" v="5"/>
          <ac:picMkLst>
            <pc:docMk/>
            <pc:sldMk cId="147126947" sldId="434"/>
            <ac:picMk id="14" creationId="{7F05E080-D097-F726-CB83-84A519DDA610}"/>
          </ac:picMkLst>
        </pc:picChg>
        <pc:picChg chg="del">
          <ac:chgData name="ezekiel.flores@kimley-horn.com" userId="S::urn:spo:guest#ezekiel.flores@kimley-horn.com::" providerId="AD" clId="Web-{EF129AB8-775E-5095-8A17-A820192898D6}" dt="2024-09-09T23:23:34.236" v="6"/>
          <ac:picMkLst>
            <pc:docMk/>
            <pc:sldMk cId="147126947" sldId="434"/>
            <ac:picMk id="17" creationId="{E26F23F5-E8D7-4340-FDDC-C3028038F436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59.551" v="50" actId="1076"/>
          <ac:picMkLst>
            <pc:docMk/>
            <pc:sldMk cId="147126947" sldId="434"/>
            <ac:picMk id="62" creationId="{278A90CB-7036-8589-DA07-7BFF89402B29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55.020" v="46" actId="1076"/>
          <ac:picMkLst>
            <pc:docMk/>
            <pc:sldMk cId="147126947" sldId="434"/>
            <ac:picMk id="63" creationId="{40364BB2-3EDE-A1EC-E931-82CBE8EAD383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55.020" v="47" actId="1076"/>
          <ac:picMkLst>
            <pc:docMk/>
            <pc:sldMk cId="147126947" sldId="434"/>
            <ac:picMk id="2048" creationId="{D21DBBC6-0203-E065-E068-D5068258E848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55.020" v="48" actId="1076"/>
          <ac:picMkLst>
            <pc:docMk/>
            <pc:sldMk cId="147126947" sldId="434"/>
            <ac:picMk id="2049" creationId="{8AABECFA-B422-BE5D-6BC9-DC3D32DC5FAD}"/>
          </ac:picMkLst>
        </pc:picChg>
        <pc:picChg chg="mod">
          <ac:chgData name="ezekiel.flores@kimley-horn.com" userId="S::urn:spo:guest#ezekiel.flores@kimley-horn.com::" providerId="AD" clId="Web-{EF129AB8-775E-5095-8A17-A820192898D6}" dt="2024-09-09T23:27:55.020" v="49" actId="1076"/>
          <ac:picMkLst>
            <pc:docMk/>
            <pc:sldMk cId="147126947" sldId="434"/>
            <ac:picMk id="2051" creationId="{95DD2E58-66F8-F070-4E87-F197C9AB5AD7}"/>
          </ac:picMkLst>
        </pc:picChg>
        <pc:cxnChg chg="mod">
          <ac:chgData name="ezekiel.flores@kimley-horn.com" userId="S::urn:spo:guest#ezekiel.flores@kimley-horn.com::" providerId="AD" clId="Web-{EF129AB8-775E-5095-8A17-A820192898D6}" dt="2024-09-09T23:24:15.190" v="14" actId="1076"/>
          <ac:cxnSpMkLst>
            <pc:docMk/>
            <pc:sldMk cId="147126947" sldId="434"/>
            <ac:cxnSpMk id="36" creationId="{A07D3523-DE69-BB67-70BE-726C5C56857E}"/>
          </ac:cxnSpMkLst>
        </pc:cxnChg>
      </pc:sldChg>
    </pc:docChg>
  </pc:docChgLst>
</pc:chgInfo>
</file>

<file path=ppt/comments/modernComment_1D6_FD0C5B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5779C6-E863-42C3-A9A4-83A456BD5A1A}" authorId="{61AB544D-9DC2-099F-3AB4-CFCBD9C9F955}" status="resolved" created="2024-09-03T18:00:29.707" complete="100000">
    <pc:sldMkLst xmlns:pc="http://schemas.microsoft.com/office/powerpoint/2013/main/command">
      <pc:docMk/>
      <pc:sldMk cId="4245445383" sldId="470"/>
    </pc:sldMkLst>
    <p188:txBody>
      <a:bodyPr/>
      <a:lstStyle/>
      <a:p>
        <a:r>
          <a:rPr lang="en-US"/>
          <a:t>Can we label St. Moritz Ave on the map?
Also - the 5 lane cross-section only exists from St. Moritz to just south of the trail (shown in red). It then transitions to 4 lanes divided from there to Lovers Lane
[@Flores, Ezekiel]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7950D-8223-4DE2-8E14-424B91FB219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1E67C22-81A1-4B73-877E-6F515C9C8E3B}">
      <dgm:prSet phldrT="[Text]"/>
      <dgm:spPr/>
      <dgm:t>
        <a:bodyPr/>
        <a:lstStyle/>
        <a:p>
          <a:r>
            <a:rPr lang="en-US"/>
            <a:t>2023 Existing Volumes</a:t>
          </a:r>
        </a:p>
      </dgm:t>
    </dgm:pt>
    <dgm:pt modelId="{67BDF755-B5E3-4439-849E-BCCD9BD013BD}" type="parTrans" cxnId="{7AD30BBA-0558-478B-8C00-E163D7BB773F}">
      <dgm:prSet/>
      <dgm:spPr/>
      <dgm:t>
        <a:bodyPr/>
        <a:lstStyle/>
        <a:p>
          <a:endParaRPr lang="en-US"/>
        </a:p>
      </dgm:t>
    </dgm:pt>
    <dgm:pt modelId="{D94933AB-EF3A-47F3-9DD8-59E3F556C3AF}" type="sibTrans" cxnId="{7AD30BBA-0558-478B-8C00-E163D7BB773F}">
      <dgm:prSet/>
      <dgm:spPr/>
      <dgm:t>
        <a:bodyPr/>
        <a:lstStyle/>
        <a:p>
          <a:endParaRPr lang="en-US"/>
        </a:p>
      </dgm:t>
    </dgm:pt>
    <dgm:pt modelId="{CC2CB341-F8C7-4D52-9EBC-EEC538F5FAE0}">
      <dgm:prSet phldrT="[Text]"/>
      <dgm:spPr/>
      <dgm:t>
        <a:bodyPr/>
        <a:lstStyle/>
        <a:p>
          <a:r>
            <a:rPr lang="en-US"/>
            <a:t>2030 Future Volumes</a:t>
          </a:r>
        </a:p>
      </dgm:t>
    </dgm:pt>
    <dgm:pt modelId="{EF6DE4B3-D185-4317-80F1-53CDFA29575D}" type="parTrans" cxnId="{18B99858-6B9D-48E2-9D40-90F2DDE348DD}">
      <dgm:prSet/>
      <dgm:spPr/>
      <dgm:t>
        <a:bodyPr/>
        <a:lstStyle/>
        <a:p>
          <a:endParaRPr lang="en-US"/>
        </a:p>
      </dgm:t>
    </dgm:pt>
    <dgm:pt modelId="{21AF452B-0DBD-4EDF-A3C8-60968B2604BE}" type="sibTrans" cxnId="{18B99858-6B9D-48E2-9D40-90F2DDE348DD}">
      <dgm:prSet/>
      <dgm:spPr/>
      <dgm:t>
        <a:bodyPr/>
        <a:lstStyle/>
        <a:p>
          <a:endParaRPr lang="en-US"/>
        </a:p>
      </dgm:t>
    </dgm:pt>
    <dgm:pt modelId="{02B31A20-9DDD-4B7A-8486-42A4DFE59E4A}">
      <dgm:prSet phldrT="[Text]"/>
      <dgm:spPr/>
      <dgm:t>
        <a:bodyPr/>
        <a:lstStyle/>
        <a:p>
          <a:r>
            <a:rPr lang="en-US"/>
            <a:t>2045 Future Volumes</a:t>
          </a:r>
        </a:p>
      </dgm:t>
    </dgm:pt>
    <dgm:pt modelId="{50BD50C6-951B-4A44-BD77-0C810A932A62}" type="parTrans" cxnId="{02BA148F-6E89-4C90-B830-A06CC6686329}">
      <dgm:prSet/>
      <dgm:spPr/>
      <dgm:t>
        <a:bodyPr/>
        <a:lstStyle/>
        <a:p>
          <a:endParaRPr lang="en-US"/>
        </a:p>
      </dgm:t>
    </dgm:pt>
    <dgm:pt modelId="{224DBBAD-73F9-4BDF-93B1-051000A75C2D}" type="sibTrans" cxnId="{02BA148F-6E89-4C90-B830-A06CC6686329}">
      <dgm:prSet/>
      <dgm:spPr/>
      <dgm:t>
        <a:bodyPr/>
        <a:lstStyle/>
        <a:p>
          <a:endParaRPr lang="en-US"/>
        </a:p>
      </dgm:t>
    </dgm:pt>
    <dgm:pt modelId="{947896D7-CE02-48CE-B316-E92ACEF5D8DC}" type="pres">
      <dgm:prSet presAssocID="{DE57950D-8223-4DE2-8E14-424B91FB219E}" presName="Name0" presStyleCnt="0">
        <dgm:presLayoutVars>
          <dgm:dir/>
          <dgm:resizeHandles val="exact"/>
        </dgm:presLayoutVars>
      </dgm:prSet>
      <dgm:spPr/>
    </dgm:pt>
    <dgm:pt modelId="{33091F3E-EDC6-4DDE-B307-4E03D75DA2B2}" type="pres">
      <dgm:prSet presAssocID="{D1E67C22-81A1-4B73-877E-6F515C9C8E3B}" presName="node" presStyleLbl="node1" presStyleIdx="0" presStyleCnt="3" custLinFactNeighborX="-836" custLinFactNeighborY="-1152">
        <dgm:presLayoutVars>
          <dgm:bulletEnabled val="1"/>
        </dgm:presLayoutVars>
      </dgm:prSet>
      <dgm:spPr/>
    </dgm:pt>
    <dgm:pt modelId="{C389672A-184F-4530-A9D4-0399240999D3}" type="pres">
      <dgm:prSet presAssocID="{D94933AB-EF3A-47F3-9DD8-59E3F556C3AF}" presName="sibTrans" presStyleLbl="sibTrans2D1" presStyleIdx="0" presStyleCnt="2"/>
      <dgm:spPr/>
    </dgm:pt>
    <dgm:pt modelId="{87EECA13-A2E4-4769-9364-F24EBC968AF3}" type="pres">
      <dgm:prSet presAssocID="{D94933AB-EF3A-47F3-9DD8-59E3F556C3AF}" presName="connectorText" presStyleLbl="sibTrans2D1" presStyleIdx="0" presStyleCnt="2"/>
      <dgm:spPr/>
    </dgm:pt>
    <dgm:pt modelId="{705E191F-CC11-400C-AD3E-33D7810A7FE0}" type="pres">
      <dgm:prSet presAssocID="{CC2CB341-F8C7-4D52-9EBC-EEC538F5FAE0}" presName="node" presStyleLbl="node1" presStyleIdx="1" presStyleCnt="3">
        <dgm:presLayoutVars>
          <dgm:bulletEnabled val="1"/>
        </dgm:presLayoutVars>
      </dgm:prSet>
      <dgm:spPr/>
    </dgm:pt>
    <dgm:pt modelId="{4A4D3BE9-862C-4B30-916B-5586E4766134}" type="pres">
      <dgm:prSet presAssocID="{21AF452B-0DBD-4EDF-A3C8-60968B2604BE}" presName="sibTrans" presStyleLbl="sibTrans2D1" presStyleIdx="1" presStyleCnt="2"/>
      <dgm:spPr/>
    </dgm:pt>
    <dgm:pt modelId="{8E5AFDBF-7F85-4E32-A18D-C890634A15E2}" type="pres">
      <dgm:prSet presAssocID="{21AF452B-0DBD-4EDF-A3C8-60968B2604BE}" presName="connectorText" presStyleLbl="sibTrans2D1" presStyleIdx="1" presStyleCnt="2"/>
      <dgm:spPr/>
    </dgm:pt>
    <dgm:pt modelId="{B615A944-370E-4743-A054-3221B4815B12}" type="pres">
      <dgm:prSet presAssocID="{02B31A20-9DDD-4B7A-8486-42A4DFE59E4A}" presName="node" presStyleLbl="node1" presStyleIdx="2" presStyleCnt="3" custLinFactNeighborY="1152">
        <dgm:presLayoutVars>
          <dgm:bulletEnabled val="1"/>
        </dgm:presLayoutVars>
      </dgm:prSet>
      <dgm:spPr/>
    </dgm:pt>
  </dgm:ptLst>
  <dgm:cxnLst>
    <dgm:cxn modelId="{FDE05F02-AF6C-47F1-ABA5-1ECE2C055B3A}" type="presOf" srcId="{21AF452B-0DBD-4EDF-A3C8-60968B2604BE}" destId="{4A4D3BE9-862C-4B30-916B-5586E4766134}" srcOrd="0" destOrd="0" presId="urn:microsoft.com/office/officeart/2005/8/layout/process1"/>
    <dgm:cxn modelId="{D14DED42-FFBC-4CEA-991F-8C412FCA9723}" type="presOf" srcId="{D94933AB-EF3A-47F3-9DD8-59E3F556C3AF}" destId="{87EECA13-A2E4-4769-9364-F24EBC968AF3}" srcOrd="1" destOrd="0" presId="urn:microsoft.com/office/officeart/2005/8/layout/process1"/>
    <dgm:cxn modelId="{D72B1254-7FF2-480A-B545-7E51F8562E92}" type="presOf" srcId="{CC2CB341-F8C7-4D52-9EBC-EEC538F5FAE0}" destId="{705E191F-CC11-400C-AD3E-33D7810A7FE0}" srcOrd="0" destOrd="0" presId="urn:microsoft.com/office/officeart/2005/8/layout/process1"/>
    <dgm:cxn modelId="{18B99858-6B9D-48E2-9D40-90F2DDE348DD}" srcId="{DE57950D-8223-4DE2-8E14-424B91FB219E}" destId="{CC2CB341-F8C7-4D52-9EBC-EEC538F5FAE0}" srcOrd="1" destOrd="0" parTransId="{EF6DE4B3-D185-4317-80F1-53CDFA29575D}" sibTransId="{21AF452B-0DBD-4EDF-A3C8-60968B2604BE}"/>
    <dgm:cxn modelId="{DB08348B-917F-4071-9825-16D715E1D84D}" type="presOf" srcId="{21AF452B-0DBD-4EDF-A3C8-60968B2604BE}" destId="{8E5AFDBF-7F85-4E32-A18D-C890634A15E2}" srcOrd="1" destOrd="0" presId="urn:microsoft.com/office/officeart/2005/8/layout/process1"/>
    <dgm:cxn modelId="{02BA148F-6E89-4C90-B830-A06CC6686329}" srcId="{DE57950D-8223-4DE2-8E14-424B91FB219E}" destId="{02B31A20-9DDD-4B7A-8486-42A4DFE59E4A}" srcOrd="2" destOrd="0" parTransId="{50BD50C6-951B-4A44-BD77-0C810A932A62}" sibTransId="{224DBBAD-73F9-4BDF-93B1-051000A75C2D}"/>
    <dgm:cxn modelId="{31BBDFAC-1AEC-40A5-887C-4484FEE4D513}" type="presOf" srcId="{DE57950D-8223-4DE2-8E14-424B91FB219E}" destId="{947896D7-CE02-48CE-B316-E92ACEF5D8DC}" srcOrd="0" destOrd="0" presId="urn:microsoft.com/office/officeart/2005/8/layout/process1"/>
    <dgm:cxn modelId="{7AD30BBA-0558-478B-8C00-E163D7BB773F}" srcId="{DE57950D-8223-4DE2-8E14-424B91FB219E}" destId="{D1E67C22-81A1-4B73-877E-6F515C9C8E3B}" srcOrd="0" destOrd="0" parTransId="{67BDF755-B5E3-4439-849E-BCCD9BD013BD}" sibTransId="{D94933AB-EF3A-47F3-9DD8-59E3F556C3AF}"/>
    <dgm:cxn modelId="{242E8ABA-119C-49E0-A470-FD32CE47DB6A}" type="presOf" srcId="{D94933AB-EF3A-47F3-9DD8-59E3F556C3AF}" destId="{C389672A-184F-4530-A9D4-0399240999D3}" srcOrd="0" destOrd="0" presId="urn:microsoft.com/office/officeart/2005/8/layout/process1"/>
    <dgm:cxn modelId="{9BD3CACF-7B6F-4C83-91F1-1ABF268C5F4D}" type="presOf" srcId="{D1E67C22-81A1-4B73-877E-6F515C9C8E3B}" destId="{33091F3E-EDC6-4DDE-B307-4E03D75DA2B2}" srcOrd="0" destOrd="0" presId="urn:microsoft.com/office/officeart/2005/8/layout/process1"/>
    <dgm:cxn modelId="{58619CE9-9E5B-474B-AF5F-53371EF59EF2}" type="presOf" srcId="{02B31A20-9DDD-4B7A-8486-42A4DFE59E4A}" destId="{B615A944-370E-4743-A054-3221B4815B12}" srcOrd="0" destOrd="0" presId="urn:microsoft.com/office/officeart/2005/8/layout/process1"/>
    <dgm:cxn modelId="{6D232F4C-01D3-4F76-9151-76C01995B8E0}" type="presParOf" srcId="{947896D7-CE02-48CE-B316-E92ACEF5D8DC}" destId="{33091F3E-EDC6-4DDE-B307-4E03D75DA2B2}" srcOrd="0" destOrd="0" presId="urn:microsoft.com/office/officeart/2005/8/layout/process1"/>
    <dgm:cxn modelId="{03F4D44E-ADBE-4F40-8313-F561467D8BC9}" type="presParOf" srcId="{947896D7-CE02-48CE-B316-E92ACEF5D8DC}" destId="{C389672A-184F-4530-A9D4-0399240999D3}" srcOrd="1" destOrd="0" presId="urn:microsoft.com/office/officeart/2005/8/layout/process1"/>
    <dgm:cxn modelId="{E133CA96-B814-43DC-B4D9-11D9EB89D667}" type="presParOf" srcId="{C389672A-184F-4530-A9D4-0399240999D3}" destId="{87EECA13-A2E4-4769-9364-F24EBC968AF3}" srcOrd="0" destOrd="0" presId="urn:microsoft.com/office/officeart/2005/8/layout/process1"/>
    <dgm:cxn modelId="{F7B287B3-3533-49DB-8376-DC940997CCA6}" type="presParOf" srcId="{947896D7-CE02-48CE-B316-E92ACEF5D8DC}" destId="{705E191F-CC11-400C-AD3E-33D7810A7FE0}" srcOrd="2" destOrd="0" presId="urn:microsoft.com/office/officeart/2005/8/layout/process1"/>
    <dgm:cxn modelId="{AFBD9FE3-DDA9-49DF-8A22-6FA01D232AD9}" type="presParOf" srcId="{947896D7-CE02-48CE-B316-E92ACEF5D8DC}" destId="{4A4D3BE9-862C-4B30-916B-5586E4766134}" srcOrd="3" destOrd="0" presId="urn:microsoft.com/office/officeart/2005/8/layout/process1"/>
    <dgm:cxn modelId="{974688DA-CFFA-40C4-BC47-E94E9F777EBB}" type="presParOf" srcId="{4A4D3BE9-862C-4B30-916B-5586E4766134}" destId="{8E5AFDBF-7F85-4E32-A18D-C890634A15E2}" srcOrd="0" destOrd="0" presId="urn:microsoft.com/office/officeart/2005/8/layout/process1"/>
    <dgm:cxn modelId="{3EC65B59-D432-4678-8470-04027784DD6E}" type="presParOf" srcId="{947896D7-CE02-48CE-B316-E92ACEF5D8DC}" destId="{B615A944-370E-4743-A054-3221B4815B1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91F3E-EDC6-4DDE-B307-4E03D75DA2B2}">
      <dsp:nvSpPr>
        <dsp:cNvPr id="0" name=""/>
        <dsp:cNvSpPr/>
      </dsp:nvSpPr>
      <dsp:spPr>
        <a:xfrm>
          <a:off x="4" y="0"/>
          <a:ext cx="2448734" cy="923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2023 Existing Volumes</a:t>
          </a:r>
        </a:p>
      </dsp:txBody>
      <dsp:txXfrm>
        <a:off x="27047" y="27043"/>
        <a:ext cx="2394648" cy="869244"/>
      </dsp:txXfrm>
    </dsp:sp>
    <dsp:sp modelId="{C389672A-184F-4530-A9D4-0399240999D3}">
      <dsp:nvSpPr>
        <dsp:cNvPr id="0" name=""/>
        <dsp:cNvSpPr/>
      </dsp:nvSpPr>
      <dsp:spPr>
        <a:xfrm>
          <a:off x="2695659" y="158021"/>
          <a:ext cx="523471" cy="607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695659" y="279478"/>
        <a:ext cx="366430" cy="364372"/>
      </dsp:txXfrm>
    </dsp:sp>
    <dsp:sp modelId="{705E191F-CC11-400C-AD3E-33D7810A7FE0}">
      <dsp:nvSpPr>
        <dsp:cNvPr id="0" name=""/>
        <dsp:cNvSpPr/>
      </dsp:nvSpPr>
      <dsp:spPr>
        <a:xfrm>
          <a:off x="3436421" y="0"/>
          <a:ext cx="2448734" cy="923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2030 Future Volumes</a:t>
          </a:r>
        </a:p>
      </dsp:txBody>
      <dsp:txXfrm>
        <a:off x="3463464" y="27043"/>
        <a:ext cx="2394648" cy="869244"/>
      </dsp:txXfrm>
    </dsp:sp>
    <dsp:sp modelId="{4A4D3BE9-862C-4B30-916B-5586E4766134}">
      <dsp:nvSpPr>
        <dsp:cNvPr id="0" name=""/>
        <dsp:cNvSpPr/>
      </dsp:nvSpPr>
      <dsp:spPr>
        <a:xfrm>
          <a:off x="6130029" y="158021"/>
          <a:ext cx="519131" cy="607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130029" y="279478"/>
        <a:ext cx="363392" cy="364372"/>
      </dsp:txXfrm>
    </dsp:sp>
    <dsp:sp modelId="{B615A944-370E-4743-A054-3221B4815B12}">
      <dsp:nvSpPr>
        <dsp:cNvPr id="0" name=""/>
        <dsp:cNvSpPr/>
      </dsp:nvSpPr>
      <dsp:spPr>
        <a:xfrm>
          <a:off x="6864650" y="0"/>
          <a:ext cx="2448734" cy="923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2045 Future Volumes</a:t>
          </a:r>
        </a:p>
      </dsp:txBody>
      <dsp:txXfrm>
        <a:off x="6891693" y="27043"/>
        <a:ext cx="2394648" cy="869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0D8630-8512-47B7-809B-620681CC816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DF0B6BF-93B5-46D9-9CE5-3D4331CD4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6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3.xml" Id="rId2" /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5.xml" Id="rId2" /><Relationship Type="http://schemas.openxmlformats.org/officeDocument/2006/relationships/notesMaster" Target="/ppt/notesMasters/notesMaster1.xml" Id="rId1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6.xml" Id="rId2" /><Relationship Type="http://schemas.openxmlformats.org/officeDocument/2006/relationships/notesMaster" Target="/ppt/notesMasters/notesMaster1.xml" Id="rId1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7.xml" Id="rId2" /><Relationship Type="http://schemas.openxmlformats.org/officeDocument/2006/relationships/notesMaster" Target="/ppt/notesMasters/notesMaster1.xml" Id="rId1" /></Relationships>
</file>

<file path=ppt/notesSlides/_rels/notesSlide15.xml.rels>&#65279;<?xml version="1.0" encoding="utf-8"?><Relationships xmlns="http://schemas.openxmlformats.org/package/2006/relationships"><Relationship Type="http://schemas.openxmlformats.org/officeDocument/2006/relationships/slide" Target="/ppt/slides/slide18.xml" Id="rId2" /><Relationship Type="http://schemas.openxmlformats.org/officeDocument/2006/relationships/notesMaster" Target="/ppt/notesMasters/notesMaster1.xml" Id="rId1" /></Relationships>
</file>

<file path=ppt/notesSlides/_rels/notesSlide16.xml.rels>&#65279;<?xml version="1.0" encoding="utf-8"?><Relationships xmlns="http://schemas.openxmlformats.org/package/2006/relationships"><Relationship Type="http://schemas.openxmlformats.org/officeDocument/2006/relationships/slide" Target="/ppt/slides/slide19.xml" Id="rId2" /><Relationship Type="http://schemas.openxmlformats.org/officeDocument/2006/relationships/notesMaster" Target="/ppt/notesMasters/notesMaster1.xml" Id="rId1" /></Relationships>
</file>

<file path=ppt/notesSlides/_rels/notesSlide17.xml.rels>&#65279;<?xml version="1.0" encoding="utf-8"?><Relationships xmlns="http://schemas.openxmlformats.org/package/2006/relationships"><Relationship Type="http://schemas.openxmlformats.org/officeDocument/2006/relationships/slide" Target="/ppt/slides/slide20.xml" Id="rId2" /><Relationship Type="http://schemas.openxmlformats.org/officeDocument/2006/relationships/notesMaster" Target="/ppt/notesMasters/notesMaster1.xml" Id="rId1" /></Relationships>
</file>

<file path=ppt/notesSlides/_rels/notesSlide18.xml.rels>&#65279;<?xml version="1.0" encoding="utf-8"?><Relationships xmlns="http://schemas.openxmlformats.org/package/2006/relationships"><Relationship Type="http://schemas.openxmlformats.org/officeDocument/2006/relationships/slide" Target="/ppt/slides/slide21.xml" Id="rId2" /><Relationship Type="http://schemas.openxmlformats.org/officeDocument/2006/relationships/notesMaster" Target="/ppt/notesMasters/notesMaster1.xml" Id="rId1" /></Relationships>
</file>

<file path=ppt/notesSlides/_rels/notesSlide19.xml.rels>&#65279;<?xml version="1.0" encoding="utf-8"?><Relationships xmlns="http://schemas.openxmlformats.org/package/2006/relationships"><Relationship Type="http://schemas.openxmlformats.org/officeDocument/2006/relationships/slide" Target="/ppt/slides/slide23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5.xml" Id="rId2" /><Relationship Type="http://schemas.openxmlformats.org/officeDocument/2006/relationships/notesMaster" Target="/ppt/notesMasters/notesMaster1.xml" Id="rId1" /></Relationships>
</file>

<file path=ppt/notesSlides/_rels/notesSlide20.xml.rels>&#65279;<?xml version="1.0" encoding="utf-8"?><Relationships xmlns="http://schemas.openxmlformats.org/package/2006/relationships"><Relationship Type="http://schemas.openxmlformats.org/officeDocument/2006/relationships/slide" Target="/ppt/slides/slide24.xml" Id="rId2" /><Relationship Type="http://schemas.openxmlformats.org/officeDocument/2006/relationships/notesMaster" Target="/ppt/notesMasters/notesMaster1.xml" Id="rId1" /></Relationships>
</file>

<file path=ppt/notesSlides/_rels/notesSlide21.xml.rels>&#65279;<?xml version="1.0" encoding="utf-8"?><Relationships xmlns="http://schemas.openxmlformats.org/package/2006/relationships"><Relationship Type="http://schemas.openxmlformats.org/officeDocument/2006/relationships/slide" Target="/ppt/slides/slide25.xml" Id="rId2" /><Relationship Type="http://schemas.openxmlformats.org/officeDocument/2006/relationships/notesMaster" Target="/ppt/notesMasters/notesMaster1.xml" Id="rId1" /></Relationships>
</file>

<file path=ppt/notesSlides/_rels/notesSlide22.xml.rels>&#65279;<?xml version="1.0" encoding="utf-8"?><Relationships xmlns="http://schemas.openxmlformats.org/package/2006/relationships"><Relationship Type="http://schemas.openxmlformats.org/officeDocument/2006/relationships/slide" Target="/ppt/slides/slide26.xml" Id="rId2" /><Relationship Type="http://schemas.openxmlformats.org/officeDocument/2006/relationships/notesMaster" Target="/ppt/notesMasters/notesMaster1.xml" Id="rId1" /></Relationships>
</file>

<file path=ppt/notesSlides/_rels/notesSlide23.xml.rels>&#65279;<?xml version="1.0" encoding="utf-8"?><Relationships xmlns="http://schemas.openxmlformats.org/package/2006/relationships"><Relationship Type="http://schemas.openxmlformats.org/officeDocument/2006/relationships/slide" Target="/ppt/slides/slide27.xml" Id="rId2" /><Relationship Type="http://schemas.openxmlformats.org/officeDocument/2006/relationships/notesMaster" Target="/ppt/notesMasters/notesMaster1.xml" Id="rId1" /></Relationships>
</file>

<file path=ppt/notesSlides/_rels/notesSlide24.xml.rels>&#65279;<?xml version="1.0" encoding="utf-8"?><Relationships xmlns="http://schemas.openxmlformats.org/package/2006/relationships"><Relationship Type="http://schemas.openxmlformats.org/officeDocument/2006/relationships/slide" Target="/ppt/slides/slide28.xml" Id="rId2" /><Relationship Type="http://schemas.openxmlformats.org/officeDocument/2006/relationships/notesMaster" Target="/ppt/notesMasters/notesMaster1.xml" Id="rId1" /></Relationships>
</file>

<file path=ppt/notesSlides/_rels/notesSlide25.xml.rels>&#65279;<?xml version="1.0" encoding="utf-8"?><Relationships xmlns="http://schemas.openxmlformats.org/package/2006/relationships"><Relationship Type="http://schemas.openxmlformats.org/officeDocument/2006/relationships/slide" Target="/ppt/slides/slide29.xml" Id="rId2" /><Relationship Type="http://schemas.openxmlformats.org/officeDocument/2006/relationships/notesMaster" Target="/ppt/notesMasters/notesMaster1.xml" Id="rId1" /></Relationships>
</file>

<file path=ppt/notesSlides/_rels/notesSlide26.xml.rels>&#65279;<?xml version="1.0" encoding="utf-8"?><Relationships xmlns="http://schemas.openxmlformats.org/package/2006/relationships"><Relationship Type="http://schemas.openxmlformats.org/officeDocument/2006/relationships/slide" Target="/ppt/slides/slide31.xml" Id="rId2" /><Relationship Type="http://schemas.openxmlformats.org/officeDocument/2006/relationships/notesMaster" Target="/ppt/notesMasters/notesMaster1.xml" Id="rId1" /></Relationships>
</file>

<file path=ppt/notesSlides/_rels/notesSlide27.xml.rels>&#65279;<?xml version="1.0" encoding="utf-8"?><Relationships xmlns="http://schemas.openxmlformats.org/package/2006/relationships"><Relationship Type="http://schemas.openxmlformats.org/officeDocument/2006/relationships/slide" Target="/ppt/slides/slide32.xml" Id="rId2" /><Relationship Type="http://schemas.openxmlformats.org/officeDocument/2006/relationships/notesMaster" Target="/ppt/notesMasters/notesMaster1.xml" Id="rId1" /></Relationships>
</file>

<file path=ppt/notesSlides/_rels/notesSlide28.xml.rels>&#65279;<?xml version="1.0" encoding="utf-8"?><Relationships xmlns="http://schemas.openxmlformats.org/package/2006/relationships"><Relationship Type="http://schemas.openxmlformats.org/officeDocument/2006/relationships/slide" Target="/ppt/slides/slide33.xml" Id="rId2" /><Relationship Type="http://schemas.openxmlformats.org/officeDocument/2006/relationships/notesMaster" Target="/ppt/notesMasters/notesMaster1.xml" Id="rId1" /></Relationships>
</file>

<file path=ppt/notesSlides/_rels/notesSlide29.xml.rels>&#65279;<?xml version="1.0" encoding="utf-8"?><Relationships xmlns="http://schemas.openxmlformats.org/package/2006/relationships"><Relationship Type="http://schemas.openxmlformats.org/officeDocument/2006/relationships/slide" Target="/ppt/slides/slide34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6.xml" Id="rId2" /><Relationship Type="http://schemas.openxmlformats.org/officeDocument/2006/relationships/notesMaster" Target="/ppt/notesMasters/notesMaster1.xml" Id="rId1" /></Relationships>
</file>

<file path=ppt/notesSlides/_rels/notesSlide30.xml.rels>&#65279;<?xml version="1.0" encoding="utf-8"?><Relationships xmlns="http://schemas.openxmlformats.org/package/2006/relationships"><Relationship Type="http://schemas.openxmlformats.org/officeDocument/2006/relationships/slide" Target="/ppt/slides/slide35.xml" Id="rId2" /><Relationship Type="http://schemas.openxmlformats.org/officeDocument/2006/relationships/notesMaster" Target="/ppt/notesMasters/notesMaster1.xml" Id="rId1" /></Relationships>
</file>

<file path=ppt/notesSlides/_rels/notesSlide31.xml.rels>&#65279;<?xml version="1.0" encoding="utf-8"?><Relationships xmlns="http://schemas.openxmlformats.org/package/2006/relationships"><Relationship Type="http://schemas.openxmlformats.org/officeDocument/2006/relationships/slide" Target="/ppt/slides/slide36.xml" Id="rId2" /><Relationship Type="http://schemas.openxmlformats.org/officeDocument/2006/relationships/notesMaster" Target="/ppt/notesMasters/notesMaster1.xml" Id="rId1" /></Relationships>
</file>

<file path=ppt/notesSlides/_rels/notesSlide32.xml.rels>&#65279;<?xml version="1.0" encoding="utf-8"?><Relationships xmlns="http://schemas.openxmlformats.org/package/2006/relationships"><Relationship Type="http://schemas.openxmlformats.org/officeDocument/2006/relationships/slide" Target="/ppt/slides/slide37.xml" Id="rId2" /><Relationship Type="http://schemas.openxmlformats.org/officeDocument/2006/relationships/notesMaster" Target="/ppt/notesMasters/notesMaster1.xml" Id="rId1" /></Relationships>
</file>

<file path=ppt/notesSlides/_rels/notesSlide33.xml.rels>&#65279;<?xml version="1.0" encoding="utf-8"?><Relationships xmlns="http://schemas.openxmlformats.org/package/2006/relationships"><Relationship Type="http://schemas.openxmlformats.org/officeDocument/2006/relationships/slide" Target="/ppt/slides/slide38.xml" Id="rId2" /><Relationship Type="http://schemas.openxmlformats.org/officeDocument/2006/relationships/notesMaster" Target="/ppt/notesMasters/notesMaster1.xml" Id="rId1" /></Relationships>
</file>

<file path=ppt/notesSlides/_rels/notesSlide34.xml.rels>&#65279;<?xml version="1.0" encoding="utf-8"?><Relationships xmlns="http://schemas.openxmlformats.org/package/2006/relationships"><Relationship Type="http://schemas.openxmlformats.org/officeDocument/2006/relationships/slide" Target="/ppt/slides/slide39.xml" Id="rId2" /><Relationship Type="http://schemas.openxmlformats.org/officeDocument/2006/relationships/notesMaster" Target="/ppt/notesMasters/notesMaster1.xml" Id="rId1" /></Relationships>
</file>

<file path=ppt/notesSlides/_rels/notesSlide35.xml.rels>&#65279;<?xml version="1.0" encoding="utf-8"?><Relationships xmlns="http://schemas.openxmlformats.org/package/2006/relationships"><Relationship Type="http://schemas.openxmlformats.org/officeDocument/2006/relationships/slide" Target="/ppt/slides/slide40.xml" Id="rId2" /><Relationship Type="http://schemas.openxmlformats.org/officeDocument/2006/relationships/notesMaster" Target="/ppt/notesMasters/notesMaster1.xml" Id="rId1" /></Relationships>
</file>

<file path=ppt/notesSlides/_rels/notesSlide36.xml.rels>&#65279;<?xml version="1.0" encoding="utf-8"?><Relationships xmlns="http://schemas.openxmlformats.org/package/2006/relationships"><Relationship Type="http://schemas.openxmlformats.org/officeDocument/2006/relationships/slide" Target="/ppt/slides/slide41.xml" Id="rId2" /><Relationship Type="http://schemas.openxmlformats.org/officeDocument/2006/relationships/notesMaster" Target="/ppt/notesMasters/notesMaster1.xml" Id="rId1" /></Relationships>
</file>

<file path=ppt/notesSlides/_rels/notesSlide37.xml.rels>&#65279;<?xml version="1.0" encoding="utf-8"?><Relationships xmlns="http://schemas.openxmlformats.org/package/2006/relationships"><Relationship Type="http://schemas.openxmlformats.org/officeDocument/2006/relationships/slide" Target="/ppt/slides/slide42.xml" Id="rId2" /><Relationship Type="http://schemas.openxmlformats.org/officeDocument/2006/relationships/notesMaster" Target="/ppt/notesMasters/notesMaster1.xml" Id="rId1" /></Relationships>
</file>

<file path=ppt/notesSlides/_rels/notesSlide38.xml.rels>&#65279;<?xml version="1.0" encoding="utf-8"?><Relationships xmlns="http://schemas.openxmlformats.org/package/2006/relationships"><Relationship Type="http://schemas.openxmlformats.org/officeDocument/2006/relationships/slide" Target="/ppt/slides/slide44.xml" Id="rId2" /><Relationship Type="http://schemas.openxmlformats.org/officeDocument/2006/relationships/notesMaster" Target="/ppt/notesMasters/notesMaster1.xml" Id="rId1" /></Relationships>
</file>

<file path=ppt/notesSlides/_rels/notesSlide39.xml.rels>&#65279;<?xml version="1.0" encoding="utf-8"?><Relationships xmlns="http://schemas.openxmlformats.org/package/2006/relationships"><Relationship Type="http://schemas.openxmlformats.org/officeDocument/2006/relationships/slide" Target="/ppt/slides/slide46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40.xml.rels>&#65279;<?xml version="1.0" encoding="utf-8"?><Relationships xmlns="http://schemas.openxmlformats.org/package/2006/relationships"><Relationship Type="http://schemas.openxmlformats.org/officeDocument/2006/relationships/slide" Target="/ppt/slides/slide47.xml" Id="rId2" /><Relationship Type="http://schemas.openxmlformats.org/officeDocument/2006/relationships/notesMaster" Target="/ppt/notesMasters/notesMaster1.xml" Id="rId1" /></Relationships>
</file>

<file path=ppt/notesSlides/_rels/notesSlide41.xml.rels>&#65279;<?xml version="1.0" encoding="utf-8"?><Relationships xmlns="http://schemas.openxmlformats.org/package/2006/relationships"><Relationship Type="http://schemas.openxmlformats.org/officeDocument/2006/relationships/slide" Target="/ppt/slides/slide48.xml" Id="rId2" /><Relationship Type="http://schemas.openxmlformats.org/officeDocument/2006/relationships/notesMaster" Target="/ppt/notesMasters/notesMaster1.xml" Id="rId1" /></Relationships>
</file>

<file path=ppt/notesSlides/_rels/notesSlide42.xml.rels>&#65279;<?xml version="1.0" encoding="utf-8"?><Relationships xmlns="http://schemas.openxmlformats.org/package/2006/relationships"><Relationship Type="http://schemas.openxmlformats.org/officeDocument/2006/relationships/slide" Target="/ppt/slides/slide49.xml" Id="rId2" /><Relationship Type="http://schemas.openxmlformats.org/officeDocument/2006/relationships/notesMaster" Target="/ppt/notesMasters/notesMaster1.xml" Id="rId1" /></Relationships>
</file>

<file path=ppt/notesSlides/_rels/notesSlide43.xml.rels>&#65279;<?xml version="1.0" encoding="utf-8"?><Relationships xmlns="http://schemas.openxmlformats.org/package/2006/relationships"><Relationship Type="http://schemas.openxmlformats.org/officeDocument/2006/relationships/slide" Target="/ppt/slides/slide50.xml" Id="rId2" /><Relationship Type="http://schemas.openxmlformats.org/officeDocument/2006/relationships/notesMaster" Target="/ppt/notesMasters/notesMaster1.xml" Id="rId1" /></Relationships>
</file>

<file path=ppt/notesSlides/_rels/notesSlide44.xml.rels>&#65279;<?xml version="1.0" encoding="utf-8"?><Relationships xmlns="http://schemas.openxmlformats.org/package/2006/relationships"><Relationship Type="http://schemas.openxmlformats.org/officeDocument/2006/relationships/slide" Target="/ppt/slides/slide51.xml" Id="rId2" /><Relationship Type="http://schemas.openxmlformats.org/officeDocument/2006/relationships/notesMaster" Target="/ppt/notesMasters/notesMaster1.xml" Id="rId1" /></Relationships>
</file>

<file path=ppt/notesSlides/_rels/notesSlide45.xml.rels>&#65279;<?xml version="1.0" encoding="utf-8"?><Relationships xmlns="http://schemas.openxmlformats.org/package/2006/relationships"><Relationship Type="http://schemas.openxmlformats.org/officeDocument/2006/relationships/slide" Target="/ppt/slides/slide52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10.xml" Id="rId2" /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11.xml" Id="rId2" /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1160463"/>
            <a:ext cx="5572125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31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44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3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1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5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2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3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61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62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63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LOS figures – consider updating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06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9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section was the only potential candidate for a road diet, which is why it was evaluated </a:t>
            </a:r>
          </a:p>
          <a:p>
            <a:endParaRPr lang="en-US" dirty="0"/>
          </a:p>
          <a:p>
            <a:r>
              <a:rPr lang="en-US" dirty="0"/>
              <a:t>Make sure to show AM and AM in figure and tables (apples to apples)</a:t>
            </a:r>
          </a:p>
          <a:p>
            <a:endParaRPr lang="en-US" dirty="0"/>
          </a:p>
          <a:p>
            <a:r>
              <a:rPr lang="en-US" dirty="0"/>
              <a:t>Just for reference, LOS C is about 20-35 [sec/vehicle] delay while LOS E is 55-80 [sec/vehicle]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Discussion about why we are not changing the existing cross-section of the roadway. We evaluated changing the cross-section from 6 lanes to 4 lanes from Lovers to Southwestern but decided not to due to LOS capacity constraints.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8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sure to show AM and AM in figure and tables (apples to apples)</a:t>
            </a:r>
          </a:p>
          <a:p>
            <a:endParaRPr lang="en-US"/>
          </a:p>
          <a:p>
            <a:r>
              <a:rPr lang="en-US"/>
              <a:t>Just for reference, LOS C is about 20-35 [sec/vehicle] delay while LOS E is 55-80 [sec/vehicle]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Discussion about why we are not changing the existing cross-section of the roadway. We evaluated changing the cross-section from 6 lanes to 4 lanes from Lovers to Southwestern but decided not to due to LOS capacity constraints.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22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Ezekiel</a:t>
            </a:r>
            <a:r>
              <a:rPr lang="en-US"/>
              <a:t> - Need to show Mitigation Bubbles (blank for now, Lucy will provide LOS 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32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6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6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88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86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11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1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1160463"/>
            <a:ext cx="5572125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A unified public engagement meeting was held on May 2024 due to the interrelated impacts of the concurrent corridor studies:</a:t>
            </a:r>
          </a:p>
          <a:p>
            <a:pPr lvl="0"/>
            <a:endParaRPr lang="en-US"/>
          </a:p>
          <a:p>
            <a:pPr lvl="0"/>
            <a:r>
              <a:rPr lang="en-US"/>
              <a:t>-Abrams Rd (Richmond Ave to Northwest Hwy)</a:t>
            </a:r>
          </a:p>
          <a:p>
            <a:pPr lvl="0"/>
            <a:r>
              <a:rPr lang="en-US"/>
              <a:t>-Skillman St. (Live Oak St to Abrams Rd)</a:t>
            </a:r>
          </a:p>
          <a:p>
            <a:pPr lvl="0"/>
            <a:r>
              <a:rPr lang="en-US"/>
              <a:t>-----------------------------------------------</a:t>
            </a:r>
          </a:p>
          <a:p>
            <a:pPr lvl="0"/>
            <a:r>
              <a:rPr lang="en-US"/>
              <a:t>Discussion about the Abrams Rd. study. Show the limits of that project. That study is happening in tandem to the Skillman St. project </a:t>
            </a:r>
          </a:p>
          <a:p>
            <a:pPr lvl="0"/>
            <a:endParaRPr lang="en-US"/>
          </a:p>
          <a:p>
            <a:pPr lvl="0"/>
            <a:r>
              <a:rPr lang="en-US"/>
              <a:t>Previous public meeting about Skillman/Abrams corridor – Do a quick summary of the results of this study https://dallascityhall.com/departments/transportation/DCH%20Documents/Transportation_Planning/Corridor%20Studies/Abrams_and_Skillman_Public_Engagement_Summary_Draft.pdf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68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37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87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64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Zoom into this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63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49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538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D4B46-0B0A-4B10-9DFC-4E727370AE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928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40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4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5719E-71FC-F15B-8B71-2DFB5ADD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E43EC-9F63-E04C-9B19-4E92BC08C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414151-DE5B-B570-A040-ACD6E9363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Below are the results of the peak hour capacity analysis in </a:t>
            </a:r>
            <a:r>
              <a:rPr lang="en-US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2045</a:t>
            </a:r>
            <a:r>
              <a:rPr lang="en-US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8A6AC-FEB2-AA89-BD95-F51A099E7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D4B46-0B0A-4B10-9DFC-4E727370AE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144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1160463"/>
            <a:ext cx="5572125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A unified public engagement meeting was held on May 2024 due to the interrelated impacts of the concurrent corridor studies: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-Abrams Rd (Richmond Ave to Northwest Hwy)</a:t>
            </a:r>
          </a:p>
          <a:p>
            <a:pPr lvl="0"/>
            <a:r>
              <a:rPr lang="en-US" dirty="0"/>
              <a:t>-Skillman St. (Live Oak St to Abrams Rd)</a:t>
            </a:r>
          </a:p>
          <a:p>
            <a:pPr lvl="0"/>
            <a:r>
              <a:rPr lang="en-US" dirty="0"/>
              <a:t>-----------------------------------------------</a:t>
            </a:r>
          </a:p>
          <a:p>
            <a:pPr lvl="0"/>
            <a:r>
              <a:rPr lang="en-US" dirty="0"/>
              <a:t>Discussion about the Abrams Rd. study. Show the limits of that project. That study is happening in tandem to the Skillman St. project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Previous public meeting about Skillman/Abrams corridor – Do a quick summary of the results of this study https://dallascityhall.com/departments/transportation/DCH%20Documents/Transportation_Planning/Corridor%20Studies/Abrams_and_Skillman_Public_Engagement_Summary_Draft.pdf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360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9D5D-5A31-7840-DE2A-6F4F5AABF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E6B17-2CCB-FAC6-D2C6-8F0D8FA4A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A536D-9B69-BE90-C420-80C3F46C4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Below are the results of the peak hour capacity analysis in </a:t>
            </a:r>
            <a:r>
              <a:rPr lang="en-US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2045</a:t>
            </a:r>
            <a:r>
              <a:rPr lang="en-US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E47DA-0102-9D3D-C76D-DEECAF211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D4B46-0B0A-4B10-9DFC-4E727370AE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604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7D54A-AB51-A20F-3C97-1B17E247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ED2FC-26E2-C276-8578-0FACB9268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D9CEEE-C27A-C839-AB29-2EAB941C8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59BE3-890D-0FD4-96B7-1B43A834B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D4B46-0B0A-4B10-9DFC-4E727370AE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483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D4B46-0B0A-4B10-9DFC-4E727370AE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9930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234E4-B207-B905-4D23-9DD60AC9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95AFA-090D-0C7A-31F6-EE7C97734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2A470-3E8F-C54D-3FF8-651F1905F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3F184-0DB6-4409-1068-0242CE94B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D4B46-0B0A-4B10-9DFC-4E727370AE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859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Ezekiel – please add a new image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264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1160463"/>
            <a:ext cx="5572125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0B6BF-93B5-46D9-9CE5-3D4331CD44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91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3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Contributing Factor No. 4 – “Other” – Refers to a generalized category of unique circumstances such as: Faulty Evasive Actions, Disabled in Traffic Lane, Backed without safety (Unsafe Backing Movement),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1200162" lvl="2" indent="-285750" fontAlgn="ctr">
              <a:spcBef>
                <a:spcPts val="0"/>
              </a:spcBef>
            </a:pPr>
            <a:r>
              <a:rPr lang="en-US" sz="1400">
                <a:latin typeface="+mj-lt"/>
              </a:rPr>
              <a:t>Within Section 1, there are:</a:t>
            </a:r>
          </a:p>
          <a:p>
            <a:pPr marL="1657374" lvl="3" indent="-285750" fontAlgn="ctr">
              <a:spcBef>
                <a:spcPts val="0"/>
              </a:spcBef>
            </a:pPr>
            <a:r>
              <a:rPr lang="en-US" sz="1050">
                <a:latin typeface="+mj-lt"/>
              </a:rPr>
              <a:t>LT crashes (failure to yield ROW)</a:t>
            </a:r>
          </a:p>
          <a:p>
            <a:pPr marL="1657374" lvl="3" indent="-285750" fontAlgn="ctr">
              <a:spcBef>
                <a:spcPts val="0"/>
              </a:spcBef>
            </a:pPr>
            <a:r>
              <a:rPr lang="en-US" sz="1050">
                <a:latin typeface="+mj-lt"/>
              </a:rPr>
              <a:t>Pedestrian/cyclist crashes</a:t>
            </a:r>
          </a:p>
          <a:p>
            <a:pPr marL="1657374" lvl="3" indent="-285750" fontAlgn="ctr">
              <a:spcBef>
                <a:spcPts val="0"/>
              </a:spcBef>
            </a:pPr>
            <a:r>
              <a:rPr lang="en-US" sz="1050">
                <a:latin typeface="+mj-lt"/>
              </a:rPr>
              <a:t>Speed issues (failure to control speed) - north of Lovers Ln. </a:t>
            </a:r>
          </a:p>
          <a:p>
            <a:pPr marL="2114586" lvl="4" indent="-285750" fontAlgn="ctr">
              <a:spcBef>
                <a:spcPts val="0"/>
              </a:spcBef>
            </a:pPr>
            <a:r>
              <a:rPr lang="en-US" sz="1050">
                <a:latin typeface="+mj-lt"/>
              </a:rPr>
              <a:t>Most speeding crashes (15 out of 17) occurred on the north end of the corridor within sections 1 and 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46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Clr>
                <a:srgbClr val="D9A627"/>
              </a:buClr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srgbClr val="3056A5"/>
                </a:solidFill>
                <a:highlight>
                  <a:srgbClr val="FFFF00"/>
                </a:highlight>
              </a:rPr>
              <a:t>One fatality</a:t>
            </a:r>
            <a:r>
              <a:rPr lang="en-US">
                <a:solidFill>
                  <a:srgbClr val="3056A5"/>
                </a:solidFill>
                <a:highlight>
                  <a:srgbClr val="FFFF00"/>
                </a:highlight>
              </a:rPr>
              <a:t> near Tietze Park (Velasco Ave)</a:t>
            </a:r>
          </a:p>
          <a:p>
            <a:pPr marL="742950" lvl="1" indent="-285750">
              <a:spcAft>
                <a:spcPts val="1200"/>
              </a:spcAft>
              <a:buClr>
                <a:srgbClr val="D9A627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056A5"/>
                </a:solidFill>
                <a:highlight>
                  <a:srgbClr val="FFFF00"/>
                </a:highlight>
              </a:rPr>
              <a:t>New Pedestrian Hybrid Beacon Recommended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D4B46-0B0A-4B10-9DFC-4E727370AE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44986"/>
      </p:ext>
    </p:extLst>
  </p:cSld>
  <p:clrMapOvr>
    <a:masterClrMapping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image" Target="/ppt/media/image1.jpeg" Id="rId2" /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image" Target="/ppt/media/image2.tiff" Id="rId2" /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image" Target="/ppt/media/image2.tiff" Id="rId3" /><Relationship Type="http://schemas.openxmlformats.org/officeDocument/2006/relationships/image" Target="/ppt/media/image3.png" Id="rId2" /><Relationship Type="http://schemas.openxmlformats.org/officeDocument/2006/relationships/slideMaster" Target="/ppt/slideMasters/slideMaster1.xml" Id="rId1" /></Relationships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B1517-C2A8-43DB-B202-A66B1972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965C-F753-43AD-BEB0-F60FB456BE8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3B39A4-678F-4E8F-9706-35F43E21DD41}"/>
              </a:ext>
            </a:extLst>
          </p:cNvPr>
          <p:cNvGrpSpPr/>
          <p:nvPr userDrawn="1"/>
        </p:nvGrpSpPr>
        <p:grpSpPr>
          <a:xfrm>
            <a:off x="628649" y="3276601"/>
            <a:ext cx="5384523" cy="269492"/>
            <a:chOff x="768628" y="3365646"/>
            <a:chExt cx="3735658" cy="1804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5BB60B-62B2-4BFF-A7D4-B9807EE0BE65}"/>
                </a:ext>
              </a:extLst>
            </p:cNvPr>
            <p:cNvCxnSpPr/>
            <p:nvPr userDrawn="1"/>
          </p:nvCxnSpPr>
          <p:spPr>
            <a:xfrm>
              <a:off x="768628" y="3365646"/>
              <a:ext cx="3735658" cy="0"/>
            </a:xfrm>
            <a:prstGeom prst="line">
              <a:avLst/>
            </a:prstGeom>
            <a:ln w="41275">
              <a:solidFill>
                <a:srgbClr val="3056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4431B01-F401-4A9D-97C5-57A62D5F65FA}"/>
                </a:ext>
              </a:extLst>
            </p:cNvPr>
            <p:cNvCxnSpPr/>
            <p:nvPr userDrawn="1"/>
          </p:nvCxnSpPr>
          <p:spPr>
            <a:xfrm>
              <a:off x="768628" y="3459990"/>
              <a:ext cx="3211552" cy="0"/>
            </a:xfrm>
            <a:prstGeom prst="line">
              <a:avLst/>
            </a:prstGeom>
            <a:ln w="41275">
              <a:solidFill>
                <a:srgbClr val="DAA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DFF183-E8BC-4B0B-A92B-9CC0EB5D7344}"/>
                </a:ext>
              </a:extLst>
            </p:cNvPr>
            <p:cNvCxnSpPr/>
            <p:nvPr userDrawn="1"/>
          </p:nvCxnSpPr>
          <p:spPr>
            <a:xfrm>
              <a:off x="768628" y="3545483"/>
              <a:ext cx="2677099" cy="609"/>
            </a:xfrm>
            <a:prstGeom prst="line">
              <a:avLst/>
            </a:prstGeom>
            <a:ln w="41275">
              <a:solidFill>
                <a:srgbClr val="3056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24F74-39BD-4977-B046-AC089F90B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3" y="2436846"/>
            <a:ext cx="3638107" cy="3638107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B77BC72-1A47-44EF-A581-6B0924135A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876300"/>
            <a:ext cx="10363200" cy="952500"/>
          </a:xfrm>
        </p:spPr>
        <p:txBody>
          <a:bodyPr>
            <a:normAutofit/>
          </a:bodyPr>
          <a:lstStyle>
            <a:lvl1pPr marL="0" indent="0">
              <a:buNone/>
              <a:defRPr sz="6000" b="1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388DBB-EAE3-46F0-AC28-0F1F3FF6D6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1" y="2190750"/>
            <a:ext cx="5962651" cy="571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800" b="1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Organization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B6816CD-B665-4475-AC3B-364FB7E3C3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4514850"/>
            <a:ext cx="5295900" cy="1123950"/>
          </a:xfr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056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</a:t>
            </a:r>
          </a:p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056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City of Dallas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9B8B20-CF9D-4EBE-9584-CCE612CEAF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99" y="2762251"/>
            <a:ext cx="5981700" cy="53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800" b="1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BCCF11-4218-4DB2-8859-53634685A8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399" y="3848100"/>
            <a:ext cx="5600700" cy="647700"/>
          </a:xfrm>
        </p:spPr>
        <p:txBody>
          <a:bodyPr>
            <a:normAutofit/>
          </a:bodyPr>
          <a:lstStyle>
            <a:lvl1pPr marL="0" marR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baseline="0"/>
            </a:lvl1pPr>
            <a:lvl5pPr marL="1828846" indent="0">
              <a:buNone/>
              <a:defRPr/>
            </a:lvl5pPr>
          </a:lstStyle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056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Name, Title</a:t>
            </a:r>
          </a:p>
        </p:txBody>
      </p:sp>
    </p:spTree>
    <p:extLst>
      <p:ext uri="{BB962C8B-B14F-4D97-AF65-F5344CB8AC3E}">
        <p14:creationId xmlns:p14="http://schemas.microsoft.com/office/powerpoint/2010/main" val="36177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FF25C-398F-436A-B1BF-3A76933C1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8" y="1330165"/>
            <a:ext cx="11268070" cy="4351338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defRPr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defRPr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buClr>
                <a:srgbClr val="FFC000"/>
              </a:buClr>
              <a:defRPr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buClr>
                <a:srgbClr val="FFC000"/>
              </a:buClr>
              <a:defRPr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buClr>
                <a:srgbClr val="FFC000"/>
              </a:buClr>
              <a:defRPr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46A1E3-0448-DA2E-A18E-CA634908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8" y="206374"/>
            <a:ext cx="11268071" cy="1005840"/>
          </a:xfrm>
        </p:spPr>
        <p:txBody>
          <a:bodyPr/>
          <a:lstStyle>
            <a:lvl1pPr>
              <a:defRPr b="1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99AC59A-844C-EBDB-6975-F4989A01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398560"/>
            <a:ext cx="2743200" cy="365125"/>
          </a:xfrm>
        </p:spPr>
        <p:txBody>
          <a:bodyPr/>
          <a:lstStyle/>
          <a:p>
            <a:fld id="{3124D799-8608-4924-AD63-20EE418A27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4DD010C6-FBFB-18DE-3138-A9CCEE9E3D3E}"/>
              </a:ext>
            </a:extLst>
          </p:cNvPr>
          <p:cNvSpPr/>
          <p:nvPr userDrawn="1"/>
        </p:nvSpPr>
        <p:spPr>
          <a:xfrm>
            <a:off x="0" y="6163142"/>
            <a:ext cx="12192000" cy="228600"/>
          </a:xfrm>
          <a:prstGeom prst="roundRect">
            <a:avLst/>
          </a:prstGeom>
          <a:solidFill>
            <a:srgbClr val="DA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99049-273D-9F9A-E1AA-C66BE0EF6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8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36D0F-F5F9-2AE0-85FA-E93D78909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/>
        </p:blipFill>
        <p:spPr>
          <a:xfrm>
            <a:off x="32411" y="0"/>
            <a:ext cx="1215958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580B6-A7AC-448C-BD6C-489889D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5695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24D799-8608-4924-AD63-20EE418A2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D77A569-0E20-B220-6ACE-AA47B37A669A}"/>
              </a:ext>
            </a:extLst>
          </p:cNvPr>
          <p:cNvSpPr/>
          <p:nvPr userDrawn="1"/>
        </p:nvSpPr>
        <p:spPr>
          <a:xfrm>
            <a:off x="5189220" y="6163142"/>
            <a:ext cx="7002780" cy="193210"/>
          </a:xfrm>
          <a:prstGeom prst="roundRect">
            <a:avLst/>
          </a:prstGeom>
          <a:solidFill>
            <a:srgbClr val="DAA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E5F29-1C71-E783-AF6B-FB70FB501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992" y="5756827"/>
            <a:ext cx="1005840" cy="10058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511716-0E29-C414-6F41-D13B58A0BC3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47104" y="4114800"/>
            <a:ext cx="5144876" cy="1616353"/>
          </a:xfrm>
        </p:spPr>
        <p:txBody>
          <a:bodyPr>
            <a:noAutofit/>
          </a:bodyPr>
          <a:lstStyle>
            <a:lvl1pPr algn="r">
              <a:defRPr sz="5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D7B94D-EDBE-AB2D-89CC-CF17B5886A36}"/>
              </a:ext>
            </a:extLst>
          </p:cNvPr>
          <p:cNvSpPr/>
          <p:nvPr userDrawn="1"/>
        </p:nvSpPr>
        <p:spPr>
          <a:xfrm>
            <a:off x="5048250" y="6105525"/>
            <a:ext cx="409575" cy="271462"/>
          </a:xfrm>
          <a:custGeom>
            <a:avLst/>
            <a:gdLst>
              <a:gd name="connsiteX0" fmla="*/ 200025 w 409575"/>
              <a:gd name="connsiteY0" fmla="*/ 266700 h 271462"/>
              <a:gd name="connsiteX1" fmla="*/ 409575 w 409575"/>
              <a:gd name="connsiteY1" fmla="*/ 54769 h 271462"/>
              <a:gd name="connsiteX2" fmla="*/ 178593 w 409575"/>
              <a:gd name="connsiteY2" fmla="*/ 0 h 271462"/>
              <a:gd name="connsiteX3" fmla="*/ 0 w 409575"/>
              <a:gd name="connsiteY3" fmla="*/ 130969 h 271462"/>
              <a:gd name="connsiteX4" fmla="*/ 121443 w 409575"/>
              <a:gd name="connsiteY4" fmla="*/ 271462 h 271462"/>
              <a:gd name="connsiteX5" fmla="*/ 200025 w 409575"/>
              <a:gd name="connsiteY5" fmla="*/ 266700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575" h="271462">
                <a:moveTo>
                  <a:pt x="200025" y="266700"/>
                </a:moveTo>
                <a:lnTo>
                  <a:pt x="409575" y="54769"/>
                </a:lnTo>
                <a:lnTo>
                  <a:pt x="178593" y="0"/>
                </a:lnTo>
                <a:lnTo>
                  <a:pt x="0" y="130969"/>
                </a:lnTo>
                <a:lnTo>
                  <a:pt x="121443" y="271462"/>
                </a:lnTo>
                <a:lnTo>
                  <a:pt x="200025" y="2667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40521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26A686-F109-46C6-8D52-1803B454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17813-366E-436D-BB86-0BC30E7A4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34F8B-6229-4DE1-8853-15EE48121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F3CF0-D7A8-47FF-80D9-E0BFBE99C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1B605-F342-462F-AE79-BF29FB1E2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4D799-8608-4924-AD63-20EE418A2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2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2"/>
    <p:sldLayoutId id="2147483650" r:id="rId3"/>
    <p:sldLayoutId id="2147483655" r:id="rId7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2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44.png" Id="rId8" /><Relationship Type="http://schemas.openxmlformats.org/officeDocument/2006/relationships/image" Target="/ppt/media/image48.png" Id="rId13" /><Relationship Type="http://schemas.openxmlformats.org/officeDocument/2006/relationships/image" Target="/ppt/media/image40.png" Id="rId3" /><Relationship Type="http://schemas.openxmlformats.org/officeDocument/2006/relationships/image" Target="/ppt/media/image43.png" Id="rId7" /><Relationship Type="http://schemas.openxmlformats.org/officeDocument/2006/relationships/image" Target="/ppt/media/image47.png" Id="rId12" /><Relationship Type="http://schemas.openxmlformats.org/officeDocument/2006/relationships/notesSlide" Target="/ppt/notesSlides/notesSlide7.xml" Id="rId2" /><Relationship Type="http://schemas.openxmlformats.org/officeDocument/2006/relationships/slideLayout" Target="/ppt/slideLayouts/slideLayout3.xml" Id="rId1" /><Relationship Type="http://schemas.microsoft.com/office/2007/relationships/hdphoto" Target="/ppt/media/hdphoto6.wdp" Id="rId6" /><Relationship Type="http://schemas.openxmlformats.org/officeDocument/2006/relationships/image" Target="/ppt/media/image46.png" Id="rId11" /><Relationship Type="http://schemas.openxmlformats.org/officeDocument/2006/relationships/image" Target="/ppt/media/image42.png" Id="rId5" /><Relationship Type="http://schemas.openxmlformats.org/officeDocument/2006/relationships/image" Target="/ppt/media/image45.png" Id="rId10" /><Relationship Type="http://schemas.openxmlformats.org/officeDocument/2006/relationships/image" Target="/ppt/media/image41.png" Id="rId4" /><Relationship Type="http://schemas.openxmlformats.org/officeDocument/2006/relationships/image" Target="/ppt/media/image2.tiff" Id="rId9" /><Relationship Type="http://schemas.openxmlformats.org/officeDocument/2006/relationships/image" Target="/ppt/media/image49.png" Id="r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50.png" Id="rId3" /><Relationship Type="http://schemas.openxmlformats.org/officeDocument/2006/relationships/image" Target="/ppt/media/image53.png" Id="rId7" /><Relationship Type="http://schemas.openxmlformats.org/officeDocument/2006/relationships/notesSlide" Target="/ppt/notesSlides/notesSlide8.xml" Id="rId2" /><Relationship Type="http://schemas.openxmlformats.org/officeDocument/2006/relationships/slideLayout" Target="/ppt/slideLayouts/slideLayout3.xml" Id="rId1" /><Relationship Type="http://schemas.microsoft.com/office/2007/relationships/hdphoto" Target="/ppt/media/hdphoto7.wdp" Id="rId6" /><Relationship Type="http://schemas.openxmlformats.org/officeDocument/2006/relationships/image" Target="/ppt/media/image52.png" Id="rId5" /><Relationship Type="http://schemas.openxmlformats.org/officeDocument/2006/relationships/image" Target="/ppt/media/image51.pn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58.png" Id="rId8" /><Relationship Type="http://schemas.openxmlformats.org/officeDocument/2006/relationships/image" Target="/ppt/media/image54.png" Id="rId3" /><Relationship Type="http://schemas.openxmlformats.org/officeDocument/2006/relationships/image" Target="/ppt/media/image57.png" Id="rId7" /><Relationship Type="http://schemas.openxmlformats.org/officeDocument/2006/relationships/notesSlide" Target="/ppt/notesSlides/notesSlide9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2.tiff" Id="rId6" /><Relationship Type="http://schemas.openxmlformats.org/officeDocument/2006/relationships/image" Target="/ppt/media/image56.png" Id="rId5" /><Relationship Type="http://schemas.openxmlformats.org/officeDocument/2006/relationships/image" Target="/ppt/media/image59.png" Id="rId10" /><Relationship Type="http://schemas.openxmlformats.org/officeDocument/2006/relationships/image" Target="/ppt/media/image55.png" Id="rId4" /><Relationship Type="http://schemas.microsoft.com/office/2007/relationships/hdphoto" Target="/ppt/media/hdphoto8.wdp" Id="rId9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60.png" Id="rId3" /><Relationship Type="http://schemas.openxmlformats.org/officeDocument/2006/relationships/notesSlide" Target="/ppt/notesSlides/notesSlide10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62.png" Id="rId6" /><Relationship Type="http://schemas.openxmlformats.org/officeDocument/2006/relationships/image" Target="/ppt/media/image2.tiff" Id="rId5" /><Relationship Type="http://schemas.openxmlformats.org/officeDocument/2006/relationships/image" Target="/ppt/media/image61.pn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63.png" Id="rId3" /><Relationship Type="http://schemas.openxmlformats.org/officeDocument/2006/relationships/notesSlide" Target="/ppt/notesSlides/notesSlide11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2.tiff" Id="rId6" /><Relationship Type="http://schemas.openxmlformats.org/officeDocument/2006/relationships/image" Target="/ppt/media/image65.png" Id="rId5" /><Relationship Type="http://schemas.openxmlformats.org/officeDocument/2006/relationships/image" Target="/ppt/media/image64.sv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66.png" Id="rId3" /><Relationship Type="http://schemas.openxmlformats.org/officeDocument/2006/relationships/notesSlide" Target="/ppt/notesSlides/notesSlide12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2.tiff" Id="rId4" /></Relationships>
</file>

<file path=ppt/slides/_rels/slide16.xml.rels>&#65279;<?xml version="1.0" encoding="utf-8"?><Relationships xmlns="http://schemas.openxmlformats.org/package/2006/relationships"><Relationship Type="http://schemas.microsoft.com/office/2007/relationships/hdphoto" Target="/ppt/media/hdphoto9.wdp" Id="rId8" /><Relationship Type="http://schemas.openxmlformats.org/officeDocument/2006/relationships/image" Target="/ppt/media/image67.png" Id="rId3" /><Relationship Type="http://schemas.openxmlformats.org/officeDocument/2006/relationships/image" Target="/ppt/media/image70.png" Id="rId7" /><Relationship Type="http://schemas.openxmlformats.org/officeDocument/2006/relationships/notesSlide" Target="/ppt/notesSlides/notesSlide13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69.png" Id="rId6" /><Relationship Type="http://schemas.openxmlformats.org/officeDocument/2006/relationships/image" Target="/ppt/media/image2.tiff" Id="rId5" /><Relationship Type="http://schemas.openxmlformats.org/officeDocument/2006/relationships/image" Target="/ppt/media/image68.png" Id="rId4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75.png" Id="rId8" /><Relationship Type="http://schemas.openxmlformats.org/officeDocument/2006/relationships/image" Target="/ppt/media/image2.tiff" Id="rId3" /><Relationship Type="http://schemas.openxmlformats.org/officeDocument/2006/relationships/image" Target="/ppt/media/image74.jpeg" Id="rId7" /><Relationship Type="http://schemas.openxmlformats.org/officeDocument/2006/relationships/notesSlide" Target="/ppt/notesSlides/notesSlide14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73.svg" Id="rId6" /><Relationship Type="http://schemas.openxmlformats.org/officeDocument/2006/relationships/image" Target="/ppt/media/image72.png" Id="rId5" /><Relationship Type="http://schemas.openxmlformats.org/officeDocument/2006/relationships/image" Target="/ppt/media/image71.png" Id="rId4" /><Relationship Type="http://schemas.openxmlformats.org/officeDocument/2006/relationships/image" Target="/ppt/media/image76.jpeg" Id="rId9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2.tiff" Id="rId3" /><Relationship Type="http://schemas.openxmlformats.org/officeDocument/2006/relationships/notesSlide" Target="/ppt/notesSlides/notesSlide15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5.svg" Id="rId5" /><Relationship Type="http://schemas.openxmlformats.org/officeDocument/2006/relationships/image" Target="/ppt/media/image4.pn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77.png" Id="rId3" /><Relationship Type="http://schemas.openxmlformats.org/officeDocument/2006/relationships/notesSlide" Target="/ppt/notesSlides/notesSlide16.xml" Id="rId2" /><Relationship Type="http://schemas.openxmlformats.org/officeDocument/2006/relationships/slideLayout" Target="/ppt/slideLayouts/slideLayout7.xml" Id="rId1" /><Relationship Type="http://schemas.microsoft.com/office/2007/relationships/hdphoto" Target="/ppt/media/hdphoto10.wdp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4.png" Id="rId3" /><Relationship Type="http://schemas.openxmlformats.org/officeDocument/2006/relationships/image" Target="/ppt/media/image2.tiff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5.svg" Id="rId4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78.png" Id="rId3" /><Relationship Type="http://schemas.openxmlformats.org/officeDocument/2006/relationships/notesSlide" Target="/ppt/notesSlides/notesSlide17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79.jpeg" Id="rId5" /><Relationship Type="http://schemas.openxmlformats.org/officeDocument/2006/relationships/image" Target="/ppt/media/image2.tiff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diagramData" Target="/ppt/diagrams/data1.xml" Id="rId3" /><Relationship Type="http://schemas.microsoft.com/office/2007/relationships/diagramDrawing" Target="/ppt/diagrams/drawing1.xml" Id="rId7" /><Relationship Type="http://schemas.openxmlformats.org/officeDocument/2006/relationships/notesSlide" Target="/ppt/notesSlides/notesSlide18.xml" Id="rId2" /><Relationship Type="http://schemas.openxmlformats.org/officeDocument/2006/relationships/slideLayout" Target="/ppt/slideLayouts/slideLayout3.xml" Id="rId1" /><Relationship Type="http://schemas.openxmlformats.org/officeDocument/2006/relationships/diagramColors" Target="/ppt/diagrams/colors1.xml" Id="rId6" /><Relationship Type="http://schemas.openxmlformats.org/officeDocument/2006/relationships/diagramQuickStyle" Target="/ppt/diagrams/quickStyle1.xml" Id="rId5" /><Relationship Type="http://schemas.openxmlformats.org/officeDocument/2006/relationships/diagramLayout" Target="/ppt/diagrams/layout1.xml" Id="rId4" /><Relationship Type="http://schemas.openxmlformats.org/officeDocument/2006/relationships/image" Target="/ppt/media/image80.emf" Id="rId9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81.jpeg" Id="rId2" /><Relationship Type="http://schemas.openxmlformats.org/officeDocument/2006/relationships/slideLayout" Target="/ppt/slideLayouts/slideLayout3.xml" Id="rId1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82.jpeg" Id="rId3" /><Relationship Type="http://schemas.openxmlformats.org/officeDocument/2006/relationships/image" Target="/ppt/media/image64.svg" Id="rId7" /><Relationship Type="http://schemas.openxmlformats.org/officeDocument/2006/relationships/notesSlide" Target="/ppt/notesSlides/notesSlide19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63.png" Id="rId6" /><Relationship Type="http://schemas.openxmlformats.org/officeDocument/2006/relationships/image" Target="/ppt/media/image2.tiff" Id="rId5" /><Relationship Type="http://schemas.openxmlformats.org/officeDocument/2006/relationships/image" Target="/ppt/media/image83.png" Id="rId4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86.png" Id="rId8" /><Relationship Type="http://schemas.openxmlformats.org/officeDocument/2006/relationships/image" Target="/ppt/media/image91.png" Id="rId13" /><Relationship Type="http://schemas.microsoft.com/office/2018/10/relationships/comments" Target="/ppt/comments/modernComment_1D6_FD0C5B07.xml" Id="rId3" /><Relationship Type="http://schemas.microsoft.com/office/2007/relationships/hdphoto" Target="/ppt/media/hdphoto12.wdp" Id="rId7" /><Relationship Type="http://schemas.openxmlformats.org/officeDocument/2006/relationships/image" Target="/ppt/media/image90.png" Id="rId12" /><Relationship Type="http://schemas.openxmlformats.org/officeDocument/2006/relationships/notesSlide" Target="/ppt/notesSlides/notesSlide20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85.png" Id="rId6" /><Relationship Type="http://schemas.openxmlformats.org/officeDocument/2006/relationships/image" Target="/ppt/media/image89.png" Id="rId11" /><Relationship Type="http://schemas.microsoft.com/office/2007/relationships/hdphoto" Target="/ppt/media/hdphoto11.wdp" Id="rId5" /><Relationship Type="http://schemas.openxmlformats.org/officeDocument/2006/relationships/image" Target="/ppt/media/image88.png" Id="rId10" /><Relationship Type="http://schemas.openxmlformats.org/officeDocument/2006/relationships/image" Target="/ppt/media/image84.png" Id="rId4" /><Relationship Type="http://schemas.openxmlformats.org/officeDocument/2006/relationships/image" Target="/ppt/media/image87.png" Id="rId9" /><Relationship Type="http://schemas.openxmlformats.org/officeDocument/2006/relationships/image" Target="/ppt/media/image92.png" Id="rId14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2.tiff" Id="rId3" /><Relationship Type="http://schemas.microsoft.com/office/2007/relationships/hdphoto" Target="/ppt/media/hdphoto14.wdp" Id="rId7" /><Relationship Type="http://schemas.openxmlformats.org/officeDocument/2006/relationships/notesSlide" Target="/ppt/notesSlides/notesSlide21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94.png" Id="rId6" /><Relationship Type="http://schemas.microsoft.com/office/2007/relationships/hdphoto" Target="/ppt/media/hdphoto13.wdp" Id="rId5" /><Relationship Type="http://schemas.openxmlformats.org/officeDocument/2006/relationships/image" Target="/ppt/media/image93.pn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2.tiff" Id="rId3" /><Relationship Type="http://schemas.openxmlformats.org/officeDocument/2006/relationships/notesSlide" Target="/ppt/notesSlides/notesSlide22.xml" Id="rId2" /><Relationship Type="http://schemas.openxmlformats.org/officeDocument/2006/relationships/slideLayout" Target="/ppt/slideLayouts/slideLayout3.xml" Id="rId1" /><Relationship Type="http://schemas.microsoft.com/office/2007/relationships/hdphoto" Target="/ppt/media/hdphoto14.wdp" Id="rId6" /><Relationship Type="http://schemas.openxmlformats.org/officeDocument/2006/relationships/image" Target="/ppt/media/image94.png" Id="rId5" /><Relationship Type="http://schemas.openxmlformats.org/officeDocument/2006/relationships/image" Target="/ppt/media/image95.png" Id="rId4" /></Relationships>
</file>

<file path=ppt/slides/_rels/slide27.xml.rels>&#65279;<?xml version="1.0" encoding="utf-8"?><Relationships xmlns="http://schemas.openxmlformats.org/package/2006/relationships"><Relationship Type="http://schemas.microsoft.com/office/2007/relationships/hdphoto" Target="/ppt/media/hdphoto16.wdp" Id="rId8" /><Relationship Type="http://schemas.microsoft.com/office/2007/relationships/hdphoto" Target="/ppt/media/hdphoto18.wdp" Id="rId13" /><Relationship Type="http://schemas.openxmlformats.org/officeDocument/2006/relationships/image" Target="/ppt/media/image96.png" Id="rId3" /><Relationship Type="http://schemas.openxmlformats.org/officeDocument/2006/relationships/image" Target="/ppt/media/image99.png" Id="rId7" /><Relationship Type="http://schemas.openxmlformats.org/officeDocument/2006/relationships/image" Target="/ppt/media/image101.png" Id="rId12" /><Relationship Type="http://schemas.openxmlformats.org/officeDocument/2006/relationships/notesSlide" Target="/ppt/notesSlides/notesSlide23.xml" Id="rId2" /><Relationship Type="http://schemas.openxmlformats.org/officeDocument/2006/relationships/slideLayout" Target="/ppt/slideLayouts/slideLayout3.xml" Id="rId1" /><Relationship Type="http://schemas.microsoft.com/office/2007/relationships/hdphoto" Target="/ppt/media/hdphoto15.wdp" Id="rId6" /><Relationship Type="http://schemas.openxmlformats.org/officeDocument/2006/relationships/image" Target="/ppt/media/image2.tiff" Id="rId11" /><Relationship Type="http://schemas.openxmlformats.org/officeDocument/2006/relationships/image" Target="/ppt/media/image98.png" Id="rId5" /><Relationship Type="http://schemas.microsoft.com/office/2007/relationships/hdphoto" Target="/ppt/media/hdphoto17.wdp" Id="rId10" /><Relationship Type="http://schemas.openxmlformats.org/officeDocument/2006/relationships/image" Target="/ppt/media/image97.png" Id="rId4" /><Relationship Type="http://schemas.openxmlformats.org/officeDocument/2006/relationships/image" Target="/ppt/media/image100.png" Id="rId9" /><Relationship Type="http://schemas.openxmlformats.org/officeDocument/2006/relationships/image" Target="/ppt/media/image102.emf" Id="rId14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102.emf" Id="rId13" /><Relationship Type="http://schemas.openxmlformats.org/officeDocument/2006/relationships/image" Target="/ppt/media/image103.png" Id="rId3" /><Relationship Type="http://schemas.microsoft.com/office/2007/relationships/hdphoto" Target="/ppt/media/hdphoto18.wdp" Id="rId7" /><Relationship Type="http://schemas.microsoft.com/office/2007/relationships/hdphoto" Target="/ppt/media/hdphoto15.wdp" Id="rId12" /><Relationship Type="http://schemas.openxmlformats.org/officeDocument/2006/relationships/notesSlide" Target="/ppt/notesSlides/notesSlide24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01.png" Id="rId6" /><Relationship Type="http://schemas.openxmlformats.org/officeDocument/2006/relationships/image" Target="/ppt/media/image98.png" Id="rId11" /><Relationship Type="http://schemas.openxmlformats.org/officeDocument/2006/relationships/image" Target="/ppt/media/image105.png" Id="rId5" /><Relationship Type="http://schemas.microsoft.com/office/2007/relationships/hdphoto" Target="/ppt/media/hdphoto16.wdp" Id="rId10" /><Relationship Type="http://schemas.openxmlformats.org/officeDocument/2006/relationships/image" Target="/ppt/media/image104.png" Id="rId4" /><Relationship Type="http://schemas.openxmlformats.org/officeDocument/2006/relationships/image" Target="/ppt/media/image99.png" Id="rId9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106.png" Id="rId3" /><Relationship Type="http://schemas.openxmlformats.org/officeDocument/2006/relationships/image" Target="/ppt/media/image108.emf" Id="rId7" /><Relationship Type="http://schemas.openxmlformats.org/officeDocument/2006/relationships/notesSlide" Target="/ppt/notesSlides/notesSlide25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07.png" Id="rId6" /><Relationship Type="http://schemas.openxmlformats.org/officeDocument/2006/relationships/image" Target="/ppt/media/image2.tiff" Id="rId5" /><Relationship Type="http://schemas.microsoft.com/office/2007/relationships/hdphoto" Target="/ppt/media/hdphoto19.wdp" Id="rId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image" Target="/ppt/media/image11.png" Id="rId7" /><Relationship Type="http://schemas.openxmlformats.org/officeDocument/2006/relationships/image" Target="/ppt/media/image6.png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0.png" Id="rId6" /><Relationship Type="http://schemas.openxmlformats.org/officeDocument/2006/relationships/image" Target="/ppt/media/image9.png" Id="rId5" /><Relationship Type="http://schemas.openxmlformats.org/officeDocument/2006/relationships/image" Target="/ppt/media/image8.png" Id="rId4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72.png" Id="rId3" /><Relationship Type="http://schemas.openxmlformats.org/officeDocument/2006/relationships/image" Target="/ppt/media/image2.tiff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09.svg" Id="rId4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image" Target="/ppt/media/image110.png" Id="rId3" /><Relationship Type="http://schemas.openxmlformats.org/officeDocument/2006/relationships/notesSlide" Target="/ppt/notesSlides/notesSlide26.xml" Id="rId2" /><Relationship Type="http://schemas.openxmlformats.org/officeDocument/2006/relationships/slideLayout" Target="/ppt/slideLayouts/slideLayout7.xml" Id="rId1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111.png" Id="rId3" /><Relationship Type="http://schemas.openxmlformats.org/officeDocument/2006/relationships/image" Target="/ppt/media/image113.jpeg" Id="rId7" /><Relationship Type="http://schemas.openxmlformats.org/officeDocument/2006/relationships/notesSlide" Target="/ppt/notesSlides/notesSlide27.xml" Id="rId2" /><Relationship Type="http://schemas.openxmlformats.org/officeDocument/2006/relationships/slideLayout" Target="/ppt/slideLayouts/slideLayout3.xml" Id="rId1" /><Relationship Type="http://schemas.microsoft.com/office/2007/relationships/hdphoto" Target="/ppt/media/hdphoto21.wdp" Id="rId6" /><Relationship Type="http://schemas.openxmlformats.org/officeDocument/2006/relationships/image" Target="/ppt/media/image112.png" Id="rId5" /><Relationship Type="http://schemas.microsoft.com/office/2007/relationships/hdphoto" Target="/ppt/media/hdphoto20.wdp" Id="rId4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114.png" Id="rId3" /><Relationship Type="http://schemas.microsoft.com/office/2007/relationships/hdphoto" Target="/ppt/media/hdphoto21.wdp" Id="rId7" /><Relationship Type="http://schemas.openxmlformats.org/officeDocument/2006/relationships/notesSlide" Target="/ppt/notesSlides/notesSlide28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12.png" Id="rId6" /><Relationship Type="http://schemas.microsoft.com/office/2007/relationships/hdphoto" Target="/ppt/media/hdphoto20.wdp" Id="rId5" /><Relationship Type="http://schemas.openxmlformats.org/officeDocument/2006/relationships/image" Target="/ppt/media/image111.png" Id="rId4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111.png" Id="rId3" /><Relationship Type="http://schemas.openxmlformats.org/officeDocument/2006/relationships/image" Target="/ppt/media/image115.jpeg" Id="rId7" /><Relationship Type="http://schemas.openxmlformats.org/officeDocument/2006/relationships/notesSlide" Target="/ppt/notesSlides/notesSlide29.xml" Id="rId2" /><Relationship Type="http://schemas.openxmlformats.org/officeDocument/2006/relationships/slideLayout" Target="/ppt/slideLayouts/slideLayout3.xml" Id="rId1" /><Relationship Type="http://schemas.microsoft.com/office/2007/relationships/hdphoto" Target="/ppt/media/hdphoto21.wdp" Id="rId6" /><Relationship Type="http://schemas.openxmlformats.org/officeDocument/2006/relationships/image" Target="/ppt/media/image112.png" Id="rId5" /><Relationship Type="http://schemas.microsoft.com/office/2007/relationships/hdphoto" Target="/ppt/media/hdphoto20.wdp" Id="rId4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116.png" Id="rId3" /><Relationship Type="http://schemas.microsoft.com/office/2007/relationships/hdphoto" Target="/ppt/media/hdphoto21.wdp" Id="rId7" /><Relationship Type="http://schemas.openxmlformats.org/officeDocument/2006/relationships/notesSlide" Target="/ppt/notesSlides/notesSlide30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12.png" Id="rId6" /><Relationship Type="http://schemas.microsoft.com/office/2007/relationships/hdphoto" Target="/ppt/media/hdphoto20.wdp" Id="rId5" /><Relationship Type="http://schemas.openxmlformats.org/officeDocument/2006/relationships/image" Target="/ppt/media/image111.png" Id="rId4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117.png" Id="rId3" /><Relationship Type="http://schemas.microsoft.com/office/2007/relationships/hdphoto" Target="/ppt/media/hdphoto21.wdp" Id="rId7" /><Relationship Type="http://schemas.openxmlformats.org/officeDocument/2006/relationships/notesSlide" Target="/ppt/notesSlides/notesSlide31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12.png" Id="rId6" /><Relationship Type="http://schemas.microsoft.com/office/2007/relationships/hdphoto" Target="/ppt/media/hdphoto20.wdp" Id="rId5" /><Relationship Type="http://schemas.openxmlformats.org/officeDocument/2006/relationships/image" Target="/ppt/media/image111.png" Id="rId4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image" Target="/ppt/media/image2.tiff" Id="rId8" /><Relationship Type="http://schemas.openxmlformats.org/officeDocument/2006/relationships/image" Target="/ppt/media/image118.png" Id="rId3" /><Relationship Type="http://schemas.microsoft.com/office/2007/relationships/hdphoto" Target="/ppt/media/hdphoto21.wdp" Id="rId7" /><Relationship Type="http://schemas.openxmlformats.org/officeDocument/2006/relationships/notesSlide" Target="/ppt/notesSlides/notesSlide32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12.png" Id="rId6" /><Relationship Type="http://schemas.microsoft.com/office/2007/relationships/hdphoto" Target="/ppt/media/hdphoto20.wdp" Id="rId5" /><Relationship Type="http://schemas.openxmlformats.org/officeDocument/2006/relationships/image" Target="/ppt/media/image111.png" Id="rId4" /></Relationships>
</file>

<file path=ppt/slides/_rels/slide38.xml.rels>&#65279;<?xml version="1.0" encoding="utf-8"?><Relationships xmlns="http://schemas.openxmlformats.org/package/2006/relationships"><Relationship Type="http://schemas.microsoft.com/office/2007/relationships/hdphoto" Target="/ppt/media/hdphoto21.wdp" Id="rId8" /><Relationship Type="http://schemas.openxmlformats.org/officeDocument/2006/relationships/image" Target="/ppt/media/image119.png" Id="rId3" /><Relationship Type="http://schemas.openxmlformats.org/officeDocument/2006/relationships/image" Target="/ppt/media/image112.png" Id="rId7" /><Relationship Type="http://schemas.openxmlformats.org/officeDocument/2006/relationships/notesSlide" Target="/ppt/notesSlides/notesSlide33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2.tiff" Id="rId6" /><Relationship Type="http://schemas.microsoft.com/office/2007/relationships/hdphoto" Target="/ppt/media/hdphoto22.wdp" Id="rId5" /><Relationship Type="http://schemas.openxmlformats.org/officeDocument/2006/relationships/image" Target="/ppt/media/image120.png" Id="rId4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image" Target="/ppt/media/image121.png" Id="rId3" /><Relationship Type="http://schemas.openxmlformats.org/officeDocument/2006/relationships/notesSlide" Target="/ppt/notesSlides/notesSlide34.xml" Id="rId2" /><Relationship Type="http://schemas.openxmlformats.org/officeDocument/2006/relationships/slideLayout" Target="/ppt/slideLayouts/slideLayout7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13.png" Id="rId3" /><Relationship Type="http://schemas.openxmlformats.org/officeDocument/2006/relationships/image" Target="/ppt/media/image12.png" Id="rId2" /><Relationship Type="http://schemas.openxmlformats.org/officeDocument/2006/relationships/slideLayout" Target="/ppt/slideLayouts/slideLayout3.xml" Id="rId1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image" Target="/ppt/media/image2.tiff" Id="rId3" /><Relationship Type="http://schemas.openxmlformats.org/officeDocument/2006/relationships/notesSlide" Target="/ppt/notesSlides/notesSlide35.xml" Id="rId2" /><Relationship Type="http://schemas.openxmlformats.org/officeDocument/2006/relationships/slideLayout" Target="/ppt/slideLayouts/slideLayout3.xml" Id="rId1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image" Target="/ppt/media/image4.png" Id="rId3" /><Relationship Type="http://schemas.openxmlformats.org/officeDocument/2006/relationships/notesSlide" Target="/ppt/notesSlides/notesSlide36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2.tiff" Id="rId5" /><Relationship Type="http://schemas.openxmlformats.org/officeDocument/2006/relationships/image" Target="/ppt/media/image5.svg" Id="rId4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image" Target="/ppt/media/image122.png" Id="rId3" /><Relationship Type="http://schemas.openxmlformats.org/officeDocument/2006/relationships/notesSlide" Target="/ppt/notesSlides/notesSlide37.xml" Id="rId2" /><Relationship Type="http://schemas.openxmlformats.org/officeDocument/2006/relationships/slideLayout" Target="/ppt/slideLayouts/slideLayout7.xml" Id="rId1" /><Relationship Type="http://schemas.microsoft.com/office/2007/relationships/hdphoto" Target="/ppt/media/hdphoto23.wdp" Id="rId4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image" Target="/ppt/media/image124.jpeg" Id="rId3" /><Relationship Type="http://schemas.openxmlformats.org/officeDocument/2006/relationships/image" Target="/ppt/media/image123.png" Id="rId2" /><Relationship Type="http://schemas.openxmlformats.org/officeDocument/2006/relationships/slideLayout" Target="/ppt/slideLayouts/slideLayout3.xml" Id="rId1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image" Target="/ppt/media/image125.png" Id="rId3" /><Relationship Type="http://schemas.openxmlformats.org/officeDocument/2006/relationships/notesSlide" Target="/ppt/notesSlides/notesSlide38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27.jpeg" Id="rId6" /><Relationship Type="http://schemas.openxmlformats.org/officeDocument/2006/relationships/image" Target="/ppt/media/image126.jpeg" Id="rId5" /><Relationship Type="http://schemas.openxmlformats.org/officeDocument/2006/relationships/image" Target="/ppt/media/image2.tiff" Id="rId4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image" Target="/ppt/media/image128.png" Id="rId2" /><Relationship Type="http://schemas.openxmlformats.org/officeDocument/2006/relationships/slideLayout" Target="/ppt/slideLayouts/slideLayout3.xml" Id="rId1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image" Target="/ppt/media/image129.jpeg" Id="rId3" /><Relationship Type="http://schemas.openxmlformats.org/officeDocument/2006/relationships/notesSlide" Target="/ppt/notesSlides/notesSlide39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31.jpeg" Id="rId6" /><Relationship Type="http://schemas.microsoft.com/office/2007/relationships/hdphoto" Target="/ppt/media/hdphoto24.wdp" Id="rId5" /><Relationship Type="http://schemas.openxmlformats.org/officeDocument/2006/relationships/image" Target="/ppt/media/image130.png" Id="rId4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image" Target="/ppt/media/image134.jpeg" Id="rId8" /><Relationship Type="http://schemas.openxmlformats.org/officeDocument/2006/relationships/image" Target="/ppt/media/image132.jpeg" Id="rId3" /><Relationship Type="http://schemas.openxmlformats.org/officeDocument/2006/relationships/image" Target="/ppt/media/image133.png" Id="rId7" /><Relationship Type="http://schemas.openxmlformats.org/officeDocument/2006/relationships/notesSlide" Target="/ppt/notesSlides/notesSlide40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31.jpeg" Id="rId6" /><Relationship Type="http://schemas.microsoft.com/office/2007/relationships/hdphoto" Target="/ppt/media/hdphoto24.wdp" Id="rId5" /><Relationship Type="http://schemas.openxmlformats.org/officeDocument/2006/relationships/image" Target="/ppt/media/image130.png" Id="rId4" /><Relationship Type="http://schemas.openxmlformats.org/officeDocument/2006/relationships/image" Target="/ppt/media/image2.tiff" Id="rId9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image" Target="/ppt/media/image130.png" Id="rId3" /><Relationship Type="http://schemas.openxmlformats.org/officeDocument/2006/relationships/notesSlide" Target="/ppt/notesSlides/notesSlide41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35.jpeg" Id="rId5" /><Relationship Type="http://schemas.microsoft.com/office/2007/relationships/hdphoto" Target="/ppt/media/hdphoto24.wdp" Id="rId4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image" Target="/ppt/media/image138.png" Id="rId8" /><Relationship Type="http://schemas.openxmlformats.org/officeDocument/2006/relationships/image" Target="/ppt/media/image130.png" Id="rId3" /><Relationship Type="http://schemas.openxmlformats.org/officeDocument/2006/relationships/image" Target="/ppt/media/image137.png" Id="rId7" /><Relationship Type="http://schemas.openxmlformats.org/officeDocument/2006/relationships/notesSlide" Target="/ppt/notesSlides/notesSlide42.xml" Id="rId2" /><Relationship Type="http://schemas.openxmlformats.org/officeDocument/2006/relationships/slideLayout" Target="/ppt/slideLayouts/slideLayout3.xml" Id="rId1" /><Relationship Type="http://schemas.microsoft.com/office/2007/relationships/hdphoto" Target="/ppt/media/hdphoto25.wdp" Id="rId6" /><Relationship Type="http://schemas.openxmlformats.org/officeDocument/2006/relationships/image" Target="/ppt/media/image136.png" Id="rId5" /><Relationship Type="http://schemas.microsoft.com/office/2007/relationships/hdphoto" Target="/ppt/media/hdphoto24.wdp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14.pn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5.png" Id="rId5" /><Relationship Type="http://schemas.openxmlformats.org/officeDocument/2006/relationships/image" Target="/ppt/media/image2.tiff" Id="rId4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notesSlide" Target="/ppt/notesSlides/notesSlide43.xml" Id="rId2" /><Relationship Type="http://schemas.openxmlformats.org/officeDocument/2006/relationships/slideLayout" Target="/ppt/slideLayouts/slideLayout3.xml" Id="rId1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image" Target="/ppt/media/image139.png" Id="rId3" /><Relationship Type="http://schemas.openxmlformats.org/officeDocument/2006/relationships/notesSlide" Target="/ppt/notesSlides/notesSlide44.xml" Id="rId2" /><Relationship Type="http://schemas.openxmlformats.org/officeDocument/2006/relationships/slideLayout" Target="/ppt/slideLayouts/slideLayout7.xml" Id="rId1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image" Target="/ppt/media/image140.png" Id="rId7" /><Relationship Type="http://schemas.openxmlformats.org/officeDocument/2006/relationships/notesSlide" Target="/ppt/notesSlides/notesSlide45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73.svg" Id="rId6" /><Relationship Type="http://schemas.openxmlformats.org/officeDocument/2006/relationships/image" Target="/ppt/media/image72.png" Id="rId5" /><Relationship Type="http://schemas.openxmlformats.org/officeDocument/2006/relationships/image" Target="/ppt/media/image2.tiff" Id="rId4" /><Relationship Type="http://schemas.openxmlformats.org/officeDocument/2006/relationships/hyperlink" Target="https://dallascityhall.com/departments/transportation/Pages/Abrams-Skillman-Corridor-Studies.aspx" TargetMode="External" Id="r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16.png" Id="rId3" /><Relationship Type="http://schemas.openxmlformats.org/officeDocument/2006/relationships/image" Target="/ppt/media/image18.png" Id="rId7" /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17.png" Id="rId6" /><Relationship Type="http://schemas.openxmlformats.org/officeDocument/2006/relationships/image" Target="/ppt/media/image2.tiff" Id="rId5" /><Relationship Type="http://schemas.microsoft.com/office/2007/relationships/hdphoto" Target="/ppt/media/hdphoto1.wdp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22.png" Id="rId8" /><Relationship Type="http://schemas.openxmlformats.org/officeDocument/2006/relationships/image" Target="/ppt/media/image27.png" Id="rId13" /><Relationship Type="http://schemas.openxmlformats.org/officeDocument/2006/relationships/image" Target="/ppt/media/image2.tiff" Id="rId3" /><Relationship Type="http://schemas.openxmlformats.org/officeDocument/2006/relationships/image" Target="/ppt/media/image21.svg" Id="rId7" /><Relationship Type="http://schemas.openxmlformats.org/officeDocument/2006/relationships/image" Target="/ppt/media/image26.svg" Id="rId12" /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20.png" Id="rId6" /><Relationship Type="http://schemas.openxmlformats.org/officeDocument/2006/relationships/image" Target="/ppt/media/image25.png" Id="rId11" /><Relationship Type="http://schemas.microsoft.com/office/2007/relationships/hdphoto" Target="/ppt/media/hdphoto2.wdp" Id="rId5" /><Relationship Type="http://schemas.openxmlformats.org/officeDocument/2006/relationships/image" Target="/ppt/media/image24.jpeg" Id="rId10" /><Relationship Type="http://schemas.openxmlformats.org/officeDocument/2006/relationships/image" Target="/ppt/media/image19.png" Id="rId4" /><Relationship Type="http://schemas.openxmlformats.org/officeDocument/2006/relationships/image" Target="/ppt/media/image23.svg" Id="rId9" /><Relationship Type="http://schemas.openxmlformats.org/officeDocument/2006/relationships/image" Target="/ppt/media/image28.jpeg" Id="rId1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29.png" Id="rId3" /><Relationship Type="http://schemas.openxmlformats.org/officeDocument/2006/relationships/notesSlide" Target="/ppt/notesSlides/notesSlide5.xml" Id="rId2" /><Relationship Type="http://schemas.openxmlformats.org/officeDocument/2006/relationships/slideLayout" Target="/ppt/slideLayouts/slideLayout7.xml" Id="rId1" /><Relationship Type="http://schemas.microsoft.com/office/2007/relationships/hdphoto" Target="/ppt/media/hdphoto3.wdp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4.png" Id="rId8" /><Relationship Type="http://schemas.openxmlformats.org/officeDocument/2006/relationships/image" Target="/ppt/media/image36.png" Id="rId13" /><Relationship Type="http://schemas.openxmlformats.org/officeDocument/2006/relationships/image" Target="/ppt/media/image30.png" Id="rId3" /><Relationship Type="http://schemas.openxmlformats.org/officeDocument/2006/relationships/image" Target="/ppt/media/image33.png" Id="rId7" /><Relationship Type="http://schemas.openxmlformats.org/officeDocument/2006/relationships/image" Target="/ppt/media/image35.png" Id="rId12" /><Relationship Type="http://schemas.openxmlformats.org/officeDocument/2006/relationships/image" Target="/ppt/media/image39.png" Id="rId17" /><Relationship Type="http://schemas.openxmlformats.org/officeDocument/2006/relationships/notesSlide" Target="/ppt/notesSlides/notesSlide6.xml" Id="rId2" /><Relationship Type="http://schemas.openxmlformats.org/officeDocument/2006/relationships/image" Target="/ppt/media/image38.png" Id="rId16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32.png" Id="rId6" /><Relationship Type="http://schemas.microsoft.com/office/2007/relationships/hdphoto" Target="/ppt/media/hdphoto4.wdp" Id="rId11" /><Relationship Type="http://schemas.openxmlformats.org/officeDocument/2006/relationships/image" Target="/ppt/media/image31.png" Id="rId5" /><Relationship Type="http://schemas.openxmlformats.org/officeDocument/2006/relationships/image" Target="/ppt/media/image37.png" Id="rId15" /><Relationship Type="http://schemas.openxmlformats.org/officeDocument/2006/relationships/image" Target="/ppt/media/image34.png" Id="rId10" /><Relationship Type="http://schemas.openxmlformats.org/officeDocument/2006/relationships/image" Target="/ppt/media/image2.tiff" Id="rId4" /><Relationship Type="http://schemas.openxmlformats.org/officeDocument/2006/relationships/image" Target="/ppt/media/image5.svg" Id="rId9" /><Relationship Type="http://schemas.microsoft.com/office/2007/relationships/hdphoto" Target="/ppt/media/hdphoto5.wdp" Id="rId1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F43A29-8F35-48BE-BB0B-943D53B975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476250"/>
            <a:ext cx="10740965" cy="1504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latin typeface="Arial"/>
                <a:cs typeface="Arial"/>
              </a:rPr>
              <a:t>Skillman Street Corridor Study </a:t>
            </a:r>
          </a:p>
          <a:p>
            <a:r>
              <a:rPr lang="en-US" sz="4000" i="1" dirty="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Live Oak to Abrams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E4475-6C3A-4611-82F8-9BDFA214C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81200"/>
            <a:ext cx="596265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Public Meeting Presentation</a:t>
            </a:r>
          </a:p>
          <a:p>
            <a:r>
              <a:rPr lang="en-US" dirty="0">
                <a:cs typeface="Arial"/>
              </a:rPr>
              <a:t>June 17,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B8745-77CD-4897-B598-AA9D1CFD2E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48" y="4876800"/>
            <a:ext cx="6224215" cy="11430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City of Dallas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Department of Transportation &amp; Public Works</a:t>
            </a:r>
          </a:p>
        </p:txBody>
      </p:sp>
    </p:spTree>
    <p:extLst>
      <p:ext uri="{BB962C8B-B14F-4D97-AF65-F5344CB8AC3E}">
        <p14:creationId xmlns:p14="http://schemas.microsoft.com/office/powerpoint/2010/main" val="34423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7A2CEF6C-701F-131F-8AD3-40684F87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25"/>
          <a:stretch/>
        </p:blipFill>
        <p:spPr>
          <a:xfrm>
            <a:off x="232346" y="1166069"/>
            <a:ext cx="2731232" cy="26376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7761CC-3BAB-7432-05D0-4D0D98D2AA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14"/>
          <a:stretch/>
        </p:blipFill>
        <p:spPr>
          <a:xfrm rot="5400000">
            <a:off x="7384443" y="-600476"/>
            <a:ext cx="3230951" cy="58267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391A6C2B-A1D1-61C1-E464-76F4C5F7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1278934" y="700228"/>
            <a:ext cx="585726" cy="5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E9588417-F457-A722-5FD3-055FD566773C}"/>
              </a:ext>
            </a:extLst>
          </p:cNvPr>
          <p:cNvSpPr/>
          <p:nvPr/>
        </p:nvSpPr>
        <p:spPr>
          <a:xfrm>
            <a:off x="11356091" y="2721180"/>
            <a:ext cx="158457" cy="158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19CAA-721B-CB74-ECF7-F053B8B35D4E}"/>
              </a:ext>
            </a:extLst>
          </p:cNvPr>
          <p:cNvSpPr txBox="1"/>
          <p:nvPr/>
        </p:nvSpPr>
        <p:spPr>
          <a:xfrm rot="3105638">
            <a:off x="5593510" y="1124175"/>
            <a:ext cx="761411" cy="21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165100">
                    <a:srgbClr val="FFFFFF"/>
                  </a:glow>
                </a:effectLst>
              </a:rPr>
              <a:t>Live Oak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D8E59-1EB6-25B7-6B70-49EC2610D3F7}"/>
              </a:ext>
            </a:extLst>
          </p:cNvPr>
          <p:cNvSpPr txBox="1"/>
          <p:nvPr/>
        </p:nvSpPr>
        <p:spPr>
          <a:xfrm rot="5400000">
            <a:off x="8120598" y="1008945"/>
            <a:ext cx="1138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152400">
                    <a:srgbClr val="FFFFFF"/>
                  </a:glow>
                </a:effectLst>
              </a:rPr>
              <a:t>Mockingbird Ln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3181D-D23B-4488-A992-94FF11DDB69B}"/>
              </a:ext>
            </a:extLst>
          </p:cNvPr>
          <p:cNvSpPr txBox="1"/>
          <p:nvPr/>
        </p:nvSpPr>
        <p:spPr>
          <a:xfrm rot="5400000">
            <a:off x="7289075" y="1040960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215900">
                    <a:srgbClr val="FFFFFF"/>
                  </a:glow>
                </a:effectLst>
              </a:rPr>
              <a:t>Mercedes Ave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89853B-64EB-883E-FC9B-0DD783699A56}"/>
              </a:ext>
            </a:extLst>
          </p:cNvPr>
          <p:cNvSpPr txBox="1"/>
          <p:nvPr/>
        </p:nvSpPr>
        <p:spPr>
          <a:xfrm rot="18328700">
            <a:off x="10984429" y="1842897"/>
            <a:ext cx="961417" cy="21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165100">
                    <a:srgbClr val="FFFFFF"/>
                  </a:glow>
                </a:effectLst>
              </a:rPr>
              <a:t>Northwest Hwy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777C4C-BC38-104C-0719-ADD3D254FF0C}"/>
              </a:ext>
            </a:extLst>
          </p:cNvPr>
          <p:cNvSpPr txBox="1"/>
          <p:nvPr/>
        </p:nvSpPr>
        <p:spPr>
          <a:xfrm rot="5400000">
            <a:off x="6260843" y="1166427"/>
            <a:ext cx="590572" cy="21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381000">
                    <a:srgbClr val="FFFFFF"/>
                  </a:glow>
                </a:effectLst>
              </a:rPr>
              <a:t>Oram 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578D47-74B3-6514-E46A-153D71197800}"/>
              </a:ext>
            </a:extLst>
          </p:cNvPr>
          <p:cNvSpPr txBox="1"/>
          <p:nvPr/>
        </p:nvSpPr>
        <p:spPr>
          <a:xfrm rot="5400000">
            <a:off x="6844928" y="1123590"/>
            <a:ext cx="689187" cy="21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254000">
                    <a:srgbClr val="FFFFFF"/>
                  </a:glow>
                </a:effectLst>
              </a:rPr>
              <a:t>Llano Ave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600525-9ADB-05AB-FB9B-F4ABB8C0FDC6}"/>
              </a:ext>
            </a:extLst>
          </p:cNvPr>
          <p:cNvSpPr txBox="1"/>
          <p:nvPr/>
        </p:nvSpPr>
        <p:spPr>
          <a:xfrm rot="5400000">
            <a:off x="9863999" y="1201413"/>
            <a:ext cx="795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190500">
                    <a:srgbClr val="FFFFFF"/>
                  </a:glow>
                </a:effectLst>
              </a:rPr>
              <a:t>Lovers Ln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31D36D-CA5E-900D-60D9-46E9C04EB9B8}"/>
              </a:ext>
            </a:extLst>
          </p:cNvPr>
          <p:cNvSpPr txBox="1"/>
          <p:nvPr/>
        </p:nvSpPr>
        <p:spPr>
          <a:xfrm rot="484862">
            <a:off x="11089293" y="3186518"/>
            <a:ext cx="751688" cy="21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165100">
                    <a:srgbClr val="FFFFFF"/>
                  </a:glow>
                </a:effectLst>
              </a:rPr>
              <a:t>Abrams Rd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A07B390-2D1E-27B4-3DB4-EDD32E1C0D8C}"/>
              </a:ext>
            </a:extLst>
          </p:cNvPr>
          <p:cNvSpPr/>
          <p:nvPr/>
        </p:nvSpPr>
        <p:spPr>
          <a:xfrm>
            <a:off x="10612295" y="1971694"/>
            <a:ext cx="158457" cy="158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B1AAB5-AE69-AF59-1336-BC8267911FDE}"/>
              </a:ext>
            </a:extLst>
          </p:cNvPr>
          <p:cNvSpPr/>
          <p:nvPr/>
        </p:nvSpPr>
        <p:spPr>
          <a:xfrm>
            <a:off x="9362377" y="1676046"/>
            <a:ext cx="158457" cy="158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9D4F523-5A79-3EC0-77E7-91CAB93E840B}"/>
              </a:ext>
            </a:extLst>
          </p:cNvPr>
          <p:cNvSpPr/>
          <p:nvPr/>
        </p:nvSpPr>
        <p:spPr>
          <a:xfrm>
            <a:off x="8193852" y="1649532"/>
            <a:ext cx="158457" cy="158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4E619F0-30CA-72BA-84FA-2F90E2A95BE6}"/>
              </a:ext>
            </a:extLst>
          </p:cNvPr>
          <p:cNvSpPr/>
          <p:nvPr/>
        </p:nvSpPr>
        <p:spPr>
          <a:xfrm>
            <a:off x="7408248" y="1654742"/>
            <a:ext cx="158457" cy="158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ED92B79-D30D-DEDC-E787-B40DFA7BE959}"/>
              </a:ext>
            </a:extLst>
          </p:cNvPr>
          <p:cNvSpPr/>
          <p:nvPr/>
        </p:nvSpPr>
        <p:spPr>
          <a:xfrm>
            <a:off x="6725374" y="1638296"/>
            <a:ext cx="158457" cy="158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04D1588-1D11-48FF-91D3-CBD0F5291110}"/>
              </a:ext>
            </a:extLst>
          </p:cNvPr>
          <p:cNvSpPr/>
          <p:nvPr/>
        </p:nvSpPr>
        <p:spPr>
          <a:xfrm>
            <a:off x="6194764" y="1629640"/>
            <a:ext cx="158457" cy="158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DC91262-5CAB-6D93-6267-C5DA93468828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10009353" y="2802693"/>
            <a:ext cx="1293827" cy="299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94FE881-F90E-5C99-9E9A-E4A5228F4569}"/>
              </a:ext>
            </a:extLst>
          </p:cNvPr>
          <p:cNvSpPr txBox="1"/>
          <p:nvPr/>
        </p:nvSpPr>
        <p:spPr>
          <a:xfrm>
            <a:off x="9476907" y="3101858"/>
            <a:ext cx="1064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/>
              <a:t>Primary Crash Type: </a:t>
            </a:r>
            <a:r>
              <a:rPr lang="en-US" sz="1200"/>
              <a:t>Left Turn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978620F-E5FB-08BB-1FC2-25E8C925FC42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10009353" y="2164479"/>
            <a:ext cx="629625" cy="937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D2B98EA-7B31-9F0C-5830-6D345C4A3E8F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9449266" y="1842593"/>
            <a:ext cx="560087" cy="1259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1EBA7B7-50C4-47E8-ED37-66E0D85A57BF}"/>
              </a:ext>
            </a:extLst>
          </p:cNvPr>
          <p:cNvSpPr txBox="1"/>
          <p:nvPr/>
        </p:nvSpPr>
        <p:spPr>
          <a:xfrm>
            <a:off x="8043407" y="2491294"/>
            <a:ext cx="126643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/>
              <a:t>Primary Crash Type: </a:t>
            </a:r>
            <a:r>
              <a:rPr lang="en-US" sz="1200"/>
              <a:t>Rear End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20100B2-F8D8-61C1-D5B3-CFCADB2F1443}"/>
              </a:ext>
            </a:extLst>
          </p:cNvPr>
          <p:cNvCxnSpPr>
            <a:cxnSpLocks/>
            <a:stCxn id="91" idx="0"/>
          </p:cNvCxnSpPr>
          <p:nvPr/>
        </p:nvCxnSpPr>
        <p:spPr>
          <a:xfrm flipH="1" flipV="1">
            <a:off x="8248650" y="1840973"/>
            <a:ext cx="427976" cy="650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1E65F167-E6D7-4F88-06AA-69307743FADF}"/>
              </a:ext>
            </a:extLst>
          </p:cNvPr>
          <p:cNvSpPr txBox="1"/>
          <p:nvPr/>
        </p:nvSpPr>
        <p:spPr>
          <a:xfrm>
            <a:off x="6295173" y="2488455"/>
            <a:ext cx="141971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/>
              <a:t>Primary Crash Type: </a:t>
            </a:r>
            <a:r>
              <a:rPr lang="en-US" sz="1200"/>
              <a:t>Right Angle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7D68B02-8F7B-24A7-C699-A9FEC3DFB128}"/>
              </a:ext>
            </a:extLst>
          </p:cNvPr>
          <p:cNvGrpSpPr/>
          <p:nvPr/>
        </p:nvGrpSpPr>
        <p:grpSpPr>
          <a:xfrm>
            <a:off x="6087223" y="3268752"/>
            <a:ext cx="2484093" cy="657811"/>
            <a:chOff x="6167630" y="3424315"/>
            <a:chExt cx="2484093" cy="65781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27F232C-E2B9-978F-402C-313F0D0B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38259"/>
            <a:stretch/>
          </p:blipFill>
          <p:spPr>
            <a:xfrm>
              <a:off x="6167630" y="3424315"/>
              <a:ext cx="1164435" cy="657811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8FF257-FAB0-8BAD-B2E1-66841DD9A3B1}"/>
                </a:ext>
              </a:extLst>
            </p:cNvPr>
            <p:cNvSpPr/>
            <p:nvPr/>
          </p:nvSpPr>
          <p:spPr>
            <a:xfrm>
              <a:off x="7307814" y="3424315"/>
              <a:ext cx="1343909" cy="657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FC3391A-C56D-EBA8-4D78-27D13F213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369"/>
            <a:stretch/>
          </p:blipFill>
          <p:spPr>
            <a:xfrm>
              <a:off x="7324515" y="3511104"/>
              <a:ext cx="1164435" cy="443565"/>
            </a:xfrm>
            <a:prstGeom prst="rect">
              <a:avLst/>
            </a:prstGeom>
          </p:spPr>
        </p:pic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452D5AD7-D320-B9E9-8260-E4AB61C1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10</a:t>
            </a:fld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F934D7A-94A2-63F7-D7C4-9AD19E86763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093" y="2179180"/>
            <a:ext cx="3261159" cy="16256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FF0B5C-6AAB-D3A8-A545-D4C24290BC9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55D2B79-82B2-9D6B-1DA0-69A9952DE261}"/>
              </a:ext>
            </a:extLst>
          </p:cNvPr>
          <p:cNvGrpSpPr/>
          <p:nvPr/>
        </p:nvGrpSpPr>
        <p:grpSpPr>
          <a:xfrm>
            <a:off x="9649446" y="4328141"/>
            <a:ext cx="2369911" cy="1362195"/>
            <a:chOff x="301984" y="4116232"/>
            <a:chExt cx="2369911" cy="1362195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CEE85D2-F32C-18AB-27C2-6E9D36E06998}"/>
                </a:ext>
              </a:extLst>
            </p:cNvPr>
            <p:cNvSpPr txBox="1"/>
            <p:nvPr/>
          </p:nvSpPr>
          <p:spPr>
            <a:xfrm>
              <a:off x="301984" y="4116232"/>
              <a:ext cx="236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effectLst/>
                  <a:latin typeface="Calibri" panose="020F0502020204030204" pitchFamily="34" charset="0"/>
                </a:rPr>
                <a:t>5. Single Vehicle </a:t>
              </a:r>
              <a:r>
                <a:rPr lang="en-US">
                  <a:latin typeface="Calibri" panose="020F0502020204030204" pitchFamily="34" charset="0"/>
                </a:rPr>
                <a:t>– </a:t>
              </a:r>
              <a:r>
                <a:rPr lang="en-US" i="0">
                  <a:effectLst/>
                  <a:latin typeface="Calibri" panose="020F0502020204030204" pitchFamily="34" charset="0"/>
                </a:rPr>
                <a:t>9%</a:t>
              </a:r>
              <a:endParaRPr lang="en-US"/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568509A5-1082-63BF-FB56-F0B83A0B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681" y="4474790"/>
              <a:ext cx="1680938" cy="1003637"/>
            </a:xfrm>
            <a:prstGeom prst="rect">
              <a:avLst/>
            </a:prstGeom>
          </p:spPr>
        </p:pic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50ED6570-06C1-2DDF-97C0-9FB71B314270}"/>
                </a:ext>
              </a:extLst>
            </p:cNvPr>
            <p:cNvSpPr>
              <a:spLocks/>
            </p:cNvSpPr>
            <p:nvPr/>
          </p:nvSpPr>
          <p:spPr>
            <a:xfrm>
              <a:off x="604817" y="4479211"/>
              <a:ext cx="1635348" cy="24205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6A6807F5-F319-8FA1-30BE-218C987A8054}"/>
              </a:ext>
            </a:extLst>
          </p:cNvPr>
          <p:cNvSpPr txBox="1">
            <a:spLocks/>
          </p:cNvSpPr>
          <p:nvPr/>
        </p:nvSpPr>
        <p:spPr>
          <a:xfrm>
            <a:off x="341769" y="3928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ctr">
              <a:spcBef>
                <a:spcPts val="0"/>
              </a:spcBef>
              <a:spcAft>
                <a:spcPts val="0"/>
              </a:spcAft>
            </a:pPr>
            <a:r>
              <a:rPr lang="en-US" b="1" u="sng">
                <a:effectLst/>
                <a:latin typeface="Calibri" panose="020F0502020204030204" pitchFamily="34" charset="0"/>
              </a:rPr>
              <a:t>Top 5 Crash Types (Full Corridor):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C6E8A99-D387-F078-336D-ED682D9B2C80}"/>
              </a:ext>
            </a:extLst>
          </p:cNvPr>
          <p:cNvGrpSpPr/>
          <p:nvPr/>
        </p:nvGrpSpPr>
        <p:grpSpPr>
          <a:xfrm>
            <a:off x="2820258" y="4344794"/>
            <a:ext cx="2369911" cy="1347136"/>
            <a:chOff x="379984" y="2715782"/>
            <a:chExt cx="2369911" cy="1347136"/>
          </a:xfrm>
        </p:grpSpPr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494063B6-8DF7-C3F7-6701-CADB4FFA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011" y="3059281"/>
              <a:ext cx="1674781" cy="1003637"/>
            </a:xfrm>
            <a:prstGeom prst="rect">
              <a:avLst/>
            </a:prstGeom>
          </p:spPr>
        </p:pic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5ED0643-DA02-A7B7-079E-B7A78496FE95}"/>
                </a:ext>
              </a:extLst>
            </p:cNvPr>
            <p:cNvSpPr>
              <a:spLocks/>
            </p:cNvSpPr>
            <p:nvPr/>
          </p:nvSpPr>
          <p:spPr>
            <a:xfrm>
              <a:off x="1123482" y="3063586"/>
              <a:ext cx="500525" cy="27080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038EC0E8-90EA-604C-B6AE-056406C52127}"/>
                </a:ext>
              </a:extLst>
            </p:cNvPr>
            <p:cNvSpPr txBox="1"/>
            <p:nvPr/>
          </p:nvSpPr>
          <p:spPr>
            <a:xfrm>
              <a:off x="379984" y="2715782"/>
              <a:ext cx="236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Calibri" panose="020F0502020204030204" pitchFamily="34" charset="0"/>
                </a:rPr>
                <a:t>2</a:t>
              </a:r>
              <a:r>
                <a:rPr lang="en-US" b="0" i="0">
                  <a:effectLst/>
                  <a:latin typeface="Calibri" panose="020F0502020204030204" pitchFamily="34" charset="0"/>
                </a:rPr>
                <a:t>. </a:t>
              </a:r>
              <a:r>
                <a:rPr lang="en-US">
                  <a:latin typeface="Calibri" panose="020F0502020204030204" pitchFamily="34" charset="0"/>
                </a:rPr>
                <a:t>Right Angle – 25</a:t>
              </a:r>
              <a:r>
                <a:rPr lang="en-US" i="0">
                  <a:effectLst/>
                  <a:latin typeface="Calibri" panose="020F0502020204030204" pitchFamily="34" charset="0"/>
                </a:rPr>
                <a:t>%</a:t>
              </a:r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6EAFA89-F3A5-B820-87CF-358C7A120F01}"/>
              </a:ext>
            </a:extLst>
          </p:cNvPr>
          <p:cNvGrpSpPr/>
          <p:nvPr/>
        </p:nvGrpSpPr>
        <p:grpSpPr>
          <a:xfrm>
            <a:off x="450347" y="4348651"/>
            <a:ext cx="2369911" cy="1343279"/>
            <a:chOff x="258449" y="1304130"/>
            <a:chExt cx="2369911" cy="1343279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A238319E-BCB7-2F9E-CBF6-52D5B362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84" y="1643772"/>
              <a:ext cx="1690976" cy="1003637"/>
            </a:xfrm>
            <a:prstGeom prst="rect">
              <a:avLst/>
            </a:prstGeom>
          </p:spPr>
        </p:pic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1F20289-4E58-7E10-AB48-A419C5EEDC70}"/>
                </a:ext>
              </a:extLst>
            </p:cNvPr>
            <p:cNvSpPr>
              <a:spLocks/>
            </p:cNvSpPr>
            <p:nvPr/>
          </p:nvSpPr>
          <p:spPr>
            <a:xfrm>
              <a:off x="735243" y="1675682"/>
              <a:ext cx="1462821" cy="16222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1A48A6D6-B49C-7290-E7E4-E34E7FB75B4D}"/>
                </a:ext>
              </a:extLst>
            </p:cNvPr>
            <p:cNvSpPr txBox="1"/>
            <p:nvPr/>
          </p:nvSpPr>
          <p:spPr>
            <a:xfrm>
              <a:off x="258449" y="1304130"/>
              <a:ext cx="236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Calibri" panose="020F0502020204030204" pitchFamily="34" charset="0"/>
                </a:rPr>
                <a:t>1</a:t>
              </a:r>
              <a:r>
                <a:rPr lang="en-US" i="0">
                  <a:effectLst/>
                  <a:latin typeface="Calibri" panose="020F0502020204030204" pitchFamily="34" charset="0"/>
                </a:rPr>
                <a:t>. Left Turn – </a:t>
              </a:r>
              <a:r>
                <a:rPr lang="en-US">
                  <a:latin typeface="Calibri" panose="020F0502020204030204" pitchFamily="34" charset="0"/>
                </a:rPr>
                <a:t>28</a:t>
              </a:r>
              <a:r>
                <a:rPr lang="en-US" i="0">
                  <a:effectLst/>
                  <a:latin typeface="Calibri" panose="020F0502020204030204" pitchFamily="34" charset="0"/>
                </a:rPr>
                <a:t>%</a:t>
              </a:r>
              <a:endParaRPr lang="en-US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A1DE947-E09A-A93E-6941-585175FC121E}"/>
              </a:ext>
            </a:extLst>
          </p:cNvPr>
          <p:cNvGrpSpPr/>
          <p:nvPr/>
        </p:nvGrpSpPr>
        <p:grpSpPr>
          <a:xfrm>
            <a:off x="7487476" y="4344794"/>
            <a:ext cx="2369911" cy="1347136"/>
            <a:chOff x="2885232" y="2715782"/>
            <a:chExt cx="2369911" cy="1347136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CB5E9CF5-E868-A4B2-EA78-DABE90B7C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637" y="3059281"/>
              <a:ext cx="1720521" cy="1003637"/>
            </a:xfrm>
            <a:prstGeom prst="rect">
              <a:avLst/>
            </a:prstGeom>
          </p:spPr>
        </p:pic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8FA53AB-B452-4B6D-89A4-8736F7287C96}"/>
                </a:ext>
              </a:extLst>
            </p:cNvPr>
            <p:cNvSpPr>
              <a:spLocks/>
            </p:cNvSpPr>
            <p:nvPr/>
          </p:nvSpPr>
          <p:spPr>
            <a:xfrm>
              <a:off x="3078242" y="3059281"/>
              <a:ext cx="1478932" cy="25830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F0C0F040-1743-984B-5CC3-E4FE9D7E03C2}"/>
                </a:ext>
              </a:extLst>
            </p:cNvPr>
            <p:cNvSpPr txBox="1"/>
            <p:nvPr/>
          </p:nvSpPr>
          <p:spPr>
            <a:xfrm>
              <a:off x="2885232" y="2715782"/>
              <a:ext cx="236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effectLst/>
                  <a:latin typeface="Calibri" panose="020F0502020204030204" pitchFamily="34" charset="0"/>
                </a:rPr>
                <a:t>4. Sideswipe </a:t>
              </a:r>
              <a:r>
                <a:rPr lang="en-US">
                  <a:latin typeface="Calibri" panose="020F0502020204030204" pitchFamily="34" charset="0"/>
                </a:rPr>
                <a:t>– 10</a:t>
              </a:r>
              <a:r>
                <a:rPr lang="en-US" i="0">
                  <a:effectLst/>
                  <a:latin typeface="Calibri" panose="020F0502020204030204" pitchFamily="34" charset="0"/>
                </a:rPr>
                <a:t>%</a:t>
              </a:r>
              <a:r>
                <a:rPr lang="en-US"/>
                <a:t>	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999AD67-3695-7B60-27E5-8F964CB8DE7F}"/>
              </a:ext>
            </a:extLst>
          </p:cNvPr>
          <p:cNvGrpSpPr/>
          <p:nvPr/>
        </p:nvGrpSpPr>
        <p:grpSpPr>
          <a:xfrm>
            <a:off x="5176584" y="4347521"/>
            <a:ext cx="2369911" cy="1347592"/>
            <a:chOff x="2885232" y="1381789"/>
            <a:chExt cx="2369911" cy="1347592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A149A08B-A28E-DE0C-DEBF-C51254EBA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88"/>
            <a:stretch/>
          </p:blipFill>
          <p:spPr>
            <a:xfrm>
              <a:off x="2970763" y="1717157"/>
              <a:ext cx="1709530" cy="1012224"/>
            </a:xfrm>
            <a:prstGeom prst="rect">
              <a:avLst/>
            </a:prstGeom>
          </p:spPr>
        </p:pic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AB5E05C-64B5-6898-32CE-148CFF755672}"/>
                </a:ext>
              </a:extLst>
            </p:cNvPr>
            <p:cNvSpPr>
              <a:spLocks/>
            </p:cNvSpPr>
            <p:nvPr/>
          </p:nvSpPr>
          <p:spPr>
            <a:xfrm>
              <a:off x="3153789" y="1725744"/>
              <a:ext cx="1302809" cy="16445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12A6EE3-9422-30FA-362B-13A9931D952E}"/>
                </a:ext>
              </a:extLst>
            </p:cNvPr>
            <p:cNvSpPr txBox="1"/>
            <p:nvPr/>
          </p:nvSpPr>
          <p:spPr>
            <a:xfrm>
              <a:off x="2885232" y="1381789"/>
              <a:ext cx="236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effectLst/>
                  <a:latin typeface="Calibri" panose="020F0502020204030204" pitchFamily="34" charset="0"/>
                </a:rPr>
                <a:t>3. Rear End – </a:t>
              </a:r>
              <a:r>
                <a:rPr lang="en-US">
                  <a:latin typeface="Calibri" panose="020F0502020204030204" pitchFamily="34" charset="0"/>
                </a:rPr>
                <a:t>20</a:t>
              </a:r>
              <a:r>
                <a:rPr lang="en-US" i="0">
                  <a:effectLst/>
                  <a:latin typeface="Calibri" panose="020F0502020204030204" pitchFamily="34" charset="0"/>
                </a:rPr>
                <a:t>%</a:t>
              </a:r>
              <a:r>
                <a:rPr lang="en-US"/>
                <a:t>	</a:t>
              </a:r>
            </a:p>
          </p:txBody>
        </p:sp>
      </p:grp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7DA7B073-C484-DFE1-0D14-7D54108E59CF}"/>
              </a:ext>
            </a:extLst>
          </p:cNvPr>
          <p:cNvCxnSpPr>
            <a:cxnSpLocks/>
            <a:stCxn id="96" idx="0"/>
          </p:cNvCxnSpPr>
          <p:nvPr/>
        </p:nvCxnSpPr>
        <p:spPr>
          <a:xfrm flipH="1" flipV="1">
            <a:off x="6822363" y="1840973"/>
            <a:ext cx="182668" cy="647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1A8941E8-65B4-C75A-4355-A3D6BE298C78}"/>
              </a:ext>
            </a:extLst>
          </p:cNvPr>
          <p:cNvCxnSpPr>
            <a:cxnSpLocks/>
            <a:stCxn id="96" idx="0"/>
          </p:cNvCxnSpPr>
          <p:nvPr/>
        </p:nvCxnSpPr>
        <p:spPr>
          <a:xfrm flipH="1" flipV="1">
            <a:off x="6266205" y="1834503"/>
            <a:ext cx="738826" cy="6539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 237">
            <a:extLst>
              <a:ext uri="{FF2B5EF4-FFF2-40B4-BE49-F238E27FC236}">
                <a16:creationId xmlns:a16="http://schemas.microsoft.com/office/drawing/2014/main" id="{628E1559-316D-E8E8-0E9D-C54D3A1FF131}"/>
              </a:ext>
            </a:extLst>
          </p:cNvPr>
          <p:cNvSpPr/>
          <p:nvPr/>
        </p:nvSpPr>
        <p:spPr>
          <a:xfrm>
            <a:off x="2521766" y="2683341"/>
            <a:ext cx="3261160" cy="144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Title 1">
            <a:extLst>
              <a:ext uri="{FF2B5EF4-FFF2-40B4-BE49-F238E27FC236}">
                <a16:creationId xmlns:a16="http://schemas.microsoft.com/office/drawing/2014/main" id="{7645F03E-7192-501C-11DB-02DE690C1F94}"/>
              </a:ext>
            </a:extLst>
          </p:cNvPr>
          <p:cNvSpPr txBox="1">
            <a:spLocks/>
          </p:cNvSpPr>
          <p:nvPr/>
        </p:nvSpPr>
        <p:spPr>
          <a:xfrm>
            <a:off x="354095" y="42264"/>
            <a:ext cx="11483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Crash Types by Section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AD0445-6471-5A7B-A07A-E203146B42C2}"/>
              </a:ext>
            </a:extLst>
          </p:cNvPr>
          <p:cNvCxnSpPr>
            <a:cxnSpLocks/>
          </p:cNvCxnSpPr>
          <p:nvPr/>
        </p:nvCxnSpPr>
        <p:spPr>
          <a:xfrm flipV="1">
            <a:off x="7077956" y="1827086"/>
            <a:ext cx="330292" cy="642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CBCD647-2FC7-35C0-346C-7D43FC8575C7}"/>
              </a:ext>
            </a:extLst>
          </p:cNvPr>
          <p:cNvSpPr txBox="1"/>
          <p:nvPr/>
        </p:nvSpPr>
        <p:spPr>
          <a:xfrm>
            <a:off x="3364849" y="1369446"/>
            <a:ext cx="214704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D9A627"/>
              </a:buClr>
            </a:pPr>
            <a:r>
              <a:rPr lang="en-US" sz="1400" b="1">
                <a:solidFill>
                  <a:srgbClr val="FF0000"/>
                </a:solidFill>
              </a:rPr>
              <a:t>604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Total Crashes </a:t>
            </a:r>
            <a:r>
              <a:rPr lang="en-US" sz="1400"/>
              <a:t>from Jan 2018 to June 2023</a:t>
            </a:r>
          </a:p>
        </p:txBody>
      </p:sp>
    </p:spTree>
    <p:extLst>
      <p:ext uri="{BB962C8B-B14F-4D97-AF65-F5344CB8AC3E}">
        <p14:creationId xmlns:p14="http://schemas.microsoft.com/office/powerpoint/2010/main" val="367957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C08D8B2-93E6-4AB7-2AA5-43909069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66" y="153710"/>
            <a:ext cx="11065042" cy="1076426"/>
          </a:xfrm>
        </p:spPr>
        <p:txBody>
          <a:bodyPr>
            <a:normAutofit/>
          </a:bodyPr>
          <a:lstStyle/>
          <a:p>
            <a:r>
              <a:rPr lang="en-US" sz="3600"/>
              <a:t>Crash Factors by Section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13A114E-2E5E-4BDC-6896-B9E2327E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529597-8DD5-A68B-E869-B866911A346C}"/>
              </a:ext>
            </a:extLst>
          </p:cNvPr>
          <p:cNvGrpSpPr/>
          <p:nvPr/>
        </p:nvGrpSpPr>
        <p:grpSpPr>
          <a:xfrm>
            <a:off x="5833745" y="925300"/>
            <a:ext cx="6002489" cy="3546237"/>
            <a:chOff x="5716864" y="1023348"/>
            <a:chExt cx="6384435" cy="34416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47B531-32D9-9A28-509F-2827F7BC8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693"/>
            <a:stretch/>
          </p:blipFill>
          <p:spPr>
            <a:xfrm rot="5400000">
              <a:off x="7261424" y="-345563"/>
              <a:ext cx="3265961" cy="635508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11BEE6-71F6-BDF2-F3AE-BA6DCF70D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38259"/>
            <a:stretch/>
          </p:blipFill>
          <p:spPr>
            <a:xfrm>
              <a:off x="5718671" y="3705760"/>
              <a:ext cx="1343909" cy="759198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D39BEC0-13D4-57A8-086A-12D201A20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7598" y1="24505" x2="47598" y2="2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11265450" y="1201384"/>
              <a:ext cx="676003" cy="63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7BD262-AA64-46A9-294E-D8F70963BD6D}"/>
                </a:ext>
              </a:extLst>
            </p:cNvPr>
            <p:cNvSpPr/>
            <p:nvPr/>
          </p:nvSpPr>
          <p:spPr>
            <a:xfrm>
              <a:off x="11396954" y="3303388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A1C744-B714-1163-9BC9-241FE5515FD6}"/>
                </a:ext>
              </a:extLst>
            </p:cNvPr>
            <p:cNvSpPr txBox="1"/>
            <p:nvPr/>
          </p:nvSpPr>
          <p:spPr>
            <a:xfrm rot="5400000">
              <a:off x="8028701" y="1469465"/>
              <a:ext cx="11384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effectLst>
                    <a:glow rad="215900">
                      <a:srgbClr val="FFFFFF"/>
                    </a:glow>
                  </a:effectLst>
                </a:rPr>
                <a:t>Mockingbird Ln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E9F5EF-969C-A7F7-96AA-2D0A7F4F49D2}"/>
                </a:ext>
              </a:extLst>
            </p:cNvPr>
            <p:cNvSpPr txBox="1"/>
            <p:nvPr/>
          </p:nvSpPr>
          <p:spPr>
            <a:xfrm rot="5400000">
              <a:off x="7076263" y="1488987"/>
              <a:ext cx="10422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effectLst>
                    <a:glow rad="431800">
                      <a:srgbClr val="FFFFFF"/>
                    </a:glow>
                  </a:effectLst>
                </a:rPr>
                <a:t>Mercedes Ave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39842D-D7FD-5394-D8AE-F7183764E865}"/>
                </a:ext>
              </a:extLst>
            </p:cNvPr>
            <p:cNvSpPr txBox="1"/>
            <p:nvPr/>
          </p:nvSpPr>
          <p:spPr>
            <a:xfrm rot="18328700">
              <a:off x="11048652" y="2469160"/>
              <a:ext cx="11095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effectLst>
                    <a:glow rad="165100">
                      <a:srgbClr val="FFFFFF"/>
                    </a:glow>
                  </a:effectLst>
                </a:rPr>
                <a:t>Northwest Hwy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62F8FF-1027-F3EF-CAFF-3E6652488985}"/>
                </a:ext>
              </a:extLst>
            </p:cNvPr>
            <p:cNvSpPr txBox="1"/>
            <p:nvPr/>
          </p:nvSpPr>
          <p:spPr>
            <a:xfrm rot="5400000">
              <a:off x="5794567" y="1632245"/>
              <a:ext cx="6815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effectLst>
                    <a:glow rad="381000">
                      <a:srgbClr val="FFFFFF"/>
                    </a:glow>
                  </a:effectLst>
                </a:rPr>
                <a:t>Oram St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FBCC68-A1A4-98E6-FAD9-18ACA2F1C433}"/>
                </a:ext>
              </a:extLst>
            </p:cNvPr>
            <p:cNvSpPr txBox="1"/>
            <p:nvPr/>
          </p:nvSpPr>
          <p:spPr>
            <a:xfrm rot="5400000">
              <a:off x="6468678" y="1612417"/>
              <a:ext cx="7954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effectLst>
                    <a:glow rad="254000">
                      <a:srgbClr val="FFFFFF"/>
                    </a:glow>
                  </a:effectLst>
                </a:rPr>
                <a:t>Llano Ave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A19AEB-8FB2-32E9-0F47-22B8A77DC055}"/>
                </a:ext>
              </a:extLst>
            </p:cNvPr>
            <p:cNvSpPr txBox="1"/>
            <p:nvPr/>
          </p:nvSpPr>
          <p:spPr>
            <a:xfrm rot="5400000">
              <a:off x="9830730" y="1649718"/>
              <a:ext cx="7954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effectLst>
                    <a:glow rad="254000">
                      <a:srgbClr val="FFFFFF"/>
                    </a:glow>
                  </a:effectLst>
                </a:rPr>
                <a:t>Lovers Ln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86F061-680A-C476-B3EF-EC9B67AD2F3A}"/>
                </a:ext>
              </a:extLst>
            </p:cNvPr>
            <p:cNvSpPr txBox="1"/>
            <p:nvPr/>
          </p:nvSpPr>
          <p:spPr>
            <a:xfrm rot="484862">
              <a:off x="11233754" y="3921767"/>
              <a:ext cx="8675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effectLst>
                    <a:glow rad="165100">
                      <a:srgbClr val="FFFFFF"/>
                    </a:glow>
                  </a:effectLst>
                </a:rPr>
                <a:t>Abrams Rd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78FA3CF-60A3-C849-5EAF-28C7DD9E0C90}"/>
                </a:ext>
              </a:extLst>
            </p:cNvPr>
            <p:cNvSpPr/>
            <p:nvPr/>
          </p:nvSpPr>
          <p:spPr>
            <a:xfrm>
              <a:off x="10662800" y="2581587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ED2EAB4-66FC-9273-968E-F6E0D6654ACF}"/>
                </a:ext>
              </a:extLst>
            </p:cNvPr>
            <p:cNvSpPr/>
            <p:nvPr/>
          </p:nvSpPr>
          <p:spPr>
            <a:xfrm>
              <a:off x="9314615" y="224127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93CEB5E-94C9-3028-10DC-679C32A0FD5D}"/>
                </a:ext>
              </a:extLst>
            </p:cNvPr>
            <p:cNvSpPr/>
            <p:nvPr/>
          </p:nvSpPr>
          <p:spPr>
            <a:xfrm>
              <a:off x="7980683" y="224127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6E7B40-2577-27B1-6373-D0E270A41092}"/>
                </a:ext>
              </a:extLst>
            </p:cNvPr>
            <p:cNvSpPr/>
            <p:nvPr/>
          </p:nvSpPr>
          <p:spPr>
            <a:xfrm>
              <a:off x="7117868" y="224127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AB6432-A283-4AB7-0ABA-2C80615000B2}"/>
                </a:ext>
              </a:extLst>
            </p:cNvPr>
            <p:cNvSpPr/>
            <p:nvPr/>
          </p:nvSpPr>
          <p:spPr>
            <a:xfrm>
              <a:off x="6365388" y="2224386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5454E08-8AC6-C2AA-D955-BD6D14F4BC1D}"/>
                </a:ext>
              </a:extLst>
            </p:cNvPr>
            <p:cNvSpPr/>
            <p:nvPr/>
          </p:nvSpPr>
          <p:spPr>
            <a:xfrm>
              <a:off x="5813927" y="2195906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6A99AB-33CE-ECA5-3DD7-835803731E1C}"/>
                </a:ext>
              </a:extLst>
            </p:cNvPr>
            <p:cNvSpPr/>
            <p:nvPr/>
          </p:nvSpPr>
          <p:spPr>
            <a:xfrm>
              <a:off x="7062580" y="3705761"/>
              <a:ext cx="1343908" cy="759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B4B18E-54BD-FAF8-5916-FAF50B9AE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369"/>
            <a:stretch/>
          </p:blipFill>
          <p:spPr>
            <a:xfrm>
              <a:off x="7048555" y="3796929"/>
              <a:ext cx="1343908" cy="511931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82A19B-92CA-A88B-431F-08EA82B16499}"/>
              </a:ext>
            </a:extLst>
          </p:cNvPr>
          <p:cNvSpPr txBox="1">
            <a:spLocks/>
          </p:cNvSpPr>
          <p:nvPr/>
        </p:nvSpPr>
        <p:spPr>
          <a:xfrm>
            <a:off x="5999581" y="4629199"/>
            <a:ext cx="5643218" cy="1173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fontAlgn="ctr">
              <a:spcBef>
                <a:spcPts val="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+mn-lt"/>
              </a:rPr>
              <a:t>Most </a:t>
            </a:r>
            <a:r>
              <a:rPr lang="en-US" sz="1600" b="1">
                <a:solidFill>
                  <a:schemeClr val="tx1"/>
                </a:solidFill>
                <a:latin typeface="+mn-lt"/>
              </a:rPr>
              <a:t>speeding crashes </a:t>
            </a:r>
            <a:r>
              <a:rPr lang="en-US" sz="1600">
                <a:solidFill>
                  <a:schemeClr val="tx1"/>
                </a:solidFill>
                <a:latin typeface="+mn-lt"/>
              </a:rPr>
              <a:t>(15 out of 17) occurred on the </a:t>
            </a:r>
            <a:r>
              <a:rPr lang="en-US" sz="1600" b="1">
                <a:solidFill>
                  <a:schemeClr val="tx1"/>
                </a:solidFill>
                <a:latin typeface="+mn-lt"/>
              </a:rPr>
              <a:t>north end </a:t>
            </a:r>
            <a:r>
              <a:rPr lang="en-US" sz="1600">
                <a:solidFill>
                  <a:schemeClr val="tx1"/>
                </a:solidFill>
                <a:latin typeface="+mn-lt"/>
              </a:rPr>
              <a:t>of the corridor (Sections 1 and 2)</a:t>
            </a:r>
            <a:endParaRPr lang="en-US" sz="1600" b="1">
              <a:solidFill>
                <a:schemeClr val="tx1"/>
              </a:solidFill>
              <a:latin typeface="+mj-lt"/>
            </a:endParaRPr>
          </a:p>
          <a:p>
            <a:pPr marL="742950" lvl="1" indent="-285750" fontAlgn="ctr">
              <a:spcBef>
                <a:spcPts val="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US" sz="1600" b="1">
                <a:solidFill>
                  <a:schemeClr val="tx1"/>
                </a:solidFill>
                <a:latin typeface="+mj-lt"/>
              </a:rPr>
              <a:t>Running red lights </a:t>
            </a:r>
            <a:r>
              <a:rPr lang="en-US" sz="1600">
                <a:solidFill>
                  <a:schemeClr val="tx1"/>
                </a:solidFill>
                <a:latin typeface="+mj-lt"/>
              </a:rPr>
              <a:t>at signals is a key factor at intersections with signals.</a:t>
            </a:r>
          </a:p>
          <a:p>
            <a:pPr marL="742950" lvl="1" indent="-285750" fontAlgn="ctr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endParaRPr 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AF0D27-9059-6F9F-16E4-E10DDC52ECD5}"/>
              </a:ext>
            </a:extLst>
          </p:cNvPr>
          <p:cNvSpPr txBox="1">
            <a:spLocks/>
          </p:cNvSpPr>
          <p:nvPr/>
        </p:nvSpPr>
        <p:spPr>
          <a:xfrm>
            <a:off x="386379" y="1298166"/>
            <a:ext cx="5113818" cy="15182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0" fontAlgn="ctr">
              <a:spcBef>
                <a:spcPts val="0"/>
              </a:spcBef>
              <a:buClr>
                <a:srgbClr val="D9A627"/>
              </a:buClr>
              <a:buNone/>
            </a:pPr>
            <a:r>
              <a:rPr lang="en-US" sz="1800">
                <a:solidFill>
                  <a:schemeClr val="tx1"/>
                </a:solidFill>
                <a:latin typeface="+mn-lt"/>
              </a:rPr>
              <a:t>    </a:t>
            </a:r>
            <a:r>
              <a:rPr lang="en-US" sz="1800" b="1" u="sng">
                <a:solidFill>
                  <a:schemeClr val="tx1"/>
                </a:solidFill>
                <a:latin typeface="+mn-lt"/>
              </a:rPr>
              <a:t>Key Crash Factors</a:t>
            </a:r>
          </a:p>
          <a:p>
            <a:pPr marL="800100" lvl="1" indent="-342900" fontAlgn="ctr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Failed to Yield ROW (Turning Left) – </a:t>
            </a:r>
            <a:r>
              <a:rPr lang="en-US" sz="1600" b="1">
                <a:solidFill>
                  <a:schemeClr val="tx1"/>
                </a:solidFill>
                <a:latin typeface="+mn-lt"/>
              </a:rPr>
              <a:t>31%</a:t>
            </a:r>
          </a:p>
          <a:p>
            <a:pPr marL="800100" lvl="1" indent="-342900" fontAlgn="ctr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Failed to Control Speed – </a:t>
            </a:r>
            <a:r>
              <a:rPr lang="en-US" sz="1600" b="1">
                <a:solidFill>
                  <a:schemeClr val="tx1"/>
                </a:solidFill>
                <a:latin typeface="+mn-lt"/>
              </a:rPr>
              <a:t>17%</a:t>
            </a:r>
          </a:p>
          <a:p>
            <a:pPr marL="800100" lvl="1" indent="-342900" fontAlgn="ctr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Disregard of Signal/ Signage/ Striping – </a:t>
            </a:r>
            <a:r>
              <a:rPr lang="en-US" sz="1600" b="1">
                <a:solidFill>
                  <a:schemeClr val="tx1"/>
                </a:solidFill>
                <a:latin typeface="+mn-lt"/>
              </a:rPr>
              <a:t>16%</a:t>
            </a:r>
          </a:p>
          <a:p>
            <a:pPr marL="800100" lvl="1" indent="-342900" fontAlgn="ctr">
              <a:spcBef>
                <a:spcPts val="0"/>
              </a:spcBef>
              <a:buClrTx/>
            </a:pPr>
            <a:r>
              <a:rPr lang="en-US" sz="1600">
                <a:solidFill>
                  <a:schemeClr val="tx1"/>
                </a:solidFill>
                <a:latin typeface="+mn-lt"/>
              </a:rPr>
              <a:t>Failed to Maintain Travel Lane – </a:t>
            </a:r>
            <a:r>
              <a:rPr lang="en-US" sz="1600" b="1">
                <a:solidFill>
                  <a:schemeClr val="tx1"/>
                </a:solidFill>
                <a:latin typeface="+mn-lt"/>
              </a:rPr>
              <a:t>9%</a:t>
            </a:r>
          </a:p>
          <a:p>
            <a:pPr marL="800100" lvl="1" indent="-342900" fontAlgn="ctr">
              <a:spcBef>
                <a:spcPts val="0"/>
              </a:spcBef>
              <a:buClr>
                <a:srgbClr val="D9A627"/>
              </a:buClr>
            </a:pPr>
            <a:endParaRPr lang="en-US" sz="140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4AC493-E063-4853-0B81-08D711874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33" y="3068362"/>
            <a:ext cx="4876716" cy="305315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4990894-529F-D565-42B1-6A35C148867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0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C9ECD0-CE0C-A0C2-66B4-852E5B44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66" y="0"/>
            <a:ext cx="11065042" cy="1325563"/>
          </a:xfrm>
        </p:spPr>
        <p:txBody>
          <a:bodyPr>
            <a:normAutofit/>
          </a:bodyPr>
          <a:lstStyle/>
          <a:p>
            <a:r>
              <a:rPr lang="en-US" sz="3600"/>
              <a:t>Pedestrian/Cyclist Crashes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7005681-C0DB-4C5E-06F3-5C720A78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12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D0BB8E-277A-37CB-AFF0-56C6FBF9EFB0}"/>
              </a:ext>
            </a:extLst>
          </p:cNvPr>
          <p:cNvSpPr txBox="1"/>
          <p:nvPr/>
        </p:nvSpPr>
        <p:spPr>
          <a:xfrm>
            <a:off x="355767" y="1209859"/>
            <a:ext cx="6243154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>
                <a:effectLst/>
              </a:rPr>
              <a:t>70% </a:t>
            </a:r>
            <a:r>
              <a:rPr lang="en-US" sz="1800">
                <a:effectLst/>
              </a:rPr>
              <a:t>of the ped/cyclist crashes occurred </a:t>
            </a:r>
            <a:r>
              <a:rPr lang="en-US" sz="1800" b="1">
                <a:effectLst/>
              </a:rPr>
              <a:t>north of Northwest Highway </a:t>
            </a:r>
            <a:r>
              <a:rPr lang="en-US" sz="1800">
                <a:effectLst/>
              </a:rPr>
              <a:t>(section 1)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When a pedestrian or cyclist is involved, the crash severity drastically increases.</a:t>
            </a:r>
          </a:p>
          <a:p>
            <a:pPr marL="742950" lvl="1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/>
              <a:t>Disproportionate percentage of severe injury 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/>
              <a:t>10 Pedestrian/Cyclist Crashes </a:t>
            </a:r>
            <a:r>
              <a:rPr lang="en-US"/>
              <a:t>occurred along the corridor from Jan 2018 to June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E1B532-6B6D-A71C-CA1A-0F84C5FB5120}"/>
              </a:ext>
            </a:extLst>
          </p:cNvPr>
          <p:cNvGrpSpPr/>
          <p:nvPr/>
        </p:nvGrpSpPr>
        <p:grpSpPr>
          <a:xfrm>
            <a:off x="282798" y="3532731"/>
            <a:ext cx="5848350" cy="2210690"/>
            <a:chOff x="853504" y="2923182"/>
            <a:chExt cx="5848350" cy="221069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03169-B8A9-DE28-F367-53AE6D0B4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32" t="18063" r="3518"/>
            <a:stretch/>
          </p:blipFill>
          <p:spPr>
            <a:xfrm>
              <a:off x="853504" y="3266642"/>
              <a:ext cx="5848350" cy="18672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FDB992-3FF1-FF2D-AD92-FF404C91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7943" y="2923182"/>
              <a:ext cx="1676572" cy="37400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F43719E-FB44-2252-15F7-193DC7F5F324}"/>
                </a:ext>
              </a:extLst>
            </p:cNvPr>
            <p:cNvSpPr/>
            <p:nvPr/>
          </p:nvSpPr>
          <p:spPr>
            <a:xfrm>
              <a:off x="1061985" y="4164045"/>
              <a:ext cx="4360985" cy="184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DEA77B6-F1C3-3453-43B6-990005EFBF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670" y="4746412"/>
            <a:ext cx="5367532" cy="2389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CFE633-2C6D-E128-F47E-AD5612852D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70581-DAC5-D0D0-0B49-3DCC82B444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"/>
          <a:stretch/>
        </p:blipFill>
        <p:spPr>
          <a:xfrm rot="5400000">
            <a:off x="7425636" y="173616"/>
            <a:ext cx="3630547" cy="552599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239119D-B06D-66D1-0887-A9AA938E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1412446" y="2288942"/>
            <a:ext cx="617686" cy="56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DEF51-4AAA-0CA9-945C-A7B0B88FFC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88"/>
          <a:stretch/>
        </p:blipFill>
        <p:spPr>
          <a:xfrm>
            <a:off x="6541670" y="3191572"/>
            <a:ext cx="1426559" cy="14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4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C9ECD0-CE0C-A0C2-66B4-852E5B44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66" y="0"/>
            <a:ext cx="11065042" cy="1325563"/>
          </a:xfrm>
        </p:spPr>
        <p:txBody>
          <a:bodyPr>
            <a:normAutofit/>
          </a:bodyPr>
          <a:lstStyle/>
          <a:p>
            <a:r>
              <a:rPr lang="en-US" sz="3600"/>
              <a:t>Lighting Conditions and Time Of Day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7005681-C0DB-4C5E-06F3-5C720A78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13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1DC971-E3E6-3D13-4D6B-339BFEE10C71}"/>
              </a:ext>
            </a:extLst>
          </p:cNvPr>
          <p:cNvSpPr txBox="1"/>
          <p:nvPr/>
        </p:nvSpPr>
        <p:spPr>
          <a:xfrm>
            <a:off x="260516" y="1325563"/>
            <a:ext cx="7416634" cy="17081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</a:rPr>
              <a:t>11 out of 12 </a:t>
            </a:r>
            <a:r>
              <a:rPr lang="en-US" b="1" u="sng">
                <a:effectLst/>
              </a:rPr>
              <a:t>dark,</a:t>
            </a:r>
            <a:r>
              <a:rPr lang="en-US" b="1">
                <a:effectLst/>
              </a:rPr>
              <a:t> </a:t>
            </a:r>
            <a:r>
              <a:rPr lang="en-US">
                <a:effectLst/>
              </a:rPr>
              <a:t>not lighted crashes occurred at or </a:t>
            </a:r>
            <a:r>
              <a:rPr lang="en-US" b="1">
                <a:effectLst/>
              </a:rPr>
              <a:t>north of Mockingbird Ln.</a:t>
            </a:r>
            <a:endParaRPr lang="en-US">
              <a:effectLst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/>
              <a:t>The afternoon hours see greater number of crashes (compared to morning hours) with </a:t>
            </a:r>
            <a:r>
              <a:rPr lang="en-US" u="sng"/>
              <a:t>Friday</a:t>
            </a:r>
            <a:r>
              <a:rPr lang="en-US"/>
              <a:t> being the day of the week with the most crashes.</a:t>
            </a:r>
            <a:endParaRPr lang="en-US"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3E560A-0784-A7C9-95C9-1DF74B79EFEA}"/>
              </a:ext>
            </a:extLst>
          </p:cNvPr>
          <p:cNvGrpSpPr/>
          <p:nvPr/>
        </p:nvGrpSpPr>
        <p:grpSpPr>
          <a:xfrm>
            <a:off x="723900" y="3203726"/>
            <a:ext cx="6302901" cy="2506700"/>
            <a:chOff x="676162" y="3822589"/>
            <a:chExt cx="5850799" cy="21571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C1C2E3-50B6-5082-4E45-9360979BC5ED}"/>
                </a:ext>
              </a:extLst>
            </p:cNvPr>
            <p:cNvGrpSpPr/>
            <p:nvPr/>
          </p:nvGrpSpPr>
          <p:grpSpPr>
            <a:xfrm>
              <a:off x="676162" y="4104413"/>
              <a:ext cx="5850799" cy="1875345"/>
              <a:chOff x="579306" y="3677127"/>
              <a:chExt cx="6561905" cy="210327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DCBCD84-36ED-CAE1-C3F1-5BB52296C6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386"/>
              <a:stretch/>
            </p:blipFill>
            <p:spPr>
              <a:xfrm>
                <a:off x="579306" y="3677127"/>
                <a:ext cx="6561905" cy="2103274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C92C59-033A-EB3D-74F5-D090C51782C3}"/>
                  </a:ext>
                </a:extLst>
              </p:cNvPr>
              <p:cNvSpPr/>
              <p:nvPr/>
            </p:nvSpPr>
            <p:spPr>
              <a:xfrm>
                <a:off x="1148746" y="4353214"/>
                <a:ext cx="4659201" cy="19584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101FF7-FABB-E53D-8221-D36436010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2641" y="3822589"/>
              <a:ext cx="1335420" cy="300771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6CFE633-2C6D-E128-F47E-AD5612852D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88746-F836-7F0A-43E6-27174DC47E85}"/>
              </a:ext>
            </a:extLst>
          </p:cNvPr>
          <p:cNvGrpSpPr/>
          <p:nvPr/>
        </p:nvGrpSpPr>
        <p:grpSpPr>
          <a:xfrm>
            <a:off x="7934325" y="1698518"/>
            <a:ext cx="3836193" cy="4229907"/>
            <a:chOff x="7934325" y="1698518"/>
            <a:chExt cx="3836193" cy="42299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2CA797-BB49-99E4-5BD4-C9E3293E9127}"/>
                </a:ext>
              </a:extLst>
            </p:cNvPr>
            <p:cNvGrpSpPr/>
            <p:nvPr/>
          </p:nvGrpSpPr>
          <p:grpSpPr>
            <a:xfrm>
              <a:off x="7934325" y="1698518"/>
              <a:ext cx="3836193" cy="4229907"/>
              <a:chOff x="8186262" y="1976312"/>
              <a:chExt cx="3584256" cy="395211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E32D041-073C-749E-B7D6-B3E495A91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86262" y="1976312"/>
                <a:ext cx="3584256" cy="3952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118024-4B51-936F-6CF0-A6954E6BADE4}"/>
                  </a:ext>
                </a:extLst>
              </p:cNvPr>
              <p:cNvSpPr/>
              <p:nvPr/>
            </p:nvSpPr>
            <p:spPr>
              <a:xfrm>
                <a:off x="10348913" y="1976312"/>
                <a:ext cx="262145" cy="395211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483024-45C0-4511-C23C-308F0080AE1D}"/>
                </a:ext>
              </a:extLst>
            </p:cNvPr>
            <p:cNvSpPr/>
            <p:nvPr/>
          </p:nvSpPr>
          <p:spPr>
            <a:xfrm>
              <a:off x="8003098" y="4620821"/>
              <a:ext cx="3417710" cy="1416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8797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8EAB-AE15-4739-A5DB-484C31DB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Operating Speeds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EC331F9-EBB8-5B84-3E09-B88BE9D55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728" y="4504362"/>
            <a:ext cx="2904810" cy="145240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B410C-E97B-2ED3-CA85-90775573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B8B296-33A6-7328-1B8D-04EA3E0DB5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701" y="94315"/>
            <a:ext cx="6489160" cy="5501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4FC83-8282-475E-B7C9-699A4BCEF7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FA5716-1004-861C-5DE4-959F3A5F264C}"/>
              </a:ext>
            </a:extLst>
          </p:cNvPr>
          <p:cNvSpPr txBox="1"/>
          <p:nvPr/>
        </p:nvSpPr>
        <p:spPr>
          <a:xfrm>
            <a:off x="336160" y="1458947"/>
            <a:ext cx="49787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Speeding</a:t>
            </a:r>
            <a:r>
              <a:rPr lang="en-US" dirty="0"/>
              <a:t> was a top concern during the May 2024 public meeting.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speeds were </a:t>
            </a:r>
            <a:r>
              <a:rPr lang="en-US" b="1" dirty="0"/>
              <a:t>substantially higher than posted speeds</a:t>
            </a:r>
            <a:r>
              <a:rPr lang="en-US" dirty="0"/>
              <a:t> between Penrose Ave. and Crestmont Dr.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average, vehicles are traveling </a:t>
            </a:r>
            <a:r>
              <a:rPr lang="en-US" b="1" dirty="0"/>
              <a:t>35% over the posted speed limit. 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1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8EAB-AE15-4739-A5DB-484C31DB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Sidewalk Deficiencies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9EF1C-88F5-53E3-E206-C966DEE6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4C91F-9F50-5265-E9ED-97AC4B3B82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02" y="1110993"/>
            <a:ext cx="7225747" cy="4636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3C875C-45F7-DCF9-B1C4-4715F9E45C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EA182E-9198-C48C-2C15-E3304AE0206A}"/>
              </a:ext>
            </a:extLst>
          </p:cNvPr>
          <p:cNvSpPr txBox="1"/>
          <p:nvPr/>
        </p:nvSpPr>
        <p:spPr>
          <a:xfrm>
            <a:off x="7812949" y="1212214"/>
            <a:ext cx="40423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During the field inventory, many locations were identified with missing or non-traversable sidewalk.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Of the surveyed ramps, </a:t>
            </a:r>
            <a:r>
              <a:rPr lang="en-US" b="1"/>
              <a:t>over</a:t>
            </a:r>
            <a:r>
              <a:rPr lang="en-US"/>
              <a:t> </a:t>
            </a:r>
            <a:r>
              <a:rPr lang="en-US" b="1"/>
              <a:t>50%</a:t>
            </a:r>
            <a:r>
              <a:rPr lang="en-US"/>
              <a:t> </a:t>
            </a:r>
            <a:r>
              <a:rPr lang="en-US" b="1"/>
              <a:t>were in poor condition or non-compliant.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Poor accessibility was a top concern during the May 2024 public meeting.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63F53-A843-1F26-F83B-7BBCA5B0A46F}"/>
              </a:ext>
            </a:extLst>
          </p:cNvPr>
          <p:cNvSpPr txBox="1"/>
          <p:nvPr/>
        </p:nvSpPr>
        <p:spPr>
          <a:xfrm>
            <a:off x="547874" y="5737310"/>
            <a:ext cx="2704587" cy="22383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 i="1"/>
              <a:t>Note: </a:t>
            </a:r>
            <a:r>
              <a:rPr lang="en-US" sz="1000" i="1"/>
              <a:t>Inventory collected as of October 2023</a:t>
            </a:r>
          </a:p>
        </p:txBody>
      </p:sp>
    </p:spTree>
    <p:extLst>
      <p:ext uri="{BB962C8B-B14F-4D97-AF65-F5344CB8AC3E}">
        <p14:creationId xmlns:p14="http://schemas.microsoft.com/office/powerpoint/2010/main" val="310392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8EAB-AE15-4739-A5DB-484C31DB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Lighting Deficiencies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B410C-E97B-2ED3-CA85-90775573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F1340-5F92-E769-AE28-A14FD171A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51060"/>
          <a:stretch/>
        </p:blipFill>
        <p:spPr>
          <a:xfrm>
            <a:off x="459099" y="1297561"/>
            <a:ext cx="5595972" cy="1760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882D7-AF0D-E5B5-396B-A3FBDC19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117"/>
          <a:stretch/>
        </p:blipFill>
        <p:spPr>
          <a:xfrm>
            <a:off x="6036017" y="1297560"/>
            <a:ext cx="5595972" cy="1760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4FC83-8282-475E-B7C9-699A4BCEF7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3E4F4-6D59-B9E5-DBEE-A5FF63532D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11"/>
          <a:stretch/>
        </p:blipFill>
        <p:spPr>
          <a:xfrm>
            <a:off x="6061554" y="3876203"/>
            <a:ext cx="5595972" cy="1832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3BC6D2-1CBA-38D6-117E-80C0A9BC0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53"/>
          <a:stretch/>
        </p:blipFill>
        <p:spPr>
          <a:xfrm>
            <a:off x="459099" y="3876203"/>
            <a:ext cx="5595972" cy="1832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E0EB4-2ED9-196F-E5D0-B5FD0DB361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676" y="2537753"/>
            <a:ext cx="1801174" cy="1662312"/>
          </a:xfrm>
          <a:prstGeom prst="flowChartAlternateProcess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F41FD-8F13-222C-2914-3B2F9A1E2B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675" y="2502227"/>
            <a:ext cx="1628449" cy="1952569"/>
          </a:xfrm>
          <a:prstGeom prst="flowChartAlternateProcess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45FD990-4CB6-2D2E-F7E4-43BB06E6FD94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2239861" y="2125330"/>
            <a:ext cx="560814" cy="1353183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5136887-C98D-9248-77E3-ED7CBFE5A15D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6511332" y="3368909"/>
            <a:ext cx="393344" cy="1293524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58CCFF0-B473-F6E3-AB0F-254FA444561A}"/>
              </a:ext>
            </a:extLst>
          </p:cNvPr>
          <p:cNvSpPr/>
          <p:nvPr/>
        </p:nvSpPr>
        <p:spPr>
          <a:xfrm>
            <a:off x="9689447" y="5709118"/>
            <a:ext cx="1753254" cy="604799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/>
                <a:cs typeface="Arial"/>
              </a:rPr>
              <a:t>No lighting near Lovers Lane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212874-7581-0679-20E7-457365C66570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7620000" y="4454796"/>
            <a:ext cx="2069447" cy="155672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1E76713-57A7-0B9C-B54D-DAAF0298BCDD}"/>
              </a:ext>
            </a:extLst>
          </p:cNvPr>
          <p:cNvSpPr txBox="1"/>
          <p:nvPr/>
        </p:nvSpPr>
        <p:spPr>
          <a:xfrm>
            <a:off x="456896" y="5721258"/>
            <a:ext cx="2704587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 i="1"/>
              <a:t>Note: </a:t>
            </a:r>
            <a:r>
              <a:rPr lang="en-US" sz="1000" i="1"/>
              <a:t>Inventory collected as of October 2023</a:t>
            </a:r>
          </a:p>
        </p:txBody>
      </p:sp>
    </p:spTree>
    <p:extLst>
      <p:ext uri="{BB962C8B-B14F-4D97-AF65-F5344CB8AC3E}">
        <p14:creationId xmlns:p14="http://schemas.microsoft.com/office/powerpoint/2010/main" val="1162200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8EAB-AE15-4739-A5DB-484C31DB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Signal Infrastructure Deficiencies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B410C-E97B-2ED3-CA85-90775573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4FC83-8282-475E-B7C9-699A4BCEF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A7FD63-6C7D-59DE-6A56-CCEBC89EBC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02" y="1155857"/>
            <a:ext cx="7066931" cy="454628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E1D5A78-8A7B-DA67-D582-22C9A7108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6803" y="3466614"/>
            <a:ext cx="1754715" cy="2547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9A174-F7D1-1AE0-DC35-3C68D843B2C4}"/>
              </a:ext>
            </a:extLst>
          </p:cNvPr>
          <p:cNvSpPr txBox="1"/>
          <p:nvPr/>
        </p:nvSpPr>
        <p:spPr>
          <a:xfrm>
            <a:off x="8289314" y="1006554"/>
            <a:ext cx="37909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D9A627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Most of the signal infrastructure along the corridor is at </a:t>
            </a:r>
            <a:r>
              <a:rPr lang="en-US" b="1"/>
              <a:t>“end of useful life” </a:t>
            </a:r>
            <a:r>
              <a:rPr lang="en-US"/>
              <a:t>and needs to be replaced.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Several signal poles has structural damage, due to vehicles strikes.</a:t>
            </a:r>
          </a:p>
          <a:p>
            <a:pPr marL="285750" indent="-285750">
              <a:buClr>
                <a:srgbClr val="D9A627"/>
              </a:buClr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DF663A-4F74-0450-8212-76A16367E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3" r="1463"/>
          <a:stretch/>
        </p:blipFill>
        <p:spPr>
          <a:xfrm>
            <a:off x="1718749" y="2354579"/>
            <a:ext cx="1256212" cy="1861291"/>
          </a:xfrm>
          <a:prstGeom prst="flowChartAlternateProcess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68564-166C-43BE-0666-B38AD9149E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334" y="2408712"/>
            <a:ext cx="1664395" cy="165822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020C71-590C-D046-F4F0-7DF00F72D9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7" r="5094" b="4165"/>
          <a:stretch/>
        </p:blipFill>
        <p:spPr>
          <a:xfrm>
            <a:off x="4503421" y="3466615"/>
            <a:ext cx="1521732" cy="186129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9A1CB7-F73C-85F3-990F-C253D7DE904A}"/>
              </a:ext>
            </a:extLst>
          </p:cNvPr>
          <p:cNvSpPr txBox="1"/>
          <p:nvPr/>
        </p:nvSpPr>
        <p:spPr>
          <a:xfrm>
            <a:off x="595499" y="5718942"/>
            <a:ext cx="2704587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 i="1"/>
              <a:t>Note: </a:t>
            </a:r>
            <a:r>
              <a:rPr lang="en-US" sz="1000" i="1"/>
              <a:t>Inventory collected as of October 2023</a:t>
            </a:r>
          </a:p>
        </p:txBody>
      </p:sp>
    </p:spTree>
    <p:extLst>
      <p:ext uri="{BB962C8B-B14F-4D97-AF65-F5344CB8AC3E}">
        <p14:creationId xmlns:p14="http://schemas.microsoft.com/office/powerpoint/2010/main" val="307469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6A565-BFB1-516F-0632-F44545A1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Summary of Existing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7A572-6E33-964D-8A78-A533B2202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8" y="1330164"/>
            <a:ext cx="10470561" cy="425671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8600" indent="-228600">
              <a:buClrTx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Heavy pedestrian/cyclist demand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crossing Skillman St. adjacent to heavy pedestrian generating areas: Local Shops, Recreational Areas, Bus Stops, Apartments, Homes, etc.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>
              <a:buClrTx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Significant sidewalk, crosswalk, ramp, lighting, and signal infrastructure deficiencies throughout the corridor.</a:t>
            </a:r>
          </a:p>
          <a:p>
            <a:pPr marL="228600" indent="-228600">
              <a:buClrTx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Speeding is a significant concern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along the corridor.</a:t>
            </a:r>
          </a:p>
          <a:p>
            <a:pPr marL="228600" indent="-228600">
              <a:buClrTx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Highest density of crashes along northern section of Skillman St. Most pedestrian/cyclist crashes occur here.</a:t>
            </a:r>
          </a:p>
          <a:p>
            <a:pPr marL="228600" indent="-228600">
              <a:buClrTx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Failure to yield right of way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crashes common throughout the corridor, especially around Home Depot Driveway. </a:t>
            </a:r>
          </a:p>
          <a:p>
            <a:pPr marL="228600" indent="-228600">
              <a:buClr>
                <a:srgbClr val="D9A627"/>
              </a:buClr>
            </a:pPr>
            <a:endParaRPr lang="en-US" sz="2400" dirty="0"/>
          </a:p>
          <a:p>
            <a:pPr marL="228600" indent="-228600"/>
            <a:endParaRPr lang="en-US" sz="3600" dirty="0"/>
          </a:p>
          <a:p>
            <a:pPr marL="228600" indent="-228600"/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4EA98-5272-7B57-FA0C-C0275DA7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74B1E-32D8-1D4D-1F46-A4379623B3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5" name="Graphic 4" descr="Walk with solid fill">
            <a:extLst>
              <a:ext uri="{FF2B5EF4-FFF2-40B4-BE49-F238E27FC236}">
                <a16:creationId xmlns:a16="http://schemas.microsoft.com/office/drawing/2014/main" id="{01FD5322-6A20-846A-5AC2-AAC189B9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607" r="15607"/>
          <a:stretch/>
        </p:blipFill>
        <p:spPr>
          <a:xfrm>
            <a:off x="10004570" y="3176560"/>
            <a:ext cx="2135148" cy="31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3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72BA5-FA5D-8F3F-3DA7-FA0B8B95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5695" y="6356352"/>
            <a:ext cx="2743200" cy="365125"/>
          </a:xfrm>
        </p:spPr>
        <p:txBody>
          <a:bodyPr/>
          <a:lstStyle/>
          <a:p>
            <a:fld id="{3124D799-8608-4924-AD63-20EE418A278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14CA1-E8FC-1969-F9CF-8D8844C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719" y="4133161"/>
            <a:ext cx="5282587" cy="1616353"/>
          </a:xfrm>
        </p:spPr>
        <p:txBody>
          <a:bodyPr rIns="274320">
            <a:normAutofit fontScale="90000"/>
          </a:bodyPr>
          <a:lstStyle/>
          <a:p>
            <a:r>
              <a:rPr lang="en-US">
                <a:latin typeface="Arial Black"/>
                <a:cs typeface="Arial"/>
              </a:rPr>
              <a:t>Potential Improvements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199EDD-2248-4BF6-9539-40C7B3E8F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533" y="1442405"/>
            <a:ext cx="1126807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D9A627"/>
              </a:buClr>
            </a:pPr>
            <a:r>
              <a:rPr lang="en-US" dirty="0">
                <a:latin typeface="Arial"/>
                <a:cs typeface="Arial"/>
              </a:rPr>
              <a:t>Study Location &amp; Objectives</a:t>
            </a:r>
          </a:p>
          <a:p>
            <a:pPr>
              <a:buClr>
                <a:srgbClr val="D9A627"/>
              </a:buClr>
            </a:pPr>
            <a:r>
              <a:rPr lang="en-US" dirty="0"/>
              <a:t>Existing Conditions</a:t>
            </a:r>
          </a:p>
          <a:p>
            <a:pPr>
              <a:buClr>
                <a:srgbClr val="D9A627"/>
              </a:buClr>
            </a:pPr>
            <a:r>
              <a:rPr lang="en-US" dirty="0"/>
              <a:t>Potential Improvements</a:t>
            </a:r>
          </a:p>
          <a:p>
            <a:pPr>
              <a:buClr>
                <a:srgbClr val="D9A627"/>
              </a:buClr>
            </a:pPr>
            <a:r>
              <a:rPr lang="en-US" dirty="0"/>
              <a:t>Recommendations</a:t>
            </a:r>
          </a:p>
          <a:p>
            <a:pPr>
              <a:buClr>
                <a:srgbClr val="D9A627"/>
              </a:buClr>
            </a:pPr>
            <a:r>
              <a:rPr lang="en-US" dirty="0"/>
              <a:t>Implementation of Improvements</a:t>
            </a:r>
          </a:p>
          <a:p>
            <a:pPr>
              <a:buClr>
                <a:srgbClr val="D9A627"/>
              </a:buClr>
            </a:pPr>
            <a:r>
              <a:rPr lang="en-US" dirty="0"/>
              <a:t>Updates Since the Last Public Meeting</a:t>
            </a:r>
          </a:p>
          <a:p>
            <a:pPr>
              <a:buClr>
                <a:srgbClr val="D9A627"/>
              </a:buClr>
            </a:pPr>
            <a:r>
              <a:rPr lang="en-US" dirty="0"/>
              <a:t>Next Steps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8E7922-E035-46E6-AA7F-AE0945B1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33" y="318614"/>
            <a:ext cx="11268071" cy="1005840"/>
          </a:xfrm>
        </p:spPr>
        <p:txBody>
          <a:bodyPr>
            <a:normAutofit/>
          </a:bodyPr>
          <a:lstStyle/>
          <a:p>
            <a:r>
              <a:rPr lang="en-US" sz="3600"/>
              <a:t>Presentation Outline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088D4-C838-400A-B518-7D33B4EA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459F0-2C9C-82BC-33A7-DA8EFAE672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4" name="Graphic 3" descr="Walk with solid fill">
            <a:extLst>
              <a:ext uri="{FF2B5EF4-FFF2-40B4-BE49-F238E27FC236}">
                <a16:creationId xmlns:a16="http://schemas.microsoft.com/office/drawing/2014/main" id="{2761E432-2054-9BBE-D4FE-A8C2D3E77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607" r="15607"/>
          <a:stretch/>
        </p:blipFill>
        <p:spPr>
          <a:xfrm>
            <a:off x="7851341" y="430854"/>
            <a:ext cx="3688912" cy="53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8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 descr="Sequence for a Pedestrian Hybrid Beacon (click in image to see full-size image)">
            <a:extLst>
              <a:ext uri="{FF2B5EF4-FFF2-40B4-BE49-F238E27FC236}">
                <a16:creationId xmlns:a16="http://schemas.microsoft.com/office/drawing/2014/main" id="{41152349-1AB0-D9BC-D8F0-51B51834F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5" t="8961" r="21051" b="51318"/>
          <a:stretch/>
        </p:blipFill>
        <p:spPr bwMode="auto">
          <a:xfrm>
            <a:off x="6907006" y="3904876"/>
            <a:ext cx="2551191" cy="22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427133-1AC6-430F-95F2-F44A11D16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17" y="1425267"/>
            <a:ext cx="7078610" cy="449375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Slow Down Traffic</a:t>
            </a:r>
          </a:p>
          <a:p>
            <a:pPr lvl="1">
              <a:buClrTx/>
            </a:pPr>
            <a:r>
              <a:rPr lang="en-US" sz="2000" dirty="0">
                <a:solidFill>
                  <a:schemeClr val="tx1"/>
                </a:solidFill>
              </a:rPr>
              <a:t>Narrow traveled lanes </a:t>
            </a:r>
          </a:p>
          <a:p>
            <a:pPr lvl="1">
              <a:buClrTx/>
            </a:pPr>
            <a:r>
              <a:rPr lang="en-US" sz="2000" dirty="0">
                <a:solidFill>
                  <a:schemeClr val="tx1"/>
                </a:solidFill>
              </a:rPr>
              <a:t>Lane reduction (reduce number of lanes)</a:t>
            </a:r>
            <a:endParaRPr lang="en-US" sz="1600" dirty="0">
              <a:solidFill>
                <a:schemeClr val="tx1"/>
              </a:solidFill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Improve Sidewalks, Signals, and Lighting</a:t>
            </a:r>
          </a:p>
          <a:p>
            <a:pPr lvl="1">
              <a:buClrTx/>
            </a:pPr>
            <a:r>
              <a:rPr lang="en-US" sz="2000" dirty="0">
                <a:solidFill>
                  <a:schemeClr val="tx1"/>
                </a:solidFill>
                <a:effectLst/>
              </a:rPr>
              <a:t>Widen/repair deficient sidewalks and fill in sidewalk gaps</a:t>
            </a:r>
          </a:p>
          <a:p>
            <a:pPr lvl="1">
              <a:buClrTx/>
            </a:pPr>
            <a:r>
              <a:rPr lang="en-US" sz="2000" dirty="0">
                <a:solidFill>
                  <a:schemeClr val="tx1"/>
                </a:solidFill>
                <a:effectLst/>
              </a:rPr>
              <a:t>Install additional lighting to illuminate street and sidewalk</a:t>
            </a:r>
          </a:p>
          <a:p>
            <a:pPr lvl="1">
              <a:buClrTx/>
            </a:pPr>
            <a:r>
              <a:rPr lang="en-US" sz="2000" dirty="0">
                <a:solidFill>
                  <a:schemeClr val="tx1"/>
                </a:solidFill>
                <a:effectLst/>
              </a:rPr>
              <a:t>Create wide shared use paths for bike and pedestrians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Provide Safe Pedestrian/Cyclist Crossings</a:t>
            </a:r>
          </a:p>
          <a:p>
            <a:pPr lvl="1">
              <a:buClrTx/>
            </a:pPr>
            <a:r>
              <a:rPr lang="en-US" sz="2000" dirty="0">
                <a:solidFill>
                  <a:schemeClr val="tx1"/>
                </a:solidFill>
              </a:rPr>
              <a:t>Install Pedestrian Hybrid Beacon (PHB)</a:t>
            </a:r>
          </a:p>
          <a:p>
            <a:pPr lvl="1">
              <a:buClrTx/>
            </a:pPr>
            <a:r>
              <a:rPr lang="en-US" sz="2000" dirty="0">
                <a:solidFill>
                  <a:schemeClr val="tx1"/>
                </a:solidFill>
              </a:rPr>
              <a:t>Install Pedestrian Refuge Islands</a:t>
            </a:r>
          </a:p>
          <a:p>
            <a:pPr lvl="2">
              <a:buClrTx/>
            </a:pPr>
            <a:r>
              <a:rPr lang="en-US" dirty="0">
                <a:solidFill>
                  <a:schemeClr val="tx1"/>
                </a:solidFill>
              </a:rPr>
              <a:t>Optional Z-Crossing Configuration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58116-AB70-3C52-F3C0-2C99287B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BD8CA-A07F-98FF-C89E-185061115C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4672FA-5179-85A2-C65D-BE9C535A3988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Tools to Improve Existing Corridor Issues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2B3A03-32A6-9CE8-1E15-C5D76296E19A}"/>
              </a:ext>
            </a:extLst>
          </p:cNvPr>
          <p:cNvSpPr txBox="1"/>
          <p:nvPr/>
        </p:nvSpPr>
        <p:spPr>
          <a:xfrm>
            <a:off x="7562006" y="352266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rgbClr val="3056A5"/>
                </a:solidFill>
              </a:rPr>
              <a:t>Pedestrian Hybrid</a:t>
            </a:r>
          </a:p>
          <a:p>
            <a:pPr algn="ctr"/>
            <a:r>
              <a:rPr lang="en-US" sz="1200" b="1">
                <a:solidFill>
                  <a:srgbClr val="3056A5"/>
                </a:solidFill>
              </a:rPr>
              <a:t>Beacon (PHB)</a:t>
            </a:r>
          </a:p>
        </p:txBody>
      </p:sp>
      <p:pic>
        <p:nvPicPr>
          <p:cNvPr id="1026" name="Picture 2" descr="Types of Pedestrian Infrastructure">
            <a:extLst>
              <a:ext uri="{FF2B5EF4-FFF2-40B4-BE49-F238E27FC236}">
                <a16:creationId xmlns:a16="http://schemas.microsoft.com/office/drawing/2014/main" id="{DCBE02E1-CB1A-1651-A43E-83DFC8E1F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2" r="10998"/>
          <a:stretch/>
        </p:blipFill>
        <p:spPr bwMode="auto">
          <a:xfrm>
            <a:off x="9758161" y="4006922"/>
            <a:ext cx="2355361" cy="212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C1416E-91E3-025C-18C0-90EB1FCB101C}"/>
              </a:ext>
            </a:extLst>
          </p:cNvPr>
          <p:cNvSpPr txBox="1"/>
          <p:nvPr/>
        </p:nvSpPr>
        <p:spPr>
          <a:xfrm>
            <a:off x="10077626" y="3579521"/>
            <a:ext cx="171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056A5"/>
                </a:solidFill>
              </a:rPr>
              <a:t>Pedestrian Refuge Island</a:t>
            </a:r>
          </a:p>
        </p:txBody>
      </p:sp>
    </p:spTree>
    <p:extLst>
      <p:ext uri="{BB962C8B-B14F-4D97-AF65-F5344CB8AC3E}">
        <p14:creationId xmlns:p14="http://schemas.microsoft.com/office/powerpoint/2010/main" val="3883817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247CAA-D93B-336B-2442-401DD6811039}"/>
              </a:ext>
            </a:extLst>
          </p:cNvPr>
          <p:cNvSpPr txBox="1"/>
          <p:nvPr/>
        </p:nvSpPr>
        <p:spPr>
          <a:xfrm>
            <a:off x="1435211" y="1064426"/>
            <a:ext cx="393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Historic Traffic Growth Rate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F59C4A-6676-6A2A-9AB7-7F78411F162A}"/>
              </a:ext>
            </a:extLst>
          </p:cNvPr>
          <p:cNvGrpSpPr/>
          <p:nvPr/>
        </p:nvGrpSpPr>
        <p:grpSpPr>
          <a:xfrm>
            <a:off x="1435211" y="3826075"/>
            <a:ext cx="9321578" cy="1777115"/>
            <a:chOff x="917575" y="3701313"/>
            <a:chExt cx="9321578" cy="1777115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C8EC8B12-FE18-A6C5-4718-21ADCA25433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09139865"/>
                </p:ext>
              </p:extLst>
            </p:nvPr>
          </p:nvGraphicFramePr>
          <p:xfrm>
            <a:off x="917575" y="4153867"/>
            <a:ext cx="9321578" cy="9233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5EA8BC-20D9-AB46-B97D-47F7C4E70D2C}"/>
                </a:ext>
              </a:extLst>
            </p:cNvPr>
            <p:cNvSpPr txBox="1"/>
            <p:nvPr/>
          </p:nvSpPr>
          <p:spPr>
            <a:xfrm>
              <a:off x="2270229" y="5099107"/>
              <a:ext cx="3360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1% Annual Growth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EA4A23-B21C-EC9C-7277-F26BC1002EDA}"/>
                </a:ext>
              </a:extLst>
            </p:cNvPr>
            <p:cNvSpPr txBox="1"/>
            <p:nvPr/>
          </p:nvSpPr>
          <p:spPr>
            <a:xfrm>
              <a:off x="6195560" y="5109096"/>
              <a:ext cx="2287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0.5% Annual Growth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F4803E-6918-E585-AD91-E94497FC7D58}"/>
                </a:ext>
              </a:extLst>
            </p:cNvPr>
            <p:cNvSpPr txBox="1"/>
            <p:nvPr/>
          </p:nvSpPr>
          <p:spPr>
            <a:xfrm>
              <a:off x="917575" y="3701313"/>
              <a:ext cx="4462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Future Projected Traffic Growth Rate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D021E3D-A729-AD6E-F631-8D47B622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8FF4F-C2A7-0C1E-7C42-9C944CB741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E46420-FC52-F1B0-26DE-9ACEEC86E74A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Future Expected Growth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95EA16-7C10-B0BF-F741-6903F5E7D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28" y="1482640"/>
            <a:ext cx="10935092" cy="21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4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484BBF-A406-5148-5687-90C06F7AB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9" r="1042" b="884"/>
          <a:stretch/>
        </p:blipFill>
        <p:spPr>
          <a:xfrm>
            <a:off x="-1" y="0"/>
            <a:ext cx="12192001" cy="68606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481496-EE11-B82F-6979-75AD4538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47" y="5899415"/>
            <a:ext cx="4653911" cy="81390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Growth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754CB-598A-A519-CC2F-E692EB4A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64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3D15-5EB1-4784-AD15-2F0E54CB26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638" y="94315"/>
            <a:ext cx="5467640" cy="60321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85D8F-0AFD-FCD7-EEA4-4BDF503589DE}"/>
              </a:ext>
            </a:extLst>
          </p:cNvPr>
          <p:cNvGrpSpPr/>
          <p:nvPr/>
        </p:nvGrpSpPr>
        <p:grpSpPr>
          <a:xfrm>
            <a:off x="647850" y="1389623"/>
            <a:ext cx="4180952" cy="2285714"/>
            <a:chOff x="6820878" y="2087880"/>
            <a:chExt cx="4180952" cy="22857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95BB9D-52AF-4DD2-84EC-1905D2DF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0878" y="2087880"/>
              <a:ext cx="4180952" cy="228571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D5A71A-0938-0901-04F9-DBACF8678653}"/>
                </a:ext>
              </a:extLst>
            </p:cNvPr>
            <p:cNvSpPr/>
            <p:nvPr/>
          </p:nvSpPr>
          <p:spPr>
            <a:xfrm>
              <a:off x="8997950" y="2602231"/>
              <a:ext cx="196850" cy="15366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9675A-B36F-1FA9-2626-7E6BA0D0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064CA-AE50-531D-BC79-940F5DD812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32A4EC-21B5-2209-C9F8-A9FFCF02448C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What is LOS?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6038C85-4921-7DF7-513B-9CF3C57E0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905" y="4340888"/>
            <a:ext cx="3218926" cy="16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5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23918-7BBA-4EED-2655-39511FE2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24</a:t>
            </a:fld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C18C5E55-417B-0E90-3A45-B714BB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8" y="206374"/>
            <a:ext cx="11268071" cy="1005840"/>
          </a:xfrm>
        </p:spPr>
        <p:txBody>
          <a:bodyPr/>
          <a:lstStyle/>
          <a:p>
            <a:r>
              <a:rPr lang="en-US"/>
              <a:t>Existing Cross Section of Roadway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00064F-D533-7364-1E70-0A4B04FF2BD9}"/>
              </a:ext>
            </a:extLst>
          </p:cNvPr>
          <p:cNvGrpSpPr/>
          <p:nvPr/>
        </p:nvGrpSpPr>
        <p:grpSpPr>
          <a:xfrm>
            <a:off x="901846" y="1199465"/>
            <a:ext cx="10593974" cy="4374039"/>
            <a:chOff x="702736" y="712058"/>
            <a:chExt cx="13063478" cy="53936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5F4466-884F-730C-6264-1D861E12A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6792" t="7211" r="4228" b="1"/>
            <a:stretch/>
          </p:blipFill>
          <p:spPr>
            <a:xfrm rot="5400000">
              <a:off x="4570764" y="-2990427"/>
              <a:ext cx="5228103" cy="129641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083EA9D-0647-7070-EB4E-DB9A583FAAF5}"/>
                </a:ext>
              </a:extLst>
            </p:cNvPr>
            <p:cNvSpPr>
              <a:spLocks/>
            </p:cNvSpPr>
            <p:nvPr/>
          </p:nvSpPr>
          <p:spPr>
            <a:xfrm>
              <a:off x="1673557" y="1574275"/>
              <a:ext cx="9011264" cy="590127"/>
            </a:xfrm>
            <a:custGeom>
              <a:avLst/>
              <a:gdLst>
                <a:gd name="connsiteX0" fmla="*/ 0 w 3493140"/>
                <a:gd name="connsiteY0" fmla="*/ 28001 h 71143"/>
                <a:gd name="connsiteX1" fmla="*/ 154593 w 3493140"/>
                <a:gd name="connsiteY1" fmla="*/ 1687 h 71143"/>
                <a:gd name="connsiteX2" fmla="*/ 240112 w 3493140"/>
                <a:gd name="connsiteY2" fmla="*/ 70761 h 71143"/>
                <a:gd name="connsiteX3" fmla="*/ 920978 w 3493140"/>
                <a:gd name="connsiteY3" fmla="*/ 31290 h 71143"/>
                <a:gd name="connsiteX4" fmla="*/ 3493140 w 3493140"/>
                <a:gd name="connsiteY4" fmla="*/ 70761 h 71143"/>
                <a:gd name="connsiteX0" fmla="*/ 0 w 3493140"/>
                <a:gd name="connsiteY0" fmla="*/ 6242 h 49059"/>
                <a:gd name="connsiteX1" fmla="*/ 129193 w 3493140"/>
                <a:gd name="connsiteY1" fmla="*/ 18028 h 49059"/>
                <a:gd name="connsiteX2" fmla="*/ 240112 w 3493140"/>
                <a:gd name="connsiteY2" fmla="*/ 49002 h 49059"/>
                <a:gd name="connsiteX3" fmla="*/ 920978 w 3493140"/>
                <a:gd name="connsiteY3" fmla="*/ 9531 h 49059"/>
                <a:gd name="connsiteX4" fmla="*/ 3493140 w 3493140"/>
                <a:gd name="connsiteY4" fmla="*/ 49002 h 49059"/>
                <a:gd name="connsiteX0" fmla="*/ 0 w 3493140"/>
                <a:gd name="connsiteY0" fmla="*/ 5998 h 48812"/>
                <a:gd name="connsiteX1" fmla="*/ 129193 w 3493140"/>
                <a:gd name="connsiteY1" fmla="*/ 17784 h 48812"/>
                <a:gd name="connsiteX2" fmla="*/ 240112 w 3493140"/>
                <a:gd name="connsiteY2" fmla="*/ 48758 h 48812"/>
                <a:gd name="connsiteX3" fmla="*/ 920978 w 3493140"/>
                <a:gd name="connsiteY3" fmla="*/ 9287 h 48812"/>
                <a:gd name="connsiteX4" fmla="*/ 3493140 w 3493140"/>
                <a:gd name="connsiteY4" fmla="*/ 48758 h 48812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121618"/>
                <a:gd name="connsiteX1" fmla="*/ 129193 w 3493140"/>
                <a:gd name="connsiteY1" fmla="*/ 14428 h 121618"/>
                <a:gd name="connsiteX2" fmla="*/ 244874 w 3493140"/>
                <a:gd name="connsiteY2" fmla="*/ 121602 h 121618"/>
                <a:gd name="connsiteX3" fmla="*/ 920978 w 3493140"/>
                <a:gd name="connsiteY3" fmla="*/ 5931 h 121618"/>
                <a:gd name="connsiteX4" fmla="*/ 3493140 w 3493140"/>
                <a:gd name="connsiteY4" fmla="*/ 45402 h 121618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11 h 42971"/>
                <a:gd name="connsiteX1" fmla="*/ 129193 w 3493140"/>
                <a:gd name="connsiteY1" fmla="*/ 11997 h 42971"/>
                <a:gd name="connsiteX2" fmla="*/ 244874 w 3493140"/>
                <a:gd name="connsiteY2" fmla="*/ 20746 h 42971"/>
                <a:gd name="connsiteX3" fmla="*/ 919948 w 3493140"/>
                <a:gd name="connsiteY3" fmla="*/ 39541 h 42971"/>
                <a:gd name="connsiteX4" fmla="*/ 3493140 w 3493140"/>
                <a:gd name="connsiteY4" fmla="*/ 42971 h 42971"/>
                <a:gd name="connsiteX0" fmla="*/ 0 w 3493140"/>
                <a:gd name="connsiteY0" fmla="*/ 104 h 50363"/>
                <a:gd name="connsiteX1" fmla="*/ 129193 w 3493140"/>
                <a:gd name="connsiteY1" fmla="*/ 11890 h 50363"/>
                <a:gd name="connsiteX2" fmla="*/ 209863 w 3493140"/>
                <a:gd name="connsiteY2" fmla="*/ 49472 h 50363"/>
                <a:gd name="connsiteX3" fmla="*/ 919948 w 3493140"/>
                <a:gd name="connsiteY3" fmla="*/ 39434 h 50363"/>
                <a:gd name="connsiteX4" fmla="*/ 3493140 w 3493140"/>
                <a:gd name="connsiteY4" fmla="*/ 42864 h 50363"/>
                <a:gd name="connsiteX0" fmla="*/ 0 w 3493140"/>
                <a:gd name="connsiteY0" fmla="*/ 22653 h 74848"/>
                <a:gd name="connsiteX1" fmla="*/ 170382 w 3493140"/>
                <a:gd name="connsiteY1" fmla="*/ 1487 h 74848"/>
                <a:gd name="connsiteX2" fmla="*/ 209863 w 3493140"/>
                <a:gd name="connsiteY2" fmla="*/ 72021 h 74848"/>
                <a:gd name="connsiteX3" fmla="*/ 919948 w 3493140"/>
                <a:gd name="connsiteY3" fmla="*/ 61983 h 74848"/>
                <a:gd name="connsiteX4" fmla="*/ 3493140 w 3493140"/>
                <a:gd name="connsiteY4" fmla="*/ 65413 h 74848"/>
                <a:gd name="connsiteX0" fmla="*/ 0 w 3483872"/>
                <a:gd name="connsiteY0" fmla="*/ 32230 h 74127"/>
                <a:gd name="connsiteX1" fmla="*/ 161114 w 3483872"/>
                <a:gd name="connsiteY1" fmla="*/ 766 h 74127"/>
                <a:gd name="connsiteX2" fmla="*/ 200595 w 3483872"/>
                <a:gd name="connsiteY2" fmla="*/ 71300 h 74127"/>
                <a:gd name="connsiteX3" fmla="*/ 910680 w 3483872"/>
                <a:gd name="connsiteY3" fmla="*/ 61262 h 74127"/>
                <a:gd name="connsiteX4" fmla="*/ 3483872 w 3483872"/>
                <a:gd name="connsiteY4" fmla="*/ 64692 h 74127"/>
                <a:gd name="connsiteX0" fmla="*/ 0 w 3483872"/>
                <a:gd name="connsiteY0" fmla="*/ 643 h 40451"/>
                <a:gd name="connsiteX1" fmla="*/ 119924 w 3483872"/>
                <a:gd name="connsiteY1" fmla="*/ 5220 h 40451"/>
                <a:gd name="connsiteX2" fmla="*/ 200595 w 3483872"/>
                <a:gd name="connsiteY2" fmla="*/ 39713 h 40451"/>
                <a:gd name="connsiteX3" fmla="*/ 910680 w 3483872"/>
                <a:gd name="connsiteY3" fmla="*/ 29675 h 40451"/>
                <a:gd name="connsiteX4" fmla="*/ 3483872 w 3483872"/>
                <a:gd name="connsiteY4" fmla="*/ 33105 h 40451"/>
                <a:gd name="connsiteX0" fmla="*/ 0 w 3483872"/>
                <a:gd name="connsiteY0" fmla="*/ 643 h 40172"/>
                <a:gd name="connsiteX1" fmla="*/ 119924 w 3483872"/>
                <a:gd name="connsiteY1" fmla="*/ 5220 h 40172"/>
                <a:gd name="connsiteX2" fmla="*/ 200595 w 3483872"/>
                <a:gd name="connsiteY2" fmla="*/ 39713 h 40172"/>
                <a:gd name="connsiteX3" fmla="*/ 910680 w 3483872"/>
                <a:gd name="connsiteY3" fmla="*/ 29675 h 40172"/>
                <a:gd name="connsiteX4" fmla="*/ 3483872 w 3483872"/>
                <a:gd name="connsiteY4" fmla="*/ 33105 h 40172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1840902 w 3487991"/>
                <a:gd name="connsiteY4" fmla="*/ 22975 h 55073"/>
                <a:gd name="connsiteX5" fmla="*/ 3487991 w 3487991"/>
                <a:gd name="connsiteY5" fmla="*/ 55073 h 55073"/>
                <a:gd name="connsiteX0" fmla="*/ 0 w 3487991"/>
                <a:gd name="connsiteY0" fmla="*/ 487 h 54917"/>
                <a:gd name="connsiteX1" fmla="*/ 119924 w 3487991"/>
                <a:gd name="connsiteY1" fmla="*/ 5064 h 54917"/>
                <a:gd name="connsiteX2" fmla="*/ 193387 w 3487991"/>
                <a:gd name="connsiteY2" fmla="*/ 35438 h 54917"/>
                <a:gd name="connsiteX3" fmla="*/ 910680 w 3487991"/>
                <a:gd name="connsiteY3" fmla="*/ 29519 h 54917"/>
                <a:gd name="connsiteX4" fmla="*/ 1840902 w 3487991"/>
                <a:gd name="connsiteY4" fmla="*/ 22819 h 54917"/>
                <a:gd name="connsiteX5" fmla="*/ 3487991 w 3487991"/>
                <a:gd name="connsiteY5" fmla="*/ 54917 h 5491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31171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2377398 w 3487991"/>
                <a:gd name="connsiteY4" fmla="*/ 37349 h 57090"/>
                <a:gd name="connsiteX5" fmla="*/ 3487991 w 3487991"/>
                <a:gd name="connsiteY5" fmla="*/ 57090 h 57090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487991 w 3487991"/>
                <a:gd name="connsiteY5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69382 w 3487991"/>
                <a:gd name="connsiteY5" fmla="*/ 52494 h 55416"/>
                <a:gd name="connsiteX6" fmla="*/ 3487991 w 3487991"/>
                <a:gd name="connsiteY6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70755 w 3487991"/>
                <a:gd name="connsiteY5" fmla="*/ 47002 h 55416"/>
                <a:gd name="connsiteX6" fmla="*/ 3487991 w 3487991"/>
                <a:gd name="connsiteY6" fmla="*/ 55416 h 55416"/>
                <a:gd name="connsiteX0" fmla="*/ 0 w 3972656"/>
                <a:gd name="connsiteY0" fmla="*/ 986 h 144661"/>
                <a:gd name="connsiteX1" fmla="*/ 119924 w 3972656"/>
                <a:gd name="connsiteY1" fmla="*/ 5563 h 144661"/>
                <a:gd name="connsiteX2" fmla="*/ 193387 w 3972656"/>
                <a:gd name="connsiteY2" fmla="*/ 35937 h 144661"/>
                <a:gd name="connsiteX3" fmla="*/ 910680 w 3972656"/>
                <a:gd name="connsiteY3" fmla="*/ 30018 h 144661"/>
                <a:gd name="connsiteX4" fmla="*/ 2377398 w 3972656"/>
                <a:gd name="connsiteY4" fmla="*/ 35675 h 144661"/>
                <a:gd name="connsiteX5" fmla="*/ 3370755 w 3972656"/>
                <a:gd name="connsiteY5" fmla="*/ 47002 h 144661"/>
                <a:gd name="connsiteX6" fmla="*/ 3972656 w 3972656"/>
                <a:gd name="connsiteY6" fmla="*/ 144661 h 144661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090733"/>
                <a:gd name="connsiteY0" fmla="*/ 986 h 227041"/>
                <a:gd name="connsiteX1" fmla="*/ 119924 w 4090733"/>
                <a:gd name="connsiteY1" fmla="*/ 5563 h 227041"/>
                <a:gd name="connsiteX2" fmla="*/ 193387 w 4090733"/>
                <a:gd name="connsiteY2" fmla="*/ 35937 h 227041"/>
                <a:gd name="connsiteX3" fmla="*/ 910680 w 4090733"/>
                <a:gd name="connsiteY3" fmla="*/ 30018 h 227041"/>
                <a:gd name="connsiteX4" fmla="*/ 2377398 w 4090733"/>
                <a:gd name="connsiteY4" fmla="*/ 35675 h 227041"/>
                <a:gd name="connsiteX5" fmla="*/ 3370755 w 4090733"/>
                <a:gd name="connsiteY5" fmla="*/ 47002 h 227041"/>
                <a:gd name="connsiteX6" fmla="*/ 4090733 w 4090733"/>
                <a:gd name="connsiteY6" fmla="*/ 227041 h 227041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16820"/>
                <a:gd name="connsiteY0" fmla="*/ 986 h 269604"/>
                <a:gd name="connsiteX1" fmla="*/ 119924 w 4116820"/>
                <a:gd name="connsiteY1" fmla="*/ 5563 h 269604"/>
                <a:gd name="connsiteX2" fmla="*/ 193387 w 4116820"/>
                <a:gd name="connsiteY2" fmla="*/ 35937 h 269604"/>
                <a:gd name="connsiteX3" fmla="*/ 910680 w 4116820"/>
                <a:gd name="connsiteY3" fmla="*/ 30018 h 269604"/>
                <a:gd name="connsiteX4" fmla="*/ 2377398 w 4116820"/>
                <a:gd name="connsiteY4" fmla="*/ 35675 h 269604"/>
                <a:gd name="connsiteX5" fmla="*/ 3370755 w 4116820"/>
                <a:gd name="connsiteY5" fmla="*/ 47002 h 269604"/>
                <a:gd name="connsiteX6" fmla="*/ 4116820 w 4116820"/>
                <a:gd name="connsiteY6" fmla="*/ 269604 h 2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6820" h="269604">
                  <a:moveTo>
                    <a:pt x="0" y="986"/>
                  </a:moveTo>
                  <a:cubicBezTo>
                    <a:pt x="58403" y="1170"/>
                    <a:pt x="97990" y="-3351"/>
                    <a:pt x="119924" y="5563"/>
                  </a:cubicBezTo>
                  <a:cubicBezTo>
                    <a:pt x="141858" y="14477"/>
                    <a:pt x="161479" y="35980"/>
                    <a:pt x="193387" y="35937"/>
                  </a:cubicBezTo>
                  <a:lnTo>
                    <a:pt x="910680" y="30018"/>
                  </a:lnTo>
                  <a:lnTo>
                    <a:pt x="2377398" y="35675"/>
                  </a:lnTo>
                  <a:lnTo>
                    <a:pt x="3370755" y="47002"/>
                  </a:lnTo>
                  <a:cubicBezTo>
                    <a:pt x="3710060" y="47061"/>
                    <a:pt x="4023279" y="202268"/>
                    <a:pt x="4116820" y="269604"/>
                  </a:cubicBezTo>
                </a:path>
              </a:pathLst>
            </a:custGeom>
            <a:noFill/>
            <a:ln w="28575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99745C-66F3-2A90-A7B7-08CD018C425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343737" y="1001444"/>
              <a:ext cx="907687" cy="4554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Richmond </a:t>
              </a:r>
            </a:p>
            <a:p>
              <a:r>
                <a:rPr lang="en-US" sz="900">
                  <a:effectLst/>
                </a:rPr>
                <a:t>Ave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191DB9-A5E7-F3D4-407A-B563F2CC6F1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371201" y="1149805"/>
              <a:ext cx="852340" cy="284640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Lovers Ln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EAA7C0-191E-D2E1-EEE5-D5C1104ED2D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216549" y="1001442"/>
              <a:ext cx="1034193" cy="455425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Mockingbird </a:t>
              </a:r>
            </a:p>
            <a:p>
              <a:r>
                <a:rPr lang="en-US" sz="900">
                  <a:effectLst/>
                </a:rPr>
                <a:t>Ln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10D990-F223-4FDC-B067-5DBC32FF0A0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278750" y="1104715"/>
              <a:ext cx="860247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Llano Ave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70BD62-1DDD-EC0A-0A19-BDAD975EE99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80694" y="1001443"/>
              <a:ext cx="868152" cy="4554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Monticello</a:t>
              </a:r>
            </a:p>
            <a:p>
              <a:r>
                <a:rPr lang="en-US" sz="900"/>
                <a:t>Ave</a:t>
              </a:r>
              <a:endParaRPr lang="en-US" sz="900">
                <a:effectLst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771338-6D1F-F261-4DD2-1913A58C073A}"/>
                </a:ext>
              </a:extLst>
            </p:cNvPr>
            <p:cNvSpPr txBox="1">
              <a:spLocks/>
            </p:cNvSpPr>
            <p:nvPr/>
          </p:nvSpPr>
          <p:spPr>
            <a:xfrm rot="2789208">
              <a:off x="978904" y="1060457"/>
              <a:ext cx="963033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Live Oak St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31EBDD-5E8C-669C-BB24-53F2F233A982}"/>
                </a:ext>
              </a:extLst>
            </p:cNvPr>
            <p:cNvCxnSpPr>
              <a:cxnSpLocks/>
            </p:cNvCxnSpPr>
            <p:nvPr/>
          </p:nvCxnSpPr>
          <p:spPr>
            <a:xfrm>
              <a:off x="965025" y="854952"/>
              <a:ext cx="907071" cy="9236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5E29A34-B421-7129-E261-EF29FB1A08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4944" y="867346"/>
              <a:ext cx="4907" cy="7478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7AB8F2-8B48-1FFB-BE24-F7D46CECBC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2387" y="1677159"/>
              <a:ext cx="0" cy="5676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FD5BA02-6AC2-C6CC-A8B3-996E6376AD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07236" y="867346"/>
              <a:ext cx="9420" cy="13774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7F6697-C7C0-399F-FAF5-5A51BBFAC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2042" y="867346"/>
              <a:ext cx="0" cy="9985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216BCD-6031-4622-6993-6173F44C7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0900" y="2013003"/>
              <a:ext cx="0" cy="2746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297CEB-19C8-315B-316F-C765246A1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0900" y="1865903"/>
              <a:ext cx="81143" cy="1471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832AD1-A705-91BA-724A-610899CA51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0781" y="874632"/>
              <a:ext cx="4020" cy="13939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6403F2-4191-5673-6833-81F6F04FB0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4136" y="915619"/>
              <a:ext cx="1005184" cy="3708838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0FD0C6-762C-3C62-ECE1-CB595B137640}"/>
                </a:ext>
              </a:extLst>
            </p:cNvPr>
            <p:cNvCxnSpPr>
              <a:cxnSpLocks/>
            </p:cNvCxnSpPr>
            <p:nvPr/>
          </p:nvCxnSpPr>
          <p:spPr>
            <a:xfrm>
              <a:off x="2574945" y="1615179"/>
              <a:ext cx="27445" cy="619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9FA91DA-CE77-2CA5-7592-1CA71B847133}"/>
                </a:ext>
              </a:extLst>
            </p:cNvPr>
            <p:cNvCxnSpPr>
              <a:cxnSpLocks/>
            </p:cNvCxnSpPr>
            <p:nvPr/>
          </p:nvCxnSpPr>
          <p:spPr>
            <a:xfrm>
              <a:off x="9930088" y="844860"/>
              <a:ext cx="0" cy="9926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5E190D-3D86-BA33-F43F-F2D001B441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2094" y="1574280"/>
              <a:ext cx="1" cy="670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FE4F22-AFA5-B121-4C23-32E34DF16C2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683617" y="1758289"/>
              <a:ext cx="741647" cy="4554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La Vista</a:t>
              </a:r>
            </a:p>
            <a:p>
              <a:r>
                <a:rPr lang="en-US" sz="900">
                  <a:effectLst/>
                </a:rPr>
                <a:t>Dr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77B673-3A05-94FD-70A4-2366B504CB51}"/>
                </a:ext>
              </a:extLst>
            </p:cNvPr>
            <p:cNvSpPr txBox="1">
              <a:spLocks/>
            </p:cNvSpPr>
            <p:nvPr/>
          </p:nvSpPr>
          <p:spPr>
            <a:xfrm rot="4486781">
              <a:off x="7507169" y="2524978"/>
              <a:ext cx="1837946" cy="284640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900">
                  <a:effectLst/>
                </a:rPr>
                <a:t>Ridgewood Trail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940540-E23C-0D46-F136-CAF68FFD9560}"/>
                </a:ext>
              </a:extLst>
            </p:cNvPr>
            <p:cNvSpPr txBox="1">
              <a:spLocks/>
            </p:cNvSpPr>
            <p:nvPr/>
          </p:nvSpPr>
          <p:spPr>
            <a:xfrm>
              <a:off x="5408030" y="1398924"/>
              <a:ext cx="939314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Skillman St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5B78F4-00F4-F56E-5C72-72E63F03D6FF}"/>
                </a:ext>
              </a:extLst>
            </p:cNvPr>
            <p:cNvCxnSpPr>
              <a:cxnSpLocks/>
            </p:cNvCxnSpPr>
            <p:nvPr/>
          </p:nvCxnSpPr>
          <p:spPr>
            <a:xfrm rot="2692376" flipV="1">
              <a:off x="12343012" y="4654303"/>
              <a:ext cx="1193015" cy="6302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2EF9CE3-0418-149E-3792-10D2CD5D12D7}"/>
                </a:ext>
              </a:extLst>
            </p:cNvPr>
            <p:cNvSpPr>
              <a:spLocks/>
            </p:cNvSpPr>
            <p:nvPr/>
          </p:nvSpPr>
          <p:spPr>
            <a:xfrm rot="3542969">
              <a:off x="10026828" y="3187920"/>
              <a:ext cx="3641657" cy="655468"/>
            </a:xfrm>
            <a:custGeom>
              <a:avLst/>
              <a:gdLst>
                <a:gd name="connsiteX0" fmla="*/ 0 w 6768548"/>
                <a:gd name="connsiteY0" fmla="*/ 920293 h 920293"/>
                <a:gd name="connsiteX1" fmla="*/ 695739 w 6768548"/>
                <a:gd name="connsiteY1" fmla="*/ 463093 h 920293"/>
                <a:gd name="connsiteX2" fmla="*/ 1341783 w 6768548"/>
                <a:gd name="connsiteY2" fmla="*/ 204675 h 920293"/>
                <a:gd name="connsiteX3" fmla="*/ 2454965 w 6768548"/>
                <a:gd name="connsiteY3" fmla="*/ 55588 h 920293"/>
                <a:gd name="connsiteX4" fmla="*/ 4303644 w 6768548"/>
                <a:gd name="connsiteY4" fmla="*/ 35710 h 920293"/>
                <a:gd name="connsiteX5" fmla="*/ 5446644 w 6768548"/>
                <a:gd name="connsiteY5" fmla="*/ 522728 h 920293"/>
                <a:gd name="connsiteX6" fmla="*/ 6768548 w 6768548"/>
                <a:gd name="connsiteY6" fmla="*/ 860658 h 920293"/>
                <a:gd name="connsiteX0" fmla="*/ 176838 w 6081786"/>
                <a:gd name="connsiteY0" fmla="*/ 1771193 h 1771193"/>
                <a:gd name="connsiteX1" fmla="*/ 8977 w 6081786"/>
                <a:gd name="connsiteY1" fmla="*/ 463093 h 1771193"/>
                <a:gd name="connsiteX2" fmla="*/ 655021 w 6081786"/>
                <a:gd name="connsiteY2" fmla="*/ 204675 h 1771193"/>
                <a:gd name="connsiteX3" fmla="*/ 1768203 w 6081786"/>
                <a:gd name="connsiteY3" fmla="*/ 55588 h 1771193"/>
                <a:gd name="connsiteX4" fmla="*/ 3616882 w 6081786"/>
                <a:gd name="connsiteY4" fmla="*/ 35710 h 1771193"/>
                <a:gd name="connsiteX5" fmla="*/ 4759882 w 6081786"/>
                <a:gd name="connsiteY5" fmla="*/ 522728 h 1771193"/>
                <a:gd name="connsiteX6" fmla="*/ 6081786 w 6081786"/>
                <a:gd name="connsiteY6" fmla="*/ 860658 h 1771193"/>
                <a:gd name="connsiteX0" fmla="*/ 203298 w 6108246"/>
                <a:gd name="connsiteY0" fmla="*/ 1847397 h 1847397"/>
                <a:gd name="connsiteX1" fmla="*/ 35437 w 6108246"/>
                <a:gd name="connsiteY1" fmla="*/ 539297 h 1847397"/>
                <a:gd name="connsiteX2" fmla="*/ 1291081 w 6108246"/>
                <a:gd name="connsiteY2" fmla="*/ 1531829 h 1847397"/>
                <a:gd name="connsiteX3" fmla="*/ 1794663 w 6108246"/>
                <a:gd name="connsiteY3" fmla="*/ 131792 h 1847397"/>
                <a:gd name="connsiteX4" fmla="*/ 3643342 w 6108246"/>
                <a:gd name="connsiteY4" fmla="*/ 111914 h 1847397"/>
                <a:gd name="connsiteX5" fmla="*/ 4786342 w 6108246"/>
                <a:gd name="connsiteY5" fmla="*/ 598932 h 1847397"/>
                <a:gd name="connsiteX6" fmla="*/ 6108246 w 6108246"/>
                <a:gd name="connsiteY6" fmla="*/ 936862 h 1847397"/>
                <a:gd name="connsiteX0" fmla="*/ 203298 w 6108246"/>
                <a:gd name="connsiteY0" fmla="*/ 1758072 h 1758072"/>
                <a:gd name="connsiteX1" fmla="*/ 35437 w 6108246"/>
                <a:gd name="connsiteY1" fmla="*/ 449972 h 1758072"/>
                <a:gd name="connsiteX2" fmla="*/ 1291081 w 6108246"/>
                <a:gd name="connsiteY2" fmla="*/ 1442504 h 1758072"/>
                <a:gd name="connsiteX3" fmla="*/ 2531263 w 6108246"/>
                <a:gd name="connsiteY3" fmla="*/ 1299767 h 1758072"/>
                <a:gd name="connsiteX4" fmla="*/ 3643342 w 6108246"/>
                <a:gd name="connsiteY4" fmla="*/ 22589 h 1758072"/>
                <a:gd name="connsiteX5" fmla="*/ 4786342 w 6108246"/>
                <a:gd name="connsiteY5" fmla="*/ 509607 h 1758072"/>
                <a:gd name="connsiteX6" fmla="*/ 6108246 w 6108246"/>
                <a:gd name="connsiteY6" fmla="*/ 847537 h 1758072"/>
                <a:gd name="connsiteX0" fmla="*/ 203298 w 6108246"/>
                <a:gd name="connsiteY0" fmla="*/ 1310308 h 1310308"/>
                <a:gd name="connsiteX1" fmla="*/ 35437 w 6108246"/>
                <a:gd name="connsiteY1" fmla="*/ 2208 h 1310308"/>
                <a:gd name="connsiteX2" fmla="*/ 1291081 w 6108246"/>
                <a:gd name="connsiteY2" fmla="*/ 994740 h 1310308"/>
                <a:gd name="connsiteX3" fmla="*/ 2531263 w 6108246"/>
                <a:gd name="connsiteY3" fmla="*/ 852003 h 1310308"/>
                <a:gd name="connsiteX4" fmla="*/ 3516342 w 6108246"/>
                <a:gd name="connsiteY4" fmla="*/ 997225 h 1310308"/>
                <a:gd name="connsiteX5" fmla="*/ 4786342 w 6108246"/>
                <a:gd name="connsiteY5" fmla="*/ 61843 h 1310308"/>
                <a:gd name="connsiteX6" fmla="*/ 6108246 w 6108246"/>
                <a:gd name="connsiteY6" fmla="*/ 399773 h 1310308"/>
                <a:gd name="connsiteX0" fmla="*/ 203298 w 6108246"/>
                <a:gd name="connsiteY0" fmla="*/ 1310308 h 1310308"/>
                <a:gd name="connsiteX1" fmla="*/ 35437 w 6108246"/>
                <a:gd name="connsiteY1" fmla="*/ 2208 h 1310308"/>
                <a:gd name="connsiteX2" fmla="*/ 1291081 w 6108246"/>
                <a:gd name="connsiteY2" fmla="*/ 994740 h 1310308"/>
                <a:gd name="connsiteX3" fmla="*/ 2531263 w 6108246"/>
                <a:gd name="connsiteY3" fmla="*/ 852003 h 1310308"/>
                <a:gd name="connsiteX4" fmla="*/ 3516342 w 6108246"/>
                <a:gd name="connsiteY4" fmla="*/ 997225 h 1310308"/>
                <a:gd name="connsiteX5" fmla="*/ 4748242 w 6108246"/>
                <a:gd name="connsiteY5" fmla="*/ 1020693 h 1310308"/>
                <a:gd name="connsiteX6" fmla="*/ 6108246 w 6108246"/>
                <a:gd name="connsiteY6" fmla="*/ 399773 h 1310308"/>
                <a:gd name="connsiteX0" fmla="*/ 203298 w 6108246"/>
                <a:gd name="connsiteY0" fmla="*/ 1310308 h 1310308"/>
                <a:gd name="connsiteX1" fmla="*/ 35437 w 6108246"/>
                <a:gd name="connsiteY1" fmla="*/ 2208 h 1310308"/>
                <a:gd name="connsiteX2" fmla="*/ 1291081 w 6108246"/>
                <a:gd name="connsiteY2" fmla="*/ 994740 h 1310308"/>
                <a:gd name="connsiteX3" fmla="*/ 2531263 w 6108246"/>
                <a:gd name="connsiteY3" fmla="*/ 852003 h 1310308"/>
                <a:gd name="connsiteX4" fmla="*/ 3516342 w 6108246"/>
                <a:gd name="connsiteY4" fmla="*/ 997225 h 1310308"/>
                <a:gd name="connsiteX5" fmla="*/ 5033992 w 6108246"/>
                <a:gd name="connsiteY5" fmla="*/ 969893 h 1310308"/>
                <a:gd name="connsiteX6" fmla="*/ 6108246 w 6108246"/>
                <a:gd name="connsiteY6" fmla="*/ 399773 h 1310308"/>
                <a:gd name="connsiteX0" fmla="*/ 203298 w 5033992"/>
                <a:gd name="connsiteY0" fmla="*/ 1310308 h 1310308"/>
                <a:gd name="connsiteX1" fmla="*/ 35437 w 5033992"/>
                <a:gd name="connsiteY1" fmla="*/ 2208 h 1310308"/>
                <a:gd name="connsiteX2" fmla="*/ 1291081 w 5033992"/>
                <a:gd name="connsiteY2" fmla="*/ 994740 h 1310308"/>
                <a:gd name="connsiteX3" fmla="*/ 2531263 w 5033992"/>
                <a:gd name="connsiteY3" fmla="*/ 852003 h 1310308"/>
                <a:gd name="connsiteX4" fmla="*/ 3516342 w 5033992"/>
                <a:gd name="connsiteY4" fmla="*/ 997225 h 1310308"/>
                <a:gd name="connsiteX5" fmla="*/ 5033992 w 5033992"/>
                <a:gd name="connsiteY5" fmla="*/ 969893 h 1310308"/>
                <a:gd name="connsiteX0" fmla="*/ 0 w 4830694"/>
                <a:gd name="connsiteY0" fmla="*/ 458307 h 458307"/>
                <a:gd name="connsiteX1" fmla="*/ 1087783 w 4830694"/>
                <a:gd name="connsiteY1" fmla="*/ 142739 h 458307"/>
                <a:gd name="connsiteX2" fmla="*/ 2327965 w 4830694"/>
                <a:gd name="connsiteY2" fmla="*/ 2 h 458307"/>
                <a:gd name="connsiteX3" fmla="*/ 3313044 w 4830694"/>
                <a:gd name="connsiteY3" fmla="*/ 145224 h 458307"/>
                <a:gd name="connsiteX4" fmla="*/ 4830694 w 4830694"/>
                <a:gd name="connsiteY4" fmla="*/ 117892 h 458307"/>
                <a:gd name="connsiteX0" fmla="*/ 0 w 4830694"/>
                <a:gd name="connsiteY0" fmla="*/ 461624 h 461624"/>
                <a:gd name="connsiteX1" fmla="*/ 1176683 w 4830694"/>
                <a:gd name="connsiteY1" fmla="*/ 82556 h 461624"/>
                <a:gd name="connsiteX2" fmla="*/ 2327965 w 4830694"/>
                <a:gd name="connsiteY2" fmla="*/ 3319 h 461624"/>
                <a:gd name="connsiteX3" fmla="*/ 3313044 w 4830694"/>
                <a:gd name="connsiteY3" fmla="*/ 148541 h 461624"/>
                <a:gd name="connsiteX4" fmla="*/ 4830694 w 4830694"/>
                <a:gd name="connsiteY4" fmla="*/ 121209 h 461624"/>
                <a:gd name="connsiteX0" fmla="*/ 0 w 4830694"/>
                <a:gd name="connsiteY0" fmla="*/ 457295 h 457295"/>
                <a:gd name="connsiteX1" fmla="*/ 1176683 w 4830694"/>
                <a:gd name="connsiteY1" fmla="*/ 78227 h 457295"/>
                <a:gd name="connsiteX2" fmla="*/ 2304153 w 4830694"/>
                <a:gd name="connsiteY2" fmla="*/ 3753 h 457295"/>
                <a:gd name="connsiteX3" fmla="*/ 3313044 w 4830694"/>
                <a:gd name="connsiteY3" fmla="*/ 144212 h 457295"/>
                <a:gd name="connsiteX4" fmla="*/ 4830694 w 4830694"/>
                <a:gd name="connsiteY4" fmla="*/ 116880 h 457295"/>
                <a:gd name="connsiteX0" fmla="*/ 0 w 4830694"/>
                <a:gd name="connsiteY0" fmla="*/ 471403 h 471403"/>
                <a:gd name="connsiteX1" fmla="*/ 1176683 w 4830694"/>
                <a:gd name="connsiteY1" fmla="*/ 92335 h 471403"/>
                <a:gd name="connsiteX2" fmla="*/ 2304153 w 4830694"/>
                <a:gd name="connsiteY2" fmla="*/ 17861 h 471403"/>
                <a:gd name="connsiteX3" fmla="*/ 3313044 w 4830694"/>
                <a:gd name="connsiteY3" fmla="*/ 158320 h 471403"/>
                <a:gd name="connsiteX4" fmla="*/ 4830694 w 4830694"/>
                <a:gd name="connsiteY4" fmla="*/ 130988 h 471403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69330 h 469330"/>
                <a:gd name="connsiteX1" fmla="*/ 1176683 w 4830694"/>
                <a:gd name="connsiteY1" fmla="*/ 90262 h 469330"/>
                <a:gd name="connsiteX2" fmla="*/ 2304153 w 4830694"/>
                <a:gd name="connsiteY2" fmla="*/ 15788 h 469330"/>
                <a:gd name="connsiteX3" fmla="*/ 3303519 w 4830694"/>
                <a:gd name="connsiteY3" fmla="*/ 180060 h 469330"/>
                <a:gd name="connsiteX4" fmla="*/ 4830694 w 4830694"/>
                <a:gd name="connsiteY4" fmla="*/ 128915 h 469330"/>
                <a:gd name="connsiteX0" fmla="*/ 0 w 4830694"/>
                <a:gd name="connsiteY0" fmla="*/ 469330 h 469330"/>
                <a:gd name="connsiteX1" fmla="*/ 1176683 w 4830694"/>
                <a:gd name="connsiteY1" fmla="*/ 90262 h 469330"/>
                <a:gd name="connsiteX2" fmla="*/ 2304153 w 4830694"/>
                <a:gd name="connsiteY2" fmla="*/ 15788 h 469330"/>
                <a:gd name="connsiteX3" fmla="*/ 3303519 w 4830694"/>
                <a:gd name="connsiteY3" fmla="*/ 180060 h 469330"/>
                <a:gd name="connsiteX4" fmla="*/ 4830694 w 4830694"/>
                <a:gd name="connsiteY4" fmla="*/ 128915 h 469330"/>
                <a:gd name="connsiteX0" fmla="*/ 0 w 4830694"/>
                <a:gd name="connsiteY0" fmla="*/ 481646 h 481646"/>
                <a:gd name="connsiteX1" fmla="*/ 1176683 w 4830694"/>
                <a:gd name="connsiteY1" fmla="*/ 102578 h 481646"/>
                <a:gd name="connsiteX2" fmla="*/ 2304153 w 4830694"/>
                <a:gd name="connsiteY2" fmla="*/ 28104 h 481646"/>
                <a:gd name="connsiteX3" fmla="*/ 3303519 w 4830694"/>
                <a:gd name="connsiteY3" fmla="*/ 192376 h 481646"/>
                <a:gd name="connsiteX4" fmla="*/ 4830694 w 4830694"/>
                <a:gd name="connsiteY4" fmla="*/ 141231 h 48164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68794"/>
                <a:gd name="connsiteY0" fmla="*/ 479576 h 479576"/>
                <a:gd name="connsiteX1" fmla="*/ 1176683 w 4868794"/>
                <a:gd name="connsiteY1" fmla="*/ 100508 h 479576"/>
                <a:gd name="connsiteX2" fmla="*/ 2304153 w 4868794"/>
                <a:gd name="connsiteY2" fmla="*/ 26034 h 479576"/>
                <a:gd name="connsiteX3" fmla="*/ 3303519 w 4868794"/>
                <a:gd name="connsiteY3" fmla="*/ 190306 h 479576"/>
                <a:gd name="connsiteX4" fmla="*/ 4868794 w 4868794"/>
                <a:gd name="connsiteY4" fmla="*/ 139161 h 479576"/>
                <a:gd name="connsiteX0" fmla="*/ 0 w 7654263"/>
                <a:gd name="connsiteY0" fmla="*/ 2404509 h 2404510"/>
                <a:gd name="connsiteX1" fmla="*/ 3962152 w 7654263"/>
                <a:gd name="connsiteY1" fmla="*/ 201387 h 2404510"/>
                <a:gd name="connsiteX2" fmla="*/ 5089622 w 7654263"/>
                <a:gd name="connsiteY2" fmla="*/ 126913 h 2404510"/>
                <a:gd name="connsiteX3" fmla="*/ 6088988 w 7654263"/>
                <a:gd name="connsiteY3" fmla="*/ 291185 h 2404510"/>
                <a:gd name="connsiteX4" fmla="*/ 7654263 w 7654263"/>
                <a:gd name="connsiteY4" fmla="*/ 240040 h 2404510"/>
                <a:gd name="connsiteX0" fmla="*/ 0 w 7654263"/>
                <a:gd name="connsiteY0" fmla="*/ 2404509 h 2404509"/>
                <a:gd name="connsiteX1" fmla="*/ 3962152 w 7654263"/>
                <a:gd name="connsiteY1" fmla="*/ 201387 h 2404509"/>
                <a:gd name="connsiteX2" fmla="*/ 5089622 w 7654263"/>
                <a:gd name="connsiteY2" fmla="*/ 126913 h 2404509"/>
                <a:gd name="connsiteX3" fmla="*/ 6088988 w 7654263"/>
                <a:gd name="connsiteY3" fmla="*/ 291185 h 2404509"/>
                <a:gd name="connsiteX4" fmla="*/ 7654263 w 7654263"/>
                <a:gd name="connsiteY4" fmla="*/ 240040 h 2404509"/>
                <a:gd name="connsiteX0" fmla="*/ 0 w 7654263"/>
                <a:gd name="connsiteY0" fmla="*/ 2293554 h 2293554"/>
                <a:gd name="connsiteX1" fmla="*/ 2223168 w 7654263"/>
                <a:gd name="connsiteY1" fmla="*/ 638722 h 2293554"/>
                <a:gd name="connsiteX2" fmla="*/ 5089622 w 7654263"/>
                <a:gd name="connsiteY2" fmla="*/ 15958 h 2293554"/>
                <a:gd name="connsiteX3" fmla="*/ 6088988 w 7654263"/>
                <a:gd name="connsiteY3" fmla="*/ 180230 h 2293554"/>
                <a:gd name="connsiteX4" fmla="*/ 7654263 w 7654263"/>
                <a:gd name="connsiteY4" fmla="*/ 129085 h 2293554"/>
                <a:gd name="connsiteX0" fmla="*/ 0 w 7654263"/>
                <a:gd name="connsiteY0" fmla="*/ 2293554 h 2293554"/>
                <a:gd name="connsiteX1" fmla="*/ 2223168 w 7654263"/>
                <a:gd name="connsiteY1" fmla="*/ 638722 h 2293554"/>
                <a:gd name="connsiteX2" fmla="*/ 5089622 w 7654263"/>
                <a:gd name="connsiteY2" fmla="*/ 15958 h 2293554"/>
                <a:gd name="connsiteX3" fmla="*/ 6088988 w 7654263"/>
                <a:gd name="connsiteY3" fmla="*/ 180230 h 2293554"/>
                <a:gd name="connsiteX4" fmla="*/ 7654263 w 7654263"/>
                <a:gd name="connsiteY4" fmla="*/ 129085 h 2293554"/>
                <a:gd name="connsiteX0" fmla="*/ 0 w 7654263"/>
                <a:gd name="connsiteY0" fmla="*/ 2289748 h 2289748"/>
                <a:gd name="connsiteX1" fmla="*/ 2223168 w 7654263"/>
                <a:gd name="connsiteY1" fmla="*/ 634916 h 2289748"/>
                <a:gd name="connsiteX2" fmla="*/ 4618234 w 7654263"/>
                <a:gd name="connsiteY2" fmla="*/ 16155 h 2289748"/>
                <a:gd name="connsiteX3" fmla="*/ 6088988 w 7654263"/>
                <a:gd name="connsiteY3" fmla="*/ 176424 h 2289748"/>
                <a:gd name="connsiteX4" fmla="*/ 7654263 w 7654263"/>
                <a:gd name="connsiteY4" fmla="*/ 125279 h 2289748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0751 h 2290751"/>
                <a:gd name="connsiteX1" fmla="*/ 2221788 w 7654263"/>
                <a:gd name="connsiteY1" fmla="*/ 654437 h 2290751"/>
                <a:gd name="connsiteX2" fmla="*/ 4618234 w 7654263"/>
                <a:gd name="connsiteY2" fmla="*/ 17158 h 2290751"/>
                <a:gd name="connsiteX3" fmla="*/ 6088988 w 7654263"/>
                <a:gd name="connsiteY3" fmla="*/ 177427 h 2290751"/>
                <a:gd name="connsiteX4" fmla="*/ 7654263 w 7654263"/>
                <a:gd name="connsiteY4" fmla="*/ 126282 h 2290751"/>
                <a:gd name="connsiteX0" fmla="*/ 0 w 7654263"/>
                <a:gd name="connsiteY0" fmla="*/ 2290750 h 2290750"/>
                <a:gd name="connsiteX1" fmla="*/ 2221788 w 7654263"/>
                <a:gd name="connsiteY1" fmla="*/ 654436 h 2290750"/>
                <a:gd name="connsiteX2" fmla="*/ 4618234 w 7654263"/>
                <a:gd name="connsiteY2" fmla="*/ 17157 h 2290750"/>
                <a:gd name="connsiteX3" fmla="*/ 6088988 w 7654263"/>
                <a:gd name="connsiteY3" fmla="*/ 177426 h 2290750"/>
                <a:gd name="connsiteX4" fmla="*/ 7654263 w 7654263"/>
                <a:gd name="connsiteY4" fmla="*/ 126281 h 2290750"/>
                <a:gd name="connsiteX0" fmla="*/ 0 w 7654263"/>
                <a:gd name="connsiteY0" fmla="*/ 2290750 h 2290750"/>
                <a:gd name="connsiteX1" fmla="*/ 2221788 w 7654263"/>
                <a:gd name="connsiteY1" fmla="*/ 654436 h 2290750"/>
                <a:gd name="connsiteX2" fmla="*/ 4618234 w 7654263"/>
                <a:gd name="connsiteY2" fmla="*/ 17157 h 2290750"/>
                <a:gd name="connsiteX3" fmla="*/ 6088988 w 7654263"/>
                <a:gd name="connsiteY3" fmla="*/ 177426 h 2290750"/>
                <a:gd name="connsiteX4" fmla="*/ 7654263 w 7654263"/>
                <a:gd name="connsiteY4" fmla="*/ 126281 h 2290750"/>
                <a:gd name="connsiteX0" fmla="*/ 0 w 7654263"/>
                <a:gd name="connsiteY0" fmla="*/ 2308186 h 2308186"/>
                <a:gd name="connsiteX1" fmla="*/ 2221788 w 7654263"/>
                <a:gd name="connsiteY1" fmla="*/ 671872 h 2308186"/>
                <a:gd name="connsiteX2" fmla="*/ 4546982 w 7654263"/>
                <a:gd name="connsiteY2" fmla="*/ 16252 h 2308186"/>
                <a:gd name="connsiteX3" fmla="*/ 6088988 w 7654263"/>
                <a:gd name="connsiteY3" fmla="*/ 194862 h 2308186"/>
                <a:gd name="connsiteX4" fmla="*/ 7654263 w 7654263"/>
                <a:gd name="connsiteY4" fmla="*/ 143717 h 2308186"/>
                <a:gd name="connsiteX0" fmla="*/ 0 w 7654263"/>
                <a:gd name="connsiteY0" fmla="*/ 2314107 h 2314107"/>
                <a:gd name="connsiteX1" fmla="*/ 2221788 w 7654263"/>
                <a:gd name="connsiteY1" fmla="*/ 677793 h 2314107"/>
                <a:gd name="connsiteX2" fmla="*/ 4546982 w 7654263"/>
                <a:gd name="connsiteY2" fmla="*/ 22173 h 2314107"/>
                <a:gd name="connsiteX3" fmla="*/ 6088988 w 7654263"/>
                <a:gd name="connsiteY3" fmla="*/ 200783 h 2314107"/>
                <a:gd name="connsiteX4" fmla="*/ 7654263 w 7654263"/>
                <a:gd name="connsiteY4" fmla="*/ 149638 h 2314107"/>
                <a:gd name="connsiteX0" fmla="*/ 0 w 7571622"/>
                <a:gd name="connsiteY0" fmla="*/ 2313944 h 2313944"/>
                <a:gd name="connsiteX1" fmla="*/ 2221788 w 7571622"/>
                <a:gd name="connsiteY1" fmla="*/ 677630 h 2313944"/>
                <a:gd name="connsiteX2" fmla="*/ 4546982 w 7571622"/>
                <a:gd name="connsiteY2" fmla="*/ 22010 h 2313944"/>
                <a:gd name="connsiteX3" fmla="*/ 6088988 w 7571622"/>
                <a:gd name="connsiteY3" fmla="*/ 200620 h 2313944"/>
                <a:gd name="connsiteX4" fmla="*/ 7571622 w 7571622"/>
                <a:gd name="connsiteY4" fmla="*/ 134011 h 2313944"/>
                <a:gd name="connsiteX0" fmla="*/ 0 w 7571622"/>
                <a:gd name="connsiteY0" fmla="*/ 2313944 h 2313944"/>
                <a:gd name="connsiteX1" fmla="*/ 2221788 w 7571622"/>
                <a:gd name="connsiteY1" fmla="*/ 677630 h 2313944"/>
                <a:gd name="connsiteX2" fmla="*/ 4546982 w 7571622"/>
                <a:gd name="connsiteY2" fmla="*/ 22010 h 2313944"/>
                <a:gd name="connsiteX3" fmla="*/ 6088988 w 7571622"/>
                <a:gd name="connsiteY3" fmla="*/ 200620 h 2313944"/>
                <a:gd name="connsiteX4" fmla="*/ 7571622 w 7571622"/>
                <a:gd name="connsiteY4" fmla="*/ 134011 h 2313944"/>
                <a:gd name="connsiteX0" fmla="*/ 0 w 7571622"/>
                <a:gd name="connsiteY0" fmla="*/ 2314431 h 2314431"/>
                <a:gd name="connsiteX1" fmla="*/ 2221788 w 7571622"/>
                <a:gd name="connsiteY1" fmla="*/ 678117 h 2314431"/>
                <a:gd name="connsiteX2" fmla="*/ 4546982 w 7571622"/>
                <a:gd name="connsiteY2" fmla="*/ 22497 h 2314431"/>
                <a:gd name="connsiteX3" fmla="*/ 6088988 w 7571622"/>
                <a:gd name="connsiteY3" fmla="*/ 201107 h 2314431"/>
                <a:gd name="connsiteX4" fmla="*/ 7571622 w 7571622"/>
                <a:gd name="connsiteY4" fmla="*/ 134498 h 2314431"/>
                <a:gd name="connsiteX0" fmla="*/ 0 w 7571622"/>
                <a:gd name="connsiteY0" fmla="*/ 2314431 h 2314431"/>
                <a:gd name="connsiteX1" fmla="*/ 2221788 w 7571622"/>
                <a:gd name="connsiteY1" fmla="*/ 678117 h 2314431"/>
                <a:gd name="connsiteX2" fmla="*/ 4546982 w 7571622"/>
                <a:gd name="connsiteY2" fmla="*/ 22497 h 2314431"/>
                <a:gd name="connsiteX3" fmla="*/ 6088988 w 7571622"/>
                <a:gd name="connsiteY3" fmla="*/ 201107 h 2314431"/>
                <a:gd name="connsiteX4" fmla="*/ 7571622 w 7571622"/>
                <a:gd name="connsiteY4" fmla="*/ 134498 h 2314431"/>
                <a:gd name="connsiteX0" fmla="*/ 0 w 7571622"/>
                <a:gd name="connsiteY0" fmla="*/ 2314431 h 2314431"/>
                <a:gd name="connsiteX1" fmla="*/ 2221788 w 7571622"/>
                <a:gd name="connsiteY1" fmla="*/ 678117 h 2314431"/>
                <a:gd name="connsiteX2" fmla="*/ 4546982 w 7571622"/>
                <a:gd name="connsiteY2" fmla="*/ 22497 h 2314431"/>
                <a:gd name="connsiteX3" fmla="*/ 6088988 w 7571622"/>
                <a:gd name="connsiteY3" fmla="*/ 201107 h 2314431"/>
                <a:gd name="connsiteX4" fmla="*/ 7571622 w 7571622"/>
                <a:gd name="connsiteY4" fmla="*/ 134498 h 2314431"/>
                <a:gd name="connsiteX0" fmla="*/ 0 w 7571622"/>
                <a:gd name="connsiteY0" fmla="*/ 2305384 h 2305384"/>
                <a:gd name="connsiteX1" fmla="*/ 2221788 w 7571622"/>
                <a:gd name="connsiteY1" fmla="*/ 669070 h 2305384"/>
                <a:gd name="connsiteX2" fmla="*/ 4546982 w 7571622"/>
                <a:gd name="connsiteY2" fmla="*/ 13450 h 2305384"/>
                <a:gd name="connsiteX3" fmla="*/ 6088988 w 7571622"/>
                <a:gd name="connsiteY3" fmla="*/ 192060 h 2305384"/>
                <a:gd name="connsiteX4" fmla="*/ 7571622 w 7571622"/>
                <a:gd name="connsiteY4" fmla="*/ 125451 h 2305384"/>
                <a:gd name="connsiteX0" fmla="*/ 0 w 7571622"/>
                <a:gd name="connsiteY0" fmla="*/ 2292890 h 2292890"/>
                <a:gd name="connsiteX1" fmla="*/ 2221788 w 7571622"/>
                <a:gd name="connsiteY1" fmla="*/ 656576 h 2292890"/>
                <a:gd name="connsiteX2" fmla="*/ 3365408 w 7571622"/>
                <a:gd name="connsiteY2" fmla="*/ 269921 h 2292890"/>
                <a:gd name="connsiteX3" fmla="*/ 4546982 w 7571622"/>
                <a:gd name="connsiteY3" fmla="*/ 956 h 2292890"/>
                <a:gd name="connsiteX4" fmla="*/ 6088988 w 7571622"/>
                <a:gd name="connsiteY4" fmla="*/ 179566 h 2292890"/>
                <a:gd name="connsiteX5" fmla="*/ 7571622 w 7571622"/>
                <a:gd name="connsiteY5" fmla="*/ 112957 h 2292890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1935 h 2291935"/>
                <a:gd name="connsiteX1" fmla="*/ 2221788 w 7571622"/>
                <a:gd name="connsiteY1" fmla="*/ 655621 h 2291935"/>
                <a:gd name="connsiteX2" fmla="*/ 3429530 w 7571622"/>
                <a:gd name="connsiteY2" fmla="*/ 283051 h 2291935"/>
                <a:gd name="connsiteX3" fmla="*/ 4546982 w 7571622"/>
                <a:gd name="connsiteY3" fmla="*/ 1 h 2291935"/>
                <a:gd name="connsiteX4" fmla="*/ 6088988 w 7571622"/>
                <a:gd name="connsiteY4" fmla="*/ 178611 h 2291935"/>
                <a:gd name="connsiteX5" fmla="*/ 7571622 w 7571622"/>
                <a:gd name="connsiteY5" fmla="*/ 112002 h 2291935"/>
                <a:gd name="connsiteX0" fmla="*/ 0 w 7537423"/>
                <a:gd name="connsiteY0" fmla="*/ 2291935 h 2291935"/>
                <a:gd name="connsiteX1" fmla="*/ 2221788 w 7537423"/>
                <a:gd name="connsiteY1" fmla="*/ 655621 h 2291935"/>
                <a:gd name="connsiteX2" fmla="*/ 3429530 w 7537423"/>
                <a:gd name="connsiteY2" fmla="*/ 283051 h 2291935"/>
                <a:gd name="connsiteX3" fmla="*/ 4546982 w 7537423"/>
                <a:gd name="connsiteY3" fmla="*/ 1 h 2291935"/>
                <a:gd name="connsiteX4" fmla="*/ 6088988 w 7537423"/>
                <a:gd name="connsiteY4" fmla="*/ 178611 h 2291935"/>
                <a:gd name="connsiteX5" fmla="*/ 7537423 w 7537423"/>
                <a:gd name="connsiteY5" fmla="*/ 104490 h 2291935"/>
                <a:gd name="connsiteX0" fmla="*/ 0 w 7537423"/>
                <a:gd name="connsiteY0" fmla="*/ 2294228 h 2294228"/>
                <a:gd name="connsiteX1" fmla="*/ 2221788 w 7537423"/>
                <a:gd name="connsiteY1" fmla="*/ 657914 h 2294228"/>
                <a:gd name="connsiteX2" fmla="*/ 3429530 w 7537423"/>
                <a:gd name="connsiteY2" fmla="*/ 285344 h 2294228"/>
                <a:gd name="connsiteX3" fmla="*/ 4546982 w 7537423"/>
                <a:gd name="connsiteY3" fmla="*/ 2294 h 2294228"/>
                <a:gd name="connsiteX4" fmla="*/ 6092910 w 7537423"/>
                <a:gd name="connsiteY4" fmla="*/ 440753 h 2294228"/>
                <a:gd name="connsiteX5" fmla="*/ 7537423 w 7537423"/>
                <a:gd name="connsiteY5" fmla="*/ 106783 h 2294228"/>
                <a:gd name="connsiteX0" fmla="*/ 0 w 7488819"/>
                <a:gd name="connsiteY0" fmla="*/ 2294228 h 2294228"/>
                <a:gd name="connsiteX1" fmla="*/ 2221788 w 7488819"/>
                <a:gd name="connsiteY1" fmla="*/ 657914 h 2294228"/>
                <a:gd name="connsiteX2" fmla="*/ 3429530 w 7488819"/>
                <a:gd name="connsiteY2" fmla="*/ 285344 h 2294228"/>
                <a:gd name="connsiteX3" fmla="*/ 4546982 w 7488819"/>
                <a:gd name="connsiteY3" fmla="*/ 2294 h 2294228"/>
                <a:gd name="connsiteX4" fmla="*/ 6092910 w 7488819"/>
                <a:gd name="connsiteY4" fmla="*/ 440753 h 2294228"/>
                <a:gd name="connsiteX5" fmla="*/ 7488820 w 7488819"/>
                <a:gd name="connsiteY5" fmla="*/ 319774 h 2294228"/>
                <a:gd name="connsiteX0" fmla="*/ 0 w 7488819"/>
                <a:gd name="connsiteY0" fmla="*/ 2294228 h 2294228"/>
                <a:gd name="connsiteX1" fmla="*/ 2221788 w 7488819"/>
                <a:gd name="connsiteY1" fmla="*/ 657914 h 2294228"/>
                <a:gd name="connsiteX2" fmla="*/ 3429530 w 7488819"/>
                <a:gd name="connsiteY2" fmla="*/ 285344 h 2294228"/>
                <a:gd name="connsiteX3" fmla="*/ 4546982 w 7488819"/>
                <a:gd name="connsiteY3" fmla="*/ 2294 h 2294228"/>
                <a:gd name="connsiteX4" fmla="*/ 6092910 w 7488819"/>
                <a:gd name="connsiteY4" fmla="*/ 440753 h 2294228"/>
                <a:gd name="connsiteX5" fmla="*/ 7488820 w 7488819"/>
                <a:gd name="connsiteY5" fmla="*/ 319774 h 2294228"/>
                <a:gd name="connsiteX0" fmla="*/ 0 w 7488819"/>
                <a:gd name="connsiteY0" fmla="*/ 2411694 h 2411694"/>
                <a:gd name="connsiteX1" fmla="*/ 2221788 w 7488819"/>
                <a:gd name="connsiteY1" fmla="*/ 775380 h 2411694"/>
                <a:gd name="connsiteX2" fmla="*/ 3485898 w 7488819"/>
                <a:gd name="connsiteY2" fmla="*/ 49169 h 2411694"/>
                <a:gd name="connsiteX3" fmla="*/ 4546982 w 7488819"/>
                <a:gd name="connsiteY3" fmla="*/ 119760 h 2411694"/>
                <a:gd name="connsiteX4" fmla="*/ 6092910 w 7488819"/>
                <a:gd name="connsiteY4" fmla="*/ 558219 h 2411694"/>
                <a:gd name="connsiteX5" fmla="*/ 7488820 w 7488819"/>
                <a:gd name="connsiteY5" fmla="*/ 437240 h 2411694"/>
                <a:gd name="connsiteX0" fmla="*/ 0 w 7488819"/>
                <a:gd name="connsiteY0" fmla="*/ 2411694 h 2411694"/>
                <a:gd name="connsiteX1" fmla="*/ 2221788 w 7488819"/>
                <a:gd name="connsiteY1" fmla="*/ 775380 h 2411694"/>
                <a:gd name="connsiteX2" fmla="*/ 3485898 w 7488819"/>
                <a:gd name="connsiteY2" fmla="*/ 49169 h 2411694"/>
                <a:gd name="connsiteX3" fmla="*/ 4546982 w 7488819"/>
                <a:gd name="connsiteY3" fmla="*/ 119760 h 2411694"/>
                <a:gd name="connsiteX4" fmla="*/ 6092910 w 7488819"/>
                <a:gd name="connsiteY4" fmla="*/ 558219 h 2411694"/>
                <a:gd name="connsiteX5" fmla="*/ 7488820 w 7488819"/>
                <a:gd name="connsiteY5" fmla="*/ 437240 h 2411694"/>
                <a:gd name="connsiteX0" fmla="*/ 0 w 7488819"/>
                <a:gd name="connsiteY0" fmla="*/ 2411694 h 2411694"/>
                <a:gd name="connsiteX1" fmla="*/ 2221788 w 7488819"/>
                <a:gd name="connsiteY1" fmla="*/ 775380 h 2411694"/>
                <a:gd name="connsiteX2" fmla="*/ 3485898 w 7488819"/>
                <a:gd name="connsiteY2" fmla="*/ 49169 h 2411694"/>
                <a:gd name="connsiteX3" fmla="*/ 4546982 w 7488819"/>
                <a:gd name="connsiteY3" fmla="*/ 119760 h 2411694"/>
                <a:gd name="connsiteX4" fmla="*/ 6092910 w 7488819"/>
                <a:gd name="connsiteY4" fmla="*/ 558219 h 2411694"/>
                <a:gd name="connsiteX5" fmla="*/ 7488820 w 7488819"/>
                <a:gd name="connsiteY5" fmla="*/ 437240 h 2411694"/>
                <a:gd name="connsiteX0" fmla="*/ 0 w 6092909"/>
                <a:gd name="connsiteY0" fmla="*/ 2411694 h 2411694"/>
                <a:gd name="connsiteX1" fmla="*/ 2221788 w 6092909"/>
                <a:gd name="connsiteY1" fmla="*/ 775380 h 2411694"/>
                <a:gd name="connsiteX2" fmla="*/ 3485898 w 6092909"/>
                <a:gd name="connsiteY2" fmla="*/ 49169 h 2411694"/>
                <a:gd name="connsiteX3" fmla="*/ 4546982 w 6092909"/>
                <a:gd name="connsiteY3" fmla="*/ 119760 h 2411694"/>
                <a:gd name="connsiteX4" fmla="*/ 6092910 w 6092909"/>
                <a:gd name="connsiteY4" fmla="*/ 558219 h 2411694"/>
                <a:gd name="connsiteX0" fmla="*/ 0 w 6446131"/>
                <a:gd name="connsiteY0" fmla="*/ 2410288 h 2410288"/>
                <a:gd name="connsiteX1" fmla="*/ 2221788 w 6446131"/>
                <a:gd name="connsiteY1" fmla="*/ 773974 h 2410288"/>
                <a:gd name="connsiteX2" fmla="*/ 3485898 w 6446131"/>
                <a:gd name="connsiteY2" fmla="*/ 47763 h 2410288"/>
                <a:gd name="connsiteX3" fmla="*/ 4546982 w 6446131"/>
                <a:gd name="connsiteY3" fmla="*/ 118354 h 2410288"/>
                <a:gd name="connsiteX4" fmla="*/ 6446130 w 6446131"/>
                <a:gd name="connsiteY4" fmla="*/ 515900 h 2410288"/>
                <a:gd name="connsiteX0" fmla="*/ 0 w 6446131"/>
                <a:gd name="connsiteY0" fmla="*/ 2410288 h 2410288"/>
                <a:gd name="connsiteX1" fmla="*/ 2221788 w 6446131"/>
                <a:gd name="connsiteY1" fmla="*/ 773974 h 2410288"/>
                <a:gd name="connsiteX2" fmla="*/ 3485898 w 6446131"/>
                <a:gd name="connsiteY2" fmla="*/ 47763 h 2410288"/>
                <a:gd name="connsiteX3" fmla="*/ 4546982 w 6446131"/>
                <a:gd name="connsiteY3" fmla="*/ 118354 h 2410288"/>
                <a:gd name="connsiteX4" fmla="*/ 6446130 w 6446131"/>
                <a:gd name="connsiteY4" fmla="*/ 515900 h 2410288"/>
                <a:gd name="connsiteX0" fmla="*/ 0 w 6483185"/>
                <a:gd name="connsiteY0" fmla="*/ 2410705 h 2410705"/>
                <a:gd name="connsiteX1" fmla="*/ 2221788 w 6483185"/>
                <a:gd name="connsiteY1" fmla="*/ 774391 h 2410705"/>
                <a:gd name="connsiteX2" fmla="*/ 3485898 w 6483185"/>
                <a:gd name="connsiteY2" fmla="*/ 48180 h 2410705"/>
                <a:gd name="connsiteX3" fmla="*/ 4546982 w 6483185"/>
                <a:gd name="connsiteY3" fmla="*/ 118771 h 2410705"/>
                <a:gd name="connsiteX4" fmla="*/ 6483186 w 6483185"/>
                <a:gd name="connsiteY4" fmla="*/ 528651 h 241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185" h="2410705">
                  <a:moveTo>
                    <a:pt x="0" y="2410705"/>
                  </a:moveTo>
                  <a:cubicBezTo>
                    <a:pt x="1113725" y="1242578"/>
                    <a:pt x="1640805" y="1168145"/>
                    <a:pt x="2221788" y="774391"/>
                  </a:cubicBezTo>
                  <a:cubicBezTo>
                    <a:pt x="2802771" y="380637"/>
                    <a:pt x="2660056" y="500018"/>
                    <a:pt x="3485898" y="48180"/>
                  </a:cubicBezTo>
                  <a:cubicBezTo>
                    <a:pt x="3873430" y="-61090"/>
                    <a:pt x="4047434" y="38693"/>
                    <a:pt x="4546982" y="118771"/>
                  </a:cubicBezTo>
                  <a:cubicBezTo>
                    <a:pt x="5046530" y="198849"/>
                    <a:pt x="5846724" y="566868"/>
                    <a:pt x="6483186" y="528651"/>
                  </a:cubicBezTo>
                </a:path>
              </a:pathLst>
            </a:custGeom>
            <a:noFill/>
            <a:ln w="28575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2000">
                <a:solidFill>
                  <a:srgbClr val="0B30CB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0C9931-C629-1A45-5420-98DDD17ABD54}"/>
                </a:ext>
              </a:extLst>
            </p:cNvPr>
            <p:cNvSpPr txBox="1">
              <a:spLocks/>
            </p:cNvSpPr>
            <p:nvPr/>
          </p:nvSpPr>
          <p:spPr>
            <a:xfrm rot="976064">
              <a:off x="12826900" y="4817148"/>
              <a:ext cx="939314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Abrams Rd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B73389-AF00-9DBD-0BD4-3F62378EDCA7}"/>
                </a:ext>
              </a:extLst>
            </p:cNvPr>
            <p:cNvSpPr txBox="1">
              <a:spLocks/>
            </p:cNvSpPr>
            <p:nvPr/>
          </p:nvSpPr>
          <p:spPr>
            <a:xfrm rot="20374262">
              <a:off x="12396761" y="3533432"/>
              <a:ext cx="1018380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Eastridge Dr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2E6940-427D-E74E-2319-055F5EDFD122}"/>
                </a:ext>
              </a:extLst>
            </p:cNvPr>
            <p:cNvSpPr txBox="1">
              <a:spLocks/>
            </p:cNvSpPr>
            <p:nvPr/>
          </p:nvSpPr>
          <p:spPr>
            <a:xfrm rot="18892376">
              <a:off x="11475577" y="3674476"/>
              <a:ext cx="717927" cy="4554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Theater</a:t>
              </a:r>
            </a:p>
            <a:p>
              <a:r>
                <a:rPr lang="en-US" sz="900">
                  <a:effectLst/>
                </a:rPr>
                <a:t>Way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C31C273-4907-BB64-7111-02B7B25DD6F2}"/>
                </a:ext>
              </a:extLst>
            </p:cNvPr>
            <p:cNvSpPr>
              <a:spLocks/>
            </p:cNvSpPr>
            <p:nvPr/>
          </p:nvSpPr>
          <p:spPr>
            <a:xfrm rot="3765246">
              <a:off x="12427991" y="3144011"/>
              <a:ext cx="151533" cy="1742139"/>
            </a:xfrm>
            <a:custGeom>
              <a:avLst/>
              <a:gdLst>
                <a:gd name="connsiteX0" fmla="*/ 168040 w 168040"/>
                <a:gd name="connsiteY0" fmla="*/ 885825 h 885825"/>
                <a:gd name="connsiteX1" fmla="*/ 15640 w 168040"/>
                <a:gd name="connsiteY1" fmla="*/ 602456 h 885825"/>
                <a:gd name="connsiteX2" fmla="*/ 10877 w 168040"/>
                <a:gd name="connsiteY2" fmla="*/ 0 h 885825"/>
                <a:gd name="connsiteX0" fmla="*/ 158092 w 158092"/>
                <a:gd name="connsiteY0" fmla="*/ 1073944 h 1073944"/>
                <a:gd name="connsiteX1" fmla="*/ 5692 w 158092"/>
                <a:gd name="connsiteY1" fmla="*/ 790575 h 1073944"/>
                <a:gd name="connsiteX2" fmla="*/ 60460 w 158092"/>
                <a:gd name="connsiteY2" fmla="*/ 0 h 1073944"/>
                <a:gd name="connsiteX0" fmla="*/ 171650 w 171650"/>
                <a:gd name="connsiteY0" fmla="*/ 1073944 h 1073944"/>
                <a:gd name="connsiteX1" fmla="*/ 19250 w 171650"/>
                <a:gd name="connsiteY1" fmla="*/ 790575 h 1073944"/>
                <a:gd name="connsiteX2" fmla="*/ 74018 w 171650"/>
                <a:gd name="connsiteY2" fmla="*/ 0 h 1073944"/>
                <a:gd name="connsiteX0" fmla="*/ 155102 w 155102"/>
                <a:gd name="connsiteY0" fmla="*/ 1073944 h 1073944"/>
                <a:gd name="connsiteX1" fmla="*/ 33658 w 155102"/>
                <a:gd name="connsiteY1" fmla="*/ 862013 h 1073944"/>
                <a:gd name="connsiteX2" fmla="*/ 57470 w 155102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59300 w 159300"/>
                <a:gd name="connsiteY0" fmla="*/ 1073944 h 1073944"/>
                <a:gd name="connsiteX1" fmla="*/ 37856 w 159300"/>
                <a:gd name="connsiteY1" fmla="*/ 862013 h 1073944"/>
                <a:gd name="connsiteX2" fmla="*/ 61668 w 159300"/>
                <a:gd name="connsiteY2" fmla="*/ 0 h 1073944"/>
                <a:gd name="connsiteX0" fmla="*/ 162091 w 162091"/>
                <a:gd name="connsiteY0" fmla="*/ 1073944 h 1073944"/>
                <a:gd name="connsiteX1" fmla="*/ 40647 w 162091"/>
                <a:gd name="connsiteY1" fmla="*/ 862013 h 1073944"/>
                <a:gd name="connsiteX2" fmla="*/ 64459 w 162091"/>
                <a:gd name="connsiteY2" fmla="*/ 0 h 1073944"/>
                <a:gd name="connsiteX0" fmla="*/ 162091 w 162091"/>
                <a:gd name="connsiteY0" fmla="*/ 1073944 h 1073944"/>
                <a:gd name="connsiteX1" fmla="*/ 93036 w 162091"/>
                <a:gd name="connsiteY1" fmla="*/ 931069 h 1073944"/>
                <a:gd name="connsiteX2" fmla="*/ 40647 w 162091"/>
                <a:gd name="connsiteY2" fmla="*/ 862013 h 1073944"/>
                <a:gd name="connsiteX3" fmla="*/ 64459 w 162091"/>
                <a:gd name="connsiteY3" fmla="*/ 0 h 1073944"/>
                <a:gd name="connsiteX0" fmla="*/ 107322 w 107322"/>
                <a:gd name="connsiteY0" fmla="*/ 1431132 h 1431132"/>
                <a:gd name="connsiteX1" fmla="*/ 93036 w 107322"/>
                <a:gd name="connsiteY1" fmla="*/ 931069 h 1431132"/>
                <a:gd name="connsiteX2" fmla="*/ 40647 w 107322"/>
                <a:gd name="connsiteY2" fmla="*/ 862013 h 1431132"/>
                <a:gd name="connsiteX3" fmla="*/ 64459 w 107322"/>
                <a:gd name="connsiteY3" fmla="*/ 0 h 1431132"/>
                <a:gd name="connsiteX0" fmla="*/ 107322 w 155975"/>
                <a:gd name="connsiteY0" fmla="*/ 1431132 h 1431132"/>
                <a:gd name="connsiteX1" fmla="*/ 152567 w 155975"/>
                <a:gd name="connsiteY1" fmla="*/ 1085851 h 1431132"/>
                <a:gd name="connsiteX2" fmla="*/ 40647 w 155975"/>
                <a:gd name="connsiteY2" fmla="*/ 862013 h 1431132"/>
                <a:gd name="connsiteX3" fmla="*/ 64459 w 155975"/>
                <a:gd name="connsiteY3" fmla="*/ 0 h 1431132"/>
                <a:gd name="connsiteX0" fmla="*/ 155655 w 204308"/>
                <a:gd name="connsiteY0" fmla="*/ 1431132 h 1431132"/>
                <a:gd name="connsiteX1" fmla="*/ 200900 w 204308"/>
                <a:gd name="connsiteY1" fmla="*/ 1085851 h 1431132"/>
                <a:gd name="connsiteX2" fmla="*/ 15161 w 204308"/>
                <a:gd name="connsiteY2" fmla="*/ 957263 h 1431132"/>
                <a:gd name="connsiteX3" fmla="*/ 112792 w 204308"/>
                <a:gd name="connsiteY3" fmla="*/ 0 h 1431132"/>
                <a:gd name="connsiteX0" fmla="*/ 96900 w 145553"/>
                <a:gd name="connsiteY0" fmla="*/ 1431132 h 1431132"/>
                <a:gd name="connsiteX1" fmla="*/ 142145 w 145553"/>
                <a:gd name="connsiteY1" fmla="*/ 1085851 h 1431132"/>
                <a:gd name="connsiteX2" fmla="*/ 56418 w 145553"/>
                <a:gd name="connsiteY2" fmla="*/ 892970 h 1431132"/>
                <a:gd name="connsiteX3" fmla="*/ 54037 w 145553"/>
                <a:gd name="connsiteY3" fmla="*/ 0 h 1431132"/>
                <a:gd name="connsiteX0" fmla="*/ 96900 w 150843"/>
                <a:gd name="connsiteY0" fmla="*/ 1431132 h 1431132"/>
                <a:gd name="connsiteX1" fmla="*/ 142145 w 150843"/>
                <a:gd name="connsiteY1" fmla="*/ 1085851 h 1431132"/>
                <a:gd name="connsiteX2" fmla="*/ 56418 w 150843"/>
                <a:gd name="connsiteY2" fmla="*/ 892970 h 1431132"/>
                <a:gd name="connsiteX3" fmla="*/ 54037 w 150843"/>
                <a:gd name="connsiteY3" fmla="*/ 0 h 1431132"/>
                <a:gd name="connsiteX0" fmla="*/ 101663 w 151878"/>
                <a:gd name="connsiteY0" fmla="*/ 1423989 h 1423989"/>
                <a:gd name="connsiteX1" fmla="*/ 142145 w 151878"/>
                <a:gd name="connsiteY1" fmla="*/ 1085851 h 1423989"/>
                <a:gd name="connsiteX2" fmla="*/ 56418 w 151878"/>
                <a:gd name="connsiteY2" fmla="*/ 892970 h 1423989"/>
                <a:gd name="connsiteX3" fmla="*/ 54037 w 151878"/>
                <a:gd name="connsiteY3" fmla="*/ 0 h 1423989"/>
                <a:gd name="connsiteX0" fmla="*/ 101663 w 150083"/>
                <a:gd name="connsiteY0" fmla="*/ 1423989 h 1423989"/>
                <a:gd name="connsiteX1" fmla="*/ 139764 w 150083"/>
                <a:gd name="connsiteY1" fmla="*/ 1140620 h 1423989"/>
                <a:gd name="connsiteX2" fmla="*/ 56418 w 150083"/>
                <a:gd name="connsiteY2" fmla="*/ 892970 h 1423989"/>
                <a:gd name="connsiteX3" fmla="*/ 54037 w 150083"/>
                <a:gd name="connsiteY3" fmla="*/ 0 h 1423989"/>
                <a:gd name="connsiteX0" fmla="*/ 101663 w 157533"/>
                <a:gd name="connsiteY0" fmla="*/ 1423989 h 1423989"/>
                <a:gd name="connsiteX1" fmla="*/ 149289 w 157533"/>
                <a:gd name="connsiteY1" fmla="*/ 1059658 h 1423989"/>
                <a:gd name="connsiteX2" fmla="*/ 56418 w 157533"/>
                <a:gd name="connsiteY2" fmla="*/ 892970 h 1423989"/>
                <a:gd name="connsiteX3" fmla="*/ 54037 w 157533"/>
                <a:gd name="connsiteY3" fmla="*/ 0 h 1423989"/>
                <a:gd name="connsiteX0" fmla="*/ 101663 w 156167"/>
                <a:gd name="connsiteY0" fmla="*/ 1423989 h 1423989"/>
                <a:gd name="connsiteX1" fmla="*/ 149289 w 156167"/>
                <a:gd name="connsiteY1" fmla="*/ 1059658 h 1423989"/>
                <a:gd name="connsiteX2" fmla="*/ 56418 w 156167"/>
                <a:gd name="connsiteY2" fmla="*/ 892970 h 1423989"/>
                <a:gd name="connsiteX3" fmla="*/ 54037 w 156167"/>
                <a:gd name="connsiteY3" fmla="*/ 0 h 1423989"/>
                <a:gd name="connsiteX0" fmla="*/ 101663 w 148213"/>
                <a:gd name="connsiteY0" fmla="*/ 1423989 h 1423989"/>
                <a:gd name="connsiteX1" fmla="*/ 139764 w 148213"/>
                <a:gd name="connsiteY1" fmla="*/ 1047752 h 1423989"/>
                <a:gd name="connsiteX2" fmla="*/ 56418 w 148213"/>
                <a:gd name="connsiteY2" fmla="*/ 892970 h 1423989"/>
                <a:gd name="connsiteX3" fmla="*/ 54037 w 148213"/>
                <a:gd name="connsiteY3" fmla="*/ 0 h 1423989"/>
                <a:gd name="connsiteX0" fmla="*/ 189371 w 235921"/>
                <a:gd name="connsiteY0" fmla="*/ 1423989 h 1423989"/>
                <a:gd name="connsiteX1" fmla="*/ 227472 w 235921"/>
                <a:gd name="connsiteY1" fmla="*/ 1047752 h 1423989"/>
                <a:gd name="connsiteX2" fmla="*/ 10776 w 235921"/>
                <a:gd name="connsiteY2" fmla="*/ 683420 h 1423989"/>
                <a:gd name="connsiteX3" fmla="*/ 141745 w 235921"/>
                <a:gd name="connsiteY3" fmla="*/ 0 h 1423989"/>
                <a:gd name="connsiteX0" fmla="*/ 265670 w 312220"/>
                <a:gd name="connsiteY0" fmla="*/ 1423989 h 1423989"/>
                <a:gd name="connsiteX1" fmla="*/ 303771 w 312220"/>
                <a:gd name="connsiteY1" fmla="*/ 1047752 h 1423989"/>
                <a:gd name="connsiteX2" fmla="*/ 6112 w 312220"/>
                <a:gd name="connsiteY2" fmla="*/ 697708 h 1423989"/>
                <a:gd name="connsiteX3" fmla="*/ 218044 w 312220"/>
                <a:gd name="connsiteY3" fmla="*/ 0 h 1423989"/>
                <a:gd name="connsiteX0" fmla="*/ 141832 w 188382"/>
                <a:gd name="connsiteY0" fmla="*/ 1423989 h 1423989"/>
                <a:gd name="connsiteX1" fmla="*/ 179933 w 188382"/>
                <a:gd name="connsiteY1" fmla="*/ 1047752 h 1423989"/>
                <a:gd name="connsiteX2" fmla="*/ 20386 w 188382"/>
                <a:gd name="connsiteY2" fmla="*/ 654846 h 1423989"/>
                <a:gd name="connsiteX3" fmla="*/ 94206 w 188382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698 w 168248"/>
                <a:gd name="connsiteY0" fmla="*/ 1423989 h 1423989"/>
                <a:gd name="connsiteX1" fmla="*/ 159799 w 168248"/>
                <a:gd name="connsiteY1" fmla="*/ 1047752 h 1423989"/>
                <a:gd name="connsiteX2" fmla="*/ 252 w 168248"/>
                <a:gd name="connsiteY2" fmla="*/ 654846 h 1423989"/>
                <a:gd name="connsiteX3" fmla="*/ 74072 w 168248"/>
                <a:gd name="connsiteY3" fmla="*/ 0 h 1423989"/>
                <a:gd name="connsiteX0" fmla="*/ 121820 w 168370"/>
                <a:gd name="connsiteY0" fmla="*/ 1423989 h 1423989"/>
                <a:gd name="connsiteX1" fmla="*/ 159921 w 168370"/>
                <a:gd name="connsiteY1" fmla="*/ 1047752 h 1423989"/>
                <a:gd name="connsiteX2" fmla="*/ 374 w 168370"/>
                <a:gd name="connsiteY2" fmla="*/ 654846 h 1423989"/>
                <a:gd name="connsiteX3" fmla="*/ 74194 w 168370"/>
                <a:gd name="connsiteY3" fmla="*/ 0 h 1423989"/>
                <a:gd name="connsiteX0" fmla="*/ 121820 w 165268"/>
                <a:gd name="connsiteY0" fmla="*/ 1423989 h 1423989"/>
                <a:gd name="connsiteX1" fmla="*/ 159921 w 165268"/>
                <a:gd name="connsiteY1" fmla="*/ 1047752 h 1423989"/>
                <a:gd name="connsiteX2" fmla="*/ 374 w 165268"/>
                <a:gd name="connsiteY2" fmla="*/ 654846 h 1423989"/>
                <a:gd name="connsiteX3" fmla="*/ 74194 w 165268"/>
                <a:gd name="connsiteY3" fmla="*/ 0 h 1423989"/>
                <a:gd name="connsiteX0" fmla="*/ 123751 w 135257"/>
                <a:gd name="connsiteY0" fmla="*/ 1423989 h 1423989"/>
                <a:gd name="connsiteX1" fmla="*/ 71365 w 135257"/>
                <a:gd name="connsiteY1" fmla="*/ 888208 h 1423989"/>
                <a:gd name="connsiteX2" fmla="*/ 2305 w 135257"/>
                <a:gd name="connsiteY2" fmla="*/ 654846 h 1423989"/>
                <a:gd name="connsiteX3" fmla="*/ 76125 w 135257"/>
                <a:gd name="connsiteY3" fmla="*/ 0 h 1423989"/>
                <a:gd name="connsiteX0" fmla="*/ 122294 w 133800"/>
                <a:gd name="connsiteY0" fmla="*/ 1423989 h 1423989"/>
                <a:gd name="connsiteX1" fmla="*/ 69908 w 133800"/>
                <a:gd name="connsiteY1" fmla="*/ 888208 h 1423989"/>
                <a:gd name="connsiteX2" fmla="*/ 848 w 133800"/>
                <a:gd name="connsiteY2" fmla="*/ 654846 h 1423989"/>
                <a:gd name="connsiteX3" fmla="*/ 74668 w 133800"/>
                <a:gd name="connsiteY3" fmla="*/ 0 h 1423989"/>
                <a:gd name="connsiteX0" fmla="*/ 124808 w 136314"/>
                <a:gd name="connsiteY0" fmla="*/ 1423989 h 1423989"/>
                <a:gd name="connsiteX1" fmla="*/ 72422 w 136314"/>
                <a:gd name="connsiteY1" fmla="*/ 888208 h 1423989"/>
                <a:gd name="connsiteX2" fmla="*/ 3362 w 136314"/>
                <a:gd name="connsiteY2" fmla="*/ 654846 h 1423989"/>
                <a:gd name="connsiteX3" fmla="*/ 77182 w 136314"/>
                <a:gd name="connsiteY3" fmla="*/ 0 h 1423989"/>
                <a:gd name="connsiteX0" fmla="*/ 124095 w 135601"/>
                <a:gd name="connsiteY0" fmla="*/ 1423989 h 1423989"/>
                <a:gd name="connsiteX1" fmla="*/ 71709 w 135601"/>
                <a:gd name="connsiteY1" fmla="*/ 888208 h 1423989"/>
                <a:gd name="connsiteX2" fmla="*/ 2649 w 135601"/>
                <a:gd name="connsiteY2" fmla="*/ 654846 h 1423989"/>
                <a:gd name="connsiteX3" fmla="*/ 76469 w 135601"/>
                <a:gd name="connsiteY3" fmla="*/ 0 h 1423989"/>
                <a:gd name="connsiteX0" fmla="*/ 124095 w 136521"/>
                <a:gd name="connsiteY0" fmla="*/ 1423989 h 1423989"/>
                <a:gd name="connsiteX1" fmla="*/ 71709 w 136521"/>
                <a:gd name="connsiteY1" fmla="*/ 888208 h 1423989"/>
                <a:gd name="connsiteX2" fmla="*/ 2649 w 136521"/>
                <a:gd name="connsiteY2" fmla="*/ 654846 h 1423989"/>
                <a:gd name="connsiteX3" fmla="*/ 76469 w 136521"/>
                <a:gd name="connsiteY3" fmla="*/ 0 h 1423989"/>
                <a:gd name="connsiteX0" fmla="*/ 124095 w 166402"/>
                <a:gd name="connsiteY0" fmla="*/ 1423989 h 1423989"/>
                <a:gd name="connsiteX1" fmla="*/ 71709 w 166402"/>
                <a:gd name="connsiteY1" fmla="*/ 888208 h 1423989"/>
                <a:gd name="connsiteX2" fmla="*/ 2649 w 166402"/>
                <a:gd name="connsiteY2" fmla="*/ 654846 h 1423989"/>
                <a:gd name="connsiteX3" fmla="*/ 76469 w 166402"/>
                <a:gd name="connsiteY3" fmla="*/ 0 h 1423989"/>
                <a:gd name="connsiteX0" fmla="*/ 124095 w 178583"/>
                <a:gd name="connsiteY0" fmla="*/ 1831328 h 1831328"/>
                <a:gd name="connsiteX1" fmla="*/ 71709 w 178583"/>
                <a:gd name="connsiteY1" fmla="*/ 1295547 h 1831328"/>
                <a:gd name="connsiteX2" fmla="*/ 2649 w 178583"/>
                <a:gd name="connsiteY2" fmla="*/ 1062185 h 1831328"/>
                <a:gd name="connsiteX3" fmla="*/ 178583 w 178583"/>
                <a:gd name="connsiteY3" fmla="*/ 0 h 1831328"/>
                <a:gd name="connsiteX0" fmla="*/ 124095 w 178583"/>
                <a:gd name="connsiteY0" fmla="*/ 1831328 h 1831328"/>
                <a:gd name="connsiteX1" fmla="*/ 71709 w 178583"/>
                <a:gd name="connsiteY1" fmla="*/ 1295547 h 1831328"/>
                <a:gd name="connsiteX2" fmla="*/ 2649 w 178583"/>
                <a:gd name="connsiteY2" fmla="*/ 1062185 h 1831328"/>
                <a:gd name="connsiteX3" fmla="*/ 178583 w 178583"/>
                <a:gd name="connsiteY3" fmla="*/ 0 h 1831328"/>
                <a:gd name="connsiteX0" fmla="*/ 121898 w 178583"/>
                <a:gd name="connsiteY0" fmla="*/ 2016126 h 2016126"/>
                <a:gd name="connsiteX1" fmla="*/ 71709 w 178583"/>
                <a:gd name="connsiteY1" fmla="*/ 1295547 h 2016126"/>
                <a:gd name="connsiteX2" fmla="*/ 2649 w 178583"/>
                <a:gd name="connsiteY2" fmla="*/ 1062185 h 2016126"/>
                <a:gd name="connsiteX3" fmla="*/ 178583 w 178583"/>
                <a:gd name="connsiteY3" fmla="*/ 0 h 2016126"/>
                <a:gd name="connsiteX0" fmla="*/ 121898 w 178583"/>
                <a:gd name="connsiteY0" fmla="*/ 2016126 h 2016126"/>
                <a:gd name="connsiteX1" fmla="*/ 71709 w 178583"/>
                <a:gd name="connsiteY1" fmla="*/ 1295547 h 2016126"/>
                <a:gd name="connsiteX2" fmla="*/ 2649 w 178583"/>
                <a:gd name="connsiteY2" fmla="*/ 1062185 h 2016126"/>
                <a:gd name="connsiteX3" fmla="*/ 178583 w 178583"/>
                <a:gd name="connsiteY3" fmla="*/ 0 h 2016126"/>
                <a:gd name="connsiteX0" fmla="*/ 121186 w 177871"/>
                <a:gd name="connsiteY0" fmla="*/ 2016126 h 2016126"/>
                <a:gd name="connsiteX1" fmla="*/ 92787 w 177871"/>
                <a:gd name="connsiteY1" fmla="*/ 1262732 h 2016126"/>
                <a:gd name="connsiteX2" fmla="*/ 1937 w 177871"/>
                <a:gd name="connsiteY2" fmla="*/ 1062185 h 2016126"/>
                <a:gd name="connsiteX3" fmla="*/ 177871 w 177871"/>
                <a:gd name="connsiteY3" fmla="*/ 0 h 2016126"/>
                <a:gd name="connsiteX0" fmla="*/ 118680 w 175365"/>
                <a:gd name="connsiteY0" fmla="*/ 2016126 h 2016126"/>
                <a:gd name="connsiteX1" fmla="*/ 90281 w 175365"/>
                <a:gd name="connsiteY1" fmla="*/ 1262732 h 2016126"/>
                <a:gd name="connsiteX2" fmla="*/ 2001 w 175365"/>
                <a:gd name="connsiteY2" fmla="*/ 1009688 h 2016126"/>
                <a:gd name="connsiteX3" fmla="*/ 175365 w 175365"/>
                <a:gd name="connsiteY3" fmla="*/ 0 h 20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365" h="2016126">
                  <a:moveTo>
                    <a:pt x="118680" y="2016126"/>
                  </a:moveTo>
                  <a:cubicBezTo>
                    <a:pt x="154438" y="1647414"/>
                    <a:pt x="229584" y="1450454"/>
                    <a:pt x="90281" y="1262732"/>
                  </a:cubicBezTo>
                  <a:cubicBezTo>
                    <a:pt x="53371" y="1191691"/>
                    <a:pt x="-12286" y="1131528"/>
                    <a:pt x="2001" y="1009688"/>
                  </a:cubicBezTo>
                  <a:cubicBezTo>
                    <a:pt x="32957" y="707269"/>
                    <a:pt x="35918" y="599188"/>
                    <a:pt x="175365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2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EDEC6-4D4F-255C-0DB7-96B6D8260479}"/>
                </a:ext>
              </a:extLst>
            </p:cNvPr>
            <p:cNvSpPr>
              <a:spLocks/>
            </p:cNvSpPr>
            <p:nvPr/>
          </p:nvSpPr>
          <p:spPr>
            <a:xfrm rot="3743191">
              <a:off x="11534155" y="2935068"/>
              <a:ext cx="602417" cy="1074163"/>
            </a:xfrm>
            <a:custGeom>
              <a:avLst/>
              <a:gdLst>
                <a:gd name="connsiteX0" fmla="*/ 168040 w 168040"/>
                <a:gd name="connsiteY0" fmla="*/ 885825 h 885825"/>
                <a:gd name="connsiteX1" fmla="*/ 15640 w 168040"/>
                <a:gd name="connsiteY1" fmla="*/ 602456 h 885825"/>
                <a:gd name="connsiteX2" fmla="*/ 10877 w 168040"/>
                <a:gd name="connsiteY2" fmla="*/ 0 h 885825"/>
                <a:gd name="connsiteX0" fmla="*/ 158092 w 158092"/>
                <a:gd name="connsiteY0" fmla="*/ 1073944 h 1073944"/>
                <a:gd name="connsiteX1" fmla="*/ 5692 w 158092"/>
                <a:gd name="connsiteY1" fmla="*/ 790575 h 1073944"/>
                <a:gd name="connsiteX2" fmla="*/ 60460 w 158092"/>
                <a:gd name="connsiteY2" fmla="*/ 0 h 1073944"/>
                <a:gd name="connsiteX0" fmla="*/ 171650 w 171650"/>
                <a:gd name="connsiteY0" fmla="*/ 1073944 h 1073944"/>
                <a:gd name="connsiteX1" fmla="*/ 19250 w 171650"/>
                <a:gd name="connsiteY1" fmla="*/ 790575 h 1073944"/>
                <a:gd name="connsiteX2" fmla="*/ 74018 w 171650"/>
                <a:gd name="connsiteY2" fmla="*/ 0 h 1073944"/>
                <a:gd name="connsiteX0" fmla="*/ 155102 w 155102"/>
                <a:gd name="connsiteY0" fmla="*/ 1073944 h 1073944"/>
                <a:gd name="connsiteX1" fmla="*/ 33658 w 155102"/>
                <a:gd name="connsiteY1" fmla="*/ 862013 h 1073944"/>
                <a:gd name="connsiteX2" fmla="*/ 57470 w 155102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59300 w 159300"/>
                <a:gd name="connsiteY0" fmla="*/ 1073944 h 1073944"/>
                <a:gd name="connsiteX1" fmla="*/ 37856 w 159300"/>
                <a:gd name="connsiteY1" fmla="*/ 862013 h 1073944"/>
                <a:gd name="connsiteX2" fmla="*/ 61668 w 159300"/>
                <a:gd name="connsiteY2" fmla="*/ 0 h 1073944"/>
                <a:gd name="connsiteX0" fmla="*/ 162091 w 162091"/>
                <a:gd name="connsiteY0" fmla="*/ 1073944 h 1073944"/>
                <a:gd name="connsiteX1" fmla="*/ 40647 w 162091"/>
                <a:gd name="connsiteY1" fmla="*/ 862013 h 1073944"/>
                <a:gd name="connsiteX2" fmla="*/ 64459 w 162091"/>
                <a:gd name="connsiteY2" fmla="*/ 0 h 1073944"/>
                <a:gd name="connsiteX0" fmla="*/ 162091 w 162091"/>
                <a:gd name="connsiteY0" fmla="*/ 1073944 h 1073944"/>
                <a:gd name="connsiteX1" fmla="*/ 93036 w 162091"/>
                <a:gd name="connsiteY1" fmla="*/ 931069 h 1073944"/>
                <a:gd name="connsiteX2" fmla="*/ 40647 w 162091"/>
                <a:gd name="connsiteY2" fmla="*/ 862013 h 1073944"/>
                <a:gd name="connsiteX3" fmla="*/ 64459 w 162091"/>
                <a:gd name="connsiteY3" fmla="*/ 0 h 1073944"/>
                <a:gd name="connsiteX0" fmla="*/ 107322 w 107322"/>
                <a:gd name="connsiteY0" fmla="*/ 1431132 h 1431132"/>
                <a:gd name="connsiteX1" fmla="*/ 93036 w 107322"/>
                <a:gd name="connsiteY1" fmla="*/ 931069 h 1431132"/>
                <a:gd name="connsiteX2" fmla="*/ 40647 w 107322"/>
                <a:gd name="connsiteY2" fmla="*/ 862013 h 1431132"/>
                <a:gd name="connsiteX3" fmla="*/ 64459 w 107322"/>
                <a:gd name="connsiteY3" fmla="*/ 0 h 1431132"/>
                <a:gd name="connsiteX0" fmla="*/ 107322 w 155975"/>
                <a:gd name="connsiteY0" fmla="*/ 1431132 h 1431132"/>
                <a:gd name="connsiteX1" fmla="*/ 152567 w 155975"/>
                <a:gd name="connsiteY1" fmla="*/ 1085851 h 1431132"/>
                <a:gd name="connsiteX2" fmla="*/ 40647 w 155975"/>
                <a:gd name="connsiteY2" fmla="*/ 862013 h 1431132"/>
                <a:gd name="connsiteX3" fmla="*/ 64459 w 155975"/>
                <a:gd name="connsiteY3" fmla="*/ 0 h 1431132"/>
                <a:gd name="connsiteX0" fmla="*/ 155655 w 204308"/>
                <a:gd name="connsiteY0" fmla="*/ 1431132 h 1431132"/>
                <a:gd name="connsiteX1" fmla="*/ 200900 w 204308"/>
                <a:gd name="connsiteY1" fmla="*/ 1085851 h 1431132"/>
                <a:gd name="connsiteX2" fmla="*/ 15161 w 204308"/>
                <a:gd name="connsiteY2" fmla="*/ 957263 h 1431132"/>
                <a:gd name="connsiteX3" fmla="*/ 112792 w 204308"/>
                <a:gd name="connsiteY3" fmla="*/ 0 h 1431132"/>
                <a:gd name="connsiteX0" fmla="*/ 96900 w 145553"/>
                <a:gd name="connsiteY0" fmla="*/ 1431132 h 1431132"/>
                <a:gd name="connsiteX1" fmla="*/ 142145 w 145553"/>
                <a:gd name="connsiteY1" fmla="*/ 1085851 h 1431132"/>
                <a:gd name="connsiteX2" fmla="*/ 56418 w 145553"/>
                <a:gd name="connsiteY2" fmla="*/ 892970 h 1431132"/>
                <a:gd name="connsiteX3" fmla="*/ 54037 w 145553"/>
                <a:gd name="connsiteY3" fmla="*/ 0 h 1431132"/>
                <a:gd name="connsiteX0" fmla="*/ 96900 w 150843"/>
                <a:gd name="connsiteY0" fmla="*/ 1431132 h 1431132"/>
                <a:gd name="connsiteX1" fmla="*/ 142145 w 150843"/>
                <a:gd name="connsiteY1" fmla="*/ 1085851 h 1431132"/>
                <a:gd name="connsiteX2" fmla="*/ 56418 w 150843"/>
                <a:gd name="connsiteY2" fmla="*/ 892970 h 1431132"/>
                <a:gd name="connsiteX3" fmla="*/ 54037 w 150843"/>
                <a:gd name="connsiteY3" fmla="*/ 0 h 1431132"/>
                <a:gd name="connsiteX0" fmla="*/ 101663 w 151878"/>
                <a:gd name="connsiteY0" fmla="*/ 1423989 h 1423989"/>
                <a:gd name="connsiteX1" fmla="*/ 142145 w 151878"/>
                <a:gd name="connsiteY1" fmla="*/ 1085851 h 1423989"/>
                <a:gd name="connsiteX2" fmla="*/ 56418 w 151878"/>
                <a:gd name="connsiteY2" fmla="*/ 892970 h 1423989"/>
                <a:gd name="connsiteX3" fmla="*/ 54037 w 151878"/>
                <a:gd name="connsiteY3" fmla="*/ 0 h 1423989"/>
                <a:gd name="connsiteX0" fmla="*/ 101663 w 150083"/>
                <a:gd name="connsiteY0" fmla="*/ 1423989 h 1423989"/>
                <a:gd name="connsiteX1" fmla="*/ 139764 w 150083"/>
                <a:gd name="connsiteY1" fmla="*/ 1140620 h 1423989"/>
                <a:gd name="connsiteX2" fmla="*/ 56418 w 150083"/>
                <a:gd name="connsiteY2" fmla="*/ 892970 h 1423989"/>
                <a:gd name="connsiteX3" fmla="*/ 54037 w 150083"/>
                <a:gd name="connsiteY3" fmla="*/ 0 h 1423989"/>
                <a:gd name="connsiteX0" fmla="*/ 101663 w 157533"/>
                <a:gd name="connsiteY0" fmla="*/ 1423989 h 1423989"/>
                <a:gd name="connsiteX1" fmla="*/ 149289 w 157533"/>
                <a:gd name="connsiteY1" fmla="*/ 1059658 h 1423989"/>
                <a:gd name="connsiteX2" fmla="*/ 56418 w 157533"/>
                <a:gd name="connsiteY2" fmla="*/ 892970 h 1423989"/>
                <a:gd name="connsiteX3" fmla="*/ 54037 w 157533"/>
                <a:gd name="connsiteY3" fmla="*/ 0 h 1423989"/>
                <a:gd name="connsiteX0" fmla="*/ 101663 w 156167"/>
                <a:gd name="connsiteY0" fmla="*/ 1423989 h 1423989"/>
                <a:gd name="connsiteX1" fmla="*/ 149289 w 156167"/>
                <a:gd name="connsiteY1" fmla="*/ 1059658 h 1423989"/>
                <a:gd name="connsiteX2" fmla="*/ 56418 w 156167"/>
                <a:gd name="connsiteY2" fmla="*/ 892970 h 1423989"/>
                <a:gd name="connsiteX3" fmla="*/ 54037 w 156167"/>
                <a:gd name="connsiteY3" fmla="*/ 0 h 1423989"/>
                <a:gd name="connsiteX0" fmla="*/ 101663 w 148213"/>
                <a:gd name="connsiteY0" fmla="*/ 1423989 h 1423989"/>
                <a:gd name="connsiteX1" fmla="*/ 139764 w 148213"/>
                <a:gd name="connsiteY1" fmla="*/ 1047752 h 1423989"/>
                <a:gd name="connsiteX2" fmla="*/ 56418 w 148213"/>
                <a:gd name="connsiteY2" fmla="*/ 892970 h 1423989"/>
                <a:gd name="connsiteX3" fmla="*/ 54037 w 148213"/>
                <a:gd name="connsiteY3" fmla="*/ 0 h 1423989"/>
                <a:gd name="connsiteX0" fmla="*/ 189371 w 235921"/>
                <a:gd name="connsiteY0" fmla="*/ 1423989 h 1423989"/>
                <a:gd name="connsiteX1" fmla="*/ 227472 w 235921"/>
                <a:gd name="connsiteY1" fmla="*/ 1047752 h 1423989"/>
                <a:gd name="connsiteX2" fmla="*/ 10776 w 235921"/>
                <a:gd name="connsiteY2" fmla="*/ 683420 h 1423989"/>
                <a:gd name="connsiteX3" fmla="*/ 141745 w 235921"/>
                <a:gd name="connsiteY3" fmla="*/ 0 h 1423989"/>
                <a:gd name="connsiteX0" fmla="*/ 265670 w 312220"/>
                <a:gd name="connsiteY0" fmla="*/ 1423989 h 1423989"/>
                <a:gd name="connsiteX1" fmla="*/ 303771 w 312220"/>
                <a:gd name="connsiteY1" fmla="*/ 1047752 h 1423989"/>
                <a:gd name="connsiteX2" fmla="*/ 6112 w 312220"/>
                <a:gd name="connsiteY2" fmla="*/ 697708 h 1423989"/>
                <a:gd name="connsiteX3" fmla="*/ 218044 w 312220"/>
                <a:gd name="connsiteY3" fmla="*/ 0 h 1423989"/>
                <a:gd name="connsiteX0" fmla="*/ 141832 w 188382"/>
                <a:gd name="connsiteY0" fmla="*/ 1423989 h 1423989"/>
                <a:gd name="connsiteX1" fmla="*/ 179933 w 188382"/>
                <a:gd name="connsiteY1" fmla="*/ 1047752 h 1423989"/>
                <a:gd name="connsiteX2" fmla="*/ 20386 w 188382"/>
                <a:gd name="connsiteY2" fmla="*/ 654846 h 1423989"/>
                <a:gd name="connsiteX3" fmla="*/ 94206 w 188382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698 w 168248"/>
                <a:gd name="connsiteY0" fmla="*/ 1423989 h 1423989"/>
                <a:gd name="connsiteX1" fmla="*/ 159799 w 168248"/>
                <a:gd name="connsiteY1" fmla="*/ 1047752 h 1423989"/>
                <a:gd name="connsiteX2" fmla="*/ 252 w 168248"/>
                <a:gd name="connsiteY2" fmla="*/ 654846 h 1423989"/>
                <a:gd name="connsiteX3" fmla="*/ 74072 w 168248"/>
                <a:gd name="connsiteY3" fmla="*/ 0 h 1423989"/>
                <a:gd name="connsiteX0" fmla="*/ 121820 w 168370"/>
                <a:gd name="connsiteY0" fmla="*/ 1423989 h 1423989"/>
                <a:gd name="connsiteX1" fmla="*/ 159921 w 168370"/>
                <a:gd name="connsiteY1" fmla="*/ 1047752 h 1423989"/>
                <a:gd name="connsiteX2" fmla="*/ 374 w 168370"/>
                <a:gd name="connsiteY2" fmla="*/ 654846 h 1423989"/>
                <a:gd name="connsiteX3" fmla="*/ 74194 w 168370"/>
                <a:gd name="connsiteY3" fmla="*/ 0 h 1423989"/>
                <a:gd name="connsiteX0" fmla="*/ 121820 w 165268"/>
                <a:gd name="connsiteY0" fmla="*/ 1423989 h 1423989"/>
                <a:gd name="connsiteX1" fmla="*/ 159921 w 165268"/>
                <a:gd name="connsiteY1" fmla="*/ 1047752 h 1423989"/>
                <a:gd name="connsiteX2" fmla="*/ 374 w 165268"/>
                <a:gd name="connsiteY2" fmla="*/ 654846 h 1423989"/>
                <a:gd name="connsiteX3" fmla="*/ 74194 w 165268"/>
                <a:gd name="connsiteY3" fmla="*/ 0 h 1423989"/>
                <a:gd name="connsiteX0" fmla="*/ 123751 w 135257"/>
                <a:gd name="connsiteY0" fmla="*/ 1423989 h 1423989"/>
                <a:gd name="connsiteX1" fmla="*/ 71365 w 135257"/>
                <a:gd name="connsiteY1" fmla="*/ 888208 h 1423989"/>
                <a:gd name="connsiteX2" fmla="*/ 2305 w 135257"/>
                <a:gd name="connsiteY2" fmla="*/ 654846 h 1423989"/>
                <a:gd name="connsiteX3" fmla="*/ 76125 w 135257"/>
                <a:gd name="connsiteY3" fmla="*/ 0 h 1423989"/>
                <a:gd name="connsiteX0" fmla="*/ 122294 w 133800"/>
                <a:gd name="connsiteY0" fmla="*/ 1423989 h 1423989"/>
                <a:gd name="connsiteX1" fmla="*/ 69908 w 133800"/>
                <a:gd name="connsiteY1" fmla="*/ 888208 h 1423989"/>
                <a:gd name="connsiteX2" fmla="*/ 848 w 133800"/>
                <a:gd name="connsiteY2" fmla="*/ 654846 h 1423989"/>
                <a:gd name="connsiteX3" fmla="*/ 74668 w 133800"/>
                <a:gd name="connsiteY3" fmla="*/ 0 h 1423989"/>
                <a:gd name="connsiteX0" fmla="*/ 124808 w 136314"/>
                <a:gd name="connsiteY0" fmla="*/ 1423989 h 1423989"/>
                <a:gd name="connsiteX1" fmla="*/ 72422 w 136314"/>
                <a:gd name="connsiteY1" fmla="*/ 888208 h 1423989"/>
                <a:gd name="connsiteX2" fmla="*/ 3362 w 136314"/>
                <a:gd name="connsiteY2" fmla="*/ 654846 h 1423989"/>
                <a:gd name="connsiteX3" fmla="*/ 77182 w 136314"/>
                <a:gd name="connsiteY3" fmla="*/ 0 h 1423989"/>
                <a:gd name="connsiteX0" fmla="*/ 124095 w 135601"/>
                <a:gd name="connsiteY0" fmla="*/ 1423989 h 1423989"/>
                <a:gd name="connsiteX1" fmla="*/ 71709 w 135601"/>
                <a:gd name="connsiteY1" fmla="*/ 888208 h 1423989"/>
                <a:gd name="connsiteX2" fmla="*/ 2649 w 135601"/>
                <a:gd name="connsiteY2" fmla="*/ 654846 h 1423989"/>
                <a:gd name="connsiteX3" fmla="*/ 76469 w 135601"/>
                <a:gd name="connsiteY3" fmla="*/ 0 h 1423989"/>
                <a:gd name="connsiteX0" fmla="*/ 124095 w 136521"/>
                <a:gd name="connsiteY0" fmla="*/ 1423989 h 1423989"/>
                <a:gd name="connsiteX1" fmla="*/ 71709 w 136521"/>
                <a:gd name="connsiteY1" fmla="*/ 888208 h 1423989"/>
                <a:gd name="connsiteX2" fmla="*/ 2649 w 136521"/>
                <a:gd name="connsiteY2" fmla="*/ 654846 h 1423989"/>
                <a:gd name="connsiteX3" fmla="*/ 76469 w 136521"/>
                <a:gd name="connsiteY3" fmla="*/ 0 h 1423989"/>
                <a:gd name="connsiteX0" fmla="*/ 124095 w 166402"/>
                <a:gd name="connsiteY0" fmla="*/ 1423989 h 1423989"/>
                <a:gd name="connsiteX1" fmla="*/ 71709 w 166402"/>
                <a:gd name="connsiteY1" fmla="*/ 888208 h 1423989"/>
                <a:gd name="connsiteX2" fmla="*/ 2649 w 166402"/>
                <a:gd name="connsiteY2" fmla="*/ 654846 h 1423989"/>
                <a:gd name="connsiteX3" fmla="*/ 76469 w 166402"/>
                <a:gd name="connsiteY3" fmla="*/ 0 h 1423989"/>
                <a:gd name="connsiteX0" fmla="*/ 74598 w 116905"/>
                <a:gd name="connsiteY0" fmla="*/ 1423989 h 1423989"/>
                <a:gd name="connsiteX1" fmla="*/ 22212 w 116905"/>
                <a:gd name="connsiteY1" fmla="*/ 888208 h 1423989"/>
                <a:gd name="connsiteX2" fmla="*/ 16652 w 116905"/>
                <a:gd name="connsiteY2" fmla="*/ 489746 h 1423989"/>
                <a:gd name="connsiteX3" fmla="*/ 26972 w 116905"/>
                <a:gd name="connsiteY3" fmla="*/ 0 h 1423989"/>
                <a:gd name="connsiteX0" fmla="*/ 229368 w 271675"/>
                <a:gd name="connsiteY0" fmla="*/ 1010677 h 1010677"/>
                <a:gd name="connsiteX1" fmla="*/ 176982 w 271675"/>
                <a:gd name="connsiteY1" fmla="*/ 474896 h 1010677"/>
                <a:gd name="connsiteX2" fmla="*/ 171422 w 271675"/>
                <a:gd name="connsiteY2" fmla="*/ 76434 h 1010677"/>
                <a:gd name="connsiteX3" fmla="*/ 7117 w 271675"/>
                <a:gd name="connsiteY3" fmla="*/ 85163 h 1010677"/>
                <a:gd name="connsiteX0" fmla="*/ 222251 w 264558"/>
                <a:gd name="connsiteY0" fmla="*/ 1067807 h 1067807"/>
                <a:gd name="connsiteX1" fmla="*/ 169865 w 264558"/>
                <a:gd name="connsiteY1" fmla="*/ 532026 h 1067807"/>
                <a:gd name="connsiteX2" fmla="*/ 164305 w 264558"/>
                <a:gd name="connsiteY2" fmla="*/ 133564 h 1067807"/>
                <a:gd name="connsiteX3" fmla="*/ 0 w 264558"/>
                <a:gd name="connsiteY3" fmla="*/ 142293 h 1067807"/>
                <a:gd name="connsiteX0" fmla="*/ 390526 w 432833"/>
                <a:gd name="connsiteY0" fmla="*/ 1114406 h 1114406"/>
                <a:gd name="connsiteX1" fmla="*/ 338140 w 432833"/>
                <a:gd name="connsiteY1" fmla="*/ 578625 h 1114406"/>
                <a:gd name="connsiteX2" fmla="*/ 332580 w 432833"/>
                <a:gd name="connsiteY2" fmla="*/ 180163 h 1114406"/>
                <a:gd name="connsiteX3" fmla="*/ 0 w 432833"/>
                <a:gd name="connsiteY3" fmla="*/ 52367 h 1114406"/>
                <a:gd name="connsiteX0" fmla="*/ 390526 w 432833"/>
                <a:gd name="connsiteY0" fmla="*/ 1087013 h 1087013"/>
                <a:gd name="connsiteX1" fmla="*/ 338140 w 432833"/>
                <a:gd name="connsiteY1" fmla="*/ 551232 h 1087013"/>
                <a:gd name="connsiteX2" fmla="*/ 332580 w 432833"/>
                <a:gd name="connsiteY2" fmla="*/ 152770 h 1087013"/>
                <a:gd name="connsiteX3" fmla="*/ 0 w 432833"/>
                <a:gd name="connsiteY3" fmla="*/ 24974 h 1087013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2652 w 427400"/>
                <a:gd name="connsiteY3" fmla="*/ 100013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7415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7415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7415 w 427400"/>
                <a:gd name="connsiteY3" fmla="*/ 135732 h 1062039"/>
                <a:gd name="connsiteX4" fmla="*/ 0 w 427400"/>
                <a:gd name="connsiteY4" fmla="*/ 0 h 1062039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13233"/>
                <a:gd name="connsiteY0" fmla="*/ 1321596 h 1321596"/>
                <a:gd name="connsiteX1" fmla="*/ 742953 w 813233"/>
                <a:gd name="connsiteY1" fmla="*/ 752478 h 1321596"/>
                <a:gd name="connsiteX2" fmla="*/ 773112 w 813233"/>
                <a:gd name="connsiteY2" fmla="*/ 434978 h 1321596"/>
                <a:gd name="connsiteX3" fmla="*/ 684134 w 813233"/>
                <a:gd name="connsiteY3" fmla="*/ 395289 h 1321596"/>
                <a:gd name="connsiteX4" fmla="*/ 0 w 813233"/>
                <a:gd name="connsiteY4" fmla="*/ 0 h 1321596"/>
                <a:gd name="connsiteX0" fmla="*/ 807245 w 811230"/>
                <a:gd name="connsiteY0" fmla="*/ 1321596 h 1321596"/>
                <a:gd name="connsiteX1" fmla="*/ 742953 w 811230"/>
                <a:gd name="connsiteY1" fmla="*/ 752478 h 1321596"/>
                <a:gd name="connsiteX2" fmla="*/ 773112 w 811230"/>
                <a:gd name="connsiteY2" fmla="*/ 434978 h 1321596"/>
                <a:gd name="connsiteX3" fmla="*/ 684134 w 811230"/>
                <a:gd name="connsiteY3" fmla="*/ 395289 h 1321596"/>
                <a:gd name="connsiteX4" fmla="*/ 0 w 811230"/>
                <a:gd name="connsiteY4" fmla="*/ 0 h 1321596"/>
                <a:gd name="connsiteX0" fmla="*/ 816583 w 820568"/>
                <a:gd name="connsiteY0" fmla="*/ 1321596 h 1321596"/>
                <a:gd name="connsiteX1" fmla="*/ 752291 w 820568"/>
                <a:gd name="connsiteY1" fmla="*/ 752478 h 1321596"/>
                <a:gd name="connsiteX2" fmla="*/ 782450 w 820568"/>
                <a:gd name="connsiteY2" fmla="*/ 434978 h 1321596"/>
                <a:gd name="connsiteX3" fmla="*/ 693472 w 820568"/>
                <a:gd name="connsiteY3" fmla="*/ 395289 h 1321596"/>
                <a:gd name="connsiteX4" fmla="*/ 68791 w 820568"/>
                <a:gd name="connsiteY4" fmla="*/ 46039 h 1321596"/>
                <a:gd name="connsiteX5" fmla="*/ 9338 w 820568"/>
                <a:gd name="connsiteY5" fmla="*/ 0 h 1321596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757159 w 884255"/>
                <a:gd name="connsiteY3" fmla="*/ 481014 h 1407321"/>
                <a:gd name="connsiteX4" fmla="*/ 132478 w 884255"/>
                <a:gd name="connsiteY4" fmla="*/ 131764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757159 w 884255"/>
                <a:gd name="connsiteY3" fmla="*/ 481014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757159 w 884255"/>
                <a:gd name="connsiteY3" fmla="*/ 481014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77095 w 881080"/>
                <a:gd name="connsiteY0" fmla="*/ 1388271 h 1388271"/>
                <a:gd name="connsiteX1" fmla="*/ 812803 w 881080"/>
                <a:gd name="connsiteY1" fmla="*/ 819153 h 1388271"/>
                <a:gd name="connsiteX2" fmla="*/ 842962 w 881080"/>
                <a:gd name="connsiteY2" fmla="*/ 501653 h 1388271"/>
                <a:gd name="connsiteX3" fmla="*/ 601584 w 881080"/>
                <a:gd name="connsiteY3" fmla="*/ 395289 h 1388271"/>
                <a:gd name="connsiteX4" fmla="*/ 227728 w 881080"/>
                <a:gd name="connsiteY4" fmla="*/ 217489 h 1388271"/>
                <a:gd name="connsiteX5" fmla="*/ 0 w 881080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842962 w 877095"/>
                <a:gd name="connsiteY2" fmla="*/ 501653 h 1388271"/>
                <a:gd name="connsiteX3" fmla="*/ 601584 w 877095"/>
                <a:gd name="connsiteY3" fmla="*/ 395289 h 1388271"/>
                <a:gd name="connsiteX4" fmla="*/ 227728 w 877095"/>
                <a:gd name="connsiteY4" fmla="*/ 217489 h 1388271"/>
                <a:gd name="connsiteX5" fmla="*/ 0 w 877095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781891 w 877095"/>
                <a:gd name="connsiteY2" fmla="*/ 505942 h 1388271"/>
                <a:gd name="connsiteX3" fmla="*/ 601584 w 877095"/>
                <a:gd name="connsiteY3" fmla="*/ 395289 h 1388271"/>
                <a:gd name="connsiteX4" fmla="*/ 227728 w 877095"/>
                <a:gd name="connsiteY4" fmla="*/ 217489 h 1388271"/>
                <a:gd name="connsiteX5" fmla="*/ 0 w 877095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781891 w 877095"/>
                <a:gd name="connsiteY2" fmla="*/ 505942 h 1388271"/>
                <a:gd name="connsiteX3" fmla="*/ 591672 w 877095"/>
                <a:gd name="connsiteY3" fmla="*/ 355967 h 1388271"/>
                <a:gd name="connsiteX4" fmla="*/ 227728 w 877095"/>
                <a:gd name="connsiteY4" fmla="*/ 217489 h 1388271"/>
                <a:gd name="connsiteX5" fmla="*/ 0 w 877095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781891 w 877095"/>
                <a:gd name="connsiteY2" fmla="*/ 505942 h 1388271"/>
                <a:gd name="connsiteX3" fmla="*/ 591672 w 877095"/>
                <a:gd name="connsiteY3" fmla="*/ 355967 h 1388271"/>
                <a:gd name="connsiteX4" fmla="*/ 226900 w 877095"/>
                <a:gd name="connsiteY4" fmla="*/ 175301 h 1388271"/>
                <a:gd name="connsiteX5" fmla="*/ 0 w 877095"/>
                <a:gd name="connsiteY5" fmla="*/ 0 h 1388271"/>
                <a:gd name="connsiteX0" fmla="*/ 650195 w 650195"/>
                <a:gd name="connsiteY0" fmla="*/ 1212970 h 1212970"/>
                <a:gd name="connsiteX1" fmla="*/ 479555 w 650195"/>
                <a:gd name="connsiteY1" fmla="*/ 560053 h 1212970"/>
                <a:gd name="connsiteX2" fmla="*/ 554991 w 650195"/>
                <a:gd name="connsiteY2" fmla="*/ 330641 h 1212970"/>
                <a:gd name="connsiteX3" fmla="*/ 364772 w 650195"/>
                <a:gd name="connsiteY3" fmla="*/ 180666 h 1212970"/>
                <a:gd name="connsiteX4" fmla="*/ 0 w 650195"/>
                <a:gd name="connsiteY4" fmla="*/ 0 h 1212970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156" h="1243096">
                  <a:moveTo>
                    <a:pt x="697156" y="1243096"/>
                  </a:moveTo>
                  <a:cubicBezTo>
                    <a:pt x="546537" y="816596"/>
                    <a:pt x="486515" y="673393"/>
                    <a:pt x="526516" y="590179"/>
                  </a:cubicBezTo>
                  <a:cubicBezTo>
                    <a:pt x="588782" y="483185"/>
                    <a:pt x="620354" y="416040"/>
                    <a:pt x="601952" y="360767"/>
                  </a:cubicBezTo>
                  <a:cubicBezTo>
                    <a:pt x="526070" y="133154"/>
                    <a:pt x="526641" y="254587"/>
                    <a:pt x="389266" y="202899"/>
                  </a:cubicBezTo>
                  <a:cubicBezTo>
                    <a:pt x="204944" y="115316"/>
                    <a:pt x="120812" y="70698"/>
                    <a:pt x="0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2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23C805-9D7E-E7A6-9A28-380B1F31A734}"/>
                </a:ext>
              </a:extLst>
            </p:cNvPr>
            <p:cNvSpPr txBox="1">
              <a:spLocks/>
            </p:cNvSpPr>
            <p:nvPr/>
          </p:nvSpPr>
          <p:spPr>
            <a:xfrm rot="17773107">
              <a:off x="10108506" y="2935680"/>
              <a:ext cx="1413714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Southwestern</a:t>
              </a:r>
              <a:r>
                <a:rPr lang="en-US" sz="900"/>
                <a:t> </a:t>
              </a:r>
              <a:r>
                <a:rPr lang="en-US" sz="900">
                  <a:effectLst/>
                </a:rPr>
                <a:t>Blvd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E5507E-91E3-8FDD-54A8-FD154D3CF6D9}"/>
                </a:ext>
              </a:extLst>
            </p:cNvPr>
            <p:cNvSpPr>
              <a:spLocks/>
            </p:cNvSpPr>
            <p:nvPr/>
          </p:nvSpPr>
          <p:spPr>
            <a:xfrm rot="2692376">
              <a:off x="11012566" y="1987583"/>
              <a:ext cx="434341" cy="1430337"/>
            </a:xfrm>
            <a:custGeom>
              <a:avLst/>
              <a:gdLst>
                <a:gd name="connsiteX0" fmla="*/ 0 w 454025"/>
                <a:gd name="connsiteY0" fmla="*/ 0 h 1390650"/>
                <a:gd name="connsiteX1" fmla="*/ 63500 w 454025"/>
                <a:gd name="connsiteY1" fmla="*/ 361950 h 1390650"/>
                <a:gd name="connsiteX2" fmla="*/ 85725 w 454025"/>
                <a:gd name="connsiteY2" fmla="*/ 612775 h 1390650"/>
                <a:gd name="connsiteX3" fmla="*/ 301625 w 454025"/>
                <a:gd name="connsiteY3" fmla="*/ 993775 h 1390650"/>
                <a:gd name="connsiteX4" fmla="*/ 454025 w 454025"/>
                <a:gd name="connsiteY4" fmla="*/ 1390650 h 1390650"/>
                <a:gd name="connsiteX0" fmla="*/ -1 w 502651"/>
                <a:gd name="connsiteY0" fmla="*/ 0 h 1655283"/>
                <a:gd name="connsiteX1" fmla="*/ 112126 w 502651"/>
                <a:gd name="connsiteY1" fmla="*/ 626583 h 1655283"/>
                <a:gd name="connsiteX2" fmla="*/ 134351 w 502651"/>
                <a:gd name="connsiteY2" fmla="*/ 877408 h 1655283"/>
                <a:gd name="connsiteX3" fmla="*/ 350251 w 502651"/>
                <a:gd name="connsiteY3" fmla="*/ 1258408 h 1655283"/>
                <a:gd name="connsiteX4" fmla="*/ 502651 w 502651"/>
                <a:gd name="connsiteY4" fmla="*/ 1655283 h 1655283"/>
                <a:gd name="connsiteX0" fmla="*/ 1 w 502653"/>
                <a:gd name="connsiteY0" fmla="*/ 0 h 1655283"/>
                <a:gd name="connsiteX1" fmla="*/ 112128 w 502653"/>
                <a:gd name="connsiteY1" fmla="*/ 626583 h 1655283"/>
                <a:gd name="connsiteX2" fmla="*/ 134353 w 502653"/>
                <a:gd name="connsiteY2" fmla="*/ 877408 h 1655283"/>
                <a:gd name="connsiteX3" fmla="*/ 350253 w 502653"/>
                <a:gd name="connsiteY3" fmla="*/ 1258408 h 1655283"/>
                <a:gd name="connsiteX4" fmla="*/ 502653 w 502653"/>
                <a:gd name="connsiteY4" fmla="*/ 1655283 h 1655283"/>
                <a:gd name="connsiteX0" fmla="*/ -1 w 502651"/>
                <a:gd name="connsiteY0" fmla="*/ 0 h 1655283"/>
                <a:gd name="connsiteX1" fmla="*/ 112126 w 502651"/>
                <a:gd name="connsiteY1" fmla="*/ 626583 h 1655283"/>
                <a:gd name="connsiteX2" fmla="*/ 134351 w 502651"/>
                <a:gd name="connsiteY2" fmla="*/ 877408 h 1655283"/>
                <a:gd name="connsiteX3" fmla="*/ 350251 w 502651"/>
                <a:gd name="connsiteY3" fmla="*/ 1258408 h 1655283"/>
                <a:gd name="connsiteX4" fmla="*/ 502651 w 502651"/>
                <a:gd name="connsiteY4" fmla="*/ 1655283 h 165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651" h="1655283">
                  <a:moveTo>
                    <a:pt x="-1" y="0"/>
                  </a:moveTo>
                  <a:cubicBezTo>
                    <a:pt x="113457" y="286978"/>
                    <a:pt x="93898" y="451649"/>
                    <a:pt x="112126" y="626583"/>
                  </a:cubicBezTo>
                  <a:cubicBezTo>
                    <a:pt x="130354" y="801517"/>
                    <a:pt x="94664" y="772104"/>
                    <a:pt x="134351" y="877408"/>
                  </a:cubicBezTo>
                  <a:cubicBezTo>
                    <a:pt x="174038" y="982712"/>
                    <a:pt x="288868" y="1128762"/>
                    <a:pt x="350251" y="1258408"/>
                  </a:cubicBezTo>
                  <a:cubicBezTo>
                    <a:pt x="411634" y="1388054"/>
                    <a:pt x="471430" y="1599721"/>
                    <a:pt x="502651" y="16552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455F8DF-F821-70AC-B046-1041EF704E86}"/>
                </a:ext>
              </a:extLst>
            </p:cNvPr>
            <p:cNvSpPr txBox="1">
              <a:spLocks/>
            </p:cNvSpPr>
            <p:nvPr/>
          </p:nvSpPr>
          <p:spPr>
            <a:xfrm rot="18742240">
              <a:off x="11470611" y="2347714"/>
              <a:ext cx="1184420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Northwest Hwy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9ABE88-236F-7D21-5109-B6F319AF559B}"/>
                </a:ext>
              </a:extLst>
            </p:cNvPr>
            <p:cNvSpPr txBox="1">
              <a:spLocks/>
            </p:cNvSpPr>
            <p:nvPr/>
          </p:nvSpPr>
          <p:spPr>
            <a:xfrm rot="1713848">
              <a:off x="10214518" y="1866646"/>
              <a:ext cx="939314" cy="284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Skillman St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CF9CF9-DCD1-467D-79D2-F67E78AD8549}"/>
                </a:ext>
              </a:extLst>
            </p:cNvPr>
            <p:cNvSpPr>
              <a:spLocks/>
            </p:cNvSpPr>
            <p:nvPr/>
          </p:nvSpPr>
          <p:spPr>
            <a:xfrm rot="2692376">
              <a:off x="11023161" y="783427"/>
              <a:ext cx="1730916" cy="4821411"/>
            </a:xfrm>
            <a:custGeom>
              <a:avLst/>
              <a:gdLst>
                <a:gd name="connsiteX0" fmla="*/ 0 w 152400"/>
                <a:gd name="connsiteY0" fmla="*/ 0 h 1368425"/>
                <a:gd name="connsiteX1" fmla="*/ 82550 w 152400"/>
                <a:gd name="connsiteY1" fmla="*/ 1003300 h 1368425"/>
                <a:gd name="connsiteX2" fmla="*/ 152400 w 152400"/>
                <a:gd name="connsiteY2" fmla="*/ 1368425 h 1368425"/>
                <a:gd name="connsiteX0" fmla="*/ 0 w 140494"/>
                <a:gd name="connsiteY0" fmla="*/ 0 h 1358900"/>
                <a:gd name="connsiteX1" fmla="*/ 70644 w 140494"/>
                <a:gd name="connsiteY1" fmla="*/ 993775 h 1358900"/>
                <a:gd name="connsiteX2" fmla="*/ 140494 w 140494"/>
                <a:gd name="connsiteY2" fmla="*/ 1358900 h 1358900"/>
                <a:gd name="connsiteX0" fmla="*/ 0 w 140494"/>
                <a:gd name="connsiteY0" fmla="*/ 0 h 1366043"/>
                <a:gd name="connsiteX1" fmla="*/ 70644 w 140494"/>
                <a:gd name="connsiteY1" fmla="*/ 993775 h 1366043"/>
                <a:gd name="connsiteX2" fmla="*/ 140494 w 140494"/>
                <a:gd name="connsiteY2" fmla="*/ 1366043 h 1366043"/>
                <a:gd name="connsiteX0" fmla="*/ 0 w 158060"/>
                <a:gd name="connsiteY0" fmla="*/ 0 h 2224494"/>
                <a:gd name="connsiteX1" fmla="*/ 88210 w 158060"/>
                <a:gd name="connsiteY1" fmla="*/ 1852226 h 2224494"/>
                <a:gd name="connsiteX2" fmla="*/ 158060 w 158060"/>
                <a:gd name="connsiteY2" fmla="*/ 2224494 h 2224494"/>
                <a:gd name="connsiteX0" fmla="*/ 0 w 330721"/>
                <a:gd name="connsiteY0" fmla="*/ 0 h 2567079"/>
                <a:gd name="connsiteX1" fmla="*/ 88210 w 330721"/>
                <a:gd name="connsiteY1" fmla="*/ 1852226 h 2567079"/>
                <a:gd name="connsiteX2" fmla="*/ 330721 w 330721"/>
                <a:gd name="connsiteY2" fmla="*/ 2567080 h 2567079"/>
                <a:gd name="connsiteX0" fmla="*/ 0 w 480239"/>
                <a:gd name="connsiteY0" fmla="*/ 0 h 2801345"/>
                <a:gd name="connsiteX1" fmla="*/ 88210 w 480239"/>
                <a:gd name="connsiteY1" fmla="*/ 18522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88210 w 480239"/>
                <a:gd name="connsiteY1" fmla="*/ 18522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88210 w 480239"/>
                <a:gd name="connsiteY1" fmla="*/ 18522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103842 w 480239"/>
                <a:gd name="connsiteY1" fmla="*/ 18329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103842 w 480239"/>
                <a:gd name="connsiteY1" fmla="*/ 18329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103842 w 480239"/>
                <a:gd name="connsiteY1" fmla="*/ 18329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15671"/>
                <a:gd name="connsiteX1" fmla="*/ 96360 w 480239"/>
                <a:gd name="connsiteY1" fmla="*/ 1693709 h 2815671"/>
                <a:gd name="connsiteX2" fmla="*/ 411811 w 480239"/>
                <a:gd name="connsiteY2" fmla="*/ 2703713 h 2815671"/>
                <a:gd name="connsiteX3" fmla="*/ 480239 w 480239"/>
                <a:gd name="connsiteY3" fmla="*/ 2801345 h 2815671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755688"/>
                <a:gd name="connsiteY0" fmla="*/ 0 h 3195315"/>
                <a:gd name="connsiteX1" fmla="*/ 96360 w 755688"/>
                <a:gd name="connsiteY1" fmla="*/ 1693709 h 3195315"/>
                <a:gd name="connsiteX2" fmla="*/ 356786 w 755688"/>
                <a:gd name="connsiteY2" fmla="*/ 2596310 h 3195315"/>
                <a:gd name="connsiteX3" fmla="*/ 755688 w 755688"/>
                <a:gd name="connsiteY3" fmla="*/ 3195316 h 3195315"/>
                <a:gd name="connsiteX0" fmla="*/ 0 w 1330450"/>
                <a:gd name="connsiteY0" fmla="*/ 0 h 4054834"/>
                <a:gd name="connsiteX1" fmla="*/ 96360 w 1330450"/>
                <a:gd name="connsiteY1" fmla="*/ 1693709 h 4054834"/>
                <a:gd name="connsiteX2" fmla="*/ 356786 w 1330450"/>
                <a:gd name="connsiteY2" fmla="*/ 2596310 h 4054834"/>
                <a:gd name="connsiteX3" fmla="*/ 1330449 w 1330450"/>
                <a:gd name="connsiteY3" fmla="*/ 4054834 h 4054834"/>
                <a:gd name="connsiteX0" fmla="*/ 0 w 1330449"/>
                <a:gd name="connsiteY0" fmla="*/ 0 h 4054834"/>
                <a:gd name="connsiteX1" fmla="*/ 96360 w 1330449"/>
                <a:gd name="connsiteY1" fmla="*/ 1693709 h 4054834"/>
                <a:gd name="connsiteX2" fmla="*/ 356786 w 1330449"/>
                <a:gd name="connsiteY2" fmla="*/ 2596310 h 4054834"/>
                <a:gd name="connsiteX3" fmla="*/ 1330449 w 1330449"/>
                <a:gd name="connsiteY3" fmla="*/ 4054834 h 4054834"/>
                <a:gd name="connsiteX0" fmla="*/ 0 w 1330449"/>
                <a:gd name="connsiteY0" fmla="*/ 0 h 4054834"/>
                <a:gd name="connsiteX1" fmla="*/ 96360 w 1330449"/>
                <a:gd name="connsiteY1" fmla="*/ 1693709 h 4054834"/>
                <a:gd name="connsiteX2" fmla="*/ 356786 w 1330449"/>
                <a:gd name="connsiteY2" fmla="*/ 2596310 h 4054834"/>
                <a:gd name="connsiteX3" fmla="*/ 1330449 w 1330449"/>
                <a:gd name="connsiteY3" fmla="*/ 4054834 h 4054834"/>
                <a:gd name="connsiteX0" fmla="*/ 1 w 2233245"/>
                <a:gd name="connsiteY0" fmla="*/ 0 h 5789221"/>
                <a:gd name="connsiteX1" fmla="*/ 999156 w 2233245"/>
                <a:gd name="connsiteY1" fmla="*/ 3428096 h 5789221"/>
                <a:gd name="connsiteX2" fmla="*/ 1259582 w 2233245"/>
                <a:gd name="connsiteY2" fmla="*/ 4330697 h 5789221"/>
                <a:gd name="connsiteX3" fmla="*/ 2233245 w 2233245"/>
                <a:gd name="connsiteY3" fmla="*/ 5789221 h 5789221"/>
                <a:gd name="connsiteX0" fmla="*/ 0 w 2233244"/>
                <a:gd name="connsiteY0" fmla="*/ 0 h 5789221"/>
                <a:gd name="connsiteX1" fmla="*/ 999155 w 2233244"/>
                <a:gd name="connsiteY1" fmla="*/ 3428096 h 5789221"/>
                <a:gd name="connsiteX2" fmla="*/ 1259581 w 2233244"/>
                <a:gd name="connsiteY2" fmla="*/ 4330697 h 5789221"/>
                <a:gd name="connsiteX3" fmla="*/ 2233244 w 2233244"/>
                <a:gd name="connsiteY3" fmla="*/ 5789221 h 5789221"/>
                <a:gd name="connsiteX0" fmla="*/ 0 w 2233244"/>
                <a:gd name="connsiteY0" fmla="*/ 0 h 5789221"/>
                <a:gd name="connsiteX1" fmla="*/ 360948 w 2233244"/>
                <a:gd name="connsiteY1" fmla="*/ 733590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52456"/>
                <a:gd name="connsiteY0" fmla="*/ 0 h 5794031"/>
                <a:gd name="connsiteX1" fmla="*/ 700608 w 2252456"/>
                <a:gd name="connsiteY1" fmla="*/ 707318 h 5794031"/>
                <a:gd name="connsiteX2" fmla="*/ 1018367 w 2252456"/>
                <a:gd name="connsiteY2" fmla="*/ 3432906 h 5794031"/>
                <a:gd name="connsiteX3" fmla="*/ 1278793 w 2252456"/>
                <a:gd name="connsiteY3" fmla="*/ 4335507 h 5794031"/>
                <a:gd name="connsiteX4" fmla="*/ 2252456 w 2252456"/>
                <a:gd name="connsiteY4" fmla="*/ 5794031 h 5794031"/>
                <a:gd name="connsiteX0" fmla="*/ 0 w 2252456"/>
                <a:gd name="connsiteY0" fmla="*/ 0 h 5794031"/>
                <a:gd name="connsiteX1" fmla="*/ 700608 w 2252456"/>
                <a:gd name="connsiteY1" fmla="*/ 707318 h 5794031"/>
                <a:gd name="connsiteX2" fmla="*/ 1018367 w 2252456"/>
                <a:gd name="connsiteY2" fmla="*/ 3432906 h 5794031"/>
                <a:gd name="connsiteX3" fmla="*/ 1278793 w 2252456"/>
                <a:gd name="connsiteY3" fmla="*/ 4335507 h 5794031"/>
                <a:gd name="connsiteX4" fmla="*/ 2252456 w 2252456"/>
                <a:gd name="connsiteY4" fmla="*/ 5794031 h 5794031"/>
                <a:gd name="connsiteX0" fmla="*/ 0 w 2252456"/>
                <a:gd name="connsiteY0" fmla="*/ 0 h 5794031"/>
                <a:gd name="connsiteX1" fmla="*/ 710198 w 2252456"/>
                <a:gd name="connsiteY1" fmla="*/ 716875 h 5794031"/>
                <a:gd name="connsiteX2" fmla="*/ 1018367 w 2252456"/>
                <a:gd name="connsiteY2" fmla="*/ 3432906 h 5794031"/>
                <a:gd name="connsiteX3" fmla="*/ 1278793 w 2252456"/>
                <a:gd name="connsiteY3" fmla="*/ 4335507 h 5794031"/>
                <a:gd name="connsiteX4" fmla="*/ 2252456 w 2252456"/>
                <a:gd name="connsiteY4" fmla="*/ 5794031 h 5794031"/>
                <a:gd name="connsiteX0" fmla="*/ 0 w 2003136"/>
                <a:gd name="connsiteY0" fmla="*/ 0 h 5536005"/>
                <a:gd name="connsiteX1" fmla="*/ 460878 w 2003136"/>
                <a:gd name="connsiteY1" fmla="*/ 458849 h 5536005"/>
                <a:gd name="connsiteX2" fmla="*/ 769047 w 2003136"/>
                <a:gd name="connsiteY2" fmla="*/ 3174880 h 5536005"/>
                <a:gd name="connsiteX3" fmla="*/ 1029473 w 2003136"/>
                <a:gd name="connsiteY3" fmla="*/ 4077481 h 5536005"/>
                <a:gd name="connsiteX4" fmla="*/ 2003136 w 2003136"/>
                <a:gd name="connsiteY4" fmla="*/ 5536005 h 5536005"/>
                <a:gd name="connsiteX0" fmla="*/ 0 w 2003136"/>
                <a:gd name="connsiteY0" fmla="*/ 0 h 5536005"/>
                <a:gd name="connsiteX1" fmla="*/ 460878 w 2003136"/>
                <a:gd name="connsiteY1" fmla="*/ 458849 h 5536005"/>
                <a:gd name="connsiteX2" fmla="*/ 769047 w 2003136"/>
                <a:gd name="connsiteY2" fmla="*/ 3174880 h 5536005"/>
                <a:gd name="connsiteX3" fmla="*/ 1029473 w 2003136"/>
                <a:gd name="connsiteY3" fmla="*/ 4077481 h 5536005"/>
                <a:gd name="connsiteX4" fmla="*/ 2003136 w 2003136"/>
                <a:gd name="connsiteY4" fmla="*/ 5536005 h 5536005"/>
                <a:gd name="connsiteX0" fmla="*/ 0 w 2003136"/>
                <a:gd name="connsiteY0" fmla="*/ 0 h 5536005"/>
                <a:gd name="connsiteX1" fmla="*/ 460878 w 2003136"/>
                <a:gd name="connsiteY1" fmla="*/ 458849 h 5536005"/>
                <a:gd name="connsiteX2" fmla="*/ 769047 w 2003136"/>
                <a:gd name="connsiteY2" fmla="*/ 3174880 h 5536005"/>
                <a:gd name="connsiteX3" fmla="*/ 1029473 w 2003136"/>
                <a:gd name="connsiteY3" fmla="*/ 4077481 h 5536005"/>
                <a:gd name="connsiteX4" fmla="*/ 2003136 w 2003136"/>
                <a:gd name="connsiteY4" fmla="*/ 5536005 h 5536005"/>
                <a:gd name="connsiteX0" fmla="*/ 0 w 2003136"/>
                <a:gd name="connsiteY0" fmla="*/ 0 h 5536005"/>
                <a:gd name="connsiteX1" fmla="*/ 460878 w 2003136"/>
                <a:gd name="connsiteY1" fmla="*/ 458849 h 5536005"/>
                <a:gd name="connsiteX2" fmla="*/ 769047 w 2003136"/>
                <a:gd name="connsiteY2" fmla="*/ 3174880 h 5536005"/>
                <a:gd name="connsiteX3" fmla="*/ 1029473 w 2003136"/>
                <a:gd name="connsiteY3" fmla="*/ 4077481 h 5536005"/>
                <a:gd name="connsiteX4" fmla="*/ 2003136 w 2003136"/>
                <a:gd name="connsiteY4" fmla="*/ 5536005 h 5536005"/>
                <a:gd name="connsiteX0" fmla="*/ 0 w 2003136"/>
                <a:gd name="connsiteY0" fmla="*/ 0 h 5536005"/>
                <a:gd name="connsiteX1" fmla="*/ 460878 w 2003136"/>
                <a:gd name="connsiteY1" fmla="*/ 458849 h 5536005"/>
                <a:gd name="connsiteX2" fmla="*/ 769047 w 2003136"/>
                <a:gd name="connsiteY2" fmla="*/ 3174880 h 5536005"/>
                <a:gd name="connsiteX3" fmla="*/ 1029473 w 2003136"/>
                <a:gd name="connsiteY3" fmla="*/ 4077481 h 5536005"/>
                <a:gd name="connsiteX4" fmla="*/ 2003136 w 2003136"/>
                <a:gd name="connsiteY4" fmla="*/ 5536005 h 5536005"/>
                <a:gd name="connsiteX0" fmla="*/ 0 w 2003136"/>
                <a:gd name="connsiteY0" fmla="*/ 0 h 5536005"/>
                <a:gd name="connsiteX1" fmla="*/ 460878 w 2003136"/>
                <a:gd name="connsiteY1" fmla="*/ 458849 h 5536005"/>
                <a:gd name="connsiteX2" fmla="*/ 769047 w 2003136"/>
                <a:gd name="connsiteY2" fmla="*/ 3174880 h 5536005"/>
                <a:gd name="connsiteX3" fmla="*/ 1029473 w 2003136"/>
                <a:gd name="connsiteY3" fmla="*/ 4077481 h 5536005"/>
                <a:gd name="connsiteX4" fmla="*/ 2003136 w 2003136"/>
                <a:gd name="connsiteY4" fmla="*/ 5536005 h 5536005"/>
                <a:gd name="connsiteX0" fmla="*/ 0 w 2003136"/>
                <a:gd name="connsiteY0" fmla="*/ 0 h 5536005"/>
                <a:gd name="connsiteX1" fmla="*/ 446450 w 2003136"/>
                <a:gd name="connsiteY1" fmla="*/ 463585 h 5536005"/>
                <a:gd name="connsiteX2" fmla="*/ 769047 w 2003136"/>
                <a:gd name="connsiteY2" fmla="*/ 3174880 h 5536005"/>
                <a:gd name="connsiteX3" fmla="*/ 1029473 w 2003136"/>
                <a:gd name="connsiteY3" fmla="*/ 4077481 h 5536005"/>
                <a:gd name="connsiteX4" fmla="*/ 2003136 w 2003136"/>
                <a:gd name="connsiteY4" fmla="*/ 5536005 h 55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136" h="5536005">
                  <a:moveTo>
                    <a:pt x="0" y="0"/>
                  </a:moveTo>
                  <a:cubicBezTo>
                    <a:pt x="89869" y="88159"/>
                    <a:pt x="276632" y="289570"/>
                    <a:pt x="446450" y="463585"/>
                  </a:cubicBezTo>
                  <a:cubicBezTo>
                    <a:pt x="826706" y="853239"/>
                    <a:pt x="619275" y="2575362"/>
                    <a:pt x="769047" y="3174880"/>
                  </a:cubicBezTo>
                  <a:cubicBezTo>
                    <a:pt x="837682" y="3625499"/>
                    <a:pt x="903232" y="3797377"/>
                    <a:pt x="1029473" y="4077481"/>
                  </a:cubicBezTo>
                  <a:cubicBezTo>
                    <a:pt x="1088766" y="4209626"/>
                    <a:pt x="1474402" y="4765239"/>
                    <a:pt x="2003136" y="5536005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20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37BFFF6-5A82-7E5D-B8DF-3135C6962198}"/>
                </a:ext>
              </a:extLst>
            </p:cNvPr>
            <p:cNvSpPr>
              <a:spLocks/>
            </p:cNvSpPr>
            <p:nvPr/>
          </p:nvSpPr>
          <p:spPr>
            <a:xfrm rot="2692376">
              <a:off x="11061680" y="783376"/>
              <a:ext cx="1739871" cy="4840121"/>
            </a:xfrm>
            <a:custGeom>
              <a:avLst/>
              <a:gdLst>
                <a:gd name="connsiteX0" fmla="*/ 0 w 152400"/>
                <a:gd name="connsiteY0" fmla="*/ 0 h 1368425"/>
                <a:gd name="connsiteX1" fmla="*/ 82550 w 152400"/>
                <a:gd name="connsiteY1" fmla="*/ 1003300 h 1368425"/>
                <a:gd name="connsiteX2" fmla="*/ 152400 w 152400"/>
                <a:gd name="connsiteY2" fmla="*/ 1368425 h 1368425"/>
                <a:gd name="connsiteX0" fmla="*/ 0 w 140494"/>
                <a:gd name="connsiteY0" fmla="*/ 0 h 1358900"/>
                <a:gd name="connsiteX1" fmla="*/ 70644 w 140494"/>
                <a:gd name="connsiteY1" fmla="*/ 993775 h 1358900"/>
                <a:gd name="connsiteX2" fmla="*/ 140494 w 140494"/>
                <a:gd name="connsiteY2" fmla="*/ 1358900 h 1358900"/>
                <a:gd name="connsiteX0" fmla="*/ 0 w 140494"/>
                <a:gd name="connsiteY0" fmla="*/ 0 h 1366043"/>
                <a:gd name="connsiteX1" fmla="*/ 70644 w 140494"/>
                <a:gd name="connsiteY1" fmla="*/ 993775 h 1366043"/>
                <a:gd name="connsiteX2" fmla="*/ 140494 w 140494"/>
                <a:gd name="connsiteY2" fmla="*/ 1366043 h 1366043"/>
                <a:gd name="connsiteX0" fmla="*/ 0 w 158060"/>
                <a:gd name="connsiteY0" fmla="*/ 0 h 2224494"/>
                <a:gd name="connsiteX1" fmla="*/ 88210 w 158060"/>
                <a:gd name="connsiteY1" fmla="*/ 1852226 h 2224494"/>
                <a:gd name="connsiteX2" fmla="*/ 158060 w 158060"/>
                <a:gd name="connsiteY2" fmla="*/ 2224494 h 2224494"/>
                <a:gd name="connsiteX0" fmla="*/ 0 w 330721"/>
                <a:gd name="connsiteY0" fmla="*/ 0 h 2567079"/>
                <a:gd name="connsiteX1" fmla="*/ 88210 w 330721"/>
                <a:gd name="connsiteY1" fmla="*/ 1852226 h 2567079"/>
                <a:gd name="connsiteX2" fmla="*/ 330721 w 330721"/>
                <a:gd name="connsiteY2" fmla="*/ 2567080 h 2567079"/>
                <a:gd name="connsiteX0" fmla="*/ 0 w 480239"/>
                <a:gd name="connsiteY0" fmla="*/ 0 h 2801345"/>
                <a:gd name="connsiteX1" fmla="*/ 88210 w 480239"/>
                <a:gd name="connsiteY1" fmla="*/ 18522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88210 w 480239"/>
                <a:gd name="connsiteY1" fmla="*/ 18522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88210 w 480239"/>
                <a:gd name="connsiteY1" fmla="*/ 18522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103842 w 480239"/>
                <a:gd name="connsiteY1" fmla="*/ 18329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103842 w 480239"/>
                <a:gd name="connsiteY1" fmla="*/ 18329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103842 w 480239"/>
                <a:gd name="connsiteY1" fmla="*/ 1832926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01345"/>
                <a:gd name="connsiteX1" fmla="*/ 96360 w 480239"/>
                <a:gd name="connsiteY1" fmla="*/ 1693709 h 2801345"/>
                <a:gd name="connsiteX2" fmla="*/ 480239 w 480239"/>
                <a:gd name="connsiteY2" fmla="*/ 2801345 h 2801345"/>
                <a:gd name="connsiteX0" fmla="*/ 0 w 480239"/>
                <a:gd name="connsiteY0" fmla="*/ 0 h 2815671"/>
                <a:gd name="connsiteX1" fmla="*/ 96360 w 480239"/>
                <a:gd name="connsiteY1" fmla="*/ 1693709 h 2815671"/>
                <a:gd name="connsiteX2" fmla="*/ 411811 w 480239"/>
                <a:gd name="connsiteY2" fmla="*/ 2703713 h 2815671"/>
                <a:gd name="connsiteX3" fmla="*/ 480239 w 480239"/>
                <a:gd name="connsiteY3" fmla="*/ 2801345 h 2815671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411811 w 1323244"/>
                <a:gd name="connsiteY2" fmla="*/ 2703713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1323244"/>
                <a:gd name="connsiteY0" fmla="*/ 0 h 4052435"/>
                <a:gd name="connsiteX1" fmla="*/ 96360 w 1323244"/>
                <a:gd name="connsiteY1" fmla="*/ 1693709 h 4052435"/>
                <a:gd name="connsiteX2" fmla="*/ 356786 w 1323244"/>
                <a:gd name="connsiteY2" fmla="*/ 2596310 h 4052435"/>
                <a:gd name="connsiteX3" fmla="*/ 1323244 w 1323244"/>
                <a:gd name="connsiteY3" fmla="*/ 4052435 h 4052435"/>
                <a:gd name="connsiteX0" fmla="*/ 0 w 755688"/>
                <a:gd name="connsiteY0" fmla="*/ 0 h 3195315"/>
                <a:gd name="connsiteX1" fmla="*/ 96360 w 755688"/>
                <a:gd name="connsiteY1" fmla="*/ 1693709 h 3195315"/>
                <a:gd name="connsiteX2" fmla="*/ 356786 w 755688"/>
                <a:gd name="connsiteY2" fmla="*/ 2596310 h 3195315"/>
                <a:gd name="connsiteX3" fmla="*/ 755688 w 755688"/>
                <a:gd name="connsiteY3" fmla="*/ 3195316 h 3195315"/>
                <a:gd name="connsiteX0" fmla="*/ 0 w 1330450"/>
                <a:gd name="connsiteY0" fmla="*/ 0 h 4054834"/>
                <a:gd name="connsiteX1" fmla="*/ 96360 w 1330450"/>
                <a:gd name="connsiteY1" fmla="*/ 1693709 h 4054834"/>
                <a:gd name="connsiteX2" fmla="*/ 356786 w 1330450"/>
                <a:gd name="connsiteY2" fmla="*/ 2596310 h 4054834"/>
                <a:gd name="connsiteX3" fmla="*/ 1330449 w 1330450"/>
                <a:gd name="connsiteY3" fmla="*/ 4054834 h 4054834"/>
                <a:gd name="connsiteX0" fmla="*/ 0 w 1330449"/>
                <a:gd name="connsiteY0" fmla="*/ 0 h 4054834"/>
                <a:gd name="connsiteX1" fmla="*/ 96360 w 1330449"/>
                <a:gd name="connsiteY1" fmla="*/ 1693709 h 4054834"/>
                <a:gd name="connsiteX2" fmla="*/ 356786 w 1330449"/>
                <a:gd name="connsiteY2" fmla="*/ 2596310 h 4054834"/>
                <a:gd name="connsiteX3" fmla="*/ 1330449 w 1330449"/>
                <a:gd name="connsiteY3" fmla="*/ 4054834 h 4054834"/>
                <a:gd name="connsiteX0" fmla="*/ 0 w 1330449"/>
                <a:gd name="connsiteY0" fmla="*/ 0 h 4054834"/>
                <a:gd name="connsiteX1" fmla="*/ 96360 w 1330449"/>
                <a:gd name="connsiteY1" fmla="*/ 1693709 h 4054834"/>
                <a:gd name="connsiteX2" fmla="*/ 356786 w 1330449"/>
                <a:gd name="connsiteY2" fmla="*/ 2596310 h 4054834"/>
                <a:gd name="connsiteX3" fmla="*/ 1330449 w 1330449"/>
                <a:gd name="connsiteY3" fmla="*/ 4054834 h 4054834"/>
                <a:gd name="connsiteX0" fmla="*/ 1 w 2233245"/>
                <a:gd name="connsiteY0" fmla="*/ 0 h 5789221"/>
                <a:gd name="connsiteX1" fmla="*/ 999156 w 2233245"/>
                <a:gd name="connsiteY1" fmla="*/ 3428096 h 5789221"/>
                <a:gd name="connsiteX2" fmla="*/ 1259582 w 2233245"/>
                <a:gd name="connsiteY2" fmla="*/ 4330697 h 5789221"/>
                <a:gd name="connsiteX3" fmla="*/ 2233245 w 2233245"/>
                <a:gd name="connsiteY3" fmla="*/ 5789221 h 5789221"/>
                <a:gd name="connsiteX0" fmla="*/ 0 w 2233244"/>
                <a:gd name="connsiteY0" fmla="*/ 0 h 5789221"/>
                <a:gd name="connsiteX1" fmla="*/ 999155 w 2233244"/>
                <a:gd name="connsiteY1" fmla="*/ 3428096 h 5789221"/>
                <a:gd name="connsiteX2" fmla="*/ 1259581 w 2233244"/>
                <a:gd name="connsiteY2" fmla="*/ 4330697 h 5789221"/>
                <a:gd name="connsiteX3" fmla="*/ 2233244 w 2233244"/>
                <a:gd name="connsiteY3" fmla="*/ 5789221 h 5789221"/>
                <a:gd name="connsiteX0" fmla="*/ 0 w 2233244"/>
                <a:gd name="connsiteY0" fmla="*/ 0 h 5789221"/>
                <a:gd name="connsiteX1" fmla="*/ 360948 w 2233244"/>
                <a:gd name="connsiteY1" fmla="*/ 733590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0 w 2233244"/>
                <a:gd name="connsiteY0" fmla="*/ 0 h 5789221"/>
                <a:gd name="connsiteX1" fmla="*/ 681396 w 2233244"/>
                <a:gd name="connsiteY1" fmla="*/ 702508 h 5789221"/>
                <a:gd name="connsiteX2" fmla="*/ 999155 w 2233244"/>
                <a:gd name="connsiteY2" fmla="*/ 3428096 h 5789221"/>
                <a:gd name="connsiteX3" fmla="*/ 1259581 w 2233244"/>
                <a:gd name="connsiteY3" fmla="*/ 4330697 h 5789221"/>
                <a:gd name="connsiteX4" fmla="*/ 2233244 w 2233244"/>
                <a:gd name="connsiteY4" fmla="*/ 5789221 h 5789221"/>
                <a:gd name="connsiteX0" fmla="*/ 1 w 2240448"/>
                <a:gd name="connsiteY0" fmla="*/ -1 h 5791619"/>
                <a:gd name="connsiteX1" fmla="*/ 688600 w 2240448"/>
                <a:gd name="connsiteY1" fmla="*/ 704906 h 5791619"/>
                <a:gd name="connsiteX2" fmla="*/ 1006359 w 2240448"/>
                <a:gd name="connsiteY2" fmla="*/ 3430494 h 5791619"/>
                <a:gd name="connsiteX3" fmla="*/ 1266785 w 2240448"/>
                <a:gd name="connsiteY3" fmla="*/ 4333095 h 5791619"/>
                <a:gd name="connsiteX4" fmla="*/ 2240448 w 2240448"/>
                <a:gd name="connsiteY4" fmla="*/ 5791619 h 5791619"/>
                <a:gd name="connsiteX0" fmla="*/ 0 w 2269247"/>
                <a:gd name="connsiteY0" fmla="*/ 0 h 5805989"/>
                <a:gd name="connsiteX1" fmla="*/ 717399 w 2269247"/>
                <a:gd name="connsiteY1" fmla="*/ 719276 h 5805989"/>
                <a:gd name="connsiteX2" fmla="*/ 1035158 w 2269247"/>
                <a:gd name="connsiteY2" fmla="*/ 3444864 h 5805989"/>
                <a:gd name="connsiteX3" fmla="*/ 1295584 w 2269247"/>
                <a:gd name="connsiteY3" fmla="*/ 4347465 h 5805989"/>
                <a:gd name="connsiteX4" fmla="*/ 2269247 w 2269247"/>
                <a:gd name="connsiteY4" fmla="*/ 5805989 h 5805989"/>
                <a:gd name="connsiteX0" fmla="*/ 0 w 2013500"/>
                <a:gd name="connsiteY0" fmla="*/ 0 h 5557488"/>
                <a:gd name="connsiteX1" fmla="*/ 461652 w 2013500"/>
                <a:gd name="connsiteY1" fmla="*/ 47077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61652 w 2013500"/>
                <a:gd name="connsiteY1" fmla="*/ 47077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61652 w 2013500"/>
                <a:gd name="connsiteY1" fmla="*/ 47077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61652 w 2013500"/>
                <a:gd name="connsiteY1" fmla="*/ 47077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61652 w 2013500"/>
                <a:gd name="connsiteY1" fmla="*/ 47077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61652 w 2013500"/>
                <a:gd name="connsiteY1" fmla="*/ 47077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365752 w 2013500"/>
                <a:gd name="connsiteY1" fmla="*/ 375201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365752 w 2013500"/>
                <a:gd name="connsiteY1" fmla="*/ 375201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18496 w 2013500"/>
                <a:gd name="connsiteY1" fmla="*/ 42776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18496 w 2013500"/>
                <a:gd name="connsiteY1" fmla="*/ 42776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  <a:gd name="connsiteX0" fmla="*/ 0 w 2013500"/>
                <a:gd name="connsiteY0" fmla="*/ 0 h 5557488"/>
                <a:gd name="connsiteX1" fmla="*/ 418496 w 2013500"/>
                <a:gd name="connsiteY1" fmla="*/ 427765 h 5557488"/>
                <a:gd name="connsiteX2" fmla="*/ 779411 w 2013500"/>
                <a:gd name="connsiteY2" fmla="*/ 3196363 h 5557488"/>
                <a:gd name="connsiteX3" fmla="*/ 1039837 w 2013500"/>
                <a:gd name="connsiteY3" fmla="*/ 4098964 h 5557488"/>
                <a:gd name="connsiteX4" fmla="*/ 2013500 w 2013500"/>
                <a:gd name="connsiteY4" fmla="*/ 5557488 h 55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500" h="5557488">
                  <a:moveTo>
                    <a:pt x="0" y="0"/>
                  </a:moveTo>
                  <a:cubicBezTo>
                    <a:pt x="346394" y="346997"/>
                    <a:pt x="293616" y="306847"/>
                    <a:pt x="418496" y="427765"/>
                  </a:cubicBezTo>
                  <a:cubicBezTo>
                    <a:pt x="873653" y="868480"/>
                    <a:pt x="629639" y="2596845"/>
                    <a:pt x="779411" y="3196363"/>
                  </a:cubicBezTo>
                  <a:cubicBezTo>
                    <a:pt x="848046" y="3646982"/>
                    <a:pt x="913596" y="3818860"/>
                    <a:pt x="1039837" y="4098964"/>
                  </a:cubicBezTo>
                  <a:cubicBezTo>
                    <a:pt x="1099130" y="4231109"/>
                    <a:pt x="1484766" y="4786722"/>
                    <a:pt x="2013500" y="5557488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20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4283DB-2768-4F0D-9EDF-55790A029AA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564148" y="2073715"/>
              <a:ext cx="1113260" cy="284640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900">
                  <a:effectLst/>
                </a:rPr>
                <a:t>St. Moritz Ave</a:t>
              </a:r>
            </a:p>
          </p:txBody>
        </p:sp>
      </p:grpSp>
      <p:pic>
        <p:nvPicPr>
          <p:cNvPr id="125" name="Picture 2">
            <a:extLst>
              <a:ext uri="{FF2B5EF4-FFF2-40B4-BE49-F238E27FC236}">
                <a16:creationId xmlns:a16="http://schemas.microsoft.com/office/drawing/2014/main" id="{E3C905B0-3C18-34CB-7794-F72A41F5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0871327" y="1309653"/>
            <a:ext cx="560307" cy="5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7720E56-8004-C3A7-E7D0-C340AF7F39BB}"/>
              </a:ext>
            </a:extLst>
          </p:cNvPr>
          <p:cNvCxnSpPr>
            <a:cxnSpLocks/>
          </p:cNvCxnSpPr>
          <p:nvPr/>
        </p:nvCxnSpPr>
        <p:spPr>
          <a:xfrm>
            <a:off x="8390389" y="2125655"/>
            <a:ext cx="0" cy="3447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BC1B2A1-B35A-369F-835F-9D5D95A0E3E9}"/>
              </a:ext>
            </a:extLst>
          </p:cNvPr>
          <p:cNvCxnSpPr>
            <a:cxnSpLocks/>
          </p:cNvCxnSpPr>
          <p:nvPr/>
        </p:nvCxnSpPr>
        <p:spPr>
          <a:xfrm flipH="1">
            <a:off x="1689144" y="4120102"/>
            <a:ext cx="4311591" cy="42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86178B2-BCFC-CAB8-659F-1AFAF500FBBC}"/>
              </a:ext>
            </a:extLst>
          </p:cNvPr>
          <p:cNvCxnSpPr>
            <a:cxnSpLocks/>
          </p:cNvCxnSpPr>
          <p:nvPr/>
        </p:nvCxnSpPr>
        <p:spPr>
          <a:xfrm>
            <a:off x="1689144" y="1931861"/>
            <a:ext cx="0" cy="29859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964803C-05D4-CC7F-9024-9AA3B2D57969}"/>
              </a:ext>
            </a:extLst>
          </p:cNvPr>
          <p:cNvCxnSpPr>
            <a:cxnSpLocks/>
          </p:cNvCxnSpPr>
          <p:nvPr/>
        </p:nvCxnSpPr>
        <p:spPr>
          <a:xfrm flipH="1">
            <a:off x="6621176" y="4120102"/>
            <a:ext cx="1765254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E993306-2170-EA15-2241-D1F651394093}"/>
              </a:ext>
            </a:extLst>
          </p:cNvPr>
          <p:cNvCxnSpPr>
            <a:cxnSpLocks/>
          </p:cNvCxnSpPr>
          <p:nvPr/>
        </p:nvCxnSpPr>
        <p:spPr>
          <a:xfrm flipH="1" flipV="1">
            <a:off x="8392659" y="5214042"/>
            <a:ext cx="2442775" cy="1391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53C093A-0C7A-25A4-1095-6E66462A50C9}"/>
              </a:ext>
            </a:extLst>
          </p:cNvPr>
          <p:cNvCxnSpPr>
            <a:cxnSpLocks/>
          </p:cNvCxnSpPr>
          <p:nvPr/>
        </p:nvCxnSpPr>
        <p:spPr>
          <a:xfrm>
            <a:off x="10835434" y="4650275"/>
            <a:ext cx="0" cy="9232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D68A391F-DFBE-E15C-CAC1-E8A76DF748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3" t="4983" r="12516" b="7582"/>
          <a:stretch/>
        </p:blipFill>
        <p:spPr>
          <a:xfrm>
            <a:off x="8991599" y="4526399"/>
            <a:ext cx="1330742" cy="13024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C58856E8-23CF-8174-D3AC-DF7CF50019C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730" y="4545500"/>
            <a:ext cx="1143324" cy="330726"/>
          </a:xfrm>
          <a:prstGeom prst="rect">
            <a:avLst/>
          </a:prstGeom>
        </p:spPr>
      </p:pic>
      <p:sp>
        <p:nvSpPr>
          <p:cNvPr id="104" name="Content Placeholder 1">
            <a:extLst>
              <a:ext uri="{FF2B5EF4-FFF2-40B4-BE49-F238E27FC236}">
                <a16:creationId xmlns:a16="http://schemas.microsoft.com/office/drawing/2014/main" id="{C77164B0-8E8E-BA60-8BC9-FC58F3823D39}"/>
              </a:ext>
            </a:extLst>
          </p:cNvPr>
          <p:cNvSpPr txBox="1">
            <a:spLocks/>
          </p:cNvSpPr>
          <p:nvPr/>
        </p:nvSpPr>
        <p:spPr>
          <a:xfrm>
            <a:off x="9000001" y="4542792"/>
            <a:ext cx="1324213" cy="35155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92500" lnSpcReduction="10000"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b="1">
                <a:solidFill>
                  <a:schemeClr val="tx1"/>
                </a:solidFill>
              </a:rPr>
              <a:t>6-Lane</a:t>
            </a:r>
            <a:endParaRPr lang="en-US" sz="1200">
              <a:solidFill>
                <a:schemeClr val="tx1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800" i="1">
                <a:solidFill>
                  <a:schemeClr val="tx1"/>
                </a:solidFill>
              </a:rPr>
              <a:t>Lovers Ln to Abrams Rd</a:t>
            </a:r>
          </a:p>
          <a:p>
            <a:pPr marL="0" indent="0" algn="ctr">
              <a:buNone/>
            </a:pPr>
            <a:endParaRPr lang="en-US" sz="800">
              <a:solidFill>
                <a:schemeClr val="tx1"/>
              </a:solidFill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29C709-1E39-685F-B8C9-F36D4EAFE802}"/>
              </a:ext>
            </a:extLst>
          </p:cNvPr>
          <p:cNvCxnSpPr>
            <a:cxnSpLocks/>
          </p:cNvCxnSpPr>
          <p:nvPr/>
        </p:nvCxnSpPr>
        <p:spPr>
          <a:xfrm flipH="1">
            <a:off x="6000735" y="4120102"/>
            <a:ext cx="61541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AA2F705-F7F8-C5CA-A097-83DE6AFC991A}"/>
              </a:ext>
            </a:extLst>
          </p:cNvPr>
          <p:cNvCxnSpPr>
            <a:cxnSpLocks/>
          </p:cNvCxnSpPr>
          <p:nvPr/>
        </p:nvCxnSpPr>
        <p:spPr>
          <a:xfrm>
            <a:off x="6641430" y="1956993"/>
            <a:ext cx="0" cy="357872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9202F4A-64DC-6772-70A8-2BCBDB3F8DEC}"/>
              </a:ext>
            </a:extLst>
          </p:cNvPr>
          <p:cNvCxnSpPr>
            <a:cxnSpLocks/>
          </p:cNvCxnSpPr>
          <p:nvPr/>
        </p:nvCxnSpPr>
        <p:spPr>
          <a:xfrm>
            <a:off x="6000735" y="1959818"/>
            <a:ext cx="0" cy="357872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092833A-4E5C-CB66-14C8-392B34A0FBFC}"/>
              </a:ext>
            </a:extLst>
          </p:cNvPr>
          <p:cNvGrpSpPr/>
          <p:nvPr/>
        </p:nvGrpSpPr>
        <p:grpSpPr>
          <a:xfrm>
            <a:off x="6941972" y="3647888"/>
            <a:ext cx="1186193" cy="948021"/>
            <a:chOff x="6877988" y="3598216"/>
            <a:chExt cx="1244278" cy="9944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8D21F1-6181-5683-8800-5026F2B3B2BE}"/>
                </a:ext>
              </a:extLst>
            </p:cNvPr>
            <p:cNvGrpSpPr/>
            <p:nvPr/>
          </p:nvGrpSpPr>
          <p:grpSpPr>
            <a:xfrm>
              <a:off x="6877988" y="3598216"/>
              <a:ext cx="1244278" cy="994443"/>
              <a:chOff x="6699528" y="3478641"/>
              <a:chExt cx="1605232" cy="1282922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186C2D2-7C3E-6891-62E2-78C735709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99528" y="3478641"/>
                <a:ext cx="1605232" cy="128292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103" name="Content Placeholder 1">
                <a:extLst>
                  <a:ext uri="{FF2B5EF4-FFF2-40B4-BE49-F238E27FC236}">
                    <a16:creationId xmlns:a16="http://schemas.microsoft.com/office/drawing/2014/main" id="{A1C210DB-D4EA-0CA5-7249-B1153903B7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9731" y="3512490"/>
                <a:ext cx="1481736" cy="2661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0" rIns="0" bIns="0" rtlCol="0">
                <a:normAutofit fontScale="92500" lnSpcReduction="20000"/>
              </a:bodyPr>
              <a:lstStyle>
                <a:lvl1pPr marL="228606" indent="-228606" algn="l" defTabSz="914423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16" indent="-228606" algn="l" defTabSz="914423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28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40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52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64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74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86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97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300"/>
                  </a:spcBef>
                  <a:buNone/>
                </a:pPr>
                <a:r>
                  <a:rPr lang="en-US" sz="1400" b="1">
                    <a:solidFill>
                      <a:schemeClr val="tx1"/>
                    </a:solidFill>
                  </a:rPr>
                  <a:t>4-Lanes</a:t>
                </a:r>
                <a:r>
                  <a:rPr lang="en-US" sz="1000">
                    <a:solidFill>
                      <a:schemeClr val="tx1"/>
                    </a:solidFill>
                  </a:rPr>
                  <a:t> </a:t>
                </a: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909A7BF-DFAA-C49E-E3F6-EFB2D0FE7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5" r="3076"/>
            <a:stretch/>
          </p:blipFill>
          <p:spPr>
            <a:xfrm>
              <a:off x="6940794" y="3931753"/>
              <a:ext cx="1122885" cy="605188"/>
            </a:xfrm>
            <a:prstGeom prst="rect">
              <a:avLst/>
            </a:prstGeom>
          </p:spPr>
        </p:pic>
      </p:grpSp>
      <p:sp>
        <p:nvSpPr>
          <p:cNvPr id="72" name="Content Placeholder 1">
            <a:extLst>
              <a:ext uri="{FF2B5EF4-FFF2-40B4-BE49-F238E27FC236}">
                <a16:creationId xmlns:a16="http://schemas.microsoft.com/office/drawing/2014/main" id="{0964A99D-8B6A-CC94-0C70-9F2892AA5B66}"/>
              </a:ext>
            </a:extLst>
          </p:cNvPr>
          <p:cNvSpPr txBox="1">
            <a:spLocks/>
          </p:cNvSpPr>
          <p:nvPr/>
        </p:nvSpPr>
        <p:spPr>
          <a:xfrm>
            <a:off x="6956530" y="3648796"/>
            <a:ext cx="1171635" cy="35977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32500" lnSpcReduction="20000"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sz="3400" b="1">
                <a:solidFill>
                  <a:schemeClr val="tx1"/>
                </a:solidFill>
              </a:rPr>
              <a:t>4-Lanes</a:t>
            </a:r>
            <a:r>
              <a:rPr lang="en-US" sz="3400">
                <a:solidFill>
                  <a:schemeClr val="tx1"/>
                </a:solidFill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900" i="1">
                <a:solidFill>
                  <a:schemeClr val="tx1"/>
                </a:solidFill>
              </a:rPr>
              <a:t>Ridgewood Trail to Lovers Ln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0996658-9C25-665F-5862-5522C9E24E9F}"/>
              </a:ext>
            </a:extLst>
          </p:cNvPr>
          <p:cNvGrpSpPr/>
          <p:nvPr/>
        </p:nvGrpSpPr>
        <p:grpSpPr>
          <a:xfrm>
            <a:off x="3131778" y="3422303"/>
            <a:ext cx="1534371" cy="1315358"/>
            <a:chOff x="3131778" y="3422303"/>
            <a:chExt cx="1534371" cy="131535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B39AD1-4614-6004-892E-43ADFC058595}"/>
                </a:ext>
              </a:extLst>
            </p:cNvPr>
            <p:cNvGrpSpPr/>
            <p:nvPr/>
          </p:nvGrpSpPr>
          <p:grpSpPr>
            <a:xfrm>
              <a:off x="3131778" y="3422303"/>
              <a:ext cx="1534371" cy="1315358"/>
              <a:chOff x="3131778" y="3422303"/>
              <a:chExt cx="1534371" cy="1315358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8B7FAB60-CA33-6B12-2FD5-117F8CFB382E}"/>
                  </a:ext>
                </a:extLst>
              </p:cNvPr>
              <p:cNvGrpSpPr/>
              <p:nvPr/>
            </p:nvGrpSpPr>
            <p:grpSpPr>
              <a:xfrm>
                <a:off x="3131778" y="3422303"/>
                <a:ext cx="1534371" cy="1315358"/>
                <a:chOff x="3245958" y="3508182"/>
                <a:chExt cx="1374354" cy="1178180"/>
              </a:xfrm>
            </p:grpSpPr>
            <p:pic>
              <p:nvPicPr>
                <p:cNvPr id="130" name="Picture 129">
                  <a:extLst>
                    <a:ext uri="{FF2B5EF4-FFF2-40B4-BE49-F238E27FC236}">
                      <a16:creationId xmlns:a16="http://schemas.microsoft.com/office/drawing/2014/main" id="{C51ECFB2-EDBC-FF57-CDB9-2868DE2843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398" t="10279" r="8888" b="8588"/>
                <a:stretch/>
              </p:blipFill>
              <p:spPr>
                <a:xfrm>
                  <a:off x="3245958" y="3508182"/>
                  <a:ext cx="1374354" cy="117818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DF3B7764-AC8C-B388-638A-69DEC901F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324" t="17793" r="3931" b="9419"/>
                <a:stretch/>
              </p:blipFill>
              <p:spPr>
                <a:xfrm>
                  <a:off x="3298686" y="3571420"/>
                  <a:ext cx="1291248" cy="321236"/>
                </a:xfrm>
                <a:prstGeom prst="rect">
                  <a:avLst/>
                </a:prstGeom>
              </p:spPr>
            </p:pic>
          </p:grpSp>
          <p:sp>
            <p:nvSpPr>
              <p:cNvPr id="37" name="Content Placeholder 1">
                <a:extLst>
                  <a:ext uri="{FF2B5EF4-FFF2-40B4-BE49-F238E27FC236}">
                    <a16:creationId xmlns:a16="http://schemas.microsoft.com/office/drawing/2014/main" id="{5C96A012-AA79-6DBC-E7D7-6CAD87CBD4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4519" y="3444171"/>
                <a:ext cx="1441589" cy="425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0" rIns="0" bIns="0" rtlCol="0">
                <a:normAutofit fontScale="40000" lnSpcReduction="20000"/>
              </a:bodyPr>
              <a:lstStyle>
                <a:lvl1pPr marL="228606" indent="-228606" algn="l" defTabSz="914423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16" indent="-228606" algn="l" defTabSz="914423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28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40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52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64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74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86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97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3400" b="1">
                    <a:solidFill>
                      <a:schemeClr val="tx1"/>
                    </a:solidFill>
                  </a:rPr>
                  <a:t>4-Lanes</a:t>
                </a:r>
                <a:r>
                  <a:rPr lang="en-US" sz="340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 algn="ctr">
                  <a:lnSpc>
                    <a:spcPct val="120000"/>
                  </a:lnSpc>
                  <a:spcBef>
                    <a:spcPts val="600"/>
                  </a:spcBef>
                  <a:buNone/>
                </a:pPr>
                <a:r>
                  <a:rPr lang="en-US" sz="1900" i="1">
                    <a:solidFill>
                      <a:schemeClr val="tx1"/>
                    </a:solidFill>
                  </a:rPr>
                  <a:t>Live Oak to St. Moritz Ave</a:t>
                </a:r>
              </a:p>
              <a:p>
                <a:pPr algn="ctr">
                  <a:lnSpc>
                    <a:spcPct val="120000"/>
                  </a:lnSpc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Content Placeholder 1">
              <a:extLst>
                <a:ext uri="{FF2B5EF4-FFF2-40B4-BE49-F238E27FC236}">
                  <a16:creationId xmlns:a16="http://schemas.microsoft.com/office/drawing/2014/main" id="{E8FC079D-0042-BC92-E72B-DEE2BB136BAC}"/>
                </a:ext>
              </a:extLst>
            </p:cNvPr>
            <p:cNvSpPr txBox="1">
              <a:spLocks/>
            </p:cNvSpPr>
            <p:nvPr/>
          </p:nvSpPr>
          <p:spPr>
            <a:xfrm>
              <a:off x="3164519" y="3623801"/>
              <a:ext cx="1441589" cy="196361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rmAutofit/>
            </a:bodyPr>
            <a:lstStyle>
              <a:lvl1pPr marL="228606" indent="-228606" algn="l" defTabSz="914423" rtl="0" eaLnBrk="1" latinLnBrk="0" hangingPunct="1">
                <a:lnSpc>
                  <a:spcPct val="110000"/>
                </a:lnSpc>
                <a:spcBef>
                  <a:spcPts val="12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16" indent="-228606" algn="l" defTabSz="914423" rtl="0" eaLnBrk="1" latinLnBrk="0" hangingPunct="1">
                <a:lnSpc>
                  <a:spcPct val="110000"/>
                </a:lnSpc>
                <a:spcBef>
                  <a:spcPts val="12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28" indent="-228606" algn="l" defTabSz="914423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40" indent="-228606" algn="l" defTabSz="914423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52" indent="-228606" algn="l" defTabSz="914423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64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74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86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97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</a:pPr>
              <a:r>
                <a:rPr lang="en-US" sz="700" i="1">
                  <a:solidFill>
                    <a:schemeClr val="tx1"/>
                  </a:solidFill>
                </a:rPr>
                <a:t>(</a:t>
              </a:r>
              <a:r>
                <a:rPr lang="en-US" sz="600" i="1">
                  <a:solidFill>
                    <a:schemeClr val="tx1"/>
                  </a:solidFill>
                </a:rPr>
                <a:t>Undivided</a:t>
              </a:r>
              <a:r>
                <a:rPr lang="en-US" sz="700" i="1">
                  <a:solidFill>
                    <a:schemeClr val="tx1"/>
                  </a:solidFill>
                </a:rPr>
                <a:t>)</a:t>
              </a:r>
            </a:p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78" name="Content Placeholder 1">
            <a:extLst>
              <a:ext uri="{FF2B5EF4-FFF2-40B4-BE49-F238E27FC236}">
                <a16:creationId xmlns:a16="http://schemas.microsoft.com/office/drawing/2014/main" id="{9D5A0574-48CF-4B99-3601-CCEB49832C7B}"/>
              </a:ext>
            </a:extLst>
          </p:cNvPr>
          <p:cNvSpPr txBox="1">
            <a:spLocks/>
          </p:cNvSpPr>
          <p:nvPr/>
        </p:nvSpPr>
        <p:spPr>
          <a:xfrm>
            <a:off x="6803669" y="3783542"/>
            <a:ext cx="1441589" cy="196361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700" i="1">
                <a:solidFill>
                  <a:schemeClr val="tx1"/>
                </a:solidFill>
              </a:rPr>
              <a:t>(</a:t>
            </a:r>
            <a:r>
              <a:rPr lang="en-US" sz="600" i="1">
                <a:solidFill>
                  <a:schemeClr val="tx1"/>
                </a:solidFill>
              </a:rPr>
              <a:t>Divided</a:t>
            </a:r>
            <a:r>
              <a:rPr lang="en-US" sz="700" i="1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79" name="Content Placeholder 1">
            <a:extLst>
              <a:ext uri="{FF2B5EF4-FFF2-40B4-BE49-F238E27FC236}">
                <a16:creationId xmlns:a16="http://schemas.microsoft.com/office/drawing/2014/main" id="{A53D1624-802C-50DB-8AE1-FC0E77D26481}"/>
              </a:ext>
            </a:extLst>
          </p:cNvPr>
          <p:cNvSpPr txBox="1">
            <a:spLocks/>
          </p:cNvSpPr>
          <p:nvPr/>
        </p:nvSpPr>
        <p:spPr>
          <a:xfrm>
            <a:off x="8936175" y="4679383"/>
            <a:ext cx="1441589" cy="196361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700" i="1">
                <a:solidFill>
                  <a:schemeClr val="tx1"/>
                </a:solidFill>
              </a:rPr>
              <a:t>(</a:t>
            </a:r>
            <a:r>
              <a:rPr lang="en-US" sz="600" i="1">
                <a:solidFill>
                  <a:schemeClr val="tx1"/>
                </a:solidFill>
              </a:rPr>
              <a:t>Divided</a:t>
            </a:r>
            <a:r>
              <a:rPr lang="en-US" sz="700" i="1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1D5FE3F-1DC2-4989-E751-ADCAAB46E253}"/>
              </a:ext>
            </a:extLst>
          </p:cNvPr>
          <p:cNvGrpSpPr/>
          <p:nvPr/>
        </p:nvGrpSpPr>
        <p:grpSpPr>
          <a:xfrm>
            <a:off x="5577024" y="4708167"/>
            <a:ext cx="1441589" cy="1063543"/>
            <a:chOff x="5679676" y="4708167"/>
            <a:chExt cx="1441589" cy="106354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90C161A-64B5-0965-9C5C-4BCAC533E0B3}"/>
                </a:ext>
              </a:extLst>
            </p:cNvPr>
            <p:cNvGrpSpPr/>
            <p:nvPr/>
          </p:nvGrpSpPr>
          <p:grpSpPr>
            <a:xfrm>
              <a:off x="5736310" y="4708167"/>
              <a:ext cx="1330739" cy="1063543"/>
              <a:chOff x="5736310" y="4708167"/>
              <a:chExt cx="1330739" cy="1063543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62224F0-3804-098A-3F6D-4E3989AF1548}"/>
                  </a:ext>
                </a:extLst>
              </p:cNvPr>
              <p:cNvGrpSpPr/>
              <p:nvPr/>
            </p:nvGrpSpPr>
            <p:grpSpPr>
              <a:xfrm>
                <a:off x="5736310" y="4708167"/>
                <a:ext cx="1330739" cy="1063543"/>
                <a:chOff x="6699526" y="3478641"/>
                <a:chExt cx="1605232" cy="1282922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955C8E41-3BA5-0CCA-E0B2-0AEB52BF18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9526" y="3478641"/>
                  <a:ext cx="1605232" cy="1282922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sp>
              <p:nvSpPr>
                <p:cNvPr id="60" name="Content Placeholder 1">
                  <a:extLst>
                    <a:ext uri="{FF2B5EF4-FFF2-40B4-BE49-F238E27FC236}">
                      <a16:creationId xmlns:a16="http://schemas.microsoft.com/office/drawing/2014/main" id="{32305580-6EF9-5214-7B1A-A137C36945C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69731" y="3512490"/>
                  <a:ext cx="1481736" cy="2661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lIns="0" tIns="0" rIns="0" bIns="0" rtlCol="0">
                  <a:normAutofit/>
                </a:bodyPr>
                <a:lstStyle>
                  <a:lvl1pPr marL="228606" indent="-228606" algn="l" defTabSz="914423" rtl="0" eaLnBrk="1" latinLnBrk="0" hangingPunct="1">
                    <a:lnSpc>
                      <a:spcPct val="110000"/>
                    </a:lnSpc>
                    <a:spcBef>
                      <a:spcPts val="1200"/>
                    </a:spcBef>
                    <a:buClr>
                      <a:srgbClr val="FFC000"/>
                    </a:buClr>
                    <a:buFont typeface="Arial" panose="020B0604020202020204" pitchFamily="34" charset="0"/>
                    <a:buChar char="•"/>
                    <a:defRPr sz="2800" kern="1200">
                      <a:solidFill>
                        <a:srgbClr val="3056A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16" indent="-228606" algn="l" defTabSz="914423" rtl="0" eaLnBrk="1" latinLnBrk="0" hangingPunct="1">
                    <a:lnSpc>
                      <a:spcPct val="110000"/>
                    </a:lnSpc>
                    <a:spcBef>
                      <a:spcPts val="1200"/>
                    </a:spcBef>
                    <a:buClr>
                      <a:srgbClr val="FFC000"/>
                    </a:buClr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3056A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28" indent="-228606" algn="l" defTabSz="914423" rtl="0" eaLnBrk="1" latinLnBrk="0" hangingPunct="1">
                    <a:lnSpc>
                      <a:spcPct val="110000"/>
                    </a:lnSpc>
                    <a:spcBef>
                      <a:spcPts val="500"/>
                    </a:spcBef>
                    <a:buClr>
                      <a:srgbClr val="FFC000"/>
                    </a:buClr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3056A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40" indent="-228606" algn="l" defTabSz="914423" rtl="0" eaLnBrk="1" latinLnBrk="0" hangingPunct="1">
                    <a:lnSpc>
                      <a:spcPct val="110000"/>
                    </a:lnSpc>
                    <a:spcBef>
                      <a:spcPts val="500"/>
                    </a:spcBef>
                    <a:buClr>
                      <a:srgbClr val="FFC00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3056A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52" indent="-228606" algn="l" defTabSz="914423" rtl="0" eaLnBrk="1" latinLnBrk="0" hangingPunct="1">
                    <a:lnSpc>
                      <a:spcPct val="110000"/>
                    </a:lnSpc>
                    <a:spcBef>
                      <a:spcPts val="500"/>
                    </a:spcBef>
                    <a:buClr>
                      <a:srgbClr val="FFC00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3056A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64" indent="-228606" algn="l" defTabSz="914423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74" indent="-228606" algn="l" defTabSz="914423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86" indent="-228606" algn="l" defTabSz="914423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97" indent="-228606" algn="l" defTabSz="914423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300"/>
                    </a:spcBef>
                    <a:buNone/>
                  </a:pPr>
                  <a:r>
                    <a:rPr lang="en-US" sz="1200" b="1">
                      <a:solidFill>
                        <a:schemeClr val="tx1"/>
                      </a:solidFill>
                    </a:rPr>
                    <a:t>5-Lanes</a:t>
                  </a:r>
                  <a:r>
                    <a:rPr lang="en-US" sz="100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p:grpSp>
          <p:sp>
            <p:nvSpPr>
              <p:cNvPr id="73" name="Content Placeholder 1">
                <a:extLst>
                  <a:ext uri="{FF2B5EF4-FFF2-40B4-BE49-F238E27FC236}">
                    <a16:creationId xmlns:a16="http://schemas.microsoft.com/office/drawing/2014/main" id="{B4A06802-ED43-F008-B54C-54B6B0C006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6815" y="4715075"/>
                <a:ext cx="1316369" cy="3530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0" rIns="0" bIns="0" rtlCol="0">
                <a:normAutofit fontScale="32500" lnSpcReduction="20000"/>
              </a:bodyPr>
              <a:lstStyle>
                <a:lvl1pPr marL="228606" indent="-228606" algn="l" defTabSz="914423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16" indent="-228606" algn="l" defTabSz="914423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28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40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52" indent="-228606" algn="l" defTabSz="914423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rgbClr val="FFC00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3056A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64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74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86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97" indent="-228606" algn="l" defTabSz="91442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Bef>
                    <a:spcPts val="300"/>
                  </a:spcBef>
                  <a:buNone/>
                </a:pPr>
                <a:r>
                  <a:rPr lang="en-US" sz="3400" b="1" dirty="0">
                    <a:solidFill>
                      <a:schemeClr val="tx1"/>
                    </a:solidFill>
                  </a:rPr>
                  <a:t>5-Lanes</a:t>
                </a:r>
                <a:r>
                  <a:rPr lang="en-US" sz="34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 algn="ctr">
                  <a:lnSpc>
                    <a:spcPct val="120000"/>
                  </a:lnSpc>
                  <a:spcBef>
                    <a:spcPts val="600"/>
                  </a:spcBef>
                  <a:buNone/>
                </a:pPr>
                <a:r>
                  <a:rPr lang="en-US" sz="1900" i="1" dirty="0">
                    <a:solidFill>
                      <a:schemeClr val="tx1"/>
                    </a:solidFill>
                  </a:rPr>
                  <a:t>St. Moritz Ave to Ridgewood Trail</a:t>
                </a:r>
              </a:p>
              <a:p>
                <a:pPr algn="ctr">
                  <a:lnSpc>
                    <a:spcPct val="120000"/>
                  </a:lnSpc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5" name="Content Placeholder 1">
              <a:extLst>
                <a:ext uri="{FF2B5EF4-FFF2-40B4-BE49-F238E27FC236}">
                  <a16:creationId xmlns:a16="http://schemas.microsoft.com/office/drawing/2014/main" id="{7E4D2774-EFA8-0F92-7523-07185997BAB8}"/>
                </a:ext>
              </a:extLst>
            </p:cNvPr>
            <p:cNvSpPr txBox="1">
              <a:spLocks/>
            </p:cNvSpPr>
            <p:nvPr/>
          </p:nvSpPr>
          <p:spPr>
            <a:xfrm>
              <a:off x="5679676" y="4852709"/>
              <a:ext cx="1441589" cy="196361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rmAutofit/>
            </a:bodyPr>
            <a:lstStyle>
              <a:lvl1pPr marL="228606" indent="-228606" algn="l" defTabSz="914423" rtl="0" eaLnBrk="1" latinLnBrk="0" hangingPunct="1">
                <a:lnSpc>
                  <a:spcPct val="110000"/>
                </a:lnSpc>
                <a:spcBef>
                  <a:spcPts val="12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16" indent="-228606" algn="l" defTabSz="914423" rtl="0" eaLnBrk="1" latinLnBrk="0" hangingPunct="1">
                <a:lnSpc>
                  <a:spcPct val="110000"/>
                </a:lnSpc>
                <a:spcBef>
                  <a:spcPts val="12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28" indent="-228606" algn="l" defTabSz="914423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40" indent="-228606" algn="l" defTabSz="914423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52" indent="-228606" algn="l" defTabSz="914423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FFC0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3056A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64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74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86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97" indent="-228606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</a:pPr>
              <a:r>
                <a:rPr lang="en-US" sz="700" i="1">
                  <a:solidFill>
                    <a:schemeClr val="tx1"/>
                  </a:solidFill>
                </a:rPr>
                <a:t>(</a:t>
              </a:r>
              <a:r>
                <a:rPr lang="en-US" sz="600" i="1">
                  <a:solidFill>
                    <a:schemeClr val="tx1"/>
                  </a:solidFill>
                </a:rPr>
                <a:t>Undivided</a:t>
              </a:r>
              <a:r>
                <a:rPr lang="en-US" sz="700" i="1">
                  <a:solidFill>
                    <a:schemeClr val="tx1"/>
                  </a:solidFill>
                </a:rPr>
                <a:t>)</a:t>
              </a:r>
            </a:p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4453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EB696-D147-1475-495C-32E1716C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ED57D-52E7-4741-1993-8CC2FB62B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74B184DD-0442-FFE3-5ED6-0BD3A447533D}"/>
              </a:ext>
            </a:extLst>
          </p:cNvPr>
          <p:cNvSpPr txBox="1">
            <a:spLocks/>
          </p:cNvSpPr>
          <p:nvPr/>
        </p:nvSpPr>
        <p:spPr>
          <a:xfrm>
            <a:off x="730600" y="1212214"/>
            <a:ext cx="5163362" cy="466471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operations performs adequately </a:t>
            </a:r>
            <a:r>
              <a:rPr lang="en-US" sz="2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(LOS C)</a:t>
            </a:r>
            <a:r>
              <a:rPr lang="en-US" sz="2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looking at 2045 projections while </a:t>
            </a:r>
            <a:r>
              <a:rPr lang="en-US" sz="2200" b="1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 the Existing Lane Configuration. </a:t>
            </a:r>
          </a:p>
          <a:p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if a lane reduction is implemented, LOS operates at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</a:t>
            </a:r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Therefore, it is </a:t>
            </a:r>
            <a:r>
              <a:rPr lang="en-US" sz="2200" b="1" u="sng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to maintain the existing 6 lane cross-section </a:t>
            </a:r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Lovers Ln. and Southwestern Blvd.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C0EBB7-701D-67D5-8968-DED81DE5AD73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Skillman St. Peak Hour Link Analysis (2045)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99224-B088-BF7C-5D0E-74F18BBD7C2D}"/>
              </a:ext>
            </a:extLst>
          </p:cNvPr>
          <p:cNvGrpSpPr/>
          <p:nvPr/>
        </p:nvGrpSpPr>
        <p:grpSpPr>
          <a:xfrm>
            <a:off x="6523060" y="3771594"/>
            <a:ext cx="5668940" cy="1963355"/>
            <a:chOff x="6523060" y="3771594"/>
            <a:chExt cx="5668940" cy="1963355"/>
          </a:xfrm>
        </p:grpSpPr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197A5DAD-8BBC-37DA-23E6-1695ADC728CC}"/>
                </a:ext>
              </a:extLst>
            </p:cNvPr>
            <p:cNvSpPr txBox="1">
              <a:spLocks/>
            </p:cNvSpPr>
            <p:nvPr/>
          </p:nvSpPr>
          <p:spPr>
            <a:xfrm>
              <a:off x="6523060" y="3771594"/>
              <a:ext cx="5360279" cy="4924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>
                  <a:solidFill>
                    <a:srgbClr val="3056A5"/>
                  </a:solidFill>
                </a:rPr>
                <a:t>4-Lane Cross Section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8172015-CC9A-E9DC-6976-DDBEA0C29060}"/>
                </a:ext>
              </a:extLst>
            </p:cNvPr>
            <p:cNvGrpSpPr/>
            <p:nvPr/>
          </p:nvGrpSpPr>
          <p:grpSpPr>
            <a:xfrm>
              <a:off x="6526581" y="4264342"/>
              <a:ext cx="5665419" cy="1470607"/>
              <a:chOff x="6798116" y="3574606"/>
              <a:chExt cx="5665419" cy="1470607"/>
            </a:xfrm>
          </p:grpSpPr>
          <p:pic>
            <p:nvPicPr>
              <p:cNvPr id="33" name="Picture 32" descr="Aerial view of a city&#10;&#10;Description automatically generated">
                <a:extLst>
                  <a:ext uri="{FF2B5EF4-FFF2-40B4-BE49-F238E27FC236}">
                    <a16:creationId xmlns:a16="http://schemas.microsoft.com/office/drawing/2014/main" id="{AFB6F75C-F32B-87AC-6EF3-9A200A60BC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9000"/>
                        </a14:imgEffect>
                        <a14:imgEffect>
                          <a14:brightnessContrast bright="-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278" b="6013"/>
              <a:stretch/>
            </p:blipFill>
            <p:spPr>
              <a:xfrm>
                <a:off x="6798116" y="3582822"/>
                <a:ext cx="5360279" cy="146239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122DED93-CB73-2AB9-2219-483EA4B2203D}"/>
                  </a:ext>
                </a:extLst>
              </p:cNvPr>
              <p:cNvSpPr/>
              <p:nvPr/>
            </p:nvSpPr>
            <p:spPr>
              <a:xfrm>
                <a:off x="11401160" y="4676027"/>
                <a:ext cx="128125" cy="128125"/>
              </a:xfrm>
              <a:prstGeom prst="star5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3FEF03E-C1CC-4104-C19F-ACE4DBC7CC11}"/>
                  </a:ext>
                </a:extLst>
              </p:cNvPr>
              <p:cNvSpPr txBox="1"/>
              <p:nvPr/>
            </p:nvSpPr>
            <p:spPr>
              <a:xfrm>
                <a:off x="7254756" y="4019806"/>
                <a:ext cx="104790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>
                    <a:effectLst>
                      <a:glow rad="635000">
                        <a:schemeClr val="bg1">
                          <a:alpha val="30000"/>
                        </a:schemeClr>
                      </a:glow>
                    </a:effectLst>
                  </a:rPr>
                  <a:t>E. Lovers Ln</a:t>
                </a:r>
              </a:p>
            </p:txBody>
          </p:sp>
          <p:sp>
            <p:nvSpPr>
              <p:cNvPr id="18" name="Star: 5 Points 17">
                <a:extLst>
                  <a:ext uri="{FF2B5EF4-FFF2-40B4-BE49-F238E27FC236}">
                    <a16:creationId xmlns:a16="http://schemas.microsoft.com/office/drawing/2014/main" id="{460C7ABB-D7BC-5545-24F8-58C30CC9B979}"/>
                  </a:ext>
                </a:extLst>
              </p:cNvPr>
              <p:cNvSpPr/>
              <p:nvPr/>
            </p:nvSpPr>
            <p:spPr>
              <a:xfrm>
                <a:off x="7684165" y="3854144"/>
                <a:ext cx="128125" cy="128125"/>
              </a:xfrm>
              <a:prstGeom prst="star5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E0DEC12-211A-A643-E64B-6F20CE24B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72996" y="3574606"/>
                <a:ext cx="901097" cy="527882"/>
              </a:xfrm>
              <a:prstGeom prst="rect">
                <a:avLst/>
              </a:prstGeom>
            </p:spPr>
          </p:pic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D7CF8C5-F4BC-C319-E2C0-C689C3ED1F77}"/>
                  </a:ext>
                </a:extLst>
              </p:cNvPr>
              <p:cNvSpPr/>
              <p:nvPr/>
            </p:nvSpPr>
            <p:spPr>
              <a:xfrm>
                <a:off x="7834554" y="3948310"/>
                <a:ext cx="3514209" cy="731025"/>
              </a:xfrm>
              <a:custGeom>
                <a:avLst/>
                <a:gdLst>
                  <a:gd name="connsiteX0" fmla="*/ 0 w 5186995"/>
                  <a:gd name="connsiteY0" fmla="*/ 5566 h 1114175"/>
                  <a:gd name="connsiteX1" fmla="*/ 2743200 w 5186995"/>
                  <a:gd name="connsiteY1" fmla="*/ 5566 h 1114175"/>
                  <a:gd name="connsiteX2" fmla="*/ 3778980 w 5186995"/>
                  <a:gd name="connsiteY2" fmla="*/ 46026 h 1114175"/>
                  <a:gd name="connsiteX3" fmla="*/ 4499172 w 5186995"/>
                  <a:gd name="connsiteY3" fmla="*/ 458720 h 1114175"/>
                  <a:gd name="connsiteX4" fmla="*/ 5186995 w 5186995"/>
                  <a:gd name="connsiteY4" fmla="*/ 1114175 h 1114175"/>
                  <a:gd name="connsiteX0" fmla="*/ 0 w 5114984"/>
                  <a:gd name="connsiteY0" fmla="*/ 5566 h 1139890"/>
                  <a:gd name="connsiteX1" fmla="*/ 2743200 w 5114984"/>
                  <a:gd name="connsiteY1" fmla="*/ 5566 h 1139890"/>
                  <a:gd name="connsiteX2" fmla="*/ 3778980 w 5114984"/>
                  <a:gd name="connsiteY2" fmla="*/ 46026 h 1139890"/>
                  <a:gd name="connsiteX3" fmla="*/ 4499172 w 5114984"/>
                  <a:gd name="connsiteY3" fmla="*/ 458720 h 1139890"/>
                  <a:gd name="connsiteX4" fmla="*/ 5114984 w 5114984"/>
                  <a:gd name="connsiteY4" fmla="*/ 1139890 h 113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4984" h="1139890">
                    <a:moveTo>
                      <a:pt x="0" y="5566"/>
                    </a:moveTo>
                    <a:lnTo>
                      <a:pt x="2743200" y="5566"/>
                    </a:lnTo>
                    <a:cubicBezTo>
                      <a:pt x="3373030" y="12309"/>
                      <a:pt x="3486318" y="-29500"/>
                      <a:pt x="3778980" y="46026"/>
                    </a:cubicBezTo>
                    <a:cubicBezTo>
                      <a:pt x="4071642" y="121552"/>
                      <a:pt x="4264503" y="280695"/>
                      <a:pt x="4499172" y="458720"/>
                    </a:cubicBezTo>
                    <a:cubicBezTo>
                      <a:pt x="4733841" y="636745"/>
                      <a:pt x="4990906" y="1027950"/>
                      <a:pt x="5114984" y="113989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23DD085-B5A7-1C24-020A-8EBDF5637DD7}"/>
                  </a:ext>
                </a:extLst>
              </p:cNvPr>
              <p:cNvSpPr/>
              <p:nvPr/>
            </p:nvSpPr>
            <p:spPr>
              <a:xfrm>
                <a:off x="7839463" y="3892252"/>
                <a:ext cx="3553382" cy="761801"/>
              </a:xfrm>
              <a:custGeom>
                <a:avLst/>
                <a:gdLst>
                  <a:gd name="connsiteX0" fmla="*/ 0 w 5186995"/>
                  <a:gd name="connsiteY0" fmla="*/ 5566 h 1114175"/>
                  <a:gd name="connsiteX1" fmla="*/ 2743200 w 5186995"/>
                  <a:gd name="connsiteY1" fmla="*/ 5566 h 1114175"/>
                  <a:gd name="connsiteX2" fmla="*/ 3778980 w 5186995"/>
                  <a:gd name="connsiteY2" fmla="*/ 46026 h 1114175"/>
                  <a:gd name="connsiteX3" fmla="*/ 4499172 w 5186995"/>
                  <a:gd name="connsiteY3" fmla="*/ 458720 h 1114175"/>
                  <a:gd name="connsiteX4" fmla="*/ 5186995 w 5186995"/>
                  <a:gd name="connsiteY4" fmla="*/ 1114175 h 1114175"/>
                  <a:gd name="connsiteX0" fmla="*/ 0 w 5139291"/>
                  <a:gd name="connsiteY0" fmla="*/ 5566 h 1158046"/>
                  <a:gd name="connsiteX1" fmla="*/ 2743200 w 5139291"/>
                  <a:gd name="connsiteY1" fmla="*/ 5566 h 1158046"/>
                  <a:gd name="connsiteX2" fmla="*/ 3778980 w 5139291"/>
                  <a:gd name="connsiteY2" fmla="*/ 46026 h 1158046"/>
                  <a:gd name="connsiteX3" fmla="*/ 4499172 w 5139291"/>
                  <a:gd name="connsiteY3" fmla="*/ 458720 h 1158046"/>
                  <a:gd name="connsiteX4" fmla="*/ 5139291 w 5139291"/>
                  <a:gd name="connsiteY4" fmla="*/ 1158046 h 1158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9291" h="1158046">
                    <a:moveTo>
                      <a:pt x="0" y="5566"/>
                    </a:moveTo>
                    <a:lnTo>
                      <a:pt x="2743200" y="5566"/>
                    </a:lnTo>
                    <a:cubicBezTo>
                      <a:pt x="3373030" y="12309"/>
                      <a:pt x="3486318" y="-29500"/>
                      <a:pt x="3778980" y="46026"/>
                    </a:cubicBezTo>
                    <a:cubicBezTo>
                      <a:pt x="4071642" y="121552"/>
                      <a:pt x="4264503" y="280695"/>
                      <a:pt x="4499172" y="458720"/>
                    </a:cubicBezTo>
                    <a:cubicBezTo>
                      <a:pt x="4733841" y="636745"/>
                      <a:pt x="5015213" y="1046106"/>
                      <a:pt x="5139291" y="115804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57FBE106-504A-E239-C51B-D9B63A348B08}"/>
                  </a:ext>
                </a:extLst>
              </p:cNvPr>
              <p:cNvSpPr/>
              <p:nvPr/>
            </p:nvSpPr>
            <p:spPr>
              <a:xfrm rot="16200000">
                <a:off x="7932169" y="3860143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DF1202A9-6F8F-AE18-99FC-A7B0AA27CBB5}"/>
                  </a:ext>
                </a:extLst>
              </p:cNvPr>
              <p:cNvSpPr/>
              <p:nvPr/>
            </p:nvSpPr>
            <p:spPr>
              <a:xfrm rot="16200000">
                <a:off x="9041923" y="3860143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4019772A-181C-AA00-C04D-FC53A3E8C130}"/>
                  </a:ext>
                </a:extLst>
              </p:cNvPr>
              <p:cNvSpPr/>
              <p:nvPr/>
            </p:nvSpPr>
            <p:spPr>
              <a:xfrm rot="16200000">
                <a:off x="10025598" y="3860143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5EB7A0AF-B90D-CF1C-7EAC-F77C06F8DDC5}"/>
                  </a:ext>
                </a:extLst>
              </p:cNvPr>
              <p:cNvSpPr/>
              <p:nvPr/>
            </p:nvSpPr>
            <p:spPr>
              <a:xfrm rot="5400000">
                <a:off x="8454277" y="3918165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13B1037E-4464-1C05-E5FA-E440C7D9861D}"/>
                  </a:ext>
                </a:extLst>
              </p:cNvPr>
              <p:cNvSpPr/>
              <p:nvPr/>
            </p:nvSpPr>
            <p:spPr>
              <a:xfrm rot="5400000">
                <a:off x="9560078" y="3918167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86359969-767B-EC4D-2C19-DB05CC4B9022}"/>
                  </a:ext>
                </a:extLst>
              </p:cNvPr>
              <p:cNvSpPr/>
              <p:nvPr/>
            </p:nvSpPr>
            <p:spPr>
              <a:xfrm rot="18912884">
                <a:off x="10998490" y="4224564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400C5BDF-0753-6612-4B64-29FAE2BF993F}"/>
                  </a:ext>
                </a:extLst>
              </p:cNvPr>
              <p:cNvSpPr/>
              <p:nvPr/>
            </p:nvSpPr>
            <p:spPr>
              <a:xfrm rot="6510383">
                <a:off x="10588166" y="4012744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12715E40-426A-AD2E-CE59-9495EC3BE48C}"/>
                  </a:ext>
                </a:extLst>
              </p:cNvPr>
              <p:cNvSpPr/>
              <p:nvPr/>
            </p:nvSpPr>
            <p:spPr>
              <a:xfrm rot="8437356">
                <a:off x="11297970" y="4638561"/>
                <a:ext cx="63159" cy="72155"/>
              </a:xfrm>
              <a:prstGeom prst="triangl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9275ABE-45EA-90FF-A8D8-0E9EAF3CB115}"/>
                  </a:ext>
                </a:extLst>
              </p:cNvPr>
              <p:cNvSpPr txBox="1"/>
              <p:nvPr/>
            </p:nvSpPr>
            <p:spPr>
              <a:xfrm>
                <a:off x="10663982" y="4795950"/>
                <a:ext cx="1799553" cy="239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/>
                  <a:t>Southwestern Blvd.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B57060-434A-044A-2864-5D08FE87E761}"/>
              </a:ext>
            </a:extLst>
          </p:cNvPr>
          <p:cNvGrpSpPr/>
          <p:nvPr/>
        </p:nvGrpSpPr>
        <p:grpSpPr>
          <a:xfrm>
            <a:off x="6523060" y="1285603"/>
            <a:ext cx="5737520" cy="1968829"/>
            <a:chOff x="6523060" y="1285603"/>
            <a:chExt cx="5737520" cy="1968829"/>
          </a:xfrm>
        </p:grpSpPr>
        <p:sp>
          <p:nvSpPr>
            <p:cNvPr id="92" name="Title 1">
              <a:extLst>
                <a:ext uri="{FF2B5EF4-FFF2-40B4-BE49-F238E27FC236}">
                  <a16:creationId xmlns:a16="http://schemas.microsoft.com/office/drawing/2014/main" id="{9F960224-6C26-3B83-ED3E-25E818281FEB}"/>
                </a:ext>
              </a:extLst>
            </p:cNvPr>
            <p:cNvSpPr txBox="1">
              <a:spLocks/>
            </p:cNvSpPr>
            <p:nvPr/>
          </p:nvSpPr>
          <p:spPr>
            <a:xfrm>
              <a:off x="6523060" y="1285603"/>
              <a:ext cx="5379498" cy="48897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>
                  <a:solidFill>
                    <a:srgbClr val="3056A5"/>
                  </a:solidFill>
                </a:rPr>
                <a:t>6-Lane (Existing) Cross Section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52C58E-F810-C535-A222-8781CD7D5616}"/>
                </a:ext>
              </a:extLst>
            </p:cNvPr>
            <p:cNvGrpSpPr/>
            <p:nvPr/>
          </p:nvGrpSpPr>
          <p:grpSpPr>
            <a:xfrm>
              <a:off x="6526581" y="1782433"/>
              <a:ext cx="5733999" cy="1471999"/>
              <a:chOff x="6798116" y="1782433"/>
              <a:chExt cx="5733999" cy="1471999"/>
            </a:xfrm>
          </p:grpSpPr>
          <p:pic>
            <p:nvPicPr>
              <p:cNvPr id="13" name="Picture 12" descr="Aerial view of a city&#10;&#10;Description automatically generated">
                <a:extLst>
                  <a:ext uri="{FF2B5EF4-FFF2-40B4-BE49-F238E27FC236}">
                    <a16:creationId xmlns:a16="http://schemas.microsoft.com/office/drawing/2014/main" id="{79C1DDC5-3893-8079-0B67-EA67F6DC5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9000"/>
                        </a14:imgEffect>
                        <a14:imgEffect>
                          <a14:brightnessContrast bright="-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278" b="6013"/>
              <a:stretch/>
            </p:blipFill>
            <p:spPr>
              <a:xfrm>
                <a:off x="6798116" y="1792041"/>
                <a:ext cx="5360279" cy="146239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</p:pic>
          <p:sp>
            <p:nvSpPr>
              <p:cNvPr id="15" name="Star: 5 Points 14">
                <a:extLst>
                  <a:ext uri="{FF2B5EF4-FFF2-40B4-BE49-F238E27FC236}">
                    <a16:creationId xmlns:a16="http://schemas.microsoft.com/office/drawing/2014/main" id="{AC6CF479-FDD7-E0E3-5648-FD11EE4EF30C}"/>
                  </a:ext>
                </a:extLst>
              </p:cNvPr>
              <p:cNvSpPr/>
              <p:nvPr/>
            </p:nvSpPr>
            <p:spPr>
              <a:xfrm>
                <a:off x="11402426" y="2862531"/>
                <a:ext cx="128125" cy="128125"/>
              </a:xfrm>
              <a:prstGeom prst="star5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6A02BFD-D694-8151-54D2-8F566225A793}"/>
                  </a:ext>
                </a:extLst>
              </p:cNvPr>
              <p:cNvSpPr/>
              <p:nvPr/>
            </p:nvSpPr>
            <p:spPr>
              <a:xfrm>
                <a:off x="7834554" y="2166796"/>
                <a:ext cx="3514209" cy="731025"/>
              </a:xfrm>
              <a:custGeom>
                <a:avLst/>
                <a:gdLst>
                  <a:gd name="connsiteX0" fmla="*/ 0 w 5186995"/>
                  <a:gd name="connsiteY0" fmla="*/ 5566 h 1114175"/>
                  <a:gd name="connsiteX1" fmla="*/ 2743200 w 5186995"/>
                  <a:gd name="connsiteY1" fmla="*/ 5566 h 1114175"/>
                  <a:gd name="connsiteX2" fmla="*/ 3778980 w 5186995"/>
                  <a:gd name="connsiteY2" fmla="*/ 46026 h 1114175"/>
                  <a:gd name="connsiteX3" fmla="*/ 4499172 w 5186995"/>
                  <a:gd name="connsiteY3" fmla="*/ 458720 h 1114175"/>
                  <a:gd name="connsiteX4" fmla="*/ 5186995 w 5186995"/>
                  <a:gd name="connsiteY4" fmla="*/ 1114175 h 1114175"/>
                  <a:gd name="connsiteX0" fmla="*/ 0 w 5114984"/>
                  <a:gd name="connsiteY0" fmla="*/ 5566 h 1139890"/>
                  <a:gd name="connsiteX1" fmla="*/ 2743200 w 5114984"/>
                  <a:gd name="connsiteY1" fmla="*/ 5566 h 1139890"/>
                  <a:gd name="connsiteX2" fmla="*/ 3778980 w 5114984"/>
                  <a:gd name="connsiteY2" fmla="*/ 46026 h 1139890"/>
                  <a:gd name="connsiteX3" fmla="*/ 4499172 w 5114984"/>
                  <a:gd name="connsiteY3" fmla="*/ 458720 h 1139890"/>
                  <a:gd name="connsiteX4" fmla="*/ 5114984 w 5114984"/>
                  <a:gd name="connsiteY4" fmla="*/ 1139890 h 113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4984" h="1139890">
                    <a:moveTo>
                      <a:pt x="0" y="5566"/>
                    </a:moveTo>
                    <a:lnTo>
                      <a:pt x="2743200" y="5566"/>
                    </a:lnTo>
                    <a:cubicBezTo>
                      <a:pt x="3373030" y="12309"/>
                      <a:pt x="3486318" y="-29500"/>
                      <a:pt x="3778980" y="46026"/>
                    </a:cubicBezTo>
                    <a:cubicBezTo>
                      <a:pt x="4071642" y="121552"/>
                      <a:pt x="4264503" y="280695"/>
                      <a:pt x="4499172" y="458720"/>
                    </a:cubicBezTo>
                    <a:cubicBezTo>
                      <a:pt x="4733841" y="636745"/>
                      <a:pt x="4990906" y="1027950"/>
                      <a:pt x="5114984" y="1139890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8C4277A-25DA-D063-2893-2D125002AE58}"/>
                  </a:ext>
                </a:extLst>
              </p:cNvPr>
              <p:cNvSpPr/>
              <p:nvPr/>
            </p:nvSpPr>
            <p:spPr>
              <a:xfrm>
                <a:off x="7839463" y="2110738"/>
                <a:ext cx="3553382" cy="761801"/>
              </a:xfrm>
              <a:custGeom>
                <a:avLst/>
                <a:gdLst>
                  <a:gd name="connsiteX0" fmla="*/ 0 w 5186995"/>
                  <a:gd name="connsiteY0" fmla="*/ 5566 h 1114175"/>
                  <a:gd name="connsiteX1" fmla="*/ 2743200 w 5186995"/>
                  <a:gd name="connsiteY1" fmla="*/ 5566 h 1114175"/>
                  <a:gd name="connsiteX2" fmla="*/ 3778980 w 5186995"/>
                  <a:gd name="connsiteY2" fmla="*/ 46026 h 1114175"/>
                  <a:gd name="connsiteX3" fmla="*/ 4499172 w 5186995"/>
                  <a:gd name="connsiteY3" fmla="*/ 458720 h 1114175"/>
                  <a:gd name="connsiteX4" fmla="*/ 5186995 w 5186995"/>
                  <a:gd name="connsiteY4" fmla="*/ 1114175 h 1114175"/>
                  <a:gd name="connsiteX0" fmla="*/ 0 w 5139291"/>
                  <a:gd name="connsiteY0" fmla="*/ 5566 h 1158046"/>
                  <a:gd name="connsiteX1" fmla="*/ 2743200 w 5139291"/>
                  <a:gd name="connsiteY1" fmla="*/ 5566 h 1158046"/>
                  <a:gd name="connsiteX2" fmla="*/ 3778980 w 5139291"/>
                  <a:gd name="connsiteY2" fmla="*/ 46026 h 1158046"/>
                  <a:gd name="connsiteX3" fmla="*/ 4499172 w 5139291"/>
                  <a:gd name="connsiteY3" fmla="*/ 458720 h 1158046"/>
                  <a:gd name="connsiteX4" fmla="*/ 5139291 w 5139291"/>
                  <a:gd name="connsiteY4" fmla="*/ 1158046 h 1158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9291" h="1158046">
                    <a:moveTo>
                      <a:pt x="0" y="5566"/>
                    </a:moveTo>
                    <a:lnTo>
                      <a:pt x="2743200" y="5566"/>
                    </a:lnTo>
                    <a:cubicBezTo>
                      <a:pt x="3373030" y="12309"/>
                      <a:pt x="3486318" y="-29500"/>
                      <a:pt x="3778980" y="46026"/>
                    </a:cubicBezTo>
                    <a:cubicBezTo>
                      <a:pt x="4071642" y="121552"/>
                      <a:pt x="4264503" y="280695"/>
                      <a:pt x="4499172" y="458720"/>
                    </a:cubicBezTo>
                    <a:cubicBezTo>
                      <a:pt x="4733841" y="636745"/>
                      <a:pt x="5015213" y="1046106"/>
                      <a:pt x="5139291" y="1158046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tar: 5 Points 15">
                <a:extLst>
                  <a:ext uri="{FF2B5EF4-FFF2-40B4-BE49-F238E27FC236}">
                    <a16:creationId xmlns:a16="http://schemas.microsoft.com/office/drawing/2014/main" id="{7D1CD732-EC99-3B4F-D909-BFFCB3A00756}"/>
                  </a:ext>
                </a:extLst>
              </p:cNvPr>
              <p:cNvSpPr/>
              <p:nvPr/>
            </p:nvSpPr>
            <p:spPr>
              <a:xfrm>
                <a:off x="7656968" y="2070327"/>
                <a:ext cx="128125" cy="128125"/>
              </a:xfrm>
              <a:prstGeom prst="star5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C568D7-CDDC-3A24-E785-9847D549E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72996" y="1782433"/>
                <a:ext cx="901097" cy="527882"/>
              </a:xfrm>
              <a:prstGeom prst="rect">
                <a:avLst/>
              </a:prstGeom>
            </p:spPr>
          </p:pic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BD22FCD5-5487-82F2-87F4-27CC60745D9F}"/>
                  </a:ext>
                </a:extLst>
              </p:cNvPr>
              <p:cNvSpPr/>
              <p:nvPr/>
            </p:nvSpPr>
            <p:spPr>
              <a:xfrm rot="16200000">
                <a:off x="7932169" y="2078966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F8EBB8BC-D3F2-BF1D-A923-99F30710CA2C}"/>
                  </a:ext>
                </a:extLst>
              </p:cNvPr>
              <p:cNvSpPr/>
              <p:nvPr/>
            </p:nvSpPr>
            <p:spPr>
              <a:xfrm rot="16200000">
                <a:off x="9041923" y="2078966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FB8056FA-ECA3-7E82-6C9C-AF3C9FFC207B}"/>
                  </a:ext>
                </a:extLst>
              </p:cNvPr>
              <p:cNvSpPr/>
              <p:nvPr/>
            </p:nvSpPr>
            <p:spPr>
              <a:xfrm rot="16200000">
                <a:off x="10025598" y="2078966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BA676812-5CCB-BD20-B6E9-72923A2CA6B6}"/>
                  </a:ext>
                </a:extLst>
              </p:cNvPr>
              <p:cNvSpPr/>
              <p:nvPr/>
            </p:nvSpPr>
            <p:spPr>
              <a:xfrm rot="5400000">
                <a:off x="8454277" y="2136988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BFF897D3-9446-5A9F-8ACD-C3EB78D37ED4}"/>
                  </a:ext>
                </a:extLst>
              </p:cNvPr>
              <p:cNvSpPr/>
              <p:nvPr/>
            </p:nvSpPr>
            <p:spPr>
              <a:xfrm rot="5400000">
                <a:off x="9560078" y="2136990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8B0621F8-73A6-656A-FC43-093F17D09CFC}"/>
                  </a:ext>
                </a:extLst>
              </p:cNvPr>
              <p:cNvSpPr/>
              <p:nvPr/>
            </p:nvSpPr>
            <p:spPr>
              <a:xfrm rot="18912884">
                <a:off x="10998490" y="2443387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6F9FE216-1317-0B51-E2D5-7B1E2B2411B4}"/>
                  </a:ext>
                </a:extLst>
              </p:cNvPr>
              <p:cNvSpPr/>
              <p:nvPr/>
            </p:nvSpPr>
            <p:spPr>
              <a:xfrm rot="6510383">
                <a:off x="10588166" y="2231567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25749536-5694-9679-6FDE-EB9743D40DE2}"/>
                  </a:ext>
                </a:extLst>
              </p:cNvPr>
              <p:cNvSpPr/>
              <p:nvPr/>
            </p:nvSpPr>
            <p:spPr>
              <a:xfrm rot="8437356">
                <a:off x="11297970" y="2857384"/>
                <a:ext cx="63159" cy="7215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7EFBC69-1E10-210E-8240-A07BF0CDB13B}"/>
                  </a:ext>
                </a:extLst>
              </p:cNvPr>
              <p:cNvSpPr txBox="1"/>
              <p:nvPr/>
            </p:nvSpPr>
            <p:spPr>
              <a:xfrm>
                <a:off x="10732562" y="3004752"/>
                <a:ext cx="1799553" cy="239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/>
                  <a:t>Southwestern Blvd.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08C6B46-AAEE-B4E5-EA27-292CEF54AFA1}"/>
                  </a:ext>
                </a:extLst>
              </p:cNvPr>
              <p:cNvSpPr txBox="1"/>
              <p:nvPr/>
            </p:nvSpPr>
            <p:spPr>
              <a:xfrm>
                <a:off x="7224276" y="2248426"/>
                <a:ext cx="104790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>
                    <a:effectLst>
                      <a:glow rad="635000">
                        <a:schemeClr val="bg1">
                          <a:alpha val="30000"/>
                        </a:schemeClr>
                      </a:glow>
                    </a:effectLst>
                  </a:rPr>
                  <a:t>E. Lovers Ln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892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EB696-D147-1475-495C-32E1716C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ED57D-52E7-4741-1993-8CC2FB62B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74B184DD-0442-FFE3-5ED6-0BD3A447533D}"/>
              </a:ext>
            </a:extLst>
          </p:cNvPr>
          <p:cNvSpPr txBox="1">
            <a:spLocks/>
          </p:cNvSpPr>
          <p:nvPr/>
        </p:nvSpPr>
        <p:spPr>
          <a:xfrm>
            <a:off x="730600" y="1212214"/>
            <a:ext cx="5163362" cy="466471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en-US" sz="2200" b="1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Cross Section, </a:t>
            </a:r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performs at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 </a:t>
            </a:r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looking at 2045 projection.</a:t>
            </a:r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>
              <a:solidFill>
                <a:srgbClr val="3056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if a lane reduction is implemented, LOS degrades to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F</a:t>
            </a:r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Therefore, it is </a:t>
            </a:r>
            <a:r>
              <a:rPr lang="en-US" sz="2200" b="1" u="sng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to maintain the existing 4 lane cross-section </a:t>
            </a:r>
            <a:r>
              <a:rPr lang="en-US" sz="22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Llano Ave. to Anita St.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C0EBB7-701D-67D5-8968-DED81DE5AD73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Skillman St. Peak Hour Link Analysis (2045)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D542984-9E5F-F71D-A733-DEF5974C5EF0}"/>
              </a:ext>
            </a:extLst>
          </p:cNvPr>
          <p:cNvGrpSpPr/>
          <p:nvPr/>
        </p:nvGrpSpPr>
        <p:grpSpPr>
          <a:xfrm>
            <a:off x="5975916" y="1212214"/>
            <a:ext cx="6058577" cy="2067676"/>
            <a:chOff x="5975916" y="1399423"/>
            <a:chExt cx="6058577" cy="206767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74E1EA-732F-42DF-C847-E4A1C7614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199" b="10590"/>
            <a:stretch/>
          </p:blipFill>
          <p:spPr>
            <a:xfrm>
              <a:off x="6011538" y="1828964"/>
              <a:ext cx="5893806" cy="16381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C568D7-CDDC-3A24-E785-9847D549E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0851" y="1823141"/>
              <a:ext cx="901097" cy="527882"/>
            </a:xfrm>
            <a:prstGeom prst="rect">
              <a:avLst/>
            </a:prstGeom>
          </p:spPr>
        </p:pic>
        <p:sp>
          <p:nvSpPr>
            <p:cNvPr id="92" name="Title 1">
              <a:extLst>
                <a:ext uri="{FF2B5EF4-FFF2-40B4-BE49-F238E27FC236}">
                  <a16:creationId xmlns:a16="http://schemas.microsoft.com/office/drawing/2014/main" id="{9F960224-6C26-3B83-ED3E-25E818281FEB}"/>
                </a:ext>
              </a:extLst>
            </p:cNvPr>
            <p:cNvSpPr txBox="1">
              <a:spLocks/>
            </p:cNvSpPr>
            <p:nvPr/>
          </p:nvSpPr>
          <p:spPr>
            <a:xfrm>
              <a:off x="6000750" y="1399423"/>
              <a:ext cx="5908675" cy="42059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>
                  <a:solidFill>
                    <a:srgbClr val="3056A5"/>
                  </a:solidFill>
                </a:rPr>
                <a:t>4-Lane (Existing) Cross Section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7EFBC69-1E10-210E-8240-A07BF0CDB13B}"/>
                </a:ext>
              </a:extLst>
            </p:cNvPr>
            <p:cNvSpPr txBox="1"/>
            <p:nvPr/>
          </p:nvSpPr>
          <p:spPr>
            <a:xfrm>
              <a:off x="11049649" y="2740638"/>
              <a:ext cx="984844" cy="302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/>
                <a:t>Anita St.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08C6B46-AAEE-B4E5-EA27-292CEF54AFA1}"/>
                </a:ext>
              </a:extLst>
            </p:cNvPr>
            <p:cNvSpPr txBox="1"/>
            <p:nvPr/>
          </p:nvSpPr>
          <p:spPr>
            <a:xfrm>
              <a:off x="5975916" y="2746312"/>
              <a:ext cx="1145291" cy="302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effectLst>
                    <a:glow rad="635000">
                      <a:schemeClr val="bg1">
                        <a:alpha val="0"/>
                      </a:schemeClr>
                    </a:glow>
                  </a:effectLst>
                </a:rPr>
                <a:t>Llano Ave.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6634B88-0039-32B4-A341-BD24364BDFDF}"/>
                </a:ext>
              </a:extLst>
            </p:cNvPr>
            <p:cNvSpPr/>
            <p:nvPr/>
          </p:nvSpPr>
          <p:spPr>
            <a:xfrm>
              <a:off x="6463869" y="2655518"/>
              <a:ext cx="4916026" cy="24667"/>
            </a:xfrm>
            <a:custGeom>
              <a:avLst/>
              <a:gdLst>
                <a:gd name="connsiteX0" fmla="*/ 0 w 5186995"/>
                <a:gd name="connsiteY0" fmla="*/ 5566 h 1114175"/>
                <a:gd name="connsiteX1" fmla="*/ 2743200 w 5186995"/>
                <a:gd name="connsiteY1" fmla="*/ 5566 h 1114175"/>
                <a:gd name="connsiteX2" fmla="*/ 3778980 w 5186995"/>
                <a:gd name="connsiteY2" fmla="*/ 46026 h 1114175"/>
                <a:gd name="connsiteX3" fmla="*/ 4499172 w 5186995"/>
                <a:gd name="connsiteY3" fmla="*/ 458720 h 1114175"/>
                <a:gd name="connsiteX4" fmla="*/ 5186995 w 5186995"/>
                <a:gd name="connsiteY4" fmla="*/ 1114175 h 1114175"/>
                <a:gd name="connsiteX0" fmla="*/ 0 w 5114984"/>
                <a:gd name="connsiteY0" fmla="*/ 5566 h 1139890"/>
                <a:gd name="connsiteX1" fmla="*/ 2743200 w 5114984"/>
                <a:gd name="connsiteY1" fmla="*/ 5566 h 1139890"/>
                <a:gd name="connsiteX2" fmla="*/ 3778980 w 5114984"/>
                <a:gd name="connsiteY2" fmla="*/ 46026 h 1139890"/>
                <a:gd name="connsiteX3" fmla="*/ 4499172 w 5114984"/>
                <a:gd name="connsiteY3" fmla="*/ 458720 h 1139890"/>
                <a:gd name="connsiteX4" fmla="*/ 5114984 w 5114984"/>
                <a:gd name="connsiteY4" fmla="*/ 1139890 h 1139890"/>
                <a:gd name="connsiteX0" fmla="*/ 0 w 5114984"/>
                <a:gd name="connsiteY0" fmla="*/ 53663 h 1187987"/>
                <a:gd name="connsiteX1" fmla="*/ 2743200 w 5114984"/>
                <a:gd name="connsiteY1" fmla="*/ 53663 h 1187987"/>
                <a:gd name="connsiteX2" fmla="*/ 3778980 w 5114984"/>
                <a:gd name="connsiteY2" fmla="*/ 94123 h 1187987"/>
                <a:gd name="connsiteX3" fmla="*/ 5114984 w 5114984"/>
                <a:gd name="connsiteY3" fmla="*/ 1187987 h 1187987"/>
                <a:gd name="connsiteX0" fmla="*/ 0 w 3778980"/>
                <a:gd name="connsiteY0" fmla="*/ 53663 h 94123"/>
                <a:gd name="connsiteX1" fmla="*/ 2743200 w 3778980"/>
                <a:gd name="connsiteY1" fmla="*/ 53663 h 94123"/>
                <a:gd name="connsiteX2" fmla="*/ 3778980 w 3778980"/>
                <a:gd name="connsiteY2" fmla="*/ 94123 h 94123"/>
                <a:gd name="connsiteX0" fmla="*/ 0 w 3778980"/>
                <a:gd name="connsiteY0" fmla="*/ -1 h 40459"/>
                <a:gd name="connsiteX1" fmla="*/ 2743200 w 3778980"/>
                <a:gd name="connsiteY1" fmla="*/ -1 h 40459"/>
                <a:gd name="connsiteX2" fmla="*/ 3778980 w 3778980"/>
                <a:gd name="connsiteY2" fmla="*/ 40459 h 40459"/>
                <a:gd name="connsiteX0" fmla="*/ 0 w 3772049"/>
                <a:gd name="connsiteY0" fmla="*/ 1427 h 19608"/>
                <a:gd name="connsiteX1" fmla="*/ 2743200 w 3772049"/>
                <a:gd name="connsiteY1" fmla="*/ 1427 h 19608"/>
                <a:gd name="connsiteX2" fmla="*/ 3772049 w 3772049"/>
                <a:gd name="connsiteY2" fmla="*/ 19608 h 19608"/>
                <a:gd name="connsiteX0" fmla="*/ 0 w 3772049"/>
                <a:gd name="connsiteY0" fmla="*/ 0 h 18181"/>
                <a:gd name="connsiteX1" fmla="*/ 2743200 w 3772049"/>
                <a:gd name="connsiteY1" fmla="*/ 0 h 18181"/>
                <a:gd name="connsiteX2" fmla="*/ 3772049 w 3772049"/>
                <a:gd name="connsiteY2" fmla="*/ 18181 h 18181"/>
                <a:gd name="connsiteX0" fmla="*/ 0 w 4416716"/>
                <a:gd name="connsiteY0" fmla="*/ 14012 h 14905"/>
                <a:gd name="connsiteX1" fmla="*/ 2743200 w 4416716"/>
                <a:gd name="connsiteY1" fmla="*/ 14012 h 14905"/>
                <a:gd name="connsiteX2" fmla="*/ 4416716 w 4416716"/>
                <a:gd name="connsiteY2" fmla="*/ 6202 h 14905"/>
                <a:gd name="connsiteX0" fmla="*/ 0 w 4416716"/>
                <a:gd name="connsiteY0" fmla="*/ 7809 h 7809"/>
                <a:gd name="connsiteX1" fmla="*/ 4416716 w 4416716"/>
                <a:gd name="connsiteY1" fmla="*/ -1 h 7809"/>
                <a:gd name="connsiteX0" fmla="*/ 0 w 10021"/>
                <a:gd name="connsiteY0" fmla="*/ 0 h 21697"/>
                <a:gd name="connsiteX1" fmla="*/ 10021 w 10021"/>
                <a:gd name="connsiteY1" fmla="*/ 21697 h 21697"/>
                <a:gd name="connsiteX0" fmla="*/ 0 w 13380"/>
                <a:gd name="connsiteY0" fmla="*/ 0 h 40716"/>
                <a:gd name="connsiteX1" fmla="*/ 13380 w 13380"/>
                <a:gd name="connsiteY1" fmla="*/ 40716 h 40716"/>
                <a:gd name="connsiteX0" fmla="*/ 0 w 14823"/>
                <a:gd name="connsiteY0" fmla="*/ 0 h 45066"/>
                <a:gd name="connsiteX1" fmla="*/ 14823 w 14823"/>
                <a:gd name="connsiteY1" fmla="*/ 45066 h 4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23" h="45066">
                  <a:moveTo>
                    <a:pt x="0" y="0"/>
                  </a:moveTo>
                  <a:lnTo>
                    <a:pt x="14823" y="45066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FE250E3-2463-FB00-FAD4-E8B099438DD8}"/>
                </a:ext>
              </a:extLst>
            </p:cNvPr>
            <p:cNvSpPr/>
            <p:nvPr/>
          </p:nvSpPr>
          <p:spPr>
            <a:xfrm rot="5400000">
              <a:off x="7141186" y="261867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0211C37-4A19-FD9C-DD05-315EF4E9B182}"/>
                </a:ext>
              </a:extLst>
            </p:cNvPr>
            <p:cNvSpPr/>
            <p:nvPr/>
          </p:nvSpPr>
          <p:spPr>
            <a:xfrm rot="5400000">
              <a:off x="8332410" y="2631878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C6A950C-0C32-568B-2A0D-2E08E1EF78B5}"/>
                </a:ext>
              </a:extLst>
            </p:cNvPr>
            <p:cNvSpPr/>
            <p:nvPr/>
          </p:nvSpPr>
          <p:spPr>
            <a:xfrm>
              <a:off x="6463868" y="2606630"/>
              <a:ext cx="4912377" cy="17727"/>
            </a:xfrm>
            <a:custGeom>
              <a:avLst/>
              <a:gdLst>
                <a:gd name="connsiteX0" fmla="*/ 0 w 5186995"/>
                <a:gd name="connsiteY0" fmla="*/ 5566 h 1114175"/>
                <a:gd name="connsiteX1" fmla="*/ 2743200 w 5186995"/>
                <a:gd name="connsiteY1" fmla="*/ 5566 h 1114175"/>
                <a:gd name="connsiteX2" fmla="*/ 3778980 w 5186995"/>
                <a:gd name="connsiteY2" fmla="*/ 46026 h 1114175"/>
                <a:gd name="connsiteX3" fmla="*/ 4499172 w 5186995"/>
                <a:gd name="connsiteY3" fmla="*/ 458720 h 1114175"/>
                <a:gd name="connsiteX4" fmla="*/ 5186995 w 5186995"/>
                <a:gd name="connsiteY4" fmla="*/ 1114175 h 1114175"/>
                <a:gd name="connsiteX0" fmla="*/ 0 w 5114984"/>
                <a:gd name="connsiteY0" fmla="*/ 5566 h 1139890"/>
                <a:gd name="connsiteX1" fmla="*/ 2743200 w 5114984"/>
                <a:gd name="connsiteY1" fmla="*/ 5566 h 1139890"/>
                <a:gd name="connsiteX2" fmla="*/ 3778980 w 5114984"/>
                <a:gd name="connsiteY2" fmla="*/ 46026 h 1139890"/>
                <a:gd name="connsiteX3" fmla="*/ 4499172 w 5114984"/>
                <a:gd name="connsiteY3" fmla="*/ 458720 h 1139890"/>
                <a:gd name="connsiteX4" fmla="*/ 5114984 w 5114984"/>
                <a:gd name="connsiteY4" fmla="*/ 1139890 h 1139890"/>
                <a:gd name="connsiteX0" fmla="*/ 0 w 5114984"/>
                <a:gd name="connsiteY0" fmla="*/ 53663 h 1187987"/>
                <a:gd name="connsiteX1" fmla="*/ 2743200 w 5114984"/>
                <a:gd name="connsiteY1" fmla="*/ 53663 h 1187987"/>
                <a:gd name="connsiteX2" fmla="*/ 3778980 w 5114984"/>
                <a:gd name="connsiteY2" fmla="*/ 94123 h 1187987"/>
                <a:gd name="connsiteX3" fmla="*/ 5114984 w 5114984"/>
                <a:gd name="connsiteY3" fmla="*/ 1187987 h 1187987"/>
                <a:gd name="connsiteX0" fmla="*/ 0 w 3778980"/>
                <a:gd name="connsiteY0" fmla="*/ 53663 h 94123"/>
                <a:gd name="connsiteX1" fmla="*/ 2743200 w 3778980"/>
                <a:gd name="connsiteY1" fmla="*/ 53663 h 94123"/>
                <a:gd name="connsiteX2" fmla="*/ 3778980 w 3778980"/>
                <a:gd name="connsiteY2" fmla="*/ 94123 h 94123"/>
                <a:gd name="connsiteX0" fmla="*/ 0 w 3778980"/>
                <a:gd name="connsiteY0" fmla="*/ -1 h 40459"/>
                <a:gd name="connsiteX1" fmla="*/ 2743200 w 3778980"/>
                <a:gd name="connsiteY1" fmla="*/ -1 h 40459"/>
                <a:gd name="connsiteX2" fmla="*/ 3778980 w 3778980"/>
                <a:gd name="connsiteY2" fmla="*/ 40459 h 40459"/>
                <a:gd name="connsiteX0" fmla="*/ 0 w 3772049"/>
                <a:gd name="connsiteY0" fmla="*/ 1427 h 19608"/>
                <a:gd name="connsiteX1" fmla="*/ 2743200 w 3772049"/>
                <a:gd name="connsiteY1" fmla="*/ 1427 h 19608"/>
                <a:gd name="connsiteX2" fmla="*/ 3772049 w 3772049"/>
                <a:gd name="connsiteY2" fmla="*/ 19608 h 19608"/>
                <a:gd name="connsiteX0" fmla="*/ 0 w 3772049"/>
                <a:gd name="connsiteY0" fmla="*/ 0 h 18181"/>
                <a:gd name="connsiteX1" fmla="*/ 2743200 w 3772049"/>
                <a:gd name="connsiteY1" fmla="*/ 0 h 18181"/>
                <a:gd name="connsiteX2" fmla="*/ 3772049 w 3772049"/>
                <a:gd name="connsiteY2" fmla="*/ 18181 h 18181"/>
                <a:gd name="connsiteX0" fmla="*/ 0 w 4416716"/>
                <a:gd name="connsiteY0" fmla="*/ 14012 h 14905"/>
                <a:gd name="connsiteX1" fmla="*/ 2743200 w 4416716"/>
                <a:gd name="connsiteY1" fmla="*/ 14012 h 14905"/>
                <a:gd name="connsiteX2" fmla="*/ 4416716 w 4416716"/>
                <a:gd name="connsiteY2" fmla="*/ 6202 h 14905"/>
                <a:gd name="connsiteX0" fmla="*/ 0 w 4416716"/>
                <a:gd name="connsiteY0" fmla="*/ 7809 h 7809"/>
                <a:gd name="connsiteX1" fmla="*/ 4416716 w 4416716"/>
                <a:gd name="connsiteY1" fmla="*/ -1 h 7809"/>
                <a:gd name="connsiteX0" fmla="*/ 0 w 10021"/>
                <a:gd name="connsiteY0" fmla="*/ 0 h 21697"/>
                <a:gd name="connsiteX1" fmla="*/ 10021 w 10021"/>
                <a:gd name="connsiteY1" fmla="*/ 21697 h 21697"/>
                <a:gd name="connsiteX0" fmla="*/ 0 w 13390"/>
                <a:gd name="connsiteY0" fmla="*/ 0 h 28037"/>
                <a:gd name="connsiteX1" fmla="*/ 13390 w 13390"/>
                <a:gd name="connsiteY1" fmla="*/ 28037 h 28037"/>
                <a:gd name="connsiteX0" fmla="*/ 0 w 14812"/>
                <a:gd name="connsiteY0" fmla="*/ 0 h 32387"/>
                <a:gd name="connsiteX1" fmla="*/ 14812 w 14812"/>
                <a:gd name="connsiteY1" fmla="*/ 3238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12" h="32387">
                  <a:moveTo>
                    <a:pt x="0" y="0"/>
                  </a:moveTo>
                  <a:lnTo>
                    <a:pt x="14812" y="3238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2E231CEE-A951-2653-0E54-506C0458B9DC}"/>
                </a:ext>
              </a:extLst>
            </p:cNvPr>
            <p:cNvSpPr/>
            <p:nvPr/>
          </p:nvSpPr>
          <p:spPr>
            <a:xfrm rot="16200000">
              <a:off x="6570555" y="2555256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D48FFB1-FB57-D7B5-C62E-8C66B0F851CD}"/>
                </a:ext>
              </a:extLst>
            </p:cNvPr>
            <p:cNvSpPr/>
            <p:nvPr/>
          </p:nvSpPr>
          <p:spPr>
            <a:xfrm rot="16200000">
              <a:off x="7739696" y="2566407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F704EBF-4130-B652-77F9-E50197D98081}"/>
                </a:ext>
              </a:extLst>
            </p:cNvPr>
            <p:cNvSpPr/>
            <p:nvPr/>
          </p:nvSpPr>
          <p:spPr>
            <a:xfrm rot="16200000">
              <a:off x="8858068" y="257221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AC6CF479-FDD7-E0E3-5648-FD11EE4EF30C}"/>
                </a:ext>
              </a:extLst>
            </p:cNvPr>
            <p:cNvSpPr/>
            <p:nvPr/>
          </p:nvSpPr>
          <p:spPr>
            <a:xfrm>
              <a:off x="11326949" y="2553272"/>
              <a:ext cx="156087" cy="15608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7D1CD732-EC99-3B4F-D909-BFFCB3A00756}"/>
                </a:ext>
              </a:extLst>
            </p:cNvPr>
            <p:cNvSpPr/>
            <p:nvPr/>
          </p:nvSpPr>
          <p:spPr>
            <a:xfrm>
              <a:off x="6340759" y="2524832"/>
              <a:ext cx="175549" cy="175549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90A4FE3A-1135-EAB7-C112-A5C850693C3D}"/>
                </a:ext>
              </a:extLst>
            </p:cNvPr>
            <p:cNvSpPr/>
            <p:nvPr/>
          </p:nvSpPr>
          <p:spPr>
            <a:xfrm rot="5400000">
              <a:off x="9399097" y="2624644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F3AFD14-E7EA-90D5-4B88-A3DD3B2055B1}"/>
                </a:ext>
              </a:extLst>
            </p:cNvPr>
            <p:cNvSpPr/>
            <p:nvPr/>
          </p:nvSpPr>
          <p:spPr>
            <a:xfrm rot="5400000">
              <a:off x="10590321" y="263785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9D7F1C9-57D8-78DD-8F52-F58D0A6E1A7D}"/>
                </a:ext>
              </a:extLst>
            </p:cNvPr>
            <p:cNvSpPr/>
            <p:nvPr/>
          </p:nvSpPr>
          <p:spPr>
            <a:xfrm rot="16200000">
              <a:off x="9997607" y="2572379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1D285577-80D8-FA07-AD20-A5017313528D}"/>
                </a:ext>
              </a:extLst>
            </p:cNvPr>
            <p:cNvSpPr/>
            <p:nvPr/>
          </p:nvSpPr>
          <p:spPr>
            <a:xfrm rot="16200000">
              <a:off x="11094376" y="258586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CC0F541-B322-FE6F-A460-C16ACFDEA20B}"/>
              </a:ext>
            </a:extLst>
          </p:cNvPr>
          <p:cNvGrpSpPr/>
          <p:nvPr/>
        </p:nvGrpSpPr>
        <p:grpSpPr>
          <a:xfrm>
            <a:off x="5975916" y="3463836"/>
            <a:ext cx="6058577" cy="2067676"/>
            <a:chOff x="5975916" y="1399423"/>
            <a:chExt cx="6058577" cy="206767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D5BD66-CCA3-F806-D96D-BCBA932FE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199" b="10590"/>
            <a:stretch/>
          </p:blipFill>
          <p:spPr>
            <a:xfrm>
              <a:off x="6011538" y="1828964"/>
              <a:ext cx="5893806" cy="16381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4C41D16-D9DD-9DE0-3B2C-7B814A7F6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0851" y="1823141"/>
              <a:ext cx="901097" cy="527882"/>
            </a:xfrm>
            <a:prstGeom prst="rect">
              <a:avLst/>
            </a:prstGeom>
          </p:spPr>
        </p:pic>
        <p:sp>
          <p:nvSpPr>
            <p:cNvPr id="93" name="Title 1">
              <a:extLst>
                <a:ext uri="{FF2B5EF4-FFF2-40B4-BE49-F238E27FC236}">
                  <a16:creationId xmlns:a16="http://schemas.microsoft.com/office/drawing/2014/main" id="{7809EE31-7F74-1F51-7DAD-B21727080F4A}"/>
                </a:ext>
              </a:extLst>
            </p:cNvPr>
            <p:cNvSpPr txBox="1">
              <a:spLocks/>
            </p:cNvSpPr>
            <p:nvPr/>
          </p:nvSpPr>
          <p:spPr>
            <a:xfrm>
              <a:off x="6000750" y="1399423"/>
              <a:ext cx="5908675" cy="42059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>
                  <a:solidFill>
                    <a:srgbClr val="3056A5"/>
                  </a:solidFill>
                </a:rPr>
                <a:t>3-Lane Cross Section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C96EB83-FF01-8328-E1DD-5F6E06A66376}"/>
                </a:ext>
              </a:extLst>
            </p:cNvPr>
            <p:cNvSpPr txBox="1"/>
            <p:nvPr/>
          </p:nvSpPr>
          <p:spPr>
            <a:xfrm>
              <a:off x="11049649" y="2740638"/>
              <a:ext cx="984844" cy="302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/>
                <a:t>Anita St.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223BF68-D625-65A1-E989-4B7B35C4C700}"/>
                </a:ext>
              </a:extLst>
            </p:cNvPr>
            <p:cNvSpPr txBox="1"/>
            <p:nvPr/>
          </p:nvSpPr>
          <p:spPr>
            <a:xfrm>
              <a:off x="5975916" y="2746312"/>
              <a:ext cx="1145291" cy="302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effectLst>
                    <a:glow rad="635000">
                      <a:schemeClr val="bg1">
                        <a:alpha val="0"/>
                      </a:schemeClr>
                    </a:glow>
                  </a:effectLst>
                </a:rPr>
                <a:t>Llano Ave.</a:t>
              </a: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DC05B27-AF3A-8E6E-0C81-29EBCD0E44C9}"/>
                </a:ext>
              </a:extLst>
            </p:cNvPr>
            <p:cNvSpPr/>
            <p:nvPr/>
          </p:nvSpPr>
          <p:spPr>
            <a:xfrm>
              <a:off x="6463869" y="2655518"/>
              <a:ext cx="4916026" cy="24667"/>
            </a:xfrm>
            <a:custGeom>
              <a:avLst/>
              <a:gdLst>
                <a:gd name="connsiteX0" fmla="*/ 0 w 5186995"/>
                <a:gd name="connsiteY0" fmla="*/ 5566 h 1114175"/>
                <a:gd name="connsiteX1" fmla="*/ 2743200 w 5186995"/>
                <a:gd name="connsiteY1" fmla="*/ 5566 h 1114175"/>
                <a:gd name="connsiteX2" fmla="*/ 3778980 w 5186995"/>
                <a:gd name="connsiteY2" fmla="*/ 46026 h 1114175"/>
                <a:gd name="connsiteX3" fmla="*/ 4499172 w 5186995"/>
                <a:gd name="connsiteY3" fmla="*/ 458720 h 1114175"/>
                <a:gd name="connsiteX4" fmla="*/ 5186995 w 5186995"/>
                <a:gd name="connsiteY4" fmla="*/ 1114175 h 1114175"/>
                <a:gd name="connsiteX0" fmla="*/ 0 w 5114984"/>
                <a:gd name="connsiteY0" fmla="*/ 5566 h 1139890"/>
                <a:gd name="connsiteX1" fmla="*/ 2743200 w 5114984"/>
                <a:gd name="connsiteY1" fmla="*/ 5566 h 1139890"/>
                <a:gd name="connsiteX2" fmla="*/ 3778980 w 5114984"/>
                <a:gd name="connsiteY2" fmla="*/ 46026 h 1139890"/>
                <a:gd name="connsiteX3" fmla="*/ 4499172 w 5114984"/>
                <a:gd name="connsiteY3" fmla="*/ 458720 h 1139890"/>
                <a:gd name="connsiteX4" fmla="*/ 5114984 w 5114984"/>
                <a:gd name="connsiteY4" fmla="*/ 1139890 h 1139890"/>
                <a:gd name="connsiteX0" fmla="*/ 0 w 5114984"/>
                <a:gd name="connsiteY0" fmla="*/ 53663 h 1187987"/>
                <a:gd name="connsiteX1" fmla="*/ 2743200 w 5114984"/>
                <a:gd name="connsiteY1" fmla="*/ 53663 h 1187987"/>
                <a:gd name="connsiteX2" fmla="*/ 3778980 w 5114984"/>
                <a:gd name="connsiteY2" fmla="*/ 94123 h 1187987"/>
                <a:gd name="connsiteX3" fmla="*/ 5114984 w 5114984"/>
                <a:gd name="connsiteY3" fmla="*/ 1187987 h 1187987"/>
                <a:gd name="connsiteX0" fmla="*/ 0 w 3778980"/>
                <a:gd name="connsiteY0" fmla="*/ 53663 h 94123"/>
                <a:gd name="connsiteX1" fmla="*/ 2743200 w 3778980"/>
                <a:gd name="connsiteY1" fmla="*/ 53663 h 94123"/>
                <a:gd name="connsiteX2" fmla="*/ 3778980 w 3778980"/>
                <a:gd name="connsiteY2" fmla="*/ 94123 h 94123"/>
                <a:gd name="connsiteX0" fmla="*/ 0 w 3778980"/>
                <a:gd name="connsiteY0" fmla="*/ -1 h 40459"/>
                <a:gd name="connsiteX1" fmla="*/ 2743200 w 3778980"/>
                <a:gd name="connsiteY1" fmla="*/ -1 h 40459"/>
                <a:gd name="connsiteX2" fmla="*/ 3778980 w 3778980"/>
                <a:gd name="connsiteY2" fmla="*/ 40459 h 40459"/>
                <a:gd name="connsiteX0" fmla="*/ 0 w 3772049"/>
                <a:gd name="connsiteY0" fmla="*/ 1427 h 19608"/>
                <a:gd name="connsiteX1" fmla="*/ 2743200 w 3772049"/>
                <a:gd name="connsiteY1" fmla="*/ 1427 h 19608"/>
                <a:gd name="connsiteX2" fmla="*/ 3772049 w 3772049"/>
                <a:gd name="connsiteY2" fmla="*/ 19608 h 19608"/>
                <a:gd name="connsiteX0" fmla="*/ 0 w 3772049"/>
                <a:gd name="connsiteY0" fmla="*/ 0 h 18181"/>
                <a:gd name="connsiteX1" fmla="*/ 2743200 w 3772049"/>
                <a:gd name="connsiteY1" fmla="*/ 0 h 18181"/>
                <a:gd name="connsiteX2" fmla="*/ 3772049 w 3772049"/>
                <a:gd name="connsiteY2" fmla="*/ 18181 h 18181"/>
                <a:gd name="connsiteX0" fmla="*/ 0 w 4416716"/>
                <a:gd name="connsiteY0" fmla="*/ 14012 h 14905"/>
                <a:gd name="connsiteX1" fmla="*/ 2743200 w 4416716"/>
                <a:gd name="connsiteY1" fmla="*/ 14012 h 14905"/>
                <a:gd name="connsiteX2" fmla="*/ 4416716 w 4416716"/>
                <a:gd name="connsiteY2" fmla="*/ 6202 h 14905"/>
                <a:gd name="connsiteX0" fmla="*/ 0 w 4416716"/>
                <a:gd name="connsiteY0" fmla="*/ 7809 h 7809"/>
                <a:gd name="connsiteX1" fmla="*/ 4416716 w 4416716"/>
                <a:gd name="connsiteY1" fmla="*/ -1 h 7809"/>
                <a:gd name="connsiteX0" fmla="*/ 0 w 10021"/>
                <a:gd name="connsiteY0" fmla="*/ 0 h 21697"/>
                <a:gd name="connsiteX1" fmla="*/ 10021 w 10021"/>
                <a:gd name="connsiteY1" fmla="*/ 21697 h 21697"/>
                <a:gd name="connsiteX0" fmla="*/ 0 w 13380"/>
                <a:gd name="connsiteY0" fmla="*/ 0 h 40716"/>
                <a:gd name="connsiteX1" fmla="*/ 13380 w 13380"/>
                <a:gd name="connsiteY1" fmla="*/ 40716 h 40716"/>
                <a:gd name="connsiteX0" fmla="*/ 0 w 14823"/>
                <a:gd name="connsiteY0" fmla="*/ 0 h 45066"/>
                <a:gd name="connsiteX1" fmla="*/ 14823 w 14823"/>
                <a:gd name="connsiteY1" fmla="*/ 45066 h 4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23" h="45066">
                  <a:moveTo>
                    <a:pt x="0" y="0"/>
                  </a:moveTo>
                  <a:lnTo>
                    <a:pt x="14823" y="45066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BE27C59C-FEE4-0329-14FA-6F3A2406486C}"/>
                </a:ext>
              </a:extLst>
            </p:cNvPr>
            <p:cNvSpPr/>
            <p:nvPr/>
          </p:nvSpPr>
          <p:spPr>
            <a:xfrm rot="5400000">
              <a:off x="7141186" y="261867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0C103682-18B4-2D43-B3AB-03AC029ECCC7}"/>
                </a:ext>
              </a:extLst>
            </p:cNvPr>
            <p:cNvSpPr/>
            <p:nvPr/>
          </p:nvSpPr>
          <p:spPr>
            <a:xfrm rot="5400000">
              <a:off x="8332410" y="2631878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282F08-0B1D-F959-796E-FA6D1AD6C039}"/>
                </a:ext>
              </a:extLst>
            </p:cNvPr>
            <p:cNvSpPr/>
            <p:nvPr/>
          </p:nvSpPr>
          <p:spPr>
            <a:xfrm>
              <a:off x="6463868" y="2606630"/>
              <a:ext cx="4912377" cy="17727"/>
            </a:xfrm>
            <a:custGeom>
              <a:avLst/>
              <a:gdLst>
                <a:gd name="connsiteX0" fmla="*/ 0 w 5186995"/>
                <a:gd name="connsiteY0" fmla="*/ 5566 h 1114175"/>
                <a:gd name="connsiteX1" fmla="*/ 2743200 w 5186995"/>
                <a:gd name="connsiteY1" fmla="*/ 5566 h 1114175"/>
                <a:gd name="connsiteX2" fmla="*/ 3778980 w 5186995"/>
                <a:gd name="connsiteY2" fmla="*/ 46026 h 1114175"/>
                <a:gd name="connsiteX3" fmla="*/ 4499172 w 5186995"/>
                <a:gd name="connsiteY3" fmla="*/ 458720 h 1114175"/>
                <a:gd name="connsiteX4" fmla="*/ 5186995 w 5186995"/>
                <a:gd name="connsiteY4" fmla="*/ 1114175 h 1114175"/>
                <a:gd name="connsiteX0" fmla="*/ 0 w 5114984"/>
                <a:gd name="connsiteY0" fmla="*/ 5566 h 1139890"/>
                <a:gd name="connsiteX1" fmla="*/ 2743200 w 5114984"/>
                <a:gd name="connsiteY1" fmla="*/ 5566 h 1139890"/>
                <a:gd name="connsiteX2" fmla="*/ 3778980 w 5114984"/>
                <a:gd name="connsiteY2" fmla="*/ 46026 h 1139890"/>
                <a:gd name="connsiteX3" fmla="*/ 4499172 w 5114984"/>
                <a:gd name="connsiteY3" fmla="*/ 458720 h 1139890"/>
                <a:gd name="connsiteX4" fmla="*/ 5114984 w 5114984"/>
                <a:gd name="connsiteY4" fmla="*/ 1139890 h 1139890"/>
                <a:gd name="connsiteX0" fmla="*/ 0 w 5114984"/>
                <a:gd name="connsiteY0" fmla="*/ 53663 h 1187987"/>
                <a:gd name="connsiteX1" fmla="*/ 2743200 w 5114984"/>
                <a:gd name="connsiteY1" fmla="*/ 53663 h 1187987"/>
                <a:gd name="connsiteX2" fmla="*/ 3778980 w 5114984"/>
                <a:gd name="connsiteY2" fmla="*/ 94123 h 1187987"/>
                <a:gd name="connsiteX3" fmla="*/ 5114984 w 5114984"/>
                <a:gd name="connsiteY3" fmla="*/ 1187987 h 1187987"/>
                <a:gd name="connsiteX0" fmla="*/ 0 w 3778980"/>
                <a:gd name="connsiteY0" fmla="*/ 53663 h 94123"/>
                <a:gd name="connsiteX1" fmla="*/ 2743200 w 3778980"/>
                <a:gd name="connsiteY1" fmla="*/ 53663 h 94123"/>
                <a:gd name="connsiteX2" fmla="*/ 3778980 w 3778980"/>
                <a:gd name="connsiteY2" fmla="*/ 94123 h 94123"/>
                <a:gd name="connsiteX0" fmla="*/ 0 w 3778980"/>
                <a:gd name="connsiteY0" fmla="*/ -1 h 40459"/>
                <a:gd name="connsiteX1" fmla="*/ 2743200 w 3778980"/>
                <a:gd name="connsiteY1" fmla="*/ -1 h 40459"/>
                <a:gd name="connsiteX2" fmla="*/ 3778980 w 3778980"/>
                <a:gd name="connsiteY2" fmla="*/ 40459 h 40459"/>
                <a:gd name="connsiteX0" fmla="*/ 0 w 3772049"/>
                <a:gd name="connsiteY0" fmla="*/ 1427 h 19608"/>
                <a:gd name="connsiteX1" fmla="*/ 2743200 w 3772049"/>
                <a:gd name="connsiteY1" fmla="*/ 1427 h 19608"/>
                <a:gd name="connsiteX2" fmla="*/ 3772049 w 3772049"/>
                <a:gd name="connsiteY2" fmla="*/ 19608 h 19608"/>
                <a:gd name="connsiteX0" fmla="*/ 0 w 3772049"/>
                <a:gd name="connsiteY0" fmla="*/ 0 h 18181"/>
                <a:gd name="connsiteX1" fmla="*/ 2743200 w 3772049"/>
                <a:gd name="connsiteY1" fmla="*/ 0 h 18181"/>
                <a:gd name="connsiteX2" fmla="*/ 3772049 w 3772049"/>
                <a:gd name="connsiteY2" fmla="*/ 18181 h 18181"/>
                <a:gd name="connsiteX0" fmla="*/ 0 w 4416716"/>
                <a:gd name="connsiteY0" fmla="*/ 14012 h 14905"/>
                <a:gd name="connsiteX1" fmla="*/ 2743200 w 4416716"/>
                <a:gd name="connsiteY1" fmla="*/ 14012 h 14905"/>
                <a:gd name="connsiteX2" fmla="*/ 4416716 w 4416716"/>
                <a:gd name="connsiteY2" fmla="*/ 6202 h 14905"/>
                <a:gd name="connsiteX0" fmla="*/ 0 w 4416716"/>
                <a:gd name="connsiteY0" fmla="*/ 7809 h 7809"/>
                <a:gd name="connsiteX1" fmla="*/ 4416716 w 4416716"/>
                <a:gd name="connsiteY1" fmla="*/ -1 h 7809"/>
                <a:gd name="connsiteX0" fmla="*/ 0 w 10021"/>
                <a:gd name="connsiteY0" fmla="*/ 0 h 21697"/>
                <a:gd name="connsiteX1" fmla="*/ 10021 w 10021"/>
                <a:gd name="connsiteY1" fmla="*/ 21697 h 21697"/>
                <a:gd name="connsiteX0" fmla="*/ 0 w 13390"/>
                <a:gd name="connsiteY0" fmla="*/ 0 h 28037"/>
                <a:gd name="connsiteX1" fmla="*/ 13390 w 13390"/>
                <a:gd name="connsiteY1" fmla="*/ 28037 h 28037"/>
                <a:gd name="connsiteX0" fmla="*/ 0 w 14812"/>
                <a:gd name="connsiteY0" fmla="*/ 0 h 32387"/>
                <a:gd name="connsiteX1" fmla="*/ 14812 w 14812"/>
                <a:gd name="connsiteY1" fmla="*/ 3238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12" h="32387">
                  <a:moveTo>
                    <a:pt x="0" y="0"/>
                  </a:moveTo>
                  <a:lnTo>
                    <a:pt x="14812" y="3238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0B62F8AE-54B1-7D3A-6A4E-155C55364E51}"/>
                </a:ext>
              </a:extLst>
            </p:cNvPr>
            <p:cNvSpPr/>
            <p:nvPr/>
          </p:nvSpPr>
          <p:spPr>
            <a:xfrm rot="16200000">
              <a:off x="6570555" y="2555256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09358BB6-17D6-24BD-8867-1C2361B7EF4F}"/>
                </a:ext>
              </a:extLst>
            </p:cNvPr>
            <p:cNvSpPr/>
            <p:nvPr/>
          </p:nvSpPr>
          <p:spPr>
            <a:xfrm rot="16200000">
              <a:off x="7739696" y="2566407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0553E9D5-88C9-7F01-A4CE-7E60509CFBF6}"/>
                </a:ext>
              </a:extLst>
            </p:cNvPr>
            <p:cNvSpPr/>
            <p:nvPr/>
          </p:nvSpPr>
          <p:spPr>
            <a:xfrm rot="16200000">
              <a:off x="8858068" y="257221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:a16="http://schemas.microsoft.com/office/drawing/2014/main" id="{ED35D04E-51F9-EF39-964C-D8ABCA5DC5D0}"/>
                </a:ext>
              </a:extLst>
            </p:cNvPr>
            <p:cNvSpPr/>
            <p:nvPr/>
          </p:nvSpPr>
          <p:spPr>
            <a:xfrm>
              <a:off x="11326949" y="2553272"/>
              <a:ext cx="156087" cy="15608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:a16="http://schemas.microsoft.com/office/drawing/2014/main" id="{B5B7835E-7890-E041-FF78-88533F44E61B}"/>
                </a:ext>
              </a:extLst>
            </p:cNvPr>
            <p:cNvSpPr/>
            <p:nvPr/>
          </p:nvSpPr>
          <p:spPr>
            <a:xfrm>
              <a:off x="6340759" y="2524832"/>
              <a:ext cx="175549" cy="175549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0488C0A5-EF3D-27C7-51ED-1A2F3631634D}"/>
                </a:ext>
              </a:extLst>
            </p:cNvPr>
            <p:cNvSpPr/>
            <p:nvPr/>
          </p:nvSpPr>
          <p:spPr>
            <a:xfrm rot="5400000">
              <a:off x="9399097" y="2624644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6" name="Isosceles Triangle 105">
              <a:extLst>
                <a:ext uri="{FF2B5EF4-FFF2-40B4-BE49-F238E27FC236}">
                  <a16:creationId xmlns:a16="http://schemas.microsoft.com/office/drawing/2014/main" id="{FCE4965D-A10D-F507-0F93-3360F2A71D88}"/>
                </a:ext>
              </a:extLst>
            </p:cNvPr>
            <p:cNvSpPr/>
            <p:nvPr/>
          </p:nvSpPr>
          <p:spPr>
            <a:xfrm rot="5400000">
              <a:off x="10590321" y="263785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7" name="Isosceles Triangle 106">
              <a:extLst>
                <a:ext uri="{FF2B5EF4-FFF2-40B4-BE49-F238E27FC236}">
                  <a16:creationId xmlns:a16="http://schemas.microsoft.com/office/drawing/2014/main" id="{73CBE46F-A3CF-9A2A-9F6C-AE1A6AA390D0}"/>
                </a:ext>
              </a:extLst>
            </p:cNvPr>
            <p:cNvSpPr/>
            <p:nvPr/>
          </p:nvSpPr>
          <p:spPr>
            <a:xfrm rot="16200000">
              <a:off x="9997607" y="2572379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08" name="Isosceles Triangle 107">
              <a:extLst>
                <a:ext uri="{FF2B5EF4-FFF2-40B4-BE49-F238E27FC236}">
                  <a16:creationId xmlns:a16="http://schemas.microsoft.com/office/drawing/2014/main" id="{A5D1DE1D-5F34-DA14-446E-A56EE492697C}"/>
                </a:ext>
              </a:extLst>
            </p:cNvPr>
            <p:cNvSpPr/>
            <p:nvPr/>
          </p:nvSpPr>
          <p:spPr>
            <a:xfrm rot="16200000">
              <a:off x="11094376" y="2585861"/>
              <a:ext cx="69029" cy="78861"/>
            </a:xfrm>
            <a:prstGeom prst="triangl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241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0570D0-01A2-B1FF-12AD-A910E3A656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00" y="1018592"/>
            <a:ext cx="6870509" cy="4968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D66B1-512A-FBD2-F599-1E2979CD04E3}"/>
              </a:ext>
            </a:extLst>
          </p:cNvPr>
          <p:cNvSpPr txBox="1"/>
          <p:nvPr/>
        </p:nvSpPr>
        <p:spPr>
          <a:xfrm>
            <a:off x="8285648" y="2304327"/>
            <a:ext cx="31175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u="sng"/>
              <a:t>Traffic Signal Warrants</a:t>
            </a:r>
            <a:endParaRPr lang="en-US"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9D2BB0-0D2C-6A35-1BC9-D66BCB59A9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192" y="-1035289"/>
            <a:ext cx="663959" cy="773941"/>
          </a:xfrm>
          <a:prstGeom prst="rect">
            <a:avLst/>
          </a:prstGeom>
        </p:spPr>
      </p:pic>
      <p:pic>
        <p:nvPicPr>
          <p:cNvPr id="24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4B9C4B85-B2BE-0CE1-9C34-E35FADEB3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1036614" y="2145957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B2DEE50D-5982-A9E5-AE66-9CB550ADE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4717948" y="2187967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BC179FAC-7164-78F9-FA28-9AD5F50F1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3054879" y="2129446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51F38D84-02D6-8BAB-984D-23690FF6E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3801623" y="2145957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CFE3086D-3C9C-BB3A-7843-C5E0939D6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6098739" y="2145589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C7543E09-2C08-1277-00B3-0E9B79769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6719851" y="2262675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EBE752-FF38-C5BF-7BA7-E14170BC0D21}"/>
              </a:ext>
            </a:extLst>
          </p:cNvPr>
          <p:cNvGrpSpPr/>
          <p:nvPr/>
        </p:nvGrpSpPr>
        <p:grpSpPr>
          <a:xfrm>
            <a:off x="643143" y="2591742"/>
            <a:ext cx="2050725" cy="1997736"/>
            <a:chOff x="2411500" y="5444696"/>
            <a:chExt cx="2050725" cy="199773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4D8629F-1859-9121-BED7-948E1FA9F3A8}"/>
                </a:ext>
              </a:extLst>
            </p:cNvPr>
            <p:cNvGrpSpPr/>
            <p:nvPr/>
          </p:nvGrpSpPr>
          <p:grpSpPr>
            <a:xfrm>
              <a:off x="2411500" y="5444696"/>
              <a:ext cx="2050725" cy="1997736"/>
              <a:chOff x="5552288" y="7691168"/>
              <a:chExt cx="2067641" cy="202211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5D13F56-3349-7910-34FA-C39E46397F47}"/>
                  </a:ext>
                </a:extLst>
              </p:cNvPr>
              <p:cNvSpPr txBox="1"/>
              <p:nvPr/>
            </p:nvSpPr>
            <p:spPr>
              <a:xfrm>
                <a:off x="5552288" y="8944129"/>
                <a:ext cx="2067641" cy="76914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tIns="91440" rtlCol="0">
                <a:noAutofit/>
              </a:bodyPr>
              <a:lstStyle/>
              <a:p>
                <a:r>
                  <a:rPr lang="en-US" sz="1000" b="1" u="sng" dirty="0">
                    <a:solidFill>
                      <a:srgbClr val="3056A5"/>
                    </a:solidFill>
                  </a:rPr>
                  <a:t>Skillman at La Vista</a:t>
                </a:r>
              </a:p>
              <a:p>
                <a:r>
                  <a:rPr lang="en-US" sz="1000" dirty="0">
                    <a:solidFill>
                      <a:srgbClr val="3056A5"/>
                    </a:solidFill>
                  </a:rPr>
                  <a:t>Failing Intersection. </a:t>
                </a:r>
              </a:p>
              <a:p>
                <a:r>
                  <a:rPr lang="en-US" sz="1000" dirty="0">
                    <a:solidFill>
                      <a:srgbClr val="3056A5"/>
                    </a:solidFill>
                  </a:rPr>
                  <a:t>Traffic Signal recommended. Improves from </a:t>
                </a:r>
                <a:r>
                  <a:rPr lang="en-US" sz="1000" b="1" u="sng" dirty="0">
                    <a:solidFill>
                      <a:srgbClr val="FF0000"/>
                    </a:solidFill>
                  </a:rPr>
                  <a:t>LOS from E </a:t>
                </a:r>
                <a:r>
                  <a:rPr lang="en-US" sz="1000" b="1" u="sng" dirty="0">
                    <a:solidFill>
                      <a:srgbClr val="00B050"/>
                    </a:solidFill>
                  </a:rPr>
                  <a:t>to C</a:t>
                </a:r>
                <a:endParaRPr lang="en-US" sz="1000" dirty="0">
                  <a:solidFill>
                    <a:srgbClr val="3056A5"/>
                  </a:solidFill>
                  <a:highlight>
                    <a:srgbClr val="FFFF00"/>
                  </a:highlight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A701B37-8CE1-8C30-4620-ED9E57FEE19A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 flipH="1" flipV="1">
                <a:off x="6200322" y="7691168"/>
                <a:ext cx="385787" cy="125296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4" descr="150+ Traffic Light Black And White Stock Illustrations ...">
              <a:extLst>
                <a:ext uri="{FF2B5EF4-FFF2-40B4-BE49-F238E27FC236}">
                  <a16:creationId xmlns:a16="http://schemas.microsoft.com/office/drawing/2014/main" id="{0BBF6299-FD53-83DE-3A4A-2AC14EA00C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9248" y1="21732" x2="29248" y2="21732"/>
                          <a14:foregroundMark x1="25163" y1="19118" x2="25163" y2="19118"/>
                          <a14:foregroundMark x1="26634" y1="19771" x2="32026" y2="29739"/>
                          <a14:foregroundMark x1="32026" y1="29739" x2="30065" y2="18791"/>
                          <a14:foregroundMark x1="30065" y1="18791" x2="31046" y2="26144"/>
                          <a14:foregroundMark x1="51961" y1="21732" x2="43464" y2="24673"/>
                          <a14:foregroundMark x1="43464" y1="24673" x2="53431" y2="30065"/>
                          <a14:foregroundMark x1="53431" y1="30065" x2="57680" y2="21569"/>
                          <a14:foregroundMark x1="57680" y1="21569" x2="40359" y2="14869"/>
                          <a14:foregroundMark x1="40359" y1="14869" x2="40850" y2="33824"/>
                          <a14:foregroundMark x1="40850" y1="33824" x2="58824" y2="76797"/>
                          <a14:foregroundMark x1="58824" y1="76797" x2="44444" y2="81699"/>
                          <a14:foregroundMark x1="44444" y1="81699" x2="42484" y2="61765"/>
                          <a14:foregroundMark x1="42484" y1="61765" x2="57680" y2="23366"/>
                          <a14:foregroundMark x1="43301" y1="13889" x2="36111" y2="20261"/>
                          <a14:foregroundMark x1="36111" y1="20261" x2="36601" y2="80065"/>
                          <a14:foregroundMark x1="36601" y1="80065" x2="51797" y2="85458"/>
                          <a14:foregroundMark x1="51797" y1="85458" x2="64216" y2="78758"/>
                          <a14:foregroundMark x1="64216" y1="78758" x2="64216" y2="18791"/>
                          <a14:foregroundMark x1="64216" y1="18791" x2="52778" y2="13889"/>
                          <a14:foregroundMark x1="52778" y1="13889" x2="50163" y2="14216"/>
                          <a14:foregroundMark x1="69608" y1="20261" x2="67157" y2="18791"/>
                          <a14:foregroundMark x1="67157" y1="30556" x2="75817" y2="18791"/>
                          <a14:foregroundMark x1="75817" y1="18791" x2="67484" y2="23366"/>
                          <a14:foregroundMark x1="67484" y1="23366" x2="67157" y2="29248"/>
                          <a14:foregroundMark x1="66503" y1="55392" x2="74346" y2="42974"/>
                          <a14:foregroundMark x1="74346" y1="42974" x2="66667" y2="52124"/>
                          <a14:foregroundMark x1="66667" y1="52124" x2="66667" y2="52124"/>
                          <a14:foregroundMark x1="67157" y1="66503" x2="66993" y2="78268"/>
                          <a14:foregroundMark x1="66993" y1="78268" x2="65850" y2="64542"/>
                          <a14:foregroundMark x1="33170" y1="78595" x2="27288" y2="68137"/>
                          <a14:foregroundMark x1="27288" y1="68137" x2="32516" y2="74346"/>
                          <a14:foregroundMark x1="32516" y1="74346" x2="32516" y2="74673"/>
                          <a14:foregroundMark x1="32680" y1="55392" x2="28268" y2="46242"/>
                          <a14:foregroundMark x1="28268" y1="46242" x2="32516" y2="55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t="9804" r="20480" b="9913"/>
            <a:stretch/>
          </p:blipFill>
          <p:spPr bwMode="auto">
            <a:xfrm>
              <a:off x="4146937" y="6863636"/>
              <a:ext cx="237164" cy="325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4FECE-B7F1-BB32-3A7A-75A5D05E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27</a:t>
            </a:fld>
            <a:endParaRPr lang="en-US"/>
          </a:p>
        </p:txBody>
      </p:sp>
      <p:pic>
        <p:nvPicPr>
          <p:cNvPr id="32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B7D800E4-4AAB-8AB9-23FE-C9DA7BF99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3862306" y="4105752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36EE01C2-EC24-6B86-9B64-122500663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5924139" y="4681140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B4D173FC-4858-B433-05E5-3D2798E86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4714908" y="4103173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018DB712-175D-184F-3A6C-18445010B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5084059" y="4299733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DDB37112-C56E-845B-5477-5BEA4D8C1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5423006" y="4532734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464770-CBB0-50D6-4D5F-74986793D98F}"/>
              </a:ext>
            </a:extLst>
          </p:cNvPr>
          <p:cNvGrpSpPr/>
          <p:nvPr/>
        </p:nvGrpSpPr>
        <p:grpSpPr>
          <a:xfrm>
            <a:off x="1982128" y="1089101"/>
            <a:ext cx="2401468" cy="1390464"/>
            <a:chOff x="1303323" y="1848545"/>
            <a:chExt cx="2401468" cy="139046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F1F258-C19B-49BF-1247-1199850CF158}"/>
                </a:ext>
              </a:extLst>
            </p:cNvPr>
            <p:cNvGrpSpPr/>
            <p:nvPr/>
          </p:nvGrpSpPr>
          <p:grpSpPr>
            <a:xfrm>
              <a:off x="1303323" y="1894442"/>
              <a:ext cx="2401468" cy="1344567"/>
              <a:chOff x="5034894" y="3718619"/>
              <a:chExt cx="2126890" cy="1753564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7233CA5-CEBB-10F8-1404-426CBC60A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217" y="4440845"/>
                <a:ext cx="500567" cy="103133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CD3364-A940-762D-3C0F-0E6623D2C3D9}"/>
                  </a:ext>
                </a:extLst>
              </p:cNvPr>
              <p:cNvSpPr txBox="1"/>
              <p:nvPr/>
            </p:nvSpPr>
            <p:spPr>
              <a:xfrm>
                <a:off x="5034894" y="3718619"/>
                <a:ext cx="1626323" cy="72251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u="sng">
                    <a:solidFill>
                      <a:srgbClr val="3056A5"/>
                    </a:solidFill>
                  </a:rPr>
                  <a:t>Skillman at Anita</a:t>
                </a:r>
              </a:p>
              <a:p>
                <a:r>
                  <a:rPr lang="en-US" sz="1000">
                    <a:solidFill>
                      <a:srgbClr val="3056A5"/>
                    </a:solidFill>
                  </a:rPr>
                  <a:t>Traffic Signal not warranted/recommended</a:t>
                </a:r>
              </a:p>
            </p:txBody>
          </p:sp>
        </p:grpSp>
        <p:pic>
          <p:nvPicPr>
            <p:cNvPr id="41" name="Picture 2" descr="Stop Sign R1-1 - Traffic Safety Supply Company">
              <a:extLst>
                <a:ext uri="{FF2B5EF4-FFF2-40B4-BE49-F238E27FC236}">
                  <a16:creationId xmlns:a16="http://schemas.microsoft.com/office/drawing/2014/main" id="{ACEF3895-AAF4-B23E-A7FB-7624452EB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950" y="1848545"/>
              <a:ext cx="799641" cy="49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299482B-F8C7-3D87-02CE-B4B78F03DAC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B75399F-1797-522B-F11B-35FD73009E35}"/>
              </a:ext>
            </a:extLst>
          </p:cNvPr>
          <p:cNvSpPr txBox="1">
            <a:spLocks/>
          </p:cNvSpPr>
          <p:nvPr/>
        </p:nvSpPr>
        <p:spPr>
          <a:xfrm>
            <a:off x="145227" y="-119742"/>
            <a:ext cx="12046773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3200"/>
            </a:br>
            <a:r>
              <a:rPr lang="en-US" sz="3200"/>
              <a:t>Intersection LOS Evaluation/Signal Warrants – AM Peak Hour</a:t>
            </a:r>
          </a:p>
        </p:txBody>
      </p:sp>
      <p:pic>
        <p:nvPicPr>
          <p:cNvPr id="51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2584A9A8-945B-D7E1-2192-37EBB632D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11401420" y="1688774"/>
            <a:ext cx="300900" cy="4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0A6B0C-F904-25AE-9D9A-0901BA701A45}"/>
              </a:ext>
            </a:extLst>
          </p:cNvPr>
          <p:cNvGrpSpPr/>
          <p:nvPr/>
        </p:nvGrpSpPr>
        <p:grpSpPr>
          <a:xfrm>
            <a:off x="8102897" y="1225245"/>
            <a:ext cx="3812878" cy="954107"/>
            <a:chOff x="8102897" y="1225245"/>
            <a:chExt cx="3812878" cy="954107"/>
          </a:xfrm>
          <a:solidFill>
            <a:srgbClr val="E5EBF7"/>
          </a:solidFill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58CB36-CE66-3372-8E21-1A413DB1B6E6}"/>
                </a:ext>
              </a:extLst>
            </p:cNvPr>
            <p:cNvSpPr txBox="1"/>
            <p:nvPr/>
          </p:nvSpPr>
          <p:spPr>
            <a:xfrm>
              <a:off x="8102897" y="1225245"/>
              <a:ext cx="3812878" cy="954107"/>
            </a:xfrm>
            <a:prstGeom prst="rect">
              <a:avLst/>
            </a:prstGeom>
            <a:grpFill/>
            <a:ln w="28575">
              <a:solidFill>
                <a:schemeClr val="bg2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15 out of 15 </a:t>
              </a:r>
              <a:r>
                <a:rPr lang="en-US" sz="1400" b="1" dirty="0">
                  <a:solidFill>
                    <a:srgbClr val="3056A5"/>
                  </a:solidFill>
                </a:rPr>
                <a:t>signalized intersections </a:t>
              </a:r>
              <a:r>
                <a:rPr lang="en-US" sz="1400" dirty="0">
                  <a:solidFill>
                    <a:srgbClr val="3056A5"/>
                  </a:solidFill>
                </a:rPr>
                <a:t>are projected to operate at </a:t>
              </a:r>
              <a:r>
                <a:rPr lang="en-US" sz="1400" b="1" dirty="0"/>
                <a:t>LOS D or better </a:t>
              </a:r>
              <a:r>
                <a:rPr lang="en-US" sz="1400" dirty="0">
                  <a:solidFill>
                    <a:srgbClr val="3056A5"/>
                  </a:solidFill>
                </a:rPr>
                <a:t>during the </a:t>
              </a:r>
              <a:r>
                <a:rPr lang="en-US" sz="1400" b="1" dirty="0">
                  <a:solidFill>
                    <a:srgbClr val="3056A5"/>
                  </a:solidFill>
                </a:rPr>
                <a:t>AM peak hour in 2045 with   </a:t>
              </a:r>
              <a:r>
                <a:rPr lang="en-US" sz="1400" dirty="0">
                  <a:solidFill>
                    <a:srgbClr val="3056A5"/>
                  </a:solidFill>
                </a:rPr>
                <a:t>signal timing adjustments. </a:t>
              </a:r>
            </a:p>
          </p:txBody>
        </p:sp>
        <p:pic>
          <p:nvPicPr>
            <p:cNvPr id="54" name="Picture 4" descr="150+ Traffic Light Black And White Stock Illustrations ...">
              <a:extLst>
                <a:ext uri="{FF2B5EF4-FFF2-40B4-BE49-F238E27FC236}">
                  <a16:creationId xmlns:a16="http://schemas.microsoft.com/office/drawing/2014/main" id="{EE65360E-9279-C1A1-8C3C-E9E6FEC2F6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29248" y1="21732" x2="29248" y2="21732"/>
                          <a14:foregroundMark x1="25163" y1="19118" x2="25163" y2="19118"/>
                          <a14:foregroundMark x1="26634" y1="19771" x2="32026" y2="29739"/>
                          <a14:foregroundMark x1="32026" y1="29739" x2="30065" y2="18791"/>
                          <a14:foregroundMark x1="30065" y1="18791" x2="31046" y2="26144"/>
                          <a14:foregroundMark x1="51961" y1="21732" x2="43464" y2="24673"/>
                          <a14:foregroundMark x1="43464" y1="24673" x2="53431" y2="30065"/>
                          <a14:foregroundMark x1="53431" y1="30065" x2="57680" y2="21569"/>
                          <a14:foregroundMark x1="57680" y1="21569" x2="40359" y2="14869"/>
                          <a14:foregroundMark x1="40359" y1="14869" x2="40850" y2="33824"/>
                          <a14:foregroundMark x1="40850" y1="33824" x2="58824" y2="76797"/>
                          <a14:foregroundMark x1="58824" y1="76797" x2="44444" y2="81699"/>
                          <a14:foregroundMark x1="44444" y1="81699" x2="42484" y2="61765"/>
                          <a14:foregroundMark x1="42484" y1="61765" x2="57680" y2="23366"/>
                          <a14:foregroundMark x1="43301" y1="13889" x2="36111" y2="20261"/>
                          <a14:foregroundMark x1="36111" y1="20261" x2="36601" y2="80065"/>
                          <a14:foregroundMark x1="36601" y1="80065" x2="51797" y2="85458"/>
                          <a14:foregroundMark x1="51797" y1="85458" x2="64216" y2="78758"/>
                          <a14:foregroundMark x1="64216" y1="78758" x2="64216" y2="18791"/>
                          <a14:foregroundMark x1="64216" y1="18791" x2="52778" y2="13889"/>
                          <a14:foregroundMark x1="52778" y1="13889" x2="50163" y2="14216"/>
                          <a14:foregroundMark x1="69608" y1="20261" x2="67157" y2="18791"/>
                          <a14:foregroundMark x1="67157" y1="30556" x2="75817" y2="18791"/>
                          <a14:foregroundMark x1="75817" y1="18791" x2="67484" y2="23366"/>
                          <a14:foregroundMark x1="67484" y1="23366" x2="67157" y2="29248"/>
                          <a14:foregroundMark x1="66503" y1="55392" x2="74346" y2="42974"/>
                          <a14:foregroundMark x1="74346" y1="42974" x2="66667" y2="52124"/>
                          <a14:foregroundMark x1="66667" y1="52124" x2="66667" y2="52124"/>
                          <a14:foregroundMark x1="67157" y1="66503" x2="66993" y2="78268"/>
                          <a14:foregroundMark x1="66993" y1="78268" x2="65850" y2="64542"/>
                          <a14:foregroundMark x1="33170" y1="78595" x2="27288" y2="68137"/>
                          <a14:foregroundMark x1="27288" y1="68137" x2="32516" y2="74346"/>
                          <a14:foregroundMark x1="32516" y1="74346" x2="32516" y2="74673"/>
                          <a14:foregroundMark x1="32680" y1="55392" x2="28268" y2="46242"/>
                          <a14:foregroundMark x1="28268" y1="46242" x2="32516" y2="55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t="9804" r="20480" b="9913"/>
            <a:stretch/>
          </p:blipFill>
          <p:spPr bwMode="auto">
            <a:xfrm>
              <a:off x="11475671" y="1587469"/>
              <a:ext cx="300900" cy="41296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191F7F-756E-CC0F-06BB-5FDFBB62A6EB}"/>
              </a:ext>
            </a:extLst>
          </p:cNvPr>
          <p:cNvGrpSpPr/>
          <p:nvPr/>
        </p:nvGrpSpPr>
        <p:grpSpPr>
          <a:xfrm>
            <a:off x="385140" y="4641432"/>
            <a:ext cx="4608099" cy="1347167"/>
            <a:chOff x="478943" y="4458224"/>
            <a:chExt cx="4608099" cy="13471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2E4BFD-7C42-5CF7-2D7B-C32D3E8476F8}"/>
                </a:ext>
              </a:extLst>
            </p:cNvPr>
            <p:cNvGrpSpPr/>
            <p:nvPr/>
          </p:nvGrpSpPr>
          <p:grpSpPr>
            <a:xfrm>
              <a:off x="478943" y="4458224"/>
              <a:ext cx="4608099" cy="1347167"/>
              <a:chOff x="4634396" y="2243208"/>
              <a:chExt cx="3993743" cy="1719294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99B586E-776E-E966-6354-CC7F1750EDCA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V="1">
                <a:off x="6801509" y="2243208"/>
                <a:ext cx="1826630" cy="9619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C453A3-B1F9-77E3-7328-854AC2D8B7CD}"/>
                  </a:ext>
                </a:extLst>
              </p:cNvPr>
              <p:cNvSpPr txBox="1"/>
              <p:nvPr/>
            </p:nvSpPr>
            <p:spPr>
              <a:xfrm>
                <a:off x="4634396" y="2469887"/>
                <a:ext cx="2167113" cy="149261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u="sng">
                    <a:solidFill>
                      <a:srgbClr val="3056A5"/>
                    </a:solidFill>
                  </a:rPr>
                  <a:t>Skillman at Home Depot Drive </a:t>
                </a:r>
              </a:p>
              <a:p>
                <a:r>
                  <a:rPr lang="en-US" sz="1000">
                    <a:solidFill>
                      <a:srgbClr val="3056A5"/>
                    </a:solidFill>
                  </a:rPr>
                  <a:t>Although a traffic Signal was warranted, it is </a:t>
                </a:r>
                <a:r>
                  <a:rPr lang="en-US" sz="1000" b="1" u="sng">
                    <a:solidFill>
                      <a:srgbClr val="3056A5"/>
                    </a:solidFill>
                  </a:rPr>
                  <a:t>not recommended</a:t>
                </a:r>
                <a:r>
                  <a:rPr lang="en-US" sz="1000" b="1">
                    <a:solidFill>
                      <a:srgbClr val="3056A5"/>
                    </a:solidFill>
                  </a:rPr>
                  <a:t> </a:t>
                </a:r>
                <a:r>
                  <a:rPr lang="en-US" sz="1000">
                    <a:solidFill>
                      <a:srgbClr val="3056A5"/>
                    </a:solidFill>
                  </a:rPr>
                  <a:t>due to proximity to adjacent signals.</a:t>
                </a:r>
              </a:p>
              <a:p>
                <a:endParaRPr lang="en-US" sz="1000">
                  <a:solidFill>
                    <a:srgbClr val="3056A5"/>
                  </a:solidFill>
                </a:endParaRPr>
              </a:p>
              <a:p>
                <a:r>
                  <a:rPr lang="en-US" sz="1000">
                    <a:solidFill>
                      <a:srgbClr val="3056A5"/>
                    </a:solidFill>
                  </a:rPr>
                  <a:t>Recommend modifying driveway </a:t>
                </a:r>
              </a:p>
              <a:p>
                <a:r>
                  <a:rPr lang="en-US" sz="1000">
                    <a:solidFill>
                      <a:srgbClr val="3056A5"/>
                    </a:solidFill>
                  </a:rPr>
                  <a:t>access at this intersection </a:t>
                </a:r>
              </a:p>
            </p:txBody>
          </p:sp>
        </p:grpSp>
        <p:sp>
          <p:nvSpPr>
            <p:cNvPr id="20" name="AutoShape 259">
              <a:extLst>
                <a:ext uri="{FF2B5EF4-FFF2-40B4-BE49-F238E27FC236}">
                  <a16:creationId xmlns:a16="http://schemas.microsoft.com/office/drawing/2014/main" id="{187EB58A-3B1B-E17C-CE2B-9FDB85E3C9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2504563" y="5252787"/>
              <a:ext cx="305568" cy="23872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468 h 21600"/>
                <a:gd name="T14" fmla="*/ 19169 w 21600"/>
                <a:gd name="T15" fmla="*/ 76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4468"/>
                  </a:lnTo>
                  <a:cubicBezTo>
                    <a:pt x="5564" y="4468"/>
                    <a:pt x="0" y="7911"/>
                    <a:pt x="0" y="12158"/>
                  </a:cubicBezTo>
                  <a:lnTo>
                    <a:pt x="0" y="21600"/>
                  </a:lnTo>
                  <a:lnTo>
                    <a:pt x="3293" y="21600"/>
                  </a:lnTo>
                  <a:lnTo>
                    <a:pt x="3293" y="12158"/>
                  </a:lnTo>
                  <a:cubicBezTo>
                    <a:pt x="3293" y="9690"/>
                    <a:pt x="7382" y="7690"/>
                    <a:pt x="12427" y="7690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272CD5B-0F26-8935-D933-15ABF013C3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4826" y="2707452"/>
            <a:ext cx="4748714" cy="338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79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2F4DA-CCDE-2BED-D41A-50FD9786B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44" y="1057835"/>
            <a:ext cx="6751770" cy="4867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BBB7D-367D-55B7-7044-59A58F262B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865" y="1196916"/>
            <a:ext cx="663077" cy="771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B440E-1FB2-4E69-3EC1-1186FF85FF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7261" y="3590778"/>
            <a:ext cx="1224710" cy="66116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AC883D-5BE0-84AB-DF55-D8E4D05723CD}"/>
              </a:ext>
            </a:extLst>
          </p:cNvPr>
          <p:cNvGrpSpPr/>
          <p:nvPr/>
        </p:nvGrpSpPr>
        <p:grpSpPr>
          <a:xfrm>
            <a:off x="8102897" y="1225245"/>
            <a:ext cx="3727662" cy="954107"/>
            <a:chOff x="5617583" y="5118506"/>
            <a:chExt cx="3727662" cy="954107"/>
          </a:xfrm>
          <a:solidFill>
            <a:srgbClr val="E5EBF7"/>
          </a:solidFill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C397AE-F544-96CE-2D89-6E9A323D5961}"/>
                </a:ext>
              </a:extLst>
            </p:cNvPr>
            <p:cNvSpPr txBox="1"/>
            <p:nvPr/>
          </p:nvSpPr>
          <p:spPr>
            <a:xfrm>
              <a:off x="5617583" y="5118506"/>
              <a:ext cx="3727662" cy="954107"/>
            </a:xfrm>
            <a:prstGeom prst="rect">
              <a:avLst/>
            </a:prstGeom>
            <a:grpFill/>
            <a:ln w="28575">
              <a:solidFill>
                <a:schemeClr val="bg2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14 out of 15 </a:t>
              </a:r>
              <a:r>
                <a:rPr lang="en-US" sz="1400" b="1" dirty="0">
                  <a:solidFill>
                    <a:srgbClr val="3056A5"/>
                  </a:solidFill>
                </a:rPr>
                <a:t>signalized intersections </a:t>
              </a:r>
              <a:r>
                <a:rPr lang="en-US" sz="1400" dirty="0">
                  <a:solidFill>
                    <a:srgbClr val="3056A5"/>
                  </a:solidFill>
                </a:rPr>
                <a:t>are projected to operate at </a:t>
              </a:r>
              <a:r>
                <a:rPr lang="en-US" sz="1400" b="1" dirty="0"/>
                <a:t>LOS D or better </a:t>
              </a:r>
              <a:r>
                <a:rPr lang="en-US" sz="1400" dirty="0">
                  <a:solidFill>
                    <a:srgbClr val="3056A5"/>
                  </a:solidFill>
                </a:rPr>
                <a:t>during the </a:t>
              </a:r>
              <a:r>
                <a:rPr lang="en-US" sz="1400" b="1" dirty="0">
                  <a:solidFill>
                    <a:srgbClr val="3056A5"/>
                  </a:solidFill>
                </a:rPr>
                <a:t>PM peak hour in 2045 with the </a:t>
              </a:r>
              <a:r>
                <a:rPr lang="en-US" sz="1400" dirty="0">
                  <a:solidFill>
                    <a:srgbClr val="3056A5"/>
                  </a:solidFill>
                </a:rPr>
                <a:t>signal timing adjustments. </a:t>
              </a:r>
            </a:p>
          </p:txBody>
        </p:sp>
        <p:pic>
          <p:nvPicPr>
            <p:cNvPr id="22" name="Picture 4" descr="150+ Traffic Light Black And White Stock Illustrations ...">
              <a:extLst>
                <a:ext uri="{FF2B5EF4-FFF2-40B4-BE49-F238E27FC236}">
                  <a16:creationId xmlns:a16="http://schemas.microsoft.com/office/drawing/2014/main" id="{BBC73E2A-42D6-D71D-6D31-3F81135BB4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9248" y1="21732" x2="29248" y2="21732"/>
                          <a14:foregroundMark x1="25163" y1="19118" x2="25163" y2="19118"/>
                          <a14:foregroundMark x1="26634" y1="19771" x2="32026" y2="29739"/>
                          <a14:foregroundMark x1="32026" y1="29739" x2="30065" y2="18791"/>
                          <a14:foregroundMark x1="30065" y1="18791" x2="31046" y2="26144"/>
                          <a14:foregroundMark x1="51961" y1="21732" x2="43464" y2="24673"/>
                          <a14:foregroundMark x1="43464" y1="24673" x2="53431" y2="30065"/>
                          <a14:foregroundMark x1="53431" y1="30065" x2="57680" y2="21569"/>
                          <a14:foregroundMark x1="57680" y1="21569" x2="40359" y2="14869"/>
                          <a14:foregroundMark x1="40359" y1="14869" x2="40850" y2="33824"/>
                          <a14:foregroundMark x1="40850" y1="33824" x2="58824" y2="76797"/>
                          <a14:foregroundMark x1="58824" y1="76797" x2="44444" y2="81699"/>
                          <a14:foregroundMark x1="44444" y1="81699" x2="42484" y2="61765"/>
                          <a14:foregroundMark x1="42484" y1="61765" x2="57680" y2="23366"/>
                          <a14:foregroundMark x1="43301" y1="13889" x2="36111" y2="20261"/>
                          <a14:foregroundMark x1="36111" y1="20261" x2="36601" y2="80065"/>
                          <a14:foregroundMark x1="36601" y1="80065" x2="51797" y2="85458"/>
                          <a14:foregroundMark x1="51797" y1="85458" x2="64216" y2="78758"/>
                          <a14:foregroundMark x1="64216" y1="78758" x2="64216" y2="18791"/>
                          <a14:foregroundMark x1="64216" y1="18791" x2="52778" y2="13889"/>
                          <a14:foregroundMark x1="52778" y1="13889" x2="50163" y2="14216"/>
                          <a14:foregroundMark x1="69608" y1="20261" x2="67157" y2="18791"/>
                          <a14:foregroundMark x1="67157" y1="30556" x2="75817" y2="18791"/>
                          <a14:foregroundMark x1="75817" y1="18791" x2="67484" y2="23366"/>
                          <a14:foregroundMark x1="67484" y1="23366" x2="67157" y2="29248"/>
                          <a14:foregroundMark x1="66503" y1="55392" x2="74346" y2="42974"/>
                          <a14:foregroundMark x1="74346" y1="42974" x2="66667" y2="52124"/>
                          <a14:foregroundMark x1="66667" y1="52124" x2="66667" y2="52124"/>
                          <a14:foregroundMark x1="67157" y1="66503" x2="66993" y2="78268"/>
                          <a14:foregroundMark x1="66993" y1="78268" x2="65850" y2="64542"/>
                          <a14:foregroundMark x1="33170" y1="78595" x2="27288" y2="68137"/>
                          <a14:foregroundMark x1="27288" y1="68137" x2="32516" y2="74346"/>
                          <a14:foregroundMark x1="32516" y1="74346" x2="32516" y2="74673"/>
                          <a14:foregroundMark x1="32680" y1="55392" x2="28268" y2="46242"/>
                          <a14:foregroundMark x1="28268" y1="46242" x2="32516" y2="55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t="9804" r="20480" b="9913"/>
            <a:stretch/>
          </p:blipFill>
          <p:spPr bwMode="auto">
            <a:xfrm>
              <a:off x="9010270" y="5213056"/>
              <a:ext cx="300900" cy="412966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02BF47A-704A-66FF-50C6-3CFEA04E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368EB-724D-70E3-FDCB-E741C59520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AB77565-411E-8F7E-F237-D6BBCDB01E8B}"/>
              </a:ext>
            </a:extLst>
          </p:cNvPr>
          <p:cNvSpPr txBox="1">
            <a:spLocks/>
          </p:cNvSpPr>
          <p:nvPr/>
        </p:nvSpPr>
        <p:spPr>
          <a:xfrm>
            <a:off x="514365" y="-744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057757-91C4-47F2-8EAA-DFE134655BE6}"/>
              </a:ext>
            </a:extLst>
          </p:cNvPr>
          <p:cNvGrpSpPr/>
          <p:nvPr/>
        </p:nvGrpSpPr>
        <p:grpSpPr>
          <a:xfrm>
            <a:off x="488208" y="2615970"/>
            <a:ext cx="2050725" cy="1864966"/>
            <a:chOff x="2411500" y="5577467"/>
            <a:chExt cx="2050725" cy="186496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8F6889-C511-31A2-F931-5CC4718A5B14}"/>
                </a:ext>
              </a:extLst>
            </p:cNvPr>
            <p:cNvGrpSpPr/>
            <p:nvPr/>
          </p:nvGrpSpPr>
          <p:grpSpPr>
            <a:xfrm>
              <a:off x="2411500" y="5577467"/>
              <a:ext cx="2050725" cy="1864966"/>
              <a:chOff x="5552288" y="7825558"/>
              <a:chExt cx="2067641" cy="188772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BCD99B-AD3C-568C-B0B9-AA1063E64317}"/>
                  </a:ext>
                </a:extLst>
              </p:cNvPr>
              <p:cNvSpPr txBox="1"/>
              <p:nvPr/>
            </p:nvSpPr>
            <p:spPr>
              <a:xfrm>
                <a:off x="5552288" y="8944129"/>
                <a:ext cx="2067641" cy="76914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tIns="91440" rtlCol="0">
                <a:noAutofit/>
              </a:bodyPr>
              <a:lstStyle/>
              <a:p>
                <a:r>
                  <a:rPr lang="en-US" sz="1000" b="1" u="sng" dirty="0">
                    <a:solidFill>
                      <a:srgbClr val="3056A5"/>
                    </a:solidFill>
                  </a:rPr>
                  <a:t>Skillman at La Vista</a:t>
                </a:r>
              </a:p>
              <a:p>
                <a:r>
                  <a:rPr lang="en-US" sz="1000" dirty="0">
                    <a:solidFill>
                      <a:srgbClr val="3056A5"/>
                    </a:solidFill>
                  </a:rPr>
                  <a:t>Failing Intersection. </a:t>
                </a:r>
              </a:p>
              <a:p>
                <a:r>
                  <a:rPr lang="en-US" sz="1000" dirty="0">
                    <a:solidFill>
                      <a:srgbClr val="3056A5"/>
                    </a:solidFill>
                  </a:rPr>
                  <a:t>Traffic Signal recommended. Improves </a:t>
                </a:r>
                <a:r>
                  <a:rPr lang="en-US" sz="1000" b="1" u="sng" dirty="0">
                    <a:solidFill>
                      <a:srgbClr val="FF0000"/>
                    </a:solidFill>
                  </a:rPr>
                  <a:t>LOS from F </a:t>
                </a:r>
                <a:r>
                  <a:rPr lang="en-US" sz="1000" b="1" u="sng" dirty="0">
                    <a:solidFill>
                      <a:srgbClr val="00B050"/>
                    </a:solidFill>
                  </a:rPr>
                  <a:t>to C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02054E3-1121-52D3-025A-19866173471B}"/>
                  </a:ext>
                </a:extLst>
              </p:cNvPr>
              <p:cNvCxnSpPr>
                <a:cxnSpLocks/>
                <a:stCxn id="30" idx="0"/>
              </p:cNvCxnSpPr>
              <p:nvPr/>
            </p:nvCxnSpPr>
            <p:spPr>
              <a:xfrm flipH="1" flipV="1">
                <a:off x="6243480" y="7825558"/>
                <a:ext cx="342629" cy="111857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4" descr="150+ Traffic Light Black And White Stock Illustrations ...">
              <a:extLst>
                <a:ext uri="{FF2B5EF4-FFF2-40B4-BE49-F238E27FC236}">
                  <a16:creationId xmlns:a16="http://schemas.microsoft.com/office/drawing/2014/main" id="{FAE3FAD9-E80F-8E86-4185-0FECE5D75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9248" y1="21732" x2="29248" y2="21732"/>
                          <a14:foregroundMark x1="25163" y1="19118" x2="25163" y2="19118"/>
                          <a14:foregroundMark x1="26634" y1="19771" x2="32026" y2="29739"/>
                          <a14:foregroundMark x1="32026" y1="29739" x2="30065" y2="18791"/>
                          <a14:foregroundMark x1="30065" y1="18791" x2="31046" y2="26144"/>
                          <a14:foregroundMark x1="51961" y1="21732" x2="43464" y2="24673"/>
                          <a14:foregroundMark x1="43464" y1="24673" x2="53431" y2="30065"/>
                          <a14:foregroundMark x1="53431" y1="30065" x2="57680" y2="21569"/>
                          <a14:foregroundMark x1="57680" y1="21569" x2="40359" y2="14869"/>
                          <a14:foregroundMark x1="40359" y1="14869" x2="40850" y2="33824"/>
                          <a14:foregroundMark x1="40850" y1="33824" x2="58824" y2="76797"/>
                          <a14:foregroundMark x1="58824" y1="76797" x2="44444" y2="81699"/>
                          <a14:foregroundMark x1="44444" y1="81699" x2="42484" y2="61765"/>
                          <a14:foregroundMark x1="42484" y1="61765" x2="57680" y2="23366"/>
                          <a14:foregroundMark x1="43301" y1="13889" x2="36111" y2="20261"/>
                          <a14:foregroundMark x1="36111" y1="20261" x2="36601" y2="80065"/>
                          <a14:foregroundMark x1="36601" y1="80065" x2="51797" y2="85458"/>
                          <a14:foregroundMark x1="51797" y1="85458" x2="64216" y2="78758"/>
                          <a14:foregroundMark x1="64216" y1="78758" x2="64216" y2="18791"/>
                          <a14:foregroundMark x1="64216" y1="18791" x2="52778" y2="13889"/>
                          <a14:foregroundMark x1="52778" y1="13889" x2="50163" y2="14216"/>
                          <a14:foregroundMark x1="69608" y1="20261" x2="67157" y2="18791"/>
                          <a14:foregroundMark x1="67157" y1="30556" x2="75817" y2="18791"/>
                          <a14:foregroundMark x1="75817" y1="18791" x2="67484" y2="23366"/>
                          <a14:foregroundMark x1="67484" y1="23366" x2="67157" y2="29248"/>
                          <a14:foregroundMark x1="66503" y1="55392" x2="74346" y2="42974"/>
                          <a14:foregroundMark x1="74346" y1="42974" x2="66667" y2="52124"/>
                          <a14:foregroundMark x1="66667" y1="52124" x2="66667" y2="52124"/>
                          <a14:foregroundMark x1="67157" y1="66503" x2="66993" y2="78268"/>
                          <a14:foregroundMark x1="66993" y1="78268" x2="65850" y2="64542"/>
                          <a14:foregroundMark x1="33170" y1="78595" x2="27288" y2="68137"/>
                          <a14:foregroundMark x1="27288" y1="68137" x2="32516" y2="74346"/>
                          <a14:foregroundMark x1="32516" y1="74346" x2="32516" y2="74673"/>
                          <a14:foregroundMark x1="32680" y1="55392" x2="28268" y2="46242"/>
                          <a14:foregroundMark x1="28268" y1="46242" x2="32516" y2="55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024" t="9804" r="20480" b="9913"/>
            <a:stretch/>
          </p:blipFill>
          <p:spPr bwMode="auto">
            <a:xfrm>
              <a:off x="4157130" y="6890138"/>
              <a:ext cx="237164" cy="325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036A913A-3BCA-4028-86E6-595DF79E5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812107" y="2148685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9E9E5FDD-47C5-8960-55FC-C0258C8FF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4563421" y="2190695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6E3E7ED3-FCAA-309F-081E-7EE4E7954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2900352" y="2132174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089A95B6-B18E-ADCD-4069-87A5F5DF4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3647096" y="2148685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BFF3AE67-69CC-C494-6C2A-A984FB074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5942829" y="2103359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C5D773FB-FF09-F357-F5F3-177157BCA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6550243" y="2179352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278A90CB-7036-8589-DA07-7BFF8940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3643422" y="4138827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40364BB2-3EDE-A1EC-E931-82CBE8EAD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4422296" y="4208807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D21DBBC6-0203-E065-E068-D5068258E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4830372" y="4322861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8AABECFA-B422-BE5D-6BC9-DC3D32DC5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5129543" y="4550523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150+ Traffic Light Black And White Stock Illustrations ...">
            <a:extLst>
              <a:ext uri="{FF2B5EF4-FFF2-40B4-BE49-F238E27FC236}">
                <a16:creationId xmlns:a16="http://schemas.microsoft.com/office/drawing/2014/main" id="{95DD2E58-66F8-F070-4E87-F197C9AB5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8" y1="21732" x2="29248" y2="21732"/>
                        <a14:foregroundMark x1="25163" y1="19118" x2="25163" y2="19118"/>
                        <a14:foregroundMark x1="26634" y1="19771" x2="32026" y2="29739"/>
                        <a14:foregroundMark x1="32026" y1="29739" x2="30065" y2="18791"/>
                        <a14:foregroundMark x1="30065" y1="18791" x2="31046" y2="26144"/>
                        <a14:foregroundMark x1="51961" y1="21732" x2="43464" y2="24673"/>
                        <a14:foregroundMark x1="43464" y1="24673" x2="53431" y2="30065"/>
                        <a14:foregroundMark x1="53431" y1="30065" x2="57680" y2="21569"/>
                        <a14:foregroundMark x1="57680" y1="21569" x2="40359" y2="14869"/>
                        <a14:foregroundMark x1="40359" y1="14869" x2="40850" y2="33824"/>
                        <a14:foregroundMark x1="40850" y1="33824" x2="58824" y2="76797"/>
                        <a14:foregroundMark x1="58824" y1="76797" x2="44444" y2="81699"/>
                        <a14:foregroundMark x1="44444" y1="81699" x2="42484" y2="61765"/>
                        <a14:foregroundMark x1="42484" y1="61765" x2="57680" y2="23366"/>
                        <a14:foregroundMark x1="43301" y1="13889" x2="36111" y2="20261"/>
                        <a14:foregroundMark x1="36111" y1="20261" x2="36601" y2="80065"/>
                        <a14:foregroundMark x1="36601" y1="80065" x2="51797" y2="85458"/>
                        <a14:foregroundMark x1="51797" y1="85458" x2="64216" y2="78758"/>
                        <a14:foregroundMark x1="64216" y1="78758" x2="64216" y2="18791"/>
                        <a14:foregroundMark x1="64216" y1="18791" x2="52778" y2="13889"/>
                        <a14:foregroundMark x1="52778" y1="13889" x2="50163" y2="14216"/>
                        <a14:foregroundMark x1="69608" y1="20261" x2="67157" y2="18791"/>
                        <a14:foregroundMark x1="67157" y1="30556" x2="75817" y2="18791"/>
                        <a14:foregroundMark x1="75817" y1="18791" x2="67484" y2="23366"/>
                        <a14:foregroundMark x1="67484" y1="23366" x2="67157" y2="29248"/>
                        <a14:foregroundMark x1="66503" y1="55392" x2="74346" y2="42974"/>
                        <a14:foregroundMark x1="74346" y1="42974" x2="66667" y2="52124"/>
                        <a14:foregroundMark x1="66667" y1="52124" x2="66667" y2="52124"/>
                        <a14:foregroundMark x1="67157" y1="66503" x2="66993" y2="78268"/>
                        <a14:foregroundMark x1="66993" y1="78268" x2="65850" y2="64542"/>
                        <a14:foregroundMark x1="33170" y1="78595" x2="27288" y2="68137"/>
                        <a14:foregroundMark x1="27288" y1="68137" x2="32516" y2="74346"/>
                        <a14:foregroundMark x1="32516" y1="74346" x2="32516" y2="74673"/>
                        <a14:foregroundMark x1="32680" y1="55392" x2="28268" y2="46242"/>
                        <a14:foregroundMark x1="28268" y1="46242" x2="32516" y2="5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4" t="9804" r="20480" b="9913"/>
          <a:stretch/>
        </p:blipFill>
        <p:spPr bwMode="auto">
          <a:xfrm>
            <a:off x="5468490" y="4666891"/>
            <a:ext cx="169579" cy="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0EBE10C-F1D0-53F0-E650-D8048DC6065F}"/>
              </a:ext>
            </a:extLst>
          </p:cNvPr>
          <p:cNvSpPr txBox="1">
            <a:spLocks/>
          </p:cNvSpPr>
          <p:nvPr/>
        </p:nvSpPr>
        <p:spPr>
          <a:xfrm>
            <a:off x="145227" y="-119742"/>
            <a:ext cx="12046773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3200"/>
            </a:br>
            <a:r>
              <a:rPr lang="en-US" sz="3200"/>
              <a:t>Intersection LOS Evaluation/Signal Warrants - PM Peak Hour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65B775-756A-A8EF-123A-CC74F43E609A}"/>
              </a:ext>
            </a:extLst>
          </p:cNvPr>
          <p:cNvGrpSpPr/>
          <p:nvPr/>
        </p:nvGrpSpPr>
        <p:grpSpPr>
          <a:xfrm>
            <a:off x="478941" y="4635839"/>
            <a:ext cx="4184314" cy="1169551"/>
            <a:chOff x="478941" y="4635839"/>
            <a:chExt cx="4184314" cy="11695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FD60B01-5A1A-90F8-CA1C-A671C72CB94D}"/>
                </a:ext>
              </a:extLst>
            </p:cNvPr>
            <p:cNvGrpSpPr/>
            <p:nvPr/>
          </p:nvGrpSpPr>
          <p:grpSpPr>
            <a:xfrm>
              <a:off x="478941" y="4635839"/>
              <a:ext cx="4184314" cy="1169551"/>
              <a:chOff x="4634396" y="2469887"/>
              <a:chExt cx="3626458" cy="1492615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A07D3523-DE69-BB67-70BE-726C5C5685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4536" y="2522133"/>
                <a:ext cx="1466318" cy="7729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479BD1-4F0E-536D-59E3-7339D07E02DA}"/>
                  </a:ext>
                </a:extLst>
              </p:cNvPr>
              <p:cNvSpPr txBox="1"/>
              <p:nvPr/>
            </p:nvSpPr>
            <p:spPr>
              <a:xfrm>
                <a:off x="4634396" y="2469887"/>
                <a:ext cx="2167113" cy="149261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b="1" u="sng" dirty="0">
                    <a:solidFill>
                      <a:srgbClr val="3056A5"/>
                    </a:solidFill>
                  </a:rPr>
                  <a:t>Skillman at Home Depot Drive </a:t>
                </a:r>
              </a:p>
              <a:p>
                <a:r>
                  <a:rPr lang="en-US" sz="1000" dirty="0">
                    <a:solidFill>
                      <a:srgbClr val="3056A5"/>
                    </a:solidFill>
                  </a:rPr>
                  <a:t>Although a traffic Signal was warranted, it is </a:t>
                </a:r>
                <a:r>
                  <a:rPr lang="en-US" sz="1000" b="1" u="sng" dirty="0">
                    <a:solidFill>
                      <a:srgbClr val="3056A5"/>
                    </a:solidFill>
                  </a:rPr>
                  <a:t>not recommended</a:t>
                </a:r>
                <a:r>
                  <a:rPr lang="en-US" sz="1000" b="1" dirty="0">
                    <a:solidFill>
                      <a:srgbClr val="3056A5"/>
                    </a:solidFill>
                  </a:rPr>
                  <a:t> </a:t>
                </a:r>
                <a:r>
                  <a:rPr lang="en-US" sz="1000" dirty="0">
                    <a:solidFill>
                      <a:srgbClr val="3056A5"/>
                    </a:solidFill>
                  </a:rPr>
                  <a:t>due to proximity with adjacent signals.</a:t>
                </a:r>
              </a:p>
              <a:p>
                <a:endParaRPr lang="en-US" sz="1000" dirty="0">
                  <a:solidFill>
                    <a:srgbClr val="3056A5"/>
                  </a:solidFill>
                </a:endParaRPr>
              </a:p>
              <a:p>
                <a:r>
                  <a:rPr lang="en-US" sz="1000" dirty="0">
                    <a:solidFill>
                      <a:srgbClr val="3056A5"/>
                    </a:solidFill>
                  </a:rPr>
                  <a:t>Recommend modifying driveway </a:t>
                </a:r>
              </a:p>
              <a:p>
                <a:r>
                  <a:rPr lang="en-US" sz="1000" dirty="0">
                    <a:solidFill>
                      <a:srgbClr val="3056A5"/>
                    </a:solidFill>
                  </a:rPr>
                  <a:t>access at this intersection </a:t>
                </a:r>
              </a:p>
            </p:txBody>
          </p:sp>
        </p:grpSp>
        <p:sp>
          <p:nvSpPr>
            <p:cNvPr id="2067" name="AutoShape 259">
              <a:extLst>
                <a:ext uri="{FF2B5EF4-FFF2-40B4-BE49-F238E27FC236}">
                  <a16:creationId xmlns:a16="http://schemas.microsoft.com/office/drawing/2014/main" id="{00000000-0008-0000-1000-0000510000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2504563" y="5252787"/>
              <a:ext cx="305568" cy="23872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468 h 21600"/>
                <a:gd name="T14" fmla="*/ 19169 w 21600"/>
                <a:gd name="T15" fmla="*/ 76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4468"/>
                  </a:lnTo>
                  <a:cubicBezTo>
                    <a:pt x="5564" y="4468"/>
                    <a:pt x="0" y="7911"/>
                    <a:pt x="0" y="12158"/>
                  </a:cubicBezTo>
                  <a:lnTo>
                    <a:pt x="0" y="21600"/>
                  </a:lnTo>
                  <a:lnTo>
                    <a:pt x="3293" y="21600"/>
                  </a:lnTo>
                  <a:lnTo>
                    <a:pt x="3293" y="12158"/>
                  </a:lnTo>
                  <a:cubicBezTo>
                    <a:pt x="3293" y="9690"/>
                    <a:pt x="7382" y="7690"/>
                    <a:pt x="12427" y="7690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45BDEE2-964B-2E41-578F-4FA0F3EFC63F}"/>
              </a:ext>
            </a:extLst>
          </p:cNvPr>
          <p:cNvSpPr txBox="1"/>
          <p:nvPr/>
        </p:nvSpPr>
        <p:spPr>
          <a:xfrm>
            <a:off x="8285648" y="2304327"/>
            <a:ext cx="31175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u="sng"/>
              <a:t>Traffic Signal Warrants</a:t>
            </a:r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405CA-4CBA-F1DC-AA80-1D8D3220F0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2455" y="2651267"/>
            <a:ext cx="4748714" cy="338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3F5DCB-159C-9C29-A643-6C58BF503B33}"/>
              </a:ext>
            </a:extLst>
          </p:cNvPr>
          <p:cNvGrpSpPr/>
          <p:nvPr/>
        </p:nvGrpSpPr>
        <p:grpSpPr>
          <a:xfrm>
            <a:off x="417239" y="1114887"/>
            <a:ext cx="11468720" cy="5059874"/>
            <a:chOff x="284171" y="901945"/>
            <a:chExt cx="11468720" cy="50598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3B6012-FD88-B1AE-0341-4B62ECD06899}"/>
                </a:ext>
              </a:extLst>
            </p:cNvPr>
            <p:cNvSpPr txBox="1"/>
            <p:nvPr/>
          </p:nvSpPr>
          <p:spPr>
            <a:xfrm>
              <a:off x="284171" y="5561709"/>
              <a:ext cx="3563796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00" i="1">
                  <a:cs typeface="Arial"/>
                </a:rPr>
                <a:t>*Weekend Pedestrian Volume Displayed</a:t>
              </a:r>
              <a:endParaRPr lang="en-US" sz="1000" i="1"/>
            </a:p>
            <a:p>
              <a:r>
                <a:rPr lang="en-US" sz="1000" i="1"/>
                <a:t>^PHB Recommended to Accommodate Pedestrian Demand</a:t>
              </a:r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C41F784-7497-C81E-BCC5-9FA882385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52" b="2752"/>
            <a:stretch/>
          </p:blipFill>
          <p:spPr>
            <a:xfrm>
              <a:off x="371358" y="901945"/>
              <a:ext cx="11381533" cy="4593980"/>
            </a:xfrm>
            <a:prstGeom prst="rect">
              <a:avLst/>
            </a:prstGeom>
            <a:solidFill>
              <a:srgbClr val="FF8003"/>
            </a:solidFill>
            <a:ln w="28575">
              <a:solidFill>
                <a:schemeClr val="tx1"/>
              </a:solidFill>
            </a:ln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D096AD-E0FD-D54D-096F-83AD734FD4D9}"/>
              </a:ext>
            </a:extLst>
          </p:cNvPr>
          <p:cNvCxnSpPr>
            <a:cxnSpLocks/>
          </p:cNvCxnSpPr>
          <p:nvPr/>
        </p:nvCxnSpPr>
        <p:spPr>
          <a:xfrm flipH="1">
            <a:off x="7380268" y="2314370"/>
            <a:ext cx="248081" cy="3272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322C98E-226D-5564-EE5E-98A1C97C2A5A}"/>
              </a:ext>
            </a:extLst>
          </p:cNvPr>
          <p:cNvSpPr/>
          <p:nvPr/>
        </p:nvSpPr>
        <p:spPr>
          <a:xfrm>
            <a:off x="9165708" y="2410437"/>
            <a:ext cx="620688" cy="2312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PHB^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144CE-5411-A375-B862-C3372D1C392F}"/>
              </a:ext>
            </a:extLst>
          </p:cNvPr>
          <p:cNvSpPr/>
          <p:nvPr/>
        </p:nvSpPr>
        <p:spPr>
          <a:xfrm>
            <a:off x="2715948" y="3159877"/>
            <a:ext cx="451896" cy="2979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PHB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253A59-3902-D32D-074C-618A372F7F43}"/>
              </a:ext>
            </a:extLst>
          </p:cNvPr>
          <p:cNvCxnSpPr>
            <a:cxnSpLocks/>
          </p:cNvCxnSpPr>
          <p:nvPr/>
        </p:nvCxnSpPr>
        <p:spPr>
          <a:xfrm flipH="1">
            <a:off x="10895149" y="3879776"/>
            <a:ext cx="244339" cy="4517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AC275D8-B0CE-2961-ADEA-270BAFD62B52}"/>
              </a:ext>
            </a:extLst>
          </p:cNvPr>
          <p:cNvSpPr/>
          <p:nvPr/>
        </p:nvSpPr>
        <p:spPr>
          <a:xfrm>
            <a:off x="10979626" y="3581863"/>
            <a:ext cx="451896" cy="2979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PHB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6DAFD7-DC52-DC3E-F409-4D01281AFF34}"/>
              </a:ext>
            </a:extLst>
          </p:cNvPr>
          <p:cNvCxnSpPr>
            <a:cxnSpLocks/>
          </p:cNvCxnSpPr>
          <p:nvPr/>
        </p:nvCxnSpPr>
        <p:spPr>
          <a:xfrm flipH="1">
            <a:off x="9260681" y="2662238"/>
            <a:ext cx="111919" cy="3095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74DE4CBC-D654-31C1-3C1E-F1E7E84E8F8B}"/>
              </a:ext>
            </a:extLst>
          </p:cNvPr>
          <p:cNvSpPr/>
          <p:nvPr/>
        </p:nvSpPr>
        <p:spPr>
          <a:xfrm>
            <a:off x="7500631" y="2047922"/>
            <a:ext cx="451897" cy="2565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PHB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D56F07E-0579-FFA4-E9D2-93E756D4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29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0718F4-30AB-3114-4965-856D83BEB6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ED7AB8-4E8A-7329-F012-3AB1AA6A8F4F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Pedestrian/Bike Volumes and PHBs/RRFBs</a:t>
            </a:r>
          </a:p>
        </p:txBody>
      </p:sp>
      <p:pic>
        <p:nvPicPr>
          <p:cNvPr id="39" name="Picture 4" descr="Sequence for a Pedestrian Hybrid Beacon (click in image to see full-size image)">
            <a:extLst>
              <a:ext uri="{FF2B5EF4-FFF2-40B4-BE49-F238E27FC236}">
                <a16:creationId xmlns:a16="http://schemas.microsoft.com/office/drawing/2014/main" id="{ED9A1C5B-E5F3-4B89-A4C3-1013A9E3B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5" t="8961" r="21051" b="51318"/>
          <a:stretch/>
        </p:blipFill>
        <p:spPr bwMode="auto">
          <a:xfrm>
            <a:off x="4821395" y="3783086"/>
            <a:ext cx="1962135" cy="19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A8BF13-7DFC-EFF5-0E01-161228000085}"/>
              </a:ext>
            </a:extLst>
          </p:cNvPr>
          <p:cNvSpPr txBox="1"/>
          <p:nvPr/>
        </p:nvSpPr>
        <p:spPr>
          <a:xfrm>
            <a:off x="5715776" y="4679606"/>
            <a:ext cx="1168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/>
              <a:t>Pedestrian Hybrid </a:t>
            </a:r>
          </a:p>
          <a:p>
            <a:r>
              <a:rPr lang="en-US" sz="1050" b="1"/>
              <a:t>Beacon </a:t>
            </a:r>
          </a:p>
          <a:p>
            <a:r>
              <a:rPr lang="en-US" sz="1050" b="1"/>
              <a:t>(PHB)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1D01C-723B-1F98-23AB-272BA52B5518}"/>
              </a:ext>
            </a:extLst>
          </p:cNvPr>
          <p:cNvSpPr/>
          <p:nvPr/>
        </p:nvSpPr>
        <p:spPr>
          <a:xfrm>
            <a:off x="4810020" y="3793136"/>
            <a:ext cx="1973510" cy="19113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5EA377-C980-21EE-E565-68C97A925930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941896" y="2857500"/>
            <a:ext cx="189448" cy="3023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6F922-0CA4-F6C1-6C58-7131F6622914}"/>
              </a:ext>
            </a:extLst>
          </p:cNvPr>
          <p:cNvSpPr/>
          <p:nvPr/>
        </p:nvSpPr>
        <p:spPr>
          <a:xfrm>
            <a:off x="509025" y="3802555"/>
            <a:ext cx="4306443" cy="1891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42C3B-4AF9-9915-6E1E-76E851979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26" y="3801620"/>
            <a:ext cx="4315740" cy="19028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72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92382D-518A-10A2-C346-24452722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CD928-6FE6-E3BE-D324-F619A51B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420C30B-177C-D5A9-57F3-DEC260FB0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459" y="1206921"/>
            <a:ext cx="5442459" cy="50929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sz="2600" b="1" dirty="0">
                <a:solidFill>
                  <a:srgbClr val="3056A5"/>
                </a:solidFill>
                <a:latin typeface="Arial"/>
                <a:cs typeface="Arial"/>
              </a:rPr>
              <a:t>City of Dallas Thoroughfare Plan</a:t>
            </a:r>
            <a:endParaRPr lang="en-US" sz="2600" u="sng" dirty="0">
              <a:solidFill>
                <a:srgbClr val="3056A5"/>
              </a:solidFill>
              <a:latin typeface="Arial"/>
              <a:cs typeface="Arial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7F1B3519-6E83-B1B3-09BC-398E15738D1C}"/>
              </a:ext>
            </a:extLst>
          </p:cNvPr>
          <p:cNvSpPr txBox="1">
            <a:spLocks/>
          </p:cNvSpPr>
          <p:nvPr/>
        </p:nvSpPr>
        <p:spPr>
          <a:xfrm>
            <a:off x="6122389" y="1160569"/>
            <a:ext cx="5442459" cy="58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600" b="1" dirty="0">
                <a:latin typeface="Arial"/>
                <a:cs typeface="Arial"/>
              </a:rPr>
              <a:t>City of Dallas Bike Plan (2011)</a:t>
            </a:r>
            <a:endParaRPr lang="en-US" sz="2600" u="sng" dirty="0"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1E175F-300F-51DB-34A7-6D060321687C}"/>
              </a:ext>
            </a:extLst>
          </p:cNvPr>
          <p:cNvGrpSpPr/>
          <p:nvPr/>
        </p:nvGrpSpPr>
        <p:grpSpPr>
          <a:xfrm>
            <a:off x="1708409" y="1785074"/>
            <a:ext cx="3248602" cy="1650711"/>
            <a:chOff x="330077" y="4859955"/>
            <a:chExt cx="2824608" cy="16507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DD5434-9DA4-C755-F4FD-7263035AB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201"/>
            <a:stretch/>
          </p:blipFill>
          <p:spPr>
            <a:xfrm>
              <a:off x="330077" y="5499037"/>
              <a:ext cx="447737" cy="68717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DE3824-3874-CA92-CE9E-9EF5E0FAFE1B}"/>
                </a:ext>
              </a:extLst>
            </p:cNvPr>
            <p:cNvSpPr txBox="1"/>
            <p:nvPr/>
          </p:nvSpPr>
          <p:spPr>
            <a:xfrm>
              <a:off x="854398" y="5535694"/>
              <a:ext cx="2300285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Community Collector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017435-4D5E-C262-DDB7-BB46702585F1}"/>
                </a:ext>
              </a:extLst>
            </p:cNvPr>
            <p:cNvSpPr txBox="1"/>
            <p:nvPr/>
          </p:nvSpPr>
          <p:spPr>
            <a:xfrm>
              <a:off x="854399" y="5895113"/>
              <a:ext cx="2300286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Residential Collector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57E224-B24E-01FD-94C7-E51FCE911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3428" b="49201"/>
            <a:stretch/>
          </p:blipFill>
          <p:spPr>
            <a:xfrm>
              <a:off x="345029" y="4867246"/>
              <a:ext cx="463083" cy="68717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2136F8-049B-8807-F452-2E0DC6344690}"/>
                </a:ext>
              </a:extLst>
            </p:cNvPr>
            <p:cNvSpPr txBox="1"/>
            <p:nvPr/>
          </p:nvSpPr>
          <p:spPr>
            <a:xfrm>
              <a:off x="884697" y="4859955"/>
              <a:ext cx="1722926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Principal Arterial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4E4469-587F-625A-6183-BBD833437FC4}"/>
                </a:ext>
              </a:extLst>
            </p:cNvPr>
            <p:cNvSpPr txBox="1"/>
            <p:nvPr/>
          </p:nvSpPr>
          <p:spPr>
            <a:xfrm>
              <a:off x="884697" y="5214710"/>
              <a:ext cx="17229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Minor Arterial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D84E7B-8F1F-EFB4-85BC-CB536FAE807F}"/>
              </a:ext>
            </a:extLst>
          </p:cNvPr>
          <p:cNvGrpSpPr/>
          <p:nvPr/>
        </p:nvGrpSpPr>
        <p:grpSpPr>
          <a:xfrm>
            <a:off x="7932022" y="1785074"/>
            <a:ext cx="4099557" cy="638138"/>
            <a:chOff x="6553939" y="4833023"/>
            <a:chExt cx="4099557" cy="6381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036D51-C270-38AF-86D7-6246B5B27921}"/>
                </a:ext>
              </a:extLst>
            </p:cNvPr>
            <p:cNvSpPr txBox="1"/>
            <p:nvPr/>
          </p:nvSpPr>
          <p:spPr>
            <a:xfrm>
              <a:off x="7206475" y="5194162"/>
              <a:ext cx="33026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Planned Off-Street Bike Facility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A18623-FEE5-CA75-43FD-EFD2D6FE34AD}"/>
                </a:ext>
              </a:extLst>
            </p:cNvPr>
            <p:cNvSpPr txBox="1"/>
            <p:nvPr/>
          </p:nvSpPr>
          <p:spPr>
            <a:xfrm>
              <a:off x="7229883" y="4833023"/>
              <a:ext cx="342361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Planned On-Street Bike Facility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2AA41B-D8CE-65BE-E3E9-759F123EA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236" b="27969"/>
            <a:stretch/>
          </p:blipFill>
          <p:spPr>
            <a:xfrm>
              <a:off x="6611532" y="5279179"/>
              <a:ext cx="508941" cy="88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410284-CBB1-77CE-83E4-9E41B4F3A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12" t="44541" r="19164" b="28508"/>
            <a:stretch/>
          </p:blipFill>
          <p:spPr>
            <a:xfrm>
              <a:off x="6553939" y="4943712"/>
              <a:ext cx="560995" cy="14763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68732D-AC4B-F746-7ADF-7685F88F41CF}"/>
              </a:ext>
            </a:extLst>
          </p:cNvPr>
          <p:cNvGrpSpPr/>
          <p:nvPr/>
        </p:nvGrpSpPr>
        <p:grpSpPr>
          <a:xfrm rot="16200000">
            <a:off x="-985747" y="3276006"/>
            <a:ext cx="4313173" cy="1193591"/>
            <a:chOff x="217565" y="2755766"/>
            <a:chExt cx="5973028" cy="16529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467D30-99D3-EE29-055E-9587B091F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013"/>
            <a:stretch/>
          </p:blipFill>
          <p:spPr>
            <a:xfrm rot="5400000">
              <a:off x="2488822" y="554707"/>
              <a:ext cx="1430514" cy="59730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C88AD0-6798-25D4-8147-5F386189B092}"/>
                </a:ext>
              </a:extLst>
            </p:cNvPr>
            <p:cNvSpPr txBox="1"/>
            <p:nvPr/>
          </p:nvSpPr>
          <p:spPr>
            <a:xfrm>
              <a:off x="1354579" y="2989518"/>
              <a:ext cx="13940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Skillman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8FA845-498C-9F2F-36D9-1C6DF7101776}"/>
                </a:ext>
              </a:extLst>
            </p:cNvPr>
            <p:cNvSpPr txBox="1"/>
            <p:nvPr/>
          </p:nvSpPr>
          <p:spPr>
            <a:xfrm>
              <a:off x="1299788" y="3782368"/>
              <a:ext cx="1248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Abrams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7C9B3D-C114-D13F-9456-761DEE89CB2A}"/>
                </a:ext>
              </a:extLst>
            </p:cNvPr>
            <p:cNvSpPr txBox="1"/>
            <p:nvPr/>
          </p:nvSpPr>
          <p:spPr>
            <a:xfrm rot="5400000">
              <a:off x="2365562" y="3375323"/>
              <a:ext cx="1622712" cy="383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Mockingbird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56593E-011D-1277-B611-8F5EC7FF4D33}"/>
                </a:ext>
              </a:extLst>
            </p:cNvPr>
            <p:cNvSpPr txBox="1"/>
            <p:nvPr/>
          </p:nvSpPr>
          <p:spPr>
            <a:xfrm rot="5400000">
              <a:off x="4140283" y="3735450"/>
              <a:ext cx="962889" cy="383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Lovers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34B095-D83B-41B7-7293-96B23A9738A7}"/>
              </a:ext>
            </a:extLst>
          </p:cNvPr>
          <p:cNvGrpSpPr/>
          <p:nvPr/>
        </p:nvGrpSpPr>
        <p:grpSpPr>
          <a:xfrm rot="16200000">
            <a:off x="5191681" y="3300739"/>
            <a:ext cx="4324862" cy="1155816"/>
            <a:chOff x="6399394" y="1864892"/>
            <a:chExt cx="5410955" cy="14460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022284-70C2-EBB2-AEDA-1165A4D14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557108" y="-154166"/>
              <a:ext cx="1095528" cy="54109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9C5398-D30C-5D09-549E-01641EE99824}"/>
                </a:ext>
              </a:extLst>
            </p:cNvPr>
            <p:cNvSpPr txBox="1"/>
            <p:nvPr/>
          </p:nvSpPr>
          <p:spPr>
            <a:xfrm>
              <a:off x="7481772" y="2034830"/>
              <a:ext cx="1218933" cy="38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Skillman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CE2F02-EC65-39DB-5111-9A96DF8E19EC}"/>
                </a:ext>
              </a:extLst>
            </p:cNvPr>
            <p:cNvSpPr txBox="1"/>
            <p:nvPr/>
          </p:nvSpPr>
          <p:spPr>
            <a:xfrm rot="5400000">
              <a:off x="8334503" y="2378031"/>
              <a:ext cx="1372839" cy="346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Mockingbird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772A5-4530-029A-2F38-033D0BF54D1F}"/>
                </a:ext>
              </a:extLst>
            </p:cNvPr>
            <p:cNvSpPr txBox="1"/>
            <p:nvPr/>
          </p:nvSpPr>
          <p:spPr>
            <a:xfrm rot="5400000">
              <a:off x="9884771" y="2651698"/>
              <a:ext cx="971976" cy="346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Lovers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BBB541-1C25-04B3-41B4-46B50F26049A}"/>
                </a:ext>
              </a:extLst>
            </p:cNvPr>
            <p:cNvSpPr txBox="1"/>
            <p:nvPr/>
          </p:nvSpPr>
          <p:spPr>
            <a:xfrm rot="7775386">
              <a:off x="10948790" y="2510898"/>
              <a:ext cx="1063201" cy="346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Loop 12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8BA741A-C33B-AD6C-BC31-E896A3412DD0}"/>
              </a:ext>
            </a:extLst>
          </p:cNvPr>
          <p:cNvSpPr txBox="1"/>
          <p:nvPr/>
        </p:nvSpPr>
        <p:spPr>
          <a:xfrm rot="2395099">
            <a:off x="856012" y="1853710"/>
            <a:ext cx="937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Loop 12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8CF1405E-42B6-4CFB-DEB0-1DB0D8F14C41}"/>
              </a:ext>
            </a:extLst>
          </p:cNvPr>
          <p:cNvSpPr txBox="1">
            <a:spLocks/>
          </p:cNvSpPr>
          <p:nvPr/>
        </p:nvSpPr>
        <p:spPr>
          <a:xfrm>
            <a:off x="7926110" y="2742608"/>
            <a:ext cx="3961089" cy="232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200" dirty="0">
                <a:latin typeface="Arial"/>
                <a:cs typeface="Arial"/>
              </a:rPr>
              <a:t>Note: The latest version of the ongoing Bike Plan Update (Summer 2023 version) does not recommend any bike facilities on Skillman or Abrams north of Richmond.  </a:t>
            </a:r>
            <a:endParaRPr lang="en-US" sz="2200" u="sng" dirty="0">
              <a:latin typeface="Arial"/>
              <a:cs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7ABBF1B-185E-C7A2-E134-D00F0CE1EA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411" y="5310533"/>
            <a:ext cx="298730" cy="5791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B39F31F-F0C5-3872-1FE6-4D17EBF133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73" y="5208340"/>
            <a:ext cx="298730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0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6A565-BFB1-516F-0632-F44545A1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Summary of Traffic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7A572-6E33-964D-8A78-A533B2202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8" y="1212214"/>
            <a:ext cx="10877862" cy="46178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>
              <a:buClrTx/>
            </a:pPr>
            <a:r>
              <a:rPr lang="en-US" sz="2400" dirty="0">
                <a:latin typeface="Arial"/>
                <a:cs typeface="Arial"/>
              </a:rPr>
              <a:t>It is recommended to </a:t>
            </a:r>
            <a:r>
              <a:rPr lang="en-US" sz="2400" b="1" dirty="0">
                <a:latin typeface="Arial"/>
                <a:cs typeface="Arial"/>
              </a:rPr>
              <a:t>maintain the existing cross-section </a:t>
            </a:r>
            <a:r>
              <a:rPr lang="en-US" sz="2400" dirty="0">
                <a:latin typeface="Arial"/>
                <a:cs typeface="Arial"/>
              </a:rPr>
              <a:t>of the roadway</a:t>
            </a:r>
            <a:endParaRPr lang="en-US" dirty="0">
              <a:latin typeface="Arial"/>
              <a:cs typeface="Arial"/>
            </a:endParaRPr>
          </a:p>
          <a:p>
            <a:pPr marL="228600" indent="-228600">
              <a:buClrTx/>
            </a:pPr>
            <a:r>
              <a:rPr lang="en-US" sz="2300" dirty="0">
                <a:latin typeface="Arial"/>
                <a:cs typeface="Arial"/>
              </a:rPr>
              <a:t>Historical data provided an annual growth rate of 0.21%. </a:t>
            </a:r>
            <a:r>
              <a:rPr lang="en-US" sz="2300" dirty="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2300" dirty="0">
                <a:latin typeface="Arial"/>
                <a:cs typeface="Arial"/>
              </a:rPr>
              <a:t> Traffic Analysis assumed annual growth rates of </a:t>
            </a:r>
            <a:r>
              <a:rPr lang="en-US" sz="2300" b="1" dirty="0">
                <a:latin typeface="Arial"/>
                <a:cs typeface="Arial"/>
              </a:rPr>
              <a:t>1%</a:t>
            </a:r>
            <a:r>
              <a:rPr lang="en-US" sz="2300" dirty="0">
                <a:latin typeface="Arial"/>
                <a:cs typeface="Arial"/>
              </a:rPr>
              <a:t> through 2030 and </a:t>
            </a:r>
            <a:r>
              <a:rPr lang="en-US" sz="2300" b="1" dirty="0">
                <a:latin typeface="Arial"/>
                <a:cs typeface="Arial"/>
              </a:rPr>
              <a:t>0.5%</a:t>
            </a:r>
            <a:r>
              <a:rPr lang="en-US" sz="2300" dirty="0">
                <a:latin typeface="Arial"/>
                <a:cs typeface="Arial"/>
              </a:rPr>
              <a:t> through 2045</a:t>
            </a:r>
          </a:p>
          <a:p>
            <a:pPr marL="228600" indent="-228600">
              <a:buClrTx/>
            </a:pPr>
            <a:r>
              <a:rPr lang="en-US" sz="2400" b="1" dirty="0">
                <a:latin typeface="Arial"/>
                <a:cs typeface="Arial"/>
              </a:rPr>
              <a:t>14 out of 15 </a:t>
            </a:r>
            <a:r>
              <a:rPr lang="en-US" sz="2400" dirty="0">
                <a:latin typeface="Arial"/>
                <a:cs typeface="Arial"/>
              </a:rPr>
              <a:t>signalized intersections will operate at </a:t>
            </a:r>
            <a:r>
              <a:rPr lang="en-US" sz="2400" b="1" dirty="0">
                <a:latin typeface="Arial"/>
                <a:cs typeface="Arial"/>
              </a:rPr>
              <a:t>LOS D or better in 2045 during the peak hours</a:t>
            </a:r>
          </a:p>
          <a:p>
            <a:pPr marL="228600" indent="-228600">
              <a:buClrTx/>
            </a:pPr>
            <a:r>
              <a:rPr lang="en-US" sz="2400" dirty="0">
                <a:latin typeface="Arial"/>
                <a:cs typeface="Arial"/>
              </a:rPr>
              <a:t>PHBs are recommended at Vickery Blvd, Sandhurst Ln, Home Depot Driveway, and Crestmont Dr</a:t>
            </a:r>
          </a:p>
          <a:p>
            <a:pPr marL="685800" lvl="1" indent="-228600">
              <a:buClrTx/>
            </a:pPr>
            <a:r>
              <a:rPr lang="en-US" sz="2000" dirty="0">
                <a:latin typeface="Arial"/>
                <a:cs typeface="Arial"/>
              </a:rPr>
              <a:t>Although not warranted, </a:t>
            </a:r>
            <a:r>
              <a:rPr lang="en-US" sz="2000" b="1" u="sng" dirty="0">
                <a:latin typeface="Arial"/>
                <a:cs typeface="Arial"/>
              </a:rPr>
              <a:t>a PHB is recommended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at Crestmont Drive due to high pedestrian demand and potential sight distance constraints with the existing curvature of the roadway.</a:t>
            </a:r>
            <a:endParaRPr lang="en-US" sz="3200" dirty="0">
              <a:latin typeface="Arial"/>
              <a:cs typeface="Arial"/>
            </a:endParaRPr>
          </a:p>
          <a:p>
            <a:pPr marL="228600" indent="-228600"/>
            <a:endParaRPr lang="en-US" sz="3600" dirty="0"/>
          </a:p>
          <a:p>
            <a:pPr marL="228600" indent="-228600"/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B21D7-91AE-6FF6-1B93-9E7F2C50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8AD6C-2619-1579-088B-8F064347EA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C821814-29A3-3E85-D6CC-05B94D32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3837" y="3493330"/>
            <a:ext cx="1821758" cy="26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6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72BA5-FA5D-8F3F-3DA7-FA0B8B95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14CA1-E8FC-1969-F9CF-8D8844C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530" y="4468250"/>
            <a:ext cx="5559628" cy="1616353"/>
          </a:xfrm>
        </p:spPr>
        <p:txBody>
          <a:bodyPr>
            <a:normAutofit/>
          </a:bodyPr>
          <a:lstStyle/>
          <a:p>
            <a:r>
              <a:rPr lang="en-US" sz="400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4100760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F739A69-D68A-81BE-CFDD-E9E90F91D8D8}"/>
              </a:ext>
            </a:extLst>
          </p:cNvPr>
          <p:cNvGrpSpPr/>
          <p:nvPr/>
        </p:nvGrpSpPr>
        <p:grpSpPr>
          <a:xfrm>
            <a:off x="597837" y="4112948"/>
            <a:ext cx="10620669" cy="2044164"/>
            <a:chOff x="597837" y="4112948"/>
            <a:chExt cx="10620669" cy="2044164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A2E66B28-1B95-C7C9-F01F-2FD1319EE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704" t="28604" r="55170" b="1"/>
            <a:stretch/>
          </p:blipFill>
          <p:spPr>
            <a:xfrm rot="5400000">
              <a:off x="5256349" y="-183042"/>
              <a:ext cx="1371301" cy="105383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7EF3B95-23C6-CBD3-DA78-FF088C83FCE3}"/>
                </a:ext>
              </a:extLst>
            </p:cNvPr>
            <p:cNvSpPr/>
            <p:nvPr/>
          </p:nvSpPr>
          <p:spPr>
            <a:xfrm>
              <a:off x="1698469" y="5063385"/>
              <a:ext cx="9520037" cy="623447"/>
            </a:xfrm>
            <a:custGeom>
              <a:avLst/>
              <a:gdLst>
                <a:gd name="connsiteX0" fmla="*/ 0 w 3493140"/>
                <a:gd name="connsiteY0" fmla="*/ 28001 h 71143"/>
                <a:gd name="connsiteX1" fmla="*/ 154593 w 3493140"/>
                <a:gd name="connsiteY1" fmla="*/ 1687 h 71143"/>
                <a:gd name="connsiteX2" fmla="*/ 240112 w 3493140"/>
                <a:gd name="connsiteY2" fmla="*/ 70761 h 71143"/>
                <a:gd name="connsiteX3" fmla="*/ 920978 w 3493140"/>
                <a:gd name="connsiteY3" fmla="*/ 31290 h 71143"/>
                <a:gd name="connsiteX4" fmla="*/ 3493140 w 3493140"/>
                <a:gd name="connsiteY4" fmla="*/ 70761 h 71143"/>
                <a:gd name="connsiteX0" fmla="*/ 0 w 3493140"/>
                <a:gd name="connsiteY0" fmla="*/ 6242 h 49059"/>
                <a:gd name="connsiteX1" fmla="*/ 129193 w 3493140"/>
                <a:gd name="connsiteY1" fmla="*/ 18028 h 49059"/>
                <a:gd name="connsiteX2" fmla="*/ 240112 w 3493140"/>
                <a:gd name="connsiteY2" fmla="*/ 49002 h 49059"/>
                <a:gd name="connsiteX3" fmla="*/ 920978 w 3493140"/>
                <a:gd name="connsiteY3" fmla="*/ 9531 h 49059"/>
                <a:gd name="connsiteX4" fmla="*/ 3493140 w 3493140"/>
                <a:gd name="connsiteY4" fmla="*/ 49002 h 49059"/>
                <a:gd name="connsiteX0" fmla="*/ 0 w 3493140"/>
                <a:gd name="connsiteY0" fmla="*/ 5998 h 48812"/>
                <a:gd name="connsiteX1" fmla="*/ 129193 w 3493140"/>
                <a:gd name="connsiteY1" fmla="*/ 17784 h 48812"/>
                <a:gd name="connsiteX2" fmla="*/ 240112 w 3493140"/>
                <a:gd name="connsiteY2" fmla="*/ 48758 h 48812"/>
                <a:gd name="connsiteX3" fmla="*/ 920978 w 3493140"/>
                <a:gd name="connsiteY3" fmla="*/ 9287 h 48812"/>
                <a:gd name="connsiteX4" fmla="*/ 3493140 w 3493140"/>
                <a:gd name="connsiteY4" fmla="*/ 48758 h 48812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121618"/>
                <a:gd name="connsiteX1" fmla="*/ 129193 w 3493140"/>
                <a:gd name="connsiteY1" fmla="*/ 14428 h 121618"/>
                <a:gd name="connsiteX2" fmla="*/ 244874 w 3493140"/>
                <a:gd name="connsiteY2" fmla="*/ 121602 h 121618"/>
                <a:gd name="connsiteX3" fmla="*/ 920978 w 3493140"/>
                <a:gd name="connsiteY3" fmla="*/ 5931 h 121618"/>
                <a:gd name="connsiteX4" fmla="*/ 3493140 w 3493140"/>
                <a:gd name="connsiteY4" fmla="*/ 45402 h 121618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11 h 42971"/>
                <a:gd name="connsiteX1" fmla="*/ 129193 w 3493140"/>
                <a:gd name="connsiteY1" fmla="*/ 11997 h 42971"/>
                <a:gd name="connsiteX2" fmla="*/ 244874 w 3493140"/>
                <a:gd name="connsiteY2" fmla="*/ 20746 h 42971"/>
                <a:gd name="connsiteX3" fmla="*/ 919948 w 3493140"/>
                <a:gd name="connsiteY3" fmla="*/ 39541 h 42971"/>
                <a:gd name="connsiteX4" fmla="*/ 3493140 w 3493140"/>
                <a:gd name="connsiteY4" fmla="*/ 42971 h 42971"/>
                <a:gd name="connsiteX0" fmla="*/ 0 w 3493140"/>
                <a:gd name="connsiteY0" fmla="*/ 104 h 50363"/>
                <a:gd name="connsiteX1" fmla="*/ 129193 w 3493140"/>
                <a:gd name="connsiteY1" fmla="*/ 11890 h 50363"/>
                <a:gd name="connsiteX2" fmla="*/ 209863 w 3493140"/>
                <a:gd name="connsiteY2" fmla="*/ 49472 h 50363"/>
                <a:gd name="connsiteX3" fmla="*/ 919948 w 3493140"/>
                <a:gd name="connsiteY3" fmla="*/ 39434 h 50363"/>
                <a:gd name="connsiteX4" fmla="*/ 3493140 w 3493140"/>
                <a:gd name="connsiteY4" fmla="*/ 42864 h 50363"/>
                <a:gd name="connsiteX0" fmla="*/ 0 w 3493140"/>
                <a:gd name="connsiteY0" fmla="*/ 22653 h 74848"/>
                <a:gd name="connsiteX1" fmla="*/ 170382 w 3493140"/>
                <a:gd name="connsiteY1" fmla="*/ 1487 h 74848"/>
                <a:gd name="connsiteX2" fmla="*/ 209863 w 3493140"/>
                <a:gd name="connsiteY2" fmla="*/ 72021 h 74848"/>
                <a:gd name="connsiteX3" fmla="*/ 919948 w 3493140"/>
                <a:gd name="connsiteY3" fmla="*/ 61983 h 74848"/>
                <a:gd name="connsiteX4" fmla="*/ 3493140 w 3493140"/>
                <a:gd name="connsiteY4" fmla="*/ 65413 h 74848"/>
                <a:gd name="connsiteX0" fmla="*/ 0 w 3483872"/>
                <a:gd name="connsiteY0" fmla="*/ 32230 h 74127"/>
                <a:gd name="connsiteX1" fmla="*/ 161114 w 3483872"/>
                <a:gd name="connsiteY1" fmla="*/ 766 h 74127"/>
                <a:gd name="connsiteX2" fmla="*/ 200595 w 3483872"/>
                <a:gd name="connsiteY2" fmla="*/ 71300 h 74127"/>
                <a:gd name="connsiteX3" fmla="*/ 910680 w 3483872"/>
                <a:gd name="connsiteY3" fmla="*/ 61262 h 74127"/>
                <a:gd name="connsiteX4" fmla="*/ 3483872 w 3483872"/>
                <a:gd name="connsiteY4" fmla="*/ 64692 h 74127"/>
                <a:gd name="connsiteX0" fmla="*/ 0 w 3483872"/>
                <a:gd name="connsiteY0" fmla="*/ 643 h 40451"/>
                <a:gd name="connsiteX1" fmla="*/ 119924 w 3483872"/>
                <a:gd name="connsiteY1" fmla="*/ 5220 h 40451"/>
                <a:gd name="connsiteX2" fmla="*/ 200595 w 3483872"/>
                <a:gd name="connsiteY2" fmla="*/ 39713 h 40451"/>
                <a:gd name="connsiteX3" fmla="*/ 910680 w 3483872"/>
                <a:gd name="connsiteY3" fmla="*/ 29675 h 40451"/>
                <a:gd name="connsiteX4" fmla="*/ 3483872 w 3483872"/>
                <a:gd name="connsiteY4" fmla="*/ 33105 h 40451"/>
                <a:gd name="connsiteX0" fmla="*/ 0 w 3483872"/>
                <a:gd name="connsiteY0" fmla="*/ 643 h 40172"/>
                <a:gd name="connsiteX1" fmla="*/ 119924 w 3483872"/>
                <a:gd name="connsiteY1" fmla="*/ 5220 h 40172"/>
                <a:gd name="connsiteX2" fmla="*/ 200595 w 3483872"/>
                <a:gd name="connsiteY2" fmla="*/ 39713 h 40172"/>
                <a:gd name="connsiteX3" fmla="*/ 910680 w 3483872"/>
                <a:gd name="connsiteY3" fmla="*/ 29675 h 40172"/>
                <a:gd name="connsiteX4" fmla="*/ 3483872 w 3483872"/>
                <a:gd name="connsiteY4" fmla="*/ 33105 h 40172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1840902 w 3487991"/>
                <a:gd name="connsiteY4" fmla="*/ 22975 h 55073"/>
                <a:gd name="connsiteX5" fmla="*/ 3487991 w 3487991"/>
                <a:gd name="connsiteY5" fmla="*/ 55073 h 55073"/>
                <a:gd name="connsiteX0" fmla="*/ 0 w 3487991"/>
                <a:gd name="connsiteY0" fmla="*/ 487 h 54917"/>
                <a:gd name="connsiteX1" fmla="*/ 119924 w 3487991"/>
                <a:gd name="connsiteY1" fmla="*/ 5064 h 54917"/>
                <a:gd name="connsiteX2" fmla="*/ 193387 w 3487991"/>
                <a:gd name="connsiteY2" fmla="*/ 35438 h 54917"/>
                <a:gd name="connsiteX3" fmla="*/ 910680 w 3487991"/>
                <a:gd name="connsiteY3" fmla="*/ 29519 h 54917"/>
                <a:gd name="connsiteX4" fmla="*/ 1840902 w 3487991"/>
                <a:gd name="connsiteY4" fmla="*/ 22819 h 54917"/>
                <a:gd name="connsiteX5" fmla="*/ 3487991 w 3487991"/>
                <a:gd name="connsiteY5" fmla="*/ 54917 h 5491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31171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2377398 w 3487991"/>
                <a:gd name="connsiteY4" fmla="*/ 37349 h 57090"/>
                <a:gd name="connsiteX5" fmla="*/ 3487991 w 3487991"/>
                <a:gd name="connsiteY5" fmla="*/ 57090 h 57090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487991 w 3487991"/>
                <a:gd name="connsiteY5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69382 w 3487991"/>
                <a:gd name="connsiteY5" fmla="*/ 52494 h 55416"/>
                <a:gd name="connsiteX6" fmla="*/ 3487991 w 3487991"/>
                <a:gd name="connsiteY6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70755 w 3487991"/>
                <a:gd name="connsiteY5" fmla="*/ 47002 h 55416"/>
                <a:gd name="connsiteX6" fmla="*/ 3487991 w 3487991"/>
                <a:gd name="connsiteY6" fmla="*/ 55416 h 55416"/>
                <a:gd name="connsiteX0" fmla="*/ 0 w 3972656"/>
                <a:gd name="connsiteY0" fmla="*/ 986 h 144661"/>
                <a:gd name="connsiteX1" fmla="*/ 119924 w 3972656"/>
                <a:gd name="connsiteY1" fmla="*/ 5563 h 144661"/>
                <a:gd name="connsiteX2" fmla="*/ 193387 w 3972656"/>
                <a:gd name="connsiteY2" fmla="*/ 35937 h 144661"/>
                <a:gd name="connsiteX3" fmla="*/ 910680 w 3972656"/>
                <a:gd name="connsiteY3" fmla="*/ 30018 h 144661"/>
                <a:gd name="connsiteX4" fmla="*/ 2377398 w 3972656"/>
                <a:gd name="connsiteY4" fmla="*/ 35675 h 144661"/>
                <a:gd name="connsiteX5" fmla="*/ 3370755 w 3972656"/>
                <a:gd name="connsiteY5" fmla="*/ 47002 h 144661"/>
                <a:gd name="connsiteX6" fmla="*/ 3972656 w 3972656"/>
                <a:gd name="connsiteY6" fmla="*/ 144661 h 144661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090733"/>
                <a:gd name="connsiteY0" fmla="*/ 986 h 227041"/>
                <a:gd name="connsiteX1" fmla="*/ 119924 w 4090733"/>
                <a:gd name="connsiteY1" fmla="*/ 5563 h 227041"/>
                <a:gd name="connsiteX2" fmla="*/ 193387 w 4090733"/>
                <a:gd name="connsiteY2" fmla="*/ 35937 h 227041"/>
                <a:gd name="connsiteX3" fmla="*/ 910680 w 4090733"/>
                <a:gd name="connsiteY3" fmla="*/ 30018 h 227041"/>
                <a:gd name="connsiteX4" fmla="*/ 2377398 w 4090733"/>
                <a:gd name="connsiteY4" fmla="*/ 35675 h 227041"/>
                <a:gd name="connsiteX5" fmla="*/ 3370755 w 4090733"/>
                <a:gd name="connsiteY5" fmla="*/ 47002 h 227041"/>
                <a:gd name="connsiteX6" fmla="*/ 4090733 w 4090733"/>
                <a:gd name="connsiteY6" fmla="*/ 227041 h 227041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16820"/>
                <a:gd name="connsiteY0" fmla="*/ 986 h 269604"/>
                <a:gd name="connsiteX1" fmla="*/ 119924 w 4116820"/>
                <a:gd name="connsiteY1" fmla="*/ 5563 h 269604"/>
                <a:gd name="connsiteX2" fmla="*/ 193387 w 4116820"/>
                <a:gd name="connsiteY2" fmla="*/ 35937 h 269604"/>
                <a:gd name="connsiteX3" fmla="*/ 910680 w 4116820"/>
                <a:gd name="connsiteY3" fmla="*/ 30018 h 269604"/>
                <a:gd name="connsiteX4" fmla="*/ 2377398 w 4116820"/>
                <a:gd name="connsiteY4" fmla="*/ 35675 h 269604"/>
                <a:gd name="connsiteX5" fmla="*/ 3370755 w 4116820"/>
                <a:gd name="connsiteY5" fmla="*/ 47002 h 269604"/>
                <a:gd name="connsiteX6" fmla="*/ 4116820 w 4116820"/>
                <a:gd name="connsiteY6" fmla="*/ 269604 h 2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6820" h="269604">
                  <a:moveTo>
                    <a:pt x="0" y="986"/>
                  </a:moveTo>
                  <a:cubicBezTo>
                    <a:pt x="58403" y="1170"/>
                    <a:pt x="97990" y="-3351"/>
                    <a:pt x="119924" y="5563"/>
                  </a:cubicBezTo>
                  <a:cubicBezTo>
                    <a:pt x="141858" y="14477"/>
                    <a:pt x="161479" y="35980"/>
                    <a:pt x="193387" y="35937"/>
                  </a:cubicBezTo>
                  <a:lnTo>
                    <a:pt x="910680" y="30018"/>
                  </a:lnTo>
                  <a:lnTo>
                    <a:pt x="2377398" y="35675"/>
                  </a:lnTo>
                  <a:lnTo>
                    <a:pt x="3370755" y="47002"/>
                  </a:lnTo>
                  <a:cubicBezTo>
                    <a:pt x="3710060" y="47061"/>
                    <a:pt x="4023279" y="202268"/>
                    <a:pt x="4116820" y="269604"/>
                  </a:cubicBezTo>
                </a:path>
              </a:pathLst>
            </a:custGeom>
            <a:noFill/>
            <a:ln w="19050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DD7C35D-1772-8DF4-C4CF-ABA47B066D55}"/>
                </a:ext>
              </a:extLst>
            </p:cNvPr>
            <p:cNvSpPr txBox="1"/>
            <p:nvPr/>
          </p:nvSpPr>
          <p:spPr>
            <a:xfrm rot="16200000">
              <a:off x="2369415" y="4420692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Richmond Ave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3453676-7D50-6406-0EC7-EC48247F5838}"/>
                </a:ext>
              </a:extLst>
            </p:cNvPr>
            <p:cNvSpPr txBox="1"/>
            <p:nvPr/>
          </p:nvSpPr>
          <p:spPr>
            <a:xfrm rot="16200000">
              <a:off x="9921639" y="4694557"/>
              <a:ext cx="901245" cy="21544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Lovers Ln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7921EAD-8320-8B5B-869F-E2FD8C0D2F66}"/>
                </a:ext>
              </a:extLst>
            </p:cNvPr>
            <p:cNvSpPr txBox="1"/>
            <p:nvPr/>
          </p:nvSpPr>
          <p:spPr>
            <a:xfrm rot="16200000">
              <a:off x="6913482" y="4457354"/>
              <a:ext cx="844628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Mockingbird Ln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113A596-905E-EEE6-A897-9DF6DE964E4A}"/>
                </a:ext>
              </a:extLst>
            </p:cNvPr>
            <p:cNvSpPr txBox="1"/>
            <p:nvPr/>
          </p:nvSpPr>
          <p:spPr>
            <a:xfrm>
              <a:off x="597837" y="4112948"/>
              <a:ext cx="2495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>
                  <a:solidFill>
                    <a:srgbClr val="3056A5"/>
                  </a:solidFill>
                </a:rPr>
                <a:t>Location Along the Corridor</a:t>
              </a:r>
            </a:p>
          </p:txBody>
        </p:sp>
        <p:pic>
          <p:nvPicPr>
            <p:cNvPr id="160" name="Picture 2">
              <a:extLst>
                <a:ext uri="{FF2B5EF4-FFF2-40B4-BE49-F238E27FC236}">
                  <a16:creationId xmlns:a16="http://schemas.microsoft.com/office/drawing/2014/main" id="{C6C6E2EC-DEA8-66D1-D14D-DE98A617B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7598" y1="24505" x2="47598" y2="2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49959" y="5087818"/>
              <a:ext cx="791837" cy="74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5787F44-0AC3-C176-0BA6-CC769F888E33}"/>
                </a:ext>
              </a:extLst>
            </p:cNvPr>
            <p:cNvSpPr txBox="1"/>
            <p:nvPr/>
          </p:nvSpPr>
          <p:spPr>
            <a:xfrm rot="16200000">
              <a:off x="3617406" y="4482526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Llano Ave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ACD6464-BB11-8143-819B-DF1F8C08877D}"/>
                </a:ext>
              </a:extLst>
            </p:cNvPr>
            <p:cNvSpPr txBox="1"/>
            <p:nvPr/>
          </p:nvSpPr>
          <p:spPr>
            <a:xfrm rot="16200000">
              <a:off x="4803153" y="4413948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Monticello</a:t>
              </a:r>
            </a:p>
            <a:p>
              <a:r>
                <a:rPr lang="en-US" sz="800"/>
                <a:t>Ave</a:t>
              </a:r>
              <a:endParaRPr lang="en-US" sz="800">
                <a:effectLst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C8801A8-7DF7-0F5F-015D-DE3EAE3A5340}"/>
                </a:ext>
              </a:extLst>
            </p:cNvPr>
            <p:cNvSpPr txBox="1"/>
            <p:nvPr/>
          </p:nvSpPr>
          <p:spPr>
            <a:xfrm rot="2789208">
              <a:off x="1125496" y="4681232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Live Oak St</a:t>
              </a:r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D9C08F2-F67A-ADE7-6469-8661FB4ABE2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20" y="4391827"/>
              <a:ext cx="839695" cy="887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A5CEC91-AB5E-8CAC-47DC-0CDF4DFD5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0749" y="4387866"/>
              <a:ext cx="0" cy="7187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9AA4FB0-3EB8-8FF6-E9D1-FB50D0BCA2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9742" y="5172075"/>
              <a:ext cx="0" cy="5996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8F50DC6-1A26-828F-157C-740796701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567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8915B7E-E99D-33CB-BD96-DBAE4CD5A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105" y="4400465"/>
              <a:ext cx="0" cy="9710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D567E45F-3602-5FC9-717D-1396414D8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526881"/>
              <a:ext cx="0" cy="244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4819C99-D114-7C1F-7570-23F1ADFEE6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371474"/>
              <a:ext cx="85725" cy="1554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4461C0DE-DA63-C6F1-0CF2-9D117C6336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2655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C95CCE53-D055-61D5-8A14-60BC014F0D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6846" y="4396237"/>
              <a:ext cx="359595" cy="137553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4F46278D-A793-5431-921B-FF0AAC091CF3}"/>
                </a:ext>
              </a:extLst>
            </p:cNvPr>
            <p:cNvCxnSpPr>
              <a:cxnSpLocks/>
            </p:cNvCxnSpPr>
            <p:nvPr/>
          </p:nvCxnSpPr>
          <p:spPr>
            <a:xfrm>
              <a:off x="2650749" y="5106595"/>
              <a:ext cx="28993" cy="65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44CB579-1F68-350C-B128-6F65F4D7E712}"/>
                </a:ext>
              </a:extLst>
            </p:cNvPr>
            <p:cNvCxnSpPr/>
            <p:nvPr/>
          </p:nvCxnSpPr>
          <p:spPr>
            <a:xfrm>
              <a:off x="10432178" y="4389937"/>
              <a:ext cx="0" cy="13839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E18874C-46DF-9638-9912-16CB9A73DE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215" y="5063385"/>
              <a:ext cx="2" cy="708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F8F96E98-1F32-26D7-06B6-226E141C83ED}"/>
                </a:ext>
              </a:extLst>
            </p:cNvPr>
            <p:cNvSpPr txBox="1"/>
            <p:nvPr/>
          </p:nvSpPr>
          <p:spPr>
            <a:xfrm rot="16200000">
              <a:off x="1652715" y="5279899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La Vista</a:t>
              </a:r>
            </a:p>
            <a:p>
              <a:r>
                <a:rPr lang="en-US" sz="800">
                  <a:effectLst/>
                </a:rPr>
                <a:t> Dr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0B4A7A46-F91A-E116-E359-5F3BD523F784}"/>
                </a:ext>
              </a:extLst>
            </p:cNvPr>
            <p:cNvSpPr txBox="1"/>
            <p:nvPr/>
          </p:nvSpPr>
          <p:spPr>
            <a:xfrm rot="4486781">
              <a:off x="8206824" y="5487227"/>
              <a:ext cx="1001217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Ridgewood</a:t>
              </a:r>
            </a:p>
            <a:p>
              <a:r>
                <a:rPr lang="en-US" sz="800">
                  <a:effectLst/>
                </a:rPr>
                <a:t> Trail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70729A5B-64D3-337F-5782-606388A1715E}"/>
                </a:ext>
              </a:extLst>
            </p:cNvPr>
            <p:cNvSpPr txBox="1"/>
            <p:nvPr/>
          </p:nvSpPr>
          <p:spPr>
            <a:xfrm>
              <a:off x="5770383" y="4961193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Skillman St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6E1965-3898-68CD-0065-D2B4B26C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4E8B8-8A14-A669-85B2-D9C2A851C4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48" b="9836"/>
          <a:stretch/>
        </p:blipFill>
        <p:spPr>
          <a:xfrm>
            <a:off x="2392483" y="1086233"/>
            <a:ext cx="7407033" cy="30268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797739B-678E-D769-234E-5DF535006254}"/>
              </a:ext>
            </a:extLst>
          </p:cNvPr>
          <p:cNvSpPr/>
          <p:nvPr/>
        </p:nvSpPr>
        <p:spPr>
          <a:xfrm>
            <a:off x="9563100" y="1559465"/>
            <a:ext cx="1774672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Raised Sidewalk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541DD04-7567-45E2-1985-81BF88AF3042}"/>
              </a:ext>
            </a:extLst>
          </p:cNvPr>
          <p:cNvCxnSpPr>
            <a:cxnSpLocks/>
          </p:cNvCxnSpPr>
          <p:nvPr/>
        </p:nvCxnSpPr>
        <p:spPr>
          <a:xfrm flipH="1">
            <a:off x="6903218" y="1801445"/>
            <a:ext cx="2659882" cy="138388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F8CE8559-7AF0-2A60-867D-BBFF39085AC6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Between La Vista and Oram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502163D-7F1E-FDFD-AECC-38DB8A26FC68}"/>
              </a:ext>
            </a:extLst>
          </p:cNvPr>
          <p:cNvSpPr/>
          <p:nvPr/>
        </p:nvSpPr>
        <p:spPr>
          <a:xfrm>
            <a:off x="1896957" y="4908209"/>
            <a:ext cx="392780" cy="3473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23A5EEEF-31D3-78E4-E073-C6AC8DFEB8A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03" y="5786207"/>
            <a:ext cx="1005840" cy="1005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FB2015-3E14-546B-05B5-A28A4CE136D4}"/>
              </a:ext>
            </a:extLst>
          </p:cNvPr>
          <p:cNvSpPr/>
          <p:nvPr/>
        </p:nvSpPr>
        <p:spPr>
          <a:xfrm>
            <a:off x="100557" y="2673158"/>
            <a:ext cx="2495113" cy="1097045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Challenges with drainage and lack of separation between parking and traveled way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73E885-7C7D-3B3B-86E3-EFECB6198FA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595670" y="2385745"/>
            <a:ext cx="2054501" cy="83593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274FB3-5912-4494-7AA4-EE0780C88C98}"/>
              </a:ext>
            </a:extLst>
          </p:cNvPr>
          <p:cNvSpPr/>
          <p:nvPr/>
        </p:nvSpPr>
        <p:spPr>
          <a:xfrm>
            <a:off x="8231215" y="375928"/>
            <a:ext cx="1969764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Curb and Wheel Stops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8A07A0-A0B4-D6A8-9A51-5787AFA17506}"/>
              </a:ext>
            </a:extLst>
          </p:cNvPr>
          <p:cNvCxnSpPr>
            <a:cxnSpLocks/>
          </p:cNvCxnSpPr>
          <p:nvPr/>
        </p:nvCxnSpPr>
        <p:spPr>
          <a:xfrm flipH="1">
            <a:off x="6458487" y="658721"/>
            <a:ext cx="1774672" cy="194092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A2FFED0-0F3F-E713-0F77-E7260F83EF73}"/>
              </a:ext>
            </a:extLst>
          </p:cNvPr>
          <p:cNvSpPr/>
          <p:nvPr/>
        </p:nvSpPr>
        <p:spPr>
          <a:xfrm>
            <a:off x="403414" y="1246636"/>
            <a:ext cx="1329330" cy="596601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New Signal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4CA48A0-3BC0-A85E-9A59-213F3756B75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732744" y="1544937"/>
            <a:ext cx="1486706" cy="43878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134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3EAB59-B9FA-539A-F131-A22042FD13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46" y="1289817"/>
            <a:ext cx="10616807" cy="26233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74DBF1C-0F52-1647-938F-5F4081423CBE}"/>
              </a:ext>
            </a:extLst>
          </p:cNvPr>
          <p:cNvGrpSpPr/>
          <p:nvPr/>
        </p:nvGrpSpPr>
        <p:grpSpPr>
          <a:xfrm>
            <a:off x="597837" y="4112948"/>
            <a:ext cx="10620669" cy="2044164"/>
            <a:chOff x="597837" y="4112948"/>
            <a:chExt cx="10620669" cy="2044164"/>
          </a:xfrm>
        </p:grpSpPr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1EAA777A-9199-AAEB-4501-29A258C65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704" t="28604" r="55170" b="1"/>
            <a:stretch/>
          </p:blipFill>
          <p:spPr>
            <a:xfrm rot="5400000">
              <a:off x="5256349" y="-183042"/>
              <a:ext cx="1371301" cy="105383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4208480-8C4A-D86F-853A-C3C0933F0F60}"/>
                </a:ext>
              </a:extLst>
            </p:cNvPr>
            <p:cNvSpPr/>
            <p:nvPr/>
          </p:nvSpPr>
          <p:spPr>
            <a:xfrm>
              <a:off x="1698469" y="5063385"/>
              <a:ext cx="9520037" cy="623447"/>
            </a:xfrm>
            <a:custGeom>
              <a:avLst/>
              <a:gdLst>
                <a:gd name="connsiteX0" fmla="*/ 0 w 3493140"/>
                <a:gd name="connsiteY0" fmla="*/ 28001 h 71143"/>
                <a:gd name="connsiteX1" fmla="*/ 154593 w 3493140"/>
                <a:gd name="connsiteY1" fmla="*/ 1687 h 71143"/>
                <a:gd name="connsiteX2" fmla="*/ 240112 w 3493140"/>
                <a:gd name="connsiteY2" fmla="*/ 70761 h 71143"/>
                <a:gd name="connsiteX3" fmla="*/ 920978 w 3493140"/>
                <a:gd name="connsiteY3" fmla="*/ 31290 h 71143"/>
                <a:gd name="connsiteX4" fmla="*/ 3493140 w 3493140"/>
                <a:gd name="connsiteY4" fmla="*/ 70761 h 71143"/>
                <a:gd name="connsiteX0" fmla="*/ 0 w 3493140"/>
                <a:gd name="connsiteY0" fmla="*/ 6242 h 49059"/>
                <a:gd name="connsiteX1" fmla="*/ 129193 w 3493140"/>
                <a:gd name="connsiteY1" fmla="*/ 18028 h 49059"/>
                <a:gd name="connsiteX2" fmla="*/ 240112 w 3493140"/>
                <a:gd name="connsiteY2" fmla="*/ 49002 h 49059"/>
                <a:gd name="connsiteX3" fmla="*/ 920978 w 3493140"/>
                <a:gd name="connsiteY3" fmla="*/ 9531 h 49059"/>
                <a:gd name="connsiteX4" fmla="*/ 3493140 w 3493140"/>
                <a:gd name="connsiteY4" fmla="*/ 49002 h 49059"/>
                <a:gd name="connsiteX0" fmla="*/ 0 w 3493140"/>
                <a:gd name="connsiteY0" fmla="*/ 5998 h 48812"/>
                <a:gd name="connsiteX1" fmla="*/ 129193 w 3493140"/>
                <a:gd name="connsiteY1" fmla="*/ 17784 h 48812"/>
                <a:gd name="connsiteX2" fmla="*/ 240112 w 3493140"/>
                <a:gd name="connsiteY2" fmla="*/ 48758 h 48812"/>
                <a:gd name="connsiteX3" fmla="*/ 920978 w 3493140"/>
                <a:gd name="connsiteY3" fmla="*/ 9287 h 48812"/>
                <a:gd name="connsiteX4" fmla="*/ 3493140 w 3493140"/>
                <a:gd name="connsiteY4" fmla="*/ 48758 h 48812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121618"/>
                <a:gd name="connsiteX1" fmla="*/ 129193 w 3493140"/>
                <a:gd name="connsiteY1" fmla="*/ 14428 h 121618"/>
                <a:gd name="connsiteX2" fmla="*/ 244874 w 3493140"/>
                <a:gd name="connsiteY2" fmla="*/ 121602 h 121618"/>
                <a:gd name="connsiteX3" fmla="*/ 920978 w 3493140"/>
                <a:gd name="connsiteY3" fmla="*/ 5931 h 121618"/>
                <a:gd name="connsiteX4" fmla="*/ 3493140 w 3493140"/>
                <a:gd name="connsiteY4" fmla="*/ 45402 h 121618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11 h 42971"/>
                <a:gd name="connsiteX1" fmla="*/ 129193 w 3493140"/>
                <a:gd name="connsiteY1" fmla="*/ 11997 h 42971"/>
                <a:gd name="connsiteX2" fmla="*/ 244874 w 3493140"/>
                <a:gd name="connsiteY2" fmla="*/ 20746 h 42971"/>
                <a:gd name="connsiteX3" fmla="*/ 919948 w 3493140"/>
                <a:gd name="connsiteY3" fmla="*/ 39541 h 42971"/>
                <a:gd name="connsiteX4" fmla="*/ 3493140 w 3493140"/>
                <a:gd name="connsiteY4" fmla="*/ 42971 h 42971"/>
                <a:gd name="connsiteX0" fmla="*/ 0 w 3493140"/>
                <a:gd name="connsiteY0" fmla="*/ 104 h 50363"/>
                <a:gd name="connsiteX1" fmla="*/ 129193 w 3493140"/>
                <a:gd name="connsiteY1" fmla="*/ 11890 h 50363"/>
                <a:gd name="connsiteX2" fmla="*/ 209863 w 3493140"/>
                <a:gd name="connsiteY2" fmla="*/ 49472 h 50363"/>
                <a:gd name="connsiteX3" fmla="*/ 919948 w 3493140"/>
                <a:gd name="connsiteY3" fmla="*/ 39434 h 50363"/>
                <a:gd name="connsiteX4" fmla="*/ 3493140 w 3493140"/>
                <a:gd name="connsiteY4" fmla="*/ 42864 h 50363"/>
                <a:gd name="connsiteX0" fmla="*/ 0 w 3493140"/>
                <a:gd name="connsiteY0" fmla="*/ 22653 h 74848"/>
                <a:gd name="connsiteX1" fmla="*/ 170382 w 3493140"/>
                <a:gd name="connsiteY1" fmla="*/ 1487 h 74848"/>
                <a:gd name="connsiteX2" fmla="*/ 209863 w 3493140"/>
                <a:gd name="connsiteY2" fmla="*/ 72021 h 74848"/>
                <a:gd name="connsiteX3" fmla="*/ 919948 w 3493140"/>
                <a:gd name="connsiteY3" fmla="*/ 61983 h 74848"/>
                <a:gd name="connsiteX4" fmla="*/ 3493140 w 3493140"/>
                <a:gd name="connsiteY4" fmla="*/ 65413 h 74848"/>
                <a:gd name="connsiteX0" fmla="*/ 0 w 3483872"/>
                <a:gd name="connsiteY0" fmla="*/ 32230 h 74127"/>
                <a:gd name="connsiteX1" fmla="*/ 161114 w 3483872"/>
                <a:gd name="connsiteY1" fmla="*/ 766 h 74127"/>
                <a:gd name="connsiteX2" fmla="*/ 200595 w 3483872"/>
                <a:gd name="connsiteY2" fmla="*/ 71300 h 74127"/>
                <a:gd name="connsiteX3" fmla="*/ 910680 w 3483872"/>
                <a:gd name="connsiteY3" fmla="*/ 61262 h 74127"/>
                <a:gd name="connsiteX4" fmla="*/ 3483872 w 3483872"/>
                <a:gd name="connsiteY4" fmla="*/ 64692 h 74127"/>
                <a:gd name="connsiteX0" fmla="*/ 0 w 3483872"/>
                <a:gd name="connsiteY0" fmla="*/ 643 h 40451"/>
                <a:gd name="connsiteX1" fmla="*/ 119924 w 3483872"/>
                <a:gd name="connsiteY1" fmla="*/ 5220 h 40451"/>
                <a:gd name="connsiteX2" fmla="*/ 200595 w 3483872"/>
                <a:gd name="connsiteY2" fmla="*/ 39713 h 40451"/>
                <a:gd name="connsiteX3" fmla="*/ 910680 w 3483872"/>
                <a:gd name="connsiteY3" fmla="*/ 29675 h 40451"/>
                <a:gd name="connsiteX4" fmla="*/ 3483872 w 3483872"/>
                <a:gd name="connsiteY4" fmla="*/ 33105 h 40451"/>
                <a:gd name="connsiteX0" fmla="*/ 0 w 3483872"/>
                <a:gd name="connsiteY0" fmla="*/ 643 h 40172"/>
                <a:gd name="connsiteX1" fmla="*/ 119924 w 3483872"/>
                <a:gd name="connsiteY1" fmla="*/ 5220 h 40172"/>
                <a:gd name="connsiteX2" fmla="*/ 200595 w 3483872"/>
                <a:gd name="connsiteY2" fmla="*/ 39713 h 40172"/>
                <a:gd name="connsiteX3" fmla="*/ 910680 w 3483872"/>
                <a:gd name="connsiteY3" fmla="*/ 29675 h 40172"/>
                <a:gd name="connsiteX4" fmla="*/ 3483872 w 3483872"/>
                <a:gd name="connsiteY4" fmla="*/ 33105 h 40172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1840902 w 3487991"/>
                <a:gd name="connsiteY4" fmla="*/ 22975 h 55073"/>
                <a:gd name="connsiteX5" fmla="*/ 3487991 w 3487991"/>
                <a:gd name="connsiteY5" fmla="*/ 55073 h 55073"/>
                <a:gd name="connsiteX0" fmla="*/ 0 w 3487991"/>
                <a:gd name="connsiteY0" fmla="*/ 487 h 54917"/>
                <a:gd name="connsiteX1" fmla="*/ 119924 w 3487991"/>
                <a:gd name="connsiteY1" fmla="*/ 5064 h 54917"/>
                <a:gd name="connsiteX2" fmla="*/ 193387 w 3487991"/>
                <a:gd name="connsiteY2" fmla="*/ 35438 h 54917"/>
                <a:gd name="connsiteX3" fmla="*/ 910680 w 3487991"/>
                <a:gd name="connsiteY3" fmla="*/ 29519 h 54917"/>
                <a:gd name="connsiteX4" fmla="*/ 1840902 w 3487991"/>
                <a:gd name="connsiteY4" fmla="*/ 22819 h 54917"/>
                <a:gd name="connsiteX5" fmla="*/ 3487991 w 3487991"/>
                <a:gd name="connsiteY5" fmla="*/ 54917 h 5491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31171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2377398 w 3487991"/>
                <a:gd name="connsiteY4" fmla="*/ 37349 h 57090"/>
                <a:gd name="connsiteX5" fmla="*/ 3487991 w 3487991"/>
                <a:gd name="connsiteY5" fmla="*/ 57090 h 57090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487991 w 3487991"/>
                <a:gd name="connsiteY5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69382 w 3487991"/>
                <a:gd name="connsiteY5" fmla="*/ 52494 h 55416"/>
                <a:gd name="connsiteX6" fmla="*/ 3487991 w 3487991"/>
                <a:gd name="connsiteY6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70755 w 3487991"/>
                <a:gd name="connsiteY5" fmla="*/ 47002 h 55416"/>
                <a:gd name="connsiteX6" fmla="*/ 3487991 w 3487991"/>
                <a:gd name="connsiteY6" fmla="*/ 55416 h 55416"/>
                <a:gd name="connsiteX0" fmla="*/ 0 w 3972656"/>
                <a:gd name="connsiteY0" fmla="*/ 986 h 144661"/>
                <a:gd name="connsiteX1" fmla="*/ 119924 w 3972656"/>
                <a:gd name="connsiteY1" fmla="*/ 5563 h 144661"/>
                <a:gd name="connsiteX2" fmla="*/ 193387 w 3972656"/>
                <a:gd name="connsiteY2" fmla="*/ 35937 h 144661"/>
                <a:gd name="connsiteX3" fmla="*/ 910680 w 3972656"/>
                <a:gd name="connsiteY3" fmla="*/ 30018 h 144661"/>
                <a:gd name="connsiteX4" fmla="*/ 2377398 w 3972656"/>
                <a:gd name="connsiteY4" fmla="*/ 35675 h 144661"/>
                <a:gd name="connsiteX5" fmla="*/ 3370755 w 3972656"/>
                <a:gd name="connsiteY5" fmla="*/ 47002 h 144661"/>
                <a:gd name="connsiteX6" fmla="*/ 3972656 w 3972656"/>
                <a:gd name="connsiteY6" fmla="*/ 144661 h 144661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090733"/>
                <a:gd name="connsiteY0" fmla="*/ 986 h 227041"/>
                <a:gd name="connsiteX1" fmla="*/ 119924 w 4090733"/>
                <a:gd name="connsiteY1" fmla="*/ 5563 h 227041"/>
                <a:gd name="connsiteX2" fmla="*/ 193387 w 4090733"/>
                <a:gd name="connsiteY2" fmla="*/ 35937 h 227041"/>
                <a:gd name="connsiteX3" fmla="*/ 910680 w 4090733"/>
                <a:gd name="connsiteY3" fmla="*/ 30018 h 227041"/>
                <a:gd name="connsiteX4" fmla="*/ 2377398 w 4090733"/>
                <a:gd name="connsiteY4" fmla="*/ 35675 h 227041"/>
                <a:gd name="connsiteX5" fmla="*/ 3370755 w 4090733"/>
                <a:gd name="connsiteY5" fmla="*/ 47002 h 227041"/>
                <a:gd name="connsiteX6" fmla="*/ 4090733 w 4090733"/>
                <a:gd name="connsiteY6" fmla="*/ 227041 h 227041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16820"/>
                <a:gd name="connsiteY0" fmla="*/ 986 h 269604"/>
                <a:gd name="connsiteX1" fmla="*/ 119924 w 4116820"/>
                <a:gd name="connsiteY1" fmla="*/ 5563 h 269604"/>
                <a:gd name="connsiteX2" fmla="*/ 193387 w 4116820"/>
                <a:gd name="connsiteY2" fmla="*/ 35937 h 269604"/>
                <a:gd name="connsiteX3" fmla="*/ 910680 w 4116820"/>
                <a:gd name="connsiteY3" fmla="*/ 30018 h 269604"/>
                <a:gd name="connsiteX4" fmla="*/ 2377398 w 4116820"/>
                <a:gd name="connsiteY4" fmla="*/ 35675 h 269604"/>
                <a:gd name="connsiteX5" fmla="*/ 3370755 w 4116820"/>
                <a:gd name="connsiteY5" fmla="*/ 47002 h 269604"/>
                <a:gd name="connsiteX6" fmla="*/ 4116820 w 4116820"/>
                <a:gd name="connsiteY6" fmla="*/ 269604 h 2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6820" h="269604">
                  <a:moveTo>
                    <a:pt x="0" y="986"/>
                  </a:moveTo>
                  <a:cubicBezTo>
                    <a:pt x="58403" y="1170"/>
                    <a:pt x="97990" y="-3351"/>
                    <a:pt x="119924" y="5563"/>
                  </a:cubicBezTo>
                  <a:cubicBezTo>
                    <a:pt x="141858" y="14477"/>
                    <a:pt x="161479" y="35980"/>
                    <a:pt x="193387" y="35937"/>
                  </a:cubicBezTo>
                  <a:lnTo>
                    <a:pt x="910680" y="30018"/>
                  </a:lnTo>
                  <a:lnTo>
                    <a:pt x="2377398" y="35675"/>
                  </a:lnTo>
                  <a:lnTo>
                    <a:pt x="3370755" y="47002"/>
                  </a:lnTo>
                  <a:cubicBezTo>
                    <a:pt x="3710060" y="47061"/>
                    <a:pt x="4023279" y="202268"/>
                    <a:pt x="4116820" y="269604"/>
                  </a:cubicBezTo>
                </a:path>
              </a:pathLst>
            </a:custGeom>
            <a:noFill/>
            <a:ln w="19050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B40CCDE-C8EC-C0B4-2518-B6A2D3987497}"/>
                </a:ext>
              </a:extLst>
            </p:cNvPr>
            <p:cNvSpPr txBox="1"/>
            <p:nvPr/>
          </p:nvSpPr>
          <p:spPr>
            <a:xfrm rot="16200000">
              <a:off x="2369415" y="4420692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Richmond Ave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A0A9B7C-A9CE-8724-D185-380029BAC6EA}"/>
                </a:ext>
              </a:extLst>
            </p:cNvPr>
            <p:cNvSpPr txBox="1"/>
            <p:nvPr/>
          </p:nvSpPr>
          <p:spPr>
            <a:xfrm rot="16200000">
              <a:off x="9921639" y="4694557"/>
              <a:ext cx="901245" cy="21544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Lovers Ln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CB58EFBE-E0CC-3706-EAEE-263B4B1A0112}"/>
                </a:ext>
              </a:extLst>
            </p:cNvPr>
            <p:cNvSpPr txBox="1"/>
            <p:nvPr/>
          </p:nvSpPr>
          <p:spPr>
            <a:xfrm rot="16200000">
              <a:off x="6913482" y="4457354"/>
              <a:ext cx="844628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Mockingbird Ln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8D85FE8-4780-2B02-5714-75AA9910526F}"/>
                </a:ext>
              </a:extLst>
            </p:cNvPr>
            <p:cNvSpPr txBox="1"/>
            <p:nvPr/>
          </p:nvSpPr>
          <p:spPr>
            <a:xfrm>
              <a:off x="597837" y="4112948"/>
              <a:ext cx="2495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>
                  <a:solidFill>
                    <a:srgbClr val="3056A5"/>
                  </a:solidFill>
                </a:rPr>
                <a:t>Location Along the Corridor</a:t>
              </a:r>
            </a:p>
          </p:txBody>
        </p:sp>
        <p:pic>
          <p:nvPicPr>
            <p:cNvPr id="185" name="Picture 2">
              <a:extLst>
                <a:ext uri="{FF2B5EF4-FFF2-40B4-BE49-F238E27FC236}">
                  <a16:creationId xmlns:a16="http://schemas.microsoft.com/office/drawing/2014/main" id="{156061AA-ED2A-B091-CB87-472D68F12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7598" y1="24505" x2="47598" y2="2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49959" y="5087818"/>
              <a:ext cx="791837" cy="74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0F09AE70-3715-C309-80F3-2975FD960354}"/>
                </a:ext>
              </a:extLst>
            </p:cNvPr>
            <p:cNvSpPr txBox="1"/>
            <p:nvPr/>
          </p:nvSpPr>
          <p:spPr>
            <a:xfrm rot="16200000">
              <a:off x="3617406" y="4482526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Llano Ave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EE340BD1-5657-0BD2-6175-4F9959558F99}"/>
                </a:ext>
              </a:extLst>
            </p:cNvPr>
            <p:cNvSpPr txBox="1"/>
            <p:nvPr/>
          </p:nvSpPr>
          <p:spPr>
            <a:xfrm rot="16200000">
              <a:off x="4803153" y="4413948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Monticello</a:t>
              </a:r>
            </a:p>
            <a:p>
              <a:r>
                <a:rPr lang="en-US" sz="800"/>
                <a:t>Ave</a:t>
              </a:r>
              <a:endParaRPr lang="en-US" sz="800">
                <a:effectLst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225745E6-63B8-ADB3-7948-BEDC76368A1F}"/>
                </a:ext>
              </a:extLst>
            </p:cNvPr>
            <p:cNvSpPr txBox="1"/>
            <p:nvPr/>
          </p:nvSpPr>
          <p:spPr>
            <a:xfrm rot="2789208">
              <a:off x="1125496" y="4681232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Live Oak St</a:t>
              </a:r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2AD6981D-2706-3B27-3A46-7353C6FC277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20" y="4391827"/>
              <a:ext cx="839695" cy="887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17FD6B1-0620-6D9E-1CA9-3814DF53D9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0749" y="4387866"/>
              <a:ext cx="0" cy="7187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13F0FDB4-63A2-D1A9-D358-16BB90AA2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9742" y="5172075"/>
              <a:ext cx="0" cy="5996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9CFAE9D-31E0-9AB8-F839-A578AE0BA1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567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F230B7C-FF70-9345-D98D-FC88A71990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105" y="4400465"/>
              <a:ext cx="0" cy="9710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05B5944-A617-D035-F81D-D42FEAFDE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526881"/>
              <a:ext cx="0" cy="244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8C1C4CC-D44C-4EEA-F535-09CDBFB05C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371474"/>
              <a:ext cx="85725" cy="1554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6ACF071-5DD5-D615-2F16-99CDB71DC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2655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390F77F-F397-8624-D7A6-BF713F3AD0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6846" y="4396237"/>
              <a:ext cx="359595" cy="137553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66DA0C9-15B1-F575-39CD-A0C81953FC48}"/>
                </a:ext>
              </a:extLst>
            </p:cNvPr>
            <p:cNvCxnSpPr>
              <a:cxnSpLocks/>
            </p:cNvCxnSpPr>
            <p:nvPr/>
          </p:nvCxnSpPr>
          <p:spPr>
            <a:xfrm>
              <a:off x="2650749" y="5106595"/>
              <a:ext cx="28993" cy="65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8CEA3C74-C154-5182-D968-1F4B9B65F013}"/>
                </a:ext>
              </a:extLst>
            </p:cNvPr>
            <p:cNvCxnSpPr/>
            <p:nvPr/>
          </p:nvCxnSpPr>
          <p:spPr>
            <a:xfrm>
              <a:off x="10432178" y="4389937"/>
              <a:ext cx="0" cy="13839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4454D78-8F94-DA32-07D0-68D9A5FB8C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215" y="5063385"/>
              <a:ext cx="2" cy="708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09FDEABE-C4B7-7223-0DF6-73E63323A948}"/>
                </a:ext>
              </a:extLst>
            </p:cNvPr>
            <p:cNvSpPr txBox="1"/>
            <p:nvPr/>
          </p:nvSpPr>
          <p:spPr>
            <a:xfrm rot="16200000">
              <a:off x="1652715" y="5279899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La Vista</a:t>
              </a:r>
            </a:p>
            <a:p>
              <a:r>
                <a:rPr lang="en-US" sz="800">
                  <a:effectLst/>
                </a:rPr>
                <a:t> Dr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40C00A83-0121-CCFE-40C3-68F891C46B9F}"/>
                </a:ext>
              </a:extLst>
            </p:cNvPr>
            <p:cNvSpPr txBox="1"/>
            <p:nvPr/>
          </p:nvSpPr>
          <p:spPr>
            <a:xfrm rot="4486781">
              <a:off x="8206824" y="5487227"/>
              <a:ext cx="1001217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Ridgewood</a:t>
              </a:r>
            </a:p>
            <a:p>
              <a:r>
                <a:rPr lang="en-US" sz="800">
                  <a:effectLst/>
                </a:rPr>
                <a:t> Trail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2B51108D-EECF-9CE5-F999-9CB27E69D808}"/>
                </a:ext>
              </a:extLst>
            </p:cNvPr>
            <p:cNvSpPr txBox="1"/>
            <p:nvPr/>
          </p:nvSpPr>
          <p:spPr>
            <a:xfrm>
              <a:off x="5770383" y="4961193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Skillman St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6E1965-3898-68CD-0065-D2B4B26C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7666F1-3454-E68B-CDBA-05141D6574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03" y="5786207"/>
            <a:ext cx="1005840" cy="100584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B2193EF9-EAE2-4A0D-5DAD-C8BEB80122C4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Between Belmont and Velasco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FB5F08-C5C0-C1F3-5B8D-055834046E3A}"/>
              </a:ext>
            </a:extLst>
          </p:cNvPr>
          <p:cNvSpPr/>
          <p:nvPr/>
        </p:nvSpPr>
        <p:spPr>
          <a:xfrm>
            <a:off x="2837030" y="4951349"/>
            <a:ext cx="967445" cy="3473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6B5DF4EF-4F03-BB9A-940D-6E06EC2E0654}"/>
              </a:ext>
            </a:extLst>
          </p:cNvPr>
          <p:cNvSpPr/>
          <p:nvPr/>
        </p:nvSpPr>
        <p:spPr>
          <a:xfrm>
            <a:off x="2593118" y="1559292"/>
            <a:ext cx="1739185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12’ Shared Use Path</a:t>
            </a: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8DFD6526-F0CD-EAF0-DC40-35004394A5ED}"/>
              </a:ext>
            </a:extLst>
          </p:cNvPr>
          <p:cNvCxnSpPr>
            <a:cxnSpLocks/>
          </p:cNvCxnSpPr>
          <p:nvPr/>
        </p:nvCxnSpPr>
        <p:spPr>
          <a:xfrm>
            <a:off x="3578000" y="2104610"/>
            <a:ext cx="542661" cy="1116107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60EF242-C739-4205-AF7F-E914E4E2B5B6}"/>
              </a:ext>
            </a:extLst>
          </p:cNvPr>
          <p:cNvSpPr/>
          <p:nvPr/>
        </p:nvSpPr>
        <p:spPr>
          <a:xfrm>
            <a:off x="8596441" y="1568596"/>
            <a:ext cx="1429923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6’ sidewalk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6710F9C-9718-3811-F1A7-778BFA0450A2}"/>
              </a:ext>
            </a:extLst>
          </p:cNvPr>
          <p:cNvCxnSpPr>
            <a:cxnSpLocks/>
          </p:cNvCxnSpPr>
          <p:nvPr/>
        </p:nvCxnSpPr>
        <p:spPr>
          <a:xfrm flipH="1">
            <a:off x="7166518" y="1811664"/>
            <a:ext cx="1429923" cy="99503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381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C138FD9-5CC1-9E2D-A953-9A055874E232}"/>
              </a:ext>
            </a:extLst>
          </p:cNvPr>
          <p:cNvGrpSpPr/>
          <p:nvPr/>
        </p:nvGrpSpPr>
        <p:grpSpPr>
          <a:xfrm>
            <a:off x="597837" y="4112948"/>
            <a:ext cx="10620669" cy="2044164"/>
            <a:chOff x="597837" y="4112948"/>
            <a:chExt cx="10620669" cy="2044164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1C4D6997-FE91-01D0-6C3A-464A41F09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704" t="28604" r="55170" b="1"/>
            <a:stretch/>
          </p:blipFill>
          <p:spPr>
            <a:xfrm rot="5400000">
              <a:off x="5256349" y="-183042"/>
              <a:ext cx="1371301" cy="105383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9113431-75AA-3D1F-AE27-BD0FD7C28979}"/>
                </a:ext>
              </a:extLst>
            </p:cNvPr>
            <p:cNvSpPr/>
            <p:nvPr/>
          </p:nvSpPr>
          <p:spPr>
            <a:xfrm>
              <a:off x="1698469" y="5063385"/>
              <a:ext cx="9520037" cy="623447"/>
            </a:xfrm>
            <a:custGeom>
              <a:avLst/>
              <a:gdLst>
                <a:gd name="connsiteX0" fmla="*/ 0 w 3493140"/>
                <a:gd name="connsiteY0" fmla="*/ 28001 h 71143"/>
                <a:gd name="connsiteX1" fmla="*/ 154593 w 3493140"/>
                <a:gd name="connsiteY1" fmla="*/ 1687 h 71143"/>
                <a:gd name="connsiteX2" fmla="*/ 240112 w 3493140"/>
                <a:gd name="connsiteY2" fmla="*/ 70761 h 71143"/>
                <a:gd name="connsiteX3" fmla="*/ 920978 w 3493140"/>
                <a:gd name="connsiteY3" fmla="*/ 31290 h 71143"/>
                <a:gd name="connsiteX4" fmla="*/ 3493140 w 3493140"/>
                <a:gd name="connsiteY4" fmla="*/ 70761 h 71143"/>
                <a:gd name="connsiteX0" fmla="*/ 0 w 3493140"/>
                <a:gd name="connsiteY0" fmla="*/ 6242 h 49059"/>
                <a:gd name="connsiteX1" fmla="*/ 129193 w 3493140"/>
                <a:gd name="connsiteY1" fmla="*/ 18028 h 49059"/>
                <a:gd name="connsiteX2" fmla="*/ 240112 w 3493140"/>
                <a:gd name="connsiteY2" fmla="*/ 49002 h 49059"/>
                <a:gd name="connsiteX3" fmla="*/ 920978 w 3493140"/>
                <a:gd name="connsiteY3" fmla="*/ 9531 h 49059"/>
                <a:gd name="connsiteX4" fmla="*/ 3493140 w 3493140"/>
                <a:gd name="connsiteY4" fmla="*/ 49002 h 49059"/>
                <a:gd name="connsiteX0" fmla="*/ 0 w 3493140"/>
                <a:gd name="connsiteY0" fmla="*/ 5998 h 48812"/>
                <a:gd name="connsiteX1" fmla="*/ 129193 w 3493140"/>
                <a:gd name="connsiteY1" fmla="*/ 17784 h 48812"/>
                <a:gd name="connsiteX2" fmla="*/ 240112 w 3493140"/>
                <a:gd name="connsiteY2" fmla="*/ 48758 h 48812"/>
                <a:gd name="connsiteX3" fmla="*/ 920978 w 3493140"/>
                <a:gd name="connsiteY3" fmla="*/ 9287 h 48812"/>
                <a:gd name="connsiteX4" fmla="*/ 3493140 w 3493140"/>
                <a:gd name="connsiteY4" fmla="*/ 48758 h 48812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121618"/>
                <a:gd name="connsiteX1" fmla="*/ 129193 w 3493140"/>
                <a:gd name="connsiteY1" fmla="*/ 14428 h 121618"/>
                <a:gd name="connsiteX2" fmla="*/ 244874 w 3493140"/>
                <a:gd name="connsiteY2" fmla="*/ 121602 h 121618"/>
                <a:gd name="connsiteX3" fmla="*/ 920978 w 3493140"/>
                <a:gd name="connsiteY3" fmla="*/ 5931 h 121618"/>
                <a:gd name="connsiteX4" fmla="*/ 3493140 w 3493140"/>
                <a:gd name="connsiteY4" fmla="*/ 45402 h 121618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11 h 42971"/>
                <a:gd name="connsiteX1" fmla="*/ 129193 w 3493140"/>
                <a:gd name="connsiteY1" fmla="*/ 11997 h 42971"/>
                <a:gd name="connsiteX2" fmla="*/ 244874 w 3493140"/>
                <a:gd name="connsiteY2" fmla="*/ 20746 h 42971"/>
                <a:gd name="connsiteX3" fmla="*/ 919948 w 3493140"/>
                <a:gd name="connsiteY3" fmla="*/ 39541 h 42971"/>
                <a:gd name="connsiteX4" fmla="*/ 3493140 w 3493140"/>
                <a:gd name="connsiteY4" fmla="*/ 42971 h 42971"/>
                <a:gd name="connsiteX0" fmla="*/ 0 w 3493140"/>
                <a:gd name="connsiteY0" fmla="*/ 104 h 50363"/>
                <a:gd name="connsiteX1" fmla="*/ 129193 w 3493140"/>
                <a:gd name="connsiteY1" fmla="*/ 11890 h 50363"/>
                <a:gd name="connsiteX2" fmla="*/ 209863 w 3493140"/>
                <a:gd name="connsiteY2" fmla="*/ 49472 h 50363"/>
                <a:gd name="connsiteX3" fmla="*/ 919948 w 3493140"/>
                <a:gd name="connsiteY3" fmla="*/ 39434 h 50363"/>
                <a:gd name="connsiteX4" fmla="*/ 3493140 w 3493140"/>
                <a:gd name="connsiteY4" fmla="*/ 42864 h 50363"/>
                <a:gd name="connsiteX0" fmla="*/ 0 w 3493140"/>
                <a:gd name="connsiteY0" fmla="*/ 22653 h 74848"/>
                <a:gd name="connsiteX1" fmla="*/ 170382 w 3493140"/>
                <a:gd name="connsiteY1" fmla="*/ 1487 h 74848"/>
                <a:gd name="connsiteX2" fmla="*/ 209863 w 3493140"/>
                <a:gd name="connsiteY2" fmla="*/ 72021 h 74848"/>
                <a:gd name="connsiteX3" fmla="*/ 919948 w 3493140"/>
                <a:gd name="connsiteY3" fmla="*/ 61983 h 74848"/>
                <a:gd name="connsiteX4" fmla="*/ 3493140 w 3493140"/>
                <a:gd name="connsiteY4" fmla="*/ 65413 h 74848"/>
                <a:gd name="connsiteX0" fmla="*/ 0 w 3483872"/>
                <a:gd name="connsiteY0" fmla="*/ 32230 h 74127"/>
                <a:gd name="connsiteX1" fmla="*/ 161114 w 3483872"/>
                <a:gd name="connsiteY1" fmla="*/ 766 h 74127"/>
                <a:gd name="connsiteX2" fmla="*/ 200595 w 3483872"/>
                <a:gd name="connsiteY2" fmla="*/ 71300 h 74127"/>
                <a:gd name="connsiteX3" fmla="*/ 910680 w 3483872"/>
                <a:gd name="connsiteY3" fmla="*/ 61262 h 74127"/>
                <a:gd name="connsiteX4" fmla="*/ 3483872 w 3483872"/>
                <a:gd name="connsiteY4" fmla="*/ 64692 h 74127"/>
                <a:gd name="connsiteX0" fmla="*/ 0 w 3483872"/>
                <a:gd name="connsiteY0" fmla="*/ 643 h 40451"/>
                <a:gd name="connsiteX1" fmla="*/ 119924 w 3483872"/>
                <a:gd name="connsiteY1" fmla="*/ 5220 h 40451"/>
                <a:gd name="connsiteX2" fmla="*/ 200595 w 3483872"/>
                <a:gd name="connsiteY2" fmla="*/ 39713 h 40451"/>
                <a:gd name="connsiteX3" fmla="*/ 910680 w 3483872"/>
                <a:gd name="connsiteY3" fmla="*/ 29675 h 40451"/>
                <a:gd name="connsiteX4" fmla="*/ 3483872 w 3483872"/>
                <a:gd name="connsiteY4" fmla="*/ 33105 h 40451"/>
                <a:gd name="connsiteX0" fmla="*/ 0 w 3483872"/>
                <a:gd name="connsiteY0" fmla="*/ 643 h 40172"/>
                <a:gd name="connsiteX1" fmla="*/ 119924 w 3483872"/>
                <a:gd name="connsiteY1" fmla="*/ 5220 h 40172"/>
                <a:gd name="connsiteX2" fmla="*/ 200595 w 3483872"/>
                <a:gd name="connsiteY2" fmla="*/ 39713 h 40172"/>
                <a:gd name="connsiteX3" fmla="*/ 910680 w 3483872"/>
                <a:gd name="connsiteY3" fmla="*/ 29675 h 40172"/>
                <a:gd name="connsiteX4" fmla="*/ 3483872 w 3483872"/>
                <a:gd name="connsiteY4" fmla="*/ 33105 h 40172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1840902 w 3487991"/>
                <a:gd name="connsiteY4" fmla="*/ 22975 h 55073"/>
                <a:gd name="connsiteX5" fmla="*/ 3487991 w 3487991"/>
                <a:gd name="connsiteY5" fmla="*/ 55073 h 55073"/>
                <a:gd name="connsiteX0" fmla="*/ 0 w 3487991"/>
                <a:gd name="connsiteY0" fmla="*/ 487 h 54917"/>
                <a:gd name="connsiteX1" fmla="*/ 119924 w 3487991"/>
                <a:gd name="connsiteY1" fmla="*/ 5064 h 54917"/>
                <a:gd name="connsiteX2" fmla="*/ 193387 w 3487991"/>
                <a:gd name="connsiteY2" fmla="*/ 35438 h 54917"/>
                <a:gd name="connsiteX3" fmla="*/ 910680 w 3487991"/>
                <a:gd name="connsiteY3" fmla="*/ 29519 h 54917"/>
                <a:gd name="connsiteX4" fmla="*/ 1840902 w 3487991"/>
                <a:gd name="connsiteY4" fmla="*/ 22819 h 54917"/>
                <a:gd name="connsiteX5" fmla="*/ 3487991 w 3487991"/>
                <a:gd name="connsiteY5" fmla="*/ 54917 h 5491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31171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2377398 w 3487991"/>
                <a:gd name="connsiteY4" fmla="*/ 37349 h 57090"/>
                <a:gd name="connsiteX5" fmla="*/ 3487991 w 3487991"/>
                <a:gd name="connsiteY5" fmla="*/ 57090 h 57090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487991 w 3487991"/>
                <a:gd name="connsiteY5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69382 w 3487991"/>
                <a:gd name="connsiteY5" fmla="*/ 52494 h 55416"/>
                <a:gd name="connsiteX6" fmla="*/ 3487991 w 3487991"/>
                <a:gd name="connsiteY6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70755 w 3487991"/>
                <a:gd name="connsiteY5" fmla="*/ 47002 h 55416"/>
                <a:gd name="connsiteX6" fmla="*/ 3487991 w 3487991"/>
                <a:gd name="connsiteY6" fmla="*/ 55416 h 55416"/>
                <a:gd name="connsiteX0" fmla="*/ 0 w 3972656"/>
                <a:gd name="connsiteY0" fmla="*/ 986 h 144661"/>
                <a:gd name="connsiteX1" fmla="*/ 119924 w 3972656"/>
                <a:gd name="connsiteY1" fmla="*/ 5563 h 144661"/>
                <a:gd name="connsiteX2" fmla="*/ 193387 w 3972656"/>
                <a:gd name="connsiteY2" fmla="*/ 35937 h 144661"/>
                <a:gd name="connsiteX3" fmla="*/ 910680 w 3972656"/>
                <a:gd name="connsiteY3" fmla="*/ 30018 h 144661"/>
                <a:gd name="connsiteX4" fmla="*/ 2377398 w 3972656"/>
                <a:gd name="connsiteY4" fmla="*/ 35675 h 144661"/>
                <a:gd name="connsiteX5" fmla="*/ 3370755 w 3972656"/>
                <a:gd name="connsiteY5" fmla="*/ 47002 h 144661"/>
                <a:gd name="connsiteX6" fmla="*/ 3972656 w 3972656"/>
                <a:gd name="connsiteY6" fmla="*/ 144661 h 144661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090733"/>
                <a:gd name="connsiteY0" fmla="*/ 986 h 227041"/>
                <a:gd name="connsiteX1" fmla="*/ 119924 w 4090733"/>
                <a:gd name="connsiteY1" fmla="*/ 5563 h 227041"/>
                <a:gd name="connsiteX2" fmla="*/ 193387 w 4090733"/>
                <a:gd name="connsiteY2" fmla="*/ 35937 h 227041"/>
                <a:gd name="connsiteX3" fmla="*/ 910680 w 4090733"/>
                <a:gd name="connsiteY3" fmla="*/ 30018 h 227041"/>
                <a:gd name="connsiteX4" fmla="*/ 2377398 w 4090733"/>
                <a:gd name="connsiteY4" fmla="*/ 35675 h 227041"/>
                <a:gd name="connsiteX5" fmla="*/ 3370755 w 4090733"/>
                <a:gd name="connsiteY5" fmla="*/ 47002 h 227041"/>
                <a:gd name="connsiteX6" fmla="*/ 4090733 w 4090733"/>
                <a:gd name="connsiteY6" fmla="*/ 227041 h 227041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16820"/>
                <a:gd name="connsiteY0" fmla="*/ 986 h 269604"/>
                <a:gd name="connsiteX1" fmla="*/ 119924 w 4116820"/>
                <a:gd name="connsiteY1" fmla="*/ 5563 h 269604"/>
                <a:gd name="connsiteX2" fmla="*/ 193387 w 4116820"/>
                <a:gd name="connsiteY2" fmla="*/ 35937 h 269604"/>
                <a:gd name="connsiteX3" fmla="*/ 910680 w 4116820"/>
                <a:gd name="connsiteY3" fmla="*/ 30018 h 269604"/>
                <a:gd name="connsiteX4" fmla="*/ 2377398 w 4116820"/>
                <a:gd name="connsiteY4" fmla="*/ 35675 h 269604"/>
                <a:gd name="connsiteX5" fmla="*/ 3370755 w 4116820"/>
                <a:gd name="connsiteY5" fmla="*/ 47002 h 269604"/>
                <a:gd name="connsiteX6" fmla="*/ 4116820 w 4116820"/>
                <a:gd name="connsiteY6" fmla="*/ 269604 h 2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6820" h="269604">
                  <a:moveTo>
                    <a:pt x="0" y="986"/>
                  </a:moveTo>
                  <a:cubicBezTo>
                    <a:pt x="58403" y="1170"/>
                    <a:pt x="97990" y="-3351"/>
                    <a:pt x="119924" y="5563"/>
                  </a:cubicBezTo>
                  <a:cubicBezTo>
                    <a:pt x="141858" y="14477"/>
                    <a:pt x="161479" y="35980"/>
                    <a:pt x="193387" y="35937"/>
                  </a:cubicBezTo>
                  <a:lnTo>
                    <a:pt x="910680" y="30018"/>
                  </a:lnTo>
                  <a:lnTo>
                    <a:pt x="2377398" y="35675"/>
                  </a:lnTo>
                  <a:lnTo>
                    <a:pt x="3370755" y="47002"/>
                  </a:lnTo>
                  <a:cubicBezTo>
                    <a:pt x="3710060" y="47061"/>
                    <a:pt x="4023279" y="202268"/>
                    <a:pt x="4116820" y="269604"/>
                  </a:cubicBezTo>
                </a:path>
              </a:pathLst>
            </a:custGeom>
            <a:noFill/>
            <a:ln w="19050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1A87DBB-6B26-8458-4145-73051231D33D}"/>
                </a:ext>
              </a:extLst>
            </p:cNvPr>
            <p:cNvSpPr txBox="1"/>
            <p:nvPr/>
          </p:nvSpPr>
          <p:spPr>
            <a:xfrm rot="16200000">
              <a:off x="2369415" y="4420692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Richmond Ave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515D0A0-E8D2-AC3B-94AA-B656D08675C5}"/>
                </a:ext>
              </a:extLst>
            </p:cNvPr>
            <p:cNvSpPr txBox="1"/>
            <p:nvPr/>
          </p:nvSpPr>
          <p:spPr>
            <a:xfrm rot="16200000">
              <a:off x="9921639" y="4694557"/>
              <a:ext cx="901245" cy="21544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Lovers Ln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242758C0-E6D1-859A-03BC-59696E72FC5C}"/>
                </a:ext>
              </a:extLst>
            </p:cNvPr>
            <p:cNvSpPr txBox="1"/>
            <p:nvPr/>
          </p:nvSpPr>
          <p:spPr>
            <a:xfrm rot="16200000">
              <a:off x="6913482" y="4457354"/>
              <a:ext cx="844628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Mockingbird Ln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E8C824-7A29-B340-FF6E-408A0B624E26}"/>
                </a:ext>
              </a:extLst>
            </p:cNvPr>
            <p:cNvSpPr txBox="1"/>
            <p:nvPr/>
          </p:nvSpPr>
          <p:spPr>
            <a:xfrm>
              <a:off x="597837" y="4112948"/>
              <a:ext cx="2495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>
                  <a:solidFill>
                    <a:srgbClr val="3056A5"/>
                  </a:solidFill>
                </a:rPr>
                <a:t>Location Along the Corridor</a:t>
              </a:r>
            </a:p>
          </p:txBody>
        </p:sp>
        <p:pic>
          <p:nvPicPr>
            <p:cNvPr id="178" name="Picture 2">
              <a:extLst>
                <a:ext uri="{FF2B5EF4-FFF2-40B4-BE49-F238E27FC236}">
                  <a16:creationId xmlns:a16="http://schemas.microsoft.com/office/drawing/2014/main" id="{89265320-CD9C-F7BE-F03B-F04DED7EB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7598" y1="24505" x2="47598" y2="2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49959" y="5087818"/>
              <a:ext cx="791837" cy="74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8AC2FE8C-0E96-9070-C6F2-076D96ED42E6}"/>
                </a:ext>
              </a:extLst>
            </p:cNvPr>
            <p:cNvSpPr txBox="1"/>
            <p:nvPr/>
          </p:nvSpPr>
          <p:spPr>
            <a:xfrm rot="16200000">
              <a:off x="3617406" y="4482526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Llano Ave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3DC1B242-5A00-0C21-7BD0-161E5463E97F}"/>
                </a:ext>
              </a:extLst>
            </p:cNvPr>
            <p:cNvSpPr txBox="1"/>
            <p:nvPr/>
          </p:nvSpPr>
          <p:spPr>
            <a:xfrm rot="16200000">
              <a:off x="4803153" y="4413948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Monticello</a:t>
              </a:r>
            </a:p>
            <a:p>
              <a:r>
                <a:rPr lang="en-US" sz="800"/>
                <a:t>Ave</a:t>
              </a:r>
              <a:endParaRPr lang="en-US" sz="800">
                <a:effectLst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F2847E09-A093-7E20-EEE1-71B31F4D5F4F}"/>
                </a:ext>
              </a:extLst>
            </p:cNvPr>
            <p:cNvSpPr txBox="1"/>
            <p:nvPr/>
          </p:nvSpPr>
          <p:spPr>
            <a:xfrm rot="2789208">
              <a:off x="1125496" y="4681232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Live Oak St</a:t>
              </a:r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227BDB38-B320-19D0-9F64-46FA1173395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20" y="4391827"/>
              <a:ext cx="839695" cy="887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A90BBF59-F113-1144-A0AF-90B4DC965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0749" y="4387866"/>
              <a:ext cx="0" cy="7187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3D589FB-BF35-F0F5-BB31-C7AFB903A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9742" y="5172075"/>
              <a:ext cx="0" cy="5996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0A775B05-B8C4-C221-9E8C-D41E4B3C9F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567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39C21879-79B6-B799-3DFF-0921F823B1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105" y="4400465"/>
              <a:ext cx="0" cy="9710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A588B601-8EA2-CFFA-BAE4-E1B728E10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526881"/>
              <a:ext cx="0" cy="244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CB31A7B-962C-C252-DAC8-20823B7C7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371474"/>
              <a:ext cx="85725" cy="1554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9038492A-4631-33E4-9894-422D03D950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2655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2B1F2156-CAB8-F858-76EE-5819157CDA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6846" y="4396237"/>
              <a:ext cx="359595" cy="137553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A05F82A-05D9-D7BC-8DCF-608FEBDC7C9F}"/>
                </a:ext>
              </a:extLst>
            </p:cNvPr>
            <p:cNvCxnSpPr>
              <a:cxnSpLocks/>
            </p:cNvCxnSpPr>
            <p:nvPr/>
          </p:nvCxnSpPr>
          <p:spPr>
            <a:xfrm>
              <a:off x="2650749" y="5106595"/>
              <a:ext cx="28993" cy="65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C1FBC20-9336-45B4-E536-3484C2C04288}"/>
                </a:ext>
              </a:extLst>
            </p:cNvPr>
            <p:cNvCxnSpPr/>
            <p:nvPr/>
          </p:nvCxnSpPr>
          <p:spPr>
            <a:xfrm>
              <a:off x="10432178" y="4389937"/>
              <a:ext cx="0" cy="13839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3F10ABD-D0C9-9C94-A21C-EDDE7C25B7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215" y="5063385"/>
              <a:ext cx="2" cy="708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E66D5C3E-394A-EF49-36BE-76C72356BDA3}"/>
                </a:ext>
              </a:extLst>
            </p:cNvPr>
            <p:cNvSpPr txBox="1"/>
            <p:nvPr/>
          </p:nvSpPr>
          <p:spPr>
            <a:xfrm rot="16200000">
              <a:off x="1652715" y="5279899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La Vista</a:t>
              </a:r>
            </a:p>
            <a:p>
              <a:r>
                <a:rPr lang="en-US" sz="800">
                  <a:effectLst/>
                </a:rPr>
                <a:t> Dr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A14CB81-0F69-4BBE-9B4A-1FFAFFC3BE3B}"/>
                </a:ext>
              </a:extLst>
            </p:cNvPr>
            <p:cNvSpPr txBox="1"/>
            <p:nvPr/>
          </p:nvSpPr>
          <p:spPr>
            <a:xfrm rot="4486781">
              <a:off x="8206824" y="5487227"/>
              <a:ext cx="1001217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Ridgewood</a:t>
              </a:r>
            </a:p>
            <a:p>
              <a:r>
                <a:rPr lang="en-US" sz="800">
                  <a:effectLst/>
                </a:rPr>
                <a:t> Trail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C36C65A-4415-823F-6373-B1B759E28954}"/>
                </a:ext>
              </a:extLst>
            </p:cNvPr>
            <p:cNvSpPr txBox="1"/>
            <p:nvPr/>
          </p:nvSpPr>
          <p:spPr>
            <a:xfrm>
              <a:off x="5770383" y="4961193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Skillman St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6E1965-3898-68CD-0065-D2B4B26C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252FB-C3DC-3B4E-B1C6-4B3977BC697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62" y="1261023"/>
            <a:ext cx="9970850" cy="25265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7666F1-3454-E68B-CDBA-05141D6574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03" y="5786207"/>
            <a:ext cx="1005840" cy="1005840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1880D1C-5FE6-41BF-2319-5CF4CCB6A90A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Between Velasco and Vanderbilt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748082A-7CAB-8339-35A9-714B6DA9D3F6}"/>
              </a:ext>
            </a:extLst>
          </p:cNvPr>
          <p:cNvSpPr/>
          <p:nvPr/>
        </p:nvSpPr>
        <p:spPr>
          <a:xfrm>
            <a:off x="3699748" y="4951349"/>
            <a:ext cx="967445" cy="3473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1E00AE7A-8E26-1FE3-0F2E-E547C892759A}"/>
              </a:ext>
            </a:extLst>
          </p:cNvPr>
          <p:cNvSpPr/>
          <p:nvPr/>
        </p:nvSpPr>
        <p:spPr>
          <a:xfrm>
            <a:off x="7611558" y="1055910"/>
            <a:ext cx="2554700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Hybrid Beacon (PHB) with speed table</a:t>
            </a:r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4B4AB93B-AA27-F273-3452-F826D0D1F8DF}"/>
              </a:ext>
            </a:extLst>
          </p:cNvPr>
          <p:cNvCxnSpPr>
            <a:cxnSpLocks/>
          </p:cNvCxnSpPr>
          <p:nvPr/>
        </p:nvCxnSpPr>
        <p:spPr>
          <a:xfrm flipH="1">
            <a:off x="5770383" y="1297890"/>
            <a:ext cx="1841176" cy="141516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0588810-EF4D-5D08-249B-C6DCAC569EAA}"/>
              </a:ext>
            </a:extLst>
          </p:cNvPr>
          <p:cNvSpPr/>
          <p:nvPr/>
        </p:nvSpPr>
        <p:spPr>
          <a:xfrm>
            <a:off x="8412667" y="3580081"/>
            <a:ext cx="2131450" cy="617118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Pedestrian Warning Signs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5D4CA397-C6C7-B4E7-9FB0-D69B6F1EA7A9}"/>
              </a:ext>
            </a:extLst>
          </p:cNvPr>
          <p:cNvCxnSpPr>
            <a:cxnSpLocks/>
            <a:stCxn id="200" idx="0"/>
          </p:cNvCxnSpPr>
          <p:nvPr/>
        </p:nvCxnSpPr>
        <p:spPr>
          <a:xfrm flipV="1">
            <a:off x="9478392" y="2296629"/>
            <a:ext cx="102931" cy="128345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A6B12FD-704F-CB68-F849-EADBA0E7363F}"/>
              </a:ext>
            </a:extLst>
          </p:cNvPr>
          <p:cNvSpPr/>
          <p:nvPr/>
        </p:nvSpPr>
        <p:spPr>
          <a:xfrm>
            <a:off x="1288287" y="1424987"/>
            <a:ext cx="1927397" cy="980068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Rumble Strips and Retroreflective Pavement Markers</a:t>
            </a: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AB6A9765-1BB4-691B-4B1B-4F3BFB2C8B16}"/>
              </a:ext>
            </a:extLst>
          </p:cNvPr>
          <p:cNvCxnSpPr>
            <a:cxnSpLocks/>
            <a:stCxn id="204" idx="3"/>
          </p:cNvCxnSpPr>
          <p:nvPr/>
        </p:nvCxnSpPr>
        <p:spPr>
          <a:xfrm>
            <a:off x="3215684" y="1915021"/>
            <a:ext cx="1872162" cy="96057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3D2144CE-1571-ED9C-64FD-DD369B23B879}"/>
              </a:ext>
            </a:extLst>
          </p:cNvPr>
          <p:cNvCxnSpPr>
            <a:cxnSpLocks/>
            <a:stCxn id="204" idx="3"/>
          </p:cNvCxnSpPr>
          <p:nvPr/>
        </p:nvCxnSpPr>
        <p:spPr>
          <a:xfrm>
            <a:off x="3215684" y="1915021"/>
            <a:ext cx="904977" cy="96057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E8F530A-4656-442C-CEB9-FCABD05CAADE}"/>
              </a:ext>
            </a:extLst>
          </p:cNvPr>
          <p:cNvSpPr/>
          <p:nvPr/>
        </p:nvSpPr>
        <p:spPr>
          <a:xfrm>
            <a:off x="4765315" y="3712785"/>
            <a:ext cx="2098668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Reduction Pavement Markings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394FDE-FBB0-1C37-6796-BAA9E5F6D0AF}"/>
              </a:ext>
            </a:extLst>
          </p:cNvPr>
          <p:cNvCxnSpPr>
            <a:cxnSpLocks/>
          </p:cNvCxnSpPr>
          <p:nvPr/>
        </p:nvCxnSpPr>
        <p:spPr>
          <a:xfrm flipV="1">
            <a:off x="5918287" y="2815247"/>
            <a:ext cx="939636" cy="896669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274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EBEF5-F4FE-22B4-F67F-9A980776B2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29" y="1102092"/>
            <a:ext cx="10461502" cy="20160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64E56C7-7F18-9EAE-4838-DCB3A1786BDE}"/>
              </a:ext>
            </a:extLst>
          </p:cNvPr>
          <p:cNvGrpSpPr/>
          <p:nvPr/>
        </p:nvGrpSpPr>
        <p:grpSpPr>
          <a:xfrm>
            <a:off x="597837" y="4112948"/>
            <a:ext cx="10620669" cy="2044164"/>
            <a:chOff x="597837" y="4112948"/>
            <a:chExt cx="10620669" cy="2044164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C979684-5B1E-6000-02A4-F992E5D3E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704" t="28604" r="55170" b="1"/>
            <a:stretch/>
          </p:blipFill>
          <p:spPr>
            <a:xfrm rot="5400000">
              <a:off x="5256349" y="-183042"/>
              <a:ext cx="1371301" cy="105383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64005FE-4779-4461-ED7C-1A43DC3B4BD7}"/>
                </a:ext>
              </a:extLst>
            </p:cNvPr>
            <p:cNvSpPr/>
            <p:nvPr/>
          </p:nvSpPr>
          <p:spPr>
            <a:xfrm>
              <a:off x="1698469" y="5063385"/>
              <a:ext cx="9520037" cy="623447"/>
            </a:xfrm>
            <a:custGeom>
              <a:avLst/>
              <a:gdLst>
                <a:gd name="connsiteX0" fmla="*/ 0 w 3493140"/>
                <a:gd name="connsiteY0" fmla="*/ 28001 h 71143"/>
                <a:gd name="connsiteX1" fmla="*/ 154593 w 3493140"/>
                <a:gd name="connsiteY1" fmla="*/ 1687 h 71143"/>
                <a:gd name="connsiteX2" fmla="*/ 240112 w 3493140"/>
                <a:gd name="connsiteY2" fmla="*/ 70761 h 71143"/>
                <a:gd name="connsiteX3" fmla="*/ 920978 w 3493140"/>
                <a:gd name="connsiteY3" fmla="*/ 31290 h 71143"/>
                <a:gd name="connsiteX4" fmla="*/ 3493140 w 3493140"/>
                <a:gd name="connsiteY4" fmla="*/ 70761 h 71143"/>
                <a:gd name="connsiteX0" fmla="*/ 0 w 3493140"/>
                <a:gd name="connsiteY0" fmla="*/ 6242 h 49059"/>
                <a:gd name="connsiteX1" fmla="*/ 129193 w 3493140"/>
                <a:gd name="connsiteY1" fmla="*/ 18028 h 49059"/>
                <a:gd name="connsiteX2" fmla="*/ 240112 w 3493140"/>
                <a:gd name="connsiteY2" fmla="*/ 49002 h 49059"/>
                <a:gd name="connsiteX3" fmla="*/ 920978 w 3493140"/>
                <a:gd name="connsiteY3" fmla="*/ 9531 h 49059"/>
                <a:gd name="connsiteX4" fmla="*/ 3493140 w 3493140"/>
                <a:gd name="connsiteY4" fmla="*/ 49002 h 49059"/>
                <a:gd name="connsiteX0" fmla="*/ 0 w 3493140"/>
                <a:gd name="connsiteY0" fmla="*/ 5998 h 48812"/>
                <a:gd name="connsiteX1" fmla="*/ 129193 w 3493140"/>
                <a:gd name="connsiteY1" fmla="*/ 17784 h 48812"/>
                <a:gd name="connsiteX2" fmla="*/ 240112 w 3493140"/>
                <a:gd name="connsiteY2" fmla="*/ 48758 h 48812"/>
                <a:gd name="connsiteX3" fmla="*/ 920978 w 3493140"/>
                <a:gd name="connsiteY3" fmla="*/ 9287 h 48812"/>
                <a:gd name="connsiteX4" fmla="*/ 3493140 w 3493140"/>
                <a:gd name="connsiteY4" fmla="*/ 48758 h 48812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121618"/>
                <a:gd name="connsiteX1" fmla="*/ 129193 w 3493140"/>
                <a:gd name="connsiteY1" fmla="*/ 14428 h 121618"/>
                <a:gd name="connsiteX2" fmla="*/ 244874 w 3493140"/>
                <a:gd name="connsiteY2" fmla="*/ 121602 h 121618"/>
                <a:gd name="connsiteX3" fmla="*/ 920978 w 3493140"/>
                <a:gd name="connsiteY3" fmla="*/ 5931 h 121618"/>
                <a:gd name="connsiteX4" fmla="*/ 3493140 w 3493140"/>
                <a:gd name="connsiteY4" fmla="*/ 45402 h 121618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11 h 42971"/>
                <a:gd name="connsiteX1" fmla="*/ 129193 w 3493140"/>
                <a:gd name="connsiteY1" fmla="*/ 11997 h 42971"/>
                <a:gd name="connsiteX2" fmla="*/ 244874 w 3493140"/>
                <a:gd name="connsiteY2" fmla="*/ 20746 h 42971"/>
                <a:gd name="connsiteX3" fmla="*/ 919948 w 3493140"/>
                <a:gd name="connsiteY3" fmla="*/ 39541 h 42971"/>
                <a:gd name="connsiteX4" fmla="*/ 3493140 w 3493140"/>
                <a:gd name="connsiteY4" fmla="*/ 42971 h 42971"/>
                <a:gd name="connsiteX0" fmla="*/ 0 w 3493140"/>
                <a:gd name="connsiteY0" fmla="*/ 104 h 50363"/>
                <a:gd name="connsiteX1" fmla="*/ 129193 w 3493140"/>
                <a:gd name="connsiteY1" fmla="*/ 11890 h 50363"/>
                <a:gd name="connsiteX2" fmla="*/ 209863 w 3493140"/>
                <a:gd name="connsiteY2" fmla="*/ 49472 h 50363"/>
                <a:gd name="connsiteX3" fmla="*/ 919948 w 3493140"/>
                <a:gd name="connsiteY3" fmla="*/ 39434 h 50363"/>
                <a:gd name="connsiteX4" fmla="*/ 3493140 w 3493140"/>
                <a:gd name="connsiteY4" fmla="*/ 42864 h 50363"/>
                <a:gd name="connsiteX0" fmla="*/ 0 w 3493140"/>
                <a:gd name="connsiteY0" fmla="*/ 22653 h 74848"/>
                <a:gd name="connsiteX1" fmla="*/ 170382 w 3493140"/>
                <a:gd name="connsiteY1" fmla="*/ 1487 h 74848"/>
                <a:gd name="connsiteX2" fmla="*/ 209863 w 3493140"/>
                <a:gd name="connsiteY2" fmla="*/ 72021 h 74848"/>
                <a:gd name="connsiteX3" fmla="*/ 919948 w 3493140"/>
                <a:gd name="connsiteY3" fmla="*/ 61983 h 74848"/>
                <a:gd name="connsiteX4" fmla="*/ 3493140 w 3493140"/>
                <a:gd name="connsiteY4" fmla="*/ 65413 h 74848"/>
                <a:gd name="connsiteX0" fmla="*/ 0 w 3483872"/>
                <a:gd name="connsiteY0" fmla="*/ 32230 h 74127"/>
                <a:gd name="connsiteX1" fmla="*/ 161114 w 3483872"/>
                <a:gd name="connsiteY1" fmla="*/ 766 h 74127"/>
                <a:gd name="connsiteX2" fmla="*/ 200595 w 3483872"/>
                <a:gd name="connsiteY2" fmla="*/ 71300 h 74127"/>
                <a:gd name="connsiteX3" fmla="*/ 910680 w 3483872"/>
                <a:gd name="connsiteY3" fmla="*/ 61262 h 74127"/>
                <a:gd name="connsiteX4" fmla="*/ 3483872 w 3483872"/>
                <a:gd name="connsiteY4" fmla="*/ 64692 h 74127"/>
                <a:gd name="connsiteX0" fmla="*/ 0 w 3483872"/>
                <a:gd name="connsiteY0" fmla="*/ 643 h 40451"/>
                <a:gd name="connsiteX1" fmla="*/ 119924 w 3483872"/>
                <a:gd name="connsiteY1" fmla="*/ 5220 h 40451"/>
                <a:gd name="connsiteX2" fmla="*/ 200595 w 3483872"/>
                <a:gd name="connsiteY2" fmla="*/ 39713 h 40451"/>
                <a:gd name="connsiteX3" fmla="*/ 910680 w 3483872"/>
                <a:gd name="connsiteY3" fmla="*/ 29675 h 40451"/>
                <a:gd name="connsiteX4" fmla="*/ 3483872 w 3483872"/>
                <a:gd name="connsiteY4" fmla="*/ 33105 h 40451"/>
                <a:gd name="connsiteX0" fmla="*/ 0 w 3483872"/>
                <a:gd name="connsiteY0" fmla="*/ 643 h 40172"/>
                <a:gd name="connsiteX1" fmla="*/ 119924 w 3483872"/>
                <a:gd name="connsiteY1" fmla="*/ 5220 h 40172"/>
                <a:gd name="connsiteX2" fmla="*/ 200595 w 3483872"/>
                <a:gd name="connsiteY2" fmla="*/ 39713 h 40172"/>
                <a:gd name="connsiteX3" fmla="*/ 910680 w 3483872"/>
                <a:gd name="connsiteY3" fmla="*/ 29675 h 40172"/>
                <a:gd name="connsiteX4" fmla="*/ 3483872 w 3483872"/>
                <a:gd name="connsiteY4" fmla="*/ 33105 h 40172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1840902 w 3487991"/>
                <a:gd name="connsiteY4" fmla="*/ 22975 h 55073"/>
                <a:gd name="connsiteX5" fmla="*/ 3487991 w 3487991"/>
                <a:gd name="connsiteY5" fmla="*/ 55073 h 55073"/>
                <a:gd name="connsiteX0" fmla="*/ 0 w 3487991"/>
                <a:gd name="connsiteY0" fmla="*/ 487 h 54917"/>
                <a:gd name="connsiteX1" fmla="*/ 119924 w 3487991"/>
                <a:gd name="connsiteY1" fmla="*/ 5064 h 54917"/>
                <a:gd name="connsiteX2" fmla="*/ 193387 w 3487991"/>
                <a:gd name="connsiteY2" fmla="*/ 35438 h 54917"/>
                <a:gd name="connsiteX3" fmla="*/ 910680 w 3487991"/>
                <a:gd name="connsiteY3" fmla="*/ 29519 h 54917"/>
                <a:gd name="connsiteX4" fmla="*/ 1840902 w 3487991"/>
                <a:gd name="connsiteY4" fmla="*/ 22819 h 54917"/>
                <a:gd name="connsiteX5" fmla="*/ 3487991 w 3487991"/>
                <a:gd name="connsiteY5" fmla="*/ 54917 h 5491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31171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2377398 w 3487991"/>
                <a:gd name="connsiteY4" fmla="*/ 37349 h 57090"/>
                <a:gd name="connsiteX5" fmla="*/ 3487991 w 3487991"/>
                <a:gd name="connsiteY5" fmla="*/ 57090 h 57090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487991 w 3487991"/>
                <a:gd name="connsiteY5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69382 w 3487991"/>
                <a:gd name="connsiteY5" fmla="*/ 52494 h 55416"/>
                <a:gd name="connsiteX6" fmla="*/ 3487991 w 3487991"/>
                <a:gd name="connsiteY6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70755 w 3487991"/>
                <a:gd name="connsiteY5" fmla="*/ 47002 h 55416"/>
                <a:gd name="connsiteX6" fmla="*/ 3487991 w 3487991"/>
                <a:gd name="connsiteY6" fmla="*/ 55416 h 55416"/>
                <a:gd name="connsiteX0" fmla="*/ 0 w 3972656"/>
                <a:gd name="connsiteY0" fmla="*/ 986 h 144661"/>
                <a:gd name="connsiteX1" fmla="*/ 119924 w 3972656"/>
                <a:gd name="connsiteY1" fmla="*/ 5563 h 144661"/>
                <a:gd name="connsiteX2" fmla="*/ 193387 w 3972656"/>
                <a:gd name="connsiteY2" fmla="*/ 35937 h 144661"/>
                <a:gd name="connsiteX3" fmla="*/ 910680 w 3972656"/>
                <a:gd name="connsiteY3" fmla="*/ 30018 h 144661"/>
                <a:gd name="connsiteX4" fmla="*/ 2377398 w 3972656"/>
                <a:gd name="connsiteY4" fmla="*/ 35675 h 144661"/>
                <a:gd name="connsiteX5" fmla="*/ 3370755 w 3972656"/>
                <a:gd name="connsiteY5" fmla="*/ 47002 h 144661"/>
                <a:gd name="connsiteX6" fmla="*/ 3972656 w 3972656"/>
                <a:gd name="connsiteY6" fmla="*/ 144661 h 144661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090733"/>
                <a:gd name="connsiteY0" fmla="*/ 986 h 227041"/>
                <a:gd name="connsiteX1" fmla="*/ 119924 w 4090733"/>
                <a:gd name="connsiteY1" fmla="*/ 5563 h 227041"/>
                <a:gd name="connsiteX2" fmla="*/ 193387 w 4090733"/>
                <a:gd name="connsiteY2" fmla="*/ 35937 h 227041"/>
                <a:gd name="connsiteX3" fmla="*/ 910680 w 4090733"/>
                <a:gd name="connsiteY3" fmla="*/ 30018 h 227041"/>
                <a:gd name="connsiteX4" fmla="*/ 2377398 w 4090733"/>
                <a:gd name="connsiteY4" fmla="*/ 35675 h 227041"/>
                <a:gd name="connsiteX5" fmla="*/ 3370755 w 4090733"/>
                <a:gd name="connsiteY5" fmla="*/ 47002 h 227041"/>
                <a:gd name="connsiteX6" fmla="*/ 4090733 w 4090733"/>
                <a:gd name="connsiteY6" fmla="*/ 227041 h 227041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16820"/>
                <a:gd name="connsiteY0" fmla="*/ 986 h 269604"/>
                <a:gd name="connsiteX1" fmla="*/ 119924 w 4116820"/>
                <a:gd name="connsiteY1" fmla="*/ 5563 h 269604"/>
                <a:gd name="connsiteX2" fmla="*/ 193387 w 4116820"/>
                <a:gd name="connsiteY2" fmla="*/ 35937 h 269604"/>
                <a:gd name="connsiteX3" fmla="*/ 910680 w 4116820"/>
                <a:gd name="connsiteY3" fmla="*/ 30018 h 269604"/>
                <a:gd name="connsiteX4" fmla="*/ 2377398 w 4116820"/>
                <a:gd name="connsiteY4" fmla="*/ 35675 h 269604"/>
                <a:gd name="connsiteX5" fmla="*/ 3370755 w 4116820"/>
                <a:gd name="connsiteY5" fmla="*/ 47002 h 269604"/>
                <a:gd name="connsiteX6" fmla="*/ 4116820 w 4116820"/>
                <a:gd name="connsiteY6" fmla="*/ 269604 h 2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6820" h="269604">
                  <a:moveTo>
                    <a:pt x="0" y="986"/>
                  </a:moveTo>
                  <a:cubicBezTo>
                    <a:pt x="58403" y="1170"/>
                    <a:pt x="97990" y="-3351"/>
                    <a:pt x="119924" y="5563"/>
                  </a:cubicBezTo>
                  <a:cubicBezTo>
                    <a:pt x="141858" y="14477"/>
                    <a:pt x="161479" y="35980"/>
                    <a:pt x="193387" y="35937"/>
                  </a:cubicBezTo>
                  <a:lnTo>
                    <a:pt x="910680" y="30018"/>
                  </a:lnTo>
                  <a:lnTo>
                    <a:pt x="2377398" y="35675"/>
                  </a:lnTo>
                  <a:lnTo>
                    <a:pt x="3370755" y="47002"/>
                  </a:lnTo>
                  <a:cubicBezTo>
                    <a:pt x="3710060" y="47061"/>
                    <a:pt x="4023279" y="202268"/>
                    <a:pt x="4116820" y="269604"/>
                  </a:cubicBezTo>
                </a:path>
              </a:pathLst>
            </a:custGeom>
            <a:noFill/>
            <a:ln w="19050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E1312C9-4584-3845-7563-ADEF755D3C22}"/>
                </a:ext>
              </a:extLst>
            </p:cNvPr>
            <p:cNvSpPr txBox="1"/>
            <p:nvPr/>
          </p:nvSpPr>
          <p:spPr>
            <a:xfrm rot="16200000">
              <a:off x="2369415" y="4420692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Richmond Ave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004357C-A910-36E8-038C-130E281D96D0}"/>
                </a:ext>
              </a:extLst>
            </p:cNvPr>
            <p:cNvSpPr txBox="1"/>
            <p:nvPr/>
          </p:nvSpPr>
          <p:spPr>
            <a:xfrm rot="16200000">
              <a:off x="9921639" y="4694557"/>
              <a:ext cx="901245" cy="21544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Lovers Ln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D282689-9D0A-5042-22D0-1FDD34B0FEEE}"/>
                </a:ext>
              </a:extLst>
            </p:cNvPr>
            <p:cNvSpPr txBox="1"/>
            <p:nvPr/>
          </p:nvSpPr>
          <p:spPr>
            <a:xfrm rot="16200000">
              <a:off x="6913482" y="4457354"/>
              <a:ext cx="844628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Mockingbird Ln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AB86CF9-4DE6-7930-A2FF-AF39C11C9C55}"/>
                </a:ext>
              </a:extLst>
            </p:cNvPr>
            <p:cNvSpPr txBox="1"/>
            <p:nvPr/>
          </p:nvSpPr>
          <p:spPr>
            <a:xfrm>
              <a:off x="597837" y="4112948"/>
              <a:ext cx="2495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>
                  <a:solidFill>
                    <a:srgbClr val="3056A5"/>
                  </a:solidFill>
                </a:rPr>
                <a:t>Location Along the Corridor</a:t>
              </a:r>
            </a:p>
          </p:txBody>
        </p:sp>
        <p:pic>
          <p:nvPicPr>
            <p:cNvPr id="131" name="Picture 2">
              <a:extLst>
                <a:ext uri="{FF2B5EF4-FFF2-40B4-BE49-F238E27FC236}">
                  <a16:creationId xmlns:a16="http://schemas.microsoft.com/office/drawing/2014/main" id="{CB0F985E-4A72-2A3D-A085-17B86A177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7598" y1="24505" x2="47598" y2="2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49959" y="5087818"/>
              <a:ext cx="791837" cy="74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0FDCCA3-2BFC-959A-80CA-D28A1BAC99D7}"/>
                </a:ext>
              </a:extLst>
            </p:cNvPr>
            <p:cNvSpPr txBox="1"/>
            <p:nvPr/>
          </p:nvSpPr>
          <p:spPr>
            <a:xfrm rot="16200000">
              <a:off x="3617406" y="4482526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Llano Ave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C39EBD-347B-5289-B33C-6D2AC4137FE2}"/>
                </a:ext>
              </a:extLst>
            </p:cNvPr>
            <p:cNvSpPr txBox="1"/>
            <p:nvPr/>
          </p:nvSpPr>
          <p:spPr>
            <a:xfrm rot="16200000">
              <a:off x="4803153" y="4413948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Monticello</a:t>
              </a:r>
            </a:p>
            <a:p>
              <a:r>
                <a:rPr lang="en-US" sz="800"/>
                <a:t>Ave</a:t>
              </a:r>
              <a:endParaRPr lang="en-US" sz="800">
                <a:effectLst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FAE3D04-287C-0E02-594A-43BA240BEF92}"/>
                </a:ext>
              </a:extLst>
            </p:cNvPr>
            <p:cNvSpPr txBox="1"/>
            <p:nvPr/>
          </p:nvSpPr>
          <p:spPr>
            <a:xfrm rot="2789208">
              <a:off x="1125496" y="4681232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Live Oak St</a:t>
              </a: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C7C5A8C-2C27-CECF-2C45-152F0FAA6D4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20" y="4391827"/>
              <a:ext cx="839695" cy="887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8ACA58A-B5FD-6867-30FE-5C38C36127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0749" y="4387866"/>
              <a:ext cx="0" cy="7187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7B1627C-1547-ECAA-3545-1AEE3F17F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9742" y="5172075"/>
              <a:ext cx="0" cy="5996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F2CBCD4-FB01-813D-D3E7-43515B0CA6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567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AAC649F-E48E-AF25-3177-DA81A79F3B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105" y="4400465"/>
              <a:ext cx="0" cy="9710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1C2340-15AE-8DE1-B881-99823DAE79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526881"/>
              <a:ext cx="0" cy="244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1D61AED-2552-7F37-24F9-7C308AAE3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371474"/>
              <a:ext cx="85725" cy="1554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6864DE-A4AA-B608-CE6C-C31B27CE52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2655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656674A-5AFA-93F1-8A1E-0E3606082C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6846" y="4396237"/>
              <a:ext cx="359595" cy="137553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056FC1A-70D7-8601-85CE-2985C73C7C00}"/>
                </a:ext>
              </a:extLst>
            </p:cNvPr>
            <p:cNvCxnSpPr>
              <a:cxnSpLocks/>
            </p:cNvCxnSpPr>
            <p:nvPr/>
          </p:nvCxnSpPr>
          <p:spPr>
            <a:xfrm>
              <a:off x="2650749" y="5106595"/>
              <a:ext cx="28993" cy="65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1FED8D7-DD17-2954-AEAB-E890309D8476}"/>
                </a:ext>
              </a:extLst>
            </p:cNvPr>
            <p:cNvCxnSpPr/>
            <p:nvPr/>
          </p:nvCxnSpPr>
          <p:spPr>
            <a:xfrm>
              <a:off x="10432178" y="4389937"/>
              <a:ext cx="0" cy="13839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81011CB-44E2-0E27-60FE-9115B0238B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215" y="5063385"/>
              <a:ext cx="2" cy="708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E3CA660-AC28-F253-794A-46B9D06AA341}"/>
                </a:ext>
              </a:extLst>
            </p:cNvPr>
            <p:cNvSpPr txBox="1"/>
            <p:nvPr/>
          </p:nvSpPr>
          <p:spPr>
            <a:xfrm rot="16200000">
              <a:off x="1652715" y="5279899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La Vista</a:t>
              </a:r>
            </a:p>
            <a:p>
              <a:r>
                <a:rPr lang="en-US" sz="800">
                  <a:effectLst/>
                </a:rPr>
                <a:t> Dr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D599477-DCAE-800B-265B-7BB5B439B81C}"/>
                </a:ext>
              </a:extLst>
            </p:cNvPr>
            <p:cNvSpPr txBox="1"/>
            <p:nvPr/>
          </p:nvSpPr>
          <p:spPr>
            <a:xfrm rot="4486781">
              <a:off x="8206824" y="5487227"/>
              <a:ext cx="1001217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Ridgewood</a:t>
              </a:r>
            </a:p>
            <a:p>
              <a:r>
                <a:rPr lang="en-US" sz="800">
                  <a:effectLst/>
                </a:rPr>
                <a:t> Trail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EF43FD6-0E28-B5B1-2769-43CF9EB41D28}"/>
                </a:ext>
              </a:extLst>
            </p:cNvPr>
            <p:cNvSpPr txBox="1"/>
            <p:nvPr/>
          </p:nvSpPr>
          <p:spPr>
            <a:xfrm>
              <a:off x="5770383" y="4961193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Skillman St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6E1965-3898-68CD-0065-D2B4B26C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35</a:t>
            </a:fld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4AEF476-38DB-576F-500B-FB79443E11C7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Between Mockingbird and Ridgewood Trail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7666F1-3454-E68B-CDBA-05141D6574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03" y="5786207"/>
            <a:ext cx="1005840" cy="100584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759FE91D-4721-E698-20F8-26C286BBAD26}"/>
              </a:ext>
            </a:extLst>
          </p:cNvPr>
          <p:cNvSpPr/>
          <p:nvPr/>
        </p:nvSpPr>
        <p:spPr>
          <a:xfrm>
            <a:off x="7214324" y="4978450"/>
            <a:ext cx="1198344" cy="3345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1F6A81B-3314-3260-52BD-E0CB41431AF8}"/>
              </a:ext>
            </a:extLst>
          </p:cNvPr>
          <p:cNvSpPr/>
          <p:nvPr/>
        </p:nvSpPr>
        <p:spPr>
          <a:xfrm>
            <a:off x="3542957" y="3314260"/>
            <a:ext cx="1969764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12’ Shared Use Path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99C9C94-BC56-2947-600C-AAA5A6909A18}"/>
              </a:ext>
            </a:extLst>
          </p:cNvPr>
          <p:cNvCxnSpPr>
            <a:cxnSpLocks/>
            <a:stCxn id="150" idx="3"/>
          </p:cNvCxnSpPr>
          <p:nvPr/>
        </p:nvCxnSpPr>
        <p:spPr>
          <a:xfrm flipV="1">
            <a:off x="5512721" y="2404617"/>
            <a:ext cx="1166560" cy="1177983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432F57A-8A2B-746F-7754-FF0D4EEA8660}"/>
              </a:ext>
            </a:extLst>
          </p:cNvPr>
          <p:cNvSpPr/>
          <p:nvPr/>
        </p:nvSpPr>
        <p:spPr>
          <a:xfrm>
            <a:off x="9447296" y="3232058"/>
            <a:ext cx="1604382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Crosswalk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8A4F088E-19C4-330F-3C77-97F41A1D1185}"/>
              </a:ext>
            </a:extLst>
          </p:cNvPr>
          <p:cNvCxnSpPr>
            <a:cxnSpLocks/>
            <a:stCxn id="155" idx="1"/>
          </p:cNvCxnSpPr>
          <p:nvPr/>
        </p:nvCxnSpPr>
        <p:spPr>
          <a:xfrm flipH="1" flipV="1">
            <a:off x="8028633" y="2249473"/>
            <a:ext cx="1418663" cy="125092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E4049F1-5A25-4F89-714B-49A92854CA23}"/>
              </a:ext>
            </a:extLst>
          </p:cNvPr>
          <p:cNvSpPr/>
          <p:nvPr/>
        </p:nvSpPr>
        <p:spPr>
          <a:xfrm>
            <a:off x="2736858" y="1285680"/>
            <a:ext cx="1463667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Left Turn Lane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B98CD79-AB48-DA84-C85F-A795B8ECD6BE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200525" y="1554020"/>
            <a:ext cx="1047750" cy="695453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542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F84E6C-DB39-67A6-D36C-2682419B8D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2" b="9948"/>
          <a:stretch/>
        </p:blipFill>
        <p:spPr>
          <a:xfrm>
            <a:off x="577266" y="1485130"/>
            <a:ext cx="10499388" cy="17707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AD23293-7E5B-5094-5AEE-2349881B73B2}"/>
              </a:ext>
            </a:extLst>
          </p:cNvPr>
          <p:cNvGrpSpPr/>
          <p:nvPr/>
        </p:nvGrpSpPr>
        <p:grpSpPr>
          <a:xfrm>
            <a:off x="597837" y="4112948"/>
            <a:ext cx="10620669" cy="2044164"/>
            <a:chOff x="597837" y="4112948"/>
            <a:chExt cx="10620669" cy="2044164"/>
          </a:xfrm>
        </p:grpSpPr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8C3174A5-8386-7E33-6277-5D404913C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704" t="28604" r="55170" b="1"/>
            <a:stretch/>
          </p:blipFill>
          <p:spPr>
            <a:xfrm rot="5400000">
              <a:off x="5256349" y="-183042"/>
              <a:ext cx="1371301" cy="105383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9361636-5B28-D9F3-B864-C6924A921E17}"/>
                </a:ext>
              </a:extLst>
            </p:cNvPr>
            <p:cNvSpPr/>
            <p:nvPr/>
          </p:nvSpPr>
          <p:spPr>
            <a:xfrm>
              <a:off x="1698469" y="5063385"/>
              <a:ext cx="9520037" cy="623447"/>
            </a:xfrm>
            <a:custGeom>
              <a:avLst/>
              <a:gdLst>
                <a:gd name="connsiteX0" fmla="*/ 0 w 3493140"/>
                <a:gd name="connsiteY0" fmla="*/ 28001 h 71143"/>
                <a:gd name="connsiteX1" fmla="*/ 154593 w 3493140"/>
                <a:gd name="connsiteY1" fmla="*/ 1687 h 71143"/>
                <a:gd name="connsiteX2" fmla="*/ 240112 w 3493140"/>
                <a:gd name="connsiteY2" fmla="*/ 70761 h 71143"/>
                <a:gd name="connsiteX3" fmla="*/ 920978 w 3493140"/>
                <a:gd name="connsiteY3" fmla="*/ 31290 h 71143"/>
                <a:gd name="connsiteX4" fmla="*/ 3493140 w 3493140"/>
                <a:gd name="connsiteY4" fmla="*/ 70761 h 71143"/>
                <a:gd name="connsiteX0" fmla="*/ 0 w 3493140"/>
                <a:gd name="connsiteY0" fmla="*/ 6242 h 49059"/>
                <a:gd name="connsiteX1" fmla="*/ 129193 w 3493140"/>
                <a:gd name="connsiteY1" fmla="*/ 18028 h 49059"/>
                <a:gd name="connsiteX2" fmla="*/ 240112 w 3493140"/>
                <a:gd name="connsiteY2" fmla="*/ 49002 h 49059"/>
                <a:gd name="connsiteX3" fmla="*/ 920978 w 3493140"/>
                <a:gd name="connsiteY3" fmla="*/ 9531 h 49059"/>
                <a:gd name="connsiteX4" fmla="*/ 3493140 w 3493140"/>
                <a:gd name="connsiteY4" fmla="*/ 49002 h 49059"/>
                <a:gd name="connsiteX0" fmla="*/ 0 w 3493140"/>
                <a:gd name="connsiteY0" fmla="*/ 5998 h 48812"/>
                <a:gd name="connsiteX1" fmla="*/ 129193 w 3493140"/>
                <a:gd name="connsiteY1" fmla="*/ 17784 h 48812"/>
                <a:gd name="connsiteX2" fmla="*/ 240112 w 3493140"/>
                <a:gd name="connsiteY2" fmla="*/ 48758 h 48812"/>
                <a:gd name="connsiteX3" fmla="*/ 920978 w 3493140"/>
                <a:gd name="connsiteY3" fmla="*/ 9287 h 48812"/>
                <a:gd name="connsiteX4" fmla="*/ 3493140 w 3493140"/>
                <a:gd name="connsiteY4" fmla="*/ 48758 h 48812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121618"/>
                <a:gd name="connsiteX1" fmla="*/ 129193 w 3493140"/>
                <a:gd name="connsiteY1" fmla="*/ 14428 h 121618"/>
                <a:gd name="connsiteX2" fmla="*/ 244874 w 3493140"/>
                <a:gd name="connsiteY2" fmla="*/ 121602 h 121618"/>
                <a:gd name="connsiteX3" fmla="*/ 920978 w 3493140"/>
                <a:gd name="connsiteY3" fmla="*/ 5931 h 121618"/>
                <a:gd name="connsiteX4" fmla="*/ 3493140 w 3493140"/>
                <a:gd name="connsiteY4" fmla="*/ 45402 h 121618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11 h 42971"/>
                <a:gd name="connsiteX1" fmla="*/ 129193 w 3493140"/>
                <a:gd name="connsiteY1" fmla="*/ 11997 h 42971"/>
                <a:gd name="connsiteX2" fmla="*/ 244874 w 3493140"/>
                <a:gd name="connsiteY2" fmla="*/ 20746 h 42971"/>
                <a:gd name="connsiteX3" fmla="*/ 919948 w 3493140"/>
                <a:gd name="connsiteY3" fmla="*/ 39541 h 42971"/>
                <a:gd name="connsiteX4" fmla="*/ 3493140 w 3493140"/>
                <a:gd name="connsiteY4" fmla="*/ 42971 h 42971"/>
                <a:gd name="connsiteX0" fmla="*/ 0 w 3493140"/>
                <a:gd name="connsiteY0" fmla="*/ 104 h 50363"/>
                <a:gd name="connsiteX1" fmla="*/ 129193 w 3493140"/>
                <a:gd name="connsiteY1" fmla="*/ 11890 h 50363"/>
                <a:gd name="connsiteX2" fmla="*/ 209863 w 3493140"/>
                <a:gd name="connsiteY2" fmla="*/ 49472 h 50363"/>
                <a:gd name="connsiteX3" fmla="*/ 919948 w 3493140"/>
                <a:gd name="connsiteY3" fmla="*/ 39434 h 50363"/>
                <a:gd name="connsiteX4" fmla="*/ 3493140 w 3493140"/>
                <a:gd name="connsiteY4" fmla="*/ 42864 h 50363"/>
                <a:gd name="connsiteX0" fmla="*/ 0 w 3493140"/>
                <a:gd name="connsiteY0" fmla="*/ 22653 h 74848"/>
                <a:gd name="connsiteX1" fmla="*/ 170382 w 3493140"/>
                <a:gd name="connsiteY1" fmla="*/ 1487 h 74848"/>
                <a:gd name="connsiteX2" fmla="*/ 209863 w 3493140"/>
                <a:gd name="connsiteY2" fmla="*/ 72021 h 74848"/>
                <a:gd name="connsiteX3" fmla="*/ 919948 w 3493140"/>
                <a:gd name="connsiteY3" fmla="*/ 61983 h 74848"/>
                <a:gd name="connsiteX4" fmla="*/ 3493140 w 3493140"/>
                <a:gd name="connsiteY4" fmla="*/ 65413 h 74848"/>
                <a:gd name="connsiteX0" fmla="*/ 0 w 3483872"/>
                <a:gd name="connsiteY0" fmla="*/ 32230 h 74127"/>
                <a:gd name="connsiteX1" fmla="*/ 161114 w 3483872"/>
                <a:gd name="connsiteY1" fmla="*/ 766 h 74127"/>
                <a:gd name="connsiteX2" fmla="*/ 200595 w 3483872"/>
                <a:gd name="connsiteY2" fmla="*/ 71300 h 74127"/>
                <a:gd name="connsiteX3" fmla="*/ 910680 w 3483872"/>
                <a:gd name="connsiteY3" fmla="*/ 61262 h 74127"/>
                <a:gd name="connsiteX4" fmla="*/ 3483872 w 3483872"/>
                <a:gd name="connsiteY4" fmla="*/ 64692 h 74127"/>
                <a:gd name="connsiteX0" fmla="*/ 0 w 3483872"/>
                <a:gd name="connsiteY0" fmla="*/ 643 h 40451"/>
                <a:gd name="connsiteX1" fmla="*/ 119924 w 3483872"/>
                <a:gd name="connsiteY1" fmla="*/ 5220 h 40451"/>
                <a:gd name="connsiteX2" fmla="*/ 200595 w 3483872"/>
                <a:gd name="connsiteY2" fmla="*/ 39713 h 40451"/>
                <a:gd name="connsiteX3" fmla="*/ 910680 w 3483872"/>
                <a:gd name="connsiteY3" fmla="*/ 29675 h 40451"/>
                <a:gd name="connsiteX4" fmla="*/ 3483872 w 3483872"/>
                <a:gd name="connsiteY4" fmla="*/ 33105 h 40451"/>
                <a:gd name="connsiteX0" fmla="*/ 0 w 3483872"/>
                <a:gd name="connsiteY0" fmla="*/ 643 h 40172"/>
                <a:gd name="connsiteX1" fmla="*/ 119924 w 3483872"/>
                <a:gd name="connsiteY1" fmla="*/ 5220 h 40172"/>
                <a:gd name="connsiteX2" fmla="*/ 200595 w 3483872"/>
                <a:gd name="connsiteY2" fmla="*/ 39713 h 40172"/>
                <a:gd name="connsiteX3" fmla="*/ 910680 w 3483872"/>
                <a:gd name="connsiteY3" fmla="*/ 29675 h 40172"/>
                <a:gd name="connsiteX4" fmla="*/ 3483872 w 3483872"/>
                <a:gd name="connsiteY4" fmla="*/ 33105 h 40172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1840902 w 3487991"/>
                <a:gd name="connsiteY4" fmla="*/ 22975 h 55073"/>
                <a:gd name="connsiteX5" fmla="*/ 3487991 w 3487991"/>
                <a:gd name="connsiteY5" fmla="*/ 55073 h 55073"/>
                <a:gd name="connsiteX0" fmla="*/ 0 w 3487991"/>
                <a:gd name="connsiteY0" fmla="*/ 487 h 54917"/>
                <a:gd name="connsiteX1" fmla="*/ 119924 w 3487991"/>
                <a:gd name="connsiteY1" fmla="*/ 5064 h 54917"/>
                <a:gd name="connsiteX2" fmla="*/ 193387 w 3487991"/>
                <a:gd name="connsiteY2" fmla="*/ 35438 h 54917"/>
                <a:gd name="connsiteX3" fmla="*/ 910680 w 3487991"/>
                <a:gd name="connsiteY3" fmla="*/ 29519 h 54917"/>
                <a:gd name="connsiteX4" fmla="*/ 1840902 w 3487991"/>
                <a:gd name="connsiteY4" fmla="*/ 22819 h 54917"/>
                <a:gd name="connsiteX5" fmla="*/ 3487991 w 3487991"/>
                <a:gd name="connsiteY5" fmla="*/ 54917 h 5491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31171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2377398 w 3487991"/>
                <a:gd name="connsiteY4" fmla="*/ 37349 h 57090"/>
                <a:gd name="connsiteX5" fmla="*/ 3487991 w 3487991"/>
                <a:gd name="connsiteY5" fmla="*/ 57090 h 57090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487991 w 3487991"/>
                <a:gd name="connsiteY5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69382 w 3487991"/>
                <a:gd name="connsiteY5" fmla="*/ 52494 h 55416"/>
                <a:gd name="connsiteX6" fmla="*/ 3487991 w 3487991"/>
                <a:gd name="connsiteY6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70755 w 3487991"/>
                <a:gd name="connsiteY5" fmla="*/ 47002 h 55416"/>
                <a:gd name="connsiteX6" fmla="*/ 3487991 w 3487991"/>
                <a:gd name="connsiteY6" fmla="*/ 55416 h 55416"/>
                <a:gd name="connsiteX0" fmla="*/ 0 w 3972656"/>
                <a:gd name="connsiteY0" fmla="*/ 986 h 144661"/>
                <a:gd name="connsiteX1" fmla="*/ 119924 w 3972656"/>
                <a:gd name="connsiteY1" fmla="*/ 5563 h 144661"/>
                <a:gd name="connsiteX2" fmla="*/ 193387 w 3972656"/>
                <a:gd name="connsiteY2" fmla="*/ 35937 h 144661"/>
                <a:gd name="connsiteX3" fmla="*/ 910680 w 3972656"/>
                <a:gd name="connsiteY3" fmla="*/ 30018 h 144661"/>
                <a:gd name="connsiteX4" fmla="*/ 2377398 w 3972656"/>
                <a:gd name="connsiteY4" fmla="*/ 35675 h 144661"/>
                <a:gd name="connsiteX5" fmla="*/ 3370755 w 3972656"/>
                <a:gd name="connsiteY5" fmla="*/ 47002 h 144661"/>
                <a:gd name="connsiteX6" fmla="*/ 3972656 w 3972656"/>
                <a:gd name="connsiteY6" fmla="*/ 144661 h 144661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090733"/>
                <a:gd name="connsiteY0" fmla="*/ 986 h 227041"/>
                <a:gd name="connsiteX1" fmla="*/ 119924 w 4090733"/>
                <a:gd name="connsiteY1" fmla="*/ 5563 h 227041"/>
                <a:gd name="connsiteX2" fmla="*/ 193387 w 4090733"/>
                <a:gd name="connsiteY2" fmla="*/ 35937 h 227041"/>
                <a:gd name="connsiteX3" fmla="*/ 910680 w 4090733"/>
                <a:gd name="connsiteY3" fmla="*/ 30018 h 227041"/>
                <a:gd name="connsiteX4" fmla="*/ 2377398 w 4090733"/>
                <a:gd name="connsiteY4" fmla="*/ 35675 h 227041"/>
                <a:gd name="connsiteX5" fmla="*/ 3370755 w 4090733"/>
                <a:gd name="connsiteY5" fmla="*/ 47002 h 227041"/>
                <a:gd name="connsiteX6" fmla="*/ 4090733 w 4090733"/>
                <a:gd name="connsiteY6" fmla="*/ 227041 h 227041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16820"/>
                <a:gd name="connsiteY0" fmla="*/ 986 h 269604"/>
                <a:gd name="connsiteX1" fmla="*/ 119924 w 4116820"/>
                <a:gd name="connsiteY1" fmla="*/ 5563 h 269604"/>
                <a:gd name="connsiteX2" fmla="*/ 193387 w 4116820"/>
                <a:gd name="connsiteY2" fmla="*/ 35937 h 269604"/>
                <a:gd name="connsiteX3" fmla="*/ 910680 w 4116820"/>
                <a:gd name="connsiteY3" fmla="*/ 30018 h 269604"/>
                <a:gd name="connsiteX4" fmla="*/ 2377398 w 4116820"/>
                <a:gd name="connsiteY4" fmla="*/ 35675 h 269604"/>
                <a:gd name="connsiteX5" fmla="*/ 3370755 w 4116820"/>
                <a:gd name="connsiteY5" fmla="*/ 47002 h 269604"/>
                <a:gd name="connsiteX6" fmla="*/ 4116820 w 4116820"/>
                <a:gd name="connsiteY6" fmla="*/ 269604 h 2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6820" h="269604">
                  <a:moveTo>
                    <a:pt x="0" y="986"/>
                  </a:moveTo>
                  <a:cubicBezTo>
                    <a:pt x="58403" y="1170"/>
                    <a:pt x="97990" y="-3351"/>
                    <a:pt x="119924" y="5563"/>
                  </a:cubicBezTo>
                  <a:cubicBezTo>
                    <a:pt x="141858" y="14477"/>
                    <a:pt x="161479" y="35980"/>
                    <a:pt x="193387" y="35937"/>
                  </a:cubicBezTo>
                  <a:lnTo>
                    <a:pt x="910680" y="30018"/>
                  </a:lnTo>
                  <a:lnTo>
                    <a:pt x="2377398" y="35675"/>
                  </a:lnTo>
                  <a:lnTo>
                    <a:pt x="3370755" y="47002"/>
                  </a:lnTo>
                  <a:cubicBezTo>
                    <a:pt x="3710060" y="47061"/>
                    <a:pt x="4023279" y="202268"/>
                    <a:pt x="4116820" y="269604"/>
                  </a:cubicBezTo>
                </a:path>
              </a:pathLst>
            </a:custGeom>
            <a:noFill/>
            <a:ln w="19050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C0B8454-2B5A-9835-DE82-F6A50D5DFE68}"/>
                </a:ext>
              </a:extLst>
            </p:cNvPr>
            <p:cNvSpPr txBox="1"/>
            <p:nvPr/>
          </p:nvSpPr>
          <p:spPr>
            <a:xfrm rot="16200000">
              <a:off x="2369415" y="4420692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Richmond Ave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A97E829-24A0-6F69-CF8A-A6FB9745B6CA}"/>
                </a:ext>
              </a:extLst>
            </p:cNvPr>
            <p:cNvSpPr txBox="1"/>
            <p:nvPr/>
          </p:nvSpPr>
          <p:spPr>
            <a:xfrm rot="16200000">
              <a:off x="9921639" y="4694557"/>
              <a:ext cx="901245" cy="21544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Lovers Ln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0A96B2C-4235-B203-D79C-EFCA443B4D69}"/>
                </a:ext>
              </a:extLst>
            </p:cNvPr>
            <p:cNvSpPr txBox="1"/>
            <p:nvPr/>
          </p:nvSpPr>
          <p:spPr>
            <a:xfrm rot="16200000">
              <a:off x="6913482" y="4457354"/>
              <a:ext cx="844628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Mockingbird Ln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C6CF56BF-9DC2-3A41-50F9-5150EC116794}"/>
                </a:ext>
              </a:extLst>
            </p:cNvPr>
            <p:cNvSpPr txBox="1"/>
            <p:nvPr/>
          </p:nvSpPr>
          <p:spPr>
            <a:xfrm>
              <a:off x="597837" y="4112948"/>
              <a:ext cx="2495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>
                  <a:solidFill>
                    <a:srgbClr val="3056A5"/>
                  </a:solidFill>
                </a:rPr>
                <a:t>Location Along the Corridor</a:t>
              </a:r>
            </a:p>
          </p:txBody>
        </p:sp>
        <p:pic>
          <p:nvPicPr>
            <p:cNvPr id="155" name="Picture 2">
              <a:extLst>
                <a:ext uri="{FF2B5EF4-FFF2-40B4-BE49-F238E27FC236}">
                  <a16:creationId xmlns:a16="http://schemas.microsoft.com/office/drawing/2014/main" id="{F6458242-7ADC-5199-DAB4-223556589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7598" y1="24505" x2="47598" y2="2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49959" y="5087818"/>
              <a:ext cx="791837" cy="74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4653AA60-20F7-93FD-4BA6-4728CFCACD63}"/>
                </a:ext>
              </a:extLst>
            </p:cNvPr>
            <p:cNvSpPr txBox="1"/>
            <p:nvPr/>
          </p:nvSpPr>
          <p:spPr>
            <a:xfrm rot="16200000">
              <a:off x="3617406" y="4482526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Llano Ave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4C912FC-A16E-7B10-5F4F-FD2E4E9D945A}"/>
                </a:ext>
              </a:extLst>
            </p:cNvPr>
            <p:cNvSpPr txBox="1"/>
            <p:nvPr/>
          </p:nvSpPr>
          <p:spPr>
            <a:xfrm rot="16200000">
              <a:off x="4803153" y="4413948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Monticello</a:t>
              </a:r>
            </a:p>
            <a:p>
              <a:r>
                <a:rPr lang="en-US" sz="800"/>
                <a:t>Ave</a:t>
              </a:r>
              <a:endParaRPr lang="en-US" sz="800">
                <a:effectLst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08CF87E5-A8D8-C398-F844-AB184E9B4A2B}"/>
                </a:ext>
              </a:extLst>
            </p:cNvPr>
            <p:cNvSpPr txBox="1"/>
            <p:nvPr/>
          </p:nvSpPr>
          <p:spPr>
            <a:xfrm rot="2789208">
              <a:off x="1125496" y="4681232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Live Oak St</a:t>
              </a: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D985565-BAAC-C7A3-F061-5C23A3EA59D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20" y="4391827"/>
              <a:ext cx="839695" cy="887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BEAAC5B-91CB-B290-8045-40A159D73D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0749" y="4387866"/>
              <a:ext cx="0" cy="7187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12C004F0-F445-A591-E7C9-7D9DFD6F47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9742" y="5172075"/>
              <a:ext cx="0" cy="5996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68250C1-30A3-CCF5-BA5C-BA507CA75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567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B5E4906-F380-7957-CEF7-2A8504C05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105" y="4400465"/>
              <a:ext cx="0" cy="9710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CD4CE276-050F-FCD4-CE88-CE28616756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526881"/>
              <a:ext cx="0" cy="244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A39BE41-3A64-FC1A-3E16-659840886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371474"/>
              <a:ext cx="85725" cy="1554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A746919-A539-8C57-D3FE-B4DDDD19DF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2655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AF5873E-4A3D-7E43-2114-8526BEEC6D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6846" y="4396237"/>
              <a:ext cx="359595" cy="137553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F681CCED-2006-D8CA-AE83-4B6ADB73752E}"/>
                </a:ext>
              </a:extLst>
            </p:cNvPr>
            <p:cNvCxnSpPr>
              <a:cxnSpLocks/>
            </p:cNvCxnSpPr>
            <p:nvPr/>
          </p:nvCxnSpPr>
          <p:spPr>
            <a:xfrm>
              <a:off x="2650749" y="5106595"/>
              <a:ext cx="28993" cy="65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9C100D47-4058-66DD-54D3-5BCB5A42E942}"/>
                </a:ext>
              </a:extLst>
            </p:cNvPr>
            <p:cNvCxnSpPr/>
            <p:nvPr/>
          </p:nvCxnSpPr>
          <p:spPr>
            <a:xfrm>
              <a:off x="10432178" y="4389937"/>
              <a:ext cx="0" cy="13839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17B8A36D-85B3-DA59-4864-C5BE496256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215" y="5063385"/>
              <a:ext cx="2" cy="708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60CBA261-34E4-DD27-1041-7AC17E8D93A2}"/>
                </a:ext>
              </a:extLst>
            </p:cNvPr>
            <p:cNvSpPr txBox="1"/>
            <p:nvPr/>
          </p:nvSpPr>
          <p:spPr>
            <a:xfrm rot="16200000">
              <a:off x="1652715" y="5279899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La Vista</a:t>
              </a:r>
            </a:p>
            <a:p>
              <a:r>
                <a:rPr lang="en-US" sz="800">
                  <a:effectLst/>
                </a:rPr>
                <a:t> Dr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58A65FDA-6C80-50F0-7752-EA470F21AA5C}"/>
                </a:ext>
              </a:extLst>
            </p:cNvPr>
            <p:cNvSpPr txBox="1"/>
            <p:nvPr/>
          </p:nvSpPr>
          <p:spPr>
            <a:xfrm rot="4486781">
              <a:off x="8206824" y="5487227"/>
              <a:ext cx="1001217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Ridgewood</a:t>
              </a:r>
            </a:p>
            <a:p>
              <a:r>
                <a:rPr lang="en-US" sz="800">
                  <a:effectLst/>
                </a:rPr>
                <a:t> Trail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FD83BA7-78C9-5035-5D44-087BD0CB48AF}"/>
                </a:ext>
              </a:extLst>
            </p:cNvPr>
            <p:cNvSpPr txBox="1"/>
            <p:nvPr/>
          </p:nvSpPr>
          <p:spPr>
            <a:xfrm>
              <a:off x="5770383" y="4961193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Skillman St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6E1965-3898-68CD-0065-D2B4B26C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36</a:t>
            </a:fld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8276465-C270-B975-C28F-C3BD094F7358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Between Ridgewood Trail and University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7666F1-3454-E68B-CDBA-05141D6574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03" y="5786207"/>
            <a:ext cx="1005840" cy="100584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7DB0930C-6573-A8B0-635C-9F2983A5FF65}"/>
              </a:ext>
            </a:extLst>
          </p:cNvPr>
          <p:cNvSpPr/>
          <p:nvPr/>
        </p:nvSpPr>
        <p:spPr>
          <a:xfrm>
            <a:off x="8415110" y="4965655"/>
            <a:ext cx="1070447" cy="3473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2B9EA99-064D-5209-15DD-2439D899C193}"/>
              </a:ext>
            </a:extLst>
          </p:cNvPr>
          <p:cNvSpPr/>
          <p:nvPr/>
        </p:nvSpPr>
        <p:spPr>
          <a:xfrm>
            <a:off x="3718758" y="3385119"/>
            <a:ext cx="1803214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Hybrid Beacon (PHB)</a:t>
            </a: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5BF01498-E530-4D37-DA0D-0B64F4BC4E61}"/>
              </a:ext>
            </a:extLst>
          </p:cNvPr>
          <p:cNvCxnSpPr>
            <a:cxnSpLocks/>
            <a:stCxn id="174" idx="0"/>
          </p:cNvCxnSpPr>
          <p:nvPr/>
        </p:nvCxnSpPr>
        <p:spPr>
          <a:xfrm flipV="1">
            <a:off x="4620365" y="2343150"/>
            <a:ext cx="827935" cy="1041969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194C0A5-50E7-D9F3-397F-C28702E2FCC0}"/>
              </a:ext>
            </a:extLst>
          </p:cNvPr>
          <p:cNvSpPr/>
          <p:nvPr/>
        </p:nvSpPr>
        <p:spPr>
          <a:xfrm>
            <a:off x="6604242" y="3396745"/>
            <a:ext cx="1992199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Median Width Reduction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1CFFB34D-5AE4-11F8-2FB6-D2B900D8FF3B}"/>
              </a:ext>
            </a:extLst>
          </p:cNvPr>
          <p:cNvCxnSpPr>
            <a:cxnSpLocks/>
            <a:stCxn id="182" idx="0"/>
          </p:cNvCxnSpPr>
          <p:nvPr/>
        </p:nvCxnSpPr>
        <p:spPr>
          <a:xfrm flipH="1" flipV="1">
            <a:off x="6814686" y="2413833"/>
            <a:ext cx="785656" cy="98291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0440876-4E1D-C931-38FC-FAB40237E8D5}"/>
              </a:ext>
            </a:extLst>
          </p:cNvPr>
          <p:cNvSpPr/>
          <p:nvPr/>
        </p:nvSpPr>
        <p:spPr>
          <a:xfrm>
            <a:off x="1045877" y="3390093"/>
            <a:ext cx="1969764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University Crossing Trailhead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052A6E-5ED2-EA45-A91A-66B16EA923FF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2030759" y="2197387"/>
            <a:ext cx="648983" cy="119270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0F765C8-324C-5C94-744D-6BDB8E3F66DC}"/>
              </a:ext>
            </a:extLst>
          </p:cNvPr>
          <p:cNvSpPr/>
          <p:nvPr/>
        </p:nvSpPr>
        <p:spPr>
          <a:xfrm>
            <a:off x="9241393" y="3396745"/>
            <a:ext cx="2164543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/>
                <a:cs typeface="Arial"/>
              </a:rPr>
              <a:t>Curb Realignment for SUP Accommodation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C43966-D4F3-2097-7CCB-DCA26B9B65E0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9451837" y="2532533"/>
            <a:ext cx="871828" cy="86421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702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2D8761E-E616-6854-B5D0-27A8514DB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78"/>
          <a:stretch/>
        </p:blipFill>
        <p:spPr>
          <a:xfrm>
            <a:off x="2053703" y="903576"/>
            <a:ext cx="7204598" cy="2958527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3E09B839-658E-2028-7690-3D9FCDB20DD5}"/>
              </a:ext>
            </a:extLst>
          </p:cNvPr>
          <p:cNvGrpSpPr/>
          <p:nvPr/>
        </p:nvGrpSpPr>
        <p:grpSpPr>
          <a:xfrm>
            <a:off x="597837" y="4112948"/>
            <a:ext cx="10620669" cy="2044164"/>
            <a:chOff x="597837" y="4112948"/>
            <a:chExt cx="10620669" cy="2044164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F4E5023-C6FD-84FF-A75B-A69ED2D85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704" t="28604" r="55170" b="1"/>
            <a:stretch/>
          </p:blipFill>
          <p:spPr>
            <a:xfrm rot="5400000">
              <a:off x="5256349" y="-183042"/>
              <a:ext cx="1371301" cy="105383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F8FEA78-1DA3-CF1B-2B41-BBB8D2D02E37}"/>
                </a:ext>
              </a:extLst>
            </p:cNvPr>
            <p:cNvSpPr/>
            <p:nvPr/>
          </p:nvSpPr>
          <p:spPr>
            <a:xfrm>
              <a:off x="1698469" y="5063385"/>
              <a:ext cx="9520037" cy="623447"/>
            </a:xfrm>
            <a:custGeom>
              <a:avLst/>
              <a:gdLst>
                <a:gd name="connsiteX0" fmla="*/ 0 w 3493140"/>
                <a:gd name="connsiteY0" fmla="*/ 28001 h 71143"/>
                <a:gd name="connsiteX1" fmla="*/ 154593 w 3493140"/>
                <a:gd name="connsiteY1" fmla="*/ 1687 h 71143"/>
                <a:gd name="connsiteX2" fmla="*/ 240112 w 3493140"/>
                <a:gd name="connsiteY2" fmla="*/ 70761 h 71143"/>
                <a:gd name="connsiteX3" fmla="*/ 920978 w 3493140"/>
                <a:gd name="connsiteY3" fmla="*/ 31290 h 71143"/>
                <a:gd name="connsiteX4" fmla="*/ 3493140 w 3493140"/>
                <a:gd name="connsiteY4" fmla="*/ 70761 h 71143"/>
                <a:gd name="connsiteX0" fmla="*/ 0 w 3493140"/>
                <a:gd name="connsiteY0" fmla="*/ 6242 h 49059"/>
                <a:gd name="connsiteX1" fmla="*/ 129193 w 3493140"/>
                <a:gd name="connsiteY1" fmla="*/ 18028 h 49059"/>
                <a:gd name="connsiteX2" fmla="*/ 240112 w 3493140"/>
                <a:gd name="connsiteY2" fmla="*/ 49002 h 49059"/>
                <a:gd name="connsiteX3" fmla="*/ 920978 w 3493140"/>
                <a:gd name="connsiteY3" fmla="*/ 9531 h 49059"/>
                <a:gd name="connsiteX4" fmla="*/ 3493140 w 3493140"/>
                <a:gd name="connsiteY4" fmla="*/ 49002 h 49059"/>
                <a:gd name="connsiteX0" fmla="*/ 0 w 3493140"/>
                <a:gd name="connsiteY0" fmla="*/ 5998 h 48812"/>
                <a:gd name="connsiteX1" fmla="*/ 129193 w 3493140"/>
                <a:gd name="connsiteY1" fmla="*/ 17784 h 48812"/>
                <a:gd name="connsiteX2" fmla="*/ 240112 w 3493140"/>
                <a:gd name="connsiteY2" fmla="*/ 48758 h 48812"/>
                <a:gd name="connsiteX3" fmla="*/ 920978 w 3493140"/>
                <a:gd name="connsiteY3" fmla="*/ 9287 h 48812"/>
                <a:gd name="connsiteX4" fmla="*/ 3493140 w 3493140"/>
                <a:gd name="connsiteY4" fmla="*/ 48758 h 48812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45456"/>
                <a:gd name="connsiteX1" fmla="*/ 129193 w 3493140"/>
                <a:gd name="connsiteY1" fmla="*/ 14428 h 45456"/>
                <a:gd name="connsiteX2" fmla="*/ 240112 w 3493140"/>
                <a:gd name="connsiteY2" fmla="*/ 45402 h 45456"/>
                <a:gd name="connsiteX3" fmla="*/ 920978 w 3493140"/>
                <a:gd name="connsiteY3" fmla="*/ 5931 h 45456"/>
                <a:gd name="connsiteX4" fmla="*/ 3493140 w 3493140"/>
                <a:gd name="connsiteY4" fmla="*/ 45402 h 45456"/>
                <a:gd name="connsiteX0" fmla="*/ 0 w 3493140"/>
                <a:gd name="connsiteY0" fmla="*/ 2642 h 121618"/>
                <a:gd name="connsiteX1" fmla="*/ 129193 w 3493140"/>
                <a:gd name="connsiteY1" fmla="*/ 14428 h 121618"/>
                <a:gd name="connsiteX2" fmla="*/ 244874 w 3493140"/>
                <a:gd name="connsiteY2" fmla="*/ 121602 h 121618"/>
                <a:gd name="connsiteX3" fmla="*/ 920978 w 3493140"/>
                <a:gd name="connsiteY3" fmla="*/ 5931 h 121618"/>
                <a:gd name="connsiteX4" fmla="*/ 3493140 w 3493140"/>
                <a:gd name="connsiteY4" fmla="*/ 45402 h 121618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642 h 45402"/>
                <a:gd name="connsiteX1" fmla="*/ 129193 w 3493140"/>
                <a:gd name="connsiteY1" fmla="*/ 14428 h 45402"/>
                <a:gd name="connsiteX2" fmla="*/ 244874 w 3493140"/>
                <a:gd name="connsiteY2" fmla="*/ 23177 h 45402"/>
                <a:gd name="connsiteX3" fmla="*/ 920978 w 3493140"/>
                <a:gd name="connsiteY3" fmla="*/ 5931 h 45402"/>
                <a:gd name="connsiteX4" fmla="*/ 3493140 w 3493140"/>
                <a:gd name="connsiteY4" fmla="*/ 45402 h 45402"/>
                <a:gd name="connsiteX0" fmla="*/ 0 w 3493140"/>
                <a:gd name="connsiteY0" fmla="*/ 211 h 42971"/>
                <a:gd name="connsiteX1" fmla="*/ 129193 w 3493140"/>
                <a:gd name="connsiteY1" fmla="*/ 11997 h 42971"/>
                <a:gd name="connsiteX2" fmla="*/ 244874 w 3493140"/>
                <a:gd name="connsiteY2" fmla="*/ 20746 h 42971"/>
                <a:gd name="connsiteX3" fmla="*/ 919948 w 3493140"/>
                <a:gd name="connsiteY3" fmla="*/ 39541 h 42971"/>
                <a:gd name="connsiteX4" fmla="*/ 3493140 w 3493140"/>
                <a:gd name="connsiteY4" fmla="*/ 42971 h 42971"/>
                <a:gd name="connsiteX0" fmla="*/ 0 w 3493140"/>
                <a:gd name="connsiteY0" fmla="*/ 104 h 50363"/>
                <a:gd name="connsiteX1" fmla="*/ 129193 w 3493140"/>
                <a:gd name="connsiteY1" fmla="*/ 11890 h 50363"/>
                <a:gd name="connsiteX2" fmla="*/ 209863 w 3493140"/>
                <a:gd name="connsiteY2" fmla="*/ 49472 h 50363"/>
                <a:gd name="connsiteX3" fmla="*/ 919948 w 3493140"/>
                <a:gd name="connsiteY3" fmla="*/ 39434 h 50363"/>
                <a:gd name="connsiteX4" fmla="*/ 3493140 w 3493140"/>
                <a:gd name="connsiteY4" fmla="*/ 42864 h 50363"/>
                <a:gd name="connsiteX0" fmla="*/ 0 w 3493140"/>
                <a:gd name="connsiteY0" fmla="*/ 22653 h 74848"/>
                <a:gd name="connsiteX1" fmla="*/ 170382 w 3493140"/>
                <a:gd name="connsiteY1" fmla="*/ 1487 h 74848"/>
                <a:gd name="connsiteX2" fmla="*/ 209863 w 3493140"/>
                <a:gd name="connsiteY2" fmla="*/ 72021 h 74848"/>
                <a:gd name="connsiteX3" fmla="*/ 919948 w 3493140"/>
                <a:gd name="connsiteY3" fmla="*/ 61983 h 74848"/>
                <a:gd name="connsiteX4" fmla="*/ 3493140 w 3493140"/>
                <a:gd name="connsiteY4" fmla="*/ 65413 h 74848"/>
                <a:gd name="connsiteX0" fmla="*/ 0 w 3483872"/>
                <a:gd name="connsiteY0" fmla="*/ 32230 h 74127"/>
                <a:gd name="connsiteX1" fmla="*/ 161114 w 3483872"/>
                <a:gd name="connsiteY1" fmla="*/ 766 h 74127"/>
                <a:gd name="connsiteX2" fmla="*/ 200595 w 3483872"/>
                <a:gd name="connsiteY2" fmla="*/ 71300 h 74127"/>
                <a:gd name="connsiteX3" fmla="*/ 910680 w 3483872"/>
                <a:gd name="connsiteY3" fmla="*/ 61262 h 74127"/>
                <a:gd name="connsiteX4" fmla="*/ 3483872 w 3483872"/>
                <a:gd name="connsiteY4" fmla="*/ 64692 h 74127"/>
                <a:gd name="connsiteX0" fmla="*/ 0 w 3483872"/>
                <a:gd name="connsiteY0" fmla="*/ 643 h 40451"/>
                <a:gd name="connsiteX1" fmla="*/ 119924 w 3483872"/>
                <a:gd name="connsiteY1" fmla="*/ 5220 h 40451"/>
                <a:gd name="connsiteX2" fmla="*/ 200595 w 3483872"/>
                <a:gd name="connsiteY2" fmla="*/ 39713 h 40451"/>
                <a:gd name="connsiteX3" fmla="*/ 910680 w 3483872"/>
                <a:gd name="connsiteY3" fmla="*/ 29675 h 40451"/>
                <a:gd name="connsiteX4" fmla="*/ 3483872 w 3483872"/>
                <a:gd name="connsiteY4" fmla="*/ 33105 h 40451"/>
                <a:gd name="connsiteX0" fmla="*/ 0 w 3483872"/>
                <a:gd name="connsiteY0" fmla="*/ 643 h 40172"/>
                <a:gd name="connsiteX1" fmla="*/ 119924 w 3483872"/>
                <a:gd name="connsiteY1" fmla="*/ 5220 h 40172"/>
                <a:gd name="connsiteX2" fmla="*/ 200595 w 3483872"/>
                <a:gd name="connsiteY2" fmla="*/ 39713 h 40172"/>
                <a:gd name="connsiteX3" fmla="*/ 910680 w 3483872"/>
                <a:gd name="connsiteY3" fmla="*/ 29675 h 40172"/>
                <a:gd name="connsiteX4" fmla="*/ 3483872 w 3483872"/>
                <a:gd name="connsiteY4" fmla="*/ 33105 h 40172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3487991 w 3487991"/>
                <a:gd name="connsiteY4" fmla="*/ 55073 h 55073"/>
                <a:gd name="connsiteX0" fmla="*/ 0 w 3487991"/>
                <a:gd name="connsiteY0" fmla="*/ 643 h 55073"/>
                <a:gd name="connsiteX1" fmla="*/ 119924 w 3487991"/>
                <a:gd name="connsiteY1" fmla="*/ 5220 h 55073"/>
                <a:gd name="connsiteX2" fmla="*/ 200595 w 3487991"/>
                <a:gd name="connsiteY2" fmla="*/ 39713 h 55073"/>
                <a:gd name="connsiteX3" fmla="*/ 910680 w 3487991"/>
                <a:gd name="connsiteY3" fmla="*/ 29675 h 55073"/>
                <a:gd name="connsiteX4" fmla="*/ 1840902 w 3487991"/>
                <a:gd name="connsiteY4" fmla="*/ 22975 h 55073"/>
                <a:gd name="connsiteX5" fmla="*/ 3487991 w 3487991"/>
                <a:gd name="connsiteY5" fmla="*/ 55073 h 55073"/>
                <a:gd name="connsiteX0" fmla="*/ 0 w 3487991"/>
                <a:gd name="connsiteY0" fmla="*/ 487 h 54917"/>
                <a:gd name="connsiteX1" fmla="*/ 119924 w 3487991"/>
                <a:gd name="connsiteY1" fmla="*/ 5064 h 54917"/>
                <a:gd name="connsiteX2" fmla="*/ 193387 w 3487991"/>
                <a:gd name="connsiteY2" fmla="*/ 35438 h 54917"/>
                <a:gd name="connsiteX3" fmla="*/ 910680 w 3487991"/>
                <a:gd name="connsiteY3" fmla="*/ 29519 h 54917"/>
                <a:gd name="connsiteX4" fmla="*/ 1840902 w 3487991"/>
                <a:gd name="connsiteY4" fmla="*/ 22819 h 54917"/>
                <a:gd name="connsiteX5" fmla="*/ 3487991 w 3487991"/>
                <a:gd name="connsiteY5" fmla="*/ 54917 h 5491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1857 h 56287"/>
                <a:gd name="connsiteX1" fmla="*/ 119924 w 3487991"/>
                <a:gd name="connsiteY1" fmla="*/ 6434 h 56287"/>
                <a:gd name="connsiteX2" fmla="*/ 193387 w 3487991"/>
                <a:gd name="connsiteY2" fmla="*/ 36808 h 56287"/>
                <a:gd name="connsiteX3" fmla="*/ 910680 w 3487991"/>
                <a:gd name="connsiteY3" fmla="*/ 30889 h 56287"/>
                <a:gd name="connsiteX4" fmla="*/ 1840902 w 3487991"/>
                <a:gd name="connsiteY4" fmla="*/ 24189 h 56287"/>
                <a:gd name="connsiteX5" fmla="*/ 3487991 w 3487991"/>
                <a:gd name="connsiteY5" fmla="*/ 56287 h 56287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3487991 w 3487991"/>
                <a:gd name="connsiteY5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24992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1840902 w 3487991"/>
                <a:gd name="connsiteY4" fmla="*/ 31171 h 57090"/>
                <a:gd name="connsiteX5" fmla="*/ 2377398 w 3487991"/>
                <a:gd name="connsiteY5" fmla="*/ 37349 h 57090"/>
                <a:gd name="connsiteX6" fmla="*/ 3487991 w 3487991"/>
                <a:gd name="connsiteY6" fmla="*/ 57090 h 57090"/>
                <a:gd name="connsiteX0" fmla="*/ 0 w 3487991"/>
                <a:gd name="connsiteY0" fmla="*/ 2660 h 57090"/>
                <a:gd name="connsiteX1" fmla="*/ 119924 w 3487991"/>
                <a:gd name="connsiteY1" fmla="*/ 7237 h 57090"/>
                <a:gd name="connsiteX2" fmla="*/ 193387 w 3487991"/>
                <a:gd name="connsiteY2" fmla="*/ 37611 h 57090"/>
                <a:gd name="connsiteX3" fmla="*/ 910680 w 3487991"/>
                <a:gd name="connsiteY3" fmla="*/ 31692 h 57090"/>
                <a:gd name="connsiteX4" fmla="*/ 2377398 w 3487991"/>
                <a:gd name="connsiteY4" fmla="*/ 37349 h 57090"/>
                <a:gd name="connsiteX5" fmla="*/ 3487991 w 3487991"/>
                <a:gd name="connsiteY5" fmla="*/ 57090 h 57090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487991 w 3487991"/>
                <a:gd name="connsiteY5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69382 w 3487991"/>
                <a:gd name="connsiteY5" fmla="*/ 52494 h 55416"/>
                <a:gd name="connsiteX6" fmla="*/ 3487991 w 3487991"/>
                <a:gd name="connsiteY6" fmla="*/ 55416 h 55416"/>
                <a:gd name="connsiteX0" fmla="*/ 0 w 3487991"/>
                <a:gd name="connsiteY0" fmla="*/ 986 h 55416"/>
                <a:gd name="connsiteX1" fmla="*/ 119924 w 3487991"/>
                <a:gd name="connsiteY1" fmla="*/ 5563 h 55416"/>
                <a:gd name="connsiteX2" fmla="*/ 193387 w 3487991"/>
                <a:gd name="connsiteY2" fmla="*/ 35937 h 55416"/>
                <a:gd name="connsiteX3" fmla="*/ 910680 w 3487991"/>
                <a:gd name="connsiteY3" fmla="*/ 30018 h 55416"/>
                <a:gd name="connsiteX4" fmla="*/ 2377398 w 3487991"/>
                <a:gd name="connsiteY4" fmla="*/ 35675 h 55416"/>
                <a:gd name="connsiteX5" fmla="*/ 3370755 w 3487991"/>
                <a:gd name="connsiteY5" fmla="*/ 47002 h 55416"/>
                <a:gd name="connsiteX6" fmla="*/ 3487991 w 3487991"/>
                <a:gd name="connsiteY6" fmla="*/ 55416 h 55416"/>
                <a:gd name="connsiteX0" fmla="*/ 0 w 3972656"/>
                <a:gd name="connsiteY0" fmla="*/ 986 h 144661"/>
                <a:gd name="connsiteX1" fmla="*/ 119924 w 3972656"/>
                <a:gd name="connsiteY1" fmla="*/ 5563 h 144661"/>
                <a:gd name="connsiteX2" fmla="*/ 193387 w 3972656"/>
                <a:gd name="connsiteY2" fmla="*/ 35937 h 144661"/>
                <a:gd name="connsiteX3" fmla="*/ 910680 w 3972656"/>
                <a:gd name="connsiteY3" fmla="*/ 30018 h 144661"/>
                <a:gd name="connsiteX4" fmla="*/ 2377398 w 3972656"/>
                <a:gd name="connsiteY4" fmla="*/ 35675 h 144661"/>
                <a:gd name="connsiteX5" fmla="*/ 3370755 w 3972656"/>
                <a:gd name="connsiteY5" fmla="*/ 47002 h 144661"/>
                <a:gd name="connsiteX6" fmla="*/ 3972656 w 3972656"/>
                <a:gd name="connsiteY6" fmla="*/ 144661 h 144661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104463"/>
                <a:gd name="connsiteY0" fmla="*/ 986 h 269604"/>
                <a:gd name="connsiteX1" fmla="*/ 119924 w 4104463"/>
                <a:gd name="connsiteY1" fmla="*/ 5563 h 269604"/>
                <a:gd name="connsiteX2" fmla="*/ 193387 w 4104463"/>
                <a:gd name="connsiteY2" fmla="*/ 35937 h 269604"/>
                <a:gd name="connsiteX3" fmla="*/ 910680 w 4104463"/>
                <a:gd name="connsiteY3" fmla="*/ 30018 h 269604"/>
                <a:gd name="connsiteX4" fmla="*/ 2377398 w 4104463"/>
                <a:gd name="connsiteY4" fmla="*/ 35675 h 269604"/>
                <a:gd name="connsiteX5" fmla="*/ 3370755 w 4104463"/>
                <a:gd name="connsiteY5" fmla="*/ 47002 h 269604"/>
                <a:gd name="connsiteX6" fmla="*/ 4104463 w 4104463"/>
                <a:gd name="connsiteY6" fmla="*/ 269604 h 269604"/>
                <a:gd name="connsiteX0" fmla="*/ 0 w 4090733"/>
                <a:gd name="connsiteY0" fmla="*/ 986 h 227041"/>
                <a:gd name="connsiteX1" fmla="*/ 119924 w 4090733"/>
                <a:gd name="connsiteY1" fmla="*/ 5563 h 227041"/>
                <a:gd name="connsiteX2" fmla="*/ 193387 w 4090733"/>
                <a:gd name="connsiteY2" fmla="*/ 35937 h 227041"/>
                <a:gd name="connsiteX3" fmla="*/ 910680 w 4090733"/>
                <a:gd name="connsiteY3" fmla="*/ 30018 h 227041"/>
                <a:gd name="connsiteX4" fmla="*/ 2377398 w 4090733"/>
                <a:gd name="connsiteY4" fmla="*/ 35675 h 227041"/>
                <a:gd name="connsiteX5" fmla="*/ 3370755 w 4090733"/>
                <a:gd name="connsiteY5" fmla="*/ 47002 h 227041"/>
                <a:gd name="connsiteX6" fmla="*/ 4090733 w 4090733"/>
                <a:gd name="connsiteY6" fmla="*/ 227041 h 227041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04463"/>
                <a:gd name="connsiteY0" fmla="*/ 986 h 262739"/>
                <a:gd name="connsiteX1" fmla="*/ 119924 w 4104463"/>
                <a:gd name="connsiteY1" fmla="*/ 5563 h 262739"/>
                <a:gd name="connsiteX2" fmla="*/ 193387 w 4104463"/>
                <a:gd name="connsiteY2" fmla="*/ 35937 h 262739"/>
                <a:gd name="connsiteX3" fmla="*/ 910680 w 4104463"/>
                <a:gd name="connsiteY3" fmla="*/ 30018 h 262739"/>
                <a:gd name="connsiteX4" fmla="*/ 2377398 w 4104463"/>
                <a:gd name="connsiteY4" fmla="*/ 35675 h 262739"/>
                <a:gd name="connsiteX5" fmla="*/ 3370755 w 4104463"/>
                <a:gd name="connsiteY5" fmla="*/ 47002 h 262739"/>
                <a:gd name="connsiteX6" fmla="*/ 4104463 w 4104463"/>
                <a:gd name="connsiteY6" fmla="*/ 262739 h 262739"/>
                <a:gd name="connsiteX0" fmla="*/ 0 w 4116820"/>
                <a:gd name="connsiteY0" fmla="*/ 986 h 269604"/>
                <a:gd name="connsiteX1" fmla="*/ 119924 w 4116820"/>
                <a:gd name="connsiteY1" fmla="*/ 5563 h 269604"/>
                <a:gd name="connsiteX2" fmla="*/ 193387 w 4116820"/>
                <a:gd name="connsiteY2" fmla="*/ 35937 h 269604"/>
                <a:gd name="connsiteX3" fmla="*/ 910680 w 4116820"/>
                <a:gd name="connsiteY3" fmla="*/ 30018 h 269604"/>
                <a:gd name="connsiteX4" fmla="*/ 2377398 w 4116820"/>
                <a:gd name="connsiteY4" fmla="*/ 35675 h 269604"/>
                <a:gd name="connsiteX5" fmla="*/ 3370755 w 4116820"/>
                <a:gd name="connsiteY5" fmla="*/ 47002 h 269604"/>
                <a:gd name="connsiteX6" fmla="*/ 4116820 w 4116820"/>
                <a:gd name="connsiteY6" fmla="*/ 269604 h 2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6820" h="269604">
                  <a:moveTo>
                    <a:pt x="0" y="986"/>
                  </a:moveTo>
                  <a:cubicBezTo>
                    <a:pt x="58403" y="1170"/>
                    <a:pt x="97990" y="-3351"/>
                    <a:pt x="119924" y="5563"/>
                  </a:cubicBezTo>
                  <a:cubicBezTo>
                    <a:pt x="141858" y="14477"/>
                    <a:pt x="161479" y="35980"/>
                    <a:pt x="193387" y="35937"/>
                  </a:cubicBezTo>
                  <a:lnTo>
                    <a:pt x="910680" y="30018"/>
                  </a:lnTo>
                  <a:lnTo>
                    <a:pt x="2377398" y="35675"/>
                  </a:lnTo>
                  <a:lnTo>
                    <a:pt x="3370755" y="47002"/>
                  </a:lnTo>
                  <a:cubicBezTo>
                    <a:pt x="3710060" y="47061"/>
                    <a:pt x="4023279" y="202268"/>
                    <a:pt x="4116820" y="269604"/>
                  </a:cubicBezTo>
                </a:path>
              </a:pathLst>
            </a:custGeom>
            <a:noFill/>
            <a:ln w="19050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D657966-D543-E519-7E86-6F5D88953FEF}"/>
                </a:ext>
              </a:extLst>
            </p:cNvPr>
            <p:cNvSpPr txBox="1"/>
            <p:nvPr/>
          </p:nvSpPr>
          <p:spPr>
            <a:xfrm rot="16200000">
              <a:off x="2369415" y="4420692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Richmond Ave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43D18939-5D3E-6895-2EDF-5D958179B276}"/>
                </a:ext>
              </a:extLst>
            </p:cNvPr>
            <p:cNvSpPr txBox="1"/>
            <p:nvPr/>
          </p:nvSpPr>
          <p:spPr>
            <a:xfrm rot="16200000">
              <a:off x="9921639" y="4694557"/>
              <a:ext cx="901245" cy="21544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Lovers Ln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86CF05C6-365D-C8B8-9341-8FDF88808447}"/>
                </a:ext>
              </a:extLst>
            </p:cNvPr>
            <p:cNvSpPr txBox="1"/>
            <p:nvPr/>
          </p:nvSpPr>
          <p:spPr>
            <a:xfrm rot="16200000">
              <a:off x="6913482" y="4457354"/>
              <a:ext cx="844628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Mockingbird Ln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0EE5E39-3339-5D37-8B25-CFCEF2ED8547}"/>
                </a:ext>
              </a:extLst>
            </p:cNvPr>
            <p:cNvSpPr txBox="1"/>
            <p:nvPr/>
          </p:nvSpPr>
          <p:spPr>
            <a:xfrm>
              <a:off x="597837" y="4112948"/>
              <a:ext cx="2495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>
                  <a:solidFill>
                    <a:srgbClr val="3056A5"/>
                  </a:solidFill>
                </a:rPr>
                <a:t>Location Along the Corridor</a:t>
              </a:r>
            </a:p>
          </p:txBody>
        </p:sp>
        <p:pic>
          <p:nvPicPr>
            <p:cNvPr id="158" name="Picture 2">
              <a:extLst>
                <a:ext uri="{FF2B5EF4-FFF2-40B4-BE49-F238E27FC236}">
                  <a16:creationId xmlns:a16="http://schemas.microsoft.com/office/drawing/2014/main" id="{48360B5C-F65B-BF81-E04A-C4B27CD67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7598" y1="24505" x2="47598" y2="2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49959" y="5087818"/>
              <a:ext cx="791837" cy="74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5ACEBA7-0C7B-9C7E-28EB-B6DDE50E44BD}"/>
                </a:ext>
              </a:extLst>
            </p:cNvPr>
            <p:cNvSpPr txBox="1"/>
            <p:nvPr/>
          </p:nvSpPr>
          <p:spPr>
            <a:xfrm rot="16200000">
              <a:off x="3617406" y="4482526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Llano Ave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16F7104-3BB8-63A2-44CC-80BD656A8033}"/>
                </a:ext>
              </a:extLst>
            </p:cNvPr>
            <p:cNvSpPr txBox="1"/>
            <p:nvPr/>
          </p:nvSpPr>
          <p:spPr>
            <a:xfrm rot="16200000">
              <a:off x="4803153" y="4413948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Monticello</a:t>
              </a:r>
            </a:p>
            <a:p>
              <a:r>
                <a:rPr lang="en-US" sz="800"/>
                <a:t>Ave</a:t>
              </a:r>
              <a:endParaRPr lang="en-US" sz="800">
                <a:effectLst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BE736162-020D-3B66-96BE-2983CA669250}"/>
                </a:ext>
              </a:extLst>
            </p:cNvPr>
            <p:cNvSpPr txBox="1"/>
            <p:nvPr/>
          </p:nvSpPr>
          <p:spPr>
            <a:xfrm rot="2789208">
              <a:off x="1125496" y="4681232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Live Oak St</a:t>
              </a: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7F2777B-717A-4E67-C61A-5D5E4956E30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20" y="4391827"/>
              <a:ext cx="839695" cy="887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5668A6DC-8768-FCB6-7B17-43DB40C52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0749" y="4387866"/>
              <a:ext cx="0" cy="7187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2071940-CE25-1684-F6C7-77E864102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9742" y="5172075"/>
              <a:ext cx="0" cy="5996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988012B-805E-6EC4-931C-E95231A0B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567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8CEDA49-9A9F-510B-3EA5-BD40AF52AE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105" y="4400465"/>
              <a:ext cx="0" cy="9710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F6941D1-F1A6-898A-78B3-C27C80FF0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526881"/>
              <a:ext cx="0" cy="244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F967046D-B4DA-E2DE-8773-A4C57F16B4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2380" y="5371474"/>
              <a:ext cx="85725" cy="1554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23A82BB-DA0D-CE16-78DD-C116C8E9A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2655" y="4400465"/>
              <a:ext cx="0" cy="1371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F1AFCBB-1678-0093-B05F-C6E061FEA7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6846" y="4396237"/>
              <a:ext cx="359595" cy="137553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FF8FC5A-F9EC-3940-D832-964F399A6AEC}"/>
                </a:ext>
              </a:extLst>
            </p:cNvPr>
            <p:cNvCxnSpPr>
              <a:cxnSpLocks/>
            </p:cNvCxnSpPr>
            <p:nvPr/>
          </p:nvCxnSpPr>
          <p:spPr>
            <a:xfrm>
              <a:off x="2650749" y="5106595"/>
              <a:ext cx="28993" cy="65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D6D67BC-5EB6-65D5-0EDB-5A5B105F24D8}"/>
                </a:ext>
              </a:extLst>
            </p:cNvPr>
            <p:cNvCxnSpPr/>
            <p:nvPr/>
          </p:nvCxnSpPr>
          <p:spPr>
            <a:xfrm>
              <a:off x="10432178" y="4389937"/>
              <a:ext cx="0" cy="13839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C1EE1828-4C43-E8E3-43C8-7BA41DCB20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215" y="5063385"/>
              <a:ext cx="2" cy="708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BA9FE58-A8DE-A6EE-2D12-781355371DF9}"/>
                </a:ext>
              </a:extLst>
            </p:cNvPr>
            <p:cNvSpPr txBox="1"/>
            <p:nvPr/>
          </p:nvSpPr>
          <p:spPr>
            <a:xfrm rot="16200000">
              <a:off x="1652715" y="5279899"/>
              <a:ext cx="791065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La Vista</a:t>
              </a:r>
            </a:p>
            <a:p>
              <a:r>
                <a:rPr lang="en-US" sz="800">
                  <a:effectLst/>
                </a:rPr>
                <a:t> Dr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6F2C8D3-642D-6166-AC10-EFD27979E572}"/>
                </a:ext>
              </a:extLst>
            </p:cNvPr>
            <p:cNvSpPr txBox="1"/>
            <p:nvPr/>
          </p:nvSpPr>
          <p:spPr>
            <a:xfrm rot="4486781">
              <a:off x="8206824" y="5487227"/>
              <a:ext cx="1001217" cy="33855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Ridgewood</a:t>
              </a:r>
            </a:p>
            <a:p>
              <a:r>
                <a:rPr lang="en-US" sz="800">
                  <a:effectLst/>
                </a:rPr>
                <a:t> Trail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F76E694A-5A24-5341-4ED9-143ABD620701}"/>
                </a:ext>
              </a:extLst>
            </p:cNvPr>
            <p:cNvSpPr txBox="1"/>
            <p:nvPr/>
          </p:nvSpPr>
          <p:spPr>
            <a:xfrm>
              <a:off x="5770383" y="4961193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Skillman St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6E1965-3898-68CD-0065-D2B4B26C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7666F1-3454-E68B-CDBA-05141D6574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03" y="5786207"/>
            <a:ext cx="1005840" cy="1005840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BE08A436-6C54-1BD3-B3D1-2B13DC090805}"/>
              </a:ext>
            </a:extLst>
          </p:cNvPr>
          <p:cNvSpPr/>
          <p:nvPr/>
        </p:nvSpPr>
        <p:spPr>
          <a:xfrm rot="1659277">
            <a:off x="10672542" y="5320959"/>
            <a:ext cx="346057" cy="3120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9C0A29C-C80B-31D3-AE4E-7BB4A1B7F524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Between Lovers and Crestmont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703A8-A572-9191-EB00-EDCFC67E0992}"/>
              </a:ext>
            </a:extLst>
          </p:cNvPr>
          <p:cNvSpPr/>
          <p:nvPr/>
        </p:nvSpPr>
        <p:spPr>
          <a:xfrm>
            <a:off x="8131423" y="1568596"/>
            <a:ext cx="2300755" cy="355346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PHB with “Z Crossing”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8E3325-2963-C4CE-974A-8B6CF8F42BC0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770383" y="1746269"/>
            <a:ext cx="2361040" cy="43661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0CB7240-02D9-E8B7-EDD5-8E6C537B0A0E}"/>
              </a:ext>
            </a:extLst>
          </p:cNvPr>
          <p:cNvSpPr/>
          <p:nvPr/>
        </p:nvSpPr>
        <p:spPr>
          <a:xfrm>
            <a:off x="647884" y="2901512"/>
            <a:ext cx="1969764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12’ Shared Use Path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212648-31E1-40C2-8EAB-D1D70638D7E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2617648" y="2445835"/>
            <a:ext cx="1166560" cy="724017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925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9F28E6-EA6B-51E7-5962-6CE9F03CAD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23" b="7552"/>
          <a:stretch/>
        </p:blipFill>
        <p:spPr>
          <a:xfrm>
            <a:off x="2673477" y="1091833"/>
            <a:ext cx="6989579" cy="29201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587B6C8F-DDB2-28E1-6EA2-4D02C550A565}"/>
              </a:ext>
            </a:extLst>
          </p:cNvPr>
          <p:cNvGrpSpPr/>
          <p:nvPr/>
        </p:nvGrpSpPr>
        <p:grpSpPr>
          <a:xfrm>
            <a:off x="2978648" y="4378439"/>
            <a:ext cx="6564110" cy="2168979"/>
            <a:chOff x="2750048" y="4378439"/>
            <a:chExt cx="6564110" cy="2168979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252097F4-9CD4-E132-794E-DF239339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624" t="20084" r="2457" b="19732"/>
            <a:stretch/>
          </p:blipFill>
          <p:spPr>
            <a:xfrm>
              <a:off x="2750048" y="4395986"/>
              <a:ext cx="6409269" cy="13768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B879F8-75A8-E00D-155F-036BAB31C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8678" y="5049103"/>
              <a:ext cx="1380639" cy="7293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BDFF96C-0231-9B8A-AF44-74110D7E9AD9}"/>
                </a:ext>
              </a:extLst>
            </p:cNvPr>
            <p:cNvSpPr/>
            <p:nvPr/>
          </p:nvSpPr>
          <p:spPr>
            <a:xfrm rot="850593">
              <a:off x="2929880" y="4688526"/>
              <a:ext cx="6113290" cy="1858892"/>
            </a:xfrm>
            <a:custGeom>
              <a:avLst/>
              <a:gdLst>
                <a:gd name="connsiteX0" fmla="*/ 0 w 6768548"/>
                <a:gd name="connsiteY0" fmla="*/ 920293 h 920293"/>
                <a:gd name="connsiteX1" fmla="*/ 695739 w 6768548"/>
                <a:gd name="connsiteY1" fmla="*/ 463093 h 920293"/>
                <a:gd name="connsiteX2" fmla="*/ 1341783 w 6768548"/>
                <a:gd name="connsiteY2" fmla="*/ 204675 h 920293"/>
                <a:gd name="connsiteX3" fmla="*/ 2454965 w 6768548"/>
                <a:gd name="connsiteY3" fmla="*/ 55588 h 920293"/>
                <a:gd name="connsiteX4" fmla="*/ 4303644 w 6768548"/>
                <a:gd name="connsiteY4" fmla="*/ 35710 h 920293"/>
                <a:gd name="connsiteX5" fmla="*/ 5446644 w 6768548"/>
                <a:gd name="connsiteY5" fmla="*/ 522728 h 920293"/>
                <a:gd name="connsiteX6" fmla="*/ 6768548 w 6768548"/>
                <a:gd name="connsiteY6" fmla="*/ 860658 h 920293"/>
                <a:gd name="connsiteX0" fmla="*/ 176838 w 6081786"/>
                <a:gd name="connsiteY0" fmla="*/ 1771193 h 1771193"/>
                <a:gd name="connsiteX1" fmla="*/ 8977 w 6081786"/>
                <a:gd name="connsiteY1" fmla="*/ 463093 h 1771193"/>
                <a:gd name="connsiteX2" fmla="*/ 655021 w 6081786"/>
                <a:gd name="connsiteY2" fmla="*/ 204675 h 1771193"/>
                <a:gd name="connsiteX3" fmla="*/ 1768203 w 6081786"/>
                <a:gd name="connsiteY3" fmla="*/ 55588 h 1771193"/>
                <a:gd name="connsiteX4" fmla="*/ 3616882 w 6081786"/>
                <a:gd name="connsiteY4" fmla="*/ 35710 h 1771193"/>
                <a:gd name="connsiteX5" fmla="*/ 4759882 w 6081786"/>
                <a:gd name="connsiteY5" fmla="*/ 522728 h 1771193"/>
                <a:gd name="connsiteX6" fmla="*/ 6081786 w 6081786"/>
                <a:gd name="connsiteY6" fmla="*/ 860658 h 1771193"/>
                <a:gd name="connsiteX0" fmla="*/ 203298 w 6108246"/>
                <a:gd name="connsiteY0" fmla="*/ 1847397 h 1847397"/>
                <a:gd name="connsiteX1" fmla="*/ 35437 w 6108246"/>
                <a:gd name="connsiteY1" fmla="*/ 539297 h 1847397"/>
                <a:gd name="connsiteX2" fmla="*/ 1291081 w 6108246"/>
                <a:gd name="connsiteY2" fmla="*/ 1531829 h 1847397"/>
                <a:gd name="connsiteX3" fmla="*/ 1794663 w 6108246"/>
                <a:gd name="connsiteY3" fmla="*/ 131792 h 1847397"/>
                <a:gd name="connsiteX4" fmla="*/ 3643342 w 6108246"/>
                <a:gd name="connsiteY4" fmla="*/ 111914 h 1847397"/>
                <a:gd name="connsiteX5" fmla="*/ 4786342 w 6108246"/>
                <a:gd name="connsiteY5" fmla="*/ 598932 h 1847397"/>
                <a:gd name="connsiteX6" fmla="*/ 6108246 w 6108246"/>
                <a:gd name="connsiteY6" fmla="*/ 936862 h 1847397"/>
                <a:gd name="connsiteX0" fmla="*/ 203298 w 6108246"/>
                <a:gd name="connsiteY0" fmla="*/ 1758072 h 1758072"/>
                <a:gd name="connsiteX1" fmla="*/ 35437 w 6108246"/>
                <a:gd name="connsiteY1" fmla="*/ 449972 h 1758072"/>
                <a:gd name="connsiteX2" fmla="*/ 1291081 w 6108246"/>
                <a:gd name="connsiteY2" fmla="*/ 1442504 h 1758072"/>
                <a:gd name="connsiteX3" fmla="*/ 2531263 w 6108246"/>
                <a:gd name="connsiteY3" fmla="*/ 1299767 h 1758072"/>
                <a:gd name="connsiteX4" fmla="*/ 3643342 w 6108246"/>
                <a:gd name="connsiteY4" fmla="*/ 22589 h 1758072"/>
                <a:gd name="connsiteX5" fmla="*/ 4786342 w 6108246"/>
                <a:gd name="connsiteY5" fmla="*/ 509607 h 1758072"/>
                <a:gd name="connsiteX6" fmla="*/ 6108246 w 6108246"/>
                <a:gd name="connsiteY6" fmla="*/ 847537 h 1758072"/>
                <a:gd name="connsiteX0" fmla="*/ 203298 w 6108246"/>
                <a:gd name="connsiteY0" fmla="*/ 1310308 h 1310308"/>
                <a:gd name="connsiteX1" fmla="*/ 35437 w 6108246"/>
                <a:gd name="connsiteY1" fmla="*/ 2208 h 1310308"/>
                <a:gd name="connsiteX2" fmla="*/ 1291081 w 6108246"/>
                <a:gd name="connsiteY2" fmla="*/ 994740 h 1310308"/>
                <a:gd name="connsiteX3" fmla="*/ 2531263 w 6108246"/>
                <a:gd name="connsiteY3" fmla="*/ 852003 h 1310308"/>
                <a:gd name="connsiteX4" fmla="*/ 3516342 w 6108246"/>
                <a:gd name="connsiteY4" fmla="*/ 997225 h 1310308"/>
                <a:gd name="connsiteX5" fmla="*/ 4786342 w 6108246"/>
                <a:gd name="connsiteY5" fmla="*/ 61843 h 1310308"/>
                <a:gd name="connsiteX6" fmla="*/ 6108246 w 6108246"/>
                <a:gd name="connsiteY6" fmla="*/ 399773 h 1310308"/>
                <a:gd name="connsiteX0" fmla="*/ 203298 w 6108246"/>
                <a:gd name="connsiteY0" fmla="*/ 1310308 h 1310308"/>
                <a:gd name="connsiteX1" fmla="*/ 35437 w 6108246"/>
                <a:gd name="connsiteY1" fmla="*/ 2208 h 1310308"/>
                <a:gd name="connsiteX2" fmla="*/ 1291081 w 6108246"/>
                <a:gd name="connsiteY2" fmla="*/ 994740 h 1310308"/>
                <a:gd name="connsiteX3" fmla="*/ 2531263 w 6108246"/>
                <a:gd name="connsiteY3" fmla="*/ 852003 h 1310308"/>
                <a:gd name="connsiteX4" fmla="*/ 3516342 w 6108246"/>
                <a:gd name="connsiteY4" fmla="*/ 997225 h 1310308"/>
                <a:gd name="connsiteX5" fmla="*/ 4748242 w 6108246"/>
                <a:gd name="connsiteY5" fmla="*/ 1020693 h 1310308"/>
                <a:gd name="connsiteX6" fmla="*/ 6108246 w 6108246"/>
                <a:gd name="connsiteY6" fmla="*/ 399773 h 1310308"/>
                <a:gd name="connsiteX0" fmla="*/ 203298 w 6108246"/>
                <a:gd name="connsiteY0" fmla="*/ 1310308 h 1310308"/>
                <a:gd name="connsiteX1" fmla="*/ 35437 w 6108246"/>
                <a:gd name="connsiteY1" fmla="*/ 2208 h 1310308"/>
                <a:gd name="connsiteX2" fmla="*/ 1291081 w 6108246"/>
                <a:gd name="connsiteY2" fmla="*/ 994740 h 1310308"/>
                <a:gd name="connsiteX3" fmla="*/ 2531263 w 6108246"/>
                <a:gd name="connsiteY3" fmla="*/ 852003 h 1310308"/>
                <a:gd name="connsiteX4" fmla="*/ 3516342 w 6108246"/>
                <a:gd name="connsiteY4" fmla="*/ 997225 h 1310308"/>
                <a:gd name="connsiteX5" fmla="*/ 5033992 w 6108246"/>
                <a:gd name="connsiteY5" fmla="*/ 969893 h 1310308"/>
                <a:gd name="connsiteX6" fmla="*/ 6108246 w 6108246"/>
                <a:gd name="connsiteY6" fmla="*/ 399773 h 1310308"/>
                <a:gd name="connsiteX0" fmla="*/ 203298 w 5033992"/>
                <a:gd name="connsiteY0" fmla="*/ 1310308 h 1310308"/>
                <a:gd name="connsiteX1" fmla="*/ 35437 w 5033992"/>
                <a:gd name="connsiteY1" fmla="*/ 2208 h 1310308"/>
                <a:gd name="connsiteX2" fmla="*/ 1291081 w 5033992"/>
                <a:gd name="connsiteY2" fmla="*/ 994740 h 1310308"/>
                <a:gd name="connsiteX3" fmla="*/ 2531263 w 5033992"/>
                <a:gd name="connsiteY3" fmla="*/ 852003 h 1310308"/>
                <a:gd name="connsiteX4" fmla="*/ 3516342 w 5033992"/>
                <a:gd name="connsiteY4" fmla="*/ 997225 h 1310308"/>
                <a:gd name="connsiteX5" fmla="*/ 5033992 w 5033992"/>
                <a:gd name="connsiteY5" fmla="*/ 969893 h 1310308"/>
                <a:gd name="connsiteX0" fmla="*/ 0 w 4830694"/>
                <a:gd name="connsiteY0" fmla="*/ 458307 h 458307"/>
                <a:gd name="connsiteX1" fmla="*/ 1087783 w 4830694"/>
                <a:gd name="connsiteY1" fmla="*/ 142739 h 458307"/>
                <a:gd name="connsiteX2" fmla="*/ 2327965 w 4830694"/>
                <a:gd name="connsiteY2" fmla="*/ 2 h 458307"/>
                <a:gd name="connsiteX3" fmla="*/ 3313044 w 4830694"/>
                <a:gd name="connsiteY3" fmla="*/ 145224 h 458307"/>
                <a:gd name="connsiteX4" fmla="*/ 4830694 w 4830694"/>
                <a:gd name="connsiteY4" fmla="*/ 117892 h 458307"/>
                <a:gd name="connsiteX0" fmla="*/ 0 w 4830694"/>
                <a:gd name="connsiteY0" fmla="*/ 461624 h 461624"/>
                <a:gd name="connsiteX1" fmla="*/ 1176683 w 4830694"/>
                <a:gd name="connsiteY1" fmla="*/ 82556 h 461624"/>
                <a:gd name="connsiteX2" fmla="*/ 2327965 w 4830694"/>
                <a:gd name="connsiteY2" fmla="*/ 3319 h 461624"/>
                <a:gd name="connsiteX3" fmla="*/ 3313044 w 4830694"/>
                <a:gd name="connsiteY3" fmla="*/ 148541 h 461624"/>
                <a:gd name="connsiteX4" fmla="*/ 4830694 w 4830694"/>
                <a:gd name="connsiteY4" fmla="*/ 121209 h 461624"/>
                <a:gd name="connsiteX0" fmla="*/ 0 w 4830694"/>
                <a:gd name="connsiteY0" fmla="*/ 457295 h 457295"/>
                <a:gd name="connsiteX1" fmla="*/ 1176683 w 4830694"/>
                <a:gd name="connsiteY1" fmla="*/ 78227 h 457295"/>
                <a:gd name="connsiteX2" fmla="*/ 2304153 w 4830694"/>
                <a:gd name="connsiteY2" fmla="*/ 3753 h 457295"/>
                <a:gd name="connsiteX3" fmla="*/ 3313044 w 4830694"/>
                <a:gd name="connsiteY3" fmla="*/ 144212 h 457295"/>
                <a:gd name="connsiteX4" fmla="*/ 4830694 w 4830694"/>
                <a:gd name="connsiteY4" fmla="*/ 116880 h 457295"/>
                <a:gd name="connsiteX0" fmla="*/ 0 w 4830694"/>
                <a:gd name="connsiteY0" fmla="*/ 471403 h 471403"/>
                <a:gd name="connsiteX1" fmla="*/ 1176683 w 4830694"/>
                <a:gd name="connsiteY1" fmla="*/ 92335 h 471403"/>
                <a:gd name="connsiteX2" fmla="*/ 2304153 w 4830694"/>
                <a:gd name="connsiteY2" fmla="*/ 17861 h 471403"/>
                <a:gd name="connsiteX3" fmla="*/ 3313044 w 4830694"/>
                <a:gd name="connsiteY3" fmla="*/ 158320 h 471403"/>
                <a:gd name="connsiteX4" fmla="*/ 4830694 w 4830694"/>
                <a:gd name="connsiteY4" fmla="*/ 130988 h 471403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81992 h 481992"/>
                <a:gd name="connsiteX1" fmla="*/ 1176683 w 4830694"/>
                <a:gd name="connsiteY1" fmla="*/ 102924 h 481992"/>
                <a:gd name="connsiteX2" fmla="*/ 2304153 w 4830694"/>
                <a:gd name="connsiteY2" fmla="*/ 28450 h 481992"/>
                <a:gd name="connsiteX3" fmla="*/ 3313044 w 4830694"/>
                <a:gd name="connsiteY3" fmla="*/ 168909 h 481992"/>
                <a:gd name="connsiteX4" fmla="*/ 4830694 w 4830694"/>
                <a:gd name="connsiteY4" fmla="*/ 141577 h 481992"/>
                <a:gd name="connsiteX0" fmla="*/ 0 w 4830694"/>
                <a:gd name="connsiteY0" fmla="*/ 469330 h 469330"/>
                <a:gd name="connsiteX1" fmla="*/ 1176683 w 4830694"/>
                <a:gd name="connsiteY1" fmla="*/ 90262 h 469330"/>
                <a:gd name="connsiteX2" fmla="*/ 2304153 w 4830694"/>
                <a:gd name="connsiteY2" fmla="*/ 15788 h 469330"/>
                <a:gd name="connsiteX3" fmla="*/ 3303519 w 4830694"/>
                <a:gd name="connsiteY3" fmla="*/ 180060 h 469330"/>
                <a:gd name="connsiteX4" fmla="*/ 4830694 w 4830694"/>
                <a:gd name="connsiteY4" fmla="*/ 128915 h 469330"/>
                <a:gd name="connsiteX0" fmla="*/ 0 w 4830694"/>
                <a:gd name="connsiteY0" fmla="*/ 469330 h 469330"/>
                <a:gd name="connsiteX1" fmla="*/ 1176683 w 4830694"/>
                <a:gd name="connsiteY1" fmla="*/ 90262 h 469330"/>
                <a:gd name="connsiteX2" fmla="*/ 2304153 w 4830694"/>
                <a:gd name="connsiteY2" fmla="*/ 15788 h 469330"/>
                <a:gd name="connsiteX3" fmla="*/ 3303519 w 4830694"/>
                <a:gd name="connsiteY3" fmla="*/ 180060 h 469330"/>
                <a:gd name="connsiteX4" fmla="*/ 4830694 w 4830694"/>
                <a:gd name="connsiteY4" fmla="*/ 128915 h 469330"/>
                <a:gd name="connsiteX0" fmla="*/ 0 w 4830694"/>
                <a:gd name="connsiteY0" fmla="*/ 481646 h 481646"/>
                <a:gd name="connsiteX1" fmla="*/ 1176683 w 4830694"/>
                <a:gd name="connsiteY1" fmla="*/ 102578 h 481646"/>
                <a:gd name="connsiteX2" fmla="*/ 2304153 w 4830694"/>
                <a:gd name="connsiteY2" fmla="*/ 28104 h 481646"/>
                <a:gd name="connsiteX3" fmla="*/ 3303519 w 4830694"/>
                <a:gd name="connsiteY3" fmla="*/ 192376 h 481646"/>
                <a:gd name="connsiteX4" fmla="*/ 4830694 w 4830694"/>
                <a:gd name="connsiteY4" fmla="*/ 141231 h 48164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30694"/>
                <a:gd name="connsiteY0" fmla="*/ 479576 h 479576"/>
                <a:gd name="connsiteX1" fmla="*/ 1176683 w 4830694"/>
                <a:gd name="connsiteY1" fmla="*/ 100508 h 479576"/>
                <a:gd name="connsiteX2" fmla="*/ 2304153 w 4830694"/>
                <a:gd name="connsiteY2" fmla="*/ 26034 h 479576"/>
                <a:gd name="connsiteX3" fmla="*/ 3303519 w 4830694"/>
                <a:gd name="connsiteY3" fmla="*/ 190306 h 479576"/>
                <a:gd name="connsiteX4" fmla="*/ 4830694 w 4830694"/>
                <a:gd name="connsiteY4" fmla="*/ 139161 h 479576"/>
                <a:gd name="connsiteX0" fmla="*/ 0 w 4868794"/>
                <a:gd name="connsiteY0" fmla="*/ 479576 h 479576"/>
                <a:gd name="connsiteX1" fmla="*/ 1176683 w 4868794"/>
                <a:gd name="connsiteY1" fmla="*/ 100508 h 479576"/>
                <a:gd name="connsiteX2" fmla="*/ 2304153 w 4868794"/>
                <a:gd name="connsiteY2" fmla="*/ 26034 h 479576"/>
                <a:gd name="connsiteX3" fmla="*/ 3303519 w 4868794"/>
                <a:gd name="connsiteY3" fmla="*/ 190306 h 479576"/>
                <a:gd name="connsiteX4" fmla="*/ 4868794 w 4868794"/>
                <a:gd name="connsiteY4" fmla="*/ 139161 h 479576"/>
                <a:gd name="connsiteX0" fmla="*/ 0 w 7654263"/>
                <a:gd name="connsiteY0" fmla="*/ 2404509 h 2404510"/>
                <a:gd name="connsiteX1" fmla="*/ 3962152 w 7654263"/>
                <a:gd name="connsiteY1" fmla="*/ 201387 h 2404510"/>
                <a:gd name="connsiteX2" fmla="*/ 5089622 w 7654263"/>
                <a:gd name="connsiteY2" fmla="*/ 126913 h 2404510"/>
                <a:gd name="connsiteX3" fmla="*/ 6088988 w 7654263"/>
                <a:gd name="connsiteY3" fmla="*/ 291185 h 2404510"/>
                <a:gd name="connsiteX4" fmla="*/ 7654263 w 7654263"/>
                <a:gd name="connsiteY4" fmla="*/ 240040 h 2404510"/>
                <a:gd name="connsiteX0" fmla="*/ 0 w 7654263"/>
                <a:gd name="connsiteY0" fmla="*/ 2404509 h 2404509"/>
                <a:gd name="connsiteX1" fmla="*/ 3962152 w 7654263"/>
                <a:gd name="connsiteY1" fmla="*/ 201387 h 2404509"/>
                <a:gd name="connsiteX2" fmla="*/ 5089622 w 7654263"/>
                <a:gd name="connsiteY2" fmla="*/ 126913 h 2404509"/>
                <a:gd name="connsiteX3" fmla="*/ 6088988 w 7654263"/>
                <a:gd name="connsiteY3" fmla="*/ 291185 h 2404509"/>
                <a:gd name="connsiteX4" fmla="*/ 7654263 w 7654263"/>
                <a:gd name="connsiteY4" fmla="*/ 240040 h 2404509"/>
                <a:gd name="connsiteX0" fmla="*/ 0 w 7654263"/>
                <a:gd name="connsiteY0" fmla="*/ 2293554 h 2293554"/>
                <a:gd name="connsiteX1" fmla="*/ 2223168 w 7654263"/>
                <a:gd name="connsiteY1" fmla="*/ 638722 h 2293554"/>
                <a:gd name="connsiteX2" fmla="*/ 5089622 w 7654263"/>
                <a:gd name="connsiteY2" fmla="*/ 15958 h 2293554"/>
                <a:gd name="connsiteX3" fmla="*/ 6088988 w 7654263"/>
                <a:gd name="connsiteY3" fmla="*/ 180230 h 2293554"/>
                <a:gd name="connsiteX4" fmla="*/ 7654263 w 7654263"/>
                <a:gd name="connsiteY4" fmla="*/ 129085 h 2293554"/>
                <a:gd name="connsiteX0" fmla="*/ 0 w 7654263"/>
                <a:gd name="connsiteY0" fmla="*/ 2293554 h 2293554"/>
                <a:gd name="connsiteX1" fmla="*/ 2223168 w 7654263"/>
                <a:gd name="connsiteY1" fmla="*/ 638722 h 2293554"/>
                <a:gd name="connsiteX2" fmla="*/ 5089622 w 7654263"/>
                <a:gd name="connsiteY2" fmla="*/ 15958 h 2293554"/>
                <a:gd name="connsiteX3" fmla="*/ 6088988 w 7654263"/>
                <a:gd name="connsiteY3" fmla="*/ 180230 h 2293554"/>
                <a:gd name="connsiteX4" fmla="*/ 7654263 w 7654263"/>
                <a:gd name="connsiteY4" fmla="*/ 129085 h 2293554"/>
                <a:gd name="connsiteX0" fmla="*/ 0 w 7654263"/>
                <a:gd name="connsiteY0" fmla="*/ 2289748 h 2289748"/>
                <a:gd name="connsiteX1" fmla="*/ 2223168 w 7654263"/>
                <a:gd name="connsiteY1" fmla="*/ 634916 h 2289748"/>
                <a:gd name="connsiteX2" fmla="*/ 4618234 w 7654263"/>
                <a:gd name="connsiteY2" fmla="*/ 16155 h 2289748"/>
                <a:gd name="connsiteX3" fmla="*/ 6088988 w 7654263"/>
                <a:gd name="connsiteY3" fmla="*/ 176424 h 2289748"/>
                <a:gd name="connsiteX4" fmla="*/ 7654263 w 7654263"/>
                <a:gd name="connsiteY4" fmla="*/ 125279 h 2289748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1605 h 2291605"/>
                <a:gd name="connsiteX1" fmla="*/ 2223168 w 7654263"/>
                <a:gd name="connsiteY1" fmla="*/ 636773 h 2291605"/>
                <a:gd name="connsiteX2" fmla="*/ 4618234 w 7654263"/>
                <a:gd name="connsiteY2" fmla="*/ 18012 h 2291605"/>
                <a:gd name="connsiteX3" fmla="*/ 6088988 w 7654263"/>
                <a:gd name="connsiteY3" fmla="*/ 178281 h 2291605"/>
                <a:gd name="connsiteX4" fmla="*/ 7654263 w 7654263"/>
                <a:gd name="connsiteY4" fmla="*/ 127136 h 2291605"/>
                <a:gd name="connsiteX0" fmla="*/ 0 w 7654263"/>
                <a:gd name="connsiteY0" fmla="*/ 2290751 h 2290751"/>
                <a:gd name="connsiteX1" fmla="*/ 2221788 w 7654263"/>
                <a:gd name="connsiteY1" fmla="*/ 654437 h 2290751"/>
                <a:gd name="connsiteX2" fmla="*/ 4618234 w 7654263"/>
                <a:gd name="connsiteY2" fmla="*/ 17158 h 2290751"/>
                <a:gd name="connsiteX3" fmla="*/ 6088988 w 7654263"/>
                <a:gd name="connsiteY3" fmla="*/ 177427 h 2290751"/>
                <a:gd name="connsiteX4" fmla="*/ 7654263 w 7654263"/>
                <a:gd name="connsiteY4" fmla="*/ 126282 h 2290751"/>
                <a:gd name="connsiteX0" fmla="*/ 0 w 7654263"/>
                <a:gd name="connsiteY0" fmla="*/ 2290750 h 2290750"/>
                <a:gd name="connsiteX1" fmla="*/ 2221788 w 7654263"/>
                <a:gd name="connsiteY1" fmla="*/ 654436 h 2290750"/>
                <a:gd name="connsiteX2" fmla="*/ 4618234 w 7654263"/>
                <a:gd name="connsiteY2" fmla="*/ 17157 h 2290750"/>
                <a:gd name="connsiteX3" fmla="*/ 6088988 w 7654263"/>
                <a:gd name="connsiteY3" fmla="*/ 177426 h 2290750"/>
                <a:gd name="connsiteX4" fmla="*/ 7654263 w 7654263"/>
                <a:gd name="connsiteY4" fmla="*/ 126281 h 2290750"/>
                <a:gd name="connsiteX0" fmla="*/ 0 w 7654263"/>
                <a:gd name="connsiteY0" fmla="*/ 2290750 h 2290750"/>
                <a:gd name="connsiteX1" fmla="*/ 2221788 w 7654263"/>
                <a:gd name="connsiteY1" fmla="*/ 654436 h 2290750"/>
                <a:gd name="connsiteX2" fmla="*/ 4618234 w 7654263"/>
                <a:gd name="connsiteY2" fmla="*/ 17157 h 2290750"/>
                <a:gd name="connsiteX3" fmla="*/ 6088988 w 7654263"/>
                <a:gd name="connsiteY3" fmla="*/ 177426 h 2290750"/>
                <a:gd name="connsiteX4" fmla="*/ 7654263 w 7654263"/>
                <a:gd name="connsiteY4" fmla="*/ 126281 h 2290750"/>
                <a:gd name="connsiteX0" fmla="*/ 0 w 7654263"/>
                <a:gd name="connsiteY0" fmla="*/ 2308186 h 2308186"/>
                <a:gd name="connsiteX1" fmla="*/ 2221788 w 7654263"/>
                <a:gd name="connsiteY1" fmla="*/ 671872 h 2308186"/>
                <a:gd name="connsiteX2" fmla="*/ 4546982 w 7654263"/>
                <a:gd name="connsiteY2" fmla="*/ 16252 h 2308186"/>
                <a:gd name="connsiteX3" fmla="*/ 6088988 w 7654263"/>
                <a:gd name="connsiteY3" fmla="*/ 194862 h 2308186"/>
                <a:gd name="connsiteX4" fmla="*/ 7654263 w 7654263"/>
                <a:gd name="connsiteY4" fmla="*/ 143717 h 2308186"/>
                <a:gd name="connsiteX0" fmla="*/ 0 w 7654263"/>
                <a:gd name="connsiteY0" fmla="*/ 2314107 h 2314107"/>
                <a:gd name="connsiteX1" fmla="*/ 2221788 w 7654263"/>
                <a:gd name="connsiteY1" fmla="*/ 677793 h 2314107"/>
                <a:gd name="connsiteX2" fmla="*/ 4546982 w 7654263"/>
                <a:gd name="connsiteY2" fmla="*/ 22173 h 2314107"/>
                <a:gd name="connsiteX3" fmla="*/ 6088988 w 7654263"/>
                <a:gd name="connsiteY3" fmla="*/ 200783 h 2314107"/>
                <a:gd name="connsiteX4" fmla="*/ 7654263 w 7654263"/>
                <a:gd name="connsiteY4" fmla="*/ 149638 h 2314107"/>
                <a:gd name="connsiteX0" fmla="*/ 0 w 7571622"/>
                <a:gd name="connsiteY0" fmla="*/ 2313944 h 2313944"/>
                <a:gd name="connsiteX1" fmla="*/ 2221788 w 7571622"/>
                <a:gd name="connsiteY1" fmla="*/ 677630 h 2313944"/>
                <a:gd name="connsiteX2" fmla="*/ 4546982 w 7571622"/>
                <a:gd name="connsiteY2" fmla="*/ 22010 h 2313944"/>
                <a:gd name="connsiteX3" fmla="*/ 6088988 w 7571622"/>
                <a:gd name="connsiteY3" fmla="*/ 200620 h 2313944"/>
                <a:gd name="connsiteX4" fmla="*/ 7571622 w 7571622"/>
                <a:gd name="connsiteY4" fmla="*/ 134011 h 2313944"/>
                <a:gd name="connsiteX0" fmla="*/ 0 w 7571622"/>
                <a:gd name="connsiteY0" fmla="*/ 2313944 h 2313944"/>
                <a:gd name="connsiteX1" fmla="*/ 2221788 w 7571622"/>
                <a:gd name="connsiteY1" fmla="*/ 677630 h 2313944"/>
                <a:gd name="connsiteX2" fmla="*/ 4546982 w 7571622"/>
                <a:gd name="connsiteY2" fmla="*/ 22010 h 2313944"/>
                <a:gd name="connsiteX3" fmla="*/ 6088988 w 7571622"/>
                <a:gd name="connsiteY3" fmla="*/ 200620 h 2313944"/>
                <a:gd name="connsiteX4" fmla="*/ 7571622 w 7571622"/>
                <a:gd name="connsiteY4" fmla="*/ 134011 h 2313944"/>
                <a:gd name="connsiteX0" fmla="*/ 0 w 7571622"/>
                <a:gd name="connsiteY0" fmla="*/ 2314431 h 2314431"/>
                <a:gd name="connsiteX1" fmla="*/ 2221788 w 7571622"/>
                <a:gd name="connsiteY1" fmla="*/ 678117 h 2314431"/>
                <a:gd name="connsiteX2" fmla="*/ 4546982 w 7571622"/>
                <a:gd name="connsiteY2" fmla="*/ 22497 h 2314431"/>
                <a:gd name="connsiteX3" fmla="*/ 6088988 w 7571622"/>
                <a:gd name="connsiteY3" fmla="*/ 201107 h 2314431"/>
                <a:gd name="connsiteX4" fmla="*/ 7571622 w 7571622"/>
                <a:gd name="connsiteY4" fmla="*/ 134498 h 2314431"/>
                <a:gd name="connsiteX0" fmla="*/ 0 w 7571622"/>
                <a:gd name="connsiteY0" fmla="*/ 2314431 h 2314431"/>
                <a:gd name="connsiteX1" fmla="*/ 2221788 w 7571622"/>
                <a:gd name="connsiteY1" fmla="*/ 678117 h 2314431"/>
                <a:gd name="connsiteX2" fmla="*/ 4546982 w 7571622"/>
                <a:gd name="connsiteY2" fmla="*/ 22497 h 2314431"/>
                <a:gd name="connsiteX3" fmla="*/ 6088988 w 7571622"/>
                <a:gd name="connsiteY3" fmla="*/ 201107 h 2314431"/>
                <a:gd name="connsiteX4" fmla="*/ 7571622 w 7571622"/>
                <a:gd name="connsiteY4" fmla="*/ 134498 h 2314431"/>
                <a:gd name="connsiteX0" fmla="*/ 0 w 7571622"/>
                <a:gd name="connsiteY0" fmla="*/ 2314431 h 2314431"/>
                <a:gd name="connsiteX1" fmla="*/ 2221788 w 7571622"/>
                <a:gd name="connsiteY1" fmla="*/ 678117 h 2314431"/>
                <a:gd name="connsiteX2" fmla="*/ 4546982 w 7571622"/>
                <a:gd name="connsiteY2" fmla="*/ 22497 h 2314431"/>
                <a:gd name="connsiteX3" fmla="*/ 6088988 w 7571622"/>
                <a:gd name="connsiteY3" fmla="*/ 201107 h 2314431"/>
                <a:gd name="connsiteX4" fmla="*/ 7571622 w 7571622"/>
                <a:gd name="connsiteY4" fmla="*/ 134498 h 2314431"/>
                <a:gd name="connsiteX0" fmla="*/ 0 w 7571622"/>
                <a:gd name="connsiteY0" fmla="*/ 2305384 h 2305384"/>
                <a:gd name="connsiteX1" fmla="*/ 2221788 w 7571622"/>
                <a:gd name="connsiteY1" fmla="*/ 669070 h 2305384"/>
                <a:gd name="connsiteX2" fmla="*/ 4546982 w 7571622"/>
                <a:gd name="connsiteY2" fmla="*/ 13450 h 2305384"/>
                <a:gd name="connsiteX3" fmla="*/ 6088988 w 7571622"/>
                <a:gd name="connsiteY3" fmla="*/ 192060 h 2305384"/>
                <a:gd name="connsiteX4" fmla="*/ 7571622 w 7571622"/>
                <a:gd name="connsiteY4" fmla="*/ 125451 h 2305384"/>
                <a:gd name="connsiteX0" fmla="*/ 0 w 7571622"/>
                <a:gd name="connsiteY0" fmla="*/ 2292890 h 2292890"/>
                <a:gd name="connsiteX1" fmla="*/ 2221788 w 7571622"/>
                <a:gd name="connsiteY1" fmla="*/ 656576 h 2292890"/>
                <a:gd name="connsiteX2" fmla="*/ 3365408 w 7571622"/>
                <a:gd name="connsiteY2" fmla="*/ 269921 h 2292890"/>
                <a:gd name="connsiteX3" fmla="*/ 4546982 w 7571622"/>
                <a:gd name="connsiteY3" fmla="*/ 956 h 2292890"/>
                <a:gd name="connsiteX4" fmla="*/ 6088988 w 7571622"/>
                <a:gd name="connsiteY4" fmla="*/ 179566 h 2292890"/>
                <a:gd name="connsiteX5" fmla="*/ 7571622 w 7571622"/>
                <a:gd name="connsiteY5" fmla="*/ 112957 h 2292890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3183 h 2293183"/>
                <a:gd name="connsiteX1" fmla="*/ 2221788 w 7571622"/>
                <a:gd name="connsiteY1" fmla="*/ 656869 h 2293183"/>
                <a:gd name="connsiteX2" fmla="*/ 3429530 w 7571622"/>
                <a:gd name="connsiteY2" fmla="*/ 284299 h 2293183"/>
                <a:gd name="connsiteX3" fmla="*/ 4546982 w 7571622"/>
                <a:gd name="connsiteY3" fmla="*/ 1249 h 2293183"/>
                <a:gd name="connsiteX4" fmla="*/ 6088988 w 7571622"/>
                <a:gd name="connsiteY4" fmla="*/ 179859 h 2293183"/>
                <a:gd name="connsiteX5" fmla="*/ 7571622 w 7571622"/>
                <a:gd name="connsiteY5" fmla="*/ 113250 h 2293183"/>
                <a:gd name="connsiteX0" fmla="*/ 0 w 7571622"/>
                <a:gd name="connsiteY0" fmla="*/ 2291935 h 2291935"/>
                <a:gd name="connsiteX1" fmla="*/ 2221788 w 7571622"/>
                <a:gd name="connsiteY1" fmla="*/ 655621 h 2291935"/>
                <a:gd name="connsiteX2" fmla="*/ 3429530 w 7571622"/>
                <a:gd name="connsiteY2" fmla="*/ 283051 h 2291935"/>
                <a:gd name="connsiteX3" fmla="*/ 4546982 w 7571622"/>
                <a:gd name="connsiteY3" fmla="*/ 1 h 2291935"/>
                <a:gd name="connsiteX4" fmla="*/ 6088988 w 7571622"/>
                <a:gd name="connsiteY4" fmla="*/ 178611 h 2291935"/>
                <a:gd name="connsiteX5" fmla="*/ 7571622 w 7571622"/>
                <a:gd name="connsiteY5" fmla="*/ 112002 h 2291935"/>
                <a:gd name="connsiteX0" fmla="*/ 0 w 7537423"/>
                <a:gd name="connsiteY0" fmla="*/ 2291935 h 2291935"/>
                <a:gd name="connsiteX1" fmla="*/ 2221788 w 7537423"/>
                <a:gd name="connsiteY1" fmla="*/ 655621 h 2291935"/>
                <a:gd name="connsiteX2" fmla="*/ 3429530 w 7537423"/>
                <a:gd name="connsiteY2" fmla="*/ 283051 h 2291935"/>
                <a:gd name="connsiteX3" fmla="*/ 4546982 w 7537423"/>
                <a:gd name="connsiteY3" fmla="*/ 1 h 2291935"/>
                <a:gd name="connsiteX4" fmla="*/ 6088988 w 7537423"/>
                <a:gd name="connsiteY4" fmla="*/ 178611 h 2291935"/>
                <a:gd name="connsiteX5" fmla="*/ 7537423 w 7537423"/>
                <a:gd name="connsiteY5" fmla="*/ 104490 h 229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7423" h="2291935">
                  <a:moveTo>
                    <a:pt x="0" y="2291935"/>
                  </a:moveTo>
                  <a:cubicBezTo>
                    <a:pt x="1126343" y="920878"/>
                    <a:pt x="2126570" y="694466"/>
                    <a:pt x="2221788" y="655621"/>
                  </a:cubicBezTo>
                  <a:cubicBezTo>
                    <a:pt x="2317006" y="616776"/>
                    <a:pt x="2489882" y="580238"/>
                    <a:pt x="3429530" y="283051"/>
                  </a:cubicBezTo>
                  <a:cubicBezTo>
                    <a:pt x="3817062" y="173781"/>
                    <a:pt x="4268900" y="-86"/>
                    <a:pt x="4546982" y="1"/>
                  </a:cubicBezTo>
                  <a:cubicBezTo>
                    <a:pt x="4825064" y="88"/>
                    <a:pt x="5590581" y="161196"/>
                    <a:pt x="6088988" y="178611"/>
                  </a:cubicBezTo>
                  <a:cubicBezTo>
                    <a:pt x="6587395" y="196026"/>
                    <a:pt x="6704382" y="175944"/>
                    <a:pt x="7537423" y="104490"/>
                  </a:cubicBezTo>
                </a:path>
              </a:pathLst>
            </a:custGeom>
            <a:noFill/>
            <a:ln w="19050">
              <a:solidFill>
                <a:srgbClr val="0B3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B30CB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C88ABC4-1EB4-C979-1F5D-94C55F0A7B5B}"/>
                </a:ext>
              </a:extLst>
            </p:cNvPr>
            <p:cNvSpPr txBox="1"/>
            <p:nvPr/>
          </p:nvSpPr>
          <p:spPr>
            <a:xfrm rot="19883688">
              <a:off x="8523093" y="4975745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Abrams Rd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258839D-4D72-630D-38F8-5D61BDE38555}"/>
                </a:ext>
              </a:extLst>
            </p:cNvPr>
            <p:cNvSpPr txBox="1"/>
            <p:nvPr/>
          </p:nvSpPr>
          <p:spPr>
            <a:xfrm rot="17681886">
              <a:off x="7059707" y="5356949"/>
              <a:ext cx="630461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Eastridge Dr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D8CB748-90FD-7BE3-58C9-BE4527528B12}"/>
                </a:ext>
              </a:extLst>
            </p:cNvPr>
            <p:cNvSpPr txBox="1"/>
            <p:nvPr/>
          </p:nvSpPr>
          <p:spPr>
            <a:xfrm rot="16200000">
              <a:off x="6162640" y="5337025"/>
              <a:ext cx="791065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Theater Way</a:t>
              </a: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2C64D6A-F414-B226-5454-F7716A990A23}"/>
                </a:ext>
              </a:extLst>
            </p:cNvPr>
            <p:cNvSpPr/>
            <p:nvPr/>
          </p:nvSpPr>
          <p:spPr>
            <a:xfrm rot="1072870">
              <a:off x="7207698" y="4378439"/>
              <a:ext cx="166402" cy="1423989"/>
            </a:xfrm>
            <a:custGeom>
              <a:avLst/>
              <a:gdLst>
                <a:gd name="connsiteX0" fmla="*/ 168040 w 168040"/>
                <a:gd name="connsiteY0" fmla="*/ 885825 h 885825"/>
                <a:gd name="connsiteX1" fmla="*/ 15640 w 168040"/>
                <a:gd name="connsiteY1" fmla="*/ 602456 h 885825"/>
                <a:gd name="connsiteX2" fmla="*/ 10877 w 168040"/>
                <a:gd name="connsiteY2" fmla="*/ 0 h 885825"/>
                <a:gd name="connsiteX0" fmla="*/ 158092 w 158092"/>
                <a:gd name="connsiteY0" fmla="*/ 1073944 h 1073944"/>
                <a:gd name="connsiteX1" fmla="*/ 5692 w 158092"/>
                <a:gd name="connsiteY1" fmla="*/ 790575 h 1073944"/>
                <a:gd name="connsiteX2" fmla="*/ 60460 w 158092"/>
                <a:gd name="connsiteY2" fmla="*/ 0 h 1073944"/>
                <a:gd name="connsiteX0" fmla="*/ 171650 w 171650"/>
                <a:gd name="connsiteY0" fmla="*/ 1073944 h 1073944"/>
                <a:gd name="connsiteX1" fmla="*/ 19250 w 171650"/>
                <a:gd name="connsiteY1" fmla="*/ 790575 h 1073944"/>
                <a:gd name="connsiteX2" fmla="*/ 74018 w 171650"/>
                <a:gd name="connsiteY2" fmla="*/ 0 h 1073944"/>
                <a:gd name="connsiteX0" fmla="*/ 155102 w 155102"/>
                <a:gd name="connsiteY0" fmla="*/ 1073944 h 1073944"/>
                <a:gd name="connsiteX1" fmla="*/ 33658 w 155102"/>
                <a:gd name="connsiteY1" fmla="*/ 862013 h 1073944"/>
                <a:gd name="connsiteX2" fmla="*/ 57470 w 155102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59300 w 159300"/>
                <a:gd name="connsiteY0" fmla="*/ 1073944 h 1073944"/>
                <a:gd name="connsiteX1" fmla="*/ 37856 w 159300"/>
                <a:gd name="connsiteY1" fmla="*/ 862013 h 1073944"/>
                <a:gd name="connsiteX2" fmla="*/ 61668 w 159300"/>
                <a:gd name="connsiteY2" fmla="*/ 0 h 1073944"/>
                <a:gd name="connsiteX0" fmla="*/ 162091 w 162091"/>
                <a:gd name="connsiteY0" fmla="*/ 1073944 h 1073944"/>
                <a:gd name="connsiteX1" fmla="*/ 40647 w 162091"/>
                <a:gd name="connsiteY1" fmla="*/ 862013 h 1073944"/>
                <a:gd name="connsiteX2" fmla="*/ 64459 w 162091"/>
                <a:gd name="connsiteY2" fmla="*/ 0 h 1073944"/>
                <a:gd name="connsiteX0" fmla="*/ 162091 w 162091"/>
                <a:gd name="connsiteY0" fmla="*/ 1073944 h 1073944"/>
                <a:gd name="connsiteX1" fmla="*/ 93036 w 162091"/>
                <a:gd name="connsiteY1" fmla="*/ 931069 h 1073944"/>
                <a:gd name="connsiteX2" fmla="*/ 40647 w 162091"/>
                <a:gd name="connsiteY2" fmla="*/ 862013 h 1073944"/>
                <a:gd name="connsiteX3" fmla="*/ 64459 w 162091"/>
                <a:gd name="connsiteY3" fmla="*/ 0 h 1073944"/>
                <a:gd name="connsiteX0" fmla="*/ 107322 w 107322"/>
                <a:gd name="connsiteY0" fmla="*/ 1431132 h 1431132"/>
                <a:gd name="connsiteX1" fmla="*/ 93036 w 107322"/>
                <a:gd name="connsiteY1" fmla="*/ 931069 h 1431132"/>
                <a:gd name="connsiteX2" fmla="*/ 40647 w 107322"/>
                <a:gd name="connsiteY2" fmla="*/ 862013 h 1431132"/>
                <a:gd name="connsiteX3" fmla="*/ 64459 w 107322"/>
                <a:gd name="connsiteY3" fmla="*/ 0 h 1431132"/>
                <a:gd name="connsiteX0" fmla="*/ 107322 w 155975"/>
                <a:gd name="connsiteY0" fmla="*/ 1431132 h 1431132"/>
                <a:gd name="connsiteX1" fmla="*/ 152567 w 155975"/>
                <a:gd name="connsiteY1" fmla="*/ 1085851 h 1431132"/>
                <a:gd name="connsiteX2" fmla="*/ 40647 w 155975"/>
                <a:gd name="connsiteY2" fmla="*/ 862013 h 1431132"/>
                <a:gd name="connsiteX3" fmla="*/ 64459 w 155975"/>
                <a:gd name="connsiteY3" fmla="*/ 0 h 1431132"/>
                <a:gd name="connsiteX0" fmla="*/ 155655 w 204308"/>
                <a:gd name="connsiteY0" fmla="*/ 1431132 h 1431132"/>
                <a:gd name="connsiteX1" fmla="*/ 200900 w 204308"/>
                <a:gd name="connsiteY1" fmla="*/ 1085851 h 1431132"/>
                <a:gd name="connsiteX2" fmla="*/ 15161 w 204308"/>
                <a:gd name="connsiteY2" fmla="*/ 957263 h 1431132"/>
                <a:gd name="connsiteX3" fmla="*/ 112792 w 204308"/>
                <a:gd name="connsiteY3" fmla="*/ 0 h 1431132"/>
                <a:gd name="connsiteX0" fmla="*/ 96900 w 145553"/>
                <a:gd name="connsiteY0" fmla="*/ 1431132 h 1431132"/>
                <a:gd name="connsiteX1" fmla="*/ 142145 w 145553"/>
                <a:gd name="connsiteY1" fmla="*/ 1085851 h 1431132"/>
                <a:gd name="connsiteX2" fmla="*/ 56418 w 145553"/>
                <a:gd name="connsiteY2" fmla="*/ 892970 h 1431132"/>
                <a:gd name="connsiteX3" fmla="*/ 54037 w 145553"/>
                <a:gd name="connsiteY3" fmla="*/ 0 h 1431132"/>
                <a:gd name="connsiteX0" fmla="*/ 96900 w 150843"/>
                <a:gd name="connsiteY0" fmla="*/ 1431132 h 1431132"/>
                <a:gd name="connsiteX1" fmla="*/ 142145 w 150843"/>
                <a:gd name="connsiteY1" fmla="*/ 1085851 h 1431132"/>
                <a:gd name="connsiteX2" fmla="*/ 56418 w 150843"/>
                <a:gd name="connsiteY2" fmla="*/ 892970 h 1431132"/>
                <a:gd name="connsiteX3" fmla="*/ 54037 w 150843"/>
                <a:gd name="connsiteY3" fmla="*/ 0 h 1431132"/>
                <a:gd name="connsiteX0" fmla="*/ 101663 w 151878"/>
                <a:gd name="connsiteY0" fmla="*/ 1423989 h 1423989"/>
                <a:gd name="connsiteX1" fmla="*/ 142145 w 151878"/>
                <a:gd name="connsiteY1" fmla="*/ 1085851 h 1423989"/>
                <a:gd name="connsiteX2" fmla="*/ 56418 w 151878"/>
                <a:gd name="connsiteY2" fmla="*/ 892970 h 1423989"/>
                <a:gd name="connsiteX3" fmla="*/ 54037 w 151878"/>
                <a:gd name="connsiteY3" fmla="*/ 0 h 1423989"/>
                <a:gd name="connsiteX0" fmla="*/ 101663 w 150083"/>
                <a:gd name="connsiteY0" fmla="*/ 1423989 h 1423989"/>
                <a:gd name="connsiteX1" fmla="*/ 139764 w 150083"/>
                <a:gd name="connsiteY1" fmla="*/ 1140620 h 1423989"/>
                <a:gd name="connsiteX2" fmla="*/ 56418 w 150083"/>
                <a:gd name="connsiteY2" fmla="*/ 892970 h 1423989"/>
                <a:gd name="connsiteX3" fmla="*/ 54037 w 150083"/>
                <a:gd name="connsiteY3" fmla="*/ 0 h 1423989"/>
                <a:gd name="connsiteX0" fmla="*/ 101663 w 157533"/>
                <a:gd name="connsiteY0" fmla="*/ 1423989 h 1423989"/>
                <a:gd name="connsiteX1" fmla="*/ 149289 w 157533"/>
                <a:gd name="connsiteY1" fmla="*/ 1059658 h 1423989"/>
                <a:gd name="connsiteX2" fmla="*/ 56418 w 157533"/>
                <a:gd name="connsiteY2" fmla="*/ 892970 h 1423989"/>
                <a:gd name="connsiteX3" fmla="*/ 54037 w 157533"/>
                <a:gd name="connsiteY3" fmla="*/ 0 h 1423989"/>
                <a:gd name="connsiteX0" fmla="*/ 101663 w 156167"/>
                <a:gd name="connsiteY0" fmla="*/ 1423989 h 1423989"/>
                <a:gd name="connsiteX1" fmla="*/ 149289 w 156167"/>
                <a:gd name="connsiteY1" fmla="*/ 1059658 h 1423989"/>
                <a:gd name="connsiteX2" fmla="*/ 56418 w 156167"/>
                <a:gd name="connsiteY2" fmla="*/ 892970 h 1423989"/>
                <a:gd name="connsiteX3" fmla="*/ 54037 w 156167"/>
                <a:gd name="connsiteY3" fmla="*/ 0 h 1423989"/>
                <a:gd name="connsiteX0" fmla="*/ 101663 w 148213"/>
                <a:gd name="connsiteY0" fmla="*/ 1423989 h 1423989"/>
                <a:gd name="connsiteX1" fmla="*/ 139764 w 148213"/>
                <a:gd name="connsiteY1" fmla="*/ 1047752 h 1423989"/>
                <a:gd name="connsiteX2" fmla="*/ 56418 w 148213"/>
                <a:gd name="connsiteY2" fmla="*/ 892970 h 1423989"/>
                <a:gd name="connsiteX3" fmla="*/ 54037 w 148213"/>
                <a:gd name="connsiteY3" fmla="*/ 0 h 1423989"/>
                <a:gd name="connsiteX0" fmla="*/ 189371 w 235921"/>
                <a:gd name="connsiteY0" fmla="*/ 1423989 h 1423989"/>
                <a:gd name="connsiteX1" fmla="*/ 227472 w 235921"/>
                <a:gd name="connsiteY1" fmla="*/ 1047752 h 1423989"/>
                <a:gd name="connsiteX2" fmla="*/ 10776 w 235921"/>
                <a:gd name="connsiteY2" fmla="*/ 683420 h 1423989"/>
                <a:gd name="connsiteX3" fmla="*/ 141745 w 235921"/>
                <a:gd name="connsiteY3" fmla="*/ 0 h 1423989"/>
                <a:gd name="connsiteX0" fmla="*/ 265670 w 312220"/>
                <a:gd name="connsiteY0" fmla="*/ 1423989 h 1423989"/>
                <a:gd name="connsiteX1" fmla="*/ 303771 w 312220"/>
                <a:gd name="connsiteY1" fmla="*/ 1047752 h 1423989"/>
                <a:gd name="connsiteX2" fmla="*/ 6112 w 312220"/>
                <a:gd name="connsiteY2" fmla="*/ 697708 h 1423989"/>
                <a:gd name="connsiteX3" fmla="*/ 218044 w 312220"/>
                <a:gd name="connsiteY3" fmla="*/ 0 h 1423989"/>
                <a:gd name="connsiteX0" fmla="*/ 141832 w 188382"/>
                <a:gd name="connsiteY0" fmla="*/ 1423989 h 1423989"/>
                <a:gd name="connsiteX1" fmla="*/ 179933 w 188382"/>
                <a:gd name="connsiteY1" fmla="*/ 1047752 h 1423989"/>
                <a:gd name="connsiteX2" fmla="*/ 20386 w 188382"/>
                <a:gd name="connsiteY2" fmla="*/ 654846 h 1423989"/>
                <a:gd name="connsiteX3" fmla="*/ 94206 w 188382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698 w 168248"/>
                <a:gd name="connsiteY0" fmla="*/ 1423989 h 1423989"/>
                <a:gd name="connsiteX1" fmla="*/ 159799 w 168248"/>
                <a:gd name="connsiteY1" fmla="*/ 1047752 h 1423989"/>
                <a:gd name="connsiteX2" fmla="*/ 252 w 168248"/>
                <a:gd name="connsiteY2" fmla="*/ 654846 h 1423989"/>
                <a:gd name="connsiteX3" fmla="*/ 74072 w 168248"/>
                <a:gd name="connsiteY3" fmla="*/ 0 h 1423989"/>
                <a:gd name="connsiteX0" fmla="*/ 121820 w 168370"/>
                <a:gd name="connsiteY0" fmla="*/ 1423989 h 1423989"/>
                <a:gd name="connsiteX1" fmla="*/ 159921 w 168370"/>
                <a:gd name="connsiteY1" fmla="*/ 1047752 h 1423989"/>
                <a:gd name="connsiteX2" fmla="*/ 374 w 168370"/>
                <a:gd name="connsiteY2" fmla="*/ 654846 h 1423989"/>
                <a:gd name="connsiteX3" fmla="*/ 74194 w 168370"/>
                <a:gd name="connsiteY3" fmla="*/ 0 h 1423989"/>
                <a:gd name="connsiteX0" fmla="*/ 121820 w 165268"/>
                <a:gd name="connsiteY0" fmla="*/ 1423989 h 1423989"/>
                <a:gd name="connsiteX1" fmla="*/ 159921 w 165268"/>
                <a:gd name="connsiteY1" fmla="*/ 1047752 h 1423989"/>
                <a:gd name="connsiteX2" fmla="*/ 374 w 165268"/>
                <a:gd name="connsiteY2" fmla="*/ 654846 h 1423989"/>
                <a:gd name="connsiteX3" fmla="*/ 74194 w 165268"/>
                <a:gd name="connsiteY3" fmla="*/ 0 h 1423989"/>
                <a:gd name="connsiteX0" fmla="*/ 123751 w 135257"/>
                <a:gd name="connsiteY0" fmla="*/ 1423989 h 1423989"/>
                <a:gd name="connsiteX1" fmla="*/ 71365 w 135257"/>
                <a:gd name="connsiteY1" fmla="*/ 888208 h 1423989"/>
                <a:gd name="connsiteX2" fmla="*/ 2305 w 135257"/>
                <a:gd name="connsiteY2" fmla="*/ 654846 h 1423989"/>
                <a:gd name="connsiteX3" fmla="*/ 76125 w 135257"/>
                <a:gd name="connsiteY3" fmla="*/ 0 h 1423989"/>
                <a:gd name="connsiteX0" fmla="*/ 122294 w 133800"/>
                <a:gd name="connsiteY0" fmla="*/ 1423989 h 1423989"/>
                <a:gd name="connsiteX1" fmla="*/ 69908 w 133800"/>
                <a:gd name="connsiteY1" fmla="*/ 888208 h 1423989"/>
                <a:gd name="connsiteX2" fmla="*/ 848 w 133800"/>
                <a:gd name="connsiteY2" fmla="*/ 654846 h 1423989"/>
                <a:gd name="connsiteX3" fmla="*/ 74668 w 133800"/>
                <a:gd name="connsiteY3" fmla="*/ 0 h 1423989"/>
                <a:gd name="connsiteX0" fmla="*/ 124808 w 136314"/>
                <a:gd name="connsiteY0" fmla="*/ 1423989 h 1423989"/>
                <a:gd name="connsiteX1" fmla="*/ 72422 w 136314"/>
                <a:gd name="connsiteY1" fmla="*/ 888208 h 1423989"/>
                <a:gd name="connsiteX2" fmla="*/ 3362 w 136314"/>
                <a:gd name="connsiteY2" fmla="*/ 654846 h 1423989"/>
                <a:gd name="connsiteX3" fmla="*/ 77182 w 136314"/>
                <a:gd name="connsiteY3" fmla="*/ 0 h 1423989"/>
                <a:gd name="connsiteX0" fmla="*/ 124095 w 135601"/>
                <a:gd name="connsiteY0" fmla="*/ 1423989 h 1423989"/>
                <a:gd name="connsiteX1" fmla="*/ 71709 w 135601"/>
                <a:gd name="connsiteY1" fmla="*/ 888208 h 1423989"/>
                <a:gd name="connsiteX2" fmla="*/ 2649 w 135601"/>
                <a:gd name="connsiteY2" fmla="*/ 654846 h 1423989"/>
                <a:gd name="connsiteX3" fmla="*/ 76469 w 135601"/>
                <a:gd name="connsiteY3" fmla="*/ 0 h 1423989"/>
                <a:gd name="connsiteX0" fmla="*/ 124095 w 136521"/>
                <a:gd name="connsiteY0" fmla="*/ 1423989 h 1423989"/>
                <a:gd name="connsiteX1" fmla="*/ 71709 w 136521"/>
                <a:gd name="connsiteY1" fmla="*/ 888208 h 1423989"/>
                <a:gd name="connsiteX2" fmla="*/ 2649 w 136521"/>
                <a:gd name="connsiteY2" fmla="*/ 654846 h 1423989"/>
                <a:gd name="connsiteX3" fmla="*/ 76469 w 136521"/>
                <a:gd name="connsiteY3" fmla="*/ 0 h 1423989"/>
                <a:gd name="connsiteX0" fmla="*/ 124095 w 166402"/>
                <a:gd name="connsiteY0" fmla="*/ 1423989 h 1423989"/>
                <a:gd name="connsiteX1" fmla="*/ 71709 w 166402"/>
                <a:gd name="connsiteY1" fmla="*/ 888208 h 1423989"/>
                <a:gd name="connsiteX2" fmla="*/ 2649 w 166402"/>
                <a:gd name="connsiteY2" fmla="*/ 654846 h 1423989"/>
                <a:gd name="connsiteX3" fmla="*/ 76469 w 166402"/>
                <a:gd name="connsiteY3" fmla="*/ 0 h 142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402" h="1423989">
                  <a:moveTo>
                    <a:pt x="124095" y="1423989"/>
                  </a:moveTo>
                  <a:cubicBezTo>
                    <a:pt x="167356" y="1078709"/>
                    <a:pt x="211012" y="1075930"/>
                    <a:pt x="71709" y="888208"/>
                  </a:cubicBezTo>
                  <a:cubicBezTo>
                    <a:pt x="34799" y="817167"/>
                    <a:pt x="-11638" y="776686"/>
                    <a:pt x="2649" y="654846"/>
                  </a:cubicBezTo>
                  <a:cubicBezTo>
                    <a:pt x="33605" y="352427"/>
                    <a:pt x="24876" y="409574"/>
                    <a:pt x="76469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4710FA6-6382-D326-A98F-E93E9600EB8C}"/>
                </a:ext>
              </a:extLst>
            </p:cNvPr>
            <p:cNvSpPr/>
            <p:nvPr/>
          </p:nvSpPr>
          <p:spPr>
            <a:xfrm rot="1050815">
              <a:off x="5992346" y="4465824"/>
              <a:ext cx="697156" cy="1243096"/>
            </a:xfrm>
            <a:custGeom>
              <a:avLst/>
              <a:gdLst>
                <a:gd name="connsiteX0" fmla="*/ 168040 w 168040"/>
                <a:gd name="connsiteY0" fmla="*/ 885825 h 885825"/>
                <a:gd name="connsiteX1" fmla="*/ 15640 w 168040"/>
                <a:gd name="connsiteY1" fmla="*/ 602456 h 885825"/>
                <a:gd name="connsiteX2" fmla="*/ 10877 w 168040"/>
                <a:gd name="connsiteY2" fmla="*/ 0 h 885825"/>
                <a:gd name="connsiteX0" fmla="*/ 158092 w 158092"/>
                <a:gd name="connsiteY0" fmla="*/ 1073944 h 1073944"/>
                <a:gd name="connsiteX1" fmla="*/ 5692 w 158092"/>
                <a:gd name="connsiteY1" fmla="*/ 790575 h 1073944"/>
                <a:gd name="connsiteX2" fmla="*/ 60460 w 158092"/>
                <a:gd name="connsiteY2" fmla="*/ 0 h 1073944"/>
                <a:gd name="connsiteX0" fmla="*/ 171650 w 171650"/>
                <a:gd name="connsiteY0" fmla="*/ 1073944 h 1073944"/>
                <a:gd name="connsiteX1" fmla="*/ 19250 w 171650"/>
                <a:gd name="connsiteY1" fmla="*/ 790575 h 1073944"/>
                <a:gd name="connsiteX2" fmla="*/ 74018 w 171650"/>
                <a:gd name="connsiteY2" fmla="*/ 0 h 1073944"/>
                <a:gd name="connsiteX0" fmla="*/ 155102 w 155102"/>
                <a:gd name="connsiteY0" fmla="*/ 1073944 h 1073944"/>
                <a:gd name="connsiteX1" fmla="*/ 33658 w 155102"/>
                <a:gd name="connsiteY1" fmla="*/ 862013 h 1073944"/>
                <a:gd name="connsiteX2" fmla="*/ 57470 w 155102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64623 w 164623"/>
                <a:gd name="connsiteY0" fmla="*/ 1073944 h 1073944"/>
                <a:gd name="connsiteX1" fmla="*/ 43179 w 164623"/>
                <a:gd name="connsiteY1" fmla="*/ 862013 h 1073944"/>
                <a:gd name="connsiteX2" fmla="*/ 66991 w 164623"/>
                <a:gd name="connsiteY2" fmla="*/ 0 h 1073944"/>
                <a:gd name="connsiteX0" fmla="*/ 159300 w 159300"/>
                <a:gd name="connsiteY0" fmla="*/ 1073944 h 1073944"/>
                <a:gd name="connsiteX1" fmla="*/ 37856 w 159300"/>
                <a:gd name="connsiteY1" fmla="*/ 862013 h 1073944"/>
                <a:gd name="connsiteX2" fmla="*/ 61668 w 159300"/>
                <a:gd name="connsiteY2" fmla="*/ 0 h 1073944"/>
                <a:gd name="connsiteX0" fmla="*/ 162091 w 162091"/>
                <a:gd name="connsiteY0" fmla="*/ 1073944 h 1073944"/>
                <a:gd name="connsiteX1" fmla="*/ 40647 w 162091"/>
                <a:gd name="connsiteY1" fmla="*/ 862013 h 1073944"/>
                <a:gd name="connsiteX2" fmla="*/ 64459 w 162091"/>
                <a:gd name="connsiteY2" fmla="*/ 0 h 1073944"/>
                <a:gd name="connsiteX0" fmla="*/ 162091 w 162091"/>
                <a:gd name="connsiteY0" fmla="*/ 1073944 h 1073944"/>
                <a:gd name="connsiteX1" fmla="*/ 93036 w 162091"/>
                <a:gd name="connsiteY1" fmla="*/ 931069 h 1073944"/>
                <a:gd name="connsiteX2" fmla="*/ 40647 w 162091"/>
                <a:gd name="connsiteY2" fmla="*/ 862013 h 1073944"/>
                <a:gd name="connsiteX3" fmla="*/ 64459 w 162091"/>
                <a:gd name="connsiteY3" fmla="*/ 0 h 1073944"/>
                <a:gd name="connsiteX0" fmla="*/ 107322 w 107322"/>
                <a:gd name="connsiteY0" fmla="*/ 1431132 h 1431132"/>
                <a:gd name="connsiteX1" fmla="*/ 93036 w 107322"/>
                <a:gd name="connsiteY1" fmla="*/ 931069 h 1431132"/>
                <a:gd name="connsiteX2" fmla="*/ 40647 w 107322"/>
                <a:gd name="connsiteY2" fmla="*/ 862013 h 1431132"/>
                <a:gd name="connsiteX3" fmla="*/ 64459 w 107322"/>
                <a:gd name="connsiteY3" fmla="*/ 0 h 1431132"/>
                <a:gd name="connsiteX0" fmla="*/ 107322 w 155975"/>
                <a:gd name="connsiteY0" fmla="*/ 1431132 h 1431132"/>
                <a:gd name="connsiteX1" fmla="*/ 152567 w 155975"/>
                <a:gd name="connsiteY1" fmla="*/ 1085851 h 1431132"/>
                <a:gd name="connsiteX2" fmla="*/ 40647 w 155975"/>
                <a:gd name="connsiteY2" fmla="*/ 862013 h 1431132"/>
                <a:gd name="connsiteX3" fmla="*/ 64459 w 155975"/>
                <a:gd name="connsiteY3" fmla="*/ 0 h 1431132"/>
                <a:gd name="connsiteX0" fmla="*/ 155655 w 204308"/>
                <a:gd name="connsiteY0" fmla="*/ 1431132 h 1431132"/>
                <a:gd name="connsiteX1" fmla="*/ 200900 w 204308"/>
                <a:gd name="connsiteY1" fmla="*/ 1085851 h 1431132"/>
                <a:gd name="connsiteX2" fmla="*/ 15161 w 204308"/>
                <a:gd name="connsiteY2" fmla="*/ 957263 h 1431132"/>
                <a:gd name="connsiteX3" fmla="*/ 112792 w 204308"/>
                <a:gd name="connsiteY3" fmla="*/ 0 h 1431132"/>
                <a:gd name="connsiteX0" fmla="*/ 96900 w 145553"/>
                <a:gd name="connsiteY0" fmla="*/ 1431132 h 1431132"/>
                <a:gd name="connsiteX1" fmla="*/ 142145 w 145553"/>
                <a:gd name="connsiteY1" fmla="*/ 1085851 h 1431132"/>
                <a:gd name="connsiteX2" fmla="*/ 56418 w 145553"/>
                <a:gd name="connsiteY2" fmla="*/ 892970 h 1431132"/>
                <a:gd name="connsiteX3" fmla="*/ 54037 w 145553"/>
                <a:gd name="connsiteY3" fmla="*/ 0 h 1431132"/>
                <a:gd name="connsiteX0" fmla="*/ 96900 w 150843"/>
                <a:gd name="connsiteY0" fmla="*/ 1431132 h 1431132"/>
                <a:gd name="connsiteX1" fmla="*/ 142145 w 150843"/>
                <a:gd name="connsiteY1" fmla="*/ 1085851 h 1431132"/>
                <a:gd name="connsiteX2" fmla="*/ 56418 w 150843"/>
                <a:gd name="connsiteY2" fmla="*/ 892970 h 1431132"/>
                <a:gd name="connsiteX3" fmla="*/ 54037 w 150843"/>
                <a:gd name="connsiteY3" fmla="*/ 0 h 1431132"/>
                <a:gd name="connsiteX0" fmla="*/ 101663 w 151878"/>
                <a:gd name="connsiteY0" fmla="*/ 1423989 h 1423989"/>
                <a:gd name="connsiteX1" fmla="*/ 142145 w 151878"/>
                <a:gd name="connsiteY1" fmla="*/ 1085851 h 1423989"/>
                <a:gd name="connsiteX2" fmla="*/ 56418 w 151878"/>
                <a:gd name="connsiteY2" fmla="*/ 892970 h 1423989"/>
                <a:gd name="connsiteX3" fmla="*/ 54037 w 151878"/>
                <a:gd name="connsiteY3" fmla="*/ 0 h 1423989"/>
                <a:gd name="connsiteX0" fmla="*/ 101663 w 150083"/>
                <a:gd name="connsiteY0" fmla="*/ 1423989 h 1423989"/>
                <a:gd name="connsiteX1" fmla="*/ 139764 w 150083"/>
                <a:gd name="connsiteY1" fmla="*/ 1140620 h 1423989"/>
                <a:gd name="connsiteX2" fmla="*/ 56418 w 150083"/>
                <a:gd name="connsiteY2" fmla="*/ 892970 h 1423989"/>
                <a:gd name="connsiteX3" fmla="*/ 54037 w 150083"/>
                <a:gd name="connsiteY3" fmla="*/ 0 h 1423989"/>
                <a:gd name="connsiteX0" fmla="*/ 101663 w 157533"/>
                <a:gd name="connsiteY0" fmla="*/ 1423989 h 1423989"/>
                <a:gd name="connsiteX1" fmla="*/ 149289 w 157533"/>
                <a:gd name="connsiteY1" fmla="*/ 1059658 h 1423989"/>
                <a:gd name="connsiteX2" fmla="*/ 56418 w 157533"/>
                <a:gd name="connsiteY2" fmla="*/ 892970 h 1423989"/>
                <a:gd name="connsiteX3" fmla="*/ 54037 w 157533"/>
                <a:gd name="connsiteY3" fmla="*/ 0 h 1423989"/>
                <a:gd name="connsiteX0" fmla="*/ 101663 w 156167"/>
                <a:gd name="connsiteY0" fmla="*/ 1423989 h 1423989"/>
                <a:gd name="connsiteX1" fmla="*/ 149289 w 156167"/>
                <a:gd name="connsiteY1" fmla="*/ 1059658 h 1423989"/>
                <a:gd name="connsiteX2" fmla="*/ 56418 w 156167"/>
                <a:gd name="connsiteY2" fmla="*/ 892970 h 1423989"/>
                <a:gd name="connsiteX3" fmla="*/ 54037 w 156167"/>
                <a:gd name="connsiteY3" fmla="*/ 0 h 1423989"/>
                <a:gd name="connsiteX0" fmla="*/ 101663 w 148213"/>
                <a:gd name="connsiteY0" fmla="*/ 1423989 h 1423989"/>
                <a:gd name="connsiteX1" fmla="*/ 139764 w 148213"/>
                <a:gd name="connsiteY1" fmla="*/ 1047752 h 1423989"/>
                <a:gd name="connsiteX2" fmla="*/ 56418 w 148213"/>
                <a:gd name="connsiteY2" fmla="*/ 892970 h 1423989"/>
                <a:gd name="connsiteX3" fmla="*/ 54037 w 148213"/>
                <a:gd name="connsiteY3" fmla="*/ 0 h 1423989"/>
                <a:gd name="connsiteX0" fmla="*/ 189371 w 235921"/>
                <a:gd name="connsiteY0" fmla="*/ 1423989 h 1423989"/>
                <a:gd name="connsiteX1" fmla="*/ 227472 w 235921"/>
                <a:gd name="connsiteY1" fmla="*/ 1047752 h 1423989"/>
                <a:gd name="connsiteX2" fmla="*/ 10776 w 235921"/>
                <a:gd name="connsiteY2" fmla="*/ 683420 h 1423989"/>
                <a:gd name="connsiteX3" fmla="*/ 141745 w 235921"/>
                <a:gd name="connsiteY3" fmla="*/ 0 h 1423989"/>
                <a:gd name="connsiteX0" fmla="*/ 265670 w 312220"/>
                <a:gd name="connsiteY0" fmla="*/ 1423989 h 1423989"/>
                <a:gd name="connsiteX1" fmla="*/ 303771 w 312220"/>
                <a:gd name="connsiteY1" fmla="*/ 1047752 h 1423989"/>
                <a:gd name="connsiteX2" fmla="*/ 6112 w 312220"/>
                <a:gd name="connsiteY2" fmla="*/ 697708 h 1423989"/>
                <a:gd name="connsiteX3" fmla="*/ 218044 w 312220"/>
                <a:gd name="connsiteY3" fmla="*/ 0 h 1423989"/>
                <a:gd name="connsiteX0" fmla="*/ 141832 w 188382"/>
                <a:gd name="connsiteY0" fmla="*/ 1423989 h 1423989"/>
                <a:gd name="connsiteX1" fmla="*/ 179933 w 188382"/>
                <a:gd name="connsiteY1" fmla="*/ 1047752 h 1423989"/>
                <a:gd name="connsiteX2" fmla="*/ 20386 w 188382"/>
                <a:gd name="connsiteY2" fmla="*/ 654846 h 1423989"/>
                <a:gd name="connsiteX3" fmla="*/ 94206 w 188382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446 w 167996"/>
                <a:gd name="connsiteY0" fmla="*/ 1423989 h 1423989"/>
                <a:gd name="connsiteX1" fmla="*/ 159547 w 167996"/>
                <a:gd name="connsiteY1" fmla="*/ 1047752 h 1423989"/>
                <a:gd name="connsiteX2" fmla="*/ 0 w 167996"/>
                <a:gd name="connsiteY2" fmla="*/ 654846 h 1423989"/>
                <a:gd name="connsiteX3" fmla="*/ 73820 w 167996"/>
                <a:gd name="connsiteY3" fmla="*/ 0 h 1423989"/>
                <a:gd name="connsiteX0" fmla="*/ 121698 w 168248"/>
                <a:gd name="connsiteY0" fmla="*/ 1423989 h 1423989"/>
                <a:gd name="connsiteX1" fmla="*/ 159799 w 168248"/>
                <a:gd name="connsiteY1" fmla="*/ 1047752 h 1423989"/>
                <a:gd name="connsiteX2" fmla="*/ 252 w 168248"/>
                <a:gd name="connsiteY2" fmla="*/ 654846 h 1423989"/>
                <a:gd name="connsiteX3" fmla="*/ 74072 w 168248"/>
                <a:gd name="connsiteY3" fmla="*/ 0 h 1423989"/>
                <a:gd name="connsiteX0" fmla="*/ 121820 w 168370"/>
                <a:gd name="connsiteY0" fmla="*/ 1423989 h 1423989"/>
                <a:gd name="connsiteX1" fmla="*/ 159921 w 168370"/>
                <a:gd name="connsiteY1" fmla="*/ 1047752 h 1423989"/>
                <a:gd name="connsiteX2" fmla="*/ 374 w 168370"/>
                <a:gd name="connsiteY2" fmla="*/ 654846 h 1423989"/>
                <a:gd name="connsiteX3" fmla="*/ 74194 w 168370"/>
                <a:gd name="connsiteY3" fmla="*/ 0 h 1423989"/>
                <a:gd name="connsiteX0" fmla="*/ 121820 w 165268"/>
                <a:gd name="connsiteY0" fmla="*/ 1423989 h 1423989"/>
                <a:gd name="connsiteX1" fmla="*/ 159921 w 165268"/>
                <a:gd name="connsiteY1" fmla="*/ 1047752 h 1423989"/>
                <a:gd name="connsiteX2" fmla="*/ 374 w 165268"/>
                <a:gd name="connsiteY2" fmla="*/ 654846 h 1423989"/>
                <a:gd name="connsiteX3" fmla="*/ 74194 w 165268"/>
                <a:gd name="connsiteY3" fmla="*/ 0 h 1423989"/>
                <a:gd name="connsiteX0" fmla="*/ 123751 w 135257"/>
                <a:gd name="connsiteY0" fmla="*/ 1423989 h 1423989"/>
                <a:gd name="connsiteX1" fmla="*/ 71365 w 135257"/>
                <a:gd name="connsiteY1" fmla="*/ 888208 h 1423989"/>
                <a:gd name="connsiteX2" fmla="*/ 2305 w 135257"/>
                <a:gd name="connsiteY2" fmla="*/ 654846 h 1423989"/>
                <a:gd name="connsiteX3" fmla="*/ 76125 w 135257"/>
                <a:gd name="connsiteY3" fmla="*/ 0 h 1423989"/>
                <a:gd name="connsiteX0" fmla="*/ 122294 w 133800"/>
                <a:gd name="connsiteY0" fmla="*/ 1423989 h 1423989"/>
                <a:gd name="connsiteX1" fmla="*/ 69908 w 133800"/>
                <a:gd name="connsiteY1" fmla="*/ 888208 h 1423989"/>
                <a:gd name="connsiteX2" fmla="*/ 848 w 133800"/>
                <a:gd name="connsiteY2" fmla="*/ 654846 h 1423989"/>
                <a:gd name="connsiteX3" fmla="*/ 74668 w 133800"/>
                <a:gd name="connsiteY3" fmla="*/ 0 h 1423989"/>
                <a:gd name="connsiteX0" fmla="*/ 124808 w 136314"/>
                <a:gd name="connsiteY0" fmla="*/ 1423989 h 1423989"/>
                <a:gd name="connsiteX1" fmla="*/ 72422 w 136314"/>
                <a:gd name="connsiteY1" fmla="*/ 888208 h 1423989"/>
                <a:gd name="connsiteX2" fmla="*/ 3362 w 136314"/>
                <a:gd name="connsiteY2" fmla="*/ 654846 h 1423989"/>
                <a:gd name="connsiteX3" fmla="*/ 77182 w 136314"/>
                <a:gd name="connsiteY3" fmla="*/ 0 h 1423989"/>
                <a:gd name="connsiteX0" fmla="*/ 124095 w 135601"/>
                <a:gd name="connsiteY0" fmla="*/ 1423989 h 1423989"/>
                <a:gd name="connsiteX1" fmla="*/ 71709 w 135601"/>
                <a:gd name="connsiteY1" fmla="*/ 888208 h 1423989"/>
                <a:gd name="connsiteX2" fmla="*/ 2649 w 135601"/>
                <a:gd name="connsiteY2" fmla="*/ 654846 h 1423989"/>
                <a:gd name="connsiteX3" fmla="*/ 76469 w 135601"/>
                <a:gd name="connsiteY3" fmla="*/ 0 h 1423989"/>
                <a:gd name="connsiteX0" fmla="*/ 124095 w 136521"/>
                <a:gd name="connsiteY0" fmla="*/ 1423989 h 1423989"/>
                <a:gd name="connsiteX1" fmla="*/ 71709 w 136521"/>
                <a:gd name="connsiteY1" fmla="*/ 888208 h 1423989"/>
                <a:gd name="connsiteX2" fmla="*/ 2649 w 136521"/>
                <a:gd name="connsiteY2" fmla="*/ 654846 h 1423989"/>
                <a:gd name="connsiteX3" fmla="*/ 76469 w 136521"/>
                <a:gd name="connsiteY3" fmla="*/ 0 h 1423989"/>
                <a:gd name="connsiteX0" fmla="*/ 124095 w 166402"/>
                <a:gd name="connsiteY0" fmla="*/ 1423989 h 1423989"/>
                <a:gd name="connsiteX1" fmla="*/ 71709 w 166402"/>
                <a:gd name="connsiteY1" fmla="*/ 888208 h 1423989"/>
                <a:gd name="connsiteX2" fmla="*/ 2649 w 166402"/>
                <a:gd name="connsiteY2" fmla="*/ 654846 h 1423989"/>
                <a:gd name="connsiteX3" fmla="*/ 76469 w 166402"/>
                <a:gd name="connsiteY3" fmla="*/ 0 h 1423989"/>
                <a:gd name="connsiteX0" fmla="*/ 74598 w 116905"/>
                <a:gd name="connsiteY0" fmla="*/ 1423989 h 1423989"/>
                <a:gd name="connsiteX1" fmla="*/ 22212 w 116905"/>
                <a:gd name="connsiteY1" fmla="*/ 888208 h 1423989"/>
                <a:gd name="connsiteX2" fmla="*/ 16652 w 116905"/>
                <a:gd name="connsiteY2" fmla="*/ 489746 h 1423989"/>
                <a:gd name="connsiteX3" fmla="*/ 26972 w 116905"/>
                <a:gd name="connsiteY3" fmla="*/ 0 h 1423989"/>
                <a:gd name="connsiteX0" fmla="*/ 229368 w 271675"/>
                <a:gd name="connsiteY0" fmla="*/ 1010677 h 1010677"/>
                <a:gd name="connsiteX1" fmla="*/ 176982 w 271675"/>
                <a:gd name="connsiteY1" fmla="*/ 474896 h 1010677"/>
                <a:gd name="connsiteX2" fmla="*/ 171422 w 271675"/>
                <a:gd name="connsiteY2" fmla="*/ 76434 h 1010677"/>
                <a:gd name="connsiteX3" fmla="*/ 7117 w 271675"/>
                <a:gd name="connsiteY3" fmla="*/ 85163 h 1010677"/>
                <a:gd name="connsiteX0" fmla="*/ 222251 w 264558"/>
                <a:gd name="connsiteY0" fmla="*/ 1067807 h 1067807"/>
                <a:gd name="connsiteX1" fmla="*/ 169865 w 264558"/>
                <a:gd name="connsiteY1" fmla="*/ 532026 h 1067807"/>
                <a:gd name="connsiteX2" fmla="*/ 164305 w 264558"/>
                <a:gd name="connsiteY2" fmla="*/ 133564 h 1067807"/>
                <a:gd name="connsiteX3" fmla="*/ 0 w 264558"/>
                <a:gd name="connsiteY3" fmla="*/ 142293 h 1067807"/>
                <a:gd name="connsiteX0" fmla="*/ 390526 w 432833"/>
                <a:gd name="connsiteY0" fmla="*/ 1114406 h 1114406"/>
                <a:gd name="connsiteX1" fmla="*/ 338140 w 432833"/>
                <a:gd name="connsiteY1" fmla="*/ 578625 h 1114406"/>
                <a:gd name="connsiteX2" fmla="*/ 332580 w 432833"/>
                <a:gd name="connsiteY2" fmla="*/ 180163 h 1114406"/>
                <a:gd name="connsiteX3" fmla="*/ 0 w 432833"/>
                <a:gd name="connsiteY3" fmla="*/ 52367 h 1114406"/>
                <a:gd name="connsiteX0" fmla="*/ 390526 w 432833"/>
                <a:gd name="connsiteY0" fmla="*/ 1087013 h 1087013"/>
                <a:gd name="connsiteX1" fmla="*/ 338140 w 432833"/>
                <a:gd name="connsiteY1" fmla="*/ 551232 h 1087013"/>
                <a:gd name="connsiteX2" fmla="*/ 332580 w 432833"/>
                <a:gd name="connsiteY2" fmla="*/ 152770 h 1087013"/>
                <a:gd name="connsiteX3" fmla="*/ 0 w 432833"/>
                <a:gd name="connsiteY3" fmla="*/ 24974 h 1087013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32833"/>
                <a:gd name="connsiteY0" fmla="*/ 1062039 h 1062039"/>
                <a:gd name="connsiteX1" fmla="*/ 338140 w 432833"/>
                <a:gd name="connsiteY1" fmla="*/ 526258 h 1062039"/>
                <a:gd name="connsiteX2" fmla="*/ 332580 w 432833"/>
                <a:gd name="connsiteY2" fmla="*/ 127796 h 1062039"/>
                <a:gd name="connsiteX3" fmla="*/ 0 w 432833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32580 w 427400"/>
                <a:gd name="connsiteY2" fmla="*/ 127796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0 w 427400"/>
                <a:gd name="connsiteY3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2652 w 427400"/>
                <a:gd name="connsiteY3" fmla="*/ 100013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36459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7415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7415 w 427400"/>
                <a:gd name="connsiteY3" fmla="*/ 135732 h 1062039"/>
                <a:gd name="connsiteX4" fmla="*/ 0 w 427400"/>
                <a:gd name="connsiteY4" fmla="*/ 0 h 1062039"/>
                <a:gd name="connsiteX0" fmla="*/ 390526 w 427400"/>
                <a:gd name="connsiteY0" fmla="*/ 1062039 h 1062039"/>
                <a:gd name="connsiteX1" fmla="*/ 326234 w 427400"/>
                <a:gd name="connsiteY1" fmla="*/ 492921 h 1062039"/>
                <a:gd name="connsiteX2" fmla="*/ 356393 w 427400"/>
                <a:gd name="connsiteY2" fmla="*/ 175421 h 1062039"/>
                <a:gd name="connsiteX3" fmla="*/ 267415 w 427400"/>
                <a:gd name="connsiteY3" fmla="*/ 135732 h 1062039"/>
                <a:gd name="connsiteX4" fmla="*/ 0 w 427400"/>
                <a:gd name="connsiteY4" fmla="*/ 0 h 1062039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44119"/>
                <a:gd name="connsiteY0" fmla="*/ 1321596 h 1321596"/>
                <a:gd name="connsiteX1" fmla="*/ 742953 w 844119"/>
                <a:gd name="connsiteY1" fmla="*/ 752478 h 1321596"/>
                <a:gd name="connsiteX2" fmla="*/ 773112 w 844119"/>
                <a:gd name="connsiteY2" fmla="*/ 434978 h 1321596"/>
                <a:gd name="connsiteX3" fmla="*/ 684134 w 844119"/>
                <a:gd name="connsiteY3" fmla="*/ 395289 h 1321596"/>
                <a:gd name="connsiteX4" fmla="*/ 0 w 844119"/>
                <a:gd name="connsiteY4" fmla="*/ 0 h 1321596"/>
                <a:gd name="connsiteX0" fmla="*/ 807245 w 813233"/>
                <a:gd name="connsiteY0" fmla="*/ 1321596 h 1321596"/>
                <a:gd name="connsiteX1" fmla="*/ 742953 w 813233"/>
                <a:gd name="connsiteY1" fmla="*/ 752478 h 1321596"/>
                <a:gd name="connsiteX2" fmla="*/ 773112 w 813233"/>
                <a:gd name="connsiteY2" fmla="*/ 434978 h 1321596"/>
                <a:gd name="connsiteX3" fmla="*/ 684134 w 813233"/>
                <a:gd name="connsiteY3" fmla="*/ 395289 h 1321596"/>
                <a:gd name="connsiteX4" fmla="*/ 0 w 813233"/>
                <a:gd name="connsiteY4" fmla="*/ 0 h 1321596"/>
                <a:gd name="connsiteX0" fmla="*/ 807245 w 811230"/>
                <a:gd name="connsiteY0" fmla="*/ 1321596 h 1321596"/>
                <a:gd name="connsiteX1" fmla="*/ 742953 w 811230"/>
                <a:gd name="connsiteY1" fmla="*/ 752478 h 1321596"/>
                <a:gd name="connsiteX2" fmla="*/ 773112 w 811230"/>
                <a:gd name="connsiteY2" fmla="*/ 434978 h 1321596"/>
                <a:gd name="connsiteX3" fmla="*/ 684134 w 811230"/>
                <a:gd name="connsiteY3" fmla="*/ 395289 h 1321596"/>
                <a:gd name="connsiteX4" fmla="*/ 0 w 811230"/>
                <a:gd name="connsiteY4" fmla="*/ 0 h 1321596"/>
                <a:gd name="connsiteX0" fmla="*/ 816583 w 820568"/>
                <a:gd name="connsiteY0" fmla="*/ 1321596 h 1321596"/>
                <a:gd name="connsiteX1" fmla="*/ 752291 w 820568"/>
                <a:gd name="connsiteY1" fmla="*/ 752478 h 1321596"/>
                <a:gd name="connsiteX2" fmla="*/ 782450 w 820568"/>
                <a:gd name="connsiteY2" fmla="*/ 434978 h 1321596"/>
                <a:gd name="connsiteX3" fmla="*/ 693472 w 820568"/>
                <a:gd name="connsiteY3" fmla="*/ 395289 h 1321596"/>
                <a:gd name="connsiteX4" fmla="*/ 68791 w 820568"/>
                <a:gd name="connsiteY4" fmla="*/ 46039 h 1321596"/>
                <a:gd name="connsiteX5" fmla="*/ 9338 w 820568"/>
                <a:gd name="connsiteY5" fmla="*/ 0 h 1321596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757159 w 884255"/>
                <a:gd name="connsiteY3" fmla="*/ 481014 h 1407321"/>
                <a:gd name="connsiteX4" fmla="*/ 132478 w 884255"/>
                <a:gd name="connsiteY4" fmla="*/ 131764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757159 w 884255"/>
                <a:gd name="connsiteY3" fmla="*/ 481014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757159 w 884255"/>
                <a:gd name="connsiteY3" fmla="*/ 481014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80270 w 884255"/>
                <a:gd name="connsiteY0" fmla="*/ 1407321 h 1407321"/>
                <a:gd name="connsiteX1" fmla="*/ 815978 w 884255"/>
                <a:gd name="connsiteY1" fmla="*/ 838203 h 1407321"/>
                <a:gd name="connsiteX2" fmla="*/ 846137 w 884255"/>
                <a:gd name="connsiteY2" fmla="*/ 520703 h 1407321"/>
                <a:gd name="connsiteX3" fmla="*/ 604759 w 884255"/>
                <a:gd name="connsiteY3" fmla="*/ 414339 h 1407321"/>
                <a:gd name="connsiteX4" fmla="*/ 230903 w 884255"/>
                <a:gd name="connsiteY4" fmla="*/ 236539 h 1407321"/>
                <a:gd name="connsiteX5" fmla="*/ 0 w 884255"/>
                <a:gd name="connsiteY5" fmla="*/ 0 h 1407321"/>
                <a:gd name="connsiteX0" fmla="*/ 877095 w 881080"/>
                <a:gd name="connsiteY0" fmla="*/ 1388271 h 1388271"/>
                <a:gd name="connsiteX1" fmla="*/ 812803 w 881080"/>
                <a:gd name="connsiteY1" fmla="*/ 819153 h 1388271"/>
                <a:gd name="connsiteX2" fmla="*/ 842962 w 881080"/>
                <a:gd name="connsiteY2" fmla="*/ 501653 h 1388271"/>
                <a:gd name="connsiteX3" fmla="*/ 601584 w 881080"/>
                <a:gd name="connsiteY3" fmla="*/ 395289 h 1388271"/>
                <a:gd name="connsiteX4" fmla="*/ 227728 w 881080"/>
                <a:gd name="connsiteY4" fmla="*/ 217489 h 1388271"/>
                <a:gd name="connsiteX5" fmla="*/ 0 w 881080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842962 w 877095"/>
                <a:gd name="connsiteY2" fmla="*/ 501653 h 1388271"/>
                <a:gd name="connsiteX3" fmla="*/ 601584 w 877095"/>
                <a:gd name="connsiteY3" fmla="*/ 395289 h 1388271"/>
                <a:gd name="connsiteX4" fmla="*/ 227728 w 877095"/>
                <a:gd name="connsiteY4" fmla="*/ 217489 h 1388271"/>
                <a:gd name="connsiteX5" fmla="*/ 0 w 877095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781891 w 877095"/>
                <a:gd name="connsiteY2" fmla="*/ 505942 h 1388271"/>
                <a:gd name="connsiteX3" fmla="*/ 601584 w 877095"/>
                <a:gd name="connsiteY3" fmla="*/ 395289 h 1388271"/>
                <a:gd name="connsiteX4" fmla="*/ 227728 w 877095"/>
                <a:gd name="connsiteY4" fmla="*/ 217489 h 1388271"/>
                <a:gd name="connsiteX5" fmla="*/ 0 w 877095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781891 w 877095"/>
                <a:gd name="connsiteY2" fmla="*/ 505942 h 1388271"/>
                <a:gd name="connsiteX3" fmla="*/ 591672 w 877095"/>
                <a:gd name="connsiteY3" fmla="*/ 355967 h 1388271"/>
                <a:gd name="connsiteX4" fmla="*/ 227728 w 877095"/>
                <a:gd name="connsiteY4" fmla="*/ 217489 h 1388271"/>
                <a:gd name="connsiteX5" fmla="*/ 0 w 877095"/>
                <a:gd name="connsiteY5" fmla="*/ 0 h 1388271"/>
                <a:gd name="connsiteX0" fmla="*/ 877095 w 877095"/>
                <a:gd name="connsiteY0" fmla="*/ 1388271 h 1388271"/>
                <a:gd name="connsiteX1" fmla="*/ 706455 w 877095"/>
                <a:gd name="connsiteY1" fmla="*/ 735354 h 1388271"/>
                <a:gd name="connsiteX2" fmla="*/ 781891 w 877095"/>
                <a:gd name="connsiteY2" fmla="*/ 505942 h 1388271"/>
                <a:gd name="connsiteX3" fmla="*/ 591672 w 877095"/>
                <a:gd name="connsiteY3" fmla="*/ 355967 h 1388271"/>
                <a:gd name="connsiteX4" fmla="*/ 226900 w 877095"/>
                <a:gd name="connsiteY4" fmla="*/ 175301 h 1388271"/>
                <a:gd name="connsiteX5" fmla="*/ 0 w 877095"/>
                <a:gd name="connsiteY5" fmla="*/ 0 h 1388271"/>
                <a:gd name="connsiteX0" fmla="*/ 650195 w 650195"/>
                <a:gd name="connsiteY0" fmla="*/ 1212970 h 1212970"/>
                <a:gd name="connsiteX1" fmla="*/ 479555 w 650195"/>
                <a:gd name="connsiteY1" fmla="*/ 560053 h 1212970"/>
                <a:gd name="connsiteX2" fmla="*/ 554991 w 650195"/>
                <a:gd name="connsiteY2" fmla="*/ 330641 h 1212970"/>
                <a:gd name="connsiteX3" fmla="*/ 364772 w 650195"/>
                <a:gd name="connsiteY3" fmla="*/ 180666 h 1212970"/>
                <a:gd name="connsiteX4" fmla="*/ 0 w 650195"/>
                <a:gd name="connsiteY4" fmla="*/ 0 h 1212970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411733 w 697156"/>
                <a:gd name="connsiteY3" fmla="*/ 210792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  <a:gd name="connsiteX0" fmla="*/ 697156 w 697156"/>
                <a:gd name="connsiteY0" fmla="*/ 1243096 h 1243096"/>
                <a:gd name="connsiteX1" fmla="*/ 526516 w 697156"/>
                <a:gd name="connsiteY1" fmla="*/ 590179 h 1243096"/>
                <a:gd name="connsiteX2" fmla="*/ 601952 w 697156"/>
                <a:gd name="connsiteY2" fmla="*/ 360767 h 1243096"/>
                <a:gd name="connsiteX3" fmla="*/ 389266 w 697156"/>
                <a:gd name="connsiteY3" fmla="*/ 202899 h 1243096"/>
                <a:gd name="connsiteX4" fmla="*/ 0 w 697156"/>
                <a:gd name="connsiteY4" fmla="*/ 0 h 124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156" h="1243096">
                  <a:moveTo>
                    <a:pt x="697156" y="1243096"/>
                  </a:moveTo>
                  <a:cubicBezTo>
                    <a:pt x="546537" y="816596"/>
                    <a:pt x="486515" y="673393"/>
                    <a:pt x="526516" y="590179"/>
                  </a:cubicBezTo>
                  <a:cubicBezTo>
                    <a:pt x="588782" y="483185"/>
                    <a:pt x="620354" y="416040"/>
                    <a:pt x="601952" y="360767"/>
                  </a:cubicBezTo>
                  <a:cubicBezTo>
                    <a:pt x="526070" y="133154"/>
                    <a:pt x="526641" y="254587"/>
                    <a:pt x="389266" y="202899"/>
                  </a:cubicBezTo>
                  <a:cubicBezTo>
                    <a:pt x="204944" y="115316"/>
                    <a:pt x="120812" y="70698"/>
                    <a:pt x="0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28B9E35-067C-A714-B184-C4BA88B2371B}"/>
                </a:ext>
              </a:extLst>
            </p:cNvPr>
            <p:cNvSpPr txBox="1"/>
            <p:nvPr/>
          </p:nvSpPr>
          <p:spPr>
            <a:xfrm rot="3873448">
              <a:off x="4754035" y="5326153"/>
              <a:ext cx="827459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Southwestern Blvd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5E62CA2-67B4-A6A4-DA1E-C7BC004D5C48}"/>
                </a:ext>
              </a:extLst>
            </p:cNvPr>
            <p:cNvSpPr/>
            <p:nvPr/>
          </p:nvSpPr>
          <p:spPr>
            <a:xfrm rot="1393195">
              <a:off x="6618266" y="4719086"/>
              <a:ext cx="636715" cy="3889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29FF2AB1-F53F-6BE9-2769-6F3BB21DD125}"/>
                </a:ext>
              </a:extLst>
            </p:cNvPr>
            <p:cNvSpPr/>
            <p:nvPr/>
          </p:nvSpPr>
          <p:spPr>
            <a:xfrm>
              <a:off x="5869060" y="4391754"/>
              <a:ext cx="141215" cy="1378015"/>
            </a:xfrm>
            <a:custGeom>
              <a:avLst/>
              <a:gdLst>
                <a:gd name="connsiteX0" fmla="*/ 0 w 152400"/>
                <a:gd name="connsiteY0" fmla="*/ 0 h 1368425"/>
                <a:gd name="connsiteX1" fmla="*/ 82550 w 152400"/>
                <a:gd name="connsiteY1" fmla="*/ 1003300 h 1368425"/>
                <a:gd name="connsiteX2" fmla="*/ 152400 w 152400"/>
                <a:gd name="connsiteY2" fmla="*/ 1368425 h 1368425"/>
                <a:gd name="connsiteX0" fmla="*/ 0 w 140494"/>
                <a:gd name="connsiteY0" fmla="*/ 0 h 1358900"/>
                <a:gd name="connsiteX1" fmla="*/ 70644 w 140494"/>
                <a:gd name="connsiteY1" fmla="*/ 993775 h 1358900"/>
                <a:gd name="connsiteX2" fmla="*/ 140494 w 140494"/>
                <a:gd name="connsiteY2" fmla="*/ 1358900 h 1358900"/>
                <a:gd name="connsiteX0" fmla="*/ 0 w 140494"/>
                <a:gd name="connsiteY0" fmla="*/ 0 h 1366043"/>
                <a:gd name="connsiteX1" fmla="*/ 70644 w 140494"/>
                <a:gd name="connsiteY1" fmla="*/ 993775 h 1366043"/>
                <a:gd name="connsiteX2" fmla="*/ 140494 w 140494"/>
                <a:gd name="connsiteY2" fmla="*/ 1366043 h 136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494" h="1366043">
                  <a:moveTo>
                    <a:pt x="0" y="0"/>
                  </a:moveTo>
                  <a:cubicBezTo>
                    <a:pt x="28575" y="387614"/>
                    <a:pt x="45244" y="765704"/>
                    <a:pt x="70644" y="993775"/>
                  </a:cubicBezTo>
                  <a:cubicBezTo>
                    <a:pt x="96044" y="1221846"/>
                    <a:pt x="128852" y="1331647"/>
                    <a:pt x="140494" y="136604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FBD4FC2-AC18-5BAC-E79F-88FF08BDD6A0}"/>
                </a:ext>
              </a:extLst>
            </p:cNvPr>
            <p:cNvSpPr/>
            <p:nvPr/>
          </p:nvSpPr>
          <p:spPr>
            <a:xfrm>
              <a:off x="5893184" y="4392954"/>
              <a:ext cx="140494" cy="1376816"/>
            </a:xfrm>
            <a:custGeom>
              <a:avLst/>
              <a:gdLst>
                <a:gd name="connsiteX0" fmla="*/ 0 w 152400"/>
                <a:gd name="connsiteY0" fmla="*/ 0 h 1368425"/>
                <a:gd name="connsiteX1" fmla="*/ 82550 w 152400"/>
                <a:gd name="connsiteY1" fmla="*/ 1003300 h 1368425"/>
                <a:gd name="connsiteX2" fmla="*/ 152400 w 152400"/>
                <a:gd name="connsiteY2" fmla="*/ 1368425 h 1368425"/>
                <a:gd name="connsiteX0" fmla="*/ 0 w 140494"/>
                <a:gd name="connsiteY0" fmla="*/ 0 h 1358900"/>
                <a:gd name="connsiteX1" fmla="*/ 70644 w 140494"/>
                <a:gd name="connsiteY1" fmla="*/ 993775 h 1358900"/>
                <a:gd name="connsiteX2" fmla="*/ 140494 w 140494"/>
                <a:gd name="connsiteY2" fmla="*/ 1358900 h 1358900"/>
                <a:gd name="connsiteX0" fmla="*/ 0 w 140494"/>
                <a:gd name="connsiteY0" fmla="*/ 0 h 1366043"/>
                <a:gd name="connsiteX1" fmla="*/ 70644 w 140494"/>
                <a:gd name="connsiteY1" fmla="*/ 993775 h 1366043"/>
                <a:gd name="connsiteX2" fmla="*/ 140494 w 140494"/>
                <a:gd name="connsiteY2" fmla="*/ 1366043 h 136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494" h="1366043">
                  <a:moveTo>
                    <a:pt x="0" y="0"/>
                  </a:moveTo>
                  <a:cubicBezTo>
                    <a:pt x="28575" y="387614"/>
                    <a:pt x="45244" y="765704"/>
                    <a:pt x="70644" y="993775"/>
                  </a:cubicBezTo>
                  <a:cubicBezTo>
                    <a:pt x="96044" y="1221846"/>
                    <a:pt x="128852" y="1331647"/>
                    <a:pt x="140494" y="136604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667B0F3A-6625-D3BD-CF4A-CB786EA23886}"/>
                </a:ext>
              </a:extLst>
            </p:cNvPr>
            <p:cNvSpPr/>
            <p:nvPr/>
          </p:nvSpPr>
          <p:spPr>
            <a:xfrm>
              <a:off x="5013325" y="4387850"/>
              <a:ext cx="454025" cy="1390650"/>
            </a:xfrm>
            <a:custGeom>
              <a:avLst/>
              <a:gdLst>
                <a:gd name="connsiteX0" fmla="*/ 0 w 454025"/>
                <a:gd name="connsiteY0" fmla="*/ 0 h 1390650"/>
                <a:gd name="connsiteX1" fmla="*/ 63500 w 454025"/>
                <a:gd name="connsiteY1" fmla="*/ 361950 h 1390650"/>
                <a:gd name="connsiteX2" fmla="*/ 85725 w 454025"/>
                <a:gd name="connsiteY2" fmla="*/ 612775 h 1390650"/>
                <a:gd name="connsiteX3" fmla="*/ 301625 w 454025"/>
                <a:gd name="connsiteY3" fmla="*/ 993775 h 1390650"/>
                <a:gd name="connsiteX4" fmla="*/ 454025 w 454025"/>
                <a:gd name="connsiteY4" fmla="*/ 139065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025" h="1390650">
                  <a:moveTo>
                    <a:pt x="0" y="0"/>
                  </a:moveTo>
                  <a:cubicBezTo>
                    <a:pt x="24606" y="129910"/>
                    <a:pt x="49213" y="259821"/>
                    <a:pt x="63500" y="361950"/>
                  </a:cubicBezTo>
                  <a:cubicBezTo>
                    <a:pt x="77788" y="464079"/>
                    <a:pt x="46038" y="507471"/>
                    <a:pt x="85725" y="612775"/>
                  </a:cubicBezTo>
                  <a:cubicBezTo>
                    <a:pt x="125412" y="718079"/>
                    <a:pt x="240242" y="864129"/>
                    <a:pt x="301625" y="993775"/>
                  </a:cubicBezTo>
                  <a:cubicBezTo>
                    <a:pt x="363008" y="1123421"/>
                    <a:pt x="422804" y="1335088"/>
                    <a:pt x="454025" y="139065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A4E2D4F6-67AB-4648-2F12-584F5546B58E}"/>
                </a:ext>
              </a:extLst>
            </p:cNvPr>
            <p:cNvCxnSpPr>
              <a:cxnSpLocks/>
            </p:cNvCxnSpPr>
            <p:nvPr/>
          </p:nvCxnSpPr>
          <p:spPr>
            <a:xfrm>
              <a:off x="2750048" y="4648200"/>
              <a:ext cx="1098052" cy="11215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2774A461-B9DA-E6DE-52CA-71752ACEBCAD}"/>
                </a:ext>
              </a:extLst>
            </p:cNvPr>
            <p:cNvSpPr txBox="1"/>
            <p:nvPr/>
          </p:nvSpPr>
          <p:spPr>
            <a:xfrm rot="2842738">
              <a:off x="2795469" y="4897086"/>
              <a:ext cx="827459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Lovers Ln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6A812105-8B9C-2E49-0C9A-3B138A787369}"/>
                </a:ext>
              </a:extLst>
            </p:cNvPr>
            <p:cNvSpPr txBox="1"/>
            <p:nvPr/>
          </p:nvSpPr>
          <p:spPr>
            <a:xfrm rot="16200000">
              <a:off x="5378642" y="4891125"/>
              <a:ext cx="827459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Northwest Hwy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827042D-90C6-703F-E0BE-D7F0597C7F86}"/>
                </a:ext>
              </a:extLst>
            </p:cNvPr>
            <p:cNvSpPr txBox="1"/>
            <p:nvPr/>
          </p:nvSpPr>
          <p:spPr>
            <a:xfrm rot="20621472">
              <a:off x="3805280" y="4834999"/>
              <a:ext cx="827459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>
                  <a:effectLst/>
                </a:rPr>
                <a:t>Skillman St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6E1965-3898-68CD-0065-D2B4B26C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38</a:t>
            </a:fld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9257B05C-6F8D-8B2B-42E8-18262A23DB82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Between Theater and Eastridge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7666F1-3454-E68B-CDBA-05141D6574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03" y="5786207"/>
            <a:ext cx="1005840" cy="1005840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C92832E8-E930-3A80-FFCF-767F5904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00000">
            <a:off x="3123947" y="4233839"/>
            <a:ext cx="791837" cy="7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171EA485-514D-FD4A-EB9D-37333D34D648}"/>
              </a:ext>
            </a:extLst>
          </p:cNvPr>
          <p:cNvSpPr txBox="1"/>
          <p:nvPr/>
        </p:nvSpPr>
        <p:spPr>
          <a:xfrm>
            <a:off x="2909561" y="4112948"/>
            <a:ext cx="2495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3056A5"/>
                </a:solidFill>
              </a:rPr>
              <a:t>Location Along the Corridor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3476249B-466D-9C4B-E333-A3F2342A09B3}"/>
              </a:ext>
            </a:extLst>
          </p:cNvPr>
          <p:cNvSpPr/>
          <p:nvPr/>
        </p:nvSpPr>
        <p:spPr>
          <a:xfrm>
            <a:off x="9900478" y="1243447"/>
            <a:ext cx="2279723" cy="304438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PHB with “Z Crossing”</a:t>
            </a:r>
          </a:p>
        </p:txBody>
      </p: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A0F22D2E-C0A6-D548-6687-6B54245DA621}"/>
              </a:ext>
            </a:extLst>
          </p:cNvPr>
          <p:cNvCxnSpPr>
            <a:cxnSpLocks/>
            <a:stCxn id="236" idx="1"/>
          </p:cNvCxnSpPr>
          <p:nvPr/>
        </p:nvCxnSpPr>
        <p:spPr>
          <a:xfrm flipH="1">
            <a:off x="6496052" y="1395666"/>
            <a:ext cx="3404426" cy="739487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E4EC868B-5477-C659-87B8-E979A2B77FED}"/>
              </a:ext>
            </a:extLst>
          </p:cNvPr>
          <p:cNvSpPr/>
          <p:nvPr/>
        </p:nvSpPr>
        <p:spPr>
          <a:xfrm>
            <a:off x="141371" y="2572546"/>
            <a:ext cx="2273447" cy="894501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Left Turn Access for exiting Home Depot Driveway</a:t>
            </a:r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4EBE59F2-E68D-7C15-E736-6D4A079DD418}"/>
              </a:ext>
            </a:extLst>
          </p:cNvPr>
          <p:cNvCxnSpPr>
            <a:cxnSpLocks/>
            <a:stCxn id="240" idx="3"/>
          </p:cNvCxnSpPr>
          <p:nvPr/>
        </p:nvCxnSpPr>
        <p:spPr>
          <a:xfrm flipV="1">
            <a:off x="2414818" y="2049507"/>
            <a:ext cx="2989856" cy="97029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0D30102-7AD5-1989-EDE2-20A009928A0A}"/>
              </a:ext>
            </a:extLst>
          </p:cNvPr>
          <p:cNvSpPr/>
          <p:nvPr/>
        </p:nvSpPr>
        <p:spPr>
          <a:xfrm>
            <a:off x="976543" y="1624613"/>
            <a:ext cx="1125169" cy="567257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Right-In Right-Out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19789BA-5855-F54E-4686-50CB99D9906E}"/>
              </a:ext>
            </a:extLst>
          </p:cNvPr>
          <p:cNvCxnSpPr>
            <a:cxnSpLocks/>
          </p:cNvCxnSpPr>
          <p:nvPr/>
        </p:nvCxnSpPr>
        <p:spPr>
          <a:xfrm flipV="1">
            <a:off x="2112848" y="1528882"/>
            <a:ext cx="3291826" cy="38796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CF69AD2-A451-94E5-9FD2-BA4BFE27E47A}"/>
              </a:ext>
            </a:extLst>
          </p:cNvPr>
          <p:cNvSpPr/>
          <p:nvPr/>
        </p:nvSpPr>
        <p:spPr>
          <a:xfrm>
            <a:off x="485006" y="3922584"/>
            <a:ext cx="1936088" cy="65202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 Access to Improve Safety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6CC164-CC63-25A6-B11E-83A92912CE01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421094" y="2095500"/>
            <a:ext cx="3274856" cy="215309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BB0075F-7226-3E29-C677-DE794CDC6493}"/>
              </a:ext>
            </a:extLst>
          </p:cNvPr>
          <p:cNvSpPr/>
          <p:nvPr/>
        </p:nvSpPr>
        <p:spPr>
          <a:xfrm>
            <a:off x="9901439" y="2774460"/>
            <a:ext cx="1969764" cy="53668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rgbClr val="3056A5"/>
                </a:solidFill>
                <a:latin typeface="Arial"/>
                <a:cs typeface="Arial"/>
              </a:rPr>
              <a:t>Proposed 10’ Shared Use Path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D636A5-07D6-E56A-26D4-EA3E47EC21D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229600" y="3042800"/>
            <a:ext cx="1671839" cy="251109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81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72BA5-FA5D-8F3F-3DA7-FA0B8B95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14CA1-E8FC-1969-F9CF-8D8844C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069" y="4152124"/>
            <a:ext cx="5144876" cy="1616353"/>
          </a:xfrm>
        </p:spPr>
        <p:txBody>
          <a:bodyPr>
            <a:normAutofit fontScale="90000"/>
          </a:bodyPr>
          <a:lstStyle/>
          <a:p>
            <a:r>
              <a:rPr lang="en-US" sz="4400"/>
              <a:t>Implementation Of Improvements</a:t>
            </a:r>
          </a:p>
        </p:txBody>
      </p:sp>
    </p:spTree>
    <p:extLst>
      <p:ext uri="{BB962C8B-B14F-4D97-AF65-F5344CB8AC3E}">
        <p14:creationId xmlns:p14="http://schemas.microsoft.com/office/powerpoint/2010/main" val="364613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AC6C45-09C2-3BBC-0228-60AFA963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132BD-3662-4696-4D8D-913AA612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FCA7C83-C97D-3362-AFA4-EF418EF33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8" y="1484320"/>
            <a:ext cx="6439398" cy="509293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600" b="1" dirty="0">
                <a:solidFill>
                  <a:srgbClr val="3056A5"/>
                </a:solidFill>
                <a:latin typeface="Arial"/>
                <a:cs typeface="Arial"/>
              </a:rPr>
              <a:t>City of Dallas Vision Zero Action Plan</a:t>
            </a:r>
            <a:endParaRPr lang="en-US" sz="2600" u="sng" dirty="0">
              <a:solidFill>
                <a:srgbClr val="3056A5"/>
              </a:solidFill>
              <a:latin typeface="Arial"/>
              <a:cs typeface="Arial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68AD936-38EA-FF5C-70DD-A1C353D4B27B}"/>
              </a:ext>
            </a:extLst>
          </p:cNvPr>
          <p:cNvSpPr txBox="1">
            <a:spLocks/>
          </p:cNvSpPr>
          <p:nvPr/>
        </p:nvSpPr>
        <p:spPr>
          <a:xfrm>
            <a:off x="466728" y="2211931"/>
            <a:ext cx="5169484" cy="265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200" dirty="0">
                <a:latin typeface="Arial"/>
                <a:cs typeface="Arial"/>
              </a:rPr>
              <a:t>The goal of Vision Zero is to eliminate traffic fatalities.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200" dirty="0">
                <a:latin typeface="Arial"/>
                <a:cs typeface="Arial"/>
              </a:rPr>
              <a:t>Skillman is not on the High Injury Network (the 7% of Dallas streets that account for 62% of fatal and severe injury crashes).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90EB52-9841-10E3-6221-137E190A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57" r="3466"/>
          <a:stretch/>
        </p:blipFill>
        <p:spPr>
          <a:xfrm>
            <a:off x="7014913" y="1484320"/>
            <a:ext cx="1809103" cy="43850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E11493-A4D8-43AB-B4B2-DD9959C8398B}"/>
              </a:ext>
            </a:extLst>
          </p:cNvPr>
          <p:cNvGrpSpPr/>
          <p:nvPr/>
        </p:nvGrpSpPr>
        <p:grpSpPr>
          <a:xfrm>
            <a:off x="8988123" y="1786923"/>
            <a:ext cx="2626816" cy="276999"/>
            <a:chOff x="9140068" y="1779236"/>
            <a:chExt cx="2626816" cy="2769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927E3A-31AB-F3A2-0433-3301F50A0257}"/>
                </a:ext>
              </a:extLst>
            </p:cNvPr>
            <p:cNvSpPr txBox="1"/>
            <p:nvPr/>
          </p:nvSpPr>
          <p:spPr>
            <a:xfrm>
              <a:off x="9608747" y="1779236"/>
              <a:ext cx="21581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High Injury Network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0EB785-243C-041C-D749-CEE2A6FF0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0068" y="1827364"/>
              <a:ext cx="328786" cy="208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683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77E40-4205-F14F-FEA2-9BFCBB60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22E13A1-5957-FA4B-2A19-4C634CFA0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863797"/>
              </p:ext>
            </p:extLst>
          </p:nvPr>
        </p:nvGraphicFramePr>
        <p:xfrm>
          <a:off x="457201" y="1192098"/>
          <a:ext cx="11233354" cy="4670960"/>
        </p:xfrm>
        <a:graphic>
          <a:graphicData uri="http://schemas.openxmlformats.org/drawingml/2006/table">
            <a:tbl>
              <a:tblPr firstRow="1" bandRow="1"/>
              <a:tblGrid>
                <a:gridCol w="4085302">
                  <a:extLst>
                    <a:ext uri="{9D8B030D-6E8A-4147-A177-3AD203B41FA5}">
                      <a16:colId xmlns:a16="http://schemas.microsoft.com/office/drawing/2014/main" val="3396229307"/>
                    </a:ext>
                  </a:extLst>
                </a:gridCol>
                <a:gridCol w="7148052">
                  <a:extLst>
                    <a:ext uri="{9D8B030D-6E8A-4147-A177-3AD203B41FA5}">
                      <a16:colId xmlns:a16="http://schemas.microsoft.com/office/drawing/2014/main" val="4007637469"/>
                    </a:ext>
                  </a:extLst>
                </a:gridCol>
              </a:tblGrid>
              <a:tr h="3591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Summary of Improvements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883656"/>
                  </a:ext>
                </a:extLst>
              </a:tr>
              <a:tr h="3478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Short Term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Long Term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730911"/>
                  </a:ext>
                </a:extLst>
              </a:tr>
              <a:tr h="3963977"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Signal timing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improvements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at key intersections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Wheel stops or curb/gutter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installation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between La Vista Dr. and Oram St. along Skillman St.</a:t>
                      </a: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Speed reduction pavement markings and rumble strips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on Skillman St. Near Tietze Park</a:t>
                      </a: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High visibility crosswalk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 Woodcrest Ln.</a:t>
                      </a:r>
                    </a:p>
                  </a:txBody>
                  <a:tcPr marR="9300" marT="91440" marB="9144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Installation of 12’ Shared Use Path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on east side of Skillman St. and 6’ sidewalk on west side of Skillman St. from Oram St. to Southwestern Blvd.</a:t>
                      </a:r>
                    </a:p>
                    <a:p>
                      <a:pPr marL="285750" marR="0" lvl="0" indent="-285750" algn="l" defTabSz="914423" rtl="0" eaLnBrk="1" fontAlgn="t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Installation of 10’ Shared Use Path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along Skillman St. from Theater Way to Abrams Rd.</a:t>
                      </a: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Installation of curb and gutter with a 6’ sidewalk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along Skillman St. from La Vista Dr. to Oram St. (Requires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relocation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of striped parking stalls)</a:t>
                      </a: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Signal infrastructure improvements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at key intersections (with end-of-life signal equipment)</a:t>
                      </a: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Proposed PHB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signal at Vickery Blvd. and Skillman St. near Tietze Park</a:t>
                      </a: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Median narrowing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from Ridgewood Trail To Lovers Ln.</a:t>
                      </a:r>
                    </a:p>
                    <a:p>
                      <a:pPr marL="285750" indent="-285750" algn="l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Median Improvements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with proposed PHB signal at Home Depot Driveway</a:t>
                      </a:r>
                    </a:p>
                  </a:txBody>
                  <a:tcPr marR="9300" marT="914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2875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3D93961-756A-482C-4132-EE65BABA64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2ABEE5-B769-2732-79A1-BABB34E23EA8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Implementations of Improvements</a:t>
            </a:r>
          </a:p>
        </p:txBody>
      </p:sp>
    </p:spTree>
    <p:extLst>
      <p:ext uri="{BB962C8B-B14F-4D97-AF65-F5344CB8AC3E}">
        <p14:creationId xmlns:p14="http://schemas.microsoft.com/office/powerpoint/2010/main" val="3339966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Walk with solid fill">
            <a:extLst>
              <a:ext uri="{FF2B5EF4-FFF2-40B4-BE49-F238E27FC236}">
                <a16:creationId xmlns:a16="http://schemas.microsoft.com/office/drawing/2014/main" id="{839928FC-6041-2DE1-56B6-30873B558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607" r="15607"/>
          <a:stretch/>
        </p:blipFill>
        <p:spPr>
          <a:xfrm>
            <a:off x="10789920" y="4569033"/>
            <a:ext cx="1121736" cy="16307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55117-49E2-8A27-C016-23657C99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A1A23-0A81-9898-CEA6-8EF9A3FD12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D89F8B-E6CB-F31B-3029-04AB28B57A9F}"/>
              </a:ext>
            </a:extLst>
          </p:cNvPr>
          <p:cNvSpPr txBox="1">
            <a:spLocks/>
          </p:cNvSpPr>
          <p:nvPr/>
        </p:nvSpPr>
        <p:spPr>
          <a:xfrm>
            <a:off x="466728" y="206374"/>
            <a:ext cx="11268071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Concluding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EA602-27D6-04D6-6A03-B59ABBD0EDD1}"/>
              </a:ext>
            </a:extLst>
          </p:cNvPr>
          <p:cNvSpPr txBox="1"/>
          <p:nvPr/>
        </p:nvSpPr>
        <p:spPr>
          <a:xfrm>
            <a:off x="609600" y="1212214"/>
            <a:ext cx="8496300" cy="443198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Skillman St. has a history of </a:t>
            </a:r>
            <a:r>
              <a:rPr lang="en-US" sz="2200" b="1" dirty="0">
                <a:solidFill>
                  <a:schemeClr val="tx1"/>
                </a:solidFill>
              </a:rPr>
              <a:t>high crash rates </a:t>
            </a:r>
            <a:r>
              <a:rPr lang="en-US" sz="2200" dirty="0">
                <a:solidFill>
                  <a:schemeClr val="tx1"/>
                </a:solidFill>
              </a:rPr>
              <a:t>with </a:t>
            </a:r>
            <a:r>
              <a:rPr lang="en-US" sz="2200" b="1" dirty="0">
                <a:solidFill>
                  <a:schemeClr val="tx1"/>
                </a:solidFill>
              </a:rPr>
              <a:t>speeding</a:t>
            </a:r>
            <a:r>
              <a:rPr lang="en-US" sz="2200" dirty="0">
                <a:solidFill>
                  <a:schemeClr val="tx1"/>
                </a:solidFill>
              </a:rPr>
              <a:t> being a big concern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There are </a:t>
            </a:r>
            <a:r>
              <a:rPr lang="en-US" sz="2200" b="1" dirty="0">
                <a:solidFill>
                  <a:schemeClr val="tx1"/>
                </a:solidFill>
              </a:rPr>
              <a:t>many pedestrian generators</a:t>
            </a:r>
            <a:r>
              <a:rPr lang="en-US" sz="2200" dirty="0">
                <a:solidFill>
                  <a:schemeClr val="tx1"/>
                </a:solidFill>
              </a:rPr>
              <a:t> along the corridor with high pedestrian crossings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PHBs will improve pedestrian safety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All recommended improvements can be made with </a:t>
            </a:r>
            <a:r>
              <a:rPr lang="en-US" sz="2200" b="1" dirty="0">
                <a:solidFill>
                  <a:schemeClr val="tx1"/>
                </a:solidFill>
              </a:rPr>
              <a:t>nominal impact to LOS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Shared Use Pathways help to accommodate bikes/peds in a safe manner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15 out of 15 signalized intersections </a:t>
            </a:r>
            <a:r>
              <a:rPr lang="en-US" sz="2200" dirty="0">
                <a:solidFill>
                  <a:schemeClr val="tx1"/>
                </a:solidFill>
              </a:rPr>
              <a:t>are projected to operate at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LOS D </a:t>
            </a:r>
            <a:r>
              <a:rPr lang="en-US" sz="2200" b="1" dirty="0">
                <a:solidFill>
                  <a:schemeClr val="tx1"/>
                </a:solidFill>
              </a:rPr>
              <a:t>or better </a:t>
            </a:r>
            <a:r>
              <a:rPr lang="en-US" sz="2200" dirty="0">
                <a:solidFill>
                  <a:schemeClr val="tx1"/>
                </a:solidFill>
              </a:rPr>
              <a:t>during the AM peak hour in 2045 with signal timing adjustments.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23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72BA5-FA5D-8F3F-3DA7-FA0B8B95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5695" y="6356352"/>
            <a:ext cx="2743200" cy="365125"/>
          </a:xfrm>
        </p:spPr>
        <p:txBody>
          <a:bodyPr/>
          <a:lstStyle/>
          <a:p>
            <a:fld id="{3124D799-8608-4924-AD63-20EE418A278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14CA1-E8FC-1969-F9CF-8D8844C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79" y="4219575"/>
            <a:ext cx="5144876" cy="1616353"/>
          </a:xfrm>
        </p:spPr>
        <p:txBody>
          <a:bodyPr>
            <a:noAutofit/>
          </a:bodyPr>
          <a:lstStyle/>
          <a:p>
            <a:r>
              <a:rPr lang="en-US" sz="4400" dirty="0"/>
              <a:t>Updates Since Last Public Meeting</a:t>
            </a:r>
          </a:p>
        </p:txBody>
      </p:sp>
    </p:spTree>
    <p:extLst>
      <p:ext uri="{BB962C8B-B14F-4D97-AF65-F5344CB8AC3E}">
        <p14:creationId xmlns:p14="http://schemas.microsoft.com/office/powerpoint/2010/main" val="4292992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C8DD1-0E9A-EB5F-42B1-C808BC21B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91" y="2202710"/>
            <a:ext cx="4908885" cy="97158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ClrTx/>
              <a:buNone/>
            </a:pPr>
            <a:r>
              <a:rPr lang="en-US" b="1" dirty="0">
                <a:solidFill>
                  <a:schemeClr val="tx1"/>
                </a:solidFill>
              </a:rPr>
              <a:t>Skillman St from McCommas Blvd to Richmond Ave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EA2122-C706-C2F0-0E50-2E745029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23" y="240931"/>
            <a:ext cx="4717110" cy="100584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Lane Reduction Study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4863-0B86-1393-3555-2CB34964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2E60B-9470-61F7-9003-64F79C8A9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349" y="140365"/>
            <a:ext cx="1617462" cy="58633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92F122-8D67-F595-A3EA-34AB8AB7B1FD}"/>
              </a:ext>
            </a:extLst>
          </p:cNvPr>
          <p:cNvCxnSpPr>
            <a:cxnSpLocks/>
          </p:cNvCxnSpPr>
          <p:nvPr/>
        </p:nvCxnSpPr>
        <p:spPr>
          <a:xfrm flipV="1">
            <a:off x="5491133" y="1924050"/>
            <a:ext cx="1895705" cy="2786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C68CB3-F361-EBA4-1BEF-8A7DC5E82342}"/>
              </a:ext>
            </a:extLst>
          </p:cNvPr>
          <p:cNvCxnSpPr>
            <a:cxnSpLocks/>
          </p:cNvCxnSpPr>
          <p:nvPr/>
        </p:nvCxnSpPr>
        <p:spPr>
          <a:xfrm>
            <a:off x="5491133" y="3174293"/>
            <a:ext cx="1895705" cy="1712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5B14346-031C-B85A-757A-FC1B55AE47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540" y="2749922"/>
            <a:ext cx="2862060" cy="25058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8F8FB076-CC6E-0D7A-D28C-F88F727C7424}"/>
              </a:ext>
            </a:extLst>
          </p:cNvPr>
          <p:cNvSpPr txBox="1">
            <a:spLocks/>
          </p:cNvSpPr>
          <p:nvPr/>
        </p:nvSpPr>
        <p:spPr>
          <a:xfrm>
            <a:off x="8991599" y="2367999"/>
            <a:ext cx="2880745" cy="5001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Adjacent to </a:t>
            </a:r>
            <a:r>
              <a:rPr lang="en-US" sz="1800" b="1" dirty="0">
                <a:solidFill>
                  <a:schemeClr val="tx1"/>
                </a:solidFill>
              </a:rPr>
              <a:t>Tietze Park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2915E7-0BF6-76B4-940E-96EE88FAF01E}"/>
              </a:ext>
            </a:extLst>
          </p:cNvPr>
          <p:cNvSpPr/>
          <p:nvPr/>
        </p:nvSpPr>
        <p:spPr>
          <a:xfrm>
            <a:off x="7510703" y="3002756"/>
            <a:ext cx="156922" cy="587465"/>
          </a:xfrm>
          <a:prstGeom prst="rect">
            <a:avLst/>
          </a:prstGeom>
          <a:solidFill>
            <a:srgbClr val="D9D9D9">
              <a:alpha val="30196"/>
            </a:srgb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6FBF7B-5957-EEC6-DC6E-4D5C3D558AD6}"/>
              </a:ext>
            </a:extLst>
          </p:cNvPr>
          <p:cNvCxnSpPr>
            <a:cxnSpLocks/>
          </p:cNvCxnSpPr>
          <p:nvPr/>
        </p:nvCxnSpPr>
        <p:spPr>
          <a:xfrm flipH="1">
            <a:off x="7560644" y="3072015"/>
            <a:ext cx="1430955" cy="184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604F76DE-8724-BC1C-94C7-685E626866D7}"/>
              </a:ext>
            </a:extLst>
          </p:cNvPr>
          <p:cNvSpPr txBox="1">
            <a:spLocks/>
          </p:cNvSpPr>
          <p:nvPr/>
        </p:nvSpPr>
        <p:spPr>
          <a:xfrm>
            <a:off x="455633" y="4676026"/>
            <a:ext cx="5202074" cy="11594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2000" i="1" dirty="0">
                <a:solidFill>
                  <a:schemeClr val="tx1"/>
                </a:solidFill>
              </a:rPr>
              <a:t>Skillman St north and south of these limits will remain as existing (4-lanes undivided).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C9C6C66B-F4FB-A9B2-64DE-FA4ABFDE6059}"/>
              </a:ext>
            </a:extLst>
          </p:cNvPr>
          <p:cNvSpPr txBox="1">
            <a:spLocks/>
          </p:cNvSpPr>
          <p:nvPr/>
        </p:nvSpPr>
        <p:spPr>
          <a:xfrm>
            <a:off x="455633" y="3452953"/>
            <a:ext cx="5902737" cy="11594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u="sng" dirty="0">
                <a:solidFill>
                  <a:schemeClr val="tx1"/>
                </a:solidFill>
              </a:rPr>
              <a:t>Existing Cross-Section</a:t>
            </a:r>
            <a:r>
              <a:rPr lang="en-US" dirty="0">
                <a:solidFill>
                  <a:schemeClr val="tx1"/>
                </a:solidFill>
              </a:rPr>
              <a:t>: 4-Lanes Undivided</a:t>
            </a:r>
          </a:p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u="sng" dirty="0">
                <a:solidFill>
                  <a:schemeClr val="tx1"/>
                </a:solidFill>
              </a:rPr>
              <a:t>Lane Reduction Typical Section</a:t>
            </a:r>
            <a:r>
              <a:rPr lang="en-US" dirty="0">
                <a:solidFill>
                  <a:schemeClr val="tx1"/>
                </a:solidFill>
              </a:rPr>
              <a:t>: 3-Lanes Undivided (with a center left-turn lane and a shared-use path)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47C31B0-1235-A971-A7D7-FEBDC4607949}"/>
              </a:ext>
            </a:extLst>
          </p:cNvPr>
          <p:cNvSpPr txBox="1">
            <a:spLocks/>
          </p:cNvSpPr>
          <p:nvPr/>
        </p:nvSpPr>
        <p:spPr>
          <a:xfrm>
            <a:off x="192929" y="1319650"/>
            <a:ext cx="6246056" cy="7373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City's consultant assessed the area and identified the following findings:</a:t>
            </a:r>
          </a:p>
        </p:txBody>
      </p:sp>
    </p:spTree>
    <p:extLst>
      <p:ext uri="{BB962C8B-B14F-4D97-AF65-F5344CB8AC3E}">
        <p14:creationId xmlns:p14="http://schemas.microsoft.com/office/powerpoint/2010/main" val="1252187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ad Diet Informational Guide - Safety | Federal Highway Administration">
            <a:extLst>
              <a:ext uri="{FF2B5EF4-FFF2-40B4-BE49-F238E27FC236}">
                <a16:creationId xmlns:a16="http://schemas.microsoft.com/office/drawing/2014/main" id="{0488C02B-4A62-DA63-2F6D-E26FE5BE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6373" y="3266951"/>
            <a:ext cx="5354301" cy="27740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B537D3-468A-49A1-A8DB-77567547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67" y="-219487"/>
            <a:ext cx="1175558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Benefits of the Lane Reduction Option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427133-1AC6-430F-95F2-F44A11D16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50" y="767438"/>
            <a:ext cx="4707770" cy="5323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tx1"/>
                </a:solidFill>
              </a:rPr>
              <a:t>Benefits</a:t>
            </a:r>
            <a:endParaRPr lang="en-US" sz="2400" b="1" u="sng" dirty="0">
              <a:solidFill>
                <a:schemeClr val="tx1"/>
              </a:solidFill>
              <a:effectLst/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Creates room for a wider buffer between the travel lane and the Shared-use Path</a:t>
            </a:r>
            <a:endParaRPr lang="en-US" sz="1800" b="1" dirty="0">
              <a:solidFill>
                <a:schemeClr val="tx1"/>
              </a:solidFill>
              <a:effectLst/>
            </a:endParaRPr>
          </a:p>
          <a:p>
            <a:r>
              <a:rPr lang="en-US" sz="1800" dirty="0">
                <a:solidFill>
                  <a:schemeClr val="tx1"/>
                </a:solidFill>
                <a:effectLst/>
              </a:rPr>
              <a:t>Reduces pedestrians crossing the corridor and provides median refuge for pedestrians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F</a:t>
            </a:r>
            <a:r>
              <a:rPr lang="en-US" sz="1600" dirty="0">
                <a:solidFill>
                  <a:schemeClr val="tx1"/>
                </a:solidFill>
                <a:effectLst/>
              </a:rPr>
              <a:t>ewer lanes to cross</a:t>
            </a:r>
          </a:p>
          <a:p>
            <a:r>
              <a:rPr lang="en-US" sz="1800" b="1" dirty="0">
                <a:solidFill>
                  <a:schemeClr val="tx1"/>
                </a:solidFill>
                <a:effectLst/>
              </a:rPr>
              <a:t>Safer left turns </a:t>
            </a:r>
            <a:r>
              <a:rPr lang="en-US" sz="1800" dirty="0">
                <a:solidFill>
                  <a:schemeClr val="tx1"/>
                </a:solidFill>
                <a:effectLst/>
              </a:rPr>
              <a:t>into and out of side streets and driveways. Introduces left turn lanes </a:t>
            </a:r>
            <a:r>
              <a:rPr lang="en-US" sz="1800" dirty="0">
                <a:solidFill>
                  <a:schemeClr val="tx1"/>
                </a:solidFill>
              </a:rPr>
              <a:t>at major intersections </a:t>
            </a:r>
            <a:endParaRPr lang="en-US" sz="1800" dirty="0">
              <a:solidFill>
                <a:schemeClr val="tx1"/>
              </a:solidFill>
              <a:effectLst/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Traffic Calming – </a:t>
            </a:r>
            <a:r>
              <a:rPr lang="en-US" sz="1800" dirty="0">
                <a:solidFill>
                  <a:schemeClr val="tx1"/>
                </a:solidFill>
              </a:rPr>
              <a:t>tighter cross-section will reduce speeds</a:t>
            </a:r>
            <a:endParaRPr lang="en-US" sz="1800" baseline="30000" dirty="0">
              <a:solidFill>
                <a:schemeClr val="tx1"/>
              </a:solidFill>
            </a:endParaRPr>
          </a:p>
          <a:p>
            <a:endParaRPr lang="en-US" sz="1800" b="1" dirty="0">
              <a:effectLst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D883A4-927A-9900-9660-FAAA2ECAE42C}"/>
              </a:ext>
            </a:extLst>
          </p:cNvPr>
          <p:cNvCxnSpPr>
            <a:cxnSpLocks/>
            <a:endCxn id="1026" idx="1"/>
          </p:cNvCxnSpPr>
          <p:nvPr/>
        </p:nvCxnSpPr>
        <p:spPr>
          <a:xfrm>
            <a:off x="4155440" y="4277360"/>
            <a:ext cx="1240933" cy="376602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897EF-C02D-CB6B-1814-C776A81D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CD7E8-AD4C-6B0C-AD37-9CF94F3CD5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4" name="Picture 2" descr="road diet before and after images">
            <a:extLst>
              <a:ext uri="{FF2B5EF4-FFF2-40B4-BE49-F238E27FC236}">
                <a16:creationId xmlns:a16="http://schemas.microsoft.com/office/drawing/2014/main" id="{ECD48E05-B766-8DEF-F220-0312A338A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7487" y="1047749"/>
            <a:ext cx="2643187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ad diet before and after images">
            <a:extLst>
              <a:ext uri="{FF2B5EF4-FFF2-40B4-BE49-F238E27FC236}">
                <a16:creationId xmlns:a16="http://schemas.microsoft.com/office/drawing/2014/main" id="{89210B03-D049-F60F-5BE4-C90AE7F09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8774" y="1047750"/>
            <a:ext cx="258205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3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ED91C9-B83F-922F-11E4-079DE955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Lane Reduction Typical Section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BC1E6-7ADD-DA88-EEFB-4176590A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45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19DBEA-2EF6-B8C3-4652-22A8DF693D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4" y="1400660"/>
            <a:ext cx="11987683" cy="41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99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9A902-AA14-D624-3B00-68ABF499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0DAD906-B4A4-C57E-216D-78F1E5AB05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46" t="1531" r="6155" b="2939"/>
          <a:stretch/>
        </p:blipFill>
        <p:spPr>
          <a:xfrm>
            <a:off x="8786591" y="147638"/>
            <a:ext cx="2955880" cy="5960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E687E-38DD-4990-76DD-738F59AF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46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E7BE20-9AC7-4AFA-6A6D-33E7271E0337}"/>
              </a:ext>
            </a:extLst>
          </p:cNvPr>
          <p:cNvSpPr txBox="1">
            <a:spLocks/>
          </p:cNvSpPr>
          <p:nvPr/>
        </p:nvSpPr>
        <p:spPr>
          <a:xfrm>
            <a:off x="292140" y="-101611"/>
            <a:ext cx="6644442" cy="144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Potential Reliever Routes for Skillman 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BBFA7-6D31-D3D6-8C3A-DDAE49D2EAAF}"/>
              </a:ext>
            </a:extLst>
          </p:cNvPr>
          <p:cNvSpPr txBox="1"/>
          <p:nvPr/>
        </p:nvSpPr>
        <p:spPr>
          <a:xfrm>
            <a:off x="9540591" y="2764089"/>
            <a:ext cx="1732115" cy="39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Vanderbilt 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1EA0E2-130E-D246-E1D7-F361A070E56E}"/>
              </a:ext>
            </a:extLst>
          </p:cNvPr>
          <p:cNvSpPr txBox="1"/>
          <p:nvPr/>
        </p:nvSpPr>
        <p:spPr>
          <a:xfrm>
            <a:off x="9724847" y="3305034"/>
            <a:ext cx="1276703" cy="39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Llano Ave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6289C9-9489-E8CE-E106-B33361E677E5}"/>
              </a:ext>
            </a:extLst>
          </p:cNvPr>
          <p:cNvSpPr txBox="1"/>
          <p:nvPr/>
        </p:nvSpPr>
        <p:spPr>
          <a:xfrm>
            <a:off x="9510411" y="4469494"/>
            <a:ext cx="1734689" cy="39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Richmond Ave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EDE7DB-1F00-BEDA-0AD4-BFFFA247AE01}"/>
              </a:ext>
            </a:extLst>
          </p:cNvPr>
          <p:cNvSpPr txBox="1"/>
          <p:nvPr/>
        </p:nvSpPr>
        <p:spPr>
          <a:xfrm>
            <a:off x="9501760" y="1618349"/>
            <a:ext cx="1950818" cy="39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McCommas Blvd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CD8FD7-756E-0503-5836-D0C3B7B3F1A3}"/>
              </a:ext>
            </a:extLst>
          </p:cNvPr>
          <p:cNvSpPr txBox="1"/>
          <p:nvPr/>
        </p:nvSpPr>
        <p:spPr>
          <a:xfrm>
            <a:off x="9470465" y="5108243"/>
            <a:ext cx="1177796" cy="28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Belmont Ave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10BB53DE-C895-E840-F679-C361ED99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8756" y="-11177"/>
            <a:ext cx="975856" cy="918885"/>
          </a:xfrm>
          <a:prstGeom prst="rect">
            <a:avLst/>
          </a:prstGeom>
          <a:noFill/>
          <a:effectLst>
            <a:glow rad="76200">
              <a:schemeClr val="bg1">
                <a:alpha val="5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F351692-5A51-E76A-7F23-5204050C7E50}"/>
              </a:ext>
            </a:extLst>
          </p:cNvPr>
          <p:cNvCxnSpPr>
            <a:cxnSpLocks/>
          </p:cNvCxnSpPr>
          <p:nvPr/>
        </p:nvCxnSpPr>
        <p:spPr>
          <a:xfrm flipV="1">
            <a:off x="8747760" y="5569628"/>
            <a:ext cx="556396" cy="5382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9D0E27F-0521-C7FF-E322-0AA13284FD23}"/>
              </a:ext>
            </a:extLst>
          </p:cNvPr>
          <p:cNvSpPr txBox="1"/>
          <p:nvPr/>
        </p:nvSpPr>
        <p:spPr>
          <a:xfrm>
            <a:off x="-155673" y="1065226"/>
            <a:ext cx="7146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Greenville Avenue 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Abrams Road 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were evaluated as potential relief routes for Skillman Street.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58479A-CA7A-4A1F-1556-D6C66357EE68}"/>
              </a:ext>
            </a:extLst>
          </p:cNvPr>
          <p:cNvCxnSpPr>
            <a:cxnSpLocks/>
          </p:cNvCxnSpPr>
          <p:nvPr/>
        </p:nvCxnSpPr>
        <p:spPr>
          <a:xfrm>
            <a:off x="9360061" y="147638"/>
            <a:ext cx="0" cy="49994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DAEC1B-0605-618A-4FC7-60DA931831F9}"/>
              </a:ext>
            </a:extLst>
          </p:cNvPr>
          <p:cNvSpPr txBox="1"/>
          <p:nvPr/>
        </p:nvSpPr>
        <p:spPr>
          <a:xfrm rot="16200000">
            <a:off x="8604054" y="3645253"/>
            <a:ext cx="1400205" cy="39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Skillman St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E15C00-8E72-A064-A2A4-04B81AC11E39}"/>
              </a:ext>
            </a:extLst>
          </p:cNvPr>
          <p:cNvCxnSpPr>
            <a:cxnSpLocks/>
          </p:cNvCxnSpPr>
          <p:nvPr/>
        </p:nvCxnSpPr>
        <p:spPr>
          <a:xfrm>
            <a:off x="8786591" y="3515054"/>
            <a:ext cx="294820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42BCEB-8355-9CC0-B319-D522DC86718E}"/>
              </a:ext>
            </a:extLst>
          </p:cNvPr>
          <p:cNvCxnSpPr>
            <a:cxnSpLocks/>
          </p:cNvCxnSpPr>
          <p:nvPr/>
        </p:nvCxnSpPr>
        <p:spPr>
          <a:xfrm>
            <a:off x="8786591" y="590445"/>
            <a:ext cx="229812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EFF4E48-C4EF-F2BE-BDFF-649274DF44CB}"/>
              </a:ext>
            </a:extLst>
          </p:cNvPr>
          <p:cNvSpPr/>
          <p:nvPr/>
        </p:nvSpPr>
        <p:spPr>
          <a:xfrm>
            <a:off x="8790940" y="4616195"/>
            <a:ext cx="2913380" cy="113006"/>
          </a:xfrm>
          <a:custGeom>
            <a:avLst/>
            <a:gdLst>
              <a:gd name="connsiteX0" fmla="*/ 0 w 4572000"/>
              <a:gd name="connsiteY0" fmla="*/ 1525 h 121482"/>
              <a:gd name="connsiteX1" fmla="*/ 1150620 w 4572000"/>
              <a:gd name="connsiteY1" fmla="*/ 115825 h 121482"/>
              <a:gd name="connsiteX2" fmla="*/ 2156460 w 4572000"/>
              <a:gd name="connsiteY2" fmla="*/ 100585 h 121482"/>
              <a:gd name="connsiteX3" fmla="*/ 2468880 w 4572000"/>
              <a:gd name="connsiteY3" fmla="*/ 70105 h 121482"/>
              <a:gd name="connsiteX4" fmla="*/ 3147060 w 4572000"/>
              <a:gd name="connsiteY4" fmla="*/ 77725 h 121482"/>
              <a:gd name="connsiteX5" fmla="*/ 3634740 w 4572000"/>
              <a:gd name="connsiteY5" fmla="*/ 108205 h 121482"/>
              <a:gd name="connsiteX6" fmla="*/ 4000500 w 4572000"/>
              <a:gd name="connsiteY6" fmla="*/ 62485 h 121482"/>
              <a:gd name="connsiteX7" fmla="*/ 4251960 w 4572000"/>
              <a:gd name="connsiteY7" fmla="*/ 1525 h 121482"/>
              <a:gd name="connsiteX8" fmla="*/ 4572000 w 4572000"/>
              <a:gd name="connsiteY8" fmla="*/ 24385 h 121482"/>
              <a:gd name="connsiteX0" fmla="*/ 0 w 3421380"/>
              <a:gd name="connsiteY0" fmla="*/ 115825 h 121482"/>
              <a:gd name="connsiteX1" fmla="*/ 1005840 w 3421380"/>
              <a:gd name="connsiteY1" fmla="*/ 100585 h 121482"/>
              <a:gd name="connsiteX2" fmla="*/ 1318260 w 3421380"/>
              <a:gd name="connsiteY2" fmla="*/ 70105 h 121482"/>
              <a:gd name="connsiteX3" fmla="*/ 1996440 w 3421380"/>
              <a:gd name="connsiteY3" fmla="*/ 77725 h 121482"/>
              <a:gd name="connsiteX4" fmla="*/ 2484120 w 3421380"/>
              <a:gd name="connsiteY4" fmla="*/ 108205 h 121482"/>
              <a:gd name="connsiteX5" fmla="*/ 2849880 w 3421380"/>
              <a:gd name="connsiteY5" fmla="*/ 62485 h 121482"/>
              <a:gd name="connsiteX6" fmla="*/ 3101340 w 3421380"/>
              <a:gd name="connsiteY6" fmla="*/ 1525 h 121482"/>
              <a:gd name="connsiteX7" fmla="*/ 3421380 w 3421380"/>
              <a:gd name="connsiteY7" fmla="*/ 24385 h 121482"/>
              <a:gd name="connsiteX0" fmla="*/ 0 w 2954020"/>
              <a:gd name="connsiteY0" fmla="*/ 146305 h 149638"/>
              <a:gd name="connsiteX1" fmla="*/ 538480 w 2954020"/>
              <a:gd name="connsiteY1" fmla="*/ 100585 h 149638"/>
              <a:gd name="connsiteX2" fmla="*/ 850900 w 2954020"/>
              <a:gd name="connsiteY2" fmla="*/ 70105 h 149638"/>
              <a:gd name="connsiteX3" fmla="*/ 1529080 w 2954020"/>
              <a:gd name="connsiteY3" fmla="*/ 77725 h 149638"/>
              <a:gd name="connsiteX4" fmla="*/ 2016760 w 2954020"/>
              <a:gd name="connsiteY4" fmla="*/ 108205 h 149638"/>
              <a:gd name="connsiteX5" fmla="*/ 2382520 w 2954020"/>
              <a:gd name="connsiteY5" fmla="*/ 62485 h 149638"/>
              <a:gd name="connsiteX6" fmla="*/ 2633980 w 2954020"/>
              <a:gd name="connsiteY6" fmla="*/ 1525 h 149638"/>
              <a:gd name="connsiteX7" fmla="*/ 2954020 w 2954020"/>
              <a:gd name="connsiteY7" fmla="*/ 24385 h 149638"/>
              <a:gd name="connsiteX0" fmla="*/ 0 w 2913380"/>
              <a:gd name="connsiteY0" fmla="*/ 105665 h 113006"/>
              <a:gd name="connsiteX1" fmla="*/ 497840 w 2913380"/>
              <a:gd name="connsiteY1" fmla="*/ 100585 h 113006"/>
              <a:gd name="connsiteX2" fmla="*/ 810260 w 2913380"/>
              <a:gd name="connsiteY2" fmla="*/ 70105 h 113006"/>
              <a:gd name="connsiteX3" fmla="*/ 1488440 w 2913380"/>
              <a:gd name="connsiteY3" fmla="*/ 77725 h 113006"/>
              <a:gd name="connsiteX4" fmla="*/ 1976120 w 2913380"/>
              <a:gd name="connsiteY4" fmla="*/ 108205 h 113006"/>
              <a:gd name="connsiteX5" fmla="*/ 2341880 w 2913380"/>
              <a:gd name="connsiteY5" fmla="*/ 62485 h 113006"/>
              <a:gd name="connsiteX6" fmla="*/ 2593340 w 2913380"/>
              <a:gd name="connsiteY6" fmla="*/ 1525 h 113006"/>
              <a:gd name="connsiteX7" fmla="*/ 2913380 w 2913380"/>
              <a:gd name="connsiteY7" fmla="*/ 24385 h 1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3380" h="113006">
                <a:moveTo>
                  <a:pt x="0" y="105665"/>
                </a:moveTo>
                <a:cubicBezTo>
                  <a:pt x="359410" y="122175"/>
                  <a:pt x="362797" y="106512"/>
                  <a:pt x="497840" y="100585"/>
                </a:cubicBezTo>
                <a:cubicBezTo>
                  <a:pt x="632883" y="94658"/>
                  <a:pt x="706120" y="80265"/>
                  <a:pt x="810260" y="70105"/>
                </a:cubicBezTo>
                <a:cubicBezTo>
                  <a:pt x="975360" y="66295"/>
                  <a:pt x="1294130" y="71375"/>
                  <a:pt x="1488440" y="77725"/>
                </a:cubicBezTo>
                <a:cubicBezTo>
                  <a:pt x="1682750" y="84075"/>
                  <a:pt x="1833880" y="110745"/>
                  <a:pt x="1976120" y="108205"/>
                </a:cubicBezTo>
                <a:cubicBezTo>
                  <a:pt x="2118360" y="105665"/>
                  <a:pt x="2239010" y="80265"/>
                  <a:pt x="2341880" y="62485"/>
                </a:cubicBezTo>
                <a:cubicBezTo>
                  <a:pt x="2444750" y="44705"/>
                  <a:pt x="2498090" y="7875"/>
                  <a:pt x="2593340" y="1525"/>
                </a:cubicBezTo>
                <a:cubicBezTo>
                  <a:pt x="2688590" y="-4825"/>
                  <a:pt x="2800985" y="9780"/>
                  <a:pt x="2913380" y="24385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E1944DEB-7DE1-F32F-4FBB-4A13936F2B94}"/>
              </a:ext>
            </a:extLst>
          </p:cNvPr>
          <p:cNvSpPr/>
          <p:nvPr/>
        </p:nvSpPr>
        <p:spPr>
          <a:xfrm>
            <a:off x="9295519" y="5145881"/>
            <a:ext cx="67556" cy="426244"/>
          </a:xfrm>
          <a:custGeom>
            <a:avLst/>
            <a:gdLst>
              <a:gd name="connsiteX0" fmla="*/ 67556 w 67556"/>
              <a:gd name="connsiteY0" fmla="*/ 0 h 426244"/>
              <a:gd name="connsiteX1" fmla="*/ 50887 w 67556"/>
              <a:gd name="connsiteY1" fmla="*/ 59532 h 426244"/>
              <a:gd name="connsiteX2" fmla="*/ 12787 w 67556"/>
              <a:gd name="connsiteY2" fmla="*/ 154782 h 426244"/>
              <a:gd name="connsiteX3" fmla="*/ 881 w 67556"/>
              <a:gd name="connsiteY3" fmla="*/ 242888 h 426244"/>
              <a:gd name="connsiteX4" fmla="*/ 881 w 67556"/>
              <a:gd name="connsiteY4" fmla="*/ 335757 h 426244"/>
              <a:gd name="connsiteX5" fmla="*/ 881 w 67556"/>
              <a:gd name="connsiteY5" fmla="*/ 42624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56" h="426244">
                <a:moveTo>
                  <a:pt x="67556" y="0"/>
                </a:moveTo>
                <a:cubicBezTo>
                  <a:pt x="63785" y="16867"/>
                  <a:pt x="60015" y="33735"/>
                  <a:pt x="50887" y="59532"/>
                </a:cubicBezTo>
                <a:cubicBezTo>
                  <a:pt x="41759" y="85329"/>
                  <a:pt x="21121" y="124223"/>
                  <a:pt x="12787" y="154782"/>
                </a:cubicBezTo>
                <a:cubicBezTo>
                  <a:pt x="4453" y="185341"/>
                  <a:pt x="2865" y="212725"/>
                  <a:pt x="881" y="242888"/>
                </a:cubicBezTo>
                <a:cubicBezTo>
                  <a:pt x="-1103" y="273051"/>
                  <a:pt x="881" y="335757"/>
                  <a:pt x="881" y="335757"/>
                </a:cubicBezTo>
                <a:lnTo>
                  <a:pt x="881" y="426244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8951B3-C289-E882-49F6-5FFC0AEE4AAA}"/>
              </a:ext>
            </a:extLst>
          </p:cNvPr>
          <p:cNvSpPr txBox="1"/>
          <p:nvPr/>
        </p:nvSpPr>
        <p:spPr>
          <a:xfrm rot="16200000">
            <a:off x="10160866" y="2425315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Abrams Road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B2D4FCD-7B25-1EEF-2A8A-FBCB390E85FC}"/>
              </a:ext>
            </a:extLst>
          </p:cNvPr>
          <p:cNvCxnSpPr>
            <a:cxnSpLocks/>
          </p:cNvCxnSpPr>
          <p:nvPr/>
        </p:nvCxnSpPr>
        <p:spPr>
          <a:xfrm>
            <a:off x="8747760" y="2924504"/>
            <a:ext cx="8270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6CC18DD-CFFC-DBBB-EEA3-E5667634977C}"/>
              </a:ext>
            </a:extLst>
          </p:cNvPr>
          <p:cNvCxnSpPr>
            <a:cxnSpLocks/>
          </p:cNvCxnSpPr>
          <p:nvPr/>
        </p:nvCxnSpPr>
        <p:spPr>
          <a:xfrm>
            <a:off x="9574785" y="3022142"/>
            <a:ext cx="12355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3108BA2-65AB-2248-AF30-D251FF674EBC}"/>
              </a:ext>
            </a:extLst>
          </p:cNvPr>
          <p:cNvCxnSpPr>
            <a:cxnSpLocks/>
          </p:cNvCxnSpPr>
          <p:nvPr/>
        </p:nvCxnSpPr>
        <p:spPr>
          <a:xfrm>
            <a:off x="8786591" y="5290619"/>
            <a:ext cx="2005698" cy="972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2081FCD-604C-53B9-4099-93BF48A1A81C}"/>
              </a:ext>
            </a:extLst>
          </p:cNvPr>
          <p:cNvCxnSpPr>
            <a:cxnSpLocks/>
          </p:cNvCxnSpPr>
          <p:nvPr/>
        </p:nvCxnSpPr>
        <p:spPr>
          <a:xfrm>
            <a:off x="8786591" y="1911679"/>
            <a:ext cx="57347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754C8B-3DC4-FE9B-DD75-BF1BB8BF542C}"/>
              </a:ext>
            </a:extLst>
          </p:cNvPr>
          <p:cNvCxnSpPr>
            <a:cxnSpLocks/>
          </p:cNvCxnSpPr>
          <p:nvPr/>
        </p:nvCxnSpPr>
        <p:spPr>
          <a:xfrm flipV="1">
            <a:off x="9360061" y="1814513"/>
            <a:ext cx="2382410" cy="638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19CAB8-17C2-23B8-42D8-4CA8C3D22086}"/>
              </a:ext>
            </a:extLst>
          </p:cNvPr>
          <p:cNvCxnSpPr>
            <a:cxnSpLocks/>
          </p:cNvCxnSpPr>
          <p:nvPr/>
        </p:nvCxnSpPr>
        <p:spPr>
          <a:xfrm flipH="1">
            <a:off x="10810344" y="158819"/>
            <a:ext cx="20134" cy="5925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393F05C-58CD-9B87-69A6-247DE2AA56E0}"/>
              </a:ext>
            </a:extLst>
          </p:cNvPr>
          <p:cNvSpPr txBox="1"/>
          <p:nvPr/>
        </p:nvSpPr>
        <p:spPr>
          <a:xfrm>
            <a:off x="9509808" y="325156"/>
            <a:ext cx="1138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effectLst>
                  <a:glow rad="101600">
                    <a:srgbClr val="FFFFFF"/>
                  </a:glow>
                </a:effectLst>
              </a:rPr>
              <a:t>Mockingbird Ln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2DBFE77-0F38-76A7-DE54-50FA85C40445}"/>
              </a:ext>
            </a:extLst>
          </p:cNvPr>
          <p:cNvGrpSpPr/>
          <p:nvPr/>
        </p:nvGrpSpPr>
        <p:grpSpPr>
          <a:xfrm>
            <a:off x="1051079" y="1825031"/>
            <a:ext cx="6452149" cy="2017825"/>
            <a:chOff x="166636" y="1938142"/>
            <a:chExt cx="6452149" cy="20178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5D7231B-6F28-B0E5-18D7-801A6937D13B}"/>
                </a:ext>
              </a:extLst>
            </p:cNvPr>
            <p:cNvGrpSpPr/>
            <p:nvPr/>
          </p:nvGrpSpPr>
          <p:grpSpPr>
            <a:xfrm>
              <a:off x="166636" y="2385737"/>
              <a:ext cx="6452149" cy="1570230"/>
              <a:chOff x="175723" y="4181174"/>
              <a:chExt cx="6452149" cy="15702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8F4B384-98BC-EAF4-BD48-471C99F434F7}"/>
                  </a:ext>
                </a:extLst>
              </p:cNvPr>
              <p:cNvSpPr txBox="1"/>
              <p:nvPr/>
            </p:nvSpPr>
            <p:spPr>
              <a:xfrm>
                <a:off x="175724" y="4181174"/>
                <a:ext cx="6452148" cy="3199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>
                  <a:buClrTx/>
                </a:pPr>
                <a:r>
                  <a:rPr lang="en-US" b="1" dirty="0"/>
                  <a:t>Abrams Road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9E57B4-C839-5913-1039-615D32EFA1CB}"/>
                  </a:ext>
                </a:extLst>
              </p:cNvPr>
              <p:cNvSpPr txBox="1"/>
              <p:nvPr/>
            </p:nvSpPr>
            <p:spPr>
              <a:xfrm>
                <a:off x="175723" y="4502091"/>
                <a:ext cx="6452149" cy="124931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tIns="91440" rtlCol="0">
                <a:noAutofit/>
              </a:bodyPr>
              <a:lstStyle/>
              <a:p>
                <a:pPr marL="400050" lvl="1" indent="-285750">
                  <a:buFont typeface="Courier New" panose="02070309020205020404" pitchFamily="49" charset="0"/>
                  <a:buChar char="o"/>
                </a:pPr>
                <a:r>
                  <a:rPr lang="en-US" sz="1800" u="sng" dirty="0">
                    <a:solidFill>
                      <a:schemeClr val="tx1"/>
                    </a:solidFill>
                  </a:rPr>
                  <a:t>Southbound</a:t>
                </a:r>
                <a:r>
                  <a:rPr lang="en-US" sz="1800" dirty="0">
                    <a:solidFill>
                      <a:schemeClr val="tx1"/>
                    </a:solidFill>
                  </a:rPr>
                  <a:t>: Expected to be at capacity by 2045 (</a:t>
                </a:r>
                <a:r>
                  <a:rPr lang="en-US" sz="1800" dirty="0">
                    <a:solidFill>
                      <a:srgbClr val="FF0000"/>
                    </a:solidFill>
                  </a:rPr>
                  <a:t>LOS F</a:t>
                </a:r>
                <a:r>
                  <a:rPr lang="en-US" sz="1800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 indent="-342900">
                  <a:buFont typeface="Wingdings" panose="05000000000000000000" pitchFamily="2" charset="2"/>
                  <a:buChar char="û"/>
                </a:pPr>
                <a:r>
                  <a:rPr lang="en-US" i="1" dirty="0">
                    <a:solidFill>
                      <a:schemeClr val="tx1"/>
                    </a:solidFill>
                  </a:rPr>
                  <a:t>No additional capacity available</a:t>
                </a:r>
              </a:p>
              <a:p>
                <a:pPr marL="400050" lvl="1" indent="-285750">
                  <a:buFont typeface="Courier New" panose="02070309020205020404" pitchFamily="49" charset="0"/>
                  <a:buChar char="o"/>
                </a:pPr>
                <a:r>
                  <a:rPr lang="en-US" u="sng" dirty="0">
                    <a:solidFill>
                      <a:schemeClr val="tx1"/>
                    </a:solidFill>
                  </a:rPr>
                  <a:t>Northbound</a:t>
                </a:r>
                <a:r>
                  <a:rPr lang="en-US" dirty="0">
                    <a:solidFill>
                      <a:schemeClr val="tx1"/>
                    </a:solidFill>
                  </a:rPr>
                  <a:t>: </a:t>
                </a:r>
                <a:r>
                  <a:rPr lang="en-US" sz="1800" dirty="0">
                    <a:solidFill>
                      <a:schemeClr val="tx1"/>
                    </a:solidFill>
                  </a:rPr>
                  <a:t>Expected to be at capacity by 2045 (</a:t>
                </a:r>
                <a:r>
                  <a:rPr lang="en-US" sz="1800" dirty="0">
                    <a:solidFill>
                      <a:srgbClr val="FF0000"/>
                    </a:solidFill>
                  </a:rPr>
                  <a:t>LOS F</a:t>
                </a:r>
                <a:r>
                  <a:rPr lang="en-US" sz="1800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 indent="-342900">
                  <a:buFont typeface="Wingdings" panose="05000000000000000000" pitchFamily="2" charset="2"/>
                  <a:buChar char="û"/>
                </a:pPr>
                <a:r>
                  <a:rPr lang="en-US" i="1" dirty="0">
                    <a:solidFill>
                      <a:schemeClr val="tx1"/>
                    </a:solidFill>
                  </a:rPr>
                  <a:t>No additional capacity available</a:t>
                </a:r>
              </a:p>
              <a:p>
                <a:pPr lvl="1" indent="-342900">
                  <a:buFont typeface="Wingdings" panose="05000000000000000000" pitchFamily="2" charset="2"/>
                  <a:buChar char="û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3B9E94-5306-5684-9202-472F4D215BC1}"/>
                </a:ext>
              </a:extLst>
            </p:cNvPr>
            <p:cNvSpPr txBox="1"/>
            <p:nvPr/>
          </p:nvSpPr>
          <p:spPr>
            <a:xfrm>
              <a:off x="848932" y="1938142"/>
              <a:ext cx="46282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2045 Peak Hour Capacity Analysis  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DFA2C90-C549-6B6C-55B0-B8D07991632B}"/>
              </a:ext>
            </a:extLst>
          </p:cNvPr>
          <p:cNvCxnSpPr>
            <a:cxnSpLocks/>
          </p:cNvCxnSpPr>
          <p:nvPr/>
        </p:nvCxnSpPr>
        <p:spPr>
          <a:xfrm flipH="1">
            <a:off x="10921901" y="148842"/>
            <a:ext cx="20134" cy="5925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ontent Placeholder 1">
            <a:extLst>
              <a:ext uri="{FF2B5EF4-FFF2-40B4-BE49-F238E27FC236}">
                <a16:creationId xmlns:a16="http://schemas.microsoft.com/office/drawing/2014/main" id="{EE0E857A-B6C8-3569-2E21-0B2CDA73A5AB}"/>
              </a:ext>
            </a:extLst>
          </p:cNvPr>
          <p:cNvSpPr txBox="1">
            <a:spLocks/>
          </p:cNvSpPr>
          <p:nvPr/>
        </p:nvSpPr>
        <p:spPr>
          <a:xfrm>
            <a:off x="198785" y="5866764"/>
            <a:ext cx="3498058" cy="3501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Per the City’s consultant's analysis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28ED3BB-9EEE-4EC9-7539-3E691337C1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08" t="67827"/>
          <a:stretch/>
        </p:blipFill>
        <p:spPr>
          <a:xfrm>
            <a:off x="194607" y="3988724"/>
            <a:ext cx="2624170" cy="190509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E1243F0-75F4-F8A9-F082-4FD7F639FF3D}"/>
              </a:ext>
            </a:extLst>
          </p:cNvPr>
          <p:cNvGrpSpPr/>
          <p:nvPr/>
        </p:nvGrpSpPr>
        <p:grpSpPr>
          <a:xfrm>
            <a:off x="10710455" y="903318"/>
            <a:ext cx="177460" cy="4416554"/>
            <a:chOff x="4928576" y="1526507"/>
            <a:chExt cx="177460" cy="4416554"/>
          </a:xfrm>
        </p:grpSpPr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D9B61CF6-E621-9556-B9C2-E0B40E5DDAB4}"/>
                </a:ext>
              </a:extLst>
            </p:cNvPr>
            <p:cNvSpPr/>
            <p:nvPr/>
          </p:nvSpPr>
          <p:spPr>
            <a:xfrm rot="10800000">
              <a:off x="4928576" y="2592092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:a16="http://schemas.microsoft.com/office/drawing/2014/main" id="{447BF4C7-7412-9E7D-39B5-C09376CE0BFC}"/>
                </a:ext>
              </a:extLst>
            </p:cNvPr>
            <p:cNvSpPr/>
            <p:nvPr/>
          </p:nvSpPr>
          <p:spPr>
            <a:xfrm rot="10800000">
              <a:off x="4938570" y="4533634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15E859B8-6E73-A680-068C-5B0608A485BB}"/>
                </a:ext>
              </a:extLst>
            </p:cNvPr>
            <p:cNvSpPr/>
            <p:nvPr/>
          </p:nvSpPr>
          <p:spPr>
            <a:xfrm rot="10800000">
              <a:off x="4938570" y="5803598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687A5417-F7CD-756D-D145-5D588B0E5692}"/>
                </a:ext>
              </a:extLst>
            </p:cNvPr>
            <p:cNvSpPr/>
            <p:nvPr/>
          </p:nvSpPr>
          <p:spPr>
            <a:xfrm rot="10800000">
              <a:off x="4928576" y="1526507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B5B81D9-9979-DCB0-E887-EC5A9E584F90}"/>
              </a:ext>
            </a:extLst>
          </p:cNvPr>
          <p:cNvGrpSpPr/>
          <p:nvPr/>
        </p:nvGrpSpPr>
        <p:grpSpPr>
          <a:xfrm rot="10800000">
            <a:off x="10870528" y="619114"/>
            <a:ext cx="177460" cy="4416554"/>
            <a:chOff x="4928576" y="1526507"/>
            <a:chExt cx="177460" cy="4416554"/>
          </a:xfrm>
        </p:grpSpPr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id="{CA9A825B-95E3-3E41-36E1-D86257C9C2FE}"/>
                </a:ext>
              </a:extLst>
            </p:cNvPr>
            <p:cNvSpPr/>
            <p:nvPr/>
          </p:nvSpPr>
          <p:spPr>
            <a:xfrm rot="10800000">
              <a:off x="4928576" y="2592092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53483CE8-DBA1-B528-15F1-2F76EF97A937}"/>
                </a:ext>
              </a:extLst>
            </p:cNvPr>
            <p:cNvSpPr/>
            <p:nvPr/>
          </p:nvSpPr>
          <p:spPr>
            <a:xfrm rot="10800000">
              <a:off x="4938570" y="4533634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Isosceles Triangle 117">
              <a:extLst>
                <a:ext uri="{FF2B5EF4-FFF2-40B4-BE49-F238E27FC236}">
                  <a16:creationId xmlns:a16="http://schemas.microsoft.com/office/drawing/2014/main" id="{6D3AC89F-A629-5716-C709-E602EECBE6B5}"/>
                </a:ext>
              </a:extLst>
            </p:cNvPr>
            <p:cNvSpPr/>
            <p:nvPr/>
          </p:nvSpPr>
          <p:spPr>
            <a:xfrm rot="10800000">
              <a:off x="4938570" y="5803598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Isosceles Triangle 118">
              <a:extLst>
                <a:ext uri="{FF2B5EF4-FFF2-40B4-BE49-F238E27FC236}">
                  <a16:creationId xmlns:a16="http://schemas.microsoft.com/office/drawing/2014/main" id="{7889418B-238C-C65B-052A-AEAEEFCE09E6}"/>
                </a:ext>
              </a:extLst>
            </p:cNvPr>
            <p:cNvSpPr/>
            <p:nvPr/>
          </p:nvSpPr>
          <p:spPr>
            <a:xfrm rot="10800000">
              <a:off x="4928576" y="1526507"/>
              <a:ext cx="167466" cy="139463"/>
            </a:xfrm>
            <a:prstGeom prst="triangle">
              <a:avLst>
                <a:gd name="adj" fmla="val 5002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0922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5FAE6-8840-0291-4E2C-7921F6D3C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FCFF754-6627-FEF1-E597-9D1E6D7E8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95" t="5140" r="1610" b="63276"/>
          <a:stretch/>
        </p:blipFill>
        <p:spPr>
          <a:xfrm>
            <a:off x="3084675" y="3971934"/>
            <a:ext cx="2624171" cy="190509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67BFD-F490-EF26-78F5-00121F90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47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4CC10F-21B2-A26F-BF23-1C2C2C2CC158}"/>
              </a:ext>
            </a:extLst>
          </p:cNvPr>
          <p:cNvSpPr txBox="1">
            <a:spLocks/>
          </p:cNvSpPr>
          <p:nvPr/>
        </p:nvSpPr>
        <p:spPr>
          <a:xfrm>
            <a:off x="292140" y="-101611"/>
            <a:ext cx="6644442" cy="144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Potential Reliever Routes for Skillman St.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03D16304-DC8B-3784-0BE2-E83A98C1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02959" y="79856"/>
            <a:ext cx="975856" cy="918885"/>
          </a:xfrm>
          <a:prstGeom prst="rect">
            <a:avLst/>
          </a:prstGeom>
          <a:noFill/>
          <a:effectLst>
            <a:glow rad="76200">
              <a:schemeClr val="bg1">
                <a:alpha val="5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E1C13A-770E-7880-D8F5-06E834C60D0B}"/>
              </a:ext>
            </a:extLst>
          </p:cNvPr>
          <p:cNvSpPr txBox="1"/>
          <p:nvPr/>
        </p:nvSpPr>
        <p:spPr>
          <a:xfrm>
            <a:off x="-64301" y="1149797"/>
            <a:ext cx="7146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Greenville Avenue 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US" sz="2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Abrams Road 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were evaluated as potential relief routes for Skillman Street.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019DD1-96DD-742D-8E8E-326D66BB44F8}"/>
              </a:ext>
            </a:extLst>
          </p:cNvPr>
          <p:cNvGrpSpPr/>
          <p:nvPr/>
        </p:nvGrpSpPr>
        <p:grpSpPr>
          <a:xfrm>
            <a:off x="1071629" y="1809777"/>
            <a:ext cx="6452149" cy="2023580"/>
            <a:chOff x="1050234" y="1919236"/>
            <a:chExt cx="6452149" cy="202358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CFA33E-871A-E335-EDB1-615653DDCA4F}"/>
                </a:ext>
              </a:extLst>
            </p:cNvPr>
            <p:cNvSpPr txBox="1"/>
            <p:nvPr/>
          </p:nvSpPr>
          <p:spPr>
            <a:xfrm>
              <a:off x="1050235" y="2352635"/>
              <a:ext cx="6452148" cy="34086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>
                <a:buClrTx/>
              </a:pPr>
              <a:r>
                <a:rPr lang="en-US" b="1" dirty="0"/>
                <a:t>Greenville Avenue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B00B75-14AF-C304-132B-EC85AC478432}"/>
                </a:ext>
              </a:extLst>
            </p:cNvPr>
            <p:cNvSpPr txBox="1"/>
            <p:nvPr/>
          </p:nvSpPr>
          <p:spPr>
            <a:xfrm>
              <a:off x="1050234" y="2693503"/>
              <a:ext cx="6452149" cy="12493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tIns="91440" rtlCol="0">
              <a:noAutofit/>
            </a:bodyPr>
            <a:lstStyle/>
            <a:p>
              <a:pPr marL="400050" lvl="1" indent="-285750">
                <a:buFont typeface="Courier New" panose="02070309020205020404" pitchFamily="49" charset="0"/>
                <a:buChar char="o"/>
              </a:pPr>
              <a:r>
                <a:rPr lang="en-US" sz="1800" u="sng" dirty="0">
                  <a:solidFill>
                    <a:schemeClr val="tx1"/>
                  </a:solidFill>
                </a:rPr>
                <a:t>Southbound</a:t>
              </a:r>
              <a:r>
                <a:rPr lang="en-US" sz="1800" dirty="0">
                  <a:solidFill>
                    <a:schemeClr val="tx1"/>
                  </a:solidFill>
                </a:rPr>
                <a:t>: Expected to be at capacity by 2045 (</a:t>
              </a:r>
              <a:r>
                <a:rPr lang="en-US" sz="1800" dirty="0">
                  <a:solidFill>
                    <a:srgbClr val="FF0000"/>
                  </a:solidFill>
                </a:rPr>
                <a:t>LOS F</a:t>
              </a:r>
              <a:r>
                <a:rPr lang="en-US" sz="1800" dirty="0">
                  <a:solidFill>
                    <a:schemeClr val="tx1"/>
                  </a:solidFill>
                </a:rPr>
                <a:t>)</a:t>
              </a:r>
            </a:p>
            <a:p>
              <a:pPr lvl="2" indent="-342900">
                <a:buFont typeface="Wingdings" panose="05000000000000000000" pitchFamily="2" charset="2"/>
                <a:buChar char="û"/>
              </a:pPr>
              <a:r>
                <a:rPr lang="en-US" i="1" dirty="0">
                  <a:solidFill>
                    <a:schemeClr val="tx1"/>
                  </a:solidFill>
                </a:rPr>
                <a:t>No additional capacity available</a:t>
              </a:r>
            </a:p>
            <a:p>
              <a:pPr marL="400050" lvl="1" indent="-285750">
                <a:buFont typeface="Courier New" panose="02070309020205020404" pitchFamily="49" charset="0"/>
                <a:buChar char="o"/>
              </a:pPr>
              <a:r>
                <a:rPr lang="en-US" u="sng" dirty="0">
                  <a:solidFill>
                    <a:schemeClr val="tx1"/>
                  </a:solidFill>
                </a:rPr>
                <a:t>Northbound</a:t>
              </a:r>
              <a:r>
                <a:rPr lang="en-US" dirty="0">
                  <a:solidFill>
                    <a:schemeClr val="tx1"/>
                  </a:solidFill>
                </a:rPr>
                <a:t>: Expected to operate at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LOS C/D</a:t>
              </a:r>
            </a:p>
            <a:p>
              <a:pPr marL="857250" lvl="2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tx1"/>
                  </a:solidFill>
                </a:rPr>
                <a:t>Additional capacity for rerouted traffic</a:t>
              </a:r>
            </a:p>
            <a:p>
              <a:pPr lvl="1" indent="-342900">
                <a:buFont typeface="Wingdings" panose="05000000000000000000" pitchFamily="2" charset="2"/>
                <a:buChar char="û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1B3618-C21D-B873-691A-9AFF0ADE0844}"/>
                </a:ext>
              </a:extLst>
            </p:cNvPr>
            <p:cNvSpPr txBox="1"/>
            <p:nvPr/>
          </p:nvSpPr>
          <p:spPr>
            <a:xfrm>
              <a:off x="1736782" y="1919236"/>
              <a:ext cx="46282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2045 Peak Hour Capacity Analysis  </a:t>
              </a:r>
            </a:p>
          </p:txBody>
        </p:sp>
      </p:grp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E7A7AAC-0802-DA41-2147-3135292FA272}"/>
              </a:ext>
            </a:extLst>
          </p:cNvPr>
          <p:cNvSpPr txBox="1">
            <a:spLocks/>
          </p:cNvSpPr>
          <p:nvPr/>
        </p:nvSpPr>
        <p:spPr>
          <a:xfrm>
            <a:off x="198785" y="5866764"/>
            <a:ext cx="3498058" cy="3501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Per the City’s consultant's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E4727-C238-7BCF-F02D-C88D668CE4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08" t="67827"/>
          <a:stretch/>
        </p:blipFill>
        <p:spPr>
          <a:xfrm>
            <a:off x="6218994" y="4004872"/>
            <a:ext cx="2624170" cy="19050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8213C9-4D4D-6316-2DF1-B64097C4B52F}"/>
              </a:ext>
            </a:extLst>
          </p:cNvPr>
          <p:cNvGrpSpPr/>
          <p:nvPr/>
        </p:nvGrpSpPr>
        <p:grpSpPr>
          <a:xfrm>
            <a:off x="9051266" y="66050"/>
            <a:ext cx="2972075" cy="5998949"/>
            <a:chOff x="7114265" y="131972"/>
            <a:chExt cx="2972075" cy="599894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E67E42-32D8-4FE6-ACD9-674AFC69DC12}"/>
                </a:ext>
              </a:extLst>
            </p:cNvPr>
            <p:cNvSpPr/>
            <p:nvPr/>
          </p:nvSpPr>
          <p:spPr>
            <a:xfrm>
              <a:off x="7132320" y="4617720"/>
              <a:ext cx="2954020" cy="119957"/>
            </a:xfrm>
            <a:custGeom>
              <a:avLst/>
              <a:gdLst>
                <a:gd name="connsiteX0" fmla="*/ 0 w 4572000"/>
                <a:gd name="connsiteY0" fmla="*/ 1525 h 121482"/>
                <a:gd name="connsiteX1" fmla="*/ 1150620 w 4572000"/>
                <a:gd name="connsiteY1" fmla="*/ 115825 h 121482"/>
                <a:gd name="connsiteX2" fmla="*/ 2156460 w 4572000"/>
                <a:gd name="connsiteY2" fmla="*/ 100585 h 121482"/>
                <a:gd name="connsiteX3" fmla="*/ 2468880 w 4572000"/>
                <a:gd name="connsiteY3" fmla="*/ 70105 h 121482"/>
                <a:gd name="connsiteX4" fmla="*/ 3147060 w 4572000"/>
                <a:gd name="connsiteY4" fmla="*/ 77725 h 121482"/>
                <a:gd name="connsiteX5" fmla="*/ 3634740 w 4572000"/>
                <a:gd name="connsiteY5" fmla="*/ 108205 h 121482"/>
                <a:gd name="connsiteX6" fmla="*/ 4000500 w 4572000"/>
                <a:gd name="connsiteY6" fmla="*/ 62485 h 121482"/>
                <a:gd name="connsiteX7" fmla="*/ 4251960 w 4572000"/>
                <a:gd name="connsiteY7" fmla="*/ 1525 h 121482"/>
                <a:gd name="connsiteX8" fmla="*/ 4572000 w 4572000"/>
                <a:gd name="connsiteY8" fmla="*/ 24385 h 121482"/>
                <a:gd name="connsiteX0" fmla="*/ 0 w 4251960"/>
                <a:gd name="connsiteY0" fmla="*/ 0 h 119957"/>
                <a:gd name="connsiteX1" fmla="*/ 1150620 w 4251960"/>
                <a:gd name="connsiteY1" fmla="*/ 114300 h 119957"/>
                <a:gd name="connsiteX2" fmla="*/ 2156460 w 4251960"/>
                <a:gd name="connsiteY2" fmla="*/ 99060 h 119957"/>
                <a:gd name="connsiteX3" fmla="*/ 2468880 w 4251960"/>
                <a:gd name="connsiteY3" fmla="*/ 68580 h 119957"/>
                <a:gd name="connsiteX4" fmla="*/ 3147060 w 4251960"/>
                <a:gd name="connsiteY4" fmla="*/ 76200 h 119957"/>
                <a:gd name="connsiteX5" fmla="*/ 3634740 w 4251960"/>
                <a:gd name="connsiteY5" fmla="*/ 106680 h 119957"/>
                <a:gd name="connsiteX6" fmla="*/ 4000500 w 4251960"/>
                <a:gd name="connsiteY6" fmla="*/ 60960 h 119957"/>
                <a:gd name="connsiteX7" fmla="*/ 4251960 w 4251960"/>
                <a:gd name="connsiteY7" fmla="*/ 0 h 119957"/>
                <a:gd name="connsiteX0" fmla="*/ 0 w 4000500"/>
                <a:gd name="connsiteY0" fmla="*/ 0 h 119957"/>
                <a:gd name="connsiteX1" fmla="*/ 1150620 w 4000500"/>
                <a:gd name="connsiteY1" fmla="*/ 114300 h 119957"/>
                <a:gd name="connsiteX2" fmla="*/ 2156460 w 4000500"/>
                <a:gd name="connsiteY2" fmla="*/ 99060 h 119957"/>
                <a:gd name="connsiteX3" fmla="*/ 2468880 w 4000500"/>
                <a:gd name="connsiteY3" fmla="*/ 68580 h 119957"/>
                <a:gd name="connsiteX4" fmla="*/ 3147060 w 4000500"/>
                <a:gd name="connsiteY4" fmla="*/ 76200 h 119957"/>
                <a:gd name="connsiteX5" fmla="*/ 3634740 w 4000500"/>
                <a:gd name="connsiteY5" fmla="*/ 106680 h 119957"/>
                <a:gd name="connsiteX6" fmla="*/ 4000500 w 4000500"/>
                <a:gd name="connsiteY6" fmla="*/ 60960 h 119957"/>
                <a:gd name="connsiteX0" fmla="*/ 0 w 3634740"/>
                <a:gd name="connsiteY0" fmla="*/ 0 h 119957"/>
                <a:gd name="connsiteX1" fmla="*/ 1150620 w 3634740"/>
                <a:gd name="connsiteY1" fmla="*/ 114300 h 119957"/>
                <a:gd name="connsiteX2" fmla="*/ 2156460 w 3634740"/>
                <a:gd name="connsiteY2" fmla="*/ 99060 h 119957"/>
                <a:gd name="connsiteX3" fmla="*/ 2468880 w 3634740"/>
                <a:gd name="connsiteY3" fmla="*/ 68580 h 119957"/>
                <a:gd name="connsiteX4" fmla="*/ 3147060 w 3634740"/>
                <a:gd name="connsiteY4" fmla="*/ 76200 h 119957"/>
                <a:gd name="connsiteX5" fmla="*/ 3634740 w 3634740"/>
                <a:gd name="connsiteY5" fmla="*/ 106680 h 119957"/>
                <a:gd name="connsiteX0" fmla="*/ 0 w 3147060"/>
                <a:gd name="connsiteY0" fmla="*/ 0 h 119957"/>
                <a:gd name="connsiteX1" fmla="*/ 1150620 w 3147060"/>
                <a:gd name="connsiteY1" fmla="*/ 114300 h 119957"/>
                <a:gd name="connsiteX2" fmla="*/ 2156460 w 3147060"/>
                <a:gd name="connsiteY2" fmla="*/ 99060 h 119957"/>
                <a:gd name="connsiteX3" fmla="*/ 2468880 w 3147060"/>
                <a:gd name="connsiteY3" fmla="*/ 68580 h 119957"/>
                <a:gd name="connsiteX4" fmla="*/ 3147060 w 3147060"/>
                <a:gd name="connsiteY4" fmla="*/ 76200 h 119957"/>
                <a:gd name="connsiteX0" fmla="*/ 0 w 2954020"/>
                <a:gd name="connsiteY0" fmla="*/ 0 h 119957"/>
                <a:gd name="connsiteX1" fmla="*/ 1150620 w 2954020"/>
                <a:gd name="connsiteY1" fmla="*/ 114300 h 119957"/>
                <a:gd name="connsiteX2" fmla="*/ 2156460 w 2954020"/>
                <a:gd name="connsiteY2" fmla="*/ 99060 h 119957"/>
                <a:gd name="connsiteX3" fmla="*/ 2468880 w 2954020"/>
                <a:gd name="connsiteY3" fmla="*/ 68580 h 119957"/>
                <a:gd name="connsiteX4" fmla="*/ 2954020 w 2954020"/>
                <a:gd name="connsiteY4" fmla="*/ 45720 h 11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4020" h="119957">
                  <a:moveTo>
                    <a:pt x="0" y="0"/>
                  </a:moveTo>
                  <a:cubicBezTo>
                    <a:pt x="395605" y="48895"/>
                    <a:pt x="791210" y="97790"/>
                    <a:pt x="1150620" y="114300"/>
                  </a:cubicBezTo>
                  <a:cubicBezTo>
                    <a:pt x="1510030" y="130810"/>
                    <a:pt x="1936750" y="106680"/>
                    <a:pt x="2156460" y="99060"/>
                  </a:cubicBezTo>
                  <a:cubicBezTo>
                    <a:pt x="2376170" y="91440"/>
                    <a:pt x="2335953" y="77470"/>
                    <a:pt x="2468880" y="68580"/>
                  </a:cubicBezTo>
                  <a:cubicBezTo>
                    <a:pt x="2601807" y="59690"/>
                    <a:pt x="2759710" y="39370"/>
                    <a:pt x="2954020" y="45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26AF23B-41B4-A549-4593-C14CD212452B}"/>
                </a:ext>
              </a:extLst>
            </p:cNvPr>
            <p:cNvGrpSpPr/>
            <p:nvPr/>
          </p:nvGrpSpPr>
          <p:grpSpPr>
            <a:xfrm>
              <a:off x="7114265" y="131972"/>
              <a:ext cx="2959795" cy="5998949"/>
              <a:chOff x="7114265" y="131972"/>
              <a:chExt cx="2959795" cy="599894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9DCC6A1-201B-5CC7-299A-A86DED2195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200" t="1531" r="37030" b="2939"/>
              <a:stretch/>
            </p:blipFill>
            <p:spPr>
              <a:xfrm>
                <a:off x="7114265" y="147638"/>
                <a:ext cx="2959795" cy="596019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816F841-6073-D08F-3A13-6AFD8AE6E3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4876" y="5544009"/>
                <a:ext cx="522563" cy="58691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C34FB18-E3C0-4100-F8A4-86D248CFC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1647" y="5525347"/>
                <a:ext cx="467690" cy="5899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05CE5A0-75DB-F430-EC30-BBEDDD02037E}"/>
                  </a:ext>
                </a:extLst>
              </p:cNvPr>
              <p:cNvGrpSpPr/>
              <p:nvPr/>
            </p:nvGrpSpPr>
            <p:grpSpPr>
              <a:xfrm>
                <a:off x="7114265" y="131972"/>
                <a:ext cx="2959795" cy="5440153"/>
                <a:chOff x="7114265" y="131972"/>
                <a:chExt cx="2959795" cy="5440153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1C106D4-4BC4-0131-D1D9-93AD7E2A13F0}"/>
                    </a:ext>
                  </a:extLst>
                </p:cNvPr>
                <p:cNvSpPr txBox="1"/>
                <p:nvPr/>
              </p:nvSpPr>
              <p:spPr>
                <a:xfrm>
                  <a:off x="8128922" y="2718143"/>
                  <a:ext cx="1732115" cy="395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Vanderbilt Ave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EC3A06-7ABF-075E-175A-2546917AF10C}"/>
                    </a:ext>
                  </a:extLst>
                </p:cNvPr>
                <p:cNvSpPr txBox="1"/>
                <p:nvPr/>
              </p:nvSpPr>
              <p:spPr>
                <a:xfrm>
                  <a:off x="8261742" y="3275710"/>
                  <a:ext cx="1276703" cy="395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Llano Ave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2AA9BB7-0FCD-BC53-26E1-7F74E311E597}"/>
                    </a:ext>
                  </a:extLst>
                </p:cNvPr>
                <p:cNvSpPr txBox="1"/>
                <p:nvPr/>
              </p:nvSpPr>
              <p:spPr>
                <a:xfrm>
                  <a:off x="8100860" y="4478598"/>
                  <a:ext cx="1734689" cy="395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Richmond Ave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851C20F-3B37-8254-26CD-37F6EE12DF46}"/>
                    </a:ext>
                  </a:extLst>
                </p:cNvPr>
                <p:cNvSpPr txBox="1"/>
                <p:nvPr/>
              </p:nvSpPr>
              <p:spPr>
                <a:xfrm>
                  <a:off x="8100860" y="1678096"/>
                  <a:ext cx="1950818" cy="395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McCommas Blvd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FD47155-C063-6BC7-0DA2-05035A9F93F8}"/>
                    </a:ext>
                  </a:extLst>
                </p:cNvPr>
                <p:cNvSpPr txBox="1"/>
                <p:nvPr/>
              </p:nvSpPr>
              <p:spPr>
                <a:xfrm>
                  <a:off x="8128922" y="5147161"/>
                  <a:ext cx="1177796" cy="2869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Belmont Ave</a:t>
                  </a:r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E47D5E5-7EFE-0297-A435-436FC26032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60061" y="147638"/>
                  <a:ext cx="0" cy="49994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83A66C8-8C05-7CEC-C869-7A5BADB9F56A}"/>
                    </a:ext>
                  </a:extLst>
                </p:cNvPr>
                <p:cNvSpPr txBox="1"/>
                <p:nvPr/>
              </p:nvSpPr>
              <p:spPr>
                <a:xfrm rot="16200000">
                  <a:off x="8604054" y="3645253"/>
                  <a:ext cx="1400205" cy="395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Skillman St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4BF5712-F183-55BB-BAA4-25B032843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4657" y="3515054"/>
                  <a:ext cx="2159403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9127831-A633-CB15-EF94-5F5B18D0C1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14265" y="3429000"/>
                  <a:ext cx="800392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0D7BE66-30AD-D3D5-24A2-CC244645E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14265" y="562330"/>
                  <a:ext cx="2959795" cy="1462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B37CD413-73FC-9EF5-1F78-CB5C3520D5D4}"/>
                    </a:ext>
                  </a:extLst>
                </p:cNvPr>
                <p:cNvSpPr/>
                <p:nvPr/>
              </p:nvSpPr>
              <p:spPr>
                <a:xfrm>
                  <a:off x="9295519" y="5145881"/>
                  <a:ext cx="67556" cy="426244"/>
                </a:xfrm>
                <a:custGeom>
                  <a:avLst/>
                  <a:gdLst>
                    <a:gd name="connsiteX0" fmla="*/ 67556 w 67556"/>
                    <a:gd name="connsiteY0" fmla="*/ 0 h 426244"/>
                    <a:gd name="connsiteX1" fmla="*/ 50887 w 67556"/>
                    <a:gd name="connsiteY1" fmla="*/ 59532 h 426244"/>
                    <a:gd name="connsiteX2" fmla="*/ 12787 w 67556"/>
                    <a:gd name="connsiteY2" fmla="*/ 154782 h 426244"/>
                    <a:gd name="connsiteX3" fmla="*/ 881 w 67556"/>
                    <a:gd name="connsiteY3" fmla="*/ 242888 h 426244"/>
                    <a:gd name="connsiteX4" fmla="*/ 881 w 67556"/>
                    <a:gd name="connsiteY4" fmla="*/ 335757 h 426244"/>
                    <a:gd name="connsiteX5" fmla="*/ 881 w 67556"/>
                    <a:gd name="connsiteY5" fmla="*/ 426244 h 42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556" h="426244">
                      <a:moveTo>
                        <a:pt x="67556" y="0"/>
                      </a:moveTo>
                      <a:cubicBezTo>
                        <a:pt x="63785" y="16867"/>
                        <a:pt x="60015" y="33735"/>
                        <a:pt x="50887" y="59532"/>
                      </a:cubicBezTo>
                      <a:cubicBezTo>
                        <a:pt x="41759" y="85329"/>
                        <a:pt x="21121" y="124223"/>
                        <a:pt x="12787" y="154782"/>
                      </a:cubicBezTo>
                      <a:cubicBezTo>
                        <a:pt x="4453" y="185341"/>
                        <a:pt x="2865" y="212725"/>
                        <a:pt x="881" y="242888"/>
                      </a:cubicBezTo>
                      <a:cubicBezTo>
                        <a:pt x="-1103" y="273051"/>
                        <a:pt x="881" y="335757"/>
                        <a:pt x="881" y="335757"/>
                      </a:cubicBezTo>
                      <a:lnTo>
                        <a:pt x="881" y="42624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F2FC5B7-BF85-FBB4-7F30-8AFBCAC8A845}"/>
                    </a:ext>
                  </a:extLst>
                </p:cNvPr>
                <p:cNvSpPr txBox="1"/>
                <p:nvPr/>
              </p:nvSpPr>
              <p:spPr>
                <a:xfrm rot="16200000">
                  <a:off x="7148147" y="2677618"/>
                  <a:ext cx="106952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Greenville Ave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25A60666-1CA0-70D4-6B98-51AB4F90D5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04884" y="2924504"/>
                  <a:ext cx="1669901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1DE4E748-D889-B683-7B45-CFAF485F82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4785" y="3022142"/>
                  <a:ext cx="499275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DDA32EFD-1132-1494-07DA-0E2760440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04884" y="5387907"/>
                  <a:ext cx="2169176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1912F73D-3EEB-CA55-0D2A-DE03FB0F7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2320" y="1911679"/>
                  <a:ext cx="2227741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5C771451-5C12-16C3-2886-15D5CA072E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061" y="1838443"/>
                  <a:ext cx="713999" cy="3989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068AC7A-7885-064C-3066-40728947C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37430" y="147638"/>
                  <a:ext cx="2101" cy="5404204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6C1F019-1042-58C5-7A16-F7305D0B1CC4}"/>
                    </a:ext>
                  </a:extLst>
                </p:cNvPr>
                <p:cNvSpPr txBox="1"/>
                <p:nvPr/>
              </p:nvSpPr>
              <p:spPr>
                <a:xfrm>
                  <a:off x="7973592" y="355677"/>
                  <a:ext cx="11384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effectLst>
                        <a:glow rad="101600">
                          <a:srgbClr val="FFFFFF"/>
                        </a:glow>
                      </a:effectLst>
                    </a:rPr>
                    <a:t>Mockingbird Ln</a:t>
                  </a:r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CA3AF5CD-C587-E722-0FA3-CBC322804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43561" y="131972"/>
                  <a:ext cx="2101" cy="540420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73F21D3-64A2-2365-063A-DDC52D0E4A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0" t="66865" r="49788" b="961"/>
          <a:stretch/>
        </p:blipFill>
        <p:spPr>
          <a:xfrm>
            <a:off x="77668" y="3936328"/>
            <a:ext cx="2673218" cy="1940697"/>
          </a:xfrm>
          <a:prstGeom prst="rect">
            <a:avLst/>
          </a:prstGeom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172F733A-FD05-5D10-0678-BF71700AC1DD}"/>
              </a:ext>
            </a:extLst>
          </p:cNvPr>
          <p:cNvSpPr/>
          <p:nvPr/>
        </p:nvSpPr>
        <p:spPr>
          <a:xfrm rot="10800000">
            <a:off x="9682611" y="1668893"/>
            <a:ext cx="167466" cy="139463"/>
          </a:xfrm>
          <a:prstGeom prst="triangle">
            <a:avLst>
              <a:gd name="adj" fmla="val 500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2063FBCC-1F7B-078C-AC35-FA91D4F061C7}"/>
              </a:ext>
            </a:extLst>
          </p:cNvPr>
          <p:cNvSpPr/>
          <p:nvPr/>
        </p:nvSpPr>
        <p:spPr>
          <a:xfrm rot="10800000">
            <a:off x="9692605" y="3610435"/>
            <a:ext cx="167466" cy="139463"/>
          </a:xfrm>
          <a:prstGeom prst="triangle">
            <a:avLst>
              <a:gd name="adj" fmla="val 500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DEFAAE9-D7DA-AB3E-A348-C4003D545E9E}"/>
              </a:ext>
            </a:extLst>
          </p:cNvPr>
          <p:cNvSpPr/>
          <p:nvPr/>
        </p:nvSpPr>
        <p:spPr>
          <a:xfrm rot="10800000">
            <a:off x="9692605" y="4880399"/>
            <a:ext cx="167466" cy="139463"/>
          </a:xfrm>
          <a:prstGeom prst="triangle">
            <a:avLst>
              <a:gd name="adj" fmla="val 500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5127B037-809C-D521-AE47-3A0FA48AE7E0}"/>
              </a:ext>
            </a:extLst>
          </p:cNvPr>
          <p:cNvSpPr/>
          <p:nvPr/>
        </p:nvSpPr>
        <p:spPr>
          <a:xfrm rot="10800000">
            <a:off x="9682611" y="603308"/>
            <a:ext cx="167466" cy="139463"/>
          </a:xfrm>
          <a:prstGeom prst="triangle">
            <a:avLst>
              <a:gd name="adj" fmla="val 500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68932E43-1524-E29E-26D9-B3ED34857609}"/>
              </a:ext>
            </a:extLst>
          </p:cNvPr>
          <p:cNvSpPr/>
          <p:nvPr/>
        </p:nvSpPr>
        <p:spPr>
          <a:xfrm>
            <a:off x="9917903" y="1663267"/>
            <a:ext cx="167466" cy="139463"/>
          </a:xfrm>
          <a:prstGeom prst="triangle">
            <a:avLst>
              <a:gd name="adj" fmla="val 5002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89FCB7B-9FA8-ABC5-3ECF-D4C859C79608}"/>
              </a:ext>
            </a:extLst>
          </p:cNvPr>
          <p:cNvSpPr/>
          <p:nvPr/>
        </p:nvSpPr>
        <p:spPr>
          <a:xfrm>
            <a:off x="9895022" y="3624665"/>
            <a:ext cx="167466" cy="139463"/>
          </a:xfrm>
          <a:prstGeom prst="triangle">
            <a:avLst>
              <a:gd name="adj" fmla="val 5002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83AB2E29-CCE5-0197-3D75-CE8F8B64BCF5}"/>
              </a:ext>
            </a:extLst>
          </p:cNvPr>
          <p:cNvSpPr/>
          <p:nvPr/>
        </p:nvSpPr>
        <p:spPr>
          <a:xfrm>
            <a:off x="9896750" y="616834"/>
            <a:ext cx="167466" cy="139463"/>
          </a:xfrm>
          <a:prstGeom prst="triangle">
            <a:avLst>
              <a:gd name="adj" fmla="val 5002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76F006EC-CA74-9808-8BEA-FB5218CD2940}"/>
              </a:ext>
            </a:extLst>
          </p:cNvPr>
          <p:cNvSpPr/>
          <p:nvPr/>
        </p:nvSpPr>
        <p:spPr>
          <a:xfrm>
            <a:off x="9917903" y="4864212"/>
            <a:ext cx="167466" cy="139463"/>
          </a:xfrm>
          <a:prstGeom prst="triangle">
            <a:avLst>
              <a:gd name="adj" fmla="val 5002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BC609302-03E3-8220-4817-D1BFED820131}"/>
              </a:ext>
            </a:extLst>
          </p:cNvPr>
          <p:cNvSpPr/>
          <p:nvPr/>
        </p:nvSpPr>
        <p:spPr>
          <a:xfrm rot="2768504">
            <a:off x="9608873" y="5749750"/>
            <a:ext cx="167466" cy="139463"/>
          </a:xfrm>
          <a:prstGeom prst="triangle">
            <a:avLst>
              <a:gd name="adj" fmla="val 5002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F8731428-B7A9-05D2-5122-074CDD7BD805}"/>
              </a:ext>
            </a:extLst>
          </p:cNvPr>
          <p:cNvSpPr/>
          <p:nvPr/>
        </p:nvSpPr>
        <p:spPr>
          <a:xfrm rot="13681825">
            <a:off x="9489206" y="5628914"/>
            <a:ext cx="167466" cy="139463"/>
          </a:xfrm>
          <a:prstGeom prst="triangle">
            <a:avLst>
              <a:gd name="adj" fmla="val 500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2E5A33D-EEE9-AC66-90F1-159D02A7B8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74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04E12-7E5C-6C78-8C1B-F7E70F1B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B87C1-3CF3-4F42-6B36-6DCF86C4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48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511746-8AEA-4C27-2C99-02D53079C3FD}"/>
              </a:ext>
            </a:extLst>
          </p:cNvPr>
          <p:cNvSpPr txBox="1">
            <a:spLocks/>
          </p:cNvSpPr>
          <p:nvPr/>
        </p:nvSpPr>
        <p:spPr>
          <a:xfrm>
            <a:off x="292140" y="-187336"/>
            <a:ext cx="6644442" cy="144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Rerouted Traffic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0DEF0638-A936-0DB2-2F3C-F4AE556F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6871" y="-26969"/>
            <a:ext cx="975856" cy="918885"/>
          </a:xfrm>
          <a:prstGeom prst="rect">
            <a:avLst/>
          </a:prstGeom>
          <a:noFill/>
          <a:effectLst>
            <a:glow rad="76200">
              <a:schemeClr val="bg1">
                <a:alpha val="5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EDBC86-2CF5-3376-36FA-2C6B8EBF11E6}"/>
              </a:ext>
            </a:extLst>
          </p:cNvPr>
          <p:cNvSpPr txBox="1"/>
          <p:nvPr/>
        </p:nvSpPr>
        <p:spPr>
          <a:xfrm>
            <a:off x="-324750" y="760586"/>
            <a:ext cx="743040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Approximately</a:t>
            </a:r>
            <a:r>
              <a:rPr lang="en-US" sz="19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1/3 of northbound traffic </a:t>
            </a: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on Skillman St begins south of Belmont Ave and travels to Mockingbird Ln. This is considered </a:t>
            </a:r>
            <a:r>
              <a:rPr lang="en-US" sz="19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regional traffic</a:t>
            </a: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marL="800100" marR="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With the proposed road diet on Skillman, there is capacity for: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~19% of regional traffic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 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rerouted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to Greenville Ave.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~30% of local trips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 be 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rerouted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to take Greenville Ave.</a:t>
            </a:r>
          </a:p>
          <a:p>
            <a:pPr marL="800100" marR="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With this rerouted traffic, Greenville Ave is expected to operate at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D</a:t>
            </a:r>
            <a:r>
              <a:rPr lang="en-US" sz="1900" dirty="0">
                <a:solidFill>
                  <a:schemeClr val="accent2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/E</a:t>
            </a: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 the northbound direction in 2045.</a:t>
            </a:r>
          </a:p>
          <a:p>
            <a:pPr marL="800100" marR="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Approximately </a:t>
            </a:r>
            <a:r>
              <a:rPr lang="en-US" sz="19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2/3 of southbound traffic </a:t>
            </a: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on Skillman St begins north of Mockingbird Ln and travels to Live Oak St. This is considered </a:t>
            </a:r>
            <a:r>
              <a:rPr lang="en-US" sz="19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regional traffic</a:t>
            </a: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marL="800100" marR="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Due to the southbound capacity constraints on both Abrams Road and Greenville Ave, </a:t>
            </a:r>
            <a:r>
              <a:rPr lang="en-US" sz="19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no southbound trips on Skillman St are expected to be rerouted to those facilities.</a:t>
            </a:r>
            <a:endParaRPr lang="en-US" sz="1900" b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12E80-4740-0A29-1B36-363CBECE07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9" y="98529"/>
            <a:ext cx="4308752" cy="592357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B1BD4F-45E6-F3AD-69F1-1EF1E76A0B25}"/>
              </a:ext>
            </a:extLst>
          </p:cNvPr>
          <p:cNvSpPr txBox="1">
            <a:spLocks/>
          </p:cNvSpPr>
          <p:nvPr/>
        </p:nvSpPr>
        <p:spPr>
          <a:xfrm>
            <a:off x="282308" y="5878999"/>
            <a:ext cx="3498058" cy="3501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Per the City’s consultant's analysis</a:t>
            </a:r>
          </a:p>
        </p:txBody>
      </p:sp>
    </p:spTree>
    <p:extLst>
      <p:ext uri="{BB962C8B-B14F-4D97-AF65-F5344CB8AC3E}">
        <p14:creationId xmlns:p14="http://schemas.microsoft.com/office/powerpoint/2010/main" val="1999594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55117-49E2-8A27-C016-23657C99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49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580E9B-41E9-90A0-E16E-84DDAC5B1894}"/>
              </a:ext>
            </a:extLst>
          </p:cNvPr>
          <p:cNvSpPr txBox="1">
            <a:spLocks/>
          </p:cNvSpPr>
          <p:nvPr/>
        </p:nvSpPr>
        <p:spPr>
          <a:xfrm>
            <a:off x="311923" y="33322"/>
            <a:ext cx="7341410" cy="144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Lane Reduction LOS/Queueing with Rerouted Traffic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02564-FD49-F38F-8B6A-F371905081D6}"/>
              </a:ext>
            </a:extLst>
          </p:cNvPr>
          <p:cNvSpPr txBox="1"/>
          <p:nvPr/>
        </p:nvSpPr>
        <p:spPr>
          <a:xfrm>
            <a:off x="163305" y="1276945"/>
            <a:ext cx="63436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Reducing lanes would impact intersection LOS and queuing as follows: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2045 AM peak hour: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Southbound 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queueing significantly increases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Richmond, Belmont, and McCommas, with queues spilling into the adjacent intersections. </a:t>
            </a:r>
            <a:endParaRPr lang="en-US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2045 PM peak hour: </a:t>
            </a:r>
            <a:r>
              <a:rPr lang="en-US" sz="16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McCommas Intersection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LOS worsens from </a:t>
            </a:r>
            <a:r>
              <a:rPr lang="en-US" sz="1600" dirty="0">
                <a:solidFill>
                  <a:srgbClr val="3B7D2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</a:t>
            </a:r>
            <a:r>
              <a:rPr lang="en-US" sz="1600" dirty="0">
                <a:solidFill>
                  <a:srgbClr val="3B7D23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to </a:t>
            </a:r>
            <a:r>
              <a:rPr lang="en-US" sz="16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F 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112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seconds of delay). Southbound and northbound queueing significantly increases at the intersections mentioned above with </a:t>
            </a:r>
            <a:r>
              <a:rPr lang="en-US" sz="16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queues reaching over 1,000’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US" sz="600" dirty="0">
              <a:effectLst/>
              <a:highlight>
                <a:srgbClr val="FFFF00"/>
              </a:highlight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R="0" lvl="0"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Reducing lanes would impact corridor performance as follows: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2045 Daily LOS worsens from </a:t>
            </a:r>
            <a:r>
              <a:rPr lang="en-US" sz="1600" dirty="0">
                <a:solidFill>
                  <a:srgbClr val="E9713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</a:t>
            </a:r>
            <a:r>
              <a:rPr lang="en-US" sz="1600" dirty="0">
                <a:solidFill>
                  <a:srgbClr val="E97132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to </a:t>
            </a:r>
            <a:r>
              <a:rPr lang="en-US" sz="16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</a:t>
            </a:r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E/F</a:t>
            </a:r>
            <a:r>
              <a:rPr lang="en-US" sz="16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(1.31 V/C)</a:t>
            </a:r>
            <a:endParaRPr lang="en-US" sz="1600" dirty="0">
              <a:solidFill>
                <a:srgbClr val="FF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2045 AM LOS worsens from </a:t>
            </a:r>
            <a:r>
              <a:rPr lang="en-US" sz="1600" dirty="0">
                <a:solidFill>
                  <a:srgbClr val="3B7D23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C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to </a:t>
            </a:r>
            <a:r>
              <a:rPr lang="en-US" sz="16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</a:t>
            </a:r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D/</a:t>
            </a:r>
            <a:r>
              <a:rPr lang="en-US" sz="16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 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(1.07 V/C)</a:t>
            </a:r>
            <a:endPara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2045 PM LOS worsens from </a:t>
            </a:r>
            <a:r>
              <a:rPr lang="en-US" sz="1600" dirty="0">
                <a:solidFill>
                  <a:srgbClr val="E9713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</a:t>
            </a:r>
            <a:r>
              <a:rPr lang="en-US" sz="1600" dirty="0">
                <a:solidFill>
                  <a:srgbClr val="E97132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to </a:t>
            </a:r>
            <a:r>
              <a:rPr lang="en-US" sz="16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LOS F </a:t>
            </a: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(1.49 V/C)</a:t>
            </a:r>
            <a:endPara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1CFABB-D2D8-A74D-6953-7DB85806F9BE}"/>
              </a:ext>
            </a:extLst>
          </p:cNvPr>
          <p:cNvSpPr txBox="1">
            <a:spLocks/>
          </p:cNvSpPr>
          <p:nvPr/>
        </p:nvSpPr>
        <p:spPr>
          <a:xfrm>
            <a:off x="244619" y="5809554"/>
            <a:ext cx="3498058" cy="3501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Per the City’s consultant's analysis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A72AA0A-F5B8-EE44-7E8E-1DC05666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7430" y="-36984"/>
            <a:ext cx="975856" cy="918885"/>
          </a:xfrm>
          <a:prstGeom prst="rect">
            <a:avLst/>
          </a:prstGeom>
          <a:noFill/>
          <a:effectLst>
            <a:glow rad="76200">
              <a:schemeClr val="bg1">
                <a:alpha val="5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E756E14-39A0-238C-2621-A7DFAFD00FB0}"/>
              </a:ext>
            </a:extLst>
          </p:cNvPr>
          <p:cNvGrpSpPr/>
          <p:nvPr/>
        </p:nvGrpSpPr>
        <p:grpSpPr>
          <a:xfrm>
            <a:off x="6848488" y="1157329"/>
            <a:ext cx="1466472" cy="946406"/>
            <a:chOff x="11017113" y="2215678"/>
            <a:chExt cx="1466472" cy="94640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C7BB762-17A7-9529-CD3E-1B7A6D963F68}"/>
                </a:ext>
              </a:extLst>
            </p:cNvPr>
            <p:cNvGrpSpPr/>
            <p:nvPr/>
          </p:nvGrpSpPr>
          <p:grpSpPr>
            <a:xfrm>
              <a:off x="11017113" y="2215678"/>
              <a:ext cx="1466472" cy="946406"/>
              <a:chOff x="10848048" y="2404559"/>
              <a:chExt cx="1466472" cy="94640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981A2CB-C513-71A0-1C80-8ED06D371EDD}"/>
                  </a:ext>
                </a:extLst>
              </p:cNvPr>
              <p:cNvSpPr/>
              <p:nvPr/>
            </p:nvSpPr>
            <p:spPr>
              <a:xfrm>
                <a:off x="10848048" y="2404559"/>
                <a:ext cx="1334831" cy="94640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B68A8CE-D955-8E70-CA58-2A0F0B20E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0065" r="22243" b="28635"/>
              <a:stretch/>
            </p:blipFill>
            <p:spPr>
              <a:xfrm>
                <a:off x="10920349" y="2529442"/>
                <a:ext cx="228819" cy="84793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D80B3C1-15C0-F466-ED28-54296A1519F4}"/>
                  </a:ext>
                </a:extLst>
              </p:cNvPr>
              <p:cNvSpPr txBox="1"/>
              <p:nvPr/>
            </p:nvSpPr>
            <p:spPr>
              <a:xfrm>
                <a:off x="11099770" y="2440551"/>
                <a:ext cx="11155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- </a:t>
                </a:r>
                <a:r>
                  <a:rPr lang="en-US" sz="1000" dirty="0"/>
                  <a:t>Vehicle Queue </a:t>
                </a:r>
              </a:p>
              <a:p>
                <a:r>
                  <a:rPr lang="en-US" sz="1000" dirty="0"/>
                  <a:t>  Length</a:t>
                </a: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0990A67F-9342-E495-1411-839674276CA9}"/>
                  </a:ext>
                </a:extLst>
              </p:cNvPr>
              <p:cNvSpPr/>
              <p:nvPr/>
            </p:nvSpPr>
            <p:spPr>
              <a:xfrm rot="5400000">
                <a:off x="10966031" y="2511997"/>
                <a:ext cx="143713" cy="119682"/>
              </a:xfrm>
              <a:prstGeom prst="triangle">
                <a:avLst>
                  <a:gd name="adj" fmla="val 5002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336F730-39A3-B532-EE64-4F2277C8D9AB}"/>
                  </a:ext>
                </a:extLst>
              </p:cNvPr>
              <p:cNvSpPr txBox="1"/>
              <p:nvPr/>
            </p:nvSpPr>
            <p:spPr>
              <a:xfrm>
                <a:off x="11098055" y="2895758"/>
                <a:ext cx="12164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- Signalized</a:t>
                </a:r>
              </a:p>
              <a:p>
                <a:r>
                  <a:rPr lang="en-US" sz="1000" dirty="0"/>
                  <a:t>  Intersections 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1E19D8F-EE01-232C-3C18-F1785A767B9C}"/>
                </a:ext>
              </a:extLst>
            </p:cNvPr>
            <p:cNvSpPr/>
            <p:nvPr/>
          </p:nvSpPr>
          <p:spPr>
            <a:xfrm>
              <a:off x="11122044" y="2776208"/>
              <a:ext cx="146401" cy="14640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D385936-E9D2-7969-4956-D63EE4710C6F}"/>
              </a:ext>
            </a:extLst>
          </p:cNvPr>
          <p:cNvSpPr txBox="1"/>
          <p:nvPr/>
        </p:nvSpPr>
        <p:spPr>
          <a:xfrm>
            <a:off x="7095164" y="925818"/>
            <a:ext cx="835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Legend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E19849-848C-D2EF-6A7B-738913128029}"/>
              </a:ext>
            </a:extLst>
          </p:cNvPr>
          <p:cNvGrpSpPr/>
          <p:nvPr/>
        </p:nvGrpSpPr>
        <p:grpSpPr>
          <a:xfrm>
            <a:off x="7663299" y="-285948"/>
            <a:ext cx="4630300" cy="6443463"/>
            <a:chOff x="6950213" y="-243666"/>
            <a:chExt cx="4630300" cy="64434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02F8C9-1641-AD25-8665-98B7B95EA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2" t="-4477" r="-2562" b="11075"/>
            <a:stretch/>
          </p:blipFill>
          <p:spPr>
            <a:xfrm>
              <a:off x="7670012" y="-243666"/>
              <a:ext cx="3748603" cy="6443463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F8CDEBA-3F04-507E-7B80-7E6ABFF67BA8}"/>
                </a:ext>
              </a:extLst>
            </p:cNvPr>
            <p:cNvGrpSpPr/>
            <p:nvPr/>
          </p:nvGrpSpPr>
          <p:grpSpPr>
            <a:xfrm>
              <a:off x="6950213" y="210160"/>
              <a:ext cx="4630300" cy="5602919"/>
              <a:chOff x="6950213" y="210160"/>
              <a:chExt cx="4630300" cy="560291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6F9C3E-069F-858E-8DB1-1D92A8FFC73C}"/>
                  </a:ext>
                </a:extLst>
              </p:cNvPr>
              <p:cNvSpPr txBox="1"/>
              <p:nvPr/>
            </p:nvSpPr>
            <p:spPr>
              <a:xfrm rot="16200000">
                <a:off x="8574393" y="3462177"/>
                <a:ext cx="1400205" cy="39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effectLst>
                      <a:glow rad="101600">
                        <a:srgbClr val="FFFFFF"/>
                      </a:glow>
                    </a:effectLst>
                  </a:rPr>
                  <a:t>Skillman St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FAE17E-66DB-6B65-3D0F-FCC2AFCEE2A1}"/>
                  </a:ext>
                </a:extLst>
              </p:cNvPr>
              <p:cNvSpPr txBox="1"/>
              <p:nvPr/>
            </p:nvSpPr>
            <p:spPr>
              <a:xfrm>
                <a:off x="8111302" y="2153167"/>
                <a:ext cx="1732115" cy="39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effectLst>
                      <a:glow rad="101600">
                        <a:srgbClr val="FFFFFF"/>
                      </a:glow>
                    </a:effectLst>
                  </a:rPr>
                  <a:t>Vanderbilt Ave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CBEE69-8ED5-CBA6-8221-D253E0FA1AD9}"/>
                  </a:ext>
                </a:extLst>
              </p:cNvPr>
              <p:cNvSpPr txBox="1"/>
              <p:nvPr/>
            </p:nvSpPr>
            <p:spPr>
              <a:xfrm>
                <a:off x="9607180" y="3145882"/>
                <a:ext cx="1276703" cy="39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effectLst>
                      <a:glow rad="101600">
                        <a:srgbClr val="FFFFFF"/>
                      </a:glow>
                    </a:effectLst>
                  </a:rPr>
                  <a:t>Llano Ave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E26647-1EA4-7D58-CAA2-D03C8FFF9623}"/>
                  </a:ext>
                </a:extLst>
              </p:cNvPr>
              <p:cNvSpPr txBox="1"/>
              <p:nvPr/>
            </p:nvSpPr>
            <p:spPr>
              <a:xfrm>
                <a:off x="9717985" y="5269118"/>
                <a:ext cx="1734689" cy="39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effectLst>
                      <a:glow rad="101600">
                        <a:srgbClr val="FFFFFF"/>
                      </a:glow>
                    </a:effectLst>
                  </a:rPr>
                  <a:t>Richmond Ave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DC082D-DFDB-6768-0F3B-3CCFD080324E}"/>
                  </a:ext>
                </a:extLst>
              </p:cNvPr>
              <p:cNvSpPr txBox="1"/>
              <p:nvPr/>
            </p:nvSpPr>
            <p:spPr>
              <a:xfrm>
                <a:off x="7982032" y="352055"/>
                <a:ext cx="1950818" cy="39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effectLst>
                      <a:glow rad="101600">
                        <a:srgbClr val="FFFFFF"/>
                      </a:glow>
                    </a:effectLst>
                  </a:rPr>
                  <a:t>McCommas Blvd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E4EF04-E3DA-DF2E-7432-F2F625AD9D24}"/>
                  </a:ext>
                </a:extLst>
              </p:cNvPr>
              <p:cNvSpPr txBox="1"/>
              <p:nvPr/>
            </p:nvSpPr>
            <p:spPr>
              <a:xfrm>
                <a:off x="9767024" y="4906375"/>
                <a:ext cx="1177796" cy="286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effectLst>
                      <a:glow rad="101600">
                        <a:srgbClr val="FFFFFF"/>
                      </a:glow>
                    </a:effectLst>
                  </a:rPr>
                  <a:t>Belmont Ave</a:t>
                </a:r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52F90B00-AF11-A541-73B1-3D994E682537}"/>
                  </a:ext>
                </a:extLst>
              </p:cNvPr>
              <p:cNvSpPr/>
              <p:nvPr/>
            </p:nvSpPr>
            <p:spPr>
              <a:xfrm rot="10800000">
                <a:off x="9391614" y="387655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5D22BBC-3549-87FF-97CC-2E615F367CC6}"/>
                  </a:ext>
                </a:extLst>
              </p:cNvPr>
              <p:cNvSpPr/>
              <p:nvPr/>
            </p:nvSpPr>
            <p:spPr>
              <a:xfrm rot="10800000">
                <a:off x="9391614" y="210160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377DFC4-16E3-A37A-B248-0531796AF0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53362" y="1687779"/>
                <a:ext cx="3202" cy="627251"/>
              </a:xfrm>
              <a:prstGeom prst="line">
                <a:avLst/>
              </a:prstGeom>
              <a:ln w="50800">
                <a:solidFill>
                  <a:srgbClr val="FF0000">
                    <a:alpha val="42000"/>
                  </a:srgbClr>
                </a:solidFill>
              </a:ln>
              <a:effectLst>
                <a:glow rad="25400">
                  <a:srgbClr val="FF0000">
                    <a:alpha val="38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5A792ACA-9F75-A57D-2BFB-1EA566361D5F}"/>
                  </a:ext>
                </a:extLst>
              </p:cNvPr>
              <p:cNvSpPr/>
              <p:nvPr/>
            </p:nvSpPr>
            <p:spPr>
              <a:xfrm rot="10800000">
                <a:off x="9376848" y="2173145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C70E1C5-5EE3-43BA-0570-279F4FEFD9F1}"/>
                  </a:ext>
                </a:extLst>
              </p:cNvPr>
              <p:cNvSpPr/>
              <p:nvPr/>
            </p:nvSpPr>
            <p:spPr>
              <a:xfrm rot="10800000">
                <a:off x="9376848" y="1930782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E1CE4473-9633-549E-6096-3AD950B48AB1}"/>
                  </a:ext>
                </a:extLst>
              </p:cNvPr>
              <p:cNvSpPr/>
              <p:nvPr/>
            </p:nvSpPr>
            <p:spPr>
              <a:xfrm rot="10800000">
                <a:off x="9376848" y="1704227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8762D2C-C392-6BEB-F8E0-3AB6EB4BCA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81072" y="4316891"/>
                <a:ext cx="3202" cy="627251"/>
              </a:xfrm>
              <a:prstGeom prst="line">
                <a:avLst/>
              </a:prstGeom>
              <a:ln w="50800">
                <a:solidFill>
                  <a:srgbClr val="FF0000">
                    <a:alpha val="42000"/>
                  </a:srgbClr>
                </a:solidFill>
              </a:ln>
              <a:effectLst>
                <a:glow rad="25400">
                  <a:srgbClr val="FF0000">
                    <a:alpha val="38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A4437EF2-C295-5035-EDEF-9C1BAF992C37}"/>
                  </a:ext>
                </a:extLst>
              </p:cNvPr>
              <p:cNvSpPr/>
              <p:nvPr/>
            </p:nvSpPr>
            <p:spPr>
              <a:xfrm rot="10800000">
                <a:off x="9404557" y="4802257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EDCA0C65-9C20-19CE-5F1F-3C9CE4897DE7}"/>
                  </a:ext>
                </a:extLst>
              </p:cNvPr>
              <p:cNvSpPr/>
              <p:nvPr/>
            </p:nvSpPr>
            <p:spPr>
              <a:xfrm rot="10800000">
                <a:off x="9404557" y="4559894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7FF9A292-74BB-5B2B-88BC-6C0E478728E0}"/>
                  </a:ext>
                </a:extLst>
              </p:cNvPr>
              <p:cNvSpPr/>
              <p:nvPr/>
            </p:nvSpPr>
            <p:spPr>
              <a:xfrm rot="10800000">
                <a:off x="9404557" y="4333339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88D8846-F7AD-6FF5-AF42-88C137622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80198" y="4533727"/>
                <a:ext cx="0" cy="839907"/>
              </a:xfrm>
              <a:prstGeom prst="line">
                <a:avLst/>
              </a:prstGeom>
              <a:ln w="50800">
                <a:solidFill>
                  <a:srgbClr val="FF0000">
                    <a:alpha val="42000"/>
                  </a:srgbClr>
                </a:solidFill>
              </a:ln>
              <a:effectLst>
                <a:glow rad="25400">
                  <a:srgbClr val="FF0000">
                    <a:alpha val="38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CCB974FC-24D2-24B0-3921-2FC393639005}"/>
                  </a:ext>
                </a:extLst>
              </p:cNvPr>
              <p:cNvSpPr/>
              <p:nvPr/>
            </p:nvSpPr>
            <p:spPr>
              <a:xfrm rot="10800000">
                <a:off x="9303683" y="5231749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2B6C6F10-9F98-07AC-E46C-BA598D4E99A9}"/>
                  </a:ext>
                </a:extLst>
              </p:cNvPr>
              <p:cNvSpPr/>
              <p:nvPr/>
            </p:nvSpPr>
            <p:spPr>
              <a:xfrm rot="10800000">
                <a:off x="9303683" y="4762831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E7D1C0AD-FA85-224D-2198-9C1B8A9F8AA9}"/>
                  </a:ext>
                </a:extLst>
              </p:cNvPr>
              <p:cNvSpPr/>
              <p:nvPr/>
            </p:nvSpPr>
            <p:spPr>
              <a:xfrm rot="10800000">
                <a:off x="9303683" y="4536690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53099409-0314-37F3-9C59-84D506BDC91F}"/>
                  </a:ext>
                </a:extLst>
              </p:cNvPr>
              <p:cNvSpPr/>
              <p:nvPr/>
            </p:nvSpPr>
            <p:spPr>
              <a:xfrm>
                <a:off x="9425179" y="5673616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D7FB5D3-3CC0-D055-C314-CDF85D61092D}"/>
                  </a:ext>
                </a:extLst>
              </p:cNvPr>
              <p:cNvSpPr/>
              <p:nvPr/>
            </p:nvSpPr>
            <p:spPr>
              <a:xfrm>
                <a:off x="9425179" y="5431253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93D4891D-DC3F-81C1-96BF-262BED8DAA9D}"/>
                  </a:ext>
                </a:extLst>
              </p:cNvPr>
              <p:cNvSpPr/>
              <p:nvPr/>
            </p:nvSpPr>
            <p:spPr>
              <a:xfrm>
                <a:off x="9425179" y="5204698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E10060D2-F929-DDC1-B5DD-0AF137D9AD4B}"/>
                  </a:ext>
                </a:extLst>
              </p:cNvPr>
              <p:cNvSpPr/>
              <p:nvPr/>
            </p:nvSpPr>
            <p:spPr>
              <a:xfrm>
                <a:off x="9339158" y="5630866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A7A894-4AF3-656C-F879-49B5A93BAE2D}"/>
                  </a:ext>
                </a:extLst>
              </p:cNvPr>
              <p:cNvSpPr/>
              <p:nvPr/>
            </p:nvSpPr>
            <p:spPr>
              <a:xfrm>
                <a:off x="9309722" y="5386461"/>
                <a:ext cx="234986" cy="23498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F970B37-3F8E-DE91-92DF-ECD3CC907AEC}"/>
                  </a:ext>
                </a:extLst>
              </p:cNvPr>
              <p:cNvSpPr/>
              <p:nvPr/>
            </p:nvSpPr>
            <p:spPr>
              <a:xfrm>
                <a:off x="9334702" y="2331193"/>
                <a:ext cx="234986" cy="23498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24DADE-EFAD-B918-A1B0-42411CBA9860}"/>
                  </a:ext>
                </a:extLst>
              </p:cNvPr>
              <p:cNvSpPr/>
              <p:nvPr/>
            </p:nvSpPr>
            <p:spPr>
              <a:xfrm>
                <a:off x="9350636" y="516231"/>
                <a:ext cx="234986" cy="23498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34912251-CFBB-2AAB-164E-8DE507257329}"/>
                  </a:ext>
                </a:extLst>
              </p:cNvPr>
              <p:cNvSpPr/>
              <p:nvPr/>
            </p:nvSpPr>
            <p:spPr>
              <a:xfrm>
                <a:off x="10245531" y="980985"/>
                <a:ext cx="1334982" cy="525776"/>
              </a:xfrm>
              <a:prstGeom prst="wedgeRoundRectCallout">
                <a:avLst>
                  <a:gd name="adj1" fmla="val -102838"/>
                  <a:gd name="adj2" fmla="val -162285"/>
                  <a:gd name="adj3" fmla="val 1666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Over 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1000’</a:t>
                </a:r>
                <a:r>
                  <a:rPr lang="en-US" sz="1200" dirty="0">
                    <a:solidFill>
                      <a:schemeClr val="tx1"/>
                    </a:solidFill>
                  </a:rPr>
                  <a:t> of Vehicle Queue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51DA671-9843-16A6-B6E7-0611438C1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333" t="-2" r="-1432" b="-1437"/>
              <a:stretch/>
            </p:blipFill>
            <p:spPr>
              <a:xfrm>
                <a:off x="8393765" y="5040581"/>
                <a:ext cx="983083" cy="46375"/>
              </a:xfrm>
              <a:prstGeom prst="rect">
                <a:avLst/>
              </a:prstGeom>
            </p:spPr>
          </p:pic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1346B5A9-35ED-B91B-1BB4-50A927220B44}"/>
                  </a:ext>
                </a:extLst>
              </p:cNvPr>
              <p:cNvSpPr/>
              <p:nvPr/>
            </p:nvSpPr>
            <p:spPr>
              <a:xfrm rot="10800000">
                <a:off x="9303683" y="4989386"/>
                <a:ext cx="167466" cy="139463"/>
              </a:xfrm>
              <a:prstGeom prst="triangle">
                <a:avLst>
                  <a:gd name="adj" fmla="val 5002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54E6819-C20D-505D-EF78-E8CFAFB40F3D}"/>
                  </a:ext>
                </a:extLst>
              </p:cNvPr>
              <p:cNvSpPr/>
              <p:nvPr/>
            </p:nvSpPr>
            <p:spPr>
              <a:xfrm>
                <a:off x="9376848" y="4956283"/>
                <a:ext cx="234986" cy="23498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Speech Bubble: Rectangle with Corners Rounded 48">
                <a:extLst>
                  <a:ext uri="{FF2B5EF4-FFF2-40B4-BE49-F238E27FC236}">
                    <a16:creationId xmlns:a16="http://schemas.microsoft.com/office/drawing/2014/main" id="{DAA30156-83BD-FCEB-8AAA-4044D007603C}"/>
                  </a:ext>
                </a:extLst>
              </p:cNvPr>
              <p:cNvSpPr/>
              <p:nvPr/>
            </p:nvSpPr>
            <p:spPr>
              <a:xfrm>
                <a:off x="6950213" y="4757095"/>
                <a:ext cx="1709194" cy="866960"/>
              </a:xfrm>
              <a:prstGeom prst="wedgeRoundRectCallout">
                <a:avLst>
                  <a:gd name="adj1" fmla="val -33185"/>
                  <a:gd name="adj2" fmla="val -11289"/>
                  <a:gd name="adj3" fmla="val 1666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Long</a:t>
                </a:r>
                <a:r>
                  <a:rPr lang="en-US" sz="1200" dirty="0">
                    <a:solidFill>
                      <a:schemeClr val="tx1"/>
                    </a:solidFill>
                  </a:rPr>
                  <a:t> Vehicle Queue Lengths spilling into adjacent intersections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08676AE-2092-E466-CD45-7AF85377ED7F}"/>
                  </a:ext>
                </a:extLst>
              </p:cNvPr>
              <p:cNvCxnSpPr/>
              <p:nvPr/>
            </p:nvCxnSpPr>
            <p:spPr>
              <a:xfrm>
                <a:off x="9607180" y="5128850"/>
                <a:ext cx="88957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Left Brace 59">
            <a:extLst>
              <a:ext uri="{FF2B5EF4-FFF2-40B4-BE49-F238E27FC236}">
                <a16:creationId xmlns:a16="http://schemas.microsoft.com/office/drawing/2014/main" id="{1DB3BC6F-3E0A-E59C-F3A0-848ED7F9D92A}"/>
              </a:ext>
            </a:extLst>
          </p:cNvPr>
          <p:cNvSpPr/>
          <p:nvPr/>
        </p:nvSpPr>
        <p:spPr>
          <a:xfrm>
            <a:off x="9391580" y="4330484"/>
            <a:ext cx="626595" cy="1717966"/>
          </a:xfrm>
          <a:prstGeom prst="leftBrace">
            <a:avLst>
              <a:gd name="adj1" fmla="val 27912"/>
              <a:gd name="adj2" fmla="val 49244"/>
            </a:avLst>
          </a:prstGeom>
          <a:ln w="31750">
            <a:solidFill>
              <a:srgbClr val="FFFF00"/>
            </a:solidFill>
          </a:ln>
          <a:effectLst>
            <a:glow rad="25400">
              <a:schemeClr val="tx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3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8E7922-E035-46E6-AA7F-AE0945B1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8" y="345029"/>
            <a:ext cx="11268071" cy="1005840"/>
          </a:xfrm>
        </p:spPr>
        <p:txBody>
          <a:bodyPr>
            <a:normAutofit/>
          </a:bodyPr>
          <a:lstStyle/>
          <a:p>
            <a:r>
              <a:rPr lang="en-US" sz="3600" b="1">
                <a:cs typeface="Arial" panose="020B0604020202020204" pitchFamily="34" charset="0"/>
              </a:rPr>
              <a:t>Study Locations &amp; Objectives</a:t>
            </a:r>
            <a:endParaRPr lang="en-US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088D4-C838-400A-B518-7D33B4EA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5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E01883-DC30-752A-DBA7-4BFAAAC51223}"/>
              </a:ext>
            </a:extLst>
          </p:cNvPr>
          <p:cNvGrpSpPr/>
          <p:nvPr/>
        </p:nvGrpSpPr>
        <p:grpSpPr>
          <a:xfrm>
            <a:off x="466728" y="1575700"/>
            <a:ext cx="5978321" cy="646331"/>
            <a:chOff x="914361" y="1676909"/>
            <a:chExt cx="5978321" cy="646331"/>
          </a:xfrm>
        </p:grpSpPr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F39EDDB9-CD88-C561-7A7B-7633BD6E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361" y="1676909"/>
              <a:ext cx="369332" cy="3693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AD1312F-3B34-CEEA-2EA2-89F792EDD381}"/>
                </a:ext>
              </a:extLst>
            </p:cNvPr>
            <p:cNvSpPr txBox="1"/>
            <p:nvPr/>
          </p:nvSpPr>
          <p:spPr>
            <a:xfrm>
              <a:off x="1330624" y="1676909"/>
              <a:ext cx="5562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Evaluate Existing Conditions and </a:t>
              </a:r>
              <a:b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Speeding Issues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14A6C5-DC5A-0B69-1192-A466EED58C49}"/>
              </a:ext>
            </a:extLst>
          </p:cNvPr>
          <p:cNvGrpSpPr/>
          <p:nvPr/>
        </p:nvGrpSpPr>
        <p:grpSpPr>
          <a:xfrm>
            <a:off x="466728" y="2290720"/>
            <a:ext cx="5689101" cy="369332"/>
            <a:chOff x="914361" y="2255833"/>
            <a:chExt cx="5689101" cy="369332"/>
          </a:xfrm>
        </p:grpSpPr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82DE03C8-EFC3-A140-18B2-98D2D2D60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361" y="2255833"/>
              <a:ext cx="369332" cy="3693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F33709-1ED9-0425-BA9B-1D4068546F1A}"/>
                </a:ext>
              </a:extLst>
            </p:cNvPr>
            <p:cNvSpPr txBox="1"/>
            <p:nvPr/>
          </p:nvSpPr>
          <p:spPr>
            <a:xfrm>
              <a:off x="1330624" y="2255833"/>
              <a:ext cx="5272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Evaluate Crash Reports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451501-0602-7A45-FD38-3B19F882D86C}"/>
              </a:ext>
            </a:extLst>
          </p:cNvPr>
          <p:cNvGrpSpPr/>
          <p:nvPr/>
        </p:nvGrpSpPr>
        <p:grpSpPr>
          <a:xfrm>
            <a:off x="466728" y="3506761"/>
            <a:ext cx="6215776" cy="369332"/>
            <a:chOff x="914361" y="3412361"/>
            <a:chExt cx="6215776" cy="369332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E1BF8E8E-1749-8A18-A5E0-F75668B1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361" y="3412361"/>
              <a:ext cx="369332" cy="36933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8A7BAC-B979-A154-6017-4297DABCCE82}"/>
                </a:ext>
              </a:extLst>
            </p:cNvPr>
            <p:cNvSpPr txBox="1"/>
            <p:nvPr/>
          </p:nvSpPr>
          <p:spPr>
            <a:xfrm>
              <a:off x="1330624" y="3412361"/>
              <a:ext cx="5799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Pedestrian and Bike Accommodations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470398-F2AE-CD1A-DFF6-399E6D8CBE28}"/>
              </a:ext>
            </a:extLst>
          </p:cNvPr>
          <p:cNvGrpSpPr/>
          <p:nvPr/>
        </p:nvGrpSpPr>
        <p:grpSpPr>
          <a:xfrm>
            <a:off x="466728" y="4557945"/>
            <a:ext cx="5140373" cy="646331"/>
            <a:chOff x="914361" y="4451063"/>
            <a:chExt cx="5140373" cy="646331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E239F301-47F0-4B1F-2C04-08F14A944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361" y="4579399"/>
              <a:ext cx="369332" cy="3693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3E96634-9107-EF3A-8F66-5F12C8EA1E1C}"/>
                </a:ext>
              </a:extLst>
            </p:cNvPr>
            <p:cNvSpPr txBox="1"/>
            <p:nvPr/>
          </p:nvSpPr>
          <p:spPr>
            <a:xfrm>
              <a:off x="1330624" y="4451063"/>
              <a:ext cx="47241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Recommendations for Operational Improvements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F27757-5F59-50E9-E10B-8678B46B0B50}"/>
              </a:ext>
            </a:extLst>
          </p:cNvPr>
          <p:cNvGrpSpPr/>
          <p:nvPr/>
        </p:nvGrpSpPr>
        <p:grpSpPr>
          <a:xfrm>
            <a:off x="466728" y="2918058"/>
            <a:ext cx="5810471" cy="369332"/>
            <a:chOff x="466728" y="2561926"/>
            <a:chExt cx="5810471" cy="369332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31DD765-39C6-18C9-48B1-14324021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728" y="2561926"/>
              <a:ext cx="369332" cy="36933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1A65AE-868D-E8C7-D679-84CF856E7420}"/>
                </a:ext>
              </a:extLst>
            </p:cNvPr>
            <p:cNvSpPr txBox="1"/>
            <p:nvPr/>
          </p:nvSpPr>
          <p:spPr>
            <a:xfrm>
              <a:off x="882991" y="2561926"/>
              <a:ext cx="5394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Operations Analysis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2B1CF8-A11A-04CD-A826-B1B2953A4D4E}"/>
              </a:ext>
            </a:extLst>
          </p:cNvPr>
          <p:cNvGrpSpPr/>
          <p:nvPr/>
        </p:nvGrpSpPr>
        <p:grpSpPr>
          <a:xfrm>
            <a:off x="466728" y="4096521"/>
            <a:ext cx="6215776" cy="369332"/>
            <a:chOff x="914361" y="3995880"/>
            <a:chExt cx="6215776" cy="369332"/>
          </a:xfrm>
        </p:grpSpPr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5DD18B36-28BD-7827-3D30-637B1C3C3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361" y="3995880"/>
              <a:ext cx="369332" cy="36933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3B4DB8-871C-6904-A927-5B9E32205893}"/>
                </a:ext>
              </a:extLst>
            </p:cNvPr>
            <p:cNvSpPr txBox="1"/>
            <p:nvPr/>
          </p:nvSpPr>
          <p:spPr>
            <a:xfrm>
              <a:off x="1330624" y="3995880"/>
              <a:ext cx="5799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056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Mitigations for Safety Challenges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F04D83-7312-D4E3-C2CD-B0917FFBF2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544F8-F1D1-1825-305B-5DD5CBC45C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232" y="1811553"/>
            <a:ext cx="6567692" cy="3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42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1BB97-81EB-2CD5-7CC9-D5DCE681E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751C7-64E3-6AC8-1B26-AD1E47E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50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38184C-1E44-3B1B-BBE7-A1250106F8DC}"/>
              </a:ext>
            </a:extLst>
          </p:cNvPr>
          <p:cNvGrpSpPr/>
          <p:nvPr/>
        </p:nvGrpSpPr>
        <p:grpSpPr>
          <a:xfrm>
            <a:off x="517004" y="1702716"/>
            <a:ext cx="11157992" cy="2751218"/>
            <a:chOff x="490323" y="1174396"/>
            <a:chExt cx="11157992" cy="27512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4000707-36F8-53B9-0D52-98E3D0F42033}"/>
                </a:ext>
              </a:extLst>
            </p:cNvPr>
            <p:cNvSpPr txBox="1"/>
            <p:nvPr/>
          </p:nvSpPr>
          <p:spPr>
            <a:xfrm>
              <a:off x="490323" y="1603795"/>
              <a:ext cx="5844559" cy="23218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tIns="91440" rtlCol="0">
              <a:noAutofit/>
            </a:bodyPr>
            <a:lstStyle/>
            <a:p>
              <a:pPr lvl="1" indent="-34290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tx1"/>
                  </a:solidFill>
                </a:rPr>
                <a:t>Will help reduce speeds, especially around Tietze Park area</a:t>
              </a:r>
            </a:p>
            <a:p>
              <a:pPr lvl="1" indent="-34290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tx1"/>
                  </a:solidFill>
                </a:rPr>
                <a:t>Bringing the curb inward would accommodate wider sidewalks and buffer areas</a:t>
              </a:r>
            </a:p>
            <a:p>
              <a:pPr lvl="1" indent="-342900">
                <a:buFont typeface="Wingdings" panose="05000000000000000000" pitchFamily="2" charset="2"/>
                <a:buChar char="ü"/>
              </a:pPr>
              <a:r>
                <a:rPr lang="en-US" dirty="0"/>
                <a:t>Enhances multimodal connectivity through the proposed shared-use path</a:t>
              </a:r>
            </a:p>
            <a:p>
              <a:pPr lvl="1" indent="-342900">
                <a:buFont typeface="Wingdings" panose="05000000000000000000" pitchFamily="2" charset="2"/>
                <a:buChar char="ü"/>
              </a:pPr>
              <a:r>
                <a:rPr lang="en-US" dirty="0"/>
                <a:t>Will potentially provide an increase in pedestrian safety and quality of life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DD6FE6-B1B9-E364-7ED9-FB86CE10A51D}"/>
                </a:ext>
              </a:extLst>
            </p:cNvPr>
            <p:cNvSpPr txBox="1"/>
            <p:nvPr/>
          </p:nvSpPr>
          <p:spPr>
            <a:xfrm>
              <a:off x="490324" y="1174396"/>
              <a:ext cx="5844558" cy="4293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>
                <a:buClrTx/>
              </a:pPr>
              <a:r>
                <a:rPr lang="en-US" b="1" dirty="0"/>
                <a:t>Benefits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FB6FFD-78C8-81D5-C6DD-2ACA47D50A3B}"/>
                </a:ext>
              </a:extLst>
            </p:cNvPr>
            <p:cNvSpPr txBox="1"/>
            <p:nvPr/>
          </p:nvSpPr>
          <p:spPr>
            <a:xfrm>
              <a:off x="6334882" y="1610875"/>
              <a:ext cx="5313433" cy="2314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tIns="91440" rtlCol="0">
              <a:noAutofit/>
            </a:bodyPr>
            <a:lstStyle/>
            <a:p>
              <a:pPr lvl="1" indent="-342900">
                <a:buFont typeface="Wingdings" panose="05000000000000000000" pitchFamily="2" charset="2"/>
                <a:buChar char="û"/>
              </a:pPr>
              <a:r>
                <a:rPr lang="en-US" dirty="0">
                  <a:solidFill>
                    <a:schemeClr val="tx1"/>
                  </a:solidFill>
                </a:rPr>
                <a:t>Queueing and degradation of LOS and Delay is expected at key intersections</a:t>
              </a:r>
            </a:p>
            <a:p>
              <a:pPr lvl="1" indent="-342900">
                <a:buFont typeface="Wingdings" panose="05000000000000000000" pitchFamily="2" charset="2"/>
                <a:buChar char="û"/>
              </a:pPr>
              <a:r>
                <a:rPr lang="en-US" dirty="0">
                  <a:solidFill>
                    <a:schemeClr val="tx1"/>
                  </a:solidFill>
                </a:rPr>
                <a:t>Significant Queues are expected at Richmond, Belmont, and McCommas</a:t>
              </a:r>
            </a:p>
            <a:p>
              <a:pPr lvl="1" indent="-342900">
                <a:buFont typeface="Wingdings" panose="05000000000000000000" pitchFamily="2" charset="2"/>
                <a:buChar char="û"/>
              </a:pPr>
              <a:r>
                <a:rPr lang="en-US" dirty="0">
                  <a:solidFill>
                    <a:schemeClr val="tx1"/>
                  </a:solidFill>
                </a:rPr>
                <a:t>Potential for traffic rerouting onto neighborhood streets due to long delays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2ABCE9-5812-6518-3BE4-AD3C5AC170FA}"/>
                </a:ext>
              </a:extLst>
            </p:cNvPr>
            <p:cNvSpPr txBox="1"/>
            <p:nvPr/>
          </p:nvSpPr>
          <p:spPr>
            <a:xfrm>
              <a:off x="6334882" y="1174396"/>
              <a:ext cx="5313433" cy="429399"/>
            </a:xfrm>
            <a:prstGeom prst="rect">
              <a:avLst/>
            </a:prstGeom>
            <a:solidFill>
              <a:srgbClr val="E5B3AF"/>
            </a:solidFill>
            <a:ln w="38100"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>
                <a:buClrTx/>
              </a:pPr>
              <a:r>
                <a:rPr lang="en-US" b="1" dirty="0"/>
                <a:t>Disadvantages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8498BB3-7360-639B-A60B-640A94A29FAE}"/>
              </a:ext>
            </a:extLst>
          </p:cNvPr>
          <p:cNvSpPr txBox="1">
            <a:spLocks/>
          </p:cNvSpPr>
          <p:nvPr/>
        </p:nvSpPr>
        <p:spPr>
          <a:xfrm>
            <a:off x="282308" y="138005"/>
            <a:ext cx="10721300" cy="144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05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Benefits and Disadvantages of the Lane Reduction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36C2A9E-6737-861E-7B95-185BEDE75C3F}"/>
              </a:ext>
            </a:extLst>
          </p:cNvPr>
          <p:cNvSpPr txBox="1">
            <a:spLocks/>
          </p:cNvSpPr>
          <p:nvPr/>
        </p:nvSpPr>
        <p:spPr>
          <a:xfrm>
            <a:off x="282308" y="5878999"/>
            <a:ext cx="3498058" cy="3501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Per the City’s consultant's analysis</a:t>
            </a:r>
          </a:p>
        </p:txBody>
      </p:sp>
    </p:spTree>
    <p:extLst>
      <p:ext uri="{BB962C8B-B14F-4D97-AF65-F5344CB8AC3E}">
        <p14:creationId xmlns:p14="http://schemas.microsoft.com/office/powerpoint/2010/main" val="4640101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72BA5-FA5D-8F3F-3DA7-FA0B8B95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5695" y="6356352"/>
            <a:ext cx="2743200" cy="365125"/>
          </a:xfrm>
        </p:spPr>
        <p:txBody>
          <a:bodyPr/>
          <a:lstStyle/>
          <a:p>
            <a:fld id="{3124D799-8608-4924-AD63-20EE418A278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14CA1-E8FC-1969-F9CF-8D8844C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79" y="4219575"/>
            <a:ext cx="5144876" cy="1616353"/>
          </a:xfrm>
        </p:spPr>
        <p:txBody>
          <a:bodyPr>
            <a:noAutofit/>
          </a:bodyPr>
          <a:lstStyle/>
          <a:p>
            <a:r>
              <a:rPr lang="en-US" sz="4400" dirty="0"/>
              <a:t>Project Website</a:t>
            </a:r>
          </a:p>
        </p:txBody>
      </p:sp>
    </p:spTree>
    <p:extLst>
      <p:ext uri="{BB962C8B-B14F-4D97-AF65-F5344CB8AC3E}">
        <p14:creationId xmlns:p14="http://schemas.microsoft.com/office/powerpoint/2010/main" val="1364012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DE6D1-6978-47EB-90BC-D051A9EAA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7" y="1330165"/>
            <a:ext cx="6019797" cy="20810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Comments will be accepted through July 1</a:t>
            </a:r>
            <a:r>
              <a:rPr lang="en-US" baseline="30000" dirty="0"/>
              <a:t>st</a:t>
            </a:r>
            <a:r>
              <a:rPr lang="en-US" dirty="0"/>
              <a:t>, 2025 . Fill out one of the comment forms.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F813E-9481-4491-ACD1-CADBC93D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Q&amp;A and Comments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E00A2-39A5-4BDA-A4A1-C25131F3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52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4F5CB-2393-4544-AF3B-CE5E673E2A95}"/>
              </a:ext>
            </a:extLst>
          </p:cNvPr>
          <p:cNvSpPr txBox="1"/>
          <p:nvPr/>
        </p:nvSpPr>
        <p:spPr>
          <a:xfrm>
            <a:off x="466726" y="3715830"/>
            <a:ext cx="48743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9A627"/>
                </a:solidFill>
              </a:rPr>
              <a:t>Project Webpage:</a:t>
            </a:r>
          </a:p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https://dallascityhall.com/departments/transportation/Pages/Abrams-Skillman-Corridor-Studies.aspx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US" b="1" dirty="0">
              <a:solidFill>
                <a:srgbClr val="3056A5"/>
              </a:solidFill>
              <a:highlight>
                <a:srgbClr val="FFFF00"/>
              </a:highlight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DF270CC-36AD-4437-8F6C-F627DB31B7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307644"/>
            <a:ext cx="304800" cy="2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A94EC-F344-1BF0-34D6-3D299AC29B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0E2FA8-B3D5-CEDD-3F6A-6C03C90C0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6654" y="4763423"/>
            <a:ext cx="987607" cy="143393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4409585-0282-0A81-7202-D49EAF52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537" y="400077"/>
            <a:ext cx="393192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5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0FDFFF-3BCF-C98B-7A3E-A6997E7A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57" y="2839183"/>
            <a:ext cx="5967555" cy="18842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1900" dirty="0">
                <a:solidFill>
                  <a:schemeClr val="tx1"/>
                </a:solidFill>
                <a:latin typeface="Arial"/>
                <a:cs typeface="Arial"/>
              </a:rPr>
              <a:t>A Public Engagement Survey was hosted in </a:t>
            </a:r>
            <a:r>
              <a:rPr lang="en-US" sz="1900" b="1" dirty="0">
                <a:solidFill>
                  <a:schemeClr val="tx1"/>
                </a:solidFill>
                <a:latin typeface="Arial"/>
                <a:cs typeface="Arial"/>
              </a:rPr>
              <a:t>May 2024</a:t>
            </a:r>
            <a:r>
              <a:rPr lang="en-US" sz="1900" b="1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/>
                <a:cs typeface="Arial"/>
              </a:rPr>
              <a:t>for the following concurrent studies</a:t>
            </a:r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marL="685800" lvl="1" indent="-228600">
              <a:spcBef>
                <a:spcPts val="1800"/>
              </a:spcBef>
              <a:buClrTx/>
              <a:buFont typeface="Wingdings" panose="05000000000000000000" pitchFamily="2" charset="2"/>
              <a:buChar char="§"/>
            </a:pPr>
            <a:r>
              <a:rPr lang="en-US" sz="1900" b="1" i="1" dirty="0">
                <a:solidFill>
                  <a:srgbClr val="233E8E"/>
                </a:solidFill>
                <a:latin typeface="Arial"/>
                <a:cs typeface="Arial"/>
              </a:rPr>
              <a:t>Skillman St</a:t>
            </a:r>
            <a:r>
              <a:rPr lang="en-US" sz="1900" dirty="0">
                <a:solidFill>
                  <a:srgbClr val="233E8E"/>
                </a:solidFill>
                <a:latin typeface="Arial"/>
                <a:cs typeface="Arial"/>
              </a:rPr>
              <a:t> (Live Oak St to Abrams Rd)</a:t>
            </a:r>
          </a:p>
          <a:p>
            <a:pPr marL="685800" lvl="1" indent="-2286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US" sz="1900" b="1" i="1" dirty="0">
                <a:solidFill>
                  <a:srgbClr val="D12428"/>
                </a:solidFill>
                <a:latin typeface="Arial"/>
                <a:cs typeface="Arial"/>
              </a:rPr>
              <a:t>Abrams Rd </a:t>
            </a:r>
            <a:r>
              <a:rPr lang="en-US" sz="1900" dirty="0">
                <a:solidFill>
                  <a:srgbClr val="D12428"/>
                </a:solidFill>
                <a:latin typeface="Arial"/>
                <a:cs typeface="Arial"/>
              </a:rPr>
              <a:t>(Richmond Ave to Northwest Hwy</a:t>
            </a:r>
            <a:r>
              <a:rPr lang="en-US" sz="2200" dirty="0">
                <a:solidFill>
                  <a:srgbClr val="D12428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512FDF-B07E-06D8-DA5D-81B7E0AE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34" y="324244"/>
            <a:ext cx="12372972" cy="1005840"/>
          </a:xfrm>
        </p:spPr>
        <p:txBody>
          <a:bodyPr>
            <a:normAutofit/>
          </a:bodyPr>
          <a:lstStyle/>
          <a:p>
            <a:r>
              <a:rPr lang="en-US" sz="3600" dirty="0"/>
              <a:t>Purpose and Public Engagement in May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9FEB8-6BD8-4D18-B145-7D1D6BB7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6</a:t>
            </a:fld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14E397-EA4D-DC7C-916F-385CFE9D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065064">
            <a:off x="10814321" y="2504022"/>
            <a:ext cx="563359" cy="53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DE00DDE-D052-4562-5FC2-03AEA9AC2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6504" y="2769256"/>
            <a:ext cx="563359" cy="53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ACA93F-8990-36B6-3E1F-ABCF951D3E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CF96BB-4990-0AEB-1E59-87973FA1FA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54" r="3169" b="91665"/>
          <a:stretch/>
        </p:blipFill>
        <p:spPr>
          <a:xfrm>
            <a:off x="6996551" y="1114573"/>
            <a:ext cx="4783015" cy="267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AA258B-84DA-EBD1-801D-AC36F0C58634}"/>
              </a:ext>
            </a:extLst>
          </p:cNvPr>
          <p:cNvSpPr txBox="1"/>
          <p:nvPr/>
        </p:nvSpPr>
        <p:spPr>
          <a:xfrm>
            <a:off x="7209863" y="4381989"/>
            <a:ext cx="4616746" cy="1554272"/>
          </a:xfrm>
          <a:prstGeom prst="rect">
            <a:avLst/>
          </a:prstGeom>
          <a:solidFill>
            <a:srgbClr val="F3F6FB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lvl="1" indent="-285750">
              <a:spcBef>
                <a:spcPts val="1800"/>
              </a:spcBef>
              <a:buClrTx/>
              <a:buFont typeface="Wingdings" panose="05000000000000000000" pitchFamily="2" charset="2"/>
              <a:buChar char="ü"/>
            </a:pPr>
            <a:r>
              <a:rPr lang="en-US">
                <a:latin typeface="Arial"/>
                <a:cs typeface="Arial"/>
              </a:rPr>
              <a:t>Positive feedback on </a:t>
            </a:r>
            <a:r>
              <a:rPr lang="en-US" b="1">
                <a:latin typeface="Arial"/>
                <a:cs typeface="Arial"/>
              </a:rPr>
              <a:t>existing number of lanes</a:t>
            </a:r>
            <a:r>
              <a:rPr lang="en-US">
                <a:latin typeface="Arial"/>
                <a:cs typeface="Arial"/>
              </a:rPr>
              <a:t> and connectivity</a:t>
            </a:r>
          </a:p>
          <a:p>
            <a:pPr marL="285750" lvl="1" indent="-285750">
              <a:spcBef>
                <a:spcPts val="600"/>
              </a:spcBef>
              <a:buClrTx/>
              <a:buFont typeface="Wingdings" panose="05000000000000000000" pitchFamily="2" charset="2"/>
              <a:buChar char="ü"/>
            </a:pPr>
            <a:r>
              <a:rPr lang="en-US">
                <a:latin typeface="Arial"/>
                <a:cs typeface="Arial"/>
              </a:rPr>
              <a:t>Strong desire for </a:t>
            </a:r>
            <a:r>
              <a:rPr lang="en-US" b="1">
                <a:latin typeface="Arial"/>
                <a:cs typeface="Arial"/>
              </a:rPr>
              <a:t>sidewalk</a:t>
            </a:r>
            <a:r>
              <a:rPr lang="en-US">
                <a:latin typeface="Arial"/>
                <a:cs typeface="Arial"/>
              </a:rPr>
              <a:t> improvements, bike lanes/</a:t>
            </a:r>
            <a:r>
              <a:rPr lang="en-US" b="1">
                <a:latin typeface="Arial"/>
                <a:cs typeface="Arial"/>
              </a:rPr>
              <a:t>shared use paths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 b="1">
                <a:latin typeface="Arial"/>
                <a:cs typeface="Arial"/>
              </a:rPr>
              <a:t>crosswalks</a:t>
            </a:r>
            <a:r>
              <a:rPr lang="en-US">
                <a:latin typeface="Arial"/>
                <a:cs typeface="Arial"/>
              </a:rPr>
              <a:t>, and </a:t>
            </a:r>
            <a:r>
              <a:rPr lang="en-US" b="1">
                <a:latin typeface="Arial"/>
                <a:cs typeface="Arial"/>
              </a:rPr>
              <a:t>traffic calming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566E3-E7AB-4320-31BF-18B4B4BEA9BD}"/>
              </a:ext>
            </a:extLst>
          </p:cNvPr>
          <p:cNvSpPr txBox="1"/>
          <p:nvPr/>
        </p:nvSpPr>
        <p:spPr>
          <a:xfrm>
            <a:off x="456620" y="1311463"/>
            <a:ext cx="5668678" cy="1241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buClr>
                <a:srgbClr val="D9A627"/>
              </a:buClr>
            </a:pPr>
            <a:r>
              <a:rPr lang="en-US" sz="1900" b="1" u="sng">
                <a:latin typeface="Arial"/>
                <a:cs typeface="Arial"/>
              </a:rPr>
              <a:t>Purpose of Skillman St. Study:</a:t>
            </a:r>
          </a:p>
          <a:p>
            <a:pPr marL="0" lvl="1" algn="ctr">
              <a:spcBef>
                <a:spcPts val="200"/>
              </a:spcBef>
              <a:buClr>
                <a:srgbClr val="D9A627"/>
              </a:buClr>
            </a:pPr>
            <a:r>
              <a:rPr lang="en-US">
                <a:latin typeface="Arial"/>
                <a:cs typeface="Arial"/>
              </a:rPr>
              <a:t>To determine recommended strategies and improvements to enhance safety and mobility for all users of the corridor and address resident concerns.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BA9554AB-980E-26EA-F7D5-A554AB06A901}"/>
              </a:ext>
            </a:extLst>
          </p:cNvPr>
          <p:cNvSpPr txBox="1">
            <a:spLocks/>
          </p:cNvSpPr>
          <p:nvPr/>
        </p:nvSpPr>
        <p:spPr>
          <a:xfrm>
            <a:off x="1393794" y="4949365"/>
            <a:ext cx="3153722" cy="419520"/>
          </a:xfrm>
          <a:prstGeom prst="rect">
            <a:avLst/>
          </a:prstGeom>
          <a:solidFill>
            <a:srgbClr val="F3F6FB"/>
          </a:solidFill>
          <a:ln w="19050">
            <a:solidFill>
              <a:srgbClr val="3056A5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ClrTx/>
              <a:buNone/>
            </a:pPr>
            <a:r>
              <a:rPr lang="en-US" sz="1900" b="1" i="1">
                <a:solidFill>
                  <a:schemeClr val="tx1"/>
                </a:solidFill>
                <a:latin typeface="Arial"/>
                <a:cs typeface="Arial"/>
              </a:rPr>
              <a:t>Public Meeting Feedback</a:t>
            </a:r>
            <a:endParaRPr lang="en-US" sz="2200" b="1" i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A50F41-878A-3A27-B558-4D28DDDBC9CD}"/>
              </a:ext>
            </a:extLst>
          </p:cNvPr>
          <p:cNvSpPr/>
          <p:nvPr/>
        </p:nvSpPr>
        <p:spPr>
          <a:xfrm>
            <a:off x="4882733" y="4914770"/>
            <a:ext cx="2130626" cy="419520"/>
          </a:xfrm>
          <a:prstGeom prst="rightArrow">
            <a:avLst/>
          </a:prstGeom>
          <a:solidFill>
            <a:srgbClr val="B5C6E9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7828A-8348-5493-68D8-BB594AC014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367" y="1381812"/>
            <a:ext cx="5668676" cy="26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7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512FDF-B07E-06D8-DA5D-81B7E0AE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1" y="71755"/>
            <a:ext cx="11658854" cy="1005840"/>
          </a:xfrm>
        </p:spPr>
        <p:txBody>
          <a:bodyPr>
            <a:normAutofit/>
          </a:bodyPr>
          <a:lstStyle/>
          <a:p>
            <a:r>
              <a:rPr lang="en-US" sz="3600" dirty="0"/>
              <a:t>Public Engagement Summary from September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9FEB8-6BD8-4D18-B145-7D1D6BB7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799-8608-4924-AD63-20EE418A2780}" type="slidenum">
              <a:rPr lang="en-US" smtClean="0"/>
              <a:t>7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ACA93F-8990-36B6-3E1F-ABCF951D3E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BE78DA-1F16-F63B-9CE5-8C6DDCA9613C}"/>
              </a:ext>
            </a:extLst>
          </p:cNvPr>
          <p:cNvSpPr txBox="1"/>
          <p:nvPr/>
        </p:nvSpPr>
        <p:spPr>
          <a:xfrm>
            <a:off x="3339830" y="1603339"/>
            <a:ext cx="4228905" cy="406241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normAutofit/>
          </a:bodyPr>
          <a:lstStyle/>
          <a:p>
            <a:pPr marL="285750" lvl="1" indent="-285750">
              <a:spcBef>
                <a:spcPts val="600"/>
              </a:spcBef>
              <a:spcAft>
                <a:spcPts val="1400"/>
              </a:spcAft>
              <a:buFont typeface="Wingdings" panose="05000000000000000000" pitchFamily="2" charset="2"/>
              <a:buChar char="ü"/>
              <a:tabLst>
                <a:tab pos="4405313" algn="l"/>
              </a:tabLst>
            </a:pPr>
            <a:r>
              <a:rPr lang="en-US" dirty="0">
                <a:latin typeface="Arial"/>
                <a:cs typeface="Arial"/>
              </a:rPr>
              <a:t>Interest in a </a:t>
            </a:r>
            <a:r>
              <a:rPr lang="en-US" b="1" dirty="0">
                <a:latin typeface="Arial"/>
                <a:cs typeface="Arial"/>
              </a:rPr>
              <a:t>roundabout</a:t>
            </a:r>
            <a:r>
              <a:rPr lang="en-US" dirty="0">
                <a:latin typeface="Arial"/>
                <a:cs typeface="Arial"/>
              </a:rPr>
              <a:t> at Live Oak at Skillman </a:t>
            </a:r>
          </a:p>
          <a:p>
            <a:pPr marL="285750" lvl="1" indent="-285750">
              <a:spcBef>
                <a:spcPts val="600"/>
              </a:spcBef>
              <a:spcAft>
                <a:spcPts val="1400"/>
              </a:spcAft>
              <a:buFont typeface="Wingdings" panose="05000000000000000000" pitchFamily="2" charset="2"/>
              <a:buChar char="ü"/>
              <a:tabLst>
                <a:tab pos="4405313" algn="l"/>
              </a:tabLst>
            </a:pPr>
            <a:r>
              <a:rPr lang="en-US" dirty="0">
                <a:latin typeface="Arial"/>
                <a:cs typeface="Arial"/>
              </a:rPr>
              <a:t>Strong desire for </a:t>
            </a:r>
            <a:r>
              <a:rPr lang="en-US" b="1" dirty="0">
                <a:latin typeface="Arial"/>
                <a:cs typeface="Arial"/>
              </a:rPr>
              <a:t>sidewalk</a:t>
            </a:r>
            <a:r>
              <a:rPr lang="en-US" dirty="0">
                <a:latin typeface="Arial"/>
                <a:cs typeface="Arial"/>
              </a:rPr>
              <a:t> improvements, bike lanes/</a:t>
            </a:r>
            <a:r>
              <a:rPr lang="en-US" b="1" dirty="0">
                <a:latin typeface="Arial"/>
                <a:cs typeface="Arial"/>
              </a:rPr>
              <a:t>shared use paths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crosswalks</a:t>
            </a:r>
            <a:r>
              <a:rPr lang="en-US" dirty="0">
                <a:latin typeface="Arial"/>
                <a:cs typeface="Arial"/>
              </a:rPr>
              <a:t>, and </a:t>
            </a:r>
            <a:r>
              <a:rPr lang="en-US" b="1" dirty="0">
                <a:latin typeface="Arial"/>
                <a:cs typeface="Arial"/>
              </a:rPr>
              <a:t>traffic calming</a:t>
            </a:r>
          </a:p>
          <a:p>
            <a:pPr marL="285750" lvl="1" indent="-285750">
              <a:spcBef>
                <a:spcPts val="600"/>
              </a:spcBef>
              <a:spcAft>
                <a:spcPts val="1400"/>
              </a:spcAft>
              <a:buFont typeface="Wingdings" panose="05000000000000000000" pitchFamily="2" charset="2"/>
              <a:buChar char="ü"/>
              <a:tabLst>
                <a:tab pos="4405313" algn="l"/>
              </a:tabLst>
            </a:pPr>
            <a:r>
              <a:rPr lang="en-US" dirty="0">
                <a:latin typeface="Arial"/>
                <a:cs typeface="Arial"/>
              </a:rPr>
              <a:t>Desire for a </a:t>
            </a:r>
            <a:r>
              <a:rPr lang="en-US" b="1" dirty="0">
                <a:latin typeface="Arial"/>
                <a:cs typeface="Arial"/>
              </a:rPr>
              <a:t>road-diet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and speed calming </a:t>
            </a:r>
            <a:r>
              <a:rPr lang="en-US" dirty="0">
                <a:latin typeface="Arial"/>
                <a:cs typeface="Arial"/>
              </a:rPr>
              <a:t>around </a:t>
            </a:r>
            <a:r>
              <a:rPr lang="en-US" b="1" dirty="0">
                <a:latin typeface="Arial"/>
                <a:cs typeface="Arial"/>
              </a:rPr>
              <a:t>Tietze Park</a:t>
            </a:r>
          </a:p>
          <a:p>
            <a:pPr marL="285750" lvl="1" indent="-285750">
              <a:spcBef>
                <a:spcPts val="600"/>
              </a:spcBef>
              <a:spcAft>
                <a:spcPts val="1400"/>
              </a:spcAft>
              <a:buFont typeface="Wingdings" panose="05000000000000000000" pitchFamily="2" charset="2"/>
              <a:buChar char="ü"/>
              <a:tabLst>
                <a:tab pos="4405313" algn="l"/>
              </a:tabLst>
            </a:pPr>
            <a:r>
              <a:rPr lang="en-US" dirty="0">
                <a:latin typeface="Arial"/>
                <a:cs typeface="Arial"/>
              </a:rPr>
              <a:t>Desire to enhance </a:t>
            </a:r>
            <a:r>
              <a:rPr lang="en-US" b="1" dirty="0">
                <a:latin typeface="Arial"/>
                <a:cs typeface="Arial"/>
              </a:rPr>
              <a:t>safety lighting</a:t>
            </a:r>
          </a:p>
          <a:p>
            <a:pPr marL="285750" lvl="1" indent="-285750">
              <a:spcBef>
                <a:spcPts val="600"/>
              </a:spcBef>
              <a:spcAft>
                <a:spcPts val="1400"/>
              </a:spcAft>
              <a:buFont typeface="Wingdings" panose="05000000000000000000" pitchFamily="2" charset="2"/>
              <a:buChar char="ü"/>
              <a:tabLst>
                <a:tab pos="4405313" algn="l"/>
              </a:tabLst>
            </a:pPr>
            <a:r>
              <a:rPr lang="en-US" dirty="0">
                <a:latin typeface="Arial"/>
                <a:cs typeface="Arial"/>
              </a:rPr>
              <a:t>Desire for </a:t>
            </a:r>
            <a:r>
              <a:rPr lang="en-US" b="1" dirty="0">
                <a:latin typeface="Arial"/>
                <a:cs typeface="Arial"/>
              </a:rPr>
              <a:t>improved infrastructure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50E9F6-5415-118A-BC50-CEB5F9CEB139}"/>
              </a:ext>
            </a:extLst>
          </p:cNvPr>
          <p:cNvSpPr/>
          <p:nvPr/>
        </p:nvSpPr>
        <p:spPr>
          <a:xfrm>
            <a:off x="3321630" y="1581903"/>
            <a:ext cx="5548740" cy="39428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39671D61-D4E8-9CF5-E0C3-FEF0B96743DE}"/>
              </a:ext>
            </a:extLst>
          </p:cNvPr>
          <p:cNvSpPr txBox="1">
            <a:spLocks/>
          </p:cNvSpPr>
          <p:nvPr/>
        </p:nvSpPr>
        <p:spPr>
          <a:xfrm>
            <a:off x="3321630" y="999144"/>
            <a:ext cx="5548741" cy="582756"/>
          </a:xfrm>
          <a:prstGeom prst="rect">
            <a:avLst/>
          </a:prstGeom>
          <a:solidFill>
            <a:srgbClr val="E2F0D9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6" indent="-228606" algn="l" defTabSz="914423" rtl="0" eaLnBrk="1" latinLnBrk="0" hangingPunct="1">
              <a:lnSpc>
                <a:spcPct val="110000"/>
              </a:lnSpc>
              <a:spcBef>
                <a:spcPts val="12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05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ClrTx/>
              <a:buNone/>
            </a:pPr>
            <a:r>
              <a:rPr lang="en-US" sz="2000" b="1" i="1" dirty="0">
                <a:solidFill>
                  <a:schemeClr val="tx1"/>
                </a:solidFill>
                <a:latin typeface="Arial"/>
                <a:cs typeface="Arial"/>
              </a:rPr>
              <a:t>Skillman Public Meeting Feedback</a:t>
            </a:r>
            <a:endParaRPr lang="en-US" sz="2400" b="1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40" name="Picture 16" descr="Roundabout Icon Vector Illustration Desing Stock Vector (Royalty Free)  2322312161 | Shutterstock">
            <a:extLst>
              <a:ext uri="{FF2B5EF4-FFF2-40B4-BE49-F238E27FC236}">
                <a16:creationId xmlns:a16="http://schemas.microsoft.com/office/drawing/2014/main" id="{F8A2A87D-5F0A-6D6D-EDB7-791F80CD4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65" t="21282" r="12405" b="27682"/>
          <a:stretch/>
        </p:blipFill>
        <p:spPr bwMode="auto">
          <a:xfrm>
            <a:off x="7743379" y="1612823"/>
            <a:ext cx="960107" cy="971017"/>
          </a:xfrm>
          <a:prstGeom prst="hexagon">
            <a:avLst>
              <a:gd name="adj" fmla="val 9659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phic 33" descr="Walk outline">
            <a:extLst>
              <a:ext uri="{FF2B5EF4-FFF2-40B4-BE49-F238E27FC236}">
                <a16:creationId xmlns:a16="http://schemas.microsoft.com/office/drawing/2014/main" id="{FA8A02AB-FAE7-4FF6-B40D-9715C1993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6119" y="2690914"/>
            <a:ext cx="707919" cy="707919"/>
          </a:xfrm>
          <a:prstGeom prst="rect">
            <a:avLst/>
          </a:prstGeom>
        </p:spPr>
      </p:pic>
      <p:pic>
        <p:nvPicPr>
          <p:cNvPr id="37" name="Graphic 36" descr="Cycling outline">
            <a:extLst>
              <a:ext uri="{FF2B5EF4-FFF2-40B4-BE49-F238E27FC236}">
                <a16:creationId xmlns:a16="http://schemas.microsoft.com/office/drawing/2014/main" id="{F3AFE7F4-AE72-E925-7D9B-4C0C97826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5181" y="2712485"/>
            <a:ext cx="712361" cy="712361"/>
          </a:xfrm>
          <a:prstGeom prst="rect">
            <a:avLst/>
          </a:prstGeom>
        </p:spPr>
      </p:pic>
      <p:pic>
        <p:nvPicPr>
          <p:cNvPr id="38" name="Picture 18" descr="road diet before and after images">
            <a:extLst>
              <a:ext uri="{FF2B5EF4-FFF2-40B4-BE49-F238E27FC236}">
                <a16:creationId xmlns:a16="http://schemas.microsoft.com/office/drawing/2014/main" id="{A27DD53E-2D38-48A0-AED8-816F236BA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65" t="54260" r="14067" b="10345"/>
          <a:stretch/>
        </p:blipFill>
        <p:spPr bwMode="auto">
          <a:xfrm>
            <a:off x="7490971" y="3639326"/>
            <a:ext cx="1266571" cy="80734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 descr="Streetlight outline">
            <a:extLst>
              <a:ext uri="{FF2B5EF4-FFF2-40B4-BE49-F238E27FC236}">
                <a16:creationId xmlns:a16="http://schemas.microsoft.com/office/drawing/2014/main" id="{B9BEA074-8FAB-7841-D67D-5BB2E0D28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8736" y="4645562"/>
            <a:ext cx="800831" cy="800831"/>
          </a:xfrm>
          <a:prstGeom prst="rect">
            <a:avLst/>
          </a:prstGeom>
        </p:spPr>
      </p:pic>
      <p:pic>
        <p:nvPicPr>
          <p:cNvPr id="1044" name="Picture 20" descr="Download Traffic Lights, Pedestrian Lights, Street Lights. Royalty-Free  Vector Graphic - Pixabay">
            <a:extLst>
              <a:ext uri="{FF2B5EF4-FFF2-40B4-BE49-F238E27FC236}">
                <a16:creationId xmlns:a16="http://schemas.microsoft.com/office/drawing/2014/main" id="{C7872933-E851-F40E-D792-E4CE2ACEB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139" y="4645562"/>
            <a:ext cx="403675" cy="8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red road with white text on it&#10;&#10;Description automatically generated">
            <a:extLst>
              <a:ext uri="{FF2B5EF4-FFF2-40B4-BE49-F238E27FC236}">
                <a16:creationId xmlns:a16="http://schemas.microsoft.com/office/drawing/2014/main" id="{4B8F0182-18A4-7934-0D39-0EC9AF4A3A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96929" y="2925134"/>
            <a:ext cx="1197632" cy="7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5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447122-6C95-F1E6-9479-68EB9CB5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843" y="6388250"/>
            <a:ext cx="2743200" cy="365125"/>
          </a:xfrm>
        </p:spPr>
        <p:txBody>
          <a:bodyPr/>
          <a:lstStyle/>
          <a:p>
            <a:fld id="{76B8D643-CF2B-4B2A-92D8-0FCA9DDF51F4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FA2A05-5B7F-6EE2-5921-D295780264E9}"/>
              </a:ext>
            </a:extLst>
          </p:cNvPr>
          <p:cNvSpPr txBox="1">
            <a:spLocks/>
          </p:cNvSpPr>
          <p:nvPr/>
        </p:nvSpPr>
        <p:spPr>
          <a:xfrm>
            <a:off x="6549167" y="3803100"/>
            <a:ext cx="5144876" cy="16163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>
                <a:solidFill>
                  <a:schemeClr val="bg1"/>
                </a:solidFill>
                <a:latin typeface="Arial Black" panose="020B0A04020102020204" pitchFamily="34" charset="0"/>
              </a:rPr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9290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Bent-Up 8">
            <a:extLst>
              <a:ext uri="{FF2B5EF4-FFF2-40B4-BE49-F238E27FC236}">
                <a16:creationId xmlns:a16="http://schemas.microsoft.com/office/drawing/2014/main" id="{463B3F7B-8BE8-F4AA-0D33-6E4BA87218A7}"/>
              </a:ext>
            </a:extLst>
          </p:cNvPr>
          <p:cNvSpPr/>
          <p:nvPr/>
        </p:nvSpPr>
        <p:spPr>
          <a:xfrm>
            <a:off x="8733596" y="4943132"/>
            <a:ext cx="724729" cy="486074"/>
          </a:xfrm>
          <a:prstGeom prst="bentUpArrow">
            <a:avLst/>
          </a:prstGeom>
          <a:solidFill>
            <a:srgbClr val="BECDEC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580773E-0CC8-8255-7F73-370D0E22B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13"/>
          <a:stretch/>
        </p:blipFill>
        <p:spPr>
          <a:xfrm>
            <a:off x="17385" y="1367814"/>
            <a:ext cx="8790243" cy="35200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3C9ECD0-CE0C-A0C2-66B4-852E5B44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5" y="42264"/>
            <a:ext cx="11483809" cy="1325563"/>
          </a:xfrm>
        </p:spPr>
        <p:txBody>
          <a:bodyPr>
            <a:normAutofit/>
          </a:bodyPr>
          <a:lstStyle/>
          <a:p>
            <a:r>
              <a:rPr lang="en-US" sz="3600"/>
              <a:t>Pedestrian/Cyclist Crossing Volumes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05A93710-2654-8748-5B58-1D9277353E51}"/>
              </a:ext>
            </a:extLst>
          </p:cNvPr>
          <p:cNvSpPr>
            <a:spLocks/>
          </p:cNvSpPr>
          <p:nvPr/>
        </p:nvSpPr>
        <p:spPr>
          <a:xfrm rot="5400000" flipV="1">
            <a:off x="5999472" y="462369"/>
            <a:ext cx="339723" cy="2521041"/>
          </a:xfrm>
          <a:prstGeom prst="leftBrace">
            <a:avLst>
              <a:gd name="adj1" fmla="val 68624"/>
              <a:gd name="adj2" fmla="val 5161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175767-AA15-DD70-83CF-2FF0C4F3848C}"/>
              </a:ext>
            </a:extLst>
          </p:cNvPr>
          <p:cNvSpPr txBox="1">
            <a:spLocks/>
          </p:cNvSpPr>
          <p:nvPr/>
        </p:nvSpPr>
        <p:spPr>
          <a:xfrm>
            <a:off x="1475163" y="3288865"/>
            <a:ext cx="130132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Tietze Park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8BC8AFC-9BC3-A348-797B-5AFBE32B4F34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2125824" y="2812026"/>
            <a:ext cx="0" cy="4768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C01B2C3-988C-A430-4EA5-B1EAA94B071B}"/>
              </a:ext>
            </a:extLst>
          </p:cNvPr>
          <p:cNvSpPr txBox="1">
            <a:spLocks/>
          </p:cNvSpPr>
          <p:nvPr/>
        </p:nvSpPr>
        <p:spPr>
          <a:xfrm rot="21582601">
            <a:off x="5569270" y="1222253"/>
            <a:ext cx="127396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Apartments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F9AD3-6177-B679-DB41-F6EF851A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07060-8D96-4571-808D-33C5A30A78BD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D46AF-00FD-0E4F-34FA-4EF3493248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5780405"/>
            <a:ext cx="1005840" cy="1005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E02D7-4A09-2014-9078-3DC122581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67" y="-4125929"/>
            <a:ext cx="11295238" cy="39238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AF0FD9-4659-B865-F0A5-50AD906B2F98}"/>
              </a:ext>
            </a:extLst>
          </p:cNvPr>
          <p:cNvCxnSpPr>
            <a:cxnSpLocks/>
          </p:cNvCxnSpPr>
          <p:nvPr/>
        </p:nvCxnSpPr>
        <p:spPr>
          <a:xfrm>
            <a:off x="1946780" y="2820580"/>
            <a:ext cx="37074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87A058-4F8B-717A-9018-E4A0EF087184}"/>
              </a:ext>
            </a:extLst>
          </p:cNvPr>
          <p:cNvCxnSpPr>
            <a:cxnSpLocks/>
          </p:cNvCxnSpPr>
          <p:nvPr/>
        </p:nvCxnSpPr>
        <p:spPr>
          <a:xfrm flipV="1">
            <a:off x="2317520" y="2631286"/>
            <a:ext cx="0" cy="18929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26F915-50D1-91BE-287C-1B81321F51F4}"/>
              </a:ext>
            </a:extLst>
          </p:cNvPr>
          <p:cNvCxnSpPr>
            <a:cxnSpLocks/>
          </p:cNvCxnSpPr>
          <p:nvPr/>
        </p:nvCxnSpPr>
        <p:spPr>
          <a:xfrm flipV="1">
            <a:off x="1946780" y="2631286"/>
            <a:ext cx="0" cy="18929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AD49867-64B8-ABE6-4287-49B884C712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165" y="1375231"/>
            <a:ext cx="1144732" cy="1083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5A4007-2192-B784-17DA-600CD8FFBCB4}"/>
              </a:ext>
            </a:extLst>
          </p:cNvPr>
          <p:cNvSpPr/>
          <p:nvPr/>
        </p:nvSpPr>
        <p:spPr>
          <a:xfrm>
            <a:off x="2322898" y="-3898095"/>
            <a:ext cx="232092" cy="2303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98CA0C8-8ED2-EC21-5B7A-2543BF9E00D4}"/>
              </a:ext>
            </a:extLst>
          </p:cNvPr>
          <p:cNvSpPr/>
          <p:nvPr/>
        </p:nvSpPr>
        <p:spPr>
          <a:xfrm>
            <a:off x="2704319" y="-3898095"/>
            <a:ext cx="232092" cy="2303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4846F29-C63D-7AB4-BF39-6CF0C93D3227}"/>
              </a:ext>
            </a:extLst>
          </p:cNvPr>
          <p:cNvSpPr/>
          <p:nvPr/>
        </p:nvSpPr>
        <p:spPr>
          <a:xfrm>
            <a:off x="2507046" y="-3896567"/>
            <a:ext cx="232092" cy="2303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116*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6BAAC18-BC9B-2F34-5C81-9B101A9FD9E3}"/>
              </a:ext>
            </a:extLst>
          </p:cNvPr>
          <p:cNvSpPr/>
          <p:nvPr/>
        </p:nvSpPr>
        <p:spPr>
          <a:xfrm>
            <a:off x="3788433" y="-3870794"/>
            <a:ext cx="269996" cy="268013"/>
          </a:xfrm>
          <a:prstGeom prst="ellipse">
            <a:avLst/>
          </a:prstGeom>
          <a:solidFill>
            <a:srgbClr val="44F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E4007DC-CA4D-E00E-8420-A6B08DD6D8A0}"/>
              </a:ext>
            </a:extLst>
          </p:cNvPr>
          <p:cNvSpPr/>
          <p:nvPr/>
        </p:nvSpPr>
        <p:spPr>
          <a:xfrm>
            <a:off x="4226425" y="-3870794"/>
            <a:ext cx="269996" cy="268013"/>
          </a:xfrm>
          <a:prstGeom prst="ellipse">
            <a:avLst/>
          </a:prstGeom>
          <a:solidFill>
            <a:srgbClr val="44F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2A960DA-7496-D062-9BE7-E998626B9BFE}"/>
              </a:ext>
            </a:extLst>
          </p:cNvPr>
          <p:cNvSpPr/>
          <p:nvPr/>
        </p:nvSpPr>
        <p:spPr>
          <a:xfrm>
            <a:off x="4028050" y="-3870794"/>
            <a:ext cx="269996" cy="268013"/>
          </a:xfrm>
          <a:prstGeom prst="ellipse">
            <a:avLst/>
          </a:prstGeom>
          <a:solidFill>
            <a:srgbClr val="44F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50E45D2-25E9-350E-24F2-96D675542302}"/>
              </a:ext>
            </a:extLst>
          </p:cNvPr>
          <p:cNvSpPr/>
          <p:nvPr/>
        </p:nvSpPr>
        <p:spPr>
          <a:xfrm>
            <a:off x="1155102" y="-3870794"/>
            <a:ext cx="269996" cy="268013"/>
          </a:xfrm>
          <a:prstGeom prst="ellipse">
            <a:avLst/>
          </a:prstGeom>
          <a:solidFill>
            <a:srgbClr val="FF8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3B75717-DB32-CEB2-D081-E96C01185E90}"/>
              </a:ext>
            </a:extLst>
          </p:cNvPr>
          <p:cNvSpPr/>
          <p:nvPr/>
        </p:nvSpPr>
        <p:spPr>
          <a:xfrm>
            <a:off x="5287673" y="-3879825"/>
            <a:ext cx="269996" cy="268013"/>
          </a:xfrm>
          <a:prstGeom prst="ellipse">
            <a:avLst/>
          </a:prstGeom>
          <a:solidFill>
            <a:srgbClr val="44F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4DCED68-356C-A11C-EDBD-A7FEC8ACB9EC}"/>
              </a:ext>
            </a:extLst>
          </p:cNvPr>
          <p:cNvSpPr/>
          <p:nvPr/>
        </p:nvSpPr>
        <p:spPr>
          <a:xfrm>
            <a:off x="5640781" y="-3877983"/>
            <a:ext cx="269996" cy="268013"/>
          </a:xfrm>
          <a:prstGeom prst="ellipse">
            <a:avLst/>
          </a:prstGeom>
          <a:solidFill>
            <a:srgbClr val="44F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3006838-C828-1FF9-A023-45192FBFFDF7}"/>
              </a:ext>
            </a:extLst>
          </p:cNvPr>
          <p:cNvSpPr/>
          <p:nvPr/>
        </p:nvSpPr>
        <p:spPr>
          <a:xfrm>
            <a:off x="6675408" y="-3887284"/>
            <a:ext cx="269996" cy="268013"/>
          </a:xfrm>
          <a:prstGeom prst="ellipse">
            <a:avLst/>
          </a:prstGeom>
          <a:solidFill>
            <a:srgbClr val="44F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7662F20-8AF8-FB5F-40D0-096BDDB87DF5}"/>
              </a:ext>
            </a:extLst>
          </p:cNvPr>
          <p:cNvSpPr/>
          <p:nvPr/>
        </p:nvSpPr>
        <p:spPr>
          <a:xfrm>
            <a:off x="7519978" y="-3879826"/>
            <a:ext cx="269996" cy="268013"/>
          </a:xfrm>
          <a:prstGeom prst="ellipse">
            <a:avLst/>
          </a:prstGeom>
          <a:solidFill>
            <a:srgbClr val="EC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94*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65B9255-D090-CFA3-A774-FE3E7470562A}"/>
              </a:ext>
            </a:extLst>
          </p:cNvPr>
          <p:cNvSpPr/>
          <p:nvPr/>
        </p:nvSpPr>
        <p:spPr>
          <a:xfrm>
            <a:off x="9541027" y="-3502792"/>
            <a:ext cx="269996" cy="268013"/>
          </a:xfrm>
          <a:prstGeom prst="ellipse">
            <a:avLst/>
          </a:prstGeom>
          <a:solidFill>
            <a:srgbClr val="EC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835EA02-24C6-7DD0-F21D-62825C750C80}"/>
              </a:ext>
            </a:extLst>
          </p:cNvPr>
          <p:cNvSpPr/>
          <p:nvPr/>
        </p:nvSpPr>
        <p:spPr>
          <a:xfrm>
            <a:off x="11083990" y="-2245803"/>
            <a:ext cx="269996" cy="2680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130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DBEAB06-4AE9-54EA-B806-52A53B4B51DD}"/>
              </a:ext>
            </a:extLst>
          </p:cNvPr>
          <p:cNvSpPr/>
          <p:nvPr/>
        </p:nvSpPr>
        <p:spPr>
          <a:xfrm>
            <a:off x="11214860" y="-2071174"/>
            <a:ext cx="269996" cy="2680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133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3BAB539-83EA-A386-83FA-DE6AA6C89AD8}"/>
              </a:ext>
            </a:extLst>
          </p:cNvPr>
          <p:cNvSpPr/>
          <p:nvPr/>
        </p:nvSpPr>
        <p:spPr>
          <a:xfrm>
            <a:off x="11306938" y="-1850841"/>
            <a:ext cx="269996" cy="2680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125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35AB23-ABF1-C2B0-4951-D7850598A72B}"/>
              </a:ext>
            </a:extLst>
          </p:cNvPr>
          <p:cNvSpPr/>
          <p:nvPr/>
        </p:nvSpPr>
        <p:spPr>
          <a:xfrm>
            <a:off x="-11718" y="3969708"/>
            <a:ext cx="4671139" cy="2009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57E89A-8158-BCF5-0FAF-CECF6F82061C}"/>
              </a:ext>
            </a:extLst>
          </p:cNvPr>
          <p:cNvSpPr txBox="1"/>
          <p:nvPr/>
        </p:nvSpPr>
        <p:spPr>
          <a:xfrm>
            <a:off x="67258" y="4213029"/>
            <a:ext cx="460265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Heavy Pedestrian/Cyclist demand near </a:t>
            </a:r>
            <a:r>
              <a:rPr lang="en-US" b="1"/>
              <a:t>Home Depot Driveway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Major pedestrian generators include the </a:t>
            </a:r>
            <a:r>
              <a:rPr lang="en-US" b="1"/>
              <a:t>University Crossing Trailhead </a:t>
            </a:r>
            <a:r>
              <a:rPr lang="en-US"/>
              <a:t>and </a:t>
            </a:r>
            <a:r>
              <a:rPr lang="en-US" b="1"/>
              <a:t>Tietze Park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8170838-5666-F3BF-8E2E-C438469F0C4E}"/>
              </a:ext>
            </a:extLst>
          </p:cNvPr>
          <p:cNvCxnSpPr>
            <a:cxnSpLocks/>
          </p:cNvCxnSpPr>
          <p:nvPr/>
        </p:nvCxnSpPr>
        <p:spPr>
          <a:xfrm flipV="1">
            <a:off x="-11718" y="3973752"/>
            <a:ext cx="4671139" cy="31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CE5AC94-C7AF-CD18-1F15-E824A470B058}"/>
              </a:ext>
            </a:extLst>
          </p:cNvPr>
          <p:cNvCxnSpPr>
            <a:cxnSpLocks/>
          </p:cNvCxnSpPr>
          <p:nvPr/>
        </p:nvCxnSpPr>
        <p:spPr>
          <a:xfrm>
            <a:off x="4659421" y="3958758"/>
            <a:ext cx="0" cy="95394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A146E75-D5B6-175F-C845-036F58014AFC}"/>
              </a:ext>
            </a:extLst>
          </p:cNvPr>
          <p:cNvGrpSpPr/>
          <p:nvPr/>
        </p:nvGrpSpPr>
        <p:grpSpPr>
          <a:xfrm>
            <a:off x="10337694" y="-3138460"/>
            <a:ext cx="274072" cy="274072"/>
            <a:chOff x="7111259" y="3226931"/>
            <a:chExt cx="338554" cy="338554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F273D68-FF30-DCA9-A11E-E71725F5E139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85F4D2C-A66F-6871-320F-8B1A3482F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5A40081-1E25-73AF-152A-58816E2DCAA3}"/>
              </a:ext>
            </a:extLst>
          </p:cNvPr>
          <p:cNvGrpSpPr/>
          <p:nvPr/>
        </p:nvGrpSpPr>
        <p:grpSpPr>
          <a:xfrm>
            <a:off x="11083990" y="-2519876"/>
            <a:ext cx="274072" cy="274072"/>
            <a:chOff x="7111259" y="3226931"/>
            <a:chExt cx="338554" cy="338554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BC5097A-73ED-E4AF-0E1E-6D9C44DDB801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Picture 2">
              <a:extLst>
                <a:ext uri="{FF2B5EF4-FFF2-40B4-BE49-F238E27FC236}">
                  <a16:creationId xmlns:a16="http://schemas.microsoft.com/office/drawing/2014/main" id="{43A1A5FF-71EB-9DEA-5741-E1F9615BC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C1C5F20-981E-2036-A5BF-D1D574A366D7}"/>
              </a:ext>
            </a:extLst>
          </p:cNvPr>
          <p:cNvGrpSpPr/>
          <p:nvPr/>
        </p:nvGrpSpPr>
        <p:grpSpPr>
          <a:xfrm>
            <a:off x="10584023" y="-2330341"/>
            <a:ext cx="274072" cy="274072"/>
            <a:chOff x="7111259" y="3226931"/>
            <a:chExt cx="338554" cy="338554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8D12AF9F-3A95-96B7-7950-476020B9C378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2">
              <a:extLst>
                <a:ext uri="{FF2B5EF4-FFF2-40B4-BE49-F238E27FC236}">
                  <a16:creationId xmlns:a16="http://schemas.microsoft.com/office/drawing/2014/main" id="{EE94F180-DB46-2396-CCF1-1DEAB5175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B757AEA-18FB-3C37-D401-D5B5524B2221}"/>
              </a:ext>
            </a:extLst>
          </p:cNvPr>
          <p:cNvGrpSpPr/>
          <p:nvPr/>
        </p:nvGrpSpPr>
        <p:grpSpPr>
          <a:xfrm>
            <a:off x="10133173" y="-2793948"/>
            <a:ext cx="274072" cy="274072"/>
            <a:chOff x="7111259" y="3226931"/>
            <a:chExt cx="338554" cy="338554"/>
          </a:xfrm>
        </p:grpSpPr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B5969FB3-8B00-FA4F-059A-A270DA669E48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" name="Picture 2">
              <a:extLst>
                <a:ext uri="{FF2B5EF4-FFF2-40B4-BE49-F238E27FC236}">
                  <a16:creationId xmlns:a16="http://schemas.microsoft.com/office/drawing/2014/main" id="{E39EF1B7-3998-C590-5616-FD49DE851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sp>
        <p:nvSpPr>
          <p:cNvPr id="1029" name="Oval 1028">
            <a:extLst>
              <a:ext uri="{FF2B5EF4-FFF2-40B4-BE49-F238E27FC236}">
                <a16:creationId xmlns:a16="http://schemas.microsoft.com/office/drawing/2014/main" id="{718F23EA-EC9D-AC14-C4F5-B8CD59A84057}"/>
              </a:ext>
            </a:extLst>
          </p:cNvPr>
          <p:cNvSpPr>
            <a:spLocks/>
          </p:cNvSpPr>
          <p:nvPr/>
        </p:nvSpPr>
        <p:spPr>
          <a:xfrm flipH="1" flipV="1">
            <a:off x="7831998" y="2066356"/>
            <a:ext cx="166712" cy="165487"/>
          </a:xfrm>
          <a:prstGeom prst="ellipse">
            <a:avLst/>
          </a:prstGeom>
          <a:solidFill>
            <a:srgbClr val="EC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C33F1F99-152F-8FF4-5A4F-93464C1508C8}"/>
              </a:ext>
            </a:extLst>
          </p:cNvPr>
          <p:cNvSpPr>
            <a:spLocks/>
          </p:cNvSpPr>
          <p:nvPr/>
        </p:nvSpPr>
        <p:spPr>
          <a:xfrm flipH="1" flipV="1">
            <a:off x="7831998" y="1882826"/>
            <a:ext cx="166712" cy="1654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482940BF-4A67-1081-B221-DA47C8D05AD4}"/>
              </a:ext>
            </a:extLst>
          </p:cNvPr>
          <p:cNvSpPr>
            <a:spLocks/>
          </p:cNvSpPr>
          <p:nvPr/>
        </p:nvSpPr>
        <p:spPr>
          <a:xfrm flipH="1" flipV="1">
            <a:off x="7831998" y="1698821"/>
            <a:ext cx="166712" cy="165487"/>
          </a:xfrm>
          <a:prstGeom prst="ellipse">
            <a:avLst/>
          </a:prstGeom>
          <a:solidFill>
            <a:srgbClr val="44F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86BADD48-6519-4180-8D30-7B8A9F1392CC}"/>
              </a:ext>
            </a:extLst>
          </p:cNvPr>
          <p:cNvSpPr>
            <a:spLocks/>
          </p:cNvSpPr>
          <p:nvPr/>
        </p:nvSpPr>
        <p:spPr>
          <a:xfrm flipH="1" flipV="1">
            <a:off x="7837233" y="2250837"/>
            <a:ext cx="166712" cy="165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050" b="1">
              <a:solidFill>
                <a:schemeClr val="tx1"/>
              </a:solidFill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E17FA0AB-231A-D975-6414-08142C981E32}"/>
              </a:ext>
            </a:extLst>
          </p:cNvPr>
          <p:cNvGrpSpPr/>
          <p:nvPr/>
        </p:nvGrpSpPr>
        <p:grpSpPr>
          <a:xfrm>
            <a:off x="11262090" y="-1579760"/>
            <a:ext cx="274072" cy="274072"/>
            <a:chOff x="7111259" y="3226931"/>
            <a:chExt cx="338554" cy="338554"/>
          </a:xfrm>
        </p:grpSpPr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E924CF70-3599-FAF9-7EDF-68E89FA380B7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2">
              <a:extLst>
                <a:ext uri="{FF2B5EF4-FFF2-40B4-BE49-F238E27FC236}">
                  <a16:creationId xmlns:a16="http://schemas.microsoft.com/office/drawing/2014/main" id="{DEE96AD3-08FB-2AAB-65A3-29CC91CF7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C0FBB8AE-D71A-E63B-06AD-0DEF93B0F160}"/>
              </a:ext>
            </a:extLst>
          </p:cNvPr>
          <p:cNvGrpSpPr/>
          <p:nvPr/>
        </p:nvGrpSpPr>
        <p:grpSpPr>
          <a:xfrm>
            <a:off x="11571512" y="-1719863"/>
            <a:ext cx="274072" cy="274072"/>
            <a:chOff x="7111259" y="3226931"/>
            <a:chExt cx="338554" cy="338554"/>
          </a:xfrm>
        </p:grpSpPr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8F0101C1-D3AC-0C40-073C-F5896102C1F9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8" name="Picture 2">
              <a:extLst>
                <a:ext uri="{FF2B5EF4-FFF2-40B4-BE49-F238E27FC236}">
                  <a16:creationId xmlns:a16="http://schemas.microsoft.com/office/drawing/2014/main" id="{AEEC9B58-3D5F-21D6-E816-D06ACA05F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CF206936-521F-65D1-C2BF-A470CD3AF7FC}"/>
              </a:ext>
            </a:extLst>
          </p:cNvPr>
          <p:cNvGrpSpPr/>
          <p:nvPr/>
        </p:nvGrpSpPr>
        <p:grpSpPr>
          <a:xfrm>
            <a:off x="11414108" y="-1256969"/>
            <a:ext cx="274072" cy="274072"/>
            <a:chOff x="7111259" y="3226931"/>
            <a:chExt cx="338554" cy="338554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42CDB941-DA07-E142-11A4-F2FBE375884B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1" name="Picture 2">
              <a:extLst>
                <a:ext uri="{FF2B5EF4-FFF2-40B4-BE49-F238E27FC236}">
                  <a16:creationId xmlns:a16="http://schemas.microsoft.com/office/drawing/2014/main" id="{E4D8705F-96DB-FC92-1155-8DFD92853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507E44C9-EA78-948F-94C5-68E7BAB2BA59}"/>
              </a:ext>
            </a:extLst>
          </p:cNvPr>
          <p:cNvGrpSpPr/>
          <p:nvPr/>
        </p:nvGrpSpPr>
        <p:grpSpPr>
          <a:xfrm>
            <a:off x="11760095" y="-1279195"/>
            <a:ext cx="274072" cy="274072"/>
            <a:chOff x="7111259" y="3226931"/>
            <a:chExt cx="338554" cy="338554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139C0015-DE99-37E3-A184-244EED864F32}"/>
                </a:ext>
              </a:extLst>
            </p:cNvPr>
            <p:cNvSpPr/>
            <p:nvPr/>
          </p:nvSpPr>
          <p:spPr>
            <a:xfrm>
              <a:off x="7111259" y="3226931"/>
              <a:ext cx="338554" cy="338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2">
              <a:extLst>
                <a:ext uri="{FF2B5EF4-FFF2-40B4-BE49-F238E27FC236}">
                  <a16:creationId xmlns:a16="http://schemas.microsoft.com/office/drawing/2014/main" id="{ED29C420-60D1-6440-DDB6-23D22BBFC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7" y="3249319"/>
              <a:ext cx="293777" cy="293777"/>
            </a:xfrm>
            <a:prstGeom prst="rect">
              <a:avLst/>
            </a:prstGeom>
            <a:noFill/>
          </p:spPr>
        </p:pic>
      </p:grpSp>
      <p:sp>
        <p:nvSpPr>
          <p:cNvPr id="1061" name="TextBox 1060">
            <a:extLst>
              <a:ext uri="{FF2B5EF4-FFF2-40B4-BE49-F238E27FC236}">
                <a16:creationId xmlns:a16="http://schemas.microsoft.com/office/drawing/2014/main" id="{C71372EA-2B87-C329-454E-2AB57EB1F843}"/>
              </a:ext>
            </a:extLst>
          </p:cNvPr>
          <p:cNvSpPr txBox="1">
            <a:spLocks/>
          </p:cNvSpPr>
          <p:nvPr/>
        </p:nvSpPr>
        <p:spPr>
          <a:xfrm>
            <a:off x="169056" y="1257868"/>
            <a:ext cx="1979201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Retail/ Restaurants</a:t>
            </a:r>
          </a:p>
        </p:txBody>
      </p:sp>
      <p:cxnSp>
        <p:nvCxnSpPr>
          <p:cNvPr id="1077" name="Straight Arrow Connector 1076">
            <a:extLst>
              <a:ext uri="{FF2B5EF4-FFF2-40B4-BE49-F238E27FC236}">
                <a16:creationId xmlns:a16="http://schemas.microsoft.com/office/drawing/2014/main" id="{D6FA8308-74F1-A613-1CEF-395FDE3F9F8A}"/>
              </a:ext>
            </a:extLst>
          </p:cNvPr>
          <p:cNvCxnSpPr>
            <a:cxnSpLocks/>
          </p:cNvCxnSpPr>
          <p:nvPr/>
        </p:nvCxnSpPr>
        <p:spPr>
          <a:xfrm>
            <a:off x="539520" y="1596422"/>
            <a:ext cx="0" cy="8619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" name="TextBox 1156">
            <a:extLst>
              <a:ext uri="{FF2B5EF4-FFF2-40B4-BE49-F238E27FC236}">
                <a16:creationId xmlns:a16="http://schemas.microsoft.com/office/drawing/2014/main" id="{99A01266-65BC-6BAB-7A5C-039857F60B61}"/>
              </a:ext>
            </a:extLst>
          </p:cNvPr>
          <p:cNvSpPr txBox="1">
            <a:spLocks/>
          </p:cNvSpPr>
          <p:nvPr/>
        </p:nvSpPr>
        <p:spPr>
          <a:xfrm>
            <a:off x="5748651" y="5077552"/>
            <a:ext cx="29822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Southwestern to Larmanda: </a:t>
            </a:r>
            <a:r>
              <a:rPr lang="en-US" sz="1600"/>
              <a:t>High Density of Bus Stops</a:t>
            </a:r>
          </a:p>
        </p:txBody>
      </p:sp>
      <p:sp>
        <p:nvSpPr>
          <p:cNvPr id="1164" name="Left Brace 1163">
            <a:extLst>
              <a:ext uri="{FF2B5EF4-FFF2-40B4-BE49-F238E27FC236}">
                <a16:creationId xmlns:a16="http://schemas.microsoft.com/office/drawing/2014/main" id="{723944CD-EBE5-F868-6D19-15C888A77D3B}"/>
              </a:ext>
            </a:extLst>
          </p:cNvPr>
          <p:cNvSpPr>
            <a:spLocks/>
          </p:cNvSpPr>
          <p:nvPr/>
        </p:nvSpPr>
        <p:spPr>
          <a:xfrm rot="17165509" flipV="1">
            <a:off x="7101367" y="3744407"/>
            <a:ext cx="679827" cy="2034075"/>
          </a:xfrm>
          <a:prstGeom prst="leftBrace">
            <a:avLst>
              <a:gd name="adj1" fmla="val 68624"/>
              <a:gd name="adj2" fmla="val 5161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TextBox 1172">
            <a:extLst>
              <a:ext uri="{FF2B5EF4-FFF2-40B4-BE49-F238E27FC236}">
                <a16:creationId xmlns:a16="http://schemas.microsoft.com/office/drawing/2014/main" id="{AACE5EB9-66A2-5CC0-E09E-BBE388EC2FCE}"/>
              </a:ext>
            </a:extLst>
          </p:cNvPr>
          <p:cNvSpPr txBox="1">
            <a:spLocks/>
          </p:cNvSpPr>
          <p:nvPr/>
        </p:nvSpPr>
        <p:spPr>
          <a:xfrm>
            <a:off x="4015251" y="3528844"/>
            <a:ext cx="130132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Trail Access</a:t>
            </a:r>
          </a:p>
        </p:txBody>
      </p:sp>
      <p:cxnSp>
        <p:nvCxnSpPr>
          <p:cNvPr id="1174" name="Straight Arrow Connector 1173">
            <a:extLst>
              <a:ext uri="{FF2B5EF4-FFF2-40B4-BE49-F238E27FC236}">
                <a16:creationId xmlns:a16="http://schemas.microsoft.com/office/drawing/2014/main" id="{AAE222C6-2838-EB1A-7953-C0CE1FDB236E}"/>
              </a:ext>
            </a:extLst>
          </p:cNvPr>
          <p:cNvCxnSpPr>
            <a:cxnSpLocks/>
            <a:stCxn id="1173" idx="0"/>
          </p:cNvCxnSpPr>
          <p:nvPr/>
        </p:nvCxnSpPr>
        <p:spPr>
          <a:xfrm flipV="1">
            <a:off x="4665912" y="2575409"/>
            <a:ext cx="242901" cy="953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Walk with solid fill">
            <a:extLst>
              <a:ext uri="{FF2B5EF4-FFF2-40B4-BE49-F238E27FC236}">
                <a16:creationId xmlns:a16="http://schemas.microsoft.com/office/drawing/2014/main" id="{A3590720-7D7F-FFB1-4C83-F383EABA6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607" r="15607"/>
          <a:stretch/>
        </p:blipFill>
        <p:spPr>
          <a:xfrm>
            <a:off x="10992604" y="4887855"/>
            <a:ext cx="1065455" cy="1548943"/>
          </a:xfrm>
          <a:prstGeom prst="rect">
            <a:avLst/>
          </a:prstGeom>
        </p:spPr>
      </p:pic>
      <p:sp>
        <p:nvSpPr>
          <p:cNvPr id="1131" name="TextBox 1130">
            <a:extLst>
              <a:ext uri="{FF2B5EF4-FFF2-40B4-BE49-F238E27FC236}">
                <a16:creationId xmlns:a16="http://schemas.microsoft.com/office/drawing/2014/main" id="{E527E8B6-73AD-69BB-3868-5D6ABB497599}"/>
              </a:ext>
            </a:extLst>
          </p:cNvPr>
          <p:cNvSpPr txBox="1"/>
          <p:nvPr/>
        </p:nvSpPr>
        <p:spPr>
          <a:xfrm rot="20346533">
            <a:off x="11516848" y="3900957"/>
            <a:ext cx="846113" cy="20005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700">
                <a:effectLst>
                  <a:glow rad="101600">
                    <a:schemeClr val="bg1"/>
                  </a:glow>
                </a:effectLst>
              </a:rPr>
              <a:t>Larmanda St</a:t>
            </a:r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05210A9B-4F49-FA17-8524-4C8D1711A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598" y1="24505" x2="47598" y2="2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219635" y="1272400"/>
            <a:ext cx="523861" cy="4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0335417-95C0-76AF-44A4-B0F874CD4E2A}"/>
              </a:ext>
            </a:extLst>
          </p:cNvPr>
          <p:cNvGrpSpPr/>
          <p:nvPr/>
        </p:nvGrpSpPr>
        <p:grpSpPr>
          <a:xfrm>
            <a:off x="8893786" y="1072607"/>
            <a:ext cx="3497444" cy="3767464"/>
            <a:chOff x="8893786" y="1072607"/>
            <a:chExt cx="3497444" cy="3767464"/>
          </a:xfrm>
        </p:grpSpPr>
        <p:grpSp>
          <p:nvGrpSpPr>
            <p:cNvPr id="1156" name="Group 1155">
              <a:extLst>
                <a:ext uri="{FF2B5EF4-FFF2-40B4-BE49-F238E27FC236}">
                  <a16:creationId xmlns:a16="http://schemas.microsoft.com/office/drawing/2014/main" id="{906C7FBB-F05F-03BC-32CB-AB13FF4AD9CB}"/>
                </a:ext>
              </a:extLst>
            </p:cNvPr>
            <p:cNvGrpSpPr/>
            <p:nvPr/>
          </p:nvGrpSpPr>
          <p:grpSpPr>
            <a:xfrm>
              <a:off x="8893786" y="1338536"/>
              <a:ext cx="3247788" cy="3501535"/>
              <a:chOff x="8896904" y="1418220"/>
              <a:chExt cx="3247788" cy="350153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6C80594-45BC-6670-6F24-9941722CB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002" t="714" r="11395" b="824"/>
              <a:stretch/>
            </p:blipFill>
            <p:spPr>
              <a:xfrm rot="5400000">
                <a:off x="8772167" y="1547230"/>
                <a:ext cx="3497262" cy="3247788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064" name="Picture 1063">
                <a:extLst>
                  <a:ext uri="{FF2B5EF4-FFF2-40B4-BE49-F238E27FC236}">
                    <a16:creationId xmlns:a16="http://schemas.microsoft.com/office/drawing/2014/main" id="{A5C81F17-33E2-BAF4-8DCD-6C2F925A9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64000"/>
                        </a14:imgEffect>
                        <a14:imgEffect>
                          <a14:saturation sat="10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055"/>
              <a:stretch/>
            </p:blipFill>
            <p:spPr>
              <a:xfrm>
                <a:off x="11227381" y="1418220"/>
                <a:ext cx="915930" cy="88725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130" name="TextBox 1129">
              <a:extLst>
                <a:ext uri="{FF2B5EF4-FFF2-40B4-BE49-F238E27FC236}">
                  <a16:creationId xmlns:a16="http://schemas.microsoft.com/office/drawing/2014/main" id="{170E9C86-D519-11F1-2BA2-2B7610B9FA70}"/>
                </a:ext>
              </a:extLst>
            </p:cNvPr>
            <p:cNvSpPr txBox="1"/>
            <p:nvPr/>
          </p:nvSpPr>
          <p:spPr>
            <a:xfrm rot="20905307">
              <a:off x="11448879" y="3056865"/>
              <a:ext cx="858674" cy="2000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700">
                  <a:effectLst>
                    <a:glow rad="101600">
                      <a:schemeClr val="bg1"/>
                    </a:glow>
                  </a:effectLst>
                </a:rPr>
                <a:t>Eastridge Dr</a:t>
              </a: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76F4B081-E12C-EE6D-EAAC-CE318F5BA22E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9510779" y="1460779"/>
              <a:ext cx="166712" cy="165487"/>
            </a:xfrm>
            <a:prstGeom prst="ellipse">
              <a:avLst/>
            </a:prstGeom>
            <a:solidFill>
              <a:srgbClr val="44FD0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0C5C666C-E2BC-4C68-6AEF-9D63DCEB481D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9527009" y="1704009"/>
              <a:ext cx="166712" cy="165487"/>
            </a:xfrm>
            <a:prstGeom prst="ellipse">
              <a:avLst/>
            </a:prstGeom>
            <a:solidFill>
              <a:srgbClr val="44FD0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7CE8A2B9-035B-C3C1-8C06-6FE7B9E38A73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10813186" y="2575409"/>
              <a:ext cx="166712" cy="165487"/>
            </a:xfrm>
            <a:prstGeom prst="ellipse">
              <a:avLst/>
            </a:prstGeom>
            <a:solidFill>
              <a:srgbClr val="44FD0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C0F6124E-D4B5-71A2-5E8A-A200EDDF0A7E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10670140" y="2795562"/>
              <a:ext cx="166712" cy="165487"/>
            </a:xfrm>
            <a:prstGeom prst="ellipse">
              <a:avLst/>
            </a:prstGeom>
            <a:solidFill>
              <a:srgbClr val="44FD0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7D300CBA-F3F9-CCC2-4084-AC6502A994EF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11162004" y="3499334"/>
              <a:ext cx="166712" cy="165487"/>
            </a:xfrm>
            <a:prstGeom prst="ellipse">
              <a:avLst/>
            </a:prstGeom>
            <a:solidFill>
              <a:srgbClr val="44FD0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5AC8D022-0E1A-1AC4-8F46-95F75022E469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11449688" y="4252533"/>
              <a:ext cx="166712" cy="165487"/>
            </a:xfrm>
            <a:prstGeom prst="ellipse">
              <a:avLst/>
            </a:prstGeom>
            <a:solidFill>
              <a:srgbClr val="44FD0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3C947A7E-AA49-5281-FD82-45E17CD760E0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11327634" y="3328405"/>
              <a:ext cx="166712" cy="16548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B415D2AE-42B8-6ACE-60FD-40FC6DF9C69F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11671667" y="4162875"/>
              <a:ext cx="166712" cy="16548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1106" name="TextBox 1105">
              <a:extLst>
                <a:ext uri="{FF2B5EF4-FFF2-40B4-BE49-F238E27FC236}">
                  <a16:creationId xmlns:a16="http://schemas.microsoft.com/office/drawing/2014/main" id="{51D149AA-8BAC-992F-194F-5CDFBBA196DA}"/>
                </a:ext>
              </a:extLst>
            </p:cNvPr>
            <p:cNvSpPr txBox="1"/>
            <p:nvPr/>
          </p:nvSpPr>
          <p:spPr>
            <a:xfrm rot="2437856">
              <a:off x="10080707" y="2405664"/>
              <a:ext cx="829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>
                  <a:effectLst>
                    <a:glow rad="114300">
                      <a:schemeClr val="bg1"/>
                    </a:glow>
                  </a:effectLst>
                </a:rPr>
                <a:t>Skillman St</a:t>
              </a:r>
            </a:p>
          </p:txBody>
        </p:sp>
        <p:cxnSp>
          <p:nvCxnSpPr>
            <p:cNvPr id="1110" name="Straight Connector 1109">
              <a:extLst>
                <a:ext uri="{FF2B5EF4-FFF2-40B4-BE49-F238E27FC236}">
                  <a16:creationId xmlns:a16="http://schemas.microsoft.com/office/drawing/2014/main" id="{A2BA5CF8-C4EC-CDB7-A27B-C2638E375C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0905" y="1543522"/>
              <a:ext cx="269520" cy="308336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5" name="TextBox 1114">
              <a:extLst>
                <a:ext uri="{FF2B5EF4-FFF2-40B4-BE49-F238E27FC236}">
                  <a16:creationId xmlns:a16="http://schemas.microsoft.com/office/drawing/2014/main" id="{C09654DB-F042-D4F4-B076-842572320309}"/>
                </a:ext>
              </a:extLst>
            </p:cNvPr>
            <p:cNvSpPr txBox="1"/>
            <p:nvPr/>
          </p:nvSpPr>
          <p:spPr>
            <a:xfrm rot="17398767">
              <a:off x="8672413" y="2015731"/>
              <a:ext cx="1157239" cy="2000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700">
                  <a:effectLst>
                    <a:glow rad="114300">
                      <a:schemeClr val="bg1"/>
                    </a:glow>
                  </a:effectLst>
                </a:rPr>
                <a:t>Southwestern Blvd</a:t>
              </a:r>
            </a:p>
          </p:txBody>
        </p:sp>
        <p:cxnSp>
          <p:nvCxnSpPr>
            <p:cNvPr id="1121" name="Straight Connector 1120">
              <a:extLst>
                <a:ext uri="{FF2B5EF4-FFF2-40B4-BE49-F238E27FC236}">
                  <a16:creationId xmlns:a16="http://schemas.microsoft.com/office/drawing/2014/main" id="{12A5781A-DAE0-285E-D58D-D22B75B96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2966" y="2961049"/>
              <a:ext cx="300460" cy="30284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Straight Connector 1128">
              <a:extLst>
                <a:ext uri="{FF2B5EF4-FFF2-40B4-BE49-F238E27FC236}">
                  <a16:creationId xmlns:a16="http://schemas.microsoft.com/office/drawing/2014/main" id="{D7A027FB-04E2-094A-8BA1-579680BBF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0055" y="2949514"/>
              <a:ext cx="300460" cy="30284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81BB6FF0-7606-7167-C43C-FE3E5AAFA008}"/>
                </a:ext>
              </a:extLst>
            </p:cNvPr>
            <p:cNvSpPr txBox="1"/>
            <p:nvPr/>
          </p:nvSpPr>
          <p:spPr>
            <a:xfrm rot="19037249">
              <a:off x="9807382" y="2883146"/>
              <a:ext cx="1157239" cy="2000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700">
                  <a:effectLst>
                    <a:glow rad="101600">
                      <a:schemeClr val="bg1"/>
                    </a:glow>
                  </a:effectLst>
                </a:rPr>
                <a:t>Theater Way</a:t>
              </a:r>
            </a:p>
          </p:txBody>
        </p:sp>
        <p:cxnSp>
          <p:nvCxnSpPr>
            <p:cNvPr id="1132" name="Straight Connector 1131">
              <a:extLst>
                <a:ext uri="{FF2B5EF4-FFF2-40B4-BE49-F238E27FC236}">
                  <a16:creationId xmlns:a16="http://schemas.microsoft.com/office/drawing/2014/main" id="{35E3F297-08A3-C961-9991-45E3B4B989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75101" y="3976919"/>
              <a:ext cx="352371" cy="137246"/>
            </a:xfrm>
            <a:prstGeom prst="line">
              <a:avLst/>
            </a:prstGeom>
            <a:ln w="31750">
              <a:solidFill>
                <a:schemeClr val="bg1"/>
              </a:solidFill>
            </a:ln>
            <a:effectLst>
              <a:glow rad="381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4" name="Straight Connector 1133">
              <a:extLst>
                <a:ext uri="{FF2B5EF4-FFF2-40B4-BE49-F238E27FC236}">
                  <a16:creationId xmlns:a16="http://schemas.microsoft.com/office/drawing/2014/main" id="{968701D2-11C6-02EB-68B9-EDA203210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75101" y="3976919"/>
              <a:ext cx="288913" cy="105518"/>
            </a:xfrm>
            <a:prstGeom prst="line">
              <a:avLst/>
            </a:prstGeom>
            <a:ln w="31750">
              <a:solidFill>
                <a:schemeClr val="bg1"/>
              </a:solidFill>
            </a:ln>
            <a:effectLst>
              <a:glow rad="381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7" name="TextBox 1106">
              <a:extLst>
                <a:ext uri="{FF2B5EF4-FFF2-40B4-BE49-F238E27FC236}">
                  <a16:creationId xmlns:a16="http://schemas.microsoft.com/office/drawing/2014/main" id="{6AE342CC-8FC7-1321-52C6-7CF666529E10}"/>
                </a:ext>
              </a:extLst>
            </p:cNvPr>
            <p:cNvSpPr txBox="1"/>
            <p:nvPr/>
          </p:nvSpPr>
          <p:spPr>
            <a:xfrm rot="18660244">
              <a:off x="10274318" y="1495713"/>
              <a:ext cx="1046267" cy="2000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700">
                  <a:effectLst>
                    <a:glow rad="114300">
                      <a:schemeClr val="bg1"/>
                    </a:glow>
                  </a:effectLst>
                </a:rPr>
                <a:t>Northwest Hwy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A4EAC27-BA91-5A1B-4C21-C59F2E4A61C4}"/>
                </a:ext>
              </a:extLst>
            </p:cNvPr>
            <p:cNvCxnSpPr>
              <a:cxnSpLocks/>
            </p:cNvCxnSpPr>
            <p:nvPr/>
          </p:nvCxnSpPr>
          <p:spPr>
            <a:xfrm>
              <a:off x="11105050" y="4523538"/>
              <a:ext cx="305940" cy="72970"/>
            </a:xfrm>
            <a:prstGeom prst="line">
              <a:avLst/>
            </a:prstGeom>
            <a:ln w="31750">
              <a:solidFill>
                <a:schemeClr val="bg1"/>
              </a:solidFill>
            </a:ln>
            <a:effectLst>
              <a:glow rad="381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3" name="TextBox 1142">
              <a:extLst>
                <a:ext uri="{FF2B5EF4-FFF2-40B4-BE49-F238E27FC236}">
                  <a16:creationId xmlns:a16="http://schemas.microsoft.com/office/drawing/2014/main" id="{9DAAF7E0-BAD5-7A9C-8CD3-AC6745CEAD70}"/>
                </a:ext>
              </a:extLst>
            </p:cNvPr>
            <p:cNvSpPr txBox="1"/>
            <p:nvPr/>
          </p:nvSpPr>
          <p:spPr>
            <a:xfrm rot="993717">
              <a:off x="10887474" y="4453592"/>
              <a:ext cx="846113" cy="2000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700">
                  <a:effectLst>
                    <a:glow rad="101600">
                      <a:schemeClr val="bg1"/>
                    </a:glow>
                  </a:effectLst>
                </a:rPr>
                <a:t>Abrams Rd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24270E5-E0C3-DE4F-17FF-BBEA7F816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844" t="83605" r="1951" b="2108"/>
            <a:stretch/>
          </p:blipFill>
          <p:spPr>
            <a:xfrm>
              <a:off x="8908743" y="4205472"/>
              <a:ext cx="1453334" cy="62431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CF59D533-3E18-5209-4578-6273F24CD9B0}"/>
                </a:ext>
              </a:extLst>
            </p:cNvPr>
            <p:cNvSpPr/>
            <p:nvPr/>
          </p:nvSpPr>
          <p:spPr>
            <a:xfrm>
              <a:off x="8899530" y="4679274"/>
              <a:ext cx="1129747" cy="150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52" name="Picture 1151">
              <a:extLst>
                <a:ext uri="{FF2B5EF4-FFF2-40B4-BE49-F238E27FC236}">
                  <a16:creationId xmlns:a16="http://schemas.microsoft.com/office/drawing/2014/main" id="{3054F6C3-D5BD-B1C8-3FFB-67D70B00F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9561" y="4631646"/>
              <a:ext cx="852290" cy="11315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1781D2F-B5D1-6697-CFA4-0E0F7D746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885740" y="4382836"/>
              <a:ext cx="453866" cy="405419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F8AF8C3-F8FB-63EB-6F8C-917BE696C5F4}"/>
                </a:ext>
              </a:extLst>
            </p:cNvPr>
            <p:cNvSpPr/>
            <p:nvPr/>
          </p:nvSpPr>
          <p:spPr>
            <a:xfrm>
              <a:off x="9055224" y="1704514"/>
              <a:ext cx="2805344" cy="2956264"/>
            </a:xfrm>
            <a:custGeom>
              <a:avLst/>
              <a:gdLst>
                <a:gd name="connsiteX0" fmla="*/ 328474 w 2139519"/>
                <a:gd name="connsiteY0" fmla="*/ 319596 h 2272683"/>
                <a:gd name="connsiteX1" fmla="*/ 142043 w 2139519"/>
                <a:gd name="connsiteY1" fmla="*/ 781235 h 2272683"/>
                <a:gd name="connsiteX2" fmla="*/ 0 w 2139519"/>
                <a:gd name="connsiteY2" fmla="*/ 994299 h 2272683"/>
                <a:gd name="connsiteX3" fmla="*/ 479394 w 2139519"/>
                <a:gd name="connsiteY3" fmla="*/ 1544714 h 2272683"/>
                <a:gd name="connsiteX4" fmla="*/ 1109709 w 2139519"/>
                <a:gd name="connsiteY4" fmla="*/ 2175029 h 2272683"/>
                <a:gd name="connsiteX5" fmla="*/ 1233996 w 2139519"/>
                <a:gd name="connsiteY5" fmla="*/ 2272683 h 2272683"/>
                <a:gd name="connsiteX6" fmla="*/ 1677880 w 2139519"/>
                <a:gd name="connsiteY6" fmla="*/ 2112885 h 2272683"/>
                <a:gd name="connsiteX7" fmla="*/ 1864311 w 2139519"/>
                <a:gd name="connsiteY7" fmla="*/ 2041864 h 2272683"/>
                <a:gd name="connsiteX8" fmla="*/ 2015231 w 2139519"/>
                <a:gd name="connsiteY8" fmla="*/ 1828800 h 2272683"/>
                <a:gd name="connsiteX9" fmla="*/ 2139519 w 2139519"/>
                <a:gd name="connsiteY9" fmla="*/ 1677879 h 2272683"/>
                <a:gd name="connsiteX10" fmla="*/ 1846556 w 2139519"/>
                <a:gd name="connsiteY10" fmla="*/ 1269506 h 2272683"/>
                <a:gd name="connsiteX11" fmla="*/ 1464816 w 2139519"/>
                <a:gd name="connsiteY11" fmla="*/ 878889 h 2272683"/>
                <a:gd name="connsiteX12" fmla="*/ 1038688 w 2139519"/>
                <a:gd name="connsiteY12" fmla="*/ 896644 h 2272683"/>
                <a:gd name="connsiteX13" fmla="*/ 790113 w 2139519"/>
                <a:gd name="connsiteY13" fmla="*/ 692458 h 2272683"/>
                <a:gd name="connsiteX14" fmla="*/ 745725 w 2139519"/>
                <a:gd name="connsiteY14" fmla="*/ 292963 h 2272683"/>
                <a:gd name="connsiteX15" fmla="*/ 630315 w 2139519"/>
                <a:gd name="connsiteY15" fmla="*/ 133165 h 2272683"/>
                <a:gd name="connsiteX16" fmla="*/ 408373 w 2139519"/>
                <a:gd name="connsiteY16" fmla="*/ 0 h 2272683"/>
                <a:gd name="connsiteX17" fmla="*/ 328474 w 2139519"/>
                <a:gd name="connsiteY17" fmla="*/ 319596 h 2272683"/>
                <a:gd name="connsiteX0" fmla="*/ 328474 w 2139519"/>
                <a:gd name="connsiteY0" fmla="*/ 319596 h 2574524"/>
                <a:gd name="connsiteX1" fmla="*/ 142043 w 2139519"/>
                <a:gd name="connsiteY1" fmla="*/ 781235 h 2574524"/>
                <a:gd name="connsiteX2" fmla="*/ 0 w 2139519"/>
                <a:gd name="connsiteY2" fmla="*/ 994299 h 2574524"/>
                <a:gd name="connsiteX3" fmla="*/ 479394 w 2139519"/>
                <a:gd name="connsiteY3" fmla="*/ 1544714 h 2574524"/>
                <a:gd name="connsiteX4" fmla="*/ 1109709 w 2139519"/>
                <a:gd name="connsiteY4" fmla="*/ 2175029 h 2574524"/>
                <a:gd name="connsiteX5" fmla="*/ 1544715 w 2139519"/>
                <a:gd name="connsiteY5" fmla="*/ 2574524 h 2574524"/>
                <a:gd name="connsiteX6" fmla="*/ 1677880 w 2139519"/>
                <a:gd name="connsiteY6" fmla="*/ 2112885 h 2574524"/>
                <a:gd name="connsiteX7" fmla="*/ 1864311 w 2139519"/>
                <a:gd name="connsiteY7" fmla="*/ 2041864 h 2574524"/>
                <a:gd name="connsiteX8" fmla="*/ 2015231 w 2139519"/>
                <a:gd name="connsiteY8" fmla="*/ 1828800 h 2574524"/>
                <a:gd name="connsiteX9" fmla="*/ 2139519 w 2139519"/>
                <a:gd name="connsiteY9" fmla="*/ 1677879 h 2574524"/>
                <a:gd name="connsiteX10" fmla="*/ 1846556 w 2139519"/>
                <a:gd name="connsiteY10" fmla="*/ 1269506 h 2574524"/>
                <a:gd name="connsiteX11" fmla="*/ 1464816 w 2139519"/>
                <a:gd name="connsiteY11" fmla="*/ 878889 h 2574524"/>
                <a:gd name="connsiteX12" fmla="*/ 1038688 w 2139519"/>
                <a:gd name="connsiteY12" fmla="*/ 896644 h 2574524"/>
                <a:gd name="connsiteX13" fmla="*/ 790113 w 2139519"/>
                <a:gd name="connsiteY13" fmla="*/ 692458 h 2574524"/>
                <a:gd name="connsiteX14" fmla="*/ 745725 w 2139519"/>
                <a:gd name="connsiteY14" fmla="*/ 292963 h 2574524"/>
                <a:gd name="connsiteX15" fmla="*/ 630315 w 2139519"/>
                <a:gd name="connsiteY15" fmla="*/ 133165 h 2574524"/>
                <a:gd name="connsiteX16" fmla="*/ 408373 w 2139519"/>
                <a:gd name="connsiteY16" fmla="*/ 0 h 2574524"/>
                <a:gd name="connsiteX17" fmla="*/ 328474 w 2139519"/>
                <a:gd name="connsiteY17" fmla="*/ 319596 h 2574524"/>
                <a:gd name="connsiteX0" fmla="*/ 328474 w 2139519"/>
                <a:gd name="connsiteY0" fmla="*/ 319596 h 2574524"/>
                <a:gd name="connsiteX1" fmla="*/ 142043 w 2139519"/>
                <a:gd name="connsiteY1" fmla="*/ 781235 h 2574524"/>
                <a:gd name="connsiteX2" fmla="*/ 0 w 2139519"/>
                <a:gd name="connsiteY2" fmla="*/ 994299 h 2574524"/>
                <a:gd name="connsiteX3" fmla="*/ 479394 w 2139519"/>
                <a:gd name="connsiteY3" fmla="*/ 1544714 h 2574524"/>
                <a:gd name="connsiteX4" fmla="*/ 1109709 w 2139519"/>
                <a:gd name="connsiteY4" fmla="*/ 2175029 h 2574524"/>
                <a:gd name="connsiteX5" fmla="*/ 1544715 w 2139519"/>
                <a:gd name="connsiteY5" fmla="*/ 2574524 h 2574524"/>
                <a:gd name="connsiteX6" fmla="*/ 1677880 w 2139519"/>
                <a:gd name="connsiteY6" fmla="*/ 2112885 h 2574524"/>
                <a:gd name="connsiteX7" fmla="*/ 1589103 w 2139519"/>
                <a:gd name="connsiteY7" fmla="*/ 2423603 h 2574524"/>
                <a:gd name="connsiteX8" fmla="*/ 1864311 w 2139519"/>
                <a:gd name="connsiteY8" fmla="*/ 2041864 h 2574524"/>
                <a:gd name="connsiteX9" fmla="*/ 2015231 w 2139519"/>
                <a:gd name="connsiteY9" fmla="*/ 1828800 h 2574524"/>
                <a:gd name="connsiteX10" fmla="*/ 2139519 w 2139519"/>
                <a:gd name="connsiteY10" fmla="*/ 1677879 h 2574524"/>
                <a:gd name="connsiteX11" fmla="*/ 1846556 w 2139519"/>
                <a:gd name="connsiteY11" fmla="*/ 1269506 h 2574524"/>
                <a:gd name="connsiteX12" fmla="*/ 1464816 w 2139519"/>
                <a:gd name="connsiteY12" fmla="*/ 878889 h 2574524"/>
                <a:gd name="connsiteX13" fmla="*/ 1038688 w 2139519"/>
                <a:gd name="connsiteY13" fmla="*/ 896644 h 2574524"/>
                <a:gd name="connsiteX14" fmla="*/ 790113 w 2139519"/>
                <a:gd name="connsiteY14" fmla="*/ 692458 h 2574524"/>
                <a:gd name="connsiteX15" fmla="*/ 745725 w 2139519"/>
                <a:gd name="connsiteY15" fmla="*/ 292963 h 2574524"/>
                <a:gd name="connsiteX16" fmla="*/ 630315 w 2139519"/>
                <a:gd name="connsiteY16" fmla="*/ 133165 h 2574524"/>
                <a:gd name="connsiteX17" fmla="*/ 408373 w 2139519"/>
                <a:gd name="connsiteY17" fmla="*/ 0 h 2574524"/>
                <a:gd name="connsiteX18" fmla="*/ 328474 w 2139519"/>
                <a:gd name="connsiteY18" fmla="*/ 319596 h 2574524"/>
                <a:gd name="connsiteX0" fmla="*/ 328474 w 2485748"/>
                <a:gd name="connsiteY0" fmla="*/ 319596 h 2769832"/>
                <a:gd name="connsiteX1" fmla="*/ 142043 w 2485748"/>
                <a:gd name="connsiteY1" fmla="*/ 781235 h 2769832"/>
                <a:gd name="connsiteX2" fmla="*/ 0 w 2485748"/>
                <a:gd name="connsiteY2" fmla="*/ 994299 h 2769832"/>
                <a:gd name="connsiteX3" fmla="*/ 479394 w 2485748"/>
                <a:gd name="connsiteY3" fmla="*/ 1544714 h 2769832"/>
                <a:gd name="connsiteX4" fmla="*/ 1109709 w 2485748"/>
                <a:gd name="connsiteY4" fmla="*/ 2175029 h 2769832"/>
                <a:gd name="connsiteX5" fmla="*/ 1544715 w 2485748"/>
                <a:gd name="connsiteY5" fmla="*/ 2574524 h 2769832"/>
                <a:gd name="connsiteX6" fmla="*/ 1677880 w 2485748"/>
                <a:gd name="connsiteY6" fmla="*/ 2112885 h 2769832"/>
                <a:gd name="connsiteX7" fmla="*/ 2485748 w 2485748"/>
                <a:gd name="connsiteY7" fmla="*/ 2769832 h 2769832"/>
                <a:gd name="connsiteX8" fmla="*/ 1864311 w 2485748"/>
                <a:gd name="connsiteY8" fmla="*/ 2041864 h 2769832"/>
                <a:gd name="connsiteX9" fmla="*/ 2015231 w 2485748"/>
                <a:gd name="connsiteY9" fmla="*/ 1828800 h 2769832"/>
                <a:gd name="connsiteX10" fmla="*/ 2139519 w 2485748"/>
                <a:gd name="connsiteY10" fmla="*/ 1677879 h 2769832"/>
                <a:gd name="connsiteX11" fmla="*/ 1846556 w 2485748"/>
                <a:gd name="connsiteY11" fmla="*/ 1269506 h 2769832"/>
                <a:gd name="connsiteX12" fmla="*/ 1464816 w 2485748"/>
                <a:gd name="connsiteY12" fmla="*/ 878889 h 2769832"/>
                <a:gd name="connsiteX13" fmla="*/ 1038688 w 2485748"/>
                <a:gd name="connsiteY13" fmla="*/ 896644 h 2769832"/>
                <a:gd name="connsiteX14" fmla="*/ 790113 w 2485748"/>
                <a:gd name="connsiteY14" fmla="*/ 692458 h 2769832"/>
                <a:gd name="connsiteX15" fmla="*/ 745725 w 2485748"/>
                <a:gd name="connsiteY15" fmla="*/ 292963 h 2769832"/>
                <a:gd name="connsiteX16" fmla="*/ 630315 w 2485748"/>
                <a:gd name="connsiteY16" fmla="*/ 133165 h 2769832"/>
                <a:gd name="connsiteX17" fmla="*/ 408373 w 2485748"/>
                <a:gd name="connsiteY17" fmla="*/ 0 h 2769832"/>
                <a:gd name="connsiteX18" fmla="*/ 328474 w 2485748"/>
                <a:gd name="connsiteY18" fmla="*/ 319596 h 2769832"/>
                <a:gd name="connsiteX0" fmla="*/ 328474 w 2805344"/>
                <a:gd name="connsiteY0" fmla="*/ 319596 h 2956264"/>
                <a:gd name="connsiteX1" fmla="*/ 142043 w 2805344"/>
                <a:gd name="connsiteY1" fmla="*/ 781235 h 2956264"/>
                <a:gd name="connsiteX2" fmla="*/ 0 w 2805344"/>
                <a:gd name="connsiteY2" fmla="*/ 994299 h 2956264"/>
                <a:gd name="connsiteX3" fmla="*/ 479394 w 2805344"/>
                <a:gd name="connsiteY3" fmla="*/ 1544714 h 2956264"/>
                <a:gd name="connsiteX4" fmla="*/ 1109709 w 2805344"/>
                <a:gd name="connsiteY4" fmla="*/ 2175029 h 2956264"/>
                <a:gd name="connsiteX5" fmla="*/ 1544715 w 2805344"/>
                <a:gd name="connsiteY5" fmla="*/ 2574524 h 2956264"/>
                <a:gd name="connsiteX6" fmla="*/ 2805344 w 2805344"/>
                <a:gd name="connsiteY6" fmla="*/ 2956264 h 2956264"/>
                <a:gd name="connsiteX7" fmla="*/ 2485748 w 2805344"/>
                <a:gd name="connsiteY7" fmla="*/ 2769832 h 2956264"/>
                <a:gd name="connsiteX8" fmla="*/ 1864311 w 2805344"/>
                <a:gd name="connsiteY8" fmla="*/ 2041864 h 2956264"/>
                <a:gd name="connsiteX9" fmla="*/ 2015231 w 2805344"/>
                <a:gd name="connsiteY9" fmla="*/ 1828800 h 2956264"/>
                <a:gd name="connsiteX10" fmla="*/ 2139519 w 2805344"/>
                <a:gd name="connsiteY10" fmla="*/ 1677879 h 2956264"/>
                <a:gd name="connsiteX11" fmla="*/ 1846556 w 2805344"/>
                <a:gd name="connsiteY11" fmla="*/ 1269506 h 2956264"/>
                <a:gd name="connsiteX12" fmla="*/ 1464816 w 2805344"/>
                <a:gd name="connsiteY12" fmla="*/ 878889 h 2956264"/>
                <a:gd name="connsiteX13" fmla="*/ 1038688 w 2805344"/>
                <a:gd name="connsiteY13" fmla="*/ 896644 h 2956264"/>
                <a:gd name="connsiteX14" fmla="*/ 790113 w 2805344"/>
                <a:gd name="connsiteY14" fmla="*/ 692458 h 2956264"/>
                <a:gd name="connsiteX15" fmla="*/ 745725 w 2805344"/>
                <a:gd name="connsiteY15" fmla="*/ 292963 h 2956264"/>
                <a:gd name="connsiteX16" fmla="*/ 630315 w 2805344"/>
                <a:gd name="connsiteY16" fmla="*/ 133165 h 2956264"/>
                <a:gd name="connsiteX17" fmla="*/ 408373 w 2805344"/>
                <a:gd name="connsiteY17" fmla="*/ 0 h 2956264"/>
                <a:gd name="connsiteX18" fmla="*/ 328474 w 2805344"/>
                <a:gd name="connsiteY18" fmla="*/ 319596 h 2956264"/>
                <a:gd name="connsiteX0" fmla="*/ 328474 w 2805344"/>
                <a:gd name="connsiteY0" fmla="*/ 319596 h 2956264"/>
                <a:gd name="connsiteX1" fmla="*/ 142043 w 2805344"/>
                <a:gd name="connsiteY1" fmla="*/ 781235 h 2956264"/>
                <a:gd name="connsiteX2" fmla="*/ 0 w 2805344"/>
                <a:gd name="connsiteY2" fmla="*/ 994299 h 2956264"/>
                <a:gd name="connsiteX3" fmla="*/ 479394 w 2805344"/>
                <a:gd name="connsiteY3" fmla="*/ 1544714 h 2956264"/>
                <a:gd name="connsiteX4" fmla="*/ 1109709 w 2805344"/>
                <a:gd name="connsiteY4" fmla="*/ 2175029 h 2956264"/>
                <a:gd name="connsiteX5" fmla="*/ 1544715 w 2805344"/>
                <a:gd name="connsiteY5" fmla="*/ 2574524 h 2956264"/>
                <a:gd name="connsiteX6" fmla="*/ 2805344 w 2805344"/>
                <a:gd name="connsiteY6" fmla="*/ 2956264 h 2956264"/>
                <a:gd name="connsiteX7" fmla="*/ 2459115 w 2805344"/>
                <a:gd name="connsiteY7" fmla="*/ 2467991 h 2956264"/>
                <a:gd name="connsiteX8" fmla="*/ 1864311 w 2805344"/>
                <a:gd name="connsiteY8" fmla="*/ 2041864 h 2956264"/>
                <a:gd name="connsiteX9" fmla="*/ 2015231 w 2805344"/>
                <a:gd name="connsiteY9" fmla="*/ 1828800 h 2956264"/>
                <a:gd name="connsiteX10" fmla="*/ 2139519 w 2805344"/>
                <a:gd name="connsiteY10" fmla="*/ 1677879 h 2956264"/>
                <a:gd name="connsiteX11" fmla="*/ 1846556 w 2805344"/>
                <a:gd name="connsiteY11" fmla="*/ 1269506 h 2956264"/>
                <a:gd name="connsiteX12" fmla="*/ 1464816 w 2805344"/>
                <a:gd name="connsiteY12" fmla="*/ 878889 h 2956264"/>
                <a:gd name="connsiteX13" fmla="*/ 1038688 w 2805344"/>
                <a:gd name="connsiteY13" fmla="*/ 896644 h 2956264"/>
                <a:gd name="connsiteX14" fmla="*/ 790113 w 2805344"/>
                <a:gd name="connsiteY14" fmla="*/ 692458 h 2956264"/>
                <a:gd name="connsiteX15" fmla="*/ 745725 w 2805344"/>
                <a:gd name="connsiteY15" fmla="*/ 292963 h 2956264"/>
                <a:gd name="connsiteX16" fmla="*/ 630315 w 2805344"/>
                <a:gd name="connsiteY16" fmla="*/ 133165 h 2956264"/>
                <a:gd name="connsiteX17" fmla="*/ 408373 w 2805344"/>
                <a:gd name="connsiteY17" fmla="*/ 0 h 2956264"/>
                <a:gd name="connsiteX18" fmla="*/ 328474 w 2805344"/>
                <a:gd name="connsiteY18" fmla="*/ 319596 h 2956264"/>
                <a:gd name="connsiteX0" fmla="*/ 328474 w 2805344"/>
                <a:gd name="connsiteY0" fmla="*/ 319596 h 2956264"/>
                <a:gd name="connsiteX1" fmla="*/ 142043 w 2805344"/>
                <a:gd name="connsiteY1" fmla="*/ 781235 h 2956264"/>
                <a:gd name="connsiteX2" fmla="*/ 0 w 2805344"/>
                <a:gd name="connsiteY2" fmla="*/ 994299 h 2956264"/>
                <a:gd name="connsiteX3" fmla="*/ 479394 w 2805344"/>
                <a:gd name="connsiteY3" fmla="*/ 1544714 h 2956264"/>
                <a:gd name="connsiteX4" fmla="*/ 1109709 w 2805344"/>
                <a:gd name="connsiteY4" fmla="*/ 2175029 h 2956264"/>
                <a:gd name="connsiteX5" fmla="*/ 1544715 w 2805344"/>
                <a:gd name="connsiteY5" fmla="*/ 2574524 h 2956264"/>
                <a:gd name="connsiteX6" fmla="*/ 2805344 w 2805344"/>
                <a:gd name="connsiteY6" fmla="*/ 2956264 h 2956264"/>
                <a:gd name="connsiteX7" fmla="*/ 2459115 w 2805344"/>
                <a:gd name="connsiteY7" fmla="*/ 2467991 h 2956264"/>
                <a:gd name="connsiteX8" fmla="*/ 2334828 w 2805344"/>
                <a:gd name="connsiteY8" fmla="*/ 2130641 h 2956264"/>
                <a:gd name="connsiteX9" fmla="*/ 2015231 w 2805344"/>
                <a:gd name="connsiteY9" fmla="*/ 1828800 h 2956264"/>
                <a:gd name="connsiteX10" fmla="*/ 2139519 w 2805344"/>
                <a:gd name="connsiteY10" fmla="*/ 1677879 h 2956264"/>
                <a:gd name="connsiteX11" fmla="*/ 1846556 w 2805344"/>
                <a:gd name="connsiteY11" fmla="*/ 1269506 h 2956264"/>
                <a:gd name="connsiteX12" fmla="*/ 1464816 w 2805344"/>
                <a:gd name="connsiteY12" fmla="*/ 878889 h 2956264"/>
                <a:gd name="connsiteX13" fmla="*/ 1038688 w 2805344"/>
                <a:gd name="connsiteY13" fmla="*/ 896644 h 2956264"/>
                <a:gd name="connsiteX14" fmla="*/ 790113 w 2805344"/>
                <a:gd name="connsiteY14" fmla="*/ 692458 h 2956264"/>
                <a:gd name="connsiteX15" fmla="*/ 745725 w 2805344"/>
                <a:gd name="connsiteY15" fmla="*/ 292963 h 2956264"/>
                <a:gd name="connsiteX16" fmla="*/ 630315 w 2805344"/>
                <a:gd name="connsiteY16" fmla="*/ 133165 h 2956264"/>
                <a:gd name="connsiteX17" fmla="*/ 408373 w 2805344"/>
                <a:gd name="connsiteY17" fmla="*/ 0 h 2956264"/>
                <a:gd name="connsiteX18" fmla="*/ 328474 w 2805344"/>
                <a:gd name="connsiteY18" fmla="*/ 319596 h 2956264"/>
                <a:gd name="connsiteX0" fmla="*/ 328474 w 2805344"/>
                <a:gd name="connsiteY0" fmla="*/ 319596 h 2956264"/>
                <a:gd name="connsiteX1" fmla="*/ 142043 w 2805344"/>
                <a:gd name="connsiteY1" fmla="*/ 781235 h 2956264"/>
                <a:gd name="connsiteX2" fmla="*/ 0 w 2805344"/>
                <a:gd name="connsiteY2" fmla="*/ 994299 h 2956264"/>
                <a:gd name="connsiteX3" fmla="*/ 479394 w 2805344"/>
                <a:gd name="connsiteY3" fmla="*/ 1544714 h 2956264"/>
                <a:gd name="connsiteX4" fmla="*/ 1109709 w 2805344"/>
                <a:gd name="connsiteY4" fmla="*/ 2175029 h 2956264"/>
                <a:gd name="connsiteX5" fmla="*/ 1544715 w 2805344"/>
                <a:gd name="connsiteY5" fmla="*/ 2574524 h 2956264"/>
                <a:gd name="connsiteX6" fmla="*/ 2805344 w 2805344"/>
                <a:gd name="connsiteY6" fmla="*/ 2956264 h 2956264"/>
                <a:gd name="connsiteX7" fmla="*/ 2459115 w 2805344"/>
                <a:gd name="connsiteY7" fmla="*/ 2467991 h 2956264"/>
                <a:gd name="connsiteX8" fmla="*/ 2334828 w 2805344"/>
                <a:gd name="connsiteY8" fmla="*/ 2130641 h 2956264"/>
                <a:gd name="connsiteX9" fmla="*/ 2192784 w 2805344"/>
                <a:gd name="connsiteY9" fmla="*/ 1811045 h 2956264"/>
                <a:gd name="connsiteX10" fmla="*/ 2139519 w 2805344"/>
                <a:gd name="connsiteY10" fmla="*/ 1677879 h 2956264"/>
                <a:gd name="connsiteX11" fmla="*/ 1846556 w 2805344"/>
                <a:gd name="connsiteY11" fmla="*/ 1269506 h 2956264"/>
                <a:gd name="connsiteX12" fmla="*/ 1464816 w 2805344"/>
                <a:gd name="connsiteY12" fmla="*/ 878889 h 2956264"/>
                <a:gd name="connsiteX13" fmla="*/ 1038688 w 2805344"/>
                <a:gd name="connsiteY13" fmla="*/ 896644 h 2956264"/>
                <a:gd name="connsiteX14" fmla="*/ 790113 w 2805344"/>
                <a:gd name="connsiteY14" fmla="*/ 692458 h 2956264"/>
                <a:gd name="connsiteX15" fmla="*/ 745725 w 2805344"/>
                <a:gd name="connsiteY15" fmla="*/ 292963 h 2956264"/>
                <a:gd name="connsiteX16" fmla="*/ 630315 w 2805344"/>
                <a:gd name="connsiteY16" fmla="*/ 133165 h 2956264"/>
                <a:gd name="connsiteX17" fmla="*/ 408373 w 2805344"/>
                <a:gd name="connsiteY17" fmla="*/ 0 h 2956264"/>
                <a:gd name="connsiteX18" fmla="*/ 328474 w 2805344"/>
                <a:gd name="connsiteY18" fmla="*/ 319596 h 29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344" h="2956264">
                  <a:moveTo>
                    <a:pt x="328474" y="319596"/>
                  </a:moveTo>
                  <a:lnTo>
                    <a:pt x="142043" y="781235"/>
                  </a:lnTo>
                  <a:lnTo>
                    <a:pt x="0" y="994299"/>
                  </a:lnTo>
                  <a:lnTo>
                    <a:pt x="479394" y="1544714"/>
                  </a:lnTo>
                  <a:lnTo>
                    <a:pt x="1109709" y="2175029"/>
                  </a:lnTo>
                  <a:lnTo>
                    <a:pt x="1544715" y="2574524"/>
                  </a:lnTo>
                  <a:lnTo>
                    <a:pt x="2805344" y="2956264"/>
                  </a:lnTo>
                  <a:lnTo>
                    <a:pt x="2459115" y="2467991"/>
                  </a:lnTo>
                  <a:lnTo>
                    <a:pt x="2334828" y="2130641"/>
                  </a:lnTo>
                  <a:lnTo>
                    <a:pt x="2192784" y="1811045"/>
                  </a:lnTo>
                  <a:lnTo>
                    <a:pt x="2139519" y="1677879"/>
                  </a:lnTo>
                  <a:lnTo>
                    <a:pt x="1846556" y="1269506"/>
                  </a:lnTo>
                  <a:lnTo>
                    <a:pt x="1464816" y="878889"/>
                  </a:lnTo>
                  <a:lnTo>
                    <a:pt x="1038688" y="896644"/>
                  </a:lnTo>
                  <a:lnTo>
                    <a:pt x="790113" y="692458"/>
                  </a:lnTo>
                  <a:lnTo>
                    <a:pt x="745725" y="292963"/>
                  </a:lnTo>
                  <a:lnTo>
                    <a:pt x="630315" y="133165"/>
                  </a:lnTo>
                  <a:lnTo>
                    <a:pt x="408373" y="0"/>
                  </a:lnTo>
                  <a:lnTo>
                    <a:pt x="328474" y="319596"/>
                  </a:lnTo>
                  <a:close/>
                </a:path>
              </a:pathLst>
            </a:custGeom>
            <a:solidFill>
              <a:schemeClr val="accent2">
                <a:alpha val="1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07EB07-7C80-D2C7-4339-F5DB2551F132}"/>
                </a:ext>
              </a:extLst>
            </p:cNvPr>
            <p:cNvSpPr/>
            <p:nvPr/>
          </p:nvSpPr>
          <p:spPr>
            <a:xfrm>
              <a:off x="10617693" y="1349406"/>
              <a:ext cx="1029810" cy="1997476"/>
            </a:xfrm>
            <a:custGeom>
              <a:avLst/>
              <a:gdLst>
                <a:gd name="connsiteX0" fmla="*/ 559293 w 1029810"/>
                <a:gd name="connsiteY0" fmla="*/ 0 h 1997476"/>
                <a:gd name="connsiteX1" fmla="*/ 0 w 1029810"/>
                <a:gd name="connsiteY1" fmla="*/ 559293 h 1997476"/>
                <a:gd name="connsiteX2" fmla="*/ 8878 w 1029810"/>
                <a:gd name="connsiteY2" fmla="*/ 932155 h 1997476"/>
                <a:gd name="connsiteX3" fmla="*/ 186431 w 1029810"/>
                <a:gd name="connsiteY3" fmla="*/ 1260629 h 1997476"/>
                <a:gd name="connsiteX4" fmla="*/ 532660 w 1029810"/>
                <a:gd name="connsiteY4" fmla="*/ 1615736 h 1997476"/>
                <a:gd name="connsiteX5" fmla="*/ 710214 w 1029810"/>
                <a:gd name="connsiteY5" fmla="*/ 1997476 h 1997476"/>
                <a:gd name="connsiteX6" fmla="*/ 923278 w 1029810"/>
                <a:gd name="connsiteY6" fmla="*/ 1882066 h 1997476"/>
                <a:gd name="connsiteX7" fmla="*/ 905523 w 1029810"/>
                <a:gd name="connsiteY7" fmla="*/ 1686757 h 1997476"/>
                <a:gd name="connsiteX8" fmla="*/ 1029810 w 1029810"/>
                <a:gd name="connsiteY8" fmla="*/ 905522 h 1997476"/>
                <a:gd name="connsiteX9" fmla="*/ 585926 w 1029810"/>
                <a:gd name="connsiteY9" fmla="*/ 896644 h 1997476"/>
                <a:gd name="connsiteX10" fmla="*/ 559293 w 1029810"/>
                <a:gd name="connsiteY10" fmla="*/ 0 h 199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9810" h="1997476">
                  <a:moveTo>
                    <a:pt x="559293" y="0"/>
                  </a:moveTo>
                  <a:lnTo>
                    <a:pt x="0" y="559293"/>
                  </a:lnTo>
                  <a:lnTo>
                    <a:pt x="8878" y="932155"/>
                  </a:lnTo>
                  <a:lnTo>
                    <a:pt x="186431" y="1260629"/>
                  </a:lnTo>
                  <a:lnTo>
                    <a:pt x="532660" y="1615736"/>
                  </a:lnTo>
                  <a:lnTo>
                    <a:pt x="710214" y="1997476"/>
                  </a:lnTo>
                  <a:lnTo>
                    <a:pt x="923278" y="1882066"/>
                  </a:lnTo>
                  <a:lnTo>
                    <a:pt x="905523" y="1686757"/>
                  </a:lnTo>
                  <a:lnTo>
                    <a:pt x="1029810" y="905522"/>
                  </a:lnTo>
                  <a:lnTo>
                    <a:pt x="585926" y="896644"/>
                  </a:lnTo>
                  <a:lnTo>
                    <a:pt x="559293" y="0"/>
                  </a:lnTo>
                  <a:close/>
                </a:path>
              </a:pathLst>
            </a:custGeom>
            <a:solidFill>
              <a:srgbClr val="ED7D31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656956-F76C-BE30-35FF-DED3A2DF9E6D}"/>
                </a:ext>
              </a:extLst>
            </p:cNvPr>
            <p:cNvSpPr/>
            <p:nvPr/>
          </p:nvSpPr>
          <p:spPr>
            <a:xfrm>
              <a:off x="9348186" y="1340528"/>
              <a:ext cx="1589103" cy="479394"/>
            </a:xfrm>
            <a:custGeom>
              <a:avLst/>
              <a:gdLst>
                <a:gd name="connsiteX0" fmla="*/ 0 w 1589103"/>
                <a:gd name="connsiteY0" fmla="*/ 0 h 479394"/>
                <a:gd name="connsiteX1" fmla="*/ 390618 w 1589103"/>
                <a:gd name="connsiteY1" fmla="*/ 319596 h 479394"/>
                <a:gd name="connsiteX2" fmla="*/ 639193 w 1589103"/>
                <a:gd name="connsiteY2" fmla="*/ 452761 h 479394"/>
                <a:gd name="connsiteX3" fmla="*/ 1074198 w 1589103"/>
                <a:gd name="connsiteY3" fmla="*/ 479394 h 479394"/>
                <a:gd name="connsiteX4" fmla="*/ 1242874 w 1589103"/>
                <a:gd name="connsiteY4" fmla="*/ 372862 h 479394"/>
                <a:gd name="connsiteX5" fmla="*/ 1589103 w 1589103"/>
                <a:gd name="connsiteY5" fmla="*/ 8878 h 479394"/>
                <a:gd name="connsiteX6" fmla="*/ 0 w 1589103"/>
                <a:gd name="connsiteY6" fmla="*/ 0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103" h="479394">
                  <a:moveTo>
                    <a:pt x="0" y="0"/>
                  </a:moveTo>
                  <a:lnTo>
                    <a:pt x="390618" y="319596"/>
                  </a:lnTo>
                  <a:lnTo>
                    <a:pt x="639193" y="452761"/>
                  </a:lnTo>
                  <a:lnTo>
                    <a:pt x="1074198" y="479394"/>
                  </a:lnTo>
                  <a:lnTo>
                    <a:pt x="1242874" y="372862"/>
                  </a:lnTo>
                  <a:lnTo>
                    <a:pt x="1589103" y="88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B1DBB09-A71B-2207-CFFF-A7E2B4B270FC}"/>
                </a:ext>
              </a:extLst>
            </p:cNvPr>
            <p:cNvSpPr/>
            <p:nvPr/>
          </p:nvSpPr>
          <p:spPr>
            <a:xfrm>
              <a:off x="11549849" y="2263806"/>
              <a:ext cx="577902" cy="1802166"/>
            </a:xfrm>
            <a:custGeom>
              <a:avLst/>
              <a:gdLst>
                <a:gd name="connsiteX0" fmla="*/ 124287 w 585926"/>
                <a:gd name="connsiteY0" fmla="*/ 0 h 1180730"/>
                <a:gd name="connsiteX1" fmla="*/ 35510 w 585926"/>
                <a:gd name="connsiteY1" fmla="*/ 550415 h 1180730"/>
                <a:gd name="connsiteX2" fmla="*/ 0 w 585926"/>
                <a:gd name="connsiteY2" fmla="*/ 825623 h 1180730"/>
                <a:gd name="connsiteX3" fmla="*/ 17755 w 585926"/>
                <a:gd name="connsiteY3" fmla="*/ 967666 h 1180730"/>
                <a:gd name="connsiteX4" fmla="*/ 79899 w 585926"/>
                <a:gd name="connsiteY4" fmla="*/ 1180730 h 1180730"/>
                <a:gd name="connsiteX5" fmla="*/ 585926 w 585926"/>
                <a:gd name="connsiteY5" fmla="*/ 1020932 h 1180730"/>
                <a:gd name="connsiteX6" fmla="*/ 585926 w 585926"/>
                <a:gd name="connsiteY6" fmla="*/ 35511 h 1180730"/>
                <a:gd name="connsiteX7" fmla="*/ 124287 w 585926"/>
                <a:gd name="connsiteY7" fmla="*/ 0 h 1180730"/>
                <a:gd name="connsiteX0" fmla="*/ 124287 w 585926"/>
                <a:gd name="connsiteY0" fmla="*/ 0 h 1180730"/>
                <a:gd name="connsiteX1" fmla="*/ 35510 w 585926"/>
                <a:gd name="connsiteY1" fmla="*/ 550415 h 1180730"/>
                <a:gd name="connsiteX2" fmla="*/ 0 w 585926"/>
                <a:gd name="connsiteY2" fmla="*/ 825623 h 1180730"/>
                <a:gd name="connsiteX3" fmla="*/ 17755 w 585926"/>
                <a:gd name="connsiteY3" fmla="*/ 967666 h 1180730"/>
                <a:gd name="connsiteX4" fmla="*/ 79899 w 585926"/>
                <a:gd name="connsiteY4" fmla="*/ 1180730 h 1180730"/>
                <a:gd name="connsiteX5" fmla="*/ 585926 w 585926"/>
                <a:gd name="connsiteY5" fmla="*/ 1020932 h 1180730"/>
                <a:gd name="connsiteX6" fmla="*/ 577048 w 585926"/>
                <a:gd name="connsiteY6" fmla="*/ 0 h 1180730"/>
                <a:gd name="connsiteX7" fmla="*/ 124287 w 585926"/>
                <a:gd name="connsiteY7" fmla="*/ 0 h 1180730"/>
                <a:gd name="connsiteX0" fmla="*/ 124287 w 585926"/>
                <a:gd name="connsiteY0" fmla="*/ 0 h 1802166"/>
                <a:gd name="connsiteX1" fmla="*/ 35510 w 585926"/>
                <a:gd name="connsiteY1" fmla="*/ 550415 h 1802166"/>
                <a:gd name="connsiteX2" fmla="*/ 0 w 585926"/>
                <a:gd name="connsiteY2" fmla="*/ 825623 h 1802166"/>
                <a:gd name="connsiteX3" fmla="*/ 17755 w 585926"/>
                <a:gd name="connsiteY3" fmla="*/ 967666 h 1802166"/>
                <a:gd name="connsiteX4" fmla="*/ 390618 w 585926"/>
                <a:gd name="connsiteY4" fmla="*/ 1802166 h 1802166"/>
                <a:gd name="connsiteX5" fmla="*/ 585926 w 585926"/>
                <a:gd name="connsiteY5" fmla="*/ 1020932 h 1802166"/>
                <a:gd name="connsiteX6" fmla="*/ 577048 w 585926"/>
                <a:gd name="connsiteY6" fmla="*/ 0 h 1802166"/>
                <a:gd name="connsiteX7" fmla="*/ 124287 w 585926"/>
                <a:gd name="connsiteY7" fmla="*/ 0 h 1802166"/>
                <a:gd name="connsiteX0" fmla="*/ 124287 w 577902"/>
                <a:gd name="connsiteY0" fmla="*/ 0 h 1802166"/>
                <a:gd name="connsiteX1" fmla="*/ 35510 w 577902"/>
                <a:gd name="connsiteY1" fmla="*/ 550415 h 1802166"/>
                <a:gd name="connsiteX2" fmla="*/ 0 w 577902"/>
                <a:gd name="connsiteY2" fmla="*/ 825623 h 1802166"/>
                <a:gd name="connsiteX3" fmla="*/ 17755 w 577902"/>
                <a:gd name="connsiteY3" fmla="*/ 967666 h 1802166"/>
                <a:gd name="connsiteX4" fmla="*/ 390618 w 577902"/>
                <a:gd name="connsiteY4" fmla="*/ 1802166 h 1802166"/>
                <a:gd name="connsiteX5" fmla="*/ 577048 w 577902"/>
                <a:gd name="connsiteY5" fmla="*/ 1713390 h 1802166"/>
                <a:gd name="connsiteX6" fmla="*/ 577048 w 577902"/>
                <a:gd name="connsiteY6" fmla="*/ 0 h 1802166"/>
                <a:gd name="connsiteX7" fmla="*/ 124287 w 577902"/>
                <a:gd name="connsiteY7" fmla="*/ 0 h 18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902" h="1802166">
                  <a:moveTo>
                    <a:pt x="124287" y="0"/>
                  </a:moveTo>
                  <a:lnTo>
                    <a:pt x="35510" y="550415"/>
                  </a:lnTo>
                  <a:lnTo>
                    <a:pt x="0" y="825623"/>
                  </a:lnTo>
                  <a:lnTo>
                    <a:pt x="17755" y="967666"/>
                  </a:lnTo>
                  <a:lnTo>
                    <a:pt x="390618" y="1802166"/>
                  </a:lnTo>
                  <a:lnTo>
                    <a:pt x="577048" y="1713390"/>
                  </a:lnTo>
                  <a:cubicBezTo>
                    <a:pt x="574089" y="1373079"/>
                    <a:pt x="580007" y="340311"/>
                    <a:pt x="577048" y="0"/>
                  </a:cubicBezTo>
                  <a:lnTo>
                    <a:pt x="124287" y="0"/>
                  </a:lnTo>
                  <a:close/>
                </a:path>
              </a:pathLst>
            </a:custGeom>
            <a:solidFill>
              <a:srgbClr val="FF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AE3E54-5A48-E976-7844-DD7A8D2E4B3A}"/>
                </a:ext>
              </a:extLst>
            </p:cNvPr>
            <p:cNvSpPr txBox="1">
              <a:spLocks/>
            </p:cNvSpPr>
            <p:nvPr/>
          </p:nvSpPr>
          <p:spPr>
            <a:xfrm>
              <a:off x="9816929" y="1188031"/>
              <a:ext cx="888999" cy="2462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/>
                <a:t>Residential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7ACA92-6E08-FD88-00C5-D2085FF8D651}"/>
                </a:ext>
              </a:extLst>
            </p:cNvPr>
            <p:cNvSpPr txBox="1">
              <a:spLocks/>
            </p:cNvSpPr>
            <p:nvPr/>
          </p:nvSpPr>
          <p:spPr>
            <a:xfrm>
              <a:off x="9150215" y="3761475"/>
              <a:ext cx="590632" cy="2462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/>
                <a:t>Retail</a:t>
              </a:r>
              <a:endParaRPr lang="en-US" sz="1050" b="1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EF389A7-C656-C323-038A-A3F0DF6BF0B0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9740847" y="2820580"/>
              <a:ext cx="1481484" cy="10640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173C9B3-6F93-553C-4E1D-3DED58CC36F0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9740847" y="3743311"/>
              <a:ext cx="923187" cy="1412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82098C1-DC22-14D1-885C-413766FB750D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0261429" y="1434252"/>
              <a:ext cx="1599003" cy="14437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85054B7-3A52-5F03-EE83-95296D960553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10188328" y="1434252"/>
              <a:ext cx="73101" cy="2730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3490E5-EF5B-D653-9BCB-9F1F7DAA18E6}"/>
                </a:ext>
              </a:extLst>
            </p:cNvPr>
            <p:cNvSpPr txBox="1"/>
            <p:nvPr/>
          </p:nvSpPr>
          <p:spPr>
            <a:xfrm rot="20143772">
              <a:off x="11545117" y="3891542"/>
              <a:ext cx="846113" cy="2000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700" err="1">
                  <a:effectLst>
                    <a:glow rad="101600">
                      <a:schemeClr val="bg1"/>
                    </a:glow>
                  </a:effectLst>
                </a:rPr>
                <a:t>Larmanda</a:t>
              </a:r>
              <a:r>
                <a:rPr lang="en-US" sz="700">
                  <a:effectLst>
                    <a:glow rad="101600">
                      <a:schemeClr val="bg1"/>
                    </a:glow>
                  </a:effectLst>
                </a:rPr>
                <a:t> St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6B66FDC-13F5-B350-A427-BF37FF50321B}"/>
              </a:ext>
            </a:extLst>
          </p:cNvPr>
          <p:cNvSpPr txBox="1"/>
          <p:nvPr/>
        </p:nvSpPr>
        <p:spPr>
          <a:xfrm>
            <a:off x="7688155" y="1383385"/>
            <a:ext cx="109442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/>
              <a:t>DAILY PEDESTRIAN/CYCLIST COUNT CROSSING</a:t>
            </a:r>
          </a:p>
          <a:p>
            <a:pPr algn="ctr"/>
            <a:r>
              <a:rPr lang="en-US" sz="500"/>
              <a:t>SKILLMAN ST.</a:t>
            </a:r>
          </a:p>
        </p:txBody>
      </p:sp>
    </p:spTree>
    <p:extLst>
      <p:ext uri="{BB962C8B-B14F-4D97-AF65-F5344CB8AC3E}">
        <p14:creationId xmlns:p14="http://schemas.microsoft.com/office/powerpoint/2010/main" val="1263611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&#65279;<?xml version="1.0" encoding="utf-8"?><Relationships xmlns="http://schemas.openxmlformats.org/package/2006/relationships"><Relationship Type="http://schemas.microsoft.com/office/2011/relationships/webextension" Target="/ppt/webextensions/webextension1.xml" Id="rId1" 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A0BB5F1-8928-4C02-8FEA-BB33568F5509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9602D33380C47B06CE08FFC5CB9A5" ma:contentTypeVersion="" ma:contentTypeDescription="Create a new document." ma:contentTypeScope="" ma:versionID="eaadb4eff7466e4964664aa07e82da0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1c3cda2c8b39f88eabd54cbf92a846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004BBE-1279-4FBA-AADE-567C597B3C93}">
  <ds:schemaRefs>
    <ds:schemaRef ds:uri="http://schemas.microsoft.com/office/2006/documentManagement/types"/>
    <ds:schemaRef ds:uri="4587c047-3d20-4c68-abc0-87b5ee2b81e3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9b6016f9-9983-4365-af41-865bd329bb9f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0B2082A-9AC0-4F9D-8C45-09E86A0E44A4}"/>
</file>

<file path=customXml/itemProps3.xml><?xml version="1.0" encoding="utf-8"?>
<ds:datastoreItem xmlns:ds="http://schemas.openxmlformats.org/officeDocument/2006/customXml" ds:itemID="{BB1D18CB-A8DF-4635-8462-AFAC002F64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3779</Words>
  <Application>Microsoft Office PowerPoint</Application>
  <PresentationFormat>Widescreen</PresentationFormat>
  <Paragraphs>689</Paragraphs>
  <Slides>52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Aptos</vt:lpstr>
      <vt:lpstr>Arial</vt:lpstr>
      <vt:lpstr>Arial Black</vt:lpstr>
      <vt:lpstr>Calibri</vt:lpstr>
      <vt:lpstr>Courier New</vt:lpstr>
      <vt:lpstr>Wingdings</vt:lpstr>
      <vt:lpstr>Office Theme</vt:lpstr>
      <vt:lpstr>PowerPoint Presentation</vt:lpstr>
      <vt:lpstr>Presentation Outline</vt:lpstr>
      <vt:lpstr>Previous Plans</vt:lpstr>
      <vt:lpstr>Previous Plans</vt:lpstr>
      <vt:lpstr>Study Locations &amp; Objectives</vt:lpstr>
      <vt:lpstr>Purpose and Public Engagement in May 2024</vt:lpstr>
      <vt:lpstr>Public Engagement Summary from September 2024</vt:lpstr>
      <vt:lpstr>PowerPoint Presentation</vt:lpstr>
      <vt:lpstr>Pedestrian/Cyclist Crossing Volumes</vt:lpstr>
      <vt:lpstr>PowerPoint Presentation</vt:lpstr>
      <vt:lpstr>Crash Factors by Section</vt:lpstr>
      <vt:lpstr>Pedestrian/Cyclist Crashes</vt:lpstr>
      <vt:lpstr>Lighting Conditions and Time Of Day</vt:lpstr>
      <vt:lpstr>Operating Speeds</vt:lpstr>
      <vt:lpstr>Sidewalk Deficiencies</vt:lpstr>
      <vt:lpstr>Lighting Deficiencies</vt:lpstr>
      <vt:lpstr>Signal Infrastructure Deficiencies</vt:lpstr>
      <vt:lpstr>Summary of Existing Conditions</vt:lpstr>
      <vt:lpstr>Potential Improvements</vt:lpstr>
      <vt:lpstr>PowerPoint Presentation</vt:lpstr>
      <vt:lpstr>PowerPoint Presentation</vt:lpstr>
      <vt:lpstr>Growth Patterns</vt:lpstr>
      <vt:lpstr>PowerPoint Presentation</vt:lpstr>
      <vt:lpstr>Existing Cross Section of Roadway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Traffic Analysis</vt:lpstr>
      <vt:lpstr>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Of Improvements</vt:lpstr>
      <vt:lpstr>PowerPoint Presentation</vt:lpstr>
      <vt:lpstr>PowerPoint Presentation</vt:lpstr>
      <vt:lpstr>Updates Since Last Public Meeting</vt:lpstr>
      <vt:lpstr>Lane Reduction Study Area</vt:lpstr>
      <vt:lpstr>Benefits of the Lane Reduction Option</vt:lpstr>
      <vt:lpstr>Lane Reduction Typical Section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Website</vt:lpstr>
      <vt:lpstr>Q&amp;A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Kimberly</dc:creator>
  <cp:lastModifiedBy>Elsaad, Reema</cp:lastModifiedBy>
  <cp:revision>87</cp:revision>
  <cp:lastPrinted>2024-05-15T23:06:56Z</cp:lastPrinted>
  <dcterms:created xsi:type="dcterms:W3CDTF">2020-07-21T20:01:55Z</dcterms:created>
  <dcterms:modified xsi:type="dcterms:W3CDTF">2025-06-16T22:47:15Z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0x0101002F99602D33380C47B06CE08FFC5CB9A5</vt:lpwstr>
  </property>
  <property fmtid="{D5CDD505-2E9C-101B-9397-08002B2CF9AE}" pid="3" name="MediaServiceImageTags">
    <vt:lpwstr/>
  </property>
</Properties>
</file>