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3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s/slide35.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rts/colors1.xml" ContentType="application/vnd.ms-office.chartcolorstyl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charts/style1.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9" r:id="rId1"/>
  </p:sldMasterIdLst>
  <p:notesMasterIdLst>
    <p:notesMasterId r:id="rId53"/>
  </p:notesMasterIdLst>
  <p:handoutMasterIdLst>
    <p:handoutMasterId r:id="rId54"/>
  </p:handoutMasterIdLst>
  <p:sldIdLst>
    <p:sldId id="256" r:id="rId2"/>
    <p:sldId id="259" r:id="rId3"/>
    <p:sldId id="380" r:id="rId4"/>
    <p:sldId id="378" r:id="rId5"/>
    <p:sldId id="383" r:id="rId6"/>
    <p:sldId id="286" r:id="rId7"/>
    <p:sldId id="326" r:id="rId8"/>
    <p:sldId id="398" r:id="rId9"/>
    <p:sldId id="292" r:id="rId10"/>
    <p:sldId id="298" r:id="rId11"/>
    <p:sldId id="296" r:id="rId12"/>
    <p:sldId id="342" r:id="rId13"/>
    <p:sldId id="346" r:id="rId14"/>
    <p:sldId id="341" r:id="rId15"/>
    <p:sldId id="396" r:id="rId16"/>
    <p:sldId id="397" r:id="rId17"/>
    <p:sldId id="327" r:id="rId18"/>
    <p:sldId id="375" r:id="rId19"/>
    <p:sldId id="389" r:id="rId20"/>
    <p:sldId id="390" r:id="rId21"/>
    <p:sldId id="369" r:id="rId22"/>
    <p:sldId id="371" r:id="rId23"/>
    <p:sldId id="394" r:id="rId24"/>
    <p:sldId id="395" r:id="rId25"/>
    <p:sldId id="400" r:id="rId26"/>
    <p:sldId id="401" r:id="rId27"/>
    <p:sldId id="402" r:id="rId28"/>
    <p:sldId id="403" r:id="rId29"/>
    <p:sldId id="404" r:id="rId30"/>
    <p:sldId id="405" r:id="rId31"/>
    <p:sldId id="410" r:id="rId32"/>
    <p:sldId id="411" r:id="rId33"/>
    <p:sldId id="407" r:id="rId34"/>
    <p:sldId id="409" r:id="rId35"/>
    <p:sldId id="318" r:id="rId36"/>
    <p:sldId id="262" r:id="rId37"/>
    <p:sldId id="263" r:id="rId38"/>
    <p:sldId id="264" r:id="rId39"/>
    <p:sldId id="265" r:id="rId40"/>
    <p:sldId id="391" r:id="rId41"/>
    <p:sldId id="267" r:id="rId42"/>
    <p:sldId id="268" r:id="rId43"/>
    <p:sldId id="269" r:id="rId44"/>
    <p:sldId id="270" r:id="rId45"/>
    <p:sldId id="271" r:id="rId46"/>
    <p:sldId id="272" r:id="rId47"/>
    <p:sldId id="273" r:id="rId48"/>
    <p:sldId id="274" r:id="rId49"/>
    <p:sldId id="275" r:id="rId50"/>
    <p:sldId id="392" r:id="rId51"/>
    <p:sldId id="393" r:id="rId52"/>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5B5"/>
    <a:srgbClr val="669933"/>
    <a:srgbClr val="67F167"/>
    <a:srgbClr val="670B63"/>
    <a:srgbClr val="006600"/>
    <a:srgbClr val="58B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0719" autoAdjust="0"/>
  </p:normalViewPr>
  <p:slideViewPr>
    <p:cSldViewPr>
      <p:cViewPr varScale="1">
        <p:scale>
          <a:sx n="98" d="100"/>
          <a:sy n="98" d="100"/>
        </p:scale>
        <p:origin x="9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billings\AppData\Local\Microsoft\Windows\INetCache\Content.Outlook\KRB0LZWC\Copy%20of%20OB%20Report%20-%20District%20am.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Top</a:t>
            </a:r>
            <a:r>
              <a:rPr lang="en-US" baseline="0" dirty="0"/>
              <a:t> 10 </a:t>
            </a:r>
            <a:r>
              <a:rPr lang="en-US" baseline="0" dirty="0" smtClean="0"/>
              <a:t>ISDs </a:t>
            </a:r>
            <a:r>
              <a:rPr lang="en-US" sz="1400" b="0" i="0" u="none" strike="noStrike" baseline="0" dirty="0" smtClean="0">
                <a:effectLst/>
              </a:rPr>
              <a:t>attending </a:t>
            </a:r>
            <a:r>
              <a:rPr lang="en-US" baseline="0" dirty="0" smtClean="0"/>
              <a:t>since </a:t>
            </a:r>
            <a:r>
              <a:rPr lang="en-US" baseline="0" dirty="0"/>
              <a:t>2015-16</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Overview!$K$8</c:f>
              <c:strCache>
                <c:ptCount val="1"/>
                <c:pt idx="0">
                  <c:v>Dallas</c:v>
                </c:pt>
              </c:strCache>
            </c:strRef>
          </c:tx>
          <c:spPr>
            <a:solidFill>
              <a:schemeClr val="accent1"/>
            </a:solidFill>
            <a:ln>
              <a:noFill/>
            </a:ln>
            <a:effectLst/>
          </c:spPr>
          <c:invertIfNegative val="0"/>
          <c:cat>
            <c:strRef>
              <c:f>Overview!$L$7:$O$7</c:f>
              <c:strCache>
                <c:ptCount val="4"/>
                <c:pt idx="0">
                  <c:v>2015-16</c:v>
                </c:pt>
                <c:pt idx="1">
                  <c:v>2016-17</c:v>
                </c:pt>
                <c:pt idx="2">
                  <c:v>2017-18</c:v>
                </c:pt>
                <c:pt idx="3">
                  <c:v>2018-19</c:v>
                </c:pt>
              </c:strCache>
            </c:strRef>
          </c:cat>
          <c:val>
            <c:numRef>
              <c:f>Overview!$L$8:$O$8</c:f>
              <c:numCache>
                <c:formatCode>#,##0</c:formatCode>
                <c:ptCount val="4"/>
                <c:pt idx="0">
                  <c:v>8250</c:v>
                </c:pt>
                <c:pt idx="1">
                  <c:v>10908</c:v>
                </c:pt>
                <c:pt idx="2">
                  <c:v>26876</c:v>
                </c:pt>
                <c:pt idx="3">
                  <c:v>31200</c:v>
                </c:pt>
              </c:numCache>
            </c:numRef>
          </c:val>
          <c:extLst>
            <c:ext xmlns:c16="http://schemas.microsoft.com/office/drawing/2014/chart" uri="{C3380CC4-5D6E-409C-BE32-E72D297353CC}">
              <c16:uniqueId val="{00000000-5466-4B88-BD4C-2F8CCBA93CBF}"/>
            </c:ext>
          </c:extLst>
        </c:ser>
        <c:ser>
          <c:idx val="1"/>
          <c:order val="1"/>
          <c:tx>
            <c:strRef>
              <c:f>Overview!$K$9</c:f>
              <c:strCache>
                <c:ptCount val="1"/>
                <c:pt idx="0">
                  <c:v>Richardson</c:v>
                </c:pt>
              </c:strCache>
            </c:strRef>
          </c:tx>
          <c:spPr>
            <a:solidFill>
              <a:schemeClr val="accent2"/>
            </a:solidFill>
            <a:ln>
              <a:noFill/>
            </a:ln>
            <a:effectLst/>
          </c:spPr>
          <c:invertIfNegative val="0"/>
          <c:cat>
            <c:strRef>
              <c:f>Overview!$L$7:$O$7</c:f>
              <c:strCache>
                <c:ptCount val="4"/>
                <c:pt idx="0">
                  <c:v>2015-16</c:v>
                </c:pt>
                <c:pt idx="1">
                  <c:v>2016-17</c:v>
                </c:pt>
                <c:pt idx="2">
                  <c:v>2017-18</c:v>
                </c:pt>
                <c:pt idx="3">
                  <c:v>2018-19</c:v>
                </c:pt>
              </c:strCache>
            </c:strRef>
          </c:cat>
          <c:val>
            <c:numRef>
              <c:f>Overview!$L$9:$O$9</c:f>
              <c:numCache>
                <c:formatCode>#,##0</c:formatCode>
                <c:ptCount val="4"/>
                <c:pt idx="0">
                  <c:v>2048</c:v>
                </c:pt>
                <c:pt idx="1">
                  <c:v>2261</c:v>
                </c:pt>
                <c:pt idx="2">
                  <c:v>2820</c:v>
                </c:pt>
                <c:pt idx="3">
                  <c:v>5067</c:v>
                </c:pt>
              </c:numCache>
            </c:numRef>
          </c:val>
          <c:extLst>
            <c:ext xmlns:c16="http://schemas.microsoft.com/office/drawing/2014/chart" uri="{C3380CC4-5D6E-409C-BE32-E72D297353CC}">
              <c16:uniqueId val="{00000001-5466-4B88-BD4C-2F8CCBA93CBF}"/>
            </c:ext>
          </c:extLst>
        </c:ser>
        <c:ser>
          <c:idx val="2"/>
          <c:order val="2"/>
          <c:tx>
            <c:strRef>
              <c:f>Overview!$K$10</c:f>
              <c:strCache>
                <c:ptCount val="1"/>
                <c:pt idx="0">
                  <c:v>Garland</c:v>
                </c:pt>
              </c:strCache>
            </c:strRef>
          </c:tx>
          <c:spPr>
            <a:solidFill>
              <a:schemeClr val="accent3"/>
            </a:solidFill>
            <a:ln>
              <a:noFill/>
            </a:ln>
            <a:effectLst/>
          </c:spPr>
          <c:invertIfNegative val="0"/>
          <c:cat>
            <c:strRef>
              <c:f>Overview!$L$7:$O$7</c:f>
              <c:strCache>
                <c:ptCount val="4"/>
                <c:pt idx="0">
                  <c:v>2015-16</c:v>
                </c:pt>
                <c:pt idx="1">
                  <c:v>2016-17</c:v>
                </c:pt>
                <c:pt idx="2">
                  <c:v>2017-18</c:v>
                </c:pt>
                <c:pt idx="3">
                  <c:v>2018-19</c:v>
                </c:pt>
              </c:strCache>
            </c:strRef>
          </c:cat>
          <c:val>
            <c:numRef>
              <c:f>Overview!$L$10:$O$10</c:f>
              <c:numCache>
                <c:formatCode>#,##0</c:formatCode>
                <c:ptCount val="4"/>
                <c:pt idx="0">
                  <c:v>5261</c:v>
                </c:pt>
                <c:pt idx="1">
                  <c:v>4431</c:v>
                </c:pt>
                <c:pt idx="2">
                  <c:v>3814</c:v>
                </c:pt>
                <c:pt idx="3">
                  <c:v>4929</c:v>
                </c:pt>
              </c:numCache>
            </c:numRef>
          </c:val>
          <c:extLst>
            <c:ext xmlns:c16="http://schemas.microsoft.com/office/drawing/2014/chart" uri="{C3380CC4-5D6E-409C-BE32-E72D297353CC}">
              <c16:uniqueId val="{00000002-5466-4B88-BD4C-2F8CCBA93CBF}"/>
            </c:ext>
          </c:extLst>
        </c:ser>
        <c:ser>
          <c:idx val="3"/>
          <c:order val="3"/>
          <c:tx>
            <c:strRef>
              <c:f>Overview!$K$11</c:f>
              <c:strCache>
                <c:ptCount val="1"/>
                <c:pt idx="0">
                  <c:v>Mesquite</c:v>
                </c:pt>
              </c:strCache>
            </c:strRef>
          </c:tx>
          <c:spPr>
            <a:solidFill>
              <a:schemeClr val="accent4"/>
            </a:solidFill>
            <a:ln>
              <a:noFill/>
            </a:ln>
            <a:effectLst/>
          </c:spPr>
          <c:invertIfNegative val="0"/>
          <c:cat>
            <c:strRef>
              <c:f>Overview!$L$7:$O$7</c:f>
              <c:strCache>
                <c:ptCount val="4"/>
                <c:pt idx="0">
                  <c:v>2015-16</c:v>
                </c:pt>
                <c:pt idx="1">
                  <c:v>2016-17</c:v>
                </c:pt>
                <c:pt idx="2">
                  <c:v>2017-18</c:v>
                </c:pt>
                <c:pt idx="3">
                  <c:v>2018-19</c:v>
                </c:pt>
              </c:strCache>
            </c:strRef>
          </c:cat>
          <c:val>
            <c:numRef>
              <c:f>Overview!$L$11:$O$11</c:f>
              <c:numCache>
                <c:formatCode>#,##0</c:formatCode>
                <c:ptCount val="4"/>
                <c:pt idx="0">
                  <c:v>1949</c:v>
                </c:pt>
                <c:pt idx="1">
                  <c:v>3111</c:v>
                </c:pt>
                <c:pt idx="2">
                  <c:v>2730</c:v>
                </c:pt>
                <c:pt idx="3">
                  <c:v>2472</c:v>
                </c:pt>
              </c:numCache>
            </c:numRef>
          </c:val>
          <c:extLst>
            <c:ext xmlns:c16="http://schemas.microsoft.com/office/drawing/2014/chart" uri="{C3380CC4-5D6E-409C-BE32-E72D297353CC}">
              <c16:uniqueId val="{00000003-5466-4B88-BD4C-2F8CCBA93CBF}"/>
            </c:ext>
          </c:extLst>
        </c:ser>
        <c:ser>
          <c:idx val="4"/>
          <c:order val="4"/>
          <c:tx>
            <c:strRef>
              <c:f>Overview!$K$12</c:f>
              <c:strCache>
                <c:ptCount val="1"/>
                <c:pt idx="0">
                  <c:v>Plano</c:v>
                </c:pt>
              </c:strCache>
            </c:strRef>
          </c:tx>
          <c:spPr>
            <a:solidFill>
              <a:schemeClr val="accent5"/>
            </a:solidFill>
            <a:ln>
              <a:noFill/>
            </a:ln>
            <a:effectLst/>
          </c:spPr>
          <c:invertIfNegative val="0"/>
          <c:cat>
            <c:strRef>
              <c:f>Overview!$L$7:$O$7</c:f>
              <c:strCache>
                <c:ptCount val="4"/>
                <c:pt idx="0">
                  <c:v>2015-16</c:v>
                </c:pt>
                <c:pt idx="1">
                  <c:v>2016-17</c:v>
                </c:pt>
                <c:pt idx="2">
                  <c:v>2017-18</c:v>
                </c:pt>
                <c:pt idx="3">
                  <c:v>2018-19</c:v>
                </c:pt>
              </c:strCache>
            </c:strRef>
          </c:cat>
          <c:val>
            <c:numRef>
              <c:f>Overview!$L$12:$O$12</c:f>
              <c:numCache>
                <c:formatCode>#,##0</c:formatCode>
                <c:ptCount val="4"/>
                <c:pt idx="0">
                  <c:v>1358</c:v>
                </c:pt>
                <c:pt idx="1">
                  <c:v>1608</c:v>
                </c:pt>
                <c:pt idx="2">
                  <c:v>2004</c:v>
                </c:pt>
                <c:pt idx="3">
                  <c:v>2185</c:v>
                </c:pt>
              </c:numCache>
            </c:numRef>
          </c:val>
          <c:extLst>
            <c:ext xmlns:c16="http://schemas.microsoft.com/office/drawing/2014/chart" uri="{C3380CC4-5D6E-409C-BE32-E72D297353CC}">
              <c16:uniqueId val="{00000004-5466-4B88-BD4C-2F8CCBA93CBF}"/>
            </c:ext>
          </c:extLst>
        </c:ser>
        <c:ser>
          <c:idx val="5"/>
          <c:order val="5"/>
          <c:tx>
            <c:strRef>
              <c:f>Overview!$K$13</c:f>
              <c:strCache>
                <c:ptCount val="1"/>
                <c:pt idx="0">
                  <c:v>Irving</c:v>
                </c:pt>
              </c:strCache>
            </c:strRef>
          </c:tx>
          <c:spPr>
            <a:solidFill>
              <a:schemeClr val="accent6"/>
            </a:solidFill>
            <a:ln>
              <a:noFill/>
            </a:ln>
            <a:effectLst/>
          </c:spPr>
          <c:invertIfNegative val="0"/>
          <c:cat>
            <c:strRef>
              <c:f>Overview!$L$7:$O$7</c:f>
              <c:strCache>
                <c:ptCount val="4"/>
                <c:pt idx="0">
                  <c:v>2015-16</c:v>
                </c:pt>
                <c:pt idx="1">
                  <c:v>2016-17</c:v>
                </c:pt>
                <c:pt idx="2">
                  <c:v>2017-18</c:v>
                </c:pt>
                <c:pt idx="3">
                  <c:v>2018-19</c:v>
                </c:pt>
              </c:strCache>
            </c:strRef>
          </c:cat>
          <c:val>
            <c:numRef>
              <c:f>Overview!$L$13:$O$13</c:f>
              <c:numCache>
                <c:formatCode>#,##0</c:formatCode>
                <c:ptCount val="4"/>
                <c:pt idx="0">
                  <c:v>1407</c:v>
                </c:pt>
                <c:pt idx="1">
                  <c:v>1270</c:v>
                </c:pt>
                <c:pt idx="2">
                  <c:v>1784</c:v>
                </c:pt>
                <c:pt idx="3">
                  <c:v>1925</c:v>
                </c:pt>
              </c:numCache>
            </c:numRef>
          </c:val>
          <c:extLst>
            <c:ext xmlns:c16="http://schemas.microsoft.com/office/drawing/2014/chart" uri="{C3380CC4-5D6E-409C-BE32-E72D297353CC}">
              <c16:uniqueId val="{00000005-5466-4B88-BD4C-2F8CCBA93CBF}"/>
            </c:ext>
          </c:extLst>
        </c:ser>
        <c:ser>
          <c:idx val="6"/>
          <c:order val="6"/>
          <c:tx>
            <c:strRef>
              <c:f>Overview!$K$14</c:f>
              <c:strCache>
                <c:ptCount val="1"/>
                <c:pt idx="0">
                  <c:v>Frisco</c:v>
                </c:pt>
              </c:strCache>
            </c:strRef>
          </c:tx>
          <c:spPr>
            <a:solidFill>
              <a:schemeClr val="accent1">
                <a:lumMod val="60000"/>
              </a:schemeClr>
            </a:solidFill>
            <a:ln>
              <a:noFill/>
            </a:ln>
            <a:effectLst/>
          </c:spPr>
          <c:invertIfNegative val="0"/>
          <c:cat>
            <c:strRef>
              <c:f>Overview!$L$7:$O$7</c:f>
              <c:strCache>
                <c:ptCount val="4"/>
                <c:pt idx="0">
                  <c:v>2015-16</c:v>
                </c:pt>
                <c:pt idx="1">
                  <c:v>2016-17</c:v>
                </c:pt>
                <c:pt idx="2">
                  <c:v>2017-18</c:v>
                </c:pt>
                <c:pt idx="3">
                  <c:v>2018-19</c:v>
                </c:pt>
              </c:strCache>
            </c:strRef>
          </c:cat>
          <c:val>
            <c:numRef>
              <c:f>Overview!$L$14:$O$14</c:f>
              <c:numCache>
                <c:formatCode>#,##0</c:formatCode>
                <c:ptCount val="4"/>
                <c:pt idx="0">
                  <c:v>1782</c:v>
                </c:pt>
                <c:pt idx="1">
                  <c:v>2332</c:v>
                </c:pt>
                <c:pt idx="2">
                  <c:v>1863</c:v>
                </c:pt>
                <c:pt idx="3">
                  <c:v>1881</c:v>
                </c:pt>
              </c:numCache>
            </c:numRef>
          </c:val>
          <c:extLst>
            <c:ext xmlns:c16="http://schemas.microsoft.com/office/drawing/2014/chart" uri="{C3380CC4-5D6E-409C-BE32-E72D297353CC}">
              <c16:uniqueId val="{00000006-5466-4B88-BD4C-2F8CCBA93CBF}"/>
            </c:ext>
          </c:extLst>
        </c:ser>
        <c:ser>
          <c:idx val="7"/>
          <c:order val="7"/>
          <c:tx>
            <c:strRef>
              <c:f>Overview!$K$15</c:f>
              <c:strCache>
                <c:ptCount val="1"/>
                <c:pt idx="0">
                  <c:v>Lewisville</c:v>
                </c:pt>
              </c:strCache>
            </c:strRef>
          </c:tx>
          <c:spPr>
            <a:solidFill>
              <a:schemeClr val="accent2">
                <a:lumMod val="60000"/>
              </a:schemeClr>
            </a:solidFill>
            <a:ln>
              <a:noFill/>
            </a:ln>
            <a:effectLst/>
          </c:spPr>
          <c:invertIfNegative val="0"/>
          <c:cat>
            <c:strRef>
              <c:f>Overview!$L$7:$O$7</c:f>
              <c:strCache>
                <c:ptCount val="4"/>
                <c:pt idx="0">
                  <c:v>2015-16</c:v>
                </c:pt>
                <c:pt idx="1">
                  <c:v>2016-17</c:v>
                </c:pt>
                <c:pt idx="2">
                  <c:v>2017-18</c:v>
                </c:pt>
                <c:pt idx="3">
                  <c:v>2018-19</c:v>
                </c:pt>
              </c:strCache>
            </c:strRef>
          </c:cat>
          <c:val>
            <c:numRef>
              <c:f>Overview!$L$15:$O$15</c:f>
              <c:numCache>
                <c:formatCode>#,##0</c:formatCode>
                <c:ptCount val="4"/>
                <c:pt idx="0">
                  <c:v>2011</c:v>
                </c:pt>
                <c:pt idx="1">
                  <c:v>2292</c:v>
                </c:pt>
                <c:pt idx="2">
                  <c:v>2640</c:v>
                </c:pt>
                <c:pt idx="3">
                  <c:v>1795</c:v>
                </c:pt>
              </c:numCache>
            </c:numRef>
          </c:val>
          <c:extLst>
            <c:ext xmlns:c16="http://schemas.microsoft.com/office/drawing/2014/chart" uri="{C3380CC4-5D6E-409C-BE32-E72D297353CC}">
              <c16:uniqueId val="{00000007-5466-4B88-BD4C-2F8CCBA93CBF}"/>
            </c:ext>
          </c:extLst>
        </c:ser>
        <c:ser>
          <c:idx val="8"/>
          <c:order val="8"/>
          <c:tx>
            <c:strRef>
              <c:f>Overview!$K$16</c:f>
              <c:strCache>
                <c:ptCount val="1"/>
                <c:pt idx="0">
                  <c:v>Allen</c:v>
                </c:pt>
              </c:strCache>
            </c:strRef>
          </c:tx>
          <c:spPr>
            <a:solidFill>
              <a:schemeClr val="accent3">
                <a:lumMod val="60000"/>
              </a:schemeClr>
            </a:solidFill>
            <a:ln>
              <a:noFill/>
            </a:ln>
            <a:effectLst/>
          </c:spPr>
          <c:invertIfNegative val="0"/>
          <c:cat>
            <c:strRef>
              <c:f>Overview!$L$7:$O$7</c:f>
              <c:strCache>
                <c:ptCount val="4"/>
                <c:pt idx="0">
                  <c:v>2015-16</c:v>
                </c:pt>
                <c:pt idx="1">
                  <c:v>2016-17</c:v>
                </c:pt>
                <c:pt idx="2">
                  <c:v>2017-18</c:v>
                </c:pt>
                <c:pt idx="3">
                  <c:v>2018-19</c:v>
                </c:pt>
              </c:strCache>
            </c:strRef>
          </c:cat>
          <c:val>
            <c:numRef>
              <c:f>Overview!$L$16:$O$16</c:f>
              <c:numCache>
                <c:formatCode>#,##0</c:formatCode>
                <c:ptCount val="4"/>
                <c:pt idx="0">
                  <c:v>1500</c:v>
                </c:pt>
                <c:pt idx="1">
                  <c:v>1421</c:v>
                </c:pt>
                <c:pt idx="2">
                  <c:v>1682</c:v>
                </c:pt>
                <c:pt idx="3">
                  <c:v>1603</c:v>
                </c:pt>
              </c:numCache>
            </c:numRef>
          </c:val>
          <c:extLst>
            <c:ext xmlns:c16="http://schemas.microsoft.com/office/drawing/2014/chart" uri="{C3380CC4-5D6E-409C-BE32-E72D297353CC}">
              <c16:uniqueId val="{00000008-5466-4B88-BD4C-2F8CCBA93CBF}"/>
            </c:ext>
          </c:extLst>
        </c:ser>
        <c:ser>
          <c:idx val="9"/>
          <c:order val="9"/>
          <c:tx>
            <c:strRef>
              <c:f>Overview!$K$17</c:f>
              <c:strCache>
                <c:ptCount val="1"/>
                <c:pt idx="0">
                  <c:v>Carrollton-Farmers Branch</c:v>
                </c:pt>
              </c:strCache>
            </c:strRef>
          </c:tx>
          <c:spPr>
            <a:solidFill>
              <a:schemeClr val="accent4">
                <a:lumMod val="60000"/>
              </a:schemeClr>
            </a:solidFill>
            <a:ln>
              <a:noFill/>
            </a:ln>
            <a:effectLst/>
          </c:spPr>
          <c:invertIfNegative val="0"/>
          <c:cat>
            <c:strRef>
              <c:f>Overview!$L$7:$O$7</c:f>
              <c:strCache>
                <c:ptCount val="4"/>
                <c:pt idx="0">
                  <c:v>2015-16</c:v>
                </c:pt>
                <c:pt idx="1">
                  <c:v>2016-17</c:v>
                </c:pt>
                <c:pt idx="2">
                  <c:v>2017-18</c:v>
                </c:pt>
                <c:pt idx="3">
                  <c:v>2018-19</c:v>
                </c:pt>
              </c:strCache>
            </c:strRef>
          </c:cat>
          <c:val>
            <c:numRef>
              <c:f>Overview!$L$17:$O$17</c:f>
              <c:numCache>
                <c:formatCode>#,##0</c:formatCode>
                <c:ptCount val="4"/>
                <c:pt idx="0">
                  <c:v>1438</c:v>
                </c:pt>
                <c:pt idx="1">
                  <c:v>1285</c:v>
                </c:pt>
                <c:pt idx="2">
                  <c:v>1187</c:v>
                </c:pt>
                <c:pt idx="3">
                  <c:v>1430</c:v>
                </c:pt>
              </c:numCache>
            </c:numRef>
          </c:val>
          <c:extLst>
            <c:ext xmlns:c16="http://schemas.microsoft.com/office/drawing/2014/chart" uri="{C3380CC4-5D6E-409C-BE32-E72D297353CC}">
              <c16:uniqueId val="{00000009-5466-4B88-BD4C-2F8CCBA93CBF}"/>
            </c:ext>
          </c:extLst>
        </c:ser>
        <c:dLbls>
          <c:showLegendKey val="0"/>
          <c:showVal val="0"/>
          <c:showCatName val="0"/>
          <c:showSerName val="0"/>
          <c:showPercent val="0"/>
          <c:showBubbleSize val="0"/>
        </c:dLbls>
        <c:gapWidth val="182"/>
        <c:axId val="2126123007"/>
        <c:axId val="2126128415"/>
      </c:barChart>
      <c:catAx>
        <c:axId val="21261230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6128415"/>
        <c:crosses val="autoZero"/>
        <c:auto val="1"/>
        <c:lblAlgn val="ctr"/>
        <c:lblOffset val="100"/>
        <c:noMultiLvlLbl val="0"/>
      </c:catAx>
      <c:valAx>
        <c:axId val="212612841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6123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79" tIns="46239" rIns="92479" bIns="46239" rtlCol="0"/>
          <a:lstStyle>
            <a:lvl1pPr algn="l">
              <a:defRPr sz="1300"/>
            </a:lvl1pPr>
          </a:lstStyle>
          <a:p>
            <a:endParaRPr lang="en-US"/>
          </a:p>
        </p:txBody>
      </p:sp>
      <p:sp>
        <p:nvSpPr>
          <p:cNvPr id="3" name="Date Placeholder 2"/>
          <p:cNvSpPr>
            <a:spLocks noGrp="1"/>
          </p:cNvSpPr>
          <p:nvPr>
            <p:ph type="dt" sz="quarter" idx="1"/>
          </p:nvPr>
        </p:nvSpPr>
        <p:spPr>
          <a:xfrm>
            <a:off x="3936769" y="0"/>
            <a:ext cx="3011699" cy="461804"/>
          </a:xfrm>
          <a:prstGeom prst="rect">
            <a:avLst/>
          </a:prstGeom>
        </p:spPr>
        <p:txBody>
          <a:bodyPr vert="horz" lIns="92479" tIns="46239" rIns="92479" bIns="46239" rtlCol="0"/>
          <a:lstStyle>
            <a:lvl1pPr algn="r">
              <a:defRPr sz="1300"/>
            </a:lvl1pPr>
          </a:lstStyle>
          <a:p>
            <a:fld id="{21BE1A62-4874-4199-A5AC-AE4985E9A1EF}" type="datetimeFigureOut">
              <a:rPr lang="en-US" smtClean="0"/>
              <a:pPr/>
              <a:t>1/20/2020</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79" tIns="46239" rIns="92479" bIns="46239" rtlCol="0" anchor="b"/>
          <a:lstStyle>
            <a:lvl1pPr algn="l">
              <a:defRPr sz="1300"/>
            </a:lvl1pPr>
          </a:lstStyle>
          <a:p>
            <a:endParaRPr lang="en-US"/>
          </a:p>
        </p:txBody>
      </p:sp>
      <p:sp>
        <p:nvSpPr>
          <p:cNvPr id="5" name="Slide Number Placeholder 4"/>
          <p:cNvSpPr>
            <a:spLocks noGrp="1"/>
          </p:cNvSpPr>
          <p:nvPr>
            <p:ph type="sldNum" sz="quarter" idx="3"/>
          </p:nvPr>
        </p:nvSpPr>
        <p:spPr>
          <a:xfrm>
            <a:off x="3936769" y="8772668"/>
            <a:ext cx="3011699" cy="461804"/>
          </a:xfrm>
          <a:prstGeom prst="rect">
            <a:avLst/>
          </a:prstGeom>
        </p:spPr>
        <p:txBody>
          <a:bodyPr vert="horz" lIns="92479" tIns="46239" rIns="92479" bIns="46239" rtlCol="0" anchor="b"/>
          <a:lstStyle>
            <a:lvl1pPr algn="r">
              <a:defRPr sz="1300"/>
            </a:lvl1pPr>
          </a:lstStyle>
          <a:p>
            <a:fld id="{25E43F8F-DD0E-49CE-8601-645948104B7B}" type="slidenum">
              <a:rPr lang="en-US" smtClean="0"/>
              <a:pPr/>
              <a:t>‹#›</a:t>
            </a:fld>
            <a:endParaRPr lang="en-US"/>
          </a:p>
        </p:txBody>
      </p:sp>
    </p:spTree>
    <p:extLst>
      <p:ext uri="{BB962C8B-B14F-4D97-AF65-F5344CB8AC3E}">
        <p14:creationId xmlns:p14="http://schemas.microsoft.com/office/powerpoint/2010/main" val="3035527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79" tIns="46239" rIns="92479" bIns="46239" rtlCol="0"/>
          <a:lstStyle>
            <a:lvl1pPr algn="l">
              <a:defRPr sz="1300"/>
            </a:lvl1pPr>
          </a:lstStyle>
          <a:p>
            <a:endParaRPr lang="en-US"/>
          </a:p>
        </p:txBody>
      </p:sp>
      <p:sp>
        <p:nvSpPr>
          <p:cNvPr id="3" name="Date Placeholder 2"/>
          <p:cNvSpPr>
            <a:spLocks noGrp="1"/>
          </p:cNvSpPr>
          <p:nvPr>
            <p:ph type="dt" idx="1"/>
          </p:nvPr>
        </p:nvSpPr>
        <p:spPr>
          <a:xfrm>
            <a:off x="3936769" y="0"/>
            <a:ext cx="3011699" cy="461804"/>
          </a:xfrm>
          <a:prstGeom prst="rect">
            <a:avLst/>
          </a:prstGeom>
        </p:spPr>
        <p:txBody>
          <a:bodyPr vert="horz" lIns="92479" tIns="46239" rIns="92479" bIns="46239" rtlCol="0"/>
          <a:lstStyle>
            <a:lvl1pPr algn="r">
              <a:defRPr sz="1300"/>
            </a:lvl1pPr>
          </a:lstStyle>
          <a:p>
            <a:fld id="{0FC0534A-D46D-455E-8489-412528A91CE5}" type="datetimeFigureOut">
              <a:rPr lang="en-US" smtClean="0"/>
              <a:pPr/>
              <a:t>1/20/2020</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79" tIns="46239" rIns="92479" bIns="46239"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79" tIns="46239" rIns="92479" bIns="4623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79" tIns="46239" rIns="92479" bIns="46239" rtlCol="0" anchor="b"/>
          <a:lstStyle>
            <a:lvl1pPr algn="l">
              <a:defRPr sz="1300"/>
            </a:lvl1pPr>
          </a:lstStyle>
          <a:p>
            <a:endParaRPr lang="en-US"/>
          </a:p>
        </p:txBody>
      </p:sp>
      <p:sp>
        <p:nvSpPr>
          <p:cNvPr id="7" name="Slide Number Placeholder 6"/>
          <p:cNvSpPr>
            <a:spLocks noGrp="1"/>
          </p:cNvSpPr>
          <p:nvPr>
            <p:ph type="sldNum" sz="quarter" idx="5"/>
          </p:nvPr>
        </p:nvSpPr>
        <p:spPr>
          <a:xfrm>
            <a:off x="3936769" y="8772668"/>
            <a:ext cx="3011699" cy="461804"/>
          </a:xfrm>
          <a:prstGeom prst="rect">
            <a:avLst/>
          </a:prstGeom>
        </p:spPr>
        <p:txBody>
          <a:bodyPr vert="horz" lIns="92479" tIns="46239" rIns="92479" bIns="46239" rtlCol="0" anchor="b"/>
          <a:lstStyle>
            <a:lvl1pPr algn="r">
              <a:defRPr sz="1300"/>
            </a:lvl1pPr>
          </a:lstStyle>
          <a:p>
            <a:fld id="{3E76136F-B6F3-4EE7-8B2C-F435E24E27EE}" type="slidenum">
              <a:rPr lang="en-US" smtClean="0"/>
              <a:pPr/>
              <a:t>‹#›</a:t>
            </a:fld>
            <a:endParaRPr lang="en-US"/>
          </a:p>
        </p:txBody>
      </p:sp>
    </p:spTree>
    <p:extLst>
      <p:ext uri="{BB962C8B-B14F-4D97-AF65-F5344CB8AC3E}">
        <p14:creationId xmlns:p14="http://schemas.microsoft.com/office/powerpoint/2010/main" val="4010838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6136F-B6F3-4EE7-8B2C-F435E24E27EE}" type="slidenum">
              <a:rPr lang="en-US" smtClean="0"/>
              <a:pPr/>
              <a:t>1</a:t>
            </a:fld>
            <a:endParaRPr lang="en-US"/>
          </a:p>
        </p:txBody>
      </p:sp>
    </p:spTree>
    <p:extLst>
      <p:ext uri="{BB962C8B-B14F-4D97-AF65-F5344CB8AC3E}">
        <p14:creationId xmlns:p14="http://schemas.microsoft.com/office/powerpoint/2010/main" val="4092001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F3EE6C-6534-4824-AE92-ABEA03552E35}" type="slidenum">
              <a:rPr lang="en-US" smtClean="0"/>
              <a:pPr/>
              <a:t>4</a:t>
            </a:fld>
            <a:endParaRPr lang="en-US" smtClean="0"/>
          </a:p>
        </p:txBody>
      </p:sp>
    </p:spTree>
    <p:extLst>
      <p:ext uri="{BB962C8B-B14F-4D97-AF65-F5344CB8AC3E}">
        <p14:creationId xmlns:p14="http://schemas.microsoft.com/office/powerpoint/2010/main" val="2393497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83F591-F9D1-48DF-8873-4AAEFABD2DAC}" type="slidenum">
              <a:rPr lang="en-US" smtClean="0"/>
              <a:pPr/>
              <a:t>5</a:t>
            </a:fld>
            <a:endParaRPr lang="en-US" smtClean="0"/>
          </a:p>
        </p:txBody>
      </p:sp>
    </p:spTree>
    <p:extLst>
      <p:ext uri="{BB962C8B-B14F-4D97-AF65-F5344CB8AC3E}">
        <p14:creationId xmlns:p14="http://schemas.microsoft.com/office/powerpoint/2010/main" val="1236206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6136F-B6F3-4EE7-8B2C-F435E24E27EE}" type="slidenum">
              <a:rPr lang="en-US" smtClean="0"/>
              <a:pPr/>
              <a:t>13</a:t>
            </a:fld>
            <a:endParaRPr lang="en-US"/>
          </a:p>
        </p:txBody>
      </p:sp>
    </p:spTree>
    <p:extLst>
      <p:ext uri="{BB962C8B-B14F-4D97-AF65-F5344CB8AC3E}">
        <p14:creationId xmlns:p14="http://schemas.microsoft.com/office/powerpoint/2010/main" val="2317501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RB: The intent here is to show that the</a:t>
            </a:r>
            <a:r>
              <a:rPr lang="en-US" baseline="0" dirty="0" smtClean="0"/>
              <a:t> stipend has been flat and not moving with expenses.</a:t>
            </a:r>
            <a:endParaRPr lang="en-US" dirty="0"/>
          </a:p>
        </p:txBody>
      </p:sp>
      <p:sp>
        <p:nvSpPr>
          <p:cNvPr id="4" name="Slide Number Placeholder 3"/>
          <p:cNvSpPr>
            <a:spLocks noGrp="1"/>
          </p:cNvSpPr>
          <p:nvPr>
            <p:ph type="sldNum" sz="quarter" idx="10"/>
          </p:nvPr>
        </p:nvSpPr>
        <p:spPr/>
        <p:txBody>
          <a:bodyPr/>
          <a:lstStyle/>
          <a:p>
            <a:fld id="{3E76136F-B6F3-4EE7-8B2C-F435E24E27EE}" type="slidenum">
              <a:rPr lang="en-US" smtClean="0"/>
              <a:pPr/>
              <a:t>16</a:t>
            </a:fld>
            <a:endParaRPr lang="en-US"/>
          </a:p>
        </p:txBody>
      </p:sp>
    </p:spTree>
    <p:extLst>
      <p:ext uri="{BB962C8B-B14F-4D97-AF65-F5344CB8AC3E}">
        <p14:creationId xmlns:p14="http://schemas.microsoft.com/office/powerpoint/2010/main" val="3193880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Charlotte</a:t>
            </a:r>
            <a:endParaRPr lang="en-US" dirty="0"/>
          </a:p>
        </p:txBody>
      </p:sp>
      <p:sp>
        <p:nvSpPr>
          <p:cNvPr id="4" name="Slide Number Placeholder 3"/>
          <p:cNvSpPr>
            <a:spLocks noGrp="1"/>
          </p:cNvSpPr>
          <p:nvPr>
            <p:ph type="sldNum" sz="quarter" idx="10"/>
          </p:nvPr>
        </p:nvSpPr>
        <p:spPr/>
        <p:txBody>
          <a:bodyPr/>
          <a:lstStyle/>
          <a:p>
            <a:fld id="{3E76136F-B6F3-4EE7-8B2C-F435E24E27EE}" type="slidenum">
              <a:rPr lang="en-US" smtClean="0"/>
              <a:pPr/>
              <a:t>17</a:t>
            </a:fld>
            <a:endParaRPr lang="en-US"/>
          </a:p>
        </p:txBody>
      </p:sp>
    </p:spTree>
    <p:extLst>
      <p:ext uri="{BB962C8B-B14F-4D97-AF65-F5344CB8AC3E}">
        <p14:creationId xmlns:p14="http://schemas.microsoft.com/office/powerpoint/2010/main" val="3249885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6136F-B6F3-4EE7-8B2C-F435E24E27EE}" type="slidenum">
              <a:rPr lang="en-US" smtClean="0"/>
              <a:pPr/>
              <a:t>27</a:t>
            </a:fld>
            <a:endParaRPr lang="en-US"/>
          </a:p>
        </p:txBody>
      </p:sp>
    </p:spTree>
    <p:extLst>
      <p:ext uri="{BB962C8B-B14F-4D97-AF65-F5344CB8AC3E}">
        <p14:creationId xmlns:p14="http://schemas.microsoft.com/office/powerpoint/2010/main" val="2155193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6136F-B6F3-4EE7-8B2C-F435E24E27EE}" type="slidenum">
              <a:rPr lang="en-US" smtClean="0"/>
              <a:pPr/>
              <a:t>32</a:t>
            </a:fld>
            <a:endParaRPr lang="en-US"/>
          </a:p>
        </p:txBody>
      </p:sp>
    </p:spTree>
    <p:extLst>
      <p:ext uri="{BB962C8B-B14F-4D97-AF65-F5344CB8AC3E}">
        <p14:creationId xmlns:p14="http://schemas.microsoft.com/office/powerpoint/2010/main" val="857104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Dallas-Arboretum_Icon_2Color_Corporate"/>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43200" y="3200400"/>
            <a:ext cx="3657600" cy="3657600"/>
          </a:xfrm>
          <a:prstGeom prst="rect">
            <a:avLst/>
          </a:prstGeom>
          <a:noFill/>
          <a:ln w="9525">
            <a:noFill/>
            <a:miter lim="800000"/>
            <a:headEnd/>
            <a:tailEnd/>
          </a:ln>
        </p:spPr>
      </p:pic>
      <p:sp>
        <p:nvSpPr>
          <p:cNvPr id="5122" name="Rectangle 2"/>
          <p:cNvSpPr>
            <a:spLocks noGrp="1" noChangeArrowheads="1"/>
          </p:cNvSpPr>
          <p:nvPr>
            <p:ph type="ctrTitle"/>
          </p:nvPr>
        </p:nvSpPr>
        <p:spPr>
          <a:xfrm>
            <a:off x="381000" y="990600"/>
            <a:ext cx="8229600" cy="1470025"/>
          </a:xfrm>
        </p:spPr>
        <p:txBody>
          <a:bodyPr/>
          <a:lstStyle>
            <a:lvl1pPr>
              <a:defRPr b="0">
                <a:solidFill>
                  <a:srgbClr val="669933"/>
                </a:solidFill>
              </a:defRPr>
            </a:lvl1pPr>
          </a:lstStyle>
          <a:p>
            <a:r>
              <a:rPr lang="en-US"/>
              <a:t>Click to edit Master title style</a:t>
            </a:r>
          </a:p>
        </p:txBody>
      </p:sp>
      <p:sp>
        <p:nvSpPr>
          <p:cNvPr id="5123" name="Rectangle 3"/>
          <p:cNvSpPr>
            <a:spLocks noGrp="1" noChangeArrowheads="1"/>
          </p:cNvSpPr>
          <p:nvPr>
            <p:ph type="subTitle" idx="1"/>
          </p:nvPr>
        </p:nvSpPr>
        <p:spPr>
          <a:xfrm>
            <a:off x="1295400" y="2743200"/>
            <a:ext cx="6400800" cy="762000"/>
          </a:xfrm>
        </p:spPr>
        <p:txBody>
          <a:bodyPr/>
          <a:lstStyle>
            <a:lvl1pPr marL="0" indent="0" algn="ctr">
              <a:buFontTx/>
              <a:buNone/>
              <a:defRPr sz="2800">
                <a:solidFill>
                  <a:srgbClr val="669933"/>
                </a:solidFill>
              </a:defRPr>
            </a:lvl1pPr>
          </a:lstStyle>
          <a:p>
            <a:r>
              <a:rPr lang="en-US"/>
              <a:t>Click to edit Master subtitle style</a:t>
            </a:r>
          </a:p>
        </p:txBody>
      </p:sp>
    </p:spTree>
  </p:cSld>
  <p:clrMapOvr>
    <a:masterClrMapping/>
  </p:clrMapOvr>
  <p:transition spd="med" advClick="0" advTm="1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0AE3A00-98C6-4585-9EDF-BA962B0D4431}" type="slidenum">
              <a:rPr lang="en-US"/>
              <a:pPr>
                <a:defRPr/>
              </a:pPr>
              <a:t>‹#›</a:t>
            </a:fld>
            <a:endParaRPr lang="en-US"/>
          </a:p>
        </p:txBody>
      </p:sp>
    </p:spTree>
  </p:cSld>
  <p:clrMapOvr>
    <a:masterClrMapping/>
  </p:clrMapOvr>
  <p:transition spd="med" advClick="0" advTm="1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4AFC92B-BF5C-4318-A2F6-09E819D1E8FB}" type="slidenum">
              <a:rPr lang="en-US"/>
              <a:pPr>
                <a:defRPr/>
              </a:pPr>
              <a:t>‹#›</a:t>
            </a:fld>
            <a:endParaRPr lang="en-US"/>
          </a:p>
        </p:txBody>
      </p:sp>
    </p:spTree>
  </p:cSld>
  <p:clrMapOvr>
    <a:masterClrMapping/>
  </p:clrMapOvr>
  <p:transition spd="med" advClick="0"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4DD5633-383E-4C58-B514-28914F598175}" type="slidenum">
              <a:rPr lang="en-US"/>
              <a:pPr>
                <a:defRPr/>
              </a:pPr>
              <a:t>‹#›</a:t>
            </a:fld>
            <a:endParaRPr lang="en-US"/>
          </a:p>
        </p:txBody>
      </p:sp>
    </p:spTree>
  </p:cSld>
  <p:clrMapOvr>
    <a:masterClrMapping/>
  </p:clrMapOvr>
  <p:transition spd="med" advClick="0"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1535476-AD35-4961-8365-37BFA75B1CCE}" type="slidenum">
              <a:rPr lang="en-US"/>
              <a:pPr>
                <a:defRPr/>
              </a:pPr>
              <a:t>‹#›</a:t>
            </a:fld>
            <a:endParaRPr lang="en-US"/>
          </a:p>
        </p:txBody>
      </p:sp>
    </p:spTree>
  </p:cSld>
  <p:clrMapOvr>
    <a:masterClrMapping/>
  </p:clrMapOvr>
  <p:transition spd="med" advClick="0" advTm="1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26E2AAE6-DD2E-45F8-8FC8-DB05BC44C0F4}" type="slidenum">
              <a:rPr lang="en-US"/>
              <a:pPr>
                <a:defRPr/>
              </a:pPr>
              <a:t>‹#›</a:t>
            </a:fld>
            <a:endParaRPr lang="en-US"/>
          </a:p>
        </p:txBody>
      </p:sp>
    </p:spTree>
  </p:cSld>
  <p:clrMapOvr>
    <a:masterClrMapping/>
  </p:clrMapOvr>
  <p:transition spd="med" advClick="0" advTm="1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5F9BBC99-9E59-42B4-867D-AB78127C6895}" type="slidenum">
              <a:rPr lang="en-US"/>
              <a:pPr>
                <a:defRPr/>
              </a:pPr>
              <a:t>‹#›</a:t>
            </a:fld>
            <a:endParaRPr lang="en-US"/>
          </a:p>
        </p:txBody>
      </p:sp>
    </p:spTree>
  </p:cSld>
  <p:clrMapOvr>
    <a:masterClrMapping/>
  </p:clrMapOvr>
  <p:transition spd="med" advClick="0" advTm="1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BAD80466-84E9-4C04-90DB-62FAD774CE30}" type="slidenum">
              <a:rPr lang="en-US"/>
              <a:pPr>
                <a:defRPr/>
              </a:pPr>
              <a:t>‹#›</a:t>
            </a:fld>
            <a:endParaRPr lang="en-US"/>
          </a:p>
        </p:txBody>
      </p:sp>
    </p:spTree>
  </p:cSld>
  <p:clrMapOvr>
    <a:masterClrMapping/>
  </p:clrMapOvr>
  <p:transition spd="med" advClick="0" advTm="1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5361D05C-C80D-4409-B9CB-0B3A91AB94D5}" type="slidenum">
              <a:rPr lang="en-US"/>
              <a:pPr>
                <a:defRPr/>
              </a:pPr>
              <a:t>‹#›</a:t>
            </a:fld>
            <a:endParaRPr lang="en-US"/>
          </a:p>
        </p:txBody>
      </p:sp>
    </p:spTree>
  </p:cSld>
  <p:clrMapOvr>
    <a:masterClrMapping/>
  </p:clrMapOvr>
  <p:transition spd="med" advClick="0" advTm="1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ACF226B2-C705-47EC-821F-FF8BD4ED9BEB}" type="slidenum">
              <a:rPr lang="en-US"/>
              <a:pPr>
                <a:defRPr/>
              </a:pPr>
              <a:t>‹#›</a:t>
            </a:fld>
            <a:endParaRPr lang="en-US"/>
          </a:p>
        </p:txBody>
      </p:sp>
    </p:spTree>
  </p:cSld>
  <p:clrMapOvr>
    <a:masterClrMapping/>
  </p:clrMapOvr>
  <p:transition spd="med" advClick="0" advTm="1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619F67DB-F745-4CB4-8DA1-716B75C2B983}" type="slidenum">
              <a:rPr lang="en-US"/>
              <a:pPr>
                <a:defRPr/>
              </a:pPr>
              <a:t>‹#›</a:t>
            </a:fld>
            <a:endParaRPr lang="en-US"/>
          </a:p>
        </p:txBody>
      </p:sp>
    </p:spTree>
  </p:cSld>
  <p:clrMapOvr>
    <a:masterClrMapping/>
  </p:clrMapOvr>
  <p:transition spd="med" advClick="0" advTm="1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6248400"/>
            <a:ext cx="9144000" cy="609600"/>
          </a:xfrm>
          <a:prstGeom prst="rect">
            <a:avLst/>
          </a:prstGeom>
          <a:solidFill>
            <a:srgbClr val="669933"/>
          </a:solidFill>
          <a:ln w="9525">
            <a:noFill/>
            <a:miter lim="800000"/>
            <a:headEnd/>
            <a:tailEnd/>
          </a:ln>
          <a:effectLst/>
        </p:spPr>
        <p:txBody>
          <a:bodyPr wrap="none" anchor="ctr"/>
          <a:lstStyle/>
          <a:p>
            <a:pPr>
              <a:defRPr/>
            </a:pPr>
            <a:endParaRPr lang="en-US"/>
          </a:p>
        </p:txBody>
      </p:sp>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a:defRPr/>
            </a:pPr>
            <a:fld id="{331C16F9-8CB6-4A98-B2F4-790E09C38EB4}" type="slidenum">
              <a:rPr lang="en-US"/>
              <a:pPr>
                <a:defRPr/>
              </a:pPr>
              <a:t>‹#›</a:t>
            </a:fld>
            <a:endParaRPr lang="en-US"/>
          </a:p>
        </p:txBody>
      </p:sp>
      <p:sp>
        <p:nvSpPr>
          <p:cNvPr id="1032" name="Text Box 8"/>
          <p:cNvSpPr txBox="1">
            <a:spLocks noChangeArrowheads="1"/>
          </p:cNvSpPr>
          <p:nvPr/>
        </p:nvSpPr>
        <p:spPr bwMode="auto">
          <a:xfrm>
            <a:off x="2667000" y="6400800"/>
            <a:ext cx="3810000" cy="366713"/>
          </a:xfrm>
          <a:prstGeom prst="rect">
            <a:avLst/>
          </a:prstGeom>
          <a:noFill/>
          <a:ln w="9525">
            <a:noFill/>
            <a:miter lim="800000"/>
            <a:headEnd/>
            <a:tailEnd/>
          </a:ln>
          <a:effectLst/>
        </p:spPr>
        <p:txBody>
          <a:bodyPr>
            <a:spAutoFit/>
          </a:bodyPr>
          <a:lstStyle/>
          <a:p>
            <a:pPr algn="ctr">
              <a:spcBef>
                <a:spcPct val="50000"/>
              </a:spcBef>
              <a:defRPr/>
            </a:pPr>
            <a:r>
              <a:rPr lang="en-US">
                <a:solidFill>
                  <a:schemeClr val="bg1"/>
                </a:solidFill>
              </a:rPr>
              <a:t>DALLAS ARBORETUM</a:t>
            </a:r>
          </a:p>
        </p:txBody>
      </p:sp>
    </p:spTree>
  </p:cSld>
  <p:clrMap bg1="lt1" tx1="dk1" bg2="lt2" tx2="dk2" accent1="accent1" accent2="accent2" accent3="accent3" accent4="accent4" accent5="accent5" accent6="accent6" hlink="hlink" folHlink="folHlink"/>
  <p:sldLayoutIdLst>
    <p:sldLayoutId id="2147483716"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spd="med" advClick="0" advTm="10000">
    <p:fade/>
  </p:transition>
  <p:hf hdr="0" ft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5.jpeg"/><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457200" y="990600"/>
            <a:ext cx="8229600" cy="2819400"/>
          </a:xfrm>
        </p:spPr>
        <p:txBody>
          <a:bodyPr/>
          <a:lstStyle/>
          <a:p>
            <a:r>
              <a:rPr lang="en-US" sz="3600" dirty="0" smtClean="0"/>
              <a:t>Overview of </a:t>
            </a:r>
            <a:br>
              <a:rPr lang="en-US" sz="3600" dirty="0" smtClean="0"/>
            </a:br>
            <a:r>
              <a:rPr lang="en-US" sz="3600" dirty="0" smtClean="0"/>
              <a:t>The Dallas Arboretum </a:t>
            </a:r>
            <a:br>
              <a:rPr lang="en-US" sz="3600" dirty="0" smtClean="0"/>
            </a:br>
            <a:r>
              <a:rPr lang="en-US" sz="3600" dirty="0" smtClean="0"/>
              <a:t>and Botanical Garden</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IMG_850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372600" cy="6248400"/>
          </a:xfrm>
          <a:prstGeom prst="rect">
            <a:avLst/>
          </a:prstGeom>
          <a:noFill/>
          <a:ln w="9525">
            <a:noFill/>
            <a:miter lim="800000"/>
            <a:headEnd/>
            <a:tailEnd/>
          </a:ln>
        </p:spPr>
      </p:pic>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10</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Girl with Net Wetland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372600" cy="6248400"/>
          </a:xfrm>
          <a:prstGeom prst="rect">
            <a:avLst/>
          </a:prstGeom>
          <a:noFill/>
          <a:ln w="9525">
            <a:noFill/>
            <a:miter lim="800000"/>
            <a:headEnd/>
            <a:tailEnd/>
          </a:ln>
        </p:spPr>
      </p:pic>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11</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dirty="0" smtClean="0">
                <a:solidFill>
                  <a:srgbClr val="669933"/>
                </a:solidFill>
              </a:rPr>
              <a:t>Arboretum Staff</a:t>
            </a:r>
            <a:endParaRPr lang="en-US" sz="2400" b="0" dirty="0">
              <a:solidFill>
                <a:srgbClr val="669933"/>
              </a:solidFill>
            </a:endParaRPr>
          </a:p>
        </p:txBody>
      </p:sp>
      <p:sp>
        <p:nvSpPr>
          <p:cNvPr id="3" name="Content Placeholder 2"/>
          <p:cNvSpPr>
            <a:spLocks noGrp="1"/>
          </p:cNvSpPr>
          <p:nvPr>
            <p:ph idx="1"/>
          </p:nvPr>
        </p:nvSpPr>
        <p:spPr>
          <a:xfrm>
            <a:off x="152400" y="1600200"/>
            <a:ext cx="8534400" cy="990599"/>
          </a:xfrm>
        </p:spPr>
        <p:txBody>
          <a:bodyPr/>
          <a:lstStyle/>
          <a:p>
            <a:pPr>
              <a:buNone/>
            </a:pPr>
            <a:r>
              <a:rPr lang="en-US" sz="1800" dirty="0" smtClean="0">
                <a:solidFill>
                  <a:srgbClr val="669933"/>
                </a:solidFill>
              </a:rPr>
              <a:t>	</a:t>
            </a:r>
            <a:r>
              <a:rPr lang="en-US" sz="2000" dirty="0" smtClean="0">
                <a:solidFill>
                  <a:srgbClr val="669933"/>
                </a:solidFill>
              </a:rPr>
              <a:t>Our staff has 214 full and part time staff. </a:t>
            </a:r>
          </a:p>
          <a:p>
            <a:pPr>
              <a:buNone/>
            </a:pPr>
            <a:r>
              <a:rPr lang="en-US" sz="2000" dirty="0" smtClean="0">
                <a:solidFill>
                  <a:srgbClr val="669933"/>
                </a:solidFill>
              </a:rPr>
              <a:t>	Our horticulture managers and teachers are degreed in their field, unlike many other gardens. </a:t>
            </a:r>
          </a:p>
          <a:p>
            <a:pPr>
              <a:buNone/>
            </a:pPr>
            <a:endParaRPr lang="en-US" sz="1800" dirty="0" smtClean="0"/>
          </a:p>
          <a:p>
            <a:endParaRPr lang="en-US" sz="1800" dirty="0"/>
          </a:p>
        </p:txBody>
      </p:sp>
      <p:sp>
        <p:nvSpPr>
          <p:cNvPr id="5" name="TextBox 4"/>
          <p:cNvSpPr txBox="1"/>
          <p:nvPr/>
        </p:nvSpPr>
        <p:spPr>
          <a:xfrm>
            <a:off x="533400" y="2819400"/>
            <a:ext cx="7696200" cy="3447098"/>
          </a:xfrm>
          <a:prstGeom prst="rect">
            <a:avLst/>
          </a:prstGeom>
          <a:noFill/>
        </p:spPr>
        <p:txBody>
          <a:bodyPr wrap="square" numCol="2" rtlCol="0">
            <a:spAutoFit/>
          </a:bodyPr>
          <a:lstStyle/>
          <a:p>
            <a:pPr>
              <a:buNone/>
            </a:pPr>
            <a:r>
              <a:rPr lang="en-US" sz="2000" dirty="0" smtClean="0">
                <a:solidFill>
                  <a:srgbClr val="669933"/>
                </a:solidFill>
              </a:rPr>
              <a:t>Current full time staff demographics:</a:t>
            </a:r>
          </a:p>
          <a:p>
            <a:endParaRPr lang="en-US" sz="2000" dirty="0">
              <a:solidFill>
                <a:srgbClr val="669933"/>
              </a:solidFill>
            </a:endParaRPr>
          </a:p>
          <a:p>
            <a:r>
              <a:rPr lang="en-US" sz="2000" dirty="0" smtClean="0">
                <a:solidFill>
                  <a:srgbClr val="669933"/>
                </a:solidFill>
              </a:rPr>
              <a:t>132	Female		</a:t>
            </a:r>
          </a:p>
          <a:p>
            <a:r>
              <a:rPr lang="en-US" sz="2000" dirty="0" smtClean="0">
                <a:solidFill>
                  <a:srgbClr val="669933"/>
                </a:solidFill>
              </a:rPr>
              <a:t>85	White	</a:t>
            </a:r>
          </a:p>
          <a:p>
            <a:r>
              <a:rPr lang="en-US" sz="2000" dirty="0" smtClean="0">
                <a:solidFill>
                  <a:srgbClr val="669933"/>
                </a:solidFill>
              </a:rPr>
              <a:t>7	African American	</a:t>
            </a:r>
          </a:p>
          <a:p>
            <a:r>
              <a:rPr lang="en-US" sz="2000" dirty="0" smtClean="0">
                <a:solidFill>
                  <a:srgbClr val="669933"/>
                </a:solidFill>
              </a:rPr>
              <a:t>33       	Hispanic</a:t>
            </a:r>
          </a:p>
          <a:p>
            <a:r>
              <a:rPr lang="en-US" sz="2000" dirty="0" smtClean="0">
                <a:solidFill>
                  <a:srgbClr val="669933"/>
                </a:solidFill>
              </a:rPr>
              <a:t>1	American Native</a:t>
            </a:r>
          </a:p>
          <a:p>
            <a:r>
              <a:rPr lang="en-US" sz="2000" dirty="0" smtClean="0">
                <a:solidFill>
                  <a:srgbClr val="669933"/>
                </a:solidFill>
              </a:rPr>
              <a:t>1 	Asian </a:t>
            </a:r>
          </a:p>
          <a:p>
            <a:r>
              <a:rPr lang="en-US" sz="2000" dirty="0" smtClean="0">
                <a:solidFill>
                  <a:srgbClr val="669933"/>
                </a:solidFill>
              </a:rPr>
              <a:t>5	Two or More Races</a:t>
            </a:r>
          </a:p>
          <a:p>
            <a:pPr marL="342900" indent="-342900">
              <a:buAutoNum type="arabicPlain"/>
            </a:pPr>
            <a:endParaRPr lang="en-US" sz="2000" dirty="0" smtClean="0">
              <a:solidFill>
                <a:srgbClr val="669933"/>
              </a:solidFill>
            </a:endParaRPr>
          </a:p>
          <a:p>
            <a:pPr marL="342900" indent="-342900">
              <a:buAutoNum type="arabicPlain"/>
            </a:pPr>
            <a:endParaRPr lang="en-US" sz="2000" dirty="0" smtClean="0">
              <a:solidFill>
                <a:srgbClr val="669933"/>
              </a:solidFill>
            </a:endParaRPr>
          </a:p>
          <a:p>
            <a:endParaRPr lang="en-US" sz="2000" dirty="0" smtClean="0">
              <a:solidFill>
                <a:srgbClr val="669933"/>
              </a:solidFill>
            </a:endParaRPr>
          </a:p>
          <a:p>
            <a:endParaRPr lang="en-US" sz="2000" dirty="0" smtClean="0">
              <a:solidFill>
                <a:srgbClr val="669933"/>
              </a:solidFill>
            </a:endParaRPr>
          </a:p>
          <a:p>
            <a:r>
              <a:rPr lang="en-US" sz="2000" dirty="0" smtClean="0">
                <a:solidFill>
                  <a:srgbClr val="669933"/>
                </a:solidFill>
              </a:rPr>
              <a:t>82	Male		</a:t>
            </a:r>
          </a:p>
          <a:p>
            <a:r>
              <a:rPr lang="en-US" sz="2000" dirty="0" smtClean="0">
                <a:solidFill>
                  <a:srgbClr val="669933"/>
                </a:solidFill>
              </a:rPr>
              <a:t>35	White	</a:t>
            </a:r>
          </a:p>
          <a:p>
            <a:r>
              <a:rPr lang="en-US" sz="2000" dirty="0" smtClean="0">
                <a:solidFill>
                  <a:srgbClr val="669933"/>
                </a:solidFill>
              </a:rPr>
              <a:t>15	African American	</a:t>
            </a:r>
          </a:p>
          <a:p>
            <a:r>
              <a:rPr lang="en-US" sz="2000" dirty="0" smtClean="0">
                <a:solidFill>
                  <a:srgbClr val="669933"/>
                </a:solidFill>
              </a:rPr>
              <a:t>29	Hispanic	</a:t>
            </a:r>
          </a:p>
          <a:p>
            <a:r>
              <a:rPr lang="en-US" sz="2000" dirty="0" smtClean="0">
                <a:solidFill>
                  <a:srgbClr val="669933"/>
                </a:solidFill>
              </a:rPr>
              <a:t>  1	Asian	</a:t>
            </a:r>
          </a:p>
          <a:p>
            <a:r>
              <a:rPr lang="en-US" sz="2000" dirty="0" smtClean="0">
                <a:solidFill>
                  <a:srgbClr val="669933"/>
                </a:solidFill>
              </a:rPr>
              <a:t>  2         Other or More Races	</a:t>
            </a:r>
          </a:p>
          <a:p>
            <a:endParaRPr lang="en-US" dirty="0"/>
          </a:p>
        </p:txBody>
      </p:sp>
      <p:sp>
        <p:nvSpPr>
          <p:cNvPr id="7" name="Slide Number Placeholder 6"/>
          <p:cNvSpPr>
            <a:spLocks noGrp="1"/>
          </p:cNvSpPr>
          <p:nvPr>
            <p:ph type="sldNum" sz="quarter" idx="11"/>
          </p:nvPr>
        </p:nvSpPr>
        <p:spPr/>
        <p:txBody>
          <a:bodyPr/>
          <a:lstStyle/>
          <a:p>
            <a:pPr>
              <a:defRPr/>
            </a:pPr>
            <a:fld id="{34DD5633-383E-4C58-B514-28914F598175}" type="slidenum">
              <a:rPr lang="en-US" smtClean="0"/>
              <a:pPr>
                <a:defRPr/>
              </a:pPr>
              <a:t>12</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592763"/>
          </a:xfrm>
        </p:spPr>
        <p:txBody>
          <a:bodyPr/>
          <a:lstStyle/>
          <a:p>
            <a:pPr>
              <a:buNone/>
            </a:pPr>
            <a:r>
              <a:rPr lang="en-US" sz="1800" dirty="0" smtClean="0">
                <a:solidFill>
                  <a:srgbClr val="669933"/>
                </a:solidFill>
              </a:rPr>
              <a:t>	</a:t>
            </a:r>
            <a:r>
              <a:rPr lang="en-US" sz="2000" dirty="0" smtClean="0">
                <a:solidFill>
                  <a:srgbClr val="669933"/>
                </a:solidFill>
              </a:rPr>
              <a:t>Our Senior Staff has an average tenure of 10 years which brings continuity and experience to the success of our garden.</a:t>
            </a:r>
          </a:p>
          <a:p>
            <a:pPr lvl="0">
              <a:buNone/>
            </a:pPr>
            <a:r>
              <a:rPr lang="en-US" sz="2000" dirty="0" smtClean="0">
                <a:solidFill>
                  <a:srgbClr val="669933"/>
                </a:solidFill>
              </a:rPr>
              <a:t>	</a:t>
            </a:r>
          </a:p>
          <a:p>
            <a:pPr lvl="0">
              <a:buNone/>
            </a:pPr>
            <a:r>
              <a:rPr lang="en-US" sz="2000" dirty="0" smtClean="0">
                <a:solidFill>
                  <a:srgbClr val="669933"/>
                </a:solidFill>
              </a:rPr>
              <a:t>	Two of our Accounting Staff are members of  Texas Society of Certified Public Accounts (TSCPA) and our Chief Financial Officer is a member of TSCPA sponsored Not-For-Profit Study Group.</a:t>
            </a:r>
          </a:p>
          <a:p>
            <a:pPr lvl="0">
              <a:buNone/>
            </a:pPr>
            <a:endParaRPr lang="en-US" sz="2000" dirty="0" smtClean="0">
              <a:solidFill>
                <a:srgbClr val="669933"/>
              </a:solidFill>
            </a:endParaRPr>
          </a:p>
          <a:p>
            <a:pPr lvl="0">
              <a:buNone/>
            </a:pPr>
            <a:r>
              <a:rPr lang="en-US" sz="2000" dirty="0" smtClean="0"/>
              <a:t>	</a:t>
            </a:r>
            <a:r>
              <a:rPr lang="en-US" sz="2000" dirty="0" smtClean="0">
                <a:solidFill>
                  <a:srgbClr val="669933"/>
                </a:solidFill>
              </a:rPr>
              <a:t>Our Vice President of Horticulture serves on the board of the All America Selection Board of Directors,  one of the oldest national trialing organizations. </a:t>
            </a:r>
          </a:p>
          <a:p>
            <a:pPr lvl="0">
              <a:buNone/>
            </a:pPr>
            <a:endParaRPr lang="en-US" sz="2000" dirty="0" smtClean="0">
              <a:solidFill>
                <a:srgbClr val="669933"/>
              </a:solidFill>
            </a:endParaRPr>
          </a:p>
          <a:p>
            <a:pPr lvl="0">
              <a:buNone/>
            </a:pPr>
            <a:r>
              <a:rPr lang="en-US" sz="2000" dirty="0" smtClean="0">
                <a:solidFill>
                  <a:srgbClr val="669933"/>
                </a:solidFill>
              </a:rPr>
              <a:t>	One senior staff is a licensed architect.</a:t>
            </a:r>
          </a:p>
          <a:p>
            <a:pPr lvl="0">
              <a:buNone/>
            </a:pPr>
            <a:endParaRPr lang="en-US" sz="2000" dirty="0" smtClean="0">
              <a:solidFill>
                <a:srgbClr val="669933"/>
              </a:solidFill>
            </a:endParaRPr>
          </a:p>
          <a:p>
            <a:pPr lvl="0">
              <a:buNone/>
            </a:pPr>
            <a:r>
              <a:rPr lang="en-US" sz="2000" dirty="0" smtClean="0">
                <a:solidFill>
                  <a:srgbClr val="669933"/>
                </a:solidFill>
              </a:rPr>
              <a:t>	One senior staff has served on the eleven member board of the American Public Garden Association and other staff have served as volunteers on its committees.</a:t>
            </a:r>
          </a:p>
          <a:p>
            <a:pPr>
              <a:buNone/>
            </a:pPr>
            <a:endParaRPr lang="en-US" sz="1800" dirty="0"/>
          </a:p>
        </p:txBody>
      </p:sp>
      <p:sp>
        <p:nvSpPr>
          <p:cNvPr id="5" name="Slide Number Placeholder 4"/>
          <p:cNvSpPr>
            <a:spLocks noGrp="1"/>
          </p:cNvSpPr>
          <p:nvPr>
            <p:ph type="sldNum" sz="quarter" idx="11"/>
          </p:nvPr>
        </p:nvSpPr>
        <p:spPr/>
        <p:txBody>
          <a:bodyPr/>
          <a:lstStyle/>
          <a:p>
            <a:pPr>
              <a:defRPr/>
            </a:pPr>
            <a:fld id="{34DD5633-383E-4C58-B514-28914F598175}" type="slidenum">
              <a:rPr lang="en-US" smtClean="0"/>
              <a:pPr>
                <a:defRPr/>
              </a:pPr>
              <a:t>13</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dirty="0" smtClean="0">
                <a:solidFill>
                  <a:srgbClr val="669933"/>
                </a:solidFill>
              </a:rPr>
              <a:t>The Board of Directors: A Cross Section of Community Leaders</a:t>
            </a:r>
            <a:endParaRPr lang="en-US" sz="3200" b="0" dirty="0">
              <a:solidFill>
                <a:srgbClr val="669933"/>
              </a:solidFill>
            </a:endParaRPr>
          </a:p>
        </p:txBody>
      </p:sp>
      <p:sp>
        <p:nvSpPr>
          <p:cNvPr id="3" name="Content Placeholder 2"/>
          <p:cNvSpPr>
            <a:spLocks noGrp="1"/>
          </p:cNvSpPr>
          <p:nvPr>
            <p:ph idx="1"/>
          </p:nvPr>
        </p:nvSpPr>
        <p:spPr>
          <a:xfrm>
            <a:off x="152400" y="1372236"/>
            <a:ext cx="8534400" cy="3124200"/>
          </a:xfrm>
        </p:spPr>
        <p:txBody>
          <a:bodyPr/>
          <a:lstStyle/>
          <a:p>
            <a:pPr>
              <a:buNone/>
            </a:pPr>
            <a:r>
              <a:rPr lang="en-US" sz="2000" dirty="0" smtClean="0"/>
              <a:t>	</a:t>
            </a:r>
            <a:r>
              <a:rPr lang="en-US" sz="1600" dirty="0" smtClean="0">
                <a:solidFill>
                  <a:srgbClr val="669933"/>
                </a:solidFill>
              </a:rPr>
              <a:t>Our board officers and chairmen are composed of individuals with a sincere commitment to the Arboretum and to the City of Dallas and have expertise in specific fields, such as finance and accounting, corporate and business management, banking and investments, real estate, and community service and involvement.  </a:t>
            </a:r>
          </a:p>
          <a:p>
            <a:pPr>
              <a:buNone/>
            </a:pPr>
            <a:endParaRPr lang="en-US" sz="1600" dirty="0" smtClean="0">
              <a:solidFill>
                <a:srgbClr val="669933"/>
              </a:solidFill>
            </a:endParaRPr>
          </a:p>
          <a:p>
            <a:pPr>
              <a:buNone/>
            </a:pPr>
            <a:r>
              <a:rPr lang="en-US" sz="1600" dirty="0" smtClean="0">
                <a:solidFill>
                  <a:srgbClr val="669933"/>
                </a:solidFill>
              </a:rPr>
              <a:t>	They bring this expertise to our eight standing committees (Gardens and Grounds, Architecture and Construction, Finance, Education, Marketing, etc.) and 33 subcommittees.</a:t>
            </a:r>
          </a:p>
          <a:p>
            <a:pPr>
              <a:buNone/>
            </a:pPr>
            <a:r>
              <a:rPr lang="en-US" sz="2000" dirty="0" smtClean="0">
                <a:solidFill>
                  <a:srgbClr val="669933"/>
                </a:solidFill>
              </a:rPr>
              <a:t>	</a:t>
            </a:r>
            <a:r>
              <a:rPr lang="en-US" sz="1600" dirty="0" smtClean="0">
                <a:solidFill>
                  <a:srgbClr val="669933"/>
                </a:solidFill>
              </a:rPr>
              <a:t>Our Executive Committee of 22 members which handles the monthly oversight for the Board of Directors has 8 minority members, a significant increase over 2019</a:t>
            </a:r>
            <a:endParaRPr lang="en-US" sz="2000" dirty="0" smtClean="0">
              <a:solidFill>
                <a:srgbClr val="669933"/>
              </a:solidFill>
            </a:endParaRPr>
          </a:p>
          <a:p>
            <a:pPr>
              <a:buNone/>
            </a:pPr>
            <a:endParaRPr lang="en-US" sz="2000" dirty="0" smtClean="0">
              <a:solidFill>
                <a:srgbClr val="669933"/>
              </a:solidFill>
            </a:endParaRPr>
          </a:p>
          <a:p>
            <a:pPr>
              <a:buNone/>
            </a:pPr>
            <a:r>
              <a:rPr lang="en-US" sz="2000" dirty="0" smtClean="0">
                <a:solidFill>
                  <a:srgbClr val="669933"/>
                </a:solidFill>
              </a:rPr>
              <a:t>	  </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70946391"/>
              </p:ext>
            </p:extLst>
          </p:nvPr>
        </p:nvGraphicFramePr>
        <p:xfrm>
          <a:off x="1526152" y="4614039"/>
          <a:ext cx="5786896" cy="1010920"/>
        </p:xfrm>
        <a:graphic>
          <a:graphicData uri="http://schemas.openxmlformats.org/drawingml/2006/table">
            <a:tbl>
              <a:tblPr firstRow="1" bandRow="1">
                <a:tableStyleId>{5C22544A-7EE6-4342-B048-85BDC9FD1C3A}</a:tableStyleId>
              </a:tblPr>
              <a:tblGrid>
                <a:gridCol w="754380">
                  <a:extLst>
                    <a:ext uri="{9D8B030D-6E8A-4147-A177-3AD203B41FA5}">
                      <a16:colId xmlns:a16="http://schemas.microsoft.com/office/drawing/2014/main" val="2025399380"/>
                    </a:ext>
                  </a:extLst>
                </a:gridCol>
                <a:gridCol w="1033780">
                  <a:extLst>
                    <a:ext uri="{9D8B030D-6E8A-4147-A177-3AD203B41FA5}">
                      <a16:colId xmlns:a16="http://schemas.microsoft.com/office/drawing/2014/main" val="2383313045"/>
                    </a:ext>
                  </a:extLst>
                </a:gridCol>
                <a:gridCol w="1558030">
                  <a:extLst>
                    <a:ext uri="{9D8B030D-6E8A-4147-A177-3AD203B41FA5}">
                      <a16:colId xmlns:a16="http://schemas.microsoft.com/office/drawing/2014/main" val="1343396763"/>
                    </a:ext>
                  </a:extLst>
                </a:gridCol>
                <a:gridCol w="932180">
                  <a:extLst>
                    <a:ext uri="{9D8B030D-6E8A-4147-A177-3AD203B41FA5}">
                      <a16:colId xmlns:a16="http://schemas.microsoft.com/office/drawing/2014/main" val="2272448763"/>
                    </a:ext>
                  </a:extLst>
                </a:gridCol>
                <a:gridCol w="1508526">
                  <a:extLst>
                    <a:ext uri="{9D8B030D-6E8A-4147-A177-3AD203B41FA5}">
                      <a16:colId xmlns:a16="http://schemas.microsoft.com/office/drawing/2014/main" val="3629371816"/>
                    </a:ext>
                  </a:extLst>
                </a:gridCol>
              </a:tblGrid>
              <a:tr h="370840">
                <a:tc>
                  <a:txBody>
                    <a:bodyPr/>
                    <a:lstStyle/>
                    <a:p>
                      <a:r>
                        <a:rPr lang="en-US" dirty="0" smtClean="0">
                          <a:solidFill>
                            <a:schemeClr val="tx1"/>
                          </a:solidFill>
                        </a:rPr>
                        <a:t>Male</a:t>
                      </a:r>
                      <a:endParaRPr lang="en-US" dirty="0">
                        <a:solidFill>
                          <a:schemeClr val="tx1"/>
                        </a:solidFill>
                      </a:endParaRPr>
                    </a:p>
                  </a:txBody>
                  <a:tcPr anchor="b">
                    <a:solidFill>
                      <a:schemeClr val="accent3">
                        <a:lumMod val="75000"/>
                      </a:schemeClr>
                    </a:solidFill>
                  </a:tcPr>
                </a:tc>
                <a:tc>
                  <a:txBody>
                    <a:bodyPr/>
                    <a:lstStyle/>
                    <a:p>
                      <a:pPr algn="ctr"/>
                      <a:r>
                        <a:rPr lang="en-US" dirty="0" smtClean="0">
                          <a:solidFill>
                            <a:schemeClr val="tx1"/>
                          </a:solidFill>
                        </a:rPr>
                        <a:t>Female</a:t>
                      </a:r>
                      <a:endParaRPr lang="en-US" dirty="0">
                        <a:solidFill>
                          <a:schemeClr val="tx1"/>
                        </a:solidFill>
                      </a:endParaRPr>
                    </a:p>
                  </a:txBody>
                  <a:tcPr anchor="b">
                    <a:solidFill>
                      <a:schemeClr val="accent3">
                        <a:lumMod val="75000"/>
                      </a:schemeClr>
                    </a:solidFill>
                  </a:tcPr>
                </a:tc>
                <a:tc>
                  <a:txBody>
                    <a:bodyPr/>
                    <a:lstStyle/>
                    <a:p>
                      <a:pPr algn="ctr"/>
                      <a:r>
                        <a:rPr lang="en-US" dirty="0" smtClean="0">
                          <a:solidFill>
                            <a:schemeClr val="tx1"/>
                          </a:solidFill>
                        </a:rPr>
                        <a:t>African American</a:t>
                      </a:r>
                      <a:endParaRPr lang="en-US" dirty="0">
                        <a:solidFill>
                          <a:schemeClr val="tx1"/>
                        </a:solidFill>
                      </a:endParaRPr>
                    </a:p>
                  </a:txBody>
                  <a:tcPr>
                    <a:solidFill>
                      <a:schemeClr val="accent3">
                        <a:lumMod val="75000"/>
                      </a:schemeClr>
                    </a:solidFill>
                  </a:tcPr>
                </a:tc>
                <a:tc>
                  <a:txBody>
                    <a:bodyPr/>
                    <a:lstStyle/>
                    <a:p>
                      <a:pPr algn="ctr"/>
                      <a:r>
                        <a:rPr lang="en-US" dirty="0" smtClean="0">
                          <a:solidFill>
                            <a:schemeClr val="tx1"/>
                          </a:solidFill>
                        </a:rPr>
                        <a:t>Latino</a:t>
                      </a:r>
                      <a:endParaRPr lang="en-US" dirty="0">
                        <a:solidFill>
                          <a:schemeClr val="tx1"/>
                        </a:solidFill>
                      </a:endParaRPr>
                    </a:p>
                  </a:txBody>
                  <a:tcPr anchor="b">
                    <a:solidFill>
                      <a:schemeClr val="accent3">
                        <a:lumMod val="75000"/>
                      </a:schemeClr>
                    </a:solidFill>
                  </a:tcPr>
                </a:tc>
                <a:tc>
                  <a:txBody>
                    <a:bodyPr/>
                    <a:lstStyle/>
                    <a:p>
                      <a:pPr algn="ctr"/>
                      <a:r>
                        <a:rPr lang="en-US" dirty="0" smtClean="0">
                          <a:solidFill>
                            <a:schemeClr val="tx1"/>
                          </a:solidFill>
                        </a:rPr>
                        <a:t>Caucasian/Other</a:t>
                      </a:r>
                      <a:endParaRPr lang="en-US" dirty="0">
                        <a:solidFill>
                          <a:schemeClr val="tx1"/>
                        </a:solidFill>
                      </a:endParaRPr>
                    </a:p>
                  </a:txBody>
                  <a:tcPr>
                    <a:solidFill>
                      <a:schemeClr val="accent3">
                        <a:lumMod val="75000"/>
                      </a:schemeClr>
                    </a:solidFill>
                  </a:tcPr>
                </a:tc>
                <a:extLst>
                  <a:ext uri="{0D108BD9-81ED-4DB2-BD59-A6C34878D82A}">
                    <a16:rowId xmlns:a16="http://schemas.microsoft.com/office/drawing/2014/main" val="2969532572"/>
                  </a:ext>
                </a:extLst>
              </a:tr>
              <a:tr h="370840">
                <a:tc>
                  <a:txBody>
                    <a:bodyPr/>
                    <a:lstStyle/>
                    <a:p>
                      <a:pPr algn="ctr"/>
                      <a:r>
                        <a:rPr lang="en-US" dirty="0" smtClean="0"/>
                        <a:t>31</a:t>
                      </a:r>
                      <a:endParaRPr lang="en-US" dirty="0"/>
                    </a:p>
                  </a:txBody>
                  <a:tcPr/>
                </a:tc>
                <a:tc>
                  <a:txBody>
                    <a:bodyPr/>
                    <a:lstStyle/>
                    <a:p>
                      <a:pPr algn="ctr"/>
                      <a:r>
                        <a:rPr lang="en-US" dirty="0" smtClean="0"/>
                        <a:t>40</a:t>
                      </a:r>
                      <a:endParaRPr lang="en-US" dirty="0"/>
                    </a:p>
                  </a:txBody>
                  <a:tcPr/>
                </a:tc>
                <a:tc>
                  <a:txBody>
                    <a:bodyPr/>
                    <a:lstStyle/>
                    <a:p>
                      <a:pPr algn="ctr"/>
                      <a:r>
                        <a:rPr lang="en-US" dirty="0" smtClean="0"/>
                        <a:t>12</a:t>
                      </a:r>
                      <a:endParaRPr lang="en-US" dirty="0"/>
                    </a:p>
                  </a:txBody>
                  <a:tcPr/>
                </a:tc>
                <a:tc>
                  <a:txBody>
                    <a:bodyPr/>
                    <a:lstStyle/>
                    <a:p>
                      <a:pPr algn="ctr"/>
                      <a:r>
                        <a:rPr lang="en-US" dirty="0" smtClean="0"/>
                        <a:t>6</a:t>
                      </a:r>
                      <a:endParaRPr lang="en-US" dirty="0"/>
                    </a:p>
                  </a:txBody>
                  <a:tcPr/>
                </a:tc>
                <a:tc>
                  <a:txBody>
                    <a:bodyPr/>
                    <a:lstStyle/>
                    <a:p>
                      <a:pPr algn="ctr"/>
                      <a:r>
                        <a:rPr lang="en-US" dirty="0" smtClean="0"/>
                        <a:t>53</a:t>
                      </a:r>
                      <a:endParaRPr lang="en-US" dirty="0"/>
                    </a:p>
                  </a:txBody>
                  <a:tcPr/>
                </a:tc>
                <a:extLst>
                  <a:ext uri="{0D108BD9-81ED-4DB2-BD59-A6C34878D82A}">
                    <a16:rowId xmlns:a16="http://schemas.microsoft.com/office/drawing/2014/main" val="3569356410"/>
                  </a:ext>
                </a:extLst>
              </a:tr>
            </a:tbl>
          </a:graphicData>
        </a:graphic>
      </p:graphicFrame>
      <p:sp>
        <p:nvSpPr>
          <p:cNvPr id="7" name="Slide Number Placeholder 6"/>
          <p:cNvSpPr>
            <a:spLocks noGrp="1"/>
          </p:cNvSpPr>
          <p:nvPr>
            <p:ph type="sldNum" sz="quarter" idx="11"/>
          </p:nvPr>
        </p:nvSpPr>
        <p:spPr/>
        <p:txBody>
          <a:bodyPr/>
          <a:lstStyle/>
          <a:p>
            <a:pPr>
              <a:defRPr/>
            </a:pPr>
            <a:fld id="{34DD5633-383E-4C58-B514-28914F598175}" type="slidenum">
              <a:rPr lang="en-US" smtClean="0"/>
              <a:pPr>
                <a:defRPr/>
              </a:pPr>
              <a:t>14</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339979" y="2318851"/>
            <a:ext cx="2131725" cy="1384995"/>
          </a:xfrm>
          <a:prstGeom prst="rect">
            <a:avLst/>
          </a:prstGeom>
          <a:solidFill>
            <a:schemeClr val="accent5"/>
          </a:solidFill>
        </p:spPr>
        <p:txBody>
          <a:bodyPr wrap="square" rtlCol="0">
            <a:spAutoFit/>
          </a:bodyPr>
          <a:lstStyle/>
          <a:p>
            <a:endParaRPr lang="en-US" sz="1200" dirty="0" smtClean="0"/>
          </a:p>
          <a:p>
            <a:pPr marL="285750" indent="-285750">
              <a:buFont typeface="Arial" panose="020B0604020202020204" pitchFamily="34" charset="0"/>
              <a:buChar char="•"/>
            </a:pPr>
            <a:r>
              <a:rPr lang="en-US" sz="1200" dirty="0" smtClean="0"/>
              <a:t>Net Operating Surplus represents the majority of our debt covenant compliance and is the next year’s debt service cash requirements</a:t>
            </a:r>
          </a:p>
        </p:txBody>
      </p:sp>
      <p:sp>
        <p:nvSpPr>
          <p:cNvPr id="24" name="Title 1"/>
          <p:cNvSpPr>
            <a:spLocks noGrp="1"/>
          </p:cNvSpPr>
          <p:nvPr>
            <p:ph type="title"/>
          </p:nvPr>
        </p:nvSpPr>
        <p:spPr>
          <a:xfrm>
            <a:off x="429491" y="180081"/>
            <a:ext cx="8229600" cy="563562"/>
          </a:xfrm>
        </p:spPr>
        <p:txBody>
          <a:bodyPr/>
          <a:lstStyle/>
          <a:p>
            <a:r>
              <a:rPr lang="en-US" sz="3200" b="0" dirty="0" smtClean="0">
                <a:solidFill>
                  <a:srgbClr val="669933"/>
                </a:solidFill>
              </a:rPr>
              <a:t>Our Future…By the Numbers</a:t>
            </a:r>
            <a:endParaRPr lang="en-US" sz="3200" b="0" dirty="0">
              <a:solidFill>
                <a:srgbClr val="669933"/>
              </a:solidFill>
            </a:endParaRPr>
          </a:p>
        </p:txBody>
      </p:sp>
      <p:sp>
        <p:nvSpPr>
          <p:cNvPr id="3" name="Slide Number Placeholder 2"/>
          <p:cNvSpPr>
            <a:spLocks noGrp="1"/>
          </p:cNvSpPr>
          <p:nvPr>
            <p:ph type="sldNum" sz="quarter" idx="11"/>
          </p:nvPr>
        </p:nvSpPr>
        <p:spPr/>
        <p:txBody>
          <a:bodyPr/>
          <a:lstStyle/>
          <a:p>
            <a:pPr>
              <a:defRPr/>
            </a:pPr>
            <a:fld id="{34DD5633-383E-4C58-B514-28914F598175}" type="slidenum">
              <a:rPr lang="en-US" smtClean="0"/>
              <a:pPr>
                <a:defRPr/>
              </a:pPr>
              <a:t>15</a:t>
            </a:fld>
            <a:endParaRPr lang="en-US"/>
          </a:p>
        </p:txBody>
      </p:sp>
      <p:pic>
        <p:nvPicPr>
          <p:cNvPr id="6" name="Picture 5"/>
          <p:cNvPicPr>
            <a:picLocks noChangeAspect="1"/>
          </p:cNvPicPr>
          <p:nvPr/>
        </p:nvPicPr>
        <p:blipFill>
          <a:blip r:embed="rId2"/>
          <a:stretch>
            <a:fillRect/>
          </a:stretch>
        </p:blipFill>
        <p:spPr>
          <a:xfrm>
            <a:off x="429489" y="3906372"/>
            <a:ext cx="8241805" cy="2168988"/>
          </a:xfrm>
          <a:prstGeom prst="rect">
            <a:avLst/>
          </a:prstGeom>
        </p:spPr>
      </p:pic>
      <p:pic>
        <p:nvPicPr>
          <p:cNvPr id="7" name="Picture 6"/>
          <p:cNvPicPr>
            <a:picLocks noChangeAspect="1"/>
          </p:cNvPicPr>
          <p:nvPr/>
        </p:nvPicPr>
        <p:blipFill>
          <a:blip r:embed="rId3"/>
          <a:stretch>
            <a:fillRect/>
          </a:stretch>
        </p:blipFill>
        <p:spPr>
          <a:xfrm>
            <a:off x="6386671" y="1073251"/>
            <a:ext cx="2466657" cy="753670"/>
          </a:xfrm>
          <a:prstGeom prst="rect">
            <a:avLst/>
          </a:prstGeom>
        </p:spPr>
      </p:pic>
      <p:pic>
        <p:nvPicPr>
          <p:cNvPr id="4" name="Picture 3"/>
          <p:cNvPicPr>
            <a:picLocks noChangeAspect="1"/>
          </p:cNvPicPr>
          <p:nvPr/>
        </p:nvPicPr>
        <p:blipFill>
          <a:blip r:embed="rId4"/>
          <a:stretch>
            <a:fillRect/>
          </a:stretch>
        </p:blipFill>
        <p:spPr>
          <a:xfrm>
            <a:off x="429489" y="706405"/>
            <a:ext cx="5798704" cy="2936180"/>
          </a:xfrm>
          <a:prstGeom prst="rect">
            <a:avLst/>
          </a:prstGeom>
        </p:spPr>
      </p:pic>
    </p:spTree>
    <p:extLst>
      <p:ext uri="{BB962C8B-B14F-4D97-AF65-F5344CB8AC3E}">
        <p14:creationId xmlns:p14="http://schemas.microsoft.com/office/powerpoint/2010/main" val="176988690"/>
      </p:ext>
    </p:extLst>
  </p:cSld>
  <p:clrMapOvr>
    <a:masterClrMapping/>
  </p:clrMapOvr>
  <p:transition spd="med" advClick="0" advTm="10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180081"/>
            <a:ext cx="8229600" cy="563562"/>
          </a:xfrm>
        </p:spPr>
        <p:txBody>
          <a:bodyPr/>
          <a:lstStyle/>
          <a:p>
            <a:r>
              <a:rPr lang="en-US" sz="3200" b="0" dirty="0" smtClean="0">
                <a:solidFill>
                  <a:srgbClr val="669933"/>
                </a:solidFill>
              </a:rPr>
              <a:t>Our Future…By the Numbers</a:t>
            </a:r>
            <a:endParaRPr lang="en-US" sz="3200" b="0" dirty="0">
              <a:solidFill>
                <a:srgbClr val="669933"/>
              </a:solidFill>
            </a:endParaRPr>
          </a:p>
        </p:txBody>
      </p:sp>
      <p:sp>
        <p:nvSpPr>
          <p:cNvPr id="5" name="Slide Number Placeholder 4"/>
          <p:cNvSpPr>
            <a:spLocks noGrp="1"/>
          </p:cNvSpPr>
          <p:nvPr>
            <p:ph type="sldNum" sz="quarter" idx="11"/>
          </p:nvPr>
        </p:nvSpPr>
        <p:spPr/>
        <p:txBody>
          <a:bodyPr/>
          <a:lstStyle/>
          <a:p>
            <a:pPr>
              <a:defRPr/>
            </a:pPr>
            <a:fld id="{34DD5633-383E-4C58-B514-28914F598175}" type="slidenum">
              <a:rPr lang="en-US" smtClean="0"/>
              <a:pPr>
                <a:defRPr/>
              </a:pPr>
              <a:t>16</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491" y="1017533"/>
            <a:ext cx="8522947" cy="2341304"/>
          </a:xfrm>
          <a:prstGeom prst="rect">
            <a:avLst/>
          </a:prstGeom>
        </p:spPr>
      </p:pic>
      <p:sp>
        <p:nvSpPr>
          <p:cNvPr id="6" name="TextBox 5"/>
          <p:cNvSpPr txBox="1"/>
          <p:nvPr/>
        </p:nvSpPr>
        <p:spPr>
          <a:xfrm>
            <a:off x="2143247" y="1033046"/>
            <a:ext cx="4714753" cy="338554"/>
          </a:xfrm>
          <a:prstGeom prst="rect">
            <a:avLst/>
          </a:prstGeom>
          <a:solidFill>
            <a:schemeClr val="bg1"/>
          </a:solidFill>
        </p:spPr>
        <p:txBody>
          <a:bodyPr wrap="none" rtlCol="0">
            <a:spAutoFit/>
          </a:bodyPr>
          <a:lstStyle/>
          <a:p>
            <a:pPr algn="ctr"/>
            <a:r>
              <a:rPr lang="en-US" sz="1600" b="1" dirty="0" smtClean="0">
                <a:solidFill>
                  <a:srgbClr val="B5B5B5"/>
                </a:solidFill>
              </a:rPr>
              <a:t>City of Dallas stipend as part of annual budget</a:t>
            </a:r>
            <a:endParaRPr lang="en-US" sz="1600" b="1" dirty="0">
              <a:solidFill>
                <a:srgbClr val="B5B5B5"/>
              </a:solidFill>
            </a:endParaRPr>
          </a:p>
        </p:txBody>
      </p:sp>
      <p:pic>
        <p:nvPicPr>
          <p:cNvPr id="7" name="Picture 6"/>
          <p:cNvPicPr>
            <a:picLocks noChangeAspect="1"/>
          </p:cNvPicPr>
          <p:nvPr/>
        </p:nvPicPr>
        <p:blipFill>
          <a:blip r:embed="rId4"/>
          <a:stretch>
            <a:fillRect/>
          </a:stretch>
        </p:blipFill>
        <p:spPr>
          <a:xfrm>
            <a:off x="429491" y="3383494"/>
            <a:ext cx="8522947" cy="2605378"/>
          </a:xfrm>
          <a:prstGeom prst="rect">
            <a:avLst/>
          </a:prstGeom>
        </p:spPr>
      </p:pic>
    </p:spTree>
    <p:extLst>
      <p:ext uri="{BB962C8B-B14F-4D97-AF65-F5344CB8AC3E}">
        <p14:creationId xmlns:p14="http://schemas.microsoft.com/office/powerpoint/2010/main" val="974551916"/>
      </p:ext>
    </p:extLst>
  </p:cSld>
  <p:clrMapOvr>
    <a:masterClrMapping/>
  </p:clrMapOvr>
  <p:transition spd="med" advClick="0" advTm="10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dirty="0" smtClean="0">
                <a:solidFill>
                  <a:srgbClr val="669933"/>
                </a:solidFill>
              </a:rPr>
              <a:t>The Visitor Experience</a:t>
            </a:r>
            <a:endParaRPr lang="en-US" sz="3200" b="0" dirty="0">
              <a:solidFill>
                <a:srgbClr val="669933"/>
              </a:solidFill>
            </a:endParaRPr>
          </a:p>
        </p:txBody>
      </p:sp>
      <p:sp>
        <p:nvSpPr>
          <p:cNvPr id="3" name="Content Placeholder 2"/>
          <p:cNvSpPr>
            <a:spLocks noGrp="1"/>
          </p:cNvSpPr>
          <p:nvPr>
            <p:ph idx="1"/>
          </p:nvPr>
        </p:nvSpPr>
        <p:spPr>
          <a:xfrm>
            <a:off x="304800" y="1600200"/>
            <a:ext cx="8610600" cy="4525963"/>
          </a:xfrm>
        </p:spPr>
        <p:txBody>
          <a:bodyPr/>
          <a:lstStyle/>
          <a:p>
            <a:pPr>
              <a:buNone/>
            </a:pPr>
            <a:r>
              <a:rPr lang="en-US" sz="2000" dirty="0" smtClean="0">
                <a:solidFill>
                  <a:srgbClr val="669933"/>
                </a:solidFill>
              </a:rPr>
              <a:t>	We consistently survey the visitors coming to the garden with a compilation of results by Texas Instruments. You will see extremely strong results in their satisfaction with the experience in their interest in returning again.</a:t>
            </a:r>
          </a:p>
          <a:p>
            <a:pPr>
              <a:buNone/>
            </a:pPr>
            <a:endParaRPr lang="en-US" sz="2000" dirty="0" smtClean="0">
              <a:solidFill>
                <a:srgbClr val="669933"/>
              </a:solidFill>
            </a:endParaRPr>
          </a:p>
          <a:p>
            <a:pPr>
              <a:buNone/>
            </a:pPr>
            <a:r>
              <a:rPr lang="en-US" sz="2000" dirty="0" smtClean="0">
                <a:solidFill>
                  <a:srgbClr val="669933"/>
                </a:solidFill>
              </a:rPr>
              <a:t>	For over eight years, Trip Advisor has listed us among the top five places to visit in Dallas as rated by others. The Arboretum has been number one for almost every week of this period.</a:t>
            </a:r>
            <a:endParaRPr lang="en-US" sz="2000" dirty="0">
              <a:solidFill>
                <a:srgbClr val="669933"/>
              </a:solidFill>
            </a:endParaRPr>
          </a:p>
        </p:txBody>
      </p:sp>
      <p:sp>
        <p:nvSpPr>
          <p:cNvPr id="6" name="Slide Number Placeholder 5"/>
          <p:cNvSpPr>
            <a:spLocks noGrp="1"/>
          </p:cNvSpPr>
          <p:nvPr>
            <p:ph type="sldNum" sz="quarter" idx="11"/>
          </p:nvPr>
        </p:nvSpPr>
        <p:spPr/>
        <p:txBody>
          <a:bodyPr/>
          <a:lstStyle/>
          <a:p>
            <a:pPr>
              <a:defRPr/>
            </a:pPr>
            <a:fld id="{34DD5633-383E-4C58-B514-28914F598175}" type="slidenum">
              <a:rPr lang="en-US" smtClean="0"/>
              <a:pPr>
                <a:defRPr/>
              </a:pPr>
              <a:t>17</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Annual Visitor’s Survey Satisfaction Ratings</a:t>
            </a:r>
            <a:endParaRPr lang="en-US" sz="2800" dirty="0"/>
          </a:p>
        </p:txBody>
      </p:sp>
      <p:graphicFrame>
        <p:nvGraphicFramePr>
          <p:cNvPr id="3" name="Object 2"/>
          <p:cNvGraphicFramePr>
            <a:graphicFrameLocks noChangeAspect="1"/>
          </p:cNvGraphicFramePr>
          <p:nvPr>
            <p:extLst>
              <p:ext uri="{D42A27DB-BD31-4B8C-83A1-F6EECF244321}">
                <p14:modId xmlns:p14="http://schemas.microsoft.com/office/powerpoint/2010/main" val="2595044769"/>
              </p:ext>
            </p:extLst>
          </p:nvPr>
        </p:nvGraphicFramePr>
        <p:xfrm>
          <a:off x="407988" y="1376363"/>
          <a:ext cx="8258175" cy="4229100"/>
        </p:xfrm>
        <a:graphic>
          <a:graphicData uri="http://schemas.openxmlformats.org/presentationml/2006/ole">
            <mc:AlternateContent xmlns:mc="http://schemas.openxmlformats.org/markup-compatibility/2006">
              <mc:Choice xmlns:v="urn:schemas-microsoft-com:vml" Requires="v">
                <p:oleObj spid="_x0000_s4194" name="Worksheet" r:id="rId3" imgW="8258134" imgH="4229044" progId="Excel.Sheet.8">
                  <p:embed/>
                </p:oleObj>
              </mc:Choice>
              <mc:Fallback>
                <p:oleObj name="Worksheet" r:id="rId3" imgW="8258134" imgH="4229044" progId="Excel.Sheet.8">
                  <p:embed/>
                  <p:pic>
                    <p:nvPicPr>
                      <p:cNvPr id="0" name=""/>
                      <p:cNvPicPr/>
                      <p:nvPr/>
                    </p:nvPicPr>
                    <p:blipFill>
                      <a:blip r:embed="rId4"/>
                      <a:stretch>
                        <a:fillRect/>
                      </a:stretch>
                    </p:blipFill>
                    <p:spPr>
                      <a:xfrm>
                        <a:off x="407988" y="1376363"/>
                        <a:ext cx="8258175" cy="4229100"/>
                      </a:xfrm>
                      <a:prstGeom prst="rect">
                        <a:avLst/>
                      </a:prstGeom>
                    </p:spPr>
                  </p:pic>
                </p:oleObj>
              </mc:Fallback>
            </mc:AlternateContent>
          </a:graphicData>
        </a:graphic>
      </p:graphicFrame>
      <p:sp>
        <p:nvSpPr>
          <p:cNvPr id="6" name="Slide Number Placeholder 5"/>
          <p:cNvSpPr>
            <a:spLocks noGrp="1"/>
          </p:cNvSpPr>
          <p:nvPr>
            <p:ph type="sldNum" sz="quarter" idx="11"/>
          </p:nvPr>
        </p:nvSpPr>
        <p:spPr/>
        <p:txBody>
          <a:bodyPr/>
          <a:lstStyle/>
          <a:p>
            <a:pPr>
              <a:defRPr/>
            </a:pPr>
            <a:fld id="{BAD80466-84E9-4C04-90DB-62FAD774CE30}" type="slidenum">
              <a:rPr lang="en-US" smtClean="0"/>
              <a:pPr>
                <a:defRPr/>
              </a:pPr>
              <a:t>18</a:t>
            </a:fld>
            <a:endParaRPr lang="en-US"/>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t="8704" b="3840"/>
          <a:stretch/>
        </p:blipFill>
        <p:spPr>
          <a:xfrm>
            <a:off x="736219" y="4724400"/>
            <a:ext cx="5131181" cy="762000"/>
          </a:xfrm>
          <a:prstGeom prst="rect">
            <a:avLst/>
          </a:prstGeom>
        </p:spPr>
      </p:pic>
    </p:spTree>
    <p:extLst>
      <p:ext uri="{BB962C8B-B14F-4D97-AF65-F5344CB8AC3E}">
        <p14:creationId xmlns:p14="http://schemas.microsoft.com/office/powerpoint/2010/main" val="1375704639"/>
      </p:ext>
    </p:extLst>
  </p:cSld>
  <p:clrMapOvr>
    <a:masterClrMapping/>
  </p:clrMapOvr>
  <p:transition spd="med" advClick="0" advTm="10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dirty="0" smtClean="0">
                <a:solidFill>
                  <a:srgbClr val="669933"/>
                </a:solidFill>
              </a:rPr>
              <a:t>National and International Acclaim</a:t>
            </a:r>
            <a:endParaRPr lang="en-US" sz="3200" b="0" dirty="0">
              <a:solidFill>
                <a:srgbClr val="669933"/>
              </a:solidFill>
            </a:endParaRPr>
          </a:p>
        </p:txBody>
      </p:sp>
      <p:sp>
        <p:nvSpPr>
          <p:cNvPr id="3" name="Content Placeholder 2"/>
          <p:cNvSpPr>
            <a:spLocks noGrp="1"/>
          </p:cNvSpPr>
          <p:nvPr>
            <p:ph idx="1"/>
          </p:nvPr>
        </p:nvSpPr>
        <p:spPr>
          <a:xfrm>
            <a:off x="228600" y="1600200"/>
            <a:ext cx="8534400" cy="4525963"/>
          </a:xfrm>
        </p:spPr>
        <p:txBody>
          <a:bodyPr/>
          <a:lstStyle/>
          <a:p>
            <a:pPr lvl="0">
              <a:buNone/>
            </a:pPr>
            <a:r>
              <a:rPr lang="en-US" sz="2000" dirty="0" smtClean="0"/>
              <a:t>	</a:t>
            </a:r>
            <a:r>
              <a:rPr lang="en-US" sz="2000" dirty="0" smtClean="0">
                <a:solidFill>
                  <a:srgbClr val="669933"/>
                </a:solidFill>
              </a:rPr>
              <a:t>In a city that says all the time it wants its institutions not just its architectural structures to become world class - quietly, the Dallas Arboretum has achieved that status on the shores of White Rock Lake.</a:t>
            </a:r>
          </a:p>
          <a:p>
            <a:pPr lvl="0">
              <a:buNone/>
            </a:pPr>
            <a:endParaRPr lang="en-US" sz="2000" dirty="0" smtClean="0">
              <a:solidFill>
                <a:srgbClr val="669933"/>
              </a:solidFill>
            </a:endParaRPr>
          </a:p>
          <a:p>
            <a:pPr lvl="0">
              <a:buNone/>
            </a:pPr>
            <a:r>
              <a:rPr lang="en-US" sz="2000" dirty="0" smtClean="0">
                <a:solidFill>
                  <a:srgbClr val="669933"/>
                </a:solidFill>
              </a:rPr>
              <a:t>	MSN has named the Arboretum in the past on its website as one of the ten things you must see in America in the Spring. It has also been named as one of the fourteen gardens you must see in the world during the same time frame. (Other accolades are attached.)</a:t>
            </a:r>
          </a:p>
          <a:p>
            <a:pPr lvl="0">
              <a:buNone/>
            </a:pPr>
            <a:endParaRPr lang="en-US" sz="2000" dirty="0" smtClean="0">
              <a:solidFill>
                <a:srgbClr val="669933"/>
              </a:solidFill>
            </a:endParaRPr>
          </a:p>
          <a:p>
            <a:pPr lvl="0">
              <a:buNone/>
            </a:pPr>
            <a:r>
              <a:rPr lang="en-US" sz="2000" dirty="0" smtClean="0">
                <a:solidFill>
                  <a:srgbClr val="669933"/>
                </a:solidFill>
              </a:rPr>
              <a:t>	In 2010 the Arboretum was the host to the national convention of Garden Writers of America and to the National Convention of the American Public Garden Association.</a:t>
            </a:r>
          </a:p>
          <a:p>
            <a:endParaRPr lang="en-US" sz="2400" dirty="0"/>
          </a:p>
        </p:txBody>
      </p:sp>
      <p:sp>
        <p:nvSpPr>
          <p:cNvPr id="6" name="Slide Number Placeholder 5"/>
          <p:cNvSpPr>
            <a:spLocks noGrp="1"/>
          </p:cNvSpPr>
          <p:nvPr>
            <p:ph type="sldNum" sz="quarter" idx="11"/>
          </p:nvPr>
        </p:nvSpPr>
        <p:spPr/>
        <p:txBody>
          <a:bodyPr/>
          <a:lstStyle/>
          <a:p>
            <a:pPr>
              <a:defRPr/>
            </a:pPr>
            <a:fld id="{34DD5633-383E-4C58-B514-28914F598175}" type="slidenum">
              <a:rPr lang="en-US" smtClean="0"/>
              <a:pPr>
                <a:defRPr/>
              </a:pPr>
              <a:t>19</a:t>
            </a:fld>
            <a:endParaRPr lang="en-US"/>
          </a:p>
        </p:txBody>
      </p:sp>
    </p:spTree>
    <p:extLst>
      <p:ext uri="{BB962C8B-B14F-4D97-AF65-F5344CB8AC3E}">
        <p14:creationId xmlns:p14="http://schemas.microsoft.com/office/powerpoint/2010/main" val="2861427754"/>
      </p:ext>
    </p:extLst>
  </p:cSld>
  <p:clrMapOvr>
    <a:masterClrMapping/>
  </p:clrMapOvr>
  <p:transition spd="med" advClick="0" advTm="10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533400" y="1371600"/>
            <a:ext cx="8077200" cy="3447098"/>
          </a:xfrm>
          <a:prstGeom prst="rect">
            <a:avLst/>
          </a:prstGeom>
          <a:noFill/>
          <a:ln w="9525">
            <a:noFill/>
            <a:miter lim="800000"/>
            <a:headEnd/>
            <a:tailEnd/>
          </a:ln>
        </p:spPr>
        <p:txBody>
          <a:bodyPr>
            <a:spAutoFit/>
          </a:bodyPr>
          <a:lstStyle/>
          <a:p>
            <a:r>
              <a:rPr lang="en-US" sz="2000" b="1" dirty="0">
                <a:solidFill>
                  <a:srgbClr val="669933"/>
                </a:solidFill>
              </a:rPr>
              <a:t>Our mission makes us much more than just a beautiful place as we are charged to:</a:t>
            </a:r>
          </a:p>
          <a:p>
            <a:r>
              <a:rPr lang="en-US" sz="2000" dirty="0">
                <a:solidFill>
                  <a:srgbClr val="669933"/>
                </a:solidFill>
              </a:rPr>
              <a:t> </a:t>
            </a:r>
          </a:p>
          <a:p>
            <a:r>
              <a:rPr lang="en-US" sz="2000" dirty="0">
                <a:solidFill>
                  <a:srgbClr val="669933"/>
                </a:solidFill>
              </a:rPr>
              <a:t>Provide a place for the art and enjoyment of horticulture</a:t>
            </a:r>
          </a:p>
          <a:p>
            <a:endParaRPr lang="en-US" sz="2000" dirty="0">
              <a:solidFill>
                <a:srgbClr val="669933"/>
              </a:solidFill>
            </a:endParaRPr>
          </a:p>
          <a:p>
            <a:r>
              <a:rPr lang="en-US" sz="2000" dirty="0">
                <a:solidFill>
                  <a:srgbClr val="669933"/>
                </a:solidFill>
              </a:rPr>
              <a:t>Provide for the education of adults and children </a:t>
            </a:r>
          </a:p>
          <a:p>
            <a:endParaRPr lang="en-US" sz="2000" dirty="0">
              <a:solidFill>
                <a:srgbClr val="669933"/>
              </a:solidFill>
            </a:endParaRPr>
          </a:p>
          <a:p>
            <a:r>
              <a:rPr lang="en-US" sz="2000" dirty="0">
                <a:solidFill>
                  <a:srgbClr val="669933"/>
                </a:solidFill>
              </a:rPr>
              <a:t>Provide research to return to the field</a:t>
            </a:r>
          </a:p>
          <a:p>
            <a:endParaRPr lang="en-US" sz="2000" dirty="0">
              <a:solidFill>
                <a:srgbClr val="669933"/>
              </a:solidFill>
            </a:endParaRPr>
          </a:p>
          <a:p>
            <a:r>
              <a:rPr lang="en-US" sz="2000" dirty="0">
                <a:solidFill>
                  <a:srgbClr val="669933"/>
                </a:solidFill>
              </a:rPr>
              <a:t>Do so in a fiscally responsible way</a:t>
            </a:r>
          </a:p>
          <a:p>
            <a:endParaRPr lang="en-US" dirty="0">
              <a:solidFill>
                <a:schemeClr val="bg1"/>
              </a:solidFill>
            </a:endParaRPr>
          </a:p>
        </p:txBody>
      </p:sp>
      <p:sp>
        <p:nvSpPr>
          <p:cNvPr id="5" name="Title 5"/>
          <p:cNvSpPr txBox="1">
            <a:spLocks/>
          </p:cNvSpPr>
          <p:nvPr/>
        </p:nvSpPr>
        <p:spPr>
          <a:xfrm>
            <a:off x="457200" y="457200"/>
            <a:ext cx="8229600" cy="1143000"/>
          </a:xfrm>
          <a:prstGeom prst="rect">
            <a:avLst/>
          </a:prstGeom>
        </p:spPr>
        <p:txBody>
          <a:bodyPr/>
          <a:lstStyle/>
          <a:p>
            <a:pPr algn="ctr" eaLnBrk="0" hangingPunct="0">
              <a:defRPr/>
            </a:pPr>
            <a:r>
              <a:rPr lang="en-US" sz="3200" kern="0" dirty="0">
                <a:solidFill>
                  <a:srgbClr val="669933"/>
                </a:solidFill>
              </a:rPr>
              <a:t>The Mission</a:t>
            </a:r>
          </a:p>
        </p:txBody>
      </p:sp>
      <p:sp>
        <p:nvSpPr>
          <p:cNvPr id="6" name="Slide Number Placeholder 5"/>
          <p:cNvSpPr>
            <a:spLocks noGrp="1"/>
          </p:cNvSpPr>
          <p:nvPr>
            <p:ph type="sldNum" sz="quarter" idx="11"/>
          </p:nvPr>
        </p:nvSpPr>
        <p:spPr/>
        <p:txBody>
          <a:bodyPr/>
          <a:lstStyle/>
          <a:p>
            <a:pPr>
              <a:defRPr/>
            </a:pPr>
            <a:fld id="{5361D05C-C80D-4409-B9CB-0B3A91AB94D5}" type="slidenum">
              <a:rPr lang="en-US" smtClean="0"/>
              <a:pPr>
                <a:defRPr/>
              </a:pPr>
              <a:t>2</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686800" cy="5516563"/>
          </a:xfrm>
        </p:spPr>
        <p:txBody>
          <a:bodyPr/>
          <a:lstStyle/>
          <a:p>
            <a:pPr lvl="0">
              <a:buNone/>
            </a:pPr>
            <a:r>
              <a:rPr lang="en-US" sz="2000" dirty="0" smtClean="0">
                <a:solidFill>
                  <a:srgbClr val="669933"/>
                </a:solidFill>
              </a:rPr>
              <a:t>	In 2013, the Arboretum hosted the directors of large gardens of the APGA national conference.</a:t>
            </a:r>
          </a:p>
          <a:p>
            <a:pPr lvl="0">
              <a:buNone/>
            </a:pPr>
            <a:endParaRPr lang="en-US" sz="2000" dirty="0" smtClean="0">
              <a:solidFill>
                <a:srgbClr val="669933"/>
              </a:solidFill>
            </a:endParaRPr>
          </a:p>
          <a:p>
            <a:pPr lvl="0">
              <a:buNone/>
            </a:pPr>
            <a:r>
              <a:rPr lang="en-US" sz="2000" dirty="0" smtClean="0">
                <a:solidFill>
                  <a:srgbClr val="669933"/>
                </a:solidFill>
              </a:rPr>
              <a:t>	Its education program has won the highest Award given to a botanic garden in a year from the American Public Garden Association, its Program Excellence Award</a:t>
            </a:r>
          </a:p>
          <a:p>
            <a:pPr lvl="0">
              <a:buNone/>
            </a:pPr>
            <a:endParaRPr lang="en-US" sz="2000" dirty="0" smtClean="0">
              <a:solidFill>
                <a:srgbClr val="669933"/>
              </a:solidFill>
            </a:endParaRPr>
          </a:p>
          <a:p>
            <a:pPr lvl="0">
              <a:buNone/>
            </a:pPr>
            <a:r>
              <a:rPr lang="en-US" sz="2000" dirty="0" smtClean="0">
                <a:solidFill>
                  <a:srgbClr val="669933"/>
                </a:solidFill>
              </a:rPr>
              <a:t>	The Arboretum is the recognized public garden leader in the world in the testing of warm weather annuals through its plant trail program. Our staff has been invited to Israel and locations around the world to discuss these findings.</a:t>
            </a:r>
          </a:p>
          <a:p>
            <a:pPr lvl="0">
              <a:buNone/>
            </a:pPr>
            <a:endParaRPr lang="en-US" sz="2000" dirty="0" smtClean="0">
              <a:solidFill>
                <a:srgbClr val="669933"/>
              </a:solidFill>
            </a:endParaRPr>
          </a:p>
          <a:p>
            <a:pPr>
              <a:buNone/>
            </a:pPr>
            <a:r>
              <a:rPr lang="en-US" sz="2000" dirty="0" smtClean="0">
                <a:solidFill>
                  <a:srgbClr val="669933"/>
                </a:solidFill>
              </a:rPr>
              <a:t>	</a:t>
            </a:r>
            <a:r>
              <a:rPr lang="en-US" sz="2000" dirty="0">
                <a:solidFill>
                  <a:srgbClr val="669933"/>
                </a:solidFill>
              </a:rPr>
              <a:t>Every year the Arboretum brings in distinctive exhibits including touring exhibits such as the great </a:t>
            </a:r>
            <a:r>
              <a:rPr lang="en-US" sz="2000" dirty="0" err="1">
                <a:solidFill>
                  <a:srgbClr val="669933"/>
                </a:solidFill>
              </a:rPr>
              <a:t>Chihuly</a:t>
            </a:r>
            <a:r>
              <a:rPr lang="en-US" sz="2000" dirty="0">
                <a:solidFill>
                  <a:srgbClr val="669933"/>
                </a:solidFill>
              </a:rPr>
              <a:t> exhibit in 2012, </a:t>
            </a:r>
            <a:r>
              <a:rPr lang="en-US" sz="2000" smtClean="0">
                <a:solidFill>
                  <a:srgbClr val="669933"/>
                </a:solidFill>
              </a:rPr>
              <a:t>ZimSculpt</a:t>
            </a:r>
            <a:r>
              <a:rPr lang="en-US" sz="2000" dirty="0" smtClean="0">
                <a:solidFill>
                  <a:srgbClr val="669933"/>
                </a:solidFill>
              </a:rPr>
              <a:t> </a:t>
            </a:r>
            <a:r>
              <a:rPr lang="en-US" sz="2000" dirty="0">
                <a:solidFill>
                  <a:srgbClr val="669933"/>
                </a:solidFill>
              </a:rPr>
              <a:t>and the Gary Lee Price Sculptures to name a few, and the permanent seasonal displays like the 12 Days of Christmas and the Pauline and Austin </a:t>
            </a:r>
            <a:r>
              <a:rPr lang="en-US" sz="2000" dirty="0" err="1">
                <a:solidFill>
                  <a:srgbClr val="669933"/>
                </a:solidFill>
              </a:rPr>
              <a:t>Neuhoff</a:t>
            </a:r>
            <a:r>
              <a:rPr lang="en-US" sz="2000" dirty="0">
                <a:solidFill>
                  <a:srgbClr val="669933"/>
                </a:solidFill>
              </a:rPr>
              <a:t> Christmas Village.</a:t>
            </a:r>
            <a:endParaRPr lang="en-US" sz="2400" dirty="0"/>
          </a:p>
          <a:p>
            <a:pPr>
              <a:buNone/>
            </a:pPr>
            <a:endParaRPr lang="en-US" sz="2000" dirty="0" smtClean="0">
              <a:solidFill>
                <a:srgbClr val="669933"/>
              </a:solidFill>
            </a:endParaRPr>
          </a:p>
          <a:p>
            <a:endParaRPr lang="en-US" sz="2400" dirty="0"/>
          </a:p>
        </p:txBody>
      </p:sp>
      <p:sp>
        <p:nvSpPr>
          <p:cNvPr id="5" name="Slide Number Placeholder 4"/>
          <p:cNvSpPr>
            <a:spLocks noGrp="1"/>
          </p:cNvSpPr>
          <p:nvPr>
            <p:ph type="sldNum" sz="quarter" idx="11"/>
          </p:nvPr>
        </p:nvSpPr>
        <p:spPr/>
        <p:txBody>
          <a:bodyPr/>
          <a:lstStyle/>
          <a:p>
            <a:pPr>
              <a:defRPr/>
            </a:pPr>
            <a:fld id="{34DD5633-383E-4C58-B514-28914F598175}" type="slidenum">
              <a:rPr lang="en-US" smtClean="0"/>
              <a:pPr>
                <a:defRPr/>
              </a:pPr>
              <a:t>20</a:t>
            </a:fld>
            <a:endParaRPr lang="en-US"/>
          </a:p>
        </p:txBody>
      </p:sp>
    </p:spTree>
    <p:extLst>
      <p:ext uri="{BB962C8B-B14F-4D97-AF65-F5344CB8AC3E}">
        <p14:creationId xmlns:p14="http://schemas.microsoft.com/office/powerpoint/2010/main" val="3984207668"/>
      </p:ext>
    </p:extLst>
  </p:cSld>
  <p:clrMapOvr>
    <a:masterClrMapping/>
  </p:clrMapOvr>
  <p:transition spd="med" advClick="0" advTm="10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0" dirty="0" smtClean="0">
                <a:solidFill>
                  <a:srgbClr val="669933"/>
                </a:solidFill>
              </a:rPr>
              <a:t>Reviews and Accolades</a:t>
            </a:r>
            <a:endParaRPr lang="en-US" sz="3600" b="0" dirty="0">
              <a:solidFill>
                <a:srgbClr val="669933"/>
              </a:solidFill>
            </a:endParaRPr>
          </a:p>
        </p:txBody>
      </p:sp>
      <p:sp>
        <p:nvSpPr>
          <p:cNvPr id="3" name="Content Placeholder 2"/>
          <p:cNvSpPr>
            <a:spLocks noGrp="1"/>
          </p:cNvSpPr>
          <p:nvPr>
            <p:ph idx="1"/>
          </p:nvPr>
        </p:nvSpPr>
        <p:spPr>
          <a:xfrm>
            <a:off x="304800" y="1219201"/>
            <a:ext cx="8458200" cy="4876800"/>
          </a:xfrm>
        </p:spPr>
        <p:txBody>
          <a:bodyPr/>
          <a:lstStyle/>
          <a:p>
            <a:r>
              <a:rPr lang="en-US" sz="1600" b="1" dirty="0" smtClean="0">
                <a:solidFill>
                  <a:srgbClr val="669933"/>
                </a:solidFill>
              </a:rPr>
              <a:t>One of 29 Best Fall Festivals and Fairs Across the United States- </a:t>
            </a:r>
            <a:r>
              <a:rPr lang="en-US" sz="1600" i="1" dirty="0" smtClean="0">
                <a:solidFill>
                  <a:srgbClr val="669933"/>
                </a:solidFill>
              </a:rPr>
              <a:t>Country Living Magazine 2019</a:t>
            </a:r>
          </a:p>
          <a:p>
            <a:r>
              <a:rPr lang="en-US" sz="1600" b="1" dirty="0" smtClean="0">
                <a:solidFill>
                  <a:srgbClr val="669933"/>
                </a:solidFill>
              </a:rPr>
              <a:t>8 Pumpkin Displays You Have to See to Believe- </a:t>
            </a:r>
            <a:r>
              <a:rPr lang="en-US" sz="1600" i="1" dirty="0" smtClean="0">
                <a:solidFill>
                  <a:srgbClr val="669933"/>
                </a:solidFill>
              </a:rPr>
              <a:t>Better Homes and Garden </a:t>
            </a:r>
          </a:p>
          <a:p>
            <a:r>
              <a:rPr lang="en-US" sz="1600" b="1" dirty="0" smtClean="0">
                <a:solidFill>
                  <a:srgbClr val="669933"/>
                </a:solidFill>
              </a:rPr>
              <a:t>The World’s Most Beautiful Garden</a:t>
            </a:r>
            <a:r>
              <a:rPr lang="en-US" sz="1600" i="1" dirty="0" smtClean="0">
                <a:solidFill>
                  <a:srgbClr val="669933"/>
                </a:solidFill>
              </a:rPr>
              <a:t>, MSN</a:t>
            </a:r>
          </a:p>
          <a:p>
            <a:r>
              <a:rPr lang="en-US" sz="1600" b="1" dirty="0" smtClean="0">
                <a:solidFill>
                  <a:srgbClr val="669933"/>
                </a:solidFill>
              </a:rPr>
              <a:t>Best Places to See Cherry Blossoms in the U.S</a:t>
            </a:r>
            <a:r>
              <a:rPr lang="en-US" sz="1600" i="1" dirty="0" smtClean="0">
                <a:solidFill>
                  <a:srgbClr val="669933"/>
                </a:solidFill>
              </a:rPr>
              <a:t>., National Geographic, April 2019</a:t>
            </a:r>
          </a:p>
          <a:p>
            <a:r>
              <a:rPr lang="en-US" sz="1600" b="1" dirty="0" smtClean="0">
                <a:solidFill>
                  <a:srgbClr val="669933"/>
                </a:solidFill>
              </a:rPr>
              <a:t>10 Best Ways to Celebrate Dallas in Fall</a:t>
            </a:r>
            <a:r>
              <a:rPr lang="en-US" sz="1600" dirty="0" smtClean="0">
                <a:solidFill>
                  <a:srgbClr val="669933"/>
                </a:solidFill>
              </a:rPr>
              <a:t>- USA Today 10 Best 2018 </a:t>
            </a:r>
          </a:p>
          <a:p>
            <a:r>
              <a:rPr lang="en-US" sz="1600" b="1" dirty="0" smtClean="0">
                <a:solidFill>
                  <a:srgbClr val="669933"/>
                </a:solidFill>
              </a:rPr>
              <a:t>25 Best Fall Festivals to Celebrate the Season, </a:t>
            </a:r>
            <a:r>
              <a:rPr lang="en-US" sz="1600" i="1" dirty="0" smtClean="0">
                <a:solidFill>
                  <a:srgbClr val="669933"/>
                </a:solidFill>
              </a:rPr>
              <a:t>Country Living</a:t>
            </a:r>
            <a:r>
              <a:rPr lang="en-US" sz="1600" b="1" dirty="0" smtClean="0">
                <a:solidFill>
                  <a:srgbClr val="669933"/>
                </a:solidFill>
              </a:rPr>
              <a:t>, </a:t>
            </a:r>
            <a:r>
              <a:rPr lang="en-US" sz="1600" dirty="0" smtClean="0">
                <a:solidFill>
                  <a:srgbClr val="669933"/>
                </a:solidFill>
              </a:rPr>
              <a:t>September 2018</a:t>
            </a:r>
            <a:endParaRPr lang="en-US" sz="1600" dirty="0">
              <a:solidFill>
                <a:srgbClr val="669933"/>
              </a:solidFill>
            </a:endParaRPr>
          </a:p>
          <a:p>
            <a:r>
              <a:rPr lang="en-US" sz="1600" b="1" dirty="0" smtClean="0">
                <a:solidFill>
                  <a:srgbClr val="669933"/>
                </a:solidFill>
              </a:rPr>
              <a:t>Named “Favorite Ceremony Site” by American Association of Wedding Planners</a:t>
            </a:r>
            <a:r>
              <a:rPr lang="en-US" sz="1600" dirty="0" smtClean="0">
                <a:solidFill>
                  <a:srgbClr val="669933"/>
                </a:solidFill>
              </a:rPr>
              <a:t>, February 2018</a:t>
            </a:r>
            <a:endParaRPr lang="en-US" sz="1600" dirty="0">
              <a:solidFill>
                <a:srgbClr val="669933"/>
              </a:solidFill>
            </a:endParaRPr>
          </a:p>
          <a:p>
            <a:r>
              <a:rPr lang="en-US" sz="1600" b="1" dirty="0" smtClean="0">
                <a:solidFill>
                  <a:srgbClr val="669933"/>
                </a:solidFill>
              </a:rPr>
              <a:t>One of the South’s Best Botanical Gardens, </a:t>
            </a:r>
            <a:r>
              <a:rPr lang="en-US" sz="1600" i="1" dirty="0" smtClean="0">
                <a:solidFill>
                  <a:srgbClr val="669933"/>
                </a:solidFill>
              </a:rPr>
              <a:t>Southern Living Magazine</a:t>
            </a:r>
            <a:r>
              <a:rPr lang="en-US" sz="1600" dirty="0" smtClean="0">
                <a:solidFill>
                  <a:srgbClr val="669933"/>
                </a:solidFill>
              </a:rPr>
              <a:t>, March 2017 </a:t>
            </a:r>
          </a:p>
          <a:p>
            <a:r>
              <a:rPr lang="en-US" sz="1600" b="1" dirty="0" smtClean="0">
                <a:solidFill>
                  <a:srgbClr val="669933"/>
                </a:solidFill>
              </a:rPr>
              <a:t>Top Botanical Garden, </a:t>
            </a:r>
            <a:r>
              <a:rPr lang="en-US" sz="1600" dirty="0" smtClean="0">
                <a:solidFill>
                  <a:srgbClr val="669933"/>
                </a:solidFill>
              </a:rPr>
              <a:t>USA Today 10Best 2017</a:t>
            </a:r>
          </a:p>
          <a:p>
            <a:r>
              <a:rPr lang="en-US" sz="1600" b="1" dirty="0" smtClean="0">
                <a:solidFill>
                  <a:srgbClr val="669933"/>
                </a:solidFill>
              </a:rPr>
              <a:t>Trip Advisor Certificate of Excellence</a:t>
            </a:r>
            <a:r>
              <a:rPr lang="en-US" sz="1600" dirty="0" smtClean="0">
                <a:solidFill>
                  <a:srgbClr val="669933"/>
                </a:solidFill>
              </a:rPr>
              <a:t>, June 2017</a:t>
            </a:r>
            <a:endParaRPr lang="en-US" sz="1600" dirty="0">
              <a:solidFill>
                <a:srgbClr val="669933"/>
              </a:solidFill>
            </a:endParaRPr>
          </a:p>
          <a:p>
            <a:r>
              <a:rPr lang="en-US" sz="1600" b="1" dirty="0" smtClean="0">
                <a:solidFill>
                  <a:srgbClr val="669933"/>
                </a:solidFill>
              </a:rPr>
              <a:t>#</a:t>
            </a:r>
            <a:r>
              <a:rPr lang="en-US" sz="1600" b="1" dirty="0">
                <a:solidFill>
                  <a:srgbClr val="669933"/>
                </a:solidFill>
              </a:rPr>
              <a:t>1 </a:t>
            </a:r>
            <a:r>
              <a:rPr lang="en-US" sz="1600" b="1" dirty="0" smtClean="0">
                <a:solidFill>
                  <a:srgbClr val="669933"/>
                </a:solidFill>
              </a:rPr>
              <a:t>of 19 Trips to Put on Your Fall Bucket List </a:t>
            </a:r>
            <a:r>
              <a:rPr lang="en-US" sz="1600" dirty="0" smtClean="0">
                <a:solidFill>
                  <a:srgbClr val="669933"/>
                </a:solidFill>
              </a:rPr>
              <a:t>- </a:t>
            </a:r>
            <a:r>
              <a:rPr lang="en-US" sz="1600" dirty="0">
                <a:solidFill>
                  <a:srgbClr val="669933"/>
                </a:solidFill>
              </a:rPr>
              <a:t>Orbitz.com, </a:t>
            </a:r>
            <a:endParaRPr lang="en-US" sz="1600" dirty="0" smtClean="0">
              <a:solidFill>
                <a:srgbClr val="669933"/>
              </a:solidFill>
            </a:endParaRPr>
          </a:p>
          <a:p>
            <a:pPr marL="0" indent="0">
              <a:buNone/>
            </a:pPr>
            <a:r>
              <a:rPr lang="en-US" sz="1600" dirty="0">
                <a:solidFill>
                  <a:srgbClr val="669933"/>
                </a:solidFill>
              </a:rPr>
              <a:t> </a:t>
            </a:r>
            <a:r>
              <a:rPr lang="en-US" sz="1600" dirty="0" smtClean="0">
                <a:solidFill>
                  <a:srgbClr val="669933"/>
                </a:solidFill>
              </a:rPr>
              <a:t>    September 2016</a:t>
            </a:r>
            <a:endParaRPr lang="en-US" sz="1600" dirty="0">
              <a:solidFill>
                <a:srgbClr val="669933"/>
              </a:solidFill>
            </a:endParaRPr>
          </a:p>
        </p:txBody>
      </p:sp>
      <p:sp>
        <p:nvSpPr>
          <p:cNvPr id="6" name="Slide Number Placeholder 5"/>
          <p:cNvSpPr>
            <a:spLocks noGrp="1"/>
          </p:cNvSpPr>
          <p:nvPr>
            <p:ph type="sldNum" sz="quarter" idx="11"/>
          </p:nvPr>
        </p:nvSpPr>
        <p:spPr/>
        <p:txBody>
          <a:bodyPr/>
          <a:lstStyle/>
          <a:p>
            <a:pPr>
              <a:defRPr/>
            </a:pPr>
            <a:fld id="{34DD5633-383E-4C58-B514-28914F598175}" type="slidenum">
              <a:rPr lang="en-US" smtClean="0"/>
              <a:pPr>
                <a:defRPr/>
              </a:pPr>
              <a:t>21</a:t>
            </a:fld>
            <a:endParaRPr lang="en-US" dirty="0"/>
          </a:p>
        </p:txBody>
      </p:sp>
    </p:spTree>
    <p:extLst>
      <p:ext uri="{BB962C8B-B14F-4D97-AF65-F5344CB8AC3E}">
        <p14:creationId xmlns:p14="http://schemas.microsoft.com/office/powerpoint/2010/main" val="3432983647"/>
      </p:ext>
    </p:extLst>
  </p:cSld>
  <p:clrMapOvr>
    <a:masterClrMapping/>
  </p:clrMapOvr>
  <p:transition spd="med" advClick="0" advTm="10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65237"/>
            <a:ext cx="8610600" cy="5668963"/>
          </a:xfrm>
        </p:spPr>
        <p:txBody>
          <a:bodyPr/>
          <a:lstStyle/>
          <a:p>
            <a:r>
              <a:rPr lang="en-US" sz="2000" b="1" dirty="0" smtClean="0">
                <a:solidFill>
                  <a:srgbClr val="669933"/>
                </a:solidFill>
              </a:rPr>
              <a:t>Top </a:t>
            </a:r>
            <a:r>
              <a:rPr lang="en-US" sz="2000" b="1" dirty="0">
                <a:solidFill>
                  <a:srgbClr val="669933"/>
                </a:solidFill>
              </a:rPr>
              <a:t>10 U.S. Pumpkin Patches- </a:t>
            </a:r>
            <a:r>
              <a:rPr lang="en-US" sz="2000" dirty="0">
                <a:solidFill>
                  <a:srgbClr val="669933"/>
                </a:solidFill>
              </a:rPr>
              <a:t>The Travel Channel, September 2016 </a:t>
            </a:r>
          </a:p>
          <a:p>
            <a:r>
              <a:rPr lang="en-US" sz="2000" b="1" dirty="0" smtClean="0">
                <a:solidFill>
                  <a:srgbClr val="669933"/>
                </a:solidFill>
              </a:rPr>
              <a:t>15 </a:t>
            </a:r>
            <a:r>
              <a:rPr lang="en-US" sz="2000" b="1" dirty="0">
                <a:solidFill>
                  <a:srgbClr val="669933"/>
                </a:solidFill>
              </a:rPr>
              <a:t>Breathtaking Botanical Gardens to Visit This </a:t>
            </a:r>
            <a:r>
              <a:rPr lang="en-US" sz="2000" b="1" dirty="0" smtClean="0">
                <a:solidFill>
                  <a:srgbClr val="669933"/>
                </a:solidFill>
              </a:rPr>
              <a:t>Season </a:t>
            </a:r>
            <a:r>
              <a:rPr lang="en-US" sz="2000" dirty="0" smtClean="0">
                <a:solidFill>
                  <a:srgbClr val="669933"/>
                </a:solidFill>
              </a:rPr>
              <a:t>- </a:t>
            </a:r>
            <a:r>
              <a:rPr lang="en-US" sz="2000" i="1" dirty="0">
                <a:solidFill>
                  <a:srgbClr val="669933"/>
                </a:solidFill>
              </a:rPr>
              <a:t>Architectural Digest,</a:t>
            </a:r>
            <a:r>
              <a:rPr lang="en-US" sz="2000" dirty="0">
                <a:solidFill>
                  <a:srgbClr val="669933"/>
                </a:solidFill>
              </a:rPr>
              <a:t> July 2016 </a:t>
            </a:r>
            <a:endParaRPr lang="en-US" sz="2000" b="1" dirty="0">
              <a:solidFill>
                <a:srgbClr val="669933"/>
              </a:solidFill>
            </a:endParaRPr>
          </a:p>
          <a:p>
            <a:r>
              <a:rPr lang="en-US" sz="2000" b="1" dirty="0">
                <a:solidFill>
                  <a:srgbClr val="669933"/>
                </a:solidFill>
              </a:rPr>
              <a:t>Place to Visit in the 14 Most Memorable Cities from The Bachelor</a:t>
            </a:r>
          </a:p>
          <a:p>
            <a:pPr marL="0" indent="0">
              <a:buNone/>
            </a:pPr>
            <a:r>
              <a:rPr lang="en-US" sz="2000" dirty="0" smtClean="0">
                <a:solidFill>
                  <a:srgbClr val="669933"/>
                </a:solidFill>
              </a:rPr>
              <a:t>     - Expedia.com, July 2016 </a:t>
            </a:r>
          </a:p>
          <a:p>
            <a:r>
              <a:rPr lang="en-US" sz="2000" b="1" dirty="0">
                <a:solidFill>
                  <a:srgbClr val="669933"/>
                </a:solidFill>
              </a:rPr>
              <a:t>Number One Most Romantic Thing to Do in Dallas</a:t>
            </a:r>
          </a:p>
          <a:p>
            <a:pPr marL="0" indent="0">
              <a:buNone/>
            </a:pPr>
            <a:r>
              <a:rPr lang="en-US" sz="2000" dirty="0" smtClean="0">
                <a:solidFill>
                  <a:srgbClr val="669933"/>
                </a:solidFill>
              </a:rPr>
              <a:t>      - </a:t>
            </a:r>
            <a:r>
              <a:rPr lang="en-US" sz="2000" dirty="0">
                <a:solidFill>
                  <a:srgbClr val="669933"/>
                </a:solidFill>
              </a:rPr>
              <a:t>USA Today 10 Best </a:t>
            </a:r>
            <a:endParaRPr lang="en-US" sz="2000" dirty="0" smtClean="0">
              <a:solidFill>
                <a:srgbClr val="669933"/>
              </a:solidFill>
            </a:endParaRPr>
          </a:p>
          <a:p>
            <a:r>
              <a:rPr lang="en-US" sz="2000" b="1" dirty="0" smtClean="0">
                <a:solidFill>
                  <a:srgbClr val="669933"/>
                </a:solidFill>
              </a:rPr>
              <a:t>Best </a:t>
            </a:r>
            <a:r>
              <a:rPr lang="en-US" sz="2000" b="1" dirty="0">
                <a:solidFill>
                  <a:srgbClr val="669933"/>
                </a:solidFill>
              </a:rPr>
              <a:t>Botanical Gardens </a:t>
            </a:r>
            <a:r>
              <a:rPr lang="en-US" sz="2000" dirty="0" smtClean="0">
                <a:solidFill>
                  <a:srgbClr val="669933"/>
                </a:solidFill>
              </a:rPr>
              <a:t>and </a:t>
            </a:r>
            <a:r>
              <a:rPr lang="en-US" sz="2000" b="1" dirty="0">
                <a:solidFill>
                  <a:srgbClr val="669933"/>
                </a:solidFill>
              </a:rPr>
              <a:t>The Best Floral Festivals</a:t>
            </a:r>
          </a:p>
          <a:p>
            <a:pPr marL="0" indent="0">
              <a:buNone/>
            </a:pPr>
            <a:r>
              <a:rPr lang="en-US" sz="2000" dirty="0" smtClean="0">
                <a:solidFill>
                  <a:srgbClr val="669933"/>
                </a:solidFill>
              </a:rPr>
              <a:t>     - </a:t>
            </a:r>
            <a:r>
              <a:rPr lang="en-US" sz="2000" dirty="0">
                <a:solidFill>
                  <a:srgbClr val="669933"/>
                </a:solidFill>
              </a:rPr>
              <a:t>USA Today's 10 Best, 2016 </a:t>
            </a:r>
            <a:endParaRPr lang="en-US" sz="2000" dirty="0" smtClean="0">
              <a:solidFill>
                <a:srgbClr val="669933"/>
              </a:solidFill>
            </a:endParaRPr>
          </a:p>
          <a:p>
            <a:r>
              <a:rPr lang="en-US" sz="2000" b="1" dirty="0">
                <a:solidFill>
                  <a:srgbClr val="669933"/>
                </a:solidFill>
              </a:rPr>
              <a:t>Top Botanical Gardens in the US Worth Traveling For </a:t>
            </a:r>
            <a:r>
              <a:rPr lang="en-US" sz="2000" dirty="0" smtClean="0">
                <a:solidFill>
                  <a:srgbClr val="669933"/>
                </a:solidFill>
              </a:rPr>
              <a:t>-</a:t>
            </a:r>
            <a:r>
              <a:rPr lang="en-US" sz="2000" b="1" dirty="0" smtClean="0">
                <a:solidFill>
                  <a:srgbClr val="669933"/>
                </a:solidFill>
              </a:rPr>
              <a:t>   </a:t>
            </a:r>
            <a:r>
              <a:rPr lang="en-US" sz="2000" dirty="0" smtClean="0">
                <a:solidFill>
                  <a:srgbClr val="669933"/>
                </a:solidFill>
              </a:rPr>
              <a:t>TripAdvisor, 2016 </a:t>
            </a:r>
          </a:p>
          <a:p>
            <a:pPr marL="0" indent="0">
              <a:spcAft>
                <a:spcPts val="600"/>
              </a:spcAft>
              <a:buNone/>
            </a:pPr>
            <a:endParaRPr lang="en-US" sz="2000" dirty="0">
              <a:solidFill>
                <a:srgbClr val="669933"/>
              </a:solidFill>
            </a:endParaRPr>
          </a:p>
        </p:txBody>
      </p:sp>
      <p:sp>
        <p:nvSpPr>
          <p:cNvPr id="5" name="Slide Number Placeholder 4"/>
          <p:cNvSpPr>
            <a:spLocks noGrp="1"/>
          </p:cNvSpPr>
          <p:nvPr>
            <p:ph type="sldNum" sz="quarter" idx="11"/>
          </p:nvPr>
        </p:nvSpPr>
        <p:spPr/>
        <p:txBody>
          <a:bodyPr/>
          <a:lstStyle/>
          <a:p>
            <a:pPr>
              <a:defRPr/>
            </a:pPr>
            <a:fld id="{34DD5633-383E-4C58-B514-28914F598175}" type="slidenum">
              <a:rPr lang="en-US" smtClean="0"/>
              <a:pPr>
                <a:defRPr/>
              </a:pPr>
              <a:t>22</a:t>
            </a:fld>
            <a:endParaRPr lang="en-US"/>
          </a:p>
        </p:txBody>
      </p:sp>
    </p:spTree>
    <p:extLst>
      <p:ext uri="{BB962C8B-B14F-4D97-AF65-F5344CB8AC3E}">
        <p14:creationId xmlns:p14="http://schemas.microsoft.com/office/powerpoint/2010/main" val="799474336"/>
      </p:ext>
    </p:extLst>
  </p:cSld>
  <p:clrMapOvr>
    <a:masterClrMapping/>
  </p:clrMapOvr>
  <p:transition spd="med" advClick="0" advTm="10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3"/>
          <p:cNvSpPr txBox="1">
            <a:spLocks noChangeArrowheads="1"/>
          </p:cNvSpPr>
          <p:nvPr/>
        </p:nvSpPr>
        <p:spPr bwMode="auto">
          <a:xfrm>
            <a:off x="1219200" y="1505902"/>
            <a:ext cx="8077200" cy="3447098"/>
          </a:xfrm>
          <a:prstGeom prst="rect">
            <a:avLst/>
          </a:prstGeom>
          <a:noFill/>
          <a:ln w="9525">
            <a:noFill/>
            <a:miter lim="800000"/>
            <a:headEnd/>
            <a:tailEnd/>
          </a:ln>
        </p:spPr>
        <p:txBody>
          <a:bodyPr>
            <a:spAutoFit/>
          </a:bodyPr>
          <a:lstStyle/>
          <a:p>
            <a:r>
              <a:rPr lang="en-US" sz="2000" dirty="0" smtClean="0">
                <a:solidFill>
                  <a:srgbClr val="669933"/>
                </a:solidFill>
              </a:rPr>
              <a:t> </a:t>
            </a:r>
            <a:endParaRPr lang="en-US" sz="2000" dirty="0">
              <a:solidFill>
                <a:srgbClr val="669933"/>
              </a:solidFill>
            </a:endParaRPr>
          </a:p>
          <a:p>
            <a:r>
              <a:rPr lang="en-US" dirty="0" smtClean="0">
                <a:solidFill>
                  <a:srgbClr val="669933"/>
                </a:solidFill>
              </a:rPr>
              <a:t>Pauline and Austin Neuhoff Family Christmas Village</a:t>
            </a:r>
          </a:p>
          <a:p>
            <a:endParaRPr lang="en-US" dirty="0">
              <a:solidFill>
                <a:srgbClr val="669933"/>
              </a:solidFill>
            </a:endParaRPr>
          </a:p>
          <a:p>
            <a:r>
              <a:rPr lang="en-US" dirty="0" smtClean="0">
                <a:solidFill>
                  <a:srgbClr val="669933"/>
                </a:solidFill>
              </a:rPr>
              <a:t>Tom and Phyllis </a:t>
            </a:r>
            <a:r>
              <a:rPr lang="en-US" dirty="0" err="1" smtClean="0">
                <a:solidFill>
                  <a:srgbClr val="669933"/>
                </a:solidFill>
              </a:rPr>
              <a:t>McCasland</a:t>
            </a:r>
            <a:r>
              <a:rPr lang="en-US" dirty="0" smtClean="0">
                <a:solidFill>
                  <a:srgbClr val="669933"/>
                </a:solidFill>
              </a:rPr>
              <a:t> Greenhouse</a:t>
            </a:r>
          </a:p>
          <a:p>
            <a:endParaRPr lang="en-US" dirty="0">
              <a:solidFill>
                <a:srgbClr val="669933"/>
              </a:solidFill>
            </a:endParaRPr>
          </a:p>
          <a:p>
            <a:r>
              <a:rPr lang="en-US" dirty="0" smtClean="0">
                <a:solidFill>
                  <a:srgbClr val="669933"/>
                </a:solidFill>
              </a:rPr>
              <a:t>DeGolyer Tea Room Renovation </a:t>
            </a:r>
          </a:p>
          <a:p>
            <a:endParaRPr lang="en-US" dirty="0">
              <a:solidFill>
                <a:srgbClr val="669933"/>
              </a:solidFill>
            </a:endParaRPr>
          </a:p>
          <a:p>
            <a:r>
              <a:rPr lang="en-US" dirty="0" smtClean="0">
                <a:solidFill>
                  <a:srgbClr val="669933"/>
                </a:solidFill>
              </a:rPr>
              <a:t>DeGolyer Roof Project- Funded by City </a:t>
            </a:r>
            <a:r>
              <a:rPr lang="en-US" dirty="0">
                <a:solidFill>
                  <a:srgbClr val="669933"/>
                </a:solidFill>
              </a:rPr>
              <a:t>B</a:t>
            </a:r>
            <a:r>
              <a:rPr lang="en-US" dirty="0" smtClean="0">
                <a:solidFill>
                  <a:srgbClr val="669933"/>
                </a:solidFill>
              </a:rPr>
              <a:t>ond </a:t>
            </a:r>
            <a:r>
              <a:rPr lang="en-US" dirty="0">
                <a:solidFill>
                  <a:srgbClr val="669933"/>
                </a:solidFill>
              </a:rPr>
              <a:t>M</a:t>
            </a:r>
            <a:r>
              <a:rPr lang="en-US" dirty="0" smtClean="0">
                <a:solidFill>
                  <a:srgbClr val="669933"/>
                </a:solidFill>
              </a:rPr>
              <a:t>oney</a:t>
            </a:r>
          </a:p>
          <a:p>
            <a:endParaRPr lang="en-US" dirty="0">
              <a:solidFill>
                <a:srgbClr val="669933"/>
              </a:solidFill>
            </a:endParaRPr>
          </a:p>
          <a:p>
            <a:r>
              <a:rPr lang="en-US" dirty="0" smtClean="0">
                <a:solidFill>
                  <a:srgbClr val="669933"/>
                </a:solidFill>
              </a:rPr>
              <a:t>DeGolyer restroom renovation- Funded by the SCP Foundation </a:t>
            </a:r>
          </a:p>
          <a:p>
            <a:endParaRPr lang="en-US" dirty="0">
              <a:solidFill>
                <a:srgbClr val="669933"/>
              </a:solidFill>
            </a:endParaRPr>
          </a:p>
          <a:p>
            <a:r>
              <a:rPr lang="en-US" dirty="0" smtClean="0">
                <a:solidFill>
                  <a:srgbClr val="669933"/>
                </a:solidFill>
              </a:rPr>
              <a:t>Jan Late McMillan Family Entrance at the Camp House</a:t>
            </a:r>
            <a:endParaRPr lang="en-US" dirty="0">
              <a:solidFill>
                <a:srgbClr val="669933"/>
              </a:solidFill>
            </a:endParaRPr>
          </a:p>
        </p:txBody>
      </p:sp>
      <p:sp>
        <p:nvSpPr>
          <p:cNvPr id="64515" name="Title 5"/>
          <p:cNvSpPr txBox="1">
            <a:spLocks/>
          </p:cNvSpPr>
          <p:nvPr/>
        </p:nvSpPr>
        <p:spPr bwMode="auto">
          <a:xfrm>
            <a:off x="457200" y="304800"/>
            <a:ext cx="8229600" cy="593546"/>
          </a:xfrm>
          <a:prstGeom prst="rect">
            <a:avLst/>
          </a:prstGeom>
          <a:noFill/>
          <a:ln w="9525">
            <a:noFill/>
            <a:miter lim="800000"/>
            <a:headEnd/>
            <a:tailEnd/>
          </a:ln>
        </p:spPr>
        <p:txBody>
          <a:bodyPr/>
          <a:lstStyle/>
          <a:p>
            <a:pPr algn="ctr"/>
            <a:r>
              <a:rPr lang="en-US" sz="3200" dirty="0" smtClean="0">
                <a:solidFill>
                  <a:srgbClr val="669933"/>
                </a:solidFill>
              </a:rPr>
              <a:t> Completed Capital Projects 2019</a:t>
            </a:r>
          </a:p>
          <a:p>
            <a:pPr algn="ctr"/>
            <a:r>
              <a:rPr lang="en-US" sz="3200" dirty="0" smtClean="0">
                <a:solidFill>
                  <a:srgbClr val="669933"/>
                </a:solidFill>
              </a:rPr>
              <a:t> </a:t>
            </a:r>
            <a:endParaRPr lang="en-US" sz="3200" dirty="0">
              <a:solidFill>
                <a:srgbClr val="669933"/>
              </a:solidFill>
            </a:endParaRP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23</a:t>
            </a:fld>
            <a:endParaRPr lang="en-US"/>
          </a:p>
        </p:txBody>
      </p:sp>
    </p:spTree>
    <p:extLst>
      <p:ext uri="{BB962C8B-B14F-4D97-AF65-F5344CB8AC3E}">
        <p14:creationId xmlns:p14="http://schemas.microsoft.com/office/powerpoint/2010/main" val="684304289"/>
      </p:ext>
    </p:extLst>
  </p:cSld>
  <p:clrMapOvr>
    <a:masterClrMapping/>
  </p:clrMapOvr>
  <p:transition spd="med" advClick="0" advTm="10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361D05C-C80D-4409-B9CB-0B3A91AB94D5}" type="slidenum">
              <a:rPr lang="en-US" smtClean="0"/>
              <a:pPr>
                <a:defRPr/>
              </a:pPr>
              <a:t>24</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4281" y="-10886"/>
            <a:ext cx="11679881" cy="6259286"/>
          </a:xfrm>
          <a:prstGeom prst="rect">
            <a:avLst/>
          </a:prstGeom>
        </p:spPr>
      </p:pic>
    </p:spTree>
    <p:extLst>
      <p:ext uri="{BB962C8B-B14F-4D97-AF65-F5344CB8AC3E}">
        <p14:creationId xmlns:p14="http://schemas.microsoft.com/office/powerpoint/2010/main" val="2711744990"/>
      </p:ext>
    </p:extLst>
  </p:cSld>
  <p:clrMapOvr>
    <a:masterClrMapping/>
  </p:clrMapOvr>
  <p:transition spd="med" advClick="0" advTm="10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361D05C-C80D-4409-B9CB-0B3A91AB94D5}" type="slidenum">
              <a:rPr lang="en-US" smtClean="0"/>
              <a:pPr>
                <a:defRPr/>
              </a:pPr>
              <a:t>25</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5668"/>
            <a:ext cx="9426102" cy="6284068"/>
          </a:xfrm>
          <a:prstGeom prst="rect">
            <a:avLst/>
          </a:prstGeom>
        </p:spPr>
      </p:pic>
    </p:spTree>
    <p:extLst>
      <p:ext uri="{BB962C8B-B14F-4D97-AF65-F5344CB8AC3E}">
        <p14:creationId xmlns:p14="http://schemas.microsoft.com/office/powerpoint/2010/main" val="2354852453"/>
      </p:ext>
    </p:extLst>
  </p:cSld>
  <p:clrMapOvr>
    <a:masterClrMapping/>
  </p:clrMapOvr>
  <p:transition spd="med" advClick="0" advTm="10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361D05C-C80D-4409-B9CB-0B3A91AB94D5}" type="slidenum">
              <a:rPr lang="en-US" smtClean="0"/>
              <a:pPr>
                <a:defRPr/>
              </a:pPr>
              <a:t>26</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372600" cy="6248400"/>
          </a:xfrm>
          <a:prstGeom prst="rect">
            <a:avLst/>
          </a:prstGeom>
        </p:spPr>
      </p:pic>
    </p:spTree>
    <p:extLst>
      <p:ext uri="{BB962C8B-B14F-4D97-AF65-F5344CB8AC3E}">
        <p14:creationId xmlns:p14="http://schemas.microsoft.com/office/powerpoint/2010/main" val="2977166077"/>
      </p:ext>
    </p:extLst>
  </p:cSld>
  <p:clrMapOvr>
    <a:masterClrMapping/>
  </p:clrMapOvr>
  <p:transition spd="med" advClick="0" advTm="10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361D05C-C80D-4409-B9CB-0B3A91AB94D5}" type="slidenum">
              <a:rPr lang="en-US" smtClean="0"/>
              <a:pPr>
                <a:defRPr/>
              </a:pPr>
              <a:t>27</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857"/>
            <a:ext cx="9144000" cy="6363257"/>
          </a:xfrm>
          <a:prstGeom prst="rect">
            <a:avLst/>
          </a:prstGeom>
        </p:spPr>
      </p:pic>
    </p:spTree>
    <p:extLst>
      <p:ext uri="{BB962C8B-B14F-4D97-AF65-F5344CB8AC3E}">
        <p14:creationId xmlns:p14="http://schemas.microsoft.com/office/powerpoint/2010/main" val="3407326591"/>
      </p:ext>
    </p:extLst>
  </p:cSld>
  <p:clrMapOvr>
    <a:masterClrMapping/>
  </p:clrMapOvr>
  <p:transition spd="med" advClick="0" advTm="10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361D05C-C80D-4409-B9CB-0B3A91AB94D5}" type="slidenum">
              <a:rPr lang="en-US" smtClean="0"/>
              <a:pPr>
                <a:defRPr/>
              </a:pPr>
              <a:t>28</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8267" y="0"/>
            <a:ext cx="11545267" cy="6248400"/>
          </a:xfrm>
          <a:prstGeom prst="rect">
            <a:avLst/>
          </a:prstGeom>
        </p:spPr>
      </p:pic>
    </p:spTree>
    <p:extLst>
      <p:ext uri="{BB962C8B-B14F-4D97-AF65-F5344CB8AC3E}">
        <p14:creationId xmlns:p14="http://schemas.microsoft.com/office/powerpoint/2010/main" val="602594648"/>
      </p:ext>
    </p:extLst>
  </p:cSld>
  <p:clrMapOvr>
    <a:masterClrMapping/>
  </p:clrMapOvr>
  <p:transition spd="med" advClick="0" advTm="10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361D05C-C80D-4409-B9CB-0B3A91AB94D5}" type="slidenum">
              <a:rPr lang="en-US" smtClean="0"/>
              <a:pPr>
                <a:defRPr/>
              </a:pPr>
              <a:t>29</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372600" cy="6248400"/>
          </a:xfrm>
          <a:prstGeom prst="rect">
            <a:avLst/>
          </a:prstGeom>
        </p:spPr>
      </p:pic>
    </p:spTree>
    <p:extLst>
      <p:ext uri="{BB962C8B-B14F-4D97-AF65-F5344CB8AC3E}">
        <p14:creationId xmlns:p14="http://schemas.microsoft.com/office/powerpoint/2010/main" val="1145608403"/>
      </p:ext>
    </p:extLst>
  </p:cSld>
  <p:clrMapOvr>
    <a:masterClrMapping/>
  </p:clrMapOvr>
  <p:transition spd="med" advClick="0" advTm="10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5"/>
          <p:cNvSpPr>
            <a:spLocks noGrp="1"/>
          </p:cNvSpPr>
          <p:nvPr>
            <p:ph type="title"/>
          </p:nvPr>
        </p:nvSpPr>
        <p:spPr>
          <a:xfrm>
            <a:off x="457200" y="1447800"/>
            <a:ext cx="8229600" cy="228600"/>
          </a:xfrm>
        </p:spPr>
        <p:txBody>
          <a:bodyPr/>
          <a:lstStyle/>
          <a:p>
            <a:r>
              <a:rPr lang="en-US" sz="3200" b="0" dirty="0" smtClean="0">
                <a:solidFill>
                  <a:srgbClr val="669933"/>
                </a:solidFill>
              </a:rPr>
              <a:t>A Tasteful Place</a:t>
            </a:r>
            <a:br>
              <a:rPr lang="en-US" sz="3200" b="0" dirty="0" smtClean="0">
                <a:solidFill>
                  <a:srgbClr val="669933"/>
                </a:solidFill>
              </a:rPr>
            </a:br>
            <a:r>
              <a:rPr lang="en-US" sz="3200" b="0" dirty="0" smtClean="0">
                <a:solidFill>
                  <a:srgbClr val="669933"/>
                </a:solidFill>
              </a:rPr>
              <a:t>Opened Fall 2017</a:t>
            </a:r>
            <a:r>
              <a:rPr lang="en-US" sz="3600" b="0" dirty="0" smtClean="0">
                <a:solidFill>
                  <a:srgbClr val="669933"/>
                </a:solidFill>
              </a:rPr>
              <a:t/>
            </a:r>
            <a:br>
              <a:rPr lang="en-US" sz="3600" b="0" dirty="0" smtClean="0">
                <a:solidFill>
                  <a:srgbClr val="669933"/>
                </a:solidFill>
              </a:rPr>
            </a:br>
            <a:r>
              <a:rPr lang="en-US" sz="3600" b="0" dirty="0" smtClean="0">
                <a:solidFill>
                  <a:srgbClr val="669933"/>
                </a:solidFill>
              </a:rPr>
              <a:t> </a:t>
            </a:r>
            <a:br>
              <a:rPr lang="en-US" sz="3600" b="0" dirty="0" smtClean="0">
                <a:solidFill>
                  <a:srgbClr val="669933"/>
                </a:solidFill>
              </a:rPr>
            </a:br>
            <a:r>
              <a:rPr lang="en-US" sz="3600" dirty="0" smtClean="0">
                <a:solidFill>
                  <a:srgbClr val="669933"/>
                </a:solidFill>
              </a:rPr>
              <a:t/>
            </a:r>
            <a:br>
              <a:rPr lang="en-US" sz="3600" dirty="0" smtClean="0">
                <a:solidFill>
                  <a:srgbClr val="669933"/>
                </a:solidFill>
              </a:rPr>
            </a:br>
            <a:endParaRPr lang="en-US" sz="3600" dirty="0" smtClean="0">
              <a:solidFill>
                <a:srgbClr val="669933"/>
              </a:solidFill>
            </a:endParaRPr>
          </a:p>
        </p:txBody>
      </p:sp>
      <p:sp>
        <p:nvSpPr>
          <p:cNvPr id="3" name="TextBox 2"/>
          <p:cNvSpPr txBox="1"/>
          <p:nvPr/>
        </p:nvSpPr>
        <p:spPr>
          <a:xfrm>
            <a:off x="609600" y="1600200"/>
            <a:ext cx="7772400" cy="3785652"/>
          </a:xfrm>
          <a:prstGeom prst="rect">
            <a:avLst/>
          </a:prstGeom>
          <a:noFill/>
        </p:spPr>
        <p:txBody>
          <a:bodyPr wrap="square" rtlCol="0">
            <a:spAutoFit/>
          </a:bodyPr>
          <a:lstStyle/>
          <a:p>
            <a:r>
              <a:rPr lang="en-US" sz="2000" dirty="0" smtClean="0">
                <a:solidFill>
                  <a:srgbClr val="669933"/>
                </a:solidFill>
              </a:rPr>
              <a:t>A Two and a Half Acre Fruit, Herb, and Vegetable Garden Teaching Visitors How to Grow Local and Sustainable Produce and Cook in Nutritious Ways.</a:t>
            </a:r>
          </a:p>
          <a:p>
            <a:endParaRPr lang="en-US" sz="2000" dirty="0" smtClean="0">
              <a:solidFill>
                <a:srgbClr val="669933"/>
              </a:solidFill>
            </a:endParaRPr>
          </a:p>
          <a:p>
            <a:r>
              <a:rPr lang="en-US" sz="2000" dirty="0" smtClean="0">
                <a:solidFill>
                  <a:srgbClr val="669933"/>
                </a:solidFill>
              </a:rPr>
              <a:t>Area for tastings or demonstrations each day.</a:t>
            </a:r>
          </a:p>
          <a:p>
            <a:endParaRPr lang="en-US" sz="2000" dirty="0" smtClean="0">
              <a:solidFill>
                <a:srgbClr val="669933"/>
              </a:solidFill>
            </a:endParaRPr>
          </a:p>
          <a:p>
            <a:r>
              <a:rPr lang="en-US" sz="2000" dirty="0" smtClean="0">
                <a:solidFill>
                  <a:srgbClr val="669933"/>
                </a:solidFill>
              </a:rPr>
              <a:t>An enclosed building for cooking classes and lectures.</a:t>
            </a:r>
          </a:p>
          <a:p>
            <a:endParaRPr lang="en-US" sz="2000" dirty="0" smtClean="0">
              <a:solidFill>
                <a:srgbClr val="669933"/>
              </a:solidFill>
            </a:endParaRPr>
          </a:p>
          <a:p>
            <a:r>
              <a:rPr lang="en-US" sz="2000" dirty="0" smtClean="0">
                <a:solidFill>
                  <a:srgbClr val="669933"/>
                </a:solidFill>
              </a:rPr>
              <a:t>Four quadrants with plantings in trays that are moved to the greenhouse when dormant.</a:t>
            </a:r>
          </a:p>
          <a:p>
            <a:endParaRPr lang="en-US" sz="2000" dirty="0" smtClean="0">
              <a:solidFill>
                <a:srgbClr val="669933"/>
              </a:solidFill>
            </a:endParaRPr>
          </a:p>
          <a:p>
            <a:r>
              <a:rPr lang="en-US" sz="2000" dirty="0" smtClean="0">
                <a:solidFill>
                  <a:srgbClr val="669933"/>
                </a:solidFill>
              </a:rPr>
              <a:t>Orchard and vineyard areas.</a:t>
            </a:r>
            <a:endParaRPr lang="en-US" sz="2000" dirty="0"/>
          </a:p>
        </p:txBody>
      </p:sp>
      <p:sp>
        <p:nvSpPr>
          <p:cNvPr id="5" name="Slide Number Placeholder 4"/>
          <p:cNvSpPr>
            <a:spLocks noGrp="1"/>
          </p:cNvSpPr>
          <p:nvPr>
            <p:ph type="sldNum" sz="quarter" idx="11"/>
          </p:nvPr>
        </p:nvSpPr>
        <p:spPr/>
        <p:txBody>
          <a:bodyPr/>
          <a:lstStyle/>
          <a:p>
            <a:pPr>
              <a:defRPr/>
            </a:pPr>
            <a:fld id="{BAD80466-84E9-4C04-90DB-62FAD774CE30}" type="slidenum">
              <a:rPr lang="en-US" smtClean="0"/>
              <a:pPr>
                <a:defRPr/>
              </a:pPr>
              <a:t>3</a:t>
            </a:fld>
            <a:endParaRPr lang="en-US"/>
          </a:p>
        </p:txBody>
      </p:sp>
    </p:spTree>
    <p:extLst>
      <p:ext uri="{BB962C8B-B14F-4D97-AF65-F5344CB8AC3E}">
        <p14:creationId xmlns:p14="http://schemas.microsoft.com/office/powerpoint/2010/main" val="759687861"/>
      </p:ext>
    </p:extLst>
  </p:cSld>
  <p:clrMapOvr>
    <a:masterClrMapping/>
  </p:clrMapOvr>
  <p:transition spd="med" advClick="0" advTm="10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361D05C-C80D-4409-B9CB-0B3A91AB94D5}" type="slidenum">
              <a:rPr lang="en-US" smtClean="0"/>
              <a:pPr>
                <a:defRPr/>
              </a:pPr>
              <a:t>30</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0"/>
            <a:ext cx="9575341" cy="6248400"/>
          </a:xfrm>
          <a:prstGeom prst="rect">
            <a:avLst/>
          </a:prstGeom>
        </p:spPr>
      </p:pic>
    </p:spTree>
    <p:extLst>
      <p:ext uri="{BB962C8B-B14F-4D97-AF65-F5344CB8AC3E}">
        <p14:creationId xmlns:p14="http://schemas.microsoft.com/office/powerpoint/2010/main" val="1075287154"/>
      </p:ext>
    </p:extLst>
  </p:cSld>
  <p:clrMapOvr>
    <a:masterClrMapping/>
  </p:clrMapOvr>
  <p:transition spd="med" advClick="0" advTm="10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361D05C-C80D-4409-B9CB-0B3A91AB94D5}" type="slidenum">
              <a:rPr lang="en-US" smtClean="0"/>
              <a:pPr>
                <a:defRPr/>
              </a:pPr>
              <a:t>31</a:t>
            </a:fld>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0"/>
            <a:ext cx="9372600" cy="6248399"/>
          </a:xfrm>
          <a:prstGeom prst="rect">
            <a:avLst/>
          </a:prstGeom>
        </p:spPr>
      </p:pic>
    </p:spTree>
    <p:extLst>
      <p:ext uri="{BB962C8B-B14F-4D97-AF65-F5344CB8AC3E}">
        <p14:creationId xmlns:p14="http://schemas.microsoft.com/office/powerpoint/2010/main" val="1088487555"/>
      </p:ext>
    </p:extLst>
  </p:cSld>
  <p:clrMapOvr>
    <a:masterClrMapping/>
  </p:clrMapOvr>
  <p:transition spd="med" advClick="0" advTm="10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7558"/>
          <a:stretch/>
        </p:blipFill>
        <p:spPr>
          <a:xfrm>
            <a:off x="0" y="0"/>
            <a:ext cx="9144000" cy="6248400"/>
          </a:xfrm>
        </p:spPr>
      </p:pic>
      <p:sp>
        <p:nvSpPr>
          <p:cNvPr id="3" name="Title 2"/>
          <p:cNvSpPr>
            <a:spLocks noGrp="1"/>
          </p:cNvSpPr>
          <p:nvPr>
            <p:ph type="title"/>
          </p:nvPr>
        </p:nvSpPr>
        <p:spPr/>
        <p:txBody>
          <a:bodyPr/>
          <a:lstStyle/>
          <a:p>
            <a:r>
              <a:rPr lang="en-US" sz="3200" dirty="0" smtClean="0"/>
              <a:t/>
            </a:r>
            <a:br>
              <a:rPr lang="en-US" sz="3200" dirty="0" smtClean="0"/>
            </a:br>
            <a:r>
              <a:rPr lang="en-US" sz="3200" dirty="0" smtClean="0">
                <a:solidFill>
                  <a:schemeClr val="bg1"/>
                </a:solidFill>
              </a:rPr>
              <a:t>Summer 2020 Exhibit- Seward Johnson, Celebrating the Familiar</a:t>
            </a:r>
            <a:r>
              <a:rPr lang="en-US" dirty="0" smtClean="0"/>
              <a:t/>
            </a:r>
            <a:br>
              <a:rPr lang="en-US" dirty="0" smtClean="0"/>
            </a:br>
            <a:endParaRPr lang="en-US" dirty="0"/>
          </a:p>
        </p:txBody>
      </p:sp>
      <p:sp>
        <p:nvSpPr>
          <p:cNvPr id="2" name="Slide Number Placeholder 1"/>
          <p:cNvSpPr>
            <a:spLocks noGrp="1"/>
          </p:cNvSpPr>
          <p:nvPr>
            <p:ph type="sldNum" sz="quarter" idx="11"/>
          </p:nvPr>
        </p:nvSpPr>
        <p:spPr/>
        <p:txBody>
          <a:bodyPr/>
          <a:lstStyle/>
          <a:p>
            <a:pPr>
              <a:defRPr/>
            </a:pPr>
            <a:fld id="{5361D05C-C80D-4409-B9CB-0B3A91AB94D5}" type="slidenum">
              <a:rPr lang="en-US" smtClean="0"/>
              <a:pPr>
                <a:defRPr/>
              </a:pPr>
              <a:t>32</a:t>
            </a:fld>
            <a:endParaRPr lang="en-US"/>
          </a:p>
        </p:txBody>
      </p:sp>
    </p:spTree>
    <p:extLst>
      <p:ext uri="{BB962C8B-B14F-4D97-AF65-F5344CB8AC3E}">
        <p14:creationId xmlns:p14="http://schemas.microsoft.com/office/powerpoint/2010/main" val="3286039786"/>
      </p:ext>
    </p:extLst>
  </p:cSld>
  <p:clrMapOvr>
    <a:masterClrMapping/>
  </p:clrMapOvr>
  <p:transition spd="med" advClick="0" advTm="10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34DD5633-383E-4C58-B514-28914F598175}" type="slidenum">
              <a:rPr lang="en-US" smtClean="0"/>
              <a:pPr>
                <a:defRPr/>
              </a:pPr>
              <a:t>33</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0988"/>
            <a:ext cx="9144000" cy="6349388"/>
          </a:xfrm>
          <a:prstGeom prst="rect">
            <a:avLst/>
          </a:prstGeom>
        </p:spPr>
      </p:pic>
    </p:spTree>
    <p:extLst>
      <p:ext uri="{BB962C8B-B14F-4D97-AF65-F5344CB8AC3E}">
        <p14:creationId xmlns:p14="http://schemas.microsoft.com/office/powerpoint/2010/main" val="1844840503"/>
      </p:ext>
    </p:extLst>
  </p:cSld>
  <p:clrMapOvr>
    <a:masterClrMapping/>
  </p:clrMapOvr>
  <p:transition spd="med" advClick="0" advTm="10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3"/>
          <p:cNvSpPr txBox="1">
            <a:spLocks noChangeArrowheads="1"/>
          </p:cNvSpPr>
          <p:nvPr/>
        </p:nvSpPr>
        <p:spPr bwMode="auto">
          <a:xfrm>
            <a:off x="914400" y="1143000"/>
            <a:ext cx="8077200" cy="5416868"/>
          </a:xfrm>
          <a:prstGeom prst="rect">
            <a:avLst/>
          </a:prstGeom>
          <a:noFill/>
          <a:ln w="9525">
            <a:noFill/>
            <a:miter lim="800000"/>
            <a:headEnd/>
            <a:tailEnd/>
          </a:ln>
        </p:spPr>
        <p:txBody>
          <a:bodyPr>
            <a:spAutoFit/>
          </a:bodyPr>
          <a:lstStyle/>
          <a:p>
            <a:r>
              <a:rPr lang="en-US" sz="1600" b="1" dirty="0" smtClean="0">
                <a:solidFill>
                  <a:srgbClr val="669933"/>
                </a:solidFill>
              </a:rPr>
              <a:t>Donor Funded Projects:</a:t>
            </a:r>
          </a:p>
          <a:p>
            <a:endParaRPr lang="en-US" sz="1600" b="1" dirty="0" smtClean="0">
              <a:solidFill>
                <a:srgbClr val="669933"/>
              </a:solidFill>
            </a:endParaRPr>
          </a:p>
          <a:p>
            <a:r>
              <a:rPr lang="en-US" sz="1600" b="1" dirty="0" smtClean="0">
                <a:solidFill>
                  <a:srgbClr val="669933"/>
                </a:solidFill>
              </a:rPr>
              <a:t>The </a:t>
            </a:r>
            <a:r>
              <a:rPr lang="en-US" sz="1600" b="1" dirty="0">
                <a:solidFill>
                  <a:srgbClr val="669933"/>
                </a:solidFill>
              </a:rPr>
              <a:t>Gallery </a:t>
            </a:r>
            <a:r>
              <a:rPr lang="en-US" sz="1600" b="1" dirty="0" smtClean="0">
                <a:solidFill>
                  <a:srgbClr val="669933"/>
                </a:solidFill>
              </a:rPr>
              <a:t>Garden –Promontory and Gardens Overlooking the Lake.    </a:t>
            </a:r>
            <a:endParaRPr lang="en-US" sz="1600" b="1" dirty="0">
              <a:solidFill>
                <a:srgbClr val="669933"/>
              </a:solidFill>
            </a:endParaRPr>
          </a:p>
          <a:p>
            <a:r>
              <a:rPr lang="en-US" sz="1600" b="1" dirty="0">
                <a:solidFill>
                  <a:srgbClr val="669933"/>
                </a:solidFill>
              </a:rPr>
              <a:t> </a:t>
            </a:r>
          </a:p>
          <a:p>
            <a:r>
              <a:rPr lang="en-US" sz="1600" b="1" dirty="0">
                <a:solidFill>
                  <a:srgbClr val="669933"/>
                </a:solidFill>
              </a:rPr>
              <a:t>A Circular Outer Tram </a:t>
            </a:r>
            <a:r>
              <a:rPr lang="en-US" sz="1600" b="1" dirty="0" smtClean="0">
                <a:solidFill>
                  <a:srgbClr val="669933"/>
                </a:solidFill>
              </a:rPr>
              <a:t>Path with Storm Water Retention</a:t>
            </a:r>
            <a:endParaRPr lang="en-US" sz="1600" b="1" dirty="0">
              <a:solidFill>
                <a:srgbClr val="669933"/>
              </a:solidFill>
            </a:endParaRPr>
          </a:p>
          <a:p>
            <a:r>
              <a:rPr lang="en-US" sz="1600" b="1" dirty="0">
                <a:solidFill>
                  <a:srgbClr val="669933"/>
                </a:solidFill>
              </a:rPr>
              <a:t> </a:t>
            </a:r>
          </a:p>
          <a:p>
            <a:r>
              <a:rPr lang="en-US" sz="1600" b="1" dirty="0">
                <a:solidFill>
                  <a:srgbClr val="669933"/>
                </a:solidFill>
              </a:rPr>
              <a:t>The Garden Education Center for the Children’s Garden</a:t>
            </a:r>
          </a:p>
          <a:p>
            <a:r>
              <a:rPr lang="en-US" sz="1600" b="1" dirty="0">
                <a:solidFill>
                  <a:srgbClr val="669933"/>
                </a:solidFill>
              </a:rPr>
              <a:t>  </a:t>
            </a:r>
          </a:p>
          <a:p>
            <a:r>
              <a:rPr lang="en-US" sz="1600" b="1" dirty="0">
                <a:solidFill>
                  <a:srgbClr val="669933"/>
                </a:solidFill>
              </a:rPr>
              <a:t>Another Pocket Garden </a:t>
            </a:r>
            <a:r>
              <a:rPr lang="en-US" sz="1600" b="1" dirty="0" smtClean="0">
                <a:solidFill>
                  <a:srgbClr val="669933"/>
                </a:solidFill>
              </a:rPr>
              <a:t>near </a:t>
            </a:r>
            <a:r>
              <a:rPr lang="en-US" sz="1600" b="1" dirty="0">
                <a:solidFill>
                  <a:srgbClr val="669933"/>
                </a:solidFill>
              </a:rPr>
              <a:t>t</a:t>
            </a:r>
            <a:r>
              <a:rPr lang="en-US" sz="1600" b="1" dirty="0" smtClean="0">
                <a:solidFill>
                  <a:srgbClr val="669933"/>
                </a:solidFill>
              </a:rPr>
              <a:t>he </a:t>
            </a:r>
            <a:r>
              <a:rPr lang="en-US" sz="1600" b="1" dirty="0">
                <a:solidFill>
                  <a:srgbClr val="669933"/>
                </a:solidFill>
              </a:rPr>
              <a:t>Camp House</a:t>
            </a:r>
          </a:p>
          <a:p>
            <a:endParaRPr lang="en-US" sz="1600" b="1" dirty="0">
              <a:solidFill>
                <a:srgbClr val="669933"/>
              </a:solidFill>
            </a:endParaRPr>
          </a:p>
          <a:p>
            <a:r>
              <a:rPr lang="en-US" sz="1600" b="1" dirty="0">
                <a:solidFill>
                  <a:srgbClr val="669933"/>
                </a:solidFill>
              </a:rPr>
              <a:t>The Indian Court Yard </a:t>
            </a:r>
            <a:r>
              <a:rPr lang="en-US" sz="1600" b="1" dirty="0" smtClean="0">
                <a:solidFill>
                  <a:srgbClr val="669933"/>
                </a:solidFill>
              </a:rPr>
              <a:t>Renovation</a:t>
            </a:r>
          </a:p>
          <a:p>
            <a:endParaRPr lang="en-US" sz="1600" b="1" dirty="0">
              <a:solidFill>
                <a:srgbClr val="669933"/>
              </a:solidFill>
            </a:endParaRPr>
          </a:p>
          <a:p>
            <a:r>
              <a:rPr lang="en-US" sz="1600" b="1" dirty="0" smtClean="0">
                <a:solidFill>
                  <a:srgbClr val="669933"/>
                </a:solidFill>
              </a:rPr>
              <a:t>Shadow Garden Pavilion </a:t>
            </a:r>
          </a:p>
          <a:p>
            <a:endParaRPr lang="en-US" sz="1600" b="1" dirty="0">
              <a:solidFill>
                <a:srgbClr val="669933"/>
              </a:solidFill>
            </a:endParaRPr>
          </a:p>
          <a:p>
            <a:r>
              <a:rPr lang="en-US" sz="1600" b="1" dirty="0" smtClean="0">
                <a:solidFill>
                  <a:srgbClr val="669933"/>
                </a:solidFill>
              </a:rPr>
              <a:t>Paseo Redesign and Tram Path Extension and Enhancement </a:t>
            </a:r>
          </a:p>
          <a:p>
            <a:endParaRPr lang="en-US" sz="1600" b="1" dirty="0">
              <a:solidFill>
                <a:srgbClr val="669933"/>
              </a:solidFill>
            </a:endParaRPr>
          </a:p>
          <a:p>
            <a:r>
              <a:rPr lang="en-US" sz="1600" b="1" dirty="0" smtClean="0">
                <a:solidFill>
                  <a:srgbClr val="669933"/>
                </a:solidFill>
              </a:rPr>
              <a:t>HVAC upgrades in the DeGolyer kitchen to be complete January 2020 – </a:t>
            </a:r>
          </a:p>
          <a:p>
            <a:r>
              <a:rPr lang="en-US" sz="1600" b="1" dirty="0" smtClean="0">
                <a:solidFill>
                  <a:srgbClr val="669933"/>
                </a:solidFill>
              </a:rPr>
              <a:t>funded by city bond money</a:t>
            </a:r>
            <a:endParaRPr lang="en-US" sz="2000" dirty="0">
              <a:solidFill>
                <a:srgbClr val="669933"/>
              </a:solidFill>
            </a:endParaRPr>
          </a:p>
          <a:p>
            <a:endParaRPr lang="en-US" sz="2000" dirty="0" smtClean="0">
              <a:solidFill>
                <a:srgbClr val="669933"/>
              </a:solidFill>
            </a:endParaRPr>
          </a:p>
          <a:p>
            <a:r>
              <a:rPr lang="en-US" sz="2000" dirty="0" smtClean="0">
                <a:solidFill>
                  <a:srgbClr val="669933"/>
                </a:solidFill>
              </a:rPr>
              <a:t> </a:t>
            </a:r>
            <a:endParaRPr lang="en-US" sz="2000" dirty="0">
              <a:solidFill>
                <a:srgbClr val="669933"/>
              </a:solidFill>
            </a:endParaRPr>
          </a:p>
          <a:p>
            <a:endParaRPr lang="en-US" dirty="0">
              <a:solidFill>
                <a:srgbClr val="669933"/>
              </a:solidFill>
            </a:endParaRPr>
          </a:p>
        </p:txBody>
      </p:sp>
      <p:sp>
        <p:nvSpPr>
          <p:cNvPr id="64515" name="Title 5"/>
          <p:cNvSpPr txBox="1">
            <a:spLocks/>
          </p:cNvSpPr>
          <p:nvPr/>
        </p:nvSpPr>
        <p:spPr bwMode="auto">
          <a:xfrm>
            <a:off x="457200" y="304800"/>
            <a:ext cx="8229600" cy="593546"/>
          </a:xfrm>
          <a:prstGeom prst="rect">
            <a:avLst/>
          </a:prstGeom>
          <a:noFill/>
          <a:ln w="9525">
            <a:noFill/>
            <a:miter lim="800000"/>
            <a:headEnd/>
            <a:tailEnd/>
          </a:ln>
        </p:spPr>
        <p:txBody>
          <a:bodyPr/>
          <a:lstStyle/>
          <a:p>
            <a:pPr algn="ctr"/>
            <a:r>
              <a:rPr lang="en-US" sz="3200" dirty="0" smtClean="0">
                <a:solidFill>
                  <a:srgbClr val="669933"/>
                </a:solidFill>
              </a:rPr>
              <a:t>Future Capital Projects</a:t>
            </a:r>
            <a:endParaRPr lang="en-US" sz="3200" dirty="0">
              <a:solidFill>
                <a:srgbClr val="669933"/>
              </a:solidFill>
            </a:endParaRP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34</a:t>
            </a:fld>
            <a:endParaRPr lang="en-US"/>
          </a:p>
        </p:txBody>
      </p:sp>
    </p:spTree>
    <p:extLst>
      <p:ext uri="{BB962C8B-B14F-4D97-AF65-F5344CB8AC3E}">
        <p14:creationId xmlns:p14="http://schemas.microsoft.com/office/powerpoint/2010/main" val="2617280710"/>
      </p:ext>
    </p:extLst>
  </p:cSld>
  <p:clrMapOvr>
    <a:masterClrMapping/>
  </p:clrMapOvr>
  <p:transition spd="med" advClick="0" advTm="10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3"/>
          <p:cNvSpPr txBox="1">
            <a:spLocks noChangeArrowheads="1"/>
          </p:cNvSpPr>
          <p:nvPr/>
        </p:nvSpPr>
        <p:spPr bwMode="auto">
          <a:xfrm>
            <a:off x="533400" y="1371600"/>
            <a:ext cx="8153400" cy="3185487"/>
          </a:xfrm>
          <a:prstGeom prst="rect">
            <a:avLst/>
          </a:prstGeom>
          <a:noFill/>
          <a:ln w="9525">
            <a:noFill/>
            <a:miter lim="800000"/>
            <a:headEnd/>
            <a:tailEnd/>
          </a:ln>
        </p:spPr>
        <p:txBody>
          <a:bodyPr wrap="square">
            <a:spAutoFit/>
          </a:bodyPr>
          <a:lstStyle/>
          <a:p>
            <a:r>
              <a:rPr lang="en-US" sz="2000" dirty="0">
                <a:solidFill>
                  <a:srgbClr val="669933"/>
                </a:solidFill>
              </a:rPr>
              <a:t>We are continually working on visitor satisfaction. 98% of our visitorship has rated their experience as very good or excellent and our members are one percent higher at 99%. </a:t>
            </a:r>
          </a:p>
          <a:p>
            <a:r>
              <a:rPr lang="en-US" sz="2000" dirty="0">
                <a:solidFill>
                  <a:srgbClr val="669933"/>
                </a:solidFill>
              </a:rPr>
              <a:t> </a:t>
            </a:r>
          </a:p>
          <a:p>
            <a:r>
              <a:rPr lang="en-US" sz="2000" dirty="0">
                <a:solidFill>
                  <a:srgbClr val="669933"/>
                </a:solidFill>
              </a:rPr>
              <a:t>Our role as staff is to serve as stewards, holding to </a:t>
            </a:r>
            <a:r>
              <a:rPr lang="en-US" sz="2000" dirty="0" smtClean="0">
                <a:solidFill>
                  <a:srgbClr val="669933"/>
                </a:solidFill>
              </a:rPr>
              <a:t>our mission and standards </a:t>
            </a:r>
            <a:r>
              <a:rPr lang="en-US" sz="2000" dirty="0">
                <a:solidFill>
                  <a:srgbClr val="669933"/>
                </a:solidFill>
              </a:rPr>
              <a:t>and building the garden to the completion of the </a:t>
            </a:r>
            <a:r>
              <a:rPr lang="en-US" sz="2000" dirty="0" smtClean="0">
                <a:solidFill>
                  <a:srgbClr val="669933"/>
                </a:solidFill>
              </a:rPr>
              <a:t>adopted </a:t>
            </a:r>
            <a:r>
              <a:rPr lang="en-US" sz="2000" dirty="0">
                <a:solidFill>
                  <a:srgbClr val="669933"/>
                </a:solidFill>
              </a:rPr>
              <a:t>Master Plan.</a:t>
            </a:r>
          </a:p>
          <a:p>
            <a:r>
              <a:rPr lang="en-US" sz="2000" dirty="0">
                <a:solidFill>
                  <a:srgbClr val="669933"/>
                </a:solidFill>
              </a:rPr>
              <a:t> </a:t>
            </a:r>
          </a:p>
          <a:p>
            <a:r>
              <a:rPr lang="en-US" sz="2000" dirty="0">
                <a:solidFill>
                  <a:srgbClr val="669933"/>
                </a:solidFill>
              </a:rPr>
              <a:t>We look forward to seeing you in the </a:t>
            </a:r>
            <a:r>
              <a:rPr lang="en-US" sz="2000" dirty="0" smtClean="0">
                <a:solidFill>
                  <a:srgbClr val="669933"/>
                </a:solidFill>
              </a:rPr>
              <a:t>garden!</a:t>
            </a:r>
            <a:endParaRPr lang="en-US" sz="2000" dirty="0">
              <a:solidFill>
                <a:srgbClr val="669933"/>
              </a:solidFill>
            </a:endParaRPr>
          </a:p>
          <a:p>
            <a:endParaRPr lang="en-US" sz="2100" dirty="0">
              <a:solidFill>
                <a:srgbClr val="669933"/>
              </a:solidFill>
            </a:endParaRPr>
          </a:p>
        </p:txBody>
      </p:sp>
      <p:sp>
        <p:nvSpPr>
          <p:cNvPr id="66563"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200" dirty="0">
                <a:solidFill>
                  <a:srgbClr val="669933"/>
                </a:solidFill>
              </a:rPr>
              <a:t>Our Future Looks Bright </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35</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4-1-14 027edit.jpg"/>
          <p:cNvPicPr>
            <a:picLocks noChangeAspect="1"/>
          </p:cNvPicPr>
          <p:nvPr/>
        </p:nvPicPr>
        <p:blipFill>
          <a:blip r:embed="rId2" cstate="screen">
            <a:extLst>
              <a:ext uri="{28A0092B-C50C-407E-A947-70E740481C1C}">
                <a14:useLocalDpi xmlns:a14="http://schemas.microsoft.com/office/drawing/2010/main"/>
              </a:ext>
            </a:extLst>
          </a:blip>
          <a:srcRect b="8888"/>
          <a:stretch>
            <a:fillRect/>
          </a:stretch>
        </p:blipFill>
        <p:spPr bwMode="auto">
          <a:xfrm>
            <a:off x="0" y="0"/>
            <a:ext cx="9144000" cy="62484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0"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600">
                <a:solidFill>
                  <a:schemeClr val="bg1"/>
                </a:solidFill>
              </a:rPr>
              <a:t>The Jonsson Color Garden </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36</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7-29-14 005edit.jpg"/>
          <p:cNvPicPr>
            <a:picLocks noChangeAspect="1"/>
          </p:cNvPicPr>
          <p:nvPr/>
        </p:nvPicPr>
        <p:blipFill>
          <a:blip r:embed="rId2" cstate="screen">
            <a:extLst>
              <a:ext uri="{28A0092B-C50C-407E-A947-70E740481C1C}">
                <a14:useLocalDpi xmlns:a14="http://schemas.microsoft.com/office/drawing/2010/main"/>
              </a:ext>
            </a:extLst>
          </a:blip>
          <a:srcRect b="8888"/>
          <a:stretch>
            <a:fillRect/>
          </a:stretch>
        </p:blipFill>
        <p:spPr bwMode="auto">
          <a:xfrm>
            <a:off x="0" y="0"/>
            <a:ext cx="9144000" cy="62484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4"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600">
                <a:solidFill>
                  <a:schemeClr val="bg1"/>
                </a:solidFill>
              </a:rPr>
              <a:t>The Palmer Fern Dell </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37</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4-1-14 008edit.jpg"/>
          <p:cNvPicPr>
            <a:picLocks noChangeAspect="1"/>
          </p:cNvPicPr>
          <p:nvPr/>
        </p:nvPicPr>
        <p:blipFill>
          <a:blip r:embed="rId2" cstate="screen">
            <a:extLst>
              <a:ext uri="{28A0092B-C50C-407E-A947-70E740481C1C}">
                <a14:useLocalDpi xmlns:a14="http://schemas.microsoft.com/office/drawing/2010/main"/>
              </a:ext>
            </a:extLst>
          </a:blip>
          <a:srcRect b="8888"/>
          <a:stretch>
            <a:fillRect/>
          </a:stretch>
        </p:blipFill>
        <p:spPr bwMode="auto">
          <a:xfrm>
            <a:off x="0" y="0"/>
            <a:ext cx="9144000" cy="62484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68"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600">
                <a:solidFill>
                  <a:schemeClr val="bg1"/>
                </a:solidFill>
              </a:rPr>
              <a:t>The Paseo de Flores </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38</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_MG_00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1588"/>
            <a:ext cx="9525000" cy="6249988"/>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2"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600">
                <a:solidFill>
                  <a:schemeClr val="bg1"/>
                </a:solidFill>
              </a:rPr>
              <a:t>A Woman’s Garden Phase One</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39</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68611" name="Picture 2" descr="perspective 2 add al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305550"/>
          </a:xfrm>
          <a:prstGeom prst="rect">
            <a:avLst/>
          </a:prstGeom>
          <a:noFill/>
          <a:ln w="9525">
            <a:noFill/>
            <a:miter lim="800000"/>
            <a:headEnd/>
            <a:tailEnd/>
          </a:ln>
        </p:spPr>
      </p:pic>
      <p:sp>
        <p:nvSpPr>
          <p:cNvPr id="5" name="Slide Number Placeholder 4"/>
          <p:cNvSpPr>
            <a:spLocks noGrp="1"/>
          </p:cNvSpPr>
          <p:nvPr>
            <p:ph type="sldNum" sz="quarter" idx="11"/>
          </p:nvPr>
        </p:nvSpPr>
        <p:spPr/>
        <p:txBody>
          <a:bodyPr/>
          <a:lstStyle/>
          <a:p>
            <a:pPr>
              <a:defRPr/>
            </a:pPr>
            <a:fld id="{BAD80466-84E9-4C04-90DB-62FAD774CE30}" type="slidenum">
              <a:rPr lang="en-US" smtClean="0"/>
              <a:pPr>
                <a:defRPr/>
              </a:pPr>
              <a:t>4</a:t>
            </a:fld>
            <a:endParaRPr lang="en-US"/>
          </a:p>
        </p:txBody>
      </p:sp>
    </p:spTree>
    <p:extLst>
      <p:ext uri="{BB962C8B-B14F-4D97-AF65-F5344CB8AC3E}">
        <p14:creationId xmlns:p14="http://schemas.microsoft.com/office/powerpoint/2010/main" val="1200472214"/>
      </p:ext>
    </p:extLst>
  </p:cSld>
  <p:clrMapOvr>
    <a:masterClrMapping/>
  </p:clrMapOvr>
  <p:transition spd="med" advClick="0" advTm="10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8-12-14 041edi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9600"/>
            <a:ext cx="9144000" cy="68580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6"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600">
                <a:solidFill>
                  <a:schemeClr val="bg1"/>
                </a:solidFill>
              </a:rPr>
              <a:t>A Woman’s Garden Phase Two</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40</a:t>
            </a:fld>
            <a:endParaRPr lang="en-US"/>
          </a:p>
        </p:txBody>
      </p:sp>
    </p:spTree>
    <p:extLst>
      <p:ext uri="{BB962C8B-B14F-4D97-AF65-F5344CB8AC3E}">
        <p14:creationId xmlns:p14="http://schemas.microsoft.com/office/powerpoint/2010/main" val="1529657929"/>
      </p:ext>
    </p:extLst>
  </p:cSld>
  <p:clrMapOvr>
    <a:masterClrMapping/>
  </p:clrMapOvr>
  <p:transition spd="med" advClick="0" advTm="10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7-17-14 038edit.jpg"/>
          <p:cNvPicPr>
            <a:picLocks noChangeAspect="1"/>
          </p:cNvPicPr>
          <p:nvPr/>
        </p:nvPicPr>
        <p:blipFill>
          <a:blip r:embed="rId2" cstate="screen">
            <a:extLst>
              <a:ext uri="{28A0092B-C50C-407E-A947-70E740481C1C}">
                <a14:useLocalDpi xmlns:a14="http://schemas.microsoft.com/office/drawing/2010/main"/>
              </a:ext>
            </a:extLst>
          </a:blip>
          <a:srcRect b="4443"/>
          <a:stretch>
            <a:fillRect/>
          </a:stretch>
        </p:blipFill>
        <p:spPr bwMode="auto">
          <a:xfrm>
            <a:off x="0" y="-304800"/>
            <a:ext cx="9144000" cy="65532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0"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600" dirty="0">
                <a:solidFill>
                  <a:schemeClr val="bg1"/>
                </a:solidFill>
              </a:rPr>
              <a:t>The </a:t>
            </a:r>
            <a:r>
              <a:rPr lang="en-US" sz="3600" dirty="0" err="1" smtClean="0">
                <a:solidFill>
                  <a:schemeClr val="bg1"/>
                </a:solidFill>
              </a:rPr>
              <a:t>McCasland</a:t>
            </a:r>
            <a:r>
              <a:rPr lang="en-US" sz="3600" dirty="0" smtClean="0">
                <a:solidFill>
                  <a:schemeClr val="bg1"/>
                </a:solidFill>
              </a:rPr>
              <a:t> Sunken </a:t>
            </a:r>
            <a:r>
              <a:rPr lang="en-US" sz="3600" dirty="0">
                <a:solidFill>
                  <a:schemeClr val="bg1"/>
                </a:solidFill>
              </a:rPr>
              <a:t>Garden</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41</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Boswell 002edit.jpg"/>
          <p:cNvPicPr>
            <a:picLocks noChangeAspect="1"/>
          </p:cNvPicPr>
          <p:nvPr/>
        </p:nvPicPr>
        <p:blipFill>
          <a:blip r:embed="rId2" cstate="screen">
            <a:extLst>
              <a:ext uri="{28A0092B-C50C-407E-A947-70E740481C1C}">
                <a14:useLocalDpi xmlns:a14="http://schemas.microsoft.com/office/drawing/2010/main"/>
              </a:ext>
            </a:extLst>
          </a:blip>
          <a:srcRect b="8888"/>
          <a:stretch>
            <a:fillRect/>
          </a:stretch>
        </p:blipFill>
        <p:spPr bwMode="auto">
          <a:xfrm>
            <a:off x="0" y="0"/>
            <a:ext cx="9144000" cy="62484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4"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600">
                <a:solidFill>
                  <a:schemeClr val="bg1"/>
                </a:solidFill>
              </a:rPr>
              <a:t>The Boswell Family Garden</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42</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4-7-14 043edit.jpg"/>
          <p:cNvPicPr>
            <a:picLocks noChangeAspect="1"/>
          </p:cNvPicPr>
          <p:nvPr/>
        </p:nvPicPr>
        <p:blipFill>
          <a:blip r:embed="rId2" cstate="screen">
            <a:extLst>
              <a:ext uri="{28A0092B-C50C-407E-A947-70E740481C1C}">
                <a14:useLocalDpi xmlns:a14="http://schemas.microsoft.com/office/drawing/2010/main"/>
              </a:ext>
            </a:extLst>
          </a:blip>
          <a:srcRect b="8888"/>
          <a:stretch>
            <a:fillRect/>
          </a:stretch>
        </p:blipFill>
        <p:spPr bwMode="auto">
          <a:xfrm>
            <a:off x="0" y="0"/>
            <a:ext cx="9144000" cy="62484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88"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600">
                <a:solidFill>
                  <a:schemeClr val="bg1"/>
                </a:solidFill>
              </a:rPr>
              <a:t>Nancy’s Garden</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43</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June Roses 4-28-14 017edit.jpg"/>
          <p:cNvPicPr>
            <a:picLocks noChangeAspect="1"/>
          </p:cNvPicPr>
          <p:nvPr/>
        </p:nvPicPr>
        <p:blipFill>
          <a:blip r:embed="rId2" cstate="screen">
            <a:extLst>
              <a:ext uri="{28A0092B-C50C-407E-A947-70E740481C1C}">
                <a14:useLocalDpi xmlns:a14="http://schemas.microsoft.com/office/drawing/2010/main"/>
              </a:ext>
            </a:extLst>
          </a:blip>
          <a:srcRect b="6667"/>
          <a:stretch>
            <a:fillRect/>
          </a:stretch>
        </p:blipFill>
        <p:spPr bwMode="auto">
          <a:xfrm>
            <a:off x="0" y="-152400"/>
            <a:ext cx="9144000" cy="64008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2"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600">
                <a:solidFill>
                  <a:schemeClr val="bg1"/>
                </a:solidFill>
              </a:rPr>
              <a:t>The Rose Mary Haggar Rose Garden</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44</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Magnolia Glade 7-22-14 00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9600"/>
            <a:ext cx="9144000" cy="68580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36"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300">
                <a:solidFill>
                  <a:schemeClr val="bg1"/>
                </a:solidFill>
              </a:rPr>
              <a:t>The Nancy Clements Seay Magnolia Glade</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45</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Alabama Beauty Camellias in the martha Brooks Camellia Garden.jpg"/>
          <p:cNvPicPr>
            <a:picLocks noChangeAspect="1"/>
          </p:cNvPicPr>
          <p:nvPr/>
        </p:nvPicPr>
        <p:blipFill>
          <a:blip r:embed="rId2" cstate="screen">
            <a:extLst>
              <a:ext uri="{28A0092B-C50C-407E-A947-70E740481C1C}">
                <a14:useLocalDpi xmlns:a14="http://schemas.microsoft.com/office/drawing/2010/main"/>
              </a:ext>
            </a:extLst>
          </a:blip>
          <a:srcRect b="17500"/>
          <a:stretch>
            <a:fillRect/>
          </a:stretch>
        </p:blipFill>
        <p:spPr bwMode="auto">
          <a:xfrm>
            <a:off x="0" y="-3810000"/>
            <a:ext cx="9144000" cy="100584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60" name="Title 5"/>
          <p:cNvSpPr txBox="1">
            <a:spLocks/>
          </p:cNvSpPr>
          <p:nvPr/>
        </p:nvSpPr>
        <p:spPr bwMode="auto">
          <a:xfrm>
            <a:off x="381000" y="381000"/>
            <a:ext cx="8305800" cy="762000"/>
          </a:xfrm>
          <a:prstGeom prst="rect">
            <a:avLst/>
          </a:prstGeom>
          <a:noFill/>
          <a:ln w="9525">
            <a:noFill/>
            <a:miter lim="800000"/>
            <a:headEnd/>
            <a:tailEnd/>
          </a:ln>
        </p:spPr>
        <p:txBody>
          <a:bodyPr/>
          <a:lstStyle/>
          <a:p>
            <a:pPr algn="ctr"/>
            <a:r>
              <a:rPr lang="en-US" sz="3600" dirty="0">
                <a:solidFill>
                  <a:schemeClr val="bg1"/>
                </a:solidFill>
              </a:rPr>
              <a:t>The Martha Brooks Camellia Garden</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46</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_MG_037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380538" cy="62484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84"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600">
                <a:solidFill>
                  <a:schemeClr val="bg1"/>
                </a:solidFill>
              </a:rPr>
              <a:t>The Nancy Rutchik Red Maple Rill</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47</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4-24-25-14 002edi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9600"/>
            <a:ext cx="9144000" cy="68580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08"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200">
                <a:solidFill>
                  <a:schemeClr val="bg1"/>
                </a:solidFill>
              </a:rPr>
              <a:t>The Martin Rutchik Concert Stage and Lawn</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48</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CG 9-23-14 032edit.jpg"/>
          <p:cNvPicPr>
            <a:picLocks noChangeAspect="1"/>
          </p:cNvPicPr>
          <p:nvPr/>
        </p:nvPicPr>
        <p:blipFill>
          <a:blip r:embed="rId2" cstate="screen">
            <a:extLst>
              <a:ext uri="{28A0092B-C50C-407E-A947-70E740481C1C}">
                <a14:useLocalDpi xmlns:a14="http://schemas.microsoft.com/office/drawing/2010/main"/>
              </a:ext>
            </a:extLst>
          </a:blip>
          <a:srcRect b="8888"/>
          <a:stretch>
            <a:fillRect/>
          </a:stretch>
        </p:blipFill>
        <p:spPr bwMode="auto">
          <a:xfrm>
            <a:off x="0" y="0"/>
            <a:ext cx="9144000" cy="62484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2"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600">
                <a:solidFill>
                  <a:schemeClr val="bg1"/>
                </a:solidFill>
              </a:rPr>
              <a:t>The Lay Family Garden</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49</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70659" name="Picture 1" descr="perspective 1 add al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305550"/>
          </a:xfrm>
          <a:prstGeom prst="rect">
            <a:avLst/>
          </a:prstGeom>
          <a:noFill/>
          <a:ln w="9525">
            <a:noFill/>
            <a:miter lim="800000"/>
            <a:headEnd/>
            <a:tailEnd/>
          </a:ln>
        </p:spPr>
      </p:pic>
      <p:sp>
        <p:nvSpPr>
          <p:cNvPr id="5" name="Slide Number Placeholder 4"/>
          <p:cNvSpPr>
            <a:spLocks noGrp="1"/>
          </p:cNvSpPr>
          <p:nvPr>
            <p:ph type="sldNum" sz="quarter" idx="11"/>
          </p:nvPr>
        </p:nvSpPr>
        <p:spPr/>
        <p:txBody>
          <a:bodyPr/>
          <a:lstStyle/>
          <a:p>
            <a:pPr>
              <a:defRPr/>
            </a:pPr>
            <a:fld id="{BAD80466-84E9-4C04-90DB-62FAD774CE30}" type="slidenum">
              <a:rPr lang="en-US" smtClean="0"/>
              <a:pPr>
                <a:defRPr/>
              </a:pPr>
              <a:t>5</a:t>
            </a:fld>
            <a:endParaRPr lang="en-US"/>
          </a:p>
        </p:txBody>
      </p:sp>
    </p:spTree>
    <p:extLst>
      <p:ext uri="{BB962C8B-B14F-4D97-AF65-F5344CB8AC3E}">
        <p14:creationId xmlns:p14="http://schemas.microsoft.com/office/powerpoint/2010/main" val="4009345204"/>
      </p:ext>
    </p:extLst>
  </p:cSld>
  <p:clrMapOvr>
    <a:masterClrMapping/>
  </p:clrMapOvr>
  <p:transition spd="med" advClick="0" advTm="10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4-18-14 012edi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9600"/>
            <a:ext cx="9144000" cy="6858000"/>
          </a:xfrm>
          <a:prstGeom prst="rect">
            <a:avLst/>
          </a:prstGeom>
          <a:noFill/>
          <a:ln w="9525">
            <a:noFill/>
            <a:miter lim="800000"/>
            <a:headEnd/>
            <a:tailEnd/>
          </a:ln>
        </p:spPr>
      </p:pic>
      <p:sp>
        <p:nvSpPr>
          <p:cNvPr id="6" name="Rectangle 5"/>
          <p:cNvSpPr/>
          <p:nvPr/>
        </p:nvSpPr>
        <p:spPr>
          <a:xfrm>
            <a:off x="0" y="381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6"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600">
                <a:solidFill>
                  <a:schemeClr val="bg1"/>
                </a:solidFill>
              </a:rPr>
              <a:t>The </a:t>
            </a:r>
            <a:r>
              <a:rPr lang="en-US" sz="3600" smtClean="0">
                <a:solidFill>
                  <a:schemeClr val="bg1"/>
                </a:solidFill>
              </a:rPr>
              <a:t>Henry </a:t>
            </a:r>
            <a:r>
              <a:rPr lang="en-US" sz="3600" dirty="0" err="1">
                <a:solidFill>
                  <a:schemeClr val="bg1"/>
                </a:solidFill>
              </a:rPr>
              <a:t>Lindsley</a:t>
            </a:r>
            <a:r>
              <a:rPr lang="en-US" sz="3600" dirty="0">
                <a:solidFill>
                  <a:schemeClr val="bg1"/>
                </a:solidFill>
              </a:rPr>
              <a:t> Shadow Garden</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50</a:t>
            </a:fld>
            <a:endParaRPr lang="en-US"/>
          </a:p>
        </p:txBody>
      </p:sp>
    </p:spTree>
    <p:extLst>
      <p:ext uri="{BB962C8B-B14F-4D97-AF65-F5344CB8AC3E}">
        <p14:creationId xmlns:p14="http://schemas.microsoft.com/office/powerpoint/2010/main" val="1950694159"/>
      </p:ext>
    </p:extLst>
  </p:cSld>
  <p:clrMapOvr>
    <a:masterClrMapping/>
  </p:clrMapOvr>
  <p:transition spd="med" advClick="0" advTm="10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r="13155"/>
          <a:stretch/>
        </p:blipFill>
        <p:spPr>
          <a:xfrm>
            <a:off x="-1" y="0"/>
            <a:ext cx="9144001" cy="6305550"/>
          </a:xfrm>
          <a:prstGeom prst="rect">
            <a:avLst/>
          </a:prstGeom>
        </p:spPr>
      </p:pic>
      <p:sp>
        <p:nvSpPr>
          <p:cNvPr id="5" name="Rectangle 4"/>
          <p:cNvSpPr/>
          <p:nvPr/>
        </p:nvSpPr>
        <p:spPr>
          <a:xfrm>
            <a:off x="0" y="762000"/>
            <a:ext cx="9144000" cy="762000"/>
          </a:xfrm>
          <a:prstGeom prst="rect">
            <a:avLst/>
          </a:prstGeom>
          <a:solidFill>
            <a:srgbClr val="6699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itle 5"/>
          <p:cNvSpPr txBox="1">
            <a:spLocks/>
          </p:cNvSpPr>
          <p:nvPr/>
        </p:nvSpPr>
        <p:spPr bwMode="auto">
          <a:xfrm>
            <a:off x="1143000" y="838200"/>
            <a:ext cx="8229600" cy="1143000"/>
          </a:xfrm>
          <a:prstGeom prst="rect">
            <a:avLst/>
          </a:prstGeom>
          <a:noFill/>
          <a:ln w="9525">
            <a:noFill/>
            <a:miter lim="800000"/>
            <a:headEnd/>
            <a:tailEnd/>
          </a:ln>
        </p:spPr>
        <p:txBody>
          <a:bodyPr/>
          <a:lstStyle/>
          <a:p>
            <a:r>
              <a:rPr lang="en-US" sz="3600" kern="0" dirty="0" err="1">
                <a:solidFill>
                  <a:schemeClr val="bg1"/>
                </a:solidFill>
              </a:rPr>
              <a:t>Artscape</a:t>
            </a:r>
            <a:r>
              <a:rPr lang="en-US" sz="3600" kern="0" dirty="0">
                <a:solidFill>
                  <a:schemeClr val="bg1"/>
                </a:solidFill>
              </a:rPr>
              <a:t>, Fine Art Show and Sale</a:t>
            </a:r>
          </a:p>
        </p:txBody>
      </p:sp>
      <p:sp>
        <p:nvSpPr>
          <p:cNvPr id="7" name="Slide Number Placeholder 6"/>
          <p:cNvSpPr>
            <a:spLocks noGrp="1"/>
          </p:cNvSpPr>
          <p:nvPr>
            <p:ph type="sldNum" sz="quarter" idx="11"/>
          </p:nvPr>
        </p:nvSpPr>
        <p:spPr/>
        <p:txBody>
          <a:bodyPr/>
          <a:lstStyle/>
          <a:p>
            <a:pPr>
              <a:defRPr/>
            </a:pPr>
            <a:fld id="{5361D05C-C80D-4409-B9CB-0B3A91AB94D5}" type="slidenum">
              <a:rPr lang="en-US" smtClean="0"/>
              <a:pPr>
                <a:defRPr/>
              </a:pPr>
              <a:t>51</a:t>
            </a:fld>
            <a:endParaRPr lang="en-US"/>
          </a:p>
        </p:txBody>
      </p:sp>
    </p:spTree>
    <p:extLst>
      <p:ext uri="{BB962C8B-B14F-4D97-AF65-F5344CB8AC3E}">
        <p14:creationId xmlns:p14="http://schemas.microsoft.com/office/powerpoint/2010/main" val="998638255"/>
      </p:ext>
    </p:extLst>
  </p:cSld>
  <p:clrMapOvr>
    <a:masterClrMapping/>
  </p:clrMapOvr>
  <p:transition spd="med" advClick="0" advTm="10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5"/>
          <p:cNvSpPr>
            <a:spLocks noGrp="1"/>
          </p:cNvSpPr>
          <p:nvPr>
            <p:ph type="title"/>
          </p:nvPr>
        </p:nvSpPr>
        <p:spPr/>
        <p:txBody>
          <a:bodyPr/>
          <a:lstStyle/>
          <a:p>
            <a:r>
              <a:rPr lang="en-US" sz="3200" b="0" dirty="0" smtClean="0">
                <a:solidFill>
                  <a:srgbClr val="669933"/>
                </a:solidFill>
              </a:rPr>
              <a:t>Research as Another Part</a:t>
            </a:r>
            <a:br>
              <a:rPr lang="en-US" sz="3200" b="0" dirty="0" smtClean="0">
                <a:solidFill>
                  <a:srgbClr val="669933"/>
                </a:solidFill>
              </a:rPr>
            </a:br>
            <a:r>
              <a:rPr lang="en-US" sz="3200" b="0" dirty="0" smtClean="0">
                <a:solidFill>
                  <a:srgbClr val="669933"/>
                </a:solidFill>
              </a:rPr>
              <a:t>of our Mission</a:t>
            </a:r>
          </a:p>
        </p:txBody>
      </p:sp>
      <p:sp>
        <p:nvSpPr>
          <p:cNvPr id="3" name="Content Placeholder 2"/>
          <p:cNvSpPr>
            <a:spLocks noGrp="1"/>
          </p:cNvSpPr>
          <p:nvPr>
            <p:ph idx="1"/>
          </p:nvPr>
        </p:nvSpPr>
        <p:spPr>
          <a:xfrm>
            <a:off x="0" y="1447800"/>
            <a:ext cx="8915400" cy="4449763"/>
          </a:xfrm>
        </p:spPr>
        <p:txBody>
          <a:bodyPr/>
          <a:lstStyle/>
          <a:p>
            <a:pPr lvl="0">
              <a:buNone/>
            </a:pPr>
            <a:r>
              <a:rPr lang="en-US" sz="2000" dirty="0" smtClean="0">
                <a:solidFill>
                  <a:srgbClr val="669933"/>
                </a:solidFill>
              </a:rPr>
              <a:t>	We have an internationally known research program that trials both annual and perennial plant material as we take some of the most comprehensive data in the trialing industry.</a:t>
            </a:r>
          </a:p>
          <a:p>
            <a:pPr lvl="0">
              <a:buNone/>
            </a:pPr>
            <a:endParaRPr lang="en-US" sz="2000" dirty="0" smtClean="0">
              <a:solidFill>
                <a:srgbClr val="669933"/>
              </a:solidFill>
            </a:endParaRPr>
          </a:p>
          <a:p>
            <a:pPr lvl="0">
              <a:buNone/>
            </a:pPr>
            <a:r>
              <a:rPr lang="en-US" sz="2000" dirty="0" smtClean="0">
                <a:solidFill>
                  <a:srgbClr val="669933"/>
                </a:solidFill>
              </a:rPr>
              <a:t>	Our diverse and at times extreme climate here in North Central Texas, as well as our unfavorable soil type (heavy clay with a high pH), make our Trial gardens stand out from the rest.</a:t>
            </a:r>
          </a:p>
          <a:p>
            <a:pPr lvl="0">
              <a:buNone/>
            </a:pPr>
            <a:endParaRPr lang="en-US" sz="2000" dirty="0" smtClean="0">
              <a:solidFill>
                <a:srgbClr val="669933"/>
              </a:solidFill>
            </a:endParaRPr>
          </a:p>
          <a:p>
            <a:pPr lvl="0">
              <a:buNone/>
            </a:pPr>
            <a:r>
              <a:rPr lang="en-US" sz="2000" dirty="0" smtClean="0">
                <a:solidFill>
                  <a:srgbClr val="669933"/>
                </a:solidFill>
              </a:rPr>
              <a:t>	In the industry we are recognized most for our heat tolerance trials (Slogan: “If we can’t kill it, no one can!”).</a:t>
            </a:r>
          </a:p>
          <a:p>
            <a:pPr lvl="0">
              <a:buNone/>
            </a:pPr>
            <a:endParaRPr lang="en-US" sz="2000" dirty="0" smtClean="0">
              <a:solidFill>
                <a:srgbClr val="669933"/>
              </a:solidFill>
            </a:endParaRPr>
          </a:p>
          <a:p>
            <a:pPr>
              <a:buNone/>
            </a:pPr>
            <a:r>
              <a:rPr lang="en-US" sz="2000" dirty="0" smtClean="0">
                <a:solidFill>
                  <a:srgbClr val="669933"/>
                </a:solidFill>
              </a:rPr>
              <a:t>	Field Day – Annual industry only event held in June where horticulture professionals from across the state and US come to the Arboretum to see the trials and learn about our winners for the year.</a:t>
            </a:r>
          </a:p>
          <a:p>
            <a:pPr lvl="0">
              <a:buNone/>
            </a:pPr>
            <a:endParaRPr lang="en-US" sz="2000" dirty="0" smtClean="0">
              <a:solidFill>
                <a:srgbClr val="669933"/>
              </a:solidFill>
            </a:endParaRPr>
          </a:p>
          <a:p>
            <a:pPr lvl="0">
              <a:buNone/>
            </a:pPr>
            <a:endParaRPr lang="en-US" sz="2000" dirty="0" smtClean="0">
              <a:solidFill>
                <a:srgbClr val="669933"/>
              </a:solidFill>
            </a:endParaRPr>
          </a:p>
          <a:p>
            <a:pPr lvl="0">
              <a:buNone/>
            </a:pPr>
            <a:r>
              <a:rPr lang="en-US" sz="2000" dirty="0" smtClean="0">
                <a:solidFill>
                  <a:srgbClr val="669933"/>
                </a:solidFill>
              </a:rPr>
              <a:t>	</a:t>
            </a:r>
            <a:endParaRPr lang="en-US" sz="1800" dirty="0">
              <a:solidFill>
                <a:srgbClr val="669933"/>
              </a:solidFill>
            </a:endParaRPr>
          </a:p>
        </p:txBody>
      </p:sp>
      <p:sp>
        <p:nvSpPr>
          <p:cNvPr id="5" name="Slide Number Placeholder 4"/>
          <p:cNvSpPr>
            <a:spLocks noGrp="1"/>
          </p:cNvSpPr>
          <p:nvPr>
            <p:ph type="sldNum" sz="quarter" idx="11"/>
          </p:nvPr>
        </p:nvSpPr>
        <p:spPr/>
        <p:txBody>
          <a:bodyPr/>
          <a:lstStyle/>
          <a:p>
            <a:pPr>
              <a:defRPr/>
            </a:pPr>
            <a:fld id="{34DD5633-383E-4C58-B514-28914F598175}" type="slidenum">
              <a:rPr lang="en-US" smtClean="0"/>
              <a:pPr>
                <a:defRPr/>
              </a:pPr>
              <a:t>6</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royse\AppData\Local\Microsoft\Windows\Temporary Internet Files\Content.Outlook\L7F5LPNP\MT Summer 2014 (2).jpg"/>
          <p:cNvPicPr>
            <a:picLocks noChangeAspect="1" noChangeArrowheads="1"/>
          </p:cNvPicPr>
          <p:nvPr/>
        </p:nvPicPr>
        <p:blipFill>
          <a:blip r:embed="rId2" cstate="screen">
            <a:extLst>
              <a:ext uri="{28A0092B-C50C-407E-A947-70E740481C1C}">
                <a14:useLocalDpi xmlns:a14="http://schemas.microsoft.com/office/drawing/2010/main"/>
              </a:ext>
            </a:extLst>
          </a:blip>
          <a:srcRect t="3185" b="7433"/>
          <a:stretch>
            <a:fillRect/>
          </a:stretch>
        </p:blipFill>
        <p:spPr bwMode="auto">
          <a:xfrm>
            <a:off x="0" y="-89894"/>
            <a:ext cx="9144000" cy="6414494"/>
          </a:xfrm>
          <a:prstGeom prst="rect">
            <a:avLst/>
          </a:prstGeom>
          <a:noFill/>
        </p:spPr>
      </p:pic>
      <p:pic>
        <p:nvPicPr>
          <p:cNvPr id="3074" name="Picture 2" descr="C:\Users\eroyse\AppData\Local\Microsoft\Windows\Temporary Internet Files\Content.Outlook\L7F5LPNP\AAS Overall - Blooms 2014 - 07 (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9841"/>
            <a:ext cx="9677400" cy="6434442"/>
          </a:xfrm>
          <a:prstGeom prst="rect">
            <a:avLst/>
          </a:prstGeom>
          <a:noFill/>
        </p:spPr>
      </p:pic>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7</a:t>
            </a:fld>
            <a:endParaRPr lang="en-US"/>
          </a:p>
        </p:txBody>
      </p:sp>
    </p:spTree>
  </p:cSld>
  <p:clrMapOvr>
    <a:masterClrMapping/>
  </p:clrMapOvr>
  <p:transition spd="med" advClick="0" advTm="10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52451"/>
          </a:xfrm>
        </p:spPr>
        <p:txBody>
          <a:bodyPr/>
          <a:lstStyle/>
          <a:p>
            <a:r>
              <a:rPr lang="en-US" sz="2400" dirty="0" smtClean="0">
                <a:solidFill>
                  <a:srgbClr val="669933"/>
                </a:solidFill>
              </a:rPr>
              <a:t>Children’s Education</a:t>
            </a:r>
            <a:endParaRPr lang="en-US" sz="2400" dirty="0">
              <a:solidFill>
                <a:srgbClr val="669933"/>
              </a:solidFill>
            </a:endParaRPr>
          </a:p>
        </p:txBody>
      </p:sp>
      <p:sp>
        <p:nvSpPr>
          <p:cNvPr id="5" name="Slide Number Placeholder 4"/>
          <p:cNvSpPr>
            <a:spLocks noGrp="1"/>
          </p:cNvSpPr>
          <p:nvPr>
            <p:ph type="sldNum" sz="quarter" idx="11"/>
          </p:nvPr>
        </p:nvSpPr>
        <p:spPr/>
        <p:txBody>
          <a:bodyPr/>
          <a:lstStyle/>
          <a:p>
            <a:pPr>
              <a:defRPr/>
            </a:pPr>
            <a:fld id="{34DD5633-383E-4C58-B514-28914F598175}" type="slidenum">
              <a:rPr lang="en-US" smtClean="0"/>
              <a:pPr>
                <a:defRPr/>
              </a:pPr>
              <a:t>8</a:t>
            </a:fld>
            <a:endParaRPr lang="en-US"/>
          </a:p>
        </p:txBody>
      </p:sp>
      <p:graphicFrame>
        <p:nvGraphicFramePr>
          <p:cNvPr id="7" name="Chart 6"/>
          <p:cNvGraphicFramePr>
            <a:graphicFrameLocks/>
          </p:cNvGraphicFramePr>
          <p:nvPr>
            <p:extLst>
              <p:ext uri="{D42A27DB-BD31-4B8C-83A1-F6EECF244321}">
                <p14:modId xmlns:p14="http://schemas.microsoft.com/office/powerpoint/2010/main" val="2361397768"/>
              </p:ext>
            </p:extLst>
          </p:nvPr>
        </p:nvGraphicFramePr>
        <p:xfrm>
          <a:off x="190500" y="3430689"/>
          <a:ext cx="8763000" cy="2671763"/>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p:cNvPicPr>
            <a:picLocks noChangeAspect="1"/>
          </p:cNvPicPr>
          <p:nvPr/>
        </p:nvPicPr>
        <p:blipFill>
          <a:blip r:embed="rId3"/>
          <a:stretch>
            <a:fillRect/>
          </a:stretch>
        </p:blipFill>
        <p:spPr>
          <a:xfrm>
            <a:off x="190500" y="571420"/>
            <a:ext cx="5791702" cy="2822693"/>
          </a:xfrm>
          <a:prstGeom prst="rect">
            <a:avLst/>
          </a:prstGeom>
        </p:spPr>
      </p:pic>
      <p:sp>
        <p:nvSpPr>
          <p:cNvPr id="8" name="TextBox 7"/>
          <p:cNvSpPr txBox="1"/>
          <p:nvPr/>
        </p:nvSpPr>
        <p:spPr>
          <a:xfrm>
            <a:off x="6019800" y="1219200"/>
            <a:ext cx="3009900" cy="1354217"/>
          </a:xfrm>
          <a:prstGeom prst="rect">
            <a:avLst/>
          </a:prstGeom>
          <a:noFill/>
        </p:spPr>
        <p:txBody>
          <a:bodyPr wrap="square" rtlCol="0">
            <a:spAutoFit/>
          </a:bodyPr>
          <a:lstStyle/>
          <a:p>
            <a:r>
              <a:rPr lang="en-US" dirty="0" smtClean="0"/>
              <a:t>    </a:t>
            </a:r>
            <a:r>
              <a:rPr lang="en-US" sz="1700" dirty="0" smtClean="0"/>
              <a:t>In 2018-19 School Year</a:t>
            </a:r>
          </a:p>
          <a:p>
            <a:pPr marL="285750" indent="-285750">
              <a:buFont typeface="Arial" panose="020B0604020202020204" pitchFamily="34" charset="0"/>
              <a:buChar char="•"/>
            </a:pPr>
            <a:r>
              <a:rPr lang="en-US" sz="1600" dirty="0" smtClean="0"/>
              <a:t>Over 100,000 children in classes taught </a:t>
            </a:r>
          </a:p>
          <a:p>
            <a:pPr marL="285750" indent="-285750">
              <a:buFont typeface="Arial" panose="020B0604020202020204" pitchFamily="34" charset="0"/>
              <a:buChar char="•"/>
            </a:pPr>
            <a:r>
              <a:rPr lang="en-US" sz="1600" dirty="0" smtClean="0"/>
              <a:t>119 schools have received bus stipends</a:t>
            </a:r>
          </a:p>
        </p:txBody>
      </p:sp>
    </p:spTree>
    <p:extLst>
      <p:ext uri="{BB962C8B-B14F-4D97-AF65-F5344CB8AC3E}">
        <p14:creationId xmlns:p14="http://schemas.microsoft.com/office/powerpoint/2010/main" val="1986843953"/>
      </p:ext>
    </p:extLst>
  </p:cSld>
  <p:clrMapOvr>
    <a:masterClrMapping/>
  </p:clrMapOvr>
  <p:transition spd="med" advClick="0" advTm="10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3"/>
          <p:cNvSpPr txBox="1">
            <a:spLocks noChangeArrowheads="1"/>
          </p:cNvSpPr>
          <p:nvPr/>
        </p:nvSpPr>
        <p:spPr bwMode="auto">
          <a:xfrm>
            <a:off x="533400" y="1816100"/>
            <a:ext cx="8077200" cy="4616648"/>
          </a:xfrm>
          <a:prstGeom prst="rect">
            <a:avLst/>
          </a:prstGeom>
          <a:noFill/>
          <a:ln w="9525">
            <a:noFill/>
            <a:miter lim="800000"/>
            <a:headEnd/>
            <a:tailEnd/>
          </a:ln>
        </p:spPr>
        <p:txBody>
          <a:bodyPr wrap="square">
            <a:spAutoFit/>
          </a:bodyPr>
          <a:lstStyle/>
          <a:p>
            <a:r>
              <a:rPr lang="en-US" sz="2000" dirty="0">
                <a:solidFill>
                  <a:srgbClr val="669933"/>
                </a:solidFill>
              </a:rPr>
              <a:t>Only one of its type in the world</a:t>
            </a:r>
          </a:p>
          <a:p>
            <a:r>
              <a:rPr lang="en-US" sz="2000" dirty="0">
                <a:solidFill>
                  <a:srgbClr val="669933"/>
                </a:solidFill>
              </a:rPr>
              <a:t> </a:t>
            </a:r>
          </a:p>
          <a:p>
            <a:r>
              <a:rPr lang="en-US" sz="2000" dirty="0">
                <a:solidFill>
                  <a:srgbClr val="669933"/>
                </a:solidFill>
              </a:rPr>
              <a:t>Created around K-6 life and earth science state and national curriculum standards</a:t>
            </a:r>
          </a:p>
          <a:p>
            <a:r>
              <a:rPr lang="en-US" sz="2000" dirty="0">
                <a:solidFill>
                  <a:srgbClr val="669933"/>
                </a:solidFill>
              </a:rPr>
              <a:t> </a:t>
            </a:r>
          </a:p>
          <a:p>
            <a:r>
              <a:rPr lang="en-US" sz="2000" dirty="0">
                <a:solidFill>
                  <a:srgbClr val="669933"/>
                </a:solidFill>
              </a:rPr>
              <a:t>Many awards and national recognition since </a:t>
            </a:r>
            <a:r>
              <a:rPr lang="en-US" sz="2000" dirty="0" smtClean="0">
                <a:solidFill>
                  <a:srgbClr val="669933"/>
                </a:solidFill>
              </a:rPr>
              <a:t>opening</a:t>
            </a:r>
          </a:p>
          <a:p>
            <a:r>
              <a:rPr lang="en-US" sz="2000" dirty="0">
                <a:solidFill>
                  <a:srgbClr val="669933"/>
                </a:solidFill>
              </a:rPr>
              <a:t>	</a:t>
            </a:r>
            <a:r>
              <a:rPr lang="en-US" dirty="0" smtClean="0">
                <a:solidFill>
                  <a:srgbClr val="669933"/>
                </a:solidFill>
              </a:rPr>
              <a:t>National Wildlife Federation Certified Wildlife Habitat</a:t>
            </a:r>
            <a:br>
              <a:rPr lang="en-US" dirty="0" smtClean="0">
                <a:solidFill>
                  <a:srgbClr val="669933"/>
                </a:solidFill>
              </a:rPr>
            </a:br>
            <a:r>
              <a:rPr lang="en-US" dirty="0" smtClean="0">
                <a:solidFill>
                  <a:srgbClr val="669933"/>
                </a:solidFill>
              </a:rPr>
              <a:t> 	Monarch Watch Certified Monarch Waystation</a:t>
            </a:r>
            <a:br>
              <a:rPr lang="en-US" dirty="0" smtClean="0">
                <a:solidFill>
                  <a:srgbClr val="669933"/>
                </a:solidFill>
              </a:rPr>
            </a:br>
            <a:r>
              <a:rPr lang="en-US" dirty="0" smtClean="0">
                <a:solidFill>
                  <a:srgbClr val="669933"/>
                </a:solidFill>
              </a:rPr>
              <a:t> 	Texas Parks &amp; Wildlife Department Texas Aquatic Science Field Site</a:t>
            </a:r>
            <a:endParaRPr lang="en-US" dirty="0">
              <a:solidFill>
                <a:srgbClr val="669933"/>
              </a:solidFill>
            </a:endParaRPr>
          </a:p>
          <a:p>
            <a:r>
              <a:rPr lang="en-US" sz="2000" dirty="0">
                <a:solidFill>
                  <a:srgbClr val="669933"/>
                </a:solidFill>
              </a:rPr>
              <a:t> </a:t>
            </a:r>
          </a:p>
          <a:p>
            <a:r>
              <a:rPr lang="en-US" sz="2000" dirty="0">
                <a:solidFill>
                  <a:srgbClr val="669933"/>
                </a:solidFill>
              </a:rPr>
              <a:t>42MM impressions worldwide in first two weeks</a:t>
            </a:r>
          </a:p>
          <a:p>
            <a:r>
              <a:rPr lang="en-US" sz="2000" dirty="0">
                <a:solidFill>
                  <a:srgbClr val="669933"/>
                </a:solidFill>
              </a:rPr>
              <a:t> </a:t>
            </a:r>
          </a:p>
          <a:p>
            <a:r>
              <a:rPr lang="en-US" sz="2000" dirty="0">
                <a:solidFill>
                  <a:srgbClr val="669933"/>
                </a:solidFill>
              </a:rPr>
              <a:t>SMU Evaluation Results show </a:t>
            </a:r>
            <a:r>
              <a:rPr lang="en-US" sz="2000" dirty="0" smtClean="0">
                <a:solidFill>
                  <a:srgbClr val="669933"/>
                </a:solidFill>
              </a:rPr>
              <a:t>a significant difference made in </a:t>
            </a:r>
            <a:r>
              <a:rPr lang="en-US" sz="2000" dirty="0">
                <a:solidFill>
                  <a:srgbClr val="669933"/>
                </a:solidFill>
              </a:rPr>
              <a:t>children’s retention</a:t>
            </a:r>
          </a:p>
          <a:p>
            <a:endParaRPr lang="en-US" dirty="0"/>
          </a:p>
        </p:txBody>
      </p:sp>
      <p:sp>
        <p:nvSpPr>
          <p:cNvPr id="39939" name="Title 5"/>
          <p:cNvSpPr txBox="1">
            <a:spLocks/>
          </p:cNvSpPr>
          <p:nvPr/>
        </p:nvSpPr>
        <p:spPr bwMode="auto">
          <a:xfrm>
            <a:off x="457200" y="457200"/>
            <a:ext cx="8229600" cy="1143000"/>
          </a:xfrm>
          <a:prstGeom prst="rect">
            <a:avLst/>
          </a:prstGeom>
          <a:noFill/>
          <a:ln w="9525">
            <a:noFill/>
            <a:miter lim="800000"/>
            <a:headEnd/>
            <a:tailEnd/>
          </a:ln>
        </p:spPr>
        <p:txBody>
          <a:bodyPr/>
          <a:lstStyle/>
          <a:p>
            <a:pPr algn="ctr"/>
            <a:r>
              <a:rPr lang="en-US" sz="3200" dirty="0">
                <a:solidFill>
                  <a:srgbClr val="669933"/>
                </a:solidFill>
              </a:rPr>
              <a:t>The Rory Meyers</a:t>
            </a:r>
          </a:p>
          <a:p>
            <a:pPr algn="ctr"/>
            <a:r>
              <a:rPr lang="en-US" sz="3200" dirty="0">
                <a:solidFill>
                  <a:srgbClr val="669933"/>
                </a:solidFill>
              </a:rPr>
              <a:t>Children’s Adventure Garden</a:t>
            </a:r>
          </a:p>
        </p:txBody>
      </p:sp>
      <p:sp>
        <p:nvSpPr>
          <p:cNvPr id="4" name="Slide Number Placeholder 3"/>
          <p:cNvSpPr>
            <a:spLocks noGrp="1"/>
          </p:cNvSpPr>
          <p:nvPr>
            <p:ph type="sldNum" sz="quarter" idx="11"/>
          </p:nvPr>
        </p:nvSpPr>
        <p:spPr/>
        <p:txBody>
          <a:bodyPr/>
          <a:lstStyle/>
          <a:p>
            <a:pPr>
              <a:defRPr/>
            </a:pPr>
            <a:fld id="{5361D05C-C80D-4409-B9CB-0B3A91AB94D5}" type="slidenum">
              <a:rPr lang="en-US" smtClean="0"/>
              <a:pPr>
                <a:defRPr/>
              </a:pPr>
              <a:t>9</a:t>
            </a:fld>
            <a:endParaRPr lang="en-US"/>
          </a:p>
        </p:txBody>
      </p:sp>
    </p:spTree>
  </p:cSld>
  <p:clrMapOvr>
    <a:masterClrMapping/>
  </p:clrMapOvr>
  <p:transition spd="med" advClick="0" advTm="10000">
    <p:fade/>
  </p:transition>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728D0683A30942BDA6E6A5F41F7D31" ma:contentTypeVersion="0" ma:contentTypeDescription="Create a new document." ma:contentTypeScope="" ma:versionID="3bc80642e04e7a7d684944bbe9c4e550">
  <xsd:schema xmlns:xsd="http://www.w3.org/2001/XMLSchema" xmlns:xs="http://www.w3.org/2001/XMLSchema" xmlns:p="http://schemas.microsoft.com/office/2006/metadata/properties" xmlns:ns1="http://schemas.microsoft.com/sharepoint/v3" targetNamespace="http://schemas.microsoft.com/office/2006/metadata/properties" ma:root="true" ma:fieldsID="71c3cda2c8b39f88eabd54cbf92a846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1D16C8D-216F-41C7-A442-B27F9E6AC06F}"/>
</file>

<file path=customXml/itemProps2.xml><?xml version="1.0" encoding="utf-8"?>
<ds:datastoreItem xmlns:ds="http://schemas.openxmlformats.org/officeDocument/2006/customXml" ds:itemID="{1855A3FB-D373-4E7C-9E96-7812F41807CC}"/>
</file>

<file path=customXml/itemProps3.xml><?xml version="1.0" encoding="utf-8"?>
<ds:datastoreItem xmlns:ds="http://schemas.openxmlformats.org/officeDocument/2006/customXml" ds:itemID="{B45E9A47-3CFD-4DE6-8A73-90E21DD891DD}"/>
</file>

<file path=docProps/app.xml><?xml version="1.0" encoding="utf-8"?>
<Properties xmlns="http://schemas.openxmlformats.org/officeDocument/2006/extended-properties" xmlns:vt="http://schemas.openxmlformats.org/officeDocument/2006/docPropsVTypes">
  <Template/>
  <TotalTime>0</TotalTime>
  <Words>737</Words>
  <Application>Microsoft Office PowerPoint</Application>
  <PresentationFormat>On-screen Show (4:3)</PresentationFormat>
  <Paragraphs>260</Paragraphs>
  <Slides>51</Slides>
  <Notes>8</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5" baseType="lpstr">
      <vt:lpstr>Arial</vt:lpstr>
      <vt:lpstr>Calibri</vt:lpstr>
      <vt:lpstr>1_Default Design</vt:lpstr>
      <vt:lpstr>Worksheet</vt:lpstr>
      <vt:lpstr>Overview of  The Dallas Arboretum  and Botanical Garden</vt:lpstr>
      <vt:lpstr>PowerPoint Presentation</vt:lpstr>
      <vt:lpstr>A Tasteful Place Opened Fall 2017    </vt:lpstr>
      <vt:lpstr>PowerPoint Presentation</vt:lpstr>
      <vt:lpstr>PowerPoint Presentation</vt:lpstr>
      <vt:lpstr>Research as Another Part of our Mission</vt:lpstr>
      <vt:lpstr>PowerPoint Presentation</vt:lpstr>
      <vt:lpstr>Children’s Education</vt:lpstr>
      <vt:lpstr>PowerPoint Presentation</vt:lpstr>
      <vt:lpstr>PowerPoint Presentation</vt:lpstr>
      <vt:lpstr>PowerPoint Presentation</vt:lpstr>
      <vt:lpstr>Arboretum Staff</vt:lpstr>
      <vt:lpstr>PowerPoint Presentation</vt:lpstr>
      <vt:lpstr>The Board of Directors: A Cross Section of Community Leaders</vt:lpstr>
      <vt:lpstr>Our Future…By the Numbers</vt:lpstr>
      <vt:lpstr>Our Future…By the Numbers</vt:lpstr>
      <vt:lpstr>The Visitor Experience</vt:lpstr>
      <vt:lpstr>Annual Visitor’s Survey Satisfaction Ratings</vt:lpstr>
      <vt:lpstr>National and International Acclaim</vt:lpstr>
      <vt:lpstr>PowerPoint Presentation</vt:lpstr>
      <vt:lpstr>Reviews and Accolades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Summer 2020 Exhibit- Seward Johnson, Celebrating the Familiar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revision>298</cp:revision>
  <cp:lastPrinted>2018-12-21T00:16:03Z</cp:lastPrinted>
  <dcterms:created xsi:type="dcterms:W3CDTF">2013-06-11T23:12:36Z</dcterms:created>
  <dcterms:modified xsi:type="dcterms:W3CDTF">2020-01-20T20:19:12Z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0x01010026728D0683A30942BDA6E6A5F41F7D31</vt:lpwstr>
  </property>
</Properties>
</file>