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1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1.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4" r:id="rId1"/>
  </p:sldMasterIdLst>
  <p:notesMasterIdLst>
    <p:notesMasterId r:id="rId19"/>
  </p:notesMasterIdLst>
  <p:sldIdLst>
    <p:sldId id="256" r:id="rId2"/>
    <p:sldId id="257" r:id="rId3"/>
    <p:sldId id="258" r:id="rId4"/>
    <p:sldId id="259" r:id="rId5"/>
    <p:sldId id="260" r:id="rId6"/>
    <p:sldId id="271" r:id="rId7"/>
    <p:sldId id="270" r:id="rId8"/>
    <p:sldId id="269" r:id="rId9"/>
    <p:sldId id="272" r:id="rId10"/>
    <p:sldId id="273" r:id="rId11"/>
    <p:sldId id="274" r:id="rId12"/>
    <p:sldId id="275" r:id="rId13"/>
    <p:sldId id="278" r:id="rId14"/>
    <p:sldId id="279" r:id="rId15"/>
    <p:sldId id="280" r:id="rId16"/>
    <p:sldId id="281" r:id="rId17"/>
    <p:sldId id="26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8" autoAdjust="0"/>
    <p:restoredTop sz="85578" autoAdjust="0"/>
  </p:normalViewPr>
  <p:slideViewPr>
    <p:cSldViewPr snapToGrid="0">
      <p:cViewPr varScale="1">
        <p:scale>
          <a:sx n="74" d="100"/>
          <a:sy n="74" d="100"/>
        </p:scale>
        <p:origin x="902" y="72"/>
      </p:cViewPr>
      <p:guideLst>
        <p:guide orient="horz" pos="2160"/>
        <p:guide pos="3840"/>
      </p:guideLst>
    </p:cSldViewPr>
  </p:slideViewPr>
  <p:outlineViewPr>
    <p:cViewPr>
      <p:scale>
        <a:sx n="33" d="100"/>
        <a:sy n="33" d="100"/>
      </p:scale>
      <p:origin x="0" y="-565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D83401-784A-46EA-B90C-712BA13CF04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F177E2E-8DBA-4B27-A751-C7FC3C97AFAD}">
      <dgm:prSet phldrT="[Text]"/>
      <dgm:spPr>
        <a:effectLst>
          <a:outerShdw blurRad="50800" dist="38100" dir="13500000" algn="br" rotWithShape="0">
            <a:prstClr val="black">
              <a:alpha val="40000"/>
            </a:prstClr>
          </a:outerShdw>
        </a:effectLst>
      </dgm:spPr>
      <dgm:t>
        <a:bodyPr/>
        <a:lstStyle/>
        <a:p>
          <a:r>
            <a:rPr lang="en-US" dirty="0">
              <a:latin typeface="+mj-lt"/>
            </a:rPr>
            <a:t>1. </a:t>
          </a:r>
        </a:p>
        <a:p>
          <a:r>
            <a:rPr lang="en-US" dirty="0">
              <a:latin typeface="+mj-lt"/>
            </a:rPr>
            <a:t>LOCAL GOALS</a:t>
          </a:r>
        </a:p>
      </dgm:t>
    </dgm:pt>
    <dgm:pt modelId="{2C158198-2DC5-4321-92B0-6D6BE0C6F7B2}" type="parTrans" cxnId="{30ACC409-EF01-4719-8FA5-BCF3C199E557}">
      <dgm:prSet/>
      <dgm:spPr/>
      <dgm:t>
        <a:bodyPr/>
        <a:lstStyle/>
        <a:p>
          <a:endParaRPr lang="en-US">
            <a:latin typeface="+mj-lt"/>
          </a:endParaRPr>
        </a:p>
      </dgm:t>
    </dgm:pt>
    <dgm:pt modelId="{5F60CFA3-22AE-426A-B28B-FD87B9BA3EC5}" type="sibTrans" cxnId="{30ACC409-EF01-4719-8FA5-BCF3C199E557}">
      <dgm:prSet/>
      <dgm:spPr/>
      <dgm:t>
        <a:bodyPr/>
        <a:lstStyle/>
        <a:p>
          <a:endParaRPr lang="en-US">
            <a:latin typeface="+mj-lt"/>
          </a:endParaRPr>
        </a:p>
      </dgm:t>
    </dgm:pt>
    <dgm:pt modelId="{547B1D42-4CCE-424B-BFDA-31EDFFC8BF18}">
      <dgm:prSet phldrT="[Text]"/>
      <dgm:spPr>
        <a:effectLst>
          <a:outerShdw blurRad="50800" dist="38100" dir="13500000" algn="br" rotWithShape="0">
            <a:prstClr val="black">
              <a:alpha val="40000"/>
            </a:prstClr>
          </a:outerShdw>
        </a:effectLst>
      </dgm:spPr>
      <dgm:t>
        <a:bodyPr/>
        <a:lstStyle/>
        <a:p>
          <a:r>
            <a:rPr lang="en-US" dirty="0">
              <a:latin typeface="+mj-lt"/>
            </a:rPr>
            <a:t>2. </a:t>
          </a:r>
        </a:p>
        <a:p>
          <a:r>
            <a:rPr lang="en-US" dirty="0">
              <a:latin typeface="+mj-lt"/>
            </a:rPr>
            <a:t>SUPPORTIVE REGULATIONS</a:t>
          </a:r>
        </a:p>
      </dgm:t>
    </dgm:pt>
    <dgm:pt modelId="{5F700F22-638B-4473-97ED-42142B85DF05}" type="parTrans" cxnId="{990425EA-7850-40A6-801F-D03B15A7FBFB}">
      <dgm:prSet/>
      <dgm:spPr/>
      <dgm:t>
        <a:bodyPr/>
        <a:lstStyle/>
        <a:p>
          <a:endParaRPr lang="en-US">
            <a:latin typeface="+mj-lt"/>
          </a:endParaRPr>
        </a:p>
      </dgm:t>
    </dgm:pt>
    <dgm:pt modelId="{B0666BB3-CD44-4875-9F47-3A324DD0A421}" type="sibTrans" cxnId="{990425EA-7850-40A6-801F-D03B15A7FBFB}">
      <dgm:prSet/>
      <dgm:spPr/>
      <dgm:t>
        <a:bodyPr/>
        <a:lstStyle/>
        <a:p>
          <a:endParaRPr lang="en-US">
            <a:latin typeface="+mj-lt"/>
          </a:endParaRPr>
        </a:p>
      </dgm:t>
    </dgm:pt>
    <dgm:pt modelId="{420941E1-E55A-4AAB-8777-CB3ACE2D6812}">
      <dgm:prSet phldrT="[Text]"/>
      <dgm:spPr>
        <a:effectLst>
          <a:outerShdw blurRad="50800" dist="38100" dir="13500000" algn="br" rotWithShape="0">
            <a:prstClr val="black">
              <a:alpha val="40000"/>
            </a:prstClr>
          </a:outerShdw>
        </a:effectLst>
      </dgm:spPr>
      <dgm:t>
        <a:bodyPr/>
        <a:lstStyle/>
        <a:p>
          <a:r>
            <a:rPr lang="en-US" dirty="0">
              <a:latin typeface="+mj-lt"/>
            </a:rPr>
            <a:t>3.</a:t>
          </a:r>
        </a:p>
        <a:p>
          <a:r>
            <a:rPr lang="en-US" dirty="0">
              <a:latin typeface="+mj-lt"/>
            </a:rPr>
            <a:t>RESOURCE &amp; ACTION ALIGNMENT</a:t>
          </a:r>
        </a:p>
      </dgm:t>
    </dgm:pt>
    <dgm:pt modelId="{3C00D7BB-B937-4686-B59A-CE540D8FB0ED}" type="parTrans" cxnId="{77605A34-54ED-4B48-B7A0-73A184BFE089}">
      <dgm:prSet/>
      <dgm:spPr/>
      <dgm:t>
        <a:bodyPr/>
        <a:lstStyle/>
        <a:p>
          <a:endParaRPr lang="en-US">
            <a:latin typeface="+mj-lt"/>
          </a:endParaRPr>
        </a:p>
      </dgm:t>
    </dgm:pt>
    <dgm:pt modelId="{DC0D4001-0B31-4CC5-B27C-97E37A53BA17}" type="sibTrans" cxnId="{77605A34-54ED-4B48-B7A0-73A184BFE089}">
      <dgm:prSet/>
      <dgm:spPr/>
      <dgm:t>
        <a:bodyPr/>
        <a:lstStyle/>
        <a:p>
          <a:endParaRPr lang="en-US">
            <a:latin typeface="+mj-lt"/>
          </a:endParaRPr>
        </a:p>
      </dgm:t>
    </dgm:pt>
    <dgm:pt modelId="{FC0F067A-2E12-486B-A14E-48A426580894}">
      <dgm:prSet phldrT="[Text]"/>
      <dgm:spPr>
        <a:effectLst>
          <a:outerShdw blurRad="50800" dist="38100" dir="13500000" algn="br" rotWithShape="0">
            <a:prstClr val="black">
              <a:alpha val="40000"/>
            </a:prstClr>
          </a:outerShdw>
        </a:effectLst>
      </dgm:spPr>
      <dgm:t>
        <a:bodyPr lIns="274320" rIns="274320"/>
        <a:lstStyle/>
        <a:p>
          <a:r>
            <a:rPr lang="en-US" dirty="0">
              <a:latin typeface="+mj-lt"/>
            </a:rPr>
            <a:t>4.</a:t>
          </a:r>
        </a:p>
        <a:p>
          <a:r>
            <a:rPr lang="en-US" dirty="0">
              <a:latin typeface="+mj-lt"/>
            </a:rPr>
            <a:t>COMMUNITY BUY-IN</a:t>
          </a:r>
        </a:p>
      </dgm:t>
    </dgm:pt>
    <dgm:pt modelId="{82B8AD4F-4E8D-4DD8-812D-6E0897080B0D}" type="parTrans" cxnId="{8CE30E48-8CB4-470E-A922-D8F00904457E}">
      <dgm:prSet/>
      <dgm:spPr/>
      <dgm:t>
        <a:bodyPr/>
        <a:lstStyle/>
        <a:p>
          <a:endParaRPr lang="en-US">
            <a:latin typeface="+mj-lt"/>
          </a:endParaRPr>
        </a:p>
      </dgm:t>
    </dgm:pt>
    <dgm:pt modelId="{5DE60DB4-0B3D-46F6-AAFF-B801AA74733F}" type="sibTrans" cxnId="{8CE30E48-8CB4-470E-A922-D8F00904457E}">
      <dgm:prSet/>
      <dgm:spPr/>
      <dgm:t>
        <a:bodyPr/>
        <a:lstStyle/>
        <a:p>
          <a:endParaRPr lang="en-US">
            <a:latin typeface="+mj-lt"/>
          </a:endParaRPr>
        </a:p>
      </dgm:t>
    </dgm:pt>
    <dgm:pt modelId="{ADCA1807-900B-4858-9E3A-B4ABB2AA6CD4}" type="pres">
      <dgm:prSet presAssocID="{13D83401-784A-46EA-B90C-712BA13CF04C}" presName="diagram" presStyleCnt="0">
        <dgm:presLayoutVars>
          <dgm:dir/>
          <dgm:resizeHandles val="exact"/>
        </dgm:presLayoutVars>
      </dgm:prSet>
      <dgm:spPr/>
    </dgm:pt>
    <dgm:pt modelId="{449E4037-A2F8-4C7E-84BC-29E153220F11}" type="pres">
      <dgm:prSet presAssocID="{2F177E2E-8DBA-4B27-A751-C7FC3C97AFAD}" presName="node" presStyleLbl="node1" presStyleIdx="0" presStyleCnt="4" custScaleX="100136" custScaleY="100027">
        <dgm:presLayoutVars>
          <dgm:bulletEnabled val="1"/>
        </dgm:presLayoutVars>
      </dgm:prSet>
      <dgm:spPr/>
    </dgm:pt>
    <dgm:pt modelId="{50E0FCE6-E5CC-4747-A812-3CB6A4DCC22F}" type="pres">
      <dgm:prSet presAssocID="{5F60CFA3-22AE-426A-B28B-FD87B9BA3EC5}" presName="sibTrans" presStyleCnt="0"/>
      <dgm:spPr/>
    </dgm:pt>
    <dgm:pt modelId="{950951CB-9271-45F6-81FE-44739F4FD20D}" type="pres">
      <dgm:prSet presAssocID="{547B1D42-4CCE-424B-BFDA-31EDFFC8BF18}" presName="node" presStyleLbl="node1" presStyleIdx="1" presStyleCnt="4">
        <dgm:presLayoutVars>
          <dgm:bulletEnabled val="1"/>
        </dgm:presLayoutVars>
      </dgm:prSet>
      <dgm:spPr/>
    </dgm:pt>
    <dgm:pt modelId="{4BB34885-49EA-4114-8080-646FA3F361A3}" type="pres">
      <dgm:prSet presAssocID="{B0666BB3-CD44-4875-9F47-3A324DD0A421}" presName="sibTrans" presStyleCnt="0"/>
      <dgm:spPr/>
    </dgm:pt>
    <dgm:pt modelId="{DDCBADF6-D64F-4430-94C1-F00841AFD377}" type="pres">
      <dgm:prSet presAssocID="{420941E1-E55A-4AAB-8777-CB3ACE2D6812}" presName="node" presStyleLbl="node1" presStyleIdx="2" presStyleCnt="4">
        <dgm:presLayoutVars>
          <dgm:bulletEnabled val="1"/>
        </dgm:presLayoutVars>
      </dgm:prSet>
      <dgm:spPr/>
    </dgm:pt>
    <dgm:pt modelId="{1E4805B0-16E1-44D8-906C-2C25E82A652F}" type="pres">
      <dgm:prSet presAssocID="{DC0D4001-0B31-4CC5-B27C-97E37A53BA17}" presName="sibTrans" presStyleCnt="0"/>
      <dgm:spPr/>
    </dgm:pt>
    <dgm:pt modelId="{BE136DB8-21F0-44EF-AB67-B6C279C4EF4B}" type="pres">
      <dgm:prSet presAssocID="{FC0F067A-2E12-486B-A14E-48A426580894}" presName="node" presStyleLbl="node1" presStyleIdx="3" presStyleCnt="4">
        <dgm:presLayoutVars>
          <dgm:bulletEnabled val="1"/>
        </dgm:presLayoutVars>
      </dgm:prSet>
      <dgm:spPr/>
    </dgm:pt>
  </dgm:ptLst>
  <dgm:cxnLst>
    <dgm:cxn modelId="{1C3189ED-B6FB-4B2E-8B22-1EDA89328C11}" type="presOf" srcId="{420941E1-E55A-4AAB-8777-CB3ACE2D6812}" destId="{DDCBADF6-D64F-4430-94C1-F00841AFD377}" srcOrd="0" destOrd="0" presId="urn:microsoft.com/office/officeart/2005/8/layout/default"/>
    <dgm:cxn modelId="{77605A34-54ED-4B48-B7A0-73A184BFE089}" srcId="{13D83401-784A-46EA-B90C-712BA13CF04C}" destId="{420941E1-E55A-4AAB-8777-CB3ACE2D6812}" srcOrd="2" destOrd="0" parTransId="{3C00D7BB-B937-4686-B59A-CE540D8FB0ED}" sibTransId="{DC0D4001-0B31-4CC5-B27C-97E37A53BA17}"/>
    <dgm:cxn modelId="{3D67347A-4C7C-447E-B47E-EAA22C8C3F66}" type="presOf" srcId="{FC0F067A-2E12-486B-A14E-48A426580894}" destId="{BE136DB8-21F0-44EF-AB67-B6C279C4EF4B}" srcOrd="0" destOrd="0" presId="urn:microsoft.com/office/officeart/2005/8/layout/default"/>
    <dgm:cxn modelId="{0183B121-75F7-4345-BE5D-01535C380EAE}" type="presOf" srcId="{13D83401-784A-46EA-B90C-712BA13CF04C}" destId="{ADCA1807-900B-4858-9E3A-B4ABB2AA6CD4}" srcOrd="0" destOrd="0" presId="urn:microsoft.com/office/officeart/2005/8/layout/default"/>
    <dgm:cxn modelId="{38905EE0-4302-43CA-9C8E-C9946EF81688}" type="presOf" srcId="{2F177E2E-8DBA-4B27-A751-C7FC3C97AFAD}" destId="{449E4037-A2F8-4C7E-84BC-29E153220F11}" srcOrd="0" destOrd="0" presId="urn:microsoft.com/office/officeart/2005/8/layout/default"/>
    <dgm:cxn modelId="{8CE30E48-8CB4-470E-A922-D8F00904457E}" srcId="{13D83401-784A-46EA-B90C-712BA13CF04C}" destId="{FC0F067A-2E12-486B-A14E-48A426580894}" srcOrd="3" destOrd="0" parTransId="{82B8AD4F-4E8D-4DD8-812D-6E0897080B0D}" sibTransId="{5DE60DB4-0B3D-46F6-AAFF-B801AA74733F}"/>
    <dgm:cxn modelId="{990425EA-7850-40A6-801F-D03B15A7FBFB}" srcId="{13D83401-784A-46EA-B90C-712BA13CF04C}" destId="{547B1D42-4CCE-424B-BFDA-31EDFFC8BF18}" srcOrd="1" destOrd="0" parTransId="{5F700F22-638B-4473-97ED-42142B85DF05}" sibTransId="{B0666BB3-CD44-4875-9F47-3A324DD0A421}"/>
    <dgm:cxn modelId="{294B11C3-1E82-4F2E-BA5D-6A4F867AF470}" type="presOf" srcId="{547B1D42-4CCE-424B-BFDA-31EDFFC8BF18}" destId="{950951CB-9271-45F6-81FE-44739F4FD20D}" srcOrd="0" destOrd="0" presId="urn:microsoft.com/office/officeart/2005/8/layout/default"/>
    <dgm:cxn modelId="{30ACC409-EF01-4719-8FA5-BCF3C199E557}" srcId="{13D83401-784A-46EA-B90C-712BA13CF04C}" destId="{2F177E2E-8DBA-4B27-A751-C7FC3C97AFAD}" srcOrd="0" destOrd="0" parTransId="{2C158198-2DC5-4321-92B0-6D6BE0C6F7B2}" sibTransId="{5F60CFA3-22AE-426A-B28B-FD87B9BA3EC5}"/>
    <dgm:cxn modelId="{15371F5C-972A-41A7-8F9D-A7F247DA5800}" type="presParOf" srcId="{ADCA1807-900B-4858-9E3A-B4ABB2AA6CD4}" destId="{449E4037-A2F8-4C7E-84BC-29E153220F11}" srcOrd="0" destOrd="0" presId="urn:microsoft.com/office/officeart/2005/8/layout/default"/>
    <dgm:cxn modelId="{B6304840-B3DE-4700-90FA-746DC5A3B92C}" type="presParOf" srcId="{ADCA1807-900B-4858-9E3A-B4ABB2AA6CD4}" destId="{50E0FCE6-E5CC-4747-A812-3CB6A4DCC22F}" srcOrd="1" destOrd="0" presId="urn:microsoft.com/office/officeart/2005/8/layout/default"/>
    <dgm:cxn modelId="{D26157A2-5811-474B-A0FA-9A77F4E96BA3}" type="presParOf" srcId="{ADCA1807-900B-4858-9E3A-B4ABB2AA6CD4}" destId="{950951CB-9271-45F6-81FE-44739F4FD20D}" srcOrd="2" destOrd="0" presId="urn:microsoft.com/office/officeart/2005/8/layout/default"/>
    <dgm:cxn modelId="{6FDFF44D-6E93-4ADB-8316-C75E33717A2A}" type="presParOf" srcId="{ADCA1807-900B-4858-9E3A-B4ABB2AA6CD4}" destId="{4BB34885-49EA-4114-8080-646FA3F361A3}" srcOrd="3" destOrd="0" presId="urn:microsoft.com/office/officeart/2005/8/layout/default"/>
    <dgm:cxn modelId="{8BF4FEFA-FF3E-4706-B8C1-3A7E8C2B2EC6}" type="presParOf" srcId="{ADCA1807-900B-4858-9E3A-B4ABB2AA6CD4}" destId="{DDCBADF6-D64F-4430-94C1-F00841AFD377}" srcOrd="4" destOrd="0" presId="urn:microsoft.com/office/officeart/2005/8/layout/default"/>
    <dgm:cxn modelId="{E16D88DF-FEFB-437D-91B2-1758CFBE6B22}" type="presParOf" srcId="{ADCA1807-900B-4858-9E3A-B4ABB2AA6CD4}" destId="{1E4805B0-16E1-44D8-906C-2C25E82A652F}" srcOrd="5" destOrd="0" presId="urn:microsoft.com/office/officeart/2005/8/layout/default"/>
    <dgm:cxn modelId="{8BB8F02F-754A-49A7-B1F8-E6BDA5A6CB53}" type="presParOf" srcId="{ADCA1807-900B-4858-9E3A-B4ABB2AA6CD4}" destId="{BE136DB8-21F0-44EF-AB67-B6C279C4EF4B}"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9E4037-A2F8-4C7E-84BC-29E153220F11}">
      <dsp:nvSpPr>
        <dsp:cNvPr id="0" name=""/>
        <dsp:cNvSpPr/>
      </dsp:nvSpPr>
      <dsp:spPr>
        <a:xfrm>
          <a:off x="1359124" y="465"/>
          <a:ext cx="2808722" cy="168339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a:outerShdw blurRad="50800" dist="38100" dir="13500000" algn="b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j-lt"/>
            </a:rPr>
            <a:t>1. </a:t>
          </a:r>
        </a:p>
        <a:p>
          <a:pPr marL="0" lvl="0" indent="0" algn="ctr" defTabSz="1066800">
            <a:lnSpc>
              <a:spcPct val="90000"/>
            </a:lnSpc>
            <a:spcBef>
              <a:spcPct val="0"/>
            </a:spcBef>
            <a:spcAft>
              <a:spcPct val="35000"/>
            </a:spcAft>
            <a:buNone/>
          </a:pPr>
          <a:r>
            <a:rPr lang="en-US" sz="2400" kern="1200" dirty="0">
              <a:latin typeface="+mj-lt"/>
            </a:rPr>
            <a:t>LOCAL GOALS</a:t>
          </a:r>
        </a:p>
      </dsp:txBody>
      <dsp:txXfrm>
        <a:off x="1359124" y="465"/>
        <a:ext cx="2808722" cy="1683399"/>
      </dsp:txXfrm>
    </dsp:sp>
    <dsp:sp modelId="{950951CB-9271-45F6-81FE-44739F4FD20D}">
      <dsp:nvSpPr>
        <dsp:cNvPr id="0" name=""/>
        <dsp:cNvSpPr/>
      </dsp:nvSpPr>
      <dsp:spPr>
        <a:xfrm>
          <a:off x="4448338" y="693"/>
          <a:ext cx="2804908" cy="168294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a:outerShdw blurRad="50800" dist="38100" dir="13500000" algn="b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j-lt"/>
            </a:rPr>
            <a:t>2. </a:t>
          </a:r>
        </a:p>
        <a:p>
          <a:pPr marL="0" lvl="0" indent="0" algn="ctr" defTabSz="1066800">
            <a:lnSpc>
              <a:spcPct val="90000"/>
            </a:lnSpc>
            <a:spcBef>
              <a:spcPct val="0"/>
            </a:spcBef>
            <a:spcAft>
              <a:spcPct val="35000"/>
            </a:spcAft>
            <a:buNone/>
          </a:pPr>
          <a:r>
            <a:rPr lang="en-US" sz="2400" kern="1200" dirty="0">
              <a:latin typeface="+mj-lt"/>
            </a:rPr>
            <a:t>SUPPORTIVE REGULATIONS</a:t>
          </a:r>
        </a:p>
      </dsp:txBody>
      <dsp:txXfrm>
        <a:off x="4448338" y="693"/>
        <a:ext cx="2804908" cy="1682944"/>
      </dsp:txXfrm>
    </dsp:sp>
    <dsp:sp modelId="{DDCBADF6-D64F-4430-94C1-F00841AFD377}">
      <dsp:nvSpPr>
        <dsp:cNvPr id="0" name=""/>
        <dsp:cNvSpPr/>
      </dsp:nvSpPr>
      <dsp:spPr>
        <a:xfrm>
          <a:off x="1361032" y="1964356"/>
          <a:ext cx="2804908" cy="168294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a:outerShdw blurRad="50800" dist="38100" dir="13500000" algn="b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j-lt"/>
            </a:rPr>
            <a:t>3.</a:t>
          </a:r>
        </a:p>
        <a:p>
          <a:pPr marL="0" lvl="0" indent="0" algn="ctr" defTabSz="1066800">
            <a:lnSpc>
              <a:spcPct val="90000"/>
            </a:lnSpc>
            <a:spcBef>
              <a:spcPct val="0"/>
            </a:spcBef>
            <a:spcAft>
              <a:spcPct val="35000"/>
            </a:spcAft>
            <a:buNone/>
          </a:pPr>
          <a:r>
            <a:rPr lang="en-US" sz="2400" kern="1200" dirty="0">
              <a:latin typeface="+mj-lt"/>
            </a:rPr>
            <a:t>RESOURCE &amp; ACTION ALIGNMENT</a:t>
          </a:r>
        </a:p>
      </dsp:txBody>
      <dsp:txXfrm>
        <a:off x="1361032" y="1964356"/>
        <a:ext cx="2804908" cy="1682944"/>
      </dsp:txXfrm>
    </dsp:sp>
    <dsp:sp modelId="{BE136DB8-21F0-44EF-AB67-B6C279C4EF4B}">
      <dsp:nvSpPr>
        <dsp:cNvPr id="0" name=""/>
        <dsp:cNvSpPr/>
      </dsp:nvSpPr>
      <dsp:spPr>
        <a:xfrm>
          <a:off x="4446431" y="1964356"/>
          <a:ext cx="2804908" cy="168294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a:outerShdw blurRad="50800" dist="38100" dir="13500000" algn="b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91440" rIns="27432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j-lt"/>
            </a:rPr>
            <a:t>4.</a:t>
          </a:r>
        </a:p>
        <a:p>
          <a:pPr marL="0" lvl="0" indent="0" algn="ctr" defTabSz="1066800">
            <a:lnSpc>
              <a:spcPct val="90000"/>
            </a:lnSpc>
            <a:spcBef>
              <a:spcPct val="0"/>
            </a:spcBef>
            <a:spcAft>
              <a:spcPct val="35000"/>
            </a:spcAft>
            <a:buNone/>
          </a:pPr>
          <a:r>
            <a:rPr lang="en-US" sz="2400" kern="1200" dirty="0">
              <a:latin typeface="+mj-lt"/>
            </a:rPr>
            <a:t>COMMUNITY BUY-IN</a:t>
          </a:r>
        </a:p>
      </dsp:txBody>
      <dsp:txXfrm>
        <a:off x="4446431" y="1964356"/>
        <a:ext cx="2804908" cy="168294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DC8E2B-6F2C-4BC7-859B-0F35687BE3D4}" type="datetimeFigureOut">
              <a:rPr lang="en-US" smtClean="0"/>
              <a:t>5/11/2016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CDF296-CA3B-450B-B7FC-87C2F7781651}" type="slidenum">
              <a:rPr lang="en-US" smtClean="0"/>
              <a:t>‹#›</a:t>
            </a:fld>
            <a:endParaRPr lang="en-US"/>
          </a:p>
        </p:txBody>
      </p:sp>
    </p:spTree>
    <p:extLst>
      <p:ext uri="{BB962C8B-B14F-4D97-AF65-F5344CB8AC3E}">
        <p14:creationId xmlns:p14="http://schemas.microsoft.com/office/powerpoint/2010/main" val="2483427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CDF296-CA3B-450B-B7FC-87C2F7781651}" type="slidenum">
              <a:rPr lang="en-US" smtClean="0"/>
              <a:t>1</a:t>
            </a:fld>
            <a:endParaRPr lang="en-US"/>
          </a:p>
        </p:txBody>
      </p:sp>
    </p:spTree>
    <p:extLst>
      <p:ext uri="{BB962C8B-B14F-4D97-AF65-F5344CB8AC3E}">
        <p14:creationId xmlns:p14="http://schemas.microsoft.com/office/powerpoint/2010/main" val="974805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second necessary requirement for a sustainable affordable housing plan is supportive regulations – at all levels (City, State and Federal). FWHS has been lucky that the CoFW is very supportive of affordable housing, and provides a number of financial, administrative and regulatory incentives and supports for affordable housing development. </a:t>
            </a:r>
            <a:endParaRPr lang="en-US" dirty="0"/>
          </a:p>
        </p:txBody>
      </p:sp>
      <p:sp>
        <p:nvSpPr>
          <p:cNvPr id="4" name="Slide Number Placeholder 3"/>
          <p:cNvSpPr>
            <a:spLocks noGrp="1"/>
          </p:cNvSpPr>
          <p:nvPr>
            <p:ph type="sldNum" sz="quarter" idx="10"/>
          </p:nvPr>
        </p:nvSpPr>
        <p:spPr/>
        <p:txBody>
          <a:bodyPr/>
          <a:lstStyle/>
          <a:p>
            <a:fld id="{85CDF296-CA3B-450B-B7FC-87C2F7781651}" type="slidenum">
              <a:rPr lang="en-US" smtClean="0"/>
              <a:t>10</a:t>
            </a:fld>
            <a:endParaRPr lang="en-US"/>
          </a:p>
        </p:txBody>
      </p:sp>
    </p:spTree>
    <p:extLst>
      <p:ext uri="{BB962C8B-B14F-4D97-AF65-F5344CB8AC3E}">
        <p14:creationId xmlns:p14="http://schemas.microsoft.com/office/powerpoint/2010/main" val="3986865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third piece</a:t>
            </a:r>
            <a:r>
              <a:rPr lang="en-US" baseline="0" dirty="0"/>
              <a:t> of a sustainable plan is ensuring that resources (funds) and actions are aligned with the mission and vision for affordable housing. FWHS looks at the deconcentration of poverty as a way to increase opportunities for our residents, so everything we do ties back to one things – building more housing that deconcentrates poverty with our residents and provides them all the opportunities they need to improve their lives. </a:t>
            </a:r>
            <a:endParaRPr lang="en-US" dirty="0"/>
          </a:p>
        </p:txBody>
      </p:sp>
      <p:sp>
        <p:nvSpPr>
          <p:cNvPr id="4" name="Slide Number Placeholder 3"/>
          <p:cNvSpPr>
            <a:spLocks noGrp="1"/>
          </p:cNvSpPr>
          <p:nvPr>
            <p:ph type="sldNum" sz="quarter" idx="10"/>
          </p:nvPr>
        </p:nvSpPr>
        <p:spPr/>
        <p:txBody>
          <a:bodyPr/>
          <a:lstStyle/>
          <a:p>
            <a:fld id="{85CDF296-CA3B-450B-B7FC-87C2F7781651}" type="slidenum">
              <a:rPr lang="en-US" smtClean="0"/>
              <a:t>11</a:t>
            </a:fld>
            <a:endParaRPr lang="en-US"/>
          </a:p>
        </p:txBody>
      </p:sp>
    </p:spTree>
    <p:extLst>
      <p:ext uri="{BB962C8B-B14F-4D97-AF65-F5344CB8AC3E}">
        <p14:creationId xmlns:p14="http://schemas.microsoft.com/office/powerpoint/2010/main" val="4021218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but maybe the most important piece for any successful affordable housing</a:t>
            </a:r>
            <a:r>
              <a:rPr lang="en-US" baseline="0" dirty="0"/>
              <a:t> plan is support and buy-in from your community. And that means you need not just your internal staff and Board to understand and buy-in, but also leaders like your elected officials, community advocates, private individuals not related to your affordable housing agency or plan, etc…</a:t>
            </a:r>
            <a:endParaRPr lang="en-US" dirty="0"/>
          </a:p>
        </p:txBody>
      </p:sp>
      <p:sp>
        <p:nvSpPr>
          <p:cNvPr id="4" name="Slide Number Placeholder 3"/>
          <p:cNvSpPr>
            <a:spLocks noGrp="1"/>
          </p:cNvSpPr>
          <p:nvPr>
            <p:ph type="sldNum" sz="quarter" idx="10"/>
          </p:nvPr>
        </p:nvSpPr>
        <p:spPr/>
        <p:txBody>
          <a:bodyPr/>
          <a:lstStyle/>
          <a:p>
            <a:fld id="{85CDF296-CA3B-450B-B7FC-87C2F7781651}" type="slidenum">
              <a:rPr lang="en-US" smtClean="0"/>
              <a:t>12</a:t>
            </a:fld>
            <a:endParaRPr lang="en-US"/>
          </a:p>
        </p:txBody>
      </p:sp>
    </p:spTree>
    <p:extLst>
      <p:ext uri="{BB962C8B-B14F-4D97-AF65-F5344CB8AC3E}">
        <p14:creationId xmlns:p14="http://schemas.microsoft.com/office/powerpoint/2010/main" val="761667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public (communities,</a:t>
            </a:r>
            <a:r>
              <a:rPr lang="en-US" baseline="0" dirty="0"/>
              <a:t> neighborhoods, individuals, etc…) who get what you are trying to do. Folks who want to talk through issues to come up with the best solutions and don’t automatically say “Not I </a:t>
            </a:r>
            <a:r>
              <a:rPr lang="en-US" baseline="0" dirty="0" err="1"/>
              <a:t>nMY</a:t>
            </a:r>
            <a:r>
              <a:rPr lang="en-US" baseline="0" dirty="0"/>
              <a:t> Backyard” but are willing to have rational discussions on a) the need and b) the plan.</a:t>
            </a:r>
            <a:endParaRPr lang="en-US" dirty="0"/>
          </a:p>
        </p:txBody>
      </p:sp>
      <p:sp>
        <p:nvSpPr>
          <p:cNvPr id="4" name="Slide Number Placeholder 3"/>
          <p:cNvSpPr>
            <a:spLocks noGrp="1"/>
          </p:cNvSpPr>
          <p:nvPr>
            <p:ph type="sldNum" sz="quarter" idx="10"/>
          </p:nvPr>
        </p:nvSpPr>
        <p:spPr/>
        <p:txBody>
          <a:bodyPr/>
          <a:lstStyle/>
          <a:p>
            <a:fld id="{85CDF296-CA3B-450B-B7FC-87C2F7781651}" type="slidenum">
              <a:rPr lang="en-US" smtClean="0"/>
              <a:t>13</a:t>
            </a:fld>
            <a:endParaRPr lang="en-US"/>
          </a:p>
        </p:txBody>
      </p:sp>
    </p:spTree>
    <p:extLst>
      <p:ext uri="{BB962C8B-B14F-4D97-AF65-F5344CB8AC3E}">
        <p14:creationId xmlns:p14="http://schemas.microsoft.com/office/powerpoint/2010/main" val="26802349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residents who want to be afforded the opportunity for a better life and understand that THEY have a responsibility</a:t>
            </a:r>
            <a:r>
              <a:rPr lang="en-US" baseline="0" dirty="0"/>
              <a:t> also to overcome misperceptions and misconceptions about who they are and what they do.</a:t>
            </a:r>
            <a:endParaRPr lang="en-US" dirty="0"/>
          </a:p>
        </p:txBody>
      </p:sp>
      <p:sp>
        <p:nvSpPr>
          <p:cNvPr id="4" name="Slide Number Placeholder 3"/>
          <p:cNvSpPr>
            <a:spLocks noGrp="1"/>
          </p:cNvSpPr>
          <p:nvPr>
            <p:ph type="sldNum" sz="quarter" idx="10"/>
          </p:nvPr>
        </p:nvSpPr>
        <p:spPr/>
        <p:txBody>
          <a:bodyPr/>
          <a:lstStyle/>
          <a:p>
            <a:fld id="{85CDF296-CA3B-450B-B7FC-87C2F7781651}" type="slidenum">
              <a:rPr lang="en-US" smtClean="0"/>
              <a:t>14</a:t>
            </a:fld>
            <a:endParaRPr lang="en-US"/>
          </a:p>
        </p:txBody>
      </p:sp>
    </p:spTree>
    <p:extLst>
      <p:ext uri="{BB962C8B-B14F-4D97-AF65-F5344CB8AC3E}">
        <p14:creationId xmlns:p14="http://schemas.microsoft.com/office/powerpoint/2010/main" val="368540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CDF296-CA3B-450B-B7FC-87C2F7781651}" type="slidenum">
              <a:rPr lang="en-US" smtClean="0"/>
              <a:t>15</a:t>
            </a:fld>
            <a:endParaRPr lang="en-US"/>
          </a:p>
        </p:txBody>
      </p:sp>
    </p:spTree>
    <p:extLst>
      <p:ext uri="{BB962C8B-B14F-4D97-AF65-F5344CB8AC3E}">
        <p14:creationId xmlns:p14="http://schemas.microsoft.com/office/powerpoint/2010/main" val="28285511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projects in the pipeline, but these are the largest and most exciting projects.</a:t>
            </a:r>
            <a:r>
              <a:rPr lang="en-US" baseline="0" dirty="0"/>
              <a:t> FWHS is currently planning on building or acquiring 3000+ units for affordable housing to meet our goals of converting 1000 public housing units to a new housing platform (RAD) by the end of 2018. </a:t>
            </a:r>
            <a:endParaRPr lang="en-US" dirty="0"/>
          </a:p>
        </p:txBody>
      </p:sp>
      <p:sp>
        <p:nvSpPr>
          <p:cNvPr id="4" name="Slide Number Placeholder 3"/>
          <p:cNvSpPr>
            <a:spLocks noGrp="1"/>
          </p:cNvSpPr>
          <p:nvPr>
            <p:ph type="sldNum" sz="quarter" idx="10"/>
          </p:nvPr>
        </p:nvSpPr>
        <p:spPr/>
        <p:txBody>
          <a:bodyPr/>
          <a:lstStyle/>
          <a:p>
            <a:fld id="{85CDF296-CA3B-450B-B7FC-87C2F7781651}" type="slidenum">
              <a:rPr lang="en-US" smtClean="0"/>
              <a:t>16</a:t>
            </a:fld>
            <a:endParaRPr lang="en-US"/>
          </a:p>
        </p:txBody>
      </p:sp>
    </p:spTree>
    <p:extLst>
      <p:ext uri="{BB962C8B-B14F-4D97-AF65-F5344CB8AC3E}">
        <p14:creationId xmlns:p14="http://schemas.microsoft.com/office/powerpoint/2010/main" val="9398194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CDF296-CA3B-450B-B7FC-87C2F7781651}" type="slidenum">
              <a:rPr lang="en-US" smtClean="0"/>
              <a:t>17</a:t>
            </a:fld>
            <a:endParaRPr lang="en-US"/>
          </a:p>
        </p:txBody>
      </p:sp>
    </p:spTree>
    <p:extLst>
      <p:ext uri="{BB962C8B-B14F-4D97-AF65-F5344CB8AC3E}">
        <p14:creationId xmlns:p14="http://schemas.microsoft.com/office/powerpoint/2010/main" val="581567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CDF296-CA3B-450B-B7FC-87C2F7781651}" type="slidenum">
              <a:rPr lang="en-US" smtClean="0"/>
              <a:t>2</a:t>
            </a:fld>
            <a:endParaRPr lang="en-US"/>
          </a:p>
        </p:txBody>
      </p:sp>
    </p:spTree>
    <p:extLst>
      <p:ext uri="{BB962C8B-B14F-4D97-AF65-F5344CB8AC3E}">
        <p14:creationId xmlns:p14="http://schemas.microsoft.com/office/powerpoint/2010/main" val="432440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CDF296-CA3B-450B-B7FC-87C2F7781651}" type="slidenum">
              <a:rPr lang="en-US" smtClean="0"/>
              <a:t>3</a:t>
            </a:fld>
            <a:endParaRPr lang="en-US"/>
          </a:p>
        </p:txBody>
      </p:sp>
    </p:spTree>
    <p:extLst>
      <p:ext uri="{BB962C8B-B14F-4D97-AF65-F5344CB8AC3E}">
        <p14:creationId xmlns:p14="http://schemas.microsoft.com/office/powerpoint/2010/main" val="1954893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CDF296-CA3B-450B-B7FC-87C2F7781651}" type="slidenum">
              <a:rPr lang="en-US" smtClean="0"/>
              <a:t>4</a:t>
            </a:fld>
            <a:endParaRPr lang="en-US"/>
          </a:p>
        </p:txBody>
      </p:sp>
    </p:spTree>
    <p:extLst>
      <p:ext uri="{BB962C8B-B14F-4D97-AF65-F5344CB8AC3E}">
        <p14:creationId xmlns:p14="http://schemas.microsoft.com/office/powerpoint/2010/main" val="2303433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good affordable housing</a:t>
            </a:r>
            <a:r>
              <a:rPr lang="en-US" baseline="0" dirty="0"/>
              <a:t> strategy has to be specific to your location and needs. There is no one size fits all template. Rather, a sound strategy has to be based on what your specific area needs and has the capacity to support. You can’t take a plan from New York and use it in Fort Worth, or vice versa. So any plan should be based on accurate and up to date data, research and demographic information for your specific market. </a:t>
            </a:r>
          </a:p>
          <a:p>
            <a:endParaRPr lang="en-US" baseline="0" dirty="0"/>
          </a:p>
          <a:p>
            <a:r>
              <a:rPr lang="en-US" baseline="0" dirty="0"/>
              <a:t>FWHS and the City of Fort Worth regularly track and share data on things like where our voucher holders are living, where rental units are being built, where jobs and educational opportunities are flourishing, where different income levels are residing, etc. </a:t>
            </a:r>
            <a:endParaRPr lang="en-US" dirty="0"/>
          </a:p>
        </p:txBody>
      </p:sp>
      <p:sp>
        <p:nvSpPr>
          <p:cNvPr id="4" name="Slide Number Placeholder 3"/>
          <p:cNvSpPr>
            <a:spLocks noGrp="1"/>
          </p:cNvSpPr>
          <p:nvPr>
            <p:ph type="sldNum" sz="quarter" idx="10"/>
          </p:nvPr>
        </p:nvSpPr>
        <p:spPr/>
        <p:txBody>
          <a:bodyPr/>
          <a:lstStyle/>
          <a:p>
            <a:fld id="{85CDF296-CA3B-450B-B7FC-87C2F7781651}" type="slidenum">
              <a:rPr lang="en-US" smtClean="0"/>
              <a:t>5</a:t>
            </a:fld>
            <a:endParaRPr lang="en-US"/>
          </a:p>
        </p:txBody>
      </p:sp>
    </p:spTree>
    <p:extLst>
      <p:ext uri="{BB962C8B-B14F-4D97-AF65-F5344CB8AC3E}">
        <p14:creationId xmlns:p14="http://schemas.microsoft.com/office/powerpoint/2010/main" val="83172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sample of some information the City tracks on income distribution of renters in Fort Worth, and the breakdown of the affordable housing</a:t>
            </a:r>
            <a:r>
              <a:rPr lang="en-US" baseline="0" dirty="0"/>
              <a:t> units in Fort Worth. This type of data is regularly shared. </a:t>
            </a:r>
            <a:endParaRPr lang="en-US" dirty="0"/>
          </a:p>
        </p:txBody>
      </p:sp>
      <p:sp>
        <p:nvSpPr>
          <p:cNvPr id="4" name="Slide Number Placeholder 3"/>
          <p:cNvSpPr>
            <a:spLocks noGrp="1"/>
          </p:cNvSpPr>
          <p:nvPr>
            <p:ph type="sldNum" sz="quarter" idx="10"/>
          </p:nvPr>
        </p:nvSpPr>
        <p:spPr/>
        <p:txBody>
          <a:bodyPr/>
          <a:lstStyle/>
          <a:p>
            <a:fld id="{85CDF296-CA3B-450B-B7FC-87C2F7781651}" type="slidenum">
              <a:rPr lang="en-US" smtClean="0"/>
              <a:t>6</a:t>
            </a:fld>
            <a:endParaRPr lang="en-US"/>
          </a:p>
        </p:txBody>
      </p:sp>
    </p:spTree>
    <p:extLst>
      <p:ext uri="{BB962C8B-B14F-4D97-AF65-F5344CB8AC3E}">
        <p14:creationId xmlns:p14="http://schemas.microsoft.com/office/powerpoint/2010/main" val="2969622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FWHS, we believe that a sustainable affordable</a:t>
            </a:r>
            <a:r>
              <a:rPr lang="en-US" baseline="0" dirty="0"/>
              <a:t> housing plan has to include deconcentrating pockets of very low income housing units (such as public housing) into mixed income developments. We also believe that you should not oversaturate any one area or market with any one type of housing, and work very closely with each of the City Council districts to look at the current affordable housing stock in their areas, where there is a glut, and where there is a need. We also look at the areas where the affordable housing opportunities are lacking, and plan for providing housing opportunities in those areas (typically higher income areas). Realistically, we can’t build everywhere because things like the cost of land are prohibitive, but we do build in very diverse neighborhoods. </a:t>
            </a:r>
            <a:endParaRPr lang="en-US" dirty="0"/>
          </a:p>
        </p:txBody>
      </p:sp>
      <p:sp>
        <p:nvSpPr>
          <p:cNvPr id="4" name="Slide Number Placeholder 3"/>
          <p:cNvSpPr>
            <a:spLocks noGrp="1"/>
          </p:cNvSpPr>
          <p:nvPr>
            <p:ph type="sldNum" sz="quarter" idx="10"/>
          </p:nvPr>
        </p:nvSpPr>
        <p:spPr/>
        <p:txBody>
          <a:bodyPr/>
          <a:lstStyle/>
          <a:p>
            <a:fld id="{85CDF296-CA3B-450B-B7FC-87C2F7781651}" type="slidenum">
              <a:rPr lang="en-US" smtClean="0"/>
              <a:t>7</a:t>
            </a:fld>
            <a:endParaRPr lang="en-US"/>
          </a:p>
        </p:txBody>
      </p:sp>
    </p:spTree>
    <p:extLst>
      <p:ext uri="{BB962C8B-B14F-4D97-AF65-F5344CB8AC3E}">
        <p14:creationId xmlns:p14="http://schemas.microsoft.com/office/powerpoint/2010/main" val="1707092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map showing where our current properties and properties under construction</a:t>
            </a:r>
            <a:r>
              <a:rPr lang="en-US" baseline="0" dirty="0"/>
              <a:t> are located. We have affordable housing properties in every district in Fort Worth. </a:t>
            </a:r>
            <a:endParaRPr lang="en-US" dirty="0"/>
          </a:p>
        </p:txBody>
      </p:sp>
      <p:sp>
        <p:nvSpPr>
          <p:cNvPr id="4" name="Slide Number Placeholder 3"/>
          <p:cNvSpPr>
            <a:spLocks noGrp="1"/>
          </p:cNvSpPr>
          <p:nvPr>
            <p:ph type="sldNum" sz="quarter" idx="10"/>
          </p:nvPr>
        </p:nvSpPr>
        <p:spPr/>
        <p:txBody>
          <a:bodyPr/>
          <a:lstStyle/>
          <a:p>
            <a:fld id="{85CDF296-CA3B-450B-B7FC-87C2F7781651}" type="slidenum">
              <a:rPr lang="en-US" smtClean="0"/>
              <a:t>8</a:t>
            </a:fld>
            <a:endParaRPr lang="en-US"/>
          </a:p>
        </p:txBody>
      </p:sp>
    </p:spTree>
    <p:extLst>
      <p:ext uri="{BB962C8B-B14F-4D97-AF65-F5344CB8AC3E}">
        <p14:creationId xmlns:p14="http://schemas.microsoft.com/office/powerpoint/2010/main" val="3355834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Goals should not only be</a:t>
            </a:r>
            <a:r>
              <a:rPr lang="en-US" baseline="0" dirty="0"/>
              <a:t> relevant and include up to date information, but should be goals that are shared with the larger community. FWHS always talks to each City Council member about what their goal is and what their constituents goals are for housing in their districts. We often involve public and private partners in our planning processes. We may not always agree on every facet, but the overall goal is one born out of cooperation and consideration for each partner. </a:t>
            </a:r>
            <a:endParaRPr lang="en-US" dirty="0"/>
          </a:p>
        </p:txBody>
      </p:sp>
      <p:sp>
        <p:nvSpPr>
          <p:cNvPr id="4" name="Slide Number Placeholder 3"/>
          <p:cNvSpPr>
            <a:spLocks noGrp="1"/>
          </p:cNvSpPr>
          <p:nvPr>
            <p:ph type="sldNum" sz="quarter" idx="10"/>
          </p:nvPr>
        </p:nvSpPr>
        <p:spPr/>
        <p:txBody>
          <a:bodyPr/>
          <a:lstStyle/>
          <a:p>
            <a:fld id="{85CDF296-CA3B-450B-B7FC-87C2F7781651}" type="slidenum">
              <a:rPr lang="en-US" smtClean="0"/>
              <a:t>9</a:t>
            </a:fld>
            <a:endParaRPr lang="en-US"/>
          </a:p>
        </p:txBody>
      </p:sp>
    </p:spTree>
    <p:extLst>
      <p:ext uri="{BB962C8B-B14F-4D97-AF65-F5344CB8AC3E}">
        <p14:creationId xmlns:p14="http://schemas.microsoft.com/office/powerpoint/2010/main" val="2252440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BDD167-9326-4B60-8A60-5689D51E8036}" type="datetimeFigureOut">
              <a:rPr lang="en-US" smtClean="0"/>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6C8376-4BA6-42A2-A0FD-039002A224D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2673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BDD167-9326-4B60-8A60-5689D51E8036}" type="datetimeFigureOut">
              <a:rPr lang="en-US" smtClean="0"/>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6C8376-4BA6-42A2-A0FD-039002A224D1}" type="slidenum">
              <a:rPr lang="en-US" smtClean="0"/>
              <a:t>‹#›</a:t>
            </a:fld>
            <a:endParaRPr lang="en-US"/>
          </a:p>
        </p:txBody>
      </p:sp>
    </p:spTree>
    <p:extLst>
      <p:ext uri="{BB962C8B-B14F-4D97-AF65-F5344CB8AC3E}">
        <p14:creationId xmlns:p14="http://schemas.microsoft.com/office/powerpoint/2010/main" val="2748230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BDD167-9326-4B60-8A60-5689D51E8036}" type="datetimeFigureOut">
              <a:rPr lang="en-US" smtClean="0"/>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6C8376-4BA6-42A2-A0FD-039002A224D1}" type="slidenum">
              <a:rPr lang="en-US" smtClean="0"/>
              <a:t>‹#›</a:t>
            </a:fld>
            <a:endParaRPr lang="en-US"/>
          </a:p>
        </p:txBody>
      </p:sp>
    </p:spTree>
    <p:extLst>
      <p:ext uri="{BB962C8B-B14F-4D97-AF65-F5344CB8AC3E}">
        <p14:creationId xmlns:p14="http://schemas.microsoft.com/office/powerpoint/2010/main" val="3383651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BBDD167-9326-4B60-8A60-5689D51E8036}" type="datetimeFigureOut">
              <a:rPr lang="en-US" smtClean="0"/>
              <a:t>5/11/2016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531812" y="4983087"/>
            <a:ext cx="779767" cy="365125"/>
          </a:xfrm>
        </p:spPr>
        <p:txBody>
          <a:bodyPr/>
          <a:lstStyle/>
          <a:p>
            <a:fld id="{A26C8376-4BA6-42A2-A0FD-039002A224D1}" type="slidenum">
              <a:rPr lang="en-US" smtClean="0"/>
              <a:t>‹#›</a:t>
            </a:fld>
            <a:endParaRPr lang="en-US"/>
          </a:p>
        </p:txBody>
      </p:sp>
    </p:spTree>
    <p:extLst>
      <p:ext uri="{BB962C8B-B14F-4D97-AF65-F5344CB8AC3E}">
        <p14:creationId xmlns:p14="http://schemas.microsoft.com/office/powerpoint/2010/main" val="820909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BDD167-9326-4B60-8A60-5689D51E8036}" type="datetimeFigureOut">
              <a:rPr lang="en-US" smtClean="0"/>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6C8376-4BA6-42A2-A0FD-039002A224D1}" type="slidenum">
              <a:rPr lang="en-US" smtClean="0"/>
              <a:t>‹#›</a:t>
            </a:fld>
            <a:endParaRPr lang="en-US"/>
          </a:p>
        </p:txBody>
      </p:sp>
    </p:spTree>
    <p:extLst>
      <p:ext uri="{BB962C8B-B14F-4D97-AF65-F5344CB8AC3E}">
        <p14:creationId xmlns:p14="http://schemas.microsoft.com/office/powerpoint/2010/main" val="1897571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BDD167-9326-4B60-8A60-5689D51E8036}" type="datetimeFigureOut">
              <a:rPr lang="en-US" smtClean="0"/>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6C8376-4BA6-42A2-A0FD-039002A224D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8432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BDD167-9326-4B60-8A60-5689D51E8036}" type="datetimeFigureOut">
              <a:rPr lang="en-US" smtClean="0"/>
              <a:t>5/11/2016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6C8376-4BA6-42A2-A0FD-039002A224D1}" type="slidenum">
              <a:rPr lang="en-US" smtClean="0"/>
              <a:t>‹#›</a:t>
            </a:fld>
            <a:endParaRPr lang="en-US"/>
          </a:p>
        </p:txBody>
      </p:sp>
    </p:spTree>
    <p:extLst>
      <p:ext uri="{BB962C8B-B14F-4D97-AF65-F5344CB8AC3E}">
        <p14:creationId xmlns:p14="http://schemas.microsoft.com/office/powerpoint/2010/main" val="2506350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BDD167-9326-4B60-8A60-5689D51E8036}" type="datetimeFigureOut">
              <a:rPr lang="en-US" smtClean="0"/>
              <a:t>5/11/2016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6C8376-4BA6-42A2-A0FD-039002A224D1}" type="slidenum">
              <a:rPr lang="en-US" smtClean="0"/>
              <a:t>‹#›</a:t>
            </a:fld>
            <a:endParaRPr lang="en-US"/>
          </a:p>
        </p:txBody>
      </p:sp>
    </p:spTree>
    <p:extLst>
      <p:ext uri="{BB962C8B-B14F-4D97-AF65-F5344CB8AC3E}">
        <p14:creationId xmlns:p14="http://schemas.microsoft.com/office/powerpoint/2010/main" val="1337430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BBDD167-9326-4B60-8A60-5689D51E8036}" type="datetimeFigureOut">
              <a:rPr lang="en-US" smtClean="0"/>
              <a:t>5/11/2016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6C8376-4BA6-42A2-A0FD-039002A224D1}" type="slidenum">
              <a:rPr lang="en-US" smtClean="0"/>
              <a:t>‹#›</a:t>
            </a:fld>
            <a:endParaRPr lang="en-US"/>
          </a:p>
        </p:txBody>
      </p:sp>
    </p:spTree>
    <p:extLst>
      <p:ext uri="{BB962C8B-B14F-4D97-AF65-F5344CB8AC3E}">
        <p14:creationId xmlns:p14="http://schemas.microsoft.com/office/powerpoint/2010/main" val="3920976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BBDD167-9326-4B60-8A60-5689D51E8036}" type="datetimeFigureOut">
              <a:rPr lang="en-US" smtClean="0"/>
              <a:t>5/11/2016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A26C8376-4BA6-42A2-A0FD-039002A224D1}" type="slidenum">
              <a:rPr lang="en-US" smtClean="0"/>
              <a:t>‹#›</a:t>
            </a:fld>
            <a:endParaRPr lang="en-US"/>
          </a:p>
        </p:txBody>
      </p:sp>
    </p:spTree>
    <p:extLst>
      <p:ext uri="{BB962C8B-B14F-4D97-AF65-F5344CB8AC3E}">
        <p14:creationId xmlns:p14="http://schemas.microsoft.com/office/powerpoint/2010/main" val="1422774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BBDD167-9326-4B60-8A60-5689D51E8036}" type="datetimeFigureOut">
              <a:rPr lang="en-US" smtClean="0"/>
              <a:t>5/11/2016</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26C8376-4BA6-42A2-A0FD-039002A224D1}" type="slidenum">
              <a:rPr lang="en-US" smtClean="0"/>
              <a:t>‹#›</a:t>
            </a:fld>
            <a:endParaRPr lang="en-US"/>
          </a:p>
        </p:txBody>
      </p:sp>
    </p:spTree>
    <p:extLst>
      <p:ext uri="{BB962C8B-B14F-4D97-AF65-F5344CB8AC3E}">
        <p14:creationId xmlns:p14="http://schemas.microsoft.com/office/powerpoint/2010/main" val="2324423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BDD167-9326-4B60-8A60-5689D51E8036}" type="datetimeFigureOut">
              <a:rPr lang="en-US" smtClean="0"/>
              <a:t>5/11/2016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6C8376-4BA6-42A2-A0FD-039002A224D1}" type="slidenum">
              <a:rPr lang="en-US" smtClean="0"/>
              <a:t>‹#›</a:t>
            </a:fld>
            <a:endParaRPr lang="en-US"/>
          </a:p>
        </p:txBody>
      </p:sp>
    </p:spTree>
    <p:extLst>
      <p:ext uri="{BB962C8B-B14F-4D97-AF65-F5344CB8AC3E}">
        <p14:creationId xmlns:p14="http://schemas.microsoft.com/office/powerpoint/2010/main" val="1294424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BBDD167-9326-4B60-8A60-5689D51E8036}" type="datetimeFigureOut">
              <a:rPr lang="en-US" smtClean="0"/>
              <a:t>5/11/2016</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26C8376-4BA6-42A2-A0FD-039002A224D1}"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7391068"/>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6675120" cy="3566160"/>
          </a:xfrm>
        </p:spPr>
        <p:txBody>
          <a:bodyPr>
            <a:normAutofit fontScale="90000"/>
          </a:bodyPr>
          <a:lstStyle/>
          <a:p>
            <a:r>
              <a:rPr lang="en-US" sz="4800" dirty="0"/>
              <a:t>FORT WORTH HOUSING SOLUTIONS’ </a:t>
            </a:r>
            <a:br>
              <a:rPr lang="en-US" sz="4800" dirty="0"/>
            </a:br>
            <a:r>
              <a:rPr lang="en-US" sz="4800" dirty="0"/>
              <a:t>APPROACH TO AFFORDABLE AND SUSTAINABLE COMMUNITIES</a:t>
            </a:r>
          </a:p>
        </p:txBody>
      </p:sp>
      <p:sp>
        <p:nvSpPr>
          <p:cNvPr id="3" name="Subtitle 2"/>
          <p:cNvSpPr>
            <a:spLocks noGrp="1"/>
          </p:cNvSpPr>
          <p:nvPr>
            <p:ph type="subTitle" idx="1"/>
          </p:nvPr>
        </p:nvSpPr>
        <p:spPr/>
        <p:txBody>
          <a:bodyPr>
            <a:normAutofit fontScale="85000" lnSpcReduction="20000"/>
          </a:bodyPr>
          <a:lstStyle/>
          <a:p>
            <a:endParaRPr lang="en-US" dirty="0"/>
          </a:p>
          <a:p>
            <a:r>
              <a:rPr lang="en-US" dirty="0"/>
              <a:t>What It Takes for Successful Affordable Housing IN 2016</a:t>
            </a:r>
          </a:p>
          <a:p>
            <a:r>
              <a:rPr lang="en-US" dirty="0"/>
              <a:t>TERRI ATTAWAY, BOARD CHAIRPERSON – Fort Worth </a:t>
            </a:r>
            <a:r>
              <a:rPr lang="en-US" dirty="0" err="1"/>
              <a:t>HousinG</a:t>
            </a:r>
            <a:r>
              <a:rPr lang="en-US" dirty="0"/>
              <a:t> SOLUTIONS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4128" y="509291"/>
            <a:ext cx="2943897" cy="3503428"/>
          </a:xfrm>
          <a:prstGeom prst="rect">
            <a:avLst/>
          </a:prstGeom>
        </p:spPr>
      </p:pic>
    </p:spTree>
    <p:extLst>
      <p:ext uri="{BB962C8B-B14F-4D97-AF65-F5344CB8AC3E}">
        <p14:creationId xmlns:p14="http://schemas.microsoft.com/office/powerpoint/2010/main" val="3444949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2. Supportive Regulations</a:t>
            </a:r>
          </a:p>
        </p:txBody>
      </p:sp>
      <p:sp>
        <p:nvSpPr>
          <p:cNvPr id="3" name="Content Placeholder 2"/>
          <p:cNvSpPr>
            <a:spLocks noGrp="1"/>
          </p:cNvSpPr>
          <p:nvPr>
            <p:ph idx="1"/>
          </p:nvPr>
        </p:nvSpPr>
        <p:spPr>
          <a:xfrm>
            <a:off x="1097280" y="1845733"/>
            <a:ext cx="10058400" cy="4225457"/>
          </a:xfrm>
        </p:spPr>
        <p:txBody>
          <a:bodyPr>
            <a:normAutofit/>
          </a:bodyPr>
          <a:lstStyle/>
          <a:p>
            <a:pPr marL="173038" indent="-173038">
              <a:buFont typeface="Arial" panose="020B0604020202020204" pitchFamily="34" charset="0"/>
              <a:buChar char="•"/>
            </a:pPr>
            <a:r>
              <a:rPr lang="en-US" sz="2400" dirty="0">
                <a:latin typeface="+mj-lt"/>
              </a:rPr>
              <a:t>Incentives for inclusion of affordable housing</a:t>
            </a:r>
          </a:p>
          <a:p>
            <a:pPr marL="465646" lvl="1" indent="-173038">
              <a:buFont typeface="Arial" panose="020B0604020202020204" pitchFamily="34" charset="0"/>
              <a:buChar char="•"/>
            </a:pPr>
            <a:r>
              <a:rPr lang="en-US" sz="2200" dirty="0">
                <a:latin typeface="+mj-lt"/>
              </a:rPr>
              <a:t>In 2016, CoFW approved a Resolution to only support 9% Low-Income Housing Tax Credit applications that included either RAD units (from FWHS) or Permanent Supportive Housing (PSH) units</a:t>
            </a:r>
          </a:p>
          <a:p>
            <a:pPr marL="173038" indent="-173038">
              <a:buFont typeface="Arial" panose="020B0604020202020204" pitchFamily="34" charset="0"/>
              <a:buChar char="•"/>
            </a:pPr>
            <a:r>
              <a:rPr lang="en-US" sz="2400" dirty="0">
                <a:latin typeface="+mj-lt"/>
              </a:rPr>
              <a:t>City designation and approval of plans</a:t>
            </a:r>
          </a:p>
          <a:p>
            <a:pPr marL="465646" lvl="1" indent="-173038">
              <a:buFont typeface="Arial" panose="020B0604020202020204" pitchFamily="34" charset="0"/>
              <a:buChar char="•"/>
            </a:pPr>
            <a:r>
              <a:rPr lang="en-US" sz="2200" dirty="0">
                <a:latin typeface="+mj-lt"/>
              </a:rPr>
              <a:t>In 2015, CoFW incorporated the Historic Stop Six/ Cavile Transformation Plan into the CoFW Comprehensive Plan</a:t>
            </a:r>
          </a:p>
          <a:p>
            <a:pPr marL="173038" indent="-173038">
              <a:buFont typeface="Arial" panose="020B0604020202020204" pitchFamily="34" charset="0"/>
              <a:buChar char="•"/>
            </a:pPr>
            <a:r>
              <a:rPr lang="en-US" sz="2400" dirty="0">
                <a:latin typeface="+mj-lt"/>
              </a:rPr>
              <a:t>Other supportive actions</a:t>
            </a:r>
          </a:p>
          <a:p>
            <a:pPr marL="465646" lvl="1" indent="-173038">
              <a:buFont typeface="Arial" panose="020B0604020202020204" pitchFamily="34" charset="0"/>
              <a:buChar char="•"/>
            </a:pPr>
            <a:r>
              <a:rPr lang="en-US" sz="2200" dirty="0">
                <a:latin typeface="+mj-lt"/>
              </a:rPr>
              <a:t>CoFW provides a one-stop pre-review process for developments – all City departments will meet with FWHS and review plans for any issues prior to being submitted for approval and permitting</a:t>
            </a:r>
            <a:endParaRPr lang="en-US" dirty="0">
              <a:latin typeface="+mj-lt"/>
            </a:endParaRPr>
          </a:p>
          <a:p>
            <a:pPr marL="648526" lvl="2" indent="-173038">
              <a:buFont typeface="Arial" panose="020B0604020202020204" pitchFamily="34" charset="0"/>
              <a:buChar char="•"/>
            </a:pPr>
            <a:endParaRPr lang="en-US" dirty="0">
              <a:latin typeface="+mj-lt"/>
            </a:endParaRPr>
          </a:p>
        </p:txBody>
      </p:sp>
    </p:spTree>
    <p:extLst>
      <p:ext uri="{BB962C8B-B14F-4D97-AF65-F5344CB8AC3E}">
        <p14:creationId xmlns:p14="http://schemas.microsoft.com/office/powerpoint/2010/main" val="1398365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3. </a:t>
            </a:r>
            <a:r>
              <a:rPr lang="en-US" dirty="0"/>
              <a:t>Resource and Action Alignment</a:t>
            </a:r>
            <a:endParaRPr lang="en-US" sz="4800" dirty="0"/>
          </a:p>
        </p:txBody>
      </p:sp>
      <p:sp>
        <p:nvSpPr>
          <p:cNvPr id="3" name="Content Placeholder 2"/>
          <p:cNvSpPr>
            <a:spLocks noGrp="1"/>
          </p:cNvSpPr>
          <p:nvPr>
            <p:ph idx="1"/>
          </p:nvPr>
        </p:nvSpPr>
        <p:spPr>
          <a:xfrm>
            <a:off x="1097279" y="1845733"/>
            <a:ext cx="10343353" cy="4225457"/>
          </a:xfrm>
        </p:spPr>
        <p:txBody>
          <a:bodyPr>
            <a:normAutofit/>
          </a:bodyPr>
          <a:lstStyle/>
          <a:p>
            <a:pPr marL="173038" indent="-173038">
              <a:buFont typeface="Arial" panose="020B0604020202020204" pitchFamily="34" charset="0"/>
              <a:buChar char="•"/>
            </a:pPr>
            <a:r>
              <a:rPr lang="en-US" sz="2400" dirty="0">
                <a:latin typeface="+mj-lt"/>
              </a:rPr>
              <a:t>CoFW has aligned many of its programs to target affordable housing for individuals and families at or below 80% of the AMI</a:t>
            </a:r>
          </a:p>
          <a:p>
            <a:pPr marL="173038" indent="-173038">
              <a:buFont typeface="Arial" panose="020B0604020202020204" pitchFamily="34" charset="0"/>
              <a:buChar char="•"/>
            </a:pPr>
            <a:r>
              <a:rPr lang="en-US" sz="2400" dirty="0">
                <a:latin typeface="+mj-lt"/>
              </a:rPr>
              <a:t>FWHS’ Strategic Plan focuses on one key tenet – Deconcentration of poverty to increase opportunity for our residents</a:t>
            </a:r>
          </a:p>
          <a:p>
            <a:pPr marL="465646" lvl="1" indent="-173038">
              <a:buFont typeface="Arial" panose="020B0604020202020204" pitchFamily="34" charset="0"/>
              <a:buChar char="•"/>
            </a:pPr>
            <a:r>
              <a:rPr lang="en-US" sz="2400" dirty="0">
                <a:latin typeface="+mj-lt"/>
              </a:rPr>
              <a:t>All objectives and actions are directly connected to deconcentrating poverty through mixed income affordable housing and providing services to assist our residents in building better lives</a:t>
            </a:r>
          </a:p>
          <a:p>
            <a:pPr marL="173038" indent="-173038">
              <a:buFont typeface="Arial" panose="020B0604020202020204" pitchFamily="34" charset="0"/>
              <a:buChar char="•"/>
            </a:pPr>
            <a:r>
              <a:rPr lang="en-US" sz="2400" dirty="0">
                <a:latin typeface="+mj-lt"/>
              </a:rPr>
              <a:t>Plan and make the most efficient and effective use of funding and revenue streams to ensure that the end result is always considered</a:t>
            </a:r>
          </a:p>
          <a:p>
            <a:pPr marL="173038" indent="-173038">
              <a:buFont typeface="Arial" panose="020B0604020202020204" pitchFamily="34" charset="0"/>
              <a:buChar char="•"/>
            </a:pPr>
            <a:r>
              <a:rPr lang="en-US" sz="2400" dirty="0">
                <a:latin typeface="+mj-lt"/>
              </a:rPr>
              <a:t>Follow the VISION, not the MONEY</a:t>
            </a:r>
          </a:p>
          <a:p>
            <a:pPr marL="173038" indent="-173038">
              <a:buFont typeface="Arial" panose="020B0604020202020204" pitchFamily="34" charset="0"/>
              <a:buChar char="•"/>
            </a:pPr>
            <a:endParaRPr lang="en-US" sz="2400" dirty="0">
              <a:latin typeface="+mj-lt"/>
            </a:endParaRPr>
          </a:p>
          <a:p>
            <a:pPr marL="173038" indent="-173038">
              <a:buFont typeface="Arial" panose="020B0604020202020204" pitchFamily="34" charset="0"/>
              <a:buChar char="•"/>
            </a:pPr>
            <a:endParaRPr lang="en-US" sz="2400" dirty="0">
              <a:latin typeface="+mj-lt"/>
            </a:endParaRPr>
          </a:p>
          <a:p>
            <a:pPr marL="648526" lvl="2" indent="-173038">
              <a:buFont typeface="Arial" panose="020B0604020202020204" pitchFamily="34" charset="0"/>
              <a:buChar char="•"/>
            </a:pPr>
            <a:endParaRPr lang="en-US" dirty="0">
              <a:latin typeface="+mj-lt"/>
            </a:endParaRPr>
          </a:p>
        </p:txBody>
      </p:sp>
    </p:spTree>
    <p:extLst>
      <p:ext uri="{BB962C8B-B14F-4D97-AF65-F5344CB8AC3E}">
        <p14:creationId xmlns:p14="http://schemas.microsoft.com/office/powerpoint/2010/main" val="3637712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4. </a:t>
            </a:r>
            <a:r>
              <a:rPr lang="en-US" dirty="0"/>
              <a:t>Community Buy-In</a:t>
            </a:r>
            <a:endParaRPr lang="en-US" sz="4800" dirty="0"/>
          </a:p>
        </p:txBody>
      </p:sp>
      <p:sp>
        <p:nvSpPr>
          <p:cNvPr id="3" name="Content Placeholder 2"/>
          <p:cNvSpPr>
            <a:spLocks noGrp="1"/>
          </p:cNvSpPr>
          <p:nvPr>
            <p:ph idx="1"/>
          </p:nvPr>
        </p:nvSpPr>
        <p:spPr>
          <a:xfrm>
            <a:off x="1097279" y="1845733"/>
            <a:ext cx="10343353" cy="4225457"/>
          </a:xfrm>
        </p:spPr>
        <p:txBody>
          <a:bodyPr>
            <a:normAutofit/>
          </a:bodyPr>
          <a:lstStyle/>
          <a:p>
            <a:pPr marL="173038" indent="-173038">
              <a:buFont typeface="Arial" panose="020B0604020202020204" pitchFamily="34" charset="0"/>
              <a:buChar char="•"/>
            </a:pPr>
            <a:r>
              <a:rPr lang="en-US" sz="2400" dirty="0">
                <a:latin typeface="+mj-lt"/>
              </a:rPr>
              <a:t>NEEDED:   Strong Leaders Who…</a:t>
            </a:r>
          </a:p>
          <a:p>
            <a:pPr marL="465646" lvl="1" indent="-173038">
              <a:buFont typeface="Arial" panose="020B0604020202020204" pitchFamily="34" charset="0"/>
              <a:buChar char="•"/>
            </a:pPr>
            <a:r>
              <a:rPr lang="en-US" sz="2400" dirty="0">
                <a:latin typeface="+mj-lt"/>
              </a:rPr>
              <a:t>Emphasize the importance of housing diversity in the community</a:t>
            </a:r>
          </a:p>
          <a:p>
            <a:pPr marL="648526" lvl="2" indent="-173038">
              <a:buFont typeface="Arial" panose="020B0604020202020204" pitchFamily="34" charset="0"/>
              <a:buChar char="•"/>
            </a:pPr>
            <a:r>
              <a:rPr lang="en-US" sz="2400" dirty="0">
                <a:latin typeface="+mj-lt"/>
              </a:rPr>
              <a:t>Persistently publicize the need</a:t>
            </a:r>
          </a:p>
          <a:p>
            <a:pPr marL="648526" lvl="2" indent="-173038">
              <a:buFont typeface="Arial" panose="020B0604020202020204" pitchFamily="34" charset="0"/>
              <a:buChar char="•"/>
            </a:pPr>
            <a:r>
              <a:rPr lang="en-US" sz="2400" dirty="0">
                <a:latin typeface="+mj-lt"/>
              </a:rPr>
              <a:t>Educate stakeholders to eliminate NIMBY-ism/ NOPE-ism (Not On Planet Earth)</a:t>
            </a:r>
          </a:p>
          <a:p>
            <a:pPr marL="465646" lvl="1" indent="-173038">
              <a:buFont typeface="Arial" panose="020B0604020202020204" pitchFamily="34" charset="0"/>
              <a:buChar char="•"/>
            </a:pPr>
            <a:r>
              <a:rPr lang="en-US" sz="2400" dirty="0">
                <a:latin typeface="+mj-lt"/>
              </a:rPr>
              <a:t>Articulate solutions </a:t>
            </a:r>
          </a:p>
          <a:p>
            <a:pPr marL="648526" lvl="2" indent="-173038">
              <a:buFont typeface="Arial" panose="020B0604020202020204" pitchFamily="34" charset="0"/>
              <a:buChar char="•"/>
            </a:pPr>
            <a:r>
              <a:rPr lang="en-US" sz="2400" dirty="0">
                <a:latin typeface="+mj-lt"/>
              </a:rPr>
              <a:t>Inspire other elected officials and community leaders</a:t>
            </a:r>
          </a:p>
          <a:p>
            <a:pPr marL="648526" lvl="2" indent="-173038">
              <a:buFont typeface="Arial" panose="020B0604020202020204" pitchFamily="34" charset="0"/>
              <a:buChar char="•"/>
            </a:pPr>
            <a:r>
              <a:rPr lang="en-US" sz="2400" dirty="0">
                <a:latin typeface="+mj-lt"/>
              </a:rPr>
              <a:t>Emphasize diversity, balance, and relevance</a:t>
            </a:r>
          </a:p>
          <a:p>
            <a:pPr marL="465646" lvl="1" indent="-173038">
              <a:buFont typeface="Arial" panose="020B0604020202020204" pitchFamily="34" charset="0"/>
              <a:buChar char="•"/>
            </a:pPr>
            <a:r>
              <a:rPr lang="en-US" sz="2400" dirty="0">
                <a:latin typeface="+mj-lt"/>
              </a:rPr>
              <a:t>Don’t compromise the vision</a:t>
            </a:r>
          </a:p>
          <a:p>
            <a:pPr marL="648526" lvl="2" indent="-173038">
              <a:buFont typeface="Arial" panose="020B0604020202020204" pitchFamily="34" charset="0"/>
              <a:buChar char="•"/>
            </a:pPr>
            <a:r>
              <a:rPr lang="en-US" sz="2400" dirty="0">
                <a:latin typeface="+mj-lt"/>
              </a:rPr>
              <a:t>Justify, defend and sell the plan</a:t>
            </a:r>
          </a:p>
          <a:p>
            <a:pPr marL="465646" lvl="1" indent="-173038">
              <a:buFont typeface="Arial" panose="020B0604020202020204" pitchFamily="34" charset="0"/>
              <a:buChar char="•"/>
            </a:pPr>
            <a:r>
              <a:rPr lang="en-US" sz="2400" dirty="0">
                <a:latin typeface="+mj-lt"/>
              </a:rPr>
              <a:t>Don’t ask for permission</a:t>
            </a:r>
          </a:p>
          <a:p>
            <a:pPr marL="173038" indent="-173038">
              <a:buFont typeface="Arial" panose="020B0604020202020204" pitchFamily="34" charset="0"/>
              <a:buChar char="•"/>
            </a:pPr>
            <a:endParaRPr lang="en-US" sz="2400" dirty="0">
              <a:latin typeface="+mj-lt"/>
            </a:endParaRPr>
          </a:p>
          <a:p>
            <a:pPr marL="173038" indent="-173038">
              <a:buFont typeface="Arial" panose="020B0604020202020204" pitchFamily="34" charset="0"/>
              <a:buChar char="•"/>
            </a:pPr>
            <a:endParaRPr lang="en-US" sz="2400" dirty="0">
              <a:latin typeface="+mj-lt"/>
            </a:endParaRPr>
          </a:p>
          <a:p>
            <a:pPr marL="648526" lvl="2" indent="-173038">
              <a:buFont typeface="Arial" panose="020B0604020202020204" pitchFamily="34" charset="0"/>
              <a:buChar char="•"/>
            </a:pPr>
            <a:endParaRPr lang="en-US" dirty="0">
              <a:latin typeface="+mj-lt"/>
            </a:endParaRPr>
          </a:p>
        </p:txBody>
      </p:sp>
    </p:spTree>
    <p:extLst>
      <p:ext uri="{BB962C8B-B14F-4D97-AF65-F5344CB8AC3E}">
        <p14:creationId xmlns:p14="http://schemas.microsoft.com/office/powerpoint/2010/main" val="11232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4. </a:t>
            </a:r>
            <a:r>
              <a:rPr lang="en-US" dirty="0"/>
              <a:t>Community Buy-In</a:t>
            </a:r>
            <a:endParaRPr lang="en-US" sz="4800" dirty="0"/>
          </a:p>
        </p:txBody>
      </p:sp>
      <p:sp>
        <p:nvSpPr>
          <p:cNvPr id="3" name="Content Placeholder 2"/>
          <p:cNvSpPr>
            <a:spLocks noGrp="1"/>
          </p:cNvSpPr>
          <p:nvPr>
            <p:ph idx="1"/>
          </p:nvPr>
        </p:nvSpPr>
        <p:spPr>
          <a:xfrm>
            <a:off x="1097279" y="1845733"/>
            <a:ext cx="10343353" cy="4225457"/>
          </a:xfrm>
        </p:spPr>
        <p:txBody>
          <a:bodyPr>
            <a:normAutofit/>
          </a:bodyPr>
          <a:lstStyle/>
          <a:p>
            <a:pPr marL="173038" indent="-173038">
              <a:buFont typeface="Arial" panose="020B0604020202020204" pitchFamily="34" charset="0"/>
              <a:buChar char="•"/>
            </a:pPr>
            <a:r>
              <a:rPr lang="en-US" sz="2400" dirty="0">
                <a:latin typeface="+mj-lt"/>
              </a:rPr>
              <a:t>NEEDED:   A Public That…</a:t>
            </a:r>
          </a:p>
          <a:p>
            <a:pPr marL="465646" lvl="1" indent="-173038">
              <a:buFont typeface="Arial" panose="020B0604020202020204" pitchFamily="34" charset="0"/>
              <a:buChar char="•"/>
            </a:pPr>
            <a:r>
              <a:rPr lang="en-US" sz="2400" dirty="0">
                <a:latin typeface="+mj-lt"/>
              </a:rPr>
              <a:t>Understands, supports and trusts your vision and actions</a:t>
            </a:r>
          </a:p>
          <a:p>
            <a:pPr marL="648526" lvl="2" indent="-173038">
              <a:buFont typeface="Arial" panose="020B0604020202020204" pitchFamily="34" charset="0"/>
              <a:buChar char="•"/>
            </a:pPr>
            <a:r>
              <a:rPr lang="en-US" sz="2400" dirty="0">
                <a:latin typeface="+mj-lt"/>
              </a:rPr>
              <a:t>Must have clear, open, quality, direct and proactive communications</a:t>
            </a:r>
          </a:p>
          <a:p>
            <a:pPr marL="648526" lvl="2" indent="-173038">
              <a:buFont typeface="Arial" panose="020B0604020202020204" pitchFamily="34" charset="0"/>
              <a:buChar char="•"/>
            </a:pPr>
            <a:r>
              <a:rPr lang="en-US" sz="2400" dirty="0">
                <a:latin typeface="+mj-lt"/>
              </a:rPr>
              <a:t>Must be able to discuss both PROS and CONS about actions</a:t>
            </a:r>
          </a:p>
          <a:p>
            <a:pPr marL="465646" lvl="1" indent="-173038">
              <a:buFont typeface="Arial" panose="020B0604020202020204" pitchFamily="34" charset="0"/>
              <a:buChar char="•"/>
            </a:pPr>
            <a:r>
              <a:rPr lang="en-US" sz="2400" dirty="0">
                <a:latin typeface="+mj-lt"/>
              </a:rPr>
              <a:t>Partners with you</a:t>
            </a:r>
          </a:p>
          <a:p>
            <a:pPr marL="648526" lvl="2" indent="-173038">
              <a:buFont typeface="Arial" panose="020B0604020202020204" pitchFamily="34" charset="0"/>
              <a:buChar char="•"/>
            </a:pPr>
            <a:r>
              <a:rPr lang="en-US" sz="2400" dirty="0">
                <a:latin typeface="+mj-lt"/>
              </a:rPr>
              <a:t>Must develop, nurture and maintain strategic collaborations </a:t>
            </a:r>
          </a:p>
          <a:p>
            <a:pPr marL="648526" lvl="2" indent="-173038">
              <a:buFont typeface="Arial" panose="020B0604020202020204" pitchFamily="34" charset="0"/>
              <a:buChar char="•"/>
            </a:pPr>
            <a:r>
              <a:rPr lang="en-US" sz="2400" dirty="0">
                <a:latin typeface="+mj-lt"/>
              </a:rPr>
              <a:t>Must understand each other’s roles</a:t>
            </a:r>
          </a:p>
          <a:p>
            <a:pPr marL="465646" lvl="1" indent="-173038">
              <a:buFont typeface="Arial" panose="020B0604020202020204" pitchFamily="34" charset="0"/>
              <a:buChar char="•"/>
            </a:pPr>
            <a:r>
              <a:rPr lang="en-US" sz="2400" dirty="0">
                <a:latin typeface="+mj-lt"/>
              </a:rPr>
              <a:t>Invites you to share in </a:t>
            </a:r>
            <a:r>
              <a:rPr lang="en-US" sz="2400" b="1" u="sng" dirty="0">
                <a:latin typeface="+mj-lt"/>
              </a:rPr>
              <a:t>their</a:t>
            </a:r>
            <a:r>
              <a:rPr lang="en-US" sz="2400" dirty="0">
                <a:latin typeface="+mj-lt"/>
              </a:rPr>
              <a:t> discussions	</a:t>
            </a:r>
          </a:p>
          <a:p>
            <a:pPr marL="173038" indent="-173038">
              <a:buFont typeface="Arial" panose="020B0604020202020204" pitchFamily="34" charset="0"/>
              <a:buChar char="•"/>
            </a:pPr>
            <a:endParaRPr lang="en-US" sz="2400" dirty="0">
              <a:latin typeface="+mj-lt"/>
            </a:endParaRPr>
          </a:p>
          <a:p>
            <a:pPr marL="648526" lvl="2" indent="-173038">
              <a:buFont typeface="Arial" panose="020B0604020202020204" pitchFamily="34" charset="0"/>
              <a:buChar char="•"/>
            </a:pPr>
            <a:endParaRPr lang="en-US" dirty="0">
              <a:latin typeface="+mj-lt"/>
            </a:endParaRPr>
          </a:p>
        </p:txBody>
      </p:sp>
    </p:spTree>
    <p:extLst>
      <p:ext uri="{BB962C8B-B14F-4D97-AF65-F5344CB8AC3E}">
        <p14:creationId xmlns:p14="http://schemas.microsoft.com/office/powerpoint/2010/main" val="1620406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4. </a:t>
            </a:r>
            <a:r>
              <a:rPr lang="en-US" dirty="0"/>
              <a:t>Community Buy-In</a:t>
            </a:r>
            <a:endParaRPr lang="en-US" sz="4800" dirty="0"/>
          </a:p>
        </p:txBody>
      </p:sp>
      <p:sp>
        <p:nvSpPr>
          <p:cNvPr id="3" name="Content Placeholder 2"/>
          <p:cNvSpPr>
            <a:spLocks noGrp="1"/>
          </p:cNvSpPr>
          <p:nvPr>
            <p:ph idx="1"/>
          </p:nvPr>
        </p:nvSpPr>
        <p:spPr>
          <a:xfrm>
            <a:off x="1097279" y="1845733"/>
            <a:ext cx="10343353" cy="4225457"/>
          </a:xfrm>
        </p:spPr>
        <p:txBody>
          <a:bodyPr>
            <a:normAutofit/>
          </a:bodyPr>
          <a:lstStyle/>
          <a:p>
            <a:pPr marL="173038" indent="-173038">
              <a:buFont typeface="Arial" panose="020B0604020202020204" pitchFamily="34" charset="0"/>
              <a:buChar char="•"/>
            </a:pPr>
            <a:r>
              <a:rPr lang="en-US" sz="2400" dirty="0">
                <a:latin typeface="+mj-lt"/>
              </a:rPr>
              <a:t>NEEDED:   Residents Who…</a:t>
            </a:r>
          </a:p>
          <a:p>
            <a:pPr marL="465646" lvl="1" indent="-173038">
              <a:buFont typeface="Arial" panose="020B0604020202020204" pitchFamily="34" charset="0"/>
              <a:buChar char="•"/>
            </a:pPr>
            <a:r>
              <a:rPr lang="en-US" sz="2400" dirty="0">
                <a:latin typeface="+mj-lt"/>
              </a:rPr>
              <a:t>Want to live in a socially and economically inclusive development</a:t>
            </a:r>
          </a:p>
          <a:p>
            <a:pPr marL="465646" lvl="1" indent="-173038">
              <a:buFont typeface="Arial" panose="020B0604020202020204" pitchFamily="34" charset="0"/>
              <a:buChar char="•"/>
            </a:pPr>
            <a:r>
              <a:rPr lang="en-US" sz="2400" dirty="0">
                <a:latin typeface="+mj-lt"/>
              </a:rPr>
              <a:t>Appreciate being treated equitably and fairly</a:t>
            </a:r>
          </a:p>
          <a:p>
            <a:pPr marL="648526" lvl="2" indent="-173038">
              <a:buFont typeface="Arial" panose="020B0604020202020204" pitchFamily="34" charset="0"/>
              <a:buChar char="•"/>
            </a:pPr>
            <a:r>
              <a:rPr lang="en-US" sz="2400" dirty="0">
                <a:latin typeface="+mj-lt"/>
              </a:rPr>
              <a:t>No “Poor Doors” (doors in the back that the poor must use to enter their buildings)</a:t>
            </a:r>
          </a:p>
          <a:p>
            <a:pPr marL="648526" lvl="2" indent="-173038">
              <a:buFont typeface="Arial" panose="020B0604020202020204" pitchFamily="34" charset="0"/>
              <a:buChar char="•"/>
            </a:pPr>
            <a:r>
              <a:rPr lang="en-US" sz="2400" dirty="0">
                <a:latin typeface="+mj-lt"/>
              </a:rPr>
              <a:t>“Blind” development – where you can’t tell who lives in an affordable unit versus a market rate unit</a:t>
            </a:r>
          </a:p>
          <a:p>
            <a:pPr marL="465646" lvl="1" indent="-173038">
              <a:buFont typeface="Arial" panose="020B0604020202020204" pitchFamily="34" charset="0"/>
              <a:buChar char="•"/>
            </a:pPr>
            <a:r>
              <a:rPr lang="en-US" sz="2400" dirty="0">
                <a:latin typeface="+mj-lt"/>
              </a:rPr>
              <a:t>Want a sense of ownership and pride</a:t>
            </a:r>
          </a:p>
          <a:p>
            <a:pPr marL="648526" lvl="2" indent="-173038">
              <a:buFont typeface="Arial" panose="020B0604020202020204" pitchFamily="34" charset="0"/>
              <a:buChar char="•"/>
            </a:pPr>
            <a:r>
              <a:rPr lang="en-US" sz="2400" dirty="0">
                <a:latin typeface="+mj-lt"/>
              </a:rPr>
              <a:t>Participate in programs that provide upward opportunity</a:t>
            </a:r>
          </a:p>
          <a:p>
            <a:pPr marL="465646" lvl="1" indent="-173038">
              <a:buFont typeface="Arial" panose="020B0604020202020204" pitchFamily="34" charset="0"/>
              <a:buChar char="•"/>
            </a:pPr>
            <a:r>
              <a:rPr lang="en-US" sz="2400" dirty="0">
                <a:latin typeface="+mj-lt"/>
              </a:rPr>
              <a:t>INTEGRATE AND NOT SEGREGATE</a:t>
            </a:r>
          </a:p>
          <a:p>
            <a:pPr marL="173038" indent="-173038">
              <a:buFont typeface="Arial" panose="020B0604020202020204" pitchFamily="34" charset="0"/>
              <a:buChar char="•"/>
            </a:pPr>
            <a:endParaRPr lang="en-US" sz="2400" dirty="0">
              <a:latin typeface="+mj-lt"/>
            </a:endParaRPr>
          </a:p>
          <a:p>
            <a:pPr marL="648526" lvl="2" indent="-173038">
              <a:buFont typeface="Arial" panose="020B0604020202020204" pitchFamily="34" charset="0"/>
              <a:buChar char="•"/>
            </a:pPr>
            <a:endParaRPr lang="en-US" dirty="0">
              <a:latin typeface="+mj-lt"/>
            </a:endParaRPr>
          </a:p>
        </p:txBody>
      </p:sp>
    </p:spTree>
    <p:extLst>
      <p:ext uri="{BB962C8B-B14F-4D97-AF65-F5344CB8AC3E}">
        <p14:creationId xmlns:p14="http://schemas.microsoft.com/office/powerpoint/2010/main" val="1576684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4068860" y="3327630"/>
            <a:ext cx="3870251" cy="2902689"/>
          </a:xfrm>
          <a:prstGeom prst="rect">
            <a:avLst/>
          </a:prstGeom>
        </p:spPr>
      </p:pic>
      <p:sp>
        <p:nvSpPr>
          <p:cNvPr id="2" name="Title 1"/>
          <p:cNvSpPr>
            <a:spLocks noGrp="1"/>
          </p:cNvSpPr>
          <p:nvPr>
            <p:ph type="title"/>
          </p:nvPr>
        </p:nvSpPr>
        <p:spPr/>
        <p:txBody>
          <a:bodyPr/>
          <a:lstStyle/>
          <a:p>
            <a:pPr algn="ctr"/>
            <a:r>
              <a:rPr lang="en-US" dirty="0"/>
              <a:t>Current</a:t>
            </a:r>
            <a:br>
              <a:rPr lang="en-US" dirty="0"/>
            </a:br>
            <a:r>
              <a:rPr lang="en-US" dirty="0"/>
              <a:t>FWHS Properties</a:t>
            </a:r>
          </a:p>
        </p:txBody>
      </p:sp>
      <p:pic>
        <p:nvPicPr>
          <p:cNvPr id="5" name="Picture 4"/>
          <p:cNvPicPr>
            <a:picLocks noChangeAspect="1"/>
          </p:cNvPicPr>
          <p:nvPr/>
        </p:nvPicPr>
        <p:blipFill>
          <a:blip r:embed="rId4"/>
          <a:stretch>
            <a:fillRect/>
          </a:stretch>
        </p:blipFill>
        <p:spPr>
          <a:xfrm>
            <a:off x="653713" y="3975135"/>
            <a:ext cx="3006912" cy="2255184"/>
          </a:xfrm>
          <a:prstGeom prst="rect">
            <a:avLst/>
          </a:prstGeom>
        </p:spPr>
      </p:pic>
      <p:pic>
        <p:nvPicPr>
          <p:cNvPr id="7" name="Picture 6"/>
          <p:cNvPicPr>
            <a:picLocks noChangeAspect="1"/>
          </p:cNvPicPr>
          <p:nvPr/>
        </p:nvPicPr>
        <p:blipFill>
          <a:blip r:embed="rId5"/>
          <a:stretch>
            <a:fillRect/>
          </a:stretch>
        </p:blipFill>
        <p:spPr>
          <a:xfrm>
            <a:off x="1420431" y="2053148"/>
            <a:ext cx="2859163" cy="2144372"/>
          </a:xfrm>
          <a:prstGeom prst="rect">
            <a:avLst/>
          </a:prstGeom>
        </p:spPr>
      </p:pic>
      <p:pic>
        <p:nvPicPr>
          <p:cNvPr id="10" name="Picture 9"/>
          <p:cNvPicPr>
            <a:picLocks noChangeAspect="1"/>
          </p:cNvPicPr>
          <p:nvPr/>
        </p:nvPicPr>
        <p:blipFill>
          <a:blip r:embed="rId6"/>
          <a:stretch>
            <a:fillRect/>
          </a:stretch>
        </p:blipFill>
        <p:spPr>
          <a:xfrm>
            <a:off x="8416604" y="3900934"/>
            <a:ext cx="3027665" cy="2270749"/>
          </a:xfrm>
          <a:prstGeom prst="rect">
            <a:avLst/>
          </a:prstGeom>
        </p:spPr>
      </p:pic>
      <p:pic>
        <p:nvPicPr>
          <p:cNvPr id="8" name="Picture 7"/>
          <p:cNvPicPr>
            <a:picLocks noChangeAspect="1"/>
          </p:cNvPicPr>
          <p:nvPr/>
        </p:nvPicPr>
        <p:blipFill>
          <a:blip r:embed="rId7"/>
          <a:stretch>
            <a:fillRect/>
          </a:stretch>
        </p:blipFill>
        <p:spPr>
          <a:xfrm>
            <a:off x="4608117" y="1829863"/>
            <a:ext cx="2562650" cy="1921987"/>
          </a:xfrm>
          <a:prstGeom prst="rect">
            <a:avLst/>
          </a:prstGeom>
        </p:spPr>
      </p:pic>
      <p:pic>
        <p:nvPicPr>
          <p:cNvPr id="11" name="Picture 10"/>
          <p:cNvPicPr>
            <a:picLocks noChangeAspect="1"/>
          </p:cNvPicPr>
          <p:nvPr/>
        </p:nvPicPr>
        <p:blipFill>
          <a:blip r:embed="rId8"/>
          <a:stretch>
            <a:fillRect/>
          </a:stretch>
        </p:blipFill>
        <p:spPr>
          <a:xfrm>
            <a:off x="7486050" y="2056287"/>
            <a:ext cx="2932258" cy="2199193"/>
          </a:xfrm>
          <a:prstGeom prst="rect">
            <a:avLst/>
          </a:prstGeom>
        </p:spPr>
      </p:pic>
      <p:pic>
        <p:nvPicPr>
          <p:cNvPr id="6" name="Picture 5"/>
          <p:cNvPicPr>
            <a:picLocks noChangeAspect="1"/>
          </p:cNvPicPr>
          <p:nvPr/>
        </p:nvPicPr>
        <p:blipFill>
          <a:blip r:embed="rId9"/>
          <a:stretch>
            <a:fillRect/>
          </a:stretch>
        </p:blipFill>
        <p:spPr>
          <a:xfrm>
            <a:off x="9050300" y="299205"/>
            <a:ext cx="2549822" cy="1912367"/>
          </a:xfrm>
          <a:prstGeom prst="rect">
            <a:avLst/>
          </a:prstGeom>
        </p:spPr>
      </p:pic>
      <p:pic>
        <p:nvPicPr>
          <p:cNvPr id="4" name="Picture 3"/>
          <p:cNvPicPr>
            <a:picLocks noChangeAspect="1"/>
          </p:cNvPicPr>
          <p:nvPr/>
        </p:nvPicPr>
        <p:blipFill>
          <a:blip r:embed="rId10"/>
          <a:stretch>
            <a:fillRect/>
          </a:stretch>
        </p:blipFill>
        <p:spPr>
          <a:xfrm>
            <a:off x="389728" y="299205"/>
            <a:ext cx="2719944" cy="2039958"/>
          </a:xfrm>
          <a:prstGeom prst="rect">
            <a:avLst/>
          </a:prstGeom>
        </p:spPr>
      </p:pic>
    </p:spTree>
    <p:extLst>
      <p:ext uri="{BB962C8B-B14F-4D97-AF65-F5344CB8AC3E}">
        <p14:creationId xmlns:p14="http://schemas.microsoft.com/office/powerpoint/2010/main" val="2218910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FWHS Projects</a:t>
            </a:r>
          </a:p>
        </p:txBody>
      </p:sp>
      <p:sp>
        <p:nvSpPr>
          <p:cNvPr id="3" name="Content Placeholder 2"/>
          <p:cNvSpPr>
            <a:spLocks noGrp="1"/>
          </p:cNvSpPr>
          <p:nvPr>
            <p:ph idx="1"/>
          </p:nvPr>
        </p:nvSpPr>
        <p:spPr>
          <a:xfrm>
            <a:off x="1097280" y="1845733"/>
            <a:ext cx="10058400" cy="4278619"/>
          </a:xfrm>
        </p:spPr>
        <p:txBody>
          <a:bodyPr>
            <a:normAutofit lnSpcReduction="10000"/>
          </a:bodyPr>
          <a:lstStyle/>
          <a:p>
            <a:pPr marL="173038" indent="-173038">
              <a:buFont typeface="Arial" panose="020B0604020202020204" pitchFamily="34" charset="0"/>
              <a:buChar char="•"/>
            </a:pPr>
            <a:r>
              <a:rPr lang="en-US" sz="2400" dirty="0">
                <a:latin typeface="+mj-lt"/>
              </a:rPr>
              <a:t>Historic Stop Six/ Cavile Place Transformation </a:t>
            </a:r>
          </a:p>
          <a:p>
            <a:pPr marL="465646" lvl="1" indent="-173038">
              <a:buFont typeface="Arial" panose="020B0604020202020204" pitchFamily="34" charset="0"/>
              <a:buChar char="•"/>
            </a:pPr>
            <a:r>
              <a:rPr lang="en-US" sz="2400" dirty="0">
                <a:latin typeface="+mj-lt"/>
              </a:rPr>
              <a:t>Build new multi-family housing and demolish old public housing and revitalize development in the whole Stop Six Neighborhood</a:t>
            </a:r>
          </a:p>
          <a:p>
            <a:pPr marL="173038" indent="-173038">
              <a:buFont typeface="Arial" panose="020B0604020202020204" pitchFamily="34" charset="0"/>
              <a:buChar char="•"/>
            </a:pPr>
            <a:r>
              <a:rPr lang="en-US" sz="2400" dirty="0">
                <a:latin typeface="+mj-lt"/>
              </a:rPr>
              <a:t>Butler Place Apartments Redevelopment</a:t>
            </a:r>
          </a:p>
          <a:p>
            <a:pPr marL="465646" lvl="1" indent="-173038">
              <a:buFont typeface="Arial" panose="020B0604020202020204" pitchFamily="34" charset="0"/>
              <a:buChar char="•"/>
            </a:pPr>
            <a:r>
              <a:rPr lang="en-US" sz="2400" dirty="0">
                <a:latin typeface="+mj-lt"/>
              </a:rPr>
              <a:t>Demolish old public housing and completely redevelop the Butler site</a:t>
            </a:r>
          </a:p>
          <a:p>
            <a:pPr marL="173038" indent="-173038">
              <a:buFont typeface="Arial" panose="020B0604020202020204" pitchFamily="34" charset="0"/>
              <a:buChar char="•"/>
            </a:pPr>
            <a:r>
              <a:rPr lang="en-US" sz="2400" dirty="0">
                <a:latin typeface="+mj-lt"/>
              </a:rPr>
              <a:t>Vickery/ Main Transit-Oriented Development</a:t>
            </a:r>
          </a:p>
          <a:p>
            <a:pPr marL="465646" lvl="1" indent="-173038">
              <a:buFont typeface="Arial" panose="020B0604020202020204" pitchFamily="34" charset="0"/>
              <a:buChar char="•"/>
            </a:pPr>
            <a:r>
              <a:rPr lang="en-US" sz="2400" dirty="0">
                <a:latin typeface="+mj-lt"/>
              </a:rPr>
              <a:t>Partnership with The T, CoFW to build multi-family apartments, retail, and transit connection in the Near Southside and connect to downtown</a:t>
            </a:r>
          </a:p>
          <a:p>
            <a:pPr marL="173038" indent="-173038">
              <a:buFont typeface="Arial" panose="020B0604020202020204" pitchFamily="34" charset="0"/>
              <a:buChar char="•"/>
            </a:pPr>
            <a:r>
              <a:rPr lang="en-US" sz="2400" dirty="0">
                <a:latin typeface="+mj-lt"/>
              </a:rPr>
              <a:t>Ariston Apartments</a:t>
            </a:r>
          </a:p>
          <a:p>
            <a:pPr marL="465646" lvl="1" indent="-173038">
              <a:buFont typeface="Arial" panose="020B0604020202020204" pitchFamily="34" charset="0"/>
              <a:buChar char="•"/>
            </a:pPr>
            <a:r>
              <a:rPr lang="en-US" sz="2400" dirty="0">
                <a:latin typeface="+mj-lt"/>
              </a:rPr>
              <a:t>Partnership with CoFW, The T, and DFWI to build multi-family workforce housing for downtown employees</a:t>
            </a:r>
          </a:p>
          <a:p>
            <a:pPr marL="173038" indent="-173038">
              <a:buFont typeface="Arial" panose="020B0604020202020204" pitchFamily="34" charset="0"/>
              <a:buChar char="•"/>
            </a:pPr>
            <a:endParaRPr lang="en-US" sz="2400" dirty="0">
              <a:latin typeface="+mj-lt"/>
            </a:endParaRPr>
          </a:p>
          <a:p>
            <a:endParaRPr lang="en-US" dirty="0">
              <a:latin typeface="+mj-lt"/>
            </a:endParaRPr>
          </a:p>
        </p:txBody>
      </p:sp>
    </p:spTree>
    <p:extLst>
      <p:ext uri="{BB962C8B-B14F-4D97-AF65-F5344CB8AC3E}">
        <p14:creationId xmlns:p14="http://schemas.microsoft.com/office/powerpoint/2010/main" val="1595327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10458" y="1179776"/>
            <a:ext cx="8915399" cy="2262781"/>
          </a:xfrm>
        </p:spPr>
        <p:txBody>
          <a:bodyPr/>
          <a:lstStyle/>
          <a:p>
            <a:r>
              <a:rPr lang="en-US" dirty="0"/>
              <a:t>QUESTIONS?</a:t>
            </a:r>
          </a:p>
        </p:txBody>
      </p:sp>
    </p:spTree>
    <p:extLst>
      <p:ext uri="{BB962C8B-B14F-4D97-AF65-F5344CB8AC3E}">
        <p14:creationId xmlns:p14="http://schemas.microsoft.com/office/powerpoint/2010/main" val="3002327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Fort Worth Housing Solutions</a:t>
            </a:r>
            <a:endParaRPr lang="en-US" sz="4800" dirty="0"/>
          </a:p>
        </p:txBody>
      </p:sp>
      <p:sp>
        <p:nvSpPr>
          <p:cNvPr id="3" name="Content Placeholder 2"/>
          <p:cNvSpPr>
            <a:spLocks noGrp="1"/>
          </p:cNvSpPr>
          <p:nvPr>
            <p:ph idx="1"/>
          </p:nvPr>
        </p:nvSpPr>
        <p:spPr>
          <a:xfrm>
            <a:off x="1097280" y="1845733"/>
            <a:ext cx="10058400" cy="4279763"/>
          </a:xfrm>
        </p:spPr>
        <p:txBody>
          <a:bodyPr>
            <a:normAutofit fontScale="85000" lnSpcReduction="20000"/>
          </a:bodyPr>
          <a:lstStyle/>
          <a:p>
            <a:pPr>
              <a:lnSpc>
                <a:spcPct val="120000"/>
              </a:lnSpc>
              <a:spcBef>
                <a:spcPts val="0"/>
              </a:spcBef>
              <a:spcAft>
                <a:spcPts val="0"/>
              </a:spcAft>
            </a:pPr>
            <a:r>
              <a:rPr lang="en-US" sz="2600" dirty="0">
                <a:latin typeface="+mj-lt"/>
              </a:rPr>
              <a:t>Created in 1938</a:t>
            </a:r>
          </a:p>
          <a:p>
            <a:pPr lvl="1">
              <a:lnSpc>
                <a:spcPct val="120000"/>
              </a:lnSpc>
              <a:spcBef>
                <a:spcPts val="0"/>
              </a:spcBef>
              <a:spcAft>
                <a:spcPts val="0"/>
              </a:spcAft>
            </a:pPr>
            <a:r>
              <a:rPr lang="en-US" sz="2600" dirty="0">
                <a:latin typeface="+mj-lt"/>
              </a:rPr>
              <a:t>Public Housing </a:t>
            </a:r>
          </a:p>
          <a:p>
            <a:pPr lvl="2">
              <a:lnSpc>
                <a:spcPct val="120000"/>
              </a:lnSpc>
              <a:spcBef>
                <a:spcPts val="0"/>
              </a:spcBef>
              <a:spcAft>
                <a:spcPts val="0"/>
              </a:spcAft>
            </a:pPr>
            <a:r>
              <a:rPr lang="en-US" sz="2600" dirty="0">
                <a:latin typeface="+mj-lt"/>
              </a:rPr>
              <a:t>1939 - Ripley Arnold (252 units) </a:t>
            </a:r>
          </a:p>
          <a:p>
            <a:pPr lvl="2">
              <a:lnSpc>
                <a:spcPct val="120000"/>
              </a:lnSpc>
              <a:spcBef>
                <a:spcPts val="0"/>
              </a:spcBef>
              <a:spcAft>
                <a:spcPts val="0"/>
              </a:spcAft>
            </a:pPr>
            <a:r>
              <a:rPr lang="en-US" sz="2600" dirty="0">
                <a:latin typeface="+mj-lt"/>
              </a:rPr>
              <a:t>1940 - Butler Place Apartments (250 units) built in 1940 for minority families </a:t>
            </a:r>
            <a:r>
              <a:rPr lang="en-US" sz="2600" dirty="0" err="1">
                <a:latin typeface="+mj-lt"/>
              </a:rPr>
              <a:t>onl</a:t>
            </a:r>
            <a:endParaRPr lang="en-US" sz="2600" dirty="0">
              <a:latin typeface="+mj-lt"/>
            </a:endParaRPr>
          </a:p>
          <a:p>
            <a:pPr lvl="2">
              <a:lnSpc>
                <a:spcPct val="120000"/>
              </a:lnSpc>
              <a:spcBef>
                <a:spcPts val="0"/>
              </a:spcBef>
              <a:spcAft>
                <a:spcPts val="0"/>
              </a:spcAft>
            </a:pPr>
            <a:r>
              <a:rPr lang="en-US" sz="2600" dirty="0">
                <a:latin typeface="+mj-lt"/>
              </a:rPr>
              <a:t>1949 - J. A. Cavile Place (244 units) built in 1949</a:t>
            </a:r>
          </a:p>
          <a:p>
            <a:pPr lvl="2">
              <a:lnSpc>
                <a:spcPct val="120000"/>
              </a:lnSpc>
              <a:spcBef>
                <a:spcPts val="0"/>
              </a:spcBef>
              <a:spcAft>
                <a:spcPts val="0"/>
              </a:spcAft>
            </a:pPr>
            <a:r>
              <a:rPr lang="en-US" sz="2600" dirty="0">
                <a:latin typeface="+mj-lt"/>
              </a:rPr>
              <a:t>Additional low-income public housing built or acquired through the 1980’s</a:t>
            </a:r>
          </a:p>
          <a:p>
            <a:pPr>
              <a:lnSpc>
                <a:spcPct val="120000"/>
              </a:lnSpc>
              <a:spcBef>
                <a:spcPts val="0"/>
              </a:spcBef>
              <a:spcAft>
                <a:spcPts val="0"/>
              </a:spcAft>
            </a:pPr>
            <a:r>
              <a:rPr lang="en-US" sz="2600" dirty="0">
                <a:latin typeface="+mj-lt"/>
              </a:rPr>
              <a:t>Since 2000:</a:t>
            </a:r>
          </a:p>
          <a:p>
            <a:pPr lvl="1">
              <a:lnSpc>
                <a:spcPct val="120000"/>
              </a:lnSpc>
              <a:spcBef>
                <a:spcPts val="0"/>
              </a:spcBef>
              <a:spcAft>
                <a:spcPts val="0"/>
              </a:spcAft>
            </a:pPr>
            <a:r>
              <a:rPr lang="en-US" sz="2600" dirty="0">
                <a:latin typeface="+mj-lt"/>
              </a:rPr>
              <a:t>Has sold or converted nearly 1,000 Public Housing units and leveraged them to acquire, rehabilitate, and/or develop over 3,500 mixed-income units </a:t>
            </a:r>
          </a:p>
          <a:p>
            <a:pPr lvl="1">
              <a:lnSpc>
                <a:spcPct val="120000"/>
              </a:lnSpc>
              <a:spcBef>
                <a:spcPts val="0"/>
              </a:spcBef>
              <a:spcAft>
                <a:spcPts val="0"/>
              </a:spcAft>
            </a:pPr>
            <a:r>
              <a:rPr lang="en-US" sz="2600" dirty="0">
                <a:latin typeface="+mj-lt"/>
              </a:rPr>
              <a:t>Now owns nearly twenty-five multi-family properties (public housing, LIHTC, and market rate units), with two under construction, eight in the development/ acquisition pipeline, and approximately ten additional to be planned by 2018</a:t>
            </a:r>
          </a:p>
        </p:txBody>
      </p:sp>
    </p:spTree>
    <p:extLst>
      <p:ext uri="{BB962C8B-B14F-4D97-AF65-F5344CB8AC3E}">
        <p14:creationId xmlns:p14="http://schemas.microsoft.com/office/powerpoint/2010/main" val="2519097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5548" y="2163097"/>
            <a:ext cx="8393926" cy="1924050"/>
          </a:xfrm>
        </p:spPr>
        <p:txBody>
          <a:bodyPr>
            <a:normAutofit fontScale="90000"/>
          </a:bodyPr>
          <a:lstStyle/>
          <a:p>
            <a:r>
              <a:rPr lang="en-US" sz="3200" dirty="0"/>
              <a:t>Decent housing as a public necessity must be realized and the combined efforts of all people must be put to the task of finding means of supplying safe and sanitary dwellings for every family in the City.</a:t>
            </a:r>
            <a:br>
              <a:rPr lang="en-US" sz="3200" dirty="0"/>
            </a:br>
            <a:endParaRPr lang="en-US" sz="3200" dirty="0"/>
          </a:p>
        </p:txBody>
      </p:sp>
      <p:sp>
        <p:nvSpPr>
          <p:cNvPr id="3" name="Text Placeholder 2"/>
          <p:cNvSpPr>
            <a:spLocks noGrp="1"/>
          </p:cNvSpPr>
          <p:nvPr>
            <p:ph type="body" sz="quarter" idx="13"/>
          </p:nvPr>
        </p:nvSpPr>
        <p:spPr>
          <a:xfrm>
            <a:off x="2004374" y="4245078"/>
            <a:ext cx="8654663" cy="838200"/>
          </a:xfrm>
        </p:spPr>
        <p:txBody>
          <a:bodyPr/>
          <a:lstStyle/>
          <a:p>
            <a:r>
              <a:rPr lang="en-US" sz="3200" dirty="0">
                <a:latin typeface="+mj-lt"/>
              </a:rPr>
              <a:t>Homer L. Hunter</a:t>
            </a:r>
          </a:p>
        </p:txBody>
      </p:sp>
      <p:sp>
        <p:nvSpPr>
          <p:cNvPr id="4" name="Text Placeholder 3"/>
          <p:cNvSpPr>
            <a:spLocks noGrp="1"/>
          </p:cNvSpPr>
          <p:nvPr>
            <p:ph type="body" sz="half" idx="2"/>
          </p:nvPr>
        </p:nvSpPr>
        <p:spPr>
          <a:xfrm>
            <a:off x="1935551" y="5083278"/>
            <a:ext cx="8654664" cy="729622"/>
          </a:xfrm>
        </p:spPr>
        <p:txBody>
          <a:bodyPr>
            <a:normAutofit/>
          </a:bodyPr>
          <a:lstStyle/>
          <a:p>
            <a:r>
              <a:rPr lang="en-US" sz="3200" dirty="0">
                <a:latin typeface="+mj-lt"/>
              </a:rPr>
              <a:t>FWHS Executive Director, 1938</a:t>
            </a:r>
          </a:p>
          <a:p>
            <a:endParaRPr lang="en-US" sz="3200" dirty="0">
              <a:latin typeface="+mj-lt"/>
            </a:endParaRPr>
          </a:p>
        </p:txBody>
      </p:sp>
    </p:spTree>
    <p:extLst>
      <p:ext uri="{BB962C8B-B14F-4D97-AF65-F5344CB8AC3E}">
        <p14:creationId xmlns:p14="http://schemas.microsoft.com/office/powerpoint/2010/main" val="179887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8833529" cy="1450757"/>
          </a:xfrm>
        </p:spPr>
        <p:txBody>
          <a:bodyPr>
            <a:normAutofit/>
          </a:bodyPr>
          <a:lstStyle/>
          <a:p>
            <a:r>
              <a:rPr lang="en-US" sz="4800" dirty="0"/>
              <a:t>Elements of a Sound Affordable Housing Strategy</a:t>
            </a:r>
          </a:p>
        </p:txBody>
      </p:sp>
      <p:graphicFrame>
        <p:nvGraphicFramePr>
          <p:cNvPr id="7" name="Diagram 6"/>
          <p:cNvGraphicFramePr/>
          <p:nvPr>
            <p:extLst>
              <p:ext uri="{D42A27DB-BD31-4B8C-83A1-F6EECF244321}">
                <p14:modId xmlns:p14="http://schemas.microsoft.com/office/powerpoint/2010/main" val="42616832"/>
              </p:ext>
            </p:extLst>
          </p:nvPr>
        </p:nvGraphicFramePr>
        <p:xfrm>
          <a:off x="1743739" y="2180700"/>
          <a:ext cx="8612372" cy="36477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97656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1. Local Goals</a:t>
            </a:r>
          </a:p>
        </p:txBody>
      </p:sp>
      <p:sp>
        <p:nvSpPr>
          <p:cNvPr id="3" name="Content Placeholder 2"/>
          <p:cNvSpPr>
            <a:spLocks noGrp="1"/>
          </p:cNvSpPr>
          <p:nvPr>
            <p:ph idx="1"/>
          </p:nvPr>
        </p:nvSpPr>
        <p:spPr/>
        <p:txBody>
          <a:bodyPr>
            <a:normAutofit/>
          </a:bodyPr>
          <a:lstStyle/>
          <a:p>
            <a:pPr marL="173038" indent="-173038">
              <a:buFont typeface="Arial" panose="020B0604020202020204" pitchFamily="34" charset="0"/>
              <a:buChar char="•"/>
            </a:pPr>
            <a:r>
              <a:rPr lang="en-US" sz="2400" dirty="0">
                <a:latin typeface="+mj-lt"/>
              </a:rPr>
              <a:t>Should be based on current accurate need and inventory</a:t>
            </a:r>
          </a:p>
          <a:p>
            <a:pPr marL="465646" lvl="1" indent="-173038">
              <a:buFont typeface="Arial" panose="020B0604020202020204" pitchFamily="34" charset="0"/>
              <a:buChar char="•"/>
            </a:pPr>
            <a:r>
              <a:rPr lang="en-US" sz="2400" dirty="0">
                <a:latin typeface="+mj-lt"/>
              </a:rPr>
              <a:t>FWHS works closely with the City of Fort Worth (CoFW) to identify areas of need for:</a:t>
            </a:r>
          </a:p>
          <a:p>
            <a:pPr marL="648526" lvl="2" indent="-173038">
              <a:buFont typeface="Arial" panose="020B0604020202020204" pitchFamily="34" charset="0"/>
              <a:buChar char="•"/>
            </a:pPr>
            <a:r>
              <a:rPr lang="en-US" sz="2400" dirty="0">
                <a:latin typeface="+mj-lt"/>
              </a:rPr>
              <a:t>New multi-family housing</a:t>
            </a:r>
          </a:p>
          <a:p>
            <a:pPr marL="648526" lvl="2" indent="-173038">
              <a:buFont typeface="Arial" panose="020B0604020202020204" pitchFamily="34" charset="0"/>
              <a:buChar char="•"/>
            </a:pPr>
            <a:r>
              <a:rPr lang="en-US" sz="2400" dirty="0">
                <a:latin typeface="+mj-lt"/>
              </a:rPr>
              <a:t>Revitalization</a:t>
            </a:r>
          </a:p>
          <a:p>
            <a:pPr marL="648526" lvl="2" indent="-173038">
              <a:buFont typeface="Arial" panose="020B0604020202020204" pitchFamily="34" charset="0"/>
              <a:buChar char="•"/>
            </a:pPr>
            <a:r>
              <a:rPr lang="en-US" sz="2400" dirty="0">
                <a:latin typeface="+mj-lt"/>
              </a:rPr>
              <a:t>Acquisition/ rehabilitation</a:t>
            </a:r>
          </a:p>
          <a:p>
            <a:pPr marL="465646" lvl="1" indent="-173038">
              <a:buFont typeface="Arial" panose="020B0604020202020204" pitchFamily="34" charset="0"/>
              <a:buChar char="•"/>
            </a:pPr>
            <a:r>
              <a:rPr lang="en-US" sz="2400" dirty="0">
                <a:latin typeface="+mj-lt"/>
              </a:rPr>
              <a:t>FWHS and the CoFW regularly track affordable units and locations of voucher holders</a:t>
            </a:r>
          </a:p>
          <a:p>
            <a:pPr marL="648526" lvl="2" indent="-173038">
              <a:buFont typeface="Arial" panose="020B0604020202020204" pitchFamily="34" charset="0"/>
              <a:buChar char="•"/>
            </a:pPr>
            <a:endParaRPr lang="en-US" dirty="0">
              <a:latin typeface="+mj-lt"/>
            </a:endParaRPr>
          </a:p>
        </p:txBody>
      </p:sp>
    </p:spTree>
    <p:extLst>
      <p:ext uri="{BB962C8B-B14F-4D97-AF65-F5344CB8AC3E}">
        <p14:creationId xmlns:p14="http://schemas.microsoft.com/office/powerpoint/2010/main" val="98016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46762" y="1424763"/>
            <a:ext cx="5756326" cy="4026610"/>
          </a:xfrm>
          <a:prstGeom prst="rect">
            <a:avLst/>
          </a:prstGeom>
        </p:spPr>
      </p:pic>
      <p:pic>
        <p:nvPicPr>
          <p:cNvPr id="5" name="Picture 4"/>
          <p:cNvPicPr>
            <a:picLocks noChangeAspect="1"/>
          </p:cNvPicPr>
          <p:nvPr/>
        </p:nvPicPr>
        <p:blipFill>
          <a:blip r:embed="rId4"/>
          <a:stretch>
            <a:fillRect/>
          </a:stretch>
        </p:blipFill>
        <p:spPr>
          <a:xfrm>
            <a:off x="6103088" y="1423838"/>
            <a:ext cx="5711983" cy="4027535"/>
          </a:xfrm>
          <a:prstGeom prst="rect">
            <a:avLst/>
          </a:prstGeom>
        </p:spPr>
      </p:pic>
    </p:spTree>
    <p:extLst>
      <p:ext uri="{BB962C8B-B14F-4D97-AF65-F5344CB8AC3E}">
        <p14:creationId xmlns:p14="http://schemas.microsoft.com/office/powerpoint/2010/main" val="1933362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1. Local Goals</a:t>
            </a:r>
          </a:p>
        </p:txBody>
      </p:sp>
      <p:sp>
        <p:nvSpPr>
          <p:cNvPr id="3" name="Content Placeholder 2"/>
          <p:cNvSpPr>
            <a:spLocks noGrp="1"/>
          </p:cNvSpPr>
          <p:nvPr>
            <p:ph idx="1"/>
          </p:nvPr>
        </p:nvSpPr>
        <p:spPr/>
        <p:txBody>
          <a:bodyPr>
            <a:normAutofit/>
          </a:bodyPr>
          <a:lstStyle/>
          <a:p>
            <a:pPr marL="173038" indent="-173038">
              <a:buFont typeface="Arial" panose="020B0604020202020204" pitchFamily="34" charset="0"/>
              <a:buChar char="•"/>
            </a:pPr>
            <a:r>
              <a:rPr lang="en-US" sz="2400" dirty="0">
                <a:latin typeface="+mj-lt"/>
              </a:rPr>
              <a:t>Should support diversification and deconcentration</a:t>
            </a:r>
          </a:p>
          <a:p>
            <a:pPr marL="465646" lvl="1" indent="-173038">
              <a:buFont typeface="Arial" panose="020B0604020202020204" pitchFamily="34" charset="0"/>
              <a:buChar char="•"/>
            </a:pPr>
            <a:r>
              <a:rPr lang="en-US" sz="2400" dirty="0">
                <a:latin typeface="+mj-lt"/>
              </a:rPr>
              <a:t>FWHS’ model is:</a:t>
            </a:r>
          </a:p>
          <a:p>
            <a:pPr marL="648526" lvl="2" indent="-173038">
              <a:buFont typeface="Arial" panose="020B0604020202020204" pitchFamily="34" charset="0"/>
              <a:buChar char="•"/>
            </a:pPr>
            <a:r>
              <a:rPr lang="en-US" sz="2400" dirty="0">
                <a:latin typeface="+mj-lt"/>
              </a:rPr>
              <a:t>Typically, no more than 20% of units in a property are targeted to families earning at or below 30% of the area median income (AMI)</a:t>
            </a:r>
          </a:p>
          <a:p>
            <a:pPr marL="648526" lvl="2" indent="-173038">
              <a:buFont typeface="Arial" panose="020B0604020202020204" pitchFamily="34" charset="0"/>
              <a:buChar char="•"/>
            </a:pPr>
            <a:r>
              <a:rPr lang="en-US" sz="2400" dirty="0">
                <a:latin typeface="+mj-lt"/>
              </a:rPr>
              <a:t>The balance of units are targeted towards families earning up to 80% of the AMI</a:t>
            </a:r>
          </a:p>
          <a:p>
            <a:pPr marL="831406" lvl="3" indent="-173038">
              <a:buFont typeface="Arial" panose="020B0604020202020204" pitchFamily="34" charset="0"/>
              <a:buChar char="•"/>
            </a:pPr>
            <a:r>
              <a:rPr lang="en-US" sz="2400" dirty="0">
                <a:latin typeface="+mj-lt"/>
              </a:rPr>
              <a:t>Is reviewed and can be changed on a site by site basis as necessary</a:t>
            </a:r>
          </a:p>
          <a:p>
            <a:pPr marL="648526" lvl="2" indent="-173038">
              <a:buFont typeface="Arial" panose="020B0604020202020204" pitchFamily="34" charset="0"/>
              <a:buChar char="•"/>
            </a:pPr>
            <a:r>
              <a:rPr lang="en-US" sz="2400" dirty="0">
                <a:latin typeface="+mj-lt"/>
              </a:rPr>
              <a:t>Units should be spread throughout Fort Worth</a:t>
            </a:r>
          </a:p>
          <a:p>
            <a:pPr marL="831406" lvl="3" indent="-173038">
              <a:buFont typeface="Arial" panose="020B0604020202020204" pitchFamily="34" charset="0"/>
              <a:buChar char="•"/>
            </a:pPr>
            <a:r>
              <a:rPr lang="en-US" sz="2400" dirty="0">
                <a:latin typeface="+mj-lt"/>
              </a:rPr>
              <a:t>Consider distribution per council district</a:t>
            </a:r>
          </a:p>
          <a:p>
            <a:pPr marL="831406" lvl="3" indent="-173038">
              <a:buFont typeface="Arial" panose="020B0604020202020204" pitchFamily="34" charset="0"/>
              <a:buChar char="•"/>
            </a:pPr>
            <a:r>
              <a:rPr lang="en-US" sz="2400" dirty="0">
                <a:latin typeface="+mj-lt"/>
              </a:rPr>
              <a:t>Ensure high opportunity areas are represented</a:t>
            </a:r>
          </a:p>
          <a:p>
            <a:pPr marL="648526" lvl="2" indent="-173038">
              <a:buFont typeface="Arial" panose="020B0604020202020204" pitchFamily="34" charset="0"/>
              <a:buChar char="•"/>
            </a:pPr>
            <a:endParaRPr lang="en-US" dirty="0">
              <a:latin typeface="+mj-lt"/>
            </a:endParaRPr>
          </a:p>
        </p:txBody>
      </p:sp>
    </p:spTree>
    <p:extLst>
      <p:ext uri="{BB962C8B-B14F-4D97-AF65-F5344CB8AC3E}">
        <p14:creationId xmlns:p14="http://schemas.microsoft.com/office/powerpoint/2010/main" val="1935750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218481" y="100314"/>
            <a:ext cx="8149085" cy="6096000"/>
          </a:xfrm>
          <a:prstGeom prst="rect">
            <a:avLst/>
          </a:prstGeom>
        </p:spPr>
      </p:pic>
    </p:spTree>
    <p:extLst>
      <p:ext uri="{BB962C8B-B14F-4D97-AF65-F5344CB8AC3E}">
        <p14:creationId xmlns:p14="http://schemas.microsoft.com/office/powerpoint/2010/main" val="3954425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1. Local Goals</a:t>
            </a:r>
          </a:p>
        </p:txBody>
      </p:sp>
      <p:sp>
        <p:nvSpPr>
          <p:cNvPr id="3" name="Content Placeholder 2"/>
          <p:cNvSpPr>
            <a:spLocks noGrp="1"/>
          </p:cNvSpPr>
          <p:nvPr>
            <p:ph idx="1"/>
          </p:nvPr>
        </p:nvSpPr>
        <p:spPr>
          <a:xfrm>
            <a:off x="1097280" y="1845733"/>
            <a:ext cx="10058400" cy="4225457"/>
          </a:xfrm>
        </p:spPr>
        <p:txBody>
          <a:bodyPr>
            <a:normAutofit/>
          </a:bodyPr>
          <a:lstStyle/>
          <a:p>
            <a:pPr marL="173038" indent="-173038">
              <a:buFont typeface="Arial" panose="020B0604020202020204" pitchFamily="34" charset="0"/>
              <a:buChar char="•"/>
            </a:pPr>
            <a:r>
              <a:rPr lang="en-US" sz="2400" dirty="0">
                <a:latin typeface="+mj-lt"/>
              </a:rPr>
              <a:t>Should involve the community in the decision-making process</a:t>
            </a:r>
          </a:p>
          <a:p>
            <a:pPr marL="465646" lvl="1" indent="-173038">
              <a:buFont typeface="Arial" panose="020B0604020202020204" pitchFamily="34" charset="0"/>
              <a:buChar char="•"/>
            </a:pPr>
            <a:r>
              <a:rPr lang="en-US" sz="2400" dirty="0">
                <a:latin typeface="+mj-lt"/>
              </a:rPr>
              <a:t>FWHS partnered with the CoFW to draft a revitalization plan for Cavile Place (300 Public Housing unit property to be redeveloped via RAD) and a surrounding neighborhood historic neighborhood</a:t>
            </a:r>
          </a:p>
          <a:p>
            <a:pPr marL="648526" lvl="2" indent="-173038">
              <a:buFont typeface="Arial" panose="020B0604020202020204" pitchFamily="34" charset="0"/>
              <a:buChar char="•"/>
            </a:pPr>
            <a:r>
              <a:rPr lang="en-US" sz="2400" dirty="0">
                <a:latin typeface="+mj-lt"/>
              </a:rPr>
              <a:t>Process included months of community and stakeholder meetings</a:t>
            </a:r>
          </a:p>
          <a:p>
            <a:pPr marL="465646" lvl="1" indent="-173038">
              <a:buFont typeface="Arial" panose="020B0604020202020204" pitchFamily="34" charset="0"/>
              <a:buChar char="•"/>
            </a:pPr>
            <a:r>
              <a:rPr lang="en-US" sz="2400" dirty="0">
                <a:latin typeface="+mj-lt"/>
              </a:rPr>
              <a:t>FWHS is currently in the process of developing another revitalization plan for Butler Place Apartments (412 Public Housing units to be redeveloped through RAD) on 42 acres</a:t>
            </a:r>
          </a:p>
          <a:p>
            <a:pPr marL="648526" lvl="2" indent="-173038">
              <a:buFont typeface="Arial" panose="020B0604020202020204" pitchFamily="34" charset="0"/>
              <a:buChar char="•"/>
            </a:pPr>
            <a:r>
              <a:rPr lang="en-US" sz="2400" dirty="0">
                <a:latin typeface="+mj-lt"/>
              </a:rPr>
              <a:t>Working with a community group that includes elected officials, community advocates, private development companies, school district, and economic development entities</a:t>
            </a:r>
          </a:p>
          <a:p>
            <a:pPr marL="648526" lvl="2" indent="-173038">
              <a:buFont typeface="Arial" panose="020B0604020202020204" pitchFamily="34" charset="0"/>
              <a:buChar char="•"/>
            </a:pPr>
            <a:endParaRPr lang="en-US" dirty="0">
              <a:latin typeface="+mj-lt"/>
            </a:endParaRPr>
          </a:p>
        </p:txBody>
      </p:sp>
    </p:spTree>
    <p:extLst>
      <p:ext uri="{BB962C8B-B14F-4D97-AF65-F5344CB8AC3E}">
        <p14:creationId xmlns:p14="http://schemas.microsoft.com/office/powerpoint/2010/main" val="2514548741"/>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2EAD6D80120484DBA942028BA202DC4" ma:contentTypeVersion="0" ma:contentTypeDescription="Create a new document." ma:contentTypeScope="" ma:versionID="cc13a379b8152b84c742f3edb465aac2">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D4CB4DA-EF31-4077-9493-5296063323F0}"/>
</file>

<file path=customXml/itemProps2.xml><?xml version="1.0" encoding="utf-8"?>
<ds:datastoreItem xmlns:ds="http://schemas.openxmlformats.org/officeDocument/2006/customXml" ds:itemID="{1BB6441E-F7EE-408D-8B0D-B5122DC17E44}"/>
</file>

<file path=customXml/itemProps3.xml><?xml version="1.0" encoding="utf-8"?>
<ds:datastoreItem xmlns:ds="http://schemas.openxmlformats.org/officeDocument/2006/customXml" ds:itemID="{0D84EE9A-E9DA-4F0D-9BC2-1EA845AC7DC5}"/>
</file>

<file path=docProps/app.xml><?xml version="1.0" encoding="utf-8"?>
<Properties xmlns="http://schemas.openxmlformats.org/officeDocument/2006/extended-properties" xmlns:vt="http://schemas.openxmlformats.org/officeDocument/2006/docPropsVTypes">
  <Template>Retrospect</Template>
  <TotalTime>921</TotalTime>
  <Words>1778</Words>
  <Application>Microsoft Office PowerPoint</Application>
  <PresentationFormat>Widescreen</PresentationFormat>
  <Paragraphs>133</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Retrospect</vt:lpstr>
      <vt:lpstr>FORT WORTH HOUSING SOLUTIONS’  APPROACH TO AFFORDABLE AND SUSTAINABLE COMMUNITIES</vt:lpstr>
      <vt:lpstr>Fort Worth Housing Solutions</vt:lpstr>
      <vt:lpstr>Decent housing as a public necessity must be realized and the combined efforts of all people must be put to the task of finding means of supplying safe and sanitary dwellings for every family in the City. </vt:lpstr>
      <vt:lpstr>Elements of a Sound Affordable Housing Strategy</vt:lpstr>
      <vt:lpstr>1. Local Goals</vt:lpstr>
      <vt:lpstr>PowerPoint Presentation</vt:lpstr>
      <vt:lpstr>1. Local Goals</vt:lpstr>
      <vt:lpstr>PowerPoint Presentation</vt:lpstr>
      <vt:lpstr>1. Local Goals</vt:lpstr>
      <vt:lpstr>2. Supportive Regulations</vt:lpstr>
      <vt:lpstr>3. Resource and Action Alignment</vt:lpstr>
      <vt:lpstr>4. Community Buy-In</vt:lpstr>
      <vt:lpstr>4. Community Buy-In</vt:lpstr>
      <vt:lpstr>4. Community Buy-In</vt:lpstr>
      <vt:lpstr>Current FWHS Properties</vt:lpstr>
      <vt:lpstr>Future FWHS Projects</vt:lpstr>
      <vt:lpstr>QUESTIONS?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for Developing and Operating Mixed Income Housing</dc:title>
  <dc:creator>Naomi Byrne</dc:creator>
  <cp:lastModifiedBy>user</cp:lastModifiedBy>
  <cp:revision>44</cp:revision>
  <dcterms:created xsi:type="dcterms:W3CDTF">2015-01-22T18:18:34Z</dcterms:created>
  <dcterms:modified xsi:type="dcterms:W3CDTF">2016-05-12T02:09:00Z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0x010100B2EAD6D80120484DBA942028BA202DC4</vt:lpwstr>
  </property>
</Properties>
</file>