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7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6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97473" r:id="rId1"/>
    <p:sldMasterId id="2147497485" r:id="rId2"/>
    <p:sldMasterId id="2147497529" r:id="rId3"/>
    <p:sldMasterId id="2147497625" r:id="rId4"/>
    <p:sldMasterId id="2147497629" r:id="rId5"/>
    <p:sldMasterId id="2147497641" r:id="rId6"/>
    <p:sldMasterId id="2147497653" r:id="rId7"/>
  </p:sldMasterIdLst>
  <p:notesMasterIdLst>
    <p:notesMasterId r:id="rId50"/>
  </p:notesMasterIdLst>
  <p:handoutMasterIdLst>
    <p:handoutMasterId r:id="rId51"/>
  </p:handoutMasterIdLst>
  <p:sldIdLst>
    <p:sldId id="1672" r:id="rId8"/>
    <p:sldId id="1763" r:id="rId9"/>
    <p:sldId id="1764" r:id="rId10"/>
    <p:sldId id="1765" r:id="rId11"/>
    <p:sldId id="1804" r:id="rId12"/>
    <p:sldId id="1805" r:id="rId13"/>
    <p:sldId id="1820" r:id="rId14"/>
    <p:sldId id="1802" r:id="rId15"/>
    <p:sldId id="1773" r:id="rId16"/>
    <p:sldId id="1774" r:id="rId17"/>
    <p:sldId id="1800" r:id="rId18"/>
    <p:sldId id="1801" r:id="rId19"/>
    <p:sldId id="1776" r:id="rId20"/>
    <p:sldId id="1777" r:id="rId21"/>
    <p:sldId id="1778" r:id="rId22"/>
    <p:sldId id="1779" r:id="rId23"/>
    <p:sldId id="1780" r:id="rId24"/>
    <p:sldId id="1781" r:id="rId25"/>
    <p:sldId id="1782" r:id="rId26"/>
    <p:sldId id="1803" r:id="rId27"/>
    <p:sldId id="1783" r:id="rId28"/>
    <p:sldId id="1784" r:id="rId29"/>
    <p:sldId id="1785" r:id="rId30"/>
    <p:sldId id="1786" r:id="rId31"/>
    <p:sldId id="1787" r:id="rId32"/>
    <p:sldId id="1788" r:id="rId33"/>
    <p:sldId id="1748" r:id="rId34"/>
    <p:sldId id="1762" r:id="rId35"/>
    <p:sldId id="1757" r:id="rId36"/>
    <p:sldId id="1821" r:id="rId37"/>
    <p:sldId id="1822" r:id="rId38"/>
    <p:sldId id="1751" r:id="rId39"/>
    <p:sldId id="1823" r:id="rId40"/>
    <p:sldId id="1824" r:id="rId41"/>
    <p:sldId id="1789" r:id="rId42"/>
    <p:sldId id="1790" r:id="rId43"/>
    <p:sldId id="1791" r:id="rId44"/>
    <p:sldId id="1825" r:id="rId45"/>
    <p:sldId id="1794" r:id="rId46"/>
    <p:sldId id="1796" r:id="rId47"/>
    <p:sldId id="1795" r:id="rId48"/>
    <p:sldId id="1797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1A476F"/>
    <a:srgbClr val="90353B"/>
    <a:srgbClr val="6CA62C"/>
    <a:srgbClr val="006600"/>
    <a:srgbClr val="F0F7FA"/>
    <a:srgbClr val="EDF6F9"/>
    <a:srgbClr val="E5F2F7"/>
    <a:srgbClr val="F3F9FB"/>
    <a:srgbClr val="E8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9" autoAdjust="0"/>
    <p:restoredTop sz="84000" autoAdjust="0"/>
  </p:normalViewPr>
  <p:slideViewPr>
    <p:cSldViewPr>
      <p:cViewPr varScale="1">
        <p:scale>
          <a:sx n="94" d="100"/>
          <a:sy n="94" d="100"/>
        </p:scale>
        <p:origin x="-22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customXml" Target="../customXml/item1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customXml" Target="../customXml/item2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friedm\Dropbox\Discussions\Dallas%20Fair%20Housing%20Commission\Dallas_covars_pctiles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Dallas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Sheet1!$B$1:$G$1</c:f>
              <c:strCache>
                <c:ptCount val="6"/>
                <c:pt idx="0">
                  <c:v>Student-Teacher Ratio</c:v>
                </c:pt>
                <c:pt idx="1">
                  <c:v>Social Capital</c:v>
                </c:pt>
                <c:pt idx="2">
                  <c:v>Fraction Single Moms</c:v>
                </c:pt>
                <c:pt idx="3">
                  <c:v>Income Inequality</c:v>
                </c:pt>
                <c:pt idx="4">
                  <c:v>Racial Segregation</c:v>
                </c:pt>
                <c:pt idx="5">
                  <c:v>Poverty Share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-63</c:v>
                </c:pt>
                <c:pt idx="1">
                  <c:v>19</c:v>
                </c:pt>
                <c:pt idx="2">
                  <c:v>-83</c:v>
                </c:pt>
                <c:pt idx="3">
                  <c:v>-99</c:v>
                </c:pt>
                <c:pt idx="4">
                  <c:v>-97</c:v>
                </c:pt>
                <c:pt idx="5">
                  <c:v>-54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Tarrant</c:v>
                </c:pt>
              </c:strCache>
            </c:strRef>
          </c:tx>
          <c:spPr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Sheet1!$B$1:$G$1</c:f>
              <c:strCache>
                <c:ptCount val="6"/>
                <c:pt idx="0">
                  <c:v>Student-Teacher Ratio</c:v>
                </c:pt>
                <c:pt idx="1">
                  <c:v>Social Capital</c:v>
                </c:pt>
                <c:pt idx="2">
                  <c:v>Fraction Single Moms</c:v>
                </c:pt>
                <c:pt idx="3">
                  <c:v>Income Inequality</c:v>
                </c:pt>
                <c:pt idx="4">
                  <c:v>Racial Segregation</c:v>
                </c:pt>
                <c:pt idx="5">
                  <c:v>Poverty Share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-18</c:v>
                </c:pt>
                <c:pt idx="1">
                  <c:v>12</c:v>
                </c:pt>
                <c:pt idx="2">
                  <c:v>-11</c:v>
                </c:pt>
                <c:pt idx="3">
                  <c:v>-53</c:v>
                </c:pt>
                <c:pt idx="4">
                  <c:v>-58</c:v>
                </c:pt>
                <c:pt idx="5">
                  <c:v>-28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51267072"/>
        <c:axId val="51268608"/>
      </c:barChart>
      <c:catAx>
        <c:axId val="51267072"/>
        <c:scaling>
          <c:orientation val="minMax"/>
        </c:scaling>
        <c:delete val="1"/>
        <c:axPos val="l"/>
        <c:majorTickMark val="out"/>
        <c:minorTickMark val="none"/>
        <c:tickLblPos val="nextTo"/>
        <c:crossAx val="51268608"/>
        <c:crosses val="autoZero"/>
        <c:auto val="1"/>
        <c:lblAlgn val="ctr"/>
        <c:lblOffset val="0"/>
        <c:noMultiLvlLbl val="0"/>
      </c:catAx>
      <c:valAx>
        <c:axId val="51268608"/>
        <c:scaling>
          <c:orientation val="minMax"/>
          <c:max val="100"/>
          <c:min val="-100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 dirty="0" smtClean="0"/>
                  <a:t>Percentile in the National Distribution</a:t>
                </a:r>
                <a:endParaRPr lang="en-US" sz="1800" b="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1267072"/>
        <c:crosses val="autoZero"/>
        <c:crossBetween val="between"/>
        <c:majorUnit val="25"/>
      </c:valAx>
    </c:plotArea>
    <c:legend>
      <c:legendPos val="b"/>
      <c:layout/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7862519-F60B-45CB-9A87-78CA7E34BA54}" type="slidenum">
              <a:rPr lang="en-US">
                <a:latin typeface="cmss10"/>
                <a:cs typeface="CMU Bright" panose="02000603000000000000" pitchFamily="2" charset="0"/>
              </a:rPr>
              <a:pPr>
                <a:defRPr/>
              </a:pPr>
              <a:t>‹#›</a:t>
            </a:fld>
            <a:endParaRPr lang="en-US" dirty="0">
              <a:latin typeface="cmss1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3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2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Chalkboard"/>
                <a:ea typeface="ＭＳ Ｐゴシック" pitchFamily="34" charset="-128"/>
                <a:cs typeface="CMU Bright" panose="02000603000000000000" pitchFamily="2" charset="0"/>
              </a:defRPr>
            </a:lvl1pPr>
          </a:lstStyle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sngStrike" baseline="0" dirty="0" smtClean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421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 smtClean="0"/>
              <a:t>Milwaukee minority share (black or </a:t>
            </a:r>
            <a:r>
              <a:rPr lang="en-US" strike="noStrike" dirty="0" err="1" smtClean="0"/>
              <a:t>hispanic</a:t>
            </a:r>
            <a:r>
              <a:rPr lang="en-US" strike="noStrike" dirty="0" smtClean="0"/>
              <a:t>) is 16%</a:t>
            </a:r>
          </a:p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04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04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89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/>
                <a:cs typeface="ＭＳ Ｐゴシック"/>
              </a:rPr>
              <a:t>Suggests that targeting existing $20 billion Section 8 voucher program more effectively can have big returns</a:t>
            </a: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/>
                <a:cs typeface="ＭＳ Ｐゴシック"/>
              </a:rPr>
              <a:t>More broadly, suggests that zoning restrictions, transit systems, and urban planning can have big effects on social mobility</a:t>
            </a: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25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/>
                <a:cs typeface="ＭＳ Ｐゴシック"/>
              </a:rPr>
              <a:t>Suggests that targeting existing $20 billion Section 8 voucher program more effectively can have big returns</a:t>
            </a: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/>
                <a:cs typeface="ＭＳ Ｐゴシック"/>
              </a:rPr>
              <a:t>More broadly, suggests that zoning restrictions, transit systems, and urban planning can have big effects on social mobility</a:t>
            </a: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26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82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60888"/>
            <a:ext cx="585470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SzPct val="80000"/>
            </a:pPr>
            <a:endParaRPr lang="en-US" sz="1200" kern="1200" dirty="0" smtClean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13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15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none" strike="no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05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trike="noStrike" baseline="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16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89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trike="noStrike" baseline="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27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48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159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7F75-E501-4039-A985-D6F14AA384DE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425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919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919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9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9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9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21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21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6301E-7E4C-4299-B190-D88449FE686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57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6301E-7E4C-4299-B190-D88449FE68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5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7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6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66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62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36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74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15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862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8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9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677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75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25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98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CF336-69AE-4FB2-95C7-B4B4230F77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45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DE606-B158-4E5D-8B03-56B846E195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13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36964-4DEA-4404-A57A-71AC4EE668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93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85C48-F45C-41D1-899B-B7D3BBC5F4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04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FA52D-BF6B-421E-8388-F4C8EF1B72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00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229A4-BCEA-47D3-B95D-9BCA9CF2F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4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93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18941-7660-49DA-AA53-63CD94F5D5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0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EAF37-BF44-48E2-9976-B3820A7BAA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8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C139B-6320-4409-8F9A-E7712535417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2B972-89B1-42AC-98E1-138DEA7D41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594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41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02B972-89B1-42AC-98E1-138DEA7D41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98FC3D-B420-4AC4-8DA8-1A79F69E4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7108C8-9797-40FA-BDC0-54464BD62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50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6511F-D183-4E86-9105-B82E37BBDA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29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1588D-B5BF-437B-8B85-A51B714CAF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2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46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7672B-578F-43E7-9695-CD86C8E997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55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B9B69-C801-45E9-9BD2-D5CB1EA225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27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5D49D-6323-42F9-AD87-741834730F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45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AF8F7-2D7C-4B91-8572-0B4BC57E6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60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2590E-D54A-49B1-8607-E45D426F88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3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A4DBA-A27E-44AA-AA25-F155BC071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647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5F99A-0F74-4296-B19D-32C7FB38AD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69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995A9-EB7C-4796-8663-DE7AB60DA0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2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16BB5-DECF-44BB-AB0B-A400AE0460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98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A1B4-EE28-49A0-ACE4-6FA10C67D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8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58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F322-D95E-4D64-A5C2-4CA694E4B9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89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D4B2F-6364-402E-9922-55796A2A2C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57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85E4-3321-46ED-B459-01588878D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08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3D4F4-DCE5-41FD-85C9-7EFC3B9123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70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2DA5-0A5E-48FB-AB05-DA32C5D945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601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A9A0-554E-4495-A503-03C49E6DDB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3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3EBF9-DB21-4C54-A317-BAF416B315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964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2694-0BB8-4C91-9163-D0E68ECF27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954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DAECA-3C7D-4BC7-852C-133DCD846F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78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B27D-382D-494B-8D9E-5A9ED36A6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6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61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917455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48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9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9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858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474" r:id="rId1"/>
    <p:sldLayoutId id="2147497475" r:id="rId2"/>
    <p:sldLayoutId id="2147497476" r:id="rId3"/>
    <p:sldLayoutId id="2147497477" r:id="rId4"/>
    <p:sldLayoutId id="2147497478" r:id="rId5"/>
    <p:sldLayoutId id="2147497479" r:id="rId6"/>
    <p:sldLayoutId id="2147497480" r:id="rId7"/>
    <p:sldLayoutId id="2147497481" r:id="rId8"/>
    <p:sldLayoutId id="2147497482" r:id="rId9"/>
    <p:sldLayoutId id="2147497483" r:id="rId10"/>
    <p:sldLayoutId id="21474974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46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486" r:id="rId1"/>
    <p:sldLayoutId id="2147497487" r:id="rId2"/>
    <p:sldLayoutId id="2147497488" r:id="rId3"/>
    <p:sldLayoutId id="2147497489" r:id="rId4"/>
    <p:sldLayoutId id="2147497490" r:id="rId5"/>
    <p:sldLayoutId id="2147497491" r:id="rId6"/>
    <p:sldLayoutId id="2147497492" r:id="rId7"/>
    <p:sldLayoutId id="2147497493" r:id="rId8"/>
    <p:sldLayoutId id="2147497494" r:id="rId9"/>
    <p:sldLayoutId id="2147497495" r:id="rId10"/>
    <p:sldLayoutId id="21474974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B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mss10"/>
                <a:cs typeface="CMU Bright" panose="02000603000000000000" pitchFamily="2" charset="0"/>
              </a:defRPr>
            </a:lvl1pPr>
          </a:lstStyle>
          <a:p>
            <a:fld id="{DA0CC261-7C08-4F5C-BF08-367FC3782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mss10"/>
                <a:cs typeface="CMU Bright" panose="02000603000000000000" pitchFamily="2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mss10"/>
                <a:cs typeface="CMU Bright" panose="02000603000000000000" pitchFamily="2" charset="0"/>
              </a:defRPr>
            </a:lvl1pPr>
          </a:lstStyle>
          <a:p>
            <a:fld id="{5DED1F89-CCC7-418D-8B04-B4439CAA9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4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530" r:id="rId1"/>
    <p:sldLayoutId id="2147497531" r:id="rId2"/>
    <p:sldLayoutId id="2147497532" r:id="rId3"/>
    <p:sldLayoutId id="2147497533" r:id="rId4"/>
    <p:sldLayoutId id="2147497534" r:id="rId5"/>
    <p:sldLayoutId id="2147497535" r:id="rId6"/>
    <p:sldLayoutId id="2147497536" r:id="rId7"/>
    <p:sldLayoutId id="2147497537" r:id="rId8"/>
    <p:sldLayoutId id="2147497538" r:id="rId9"/>
    <p:sldLayoutId id="2147497539" r:id="rId10"/>
    <p:sldLayoutId id="21474975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909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26" r:id="rId1"/>
    <p:sldLayoutId id="2147497627" r:id="rId2"/>
    <p:sldLayoutId id="2147497628" r:id="rId3"/>
    <p:sldLayoutId id="2147497656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288CEB-8128-4ABC-A5D8-40D3E39FB3C6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00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30" r:id="rId1"/>
    <p:sldLayoutId id="2147497631" r:id="rId2"/>
    <p:sldLayoutId id="2147497632" r:id="rId3"/>
    <p:sldLayoutId id="2147497633" r:id="rId4"/>
    <p:sldLayoutId id="2147497634" r:id="rId5"/>
    <p:sldLayoutId id="2147497635" r:id="rId6"/>
    <p:sldLayoutId id="2147497636" r:id="rId7"/>
    <p:sldLayoutId id="2147497637" r:id="rId8"/>
    <p:sldLayoutId id="2147497638" r:id="rId9"/>
    <p:sldLayoutId id="2147497639" r:id="rId10"/>
    <p:sldLayoutId id="21474976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12954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 smtClean="0">
              <a:solidFill>
                <a:srgbClr val="000000"/>
              </a:solidFill>
              <a:latin typeface="Symbol" charset="2"/>
              <a:ea typeface="MS PGothic" pitchFamily="34" charset="-128"/>
            </a:endParaRP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Symbol" charset="2"/>
                <a:ea typeface="ＭＳ Ｐゴシック" charset="-128"/>
              </a:defRPr>
            </a:lvl1pPr>
          </a:lstStyle>
          <a:p>
            <a:pPr>
              <a:defRPr/>
            </a:pPr>
            <a:fld id="{252351AC-E4F8-4FCF-9E46-14C0C952B6B3}" type="slidenum">
              <a:rPr lang="en-US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42" r:id="rId1"/>
    <p:sldLayoutId id="2147497643" r:id="rId2"/>
    <p:sldLayoutId id="2147497644" r:id="rId3"/>
    <p:sldLayoutId id="2147497645" r:id="rId4"/>
    <p:sldLayoutId id="2147497646" r:id="rId5"/>
    <p:sldLayoutId id="2147497647" r:id="rId6"/>
    <p:sldLayoutId id="2147497648" r:id="rId7"/>
    <p:sldLayoutId id="2147497649" r:id="rId8"/>
    <p:sldLayoutId id="2147497650" r:id="rId9"/>
    <p:sldLayoutId id="2147497651" r:id="rId10"/>
    <p:sldLayoutId id="214749765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631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54" r:id="rId1"/>
    <p:sldLayoutId id="2147497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isradio.com/wp-content/uploads/2013/06/education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170863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343150" y="1905000"/>
            <a:ext cx="4457700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John N. Friedman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endParaRPr lang="en-US" sz="1200" dirty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Brown University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57200"/>
            <a:ext cx="9144000" cy="113877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Calibri"/>
                <a:ea typeface="ＭＳ Ｐゴシック" pitchFamily="34" charset="-128"/>
              </a:rPr>
              <a:t>Neighborhoods and Opportunity: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ＭＳ Ｐゴシック" pitchFamily="34" charset="-128"/>
              </a:rPr>
              <a:t>Policies to Overcome Inequality</a:t>
            </a:r>
            <a:endParaRPr lang="en-US" sz="2800" b="1" dirty="0">
              <a:solidFill>
                <a:srgbClr val="00206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8100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XX Insert </a:t>
            </a:r>
            <a:r>
              <a:rPr lang="en-US" dirty="0"/>
              <a:t>photo from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www.weisradio.com/wp-content/uploads/2013/06/education.jpg</a:t>
            </a:r>
            <a:endParaRPr lang="en-US" dirty="0" smtClean="0"/>
          </a:p>
          <a:p>
            <a:r>
              <a:rPr lang="en-US" dirty="0" smtClean="0"/>
              <a:t>But make the image lower quality so that it takes up less memory and loads </a:t>
            </a:r>
            <a:r>
              <a:rPr lang="en-US" dirty="0" err="1" smtClean="0"/>
              <a:t>fater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https://imagefilter.app.compendium.com/image?url=QcNeMIOA0MESEz7Pn%2FjewTbIX4Xt1rRLXRv6KTxJjwEbNEy6lq0knlQWiSpvkcF4X3L9GCKSYWtpLRaIPSXkArCE%2Fo%2Br8SzHHpTmocUljxb9HiYRA2NKNJRXcv27lonTTc4CaaJsTWGZpG5Woc8u1GyoIfFEorOCj%2FnQStjc9mLpg%2B1nw%2FXFPT6Edt%2FxohAlEGMGBzvFG2fT%2BT5cgPxezi6FynjxOg3%2F20u514qLP3EB8o2IeY1y53ApdIN5HWl6&amp;secure=1&amp;align=center+center&amp;cwidth=1000&amp;cheight=425&amp;width=10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4"/>
          <a:stretch/>
        </p:blipFill>
        <p:spPr bwMode="auto">
          <a:xfrm>
            <a:off x="0" y="3267075"/>
            <a:ext cx="9166412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7"/>
          <p:cNvSpPr>
            <a:spLocks noChangeArrowheads="1"/>
          </p:cNvSpPr>
          <p:nvPr/>
        </p:nvSpPr>
        <p:spPr bwMode="auto">
          <a:xfrm>
            <a:off x="0" y="485001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 smtClean="0">
                <a:solidFill>
                  <a:srgbClr val="1E2D53"/>
                </a:solidFill>
                <a:latin typeface="Calibri"/>
              </a:rPr>
              <a:t>Male</a:t>
            </a:r>
            <a:r>
              <a:rPr lang="en-US" sz="1800" dirty="0" smtClean="0">
                <a:solidFill>
                  <a:srgbClr val="1E2D53"/>
                </a:solidFill>
                <a:latin typeface="Calibri"/>
              </a:rPr>
              <a:t> Children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553200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Estimates represent % change in adult earnings for 20 years of childhood spent in county</a:t>
            </a:r>
            <a:endParaRPr lang="en-US" sz="1400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i="1" dirty="0" smtClean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8671"/>
              </p:ext>
            </p:extLst>
          </p:nvPr>
        </p:nvGraphicFramePr>
        <p:xfrm>
          <a:off x="238224" y="914400"/>
          <a:ext cx="8677176" cy="5407822"/>
        </p:xfrm>
        <a:graphic>
          <a:graphicData uri="http://schemas.openxmlformats.org/drawingml/2006/table">
            <a:tbl>
              <a:tblPr firstRow="1" firstCol="1" bandRow="1"/>
              <a:tblGrid>
                <a:gridCol w="921528"/>
                <a:gridCol w="1702077"/>
                <a:gridCol w="1388210"/>
                <a:gridCol w="623221"/>
                <a:gridCol w="874535"/>
                <a:gridCol w="1872205"/>
                <a:gridCol w="1295400"/>
              </a:tblGrid>
              <a:tr h="152400">
                <a:tc gridSpan="2"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822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10 Counties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10 Counties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697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Earnings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Earnings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Bucks, PA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Milwaukee, WI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-14.8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Bergen, NJ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Haven, CT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-15.0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 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Costa, CA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Bronx, NY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Snohomish, WA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Hillsborough, FL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-16.3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Norfolk, MA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 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Beach, FL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-16.5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Dupage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Fresno, CA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-16.8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King, WA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Riverside, CA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-17.0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Ventura, CA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Wayne, MI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-17.4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Hudson, NJ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Pima, AZ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-23.0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Fairfax, VA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Baltimore 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City,</a:t>
                      </a:r>
                      <a:r>
                        <a:rPr lang="en-US" sz="16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MD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-27.9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0" y="152400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1E2D53"/>
                </a:solidFill>
                <a:latin typeface="Calibri"/>
              </a:rPr>
              <a:t>Causal Effects on Earnings for Children in Low-Income Families</a:t>
            </a:r>
            <a:endParaRPr lang="en-US" b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3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7786"/>
          <a:stretch/>
        </p:blipFill>
        <p:spPr>
          <a:xfrm>
            <a:off x="914400" y="990600"/>
            <a:ext cx="6831874" cy="4767269"/>
          </a:xfrm>
          <a:prstGeom prst="rect">
            <a:avLst/>
          </a:prstGeom>
        </p:spPr>
      </p:pic>
      <p:sp>
        <p:nvSpPr>
          <p:cNvPr id="5" name="Rectangle 359"/>
          <p:cNvSpPr>
            <a:spLocks noChangeArrowheads="1"/>
          </p:cNvSpPr>
          <p:nvPr/>
        </p:nvSpPr>
        <p:spPr bwMode="auto">
          <a:xfrm>
            <a:off x="213976" y="6324600"/>
            <a:ext cx="86448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i="1" dirty="0" smtClean="0">
                <a:solidFill>
                  <a:srgbClr val="000000"/>
                </a:solidFill>
              </a:rPr>
              <a:t>Note: Estimates represent change in rank from spending one more year of childhood in county. </a:t>
            </a:r>
          </a:p>
          <a:p>
            <a:r>
              <a:rPr lang="en-US" altLang="en-US" sz="1600" i="1" dirty="0" smtClean="0">
                <a:solidFill>
                  <a:srgbClr val="000000"/>
                </a:solidFill>
              </a:rPr>
              <a:t>Counties colored by national </a:t>
            </a:r>
            <a:r>
              <a:rPr lang="en-US" altLang="en-US" sz="1600" i="1" dirty="0" err="1" smtClean="0">
                <a:solidFill>
                  <a:srgbClr val="000000"/>
                </a:solidFill>
              </a:rPr>
              <a:t>deciles</a:t>
            </a:r>
            <a:r>
              <a:rPr lang="en-US" altLang="en-US" sz="1600" i="1" dirty="0" smtClean="0">
                <a:solidFill>
                  <a:srgbClr val="000000"/>
                </a:solidFill>
              </a:rPr>
              <a:t>.</a:t>
            </a:r>
            <a:endParaRPr lang="en-US" altLang="en-US" sz="1600" i="1" dirty="0" smtClean="0">
              <a:solidFill>
                <a:prstClr val="black"/>
              </a:solidFill>
            </a:endParaRPr>
          </a:p>
        </p:txBody>
      </p:sp>
      <p:sp>
        <p:nvSpPr>
          <p:cNvPr id="8" name="TextBox 92"/>
          <p:cNvSpPr txBox="1"/>
          <p:nvPr/>
        </p:nvSpPr>
        <p:spPr>
          <a:xfrm>
            <a:off x="133" y="152400"/>
            <a:ext cx="91438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E2D53"/>
                </a:solidFill>
              </a:rPr>
              <a:t>The Geography of Upward Mobility in the United States</a:t>
            </a:r>
            <a:endParaRPr lang="en-US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For Children from Low-Income Families</a:t>
            </a:r>
            <a:endParaRPr lang="en-US" sz="1800" dirty="0">
              <a:solidFill>
                <a:srgbClr val="1E2D53"/>
              </a:solidFill>
              <a:latin typeface="Arial"/>
              <a:cs typeface="Arial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175760" y="350520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358140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Dallas</a:t>
            </a:r>
            <a:endParaRPr lang="en-US" sz="11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489960" y="3581400"/>
            <a:ext cx="68580" cy="685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657600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Ft. Worth</a:t>
            </a:r>
            <a:endParaRPr lang="en-US" sz="11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5170" y="2176790"/>
            <a:ext cx="699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Grayson </a:t>
            </a:r>
          </a:p>
        </p:txBody>
      </p:sp>
      <p:cxnSp>
        <p:nvCxnSpPr>
          <p:cNvPr id="12" name="Straight Arrow Connector 11"/>
          <p:cNvCxnSpPr>
            <a:stCxn id="33" idx="1"/>
          </p:cNvCxnSpPr>
          <p:nvPr/>
        </p:nvCxnSpPr>
        <p:spPr>
          <a:xfrm flipH="1" flipV="1">
            <a:off x="4724400" y="3374234"/>
            <a:ext cx="472739" cy="414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22296" y="940713"/>
            <a:ext cx="845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Bryan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County, OK</a:t>
            </a:r>
            <a:endParaRPr lang="en-US" sz="11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55714" y="1371600"/>
            <a:ext cx="421006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52052" y="2862590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Collin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5200" y="2819400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Denton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1000" y="4648200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Navarro</a:t>
            </a:r>
          </a:p>
        </p:txBody>
      </p:sp>
      <p:sp>
        <p:nvSpPr>
          <p:cNvPr id="21" name="Freeform 20"/>
          <p:cNvSpPr/>
          <p:nvPr/>
        </p:nvSpPr>
        <p:spPr>
          <a:xfrm>
            <a:off x="4064794" y="1821656"/>
            <a:ext cx="935831" cy="369094"/>
          </a:xfrm>
          <a:custGeom>
            <a:avLst/>
            <a:gdLst>
              <a:gd name="connsiteX0" fmla="*/ 0 w 935831"/>
              <a:gd name="connsiteY0" fmla="*/ 0 h 369094"/>
              <a:gd name="connsiteX1" fmla="*/ 11906 w 935831"/>
              <a:gd name="connsiteY1" fmla="*/ 7144 h 369094"/>
              <a:gd name="connsiteX2" fmla="*/ 16669 w 935831"/>
              <a:gd name="connsiteY2" fmla="*/ 14288 h 369094"/>
              <a:gd name="connsiteX3" fmla="*/ 23812 w 935831"/>
              <a:gd name="connsiteY3" fmla="*/ 19050 h 369094"/>
              <a:gd name="connsiteX4" fmla="*/ 33337 w 935831"/>
              <a:gd name="connsiteY4" fmla="*/ 33338 h 369094"/>
              <a:gd name="connsiteX5" fmla="*/ 35719 w 935831"/>
              <a:gd name="connsiteY5" fmla="*/ 40482 h 369094"/>
              <a:gd name="connsiteX6" fmla="*/ 42862 w 935831"/>
              <a:gd name="connsiteY6" fmla="*/ 50007 h 369094"/>
              <a:gd name="connsiteX7" fmla="*/ 47625 w 935831"/>
              <a:gd name="connsiteY7" fmla="*/ 59532 h 369094"/>
              <a:gd name="connsiteX8" fmla="*/ 42862 w 935831"/>
              <a:gd name="connsiteY8" fmla="*/ 73819 h 369094"/>
              <a:gd name="connsiteX9" fmla="*/ 40481 w 935831"/>
              <a:gd name="connsiteY9" fmla="*/ 80963 h 369094"/>
              <a:gd name="connsiteX10" fmla="*/ 42862 w 935831"/>
              <a:gd name="connsiteY10" fmla="*/ 140494 h 369094"/>
              <a:gd name="connsiteX11" fmla="*/ 50006 w 935831"/>
              <a:gd name="connsiteY11" fmla="*/ 145257 h 369094"/>
              <a:gd name="connsiteX12" fmla="*/ 95250 w 935831"/>
              <a:gd name="connsiteY12" fmla="*/ 142875 h 369094"/>
              <a:gd name="connsiteX13" fmla="*/ 116681 w 935831"/>
              <a:gd name="connsiteY13" fmla="*/ 133350 h 369094"/>
              <a:gd name="connsiteX14" fmla="*/ 123825 w 935831"/>
              <a:gd name="connsiteY14" fmla="*/ 130969 h 369094"/>
              <a:gd name="connsiteX15" fmla="*/ 133350 w 935831"/>
              <a:gd name="connsiteY15" fmla="*/ 133350 h 369094"/>
              <a:gd name="connsiteX16" fmla="*/ 140494 w 935831"/>
              <a:gd name="connsiteY16" fmla="*/ 147638 h 369094"/>
              <a:gd name="connsiteX17" fmla="*/ 157162 w 935831"/>
              <a:gd name="connsiteY17" fmla="*/ 166688 h 369094"/>
              <a:gd name="connsiteX18" fmla="*/ 173831 w 935831"/>
              <a:gd name="connsiteY18" fmla="*/ 176213 h 369094"/>
              <a:gd name="connsiteX19" fmla="*/ 188119 w 935831"/>
              <a:gd name="connsiteY19" fmla="*/ 183357 h 369094"/>
              <a:gd name="connsiteX20" fmla="*/ 252412 w 935831"/>
              <a:gd name="connsiteY20" fmla="*/ 190500 h 369094"/>
              <a:gd name="connsiteX21" fmla="*/ 264319 w 935831"/>
              <a:gd name="connsiteY21" fmla="*/ 185738 h 369094"/>
              <a:gd name="connsiteX22" fmla="*/ 266700 w 935831"/>
              <a:gd name="connsiteY22" fmla="*/ 157163 h 369094"/>
              <a:gd name="connsiteX23" fmla="*/ 269081 w 935831"/>
              <a:gd name="connsiteY23" fmla="*/ 150019 h 369094"/>
              <a:gd name="connsiteX24" fmla="*/ 276225 w 935831"/>
              <a:gd name="connsiteY24" fmla="*/ 147638 h 369094"/>
              <a:gd name="connsiteX25" fmla="*/ 285750 w 935831"/>
              <a:gd name="connsiteY25" fmla="*/ 133350 h 369094"/>
              <a:gd name="connsiteX26" fmla="*/ 292894 w 935831"/>
              <a:gd name="connsiteY26" fmla="*/ 119063 h 369094"/>
              <a:gd name="connsiteX27" fmla="*/ 300037 w 935831"/>
              <a:gd name="connsiteY27" fmla="*/ 85725 h 369094"/>
              <a:gd name="connsiteX28" fmla="*/ 304800 w 935831"/>
              <a:gd name="connsiteY28" fmla="*/ 71438 h 369094"/>
              <a:gd name="connsiteX29" fmla="*/ 307181 w 935831"/>
              <a:gd name="connsiteY29" fmla="*/ 61913 h 369094"/>
              <a:gd name="connsiteX30" fmla="*/ 323850 w 935831"/>
              <a:gd name="connsiteY30" fmla="*/ 64294 h 369094"/>
              <a:gd name="connsiteX31" fmla="*/ 338137 w 935831"/>
              <a:gd name="connsiteY31" fmla="*/ 69057 h 369094"/>
              <a:gd name="connsiteX32" fmla="*/ 359569 w 935831"/>
              <a:gd name="connsiteY32" fmla="*/ 76200 h 369094"/>
              <a:gd name="connsiteX33" fmla="*/ 366712 w 935831"/>
              <a:gd name="connsiteY33" fmla="*/ 78582 h 369094"/>
              <a:gd name="connsiteX34" fmla="*/ 388144 w 935831"/>
              <a:gd name="connsiteY34" fmla="*/ 83344 h 369094"/>
              <a:gd name="connsiteX35" fmla="*/ 395287 w 935831"/>
              <a:gd name="connsiteY35" fmla="*/ 88107 h 369094"/>
              <a:gd name="connsiteX36" fmla="*/ 381000 w 935831"/>
              <a:gd name="connsiteY36" fmla="*/ 100013 h 369094"/>
              <a:gd name="connsiteX37" fmla="*/ 373856 w 935831"/>
              <a:gd name="connsiteY37" fmla="*/ 104775 h 369094"/>
              <a:gd name="connsiteX38" fmla="*/ 369094 w 935831"/>
              <a:gd name="connsiteY38" fmla="*/ 119063 h 369094"/>
              <a:gd name="connsiteX39" fmla="*/ 366712 w 935831"/>
              <a:gd name="connsiteY39" fmla="*/ 126207 h 369094"/>
              <a:gd name="connsiteX40" fmla="*/ 361950 w 935831"/>
              <a:gd name="connsiteY40" fmla="*/ 133350 h 369094"/>
              <a:gd name="connsiteX41" fmla="*/ 366712 w 935831"/>
              <a:gd name="connsiteY41" fmla="*/ 140494 h 369094"/>
              <a:gd name="connsiteX42" fmla="*/ 381000 w 935831"/>
              <a:gd name="connsiteY42" fmla="*/ 150019 h 369094"/>
              <a:gd name="connsiteX43" fmla="*/ 390525 w 935831"/>
              <a:gd name="connsiteY43" fmla="*/ 157163 h 369094"/>
              <a:gd name="connsiteX44" fmla="*/ 402431 w 935831"/>
              <a:gd name="connsiteY44" fmla="*/ 169069 h 369094"/>
              <a:gd name="connsiteX45" fmla="*/ 414337 w 935831"/>
              <a:gd name="connsiteY45" fmla="*/ 178594 h 369094"/>
              <a:gd name="connsiteX46" fmla="*/ 428625 w 935831"/>
              <a:gd name="connsiteY46" fmla="*/ 188119 h 369094"/>
              <a:gd name="connsiteX47" fmla="*/ 435769 w 935831"/>
              <a:gd name="connsiteY47" fmla="*/ 192882 h 369094"/>
              <a:gd name="connsiteX48" fmla="*/ 442912 w 935831"/>
              <a:gd name="connsiteY48" fmla="*/ 195263 h 369094"/>
              <a:gd name="connsiteX49" fmla="*/ 459581 w 935831"/>
              <a:gd name="connsiteY49" fmla="*/ 207169 h 369094"/>
              <a:gd name="connsiteX50" fmla="*/ 466725 w 935831"/>
              <a:gd name="connsiteY50" fmla="*/ 209550 h 369094"/>
              <a:gd name="connsiteX51" fmla="*/ 473869 w 935831"/>
              <a:gd name="connsiteY51" fmla="*/ 214313 h 369094"/>
              <a:gd name="connsiteX52" fmla="*/ 492919 w 935831"/>
              <a:gd name="connsiteY52" fmla="*/ 219075 h 369094"/>
              <a:gd name="connsiteX53" fmla="*/ 504825 w 935831"/>
              <a:gd name="connsiteY53" fmla="*/ 233363 h 369094"/>
              <a:gd name="connsiteX54" fmla="*/ 519112 w 935831"/>
              <a:gd name="connsiteY54" fmla="*/ 245269 h 369094"/>
              <a:gd name="connsiteX55" fmla="*/ 528637 w 935831"/>
              <a:gd name="connsiteY55" fmla="*/ 259557 h 369094"/>
              <a:gd name="connsiteX56" fmla="*/ 531019 w 935831"/>
              <a:gd name="connsiteY56" fmla="*/ 266700 h 369094"/>
              <a:gd name="connsiteX57" fmla="*/ 545306 w 935831"/>
              <a:gd name="connsiteY57" fmla="*/ 271463 h 369094"/>
              <a:gd name="connsiteX58" fmla="*/ 571500 w 935831"/>
              <a:gd name="connsiteY58" fmla="*/ 264319 h 369094"/>
              <a:gd name="connsiteX59" fmla="*/ 578644 w 935831"/>
              <a:gd name="connsiteY59" fmla="*/ 261938 h 369094"/>
              <a:gd name="connsiteX60" fmla="*/ 621506 w 935831"/>
              <a:gd name="connsiteY60" fmla="*/ 264319 h 369094"/>
              <a:gd name="connsiteX61" fmla="*/ 628650 w 935831"/>
              <a:gd name="connsiteY61" fmla="*/ 266700 h 369094"/>
              <a:gd name="connsiteX62" fmla="*/ 638175 w 935831"/>
              <a:gd name="connsiteY62" fmla="*/ 280988 h 369094"/>
              <a:gd name="connsiteX63" fmla="*/ 642937 w 935831"/>
              <a:gd name="connsiteY63" fmla="*/ 288132 h 369094"/>
              <a:gd name="connsiteX64" fmla="*/ 650081 w 935831"/>
              <a:gd name="connsiteY64" fmla="*/ 290513 h 369094"/>
              <a:gd name="connsiteX65" fmla="*/ 652462 w 935831"/>
              <a:gd name="connsiteY65" fmla="*/ 297657 h 369094"/>
              <a:gd name="connsiteX66" fmla="*/ 659606 w 935831"/>
              <a:gd name="connsiteY66" fmla="*/ 302419 h 369094"/>
              <a:gd name="connsiteX67" fmla="*/ 664369 w 935831"/>
              <a:gd name="connsiteY67" fmla="*/ 309563 h 369094"/>
              <a:gd name="connsiteX68" fmla="*/ 676275 w 935831"/>
              <a:gd name="connsiteY68" fmla="*/ 330994 h 369094"/>
              <a:gd name="connsiteX69" fmla="*/ 683419 w 935831"/>
              <a:gd name="connsiteY69" fmla="*/ 335757 h 369094"/>
              <a:gd name="connsiteX70" fmla="*/ 690562 w 935831"/>
              <a:gd name="connsiteY70" fmla="*/ 342900 h 369094"/>
              <a:gd name="connsiteX71" fmla="*/ 697706 w 935831"/>
              <a:gd name="connsiteY71" fmla="*/ 345282 h 369094"/>
              <a:gd name="connsiteX72" fmla="*/ 716756 w 935831"/>
              <a:gd name="connsiteY72" fmla="*/ 354807 h 369094"/>
              <a:gd name="connsiteX73" fmla="*/ 723900 w 935831"/>
              <a:gd name="connsiteY73" fmla="*/ 357188 h 369094"/>
              <a:gd name="connsiteX74" fmla="*/ 745331 w 935831"/>
              <a:gd name="connsiteY74" fmla="*/ 366713 h 369094"/>
              <a:gd name="connsiteX75" fmla="*/ 752475 w 935831"/>
              <a:gd name="connsiteY75" fmla="*/ 369094 h 369094"/>
              <a:gd name="connsiteX76" fmla="*/ 762000 w 935831"/>
              <a:gd name="connsiteY76" fmla="*/ 366713 h 369094"/>
              <a:gd name="connsiteX77" fmla="*/ 769144 w 935831"/>
              <a:gd name="connsiteY77" fmla="*/ 361950 h 369094"/>
              <a:gd name="connsiteX78" fmla="*/ 771525 w 935831"/>
              <a:gd name="connsiteY78" fmla="*/ 354807 h 369094"/>
              <a:gd name="connsiteX79" fmla="*/ 776287 w 935831"/>
              <a:gd name="connsiteY79" fmla="*/ 338138 h 369094"/>
              <a:gd name="connsiteX80" fmla="*/ 785812 w 935831"/>
              <a:gd name="connsiteY80" fmla="*/ 323850 h 369094"/>
              <a:gd name="connsiteX81" fmla="*/ 790575 w 935831"/>
              <a:gd name="connsiteY81" fmla="*/ 316707 h 369094"/>
              <a:gd name="connsiteX82" fmla="*/ 802481 w 935831"/>
              <a:gd name="connsiteY82" fmla="*/ 295275 h 369094"/>
              <a:gd name="connsiteX83" fmla="*/ 814387 w 935831"/>
              <a:gd name="connsiteY83" fmla="*/ 283369 h 369094"/>
              <a:gd name="connsiteX84" fmla="*/ 821531 w 935831"/>
              <a:gd name="connsiteY84" fmla="*/ 280988 h 369094"/>
              <a:gd name="connsiteX85" fmla="*/ 840581 w 935831"/>
              <a:gd name="connsiteY85" fmla="*/ 285750 h 369094"/>
              <a:gd name="connsiteX86" fmla="*/ 847725 w 935831"/>
              <a:gd name="connsiteY86" fmla="*/ 290513 h 369094"/>
              <a:gd name="connsiteX87" fmla="*/ 854869 w 935831"/>
              <a:gd name="connsiteY87" fmla="*/ 292894 h 369094"/>
              <a:gd name="connsiteX88" fmla="*/ 876300 w 935831"/>
              <a:gd name="connsiteY88" fmla="*/ 297657 h 369094"/>
              <a:gd name="connsiteX89" fmla="*/ 895350 w 935831"/>
              <a:gd name="connsiteY89" fmla="*/ 292894 h 369094"/>
              <a:gd name="connsiteX90" fmla="*/ 902494 w 935831"/>
              <a:gd name="connsiteY90" fmla="*/ 288132 h 369094"/>
              <a:gd name="connsiteX91" fmla="*/ 916781 w 935831"/>
              <a:gd name="connsiteY91" fmla="*/ 285750 h 369094"/>
              <a:gd name="connsiteX92" fmla="*/ 935831 w 935831"/>
              <a:gd name="connsiteY92" fmla="*/ 278607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935831" h="369094">
                <a:moveTo>
                  <a:pt x="0" y="0"/>
                </a:moveTo>
                <a:cubicBezTo>
                  <a:pt x="3969" y="2381"/>
                  <a:pt x="8392" y="4132"/>
                  <a:pt x="11906" y="7144"/>
                </a:cubicBezTo>
                <a:cubicBezTo>
                  <a:pt x="14079" y="9007"/>
                  <a:pt x="14645" y="12264"/>
                  <a:pt x="16669" y="14288"/>
                </a:cubicBezTo>
                <a:cubicBezTo>
                  <a:pt x="18692" y="16311"/>
                  <a:pt x="21431" y="17463"/>
                  <a:pt x="23812" y="19050"/>
                </a:cubicBezTo>
                <a:cubicBezTo>
                  <a:pt x="26987" y="23813"/>
                  <a:pt x="31526" y="27908"/>
                  <a:pt x="33337" y="33338"/>
                </a:cubicBezTo>
                <a:cubicBezTo>
                  <a:pt x="34131" y="35719"/>
                  <a:pt x="34474" y="38303"/>
                  <a:pt x="35719" y="40482"/>
                </a:cubicBezTo>
                <a:cubicBezTo>
                  <a:pt x="37688" y="43928"/>
                  <a:pt x="40759" y="46642"/>
                  <a:pt x="42862" y="50007"/>
                </a:cubicBezTo>
                <a:cubicBezTo>
                  <a:pt x="44743" y="53017"/>
                  <a:pt x="46037" y="56357"/>
                  <a:pt x="47625" y="59532"/>
                </a:cubicBezTo>
                <a:lnTo>
                  <a:pt x="42862" y="73819"/>
                </a:lnTo>
                <a:lnTo>
                  <a:pt x="40481" y="80963"/>
                </a:lnTo>
                <a:cubicBezTo>
                  <a:pt x="41275" y="100807"/>
                  <a:pt x="39952" y="120849"/>
                  <a:pt x="42862" y="140494"/>
                </a:cubicBezTo>
                <a:cubicBezTo>
                  <a:pt x="43281" y="143325"/>
                  <a:pt x="47147" y="145127"/>
                  <a:pt x="50006" y="145257"/>
                </a:cubicBezTo>
                <a:lnTo>
                  <a:pt x="95250" y="142875"/>
                </a:lnTo>
                <a:cubicBezTo>
                  <a:pt x="106570" y="135329"/>
                  <a:pt x="99681" y="139017"/>
                  <a:pt x="116681" y="133350"/>
                </a:cubicBezTo>
                <a:lnTo>
                  <a:pt x="123825" y="130969"/>
                </a:lnTo>
                <a:cubicBezTo>
                  <a:pt x="127000" y="131763"/>
                  <a:pt x="130627" y="131535"/>
                  <a:pt x="133350" y="133350"/>
                </a:cubicBezTo>
                <a:cubicBezTo>
                  <a:pt x="138944" y="137079"/>
                  <a:pt x="137698" y="142606"/>
                  <a:pt x="140494" y="147638"/>
                </a:cubicBezTo>
                <a:cubicBezTo>
                  <a:pt x="148665" y="162345"/>
                  <a:pt x="146728" y="159730"/>
                  <a:pt x="157162" y="166688"/>
                </a:cubicBezTo>
                <a:cubicBezTo>
                  <a:pt x="165788" y="179627"/>
                  <a:pt x="156830" y="169838"/>
                  <a:pt x="173831" y="176213"/>
                </a:cubicBezTo>
                <a:cubicBezTo>
                  <a:pt x="187740" y="181428"/>
                  <a:pt x="174158" y="180893"/>
                  <a:pt x="188119" y="183357"/>
                </a:cubicBezTo>
                <a:cubicBezTo>
                  <a:pt x="216978" y="188450"/>
                  <a:pt x="223838" y="188302"/>
                  <a:pt x="252412" y="190500"/>
                </a:cubicBezTo>
                <a:cubicBezTo>
                  <a:pt x="256381" y="188913"/>
                  <a:pt x="262635" y="189667"/>
                  <a:pt x="264319" y="185738"/>
                </a:cubicBezTo>
                <a:cubicBezTo>
                  <a:pt x="268084" y="176953"/>
                  <a:pt x="265437" y="166637"/>
                  <a:pt x="266700" y="157163"/>
                </a:cubicBezTo>
                <a:cubicBezTo>
                  <a:pt x="267032" y="154675"/>
                  <a:pt x="267306" y="151794"/>
                  <a:pt x="269081" y="150019"/>
                </a:cubicBezTo>
                <a:cubicBezTo>
                  <a:pt x="270856" y="148244"/>
                  <a:pt x="273844" y="148432"/>
                  <a:pt x="276225" y="147638"/>
                </a:cubicBezTo>
                <a:cubicBezTo>
                  <a:pt x="279400" y="142875"/>
                  <a:pt x="283940" y="138780"/>
                  <a:pt x="285750" y="133350"/>
                </a:cubicBezTo>
                <a:cubicBezTo>
                  <a:pt x="289036" y="123492"/>
                  <a:pt x="286739" y="128295"/>
                  <a:pt x="292894" y="119063"/>
                </a:cubicBezTo>
                <a:cubicBezTo>
                  <a:pt x="304395" y="84554"/>
                  <a:pt x="291022" y="127794"/>
                  <a:pt x="300037" y="85725"/>
                </a:cubicBezTo>
                <a:cubicBezTo>
                  <a:pt x="301089" y="80816"/>
                  <a:pt x="303583" y="76308"/>
                  <a:pt x="304800" y="71438"/>
                </a:cubicBezTo>
                <a:lnTo>
                  <a:pt x="307181" y="61913"/>
                </a:lnTo>
                <a:cubicBezTo>
                  <a:pt x="312737" y="62707"/>
                  <a:pt x="318381" y="63032"/>
                  <a:pt x="323850" y="64294"/>
                </a:cubicBezTo>
                <a:cubicBezTo>
                  <a:pt x="328741" y="65423"/>
                  <a:pt x="333375" y="67469"/>
                  <a:pt x="338137" y="69057"/>
                </a:cubicBezTo>
                <a:lnTo>
                  <a:pt x="359569" y="76200"/>
                </a:lnTo>
                <a:cubicBezTo>
                  <a:pt x="361950" y="76994"/>
                  <a:pt x="364251" y="78090"/>
                  <a:pt x="366712" y="78582"/>
                </a:cubicBezTo>
                <a:cubicBezTo>
                  <a:pt x="381828" y="81605"/>
                  <a:pt x="374692" y="79981"/>
                  <a:pt x="388144" y="83344"/>
                </a:cubicBezTo>
                <a:cubicBezTo>
                  <a:pt x="390525" y="84932"/>
                  <a:pt x="395287" y="85245"/>
                  <a:pt x="395287" y="88107"/>
                </a:cubicBezTo>
                <a:cubicBezTo>
                  <a:pt x="395287" y="98190"/>
                  <a:pt x="386439" y="97294"/>
                  <a:pt x="381000" y="100013"/>
                </a:cubicBezTo>
                <a:cubicBezTo>
                  <a:pt x="378440" y="101293"/>
                  <a:pt x="376237" y="103188"/>
                  <a:pt x="373856" y="104775"/>
                </a:cubicBezTo>
                <a:lnTo>
                  <a:pt x="369094" y="119063"/>
                </a:lnTo>
                <a:cubicBezTo>
                  <a:pt x="368300" y="121444"/>
                  <a:pt x="368104" y="124118"/>
                  <a:pt x="366712" y="126207"/>
                </a:cubicBezTo>
                <a:lnTo>
                  <a:pt x="361950" y="133350"/>
                </a:lnTo>
                <a:cubicBezTo>
                  <a:pt x="363537" y="135731"/>
                  <a:pt x="364558" y="138609"/>
                  <a:pt x="366712" y="140494"/>
                </a:cubicBezTo>
                <a:cubicBezTo>
                  <a:pt x="371020" y="144263"/>
                  <a:pt x="376421" y="146585"/>
                  <a:pt x="381000" y="150019"/>
                </a:cubicBezTo>
                <a:lnTo>
                  <a:pt x="390525" y="157163"/>
                </a:lnTo>
                <a:cubicBezTo>
                  <a:pt x="403221" y="176210"/>
                  <a:pt x="386559" y="153198"/>
                  <a:pt x="402431" y="169069"/>
                </a:cubicBezTo>
                <a:cubicBezTo>
                  <a:pt x="413203" y="179840"/>
                  <a:pt x="400430" y="173958"/>
                  <a:pt x="414337" y="178594"/>
                </a:cubicBezTo>
                <a:lnTo>
                  <a:pt x="428625" y="188119"/>
                </a:lnTo>
                <a:cubicBezTo>
                  <a:pt x="431006" y="189707"/>
                  <a:pt x="433054" y="191977"/>
                  <a:pt x="435769" y="192882"/>
                </a:cubicBezTo>
                <a:lnTo>
                  <a:pt x="442912" y="195263"/>
                </a:lnTo>
                <a:cubicBezTo>
                  <a:pt x="445074" y="196884"/>
                  <a:pt x="456095" y="205426"/>
                  <a:pt x="459581" y="207169"/>
                </a:cubicBezTo>
                <a:cubicBezTo>
                  <a:pt x="461826" y="208291"/>
                  <a:pt x="464344" y="208756"/>
                  <a:pt x="466725" y="209550"/>
                </a:cubicBezTo>
                <a:cubicBezTo>
                  <a:pt x="469106" y="211138"/>
                  <a:pt x="471309" y="213033"/>
                  <a:pt x="473869" y="214313"/>
                </a:cubicBezTo>
                <a:cubicBezTo>
                  <a:pt x="478750" y="216754"/>
                  <a:pt x="488391" y="218170"/>
                  <a:pt x="492919" y="219075"/>
                </a:cubicBezTo>
                <a:cubicBezTo>
                  <a:pt x="497601" y="226100"/>
                  <a:pt x="497949" y="227633"/>
                  <a:pt x="504825" y="233363"/>
                </a:cubicBezTo>
                <a:cubicBezTo>
                  <a:pt x="513517" y="240606"/>
                  <a:pt x="511421" y="235379"/>
                  <a:pt x="519112" y="245269"/>
                </a:cubicBezTo>
                <a:cubicBezTo>
                  <a:pt x="522626" y="249787"/>
                  <a:pt x="526826" y="254127"/>
                  <a:pt x="528637" y="259557"/>
                </a:cubicBezTo>
                <a:cubicBezTo>
                  <a:pt x="529431" y="261938"/>
                  <a:pt x="528977" y="265241"/>
                  <a:pt x="531019" y="266700"/>
                </a:cubicBezTo>
                <a:cubicBezTo>
                  <a:pt x="535104" y="269618"/>
                  <a:pt x="545306" y="271463"/>
                  <a:pt x="545306" y="271463"/>
                </a:cubicBezTo>
                <a:cubicBezTo>
                  <a:pt x="562137" y="268097"/>
                  <a:pt x="553369" y="270363"/>
                  <a:pt x="571500" y="264319"/>
                </a:cubicBezTo>
                <a:lnTo>
                  <a:pt x="578644" y="261938"/>
                </a:lnTo>
                <a:cubicBezTo>
                  <a:pt x="592931" y="262732"/>
                  <a:pt x="607261" y="262962"/>
                  <a:pt x="621506" y="264319"/>
                </a:cubicBezTo>
                <a:cubicBezTo>
                  <a:pt x="624005" y="264557"/>
                  <a:pt x="626875" y="264925"/>
                  <a:pt x="628650" y="266700"/>
                </a:cubicBezTo>
                <a:cubicBezTo>
                  <a:pt x="632697" y="270747"/>
                  <a:pt x="635000" y="276225"/>
                  <a:pt x="638175" y="280988"/>
                </a:cubicBezTo>
                <a:cubicBezTo>
                  <a:pt x="639762" y="283369"/>
                  <a:pt x="640222" y="287227"/>
                  <a:pt x="642937" y="288132"/>
                </a:cubicBezTo>
                <a:lnTo>
                  <a:pt x="650081" y="290513"/>
                </a:lnTo>
                <a:cubicBezTo>
                  <a:pt x="650875" y="292894"/>
                  <a:pt x="650894" y="295697"/>
                  <a:pt x="652462" y="297657"/>
                </a:cubicBezTo>
                <a:cubicBezTo>
                  <a:pt x="654250" y="299892"/>
                  <a:pt x="657582" y="300395"/>
                  <a:pt x="659606" y="302419"/>
                </a:cubicBezTo>
                <a:cubicBezTo>
                  <a:pt x="661630" y="304443"/>
                  <a:pt x="662781" y="307182"/>
                  <a:pt x="664369" y="309563"/>
                </a:cubicBezTo>
                <a:cubicBezTo>
                  <a:pt x="666850" y="317008"/>
                  <a:pt x="669256" y="326314"/>
                  <a:pt x="676275" y="330994"/>
                </a:cubicBezTo>
                <a:cubicBezTo>
                  <a:pt x="678656" y="332582"/>
                  <a:pt x="681220" y="333925"/>
                  <a:pt x="683419" y="335757"/>
                </a:cubicBezTo>
                <a:cubicBezTo>
                  <a:pt x="686006" y="337913"/>
                  <a:pt x="687760" y="341032"/>
                  <a:pt x="690562" y="342900"/>
                </a:cubicBezTo>
                <a:cubicBezTo>
                  <a:pt x="692651" y="344292"/>
                  <a:pt x="695421" y="344243"/>
                  <a:pt x="697706" y="345282"/>
                </a:cubicBezTo>
                <a:cubicBezTo>
                  <a:pt x="704169" y="348220"/>
                  <a:pt x="710021" y="352562"/>
                  <a:pt x="716756" y="354807"/>
                </a:cubicBezTo>
                <a:cubicBezTo>
                  <a:pt x="719137" y="355601"/>
                  <a:pt x="721655" y="356066"/>
                  <a:pt x="723900" y="357188"/>
                </a:cubicBezTo>
                <a:cubicBezTo>
                  <a:pt x="746545" y="368509"/>
                  <a:pt x="708467" y="354424"/>
                  <a:pt x="745331" y="366713"/>
                </a:cubicBezTo>
                <a:lnTo>
                  <a:pt x="752475" y="369094"/>
                </a:lnTo>
                <a:cubicBezTo>
                  <a:pt x="755650" y="368300"/>
                  <a:pt x="758992" y="368002"/>
                  <a:pt x="762000" y="366713"/>
                </a:cubicBezTo>
                <a:cubicBezTo>
                  <a:pt x="764631" y="365586"/>
                  <a:pt x="767356" y="364185"/>
                  <a:pt x="769144" y="361950"/>
                </a:cubicBezTo>
                <a:cubicBezTo>
                  <a:pt x="770712" y="359990"/>
                  <a:pt x="770836" y="357220"/>
                  <a:pt x="771525" y="354807"/>
                </a:cubicBezTo>
                <a:cubicBezTo>
                  <a:pt x="772250" y="352269"/>
                  <a:pt x="774608" y="341160"/>
                  <a:pt x="776287" y="338138"/>
                </a:cubicBezTo>
                <a:cubicBezTo>
                  <a:pt x="779067" y="333134"/>
                  <a:pt x="782637" y="328613"/>
                  <a:pt x="785812" y="323850"/>
                </a:cubicBezTo>
                <a:lnTo>
                  <a:pt x="790575" y="316707"/>
                </a:lnTo>
                <a:cubicBezTo>
                  <a:pt x="794765" y="304134"/>
                  <a:pt x="791565" y="311649"/>
                  <a:pt x="802481" y="295275"/>
                </a:cubicBezTo>
                <a:cubicBezTo>
                  <a:pt x="807242" y="288134"/>
                  <a:pt x="806453" y="287336"/>
                  <a:pt x="814387" y="283369"/>
                </a:cubicBezTo>
                <a:cubicBezTo>
                  <a:pt x="816632" y="282246"/>
                  <a:pt x="819150" y="281782"/>
                  <a:pt x="821531" y="280988"/>
                </a:cubicBezTo>
                <a:cubicBezTo>
                  <a:pt x="826057" y="281893"/>
                  <a:pt x="835701" y="283310"/>
                  <a:pt x="840581" y="285750"/>
                </a:cubicBezTo>
                <a:cubicBezTo>
                  <a:pt x="843141" y="287030"/>
                  <a:pt x="845165" y="289233"/>
                  <a:pt x="847725" y="290513"/>
                </a:cubicBezTo>
                <a:cubicBezTo>
                  <a:pt x="849970" y="291636"/>
                  <a:pt x="852455" y="292204"/>
                  <a:pt x="854869" y="292894"/>
                </a:cubicBezTo>
                <a:cubicBezTo>
                  <a:pt x="862710" y="295134"/>
                  <a:pt x="868123" y="296021"/>
                  <a:pt x="876300" y="297657"/>
                </a:cubicBezTo>
                <a:cubicBezTo>
                  <a:pt x="880825" y="296752"/>
                  <a:pt x="890470" y="295334"/>
                  <a:pt x="895350" y="292894"/>
                </a:cubicBezTo>
                <a:cubicBezTo>
                  <a:pt x="897910" y="291614"/>
                  <a:pt x="899779" y="289037"/>
                  <a:pt x="902494" y="288132"/>
                </a:cubicBezTo>
                <a:cubicBezTo>
                  <a:pt x="907074" y="286605"/>
                  <a:pt x="912097" y="286921"/>
                  <a:pt x="916781" y="285750"/>
                </a:cubicBezTo>
                <a:cubicBezTo>
                  <a:pt x="927432" y="283087"/>
                  <a:pt x="928460" y="282293"/>
                  <a:pt x="935831" y="278607"/>
                </a:cubicBezTo>
              </a:path>
            </a:pathLst>
          </a:cu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348038" y="1821120"/>
            <a:ext cx="719137" cy="336293"/>
          </a:xfrm>
          <a:custGeom>
            <a:avLst/>
            <a:gdLst>
              <a:gd name="connsiteX0" fmla="*/ 0 w 719137"/>
              <a:gd name="connsiteY0" fmla="*/ 55305 h 336293"/>
              <a:gd name="connsiteX1" fmla="*/ 26193 w 719137"/>
              <a:gd name="connsiteY1" fmla="*/ 69593 h 336293"/>
              <a:gd name="connsiteX2" fmla="*/ 33337 w 719137"/>
              <a:gd name="connsiteY2" fmla="*/ 71974 h 336293"/>
              <a:gd name="connsiteX3" fmla="*/ 40481 w 719137"/>
              <a:gd name="connsiteY3" fmla="*/ 141030 h 336293"/>
              <a:gd name="connsiteX4" fmla="*/ 45243 w 719137"/>
              <a:gd name="connsiteY4" fmla="*/ 169605 h 336293"/>
              <a:gd name="connsiteX5" fmla="*/ 47625 w 719137"/>
              <a:gd name="connsiteY5" fmla="*/ 176749 h 336293"/>
              <a:gd name="connsiteX6" fmla="*/ 54768 w 719137"/>
              <a:gd name="connsiteY6" fmla="*/ 181511 h 336293"/>
              <a:gd name="connsiteX7" fmla="*/ 57150 w 719137"/>
              <a:gd name="connsiteY7" fmla="*/ 188655 h 336293"/>
              <a:gd name="connsiteX8" fmla="*/ 73818 w 719137"/>
              <a:gd name="connsiteY8" fmla="*/ 191036 h 336293"/>
              <a:gd name="connsiteX9" fmla="*/ 80962 w 719137"/>
              <a:gd name="connsiteY9" fmla="*/ 193418 h 336293"/>
              <a:gd name="connsiteX10" fmla="*/ 90487 w 719137"/>
              <a:gd name="connsiteY10" fmla="*/ 191036 h 336293"/>
              <a:gd name="connsiteX11" fmla="*/ 109537 w 719137"/>
              <a:gd name="connsiteY11" fmla="*/ 188655 h 336293"/>
              <a:gd name="connsiteX12" fmla="*/ 123825 w 719137"/>
              <a:gd name="connsiteY12" fmla="*/ 183893 h 336293"/>
              <a:gd name="connsiteX13" fmla="*/ 130968 w 719137"/>
              <a:gd name="connsiteY13" fmla="*/ 176749 h 336293"/>
              <a:gd name="connsiteX14" fmla="*/ 140493 w 719137"/>
              <a:gd name="connsiteY14" fmla="*/ 171986 h 336293"/>
              <a:gd name="connsiteX15" fmla="*/ 142875 w 719137"/>
              <a:gd name="connsiteY15" fmla="*/ 164843 h 336293"/>
              <a:gd name="connsiteX16" fmla="*/ 150018 w 719137"/>
              <a:gd name="connsiteY16" fmla="*/ 160080 h 336293"/>
              <a:gd name="connsiteX17" fmla="*/ 159543 w 719137"/>
              <a:gd name="connsiteY17" fmla="*/ 148174 h 336293"/>
              <a:gd name="connsiteX18" fmla="*/ 164306 w 719137"/>
              <a:gd name="connsiteY18" fmla="*/ 141030 h 336293"/>
              <a:gd name="connsiteX19" fmla="*/ 173831 w 719137"/>
              <a:gd name="connsiteY19" fmla="*/ 136268 h 336293"/>
              <a:gd name="connsiteX20" fmla="*/ 192881 w 719137"/>
              <a:gd name="connsiteY20" fmla="*/ 131505 h 336293"/>
              <a:gd name="connsiteX21" fmla="*/ 200025 w 719137"/>
              <a:gd name="connsiteY21" fmla="*/ 129124 h 336293"/>
              <a:gd name="connsiteX22" fmla="*/ 207168 w 719137"/>
              <a:gd name="connsiteY22" fmla="*/ 121980 h 336293"/>
              <a:gd name="connsiteX23" fmla="*/ 209550 w 719137"/>
              <a:gd name="connsiteY23" fmla="*/ 114836 h 336293"/>
              <a:gd name="connsiteX24" fmla="*/ 216693 w 719137"/>
              <a:gd name="connsiteY24" fmla="*/ 88643 h 336293"/>
              <a:gd name="connsiteX25" fmla="*/ 228600 w 719137"/>
              <a:gd name="connsiteY25" fmla="*/ 91024 h 336293"/>
              <a:gd name="connsiteX26" fmla="*/ 233362 w 719137"/>
              <a:gd name="connsiteY26" fmla="*/ 98168 h 336293"/>
              <a:gd name="connsiteX27" fmla="*/ 240506 w 719137"/>
              <a:gd name="connsiteY27" fmla="*/ 105311 h 336293"/>
              <a:gd name="connsiteX28" fmla="*/ 245268 w 719137"/>
              <a:gd name="connsiteY28" fmla="*/ 112455 h 336293"/>
              <a:gd name="connsiteX29" fmla="*/ 259556 w 719137"/>
              <a:gd name="connsiteY29" fmla="*/ 124361 h 336293"/>
              <a:gd name="connsiteX30" fmla="*/ 278606 w 719137"/>
              <a:gd name="connsiteY30" fmla="*/ 136268 h 336293"/>
              <a:gd name="connsiteX31" fmla="*/ 285750 w 719137"/>
              <a:gd name="connsiteY31" fmla="*/ 138649 h 336293"/>
              <a:gd name="connsiteX32" fmla="*/ 292893 w 719137"/>
              <a:gd name="connsiteY32" fmla="*/ 124361 h 336293"/>
              <a:gd name="connsiteX33" fmla="*/ 297656 w 719137"/>
              <a:gd name="connsiteY33" fmla="*/ 117218 h 336293"/>
              <a:gd name="connsiteX34" fmla="*/ 302418 w 719137"/>
              <a:gd name="connsiteY34" fmla="*/ 102930 h 336293"/>
              <a:gd name="connsiteX35" fmla="*/ 304800 w 719137"/>
              <a:gd name="connsiteY35" fmla="*/ 91024 h 336293"/>
              <a:gd name="connsiteX36" fmla="*/ 321468 w 719137"/>
              <a:gd name="connsiteY36" fmla="*/ 81499 h 336293"/>
              <a:gd name="connsiteX37" fmla="*/ 328612 w 719137"/>
              <a:gd name="connsiteY37" fmla="*/ 74355 h 336293"/>
              <a:gd name="connsiteX38" fmla="*/ 335756 w 719137"/>
              <a:gd name="connsiteY38" fmla="*/ 71974 h 336293"/>
              <a:gd name="connsiteX39" fmla="*/ 340518 w 719137"/>
              <a:gd name="connsiteY39" fmla="*/ 64830 h 336293"/>
              <a:gd name="connsiteX40" fmla="*/ 352425 w 719137"/>
              <a:gd name="connsiteY40" fmla="*/ 67211 h 336293"/>
              <a:gd name="connsiteX41" fmla="*/ 354806 w 719137"/>
              <a:gd name="connsiteY41" fmla="*/ 74355 h 336293"/>
              <a:gd name="connsiteX42" fmla="*/ 361950 w 719137"/>
              <a:gd name="connsiteY42" fmla="*/ 81499 h 336293"/>
              <a:gd name="connsiteX43" fmla="*/ 371475 w 719137"/>
              <a:gd name="connsiteY43" fmla="*/ 95786 h 336293"/>
              <a:gd name="connsiteX44" fmla="*/ 376237 w 719137"/>
              <a:gd name="connsiteY44" fmla="*/ 102930 h 336293"/>
              <a:gd name="connsiteX45" fmla="*/ 383381 w 719137"/>
              <a:gd name="connsiteY45" fmla="*/ 110074 h 336293"/>
              <a:gd name="connsiteX46" fmla="*/ 392906 w 719137"/>
              <a:gd name="connsiteY46" fmla="*/ 124361 h 336293"/>
              <a:gd name="connsiteX47" fmla="*/ 397668 w 719137"/>
              <a:gd name="connsiteY47" fmla="*/ 141030 h 336293"/>
              <a:gd name="connsiteX48" fmla="*/ 376237 w 719137"/>
              <a:gd name="connsiteY48" fmla="*/ 160080 h 336293"/>
              <a:gd name="connsiteX49" fmla="*/ 369093 w 719137"/>
              <a:gd name="connsiteY49" fmla="*/ 169605 h 336293"/>
              <a:gd name="connsiteX50" fmla="*/ 359568 w 719137"/>
              <a:gd name="connsiteY50" fmla="*/ 183893 h 336293"/>
              <a:gd name="connsiteX51" fmla="*/ 354806 w 719137"/>
              <a:gd name="connsiteY51" fmla="*/ 238661 h 336293"/>
              <a:gd name="connsiteX52" fmla="*/ 352425 w 719137"/>
              <a:gd name="connsiteY52" fmla="*/ 248186 h 336293"/>
              <a:gd name="connsiteX53" fmla="*/ 359568 w 719137"/>
              <a:gd name="connsiteY53" fmla="*/ 298193 h 336293"/>
              <a:gd name="connsiteX54" fmla="*/ 366712 w 719137"/>
              <a:gd name="connsiteY54" fmla="*/ 305336 h 336293"/>
              <a:gd name="connsiteX55" fmla="*/ 378618 w 719137"/>
              <a:gd name="connsiteY55" fmla="*/ 314861 h 336293"/>
              <a:gd name="connsiteX56" fmla="*/ 385762 w 719137"/>
              <a:gd name="connsiteY56" fmla="*/ 319624 h 336293"/>
              <a:gd name="connsiteX57" fmla="*/ 400050 w 719137"/>
              <a:gd name="connsiteY57" fmla="*/ 324386 h 336293"/>
              <a:gd name="connsiteX58" fmla="*/ 416718 w 719137"/>
              <a:gd name="connsiteY58" fmla="*/ 331530 h 336293"/>
              <a:gd name="connsiteX59" fmla="*/ 431006 w 719137"/>
              <a:gd name="connsiteY59" fmla="*/ 336293 h 336293"/>
              <a:gd name="connsiteX60" fmla="*/ 440531 w 719137"/>
              <a:gd name="connsiteY60" fmla="*/ 333911 h 336293"/>
              <a:gd name="connsiteX61" fmla="*/ 454818 w 719137"/>
              <a:gd name="connsiteY61" fmla="*/ 326768 h 336293"/>
              <a:gd name="connsiteX62" fmla="*/ 476250 w 719137"/>
              <a:gd name="connsiteY62" fmla="*/ 322005 h 336293"/>
              <a:gd name="connsiteX63" fmla="*/ 476250 w 719137"/>
              <a:gd name="connsiteY63" fmla="*/ 262474 h 336293"/>
              <a:gd name="connsiteX64" fmla="*/ 478631 w 719137"/>
              <a:gd name="connsiteY64" fmla="*/ 224374 h 336293"/>
              <a:gd name="connsiteX65" fmla="*/ 495300 w 719137"/>
              <a:gd name="connsiteY65" fmla="*/ 217230 h 336293"/>
              <a:gd name="connsiteX66" fmla="*/ 509587 w 719137"/>
              <a:gd name="connsiteY66" fmla="*/ 212468 h 336293"/>
              <a:gd name="connsiteX67" fmla="*/ 516731 w 719137"/>
              <a:gd name="connsiteY67" fmla="*/ 207705 h 336293"/>
              <a:gd name="connsiteX68" fmla="*/ 523875 w 719137"/>
              <a:gd name="connsiteY68" fmla="*/ 200561 h 336293"/>
              <a:gd name="connsiteX69" fmla="*/ 531018 w 719137"/>
              <a:gd name="connsiteY69" fmla="*/ 198180 h 336293"/>
              <a:gd name="connsiteX70" fmla="*/ 533400 w 719137"/>
              <a:gd name="connsiteY70" fmla="*/ 191036 h 336293"/>
              <a:gd name="connsiteX71" fmla="*/ 526256 w 719137"/>
              <a:gd name="connsiteY71" fmla="*/ 186274 h 336293"/>
              <a:gd name="connsiteX72" fmla="*/ 504825 w 719137"/>
              <a:gd name="connsiteY72" fmla="*/ 176749 h 336293"/>
              <a:gd name="connsiteX73" fmla="*/ 502443 w 719137"/>
              <a:gd name="connsiteY73" fmla="*/ 169605 h 336293"/>
              <a:gd name="connsiteX74" fmla="*/ 497681 w 719137"/>
              <a:gd name="connsiteY74" fmla="*/ 162461 h 336293"/>
              <a:gd name="connsiteX75" fmla="*/ 504825 w 719137"/>
              <a:gd name="connsiteY75" fmla="*/ 148174 h 336293"/>
              <a:gd name="connsiteX76" fmla="*/ 511968 w 719137"/>
              <a:gd name="connsiteY76" fmla="*/ 145793 h 336293"/>
              <a:gd name="connsiteX77" fmla="*/ 531018 w 719137"/>
              <a:gd name="connsiteY77" fmla="*/ 148174 h 336293"/>
              <a:gd name="connsiteX78" fmla="*/ 557212 w 719137"/>
              <a:gd name="connsiteY78" fmla="*/ 155318 h 336293"/>
              <a:gd name="connsiteX79" fmla="*/ 581025 w 719137"/>
              <a:gd name="connsiteY79" fmla="*/ 152936 h 336293"/>
              <a:gd name="connsiteX80" fmla="*/ 595312 w 719137"/>
              <a:gd name="connsiteY80" fmla="*/ 141030 h 336293"/>
              <a:gd name="connsiteX81" fmla="*/ 611981 w 719137"/>
              <a:gd name="connsiteY81" fmla="*/ 133886 h 336293"/>
              <a:gd name="connsiteX82" fmla="*/ 616743 w 719137"/>
              <a:gd name="connsiteY82" fmla="*/ 29111 h 336293"/>
              <a:gd name="connsiteX83" fmla="*/ 628650 w 719137"/>
              <a:gd name="connsiteY83" fmla="*/ 536 h 336293"/>
              <a:gd name="connsiteX84" fmla="*/ 642937 w 719137"/>
              <a:gd name="connsiteY84" fmla="*/ 2918 h 336293"/>
              <a:gd name="connsiteX85" fmla="*/ 652462 w 719137"/>
              <a:gd name="connsiteY85" fmla="*/ 5299 h 336293"/>
              <a:gd name="connsiteX86" fmla="*/ 666750 w 719137"/>
              <a:gd name="connsiteY86" fmla="*/ 7680 h 336293"/>
              <a:gd name="connsiteX87" fmla="*/ 688181 w 719137"/>
              <a:gd name="connsiteY87" fmla="*/ 5299 h 336293"/>
              <a:gd name="connsiteX88" fmla="*/ 695325 w 719137"/>
              <a:gd name="connsiteY88" fmla="*/ 536 h 336293"/>
              <a:gd name="connsiteX89" fmla="*/ 719137 w 719137"/>
              <a:gd name="connsiteY89" fmla="*/ 536 h 33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19137" h="336293">
                <a:moveTo>
                  <a:pt x="0" y="55305"/>
                </a:moveTo>
                <a:cubicBezTo>
                  <a:pt x="15825" y="67965"/>
                  <a:pt x="7086" y="63224"/>
                  <a:pt x="26193" y="69593"/>
                </a:cubicBezTo>
                <a:lnTo>
                  <a:pt x="33337" y="71974"/>
                </a:lnTo>
                <a:cubicBezTo>
                  <a:pt x="44813" y="106397"/>
                  <a:pt x="34484" y="71052"/>
                  <a:pt x="40481" y="141030"/>
                </a:cubicBezTo>
                <a:cubicBezTo>
                  <a:pt x="41306" y="150651"/>
                  <a:pt x="42189" y="160444"/>
                  <a:pt x="45243" y="169605"/>
                </a:cubicBezTo>
                <a:cubicBezTo>
                  <a:pt x="46037" y="171986"/>
                  <a:pt x="46057" y="174789"/>
                  <a:pt x="47625" y="176749"/>
                </a:cubicBezTo>
                <a:cubicBezTo>
                  <a:pt x="49413" y="178984"/>
                  <a:pt x="52387" y="179924"/>
                  <a:pt x="54768" y="181511"/>
                </a:cubicBezTo>
                <a:cubicBezTo>
                  <a:pt x="55562" y="183892"/>
                  <a:pt x="54905" y="187532"/>
                  <a:pt x="57150" y="188655"/>
                </a:cubicBezTo>
                <a:cubicBezTo>
                  <a:pt x="62170" y="191165"/>
                  <a:pt x="68315" y="189935"/>
                  <a:pt x="73818" y="191036"/>
                </a:cubicBezTo>
                <a:cubicBezTo>
                  <a:pt x="76279" y="191528"/>
                  <a:pt x="78581" y="192624"/>
                  <a:pt x="80962" y="193418"/>
                </a:cubicBezTo>
                <a:cubicBezTo>
                  <a:pt x="84137" y="192624"/>
                  <a:pt x="87259" y="191574"/>
                  <a:pt x="90487" y="191036"/>
                </a:cubicBezTo>
                <a:cubicBezTo>
                  <a:pt x="96799" y="189984"/>
                  <a:pt x="103280" y="189996"/>
                  <a:pt x="109537" y="188655"/>
                </a:cubicBezTo>
                <a:cubicBezTo>
                  <a:pt x="114446" y="187603"/>
                  <a:pt x="123825" y="183893"/>
                  <a:pt x="123825" y="183893"/>
                </a:cubicBezTo>
                <a:cubicBezTo>
                  <a:pt x="126206" y="181512"/>
                  <a:pt x="128228" y="178706"/>
                  <a:pt x="130968" y="176749"/>
                </a:cubicBezTo>
                <a:cubicBezTo>
                  <a:pt x="133857" y="174686"/>
                  <a:pt x="137983" y="174496"/>
                  <a:pt x="140493" y="171986"/>
                </a:cubicBezTo>
                <a:cubicBezTo>
                  <a:pt x="142268" y="170211"/>
                  <a:pt x="141307" y="166803"/>
                  <a:pt x="142875" y="164843"/>
                </a:cubicBezTo>
                <a:cubicBezTo>
                  <a:pt x="144663" y="162608"/>
                  <a:pt x="147637" y="161668"/>
                  <a:pt x="150018" y="160080"/>
                </a:cubicBezTo>
                <a:cubicBezTo>
                  <a:pt x="154655" y="146172"/>
                  <a:pt x="148772" y="158945"/>
                  <a:pt x="159543" y="148174"/>
                </a:cubicBezTo>
                <a:cubicBezTo>
                  <a:pt x="161567" y="146150"/>
                  <a:pt x="162107" y="142862"/>
                  <a:pt x="164306" y="141030"/>
                </a:cubicBezTo>
                <a:cubicBezTo>
                  <a:pt x="167033" y="138758"/>
                  <a:pt x="170568" y="137666"/>
                  <a:pt x="173831" y="136268"/>
                </a:cubicBezTo>
                <a:cubicBezTo>
                  <a:pt x="181457" y="133000"/>
                  <a:pt x="183927" y="133743"/>
                  <a:pt x="192881" y="131505"/>
                </a:cubicBezTo>
                <a:cubicBezTo>
                  <a:pt x="195316" y="130896"/>
                  <a:pt x="197644" y="129918"/>
                  <a:pt x="200025" y="129124"/>
                </a:cubicBezTo>
                <a:cubicBezTo>
                  <a:pt x="202406" y="126743"/>
                  <a:pt x="205300" y="124782"/>
                  <a:pt x="207168" y="121980"/>
                </a:cubicBezTo>
                <a:cubicBezTo>
                  <a:pt x="208560" y="119891"/>
                  <a:pt x="208890" y="117258"/>
                  <a:pt x="209550" y="114836"/>
                </a:cubicBezTo>
                <a:cubicBezTo>
                  <a:pt x="217610" y="85282"/>
                  <a:pt x="211211" y="105090"/>
                  <a:pt x="216693" y="88643"/>
                </a:cubicBezTo>
                <a:cubicBezTo>
                  <a:pt x="220662" y="89437"/>
                  <a:pt x="225086" y="89016"/>
                  <a:pt x="228600" y="91024"/>
                </a:cubicBezTo>
                <a:cubicBezTo>
                  <a:pt x="231085" y="92444"/>
                  <a:pt x="231530" y="95969"/>
                  <a:pt x="233362" y="98168"/>
                </a:cubicBezTo>
                <a:cubicBezTo>
                  <a:pt x="235518" y="100755"/>
                  <a:pt x="238350" y="102724"/>
                  <a:pt x="240506" y="105311"/>
                </a:cubicBezTo>
                <a:cubicBezTo>
                  <a:pt x="242338" y="107510"/>
                  <a:pt x="243436" y="110256"/>
                  <a:pt x="245268" y="112455"/>
                </a:cubicBezTo>
                <a:cubicBezTo>
                  <a:pt x="250998" y="119331"/>
                  <a:pt x="252531" y="119679"/>
                  <a:pt x="259556" y="124361"/>
                </a:cubicBezTo>
                <a:cubicBezTo>
                  <a:pt x="267102" y="135682"/>
                  <a:pt x="261603" y="130600"/>
                  <a:pt x="278606" y="136268"/>
                </a:cubicBezTo>
                <a:lnTo>
                  <a:pt x="285750" y="138649"/>
                </a:lnTo>
                <a:cubicBezTo>
                  <a:pt x="299406" y="118161"/>
                  <a:pt x="283027" y="144092"/>
                  <a:pt x="292893" y="124361"/>
                </a:cubicBezTo>
                <a:cubicBezTo>
                  <a:pt x="294173" y="121801"/>
                  <a:pt x="296068" y="119599"/>
                  <a:pt x="297656" y="117218"/>
                </a:cubicBezTo>
                <a:cubicBezTo>
                  <a:pt x="299243" y="112455"/>
                  <a:pt x="301433" y="107853"/>
                  <a:pt x="302418" y="102930"/>
                </a:cubicBezTo>
                <a:cubicBezTo>
                  <a:pt x="303212" y="98961"/>
                  <a:pt x="302655" y="94456"/>
                  <a:pt x="304800" y="91024"/>
                </a:cubicBezTo>
                <a:cubicBezTo>
                  <a:pt x="308594" y="84954"/>
                  <a:pt x="315454" y="83504"/>
                  <a:pt x="321468" y="81499"/>
                </a:cubicBezTo>
                <a:cubicBezTo>
                  <a:pt x="323849" y="79118"/>
                  <a:pt x="325810" y="76223"/>
                  <a:pt x="328612" y="74355"/>
                </a:cubicBezTo>
                <a:cubicBezTo>
                  <a:pt x="330701" y="72963"/>
                  <a:pt x="333796" y="73542"/>
                  <a:pt x="335756" y="71974"/>
                </a:cubicBezTo>
                <a:cubicBezTo>
                  <a:pt x="337991" y="70186"/>
                  <a:pt x="338931" y="67211"/>
                  <a:pt x="340518" y="64830"/>
                </a:cubicBezTo>
                <a:cubicBezTo>
                  <a:pt x="344487" y="65624"/>
                  <a:pt x="349057" y="64966"/>
                  <a:pt x="352425" y="67211"/>
                </a:cubicBezTo>
                <a:cubicBezTo>
                  <a:pt x="354514" y="68603"/>
                  <a:pt x="353414" y="72266"/>
                  <a:pt x="354806" y="74355"/>
                </a:cubicBezTo>
                <a:cubicBezTo>
                  <a:pt x="356674" y="77157"/>
                  <a:pt x="359882" y="78841"/>
                  <a:pt x="361950" y="81499"/>
                </a:cubicBezTo>
                <a:cubicBezTo>
                  <a:pt x="365464" y="86017"/>
                  <a:pt x="368300" y="91024"/>
                  <a:pt x="371475" y="95786"/>
                </a:cubicBezTo>
                <a:cubicBezTo>
                  <a:pt x="373062" y="98167"/>
                  <a:pt x="374213" y="100906"/>
                  <a:pt x="376237" y="102930"/>
                </a:cubicBezTo>
                <a:cubicBezTo>
                  <a:pt x="378618" y="105311"/>
                  <a:pt x="381313" y="107416"/>
                  <a:pt x="383381" y="110074"/>
                </a:cubicBezTo>
                <a:cubicBezTo>
                  <a:pt x="386895" y="114592"/>
                  <a:pt x="392906" y="124361"/>
                  <a:pt x="392906" y="124361"/>
                </a:cubicBezTo>
                <a:cubicBezTo>
                  <a:pt x="393570" y="126354"/>
                  <a:pt x="398266" y="139834"/>
                  <a:pt x="397668" y="141030"/>
                </a:cubicBezTo>
                <a:cubicBezTo>
                  <a:pt x="393589" y="149189"/>
                  <a:pt x="383788" y="155047"/>
                  <a:pt x="376237" y="160080"/>
                </a:cubicBezTo>
                <a:cubicBezTo>
                  <a:pt x="373856" y="163255"/>
                  <a:pt x="371369" y="166354"/>
                  <a:pt x="369093" y="169605"/>
                </a:cubicBezTo>
                <a:cubicBezTo>
                  <a:pt x="365811" y="174294"/>
                  <a:pt x="359568" y="183893"/>
                  <a:pt x="359568" y="183893"/>
                </a:cubicBezTo>
                <a:cubicBezTo>
                  <a:pt x="352971" y="210282"/>
                  <a:pt x="359912" y="179937"/>
                  <a:pt x="354806" y="238661"/>
                </a:cubicBezTo>
                <a:cubicBezTo>
                  <a:pt x="354523" y="241921"/>
                  <a:pt x="353219" y="245011"/>
                  <a:pt x="352425" y="248186"/>
                </a:cubicBezTo>
                <a:cubicBezTo>
                  <a:pt x="353830" y="273482"/>
                  <a:pt x="347096" y="283227"/>
                  <a:pt x="359568" y="298193"/>
                </a:cubicBezTo>
                <a:cubicBezTo>
                  <a:pt x="361724" y="300780"/>
                  <a:pt x="364556" y="302749"/>
                  <a:pt x="366712" y="305336"/>
                </a:cubicBezTo>
                <a:cubicBezTo>
                  <a:pt x="374998" y="315279"/>
                  <a:pt x="366891" y="310952"/>
                  <a:pt x="378618" y="314861"/>
                </a:cubicBezTo>
                <a:cubicBezTo>
                  <a:pt x="380999" y="316449"/>
                  <a:pt x="383147" y="318462"/>
                  <a:pt x="385762" y="319624"/>
                </a:cubicBezTo>
                <a:cubicBezTo>
                  <a:pt x="390350" y="321663"/>
                  <a:pt x="400050" y="324386"/>
                  <a:pt x="400050" y="324386"/>
                </a:cubicBezTo>
                <a:cubicBezTo>
                  <a:pt x="411383" y="331943"/>
                  <a:pt x="402739" y="327336"/>
                  <a:pt x="416718" y="331530"/>
                </a:cubicBezTo>
                <a:cubicBezTo>
                  <a:pt x="421527" y="332973"/>
                  <a:pt x="431006" y="336293"/>
                  <a:pt x="431006" y="336293"/>
                </a:cubicBezTo>
                <a:cubicBezTo>
                  <a:pt x="434181" y="335499"/>
                  <a:pt x="437523" y="335200"/>
                  <a:pt x="440531" y="333911"/>
                </a:cubicBezTo>
                <a:cubicBezTo>
                  <a:pt x="454361" y="327984"/>
                  <a:pt x="440928" y="329855"/>
                  <a:pt x="454818" y="326768"/>
                </a:cubicBezTo>
                <a:cubicBezTo>
                  <a:pt x="479966" y="321179"/>
                  <a:pt x="460167" y="327365"/>
                  <a:pt x="476250" y="322005"/>
                </a:cubicBezTo>
                <a:cubicBezTo>
                  <a:pt x="484516" y="297202"/>
                  <a:pt x="476250" y="324854"/>
                  <a:pt x="476250" y="262474"/>
                </a:cubicBezTo>
                <a:cubicBezTo>
                  <a:pt x="476250" y="249749"/>
                  <a:pt x="475871" y="236796"/>
                  <a:pt x="478631" y="224374"/>
                </a:cubicBezTo>
                <a:cubicBezTo>
                  <a:pt x="479621" y="219921"/>
                  <a:pt x="493149" y="217875"/>
                  <a:pt x="495300" y="217230"/>
                </a:cubicBezTo>
                <a:cubicBezTo>
                  <a:pt x="500108" y="215788"/>
                  <a:pt x="509587" y="212468"/>
                  <a:pt x="509587" y="212468"/>
                </a:cubicBezTo>
                <a:cubicBezTo>
                  <a:pt x="511968" y="210880"/>
                  <a:pt x="514532" y="209537"/>
                  <a:pt x="516731" y="207705"/>
                </a:cubicBezTo>
                <a:cubicBezTo>
                  <a:pt x="519318" y="205549"/>
                  <a:pt x="521073" y="202429"/>
                  <a:pt x="523875" y="200561"/>
                </a:cubicBezTo>
                <a:cubicBezTo>
                  <a:pt x="525963" y="199169"/>
                  <a:pt x="528637" y="198974"/>
                  <a:pt x="531018" y="198180"/>
                </a:cubicBezTo>
                <a:cubicBezTo>
                  <a:pt x="531812" y="195799"/>
                  <a:pt x="534332" y="193367"/>
                  <a:pt x="533400" y="191036"/>
                </a:cubicBezTo>
                <a:cubicBezTo>
                  <a:pt x="532337" y="188379"/>
                  <a:pt x="528871" y="187436"/>
                  <a:pt x="526256" y="186274"/>
                </a:cubicBezTo>
                <a:cubicBezTo>
                  <a:pt x="500755" y="174941"/>
                  <a:pt x="520989" y="187525"/>
                  <a:pt x="504825" y="176749"/>
                </a:cubicBezTo>
                <a:cubicBezTo>
                  <a:pt x="504031" y="174368"/>
                  <a:pt x="503566" y="171850"/>
                  <a:pt x="502443" y="169605"/>
                </a:cubicBezTo>
                <a:cubicBezTo>
                  <a:pt x="501163" y="167045"/>
                  <a:pt x="498151" y="165284"/>
                  <a:pt x="497681" y="162461"/>
                </a:cubicBezTo>
                <a:cubicBezTo>
                  <a:pt x="497173" y="159415"/>
                  <a:pt x="502996" y="149637"/>
                  <a:pt x="504825" y="148174"/>
                </a:cubicBezTo>
                <a:cubicBezTo>
                  <a:pt x="506785" y="146606"/>
                  <a:pt x="509587" y="146587"/>
                  <a:pt x="511968" y="145793"/>
                </a:cubicBezTo>
                <a:cubicBezTo>
                  <a:pt x="518318" y="146587"/>
                  <a:pt x="524728" y="146995"/>
                  <a:pt x="531018" y="148174"/>
                </a:cubicBezTo>
                <a:cubicBezTo>
                  <a:pt x="543303" y="150477"/>
                  <a:pt x="547387" y="152042"/>
                  <a:pt x="557212" y="155318"/>
                </a:cubicBezTo>
                <a:cubicBezTo>
                  <a:pt x="565150" y="154524"/>
                  <a:pt x="573252" y="154730"/>
                  <a:pt x="581025" y="152936"/>
                </a:cubicBezTo>
                <a:cubicBezTo>
                  <a:pt x="586608" y="151648"/>
                  <a:pt x="591278" y="143911"/>
                  <a:pt x="595312" y="141030"/>
                </a:cubicBezTo>
                <a:cubicBezTo>
                  <a:pt x="600459" y="137354"/>
                  <a:pt x="606154" y="135829"/>
                  <a:pt x="611981" y="133886"/>
                </a:cubicBezTo>
                <a:cubicBezTo>
                  <a:pt x="624786" y="95471"/>
                  <a:pt x="612617" y="134302"/>
                  <a:pt x="616743" y="29111"/>
                </a:cubicBezTo>
                <a:cubicBezTo>
                  <a:pt x="617782" y="2615"/>
                  <a:pt x="612745" y="8489"/>
                  <a:pt x="628650" y="536"/>
                </a:cubicBezTo>
                <a:cubicBezTo>
                  <a:pt x="633412" y="1330"/>
                  <a:pt x="638203" y="1971"/>
                  <a:pt x="642937" y="2918"/>
                </a:cubicBezTo>
                <a:cubicBezTo>
                  <a:pt x="646146" y="3560"/>
                  <a:pt x="649253" y="4657"/>
                  <a:pt x="652462" y="5299"/>
                </a:cubicBezTo>
                <a:cubicBezTo>
                  <a:pt x="657197" y="6246"/>
                  <a:pt x="661987" y="6886"/>
                  <a:pt x="666750" y="7680"/>
                </a:cubicBezTo>
                <a:cubicBezTo>
                  <a:pt x="673894" y="6886"/>
                  <a:pt x="681208" y="7042"/>
                  <a:pt x="688181" y="5299"/>
                </a:cubicBezTo>
                <a:cubicBezTo>
                  <a:pt x="690958" y="4605"/>
                  <a:pt x="692496" y="971"/>
                  <a:pt x="695325" y="536"/>
                </a:cubicBezTo>
                <a:cubicBezTo>
                  <a:pt x="703170" y="-671"/>
                  <a:pt x="711200" y="536"/>
                  <a:pt x="719137" y="536"/>
                </a:cubicBezTo>
              </a:path>
            </a:pathLst>
          </a:cu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200" y="3429000"/>
            <a:ext cx="5277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Palo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Pinto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90800" y="3472190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Parker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86619" y="281940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Wise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76800" y="281940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Hunt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10200" y="2895600"/>
            <a:ext cx="659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Hopkins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04102" y="4114800"/>
            <a:ext cx="415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Ellis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71149" y="3733800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Kaufman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29200" y="4343400"/>
            <a:ext cx="8226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Henderson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97139" y="3657600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Rockwall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90800" y="4005590"/>
            <a:ext cx="5004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Hood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24200" y="4038600"/>
            <a:ext cx="663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Johnson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67000" y="4691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err="1" smtClean="0">
                <a:solidFill>
                  <a:prstClr val="black"/>
                </a:solidFill>
                <a:latin typeface="Calibri"/>
                <a:cs typeface="+mn-cs"/>
              </a:rPr>
              <a:t>Sommervell</a:t>
            </a:r>
            <a:endParaRPr lang="en-US" sz="1100" b="1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>
          <a:xfrm flipH="1" flipV="1">
            <a:off x="2956262" y="4462630"/>
            <a:ext cx="154129" cy="228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52800" y="2133600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Cooke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0" y="1524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Dallas County: -5.1% (66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791200" y="1895445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Tarrant County: +0.3% (38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78594" y="914400"/>
            <a:ext cx="3631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Dallas Metro: -2.7% (55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Ft. Worth Metro: +3.7% (15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1200" y="22668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Johnson County: +18.0%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/>
          <a:stretch/>
        </p:blipFill>
        <p:spPr>
          <a:xfrm>
            <a:off x="679268" y="990600"/>
            <a:ext cx="7778931" cy="4767269"/>
          </a:xfrm>
          <a:prstGeom prst="rect">
            <a:avLst/>
          </a:prstGeom>
        </p:spPr>
      </p:pic>
      <p:sp>
        <p:nvSpPr>
          <p:cNvPr id="5" name="Rectangle 359"/>
          <p:cNvSpPr>
            <a:spLocks noChangeArrowheads="1"/>
          </p:cNvSpPr>
          <p:nvPr/>
        </p:nvSpPr>
        <p:spPr bwMode="auto">
          <a:xfrm>
            <a:off x="213976" y="6324600"/>
            <a:ext cx="86448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i="1" dirty="0" smtClean="0">
                <a:solidFill>
                  <a:srgbClr val="000000"/>
                </a:solidFill>
              </a:rPr>
              <a:t>Note: Estimates represent change in rank from spending one more year of childhood in county. </a:t>
            </a:r>
          </a:p>
          <a:p>
            <a:r>
              <a:rPr lang="en-US" altLang="en-US" sz="1600" i="1" dirty="0" smtClean="0">
                <a:solidFill>
                  <a:srgbClr val="000000"/>
                </a:solidFill>
              </a:rPr>
              <a:t>Counties colored by national </a:t>
            </a:r>
            <a:r>
              <a:rPr lang="en-US" altLang="en-US" sz="1600" i="1" dirty="0" err="1" smtClean="0">
                <a:solidFill>
                  <a:srgbClr val="000000"/>
                </a:solidFill>
              </a:rPr>
              <a:t>deciles</a:t>
            </a:r>
            <a:r>
              <a:rPr lang="en-US" altLang="en-US" sz="1600" i="1" dirty="0" smtClean="0">
                <a:solidFill>
                  <a:srgbClr val="000000"/>
                </a:solidFill>
              </a:rPr>
              <a:t>.</a:t>
            </a:r>
            <a:endParaRPr lang="en-US" altLang="en-US" sz="1600" i="1" dirty="0" smtClean="0">
              <a:solidFill>
                <a:prstClr val="black"/>
              </a:solidFill>
            </a:endParaRPr>
          </a:p>
        </p:txBody>
      </p:sp>
      <p:sp>
        <p:nvSpPr>
          <p:cNvPr id="6" name="TextBox 92"/>
          <p:cNvSpPr txBox="1"/>
          <p:nvPr/>
        </p:nvSpPr>
        <p:spPr>
          <a:xfrm>
            <a:off x="133" y="152400"/>
            <a:ext cx="91438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E2D53"/>
                </a:solidFill>
              </a:rPr>
              <a:t>The Geography of Upward Mobility in the United States</a:t>
            </a:r>
            <a:endParaRPr lang="en-US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E2D53"/>
                </a:solidFill>
                <a:latin typeface="Arial"/>
                <a:cs typeface="Arial"/>
              </a:rPr>
              <a:t>For Children from </a:t>
            </a:r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High-Income </a:t>
            </a:r>
            <a:r>
              <a:rPr lang="en-US" sz="1800" dirty="0">
                <a:solidFill>
                  <a:srgbClr val="1E2D53"/>
                </a:solidFill>
                <a:latin typeface="Arial"/>
                <a:cs typeface="Arial"/>
              </a:rPr>
              <a:t>Families</a:t>
            </a: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4175760" y="350520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2400" y="358140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Dallas</a:t>
            </a:r>
            <a:endParaRPr lang="en-US" sz="11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3489960" y="3581400"/>
            <a:ext cx="68580" cy="685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0400" y="3657600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Ft. Worth</a:t>
            </a:r>
            <a:endParaRPr lang="en-US" sz="11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25170" y="2176790"/>
            <a:ext cx="699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Grayson </a:t>
            </a:r>
          </a:p>
        </p:txBody>
      </p:sp>
      <p:cxnSp>
        <p:nvCxnSpPr>
          <p:cNvPr id="52" name="Straight Arrow Connector 51"/>
          <p:cNvCxnSpPr>
            <a:stCxn id="69" idx="1"/>
          </p:cNvCxnSpPr>
          <p:nvPr/>
        </p:nvCxnSpPr>
        <p:spPr>
          <a:xfrm flipH="1" flipV="1">
            <a:off x="4724400" y="3374234"/>
            <a:ext cx="472739" cy="414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22296" y="940713"/>
            <a:ext cx="845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Bryan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County, OK</a:t>
            </a:r>
            <a:endParaRPr lang="en-US" sz="11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4955714" y="1371600"/>
            <a:ext cx="421006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52052" y="2862590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Collin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05200" y="2819400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Denton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91000" y="4648200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Navarro</a:t>
            </a:r>
          </a:p>
        </p:txBody>
      </p:sp>
      <p:sp>
        <p:nvSpPr>
          <p:cNvPr id="58" name="Freeform 57"/>
          <p:cNvSpPr/>
          <p:nvPr/>
        </p:nvSpPr>
        <p:spPr>
          <a:xfrm>
            <a:off x="4064794" y="1821656"/>
            <a:ext cx="935831" cy="369094"/>
          </a:xfrm>
          <a:custGeom>
            <a:avLst/>
            <a:gdLst>
              <a:gd name="connsiteX0" fmla="*/ 0 w 935831"/>
              <a:gd name="connsiteY0" fmla="*/ 0 h 369094"/>
              <a:gd name="connsiteX1" fmla="*/ 11906 w 935831"/>
              <a:gd name="connsiteY1" fmla="*/ 7144 h 369094"/>
              <a:gd name="connsiteX2" fmla="*/ 16669 w 935831"/>
              <a:gd name="connsiteY2" fmla="*/ 14288 h 369094"/>
              <a:gd name="connsiteX3" fmla="*/ 23812 w 935831"/>
              <a:gd name="connsiteY3" fmla="*/ 19050 h 369094"/>
              <a:gd name="connsiteX4" fmla="*/ 33337 w 935831"/>
              <a:gd name="connsiteY4" fmla="*/ 33338 h 369094"/>
              <a:gd name="connsiteX5" fmla="*/ 35719 w 935831"/>
              <a:gd name="connsiteY5" fmla="*/ 40482 h 369094"/>
              <a:gd name="connsiteX6" fmla="*/ 42862 w 935831"/>
              <a:gd name="connsiteY6" fmla="*/ 50007 h 369094"/>
              <a:gd name="connsiteX7" fmla="*/ 47625 w 935831"/>
              <a:gd name="connsiteY7" fmla="*/ 59532 h 369094"/>
              <a:gd name="connsiteX8" fmla="*/ 42862 w 935831"/>
              <a:gd name="connsiteY8" fmla="*/ 73819 h 369094"/>
              <a:gd name="connsiteX9" fmla="*/ 40481 w 935831"/>
              <a:gd name="connsiteY9" fmla="*/ 80963 h 369094"/>
              <a:gd name="connsiteX10" fmla="*/ 42862 w 935831"/>
              <a:gd name="connsiteY10" fmla="*/ 140494 h 369094"/>
              <a:gd name="connsiteX11" fmla="*/ 50006 w 935831"/>
              <a:gd name="connsiteY11" fmla="*/ 145257 h 369094"/>
              <a:gd name="connsiteX12" fmla="*/ 95250 w 935831"/>
              <a:gd name="connsiteY12" fmla="*/ 142875 h 369094"/>
              <a:gd name="connsiteX13" fmla="*/ 116681 w 935831"/>
              <a:gd name="connsiteY13" fmla="*/ 133350 h 369094"/>
              <a:gd name="connsiteX14" fmla="*/ 123825 w 935831"/>
              <a:gd name="connsiteY14" fmla="*/ 130969 h 369094"/>
              <a:gd name="connsiteX15" fmla="*/ 133350 w 935831"/>
              <a:gd name="connsiteY15" fmla="*/ 133350 h 369094"/>
              <a:gd name="connsiteX16" fmla="*/ 140494 w 935831"/>
              <a:gd name="connsiteY16" fmla="*/ 147638 h 369094"/>
              <a:gd name="connsiteX17" fmla="*/ 157162 w 935831"/>
              <a:gd name="connsiteY17" fmla="*/ 166688 h 369094"/>
              <a:gd name="connsiteX18" fmla="*/ 173831 w 935831"/>
              <a:gd name="connsiteY18" fmla="*/ 176213 h 369094"/>
              <a:gd name="connsiteX19" fmla="*/ 188119 w 935831"/>
              <a:gd name="connsiteY19" fmla="*/ 183357 h 369094"/>
              <a:gd name="connsiteX20" fmla="*/ 252412 w 935831"/>
              <a:gd name="connsiteY20" fmla="*/ 190500 h 369094"/>
              <a:gd name="connsiteX21" fmla="*/ 264319 w 935831"/>
              <a:gd name="connsiteY21" fmla="*/ 185738 h 369094"/>
              <a:gd name="connsiteX22" fmla="*/ 266700 w 935831"/>
              <a:gd name="connsiteY22" fmla="*/ 157163 h 369094"/>
              <a:gd name="connsiteX23" fmla="*/ 269081 w 935831"/>
              <a:gd name="connsiteY23" fmla="*/ 150019 h 369094"/>
              <a:gd name="connsiteX24" fmla="*/ 276225 w 935831"/>
              <a:gd name="connsiteY24" fmla="*/ 147638 h 369094"/>
              <a:gd name="connsiteX25" fmla="*/ 285750 w 935831"/>
              <a:gd name="connsiteY25" fmla="*/ 133350 h 369094"/>
              <a:gd name="connsiteX26" fmla="*/ 292894 w 935831"/>
              <a:gd name="connsiteY26" fmla="*/ 119063 h 369094"/>
              <a:gd name="connsiteX27" fmla="*/ 300037 w 935831"/>
              <a:gd name="connsiteY27" fmla="*/ 85725 h 369094"/>
              <a:gd name="connsiteX28" fmla="*/ 304800 w 935831"/>
              <a:gd name="connsiteY28" fmla="*/ 71438 h 369094"/>
              <a:gd name="connsiteX29" fmla="*/ 307181 w 935831"/>
              <a:gd name="connsiteY29" fmla="*/ 61913 h 369094"/>
              <a:gd name="connsiteX30" fmla="*/ 323850 w 935831"/>
              <a:gd name="connsiteY30" fmla="*/ 64294 h 369094"/>
              <a:gd name="connsiteX31" fmla="*/ 338137 w 935831"/>
              <a:gd name="connsiteY31" fmla="*/ 69057 h 369094"/>
              <a:gd name="connsiteX32" fmla="*/ 359569 w 935831"/>
              <a:gd name="connsiteY32" fmla="*/ 76200 h 369094"/>
              <a:gd name="connsiteX33" fmla="*/ 366712 w 935831"/>
              <a:gd name="connsiteY33" fmla="*/ 78582 h 369094"/>
              <a:gd name="connsiteX34" fmla="*/ 388144 w 935831"/>
              <a:gd name="connsiteY34" fmla="*/ 83344 h 369094"/>
              <a:gd name="connsiteX35" fmla="*/ 395287 w 935831"/>
              <a:gd name="connsiteY35" fmla="*/ 88107 h 369094"/>
              <a:gd name="connsiteX36" fmla="*/ 381000 w 935831"/>
              <a:gd name="connsiteY36" fmla="*/ 100013 h 369094"/>
              <a:gd name="connsiteX37" fmla="*/ 373856 w 935831"/>
              <a:gd name="connsiteY37" fmla="*/ 104775 h 369094"/>
              <a:gd name="connsiteX38" fmla="*/ 369094 w 935831"/>
              <a:gd name="connsiteY38" fmla="*/ 119063 h 369094"/>
              <a:gd name="connsiteX39" fmla="*/ 366712 w 935831"/>
              <a:gd name="connsiteY39" fmla="*/ 126207 h 369094"/>
              <a:gd name="connsiteX40" fmla="*/ 361950 w 935831"/>
              <a:gd name="connsiteY40" fmla="*/ 133350 h 369094"/>
              <a:gd name="connsiteX41" fmla="*/ 366712 w 935831"/>
              <a:gd name="connsiteY41" fmla="*/ 140494 h 369094"/>
              <a:gd name="connsiteX42" fmla="*/ 381000 w 935831"/>
              <a:gd name="connsiteY42" fmla="*/ 150019 h 369094"/>
              <a:gd name="connsiteX43" fmla="*/ 390525 w 935831"/>
              <a:gd name="connsiteY43" fmla="*/ 157163 h 369094"/>
              <a:gd name="connsiteX44" fmla="*/ 402431 w 935831"/>
              <a:gd name="connsiteY44" fmla="*/ 169069 h 369094"/>
              <a:gd name="connsiteX45" fmla="*/ 414337 w 935831"/>
              <a:gd name="connsiteY45" fmla="*/ 178594 h 369094"/>
              <a:gd name="connsiteX46" fmla="*/ 428625 w 935831"/>
              <a:gd name="connsiteY46" fmla="*/ 188119 h 369094"/>
              <a:gd name="connsiteX47" fmla="*/ 435769 w 935831"/>
              <a:gd name="connsiteY47" fmla="*/ 192882 h 369094"/>
              <a:gd name="connsiteX48" fmla="*/ 442912 w 935831"/>
              <a:gd name="connsiteY48" fmla="*/ 195263 h 369094"/>
              <a:gd name="connsiteX49" fmla="*/ 459581 w 935831"/>
              <a:gd name="connsiteY49" fmla="*/ 207169 h 369094"/>
              <a:gd name="connsiteX50" fmla="*/ 466725 w 935831"/>
              <a:gd name="connsiteY50" fmla="*/ 209550 h 369094"/>
              <a:gd name="connsiteX51" fmla="*/ 473869 w 935831"/>
              <a:gd name="connsiteY51" fmla="*/ 214313 h 369094"/>
              <a:gd name="connsiteX52" fmla="*/ 492919 w 935831"/>
              <a:gd name="connsiteY52" fmla="*/ 219075 h 369094"/>
              <a:gd name="connsiteX53" fmla="*/ 504825 w 935831"/>
              <a:gd name="connsiteY53" fmla="*/ 233363 h 369094"/>
              <a:gd name="connsiteX54" fmla="*/ 519112 w 935831"/>
              <a:gd name="connsiteY54" fmla="*/ 245269 h 369094"/>
              <a:gd name="connsiteX55" fmla="*/ 528637 w 935831"/>
              <a:gd name="connsiteY55" fmla="*/ 259557 h 369094"/>
              <a:gd name="connsiteX56" fmla="*/ 531019 w 935831"/>
              <a:gd name="connsiteY56" fmla="*/ 266700 h 369094"/>
              <a:gd name="connsiteX57" fmla="*/ 545306 w 935831"/>
              <a:gd name="connsiteY57" fmla="*/ 271463 h 369094"/>
              <a:gd name="connsiteX58" fmla="*/ 571500 w 935831"/>
              <a:gd name="connsiteY58" fmla="*/ 264319 h 369094"/>
              <a:gd name="connsiteX59" fmla="*/ 578644 w 935831"/>
              <a:gd name="connsiteY59" fmla="*/ 261938 h 369094"/>
              <a:gd name="connsiteX60" fmla="*/ 621506 w 935831"/>
              <a:gd name="connsiteY60" fmla="*/ 264319 h 369094"/>
              <a:gd name="connsiteX61" fmla="*/ 628650 w 935831"/>
              <a:gd name="connsiteY61" fmla="*/ 266700 h 369094"/>
              <a:gd name="connsiteX62" fmla="*/ 638175 w 935831"/>
              <a:gd name="connsiteY62" fmla="*/ 280988 h 369094"/>
              <a:gd name="connsiteX63" fmla="*/ 642937 w 935831"/>
              <a:gd name="connsiteY63" fmla="*/ 288132 h 369094"/>
              <a:gd name="connsiteX64" fmla="*/ 650081 w 935831"/>
              <a:gd name="connsiteY64" fmla="*/ 290513 h 369094"/>
              <a:gd name="connsiteX65" fmla="*/ 652462 w 935831"/>
              <a:gd name="connsiteY65" fmla="*/ 297657 h 369094"/>
              <a:gd name="connsiteX66" fmla="*/ 659606 w 935831"/>
              <a:gd name="connsiteY66" fmla="*/ 302419 h 369094"/>
              <a:gd name="connsiteX67" fmla="*/ 664369 w 935831"/>
              <a:gd name="connsiteY67" fmla="*/ 309563 h 369094"/>
              <a:gd name="connsiteX68" fmla="*/ 676275 w 935831"/>
              <a:gd name="connsiteY68" fmla="*/ 330994 h 369094"/>
              <a:gd name="connsiteX69" fmla="*/ 683419 w 935831"/>
              <a:gd name="connsiteY69" fmla="*/ 335757 h 369094"/>
              <a:gd name="connsiteX70" fmla="*/ 690562 w 935831"/>
              <a:gd name="connsiteY70" fmla="*/ 342900 h 369094"/>
              <a:gd name="connsiteX71" fmla="*/ 697706 w 935831"/>
              <a:gd name="connsiteY71" fmla="*/ 345282 h 369094"/>
              <a:gd name="connsiteX72" fmla="*/ 716756 w 935831"/>
              <a:gd name="connsiteY72" fmla="*/ 354807 h 369094"/>
              <a:gd name="connsiteX73" fmla="*/ 723900 w 935831"/>
              <a:gd name="connsiteY73" fmla="*/ 357188 h 369094"/>
              <a:gd name="connsiteX74" fmla="*/ 745331 w 935831"/>
              <a:gd name="connsiteY74" fmla="*/ 366713 h 369094"/>
              <a:gd name="connsiteX75" fmla="*/ 752475 w 935831"/>
              <a:gd name="connsiteY75" fmla="*/ 369094 h 369094"/>
              <a:gd name="connsiteX76" fmla="*/ 762000 w 935831"/>
              <a:gd name="connsiteY76" fmla="*/ 366713 h 369094"/>
              <a:gd name="connsiteX77" fmla="*/ 769144 w 935831"/>
              <a:gd name="connsiteY77" fmla="*/ 361950 h 369094"/>
              <a:gd name="connsiteX78" fmla="*/ 771525 w 935831"/>
              <a:gd name="connsiteY78" fmla="*/ 354807 h 369094"/>
              <a:gd name="connsiteX79" fmla="*/ 776287 w 935831"/>
              <a:gd name="connsiteY79" fmla="*/ 338138 h 369094"/>
              <a:gd name="connsiteX80" fmla="*/ 785812 w 935831"/>
              <a:gd name="connsiteY80" fmla="*/ 323850 h 369094"/>
              <a:gd name="connsiteX81" fmla="*/ 790575 w 935831"/>
              <a:gd name="connsiteY81" fmla="*/ 316707 h 369094"/>
              <a:gd name="connsiteX82" fmla="*/ 802481 w 935831"/>
              <a:gd name="connsiteY82" fmla="*/ 295275 h 369094"/>
              <a:gd name="connsiteX83" fmla="*/ 814387 w 935831"/>
              <a:gd name="connsiteY83" fmla="*/ 283369 h 369094"/>
              <a:gd name="connsiteX84" fmla="*/ 821531 w 935831"/>
              <a:gd name="connsiteY84" fmla="*/ 280988 h 369094"/>
              <a:gd name="connsiteX85" fmla="*/ 840581 w 935831"/>
              <a:gd name="connsiteY85" fmla="*/ 285750 h 369094"/>
              <a:gd name="connsiteX86" fmla="*/ 847725 w 935831"/>
              <a:gd name="connsiteY86" fmla="*/ 290513 h 369094"/>
              <a:gd name="connsiteX87" fmla="*/ 854869 w 935831"/>
              <a:gd name="connsiteY87" fmla="*/ 292894 h 369094"/>
              <a:gd name="connsiteX88" fmla="*/ 876300 w 935831"/>
              <a:gd name="connsiteY88" fmla="*/ 297657 h 369094"/>
              <a:gd name="connsiteX89" fmla="*/ 895350 w 935831"/>
              <a:gd name="connsiteY89" fmla="*/ 292894 h 369094"/>
              <a:gd name="connsiteX90" fmla="*/ 902494 w 935831"/>
              <a:gd name="connsiteY90" fmla="*/ 288132 h 369094"/>
              <a:gd name="connsiteX91" fmla="*/ 916781 w 935831"/>
              <a:gd name="connsiteY91" fmla="*/ 285750 h 369094"/>
              <a:gd name="connsiteX92" fmla="*/ 935831 w 935831"/>
              <a:gd name="connsiteY92" fmla="*/ 278607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935831" h="369094">
                <a:moveTo>
                  <a:pt x="0" y="0"/>
                </a:moveTo>
                <a:cubicBezTo>
                  <a:pt x="3969" y="2381"/>
                  <a:pt x="8392" y="4132"/>
                  <a:pt x="11906" y="7144"/>
                </a:cubicBezTo>
                <a:cubicBezTo>
                  <a:pt x="14079" y="9007"/>
                  <a:pt x="14645" y="12264"/>
                  <a:pt x="16669" y="14288"/>
                </a:cubicBezTo>
                <a:cubicBezTo>
                  <a:pt x="18692" y="16311"/>
                  <a:pt x="21431" y="17463"/>
                  <a:pt x="23812" y="19050"/>
                </a:cubicBezTo>
                <a:cubicBezTo>
                  <a:pt x="26987" y="23813"/>
                  <a:pt x="31526" y="27908"/>
                  <a:pt x="33337" y="33338"/>
                </a:cubicBezTo>
                <a:cubicBezTo>
                  <a:pt x="34131" y="35719"/>
                  <a:pt x="34474" y="38303"/>
                  <a:pt x="35719" y="40482"/>
                </a:cubicBezTo>
                <a:cubicBezTo>
                  <a:pt x="37688" y="43928"/>
                  <a:pt x="40759" y="46642"/>
                  <a:pt x="42862" y="50007"/>
                </a:cubicBezTo>
                <a:cubicBezTo>
                  <a:pt x="44743" y="53017"/>
                  <a:pt x="46037" y="56357"/>
                  <a:pt x="47625" y="59532"/>
                </a:cubicBezTo>
                <a:lnTo>
                  <a:pt x="42862" y="73819"/>
                </a:lnTo>
                <a:lnTo>
                  <a:pt x="40481" y="80963"/>
                </a:lnTo>
                <a:cubicBezTo>
                  <a:pt x="41275" y="100807"/>
                  <a:pt x="39952" y="120849"/>
                  <a:pt x="42862" y="140494"/>
                </a:cubicBezTo>
                <a:cubicBezTo>
                  <a:pt x="43281" y="143325"/>
                  <a:pt x="47147" y="145127"/>
                  <a:pt x="50006" y="145257"/>
                </a:cubicBezTo>
                <a:lnTo>
                  <a:pt x="95250" y="142875"/>
                </a:lnTo>
                <a:cubicBezTo>
                  <a:pt x="106570" y="135329"/>
                  <a:pt x="99681" y="139017"/>
                  <a:pt x="116681" y="133350"/>
                </a:cubicBezTo>
                <a:lnTo>
                  <a:pt x="123825" y="130969"/>
                </a:lnTo>
                <a:cubicBezTo>
                  <a:pt x="127000" y="131763"/>
                  <a:pt x="130627" y="131535"/>
                  <a:pt x="133350" y="133350"/>
                </a:cubicBezTo>
                <a:cubicBezTo>
                  <a:pt x="138944" y="137079"/>
                  <a:pt x="137698" y="142606"/>
                  <a:pt x="140494" y="147638"/>
                </a:cubicBezTo>
                <a:cubicBezTo>
                  <a:pt x="148665" y="162345"/>
                  <a:pt x="146728" y="159730"/>
                  <a:pt x="157162" y="166688"/>
                </a:cubicBezTo>
                <a:cubicBezTo>
                  <a:pt x="165788" y="179627"/>
                  <a:pt x="156830" y="169838"/>
                  <a:pt x="173831" y="176213"/>
                </a:cubicBezTo>
                <a:cubicBezTo>
                  <a:pt x="187740" y="181428"/>
                  <a:pt x="174158" y="180893"/>
                  <a:pt x="188119" y="183357"/>
                </a:cubicBezTo>
                <a:cubicBezTo>
                  <a:pt x="216978" y="188450"/>
                  <a:pt x="223838" y="188302"/>
                  <a:pt x="252412" y="190500"/>
                </a:cubicBezTo>
                <a:cubicBezTo>
                  <a:pt x="256381" y="188913"/>
                  <a:pt x="262635" y="189667"/>
                  <a:pt x="264319" y="185738"/>
                </a:cubicBezTo>
                <a:cubicBezTo>
                  <a:pt x="268084" y="176953"/>
                  <a:pt x="265437" y="166637"/>
                  <a:pt x="266700" y="157163"/>
                </a:cubicBezTo>
                <a:cubicBezTo>
                  <a:pt x="267032" y="154675"/>
                  <a:pt x="267306" y="151794"/>
                  <a:pt x="269081" y="150019"/>
                </a:cubicBezTo>
                <a:cubicBezTo>
                  <a:pt x="270856" y="148244"/>
                  <a:pt x="273844" y="148432"/>
                  <a:pt x="276225" y="147638"/>
                </a:cubicBezTo>
                <a:cubicBezTo>
                  <a:pt x="279400" y="142875"/>
                  <a:pt x="283940" y="138780"/>
                  <a:pt x="285750" y="133350"/>
                </a:cubicBezTo>
                <a:cubicBezTo>
                  <a:pt x="289036" y="123492"/>
                  <a:pt x="286739" y="128295"/>
                  <a:pt x="292894" y="119063"/>
                </a:cubicBezTo>
                <a:cubicBezTo>
                  <a:pt x="304395" y="84554"/>
                  <a:pt x="291022" y="127794"/>
                  <a:pt x="300037" y="85725"/>
                </a:cubicBezTo>
                <a:cubicBezTo>
                  <a:pt x="301089" y="80816"/>
                  <a:pt x="303583" y="76308"/>
                  <a:pt x="304800" y="71438"/>
                </a:cubicBezTo>
                <a:lnTo>
                  <a:pt x="307181" y="61913"/>
                </a:lnTo>
                <a:cubicBezTo>
                  <a:pt x="312737" y="62707"/>
                  <a:pt x="318381" y="63032"/>
                  <a:pt x="323850" y="64294"/>
                </a:cubicBezTo>
                <a:cubicBezTo>
                  <a:pt x="328741" y="65423"/>
                  <a:pt x="333375" y="67469"/>
                  <a:pt x="338137" y="69057"/>
                </a:cubicBezTo>
                <a:lnTo>
                  <a:pt x="359569" y="76200"/>
                </a:lnTo>
                <a:cubicBezTo>
                  <a:pt x="361950" y="76994"/>
                  <a:pt x="364251" y="78090"/>
                  <a:pt x="366712" y="78582"/>
                </a:cubicBezTo>
                <a:cubicBezTo>
                  <a:pt x="381828" y="81605"/>
                  <a:pt x="374692" y="79981"/>
                  <a:pt x="388144" y="83344"/>
                </a:cubicBezTo>
                <a:cubicBezTo>
                  <a:pt x="390525" y="84932"/>
                  <a:pt x="395287" y="85245"/>
                  <a:pt x="395287" y="88107"/>
                </a:cubicBezTo>
                <a:cubicBezTo>
                  <a:pt x="395287" y="98190"/>
                  <a:pt x="386439" y="97294"/>
                  <a:pt x="381000" y="100013"/>
                </a:cubicBezTo>
                <a:cubicBezTo>
                  <a:pt x="378440" y="101293"/>
                  <a:pt x="376237" y="103188"/>
                  <a:pt x="373856" y="104775"/>
                </a:cubicBezTo>
                <a:lnTo>
                  <a:pt x="369094" y="119063"/>
                </a:lnTo>
                <a:cubicBezTo>
                  <a:pt x="368300" y="121444"/>
                  <a:pt x="368104" y="124118"/>
                  <a:pt x="366712" y="126207"/>
                </a:cubicBezTo>
                <a:lnTo>
                  <a:pt x="361950" y="133350"/>
                </a:lnTo>
                <a:cubicBezTo>
                  <a:pt x="363537" y="135731"/>
                  <a:pt x="364558" y="138609"/>
                  <a:pt x="366712" y="140494"/>
                </a:cubicBezTo>
                <a:cubicBezTo>
                  <a:pt x="371020" y="144263"/>
                  <a:pt x="376421" y="146585"/>
                  <a:pt x="381000" y="150019"/>
                </a:cubicBezTo>
                <a:lnTo>
                  <a:pt x="390525" y="157163"/>
                </a:lnTo>
                <a:cubicBezTo>
                  <a:pt x="403221" y="176210"/>
                  <a:pt x="386559" y="153198"/>
                  <a:pt x="402431" y="169069"/>
                </a:cubicBezTo>
                <a:cubicBezTo>
                  <a:pt x="413203" y="179840"/>
                  <a:pt x="400430" y="173958"/>
                  <a:pt x="414337" y="178594"/>
                </a:cubicBezTo>
                <a:lnTo>
                  <a:pt x="428625" y="188119"/>
                </a:lnTo>
                <a:cubicBezTo>
                  <a:pt x="431006" y="189707"/>
                  <a:pt x="433054" y="191977"/>
                  <a:pt x="435769" y="192882"/>
                </a:cubicBezTo>
                <a:lnTo>
                  <a:pt x="442912" y="195263"/>
                </a:lnTo>
                <a:cubicBezTo>
                  <a:pt x="445074" y="196884"/>
                  <a:pt x="456095" y="205426"/>
                  <a:pt x="459581" y="207169"/>
                </a:cubicBezTo>
                <a:cubicBezTo>
                  <a:pt x="461826" y="208291"/>
                  <a:pt x="464344" y="208756"/>
                  <a:pt x="466725" y="209550"/>
                </a:cubicBezTo>
                <a:cubicBezTo>
                  <a:pt x="469106" y="211138"/>
                  <a:pt x="471309" y="213033"/>
                  <a:pt x="473869" y="214313"/>
                </a:cubicBezTo>
                <a:cubicBezTo>
                  <a:pt x="478750" y="216754"/>
                  <a:pt x="488391" y="218170"/>
                  <a:pt x="492919" y="219075"/>
                </a:cubicBezTo>
                <a:cubicBezTo>
                  <a:pt x="497601" y="226100"/>
                  <a:pt x="497949" y="227633"/>
                  <a:pt x="504825" y="233363"/>
                </a:cubicBezTo>
                <a:cubicBezTo>
                  <a:pt x="513517" y="240606"/>
                  <a:pt x="511421" y="235379"/>
                  <a:pt x="519112" y="245269"/>
                </a:cubicBezTo>
                <a:cubicBezTo>
                  <a:pt x="522626" y="249787"/>
                  <a:pt x="526826" y="254127"/>
                  <a:pt x="528637" y="259557"/>
                </a:cubicBezTo>
                <a:cubicBezTo>
                  <a:pt x="529431" y="261938"/>
                  <a:pt x="528977" y="265241"/>
                  <a:pt x="531019" y="266700"/>
                </a:cubicBezTo>
                <a:cubicBezTo>
                  <a:pt x="535104" y="269618"/>
                  <a:pt x="545306" y="271463"/>
                  <a:pt x="545306" y="271463"/>
                </a:cubicBezTo>
                <a:cubicBezTo>
                  <a:pt x="562137" y="268097"/>
                  <a:pt x="553369" y="270363"/>
                  <a:pt x="571500" y="264319"/>
                </a:cubicBezTo>
                <a:lnTo>
                  <a:pt x="578644" y="261938"/>
                </a:lnTo>
                <a:cubicBezTo>
                  <a:pt x="592931" y="262732"/>
                  <a:pt x="607261" y="262962"/>
                  <a:pt x="621506" y="264319"/>
                </a:cubicBezTo>
                <a:cubicBezTo>
                  <a:pt x="624005" y="264557"/>
                  <a:pt x="626875" y="264925"/>
                  <a:pt x="628650" y="266700"/>
                </a:cubicBezTo>
                <a:cubicBezTo>
                  <a:pt x="632697" y="270747"/>
                  <a:pt x="635000" y="276225"/>
                  <a:pt x="638175" y="280988"/>
                </a:cubicBezTo>
                <a:cubicBezTo>
                  <a:pt x="639762" y="283369"/>
                  <a:pt x="640222" y="287227"/>
                  <a:pt x="642937" y="288132"/>
                </a:cubicBezTo>
                <a:lnTo>
                  <a:pt x="650081" y="290513"/>
                </a:lnTo>
                <a:cubicBezTo>
                  <a:pt x="650875" y="292894"/>
                  <a:pt x="650894" y="295697"/>
                  <a:pt x="652462" y="297657"/>
                </a:cubicBezTo>
                <a:cubicBezTo>
                  <a:pt x="654250" y="299892"/>
                  <a:pt x="657582" y="300395"/>
                  <a:pt x="659606" y="302419"/>
                </a:cubicBezTo>
                <a:cubicBezTo>
                  <a:pt x="661630" y="304443"/>
                  <a:pt x="662781" y="307182"/>
                  <a:pt x="664369" y="309563"/>
                </a:cubicBezTo>
                <a:cubicBezTo>
                  <a:pt x="666850" y="317008"/>
                  <a:pt x="669256" y="326314"/>
                  <a:pt x="676275" y="330994"/>
                </a:cubicBezTo>
                <a:cubicBezTo>
                  <a:pt x="678656" y="332582"/>
                  <a:pt x="681220" y="333925"/>
                  <a:pt x="683419" y="335757"/>
                </a:cubicBezTo>
                <a:cubicBezTo>
                  <a:pt x="686006" y="337913"/>
                  <a:pt x="687760" y="341032"/>
                  <a:pt x="690562" y="342900"/>
                </a:cubicBezTo>
                <a:cubicBezTo>
                  <a:pt x="692651" y="344292"/>
                  <a:pt x="695421" y="344243"/>
                  <a:pt x="697706" y="345282"/>
                </a:cubicBezTo>
                <a:cubicBezTo>
                  <a:pt x="704169" y="348220"/>
                  <a:pt x="710021" y="352562"/>
                  <a:pt x="716756" y="354807"/>
                </a:cubicBezTo>
                <a:cubicBezTo>
                  <a:pt x="719137" y="355601"/>
                  <a:pt x="721655" y="356066"/>
                  <a:pt x="723900" y="357188"/>
                </a:cubicBezTo>
                <a:cubicBezTo>
                  <a:pt x="746545" y="368509"/>
                  <a:pt x="708467" y="354424"/>
                  <a:pt x="745331" y="366713"/>
                </a:cubicBezTo>
                <a:lnTo>
                  <a:pt x="752475" y="369094"/>
                </a:lnTo>
                <a:cubicBezTo>
                  <a:pt x="755650" y="368300"/>
                  <a:pt x="758992" y="368002"/>
                  <a:pt x="762000" y="366713"/>
                </a:cubicBezTo>
                <a:cubicBezTo>
                  <a:pt x="764631" y="365586"/>
                  <a:pt x="767356" y="364185"/>
                  <a:pt x="769144" y="361950"/>
                </a:cubicBezTo>
                <a:cubicBezTo>
                  <a:pt x="770712" y="359990"/>
                  <a:pt x="770836" y="357220"/>
                  <a:pt x="771525" y="354807"/>
                </a:cubicBezTo>
                <a:cubicBezTo>
                  <a:pt x="772250" y="352269"/>
                  <a:pt x="774608" y="341160"/>
                  <a:pt x="776287" y="338138"/>
                </a:cubicBezTo>
                <a:cubicBezTo>
                  <a:pt x="779067" y="333134"/>
                  <a:pt x="782637" y="328613"/>
                  <a:pt x="785812" y="323850"/>
                </a:cubicBezTo>
                <a:lnTo>
                  <a:pt x="790575" y="316707"/>
                </a:lnTo>
                <a:cubicBezTo>
                  <a:pt x="794765" y="304134"/>
                  <a:pt x="791565" y="311649"/>
                  <a:pt x="802481" y="295275"/>
                </a:cubicBezTo>
                <a:cubicBezTo>
                  <a:pt x="807242" y="288134"/>
                  <a:pt x="806453" y="287336"/>
                  <a:pt x="814387" y="283369"/>
                </a:cubicBezTo>
                <a:cubicBezTo>
                  <a:pt x="816632" y="282246"/>
                  <a:pt x="819150" y="281782"/>
                  <a:pt x="821531" y="280988"/>
                </a:cubicBezTo>
                <a:cubicBezTo>
                  <a:pt x="826057" y="281893"/>
                  <a:pt x="835701" y="283310"/>
                  <a:pt x="840581" y="285750"/>
                </a:cubicBezTo>
                <a:cubicBezTo>
                  <a:pt x="843141" y="287030"/>
                  <a:pt x="845165" y="289233"/>
                  <a:pt x="847725" y="290513"/>
                </a:cubicBezTo>
                <a:cubicBezTo>
                  <a:pt x="849970" y="291636"/>
                  <a:pt x="852455" y="292204"/>
                  <a:pt x="854869" y="292894"/>
                </a:cubicBezTo>
                <a:cubicBezTo>
                  <a:pt x="862710" y="295134"/>
                  <a:pt x="868123" y="296021"/>
                  <a:pt x="876300" y="297657"/>
                </a:cubicBezTo>
                <a:cubicBezTo>
                  <a:pt x="880825" y="296752"/>
                  <a:pt x="890470" y="295334"/>
                  <a:pt x="895350" y="292894"/>
                </a:cubicBezTo>
                <a:cubicBezTo>
                  <a:pt x="897910" y="291614"/>
                  <a:pt x="899779" y="289037"/>
                  <a:pt x="902494" y="288132"/>
                </a:cubicBezTo>
                <a:cubicBezTo>
                  <a:pt x="907074" y="286605"/>
                  <a:pt x="912097" y="286921"/>
                  <a:pt x="916781" y="285750"/>
                </a:cubicBezTo>
                <a:cubicBezTo>
                  <a:pt x="927432" y="283087"/>
                  <a:pt x="928460" y="282293"/>
                  <a:pt x="935831" y="278607"/>
                </a:cubicBezTo>
              </a:path>
            </a:pathLst>
          </a:cu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3348038" y="1821120"/>
            <a:ext cx="719137" cy="336293"/>
          </a:xfrm>
          <a:custGeom>
            <a:avLst/>
            <a:gdLst>
              <a:gd name="connsiteX0" fmla="*/ 0 w 719137"/>
              <a:gd name="connsiteY0" fmla="*/ 55305 h 336293"/>
              <a:gd name="connsiteX1" fmla="*/ 26193 w 719137"/>
              <a:gd name="connsiteY1" fmla="*/ 69593 h 336293"/>
              <a:gd name="connsiteX2" fmla="*/ 33337 w 719137"/>
              <a:gd name="connsiteY2" fmla="*/ 71974 h 336293"/>
              <a:gd name="connsiteX3" fmla="*/ 40481 w 719137"/>
              <a:gd name="connsiteY3" fmla="*/ 141030 h 336293"/>
              <a:gd name="connsiteX4" fmla="*/ 45243 w 719137"/>
              <a:gd name="connsiteY4" fmla="*/ 169605 h 336293"/>
              <a:gd name="connsiteX5" fmla="*/ 47625 w 719137"/>
              <a:gd name="connsiteY5" fmla="*/ 176749 h 336293"/>
              <a:gd name="connsiteX6" fmla="*/ 54768 w 719137"/>
              <a:gd name="connsiteY6" fmla="*/ 181511 h 336293"/>
              <a:gd name="connsiteX7" fmla="*/ 57150 w 719137"/>
              <a:gd name="connsiteY7" fmla="*/ 188655 h 336293"/>
              <a:gd name="connsiteX8" fmla="*/ 73818 w 719137"/>
              <a:gd name="connsiteY8" fmla="*/ 191036 h 336293"/>
              <a:gd name="connsiteX9" fmla="*/ 80962 w 719137"/>
              <a:gd name="connsiteY9" fmla="*/ 193418 h 336293"/>
              <a:gd name="connsiteX10" fmla="*/ 90487 w 719137"/>
              <a:gd name="connsiteY10" fmla="*/ 191036 h 336293"/>
              <a:gd name="connsiteX11" fmla="*/ 109537 w 719137"/>
              <a:gd name="connsiteY11" fmla="*/ 188655 h 336293"/>
              <a:gd name="connsiteX12" fmla="*/ 123825 w 719137"/>
              <a:gd name="connsiteY12" fmla="*/ 183893 h 336293"/>
              <a:gd name="connsiteX13" fmla="*/ 130968 w 719137"/>
              <a:gd name="connsiteY13" fmla="*/ 176749 h 336293"/>
              <a:gd name="connsiteX14" fmla="*/ 140493 w 719137"/>
              <a:gd name="connsiteY14" fmla="*/ 171986 h 336293"/>
              <a:gd name="connsiteX15" fmla="*/ 142875 w 719137"/>
              <a:gd name="connsiteY15" fmla="*/ 164843 h 336293"/>
              <a:gd name="connsiteX16" fmla="*/ 150018 w 719137"/>
              <a:gd name="connsiteY16" fmla="*/ 160080 h 336293"/>
              <a:gd name="connsiteX17" fmla="*/ 159543 w 719137"/>
              <a:gd name="connsiteY17" fmla="*/ 148174 h 336293"/>
              <a:gd name="connsiteX18" fmla="*/ 164306 w 719137"/>
              <a:gd name="connsiteY18" fmla="*/ 141030 h 336293"/>
              <a:gd name="connsiteX19" fmla="*/ 173831 w 719137"/>
              <a:gd name="connsiteY19" fmla="*/ 136268 h 336293"/>
              <a:gd name="connsiteX20" fmla="*/ 192881 w 719137"/>
              <a:gd name="connsiteY20" fmla="*/ 131505 h 336293"/>
              <a:gd name="connsiteX21" fmla="*/ 200025 w 719137"/>
              <a:gd name="connsiteY21" fmla="*/ 129124 h 336293"/>
              <a:gd name="connsiteX22" fmla="*/ 207168 w 719137"/>
              <a:gd name="connsiteY22" fmla="*/ 121980 h 336293"/>
              <a:gd name="connsiteX23" fmla="*/ 209550 w 719137"/>
              <a:gd name="connsiteY23" fmla="*/ 114836 h 336293"/>
              <a:gd name="connsiteX24" fmla="*/ 216693 w 719137"/>
              <a:gd name="connsiteY24" fmla="*/ 88643 h 336293"/>
              <a:gd name="connsiteX25" fmla="*/ 228600 w 719137"/>
              <a:gd name="connsiteY25" fmla="*/ 91024 h 336293"/>
              <a:gd name="connsiteX26" fmla="*/ 233362 w 719137"/>
              <a:gd name="connsiteY26" fmla="*/ 98168 h 336293"/>
              <a:gd name="connsiteX27" fmla="*/ 240506 w 719137"/>
              <a:gd name="connsiteY27" fmla="*/ 105311 h 336293"/>
              <a:gd name="connsiteX28" fmla="*/ 245268 w 719137"/>
              <a:gd name="connsiteY28" fmla="*/ 112455 h 336293"/>
              <a:gd name="connsiteX29" fmla="*/ 259556 w 719137"/>
              <a:gd name="connsiteY29" fmla="*/ 124361 h 336293"/>
              <a:gd name="connsiteX30" fmla="*/ 278606 w 719137"/>
              <a:gd name="connsiteY30" fmla="*/ 136268 h 336293"/>
              <a:gd name="connsiteX31" fmla="*/ 285750 w 719137"/>
              <a:gd name="connsiteY31" fmla="*/ 138649 h 336293"/>
              <a:gd name="connsiteX32" fmla="*/ 292893 w 719137"/>
              <a:gd name="connsiteY32" fmla="*/ 124361 h 336293"/>
              <a:gd name="connsiteX33" fmla="*/ 297656 w 719137"/>
              <a:gd name="connsiteY33" fmla="*/ 117218 h 336293"/>
              <a:gd name="connsiteX34" fmla="*/ 302418 w 719137"/>
              <a:gd name="connsiteY34" fmla="*/ 102930 h 336293"/>
              <a:gd name="connsiteX35" fmla="*/ 304800 w 719137"/>
              <a:gd name="connsiteY35" fmla="*/ 91024 h 336293"/>
              <a:gd name="connsiteX36" fmla="*/ 321468 w 719137"/>
              <a:gd name="connsiteY36" fmla="*/ 81499 h 336293"/>
              <a:gd name="connsiteX37" fmla="*/ 328612 w 719137"/>
              <a:gd name="connsiteY37" fmla="*/ 74355 h 336293"/>
              <a:gd name="connsiteX38" fmla="*/ 335756 w 719137"/>
              <a:gd name="connsiteY38" fmla="*/ 71974 h 336293"/>
              <a:gd name="connsiteX39" fmla="*/ 340518 w 719137"/>
              <a:gd name="connsiteY39" fmla="*/ 64830 h 336293"/>
              <a:gd name="connsiteX40" fmla="*/ 352425 w 719137"/>
              <a:gd name="connsiteY40" fmla="*/ 67211 h 336293"/>
              <a:gd name="connsiteX41" fmla="*/ 354806 w 719137"/>
              <a:gd name="connsiteY41" fmla="*/ 74355 h 336293"/>
              <a:gd name="connsiteX42" fmla="*/ 361950 w 719137"/>
              <a:gd name="connsiteY42" fmla="*/ 81499 h 336293"/>
              <a:gd name="connsiteX43" fmla="*/ 371475 w 719137"/>
              <a:gd name="connsiteY43" fmla="*/ 95786 h 336293"/>
              <a:gd name="connsiteX44" fmla="*/ 376237 w 719137"/>
              <a:gd name="connsiteY44" fmla="*/ 102930 h 336293"/>
              <a:gd name="connsiteX45" fmla="*/ 383381 w 719137"/>
              <a:gd name="connsiteY45" fmla="*/ 110074 h 336293"/>
              <a:gd name="connsiteX46" fmla="*/ 392906 w 719137"/>
              <a:gd name="connsiteY46" fmla="*/ 124361 h 336293"/>
              <a:gd name="connsiteX47" fmla="*/ 397668 w 719137"/>
              <a:gd name="connsiteY47" fmla="*/ 141030 h 336293"/>
              <a:gd name="connsiteX48" fmla="*/ 376237 w 719137"/>
              <a:gd name="connsiteY48" fmla="*/ 160080 h 336293"/>
              <a:gd name="connsiteX49" fmla="*/ 369093 w 719137"/>
              <a:gd name="connsiteY49" fmla="*/ 169605 h 336293"/>
              <a:gd name="connsiteX50" fmla="*/ 359568 w 719137"/>
              <a:gd name="connsiteY50" fmla="*/ 183893 h 336293"/>
              <a:gd name="connsiteX51" fmla="*/ 354806 w 719137"/>
              <a:gd name="connsiteY51" fmla="*/ 238661 h 336293"/>
              <a:gd name="connsiteX52" fmla="*/ 352425 w 719137"/>
              <a:gd name="connsiteY52" fmla="*/ 248186 h 336293"/>
              <a:gd name="connsiteX53" fmla="*/ 359568 w 719137"/>
              <a:gd name="connsiteY53" fmla="*/ 298193 h 336293"/>
              <a:gd name="connsiteX54" fmla="*/ 366712 w 719137"/>
              <a:gd name="connsiteY54" fmla="*/ 305336 h 336293"/>
              <a:gd name="connsiteX55" fmla="*/ 378618 w 719137"/>
              <a:gd name="connsiteY55" fmla="*/ 314861 h 336293"/>
              <a:gd name="connsiteX56" fmla="*/ 385762 w 719137"/>
              <a:gd name="connsiteY56" fmla="*/ 319624 h 336293"/>
              <a:gd name="connsiteX57" fmla="*/ 400050 w 719137"/>
              <a:gd name="connsiteY57" fmla="*/ 324386 h 336293"/>
              <a:gd name="connsiteX58" fmla="*/ 416718 w 719137"/>
              <a:gd name="connsiteY58" fmla="*/ 331530 h 336293"/>
              <a:gd name="connsiteX59" fmla="*/ 431006 w 719137"/>
              <a:gd name="connsiteY59" fmla="*/ 336293 h 336293"/>
              <a:gd name="connsiteX60" fmla="*/ 440531 w 719137"/>
              <a:gd name="connsiteY60" fmla="*/ 333911 h 336293"/>
              <a:gd name="connsiteX61" fmla="*/ 454818 w 719137"/>
              <a:gd name="connsiteY61" fmla="*/ 326768 h 336293"/>
              <a:gd name="connsiteX62" fmla="*/ 476250 w 719137"/>
              <a:gd name="connsiteY62" fmla="*/ 322005 h 336293"/>
              <a:gd name="connsiteX63" fmla="*/ 476250 w 719137"/>
              <a:gd name="connsiteY63" fmla="*/ 262474 h 336293"/>
              <a:gd name="connsiteX64" fmla="*/ 478631 w 719137"/>
              <a:gd name="connsiteY64" fmla="*/ 224374 h 336293"/>
              <a:gd name="connsiteX65" fmla="*/ 495300 w 719137"/>
              <a:gd name="connsiteY65" fmla="*/ 217230 h 336293"/>
              <a:gd name="connsiteX66" fmla="*/ 509587 w 719137"/>
              <a:gd name="connsiteY66" fmla="*/ 212468 h 336293"/>
              <a:gd name="connsiteX67" fmla="*/ 516731 w 719137"/>
              <a:gd name="connsiteY67" fmla="*/ 207705 h 336293"/>
              <a:gd name="connsiteX68" fmla="*/ 523875 w 719137"/>
              <a:gd name="connsiteY68" fmla="*/ 200561 h 336293"/>
              <a:gd name="connsiteX69" fmla="*/ 531018 w 719137"/>
              <a:gd name="connsiteY69" fmla="*/ 198180 h 336293"/>
              <a:gd name="connsiteX70" fmla="*/ 533400 w 719137"/>
              <a:gd name="connsiteY70" fmla="*/ 191036 h 336293"/>
              <a:gd name="connsiteX71" fmla="*/ 526256 w 719137"/>
              <a:gd name="connsiteY71" fmla="*/ 186274 h 336293"/>
              <a:gd name="connsiteX72" fmla="*/ 504825 w 719137"/>
              <a:gd name="connsiteY72" fmla="*/ 176749 h 336293"/>
              <a:gd name="connsiteX73" fmla="*/ 502443 w 719137"/>
              <a:gd name="connsiteY73" fmla="*/ 169605 h 336293"/>
              <a:gd name="connsiteX74" fmla="*/ 497681 w 719137"/>
              <a:gd name="connsiteY74" fmla="*/ 162461 h 336293"/>
              <a:gd name="connsiteX75" fmla="*/ 504825 w 719137"/>
              <a:gd name="connsiteY75" fmla="*/ 148174 h 336293"/>
              <a:gd name="connsiteX76" fmla="*/ 511968 w 719137"/>
              <a:gd name="connsiteY76" fmla="*/ 145793 h 336293"/>
              <a:gd name="connsiteX77" fmla="*/ 531018 w 719137"/>
              <a:gd name="connsiteY77" fmla="*/ 148174 h 336293"/>
              <a:gd name="connsiteX78" fmla="*/ 557212 w 719137"/>
              <a:gd name="connsiteY78" fmla="*/ 155318 h 336293"/>
              <a:gd name="connsiteX79" fmla="*/ 581025 w 719137"/>
              <a:gd name="connsiteY79" fmla="*/ 152936 h 336293"/>
              <a:gd name="connsiteX80" fmla="*/ 595312 w 719137"/>
              <a:gd name="connsiteY80" fmla="*/ 141030 h 336293"/>
              <a:gd name="connsiteX81" fmla="*/ 611981 w 719137"/>
              <a:gd name="connsiteY81" fmla="*/ 133886 h 336293"/>
              <a:gd name="connsiteX82" fmla="*/ 616743 w 719137"/>
              <a:gd name="connsiteY82" fmla="*/ 29111 h 336293"/>
              <a:gd name="connsiteX83" fmla="*/ 628650 w 719137"/>
              <a:gd name="connsiteY83" fmla="*/ 536 h 336293"/>
              <a:gd name="connsiteX84" fmla="*/ 642937 w 719137"/>
              <a:gd name="connsiteY84" fmla="*/ 2918 h 336293"/>
              <a:gd name="connsiteX85" fmla="*/ 652462 w 719137"/>
              <a:gd name="connsiteY85" fmla="*/ 5299 h 336293"/>
              <a:gd name="connsiteX86" fmla="*/ 666750 w 719137"/>
              <a:gd name="connsiteY86" fmla="*/ 7680 h 336293"/>
              <a:gd name="connsiteX87" fmla="*/ 688181 w 719137"/>
              <a:gd name="connsiteY87" fmla="*/ 5299 h 336293"/>
              <a:gd name="connsiteX88" fmla="*/ 695325 w 719137"/>
              <a:gd name="connsiteY88" fmla="*/ 536 h 336293"/>
              <a:gd name="connsiteX89" fmla="*/ 719137 w 719137"/>
              <a:gd name="connsiteY89" fmla="*/ 536 h 33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19137" h="336293">
                <a:moveTo>
                  <a:pt x="0" y="55305"/>
                </a:moveTo>
                <a:cubicBezTo>
                  <a:pt x="15825" y="67965"/>
                  <a:pt x="7086" y="63224"/>
                  <a:pt x="26193" y="69593"/>
                </a:cubicBezTo>
                <a:lnTo>
                  <a:pt x="33337" y="71974"/>
                </a:lnTo>
                <a:cubicBezTo>
                  <a:pt x="44813" y="106397"/>
                  <a:pt x="34484" y="71052"/>
                  <a:pt x="40481" y="141030"/>
                </a:cubicBezTo>
                <a:cubicBezTo>
                  <a:pt x="41306" y="150651"/>
                  <a:pt x="42189" y="160444"/>
                  <a:pt x="45243" y="169605"/>
                </a:cubicBezTo>
                <a:cubicBezTo>
                  <a:pt x="46037" y="171986"/>
                  <a:pt x="46057" y="174789"/>
                  <a:pt x="47625" y="176749"/>
                </a:cubicBezTo>
                <a:cubicBezTo>
                  <a:pt x="49413" y="178984"/>
                  <a:pt x="52387" y="179924"/>
                  <a:pt x="54768" y="181511"/>
                </a:cubicBezTo>
                <a:cubicBezTo>
                  <a:pt x="55562" y="183892"/>
                  <a:pt x="54905" y="187532"/>
                  <a:pt x="57150" y="188655"/>
                </a:cubicBezTo>
                <a:cubicBezTo>
                  <a:pt x="62170" y="191165"/>
                  <a:pt x="68315" y="189935"/>
                  <a:pt x="73818" y="191036"/>
                </a:cubicBezTo>
                <a:cubicBezTo>
                  <a:pt x="76279" y="191528"/>
                  <a:pt x="78581" y="192624"/>
                  <a:pt x="80962" y="193418"/>
                </a:cubicBezTo>
                <a:cubicBezTo>
                  <a:pt x="84137" y="192624"/>
                  <a:pt x="87259" y="191574"/>
                  <a:pt x="90487" y="191036"/>
                </a:cubicBezTo>
                <a:cubicBezTo>
                  <a:pt x="96799" y="189984"/>
                  <a:pt x="103280" y="189996"/>
                  <a:pt x="109537" y="188655"/>
                </a:cubicBezTo>
                <a:cubicBezTo>
                  <a:pt x="114446" y="187603"/>
                  <a:pt x="123825" y="183893"/>
                  <a:pt x="123825" y="183893"/>
                </a:cubicBezTo>
                <a:cubicBezTo>
                  <a:pt x="126206" y="181512"/>
                  <a:pt x="128228" y="178706"/>
                  <a:pt x="130968" y="176749"/>
                </a:cubicBezTo>
                <a:cubicBezTo>
                  <a:pt x="133857" y="174686"/>
                  <a:pt x="137983" y="174496"/>
                  <a:pt x="140493" y="171986"/>
                </a:cubicBezTo>
                <a:cubicBezTo>
                  <a:pt x="142268" y="170211"/>
                  <a:pt x="141307" y="166803"/>
                  <a:pt x="142875" y="164843"/>
                </a:cubicBezTo>
                <a:cubicBezTo>
                  <a:pt x="144663" y="162608"/>
                  <a:pt x="147637" y="161668"/>
                  <a:pt x="150018" y="160080"/>
                </a:cubicBezTo>
                <a:cubicBezTo>
                  <a:pt x="154655" y="146172"/>
                  <a:pt x="148772" y="158945"/>
                  <a:pt x="159543" y="148174"/>
                </a:cubicBezTo>
                <a:cubicBezTo>
                  <a:pt x="161567" y="146150"/>
                  <a:pt x="162107" y="142862"/>
                  <a:pt x="164306" y="141030"/>
                </a:cubicBezTo>
                <a:cubicBezTo>
                  <a:pt x="167033" y="138758"/>
                  <a:pt x="170568" y="137666"/>
                  <a:pt x="173831" y="136268"/>
                </a:cubicBezTo>
                <a:cubicBezTo>
                  <a:pt x="181457" y="133000"/>
                  <a:pt x="183927" y="133743"/>
                  <a:pt x="192881" y="131505"/>
                </a:cubicBezTo>
                <a:cubicBezTo>
                  <a:pt x="195316" y="130896"/>
                  <a:pt x="197644" y="129918"/>
                  <a:pt x="200025" y="129124"/>
                </a:cubicBezTo>
                <a:cubicBezTo>
                  <a:pt x="202406" y="126743"/>
                  <a:pt x="205300" y="124782"/>
                  <a:pt x="207168" y="121980"/>
                </a:cubicBezTo>
                <a:cubicBezTo>
                  <a:pt x="208560" y="119891"/>
                  <a:pt x="208890" y="117258"/>
                  <a:pt x="209550" y="114836"/>
                </a:cubicBezTo>
                <a:cubicBezTo>
                  <a:pt x="217610" y="85282"/>
                  <a:pt x="211211" y="105090"/>
                  <a:pt x="216693" y="88643"/>
                </a:cubicBezTo>
                <a:cubicBezTo>
                  <a:pt x="220662" y="89437"/>
                  <a:pt x="225086" y="89016"/>
                  <a:pt x="228600" y="91024"/>
                </a:cubicBezTo>
                <a:cubicBezTo>
                  <a:pt x="231085" y="92444"/>
                  <a:pt x="231530" y="95969"/>
                  <a:pt x="233362" y="98168"/>
                </a:cubicBezTo>
                <a:cubicBezTo>
                  <a:pt x="235518" y="100755"/>
                  <a:pt x="238350" y="102724"/>
                  <a:pt x="240506" y="105311"/>
                </a:cubicBezTo>
                <a:cubicBezTo>
                  <a:pt x="242338" y="107510"/>
                  <a:pt x="243436" y="110256"/>
                  <a:pt x="245268" y="112455"/>
                </a:cubicBezTo>
                <a:cubicBezTo>
                  <a:pt x="250998" y="119331"/>
                  <a:pt x="252531" y="119679"/>
                  <a:pt x="259556" y="124361"/>
                </a:cubicBezTo>
                <a:cubicBezTo>
                  <a:pt x="267102" y="135682"/>
                  <a:pt x="261603" y="130600"/>
                  <a:pt x="278606" y="136268"/>
                </a:cubicBezTo>
                <a:lnTo>
                  <a:pt x="285750" y="138649"/>
                </a:lnTo>
                <a:cubicBezTo>
                  <a:pt x="299406" y="118161"/>
                  <a:pt x="283027" y="144092"/>
                  <a:pt x="292893" y="124361"/>
                </a:cubicBezTo>
                <a:cubicBezTo>
                  <a:pt x="294173" y="121801"/>
                  <a:pt x="296068" y="119599"/>
                  <a:pt x="297656" y="117218"/>
                </a:cubicBezTo>
                <a:cubicBezTo>
                  <a:pt x="299243" y="112455"/>
                  <a:pt x="301433" y="107853"/>
                  <a:pt x="302418" y="102930"/>
                </a:cubicBezTo>
                <a:cubicBezTo>
                  <a:pt x="303212" y="98961"/>
                  <a:pt x="302655" y="94456"/>
                  <a:pt x="304800" y="91024"/>
                </a:cubicBezTo>
                <a:cubicBezTo>
                  <a:pt x="308594" y="84954"/>
                  <a:pt x="315454" y="83504"/>
                  <a:pt x="321468" y="81499"/>
                </a:cubicBezTo>
                <a:cubicBezTo>
                  <a:pt x="323849" y="79118"/>
                  <a:pt x="325810" y="76223"/>
                  <a:pt x="328612" y="74355"/>
                </a:cubicBezTo>
                <a:cubicBezTo>
                  <a:pt x="330701" y="72963"/>
                  <a:pt x="333796" y="73542"/>
                  <a:pt x="335756" y="71974"/>
                </a:cubicBezTo>
                <a:cubicBezTo>
                  <a:pt x="337991" y="70186"/>
                  <a:pt x="338931" y="67211"/>
                  <a:pt x="340518" y="64830"/>
                </a:cubicBezTo>
                <a:cubicBezTo>
                  <a:pt x="344487" y="65624"/>
                  <a:pt x="349057" y="64966"/>
                  <a:pt x="352425" y="67211"/>
                </a:cubicBezTo>
                <a:cubicBezTo>
                  <a:pt x="354514" y="68603"/>
                  <a:pt x="353414" y="72266"/>
                  <a:pt x="354806" y="74355"/>
                </a:cubicBezTo>
                <a:cubicBezTo>
                  <a:pt x="356674" y="77157"/>
                  <a:pt x="359882" y="78841"/>
                  <a:pt x="361950" y="81499"/>
                </a:cubicBezTo>
                <a:cubicBezTo>
                  <a:pt x="365464" y="86017"/>
                  <a:pt x="368300" y="91024"/>
                  <a:pt x="371475" y="95786"/>
                </a:cubicBezTo>
                <a:cubicBezTo>
                  <a:pt x="373062" y="98167"/>
                  <a:pt x="374213" y="100906"/>
                  <a:pt x="376237" y="102930"/>
                </a:cubicBezTo>
                <a:cubicBezTo>
                  <a:pt x="378618" y="105311"/>
                  <a:pt x="381313" y="107416"/>
                  <a:pt x="383381" y="110074"/>
                </a:cubicBezTo>
                <a:cubicBezTo>
                  <a:pt x="386895" y="114592"/>
                  <a:pt x="392906" y="124361"/>
                  <a:pt x="392906" y="124361"/>
                </a:cubicBezTo>
                <a:cubicBezTo>
                  <a:pt x="393570" y="126354"/>
                  <a:pt x="398266" y="139834"/>
                  <a:pt x="397668" y="141030"/>
                </a:cubicBezTo>
                <a:cubicBezTo>
                  <a:pt x="393589" y="149189"/>
                  <a:pt x="383788" y="155047"/>
                  <a:pt x="376237" y="160080"/>
                </a:cubicBezTo>
                <a:cubicBezTo>
                  <a:pt x="373856" y="163255"/>
                  <a:pt x="371369" y="166354"/>
                  <a:pt x="369093" y="169605"/>
                </a:cubicBezTo>
                <a:cubicBezTo>
                  <a:pt x="365811" y="174294"/>
                  <a:pt x="359568" y="183893"/>
                  <a:pt x="359568" y="183893"/>
                </a:cubicBezTo>
                <a:cubicBezTo>
                  <a:pt x="352971" y="210282"/>
                  <a:pt x="359912" y="179937"/>
                  <a:pt x="354806" y="238661"/>
                </a:cubicBezTo>
                <a:cubicBezTo>
                  <a:pt x="354523" y="241921"/>
                  <a:pt x="353219" y="245011"/>
                  <a:pt x="352425" y="248186"/>
                </a:cubicBezTo>
                <a:cubicBezTo>
                  <a:pt x="353830" y="273482"/>
                  <a:pt x="347096" y="283227"/>
                  <a:pt x="359568" y="298193"/>
                </a:cubicBezTo>
                <a:cubicBezTo>
                  <a:pt x="361724" y="300780"/>
                  <a:pt x="364556" y="302749"/>
                  <a:pt x="366712" y="305336"/>
                </a:cubicBezTo>
                <a:cubicBezTo>
                  <a:pt x="374998" y="315279"/>
                  <a:pt x="366891" y="310952"/>
                  <a:pt x="378618" y="314861"/>
                </a:cubicBezTo>
                <a:cubicBezTo>
                  <a:pt x="380999" y="316449"/>
                  <a:pt x="383147" y="318462"/>
                  <a:pt x="385762" y="319624"/>
                </a:cubicBezTo>
                <a:cubicBezTo>
                  <a:pt x="390350" y="321663"/>
                  <a:pt x="400050" y="324386"/>
                  <a:pt x="400050" y="324386"/>
                </a:cubicBezTo>
                <a:cubicBezTo>
                  <a:pt x="411383" y="331943"/>
                  <a:pt x="402739" y="327336"/>
                  <a:pt x="416718" y="331530"/>
                </a:cubicBezTo>
                <a:cubicBezTo>
                  <a:pt x="421527" y="332973"/>
                  <a:pt x="431006" y="336293"/>
                  <a:pt x="431006" y="336293"/>
                </a:cubicBezTo>
                <a:cubicBezTo>
                  <a:pt x="434181" y="335499"/>
                  <a:pt x="437523" y="335200"/>
                  <a:pt x="440531" y="333911"/>
                </a:cubicBezTo>
                <a:cubicBezTo>
                  <a:pt x="454361" y="327984"/>
                  <a:pt x="440928" y="329855"/>
                  <a:pt x="454818" y="326768"/>
                </a:cubicBezTo>
                <a:cubicBezTo>
                  <a:pt x="479966" y="321179"/>
                  <a:pt x="460167" y="327365"/>
                  <a:pt x="476250" y="322005"/>
                </a:cubicBezTo>
                <a:cubicBezTo>
                  <a:pt x="484516" y="297202"/>
                  <a:pt x="476250" y="324854"/>
                  <a:pt x="476250" y="262474"/>
                </a:cubicBezTo>
                <a:cubicBezTo>
                  <a:pt x="476250" y="249749"/>
                  <a:pt x="475871" y="236796"/>
                  <a:pt x="478631" y="224374"/>
                </a:cubicBezTo>
                <a:cubicBezTo>
                  <a:pt x="479621" y="219921"/>
                  <a:pt x="493149" y="217875"/>
                  <a:pt x="495300" y="217230"/>
                </a:cubicBezTo>
                <a:cubicBezTo>
                  <a:pt x="500108" y="215788"/>
                  <a:pt x="509587" y="212468"/>
                  <a:pt x="509587" y="212468"/>
                </a:cubicBezTo>
                <a:cubicBezTo>
                  <a:pt x="511968" y="210880"/>
                  <a:pt x="514532" y="209537"/>
                  <a:pt x="516731" y="207705"/>
                </a:cubicBezTo>
                <a:cubicBezTo>
                  <a:pt x="519318" y="205549"/>
                  <a:pt x="521073" y="202429"/>
                  <a:pt x="523875" y="200561"/>
                </a:cubicBezTo>
                <a:cubicBezTo>
                  <a:pt x="525963" y="199169"/>
                  <a:pt x="528637" y="198974"/>
                  <a:pt x="531018" y="198180"/>
                </a:cubicBezTo>
                <a:cubicBezTo>
                  <a:pt x="531812" y="195799"/>
                  <a:pt x="534332" y="193367"/>
                  <a:pt x="533400" y="191036"/>
                </a:cubicBezTo>
                <a:cubicBezTo>
                  <a:pt x="532337" y="188379"/>
                  <a:pt x="528871" y="187436"/>
                  <a:pt x="526256" y="186274"/>
                </a:cubicBezTo>
                <a:cubicBezTo>
                  <a:pt x="500755" y="174941"/>
                  <a:pt x="520989" y="187525"/>
                  <a:pt x="504825" y="176749"/>
                </a:cubicBezTo>
                <a:cubicBezTo>
                  <a:pt x="504031" y="174368"/>
                  <a:pt x="503566" y="171850"/>
                  <a:pt x="502443" y="169605"/>
                </a:cubicBezTo>
                <a:cubicBezTo>
                  <a:pt x="501163" y="167045"/>
                  <a:pt x="498151" y="165284"/>
                  <a:pt x="497681" y="162461"/>
                </a:cubicBezTo>
                <a:cubicBezTo>
                  <a:pt x="497173" y="159415"/>
                  <a:pt x="502996" y="149637"/>
                  <a:pt x="504825" y="148174"/>
                </a:cubicBezTo>
                <a:cubicBezTo>
                  <a:pt x="506785" y="146606"/>
                  <a:pt x="509587" y="146587"/>
                  <a:pt x="511968" y="145793"/>
                </a:cubicBezTo>
                <a:cubicBezTo>
                  <a:pt x="518318" y="146587"/>
                  <a:pt x="524728" y="146995"/>
                  <a:pt x="531018" y="148174"/>
                </a:cubicBezTo>
                <a:cubicBezTo>
                  <a:pt x="543303" y="150477"/>
                  <a:pt x="547387" y="152042"/>
                  <a:pt x="557212" y="155318"/>
                </a:cubicBezTo>
                <a:cubicBezTo>
                  <a:pt x="565150" y="154524"/>
                  <a:pt x="573252" y="154730"/>
                  <a:pt x="581025" y="152936"/>
                </a:cubicBezTo>
                <a:cubicBezTo>
                  <a:pt x="586608" y="151648"/>
                  <a:pt x="591278" y="143911"/>
                  <a:pt x="595312" y="141030"/>
                </a:cubicBezTo>
                <a:cubicBezTo>
                  <a:pt x="600459" y="137354"/>
                  <a:pt x="606154" y="135829"/>
                  <a:pt x="611981" y="133886"/>
                </a:cubicBezTo>
                <a:cubicBezTo>
                  <a:pt x="624786" y="95471"/>
                  <a:pt x="612617" y="134302"/>
                  <a:pt x="616743" y="29111"/>
                </a:cubicBezTo>
                <a:cubicBezTo>
                  <a:pt x="617782" y="2615"/>
                  <a:pt x="612745" y="8489"/>
                  <a:pt x="628650" y="536"/>
                </a:cubicBezTo>
                <a:cubicBezTo>
                  <a:pt x="633412" y="1330"/>
                  <a:pt x="638203" y="1971"/>
                  <a:pt x="642937" y="2918"/>
                </a:cubicBezTo>
                <a:cubicBezTo>
                  <a:pt x="646146" y="3560"/>
                  <a:pt x="649253" y="4657"/>
                  <a:pt x="652462" y="5299"/>
                </a:cubicBezTo>
                <a:cubicBezTo>
                  <a:pt x="657197" y="6246"/>
                  <a:pt x="661987" y="6886"/>
                  <a:pt x="666750" y="7680"/>
                </a:cubicBezTo>
                <a:cubicBezTo>
                  <a:pt x="673894" y="6886"/>
                  <a:pt x="681208" y="7042"/>
                  <a:pt x="688181" y="5299"/>
                </a:cubicBezTo>
                <a:cubicBezTo>
                  <a:pt x="690958" y="4605"/>
                  <a:pt x="692496" y="971"/>
                  <a:pt x="695325" y="536"/>
                </a:cubicBezTo>
                <a:cubicBezTo>
                  <a:pt x="703170" y="-671"/>
                  <a:pt x="711200" y="536"/>
                  <a:pt x="719137" y="536"/>
                </a:cubicBezTo>
              </a:path>
            </a:pathLst>
          </a:cu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1200" y="3429000"/>
            <a:ext cx="5277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Palo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Pinto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52800" y="2133600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Cooke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90800" y="3472190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Parker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86619" y="281940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Wise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76800" y="281940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Hunt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10200" y="2895600"/>
            <a:ext cx="659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Hopkins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04102" y="4114800"/>
            <a:ext cx="415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Ellis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71149" y="3733800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Kaufman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343400"/>
            <a:ext cx="8226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Henderson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197139" y="3657600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Rockwall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590800" y="4005590"/>
            <a:ext cx="5004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Hood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24200" y="4038600"/>
            <a:ext cx="663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Johnson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67000" y="4691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err="1" smtClean="0">
                <a:solidFill>
                  <a:prstClr val="black"/>
                </a:solidFill>
                <a:latin typeface="Calibri"/>
                <a:cs typeface="+mn-cs"/>
              </a:rPr>
              <a:t>Sommervell</a:t>
            </a:r>
            <a:endParaRPr lang="en-US" sz="1100" b="1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73" name="Straight Arrow Connector 72"/>
          <p:cNvCxnSpPr>
            <a:stCxn id="72" idx="0"/>
          </p:cNvCxnSpPr>
          <p:nvPr/>
        </p:nvCxnSpPr>
        <p:spPr>
          <a:xfrm flipH="1" flipV="1">
            <a:off x="2956262" y="4462630"/>
            <a:ext cx="154129" cy="228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72200" y="1524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Dallas County: +5.7%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172200" y="189544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Tarrant County: +1.6%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72200" y="22668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Johnson County: +6.2%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Characteristics of High-Mobility Areas?</a:t>
            </a:r>
            <a:b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Strongest Correlates of Upward Mobility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Racial and income segregation associated with less mobility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commute times (sprawl) associated with less mobility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53000" y="6519446"/>
            <a:ext cx="4221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1E2D53"/>
                </a:solidFill>
                <a:latin typeface="Calibri"/>
              </a:rPr>
              <a:t>Source: Cable </a:t>
            </a:r>
            <a:r>
              <a:rPr lang="en-US" sz="1600" dirty="0" smtClean="0">
                <a:solidFill>
                  <a:srgbClr val="1E2D53"/>
                </a:solidFill>
                <a:latin typeface="Calibri"/>
              </a:rPr>
              <a:t>(2013) based on Census 2010 data</a:t>
            </a:r>
            <a:endParaRPr lang="en-US" sz="16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16" b="-16047"/>
          <a:stretch/>
        </p:blipFill>
        <p:spPr>
          <a:xfrm>
            <a:off x="685800" y="1202267"/>
            <a:ext cx="7696200" cy="6112933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183" y="25640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Racial Segregation in Milwaukee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33400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Whites (blue), Blacks (green), Asians (red), Hispanics (</a:t>
            </a:r>
            <a:r>
              <a:rPr lang="en-US" dirty="0">
                <a:solidFill>
                  <a:srgbClr val="002060"/>
                </a:solidFill>
              </a:rPr>
              <a:t>o</a:t>
            </a:r>
            <a:r>
              <a:rPr lang="en-US" dirty="0" smtClean="0">
                <a:solidFill>
                  <a:srgbClr val="002060"/>
                </a:solidFill>
              </a:rPr>
              <a:t>range)</a:t>
            </a:r>
          </a:p>
        </p:txBody>
      </p:sp>
    </p:spTree>
    <p:extLst>
      <p:ext uri="{BB962C8B-B14F-4D97-AF65-F5344CB8AC3E}">
        <p14:creationId xmlns:p14="http://schemas.microsoft.com/office/powerpoint/2010/main" val="28009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42060"/>
            <a:ext cx="7620000" cy="508254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183" y="25640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Racial Segregation in Sacramento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Whites (blue), Blacks (green), Asians (red), Hispanics (</a:t>
            </a:r>
            <a:r>
              <a:rPr lang="en-US" dirty="0">
                <a:solidFill>
                  <a:srgbClr val="002060"/>
                </a:solidFill>
              </a:rPr>
              <a:t>o</a:t>
            </a:r>
            <a:r>
              <a:rPr lang="en-US" dirty="0" smtClean="0">
                <a:solidFill>
                  <a:srgbClr val="002060"/>
                </a:solidFill>
              </a:rPr>
              <a:t>range)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6519446"/>
            <a:ext cx="4221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1E2D53"/>
                </a:solidFill>
                <a:latin typeface="Calibri"/>
              </a:rPr>
              <a:t>Source: Cable </a:t>
            </a:r>
            <a:r>
              <a:rPr lang="en-US" sz="1600" dirty="0" smtClean="0">
                <a:solidFill>
                  <a:srgbClr val="1E2D53"/>
                </a:solidFill>
                <a:latin typeface="Calibri"/>
              </a:rPr>
              <a:t>(2013) based on Census 2010 data</a:t>
            </a:r>
            <a:endParaRPr lang="en-US" sz="1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6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Five Strongest Correlates of Upward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Inequality</a:t>
            </a: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with smaller middle class have much less mobility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tail inequality (top 1%) not strongly related to mobility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Five Strongest Correlates of Upward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Inequality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Quality</a:t>
            </a:r>
          </a:p>
          <a:p>
            <a:pPr lvl="1"/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expenditure, smaller classes, higher test scores correlated with more mobility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Five Strongest Correlates of Upward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Inequality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Quality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Structure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with more single parents have much lower mobility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correlation even for kids whose </a:t>
            </a:r>
            <a:r>
              <a:rPr 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parents are married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Five Strongest Correlates of Upward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Inequality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Quality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Structure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Capital</a:t>
            </a:r>
          </a:p>
          <a:p>
            <a:pPr lvl="1"/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takes a village to raise a child”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Putnam (1995): “Bowling Alone”</a:t>
            </a: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Dream?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95400"/>
            <a:ext cx="82296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that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child born to parents in the bottom fifth of the income distribution reaches the top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fifth: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5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Correlates </a:t>
            </a:r>
            <a:r>
              <a:rPr lang="en-US" sz="2600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of Upward </a:t>
            </a:r>
            <a:r>
              <a:rPr lang="en-US" sz="2600" b="1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Mobility in Dallas and Fort Worth</a:t>
            </a:r>
            <a:endParaRPr lang="en-US" sz="2600" b="1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AutoShape 5"/>
          <p:cNvSpPr>
            <a:spLocks noChangeAspect="1" noChangeArrowheads="1" noTextEdit="1"/>
          </p:cNvSpPr>
          <p:nvPr/>
        </p:nvSpPr>
        <p:spPr bwMode="auto">
          <a:xfrm>
            <a:off x="495300" y="1428750"/>
            <a:ext cx="81534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31925"/>
            <a:ext cx="8151813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71035"/>
              </p:ext>
            </p:extLst>
          </p:nvPr>
        </p:nvGraphicFramePr>
        <p:xfrm>
          <a:off x="462642" y="1428750"/>
          <a:ext cx="8186057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63991" y="4019490"/>
            <a:ext cx="1755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Social Capital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4572000"/>
            <a:ext cx="273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Student-Teacher Ratio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3409890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 Single Moms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40971" y="2800290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Income Inequality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2240280"/>
            <a:ext cx="235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Racial Segregation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1664208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 in Poverty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22960" y="1399032"/>
            <a:ext cx="0" cy="3676650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305800" y="1428750"/>
            <a:ext cx="0" cy="3676650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Policies to Improve Upward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policy changes can improve mobility?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here on two types of policies suggested by correlations:</a:t>
            </a:r>
          </a:p>
          <a:p>
            <a:endParaRPr lang="en-US" sz="2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segregation: affordable housing policies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education: teacher effectiveness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One way to increase integration: give low income families subsidized housing vouchers to move to better areas</a:t>
            </a:r>
          </a:p>
          <a:p>
            <a:endParaRPr lang="en-US" sz="24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HUD Moving to Opportunity Experiment: gave such vouchers using a randomized lottery</a:t>
            </a:r>
          </a:p>
          <a:p>
            <a:endParaRPr lang="en-US" sz="24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4</a:t>
            </a:r>
            <a:r>
              <a:rPr lang="fr-FR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600 families in Boston, New York, LA, Chicago, and Baltimore in mid 1990’s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cmss10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Affordable Housing and Integration of Neighborhoods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3354" y="6519446"/>
            <a:ext cx="3979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Source: Chetty, </a:t>
            </a:r>
            <a:r>
              <a:rPr lang="en-US" sz="1600" i="1" dirty="0" err="1" smtClean="0">
                <a:solidFill>
                  <a:prstClr val="black"/>
                </a:solidFill>
              </a:rPr>
              <a:t>Hendren</a:t>
            </a:r>
            <a:r>
              <a:rPr lang="en-US" sz="1600" i="1" dirty="0" smtClean="0">
                <a:solidFill>
                  <a:prstClr val="black"/>
                </a:solidFill>
              </a:rPr>
              <a:t>, and Katz </a:t>
            </a:r>
            <a:r>
              <a:rPr lang="en-US" sz="1600" i="1" dirty="0" smtClean="0">
                <a:solidFill>
                  <a:prstClr val="black"/>
                </a:solidFill>
              </a:rPr>
              <a:t>2016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09600" y="685800"/>
            <a:ext cx="7812375" cy="5859281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4343404" y="3304402"/>
              <a:ext cx="170417" cy="1706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6934204" y="256402"/>
              <a:ext cx="170417" cy="1706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45264" y="2397633"/>
              <a:ext cx="2324965" cy="1080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u="sng" dirty="0" smtClean="0">
                  <a:solidFill>
                    <a:prstClr val="black"/>
                  </a:solidFill>
                </a:rPr>
                <a:t>Control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black"/>
                  </a:solidFill>
                </a:rPr>
                <a:t>ML King Towers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black"/>
                  </a:solidFill>
                </a:rPr>
                <a:t>Harlem</a:t>
              </a:r>
              <a:endParaRPr lang="en-US" sz="18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6982" y="256401"/>
              <a:ext cx="2207217" cy="1080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u="sng" dirty="0" smtClean="0">
                  <a:solidFill>
                    <a:prstClr val="black"/>
                  </a:solidFill>
                </a:rPr>
                <a:t>Experimental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black"/>
                  </a:solidFill>
                </a:rPr>
                <a:t>Wakefield Bronx</a:t>
              </a:r>
              <a:endParaRPr lang="en-US" sz="18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28895" y="115669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Common MTO Residential Locations in New York</a:t>
            </a:r>
          </a:p>
        </p:txBody>
      </p:sp>
    </p:spTree>
    <p:extLst>
      <p:ext uri="{BB962C8B-B14F-4D97-AF65-F5344CB8AC3E}">
        <p14:creationId xmlns:p14="http://schemas.microsoft.com/office/powerpoint/2010/main" val="29473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who moved to low-poverty areas when young (e.g., below age 13) do much better as adults: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higher earnings = $100,000 gain over life in present value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 more likely to attend college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less likely to become single parents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moving had little effect on the outcomes of children who were already teenagers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also had no effect on parents’ earnings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Reinforces conclusion that 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exposure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key determinant of upward mobility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cmss10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Moving to Opportunity Experiment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87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791200"/>
          </a:xfrm>
        </p:spPr>
        <p:txBody>
          <a:bodyPr/>
          <a:lstStyle/>
          <a:p>
            <a:endParaRPr lang="en-US" sz="1800" dirty="0" smtClean="0">
              <a:ea typeface="ＭＳ Ｐゴシック"/>
              <a:cs typeface="ＭＳ Ｐゴシック"/>
            </a:endParaRPr>
          </a:p>
          <a:p>
            <a:pPr marL="342900" lvl="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Moving to a mixed-income neighborhood improves outcomes for low-income children</a:t>
            </a: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>
                <a:ea typeface="ＭＳ Ｐゴシック"/>
                <a:cs typeface="ＭＳ Ｐゴシック"/>
              </a:rPr>
              <a:t>M</a:t>
            </a:r>
            <a:r>
              <a:rPr lang="en-US" sz="2200" dirty="0" smtClean="0">
                <a:ea typeface="ＭＳ Ｐゴシック"/>
                <a:cs typeface="ＭＳ Ｐゴシック"/>
              </a:rPr>
              <a:t>ixed-income neighborhoods produce, if anything, slightly </a:t>
            </a:r>
            <a:r>
              <a:rPr lang="en-US" sz="2200" i="1" dirty="0" smtClean="0">
                <a:ea typeface="ＭＳ Ｐゴシック"/>
                <a:cs typeface="ＭＳ Ｐゴシック"/>
              </a:rPr>
              <a:t>better </a:t>
            </a:r>
            <a:r>
              <a:rPr lang="en-US" sz="2200" dirty="0" smtClean="0">
                <a:ea typeface="ＭＳ Ｐゴシック"/>
                <a:cs typeface="ＭＳ Ｐゴシック"/>
              </a:rPr>
              <a:t>outcomes for the rich</a:t>
            </a:r>
            <a:endParaRPr lang="en-US" sz="2200" dirty="0">
              <a:ea typeface="ＭＳ Ｐゴシック"/>
              <a:cs typeface="ＭＳ Ｐゴシック"/>
            </a:endParaRPr>
          </a:p>
          <a:p>
            <a:pPr marL="342900" lvl="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000" dirty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ＭＳ Ｐゴシック"/>
                <a:cs typeface="ＭＳ Ｐゴシック"/>
              </a:rPr>
              <a:t>Integration could help the poor without hurting the rich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</a:rPr>
              <a:t>Housing Policy Implications</a:t>
            </a:r>
            <a:endParaRPr lang="en-US" sz="26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28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791200"/>
          </a:xfrm>
        </p:spPr>
        <p:txBody>
          <a:bodyPr/>
          <a:lstStyle/>
          <a:p>
            <a:endParaRPr lang="en-US" sz="1800" dirty="0" smtClean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Subsidized housing vouchers and changes in urban planning could increase upward mobility, but there are limits to scalability</a:t>
            </a:r>
            <a:endParaRPr lang="en-US" sz="22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400" dirty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r>
              <a:rPr lang="en-US" sz="2000" dirty="0">
                <a:ea typeface="ＭＳ Ｐゴシック"/>
                <a:cs typeface="ＭＳ Ｐゴシック"/>
              </a:rPr>
              <a:t>Moving </a:t>
            </a:r>
            <a:r>
              <a:rPr lang="en-US" sz="2000" i="1" dirty="0">
                <a:ea typeface="ＭＳ Ｐゴシック"/>
                <a:cs typeface="ＭＳ Ｐゴシック"/>
              </a:rPr>
              <a:t>everyone</a:t>
            </a:r>
            <a:r>
              <a:rPr lang="en-US" sz="2000" dirty="0">
                <a:ea typeface="ＭＳ Ｐゴシック"/>
                <a:cs typeface="ＭＳ Ｐゴシック"/>
              </a:rPr>
              <a:t> in Harlem to Bronx is unlikely to </a:t>
            </a:r>
            <a:r>
              <a:rPr lang="en-US" sz="2000" dirty="0" smtClean="0">
                <a:ea typeface="ＭＳ Ｐゴシック"/>
                <a:cs typeface="ＭＳ Ｐゴシック"/>
              </a:rPr>
              <a:t>help</a:t>
            </a:r>
            <a:endParaRPr lang="en-US" sz="2000" dirty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000" dirty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r>
              <a:rPr lang="en-US" sz="2000" dirty="0">
                <a:ea typeface="ＭＳ Ｐゴシック"/>
                <a:cs typeface="ＭＳ Ｐゴシック"/>
              </a:rPr>
              <a:t>Ultimately need </a:t>
            </a:r>
            <a:r>
              <a:rPr lang="en-US" sz="2000" dirty="0" smtClean="0">
                <a:ea typeface="ＭＳ Ｐゴシック"/>
                <a:cs typeface="ＭＳ Ｐゴシック"/>
              </a:rPr>
              <a:t>policies </a:t>
            </a:r>
            <a:r>
              <a:rPr lang="en-US" sz="2000" dirty="0">
                <a:ea typeface="ＭＳ Ｐゴシック"/>
                <a:cs typeface="ＭＳ Ｐゴシック"/>
              </a:rPr>
              <a:t>that improve </a:t>
            </a:r>
            <a:r>
              <a:rPr lang="en-US" sz="2000" dirty="0" smtClean="0">
                <a:ea typeface="ＭＳ Ｐゴシック"/>
                <a:cs typeface="ＭＳ Ｐゴシック"/>
              </a:rPr>
              <a:t>existing</a:t>
            </a:r>
            <a:r>
              <a:rPr lang="en-US" sz="2000" i="1" dirty="0" smtClean="0">
                <a:ea typeface="ＭＳ Ｐゴシック"/>
                <a:cs typeface="ＭＳ Ｐゴシック"/>
              </a:rPr>
              <a:t> </a:t>
            </a:r>
            <a:r>
              <a:rPr lang="en-US" sz="2000" dirty="0" smtClean="0">
                <a:ea typeface="ＭＳ Ｐゴシック"/>
                <a:cs typeface="ＭＳ Ｐゴシック"/>
              </a:rPr>
              <a:t>neighborhoods rather than simply moving people around</a:t>
            </a:r>
            <a:endParaRPr lang="en-US" sz="2000" dirty="0"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</a:rPr>
              <a:t>Housing Policy: Limitations</a:t>
            </a:r>
            <a:endParaRPr lang="en-US" sz="26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6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90600" y="3505200"/>
            <a:ext cx="7173844" cy="2211387"/>
            <a:chOff x="990600" y="1141413"/>
            <a:chExt cx="7173844" cy="2211387"/>
          </a:xfrm>
        </p:grpSpPr>
        <p:pic>
          <p:nvPicPr>
            <p:cNvPr id="6" name="Picture 13" descr="http://www.glendaleaz.com/Library/images/taxes.JPG"/>
            <p:cNvPicPr>
              <a:picLocks noChangeAspect="1" noChangeArrowheads="1"/>
            </p:cNvPicPr>
            <p:nvPr/>
          </p:nvPicPr>
          <p:blipFill>
            <a:blip r:embed="rId3"/>
            <a:srcRect r="13796"/>
            <a:stretch>
              <a:fillRect/>
            </a:stretch>
          </p:blipFill>
          <p:spPr bwMode="auto">
            <a:xfrm>
              <a:off x="5638800" y="1371600"/>
              <a:ext cx="2525644" cy="1981200"/>
            </a:xfrm>
            <a:prstGeom prst="rect">
              <a:avLst/>
            </a:prstGeom>
            <a:noFill/>
          </p:spPr>
        </p:pic>
        <p:sp>
          <p:nvSpPr>
            <p:cNvPr id="23" name="Content Placeholder 2"/>
            <p:cNvSpPr txBox="1">
              <a:spLocks/>
            </p:cNvSpPr>
            <p:nvPr/>
          </p:nvSpPr>
          <p:spPr bwMode="auto">
            <a:xfrm>
              <a:off x="990600" y="1141413"/>
              <a:ext cx="4343400" cy="114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627063" indent="-3937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1pPr>
              <a:lvl2pPr marL="1014413" indent="-2730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9pPr>
            </a:lstStyle>
            <a:p>
              <a:pPr marL="0" lvl="1" eaLnBrk="1" hangingPunct="1">
                <a:lnSpc>
                  <a:spcPct val="80000"/>
                </a:lnSpc>
                <a:spcBef>
                  <a:spcPct val="20000"/>
                </a:spcBef>
                <a:buSzPct val="80000"/>
                <a:buFontTx/>
                <a:buBlip>
                  <a:blip r:embed="rId4"/>
                </a:buBlip>
              </a:pPr>
              <a:endPara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endParaRPr>
            </a:p>
            <a:p>
              <a:pPr marL="0" lvl="1" indent="0" eaLnBrk="1" hangingPunct="1">
                <a:lnSpc>
                  <a:spcPct val="80000"/>
                </a:lnSpc>
                <a:spcBef>
                  <a:spcPct val="20000"/>
                </a:spcBef>
                <a:buSzPct val="80000"/>
              </a:pPr>
              <a:r>
                <a:rPr lang="en-US" sz="30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Kozuka Gothic Pro M"/>
                </a:rPr>
                <a:t>Tax records</a:t>
              </a:r>
            </a:p>
            <a:p>
              <a:pPr marL="0" lvl="1" indent="0" eaLnBrk="1" hangingPunct="1">
                <a:lnSpc>
                  <a:spcPct val="80000"/>
                </a:lnSpc>
                <a:spcBef>
                  <a:spcPct val="20000"/>
                </a:spcBef>
                <a:buSzPct val="80000"/>
              </a:pPr>
              <a:r>
                <a:rPr lang="en-US" sz="3000" dirty="0" smtClean="0">
                  <a:solidFill>
                    <a:prstClr val="black"/>
                  </a:solidFill>
                  <a:latin typeface="Arial" panose="020B0604020202020204" pitchFamily="34" charset="0"/>
                  <a:ea typeface="Kozuka Gothic Pro M"/>
                </a:rPr>
                <a:t>Earnings, College Attendance, Teen Birth</a:t>
              </a:r>
            </a:p>
          </p:txBody>
        </p:sp>
      </p:grp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0" y="20800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indent="0" algn="ctr" eaLnBrk="1" hangingPunct="1"/>
            <a:r>
              <a:rPr lang="en-US" sz="2600" b="1" dirty="0" smtClean="0">
                <a:solidFill>
                  <a:srgbClr val="002060"/>
                </a:solidFill>
                <a:latin typeface="Arial"/>
                <a:cs typeface="Arial"/>
              </a:rPr>
              <a:t>Using Big Data to Study Teachers’ Impacts</a:t>
            </a:r>
            <a:endParaRPr lang="en-US" sz="2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1066800"/>
            <a:ext cx="7162800" cy="2039005"/>
            <a:chOff x="1066800" y="3579813"/>
            <a:chExt cx="7162800" cy="2039005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 bwMode="auto">
            <a:xfrm>
              <a:off x="1066800" y="3579813"/>
              <a:ext cx="4419600" cy="114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627063" indent="-3937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1pPr>
              <a:lvl2pPr marL="1014413" indent="-2730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pitchFamily="34" charset="0"/>
                </a:defRPr>
              </a:lvl9pPr>
            </a:lstStyle>
            <a:p>
              <a:pPr marL="0" lvl="1" eaLnBrk="1" hangingPunct="1">
                <a:lnSpc>
                  <a:spcPct val="80000"/>
                </a:lnSpc>
                <a:spcBef>
                  <a:spcPct val="20000"/>
                </a:spcBef>
                <a:buSzPct val="80000"/>
                <a:buFontTx/>
                <a:buBlip>
                  <a:blip r:embed="rId4"/>
                </a:buBlip>
              </a:pPr>
              <a:endPara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endParaRPr>
            </a:p>
            <a:p>
              <a:pPr marL="0" lvl="1" indent="0" eaLnBrk="1" hangingPunct="1">
                <a:lnSpc>
                  <a:spcPct val="80000"/>
                </a:lnSpc>
                <a:spcBef>
                  <a:spcPct val="20000"/>
                </a:spcBef>
                <a:buSzPct val="80000"/>
              </a:pPr>
              <a:r>
                <a:rPr lang="en-US" sz="30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Kozuka Gothic Pro M"/>
                </a:rPr>
                <a:t>School district records</a:t>
              </a:r>
            </a:p>
            <a:p>
              <a:pPr marL="0" lvl="1" indent="0" eaLnBrk="1" hangingPunct="1">
                <a:lnSpc>
                  <a:spcPct val="80000"/>
                </a:lnSpc>
                <a:spcBef>
                  <a:spcPct val="20000"/>
                </a:spcBef>
                <a:buSzPct val="80000"/>
              </a:pPr>
              <a:r>
                <a:rPr lang="en-US" sz="3000" dirty="0" smtClean="0">
                  <a:solidFill>
                    <a:prstClr val="black"/>
                  </a:solidFill>
                  <a:latin typeface="Arial" panose="020B0604020202020204" pitchFamily="34" charset="0"/>
                  <a:ea typeface="Kozuka Gothic Pro M"/>
                </a:rPr>
                <a:t>2.5 million children</a:t>
              </a:r>
            </a:p>
            <a:p>
              <a:pPr marL="0" lvl="1" indent="0" eaLnBrk="1" hangingPunct="1">
                <a:lnSpc>
                  <a:spcPct val="80000"/>
                </a:lnSpc>
                <a:spcBef>
                  <a:spcPct val="20000"/>
                </a:spcBef>
                <a:buSzPct val="80000"/>
              </a:pPr>
              <a:r>
                <a:rPr lang="en-US" sz="3000" dirty="0" smtClean="0">
                  <a:solidFill>
                    <a:prstClr val="black"/>
                  </a:solidFill>
                  <a:latin typeface="Arial" panose="020B0604020202020204" pitchFamily="34" charset="0"/>
                  <a:ea typeface="Kozuka Gothic Pro M"/>
                </a:rPr>
                <a:t>18 million test scores</a:t>
              </a:r>
            </a:p>
          </p:txBody>
        </p:sp>
        <p:pic>
          <p:nvPicPr>
            <p:cNvPr id="29" name="Picture 2" descr="http://wamu.org/sites/wamu.org/files/styles/headline_landscape/public/images/attach/08.15.12news-flickr-multiple-choice-test-pencil-edit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1"/>
            <a:stretch/>
          </p:blipFill>
          <p:spPr bwMode="auto">
            <a:xfrm>
              <a:off x="5702582" y="3758183"/>
              <a:ext cx="2527018" cy="1860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997" y="6172200"/>
            <a:ext cx="6383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Source: </a:t>
            </a:r>
            <a:r>
              <a:rPr lang="en-US" sz="1600" i="1" dirty="0" err="1" smtClean="0">
                <a:solidFill>
                  <a:prstClr val="black"/>
                </a:solidFill>
              </a:rPr>
              <a:t>Chetty</a:t>
            </a:r>
            <a:r>
              <a:rPr lang="en-US" sz="1600" i="1" dirty="0" smtClean="0">
                <a:solidFill>
                  <a:prstClr val="black"/>
                </a:solidFill>
              </a:rPr>
              <a:t>, Friedman, </a:t>
            </a:r>
            <a:r>
              <a:rPr lang="en-US" sz="1600" i="1" dirty="0" err="1" smtClean="0">
                <a:solidFill>
                  <a:prstClr val="black"/>
                </a:solidFill>
              </a:rPr>
              <a:t>Hilger</a:t>
            </a:r>
            <a:r>
              <a:rPr lang="en-US" sz="1600" i="1" dirty="0" smtClean="0">
                <a:solidFill>
                  <a:prstClr val="black"/>
                </a:solidFill>
              </a:rPr>
              <a:t>, Saez, </a:t>
            </a:r>
            <a:r>
              <a:rPr lang="en-US" sz="1600" i="1" dirty="0" err="1" smtClean="0">
                <a:solidFill>
                  <a:prstClr val="black"/>
                </a:solidFill>
              </a:rPr>
              <a:t>Schanzenbach</a:t>
            </a:r>
            <a:r>
              <a:rPr lang="en-US" sz="1600" i="1" dirty="0" smtClean="0">
                <a:solidFill>
                  <a:prstClr val="black"/>
                </a:solidFill>
              </a:rPr>
              <a:t>, </a:t>
            </a:r>
            <a:r>
              <a:rPr lang="en-US" sz="1600" i="1" dirty="0" err="1" smtClean="0">
                <a:solidFill>
                  <a:prstClr val="black"/>
                </a:solidFill>
              </a:rPr>
              <a:t>Yagan</a:t>
            </a:r>
            <a:r>
              <a:rPr lang="en-US" sz="1600" i="1" dirty="0" smtClean="0">
                <a:solidFill>
                  <a:prstClr val="black"/>
                </a:solidFill>
              </a:rPr>
              <a:t> 2011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7" y="6477000"/>
            <a:ext cx="383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Source: </a:t>
            </a:r>
            <a:r>
              <a:rPr lang="en-US" sz="1600" i="1" dirty="0" err="1" smtClean="0">
                <a:solidFill>
                  <a:prstClr val="black"/>
                </a:solidFill>
              </a:rPr>
              <a:t>Chetty</a:t>
            </a:r>
            <a:r>
              <a:rPr lang="en-US" sz="1600" i="1" dirty="0" smtClean="0">
                <a:solidFill>
                  <a:prstClr val="black"/>
                </a:solidFill>
              </a:rPr>
              <a:t>, Friedman, </a:t>
            </a:r>
            <a:r>
              <a:rPr lang="en-US" sz="1600" i="1" dirty="0" err="1" smtClean="0">
                <a:solidFill>
                  <a:prstClr val="black"/>
                </a:solidFill>
              </a:rPr>
              <a:t>Rockoff</a:t>
            </a:r>
            <a:r>
              <a:rPr lang="en-US" sz="1600" i="1" dirty="0" smtClean="0">
                <a:solidFill>
                  <a:prstClr val="black"/>
                </a:solidFill>
              </a:rPr>
              <a:t> 2014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 txBox="1">
            <a:spLocks/>
          </p:cNvSpPr>
          <p:nvPr/>
        </p:nvSpPr>
        <p:spPr bwMode="auto">
          <a:xfrm>
            <a:off x="228614" y="838206"/>
            <a:ext cx="8577263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7063" indent="-3937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1014413" indent="-2730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914400" y="3048000"/>
            <a:ext cx="7315200" cy="3124200"/>
          </a:xfrm>
          <a:prstGeom prst="rect">
            <a:avLst/>
          </a:prstGeom>
          <a:noFill/>
          <a:ln w="6985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066814" y="3236918"/>
            <a:ext cx="9701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“cup”</a:t>
            </a:r>
          </a:p>
        </p:txBody>
      </p:sp>
      <p:pic>
        <p:nvPicPr>
          <p:cNvPr id="25605" name="Picture 6" descr="clipart-shi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0625"/>
            <a:ext cx="18859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img_b0100522aa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39" y="3959253"/>
            <a:ext cx="17557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pencil0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187825"/>
            <a:ext cx="1339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914400" y="1371600"/>
            <a:ext cx="7772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 a word to you.  Listen for the 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sound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circle the picture that 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same sound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None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1F497D"/>
              </a:buClr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  <a:defRPr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238781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indent="0" algn="ctr" eaLnBrk="1" hangingPunct="1"/>
            <a:r>
              <a:rPr lang="en-US" sz="2600" b="1" dirty="0" smtClean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lang="en-US" sz="2600" b="1" dirty="0">
                <a:solidFill>
                  <a:srgbClr val="002060"/>
                </a:solidFill>
                <a:latin typeface="Arial"/>
                <a:cs typeface="Arial"/>
              </a:rPr>
              <a:t>Kindergarten Test</a:t>
            </a:r>
          </a:p>
        </p:txBody>
      </p:sp>
    </p:spTree>
    <p:extLst>
      <p:ext uri="{BB962C8B-B14F-4D97-AF65-F5344CB8AC3E}">
        <p14:creationId xmlns:p14="http://schemas.microsoft.com/office/powerpoint/2010/main" val="30871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551479" y="182563"/>
            <a:ext cx="61426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b="1" dirty="0" smtClean="0">
                <a:solidFill>
                  <a:srgbClr val="1E2D70"/>
                </a:solidFill>
                <a:latin typeface="Arial" charset="0"/>
              </a:rPr>
              <a:t>Correlation: Wage Earnings vs. Kindergarten Test Score</a:t>
            </a:r>
          </a:p>
        </p:txBody>
      </p:sp>
      <p:sp>
        <p:nvSpPr>
          <p:cNvPr id="21508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123950" y="6389688"/>
            <a:ext cx="7578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KG Test Score Percentile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 rot="-5400000">
            <a:off x="-2363787" y="3200400"/>
            <a:ext cx="5184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Mean Wage Earnings from Age 25-27</a:t>
            </a:r>
          </a:p>
        </p:txBody>
      </p:sp>
      <p:sp>
        <p:nvSpPr>
          <p:cNvPr id="21511" name="Rectangle 229"/>
          <p:cNvSpPr>
            <a:spLocks noChangeArrowheads="1"/>
          </p:cNvSpPr>
          <p:nvPr/>
        </p:nvSpPr>
        <p:spPr bwMode="auto">
          <a:xfrm>
            <a:off x="461963" y="555942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$10K</a:t>
            </a:r>
          </a:p>
        </p:txBody>
      </p:sp>
      <p:sp>
        <p:nvSpPr>
          <p:cNvPr id="21512" name="Rectangle 240"/>
          <p:cNvSpPr>
            <a:spLocks noChangeArrowheads="1"/>
          </p:cNvSpPr>
          <p:nvPr/>
        </p:nvSpPr>
        <p:spPr bwMode="auto">
          <a:xfrm>
            <a:off x="1203325" y="6002338"/>
            <a:ext cx="114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21513" name="Rectangle 241"/>
          <p:cNvSpPr>
            <a:spLocks noChangeArrowheads="1"/>
          </p:cNvSpPr>
          <p:nvPr/>
        </p:nvSpPr>
        <p:spPr bwMode="auto">
          <a:xfrm>
            <a:off x="2597150" y="6002338"/>
            <a:ext cx="227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20</a:t>
            </a:r>
          </a:p>
        </p:txBody>
      </p:sp>
      <p:sp>
        <p:nvSpPr>
          <p:cNvPr id="21514" name="Rectangle 242"/>
          <p:cNvSpPr>
            <a:spLocks noChangeArrowheads="1"/>
          </p:cNvSpPr>
          <p:nvPr/>
        </p:nvSpPr>
        <p:spPr bwMode="auto">
          <a:xfrm>
            <a:off x="4038600" y="6002338"/>
            <a:ext cx="227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40</a:t>
            </a:r>
          </a:p>
        </p:txBody>
      </p:sp>
      <p:sp>
        <p:nvSpPr>
          <p:cNvPr id="21515" name="Rectangle 243"/>
          <p:cNvSpPr>
            <a:spLocks noChangeArrowheads="1"/>
          </p:cNvSpPr>
          <p:nvPr/>
        </p:nvSpPr>
        <p:spPr bwMode="auto">
          <a:xfrm>
            <a:off x="5564188" y="6002338"/>
            <a:ext cx="227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60</a:t>
            </a:r>
          </a:p>
        </p:txBody>
      </p:sp>
      <p:sp>
        <p:nvSpPr>
          <p:cNvPr id="21516" name="Rectangle 244"/>
          <p:cNvSpPr>
            <a:spLocks noChangeArrowheads="1"/>
          </p:cNvSpPr>
          <p:nvPr/>
        </p:nvSpPr>
        <p:spPr bwMode="auto">
          <a:xfrm>
            <a:off x="7010400" y="6002338"/>
            <a:ext cx="227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80</a:t>
            </a:r>
          </a:p>
        </p:txBody>
      </p:sp>
      <p:sp>
        <p:nvSpPr>
          <p:cNvPr id="21517" name="Rectangle 245"/>
          <p:cNvSpPr>
            <a:spLocks noChangeArrowheads="1"/>
          </p:cNvSpPr>
          <p:nvPr/>
        </p:nvSpPr>
        <p:spPr bwMode="auto">
          <a:xfrm>
            <a:off x="8458200" y="6002338"/>
            <a:ext cx="341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21518" name="Line 8"/>
          <p:cNvSpPr>
            <a:spLocks noChangeShapeType="1"/>
          </p:cNvSpPr>
          <p:nvPr/>
        </p:nvSpPr>
        <p:spPr bwMode="auto">
          <a:xfrm flipH="1" flipV="1">
            <a:off x="1100138" y="517525"/>
            <a:ext cx="0" cy="5413375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19" name="Line 11"/>
          <p:cNvSpPr>
            <a:spLocks noChangeShapeType="1"/>
          </p:cNvSpPr>
          <p:nvPr/>
        </p:nvSpPr>
        <p:spPr bwMode="auto">
          <a:xfrm>
            <a:off x="1098550" y="5929313"/>
            <a:ext cx="7712075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20" name="Line 18"/>
          <p:cNvSpPr>
            <a:spLocks noChangeShapeType="1"/>
          </p:cNvSpPr>
          <p:nvPr/>
        </p:nvSpPr>
        <p:spPr bwMode="auto">
          <a:xfrm>
            <a:off x="1098550" y="3978275"/>
            <a:ext cx="7712075" cy="1588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21" name="Line 19"/>
          <p:cNvSpPr>
            <a:spLocks noChangeShapeType="1"/>
          </p:cNvSpPr>
          <p:nvPr/>
        </p:nvSpPr>
        <p:spPr bwMode="auto">
          <a:xfrm>
            <a:off x="1098550" y="2252663"/>
            <a:ext cx="7712075" cy="1587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grpSp>
        <p:nvGrpSpPr>
          <p:cNvPr id="21522" name="Group 232"/>
          <p:cNvGrpSpPr>
            <a:grpSpLocks/>
          </p:cNvGrpSpPr>
          <p:nvPr/>
        </p:nvGrpSpPr>
        <p:grpSpPr bwMode="auto">
          <a:xfrm>
            <a:off x="1536700" y="885825"/>
            <a:ext cx="6834188" cy="4938713"/>
            <a:chOff x="1536700" y="885825"/>
            <a:chExt cx="6834188" cy="4938713"/>
          </a:xfrm>
        </p:grpSpPr>
        <p:sp>
          <p:nvSpPr>
            <p:cNvPr id="21540" name="Oval 29"/>
            <p:cNvSpPr>
              <a:spLocks noChangeArrowheads="1"/>
            </p:cNvSpPr>
            <p:nvPr/>
          </p:nvSpPr>
          <p:spPr bwMode="auto">
            <a:xfrm>
              <a:off x="1536700" y="5753100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1" name="Oval 39"/>
            <p:cNvSpPr>
              <a:spLocks noChangeArrowheads="1"/>
            </p:cNvSpPr>
            <p:nvPr/>
          </p:nvSpPr>
          <p:spPr bwMode="auto">
            <a:xfrm>
              <a:off x="1965325" y="4498975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2" name="Oval 49"/>
            <p:cNvSpPr>
              <a:spLocks noChangeArrowheads="1"/>
            </p:cNvSpPr>
            <p:nvPr/>
          </p:nvSpPr>
          <p:spPr bwMode="auto">
            <a:xfrm>
              <a:off x="2393950" y="4967288"/>
              <a:ext cx="71438" cy="7143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3" name="Oval 59"/>
            <p:cNvSpPr>
              <a:spLocks noChangeArrowheads="1"/>
            </p:cNvSpPr>
            <p:nvPr/>
          </p:nvSpPr>
          <p:spPr bwMode="auto">
            <a:xfrm>
              <a:off x="2770188" y="4252913"/>
              <a:ext cx="71437" cy="7143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4" name="Oval 69"/>
            <p:cNvSpPr>
              <a:spLocks noChangeArrowheads="1"/>
            </p:cNvSpPr>
            <p:nvPr/>
          </p:nvSpPr>
          <p:spPr bwMode="auto">
            <a:xfrm>
              <a:off x="3159125" y="4273550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5" name="Oval 79"/>
            <p:cNvSpPr>
              <a:spLocks noChangeArrowheads="1"/>
            </p:cNvSpPr>
            <p:nvPr/>
          </p:nvSpPr>
          <p:spPr bwMode="auto">
            <a:xfrm>
              <a:off x="3505200" y="4070350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6" name="Oval 89"/>
            <p:cNvSpPr>
              <a:spLocks noChangeArrowheads="1"/>
            </p:cNvSpPr>
            <p:nvPr/>
          </p:nvSpPr>
          <p:spPr bwMode="auto">
            <a:xfrm>
              <a:off x="3862388" y="3895725"/>
              <a:ext cx="71437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7" name="Oval 99"/>
            <p:cNvSpPr>
              <a:spLocks noChangeArrowheads="1"/>
            </p:cNvSpPr>
            <p:nvPr/>
          </p:nvSpPr>
          <p:spPr bwMode="auto">
            <a:xfrm>
              <a:off x="4229100" y="3865563"/>
              <a:ext cx="71438" cy="7143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8" name="Oval 109"/>
            <p:cNvSpPr>
              <a:spLocks noChangeArrowheads="1"/>
            </p:cNvSpPr>
            <p:nvPr/>
          </p:nvSpPr>
          <p:spPr bwMode="auto">
            <a:xfrm>
              <a:off x="4576763" y="3141663"/>
              <a:ext cx="71437" cy="7143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49" name="Oval 119"/>
            <p:cNvSpPr>
              <a:spLocks noChangeArrowheads="1"/>
            </p:cNvSpPr>
            <p:nvPr/>
          </p:nvSpPr>
          <p:spPr bwMode="auto">
            <a:xfrm>
              <a:off x="4902200" y="3070225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0" name="Oval 129"/>
            <p:cNvSpPr>
              <a:spLocks noChangeArrowheads="1"/>
            </p:cNvSpPr>
            <p:nvPr/>
          </p:nvSpPr>
          <p:spPr bwMode="auto">
            <a:xfrm>
              <a:off x="5229225" y="2906713"/>
              <a:ext cx="71438" cy="7143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1" name="Oval 139"/>
            <p:cNvSpPr>
              <a:spLocks noChangeArrowheads="1"/>
            </p:cNvSpPr>
            <p:nvPr/>
          </p:nvSpPr>
          <p:spPr bwMode="auto">
            <a:xfrm>
              <a:off x="5565775" y="2886075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2" name="Oval 149"/>
            <p:cNvSpPr>
              <a:spLocks noChangeArrowheads="1"/>
            </p:cNvSpPr>
            <p:nvPr/>
          </p:nvSpPr>
          <p:spPr bwMode="auto">
            <a:xfrm>
              <a:off x="5881688" y="2722563"/>
              <a:ext cx="71437" cy="7143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3" name="Oval 159"/>
            <p:cNvSpPr>
              <a:spLocks noChangeArrowheads="1"/>
            </p:cNvSpPr>
            <p:nvPr/>
          </p:nvSpPr>
          <p:spPr bwMode="auto">
            <a:xfrm>
              <a:off x="6199188" y="2528888"/>
              <a:ext cx="71437" cy="7143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4" name="Oval 169"/>
            <p:cNvSpPr>
              <a:spLocks noChangeArrowheads="1"/>
            </p:cNvSpPr>
            <p:nvPr/>
          </p:nvSpPr>
          <p:spPr bwMode="auto">
            <a:xfrm>
              <a:off x="6515100" y="2314575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5" name="Oval 179"/>
            <p:cNvSpPr>
              <a:spLocks noChangeArrowheads="1"/>
            </p:cNvSpPr>
            <p:nvPr/>
          </p:nvSpPr>
          <p:spPr bwMode="auto">
            <a:xfrm>
              <a:off x="6831013" y="2070100"/>
              <a:ext cx="71437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6" name="Oval 189"/>
            <p:cNvSpPr>
              <a:spLocks noChangeArrowheads="1"/>
            </p:cNvSpPr>
            <p:nvPr/>
          </p:nvSpPr>
          <p:spPr bwMode="auto">
            <a:xfrm>
              <a:off x="7188200" y="2151063"/>
              <a:ext cx="71438" cy="7143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7" name="Oval 199"/>
            <p:cNvSpPr>
              <a:spLocks noChangeArrowheads="1"/>
            </p:cNvSpPr>
            <p:nvPr/>
          </p:nvSpPr>
          <p:spPr bwMode="auto">
            <a:xfrm>
              <a:off x="7566025" y="1314450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8" name="Oval 210"/>
            <p:cNvSpPr>
              <a:spLocks noChangeArrowheads="1"/>
            </p:cNvSpPr>
            <p:nvPr/>
          </p:nvSpPr>
          <p:spPr bwMode="auto">
            <a:xfrm>
              <a:off x="7902575" y="1374775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59" name="Oval 220"/>
            <p:cNvSpPr>
              <a:spLocks noChangeArrowheads="1"/>
            </p:cNvSpPr>
            <p:nvPr/>
          </p:nvSpPr>
          <p:spPr bwMode="auto">
            <a:xfrm>
              <a:off x="8299450" y="885825"/>
              <a:ext cx="71438" cy="7143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mss10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523" name="Line 221"/>
          <p:cNvSpPr>
            <a:spLocks noChangeShapeType="1"/>
          </p:cNvSpPr>
          <p:nvPr/>
        </p:nvSpPr>
        <p:spPr bwMode="auto">
          <a:xfrm flipH="1">
            <a:off x="1098550" y="854075"/>
            <a:ext cx="7712075" cy="4776788"/>
          </a:xfrm>
          <a:prstGeom prst="line">
            <a:avLst/>
          </a:prstGeom>
          <a:noFill/>
          <a:ln w="25400" cap="rnd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24" name="Line 223"/>
          <p:cNvSpPr>
            <a:spLocks noChangeShapeType="1"/>
          </p:cNvSpPr>
          <p:nvPr/>
        </p:nvSpPr>
        <p:spPr bwMode="auto">
          <a:xfrm>
            <a:off x="1098550" y="3978275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25" name="Line 224"/>
          <p:cNvSpPr>
            <a:spLocks noChangeShapeType="1"/>
          </p:cNvSpPr>
          <p:nvPr/>
        </p:nvSpPr>
        <p:spPr bwMode="auto">
          <a:xfrm>
            <a:off x="1098550" y="2252663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26" name="Line 225"/>
          <p:cNvSpPr>
            <a:spLocks noChangeShapeType="1"/>
          </p:cNvSpPr>
          <p:nvPr/>
        </p:nvSpPr>
        <p:spPr bwMode="auto">
          <a:xfrm>
            <a:off x="1098550" y="512763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27" name="Rectangle 227"/>
          <p:cNvSpPr>
            <a:spLocks noChangeArrowheads="1"/>
          </p:cNvSpPr>
          <p:nvPr/>
        </p:nvSpPr>
        <p:spPr bwMode="auto">
          <a:xfrm>
            <a:off x="490538" y="3854450"/>
            <a:ext cx="4778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$15K</a:t>
            </a:r>
          </a:p>
        </p:txBody>
      </p:sp>
      <p:sp>
        <p:nvSpPr>
          <p:cNvPr id="21528" name="Rectangle 228"/>
          <p:cNvSpPr>
            <a:spLocks noChangeArrowheads="1"/>
          </p:cNvSpPr>
          <p:nvPr/>
        </p:nvSpPr>
        <p:spPr bwMode="auto">
          <a:xfrm>
            <a:off x="490538" y="2128838"/>
            <a:ext cx="477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$20K</a:t>
            </a:r>
          </a:p>
        </p:txBody>
      </p:sp>
      <p:sp>
        <p:nvSpPr>
          <p:cNvPr id="21529" name="Rectangle 229"/>
          <p:cNvSpPr>
            <a:spLocks noChangeArrowheads="1"/>
          </p:cNvSpPr>
          <p:nvPr/>
        </p:nvSpPr>
        <p:spPr bwMode="auto">
          <a:xfrm>
            <a:off x="490538" y="404813"/>
            <a:ext cx="477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$25K</a:t>
            </a:r>
          </a:p>
        </p:txBody>
      </p:sp>
      <p:sp>
        <p:nvSpPr>
          <p:cNvPr id="21530" name="Line 230"/>
          <p:cNvSpPr>
            <a:spLocks noChangeShapeType="1"/>
          </p:cNvSpPr>
          <p:nvPr/>
        </p:nvSpPr>
        <p:spPr bwMode="auto">
          <a:xfrm flipV="1">
            <a:off x="1260475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31" name="Line 231"/>
          <p:cNvSpPr>
            <a:spLocks noChangeShapeType="1"/>
          </p:cNvSpPr>
          <p:nvPr/>
        </p:nvSpPr>
        <p:spPr bwMode="auto">
          <a:xfrm flipV="1">
            <a:off x="2730500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32" name="Line 232"/>
          <p:cNvSpPr>
            <a:spLocks noChangeShapeType="1"/>
          </p:cNvSpPr>
          <p:nvPr/>
        </p:nvSpPr>
        <p:spPr bwMode="auto">
          <a:xfrm flipV="1">
            <a:off x="4198938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33" name="Line 233"/>
          <p:cNvSpPr>
            <a:spLocks noChangeShapeType="1"/>
          </p:cNvSpPr>
          <p:nvPr/>
        </p:nvSpPr>
        <p:spPr bwMode="auto">
          <a:xfrm flipV="1">
            <a:off x="5667375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34" name="Line 234"/>
          <p:cNvSpPr>
            <a:spLocks noChangeShapeType="1"/>
          </p:cNvSpPr>
          <p:nvPr/>
        </p:nvSpPr>
        <p:spPr bwMode="auto">
          <a:xfrm flipV="1">
            <a:off x="7146925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35" name="Line 235"/>
          <p:cNvSpPr>
            <a:spLocks noChangeShapeType="1"/>
          </p:cNvSpPr>
          <p:nvPr/>
        </p:nvSpPr>
        <p:spPr bwMode="auto">
          <a:xfrm flipV="1">
            <a:off x="8615363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grpSp>
        <p:nvGrpSpPr>
          <p:cNvPr id="21537" name="Group 55"/>
          <p:cNvGrpSpPr>
            <a:grpSpLocks/>
          </p:cNvGrpSpPr>
          <p:nvPr/>
        </p:nvGrpSpPr>
        <p:grpSpPr bwMode="auto">
          <a:xfrm>
            <a:off x="1096963" y="5713413"/>
            <a:ext cx="7712075" cy="0"/>
            <a:chOff x="1127125" y="5713412"/>
            <a:chExt cx="7712075" cy="1588"/>
          </a:xfrm>
        </p:grpSpPr>
        <p:sp>
          <p:nvSpPr>
            <p:cNvPr id="21538" name="Line 18"/>
            <p:cNvSpPr>
              <a:spLocks noChangeShapeType="1"/>
            </p:cNvSpPr>
            <p:nvPr/>
          </p:nvSpPr>
          <p:spPr bwMode="auto">
            <a:xfrm>
              <a:off x="1127125" y="5713412"/>
              <a:ext cx="7712075" cy="1588"/>
            </a:xfrm>
            <a:prstGeom prst="line">
              <a:avLst/>
            </a:prstGeom>
            <a:noFill/>
            <a:ln w="6" cap="rnd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cmss10" pitchFamily="34" charset="0"/>
                <a:cs typeface="Arial" charset="0"/>
              </a:endParaRPr>
            </a:p>
          </p:txBody>
        </p:sp>
        <p:sp>
          <p:nvSpPr>
            <p:cNvPr id="21539" name="Line 223"/>
            <p:cNvSpPr>
              <a:spLocks noChangeShapeType="1"/>
            </p:cNvSpPr>
            <p:nvPr/>
          </p:nvSpPr>
          <p:spPr bwMode="auto">
            <a:xfrm>
              <a:off x="1127125" y="5713412"/>
              <a:ext cx="80963" cy="1588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cmss10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0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tent Placeholder 2"/>
          <p:cNvSpPr txBox="1">
            <a:spLocks/>
          </p:cNvSpPr>
          <p:nvPr/>
        </p:nvSpPr>
        <p:spPr>
          <a:xfrm>
            <a:off x="457200" y="1295400"/>
            <a:ext cx="8229600" cy="533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that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child born to parents in the bottom fifth of the income distribution reaches the top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fifth: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4" name="Rectangle 42"/>
          <p:cNvSpPr>
            <a:spLocks noChangeArrowheads="1"/>
          </p:cNvSpPr>
          <p:nvPr/>
        </p:nvSpPr>
        <p:spPr bwMode="auto">
          <a:xfrm>
            <a:off x="1430337" y="4996940"/>
            <a:ext cx="6494463" cy="519360"/>
          </a:xfrm>
          <a:prstGeom prst="rect">
            <a:avLst/>
          </a:prstGeom>
          <a:solidFill>
            <a:srgbClr val="FFC000"/>
          </a:solidFill>
          <a:ln w="0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1430337" y="4119877"/>
            <a:ext cx="5646738" cy="523946"/>
          </a:xfrm>
          <a:prstGeom prst="rect">
            <a:avLst/>
          </a:prstGeom>
          <a:solidFill>
            <a:srgbClr val="6CA62C"/>
          </a:solidFill>
          <a:ln w="0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44"/>
          <p:cNvSpPr>
            <a:spLocks noChangeArrowheads="1"/>
          </p:cNvSpPr>
          <p:nvPr/>
        </p:nvSpPr>
        <p:spPr bwMode="auto">
          <a:xfrm>
            <a:off x="1430337" y="3247399"/>
            <a:ext cx="4327525" cy="523946"/>
          </a:xfrm>
          <a:prstGeom prst="rect">
            <a:avLst/>
          </a:prstGeom>
          <a:solidFill>
            <a:srgbClr val="0070C0"/>
          </a:solidFill>
          <a:ln w="0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auto">
          <a:xfrm>
            <a:off x="1430337" y="2373775"/>
            <a:ext cx="3617913" cy="520506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531812" y="5168914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Canada</a:t>
            </a: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393699" y="4295290"/>
            <a:ext cx="987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Denmark</a:t>
            </a:r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1014412" y="3422812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UK</a:t>
            </a: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858837" y="2550334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USA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8120062" y="5118121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13.5%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7208837" y="4243351"/>
            <a:ext cx="636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11.7%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>
            <a:off x="5186362" y="2495529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7.5%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7" name="Rectangle 28"/>
          <p:cNvSpPr>
            <a:spLocks noChangeArrowheads="1"/>
          </p:cNvSpPr>
          <p:nvPr/>
        </p:nvSpPr>
        <p:spPr bwMode="auto">
          <a:xfrm>
            <a:off x="5928065" y="3370873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9.0%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1966" y="3364468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Blanden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dirty="0" err="1" smtClean="0">
                <a:solidFill>
                  <a:prstClr val="black"/>
                </a:solidFill>
              </a:rPr>
              <a:t>Machin</a:t>
            </a:r>
            <a:r>
              <a:rPr lang="en-US" sz="1400" dirty="0" smtClean="0">
                <a:solidFill>
                  <a:prstClr val="black"/>
                </a:solidFill>
              </a:rPr>
              <a:t> 2008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4233446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Boserup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Kopczuk</a:t>
            </a:r>
            <a:r>
              <a:rPr lang="en-US" sz="1400" dirty="0" smtClean="0">
                <a:solidFill>
                  <a:prstClr val="black"/>
                </a:solidFill>
              </a:rPr>
              <a:t>, and </a:t>
            </a:r>
            <a:r>
              <a:rPr lang="en-US" sz="1400" dirty="0" err="1" smtClean="0">
                <a:solidFill>
                  <a:prstClr val="black"/>
                </a:solidFill>
              </a:rPr>
              <a:t>Kreiner</a:t>
            </a:r>
            <a:r>
              <a:rPr lang="en-US" sz="1400" dirty="0" smtClean="0">
                <a:solidFill>
                  <a:prstClr val="black"/>
                </a:solidFill>
              </a:rPr>
              <a:t> 2013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5071646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Corak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dirty="0" err="1" smtClean="0">
                <a:solidFill>
                  <a:prstClr val="black"/>
                </a:solidFill>
              </a:rPr>
              <a:t>Heisz</a:t>
            </a:r>
            <a:r>
              <a:rPr lang="en-US" sz="1400" dirty="0" smtClean="0">
                <a:solidFill>
                  <a:prstClr val="black"/>
                </a:solidFill>
              </a:rPr>
              <a:t> 1999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1966" y="2514600"/>
            <a:ext cx="2928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Chetty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Hendren</a:t>
            </a:r>
            <a:r>
              <a:rPr lang="en-US" sz="1400" dirty="0" smtClean="0">
                <a:solidFill>
                  <a:prstClr val="black"/>
                </a:solidFill>
              </a:rPr>
              <a:t>, Kline, </a:t>
            </a:r>
            <a:r>
              <a:rPr lang="en-US" sz="1400" dirty="0" err="1" smtClean="0">
                <a:solidFill>
                  <a:prstClr val="black"/>
                </a:solidFill>
              </a:rPr>
              <a:t>Saez</a:t>
            </a:r>
            <a:r>
              <a:rPr lang="en-US" sz="1400" dirty="0" smtClean="0">
                <a:solidFill>
                  <a:prstClr val="black"/>
                </a:solidFill>
              </a:rPr>
              <a:t> 2014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Dream?</a:t>
            </a:r>
          </a:p>
        </p:txBody>
      </p:sp>
    </p:spTree>
    <p:extLst>
      <p:ext uri="{BB962C8B-B14F-4D97-AF65-F5344CB8AC3E}">
        <p14:creationId xmlns:p14="http://schemas.microsoft.com/office/powerpoint/2010/main" val="36484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1065212" y="3095625"/>
            <a:ext cx="7712075" cy="1588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06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337739" y="182563"/>
            <a:ext cx="65701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b="1" dirty="0" smtClean="0">
                <a:solidFill>
                  <a:srgbClr val="1E2D70"/>
                </a:solidFill>
                <a:latin typeface="Arial" charset="0"/>
              </a:rPr>
              <a:t>Causal Effect of Kindergarten Class Quality: </a:t>
            </a:r>
            <a:r>
              <a:rPr lang="en-US" altLang="en-US" sz="1800" b="1" dirty="0" smtClean="0">
                <a:solidFill>
                  <a:srgbClr val="1E2D70"/>
                </a:solidFill>
                <a:latin typeface="Arial" charset="0"/>
              </a:rPr>
              <a:t>Wage </a:t>
            </a:r>
            <a:r>
              <a:rPr lang="en-US" altLang="en-US" sz="1800" b="1" dirty="0" smtClean="0">
                <a:solidFill>
                  <a:srgbClr val="1E2D70"/>
                </a:solidFill>
                <a:latin typeface="Arial" charset="0"/>
              </a:rPr>
              <a:t>Earnings</a:t>
            </a:r>
            <a:endParaRPr lang="en-US" altLang="en-US" sz="1800" b="1" dirty="0" smtClean="0">
              <a:solidFill>
                <a:srgbClr val="1E2D70"/>
              </a:solidFill>
              <a:latin typeface="Arial" charset="0"/>
            </a:endParaRPr>
          </a:p>
        </p:txBody>
      </p:sp>
      <p:sp>
        <p:nvSpPr>
          <p:cNvPr id="21508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 rot="-5400000">
            <a:off x="-2363787" y="3200400"/>
            <a:ext cx="5184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Mean Wage Earnings from Age 25-27</a:t>
            </a:r>
          </a:p>
        </p:txBody>
      </p:sp>
      <p:sp>
        <p:nvSpPr>
          <p:cNvPr id="21511" name="Rectangle 229"/>
          <p:cNvSpPr>
            <a:spLocks noChangeArrowheads="1"/>
          </p:cNvSpPr>
          <p:nvPr/>
        </p:nvSpPr>
        <p:spPr bwMode="auto">
          <a:xfrm>
            <a:off x="461963" y="555942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$16K</a:t>
            </a:r>
          </a:p>
        </p:txBody>
      </p:sp>
      <p:sp>
        <p:nvSpPr>
          <p:cNvPr id="21518" name="Line 8"/>
          <p:cNvSpPr>
            <a:spLocks noChangeShapeType="1"/>
          </p:cNvSpPr>
          <p:nvPr/>
        </p:nvSpPr>
        <p:spPr bwMode="auto">
          <a:xfrm flipH="1" flipV="1">
            <a:off x="1100138" y="517525"/>
            <a:ext cx="0" cy="5413375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19" name="Line 11"/>
          <p:cNvSpPr>
            <a:spLocks noChangeShapeType="1"/>
          </p:cNvSpPr>
          <p:nvPr/>
        </p:nvSpPr>
        <p:spPr bwMode="auto">
          <a:xfrm>
            <a:off x="1098550" y="5929313"/>
            <a:ext cx="7712075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26" name="Line 225"/>
          <p:cNvSpPr>
            <a:spLocks noChangeShapeType="1"/>
          </p:cNvSpPr>
          <p:nvPr/>
        </p:nvSpPr>
        <p:spPr bwMode="auto">
          <a:xfrm>
            <a:off x="1098550" y="512763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529" name="Rectangle 229"/>
          <p:cNvSpPr>
            <a:spLocks noChangeArrowheads="1"/>
          </p:cNvSpPr>
          <p:nvPr/>
        </p:nvSpPr>
        <p:spPr bwMode="auto">
          <a:xfrm>
            <a:off x="490538" y="404813"/>
            <a:ext cx="477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$18K</a:t>
            </a:r>
          </a:p>
        </p:txBody>
      </p:sp>
      <p:grpSp>
        <p:nvGrpSpPr>
          <p:cNvPr id="21537" name="Group 55"/>
          <p:cNvGrpSpPr>
            <a:grpSpLocks/>
          </p:cNvGrpSpPr>
          <p:nvPr/>
        </p:nvGrpSpPr>
        <p:grpSpPr bwMode="auto">
          <a:xfrm>
            <a:off x="1096963" y="5713413"/>
            <a:ext cx="7712075" cy="0"/>
            <a:chOff x="1127125" y="5713412"/>
            <a:chExt cx="7712075" cy="1588"/>
          </a:xfrm>
        </p:grpSpPr>
        <p:sp>
          <p:nvSpPr>
            <p:cNvPr id="21538" name="Line 18"/>
            <p:cNvSpPr>
              <a:spLocks noChangeShapeType="1"/>
            </p:cNvSpPr>
            <p:nvPr/>
          </p:nvSpPr>
          <p:spPr bwMode="auto">
            <a:xfrm>
              <a:off x="1127125" y="5713412"/>
              <a:ext cx="7712075" cy="1588"/>
            </a:xfrm>
            <a:prstGeom prst="line">
              <a:avLst/>
            </a:prstGeom>
            <a:noFill/>
            <a:ln w="6" cap="rnd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cmss10" pitchFamily="34" charset="0"/>
                <a:cs typeface="Arial" charset="0"/>
              </a:endParaRPr>
            </a:p>
          </p:txBody>
        </p:sp>
        <p:sp>
          <p:nvSpPr>
            <p:cNvPr id="21539" name="Line 223"/>
            <p:cNvSpPr>
              <a:spLocks noChangeShapeType="1"/>
            </p:cNvSpPr>
            <p:nvPr/>
          </p:nvSpPr>
          <p:spPr bwMode="auto">
            <a:xfrm>
              <a:off x="1127125" y="5713412"/>
              <a:ext cx="80963" cy="1588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cmss10" pitchFamily="34" charset="0"/>
                <a:cs typeface="Arial" charset="0"/>
              </a:endParaRPr>
            </a:p>
          </p:txBody>
        </p:sp>
      </p:grp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240770" y="6172200"/>
            <a:ext cx="2984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dirty="0" smtClean="0">
                <a:solidFill>
                  <a:srgbClr val="000000"/>
                </a:solidFill>
              </a:rPr>
              <a:t>Below-Average Class Quality</a:t>
            </a:r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1676400" y="6172200"/>
            <a:ext cx="300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dirty="0" smtClean="0">
                <a:solidFill>
                  <a:srgbClr val="000000"/>
                </a:solidFill>
              </a:rPr>
              <a:t>Above-Average Class Quality</a:t>
            </a:r>
          </a:p>
        </p:txBody>
      </p:sp>
      <p:sp>
        <p:nvSpPr>
          <p:cNvPr id="57" name="Line 38"/>
          <p:cNvSpPr>
            <a:spLocks noChangeShapeType="1"/>
          </p:cNvSpPr>
          <p:nvPr/>
        </p:nvSpPr>
        <p:spPr bwMode="auto">
          <a:xfrm>
            <a:off x="3133725" y="5943600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>
            <a:off x="6705600" y="5943600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2209800" y="1219200"/>
            <a:ext cx="1828800" cy="4724400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0" name="Rectangle 18"/>
          <p:cNvSpPr>
            <a:spLocks noChangeArrowheads="1"/>
          </p:cNvSpPr>
          <p:nvPr/>
        </p:nvSpPr>
        <p:spPr bwMode="auto">
          <a:xfrm>
            <a:off x="5791199" y="3581400"/>
            <a:ext cx="1828800" cy="2362200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2" name="Line 223"/>
          <p:cNvSpPr>
            <a:spLocks noChangeShapeType="1"/>
          </p:cNvSpPr>
          <p:nvPr/>
        </p:nvSpPr>
        <p:spPr bwMode="auto">
          <a:xfrm>
            <a:off x="1066800" y="3095625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63" name="Rectangle 227"/>
          <p:cNvSpPr>
            <a:spLocks noChangeArrowheads="1"/>
          </p:cNvSpPr>
          <p:nvPr/>
        </p:nvSpPr>
        <p:spPr bwMode="auto">
          <a:xfrm>
            <a:off x="457200" y="2971800"/>
            <a:ext cx="477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$17K</a:t>
            </a:r>
          </a:p>
        </p:txBody>
      </p:sp>
      <p:sp>
        <p:nvSpPr>
          <p:cNvPr id="64" name="Right Arrow 63"/>
          <p:cNvSpPr/>
          <p:nvPr/>
        </p:nvSpPr>
        <p:spPr>
          <a:xfrm>
            <a:off x="4343400" y="1852881"/>
            <a:ext cx="1020389" cy="753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5" name="TextBox 297"/>
          <p:cNvSpPr txBox="1">
            <a:spLocks noChangeArrowheads="1"/>
          </p:cNvSpPr>
          <p:nvPr/>
        </p:nvSpPr>
        <p:spPr bwMode="auto">
          <a:xfrm>
            <a:off x="5501414" y="1648361"/>
            <a:ext cx="38353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en-US" sz="3400" dirty="0">
                <a:solidFill>
                  <a:srgbClr val="C00000"/>
                </a:solidFill>
                <a:latin typeface="Arial" pitchFamily="34" charset="0"/>
                <a:ea typeface="Kozuka Gothic Pro M"/>
                <a:cs typeface="Arial" pitchFamily="34" charset="0"/>
              </a:rPr>
              <a:t>$1 million </a:t>
            </a:r>
            <a:endParaRPr lang="en-US" altLang="en-US" sz="3400" dirty="0" smtClean="0">
              <a:solidFill>
                <a:srgbClr val="C00000"/>
              </a:solidFill>
              <a:latin typeface="Arial" pitchFamily="34" charset="0"/>
              <a:ea typeface="Kozuka Gothic Pro M"/>
              <a:cs typeface="Arial" pitchFamily="34" charset="0"/>
            </a:endParaRPr>
          </a:p>
          <a:p>
            <a:pPr eaLnBrk="1" hangingPunct="1">
              <a:lnSpc>
                <a:spcPts val="3200"/>
              </a:lnSpc>
            </a:pPr>
            <a:r>
              <a:rPr lang="en-US" altLang="en-US" sz="3400" dirty="0" smtClean="0">
                <a:solidFill>
                  <a:prstClr val="black"/>
                </a:solidFill>
                <a:latin typeface="Arial" pitchFamily="34" charset="0"/>
                <a:ea typeface="Kozuka Gothic Pro M"/>
                <a:cs typeface="Arial" pitchFamily="34" charset="0"/>
              </a:rPr>
              <a:t>NPV </a:t>
            </a:r>
            <a:r>
              <a:rPr lang="en-US" altLang="en-US" sz="3400" dirty="0">
                <a:solidFill>
                  <a:prstClr val="black"/>
                </a:solidFill>
                <a:latin typeface="Arial" pitchFamily="34" charset="0"/>
                <a:ea typeface="Kozuka Gothic Pro M"/>
                <a:cs typeface="Arial" pitchFamily="34" charset="0"/>
              </a:rPr>
              <a:t>gains per classroom</a:t>
            </a:r>
          </a:p>
        </p:txBody>
      </p:sp>
      <p:sp>
        <p:nvSpPr>
          <p:cNvPr id="25" name="TextBox 297"/>
          <p:cNvSpPr txBox="1">
            <a:spLocks noChangeArrowheads="1"/>
          </p:cNvSpPr>
          <p:nvPr/>
        </p:nvSpPr>
        <p:spPr bwMode="auto">
          <a:xfrm>
            <a:off x="5486400" y="762000"/>
            <a:ext cx="383539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en-US" sz="3400" dirty="0" smtClean="0">
                <a:solidFill>
                  <a:srgbClr val="C00000"/>
                </a:solidFill>
                <a:latin typeface="Arial" pitchFamily="34" charset="0"/>
                <a:ea typeface="Kozuka Gothic Pro M"/>
                <a:cs typeface="Arial" pitchFamily="34" charset="0"/>
              </a:rPr>
              <a:t>+$875 per year</a:t>
            </a:r>
          </a:p>
        </p:txBody>
      </p:sp>
    </p:spTree>
    <p:extLst>
      <p:ext uri="{BB962C8B-B14F-4D97-AF65-F5344CB8AC3E}">
        <p14:creationId xmlns:p14="http://schemas.microsoft.com/office/powerpoint/2010/main" val="343792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1169543" y="5517864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>
            <a:off x="1169543" y="4127373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>
            <a:off x="1169543" y="2736882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1169543" y="1352423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 flipV="1">
            <a:off x="4918742" y="978408"/>
            <a:ext cx="0" cy="4676696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60031" y="4769834"/>
            <a:ext cx="2984580" cy="794783"/>
            <a:chOff x="1260031" y="4769834"/>
            <a:chExt cx="2984580" cy="794783"/>
          </a:xfrm>
        </p:grpSpPr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1260031" y="5471113"/>
              <a:ext cx="95012" cy="9350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1306782" y="4769834"/>
              <a:ext cx="2937829" cy="748030"/>
              <a:chOff x="1306782" y="4769834"/>
              <a:chExt cx="2937829" cy="74803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Oval 74"/>
              <p:cNvSpPr>
                <a:spLocks noChangeArrowheads="1"/>
              </p:cNvSpPr>
              <p:nvPr/>
            </p:nvSpPr>
            <p:spPr bwMode="auto">
              <a:xfrm>
                <a:off x="4149599" y="4980972"/>
                <a:ext cx="95012" cy="9501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1306782" y="4818094"/>
                <a:ext cx="2891076" cy="699770"/>
              </a:xfrm>
              <a:custGeom>
                <a:avLst/>
                <a:gdLst>
                  <a:gd name="T0" fmla="*/ 0 w 549"/>
                  <a:gd name="T1" fmla="*/ 133 h 133"/>
                  <a:gd name="T2" fmla="*/ 275 w 549"/>
                  <a:gd name="T3" fmla="*/ 0 h 133"/>
                  <a:gd name="T4" fmla="*/ 549 w 549"/>
                  <a:gd name="T5" fmla="*/ 4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9" h="133">
                    <a:moveTo>
                      <a:pt x="0" y="133"/>
                    </a:moveTo>
                    <a:lnTo>
                      <a:pt x="275" y="0"/>
                    </a:lnTo>
                    <a:lnTo>
                      <a:pt x="549" y="40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3" name="Oval 73"/>
              <p:cNvSpPr>
                <a:spLocks noChangeArrowheads="1"/>
              </p:cNvSpPr>
              <p:nvPr/>
            </p:nvSpPr>
            <p:spPr bwMode="auto">
              <a:xfrm>
                <a:off x="2707831" y="4769834"/>
                <a:ext cx="95012" cy="9501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6" name="Oval 76"/>
              <p:cNvSpPr>
                <a:spLocks noChangeArrowheads="1"/>
              </p:cNvSpPr>
              <p:nvPr/>
            </p:nvSpPr>
            <p:spPr bwMode="auto">
              <a:xfrm>
                <a:off x="4149599" y="4980972"/>
                <a:ext cx="95012" cy="9501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4197859" y="1068896"/>
            <a:ext cx="4385628" cy="3958827"/>
            <a:chOff x="4197859" y="1068896"/>
            <a:chExt cx="4385628" cy="39588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4197859" y="1115647"/>
              <a:ext cx="4337368" cy="3912076"/>
            </a:xfrm>
            <a:custGeom>
              <a:avLst/>
              <a:gdLst>
                <a:gd name="T0" fmla="*/ 0 w 824"/>
                <a:gd name="T1" fmla="*/ 743 h 743"/>
                <a:gd name="T2" fmla="*/ 275 w 824"/>
                <a:gd name="T3" fmla="*/ 185 h 743"/>
                <a:gd name="T4" fmla="*/ 549 w 824"/>
                <a:gd name="T5" fmla="*/ 165 h 743"/>
                <a:gd name="T6" fmla="*/ 824 w 824"/>
                <a:gd name="T7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4" h="743">
                  <a:moveTo>
                    <a:pt x="0" y="743"/>
                  </a:moveTo>
                  <a:lnTo>
                    <a:pt x="275" y="185"/>
                  </a:lnTo>
                  <a:lnTo>
                    <a:pt x="549" y="165"/>
                  </a:lnTo>
                  <a:lnTo>
                    <a:pt x="82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5597399" y="2041636"/>
              <a:ext cx="95012" cy="9501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7040675" y="1937576"/>
              <a:ext cx="95012" cy="9350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8488475" y="1068896"/>
              <a:ext cx="95012" cy="9350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87" name="Line 87"/>
          <p:cNvSpPr>
            <a:spLocks noChangeShapeType="1"/>
          </p:cNvSpPr>
          <p:nvPr/>
        </p:nvSpPr>
        <p:spPr bwMode="auto">
          <a:xfrm flipV="1">
            <a:off x="1169543" y="978408"/>
            <a:ext cx="0" cy="467669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88" name="Line 88"/>
          <p:cNvSpPr>
            <a:spLocks noChangeShapeType="1"/>
          </p:cNvSpPr>
          <p:nvPr/>
        </p:nvSpPr>
        <p:spPr bwMode="auto">
          <a:xfrm flipH="1">
            <a:off x="1080564" y="5517864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89" name="Rectangle 89"/>
          <p:cNvSpPr>
            <a:spLocks noChangeArrowheads="1"/>
          </p:cNvSpPr>
          <p:nvPr/>
        </p:nvSpPr>
        <p:spPr bwMode="auto">
          <a:xfrm>
            <a:off x="795528" y="540173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50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90" name="Line 90"/>
          <p:cNvSpPr>
            <a:spLocks noChangeShapeType="1"/>
          </p:cNvSpPr>
          <p:nvPr/>
        </p:nvSpPr>
        <p:spPr bwMode="auto">
          <a:xfrm flipH="1">
            <a:off x="1080564" y="4127373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795528" y="4011248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52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92" name="Line 92"/>
          <p:cNvSpPr>
            <a:spLocks noChangeShapeType="1"/>
          </p:cNvSpPr>
          <p:nvPr/>
        </p:nvSpPr>
        <p:spPr bwMode="auto">
          <a:xfrm flipH="1">
            <a:off x="1080564" y="2736882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795528" y="262678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54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94" name="Line 94"/>
          <p:cNvSpPr>
            <a:spLocks noChangeShapeType="1"/>
          </p:cNvSpPr>
          <p:nvPr/>
        </p:nvSpPr>
        <p:spPr bwMode="auto">
          <a:xfrm flipH="1">
            <a:off x="1080564" y="1352423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5" name="Rectangle 95"/>
          <p:cNvSpPr>
            <a:spLocks noChangeArrowheads="1"/>
          </p:cNvSpPr>
          <p:nvPr/>
        </p:nvSpPr>
        <p:spPr bwMode="auto">
          <a:xfrm>
            <a:off x="795528" y="12362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56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97" name="Line 97"/>
          <p:cNvSpPr>
            <a:spLocks noChangeShapeType="1"/>
          </p:cNvSpPr>
          <p:nvPr/>
        </p:nvSpPr>
        <p:spPr bwMode="auto">
          <a:xfrm>
            <a:off x="1169543" y="5655104"/>
            <a:ext cx="750292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8" name="Line 98"/>
          <p:cNvSpPr>
            <a:spLocks noChangeShapeType="1"/>
          </p:cNvSpPr>
          <p:nvPr/>
        </p:nvSpPr>
        <p:spPr bwMode="auto">
          <a:xfrm>
            <a:off x="1306782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1186132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‘93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00" name="Line 100"/>
          <p:cNvSpPr>
            <a:spLocks noChangeShapeType="1"/>
          </p:cNvSpPr>
          <p:nvPr/>
        </p:nvSpPr>
        <p:spPr bwMode="auto">
          <a:xfrm>
            <a:off x="2754583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1" name="Rectangle 101"/>
          <p:cNvSpPr>
            <a:spLocks noChangeArrowheads="1"/>
          </p:cNvSpPr>
          <p:nvPr/>
        </p:nvSpPr>
        <p:spPr bwMode="auto">
          <a:xfrm>
            <a:off x="2633933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‘94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02" name="Line 102"/>
          <p:cNvSpPr>
            <a:spLocks noChangeShapeType="1"/>
          </p:cNvSpPr>
          <p:nvPr/>
        </p:nvSpPr>
        <p:spPr bwMode="auto">
          <a:xfrm>
            <a:off x="4197859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3" name="Rectangle 103"/>
          <p:cNvSpPr>
            <a:spLocks noChangeArrowheads="1"/>
          </p:cNvSpPr>
          <p:nvPr/>
        </p:nvSpPr>
        <p:spPr bwMode="auto">
          <a:xfrm>
            <a:off x="4075700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‘95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04" name="Line 104"/>
          <p:cNvSpPr>
            <a:spLocks noChangeShapeType="1"/>
          </p:cNvSpPr>
          <p:nvPr/>
        </p:nvSpPr>
        <p:spPr bwMode="auto">
          <a:xfrm>
            <a:off x="5645659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523501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‘96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06" name="Line 106"/>
          <p:cNvSpPr>
            <a:spLocks noChangeShapeType="1"/>
          </p:cNvSpPr>
          <p:nvPr/>
        </p:nvSpPr>
        <p:spPr bwMode="auto">
          <a:xfrm>
            <a:off x="7087426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7" name="Rectangle 107"/>
          <p:cNvSpPr>
            <a:spLocks noChangeArrowheads="1"/>
          </p:cNvSpPr>
          <p:nvPr/>
        </p:nvSpPr>
        <p:spPr bwMode="auto">
          <a:xfrm>
            <a:off x="6966776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‘97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08" name="Line 108"/>
          <p:cNvSpPr>
            <a:spLocks noChangeShapeType="1"/>
          </p:cNvSpPr>
          <p:nvPr/>
        </p:nvSpPr>
        <p:spPr bwMode="auto">
          <a:xfrm>
            <a:off x="8535227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9" name="Rectangle 109"/>
          <p:cNvSpPr>
            <a:spLocks noChangeArrowheads="1"/>
          </p:cNvSpPr>
          <p:nvPr/>
        </p:nvSpPr>
        <p:spPr bwMode="auto">
          <a:xfrm>
            <a:off x="8414577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‘98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grpSp>
        <p:nvGrpSpPr>
          <p:cNvPr id="118" name="Group 156"/>
          <p:cNvGrpSpPr>
            <a:grpSpLocks/>
          </p:cNvGrpSpPr>
          <p:nvPr/>
        </p:nvGrpSpPr>
        <p:grpSpPr bwMode="auto">
          <a:xfrm>
            <a:off x="1447800" y="6477000"/>
            <a:ext cx="2926272" cy="276999"/>
            <a:chOff x="1750800" y="6413494"/>
            <a:chExt cx="3097592" cy="294766"/>
          </a:xfrm>
        </p:grpSpPr>
        <p:sp>
          <p:nvSpPr>
            <p:cNvPr id="119" name="Rectangle 54"/>
            <p:cNvSpPr>
              <a:spLocks noChangeArrowheads="1"/>
            </p:cNvSpPr>
            <p:nvPr/>
          </p:nvSpPr>
          <p:spPr bwMode="auto">
            <a:xfrm>
              <a:off x="2744296" y="6413494"/>
              <a:ext cx="2104096" cy="29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Scores </a:t>
              </a:r>
              <a:r>
                <a:rPr lang="en-US" sz="1800" dirty="0">
                  <a:solidFill>
                    <a:srgbClr val="000000"/>
                  </a:solidFill>
                  <a:ea typeface="Kozuka Gothic Pro M" pitchFamily="34" charset="-128"/>
                </a:rPr>
                <a:t>in </a:t>
              </a:r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4</a:t>
              </a:r>
              <a:r>
                <a:rPr lang="en-US" sz="1800" baseline="30000" dirty="0" smtClean="0">
                  <a:solidFill>
                    <a:srgbClr val="000000"/>
                  </a:solidFill>
                  <a:ea typeface="Kozuka Gothic Pro M" pitchFamily="34" charset="-128"/>
                </a:rPr>
                <a:t>th</a:t>
              </a:r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 Grade</a:t>
              </a:r>
              <a:endParaRPr lang="en-US" sz="1800" dirty="0">
                <a:solidFill>
                  <a:srgbClr val="000000"/>
                </a:solidFill>
                <a:ea typeface="Kozuka Gothic Pro M" pitchFamily="34" charset="-128"/>
              </a:endParaRPr>
            </a:p>
          </p:txBody>
        </p:sp>
        <p:sp>
          <p:nvSpPr>
            <p:cNvPr id="120" name="Line 51"/>
            <p:cNvSpPr>
              <a:spLocks noChangeShapeType="1"/>
            </p:cNvSpPr>
            <p:nvPr/>
          </p:nvSpPr>
          <p:spPr bwMode="auto">
            <a:xfrm>
              <a:off x="1750800" y="6554788"/>
              <a:ext cx="865187" cy="1587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dirty="0">
                <a:solidFill>
                  <a:prstClr val="black"/>
                </a:solidFill>
                <a:ea typeface="Kozuka Gothic Pro M" pitchFamily="34" charset="-128"/>
              </a:endParaRPr>
            </a:p>
          </p:txBody>
        </p:sp>
        <p:sp>
          <p:nvSpPr>
            <p:cNvPr id="121" name="Oval 52"/>
            <p:cNvSpPr>
              <a:spLocks noChangeArrowheads="1"/>
            </p:cNvSpPr>
            <p:nvPr/>
          </p:nvSpPr>
          <p:spPr bwMode="auto">
            <a:xfrm>
              <a:off x="2133387" y="6503988"/>
              <a:ext cx="100013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ea typeface="Kozuka Gothic Pro M" pitchFamily="34" charset="-128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147030" y="6477000"/>
            <a:ext cx="2934079" cy="276999"/>
            <a:chOff x="5089086" y="6477000"/>
            <a:chExt cx="2934079" cy="276999"/>
          </a:xfrm>
        </p:grpSpPr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6027426" y="6477000"/>
              <a:ext cx="19957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Scores </a:t>
              </a:r>
              <a:r>
                <a:rPr lang="en-US" sz="1800" dirty="0">
                  <a:solidFill>
                    <a:srgbClr val="000000"/>
                  </a:solidFill>
                  <a:ea typeface="Kozuka Gothic Pro M" pitchFamily="34" charset="-128"/>
                </a:rPr>
                <a:t>in </a:t>
              </a:r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3</a:t>
              </a:r>
              <a:r>
                <a:rPr lang="en-US" sz="1800" baseline="30000" dirty="0" smtClean="0">
                  <a:solidFill>
                    <a:srgbClr val="000000"/>
                  </a:solidFill>
                  <a:ea typeface="Kozuka Gothic Pro M" pitchFamily="34" charset="-128"/>
                </a:rPr>
                <a:t>rd</a:t>
              </a:r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 Grade</a:t>
              </a:r>
              <a:endParaRPr lang="en-US" sz="1800" dirty="0">
                <a:solidFill>
                  <a:srgbClr val="000000"/>
                </a:solidFill>
                <a:ea typeface="Kozuka Gothic Pro M" pitchFamily="34" charset="-128"/>
              </a:endParaRPr>
            </a:p>
          </p:txBody>
        </p:sp>
        <p:sp>
          <p:nvSpPr>
            <p:cNvPr id="124" name="Line 51"/>
            <p:cNvSpPr>
              <a:spLocks noChangeShapeType="1"/>
            </p:cNvSpPr>
            <p:nvPr/>
          </p:nvSpPr>
          <p:spPr bwMode="auto">
            <a:xfrm>
              <a:off x="5089086" y="6610406"/>
              <a:ext cx="786384" cy="149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dirty="0">
                <a:solidFill>
                  <a:prstClr val="black"/>
                </a:solidFill>
                <a:ea typeface="Kozuka Gothic Pro M" pitchFamily="34" charset="-128"/>
              </a:endParaRPr>
            </a:p>
          </p:txBody>
        </p:sp>
        <p:sp>
          <p:nvSpPr>
            <p:cNvPr id="125" name="Oval 52"/>
            <p:cNvSpPr>
              <a:spLocks noChangeArrowheads="1"/>
            </p:cNvSpPr>
            <p:nvPr/>
          </p:nvSpPr>
          <p:spPr bwMode="auto">
            <a:xfrm>
              <a:off x="5434289" y="6562440"/>
              <a:ext cx="94434" cy="95932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ea typeface="Kozuka Gothic Pro M" pitchFamily="34" charset="-128"/>
              </a:endParaRPr>
            </a:p>
          </p:txBody>
        </p:sp>
      </p:grpSp>
      <p:sp>
        <p:nvSpPr>
          <p:cNvPr id="126" name="Rectangle 51"/>
          <p:cNvSpPr>
            <a:spLocks noChangeArrowheads="1"/>
          </p:cNvSpPr>
          <p:nvPr/>
        </p:nvSpPr>
        <p:spPr bwMode="auto">
          <a:xfrm>
            <a:off x="4308679" y="6096000"/>
            <a:ext cx="12314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ea typeface="Kozuka Gothic Pro M" pitchFamily="34" charset="-128"/>
              </a:rPr>
              <a:t>School Year</a:t>
            </a:r>
            <a:endParaRPr lang="en-US" sz="1800" dirty="0">
              <a:solidFill>
                <a:srgbClr val="000000"/>
              </a:solidFill>
              <a:ea typeface="Kozuka Gothic Pro M" pitchFamily="34" charset="-128"/>
            </a:endParaRPr>
          </a:p>
        </p:txBody>
      </p:sp>
      <p:sp>
        <p:nvSpPr>
          <p:cNvPr id="127" name="Rectangle 2"/>
          <p:cNvSpPr>
            <a:spLocks noChangeArrowheads="1"/>
          </p:cNvSpPr>
          <p:nvPr/>
        </p:nvSpPr>
        <p:spPr bwMode="auto">
          <a:xfrm rot="16200000">
            <a:off x="-2071338" y="3193262"/>
            <a:ext cx="4755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ea typeface="Kozuka Gothic Pro M" pitchFamily="34" charset="-128"/>
              </a:rPr>
              <a:t>Average Test </a:t>
            </a:r>
            <a:r>
              <a:rPr lang="en-US" sz="1800" dirty="0">
                <a:solidFill>
                  <a:srgbClr val="000000"/>
                </a:solidFill>
                <a:ea typeface="Kozuka Gothic Pro M" pitchFamily="34" charset="-128"/>
              </a:rPr>
              <a:t>Score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1828800" y="1447801"/>
            <a:ext cx="2987841" cy="615553"/>
            <a:chOff x="1828800" y="1129291"/>
            <a:chExt cx="2987841" cy="688051"/>
          </a:xfrm>
        </p:grpSpPr>
        <p:sp>
          <p:nvSpPr>
            <p:cNvPr id="129" name="TextBox 233"/>
            <p:cNvSpPr txBox="1">
              <a:spLocks noChangeArrowheads="1"/>
            </p:cNvSpPr>
            <p:nvPr/>
          </p:nvSpPr>
          <p:spPr bwMode="auto">
            <a:xfrm>
              <a:off x="1828800" y="1129291"/>
              <a:ext cx="2094500" cy="688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>
                <a:defRPr sz="1800">
                  <a:solidFill>
                    <a:srgbClr val="000000"/>
                  </a:solidFill>
                  <a:latin typeface="Kozuka Gothic Pro M" pitchFamily="34" charset="-128"/>
                  <a:ea typeface="Kozuka Gothic Pro M" pitchFamily="34" charset="-128"/>
                </a:defRPr>
              </a:lvl1pPr>
            </a:lstStyle>
            <a:p>
              <a:r>
                <a:rPr lang="en-CA" sz="2000" dirty="0">
                  <a:latin typeface="cmss10"/>
                  <a:cs typeface="CMU Bright" panose="02000603000000000000" pitchFamily="2" charset="0"/>
                </a:rPr>
                <a:t>Entry of </a:t>
              </a:r>
              <a:r>
                <a:rPr lang="en-CA" sz="2000" dirty="0" smtClean="0">
                  <a:latin typeface="cmss10"/>
                  <a:cs typeface="CMU Bright" panose="02000603000000000000" pitchFamily="2" charset="0"/>
                </a:rPr>
                <a:t>a Top 5% Teacher</a:t>
              </a:r>
              <a:endParaRPr lang="en-CA" sz="2000" dirty="0">
                <a:latin typeface="cmss10"/>
                <a:cs typeface="CMU Bright" panose="02000603000000000000" pitchFamily="2" charset="0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 bwMode="auto">
            <a:xfrm flipV="1">
              <a:off x="3886200" y="1129291"/>
              <a:ext cx="930441" cy="17460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1" name="Text Box 7"/>
          <p:cNvSpPr txBox="1">
            <a:spLocks noChangeArrowheads="1"/>
          </p:cNvSpPr>
          <p:nvPr/>
        </p:nvSpPr>
        <p:spPr bwMode="auto">
          <a:xfrm>
            <a:off x="0" y="20800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A Quasi-Experiment: Entry of High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</a:rPr>
              <a:t>Quality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Teacher</a:t>
            </a: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9"/>
          <a:stretch/>
        </p:blipFill>
        <p:spPr>
          <a:xfrm>
            <a:off x="2963779" y="2090655"/>
            <a:ext cx="1684421" cy="1262145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1260031" y="4290251"/>
            <a:ext cx="7323456" cy="1274366"/>
            <a:chOff x="1260031" y="4290251"/>
            <a:chExt cx="7323456" cy="12743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1306782" y="4338511"/>
              <a:ext cx="7228444" cy="1179354"/>
            </a:xfrm>
            <a:custGeom>
              <a:avLst/>
              <a:gdLst>
                <a:gd name="T0" fmla="*/ 0 w 1373"/>
                <a:gd name="T1" fmla="*/ 224 h 224"/>
                <a:gd name="T2" fmla="*/ 275 w 1373"/>
                <a:gd name="T3" fmla="*/ 31 h 224"/>
                <a:gd name="T4" fmla="*/ 549 w 1373"/>
                <a:gd name="T5" fmla="*/ 100 h 224"/>
                <a:gd name="T6" fmla="*/ 824 w 1373"/>
                <a:gd name="T7" fmla="*/ 0 h 224"/>
                <a:gd name="T8" fmla="*/ 1098 w 1373"/>
                <a:gd name="T9" fmla="*/ 159 h 224"/>
                <a:gd name="T10" fmla="*/ 1373 w 1373"/>
                <a:gd name="T11" fmla="*/ 8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3" h="224">
                  <a:moveTo>
                    <a:pt x="0" y="224"/>
                  </a:moveTo>
                  <a:lnTo>
                    <a:pt x="275" y="31"/>
                  </a:lnTo>
                  <a:lnTo>
                    <a:pt x="549" y="100"/>
                  </a:lnTo>
                  <a:lnTo>
                    <a:pt x="824" y="0"/>
                  </a:lnTo>
                  <a:lnTo>
                    <a:pt x="1098" y="159"/>
                  </a:lnTo>
                  <a:lnTo>
                    <a:pt x="1373" y="8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96" name="Oval 81"/>
            <p:cNvSpPr>
              <a:spLocks noChangeArrowheads="1"/>
            </p:cNvSpPr>
            <p:nvPr/>
          </p:nvSpPr>
          <p:spPr bwMode="auto">
            <a:xfrm>
              <a:off x="1260031" y="5471113"/>
              <a:ext cx="95012" cy="93504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110" name="Oval 82"/>
            <p:cNvSpPr>
              <a:spLocks noChangeArrowheads="1"/>
            </p:cNvSpPr>
            <p:nvPr/>
          </p:nvSpPr>
          <p:spPr bwMode="auto">
            <a:xfrm>
              <a:off x="2707831" y="4454636"/>
              <a:ext cx="95012" cy="93504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111" name="Oval 83"/>
            <p:cNvSpPr>
              <a:spLocks noChangeArrowheads="1"/>
            </p:cNvSpPr>
            <p:nvPr/>
          </p:nvSpPr>
          <p:spPr bwMode="auto">
            <a:xfrm>
              <a:off x="4149599" y="4818094"/>
              <a:ext cx="95012" cy="93504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112" name="Oval 84"/>
            <p:cNvSpPr>
              <a:spLocks noChangeArrowheads="1"/>
            </p:cNvSpPr>
            <p:nvPr/>
          </p:nvSpPr>
          <p:spPr bwMode="auto">
            <a:xfrm>
              <a:off x="5597399" y="4290251"/>
              <a:ext cx="95012" cy="95012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113" name="Oval 85"/>
            <p:cNvSpPr>
              <a:spLocks noChangeArrowheads="1"/>
            </p:cNvSpPr>
            <p:nvPr/>
          </p:nvSpPr>
          <p:spPr bwMode="auto">
            <a:xfrm>
              <a:off x="7040675" y="5128768"/>
              <a:ext cx="95012" cy="93504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114" name="Oval 86"/>
            <p:cNvSpPr>
              <a:spLocks noChangeArrowheads="1"/>
            </p:cNvSpPr>
            <p:nvPr/>
          </p:nvSpPr>
          <p:spPr bwMode="auto">
            <a:xfrm>
              <a:off x="8488475" y="4727607"/>
              <a:ext cx="95012" cy="95012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6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ine 75"/>
          <p:cNvSpPr>
            <a:spLocks noChangeShapeType="1"/>
          </p:cNvSpPr>
          <p:nvPr/>
        </p:nvSpPr>
        <p:spPr bwMode="auto">
          <a:xfrm>
            <a:off x="1165065" y="1108630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32" name="Line 74"/>
          <p:cNvSpPr>
            <a:spLocks noChangeShapeType="1"/>
          </p:cNvSpPr>
          <p:nvPr/>
        </p:nvSpPr>
        <p:spPr bwMode="auto">
          <a:xfrm>
            <a:off x="1165065" y="1987867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31" name="Line 73"/>
          <p:cNvSpPr>
            <a:spLocks noChangeShapeType="1"/>
          </p:cNvSpPr>
          <p:nvPr/>
        </p:nvSpPr>
        <p:spPr bwMode="auto">
          <a:xfrm>
            <a:off x="1165065" y="2867104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30" name="Line 72"/>
          <p:cNvSpPr>
            <a:spLocks noChangeShapeType="1"/>
          </p:cNvSpPr>
          <p:nvPr/>
        </p:nvSpPr>
        <p:spPr bwMode="auto">
          <a:xfrm>
            <a:off x="1165065" y="3746341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28" name="Line 70"/>
          <p:cNvSpPr>
            <a:spLocks noChangeShapeType="1"/>
          </p:cNvSpPr>
          <p:nvPr/>
        </p:nvSpPr>
        <p:spPr bwMode="auto">
          <a:xfrm>
            <a:off x="1165065" y="5510847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29" name="Line 71"/>
          <p:cNvSpPr>
            <a:spLocks noChangeShapeType="1"/>
          </p:cNvSpPr>
          <p:nvPr/>
        </p:nvSpPr>
        <p:spPr bwMode="auto">
          <a:xfrm>
            <a:off x="1165065" y="4625578"/>
            <a:ext cx="750292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64" name="Line 70"/>
          <p:cNvSpPr>
            <a:spLocks noChangeShapeType="1"/>
          </p:cNvSpPr>
          <p:nvPr/>
        </p:nvSpPr>
        <p:spPr bwMode="auto">
          <a:xfrm flipV="1">
            <a:off x="4918742" y="978408"/>
            <a:ext cx="0" cy="4676696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1302304" y="1108630"/>
            <a:ext cx="7228444" cy="4159409"/>
          </a:xfrm>
          <a:custGeom>
            <a:avLst/>
            <a:gdLst>
              <a:gd name="T0" fmla="*/ 0 w 1373"/>
              <a:gd name="T1" fmla="*/ 0 h 790"/>
              <a:gd name="T2" fmla="*/ 275 w 1373"/>
              <a:gd name="T3" fmla="*/ 226 h 790"/>
              <a:gd name="T4" fmla="*/ 549 w 1373"/>
              <a:gd name="T5" fmla="*/ 209 h 790"/>
              <a:gd name="T6" fmla="*/ 824 w 1373"/>
              <a:gd name="T7" fmla="*/ 789 h 790"/>
              <a:gd name="T8" fmla="*/ 1098 w 1373"/>
              <a:gd name="T9" fmla="*/ 643 h 790"/>
              <a:gd name="T10" fmla="*/ 1373 w 1373"/>
              <a:gd name="T11" fmla="*/ 790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3" h="790">
                <a:moveTo>
                  <a:pt x="0" y="0"/>
                </a:moveTo>
                <a:lnTo>
                  <a:pt x="275" y="226"/>
                </a:lnTo>
                <a:lnTo>
                  <a:pt x="549" y="209"/>
                </a:lnTo>
                <a:lnTo>
                  <a:pt x="824" y="789"/>
                </a:lnTo>
                <a:lnTo>
                  <a:pt x="1098" y="643"/>
                </a:lnTo>
                <a:lnTo>
                  <a:pt x="1373" y="79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1255553" y="1061879"/>
            <a:ext cx="95012" cy="93504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37" name="Oval 136"/>
          <p:cNvSpPr>
            <a:spLocks noChangeArrowheads="1"/>
          </p:cNvSpPr>
          <p:nvPr/>
        </p:nvSpPr>
        <p:spPr bwMode="auto">
          <a:xfrm>
            <a:off x="2703353" y="2251789"/>
            <a:ext cx="95012" cy="93504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38" name="Oval 137"/>
          <p:cNvSpPr>
            <a:spLocks noChangeArrowheads="1"/>
          </p:cNvSpPr>
          <p:nvPr/>
        </p:nvSpPr>
        <p:spPr bwMode="auto">
          <a:xfrm>
            <a:off x="4145121" y="2161302"/>
            <a:ext cx="95012" cy="95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39" name="Oval 138"/>
          <p:cNvSpPr>
            <a:spLocks noChangeArrowheads="1"/>
          </p:cNvSpPr>
          <p:nvPr/>
        </p:nvSpPr>
        <p:spPr bwMode="auto">
          <a:xfrm>
            <a:off x="5592921" y="5215255"/>
            <a:ext cx="95012" cy="95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0" name="Oval 139"/>
          <p:cNvSpPr>
            <a:spLocks noChangeArrowheads="1"/>
          </p:cNvSpPr>
          <p:nvPr/>
        </p:nvSpPr>
        <p:spPr bwMode="auto">
          <a:xfrm>
            <a:off x="7036197" y="4447619"/>
            <a:ext cx="95012" cy="93504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1" name="Oval 140"/>
          <p:cNvSpPr>
            <a:spLocks noChangeArrowheads="1"/>
          </p:cNvSpPr>
          <p:nvPr/>
        </p:nvSpPr>
        <p:spPr bwMode="auto">
          <a:xfrm>
            <a:off x="8483997" y="5221287"/>
            <a:ext cx="95012" cy="95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3" name="Oval 142"/>
          <p:cNvSpPr>
            <a:spLocks noChangeArrowheads="1"/>
          </p:cNvSpPr>
          <p:nvPr/>
        </p:nvSpPr>
        <p:spPr bwMode="auto">
          <a:xfrm>
            <a:off x="1255553" y="1061879"/>
            <a:ext cx="95012" cy="93504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4" name="Oval 143"/>
          <p:cNvSpPr>
            <a:spLocks noChangeArrowheads="1"/>
          </p:cNvSpPr>
          <p:nvPr/>
        </p:nvSpPr>
        <p:spPr bwMode="auto">
          <a:xfrm>
            <a:off x="2703353" y="2366407"/>
            <a:ext cx="95012" cy="95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5" name="Oval 144"/>
          <p:cNvSpPr>
            <a:spLocks noChangeArrowheads="1"/>
          </p:cNvSpPr>
          <p:nvPr/>
        </p:nvSpPr>
        <p:spPr bwMode="auto">
          <a:xfrm>
            <a:off x="4145121" y="2287984"/>
            <a:ext cx="95012" cy="95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6" name="Oval 145"/>
          <p:cNvSpPr>
            <a:spLocks noChangeArrowheads="1"/>
          </p:cNvSpPr>
          <p:nvPr/>
        </p:nvSpPr>
        <p:spPr bwMode="auto">
          <a:xfrm>
            <a:off x="5592921" y="3536712"/>
            <a:ext cx="95012" cy="93504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7" name="Oval 146"/>
          <p:cNvSpPr>
            <a:spLocks noChangeArrowheads="1"/>
          </p:cNvSpPr>
          <p:nvPr/>
        </p:nvSpPr>
        <p:spPr bwMode="auto">
          <a:xfrm>
            <a:off x="7036197" y="2514203"/>
            <a:ext cx="95012" cy="95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8" name="Oval 147"/>
          <p:cNvSpPr>
            <a:spLocks noChangeArrowheads="1"/>
          </p:cNvSpPr>
          <p:nvPr/>
        </p:nvSpPr>
        <p:spPr bwMode="auto">
          <a:xfrm>
            <a:off x="8483997" y="2672556"/>
            <a:ext cx="95012" cy="95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49" name="Line 91"/>
          <p:cNvSpPr>
            <a:spLocks noChangeShapeType="1"/>
          </p:cNvSpPr>
          <p:nvPr/>
        </p:nvSpPr>
        <p:spPr bwMode="auto">
          <a:xfrm flipV="1">
            <a:off x="1174590" y="971391"/>
            <a:ext cx="0" cy="467669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52" name="Line 94"/>
          <p:cNvSpPr>
            <a:spLocks noChangeShapeType="1"/>
          </p:cNvSpPr>
          <p:nvPr/>
        </p:nvSpPr>
        <p:spPr bwMode="auto">
          <a:xfrm flipH="1">
            <a:off x="1085611" y="4625578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800575" y="451548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51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54" name="Line 96"/>
          <p:cNvSpPr>
            <a:spLocks noChangeShapeType="1"/>
          </p:cNvSpPr>
          <p:nvPr/>
        </p:nvSpPr>
        <p:spPr bwMode="auto">
          <a:xfrm flipH="1">
            <a:off x="1085611" y="3746341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800575" y="3636248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52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56" name="Line 98"/>
          <p:cNvSpPr>
            <a:spLocks noChangeShapeType="1"/>
          </p:cNvSpPr>
          <p:nvPr/>
        </p:nvSpPr>
        <p:spPr bwMode="auto">
          <a:xfrm flipH="1">
            <a:off x="1085611" y="2867104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>
            <a:off x="800575" y="2757011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53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58" name="Line 100"/>
          <p:cNvSpPr>
            <a:spLocks noChangeShapeType="1"/>
          </p:cNvSpPr>
          <p:nvPr/>
        </p:nvSpPr>
        <p:spPr bwMode="auto">
          <a:xfrm flipH="1">
            <a:off x="1085611" y="1987867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59" name="Rectangle 158"/>
          <p:cNvSpPr>
            <a:spLocks noChangeArrowheads="1"/>
          </p:cNvSpPr>
          <p:nvPr/>
        </p:nvSpPr>
        <p:spPr bwMode="auto">
          <a:xfrm>
            <a:off x="800575" y="1877774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54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60" name="Line 102"/>
          <p:cNvSpPr>
            <a:spLocks noChangeShapeType="1"/>
          </p:cNvSpPr>
          <p:nvPr/>
        </p:nvSpPr>
        <p:spPr bwMode="auto">
          <a:xfrm flipH="1">
            <a:off x="1085611" y="1108630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800575" y="99853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55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75" name="Line 97"/>
          <p:cNvSpPr>
            <a:spLocks noChangeShapeType="1"/>
          </p:cNvSpPr>
          <p:nvPr/>
        </p:nvSpPr>
        <p:spPr bwMode="auto">
          <a:xfrm>
            <a:off x="1169543" y="5655104"/>
            <a:ext cx="750292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76" name="Line 98"/>
          <p:cNvSpPr>
            <a:spLocks noChangeShapeType="1"/>
          </p:cNvSpPr>
          <p:nvPr/>
        </p:nvSpPr>
        <p:spPr bwMode="auto">
          <a:xfrm>
            <a:off x="1306782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77" name="Rectangle 99"/>
          <p:cNvSpPr>
            <a:spLocks noChangeArrowheads="1"/>
          </p:cNvSpPr>
          <p:nvPr/>
        </p:nvSpPr>
        <p:spPr bwMode="auto">
          <a:xfrm>
            <a:off x="1186132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‘93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78" name="Line 100"/>
          <p:cNvSpPr>
            <a:spLocks noChangeShapeType="1"/>
          </p:cNvSpPr>
          <p:nvPr/>
        </p:nvSpPr>
        <p:spPr bwMode="auto">
          <a:xfrm>
            <a:off x="2754583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79" name="Rectangle 101"/>
          <p:cNvSpPr>
            <a:spLocks noChangeArrowheads="1"/>
          </p:cNvSpPr>
          <p:nvPr/>
        </p:nvSpPr>
        <p:spPr bwMode="auto">
          <a:xfrm>
            <a:off x="2633933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‘94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80" name="Line 102"/>
          <p:cNvSpPr>
            <a:spLocks noChangeShapeType="1"/>
          </p:cNvSpPr>
          <p:nvPr/>
        </p:nvSpPr>
        <p:spPr bwMode="auto">
          <a:xfrm>
            <a:off x="4197859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81" name="Rectangle 103"/>
          <p:cNvSpPr>
            <a:spLocks noChangeArrowheads="1"/>
          </p:cNvSpPr>
          <p:nvPr/>
        </p:nvSpPr>
        <p:spPr bwMode="auto">
          <a:xfrm>
            <a:off x="4075700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‘95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82" name="Line 104"/>
          <p:cNvSpPr>
            <a:spLocks noChangeShapeType="1"/>
          </p:cNvSpPr>
          <p:nvPr/>
        </p:nvSpPr>
        <p:spPr bwMode="auto">
          <a:xfrm>
            <a:off x="5645659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83" name="Rectangle 105"/>
          <p:cNvSpPr>
            <a:spLocks noChangeArrowheads="1"/>
          </p:cNvSpPr>
          <p:nvPr/>
        </p:nvSpPr>
        <p:spPr bwMode="auto">
          <a:xfrm>
            <a:off x="5523501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‘96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84" name="Line 106"/>
          <p:cNvSpPr>
            <a:spLocks noChangeShapeType="1"/>
          </p:cNvSpPr>
          <p:nvPr/>
        </p:nvSpPr>
        <p:spPr bwMode="auto">
          <a:xfrm>
            <a:off x="7087426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85" name="Rectangle 107"/>
          <p:cNvSpPr>
            <a:spLocks noChangeArrowheads="1"/>
          </p:cNvSpPr>
          <p:nvPr/>
        </p:nvSpPr>
        <p:spPr bwMode="auto">
          <a:xfrm>
            <a:off x="6966776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‘97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86" name="Line 108"/>
          <p:cNvSpPr>
            <a:spLocks noChangeShapeType="1"/>
          </p:cNvSpPr>
          <p:nvPr/>
        </p:nvSpPr>
        <p:spPr bwMode="auto">
          <a:xfrm>
            <a:off x="8535227" y="5655104"/>
            <a:ext cx="0" cy="8897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87" name="Rectangle 109"/>
          <p:cNvSpPr>
            <a:spLocks noChangeArrowheads="1"/>
          </p:cNvSpPr>
          <p:nvPr/>
        </p:nvSpPr>
        <p:spPr bwMode="auto">
          <a:xfrm>
            <a:off x="8414577" y="5786311"/>
            <a:ext cx="310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‘98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grpSp>
        <p:nvGrpSpPr>
          <p:cNvPr id="188" name="Group 156"/>
          <p:cNvGrpSpPr>
            <a:grpSpLocks/>
          </p:cNvGrpSpPr>
          <p:nvPr/>
        </p:nvGrpSpPr>
        <p:grpSpPr bwMode="auto">
          <a:xfrm>
            <a:off x="1447800" y="6477000"/>
            <a:ext cx="2926272" cy="276999"/>
            <a:chOff x="1750800" y="6413494"/>
            <a:chExt cx="3097592" cy="294766"/>
          </a:xfrm>
        </p:grpSpPr>
        <p:sp>
          <p:nvSpPr>
            <p:cNvPr id="189" name="Rectangle 54"/>
            <p:cNvSpPr>
              <a:spLocks noChangeArrowheads="1"/>
            </p:cNvSpPr>
            <p:nvPr/>
          </p:nvSpPr>
          <p:spPr bwMode="auto">
            <a:xfrm>
              <a:off x="2744296" y="6413494"/>
              <a:ext cx="2104096" cy="29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Scores </a:t>
              </a:r>
              <a:r>
                <a:rPr lang="en-US" sz="1800" dirty="0">
                  <a:solidFill>
                    <a:srgbClr val="000000"/>
                  </a:solidFill>
                  <a:ea typeface="Kozuka Gothic Pro M" pitchFamily="34" charset="-128"/>
                </a:rPr>
                <a:t>in </a:t>
              </a:r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4</a:t>
              </a:r>
              <a:r>
                <a:rPr lang="en-US" sz="1800" baseline="30000" dirty="0" smtClean="0">
                  <a:solidFill>
                    <a:srgbClr val="000000"/>
                  </a:solidFill>
                  <a:ea typeface="Kozuka Gothic Pro M" pitchFamily="34" charset="-128"/>
                </a:rPr>
                <a:t>th</a:t>
              </a:r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 Grade</a:t>
              </a:r>
              <a:endParaRPr lang="en-US" sz="1800" dirty="0">
                <a:solidFill>
                  <a:srgbClr val="000000"/>
                </a:solidFill>
                <a:ea typeface="Kozuka Gothic Pro M" pitchFamily="34" charset="-128"/>
              </a:endParaRPr>
            </a:p>
          </p:txBody>
        </p:sp>
        <p:sp>
          <p:nvSpPr>
            <p:cNvPr id="190" name="Line 51"/>
            <p:cNvSpPr>
              <a:spLocks noChangeShapeType="1"/>
            </p:cNvSpPr>
            <p:nvPr/>
          </p:nvSpPr>
          <p:spPr bwMode="auto">
            <a:xfrm>
              <a:off x="1750800" y="6554788"/>
              <a:ext cx="865187" cy="1587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dirty="0">
                <a:solidFill>
                  <a:prstClr val="black"/>
                </a:solidFill>
                <a:ea typeface="Kozuka Gothic Pro M" pitchFamily="34" charset="-128"/>
              </a:endParaRPr>
            </a:p>
          </p:txBody>
        </p:sp>
        <p:sp>
          <p:nvSpPr>
            <p:cNvPr id="191" name="Oval 52"/>
            <p:cNvSpPr>
              <a:spLocks noChangeArrowheads="1"/>
            </p:cNvSpPr>
            <p:nvPr/>
          </p:nvSpPr>
          <p:spPr bwMode="auto">
            <a:xfrm>
              <a:off x="2133387" y="6503988"/>
              <a:ext cx="100013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ea typeface="Kozuka Gothic Pro M" pitchFamily="34" charset="-128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5147030" y="6477000"/>
            <a:ext cx="2934079" cy="276999"/>
            <a:chOff x="5089086" y="6477000"/>
            <a:chExt cx="2934079" cy="276999"/>
          </a:xfrm>
        </p:grpSpPr>
        <p:sp>
          <p:nvSpPr>
            <p:cNvPr id="193" name="Rectangle 192"/>
            <p:cNvSpPr>
              <a:spLocks noChangeArrowheads="1"/>
            </p:cNvSpPr>
            <p:nvPr/>
          </p:nvSpPr>
          <p:spPr bwMode="auto">
            <a:xfrm>
              <a:off x="6027426" y="6477000"/>
              <a:ext cx="19957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Scores </a:t>
              </a:r>
              <a:r>
                <a:rPr lang="en-US" sz="1800" dirty="0">
                  <a:solidFill>
                    <a:srgbClr val="000000"/>
                  </a:solidFill>
                  <a:ea typeface="Kozuka Gothic Pro M" pitchFamily="34" charset="-128"/>
                </a:rPr>
                <a:t>in </a:t>
              </a:r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3</a:t>
              </a:r>
              <a:r>
                <a:rPr lang="en-US" sz="1800" baseline="30000" dirty="0" smtClean="0">
                  <a:solidFill>
                    <a:srgbClr val="000000"/>
                  </a:solidFill>
                  <a:ea typeface="Kozuka Gothic Pro M" pitchFamily="34" charset="-128"/>
                </a:rPr>
                <a:t>rd</a:t>
              </a:r>
              <a:r>
                <a:rPr lang="en-US" sz="1800" dirty="0" smtClean="0">
                  <a:solidFill>
                    <a:srgbClr val="000000"/>
                  </a:solidFill>
                  <a:ea typeface="Kozuka Gothic Pro M" pitchFamily="34" charset="-128"/>
                </a:rPr>
                <a:t> Grade</a:t>
              </a:r>
              <a:endParaRPr lang="en-US" sz="1800" dirty="0">
                <a:solidFill>
                  <a:srgbClr val="000000"/>
                </a:solidFill>
                <a:ea typeface="Kozuka Gothic Pro M" pitchFamily="34" charset="-128"/>
              </a:endParaRPr>
            </a:p>
          </p:txBody>
        </p:sp>
        <p:sp>
          <p:nvSpPr>
            <p:cNvPr id="194" name="Line 51"/>
            <p:cNvSpPr>
              <a:spLocks noChangeShapeType="1"/>
            </p:cNvSpPr>
            <p:nvPr/>
          </p:nvSpPr>
          <p:spPr bwMode="auto">
            <a:xfrm>
              <a:off x="5089086" y="6610406"/>
              <a:ext cx="786384" cy="149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dirty="0">
                <a:solidFill>
                  <a:prstClr val="black"/>
                </a:solidFill>
                <a:ea typeface="Kozuka Gothic Pro M" pitchFamily="34" charset="-128"/>
              </a:endParaRPr>
            </a:p>
          </p:txBody>
        </p:sp>
        <p:sp>
          <p:nvSpPr>
            <p:cNvPr id="195" name="Oval 52"/>
            <p:cNvSpPr>
              <a:spLocks noChangeArrowheads="1"/>
            </p:cNvSpPr>
            <p:nvPr/>
          </p:nvSpPr>
          <p:spPr bwMode="auto">
            <a:xfrm>
              <a:off x="5434289" y="6562440"/>
              <a:ext cx="94434" cy="95932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ea typeface="Kozuka Gothic Pro M" pitchFamily="34" charset="-128"/>
              </a:endParaRPr>
            </a:p>
          </p:txBody>
        </p:sp>
      </p:grpSp>
      <p:sp>
        <p:nvSpPr>
          <p:cNvPr id="196" name="Rectangle 51"/>
          <p:cNvSpPr>
            <a:spLocks noChangeArrowheads="1"/>
          </p:cNvSpPr>
          <p:nvPr/>
        </p:nvSpPr>
        <p:spPr bwMode="auto">
          <a:xfrm>
            <a:off x="4308679" y="6096000"/>
            <a:ext cx="12314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ea typeface="Kozuka Gothic Pro M" pitchFamily="34" charset="-128"/>
              </a:rPr>
              <a:t>School Year</a:t>
            </a:r>
            <a:endParaRPr lang="en-US" sz="1800" dirty="0">
              <a:solidFill>
                <a:srgbClr val="000000"/>
              </a:solidFill>
              <a:ea typeface="Kozuka Gothic Pro M" pitchFamily="34" charset="-128"/>
            </a:endParaRPr>
          </a:p>
        </p:txBody>
      </p:sp>
      <p:sp>
        <p:nvSpPr>
          <p:cNvPr id="197" name="Rectangle 2"/>
          <p:cNvSpPr>
            <a:spLocks noChangeArrowheads="1"/>
          </p:cNvSpPr>
          <p:nvPr/>
        </p:nvSpPr>
        <p:spPr bwMode="auto">
          <a:xfrm rot="16200000">
            <a:off x="-2071338" y="3193262"/>
            <a:ext cx="4755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ea typeface="Kozuka Gothic Pro M" pitchFamily="34" charset="-128"/>
              </a:rPr>
              <a:t>Average Test </a:t>
            </a:r>
            <a:r>
              <a:rPr lang="en-US" sz="1800" dirty="0">
                <a:solidFill>
                  <a:srgbClr val="000000"/>
                </a:solidFill>
                <a:ea typeface="Kozuka Gothic Pro M" pitchFamily="34" charset="-128"/>
              </a:rPr>
              <a:t>Score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4924393" y="1066800"/>
            <a:ext cx="2918537" cy="615553"/>
            <a:chOff x="4924393" y="1170296"/>
            <a:chExt cx="2918537" cy="615553"/>
          </a:xfrm>
        </p:grpSpPr>
        <p:sp>
          <p:nvSpPr>
            <p:cNvPr id="200" name="TextBox 233"/>
            <p:cNvSpPr txBox="1">
              <a:spLocks noChangeArrowheads="1"/>
            </p:cNvSpPr>
            <p:nvPr/>
          </p:nvSpPr>
          <p:spPr bwMode="auto">
            <a:xfrm>
              <a:off x="5638800" y="1170296"/>
              <a:ext cx="220413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0000"/>
                  </a:solidFill>
                  <a:latin typeface="Kozuka Gothic Pro M" pitchFamily="34" charset="-128"/>
                  <a:ea typeface="Kozuka Gothic Pro M" pitchFamily="34" charset="-128"/>
                </a:defRPr>
              </a:lvl1pPr>
            </a:lstStyle>
            <a:p>
              <a:r>
                <a:rPr lang="en-CA" dirty="0">
                  <a:latin typeface="cmss10"/>
                  <a:cs typeface="CMU Bright" panose="02000603000000000000" pitchFamily="2" charset="0"/>
                </a:rPr>
                <a:t>Entry of </a:t>
              </a:r>
              <a:r>
                <a:rPr lang="en-CA" dirty="0" smtClean="0">
                  <a:latin typeface="cmss10"/>
                  <a:cs typeface="CMU Bright" panose="02000603000000000000" pitchFamily="2" charset="0"/>
                </a:rPr>
                <a:t>Bottom 5%</a:t>
              </a:r>
            </a:p>
            <a:p>
              <a:r>
                <a:rPr lang="en-CA" dirty="0" smtClean="0">
                  <a:latin typeface="cmss10"/>
                  <a:cs typeface="CMU Bright" panose="02000603000000000000" pitchFamily="2" charset="0"/>
                </a:rPr>
                <a:t>Teacher</a:t>
              </a:r>
              <a:endParaRPr lang="en-US" dirty="0">
                <a:latin typeface="cmss10"/>
                <a:cs typeface="CMU Bright" panose="02000603000000000000" pitchFamily="2" charset="0"/>
              </a:endParaRPr>
            </a:p>
          </p:txBody>
        </p:sp>
        <p:cxnSp>
          <p:nvCxnSpPr>
            <p:cNvPr id="201" name="Straight Arrow Connector 200"/>
            <p:cNvCxnSpPr/>
            <p:nvPr/>
          </p:nvCxnSpPr>
          <p:spPr bwMode="auto">
            <a:xfrm flipH="1" flipV="1">
              <a:off x="4924393" y="1286897"/>
              <a:ext cx="646813" cy="191175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2" name="Picture 2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30"/>
          <a:stretch>
            <a:fillRect/>
          </a:stretch>
        </p:blipFill>
        <p:spPr>
          <a:xfrm>
            <a:off x="5638800" y="1676400"/>
            <a:ext cx="990600" cy="1219200"/>
          </a:xfrm>
          <a:prstGeom prst="rect">
            <a:avLst/>
          </a:prstGeom>
        </p:spPr>
      </p:pic>
      <p:sp>
        <p:nvSpPr>
          <p:cNvPr id="142" name="Freeform 141"/>
          <p:cNvSpPr>
            <a:spLocks/>
          </p:cNvSpPr>
          <p:nvPr/>
        </p:nvSpPr>
        <p:spPr bwMode="auto">
          <a:xfrm>
            <a:off x="1302304" y="1108630"/>
            <a:ext cx="7228444" cy="2474833"/>
          </a:xfrm>
          <a:custGeom>
            <a:avLst/>
            <a:gdLst>
              <a:gd name="T0" fmla="*/ 0 w 1373"/>
              <a:gd name="T1" fmla="*/ 0 h 470"/>
              <a:gd name="T2" fmla="*/ 275 w 1373"/>
              <a:gd name="T3" fmla="*/ 248 h 470"/>
              <a:gd name="T4" fmla="*/ 549 w 1373"/>
              <a:gd name="T5" fmla="*/ 233 h 470"/>
              <a:gd name="T6" fmla="*/ 824 w 1373"/>
              <a:gd name="T7" fmla="*/ 470 h 470"/>
              <a:gd name="T8" fmla="*/ 1098 w 1373"/>
              <a:gd name="T9" fmla="*/ 276 h 470"/>
              <a:gd name="T10" fmla="*/ 1373 w 1373"/>
              <a:gd name="T11" fmla="*/ 30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3" h="470">
                <a:moveTo>
                  <a:pt x="0" y="0"/>
                </a:moveTo>
                <a:lnTo>
                  <a:pt x="275" y="248"/>
                </a:lnTo>
                <a:lnTo>
                  <a:pt x="549" y="233"/>
                </a:lnTo>
                <a:lnTo>
                  <a:pt x="824" y="470"/>
                </a:lnTo>
                <a:lnTo>
                  <a:pt x="1098" y="276"/>
                </a:lnTo>
                <a:lnTo>
                  <a:pt x="1373" y="306"/>
                </a:lnTo>
              </a:path>
            </a:pathLst>
          </a:cu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0" y="20800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A Quasi-Experiment: Entry of Low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</a:rPr>
              <a:t>Quality Teacher</a:t>
            </a:r>
            <a:endParaRPr lang="en-US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7" name="Line 88"/>
          <p:cNvSpPr>
            <a:spLocks noChangeShapeType="1"/>
          </p:cNvSpPr>
          <p:nvPr/>
        </p:nvSpPr>
        <p:spPr bwMode="auto">
          <a:xfrm flipH="1">
            <a:off x="1080564" y="5517864"/>
            <a:ext cx="8897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68" name="Rectangle 89"/>
          <p:cNvSpPr>
            <a:spLocks noChangeArrowheads="1"/>
          </p:cNvSpPr>
          <p:nvPr/>
        </p:nvSpPr>
        <p:spPr bwMode="auto">
          <a:xfrm>
            <a:off x="795528" y="540173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50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6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Line 9"/>
          <p:cNvSpPr>
            <a:spLocks noChangeShapeType="1"/>
          </p:cNvSpPr>
          <p:nvPr/>
        </p:nvSpPr>
        <p:spPr bwMode="auto">
          <a:xfrm>
            <a:off x="703263" y="4419969"/>
            <a:ext cx="7853362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2" name="Line 10"/>
          <p:cNvSpPr>
            <a:spLocks noChangeShapeType="1"/>
          </p:cNvSpPr>
          <p:nvPr/>
        </p:nvSpPr>
        <p:spPr bwMode="auto">
          <a:xfrm>
            <a:off x="703263" y="3329357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3" name="Line 11"/>
          <p:cNvSpPr>
            <a:spLocks noChangeShapeType="1"/>
          </p:cNvSpPr>
          <p:nvPr/>
        </p:nvSpPr>
        <p:spPr bwMode="auto">
          <a:xfrm>
            <a:off x="703263" y="2243507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4" name="Line 12"/>
          <p:cNvSpPr>
            <a:spLocks noChangeShapeType="1"/>
          </p:cNvSpPr>
          <p:nvPr/>
        </p:nvSpPr>
        <p:spPr bwMode="auto">
          <a:xfrm>
            <a:off x="703263" y="1151307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25340" y="1143000"/>
            <a:ext cx="0" cy="4370832"/>
          </a:xfrm>
          <a:prstGeom prst="line">
            <a:avLst/>
          </a:prstGeom>
          <a:noFill/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703263" y="5512169"/>
            <a:ext cx="7853362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590800" y="5513924"/>
            <a:ext cx="4038600" cy="91139"/>
            <a:chOff x="2935877" y="5938849"/>
            <a:chExt cx="4038600" cy="91139"/>
          </a:xfrm>
        </p:grpSpPr>
        <p:sp>
          <p:nvSpPr>
            <p:cNvPr id="53" name="Line 48"/>
            <p:cNvSpPr>
              <a:spLocks noChangeShapeType="1"/>
            </p:cNvSpPr>
            <p:nvPr/>
          </p:nvSpPr>
          <p:spPr bwMode="auto">
            <a:xfrm>
              <a:off x="2935877" y="5938849"/>
              <a:ext cx="1544" cy="911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>
              <a:off x="4966223" y="5938849"/>
              <a:ext cx="1544" cy="911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55" name="Line 52"/>
            <p:cNvSpPr>
              <a:spLocks noChangeShapeType="1"/>
            </p:cNvSpPr>
            <p:nvPr/>
          </p:nvSpPr>
          <p:spPr bwMode="auto">
            <a:xfrm>
              <a:off x="6972933" y="5938849"/>
              <a:ext cx="1544" cy="911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2598014" y="1155504"/>
            <a:ext cx="5612749" cy="4265223"/>
            <a:chOff x="2599898" y="1349434"/>
            <a:chExt cx="5612749" cy="4285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7" name="Freeform 206"/>
            <p:cNvSpPr/>
            <p:nvPr/>
          </p:nvSpPr>
          <p:spPr>
            <a:xfrm>
              <a:off x="2599898" y="1357952"/>
              <a:ext cx="1992574" cy="3138985"/>
            </a:xfrm>
            <a:custGeom>
              <a:avLst/>
              <a:gdLst>
                <a:gd name="connsiteX0" fmla="*/ 0 w 7130955"/>
                <a:gd name="connsiteY0" fmla="*/ 4293990 h 4348581"/>
                <a:gd name="connsiteX1" fmla="*/ 914400 w 7130955"/>
                <a:gd name="connsiteY1" fmla="*/ 3959620 h 4348581"/>
                <a:gd name="connsiteX2" fmla="*/ 1569492 w 7130955"/>
                <a:gd name="connsiteY2" fmla="*/ 3147578 h 4348581"/>
                <a:gd name="connsiteX3" fmla="*/ 2197289 w 7130955"/>
                <a:gd name="connsiteY3" fmla="*/ 1967047 h 4348581"/>
                <a:gd name="connsiteX4" fmla="*/ 2927445 w 7130955"/>
                <a:gd name="connsiteY4" fmla="*/ 534032 h 4348581"/>
                <a:gd name="connsiteX5" fmla="*/ 3562066 w 7130955"/>
                <a:gd name="connsiteY5" fmla="*/ 8593 h 4348581"/>
                <a:gd name="connsiteX6" fmla="*/ 4135271 w 7130955"/>
                <a:gd name="connsiteY6" fmla="*/ 336139 h 4348581"/>
                <a:gd name="connsiteX7" fmla="*/ 4913194 w 7130955"/>
                <a:gd name="connsiteY7" fmla="*/ 1857865 h 4348581"/>
                <a:gd name="connsiteX8" fmla="*/ 5745707 w 7130955"/>
                <a:gd name="connsiteY8" fmla="*/ 3434181 h 4348581"/>
                <a:gd name="connsiteX9" fmla="*/ 6660107 w 7130955"/>
                <a:gd name="connsiteY9" fmla="*/ 4184808 h 4348581"/>
                <a:gd name="connsiteX10" fmla="*/ 7130955 w 7130955"/>
                <a:gd name="connsiteY10" fmla="*/ 4348581 h 4348581"/>
                <a:gd name="connsiteX0" fmla="*/ 0 w 6660107"/>
                <a:gd name="connsiteY0" fmla="*/ 4293990 h 4293990"/>
                <a:gd name="connsiteX1" fmla="*/ 914400 w 6660107"/>
                <a:gd name="connsiteY1" fmla="*/ 3959620 h 4293990"/>
                <a:gd name="connsiteX2" fmla="*/ 1569492 w 6660107"/>
                <a:gd name="connsiteY2" fmla="*/ 3147578 h 4293990"/>
                <a:gd name="connsiteX3" fmla="*/ 2197289 w 6660107"/>
                <a:gd name="connsiteY3" fmla="*/ 1967047 h 4293990"/>
                <a:gd name="connsiteX4" fmla="*/ 2927445 w 6660107"/>
                <a:gd name="connsiteY4" fmla="*/ 534032 h 4293990"/>
                <a:gd name="connsiteX5" fmla="*/ 3562066 w 6660107"/>
                <a:gd name="connsiteY5" fmla="*/ 8593 h 4293990"/>
                <a:gd name="connsiteX6" fmla="*/ 4135271 w 6660107"/>
                <a:gd name="connsiteY6" fmla="*/ 336139 h 4293990"/>
                <a:gd name="connsiteX7" fmla="*/ 4913194 w 6660107"/>
                <a:gd name="connsiteY7" fmla="*/ 1857865 h 4293990"/>
                <a:gd name="connsiteX8" fmla="*/ 5745707 w 6660107"/>
                <a:gd name="connsiteY8" fmla="*/ 3434181 h 4293990"/>
                <a:gd name="connsiteX9" fmla="*/ 6660107 w 6660107"/>
                <a:gd name="connsiteY9" fmla="*/ 4184808 h 4293990"/>
                <a:gd name="connsiteX0" fmla="*/ 0 w 5745707"/>
                <a:gd name="connsiteY0" fmla="*/ 4293990 h 4293990"/>
                <a:gd name="connsiteX1" fmla="*/ 914400 w 5745707"/>
                <a:gd name="connsiteY1" fmla="*/ 3959620 h 4293990"/>
                <a:gd name="connsiteX2" fmla="*/ 1569492 w 5745707"/>
                <a:gd name="connsiteY2" fmla="*/ 3147578 h 4293990"/>
                <a:gd name="connsiteX3" fmla="*/ 2197289 w 5745707"/>
                <a:gd name="connsiteY3" fmla="*/ 1967047 h 4293990"/>
                <a:gd name="connsiteX4" fmla="*/ 2927445 w 5745707"/>
                <a:gd name="connsiteY4" fmla="*/ 534032 h 4293990"/>
                <a:gd name="connsiteX5" fmla="*/ 3562066 w 5745707"/>
                <a:gd name="connsiteY5" fmla="*/ 8593 h 4293990"/>
                <a:gd name="connsiteX6" fmla="*/ 4135271 w 5745707"/>
                <a:gd name="connsiteY6" fmla="*/ 336139 h 4293990"/>
                <a:gd name="connsiteX7" fmla="*/ 4913194 w 5745707"/>
                <a:gd name="connsiteY7" fmla="*/ 1857865 h 4293990"/>
                <a:gd name="connsiteX8" fmla="*/ 5745707 w 5745707"/>
                <a:gd name="connsiteY8" fmla="*/ 3434181 h 4293990"/>
                <a:gd name="connsiteX0" fmla="*/ 0 w 4913194"/>
                <a:gd name="connsiteY0" fmla="*/ 4293990 h 4293990"/>
                <a:gd name="connsiteX1" fmla="*/ 914400 w 4913194"/>
                <a:gd name="connsiteY1" fmla="*/ 3959620 h 4293990"/>
                <a:gd name="connsiteX2" fmla="*/ 1569492 w 4913194"/>
                <a:gd name="connsiteY2" fmla="*/ 3147578 h 4293990"/>
                <a:gd name="connsiteX3" fmla="*/ 2197289 w 4913194"/>
                <a:gd name="connsiteY3" fmla="*/ 1967047 h 4293990"/>
                <a:gd name="connsiteX4" fmla="*/ 2927445 w 4913194"/>
                <a:gd name="connsiteY4" fmla="*/ 534032 h 4293990"/>
                <a:gd name="connsiteX5" fmla="*/ 3562066 w 4913194"/>
                <a:gd name="connsiteY5" fmla="*/ 8593 h 4293990"/>
                <a:gd name="connsiteX6" fmla="*/ 4135271 w 4913194"/>
                <a:gd name="connsiteY6" fmla="*/ 336139 h 4293990"/>
                <a:gd name="connsiteX7" fmla="*/ 4913194 w 4913194"/>
                <a:gd name="connsiteY7" fmla="*/ 1857865 h 4293990"/>
                <a:gd name="connsiteX0" fmla="*/ 0 w 4135271"/>
                <a:gd name="connsiteY0" fmla="*/ 4293990 h 4293990"/>
                <a:gd name="connsiteX1" fmla="*/ 914400 w 4135271"/>
                <a:gd name="connsiteY1" fmla="*/ 3959620 h 4293990"/>
                <a:gd name="connsiteX2" fmla="*/ 1569492 w 4135271"/>
                <a:gd name="connsiteY2" fmla="*/ 3147578 h 4293990"/>
                <a:gd name="connsiteX3" fmla="*/ 2197289 w 4135271"/>
                <a:gd name="connsiteY3" fmla="*/ 1967047 h 4293990"/>
                <a:gd name="connsiteX4" fmla="*/ 2927445 w 4135271"/>
                <a:gd name="connsiteY4" fmla="*/ 534032 h 4293990"/>
                <a:gd name="connsiteX5" fmla="*/ 3562066 w 4135271"/>
                <a:gd name="connsiteY5" fmla="*/ 8593 h 4293990"/>
                <a:gd name="connsiteX6" fmla="*/ 4135271 w 4135271"/>
                <a:gd name="connsiteY6" fmla="*/ 336139 h 4293990"/>
                <a:gd name="connsiteX0" fmla="*/ 0 w 3562066"/>
                <a:gd name="connsiteY0" fmla="*/ 4285397 h 4285397"/>
                <a:gd name="connsiteX1" fmla="*/ 914400 w 3562066"/>
                <a:gd name="connsiteY1" fmla="*/ 3951027 h 4285397"/>
                <a:gd name="connsiteX2" fmla="*/ 1569492 w 3562066"/>
                <a:gd name="connsiteY2" fmla="*/ 3138985 h 4285397"/>
                <a:gd name="connsiteX3" fmla="*/ 2197289 w 3562066"/>
                <a:gd name="connsiteY3" fmla="*/ 1958454 h 4285397"/>
                <a:gd name="connsiteX4" fmla="*/ 2927445 w 3562066"/>
                <a:gd name="connsiteY4" fmla="*/ 525439 h 4285397"/>
                <a:gd name="connsiteX5" fmla="*/ 3562066 w 3562066"/>
                <a:gd name="connsiteY5" fmla="*/ 0 h 4285397"/>
                <a:gd name="connsiteX0" fmla="*/ 0 w 2647666"/>
                <a:gd name="connsiteY0" fmla="*/ 3951027 h 3951027"/>
                <a:gd name="connsiteX1" fmla="*/ 655092 w 2647666"/>
                <a:gd name="connsiteY1" fmla="*/ 3138985 h 3951027"/>
                <a:gd name="connsiteX2" fmla="*/ 1282889 w 2647666"/>
                <a:gd name="connsiteY2" fmla="*/ 1958454 h 3951027"/>
                <a:gd name="connsiteX3" fmla="*/ 2013045 w 2647666"/>
                <a:gd name="connsiteY3" fmla="*/ 525439 h 3951027"/>
                <a:gd name="connsiteX4" fmla="*/ 2647666 w 2647666"/>
                <a:gd name="connsiteY4" fmla="*/ 0 h 3951027"/>
                <a:gd name="connsiteX0" fmla="*/ 0 w 1992574"/>
                <a:gd name="connsiteY0" fmla="*/ 3138985 h 3138985"/>
                <a:gd name="connsiteX1" fmla="*/ 627797 w 1992574"/>
                <a:gd name="connsiteY1" fmla="*/ 1958454 h 3138985"/>
                <a:gd name="connsiteX2" fmla="*/ 1357953 w 1992574"/>
                <a:gd name="connsiteY2" fmla="*/ 525439 h 3138985"/>
                <a:gd name="connsiteX3" fmla="*/ 1992574 w 1992574"/>
                <a:gd name="connsiteY3" fmla="*/ 0 h 313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2574" h="3138985">
                  <a:moveTo>
                    <a:pt x="0" y="3138985"/>
                  </a:moveTo>
                  <a:cubicBezTo>
                    <a:pt x="213815" y="2806889"/>
                    <a:pt x="401472" y="2394045"/>
                    <a:pt x="627797" y="1958454"/>
                  </a:cubicBezTo>
                  <a:cubicBezTo>
                    <a:pt x="854123" y="1522863"/>
                    <a:pt x="1130490" y="851848"/>
                    <a:pt x="1357953" y="525439"/>
                  </a:cubicBezTo>
                  <a:cubicBezTo>
                    <a:pt x="1585416" y="199030"/>
                    <a:pt x="1791270" y="32982"/>
                    <a:pt x="199257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 flipH="1">
              <a:off x="4650581" y="1349434"/>
              <a:ext cx="3562066" cy="4285397"/>
            </a:xfrm>
            <a:custGeom>
              <a:avLst/>
              <a:gdLst>
                <a:gd name="connsiteX0" fmla="*/ 0 w 7130955"/>
                <a:gd name="connsiteY0" fmla="*/ 4293990 h 4348581"/>
                <a:gd name="connsiteX1" fmla="*/ 914400 w 7130955"/>
                <a:gd name="connsiteY1" fmla="*/ 3959620 h 4348581"/>
                <a:gd name="connsiteX2" fmla="*/ 1569492 w 7130955"/>
                <a:gd name="connsiteY2" fmla="*/ 3147578 h 4348581"/>
                <a:gd name="connsiteX3" fmla="*/ 2197289 w 7130955"/>
                <a:gd name="connsiteY3" fmla="*/ 1967047 h 4348581"/>
                <a:gd name="connsiteX4" fmla="*/ 2927445 w 7130955"/>
                <a:gd name="connsiteY4" fmla="*/ 534032 h 4348581"/>
                <a:gd name="connsiteX5" fmla="*/ 3562066 w 7130955"/>
                <a:gd name="connsiteY5" fmla="*/ 8593 h 4348581"/>
                <a:gd name="connsiteX6" fmla="*/ 4135271 w 7130955"/>
                <a:gd name="connsiteY6" fmla="*/ 336139 h 4348581"/>
                <a:gd name="connsiteX7" fmla="*/ 4913194 w 7130955"/>
                <a:gd name="connsiteY7" fmla="*/ 1857865 h 4348581"/>
                <a:gd name="connsiteX8" fmla="*/ 5745707 w 7130955"/>
                <a:gd name="connsiteY8" fmla="*/ 3434181 h 4348581"/>
                <a:gd name="connsiteX9" fmla="*/ 6660107 w 7130955"/>
                <a:gd name="connsiteY9" fmla="*/ 4184808 h 4348581"/>
                <a:gd name="connsiteX10" fmla="*/ 7130955 w 7130955"/>
                <a:gd name="connsiteY10" fmla="*/ 4348581 h 4348581"/>
                <a:gd name="connsiteX0" fmla="*/ 0 w 6660107"/>
                <a:gd name="connsiteY0" fmla="*/ 4293990 h 4293990"/>
                <a:gd name="connsiteX1" fmla="*/ 914400 w 6660107"/>
                <a:gd name="connsiteY1" fmla="*/ 3959620 h 4293990"/>
                <a:gd name="connsiteX2" fmla="*/ 1569492 w 6660107"/>
                <a:gd name="connsiteY2" fmla="*/ 3147578 h 4293990"/>
                <a:gd name="connsiteX3" fmla="*/ 2197289 w 6660107"/>
                <a:gd name="connsiteY3" fmla="*/ 1967047 h 4293990"/>
                <a:gd name="connsiteX4" fmla="*/ 2927445 w 6660107"/>
                <a:gd name="connsiteY4" fmla="*/ 534032 h 4293990"/>
                <a:gd name="connsiteX5" fmla="*/ 3562066 w 6660107"/>
                <a:gd name="connsiteY5" fmla="*/ 8593 h 4293990"/>
                <a:gd name="connsiteX6" fmla="*/ 4135271 w 6660107"/>
                <a:gd name="connsiteY6" fmla="*/ 336139 h 4293990"/>
                <a:gd name="connsiteX7" fmla="*/ 4913194 w 6660107"/>
                <a:gd name="connsiteY7" fmla="*/ 1857865 h 4293990"/>
                <a:gd name="connsiteX8" fmla="*/ 5745707 w 6660107"/>
                <a:gd name="connsiteY8" fmla="*/ 3434181 h 4293990"/>
                <a:gd name="connsiteX9" fmla="*/ 6660107 w 6660107"/>
                <a:gd name="connsiteY9" fmla="*/ 4184808 h 4293990"/>
                <a:gd name="connsiteX0" fmla="*/ 0 w 5745707"/>
                <a:gd name="connsiteY0" fmla="*/ 4293990 h 4293990"/>
                <a:gd name="connsiteX1" fmla="*/ 914400 w 5745707"/>
                <a:gd name="connsiteY1" fmla="*/ 3959620 h 4293990"/>
                <a:gd name="connsiteX2" fmla="*/ 1569492 w 5745707"/>
                <a:gd name="connsiteY2" fmla="*/ 3147578 h 4293990"/>
                <a:gd name="connsiteX3" fmla="*/ 2197289 w 5745707"/>
                <a:gd name="connsiteY3" fmla="*/ 1967047 h 4293990"/>
                <a:gd name="connsiteX4" fmla="*/ 2927445 w 5745707"/>
                <a:gd name="connsiteY4" fmla="*/ 534032 h 4293990"/>
                <a:gd name="connsiteX5" fmla="*/ 3562066 w 5745707"/>
                <a:gd name="connsiteY5" fmla="*/ 8593 h 4293990"/>
                <a:gd name="connsiteX6" fmla="*/ 4135271 w 5745707"/>
                <a:gd name="connsiteY6" fmla="*/ 336139 h 4293990"/>
                <a:gd name="connsiteX7" fmla="*/ 4913194 w 5745707"/>
                <a:gd name="connsiteY7" fmla="*/ 1857865 h 4293990"/>
                <a:gd name="connsiteX8" fmla="*/ 5745707 w 5745707"/>
                <a:gd name="connsiteY8" fmla="*/ 3434181 h 4293990"/>
                <a:gd name="connsiteX0" fmla="*/ 0 w 4913194"/>
                <a:gd name="connsiteY0" fmla="*/ 4293990 h 4293990"/>
                <a:gd name="connsiteX1" fmla="*/ 914400 w 4913194"/>
                <a:gd name="connsiteY1" fmla="*/ 3959620 h 4293990"/>
                <a:gd name="connsiteX2" fmla="*/ 1569492 w 4913194"/>
                <a:gd name="connsiteY2" fmla="*/ 3147578 h 4293990"/>
                <a:gd name="connsiteX3" fmla="*/ 2197289 w 4913194"/>
                <a:gd name="connsiteY3" fmla="*/ 1967047 h 4293990"/>
                <a:gd name="connsiteX4" fmla="*/ 2927445 w 4913194"/>
                <a:gd name="connsiteY4" fmla="*/ 534032 h 4293990"/>
                <a:gd name="connsiteX5" fmla="*/ 3562066 w 4913194"/>
                <a:gd name="connsiteY5" fmla="*/ 8593 h 4293990"/>
                <a:gd name="connsiteX6" fmla="*/ 4135271 w 4913194"/>
                <a:gd name="connsiteY6" fmla="*/ 336139 h 4293990"/>
                <a:gd name="connsiteX7" fmla="*/ 4913194 w 4913194"/>
                <a:gd name="connsiteY7" fmla="*/ 1857865 h 4293990"/>
                <a:gd name="connsiteX0" fmla="*/ 0 w 4135271"/>
                <a:gd name="connsiteY0" fmla="*/ 4293990 h 4293990"/>
                <a:gd name="connsiteX1" fmla="*/ 914400 w 4135271"/>
                <a:gd name="connsiteY1" fmla="*/ 3959620 h 4293990"/>
                <a:gd name="connsiteX2" fmla="*/ 1569492 w 4135271"/>
                <a:gd name="connsiteY2" fmla="*/ 3147578 h 4293990"/>
                <a:gd name="connsiteX3" fmla="*/ 2197289 w 4135271"/>
                <a:gd name="connsiteY3" fmla="*/ 1967047 h 4293990"/>
                <a:gd name="connsiteX4" fmla="*/ 2927445 w 4135271"/>
                <a:gd name="connsiteY4" fmla="*/ 534032 h 4293990"/>
                <a:gd name="connsiteX5" fmla="*/ 3562066 w 4135271"/>
                <a:gd name="connsiteY5" fmla="*/ 8593 h 4293990"/>
                <a:gd name="connsiteX6" fmla="*/ 4135271 w 4135271"/>
                <a:gd name="connsiteY6" fmla="*/ 336139 h 4293990"/>
                <a:gd name="connsiteX0" fmla="*/ 0 w 3562066"/>
                <a:gd name="connsiteY0" fmla="*/ 4285397 h 4285397"/>
                <a:gd name="connsiteX1" fmla="*/ 914400 w 3562066"/>
                <a:gd name="connsiteY1" fmla="*/ 3951027 h 4285397"/>
                <a:gd name="connsiteX2" fmla="*/ 1569492 w 3562066"/>
                <a:gd name="connsiteY2" fmla="*/ 3138985 h 4285397"/>
                <a:gd name="connsiteX3" fmla="*/ 2197289 w 3562066"/>
                <a:gd name="connsiteY3" fmla="*/ 1958454 h 4285397"/>
                <a:gd name="connsiteX4" fmla="*/ 2927445 w 3562066"/>
                <a:gd name="connsiteY4" fmla="*/ 525439 h 4285397"/>
                <a:gd name="connsiteX5" fmla="*/ 3562066 w 3562066"/>
                <a:gd name="connsiteY5" fmla="*/ 0 h 428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066" h="4285397">
                  <a:moveTo>
                    <a:pt x="0" y="4285397"/>
                  </a:moveTo>
                  <a:cubicBezTo>
                    <a:pt x="326409" y="4213746"/>
                    <a:pt x="652818" y="4142096"/>
                    <a:pt x="914400" y="3951027"/>
                  </a:cubicBezTo>
                  <a:cubicBezTo>
                    <a:pt x="1175982" y="3759958"/>
                    <a:pt x="1355677" y="3471081"/>
                    <a:pt x="1569492" y="3138985"/>
                  </a:cubicBezTo>
                  <a:cubicBezTo>
                    <a:pt x="1783307" y="2806889"/>
                    <a:pt x="1970964" y="2394045"/>
                    <a:pt x="2197289" y="1958454"/>
                  </a:cubicBezTo>
                  <a:cubicBezTo>
                    <a:pt x="2423615" y="1522863"/>
                    <a:pt x="2699982" y="851848"/>
                    <a:pt x="2927445" y="525439"/>
                  </a:cubicBezTo>
                  <a:cubicBezTo>
                    <a:pt x="3154908" y="199030"/>
                    <a:pt x="3360762" y="32982"/>
                    <a:pt x="3562066" y="0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583906" y="1354626"/>
              <a:ext cx="76200" cy="5068"/>
            </a:xfrm>
            <a:custGeom>
              <a:avLst/>
              <a:gdLst>
                <a:gd name="connsiteX0" fmla="*/ 0 w 76200"/>
                <a:gd name="connsiteY0" fmla="*/ 4763 h 4763"/>
                <a:gd name="connsiteX1" fmla="*/ 76200 w 76200"/>
                <a:gd name="connsiteY1" fmla="*/ 0 h 4763"/>
                <a:gd name="connsiteX0" fmla="*/ 0 w 10000"/>
                <a:gd name="connsiteY0" fmla="*/ 16960 h 16960"/>
                <a:gd name="connsiteX1" fmla="*/ 10000 w 10000"/>
                <a:gd name="connsiteY1" fmla="*/ 6960 h 16960"/>
                <a:gd name="connsiteX0" fmla="*/ 0 w 10000"/>
                <a:gd name="connsiteY0" fmla="*/ 10640 h 10640"/>
                <a:gd name="connsiteX1" fmla="*/ 10000 w 10000"/>
                <a:gd name="connsiteY1" fmla="*/ 640 h 1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640">
                  <a:moveTo>
                    <a:pt x="0" y="10640"/>
                  </a:moveTo>
                  <a:cubicBezTo>
                    <a:pt x="4582" y="-7691"/>
                    <a:pt x="6667" y="3973"/>
                    <a:pt x="10000" y="6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212" name="Rectangle 6"/>
          <p:cNvSpPr>
            <a:spLocks noChangeArrowheads="1"/>
          </p:cNvSpPr>
          <p:nvPr/>
        </p:nvSpPr>
        <p:spPr bwMode="auto">
          <a:xfrm>
            <a:off x="838200" y="6046007"/>
            <a:ext cx="757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ea typeface="Kozuka Gothic Pro M" pitchFamily="34" charset="-128"/>
              </a:rPr>
              <a:t>Teacher </a:t>
            </a:r>
            <a:r>
              <a:rPr lang="en-US" dirty="0" smtClean="0">
                <a:solidFill>
                  <a:srgbClr val="000000"/>
                </a:solidFill>
                <a:ea typeface="Kozuka Gothic Pro M" pitchFamily="34" charset="-128"/>
              </a:rPr>
              <a:t>Quality</a:t>
            </a:r>
            <a:endParaRPr lang="en-US" dirty="0" smtClean="0">
              <a:solidFill>
                <a:srgbClr val="000000"/>
              </a:solidFill>
              <a:ea typeface="Kozuka Gothic Pro M" pitchFamily="34" charset="-128"/>
            </a:endParaRPr>
          </a:p>
        </p:txBody>
      </p:sp>
      <p:sp>
        <p:nvSpPr>
          <p:cNvPr id="213" name="Rectangle 47"/>
          <p:cNvSpPr>
            <a:spLocks noChangeArrowheads="1"/>
          </p:cNvSpPr>
          <p:nvPr/>
        </p:nvSpPr>
        <p:spPr bwMode="auto">
          <a:xfrm>
            <a:off x="2434715" y="5632661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5th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14" name="Rectangle 55"/>
          <p:cNvSpPr>
            <a:spLocks noChangeArrowheads="1"/>
          </p:cNvSpPr>
          <p:nvPr/>
        </p:nvSpPr>
        <p:spPr bwMode="auto">
          <a:xfrm>
            <a:off x="6442275" y="5632661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95th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15" name="Rectangle 51"/>
          <p:cNvSpPr>
            <a:spLocks noChangeArrowheads="1"/>
          </p:cNvSpPr>
          <p:nvPr/>
        </p:nvSpPr>
        <p:spPr bwMode="auto">
          <a:xfrm>
            <a:off x="4288091" y="5632661"/>
            <a:ext cx="756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Median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0036" y="4276619"/>
            <a:ext cx="2314575" cy="1243584"/>
            <a:chOff x="300036" y="4493737"/>
            <a:chExt cx="2314575" cy="1243584"/>
          </a:xfrm>
        </p:grpSpPr>
        <p:grpSp>
          <p:nvGrpSpPr>
            <p:cNvPr id="4" name="Group 3"/>
            <p:cNvGrpSpPr/>
            <p:nvPr/>
          </p:nvGrpSpPr>
          <p:grpSpPr>
            <a:xfrm>
              <a:off x="1023555" y="4493737"/>
              <a:ext cx="1591056" cy="1243584"/>
              <a:chOff x="1023555" y="4493737"/>
              <a:chExt cx="1591056" cy="1243584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1023555" y="4494220"/>
                <a:ext cx="1591056" cy="1228472"/>
                <a:chOff x="1025439" y="4485797"/>
                <a:chExt cx="1591056" cy="1234282"/>
              </a:xfrm>
            </p:grpSpPr>
            <p:sp>
              <p:nvSpPr>
                <p:cNvPr id="205" name="Freeform 204"/>
                <p:cNvSpPr/>
                <p:nvPr/>
              </p:nvSpPr>
              <p:spPr>
                <a:xfrm>
                  <a:off x="1025439" y="4485797"/>
                  <a:ext cx="1591056" cy="1234282"/>
                </a:xfrm>
                <a:custGeom>
                  <a:avLst/>
                  <a:gdLst>
                    <a:gd name="connsiteX0" fmla="*/ 1554480 w 1562793"/>
                    <a:gd name="connsiteY0" fmla="*/ 0 h 1188720"/>
                    <a:gd name="connsiteX1" fmla="*/ 1562793 w 1562793"/>
                    <a:gd name="connsiteY1" fmla="*/ 1188720 h 1188720"/>
                    <a:gd name="connsiteX2" fmla="*/ 0 w 1562793"/>
                    <a:gd name="connsiteY2" fmla="*/ 1188720 h 1188720"/>
                    <a:gd name="connsiteX3" fmla="*/ 0 w 1562793"/>
                    <a:gd name="connsiteY3" fmla="*/ 1113906 h 1188720"/>
                    <a:gd name="connsiteX4" fmla="*/ 241069 w 1562793"/>
                    <a:gd name="connsiteY4" fmla="*/ 1055717 h 1188720"/>
                    <a:gd name="connsiteX5" fmla="*/ 681643 w 1562793"/>
                    <a:gd name="connsiteY5" fmla="*/ 914400 h 1188720"/>
                    <a:gd name="connsiteX6" fmla="*/ 931025 w 1562793"/>
                    <a:gd name="connsiteY6" fmla="*/ 756459 h 1188720"/>
                    <a:gd name="connsiteX7" fmla="*/ 1105593 w 1562793"/>
                    <a:gd name="connsiteY7" fmla="*/ 565266 h 1188720"/>
                    <a:gd name="connsiteX8" fmla="*/ 1454727 w 1562793"/>
                    <a:gd name="connsiteY8" fmla="*/ 174568 h 1188720"/>
                    <a:gd name="connsiteX9" fmla="*/ 1554480 w 1562793"/>
                    <a:gd name="connsiteY9" fmla="*/ 0 h 1188720"/>
                    <a:gd name="connsiteX0" fmla="*/ 1554480 w 1562793"/>
                    <a:gd name="connsiteY0" fmla="*/ 0 h 1188720"/>
                    <a:gd name="connsiteX1" fmla="*/ 1562793 w 1562793"/>
                    <a:gd name="connsiteY1" fmla="*/ 1188720 h 1188720"/>
                    <a:gd name="connsiteX2" fmla="*/ 0 w 1562793"/>
                    <a:gd name="connsiteY2" fmla="*/ 1188720 h 1188720"/>
                    <a:gd name="connsiteX3" fmla="*/ 0 w 1562793"/>
                    <a:gd name="connsiteY3" fmla="*/ 1113906 h 1188720"/>
                    <a:gd name="connsiteX4" fmla="*/ 241069 w 1562793"/>
                    <a:gd name="connsiteY4" fmla="*/ 1055717 h 1188720"/>
                    <a:gd name="connsiteX5" fmla="*/ 681643 w 1562793"/>
                    <a:gd name="connsiteY5" fmla="*/ 914400 h 1188720"/>
                    <a:gd name="connsiteX6" fmla="*/ 931025 w 1562793"/>
                    <a:gd name="connsiteY6" fmla="*/ 756459 h 1188720"/>
                    <a:gd name="connsiteX7" fmla="*/ 1130498 w 1562793"/>
                    <a:gd name="connsiteY7" fmla="*/ 577962 h 1188720"/>
                    <a:gd name="connsiteX8" fmla="*/ 1454727 w 1562793"/>
                    <a:gd name="connsiteY8" fmla="*/ 174568 h 1188720"/>
                    <a:gd name="connsiteX9" fmla="*/ 1554480 w 1562793"/>
                    <a:gd name="connsiteY9" fmla="*/ 0 h 1188720"/>
                    <a:gd name="connsiteX0" fmla="*/ 1554480 w 1562793"/>
                    <a:gd name="connsiteY0" fmla="*/ 0 h 1188720"/>
                    <a:gd name="connsiteX1" fmla="*/ 1562793 w 1562793"/>
                    <a:gd name="connsiteY1" fmla="*/ 1188720 h 1188720"/>
                    <a:gd name="connsiteX2" fmla="*/ 0 w 1562793"/>
                    <a:gd name="connsiteY2" fmla="*/ 1188720 h 1188720"/>
                    <a:gd name="connsiteX3" fmla="*/ 0 w 1562793"/>
                    <a:gd name="connsiteY3" fmla="*/ 1113906 h 1188720"/>
                    <a:gd name="connsiteX4" fmla="*/ 241069 w 1562793"/>
                    <a:gd name="connsiteY4" fmla="*/ 1055717 h 1188720"/>
                    <a:gd name="connsiteX5" fmla="*/ 681643 w 1562793"/>
                    <a:gd name="connsiteY5" fmla="*/ 914400 h 1188720"/>
                    <a:gd name="connsiteX6" fmla="*/ 931025 w 1562793"/>
                    <a:gd name="connsiteY6" fmla="*/ 756459 h 1188720"/>
                    <a:gd name="connsiteX7" fmla="*/ 1130498 w 1562793"/>
                    <a:gd name="connsiteY7" fmla="*/ 577962 h 1188720"/>
                    <a:gd name="connsiteX8" fmla="*/ 1432936 w 1562793"/>
                    <a:gd name="connsiteY8" fmla="*/ 161872 h 1188720"/>
                    <a:gd name="connsiteX9" fmla="*/ 1554480 w 1562793"/>
                    <a:gd name="connsiteY9" fmla="*/ 0 h 1188720"/>
                    <a:gd name="connsiteX0" fmla="*/ 1548254 w 1562793"/>
                    <a:gd name="connsiteY0" fmla="*/ 0 h 1223636"/>
                    <a:gd name="connsiteX1" fmla="*/ 1562793 w 1562793"/>
                    <a:gd name="connsiteY1" fmla="*/ 1223636 h 1223636"/>
                    <a:gd name="connsiteX2" fmla="*/ 0 w 1562793"/>
                    <a:gd name="connsiteY2" fmla="*/ 1223636 h 1223636"/>
                    <a:gd name="connsiteX3" fmla="*/ 0 w 1562793"/>
                    <a:gd name="connsiteY3" fmla="*/ 1148822 h 1223636"/>
                    <a:gd name="connsiteX4" fmla="*/ 241069 w 1562793"/>
                    <a:gd name="connsiteY4" fmla="*/ 1090633 h 1223636"/>
                    <a:gd name="connsiteX5" fmla="*/ 681643 w 1562793"/>
                    <a:gd name="connsiteY5" fmla="*/ 949316 h 1223636"/>
                    <a:gd name="connsiteX6" fmla="*/ 931025 w 1562793"/>
                    <a:gd name="connsiteY6" fmla="*/ 791375 h 1223636"/>
                    <a:gd name="connsiteX7" fmla="*/ 1130498 w 1562793"/>
                    <a:gd name="connsiteY7" fmla="*/ 612878 h 1223636"/>
                    <a:gd name="connsiteX8" fmla="*/ 1432936 w 1562793"/>
                    <a:gd name="connsiteY8" fmla="*/ 196788 h 1223636"/>
                    <a:gd name="connsiteX9" fmla="*/ 1548254 w 1562793"/>
                    <a:gd name="connsiteY9" fmla="*/ 0 h 1223636"/>
                    <a:gd name="connsiteX0" fmla="*/ 1548254 w 1562793"/>
                    <a:gd name="connsiteY0" fmla="*/ 0 h 1223636"/>
                    <a:gd name="connsiteX1" fmla="*/ 1562793 w 1562793"/>
                    <a:gd name="connsiteY1" fmla="*/ 1223636 h 1223636"/>
                    <a:gd name="connsiteX2" fmla="*/ 0 w 1562793"/>
                    <a:gd name="connsiteY2" fmla="*/ 1223636 h 1223636"/>
                    <a:gd name="connsiteX3" fmla="*/ 28018 w 1562793"/>
                    <a:gd name="connsiteY3" fmla="*/ 1136125 h 1223636"/>
                    <a:gd name="connsiteX4" fmla="*/ 241069 w 1562793"/>
                    <a:gd name="connsiteY4" fmla="*/ 1090633 h 1223636"/>
                    <a:gd name="connsiteX5" fmla="*/ 681643 w 1562793"/>
                    <a:gd name="connsiteY5" fmla="*/ 949316 h 1223636"/>
                    <a:gd name="connsiteX6" fmla="*/ 931025 w 1562793"/>
                    <a:gd name="connsiteY6" fmla="*/ 791375 h 1223636"/>
                    <a:gd name="connsiteX7" fmla="*/ 1130498 w 1562793"/>
                    <a:gd name="connsiteY7" fmla="*/ 612878 h 1223636"/>
                    <a:gd name="connsiteX8" fmla="*/ 1432936 w 1562793"/>
                    <a:gd name="connsiteY8" fmla="*/ 196788 h 1223636"/>
                    <a:gd name="connsiteX9" fmla="*/ 1548254 w 1562793"/>
                    <a:gd name="connsiteY9" fmla="*/ 0 h 1223636"/>
                    <a:gd name="connsiteX0" fmla="*/ 1523349 w 1537888"/>
                    <a:gd name="connsiteY0" fmla="*/ 0 h 1236333"/>
                    <a:gd name="connsiteX1" fmla="*/ 1537888 w 1537888"/>
                    <a:gd name="connsiteY1" fmla="*/ 1223636 h 1236333"/>
                    <a:gd name="connsiteX2" fmla="*/ 0 w 1537888"/>
                    <a:gd name="connsiteY2" fmla="*/ 1236333 h 1236333"/>
                    <a:gd name="connsiteX3" fmla="*/ 3113 w 1537888"/>
                    <a:gd name="connsiteY3" fmla="*/ 1136125 h 1236333"/>
                    <a:gd name="connsiteX4" fmla="*/ 216164 w 1537888"/>
                    <a:gd name="connsiteY4" fmla="*/ 1090633 h 1236333"/>
                    <a:gd name="connsiteX5" fmla="*/ 656738 w 1537888"/>
                    <a:gd name="connsiteY5" fmla="*/ 949316 h 1236333"/>
                    <a:gd name="connsiteX6" fmla="*/ 906120 w 1537888"/>
                    <a:gd name="connsiteY6" fmla="*/ 791375 h 1236333"/>
                    <a:gd name="connsiteX7" fmla="*/ 1105593 w 1537888"/>
                    <a:gd name="connsiteY7" fmla="*/ 612878 h 1236333"/>
                    <a:gd name="connsiteX8" fmla="*/ 1408031 w 1537888"/>
                    <a:gd name="connsiteY8" fmla="*/ 196788 h 1236333"/>
                    <a:gd name="connsiteX9" fmla="*/ 1523349 w 1537888"/>
                    <a:gd name="connsiteY9" fmla="*/ 0 h 1236333"/>
                    <a:gd name="connsiteX0" fmla="*/ 1520536 w 1535075"/>
                    <a:gd name="connsiteY0" fmla="*/ 0 h 1226811"/>
                    <a:gd name="connsiteX1" fmla="*/ 1535075 w 1535075"/>
                    <a:gd name="connsiteY1" fmla="*/ 1223636 h 1226811"/>
                    <a:gd name="connsiteX2" fmla="*/ 300 w 1535075"/>
                    <a:gd name="connsiteY2" fmla="*/ 1226811 h 1226811"/>
                    <a:gd name="connsiteX3" fmla="*/ 300 w 1535075"/>
                    <a:gd name="connsiteY3" fmla="*/ 1136125 h 1226811"/>
                    <a:gd name="connsiteX4" fmla="*/ 213351 w 1535075"/>
                    <a:gd name="connsiteY4" fmla="*/ 1090633 h 1226811"/>
                    <a:gd name="connsiteX5" fmla="*/ 653925 w 1535075"/>
                    <a:gd name="connsiteY5" fmla="*/ 949316 h 1226811"/>
                    <a:gd name="connsiteX6" fmla="*/ 903307 w 1535075"/>
                    <a:gd name="connsiteY6" fmla="*/ 791375 h 1226811"/>
                    <a:gd name="connsiteX7" fmla="*/ 1102780 w 1535075"/>
                    <a:gd name="connsiteY7" fmla="*/ 612878 h 1226811"/>
                    <a:gd name="connsiteX8" fmla="*/ 1405218 w 1535075"/>
                    <a:gd name="connsiteY8" fmla="*/ 196788 h 1226811"/>
                    <a:gd name="connsiteX9" fmla="*/ 1520536 w 1535075"/>
                    <a:gd name="connsiteY9" fmla="*/ 0 h 1226811"/>
                    <a:gd name="connsiteX0" fmla="*/ 1526462 w 1541001"/>
                    <a:gd name="connsiteY0" fmla="*/ 0 h 1226811"/>
                    <a:gd name="connsiteX1" fmla="*/ 1541001 w 1541001"/>
                    <a:gd name="connsiteY1" fmla="*/ 1223636 h 1226811"/>
                    <a:gd name="connsiteX2" fmla="*/ 0 w 1541001"/>
                    <a:gd name="connsiteY2" fmla="*/ 1226811 h 1226811"/>
                    <a:gd name="connsiteX3" fmla="*/ 6226 w 1541001"/>
                    <a:gd name="connsiteY3" fmla="*/ 1136125 h 1226811"/>
                    <a:gd name="connsiteX4" fmla="*/ 219277 w 1541001"/>
                    <a:gd name="connsiteY4" fmla="*/ 1090633 h 1226811"/>
                    <a:gd name="connsiteX5" fmla="*/ 659851 w 1541001"/>
                    <a:gd name="connsiteY5" fmla="*/ 949316 h 1226811"/>
                    <a:gd name="connsiteX6" fmla="*/ 909233 w 1541001"/>
                    <a:gd name="connsiteY6" fmla="*/ 791375 h 1226811"/>
                    <a:gd name="connsiteX7" fmla="*/ 1108706 w 1541001"/>
                    <a:gd name="connsiteY7" fmla="*/ 612878 h 1226811"/>
                    <a:gd name="connsiteX8" fmla="*/ 1411144 w 1541001"/>
                    <a:gd name="connsiteY8" fmla="*/ 196788 h 1226811"/>
                    <a:gd name="connsiteX9" fmla="*/ 1526462 w 1541001"/>
                    <a:gd name="connsiteY9" fmla="*/ 0 h 1226811"/>
                    <a:gd name="connsiteX0" fmla="*/ 1529713 w 1544252"/>
                    <a:gd name="connsiteY0" fmla="*/ 0 h 1226811"/>
                    <a:gd name="connsiteX1" fmla="*/ 1544252 w 1544252"/>
                    <a:gd name="connsiteY1" fmla="*/ 1223636 h 1226811"/>
                    <a:gd name="connsiteX2" fmla="*/ 3251 w 1544252"/>
                    <a:gd name="connsiteY2" fmla="*/ 1226811 h 1226811"/>
                    <a:gd name="connsiteX3" fmla="*/ 138 w 1544252"/>
                    <a:gd name="connsiteY3" fmla="*/ 1136125 h 1226811"/>
                    <a:gd name="connsiteX4" fmla="*/ 222528 w 1544252"/>
                    <a:gd name="connsiteY4" fmla="*/ 1090633 h 1226811"/>
                    <a:gd name="connsiteX5" fmla="*/ 663102 w 1544252"/>
                    <a:gd name="connsiteY5" fmla="*/ 949316 h 1226811"/>
                    <a:gd name="connsiteX6" fmla="*/ 912484 w 1544252"/>
                    <a:gd name="connsiteY6" fmla="*/ 791375 h 1226811"/>
                    <a:gd name="connsiteX7" fmla="*/ 1111957 w 1544252"/>
                    <a:gd name="connsiteY7" fmla="*/ 612878 h 1226811"/>
                    <a:gd name="connsiteX8" fmla="*/ 1414395 w 1544252"/>
                    <a:gd name="connsiteY8" fmla="*/ 196788 h 1226811"/>
                    <a:gd name="connsiteX9" fmla="*/ 1529713 w 1544252"/>
                    <a:gd name="connsiteY9" fmla="*/ 0 h 1226811"/>
                    <a:gd name="connsiteX0" fmla="*/ 1526462 w 1541001"/>
                    <a:gd name="connsiteY0" fmla="*/ 0 h 1226811"/>
                    <a:gd name="connsiteX1" fmla="*/ 1541001 w 1541001"/>
                    <a:gd name="connsiteY1" fmla="*/ 1223636 h 1226811"/>
                    <a:gd name="connsiteX2" fmla="*/ 0 w 1541001"/>
                    <a:gd name="connsiteY2" fmla="*/ 1226811 h 1226811"/>
                    <a:gd name="connsiteX3" fmla="*/ 1556 w 1541001"/>
                    <a:gd name="connsiteY3" fmla="*/ 1138506 h 1226811"/>
                    <a:gd name="connsiteX4" fmla="*/ 219277 w 1541001"/>
                    <a:gd name="connsiteY4" fmla="*/ 1090633 h 1226811"/>
                    <a:gd name="connsiteX5" fmla="*/ 659851 w 1541001"/>
                    <a:gd name="connsiteY5" fmla="*/ 949316 h 1226811"/>
                    <a:gd name="connsiteX6" fmla="*/ 909233 w 1541001"/>
                    <a:gd name="connsiteY6" fmla="*/ 791375 h 1226811"/>
                    <a:gd name="connsiteX7" fmla="*/ 1108706 w 1541001"/>
                    <a:gd name="connsiteY7" fmla="*/ 612878 h 1226811"/>
                    <a:gd name="connsiteX8" fmla="*/ 1411144 w 1541001"/>
                    <a:gd name="connsiteY8" fmla="*/ 196788 h 1226811"/>
                    <a:gd name="connsiteX9" fmla="*/ 1526462 w 1541001"/>
                    <a:gd name="connsiteY9" fmla="*/ 0 h 1226811"/>
                    <a:gd name="connsiteX0" fmla="*/ 1526462 w 1541001"/>
                    <a:gd name="connsiteY0" fmla="*/ 0 h 1226811"/>
                    <a:gd name="connsiteX1" fmla="*/ 1541001 w 1541001"/>
                    <a:gd name="connsiteY1" fmla="*/ 1223636 h 1226811"/>
                    <a:gd name="connsiteX2" fmla="*/ 0 w 1541001"/>
                    <a:gd name="connsiteY2" fmla="*/ 1226811 h 1226811"/>
                    <a:gd name="connsiteX3" fmla="*/ 1556 w 1541001"/>
                    <a:gd name="connsiteY3" fmla="*/ 1138506 h 1226811"/>
                    <a:gd name="connsiteX4" fmla="*/ 219277 w 1541001"/>
                    <a:gd name="connsiteY4" fmla="*/ 1090633 h 1226811"/>
                    <a:gd name="connsiteX5" fmla="*/ 650512 w 1541001"/>
                    <a:gd name="connsiteY5" fmla="*/ 937412 h 1226811"/>
                    <a:gd name="connsiteX6" fmla="*/ 909233 w 1541001"/>
                    <a:gd name="connsiteY6" fmla="*/ 791375 h 1226811"/>
                    <a:gd name="connsiteX7" fmla="*/ 1108706 w 1541001"/>
                    <a:gd name="connsiteY7" fmla="*/ 612878 h 1226811"/>
                    <a:gd name="connsiteX8" fmla="*/ 1411144 w 1541001"/>
                    <a:gd name="connsiteY8" fmla="*/ 196788 h 1226811"/>
                    <a:gd name="connsiteX9" fmla="*/ 1526462 w 1541001"/>
                    <a:gd name="connsiteY9" fmla="*/ 0 h 1226811"/>
                    <a:gd name="connsiteX0" fmla="*/ 1521793 w 1541001"/>
                    <a:gd name="connsiteY0" fmla="*/ 0 h 1233953"/>
                    <a:gd name="connsiteX1" fmla="*/ 1541001 w 1541001"/>
                    <a:gd name="connsiteY1" fmla="*/ 1230778 h 1233953"/>
                    <a:gd name="connsiteX2" fmla="*/ 0 w 1541001"/>
                    <a:gd name="connsiteY2" fmla="*/ 1233953 h 1233953"/>
                    <a:gd name="connsiteX3" fmla="*/ 1556 w 1541001"/>
                    <a:gd name="connsiteY3" fmla="*/ 1145648 h 1233953"/>
                    <a:gd name="connsiteX4" fmla="*/ 219277 w 1541001"/>
                    <a:gd name="connsiteY4" fmla="*/ 1097775 h 1233953"/>
                    <a:gd name="connsiteX5" fmla="*/ 650512 w 1541001"/>
                    <a:gd name="connsiteY5" fmla="*/ 944554 h 1233953"/>
                    <a:gd name="connsiteX6" fmla="*/ 909233 w 1541001"/>
                    <a:gd name="connsiteY6" fmla="*/ 798517 h 1233953"/>
                    <a:gd name="connsiteX7" fmla="*/ 1108706 w 1541001"/>
                    <a:gd name="connsiteY7" fmla="*/ 620020 h 1233953"/>
                    <a:gd name="connsiteX8" fmla="*/ 1411144 w 1541001"/>
                    <a:gd name="connsiteY8" fmla="*/ 203930 h 1233953"/>
                    <a:gd name="connsiteX9" fmla="*/ 1521793 w 1541001"/>
                    <a:gd name="connsiteY9" fmla="*/ 0 h 1233953"/>
                    <a:gd name="connsiteX0" fmla="*/ 1521793 w 1541001"/>
                    <a:gd name="connsiteY0" fmla="*/ 0 h 1233953"/>
                    <a:gd name="connsiteX1" fmla="*/ 1541001 w 1541001"/>
                    <a:gd name="connsiteY1" fmla="*/ 1230778 h 1233953"/>
                    <a:gd name="connsiteX2" fmla="*/ 0 w 1541001"/>
                    <a:gd name="connsiteY2" fmla="*/ 1233953 h 1233953"/>
                    <a:gd name="connsiteX3" fmla="*/ 1556 w 1541001"/>
                    <a:gd name="connsiteY3" fmla="*/ 1145648 h 1233953"/>
                    <a:gd name="connsiteX4" fmla="*/ 219277 w 1541001"/>
                    <a:gd name="connsiteY4" fmla="*/ 1097775 h 1233953"/>
                    <a:gd name="connsiteX5" fmla="*/ 650512 w 1541001"/>
                    <a:gd name="connsiteY5" fmla="*/ 944554 h 1233953"/>
                    <a:gd name="connsiteX6" fmla="*/ 909233 w 1541001"/>
                    <a:gd name="connsiteY6" fmla="*/ 798517 h 1233953"/>
                    <a:gd name="connsiteX7" fmla="*/ 1108706 w 1541001"/>
                    <a:gd name="connsiteY7" fmla="*/ 620020 h 1233953"/>
                    <a:gd name="connsiteX8" fmla="*/ 1401804 w 1541001"/>
                    <a:gd name="connsiteY8" fmla="*/ 196789 h 1233953"/>
                    <a:gd name="connsiteX9" fmla="*/ 1521793 w 1541001"/>
                    <a:gd name="connsiteY9" fmla="*/ 0 h 1233953"/>
                    <a:gd name="connsiteX0" fmla="*/ 1521793 w 1541001"/>
                    <a:gd name="connsiteY0" fmla="*/ 0 h 1233953"/>
                    <a:gd name="connsiteX1" fmla="*/ 1541001 w 1541001"/>
                    <a:gd name="connsiteY1" fmla="*/ 1230778 h 1233953"/>
                    <a:gd name="connsiteX2" fmla="*/ 0 w 1541001"/>
                    <a:gd name="connsiteY2" fmla="*/ 1233953 h 1233953"/>
                    <a:gd name="connsiteX3" fmla="*/ 1556 w 1541001"/>
                    <a:gd name="connsiteY3" fmla="*/ 1145648 h 1233953"/>
                    <a:gd name="connsiteX4" fmla="*/ 219277 w 1541001"/>
                    <a:gd name="connsiteY4" fmla="*/ 1097775 h 1233953"/>
                    <a:gd name="connsiteX5" fmla="*/ 650512 w 1541001"/>
                    <a:gd name="connsiteY5" fmla="*/ 944554 h 1233953"/>
                    <a:gd name="connsiteX6" fmla="*/ 909233 w 1541001"/>
                    <a:gd name="connsiteY6" fmla="*/ 798517 h 1233953"/>
                    <a:gd name="connsiteX7" fmla="*/ 1104037 w 1541001"/>
                    <a:gd name="connsiteY7" fmla="*/ 610497 h 1233953"/>
                    <a:gd name="connsiteX8" fmla="*/ 1401804 w 1541001"/>
                    <a:gd name="connsiteY8" fmla="*/ 196789 h 1233953"/>
                    <a:gd name="connsiteX9" fmla="*/ 1521793 w 1541001"/>
                    <a:gd name="connsiteY9" fmla="*/ 0 h 1233953"/>
                    <a:gd name="connsiteX0" fmla="*/ 1521793 w 1541001"/>
                    <a:gd name="connsiteY0" fmla="*/ 0 h 1233953"/>
                    <a:gd name="connsiteX1" fmla="*/ 1541001 w 1541001"/>
                    <a:gd name="connsiteY1" fmla="*/ 1230778 h 1233953"/>
                    <a:gd name="connsiteX2" fmla="*/ 0 w 1541001"/>
                    <a:gd name="connsiteY2" fmla="*/ 1233953 h 1233953"/>
                    <a:gd name="connsiteX3" fmla="*/ 1556 w 1541001"/>
                    <a:gd name="connsiteY3" fmla="*/ 1145648 h 1233953"/>
                    <a:gd name="connsiteX4" fmla="*/ 219277 w 1541001"/>
                    <a:gd name="connsiteY4" fmla="*/ 1097775 h 1233953"/>
                    <a:gd name="connsiteX5" fmla="*/ 662187 w 1541001"/>
                    <a:gd name="connsiteY5" fmla="*/ 958838 h 1233953"/>
                    <a:gd name="connsiteX6" fmla="*/ 909233 w 1541001"/>
                    <a:gd name="connsiteY6" fmla="*/ 798517 h 1233953"/>
                    <a:gd name="connsiteX7" fmla="*/ 1104037 w 1541001"/>
                    <a:gd name="connsiteY7" fmla="*/ 610497 h 1233953"/>
                    <a:gd name="connsiteX8" fmla="*/ 1401804 w 1541001"/>
                    <a:gd name="connsiteY8" fmla="*/ 196789 h 1233953"/>
                    <a:gd name="connsiteX9" fmla="*/ 1521793 w 1541001"/>
                    <a:gd name="connsiteY9" fmla="*/ 0 h 1233953"/>
                    <a:gd name="connsiteX0" fmla="*/ 1521793 w 1541001"/>
                    <a:gd name="connsiteY0" fmla="*/ 0 h 1233953"/>
                    <a:gd name="connsiteX1" fmla="*/ 1541001 w 1541001"/>
                    <a:gd name="connsiteY1" fmla="*/ 1230778 h 1233953"/>
                    <a:gd name="connsiteX2" fmla="*/ 0 w 1541001"/>
                    <a:gd name="connsiteY2" fmla="*/ 1233953 h 1233953"/>
                    <a:gd name="connsiteX3" fmla="*/ 1556 w 1541001"/>
                    <a:gd name="connsiteY3" fmla="*/ 1145648 h 1233953"/>
                    <a:gd name="connsiteX4" fmla="*/ 219277 w 1541001"/>
                    <a:gd name="connsiteY4" fmla="*/ 1097775 h 1233953"/>
                    <a:gd name="connsiteX5" fmla="*/ 655183 w 1541001"/>
                    <a:gd name="connsiteY5" fmla="*/ 954077 h 1233953"/>
                    <a:gd name="connsiteX6" fmla="*/ 909233 w 1541001"/>
                    <a:gd name="connsiteY6" fmla="*/ 798517 h 1233953"/>
                    <a:gd name="connsiteX7" fmla="*/ 1104037 w 1541001"/>
                    <a:gd name="connsiteY7" fmla="*/ 610497 h 1233953"/>
                    <a:gd name="connsiteX8" fmla="*/ 1401804 w 1541001"/>
                    <a:gd name="connsiteY8" fmla="*/ 196789 h 1233953"/>
                    <a:gd name="connsiteX9" fmla="*/ 1521793 w 1541001"/>
                    <a:gd name="connsiteY9" fmla="*/ 0 h 1233953"/>
                    <a:gd name="connsiteX0" fmla="*/ 1521793 w 1541001"/>
                    <a:gd name="connsiteY0" fmla="*/ 0 h 1233953"/>
                    <a:gd name="connsiteX1" fmla="*/ 1541001 w 1541001"/>
                    <a:gd name="connsiteY1" fmla="*/ 1230778 h 1233953"/>
                    <a:gd name="connsiteX2" fmla="*/ 0 w 1541001"/>
                    <a:gd name="connsiteY2" fmla="*/ 1233953 h 1233953"/>
                    <a:gd name="connsiteX3" fmla="*/ 1556 w 1541001"/>
                    <a:gd name="connsiteY3" fmla="*/ 1145648 h 1233953"/>
                    <a:gd name="connsiteX4" fmla="*/ 219277 w 1541001"/>
                    <a:gd name="connsiteY4" fmla="*/ 1097775 h 1233953"/>
                    <a:gd name="connsiteX5" fmla="*/ 655183 w 1541001"/>
                    <a:gd name="connsiteY5" fmla="*/ 954077 h 1233953"/>
                    <a:gd name="connsiteX6" fmla="*/ 909233 w 1541001"/>
                    <a:gd name="connsiteY6" fmla="*/ 798517 h 1233953"/>
                    <a:gd name="connsiteX7" fmla="*/ 1104037 w 1541001"/>
                    <a:gd name="connsiteY7" fmla="*/ 610497 h 1233953"/>
                    <a:gd name="connsiteX8" fmla="*/ 1401804 w 1541001"/>
                    <a:gd name="connsiteY8" fmla="*/ 196789 h 1233953"/>
                    <a:gd name="connsiteX9" fmla="*/ 1521793 w 1541001"/>
                    <a:gd name="connsiteY9" fmla="*/ 0 h 1233953"/>
                    <a:gd name="connsiteX0" fmla="*/ 1521793 w 1541001"/>
                    <a:gd name="connsiteY0" fmla="*/ 0 h 1233953"/>
                    <a:gd name="connsiteX1" fmla="*/ 1541001 w 1541001"/>
                    <a:gd name="connsiteY1" fmla="*/ 1230778 h 1233953"/>
                    <a:gd name="connsiteX2" fmla="*/ 0 w 1541001"/>
                    <a:gd name="connsiteY2" fmla="*/ 1233953 h 1233953"/>
                    <a:gd name="connsiteX3" fmla="*/ 1556 w 1541001"/>
                    <a:gd name="connsiteY3" fmla="*/ 1145648 h 1233953"/>
                    <a:gd name="connsiteX4" fmla="*/ 226281 w 1541001"/>
                    <a:gd name="connsiteY4" fmla="*/ 1104917 h 1233953"/>
                    <a:gd name="connsiteX5" fmla="*/ 655183 w 1541001"/>
                    <a:gd name="connsiteY5" fmla="*/ 954077 h 1233953"/>
                    <a:gd name="connsiteX6" fmla="*/ 909233 w 1541001"/>
                    <a:gd name="connsiteY6" fmla="*/ 798517 h 1233953"/>
                    <a:gd name="connsiteX7" fmla="*/ 1104037 w 1541001"/>
                    <a:gd name="connsiteY7" fmla="*/ 610497 h 1233953"/>
                    <a:gd name="connsiteX8" fmla="*/ 1401804 w 1541001"/>
                    <a:gd name="connsiteY8" fmla="*/ 196789 h 1233953"/>
                    <a:gd name="connsiteX9" fmla="*/ 1521793 w 1541001"/>
                    <a:gd name="connsiteY9" fmla="*/ 0 h 1233953"/>
                    <a:gd name="connsiteX0" fmla="*/ 1538956 w 1558164"/>
                    <a:gd name="connsiteY0" fmla="*/ 0 h 1233953"/>
                    <a:gd name="connsiteX1" fmla="*/ 1558164 w 1558164"/>
                    <a:gd name="connsiteY1" fmla="*/ 1230778 h 1233953"/>
                    <a:gd name="connsiteX2" fmla="*/ 17163 w 1558164"/>
                    <a:gd name="connsiteY2" fmla="*/ 1233953 h 1233953"/>
                    <a:gd name="connsiteX3" fmla="*/ 40 w 1558164"/>
                    <a:gd name="connsiteY3" fmla="*/ 1157551 h 1233953"/>
                    <a:gd name="connsiteX4" fmla="*/ 243444 w 1558164"/>
                    <a:gd name="connsiteY4" fmla="*/ 1104917 h 1233953"/>
                    <a:gd name="connsiteX5" fmla="*/ 672346 w 1558164"/>
                    <a:gd name="connsiteY5" fmla="*/ 954077 h 1233953"/>
                    <a:gd name="connsiteX6" fmla="*/ 926396 w 1558164"/>
                    <a:gd name="connsiteY6" fmla="*/ 798517 h 1233953"/>
                    <a:gd name="connsiteX7" fmla="*/ 1121200 w 1558164"/>
                    <a:gd name="connsiteY7" fmla="*/ 610497 h 1233953"/>
                    <a:gd name="connsiteX8" fmla="*/ 1418967 w 1558164"/>
                    <a:gd name="connsiteY8" fmla="*/ 196789 h 1233953"/>
                    <a:gd name="connsiteX9" fmla="*/ 1538956 w 1558164"/>
                    <a:gd name="connsiteY9" fmla="*/ 0 h 1233953"/>
                    <a:gd name="connsiteX0" fmla="*/ 1539147 w 1558355"/>
                    <a:gd name="connsiteY0" fmla="*/ 0 h 1233953"/>
                    <a:gd name="connsiteX1" fmla="*/ 1558355 w 1558355"/>
                    <a:gd name="connsiteY1" fmla="*/ 1230778 h 1233953"/>
                    <a:gd name="connsiteX2" fmla="*/ 1010 w 1558355"/>
                    <a:gd name="connsiteY2" fmla="*/ 1233953 h 1233953"/>
                    <a:gd name="connsiteX3" fmla="*/ 231 w 1558355"/>
                    <a:gd name="connsiteY3" fmla="*/ 1157551 h 1233953"/>
                    <a:gd name="connsiteX4" fmla="*/ 243635 w 1558355"/>
                    <a:gd name="connsiteY4" fmla="*/ 1104917 h 1233953"/>
                    <a:gd name="connsiteX5" fmla="*/ 672537 w 1558355"/>
                    <a:gd name="connsiteY5" fmla="*/ 954077 h 1233953"/>
                    <a:gd name="connsiteX6" fmla="*/ 926587 w 1558355"/>
                    <a:gd name="connsiteY6" fmla="*/ 798517 h 1233953"/>
                    <a:gd name="connsiteX7" fmla="*/ 1121391 w 1558355"/>
                    <a:gd name="connsiteY7" fmla="*/ 610497 h 1233953"/>
                    <a:gd name="connsiteX8" fmla="*/ 1419158 w 1558355"/>
                    <a:gd name="connsiteY8" fmla="*/ 196789 h 1233953"/>
                    <a:gd name="connsiteX9" fmla="*/ 1539147 w 1558355"/>
                    <a:gd name="connsiteY9" fmla="*/ 0 h 1233953"/>
                    <a:gd name="connsiteX0" fmla="*/ 1548317 w 1567525"/>
                    <a:gd name="connsiteY0" fmla="*/ 0 h 1233953"/>
                    <a:gd name="connsiteX1" fmla="*/ 1567525 w 1567525"/>
                    <a:gd name="connsiteY1" fmla="*/ 1230778 h 1233953"/>
                    <a:gd name="connsiteX2" fmla="*/ 10180 w 1567525"/>
                    <a:gd name="connsiteY2" fmla="*/ 1233953 h 1233953"/>
                    <a:gd name="connsiteX3" fmla="*/ 62 w 1567525"/>
                    <a:gd name="connsiteY3" fmla="*/ 1157551 h 1233953"/>
                    <a:gd name="connsiteX4" fmla="*/ 252805 w 1567525"/>
                    <a:gd name="connsiteY4" fmla="*/ 1104917 h 1233953"/>
                    <a:gd name="connsiteX5" fmla="*/ 681707 w 1567525"/>
                    <a:gd name="connsiteY5" fmla="*/ 954077 h 1233953"/>
                    <a:gd name="connsiteX6" fmla="*/ 935757 w 1567525"/>
                    <a:gd name="connsiteY6" fmla="*/ 798517 h 1233953"/>
                    <a:gd name="connsiteX7" fmla="*/ 1130561 w 1567525"/>
                    <a:gd name="connsiteY7" fmla="*/ 610497 h 1233953"/>
                    <a:gd name="connsiteX8" fmla="*/ 1428328 w 1567525"/>
                    <a:gd name="connsiteY8" fmla="*/ 196789 h 1233953"/>
                    <a:gd name="connsiteX9" fmla="*/ 1548317 w 1567525"/>
                    <a:gd name="connsiteY9" fmla="*/ 0 h 1233953"/>
                    <a:gd name="connsiteX0" fmla="*/ 1549812 w 1569020"/>
                    <a:gd name="connsiteY0" fmla="*/ 0 h 1233953"/>
                    <a:gd name="connsiteX1" fmla="*/ 1569020 w 1569020"/>
                    <a:gd name="connsiteY1" fmla="*/ 1230778 h 1233953"/>
                    <a:gd name="connsiteX2" fmla="*/ 0 w 1569020"/>
                    <a:gd name="connsiteY2" fmla="*/ 1233953 h 1233953"/>
                    <a:gd name="connsiteX3" fmla="*/ 1557 w 1569020"/>
                    <a:gd name="connsiteY3" fmla="*/ 1157551 h 1233953"/>
                    <a:gd name="connsiteX4" fmla="*/ 254300 w 1569020"/>
                    <a:gd name="connsiteY4" fmla="*/ 1104917 h 1233953"/>
                    <a:gd name="connsiteX5" fmla="*/ 683202 w 1569020"/>
                    <a:gd name="connsiteY5" fmla="*/ 954077 h 1233953"/>
                    <a:gd name="connsiteX6" fmla="*/ 937252 w 1569020"/>
                    <a:gd name="connsiteY6" fmla="*/ 798517 h 1233953"/>
                    <a:gd name="connsiteX7" fmla="*/ 1132056 w 1569020"/>
                    <a:gd name="connsiteY7" fmla="*/ 610497 h 1233953"/>
                    <a:gd name="connsiteX8" fmla="*/ 1429823 w 1569020"/>
                    <a:gd name="connsiteY8" fmla="*/ 196789 h 1233953"/>
                    <a:gd name="connsiteX9" fmla="*/ 1549812 w 1569020"/>
                    <a:gd name="connsiteY9" fmla="*/ 0 h 123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69020" h="1233953">
                      <a:moveTo>
                        <a:pt x="1549812" y="0"/>
                      </a:moveTo>
                      <a:lnTo>
                        <a:pt x="1569020" y="1230778"/>
                      </a:lnTo>
                      <a:lnTo>
                        <a:pt x="0" y="1233953"/>
                      </a:lnTo>
                      <a:cubicBezTo>
                        <a:pt x="1038" y="1200550"/>
                        <a:pt x="519" y="1190954"/>
                        <a:pt x="1557" y="1157551"/>
                      </a:cubicBezTo>
                      <a:lnTo>
                        <a:pt x="254300" y="1104917"/>
                      </a:lnTo>
                      <a:cubicBezTo>
                        <a:pt x="399602" y="1057018"/>
                        <a:pt x="549574" y="1016259"/>
                        <a:pt x="683202" y="954077"/>
                      </a:cubicBezTo>
                      <a:lnTo>
                        <a:pt x="937252" y="798517"/>
                      </a:lnTo>
                      <a:lnTo>
                        <a:pt x="1132056" y="610497"/>
                      </a:lnTo>
                      <a:lnTo>
                        <a:pt x="1429823" y="196789"/>
                      </a:lnTo>
                      <a:lnTo>
                        <a:pt x="1549812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cmss10"/>
                    <a:cs typeface="CMU Bright" panose="02000603000000000000" pitchFamily="2" charset="0"/>
                  </a:endParaRPr>
                </a:p>
              </p:txBody>
            </p:sp>
            <p:sp>
              <p:nvSpPr>
                <p:cNvPr id="206" name="Freeform 205"/>
                <p:cNvSpPr/>
                <p:nvPr/>
              </p:nvSpPr>
              <p:spPr>
                <a:xfrm>
                  <a:off x="1030405" y="4496939"/>
                  <a:ext cx="1569492" cy="1146411"/>
                </a:xfrm>
                <a:custGeom>
                  <a:avLst/>
                  <a:gdLst>
                    <a:gd name="connsiteX0" fmla="*/ 0 w 7130955"/>
                    <a:gd name="connsiteY0" fmla="*/ 4293990 h 4348581"/>
                    <a:gd name="connsiteX1" fmla="*/ 914400 w 7130955"/>
                    <a:gd name="connsiteY1" fmla="*/ 3959620 h 4348581"/>
                    <a:gd name="connsiteX2" fmla="*/ 1569492 w 7130955"/>
                    <a:gd name="connsiteY2" fmla="*/ 3147578 h 4348581"/>
                    <a:gd name="connsiteX3" fmla="*/ 2197289 w 7130955"/>
                    <a:gd name="connsiteY3" fmla="*/ 1967047 h 4348581"/>
                    <a:gd name="connsiteX4" fmla="*/ 2927445 w 7130955"/>
                    <a:gd name="connsiteY4" fmla="*/ 534032 h 4348581"/>
                    <a:gd name="connsiteX5" fmla="*/ 3562066 w 7130955"/>
                    <a:gd name="connsiteY5" fmla="*/ 8593 h 4348581"/>
                    <a:gd name="connsiteX6" fmla="*/ 4135271 w 7130955"/>
                    <a:gd name="connsiteY6" fmla="*/ 336139 h 4348581"/>
                    <a:gd name="connsiteX7" fmla="*/ 4913194 w 7130955"/>
                    <a:gd name="connsiteY7" fmla="*/ 1857865 h 4348581"/>
                    <a:gd name="connsiteX8" fmla="*/ 5745707 w 7130955"/>
                    <a:gd name="connsiteY8" fmla="*/ 3434181 h 4348581"/>
                    <a:gd name="connsiteX9" fmla="*/ 6660107 w 7130955"/>
                    <a:gd name="connsiteY9" fmla="*/ 4184808 h 4348581"/>
                    <a:gd name="connsiteX10" fmla="*/ 7130955 w 7130955"/>
                    <a:gd name="connsiteY10" fmla="*/ 4348581 h 4348581"/>
                    <a:gd name="connsiteX0" fmla="*/ 0 w 6660107"/>
                    <a:gd name="connsiteY0" fmla="*/ 4293990 h 4293990"/>
                    <a:gd name="connsiteX1" fmla="*/ 914400 w 6660107"/>
                    <a:gd name="connsiteY1" fmla="*/ 3959620 h 4293990"/>
                    <a:gd name="connsiteX2" fmla="*/ 1569492 w 6660107"/>
                    <a:gd name="connsiteY2" fmla="*/ 3147578 h 4293990"/>
                    <a:gd name="connsiteX3" fmla="*/ 2197289 w 6660107"/>
                    <a:gd name="connsiteY3" fmla="*/ 1967047 h 4293990"/>
                    <a:gd name="connsiteX4" fmla="*/ 2927445 w 6660107"/>
                    <a:gd name="connsiteY4" fmla="*/ 534032 h 4293990"/>
                    <a:gd name="connsiteX5" fmla="*/ 3562066 w 6660107"/>
                    <a:gd name="connsiteY5" fmla="*/ 8593 h 4293990"/>
                    <a:gd name="connsiteX6" fmla="*/ 4135271 w 6660107"/>
                    <a:gd name="connsiteY6" fmla="*/ 336139 h 4293990"/>
                    <a:gd name="connsiteX7" fmla="*/ 4913194 w 6660107"/>
                    <a:gd name="connsiteY7" fmla="*/ 1857865 h 4293990"/>
                    <a:gd name="connsiteX8" fmla="*/ 5745707 w 6660107"/>
                    <a:gd name="connsiteY8" fmla="*/ 3434181 h 4293990"/>
                    <a:gd name="connsiteX9" fmla="*/ 6660107 w 6660107"/>
                    <a:gd name="connsiteY9" fmla="*/ 4184808 h 4293990"/>
                    <a:gd name="connsiteX0" fmla="*/ 0 w 5745707"/>
                    <a:gd name="connsiteY0" fmla="*/ 4293990 h 4293990"/>
                    <a:gd name="connsiteX1" fmla="*/ 914400 w 5745707"/>
                    <a:gd name="connsiteY1" fmla="*/ 3959620 h 4293990"/>
                    <a:gd name="connsiteX2" fmla="*/ 1569492 w 5745707"/>
                    <a:gd name="connsiteY2" fmla="*/ 3147578 h 4293990"/>
                    <a:gd name="connsiteX3" fmla="*/ 2197289 w 5745707"/>
                    <a:gd name="connsiteY3" fmla="*/ 1967047 h 4293990"/>
                    <a:gd name="connsiteX4" fmla="*/ 2927445 w 5745707"/>
                    <a:gd name="connsiteY4" fmla="*/ 534032 h 4293990"/>
                    <a:gd name="connsiteX5" fmla="*/ 3562066 w 5745707"/>
                    <a:gd name="connsiteY5" fmla="*/ 8593 h 4293990"/>
                    <a:gd name="connsiteX6" fmla="*/ 4135271 w 5745707"/>
                    <a:gd name="connsiteY6" fmla="*/ 336139 h 4293990"/>
                    <a:gd name="connsiteX7" fmla="*/ 4913194 w 5745707"/>
                    <a:gd name="connsiteY7" fmla="*/ 1857865 h 4293990"/>
                    <a:gd name="connsiteX8" fmla="*/ 5745707 w 5745707"/>
                    <a:gd name="connsiteY8" fmla="*/ 3434181 h 4293990"/>
                    <a:gd name="connsiteX0" fmla="*/ 0 w 4913194"/>
                    <a:gd name="connsiteY0" fmla="*/ 4293990 h 4293990"/>
                    <a:gd name="connsiteX1" fmla="*/ 914400 w 4913194"/>
                    <a:gd name="connsiteY1" fmla="*/ 3959620 h 4293990"/>
                    <a:gd name="connsiteX2" fmla="*/ 1569492 w 4913194"/>
                    <a:gd name="connsiteY2" fmla="*/ 3147578 h 4293990"/>
                    <a:gd name="connsiteX3" fmla="*/ 2197289 w 4913194"/>
                    <a:gd name="connsiteY3" fmla="*/ 1967047 h 4293990"/>
                    <a:gd name="connsiteX4" fmla="*/ 2927445 w 4913194"/>
                    <a:gd name="connsiteY4" fmla="*/ 534032 h 4293990"/>
                    <a:gd name="connsiteX5" fmla="*/ 3562066 w 4913194"/>
                    <a:gd name="connsiteY5" fmla="*/ 8593 h 4293990"/>
                    <a:gd name="connsiteX6" fmla="*/ 4135271 w 4913194"/>
                    <a:gd name="connsiteY6" fmla="*/ 336139 h 4293990"/>
                    <a:gd name="connsiteX7" fmla="*/ 4913194 w 4913194"/>
                    <a:gd name="connsiteY7" fmla="*/ 1857865 h 4293990"/>
                    <a:gd name="connsiteX0" fmla="*/ 0 w 4135271"/>
                    <a:gd name="connsiteY0" fmla="*/ 4293990 h 4293990"/>
                    <a:gd name="connsiteX1" fmla="*/ 914400 w 4135271"/>
                    <a:gd name="connsiteY1" fmla="*/ 3959620 h 4293990"/>
                    <a:gd name="connsiteX2" fmla="*/ 1569492 w 4135271"/>
                    <a:gd name="connsiteY2" fmla="*/ 3147578 h 4293990"/>
                    <a:gd name="connsiteX3" fmla="*/ 2197289 w 4135271"/>
                    <a:gd name="connsiteY3" fmla="*/ 1967047 h 4293990"/>
                    <a:gd name="connsiteX4" fmla="*/ 2927445 w 4135271"/>
                    <a:gd name="connsiteY4" fmla="*/ 534032 h 4293990"/>
                    <a:gd name="connsiteX5" fmla="*/ 3562066 w 4135271"/>
                    <a:gd name="connsiteY5" fmla="*/ 8593 h 4293990"/>
                    <a:gd name="connsiteX6" fmla="*/ 4135271 w 4135271"/>
                    <a:gd name="connsiteY6" fmla="*/ 336139 h 4293990"/>
                    <a:gd name="connsiteX0" fmla="*/ 0 w 3562066"/>
                    <a:gd name="connsiteY0" fmla="*/ 4285397 h 4285397"/>
                    <a:gd name="connsiteX1" fmla="*/ 914400 w 3562066"/>
                    <a:gd name="connsiteY1" fmla="*/ 3951027 h 4285397"/>
                    <a:gd name="connsiteX2" fmla="*/ 1569492 w 3562066"/>
                    <a:gd name="connsiteY2" fmla="*/ 3138985 h 4285397"/>
                    <a:gd name="connsiteX3" fmla="*/ 2197289 w 3562066"/>
                    <a:gd name="connsiteY3" fmla="*/ 1958454 h 4285397"/>
                    <a:gd name="connsiteX4" fmla="*/ 2927445 w 3562066"/>
                    <a:gd name="connsiteY4" fmla="*/ 525439 h 4285397"/>
                    <a:gd name="connsiteX5" fmla="*/ 3562066 w 3562066"/>
                    <a:gd name="connsiteY5" fmla="*/ 0 h 4285397"/>
                    <a:gd name="connsiteX0" fmla="*/ 0 w 2927445"/>
                    <a:gd name="connsiteY0" fmla="*/ 3759958 h 3759958"/>
                    <a:gd name="connsiteX1" fmla="*/ 914400 w 2927445"/>
                    <a:gd name="connsiteY1" fmla="*/ 3425588 h 3759958"/>
                    <a:gd name="connsiteX2" fmla="*/ 1569492 w 2927445"/>
                    <a:gd name="connsiteY2" fmla="*/ 2613546 h 3759958"/>
                    <a:gd name="connsiteX3" fmla="*/ 2197289 w 2927445"/>
                    <a:gd name="connsiteY3" fmla="*/ 1433015 h 3759958"/>
                    <a:gd name="connsiteX4" fmla="*/ 2927445 w 2927445"/>
                    <a:gd name="connsiteY4" fmla="*/ 0 h 3759958"/>
                    <a:gd name="connsiteX0" fmla="*/ 0 w 2197289"/>
                    <a:gd name="connsiteY0" fmla="*/ 2326943 h 2326943"/>
                    <a:gd name="connsiteX1" fmla="*/ 914400 w 2197289"/>
                    <a:gd name="connsiteY1" fmla="*/ 1992573 h 2326943"/>
                    <a:gd name="connsiteX2" fmla="*/ 1569492 w 2197289"/>
                    <a:gd name="connsiteY2" fmla="*/ 1180531 h 2326943"/>
                    <a:gd name="connsiteX3" fmla="*/ 2197289 w 2197289"/>
                    <a:gd name="connsiteY3" fmla="*/ 0 h 2326943"/>
                    <a:gd name="connsiteX0" fmla="*/ 0 w 1569492"/>
                    <a:gd name="connsiteY0" fmla="*/ 1146412 h 1146412"/>
                    <a:gd name="connsiteX1" fmla="*/ 914400 w 1569492"/>
                    <a:gd name="connsiteY1" fmla="*/ 812042 h 1146412"/>
                    <a:gd name="connsiteX2" fmla="*/ 1569492 w 1569492"/>
                    <a:gd name="connsiteY2" fmla="*/ 0 h 1146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9492" h="1146412">
                      <a:moveTo>
                        <a:pt x="0" y="1146412"/>
                      </a:moveTo>
                      <a:cubicBezTo>
                        <a:pt x="326409" y="1074761"/>
                        <a:pt x="652818" y="1003111"/>
                        <a:pt x="914400" y="812042"/>
                      </a:cubicBezTo>
                      <a:cubicBezTo>
                        <a:pt x="1175982" y="620973"/>
                        <a:pt x="1355677" y="332096"/>
                        <a:pt x="1569492" y="0"/>
                      </a:cubicBezTo>
                    </a:path>
                  </a:pathLst>
                </a:cu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  <a:latin typeface="cmss10"/>
                    <a:cs typeface="CMU Bright" panose="02000603000000000000" pitchFamily="2" charset="0"/>
                  </a:endParaRPr>
                </a:p>
              </p:txBody>
            </p:sp>
          </p:grpSp>
          <p:sp>
            <p:nvSpPr>
              <p:cNvPr id="210" name="Line 13"/>
              <p:cNvSpPr>
                <a:spLocks noChangeShapeType="1"/>
              </p:cNvSpPr>
              <p:nvPr/>
            </p:nvSpPr>
            <p:spPr bwMode="auto">
              <a:xfrm flipV="1">
                <a:off x="2601511" y="4493737"/>
                <a:ext cx="5095" cy="1243584"/>
              </a:xfrm>
              <a:prstGeom prst="line">
                <a:avLst/>
              </a:prstGeom>
              <a:noFill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</p:grpSp>
        <p:sp>
          <p:nvSpPr>
            <p:cNvPr id="27" name="Freeform 26"/>
            <p:cNvSpPr/>
            <p:nvPr/>
          </p:nvSpPr>
          <p:spPr>
            <a:xfrm>
              <a:off x="457200" y="5341619"/>
              <a:ext cx="2133600" cy="390271"/>
            </a:xfrm>
            <a:custGeom>
              <a:avLst/>
              <a:gdLst>
                <a:gd name="connsiteX0" fmla="*/ 1554480 w 1562793"/>
                <a:gd name="connsiteY0" fmla="*/ 0 h 1188720"/>
                <a:gd name="connsiteX1" fmla="*/ 1562793 w 1562793"/>
                <a:gd name="connsiteY1" fmla="*/ 1188720 h 1188720"/>
                <a:gd name="connsiteX2" fmla="*/ 0 w 1562793"/>
                <a:gd name="connsiteY2" fmla="*/ 1188720 h 1188720"/>
                <a:gd name="connsiteX3" fmla="*/ 0 w 1562793"/>
                <a:gd name="connsiteY3" fmla="*/ 1113906 h 1188720"/>
                <a:gd name="connsiteX4" fmla="*/ 241069 w 1562793"/>
                <a:gd name="connsiteY4" fmla="*/ 1055717 h 1188720"/>
                <a:gd name="connsiteX5" fmla="*/ 681643 w 1562793"/>
                <a:gd name="connsiteY5" fmla="*/ 914400 h 1188720"/>
                <a:gd name="connsiteX6" fmla="*/ 931025 w 1562793"/>
                <a:gd name="connsiteY6" fmla="*/ 756459 h 1188720"/>
                <a:gd name="connsiteX7" fmla="*/ 1105593 w 1562793"/>
                <a:gd name="connsiteY7" fmla="*/ 565266 h 1188720"/>
                <a:gd name="connsiteX8" fmla="*/ 1454727 w 1562793"/>
                <a:gd name="connsiteY8" fmla="*/ 174568 h 1188720"/>
                <a:gd name="connsiteX9" fmla="*/ 1554480 w 1562793"/>
                <a:gd name="connsiteY9" fmla="*/ 0 h 1188720"/>
                <a:gd name="connsiteX0" fmla="*/ 1554480 w 1562793"/>
                <a:gd name="connsiteY0" fmla="*/ 0 h 1188720"/>
                <a:gd name="connsiteX1" fmla="*/ 1562793 w 1562793"/>
                <a:gd name="connsiteY1" fmla="*/ 1188720 h 1188720"/>
                <a:gd name="connsiteX2" fmla="*/ 0 w 1562793"/>
                <a:gd name="connsiteY2" fmla="*/ 1188720 h 1188720"/>
                <a:gd name="connsiteX3" fmla="*/ 0 w 1562793"/>
                <a:gd name="connsiteY3" fmla="*/ 1113906 h 1188720"/>
                <a:gd name="connsiteX4" fmla="*/ 241069 w 1562793"/>
                <a:gd name="connsiteY4" fmla="*/ 1055717 h 1188720"/>
                <a:gd name="connsiteX5" fmla="*/ 681643 w 1562793"/>
                <a:gd name="connsiteY5" fmla="*/ 914400 h 1188720"/>
                <a:gd name="connsiteX6" fmla="*/ 931025 w 1562793"/>
                <a:gd name="connsiteY6" fmla="*/ 756459 h 1188720"/>
                <a:gd name="connsiteX7" fmla="*/ 1130498 w 1562793"/>
                <a:gd name="connsiteY7" fmla="*/ 577962 h 1188720"/>
                <a:gd name="connsiteX8" fmla="*/ 1454727 w 1562793"/>
                <a:gd name="connsiteY8" fmla="*/ 174568 h 1188720"/>
                <a:gd name="connsiteX9" fmla="*/ 1554480 w 1562793"/>
                <a:gd name="connsiteY9" fmla="*/ 0 h 1188720"/>
                <a:gd name="connsiteX0" fmla="*/ 1554480 w 1562793"/>
                <a:gd name="connsiteY0" fmla="*/ 0 h 1188720"/>
                <a:gd name="connsiteX1" fmla="*/ 1562793 w 1562793"/>
                <a:gd name="connsiteY1" fmla="*/ 1188720 h 1188720"/>
                <a:gd name="connsiteX2" fmla="*/ 0 w 1562793"/>
                <a:gd name="connsiteY2" fmla="*/ 1188720 h 1188720"/>
                <a:gd name="connsiteX3" fmla="*/ 0 w 1562793"/>
                <a:gd name="connsiteY3" fmla="*/ 1113906 h 1188720"/>
                <a:gd name="connsiteX4" fmla="*/ 241069 w 1562793"/>
                <a:gd name="connsiteY4" fmla="*/ 1055717 h 1188720"/>
                <a:gd name="connsiteX5" fmla="*/ 681643 w 1562793"/>
                <a:gd name="connsiteY5" fmla="*/ 914400 h 1188720"/>
                <a:gd name="connsiteX6" fmla="*/ 931025 w 1562793"/>
                <a:gd name="connsiteY6" fmla="*/ 756459 h 1188720"/>
                <a:gd name="connsiteX7" fmla="*/ 1130498 w 1562793"/>
                <a:gd name="connsiteY7" fmla="*/ 577962 h 1188720"/>
                <a:gd name="connsiteX8" fmla="*/ 1432936 w 1562793"/>
                <a:gd name="connsiteY8" fmla="*/ 161872 h 1188720"/>
                <a:gd name="connsiteX9" fmla="*/ 1554480 w 1562793"/>
                <a:gd name="connsiteY9" fmla="*/ 0 h 1188720"/>
                <a:gd name="connsiteX0" fmla="*/ 1548254 w 1562793"/>
                <a:gd name="connsiteY0" fmla="*/ 0 h 1223636"/>
                <a:gd name="connsiteX1" fmla="*/ 1562793 w 1562793"/>
                <a:gd name="connsiteY1" fmla="*/ 1223636 h 1223636"/>
                <a:gd name="connsiteX2" fmla="*/ 0 w 1562793"/>
                <a:gd name="connsiteY2" fmla="*/ 1223636 h 1223636"/>
                <a:gd name="connsiteX3" fmla="*/ 0 w 1562793"/>
                <a:gd name="connsiteY3" fmla="*/ 1148822 h 1223636"/>
                <a:gd name="connsiteX4" fmla="*/ 241069 w 1562793"/>
                <a:gd name="connsiteY4" fmla="*/ 1090633 h 1223636"/>
                <a:gd name="connsiteX5" fmla="*/ 681643 w 1562793"/>
                <a:gd name="connsiteY5" fmla="*/ 949316 h 1223636"/>
                <a:gd name="connsiteX6" fmla="*/ 931025 w 1562793"/>
                <a:gd name="connsiteY6" fmla="*/ 791375 h 1223636"/>
                <a:gd name="connsiteX7" fmla="*/ 1130498 w 1562793"/>
                <a:gd name="connsiteY7" fmla="*/ 612878 h 1223636"/>
                <a:gd name="connsiteX8" fmla="*/ 1432936 w 1562793"/>
                <a:gd name="connsiteY8" fmla="*/ 196788 h 1223636"/>
                <a:gd name="connsiteX9" fmla="*/ 1548254 w 1562793"/>
                <a:gd name="connsiteY9" fmla="*/ 0 h 1223636"/>
                <a:gd name="connsiteX0" fmla="*/ 1548254 w 1562793"/>
                <a:gd name="connsiteY0" fmla="*/ 0 h 1223636"/>
                <a:gd name="connsiteX1" fmla="*/ 1562793 w 1562793"/>
                <a:gd name="connsiteY1" fmla="*/ 1223636 h 1223636"/>
                <a:gd name="connsiteX2" fmla="*/ 0 w 1562793"/>
                <a:gd name="connsiteY2" fmla="*/ 1223636 h 1223636"/>
                <a:gd name="connsiteX3" fmla="*/ 28018 w 1562793"/>
                <a:gd name="connsiteY3" fmla="*/ 1136125 h 1223636"/>
                <a:gd name="connsiteX4" fmla="*/ 241069 w 1562793"/>
                <a:gd name="connsiteY4" fmla="*/ 1090633 h 1223636"/>
                <a:gd name="connsiteX5" fmla="*/ 681643 w 1562793"/>
                <a:gd name="connsiteY5" fmla="*/ 949316 h 1223636"/>
                <a:gd name="connsiteX6" fmla="*/ 931025 w 1562793"/>
                <a:gd name="connsiteY6" fmla="*/ 791375 h 1223636"/>
                <a:gd name="connsiteX7" fmla="*/ 1130498 w 1562793"/>
                <a:gd name="connsiteY7" fmla="*/ 612878 h 1223636"/>
                <a:gd name="connsiteX8" fmla="*/ 1432936 w 1562793"/>
                <a:gd name="connsiteY8" fmla="*/ 196788 h 1223636"/>
                <a:gd name="connsiteX9" fmla="*/ 1548254 w 1562793"/>
                <a:gd name="connsiteY9" fmla="*/ 0 h 1223636"/>
                <a:gd name="connsiteX0" fmla="*/ 1523349 w 1537888"/>
                <a:gd name="connsiteY0" fmla="*/ 0 h 1236333"/>
                <a:gd name="connsiteX1" fmla="*/ 1537888 w 1537888"/>
                <a:gd name="connsiteY1" fmla="*/ 1223636 h 1236333"/>
                <a:gd name="connsiteX2" fmla="*/ 0 w 1537888"/>
                <a:gd name="connsiteY2" fmla="*/ 1236333 h 1236333"/>
                <a:gd name="connsiteX3" fmla="*/ 3113 w 1537888"/>
                <a:gd name="connsiteY3" fmla="*/ 1136125 h 1236333"/>
                <a:gd name="connsiteX4" fmla="*/ 216164 w 1537888"/>
                <a:gd name="connsiteY4" fmla="*/ 1090633 h 1236333"/>
                <a:gd name="connsiteX5" fmla="*/ 656738 w 1537888"/>
                <a:gd name="connsiteY5" fmla="*/ 949316 h 1236333"/>
                <a:gd name="connsiteX6" fmla="*/ 906120 w 1537888"/>
                <a:gd name="connsiteY6" fmla="*/ 791375 h 1236333"/>
                <a:gd name="connsiteX7" fmla="*/ 1105593 w 1537888"/>
                <a:gd name="connsiteY7" fmla="*/ 612878 h 1236333"/>
                <a:gd name="connsiteX8" fmla="*/ 1408031 w 1537888"/>
                <a:gd name="connsiteY8" fmla="*/ 196788 h 1236333"/>
                <a:gd name="connsiteX9" fmla="*/ 1523349 w 1537888"/>
                <a:gd name="connsiteY9" fmla="*/ 0 h 1236333"/>
                <a:gd name="connsiteX0" fmla="*/ 1520536 w 1535075"/>
                <a:gd name="connsiteY0" fmla="*/ 0 h 1226811"/>
                <a:gd name="connsiteX1" fmla="*/ 1535075 w 1535075"/>
                <a:gd name="connsiteY1" fmla="*/ 1223636 h 1226811"/>
                <a:gd name="connsiteX2" fmla="*/ 300 w 1535075"/>
                <a:gd name="connsiteY2" fmla="*/ 1226811 h 1226811"/>
                <a:gd name="connsiteX3" fmla="*/ 300 w 1535075"/>
                <a:gd name="connsiteY3" fmla="*/ 1136125 h 1226811"/>
                <a:gd name="connsiteX4" fmla="*/ 213351 w 1535075"/>
                <a:gd name="connsiteY4" fmla="*/ 1090633 h 1226811"/>
                <a:gd name="connsiteX5" fmla="*/ 653925 w 1535075"/>
                <a:gd name="connsiteY5" fmla="*/ 949316 h 1226811"/>
                <a:gd name="connsiteX6" fmla="*/ 903307 w 1535075"/>
                <a:gd name="connsiteY6" fmla="*/ 791375 h 1226811"/>
                <a:gd name="connsiteX7" fmla="*/ 1102780 w 1535075"/>
                <a:gd name="connsiteY7" fmla="*/ 612878 h 1226811"/>
                <a:gd name="connsiteX8" fmla="*/ 1405218 w 1535075"/>
                <a:gd name="connsiteY8" fmla="*/ 196788 h 1226811"/>
                <a:gd name="connsiteX9" fmla="*/ 1520536 w 1535075"/>
                <a:gd name="connsiteY9" fmla="*/ 0 h 1226811"/>
                <a:gd name="connsiteX0" fmla="*/ 1526462 w 1541001"/>
                <a:gd name="connsiteY0" fmla="*/ 0 h 1226811"/>
                <a:gd name="connsiteX1" fmla="*/ 1541001 w 1541001"/>
                <a:gd name="connsiteY1" fmla="*/ 1223636 h 1226811"/>
                <a:gd name="connsiteX2" fmla="*/ 0 w 1541001"/>
                <a:gd name="connsiteY2" fmla="*/ 1226811 h 1226811"/>
                <a:gd name="connsiteX3" fmla="*/ 6226 w 1541001"/>
                <a:gd name="connsiteY3" fmla="*/ 1136125 h 1226811"/>
                <a:gd name="connsiteX4" fmla="*/ 219277 w 1541001"/>
                <a:gd name="connsiteY4" fmla="*/ 1090633 h 1226811"/>
                <a:gd name="connsiteX5" fmla="*/ 659851 w 1541001"/>
                <a:gd name="connsiteY5" fmla="*/ 949316 h 1226811"/>
                <a:gd name="connsiteX6" fmla="*/ 909233 w 1541001"/>
                <a:gd name="connsiteY6" fmla="*/ 791375 h 1226811"/>
                <a:gd name="connsiteX7" fmla="*/ 1108706 w 1541001"/>
                <a:gd name="connsiteY7" fmla="*/ 612878 h 1226811"/>
                <a:gd name="connsiteX8" fmla="*/ 1411144 w 1541001"/>
                <a:gd name="connsiteY8" fmla="*/ 196788 h 1226811"/>
                <a:gd name="connsiteX9" fmla="*/ 1526462 w 1541001"/>
                <a:gd name="connsiteY9" fmla="*/ 0 h 1226811"/>
                <a:gd name="connsiteX0" fmla="*/ 1529713 w 1544252"/>
                <a:gd name="connsiteY0" fmla="*/ 0 h 1226811"/>
                <a:gd name="connsiteX1" fmla="*/ 1544252 w 1544252"/>
                <a:gd name="connsiteY1" fmla="*/ 1223636 h 1226811"/>
                <a:gd name="connsiteX2" fmla="*/ 3251 w 1544252"/>
                <a:gd name="connsiteY2" fmla="*/ 1226811 h 1226811"/>
                <a:gd name="connsiteX3" fmla="*/ 138 w 1544252"/>
                <a:gd name="connsiteY3" fmla="*/ 1136125 h 1226811"/>
                <a:gd name="connsiteX4" fmla="*/ 222528 w 1544252"/>
                <a:gd name="connsiteY4" fmla="*/ 1090633 h 1226811"/>
                <a:gd name="connsiteX5" fmla="*/ 663102 w 1544252"/>
                <a:gd name="connsiteY5" fmla="*/ 949316 h 1226811"/>
                <a:gd name="connsiteX6" fmla="*/ 912484 w 1544252"/>
                <a:gd name="connsiteY6" fmla="*/ 791375 h 1226811"/>
                <a:gd name="connsiteX7" fmla="*/ 1111957 w 1544252"/>
                <a:gd name="connsiteY7" fmla="*/ 612878 h 1226811"/>
                <a:gd name="connsiteX8" fmla="*/ 1414395 w 1544252"/>
                <a:gd name="connsiteY8" fmla="*/ 196788 h 1226811"/>
                <a:gd name="connsiteX9" fmla="*/ 1529713 w 1544252"/>
                <a:gd name="connsiteY9" fmla="*/ 0 h 1226811"/>
                <a:gd name="connsiteX0" fmla="*/ 1526462 w 1541001"/>
                <a:gd name="connsiteY0" fmla="*/ 0 h 1226811"/>
                <a:gd name="connsiteX1" fmla="*/ 1541001 w 1541001"/>
                <a:gd name="connsiteY1" fmla="*/ 1223636 h 1226811"/>
                <a:gd name="connsiteX2" fmla="*/ 0 w 1541001"/>
                <a:gd name="connsiteY2" fmla="*/ 1226811 h 1226811"/>
                <a:gd name="connsiteX3" fmla="*/ 1556 w 1541001"/>
                <a:gd name="connsiteY3" fmla="*/ 1138506 h 1226811"/>
                <a:gd name="connsiteX4" fmla="*/ 219277 w 1541001"/>
                <a:gd name="connsiteY4" fmla="*/ 1090633 h 1226811"/>
                <a:gd name="connsiteX5" fmla="*/ 659851 w 1541001"/>
                <a:gd name="connsiteY5" fmla="*/ 949316 h 1226811"/>
                <a:gd name="connsiteX6" fmla="*/ 909233 w 1541001"/>
                <a:gd name="connsiteY6" fmla="*/ 791375 h 1226811"/>
                <a:gd name="connsiteX7" fmla="*/ 1108706 w 1541001"/>
                <a:gd name="connsiteY7" fmla="*/ 612878 h 1226811"/>
                <a:gd name="connsiteX8" fmla="*/ 1411144 w 1541001"/>
                <a:gd name="connsiteY8" fmla="*/ 196788 h 1226811"/>
                <a:gd name="connsiteX9" fmla="*/ 1526462 w 1541001"/>
                <a:gd name="connsiteY9" fmla="*/ 0 h 1226811"/>
                <a:gd name="connsiteX0" fmla="*/ 1526462 w 1541001"/>
                <a:gd name="connsiteY0" fmla="*/ 0 h 1226811"/>
                <a:gd name="connsiteX1" fmla="*/ 1541001 w 1541001"/>
                <a:gd name="connsiteY1" fmla="*/ 1223636 h 1226811"/>
                <a:gd name="connsiteX2" fmla="*/ 0 w 1541001"/>
                <a:gd name="connsiteY2" fmla="*/ 1226811 h 1226811"/>
                <a:gd name="connsiteX3" fmla="*/ 1556 w 1541001"/>
                <a:gd name="connsiteY3" fmla="*/ 1138506 h 1226811"/>
                <a:gd name="connsiteX4" fmla="*/ 219277 w 1541001"/>
                <a:gd name="connsiteY4" fmla="*/ 1090633 h 1226811"/>
                <a:gd name="connsiteX5" fmla="*/ 650512 w 1541001"/>
                <a:gd name="connsiteY5" fmla="*/ 937412 h 1226811"/>
                <a:gd name="connsiteX6" fmla="*/ 909233 w 1541001"/>
                <a:gd name="connsiteY6" fmla="*/ 791375 h 1226811"/>
                <a:gd name="connsiteX7" fmla="*/ 1108706 w 1541001"/>
                <a:gd name="connsiteY7" fmla="*/ 612878 h 1226811"/>
                <a:gd name="connsiteX8" fmla="*/ 1411144 w 1541001"/>
                <a:gd name="connsiteY8" fmla="*/ 196788 h 1226811"/>
                <a:gd name="connsiteX9" fmla="*/ 1526462 w 1541001"/>
                <a:gd name="connsiteY9" fmla="*/ 0 h 1226811"/>
                <a:gd name="connsiteX0" fmla="*/ 1521793 w 1541001"/>
                <a:gd name="connsiteY0" fmla="*/ 0 h 1233953"/>
                <a:gd name="connsiteX1" fmla="*/ 1541001 w 1541001"/>
                <a:gd name="connsiteY1" fmla="*/ 1230778 h 1233953"/>
                <a:gd name="connsiteX2" fmla="*/ 0 w 1541001"/>
                <a:gd name="connsiteY2" fmla="*/ 1233953 h 1233953"/>
                <a:gd name="connsiteX3" fmla="*/ 1556 w 1541001"/>
                <a:gd name="connsiteY3" fmla="*/ 1145648 h 1233953"/>
                <a:gd name="connsiteX4" fmla="*/ 219277 w 1541001"/>
                <a:gd name="connsiteY4" fmla="*/ 1097775 h 1233953"/>
                <a:gd name="connsiteX5" fmla="*/ 650512 w 1541001"/>
                <a:gd name="connsiteY5" fmla="*/ 944554 h 1233953"/>
                <a:gd name="connsiteX6" fmla="*/ 909233 w 1541001"/>
                <a:gd name="connsiteY6" fmla="*/ 798517 h 1233953"/>
                <a:gd name="connsiteX7" fmla="*/ 1108706 w 1541001"/>
                <a:gd name="connsiteY7" fmla="*/ 620020 h 1233953"/>
                <a:gd name="connsiteX8" fmla="*/ 1411144 w 1541001"/>
                <a:gd name="connsiteY8" fmla="*/ 203930 h 1233953"/>
                <a:gd name="connsiteX9" fmla="*/ 1521793 w 1541001"/>
                <a:gd name="connsiteY9" fmla="*/ 0 h 1233953"/>
                <a:gd name="connsiteX0" fmla="*/ 1521793 w 1541001"/>
                <a:gd name="connsiteY0" fmla="*/ 0 h 1233953"/>
                <a:gd name="connsiteX1" fmla="*/ 1541001 w 1541001"/>
                <a:gd name="connsiteY1" fmla="*/ 1230778 h 1233953"/>
                <a:gd name="connsiteX2" fmla="*/ 0 w 1541001"/>
                <a:gd name="connsiteY2" fmla="*/ 1233953 h 1233953"/>
                <a:gd name="connsiteX3" fmla="*/ 1556 w 1541001"/>
                <a:gd name="connsiteY3" fmla="*/ 1145648 h 1233953"/>
                <a:gd name="connsiteX4" fmla="*/ 219277 w 1541001"/>
                <a:gd name="connsiteY4" fmla="*/ 1097775 h 1233953"/>
                <a:gd name="connsiteX5" fmla="*/ 650512 w 1541001"/>
                <a:gd name="connsiteY5" fmla="*/ 944554 h 1233953"/>
                <a:gd name="connsiteX6" fmla="*/ 909233 w 1541001"/>
                <a:gd name="connsiteY6" fmla="*/ 798517 h 1233953"/>
                <a:gd name="connsiteX7" fmla="*/ 1108706 w 1541001"/>
                <a:gd name="connsiteY7" fmla="*/ 620020 h 1233953"/>
                <a:gd name="connsiteX8" fmla="*/ 1401804 w 1541001"/>
                <a:gd name="connsiteY8" fmla="*/ 196789 h 1233953"/>
                <a:gd name="connsiteX9" fmla="*/ 1521793 w 1541001"/>
                <a:gd name="connsiteY9" fmla="*/ 0 h 1233953"/>
                <a:gd name="connsiteX0" fmla="*/ 1521793 w 1541001"/>
                <a:gd name="connsiteY0" fmla="*/ 0 h 1233953"/>
                <a:gd name="connsiteX1" fmla="*/ 1541001 w 1541001"/>
                <a:gd name="connsiteY1" fmla="*/ 1230778 h 1233953"/>
                <a:gd name="connsiteX2" fmla="*/ 0 w 1541001"/>
                <a:gd name="connsiteY2" fmla="*/ 1233953 h 1233953"/>
                <a:gd name="connsiteX3" fmla="*/ 1556 w 1541001"/>
                <a:gd name="connsiteY3" fmla="*/ 1145648 h 1233953"/>
                <a:gd name="connsiteX4" fmla="*/ 219277 w 1541001"/>
                <a:gd name="connsiteY4" fmla="*/ 1097775 h 1233953"/>
                <a:gd name="connsiteX5" fmla="*/ 650512 w 1541001"/>
                <a:gd name="connsiteY5" fmla="*/ 944554 h 1233953"/>
                <a:gd name="connsiteX6" fmla="*/ 909233 w 1541001"/>
                <a:gd name="connsiteY6" fmla="*/ 798517 h 1233953"/>
                <a:gd name="connsiteX7" fmla="*/ 1104037 w 1541001"/>
                <a:gd name="connsiteY7" fmla="*/ 610497 h 1233953"/>
                <a:gd name="connsiteX8" fmla="*/ 1401804 w 1541001"/>
                <a:gd name="connsiteY8" fmla="*/ 196789 h 1233953"/>
                <a:gd name="connsiteX9" fmla="*/ 1521793 w 1541001"/>
                <a:gd name="connsiteY9" fmla="*/ 0 h 1233953"/>
                <a:gd name="connsiteX0" fmla="*/ 1521793 w 1541001"/>
                <a:gd name="connsiteY0" fmla="*/ 0 h 1233953"/>
                <a:gd name="connsiteX1" fmla="*/ 1541001 w 1541001"/>
                <a:gd name="connsiteY1" fmla="*/ 1230778 h 1233953"/>
                <a:gd name="connsiteX2" fmla="*/ 0 w 1541001"/>
                <a:gd name="connsiteY2" fmla="*/ 1233953 h 1233953"/>
                <a:gd name="connsiteX3" fmla="*/ 1556 w 1541001"/>
                <a:gd name="connsiteY3" fmla="*/ 1145648 h 1233953"/>
                <a:gd name="connsiteX4" fmla="*/ 219277 w 1541001"/>
                <a:gd name="connsiteY4" fmla="*/ 1097775 h 1233953"/>
                <a:gd name="connsiteX5" fmla="*/ 662187 w 1541001"/>
                <a:gd name="connsiteY5" fmla="*/ 958838 h 1233953"/>
                <a:gd name="connsiteX6" fmla="*/ 909233 w 1541001"/>
                <a:gd name="connsiteY6" fmla="*/ 798517 h 1233953"/>
                <a:gd name="connsiteX7" fmla="*/ 1104037 w 1541001"/>
                <a:gd name="connsiteY7" fmla="*/ 610497 h 1233953"/>
                <a:gd name="connsiteX8" fmla="*/ 1401804 w 1541001"/>
                <a:gd name="connsiteY8" fmla="*/ 196789 h 1233953"/>
                <a:gd name="connsiteX9" fmla="*/ 1521793 w 1541001"/>
                <a:gd name="connsiteY9" fmla="*/ 0 h 1233953"/>
                <a:gd name="connsiteX0" fmla="*/ 1521793 w 1541001"/>
                <a:gd name="connsiteY0" fmla="*/ 0 h 1233953"/>
                <a:gd name="connsiteX1" fmla="*/ 1541001 w 1541001"/>
                <a:gd name="connsiteY1" fmla="*/ 1230778 h 1233953"/>
                <a:gd name="connsiteX2" fmla="*/ 0 w 1541001"/>
                <a:gd name="connsiteY2" fmla="*/ 1233953 h 1233953"/>
                <a:gd name="connsiteX3" fmla="*/ 1556 w 1541001"/>
                <a:gd name="connsiteY3" fmla="*/ 1145648 h 1233953"/>
                <a:gd name="connsiteX4" fmla="*/ 219277 w 1541001"/>
                <a:gd name="connsiteY4" fmla="*/ 1097775 h 1233953"/>
                <a:gd name="connsiteX5" fmla="*/ 655183 w 1541001"/>
                <a:gd name="connsiteY5" fmla="*/ 954077 h 1233953"/>
                <a:gd name="connsiteX6" fmla="*/ 909233 w 1541001"/>
                <a:gd name="connsiteY6" fmla="*/ 798517 h 1233953"/>
                <a:gd name="connsiteX7" fmla="*/ 1104037 w 1541001"/>
                <a:gd name="connsiteY7" fmla="*/ 610497 h 1233953"/>
                <a:gd name="connsiteX8" fmla="*/ 1401804 w 1541001"/>
                <a:gd name="connsiteY8" fmla="*/ 196789 h 1233953"/>
                <a:gd name="connsiteX9" fmla="*/ 1521793 w 1541001"/>
                <a:gd name="connsiteY9" fmla="*/ 0 h 1233953"/>
                <a:gd name="connsiteX0" fmla="*/ 1521793 w 1541001"/>
                <a:gd name="connsiteY0" fmla="*/ 0 h 1233953"/>
                <a:gd name="connsiteX1" fmla="*/ 1541001 w 1541001"/>
                <a:gd name="connsiteY1" fmla="*/ 1230778 h 1233953"/>
                <a:gd name="connsiteX2" fmla="*/ 0 w 1541001"/>
                <a:gd name="connsiteY2" fmla="*/ 1233953 h 1233953"/>
                <a:gd name="connsiteX3" fmla="*/ 1556 w 1541001"/>
                <a:gd name="connsiteY3" fmla="*/ 1145648 h 1233953"/>
                <a:gd name="connsiteX4" fmla="*/ 219277 w 1541001"/>
                <a:gd name="connsiteY4" fmla="*/ 1097775 h 1233953"/>
                <a:gd name="connsiteX5" fmla="*/ 655183 w 1541001"/>
                <a:gd name="connsiteY5" fmla="*/ 954077 h 1233953"/>
                <a:gd name="connsiteX6" fmla="*/ 909233 w 1541001"/>
                <a:gd name="connsiteY6" fmla="*/ 798517 h 1233953"/>
                <a:gd name="connsiteX7" fmla="*/ 1104037 w 1541001"/>
                <a:gd name="connsiteY7" fmla="*/ 610497 h 1233953"/>
                <a:gd name="connsiteX8" fmla="*/ 1401804 w 1541001"/>
                <a:gd name="connsiteY8" fmla="*/ 196789 h 1233953"/>
                <a:gd name="connsiteX9" fmla="*/ 1521793 w 1541001"/>
                <a:gd name="connsiteY9" fmla="*/ 0 h 1233953"/>
                <a:gd name="connsiteX0" fmla="*/ 1521793 w 1541001"/>
                <a:gd name="connsiteY0" fmla="*/ 0 h 1233953"/>
                <a:gd name="connsiteX1" fmla="*/ 1541001 w 1541001"/>
                <a:gd name="connsiteY1" fmla="*/ 1230778 h 1233953"/>
                <a:gd name="connsiteX2" fmla="*/ 0 w 1541001"/>
                <a:gd name="connsiteY2" fmla="*/ 1233953 h 1233953"/>
                <a:gd name="connsiteX3" fmla="*/ 1556 w 1541001"/>
                <a:gd name="connsiteY3" fmla="*/ 1145648 h 1233953"/>
                <a:gd name="connsiteX4" fmla="*/ 226281 w 1541001"/>
                <a:gd name="connsiteY4" fmla="*/ 1104917 h 1233953"/>
                <a:gd name="connsiteX5" fmla="*/ 655183 w 1541001"/>
                <a:gd name="connsiteY5" fmla="*/ 954077 h 1233953"/>
                <a:gd name="connsiteX6" fmla="*/ 909233 w 1541001"/>
                <a:gd name="connsiteY6" fmla="*/ 798517 h 1233953"/>
                <a:gd name="connsiteX7" fmla="*/ 1104037 w 1541001"/>
                <a:gd name="connsiteY7" fmla="*/ 610497 h 1233953"/>
                <a:gd name="connsiteX8" fmla="*/ 1401804 w 1541001"/>
                <a:gd name="connsiteY8" fmla="*/ 196789 h 1233953"/>
                <a:gd name="connsiteX9" fmla="*/ 1521793 w 1541001"/>
                <a:gd name="connsiteY9" fmla="*/ 0 h 1233953"/>
                <a:gd name="connsiteX0" fmla="*/ 1538956 w 1558164"/>
                <a:gd name="connsiteY0" fmla="*/ 0 h 1233953"/>
                <a:gd name="connsiteX1" fmla="*/ 1558164 w 1558164"/>
                <a:gd name="connsiteY1" fmla="*/ 1230778 h 1233953"/>
                <a:gd name="connsiteX2" fmla="*/ 17163 w 1558164"/>
                <a:gd name="connsiteY2" fmla="*/ 1233953 h 1233953"/>
                <a:gd name="connsiteX3" fmla="*/ 40 w 1558164"/>
                <a:gd name="connsiteY3" fmla="*/ 1157551 h 1233953"/>
                <a:gd name="connsiteX4" fmla="*/ 243444 w 1558164"/>
                <a:gd name="connsiteY4" fmla="*/ 1104917 h 1233953"/>
                <a:gd name="connsiteX5" fmla="*/ 672346 w 1558164"/>
                <a:gd name="connsiteY5" fmla="*/ 954077 h 1233953"/>
                <a:gd name="connsiteX6" fmla="*/ 926396 w 1558164"/>
                <a:gd name="connsiteY6" fmla="*/ 798517 h 1233953"/>
                <a:gd name="connsiteX7" fmla="*/ 1121200 w 1558164"/>
                <a:gd name="connsiteY7" fmla="*/ 610497 h 1233953"/>
                <a:gd name="connsiteX8" fmla="*/ 1418967 w 1558164"/>
                <a:gd name="connsiteY8" fmla="*/ 196789 h 1233953"/>
                <a:gd name="connsiteX9" fmla="*/ 1538956 w 1558164"/>
                <a:gd name="connsiteY9" fmla="*/ 0 h 1233953"/>
                <a:gd name="connsiteX0" fmla="*/ 1539147 w 1558355"/>
                <a:gd name="connsiteY0" fmla="*/ 0 h 1233953"/>
                <a:gd name="connsiteX1" fmla="*/ 1558355 w 1558355"/>
                <a:gd name="connsiteY1" fmla="*/ 1230778 h 1233953"/>
                <a:gd name="connsiteX2" fmla="*/ 1010 w 1558355"/>
                <a:gd name="connsiteY2" fmla="*/ 1233953 h 1233953"/>
                <a:gd name="connsiteX3" fmla="*/ 231 w 1558355"/>
                <a:gd name="connsiteY3" fmla="*/ 1157551 h 1233953"/>
                <a:gd name="connsiteX4" fmla="*/ 243635 w 1558355"/>
                <a:gd name="connsiteY4" fmla="*/ 1104917 h 1233953"/>
                <a:gd name="connsiteX5" fmla="*/ 672537 w 1558355"/>
                <a:gd name="connsiteY5" fmla="*/ 954077 h 1233953"/>
                <a:gd name="connsiteX6" fmla="*/ 926587 w 1558355"/>
                <a:gd name="connsiteY6" fmla="*/ 798517 h 1233953"/>
                <a:gd name="connsiteX7" fmla="*/ 1121391 w 1558355"/>
                <a:gd name="connsiteY7" fmla="*/ 610497 h 1233953"/>
                <a:gd name="connsiteX8" fmla="*/ 1419158 w 1558355"/>
                <a:gd name="connsiteY8" fmla="*/ 196789 h 1233953"/>
                <a:gd name="connsiteX9" fmla="*/ 1539147 w 1558355"/>
                <a:gd name="connsiteY9" fmla="*/ 0 h 1233953"/>
                <a:gd name="connsiteX0" fmla="*/ 1548317 w 1567525"/>
                <a:gd name="connsiteY0" fmla="*/ 0 h 1233953"/>
                <a:gd name="connsiteX1" fmla="*/ 1567525 w 1567525"/>
                <a:gd name="connsiteY1" fmla="*/ 1230778 h 1233953"/>
                <a:gd name="connsiteX2" fmla="*/ 10180 w 1567525"/>
                <a:gd name="connsiteY2" fmla="*/ 1233953 h 1233953"/>
                <a:gd name="connsiteX3" fmla="*/ 62 w 1567525"/>
                <a:gd name="connsiteY3" fmla="*/ 1157551 h 1233953"/>
                <a:gd name="connsiteX4" fmla="*/ 252805 w 1567525"/>
                <a:gd name="connsiteY4" fmla="*/ 1104917 h 1233953"/>
                <a:gd name="connsiteX5" fmla="*/ 681707 w 1567525"/>
                <a:gd name="connsiteY5" fmla="*/ 954077 h 1233953"/>
                <a:gd name="connsiteX6" fmla="*/ 935757 w 1567525"/>
                <a:gd name="connsiteY6" fmla="*/ 798517 h 1233953"/>
                <a:gd name="connsiteX7" fmla="*/ 1130561 w 1567525"/>
                <a:gd name="connsiteY7" fmla="*/ 610497 h 1233953"/>
                <a:gd name="connsiteX8" fmla="*/ 1428328 w 1567525"/>
                <a:gd name="connsiteY8" fmla="*/ 196789 h 1233953"/>
                <a:gd name="connsiteX9" fmla="*/ 1548317 w 1567525"/>
                <a:gd name="connsiteY9" fmla="*/ 0 h 1233953"/>
                <a:gd name="connsiteX0" fmla="*/ 1549812 w 1569020"/>
                <a:gd name="connsiteY0" fmla="*/ 0 h 1233953"/>
                <a:gd name="connsiteX1" fmla="*/ 1569020 w 1569020"/>
                <a:gd name="connsiteY1" fmla="*/ 1230778 h 1233953"/>
                <a:gd name="connsiteX2" fmla="*/ 0 w 1569020"/>
                <a:gd name="connsiteY2" fmla="*/ 1233953 h 1233953"/>
                <a:gd name="connsiteX3" fmla="*/ 1557 w 1569020"/>
                <a:gd name="connsiteY3" fmla="*/ 1157551 h 1233953"/>
                <a:gd name="connsiteX4" fmla="*/ 254300 w 1569020"/>
                <a:gd name="connsiteY4" fmla="*/ 1104917 h 1233953"/>
                <a:gd name="connsiteX5" fmla="*/ 683202 w 1569020"/>
                <a:gd name="connsiteY5" fmla="*/ 954077 h 1233953"/>
                <a:gd name="connsiteX6" fmla="*/ 937252 w 1569020"/>
                <a:gd name="connsiteY6" fmla="*/ 798517 h 1233953"/>
                <a:gd name="connsiteX7" fmla="*/ 1132056 w 1569020"/>
                <a:gd name="connsiteY7" fmla="*/ 610497 h 1233953"/>
                <a:gd name="connsiteX8" fmla="*/ 1429823 w 1569020"/>
                <a:gd name="connsiteY8" fmla="*/ 196789 h 1233953"/>
                <a:gd name="connsiteX9" fmla="*/ 1549812 w 1569020"/>
                <a:gd name="connsiteY9" fmla="*/ 0 h 123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020" h="1233953">
                  <a:moveTo>
                    <a:pt x="1549812" y="0"/>
                  </a:moveTo>
                  <a:lnTo>
                    <a:pt x="1569020" y="1230778"/>
                  </a:lnTo>
                  <a:lnTo>
                    <a:pt x="0" y="1233953"/>
                  </a:lnTo>
                  <a:cubicBezTo>
                    <a:pt x="1038" y="1200550"/>
                    <a:pt x="519" y="1190954"/>
                    <a:pt x="1557" y="1157551"/>
                  </a:cubicBezTo>
                  <a:lnTo>
                    <a:pt x="254300" y="1104917"/>
                  </a:lnTo>
                  <a:cubicBezTo>
                    <a:pt x="399602" y="1057018"/>
                    <a:pt x="549574" y="1016259"/>
                    <a:pt x="683202" y="954077"/>
                  </a:cubicBezTo>
                  <a:lnTo>
                    <a:pt x="937252" y="798517"/>
                  </a:lnTo>
                  <a:lnTo>
                    <a:pt x="1132056" y="610497"/>
                  </a:lnTo>
                  <a:lnTo>
                    <a:pt x="1429823" y="196789"/>
                  </a:lnTo>
                  <a:lnTo>
                    <a:pt x="1549812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00036" y="5648325"/>
              <a:ext cx="731520" cy="80962"/>
            </a:xfrm>
            <a:custGeom>
              <a:avLst/>
              <a:gdLst>
                <a:gd name="connsiteX0" fmla="*/ 719137 w 719137"/>
                <a:gd name="connsiteY0" fmla="*/ 0 h 80962"/>
                <a:gd name="connsiteX1" fmla="*/ 295275 w 719137"/>
                <a:gd name="connsiteY1" fmla="*/ 57150 h 80962"/>
                <a:gd name="connsiteX2" fmla="*/ 0 w 719137"/>
                <a:gd name="connsiteY2" fmla="*/ 80962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137" h="80962">
                  <a:moveTo>
                    <a:pt x="719137" y="0"/>
                  </a:moveTo>
                  <a:lnTo>
                    <a:pt x="295275" y="57150"/>
                  </a:lnTo>
                  <a:cubicBezTo>
                    <a:pt x="175419" y="70644"/>
                    <a:pt x="59531" y="72231"/>
                    <a:pt x="0" y="80962"/>
                  </a:cubicBezTo>
                </a:path>
              </a:pathLst>
            </a:cu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flipH="1">
            <a:off x="8203143" y="5418507"/>
            <a:ext cx="731520" cy="80962"/>
          </a:xfrm>
          <a:custGeom>
            <a:avLst/>
            <a:gdLst>
              <a:gd name="connsiteX0" fmla="*/ 719137 w 719137"/>
              <a:gd name="connsiteY0" fmla="*/ 0 h 80962"/>
              <a:gd name="connsiteX1" fmla="*/ 295275 w 719137"/>
              <a:gd name="connsiteY1" fmla="*/ 57150 h 80962"/>
              <a:gd name="connsiteX2" fmla="*/ 0 w 719137"/>
              <a:gd name="connsiteY2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137" h="80962">
                <a:moveTo>
                  <a:pt x="719137" y="0"/>
                </a:moveTo>
                <a:lnTo>
                  <a:pt x="295275" y="57150"/>
                </a:lnTo>
                <a:cubicBezTo>
                  <a:pt x="175419" y="70644"/>
                  <a:pt x="59531" y="72231"/>
                  <a:pt x="0" y="80962"/>
                </a:cubicBezTo>
              </a:path>
            </a:pathLst>
          </a:cu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304800" y="5505573"/>
            <a:ext cx="8610600" cy="1462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0" y="20320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indent="0" algn="ctr" eaLnBrk="1" hangingPunct="1"/>
            <a:r>
              <a:rPr lang="en-US" sz="2600" b="1" dirty="0">
                <a:solidFill>
                  <a:srgbClr val="002060"/>
                </a:solidFill>
                <a:latin typeface="Arial"/>
                <a:cs typeface="Arial"/>
              </a:rPr>
              <a:t>The Value of Improving Teacher Quality</a:t>
            </a:r>
          </a:p>
        </p:txBody>
      </p:sp>
    </p:spTree>
    <p:extLst>
      <p:ext uri="{BB962C8B-B14F-4D97-AF65-F5344CB8AC3E}">
        <p14:creationId xmlns:p14="http://schemas.microsoft.com/office/powerpoint/2010/main" val="3096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Line 9"/>
          <p:cNvSpPr>
            <a:spLocks noChangeShapeType="1"/>
          </p:cNvSpPr>
          <p:nvPr/>
        </p:nvSpPr>
        <p:spPr bwMode="auto">
          <a:xfrm>
            <a:off x="703263" y="4419969"/>
            <a:ext cx="7853362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2" name="Line 10"/>
          <p:cNvSpPr>
            <a:spLocks noChangeShapeType="1"/>
          </p:cNvSpPr>
          <p:nvPr/>
        </p:nvSpPr>
        <p:spPr bwMode="auto">
          <a:xfrm>
            <a:off x="703263" y="3329357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3" name="Line 11"/>
          <p:cNvSpPr>
            <a:spLocks noChangeShapeType="1"/>
          </p:cNvSpPr>
          <p:nvPr/>
        </p:nvSpPr>
        <p:spPr bwMode="auto">
          <a:xfrm>
            <a:off x="703263" y="2243507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104" name="Line 12"/>
          <p:cNvSpPr>
            <a:spLocks noChangeShapeType="1"/>
          </p:cNvSpPr>
          <p:nvPr/>
        </p:nvSpPr>
        <p:spPr bwMode="auto">
          <a:xfrm>
            <a:off x="703263" y="1151307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25340" y="1143000"/>
            <a:ext cx="0" cy="4370832"/>
          </a:xfrm>
          <a:prstGeom prst="line">
            <a:avLst/>
          </a:prstGeom>
          <a:noFill/>
          <a:ln>
            <a:solidFill>
              <a:srgbClr val="385D8A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703263" y="5512169"/>
            <a:ext cx="7853362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1919645"/>
            <a:ext cx="78516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C00000"/>
                </a:solidFill>
                <a:ea typeface="Kozuka Gothic Pro M"/>
              </a:rPr>
              <a:t>+$50,000 </a:t>
            </a:r>
            <a:r>
              <a:rPr lang="en-US" sz="3400" dirty="0" smtClean="0">
                <a:solidFill>
                  <a:prstClr val="black"/>
                </a:solidFill>
                <a:ea typeface="Kozuka Gothic Pro M"/>
              </a:rPr>
              <a:t>lifetime earnings per child</a:t>
            </a:r>
            <a:endParaRPr lang="en-US" sz="3400" dirty="0">
              <a:solidFill>
                <a:prstClr val="black"/>
              </a:solidFill>
              <a:ea typeface="Kozuka Gothic Pro M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2432447"/>
            <a:ext cx="853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C00000"/>
                </a:solidFill>
                <a:ea typeface="Kozuka Gothic Pro M"/>
              </a:rPr>
              <a:t>= $1.4 million</a:t>
            </a:r>
            <a:r>
              <a:rPr lang="en-US" sz="3400" dirty="0" smtClean="0">
                <a:solidFill>
                  <a:prstClr val="black"/>
                </a:solidFill>
                <a:ea typeface="Kozuka Gothic Pro M"/>
              </a:rPr>
              <a:t> per classroom of 28 students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590800" y="5513423"/>
            <a:ext cx="4038600" cy="91139"/>
            <a:chOff x="2935877" y="5938849"/>
            <a:chExt cx="4038600" cy="91139"/>
          </a:xfrm>
          <a:effectLst>
            <a:reflection endPos="0" dist="50800" dir="5400000" sy="-100000" algn="bl" rotWithShape="0"/>
          </a:effectLst>
        </p:grpSpPr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2935877" y="5938849"/>
              <a:ext cx="1544" cy="91139"/>
            </a:xfrm>
            <a:prstGeom prst="line">
              <a:avLst/>
            </a:prstGeom>
            <a:noFill/>
            <a:ln w="11113">
              <a:solidFill>
                <a:srgbClr val="000000">
                  <a:alpha val="2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>
              <a:off x="4966223" y="5938849"/>
              <a:ext cx="1544" cy="91139"/>
            </a:xfrm>
            <a:prstGeom prst="line">
              <a:avLst/>
            </a:prstGeom>
            <a:noFill/>
            <a:ln w="11113">
              <a:solidFill>
                <a:srgbClr val="000000">
                  <a:alpha val="2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>
              <a:off x="6972933" y="5938849"/>
              <a:ext cx="1544" cy="91139"/>
            </a:xfrm>
            <a:prstGeom prst="line">
              <a:avLst/>
            </a:prstGeom>
            <a:noFill/>
            <a:ln w="11113">
              <a:solidFill>
                <a:srgbClr val="000000">
                  <a:alpha val="2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838200" y="6046007"/>
            <a:ext cx="757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  <a:ea typeface="Kozuka Gothic Pro M" pitchFamily="34" charset="-128"/>
              </a:rPr>
              <a:t>Teacher </a:t>
            </a:r>
            <a:r>
              <a:rPr lang="en-US" dirty="0" smtClean="0">
                <a:solidFill>
                  <a:prstClr val="white">
                    <a:lumMod val="75000"/>
                  </a:prstClr>
                </a:solidFill>
                <a:ea typeface="Kozuka Gothic Pro M" pitchFamily="34" charset="-128"/>
              </a:rPr>
              <a:t>Quality</a:t>
            </a:r>
            <a:endParaRPr lang="en-US" dirty="0">
              <a:solidFill>
                <a:prstClr val="white">
                  <a:lumMod val="75000"/>
                </a:prstClr>
              </a:solidFill>
              <a:ea typeface="Kozuka Gothic Pro M" pitchFamily="34" charset="-128"/>
            </a:endParaRPr>
          </a:p>
        </p:txBody>
      </p:sp>
      <p:sp>
        <p:nvSpPr>
          <p:cNvPr id="53" name="Rectangle 47"/>
          <p:cNvSpPr>
            <a:spLocks noChangeArrowheads="1"/>
          </p:cNvSpPr>
          <p:nvPr/>
        </p:nvSpPr>
        <p:spPr bwMode="auto">
          <a:xfrm>
            <a:off x="2410676" y="5632661"/>
            <a:ext cx="3558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800" dirty="0">
                <a:solidFill>
                  <a:prstClr val="white">
                    <a:lumMod val="75000"/>
                  </a:prstClr>
                </a:solidFill>
                <a:ea typeface="Kozuka Gothic Pro M" pitchFamily="34" charset="-128"/>
              </a:rPr>
              <a:t>5th</a:t>
            </a: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6442275" y="5632661"/>
            <a:ext cx="448841" cy="276999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prstClr val="white">
                    <a:lumMod val="75000"/>
                  </a:prstClr>
                </a:solidFill>
                <a:ea typeface="Kozuka Gothic Pro M" pitchFamily="34" charset="-128"/>
              </a:rPr>
              <a:t>95th</a:t>
            </a:r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4299020" y="5632661"/>
            <a:ext cx="756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800" dirty="0">
                <a:solidFill>
                  <a:prstClr val="white">
                    <a:lumMod val="75000"/>
                  </a:prstClr>
                </a:solidFill>
                <a:ea typeface="Kozuka Gothic Pro M" pitchFamily="34" charset="-128"/>
              </a:rPr>
              <a:t>Median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598014" y="1155504"/>
            <a:ext cx="5612749" cy="4265224"/>
            <a:chOff x="2599898" y="1349434"/>
            <a:chExt cx="5612749" cy="4285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grpSpPr>
        <p:sp>
          <p:nvSpPr>
            <p:cNvPr id="61" name="Freeform 60"/>
            <p:cNvSpPr/>
            <p:nvPr/>
          </p:nvSpPr>
          <p:spPr>
            <a:xfrm>
              <a:off x="2599898" y="1357952"/>
              <a:ext cx="1992574" cy="3138985"/>
            </a:xfrm>
            <a:custGeom>
              <a:avLst/>
              <a:gdLst>
                <a:gd name="connsiteX0" fmla="*/ 0 w 7130955"/>
                <a:gd name="connsiteY0" fmla="*/ 4293990 h 4348581"/>
                <a:gd name="connsiteX1" fmla="*/ 914400 w 7130955"/>
                <a:gd name="connsiteY1" fmla="*/ 3959620 h 4348581"/>
                <a:gd name="connsiteX2" fmla="*/ 1569492 w 7130955"/>
                <a:gd name="connsiteY2" fmla="*/ 3147578 h 4348581"/>
                <a:gd name="connsiteX3" fmla="*/ 2197289 w 7130955"/>
                <a:gd name="connsiteY3" fmla="*/ 1967047 h 4348581"/>
                <a:gd name="connsiteX4" fmla="*/ 2927445 w 7130955"/>
                <a:gd name="connsiteY4" fmla="*/ 534032 h 4348581"/>
                <a:gd name="connsiteX5" fmla="*/ 3562066 w 7130955"/>
                <a:gd name="connsiteY5" fmla="*/ 8593 h 4348581"/>
                <a:gd name="connsiteX6" fmla="*/ 4135271 w 7130955"/>
                <a:gd name="connsiteY6" fmla="*/ 336139 h 4348581"/>
                <a:gd name="connsiteX7" fmla="*/ 4913194 w 7130955"/>
                <a:gd name="connsiteY7" fmla="*/ 1857865 h 4348581"/>
                <a:gd name="connsiteX8" fmla="*/ 5745707 w 7130955"/>
                <a:gd name="connsiteY8" fmla="*/ 3434181 h 4348581"/>
                <a:gd name="connsiteX9" fmla="*/ 6660107 w 7130955"/>
                <a:gd name="connsiteY9" fmla="*/ 4184808 h 4348581"/>
                <a:gd name="connsiteX10" fmla="*/ 7130955 w 7130955"/>
                <a:gd name="connsiteY10" fmla="*/ 4348581 h 4348581"/>
                <a:gd name="connsiteX0" fmla="*/ 0 w 6660107"/>
                <a:gd name="connsiteY0" fmla="*/ 4293990 h 4293990"/>
                <a:gd name="connsiteX1" fmla="*/ 914400 w 6660107"/>
                <a:gd name="connsiteY1" fmla="*/ 3959620 h 4293990"/>
                <a:gd name="connsiteX2" fmla="*/ 1569492 w 6660107"/>
                <a:gd name="connsiteY2" fmla="*/ 3147578 h 4293990"/>
                <a:gd name="connsiteX3" fmla="*/ 2197289 w 6660107"/>
                <a:gd name="connsiteY3" fmla="*/ 1967047 h 4293990"/>
                <a:gd name="connsiteX4" fmla="*/ 2927445 w 6660107"/>
                <a:gd name="connsiteY4" fmla="*/ 534032 h 4293990"/>
                <a:gd name="connsiteX5" fmla="*/ 3562066 w 6660107"/>
                <a:gd name="connsiteY5" fmla="*/ 8593 h 4293990"/>
                <a:gd name="connsiteX6" fmla="*/ 4135271 w 6660107"/>
                <a:gd name="connsiteY6" fmla="*/ 336139 h 4293990"/>
                <a:gd name="connsiteX7" fmla="*/ 4913194 w 6660107"/>
                <a:gd name="connsiteY7" fmla="*/ 1857865 h 4293990"/>
                <a:gd name="connsiteX8" fmla="*/ 5745707 w 6660107"/>
                <a:gd name="connsiteY8" fmla="*/ 3434181 h 4293990"/>
                <a:gd name="connsiteX9" fmla="*/ 6660107 w 6660107"/>
                <a:gd name="connsiteY9" fmla="*/ 4184808 h 4293990"/>
                <a:gd name="connsiteX0" fmla="*/ 0 w 5745707"/>
                <a:gd name="connsiteY0" fmla="*/ 4293990 h 4293990"/>
                <a:gd name="connsiteX1" fmla="*/ 914400 w 5745707"/>
                <a:gd name="connsiteY1" fmla="*/ 3959620 h 4293990"/>
                <a:gd name="connsiteX2" fmla="*/ 1569492 w 5745707"/>
                <a:gd name="connsiteY2" fmla="*/ 3147578 h 4293990"/>
                <a:gd name="connsiteX3" fmla="*/ 2197289 w 5745707"/>
                <a:gd name="connsiteY3" fmla="*/ 1967047 h 4293990"/>
                <a:gd name="connsiteX4" fmla="*/ 2927445 w 5745707"/>
                <a:gd name="connsiteY4" fmla="*/ 534032 h 4293990"/>
                <a:gd name="connsiteX5" fmla="*/ 3562066 w 5745707"/>
                <a:gd name="connsiteY5" fmla="*/ 8593 h 4293990"/>
                <a:gd name="connsiteX6" fmla="*/ 4135271 w 5745707"/>
                <a:gd name="connsiteY6" fmla="*/ 336139 h 4293990"/>
                <a:gd name="connsiteX7" fmla="*/ 4913194 w 5745707"/>
                <a:gd name="connsiteY7" fmla="*/ 1857865 h 4293990"/>
                <a:gd name="connsiteX8" fmla="*/ 5745707 w 5745707"/>
                <a:gd name="connsiteY8" fmla="*/ 3434181 h 4293990"/>
                <a:gd name="connsiteX0" fmla="*/ 0 w 4913194"/>
                <a:gd name="connsiteY0" fmla="*/ 4293990 h 4293990"/>
                <a:gd name="connsiteX1" fmla="*/ 914400 w 4913194"/>
                <a:gd name="connsiteY1" fmla="*/ 3959620 h 4293990"/>
                <a:gd name="connsiteX2" fmla="*/ 1569492 w 4913194"/>
                <a:gd name="connsiteY2" fmla="*/ 3147578 h 4293990"/>
                <a:gd name="connsiteX3" fmla="*/ 2197289 w 4913194"/>
                <a:gd name="connsiteY3" fmla="*/ 1967047 h 4293990"/>
                <a:gd name="connsiteX4" fmla="*/ 2927445 w 4913194"/>
                <a:gd name="connsiteY4" fmla="*/ 534032 h 4293990"/>
                <a:gd name="connsiteX5" fmla="*/ 3562066 w 4913194"/>
                <a:gd name="connsiteY5" fmla="*/ 8593 h 4293990"/>
                <a:gd name="connsiteX6" fmla="*/ 4135271 w 4913194"/>
                <a:gd name="connsiteY6" fmla="*/ 336139 h 4293990"/>
                <a:gd name="connsiteX7" fmla="*/ 4913194 w 4913194"/>
                <a:gd name="connsiteY7" fmla="*/ 1857865 h 4293990"/>
                <a:gd name="connsiteX0" fmla="*/ 0 w 4135271"/>
                <a:gd name="connsiteY0" fmla="*/ 4293990 h 4293990"/>
                <a:gd name="connsiteX1" fmla="*/ 914400 w 4135271"/>
                <a:gd name="connsiteY1" fmla="*/ 3959620 h 4293990"/>
                <a:gd name="connsiteX2" fmla="*/ 1569492 w 4135271"/>
                <a:gd name="connsiteY2" fmla="*/ 3147578 h 4293990"/>
                <a:gd name="connsiteX3" fmla="*/ 2197289 w 4135271"/>
                <a:gd name="connsiteY3" fmla="*/ 1967047 h 4293990"/>
                <a:gd name="connsiteX4" fmla="*/ 2927445 w 4135271"/>
                <a:gd name="connsiteY4" fmla="*/ 534032 h 4293990"/>
                <a:gd name="connsiteX5" fmla="*/ 3562066 w 4135271"/>
                <a:gd name="connsiteY5" fmla="*/ 8593 h 4293990"/>
                <a:gd name="connsiteX6" fmla="*/ 4135271 w 4135271"/>
                <a:gd name="connsiteY6" fmla="*/ 336139 h 4293990"/>
                <a:gd name="connsiteX0" fmla="*/ 0 w 3562066"/>
                <a:gd name="connsiteY0" fmla="*/ 4285397 h 4285397"/>
                <a:gd name="connsiteX1" fmla="*/ 914400 w 3562066"/>
                <a:gd name="connsiteY1" fmla="*/ 3951027 h 4285397"/>
                <a:gd name="connsiteX2" fmla="*/ 1569492 w 3562066"/>
                <a:gd name="connsiteY2" fmla="*/ 3138985 h 4285397"/>
                <a:gd name="connsiteX3" fmla="*/ 2197289 w 3562066"/>
                <a:gd name="connsiteY3" fmla="*/ 1958454 h 4285397"/>
                <a:gd name="connsiteX4" fmla="*/ 2927445 w 3562066"/>
                <a:gd name="connsiteY4" fmla="*/ 525439 h 4285397"/>
                <a:gd name="connsiteX5" fmla="*/ 3562066 w 3562066"/>
                <a:gd name="connsiteY5" fmla="*/ 0 h 4285397"/>
                <a:gd name="connsiteX0" fmla="*/ 0 w 2647666"/>
                <a:gd name="connsiteY0" fmla="*/ 3951027 h 3951027"/>
                <a:gd name="connsiteX1" fmla="*/ 655092 w 2647666"/>
                <a:gd name="connsiteY1" fmla="*/ 3138985 h 3951027"/>
                <a:gd name="connsiteX2" fmla="*/ 1282889 w 2647666"/>
                <a:gd name="connsiteY2" fmla="*/ 1958454 h 3951027"/>
                <a:gd name="connsiteX3" fmla="*/ 2013045 w 2647666"/>
                <a:gd name="connsiteY3" fmla="*/ 525439 h 3951027"/>
                <a:gd name="connsiteX4" fmla="*/ 2647666 w 2647666"/>
                <a:gd name="connsiteY4" fmla="*/ 0 h 3951027"/>
                <a:gd name="connsiteX0" fmla="*/ 0 w 1992574"/>
                <a:gd name="connsiteY0" fmla="*/ 3138985 h 3138985"/>
                <a:gd name="connsiteX1" fmla="*/ 627797 w 1992574"/>
                <a:gd name="connsiteY1" fmla="*/ 1958454 h 3138985"/>
                <a:gd name="connsiteX2" fmla="*/ 1357953 w 1992574"/>
                <a:gd name="connsiteY2" fmla="*/ 525439 h 3138985"/>
                <a:gd name="connsiteX3" fmla="*/ 1992574 w 1992574"/>
                <a:gd name="connsiteY3" fmla="*/ 0 h 313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2574" h="3138985">
                  <a:moveTo>
                    <a:pt x="0" y="3138985"/>
                  </a:moveTo>
                  <a:cubicBezTo>
                    <a:pt x="213815" y="2806889"/>
                    <a:pt x="401472" y="2394045"/>
                    <a:pt x="627797" y="1958454"/>
                  </a:cubicBezTo>
                  <a:cubicBezTo>
                    <a:pt x="854123" y="1522863"/>
                    <a:pt x="1130490" y="851848"/>
                    <a:pt x="1357953" y="525439"/>
                  </a:cubicBezTo>
                  <a:cubicBezTo>
                    <a:pt x="1585416" y="199030"/>
                    <a:pt x="1791270" y="32982"/>
                    <a:pt x="1992574" y="0"/>
                  </a:cubicBezTo>
                </a:path>
              </a:pathLst>
            </a:custGeom>
            <a:noFill/>
            <a:ln>
              <a:solidFill>
                <a:srgbClr val="385D8A">
                  <a:alpha val="2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 flipH="1">
              <a:off x="4650581" y="1349434"/>
              <a:ext cx="3562066" cy="4285397"/>
            </a:xfrm>
            <a:custGeom>
              <a:avLst/>
              <a:gdLst>
                <a:gd name="connsiteX0" fmla="*/ 0 w 7130955"/>
                <a:gd name="connsiteY0" fmla="*/ 4293990 h 4348581"/>
                <a:gd name="connsiteX1" fmla="*/ 914400 w 7130955"/>
                <a:gd name="connsiteY1" fmla="*/ 3959620 h 4348581"/>
                <a:gd name="connsiteX2" fmla="*/ 1569492 w 7130955"/>
                <a:gd name="connsiteY2" fmla="*/ 3147578 h 4348581"/>
                <a:gd name="connsiteX3" fmla="*/ 2197289 w 7130955"/>
                <a:gd name="connsiteY3" fmla="*/ 1967047 h 4348581"/>
                <a:gd name="connsiteX4" fmla="*/ 2927445 w 7130955"/>
                <a:gd name="connsiteY4" fmla="*/ 534032 h 4348581"/>
                <a:gd name="connsiteX5" fmla="*/ 3562066 w 7130955"/>
                <a:gd name="connsiteY5" fmla="*/ 8593 h 4348581"/>
                <a:gd name="connsiteX6" fmla="*/ 4135271 w 7130955"/>
                <a:gd name="connsiteY6" fmla="*/ 336139 h 4348581"/>
                <a:gd name="connsiteX7" fmla="*/ 4913194 w 7130955"/>
                <a:gd name="connsiteY7" fmla="*/ 1857865 h 4348581"/>
                <a:gd name="connsiteX8" fmla="*/ 5745707 w 7130955"/>
                <a:gd name="connsiteY8" fmla="*/ 3434181 h 4348581"/>
                <a:gd name="connsiteX9" fmla="*/ 6660107 w 7130955"/>
                <a:gd name="connsiteY9" fmla="*/ 4184808 h 4348581"/>
                <a:gd name="connsiteX10" fmla="*/ 7130955 w 7130955"/>
                <a:gd name="connsiteY10" fmla="*/ 4348581 h 4348581"/>
                <a:gd name="connsiteX0" fmla="*/ 0 w 6660107"/>
                <a:gd name="connsiteY0" fmla="*/ 4293990 h 4293990"/>
                <a:gd name="connsiteX1" fmla="*/ 914400 w 6660107"/>
                <a:gd name="connsiteY1" fmla="*/ 3959620 h 4293990"/>
                <a:gd name="connsiteX2" fmla="*/ 1569492 w 6660107"/>
                <a:gd name="connsiteY2" fmla="*/ 3147578 h 4293990"/>
                <a:gd name="connsiteX3" fmla="*/ 2197289 w 6660107"/>
                <a:gd name="connsiteY3" fmla="*/ 1967047 h 4293990"/>
                <a:gd name="connsiteX4" fmla="*/ 2927445 w 6660107"/>
                <a:gd name="connsiteY4" fmla="*/ 534032 h 4293990"/>
                <a:gd name="connsiteX5" fmla="*/ 3562066 w 6660107"/>
                <a:gd name="connsiteY5" fmla="*/ 8593 h 4293990"/>
                <a:gd name="connsiteX6" fmla="*/ 4135271 w 6660107"/>
                <a:gd name="connsiteY6" fmla="*/ 336139 h 4293990"/>
                <a:gd name="connsiteX7" fmla="*/ 4913194 w 6660107"/>
                <a:gd name="connsiteY7" fmla="*/ 1857865 h 4293990"/>
                <a:gd name="connsiteX8" fmla="*/ 5745707 w 6660107"/>
                <a:gd name="connsiteY8" fmla="*/ 3434181 h 4293990"/>
                <a:gd name="connsiteX9" fmla="*/ 6660107 w 6660107"/>
                <a:gd name="connsiteY9" fmla="*/ 4184808 h 4293990"/>
                <a:gd name="connsiteX0" fmla="*/ 0 w 5745707"/>
                <a:gd name="connsiteY0" fmla="*/ 4293990 h 4293990"/>
                <a:gd name="connsiteX1" fmla="*/ 914400 w 5745707"/>
                <a:gd name="connsiteY1" fmla="*/ 3959620 h 4293990"/>
                <a:gd name="connsiteX2" fmla="*/ 1569492 w 5745707"/>
                <a:gd name="connsiteY2" fmla="*/ 3147578 h 4293990"/>
                <a:gd name="connsiteX3" fmla="*/ 2197289 w 5745707"/>
                <a:gd name="connsiteY3" fmla="*/ 1967047 h 4293990"/>
                <a:gd name="connsiteX4" fmla="*/ 2927445 w 5745707"/>
                <a:gd name="connsiteY4" fmla="*/ 534032 h 4293990"/>
                <a:gd name="connsiteX5" fmla="*/ 3562066 w 5745707"/>
                <a:gd name="connsiteY5" fmla="*/ 8593 h 4293990"/>
                <a:gd name="connsiteX6" fmla="*/ 4135271 w 5745707"/>
                <a:gd name="connsiteY6" fmla="*/ 336139 h 4293990"/>
                <a:gd name="connsiteX7" fmla="*/ 4913194 w 5745707"/>
                <a:gd name="connsiteY7" fmla="*/ 1857865 h 4293990"/>
                <a:gd name="connsiteX8" fmla="*/ 5745707 w 5745707"/>
                <a:gd name="connsiteY8" fmla="*/ 3434181 h 4293990"/>
                <a:gd name="connsiteX0" fmla="*/ 0 w 4913194"/>
                <a:gd name="connsiteY0" fmla="*/ 4293990 h 4293990"/>
                <a:gd name="connsiteX1" fmla="*/ 914400 w 4913194"/>
                <a:gd name="connsiteY1" fmla="*/ 3959620 h 4293990"/>
                <a:gd name="connsiteX2" fmla="*/ 1569492 w 4913194"/>
                <a:gd name="connsiteY2" fmla="*/ 3147578 h 4293990"/>
                <a:gd name="connsiteX3" fmla="*/ 2197289 w 4913194"/>
                <a:gd name="connsiteY3" fmla="*/ 1967047 h 4293990"/>
                <a:gd name="connsiteX4" fmla="*/ 2927445 w 4913194"/>
                <a:gd name="connsiteY4" fmla="*/ 534032 h 4293990"/>
                <a:gd name="connsiteX5" fmla="*/ 3562066 w 4913194"/>
                <a:gd name="connsiteY5" fmla="*/ 8593 h 4293990"/>
                <a:gd name="connsiteX6" fmla="*/ 4135271 w 4913194"/>
                <a:gd name="connsiteY6" fmla="*/ 336139 h 4293990"/>
                <a:gd name="connsiteX7" fmla="*/ 4913194 w 4913194"/>
                <a:gd name="connsiteY7" fmla="*/ 1857865 h 4293990"/>
                <a:gd name="connsiteX0" fmla="*/ 0 w 4135271"/>
                <a:gd name="connsiteY0" fmla="*/ 4293990 h 4293990"/>
                <a:gd name="connsiteX1" fmla="*/ 914400 w 4135271"/>
                <a:gd name="connsiteY1" fmla="*/ 3959620 h 4293990"/>
                <a:gd name="connsiteX2" fmla="*/ 1569492 w 4135271"/>
                <a:gd name="connsiteY2" fmla="*/ 3147578 h 4293990"/>
                <a:gd name="connsiteX3" fmla="*/ 2197289 w 4135271"/>
                <a:gd name="connsiteY3" fmla="*/ 1967047 h 4293990"/>
                <a:gd name="connsiteX4" fmla="*/ 2927445 w 4135271"/>
                <a:gd name="connsiteY4" fmla="*/ 534032 h 4293990"/>
                <a:gd name="connsiteX5" fmla="*/ 3562066 w 4135271"/>
                <a:gd name="connsiteY5" fmla="*/ 8593 h 4293990"/>
                <a:gd name="connsiteX6" fmla="*/ 4135271 w 4135271"/>
                <a:gd name="connsiteY6" fmla="*/ 336139 h 4293990"/>
                <a:gd name="connsiteX0" fmla="*/ 0 w 3562066"/>
                <a:gd name="connsiteY0" fmla="*/ 4285397 h 4285397"/>
                <a:gd name="connsiteX1" fmla="*/ 914400 w 3562066"/>
                <a:gd name="connsiteY1" fmla="*/ 3951027 h 4285397"/>
                <a:gd name="connsiteX2" fmla="*/ 1569492 w 3562066"/>
                <a:gd name="connsiteY2" fmla="*/ 3138985 h 4285397"/>
                <a:gd name="connsiteX3" fmla="*/ 2197289 w 3562066"/>
                <a:gd name="connsiteY3" fmla="*/ 1958454 h 4285397"/>
                <a:gd name="connsiteX4" fmla="*/ 2927445 w 3562066"/>
                <a:gd name="connsiteY4" fmla="*/ 525439 h 4285397"/>
                <a:gd name="connsiteX5" fmla="*/ 3562066 w 3562066"/>
                <a:gd name="connsiteY5" fmla="*/ 0 h 428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066" h="4285397">
                  <a:moveTo>
                    <a:pt x="0" y="4285397"/>
                  </a:moveTo>
                  <a:cubicBezTo>
                    <a:pt x="326409" y="4213746"/>
                    <a:pt x="652818" y="4142096"/>
                    <a:pt x="914400" y="3951027"/>
                  </a:cubicBezTo>
                  <a:cubicBezTo>
                    <a:pt x="1175982" y="3759958"/>
                    <a:pt x="1355677" y="3471081"/>
                    <a:pt x="1569492" y="3138985"/>
                  </a:cubicBezTo>
                  <a:cubicBezTo>
                    <a:pt x="1783307" y="2806889"/>
                    <a:pt x="1970964" y="2394045"/>
                    <a:pt x="2197289" y="1958454"/>
                  </a:cubicBezTo>
                  <a:cubicBezTo>
                    <a:pt x="2423615" y="1522863"/>
                    <a:pt x="2699982" y="851848"/>
                    <a:pt x="2927445" y="525439"/>
                  </a:cubicBezTo>
                  <a:cubicBezTo>
                    <a:pt x="3154908" y="199030"/>
                    <a:pt x="3360762" y="32982"/>
                    <a:pt x="3562066" y="0"/>
                  </a:cubicBezTo>
                </a:path>
              </a:pathLst>
            </a:custGeom>
            <a:noFill/>
            <a:ln>
              <a:solidFill>
                <a:srgbClr val="385D8A">
                  <a:alpha val="2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83906" y="1354626"/>
              <a:ext cx="76200" cy="5068"/>
            </a:xfrm>
            <a:custGeom>
              <a:avLst/>
              <a:gdLst>
                <a:gd name="connsiteX0" fmla="*/ 0 w 76200"/>
                <a:gd name="connsiteY0" fmla="*/ 4763 h 4763"/>
                <a:gd name="connsiteX1" fmla="*/ 76200 w 76200"/>
                <a:gd name="connsiteY1" fmla="*/ 0 h 4763"/>
                <a:gd name="connsiteX0" fmla="*/ 0 w 10000"/>
                <a:gd name="connsiteY0" fmla="*/ 16960 h 16960"/>
                <a:gd name="connsiteX1" fmla="*/ 10000 w 10000"/>
                <a:gd name="connsiteY1" fmla="*/ 6960 h 16960"/>
                <a:gd name="connsiteX0" fmla="*/ 0 w 10000"/>
                <a:gd name="connsiteY0" fmla="*/ 10640 h 10640"/>
                <a:gd name="connsiteX1" fmla="*/ 10000 w 10000"/>
                <a:gd name="connsiteY1" fmla="*/ 640 h 1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640">
                  <a:moveTo>
                    <a:pt x="0" y="10640"/>
                  </a:moveTo>
                  <a:cubicBezTo>
                    <a:pt x="4582" y="-7691"/>
                    <a:pt x="6667" y="3973"/>
                    <a:pt x="10000" y="640"/>
                  </a:cubicBezTo>
                </a:path>
              </a:pathLst>
            </a:custGeom>
            <a:noFill/>
            <a:ln>
              <a:solidFill>
                <a:srgbClr val="385D8A">
                  <a:alpha val="2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25" name="Line 28"/>
          <p:cNvSpPr>
            <a:spLocks noChangeShapeType="1"/>
          </p:cNvSpPr>
          <p:nvPr/>
        </p:nvSpPr>
        <p:spPr bwMode="auto">
          <a:xfrm flipV="1">
            <a:off x="304800" y="5505573"/>
            <a:ext cx="8610600" cy="14627"/>
          </a:xfrm>
          <a:prstGeom prst="line">
            <a:avLst/>
          </a:prstGeom>
          <a:noFill/>
          <a:ln w="11113">
            <a:solidFill>
              <a:srgbClr val="000000">
                <a:alpha val="25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 flipH="1">
            <a:off x="8203143" y="5418507"/>
            <a:ext cx="731520" cy="80962"/>
          </a:xfrm>
          <a:custGeom>
            <a:avLst/>
            <a:gdLst>
              <a:gd name="connsiteX0" fmla="*/ 719137 w 719137"/>
              <a:gd name="connsiteY0" fmla="*/ 0 h 80962"/>
              <a:gd name="connsiteX1" fmla="*/ 295275 w 719137"/>
              <a:gd name="connsiteY1" fmla="*/ 57150 h 80962"/>
              <a:gd name="connsiteX2" fmla="*/ 0 w 719137"/>
              <a:gd name="connsiteY2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137" h="80962">
                <a:moveTo>
                  <a:pt x="719137" y="0"/>
                </a:moveTo>
                <a:lnTo>
                  <a:pt x="295275" y="57150"/>
                </a:lnTo>
                <a:cubicBezTo>
                  <a:pt x="175419" y="70644"/>
                  <a:pt x="59531" y="72231"/>
                  <a:pt x="0" y="80962"/>
                </a:cubicBezTo>
              </a:path>
            </a:pathLst>
          </a:custGeom>
          <a:noFill/>
          <a:ln>
            <a:solidFill>
              <a:srgbClr val="385D8A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0" y="20320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indent="0" algn="ctr" eaLnBrk="1" hangingPunct="1"/>
            <a:r>
              <a:rPr lang="en-US" sz="2600" b="1" dirty="0">
                <a:solidFill>
                  <a:srgbClr val="002060"/>
                </a:solidFill>
                <a:latin typeface="Arial"/>
                <a:cs typeface="Arial"/>
              </a:rPr>
              <a:t>The Value of Improving Teacher Quality</a:t>
            </a:r>
          </a:p>
        </p:txBody>
      </p:sp>
    </p:spTree>
    <p:extLst>
      <p:ext uri="{BB962C8B-B14F-4D97-AF65-F5344CB8AC3E}">
        <p14:creationId xmlns:p14="http://schemas.microsoft.com/office/powerpoint/2010/main" val="15724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Equality of Opportunity and Economic Growth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argument for greater social mobility is based on principles of justice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improving opportunities for upward mobility can also increase size of the economic pie</a:t>
            </a: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child’s success need not come at another’s expense</a:t>
            </a: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illustrate, focus on innovation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the lives of 750,000 patent holders in the U.S.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7" y="6519446"/>
            <a:ext cx="5347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Source: Bell, Chetty, </a:t>
            </a:r>
            <a:r>
              <a:rPr lang="en-US" sz="1600" i="1" dirty="0" err="1" smtClean="0">
                <a:solidFill>
                  <a:prstClr val="black"/>
                </a:solidFill>
              </a:rPr>
              <a:t>Jaravel</a:t>
            </a:r>
            <a:r>
              <a:rPr lang="en-US" sz="1600" i="1" dirty="0" smtClean="0">
                <a:solidFill>
                  <a:prstClr val="black"/>
                </a:solidFill>
              </a:rPr>
              <a:t>, </a:t>
            </a:r>
            <a:r>
              <a:rPr lang="en-US" sz="1600" i="1" dirty="0" err="1" smtClean="0">
                <a:solidFill>
                  <a:prstClr val="black"/>
                </a:solidFill>
              </a:rPr>
              <a:t>Petkova</a:t>
            </a:r>
            <a:r>
              <a:rPr lang="en-US" sz="1600" i="1" dirty="0" smtClean="0">
                <a:solidFill>
                  <a:prstClr val="black"/>
                </a:solidFill>
              </a:rPr>
              <a:t>, van </a:t>
            </a:r>
            <a:r>
              <a:rPr lang="en-US" sz="1600" i="1" dirty="0" err="1" smtClean="0">
                <a:solidFill>
                  <a:prstClr val="black"/>
                </a:solidFill>
              </a:rPr>
              <a:t>Reenen</a:t>
            </a:r>
            <a:r>
              <a:rPr lang="en-US" sz="1600" i="1" dirty="0" smtClean="0">
                <a:solidFill>
                  <a:prstClr val="black"/>
                </a:solidFill>
              </a:rPr>
              <a:t> 2015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Straight Connector 145"/>
          <p:cNvCxnSpPr/>
          <p:nvPr/>
        </p:nvCxnSpPr>
        <p:spPr>
          <a:xfrm>
            <a:off x="5931695" y="1381124"/>
            <a:ext cx="2770188" cy="0"/>
          </a:xfrm>
          <a:prstGeom prst="line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505200" y="914400"/>
            <a:ext cx="244395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Patent rate for children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with parents in top 1%: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prstClr val="black"/>
                </a:solidFill>
              </a:rPr>
              <a:t>22.5 per 10,000</a:t>
            </a:r>
            <a:endParaRPr lang="en-US" sz="1700" b="1" dirty="0">
              <a:solidFill>
                <a:prstClr val="black"/>
              </a:solidFill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flipV="1">
            <a:off x="907257" y="5325270"/>
            <a:ext cx="5128420" cy="8730"/>
          </a:xfrm>
          <a:prstGeom prst="line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8" name="Rectangle 161"/>
          <p:cNvSpPr>
            <a:spLocks noChangeArrowheads="1"/>
          </p:cNvSpPr>
          <p:nvPr/>
        </p:nvSpPr>
        <p:spPr bwMode="auto">
          <a:xfrm>
            <a:off x="0" y="256401"/>
            <a:ext cx="9144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1E2D53"/>
                </a:solidFill>
              </a:rPr>
              <a:t>Patent Rates vs. Parent Income Percentile</a:t>
            </a:r>
          </a:p>
        </p:txBody>
      </p:sp>
      <p:sp>
        <p:nvSpPr>
          <p:cNvPr id="283" name="Rectangle 142"/>
          <p:cNvSpPr>
            <a:spLocks noChangeArrowheads="1"/>
          </p:cNvSpPr>
          <p:nvPr/>
        </p:nvSpPr>
        <p:spPr bwMode="auto">
          <a:xfrm>
            <a:off x="4860927" y="33655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03289" y="5707064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03289" y="474345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03289" y="377825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903289" y="281940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903289" y="185420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903289" y="890589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92201" y="53244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169989" y="5341939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246189" y="53308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323976" y="53197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401764" y="53911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479551" y="54292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550989" y="5375276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1628776" y="53467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1706564" y="5364164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784351" y="53689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862139" y="5408614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939926" y="53086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017714" y="53419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2095501" y="5353051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171701" y="53197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2249489" y="52911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327276" y="53911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7" name="Oval 31"/>
          <p:cNvSpPr>
            <a:spLocks noChangeArrowheads="1"/>
          </p:cNvSpPr>
          <p:nvPr/>
        </p:nvSpPr>
        <p:spPr bwMode="auto">
          <a:xfrm>
            <a:off x="2405064" y="52974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9" name="Oval 32"/>
          <p:cNvSpPr>
            <a:spLocks noChangeArrowheads="1"/>
          </p:cNvSpPr>
          <p:nvPr/>
        </p:nvSpPr>
        <p:spPr bwMode="auto">
          <a:xfrm>
            <a:off x="2476501" y="5364164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8" name="Oval 33"/>
          <p:cNvSpPr>
            <a:spLocks noChangeArrowheads="1"/>
          </p:cNvSpPr>
          <p:nvPr/>
        </p:nvSpPr>
        <p:spPr bwMode="auto">
          <a:xfrm>
            <a:off x="2554289" y="53419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4" name="Oval 34"/>
          <p:cNvSpPr>
            <a:spLocks noChangeArrowheads="1"/>
          </p:cNvSpPr>
          <p:nvPr/>
        </p:nvSpPr>
        <p:spPr bwMode="auto">
          <a:xfrm>
            <a:off x="2632076" y="52800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5" name="Oval 35"/>
          <p:cNvSpPr>
            <a:spLocks noChangeArrowheads="1"/>
          </p:cNvSpPr>
          <p:nvPr/>
        </p:nvSpPr>
        <p:spPr bwMode="auto">
          <a:xfrm>
            <a:off x="2709864" y="52974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" name="Oval 36"/>
          <p:cNvSpPr>
            <a:spLocks noChangeArrowheads="1"/>
          </p:cNvSpPr>
          <p:nvPr/>
        </p:nvSpPr>
        <p:spPr bwMode="auto">
          <a:xfrm>
            <a:off x="2787651" y="53086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7" name="Oval 37"/>
          <p:cNvSpPr>
            <a:spLocks noChangeArrowheads="1"/>
          </p:cNvSpPr>
          <p:nvPr/>
        </p:nvSpPr>
        <p:spPr bwMode="auto">
          <a:xfrm>
            <a:off x="2865439" y="53355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Oval 38"/>
          <p:cNvSpPr>
            <a:spLocks noChangeArrowheads="1"/>
          </p:cNvSpPr>
          <p:nvPr/>
        </p:nvSpPr>
        <p:spPr bwMode="auto">
          <a:xfrm>
            <a:off x="2943226" y="53530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Oval 39"/>
          <p:cNvSpPr>
            <a:spLocks noChangeArrowheads="1"/>
          </p:cNvSpPr>
          <p:nvPr/>
        </p:nvSpPr>
        <p:spPr bwMode="auto">
          <a:xfrm>
            <a:off x="3021014" y="5313364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0" name="Oval 40"/>
          <p:cNvSpPr>
            <a:spLocks noChangeArrowheads="1"/>
          </p:cNvSpPr>
          <p:nvPr/>
        </p:nvSpPr>
        <p:spPr bwMode="auto">
          <a:xfrm>
            <a:off x="3097214" y="52244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Oval 41"/>
          <p:cNvSpPr>
            <a:spLocks noChangeArrowheads="1"/>
          </p:cNvSpPr>
          <p:nvPr/>
        </p:nvSpPr>
        <p:spPr bwMode="auto">
          <a:xfrm>
            <a:off x="3175001" y="52863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Oval 42"/>
          <p:cNvSpPr>
            <a:spLocks noChangeArrowheads="1"/>
          </p:cNvSpPr>
          <p:nvPr/>
        </p:nvSpPr>
        <p:spPr bwMode="auto">
          <a:xfrm>
            <a:off x="3252789" y="52244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Oval 43"/>
          <p:cNvSpPr>
            <a:spLocks noChangeArrowheads="1"/>
          </p:cNvSpPr>
          <p:nvPr/>
        </p:nvSpPr>
        <p:spPr bwMode="auto">
          <a:xfrm>
            <a:off x="3330576" y="53244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" name="Oval 44"/>
          <p:cNvSpPr>
            <a:spLocks noChangeArrowheads="1"/>
          </p:cNvSpPr>
          <p:nvPr/>
        </p:nvSpPr>
        <p:spPr bwMode="auto">
          <a:xfrm>
            <a:off x="3402014" y="52578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Oval 45"/>
          <p:cNvSpPr>
            <a:spLocks noChangeArrowheads="1"/>
          </p:cNvSpPr>
          <p:nvPr/>
        </p:nvSpPr>
        <p:spPr bwMode="auto">
          <a:xfrm>
            <a:off x="3479801" y="51689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6" name="Oval 46"/>
          <p:cNvSpPr>
            <a:spLocks noChangeArrowheads="1"/>
          </p:cNvSpPr>
          <p:nvPr/>
        </p:nvSpPr>
        <p:spPr bwMode="auto">
          <a:xfrm>
            <a:off x="3557589" y="52419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7" name="Oval 47"/>
          <p:cNvSpPr>
            <a:spLocks noChangeArrowheads="1"/>
          </p:cNvSpPr>
          <p:nvPr/>
        </p:nvSpPr>
        <p:spPr bwMode="auto">
          <a:xfrm>
            <a:off x="3635376" y="51689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8" name="Oval 48"/>
          <p:cNvSpPr>
            <a:spLocks noChangeArrowheads="1"/>
          </p:cNvSpPr>
          <p:nvPr/>
        </p:nvSpPr>
        <p:spPr bwMode="auto">
          <a:xfrm>
            <a:off x="3713164" y="51133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9" name="Oval 49"/>
          <p:cNvSpPr>
            <a:spLocks noChangeArrowheads="1"/>
          </p:cNvSpPr>
          <p:nvPr/>
        </p:nvSpPr>
        <p:spPr bwMode="auto">
          <a:xfrm>
            <a:off x="3790951" y="51689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" name="Oval 50"/>
          <p:cNvSpPr>
            <a:spLocks noChangeArrowheads="1"/>
          </p:cNvSpPr>
          <p:nvPr/>
        </p:nvSpPr>
        <p:spPr bwMode="auto">
          <a:xfrm>
            <a:off x="3868739" y="51355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1" name="Oval 51"/>
          <p:cNvSpPr>
            <a:spLocks noChangeArrowheads="1"/>
          </p:cNvSpPr>
          <p:nvPr/>
        </p:nvSpPr>
        <p:spPr bwMode="auto">
          <a:xfrm>
            <a:off x="3946526" y="5168901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8" name="Oval 52"/>
          <p:cNvSpPr>
            <a:spLocks noChangeArrowheads="1"/>
          </p:cNvSpPr>
          <p:nvPr/>
        </p:nvSpPr>
        <p:spPr bwMode="auto">
          <a:xfrm>
            <a:off x="4022726" y="5081589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9" name="Oval 53"/>
          <p:cNvSpPr>
            <a:spLocks noChangeArrowheads="1"/>
          </p:cNvSpPr>
          <p:nvPr/>
        </p:nvSpPr>
        <p:spPr bwMode="auto">
          <a:xfrm>
            <a:off x="4100514" y="51974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0" name="Oval 54"/>
          <p:cNvSpPr>
            <a:spLocks noChangeArrowheads="1"/>
          </p:cNvSpPr>
          <p:nvPr/>
        </p:nvSpPr>
        <p:spPr bwMode="auto">
          <a:xfrm>
            <a:off x="4178301" y="51800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1" name="Oval 55"/>
          <p:cNvSpPr>
            <a:spLocks noChangeArrowheads="1"/>
          </p:cNvSpPr>
          <p:nvPr/>
        </p:nvSpPr>
        <p:spPr bwMode="auto">
          <a:xfrm>
            <a:off x="4251326" y="5180014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2" name="Oval 56"/>
          <p:cNvSpPr>
            <a:spLocks noChangeArrowheads="1"/>
          </p:cNvSpPr>
          <p:nvPr/>
        </p:nvSpPr>
        <p:spPr bwMode="auto">
          <a:xfrm>
            <a:off x="4327526" y="51133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3" name="Oval 57"/>
          <p:cNvSpPr>
            <a:spLocks noChangeArrowheads="1"/>
          </p:cNvSpPr>
          <p:nvPr/>
        </p:nvSpPr>
        <p:spPr bwMode="auto">
          <a:xfrm>
            <a:off x="4405314" y="50863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4" name="Oval 58"/>
          <p:cNvSpPr>
            <a:spLocks noChangeArrowheads="1"/>
          </p:cNvSpPr>
          <p:nvPr/>
        </p:nvSpPr>
        <p:spPr bwMode="auto">
          <a:xfrm>
            <a:off x="4483101" y="51355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5" name="Oval 59"/>
          <p:cNvSpPr>
            <a:spLocks noChangeArrowheads="1"/>
          </p:cNvSpPr>
          <p:nvPr/>
        </p:nvSpPr>
        <p:spPr bwMode="auto">
          <a:xfrm>
            <a:off x="4560889" y="50752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6" name="Oval 60"/>
          <p:cNvSpPr>
            <a:spLocks noChangeArrowheads="1"/>
          </p:cNvSpPr>
          <p:nvPr/>
        </p:nvSpPr>
        <p:spPr bwMode="auto">
          <a:xfrm>
            <a:off x="4638677" y="50641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7" name="Oval 61"/>
          <p:cNvSpPr>
            <a:spLocks noChangeArrowheads="1"/>
          </p:cNvSpPr>
          <p:nvPr/>
        </p:nvSpPr>
        <p:spPr bwMode="auto">
          <a:xfrm>
            <a:off x="4716464" y="51244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8" name="Oval 62"/>
          <p:cNvSpPr>
            <a:spLocks noChangeArrowheads="1"/>
          </p:cNvSpPr>
          <p:nvPr/>
        </p:nvSpPr>
        <p:spPr bwMode="auto">
          <a:xfrm>
            <a:off x="4794252" y="50260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9" name="Oval 63"/>
          <p:cNvSpPr>
            <a:spLocks noChangeArrowheads="1"/>
          </p:cNvSpPr>
          <p:nvPr/>
        </p:nvSpPr>
        <p:spPr bwMode="auto">
          <a:xfrm>
            <a:off x="4872039" y="4953001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0" name="Oval 64"/>
          <p:cNvSpPr>
            <a:spLocks noChangeArrowheads="1"/>
          </p:cNvSpPr>
          <p:nvPr/>
        </p:nvSpPr>
        <p:spPr bwMode="auto">
          <a:xfrm>
            <a:off x="4948239" y="49530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1" name="Oval 65"/>
          <p:cNvSpPr>
            <a:spLocks noChangeArrowheads="1"/>
          </p:cNvSpPr>
          <p:nvPr/>
        </p:nvSpPr>
        <p:spPr bwMode="auto">
          <a:xfrm>
            <a:off x="5026027" y="50038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2" name="Oval 66"/>
          <p:cNvSpPr>
            <a:spLocks noChangeArrowheads="1"/>
          </p:cNvSpPr>
          <p:nvPr/>
        </p:nvSpPr>
        <p:spPr bwMode="auto">
          <a:xfrm>
            <a:off x="5103814" y="49307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3" name="Oval 67"/>
          <p:cNvSpPr>
            <a:spLocks noChangeArrowheads="1"/>
          </p:cNvSpPr>
          <p:nvPr/>
        </p:nvSpPr>
        <p:spPr bwMode="auto">
          <a:xfrm>
            <a:off x="5176839" y="4870451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4" name="Oval 68"/>
          <p:cNvSpPr>
            <a:spLocks noChangeArrowheads="1"/>
          </p:cNvSpPr>
          <p:nvPr/>
        </p:nvSpPr>
        <p:spPr bwMode="auto">
          <a:xfrm>
            <a:off x="5253039" y="49307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5" name="Oval 69"/>
          <p:cNvSpPr>
            <a:spLocks noChangeArrowheads="1"/>
          </p:cNvSpPr>
          <p:nvPr/>
        </p:nvSpPr>
        <p:spPr bwMode="auto">
          <a:xfrm>
            <a:off x="5330827" y="48418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6" name="Oval 70"/>
          <p:cNvSpPr>
            <a:spLocks noChangeArrowheads="1"/>
          </p:cNvSpPr>
          <p:nvPr/>
        </p:nvSpPr>
        <p:spPr bwMode="auto">
          <a:xfrm>
            <a:off x="5408614" y="49149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" name="Oval 71"/>
          <p:cNvSpPr>
            <a:spLocks noChangeArrowheads="1"/>
          </p:cNvSpPr>
          <p:nvPr/>
        </p:nvSpPr>
        <p:spPr bwMode="auto">
          <a:xfrm>
            <a:off x="5486402" y="48529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" name="Oval 72"/>
          <p:cNvSpPr>
            <a:spLocks noChangeArrowheads="1"/>
          </p:cNvSpPr>
          <p:nvPr/>
        </p:nvSpPr>
        <p:spPr bwMode="auto">
          <a:xfrm>
            <a:off x="5564189" y="48752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" name="Oval 73"/>
          <p:cNvSpPr>
            <a:spLocks noChangeArrowheads="1"/>
          </p:cNvSpPr>
          <p:nvPr/>
        </p:nvSpPr>
        <p:spPr bwMode="auto">
          <a:xfrm>
            <a:off x="5641977" y="48926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" name="Oval 74"/>
          <p:cNvSpPr>
            <a:spLocks noChangeArrowheads="1"/>
          </p:cNvSpPr>
          <p:nvPr/>
        </p:nvSpPr>
        <p:spPr bwMode="auto">
          <a:xfrm>
            <a:off x="5719764" y="48418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1" name="Oval 75"/>
          <p:cNvSpPr>
            <a:spLocks noChangeArrowheads="1"/>
          </p:cNvSpPr>
          <p:nvPr/>
        </p:nvSpPr>
        <p:spPr bwMode="auto">
          <a:xfrm>
            <a:off x="5795964" y="47926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2" name="Oval 76"/>
          <p:cNvSpPr>
            <a:spLocks noChangeArrowheads="1"/>
          </p:cNvSpPr>
          <p:nvPr/>
        </p:nvSpPr>
        <p:spPr bwMode="auto">
          <a:xfrm>
            <a:off x="5873752" y="48974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3" name="Oval 77"/>
          <p:cNvSpPr>
            <a:spLocks noChangeArrowheads="1"/>
          </p:cNvSpPr>
          <p:nvPr/>
        </p:nvSpPr>
        <p:spPr bwMode="auto">
          <a:xfrm>
            <a:off x="5951539" y="48704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4" name="Oval 78"/>
          <p:cNvSpPr>
            <a:spLocks noChangeArrowheads="1"/>
          </p:cNvSpPr>
          <p:nvPr/>
        </p:nvSpPr>
        <p:spPr bwMode="auto">
          <a:xfrm>
            <a:off x="6029327" y="47593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5" name="Oval 79"/>
          <p:cNvSpPr>
            <a:spLocks noChangeArrowheads="1"/>
          </p:cNvSpPr>
          <p:nvPr/>
        </p:nvSpPr>
        <p:spPr bwMode="auto">
          <a:xfrm>
            <a:off x="6100764" y="48815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6" name="Oval 80"/>
          <p:cNvSpPr>
            <a:spLocks noChangeArrowheads="1"/>
          </p:cNvSpPr>
          <p:nvPr/>
        </p:nvSpPr>
        <p:spPr bwMode="auto">
          <a:xfrm>
            <a:off x="6178552" y="46593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" name="Oval 81"/>
          <p:cNvSpPr>
            <a:spLocks noChangeArrowheads="1"/>
          </p:cNvSpPr>
          <p:nvPr/>
        </p:nvSpPr>
        <p:spPr bwMode="auto">
          <a:xfrm>
            <a:off x="6256339" y="4732339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8" name="Oval 82"/>
          <p:cNvSpPr>
            <a:spLocks noChangeArrowheads="1"/>
          </p:cNvSpPr>
          <p:nvPr/>
        </p:nvSpPr>
        <p:spPr bwMode="auto">
          <a:xfrm>
            <a:off x="6334127" y="46323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9" name="Oval 83"/>
          <p:cNvSpPr>
            <a:spLocks noChangeArrowheads="1"/>
          </p:cNvSpPr>
          <p:nvPr/>
        </p:nvSpPr>
        <p:spPr bwMode="auto">
          <a:xfrm>
            <a:off x="6411914" y="4721226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0" name="Oval 84"/>
          <p:cNvSpPr>
            <a:spLocks noChangeArrowheads="1"/>
          </p:cNvSpPr>
          <p:nvPr/>
        </p:nvSpPr>
        <p:spPr bwMode="auto">
          <a:xfrm>
            <a:off x="6489702" y="44815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1" name="Oval 85"/>
          <p:cNvSpPr>
            <a:spLocks noChangeArrowheads="1"/>
          </p:cNvSpPr>
          <p:nvPr/>
        </p:nvSpPr>
        <p:spPr bwMode="auto">
          <a:xfrm>
            <a:off x="6567489" y="4710114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2" name="Oval 86"/>
          <p:cNvSpPr>
            <a:spLocks noChangeArrowheads="1"/>
          </p:cNvSpPr>
          <p:nvPr/>
        </p:nvSpPr>
        <p:spPr bwMode="auto">
          <a:xfrm>
            <a:off x="6645277" y="4559301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3" name="Oval 87"/>
          <p:cNvSpPr>
            <a:spLocks noChangeArrowheads="1"/>
          </p:cNvSpPr>
          <p:nvPr/>
        </p:nvSpPr>
        <p:spPr bwMode="auto">
          <a:xfrm>
            <a:off x="6721477" y="45037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4" name="Oval 88"/>
          <p:cNvSpPr>
            <a:spLocks noChangeArrowheads="1"/>
          </p:cNvSpPr>
          <p:nvPr/>
        </p:nvSpPr>
        <p:spPr bwMode="auto">
          <a:xfrm>
            <a:off x="6799264" y="44926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5" name="Oval 89"/>
          <p:cNvSpPr>
            <a:spLocks noChangeArrowheads="1"/>
          </p:cNvSpPr>
          <p:nvPr/>
        </p:nvSpPr>
        <p:spPr bwMode="auto">
          <a:xfrm>
            <a:off x="6877052" y="45926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6" name="Oval 90"/>
          <p:cNvSpPr>
            <a:spLocks noChangeArrowheads="1"/>
          </p:cNvSpPr>
          <p:nvPr/>
        </p:nvSpPr>
        <p:spPr bwMode="auto">
          <a:xfrm>
            <a:off x="6954839" y="44370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" name="Oval 91"/>
          <p:cNvSpPr>
            <a:spLocks noChangeArrowheads="1"/>
          </p:cNvSpPr>
          <p:nvPr/>
        </p:nvSpPr>
        <p:spPr bwMode="auto">
          <a:xfrm>
            <a:off x="7026277" y="4405314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8" name="Oval 92"/>
          <p:cNvSpPr>
            <a:spLocks noChangeArrowheads="1"/>
          </p:cNvSpPr>
          <p:nvPr/>
        </p:nvSpPr>
        <p:spPr bwMode="auto">
          <a:xfrm>
            <a:off x="7104064" y="43767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9" name="Oval 93"/>
          <p:cNvSpPr>
            <a:spLocks noChangeArrowheads="1"/>
          </p:cNvSpPr>
          <p:nvPr/>
        </p:nvSpPr>
        <p:spPr bwMode="auto">
          <a:xfrm>
            <a:off x="7181852" y="43656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0" name="Oval 94"/>
          <p:cNvSpPr>
            <a:spLocks noChangeArrowheads="1"/>
          </p:cNvSpPr>
          <p:nvPr/>
        </p:nvSpPr>
        <p:spPr bwMode="auto">
          <a:xfrm>
            <a:off x="7259639" y="41941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1" name="Oval 95"/>
          <p:cNvSpPr>
            <a:spLocks noChangeArrowheads="1"/>
          </p:cNvSpPr>
          <p:nvPr/>
        </p:nvSpPr>
        <p:spPr bwMode="auto">
          <a:xfrm>
            <a:off x="7337427" y="42545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2" name="Oval 96"/>
          <p:cNvSpPr>
            <a:spLocks noChangeArrowheads="1"/>
          </p:cNvSpPr>
          <p:nvPr/>
        </p:nvSpPr>
        <p:spPr bwMode="auto">
          <a:xfrm>
            <a:off x="7415214" y="41719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3" name="Oval 97"/>
          <p:cNvSpPr>
            <a:spLocks noChangeArrowheads="1"/>
          </p:cNvSpPr>
          <p:nvPr/>
        </p:nvSpPr>
        <p:spPr bwMode="auto">
          <a:xfrm>
            <a:off x="7493002" y="40941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4" name="Oval 98"/>
          <p:cNvSpPr>
            <a:spLocks noChangeArrowheads="1"/>
          </p:cNvSpPr>
          <p:nvPr/>
        </p:nvSpPr>
        <p:spPr bwMode="auto">
          <a:xfrm>
            <a:off x="7570789" y="4071939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5" name="Oval 99"/>
          <p:cNvSpPr>
            <a:spLocks noChangeArrowheads="1"/>
          </p:cNvSpPr>
          <p:nvPr/>
        </p:nvSpPr>
        <p:spPr bwMode="auto">
          <a:xfrm>
            <a:off x="7646989" y="40497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6" name="Oval 100"/>
          <p:cNvSpPr>
            <a:spLocks noChangeArrowheads="1"/>
          </p:cNvSpPr>
          <p:nvPr/>
        </p:nvSpPr>
        <p:spPr bwMode="auto">
          <a:xfrm>
            <a:off x="7724777" y="38496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" name="Oval 101"/>
          <p:cNvSpPr>
            <a:spLocks noChangeArrowheads="1"/>
          </p:cNvSpPr>
          <p:nvPr/>
        </p:nvSpPr>
        <p:spPr bwMode="auto">
          <a:xfrm>
            <a:off x="7802564" y="36957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8" name="Oval 102"/>
          <p:cNvSpPr>
            <a:spLocks noChangeArrowheads="1"/>
          </p:cNvSpPr>
          <p:nvPr/>
        </p:nvSpPr>
        <p:spPr bwMode="auto">
          <a:xfrm>
            <a:off x="7880352" y="36560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9" name="Oval 103"/>
          <p:cNvSpPr>
            <a:spLocks noChangeArrowheads="1"/>
          </p:cNvSpPr>
          <p:nvPr/>
        </p:nvSpPr>
        <p:spPr bwMode="auto">
          <a:xfrm>
            <a:off x="7951789" y="34956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0" name="Oval 104"/>
          <p:cNvSpPr>
            <a:spLocks noChangeArrowheads="1"/>
          </p:cNvSpPr>
          <p:nvPr/>
        </p:nvSpPr>
        <p:spPr bwMode="auto">
          <a:xfrm>
            <a:off x="8029577" y="33464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1" name="Oval 105"/>
          <p:cNvSpPr>
            <a:spLocks noChangeArrowheads="1"/>
          </p:cNvSpPr>
          <p:nvPr/>
        </p:nvSpPr>
        <p:spPr bwMode="auto">
          <a:xfrm>
            <a:off x="8107364" y="34067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2" name="Oval 106"/>
          <p:cNvSpPr>
            <a:spLocks noChangeArrowheads="1"/>
          </p:cNvSpPr>
          <p:nvPr/>
        </p:nvSpPr>
        <p:spPr bwMode="auto">
          <a:xfrm>
            <a:off x="8185152" y="30908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3" name="Oval 107"/>
          <p:cNvSpPr>
            <a:spLocks noChangeArrowheads="1"/>
          </p:cNvSpPr>
          <p:nvPr/>
        </p:nvSpPr>
        <p:spPr bwMode="auto">
          <a:xfrm>
            <a:off x="8262939" y="26812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4" name="Oval 108"/>
          <p:cNvSpPr>
            <a:spLocks noChangeArrowheads="1"/>
          </p:cNvSpPr>
          <p:nvPr/>
        </p:nvSpPr>
        <p:spPr bwMode="auto">
          <a:xfrm>
            <a:off x="8340727" y="27908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5" name="Oval 109"/>
          <p:cNvSpPr>
            <a:spLocks noChangeArrowheads="1"/>
          </p:cNvSpPr>
          <p:nvPr/>
        </p:nvSpPr>
        <p:spPr bwMode="auto">
          <a:xfrm>
            <a:off x="8418514" y="24749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6" name="Oval 110"/>
          <p:cNvSpPr>
            <a:spLocks noChangeArrowheads="1"/>
          </p:cNvSpPr>
          <p:nvPr/>
        </p:nvSpPr>
        <p:spPr bwMode="auto">
          <a:xfrm>
            <a:off x="8496302" y="2243139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7" name="Oval 111"/>
          <p:cNvSpPr>
            <a:spLocks noChangeArrowheads="1"/>
          </p:cNvSpPr>
          <p:nvPr/>
        </p:nvSpPr>
        <p:spPr bwMode="auto">
          <a:xfrm>
            <a:off x="8572502" y="21923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" name="Oval 112"/>
          <p:cNvSpPr>
            <a:spLocks noChangeArrowheads="1"/>
          </p:cNvSpPr>
          <p:nvPr/>
        </p:nvSpPr>
        <p:spPr bwMode="auto">
          <a:xfrm>
            <a:off x="8650289" y="19494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9" name="Oval 113"/>
          <p:cNvSpPr>
            <a:spLocks noChangeArrowheads="1"/>
          </p:cNvSpPr>
          <p:nvPr/>
        </p:nvSpPr>
        <p:spPr bwMode="auto">
          <a:xfrm>
            <a:off x="8728077" y="13446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0" name="Line 114"/>
          <p:cNvSpPr>
            <a:spLocks noChangeShapeType="1"/>
          </p:cNvSpPr>
          <p:nvPr/>
        </p:nvSpPr>
        <p:spPr bwMode="auto">
          <a:xfrm flipV="1">
            <a:off x="903289" y="746126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1" name="Line 115"/>
          <p:cNvSpPr>
            <a:spLocks noChangeShapeType="1"/>
          </p:cNvSpPr>
          <p:nvPr/>
        </p:nvSpPr>
        <p:spPr bwMode="auto">
          <a:xfrm flipH="1">
            <a:off x="809626" y="5707064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2" name="Rectangle 116"/>
          <p:cNvSpPr>
            <a:spLocks noChangeArrowheads="1"/>
          </p:cNvSpPr>
          <p:nvPr/>
        </p:nvSpPr>
        <p:spPr bwMode="auto">
          <a:xfrm rot="16200000">
            <a:off x="539751" y="548163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53" name="Line 117"/>
          <p:cNvSpPr>
            <a:spLocks noChangeShapeType="1"/>
          </p:cNvSpPr>
          <p:nvPr/>
        </p:nvSpPr>
        <p:spPr bwMode="auto">
          <a:xfrm flipH="1">
            <a:off x="809626" y="47434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4" name="Rectangle 118"/>
          <p:cNvSpPr>
            <a:spLocks noChangeArrowheads="1"/>
          </p:cNvSpPr>
          <p:nvPr/>
        </p:nvSpPr>
        <p:spPr bwMode="auto">
          <a:xfrm rot="16200000">
            <a:off x="539751" y="451802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55" name="Line 119"/>
          <p:cNvSpPr>
            <a:spLocks noChangeShapeType="1"/>
          </p:cNvSpPr>
          <p:nvPr/>
        </p:nvSpPr>
        <p:spPr bwMode="auto">
          <a:xfrm flipH="1">
            <a:off x="809626" y="37782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6" name="Rectangle 120"/>
          <p:cNvSpPr>
            <a:spLocks noChangeArrowheads="1"/>
          </p:cNvSpPr>
          <p:nvPr/>
        </p:nvSpPr>
        <p:spPr bwMode="auto">
          <a:xfrm rot="16200000">
            <a:off x="473076" y="355282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57" name="Line 121"/>
          <p:cNvSpPr>
            <a:spLocks noChangeShapeType="1"/>
          </p:cNvSpPr>
          <p:nvPr/>
        </p:nvSpPr>
        <p:spPr bwMode="auto">
          <a:xfrm flipH="1">
            <a:off x="809626" y="28194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8" name="Rectangle 122"/>
          <p:cNvSpPr>
            <a:spLocks noChangeArrowheads="1"/>
          </p:cNvSpPr>
          <p:nvPr/>
        </p:nvSpPr>
        <p:spPr bwMode="auto">
          <a:xfrm rot="16200000">
            <a:off x="473076" y="25939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59" name="Line 123"/>
          <p:cNvSpPr>
            <a:spLocks noChangeShapeType="1"/>
          </p:cNvSpPr>
          <p:nvPr/>
        </p:nvSpPr>
        <p:spPr bwMode="auto">
          <a:xfrm flipH="1">
            <a:off x="809626" y="18542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0" name="Rectangle 124"/>
          <p:cNvSpPr>
            <a:spLocks noChangeArrowheads="1"/>
          </p:cNvSpPr>
          <p:nvPr/>
        </p:nvSpPr>
        <p:spPr bwMode="auto">
          <a:xfrm rot="16200000">
            <a:off x="473076" y="163036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61" name="Line 125"/>
          <p:cNvSpPr>
            <a:spLocks noChangeShapeType="1"/>
          </p:cNvSpPr>
          <p:nvPr/>
        </p:nvSpPr>
        <p:spPr bwMode="auto">
          <a:xfrm flipH="1">
            <a:off x="809626" y="89058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2" name="Rectangle 126"/>
          <p:cNvSpPr>
            <a:spLocks noChangeArrowheads="1"/>
          </p:cNvSpPr>
          <p:nvPr/>
        </p:nvSpPr>
        <p:spPr bwMode="auto">
          <a:xfrm rot="16200000">
            <a:off x="474664" y="6635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64" name="Line 128"/>
          <p:cNvSpPr>
            <a:spLocks noChangeShapeType="1"/>
          </p:cNvSpPr>
          <p:nvPr/>
        </p:nvSpPr>
        <p:spPr bwMode="auto">
          <a:xfrm>
            <a:off x="903289" y="5851526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5" name="Line 129"/>
          <p:cNvSpPr>
            <a:spLocks noChangeShapeType="1"/>
          </p:cNvSpPr>
          <p:nvPr/>
        </p:nvSpPr>
        <p:spPr bwMode="auto">
          <a:xfrm>
            <a:off x="1047751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6" name="Rectangle 130"/>
          <p:cNvSpPr>
            <a:spLocks noChangeArrowheads="1"/>
          </p:cNvSpPr>
          <p:nvPr/>
        </p:nvSpPr>
        <p:spPr bwMode="auto">
          <a:xfrm>
            <a:off x="985839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67" name="Line 131"/>
          <p:cNvSpPr>
            <a:spLocks noChangeShapeType="1"/>
          </p:cNvSpPr>
          <p:nvPr/>
        </p:nvSpPr>
        <p:spPr bwMode="auto">
          <a:xfrm>
            <a:off x="2587626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" name="Rectangle 132"/>
          <p:cNvSpPr>
            <a:spLocks noChangeArrowheads="1"/>
          </p:cNvSpPr>
          <p:nvPr/>
        </p:nvSpPr>
        <p:spPr bwMode="auto">
          <a:xfrm>
            <a:off x="2460626" y="5989639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69" name="Line 133"/>
          <p:cNvSpPr>
            <a:spLocks noChangeShapeType="1"/>
          </p:cNvSpPr>
          <p:nvPr/>
        </p:nvSpPr>
        <p:spPr bwMode="auto">
          <a:xfrm>
            <a:off x="4133851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0" name="Rectangle 134"/>
          <p:cNvSpPr>
            <a:spLocks noChangeArrowheads="1"/>
          </p:cNvSpPr>
          <p:nvPr/>
        </p:nvSpPr>
        <p:spPr bwMode="auto">
          <a:xfrm>
            <a:off x="4006851" y="5989639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40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71" name="Line 135"/>
          <p:cNvSpPr>
            <a:spLocks noChangeShapeType="1"/>
          </p:cNvSpPr>
          <p:nvPr/>
        </p:nvSpPr>
        <p:spPr bwMode="auto">
          <a:xfrm>
            <a:off x="5675314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2" name="Rectangle 136"/>
          <p:cNvSpPr>
            <a:spLocks noChangeArrowheads="1"/>
          </p:cNvSpPr>
          <p:nvPr/>
        </p:nvSpPr>
        <p:spPr bwMode="auto">
          <a:xfrm>
            <a:off x="5546727" y="5989639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60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73" name="Line 137"/>
          <p:cNvSpPr>
            <a:spLocks noChangeShapeType="1"/>
          </p:cNvSpPr>
          <p:nvPr/>
        </p:nvSpPr>
        <p:spPr bwMode="auto">
          <a:xfrm>
            <a:off x="7215189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4" name="Rectangle 138"/>
          <p:cNvSpPr>
            <a:spLocks noChangeArrowheads="1"/>
          </p:cNvSpPr>
          <p:nvPr/>
        </p:nvSpPr>
        <p:spPr bwMode="auto">
          <a:xfrm>
            <a:off x="7088189" y="5989639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80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75" name="Line 139"/>
          <p:cNvSpPr>
            <a:spLocks noChangeShapeType="1"/>
          </p:cNvSpPr>
          <p:nvPr/>
        </p:nvSpPr>
        <p:spPr bwMode="auto">
          <a:xfrm>
            <a:off x="8761414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6" name="Rectangle 140"/>
          <p:cNvSpPr>
            <a:spLocks noChangeArrowheads="1"/>
          </p:cNvSpPr>
          <p:nvPr/>
        </p:nvSpPr>
        <p:spPr bwMode="auto">
          <a:xfrm>
            <a:off x="8572502" y="5989639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100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77" name="Rectangle 141"/>
          <p:cNvSpPr>
            <a:spLocks noChangeArrowheads="1"/>
          </p:cNvSpPr>
          <p:nvPr/>
        </p:nvSpPr>
        <p:spPr bwMode="auto">
          <a:xfrm>
            <a:off x="3505200" y="6428601"/>
            <a:ext cx="25904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Parent Income Percentile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378" name="Rectangle 142"/>
          <p:cNvSpPr>
            <a:spLocks noChangeArrowheads="1"/>
          </p:cNvSpPr>
          <p:nvPr/>
        </p:nvSpPr>
        <p:spPr bwMode="auto">
          <a:xfrm>
            <a:off x="4860927" y="33655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43" name="Rectangle 127"/>
          <p:cNvSpPr>
            <a:spLocks noChangeArrowheads="1"/>
          </p:cNvSpPr>
          <p:nvPr/>
        </p:nvSpPr>
        <p:spPr bwMode="auto">
          <a:xfrm rot="16200000">
            <a:off x="-1113067" y="3044439"/>
            <a:ext cx="28643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Inventors per Ten Thousand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134101" y="4875214"/>
            <a:ext cx="2919413" cy="8771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Patent rate for children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with parents below median: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prstClr val="black"/>
                </a:solidFill>
              </a:rPr>
              <a:t>2.2 per 10,000</a:t>
            </a:r>
            <a:endParaRPr lang="en-US" sz="17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 119"/>
          <p:cNvSpPr>
            <a:spLocks noChangeShapeType="1"/>
          </p:cNvSpPr>
          <p:nvPr/>
        </p:nvSpPr>
        <p:spPr bwMode="auto">
          <a:xfrm>
            <a:off x="903288" y="5707065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2" name="Line 120"/>
          <p:cNvSpPr>
            <a:spLocks noChangeShapeType="1"/>
          </p:cNvSpPr>
          <p:nvPr/>
        </p:nvSpPr>
        <p:spPr bwMode="auto">
          <a:xfrm>
            <a:off x="903288" y="4610102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3" name="Line 121"/>
          <p:cNvSpPr>
            <a:spLocks noChangeShapeType="1"/>
          </p:cNvSpPr>
          <p:nvPr/>
        </p:nvSpPr>
        <p:spPr bwMode="auto">
          <a:xfrm>
            <a:off x="903288" y="3517902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" name="Line 122"/>
          <p:cNvSpPr>
            <a:spLocks noChangeShapeType="1"/>
          </p:cNvSpPr>
          <p:nvPr/>
        </p:nvSpPr>
        <p:spPr bwMode="auto">
          <a:xfrm>
            <a:off x="903288" y="2420939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Line 123"/>
          <p:cNvSpPr>
            <a:spLocks noChangeShapeType="1"/>
          </p:cNvSpPr>
          <p:nvPr/>
        </p:nvSpPr>
        <p:spPr bwMode="auto">
          <a:xfrm>
            <a:off x="903288" y="1328739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" name="Oval 124"/>
          <p:cNvSpPr>
            <a:spLocks noChangeArrowheads="1"/>
          </p:cNvSpPr>
          <p:nvPr/>
        </p:nvSpPr>
        <p:spPr bwMode="auto">
          <a:xfrm>
            <a:off x="1214438" y="535781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Oval 125"/>
          <p:cNvSpPr>
            <a:spLocks noChangeArrowheads="1"/>
          </p:cNvSpPr>
          <p:nvPr/>
        </p:nvSpPr>
        <p:spPr bwMode="auto">
          <a:xfrm>
            <a:off x="2322513" y="523557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Oval 126"/>
          <p:cNvSpPr>
            <a:spLocks noChangeArrowheads="1"/>
          </p:cNvSpPr>
          <p:nvPr/>
        </p:nvSpPr>
        <p:spPr bwMode="auto">
          <a:xfrm>
            <a:off x="2832101" y="510857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Oval 127"/>
          <p:cNvSpPr>
            <a:spLocks noChangeArrowheads="1"/>
          </p:cNvSpPr>
          <p:nvPr/>
        </p:nvSpPr>
        <p:spPr bwMode="auto">
          <a:xfrm>
            <a:off x="3181351" y="507524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0" name="Oval 128"/>
          <p:cNvSpPr>
            <a:spLocks noChangeArrowheads="1"/>
          </p:cNvSpPr>
          <p:nvPr/>
        </p:nvSpPr>
        <p:spPr bwMode="auto">
          <a:xfrm>
            <a:off x="3457576" y="5353052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Oval 129"/>
          <p:cNvSpPr>
            <a:spLocks noChangeArrowheads="1"/>
          </p:cNvSpPr>
          <p:nvPr/>
        </p:nvSpPr>
        <p:spPr bwMode="auto">
          <a:xfrm>
            <a:off x="3746501" y="5386390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Oval 130"/>
          <p:cNvSpPr>
            <a:spLocks noChangeArrowheads="1"/>
          </p:cNvSpPr>
          <p:nvPr/>
        </p:nvSpPr>
        <p:spPr bwMode="auto">
          <a:xfrm>
            <a:off x="3978276" y="522446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Oval 131"/>
          <p:cNvSpPr>
            <a:spLocks noChangeArrowheads="1"/>
          </p:cNvSpPr>
          <p:nvPr/>
        </p:nvSpPr>
        <p:spPr bwMode="auto">
          <a:xfrm>
            <a:off x="4167188" y="5059365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" name="Oval 132"/>
          <p:cNvSpPr>
            <a:spLocks noChangeArrowheads="1"/>
          </p:cNvSpPr>
          <p:nvPr/>
        </p:nvSpPr>
        <p:spPr bwMode="auto">
          <a:xfrm>
            <a:off x="4411663" y="456565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Oval 133"/>
          <p:cNvSpPr>
            <a:spLocks noChangeArrowheads="1"/>
          </p:cNvSpPr>
          <p:nvPr/>
        </p:nvSpPr>
        <p:spPr bwMode="auto">
          <a:xfrm>
            <a:off x="4594226" y="5364165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6" name="Oval 134"/>
          <p:cNvSpPr>
            <a:spLocks noChangeArrowheads="1"/>
          </p:cNvSpPr>
          <p:nvPr/>
        </p:nvSpPr>
        <p:spPr bwMode="auto">
          <a:xfrm>
            <a:off x="4827588" y="551339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7" name="Oval 135"/>
          <p:cNvSpPr>
            <a:spLocks noChangeArrowheads="1"/>
          </p:cNvSpPr>
          <p:nvPr/>
        </p:nvSpPr>
        <p:spPr bwMode="auto">
          <a:xfrm>
            <a:off x="5021263" y="535781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8" name="Oval 136"/>
          <p:cNvSpPr>
            <a:spLocks noChangeArrowheads="1"/>
          </p:cNvSpPr>
          <p:nvPr/>
        </p:nvSpPr>
        <p:spPr bwMode="auto">
          <a:xfrm>
            <a:off x="5270501" y="524669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9" name="Oval 137"/>
          <p:cNvSpPr>
            <a:spLocks noChangeArrowheads="1"/>
          </p:cNvSpPr>
          <p:nvPr/>
        </p:nvSpPr>
        <p:spPr bwMode="auto">
          <a:xfrm>
            <a:off x="5513388" y="551339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" name="Oval 138"/>
          <p:cNvSpPr>
            <a:spLocks noChangeArrowheads="1"/>
          </p:cNvSpPr>
          <p:nvPr/>
        </p:nvSpPr>
        <p:spPr bwMode="auto">
          <a:xfrm>
            <a:off x="5775326" y="4676777"/>
            <a:ext cx="98425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1" name="Oval 139"/>
          <p:cNvSpPr>
            <a:spLocks noChangeArrowheads="1"/>
          </p:cNvSpPr>
          <p:nvPr/>
        </p:nvSpPr>
        <p:spPr bwMode="auto">
          <a:xfrm>
            <a:off x="6046788" y="520859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" name="Oval 140"/>
          <p:cNvSpPr>
            <a:spLocks noChangeArrowheads="1"/>
          </p:cNvSpPr>
          <p:nvPr/>
        </p:nvSpPr>
        <p:spPr bwMode="auto">
          <a:xfrm>
            <a:off x="6405563" y="511334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" name="Oval 141"/>
          <p:cNvSpPr>
            <a:spLocks noChangeArrowheads="1"/>
          </p:cNvSpPr>
          <p:nvPr/>
        </p:nvSpPr>
        <p:spPr bwMode="auto">
          <a:xfrm>
            <a:off x="6777038" y="3413127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" name="Oval 142"/>
          <p:cNvSpPr>
            <a:spLocks noChangeArrowheads="1"/>
          </p:cNvSpPr>
          <p:nvPr/>
        </p:nvSpPr>
        <p:spPr bwMode="auto">
          <a:xfrm>
            <a:off x="7326313" y="294640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" name="Oval 143"/>
          <p:cNvSpPr>
            <a:spLocks noChangeArrowheads="1"/>
          </p:cNvSpPr>
          <p:nvPr/>
        </p:nvSpPr>
        <p:spPr bwMode="auto">
          <a:xfrm>
            <a:off x="8672513" y="8953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6" name="Line 144"/>
          <p:cNvSpPr>
            <a:spLocks noChangeShapeType="1"/>
          </p:cNvSpPr>
          <p:nvPr/>
        </p:nvSpPr>
        <p:spPr bwMode="auto">
          <a:xfrm flipV="1">
            <a:off x="903288" y="746126"/>
            <a:ext cx="0" cy="510540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7" name="Line 145"/>
          <p:cNvSpPr>
            <a:spLocks noChangeShapeType="1"/>
          </p:cNvSpPr>
          <p:nvPr/>
        </p:nvSpPr>
        <p:spPr bwMode="auto">
          <a:xfrm flipH="1">
            <a:off x="809626" y="5707065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9" name="Line 147"/>
          <p:cNvSpPr>
            <a:spLocks noChangeShapeType="1"/>
          </p:cNvSpPr>
          <p:nvPr/>
        </p:nvSpPr>
        <p:spPr bwMode="auto">
          <a:xfrm flipH="1">
            <a:off x="809626" y="4610102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1" name="Line 149"/>
          <p:cNvSpPr>
            <a:spLocks noChangeShapeType="1"/>
          </p:cNvSpPr>
          <p:nvPr/>
        </p:nvSpPr>
        <p:spPr bwMode="auto">
          <a:xfrm flipH="1">
            <a:off x="809626" y="3517902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" name="Line 151"/>
          <p:cNvSpPr>
            <a:spLocks noChangeShapeType="1"/>
          </p:cNvSpPr>
          <p:nvPr/>
        </p:nvSpPr>
        <p:spPr bwMode="auto">
          <a:xfrm flipH="1">
            <a:off x="809626" y="24209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5" name="Line 153"/>
          <p:cNvSpPr>
            <a:spLocks noChangeShapeType="1"/>
          </p:cNvSpPr>
          <p:nvPr/>
        </p:nvSpPr>
        <p:spPr bwMode="auto">
          <a:xfrm flipH="1">
            <a:off x="809626" y="13287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7" name="Rectangle 155"/>
          <p:cNvSpPr>
            <a:spLocks noChangeArrowheads="1"/>
          </p:cNvSpPr>
          <p:nvPr/>
        </p:nvSpPr>
        <p:spPr bwMode="auto">
          <a:xfrm rot="16200000">
            <a:off x="317500" y="3076577"/>
            <a:ext cx="1714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mtClean="0">
                <a:solidFill>
                  <a:srgbClr val="000000"/>
                </a:solidFill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58" name="Line 156"/>
          <p:cNvSpPr>
            <a:spLocks noChangeShapeType="1"/>
          </p:cNvSpPr>
          <p:nvPr/>
        </p:nvSpPr>
        <p:spPr bwMode="auto">
          <a:xfrm>
            <a:off x="903288" y="5851527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9" name="Line 157"/>
          <p:cNvSpPr>
            <a:spLocks noChangeShapeType="1"/>
          </p:cNvSpPr>
          <p:nvPr/>
        </p:nvSpPr>
        <p:spPr bwMode="auto">
          <a:xfrm>
            <a:off x="1047751" y="5851527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0" name="Rectangle 158"/>
          <p:cNvSpPr>
            <a:spLocks noChangeArrowheads="1"/>
          </p:cNvSpPr>
          <p:nvPr/>
        </p:nvSpPr>
        <p:spPr bwMode="auto">
          <a:xfrm>
            <a:off x="947738" y="5989640"/>
            <a:ext cx="204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-2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61" name="Line 159"/>
          <p:cNvSpPr>
            <a:spLocks noChangeShapeType="1"/>
          </p:cNvSpPr>
          <p:nvPr/>
        </p:nvSpPr>
        <p:spPr bwMode="auto">
          <a:xfrm>
            <a:off x="2870201" y="5851527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2" name="Rectangle 160"/>
          <p:cNvSpPr>
            <a:spLocks noChangeArrowheads="1"/>
          </p:cNvSpPr>
          <p:nvPr/>
        </p:nvSpPr>
        <p:spPr bwMode="auto">
          <a:xfrm>
            <a:off x="2770188" y="5989640"/>
            <a:ext cx="204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-1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63" name="Line 161"/>
          <p:cNvSpPr>
            <a:spLocks noChangeShapeType="1"/>
          </p:cNvSpPr>
          <p:nvPr/>
        </p:nvSpPr>
        <p:spPr bwMode="auto">
          <a:xfrm>
            <a:off x="4694238" y="5851527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" name="Rectangle 162"/>
          <p:cNvSpPr>
            <a:spLocks noChangeArrowheads="1"/>
          </p:cNvSpPr>
          <p:nvPr/>
        </p:nvSpPr>
        <p:spPr bwMode="auto">
          <a:xfrm>
            <a:off x="4632326" y="5989640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0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65" name="Line 163"/>
          <p:cNvSpPr>
            <a:spLocks noChangeShapeType="1"/>
          </p:cNvSpPr>
          <p:nvPr/>
        </p:nvSpPr>
        <p:spPr bwMode="auto">
          <a:xfrm>
            <a:off x="6516688" y="5851527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6" name="Rectangle 164"/>
          <p:cNvSpPr>
            <a:spLocks noChangeArrowheads="1"/>
          </p:cNvSpPr>
          <p:nvPr/>
        </p:nvSpPr>
        <p:spPr bwMode="auto">
          <a:xfrm>
            <a:off x="6456363" y="5989640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1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67" name="Line 165"/>
          <p:cNvSpPr>
            <a:spLocks noChangeShapeType="1"/>
          </p:cNvSpPr>
          <p:nvPr/>
        </p:nvSpPr>
        <p:spPr bwMode="auto">
          <a:xfrm>
            <a:off x="8345488" y="5851527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8" name="Rectangle 166"/>
          <p:cNvSpPr>
            <a:spLocks noChangeArrowheads="1"/>
          </p:cNvSpPr>
          <p:nvPr/>
        </p:nvSpPr>
        <p:spPr bwMode="auto">
          <a:xfrm>
            <a:off x="8285163" y="5989640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2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70" name="Rectangle 168"/>
          <p:cNvSpPr>
            <a:spLocks noChangeArrowheads="1"/>
          </p:cNvSpPr>
          <p:nvPr/>
        </p:nvSpPr>
        <p:spPr bwMode="auto">
          <a:xfrm>
            <a:off x="4860926" y="33655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3" name="Rectangle 161"/>
          <p:cNvSpPr>
            <a:spLocks noChangeArrowheads="1"/>
          </p:cNvSpPr>
          <p:nvPr/>
        </p:nvSpPr>
        <p:spPr bwMode="auto">
          <a:xfrm>
            <a:off x="0" y="256401"/>
            <a:ext cx="91440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1E2D53"/>
                </a:solidFill>
              </a:rPr>
              <a:t>Patent Rates vs. 3</a:t>
            </a:r>
            <a:r>
              <a:rPr lang="en-US" b="1" baseline="30000" dirty="0" smtClean="0">
                <a:solidFill>
                  <a:srgbClr val="1E2D53"/>
                </a:solidFill>
              </a:rPr>
              <a:t>rd</a:t>
            </a:r>
            <a:r>
              <a:rPr lang="en-US" b="1" dirty="0" smtClean="0">
                <a:solidFill>
                  <a:srgbClr val="1E2D53"/>
                </a:solidFill>
              </a:rPr>
              <a:t> Grade Test Scores</a:t>
            </a:r>
          </a:p>
        </p:txBody>
      </p:sp>
      <p:sp>
        <p:nvSpPr>
          <p:cNvPr id="54" name="Rectangle 127"/>
          <p:cNvSpPr>
            <a:spLocks noChangeArrowheads="1"/>
          </p:cNvSpPr>
          <p:nvPr/>
        </p:nvSpPr>
        <p:spPr bwMode="auto">
          <a:xfrm rot="16200000">
            <a:off x="-1113067" y="3044439"/>
            <a:ext cx="28643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Inventors per Ten Thousand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58" name="Rectangle 161"/>
          <p:cNvSpPr>
            <a:spLocks noChangeArrowheads="1"/>
          </p:cNvSpPr>
          <p:nvPr/>
        </p:nvSpPr>
        <p:spPr bwMode="auto">
          <a:xfrm>
            <a:off x="474662" y="22860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15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59" name="Rectangle 163"/>
          <p:cNvSpPr>
            <a:spLocks noChangeArrowheads="1"/>
          </p:cNvSpPr>
          <p:nvPr/>
        </p:nvSpPr>
        <p:spPr bwMode="auto">
          <a:xfrm>
            <a:off x="474662" y="11906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20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0" name="Rectangle 159"/>
          <p:cNvSpPr>
            <a:spLocks noChangeArrowheads="1"/>
          </p:cNvSpPr>
          <p:nvPr/>
        </p:nvSpPr>
        <p:spPr bwMode="auto">
          <a:xfrm>
            <a:off x="609600" y="446722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</a:rPr>
              <a:t>5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1" name="Rectangle 159"/>
          <p:cNvSpPr>
            <a:spLocks noChangeArrowheads="1"/>
          </p:cNvSpPr>
          <p:nvPr/>
        </p:nvSpPr>
        <p:spPr bwMode="auto">
          <a:xfrm>
            <a:off x="633760" y="556260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0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2" name="Rectangle 159"/>
          <p:cNvSpPr>
            <a:spLocks noChangeArrowheads="1"/>
          </p:cNvSpPr>
          <p:nvPr/>
        </p:nvSpPr>
        <p:spPr bwMode="auto">
          <a:xfrm>
            <a:off x="488730" y="336281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10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705600" y="945357"/>
            <a:ext cx="0" cy="4894242"/>
          </a:xfrm>
          <a:prstGeom prst="line">
            <a:avLst/>
          </a:prstGeom>
          <a:ln w="1905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Rectangle 167"/>
          <p:cNvSpPr>
            <a:spLocks noChangeArrowheads="1"/>
          </p:cNvSpPr>
          <p:nvPr/>
        </p:nvSpPr>
        <p:spPr bwMode="auto">
          <a:xfrm>
            <a:off x="1371600" y="6400800"/>
            <a:ext cx="6856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3rd Grade Math Test Score (Standard Deviations Relative to Mean)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0" y="1352490"/>
            <a:ext cx="182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85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Percentile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8153400" y="905256"/>
            <a:ext cx="547689" cy="493712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5" name="Oval 114"/>
          <p:cNvSpPr>
            <a:spLocks noChangeArrowheads="1"/>
          </p:cNvSpPr>
          <p:nvPr/>
        </p:nvSpPr>
        <p:spPr bwMode="auto">
          <a:xfrm>
            <a:off x="5638800" y="6595539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216069" y="6477000"/>
            <a:ext cx="2875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Parent Income Above Median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905000" y="6477000"/>
            <a:ext cx="2863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Parent Income Below Median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7" name="Rectangle 161"/>
          <p:cNvSpPr>
            <a:spLocks noChangeArrowheads="1"/>
          </p:cNvSpPr>
          <p:nvPr/>
        </p:nvSpPr>
        <p:spPr bwMode="auto">
          <a:xfrm>
            <a:off x="0" y="152400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Patent Rates vs. 3</a:t>
            </a:r>
            <a:r>
              <a:rPr lang="en-US" sz="1800" b="1" baseline="30000" dirty="0" smtClean="0">
                <a:solidFill>
                  <a:srgbClr val="1E2D53"/>
                </a:solidFill>
              </a:rPr>
              <a:t>rd</a:t>
            </a:r>
            <a:r>
              <a:rPr lang="en-US" sz="1800" b="1" dirty="0" smtClean="0">
                <a:solidFill>
                  <a:srgbClr val="1E2D53"/>
                </a:solidFill>
              </a:rPr>
              <a:t> Grade Test Scores</a:t>
            </a:r>
          </a:p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for Children with Low vs. High Income Parents</a:t>
            </a:r>
          </a:p>
        </p:txBody>
      </p:sp>
      <p:sp>
        <p:nvSpPr>
          <p:cNvPr id="123" name="Line 66"/>
          <p:cNvSpPr>
            <a:spLocks noChangeShapeType="1"/>
          </p:cNvSpPr>
          <p:nvPr/>
        </p:nvSpPr>
        <p:spPr bwMode="auto">
          <a:xfrm>
            <a:off x="903288" y="5707064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Line 67"/>
          <p:cNvSpPr>
            <a:spLocks noChangeShapeType="1"/>
          </p:cNvSpPr>
          <p:nvPr/>
        </p:nvSpPr>
        <p:spPr bwMode="auto">
          <a:xfrm>
            <a:off x="903288" y="461010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Line 68"/>
          <p:cNvSpPr>
            <a:spLocks noChangeShapeType="1"/>
          </p:cNvSpPr>
          <p:nvPr/>
        </p:nvSpPr>
        <p:spPr bwMode="auto">
          <a:xfrm>
            <a:off x="903288" y="351790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Line 69"/>
          <p:cNvSpPr>
            <a:spLocks noChangeShapeType="1"/>
          </p:cNvSpPr>
          <p:nvPr/>
        </p:nvSpPr>
        <p:spPr bwMode="auto">
          <a:xfrm>
            <a:off x="903288" y="2420939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Line 70"/>
          <p:cNvSpPr>
            <a:spLocks noChangeShapeType="1"/>
          </p:cNvSpPr>
          <p:nvPr/>
        </p:nvSpPr>
        <p:spPr bwMode="auto">
          <a:xfrm>
            <a:off x="903288" y="1328739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Freeform 71"/>
          <p:cNvSpPr>
            <a:spLocks/>
          </p:cNvSpPr>
          <p:nvPr/>
        </p:nvSpPr>
        <p:spPr bwMode="auto">
          <a:xfrm>
            <a:off x="1855788" y="4116389"/>
            <a:ext cx="6518276" cy="1452563"/>
          </a:xfrm>
          <a:custGeom>
            <a:avLst/>
            <a:gdLst>
              <a:gd name="T0" fmla="*/ 0 w 1176"/>
              <a:gd name="T1" fmla="*/ 246 h 262"/>
              <a:gd name="T2" fmla="*/ 237 w 1176"/>
              <a:gd name="T3" fmla="*/ 244 h 262"/>
              <a:gd name="T4" fmla="*/ 351 w 1176"/>
              <a:gd name="T5" fmla="*/ 219 h 262"/>
              <a:gd name="T6" fmla="*/ 440 w 1176"/>
              <a:gd name="T7" fmla="*/ 212 h 262"/>
              <a:gd name="T8" fmla="*/ 521 w 1176"/>
              <a:gd name="T9" fmla="*/ 191 h 262"/>
              <a:gd name="T10" fmla="*/ 601 w 1176"/>
              <a:gd name="T11" fmla="*/ 262 h 262"/>
              <a:gd name="T12" fmla="*/ 690 w 1176"/>
              <a:gd name="T13" fmla="*/ 260 h 262"/>
              <a:gd name="T14" fmla="*/ 787 w 1176"/>
              <a:gd name="T15" fmla="*/ 197 h 262"/>
              <a:gd name="T16" fmla="*/ 915 w 1176"/>
              <a:gd name="T17" fmla="*/ 61 h 262"/>
              <a:gd name="T18" fmla="*/ 1176 w 1176"/>
              <a:gd name="T1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" h="262">
                <a:moveTo>
                  <a:pt x="0" y="246"/>
                </a:moveTo>
                <a:lnTo>
                  <a:pt x="237" y="244"/>
                </a:lnTo>
                <a:lnTo>
                  <a:pt x="351" y="219"/>
                </a:lnTo>
                <a:lnTo>
                  <a:pt x="440" y="212"/>
                </a:lnTo>
                <a:lnTo>
                  <a:pt x="521" y="191"/>
                </a:lnTo>
                <a:lnTo>
                  <a:pt x="601" y="262"/>
                </a:lnTo>
                <a:lnTo>
                  <a:pt x="690" y="260"/>
                </a:lnTo>
                <a:lnTo>
                  <a:pt x="787" y="197"/>
                </a:lnTo>
                <a:lnTo>
                  <a:pt x="915" y="61"/>
                </a:lnTo>
                <a:lnTo>
                  <a:pt x="1176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val 72"/>
          <p:cNvSpPr>
            <a:spLocks noChangeArrowheads="1"/>
          </p:cNvSpPr>
          <p:nvPr/>
        </p:nvSpPr>
        <p:spPr bwMode="auto">
          <a:xfrm>
            <a:off x="1806576" y="54292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val 73"/>
          <p:cNvSpPr>
            <a:spLocks noChangeArrowheads="1"/>
          </p:cNvSpPr>
          <p:nvPr/>
        </p:nvSpPr>
        <p:spPr bwMode="auto">
          <a:xfrm>
            <a:off x="3119438" y="5419726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val 74"/>
          <p:cNvSpPr>
            <a:spLocks noChangeArrowheads="1"/>
          </p:cNvSpPr>
          <p:nvPr/>
        </p:nvSpPr>
        <p:spPr bwMode="auto">
          <a:xfrm>
            <a:off x="3751263" y="528002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val 75"/>
          <p:cNvSpPr>
            <a:spLocks noChangeArrowheads="1"/>
          </p:cNvSpPr>
          <p:nvPr/>
        </p:nvSpPr>
        <p:spPr bwMode="auto">
          <a:xfrm>
            <a:off x="4244976" y="524192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val 76"/>
          <p:cNvSpPr>
            <a:spLocks noChangeArrowheads="1"/>
          </p:cNvSpPr>
          <p:nvPr/>
        </p:nvSpPr>
        <p:spPr bwMode="auto">
          <a:xfrm>
            <a:off x="4694239" y="51244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val 77"/>
          <p:cNvSpPr>
            <a:spLocks noChangeArrowheads="1"/>
          </p:cNvSpPr>
          <p:nvPr/>
        </p:nvSpPr>
        <p:spPr bwMode="auto">
          <a:xfrm>
            <a:off x="5137151" y="55181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val 78"/>
          <p:cNvSpPr>
            <a:spLocks noChangeArrowheads="1"/>
          </p:cNvSpPr>
          <p:nvPr/>
        </p:nvSpPr>
        <p:spPr bwMode="auto">
          <a:xfrm>
            <a:off x="5630864" y="550703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val 79"/>
          <p:cNvSpPr>
            <a:spLocks noChangeArrowheads="1"/>
          </p:cNvSpPr>
          <p:nvPr/>
        </p:nvSpPr>
        <p:spPr bwMode="auto">
          <a:xfrm>
            <a:off x="6167439" y="515778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val 80"/>
          <p:cNvSpPr>
            <a:spLocks noChangeArrowheads="1"/>
          </p:cNvSpPr>
          <p:nvPr/>
        </p:nvSpPr>
        <p:spPr bwMode="auto">
          <a:xfrm>
            <a:off x="6877051" y="4405314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val 81"/>
          <p:cNvSpPr>
            <a:spLocks noChangeArrowheads="1"/>
          </p:cNvSpPr>
          <p:nvPr/>
        </p:nvSpPr>
        <p:spPr bwMode="auto">
          <a:xfrm>
            <a:off x="8323264" y="4067176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Freeform 82"/>
          <p:cNvSpPr>
            <a:spLocks/>
          </p:cNvSpPr>
          <p:nvPr/>
        </p:nvSpPr>
        <p:spPr bwMode="auto">
          <a:xfrm>
            <a:off x="1866901" y="1189039"/>
            <a:ext cx="6611938" cy="4340225"/>
          </a:xfrm>
          <a:custGeom>
            <a:avLst/>
            <a:gdLst>
              <a:gd name="T0" fmla="*/ 0 w 1193"/>
              <a:gd name="T1" fmla="*/ 710 h 783"/>
              <a:gd name="T2" fmla="*/ 236 w 1193"/>
              <a:gd name="T3" fmla="*/ 630 h 783"/>
              <a:gd name="T4" fmla="*/ 349 w 1193"/>
              <a:gd name="T5" fmla="*/ 783 h 783"/>
              <a:gd name="T6" fmla="*/ 440 w 1193"/>
              <a:gd name="T7" fmla="*/ 700 h 783"/>
              <a:gd name="T8" fmla="*/ 522 w 1193"/>
              <a:gd name="T9" fmla="*/ 658 h 783"/>
              <a:gd name="T10" fmla="*/ 603 w 1193"/>
              <a:gd name="T11" fmla="*/ 763 h 783"/>
              <a:gd name="T12" fmla="*/ 692 w 1193"/>
              <a:gd name="T13" fmla="*/ 746 h 783"/>
              <a:gd name="T14" fmla="*/ 793 w 1193"/>
              <a:gd name="T15" fmla="*/ 657 h 783"/>
              <a:gd name="T16" fmla="*/ 923 w 1193"/>
              <a:gd name="T17" fmla="*/ 550 h 783"/>
              <a:gd name="T18" fmla="*/ 1193 w 1193"/>
              <a:gd name="T19" fmla="*/ 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3" h="783">
                <a:moveTo>
                  <a:pt x="0" y="710"/>
                </a:moveTo>
                <a:lnTo>
                  <a:pt x="236" y="630"/>
                </a:lnTo>
                <a:lnTo>
                  <a:pt x="349" y="783"/>
                </a:lnTo>
                <a:lnTo>
                  <a:pt x="440" y="700"/>
                </a:lnTo>
                <a:lnTo>
                  <a:pt x="522" y="658"/>
                </a:lnTo>
                <a:lnTo>
                  <a:pt x="603" y="763"/>
                </a:lnTo>
                <a:lnTo>
                  <a:pt x="692" y="746"/>
                </a:lnTo>
                <a:lnTo>
                  <a:pt x="793" y="657"/>
                </a:lnTo>
                <a:lnTo>
                  <a:pt x="923" y="550"/>
                </a:lnTo>
                <a:lnTo>
                  <a:pt x="1193" y="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val 83"/>
          <p:cNvSpPr>
            <a:spLocks noChangeArrowheads="1"/>
          </p:cNvSpPr>
          <p:nvPr/>
        </p:nvSpPr>
        <p:spPr bwMode="auto">
          <a:xfrm>
            <a:off x="1817688" y="5075239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val 84"/>
          <p:cNvSpPr>
            <a:spLocks noChangeArrowheads="1"/>
          </p:cNvSpPr>
          <p:nvPr/>
        </p:nvSpPr>
        <p:spPr bwMode="auto">
          <a:xfrm>
            <a:off x="3125788" y="463232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val 85"/>
          <p:cNvSpPr>
            <a:spLocks noChangeArrowheads="1"/>
          </p:cNvSpPr>
          <p:nvPr/>
        </p:nvSpPr>
        <p:spPr bwMode="auto">
          <a:xfrm>
            <a:off x="3751263" y="548005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val 86"/>
          <p:cNvSpPr>
            <a:spLocks noChangeArrowheads="1"/>
          </p:cNvSpPr>
          <p:nvPr/>
        </p:nvSpPr>
        <p:spPr bwMode="auto">
          <a:xfrm>
            <a:off x="4256088" y="501967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val 87"/>
          <p:cNvSpPr>
            <a:spLocks noChangeArrowheads="1"/>
          </p:cNvSpPr>
          <p:nvPr/>
        </p:nvSpPr>
        <p:spPr bwMode="auto">
          <a:xfrm>
            <a:off x="4710114" y="4786314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val 88"/>
          <p:cNvSpPr>
            <a:spLocks noChangeArrowheads="1"/>
          </p:cNvSpPr>
          <p:nvPr/>
        </p:nvSpPr>
        <p:spPr bwMode="auto">
          <a:xfrm>
            <a:off x="5159376" y="536892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val 89"/>
          <p:cNvSpPr>
            <a:spLocks noChangeArrowheads="1"/>
          </p:cNvSpPr>
          <p:nvPr/>
        </p:nvSpPr>
        <p:spPr bwMode="auto">
          <a:xfrm>
            <a:off x="5653089" y="5275264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val 90"/>
          <p:cNvSpPr>
            <a:spLocks noChangeArrowheads="1"/>
          </p:cNvSpPr>
          <p:nvPr/>
        </p:nvSpPr>
        <p:spPr bwMode="auto">
          <a:xfrm>
            <a:off x="6211889" y="478155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val 91"/>
          <p:cNvSpPr>
            <a:spLocks noChangeArrowheads="1"/>
          </p:cNvSpPr>
          <p:nvPr/>
        </p:nvSpPr>
        <p:spPr bwMode="auto">
          <a:xfrm>
            <a:off x="6932614" y="418782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val 92"/>
          <p:cNvSpPr>
            <a:spLocks noChangeArrowheads="1"/>
          </p:cNvSpPr>
          <p:nvPr/>
        </p:nvSpPr>
        <p:spPr bwMode="auto">
          <a:xfrm>
            <a:off x="8429626" y="113982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Line 93"/>
          <p:cNvSpPr>
            <a:spLocks noChangeShapeType="1"/>
          </p:cNvSpPr>
          <p:nvPr/>
        </p:nvSpPr>
        <p:spPr bwMode="auto">
          <a:xfrm flipV="1">
            <a:off x="903288" y="746126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Line 94"/>
          <p:cNvSpPr>
            <a:spLocks noChangeShapeType="1"/>
          </p:cNvSpPr>
          <p:nvPr/>
        </p:nvSpPr>
        <p:spPr bwMode="auto">
          <a:xfrm flipH="1">
            <a:off x="809626" y="5707064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Rectangle 95"/>
          <p:cNvSpPr>
            <a:spLocks noChangeArrowheads="1"/>
          </p:cNvSpPr>
          <p:nvPr/>
        </p:nvSpPr>
        <p:spPr bwMode="auto">
          <a:xfrm rot="16200000">
            <a:off x="539751" y="548163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53" name="Line 96"/>
          <p:cNvSpPr>
            <a:spLocks noChangeShapeType="1"/>
          </p:cNvSpPr>
          <p:nvPr/>
        </p:nvSpPr>
        <p:spPr bwMode="auto">
          <a:xfrm flipH="1">
            <a:off x="809626" y="46101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Rectangle 97"/>
          <p:cNvSpPr>
            <a:spLocks noChangeArrowheads="1"/>
          </p:cNvSpPr>
          <p:nvPr/>
        </p:nvSpPr>
        <p:spPr bwMode="auto">
          <a:xfrm rot="16200000">
            <a:off x="539751" y="43846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55" name="Line 98"/>
          <p:cNvSpPr>
            <a:spLocks noChangeShapeType="1"/>
          </p:cNvSpPr>
          <p:nvPr/>
        </p:nvSpPr>
        <p:spPr bwMode="auto">
          <a:xfrm flipH="1">
            <a:off x="809626" y="35179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Rectangle 99"/>
          <p:cNvSpPr>
            <a:spLocks noChangeArrowheads="1"/>
          </p:cNvSpPr>
          <p:nvPr/>
        </p:nvSpPr>
        <p:spPr bwMode="auto">
          <a:xfrm rot="16200000">
            <a:off x="473076" y="32924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57" name="Line 100"/>
          <p:cNvSpPr>
            <a:spLocks noChangeShapeType="1"/>
          </p:cNvSpPr>
          <p:nvPr/>
        </p:nvSpPr>
        <p:spPr bwMode="auto">
          <a:xfrm flipH="1">
            <a:off x="809626" y="24209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Rectangle 101"/>
          <p:cNvSpPr>
            <a:spLocks noChangeArrowheads="1"/>
          </p:cNvSpPr>
          <p:nvPr/>
        </p:nvSpPr>
        <p:spPr bwMode="auto">
          <a:xfrm rot="16200000">
            <a:off x="473076" y="21955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59" name="Line 102"/>
          <p:cNvSpPr>
            <a:spLocks noChangeShapeType="1"/>
          </p:cNvSpPr>
          <p:nvPr/>
        </p:nvSpPr>
        <p:spPr bwMode="auto">
          <a:xfrm flipH="1">
            <a:off x="809626" y="13287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Rectangle 103"/>
          <p:cNvSpPr>
            <a:spLocks noChangeArrowheads="1"/>
          </p:cNvSpPr>
          <p:nvPr/>
        </p:nvSpPr>
        <p:spPr bwMode="auto">
          <a:xfrm rot="16200000">
            <a:off x="474663" y="11033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61" name="Rectangle 104"/>
          <p:cNvSpPr>
            <a:spLocks noChangeArrowheads="1"/>
          </p:cNvSpPr>
          <p:nvPr/>
        </p:nvSpPr>
        <p:spPr bwMode="auto">
          <a:xfrm rot="16200000">
            <a:off x="317501" y="3076576"/>
            <a:ext cx="1714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62" name="Line 105"/>
          <p:cNvSpPr>
            <a:spLocks noChangeShapeType="1"/>
          </p:cNvSpPr>
          <p:nvPr/>
        </p:nvSpPr>
        <p:spPr bwMode="auto">
          <a:xfrm>
            <a:off x="903288" y="5851526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Line 106"/>
          <p:cNvSpPr>
            <a:spLocks noChangeShapeType="1"/>
          </p:cNvSpPr>
          <p:nvPr/>
        </p:nvSpPr>
        <p:spPr bwMode="auto">
          <a:xfrm>
            <a:off x="1047751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Rectangle 107"/>
          <p:cNvSpPr>
            <a:spLocks noChangeArrowheads="1"/>
          </p:cNvSpPr>
          <p:nvPr/>
        </p:nvSpPr>
        <p:spPr bwMode="auto">
          <a:xfrm>
            <a:off x="947738" y="5989639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-2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65" name="Line 108"/>
          <p:cNvSpPr>
            <a:spLocks noChangeShapeType="1"/>
          </p:cNvSpPr>
          <p:nvPr/>
        </p:nvSpPr>
        <p:spPr bwMode="auto">
          <a:xfrm>
            <a:off x="2976563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Rectangle 109"/>
          <p:cNvSpPr>
            <a:spLocks noChangeArrowheads="1"/>
          </p:cNvSpPr>
          <p:nvPr/>
        </p:nvSpPr>
        <p:spPr bwMode="auto">
          <a:xfrm>
            <a:off x="2876551" y="5989639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-1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67" name="Line 110"/>
          <p:cNvSpPr>
            <a:spLocks noChangeShapeType="1"/>
          </p:cNvSpPr>
          <p:nvPr/>
        </p:nvSpPr>
        <p:spPr bwMode="auto">
          <a:xfrm>
            <a:off x="4903789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Rectangle 111"/>
          <p:cNvSpPr>
            <a:spLocks noChangeArrowheads="1"/>
          </p:cNvSpPr>
          <p:nvPr/>
        </p:nvSpPr>
        <p:spPr bwMode="auto">
          <a:xfrm>
            <a:off x="4843464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69" name="Line 112"/>
          <p:cNvSpPr>
            <a:spLocks noChangeShapeType="1"/>
          </p:cNvSpPr>
          <p:nvPr/>
        </p:nvSpPr>
        <p:spPr bwMode="auto">
          <a:xfrm>
            <a:off x="6832601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Rectangle 113"/>
          <p:cNvSpPr>
            <a:spLocks noChangeArrowheads="1"/>
          </p:cNvSpPr>
          <p:nvPr/>
        </p:nvSpPr>
        <p:spPr bwMode="auto">
          <a:xfrm>
            <a:off x="6772276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71" name="Line 114"/>
          <p:cNvSpPr>
            <a:spLocks noChangeShapeType="1"/>
          </p:cNvSpPr>
          <p:nvPr/>
        </p:nvSpPr>
        <p:spPr bwMode="auto">
          <a:xfrm>
            <a:off x="8761414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Rectangle 115"/>
          <p:cNvSpPr>
            <a:spLocks noChangeArrowheads="1"/>
          </p:cNvSpPr>
          <p:nvPr/>
        </p:nvSpPr>
        <p:spPr bwMode="auto">
          <a:xfrm>
            <a:off x="8701089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74" name="Rectangle 117"/>
          <p:cNvSpPr>
            <a:spLocks noChangeArrowheads="1"/>
          </p:cNvSpPr>
          <p:nvPr/>
        </p:nvSpPr>
        <p:spPr bwMode="auto">
          <a:xfrm>
            <a:off x="4860926" y="33655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75" name="Oval 174"/>
          <p:cNvSpPr>
            <a:spLocks noChangeArrowheads="1"/>
          </p:cNvSpPr>
          <p:nvPr/>
        </p:nvSpPr>
        <p:spPr bwMode="auto">
          <a:xfrm>
            <a:off x="1381648" y="659554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Line 147"/>
          <p:cNvSpPr>
            <a:spLocks noChangeShapeType="1"/>
          </p:cNvSpPr>
          <p:nvPr/>
        </p:nvSpPr>
        <p:spPr bwMode="auto">
          <a:xfrm>
            <a:off x="990600" y="6646862"/>
            <a:ext cx="863600" cy="0"/>
          </a:xfrm>
          <a:prstGeom prst="line">
            <a:avLst/>
          </a:pr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Line 148"/>
          <p:cNvSpPr>
            <a:spLocks noChangeShapeType="1"/>
          </p:cNvSpPr>
          <p:nvPr/>
        </p:nvSpPr>
        <p:spPr bwMode="auto">
          <a:xfrm>
            <a:off x="5230812" y="6646862"/>
            <a:ext cx="865188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Rectangle 127"/>
          <p:cNvSpPr>
            <a:spLocks noChangeArrowheads="1"/>
          </p:cNvSpPr>
          <p:nvPr/>
        </p:nvSpPr>
        <p:spPr bwMode="auto">
          <a:xfrm rot="16200000">
            <a:off x="-1113067" y="3044439"/>
            <a:ext cx="28643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Inventors per Ten Thousand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2" name="Rectangle 167"/>
          <p:cNvSpPr>
            <a:spLocks noChangeArrowheads="1"/>
          </p:cNvSpPr>
          <p:nvPr/>
        </p:nvSpPr>
        <p:spPr bwMode="auto">
          <a:xfrm>
            <a:off x="1449051" y="6248400"/>
            <a:ext cx="6856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3rd Grade Math Test Score (Standard Deviations Relative to Mean)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52800" y="1524000"/>
            <a:ext cx="373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</a:rPr>
              <a:t>High-ability children much more likely to become inventors if they are from high-income families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6" name="Line 148"/>
          <p:cNvSpPr>
            <a:spLocks noChangeShapeType="1"/>
          </p:cNvSpPr>
          <p:nvPr/>
        </p:nvSpPr>
        <p:spPr bwMode="auto">
          <a:xfrm flipV="1">
            <a:off x="6716827" y="1371599"/>
            <a:ext cx="1131773" cy="356899"/>
          </a:xfrm>
          <a:prstGeom prst="line">
            <a:avLst/>
          </a:prstGeom>
          <a:ln w="19050"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/>
      <p:bldP spid="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Upward Mobility and Economic Growth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 in test scores grow rapidly as children grow older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income children fall further behind over time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Suggests that innovation gap may again be driven by differences in childhood environments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equality of opportunity could ultimately benefit everyone, not just low-income families</a:t>
            </a:r>
          </a:p>
        </p:txBody>
      </p:sp>
    </p:spTree>
    <p:extLst>
      <p:ext uri="{BB962C8B-B14F-4D97-AF65-F5344CB8AC3E}">
        <p14:creationId xmlns:p14="http://schemas.microsoft.com/office/powerpoint/2010/main" val="3773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tent Placeholder 2"/>
          <p:cNvSpPr txBox="1">
            <a:spLocks/>
          </p:cNvSpPr>
          <p:nvPr/>
        </p:nvSpPr>
        <p:spPr>
          <a:xfrm>
            <a:off x="457200" y="1295400"/>
            <a:ext cx="8229600" cy="533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that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child born to parents in the bottom fifth of the income distribution reaches the top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fifth: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 smtClean="0">
              <a:solidFill>
                <a:srgbClr val="000000"/>
              </a:solidFill>
              <a:cs typeface="Arial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None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None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Chances of achieving the “American Dream” are almost  </a:t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higher in Canada than in the U.S.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42"/>
          <p:cNvSpPr>
            <a:spLocks noChangeArrowheads="1"/>
          </p:cNvSpPr>
          <p:nvPr/>
        </p:nvSpPr>
        <p:spPr bwMode="auto">
          <a:xfrm>
            <a:off x="1430337" y="4996940"/>
            <a:ext cx="6494463" cy="519360"/>
          </a:xfrm>
          <a:prstGeom prst="rect">
            <a:avLst/>
          </a:prstGeom>
          <a:solidFill>
            <a:srgbClr val="FFC000"/>
          </a:solidFill>
          <a:ln w="0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1430337" y="4119877"/>
            <a:ext cx="5646738" cy="523946"/>
          </a:xfrm>
          <a:prstGeom prst="rect">
            <a:avLst/>
          </a:prstGeom>
          <a:solidFill>
            <a:srgbClr val="6CA62C"/>
          </a:solidFill>
          <a:ln w="0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44"/>
          <p:cNvSpPr>
            <a:spLocks noChangeArrowheads="1"/>
          </p:cNvSpPr>
          <p:nvPr/>
        </p:nvSpPr>
        <p:spPr bwMode="auto">
          <a:xfrm>
            <a:off x="1430337" y="3247399"/>
            <a:ext cx="4327525" cy="523946"/>
          </a:xfrm>
          <a:prstGeom prst="rect">
            <a:avLst/>
          </a:prstGeom>
          <a:solidFill>
            <a:srgbClr val="0070C0"/>
          </a:solidFill>
          <a:ln w="0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auto">
          <a:xfrm>
            <a:off x="1430337" y="2373775"/>
            <a:ext cx="3617913" cy="520506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531812" y="5168914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Canada</a:t>
            </a: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393699" y="4295290"/>
            <a:ext cx="987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Denmark</a:t>
            </a:r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1014412" y="3422812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UK</a:t>
            </a: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858837" y="2550334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USA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8120062" y="5118121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13.5%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7208837" y="4243351"/>
            <a:ext cx="636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11.7%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>
            <a:off x="5186362" y="2495529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7.5%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7" name="Rectangle 28"/>
          <p:cNvSpPr>
            <a:spLocks noChangeArrowheads="1"/>
          </p:cNvSpPr>
          <p:nvPr/>
        </p:nvSpPr>
        <p:spPr bwMode="auto">
          <a:xfrm>
            <a:off x="5928065" y="3370873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9.0%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1966" y="3364468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Blanden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dirty="0" err="1" smtClean="0">
                <a:solidFill>
                  <a:prstClr val="black"/>
                </a:solidFill>
              </a:rPr>
              <a:t>Machin</a:t>
            </a:r>
            <a:r>
              <a:rPr lang="en-US" sz="1400" dirty="0" smtClean="0">
                <a:solidFill>
                  <a:prstClr val="black"/>
                </a:solidFill>
              </a:rPr>
              <a:t> 2008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4233446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Boserup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Kopczuk</a:t>
            </a:r>
            <a:r>
              <a:rPr lang="en-US" sz="1400" dirty="0" smtClean="0">
                <a:solidFill>
                  <a:prstClr val="black"/>
                </a:solidFill>
              </a:rPr>
              <a:t>, and </a:t>
            </a:r>
            <a:r>
              <a:rPr lang="en-US" sz="1400" dirty="0" err="1" smtClean="0">
                <a:solidFill>
                  <a:prstClr val="black"/>
                </a:solidFill>
              </a:rPr>
              <a:t>Kreiner</a:t>
            </a:r>
            <a:r>
              <a:rPr lang="en-US" sz="1400" dirty="0" smtClean="0">
                <a:solidFill>
                  <a:prstClr val="black"/>
                </a:solidFill>
              </a:rPr>
              <a:t> 2013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5071646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Corak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dirty="0" err="1" smtClean="0">
                <a:solidFill>
                  <a:prstClr val="black"/>
                </a:solidFill>
              </a:rPr>
              <a:t>Heisz</a:t>
            </a:r>
            <a:r>
              <a:rPr lang="en-US" sz="1400" dirty="0" smtClean="0">
                <a:solidFill>
                  <a:prstClr val="black"/>
                </a:solidFill>
              </a:rPr>
              <a:t> 1999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1966" y="2514600"/>
            <a:ext cx="2928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Chetty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Hendren</a:t>
            </a:r>
            <a:r>
              <a:rPr lang="en-US" sz="1400" dirty="0" smtClean="0">
                <a:solidFill>
                  <a:prstClr val="black"/>
                </a:solidFill>
              </a:rPr>
              <a:t>, Kline, </a:t>
            </a:r>
            <a:r>
              <a:rPr lang="en-US" sz="1400" dirty="0" err="1" smtClean="0">
                <a:solidFill>
                  <a:prstClr val="black"/>
                </a:solidFill>
              </a:rPr>
              <a:t>Saez</a:t>
            </a:r>
            <a:r>
              <a:rPr lang="en-US" sz="1400" dirty="0" smtClean="0">
                <a:solidFill>
                  <a:prstClr val="black"/>
                </a:solidFill>
              </a:rPr>
              <a:t> 2014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Dream?</a:t>
            </a:r>
          </a:p>
        </p:txBody>
      </p:sp>
    </p:spTree>
    <p:extLst>
      <p:ext uri="{BB962C8B-B14F-4D97-AF65-F5344CB8AC3E}">
        <p14:creationId xmlns:p14="http://schemas.microsoft.com/office/powerpoint/2010/main" val="13021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066800"/>
            <a:ext cx="830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7063" indent="-3937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1014413" indent="-2730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Local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policies can also have large impacts on social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mobility.</a:t>
            </a: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Focus on specific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cities such as Baltimore and on specific neighborhoods within those cities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3" indent="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Target subsidized housing vouchers to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families with young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children to help them move to better neighborhoods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28587" lvl="2" indent="0" eaLnBrk="1" hangingPunct="1">
              <a:lnSpc>
                <a:spcPct val="80000"/>
              </a:lnSpc>
              <a:spcBef>
                <a:spcPct val="20000"/>
              </a:spcBef>
              <a:buSzPct val="8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0975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indent="0" algn="ctr" eaLnBrk="1" hangingPunct="1"/>
            <a:r>
              <a:rPr lang="en-US" sz="2600" b="1" dirty="0" smtClean="0">
                <a:solidFill>
                  <a:srgbClr val="002060"/>
                </a:solidFill>
                <a:latin typeface="Arial"/>
                <a:cs typeface="Arial"/>
              </a:rPr>
              <a:t>Policy Lessons</a:t>
            </a:r>
            <a:endParaRPr lang="en-US" sz="2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0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066800"/>
            <a:ext cx="845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7063" indent="-3937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1014413" indent="-2730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Local policies can also have large impacts on social mobility.</a:t>
            </a: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Improve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childhood environments and primary education</a:t>
            </a: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Not just spending more money: US already spends more than other developed countries with better outcomes</a:t>
            </a: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Instead, focus on key inputs such as attracting and retaining talented teachers (e.g., Finland)</a:t>
            </a: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Childhood environment matters at all ages, not just the earliest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years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20975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indent="0" algn="ctr" eaLnBrk="1" hangingPunct="1"/>
            <a:r>
              <a:rPr lang="en-US" sz="2600" b="1" dirty="0" smtClean="0">
                <a:solidFill>
                  <a:srgbClr val="002060"/>
                </a:solidFill>
                <a:latin typeface="Arial"/>
                <a:cs typeface="Arial"/>
              </a:rPr>
              <a:t>Policy Lessons</a:t>
            </a:r>
            <a:endParaRPr lang="en-US" sz="2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6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066800"/>
            <a:ext cx="8382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7063" indent="-3937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1014413" indent="-2730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Local policies can also have large impacts on social mobility.</a:t>
            </a: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Improve childhood environments and primary education</a:t>
            </a: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585787" lvl="2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Harness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“big data” to develop a scientific evidence base for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economic and social policy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Identify which neighborhoods are in greatest need of improvement and which policies work</a:t>
            </a: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  <a:p>
            <a:pPr marL="1042987" lvl="3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Kozuka Gothic Pro M"/>
              </a:rPr>
              <a:t>“Precision medicine” for economic and social problems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Kozuka Gothic Pro M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20975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indent="0" algn="ctr" eaLnBrk="1" hangingPunct="1"/>
            <a:r>
              <a:rPr lang="en-US" sz="2600" b="1" dirty="0" smtClean="0">
                <a:solidFill>
                  <a:srgbClr val="002060"/>
                </a:solidFill>
                <a:latin typeface="Arial"/>
                <a:cs typeface="Arial"/>
              </a:rPr>
              <a:t>Policy Lessons</a:t>
            </a:r>
            <a:endParaRPr lang="en-US" sz="2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9" y="1123417"/>
            <a:ext cx="6735483" cy="4237338"/>
          </a:xfrm>
          <a:prstGeom prst="rect">
            <a:avLst/>
          </a:prstGeom>
        </p:spPr>
      </p:pic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0" y="152400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1E2D53"/>
                </a:solidFill>
              </a:rPr>
              <a:t>The Geography of Upward Mobility in the United States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0" y="485001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2D53"/>
                </a:solidFill>
              </a:rPr>
              <a:t>Chances of Reaching the Top Fifth Starting from the Bottom Fifth by Metro Area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709446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San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Jose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12.9%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6200" y="41148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Salt Lake City 10.8%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0048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Atlanta 4.5%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4454" y="2743200"/>
            <a:ext cx="244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Washington DC 11.0%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34714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Charlotte 4.4%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0800" y="10668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Denver 8.7%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477000" y="2886173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089650" y="3562350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971800" y="2962373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828773" y="3015795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774638" y="3984200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2148746" y="2600228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4991100" y="2380702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028951" y="1405354"/>
            <a:ext cx="306920" cy="156292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0"/>
            <a:endCxn id="30" idx="3"/>
          </p:cNvCxnSpPr>
          <p:nvPr/>
        </p:nvCxnSpPr>
        <p:spPr>
          <a:xfrm flipV="1">
            <a:off x="1028700" y="2697789"/>
            <a:ext cx="1136785" cy="141701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319784"/>
            <a:ext cx="1476412" cy="2462016"/>
          </a:xfrm>
          <a:prstGeom prst="rect">
            <a:avLst/>
          </a:prstGeom>
        </p:spPr>
      </p:pic>
      <p:sp>
        <p:nvSpPr>
          <p:cNvPr id="33" name="Oval 32"/>
          <p:cNvSpPr>
            <a:spLocks noChangeAspect="1"/>
          </p:cNvSpPr>
          <p:nvPr/>
        </p:nvSpPr>
        <p:spPr>
          <a:xfrm>
            <a:off x="6993838" y="2170142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58826" y="2040523"/>
            <a:ext cx="244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Boston 10.4%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399293" y="2111663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30652" y="1165245"/>
            <a:ext cx="244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Minneapolis 8.5%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478818" y="1483850"/>
            <a:ext cx="248934" cy="61779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105400" y="1905000"/>
            <a:ext cx="564606" cy="46322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10200" y="1524000"/>
            <a:ext cx="129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Milwaukee4.5%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924300" y="4114800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4800" y="4919246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Dallas-Ft. Worth 7.1%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903288" y="5461001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03288" y="4579938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03288" y="3692526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903288" y="2806701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903288" y="1924051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903288" y="1038226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903288" y="893763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809625" y="54610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rot="16200000">
            <a:off x="433388" y="5233988"/>
            <a:ext cx="454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809625" y="45799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 rot="16200000">
            <a:off x="366713" y="4346575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809625" y="36925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rot="16200000">
            <a:off x="366713" y="3459163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40%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809625" y="28067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 rot="16200000">
            <a:off x="365125" y="2573338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60%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>
            <a:off x="809625" y="19240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 rot="16200000">
            <a:off x="365125" y="1692275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80%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809625" y="10382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rot="16200000">
            <a:off x="300038" y="803275"/>
            <a:ext cx="720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100%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903288" y="5999163"/>
            <a:ext cx="800258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1412875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285875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3252788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125788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5087938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959351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6921501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6794501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8761414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8634414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30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214688" y="6472238"/>
            <a:ext cx="364172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Age of Child when Parents Move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860926" y="33655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65" name="Rectangle 159"/>
          <p:cNvSpPr>
            <a:spLocks noChangeArrowheads="1"/>
          </p:cNvSpPr>
          <p:nvPr/>
        </p:nvSpPr>
        <p:spPr bwMode="auto">
          <a:xfrm rot="16200000">
            <a:off x="-2303464" y="3001959"/>
            <a:ext cx="509270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Percentage Gain from Moving to a Better Area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>
            <a:off x="903289" y="1037139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Line 81"/>
          <p:cNvSpPr>
            <a:spLocks noChangeShapeType="1"/>
          </p:cNvSpPr>
          <p:nvPr/>
        </p:nvSpPr>
        <p:spPr bwMode="auto">
          <a:xfrm>
            <a:off x="90328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Line 82"/>
          <p:cNvSpPr>
            <a:spLocks noChangeShapeType="1"/>
          </p:cNvSpPr>
          <p:nvPr/>
        </p:nvSpPr>
        <p:spPr bwMode="auto">
          <a:xfrm>
            <a:off x="1103314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Line 83"/>
          <p:cNvSpPr>
            <a:spLocks noChangeShapeType="1"/>
          </p:cNvSpPr>
          <p:nvPr/>
        </p:nvSpPr>
        <p:spPr bwMode="auto">
          <a:xfrm>
            <a:off x="1301751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Line 84"/>
          <p:cNvSpPr>
            <a:spLocks noChangeShapeType="1"/>
          </p:cNvSpPr>
          <p:nvPr/>
        </p:nvSpPr>
        <p:spPr bwMode="auto">
          <a:xfrm>
            <a:off x="1501776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Line 85"/>
          <p:cNvSpPr>
            <a:spLocks noChangeShapeType="1"/>
          </p:cNvSpPr>
          <p:nvPr/>
        </p:nvSpPr>
        <p:spPr bwMode="auto">
          <a:xfrm>
            <a:off x="1701801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Line 86"/>
          <p:cNvSpPr>
            <a:spLocks noChangeShapeType="1"/>
          </p:cNvSpPr>
          <p:nvPr/>
        </p:nvSpPr>
        <p:spPr bwMode="auto">
          <a:xfrm>
            <a:off x="190023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ine 87"/>
          <p:cNvSpPr>
            <a:spLocks noChangeShapeType="1"/>
          </p:cNvSpPr>
          <p:nvPr/>
        </p:nvSpPr>
        <p:spPr bwMode="auto">
          <a:xfrm>
            <a:off x="2100264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Line 88"/>
          <p:cNvSpPr>
            <a:spLocks noChangeShapeType="1"/>
          </p:cNvSpPr>
          <p:nvPr/>
        </p:nvSpPr>
        <p:spPr bwMode="auto">
          <a:xfrm>
            <a:off x="230028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Line 89"/>
          <p:cNvSpPr>
            <a:spLocks noChangeShapeType="1"/>
          </p:cNvSpPr>
          <p:nvPr/>
        </p:nvSpPr>
        <p:spPr bwMode="auto">
          <a:xfrm>
            <a:off x="2498726" y="1037139"/>
            <a:ext cx="128588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Line 90"/>
          <p:cNvSpPr>
            <a:spLocks noChangeShapeType="1"/>
          </p:cNvSpPr>
          <p:nvPr/>
        </p:nvSpPr>
        <p:spPr bwMode="auto">
          <a:xfrm>
            <a:off x="2698751" y="1037139"/>
            <a:ext cx="1270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Line 91"/>
          <p:cNvSpPr>
            <a:spLocks noChangeShapeType="1"/>
          </p:cNvSpPr>
          <p:nvPr/>
        </p:nvSpPr>
        <p:spPr bwMode="auto">
          <a:xfrm>
            <a:off x="2892426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Line 92"/>
          <p:cNvSpPr>
            <a:spLocks noChangeShapeType="1"/>
          </p:cNvSpPr>
          <p:nvPr/>
        </p:nvSpPr>
        <p:spPr bwMode="auto">
          <a:xfrm>
            <a:off x="309245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Line 93"/>
          <p:cNvSpPr>
            <a:spLocks noChangeShapeType="1"/>
          </p:cNvSpPr>
          <p:nvPr/>
        </p:nvSpPr>
        <p:spPr bwMode="auto">
          <a:xfrm>
            <a:off x="3292477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Line 94"/>
          <p:cNvSpPr>
            <a:spLocks noChangeShapeType="1"/>
          </p:cNvSpPr>
          <p:nvPr/>
        </p:nvSpPr>
        <p:spPr bwMode="auto">
          <a:xfrm>
            <a:off x="3490914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Line 95"/>
          <p:cNvSpPr>
            <a:spLocks noChangeShapeType="1"/>
          </p:cNvSpPr>
          <p:nvPr/>
        </p:nvSpPr>
        <p:spPr bwMode="auto">
          <a:xfrm>
            <a:off x="369093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Line 96"/>
          <p:cNvSpPr>
            <a:spLocks noChangeShapeType="1"/>
          </p:cNvSpPr>
          <p:nvPr/>
        </p:nvSpPr>
        <p:spPr bwMode="auto">
          <a:xfrm>
            <a:off x="3890964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Line 97"/>
          <p:cNvSpPr>
            <a:spLocks noChangeShapeType="1"/>
          </p:cNvSpPr>
          <p:nvPr/>
        </p:nvSpPr>
        <p:spPr bwMode="auto">
          <a:xfrm>
            <a:off x="408940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Line 98"/>
          <p:cNvSpPr>
            <a:spLocks noChangeShapeType="1"/>
          </p:cNvSpPr>
          <p:nvPr/>
        </p:nvSpPr>
        <p:spPr bwMode="auto">
          <a:xfrm>
            <a:off x="428942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>
            <a:off x="4489452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Line 100"/>
          <p:cNvSpPr>
            <a:spLocks noChangeShapeType="1"/>
          </p:cNvSpPr>
          <p:nvPr/>
        </p:nvSpPr>
        <p:spPr bwMode="auto">
          <a:xfrm>
            <a:off x="468788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Line 101"/>
          <p:cNvSpPr>
            <a:spLocks noChangeShapeType="1"/>
          </p:cNvSpPr>
          <p:nvPr/>
        </p:nvSpPr>
        <p:spPr bwMode="auto">
          <a:xfrm>
            <a:off x="4887914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Line 102"/>
          <p:cNvSpPr>
            <a:spLocks noChangeShapeType="1"/>
          </p:cNvSpPr>
          <p:nvPr/>
        </p:nvSpPr>
        <p:spPr bwMode="auto">
          <a:xfrm>
            <a:off x="5087939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Line 103"/>
          <p:cNvSpPr>
            <a:spLocks noChangeShapeType="1"/>
          </p:cNvSpPr>
          <p:nvPr/>
        </p:nvSpPr>
        <p:spPr bwMode="auto">
          <a:xfrm>
            <a:off x="528637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Line 104"/>
          <p:cNvSpPr>
            <a:spLocks noChangeShapeType="1"/>
          </p:cNvSpPr>
          <p:nvPr/>
        </p:nvSpPr>
        <p:spPr bwMode="auto">
          <a:xfrm>
            <a:off x="548640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Line 105"/>
          <p:cNvSpPr>
            <a:spLocks noChangeShapeType="1"/>
          </p:cNvSpPr>
          <p:nvPr/>
        </p:nvSpPr>
        <p:spPr bwMode="auto">
          <a:xfrm>
            <a:off x="5686427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Line 106"/>
          <p:cNvSpPr>
            <a:spLocks noChangeShapeType="1"/>
          </p:cNvSpPr>
          <p:nvPr/>
        </p:nvSpPr>
        <p:spPr bwMode="auto">
          <a:xfrm>
            <a:off x="5884864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Line 107"/>
          <p:cNvSpPr>
            <a:spLocks noChangeShapeType="1"/>
          </p:cNvSpPr>
          <p:nvPr/>
        </p:nvSpPr>
        <p:spPr bwMode="auto">
          <a:xfrm>
            <a:off x="6084890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Line 108"/>
          <p:cNvSpPr>
            <a:spLocks noChangeShapeType="1"/>
          </p:cNvSpPr>
          <p:nvPr/>
        </p:nvSpPr>
        <p:spPr bwMode="auto">
          <a:xfrm>
            <a:off x="6284915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Line 109"/>
          <p:cNvSpPr>
            <a:spLocks noChangeShapeType="1"/>
          </p:cNvSpPr>
          <p:nvPr/>
        </p:nvSpPr>
        <p:spPr bwMode="auto">
          <a:xfrm>
            <a:off x="648335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Line 110"/>
          <p:cNvSpPr>
            <a:spLocks noChangeShapeType="1"/>
          </p:cNvSpPr>
          <p:nvPr/>
        </p:nvSpPr>
        <p:spPr bwMode="auto">
          <a:xfrm>
            <a:off x="668337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Line 111"/>
          <p:cNvSpPr>
            <a:spLocks noChangeShapeType="1"/>
          </p:cNvSpPr>
          <p:nvPr/>
        </p:nvSpPr>
        <p:spPr bwMode="auto">
          <a:xfrm>
            <a:off x="6883402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Line 112"/>
          <p:cNvSpPr>
            <a:spLocks noChangeShapeType="1"/>
          </p:cNvSpPr>
          <p:nvPr/>
        </p:nvSpPr>
        <p:spPr bwMode="auto">
          <a:xfrm>
            <a:off x="7081840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Line 113"/>
          <p:cNvSpPr>
            <a:spLocks noChangeShapeType="1"/>
          </p:cNvSpPr>
          <p:nvPr/>
        </p:nvSpPr>
        <p:spPr bwMode="auto">
          <a:xfrm>
            <a:off x="7281865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Line 114"/>
          <p:cNvSpPr>
            <a:spLocks noChangeShapeType="1"/>
          </p:cNvSpPr>
          <p:nvPr/>
        </p:nvSpPr>
        <p:spPr bwMode="auto">
          <a:xfrm>
            <a:off x="7481890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Line 115"/>
          <p:cNvSpPr>
            <a:spLocks noChangeShapeType="1"/>
          </p:cNvSpPr>
          <p:nvPr/>
        </p:nvSpPr>
        <p:spPr bwMode="auto">
          <a:xfrm>
            <a:off x="768032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Line 116"/>
          <p:cNvSpPr>
            <a:spLocks noChangeShapeType="1"/>
          </p:cNvSpPr>
          <p:nvPr/>
        </p:nvSpPr>
        <p:spPr bwMode="auto">
          <a:xfrm>
            <a:off x="788035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Line 117"/>
          <p:cNvSpPr>
            <a:spLocks noChangeShapeType="1"/>
          </p:cNvSpPr>
          <p:nvPr/>
        </p:nvSpPr>
        <p:spPr bwMode="auto">
          <a:xfrm>
            <a:off x="808037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Line 118"/>
          <p:cNvSpPr>
            <a:spLocks noChangeShapeType="1"/>
          </p:cNvSpPr>
          <p:nvPr/>
        </p:nvSpPr>
        <p:spPr bwMode="auto">
          <a:xfrm>
            <a:off x="8278815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Line 119"/>
          <p:cNvSpPr>
            <a:spLocks noChangeShapeType="1"/>
          </p:cNvSpPr>
          <p:nvPr/>
        </p:nvSpPr>
        <p:spPr bwMode="auto">
          <a:xfrm>
            <a:off x="8478840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Line 120"/>
          <p:cNvSpPr>
            <a:spLocks noChangeShapeType="1"/>
          </p:cNvSpPr>
          <p:nvPr/>
        </p:nvSpPr>
        <p:spPr bwMode="auto">
          <a:xfrm>
            <a:off x="8678865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Line 121"/>
          <p:cNvSpPr>
            <a:spLocks noChangeShapeType="1"/>
          </p:cNvSpPr>
          <p:nvPr/>
        </p:nvSpPr>
        <p:spPr bwMode="auto">
          <a:xfrm>
            <a:off x="8877302" y="1037139"/>
            <a:ext cx="28575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Line 157"/>
          <p:cNvSpPr>
            <a:spLocks noChangeShapeType="1"/>
          </p:cNvSpPr>
          <p:nvPr/>
        </p:nvSpPr>
        <p:spPr bwMode="auto">
          <a:xfrm flipH="1">
            <a:off x="809626" y="10371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>
            <a:off x="90328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Line 41"/>
          <p:cNvSpPr>
            <a:spLocks noChangeShapeType="1"/>
          </p:cNvSpPr>
          <p:nvPr/>
        </p:nvSpPr>
        <p:spPr bwMode="auto">
          <a:xfrm>
            <a:off x="1103314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Line 42"/>
          <p:cNvSpPr>
            <a:spLocks noChangeShapeType="1"/>
          </p:cNvSpPr>
          <p:nvPr/>
        </p:nvSpPr>
        <p:spPr bwMode="auto">
          <a:xfrm>
            <a:off x="1301751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>
            <a:off x="1501776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1701801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Line 45"/>
          <p:cNvSpPr>
            <a:spLocks noChangeShapeType="1"/>
          </p:cNvSpPr>
          <p:nvPr/>
        </p:nvSpPr>
        <p:spPr bwMode="auto">
          <a:xfrm>
            <a:off x="190023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Line 46"/>
          <p:cNvSpPr>
            <a:spLocks noChangeShapeType="1"/>
          </p:cNvSpPr>
          <p:nvPr/>
        </p:nvSpPr>
        <p:spPr bwMode="auto">
          <a:xfrm>
            <a:off x="2100264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Line 47"/>
          <p:cNvSpPr>
            <a:spLocks noChangeShapeType="1"/>
          </p:cNvSpPr>
          <p:nvPr/>
        </p:nvSpPr>
        <p:spPr bwMode="auto">
          <a:xfrm>
            <a:off x="230028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Line 48"/>
          <p:cNvSpPr>
            <a:spLocks noChangeShapeType="1"/>
          </p:cNvSpPr>
          <p:nvPr/>
        </p:nvSpPr>
        <p:spPr bwMode="auto">
          <a:xfrm>
            <a:off x="2498726" y="5459559"/>
            <a:ext cx="128588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Line 49"/>
          <p:cNvSpPr>
            <a:spLocks noChangeShapeType="1"/>
          </p:cNvSpPr>
          <p:nvPr/>
        </p:nvSpPr>
        <p:spPr bwMode="auto">
          <a:xfrm>
            <a:off x="2698751" y="5459559"/>
            <a:ext cx="1270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Line 50"/>
          <p:cNvSpPr>
            <a:spLocks noChangeShapeType="1"/>
          </p:cNvSpPr>
          <p:nvPr/>
        </p:nvSpPr>
        <p:spPr bwMode="auto">
          <a:xfrm>
            <a:off x="2892426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Line 51"/>
          <p:cNvSpPr>
            <a:spLocks noChangeShapeType="1"/>
          </p:cNvSpPr>
          <p:nvPr/>
        </p:nvSpPr>
        <p:spPr bwMode="auto">
          <a:xfrm>
            <a:off x="309245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Line 52"/>
          <p:cNvSpPr>
            <a:spLocks noChangeShapeType="1"/>
          </p:cNvSpPr>
          <p:nvPr/>
        </p:nvSpPr>
        <p:spPr bwMode="auto">
          <a:xfrm>
            <a:off x="3292477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Line 53"/>
          <p:cNvSpPr>
            <a:spLocks noChangeShapeType="1"/>
          </p:cNvSpPr>
          <p:nvPr/>
        </p:nvSpPr>
        <p:spPr bwMode="auto">
          <a:xfrm>
            <a:off x="3490914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Line 54"/>
          <p:cNvSpPr>
            <a:spLocks noChangeShapeType="1"/>
          </p:cNvSpPr>
          <p:nvPr/>
        </p:nvSpPr>
        <p:spPr bwMode="auto">
          <a:xfrm>
            <a:off x="369093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Line 55"/>
          <p:cNvSpPr>
            <a:spLocks noChangeShapeType="1"/>
          </p:cNvSpPr>
          <p:nvPr/>
        </p:nvSpPr>
        <p:spPr bwMode="auto">
          <a:xfrm>
            <a:off x="3890964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Line 56"/>
          <p:cNvSpPr>
            <a:spLocks noChangeShapeType="1"/>
          </p:cNvSpPr>
          <p:nvPr/>
        </p:nvSpPr>
        <p:spPr bwMode="auto">
          <a:xfrm>
            <a:off x="408940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Line 57"/>
          <p:cNvSpPr>
            <a:spLocks noChangeShapeType="1"/>
          </p:cNvSpPr>
          <p:nvPr/>
        </p:nvSpPr>
        <p:spPr bwMode="auto">
          <a:xfrm>
            <a:off x="428942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Line 58"/>
          <p:cNvSpPr>
            <a:spLocks noChangeShapeType="1"/>
          </p:cNvSpPr>
          <p:nvPr/>
        </p:nvSpPr>
        <p:spPr bwMode="auto">
          <a:xfrm>
            <a:off x="4489452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Line 59"/>
          <p:cNvSpPr>
            <a:spLocks noChangeShapeType="1"/>
          </p:cNvSpPr>
          <p:nvPr/>
        </p:nvSpPr>
        <p:spPr bwMode="auto">
          <a:xfrm>
            <a:off x="468788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Line 60"/>
          <p:cNvSpPr>
            <a:spLocks noChangeShapeType="1"/>
          </p:cNvSpPr>
          <p:nvPr/>
        </p:nvSpPr>
        <p:spPr bwMode="auto">
          <a:xfrm>
            <a:off x="4887914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Line 61"/>
          <p:cNvSpPr>
            <a:spLocks noChangeShapeType="1"/>
          </p:cNvSpPr>
          <p:nvPr/>
        </p:nvSpPr>
        <p:spPr bwMode="auto">
          <a:xfrm>
            <a:off x="5087939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Line 62"/>
          <p:cNvSpPr>
            <a:spLocks noChangeShapeType="1"/>
          </p:cNvSpPr>
          <p:nvPr/>
        </p:nvSpPr>
        <p:spPr bwMode="auto">
          <a:xfrm>
            <a:off x="528637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Line 63"/>
          <p:cNvSpPr>
            <a:spLocks noChangeShapeType="1"/>
          </p:cNvSpPr>
          <p:nvPr/>
        </p:nvSpPr>
        <p:spPr bwMode="auto">
          <a:xfrm>
            <a:off x="548640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Line 64"/>
          <p:cNvSpPr>
            <a:spLocks noChangeShapeType="1"/>
          </p:cNvSpPr>
          <p:nvPr/>
        </p:nvSpPr>
        <p:spPr bwMode="auto">
          <a:xfrm>
            <a:off x="5686427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Line 65"/>
          <p:cNvSpPr>
            <a:spLocks noChangeShapeType="1"/>
          </p:cNvSpPr>
          <p:nvPr/>
        </p:nvSpPr>
        <p:spPr bwMode="auto">
          <a:xfrm>
            <a:off x="5884864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Line 66"/>
          <p:cNvSpPr>
            <a:spLocks noChangeShapeType="1"/>
          </p:cNvSpPr>
          <p:nvPr/>
        </p:nvSpPr>
        <p:spPr bwMode="auto">
          <a:xfrm>
            <a:off x="6084890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Line 67"/>
          <p:cNvSpPr>
            <a:spLocks noChangeShapeType="1"/>
          </p:cNvSpPr>
          <p:nvPr/>
        </p:nvSpPr>
        <p:spPr bwMode="auto">
          <a:xfrm>
            <a:off x="6284915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Line 68"/>
          <p:cNvSpPr>
            <a:spLocks noChangeShapeType="1"/>
          </p:cNvSpPr>
          <p:nvPr/>
        </p:nvSpPr>
        <p:spPr bwMode="auto">
          <a:xfrm>
            <a:off x="648335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Line 69"/>
          <p:cNvSpPr>
            <a:spLocks noChangeShapeType="1"/>
          </p:cNvSpPr>
          <p:nvPr/>
        </p:nvSpPr>
        <p:spPr bwMode="auto">
          <a:xfrm>
            <a:off x="668337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Line 72"/>
          <p:cNvSpPr>
            <a:spLocks noChangeShapeType="1"/>
          </p:cNvSpPr>
          <p:nvPr/>
        </p:nvSpPr>
        <p:spPr bwMode="auto">
          <a:xfrm>
            <a:off x="7281865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Line 70"/>
          <p:cNvSpPr>
            <a:spLocks noChangeShapeType="1"/>
          </p:cNvSpPr>
          <p:nvPr/>
        </p:nvSpPr>
        <p:spPr bwMode="auto">
          <a:xfrm>
            <a:off x="6883402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Line 71"/>
          <p:cNvSpPr>
            <a:spLocks noChangeShapeType="1"/>
          </p:cNvSpPr>
          <p:nvPr/>
        </p:nvSpPr>
        <p:spPr bwMode="auto">
          <a:xfrm>
            <a:off x="7081840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Line 73"/>
          <p:cNvSpPr>
            <a:spLocks noChangeShapeType="1"/>
          </p:cNvSpPr>
          <p:nvPr/>
        </p:nvSpPr>
        <p:spPr bwMode="auto">
          <a:xfrm>
            <a:off x="7481890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Line 74"/>
          <p:cNvSpPr>
            <a:spLocks noChangeShapeType="1"/>
          </p:cNvSpPr>
          <p:nvPr/>
        </p:nvSpPr>
        <p:spPr bwMode="auto">
          <a:xfrm>
            <a:off x="768032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Line 75"/>
          <p:cNvSpPr>
            <a:spLocks noChangeShapeType="1"/>
          </p:cNvSpPr>
          <p:nvPr/>
        </p:nvSpPr>
        <p:spPr bwMode="auto">
          <a:xfrm>
            <a:off x="788035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Line 76"/>
          <p:cNvSpPr>
            <a:spLocks noChangeShapeType="1"/>
          </p:cNvSpPr>
          <p:nvPr/>
        </p:nvSpPr>
        <p:spPr bwMode="auto">
          <a:xfrm>
            <a:off x="808037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Line 77"/>
          <p:cNvSpPr>
            <a:spLocks noChangeShapeType="1"/>
          </p:cNvSpPr>
          <p:nvPr/>
        </p:nvSpPr>
        <p:spPr bwMode="auto">
          <a:xfrm>
            <a:off x="8278815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Line 78"/>
          <p:cNvSpPr>
            <a:spLocks noChangeShapeType="1"/>
          </p:cNvSpPr>
          <p:nvPr/>
        </p:nvSpPr>
        <p:spPr bwMode="auto">
          <a:xfrm>
            <a:off x="8478840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Line 79"/>
          <p:cNvSpPr>
            <a:spLocks noChangeShapeType="1"/>
          </p:cNvSpPr>
          <p:nvPr/>
        </p:nvSpPr>
        <p:spPr bwMode="auto">
          <a:xfrm>
            <a:off x="8678865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Line 80"/>
          <p:cNvSpPr>
            <a:spLocks noChangeShapeType="1"/>
          </p:cNvSpPr>
          <p:nvPr/>
        </p:nvSpPr>
        <p:spPr bwMode="auto">
          <a:xfrm>
            <a:off x="8877302" y="5459559"/>
            <a:ext cx="28575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Rectangle 217"/>
          <p:cNvSpPr>
            <a:spLocks noChangeArrowheads="1"/>
          </p:cNvSpPr>
          <p:nvPr/>
        </p:nvSpPr>
        <p:spPr bwMode="auto">
          <a:xfrm>
            <a:off x="0" y="55602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</a:rPr>
              <a:t>Effects of Moving to a Different Neighborhood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</a:rPr>
              <a:t>on a Child’s Income in Adulthood by Age at Move</a:t>
            </a:r>
          </a:p>
        </p:txBody>
      </p:sp>
      <p:sp>
        <p:nvSpPr>
          <p:cNvPr id="153" name="Rectangle 171"/>
          <p:cNvSpPr>
            <a:spLocks noChangeArrowheads="1"/>
          </p:cNvSpPr>
          <p:nvPr/>
        </p:nvSpPr>
        <p:spPr bwMode="auto">
          <a:xfrm>
            <a:off x="1006474" y="776514"/>
            <a:ext cx="641201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90353B"/>
                </a:solidFill>
              </a:rPr>
              <a:t>Dallas</a:t>
            </a:r>
          </a:p>
        </p:txBody>
      </p:sp>
      <p:sp>
        <p:nvSpPr>
          <p:cNvPr id="154" name="Rectangle 171"/>
          <p:cNvSpPr>
            <a:spLocks noChangeArrowheads="1"/>
          </p:cNvSpPr>
          <p:nvPr/>
        </p:nvSpPr>
        <p:spPr bwMode="auto">
          <a:xfrm>
            <a:off x="990600" y="5118687"/>
            <a:ext cx="718145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90353B"/>
                </a:solidFill>
              </a:rPr>
              <a:t>Atlanta</a:t>
            </a:r>
          </a:p>
        </p:txBody>
      </p:sp>
    </p:spTree>
    <p:extLst>
      <p:ext uri="{BB962C8B-B14F-4D97-AF65-F5344CB8AC3E}">
        <p14:creationId xmlns:p14="http://schemas.microsoft.com/office/powerpoint/2010/main" val="37654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903288" y="5461001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03288" y="4579938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03288" y="3692526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903288" y="2806701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903288" y="1924051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903288" y="1038226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96950" y="30337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363663" y="3244851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35138" y="2989263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100263" y="3155951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465388" y="3549651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832100" y="37544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203575" y="358140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568701" y="411480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935413" y="4141788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300538" y="42862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672013" y="456882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037138" y="476250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403851" y="4846638"/>
            <a:ext cx="98425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768976" y="50847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140451" y="52720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1047750" y="2900363"/>
            <a:ext cx="5141913" cy="2355850"/>
          </a:xfrm>
          <a:custGeom>
            <a:avLst/>
            <a:gdLst>
              <a:gd name="T0" fmla="*/ 0 w 928"/>
              <a:gd name="T1" fmla="*/ 0 h 425"/>
              <a:gd name="T2" fmla="*/ 464 w 928"/>
              <a:gd name="T3" fmla="*/ 212 h 425"/>
              <a:gd name="T4" fmla="*/ 928 w 928"/>
              <a:gd name="T5" fmla="*/ 42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8" h="425">
                <a:moveTo>
                  <a:pt x="0" y="0"/>
                </a:moveTo>
                <a:lnTo>
                  <a:pt x="464" y="212"/>
                </a:lnTo>
                <a:lnTo>
                  <a:pt x="928" y="425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505576" y="569912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872289" y="52498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243764" y="5416551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608889" y="52895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974014" y="548322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8340726" y="5162551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8712201" y="58054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903288" y="893763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809625" y="54610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rot="16200000">
            <a:off x="433388" y="5233988"/>
            <a:ext cx="454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809625" y="45799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 rot="16200000">
            <a:off x="366713" y="4346575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809625" y="36925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rot="16200000">
            <a:off x="366713" y="3459163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40%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809625" y="28067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 rot="16200000">
            <a:off x="365125" y="2573338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60%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>
            <a:off x="809625" y="19240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 rot="16200000">
            <a:off x="365125" y="1692275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80%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809625" y="1038226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rot="16200000">
            <a:off x="300038" y="803275"/>
            <a:ext cx="720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100%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903288" y="5999163"/>
            <a:ext cx="800258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1412875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285875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3252788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125788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5087938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959351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6921501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6794501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8761414" y="5999163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8634414" y="6137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30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214688" y="6472238"/>
            <a:ext cx="364172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Age of Child when Parents Move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860926" y="33655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>
            <a:off x="903289" y="1037139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Line 81"/>
          <p:cNvSpPr>
            <a:spLocks noChangeShapeType="1"/>
          </p:cNvSpPr>
          <p:nvPr/>
        </p:nvSpPr>
        <p:spPr bwMode="auto">
          <a:xfrm>
            <a:off x="90328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Line 82"/>
          <p:cNvSpPr>
            <a:spLocks noChangeShapeType="1"/>
          </p:cNvSpPr>
          <p:nvPr/>
        </p:nvSpPr>
        <p:spPr bwMode="auto">
          <a:xfrm>
            <a:off x="1103314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Line 83"/>
          <p:cNvSpPr>
            <a:spLocks noChangeShapeType="1"/>
          </p:cNvSpPr>
          <p:nvPr/>
        </p:nvSpPr>
        <p:spPr bwMode="auto">
          <a:xfrm>
            <a:off x="1301751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Line 84"/>
          <p:cNvSpPr>
            <a:spLocks noChangeShapeType="1"/>
          </p:cNvSpPr>
          <p:nvPr/>
        </p:nvSpPr>
        <p:spPr bwMode="auto">
          <a:xfrm>
            <a:off x="1501776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Line 85"/>
          <p:cNvSpPr>
            <a:spLocks noChangeShapeType="1"/>
          </p:cNvSpPr>
          <p:nvPr/>
        </p:nvSpPr>
        <p:spPr bwMode="auto">
          <a:xfrm>
            <a:off x="1701801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Line 86"/>
          <p:cNvSpPr>
            <a:spLocks noChangeShapeType="1"/>
          </p:cNvSpPr>
          <p:nvPr/>
        </p:nvSpPr>
        <p:spPr bwMode="auto">
          <a:xfrm>
            <a:off x="190023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ine 87"/>
          <p:cNvSpPr>
            <a:spLocks noChangeShapeType="1"/>
          </p:cNvSpPr>
          <p:nvPr/>
        </p:nvSpPr>
        <p:spPr bwMode="auto">
          <a:xfrm>
            <a:off x="2100264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Line 88"/>
          <p:cNvSpPr>
            <a:spLocks noChangeShapeType="1"/>
          </p:cNvSpPr>
          <p:nvPr/>
        </p:nvSpPr>
        <p:spPr bwMode="auto">
          <a:xfrm>
            <a:off x="230028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Line 89"/>
          <p:cNvSpPr>
            <a:spLocks noChangeShapeType="1"/>
          </p:cNvSpPr>
          <p:nvPr/>
        </p:nvSpPr>
        <p:spPr bwMode="auto">
          <a:xfrm>
            <a:off x="2498726" y="1037139"/>
            <a:ext cx="128588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Line 90"/>
          <p:cNvSpPr>
            <a:spLocks noChangeShapeType="1"/>
          </p:cNvSpPr>
          <p:nvPr/>
        </p:nvSpPr>
        <p:spPr bwMode="auto">
          <a:xfrm>
            <a:off x="2698751" y="1037139"/>
            <a:ext cx="1270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Line 91"/>
          <p:cNvSpPr>
            <a:spLocks noChangeShapeType="1"/>
          </p:cNvSpPr>
          <p:nvPr/>
        </p:nvSpPr>
        <p:spPr bwMode="auto">
          <a:xfrm>
            <a:off x="2892426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Line 92"/>
          <p:cNvSpPr>
            <a:spLocks noChangeShapeType="1"/>
          </p:cNvSpPr>
          <p:nvPr/>
        </p:nvSpPr>
        <p:spPr bwMode="auto">
          <a:xfrm>
            <a:off x="309245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Line 93"/>
          <p:cNvSpPr>
            <a:spLocks noChangeShapeType="1"/>
          </p:cNvSpPr>
          <p:nvPr/>
        </p:nvSpPr>
        <p:spPr bwMode="auto">
          <a:xfrm>
            <a:off x="3292477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Line 94"/>
          <p:cNvSpPr>
            <a:spLocks noChangeShapeType="1"/>
          </p:cNvSpPr>
          <p:nvPr/>
        </p:nvSpPr>
        <p:spPr bwMode="auto">
          <a:xfrm>
            <a:off x="3490914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Line 95"/>
          <p:cNvSpPr>
            <a:spLocks noChangeShapeType="1"/>
          </p:cNvSpPr>
          <p:nvPr/>
        </p:nvSpPr>
        <p:spPr bwMode="auto">
          <a:xfrm>
            <a:off x="369093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Line 96"/>
          <p:cNvSpPr>
            <a:spLocks noChangeShapeType="1"/>
          </p:cNvSpPr>
          <p:nvPr/>
        </p:nvSpPr>
        <p:spPr bwMode="auto">
          <a:xfrm>
            <a:off x="3890964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Line 97"/>
          <p:cNvSpPr>
            <a:spLocks noChangeShapeType="1"/>
          </p:cNvSpPr>
          <p:nvPr/>
        </p:nvSpPr>
        <p:spPr bwMode="auto">
          <a:xfrm>
            <a:off x="408940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Line 98"/>
          <p:cNvSpPr>
            <a:spLocks noChangeShapeType="1"/>
          </p:cNvSpPr>
          <p:nvPr/>
        </p:nvSpPr>
        <p:spPr bwMode="auto">
          <a:xfrm>
            <a:off x="428942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>
            <a:off x="4489452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Line 100"/>
          <p:cNvSpPr>
            <a:spLocks noChangeShapeType="1"/>
          </p:cNvSpPr>
          <p:nvPr/>
        </p:nvSpPr>
        <p:spPr bwMode="auto">
          <a:xfrm>
            <a:off x="4687889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Line 101"/>
          <p:cNvSpPr>
            <a:spLocks noChangeShapeType="1"/>
          </p:cNvSpPr>
          <p:nvPr/>
        </p:nvSpPr>
        <p:spPr bwMode="auto">
          <a:xfrm>
            <a:off x="4887914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Line 102"/>
          <p:cNvSpPr>
            <a:spLocks noChangeShapeType="1"/>
          </p:cNvSpPr>
          <p:nvPr/>
        </p:nvSpPr>
        <p:spPr bwMode="auto">
          <a:xfrm>
            <a:off x="5087939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Line 103"/>
          <p:cNvSpPr>
            <a:spLocks noChangeShapeType="1"/>
          </p:cNvSpPr>
          <p:nvPr/>
        </p:nvSpPr>
        <p:spPr bwMode="auto">
          <a:xfrm>
            <a:off x="528637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Line 104"/>
          <p:cNvSpPr>
            <a:spLocks noChangeShapeType="1"/>
          </p:cNvSpPr>
          <p:nvPr/>
        </p:nvSpPr>
        <p:spPr bwMode="auto">
          <a:xfrm>
            <a:off x="548640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Line 105"/>
          <p:cNvSpPr>
            <a:spLocks noChangeShapeType="1"/>
          </p:cNvSpPr>
          <p:nvPr/>
        </p:nvSpPr>
        <p:spPr bwMode="auto">
          <a:xfrm>
            <a:off x="5686427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Line 106"/>
          <p:cNvSpPr>
            <a:spLocks noChangeShapeType="1"/>
          </p:cNvSpPr>
          <p:nvPr/>
        </p:nvSpPr>
        <p:spPr bwMode="auto">
          <a:xfrm>
            <a:off x="5884864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Line 107"/>
          <p:cNvSpPr>
            <a:spLocks noChangeShapeType="1"/>
          </p:cNvSpPr>
          <p:nvPr/>
        </p:nvSpPr>
        <p:spPr bwMode="auto">
          <a:xfrm>
            <a:off x="6084890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Line 108"/>
          <p:cNvSpPr>
            <a:spLocks noChangeShapeType="1"/>
          </p:cNvSpPr>
          <p:nvPr/>
        </p:nvSpPr>
        <p:spPr bwMode="auto">
          <a:xfrm>
            <a:off x="6284915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Line 109"/>
          <p:cNvSpPr>
            <a:spLocks noChangeShapeType="1"/>
          </p:cNvSpPr>
          <p:nvPr/>
        </p:nvSpPr>
        <p:spPr bwMode="auto">
          <a:xfrm>
            <a:off x="648335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Line 110"/>
          <p:cNvSpPr>
            <a:spLocks noChangeShapeType="1"/>
          </p:cNvSpPr>
          <p:nvPr/>
        </p:nvSpPr>
        <p:spPr bwMode="auto">
          <a:xfrm>
            <a:off x="668337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Line 111"/>
          <p:cNvSpPr>
            <a:spLocks noChangeShapeType="1"/>
          </p:cNvSpPr>
          <p:nvPr/>
        </p:nvSpPr>
        <p:spPr bwMode="auto">
          <a:xfrm>
            <a:off x="6883402" y="103713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Line 112"/>
          <p:cNvSpPr>
            <a:spLocks noChangeShapeType="1"/>
          </p:cNvSpPr>
          <p:nvPr/>
        </p:nvSpPr>
        <p:spPr bwMode="auto">
          <a:xfrm>
            <a:off x="7081840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Line 113"/>
          <p:cNvSpPr>
            <a:spLocks noChangeShapeType="1"/>
          </p:cNvSpPr>
          <p:nvPr/>
        </p:nvSpPr>
        <p:spPr bwMode="auto">
          <a:xfrm>
            <a:off x="7281865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Line 114"/>
          <p:cNvSpPr>
            <a:spLocks noChangeShapeType="1"/>
          </p:cNvSpPr>
          <p:nvPr/>
        </p:nvSpPr>
        <p:spPr bwMode="auto">
          <a:xfrm>
            <a:off x="7481890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Line 115"/>
          <p:cNvSpPr>
            <a:spLocks noChangeShapeType="1"/>
          </p:cNvSpPr>
          <p:nvPr/>
        </p:nvSpPr>
        <p:spPr bwMode="auto">
          <a:xfrm>
            <a:off x="768032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Line 116"/>
          <p:cNvSpPr>
            <a:spLocks noChangeShapeType="1"/>
          </p:cNvSpPr>
          <p:nvPr/>
        </p:nvSpPr>
        <p:spPr bwMode="auto">
          <a:xfrm>
            <a:off x="7880352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Line 117"/>
          <p:cNvSpPr>
            <a:spLocks noChangeShapeType="1"/>
          </p:cNvSpPr>
          <p:nvPr/>
        </p:nvSpPr>
        <p:spPr bwMode="auto">
          <a:xfrm>
            <a:off x="8080377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Line 118"/>
          <p:cNvSpPr>
            <a:spLocks noChangeShapeType="1"/>
          </p:cNvSpPr>
          <p:nvPr/>
        </p:nvSpPr>
        <p:spPr bwMode="auto">
          <a:xfrm>
            <a:off x="8278815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Line 119"/>
          <p:cNvSpPr>
            <a:spLocks noChangeShapeType="1"/>
          </p:cNvSpPr>
          <p:nvPr/>
        </p:nvSpPr>
        <p:spPr bwMode="auto">
          <a:xfrm>
            <a:off x="8478840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Line 120"/>
          <p:cNvSpPr>
            <a:spLocks noChangeShapeType="1"/>
          </p:cNvSpPr>
          <p:nvPr/>
        </p:nvSpPr>
        <p:spPr bwMode="auto">
          <a:xfrm>
            <a:off x="8678865" y="103713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Line 121"/>
          <p:cNvSpPr>
            <a:spLocks noChangeShapeType="1"/>
          </p:cNvSpPr>
          <p:nvPr/>
        </p:nvSpPr>
        <p:spPr bwMode="auto">
          <a:xfrm>
            <a:off x="8877302" y="1037139"/>
            <a:ext cx="28575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Line 157"/>
          <p:cNvSpPr>
            <a:spLocks noChangeShapeType="1"/>
          </p:cNvSpPr>
          <p:nvPr/>
        </p:nvSpPr>
        <p:spPr bwMode="auto">
          <a:xfrm flipH="1">
            <a:off x="809626" y="103713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>
            <a:off x="90328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Line 41"/>
          <p:cNvSpPr>
            <a:spLocks noChangeShapeType="1"/>
          </p:cNvSpPr>
          <p:nvPr/>
        </p:nvSpPr>
        <p:spPr bwMode="auto">
          <a:xfrm>
            <a:off x="1103314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Line 42"/>
          <p:cNvSpPr>
            <a:spLocks noChangeShapeType="1"/>
          </p:cNvSpPr>
          <p:nvPr/>
        </p:nvSpPr>
        <p:spPr bwMode="auto">
          <a:xfrm>
            <a:off x="1301751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>
            <a:off x="1501776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1701801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Line 45"/>
          <p:cNvSpPr>
            <a:spLocks noChangeShapeType="1"/>
          </p:cNvSpPr>
          <p:nvPr/>
        </p:nvSpPr>
        <p:spPr bwMode="auto">
          <a:xfrm>
            <a:off x="190023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Line 46"/>
          <p:cNvSpPr>
            <a:spLocks noChangeShapeType="1"/>
          </p:cNvSpPr>
          <p:nvPr/>
        </p:nvSpPr>
        <p:spPr bwMode="auto">
          <a:xfrm>
            <a:off x="2100264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Line 47"/>
          <p:cNvSpPr>
            <a:spLocks noChangeShapeType="1"/>
          </p:cNvSpPr>
          <p:nvPr/>
        </p:nvSpPr>
        <p:spPr bwMode="auto">
          <a:xfrm>
            <a:off x="230028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Line 48"/>
          <p:cNvSpPr>
            <a:spLocks noChangeShapeType="1"/>
          </p:cNvSpPr>
          <p:nvPr/>
        </p:nvSpPr>
        <p:spPr bwMode="auto">
          <a:xfrm>
            <a:off x="2498726" y="5459559"/>
            <a:ext cx="128588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Line 49"/>
          <p:cNvSpPr>
            <a:spLocks noChangeShapeType="1"/>
          </p:cNvSpPr>
          <p:nvPr/>
        </p:nvSpPr>
        <p:spPr bwMode="auto">
          <a:xfrm>
            <a:off x="2698751" y="5459559"/>
            <a:ext cx="1270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Line 50"/>
          <p:cNvSpPr>
            <a:spLocks noChangeShapeType="1"/>
          </p:cNvSpPr>
          <p:nvPr/>
        </p:nvSpPr>
        <p:spPr bwMode="auto">
          <a:xfrm>
            <a:off x="2892426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Line 51"/>
          <p:cNvSpPr>
            <a:spLocks noChangeShapeType="1"/>
          </p:cNvSpPr>
          <p:nvPr/>
        </p:nvSpPr>
        <p:spPr bwMode="auto">
          <a:xfrm>
            <a:off x="309245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Line 52"/>
          <p:cNvSpPr>
            <a:spLocks noChangeShapeType="1"/>
          </p:cNvSpPr>
          <p:nvPr/>
        </p:nvSpPr>
        <p:spPr bwMode="auto">
          <a:xfrm>
            <a:off x="3292477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Line 53"/>
          <p:cNvSpPr>
            <a:spLocks noChangeShapeType="1"/>
          </p:cNvSpPr>
          <p:nvPr/>
        </p:nvSpPr>
        <p:spPr bwMode="auto">
          <a:xfrm>
            <a:off x="3490914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Line 54"/>
          <p:cNvSpPr>
            <a:spLocks noChangeShapeType="1"/>
          </p:cNvSpPr>
          <p:nvPr/>
        </p:nvSpPr>
        <p:spPr bwMode="auto">
          <a:xfrm>
            <a:off x="369093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Line 55"/>
          <p:cNvSpPr>
            <a:spLocks noChangeShapeType="1"/>
          </p:cNvSpPr>
          <p:nvPr/>
        </p:nvSpPr>
        <p:spPr bwMode="auto">
          <a:xfrm>
            <a:off x="3890964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Line 56"/>
          <p:cNvSpPr>
            <a:spLocks noChangeShapeType="1"/>
          </p:cNvSpPr>
          <p:nvPr/>
        </p:nvSpPr>
        <p:spPr bwMode="auto">
          <a:xfrm>
            <a:off x="408940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Line 57"/>
          <p:cNvSpPr>
            <a:spLocks noChangeShapeType="1"/>
          </p:cNvSpPr>
          <p:nvPr/>
        </p:nvSpPr>
        <p:spPr bwMode="auto">
          <a:xfrm>
            <a:off x="428942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Line 58"/>
          <p:cNvSpPr>
            <a:spLocks noChangeShapeType="1"/>
          </p:cNvSpPr>
          <p:nvPr/>
        </p:nvSpPr>
        <p:spPr bwMode="auto">
          <a:xfrm>
            <a:off x="4489452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Line 59"/>
          <p:cNvSpPr>
            <a:spLocks noChangeShapeType="1"/>
          </p:cNvSpPr>
          <p:nvPr/>
        </p:nvSpPr>
        <p:spPr bwMode="auto">
          <a:xfrm>
            <a:off x="4687889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Line 60"/>
          <p:cNvSpPr>
            <a:spLocks noChangeShapeType="1"/>
          </p:cNvSpPr>
          <p:nvPr/>
        </p:nvSpPr>
        <p:spPr bwMode="auto">
          <a:xfrm>
            <a:off x="4887914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Line 61"/>
          <p:cNvSpPr>
            <a:spLocks noChangeShapeType="1"/>
          </p:cNvSpPr>
          <p:nvPr/>
        </p:nvSpPr>
        <p:spPr bwMode="auto">
          <a:xfrm>
            <a:off x="5087939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Line 62"/>
          <p:cNvSpPr>
            <a:spLocks noChangeShapeType="1"/>
          </p:cNvSpPr>
          <p:nvPr/>
        </p:nvSpPr>
        <p:spPr bwMode="auto">
          <a:xfrm>
            <a:off x="528637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Line 63"/>
          <p:cNvSpPr>
            <a:spLocks noChangeShapeType="1"/>
          </p:cNvSpPr>
          <p:nvPr/>
        </p:nvSpPr>
        <p:spPr bwMode="auto">
          <a:xfrm>
            <a:off x="548640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Line 64"/>
          <p:cNvSpPr>
            <a:spLocks noChangeShapeType="1"/>
          </p:cNvSpPr>
          <p:nvPr/>
        </p:nvSpPr>
        <p:spPr bwMode="auto">
          <a:xfrm>
            <a:off x="5686427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Line 65"/>
          <p:cNvSpPr>
            <a:spLocks noChangeShapeType="1"/>
          </p:cNvSpPr>
          <p:nvPr/>
        </p:nvSpPr>
        <p:spPr bwMode="auto">
          <a:xfrm>
            <a:off x="5884864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Line 66"/>
          <p:cNvSpPr>
            <a:spLocks noChangeShapeType="1"/>
          </p:cNvSpPr>
          <p:nvPr/>
        </p:nvSpPr>
        <p:spPr bwMode="auto">
          <a:xfrm>
            <a:off x="6084890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Line 67"/>
          <p:cNvSpPr>
            <a:spLocks noChangeShapeType="1"/>
          </p:cNvSpPr>
          <p:nvPr/>
        </p:nvSpPr>
        <p:spPr bwMode="auto">
          <a:xfrm>
            <a:off x="6284915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Line 68"/>
          <p:cNvSpPr>
            <a:spLocks noChangeShapeType="1"/>
          </p:cNvSpPr>
          <p:nvPr/>
        </p:nvSpPr>
        <p:spPr bwMode="auto">
          <a:xfrm>
            <a:off x="648335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Line 69"/>
          <p:cNvSpPr>
            <a:spLocks noChangeShapeType="1"/>
          </p:cNvSpPr>
          <p:nvPr/>
        </p:nvSpPr>
        <p:spPr bwMode="auto">
          <a:xfrm>
            <a:off x="668337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Line 72"/>
          <p:cNvSpPr>
            <a:spLocks noChangeShapeType="1"/>
          </p:cNvSpPr>
          <p:nvPr/>
        </p:nvSpPr>
        <p:spPr bwMode="auto">
          <a:xfrm>
            <a:off x="7281865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Line 70"/>
          <p:cNvSpPr>
            <a:spLocks noChangeShapeType="1"/>
          </p:cNvSpPr>
          <p:nvPr/>
        </p:nvSpPr>
        <p:spPr bwMode="auto">
          <a:xfrm>
            <a:off x="6883402" y="5459559"/>
            <a:ext cx="13176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Line 71"/>
          <p:cNvSpPr>
            <a:spLocks noChangeShapeType="1"/>
          </p:cNvSpPr>
          <p:nvPr/>
        </p:nvSpPr>
        <p:spPr bwMode="auto">
          <a:xfrm>
            <a:off x="7081840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Line 73"/>
          <p:cNvSpPr>
            <a:spLocks noChangeShapeType="1"/>
          </p:cNvSpPr>
          <p:nvPr/>
        </p:nvSpPr>
        <p:spPr bwMode="auto">
          <a:xfrm>
            <a:off x="7481890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Line 74"/>
          <p:cNvSpPr>
            <a:spLocks noChangeShapeType="1"/>
          </p:cNvSpPr>
          <p:nvPr/>
        </p:nvSpPr>
        <p:spPr bwMode="auto">
          <a:xfrm>
            <a:off x="768032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Line 75"/>
          <p:cNvSpPr>
            <a:spLocks noChangeShapeType="1"/>
          </p:cNvSpPr>
          <p:nvPr/>
        </p:nvSpPr>
        <p:spPr bwMode="auto">
          <a:xfrm>
            <a:off x="7880352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Line 76"/>
          <p:cNvSpPr>
            <a:spLocks noChangeShapeType="1"/>
          </p:cNvSpPr>
          <p:nvPr/>
        </p:nvSpPr>
        <p:spPr bwMode="auto">
          <a:xfrm>
            <a:off x="8080377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Line 77"/>
          <p:cNvSpPr>
            <a:spLocks noChangeShapeType="1"/>
          </p:cNvSpPr>
          <p:nvPr/>
        </p:nvSpPr>
        <p:spPr bwMode="auto">
          <a:xfrm>
            <a:off x="8278815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Line 78"/>
          <p:cNvSpPr>
            <a:spLocks noChangeShapeType="1"/>
          </p:cNvSpPr>
          <p:nvPr/>
        </p:nvSpPr>
        <p:spPr bwMode="auto">
          <a:xfrm>
            <a:off x="8478840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Line 79"/>
          <p:cNvSpPr>
            <a:spLocks noChangeShapeType="1"/>
          </p:cNvSpPr>
          <p:nvPr/>
        </p:nvSpPr>
        <p:spPr bwMode="auto">
          <a:xfrm>
            <a:off x="8678865" y="5459559"/>
            <a:ext cx="13335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Line 80"/>
          <p:cNvSpPr>
            <a:spLocks noChangeShapeType="1"/>
          </p:cNvSpPr>
          <p:nvPr/>
        </p:nvSpPr>
        <p:spPr bwMode="auto">
          <a:xfrm>
            <a:off x="8877302" y="5459559"/>
            <a:ext cx="28575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Rectangle 217"/>
          <p:cNvSpPr>
            <a:spLocks noChangeArrowheads="1"/>
          </p:cNvSpPr>
          <p:nvPr/>
        </p:nvSpPr>
        <p:spPr bwMode="auto">
          <a:xfrm>
            <a:off x="0" y="55602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</a:rPr>
              <a:t>Effects of Moving to a Different Neighborhood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</a:rPr>
              <a:t>on a Child’s Income in Adulthood by Age at Move</a:t>
            </a:r>
          </a:p>
        </p:txBody>
      </p:sp>
      <p:sp>
        <p:nvSpPr>
          <p:cNvPr id="153" name="Rectangle 159"/>
          <p:cNvSpPr>
            <a:spLocks noChangeArrowheads="1"/>
          </p:cNvSpPr>
          <p:nvPr/>
        </p:nvSpPr>
        <p:spPr bwMode="auto">
          <a:xfrm rot="16200000">
            <a:off x="-2303464" y="3001959"/>
            <a:ext cx="509270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Percentage Gain from Moving to a Better Area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54" name="Rectangle 171"/>
          <p:cNvSpPr>
            <a:spLocks noChangeArrowheads="1"/>
          </p:cNvSpPr>
          <p:nvPr/>
        </p:nvSpPr>
        <p:spPr bwMode="auto">
          <a:xfrm>
            <a:off x="1006474" y="776514"/>
            <a:ext cx="641201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90353B"/>
                </a:solidFill>
              </a:rPr>
              <a:t>Dallas</a:t>
            </a:r>
            <a:endParaRPr lang="en-US" altLang="en-US" sz="1800" dirty="0">
              <a:solidFill>
                <a:srgbClr val="90353B"/>
              </a:solidFill>
            </a:endParaRPr>
          </a:p>
        </p:txBody>
      </p:sp>
      <p:sp>
        <p:nvSpPr>
          <p:cNvPr id="155" name="Rectangle 171"/>
          <p:cNvSpPr>
            <a:spLocks noChangeArrowheads="1"/>
          </p:cNvSpPr>
          <p:nvPr/>
        </p:nvSpPr>
        <p:spPr bwMode="auto">
          <a:xfrm>
            <a:off x="990600" y="5118687"/>
            <a:ext cx="718145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90353B"/>
                </a:solidFill>
              </a:rPr>
              <a:t>Atlanta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752600" y="2277070"/>
            <a:ext cx="6135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prstClr val="black"/>
                </a:solidFill>
              </a:rPr>
              <a:t>Children whose families move from </a:t>
            </a:r>
            <a:r>
              <a:rPr lang="en-US" sz="1800" i="1" dirty="0" smtClean="0">
                <a:solidFill>
                  <a:prstClr val="black"/>
                </a:solidFill>
              </a:rPr>
              <a:t>Atlanta to </a:t>
            </a:r>
            <a:r>
              <a:rPr lang="en-US" sz="1800" i="1" dirty="0" smtClean="0">
                <a:solidFill>
                  <a:prstClr val="black"/>
                </a:solidFill>
              </a:rPr>
              <a:t>Dallas when </a:t>
            </a:r>
            <a:r>
              <a:rPr lang="en-US" sz="1800" i="1" dirty="0">
                <a:solidFill>
                  <a:prstClr val="black"/>
                </a:solidFill>
              </a:rPr>
              <a:t>they are 9 years old get </a:t>
            </a:r>
            <a:r>
              <a:rPr lang="en-US" sz="1800" b="1" i="1" u="sng" dirty="0" smtClean="0">
                <a:solidFill>
                  <a:prstClr val="black"/>
                </a:solidFill>
              </a:rPr>
              <a:t>54% </a:t>
            </a:r>
            <a:r>
              <a:rPr lang="en-US" sz="1800" b="1" i="1" u="sng" dirty="0">
                <a:solidFill>
                  <a:prstClr val="black"/>
                </a:solidFill>
              </a:rPr>
              <a:t>of the gain</a:t>
            </a:r>
            <a:r>
              <a:rPr lang="en-US" sz="1800" b="1" i="1" dirty="0">
                <a:solidFill>
                  <a:prstClr val="black"/>
                </a:solidFill>
              </a:rPr>
              <a:t> </a:t>
            </a:r>
            <a:r>
              <a:rPr lang="en-US" sz="1800" i="1" dirty="0">
                <a:solidFill>
                  <a:prstClr val="black"/>
                </a:solidFill>
              </a:rPr>
              <a:t>from growing up </a:t>
            </a:r>
            <a:r>
              <a:rPr lang="en-US" sz="1800" i="1">
                <a:solidFill>
                  <a:prstClr val="black"/>
                </a:solidFill>
              </a:rPr>
              <a:t>in </a:t>
            </a:r>
            <a:r>
              <a:rPr lang="en-US" sz="1800" i="1" smtClean="0">
                <a:solidFill>
                  <a:prstClr val="black"/>
                </a:solidFill>
              </a:rPr>
              <a:t>Dallas from </a:t>
            </a:r>
            <a:r>
              <a:rPr lang="en-US" sz="1800" i="1" dirty="0">
                <a:solidFill>
                  <a:prstClr val="black"/>
                </a:solidFill>
              </a:rPr>
              <a:t>birth</a:t>
            </a:r>
          </a:p>
        </p:txBody>
      </p:sp>
      <p:sp>
        <p:nvSpPr>
          <p:cNvPr id="156" name="Line 84"/>
          <p:cNvSpPr>
            <a:spLocks noChangeShapeType="1"/>
          </p:cNvSpPr>
          <p:nvPr/>
        </p:nvSpPr>
        <p:spPr bwMode="auto">
          <a:xfrm flipV="1">
            <a:off x="1143000" y="2798763"/>
            <a:ext cx="509589" cy="234946"/>
          </a:xfrm>
          <a:prstGeom prst="line">
            <a:avLst/>
          </a:prstGeom>
          <a:ln w="28575">
            <a:headEnd type="triangle"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49" grpId="0" animBg="1"/>
      <p:bldP spid="151" grpId="0"/>
      <p:bldP spid="1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0" y="152400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1E2D53"/>
                </a:solidFill>
              </a:rPr>
              <a:t>The Geography of Upward Mobility in the United States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0" y="485001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2D53"/>
                </a:solidFill>
              </a:rPr>
              <a:t>Causal Effects on Income for Poor Children, by County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/>
          <a:stretch/>
        </p:blipFill>
        <p:spPr>
          <a:xfrm>
            <a:off x="1" y="990600"/>
            <a:ext cx="9144000" cy="50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553200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Estimates represent % change in adult earnings for 20 years of childhood spent in county</a:t>
            </a:r>
            <a:endParaRPr lang="en-US" sz="1400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i="1" dirty="0" smtClean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316011"/>
              </p:ext>
            </p:extLst>
          </p:nvPr>
        </p:nvGraphicFramePr>
        <p:xfrm>
          <a:off x="238224" y="914400"/>
          <a:ext cx="8677176" cy="5407822"/>
        </p:xfrm>
        <a:graphic>
          <a:graphicData uri="http://schemas.openxmlformats.org/drawingml/2006/table">
            <a:tbl>
              <a:tblPr firstRow="1" firstCol="1" bandRow="1"/>
              <a:tblGrid>
                <a:gridCol w="921528"/>
                <a:gridCol w="1702077"/>
                <a:gridCol w="1388210"/>
                <a:gridCol w="623221"/>
                <a:gridCol w="874535"/>
                <a:gridCol w="1796005"/>
                <a:gridCol w="1371600"/>
              </a:tblGrid>
              <a:tr h="152400">
                <a:tc gridSpan="2"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822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10 Counties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10 Counties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697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Earnings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Earnings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Dupage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+15.1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Pima, AZ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Snohomish, 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+14.4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Bronx, NY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Bergen, NJ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+14.1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Milwaukee, WI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Bucks, PA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Wayne, MI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Costa,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+12.1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Fresno,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Fairfax, VA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+12.1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Cook, 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King, 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Orange, FL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-13.5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Norfolk, 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+10.8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Hillsborough, FL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-13.5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Montgomery, MD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+10.5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Mecklenburg, 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-13.8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Middlesex, NJ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+8.6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Baltimore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City, MD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34"/>
          <p:cNvSpPr>
            <a:spLocks noChangeArrowheads="1"/>
          </p:cNvSpPr>
          <p:nvPr/>
        </p:nvSpPr>
        <p:spPr bwMode="auto">
          <a:xfrm>
            <a:off x="0" y="152400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1E2D53"/>
                </a:solidFill>
                <a:latin typeface="Calibri"/>
              </a:rPr>
              <a:t>Causal Effects on Earnings for Children in Low-Income Families</a:t>
            </a:r>
            <a:endParaRPr lang="en-US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57"/>
          <p:cNvSpPr>
            <a:spLocks noChangeArrowheads="1"/>
          </p:cNvSpPr>
          <p:nvPr/>
        </p:nvSpPr>
        <p:spPr bwMode="auto">
          <a:xfrm>
            <a:off x="0" y="485001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2D53"/>
                </a:solidFill>
                <a:latin typeface="Calibri"/>
              </a:rPr>
              <a:t>Top 10 and Bottom 10 Among the 100 Largest Counties in the U.S.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3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Level">
  <a:themeElements>
    <a:clrScheme name="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FFFFFF"/>
      </a:accent3>
      <a:accent4>
        <a:srgbClr val="000000"/>
      </a:accent4>
      <a:accent5>
        <a:srgbClr val="BCCAAA"/>
      </a:accent5>
      <a:accent6>
        <a:srgbClr val="A8B975"/>
      </a:accent6>
      <a:hlink>
        <a:srgbClr val="FFC000"/>
      </a:hlink>
      <a:folHlink>
        <a:srgbClr val="C0C000"/>
      </a:folHlink>
    </a:clrScheme>
    <a:fontScheme name="1_Level">
      <a:majorFont>
        <a:latin typeface="Garamond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EAD6D80120484DBA942028BA202DC4" ma:contentTypeVersion="0" ma:contentTypeDescription="Create a new document." ma:contentTypeScope="" ma:versionID="cc13a379b8152b84c742f3edb465aa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7D792A-B645-4B20-AEB6-6B4E925B2438}"/>
</file>

<file path=customXml/itemProps2.xml><?xml version="1.0" encoding="utf-8"?>
<ds:datastoreItem xmlns:ds="http://schemas.openxmlformats.org/officeDocument/2006/customXml" ds:itemID="{C32C20BC-6305-4F72-B585-38C3EEB5FA93}"/>
</file>

<file path=customXml/itemProps3.xml><?xml version="1.0" encoding="utf-8"?>
<ds:datastoreItem xmlns:ds="http://schemas.openxmlformats.org/officeDocument/2006/customXml" ds:itemID="{00D68CF5-B24E-4BB4-81E6-BBD507720F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85953</TotalTime>
  <Words>2283</Words>
  <Application>Microsoft Office PowerPoint</Application>
  <PresentationFormat>On-screen Show (4:3)</PresentationFormat>
  <Paragraphs>677</Paragraphs>
  <Slides>42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5_Office Theme</vt:lpstr>
      <vt:lpstr>2_Beamer Template</vt:lpstr>
      <vt:lpstr>Office Theme</vt:lpstr>
      <vt:lpstr>11_Office Theme</vt:lpstr>
      <vt:lpstr>Default Design</vt:lpstr>
      <vt:lpstr>3_Level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Characteristics of High-Mobility Areas? Five Strongest Correlates of Upward Mobility</vt:lpstr>
      <vt:lpstr>PowerPoint Presentation</vt:lpstr>
      <vt:lpstr>PowerPoint Presentation</vt:lpstr>
      <vt:lpstr>Five Strongest Correlates of Upward Mobility</vt:lpstr>
      <vt:lpstr>Five Strongest Correlates of Upward Mobility</vt:lpstr>
      <vt:lpstr>Five Strongest Correlates of Upward Mobility</vt:lpstr>
      <vt:lpstr>Five Strongest Correlates of Upward Mobility</vt:lpstr>
      <vt:lpstr>Correlates of Upward Mobility in Dallas and Fort Worth</vt:lpstr>
      <vt:lpstr>Policies to Improve Upward Mobility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Equality of Opportunity and Economic Growth</vt:lpstr>
      <vt:lpstr>PowerPoint Presentation</vt:lpstr>
      <vt:lpstr>PowerPoint Presentation</vt:lpstr>
      <vt:lpstr>PowerPoint Presentation</vt:lpstr>
      <vt:lpstr>Upward Mobility and Economic Growth</vt:lpstr>
      <vt:lpstr>PowerPoint Presentation</vt:lpstr>
      <vt:lpstr>PowerPoint Presentation</vt:lpstr>
      <vt:lpstr>PowerPoint Presentation</vt:lpstr>
    </vt:vector>
  </TitlesOfParts>
  <Company>Staford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Rangel</dc:creator>
  <cp:lastModifiedBy>Friedman, John</cp:lastModifiedBy>
  <cp:revision>3706</cp:revision>
  <cp:lastPrinted>2013-03-05T20:05:03Z</cp:lastPrinted>
  <dcterms:created xsi:type="dcterms:W3CDTF">2012-01-26T20:38:46Z</dcterms:created>
  <dcterms:modified xsi:type="dcterms:W3CDTF">2016-05-10T13:57:14Z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0x010100B2EAD6D80120484DBA942028BA202DC4</vt:lpwstr>
  </property>
  <property fmtid="{D5CDD505-2E9C-101B-9397-08002B2CF9AE}" pid="3" name="Order">
    <vt:r8>3200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