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2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61.xml" ContentType="application/vnd.openxmlformats-officedocument.presentationml.notesSlide+xml"/>
  <Override PartName="/ppt/notesSlides/notesSlide3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handoutMasterIdLst>
    <p:handoutMasterId r:id="rId75"/>
  </p:handoutMasterIdLst>
  <p:sldIdLst>
    <p:sldId id="271" r:id="rId2"/>
    <p:sldId id="348" r:id="rId3"/>
    <p:sldId id="273" r:id="rId4"/>
    <p:sldId id="286" r:id="rId5"/>
    <p:sldId id="317" r:id="rId6"/>
    <p:sldId id="359" r:id="rId7"/>
    <p:sldId id="351" r:id="rId8"/>
    <p:sldId id="260" r:id="rId9"/>
    <p:sldId id="279" r:id="rId10"/>
    <p:sldId id="284" r:id="rId11"/>
    <p:sldId id="295" r:id="rId12"/>
    <p:sldId id="352" r:id="rId13"/>
    <p:sldId id="353" r:id="rId14"/>
    <p:sldId id="354" r:id="rId15"/>
    <p:sldId id="355" r:id="rId16"/>
    <p:sldId id="356" r:id="rId17"/>
    <p:sldId id="357" r:id="rId18"/>
    <p:sldId id="308" r:id="rId19"/>
    <p:sldId id="336" r:id="rId20"/>
    <p:sldId id="370" r:id="rId21"/>
    <p:sldId id="371" r:id="rId22"/>
    <p:sldId id="372" r:id="rId23"/>
    <p:sldId id="380" r:id="rId24"/>
    <p:sldId id="382" r:id="rId25"/>
    <p:sldId id="374" r:id="rId26"/>
    <p:sldId id="375" r:id="rId27"/>
    <p:sldId id="393" r:id="rId28"/>
    <p:sldId id="396" r:id="rId29"/>
    <p:sldId id="398" r:id="rId30"/>
    <p:sldId id="383" r:id="rId31"/>
    <p:sldId id="287" r:id="rId32"/>
    <p:sldId id="376" r:id="rId33"/>
    <p:sldId id="377" r:id="rId34"/>
    <p:sldId id="378" r:id="rId35"/>
    <p:sldId id="367" r:id="rId36"/>
    <p:sldId id="379" r:id="rId37"/>
    <p:sldId id="297" r:id="rId38"/>
    <p:sldId id="389" r:id="rId39"/>
    <p:sldId id="390" r:id="rId40"/>
    <p:sldId id="303" r:id="rId41"/>
    <p:sldId id="397" r:id="rId42"/>
    <p:sldId id="401" r:id="rId43"/>
    <p:sldId id="400" r:id="rId44"/>
    <p:sldId id="399" r:id="rId45"/>
    <p:sldId id="324" r:id="rId46"/>
    <p:sldId id="386" r:id="rId47"/>
    <p:sldId id="391" r:id="rId48"/>
    <p:sldId id="392" r:id="rId49"/>
    <p:sldId id="387" r:id="rId50"/>
    <p:sldId id="388" r:id="rId51"/>
    <p:sldId id="263" r:id="rId52"/>
    <p:sldId id="358" r:id="rId53"/>
    <p:sldId id="323" r:id="rId54"/>
    <p:sldId id="261" r:id="rId55"/>
    <p:sldId id="266" r:id="rId56"/>
    <p:sldId id="301" r:id="rId57"/>
    <p:sldId id="302" r:id="rId58"/>
    <p:sldId id="384" r:id="rId59"/>
    <p:sldId id="361" r:id="rId60"/>
    <p:sldId id="364" r:id="rId61"/>
    <p:sldId id="296" r:id="rId62"/>
    <p:sldId id="394" r:id="rId63"/>
    <p:sldId id="395" r:id="rId64"/>
    <p:sldId id="385" r:id="rId65"/>
    <p:sldId id="369" r:id="rId66"/>
    <p:sldId id="360" r:id="rId67"/>
    <p:sldId id="362" r:id="rId68"/>
    <p:sldId id="363" r:id="rId69"/>
    <p:sldId id="365" r:id="rId70"/>
    <p:sldId id="366" r:id="rId71"/>
    <p:sldId id="368" r:id="rId72"/>
    <p:sldId id="373" r:id="rId73"/>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63F88"/>
    <a:srgbClr val="3056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4" autoAdjust="0"/>
    <p:restoredTop sz="86835" autoAdjust="0"/>
  </p:normalViewPr>
  <p:slideViewPr>
    <p:cSldViewPr>
      <p:cViewPr varScale="1">
        <p:scale>
          <a:sx n="119" d="100"/>
          <a:sy n="119" d="100"/>
        </p:scale>
        <p:origin x="1450" y="101"/>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72" d="100"/>
        <a:sy n="172" d="100"/>
      </p:scale>
      <p:origin x="0" y="-30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ustomXml" Target="../customXml/item3.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428BDF-41A1-4BC3-A25D-8AF6219BCA33}"/>
              </a:ext>
            </a:extLst>
          </p:cNvPr>
          <p:cNvSpPr>
            <a:spLocks noGrp="1"/>
          </p:cNvSpPr>
          <p:nvPr>
            <p:ph type="hdr" sz="quarter"/>
          </p:nvPr>
        </p:nvSpPr>
        <p:spPr>
          <a:xfrm>
            <a:off x="0" y="2"/>
            <a:ext cx="3026834" cy="465797"/>
          </a:xfrm>
          <a:prstGeom prst="rect">
            <a:avLst/>
          </a:prstGeom>
        </p:spPr>
        <p:txBody>
          <a:bodyPr vert="horz" lIns="92940" tIns="46470" rIns="92940" bIns="4647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E593BC-9035-41A2-B3D4-C39DD4C38711}"/>
              </a:ext>
            </a:extLst>
          </p:cNvPr>
          <p:cNvSpPr>
            <a:spLocks noGrp="1"/>
          </p:cNvSpPr>
          <p:nvPr>
            <p:ph type="dt" sz="quarter" idx="1"/>
          </p:nvPr>
        </p:nvSpPr>
        <p:spPr>
          <a:xfrm>
            <a:off x="3956550" y="2"/>
            <a:ext cx="3026834" cy="465797"/>
          </a:xfrm>
          <a:prstGeom prst="rect">
            <a:avLst/>
          </a:prstGeom>
        </p:spPr>
        <p:txBody>
          <a:bodyPr vert="horz" lIns="92940" tIns="46470" rIns="92940" bIns="46470" rtlCol="0"/>
          <a:lstStyle>
            <a:lvl1pPr algn="r">
              <a:defRPr sz="1200"/>
            </a:lvl1pPr>
          </a:lstStyle>
          <a:p>
            <a:fld id="{CFF6F72D-14D9-4039-928E-AF325A42E914}" type="datetimeFigureOut">
              <a:rPr lang="en-US" smtClean="0"/>
              <a:t>10/12/2022</a:t>
            </a:fld>
            <a:endParaRPr lang="en-US" dirty="0"/>
          </a:p>
        </p:txBody>
      </p:sp>
      <p:sp>
        <p:nvSpPr>
          <p:cNvPr id="4" name="Footer Placeholder 3">
            <a:extLst>
              <a:ext uri="{FF2B5EF4-FFF2-40B4-BE49-F238E27FC236}">
                <a16:creationId xmlns:a16="http://schemas.microsoft.com/office/drawing/2014/main" id="{BACA1AC0-9CA5-42FD-A57F-704994313848}"/>
              </a:ext>
            </a:extLst>
          </p:cNvPr>
          <p:cNvSpPr>
            <a:spLocks noGrp="1"/>
          </p:cNvSpPr>
          <p:nvPr>
            <p:ph type="ftr" sz="quarter" idx="2"/>
          </p:nvPr>
        </p:nvSpPr>
        <p:spPr>
          <a:xfrm>
            <a:off x="0" y="8817905"/>
            <a:ext cx="3026834" cy="465796"/>
          </a:xfrm>
          <a:prstGeom prst="rect">
            <a:avLst/>
          </a:prstGeom>
        </p:spPr>
        <p:txBody>
          <a:bodyPr vert="horz" lIns="92940" tIns="46470" rIns="92940" bIns="4647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FAAE37C-83AF-4B75-ACB6-6F778C26E9C3}"/>
              </a:ext>
            </a:extLst>
          </p:cNvPr>
          <p:cNvSpPr>
            <a:spLocks noGrp="1"/>
          </p:cNvSpPr>
          <p:nvPr>
            <p:ph type="sldNum" sz="quarter" idx="3"/>
          </p:nvPr>
        </p:nvSpPr>
        <p:spPr>
          <a:xfrm>
            <a:off x="3956550" y="8817905"/>
            <a:ext cx="3026834" cy="465796"/>
          </a:xfrm>
          <a:prstGeom prst="rect">
            <a:avLst/>
          </a:prstGeom>
        </p:spPr>
        <p:txBody>
          <a:bodyPr vert="horz" lIns="92940" tIns="46470" rIns="92940" bIns="46470" rtlCol="0" anchor="b"/>
          <a:lstStyle>
            <a:lvl1pPr algn="r">
              <a:defRPr sz="1200"/>
            </a:lvl1pPr>
          </a:lstStyle>
          <a:p>
            <a:fld id="{4BCBD7AE-7813-4634-BADA-AA724CEFE87A}" type="slidenum">
              <a:rPr lang="en-US" smtClean="0"/>
              <a:t>‹#›</a:t>
            </a:fld>
            <a:endParaRPr lang="en-US" dirty="0"/>
          </a:p>
        </p:txBody>
      </p:sp>
    </p:spTree>
    <p:extLst>
      <p:ext uri="{BB962C8B-B14F-4D97-AF65-F5344CB8AC3E}">
        <p14:creationId xmlns:p14="http://schemas.microsoft.com/office/powerpoint/2010/main" val="2750518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26517" cy="465610"/>
          </a:xfrm>
          <a:prstGeom prst="rect">
            <a:avLst/>
          </a:prstGeom>
        </p:spPr>
        <p:txBody>
          <a:bodyPr vert="horz" lIns="91101" tIns="45549" rIns="91101" bIns="45549" rtlCol="0"/>
          <a:lstStyle>
            <a:lvl1pPr algn="l">
              <a:defRPr sz="1200"/>
            </a:lvl1pPr>
          </a:lstStyle>
          <a:p>
            <a:endParaRPr lang="en-US" dirty="0"/>
          </a:p>
        </p:txBody>
      </p:sp>
      <p:sp>
        <p:nvSpPr>
          <p:cNvPr id="3" name="Date Placeholder 2"/>
          <p:cNvSpPr>
            <a:spLocks noGrp="1"/>
          </p:cNvSpPr>
          <p:nvPr>
            <p:ph type="dt" idx="1"/>
          </p:nvPr>
        </p:nvSpPr>
        <p:spPr>
          <a:xfrm>
            <a:off x="3956905" y="1"/>
            <a:ext cx="3026517" cy="465610"/>
          </a:xfrm>
          <a:prstGeom prst="rect">
            <a:avLst/>
          </a:prstGeom>
        </p:spPr>
        <p:txBody>
          <a:bodyPr vert="horz" lIns="91101" tIns="45549" rIns="91101" bIns="45549" rtlCol="0"/>
          <a:lstStyle>
            <a:lvl1pPr algn="r">
              <a:defRPr sz="1200"/>
            </a:lvl1pPr>
          </a:lstStyle>
          <a:p>
            <a:fld id="{C1B1BD56-0FC0-4576-A56D-D3B2EFC41D51}" type="datetimeFigureOut">
              <a:rPr lang="en-US" smtClean="0"/>
              <a:t>10/12/2022</a:t>
            </a:fld>
            <a:endParaRPr lang="en-US" dirty="0"/>
          </a:p>
        </p:txBody>
      </p:sp>
      <p:sp>
        <p:nvSpPr>
          <p:cNvPr id="4" name="Slide Image Placeholder 3"/>
          <p:cNvSpPr>
            <a:spLocks noGrp="1" noRot="1" noChangeAspect="1"/>
          </p:cNvSpPr>
          <p:nvPr>
            <p:ph type="sldImg" idx="2"/>
          </p:nvPr>
        </p:nvSpPr>
        <p:spPr>
          <a:xfrm>
            <a:off x="1404938" y="1162050"/>
            <a:ext cx="4175125" cy="3132138"/>
          </a:xfrm>
          <a:prstGeom prst="rect">
            <a:avLst/>
          </a:prstGeom>
          <a:noFill/>
          <a:ln w="12700">
            <a:solidFill>
              <a:prstClr val="black"/>
            </a:solidFill>
          </a:ln>
        </p:spPr>
        <p:txBody>
          <a:bodyPr vert="horz" lIns="91101" tIns="45549" rIns="91101" bIns="45549" rtlCol="0" anchor="ctr"/>
          <a:lstStyle/>
          <a:p>
            <a:endParaRPr lang="en-US" dirty="0"/>
          </a:p>
        </p:txBody>
      </p:sp>
      <p:sp>
        <p:nvSpPr>
          <p:cNvPr id="5" name="Notes Placeholder 4"/>
          <p:cNvSpPr>
            <a:spLocks noGrp="1"/>
          </p:cNvSpPr>
          <p:nvPr>
            <p:ph type="body" sz="quarter" idx="3"/>
          </p:nvPr>
        </p:nvSpPr>
        <p:spPr>
          <a:xfrm>
            <a:off x="698184" y="4467644"/>
            <a:ext cx="5588632" cy="3655199"/>
          </a:xfrm>
          <a:prstGeom prst="rect">
            <a:avLst/>
          </a:prstGeom>
        </p:spPr>
        <p:txBody>
          <a:bodyPr vert="horz" lIns="91101" tIns="45549" rIns="91101" bIns="4554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18092"/>
            <a:ext cx="3026517" cy="465610"/>
          </a:xfrm>
          <a:prstGeom prst="rect">
            <a:avLst/>
          </a:prstGeom>
        </p:spPr>
        <p:txBody>
          <a:bodyPr vert="horz" lIns="91101" tIns="45549" rIns="91101" bIns="4554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905" y="8818092"/>
            <a:ext cx="3026517" cy="465610"/>
          </a:xfrm>
          <a:prstGeom prst="rect">
            <a:avLst/>
          </a:prstGeom>
        </p:spPr>
        <p:txBody>
          <a:bodyPr vert="horz" lIns="91101" tIns="45549" rIns="91101" bIns="45549" rtlCol="0" anchor="b"/>
          <a:lstStyle>
            <a:lvl1pPr algn="r">
              <a:defRPr sz="1200"/>
            </a:lvl1pPr>
          </a:lstStyle>
          <a:p>
            <a:fld id="{4211A267-F8C8-450B-BABA-7E2E6510215A}" type="slidenum">
              <a:rPr lang="en-US" smtClean="0"/>
              <a:t>‹#›</a:t>
            </a:fld>
            <a:endParaRPr lang="en-US" dirty="0"/>
          </a:p>
        </p:txBody>
      </p:sp>
    </p:spTree>
    <p:extLst>
      <p:ext uri="{BB962C8B-B14F-4D97-AF65-F5344CB8AC3E}">
        <p14:creationId xmlns:p14="http://schemas.microsoft.com/office/powerpoint/2010/main" val="1986602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BFB763-B3DE-4A15-B985-B4F882CD0858}" type="slidenum">
              <a:rPr lang="en-US" smtClean="0"/>
              <a:t>1</a:t>
            </a:fld>
            <a:endParaRPr lang="en-US" dirty="0"/>
          </a:p>
        </p:txBody>
      </p:sp>
    </p:spTree>
    <p:extLst>
      <p:ext uri="{BB962C8B-B14F-4D97-AF65-F5344CB8AC3E}">
        <p14:creationId xmlns:p14="http://schemas.microsoft.com/office/powerpoint/2010/main" val="71176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specific items that were on the petition – what we’ll be discussing at these meetings</a:t>
            </a:r>
          </a:p>
        </p:txBody>
      </p:sp>
      <p:sp>
        <p:nvSpPr>
          <p:cNvPr id="4" name="Slide Number Placeholder 3"/>
          <p:cNvSpPr>
            <a:spLocks noGrp="1"/>
          </p:cNvSpPr>
          <p:nvPr>
            <p:ph type="sldNum" sz="quarter" idx="10"/>
          </p:nvPr>
        </p:nvSpPr>
        <p:spPr/>
        <p:txBody>
          <a:bodyPr/>
          <a:lstStyle/>
          <a:p>
            <a:fld id="{4211A267-F8C8-450B-BABA-7E2E6510215A}" type="slidenum">
              <a:rPr lang="en-US" smtClean="0"/>
              <a:t>10</a:t>
            </a:fld>
            <a:endParaRPr lang="en-US" dirty="0"/>
          </a:p>
        </p:txBody>
      </p:sp>
    </p:spTree>
    <p:extLst>
      <p:ext uri="{BB962C8B-B14F-4D97-AF65-F5344CB8AC3E}">
        <p14:creationId xmlns:p14="http://schemas.microsoft.com/office/powerpoint/2010/main" val="3568823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11</a:t>
            </a:fld>
            <a:endParaRPr lang="en-US" dirty="0"/>
          </a:p>
        </p:txBody>
      </p:sp>
    </p:spTree>
    <p:extLst>
      <p:ext uri="{BB962C8B-B14F-4D97-AF65-F5344CB8AC3E}">
        <p14:creationId xmlns:p14="http://schemas.microsoft.com/office/powerpoint/2010/main" val="1127588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53127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54598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9637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94303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50665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70507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18</a:t>
            </a:fld>
            <a:endParaRPr lang="en-US" dirty="0"/>
          </a:p>
        </p:txBody>
      </p:sp>
    </p:spTree>
    <p:extLst>
      <p:ext uri="{BB962C8B-B14F-4D97-AF65-F5344CB8AC3E}">
        <p14:creationId xmlns:p14="http://schemas.microsoft.com/office/powerpoint/2010/main" val="1724674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1A267-F8C8-450B-BABA-7E2E6510215A}" type="slidenum">
              <a:rPr lang="en-US" smtClean="0"/>
              <a:t>19</a:t>
            </a:fld>
            <a:endParaRPr lang="en-US" dirty="0"/>
          </a:p>
        </p:txBody>
      </p:sp>
    </p:spTree>
    <p:extLst>
      <p:ext uri="{BB962C8B-B14F-4D97-AF65-F5344CB8AC3E}">
        <p14:creationId xmlns:p14="http://schemas.microsoft.com/office/powerpoint/2010/main" val="2652325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2</a:t>
            </a:fld>
            <a:endParaRPr lang="en-US" dirty="0"/>
          </a:p>
        </p:txBody>
      </p:sp>
    </p:spTree>
    <p:extLst>
      <p:ext uri="{BB962C8B-B14F-4D97-AF65-F5344CB8AC3E}">
        <p14:creationId xmlns:p14="http://schemas.microsoft.com/office/powerpoint/2010/main" val="3254253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1A267-F8C8-450B-BABA-7E2E6510215A}" type="slidenum">
              <a:rPr lang="en-US" smtClean="0"/>
              <a:t>20</a:t>
            </a:fld>
            <a:endParaRPr lang="en-US" dirty="0"/>
          </a:p>
        </p:txBody>
      </p:sp>
    </p:spTree>
    <p:extLst>
      <p:ext uri="{BB962C8B-B14F-4D97-AF65-F5344CB8AC3E}">
        <p14:creationId xmlns:p14="http://schemas.microsoft.com/office/powerpoint/2010/main" val="1885289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21</a:t>
            </a:fld>
            <a:endParaRPr lang="en-US" dirty="0"/>
          </a:p>
        </p:txBody>
      </p:sp>
    </p:spTree>
    <p:extLst>
      <p:ext uri="{BB962C8B-B14F-4D97-AF65-F5344CB8AC3E}">
        <p14:creationId xmlns:p14="http://schemas.microsoft.com/office/powerpoint/2010/main" val="3016854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22</a:t>
            </a:fld>
            <a:endParaRPr lang="en-US" dirty="0"/>
          </a:p>
        </p:txBody>
      </p:sp>
    </p:spTree>
    <p:extLst>
      <p:ext uri="{BB962C8B-B14F-4D97-AF65-F5344CB8AC3E}">
        <p14:creationId xmlns:p14="http://schemas.microsoft.com/office/powerpoint/2010/main" val="3237474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regs for driveway access; Point is that access is allowed from EITHER street or alley, but not both</a:t>
            </a:r>
          </a:p>
        </p:txBody>
      </p:sp>
      <p:sp>
        <p:nvSpPr>
          <p:cNvPr id="4" name="Slide Number Placeholder 3"/>
          <p:cNvSpPr>
            <a:spLocks noGrp="1"/>
          </p:cNvSpPr>
          <p:nvPr>
            <p:ph type="sldNum" sz="quarter" idx="5"/>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17915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13659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85293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761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5170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28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99545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29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93093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3</a:t>
            </a:fld>
            <a:endParaRPr lang="en-US" dirty="0"/>
          </a:p>
        </p:txBody>
      </p:sp>
    </p:spTree>
    <p:extLst>
      <p:ext uri="{BB962C8B-B14F-4D97-AF65-F5344CB8AC3E}">
        <p14:creationId xmlns:p14="http://schemas.microsoft.com/office/powerpoint/2010/main" val="3126275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811" indent="-170811">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11A267-F8C8-450B-BABA-7E2E651021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5853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811" indent="-170811">
              <a:buFontTx/>
              <a:buChar char="-"/>
            </a:pPr>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31</a:t>
            </a:fld>
            <a:endParaRPr lang="en-US" dirty="0"/>
          </a:p>
        </p:txBody>
      </p:sp>
    </p:spTree>
    <p:extLst>
      <p:ext uri="{BB962C8B-B14F-4D97-AF65-F5344CB8AC3E}">
        <p14:creationId xmlns:p14="http://schemas.microsoft.com/office/powerpoint/2010/main" val="165724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46897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regs for driveway access; Point is that access is allowed from EITHER street or alley, but not both</a:t>
            </a:r>
          </a:p>
        </p:txBody>
      </p:sp>
      <p:sp>
        <p:nvSpPr>
          <p:cNvPr id="4" name="Slide Number Placeholder 3"/>
          <p:cNvSpPr>
            <a:spLocks noGrp="1"/>
          </p:cNvSpPr>
          <p:nvPr>
            <p:ph type="sldNum" sz="quarter" idx="5"/>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33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471704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34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236125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35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00392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36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559145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1A267-F8C8-450B-BABA-7E2E6510215A}" type="slidenum">
              <a:rPr lang="en-US" smtClean="0"/>
              <a:t>37</a:t>
            </a:fld>
            <a:endParaRPr lang="en-US" dirty="0"/>
          </a:p>
        </p:txBody>
      </p:sp>
    </p:spTree>
    <p:extLst>
      <p:ext uri="{BB962C8B-B14F-4D97-AF65-F5344CB8AC3E}">
        <p14:creationId xmlns:p14="http://schemas.microsoft.com/office/powerpoint/2010/main" val="13885031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1A267-F8C8-450B-BABA-7E2E6510215A}" type="slidenum">
              <a:rPr lang="en-US" smtClean="0"/>
              <a:t>38</a:t>
            </a:fld>
            <a:endParaRPr lang="en-US" dirty="0"/>
          </a:p>
        </p:txBody>
      </p:sp>
    </p:spTree>
    <p:extLst>
      <p:ext uri="{BB962C8B-B14F-4D97-AF65-F5344CB8AC3E}">
        <p14:creationId xmlns:p14="http://schemas.microsoft.com/office/powerpoint/2010/main" val="21202323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1A267-F8C8-450B-BABA-7E2E6510215A}" type="slidenum">
              <a:rPr lang="en-US" smtClean="0"/>
              <a:t>39</a:t>
            </a:fld>
            <a:endParaRPr lang="en-US" dirty="0"/>
          </a:p>
        </p:txBody>
      </p:sp>
    </p:spTree>
    <p:extLst>
      <p:ext uri="{BB962C8B-B14F-4D97-AF65-F5344CB8AC3E}">
        <p14:creationId xmlns:p14="http://schemas.microsoft.com/office/powerpoint/2010/main" val="1515634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4</a:t>
            </a:fld>
            <a:endParaRPr lang="en-US" dirty="0"/>
          </a:p>
        </p:txBody>
      </p:sp>
    </p:spTree>
    <p:extLst>
      <p:ext uri="{BB962C8B-B14F-4D97-AF65-F5344CB8AC3E}">
        <p14:creationId xmlns:p14="http://schemas.microsoft.com/office/powerpoint/2010/main" val="39699564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40</a:t>
            </a:fld>
            <a:endParaRPr lang="en-US" dirty="0"/>
          </a:p>
        </p:txBody>
      </p:sp>
    </p:spTree>
    <p:extLst>
      <p:ext uri="{BB962C8B-B14F-4D97-AF65-F5344CB8AC3E}">
        <p14:creationId xmlns:p14="http://schemas.microsoft.com/office/powerpoint/2010/main" val="22135838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41</a:t>
            </a:fld>
            <a:endParaRPr lang="en-US" dirty="0"/>
          </a:p>
        </p:txBody>
      </p:sp>
    </p:spTree>
    <p:extLst>
      <p:ext uri="{BB962C8B-B14F-4D97-AF65-F5344CB8AC3E}">
        <p14:creationId xmlns:p14="http://schemas.microsoft.com/office/powerpoint/2010/main" val="2354946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42</a:t>
            </a:fld>
            <a:endParaRPr lang="en-US" dirty="0"/>
          </a:p>
        </p:txBody>
      </p:sp>
    </p:spTree>
    <p:extLst>
      <p:ext uri="{BB962C8B-B14F-4D97-AF65-F5344CB8AC3E}">
        <p14:creationId xmlns:p14="http://schemas.microsoft.com/office/powerpoint/2010/main" val="12053376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43</a:t>
            </a:fld>
            <a:endParaRPr lang="en-US" dirty="0"/>
          </a:p>
        </p:txBody>
      </p:sp>
    </p:spTree>
    <p:extLst>
      <p:ext uri="{BB962C8B-B14F-4D97-AF65-F5344CB8AC3E}">
        <p14:creationId xmlns:p14="http://schemas.microsoft.com/office/powerpoint/2010/main" val="3229232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44</a:t>
            </a:fld>
            <a:endParaRPr lang="en-US" dirty="0"/>
          </a:p>
        </p:txBody>
      </p:sp>
    </p:spTree>
    <p:extLst>
      <p:ext uri="{BB962C8B-B14F-4D97-AF65-F5344CB8AC3E}">
        <p14:creationId xmlns:p14="http://schemas.microsoft.com/office/powerpoint/2010/main" val="8984463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45</a:t>
            </a:fld>
            <a:endParaRPr lang="en-US" dirty="0"/>
          </a:p>
        </p:txBody>
      </p:sp>
    </p:spTree>
    <p:extLst>
      <p:ext uri="{BB962C8B-B14F-4D97-AF65-F5344CB8AC3E}">
        <p14:creationId xmlns:p14="http://schemas.microsoft.com/office/powerpoint/2010/main" val="10073171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1A267-F8C8-450B-BABA-7E2E6510215A}" type="slidenum">
              <a:rPr lang="en-US" smtClean="0"/>
              <a:t>46</a:t>
            </a:fld>
            <a:endParaRPr lang="en-US" dirty="0"/>
          </a:p>
        </p:txBody>
      </p:sp>
    </p:spTree>
    <p:extLst>
      <p:ext uri="{BB962C8B-B14F-4D97-AF65-F5344CB8AC3E}">
        <p14:creationId xmlns:p14="http://schemas.microsoft.com/office/powerpoint/2010/main" val="32189216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1A267-F8C8-450B-BABA-7E2E6510215A}" type="slidenum">
              <a:rPr lang="en-US" smtClean="0"/>
              <a:t>47</a:t>
            </a:fld>
            <a:endParaRPr lang="en-US" dirty="0"/>
          </a:p>
        </p:txBody>
      </p:sp>
    </p:spTree>
    <p:extLst>
      <p:ext uri="{BB962C8B-B14F-4D97-AF65-F5344CB8AC3E}">
        <p14:creationId xmlns:p14="http://schemas.microsoft.com/office/powerpoint/2010/main" val="40311940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1A267-F8C8-450B-BABA-7E2E6510215A}" type="slidenum">
              <a:rPr lang="en-US" smtClean="0"/>
              <a:t>48</a:t>
            </a:fld>
            <a:endParaRPr lang="en-US" dirty="0"/>
          </a:p>
        </p:txBody>
      </p:sp>
    </p:spTree>
    <p:extLst>
      <p:ext uri="{BB962C8B-B14F-4D97-AF65-F5344CB8AC3E}">
        <p14:creationId xmlns:p14="http://schemas.microsoft.com/office/powerpoint/2010/main" val="4310726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49</a:t>
            </a:fld>
            <a:endParaRPr lang="en-US" dirty="0"/>
          </a:p>
        </p:txBody>
      </p:sp>
    </p:spTree>
    <p:extLst>
      <p:ext uri="{BB962C8B-B14F-4D97-AF65-F5344CB8AC3E}">
        <p14:creationId xmlns:p14="http://schemas.microsoft.com/office/powerpoint/2010/main" val="229098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5</a:t>
            </a:fld>
            <a:endParaRPr lang="en-US" dirty="0"/>
          </a:p>
        </p:txBody>
      </p:sp>
    </p:spTree>
    <p:extLst>
      <p:ext uri="{BB962C8B-B14F-4D97-AF65-F5344CB8AC3E}">
        <p14:creationId xmlns:p14="http://schemas.microsoft.com/office/powerpoint/2010/main" val="1453672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50</a:t>
            </a:fld>
            <a:endParaRPr lang="en-US" dirty="0"/>
          </a:p>
        </p:txBody>
      </p:sp>
    </p:spTree>
    <p:extLst>
      <p:ext uri="{BB962C8B-B14F-4D97-AF65-F5344CB8AC3E}">
        <p14:creationId xmlns:p14="http://schemas.microsoft.com/office/powerpoint/2010/main" val="5544475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51</a:t>
            </a:fld>
            <a:endParaRPr lang="en-US" dirty="0"/>
          </a:p>
        </p:txBody>
      </p:sp>
    </p:spTree>
    <p:extLst>
      <p:ext uri="{BB962C8B-B14F-4D97-AF65-F5344CB8AC3E}">
        <p14:creationId xmlns:p14="http://schemas.microsoft.com/office/powerpoint/2010/main" val="3572315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52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323849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53</a:t>
            </a:fld>
            <a:endParaRPr lang="en-US" dirty="0"/>
          </a:p>
        </p:txBody>
      </p:sp>
    </p:spTree>
    <p:extLst>
      <p:ext uri="{BB962C8B-B14F-4D97-AF65-F5344CB8AC3E}">
        <p14:creationId xmlns:p14="http://schemas.microsoft.com/office/powerpoint/2010/main" val="16846934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dates in our specific process.</a:t>
            </a:r>
          </a:p>
        </p:txBody>
      </p:sp>
      <p:sp>
        <p:nvSpPr>
          <p:cNvPr id="4" name="Slide Number Placeholder 3"/>
          <p:cNvSpPr>
            <a:spLocks noGrp="1"/>
          </p:cNvSpPr>
          <p:nvPr>
            <p:ph type="sldNum" sz="quarter" idx="10"/>
          </p:nvPr>
        </p:nvSpPr>
        <p:spPr/>
        <p:txBody>
          <a:bodyPr/>
          <a:lstStyle/>
          <a:p>
            <a:fld id="{4211A267-F8C8-450B-BABA-7E2E6510215A}" type="slidenum">
              <a:rPr lang="en-US" smtClean="0"/>
              <a:t>54</a:t>
            </a:fld>
            <a:endParaRPr lang="en-US" dirty="0"/>
          </a:p>
        </p:txBody>
      </p:sp>
    </p:spTree>
    <p:extLst>
      <p:ext uri="{BB962C8B-B14F-4D97-AF65-F5344CB8AC3E}">
        <p14:creationId xmlns:p14="http://schemas.microsoft.com/office/powerpoint/2010/main" val="36549342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55</a:t>
            </a:fld>
            <a:endParaRPr lang="en-US" dirty="0"/>
          </a:p>
        </p:txBody>
      </p:sp>
    </p:spTree>
    <p:extLst>
      <p:ext uri="{BB962C8B-B14F-4D97-AF65-F5344CB8AC3E}">
        <p14:creationId xmlns:p14="http://schemas.microsoft.com/office/powerpoint/2010/main" val="16513042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Notification will be mailed of CPC and CC hearings – area + 500’ buffer; anyone can speak to the item at these hearings.</a:t>
            </a:r>
          </a:p>
        </p:txBody>
      </p:sp>
      <p:sp>
        <p:nvSpPr>
          <p:cNvPr id="4" name="Slide Number Placeholder 3"/>
          <p:cNvSpPr>
            <a:spLocks noGrp="1"/>
          </p:cNvSpPr>
          <p:nvPr>
            <p:ph type="sldNum" sz="quarter" idx="10"/>
          </p:nvPr>
        </p:nvSpPr>
        <p:spPr/>
        <p:txBody>
          <a:bodyPr/>
          <a:lstStyle/>
          <a:p>
            <a:fld id="{4211A267-F8C8-450B-BABA-7E2E6510215A}" type="slidenum">
              <a:rPr lang="en-US" smtClean="0"/>
              <a:t>56</a:t>
            </a:fld>
            <a:endParaRPr lang="en-US" dirty="0"/>
          </a:p>
        </p:txBody>
      </p:sp>
    </p:spTree>
    <p:extLst>
      <p:ext uri="{BB962C8B-B14F-4D97-AF65-F5344CB8AC3E}">
        <p14:creationId xmlns:p14="http://schemas.microsoft.com/office/powerpoint/2010/main" val="27651684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57</a:t>
            </a:fld>
            <a:endParaRPr lang="en-US" dirty="0"/>
          </a:p>
        </p:txBody>
      </p:sp>
    </p:spTree>
    <p:extLst>
      <p:ext uri="{BB962C8B-B14F-4D97-AF65-F5344CB8AC3E}">
        <p14:creationId xmlns:p14="http://schemas.microsoft.com/office/powerpoint/2010/main" val="36915234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58</a:t>
            </a:fld>
            <a:endParaRPr lang="en-US" dirty="0"/>
          </a:p>
        </p:txBody>
      </p:sp>
    </p:spTree>
    <p:extLst>
      <p:ext uri="{BB962C8B-B14F-4D97-AF65-F5344CB8AC3E}">
        <p14:creationId xmlns:p14="http://schemas.microsoft.com/office/powerpoint/2010/main" val="2033702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59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34364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190207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60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892178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1A267-F8C8-450B-BABA-7E2E6510215A}" type="slidenum">
              <a:rPr lang="en-US" smtClean="0"/>
              <a:t>61</a:t>
            </a:fld>
            <a:endParaRPr lang="en-US" dirty="0"/>
          </a:p>
        </p:txBody>
      </p:sp>
    </p:spTree>
    <p:extLst>
      <p:ext uri="{BB962C8B-B14F-4D97-AF65-F5344CB8AC3E}">
        <p14:creationId xmlns:p14="http://schemas.microsoft.com/office/powerpoint/2010/main" val="12008893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62</a:t>
            </a:fld>
            <a:endParaRPr lang="en-US" dirty="0"/>
          </a:p>
        </p:txBody>
      </p:sp>
    </p:spTree>
    <p:extLst>
      <p:ext uri="{BB962C8B-B14F-4D97-AF65-F5344CB8AC3E}">
        <p14:creationId xmlns:p14="http://schemas.microsoft.com/office/powerpoint/2010/main" val="29837574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63</a:t>
            </a:fld>
            <a:endParaRPr lang="en-US" dirty="0"/>
          </a:p>
        </p:txBody>
      </p:sp>
    </p:spTree>
    <p:extLst>
      <p:ext uri="{BB962C8B-B14F-4D97-AF65-F5344CB8AC3E}">
        <p14:creationId xmlns:p14="http://schemas.microsoft.com/office/powerpoint/2010/main" val="37601001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64</a:t>
            </a:fld>
            <a:endParaRPr lang="en-US" dirty="0"/>
          </a:p>
        </p:txBody>
      </p:sp>
    </p:spTree>
    <p:extLst>
      <p:ext uri="{BB962C8B-B14F-4D97-AF65-F5344CB8AC3E}">
        <p14:creationId xmlns:p14="http://schemas.microsoft.com/office/powerpoint/2010/main" val="29185073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65</a:t>
            </a:fld>
            <a:endParaRPr lang="en-US" dirty="0"/>
          </a:p>
        </p:txBody>
      </p:sp>
    </p:spTree>
    <p:extLst>
      <p:ext uri="{BB962C8B-B14F-4D97-AF65-F5344CB8AC3E}">
        <p14:creationId xmlns:p14="http://schemas.microsoft.com/office/powerpoint/2010/main" val="35793592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regs for driveway access; Point is that access is allowed from EITHER street or alley, but not both</a:t>
            </a:r>
          </a:p>
        </p:txBody>
      </p:sp>
      <p:sp>
        <p:nvSpPr>
          <p:cNvPr id="4" name="Slide Number Placeholder 3"/>
          <p:cNvSpPr>
            <a:spLocks noGrp="1"/>
          </p:cNvSpPr>
          <p:nvPr>
            <p:ph type="sldNum" sz="quarter" idx="5"/>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66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652863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67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840928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regs for driveway access; Point is that access is allowed from EITHER street or alley, but not both</a:t>
            </a:r>
          </a:p>
        </p:txBody>
      </p:sp>
      <p:sp>
        <p:nvSpPr>
          <p:cNvPr id="4" name="Slide Number Placeholder 3"/>
          <p:cNvSpPr>
            <a:spLocks noGrp="1"/>
          </p:cNvSpPr>
          <p:nvPr>
            <p:ph type="sldNum" sz="quarter" idx="5"/>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68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566341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69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44529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279138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regs for driveway access; Point is that access is allowed from EITHER street or alley, but not both</a:t>
            </a:r>
          </a:p>
        </p:txBody>
      </p:sp>
      <p:sp>
        <p:nvSpPr>
          <p:cNvPr id="4" name="Slide Number Placeholder 3"/>
          <p:cNvSpPr>
            <a:spLocks noGrp="1"/>
          </p:cNvSpPr>
          <p:nvPr>
            <p:ph type="sldNum" sz="quarter" idx="5"/>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70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002803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71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112194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72</a:t>
            </a:fld>
            <a:endParaRPr lang="en-US" dirty="0"/>
          </a:p>
        </p:txBody>
      </p:sp>
    </p:spTree>
    <p:extLst>
      <p:ext uri="{BB962C8B-B14F-4D97-AF65-F5344CB8AC3E}">
        <p14:creationId xmlns:p14="http://schemas.microsoft.com/office/powerpoint/2010/main" val="2684248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the development standards regulated by CD 2. Every property in the city is governed by a set of these rules, but each CD has a ‘custom’ set of rules.</a:t>
            </a:r>
          </a:p>
        </p:txBody>
      </p:sp>
      <p:sp>
        <p:nvSpPr>
          <p:cNvPr id="4" name="Slide Number Placeholder 3"/>
          <p:cNvSpPr>
            <a:spLocks noGrp="1"/>
          </p:cNvSpPr>
          <p:nvPr>
            <p:ph type="sldNum" sz="quarter" idx="10"/>
          </p:nvPr>
        </p:nvSpPr>
        <p:spPr/>
        <p:txBody>
          <a:bodyPr/>
          <a:lstStyle/>
          <a:p>
            <a:fld id="{4211A267-F8C8-450B-BABA-7E2E6510215A}" type="slidenum">
              <a:rPr lang="en-US" smtClean="0"/>
              <a:t>8</a:t>
            </a:fld>
            <a:endParaRPr lang="en-US" dirty="0"/>
          </a:p>
        </p:txBody>
      </p:sp>
    </p:spTree>
    <p:extLst>
      <p:ext uri="{BB962C8B-B14F-4D97-AF65-F5344CB8AC3E}">
        <p14:creationId xmlns:p14="http://schemas.microsoft.com/office/powerpoint/2010/main" val="3738199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9</a:t>
            </a:fld>
            <a:endParaRPr lang="en-US" dirty="0"/>
          </a:p>
        </p:txBody>
      </p:sp>
    </p:spTree>
    <p:extLst>
      <p:ext uri="{BB962C8B-B14F-4D97-AF65-F5344CB8AC3E}">
        <p14:creationId xmlns:p14="http://schemas.microsoft.com/office/powerpoint/2010/main" val="40419242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extBox 12"/>
          <p:cNvSpPr txBox="1"/>
          <p:nvPr userDrawn="1"/>
        </p:nvSpPr>
        <p:spPr>
          <a:xfrm>
            <a:off x="731520" y="4818888"/>
            <a:ext cx="4690872" cy="1014984"/>
          </a:xfrm>
          <a:prstGeom prst="rect">
            <a:avLst/>
          </a:prstGeom>
          <a:noFill/>
        </p:spPr>
        <p:txBody>
          <a:bodyPr wrap="square" rtlCol="0">
            <a:spAutoFit/>
          </a:bodyPr>
          <a:lstStyle/>
          <a:p>
            <a:endParaRPr lang="en-US" dirty="0"/>
          </a:p>
        </p:txBody>
      </p:sp>
      <p:sp>
        <p:nvSpPr>
          <p:cNvPr id="2" name="Title 1"/>
          <p:cNvSpPr>
            <a:spLocks noGrp="1"/>
          </p:cNvSpPr>
          <p:nvPr>
            <p:ph type="ctrTitle"/>
          </p:nvPr>
        </p:nvSpPr>
        <p:spPr>
          <a:xfrm>
            <a:off x="694944" y="1371600"/>
            <a:ext cx="7772400" cy="838200"/>
          </a:xfrm>
        </p:spPr>
        <p:txBody>
          <a:bodyPr>
            <a:noAutofit/>
          </a:bodyPr>
          <a:lstStyle>
            <a:lvl1pPr>
              <a:defRPr sz="4800" b="1"/>
            </a:lvl1pPr>
          </a:lstStyle>
          <a:p>
            <a:r>
              <a:rPr lang="en-US"/>
              <a:t>Click to edit Master title style</a:t>
            </a:r>
            <a:endParaRPr lang="en-US" dirty="0"/>
          </a:p>
        </p:txBody>
      </p:sp>
      <p:sp>
        <p:nvSpPr>
          <p:cNvPr id="3" name="Subtitle 2"/>
          <p:cNvSpPr>
            <a:spLocks noGrp="1"/>
          </p:cNvSpPr>
          <p:nvPr>
            <p:ph type="subTitle" idx="1"/>
          </p:nvPr>
        </p:nvSpPr>
        <p:spPr>
          <a:xfrm>
            <a:off x="731520" y="2286000"/>
            <a:ext cx="6400800" cy="1066800"/>
          </a:xfrm>
        </p:spPr>
        <p:txBody>
          <a:bodyPr/>
          <a:lstStyle>
            <a:lvl1pPr marL="0" indent="0" algn="l">
              <a:buNone/>
              <a:defRPr b="1">
                <a:solidFill>
                  <a:srgbClr val="3056A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Subtitle 2"/>
          <p:cNvSpPr txBox="1">
            <a:spLocks/>
          </p:cNvSpPr>
          <p:nvPr userDrawn="1"/>
        </p:nvSpPr>
        <p:spPr>
          <a:xfrm>
            <a:off x="731520" y="4818888"/>
            <a:ext cx="4690872" cy="1014984"/>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rgbClr val="DAA627"/>
              </a:buClr>
              <a:buFont typeface="Arial" panose="020B0604020202020204" pitchFamily="34" charset="0"/>
              <a:buNone/>
              <a:defRPr sz="280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DAA627"/>
              </a:buClr>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DAA627"/>
              </a:buClr>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DAA627"/>
              </a:buClr>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DAA627"/>
              </a:buClr>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sz="2000" dirty="0">
              <a:solidFill>
                <a:srgbClr val="3056A5"/>
              </a:solidFill>
            </a:endParaRPr>
          </a:p>
        </p:txBody>
      </p:sp>
      <p:cxnSp>
        <p:nvCxnSpPr>
          <p:cNvPr id="9" name="Straight Connector 8"/>
          <p:cNvCxnSpPr/>
          <p:nvPr userDrawn="1"/>
        </p:nvCxnSpPr>
        <p:spPr>
          <a:xfrm>
            <a:off x="768628" y="3365646"/>
            <a:ext cx="3735658" cy="0"/>
          </a:xfrm>
          <a:prstGeom prst="line">
            <a:avLst/>
          </a:prstGeom>
          <a:ln w="41275">
            <a:solidFill>
              <a:srgbClr val="3056A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768628" y="3459990"/>
            <a:ext cx="3211552" cy="0"/>
          </a:xfrm>
          <a:prstGeom prst="line">
            <a:avLst/>
          </a:prstGeom>
          <a:ln w="41275">
            <a:solidFill>
              <a:srgbClr val="DAA62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768628" y="3545483"/>
            <a:ext cx="2677099" cy="609"/>
          </a:xfrm>
          <a:prstGeom prst="line">
            <a:avLst/>
          </a:prstGeom>
          <a:ln w="41275">
            <a:solidFill>
              <a:srgbClr val="3056A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7827" y="3148871"/>
            <a:ext cx="3078480" cy="3078480"/>
          </a:xfrm>
          <a:prstGeom prst="rect">
            <a:avLst/>
          </a:prstGeom>
        </p:spPr>
      </p:pic>
      <p:sp>
        <p:nvSpPr>
          <p:cNvPr id="5" name="Text Placeholder 4"/>
          <p:cNvSpPr>
            <a:spLocks noGrp="1"/>
          </p:cNvSpPr>
          <p:nvPr>
            <p:ph type="body" sz="quarter" idx="10"/>
          </p:nvPr>
        </p:nvSpPr>
        <p:spPr>
          <a:xfrm>
            <a:off x="731520" y="4818888"/>
            <a:ext cx="4690872" cy="1014984"/>
          </a:xfrm>
        </p:spPr>
        <p:txBody>
          <a:bodyPr>
            <a:normAutofit/>
          </a:bodyPr>
          <a:lstStyle>
            <a:lvl1pPr marL="0" indent="0">
              <a:buNone/>
              <a:defRPr sz="2000" b="1"/>
            </a:lvl1pPr>
          </a:lstStyle>
          <a:p>
            <a:pPr lvl="0"/>
            <a:r>
              <a:rPr lang="en-US"/>
              <a:t>Edit Master text styles</a:t>
            </a:r>
          </a:p>
        </p:txBody>
      </p:sp>
    </p:spTree>
    <p:extLst>
      <p:ext uri="{BB962C8B-B14F-4D97-AF65-F5344CB8AC3E}">
        <p14:creationId xmlns:p14="http://schemas.microsoft.com/office/powerpoint/2010/main" val="3348286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495F53C-01BC-4AE7-90F7-C97EA11C7DB7}" type="slidenum">
              <a:rPr lang="en-US" smtClean="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2868175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495F53C-01BC-4AE7-90F7-C97EA11C7DB7}" type="slidenum">
              <a:rPr lang="en-US" smtClean="0"/>
              <a:t>‹#›</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2903008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3056A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1495F53C-01BC-4AE7-90F7-C97EA11C7DB7}" type="slidenum">
              <a:rPr lang="en-US" smtClean="0"/>
              <a:t>‹#›</a:t>
            </a:fld>
            <a:endParaRPr lang="en-US" dirty="0"/>
          </a:p>
        </p:txBody>
      </p:sp>
      <p:sp>
        <p:nvSpPr>
          <p:cNvPr id="5" name="Rounded Rectangle 4"/>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749653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495F53C-01BC-4AE7-90F7-C97EA11C7DB7}" type="slidenum">
              <a:rPr lang="en-US" smtClean="0"/>
              <a:t>‹#›</a:t>
            </a:fld>
            <a:endParaRPr lang="en-US" dirty="0"/>
          </a:p>
        </p:txBody>
      </p:sp>
      <p:sp>
        <p:nvSpPr>
          <p:cNvPr id="5" name="Rounded Rectangle 4"/>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902316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8096" y="132588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0" y="132588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495F53C-01BC-4AE7-90F7-C97EA11C7DB7}" type="slidenum">
              <a:rPr lang="en-US" smtClean="0"/>
              <a:t>‹#›</a:t>
            </a:fld>
            <a:endParaRPr lang="en-US" dirty="0"/>
          </a:p>
        </p:txBody>
      </p:sp>
      <p:sp>
        <p:nvSpPr>
          <p:cNvPr id="6" name="Rounded Rectangle 5"/>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1235853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68096" y="132588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62000" y="19812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0" y="132588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00600" y="19812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495F53C-01BC-4AE7-90F7-C97EA11C7DB7}" type="slidenum">
              <a:rPr lang="en-US" smtClean="0"/>
              <a:t>‹#›</a:t>
            </a:fld>
            <a:endParaRPr lang="en-US" dirty="0"/>
          </a:p>
        </p:txBody>
      </p:sp>
      <p:sp>
        <p:nvSpPr>
          <p:cNvPr id="8" name="Rounded Rectangle 7"/>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3099772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495F53C-01BC-4AE7-90F7-C97EA11C7DB7}" type="slidenum">
              <a:rPr lang="en-US" smtClean="0"/>
              <a:t>‹#›</a:t>
            </a:fld>
            <a:endParaRPr lang="en-US" dirty="0"/>
          </a:p>
        </p:txBody>
      </p:sp>
      <p:sp>
        <p:nvSpPr>
          <p:cNvPr id="4" name="Rounded Rectangle 3"/>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1382964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495F53C-01BC-4AE7-90F7-C97EA11C7DB7}" type="slidenum">
              <a:rPr lang="en-US" smtClean="0"/>
              <a:t>‹#›</a:t>
            </a:fld>
            <a:endParaRPr lang="en-US" dirty="0"/>
          </a:p>
        </p:txBody>
      </p:sp>
      <p:sp>
        <p:nvSpPr>
          <p:cNvPr id="3" name="Rounded Rectangle 2"/>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3425616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p>
            <a:fld id="{1495F53C-01BC-4AE7-90F7-C97EA11C7DB7}" type="slidenum">
              <a:rPr lang="en-US" smtClean="0"/>
              <a:t>‹#›</a:t>
            </a:fld>
            <a:endParaRPr lang="en-US" dirty="0"/>
          </a:p>
        </p:txBody>
      </p:sp>
      <p:sp>
        <p:nvSpPr>
          <p:cNvPr id="6" name="Rounded Rectangle 5"/>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1687309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p>
            <a:fld id="{1495F53C-01BC-4AE7-90F7-C97EA11C7DB7}" type="slidenum">
              <a:rPr lang="en-US" smtClean="0"/>
              <a:t>‹#›</a:t>
            </a:fld>
            <a:endParaRPr lang="en-US" dirty="0"/>
          </a:p>
        </p:txBody>
      </p:sp>
      <p:sp>
        <p:nvSpPr>
          <p:cNvPr id="6" name="Rounded Rectangle 5"/>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3065698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7512" y="512064"/>
            <a:ext cx="8229600" cy="7921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1325880"/>
            <a:ext cx="8229600"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64096"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95F53C-01BC-4AE7-90F7-C97EA11C7DB7}" type="slidenum">
              <a:rPr lang="en-US" smtClean="0"/>
              <a:t>‹#›</a:t>
            </a:fld>
            <a:endParaRPr lang="en-US" dirty="0"/>
          </a:p>
        </p:txBody>
      </p:sp>
    </p:spTree>
    <p:extLst>
      <p:ext uri="{BB962C8B-B14F-4D97-AF65-F5344CB8AC3E}">
        <p14:creationId xmlns:p14="http://schemas.microsoft.com/office/powerpoint/2010/main" val="2518985177"/>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3200" b="1" kern="1200">
          <a:solidFill>
            <a:srgbClr val="3056A5"/>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gcc02.safelinks.protection.outlook.com/?url=https%3A%2F%2Fbit.ly%2FLakewoodExpansion&amp;data=05%7C01%7Ctrevor.brown%40dallas.gov%7Cdd79193e8b7945195b8f08da892682e7%7C2935709ec10c4809a302852d369f8700%7C0%7C0%7C637973095740565973%7CUnknown%7CTWFpbGZsb3d8eyJWIjoiMC4wLjAwMDAiLCJQIjoiV2luMzIiLCJBTiI6Ik1haWwiLCJXVCI6Mn0%3D%7C3000%7C%7C%7C&amp;sdata=Xx9lg4SdFFjVALWkf%2FXK9gJ%2BZW4B0GgUiu5RhrRnMrI%3D&amp;reserved=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s://gcc02.safelinks.protection.outlook.com/?url=https%3A%2F%2Fbit.ly%2FLakewoodExpansion&amp;data=05%7C01%7Ctrevor.brown%40dallas.gov%7Cdd79193e8b7945195b8f08da892682e7%7C2935709ec10c4809a302852d369f8700%7C0%7C0%7C637973095740565973%7CUnknown%7CTWFpbGZsb3d8eyJWIjoiMC4wLjAwMDAiLCJQIjoiV2luMzIiLCJBTiI6Ik1haWwiLCJXVCI6Mn0%3D%7C3000%7C%7C%7C&amp;sdata=Xx9lg4SdFFjVALWkf%2FXK9gJ%2BZW4B0GgUiu5RhrRnMrI%3D&amp;reserved=0"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E398BB76-2FCF-4296-B73C-2A0E0A09CE33}"/>
              </a:ext>
            </a:extLst>
          </p:cNvPr>
          <p:cNvSpPr>
            <a:spLocks noGrp="1"/>
          </p:cNvSpPr>
          <p:nvPr>
            <p:ph type="subTitle" idx="1"/>
          </p:nvPr>
        </p:nvSpPr>
        <p:spPr>
          <a:xfrm>
            <a:off x="731520" y="2667000"/>
            <a:ext cx="6400800" cy="1066800"/>
          </a:xfrm>
        </p:spPr>
        <p:txBody>
          <a:bodyPr/>
          <a:lstStyle/>
          <a:p>
            <a:r>
              <a:rPr lang="en-US" dirty="0"/>
              <a:t>October 12, 2022</a:t>
            </a:r>
          </a:p>
        </p:txBody>
      </p:sp>
      <p:sp>
        <p:nvSpPr>
          <p:cNvPr id="6" name="Text Placeholder 5">
            <a:extLst>
              <a:ext uri="{FF2B5EF4-FFF2-40B4-BE49-F238E27FC236}">
                <a16:creationId xmlns:a16="http://schemas.microsoft.com/office/drawing/2014/main" id="{793ED596-4DDB-4878-9D89-A0742A526EDA}"/>
              </a:ext>
            </a:extLst>
          </p:cNvPr>
          <p:cNvSpPr>
            <a:spLocks noGrp="1"/>
          </p:cNvSpPr>
          <p:nvPr>
            <p:ph type="body" sz="quarter" idx="10"/>
          </p:nvPr>
        </p:nvSpPr>
        <p:spPr>
          <a:xfrm>
            <a:off x="731520" y="4572000"/>
            <a:ext cx="4690872" cy="1261872"/>
          </a:xfrm>
        </p:spPr>
        <p:txBody>
          <a:bodyPr>
            <a:normAutofit fontScale="92500" lnSpcReduction="20000"/>
          </a:bodyPr>
          <a:lstStyle/>
          <a:p>
            <a:r>
              <a:rPr lang="en-US" dirty="0"/>
              <a:t>Trevor Brown, Chief Planner</a:t>
            </a:r>
          </a:p>
          <a:p>
            <a:r>
              <a:rPr lang="en-US" dirty="0"/>
              <a:t>Scott Bellen, Senior Planner</a:t>
            </a:r>
          </a:p>
          <a:p>
            <a:r>
              <a:rPr lang="en-US" dirty="0"/>
              <a:t>Planning &amp; Urban Design</a:t>
            </a:r>
          </a:p>
          <a:p>
            <a:r>
              <a:rPr lang="en-US" dirty="0"/>
              <a:t>City of Dallas</a:t>
            </a:r>
          </a:p>
        </p:txBody>
      </p:sp>
      <p:sp>
        <p:nvSpPr>
          <p:cNvPr id="7" name="Title 1">
            <a:extLst>
              <a:ext uri="{FF2B5EF4-FFF2-40B4-BE49-F238E27FC236}">
                <a16:creationId xmlns:a16="http://schemas.microsoft.com/office/drawing/2014/main" id="{72FD2FA0-8E5C-4717-902F-9CAAD1CAA8B0}"/>
              </a:ext>
            </a:extLst>
          </p:cNvPr>
          <p:cNvSpPr>
            <a:spLocks noGrp="1"/>
          </p:cNvSpPr>
          <p:nvPr>
            <p:ph type="ctrTitle"/>
          </p:nvPr>
        </p:nvSpPr>
        <p:spPr>
          <a:xfrm>
            <a:off x="685800" y="228600"/>
            <a:ext cx="8305800" cy="1470025"/>
          </a:xfrm>
        </p:spPr>
        <p:txBody>
          <a:bodyPr>
            <a:normAutofit fontScale="90000"/>
          </a:bodyPr>
          <a:lstStyle/>
          <a:p>
            <a:r>
              <a:rPr lang="en-US" sz="3600" dirty="0"/>
              <a:t>CD-2 - Lakewood</a:t>
            </a:r>
            <a:br>
              <a:rPr lang="en-US" sz="3600" dirty="0"/>
            </a:br>
            <a:r>
              <a:rPr lang="en-US" sz="3600" dirty="0"/>
              <a:t>Conservation District Expansion</a:t>
            </a:r>
            <a:br>
              <a:rPr lang="en-US" dirty="0"/>
            </a:br>
            <a:r>
              <a:rPr lang="en-US" sz="2400" dirty="0"/>
              <a:t>Post-Application Neighborhood Meeting No. 4</a:t>
            </a:r>
          </a:p>
        </p:txBody>
      </p:sp>
    </p:spTree>
    <p:extLst>
      <p:ext uri="{BB962C8B-B14F-4D97-AF65-F5344CB8AC3E}">
        <p14:creationId xmlns:p14="http://schemas.microsoft.com/office/powerpoint/2010/main" val="1302362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09" y="107633"/>
            <a:ext cx="8229600" cy="792162"/>
          </a:xfrm>
        </p:spPr>
        <p:txBody>
          <a:bodyPr>
            <a:normAutofit/>
          </a:bodyPr>
          <a:lstStyle/>
          <a:p>
            <a:r>
              <a:rPr lang="en-US" dirty="0"/>
              <a:t>Topics for Discussion:</a:t>
            </a:r>
          </a:p>
        </p:txBody>
      </p:sp>
      <p:sp>
        <p:nvSpPr>
          <p:cNvPr id="5" name="Content Placeholder 4">
            <a:extLst>
              <a:ext uri="{FF2B5EF4-FFF2-40B4-BE49-F238E27FC236}">
                <a16:creationId xmlns:a16="http://schemas.microsoft.com/office/drawing/2014/main" id="{D334C6C8-F3D1-4A8A-855A-7F33D80A5043}"/>
              </a:ext>
            </a:extLst>
          </p:cNvPr>
          <p:cNvSpPr>
            <a:spLocks noGrp="1"/>
          </p:cNvSpPr>
          <p:nvPr>
            <p:ph sz="half" idx="1"/>
          </p:nvPr>
        </p:nvSpPr>
        <p:spPr>
          <a:xfrm>
            <a:off x="457200" y="838200"/>
            <a:ext cx="8229600" cy="4754880"/>
          </a:xfrm>
        </p:spPr>
        <p:txBody>
          <a:bodyPr>
            <a:normAutofit fontScale="92500" lnSpcReduction="20000"/>
          </a:bodyPr>
          <a:lstStyle/>
          <a:p>
            <a:r>
              <a:rPr lang="en-US" dirty="0"/>
              <a:t>Accessory Structures:</a:t>
            </a:r>
          </a:p>
          <a:p>
            <a:pPr lvl="1"/>
            <a:r>
              <a:rPr lang="en-US" dirty="0"/>
              <a:t>Location and materials</a:t>
            </a:r>
          </a:p>
          <a:p>
            <a:pPr lvl="1"/>
            <a:r>
              <a:rPr lang="en-US" dirty="0"/>
              <a:t>Provisions for remodels or additions to non-conforming structures</a:t>
            </a:r>
          </a:p>
          <a:p>
            <a:r>
              <a:rPr lang="en-US" dirty="0"/>
              <a:t>Building Height:</a:t>
            </a:r>
          </a:p>
          <a:p>
            <a:pPr lvl="1"/>
            <a:r>
              <a:rPr lang="en-US" dirty="0"/>
              <a:t>Modifying how height is measured</a:t>
            </a:r>
          </a:p>
          <a:p>
            <a:pPr lvl="1"/>
            <a:r>
              <a:rPr lang="en-US" dirty="0"/>
              <a:t>Establishing a maximum allowed height for structures, including accessory structures and additions</a:t>
            </a:r>
          </a:p>
          <a:p>
            <a:r>
              <a:rPr lang="en-US" dirty="0"/>
              <a:t>Demolition:</a:t>
            </a:r>
          </a:p>
          <a:p>
            <a:pPr lvl="1"/>
            <a:r>
              <a:rPr lang="en-US" dirty="0"/>
              <a:t>Applicability to structures</a:t>
            </a:r>
          </a:p>
          <a:p>
            <a:pPr lvl="1"/>
            <a:r>
              <a:rPr lang="en-US" dirty="0"/>
              <a:t>Provisions for existing non-contributing structures</a:t>
            </a:r>
          </a:p>
          <a:p>
            <a:r>
              <a:rPr lang="en-US" dirty="0"/>
              <a:t>Density:</a:t>
            </a:r>
          </a:p>
          <a:p>
            <a:pPr lvl="1"/>
            <a:r>
              <a:rPr lang="en-US" dirty="0"/>
              <a:t>Consideration of maximum number of dwelling units</a:t>
            </a:r>
          </a:p>
          <a:p>
            <a:endParaRPr lang="en-US" dirty="0"/>
          </a:p>
          <a:p>
            <a:endParaRPr lang="en-US" dirty="0"/>
          </a:p>
        </p:txBody>
      </p:sp>
      <p:sp>
        <p:nvSpPr>
          <p:cNvPr id="6" name="Slide Number Placeholder 9">
            <a:extLst>
              <a:ext uri="{FF2B5EF4-FFF2-40B4-BE49-F238E27FC236}">
                <a16:creationId xmlns:a16="http://schemas.microsoft.com/office/drawing/2014/main" id="{85231332-18F0-4457-B583-1EFCB45B4D7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10</a:t>
            </a:fld>
            <a:endParaRPr lang="en-US" dirty="0"/>
          </a:p>
        </p:txBody>
      </p:sp>
    </p:spTree>
    <p:extLst>
      <p:ext uri="{BB962C8B-B14F-4D97-AF65-F5344CB8AC3E}">
        <p14:creationId xmlns:p14="http://schemas.microsoft.com/office/powerpoint/2010/main" val="1994624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09" y="107633"/>
            <a:ext cx="8229600" cy="792162"/>
          </a:xfrm>
        </p:spPr>
        <p:txBody>
          <a:bodyPr>
            <a:normAutofit/>
          </a:bodyPr>
          <a:lstStyle/>
          <a:p>
            <a:r>
              <a:rPr lang="en-US" dirty="0"/>
              <a:t>Topics for Discussion (cont.):</a:t>
            </a:r>
          </a:p>
        </p:txBody>
      </p:sp>
      <p:sp>
        <p:nvSpPr>
          <p:cNvPr id="5" name="Content Placeholder 4">
            <a:extLst>
              <a:ext uri="{FF2B5EF4-FFF2-40B4-BE49-F238E27FC236}">
                <a16:creationId xmlns:a16="http://schemas.microsoft.com/office/drawing/2014/main" id="{D334C6C8-F3D1-4A8A-855A-7F33D80A5043}"/>
              </a:ext>
            </a:extLst>
          </p:cNvPr>
          <p:cNvSpPr>
            <a:spLocks noGrp="1"/>
          </p:cNvSpPr>
          <p:nvPr>
            <p:ph sz="half" idx="1"/>
          </p:nvPr>
        </p:nvSpPr>
        <p:spPr>
          <a:xfrm>
            <a:off x="457200" y="838200"/>
            <a:ext cx="8229600" cy="4754880"/>
          </a:xfrm>
        </p:spPr>
        <p:txBody>
          <a:bodyPr>
            <a:normAutofit/>
          </a:bodyPr>
          <a:lstStyle/>
          <a:p>
            <a:r>
              <a:rPr lang="en-US" dirty="0"/>
              <a:t>Drainage:</a:t>
            </a:r>
          </a:p>
          <a:p>
            <a:pPr lvl="1"/>
            <a:r>
              <a:rPr lang="en-US" dirty="0"/>
              <a:t>Establishing restrictions on lot-to-lot drainage</a:t>
            </a:r>
          </a:p>
          <a:p>
            <a:r>
              <a:rPr lang="en-US" dirty="0"/>
              <a:t>Driveways, Curbs, Sidewalks, and Steps</a:t>
            </a:r>
          </a:p>
          <a:p>
            <a:pPr lvl="1"/>
            <a:r>
              <a:rPr lang="en-US" dirty="0"/>
              <a:t>Materials, width, and lot coverage</a:t>
            </a:r>
          </a:p>
          <a:p>
            <a:pPr lvl="1"/>
            <a:r>
              <a:rPr lang="en-US" dirty="0"/>
              <a:t>Provisions for removal of existing rolling or waterfall steps</a:t>
            </a:r>
          </a:p>
          <a:p>
            <a:pPr lvl="1"/>
            <a:r>
              <a:rPr lang="en-US" dirty="0"/>
              <a:t>Provisions for existing non-conforming structures</a:t>
            </a:r>
          </a:p>
          <a:p>
            <a:r>
              <a:rPr lang="en-US" dirty="0"/>
              <a:t>Fences and Walls</a:t>
            </a:r>
          </a:p>
          <a:p>
            <a:pPr lvl="1"/>
            <a:r>
              <a:rPr lang="en-US" dirty="0"/>
              <a:t>Location, height, and materials</a:t>
            </a:r>
          </a:p>
          <a:p>
            <a:r>
              <a:rPr lang="en-US" dirty="0"/>
              <a:t>Floor Area Ratio</a:t>
            </a:r>
          </a:p>
          <a:p>
            <a:endParaRPr lang="en-US" dirty="0"/>
          </a:p>
        </p:txBody>
      </p:sp>
      <p:sp>
        <p:nvSpPr>
          <p:cNvPr id="6" name="Slide Number Placeholder 9">
            <a:extLst>
              <a:ext uri="{FF2B5EF4-FFF2-40B4-BE49-F238E27FC236}">
                <a16:creationId xmlns:a16="http://schemas.microsoft.com/office/drawing/2014/main" id="{352D4C84-02C5-42A6-A93A-AA7FB7F200B3}"/>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11</a:t>
            </a:fld>
            <a:endParaRPr lang="en-US" dirty="0"/>
          </a:p>
        </p:txBody>
      </p:sp>
    </p:spTree>
    <p:extLst>
      <p:ext uri="{BB962C8B-B14F-4D97-AF65-F5344CB8AC3E}">
        <p14:creationId xmlns:p14="http://schemas.microsoft.com/office/powerpoint/2010/main" val="975414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09" y="107633"/>
            <a:ext cx="8229600" cy="792162"/>
          </a:xfrm>
        </p:spPr>
        <p:txBody>
          <a:bodyPr>
            <a:normAutofit/>
          </a:bodyPr>
          <a:lstStyle/>
          <a:p>
            <a:r>
              <a:rPr lang="en-US" dirty="0"/>
              <a:t>Topics for Discussion (cont.):</a:t>
            </a:r>
          </a:p>
        </p:txBody>
      </p:sp>
      <p:sp>
        <p:nvSpPr>
          <p:cNvPr id="5" name="Content Placeholder 4">
            <a:extLst>
              <a:ext uri="{FF2B5EF4-FFF2-40B4-BE49-F238E27FC236}">
                <a16:creationId xmlns:a16="http://schemas.microsoft.com/office/drawing/2014/main" id="{D334C6C8-F3D1-4A8A-855A-7F33D80A5043}"/>
              </a:ext>
            </a:extLst>
          </p:cNvPr>
          <p:cNvSpPr>
            <a:spLocks noGrp="1"/>
          </p:cNvSpPr>
          <p:nvPr>
            <p:ph sz="half" idx="1"/>
          </p:nvPr>
        </p:nvSpPr>
        <p:spPr>
          <a:xfrm>
            <a:off x="457200" y="838200"/>
            <a:ext cx="8229600" cy="4754880"/>
          </a:xfrm>
        </p:spPr>
        <p:txBody>
          <a:bodyPr>
            <a:normAutofit fontScale="92500" lnSpcReduction="10000"/>
          </a:bodyPr>
          <a:lstStyle/>
          <a:p>
            <a:r>
              <a:rPr lang="en-US" dirty="0"/>
              <a:t>Landscaping or Other Natural Features:</a:t>
            </a:r>
          </a:p>
          <a:p>
            <a:pPr lvl="1"/>
            <a:r>
              <a:rPr lang="en-US" dirty="0"/>
              <a:t>Materials and allowable percentage of front yard coverage for impervious surfaces and hardscaping</a:t>
            </a:r>
          </a:p>
          <a:p>
            <a:pPr lvl="1"/>
            <a:r>
              <a:rPr lang="en-US" dirty="0"/>
              <a:t>Provisions for tree preservation</a:t>
            </a:r>
          </a:p>
          <a:p>
            <a:r>
              <a:rPr lang="en-US" dirty="0"/>
              <a:t>Lot Coverage</a:t>
            </a:r>
          </a:p>
          <a:p>
            <a:pPr lvl="1"/>
            <a:r>
              <a:rPr lang="en-US" dirty="0"/>
              <a:t>Maximum lot coverage</a:t>
            </a:r>
          </a:p>
          <a:p>
            <a:r>
              <a:rPr lang="en-US" dirty="0"/>
              <a:t>Lot size</a:t>
            </a:r>
          </a:p>
          <a:p>
            <a:pPr lvl="1"/>
            <a:r>
              <a:rPr lang="en-US" dirty="0"/>
              <a:t>Minimum width</a:t>
            </a:r>
          </a:p>
          <a:p>
            <a:r>
              <a:rPr lang="en-US" dirty="0"/>
              <a:t>Paint</a:t>
            </a:r>
          </a:p>
          <a:p>
            <a:pPr lvl="1"/>
            <a:r>
              <a:rPr lang="en-US" dirty="0"/>
              <a:t>Provisions for painting stone and brick</a:t>
            </a:r>
          </a:p>
          <a:p>
            <a:pPr lvl="1"/>
            <a:r>
              <a:rPr lang="en-US" dirty="0"/>
              <a:t>Consideration of restriction of certain colors</a:t>
            </a:r>
          </a:p>
          <a:p>
            <a:pPr lvl="1"/>
            <a:r>
              <a:rPr lang="en-US" dirty="0"/>
              <a:t>Number of colors allowed</a:t>
            </a:r>
          </a:p>
          <a:p>
            <a:endParaRPr lang="en-US" dirty="0"/>
          </a:p>
        </p:txBody>
      </p:sp>
      <p:sp>
        <p:nvSpPr>
          <p:cNvPr id="6" name="Slide Number Placeholder 9">
            <a:extLst>
              <a:ext uri="{FF2B5EF4-FFF2-40B4-BE49-F238E27FC236}">
                <a16:creationId xmlns:a16="http://schemas.microsoft.com/office/drawing/2014/main" id="{352D4C84-02C5-42A6-A93A-AA7FB7F200B3}"/>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2885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09" y="107633"/>
            <a:ext cx="8229600" cy="792162"/>
          </a:xfrm>
        </p:spPr>
        <p:txBody>
          <a:bodyPr>
            <a:normAutofit/>
          </a:bodyPr>
          <a:lstStyle/>
          <a:p>
            <a:r>
              <a:rPr lang="en-US" dirty="0"/>
              <a:t>Topics for Discussion (cont.):</a:t>
            </a:r>
          </a:p>
        </p:txBody>
      </p:sp>
      <p:sp>
        <p:nvSpPr>
          <p:cNvPr id="5" name="Content Placeholder 4">
            <a:extLst>
              <a:ext uri="{FF2B5EF4-FFF2-40B4-BE49-F238E27FC236}">
                <a16:creationId xmlns:a16="http://schemas.microsoft.com/office/drawing/2014/main" id="{D334C6C8-F3D1-4A8A-855A-7F33D80A5043}"/>
              </a:ext>
            </a:extLst>
          </p:cNvPr>
          <p:cNvSpPr>
            <a:spLocks noGrp="1"/>
          </p:cNvSpPr>
          <p:nvPr>
            <p:ph sz="half" idx="1"/>
          </p:nvPr>
        </p:nvSpPr>
        <p:spPr>
          <a:xfrm>
            <a:off x="457200" y="838200"/>
            <a:ext cx="8229600" cy="4754880"/>
          </a:xfrm>
        </p:spPr>
        <p:txBody>
          <a:bodyPr>
            <a:normAutofit fontScale="92500"/>
          </a:bodyPr>
          <a:lstStyle/>
          <a:p>
            <a:r>
              <a:rPr lang="en-US" dirty="0"/>
              <a:t>Off-Street Parking and Loading Requirements:</a:t>
            </a:r>
          </a:p>
          <a:p>
            <a:pPr lvl="1"/>
            <a:r>
              <a:rPr lang="en-US" dirty="0"/>
              <a:t>Minimum parking standards per dwelling unit</a:t>
            </a:r>
          </a:p>
          <a:p>
            <a:r>
              <a:rPr lang="en-US" dirty="0"/>
              <a:t>Permitted Uses</a:t>
            </a:r>
          </a:p>
          <a:p>
            <a:pPr lvl="1"/>
            <a:r>
              <a:rPr lang="en-US" dirty="0"/>
              <a:t>Single family</a:t>
            </a:r>
          </a:p>
          <a:p>
            <a:pPr lvl="1"/>
            <a:r>
              <a:rPr lang="en-US" dirty="0"/>
              <a:t>Provisions for existing non-conforming uses</a:t>
            </a:r>
          </a:p>
          <a:p>
            <a:r>
              <a:rPr lang="en-US" dirty="0"/>
              <a:t>Setbacks</a:t>
            </a:r>
          </a:p>
          <a:p>
            <a:pPr lvl="1"/>
            <a:r>
              <a:rPr lang="en-US" dirty="0"/>
              <a:t>Modifying front, side, and rear setback requirements, including accessory structures</a:t>
            </a:r>
          </a:p>
          <a:p>
            <a:pPr lvl="1"/>
            <a:r>
              <a:rPr lang="en-US" dirty="0"/>
              <a:t>Provisions for existing non-conforming structures</a:t>
            </a:r>
          </a:p>
          <a:p>
            <a:r>
              <a:rPr lang="en-US" dirty="0"/>
              <a:t>Slope</a:t>
            </a:r>
          </a:p>
          <a:p>
            <a:pPr lvl="1"/>
            <a:r>
              <a:rPr lang="en-US" dirty="0"/>
              <a:t>Provisions for modifications to the existing slope of a lot</a:t>
            </a:r>
          </a:p>
          <a:p>
            <a:endParaRPr lang="en-US" dirty="0"/>
          </a:p>
        </p:txBody>
      </p:sp>
      <p:sp>
        <p:nvSpPr>
          <p:cNvPr id="6" name="Slide Number Placeholder 9">
            <a:extLst>
              <a:ext uri="{FF2B5EF4-FFF2-40B4-BE49-F238E27FC236}">
                <a16:creationId xmlns:a16="http://schemas.microsoft.com/office/drawing/2014/main" id="{352D4C84-02C5-42A6-A93A-AA7FB7F200B3}"/>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877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09" y="107633"/>
            <a:ext cx="8229600" cy="792162"/>
          </a:xfrm>
        </p:spPr>
        <p:txBody>
          <a:bodyPr>
            <a:normAutofit/>
          </a:bodyPr>
          <a:lstStyle/>
          <a:p>
            <a:r>
              <a:rPr lang="en-US" dirty="0"/>
              <a:t>Topics for Discussion (cont.):</a:t>
            </a:r>
          </a:p>
        </p:txBody>
      </p:sp>
      <p:sp>
        <p:nvSpPr>
          <p:cNvPr id="5" name="Content Placeholder 4">
            <a:extLst>
              <a:ext uri="{FF2B5EF4-FFF2-40B4-BE49-F238E27FC236}">
                <a16:creationId xmlns:a16="http://schemas.microsoft.com/office/drawing/2014/main" id="{D334C6C8-F3D1-4A8A-855A-7F33D80A5043}"/>
              </a:ext>
            </a:extLst>
          </p:cNvPr>
          <p:cNvSpPr>
            <a:spLocks noGrp="1"/>
          </p:cNvSpPr>
          <p:nvPr>
            <p:ph sz="half" idx="1"/>
          </p:nvPr>
        </p:nvSpPr>
        <p:spPr>
          <a:xfrm>
            <a:off x="457200" y="838200"/>
            <a:ext cx="8229600" cy="4754880"/>
          </a:xfrm>
        </p:spPr>
        <p:txBody>
          <a:bodyPr>
            <a:normAutofit/>
          </a:bodyPr>
          <a:lstStyle/>
          <a:p>
            <a:r>
              <a:rPr lang="en-US" dirty="0"/>
              <a:t>Solar Energy Systems:</a:t>
            </a:r>
          </a:p>
          <a:p>
            <a:pPr lvl="1"/>
            <a:r>
              <a:rPr lang="en-US" dirty="0"/>
              <a:t>Location and type</a:t>
            </a:r>
          </a:p>
          <a:p>
            <a:r>
              <a:rPr lang="en-US" dirty="0"/>
              <a:t>Stories</a:t>
            </a:r>
          </a:p>
          <a:p>
            <a:pPr lvl="1"/>
            <a:r>
              <a:rPr lang="en-US" dirty="0"/>
              <a:t>Maximum stories</a:t>
            </a:r>
          </a:p>
          <a:p>
            <a:pPr lvl="1"/>
            <a:r>
              <a:rPr lang="en-US" dirty="0"/>
              <a:t>Provisions for non-conforming structures</a:t>
            </a:r>
          </a:p>
          <a:p>
            <a:endParaRPr lang="en-US" dirty="0"/>
          </a:p>
        </p:txBody>
      </p:sp>
      <p:sp>
        <p:nvSpPr>
          <p:cNvPr id="6" name="Slide Number Placeholder 9">
            <a:extLst>
              <a:ext uri="{FF2B5EF4-FFF2-40B4-BE49-F238E27FC236}">
                <a16:creationId xmlns:a16="http://schemas.microsoft.com/office/drawing/2014/main" id="{352D4C84-02C5-42A6-A93A-AA7FB7F200B3}"/>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7198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09" y="107633"/>
            <a:ext cx="8229600" cy="792162"/>
          </a:xfrm>
        </p:spPr>
        <p:txBody>
          <a:bodyPr>
            <a:normAutofit/>
          </a:bodyPr>
          <a:lstStyle/>
          <a:p>
            <a:r>
              <a:rPr lang="en-US" dirty="0"/>
              <a:t>Topics for Discussion (cont.):</a:t>
            </a:r>
          </a:p>
        </p:txBody>
      </p:sp>
      <p:sp>
        <p:nvSpPr>
          <p:cNvPr id="5" name="Content Placeholder 4">
            <a:extLst>
              <a:ext uri="{FF2B5EF4-FFF2-40B4-BE49-F238E27FC236}">
                <a16:creationId xmlns:a16="http://schemas.microsoft.com/office/drawing/2014/main" id="{D334C6C8-F3D1-4A8A-855A-7F33D80A5043}"/>
              </a:ext>
            </a:extLst>
          </p:cNvPr>
          <p:cNvSpPr>
            <a:spLocks noGrp="1"/>
          </p:cNvSpPr>
          <p:nvPr>
            <p:ph sz="half" idx="1"/>
          </p:nvPr>
        </p:nvSpPr>
        <p:spPr>
          <a:xfrm>
            <a:off x="457200" y="838200"/>
            <a:ext cx="8229600" cy="4754880"/>
          </a:xfrm>
        </p:spPr>
        <p:txBody>
          <a:bodyPr>
            <a:normAutofit fontScale="77500" lnSpcReduction="20000"/>
          </a:bodyPr>
          <a:lstStyle/>
          <a:p>
            <a:r>
              <a:rPr lang="en-US" sz="3000" dirty="0"/>
              <a:t>Accessory Structures</a:t>
            </a:r>
            <a:r>
              <a:rPr lang="en-US" dirty="0"/>
              <a:t>:</a:t>
            </a:r>
          </a:p>
          <a:p>
            <a:pPr lvl="1"/>
            <a:r>
              <a:rPr lang="en-US" dirty="0"/>
              <a:t>Style and materials</a:t>
            </a:r>
          </a:p>
          <a:p>
            <a:pPr lvl="1"/>
            <a:r>
              <a:rPr lang="en-US" dirty="0"/>
              <a:t>Roof slope</a:t>
            </a:r>
          </a:p>
          <a:p>
            <a:pPr lvl="1"/>
            <a:r>
              <a:rPr lang="en-US" dirty="0"/>
              <a:t>Replacement or remodeling of existing accessory structures</a:t>
            </a:r>
          </a:p>
          <a:p>
            <a:pPr lvl="1"/>
            <a:r>
              <a:rPr lang="en-US" dirty="0"/>
              <a:t>Clarifying the architectural styles, materials, size, and applicability</a:t>
            </a:r>
          </a:p>
          <a:p>
            <a:r>
              <a:rPr lang="en-US" sz="3000" dirty="0"/>
              <a:t>Architectural Styles:</a:t>
            </a:r>
          </a:p>
          <a:p>
            <a:pPr lvl="1"/>
            <a:r>
              <a:rPr lang="en-US" dirty="0"/>
              <a:t>Defining the architectural styles allowed</a:t>
            </a:r>
          </a:p>
          <a:p>
            <a:pPr lvl="1"/>
            <a:r>
              <a:rPr lang="en-US" dirty="0"/>
              <a:t>Standards for remodels and additions</a:t>
            </a:r>
          </a:p>
          <a:p>
            <a:pPr lvl="1"/>
            <a:r>
              <a:rPr lang="en-US" dirty="0"/>
              <a:t>Standards for new construction</a:t>
            </a:r>
          </a:p>
          <a:p>
            <a:pPr lvl="1"/>
            <a:r>
              <a:rPr lang="en-US" dirty="0"/>
              <a:t>Provisions for existing non-contributing structures</a:t>
            </a:r>
          </a:p>
          <a:p>
            <a:r>
              <a:rPr lang="en-US" sz="3000" dirty="0"/>
              <a:t>Building Elevations:</a:t>
            </a:r>
          </a:p>
          <a:p>
            <a:pPr lvl="1"/>
            <a:r>
              <a:rPr lang="en-US" dirty="0"/>
              <a:t>Minimum number of architectural features required</a:t>
            </a:r>
          </a:p>
          <a:p>
            <a:pPr lvl="1"/>
            <a:r>
              <a:rPr lang="en-US" dirty="0"/>
              <a:t>Standards for remodels and additions</a:t>
            </a:r>
          </a:p>
          <a:p>
            <a:pPr lvl="1"/>
            <a:r>
              <a:rPr lang="en-US" dirty="0"/>
              <a:t>Standards for new construction</a:t>
            </a:r>
          </a:p>
          <a:p>
            <a:pPr lvl="1"/>
            <a:r>
              <a:rPr lang="en-US" dirty="0"/>
              <a:t>Provisions for existing non-contributing structures</a:t>
            </a:r>
          </a:p>
        </p:txBody>
      </p:sp>
      <p:sp>
        <p:nvSpPr>
          <p:cNvPr id="6" name="Slide Number Placeholder 9">
            <a:extLst>
              <a:ext uri="{FF2B5EF4-FFF2-40B4-BE49-F238E27FC236}">
                <a16:creationId xmlns:a16="http://schemas.microsoft.com/office/drawing/2014/main" id="{352D4C84-02C5-42A6-A93A-AA7FB7F200B3}"/>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0050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09" y="107633"/>
            <a:ext cx="8229600" cy="792162"/>
          </a:xfrm>
        </p:spPr>
        <p:txBody>
          <a:bodyPr>
            <a:normAutofit/>
          </a:bodyPr>
          <a:lstStyle/>
          <a:p>
            <a:r>
              <a:rPr lang="en-US" dirty="0"/>
              <a:t>Topics for Discussion (cont.):</a:t>
            </a:r>
          </a:p>
        </p:txBody>
      </p:sp>
      <p:sp>
        <p:nvSpPr>
          <p:cNvPr id="5" name="Content Placeholder 4">
            <a:extLst>
              <a:ext uri="{FF2B5EF4-FFF2-40B4-BE49-F238E27FC236}">
                <a16:creationId xmlns:a16="http://schemas.microsoft.com/office/drawing/2014/main" id="{D334C6C8-F3D1-4A8A-855A-7F33D80A5043}"/>
              </a:ext>
            </a:extLst>
          </p:cNvPr>
          <p:cNvSpPr>
            <a:spLocks noGrp="1"/>
          </p:cNvSpPr>
          <p:nvPr>
            <p:ph sz="half" idx="1"/>
          </p:nvPr>
        </p:nvSpPr>
        <p:spPr>
          <a:xfrm>
            <a:off x="457200" y="838200"/>
            <a:ext cx="8229600" cy="4754880"/>
          </a:xfrm>
        </p:spPr>
        <p:txBody>
          <a:bodyPr>
            <a:normAutofit fontScale="92500" lnSpcReduction="20000"/>
          </a:bodyPr>
          <a:lstStyle/>
          <a:p>
            <a:r>
              <a:rPr lang="en-US" dirty="0"/>
              <a:t>Building Materials:</a:t>
            </a:r>
          </a:p>
          <a:p>
            <a:pPr lvl="1"/>
            <a:r>
              <a:rPr lang="en-US" dirty="0"/>
              <a:t>Material types</a:t>
            </a:r>
          </a:p>
          <a:p>
            <a:pPr lvl="1"/>
            <a:r>
              <a:rPr lang="en-US" dirty="0"/>
              <a:t>Applicability and placement of certain allowed materials</a:t>
            </a:r>
          </a:p>
          <a:p>
            <a:pPr lvl="1"/>
            <a:r>
              <a:rPr lang="en-US" dirty="0"/>
              <a:t>Provisions for existing non-contributing structures</a:t>
            </a:r>
          </a:p>
          <a:p>
            <a:r>
              <a:rPr lang="en-US" dirty="0"/>
              <a:t>Chimneys:</a:t>
            </a:r>
          </a:p>
          <a:p>
            <a:pPr lvl="1"/>
            <a:r>
              <a:rPr lang="en-US" dirty="0"/>
              <a:t>Materials, form, and placement based on architectural style</a:t>
            </a:r>
          </a:p>
          <a:p>
            <a:r>
              <a:rPr lang="en-US" dirty="0"/>
              <a:t>Porch Styles:</a:t>
            </a:r>
          </a:p>
          <a:p>
            <a:pPr lvl="1"/>
            <a:r>
              <a:rPr lang="en-US" dirty="0"/>
              <a:t>Materials, architectural style, and placement</a:t>
            </a:r>
          </a:p>
          <a:p>
            <a:pPr lvl="1"/>
            <a:r>
              <a:rPr lang="en-US" dirty="0"/>
              <a:t>Standards for enclosures</a:t>
            </a:r>
          </a:p>
          <a:p>
            <a:pPr lvl="1"/>
            <a:r>
              <a:rPr lang="en-US" dirty="0"/>
              <a:t>Provisions for remodels or additions to existing structures</a:t>
            </a:r>
          </a:p>
          <a:p>
            <a:r>
              <a:rPr lang="en-US" dirty="0"/>
              <a:t>Roof Form and Pitch:</a:t>
            </a:r>
          </a:p>
          <a:p>
            <a:pPr lvl="1"/>
            <a:r>
              <a:rPr lang="en-US" dirty="0"/>
              <a:t>Provisions for remodels or additions to existing structures</a:t>
            </a:r>
          </a:p>
          <a:p>
            <a:endParaRPr lang="en-US" dirty="0"/>
          </a:p>
        </p:txBody>
      </p:sp>
      <p:sp>
        <p:nvSpPr>
          <p:cNvPr id="6" name="Slide Number Placeholder 9">
            <a:extLst>
              <a:ext uri="{FF2B5EF4-FFF2-40B4-BE49-F238E27FC236}">
                <a16:creationId xmlns:a16="http://schemas.microsoft.com/office/drawing/2014/main" id="{352D4C84-02C5-42A6-A93A-AA7FB7F200B3}"/>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2497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09" y="107633"/>
            <a:ext cx="8229600" cy="792162"/>
          </a:xfrm>
        </p:spPr>
        <p:txBody>
          <a:bodyPr>
            <a:normAutofit/>
          </a:bodyPr>
          <a:lstStyle/>
          <a:p>
            <a:r>
              <a:rPr lang="en-US" dirty="0"/>
              <a:t>Topics for Discussion (cont.):</a:t>
            </a:r>
          </a:p>
        </p:txBody>
      </p:sp>
      <p:sp>
        <p:nvSpPr>
          <p:cNvPr id="5" name="Content Placeholder 4">
            <a:extLst>
              <a:ext uri="{FF2B5EF4-FFF2-40B4-BE49-F238E27FC236}">
                <a16:creationId xmlns:a16="http://schemas.microsoft.com/office/drawing/2014/main" id="{D334C6C8-F3D1-4A8A-855A-7F33D80A5043}"/>
              </a:ext>
            </a:extLst>
          </p:cNvPr>
          <p:cNvSpPr>
            <a:spLocks noGrp="1"/>
          </p:cNvSpPr>
          <p:nvPr>
            <p:ph sz="half" idx="1"/>
          </p:nvPr>
        </p:nvSpPr>
        <p:spPr>
          <a:xfrm>
            <a:off x="457200" y="838200"/>
            <a:ext cx="8229600" cy="4754880"/>
          </a:xfrm>
        </p:spPr>
        <p:txBody>
          <a:bodyPr>
            <a:normAutofit/>
          </a:bodyPr>
          <a:lstStyle/>
          <a:p>
            <a:r>
              <a:rPr lang="en-US" dirty="0"/>
              <a:t>Roofing Materials:</a:t>
            </a:r>
          </a:p>
          <a:p>
            <a:pPr lvl="1"/>
            <a:r>
              <a:rPr lang="en-US" dirty="0"/>
              <a:t>Provisions for remodels or additions to existing structures</a:t>
            </a:r>
          </a:p>
          <a:p>
            <a:r>
              <a:rPr lang="en-US" dirty="0"/>
              <a:t>Windows:</a:t>
            </a:r>
          </a:p>
          <a:p>
            <a:pPr lvl="1"/>
            <a:r>
              <a:rPr lang="en-US" dirty="0"/>
              <a:t>Placement, architectural standards, and materials</a:t>
            </a:r>
          </a:p>
          <a:p>
            <a:pPr lvl="1"/>
            <a:r>
              <a:rPr lang="en-US" dirty="0"/>
              <a:t>Provisions for remodels or additions to existing structures</a:t>
            </a:r>
          </a:p>
          <a:p>
            <a:r>
              <a:rPr lang="en-US" dirty="0"/>
              <a:t>Work Reviews:</a:t>
            </a:r>
          </a:p>
          <a:p>
            <a:pPr lvl="1"/>
            <a:r>
              <a:rPr lang="en-US" dirty="0"/>
              <a:t>Language to detail the requirements for a work review by the City</a:t>
            </a:r>
          </a:p>
          <a:p>
            <a:endParaRPr lang="en-US" dirty="0"/>
          </a:p>
        </p:txBody>
      </p:sp>
      <p:sp>
        <p:nvSpPr>
          <p:cNvPr id="6" name="Slide Number Placeholder 9">
            <a:extLst>
              <a:ext uri="{FF2B5EF4-FFF2-40B4-BE49-F238E27FC236}">
                <a16:creationId xmlns:a16="http://schemas.microsoft.com/office/drawing/2014/main" id="{352D4C84-02C5-42A6-A93A-AA7FB7F200B3}"/>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1784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a:t>Sec. 51A-4.505 Conservation Districts</a:t>
            </a:r>
          </a:p>
        </p:txBody>
      </p:sp>
      <p:sp>
        <p:nvSpPr>
          <p:cNvPr id="3" name="Content Placeholder 2"/>
          <p:cNvSpPr>
            <a:spLocks noGrp="1"/>
          </p:cNvSpPr>
          <p:nvPr>
            <p:ph idx="1"/>
          </p:nvPr>
        </p:nvSpPr>
        <p:spPr>
          <a:xfrm>
            <a:off x="228600" y="868362"/>
            <a:ext cx="8769096" cy="4922838"/>
          </a:xfrm>
        </p:spPr>
        <p:txBody>
          <a:bodyPr>
            <a:normAutofit fontScale="77500" lnSpcReduction="20000"/>
          </a:bodyPr>
          <a:lstStyle/>
          <a:p>
            <a:pPr algn="l">
              <a:spcAft>
                <a:spcPts val="900"/>
              </a:spcAft>
            </a:pPr>
            <a:r>
              <a:rPr lang="en-US" sz="1800" b="0" i="0" u="none" strike="noStrike" dirty="0">
                <a:solidFill>
                  <a:schemeClr val="tx2"/>
                </a:solidFill>
                <a:effectLst/>
                <a:latin typeface="Times New Roman" panose="02020603050405020304" pitchFamily="18" charset="0"/>
              </a:rPr>
              <a:t>   (b)   </a:t>
            </a:r>
            <a:r>
              <a:rPr lang="en-US" sz="1800" b="0" i="0" u="sng" dirty="0">
                <a:solidFill>
                  <a:schemeClr val="tx2"/>
                </a:solidFill>
                <a:effectLst/>
                <a:latin typeface="Times New Roman" panose="02020603050405020304" pitchFamily="18" charset="0"/>
              </a:rPr>
              <a:t>Findings and purpose</a:t>
            </a:r>
            <a:r>
              <a:rPr lang="en-US" sz="1800" b="0" i="0" u="none" strike="noStrike" dirty="0">
                <a:solidFill>
                  <a:schemeClr val="tx2"/>
                </a:solidFill>
                <a:effectLst/>
                <a:latin typeface="Times New Roman" panose="02020603050405020304" pitchFamily="18" charset="0"/>
              </a:rPr>
              <a:t>.</a:t>
            </a:r>
            <a:endParaRPr lang="en-US" sz="1800" b="0" i="0" dirty="0">
              <a:solidFill>
                <a:schemeClr val="tx2"/>
              </a:solidFill>
              <a:effectLst/>
              <a:latin typeface="Times New Roman" panose="02020603050405020304" pitchFamily="18" charset="0"/>
            </a:endParaRPr>
          </a:p>
          <a:p>
            <a:pPr algn="l">
              <a:spcAft>
                <a:spcPts val="900"/>
              </a:spcAft>
            </a:pPr>
            <a:r>
              <a:rPr lang="en-US" sz="1800" b="0" i="0" dirty="0">
                <a:solidFill>
                  <a:schemeClr val="tx2"/>
                </a:solidFill>
                <a:effectLst/>
                <a:latin typeface="Times New Roman" panose="02020603050405020304" pitchFamily="18" charset="0"/>
              </a:rPr>
              <a:t>      (1)   State law authorizes the city of Dallas to regulate the construction, alteration, reconstruction, or razing of buildings and other structures in "designated places and areas of historic, cultural, or architectural importance and significance."</a:t>
            </a:r>
          </a:p>
          <a:p>
            <a:pPr algn="l">
              <a:spcAft>
                <a:spcPts val="900"/>
              </a:spcAft>
            </a:pPr>
            <a:r>
              <a:rPr lang="en-US" sz="1800" b="0" i="0" dirty="0">
                <a:solidFill>
                  <a:schemeClr val="tx2"/>
                </a:solidFill>
                <a:effectLst/>
                <a:latin typeface="Times New Roman" panose="02020603050405020304" pitchFamily="18" charset="0"/>
              </a:rPr>
              <a:t>      (2)   Conservation districts are intended to provide a means of conserving an area's distinctive character by protecting or enhancing its physical attributes.</a:t>
            </a:r>
          </a:p>
          <a:p>
            <a:pPr algn="l">
              <a:spcAft>
                <a:spcPts val="900"/>
              </a:spcAft>
            </a:pPr>
            <a:r>
              <a:rPr lang="en-US" sz="1800" b="0" i="0" dirty="0">
                <a:solidFill>
                  <a:schemeClr val="tx2"/>
                </a:solidFill>
                <a:effectLst/>
                <a:latin typeface="Times New Roman" panose="02020603050405020304" pitchFamily="18" charset="0"/>
              </a:rPr>
              <a:t>      (3)   Conservation districts are distinguished from historic overlay districts, which preserve historic residential or commercial places; neighborhood stabilization overlay districts, which preserve single family neighborhoods by imposing neighborhood- specific yard, lot, and space regulations that reflect the existing character of the neighborhood; and planned development districts, which provide flexibility in planning and construction while protecting contiguous land uses and significant features.</a:t>
            </a:r>
          </a:p>
          <a:p>
            <a:pPr algn="l">
              <a:spcAft>
                <a:spcPts val="900"/>
              </a:spcAft>
            </a:pPr>
            <a:r>
              <a:rPr lang="en-US" sz="1800" b="0" i="0" dirty="0">
                <a:solidFill>
                  <a:schemeClr val="tx2"/>
                </a:solidFill>
                <a:effectLst/>
                <a:latin typeface="Times New Roman" panose="02020603050405020304" pitchFamily="18" charset="0"/>
              </a:rPr>
              <a:t>      (4)   The purpose of a CD is to:</a:t>
            </a:r>
          </a:p>
          <a:p>
            <a:pPr algn="l">
              <a:spcAft>
                <a:spcPts val="900"/>
              </a:spcAft>
            </a:pPr>
            <a:r>
              <a:rPr lang="en-US" sz="1800" b="0" i="0" dirty="0">
                <a:solidFill>
                  <a:schemeClr val="tx2"/>
                </a:solidFill>
                <a:effectLst/>
                <a:latin typeface="Times New Roman" panose="02020603050405020304" pitchFamily="18" charset="0"/>
              </a:rPr>
              <a:t>         (A)   protect the physical attributes of an area or neighborhood;</a:t>
            </a:r>
          </a:p>
          <a:p>
            <a:pPr algn="l">
              <a:spcAft>
                <a:spcPts val="900"/>
              </a:spcAft>
            </a:pPr>
            <a:r>
              <a:rPr lang="en-US" sz="1800" b="0" i="0" dirty="0">
                <a:solidFill>
                  <a:schemeClr val="tx2"/>
                </a:solidFill>
                <a:effectLst/>
                <a:latin typeface="Times New Roman" panose="02020603050405020304" pitchFamily="18" charset="0"/>
              </a:rPr>
              <a:t>         (B)   promote development or redevelopment that is compatible with an existing area or neighborhood;</a:t>
            </a:r>
          </a:p>
          <a:p>
            <a:pPr algn="l">
              <a:spcAft>
                <a:spcPts val="900"/>
              </a:spcAft>
            </a:pPr>
            <a:r>
              <a:rPr lang="en-US" sz="1800" b="0" i="0" dirty="0">
                <a:solidFill>
                  <a:schemeClr val="tx2"/>
                </a:solidFill>
                <a:effectLst/>
                <a:latin typeface="Times New Roman" panose="02020603050405020304" pitchFamily="18" charset="0"/>
              </a:rPr>
              <a:t>         (C)   promote economic revitalization;</a:t>
            </a:r>
          </a:p>
          <a:p>
            <a:pPr algn="l">
              <a:spcAft>
                <a:spcPts val="900"/>
              </a:spcAft>
            </a:pPr>
            <a:r>
              <a:rPr lang="en-US" sz="1800" b="0" i="0" dirty="0">
                <a:solidFill>
                  <a:schemeClr val="tx2"/>
                </a:solidFill>
                <a:effectLst/>
                <a:latin typeface="Times New Roman" panose="02020603050405020304" pitchFamily="18" charset="0"/>
              </a:rPr>
              <a:t>         (D)   enhance the livability of the city; and</a:t>
            </a:r>
          </a:p>
          <a:p>
            <a:pPr algn="l">
              <a:spcAft>
                <a:spcPts val="900"/>
              </a:spcAft>
            </a:pPr>
            <a:r>
              <a:rPr lang="en-US" sz="1800" b="0" i="0" dirty="0">
                <a:solidFill>
                  <a:schemeClr val="tx2"/>
                </a:solidFill>
                <a:effectLst/>
                <a:latin typeface="Times New Roman" panose="02020603050405020304" pitchFamily="18" charset="0"/>
              </a:rPr>
              <a:t>         (E)   ensure harmonious, orderly, and efficient growth.</a:t>
            </a:r>
          </a:p>
          <a:p>
            <a:pPr marL="0" indent="0">
              <a:lnSpc>
                <a:spcPct val="120000"/>
              </a:lnSpc>
              <a:buNone/>
            </a:pPr>
            <a:endParaRPr lang="en-US" dirty="0"/>
          </a:p>
          <a:p>
            <a:pPr lvl="1"/>
            <a:endParaRPr lang="en-US" dirty="0"/>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18</a:t>
            </a:fld>
            <a:endParaRPr lang="en-US" dirty="0"/>
          </a:p>
        </p:txBody>
      </p:sp>
    </p:spTree>
    <p:extLst>
      <p:ext uri="{BB962C8B-B14F-4D97-AF65-F5344CB8AC3E}">
        <p14:creationId xmlns:p14="http://schemas.microsoft.com/office/powerpoint/2010/main" val="3170203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457200" y="152400"/>
            <a:ext cx="8229600" cy="792162"/>
          </a:xfrm>
        </p:spPr>
        <p:txBody>
          <a:bodyPr/>
          <a:lstStyle/>
          <a:p>
            <a:r>
              <a:rPr lang="en-US" dirty="0"/>
              <a:t>Procedure</a:t>
            </a:r>
          </a:p>
        </p:txBody>
      </p:sp>
      <p:sp>
        <p:nvSpPr>
          <p:cNvPr id="10" name="Content Placeholder 9">
            <a:extLst>
              <a:ext uri="{FF2B5EF4-FFF2-40B4-BE49-F238E27FC236}">
                <a16:creationId xmlns:a16="http://schemas.microsoft.com/office/drawing/2014/main" id="{0B98C2F9-7CEB-454C-8658-6B81CA3763D0}"/>
              </a:ext>
            </a:extLst>
          </p:cNvPr>
          <p:cNvSpPr>
            <a:spLocks noGrp="1"/>
          </p:cNvSpPr>
          <p:nvPr>
            <p:ph sz="half" idx="1"/>
          </p:nvPr>
        </p:nvSpPr>
        <p:spPr>
          <a:xfrm>
            <a:off x="457200" y="838200"/>
            <a:ext cx="8305800" cy="5041710"/>
          </a:xfrm>
        </p:spPr>
        <p:txBody>
          <a:bodyPr>
            <a:normAutofit/>
          </a:bodyPr>
          <a:lstStyle/>
          <a:p>
            <a:pPr marL="0" indent="0">
              <a:spcBef>
                <a:spcPts val="1200"/>
              </a:spcBef>
              <a:buNone/>
            </a:pPr>
            <a:r>
              <a:rPr lang="en-US" sz="2600" dirty="0"/>
              <a:t>To speak during the discussion portions of tonight’s meeting:</a:t>
            </a:r>
          </a:p>
          <a:p>
            <a:pPr lvl="1">
              <a:spcBef>
                <a:spcPts val="1200"/>
              </a:spcBef>
            </a:pPr>
            <a:r>
              <a:rPr lang="en-US" sz="2200" dirty="0"/>
              <a:t>Please raise your hand and wait to be recognized before you begin speaking</a:t>
            </a:r>
          </a:p>
          <a:p>
            <a:pPr lvl="1">
              <a:spcBef>
                <a:spcPts val="1200"/>
              </a:spcBef>
            </a:pPr>
            <a:r>
              <a:rPr lang="en-US" sz="2200" dirty="0"/>
              <a:t>Before your comments, </a:t>
            </a:r>
            <a:r>
              <a:rPr lang="en-US" sz="2200" b="1" dirty="0"/>
              <a:t>state your name and address </a:t>
            </a:r>
            <a:r>
              <a:rPr lang="en-US" sz="2200" dirty="0"/>
              <a:t>for the record</a:t>
            </a:r>
          </a:p>
          <a:p>
            <a:pPr lvl="1">
              <a:spcBef>
                <a:spcPts val="1200"/>
              </a:spcBef>
            </a:pPr>
            <a:r>
              <a:rPr lang="en-US" sz="2200" dirty="0"/>
              <a:t>All comments must be related to the topic being discussed at that time</a:t>
            </a:r>
          </a:p>
          <a:p>
            <a:pPr lvl="1">
              <a:spcBef>
                <a:spcPts val="1200"/>
              </a:spcBef>
            </a:pPr>
            <a:r>
              <a:rPr lang="en-US" sz="2200" dirty="0"/>
              <a:t>Provide input to inform City Staff to work toward an approach to accomplish your desired objective of maintaining the character of the neighborhood.  </a:t>
            </a:r>
          </a:p>
          <a:p>
            <a:pPr marL="457200" lvl="1" indent="0">
              <a:spcBef>
                <a:spcPts val="1200"/>
              </a:spcBef>
              <a:buNone/>
            </a:pPr>
            <a:endParaRPr lang="en-US" sz="2200" dirty="0"/>
          </a:p>
          <a:p>
            <a:pPr marL="514350" indent="-457200">
              <a:spcBef>
                <a:spcPts val="1200"/>
              </a:spcBef>
            </a:pPr>
            <a:endParaRPr lang="en-US" dirty="0"/>
          </a:p>
        </p:txBody>
      </p:sp>
      <p:sp>
        <p:nvSpPr>
          <p:cNvPr id="4" name="Slide Number Placeholder 9">
            <a:extLst>
              <a:ext uri="{FF2B5EF4-FFF2-40B4-BE49-F238E27FC236}">
                <a16:creationId xmlns:a16="http://schemas.microsoft.com/office/drawing/2014/main" id="{5BEADD7E-B585-458D-8FBB-1957EB983CD0}"/>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19</a:t>
            </a:fld>
            <a:endParaRPr lang="en-US" dirty="0"/>
          </a:p>
        </p:txBody>
      </p:sp>
    </p:spTree>
    <p:extLst>
      <p:ext uri="{BB962C8B-B14F-4D97-AF65-F5344CB8AC3E}">
        <p14:creationId xmlns:p14="http://schemas.microsoft.com/office/powerpoint/2010/main" val="3456903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4492"/>
            <a:ext cx="8305800" cy="1470025"/>
          </a:xfrm>
        </p:spPr>
        <p:txBody>
          <a:bodyPr>
            <a:normAutofit/>
          </a:bodyPr>
          <a:lstStyle/>
          <a:p>
            <a:r>
              <a:rPr lang="en-US" dirty="0"/>
              <a:t>CD-2 - Lakewood</a:t>
            </a:r>
            <a:br>
              <a:rPr lang="en-US" dirty="0"/>
            </a:br>
            <a:r>
              <a:rPr lang="en-US" dirty="0"/>
              <a:t>Conservation District Expansion</a:t>
            </a:r>
            <a:br>
              <a:rPr lang="en-US" dirty="0"/>
            </a:br>
            <a:r>
              <a:rPr lang="en-US" sz="2200" dirty="0"/>
              <a:t>Post-Application Neighborhood Meeting No. 4</a:t>
            </a:r>
            <a:endParaRPr lang="en-US" dirty="0"/>
          </a:p>
        </p:txBody>
      </p:sp>
      <p:sp>
        <p:nvSpPr>
          <p:cNvPr id="5" name="TextBox 4">
            <a:extLst>
              <a:ext uri="{FF2B5EF4-FFF2-40B4-BE49-F238E27FC236}">
                <a16:creationId xmlns:a16="http://schemas.microsoft.com/office/drawing/2014/main" id="{EF82D80B-0BC3-4280-B105-45FFC73DA905}"/>
              </a:ext>
            </a:extLst>
          </p:cNvPr>
          <p:cNvSpPr txBox="1"/>
          <p:nvPr/>
        </p:nvSpPr>
        <p:spPr>
          <a:xfrm>
            <a:off x="228600" y="1905000"/>
            <a:ext cx="4267200" cy="2662267"/>
          </a:xfrm>
          <a:prstGeom prst="rect">
            <a:avLst/>
          </a:prstGeom>
          <a:noFill/>
        </p:spPr>
        <p:txBody>
          <a:bodyPr wrap="square" rtlCol="0">
            <a:spAutoFit/>
          </a:bodyPr>
          <a:lstStyle/>
          <a:p>
            <a:r>
              <a:rPr lang="en-US" sz="2400" u="sng" dirty="0">
                <a:solidFill>
                  <a:srgbClr val="063F88"/>
                </a:solidFill>
              </a:rPr>
              <a:t>Staff Contact</a:t>
            </a:r>
          </a:p>
          <a:p>
            <a:r>
              <a:rPr lang="en-US" sz="2400" dirty="0">
                <a:solidFill>
                  <a:srgbClr val="063F88"/>
                </a:solidFill>
              </a:rPr>
              <a:t>Trevor Brown</a:t>
            </a:r>
          </a:p>
          <a:p>
            <a:r>
              <a:rPr lang="en-US" sz="2400" dirty="0">
                <a:solidFill>
                  <a:srgbClr val="063F88"/>
                </a:solidFill>
              </a:rPr>
              <a:t>Trevor.brown@dallas.gov</a:t>
            </a:r>
          </a:p>
          <a:p>
            <a:r>
              <a:rPr lang="en-US" sz="2400" dirty="0">
                <a:solidFill>
                  <a:srgbClr val="063F88"/>
                </a:solidFill>
              </a:rPr>
              <a:t>214-670-4193</a:t>
            </a:r>
          </a:p>
          <a:p>
            <a:endParaRPr lang="en-US" sz="2400" dirty="0">
              <a:solidFill>
                <a:srgbClr val="063F88"/>
              </a:solidFill>
            </a:endParaRPr>
          </a:p>
          <a:p>
            <a:r>
              <a:rPr lang="en-US" sz="2400" u="sng" dirty="0">
                <a:solidFill>
                  <a:srgbClr val="063F88"/>
                </a:solidFill>
              </a:rPr>
              <a:t>Project Webpage</a:t>
            </a:r>
          </a:p>
          <a:p>
            <a:r>
              <a:rPr lang="en-US" sz="2300" u="sng" dirty="0">
                <a:solidFill>
                  <a:srgbClr val="0563C1"/>
                </a:solidFill>
                <a:effectLst/>
                <a:latin typeface="Calibri" panose="020F0502020204030204" pitchFamily="34" charset="0"/>
                <a:ea typeface="Calibri" panose="020F0502020204030204" pitchFamily="34" charset="0"/>
                <a:hlinkClick r:id="rId3"/>
              </a:rPr>
              <a:t>https://bit.ly/LakewoodExpansion</a:t>
            </a:r>
            <a:endParaRPr lang="en-US" sz="2300" dirty="0">
              <a:solidFill>
                <a:srgbClr val="063F88"/>
              </a:solidFill>
              <a:highlight>
                <a:srgbClr val="FFFF00"/>
              </a:highlight>
            </a:endParaRPr>
          </a:p>
        </p:txBody>
      </p:sp>
      <p:sp>
        <p:nvSpPr>
          <p:cNvPr id="6" name="Slide Number Placeholder 9">
            <a:extLst>
              <a:ext uri="{FF2B5EF4-FFF2-40B4-BE49-F238E27FC236}">
                <a16:creationId xmlns:a16="http://schemas.microsoft.com/office/drawing/2014/main" id="{A1C88385-90E8-4C86-AFFF-E9968619D2B8}"/>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2</a:t>
            </a:fld>
            <a:endParaRPr lang="en-US" dirty="0"/>
          </a:p>
        </p:txBody>
      </p:sp>
      <p:sp>
        <p:nvSpPr>
          <p:cNvPr id="8" name="TextBox 7">
            <a:extLst>
              <a:ext uri="{FF2B5EF4-FFF2-40B4-BE49-F238E27FC236}">
                <a16:creationId xmlns:a16="http://schemas.microsoft.com/office/drawing/2014/main" id="{DC6D7EA1-D788-4EF2-ADD9-48B800D2C4C3}"/>
              </a:ext>
            </a:extLst>
          </p:cNvPr>
          <p:cNvSpPr txBox="1"/>
          <p:nvPr/>
        </p:nvSpPr>
        <p:spPr>
          <a:xfrm>
            <a:off x="4724400" y="1524000"/>
            <a:ext cx="4267200" cy="3016210"/>
          </a:xfrm>
          <a:prstGeom prst="rect">
            <a:avLst/>
          </a:prstGeom>
          <a:noFill/>
        </p:spPr>
        <p:txBody>
          <a:bodyPr wrap="square" rtlCol="0">
            <a:spAutoFit/>
          </a:bodyPr>
          <a:lstStyle/>
          <a:p>
            <a:r>
              <a:rPr lang="en-US" sz="1900" u="sng" dirty="0">
                <a:solidFill>
                  <a:srgbClr val="063F88"/>
                </a:solidFill>
              </a:rPr>
              <a:t>Agenda</a:t>
            </a:r>
          </a:p>
          <a:p>
            <a:pPr marL="342900" indent="-342900">
              <a:buFont typeface="Arial" panose="020B0604020202020204" pitchFamily="34" charset="0"/>
              <a:buChar char="•"/>
            </a:pPr>
            <a:r>
              <a:rPr lang="en-US" sz="1900" dirty="0">
                <a:solidFill>
                  <a:srgbClr val="063F88"/>
                </a:solidFill>
              </a:rPr>
              <a:t>Introduction &amp; Recap</a:t>
            </a:r>
          </a:p>
          <a:p>
            <a:pPr marL="342900" indent="-342900">
              <a:buFont typeface="Arial" panose="020B0604020202020204" pitchFamily="34" charset="0"/>
              <a:buChar char="•"/>
            </a:pPr>
            <a:r>
              <a:rPr lang="en-US" sz="1900" dirty="0">
                <a:solidFill>
                  <a:srgbClr val="063F88"/>
                </a:solidFill>
              </a:rPr>
              <a:t>Overview of process</a:t>
            </a:r>
          </a:p>
          <a:p>
            <a:pPr marL="342900" indent="-342900">
              <a:buFont typeface="Arial" panose="020B0604020202020204" pitchFamily="34" charset="0"/>
              <a:buChar char="•"/>
            </a:pPr>
            <a:r>
              <a:rPr lang="en-US" sz="1900" dirty="0">
                <a:solidFill>
                  <a:srgbClr val="063F88"/>
                </a:solidFill>
              </a:rPr>
              <a:t>Discussion</a:t>
            </a:r>
          </a:p>
          <a:p>
            <a:pPr marL="800100" lvl="1" indent="-342900">
              <a:buFont typeface="Arial" panose="020B0604020202020204" pitchFamily="34" charset="0"/>
              <a:buChar char="•"/>
            </a:pPr>
            <a:r>
              <a:rPr lang="en-US" sz="1900" dirty="0">
                <a:solidFill>
                  <a:srgbClr val="063F88"/>
                </a:solidFill>
              </a:rPr>
              <a:t>Recap – Lot size, slope/drainage</a:t>
            </a:r>
          </a:p>
          <a:p>
            <a:pPr marL="800100" lvl="1" indent="-342900">
              <a:buFont typeface="Arial" panose="020B0604020202020204" pitchFamily="34" charset="0"/>
              <a:buChar char="•"/>
            </a:pPr>
            <a:r>
              <a:rPr lang="en-US" sz="1900" dirty="0">
                <a:solidFill>
                  <a:srgbClr val="063F88"/>
                </a:solidFill>
              </a:rPr>
              <a:t>Building height &amp; stories</a:t>
            </a:r>
          </a:p>
          <a:p>
            <a:pPr marL="800100" lvl="1" indent="-342900">
              <a:buFont typeface="Arial" panose="020B0604020202020204" pitchFamily="34" charset="0"/>
              <a:buChar char="•"/>
            </a:pPr>
            <a:r>
              <a:rPr lang="en-US" sz="1900" dirty="0">
                <a:solidFill>
                  <a:srgbClr val="063F88"/>
                </a:solidFill>
              </a:rPr>
              <a:t>Floor Area Ratio</a:t>
            </a:r>
          </a:p>
          <a:p>
            <a:pPr marL="800100" lvl="1" indent="-342900">
              <a:buFont typeface="Arial" panose="020B0604020202020204" pitchFamily="34" charset="0"/>
              <a:buChar char="•"/>
            </a:pPr>
            <a:r>
              <a:rPr lang="en-US" sz="1900" dirty="0">
                <a:solidFill>
                  <a:srgbClr val="063F88"/>
                </a:solidFill>
              </a:rPr>
              <a:t>Setbacks – Main</a:t>
            </a:r>
          </a:p>
          <a:p>
            <a:pPr marL="800100" lvl="1" indent="-342900">
              <a:buFont typeface="Arial" panose="020B0604020202020204" pitchFamily="34" charset="0"/>
              <a:buChar char="•"/>
            </a:pPr>
            <a:r>
              <a:rPr lang="en-US" sz="1900" dirty="0">
                <a:solidFill>
                  <a:srgbClr val="063F88"/>
                </a:solidFill>
              </a:rPr>
              <a:t>Setbacks - Accessory</a:t>
            </a:r>
          </a:p>
          <a:p>
            <a:pPr marL="342900" indent="-342900">
              <a:buFont typeface="Arial" panose="020B0604020202020204" pitchFamily="34" charset="0"/>
              <a:buChar char="•"/>
            </a:pPr>
            <a:r>
              <a:rPr lang="en-US" sz="1900" dirty="0">
                <a:solidFill>
                  <a:srgbClr val="063F88"/>
                </a:solidFill>
              </a:rPr>
              <a:t>Next Steps</a:t>
            </a:r>
          </a:p>
        </p:txBody>
      </p:sp>
    </p:spTree>
    <p:extLst>
      <p:ext uri="{BB962C8B-B14F-4D97-AF65-F5344CB8AC3E}">
        <p14:creationId xmlns:p14="http://schemas.microsoft.com/office/powerpoint/2010/main" val="3133096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1651254" y="-175418"/>
            <a:ext cx="6304788" cy="1096962"/>
          </a:xfrm>
        </p:spPr>
        <p:txBody>
          <a:bodyPr>
            <a:noAutofit/>
          </a:bodyPr>
          <a:lstStyle/>
          <a:p>
            <a:r>
              <a:rPr lang="en-US" sz="4000" dirty="0"/>
              <a:t>Petition Topic – Lot Size</a:t>
            </a:r>
          </a:p>
        </p:txBody>
      </p:sp>
      <p:sp>
        <p:nvSpPr>
          <p:cNvPr id="10" name="Content Placeholder 9">
            <a:extLst>
              <a:ext uri="{FF2B5EF4-FFF2-40B4-BE49-F238E27FC236}">
                <a16:creationId xmlns:a16="http://schemas.microsoft.com/office/drawing/2014/main" id="{0B98C2F9-7CEB-454C-8658-6B81CA3763D0}"/>
              </a:ext>
            </a:extLst>
          </p:cNvPr>
          <p:cNvSpPr>
            <a:spLocks noGrp="1"/>
          </p:cNvSpPr>
          <p:nvPr>
            <p:ph sz="half" idx="1"/>
          </p:nvPr>
        </p:nvSpPr>
        <p:spPr>
          <a:xfrm>
            <a:off x="152400" y="762000"/>
            <a:ext cx="8744712" cy="5105400"/>
          </a:xfrm>
        </p:spPr>
        <p:txBody>
          <a:bodyPr>
            <a:normAutofit fontScale="92500" lnSpcReduction="10000"/>
          </a:bodyPr>
          <a:lstStyle/>
          <a:p>
            <a:pPr marL="0" indent="0">
              <a:spcBef>
                <a:spcPts val="1200"/>
              </a:spcBef>
              <a:buNone/>
            </a:pPr>
            <a:r>
              <a:rPr lang="en-US" dirty="0"/>
              <a:t>Expand on the requirements minimum width and depth of lots </a:t>
            </a:r>
          </a:p>
          <a:p>
            <a:pPr marL="0" indent="0">
              <a:spcBef>
                <a:spcPts val="1200"/>
              </a:spcBef>
              <a:buNone/>
            </a:pPr>
            <a:r>
              <a:rPr lang="en-US" b="1" dirty="0"/>
              <a:t>Existing Regulations CD-2</a:t>
            </a:r>
          </a:p>
          <a:p>
            <a:pPr>
              <a:spcBef>
                <a:spcPts val="1200"/>
              </a:spcBef>
            </a:pPr>
            <a:r>
              <a:rPr lang="en-US" dirty="0"/>
              <a:t>Lot size requirements</a:t>
            </a:r>
          </a:p>
          <a:p>
            <a:pPr lvl="1">
              <a:spcBef>
                <a:spcPts val="1200"/>
              </a:spcBef>
            </a:pPr>
            <a:r>
              <a:rPr lang="en-US" dirty="0"/>
              <a:t>(1) Lots in Tract I must have a minimum area of 5,000 square feet, a minimum depth of 100 feet, and a minimum width of 50 feet.</a:t>
            </a:r>
          </a:p>
          <a:p>
            <a:pPr lvl="1">
              <a:spcBef>
                <a:spcPts val="1200"/>
              </a:spcBef>
            </a:pPr>
            <a:r>
              <a:rPr lang="en-US" dirty="0"/>
              <a:t>(2) Lots in Tract II must have a minimum area of 7,500 square feet, a minimum depth of 150 feet, and a minimum width of 50 feet.</a:t>
            </a:r>
          </a:p>
          <a:p>
            <a:pPr lvl="1">
              <a:spcBef>
                <a:spcPts val="1200"/>
              </a:spcBef>
            </a:pPr>
            <a:r>
              <a:rPr lang="en-US" dirty="0"/>
              <a:t>(3) Lots in Tract III must have a minimum area of 10,000 square feet, a minimum depth of 150 feet, and a minimum width of 70 feet.</a:t>
            </a:r>
          </a:p>
          <a:p>
            <a:pPr lvl="1">
              <a:spcBef>
                <a:spcPts val="1200"/>
              </a:spcBef>
            </a:pPr>
            <a:endParaRPr lang="en-US" dirty="0"/>
          </a:p>
          <a:p>
            <a:pPr lvl="1">
              <a:spcBef>
                <a:spcPts val="1200"/>
              </a:spcBef>
            </a:pPr>
            <a:endParaRPr lang="en-US" dirty="0"/>
          </a:p>
        </p:txBody>
      </p:sp>
      <p:sp>
        <p:nvSpPr>
          <p:cNvPr id="4" name="Slide Number Placeholder 9">
            <a:extLst>
              <a:ext uri="{FF2B5EF4-FFF2-40B4-BE49-F238E27FC236}">
                <a16:creationId xmlns:a16="http://schemas.microsoft.com/office/drawing/2014/main" id="{A22D5DB9-6BAA-4F44-8420-F5D5713A64BD}"/>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20</a:t>
            </a:fld>
            <a:endParaRPr lang="en-US" dirty="0"/>
          </a:p>
        </p:txBody>
      </p:sp>
      <p:sp>
        <p:nvSpPr>
          <p:cNvPr id="6" name="Content Placeholder 9">
            <a:extLst>
              <a:ext uri="{FF2B5EF4-FFF2-40B4-BE49-F238E27FC236}">
                <a16:creationId xmlns:a16="http://schemas.microsoft.com/office/drawing/2014/main" id="{678AB16F-0EA1-4F78-B625-8C4248300CA8}"/>
              </a:ext>
            </a:extLst>
          </p:cNvPr>
          <p:cNvSpPr txBox="1">
            <a:spLocks/>
          </p:cNvSpPr>
          <p:nvPr/>
        </p:nvSpPr>
        <p:spPr>
          <a:xfrm>
            <a:off x="768096" y="3505200"/>
            <a:ext cx="8071104" cy="2209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endParaRPr lang="en-US" dirty="0"/>
          </a:p>
        </p:txBody>
      </p:sp>
    </p:spTree>
    <p:extLst>
      <p:ext uri="{BB962C8B-B14F-4D97-AF65-F5344CB8AC3E}">
        <p14:creationId xmlns:p14="http://schemas.microsoft.com/office/powerpoint/2010/main" val="1288828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04800"/>
            <a:ext cx="8464296" cy="4907280"/>
          </a:xfrm>
        </p:spPr>
        <p:txBody>
          <a:bodyPr>
            <a:normAutofit/>
          </a:bodyPr>
          <a:lstStyle/>
          <a:p>
            <a:pPr marL="0" indent="0" algn="ctr">
              <a:buNone/>
            </a:pPr>
            <a:r>
              <a:rPr lang="en-US" sz="6000" dirty="0"/>
              <a:t>Discussion – Lot Size</a:t>
            </a:r>
          </a:p>
        </p:txBody>
      </p:sp>
      <p:sp>
        <p:nvSpPr>
          <p:cNvPr id="5" name="Content Placeholder 9">
            <a:extLst>
              <a:ext uri="{FF2B5EF4-FFF2-40B4-BE49-F238E27FC236}">
                <a16:creationId xmlns:a16="http://schemas.microsoft.com/office/drawing/2014/main" id="{E35E233B-2059-41A2-A839-F20845716E35}"/>
              </a:ext>
            </a:extLst>
          </p:cNvPr>
          <p:cNvSpPr txBox="1">
            <a:spLocks/>
          </p:cNvSpPr>
          <p:nvPr/>
        </p:nvSpPr>
        <p:spPr>
          <a:xfrm>
            <a:off x="298704" y="1257300"/>
            <a:ext cx="8540496" cy="438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buFont typeface="Wingdings" panose="05000000000000000000" pitchFamily="2" charset="2"/>
              <a:buChar char="Ø"/>
            </a:pPr>
            <a:r>
              <a:rPr lang="en-US" sz="2400" dirty="0"/>
              <a:t>Minimum lot size can impact larger lots being subdivided into smaller parcels.</a:t>
            </a:r>
          </a:p>
          <a:p>
            <a:pPr>
              <a:spcBef>
                <a:spcPts val="1200"/>
              </a:spcBef>
              <a:buFont typeface="Wingdings" panose="05000000000000000000" pitchFamily="2" charset="2"/>
              <a:buChar char="Ø"/>
            </a:pPr>
            <a:r>
              <a:rPr lang="en-US" sz="2400" dirty="0"/>
              <a:t>Majority of the expansion area lots are zoned R7.5(A) which has 7,500 square foot lots with 50-foot width.</a:t>
            </a:r>
          </a:p>
          <a:p>
            <a:pPr>
              <a:spcBef>
                <a:spcPts val="1200"/>
              </a:spcBef>
              <a:buFont typeface="Wingdings" panose="05000000000000000000" pitchFamily="2" charset="2"/>
              <a:buChar char="Ø"/>
            </a:pPr>
            <a:r>
              <a:rPr lang="en-US" sz="2400" dirty="0"/>
              <a:t>Lots on </a:t>
            </a:r>
            <a:r>
              <a:rPr lang="en-US" sz="2400" dirty="0" err="1"/>
              <a:t>Tokalon</a:t>
            </a:r>
            <a:r>
              <a:rPr lang="en-US" sz="2400" dirty="0"/>
              <a:t> Dr. and areas south zoned R10(A)</a:t>
            </a:r>
            <a:endParaRPr lang="en-US" sz="2400" dirty="0">
              <a:highlight>
                <a:srgbClr val="FFFF00"/>
              </a:highlight>
            </a:endParaRPr>
          </a:p>
          <a:p>
            <a:pPr>
              <a:spcBef>
                <a:spcPts val="1200"/>
              </a:spcBef>
              <a:buFont typeface="Wingdings" panose="05000000000000000000" pitchFamily="2" charset="2"/>
              <a:buChar char="Ø"/>
            </a:pPr>
            <a:r>
              <a:rPr lang="en-US" sz="2400" dirty="0">
                <a:highlight>
                  <a:srgbClr val="FFFFFF"/>
                </a:highlight>
              </a:rPr>
              <a:t>Dallas Development Code has minimum width of 55 feet and depth of 100 feet for R7.5(A) lots and minimum width of 70 feet and depth of 100 feet for R10 lots.</a:t>
            </a:r>
          </a:p>
          <a:p>
            <a:pPr>
              <a:spcBef>
                <a:spcPts val="1200"/>
              </a:spcBef>
              <a:buFont typeface="Wingdings" panose="05000000000000000000" pitchFamily="2" charset="2"/>
              <a:buChar char="Ø"/>
            </a:pPr>
            <a:endParaRPr lang="en-US" sz="2400" dirty="0">
              <a:highlight>
                <a:srgbClr val="FFFF00"/>
              </a:highlight>
            </a:endParaRPr>
          </a:p>
          <a:p>
            <a:pPr marL="0" indent="0">
              <a:spcBef>
                <a:spcPts val="1200"/>
              </a:spcBef>
              <a:buNone/>
            </a:pPr>
            <a:endParaRPr lang="en-US" sz="2400" dirty="0"/>
          </a:p>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7F7C153D-DC69-44E5-BC21-61E1D89D8B17}"/>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21</a:t>
            </a:fld>
            <a:endParaRPr lang="en-US" dirty="0"/>
          </a:p>
        </p:txBody>
      </p:sp>
    </p:spTree>
    <p:extLst>
      <p:ext uri="{BB962C8B-B14F-4D97-AF65-F5344CB8AC3E}">
        <p14:creationId xmlns:p14="http://schemas.microsoft.com/office/powerpoint/2010/main" val="2566987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464296" cy="914400"/>
          </a:xfrm>
        </p:spPr>
        <p:txBody>
          <a:bodyPr>
            <a:normAutofit fontScale="92500" lnSpcReduction="20000"/>
          </a:bodyPr>
          <a:lstStyle/>
          <a:p>
            <a:pPr marL="0" indent="0" algn="ctr">
              <a:buNone/>
            </a:pPr>
            <a:r>
              <a:rPr lang="en-US" sz="6700" dirty="0"/>
              <a:t>Recap – Lot Size</a:t>
            </a:r>
            <a:endParaRPr lang="en-US" sz="3200" dirty="0"/>
          </a:p>
        </p:txBody>
      </p:sp>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609600" y="1146544"/>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C3A3ADD1-773D-482D-8891-07BBA9AE2011}"/>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22</a:t>
            </a:fld>
            <a:endParaRPr lang="en-US" dirty="0"/>
          </a:p>
        </p:txBody>
      </p:sp>
      <p:sp>
        <p:nvSpPr>
          <p:cNvPr id="7" name="Content Placeholder 9">
            <a:extLst>
              <a:ext uri="{FF2B5EF4-FFF2-40B4-BE49-F238E27FC236}">
                <a16:creationId xmlns:a16="http://schemas.microsoft.com/office/drawing/2014/main" id="{D54EFE60-C9F9-4393-90C3-ECA9312B1C5D}"/>
              </a:ext>
            </a:extLst>
          </p:cNvPr>
          <p:cNvSpPr txBox="1">
            <a:spLocks/>
          </p:cNvSpPr>
          <p:nvPr/>
        </p:nvSpPr>
        <p:spPr>
          <a:xfrm>
            <a:off x="691896" y="1257300"/>
            <a:ext cx="8071104" cy="438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buFont typeface="Wingdings" panose="05000000000000000000" pitchFamily="2" charset="2"/>
              <a:buChar char="Ø"/>
            </a:pPr>
            <a:r>
              <a:rPr lang="en-US" sz="2400" dirty="0"/>
              <a:t>Minimum lot size 7,500 square feet with minimum width of 55 feet.</a:t>
            </a:r>
          </a:p>
          <a:p>
            <a:pPr lvl="1">
              <a:spcBef>
                <a:spcPts val="1200"/>
              </a:spcBef>
              <a:buFont typeface="Wingdings" panose="05000000000000000000" pitchFamily="2" charset="2"/>
              <a:buChar char="Ø"/>
            </a:pPr>
            <a:r>
              <a:rPr lang="en-US" sz="2000" dirty="0"/>
              <a:t>This only impacts lots that are to be subdivided in the future.  No impact on existing lots that may not conform to the minimum requirement.</a:t>
            </a:r>
          </a:p>
        </p:txBody>
      </p:sp>
    </p:spTree>
    <p:extLst>
      <p:ext uri="{BB962C8B-B14F-4D97-AF65-F5344CB8AC3E}">
        <p14:creationId xmlns:p14="http://schemas.microsoft.com/office/powerpoint/2010/main" val="1096503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667512" y="381000"/>
            <a:ext cx="8229600" cy="792162"/>
          </a:xfrm>
        </p:spPr>
        <p:txBody>
          <a:bodyPr/>
          <a:lstStyle/>
          <a:p>
            <a:r>
              <a:rPr lang="en-US" dirty="0"/>
              <a:t>Petition Topic – Drainage &amp; Slope</a:t>
            </a:r>
          </a:p>
        </p:txBody>
      </p:sp>
      <p:sp>
        <p:nvSpPr>
          <p:cNvPr id="10" name="Content Placeholder 9">
            <a:extLst>
              <a:ext uri="{FF2B5EF4-FFF2-40B4-BE49-F238E27FC236}">
                <a16:creationId xmlns:a16="http://schemas.microsoft.com/office/drawing/2014/main" id="{0B98C2F9-7CEB-454C-8658-6B81CA3763D0}"/>
              </a:ext>
            </a:extLst>
          </p:cNvPr>
          <p:cNvSpPr>
            <a:spLocks noGrp="1"/>
          </p:cNvSpPr>
          <p:nvPr>
            <p:ph sz="half" idx="1"/>
          </p:nvPr>
        </p:nvSpPr>
        <p:spPr>
          <a:xfrm>
            <a:off x="678398" y="1066800"/>
            <a:ext cx="8071104" cy="4724400"/>
          </a:xfrm>
        </p:spPr>
        <p:txBody>
          <a:bodyPr>
            <a:normAutofit/>
          </a:bodyPr>
          <a:lstStyle/>
          <a:p>
            <a:pPr marL="457200" lvl="1" indent="0">
              <a:buNone/>
            </a:pPr>
            <a:r>
              <a:rPr lang="en-US" dirty="0">
                <a:highlight>
                  <a:srgbClr val="FFFFFF"/>
                </a:highlight>
              </a:rPr>
              <a:t>Consideration of provisions for modifications to the existing slope of a lot</a:t>
            </a:r>
          </a:p>
          <a:p>
            <a:pPr marL="457200" lvl="1" indent="0">
              <a:buNone/>
            </a:pPr>
            <a:endParaRPr lang="en-US" dirty="0">
              <a:highlight>
                <a:srgbClr val="FFFF00"/>
              </a:highlight>
            </a:endParaRPr>
          </a:p>
          <a:p>
            <a:pPr marL="0" indent="0">
              <a:spcBef>
                <a:spcPts val="1200"/>
              </a:spcBef>
              <a:buNone/>
            </a:pPr>
            <a:r>
              <a:rPr lang="en-US" b="1" dirty="0">
                <a:highlight>
                  <a:srgbClr val="FFFFFF"/>
                </a:highlight>
              </a:rPr>
              <a:t>Existing Regulations CD-2</a:t>
            </a:r>
          </a:p>
          <a:p>
            <a:pPr>
              <a:spcBef>
                <a:spcPts val="1200"/>
              </a:spcBef>
            </a:pPr>
            <a:r>
              <a:rPr lang="en-US" dirty="0">
                <a:highlight>
                  <a:srgbClr val="FFFFFF"/>
                </a:highlight>
              </a:rPr>
              <a:t>None</a:t>
            </a:r>
          </a:p>
          <a:p>
            <a:pPr marL="0" indent="0">
              <a:spcBef>
                <a:spcPts val="1200"/>
              </a:spcBef>
              <a:buNone/>
            </a:pPr>
            <a:r>
              <a:rPr lang="en-US" dirty="0">
                <a:highlight>
                  <a:srgbClr val="FFFFFF"/>
                </a:highlight>
              </a:rPr>
              <a:t>Dallas Development Code</a:t>
            </a:r>
          </a:p>
          <a:p>
            <a:pPr>
              <a:spcBef>
                <a:spcPts val="1200"/>
              </a:spcBef>
            </a:pPr>
            <a:r>
              <a:rPr lang="en-US" dirty="0">
                <a:highlight>
                  <a:srgbClr val="FFFFFF"/>
                </a:highlight>
              </a:rPr>
              <a:t>No lot-to-lot drainage is allowed.</a:t>
            </a:r>
          </a:p>
          <a:p>
            <a:pPr marL="0" indent="0">
              <a:spcBef>
                <a:spcPts val="1200"/>
              </a:spcBef>
              <a:buNone/>
            </a:pPr>
            <a:endParaRPr lang="en-US" dirty="0"/>
          </a:p>
        </p:txBody>
      </p:sp>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660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095" y="152400"/>
            <a:ext cx="8464296" cy="884238"/>
          </a:xfrm>
        </p:spPr>
        <p:txBody>
          <a:bodyPr>
            <a:normAutofit fontScale="85000" lnSpcReduction="10000"/>
          </a:bodyPr>
          <a:lstStyle/>
          <a:p>
            <a:pPr marL="0" indent="0" algn="ctr">
              <a:buNone/>
            </a:pPr>
            <a:r>
              <a:rPr lang="en-US" sz="6000" dirty="0"/>
              <a:t>Recap – Drainage &amp; Slope</a:t>
            </a:r>
          </a:p>
        </p:txBody>
      </p:sp>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AA627"/>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0A0BAECD-CD9C-41A0-ACF0-50CFC0DBD2BE}"/>
              </a:ext>
            </a:extLst>
          </p:cNvPr>
          <p:cNvSpPr txBox="1"/>
          <p:nvPr/>
        </p:nvSpPr>
        <p:spPr>
          <a:xfrm>
            <a:off x="2286000" y="3328555"/>
            <a:ext cx="4572000" cy="369332"/>
          </a:xfrm>
          <a:prstGeom prst="rect">
            <a:avLst/>
          </a:prstGeom>
          <a:noFill/>
        </p:spPr>
        <p:txBody>
          <a:bodyPr wrap="square">
            <a:spAutoFit/>
          </a:bodyPr>
          <a:lstStyle/>
          <a:p>
            <a:endParaRPr lang="en-US" dirty="0"/>
          </a:p>
        </p:txBody>
      </p:sp>
      <p:sp>
        <p:nvSpPr>
          <p:cNvPr id="8" name="TextBox 7">
            <a:extLst>
              <a:ext uri="{FF2B5EF4-FFF2-40B4-BE49-F238E27FC236}">
                <a16:creationId xmlns:a16="http://schemas.microsoft.com/office/drawing/2014/main" id="{C3BAB8D8-0675-4C8F-A38B-172BB5854E72}"/>
              </a:ext>
            </a:extLst>
          </p:cNvPr>
          <p:cNvSpPr txBox="1"/>
          <p:nvPr/>
        </p:nvSpPr>
        <p:spPr>
          <a:xfrm>
            <a:off x="457200" y="1036638"/>
            <a:ext cx="8305800" cy="4830762"/>
          </a:xfrm>
          <a:prstGeom prst="rect">
            <a:avLst/>
          </a:prstGeom>
          <a:noFill/>
        </p:spPr>
        <p:txBody>
          <a:bodyPr wrap="square">
            <a:spAutoFit/>
          </a:bodyPr>
          <a:lstStyle/>
          <a:p>
            <a:endParaRPr lang="en-US" dirty="0"/>
          </a:p>
        </p:txBody>
      </p:sp>
      <p:sp>
        <p:nvSpPr>
          <p:cNvPr id="9" name="Content Placeholder 9">
            <a:extLst>
              <a:ext uri="{FF2B5EF4-FFF2-40B4-BE49-F238E27FC236}">
                <a16:creationId xmlns:a16="http://schemas.microsoft.com/office/drawing/2014/main" id="{9612F61D-5710-4906-8C12-6EA609D19682}"/>
              </a:ext>
            </a:extLst>
          </p:cNvPr>
          <p:cNvSpPr txBox="1">
            <a:spLocks/>
          </p:cNvSpPr>
          <p:nvPr/>
        </p:nvSpPr>
        <p:spPr>
          <a:xfrm>
            <a:off x="457200" y="1036638"/>
            <a:ext cx="8305800" cy="46021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buFont typeface="Wingdings" panose="05000000000000000000" pitchFamily="2" charset="2"/>
              <a:buChar char="Ø"/>
            </a:pPr>
            <a:r>
              <a:rPr lang="en-US" sz="2400" dirty="0"/>
              <a:t>Maintaining the existing slope of the lot for lots where new construction is proposed.</a:t>
            </a:r>
          </a:p>
          <a:p>
            <a:pPr>
              <a:spcBef>
                <a:spcPts val="1200"/>
              </a:spcBef>
              <a:buFont typeface="Wingdings" panose="05000000000000000000" pitchFamily="2" charset="2"/>
              <a:buChar char="Ø"/>
            </a:pPr>
            <a:r>
              <a:rPr lang="en-US" sz="2400" dirty="0"/>
              <a:t>Sample language</a:t>
            </a:r>
          </a:p>
          <a:p>
            <a:pPr lvl="1" indent="-342900">
              <a:spcBef>
                <a:spcPts val="1200"/>
              </a:spcBef>
              <a:buFont typeface="Wingdings" panose="05000000000000000000" pitchFamily="2" charset="2"/>
              <a:buChar char="Ø"/>
              <a:defRPr/>
            </a:pPr>
            <a:r>
              <a:rPr lang="en-US" sz="2000" dirty="0"/>
              <a:t>The existing slope of a lot must be maintained. This provision does not prevent minor grading as necessary to allow construction, prevent lot-to-lot drainage, or match the slope of contiguous lots.</a:t>
            </a:r>
          </a:p>
          <a:p>
            <a:pPr lvl="1" indent="-342900">
              <a:spcBef>
                <a:spcPts val="1200"/>
              </a:spcBef>
              <a:buFont typeface="Wingdings" panose="05000000000000000000" pitchFamily="2" charset="2"/>
              <a:buChar char="Ø"/>
              <a:defRPr/>
            </a:pPr>
            <a:r>
              <a:rPr lang="en-US" sz="2000" dirty="0"/>
              <a:t>For purposes of this subsection, "slope" means any change in elevation from the front lot line to the rear lot line or from a side lot line to the other side lot line.</a:t>
            </a:r>
            <a:endParaRPr kumimoji="0" lang="en-US" sz="2800" b="0" i="0" u="none" strike="noStrike" kern="1200" cap="none" spc="0" normalizeH="0" baseline="0" noProof="0" dirty="0">
              <a:ln>
                <a:noFill/>
              </a:ln>
              <a:solidFill>
                <a:srgbClr val="3056A5"/>
              </a:solidFill>
              <a:effectLst/>
              <a:highlight>
                <a:srgbClr val="FFFFFF"/>
              </a:highlight>
              <a:uLnTx/>
              <a:uFillTx/>
              <a:latin typeface="Arial" panose="020B0604020202020204" pitchFamily="34" charset="0"/>
              <a:ea typeface="+mn-ea"/>
              <a:cs typeface="Arial" panose="020B0604020202020204" pitchFamily="34" charset="0"/>
            </a:endParaRPr>
          </a:p>
          <a:p>
            <a:pPr lvl="1">
              <a:spcBef>
                <a:spcPts val="1200"/>
              </a:spcBef>
              <a:buFont typeface="Wingdings" panose="05000000000000000000" pitchFamily="2" charset="2"/>
              <a:buChar char="Ø"/>
            </a:pPr>
            <a:endParaRPr lang="en-US" sz="2000" dirty="0"/>
          </a:p>
        </p:txBody>
      </p:sp>
    </p:spTree>
    <p:extLst>
      <p:ext uri="{BB962C8B-B14F-4D97-AF65-F5344CB8AC3E}">
        <p14:creationId xmlns:p14="http://schemas.microsoft.com/office/powerpoint/2010/main" val="1431717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599150" y="-182562"/>
            <a:ext cx="8229600" cy="792162"/>
          </a:xfrm>
        </p:spPr>
        <p:txBody>
          <a:bodyPr/>
          <a:lstStyle/>
          <a:p>
            <a:r>
              <a:rPr lang="en-US" dirty="0"/>
              <a:t>Petition Topic – Building Height &amp; Stories</a:t>
            </a:r>
          </a:p>
        </p:txBody>
      </p:sp>
      <p:sp>
        <p:nvSpPr>
          <p:cNvPr id="10" name="Content Placeholder 9">
            <a:extLst>
              <a:ext uri="{FF2B5EF4-FFF2-40B4-BE49-F238E27FC236}">
                <a16:creationId xmlns:a16="http://schemas.microsoft.com/office/drawing/2014/main" id="{0B98C2F9-7CEB-454C-8658-6B81CA3763D0}"/>
              </a:ext>
            </a:extLst>
          </p:cNvPr>
          <p:cNvSpPr>
            <a:spLocks noGrp="1"/>
          </p:cNvSpPr>
          <p:nvPr>
            <p:ph sz="half" idx="1"/>
          </p:nvPr>
        </p:nvSpPr>
        <p:spPr>
          <a:xfrm>
            <a:off x="152400" y="457200"/>
            <a:ext cx="8839200" cy="5410200"/>
          </a:xfrm>
        </p:spPr>
        <p:txBody>
          <a:bodyPr>
            <a:normAutofit fontScale="70000" lnSpcReduction="20000"/>
          </a:bodyPr>
          <a:lstStyle/>
          <a:p>
            <a:pPr marL="0" indent="0">
              <a:spcBef>
                <a:spcPts val="1200"/>
              </a:spcBef>
              <a:buNone/>
            </a:pPr>
            <a:r>
              <a:rPr lang="en-US" dirty="0"/>
              <a:t>Modifying how height is measured</a:t>
            </a:r>
          </a:p>
          <a:p>
            <a:pPr marL="0" indent="0">
              <a:spcBef>
                <a:spcPts val="1200"/>
              </a:spcBef>
              <a:buNone/>
            </a:pPr>
            <a:r>
              <a:rPr lang="en-US" dirty="0"/>
              <a:t>Establishing a maximum allowed height for structures, including accessory structures and additions</a:t>
            </a:r>
          </a:p>
          <a:p>
            <a:pPr marL="0" indent="0">
              <a:spcBef>
                <a:spcPts val="1200"/>
              </a:spcBef>
              <a:buNone/>
            </a:pPr>
            <a:r>
              <a:rPr lang="en-US" dirty="0"/>
              <a:t>Establishing a maximum number of stories allowed</a:t>
            </a:r>
          </a:p>
          <a:p>
            <a:pPr marL="0" indent="0">
              <a:spcBef>
                <a:spcPts val="1200"/>
              </a:spcBef>
              <a:buNone/>
            </a:pPr>
            <a:r>
              <a:rPr lang="en-US" dirty="0"/>
              <a:t>Provisions for non-conforming structures</a:t>
            </a:r>
          </a:p>
          <a:p>
            <a:pPr marL="0" indent="0">
              <a:spcBef>
                <a:spcPts val="1200"/>
              </a:spcBef>
              <a:buNone/>
            </a:pPr>
            <a:r>
              <a:rPr lang="en-US" b="1" dirty="0"/>
              <a:t>Existing Regulations CD-2</a:t>
            </a:r>
          </a:p>
          <a:p>
            <a:pPr>
              <a:spcBef>
                <a:spcPts val="1200"/>
              </a:spcBef>
            </a:pPr>
            <a:r>
              <a:rPr lang="en-US" dirty="0"/>
              <a:t>BUILDING HEIGHT means the vertical distance measured from grade to the highest ridge of the roof structure.</a:t>
            </a:r>
          </a:p>
          <a:p>
            <a:pPr>
              <a:spcBef>
                <a:spcPts val="1200"/>
              </a:spcBef>
            </a:pPr>
            <a:r>
              <a:rPr lang="en-US" dirty="0"/>
              <a:t>ROOF RIDGE means the apex of any roof structure regardless of its style or form.</a:t>
            </a:r>
          </a:p>
          <a:p>
            <a:pPr>
              <a:spcBef>
                <a:spcPts val="1200"/>
              </a:spcBef>
            </a:pPr>
            <a:r>
              <a:rPr lang="en-US" dirty="0"/>
              <a:t>Maximum building height</a:t>
            </a:r>
          </a:p>
          <a:p>
            <a:pPr lvl="1">
              <a:spcBef>
                <a:spcPts val="1200"/>
              </a:spcBef>
            </a:pPr>
            <a:r>
              <a:rPr lang="en-US" dirty="0"/>
              <a:t>(1) Except as provided in Paragraph (2), the maximum permitted height for all structures in Tracts I, II, and III is 30 feet.</a:t>
            </a:r>
          </a:p>
          <a:p>
            <a:pPr lvl="1">
              <a:spcBef>
                <a:spcPts val="1200"/>
              </a:spcBef>
            </a:pPr>
            <a:r>
              <a:rPr lang="en-US" dirty="0"/>
              <a:t>(2) If any portion of an existing structure’s roof ridge exceeds the applicable maximum height  in paragraphs (1)(A) or (1)(B), the lower portion of that structure’s roof ridge may be raised to the height of the taller portion of the roof ridge.</a:t>
            </a:r>
          </a:p>
          <a:p>
            <a:pPr marL="0" indent="0">
              <a:spcBef>
                <a:spcPts val="1200"/>
              </a:spcBef>
              <a:buNone/>
            </a:pPr>
            <a:endParaRPr lang="en-US" dirty="0"/>
          </a:p>
        </p:txBody>
      </p:sp>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8947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034" y="76199"/>
            <a:ext cx="8464296" cy="609601"/>
          </a:xfrm>
        </p:spPr>
        <p:txBody>
          <a:bodyPr>
            <a:normAutofit fontScale="62500" lnSpcReduction="20000"/>
          </a:bodyPr>
          <a:lstStyle/>
          <a:p>
            <a:pPr marL="0" indent="0" algn="ctr">
              <a:buNone/>
            </a:pPr>
            <a:r>
              <a:rPr lang="en-US" sz="6000" dirty="0"/>
              <a:t>Discussion – Building Height &amp; Stories</a:t>
            </a:r>
          </a:p>
        </p:txBody>
      </p:sp>
      <p:sp>
        <p:nvSpPr>
          <p:cNvPr id="5" name="Content Placeholder 9">
            <a:extLst>
              <a:ext uri="{FF2B5EF4-FFF2-40B4-BE49-F238E27FC236}">
                <a16:creationId xmlns:a16="http://schemas.microsoft.com/office/drawing/2014/main" id="{8FFAD60D-7481-4D92-B2FE-6C6B8C599A31}"/>
              </a:ext>
            </a:extLst>
          </p:cNvPr>
          <p:cNvSpPr txBox="1">
            <a:spLocks/>
          </p:cNvSpPr>
          <p:nvPr/>
        </p:nvSpPr>
        <p:spPr>
          <a:xfrm>
            <a:off x="414670" y="685800"/>
            <a:ext cx="8314660" cy="504171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CD-2 BUILDING HEIGHT means the vertical distance measured from grade to the highest ridge of the roof structure.</a:t>
            </a: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Dallas Development Code has maximum height of 30 feet.</a:t>
            </a:r>
          </a:p>
          <a:p>
            <a:pPr marL="0" marR="0" lvl="0" indent="0" algn="l" defTabSz="914400" rtl="0" eaLnBrk="1" fontAlgn="auto" latinLnBrk="0" hangingPunct="1">
              <a:lnSpc>
                <a:spcPct val="100000"/>
              </a:lnSpc>
              <a:spcBef>
                <a:spcPts val="1200"/>
              </a:spcBef>
              <a:spcAft>
                <a:spcPts val="0"/>
              </a:spcAft>
              <a:buClr>
                <a:srgbClr val="DAA627"/>
              </a:buClr>
              <a:buSzTx/>
              <a:buNone/>
              <a:tabLst/>
              <a:defRPr/>
            </a:pPr>
            <a:r>
              <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HEIGHT means the vertical distance measured from grade to:</a:t>
            </a:r>
          </a:p>
          <a:p>
            <a:pPr marL="0" marR="0" lvl="0" indent="0" algn="l" defTabSz="914400" rtl="0" eaLnBrk="1" fontAlgn="auto" latinLnBrk="0" hangingPunct="1">
              <a:lnSpc>
                <a:spcPct val="100000"/>
              </a:lnSpc>
              <a:spcBef>
                <a:spcPts val="1200"/>
              </a:spcBef>
              <a:spcAft>
                <a:spcPts val="0"/>
              </a:spcAft>
              <a:buClr>
                <a:srgbClr val="DAA627"/>
              </a:buClr>
              <a:buSzTx/>
              <a:buNone/>
              <a:tabLst/>
              <a:defRPr/>
            </a:pPr>
            <a:r>
              <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      	(A)   for a structure with a gable, hip, or gambrel roof, the 	midpoint of the vertical dimension between the lowest 	eaves and the highest ridge of the structure;</a:t>
            </a:r>
          </a:p>
          <a:p>
            <a:pPr marL="0" marR="0" lvl="0" indent="0" algn="l" defTabSz="914400" rtl="0" eaLnBrk="1" fontAlgn="auto" latinLnBrk="0" hangingPunct="1">
              <a:lnSpc>
                <a:spcPct val="100000"/>
              </a:lnSpc>
              <a:spcBef>
                <a:spcPts val="1200"/>
              </a:spcBef>
              <a:spcAft>
                <a:spcPts val="0"/>
              </a:spcAft>
              <a:buClr>
                <a:srgbClr val="DAA627"/>
              </a:buClr>
              <a:buSzTx/>
              <a:buNone/>
              <a:tabLst/>
              <a:defRPr/>
            </a:pPr>
            <a:r>
              <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      	(B)   for a structure with a dome roof, the midpoint of the 	vertical dimension of the dome; and</a:t>
            </a:r>
          </a:p>
          <a:p>
            <a:pPr marL="0" marR="0" lvl="0" indent="0" algn="l" defTabSz="914400" rtl="0" eaLnBrk="1" fontAlgn="auto" latinLnBrk="0" hangingPunct="1">
              <a:lnSpc>
                <a:spcPct val="100000"/>
              </a:lnSpc>
              <a:spcBef>
                <a:spcPts val="1200"/>
              </a:spcBef>
              <a:spcAft>
                <a:spcPts val="0"/>
              </a:spcAft>
              <a:buClr>
                <a:srgbClr val="DAA627"/>
              </a:buClr>
              <a:buSzTx/>
              <a:buNone/>
              <a:tabLst/>
              <a:defRPr/>
            </a:pPr>
            <a:r>
              <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      	(C)   for any other structure, the highest point of the structure.</a:t>
            </a:r>
            <a:endParaRPr lang="en-US" sz="2500" dirty="0">
              <a:solidFill>
                <a:schemeClr val="accent1">
                  <a:lumMod val="75000"/>
                </a:schemeClr>
              </a:solidFill>
              <a:latin typeface="Calibri"/>
              <a:cs typeface="+mn-cs"/>
            </a:endParaRPr>
          </a:p>
          <a:p>
            <a:pPr marR="0" lvl="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Nonconforming height allow additions to maintain existing height as allowed by CD-2 ordinance.</a:t>
            </a:r>
          </a:p>
        </p:txBody>
      </p:sp>
      <p:sp>
        <p:nvSpPr>
          <p:cNvPr id="6" name="Slide Number Placeholder 9">
            <a:extLst>
              <a:ext uri="{FF2B5EF4-FFF2-40B4-BE49-F238E27FC236}">
                <a16:creationId xmlns:a16="http://schemas.microsoft.com/office/drawing/2014/main" id="{580150A0-70AA-4397-BF5F-D9756E3A79A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0993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592" y="106326"/>
            <a:ext cx="8651748" cy="685800"/>
          </a:xfrm>
        </p:spPr>
        <p:txBody>
          <a:bodyPr>
            <a:normAutofit/>
          </a:bodyPr>
          <a:lstStyle/>
          <a:p>
            <a:pPr marL="0" indent="0" algn="ctr">
              <a:buNone/>
            </a:pPr>
            <a:r>
              <a:rPr lang="en-US" sz="3600" dirty="0"/>
              <a:t>Discussion – Building Height &amp; Stories</a:t>
            </a:r>
          </a:p>
        </p:txBody>
      </p:sp>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AA627"/>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9">
            <a:extLst>
              <a:ext uri="{FF2B5EF4-FFF2-40B4-BE49-F238E27FC236}">
                <a16:creationId xmlns:a16="http://schemas.microsoft.com/office/drawing/2014/main" id="{075B95D9-FA5F-4670-A22C-6CDA2ABE8C3D}"/>
              </a:ext>
            </a:extLst>
          </p:cNvPr>
          <p:cNvSpPr txBox="1">
            <a:spLocks/>
          </p:cNvSpPr>
          <p:nvPr/>
        </p:nvSpPr>
        <p:spPr>
          <a:xfrm>
            <a:off x="265034" y="762000"/>
            <a:ext cx="8613932" cy="502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3056A5"/>
                </a:solidFill>
                <a:effectLst/>
                <a:highlight>
                  <a:srgbClr val="FFFFFF"/>
                </a:highlight>
                <a:uLnTx/>
                <a:uFillTx/>
                <a:latin typeface="Arial" panose="020B0604020202020204" pitchFamily="34" charset="0"/>
                <a:ea typeface="+mn-ea"/>
                <a:cs typeface="Arial" panose="020B0604020202020204" pitchFamily="34" charset="0"/>
              </a:rPr>
              <a:t>How tall are most houses on your street?  How many stories?</a:t>
            </a: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3056A5"/>
                </a:solidFill>
                <a:effectLst/>
                <a:highlight>
                  <a:srgbClr val="FFFFFF"/>
                </a:highlight>
                <a:uLnTx/>
                <a:uFillTx/>
                <a:latin typeface="Arial" panose="020B0604020202020204" pitchFamily="34" charset="0"/>
                <a:ea typeface="+mn-ea"/>
                <a:cs typeface="Arial" panose="020B0604020202020204" pitchFamily="34" charset="0"/>
              </a:rPr>
              <a:t>What are your concerns about height of structures?</a:t>
            </a: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lang="en-US" sz="2400" dirty="0">
                <a:highlight>
                  <a:srgbClr val="FFFFFF"/>
                </a:highlight>
              </a:rPr>
              <a:t>Any thoughts on additions that are taller than the original structure?</a:t>
            </a:r>
          </a:p>
          <a:p>
            <a:pPr>
              <a:spcBef>
                <a:spcPts val="1200"/>
              </a:spcBef>
              <a:buFont typeface="Wingdings" panose="05000000000000000000" pitchFamily="2" charset="2"/>
              <a:buChar char="Ø"/>
              <a:defRPr/>
            </a:pPr>
            <a:r>
              <a:rPr lang="en-US" sz="2400" dirty="0">
                <a:highlight>
                  <a:srgbClr val="FFFFFF"/>
                </a:highlight>
              </a:rPr>
              <a:t>Maximum number of stories</a:t>
            </a:r>
          </a:p>
          <a:p>
            <a:pPr lvl="1" indent="-342900">
              <a:spcBef>
                <a:spcPts val="1200"/>
              </a:spcBef>
              <a:buFont typeface="Wingdings" panose="05000000000000000000" pitchFamily="2" charset="2"/>
              <a:buChar char="Ø"/>
              <a:defRPr/>
            </a:pPr>
            <a:r>
              <a:rPr lang="en-US" sz="2000" dirty="0">
                <a:highlight>
                  <a:srgbClr val="FFFFFF"/>
                </a:highlight>
              </a:rPr>
              <a:t>Consider when talking about different styles - Minimal Traditional, Tudor, Spanish Eclectic, French Eclectic, Noncontributing</a:t>
            </a: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endParaRPr kumimoji="0" lang="en-US" sz="2000" b="0" i="0" u="none" strike="noStrike" kern="1200" cap="none" spc="0" normalizeH="0" baseline="0" noProof="0" dirty="0">
              <a:ln>
                <a:noFill/>
              </a:ln>
              <a:solidFill>
                <a:srgbClr val="3056A5"/>
              </a:solidFill>
              <a:effectLst/>
              <a:highlight>
                <a:srgbClr val="FFFFFF"/>
              </a:highligh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3940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651748" cy="685800"/>
          </a:xfrm>
        </p:spPr>
        <p:txBody>
          <a:bodyPr>
            <a:normAutofit/>
          </a:bodyPr>
          <a:lstStyle/>
          <a:p>
            <a:pPr marL="0" indent="0" algn="ctr">
              <a:buNone/>
            </a:pPr>
            <a:r>
              <a:rPr lang="en-US" sz="3600" dirty="0"/>
              <a:t>Discussion – Building Height &amp; Stories</a:t>
            </a:r>
          </a:p>
        </p:txBody>
      </p:sp>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AA627"/>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FA33A5D-74CC-44AB-8E83-36941883EA81}"/>
              </a:ext>
            </a:extLst>
          </p:cNvPr>
          <p:cNvPicPr>
            <a:picLocks noChangeAspect="1"/>
          </p:cNvPicPr>
          <p:nvPr/>
        </p:nvPicPr>
        <p:blipFill>
          <a:blip r:embed="rId3"/>
          <a:stretch>
            <a:fillRect/>
          </a:stretch>
        </p:blipFill>
        <p:spPr>
          <a:xfrm>
            <a:off x="0" y="1464211"/>
            <a:ext cx="9144000" cy="3336389"/>
          </a:xfrm>
          <a:prstGeom prst="rect">
            <a:avLst/>
          </a:prstGeom>
        </p:spPr>
      </p:pic>
    </p:spTree>
    <p:extLst>
      <p:ext uri="{BB962C8B-B14F-4D97-AF65-F5344CB8AC3E}">
        <p14:creationId xmlns:p14="http://schemas.microsoft.com/office/powerpoint/2010/main" val="3662390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651748" cy="685800"/>
          </a:xfrm>
        </p:spPr>
        <p:txBody>
          <a:bodyPr>
            <a:normAutofit/>
          </a:bodyPr>
          <a:lstStyle/>
          <a:p>
            <a:pPr marL="0" indent="0" algn="ctr">
              <a:buNone/>
            </a:pPr>
            <a:r>
              <a:rPr lang="en-US" sz="3600" dirty="0"/>
              <a:t>Discussion – Building Height &amp; Stories</a:t>
            </a:r>
          </a:p>
        </p:txBody>
      </p:sp>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AA627"/>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2D6758C-E33F-4DC4-9875-1746063B4EB9}"/>
              </a:ext>
            </a:extLst>
          </p:cNvPr>
          <p:cNvPicPr>
            <a:picLocks noChangeAspect="1"/>
          </p:cNvPicPr>
          <p:nvPr/>
        </p:nvPicPr>
        <p:blipFill>
          <a:blip r:embed="rId3"/>
          <a:stretch>
            <a:fillRect/>
          </a:stretch>
        </p:blipFill>
        <p:spPr>
          <a:xfrm>
            <a:off x="16042" y="1524000"/>
            <a:ext cx="9127958" cy="3689894"/>
          </a:xfrm>
          <a:prstGeom prst="rect">
            <a:avLst/>
          </a:prstGeom>
        </p:spPr>
      </p:pic>
    </p:spTree>
    <p:extLst>
      <p:ext uri="{BB962C8B-B14F-4D97-AF65-F5344CB8AC3E}">
        <p14:creationId xmlns:p14="http://schemas.microsoft.com/office/powerpoint/2010/main" val="2048271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1090"/>
            <a:ext cx="8229600" cy="792162"/>
          </a:xfrm>
        </p:spPr>
        <p:txBody>
          <a:bodyPr/>
          <a:lstStyle/>
          <a:p>
            <a:pPr algn="ctr"/>
            <a:r>
              <a:rPr lang="en-US" dirty="0"/>
              <a:t>CD-2 Boundaries &amp; Expansion Area</a:t>
            </a:r>
          </a:p>
        </p:txBody>
      </p:sp>
      <p:sp>
        <p:nvSpPr>
          <p:cNvPr id="4" name="Slide Number Placeholder 9">
            <a:extLst>
              <a:ext uri="{FF2B5EF4-FFF2-40B4-BE49-F238E27FC236}">
                <a16:creationId xmlns:a16="http://schemas.microsoft.com/office/drawing/2014/main" id="{39FB12DA-5107-42C2-9DEC-F07DC96C958E}"/>
              </a:ext>
            </a:extLst>
          </p:cNvPr>
          <p:cNvSpPr>
            <a:spLocks noGrp="1"/>
          </p:cNvSpPr>
          <p:nvPr>
            <p:ph type="sldNum" sz="quarter" idx="12"/>
          </p:nvPr>
        </p:nvSpPr>
        <p:spPr>
          <a:xfrm>
            <a:off x="6705600" y="5593080"/>
            <a:ext cx="2057400" cy="365125"/>
          </a:xfrm>
        </p:spPr>
        <p:txBody>
          <a:bodyPr/>
          <a:lstStyle/>
          <a:p>
            <a:fld id="{EBB82CAC-BB48-4110-88D3-F3CCD57C994D}" type="slidenum">
              <a:rPr lang="en-US" smtClean="0"/>
              <a:pPr/>
              <a:t>3</a:t>
            </a:fld>
            <a:endParaRPr lang="en-US" dirty="0"/>
          </a:p>
        </p:txBody>
      </p:sp>
      <p:pic>
        <p:nvPicPr>
          <p:cNvPr id="5" name="Picture 4">
            <a:extLst>
              <a:ext uri="{FF2B5EF4-FFF2-40B4-BE49-F238E27FC236}">
                <a16:creationId xmlns:a16="http://schemas.microsoft.com/office/drawing/2014/main" id="{755D565B-5670-411D-8C8E-E709E7772A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 y="792162"/>
            <a:ext cx="7744968" cy="5984748"/>
          </a:xfrm>
          <a:prstGeom prst="rect">
            <a:avLst/>
          </a:prstGeom>
        </p:spPr>
      </p:pic>
    </p:spTree>
    <p:extLst>
      <p:ext uri="{BB962C8B-B14F-4D97-AF65-F5344CB8AC3E}">
        <p14:creationId xmlns:p14="http://schemas.microsoft.com/office/powerpoint/2010/main" val="2365367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9">
            <a:extLst>
              <a:ext uri="{FF2B5EF4-FFF2-40B4-BE49-F238E27FC236}">
                <a16:creationId xmlns:a16="http://schemas.microsoft.com/office/drawing/2014/main" id="{39FB12DA-5107-42C2-9DEC-F07DC96C958E}"/>
              </a:ext>
            </a:extLst>
          </p:cNvPr>
          <p:cNvSpPr>
            <a:spLocks noGrp="1"/>
          </p:cNvSpPr>
          <p:nvPr>
            <p:ph type="sldNum" sz="quarter" idx="12"/>
          </p:nvPr>
        </p:nvSpPr>
        <p:spPr>
          <a:xfrm>
            <a:off x="6705600" y="5593080"/>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0538DCB4-0B5F-479E-AE3B-87E14D4D7476}"/>
              </a:ext>
            </a:extLst>
          </p:cNvPr>
          <p:cNvPicPr>
            <a:picLocks noChangeAspect="1"/>
          </p:cNvPicPr>
          <p:nvPr/>
        </p:nvPicPr>
        <p:blipFill>
          <a:blip r:embed="rId3"/>
          <a:stretch>
            <a:fillRect/>
          </a:stretch>
        </p:blipFill>
        <p:spPr>
          <a:xfrm>
            <a:off x="0" y="1886301"/>
            <a:ext cx="9144000" cy="3676299"/>
          </a:xfrm>
          <a:prstGeom prst="rect">
            <a:avLst/>
          </a:prstGeom>
        </p:spPr>
      </p:pic>
      <p:pic>
        <p:nvPicPr>
          <p:cNvPr id="3" name="Picture 2">
            <a:extLst>
              <a:ext uri="{FF2B5EF4-FFF2-40B4-BE49-F238E27FC236}">
                <a16:creationId xmlns:a16="http://schemas.microsoft.com/office/drawing/2014/main" id="{FEC8872B-5027-4E68-B30C-F2A0A19A9469}"/>
              </a:ext>
            </a:extLst>
          </p:cNvPr>
          <p:cNvPicPr>
            <a:picLocks noChangeAspect="1"/>
          </p:cNvPicPr>
          <p:nvPr/>
        </p:nvPicPr>
        <p:blipFill>
          <a:blip r:embed="rId4"/>
          <a:stretch>
            <a:fillRect/>
          </a:stretch>
        </p:blipFill>
        <p:spPr>
          <a:xfrm>
            <a:off x="5257800" y="92358"/>
            <a:ext cx="2550584" cy="2009738"/>
          </a:xfrm>
          <a:prstGeom prst="rect">
            <a:avLst/>
          </a:prstGeom>
        </p:spPr>
      </p:pic>
      <p:sp>
        <p:nvSpPr>
          <p:cNvPr id="6" name="TextBox 5">
            <a:extLst>
              <a:ext uri="{FF2B5EF4-FFF2-40B4-BE49-F238E27FC236}">
                <a16:creationId xmlns:a16="http://schemas.microsoft.com/office/drawing/2014/main" id="{C18D470F-06F2-406D-BCAB-38CA8AA5970F}"/>
              </a:ext>
            </a:extLst>
          </p:cNvPr>
          <p:cNvSpPr txBox="1"/>
          <p:nvPr/>
        </p:nvSpPr>
        <p:spPr>
          <a:xfrm>
            <a:off x="609600" y="152400"/>
            <a:ext cx="4419600" cy="1815882"/>
          </a:xfrm>
          <a:prstGeom prst="rect">
            <a:avLst/>
          </a:prstGeom>
          <a:noFill/>
        </p:spPr>
        <p:txBody>
          <a:bodyPr wrap="square" rtlCol="0">
            <a:spAutoFit/>
          </a:bodyPr>
          <a:lstStyle/>
          <a:p>
            <a:r>
              <a:rPr lang="en-US" sz="1400" b="1" dirty="0">
                <a:solidFill>
                  <a:schemeClr val="accent1">
                    <a:lumMod val="75000"/>
                  </a:schemeClr>
                </a:solidFill>
              </a:rPr>
              <a:t>Height Looming </a:t>
            </a:r>
            <a:r>
              <a:rPr lang="en-US" sz="1400" dirty="0">
                <a:solidFill>
                  <a:schemeClr val="accent1">
                    <a:lumMod val="75000"/>
                  </a:schemeClr>
                </a:solidFill>
              </a:rPr>
              <a:t>(Greenway Parks CD-10)</a:t>
            </a:r>
          </a:p>
          <a:p>
            <a:r>
              <a:rPr lang="en-US" sz="1400" dirty="0">
                <a:solidFill>
                  <a:schemeClr val="accent1">
                    <a:lumMod val="75000"/>
                  </a:schemeClr>
                </a:solidFill>
              </a:rPr>
              <a:t>The height of any structure may not exceed three times its distance from the ground level of the side property line, with the height being measured from the ground level at the side property line. For example, a structure set back six feet from the side yard line may not exceed 18 feet in height above the ground level at the side property line. Chimneys are not subject to this height looming provision.</a:t>
            </a:r>
          </a:p>
        </p:txBody>
      </p:sp>
    </p:spTree>
    <p:extLst>
      <p:ext uri="{BB962C8B-B14F-4D97-AF65-F5344CB8AC3E}">
        <p14:creationId xmlns:p14="http://schemas.microsoft.com/office/powerpoint/2010/main" val="3718292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9">
            <a:extLst>
              <a:ext uri="{FF2B5EF4-FFF2-40B4-BE49-F238E27FC236}">
                <a16:creationId xmlns:a16="http://schemas.microsoft.com/office/drawing/2014/main" id="{39FB12DA-5107-42C2-9DEC-F07DC96C958E}"/>
              </a:ext>
            </a:extLst>
          </p:cNvPr>
          <p:cNvSpPr>
            <a:spLocks noGrp="1"/>
          </p:cNvSpPr>
          <p:nvPr>
            <p:ph type="sldNum" sz="quarter" idx="12"/>
          </p:nvPr>
        </p:nvSpPr>
        <p:spPr>
          <a:xfrm>
            <a:off x="6705600" y="5593080"/>
            <a:ext cx="2057400" cy="365125"/>
          </a:xfrm>
        </p:spPr>
        <p:txBody>
          <a:bodyPr/>
          <a:lstStyle/>
          <a:p>
            <a:fld id="{EBB82CAC-BB48-4110-88D3-F3CCD57C994D}" type="slidenum">
              <a:rPr lang="en-US" smtClean="0"/>
              <a:pPr/>
              <a:t>31</a:t>
            </a:fld>
            <a:endParaRPr lang="en-US" dirty="0"/>
          </a:p>
        </p:txBody>
      </p:sp>
      <p:graphicFrame>
        <p:nvGraphicFramePr>
          <p:cNvPr id="2" name="Object 1">
            <a:extLst>
              <a:ext uri="{FF2B5EF4-FFF2-40B4-BE49-F238E27FC236}">
                <a16:creationId xmlns:a16="http://schemas.microsoft.com/office/drawing/2014/main" id="{2BB68D64-5862-4636-9792-4A51B153AE35}"/>
              </a:ext>
            </a:extLst>
          </p:cNvPr>
          <p:cNvGraphicFramePr>
            <a:graphicFrameLocks noChangeAspect="1"/>
          </p:cNvGraphicFramePr>
          <p:nvPr>
            <p:extLst>
              <p:ext uri="{D42A27DB-BD31-4B8C-83A1-F6EECF244321}">
                <p14:modId xmlns:p14="http://schemas.microsoft.com/office/powerpoint/2010/main" val="3003849208"/>
              </p:ext>
            </p:extLst>
          </p:nvPr>
        </p:nvGraphicFramePr>
        <p:xfrm>
          <a:off x="990600" y="0"/>
          <a:ext cx="7467600" cy="4832549"/>
        </p:xfrm>
        <a:graphic>
          <a:graphicData uri="http://schemas.openxmlformats.org/presentationml/2006/ole">
            <mc:AlternateContent xmlns:mc="http://schemas.openxmlformats.org/markup-compatibility/2006">
              <mc:Choice xmlns:v="urn:schemas-microsoft-com:vml" Requires="v">
                <p:oleObj name="Acrobat Document" r:id="rId3" imgW="11658361" imgH="7543481" progId="AcroExch.Document.DC">
                  <p:embed/>
                </p:oleObj>
              </mc:Choice>
              <mc:Fallback>
                <p:oleObj name="Acrobat Document" r:id="rId3" imgW="11658361" imgH="7543481" progId="AcroExch.Document.DC">
                  <p:embed/>
                  <p:pic>
                    <p:nvPicPr>
                      <p:cNvPr id="0" name=""/>
                      <p:cNvPicPr/>
                      <p:nvPr/>
                    </p:nvPicPr>
                    <p:blipFill>
                      <a:blip r:embed="rId4"/>
                      <a:stretch>
                        <a:fillRect/>
                      </a:stretch>
                    </p:blipFill>
                    <p:spPr>
                      <a:xfrm>
                        <a:off x="990600" y="0"/>
                        <a:ext cx="7467600" cy="4832549"/>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E9A971C1-DA9B-463C-8993-FDB0833D447F}"/>
              </a:ext>
            </a:extLst>
          </p:cNvPr>
          <p:cNvPicPr>
            <a:picLocks noChangeAspect="1"/>
          </p:cNvPicPr>
          <p:nvPr/>
        </p:nvPicPr>
        <p:blipFill>
          <a:blip r:embed="rId5"/>
          <a:stretch>
            <a:fillRect/>
          </a:stretch>
        </p:blipFill>
        <p:spPr>
          <a:xfrm>
            <a:off x="0" y="2241114"/>
            <a:ext cx="9144000" cy="3550086"/>
          </a:xfrm>
          <a:prstGeom prst="rect">
            <a:avLst/>
          </a:prstGeom>
        </p:spPr>
      </p:pic>
      <p:sp>
        <p:nvSpPr>
          <p:cNvPr id="3" name="Rectangle 2">
            <a:extLst>
              <a:ext uri="{FF2B5EF4-FFF2-40B4-BE49-F238E27FC236}">
                <a16:creationId xmlns:a16="http://schemas.microsoft.com/office/drawing/2014/main" id="{40380C82-4783-408F-9645-A14E69B11036}"/>
              </a:ext>
            </a:extLst>
          </p:cNvPr>
          <p:cNvSpPr/>
          <p:nvPr/>
        </p:nvSpPr>
        <p:spPr>
          <a:xfrm>
            <a:off x="8763000" y="3048000"/>
            <a:ext cx="381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F1B3C0F-998B-4A3C-BEE5-D8D0837803D9}"/>
              </a:ext>
            </a:extLst>
          </p:cNvPr>
          <p:cNvSpPr/>
          <p:nvPr/>
        </p:nvSpPr>
        <p:spPr>
          <a:xfrm rot="5400000">
            <a:off x="8852435" y="2675255"/>
            <a:ext cx="45719"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7" name="Flowchart: Connector 6">
            <a:extLst>
              <a:ext uri="{FF2B5EF4-FFF2-40B4-BE49-F238E27FC236}">
                <a16:creationId xmlns:a16="http://schemas.microsoft.com/office/drawing/2014/main" id="{8A31D39C-E527-4E4A-9A14-DC0BAC4F4C47}"/>
              </a:ext>
            </a:extLst>
          </p:cNvPr>
          <p:cNvSpPr/>
          <p:nvPr/>
        </p:nvSpPr>
        <p:spPr>
          <a:xfrm>
            <a:off x="8784431" y="2522002"/>
            <a:ext cx="228600" cy="24511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5B1E9-A39E-4846-A3DF-048DF84FEDCD}"/>
              </a:ext>
            </a:extLst>
          </p:cNvPr>
          <p:cNvSpPr/>
          <p:nvPr/>
        </p:nvSpPr>
        <p:spPr>
          <a:xfrm>
            <a:off x="8646694" y="5167829"/>
            <a:ext cx="401053" cy="365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037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9852" y="228600"/>
            <a:ext cx="8464296" cy="1371600"/>
          </a:xfrm>
        </p:spPr>
        <p:txBody>
          <a:bodyPr>
            <a:normAutofit fontScale="70000" lnSpcReduction="20000"/>
          </a:bodyPr>
          <a:lstStyle/>
          <a:p>
            <a:pPr marL="0" indent="0" algn="ctr">
              <a:buNone/>
            </a:pPr>
            <a:r>
              <a:rPr lang="en-US" sz="6000" dirty="0"/>
              <a:t>Recap – Building Height</a:t>
            </a:r>
          </a:p>
          <a:p>
            <a:pPr marL="0" indent="0" algn="ctr">
              <a:buNone/>
            </a:pPr>
            <a:r>
              <a:rPr lang="en-US" sz="6000" dirty="0"/>
              <a:t>&amp; Stories</a:t>
            </a:r>
          </a:p>
        </p:txBody>
      </p:sp>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AA627"/>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9735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838200" y="0"/>
            <a:ext cx="8229600" cy="792162"/>
          </a:xfrm>
        </p:spPr>
        <p:txBody>
          <a:bodyPr>
            <a:normAutofit/>
          </a:bodyPr>
          <a:lstStyle/>
          <a:p>
            <a:r>
              <a:rPr lang="en-US" sz="3600" dirty="0"/>
              <a:t>Petition Topic – Floor Area Ratio</a:t>
            </a:r>
          </a:p>
        </p:txBody>
      </p:sp>
      <p:sp>
        <p:nvSpPr>
          <p:cNvPr id="10" name="Content Placeholder 9">
            <a:extLst>
              <a:ext uri="{FF2B5EF4-FFF2-40B4-BE49-F238E27FC236}">
                <a16:creationId xmlns:a16="http://schemas.microsoft.com/office/drawing/2014/main" id="{0B98C2F9-7CEB-454C-8658-6B81CA3763D0}"/>
              </a:ext>
            </a:extLst>
          </p:cNvPr>
          <p:cNvSpPr>
            <a:spLocks noGrp="1"/>
          </p:cNvSpPr>
          <p:nvPr>
            <p:ph sz="half" idx="1"/>
          </p:nvPr>
        </p:nvSpPr>
        <p:spPr>
          <a:xfrm>
            <a:off x="228600" y="792162"/>
            <a:ext cx="8610600" cy="4999038"/>
          </a:xfrm>
        </p:spPr>
        <p:txBody>
          <a:bodyPr>
            <a:normAutofit/>
          </a:bodyPr>
          <a:lstStyle/>
          <a:p>
            <a:pPr marL="457200" lvl="1" indent="0">
              <a:buNone/>
            </a:pPr>
            <a:r>
              <a:rPr lang="en-US" dirty="0">
                <a:highlight>
                  <a:srgbClr val="FFFFFF"/>
                </a:highlight>
              </a:rPr>
              <a:t>Consideration of maximum Floor Area Ratio</a:t>
            </a:r>
          </a:p>
          <a:p>
            <a:pPr marL="0" indent="0">
              <a:spcBef>
                <a:spcPts val="1200"/>
              </a:spcBef>
              <a:buNone/>
            </a:pPr>
            <a:r>
              <a:rPr lang="en-US" b="1" dirty="0">
                <a:highlight>
                  <a:srgbClr val="FFFFFF"/>
                </a:highlight>
              </a:rPr>
              <a:t>Existing Regulations CD-2</a:t>
            </a:r>
          </a:p>
          <a:p>
            <a:pPr>
              <a:spcBef>
                <a:spcPts val="1200"/>
              </a:spcBef>
            </a:pPr>
            <a:r>
              <a:rPr lang="en-US" dirty="0">
                <a:highlight>
                  <a:srgbClr val="FFFFFF"/>
                </a:highlight>
              </a:rPr>
              <a:t>None</a:t>
            </a:r>
          </a:p>
          <a:p>
            <a:pPr marL="0" indent="0">
              <a:spcBef>
                <a:spcPts val="1200"/>
              </a:spcBef>
              <a:buNone/>
            </a:pPr>
            <a:r>
              <a:rPr lang="en-US" dirty="0"/>
              <a:t>Dallas Development Code</a:t>
            </a:r>
          </a:p>
          <a:p>
            <a:pPr>
              <a:spcBef>
                <a:spcPts val="1200"/>
              </a:spcBef>
            </a:pPr>
            <a:r>
              <a:rPr lang="en-US" dirty="0"/>
              <a:t>None for single family residential use</a:t>
            </a:r>
          </a:p>
        </p:txBody>
      </p:sp>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63996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034" y="76199"/>
            <a:ext cx="8464296" cy="914401"/>
          </a:xfrm>
        </p:spPr>
        <p:txBody>
          <a:bodyPr>
            <a:normAutofit fontScale="77500" lnSpcReduction="20000"/>
          </a:bodyPr>
          <a:lstStyle/>
          <a:p>
            <a:pPr marL="0" indent="0" algn="ctr">
              <a:buNone/>
            </a:pPr>
            <a:r>
              <a:rPr lang="en-US" sz="6000" dirty="0"/>
              <a:t>Discussion – Floor Area Ratio</a:t>
            </a:r>
          </a:p>
        </p:txBody>
      </p:sp>
      <p:sp>
        <p:nvSpPr>
          <p:cNvPr id="5" name="Content Placeholder 9">
            <a:extLst>
              <a:ext uri="{FF2B5EF4-FFF2-40B4-BE49-F238E27FC236}">
                <a16:creationId xmlns:a16="http://schemas.microsoft.com/office/drawing/2014/main" id="{8FFAD60D-7481-4D92-B2FE-6C6B8C599A31}"/>
              </a:ext>
            </a:extLst>
          </p:cNvPr>
          <p:cNvSpPr txBox="1">
            <a:spLocks/>
          </p:cNvSpPr>
          <p:nvPr/>
        </p:nvSpPr>
        <p:spPr>
          <a:xfrm>
            <a:off x="658226" y="838200"/>
            <a:ext cx="8071104" cy="47244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lang="en-US" sz="2400" dirty="0"/>
              <a:t>Strategy to address massing of buildings on a lot</a:t>
            </a: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lang="en-US" sz="2400" dirty="0"/>
              <a:t>Floor Area Ratio (FAR) is the measurement of a building’s floor area in relation to the size of the lot that the building is located on.</a:t>
            </a: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lang="en-US" sz="1600" dirty="0"/>
              <a:t>FLOOR AREA means the total square footage of floor space in a building measured to the outside faces of the exterior walls or to the omitted wall lines, whichever produces the larger area, but excluding the following: (</a:t>
            </a:r>
            <a:r>
              <a:rPr lang="en-US" sz="1600" dirty="0" err="1"/>
              <a:t>i</a:t>
            </a:r>
            <a:r>
              <a:rPr lang="en-US" sz="1600" dirty="0"/>
              <a:t>) Area used solely for off street parking. (ii) Area between an omitted wall line and the structural wall when the area is used solely for foot traffic or landscaping. (iii) Area of a private balcony that is not accessible to the public and does not provide a means of ingress or egress. (iv) Area of a breezeway or an unenclosed stairway located within the first three stories, excluding any basement, of a residential use.</a:t>
            </a: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lang="en-US" sz="2400" dirty="0"/>
              <a:t>Greenway Parks CD language</a:t>
            </a:r>
          </a:p>
          <a:p>
            <a:pPr lvl="1" indent="-342900">
              <a:spcBef>
                <a:spcPts val="1200"/>
              </a:spcBef>
              <a:buFont typeface="Wingdings" panose="05000000000000000000" pitchFamily="2" charset="2"/>
              <a:buChar char="Ø"/>
              <a:defRPr/>
            </a:pPr>
            <a:r>
              <a:rPr lang="en-US" sz="1600" dirty="0"/>
              <a:t>Floor area ratio. The intent of this subsection is to encourage the retention of original single family buildings. The maximum floor area ratio for lots containing original single family buildings is 0.55. The maximum floor area ratio for all other lots, including lots with new construction, is 0.50. The term “original single family building” means any single family main building that existed on May 28, 2003. An original single family building shall be considered “new construction” if an expansion results in more than 30 percent of the total exterior surface of the building being removed or obscured. The term “total exterior surface” includes all exterior walls but excludes the roof. (**Greenway Parks counts areas used for parking in FAR calculation which the Dallas Development Code does not.)</a:t>
            </a:r>
            <a:endParaRPr lang="en-US" sz="2000" dirty="0">
              <a:highlight>
                <a:srgbClr val="FFFF00"/>
              </a:highlight>
            </a:endParaRP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lang="en-US" sz="2400" dirty="0">
                <a:highlight>
                  <a:srgbClr val="FFFFFF"/>
                </a:highlight>
              </a:rPr>
              <a:t>May be used to mitigate the building structures out of scale and compatibility with existing houses.</a:t>
            </a: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Can be another way of promoting retention of existing structures.</a:t>
            </a:r>
          </a:p>
        </p:txBody>
      </p:sp>
      <p:sp>
        <p:nvSpPr>
          <p:cNvPr id="6" name="Slide Number Placeholder 9">
            <a:extLst>
              <a:ext uri="{FF2B5EF4-FFF2-40B4-BE49-F238E27FC236}">
                <a16:creationId xmlns:a16="http://schemas.microsoft.com/office/drawing/2014/main" id="{580150A0-70AA-4397-BF5F-D9756E3A79A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0919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034" y="76199"/>
            <a:ext cx="8464296" cy="914401"/>
          </a:xfrm>
        </p:spPr>
        <p:txBody>
          <a:bodyPr>
            <a:normAutofit fontScale="77500" lnSpcReduction="20000"/>
          </a:bodyPr>
          <a:lstStyle/>
          <a:p>
            <a:pPr marL="0" indent="0" algn="ctr">
              <a:buNone/>
            </a:pPr>
            <a:r>
              <a:rPr lang="en-US" sz="6000" dirty="0"/>
              <a:t>Discussion – Floor Area Ratio</a:t>
            </a:r>
          </a:p>
        </p:txBody>
      </p:sp>
      <p:sp>
        <p:nvSpPr>
          <p:cNvPr id="5" name="Content Placeholder 9">
            <a:extLst>
              <a:ext uri="{FF2B5EF4-FFF2-40B4-BE49-F238E27FC236}">
                <a16:creationId xmlns:a16="http://schemas.microsoft.com/office/drawing/2014/main" id="{8FFAD60D-7481-4D92-B2FE-6C6B8C599A31}"/>
              </a:ext>
            </a:extLst>
          </p:cNvPr>
          <p:cNvSpPr txBox="1">
            <a:spLocks/>
          </p:cNvSpPr>
          <p:nvPr/>
        </p:nvSpPr>
        <p:spPr>
          <a:xfrm>
            <a:off x="658226" y="9906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endParaRPr kumimoji="0" lang="en-US" sz="16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580150A0-70AA-4397-BF5F-D9756E3A79A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F00929B2-7F3F-41D6-A3F6-55E84576117B}"/>
              </a:ext>
            </a:extLst>
          </p:cNvPr>
          <p:cNvSpPr txBox="1"/>
          <p:nvPr/>
        </p:nvSpPr>
        <p:spPr>
          <a:xfrm>
            <a:off x="5356431" y="685800"/>
            <a:ext cx="3634728" cy="4862870"/>
          </a:xfrm>
          <a:prstGeom prst="rect">
            <a:avLst/>
          </a:prstGeom>
          <a:noFill/>
        </p:spPr>
        <p:txBody>
          <a:bodyPr wrap="square" rtlCol="0">
            <a:spAutoFit/>
          </a:bodyPr>
          <a:lstStyle/>
          <a:p>
            <a:r>
              <a:rPr lang="en-US" sz="2200" u="sng" dirty="0">
                <a:solidFill>
                  <a:schemeClr val="tx2"/>
                </a:solidFill>
                <a:latin typeface="Arial" panose="020B0604020202020204" pitchFamily="34" charset="0"/>
                <a:cs typeface="Arial" panose="020B0604020202020204" pitchFamily="34" charset="0"/>
              </a:rPr>
              <a:t>Lot Coverage Examples</a:t>
            </a:r>
          </a:p>
          <a:p>
            <a:r>
              <a:rPr lang="en-US" sz="2200" dirty="0">
                <a:solidFill>
                  <a:schemeClr val="tx2"/>
                </a:solidFill>
                <a:latin typeface="Arial" panose="020B0604020202020204" pitchFamily="34" charset="0"/>
                <a:cs typeface="Arial" panose="020B0604020202020204" pitchFamily="34" charset="0"/>
              </a:rPr>
              <a:t>50’x150’= 7,500 Sq. Ft.</a:t>
            </a:r>
          </a:p>
          <a:p>
            <a:r>
              <a:rPr lang="en-US" sz="2200" dirty="0">
                <a:solidFill>
                  <a:schemeClr val="tx2"/>
                </a:solidFill>
                <a:latin typeface="Arial" panose="020B0604020202020204" pitchFamily="34" charset="0"/>
                <a:cs typeface="Arial" panose="020B0604020202020204" pitchFamily="34" charset="0"/>
              </a:rPr>
              <a:t>45%= 3,375 Sq. Ft. </a:t>
            </a:r>
          </a:p>
          <a:p>
            <a:r>
              <a:rPr lang="en-US" sz="2200" dirty="0">
                <a:solidFill>
                  <a:schemeClr val="tx2"/>
                </a:solidFill>
                <a:latin typeface="Arial" panose="020B0604020202020204" pitchFamily="34" charset="0"/>
                <a:cs typeface="Arial" panose="020B0604020202020204" pitchFamily="34" charset="0"/>
              </a:rPr>
              <a:t>40%= 3,000 Sq. Ft.</a:t>
            </a:r>
          </a:p>
          <a:p>
            <a:pPr marL="342900" indent="-342900">
              <a:buFont typeface="Arial" panose="020B0604020202020204" pitchFamily="34" charset="0"/>
              <a:buChar char="•"/>
            </a:pPr>
            <a:r>
              <a:rPr lang="en-US" sz="2200" b="1" dirty="0">
                <a:solidFill>
                  <a:schemeClr val="tx2"/>
                </a:solidFill>
                <a:latin typeface="Arial" panose="020B0604020202020204" pitchFamily="34" charset="0"/>
                <a:cs typeface="Arial" panose="020B0604020202020204" pitchFamily="34" charset="0"/>
              </a:rPr>
              <a:t>FAR .55= 4,125 Sq. Ft.</a:t>
            </a:r>
          </a:p>
          <a:p>
            <a:pPr marL="342900" indent="-342900">
              <a:buFont typeface="Arial" panose="020B0604020202020204" pitchFamily="34" charset="0"/>
              <a:buChar char="•"/>
            </a:pPr>
            <a:r>
              <a:rPr lang="en-US" sz="2200" b="1" dirty="0">
                <a:solidFill>
                  <a:schemeClr val="tx2"/>
                </a:solidFill>
                <a:latin typeface="Arial" panose="020B0604020202020204" pitchFamily="34" charset="0"/>
                <a:cs typeface="Arial" panose="020B0604020202020204" pitchFamily="34" charset="0"/>
              </a:rPr>
              <a:t>FAR .5= 3,750 Sq. Ft.</a:t>
            </a:r>
          </a:p>
          <a:p>
            <a:endParaRPr lang="en-US" sz="2200" dirty="0">
              <a:solidFill>
                <a:schemeClr val="tx2"/>
              </a:solidFill>
              <a:latin typeface="Arial" panose="020B0604020202020204" pitchFamily="34" charset="0"/>
              <a:cs typeface="Arial" panose="020B0604020202020204" pitchFamily="34" charset="0"/>
            </a:endParaRPr>
          </a:p>
          <a:p>
            <a:endParaRPr lang="en-US" sz="2200" dirty="0">
              <a:solidFill>
                <a:schemeClr val="tx2"/>
              </a:solidFill>
              <a:latin typeface="Arial" panose="020B0604020202020204" pitchFamily="34" charset="0"/>
              <a:cs typeface="Arial" panose="020B0604020202020204" pitchFamily="34" charset="0"/>
            </a:endParaRPr>
          </a:p>
          <a:p>
            <a:r>
              <a:rPr lang="en-US" sz="2200" dirty="0">
                <a:solidFill>
                  <a:schemeClr val="tx2"/>
                </a:solidFill>
                <a:latin typeface="Arial" panose="020B0604020202020204" pitchFamily="34" charset="0"/>
                <a:cs typeface="Arial" panose="020B0604020202020204" pitchFamily="34" charset="0"/>
              </a:rPr>
              <a:t>70’x150’= 10,500 Sq. Ft.</a:t>
            </a:r>
          </a:p>
          <a:p>
            <a:r>
              <a:rPr lang="en-US" sz="2200" dirty="0">
                <a:solidFill>
                  <a:schemeClr val="tx2"/>
                </a:solidFill>
                <a:latin typeface="Arial" panose="020B0604020202020204" pitchFamily="34" charset="0"/>
                <a:cs typeface="Arial" panose="020B0604020202020204" pitchFamily="34" charset="0"/>
              </a:rPr>
              <a:t>45%= 4,725 Sq. Ft</a:t>
            </a:r>
          </a:p>
          <a:p>
            <a:r>
              <a:rPr lang="en-US" sz="2200" dirty="0">
                <a:solidFill>
                  <a:schemeClr val="tx2"/>
                </a:solidFill>
                <a:latin typeface="Arial" panose="020B0604020202020204" pitchFamily="34" charset="0"/>
                <a:cs typeface="Arial" panose="020B0604020202020204" pitchFamily="34" charset="0"/>
              </a:rPr>
              <a:t>40%= 4,200 Sq. Ft.</a:t>
            </a:r>
          </a:p>
          <a:p>
            <a:pPr marL="342900" indent="-342900">
              <a:buFont typeface="Arial" panose="020B0604020202020204" pitchFamily="34" charset="0"/>
              <a:buChar char="•"/>
            </a:pPr>
            <a:r>
              <a:rPr lang="en-US" sz="2200" b="1" dirty="0">
                <a:solidFill>
                  <a:schemeClr val="tx2"/>
                </a:solidFill>
                <a:latin typeface="Arial" panose="020B0604020202020204" pitchFamily="34" charset="0"/>
                <a:cs typeface="Arial" panose="020B0604020202020204" pitchFamily="34" charset="0"/>
              </a:rPr>
              <a:t>FAR .55= 5,775 Sq. Ft.</a:t>
            </a:r>
          </a:p>
          <a:p>
            <a:pPr marL="342900" indent="-342900">
              <a:buFont typeface="Arial" panose="020B0604020202020204" pitchFamily="34" charset="0"/>
              <a:buChar char="•"/>
            </a:pPr>
            <a:r>
              <a:rPr lang="en-US" sz="2200" b="1" dirty="0">
                <a:solidFill>
                  <a:schemeClr val="tx2"/>
                </a:solidFill>
                <a:latin typeface="Arial" panose="020B0604020202020204" pitchFamily="34" charset="0"/>
                <a:cs typeface="Arial" panose="020B0604020202020204" pitchFamily="34" charset="0"/>
              </a:rPr>
              <a:t>FAR .5= 5,250 Sq. Ft.</a:t>
            </a:r>
          </a:p>
          <a:p>
            <a:endParaRPr lang="en-US" sz="2400" dirty="0">
              <a:solidFill>
                <a:schemeClr val="tx2"/>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2185F55-7272-409C-84C5-3E05F6EAAEB4}"/>
              </a:ext>
            </a:extLst>
          </p:cNvPr>
          <p:cNvPicPr>
            <a:picLocks noChangeAspect="1"/>
          </p:cNvPicPr>
          <p:nvPr/>
        </p:nvPicPr>
        <p:blipFill>
          <a:blip r:embed="rId3"/>
          <a:stretch>
            <a:fillRect/>
          </a:stretch>
        </p:blipFill>
        <p:spPr>
          <a:xfrm>
            <a:off x="304801" y="1600200"/>
            <a:ext cx="5051630" cy="2971800"/>
          </a:xfrm>
          <a:prstGeom prst="rect">
            <a:avLst/>
          </a:prstGeom>
        </p:spPr>
      </p:pic>
    </p:spTree>
    <p:extLst>
      <p:ext uri="{BB962C8B-B14F-4D97-AF65-F5344CB8AC3E}">
        <p14:creationId xmlns:p14="http://schemas.microsoft.com/office/powerpoint/2010/main" val="2756203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095" y="27287"/>
            <a:ext cx="8464296" cy="1112838"/>
          </a:xfrm>
        </p:spPr>
        <p:txBody>
          <a:bodyPr>
            <a:normAutofit fontScale="92500"/>
          </a:bodyPr>
          <a:lstStyle/>
          <a:p>
            <a:pPr marL="0" indent="0" algn="ctr">
              <a:buNone/>
            </a:pPr>
            <a:r>
              <a:rPr lang="en-US" sz="6000" dirty="0"/>
              <a:t>Recap – Floor Area Ratio</a:t>
            </a:r>
          </a:p>
        </p:txBody>
      </p:sp>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AA627"/>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0A0BAECD-CD9C-41A0-ACF0-50CFC0DBD2BE}"/>
              </a:ext>
            </a:extLst>
          </p:cNvPr>
          <p:cNvSpPr txBox="1"/>
          <p:nvPr/>
        </p:nvSpPr>
        <p:spPr>
          <a:xfrm>
            <a:off x="2286000" y="3328555"/>
            <a:ext cx="4572000" cy="369332"/>
          </a:xfrm>
          <a:prstGeom prst="rect">
            <a:avLst/>
          </a:prstGeom>
          <a:noFill/>
        </p:spPr>
        <p:txBody>
          <a:bodyPr wrap="square">
            <a:spAutoFit/>
          </a:bodyPr>
          <a:lstStyle/>
          <a:p>
            <a:endParaRPr lang="en-US" dirty="0"/>
          </a:p>
        </p:txBody>
      </p:sp>
      <p:sp>
        <p:nvSpPr>
          <p:cNvPr id="8" name="TextBox 7">
            <a:extLst>
              <a:ext uri="{FF2B5EF4-FFF2-40B4-BE49-F238E27FC236}">
                <a16:creationId xmlns:a16="http://schemas.microsoft.com/office/drawing/2014/main" id="{C3BAB8D8-0675-4C8F-A38B-172BB5854E72}"/>
              </a:ext>
            </a:extLst>
          </p:cNvPr>
          <p:cNvSpPr txBox="1"/>
          <p:nvPr/>
        </p:nvSpPr>
        <p:spPr>
          <a:xfrm>
            <a:off x="2286000" y="3328555"/>
            <a:ext cx="4572000"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2846653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1295400" y="-23413"/>
            <a:ext cx="6553200" cy="792162"/>
          </a:xfrm>
        </p:spPr>
        <p:txBody>
          <a:bodyPr/>
          <a:lstStyle/>
          <a:p>
            <a:r>
              <a:rPr lang="en-US" dirty="0"/>
              <a:t>Petition Topic – Setbacks (Main)</a:t>
            </a:r>
          </a:p>
        </p:txBody>
      </p:sp>
      <p:sp>
        <p:nvSpPr>
          <p:cNvPr id="10" name="Content Placeholder 9">
            <a:extLst>
              <a:ext uri="{FF2B5EF4-FFF2-40B4-BE49-F238E27FC236}">
                <a16:creationId xmlns:a16="http://schemas.microsoft.com/office/drawing/2014/main" id="{0B98C2F9-7CEB-454C-8658-6B81CA3763D0}"/>
              </a:ext>
            </a:extLst>
          </p:cNvPr>
          <p:cNvSpPr>
            <a:spLocks noGrp="1"/>
          </p:cNvSpPr>
          <p:nvPr>
            <p:ph sz="half" idx="1"/>
          </p:nvPr>
        </p:nvSpPr>
        <p:spPr>
          <a:xfrm>
            <a:off x="304800" y="609600"/>
            <a:ext cx="8610600" cy="5222630"/>
          </a:xfrm>
        </p:spPr>
        <p:txBody>
          <a:bodyPr>
            <a:normAutofit fontScale="77500" lnSpcReduction="20000"/>
          </a:bodyPr>
          <a:lstStyle/>
          <a:p>
            <a:pPr marL="0" indent="0">
              <a:spcBef>
                <a:spcPts val="1200"/>
              </a:spcBef>
              <a:buNone/>
            </a:pPr>
            <a:r>
              <a:rPr lang="en-US" dirty="0"/>
              <a:t>Modifying front, side, and rear setback requirements</a:t>
            </a:r>
          </a:p>
          <a:p>
            <a:pPr marL="0" indent="0">
              <a:spcBef>
                <a:spcPts val="1200"/>
              </a:spcBef>
              <a:buNone/>
            </a:pPr>
            <a:r>
              <a:rPr lang="en-US" dirty="0"/>
              <a:t>Provisions for existing non-conforming structures</a:t>
            </a:r>
          </a:p>
          <a:p>
            <a:pPr marL="0" indent="0">
              <a:spcBef>
                <a:spcPts val="1200"/>
              </a:spcBef>
              <a:buNone/>
            </a:pPr>
            <a:r>
              <a:rPr lang="en-US" b="1" dirty="0"/>
              <a:t>Existing Regulations CD-2 – Front Yard Setback</a:t>
            </a:r>
          </a:p>
          <a:p>
            <a:pPr>
              <a:spcBef>
                <a:spcPts val="1200"/>
              </a:spcBef>
            </a:pPr>
            <a:r>
              <a:rPr lang="en-US" dirty="0"/>
              <a:t>A minimum 40-foot front yard setback must be provided on all building sites in Tract I.</a:t>
            </a:r>
          </a:p>
          <a:p>
            <a:pPr>
              <a:spcBef>
                <a:spcPts val="1200"/>
              </a:spcBef>
            </a:pPr>
            <a:r>
              <a:rPr lang="en-US" dirty="0"/>
              <a:t>A minimum 50-foot front yard setback must be provided on all building sites in Tract II.</a:t>
            </a:r>
          </a:p>
          <a:p>
            <a:pPr>
              <a:spcBef>
                <a:spcPts val="1200"/>
              </a:spcBef>
            </a:pPr>
            <a:r>
              <a:rPr lang="en-US" dirty="0"/>
              <a:t>A minimum 60-foot front yard setback must be provided on all building sites in Tract III, except for lots located in City Block Q/2983, for which a minimum 40-foot front yard setback must be provided.</a:t>
            </a:r>
          </a:p>
          <a:p>
            <a:pPr marL="0" indent="0">
              <a:spcBef>
                <a:spcPts val="1200"/>
              </a:spcBef>
              <a:buNone/>
            </a:pPr>
            <a:r>
              <a:rPr lang="en-US" b="1" dirty="0"/>
              <a:t>Existing Regulations R-7.5(A) – Front Yard </a:t>
            </a:r>
            <a:r>
              <a:rPr lang="en-US" dirty="0"/>
              <a:t>25-foot setback</a:t>
            </a:r>
            <a:endParaRPr lang="en-US" b="1" dirty="0"/>
          </a:p>
          <a:p>
            <a:pPr marL="0" indent="0">
              <a:spcBef>
                <a:spcPts val="1200"/>
              </a:spcBef>
              <a:buNone/>
            </a:pPr>
            <a:endParaRPr lang="en-US" sz="1800" dirty="0">
              <a:highlight>
                <a:srgbClr val="FFFF00"/>
              </a:highlight>
            </a:endParaRPr>
          </a:p>
          <a:p>
            <a:pPr marL="0" indent="0">
              <a:spcBef>
                <a:spcPts val="1200"/>
              </a:spcBef>
              <a:buNone/>
            </a:pPr>
            <a:r>
              <a:rPr lang="en-US" b="1" dirty="0"/>
              <a:t>Existing Regulations R-10(A) – Front Yard </a:t>
            </a:r>
            <a:r>
              <a:rPr lang="en-US" dirty="0"/>
              <a:t>30-foot setback</a:t>
            </a:r>
            <a:endParaRPr lang="en-US" b="1" dirty="0"/>
          </a:p>
          <a:p>
            <a:pPr>
              <a:spcBef>
                <a:spcPts val="1200"/>
              </a:spcBef>
            </a:pPr>
            <a:endParaRPr lang="en-US" dirty="0"/>
          </a:p>
          <a:p>
            <a:pPr>
              <a:spcBef>
                <a:spcPts val="1200"/>
              </a:spcBef>
            </a:pPr>
            <a:endParaRPr lang="en-US" dirty="0">
              <a:highlight>
                <a:srgbClr val="FFFF00"/>
              </a:highlight>
            </a:endParaRPr>
          </a:p>
          <a:p>
            <a:pPr>
              <a:spcBef>
                <a:spcPts val="1200"/>
              </a:spcBef>
            </a:pPr>
            <a:endParaRPr lang="en-US" dirty="0">
              <a:highlight>
                <a:srgbClr val="FFFF00"/>
              </a:highlight>
            </a:endParaRPr>
          </a:p>
          <a:p>
            <a:pPr>
              <a:spcBef>
                <a:spcPts val="1200"/>
              </a:spcBef>
            </a:pPr>
            <a:endParaRPr lang="en-US" dirty="0">
              <a:highlight>
                <a:srgbClr val="FFFF00"/>
              </a:highlight>
            </a:endParaRPr>
          </a:p>
          <a:p>
            <a:pPr marL="514350" indent="-514350">
              <a:spcBef>
                <a:spcPts val="1200"/>
              </a:spcBef>
              <a:buFont typeface="+mj-lt"/>
              <a:buAutoNum type="alphaLcParenR"/>
            </a:pPr>
            <a:endParaRPr lang="en-US" dirty="0"/>
          </a:p>
        </p:txBody>
      </p:sp>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37</a:t>
            </a:fld>
            <a:endParaRPr lang="en-US" dirty="0"/>
          </a:p>
        </p:txBody>
      </p:sp>
    </p:spTree>
    <p:extLst>
      <p:ext uri="{BB962C8B-B14F-4D97-AF65-F5344CB8AC3E}">
        <p14:creationId xmlns:p14="http://schemas.microsoft.com/office/powerpoint/2010/main" val="739752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1295400" y="-23413"/>
            <a:ext cx="6553200" cy="792162"/>
          </a:xfrm>
        </p:spPr>
        <p:txBody>
          <a:bodyPr/>
          <a:lstStyle/>
          <a:p>
            <a:r>
              <a:rPr lang="en-US" dirty="0"/>
              <a:t>Petition Topic – Setbacks (Main)</a:t>
            </a:r>
          </a:p>
        </p:txBody>
      </p:sp>
      <p:sp>
        <p:nvSpPr>
          <p:cNvPr id="10" name="Content Placeholder 9">
            <a:extLst>
              <a:ext uri="{FF2B5EF4-FFF2-40B4-BE49-F238E27FC236}">
                <a16:creationId xmlns:a16="http://schemas.microsoft.com/office/drawing/2014/main" id="{0B98C2F9-7CEB-454C-8658-6B81CA3763D0}"/>
              </a:ext>
            </a:extLst>
          </p:cNvPr>
          <p:cNvSpPr>
            <a:spLocks noGrp="1"/>
          </p:cNvSpPr>
          <p:nvPr>
            <p:ph sz="half" idx="1"/>
          </p:nvPr>
        </p:nvSpPr>
        <p:spPr>
          <a:xfrm>
            <a:off x="304800" y="790520"/>
            <a:ext cx="8610600" cy="5041710"/>
          </a:xfrm>
        </p:spPr>
        <p:txBody>
          <a:bodyPr>
            <a:normAutofit fontScale="92500" lnSpcReduction="10000"/>
          </a:bodyPr>
          <a:lstStyle/>
          <a:p>
            <a:pPr marL="0" indent="0">
              <a:spcBef>
                <a:spcPts val="1200"/>
              </a:spcBef>
              <a:buNone/>
            </a:pPr>
            <a:r>
              <a:rPr lang="en-US" b="1" dirty="0"/>
              <a:t>Existing Regulations CD-2 – Side Yard </a:t>
            </a:r>
          </a:p>
          <a:p>
            <a:pPr>
              <a:spcBef>
                <a:spcPts val="1200"/>
              </a:spcBef>
            </a:pPr>
            <a:r>
              <a:rPr lang="en-US" dirty="0"/>
              <a:t>A minimum side yard setback of five feet and a minimum </a:t>
            </a:r>
            <a:r>
              <a:rPr lang="en-US" dirty="0" err="1"/>
              <a:t>cornerside</a:t>
            </a:r>
            <a:r>
              <a:rPr lang="en-US" dirty="0"/>
              <a:t> yard setback of 15 feet must be provided on all building sites in Tract I and II.</a:t>
            </a:r>
          </a:p>
          <a:p>
            <a:pPr>
              <a:spcBef>
                <a:spcPts val="1200"/>
              </a:spcBef>
            </a:pPr>
            <a:r>
              <a:rPr lang="en-US" dirty="0"/>
              <a:t>A minimum side yard setback of six feet and a minimum </a:t>
            </a:r>
            <a:r>
              <a:rPr lang="en-US" dirty="0" err="1"/>
              <a:t>cornerside</a:t>
            </a:r>
            <a:r>
              <a:rPr lang="en-US" dirty="0"/>
              <a:t> yard setback of 15 feet must be provided on all building sites in Tract III.</a:t>
            </a:r>
          </a:p>
          <a:p>
            <a:pPr marL="0" indent="0">
              <a:spcBef>
                <a:spcPts val="1200"/>
              </a:spcBef>
              <a:buNone/>
            </a:pPr>
            <a:r>
              <a:rPr lang="en-US" b="1" dirty="0"/>
              <a:t>Existing Regulations R-7.5(A) – Side Yard  </a:t>
            </a:r>
          </a:p>
          <a:p>
            <a:pPr marL="0" indent="0">
              <a:spcBef>
                <a:spcPts val="1200"/>
              </a:spcBef>
              <a:buNone/>
            </a:pPr>
            <a:r>
              <a:rPr lang="en-US" dirty="0"/>
              <a:t>Five-foot setback</a:t>
            </a:r>
          </a:p>
          <a:p>
            <a:pPr marL="0" indent="0">
              <a:spcBef>
                <a:spcPts val="1200"/>
              </a:spcBef>
              <a:buNone/>
            </a:pPr>
            <a:r>
              <a:rPr lang="en-US" b="1" dirty="0"/>
              <a:t>Existing Regulations R-10(A) – Side Yard </a:t>
            </a:r>
          </a:p>
          <a:p>
            <a:pPr marL="0" indent="0">
              <a:spcBef>
                <a:spcPts val="1200"/>
              </a:spcBef>
              <a:buNone/>
            </a:pPr>
            <a:r>
              <a:rPr lang="en-US" dirty="0"/>
              <a:t>Six-foot setback</a:t>
            </a:r>
          </a:p>
          <a:p>
            <a:pPr marL="0" indent="0">
              <a:spcBef>
                <a:spcPts val="1200"/>
              </a:spcBef>
              <a:buNone/>
            </a:pPr>
            <a:endParaRPr lang="en-US" dirty="0"/>
          </a:p>
        </p:txBody>
      </p:sp>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38</a:t>
            </a:fld>
            <a:endParaRPr lang="en-US" dirty="0"/>
          </a:p>
        </p:txBody>
      </p:sp>
    </p:spTree>
    <p:extLst>
      <p:ext uri="{BB962C8B-B14F-4D97-AF65-F5344CB8AC3E}">
        <p14:creationId xmlns:p14="http://schemas.microsoft.com/office/powerpoint/2010/main" val="2489024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1295400" y="-23413"/>
            <a:ext cx="6553200" cy="792162"/>
          </a:xfrm>
        </p:spPr>
        <p:txBody>
          <a:bodyPr/>
          <a:lstStyle/>
          <a:p>
            <a:r>
              <a:rPr lang="en-US" dirty="0"/>
              <a:t>Petition Topic – Setbacks (Main)</a:t>
            </a:r>
          </a:p>
        </p:txBody>
      </p:sp>
      <p:sp>
        <p:nvSpPr>
          <p:cNvPr id="10" name="Content Placeholder 9">
            <a:extLst>
              <a:ext uri="{FF2B5EF4-FFF2-40B4-BE49-F238E27FC236}">
                <a16:creationId xmlns:a16="http://schemas.microsoft.com/office/drawing/2014/main" id="{0B98C2F9-7CEB-454C-8658-6B81CA3763D0}"/>
              </a:ext>
            </a:extLst>
          </p:cNvPr>
          <p:cNvSpPr>
            <a:spLocks noGrp="1"/>
          </p:cNvSpPr>
          <p:nvPr>
            <p:ph sz="half" idx="1"/>
          </p:nvPr>
        </p:nvSpPr>
        <p:spPr>
          <a:xfrm>
            <a:off x="304800" y="790520"/>
            <a:ext cx="8610600" cy="5041710"/>
          </a:xfrm>
        </p:spPr>
        <p:txBody>
          <a:bodyPr>
            <a:normAutofit/>
          </a:bodyPr>
          <a:lstStyle/>
          <a:p>
            <a:pPr marL="0" indent="0">
              <a:spcBef>
                <a:spcPts val="1200"/>
              </a:spcBef>
              <a:buNone/>
            </a:pPr>
            <a:r>
              <a:rPr lang="en-US" b="1" dirty="0"/>
              <a:t>Existing Regulations CD-2 – Rear Yard </a:t>
            </a:r>
          </a:p>
          <a:p>
            <a:pPr>
              <a:spcBef>
                <a:spcPts val="1200"/>
              </a:spcBef>
            </a:pPr>
            <a:r>
              <a:rPr lang="en-US" dirty="0"/>
              <a:t>A minimum rear yard setback of five feet must be provided on all building sites in Tract I and II.</a:t>
            </a:r>
          </a:p>
          <a:p>
            <a:pPr>
              <a:spcBef>
                <a:spcPts val="1200"/>
              </a:spcBef>
            </a:pPr>
            <a:r>
              <a:rPr lang="en-US" dirty="0"/>
              <a:t>A minimum rear yard setback of six feet must be provided on all building sites in Tract III.</a:t>
            </a:r>
          </a:p>
          <a:p>
            <a:pPr marL="0" indent="0">
              <a:spcBef>
                <a:spcPts val="1200"/>
              </a:spcBef>
              <a:buNone/>
            </a:pPr>
            <a:r>
              <a:rPr lang="en-US" b="1" dirty="0"/>
              <a:t>Existing Regulations R-7.5(A) – Rear Yard </a:t>
            </a:r>
          </a:p>
          <a:p>
            <a:pPr marL="0" indent="0">
              <a:spcBef>
                <a:spcPts val="1200"/>
              </a:spcBef>
              <a:buNone/>
            </a:pPr>
            <a:r>
              <a:rPr lang="en-US" dirty="0"/>
              <a:t>Five-foot setback</a:t>
            </a:r>
          </a:p>
          <a:p>
            <a:pPr marL="0" indent="0">
              <a:spcBef>
                <a:spcPts val="1200"/>
              </a:spcBef>
              <a:buNone/>
            </a:pPr>
            <a:r>
              <a:rPr lang="en-US" b="1" dirty="0"/>
              <a:t>Existing Regulations R-10(A) – Rear Yard </a:t>
            </a:r>
          </a:p>
          <a:p>
            <a:pPr marL="0" indent="0">
              <a:spcBef>
                <a:spcPts val="1200"/>
              </a:spcBef>
              <a:buNone/>
            </a:pPr>
            <a:r>
              <a:rPr lang="en-US" dirty="0"/>
              <a:t>Six-foot setback</a:t>
            </a:r>
          </a:p>
        </p:txBody>
      </p:sp>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39</a:t>
            </a:fld>
            <a:endParaRPr lang="en-US" dirty="0"/>
          </a:p>
        </p:txBody>
      </p:sp>
    </p:spTree>
    <p:extLst>
      <p:ext uri="{BB962C8B-B14F-4D97-AF65-F5344CB8AC3E}">
        <p14:creationId xmlns:p14="http://schemas.microsoft.com/office/powerpoint/2010/main" val="1671153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a:t>Purpose of This Meeting</a:t>
            </a:r>
          </a:p>
        </p:txBody>
      </p:sp>
      <p:sp>
        <p:nvSpPr>
          <p:cNvPr id="3" name="Content Placeholder 2"/>
          <p:cNvSpPr>
            <a:spLocks noGrp="1"/>
          </p:cNvSpPr>
          <p:nvPr>
            <p:ph idx="1"/>
          </p:nvPr>
        </p:nvSpPr>
        <p:spPr>
          <a:xfrm>
            <a:off x="228600" y="868362"/>
            <a:ext cx="8763000" cy="5227638"/>
          </a:xfrm>
        </p:spPr>
        <p:txBody>
          <a:bodyPr>
            <a:normAutofit/>
          </a:bodyPr>
          <a:lstStyle/>
          <a:p>
            <a:pPr>
              <a:lnSpc>
                <a:spcPct val="120000"/>
              </a:lnSpc>
            </a:pPr>
            <a:r>
              <a:rPr lang="en-US" dirty="0"/>
              <a:t>This meeting is the 4th Post-Application Neighborhood Meeting to discuss the CD expansion process and the development and architectural standards the neighborhood may want to amend, based on the petition.</a:t>
            </a:r>
          </a:p>
          <a:p>
            <a:pPr>
              <a:lnSpc>
                <a:spcPct val="120000"/>
              </a:lnSpc>
            </a:pPr>
            <a:r>
              <a:rPr lang="en-US" dirty="0"/>
              <a:t>Discussion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63F88"/>
                </a:solidFill>
                <a:effectLst/>
                <a:uLnTx/>
                <a:uFillTx/>
                <a:latin typeface="Calibri"/>
                <a:ea typeface="+mn-ea"/>
                <a:cs typeface="+mn-cs"/>
              </a:rPr>
              <a:t>Recap – Lot size, slope/drainage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63F88"/>
                </a:solidFill>
                <a:effectLst/>
                <a:uLnTx/>
                <a:uFillTx/>
                <a:latin typeface="Calibri"/>
                <a:ea typeface="+mn-ea"/>
                <a:cs typeface="+mn-cs"/>
              </a:rPr>
              <a:t>Building height &amp; stories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63F88"/>
                </a:solidFill>
                <a:effectLst/>
                <a:uLnTx/>
                <a:uFillTx/>
                <a:latin typeface="Calibri"/>
                <a:ea typeface="+mn-ea"/>
                <a:cs typeface="+mn-cs"/>
              </a:rPr>
              <a:t>Floor Area Ratio</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rgbClr val="063F88"/>
                </a:solidFill>
                <a:latin typeface="Calibri"/>
                <a:cs typeface="+mn-cs"/>
              </a:rPr>
              <a:t>Setbacks – Main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63F88"/>
                </a:solidFill>
                <a:effectLst/>
                <a:uLnTx/>
                <a:uFillTx/>
                <a:latin typeface="Calibri"/>
                <a:ea typeface="+mn-ea"/>
                <a:cs typeface="+mn-cs"/>
              </a:rPr>
              <a:t>Setbacks – Accessory</a:t>
            </a:r>
          </a:p>
          <a:p>
            <a:pPr>
              <a:lnSpc>
                <a:spcPct val="120000"/>
              </a:lnSpc>
            </a:pPr>
            <a:endParaRPr lang="en-US" dirty="0"/>
          </a:p>
          <a:p>
            <a:pPr lvl="1"/>
            <a:endParaRPr lang="en-US" dirty="0"/>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47640"/>
            <a:ext cx="2057400" cy="365125"/>
          </a:xfrm>
        </p:spPr>
        <p:txBody>
          <a:bodyPr/>
          <a:lstStyle/>
          <a:p>
            <a:fld id="{EBB82CAC-BB48-4110-88D3-F3CCD57C994D}" type="slidenum">
              <a:rPr lang="en-US" smtClean="0"/>
              <a:pPr/>
              <a:t>4</a:t>
            </a:fld>
            <a:endParaRPr lang="en-US" dirty="0"/>
          </a:p>
        </p:txBody>
      </p:sp>
    </p:spTree>
    <p:extLst>
      <p:ext uri="{BB962C8B-B14F-4D97-AF65-F5344CB8AC3E}">
        <p14:creationId xmlns:p14="http://schemas.microsoft.com/office/powerpoint/2010/main" val="2695148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034" y="76199"/>
            <a:ext cx="8464296" cy="914401"/>
          </a:xfrm>
        </p:spPr>
        <p:txBody>
          <a:bodyPr>
            <a:normAutofit fontScale="77500" lnSpcReduction="20000"/>
          </a:bodyPr>
          <a:lstStyle/>
          <a:p>
            <a:pPr marL="0" indent="0" algn="ctr">
              <a:buNone/>
            </a:pPr>
            <a:r>
              <a:rPr lang="en-US" sz="6000" dirty="0"/>
              <a:t>Discussion – Setbacks (Main)</a:t>
            </a:r>
          </a:p>
        </p:txBody>
      </p:sp>
      <p:sp>
        <p:nvSpPr>
          <p:cNvPr id="5" name="Content Placeholder 9">
            <a:extLst>
              <a:ext uri="{FF2B5EF4-FFF2-40B4-BE49-F238E27FC236}">
                <a16:creationId xmlns:a16="http://schemas.microsoft.com/office/drawing/2014/main" id="{8FFAD60D-7481-4D92-B2FE-6C6B8C599A31}"/>
              </a:ext>
            </a:extLst>
          </p:cNvPr>
          <p:cNvSpPr txBox="1">
            <a:spLocks/>
          </p:cNvSpPr>
          <p:nvPr/>
        </p:nvSpPr>
        <p:spPr>
          <a:xfrm>
            <a:off x="414670" y="990600"/>
            <a:ext cx="8314660"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buFont typeface="Wingdings" panose="05000000000000000000" pitchFamily="2" charset="2"/>
              <a:buChar char="Ø"/>
            </a:pPr>
            <a:r>
              <a:rPr lang="en-US" sz="2400" dirty="0"/>
              <a:t>Do you know your setback?</a:t>
            </a:r>
          </a:p>
          <a:p>
            <a:pPr>
              <a:spcBef>
                <a:spcPts val="1200"/>
              </a:spcBef>
              <a:buFont typeface="Wingdings" panose="05000000000000000000" pitchFamily="2" charset="2"/>
              <a:buChar char="Ø"/>
            </a:pPr>
            <a:r>
              <a:rPr lang="en-US" sz="2400" dirty="0"/>
              <a:t>Is there variation along the street, or do all houses appear to be situated similarly on the lot?</a:t>
            </a:r>
          </a:p>
          <a:p>
            <a:pPr>
              <a:spcBef>
                <a:spcPts val="1200"/>
              </a:spcBef>
              <a:buFont typeface="Wingdings" panose="05000000000000000000" pitchFamily="2" charset="2"/>
              <a:buChar char="Ø"/>
            </a:pPr>
            <a:r>
              <a:rPr lang="en-US" sz="2400" dirty="0"/>
              <a:t>Allowance for nonconforming structures</a:t>
            </a:r>
          </a:p>
          <a:p>
            <a:pPr lvl="1">
              <a:spcBef>
                <a:spcPts val="1200"/>
              </a:spcBef>
              <a:buFont typeface="Wingdings" panose="05000000000000000000" pitchFamily="2" charset="2"/>
              <a:buChar char="Ø"/>
            </a:pPr>
            <a:r>
              <a:rPr lang="en-US" sz="1600" dirty="0"/>
              <a:t>Any additions must meet applicable setbacks without clarifying language</a:t>
            </a:r>
          </a:p>
          <a:p>
            <a:pPr>
              <a:spcBef>
                <a:spcPts val="1200"/>
              </a:spcBef>
              <a:buFont typeface="Wingdings" panose="05000000000000000000" pitchFamily="2" charset="2"/>
              <a:buChar char="Ø"/>
            </a:pPr>
            <a:endParaRPr lang="en-US" sz="2400" dirty="0"/>
          </a:p>
        </p:txBody>
      </p:sp>
      <p:sp>
        <p:nvSpPr>
          <p:cNvPr id="6" name="Slide Number Placeholder 9">
            <a:extLst>
              <a:ext uri="{FF2B5EF4-FFF2-40B4-BE49-F238E27FC236}">
                <a16:creationId xmlns:a16="http://schemas.microsoft.com/office/drawing/2014/main" id="{580150A0-70AA-4397-BF5F-D9756E3A79A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40</a:t>
            </a:fld>
            <a:endParaRPr lang="en-US" dirty="0"/>
          </a:p>
        </p:txBody>
      </p:sp>
    </p:spTree>
    <p:extLst>
      <p:ext uri="{BB962C8B-B14F-4D97-AF65-F5344CB8AC3E}">
        <p14:creationId xmlns:p14="http://schemas.microsoft.com/office/powerpoint/2010/main" val="17277351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41</a:t>
            </a:fld>
            <a:endParaRPr lang="en-US" dirty="0"/>
          </a:p>
        </p:txBody>
      </p:sp>
      <p:sp>
        <p:nvSpPr>
          <p:cNvPr id="12" name="Content Placeholder 2">
            <a:extLst>
              <a:ext uri="{FF2B5EF4-FFF2-40B4-BE49-F238E27FC236}">
                <a16:creationId xmlns:a16="http://schemas.microsoft.com/office/drawing/2014/main" id="{1F733AE9-B709-423B-9DF7-0A4010A91E7C}"/>
              </a:ext>
            </a:extLst>
          </p:cNvPr>
          <p:cNvSpPr>
            <a:spLocks noGrp="1"/>
          </p:cNvSpPr>
          <p:nvPr>
            <p:ph idx="1"/>
          </p:nvPr>
        </p:nvSpPr>
        <p:spPr>
          <a:xfrm>
            <a:off x="339852" y="-1"/>
            <a:ext cx="8464296" cy="914400"/>
          </a:xfrm>
        </p:spPr>
        <p:txBody>
          <a:bodyPr>
            <a:normAutofit/>
          </a:bodyPr>
          <a:lstStyle/>
          <a:p>
            <a:pPr marL="0" indent="0" algn="ctr">
              <a:buNone/>
            </a:pPr>
            <a:r>
              <a:rPr lang="en-US" sz="2000" dirty="0"/>
              <a:t>Discussion – Setbacks (Main)</a:t>
            </a:r>
          </a:p>
        </p:txBody>
      </p:sp>
      <p:pic>
        <p:nvPicPr>
          <p:cNvPr id="3" name="Picture 2">
            <a:extLst>
              <a:ext uri="{FF2B5EF4-FFF2-40B4-BE49-F238E27FC236}">
                <a16:creationId xmlns:a16="http://schemas.microsoft.com/office/drawing/2014/main" id="{EABAA213-F40B-40EA-81FD-F4D79D117872}"/>
              </a:ext>
            </a:extLst>
          </p:cNvPr>
          <p:cNvPicPr>
            <a:picLocks noChangeAspect="1"/>
          </p:cNvPicPr>
          <p:nvPr/>
        </p:nvPicPr>
        <p:blipFill>
          <a:blip r:embed="rId3"/>
          <a:stretch>
            <a:fillRect/>
          </a:stretch>
        </p:blipFill>
        <p:spPr>
          <a:xfrm rot="5400000">
            <a:off x="987325" y="-568359"/>
            <a:ext cx="5492593" cy="7314842"/>
          </a:xfrm>
          <a:prstGeom prst="rect">
            <a:avLst/>
          </a:prstGeom>
        </p:spPr>
      </p:pic>
      <p:pic>
        <p:nvPicPr>
          <p:cNvPr id="7" name="Picture 6">
            <a:extLst>
              <a:ext uri="{FF2B5EF4-FFF2-40B4-BE49-F238E27FC236}">
                <a16:creationId xmlns:a16="http://schemas.microsoft.com/office/drawing/2014/main" id="{6D2CD1B4-17C7-440C-B4BF-EF370E9D3960}"/>
              </a:ext>
            </a:extLst>
          </p:cNvPr>
          <p:cNvPicPr>
            <a:picLocks noChangeAspect="1"/>
          </p:cNvPicPr>
          <p:nvPr/>
        </p:nvPicPr>
        <p:blipFill>
          <a:blip r:embed="rId4"/>
          <a:stretch>
            <a:fillRect/>
          </a:stretch>
        </p:blipFill>
        <p:spPr>
          <a:xfrm rot="5400000">
            <a:off x="4727600" y="2526358"/>
            <a:ext cx="6858001" cy="1805283"/>
          </a:xfrm>
          <a:prstGeom prst="rect">
            <a:avLst/>
          </a:prstGeom>
          <a:ln w="19050">
            <a:solidFill>
              <a:srgbClr val="FF0000"/>
            </a:solidFill>
          </a:ln>
        </p:spPr>
      </p:pic>
      <p:sp>
        <p:nvSpPr>
          <p:cNvPr id="13" name="Rectangle 12">
            <a:extLst>
              <a:ext uri="{FF2B5EF4-FFF2-40B4-BE49-F238E27FC236}">
                <a16:creationId xmlns:a16="http://schemas.microsoft.com/office/drawing/2014/main" id="{2DC7C86C-8AD0-4D69-854C-FD189E2019BC}"/>
              </a:ext>
            </a:extLst>
          </p:cNvPr>
          <p:cNvSpPr/>
          <p:nvPr/>
        </p:nvSpPr>
        <p:spPr>
          <a:xfrm>
            <a:off x="4800600" y="533400"/>
            <a:ext cx="1066800" cy="396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FF6A2FD-A9AE-4F07-B043-9CC7433CCB2F}"/>
              </a:ext>
            </a:extLst>
          </p:cNvPr>
          <p:cNvCxnSpPr>
            <a:cxnSpLocks/>
          </p:cNvCxnSpPr>
          <p:nvPr/>
        </p:nvCxnSpPr>
        <p:spPr>
          <a:xfrm flipV="1">
            <a:off x="5840929" y="2895600"/>
            <a:ext cx="1413030" cy="7620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3718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42</a:t>
            </a:fld>
            <a:endParaRPr lang="en-US" dirty="0"/>
          </a:p>
        </p:txBody>
      </p:sp>
      <p:sp>
        <p:nvSpPr>
          <p:cNvPr id="12" name="Content Placeholder 2">
            <a:extLst>
              <a:ext uri="{FF2B5EF4-FFF2-40B4-BE49-F238E27FC236}">
                <a16:creationId xmlns:a16="http://schemas.microsoft.com/office/drawing/2014/main" id="{1F733AE9-B709-423B-9DF7-0A4010A91E7C}"/>
              </a:ext>
            </a:extLst>
          </p:cNvPr>
          <p:cNvSpPr>
            <a:spLocks noGrp="1"/>
          </p:cNvSpPr>
          <p:nvPr>
            <p:ph idx="1"/>
          </p:nvPr>
        </p:nvSpPr>
        <p:spPr>
          <a:xfrm>
            <a:off x="339852" y="-1"/>
            <a:ext cx="8464296" cy="914400"/>
          </a:xfrm>
        </p:spPr>
        <p:txBody>
          <a:bodyPr>
            <a:normAutofit/>
          </a:bodyPr>
          <a:lstStyle/>
          <a:p>
            <a:pPr marL="0" indent="0" algn="ctr">
              <a:buNone/>
            </a:pPr>
            <a:r>
              <a:rPr lang="en-US" sz="2000" dirty="0"/>
              <a:t>Discussion – Setbacks (Main)</a:t>
            </a:r>
          </a:p>
        </p:txBody>
      </p:sp>
      <p:pic>
        <p:nvPicPr>
          <p:cNvPr id="3" name="Picture 2">
            <a:extLst>
              <a:ext uri="{FF2B5EF4-FFF2-40B4-BE49-F238E27FC236}">
                <a16:creationId xmlns:a16="http://schemas.microsoft.com/office/drawing/2014/main" id="{68E839AB-B029-40D0-B246-085B21906F35}"/>
              </a:ext>
            </a:extLst>
          </p:cNvPr>
          <p:cNvPicPr>
            <a:picLocks noChangeAspect="1"/>
          </p:cNvPicPr>
          <p:nvPr/>
        </p:nvPicPr>
        <p:blipFill>
          <a:blip r:embed="rId3"/>
          <a:stretch>
            <a:fillRect/>
          </a:stretch>
        </p:blipFill>
        <p:spPr>
          <a:xfrm>
            <a:off x="0" y="458938"/>
            <a:ext cx="9144000" cy="5940124"/>
          </a:xfrm>
          <a:prstGeom prst="rect">
            <a:avLst/>
          </a:prstGeom>
        </p:spPr>
      </p:pic>
    </p:spTree>
    <p:extLst>
      <p:ext uri="{BB962C8B-B14F-4D97-AF65-F5344CB8AC3E}">
        <p14:creationId xmlns:p14="http://schemas.microsoft.com/office/powerpoint/2010/main" val="24486945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43</a:t>
            </a:fld>
            <a:endParaRPr lang="en-US" dirty="0"/>
          </a:p>
        </p:txBody>
      </p:sp>
      <p:sp>
        <p:nvSpPr>
          <p:cNvPr id="12" name="Content Placeholder 2">
            <a:extLst>
              <a:ext uri="{FF2B5EF4-FFF2-40B4-BE49-F238E27FC236}">
                <a16:creationId xmlns:a16="http://schemas.microsoft.com/office/drawing/2014/main" id="{1F733AE9-B709-423B-9DF7-0A4010A91E7C}"/>
              </a:ext>
            </a:extLst>
          </p:cNvPr>
          <p:cNvSpPr>
            <a:spLocks noGrp="1"/>
          </p:cNvSpPr>
          <p:nvPr>
            <p:ph idx="1"/>
          </p:nvPr>
        </p:nvSpPr>
        <p:spPr>
          <a:xfrm>
            <a:off x="339852" y="-1"/>
            <a:ext cx="8464296" cy="914400"/>
          </a:xfrm>
        </p:spPr>
        <p:txBody>
          <a:bodyPr>
            <a:normAutofit/>
          </a:bodyPr>
          <a:lstStyle/>
          <a:p>
            <a:pPr marL="0" indent="0" algn="ctr">
              <a:buNone/>
            </a:pPr>
            <a:r>
              <a:rPr lang="en-US" sz="2000" dirty="0"/>
              <a:t>Discussion – Setbacks (Main)</a:t>
            </a:r>
          </a:p>
        </p:txBody>
      </p:sp>
      <p:pic>
        <p:nvPicPr>
          <p:cNvPr id="4" name="Picture 3">
            <a:extLst>
              <a:ext uri="{FF2B5EF4-FFF2-40B4-BE49-F238E27FC236}">
                <a16:creationId xmlns:a16="http://schemas.microsoft.com/office/drawing/2014/main" id="{2E75B69E-BA98-4AD3-BEAF-597AAC2C68DE}"/>
              </a:ext>
            </a:extLst>
          </p:cNvPr>
          <p:cNvPicPr>
            <a:picLocks noChangeAspect="1"/>
          </p:cNvPicPr>
          <p:nvPr/>
        </p:nvPicPr>
        <p:blipFill>
          <a:blip r:embed="rId3"/>
          <a:stretch>
            <a:fillRect/>
          </a:stretch>
        </p:blipFill>
        <p:spPr>
          <a:xfrm>
            <a:off x="0" y="312371"/>
            <a:ext cx="9144000" cy="6363066"/>
          </a:xfrm>
          <a:prstGeom prst="rect">
            <a:avLst/>
          </a:prstGeom>
        </p:spPr>
      </p:pic>
    </p:spTree>
    <p:extLst>
      <p:ext uri="{BB962C8B-B14F-4D97-AF65-F5344CB8AC3E}">
        <p14:creationId xmlns:p14="http://schemas.microsoft.com/office/powerpoint/2010/main" val="2323473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44</a:t>
            </a:fld>
            <a:endParaRPr lang="en-US" dirty="0"/>
          </a:p>
        </p:txBody>
      </p:sp>
      <p:pic>
        <p:nvPicPr>
          <p:cNvPr id="8" name="Picture 7">
            <a:extLst>
              <a:ext uri="{FF2B5EF4-FFF2-40B4-BE49-F238E27FC236}">
                <a16:creationId xmlns:a16="http://schemas.microsoft.com/office/drawing/2014/main" id="{C6B485BD-C2EE-4040-885C-CFE1C3CC4433}"/>
              </a:ext>
            </a:extLst>
          </p:cNvPr>
          <p:cNvPicPr>
            <a:picLocks noChangeAspect="1"/>
          </p:cNvPicPr>
          <p:nvPr/>
        </p:nvPicPr>
        <p:blipFill>
          <a:blip r:embed="rId3"/>
          <a:stretch>
            <a:fillRect/>
          </a:stretch>
        </p:blipFill>
        <p:spPr>
          <a:xfrm>
            <a:off x="3653352" y="653720"/>
            <a:ext cx="5185848" cy="2818530"/>
          </a:xfrm>
          <a:prstGeom prst="rect">
            <a:avLst/>
          </a:prstGeom>
        </p:spPr>
      </p:pic>
      <p:pic>
        <p:nvPicPr>
          <p:cNvPr id="9" name="Picture 8">
            <a:extLst>
              <a:ext uri="{FF2B5EF4-FFF2-40B4-BE49-F238E27FC236}">
                <a16:creationId xmlns:a16="http://schemas.microsoft.com/office/drawing/2014/main" id="{A68141BD-8DBC-411C-8095-7F7CB57ECAC6}"/>
              </a:ext>
            </a:extLst>
          </p:cNvPr>
          <p:cNvPicPr>
            <a:picLocks noChangeAspect="1"/>
          </p:cNvPicPr>
          <p:nvPr/>
        </p:nvPicPr>
        <p:blipFill>
          <a:blip r:embed="rId4"/>
          <a:stretch>
            <a:fillRect/>
          </a:stretch>
        </p:blipFill>
        <p:spPr>
          <a:xfrm>
            <a:off x="457200" y="3624879"/>
            <a:ext cx="5791200" cy="2394921"/>
          </a:xfrm>
          <a:prstGeom prst="rect">
            <a:avLst/>
          </a:prstGeom>
        </p:spPr>
      </p:pic>
      <p:sp>
        <p:nvSpPr>
          <p:cNvPr id="10" name="Content Placeholder 9">
            <a:extLst>
              <a:ext uri="{FF2B5EF4-FFF2-40B4-BE49-F238E27FC236}">
                <a16:creationId xmlns:a16="http://schemas.microsoft.com/office/drawing/2014/main" id="{F7C241DD-BF55-402F-8EEA-A1B399B1C54F}"/>
              </a:ext>
            </a:extLst>
          </p:cNvPr>
          <p:cNvSpPr txBox="1">
            <a:spLocks/>
          </p:cNvSpPr>
          <p:nvPr/>
        </p:nvSpPr>
        <p:spPr>
          <a:xfrm>
            <a:off x="1674628" y="1056429"/>
            <a:ext cx="2895600" cy="228601"/>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None/>
            </a:pPr>
            <a:r>
              <a:rPr lang="en-US" sz="2400" dirty="0"/>
              <a:t>Average Adjacent Lots</a:t>
            </a:r>
            <a:endParaRPr lang="en-US" sz="1600" dirty="0"/>
          </a:p>
          <a:p>
            <a:pPr>
              <a:spcBef>
                <a:spcPts val="1200"/>
              </a:spcBef>
              <a:buFont typeface="Wingdings" panose="05000000000000000000" pitchFamily="2" charset="2"/>
              <a:buChar char="Ø"/>
            </a:pPr>
            <a:endParaRPr lang="en-US" sz="2400" dirty="0"/>
          </a:p>
        </p:txBody>
      </p:sp>
      <p:sp>
        <p:nvSpPr>
          <p:cNvPr id="11" name="Content Placeholder 9">
            <a:extLst>
              <a:ext uri="{FF2B5EF4-FFF2-40B4-BE49-F238E27FC236}">
                <a16:creationId xmlns:a16="http://schemas.microsoft.com/office/drawing/2014/main" id="{7F8AA5C6-D114-4675-8848-6B6E3178CEA6}"/>
              </a:ext>
            </a:extLst>
          </p:cNvPr>
          <p:cNvSpPr txBox="1">
            <a:spLocks/>
          </p:cNvSpPr>
          <p:nvPr/>
        </p:nvSpPr>
        <p:spPr>
          <a:xfrm>
            <a:off x="6484531" y="5791198"/>
            <a:ext cx="2533650" cy="228601"/>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None/>
            </a:pPr>
            <a:r>
              <a:rPr lang="en-US" sz="2400" dirty="0"/>
              <a:t>Average </a:t>
            </a:r>
            <a:r>
              <a:rPr lang="en-US" sz="2400" dirty="0" err="1"/>
              <a:t>Blockface</a:t>
            </a:r>
            <a:endParaRPr lang="en-US" sz="1600" dirty="0"/>
          </a:p>
          <a:p>
            <a:pPr marL="0" indent="0">
              <a:spcBef>
                <a:spcPts val="1200"/>
              </a:spcBef>
              <a:buNone/>
            </a:pPr>
            <a:endParaRPr lang="en-US" sz="2400" dirty="0"/>
          </a:p>
        </p:txBody>
      </p:sp>
      <p:sp>
        <p:nvSpPr>
          <p:cNvPr id="12" name="Content Placeholder 2">
            <a:extLst>
              <a:ext uri="{FF2B5EF4-FFF2-40B4-BE49-F238E27FC236}">
                <a16:creationId xmlns:a16="http://schemas.microsoft.com/office/drawing/2014/main" id="{1F733AE9-B709-423B-9DF7-0A4010A91E7C}"/>
              </a:ext>
            </a:extLst>
          </p:cNvPr>
          <p:cNvSpPr>
            <a:spLocks noGrp="1"/>
          </p:cNvSpPr>
          <p:nvPr>
            <p:ph idx="1"/>
          </p:nvPr>
        </p:nvSpPr>
        <p:spPr>
          <a:xfrm>
            <a:off x="304800" y="120206"/>
            <a:ext cx="8464296" cy="914400"/>
          </a:xfrm>
        </p:spPr>
        <p:txBody>
          <a:bodyPr>
            <a:normAutofit fontScale="70000" lnSpcReduction="20000"/>
          </a:bodyPr>
          <a:lstStyle/>
          <a:p>
            <a:pPr marL="0" indent="0" algn="ctr">
              <a:buNone/>
            </a:pPr>
            <a:r>
              <a:rPr lang="en-US" sz="6700" dirty="0"/>
              <a:t>Discussion – Setbacks (Main)</a:t>
            </a:r>
          </a:p>
        </p:txBody>
      </p:sp>
    </p:spTree>
    <p:extLst>
      <p:ext uri="{BB962C8B-B14F-4D97-AF65-F5344CB8AC3E}">
        <p14:creationId xmlns:p14="http://schemas.microsoft.com/office/powerpoint/2010/main" val="35411734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464296" cy="914400"/>
          </a:xfrm>
        </p:spPr>
        <p:txBody>
          <a:bodyPr>
            <a:normAutofit fontScale="85000" lnSpcReduction="10000"/>
          </a:bodyPr>
          <a:lstStyle/>
          <a:p>
            <a:pPr marL="0" indent="0" algn="ctr">
              <a:buNone/>
            </a:pPr>
            <a:r>
              <a:rPr lang="en-US" sz="6700" dirty="0"/>
              <a:t>Recap – Setbacks (Main)</a:t>
            </a:r>
          </a:p>
        </p:txBody>
      </p:sp>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609600" y="1146544"/>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C3A3ADD1-773D-482D-8891-07BBA9AE2011}"/>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45</a:t>
            </a:fld>
            <a:endParaRPr lang="en-US" dirty="0"/>
          </a:p>
        </p:txBody>
      </p:sp>
      <p:sp>
        <p:nvSpPr>
          <p:cNvPr id="7" name="Content Placeholder 9">
            <a:extLst>
              <a:ext uri="{FF2B5EF4-FFF2-40B4-BE49-F238E27FC236}">
                <a16:creationId xmlns:a16="http://schemas.microsoft.com/office/drawing/2014/main" id="{8EBF2915-50AA-42A3-ABB6-B1F240DDA28C}"/>
              </a:ext>
            </a:extLst>
          </p:cNvPr>
          <p:cNvSpPr txBox="1">
            <a:spLocks/>
          </p:cNvSpPr>
          <p:nvPr/>
        </p:nvSpPr>
        <p:spPr>
          <a:xfrm>
            <a:off x="691896" y="1257300"/>
            <a:ext cx="8071104" cy="438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None/>
            </a:pPr>
            <a:endParaRPr lang="en-US" dirty="0"/>
          </a:p>
        </p:txBody>
      </p:sp>
    </p:spTree>
    <p:extLst>
      <p:ext uri="{BB962C8B-B14F-4D97-AF65-F5344CB8AC3E}">
        <p14:creationId xmlns:p14="http://schemas.microsoft.com/office/powerpoint/2010/main" val="3257526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790956" y="-109727"/>
            <a:ext cx="7562088" cy="792162"/>
          </a:xfrm>
        </p:spPr>
        <p:txBody>
          <a:bodyPr/>
          <a:lstStyle/>
          <a:p>
            <a:r>
              <a:rPr lang="en-US" dirty="0"/>
              <a:t>Petition Topic – Setbacks (Accessory)</a:t>
            </a:r>
          </a:p>
        </p:txBody>
      </p:sp>
      <p:sp>
        <p:nvSpPr>
          <p:cNvPr id="10" name="Content Placeholder 9">
            <a:extLst>
              <a:ext uri="{FF2B5EF4-FFF2-40B4-BE49-F238E27FC236}">
                <a16:creationId xmlns:a16="http://schemas.microsoft.com/office/drawing/2014/main" id="{0B98C2F9-7CEB-454C-8658-6B81CA3763D0}"/>
              </a:ext>
            </a:extLst>
          </p:cNvPr>
          <p:cNvSpPr>
            <a:spLocks noGrp="1"/>
          </p:cNvSpPr>
          <p:nvPr>
            <p:ph sz="half" idx="1"/>
          </p:nvPr>
        </p:nvSpPr>
        <p:spPr>
          <a:xfrm>
            <a:off x="76200" y="533400"/>
            <a:ext cx="8915400" cy="5041710"/>
          </a:xfrm>
        </p:spPr>
        <p:txBody>
          <a:bodyPr>
            <a:normAutofit fontScale="77500" lnSpcReduction="20000"/>
          </a:bodyPr>
          <a:lstStyle/>
          <a:p>
            <a:pPr marL="0" indent="0">
              <a:spcBef>
                <a:spcPts val="1200"/>
              </a:spcBef>
              <a:buNone/>
            </a:pPr>
            <a:r>
              <a:rPr lang="en-US" dirty="0"/>
              <a:t>Modifying side and rear setback requirements for accessory structures</a:t>
            </a:r>
          </a:p>
          <a:p>
            <a:pPr marL="0" indent="0">
              <a:spcBef>
                <a:spcPts val="1200"/>
              </a:spcBef>
              <a:buNone/>
            </a:pPr>
            <a:r>
              <a:rPr lang="en-US" dirty="0"/>
              <a:t>Provisions for existing non-conforming structures</a:t>
            </a:r>
          </a:p>
          <a:p>
            <a:pPr marL="0" indent="0">
              <a:spcBef>
                <a:spcPts val="1200"/>
              </a:spcBef>
              <a:buNone/>
            </a:pPr>
            <a:r>
              <a:rPr lang="en-US" b="1" dirty="0"/>
              <a:t>Existing Regulations CD-2</a:t>
            </a:r>
          </a:p>
          <a:p>
            <a:pPr>
              <a:spcBef>
                <a:spcPts val="1200"/>
              </a:spcBef>
            </a:pPr>
            <a:r>
              <a:rPr lang="en-US" dirty="0"/>
              <a:t>(A) All garage and accessory structures are exempt from side and rear yard setback requirements and may extend along the entire distance of the rear lot line provided that:</a:t>
            </a:r>
          </a:p>
          <a:p>
            <a:pPr lvl="1">
              <a:spcBef>
                <a:spcPts val="1200"/>
              </a:spcBef>
            </a:pPr>
            <a:r>
              <a:rPr lang="en-US" dirty="0"/>
              <a:t>(</a:t>
            </a:r>
            <a:r>
              <a:rPr lang="en-US" dirty="0" err="1"/>
              <a:t>i</a:t>
            </a:r>
            <a:r>
              <a:rPr lang="en-US" dirty="0"/>
              <a:t>) no portion of the garage or accessory structure extends into the front half of the area between </a:t>
            </a:r>
            <a:r>
              <a:rPr lang="en-US" dirty="0" err="1"/>
              <a:t>between</a:t>
            </a:r>
            <a:r>
              <a:rPr lang="en-US" dirty="0"/>
              <a:t> the rear lot line and the primary rear facade of the main structure; and</a:t>
            </a:r>
          </a:p>
          <a:p>
            <a:pPr lvl="1">
              <a:spcBef>
                <a:spcPts val="1200"/>
              </a:spcBef>
            </a:pPr>
            <a:r>
              <a:rPr lang="en-US" dirty="0"/>
              <a:t>(ii) the second floor of any such structure does not extend along the width of the lot for a distance greater than:</a:t>
            </a:r>
          </a:p>
          <a:p>
            <a:pPr lvl="2">
              <a:spcBef>
                <a:spcPts val="1200"/>
              </a:spcBef>
            </a:pPr>
            <a:r>
              <a:rPr lang="en-US" dirty="0"/>
              <a:t>(aa) 40 feet; or</a:t>
            </a:r>
          </a:p>
          <a:p>
            <a:pPr lvl="2">
              <a:spcBef>
                <a:spcPts val="1200"/>
              </a:spcBef>
            </a:pPr>
            <a:r>
              <a:rPr lang="en-US" dirty="0"/>
              <a:t>(bb) 60 percent of the length of the rear lot line.</a:t>
            </a:r>
          </a:p>
          <a:p>
            <a:pPr>
              <a:spcBef>
                <a:spcPts val="1200"/>
              </a:spcBef>
            </a:pPr>
            <a:r>
              <a:rPr lang="en-US" dirty="0"/>
              <a:t>(B) All eaves and overhangs of all accessory structures must be located within the confines of a lot.</a:t>
            </a:r>
          </a:p>
        </p:txBody>
      </p:sp>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46</a:t>
            </a:fld>
            <a:endParaRPr lang="en-US" dirty="0"/>
          </a:p>
        </p:txBody>
      </p:sp>
    </p:spTree>
    <p:extLst>
      <p:ext uri="{BB962C8B-B14F-4D97-AF65-F5344CB8AC3E}">
        <p14:creationId xmlns:p14="http://schemas.microsoft.com/office/powerpoint/2010/main" val="19365723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304800" y="-109727"/>
            <a:ext cx="8458200" cy="792162"/>
          </a:xfrm>
        </p:spPr>
        <p:txBody>
          <a:bodyPr>
            <a:normAutofit fontScale="90000"/>
          </a:bodyPr>
          <a:lstStyle/>
          <a:p>
            <a:r>
              <a:rPr lang="en-US" dirty="0"/>
              <a:t>Petition Topic – Setbacks (Accessory) (Cont.)</a:t>
            </a:r>
          </a:p>
        </p:txBody>
      </p:sp>
      <p:sp>
        <p:nvSpPr>
          <p:cNvPr id="10" name="Content Placeholder 9">
            <a:extLst>
              <a:ext uri="{FF2B5EF4-FFF2-40B4-BE49-F238E27FC236}">
                <a16:creationId xmlns:a16="http://schemas.microsoft.com/office/drawing/2014/main" id="{0B98C2F9-7CEB-454C-8658-6B81CA3763D0}"/>
              </a:ext>
            </a:extLst>
          </p:cNvPr>
          <p:cNvSpPr>
            <a:spLocks noGrp="1"/>
          </p:cNvSpPr>
          <p:nvPr>
            <p:ph sz="half" idx="1"/>
          </p:nvPr>
        </p:nvSpPr>
        <p:spPr>
          <a:xfrm>
            <a:off x="76200" y="533400"/>
            <a:ext cx="8915400" cy="5041710"/>
          </a:xfrm>
        </p:spPr>
        <p:txBody>
          <a:bodyPr>
            <a:normAutofit fontScale="85000" lnSpcReduction="20000"/>
          </a:bodyPr>
          <a:lstStyle/>
          <a:p>
            <a:pPr marL="0" indent="0">
              <a:spcBef>
                <a:spcPts val="1200"/>
              </a:spcBef>
              <a:buNone/>
            </a:pPr>
            <a:r>
              <a:rPr lang="en-US" b="1" dirty="0"/>
              <a:t>Existing Regulations CD-2 (Cont.)</a:t>
            </a:r>
          </a:p>
          <a:p>
            <a:pPr>
              <a:spcBef>
                <a:spcPts val="1200"/>
              </a:spcBef>
            </a:pPr>
            <a:r>
              <a:rPr lang="en-US" dirty="0"/>
              <a:t>(C) Any new construction of a wall of a building located less than three feet from an adjacent lot is required to meet a one-hour fire rating as described by the Dallas Building Code, as amended.  These walls are not permitted to have window or door openings.</a:t>
            </a:r>
          </a:p>
          <a:p>
            <a:pPr>
              <a:spcBef>
                <a:spcPts val="1200"/>
              </a:spcBef>
            </a:pPr>
            <a:r>
              <a:rPr lang="en-US" dirty="0"/>
              <a:t>(D) Any construction of a wall of a building located less than three feet  from a street or alley must meet the provisions of the Dallas Building Code, as amended.</a:t>
            </a:r>
          </a:p>
          <a:p>
            <a:pPr>
              <a:spcBef>
                <a:spcPts val="1200"/>
              </a:spcBef>
            </a:pPr>
            <a:r>
              <a:rPr lang="en-US" dirty="0"/>
              <a:t>(E) No side yard setback is required for:</a:t>
            </a:r>
          </a:p>
          <a:p>
            <a:pPr lvl="1">
              <a:spcBef>
                <a:spcPts val="1200"/>
              </a:spcBef>
            </a:pPr>
            <a:r>
              <a:rPr lang="en-US" dirty="0"/>
              <a:t>(</a:t>
            </a:r>
            <a:r>
              <a:rPr lang="en-US" dirty="0" err="1"/>
              <a:t>i</a:t>
            </a:r>
            <a:r>
              <a:rPr lang="en-US" dirty="0"/>
              <a:t>) a new or existing one-story porte-cochere; or</a:t>
            </a:r>
          </a:p>
          <a:p>
            <a:pPr lvl="1">
              <a:spcBef>
                <a:spcPts val="1200"/>
              </a:spcBef>
            </a:pPr>
            <a:r>
              <a:rPr lang="en-US" dirty="0"/>
              <a:t>(ii) an existing porte-cochere with more than one story; provided that the stormwater runoff from the roof  of the porte-cochere is not directed onto an adjacent lot.  New additions to a porte-cochere above the first story must meet minimum side yard requirements.</a:t>
            </a:r>
          </a:p>
        </p:txBody>
      </p:sp>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47</a:t>
            </a:fld>
            <a:endParaRPr lang="en-US" dirty="0"/>
          </a:p>
        </p:txBody>
      </p:sp>
    </p:spTree>
    <p:extLst>
      <p:ext uri="{BB962C8B-B14F-4D97-AF65-F5344CB8AC3E}">
        <p14:creationId xmlns:p14="http://schemas.microsoft.com/office/powerpoint/2010/main" val="345352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304800" y="-109727"/>
            <a:ext cx="8458200" cy="792162"/>
          </a:xfrm>
        </p:spPr>
        <p:txBody>
          <a:bodyPr>
            <a:normAutofit fontScale="90000"/>
          </a:bodyPr>
          <a:lstStyle/>
          <a:p>
            <a:r>
              <a:rPr lang="en-US" dirty="0"/>
              <a:t>Petition Topic – Setbacks (Accessory) (Cont.)</a:t>
            </a:r>
          </a:p>
        </p:txBody>
      </p:sp>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48</a:t>
            </a:fld>
            <a:endParaRPr lang="en-US" dirty="0"/>
          </a:p>
        </p:txBody>
      </p:sp>
      <p:sp>
        <p:nvSpPr>
          <p:cNvPr id="5" name="Content Placeholder 9">
            <a:extLst>
              <a:ext uri="{FF2B5EF4-FFF2-40B4-BE49-F238E27FC236}">
                <a16:creationId xmlns:a16="http://schemas.microsoft.com/office/drawing/2014/main" id="{DB142D89-8EF9-4E27-8170-026F33E5BA0C}"/>
              </a:ext>
            </a:extLst>
          </p:cNvPr>
          <p:cNvSpPr txBox="1">
            <a:spLocks/>
          </p:cNvSpPr>
          <p:nvPr/>
        </p:nvSpPr>
        <p:spPr>
          <a:xfrm>
            <a:off x="152400" y="533400"/>
            <a:ext cx="8534400" cy="504171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None/>
            </a:pPr>
            <a:r>
              <a:rPr lang="en-US" sz="2400" b="1" dirty="0"/>
              <a:t>Existing Regulations R-7.5(A) and R-10(A)</a:t>
            </a:r>
          </a:p>
          <a:p>
            <a:pPr>
              <a:spcBef>
                <a:spcPts val="1200"/>
              </a:spcBef>
            </a:pPr>
            <a:r>
              <a:rPr lang="en-US" sz="2400" dirty="0"/>
              <a:t>Side yard setback for accessory structures</a:t>
            </a:r>
          </a:p>
          <a:p>
            <a:pPr lvl="1">
              <a:spcBef>
                <a:spcPts val="1200"/>
              </a:spcBef>
            </a:pPr>
            <a:r>
              <a:rPr lang="en-US" sz="2000" dirty="0"/>
              <a:t>In a residential district, a person need not provide a side yard setback for a structure accessory to a residential use, including a generator, if the structure:</a:t>
            </a:r>
          </a:p>
          <a:p>
            <a:pPr lvl="2">
              <a:spcBef>
                <a:spcPts val="1200"/>
              </a:spcBef>
            </a:pPr>
            <a:r>
              <a:rPr lang="en-US" sz="1600" dirty="0"/>
              <a:t>(A) does not exceed 15 feet in height; and</a:t>
            </a:r>
          </a:p>
          <a:p>
            <a:pPr lvl="2">
              <a:spcBef>
                <a:spcPts val="1200"/>
              </a:spcBef>
            </a:pPr>
            <a:r>
              <a:rPr lang="en-US" sz="1600" dirty="0"/>
              <a:t>(B) is located in the rear 30 percent of the lot.</a:t>
            </a:r>
          </a:p>
          <a:p>
            <a:pPr>
              <a:spcBef>
                <a:spcPts val="1200"/>
              </a:spcBef>
            </a:pPr>
            <a:r>
              <a:rPr lang="en-US" sz="2400" dirty="0"/>
              <a:t>Rear yard setback for accessory structures</a:t>
            </a:r>
          </a:p>
          <a:p>
            <a:pPr lvl="1">
              <a:spcBef>
                <a:spcPts val="1200"/>
              </a:spcBef>
            </a:pPr>
            <a:r>
              <a:rPr lang="en-US" sz="2000" dirty="0"/>
              <a:t>In a residential district, a person need not provide a full rear yard setback for a structure accessory to a residential use, including a generator, if the structure does not exceed 15 feet in height. Where the rear yard is adjacent to an alley, a three-foot setback must be provided. Where the rear yard is not adjacent to an alley, no setback is required.</a:t>
            </a:r>
          </a:p>
        </p:txBody>
      </p:sp>
    </p:spTree>
    <p:extLst>
      <p:ext uri="{BB962C8B-B14F-4D97-AF65-F5344CB8AC3E}">
        <p14:creationId xmlns:p14="http://schemas.microsoft.com/office/powerpoint/2010/main" val="30780793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568D3B-F142-40FD-BEFA-29682C1BADB4}"/>
              </a:ext>
            </a:extLst>
          </p:cNvPr>
          <p:cNvPicPr>
            <a:picLocks noChangeAspect="1"/>
          </p:cNvPicPr>
          <p:nvPr/>
        </p:nvPicPr>
        <p:blipFill>
          <a:blip r:embed="rId3"/>
          <a:stretch>
            <a:fillRect/>
          </a:stretch>
        </p:blipFill>
        <p:spPr>
          <a:xfrm>
            <a:off x="4657752" y="557091"/>
            <a:ext cx="4342265" cy="4929310"/>
          </a:xfrm>
          <a:prstGeom prst="rect">
            <a:avLst/>
          </a:prstGeom>
        </p:spPr>
      </p:pic>
      <p:sp>
        <p:nvSpPr>
          <p:cNvPr id="3" name="Content Placeholder 2"/>
          <p:cNvSpPr>
            <a:spLocks noGrp="1"/>
          </p:cNvSpPr>
          <p:nvPr>
            <p:ph idx="1"/>
          </p:nvPr>
        </p:nvSpPr>
        <p:spPr>
          <a:xfrm>
            <a:off x="265034" y="76199"/>
            <a:ext cx="8464296" cy="914401"/>
          </a:xfrm>
        </p:spPr>
        <p:txBody>
          <a:bodyPr>
            <a:normAutofit fontScale="62500" lnSpcReduction="20000"/>
          </a:bodyPr>
          <a:lstStyle/>
          <a:p>
            <a:pPr marL="0" indent="0" algn="ctr">
              <a:buNone/>
            </a:pPr>
            <a:r>
              <a:rPr lang="en-US" sz="6000" dirty="0"/>
              <a:t>Discussion – Setbacks (Accessory)</a:t>
            </a:r>
          </a:p>
        </p:txBody>
      </p:sp>
      <p:sp>
        <p:nvSpPr>
          <p:cNvPr id="6" name="Slide Number Placeholder 9">
            <a:extLst>
              <a:ext uri="{FF2B5EF4-FFF2-40B4-BE49-F238E27FC236}">
                <a16:creationId xmlns:a16="http://schemas.microsoft.com/office/drawing/2014/main" id="{580150A0-70AA-4397-BF5F-D9756E3A79A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49</a:t>
            </a:fld>
            <a:endParaRPr lang="en-US" dirty="0"/>
          </a:p>
        </p:txBody>
      </p:sp>
      <p:sp>
        <p:nvSpPr>
          <p:cNvPr id="7" name="Content Placeholder 9">
            <a:extLst>
              <a:ext uri="{FF2B5EF4-FFF2-40B4-BE49-F238E27FC236}">
                <a16:creationId xmlns:a16="http://schemas.microsoft.com/office/drawing/2014/main" id="{F2EBFE2C-8813-4377-86E0-252A4ABF39B4}"/>
              </a:ext>
            </a:extLst>
          </p:cNvPr>
          <p:cNvSpPr txBox="1">
            <a:spLocks/>
          </p:cNvSpPr>
          <p:nvPr/>
        </p:nvSpPr>
        <p:spPr>
          <a:xfrm>
            <a:off x="233136" y="554105"/>
            <a:ext cx="3928730" cy="504171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buFont typeface="Wingdings" panose="05000000000000000000" pitchFamily="2" charset="2"/>
              <a:buChar char="Ø"/>
            </a:pPr>
            <a:r>
              <a:rPr lang="en-US" sz="2400" dirty="0"/>
              <a:t>Where are original garages and accessory structures located?</a:t>
            </a:r>
          </a:p>
          <a:p>
            <a:pPr>
              <a:spcBef>
                <a:spcPts val="1200"/>
              </a:spcBef>
              <a:buFont typeface="Wingdings" panose="05000000000000000000" pitchFamily="2" charset="2"/>
              <a:buChar char="Ø"/>
            </a:pPr>
            <a:r>
              <a:rPr lang="en-US" sz="2400" dirty="0"/>
              <a:t>Limiting where accessory structures can be located</a:t>
            </a:r>
          </a:p>
          <a:p>
            <a:pPr lvl="1">
              <a:spcBef>
                <a:spcPts val="1200"/>
              </a:spcBef>
              <a:buFont typeface="Wingdings" panose="05000000000000000000" pitchFamily="2" charset="2"/>
              <a:buChar char="Ø"/>
            </a:pPr>
            <a:r>
              <a:rPr lang="en-US" sz="2000" dirty="0"/>
              <a:t>To the rear of main</a:t>
            </a:r>
          </a:p>
          <a:p>
            <a:pPr lvl="1">
              <a:spcBef>
                <a:spcPts val="1200"/>
              </a:spcBef>
              <a:buFont typeface="Wingdings" panose="05000000000000000000" pitchFamily="2" charset="2"/>
              <a:buChar char="Ø"/>
            </a:pPr>
            <a:r>
              <a:rPr lang="en-US" sz="2000" dirty="0"/>
              <a:t>Rear 30 percent of lot</a:t>
            </a:r>
          </a:p>
          <a:p>
            <a:pPr>
              <a:spcBef>
                <a:spcPts val="1200"/>
              </a:spcBef>
              <a:buFont typeface="Wingdings" panose="05000000000000000000" pitchFamily="2" charset="2"/>
              <a:buChar char="Ø"/>
            </a:pPr>
            <a:r>
              <a:rPr lang="en-US" sz="2400" dirty="0"/>
              <a:t>Allowance for nonconforming structures</a:t>
            </a:r>
          </a:p>
          <a:p>
            <a:pPr lvl="1">
              <a:spcBef>
                <a:spcPts val="1200"/>
              </a:spcBef>
              <a:buFont typeface="Wingdings" panose="05000000000000000000" pitchFamily="2" charset="2"/>
              <a:buChar char="Ø"/>
            </a:pPr>
            <a:r>
              <a:rPr lang="en-US" sz="1600" dirty="0"/>
              <a:t>Any additions must meet applicable setbacks without clarifying language</a:t>
            </a:r>
          </a:p>
          <a:p>
            <a:pPr>
              <a:spcBef>
                <a:spcPts val="1200"/>
              </a:spcBef>
              <a:buFont typeface="Wingdings" panose="05000000000000000000" pitchFamily="2" charset="2"/>
              <a:buChar char="Ø"/>
            </a:pPr>
            <a:endParaRPr lang="en-US" sz="2400" dirty="0"/>
          </a:p>
        </p:txBody>
      </p:sp>
    </p:spTree>
    <p:extLst>
      <p:ext uri="{BB962C8B-B14F-4D97-AF65-F5344CB8AC3E}">
        <p14:creationId xmlns:p14="http://schemas.microsoft.com/office/powerpoint/2010/main" val="538402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a:t>Meeting Schedule</a:t>
            </a:r>
          </a:p>
        </p:txBody>
      </p:sp>
      <p:sp>
        <p:nvSpPr>
          <p:cNvPr id="3" name="Content Placeholder 2"/>
          <p:cNvSpPr>
            <a:spLocks noGrp="1"/>
          </p:cNvSpPr>
          <p:nvPr>
            <p:ph idx="1"/>
          </p:nvPr>
        </p:nvSpPr>
        <p:spPr>
          <a:xfrm>
            <a:off x="228600" y="762000"/>
            <a:ext cx="8769096" cy="5257800"/>
          </a:xfrm>
        </p:spPr>
        <p:txBody>
          <a:bodyPr>
            <a:normAutofit fontScale="70000" lnSpcReduction="20000"/>
          </a:bodyPr>
          <a:lstStyle/>
          <a:p>
            <a:pPr>
              <a:lnSpc>
                <a:spcPct val="120000"/>
              </a:lnSpc>
            </a:pPr>
            <a:r>
              <a:rPr lang="en-US" dirty="0"/>
              <a:t>Post-Application Neighborhood Meeting #1 – August 31</a:t>
            </a:r>
          </a:p>
          <a:p>
            <a:pPr lvl="1">
              <a:lnSpc>
                <a:spcPct val="120000"/>
              </a:lnSpc>
            </a:pPr>
            <a:r>
              <a:rPr lang="en-US" dirty="0"/>
              <a:t>Process, schedule, driveways and curbing</a:t>
            </a:r>
          </a:p>
          <a:p>
            <a:pPr>
              <a:lnSpc>
                <a:spcPct val="120000"/>
              </a:lnSpc>
            </a:pPr>
            <a:r>
              <a:rPr lang="en-US" dirty="0"/>
              <a:t>Post-Application Neighborhood Meeting #2 – September 14</a:t>
            </a:r>
          </a:p>
          <a:p>
            <a:pPr lvl="1">
              <a:lnSpc>
                <a:spcPct val="120000"/>
              </a:lnSpc>
            </a:pPr>
            <a:r>
              <a:rPr lang="en-US" dirty="0"/>
              <a:t>Driveways and curbing, sidewalks, front yard coverage, uses and parking, density, lot coverage</a:t>
            </a:r>
          </a:p>
          <a:p>
            <a:pPr>
              <a:lnSpc>
                <a:spcPct val="120000"/>
              </a:lnSpc>
            </a:pPr>
            <a:r>
              <a:rPr lang="en-US" dirty="0"/>
              <a:t>Post-Application Neighborhood Meeting #3 – September 26</a:t>
            </a:r>
          </a:p>
          <a:p>
            <a:pPr lvl="1">
              <a:lnSpc>
                <a:spcPct val="120000"/>
              </a:lnSpc>
            </a:pPr>
            <a:r>
              <a:rPr lang="en-US" dirty="0"/>
              <a:t>Lot size, slope/drainage</a:t>
            </a:r>
          </a:p>
          <a:p>
            <a:pPr>
              <a:lnSpc>
                <a:spcPct val="120000"/>
              </a:lnSpc>
            </a:pPr>
            <a:r>
              <a:rPr lang="en-US" dirty="0">
                <a:highlight>
                  <a:srgbClr val="00FF00"/>
                </a:highlight>
              </a:rPr>
              <a:t>Post-Application Neighborhood Meeting #4 </a:t>
            </a:r>
            <a:r>
              <a:rPr lang="en-US" dirty="0"/>
              <a:t>– October 12</a:t>
            </a:r>
          </a:p>
          <a:p>
            <a:pPr lvl="1">
              <a:lnSpc>
                <a:spcPct val="120000"/>
              </a:lnSpc>
            </a:pPr>
            <a:r>
              <a:rPr lang="en-US" dirty="0"/>
              <a:t>Building height &amp; stories, Floor Area Ratio, setbacks-main, setbacks-accessory </a:t>
            </a:r>
          </a:p>
          <a:p>
            <a:pPr>
              <a:lnSpc>
                <a:spcPct val="120000"/>
              </a:lnSpc>
            </a:pPr>
            <a:r>
              <a:rPr lang="en-US" dirty="0"/>
              <a:t>Post-Application Neighborhood Meeting #5 – October 26</a:t>
            </a:r>
          </a:p>
          <a:p>
            <a:pPr lvl="1">
              <a:lnSpc>
                <a:spcPct val="120000"/>
              </a:lnSpc>
            </a:pPr>
            <a:r>
              <a:rPr lang="en-US" dirty="0"/>
              <a:t>Accessory structures, fences, retaining walls, waterfall steps, landscape, paint, solar</a:t>
            </a:r>
          </a:p>
          <a:p>
            <a:pPr>
              <a:lnSpc>
                <a:spcPct val="120000"/>
              </a:lnSpc>
            </a:pPr>
            <a:r>
              <a:rPr lang="en-US" dirty="0"/>
              <a:t>Post-Application Neighborhood Meeting #6 – November 9</a:t>
            </a:r>
          </a:p>
          <a:p>
            <a:pPr lvl="1">
              <a:lnSpc>
                <a:spcPct val="120000"/>
              </a:lnSpc>
            </a:pPr>
            <a:r>
              <a:rPr lang="en-US" dirty="0"/>
              <a:t>Demolition, documented assurance, roofing materials, windows, porches</a:t>
            </a:r>
          </a:p>
          <a:p>
            <a:pPr lvl="1"/>
            <a:endParaRPr lang="en-US" dirty="0"/>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5</a:t>
            </a:fld>
            <a:endParaRPr lang="en-US" dirty="0"/>
          </a:p>
        </p:txBody>
      </p:sp>
      <p:pic>
        <p:nvPicPr>
          <p:cNvPr id="5" name="Picture 4">
            <a:extLst>
              <a:ext uri="{FF2B5EF4-FFF2-40B4-BE49-F238E27FC236}">
                <a16:creationId xmlns:a16="http://schemas.microsoft.com/office/drawing/2014/main" id="{7875E34B-7935-422E-B664-1E7BD6C18F79}"/>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8600" y="769088"/>
            <a:ext cx="396098" cy="312261"/>
          </a:xfrm>
          <a:prstGeom prst="rect">
            <a:avLst/>
          </a:prstGeom>
        </p:spPr>
      </p:pic>
      <p:pic>
        <p:nvPicPr>
          <p:cNvPr id="6" name="Picture 5">
            <a:extLst>
              <a:ext uri="{FF2B5EF4-FFF2-40B4-BE49-F238E27FC236}">
                <a16:creationId xmlns:a16="http://schemas.microsoft.com/office/drawing/2014/main" id="{FC262BAC-6D92-43C6-86BD-552EF0C5CAB5}"/>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9151" y="1469065"/>
            <a:ext cx="396098" cy="312261"/>
          </a:xfrm>
          <a:prstGeom prst="rect">
            <a:avLst/>
          </a:prstGeom>
        </p:spPr>
      </p:pic>
      <p:pic>
        <p:nvPicPr>
          <p:cNvPr id="7" name="Picture 6">
            <a:extLst>
              <a:ext uri="{FF2B5EF4-FFF2-40B4-BE49-F238E27FC236}">
                <a16:creationId xmlns:a16="http://schemas.microsoft.com/office/drawing/2014/main" id="{F07F4A29-FD3C-444A-AC7D-99962B51BF92}"/>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1637" y="2519207"/>
            <a:ext cx="396098" cy="312261"/>
          </a:xfrm>
          <a:prstGeom prst="rect">
            <a:avLst/>
          </a:prstGeom>
        </p:spPr>
      </p:pic>
    </p:spTree>
    <p:extLst>
      <p:ext uri="{BB962C8B-B14F-4D97-AF65-F5344CB8AC3E}">
        <p14:creationId xmlns:p14="http://schemas.microsoft.com/office/powerpoint/2010/main" val="19577645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464296" cy="914400"/>
          </a:xfrm>
        </p:spPr>
        <p:txBody>
          <a:bodyPr>
            <a:normAutofit fontScale="70000" lnSpcReduction="20000"/>
          </a:bodyPr>
          <a:lstStyle/>
          <a:p>
            <a:pPr marL="0" indent="0" algn="ctr">
              <a:buNone/>
            </a:pPr>
            <a:r>
              <a:rPr lang="en-US" sz="6700" dirty="0"/>
              <a:t>Recap – Setbacks (Accessory)</a:t>
            </a:r>
          </a:p>
        </p:txBody>
      </p:sp>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609600" y="1146544"/>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C3A3ADD1-773D-482D-8891-07BBA9AE2011}"/>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50</a:t>
            </a:fld>
            <a:endParaRPr lang="en-US" dirty="0"/>
          </a:p>
        </p:txBody>
      </p:sp>
      <p:sp>
        <p:nvSpPr>
          <p:cNvPr id="7" name="Content Placeholder 9">
            <a:extLst>
              <a:ext uri="{FF2B5EF4-FFF2-40B4-BE49-F238E27FC236}">
                <a16:creationId xmlns:a16="http://schemas.microsoft.com/office/drawing/2014/main" id="{8EBF2915-50AA-42A3-ABB6-B1F240DDA28C}"/>
              </a:ext>
            </a:extLst>
          </p:cNvPr>
          <p:cNvSpPr txBox="1">
            <a:spLocks/>
          </p:cNvSpPr>
          <p:nvPr/>
        </p:nvSpPr>
        <p:spPr>
          <a:xfrm>
            <a:off x="691896" y="1257300"/>
            <a:ext cx="8071104" cy="438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None/>
            </a:pPr>
            <a:endParaRPr lang="en-US" dirty="0"/>
          </a:p>
        </p:txBody>
      </p:sp>
    </p:spTree>
    <p:extLst>
      <p:ext uri="{BB962C8B-B14F-4D97-AF65-F5344CB8AC3E}">
        <p14:creationId xmlns:p14="http://schemas.microsoft.com/office/powerpoint/2010/main" val="175621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8229600" cy="792162"/>
          </a:xfrm>
        </p:spPr>
        <p:txBody>
          <a:bodyPr/>
          <a:lstStyle/>
          <a:p>
            <a:r>
              <a:rPr lang="en-US" dirty="0"/>
              <a:t>Next Steps</a:t>
            </a:r>
          </a:p>
        </p:txBody>
      </p:sp>
      <p:sp>
        <p:nvSpPr>
          <p:cNvPr id="3" name="Content Placeholder 2"/>
          <p:cNvSpPr>
            <a:spLocks noGrp="1"/>
          </p:cNvSpPr>
          <p:nvPr>
            <p:ph idx="1"/>
          </p:nvPr>
        </p:nvSpPr>
        <p:spPr>
          <a:xfrm>
            <a:off x="533400" y="563562"/>
            <a:ext cx="8464296" cy="5380038"/>
          </a:xfrm>
        </p:spPr>
        <p:txBody>
          <a:bodyPr>
            <a:normAutofit fontScale="92500" lnSpcReduction="20000"/>
          </a:bodyPr>
          <a:lstStyle/>
          <a:p>
            <a:r>
              <a:rPr lang="en-US" dirty="0"/>
              <a:t>Neighborhood Meeting #5: October 26</a:t>
            </a:r>
          </a:p>
          <a:p>
            <a:r>
              <a:rPr lang="en-US" dirty="0"/>
              <a:t>Neighborhood Meeting #6: November 9</a:t>
            </a:r>
          </a:p>
          <a:p>
            <a:r>
              <a:rPr lang="en-US" dirty="0"/>
              <a:t>Neighborhood Meeting #7: November 16</a:t>
            </a:r>
          </a:p>
          <a:p>
            <a:r>
              <a:rPr lang="en-US" dirty="0"/>
              <a:t>Neighborhood Meeting #8: November 30</a:t>
            </a:r>
          </a:p>
          <a:p>
            <a:r>
              <a:rPr lang="en-US" dirty="0"/>
              <a:t>Neighborhood Meeting #9: December 7</a:t>
            </a:r>
          </a:p>
          <a:p>
            <a:r>
              <a:rPr lang="en-US" dirty="0"/>
              <a:t>Neighborhood Meeting #10: December 14</a:t>
            </a:r>
          </a:p>
          <a:p>
            <a:r>
              <a:rPr lang="en-US" dirty="0"/>
              <a:t>Neighborhood Meeting #11-12: If needed</a:t>
            </a:r>
            <a:endParaRPr lang="en-US" dirty="0">
              <a:highlight>
                <a:srgbClr val="FFFF00"/>
              </a:highlight>
            </a:endParaRPr>
          </a:p>
          <a:p>
            <a:r>
              <a:rPr lang="en-US" dirty="0"/>
              <a:t>Final Neighborhood Meeting to review ordinance: Date TBD</a:t>
            </a:r>
          </a:p>
          <a:p>
            <a:r>
              <a:rPr lang="en-US" dirty="0"/>
              <a:t>City Plan Commission Public Hearing: Date TBD (notified 10 days before)</a:t>
            </a:r>
          </a:p>
          <a:p>
            <a:r>
              <a:rPr lang="en-US" dirty="0"/>
              <a:t>City Council Public Hearing: Date TBD (notified 14 days before)</a:t>
            </a:r>
          </a:p>
        </p:txBody>
      </p:sp>
      <p:sp>
        <p:nvSpPr>
          <p:cNvPr id="5" name="Slide Number Placeholder 9">
            <a:extLst>
              <a:ext uri="{FF2B5EF4-FFF2-40B4-BE49-F238E27FC236}">
                <a16:creationId xmlns:a16="http://schemas.microsoft.com/office/drawing/2014/main" id="{96FC4FAA-A231-4787-B6CB-E6E1B1BE2A65}"/>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51</a:t>
            </a:fld>
            <a:endParaRPr lang="en-US" dirty="0"/>
          </a:p>
        </p:txBody>
      </p:sp>
    </p:spTree>
    <p:extLst>
      <p:ext uri="{BB962C8B-B14F-4D97-AF65-F5344CB8AC3E}">
        <p14:creationId xmlns:p14="http://schemas.microsoft.com/office/powerpoint/2010/main" val="34714405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4492"/>
            <a:ext cx="8305800" cy="1470025"/>
          </a:xfrm>
        </p:spPr>
        <p:txBody>
          <a:bodyPr>
            <a:normAutofit/>
          </a:bodyPr>
          <a:lstStyle/>
          <a:p>
            <a:r>
              <a:rPr lang="en-US" dirty="0"/>
              <a:t>CD-2 - Lakewood</a:t>
            </a:r>
            <a:br>
              <a:rPr lang="en-US" dirty="0"/>
            </a:br>
            <a:r>
              <a:rPr lang="en-US" dirty="0"/>
              <a:t>Conservation District Expansion</a:t>
            </a:r>
            <a:br>
              <a:rPr lang="en-US" dirty="0"/>
            </a:br>
            <a:r>
              <a:rPr lang="en-US" sz="2200" dirty="0"/>
              <a:t>Post-Application Neighborhood Meeting No. 4</a:t>
            </a:r>
            <a:endParaRPr lang="en-US" dirty="0"/>
          </a:p>
        </p:txBody>
      </p:sp>
      <p:sp>
        <p:nvSpPr>
          <p:cNvPr id="5" name="TextBox 4">
            <a:extLst>
              <a:ext uri="{FF2B5EF4-FFF2-40B4-BE49-F238E27FC236}">
                <a16:creationId xmlns:a16="http://schemas.microsoft.com/office/drawing/2014/main" id="{EF82D80B-0BC3-4280-B105-45FFC73DA905}"/>
              </a:ext>
            </a:extLst>
          </p:cNvPr>
          <p:cNvSpPr txBox="1"/>
          <p:nvPr/>
        </p:nvSpPr>
        <p:spPr>
          <a:xfrm>
            <a:off x="228600" y="1905000"/>
            <a:ext cx="4267200" cy="26622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63F88"/>
                </a:solidFill>
                <a:effectLst/>
                <a:uLnTx/>
                <a:uFillTx/>
                <a:latin typeface="Calibri"/>
                <a:ea typeface="+mn-ea"/>
                <a:cs typeface="+mn-cs"/>
              </a:rPr>
              <a:t>Staff Contact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63F88"/>
                </a:solidFill>
                <a:effectLst/>
                <a:uLnTx/>
                <a:uFillTx/>
                <a:latin typeface="Calibri"/>
                <a:ea typeface="+mn-ea"/>
                <a:cs typeface="+mn-cs"/>
              </a:rPr>
              <a:t>Trevor Brown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63F88"/>
                </a:solidFill>
                <a:latin typeface="Calibri"/>
              </a:rPr>
              <a:t>t</a:t>
            </a:r>
            <a:r>
              <a:rPr kumimoji="0" lang="en-US" sz="2400" b="0" i="0" u="none" strike="noStrike" kern="1200" cap="none" spc="0" normalizeH="0" baseline="0" noProof="0" dirty="0">
                <a:ln>
                  <a:noFill/>
                </a:ln>
                <a:solidFill>
                  <a:srgbClr val="063F88"/>
                </a:solidFill>
                <a:effectLst/>
                <a:uLnTx/>
                <a:uFillTx/>
                <a:latin typeface="Calibri"/>
                <a:ea typeface="+mn-ea"/>
                <a:cs typeface="+mn-cs"/>
              </a:rPr>
              <a:t>revor.brown@dallas.gov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63F88"/>
                </a:solidFill>
                <a:effectLst/>
                <a:uLnTx/>
                <a:uFillTx/>
                <a:latin typeface="Calibri"/>
                <a:ea typeface="+mn-ea"/>
                <a:cs typeface="+mn-cs"/>
              </a:rPr>
              <a:t>214-670-4193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63F88"/>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63F88"/>
                </a:solidFill>
                <a:effectLst/>
                <a:uLnTx/>
                <a:uFillTx/>
                <a:latin typeface="Calibri"/>
                <a:ea typeface="+mn-ea"/>
                <a:cs typeface="+mn-cs"/>
              </a:rPr>
              <a:t>Project Webpage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3"/>
              </a:rPr>
              <a:t>https://bit.ly/LakewoodExpansion</a:t>
            </a:r>
            <a:endParaRPr kumimoji="0" lang="en-US" sz="2300" b="0" i="0" u="none" strike="noStrike" kern="1200" cap="none" spc="0" normalizeH="0" baseline="0" noProof="0" dirty="0">
              <a:ln>
                <a:noFill/>
              </a:ln>
              <a:solidFill>
                <a:srgbClr val="063F88"/>
              </a:solidFill>
              <a:effectLst/>
              <a:highlight>
                <a:srgbClr val="FFFF00"/>
              </a:highlight>
              <a:uLnTx/>
              <a:uFillTx/>
              <a:latin typeface="Calibri"/>
              <a:ea typeface="+mn-ea"/>
              <a:cs typeface="+mn-cs"/>
            </a:endParaRPr>
          </a:p>
        </p:txBody>
      </p:sp>
      <p:sp>
        <p:nvSpPr>
          <p:cNvPr id="6" name="Slide Number Placeholder 9">
            <a:extLst>
              <a:ext uri="{FF2B5EF4-FFF2-40B4-BE49-F238E27FC236}">
                <a16:creationId xmlns:a16="http://schemas.microsoft.com/office/drawing/2014/main" id="{A1C88385-90E8-4C86-AFFF-E9968619D2B8}"/>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TextBox 7">
            <a:extLst>
              <a:ext uri="{FF2B5EF4-FFF2-40B4-BE49-F238E27FC236}">
                <a16:creationId xmlns:a16="http://schemas.microsoft.com/office/drawing/2014/main" id="{DC6D7EA1-D788-4EF2-ADD9-48B800D2C4C3}"/>
              </a:ext>
            </a:extLst>
          </p:cNvPr>
          <p:cNvSpPr txBox="1"/>
          <p:nvPr/>
        </p:nvSpPr>
        <p:spPr>
          <a:xfrm>
            <a:off x="4528595" y="1905000"/>
            <a:ext cx="4267200" cy="25637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sng" strike="noStrike" kern="1200" cap="none" spc="0" normalizeH="0" baseline="0" noProof="0" dirty="0">
                <a:ln>
                  <a:noFill/>
                </a:ln>
                <a:solidFill>
                  <a:srgbClr val="063F88"/>
                </a:solidFill>
                <a:effectLst/>
                <a:uLnTx/>
                <a:uFillTx/>
                <a:latin typeface="Calibri"/>
                <a:ea typeface="+mn-ea"/>
                <a:cs typeface="+mn-cs"/>
              </a:rPr>
              <a:t>Next Meeting </a:t>
            </a:r>
            <a:r>
              <a:rPr kumimoji="0" lang="en-US" sz="2400" b="0" i="0" u="sng" strike="noStrike" kern="1200" cap="none" spc="0" normalizeH="0" baseline="0" noProof="0" dirty="0">
                <a:ln>
                  <a:noFill/>
                </a:ln>
                <a:solidFill>
                  <a:srgbClr val="063F88"/>
                </a:solidFill>
                <a:effectLst/>
                <a:uLnTx/>
                <a:uFillTx/>
                <a:latin typeface="Calibri"/>
                <a:ea typeface="+mn-ea"/>
                <a:cs typeface="+mn-cs"/>
              </a:rPr>
              <a:t>October 26, 6:00 pm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63F88"/>
                </a:solidFill>
                <a:effectLst/>
                <a:uLnTx/>
                <a:uFillTx/>
                <a:latin typeface="Calibri"/>
                <a:ea typeface="+mn-ea"/>
                <a:cs typeface="+mn-cs"/>
              </a:rPr>
              <a:t>Introduction and Recap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63F88"/>
                </a:solidFill>
                <a:effectLst/>
                <a:uLnTx/>
                <a:uFillTx/>
                <a:latin typeface="Calibri"/>
                <a:ea typeface="+mn-ea"/>
                <a:cs typeface="+mn-cs"/>
              </a:rPr>
              <a:t>Discussion</a:t>
            </a:r>
          </a:p>
          <a:p>
            <a:pPr marL="742950" marR="0" lvl="1" indent="-285750" algn="l" defTabSz="914400" rtl="0" eaLnBrk="1" fontAlgn="auto" latinLnBrk="0" hangingPunct="1">
              <a:lnSpc>
                <a:spcPct val="120000"/>
              </a:lnSpc>
              <a:spcBef>
                <a:spcPct val="20000"/>
              </a:spcBef>
              <a:spcAft>
                <a:spcPts val="0"/>
              </a:spcAft>
              <a:buClr>
                <a:srgbClr val="DAA627"/>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Accessory structures, fences, retaining walls, waterfall steps, landscape, paint, solar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63F88"/>
                </a:solidFill>
                <a:effectLst/>
                <a:uLnTx/>
                <a:uFillTx/>
                <a:latin typeface="Calibri"/>
                <a:ea typeface="+mn-ea"/>
                <a:cs typeface="+mn-cs"/>
              </a:rPr>
              <a:t>Next Steps</a:t>
            </a:r>
          </a:p>
        </p:txBody>
      </p:sp>
    </p:spTree>
    <p:extLst>
      <p:ext uri="{BB962C8B-B14F-4D97-AF65-F5344CB8AC3E}">
        <p14:creationId xmlns:p14="http://schemas.microsoft.com/office/powerpoint/2010/main" val="3039389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53</a:t>
            </a:fld>
            <a:endParaRPr lang="en-US" dirty="0"/>
          </a:p>
        </p:txBody>
      </p:sp>
      <p:pic>
        <p:nvPicPr>
          <p:cNvPr id="7" name="Picture 6">
            <a:extLst>
              <a:ext uri="{FF2B5EF4-FFF2-40B4-BE49-F238E27FC236}">
                <a16:creationId xmlns:a16="http://schemas.microsoft.com/office/drawing/2014/main" id="{892AC0D1-8F26-4110-912E-05B7B91DB0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141" t="12650" r="5698" b="30054"/>
          <a:stretch/>
        </p:blipFill>
        <p:spPr>
          <a:xfrm>
            <a:off x="1447800" y="152400"/>
            <a:ext cx="6172200" cy="5341327"/>
          </a:xfrm>
          <a:prstGeom prst="rect">
            <a:avLst/>
          </a:prstGeom>
          <a:ln w="12700">
            <a:solidFill>
              <a:schemeClr val="tx1"/>
            </a:solidFill>
          </a:ln>
        </p:spPr>
      </p:pic>
    </p:spTree>
    <p:extLst>
      <p:ext uri="{BB962C8B-B14F-4D97-AF65-F5344CB8AC3E}">
        <p14:creationId xmlns:p14="http://schemas.microsoft.com/office/powerpoint/2010/main" val="17900728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9">
            <a:extLst>
              <a:ext uri="{FF2B5EF4-FFF2-40B4-BE49-F238E27FC236}">
                <a16:creationId xmlns:a16="http://schemas.microsoft.com/office/drawing/2014/main" id="{AD83733D-36C7-4897-917B-5D9BFC2A29C8}"/>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54</a:t>
            </a:fld>
            <a:endParaRPr lang="en-US" dirty="0"/>
          </a:p>
        </p:txBody>
      </p:sp>
      <p:sp>
        <p:nvSpPr>
          <p:cNvPr id="6" name="Title 5">
            <a:extLst>
              <a:ext uri="{FF2B5EF4-FFF2-40B4-BE49-F238E27FC236}">
                <a16:creationId xmlns:a16="http://schemas.microsoft.com/office/drawing/2014/main" id="{40629AFA-6854-4928-B197-37A1DE78C63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27905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8616696" cy="4876800"/>
          </a:xfrm>
        </p:spPr>
        <p:txBody>
          <a:bodyPr>
            <a:normAutofit/>
          </a:bodyPr>
          <a:lstStyle/>
          <a:p>
            <a:endParaRPr lang="en-US" dirty="0"/>
          </a:p>
        </p:txBody>
      </p:sp>
      <p:sp>
        <p:nvSpPr>
          <p:cNvPr id="4" name="Slide Number Placeholder 9">
            <a:extLst>
              <a:ext uri="{FF2B5EF4-FFF2-40B4-BE49-F238E27FC236}">
                <a16:creationId xmlns:a16="http://schemas.microsoft.com/office/drawing/2014/main" id="{66402424-C51C-40C2-9926-835212AECB7D}"/>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55</a:t>
            </a:fld>
            <a:endParaRPr lang="en-US" dirty="0"/>
          </a:p>
        </p:txBody>
      </p:sp>
      <p:sp>
        <p:nvSpPr>
          <p:cNvPr id="9" name="Title 8">
            <a:extLst>
              <a:ext uri="{FF2B5EF4-FFF2-40B4-BE49-F238E27FC236}">
                <a16:creationId xmlns:a16="http://schemas.microsoft.com/office/drawing/2014/main" id="{1CC26AF2-FEE7-444F-9319-7A7232BCA2F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5491372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B374806A-0C10-4804-9C45-EA47B5CA226B}"/>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56</a:t>
            </a:fld>
            <a:endParaRPr lang="en-US" dirty="0"/>
          </a:p>
        </p:txBody>
      </p:sp>
      <p:sp>
        <p:nvSpPr>
          <p:cNvPr id="9" name="Content Placeholder 8">
            <a:extLst>
              <a:ext uri="{FF2B5EF4-FFF2-40B4-BE49-F238E27FC236}">
                <a16:creationId xmlns:a16="http://schemas.microsoft.com/office/drawing/2014/main" id="{E29453A3-93C3-482C-8BDA-8FAC4C0B2B05}"/>
              </a:ext>
            </a:extLst>
          </p:cNvPr>
          <p:cNvSpPr>
            <a:spLocks noGrp="1"/>
          </p:cNvSpPr>
          <p:nvPr>
            <p:ph idx="1"/>
          </p:nvPr>
        </p:nvSpPr>
        <p:spPr/>
        <p:txBody>
          <a:bodyPr/>
          <a:lstStyle/>
          <a:p>
            <a:endParaRPr lang="en-US"/>
          </a:p>
        </p:txBody>
      </p:sp>
      <p:sp>
        <p:nvSpPr>
          <p:cNvPr id="11" name="Title 10">
            <a:extLst>
              <a:ext uri="{FF2B5EF4-FFF2-40B4-BE49-F238E27FC236}">
                <a16:creationId xmlns:a16="http://schemas.microsoft.com/office/drawing/2014/main" id="{76118725-68C8-4B60-86F7-FA736BA088A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0814976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04800"/>
            <a:ext cx="8464296" cy="4907280"/>
          </a:xfrm>
        </p:spPr>
        <p:txBody>
          <a:bodyPr>
            <a:normAutofit/>
          </a:bodyPr>
          <a:lstStyle/>
          <a:p>
            <a:pPr marL="0" indent="0" algn="ctr">
              <a:buNone/>
            </a:pPr>
            <a:endParaRPr lang="en-US" sz="6000" dirty="0"/>
          </a:p>
        </p:txBody>
      </p:sp>
      <p:sp>
        <p:nvSpPr>
          <p:cNvPr id="5" name="Content Placeholder 9">
            <a:extLst>
              <a:ext uri="{FF2B5EF4-FFF2-40B4-BE49-F238E27FC236}">
                <a16:creationId xmlns:a16="http://schemas.microsoft.com/office/drawing/2014/main" id="{E35E233B-2059-41A2-A839-F20845716E35}"/>
              </a:ext>
            </a:extLst>
          </p:cNvPr>
          <p:cNvSpPr txBox="1">
            <a:spLocks/>
          </p:cNvSpPr>
          <p:nvPr/>
        </p:nvSpPr>
        <p:spPr>
          <a:xfrm>
            <a:off x="691896" y="1257300"/>
            <a:ext cx="8071104" cy="438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spcBef>
                <a:spcPts val="1200"/>
              </a:spcBef>
              <a:buFont typeface="+mj-lt"/>
              <a:buAutoNum type="alphaLcParenR"/>
            </a:pPr>
            <a:endParaRPr lang="en-US" dirty="0"/>
          </a:p>
        </p:txBody>
      </p:sp>
      <p:sp>
        <p:nvSpPr>
          <p:cNvPr id="6" name="Slide Number Placeholder 9">
            <a:extLst>
              <a:ext uri="{FF2B5EF4-FFF2-40B4-BE49-F238E27FC236}">
                <a16:creationId xmlns:a16="http://schemas.microsoft.com/office/drawing/2014/main" id="{7F7C153D-DC69-44E5-BC21-61E1D89D8B17}"/>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57</a:t>
            </a:fld>
            <a:endParaRPr lang="en-US" dirty="0"/>
          </a:p>
        </p:txBody>
      </p:sp>
    </p:spTree>
    <p:extLst>
      <p:ext uri="{BB962C8B-B14F-4D97-AF65-F5344CB8AC3E}">
        <p14:creationId xmlns:p14="http://schemas.microsoft.com/office/powerpoint/2010/main" val="5322842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04800"/>
            <a:ext cx="8464296" cy="4907280"/>
          </a:xfrm>
        </p:spPr>
        <p:txBody>
          <a:bodyPr>
            <a:normAutofit/>
          </a:bodyPr>
          <a:lstStyle/>
          <a:p>
            <a:pPr marL="0" indent="0" algn="ctr">
              <a:buNone/>
            </a:pPr>
            <a:endParaRPr lang="en-US" sz="6000" dirty="0"/>
          </a:p>
        </p:txBody>
      </p:sp>
      <p:sp>
        <p:nvSpPr>
          <p:cNvPr id="5" name="Content Placeholder 9">
            <a:extLst>
              <a:ext uri="{FF2B5EF4-FFF2-40B4-BE49-F238E27FC236}">
                <a16:creationId xmlns:a16="http://schemas.microsoft.com/office/drawing/2014/main" id="{E35E233B-2059-41A2-A839-F20845716E35}"/>
              </a:ext>
            </a:extLst>
          </p:cNvPr>
          <p:cNvSpPr txBox="1">
            <a:spLocks/>
          </p:cNvSpPr>
          <p:nvPr/>
        </p:nvSpPr>
        <p:spPr>
          <a:xfrm>
            <a:off x="691896" y="1257300"/>
            <a:ext cx="8071104" cy="438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spcBef>
                <a:spcPts val="1200"/>
              </a:spcBef>
              <a:buFont typeface="+mj-lt"/>
              <a:buAutoNum type="alphaLcParenR"/>
            </a:pPr>
            <a:endParaRPr lang="en-US" dirty="0"/>
          </a:p>
        </p:txBody>
      </p:sp>
      <p:sp>
        <p:nvSpPr>
          <p:cNvPr id="6" name="Slide Number Placeholder 9">
            <a:extLst>
              <a:ext uri="{FF2B5EF4-FFF2-40B4-BE49-F238E27FC236}">
                <a16:creationId xmlns:a16="http://schemas.microsoft.com/office/drawing/2014/main" id="{7F7C153D-DC69-44E5-BC21-61E1D89D8B17}"/>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58</a:t>
            </a:fld>
            <a:endParaRPr lang="en-US" dirty="0"/>
          </a:p>
        </p:txBody>
      </p:sp>
    </p:spTree>
    <p:extLst>
      <p:ext uri="{BB962C8B-B14F-4D97-AF65-F5344CB8AC3E}">
        <p14:creationId xmlns:p14="http://schemas.microsoft.com/office/powerpoint/2010/main" val="21220673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034" y="76199"/>
            <a:ext cx="8464296" cy="914401"/>
          </a:xfrm>
        </p:spPr>
        <p:txBody>
          <a:bodyPr>
            <a:normAutofit fontScale="92500" lnSpcReduction="10000"/>
          </a:bodyPr>
          <a:lstStyle/>
          <a:p>
            <a:pPr marL="0" indent="0" algn="ctr">
              <a:buNone/>
            </a:pPr>
            <a:endParaRPr lang="en-US" sz="6000" dirty="0"/>
          </a:p>
        </p:txBody>
      </p:sp>
      <p:sp>
        <p:nvSpPr>
          <p:cNvPr id="5" name="Content Placeholder 9">
            <a:extLst>
              <a:ext uri="{FF2B5EF4-FFF2-40B4-BE49-F238E27FC236}">
                <a16:creationId xmlns:a16="http://schemas.microsoft.com/office/drawing/2014/main" id="{8FFAD60D-7481-4D92-B2FE-6C6B8C599A31}"/>
              </a:ext>
            </a:extLst>
          </p:cNvPr>
          <p:cNvSpPr txBox="1">
            <a:spLocks/>
          </p:cNvSpPr>
          <p:nvPr/>
        </p:nvSpPr>
        <p:spPr>
          <a:xfrm>
            <a:off x="658226" y="9906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580150A0-70AA-4397-BF5F-D9756E3A79A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6050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a:t>Meeting Schedule</a:t>
            </a:r>
          </a:p>
        </p:txBody>
      </p:sp>
      <p:sp>
        <p:nvSpPr>
          <p:cNvPr id="3" name="Content Placeholder 2"/>
          <p:cNvSpPr>
            <a:spLocks noGrp="1"/>
          </p:cNvSpPr>
          <p:nvPr>
            <p:ph idx="1"/>
          </p:nvPr>
        </p:nvSpPr>
        <p:spPr>
          <a:xfrm>
            <a:off x="228600" y="868362"/>
            <a:ext cx="8769096" cy="4922838"/>
          </a:xfrm>
        </p:spPr>
        <p:txBody>
          <a:bodyPr>
            <a:normAutofit fontScale="77500" lnSpcReduction="20000"/>
          </a:bodyPr>
          <a:lstStyle/>
          <a:p>
            <a:pPr>
              <a:lnSpc>
                <a:spcPct val="120000"/>
              </a:lnSpc>
            </a:pPr>
            <a:r>
              <a:rPr lang="en-US" dirty="0"/>
              <a:t>Post-Application Neighborhood Meeting #7 – November 16</a:t>
            </a:r>
          </a:p>
          <a:p>
            <a:pPr lvl="1">
              <a:lnSpc>
                <a:spcPct val="120000"/>
              </a:lnSpc>
            </a:pPr>
            <a:r>
              <a:rPr lang="en-US" dirty="0"/>
              <a:t>Contributing architectural styles, new construction standards, remodel/addition standards, areas of regulation, work reviews</a:t>
            </a:r>
          </a:p>
          <a:p>
            <a:pPr>
              <a:lnSpc>
                <a:spcPct val="120000"/>
              </a:lnSpc>
            </a:pPr>
            <a:r>
              <a:rPr lang="en-US" dirty="0"/>
              <a:t>Post-Application Neighborhood Meeting #8 – November 30</a:t>
            </a:r>
          </a:p>
          <a:p>
            <a:pPr lvl="1">
              <a:lnSpc>
                <a:spcPct val="120000"/>
              </a:lnSpc>
            </a:pPr>
            <a:r>
              <a:rPr lang="en-US" dirty="0"/>
              <a:t>Architectural styles – Minimal Traditional, Colonial Revival</a:t>
            </a:r>
          </a:p>
          <a:p>
            <a:pPr>
              <a:lnSpc>
                <a:spcPct val="120000"/>
              </a:lnSpc>
            </a:pPr>
            <a:r>
              <a:rPr lang="en-US" dirty="0"/>
              <a:t>Post-Application Neighborhood Meeting #9 – December 7</a:t>
            </a:r>
          </a:p>
          <a:p>
            <a:pPr lvl="1">
              <a:lnSpc>
                <a:spcPct val="120000"/>
              </a:lnSpc>
            </a:pPr>
            <a:r>
              <a:rPr lang="en-US" dirty="0"/>
              <a:t>Architectural styles – Spanish Eclectic, French Eclectic</a:t>
            </a:r>
          </a:p>
          <a:p>
            <a:pPr>
              <a:lnSpc>
                <a:spcPct val="120000"/>
              </a:lnSpc>
            </a:pPr>
            <a:r>
              <a:rPr lang="en-US" dirty="0"/>
              <a:t>Post-Application Neighborhood Meeting #10 – December 14</a:t>
            </a:r>
          </a:p>
          <a:p>
            <a:pPr lvl="1">
              <a:lnSpc>
                <a:spcPct val="120000"/>
              </a:lnSpc>
            </a:pPr>
            <a:r>
              <a:rPr lang="en-US" dirty="0"/>
              <a:t>Architectural styles – Tudor, Neoclassical, Non-Contributing</a:t>
            </a:r>
          </a:p>
          <a:p>
            <a:pPr>
              <a:lnSpc>
                <a:spcPct val="120000"/>
              </a:lnSpc>
            </a:pPr>
            <a:r>
              <a:rPr lang="en-US" dirty="0"/>
              <a:t>Post-Application Neighborhood Meeting #11 – January 4</a:t>
            </a:r>
          </a:p>
          <a:p>
            <a:pPr lvl="1">
              <a:lnSpc>
                <a:spcPct val="120000"/>
              </a:lnSpc>
            </a:pPr>
            <a:r>
              <a:rPr lang="en-US" dirty="0"/>
              <a:t>If needed</a:t>
            </a:r>
          </a:p>
          <a:p>
            <a:pPr>
              <a:lnSpc>
                <a:spcPct val="120000"/>
              </a:lnSpc>
            </a:pPr>
            <a:r>
              <a:rPr lang="en-US" dirty="0"/>
              <a:t>Post-Application Neighborhood Meeting #12 – January 18</a:t>
            </a:r>
          </a:p>
          <a:p>
            <a:pPr lvl="1">
              <a:lnSpc>
                <a:spcPct val="120000"/>
              </a:lnSpc>
            </a:pPr>
            <a:r>
              <a:rPr lang="en-US" dirty="0"/>
              <a:t>If needed</a:t>
            </a:r>
          </a:p>
          <a:p>
            <a:pPr lvl="1"/>
            <a:endParaRPr lang="en-US" dirty="0"/>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97218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034" y="76199"/>
            <a:ext cx="8464296" cy="914401"/>
          </a:xfrm>
        </p:spPr>
        <p:txBody>
          <a:bodyPr>
            <a:normAutofit lnSpcReduction="10000"/>
          </a:bodyPr>
          <a:lstStyle/>
          <a:p>
            <a:pPr marL="0" indent="0" algn="ctr">
              <a:buNone/>
            </a:pPr>
            <a:endParaRPr lang="en-US" sz="6000" dirty="0"/>
          </a:p>
        </p:txBody>
      </p:sp>
      <p:sp>
        <p:nvSpPr>
          <p:cNvPr id="5" name="Content Placeholder 9">
            <a:extLst>
              <a:ext uri="{FF2B5EF4-FFF2-40B4-BE49-F238E27FC236}">
                <a16:creationId xmlns:a16="http://schemas.microsoft.com/office/drawing/2014/main" id="{8FFAD60D-7481-4D92-B2FE-6C6B8C599A31}"/>
              </a:ext>
            </a:extLst>
          </p:cNvPr>
          <p:cNvSpPr txBox="1">
            <a:spLocks/>
          </p:cNvSpPr>
          <p:nvPr/>
        </p:nvSpPr>
        <p:spPr>
          <a:xfrm>
            <a:off x="658226" y="838200"/>
            <a:ext cx="8071104" cy="472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580150A0-70AA-4397-BF5F-D9756E3A79A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49481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9">
            <a:extLst>
              <a:ext uri="{FF2B5EF4-FFF2-40B4-BE49-F238E27FC236}">
                <a16:creationId xmlns:a16="http://schemas.microsoft.com/office/drawing/2014/main" id="{A22D5DB9-6BAA-4F44-8420-F5D5713A64BD}"/>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61</a:t>
            </a:fld>
            <a:endParaRPr lang="en-US" dirty="0"/>
          </a:p>
        </p:txBody>
      </p:sp>
      <p:sp>
        <p:nvSpPr>
          <p:cNvPr id="7" name="Content Placeholder 6">
            <a:extLst>
              <a:ext uri="{FF2B5EF4-FFF2-40B4-BE49-F238E27FC236}">
                <a16:creationId xmlns:a16="http://schemas.microsoft.com/office/drawing/2014/main" id="{77AD3D34-A45C-4916-BD5A-B076410D2C9D}"/>
              </a:ext>
            </a:extLst>
          </p:cNvPr>
          <p:cNvSpPr>
            <a:spLocks noGrp="1"/>
          </p:cNvSpPr>
          <p:nvPr>
            <p:ph sz="half" idx="1"/>
          </p:nvPr>
        </p:nvSpPr>
        <p:spPr/>
        <p:txBody>
          <a:bodyPr/>
          <a:lstStyle/>
          <a:p>
            <a:endParaRPr lang="en-US"/>
          </a:p>
        </p:txBody>
      </p:sp>
      <p:sp>
        <p:nvSpPr>
          <p:cNvPr id="9" name="Title 8">
            <a:extLst>
              <a:ext uri="{FF2B5EF4-FFF2-40B4-BE49-F238E27FC236}">
                <a16:creationId xmlns:a16="http://schemas.microsoft.com/office/drawing/2014/main" id="{2EFDEAA9-A1E4-4DE6-BB94-4DAC4151E5C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547112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609600" y="1146544"/>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C3A3ADD1-773D-482D-8891-07BBA9AE2011}"/>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62</a:t>
            </a:fld>
            <a:endParaRPr lang="en-US" dirty="0"/>
          </a:p>
        </p:txBody>
      </p:sp>
      <p:sp>
        <p:nvSpPr>
          <p:cNvPr id="7" name="Content Placeholder 9">
            <a:extLst>
              <a:ext uri="{FF2B5EF4-FFF2-40B4-BE49-F238E27FC236}">
                <a16:creationId xmlns:a16="http://schemas.microsoft.com/office/drawing/2014/main" id="{8EBF2915-50AA-42A3-ABB6-B1F240DDA28C}"/>
              </a:ext>
            </a:extLst>
          </p:cNvPr>
          <p:cNvSpPr txBox="1">
            <a:spLocks/>
          </p:cNvSpPr>
          <p:nvPr/>
        </p:nvSpPr>
        <p:spPr>
          <a:xfrm>
            <a:off x="691896" y="1257300"/>
            <a:ext cx="8071104" cy="438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None/>
            </a:pPr>
            <a:endParaRPr lang="en-US" dirty="0"/>
          </a:p>
        </p:txBody>
      </p:sp>
      <p:sp>
        <p:nvSpPr>
          <p:cNvPr id="4" name="Content Placeholder 3">
            <a:extLst>
              <a:ext uri="{FF2B5EF4-FFF2-40B4-BE49-F238E27FC236}">
                <a16:creationId xmlns:a16="http://schemas.microsoft.com/office/drawing/2014/main" id="{C02AEF50-92F2-4293-A605-46F7193ED39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840676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609600" y="1146544"/>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C3A3ADD1-773D-482D-8891-07BBA9AE2011}"/>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63</a:t>
            </a:fld>
            <a:endParaRPr lang="en-US" dirty="0"/>
          </a:p>
        </p:txBody>
      </p:sp>
      <p:sp>
        <p:nvSpPr>
          <p:cNvPr id="7" name="Content Placeholder 9">
            <a:extLst>
              <a:ext uri="{FF2B5EF4-FFF2-40B4-BE49-F238E27FC236}">
                <a16:creationId xmlns:a16="http://schemas.microsoft.com/office/drawing/2014/main" id="{8EBF2915-50AA-42A3-ABB6-B1F240DDA28C}"/>
              </a:ext>
            </a:extLst>
          </p:cNvPr>
          <p:cNvSpPr txBox="1">
            <a:spLocks/>
          </p:cNvSpPr>
          <p:nvPr/>
        </p:nvSpPr>
        <p:spPr>
          <a:xfrm>
            <a:off x="691896" y="1257300"/>
            <a:ext cx="8071104" cy="438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None/>
            </a:pPr>
            <a:endParaRPr lang="en-US" dirty="0"/>
          </a:p>
        </p:txBody>
      </p:sp>
      <p:sp>
        <p:nvSpPr>
          <p:cNvPr id="4" name="Content Placeholder 3">
            <a:extLst>
              <a:ext uri="{FF2B5EF4-FFF2-40B4-BE49-F238E27FC236}">
                <a16:creationId xmlns:a16="http://schemas.microsoft.com/office/drawing/2014/main" id="{1EAF9EB1-3CE2-4B05-AC0B-459DAA9B845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957985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9">
            <a:extLst>
              <a:ext uri="{FF2B5EF4-FFF2-40B4-BE49-F238E27FC236}">
                <a16:creationId xmlns:a16="http://schemas.microsoft.com/office/drawing/2014/main" id="{C3A3ADD1-773D-482D-8891-07BBA9AE2011}"/>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64</a:t>
            </a:fld>
            <a:endParaRPr lang="en-US" dirty="0"/>
          </a:p>
        </p:txBody>
      </p:sp>
    </p:spTree>
    <p:extLst>
      <p:ext uri="{BB962C8B-B14F-4D97-AF65-F5344CB8AC3E}">
        <p14:creationId xmlns:p14="http://schemas.microsoft.com/office/powerpoint/2010/main" val="27324904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501396" y="10668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C3A3ADD1-773D-482D-8891-07BBA9AE2011}"/>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65</a:t>
            </a:fld>
            <a:endParaRPr lang="en-US" dirty="0"/>
          </a:p>
        </p:txBody>
      </p:sp>
      <p:sp>
        <p:nvSpPr>
          <p:cNvPr id="4" name="Content Placeholder 3">
            <a:extLst>
              <a:ext uri="{FF2B5EF4-FFF2-40B4-BE49-F238E27FC236}">
                <a16:creationId xmlns:a16="http://schemas.microsoft.com/office/drawing/2014/main" id="{47F5D0A8-DD6B-4324-A47C-B55B78E84CD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237504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itle 4">
            <a:extLst>
              <a:ext uri="{FF2B5EF4-FFF2-40B4-BE49-F238E27FC236}">
                <a16:creationId xmlns:a16="http://schemas.microsoft.com/office/drawing/2014/main" id="{4FEB4730-204C-4FB9-884F-3498C0B5FDF3}"/>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3FF2DE5A-9944-47DA-98FE-9319FB2E5CF3}"/>
              </a:ext>
            </a:extLst>
          </p:cNvPr>
          <p:cNvSpPr>
            <a:spLocks noGrp="1"/>
          </p:cNvSpPr>
          <p:nvPr>
            <p:ph sz="half" idx="1"/>
          </p:nvPr>
        </p:nvSpPr>
        <p:spPr/>
        <p:txBody>
          <a:bodyPr/>
          <a:lstStyle/>
          <a:p>
            <a:endParaRPr lang="en-US"/>
          </a:p>
        </p:txBody>
      </p:sp>
    </p:spTree>
    <p:extLst>
      <p:ext uri="{BB962C8B-B14F-4D97-AF65-F5344CB8AC3E}">
        <p14:creationId xmlns:p14="http://schemas.microsoft.com/office/powerpoint/2010/main" val="11207564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AA627"/>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07BECE2-A6E6-4B48-B903-6040D70D307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48745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Content Placeholder 4">
            <a:extLst>
              <a:ext uri="{FF2B5EF4-FFF2-40B4-BE49-F238E27FC236}">
                <a16:creationId xmlns:a16="http://schemas.microsoft.com/office/drawing/2014/main" id="{BA16E41A-3C9C-4EA3-A802-63292D91B53F}"/>
              </a:ext>
            </a:extLst>
          </p:cNvPr>
          <p:cNvSpPr>
            <a:spLocks noGrp="1"/>
          </p:cNvSpPr>
          <p:nvPr>
            <p:ph sz="half" idx="1"/>
          </p:nvPr>
        </p:nvSpPr>
        <p:spPr/>
        <p:txBody>
          <a:bodyPr/>
          <a:lstStyle/>
          <a:p>
            <a:endParaRPr lang="en-US"/>
          </a:p>
        </p:txBody>
      </p:sp>
      <p:sp>
        <p:nvSpPr>
          <p:cNvPr id="7" name="Title 6">
            <a:extLst>
              <a:ext uri="{FF2B5EF4-FFF2-40B4-BE49-F238E27FC236}">
                <a16:creationId xmlns:a16="http://schemas.microsoft.com/office/drawing/2014/main" id="{7456F439-8F61-4BFF-A185-D7B9AFAED9F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5935488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AA627"/>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0A0BAECD-CD9C-41A0-ACF0-50CFC0DBD2BE}"/>
              </a:ext>
            </a:extLst>
          </p:cNvPr>
          <p:cNvSpPr txBox="1"/>
          <p:nvPr/>
        </p:nvSpPr>
        <p:spPr>
          <a:xfrm>
            <a:off x="2286000" y="3328555"/>
            <a:ext cx="4572000" cy="369332"/>
          </a:xfrm>
          <a:prstGeom prst="rect">
            <a:avLst/>
          </a:prstGeom>
          <a:noFill/>
        </p:spPr>
        <p:txBody>
          <a:bodyPr wrap="square">
            <a:spAutoFit/>
          </a:bodyPr>
          <a:lstStyle/>
          <a:p>
            <a:endParaRPr lang="en-US" dirty="0"/>
          </a:p>
        </p:txBody>
      </p:sp>
      <p:sp>
        <p:nvSpPr>
          <p:cNvPr id="8" name="TextBox 7">
            <a:extLst>
              <a:ext uri="{FF2B5EF4-FFF2-40B4-BE49-F238E27FC236}">
                <a16:creationId xmlns:a16="http://schemas.microsoft.com/office/drawing/2014/main" id="{C3BAB8D8-0675-4C8F-A38B-172BB5854E72}"/>
              </a:ext>
            </a:extLst>
          </p:cNvPr>
          <p:cNvSpPr txBox="1"/>
          <p:nvPr/>
        </p:nvSpPr>
        <p:spPr>
          <a:xfrm>
            <a:off x="2286000" y="3328555"/>
            <a:ext cx="4572000" cy="369332"/>
          </a:xfrm>
          <a:prstGeom prst="rect">
            <a:avLst/>
          </a:prstGeom>
          <a:noFill/>
        </p:spPr>
        <p:txBody>
          <a:bodyPr wrap="square">
            <a:spAutoFit/>
          </a:bodyPr>
          <a:lstStyle/>
          <a:p>
            <a:endParaRPr lang="en-US" dirty="0"/>
          </a:p>
        </p:txBody>
      </p:sp>
      <p:sp>
        <p:nvSpPr>
          <p:cNvPr id="4" name="Content Placeholder 3">
            <a:extLst>
              <a:ext uri="{FF2B5EF4-FFF2-40B4-BE49-F238E27FC236}">
                <a16:creationId xmlns:a16="http://schemas.microsoft.com/office/drawing/2014/main" id="{4B967F95-3E25-4BFD-9B92-02D98DB3FA7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4872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a:t>Meeting Schedule (cont.)</a:t>
            </a:r>
          </a:p>
        </p:txBody>
      </p:sp>
      <p:sp>
        <p:nvSpPr>
          <p:cNvPr id="3" name="Content Placeholder 2"/>
          <p:cNvSpPr>
            <a:spLocks noGrp="1"/>
          </p:cNvSpPr>
          <p:nvPr>
            <p:ph idx="1"/>
          </p:nvPr>
        </p:nvSpPr>
        <p:spPr>
          <a:xfrm>
            <a:off x="228600" y="868362"/>
            <a:ext cx="8769096" cy="4922838"/>
          </a:xfrm>
        </p:spPr>
        <p:txBody>
          <a:bodyPr>
            <a:normAutofit/>
          </a:bodyPr>
          <a:lstStyle/>
          <a:p>
            <a:pPr marL="342900" marR="0" lvl="0" indent="-342900" algn="l" defTabSz="914400" rtl="0" eaLnBrk="1" fontAlgn="auto" latinLnBrk="0" hangingPunct="1">
              <a:lnSpc>
                <a:spcPct val="120000"/>
              </a:lnSpc>
              <a:spcBef>
                <a:spcPct val="20000"/>
              </a:spcBef>
              <a:spcAft>
                <a:spcPts val="0"/>
              </a:spcAft>
              <a:buClr>
                <a:srgbClr val="DAA627"/>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Final Post-Application Neighborhood Meeting – TBD</a:t>
            </a:r>
          </a:p>
          <a:p>
            <a:pPr marL="742950" marR="0" lvl="1" indent="-285750" algn="l" defTabSz="914400" rtl="0" eaLnBrk="1" fontAlgn="auto" latinLnBrk="0" hangingPunct="1">
              <a:lnSpc>
                <a:spcPct val="120000"/>
              </a:lnSpc>
              <a:spcBef>
                <a:spcPct val="20000"/>
              </a:spcBef>
              <a:spcAft>
                <a:spcPts val="0"/>
              </a:spcAft>
              <a:buClr>
                <a:srgbClr val="DAA627"/>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Ordinance Review (30-60 days after last meeting)</a:t>
            </a:r>
          </a:p>
          <a:p>
            <a:pPr marL="342900" marR="0" lvl="0" indent="-342900" algn="l" defTabSz="914400" rtl="0" eaLnBrk="1" fontAlgn="auto" latinLnBrk="0" hangingPunct="1">
              <a:lnSpc>
                <a:spcPct val="120000"/>
              </a:lnSpc>
              <a:spcBef>
                <a:spcPct val="20000"/>
              </a:spcBef>
              <a:spcAft>
                <a:spcPts val="0"/>
              </a:spcAft>
              <a:buClr>
                <a:srgbClr val="DAA627"/>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City Plan Commission – TBD</a:t>
            </a:r>
          </a:p>
          <a:p>
            <a:pPr marL="342900" marR="0" lvl="0" indent="-342900" algn="l" defTabSz="914400" rtl="0" eaLnBrk="1" fontAlgn="auto" latinLnBrk="0" hangingPunct="1">
              <a:lnSpc>
                <a:spcPct val="120000"/>
              </a:lnSpc>
              <a:spcBef>
                <a:spcPct val="20000"/>
              </a:spcBef>
              <a:spcAft>
                <a:spcPts val="0"/>
              </a:spcAft>
              <a:buClr>
                <a:srgbClr val="DAA627"/>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City Council – TBD</a:t>
            </a:r>
          </a:p>
          <a:p>
            <a:pPr marL="0" indent="0">
              <a:lnSpc>
                <a:spcPct val="120000"/>
              </a:lnSpc>
              <a:buNone/>
            </a:pPr>
            <a:endParaRPr lang="en-US" dirty="0"/>
          </a:p>
          <a:p>
            <a:pPr lvl="1"/>
            <a:endParaRPr lang="en-US" dirty="0"/>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02303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Content Placeholder 4">
            <a:extLst>
              <a:ext uri="{FF2B5EF4-FFF2-40B4-BE49-F238E27FC236}">
                <a16:creationId xmlns:a16="http://schemas.microsoft.com/office/drawing/2014/main" id="{02A13340-E6B2-435A-8E74-276242CE907A}"/>
              </a:ext>
            </a:extLst>
          </p:cNvPr>
          <p:cNvSpPr>
            <a:spLocks noGrp="1"/>
          </p:cNvSpPr>
          <p:nvPr>
            <p:ph sz="half" idx="1"/>
          </p:nvPr>
        </p:nvSpPr>
        <p:spPr/>
        <p:txBody>
          <a:bodyPr/>
          <a:lstStyle/>
          <a:p>
            <a:endParaRPr lang="en-US"/>
          </a:p>
        </p:txBody>
      </p:sp>
      <p:sp>
        <p:nvSpPr>
          <p:cNvPr id="7" name="Title 6">
            <a:extLst>
              <a:ext uri="{FF2B5EF4-FFF2-40B4-BE49-F238E27FC236}">
                <a16:creationId xmlns:a16="http://schemas.microsoft.com/office/drawing/2014/main" id="{E04DB6B0-0F66-48E1-A910-EDE90D52E29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071509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AA627"/>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0A0BAECD-CD9C-41A0-ACF0-50CFC0DBD2BE}"/>
              </a:ext>
            </a:extLst>
          </p:cNvPr>
          <p:cNvSpPr txBox="1"/>
          <p:nvPr/>
        </p:nvSpPr>
        <p:spPr>
          <a:xfrm>
            <a:off x="2286000" y="3328555"/>
            <a:ext cx="4572000" cy="369332"/>
          </a:xfrm>
          <a:prstGeom prst="rect">
            <a:avLst/>
          </a:prstGeom>
          <a:noFill/>
        </p:spPr>
        <p:txBody>
          <a:bodyPr wrap="square">
            <a:spAutoFit/>
          </a:bodyPr>
          <a:lstStyle/>
          <a:p>
            <a:endParaRPr lang="en-US" dirty="0"/>
          </a:p>
        </p:txBody>
      </p:sp>
      <p:sp>
        <p:nvSpPr>
          <p:cNvPr id="8" name="TextBox 7">
            <a:extLst>
              <a:ext uri="{FF2B5EF4-FFF2-40B4-BE49-F238E27FC236}">
                <a16:creationId xmlns:a16="http://schemas.microsoft.com/office/drawing/2014/main" id="{C3BAB8D8-0675-4C8F-A38B-172BB5854E72}"/>
              </a:ext>
            </a:extLst>
          </p:cNvPr>
          <p:cNvSpPr txBox="1"/>
          <p:nvPr/>
        </p:nvSpPr>
        <p:spPr>
          <a:xfrm>
            <a:off x="457200" y="1036638"/>
            <a:ext cx="8305800" cy="4830762"/>
          </a:xfrm>
          <a:prstGeom prst="rect">
            <a:avLst/>
          </a:prstGeom>
          <a:noFill/>
        </p:spPr>
        <p:txBody>
          <a:bodyPr wrap="square">
            <a:spAutoFit/>
          </a:bodyPr>
          <a:lstStyle/>
          <a:p>
            <a:endParaRPr lang="en-US" dirty="0"/>
          </a:p>
        </p:txBody>
      </p:sp>
      <p:sp>
        <p:nvSpPr>
          <p:cNvPr id="4" name="Content Placeholder 3">
            <a:extLst>
              <a:ext uri="{FF2B5EF4-FFF2-40B4-BE49-F238E27FC236}">
                <a16:creationId xmlns:a16="http://schemas.microsoft.com/office/drawing/2014/main" id="{11951E6C-36B9-41E2-936A-29C705252AF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785837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501396" y="10668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C3A3ADD1-773D-482D-8891-07BBA9AE2011}"/>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72</a:t>
            </a:fld>
            <a:endParaRPr lang="en-US" dirty="0"/>
          </a:p>
        </p:txBody>
      </p:sp>
      <p:pic>
        <p:nvPicPr>
          <p:cNvPr id="2" name="Picture 1">
            <a:extLst>
              <a:ext uri="{FF2B5EF4-FFF2-40B4-BE49-F238E27FC236}">
                <a16:creationId xmlns:a16="http://schemas.microsoft.com/office/drawing/2014/main" id="{D03FBE61-5ACF-45AE-B38F-B2EA096F0F24}"/>
              </a:ext>
            </a:extLst>
          </p:cNvPr>
          <p:cNvPicPr>
            <a:picLocks noChangeAspect="1"/>
          </p:cNvPicPr>
          <p:nvPr/>
        </p:nvPicPr>
        <p:blipFill>
          <a:blip r:embed="rId3"/>
          <a:stretch>
            <a:fillRect/>
          </a:stretch>
        </p:blipFill>
        <p:spPr>
          <a:xfrm>
            <a:off x="0" y="533400"/>
            <a:ext cx="9144000" cy="4943856"/>
          </a:xfrm>
          <a:prstGeom prst="rect">
            <a:avLst/>
          </a:prstGeom>
        </p:spPr>
      </p:pic>
    </p:spTree>
    <p:extLst>
      <p:ext uri="{BB962C8B-B14F-4D97-AF65-F5344CB8AC3E}">
        <p14:creationId xmlns:p14="http://schemas.microsoft.com/office/powerpoint/2010/main" val="3337134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4785"/>
            <a:ext cx="8229600" cy="792162"/>
          </a:xfrm>
        </p:spPr>
        <p:txBody>
          <a:bodyPr>
            <a:normAutofit/>
          </a:bodyPr>
          <a:lstStyle/>
          <a:p>
            <a:r>
              <a:rPr lang="en-US" dirty="0"/>
              <a:t>CD-2 Regulations:</a:t>
            </a:r>
          </a:p>
        </p:txBody>
      </p:sp>
      <p:sp>
        <p:nvSpPr>
          <p:cNvPr id="5" name="Content Placeholder 4">
            <a:extLst>
              <a:ext uri="{FF2B5EF4-FFF2-40B4-BE49-F238E27FC236}">
                <a16:creationId xmlns:a16="http://schemas.microsoft.com/office/drawing/2014/main" id="{D334C6C8-F3D1-4A8A-855A-7F33D80A5043}"/>
              </a:ext>
            </a:extLst>
          </p:cNvPr>
          <p:cNvSpPr>
            <a:spLocks noGrp="1"/>
          </p:cNvSpPr>
          <p:nvPr>
            <p:ph sz="half" idx="1"/>
          </p:nvPr>
        </p:nvSpPr>
        <p:spPr>
          <a:xfrm>
            <a:off x="457200" y="1086901"/>
            <a:ext cx="4267200" cy="4525963"/>
          </a:xfrm>
        </p:spPr>
        <p:txBody>
          <a:bodyPr>
            <a:normAutofit fontScale="92500" lnSpcReduction="20000"/>
          </a:bodyPr>
          <a:lstStyle/>
          <a:p>
            <a:r>
              <a:rPr lang="en-US" dirty="0"/>
              <a:t>Development Standards:</a:t>
            </a:r>
          </a:p>
          <a:p>
            <a:pPr lvl="1"/>
            <a:r>
              <a:rPr lang="en-US" dirty="0"/>
              <a:t>Use</a:t>
            </a:r>
          </a:p>
          <a:p>
            <a:pPr lvl="1"/>
            <a:r>
              <a:rPr lang="en-US" dirty="0"/>
              <a:t>Lot size</a:t>
            </a:r>
          </a:p>
          <a:p>
            <a:pPr lvl="1"/>
            <a:r>
              <a:rPr lang="en-US" dirty="0"/>
              <a:t>Accessory uses</a:t>
            </a:r>
          </a:p>
          <a:p>
            <a:pPr lvl="1"/>
            <a:r>
              <a:rPr lang="en-US" dirty="0"/>
              <a:t>Setbacks</a:t>
            </a:r>
          </a:p>
          <a:p>
            <a:pPr lvl="1"/>
            <a:r>
              <a:rPr lang="en-US" dirty="0"/>
              <a:t>Lot coverage</a:t>
            </a:r>
          </a:p>
          <a:p>
            <a:pPr lvl="1"/>
            <a:r>
              <a:rPr lang="en-US" dirty="0"/>
              <a:t>Height</a:t>
            </a:r>
          </a:p>
          <a:p>
            <a:r>
              <a:rPr lang="en-US" dirty="0"/>
              <a:t>Landscaping Provisions:</a:t>
            </a:r>
          </a:p>
          <a:p>
            <a:pPr lvl="1"/>
            <a:r>
              <a:rPr lang="en-US" dirty="0"/>
              <a:t>Fences and walls</a:t>
            </a:r>
          </a:p>
          <a:p>
            <a:pPr lvl="1"/>
            <a:r>
              <a:rPr lang="en-US" dirty="0"/>
              <a:t>Driveways and curbing</a:t>
            </a:r>
          </a:p>
          <a:p>
            <a:pPr lvl="1"/>
            <a:r>
              <a:rPr lang="en-US" dirty="0"/>
              <a:t>Sidewalks</a:t>
            </a:r>
          </a:p>
          <a:p>
            <a:pPr lvl="1"/>
            <a:r>
              <a:rPr lang="en-US" dirty="0"/>
              <a:t>Front yard coverage</a:t>
            </a:r>
          </a:p>
          <a:p>
            <a:pPr lvl="1"/>
            <a:r>
              <a:rPr lang="en-US" dirty="0"/>
              <a:t>Berms</a:t>
            </a:r>
          </a:p>
        </p:txBody>
      </p:sp>
      <p:sp>
        <p:nvSpPr>
          <p:cNvPr id="6" name="Content Placeholder 5">
            <a:extLst>
              <a:ext uri="{FF2B5EF4-FFF2-40B4-BE49-F238E27FC236}">
                <a16:creationId xmlns:a16="http://schemas.microsoft.com/office/drawing/2014/main" id="{2D8CBB8A-5590-44BA-9335-10FC13FADCA4}"/>
              </a:ext>
            </a:extLst>
          </p:cNvPr>
          <p:cNvSpPr>
            <a:spLocks noGrp="1"/>
          </p:cNvSpPr>
          <p:nvPr>
            <p:ph sz="half" idx="2"/>
          </p:nvPr>
        </p:nvSpPr>
        <p:spPr>
          <a:xfrm>
            <a:off x="4648200" y="1095453"/>
            <a:ext cx="4343400" cy="4389120"/>
          </a:xfrm>
        </p:spPr>
        <p:txBody>
          <a:bodyPr>
            <a:normAutofit fontScale="92500" lnSpcReduction="20000"/>
          </a:bodyPr>
          <a:lstStyle/>
          <a:p>
            <a:r>
              <a:rPr lang="en-US" dirty="0"/>
              <a:t>Architectural Provisions:</a:t>
            </a:r>
          </a:p>
          <a:p>
            <a:pPr lvl="1"/>
            <a:r>
              <a:rPr lang="en-US" dirty="0"/>
              <a:t>Regulation of Architectural Styles</a:t>
            </a:r>
          </a:p>
          <a:p>
            <a:pPr lvl="1"/>
            <a:r>
              <a:rPr lang="en-US" dirty="0"/>
              <a:t>Garages and accessory structures</a:t>
            </a:r>
          </a:p>
          <a:p>
            <a:pPr lvl="1"/>
            <a:r>
              <a:rPr lang="en-US" dirty="0"/>
              <a:t>Street facade width</a:t>
            </a:r>
          </a:p>
          <a:p>
            <a:pPr lvl="1"/>
            <a:r>
              <a:rPr lang="en-US" dirty="0"/>
              <a:t>Roofs</a:t>
            </a:r>
          </a:p>
          <a:p>
            <a:pPr lvl="1"/>
            <a:r>
              <a:rPr lang="en-US" dirty="0"/>
              <a:t>Glass</a:t>
            </a:r>
          </a:p>
          <a:p>
            <a:pPr lvl="1"/>
            <a:r>
              <a:rPr lang="en-US" dirty="0"/>
              <a:t>Enclosures</a:t>
            </a:r>
          </a:p>
          <a:p>
            <a:pPr lvl="1"/>
            <a:r>
              <a:rPr lang="en-US" dirty="0"/>
              <a:t>Screen and storm doors and windows</a:t>
            </a:r>
          </a:p>
          <a:p>
            <a:pPr lvl="1"/>
            <a:r>
              <a:rPr lang="en-US" dirty="0"/>
              <a:t>Color</a:t>
            </a:r>
          </a:p>
        </p:txBody>
      </p:sp>
      <p:sp>
        <p:nvSpPr>
          <p:cNvPr id="8" name="Slide Number Placeholder 9">
            <a:extLst>
              <a:ext uri="{FF2B5EF4-FFF2-40B4-BE49-F238E27FC236}">
                <a16:creationId xmlns:a16="http://schemas.microsoft.com/office/drawing/2014/main" id="{3D161DD2-623F-4250-BFE0-3CDD89AEF8A3}"/>
              </a:ext>
            </a:extLst>
          </p:cNvPr>
          <p:cNvSpPr txBox="1">
            <a:spLocks/>
          </p:cNvSpPr>
          <p:nvPr/>
        </p:nvSpPr>
        <p:spPr>
          <a:xfrm>
            <a:off x="6705600" y="655320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8</a:t>
            </a:fld>
            <a:endParaRPr lang="en-US" dirty="0"/>
          </a:p>
        </p:txBody>
      </p:sp>
    </p:spTree>
    <p:extLst>
      <p:ext uri="{BB962C8B-B14F-4D97-AF65-F5344CB8AC3E}">
        <p14:creationId xmlns:p14="http://schemas.microsoft.com/office/powerpoint/2010/main" val="3037145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610" y="213995"/>
            <a:ext cx="8229600" cy="792162"/>
          </a:xfrm>
        </p:spPr>
        <p:txBody>
          <a:bodyPr>
            <a:normAutofit/>
          </a:bodyPr>
          <a:lstStyle/>
          <a:p>
            <a:r>
              <a:rPr lang="en-US" dirty="0"/>
              <a:t>CD-2 Regulations (cont.):</a:t>
            </a:r>
          </a:p>
        </p:txBody>
      </p:sp>
      <p:sp>
        <p:nvSpPr>
          <p:cNvPr id="5" name="Content Placeholder 4">
            <a:extLst>
              <a:ext uri="{FF2B5EF4-FFF2-40B4-BE49-F238E27FC236}">
                <a16:creationId xmlns:a16="http://schemas.microsoft.com/office/drawing/2014/main" id="{D334C6C8-F3D1-4A8A-855A-7F33D80A5043}"/>
              </a:ext>
            </a:extLst>
          </p:cNvPr>
          <p:cNvSpPr>
            <a:spLocks noGrp="1"/>
          </p:cNvSpPr>
          <p:nvPr>
            <p:ph sz="half" idx="1"/>
          </p:nvPr>
        </p:nvSpPr>
        <p:spPr>
          <a:xfrm>
            <a:off x="457200" y="926689"/>
            <a:ext cx="8229600" cy="4525963"/>
          </a:xfrm>
        </p:spPr>
        <p:txBody>
          <a:bodyPr>
            <a:normAutofit/>
          </a:bodyPr>
          <a:lstStyle/>
          <a:p>
            <a:r>
              <a:rPr lang="en-US" dirty="0"/>
              <a:t>Review Procedures:</a:t>
            </a:r>
          </a:p>
          <a:p>
            <a:pPr lvl="1"/>
            <a:r>
              <a:rPr lang="en-US" dirty="0"/>
              <a:t>Building permit review</a:t>
            </a:r>
          </a:p>
          <a:p>
            <a:pPr lvl="1"/>
            <a:r>
              <a:rPr lang="en-US" dirty="0"/>
              <a:t>Work not requiring a building permit</a:t>
            </a:r>
          </a:p>
          <a:p>
            <a:endParaRPr lang="en-US" dirty="0"/>
          </a:p>
        </p:txBody>
      </p:sp>
      <p:sp>
        <p:nvSpPr>
          <p:cNvPr id="6" name="Slide Number Placeholder 9">
            <a:extLst>
              <a:ext uri="{FF2B5EF4-FFF2-40B4-BE49-F238E27FC236}">
                <a16:creationId xmlns:a16="http://schemas.microsoft.com/office/drawing/2014/main" id="{01A0751A-13CA-4BB7-9D54-EAC70EA16E50}"/>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9</a:t>
            </a:fld>
            <a:endParaRPr lang="en-US" dirty="0"/>
          </a:p>
        </p:txBody>
      </p:sp>
    </p:spTree>
    <p:extLst>
      <p:ext uri="{BB962C8B-B14F-4D97-AF65-F5344CB8AC3E}">
        <p14:creationId xmlns:p14="http://schemas.microsoft.com/office/powerpoint/2010/main" val="2118445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FF7FC7AF5EDC4F99D8C5FABEB3F664" ma:contentTypeVersion="" ma:contentTypeDescription="Create a new document." ma:contentTypeScope="" ma:versionID="78c4408f8ac62e202b716a494761328d">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CFE3A06-3C91-4363-8ED3-6ADB3C59B9EA}"/>
</file>

<file path=customXml/itemProps2.xml><?xml version="1.0" encoding="utf-8"?>
<ds:datastoreItem xmlns:ds="http://schemas.openxmlformats.org/officeDocument/2006/customXml" ds:itemID="{F41C2AF0-1FC1-45BA-ADB8-36B71B5B6222}"/>
</file>

<file path=customXml/itemProps3.xml><?xml version="1.0" encoding="utf-8"?>
<ds:datastoreItem xmlns:ds="http://schemas.openxmlformats.org/officeDocument/2006/customXml" ds:itemID="{CA09900C-4818-46F4-A1DC-3C24B32255CA}"/>
</file>

<file path=docProps/app.xml><?xml version="1.0" encoding="utf-8"?>
<Properties xmlns="http://schemas.openxmlformats.org/officeDocument/2006/extended-properties" xmlns:vt="http://schemas.openxmlformats.org/officeDocument/2006/docPropsVTypes">
  <Template>ExternalPresentationTemplate_Pam_03-02-12017d</Template>
  <TotalTime>33746</TotalTime>
  <Words>3990</Words>
  <Application>Microsoft Office PowerPoint</Application>
  <PresentationFormat>On-screen Show (4:3)</PresentationFormat>
  <Paragraphs>535</Paragraphs>
  <Slides>72</Slides>
  <Notes>72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78" baseType="lpstr">
      <vt:lpstr>Arial</vt:lpstr>
      <vt:lpstr>Calibri</vt:lpstr>
      <vt:lpstr>Times New Roman</vt:lpstr>
      <vt:lpstr>Wingdings</vt:lpstr>
      <vt:lpstr>Office Theme</vt:lpstr>
      <vt:lpstr>Acrobat Document</vt:lpstr>
      <vt:lpstr>CD-2 - Lakewood Conservation District Expansion Post-Application Neighborhood Meeting No. 4</vt:lpstr>
      <vt:lpstr>CD-2 - Lakewood Conservation District Expansion Post-Application Neighborhood Meeting No. 4</vt:lpstr>
      <vt:lpstr>CD-2 Boundaries &amp; Expansion Area</vt:lpstr>
      <vt:lpstr>Purpose of This Meeting</vt:lpstr>
      <vt:lpstr>Meeting Schedule</vt:lpstr>
      <vt:lpstr>Meeting Schedule</vt:lpstr>
      <vt:lpstr>Meeting Schedule (cont.)</vt:lpstr>
      <vt:lpstr>CD-2 Regulations:</vt:lpstr>
      <vt:lpstr>CD-2 Regulations (cont.):</vt:lpstr>
      <vt:lpstr>Topics for Discussion:</vt:lpstr>
      <vt:lpstr>Topics for Discussion (cont.):</vt:lpstr>
      <vt:lpstr>Topics for Discussion (cont.):</vt:lpstr>
      <vt:lpstr>Topics for Discussion (cont.):</vt:lpstr>
      <vt:lpstr>Topics for Discussion (cont.):</vt:lpstr>
      <vt:lpstr>Topics for Discussion (cont.):</vt:lpstr>
      <vt:lpstr>Topics for Discussion (cont.):</vt:lpstr>
      <vt:lpstr>Topics for Discussion (cont.):</vt:lpstr>
      <vt:lpstr>Sec. 51A-4.505 Conservation Districts</vt:lpstr>
      <vt:lpstr>Procedure</vt:lpstr>
      <vt:lpstr>Petition Topic – Lot Size</vt:lpstr>
      <vt:lpstr>PowerPoint Presentation</vt:lpstr>
      <vt:lpstr>PowerPoint Presentation</vt:lpstr>
      <vt:lpstr>Petition Topic – Drainage &amp; Slope</vt:lpstr>
      <vt:lpstr>PowerPoint Presentation</vt:lpstr>
      <vt:lpstr>Petition Topic – Building Height &amp; Stories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Petition Topic – Floor Area Ratio</vt:lpstr>
      <vt:lpstr>PowerPoint Presentation</vt:lpstr>
      <vt:lpstr>PowerPoint Presentation</vt:lpstr>
      <vt:lpstr>PowerPoint Presentation</vt:lpstr>
      <vt:lpstr>Petition Topic – Setbacks (Main)</vt:lpstr>
      <vt:lpstr>Petition Topic – Setbacks (Main)</vt:lpstr>
      <vt:lpstr>Petition Topic – Setbacks (Main)</vt:lpstr>
      <vt:lpstr>PowerPoint Presentation</vt:lpstr>
      <vt:lpstr>PowerPoint Presentation</vt:lpstr>
      <vt:lpstr>PowerPoint Presentation</vt:lpstr>
      <vt:lpstr>PowerPoint Presentation</vt:lpstr>
      <vt:lpstr>PowerPoint Presentation</vt:lpstr>
      <vt:lpstr>PowerPoint Presentation</vt:lpstr>
      <vt:lpstr>Petition Topic – Setbacks (Accessory)</vt:lpstr>
      <vt:lpstr>Petition Topic – Setbacks (Accessory) (Cont.)</vt:lpstr>
      <vt:lpstr>Petition Topic – Setbacks (Accessory) (Cont.)</vt:lpstr>
      <vt:lpstr>PowerPoint Presentation</vt:lpstr>
      <vt:lpstr>PowerPoint Presentation</vt:lpstr>
      <vt:lpstr>Next Steps</vt:lpstr>
      <vt:lpstr>CD-2 - Lakewood Conservation District Expansion Post-Application Neighborhood Meeting No.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Thompson, Pam</dc:creator>
  <cp:lastModifiedBy>Brown, Trevor A</cp:lastModifiedBy>
  <cp:revision>434</cp:revision>
  <cp:lastPrinted>2022-09-26T21:49:20Z</cp:lastPrinted>
  <dcterms:created xsi:type="dcterms:W3CDTF">2018-01-16T21:55:49Z</dcterms:created>
  <dcterms:modified xsi:type="dcterms:W3CDTF">2022-10-12T21:24:54Z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0x010100E6FF7FC7AF5EDC4F99D8C5FABEB3F664</vt:lpwstr>
  </property>
</Properties>
</file>