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0" r:id="rId2"/>
    <p:sldId id="267" r:id="rId3"/>
    <p:sldId id="268" r:id="rId4"/>
    <p:sldId id="269" r:id="rId5"/>
    <p:sldId id="281" r:id="rId6"/>
    <p:sldId id="271" r:id="rId7"/>
    <p:sldId id="279" r:id="rId8"/>
    <p:sldId id="273" r:id="rId9"/>
    <p:sldId id="272" r:id="rId10"/>
    <p:sldId id="274" r:id="rId11"/>
    <p:sldId id="275" r:id="rId12"/>
    <p:sldId id="280" r:id="rId13"/>
    <p:sldId id="276" r:id="rId14"/>
    <p:sldId id="277" r:id="rId15"/>
    <p:sldId id="261" r:id="rId16"/>
    <p:sldId id="262" r:id="rId17"/>
    <p:sldId id="263" r:id="rId18"/>
    <p:sldId id="264" r:id="rId19"/>
    <p:sldId id="265" r:id="rId20"/>
    <p:sldId id="266" r:id="rId21"/>
    <p:sldId id="257" r:id="rId22"/>
    <p:sldId id="258" r:id="rId23"/>
    <p:sldId id="278" r:id="rId2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95B2D88-3360-4860-88A5-F556492A227B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70087F2-56EC-47C7-B565-6F429AB16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1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1617E4E-3991-4236-B0A7-34F0391B7A4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C592087-5B30-494B-865F-8A956F5F0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4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b="1" dirty="0" smtClean="0">
              <a:latin typeface="Arial" pitchFamily="34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749"/>
            <a:fld id="{B196A906-51B5-45AF-866C-325610FA0348}" type="slidenum">
              <a:rPr lang="en-US" smtClean="0"/>
              <a:pPr defTabSz="920749"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70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92087-5B30-494B-865F-8A956F5F0F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1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83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46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977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42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076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7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5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4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2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2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F39C4-31C8-482E-84E3-13F40D5161CC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0AC89-4B10-4ACB-A645-9241CEFE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8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704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fld id="{29F97666-7477-4FFB-812C-3F96AEDAEC9A}" type="slidenum">
              <a:rPr lang="en-US" sz="1200">
                <a:solidFill>
                  <a:schemeClr val="bg1"/>
                </a:solidFill>
              </a:rPr>
              <a:pPr algn="r" eaLnBrk="0" hangingPunct="0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562600" y="685800"/>
            <a:ext cx="3352800" cy="139065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Complete Streets &amp; The Urban Design Advisory Committee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105400" y="3048000"/>
            <a:ext cx="41910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Mark R. Brown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Senior Planner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Planning and Urban Design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38200"/>
            <a:ext cx="7671140" cy="5821363"/>
          </a:xfrm>
        </p:spPr>
      </p:pic>
      <p:sp>
        <p:nvSpPr>
          <p:cNvPr id="5" name="TextBox 4"/>
          <p:cNvSpPr txBox="1"/>
          <p:nvPr/>
        </p:nvSpPr>
        <p:spPr>
          <a:xfrm>
            <a:off x="3352800" y="152400"/>
            <a:ext cx="2187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Road Diets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23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"/>
            <a:ext cx="8665625" cy="5821363"/>
          </a:xfrm>
        </p:spPr>
      </p:pic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752600" y="1524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Storm Water Management/Beautification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50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Pedestrian Plaza Street Conversions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0056"/>
            <a:ext cx="8229600" cy="4286250"/>
          </a:xfrm>
        </p:spPr>
      </p:pic>
    </p:spTree>
    <p:extLst>
      <p:ext uri="{BB962C8B-B14F-4D97-AF65-F5344CB8AC3E}">
        <p14:creationId xmlns:p14="http://schemas.microsoft.com/office/powerpoint/2010/main" val="280352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46478"/>
            <a:ext cx="6913641" cy="5812580"/>
          </a:xfrm>
        </p:spPr>
      </p:pic>
    </p:spTree>
    <p:extLst>
      <p:ext uri="{BB962C8B-B14F-4D97-AF65-F5344CB8AC3E}">
        <p14:creationId xmlns:p14="http://schemas.microsoft.com/office/powerpoint/2010/main" val="13321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7" y="1600200"/>
            <a:ext cx="8214306" cy="4525963"/>
          </a:xfrm>
        </p:spPr>
      </p:pic>
      <p:sp>
        <p:nvSpPr>
          <p:cNvPr id="7" name="TextBox 6"/>
          <p:cNvSpPr txBox="1"/>
          <p:nvPr/>
        </p:nvSpPr>
        <p:spPr>
          <a:xfrm>
            <a:off x="457200" y="609599"/>
            <a:ext cx="8504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Sidewalk Widening/Road Diet/Full Reconstruction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25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" y="0"/>
            <a:ext cx="831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1" y="0"/>
            <a:ext cx="823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" y="0"/>
            <a:ext cx="831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0"/>
            <a:ext cx="8275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8" y="0"/>
            <a:ext cx="8312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Streets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Planning process began in 2011</a:t>
            </a:r>
          </a:p>
          <a:p>
            <a:r>
              <a:rPr lang="en-US" dirty="0" smtClean="0"/>
              <a:t>15+ Public meetings throughout the city</a:t>
            </a:r>
          </a:p>
          <a:p>
            <a:r>
              <a:rPr lang="en-US" dirty="0" smtClean="0"/>
              <a:t>Adopted by City Council Resolution January 2016</a:t>
            </a:r>
          </a:p>
          <a:p>
            <a:r>
              <a:rPr lang="en-US" dirty="0" smtClean="0"/>
              <a:t>Design guidelines meant for all roadway projects, public &amp; private</a:t>
            </a:r>
          </a:p>
        </p:txBody>
      </p:sp>
    </p:spTree>
    <p:extLst>
      <p:ext uri="{BB962C8B-B14F-4D97-AF65-F5344CB8AC3E}">
        <p14:creationId xmlns:p14="http://schemas.microsoft.com/office/powerpoint/2010/main" val="38579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87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423B437-DDFA-463D-A753-AF6E6D2469CF}" type="slidenum">
              <a:rPr lang="en-US" altLang="en-US" sz="1200">
                <a:solidFill>
                  <a:prstClr val="black"/>
                </a:solidFill>
                <a:latin typeface="Verdana" panose="020B0604030504040204" pitchFamily="34" charset="0"/>
              </a:rPr>
              <a:pPr algn="r" eaLnBrk="1" hangingPunct="1"/>
              <a:t>21</a:t>
            </a:fld>
            <a:endParaRPr lang="en-US" altLang="en-US" sz="12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533400" y="1967612"/>
            <a:ext cx="8143875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9900" indent="-4699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May involve construction/reconstruction of thoroughfares by developer where thoroughfare is not currently built to </a:t>
            </a:r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standard</a:t>
            </a:r>
          </a:p>
          <a:p>
            <a:pPr marL="0" lvl="1" indent="0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400" dirty="0">
              <a:solidFill>
                <a:prstClr val="black"/>
              </a:solidFill>
              <a:latin typeface="Calibri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Large multi-block projects treated differently than incremental </a:t>
            </a:r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development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prstClr val="black"/>
              </a:solidFill>
              <a:latin typeface="Calibri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Design recommendations from Complete Streets Manual </a:t>
            </a:r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should influence zoning regulations/PDs when updates occur</a:t>
            </a:r>
            <a:endParaRPr lang="en-US" altLang="en-US" sz="2400" dirty="0">
              <a:solidFill>
                <a:prstClr val="black"/>
              </a:solidFill>
              <a:latin typeface="Calibri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252" name="TextBox 17"/>
          <p:cNvSpPr txBox="1">
            <a:spLocks noChangeArrowheads="1"/>
          </p:cNvSpPr>
          <p:nvPr/>
        </p:nvSpPr>
        <p:spPr bwMode="auto">
          <a:xfrm>
            <a:off x="-190500" y="247650"/>
            <a:ext cx="933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prstClr val="black"/>
                </a:solidFill>
                <a:latin typeface="Calibri"/>
              </a:rPr>
              <a:t>Private Projects</a:t>
            </a:r>
          </a:p>
          <a:p>
            <a:pPr algn="ctr" eaLnBrk="1" hangingPunct="1"/>
            <a:r>
              <a:rPr lang="en-US" altLang="en-US" sz="3600" b="1" dirty="0">
                <a:solidFill>
                  <a:prstClr val="black"/>
                </a:solidFill>
                <a:latin typeface="Calibri"/>
              </a:rPr>
              <a:t>Developments on Thoroughfares</a:t>
            </a:r>
          </a:p>
        </p:txBody>
      </p:sp>
    </p:spTree>
    <p:extLst>
      <p:ext uri="{BB962C8B-B14F-4D97-AF65-F5344CB8AC3E}">
        <p14:creationId xmlns:p14="http://schemas.microsoft.com/office/powerpoint/2010/main" val="457291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1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8C2E7A3-26F2-47C0-A98C-AEBFD72C32C6}" type="slidenum">
              <a:rPr lang="en-US" altLang="en-US" sz="1200">
                <a:solidFill>
                  <a:prstClr val="black"/>
                </a:solidFill>
                <a:latin typeface="Verdana" panose="020B0604030504040204" pitchFamily="34" charset="0"/>
              </a:rPr>
              <a:pPr algn="r" eaLnBrk="1" hangingPunct="1"/>
              <a:t>22</a:t>
            </a:fld>
            <a:endParaRPr lang="en-US" altLang="en-US" sz="1200">
              <a:solidFill>
                <a:prstClr val="black"/>
              </a:solidFill>
              <a:latin typeface="Verdana" panose="020B0604030504040204" pitchFamily="34" charset="0"/>
            </a:endParaRP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304800" y="2254327"/>
            <a:ext cx="8763000" cy="2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69900" indent="-4699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Zoning controls design of local/minor streets rather than Thoroughfare </a:t>
            </a:r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Plan</a:t>
            </a:r>
          </a:p>
          <a:p>
            <a:pPr marL="0" lvl="1" indent="0" eaLnBrk="1" hangingPunct="1">
              <a:lnSpc>
                <a:spcPct val="90000"/>
              </a:lnSpc>
              <a:spcBef>
                <a:spcPct val="20000"/>
              </a:spcBef>
              <a:buClr>
                <a:prstClr val="black"/>
              </a:buClr>
            </a:pPr>
            <a:endParaRPr lang="en-US" altLang="en-US" sz="2400" dirty="0">
              <a:solidFill>
                <a:prstClr val="black"/>
              </a:solidFill>
              <a:latin typeface="Calibri"/>
            </a:endParaRPr>
          </a:p>
          <a:p>
            <a:pPr marL="342900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latin typeface="Calibri"/>
              </a:rPr>
              <a:t>Complete Streets Manual will provide design policies and standards for minor streets consistent with existing dimensions included in the Development </a:t>
            </a:r>
            <a:r>
              <a:rPr lang="en-US" altLang="en-US" sz="2400" dirty="0" smtClean="0">
                <a:solidFill>
                  <a:prstClr val="black"/>
                </a:solidFill>
                <a:latin typeface="Calibri"/>
              </a:rPr>
              <a:t>Code</a:t>
            </a:r>
          </a:p>
          <a:p>
            <a:pPr marL="0" lvl="1" indent="0" eaLnBrk="1" hangingPunct="1">
              <a:lnSpc>
                <a:spcPct val="90000"/>
              </a:lnSpc>
              <a:spcBef>
                <a:spcPct val="20000"/>
              </a:spcBef>
              <a:buClr>
                <a:prstClr val="black"/>
              </a:buClr>
            </a:pPr>
            <a:endParaRPr lang="en-US" altLang="en-US" sz="2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276" name="TextBox 17"/>
          <p:cNvSpPr txBox="1">
            <a:spLocks noChangeArrowheads="1"/>
          </p:cNvSpPr>
          <p:nvPr/>
        </p:nvSpPr>
        <p:spPr bwMode="auto">
          <a:xfrm>
            <a:off x="-190500" y="247650"/>
            <a:ext cx="933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prstClr val="black"/>
                </a:solidFill>
                <a:latin typeface="Calibri"/>
              </a:rPr>
              <a:t>Private Projects</a:t>
            </a:r>
          </a:p>
          <a:p>
            <a:pPr algn="ctr" eaLnBrk="1" hangingPunct="1"/>
            <a:r>
              <a:rPr lang="en-US" altLang="en-US" sz="3600" b="1" dirty="0">
                <a:solidFill>
                  <a:prstClr val="black"/>
                </a:solidFill>
                <a:latin typeface="Calibri"/>
              </a:rPr>
              <a:t>Developments on Local Streets</a:t>
            </a:r>
          </a:p>
        </p:txBody>
      </p:sp>
    </p:spTree>
    <p:extLst>
      <p:ext uri="{BB962C8B-B14F-4D97-AF65-F5344CB8AC3E}">
        <p14:creationId xmlns:p14="http://schemas.microsoft.com/office/powerpoint/2010/main" val="3580601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2514600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Discussion/ Q &amp; 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57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Streets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Why are Complete Streets important?</a:t>
            </a:r>
          </a:p>
          <a:p>
            <a:pPr lvl="1"/>
            <a:r>
              <a:rPr lang="en-US" dirty="0" smtClean="0"/>
              <a:t>Streets &amp; public ROW generally make up about 20% of a city’s total land area </a:t>
            </a:r>
          </a:p>
          <a:p>
            <a:pPr lvl="1"/>
            <a:r>
              <a:rPr lang="en-US" dirty="0" smtClean="0"/>
              <a:t>Complete streets means better mobility, more economic opportunity &amp; cleaner environment for all users</a:t>
            </a:r>
          </a:p>
          <a:p>
            <a:pPr lvl="1"/>
            <a:r>
              <a:rPr lang="en-US" dirty="0" smtClean="0"/>
              <a:t>65% of trips under one mile are made by automobile in U.S</a:t>
            </a:r>
            <a:r>
              <a:rPr lang="en-US" dirty="0"/>
              <a:t>. </a:t>
            </a:r>
            <a:r>
              <a:rPr lang="en-US" baseline="30000" dirty="0"/>
              <a:t>1</a:t>
            </a:r>
            <a:r>
              <a:rPr lang="en-US" dirty="0"/>
              <a:t>  </a:t>
            </a:r>
            <a:r>
              <a:rPr lang="en-US" dirty="0" smtClean="0"/>
              <a:t>Opportunity for alternate modes</a:t>
            </a:r>
          </a:p>
          <a:p>
            <a:pPr lvl="1"/>
            <a:r>
              <a:rPr lang="en-US" dirty="0" smtClean="0"/>
              <a:t>Complete Streets also means safer streets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3000" y="6248400"/>
            <a:ext cx="6934200" cy="365125"/>
          </a:xfrm>
        </p:spPr>
        <p:txBody>
          <a:bodyPr/>
          <a:lstStyle/>
          <a:p>
            <a:pPr algn="l"/>
            <a:r>
              <a:rPr lang="en-US" dirty="0" smtClean="0"/>
              <a:t>1. National Complete Streets Coalition</a:t>
            </a:r>
            <a:r>
              <a:rPr lang="en-US" dirty="0"/>
              <a:t>: http://www.smartgrowthamerica.org/complete-streets/complete-streets-fundamentals/factsheets/gas-prices</a:t>
            </a:r>
          </a:p>
        </p:txBody>
      </p:sp>
    </p:spTree>
    <p:extLst>
      <p:ext uri="{BB962C8B-B14F-4D97-AF65-F5344CB8AC3E}">
        <p14:creationId xmlns:p14="http://schemas.microsoft.com/office/powerpoint/2010/main" val="40926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Ped</a:t>
            </a:r>
            <a:r>
              <a:rPr lang="en-US" dirty="0" smtClean="0"/>
              <a:t>/Bike Crashes 2009-2013 Heat Map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33745"/>
            <a:ext cx="6384551" cy="5611898"/>
          </a:xfrm>
        </p:spPr>
      </p:pic>
    </p:spTree>
    <p:extLst>
      <p:ext uri="{BB962C8B-B14F-4D97-AF65-F5344CB8AC3E}">
        <p14:creationId xmlns:p14="http://schemas.microsoft.com/office/powerpoint/2010/main" val="38539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0" y="2743200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Design Elements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323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4714"/>
            <a:ext cx="9220200" cy="6915150"/>
          </a:xfrm>
        </p:spPr>
      </p:pic>
      <p:sp>
        <p:nvSpPr>
          <p:cNvPr id="3" name="TextBox 2"/>
          <p:cNvSpPr txBox="1"/>
          <p:nvPr/>
        </p:nvSpPr>
        <p:spPr>
          <a:xfrm>
            <a:off x="3319849" y="76200"/>
            <a:ext cx="195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Traffic Circle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297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76200"/>
            <a:ext cx="129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Chicanes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4155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12" y="1600200"/>
            <a:ext cx="9224390" cy="4148101"/>
          </a:xfrm>
        </p:spPr>
      </p:pic>
      <p:sp>
        <p:nvSpPr>
          <p:cNvPr id="5" name="TextBox 4"/>
          <p:cNvSpPr txBox="1"/>
          <p:nvPr/>
        </p:nvSpPr>
        <p:spPr>
          <a:xfrm>
            <a:off x="2667000" y="381000"/>
            <a:ext cx="3789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Traditional Bike Lanes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02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Cycletracks</a:t>
            </a:r>
            <a:r>
              <a:rPr lang="en-US" dirty="0" smtClean="0"/>
              <a:t>/Protected Bike Lanes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7055852" cy="4189412"/>
          </a:xfrm>
        </p:spPr>
      </p:pic>
    </p:spTree>
    <p:extLst>
      <p:ext uri="{BB962C8B-B14F-4D97-AF65-F5344CB8AC3E}">
        <p14:creationId xmlns:p14="http://schemas.microsoft.com/office/powerpoint/2010/main" val="32116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52237FEE3E1B4494FC3A689F2234C9" ma:contentTypeVersion="" ma:contentTypeDescription="Create a new document." ma:contentTypeScope="" ma:versionID="b5b3f063fd0be75c775b349390cba65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1c3cda2c8b39f88eabd54cbf92a846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71E26B0-7071-4E4F-A64E-32A8F414D0A9}"/>
</file>

<file path=customXml/itemProps2.xml><?xml version="1.0" encoding="utf-8"?>
<ds:datastoreItem xmlns:ds="http://schemas.openxmlformats.org/officeDocument/2006/customXml" ds:itemID="{8CE771AE-7CC2-4A21-A543-3E32C196AB18}"/>
</file>

<file path=customXml/itemProps3.xml><?xml version="1.0" encoding="utf-8"?>
<ds:datastoreItem xmlns:ds="http://schemas.openxmlformats.org/officeDocument/2006/customXml" ds:itemID="{823EDA9A-BB33-4403-831D-4D5FCA153F19}"/>
</file>

<file path=docProps/app.xml><?xml version="1.0" encoding="utf-8"?>
<Properties xmlns="http://schemas.openxmlformats.org/officeDocument/2006/extended-properties" xmlns:vt="http://schemas.openxmlformats.org/officeDocument/2006/docPropsVTypes">
  <TotalTime>1923</TotalTime>
  <Words>239</Words>
  <Application>Microsoft Office PowerPoint</Application>
  <PresentationFormat>On-screen Show (4:3)</PresentationFormat>
  <Paragraphs>44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Complete Streets &amp; The Urban Design Advisory Committee</vt:lpstr>
      <vt:lpstr>Complete Streets Manual</vt:lpstr>
      <vt:lpstr>Complete Streets Manual</vt:lpstr>
      <vt:lpstr>Ped/Bike Crashes 2009-2013 Heat Map</vt:lpstr>
      <vt:lpstr>PowerPoint Presentation</vt:lpstr>
      <vt:lpstr>PowerPoint Presentation</vt:lpstr>
      <vt:lpstr>PowerPoint Presentation</vt:lpstr>
      <vt:lpstr>PowerPoint Presentation</vt:lpstr>
      <vt:lpstr>Cycletracks/Protected Bike Lanes</vt:lpstr>
      <vt:lpstr>PowerPoint Presentation</vt:lpstr>
      <vt:lpstr>Storm Water Management/Beautification</vt:lpstr>
      <vt:lpstr> Pedestrian Plaza Street Conversions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Complete Streets &amp; The Urban Design Committee</dc:title>
  <dc:creator>Brown, Mark</dc:creator>
  <cp:lastModifiedBy>Church, Daniel</cp:lastModifiedBy>
  <cp:revision>72</cp:revision>
  <cp:lastPrinted>2016-09-14T21:51:49Z</cp:lastPrinted>
  <dcterms:created xsi:type="dcterms:W3CDTF">2016-09-13T13:45:29Z</dcterms:created>
  <dcterms:modified xsi:type="dcterms:W3CDTF">2016-09-20T18:51:00Z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0x010100A752237FEE3E1B4494FC3A689F2234C9</vt:lpwstr>
  </property>
</Properties>
</file>