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diagrams/data1.xml" ContentType="application/vnd.openxmlformats-officedocument.drawingml.diagramData+xml"/>
  <Override PartName="/ppt/presentation.xml" ContentType="application/vnd.openxmlformats-officedocument.presentationml.presentation.main+xml"/>
  <Override PartName="/ppt/slides/slide56.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5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23.xml" ContentType="application/vnd.openxmlformats-officedocument.presentationml.slide+xml"/>
  <Override PartName="/ppt/slides/slide38.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slideLayouts/slideLayout7.xml" ContentType="application/vnd.openxmlformats-officedocument.presentationml.slideLayout+xml"/>
  <Override PartName="/ppt/notesSlides/notesSlide1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slideLayouts/slideLayout6.xml" ContentType="application/vnd.openxmlformats-officedocument.presentationml.slideLayout+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drawing1.xml" ContentType="application/vnd.ms-office.drawingml.diagramDrawing+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charts/chart1.xml" ContentType="application/vnd.openxmlformats-officedocument.drawingml.chart+xml"/>
  <Override PartName="/ppt/theme/themeOverride4.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60"/>
  </p:notesMasterIdLst>
  <p:sldIdLst>
    <p:sldId id="257" r:id="rId3"/>
    <p:sldId id="259" r:id="rId4"/>
    <p:sldId id="260" r:id="rId5"/>
    <p:sldId id="261" r:id="rId6"/>
    <p:sldId id="262" r:id="rId7"/>
    <p:sldId id="263" r:id="rId8"/>
    <p:sldId id="264" r:id="rId9"/>
    <p:sldId id="265" r:id="rId10"/>
    <p:sldId id="266" r:id="rId11"/>
    <p:sldId id="270" r:id="rId12"/>
    <p:sldId id="269" r:id="rId13"/>
    <p:sldId id="271" r:id="rId14"/>
    <p:sldId id="272" r:id="rId15"/>
    <p:sldId id="273" r:id="rId16"/>
    <p:sldId id="274"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84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ustomXml" Target="../customXml/item2.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sma.shaikh\AppData\Local\Microsoft\Windows\Temporary%20Internet%20Files\Content.Outlook\2N4UJ0CW\Dallas_Downtown_7466_od_personal_result2.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sma.shaikh\AppData\Local\Microsoft\Windows\Temporary%20Internet%20Files\Content.Outlook\2N4UJ0CW\Dallas_Downtown_7466_od_personal_result2.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file:///C:\Users\asma.shaikh\AppData\Local\Microsoft\Windows\Temporary%20Internet%20Files\Content.Outlook\2N4UJ0CW\Dallas_Downtown_7466_od_personal_result2.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sz="1400" u="sng" dirty="0">
                <a:solidFill>
                  <a:schemeClr val="tx1"/>
                </a:solidFill>
              </a:rPr>
              <a:t>Average Day </a:t>
            </a:r>
          </a:p>
        </c:rich>
      </c:tx>
      <c:layout>
        <c:manualLayout>
          <c:xMode val="edge"/>
          <c:yMode val="edge"/>
          <c:x val="0.17365347907643849"/>
          <c:y val="1.6767156353856102E-2"/>
        </c:manualLayout>
      </c:layout>
      <c:overlay val="1"/>
      <c:spPr>
        <a:ln>
          <a:noFill/>
        </a:ln>
      </c:spPr>
    </c:title>
    <c:plotArea>
      <c:layout>
        <c:manualLayout>
          <c:layoutTarget val="inner"/>
          <c:xMode val="edge"/>
          <c:yMode val="edge"/>
          <c:x val="0.17741712914936508"/>
          <c:y val="0.15930677718626604"/>
          <c:w val="0.49727459487680131"/>
          <c:h val="0.68567253809470297"/>
        </c:manualLayout>
      </c:layout>
      <c:pieChart>
        <c:varyColors val="1"/>
        <c:ser>
          <c:idx val="1"/>
          <c:order val="1"/>
          <c:dLbls>
            <c:dLbl>
              <c:idx val="0"/>
              <c:layout>
                <c:manualLayout>
                  <c:x val="-0.13772238228646799"/>
                  <c:y val="0.16474895229531628"/>
                </c:manualLayout>
              </c:layout>
              <c:spPr>
                <a:noFill/>
                <a:ln>
                  <a:noFill/>
                </a:ln>
                <a:effectLst/>
              </c:spPr>
              <c:txPr>
                <a:bodyPr wrap="square" lIns="38100" tIns="19050" rIns="38100" bIns="19050" anchor="ctr">
                  <a:noAutofit/>
                </a:bodyPr>
                <a:lstStyle/>
                <a:p>
                  <a:pPr>
                    <a:defRPr sz="1200"/>
                  </a:pPr>
                  <a:endParaRPr lang="en-US"/>
                </a:p>
              </c:txPr>
              <c:dLblPos val="bestFit"/>
              <c:showCatName val="1"/>
              <c:showPercent val="1"/>
              <c:extLst xmlns:c16r2="http://schemas.microsoft.com/office/drawing/2015/06/chart">
                <c:ext xmlns:c15="http://schemas.microsoft.com/office/drawing/2012/chart" uri="{CE6537A1-D6FC-4f65-9D91-7224C49458BB}">
                  <c15:layout>
                    <c:manualLayout>
                      <c:w val="0.17161464511996277"/>
                      <c:h val="0.32351255136702778"/>
                    </c:manualLayout>
                  </c15:layout>
                </c:ext>
                <c:ext xmlns:c16="http://schemas.microsoft.com/office/drawing/2014/chart" uri="{C3380CC4-5D6E-409C-BE32-E72D297353CC}">
                  <c16:uniqueId val="{00000003-D425-4D64-85FF-7ADFEAD0A675}"/>
                </c:ext>
              </c:extLst>
            </c:dLbl>
            <c:dLbl>
              <c:idx val="1"/>
              <c:layout>
                <c:manualLayout>
                  <c:x val="-0.17943325935550988"/>
                  <c:y val="-0.18026836226229298"/>
                </c:manualLayout>
              </c:layout>
              <c:spPr>
                <a:noFill/>
                <a:ln>
                  <a:noFill/>
                </a:ln>
                <a:effectLst/>
              </c:spPr>
              <c:txPr>
                <a:bodyPr wrap="square" lIns="38100" tIns="19050" rIns="38100" bIns="19050" anchor="ctr">
                  <a:spAutoFit/>
                </a:bodyPr>
                <a:lstStyle/>
                <a:p>
                  <a:pPr>
                    <a:defRPr sz="1200"/>
                  </a:pPr>
                  <a:endParaRPr lang="en-US"/>
                </a:p>
              </c:txPr>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425-4D64-85FF-7ADFEAD0A675}"/>
                </c:ext>
              </c:extLst>
            </c:dLbl>
            <c:dLbl>
              <c:idx val="2"/>
              <c:layout>
                <c:manualLayout>
                  <c:x val="0.20927423776478934"/>
                  <c:y val="7.7150939053827694E-2"/>
                </c:manualLayout>
              </c:layout>
              <c:spPr>
                <a:noFill/>
                <a:ln>
                  <a:noFill/>
                </a:ln>
                <a:effectLst/>
              </c:spPr>
              <c:txPr>
                <a:bodyPr wrap="square" lIns="38100" tIns="19050" rIns="38100" bIns="19050" anchor="ctr">
                  <a:spAutoFit/>
                </a:bodyPr>
                <a:lstStyle/>
                <a:p>
                  <a:pPr>
                    <a:defRPr sz="1200"/>
                  </a:pPr>
                  <a:endParaRPr lang="en-US"/>
                </a:p>
              </c:txPr>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7A4-43C9-822D-C0DB2A8CCE82}"/>
                </c:ext>
              </c:extLst>
            </c:dLbl>
            <c:spPr>
              <a:noFill/>
              <a:ln>
                <a:noFill/>
              </a:ln>
              <a:effectLst/>
            </c:spPr>
            <c:dLblPos val="inEnd"/>
            <c:showCatName val="1"/>
            <c:showPercent val="1"/>
            <c:showLeaderLines val="1"/>
            <c:extLst xmlns:c16r2="http://schemas.microsoft.com/office/drawing/2015/06/chart">
              <c:ext xmlns:c15="http://schemas.microsoft.com/office/drawing/2012/chart" uri="{CE6537A1-D6FC-4f65-9D91-7224C49458BB}"/>
            </c:extLst>
          </c:dLbls>
          <c:cat>
            <c:strRef>
              <c:f>Pie_Charts!$A$2:$C$2</c:f>
              <c:strCache>
                <c:ptCount val="3"/>
                <c:pt idx="0">
                  <c:v>Within downtown</c:v>
                </c:pt>
                <c:pt idx="1">
                  <c:v>To Downtown</c:v>
                </c:pt>
                <c:pt idx="2">
                  <c:v>Leaving Downtown</c:v>
                </c:pt>
              </c:strCache>
            </c:strRef>
          </c:cat>
          <c:val>
            <c:numRef>
              <c:f>Pie_Charts!$A$3:$C$3</c:f>
              <c:numCache>
                <c:formatCode>#,##0</c:formatCode>
                <c:ptCount val="3"/>
                <c:pt idx="0">
                  <c:v>283810</c:v>
                </c:pt>
                <c:pt idx="1">
                  <c:v>619814</c:v>
                </c:pt>
                <c:pt idx="2">
                  <c:v>636943</c:v>
                </c:pt>
              </c:numCache>
            </c:numRef>
          </c:val>
          <c:extLst xmlns:c16r2="http://schemas.microsoft.com/office/drawing/2015/06/chart">
            <c:ext xmlns:c16="http://schemas.microsoft.com/office/drawing/2014/chart" uri="{C3380CC4-5D6E-409C-BE32-E72D297353CC}">
              <c16:uniqueId val="{00000001-D425-4D64-85FF-7ADFEAD0A675}"/>
            </c:ext>
          </c:extLst>
        </c:ser>
        <c:ser>
          <c:idx val="0"/>
          <c:order val="0"/>
          <c:cat>
            <c:strRef>
              <c:f>Pie_Charts!$G$2:$I$2</c:f>
              <c:strCache>
                <c:ptCount val="3"/>
                <c:pt idx="0">
                  <c:v>Within Downtown</c:v>
                </c:pt>
                <c:pt idx="1">
                  <c:v>To Downtown</c:v>
                </c:pt>
                <c:pt idx="2">
                  <c:v>Leaving Downtown</c:v>
                </c:pt>
              </c:strCache>
            </c:strRef>
          </c:cat>
          <c:val>
            <c:numRef>
              <c:f>Pie_Charts!$G$3:$I$3</c:f>
              <c:numCache>
                <c:formatCode>#,##0</c:formatCode>
                <c:ptCount val="3"/>
                <c:pt idx="0">
                  <c:v>49642</c:v>
                </c:pt>
                <c:pt idx="1">
                  <c:v>185479</c:v>
                </c:pt>
                <c:pt idx="2">
                  <c:v>97037</c:v>
                </c:pt>
              </c:numCache>
            </c:numRef>
          </c:val>
          <c:extLst xmlns:c16r2="http://schemas.microsoft.com/office/drawing/2015/06/chart">
            <c:ext xmlns:c16="http://schemas.microsoft.com/office/drawing/2014/chart" uri="{C3380CC4-5D6E-409C-BE32-E72D297353CC}">
              <c16:uniqueId val="{00000002-D425-4D64-85FF-7ADFEAD0A675}"/>
            </c:ext>
          </c:extLst>
        </c:ser>
        <c:dLbls/>
        <c:firstSliceAng val="0"/>
      </c:pieChart>
    </c:plotArea>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sz="1200" u="sng" dirty="0">
                <a:solidFill>
                  <a:schemeClr val="tx1"/>
                </a:solidFill>
              </a:rPr>
              <a:t>Average Peak AM </a:t>
            </a:r>
          </a:p>
        </c:rich>
      </c:tx>
      <c:layout>
        <c:manualLayout>
          <c:xMode val="edge"/>
          <c:yMode val="edge"/>
          <c:x val="0.307917863245597"/>
          <c:y val="5.0088210857218908E-2"/>
        </c:manualLayout>
      </c:layout>
      <c:overlay val="1"/>
      <c:spPr>
        <a:ln>
          <a:noFill/>
        </a:ln>
      </c:spPr>
    </c:title>
    <c:plotArea>
      <c:layout>
        <c:manualLayout>
          <c:layoutTarget val="inner"/>
          <c:xMode val="edge"/>
          <c:yMode val="edge"/>
          <c:x val="0.31551017816335813"/>
          <c:y val="0.14465021982277501"/>
          <c:w val="0.36897937798385849"/>
          <c:h val="0.83251027178415526"/>
        </c:manualLayout>
      </c:layout>
      <c:pieChart>
        <c:varyColors val="1"/>
        <c:ser>
          <c:idx val="0"/>
          <c:order val="0"/>
          <c:dLbls>
            <c:dLbl>
              <c:idx val="0"/>
              <c:layout>
                <c:manualLayout>
                  <c:x val="-9.4900708358282446E-2"/>
                  <c:y val="0.16728051592111554"/>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CDF-4C91-A9D7-87052E04A4C9}"/>
                </c:ext>
              </c:extLst>
            </c:dLbl>
            <c:dLbl>
              <c:idx val="1"/>
              <c:layout>
                <c:manualLayout>
                  <c:x val="-0.13805370745734094"/>
                  <c:y val="-0.16627521787452298"/>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CDF-4C91-A9D7-87052E04A4C9}"/>
                </c:ext>
              </c:extLst>
            </c:dLbl>
            <c:dLbl>
              <c:idx val="2"/>
              <c:layout>
                <c:manualLayout>
                  <c:x val="0.15172600279840681"/>
                  <c:y val="0.16240194297676128"/>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CDF-4C91-A9D7-87052E04A4C9}"/>
                </c:ext>
              </c:extLst>
            </c:dLbl>
            <c:spPr>
              <a:noFill/>
              <a:ln>
                <a:noFill/>
              </a:ln>
              <a:effectLst/>
            </c:spPr>
            <c:txPr>
              <a:bodyPr wrap="square" lIns="38100" tIns="19050" rIns="38100" bIns="19050" anchor="ctr">
                <a:spAutoFit/>
              </a:bodyPr>
              <a:lstStyle/>
              <a:p>
                <a:pPr>
                  <a:defRPr sz="800"/>
                </a:pPr>
                <a:endParaRPr lang="en-US"/>
              </a:p>
            </c:txPr>
            <c:dLblPos val="inEnd"/>
            <c:showCatName val="1"/>
            <c:showPercent val="1"/>
            <c:showLeaderLines val="1"/>
            <c:extLst xmlns:c16r2="http://schemas.microsoft.com/office/drawing/2015/06/chart">
              <c:ext xmlns:c15="http://schemas.microsoft.com/office/drawing/2012/chart" uri="{CE6537A1-D6FC-4f65-9D91-7224C49458BB}"/>
            </c:extLst>
          </c:dLbls>
          <c:cat>
            <c:strRef>
              <c:f>Pie_Charts!$G$2:$I$2</c:f>
              <c:strCache>
                <c:ptCount val="3"/>
                <c:pt idx="0">
                  <c:v>Within Downtown</c:v>
                </c:pt>
                <c:pt idx="1">
                  <c:v>To Downtown</c:v>
                </c:pt>
                <c:pt idx="2">
                  <c:v>Leaving Downtown</c:v>
                </c:pt>
              </c:strCache>
            </c:strRef>
          </c:cat>
          <c:val>
            <c:numRef>
              <c:f>Pie_Charts!$G$3:$I$3</c:f>
              <c:numCache>
                <c:formatCode>#,##0</c:formatCode>
                <c:ptCount val="3"/>
                <c:pt idx="0">
                  <c:v>49642</c:v>
                </c:pt>
                <c:pt idx="1">
                  <c:v>185479</c:v>
                </c:pt>
                <c:pt idx="2">
                  <c:v>97037</c:v>
                </c:pt>
              </c:numCache>
            </c:numRef>
          </c:val>
          <c:extLst xmlns:c16r2="http://schemas.microsoft.com/office/drawing/2015/06/chart">
            <c:ext xmlns:c16="http://schemas.microsoft.com/office/drawing/2014/chart" uri="{C3380CC4-5D6E-409C-BE32-E72D297353CC}">
              <c16:uniqueId val="{00000001-3CDF-4C91-A9D7-87052E04A4C9}"/>
            </c:ext>
          </c:extLst>
        </c:ser>
        <c:dLbls/>
        <c:firstSliceAng val="0"/>
      </c:pieChart>
    </c:plotArea>
    <c:plotVisOnly val="1"/>
    <c:dispBlanksAs val="zero"/>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solidFill>
                  <a:schemeClr val="tx1">
                    <a:lumMod val="75000"/>
                    <a:lumOff val="25000"/>
                  </a:schemeClr>
                </a:solidFill>
              </a:defRPr>
            </a:pPr>
            <a:r>
              <a:rPr lang="en-US" sz="1200" u="sng" dirty="0">
                <a:solidFill>
                  <a:schemeClr val="tx1"/>
                </a:solidFill>
              </a:rPr>
              <a:t>Average Peak PM </a:t>
            </a:r>
          </a:p>
        </c:rich>
      </c:tx>
      <c:layout>
        <c:manualLayout>
          <c:xMode val="edge"/>
          <c:yMode val="edge"/>
          <c:x val="0.33319632311102676"/>
          <c:y val="3.6470801726962612E-2"/>
        </c:manualLayout>
      </c:layout>
      <c:overlay val="1"/>
      <c:spPr>
        <a:ln>
          <a:noFill/>
        </a:ln>
      </c:spPr>
    </c:title>
    <c:plotArea>
      <c:layout>
        <c:manualLayout>
          <c:layoutTarget val="inner"/>
          <c:xMode val="edge"/>
          <c:yMode val="edge"/>
          <c:x val="0.31038059488940961"/>
          <c:y val="0.14137757891042588"/>
          <c:w val="0.3792390759106774"/>
          <c:h val="0.83629964547213853"/>
        </c:manualLayout>
      </c:layout>
      <c:pieChart>
        <c:varyColors val="1"/>
        <c:ser>
          <c:idx val="0"/>
          <c:order val="0"/>
          <c:dLbls>
            <c:dLbl>
              <c:idx val="0"/>
              <c:layout>
                <c:manualLayout>
                  <c:x val="-0.12149717469074155"/>
                  <c:y val="0.17341830735055572"/>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E70-4364-BCEA-6E1B87985955}"/>
                </c:ext>
              </c:extLst>
            </c:dLbl>
            <c:dLbl>
              <c:idx val="1"/>
              <c:layout>
                <c:manualLayout>
                  <c:x val="-0.16029684478296474"/>
                  <c:y val="-0.12949159659044313"/>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75D-4B49-92F2-AE316ED1259E}"/>
                </c:ext>
              </c:extLst>
            </c:dLbl>
            <c:dLbl>
              <c:idx val="2"/>
              <c:layout>
                <c:manualLayout>
                  <c:x val="0.19330531549033531"/>
                  <c:y val="6.327130023430127E-3"/>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75D-4B49-92F2-AE316ED1259E}"/>
                </c:ext>
              </c:extLst>
            </c:dLbl>
            <c:spPr>
              <a:noFill/>
              <a:ln>
                <a:noFill/>
              </a:ln>
              <a:effectLst/>
            </c:spPr>
            <c:txPr>
              <a:bodyPr wrap="square" lIns="38100" tIns="19050" rIns="38100" bIns="19050" anchor="ctr">
                <a:spAutoFit/>
              </a:bodyPr>
              <a:lstStyle/>
              <a:p>
                <a:pPr>
                  <a:defRPr sz="800"/>
                </a:pPr>
                <a:endParaRPr lang="en-US"/>
              </a:p>
            </c:txPr>
            <c:dLblPos val="inEnd"/>
            <c:showCatName val="1"/>
            <c:showPercent val="1"/>
            <c:showLeaderLines val="1"/>
            <c:extLst xmlns:c16r2="http://schemas.microsoft.com/office/drawing/2015/06/chart">
              <c:ext xmlns:c15="http://schemas.microsoft.com/office/drawing/2012/chart" uri="{CE6537A1-D6FC-4f65-9D91-7224C49458BB}"/>
            </c:extLst>
          </c:dLbls>
          <c:cat>
            <c:strRef>
              <c:f>Pie_Charts!$L$2:$N$2</c:f>
              <c:strCache>
                <c:ptCount val="3"/>
                <c:pt idx="0">
                  <c:v>Within Downtown</c:v>
                </c:pt>
                <c:pt idx="1">
                  <c:v>To Downtown</c:v>
                </c:pt>
                <c:pt idx="2">
                  <c:v>Leaving Downtown</c:v>
                </c:pt>
              </c:strCache>
            </c:strRef>
          </c:cat>
          <c:val>
            <c:numRef>
              <c:f>Pie_Charts!$L$3:$N$3</c:f>
              <c:numCache>
                <c:formatCode>#,##0</c:formatCode>
                <c:ptCount val="3"/>
                <c:pt idx="0">
                  <c:v>89006</c:v>
                </c:pt>
                <c:pt idx="1">
                  <c:v>156471</c:v>
                </c:pt>
                <c:pt idx="2">
                  <c:v>226993</c:v>
                </c:pt>
              </c:numCache>
            </c:numRef>
          </c:val>
          <c:extLst xmlns:c16r2="http://schemas.microsoft.com/office/drawing/2015/06/chart">
            <c:ext xmlns:c16="http://schemas.microsoft.com/office/drawing/2014/chart" uri="{C3380CC4-5D6E-409C-BE32-E72D297353CC}">
              <c16:uniqueId val="{00000002-775D-4B49-92F2-AE316ED1259E}"/>
            </c:ext>
          </c:extLst>
        </c:ser>
        <c:dLbls/>
        <c:firstSliceAng val="0"/>
      </c:pieChart>
    </c:plotArea>
    <c:plotVisOnly val="1"/>
    <c:dispBlanksAs val="zero"/>
  </c:chart>
  <c:externalData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D8F58D-3C49-4A71-8291-289098E27B61}" type="doc">
      <dgm:prSet loTypeId="urn:microsoft.com/office/officeart/2005/8/layout/radial3" loCatId="cycle" qsTypeId="urn:microsoft.com/office/officeart/2005/8/quickstyle/simple1" qsCatId="simple" csTypeId="urn:microsoft.com/office/officeart/2005/8/colors/colorful1#1" csCatId="colorful" phldr="1"/>
      <dgm:spPr/>
      <dgm:t>
        <a:bodyPr/>
        <a:lstStyle/>
        <a:p>
          <a:endParaRPr lang="en-US"/>
        </a:p>
      </dgm:t>
    </dgm:pt>
    <dgm:pt modelId="{904C35A0-CDDC-462D-8701-5323268998FD}">
      <dgm:prSet phldrT="[Text]"/>
      <dgm:spPr/>
      <dgm:t>
        <a:bodyPr/>
        <a:lstStyle/>
        <a:p>
          <a:r>
            <a:rPr lang="en-US" dirty="0" smtClean="0"/>
            <a:t>360</a:t>
          </a:r>
          <a:endParaRPr lang="en-US" dirty="0"/>
        </a:p>
      </dgm:t>
    </dgm:pt>
    <dgm:pt modelId="{6762AEB3-F4F2-47C0-949A-9362B3DBEFDE}" type="parTrans" cxnId="{84B4ECD7-492D-46EE-80ED-CDEC913375E1}">
      <dgm:prSet/>
      <dgm:spPr/>
      <dgm:t>
        <a:bodyPr/>
        <a:lstStyle/>
        <a:p>
          <a:endParaRPr lang="en-US"/>
        </a:p>
      </dgm:t>
    </dgm:pt>
    <dgm:pt modelId="{DDEF65F9-C934-481A-A845-C6794E48AAA9}" type="sibTrans" cxnId="{84B4ECD7-492D-46EE-80ED-CDEC913375E1}">
      <dgm:prSet/>
      <dgm:spPr/>
      <dgm:t>
        <a:bodyPr/>
        <a:lstStyle/>
        <a:p>
          <a:endParaRPr lang="en-US"/>
        </a:p>
      </dgm:t>
    </dgm:pt>
    <dgm:pt modelId="{9EA88780-BC3A-4FC9-B32D-672A76DE7622}">
      <dgm:prSet phldrT="[Text]"/>
      <dgm:spPr/>
      <dgm:t>
        <a:bodyPr/>
        <a:lstStyle/>
        <a:p>
          <a:r>
            <a:rPr lang="en-US" dirty="0" smtClean="0"/>
            <a:t>High Speed Rail/DART</a:t>
          </a:r>
          <a:endParaRPr lang="en-US" dirty="0"/>
        </a:p>
      </dgm:t>
    </dgm:pt>
    <dgm:pt modelId="{B49C306D-3BBA-4BAA-8AF8-6906E897F030}" type="parTrans" cxnId="{655529BF-E758-45C3-B9BE-EDFECF80064F}">
      <dgm:prSet/>
      <dgm:spPr/>
      <dgm:t>
        <a:bodyPr/>
        <a:lstStyle/>
        <a:p>
          <a:endParaRPr lang="en-US"/>
        </a:p>
      </dgm:t>
    </dgm:pt>
    <dgm:pt modelId="{A4ABD418-C927-4B0A-A37A-AFC33E72B4C4}" type="sibTrans" cxnId="{655529BF-E758-45C3-B9BE-EDFECF80064F}">
      <dgm:prSet/>
      <dgm:spPr/>
      <dgm:t>
        <a:bodyPr/>
        <a:lstStyle/>
        <a:p>
          <a:endParaRPr lang="en-US"/>
        </a:p>
      </dgm:t>
    </dgm:pt>
    <dgm:pt modelId="{DBDFF4C5-1F82-4A62-9F0B-1F0813B8238F}">
      <dgm:prSet phldrT="[Text]"/>
      <dgm:spPr/>
      <dgm:t>
        <a:bodyPr/>
        <a:lstStyle/>
        <a:p>
          <a:r>
            <a:rPr lang="en-US" dirty="0" smtClean="0"/>
            <a:t>Neighborhood Plans, Coalitions and Visions </a:t>
          </a:r>
          <a:endParaRPr lang="en-US" dirty="0"/>
        </a:p>
      </dgm:t>
    </dgm:pt>
    <dgm:pt modelId="{82C39E33-1326-45E7-A128-83B67879CE1A}" type="parTrans" cxnId="{E81044CE-DFC8-4535-8FCF-9BBC88FE6439}">
      <dgm:prSet/>
      <dgm:spPr/>
      <dgm:t>
        <a:bodyPr/>
        <a:lstStyle/>
        <a:p>
          <a:endParaRPr lang="en-US"/>
        </a:p>
      </dgm:t>
    </dgm:pt>
    <dgm:pt modelId="{F02B9D1D-C78A-4794-8996-EF96DE61199B}" type="sibTrans" cxnId="{E81044CE-DFC8-4535-8FCF-9BBC88FE6439}">
      <dgm:prSet/>
      <dgm:spPr/>
      <dgm:t>
        <a:bodyPr/>
        <a:lstStyle/>
        <a:p>
          <a:endParaRPr lang="en-US"/>
        </a:p>
      </dgm:t>
    </dgm:pt>
    <dgm:pt modelId="{5E9B38D6-2D2B-4819-B22B-3618BACACB55}">
      <dgm:prSet phldrT="[Text]"/>
      <dgm:spPr/>
      <dgm:t>
        <a:bodyPr/>
        <a:lstStyle/>
        <a:p>
          <a:r>
            <a:rPr lang="en-US" dirty="0" smtClean="0"/>
            <a:t>Public Initiatives</a:t>
          </a:r>
          <a:endParaRPr lang="en-US" dirty="0"/>
        </a:p>
      </dgm:t>
    </dgm:pt>
    <dgm:pt modelId="{05DF5689-9047-44F3-8AF2-CE7C667E96C1}" type="parTrans" cxnId="{8DA8BEFC-E0AC-409A-A4E1-E57E7F7C3A20}">
      <dgm:prSet/>
      <dgm:spPr/>
      <dgm:t>
        <a:bodyPr/>
        <a:lstStyle/>
        <a:p>
          <a:endParaRPr lang="en-US"/>
        </a:p>
      </dgm:t>
    </dgm:pt>
    <dgm:pt modelId="{F114A77C-E93E-4959-A116-F62BC7B29F96}" type="sibTrans" cxnId="{8DA8BEFC-E0AC-409A-A4E1-E57E7F7C3A20}">
      <dgm:prSet/>
      <dgm:spPr/>
      <dgm:t>
        <a:bodyPr/>
        <a:lstStyle/>
        <a:p>
          <a:endParaRPr lang="en-US"/>
        </a:p>
      </dgm:t>
    </dgm:pt>
    <dgm:pt modelId="{43D807C1-52E3-417D-9BB8-9AC85A3F66AA}">
      <dgm:prSet phldrT="[Text]"/>
      <dgm:spPr/>
      <dgm:t>
        <a:bodyPr/>
        <a:lstStyle/>
        <a:p>
          <a:r>
            <a:rPr lang="en-US" dirty="0" err="1" smtClean="0"/>
            <a:t>CityMAP</a:t>
          </a:r>
          <a:r>
            <a:rPr lang="en-US" dirty="0" smtClean="0"/>
            <a:t> </a:t>
          </a:r>
          <a:endParaRPr lang="en-US" dirty="0"/>
        </a:p>
      </dgm:t>
    </dgm:pt>
    <dgm:pt modelId="{39B88325-B0C6-4886-900E-A2B20D2C9CD5}" type="parTrans" cxnId="{F183486B-7432-426A-97E9-6CA75C4D62DD}">
      <dgm:prSet/>
      <dgm:spPr/>
      <dgm:t>
        <a:bodyPr/>
        <a:lstStyle/>
        <a:p>
          <a:endParaRPr lang="en-US"/>
        </a:p>
      </dgm:t>
    </dgm:pt>
    <dgm:pt modelId="{411B4EA7-389E-4A08-975C-AACED043C958}" type="sibTrans" cxnId="{F183486B-7432-426A-97E9-6CA75C4D62DD}">
      <dgm:prSet/>
      <dgm:spPr/>
      <dgm:t>
        <a:bodyPr/>
        <a:lstStyle/>
        <a:p>
          <a:endParaRPr lang="en-US"/>
        </a:p>
      </dgm:t>
    </dgm:pt>
    <dgm:pt modelId="{065C4EDD-7C2C-4CCF-833B-C740003CEBE2}">
      <dgm:prSet phldrT="[Text]"/>
      <dgm:spPr/>
      <dgm:t>
        <a:bodyPr/>
        <a:lstStyle/>
        <a:p>
          <a:endParaRPr lang="en-US"/>
        </a:p>
      </dgm:t>
    </dgm:pt>
    <dgm:pt modelId="{41167AC4-1A1C-4185-8CE1-7CC214EA41AD}" type="parTrans" cxnId="{B8FAF4E0-3B81-411C-864E-959ADF5BC518}">
      <dgm:prSet/>
      <dgm:spPr/>
      <dgm:t>
        <a:bodyPr/>
        <a:lstStyle/>
        <a:p>
          <a:endParaRPr lang="en-US"/>
        </a:p>
      </dgm:t>
    </dgm:pt>
    <dgm:pt modelId="{99676268-361B-4EE1-B6AF-3BF0AAD6E7DE}" type="sibTrans" cxnId="{B8FAF4E0-3B81-411C-864E-959ADF5BC518}">
      <dgm:prSet/>
      <dgm:spPr/>
      <dgm:t>
        <a:bodyPr/>
        <a:lstStyle/>
        <a:p>
          <a:endParaRPr lang="en-US"/>
        </a:p>
      </dgm:t>
    </dgm:pt>
    <dgm:pt modelId="{48159B66-C8F2-4E04-8F2E-0C45E9F1CFD4}">
      <dgm:prSet phldrT="[Text]"/>
      <dgm:spPr/>
      <dgm:t>
        <a:bodyPr/>
        <a:lstStyle/>
        <a:p>
          <a:endParaRPr lang="en-US" dirty="0"/>
        </a:p>
      </dgm:t>
    </dgm:pt>
    <dgm:pt modelId="{05C044F2-21C3-448B-91FC-7EE0C2078393}" type="parTrans" cxnId="{B12B1F1B-5C20-4CDC-872C-C8FCBD444719}">
      <dgm:prSet/>
      <dgm:spPr/>
      <dgm:t>
        <a:bodyPr/>
        <a:lstStyle/>
        <a:p>
          <a:endParaRPr lang="en-US"/>
        </a:p>
      </dgm:t>
    </dgm:pt>
    <dgm:pt modelId="{7984232F-F8D0-43F9-B047-47D55EE0E437}" type="sibTrans" cxnId="{B12B1F1B-5C20-4CDC-872C-C8FCBD444719}">
      <dgm:prSet/>
      <dgm:spPr/>
      <dgm:t>
        <a:bodyPr/>
        <a:lstStyle/>
        <a:p>
          <a:endParaRPr lang="en-US"/>
        </a:p>
      </dgm:t>
    </dgm:pt>
    <dgm:pt modelId="{41035886-A8B5-432A-A610-B410ACD6390E}">
      <dgm:prSet phldrT="[Text]"/>
      <dgm:spPr/>
      <dgm:t>
        <a:bodyPr/>
        <a:lstStyle/>
        <a:p>
          <a:r>
            <a:rPr lang="en-US" dirty="0" smtClean="0"/>
            <a:t>Private Development</a:t>
          </a:r>
          <a:endParaRPr lang="en-US" dirty="0"/>
        </a:p>
      </dgm:t>
    </dgm:pt>
    <dgm:pt modelId="{64AD01BA-F2B7-4AE9-9CD7-512C24221BD3}" type="parTrans" cxnId="{CAA29D2D-AFD8-4739-9EDD-89CE4CACBE33}">
      <dgm:prSet/>
      <dgm:spPr/>
      <dgm:t>
        <a:bodyPr/>
        <a:lstStyle/>
        <a:p>
          <a:endParaRPr lang="en-US"/>
        </a:p>
      </dgm:t>
    </dgm:pt>
    <dgm:pt modelId="{92D8C901-30AB-4CEA-AA5C-31B567AA7952}" type="sibTrans" cxnId="{CAA29D2D-AFD8-4739-9EDD-89CE4CACBE33}">
      <dgm:prSet/>
      <dgm:spPr/>
      <dgm:t>
        <a:bodyPr/>
        <a:lstStyle/>
        <a:p>
          <a:endParaRPr lang="en-US"/>
        </a:p>
      </dgm:t>
    </dgm:pt>
    <dgm:pt modelId="{1FD7800A-7666-4496-8CDC-B8989B85EC45}" type="pres">
      <dgm:prSet presAssocID="{7AD8F58D-3C49-4A71-8291-289098E27B61}" presName="composite" presStyleCnt="0">
        <dgm:presLayoutVars>
          <dgm:chMax val="1"/>
          <dgm:dir/>
          <dgm:resizeHandles val="exact"/>
        </dgm:presLayoutVars>
      </dgm:prSet>
      <dgm:spPr/>
      <dgm:t>
        <a:bodyPr/>
        <a:lstStyle/>
        <a:p>
          <a:endParaRPr lang="en-US"/>
        </a:p>
      </dgm:t>
    </dgm:pt>
    <dgm:pt modelId="{2C72F6EF-D634-41BC-81C8-94ED5667BCA8}" type="pres">
      <dgm:prSet presAssocID="{7AD8F58D-3C49-4A71-8291-289098E27B61}" presName="radial" presStyleCnt="0">
        <dgm:presLayoutVars>
          <dgm:animLvl val="ctr"/>
        </dgm:presLayoutVars>
      </dgm:prSet>
      <dgm:spPr/>
    </dgm:pt>
    <dgm:pt modelId="{52D60B19-766A-4281-97F4-F1FAC7156B5B}" type="pres">
      <dgm:prSet presAssocID="{904C35A0-CDDC-462D-8701-5323268998FD}" presName="centerShape" presStyleLbl="vennNode1" presStyleIdx="0" presStyleCnt="6"/>
      <dgm:spPr/>
      <dgm:t>
        <a:bodyPr/>
        <a:lstStyle/>
        <a:p>
          <a:endParaRPr lang="en-US"/>
        </a:p>
      </dgm:t>
    </dgm:pt>
    <dgm:pt modelId="{C0EA2538-6529-4E09-8CE0-8FBD6469E222}" type="pres">
      <dgm:prSet presAssocID="{9EA88780-BC3A-4FC9-B32D-672A76DE7622}" presName="node" presStyleLbl="vennNode1" presStyleIdx="1" presStyleCnt="6">
        <dgm:presLayoutVars>
          <dgm:bulletEnabled val="1"/>
        </dgm:presLayoutVars>
      </dgm:prSet>
      <dgm:spPr/>
      <dgm:t>
        <a:bodyPr/>
        <a:lstStyle/>
        <a:p>
          <a:endParaRPr lang="en-US"/>
        </a:p>
      </dgm:t>
    </dgm:pt>
    <dgm:pt modelId="{E2B55412-E046-4C3D-BBDD-EC9A6390FC89}" type="pres">
      <dgm:prSet presAssocID="{DBDFF4C5-1F82-4A62-9F0B-1F0813B8238F}" presName="node" presStyleLbl="vennNode1" presStyleIdx="2" presStyleCnt="6">
        <dgm:presLayoutVars>
          <dgm:bulletEnabled val="1"/>
        </dgm:presLayoutVars>
      </dgm:prSet>
      <dgm:spPr/>
      <dgm:t>
        <a:bodyPr/>
        <a:lstStyle/>
        <a:p>
          <a:endParaRPr lang="en-US"/>
        </a:p>
      </dgm:t>
    </dgm:pt>
    <dgm:pt modelId="{6F4DF650-CC3C-4048-8B04-35C6C9443CD7}" type="pres">
      <dgm:prSet presAssocID="{5E9B38D6-2D2B-4819-B22B-3618BACACB55}" presName="node" presStyleLbl="vennNode1" presStyleIdx="3" presStyleCnt="6">
        <dgm:presLayoutVars>
          <dgm:bulletEnabled val="1"/>
        </dgm:presLayoutVars>
      </dgm:prSet>
      <dgm:spPr/>
      <dgm:t>
        <a:bodyPr/>
        <a:lstStyle/>
        <a:p>
          <a:endParaRPr lang="en-US"/>
        </a:p>
      </dgm:t>
    </dgm:pt>
    <dgm:pt modelId="{7FACCC17-2510-455D-8A8F-8DC944D1EC12}" type="pres">
      <dgm:prSet presAssocID="{43D807C1-52E3-417D-9BB8-9AC85A3F66AA}" presName="node" presStyleLbl="vennNode1" presStyleIdx="4" presStyleCnt="6">
        <dgm:presLayoutVars>
          <dgm:bulletEnabled val="1"/>
        </dgm:presLayoutVars>
      </dgm:prSet>
      <dgm:spPr/>
      <dgm:t>
        <a:bodyPr/>
        <a:lstStyle/>
        <a:p>
          <a:endParaRPr lang="en-US"/>
        </a:p>
      </dgm:t>
    </dgm:pt>
    <dgm:pt modelId="{CD18BE8D-EAE1-4D63-8CD3-21833F12A93E}" type="pres">
      <dgm:prSet presAssocID="{41035886-A8B5-432A-A610-B410ACD6390E}" presName="node" presStyleLbl="vennNode1" presStyleIdx="5" presStyleCnt="6">
        <dgm:presLayoutVars>
          <dgm:bulletEnabled val="1"/>
        </dgm:presLayoutVars>
      </dgm:prSet>
      <dgm:spPr/>
      <dgm:t>
        <a:bodyPr/>
        <a:lstStyle/>
        <a:p>
          <a:endParaRPr lang="en-US"/>
        </a:p>
      </dgm:t>
    </dgm:pt>
  </dgm:ptLst>
  <dgm:cxnLst>
    <dgm:cxn modelId="{8DA8BEFC-E0AC-409A-A4E1-E57E7F7C3A20}" srcId="{904C35A0-CDDC-462D-8701-5323268998FD}" destId="{5E9B38D6-2D2B-4819-B22B-3618BACACB55}" srcOrd="2" destOrd="0" parTransId="{05DF5689-9047-44F3-8AF2-CE7C667E96C1}" sibTransId="{F114A77C-E93E-4959-A116-F62BC7B29F96}"/>
    <dgm:cxn modelId="{0A8B3FB3-DF4D-4CB1-92D2-01BB3DB011C9}" type="presOf" srcId="{DBDFF4C5-1F82-4A62-9F0B-1F0813B8238F}" destId="{E2B55412-E046-4C3D-BBDD-EC9A6390FC89}" srcOrd="0" destOrd="0" presId="urn:microsoft.com/office/officeart/2005/8/layout/radial3"/>
    <dgm:cxn modelId="{189BA3D1-C541-4C35-81AF-22A1FE5B4741}" type="presOf" srcId="{41035886-A8B5-432A-A610-B410ACD6390E}" destId="{CD18BE8D-EAE1-4D63-8CD3-21833F12A93E}" srcOrd="0" destOrd="0" presId="urn:microsoft.com/office/officeart/2005/8/layout/radial3"/>
    <dgm:cxn modelId="{244A8A73-3127-496E-94EA-97CB1FDE9CAE}" type="presOf" srcId="{7AD8F58D-3C49-4A71-8291-289098E27B61}" destId="{1FD7800A-7666-4496-8CDC-B8989B85EC45}" srcOrd="0" destOrd="0" presId="urn:microsoft.com/office/officeart/2005/8/layout/radial3"/>
    <dgm:cxn modelId="{F183486B-7432-426A-97E9-6CA75C4D62DD}" srcId="{904C35A0-CDDC-462D-8701-5323268998FD}" destId="{43D807C1-52E3-417D-9BB8-9AC85A3F66AA}" srcOrd="3" destOrd="0" parTransId="{39B88325-B0C6-4886-900E-A2B20D2C9CD5}" sibTransId="{411B4EA7-389E-4A08-975C-AACED043C958}"/>
    <dgm:cxn modelId="{AF5590B5-0F99-4B8E-BBD8-1FAD920875F3}" type="presOf" srcId="{43D807C1-52E3-417D-9BB8-9AC85A3F66AA}" destId="{7FACCC17-2510-455D-8A8F-8DC944D1EC12}" srcOrd="0" destOrd="0" presId="urn:microsoft.com/office/officeart/2005/8/layout/radial3"/>
    <dgm:cxn modelId="{B8FAF4E0-3B81-411C-864E-959ADF5BC518}" srcId="{7AD8F58D-3C49-4A71-8291-289098E27B61}" destId="{065C4EDD-7C2C-4CCF-833B-C740003CEBE2}" srcOrd="1" destOrd="0" parTransId="{41167AC4-1A1C-4185-8CE1-7CC214EA41AD}" sibTransId="{99676268-361B-4EE1-B6AF-3BF0AAD6E7DE}"/>
    <dgm:cxn modelId="{E81044CE-DFC8-4535-8FCF-9BBC88FE6439}" srcId="{904C35A0-CDDC-462D-8701-5323268998FD}" destId="{DBDFF4C5-1F82-4A62-9F0B-1F0813B8238F}" srcOrd="1" destOrd="0" parTransId="{82C39E33-1326-45E7-A128-83B67879CE1A}" sibTransId="{F02B9D1D-C78A-4794-8996-EF96DE61199B}"/>
    <dgm:cxn modelId="{655529BF-E758-45C3-B9BE-EDFECF80064F}" srcId="{904C35A0-CDDC-462D-8701-5323268998FD}" destId="{9EA88780-BC3A-4FC9-B32D-672A76DE7622}" srcOrd="0" destOrd="0" parTransId="{B49C306D-3BBA-4BAA-8AF8-6906E897F030}" sibTransId="{A4ABD418-C927-4B0A-A37A-AFC33E72B4C4}"/>
    <dgm:cxn modelId="{84B4ECD7-492D-46EE-80ED-CDEC913375E1}" srcId="{7AD8F58D-3C49-4A71-8291-289098E27B61}" destId="{904C35A0-CDDC-462D-8701-5323268998FD}" srcOrd="0" destOrd="0" parTransId="{6762AEB3-F4F2-47C0-949A-9362B3DBEFDE}" sibTransId="{DDEF65F9-C934-481A-A845-C6794E48AAA9}"/>
    <dgm:cxn modelId="{97C03DEE-1F0B-42F7-B2B9-0693E2094E36}" type="presOf" srcId="{904C35A0-CDDC-462D-8701-5323268998FD}" destId="{52D60B19-766A-4281-97F4-F1FAC7156B5B}" srcOrd="0" destOrd="0" presId="urn:microsoft.com/office/officeart/2005/8/layout/radial3"/>
    <dgm:cxn modelId="{B12B1F1B-5C20-4CDC-872C-C8FCBD444719}" srcId="{7AD8F58D-3C49-4A71-8291-289098E27B61}" destId="{48159B66-C8F2-4E04-8F2E-0C45E9F1CFD4}" srcOrd="2" destOrd="0" parTransId="{05C044F2-21C3-448B-91FC-7EE0C2078393}" sibTransId="{7984232F-F8D0-43F9-B047-47D55EE0E437}"/>
    <dgm:cxn modelId="{F4045442-D326-4500-94BA-ED9D120BC5C5}" type="presOf" srcId="{5E9B38D6-2D2B-4819-B22B-3618BACACB55}" destId="{6F4DF650-CC3C-4048-8B04-35C6C9443CD7}" srcOrd="0" destOrd="0" presId="urn:microsoft.com/office/officeart/2005/8/layout/radial3"/>
    <dgm:cxn modelId="{482FCC1E-BB98-4F3C-9AFA-F4B30667AEA2}" type="presOf" srcId="{9EA88780-BC3A-4FC9-B32D-672A76DE7622}" destId="{C0EA2538-6529-4E09-8CE0-8FBD6469E222}" srcOrd="0" destOrd="0" presId="urn:microsoft.com/office/officeart/2005/8/layout/radial3"/>
    <dgm:cxn modelId="{CAA29D2D-AFD8-4739-9EDD-89CE4CACBE33}" srcId="{904C35A0-CDDC-462D-8701-5323268998FD}" destId="{41035886-A8B5-432A-A610-B410ACD6390E}" srcOrd="4" destOrd="0" parTransId="{64AD01BA-F2B7-4AE9-9CD7-512C24221BD3}" sibTransId="{92D8C901-30AB-4CEA-AA5C-31B567AA7952}"/>
    <dgm:cxn modelId="{EF550FCF-ABA1-43FB-8652-2C64D1357B4F}" type="presParOf" srcId="{1FD7800A-7666-4496-8CDC-B8989B85EC45}" destId="{2C72F6EF-D634-41BC-81C8-94ED5667BCA8}" srcOrd="0" destOrd="0" presId="urn:microsoft.com/office/officeart/2005/8/layout/radial3"/>
    <dgm:cxn modelId="{D1677784-E366-4488-9C42-01A91D5E4D3F}" type="presParOf" srcId="{2C72F6EF-D634-41BC-81C8-94ED5667BCA8}" destId="{52D60B19-766A-4281-97F4-F1FAC7156B5B}" srcOrd="0" destOrd="0" presId="urn:microsoft.com/office/officeart/2005/8/layout/radial3"/>
    <dgm:cxn modelId="{C75D9104-738E-4A47-AA97-FD82F80E3A42}" type="presParOf" srcId="{2C72F6EF-D634-41BC-81C8-94ED5667BCA8}" destId="{C0EA2538-6529-4E09-8CE0-8FBD6469E222}" srcOrd="1" destOrd="0" presId="urn:microsoft.com/office/officeart/2005/8/layout/radial3"/>
    <dgm:cxn modelId="{77B02556-B2C0-47EF-B55F-C403E7C54A8F}" type="presParOf" srcId="{2C72F6EF-D634-41BC-81C8-94ED5667BCA8}" destId="{E2B55412-E046-4C3D-BBDD-EC9A6390FC89}" srcOrd="2" destOrd="0" presId="urn:microsoft.com/office/officeart/2005/8/layout/radial3"/>
    <dgm:cxn modelId="{C37C8F8A-ADAE-46FC-9ED1-7C2666663D23}" type="presParOf" srcId="{2C72F6EF-D634-41BC-81C8-94ED5667BCA8}" destId="{6F4DF650-CC3C-4048-8B04-35C6C9443CD7}" srcOrd="3" destOrd="0" presId="urn:microsoft.com/office/officeart/2005/8/layout/radial3"/>
    <dgm:cxn modelId="{24652CB4-EC1B-4B4D-A1A6-7D7E45900AF1}" type="presParOf" srcId="{2C72F6EF-D634-41BC-81C8-94ED5667BCA8}" destId="{7FACCC17-2510-455D-8A8F-8DC944D1EC12}" srcOrd="4" destOrd="0" presId="urn:microsoft.com/office/officeart/2005/8/layout/radial3"/>
    <dgm:cxn modelId="{0273591C-E90F-4D22-9048-35A60E2E8499}" type="presParOf" srcId="{2C72F6EF-D634-41BC-81C8-94ED5667BCA8}" destId="{CD18BE8D-EAE1-4D63-8CD3-21833F12A93E}" srcOrd="5" destOrd="0" presId="urn:microsoft.com/office/officeart/2005/8/layout/radial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D60B19-766A-4281-97F4-F1FAC7156B5B}">
      <dsp:nvSpPr>
        <dsp:cNvPr id="0" name=""/>
        <dsp:cNvSpPr/>
      </dsp:nvSpPr>
      <dsp:spPr>
        <a:xfrm>
          <a:off x="1714875" y="1038431"/>
          <a:ext cx="2407169" cy="2407169"/>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360</a:t>
          </a:r>
          <a:endParaRPr lang="en-US" sz="6500" kern="1200" dirty="0"/>
        </a:p>
      </dsp:txBody>
      <dsp:txXfrm>
        <a:off x="1714875" y="1038431"/>
        <a:ext cx="2407169" cy="2407169"/>
      </dsp:txXfrm>
    </dsp:sp>
    <dsp:sp modelId="{C0EA2538-6529-4E09-8CE0-8FBD6469E222}">
      <dsp:nvSpPr>
        <dsp:cNvPr id="0" name=""/>
        <dsp:cNvSpPr/>
      </dsp:nvSpPr>
      <dsp:spPr>
        <a:xfrm>
          <a:off x="2316667" y="74266"/>
          <a:ext cx="1203584" cy="1203584"/>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High Speed Rail/DART</a:t>
          </a:r>
          <a:endParaRPr lang="en-US" sz="1100" kern="1200" dirty="0"/>
        </a:p>
      </dsp:txBody>
      <dsp:txXfrm>
        <a:off x="2316667" y="74266"/>
        <a:ext cx="1203584" cy="1203584"/>
      </dsp:txXfrm>
    </dsp:sp>
    <dsp:sp modelId="{E2B55412-E046-4C3D-BBDD-EC9A6390FC89}">
      <dsp:nvSpPr>
        <dsp:cNvPr id="0" name=""/>
        <dsp:cNvSpPr/>
      </dsp:nvSpPr>
      <dsp:spPr>
        <a:xfrm>
          <a:off x="3805980" y="1156316"/>
          <a:ext cx="1203584" cy="1203584"/>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Neighborhood Plans, Coalitions and Visions </a:t>
          </a:r>
          <a:endParaRPr lang="en-US" sz="1100" kern="1200" dirty="0"/>
        </a:p>
      </dsp:txBody>
      <dsp:txXfrm>
        <a:off x="3805980" y="1156316"/>
        <a:ext cx="1203584" cy="1203584"/>
      </dsp:txXfrm>
    </dsp:sp>
    <dsp:sp modelId="{6F4DF650-CC3C-4048-8B04-35C6C9443CD7}">
      <dsp:nvSpPr>
        <dsp:cNvPr id="0" name=""/>
        <dsp:cNvSpPr/>
      </dsp:nvSpPr>
      <dsp:spPr>
        <a:xfrm>
          <a:off x="3237113" y="2907109"/>
          <a:ext cx="1203584" cy="1203584"/>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Public Initiatives</a:t>
          </a:r>
          <a:endParaRPr lang="en-US" sz="1100" kern="1200" dirty="0"/>
        </a:p>
      </dsp:txBody>
      <dsp:txXfrm>
        <a:off x="3237113" y="2907109"/>
        <a:ext cx="1203584" cy="1203584"/>
      </dsp:txXfrm>
    </dsp:sp>
    <dsp:sp modelId="{7FACCC17-2510-455D-8A8F-8DC944D1EC12}">
      <dsp:nvSpPr>
        <dsp:cNvPr id="0" name=""/>
        <dsp:cNvSpPr/>
      </dsp:nvSpPr>
      <dsp:spPr>
        <a:xfrm>
          <a:off x="1396221" y="2907109"/>
          <a:ext cx="1203584" cy="1203584"/>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smtClean="0"/>
            <a:t>CityMAP</a:t>
          </a:r>
          <a:r>
            <a:rPr lang="en-US" sz="1100" kern="1200" dirty="0" smtClean="0"/>
            <a:t> </a:t>
          </a:r>
          <a:endParaRPr lang="en-US" sz="1100" kern="1200" dirty="0"/>
        </a:p>
      </dsp:txBody>
      <dsp:txXfrm>
        <a:off x="1396221" y="2907109"/>
        <a:ext cx="1203584" cy="1203584"/>
      </dsp:txXfrm>
    </dsp:sp>
    <dsp:sp modelId="{CD18BE8D-EAE1-4D63-8CD3-21833F12A93E}">
      <dsp:nvSpPr>
        <dsp:cNvPr id="0" name=""/>
        <dsp:cNvSpPr/>
      </dsp:nvSpPr>
      <dsp:spPr>
        <a:xfrm>
          <a:off x="827354" y="1156316"/>
          <a:ext cx="1203584" cy="1203584"/>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Private Development</a:t>
          </a:r>
          <a:endParaRPr lang="en-US" sz="1100" kern="1200" dirty="0"/>
        </a:p>
      </dsp:txBody>
      <dsp:txXfrm>
        <a:off x="827354" y="1156316"/>
        <a:ext cx="1203584" cy="120358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516FB8D-7841-4EFD-AD77-0D4556F92992}" type="datetimeFigureOut">
              <a:rPr lang="en-US"/>
              <a:pPr>
                <a:defRPr/>
              </a:pPr>
              <a:t>6/8/2017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2D9D08D-9FBD-4FCA-905B-C17C7BE307B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Super impose circle of where we were. Show what we’re doing now </a:t>
            </a:r>
          </a:p>
          <a:p>
            <a:pPr>
              <a:spcBef>
                <a:spcPct val="0"/>
              </a:spcBef>
            </a:pPr>
            <a:r>
              <a:rPr lang="en-US" smtClean="0"/>
              <a:t>Add label-2011 D360</a:t>
            </a:r>
          </a:p>
          <a:p>
            <a:pPr>
              <a:spcBef>
                <a:spcPct val="0"/>
              </a:spcBef>
            </a:pPr>
            <a:r>
              <a:rPr lang="en-US" smtClean="0"/>
              <a:t>Revisiting District Boundaries</a:t>
            </a:r>
          </a:p>
          <a:p>
            <a:pPr>
              <a:spcBef>
                <a:spcPct val="0"/>
              </a:spcBef>
            </a:pPr>
            <a:r>
              <a:rPr lang="en-US" smtClean="0"/>
              <a:t>Show series of arrows into the areas </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BA7383-51E4-4103-AF4F-C348E283D546}" type="slidenum">
              <a:rPr lang="en-US">
                <a:solidFill>
                  <a:srgbClr val="000000"/>
                </a:solidFill>
              </a:rPr>
              <a:pPr fontAlgn="base">
                <a:spcBef>
                  <a:spcPct val="0"/>
                </a:spcBef>
                <a:spcAft>
                  <a:spcPct val="0"/>
                </a:spcAft>
              </a:pPr>
              <a:t>7</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F0D306-62B9-441F-AD58-39FCE3BFD433}" type="slidenum">
              <a:rPr lang="en-US">
                <a:solidFill>
                  <a:srgbClr val="000000"/>
                </a:solidFill>
              </a:rPr>
              <a:pPr fontAlgn="base">
                <a:spcBef>
                  <a:spcPct val="0"/>
                </a:spcBef>
                <a:spcAft>
                  <a:spcPct val="0"/>
                </a:spcAft>
              </a:pPr>
              <a:t>38</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Builds off of 2011 Plan </a:t>
            </a:r>
          </a:p>
          <a:p>
            <a:pPr>
              <a:spcBef>
                <a:spcPct val="0"/>
              </a:spcBef>
            </a:pPr>
            <a:r>
              <a:rPr lang="en-US" smtClean="0"/>
              <a:t>Focuses on all modes and better circulation</a:t>
            </a:r>
          </a:p>
          <a:p>
            <a:pPr>
              <a:spcBef>
                <a:spcPct val="0"/>
              </a:spcBef>
            </a:pPr>
            <a:r>
              <a:rPr lang="en-US" smtClean="0"/>
              <a:t>Mobility Principles align with public desire for a safe, attractive, and connected network for </a:t>
            </a:r>
            <a:r>
              <a:rPr lang="en-US" b="1" smtClean="0"/>
              <a:t>all</a:t>
            </a:r>
            <a:r>
              <a:rPr lang="en-US" smtClean="0"/>
              <a:t> users</a:t>
            </a:r>
          </a:p>
          <a:p>
            <a:pPr>
              <a:spcBef>
                <a:spcPct val="0"/>
              </a:spcBef>
            </a:pPr>
            <a:r>
              <a:rPr lang="en-US" smtClean="0"/>
              <a:t>KG: I would like to move these up in the presentation as the first thing we talk about as a product of phase two that will guide every other outcome of the plan. If it works in the flow, I’d also like to be the one to address the principles since we’ve been really massaging them the most</a:t>
            </a:r>
          </a:p>
          <a:p>
            <a:pPr>
              <a:spcBef>
                <a:spcPct val="0"/>
              </a:spcBef>
            </a:pPr>
            <a:endParaRPr lang="en-US" smtClean="0"/>
          </a:p>
          <a:p>
            <a:pPr>
              <a:spcBef>
                <a:spcPct val="0"/>
              </a:spcBef>
            </a:pPr>
            <a:endParaRPr lang="en-US" smtClean="0"/>
          </a:p>
          <a:p>
            <a:pPr>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1B63EB-2B76-46C4-84E3-5E7840B57651}" type="slidenum">
              <a:rPr lang="en-US">
                <a:solidFill>
                  <a:srgbClr val="000000"/>
                </a:solidFill>
              </a:rPr>
              <a:pPr fontAlgn="base">
                <a:spcBef>
                  <a:spcPct val="0"/>
                </a:spcBef>
                <a:spcAft>
                  <a:spcPct val="0"/>
                </a:spcAft>
              </a:pPr>
              <a:t>41</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Builds off of 2011 Plan </a:t>
            </a:r>
          </a:p>
          <a:p>
            <a:pPr>
              <a:spcBef>
                <a:spcPct val="0"/>
              </a:spcBef>
            </a:pPr>
            <a:r>
              <a:rPr lang="en-US" smtClean="0"/>
              <a:t>Focuses on all modes and better circulation</a:t>
            </a:r>
          </a:p>
          <a:p>
            <a:pPr>
              <a:spcBef>
                <a:spcPct val="0"/>
              </a:spcBef>
            </a:pPr>
            <a:r>
              <a:rPr lang="en-US" smtClean="0"/>
              <a:t>Mobility Principles align with public desire for a safe, attractive, and connected network for </a:t>
            </a:r>
            <a:r>
              <a:rPr lang="en-US" b="1" smtClean="0"/>
              <a:t>all</a:t>
            </a:r>
            <a:r>
              <a:rPr lang="en-US" smtClean="0"/>
              <a:t> users</a:t>
            </a:r>
          </a:p>
          <a:p>
            <a:pPr>
              <a:spcBef>
                <a:spcPct val="0"/>
              </a:spcBef>
            </a:pPr>
            <a:endParaRPr lang="en-US" smtClean="0"/>
          </a:p>
          <a:p>
            <a:pPr>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F7FB34-0F62-4F20-B6AC-60A31BF79193}" type="slidenum">
              <a:rPr lang="en-US">
                <a:solidFill>
                  <a:srgbClr val="000000"/>
                </a:solidFill>
              </a:rPr>
              <a:pPr fontAlgn="base">
                <a:spcBef>
                  <a:spcPct val="0"/>
                </a:spcBef>
                <a:spcAft>
                  <a:spcPct val="0"/>
                </a:spcAft>
              </a:pPr>
              <a:t>42</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a:p>
            <a:pPr>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5D17CF-E07E-418C-99F4-3C206AB041F1}" type="slidenum">
              <a:rPr lang="en-US">
                <a:solidFill>
                  <a:srgbClr val="000000"/>
                </a:solidFill>
              </a:rPr>
              <a:pPr fontAlgn="base">
                <a:spcBef>
                  <a:spcPct val="0"/>
                </a:spcBef>
                <a:spcAft>
                  <a:spcPct val="0"/>
                </a:spcAft>
              </a:pPr>
              <a:t>43</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Two Tiers</a:t>
            </a:r>
          </a:p>
          <a:p>
            <a:pPr>
              <a:spcBef>
                <a:spcPct val="0"/>
              </a:spcBef>
            </a:pPr>
            <a:r>
              <a:rPr lang="en-US" smtClean="0"/>
              <a:t>District Connectors versus neighborhood streets</a:t>
            </a:r>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3E619C-F2C6-4E4A-8994-C6CECF90D33A}" type="slidenum">
              <a:rPr lang="en-US">
                <a:solidFill>
                  <a:srgbClr val="000000"/>
                </a:solidFill>
              </a:rPr>
              <a:pPr fontAlgn="base">
                <a:spcBef>
                  <a:spcPct val="0"/>
                </a:spcBef>
                <a:spcAft>
                  <a:spcPct val="0"/>
                </a:spcAft>
              </a:pPr>
              <a:t>44</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762012-549A-4E17-966B-48358F16FA68}" type="slidenum">
              <a:rPr lang="en-US">
                <a:solidFill>
                  <a:srgbClr val="000000"/>
                </a:solidFill>
              </a:rPr>
              <a:pPr fontAlgn="base">
                <a:spcBef>
                  <a:spcPct val="0"/>
                </a:spcBef>
                <a:spcAft>
                  <a:spcPct val="0"/>
                </a:spcAft>
              </a:pPr>
              <a:t>50</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373188" y="1144588"/>
            <a:ext cx="4111625" cy="3082925"/>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D5C74D-16AC-4F00-A48C-D6DFBE0AA566}" type="slidenum">
              <a:rPr lang="en-US">
                <a:solidFill>
                  <a:srgbClr val="000000"/>
                </a:solidFill>
              </a:rPr>
              <a:pPr fontAlgn="base">
                <a:spcBef>
                  <a:spcPct val="0"/>
                </a:spcBef>
                <a:spcAft>
                  <a:spcPct val="0"/>
                </a:spcAft>
              </a:pPr>
              <a:t>51</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a:p>
            <a:pPr>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507833-3966-47CD-ACF9-D2271302AF0E}" type="slidenum">
              <a:rPr lang="en-US">
                <a:solidFill>
                  <a:srgbClr val="000000"/>
                </a:solidFill>
              </a:rPr>
              <a:pPr fontAlgn="base">
                <a:spcBef>
                  <a:spcPct val="0"/>
                </a:spcBef>
                <a:spcAft>
                  <a:spcPct val="0"/>
                </a:spcAft>
              </a:pPr>
              <a:t>52</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0D2FAD-5497-4C8B-9F60-2DE5D2F83880}" type="slidenum">
              <a:rPr lang="en-US">
                <a:solidFill>
                  <a:srgbClr val="000000"/>
                </a:solidFill>
              </a:rPr>
              <a:pPr fontAlgn="base">
                <a:spcBef>
                  <a:spcPct val="0"/>
                </a:spcBef>
                <a:spcAft>
                  <a:spcPct val="0"/>
                </a:spcAft>
              </a:pPr>
              <a:t>10</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4B02B1-CCA2-4643-90BE-300A8C815605}" type="slidenum">
              <a:rPr lang="en-US">
                <a:solidFill>
                  <a:srgbClr val="000000"/>
                </a:solidFill>
              </a:rPr>
              <a:pPr fontAlgn="base">
                <a:spcBef>
                  <a:spcPct val="0"/>
                </a:spcBef>
                <a:spcAft>
                  <a:spcPct val="0"/>
                </a:spcAft>
              </a:pPr>
              <a:t>16</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a:p>
            <a:pPr>
              <a:spcBef>
                <a:spcPct val="0"/>
              </a:spcBef>
            </a:pPr>
            <a:endParaRPr lang="en-US"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00415B-242F-425F-A6FE-69AA6993C25A}" type="slidenum">
              <a:rPr lang="en-US">
                <a:solidFill>
                  <a:srgbClr val="000000"/>
                </a:solidFill>
              </a:rPr>
              <a:pPr fontAlgn="base">
                <a:spcBef>
                  <a:spcPct val="0"/>
                </a:spcBef>
                <a:spcAft>
                  <a:spcPct val="0"/>
                </a:spcAft>
              </a:pPr>
              <a:t>17</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a:p>
            <a:pPr>
              <a:spcBef>
                <a:spcPct val="0"/>
              </a:spcBef>
            </a:pPr>
            <a:endParaRPr lang="en-US"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7642B4-37CD-4B42-B651-0372FFF8CF79}" type="slidenum">
              <a:rPr lang="en-US">
                <a:solidFill>
                  <a:srgbClr val="000000"/>
                </a:solidFill>
              </a:rPr>
              <a:pPr fontAlgn="base">
                <a:spcBef>
                  <a:spcPct val="0"/>
                </a:spcBef>
                <a:spcAft>
                  <a:spcPct val="0"/>
                </a:spcAft>
              </a:pPr>
              <a:t>20</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D6916A-E94C-4A08-90A9-80F61ECC1DD2}" type="slidenum">
              <a:rPr lang="en-US">
                <a:solidFill>
                  <a:srgbClr val="000000"/>
                </a:solidFill>
              </a:rPr>
              <a:pPr fontAlgn="base">
                <a:spcBef>
                  <a:spcPct val="0"/>
                </a:spcBef>
                <a:spcAft>
                  <a:spcPct val="0"/>
                </a:spcAft>
              </a:pPr>
              <a:t>31</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Themes we heard during community engagement, all of which have attention from other projects by the city and private sector. Leads into the fourth theme and 360’s phase two focus on MOBILITY</a:t>
            </a:r>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A58182-2B5E-4C44-8A11-A8DB76464F5D}" type="slidenum">
              <a:rPr lang="en-US">
                <a:solidFill>
                  <a:srgbClr val="000000"/>
                </a:solidFill>
              </a:rPr>
              <a:pPr fontAlgn="base">
                <a:spcBef>
                  <a:spcPct val="0"/>
                </a:spcBef>
                <a:spcAft>
                  <a:spcPct val="0"/>
                </a:spcAft>
              </a:pPr>
              <a:t>35</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Themes we heard during community engagement, all of which have attention from other projects by the city and private sector. Leads into the fourth theme and 360’s phase two focus on MOBILITY</a:t>
            </a:r>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4532-D2E3-4D85-B958-2D116E9C46A0}" type="slidenum">
              <a:rPr lang="en-US">
                <a:solidFill>
                  <a:srgbClr val="000000"/>
                </a:solidFill>
              </a:rPr>
              <a:pPr fontAlgn="base">
                <a:spcBef>
                  <a:spcPct val="0"/>
                </a:spcBef>
                <a:spcAft>
                  <a:spcPct val="0"/>
                </a:spcAft>
              </a:pPr>
              <a:t>36</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Themes we heard during community engagement, all of which have attention from other projects by the city and private sector. Leads into the fourth theme and 360’s phase two focus on MOBILITY</a:t>
            </a: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A0E943-842D-40D5-82BD-8BD05A27F929}" type="slidenum">
              <a:rPr lang="en-US">
                <a:solidFill>
                  <a:srgbClr val="000000"/>
                </a:solidFill>
              </a:rPr>
              <a:pPr fontAlgn="base">
                <a:spcBef>
                  <a:spcPct val="0"/>
                </a:spcBef>
                <a:spcAft>
                  <a:spcPct val="0"/>
                </a:spcAft>
              </a:pPr>
              <a:t>37</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F1FBF89-C5B0-478A-A061-82F83B4B68BD}" type="datetimeFigureOut">
              <a:rPr lang="en-US"/>
              <a:pPr>
                <a:defRPr/>
              </a:pPr>
              <a:t>6/8/2017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22775-8869-4DE6-9842-970625B957E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EBCD61A-86FC-42BF-8AE5-AAD00837B513}" type="datetimeFigureOut">
              <a:rPr lang="en-US"/>
              <a:pPr>
                <a:defRPr/>
              </a:pPr>
              <a:t>6/8/2017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560168-64F3-4658-898F-E083F7036AD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B5196D-3CAA-4B3D-B6A6-DCD1E580BFA2}" type="datetimeFigureOut">
              <a:rPr lang="en-US"/>
              <a:pPr>
                <a:defRPr/>
              </a:pPr>
              <a:t>6/8/2017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81261B-6B94-4306-BA52-DCCC5D24E2F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defTabSz="914400">
              <a:defRPr sz="2000" smtClean="0">
                <a:solidFill>
                  <a:srgbClr val="FFFFFF"/>
                </a:solidFill>
              </a:defRPr>
            </a:lvl1pPr>
          </a:lstStyle>
          <a:p>
            <a:pPr>
              <a:defRPr/>
            </a:pPr>
            <a:fld id="{B18E3842-57F1-4C88-875C-0D1D382BFF0F}" type="datetimeFigureOut">
              <a:rPr lang="en-US"/>
              <a:pPr>
                <a:defRPr/>
              </a:pPr>
              <a:t>6/8/2017</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defTabSz="914400">
              <a:defRPr dirty="0">
                <a:solidFill>
                  <a:srgbClr val="ACCBF9"/>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defTabSz="914400">
              <a:defRPr smtClean="0">
                <a:solidFill>
                  <a:srgbClr val="ACCBF9"/>
                </a:solidFill>
              </a:defRPr>
            </a:lvl1pPr>
          </a:lstStyle>
          <a:p>
            <a:pPr>
              <a:defRPr/>
            </a:pPr>
            <a:fld id="{7A63D853-1E78-4DBF-8D1A-933A85A3E863}"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2389167-562F-4006-8776-49BDA7125373}" type="datetimeFigureOut">
              <a:rPr lang="en-US"/>
              <a:pPr>
                <a:defRPr/>
              </a:pPr>
              <a:t>6/8/2017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smtClean="0">
                <a:solidFill>
                  <a:srgbClr val="FFFFFF"/>
                </a:solidFill>
              </a:defRPr>
            </a:lvl1pPr>
          </a:lstStyle>
          <a:p>
            <a:pPr>
              <a:defRPr/>
            </a:pPr>
            <a:fld id="{F1374A9D-1C4C-42E5-9A01-251170605993}" type="slidenum">
              <a:rPr lang="en-US"/>
              <a:pPr>
                <a:defRPr/>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defTabSz="914400">
              <a:defRPr/>
            </a:lvl1pPr>
          </a:lstStyle>
          <a:p>
            <a:pPr>
              <a:defRPr/>
            </a:pPr>
            <a:fld id="{522A2CDA-624C-4CDB-930E-5AF1E4C2BB30}" type="datetimeFigureOut">
              <a:rPr lang="en-US"/>
              <a:pPr>
                <a:defRPr/>
              </a:pPr>
              <a:t>6/8/2017</a:t>
            </a:fld>
            <a:endParaRPr lang="en-US" dirty="0"/>
          </a:p>
        </p:txBody>
      </p:sp>
      <p:sp>
        <p:nvSpPr>
          <p:cNvPr id="8" name="Slide Number Placeholder 12"/>
          <p:cNvSpPr>
            <a:spLocks noGrp="1"/>
          </p:cNvSpPr>
          <p:nvPr>
            <p:ph type="sldNum" sz="quarter" idx="11"/>
          </p:nvPr>
        </p:nvSpPr>
        <p:spPr>
          <a:xfrm>
            <a:off x="0" y="1752600"/>
            <a:ext cx="1295400" cy="701675"/>
          </a:xfrm>
        </p:spPr>
        <p:txBody>
          <a:bodyPr>
            <a:noAutofit/>
          </a:bodyPr>
          <a:lstStyle>
            <a:lvl1pPr defTabSz="914400">
              <a:defRPr sz="2400" smtClean="0">
                <a:solidFill>
                  <a:srgbClr val="FFFFFF"/>
                </a:solidFill>
              </a:defRPr>
            </a:lvl1pPr>
          </a:lstStyle>
          <a:p>
            <a:pPr>
              <a:defRPr/>
            </a:pPr>
            <a:fld id="{EFF10A0E-983D-4ED4-B5C5-888DFE0A1815}" type="slidenum">
              <a:rPr lang="en-US"/>
              <a:pPr>
                <a:defRPr/>
              </a:pPr>
              <a:t>‹#›</a:t>
            </a:fld>
            <a:endParaRPr lang="en-US" dirty="0"/>
          </a:p>
        </p:txBody>
      </p:sp>
      <p:sp>
        <p:nvSpPr>
          <p:cNvPr id="9" name="Footer Placeholder 13"/>
          <p:cNvSpPr>
            <a:spLocks noGrp="1"/>
          </p:cNvSpPr>
          <p:nvPr>
            <p:ph type="ftr" sz="quarter" idx="12"/>
          </p:nvPr>
        </p:nvSpPr>
        <p:spPr/>
        <p:txBody>
          <a:bodyPr/>
          <a:lstStyle>
            <a:lvl1pPr defTabSz="914400">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defTabSz="914400">
              <a:defRPr/>
            </a:lvl1pPr>
          </a:lstStyle>
          <a:p>
            <a:pPr>
              <a:defRPr/>
            </a:pPr>
            <a:fld id="{CC7FECF4-14BE-4C0B-84C6-316E95789BF3}" type="datetimeFigureOut">
              <a:rPr lang="en-US"/>
              <a:pPr>
                <a:defRPr/>
              </a:pPr>
              <a:t>6/8/2017</a:t>
            </a:fld>
            <a:endParaRPr lang="en-US" dirty="0"/>
          </a:p>
        </p:txBody>
      </p:sp>
      <p:sp>
        <p:nvSpPr>
          <p:cNvPr id="6" name="Slide Number Placeholder 9"/>
          <p:cNvSpPr>
            <a:spLocks noGrp="1"/>
          </p:cNvSpPr>
          <p:nvPr>
            <p:ph type="sldNum" sz="quarter" idx="11"/>
          </p:nvPr>
        </p:nvSpPr>
        <p:spPr/>
        <p:txBody>
          <a:bodyPr rtlCol="0"/>
          <a:lstStyle>
            <a:lvl1pPr defTabSz="914400">
              <a:defRPr/>
            </a:lvl1pPr>
          </a:lstStyle>
          <a:p>
            <a:pPr>
              <a:defRPr/>
            </a:pPr>
            <a:fld id="{55EE1CFE-E6CD-47C0-90C7-6EC388A96648}" type="slidenum">
              <a:rPr lang="en-US"/>
              <a:pPr>
                <a:defRPr/>
              </a:pPr>
              <a:t>‹#›</a:t>
            </a:fld>
            <a:endParaRPr lang="en-US" dirty="0"/>
          </a:p>
        </p:txBody>
      </p:sp>
      <p:sp>
        <p:nvSpPr>
          <p:cNvPr id="7" name="Footer Placeholder 11"/>
          <p:cNvSpPr>
            <a:spLocks noGrp="1"/>
          </p:cNvSpPr>
          <p:nvPr>
            <p:ph type="ftr" sz="quarter" idx="12"/>
          </p:nvPr>
        </p:nvSpPr>
        <p:spPr/>
        <p:txBody>
          <a:bodyPr rtlCol="0"/>
          <a:lstStyle>
            <a:lvl1pPr defTabSz="914400">
              <a:defRPr/>
            </a:lvl1pPr>
          </a:lstStyle>
          <a:p>
            <a:pPr>
              <a:defRPr/>
            </a:pP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defTabSz="914400">
              <a:defRPr/>
            </a:lvl1pPr>
          </a:lstStyle>
          <a:p>
            <a:pPr>
              <a:defRPr/>
            </a:pPr>
            <a:fld id="{8E58A7DF-142A-4766-8E90-69449100185C}" type="datetimeFigureOut">
              <a:rPr lang="en-US"/>
              <a:pPr>
                <a:defRPr/>
              </a:pPr>
              <a:t>6/8/2017</a:t>
            </a:fld>
            <a:endParaRPr lang="en-US" dirty="0"/>
          </a:p>
        </p:txBody>
      </p:sp>
      <p:sp>
        <p:nvSpPr>
          <p:cNvPr id="8" name="Slide Number Placeholder 11"/>
          <p:cNvSpPr>
            <a:spLocks noGrp="1"/>
          </p:cNvSpPr>
          <p:nvPr>
            <p:ph type="sldNum" sz="quarter" idx="11"/>
          </p:nvPr>
        </p:nvSpPr>
        <p:spPr/>
        <p:txBody>
          <a:bodyPr rtlCol="0"/>
          <a:lstStyle>
            <a:lvl1pPr defTabSz="914400">
              <a:defRPr/>
            </a:lvl1pPr>
          </a:lstStyle>
          <a:p>
            <a:pPr>
              <a:defRPr/>
            </a:pPr>
            <a:fld id="{70F11477-75E1-458F-AB95-759CA01CF66A}" type="slidenum">
              <a:rPr lang="en-US"/>
              <a:pPr>
                <a:defRPr/>
              </a:pPr>
              <a:t>‹#›</a:t>
            </a:fld>
            <a:endParaRPr lang="en-US" dirty="0"/>
          </a:p>
        </p:txBody>
      </p:sp>
      <p:sp>
        <p:nvSpPr>
          <p:cNvPr id="9" name="Footer Placeholder 13"/>
          <p:cNvSpPr>
            <a:spLocks noGrp="1"/>
          </p:cNvSpPr>
          <p:nvPr>
            <p:ph type="ftr" sz="quarter" idx="12"/>
          </p:nvPr>
        </p:nvSpPr>
        <p:spPr/>
        <p:txBody>
          <a:bodyPr rtlCol="0"/>
          <a:lstStyle>
            <a:lvl1pPr defTabSz="914400">
              <a:defRPr/>
            </a:lvl1pPr>
          </a:lstStyle>
          <a:p>
            <a:pPr>
              <a:defRPr/>
            </a:pP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E5FFE1BC-578D-4391-A365-9ABD4E893E9A}" type="datetimeFigureOut">
              <a:rPr lang="en-US"/>
              <a:pPr>
                <a:defRPr/>
              </a:pPr>
              <a:t>6/8/2017</a:t>
            </a:fld>
            <a:endParaRPr lang="en-US" dirty="0"/>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smtClean="0">
                <a:solidFill>
                  <a:srgbClr val="FFFFFF"/>
                </a:solidFill>
              </a:defRPr>
            </a:lvl1pPr>
          </a:lstStyle>
          <a:p>
            <a:pPr>
              <a:defRPr/>
            </a:pPr>
            <a:fld id="{669C0933-4ED5-484E-ABE6-162EEE6E478D}" type="slidenum">
              <a:rPr lang="en-US"/>
              <a:pPr>
                <a:defRPr/>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D4822AFD-9A6C-4C07-AD88-84B92A037C9F}" type="datetimeFigureOut">
              <a:rPr lang="en-US"/>
              <a:pPr>
                <a:defRPr/>
              </a:pPr>
              <a:t>6/8/2017</a:t>
            </a:fld>
            <a:endParaRPr lang="en-US" dirty="0"/>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defTabSz="914400">
              <a:defRPr smtClean="0">
                <a:solidFill>
                  <a:srgbClr val="242852"/>
                </a:solidFill>
              </a:defRPr>
            </a:lvl1pPr>
          </a:lstStyle>
          <a:p>
            <a:pPr>
              <a:defRPr/>
            </a:pPr>
            <a:fld id="{857EC86C-A53C-49C4-8CCD-190BB312B930}" type="slidenum">
              <a:rPr lang="en-US"/>
              <a:pPr>
                <a:defRPr/>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55CEDFF0-4B0A-48C3-BA3A-A8BAC7DAE0E1}" type="datetimeFigureOut">
              <a:rPr lang="en-US"/>
              <a:pPr>
                <a:defRPr/>
              </a:pPr>
              <a:t>6/8/2017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smtClean="0">
                <a:solidFill>
                  <a:srgbClr val="FFFFFF"/>
                </a:solidFill>
              </a:defRPr>
            </a:lvl1pPr>
          </a:lstStyle>
          <a:p>
            <a:pPr>
              <a:defRPr/>
            </a:pPr>
            <a:fld id="{E8909742-43E9-4863-80F9-47B00B16A9E7}"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ECD5AC-B1C7-4928-A862-2E6F0F5D6645}" type="datetimeFigureOut">
              <a:rPr lang="en-US"/>
              <a:pPr>
                <a:defRPr/>
              </a:pPr>
              <a:t>6/8/2017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23FA2-07C6-4349-A859-31FBAF9F56B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defTabSz="914400">
              <a:defRPr/>
            </a:lvl1pPr>
          </a:lstStyle>
          <a:p>
            <a:pPr>
              <a:defRPr/>
            </a:pPr>
            <a:fld id="{BC3A65C6-18B4-4CD3-B82C-00CB77FD6FD5}" type="datetimeFigureOut">
              <a:rPr lang="en-US"/>
              <a:pPr>
                <a:defRPr/>
              </a:pPr>
              <a:t>6/8/2017</a:t>
            </a:fld>
            <a:endParaRPr lang="en-US" dirty="0"/>
          </a:p>
        </p:txBody>
      </p:sp>
      <p:sp>
        <p:nvSpPr>
          <p:cNvPr id="10" name="Slide Number Placeholder 12"/>
          <p:cNvSpPr>
            <a:spLocks noGrp="1"/>
          </p:cNvSpPr>
          <p:nvPr>
            <p:ph type="sldNum" sz="quarter" idx="11"/>
          </p:nvPr>
        </p:nvSpPr>
        <p:spPr>
          <a:xfrm>
            <a:off x="0" y="4667250"/>
            <a:ext cx="1447800" cy="663575"/>
          </a:xfrm>
        </p:spPr>
        <p:txBody>
          <a:bodyPr rtlCol="0"/>
          <a:lstStyle>
            <a:lvl1pPr defTabSz="914400">
              <a:defRPr sz="2800" smtClean="0"/>
            </a:lvl1pPr>
          </a:lstStyle>
          <a:p>
            <a:pPr>
              <a:defRPr/>
            </a:pPr>
            <a:fld id="{B5810058-8FA8-44C9-BD20-94E0F2DF237F}"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defTabSz="914400">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6B7340D-7E3B-4E1F-ABC8-62CAEA6F2D95}" type="datetimeFigureOut">
              <a:rPr lang="en-US"/>
              <a:pPr>
                <a:defRPr/>
              </a:pPr>
              <a:t>6/8/2017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34FEB75-9D47-4E72-9FCD-8A71FDF1FF28}" type="slidenum">
              <a:rPr lang="en-US"/>
              <a:pPr>
                <a:defRPr/>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defTabSz="914400">
              <a:defRPr/>
            </a:lvl1pPr>
          </a:lstStyle>
          <a:p>
            <a:pPr>
              <a:defRPr/>
            </a:pPr>
            <a:fld id="{64F4B3F8-FD26-43B0-8BEE-837EAD83707D}" type="datetimeFigureOut">
              <a:rPr lang="en-US"/>
              <a:pPr>
                <a:defRPr/>
              </a:pPr>
              <a:t>6/8/2017</a:t>
            </a:fld>
            <a:endParaRPr lang="en-US" dirty="0"/>
          </a:p>
        </p:txBody>
      </p:sp>
      <p:sp>
        <p:nvSpPr>
          <p:cNvPr id="8" name="Footer Placeholder 4"/>
          <p:cNvSpPr>
            <a:spLocks noGrp="1"/>
          </p:cNvSpPr>
          <p:nvPr>
            <p:ph type="ftr" sz="quarter" idx="11"/>
          </p:nvPr>
        </p:nvSpPr>
        <p:spPr>
          <a:xfrm>
            <a:off x="457200" y="6248400"/>
            <a:ext cx="5573713" cy="365125"/>
          </a:xfrm>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defTabSz="914400">
              <a:defRPr/>
            </a:lvl1pPr>
          </a:lstStyle>
          <a:p>
            <a:pPr>
              <a:defRPr/>
            </a:pPr>
            <a:fld id="{EC483A3C-04CD-4CA1-A6B7-FAA432B32B20}"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86" y="1151939"/>
            <a:ext cx="7358063" cy="2321719"/>
          </a:xfrm>
          <a:prstGeom prst="rect">
            <a:avLst/>
          </a:prstGeom>
        </p:spPr>
        <p:txBody>
          <a:bodyPr anchor="b">
            <a:normAutofit/>
          </a:bodyPr>
          <a:lstStyle>
            <a:lvl1pPr>
              <a:defRPr sz="4050"/>
            </a:lvl1pPr>
          </a:lstStyle>
          <a:p>
            <a:pPr lvl="0"/>
            <a:r>
              <a:rPr dirty="0"/>
              <a:t>Title Text</a:t>
            </a:r>
          </a:p>
        </p:txBody>
      </p:sp>
      <p:sp>
        <p:nvSpPr>
          <p:cNvPr id="6" name="Shape 6"/>
          <p:cNvSpPr>
            <a:spLocks noGrp="1"/>
          </p:cNvSpPr>
          <p:nvPr>
            <p:ph type="body" idx="1"/>
          </p:nvPr>
        </p:nvSpPr>
        <p:spPr>
          <a:xfrm>
            <a:off x="892986" y="3536165"/>
            <a:ext cx="7358063" cy="794743"/>
          </a:xfrm>
          <a:prstGeom prst="rect">
            <a:avLst/>
          </a:prstGeom>
        </p:spPr>
        <p:txBody>
          <a:bodyPr/>
          <a:lstStyle>
            <a:lvl1pPr marL="0" indent="0" algn="ctr">
              <a:spcBef>
                <a:spcPts val="0"/>
              </a:spcBef>
              <a:buSzTx/>
              <a:buNone/>
              <a:defRPr sz="1650"/>
            </a:lvl1pPr>
            <a:lvl2pPr marL="0" indent="120476" algn="ctr">
              <a:spcBef>
                <a:spcPts val="0"/>
              </a:spcBef>
              <a:buSzTx/>
              <a:buNone/>
              <a:defRPr sz="1650"/>
            </a:lvl2pPr>
            <a:lvl3pPr marL="0" indent="240950" algn="ctr">
              <a:spcBef>
                <a:spcPts val="0"/>
              </a:spcBef>
              <a:buSzTx/>
              <a:buNone/>
              <a:defRPr sz="1650"/>
            </a:lvl3pPr>
            <a:lvl4pPr marL="0" indent="361426" algn="ctr">
              <a:spcBef>
                <a:spcPts val="0"/>
              </a:spcBef>
              <a:buSzTx/>
              <a:buNone/>
              <a:defRPr sz="1650"/>
            </a:lvl4pPr>
            <a:lvl5pPr marL="0" indent="481902" algn="ctr">
              <a:spcBef>
                <a:spcPts val="0"/>
              </a:spcBef>
              <a:buSzTx/>
              <a:buNone/>
              <a:defRPr sz="1650"/>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669730" y="269974"/>
            <a:ext cx="7804547" cy="1158239"/>
          </a:xfrm>
          <a:prstGeom prst="rect">
            <a:avLst/>
          </a:prstGeom>
          <a:noFill/>
          <a:ln>
            <a:noFill/>
          </a:ln>
        </p:spPr>
        <p:txBody>
          <a:bodyPr lIns="91425" tIns="91425" rIns="91425" bIns="91425"/>
          <a:lstStyle>
            <a:lvl1pPr marL="0" marR="0" lvl="0" indent="0" algn="ctr" rtl="0">
              <a:spcBef>
                <a:spcPts val="0"/>
              </a:spcBef>
              <a:buNone/>
              <a:defRPr sz="2850" b="1" i="0" u="none" strike="noStrike" cap="none">
                <a:solidFill>
                  <a:srgbClr val="B13F9A"/>
                </a:solidFill>
                <a:latin typeface="Helvetica Neue"/>
                <a:ea typeface="Helvetica Neue"/>
                <a:cs typeface="Helvetica Neue"/>
                <a:sym typeface="Helvetica Neue"/>
              </a:defRPr>
            </a:lvl1pPr>
            <a:lvl2pPr marL="0" marR="0" lvl="1" indent="114297" algn="ctr" rtl="0">
              <a:spcBef>
                <a:spcPts val="0"/>
              </a:spcBef>
              <a:buNone/>
              <a:defRPr sz="4200" b="0" i="0" u="none" strike="noStrike" cap="none">
                <a:latin typeface="Helvetica Neue"/>
                <a:ea typeface="Helvetica Neue"/>
                <a:cs typeface="Helvetica Neue"/>
                <a:sym typeface="Helvetica Neue"/>
              </a:defRPr>
            </a:lvl2pPr>
            <a:lvl3pPr marL="0" marR="0" lvl="2" indent="238119" algn="ctr" rtl="0">
              <a:spcBef>
                <a:spcPts val="0"/>
              </a:spcBef>
              <a:buNone/>
              <a:defRPr sz="4200" b="0" i="0" u="none" strike="noStrike" cap="none">
                <a:latin typeface="Helvetica Neue"/>
                <a:ea typeface="Helvetica Neue"/>
                <a:cs typeface="Helvetica Neue"/>
                <a:sym typeface="Helvetica Neue"/>
              </a:defRPr>
            </a:lvl3pPr>
            <a:lvl4pPr marL="0" marR="0" lvl="3" indent="352416" algn="ctr" rtl="0">
              <a:spcBef>
                <a:spcPts val="0"/>
              </a:spcBef>
              <a:buNone/>
              <a:defRPr sz="4200" b="0" i="0" u="none" strike="noStrike" cap="none">
                <a:latin typeface="Helvetica Neue"/>
                <a:ea typeface="Helvetica Neue"/>
                <a:cs typeface="Helvetica Neue"/>
                <a:sym typeface="Helvetica Neue"/>
              </a:defRPr>
            </a:lvl4pPr>
            <a:lvl5pPr marL="0" marR="0" lvl="4" indent="476238" algn="ctr" rtl="0">
              <a:spcBef>
                <a:spcPts val="0"/>
              </a:spcBef>
              <a:buNone/>
              <a:defRPr sz="4200" b="0" i="0" u="none" strike="noStrike" cap="none">
                <a:latin typeface="Helvetica Neue"/>
                <a:ea typeface="Helvetica Neue"/>
                <a:cs typeface="Helvetica Neue"/>
                <a:sym typeface="Helvetica Neue"/>
              </a:defRPr>
            </a:lvl5pPr>
            <a:lvl6pPr marL="0" marR="0" lvl="5" indent="600060" algn="ctr" rtl="0">
              <a:spcBef>
                <a:spcPts val="0"/>
              </a:spcBef>
              <a:buNone/>
              <a:defRPr sz="4200" b="0" i="0" u="none" strike="noStrike" cap="none">
                <a:latin typeface="Helvetica Neue"/>
                <a:ea typeface="Helvetica Neue"/>
                <a:cs typeface="Helvetica Neue"/>
                <a:sym typeface="Helvetica Neue"/>
              </a:defRPr>
            </a:lvl6pPr>
            <a:lvl7pPr marL="0" marR="0" lvl="6" indent="714357" algn="ctr" rtl="0">
              <a:spcBef>
                <a:spcPts val="0"/>
              </a:spcBef>
              <a:buNone/>
              <a:defRPr sz="4200" b="0" i="0" u="none" strike="noStrike" cap="none">
                <a:latin typeface="Helvetica Neue"/>
                <a:ea typeface="Helvetica Neue"/>
                <a:cs typeface="Helvetica Neue"/>
                <a:sym typeface="Helvetica Neue"/>
              </a:defRPr>
            </a:lvl7pPr>
            <a:lvl8pPr marL="0" marR="0" lvl="7" indent="838179" algn="ctr" rtl="0">
              <a:spcBef>
                <a:spcPts val="0"/>
              </a:spcBef>
              <a:buNone/>
              <a:defRPr sz="4200" b="0" i="0" u="none" strike="noStrike" cap="none">
                <a:latin typeface="Helvetica Neue"/>
                <a:ea typeface="Helvetica Neue"/>
                <a:cs typeface="Helvetica Neue"/>
                <a:sym typeface="Helvetica Neue"/>
              </a:defRPr>
            </a:lvl8pPr>
            <a:lvl9pPr marL="0" marR="0" lvl="8" indent="962001" algn="ctr" rtl="0">
              <a:spcBef>
                <a:spcPts val="0"/>
              </a:spcBef>
              <a:buNone/>
              <a:defRPr sz="4200" b="0" i="0" u="none" strike="noStrike" cap="none">
                <a:latin typeface="Helvetica Neue"/>
                <a:ea typeface="Helvetica Neue"/>
                <a:cs typeface="Helvetica Neue"/>
                <a:sym typeface="Helvetica Neue"/>
              </a:defRPr>
            </a:lvl9pPr>
          </a:lstStyle>
          <a:p>
            <a:endParaRPr/>
          </a:p>
        </p:txBody>
      </p:sp>
      <p:sp>
        <p:nvSpPr>
          <p:cNvPr id="21" name="Shape 21"/>
          <p:cNvSpPr txBox="1">
            <a:spLocks noGrp="1"/>
          </p:cNvSpPr>
          <p:nvPr>
            <p:ph type="body" idx="1"/>
          </p:nvPr>
        </p:nvSpPr>
        <p:spPr>
          <a:xfrm>
            <a:off x="669730" y="1593669"/>
            <a:ext cx="7804547" cy="4657115"/>
          </a:xfrm>
          <a:prstGeom prst="rect">
            <a:avLst/>
          </a:prstGeom>
          <a:noFill/>
          <a:ln>
            <a:noFill/>
          </a:ln>
        </p:spPr>
        <p:txBody>
          <a:bodyPr lIns="91425" tIns="91425" rIns="91425" bIns="91425"/>
          <a:lstStyle>
            <a:lvl1pPr marL="234258" marR="0" lvl="0" indent="-144964" algn="l" rtl="0">
              <a:spcBef>
                <a:spcPts val="900"/>
              </a:spcBef>
              <a:buSzPct val="75000"/>
              <a:buFont typeface="Helvetica Neue"/>
              <a:buChar char="•"/>
              <a:defRPr sz="1875" b="0" i="0" u="none" strike="noStrike" cap="none">
                <a:latin typeface="Helvetica Neue"/>
                <a:ea typeface="Helvetica Neue"/>
                <a:cs typeface="Helvetica Neue"/>
                <a:sym typeface="Helvetica Neue"/>
              </a:defRPr>
            </a:lvl1pPr>
            <a:lvl2pPr marL="468516" marR="0" lvl="1" indent="-150627" algn="l" rtl="0">
              <a:spcBef>
                <a:spcPts val="900"/>
              </a:spcBef>
              <a:buSzPct val="75000"/>
              <a:buFont typeface="Helvetica Neue"/>
              <a:buChar char="•"/>
              <a:defRPr sz="1875" b="0" i="0" u="none" strike="noStrike" cap="none">
                <a:latin typeface="Helvetica Neue"/>
                <a:ea typeface="Helvetica Neue"/>
                <a:cs typeface="Helvetica Neue"/>
                <a:sym typeface="Helvetica Neue"/>
              </a:defRPr>
            </a:lvl2pPr>
            <a:lvl3pPr marL="702775" marR="0" lvl="2" indent="-146766" algn="l" rtl="0">
              <a:spcBef>
                <a:spcPts val="900"/>
              </a:spcBef>
              <a:buSzPct val="75000"/>
              <a:buFont typeface="Helvetica Neue"/>
              <a:buChar char="•"/>
              <a:defRPr sz="1875" b="0" i="0" u="none" strike="noStrike" cap="none">
                <a:latin typeface="Helvetica Neue"/>
                <a:ea typeface="Helvetica Neue"/>
                <a:cs typeface="Helvetica Neue"/>
                <a:sym typeface="Helvetica Neue"/>
              </a:defRPr>
            </a:lvl3pPr>
            <a:lvl4pPr marL="937033" marR="0" lvl="3" indent="-152430" algn="l" rtl="0">
              <a:spcBef>
                <a:spcPts val="900"/>
              </a:spcBef>
              <a:buSzPct val="75000"/>
              <a:buFont typeface="Helvetica Neue"/>
              <a:buChar char="•"/>
              <a:defRPr sz="1875" b="0" i="0" u="none" strike="noStrike" cap="none">
                <a:latin typeface="Helvetica Neue"/>
                <a:ea typeface="Helvetica Neue"/>
                <a:cs typeface="Helvetica Neue"/>
                <a:sym typeface="Helvetica Neue"/>
              </a:defRPr>
            </a:lvl4pPr>
            <a:lvl5pPr marL="1171291" marR="0" lvl="4" indent="-148569" algn="l" rtl="0">
              <a:spcBef>
                <a:spcPts val="900"/>
              </a:spcBef>
              <a:buSzPct val="75000"/>
              <a:buFont typeface="Helvetica Neue"/>
              <a:buChar char="•"/>
              <a:defRPr sz="1875" b="0" i="0" u="none" strike="noStrike" cap="none">
                <a:latin typeface="Helvetica Neue"/>
                <a:ea typeface="Helvetica Neue"/>
                <a:cs typeface="Helvetica Neue"/>
                <a:sym typeface="Helvetica Neue"/>
              </a:defRPr>
            </a:lvl5pPr>
            <a:lvl6pPr marL="1405549" marR="0" lvl="5" indent="-154233" algn="l" rtl="0">
              <a:spcBef>
                <a:spcPts val="2215"/>
              </a:spcBef>
              <a:buSzPct val="75000"/>
              <a:buFont typeface="Helvetica Neue"/>
              <a:buChar char="•"/>
              <a:defRPr sz="1875" b="0" i="0" u="none" strike="noStrike" cap="none">
                <a:latin typeface="Helvetica Neue"/>
                <a:ea typeface="Helvetica Neue"/>
                <a:cs typeface="Helvetica Neue"/>
                <a:sym typeface="Helvetica Neue"/>
              </a:defRPr>
            </a:lvl6pPr>
            <a:lvl7pPr marL="1639807" marR="0" lvl="6" indent="-150372" algn="l" rtl="0">
              <a:spcBef>
                <a:spcPts val="2215"/>
              </a:spcBef>
              <a:buSzPct val="75000"/>
              <a:buFont typeface="Helvetica Neue"/>
              <a:buChar char="•"/>
              <a:defRPr sz="1875" b="0" i="0" u="none" strike="noStrike" cap="none">
                <a:latin typeface="Helvetica Neue"/>
                <a:ea typeface="Helvetica Neue"/>
                <a:cs typeface="Helvetica Neue"/>
                <a:sym typeface="Helvetica Neue"/>
              </a:defRPr>
            </a:lvl7pPr>
            <a:lvl8pPr marL="1874066" marR="0" lvl="7" indent="-146511" algn="l" rtl="0">
              <a:spcBef>
                <a:spcPts val="2215"/>
              </a:spcBef>
              <a:buSzPct val="75000"/>
              <a:buFont typeface="Helvetica Neue"/>
              <a:buChar char="•"/>
              <a:defRPr sz="1875" b="0" i="0" u="none" strike="noStrike" cap="none">
                <a:latin typeface="Helvetica Neue"/>
                <a:ea typeface="Helvetica Neue"/>
                <a:cs typeface="Helvetica Neue"/>
                <a:sym typeface="Helvetica Neue"/>
              </a:defRPr>
            </a:lvl8pPr>
            <a:lvl9pPr marL="2108324" marR="0" lvl="8" indent="-152175" algn="l" rtl="0">
              <a:spcBef>
                <a:spcPts val="2215"/>
              </a:spcBef>
              <a:buSzPct val="75000"/>
              <a:buFont typeface="Helvetica Neue"/>
              <a:buChar char="•"/>
              <a:defRPr sz="1875" b="0" i="0" u="none" strike="noStrike" cap="none">
                <a:latin typeface="Helvetica Neue"/>
                <a:ea typeface="Helvetica Neue"/>
                <a:cs typeface="Helvetica Neue"/>
                <a:sym typeface="Helvetica Neu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a:defRPr/>
            </a:lvl1pPr>
          </a:lstStyle>
          <a:p>
            <a:pPr>
              <a:defRPr/>
            </a:pPr>
            <a:fld id="{8FC3F836-842E-4BEA-B541-F47FB0EFF5A8}" type="datetimeFigureOut">
              <a:rPr lang="en-US"/>
              <a:pPr>
                <a:defRPr/>
              </a:pPr>
              <a:t>6/8/2017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097D5EB-24C1-4A31-8925-630A37D8F609}"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7D66D4-8784-4B16-9867-F3A378B522D2}" type="datetimeFigureOut">
              <a:rPr lang="en-US"/>
              <a:pPr>
                <a:defRPr/>
              </a:pPr>
              <a:t>6/8/2017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C584BB-C6DD-426D-A720-2BDA8233D63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0AF8F45-37BC-4F2A-BD05-24004BDC0F93}" type="datetimeFigureOut">
              <a:rPr lang="en-US"/>
              <a:pPr>
                <a:defRPr/>
              </a:pPr>
              <a:t>6/8/2017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528B74-1B9F-45F9-A633-18BEF0E2967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2027EA0-AAB6-4C3A-8DF2-EDF0BF1928F4}" type="datetimeFigureOut">
              <a:rPr lang="en-US"/>
              <a:pPr>
                <a:defRPr/>
              </a:pPr>
              <a:t>6/8/2017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52A98A-63A7-45E3-B0CA-78B5D59C464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AFE4F90-AA1C-4D99-A41A-548C44B832B7}" type="datetimeFigureOut">
              <a:rPr lang="en-US"/>
              <a:pPr>
                <a:defRPr/>
              </a:pPr>
              <a:t>6/8/2017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D3A511-2B11-43D4-8CFA-275573C92BD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8339E6-FAF4-41FC-BDB7-5380CCD878EE}" type="datetimeFigureOut">
              <a:rPr lang="en-US"/>
              <a:pPr>
                <a:defRPr/>
              </a:pPr>
              <a:t>6/8/2017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7D902C2-82CF-4B7A-B2CE-2067290730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CA3261-1344-4A9B-BBFB-B31143B93CEF}" type="datetimeFigureOut">
              <a:rPr lang="en-US"/>
              <a:pPr>
                <a:defRPr/>
              </a:pPr>
              <a:t>6/8/2017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FD8E98-8244-4656-9D6E-36E92F0D43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6971A2-AAC3-4B6F-8FF2-EF243B993290}" type="datetimeFigureOut">
              <a:rPr lang="en-US"/>
              <a:pPr>
                <a:defRPr/>
              </a:pPr>
              <a:t>6/8/2017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09B383-74E1-4521-AA71-D4BC2BAA0AA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B18C371-CD13-48AD-AC12-E5BD11446E71}" type="datetimeFigureOut">
              <a:rPr lang="en-US"/>
              <a:pPr>
                <a:defRPr/>
              </a:pPr>
              <a:t>6/8/2017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F99C13F-91FE-4422-AA45-B9E56A334A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defTabSz="457200" eaLnBrk="1" fontAlgn="auto" latinLnBrk="0" hangingPunct="1">
              <a:spcBef>
                <a:spcPts val="0"/>
              </a:spcBef>
              <a:spcAft>
                <a:spcPts val="0"/>
              </a:spcAft>
              <a:defRPr kumimoji="0" sz="1400" smtClean="0">
                <a:solidFill>
                  <a:srgbClr val="242852"/>
                </a:solidFill>
                <a:latin typeface="+mn-lt"/>
                <a:cs typeface="+mn-cs"/>
              </a:defRPr>
            </a:lvl1pPr>
          </a:lstStyle>
          <a:p>
            <a:pPr>
              <a:defRPr/>
            </a:pPr>
            <a:fld id="{4DA35D14-4922-4C3B-B188-EB9741352629}" type="datetimeFigureOut">
              <a:rPr lang="en-US"/>
              <a:pPr>
                <a:defRPr/>
              </a:pPr>
              <a:t>6/8/2017</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defTabSz="457200" eaLnBrk="1" fontAlgn="auto" latinLnBrk="0" hangingPunct="1">
              <a:spcBef>
                <a:spcPts val="0"/>
              </a:spcBef>
              <a:spcAft>
                <a:spcPts val="0"/>
              </a:spcAft>
              <a:defRPr kumimoji="0" sz="1400" dirty="0">
                <a:solidFill>
                  <a:srgbClr val="242852"/>
                </a:solidFill>
                <a:latin typeface="+mn-lt"/>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defTabSz="457200" eaLnBrk="1" fontAlgn="auto" latinLnBrk="0" hangingPunct="1">
              <a:spcBef>
                <a:spcPts val="0"/>
              </a:spcBef>
              <a:spcAft>
                <a:spcPts val="0"/>
              </a:spcAft>
              <a:defRPr kumimoji="0" sz="1400" b="1" smtClean="0">
                <a:solidFill>
                  <a:srgbClr val="FFFFFF"/>
                </a:solidFill>
                <a:latin typeface="+mn-lt"/>
                <a:cs typeface="+mn-cs"/>
              </a:defRPr>
            </a:lvl1pPr>
          </a:lstStyle>
          <a:p>
            <a:pPr>
              <a:defRPr/>
            </a:pPr>
            <a:fld id="{CF779B3F-36D5-449F-8842-4E62D0AD206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ransition>
    <p:fade/>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7F8FA9"/>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4A66A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18.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a:spLocks noGrp="1"/>
          </p:cNvSpPr>
          <p:nvPr>
            <p:ph type="subTitle" idx="1"/>
          </p:nvPr>
        </p:nvSpPr>
        <p:spPr>
          <a:xfrm>
            <a:off x="2362200" y="6049963"/>
            <a:ext cx="6705600" cy="685800"/>
          </a:xfrm>
        </p:spPr>
        <p:txBody>
          <a:bodyPr/>
          <a:lstStyle/>
          <a:p>
            <a:pPr algn="r"/>
            <a:r>
              <a:rPr lang="en-US" smtClean="0"/>
              <a:t>UPDATE TO UDAC 6.8.2017</a:t>
            </a:r>
          </a:p>
        </p:txBody>
      </p:sp>
      <p:pic>
        <p:nvPicPr>
          <p:cNvPr id="19459" name="Picture 2"/>
          <p:cNvPicPr>
            <a:picLocks noChangeAspect="1" noChangeArrowheads="1"/>
          </p:cNvPicPr>
          <p:nvPr/>
        </p:nvPicPr>
        <p:blipFill>
          <a:blip r:embed="rId2" cstate="print"/>
          <a:srcRect/>
          <a:stretch>
            <a:fillRect/>
          </a:stretch>
        </p:blipFill>
        <p:spPr bwMode="auto">
          <a:xfrm>
            <a:off x="2368550" y="4095750"/>
            <a:ext cx="6775450" cy="17335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srcRect/>
          <a:stretch>
            <a:fillRect/>
          </a:stretch>
        </p:blipFill>
        <p:spPr bwMode="auto">
          <a:xfrm>
            <a:off x="739775" y="1717675"/>
            <a:ext cx="7569200" cy="5140325"/>
          </a:xfrm>
          <a:prstGeom prst="rect">
            <a:avLst/>
          </a:prstGeom>
          <a:noFill/>
          <a:ln w="9525">
            <a:noFill/>
            <a:miter lim="800000"/>
            <a:headEnd/>
            <a:tailEnd/>
          </a:ln>
        </p:spPr>
      </p:pic>
      <p:sp>
        <p:nvSpPr>
          <p:cNvPr id="28675" name="Title 2"/>
          <p:cNvSpPr>
            <a:spLocks noGrp="1"/>
          </p:cNvSpPr>
          <p:nvPr>
            <p:ph type="title"/>
          </p:nvPr>
        </p:nvSpPr>
        <p:spPr>
          <a:xfrm>
            <a:off x="627063" y="255588"/>
            <a:ext cx="6067425" cy="889000"/>
          </a:xfrm>
        </p:spPr>
        <p:txBody>
          <a:bodyPr/>
          <a:lstStyle/>
          <a:p>
            <a:r>
              <a:rPr lang="en-US" smtClean="0"/>
              <a:t>Planned Projects</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446475" y="1633993"/>
          <a:ext cx="5836920" cy="4184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699" name="Title 1"/>
          <p:cNvSpPr>
            <a:spLocks noGrp="1"/>
          </p:cNvSpPr>
          <p:nvPr>
            <p:ph type="title"/>
          </p:nvPr>
        </p:nvSpPr>
        <p:spPr>
          <a:xfrm>
            <a:off x="612775" y="228600"/>
            <a:ext cx="8153400" cy="990600"/>
          </a:xfrm>
        </p:spPr>
        <p:txBody>
          <a:bodyPr/>
          <a:lstStyle/>
          <a:p>
            <a:r>
              <a:rPr lang="en-US" smtClean="0"/>
              <a:t>Transformative Downtown Impact</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p:cNvSpPr>
            <a:spLocks noGrp="1"/>
          </p:cNvSpPr>
          <p:nvPr>
            <p:ph type="body" idx="1"/>
          </p:nvPr>
        </p:nvSpPr>
        <p:spPr/>
        <p:txBody>
          <a:bodyPr/>
          <a:lstStyle/>
          <a:p>
            <a:endParaRPr lang="en-US" smtClean="0"/>
          </a:p>
        </p:txBody>
      </p:sp>
      <p:sp>
        <p:nvSpPr>
          <p:cNvPr id="30723" name="Title 2"/>
          <p:cNvSpPr>
            <a:spLocks noGrp="1"/>
          </p:cNvSpPr>
          <p:nvPr>
            <p:ph type="title"/>
          </p:nvPr>
        </p:nvSpPr>
        <p:spPr/>
        <p:txBody>
          <a:bodyPr/>
          <a:lstStyle/>
          <a:p>
            <a:r>
              <a:rPr lang="en-US" smtClean="0"/>
              <a:t>Market Assessment</a:t>
            </a:r>
          </a:p>
        </p:txBody>
      </p:sp>
      <p:pic>
        <p:nvPicPr>
          <p:cNvPr id="30724" name="Picture 2"/>
          <p:cNvPicPr>
            <a:picLocks noChangeAspect="1" noChangeArrowheads="1"/>
          </p:cNvPicPr>
          <p:nvPr/>
        </p:nvPicPr>
        <p:blipFill>
          <a:blip r:embed="rId2" cstate="print"/>
          <a:srcRect/>
          <a:stretch>
            <a:fillRect/>
          </a:stretch>
        </p:blipFill>
        <p:spPr bwMode="auto">
          <a:xfrm>
            <a:off x="5907088" y="5853113"/>
            <a:ext cx="2998787" cy="7747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03275" y="241300"/>
            <a:ext cx="7600950" cy="993775"/>
          </a:xfrm>
        </p:spPr>
        <p:txBody>
          <a:bodyPr/>
          <a:lstStyle/>
          <a:p>
            <a:r>
              <a:rPr lang="en-US" sz="3500" b="1" smtClean="0"/>
              <a:t>HOUSING </a:t>
            </a:r>
            <a:r>
              <a:rPr lang="en-US" sz="3500" smtClean="0"/>
              <a:t>UNIT</a:t>
            </a:r>
            <a:r>
              <a:rPr lang="en-US" sz="3500" b="1" smtClean="0"/>
              <a:t> </a:t>
            </a:r>
            <a:r>
              <a:rPr lang="en-US" sz="3500" smtClean="0"/>
              <a:t>GROWTH 2000-2015</a:t>
            </a:r>
          </a:p>
        </p:txBody>
      </p:sp>
      <p:sp>
        <p:nvSpPr>
          <p:cNvPr id="3" name="Content Placeholder 2"/>
          <p:cNvSpPr>
            <a:spLocks noGrp="1"/>
          </p:cNvSpPr>
          <p:nvPr>
            <p:ph sz="quarter" idx="1"/>
          </p:nvPr>
        </p:nvSpPr>
        <p:spPr>
          <a:xfrm>
            <a:off x="815975" y="1630363"/>
            <a:ext cx="2862263" cy="4492625"/>
          </a:xfrm>
        </p:spPr>
        <p:txBody>
          <a:bodyPr>
            <a:normAutofit fontScale="77500" lnSpcReduction="20000"/>
          </a:bodyPr>
          <a:lstStyle/>
          <a:p>
            <a:pPr marL="320040" indent="-320040" fontAlgn="auto">
              <a:spcAft>
                <a:spcPts val="0"/>
              </a:spcAft>
              <a:buFont typeface="Wingdings"/>
              <a:buChar char=""/>
              <a:defRPr/>
            </a:pPr>
            <a:r>
              <a:rPr lang="en-US" dirty="0"/>
              <a:t>Growth</a:t>
            </a:r>
          </a:p>
          <a:p>
            <a:pPr marL="640080" lvl="1" indent="-274320" fontAlgn="auto">
              <a:spcAft>
                <a:spcPts val="0"/>
              </a:spcAft>
              <a:buFont typeface="Wingdings 2"/>
              <a:buChar char=""/>
              <a:defRPr/>
            </a:pPr>
            <a:r>
              <a:rPr lang="en-US" b="1" u="sng" dirty="0"/>
              <a:t>150% growth 2000-2015 </a:t>
            </a:r>
          </a:p>
          <a:p>
            <a:pPr marL="640080" lvl="1" indent="-274320" fontAlgn="auto">
              <a:spcAft>
                <a:spcPts val="0"/>
              </a:spcAft>
              <a:buFont typeface="Wingdings 2"/>
              <a:buChar char=""/>
              <a:defRPr/>
            </a:pPr>
            <a:r>
              <a:rPr lang="en-US" dirty="0"/>
              <a:t>15% growth 2010-2015</a:t>
            </a:r>
          </a:p>
          <a:p>
            <a:pPr marL="640080" lvl="1" indent="-274320" fontAlgn="auto">
              <a:spcAft>
                <a:spcPts val="0"/>
              </a:spcAft>
              <a:buFont typeface="Wingdings 2"/>
              <a:buChar char=""/>
              <a:defRPr/>
            </a:pPr>
            <a:r>
              <a:rPr lang="en-US" dirty="0"/>
              <a:t>2000: 9,700 housing units</a:t>
            </a:r>
          </a:p>
          <a:p>
            <a:pPr marL="640080" lvl="1" indent="-274320" fontAlgn="auto">
              <a:spcAft>
                <a:spcPts val="0"/>
              </a:spcAft>
              <a:buFont typeface="Wingdings 2"/>
              <a:buChar char=""/>
              <a:defRPr/>
            </a:pPr>
            <a:r>
              <a:rPr lang="en-US" dirty="0"/>
              <a:t>2015: 24,000 housing units</a:t>
            </a:r>
          </a:p>
          <a:p>
            <a:pPr marL="320040" indent="-320040" fontAlgn="auto">
              <a:spcAft>
                <a:spcPts val="0"/>
              </a:spcAft>
              <a:buFont typeface="Wingdings"/>
              <a:buChar char=""/>
              <a:defRPr/>
            </a:pPr>
            <a:r>
              <a:rPr lang="en-US" dirty="0"/>
              <a:t>Market Share</a:t>
            </a:r>
          </a:p>
          <a:p>
            <a:pPr marL="640080" lvl="1" indent="-274320" fontAlgn="auto">
              <a:spcAft>
                <a:spcPts val="0"/>
              </a:spcAft>
              <a:buFont typeface="Wingdings 2"/>
              <a:buChar char=""/>
              <a:defRPr/>
            </a:pPr>
            <a:r>
              <a:rPr lang="en-US" b="1" u="sng" dirty="0"/>
              <a:t>2000-2010: 1/3 of the City’s housing growth</a:t>
            </a:r>
          </a:p>
          <a:p>
            <a:pPr marL="640080" lvl="1" indent="-274320" fontAlgn="auto">
              <a:spcAft>
                <a:spcPts val="0"/>
              </a:spcAft>
              <a:buFont typeface="Wingdings 2"/>
              <a:buChar char=""/>
              <a:defRPr/>
            </a:pPr>
            <a:r>
              <a:rPr lang="en-US" dirty="0"/>
              <a:t>2010-2014: 12% of City growth</a:t>
            </a:r>
          </a:p>
        </p:txBody>
      </p:sp>
      <p:pic>
        <p:nvPicPr>
          <p:cNvPr id="31748" name="Picture 5"/>
          <p:cNvPicPr>
            <a:picLocks noChangeAspect="1"/>
          </p:cNvPicPr>
          <p:nvPr/>
        </p:nvPicPr>
        <p:blipFill>
          <a:blip r:embed="rId2" cstate="print"/>
          <a:srcRect/>
          <a:stretch>
            <a:fillRect/>
          </a:stretch>
        </p:blipFill>
        <p:spPr bwMode="auto">
          <a:xfrm>
            <a:off x="4451350" y="4502150"/>
            <a:ext cx="3162300" cy="2076450"/>
          </a:xfrm>
          <a:prstGeom prst="rect">
            <a:avLst/>
          </a:prstGeom>
          <a:noFill/>
          <a:ln w="9525">
            <a:noFill/>
            <a:miter lim="800000"/>
            <a:headEnd/>
            <a:tailEnd/>
          </a:ln>
        </p:spPr>
      </p:pic>
      <p:pic>
        <p:nvPicPr>
          <p:cNvPr id="31749" name="Picture 3"/>
          <p:cNvPicPr>
            <a:picLocks noChangeAspect="1" noChangeArrowheads="1"/>
          </p:cNvPicPr>
          <p:nvPr/>
        </p:nvPicPr>
        <p:blipFill>
          <a:blip r:embed="rId3" cstate="print"/>
          <a:srcRect t="16072"/>
          <a:stretch>
            <a:fillRect/>
          </a:stretch>
        </p:blipFill>
        <p:spPr bwMode="auto">
          <a:xfrm>
            <a:off x="4383088" y="1677988"/>
            <a:ext cx="3298825" cy="267493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93750" y="192088"/>
            <a:ext cx="7277100" cy="993775"/>
          </a:xfrm>
        </p:spPr>
        <p:txBody>
          <a:bodyPr/>
          <a:lstStyle/>
          <a:p>
            <a:r>
              <a:rPr lang="en-US" sz="3500" b="1" smtClean="0"/>
              <a:t>EMPLOYMENT</a:t>
            </a:r>
            <a:r>
              <a:rPr lang="en-US" sz="3500" smtClean="0"/>
              <a:t> TRENDS 2003-2013</a:t>
            </a:r>
          </a:p>
        </p:txBody>
      </p:sp>
      <p:sp>
        <p:nvSpPr>
          <p:cNvPr id="32771" name="Content Placeholder 2"/>
          <p:cNvSpPr>
            <a:spLocks noGrp="1"/>
          </p:cNvSpPr>
          <p:nvPr>
            <p:ph sz="quarter" idx="1"/>
          </p:nvPr>
        </p:nvSpPr>
        <p:spPr>
          <a:xfrm>
            <a:off x="236538" y="1749425"/>
            <a:ext cx="4319587" cy="4648200"/>
          </a:xfrm>
        </p:spPr>
        <p:txBody>
          <a:bodyPr/>
          <a:lstStyle/>
          <a:p>
            <a:pPr>
              <a:spcBef>
                <a:spcPts val="450"/>
              </a:spcBef>
              <a:spcAft>
                <a:spcPts val="225"/>
              </a:spcAft>
            </a:pPr>
            <a:r>
              <a:rPr lang="en-US" sz="2000" smtClean="0"/>
              <a:t>9.0% of Dallas &amp; Collin County job growth</a:t>
            </a:r>
          </a:p>
          <a:p>
            <a:pPr>
              <a:spcBef>
                <a:spcPts val="450"/>
              </a:spcBef>
              <a:spcAft>
                <a:spcPts val="225"/>
              </a:spcAft>
            </a:pPr>
            <a:r>
              <a:rPr lang="en-US" sz="2000" b="1" smtClean="0"/>
              <a:t>360</a:t>
            </a:r>
            <a:r>
              <a:rPr lang="en-US" sz="2000" smtClean="0"/>
              <a:t> </a:t>
            </a:r>
            <a:r>
              <a:rPr lang="en-US" sz="2000" b="1" smtClean="0"/>
              <a:t>Plan</a:t>
            </a:r>
            <a:r>
              <a:rPr lang="en-US" sz="2000" smtClean="0"/>
              <a:t> </a:t>
            </a:r>
            <a:r>
              <a:rPr lang="en-US" sz="2000" b="1" smtClean="0"/>
              <a:t>Area added 26,800 jobs (+16%)</a:t>
            </a:r>
          </a:p>
          <a:p>
            <a:pPr lvl="1">
              <a:spcBef>
                <a:spcPts val="450"/>
              </a:spcBef>
              <a:spcAft>
                <a:spcPts val="225"/>
              </a:spcAft>
            </a:pPr>
            <a:r>
              <a:rPr lang="en-US" sz="2000" smtClean="0"/>
              <a:t>Baylor +28,000 jobs</a:t>
            </a:r>
          </a:p>
          <a:p>
            <a:pPr lvl="1">
              <a:spcBef>
                <a:spcPts val="450"/>
              </a:spcBef>
              <a:spcAft>
                <a:spcPts val="225"/>
              </a:spcAft>
            </a:pPr>
            <a:r>
              <a:rPr lang="en-US" sz="2000" smtClean="0"/>
              <a:t>West End +8,300</a:t>
            </a:r>
          </a:p>
          <a:p>
            <a:pPr>
              <a:spcBef>
                <a:spcPts val="450"/>
              </a:spcBef>
              <a:spcAft>
                <a:spcPts val="225"/>
              </a:spcAft>
            </a:pPr>
            <a:r>
              <a:rPr lang="en-US" sz="2000" smtClean="0"/>
              <a:t>Contractions/Shift:</a:t>
            </a:r>
          </a:p>
          <a:p>
            <a:pPr lvl="1">
              <a:spcBef>
                <a:spcPts val="450"/>
              </a:spcBef>
              <a:spcAft>
                <a:spcPts val="225"/>
              </a:spcAft>
            </a:pPr>
            <a:r>
              <a:rPr lang="en-US" sz="2000" smtClean="0"/>
              <a:t>Civic Center, Main, Reunion</a:t>
            </a:r>
          </a:p>
          <a:p>
            <a:pPr lvl="1">
              <a:spcBef>
                <a:spcPts val="450"/>
              </a:spcBef>
              <a:spcAft>
                <a:spcPts val="225"/>
              </a:spcAft>
            </a:pPr>
            <a:r>
              <a:rPr lang="en-US" sz="2000" smtClean="0"/>
              <a:t>Conversion of Class B-C office to residential</a:t>
            </a:r>
          </a:p>
        </p:txBody>
      </p:sp>
      <p:pic>
        <p:nvPicPr>
          <p:cNvPr id="32772" name="Picture 5"/>
          <p:cNvPicPr>
            <a:picLocks noChangeAspect="1" noChangeArrowheads="1"/>
          </p:cNvPicPr>
          <p:nvPr/>
        </p:nvPicPr>
        <p:blipFill>
          <a:blip r:embed="rId2" cstate="print"/>
          <a:srcRect l="39355" r="-2"/>
          <a:stretch>
            <a:fillRect/>
          </a:stretch>
        </p:blipFill>
        <p:spPr bwMode="auto">
          <a:xfrm>
            <a:off x="4929188" y="1749425"/>
            <a:ext cx="3168650" cy="4648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533400" y="103188"/>
            <a:ext cx="7886700" cy="1325562"/>
          </a:xfrm>
        </p:spPr>
        <p:txBody>
          <a:bodyPr/>
          <a:lstStyle/>
          <a:p>
            <a:r>
              <a:rPr lang="en-US" sz="3200" b="1" smtClean="0"/>
              <a:t>Growth</a:t>
            </a:r>
            <a:r>
              <a:rPr lang="en-US" sz="3200" smtClean="0"/>
              <a:t> Industries 2003-2013</a:t>
            </a:r>
            <a:endParaRPr lang="en-US" sz="3200" b="1" smtClean="0"/>
          </a:p>
        </p:txBody>
      </p:sp>
      <p:sp>
        <p:nvSpPr>
          <p:cNvPr id="33795" name="Content Placeholder 5"/>
          <p:cNvSpPr>
            <a:spLocks noGrp="1"/>
          </p:cNvSpPr>
          <p:nvPr>
            <p:ph sz="quarter" idx="1"/>
          </p:nvPr>
        </p:nvSpPr>
        <p:spPr>
          <a:xfrm>
            <a:off x="457200" y="1908175"/>
            <a:ext cx="8208963" cy="4295775"/>
          </a:xfrm>
        </p:spPr>
        <p:txBody>
          <a:bodyPr/>
          <a:lstStyle/>
          <a:p>
            <a:r>
              <a:rPr lang="en-US" sz="2500" smtClean="0"/>
              <a:t>77% of net growth (20,583 jobs) attributed to the Baylor University Medical Center</a:t>
            </a:r>
          </a:p>
          <a:p>
            <a:r>
              <a:rPr lang="en-US" sz="2500" smtClean="0"/>
              <a:t>Other growth industries include Real Estate, Professional Services, Management, and Health Care</a:t>
            </a:r>
          </a:p>
          <a:p>
            <a:endParaRPr lang="en-US" smtClean="0"/>
          </a:p>
        </p:txBody>
      </p:sp>
      <p:pic>
        <p:nvPicPr>
          <p:cNvPr id="33796" name="Picture 2"/>
          <p:cNvPicPr>
            <a:picLocks noChangeAspect="1" noChangeArrowheads="1"/>
          </p:cNvPicPr>
          <p:nvPr/>
        </p:nvPicPr>
        <p:blipFill>
          <a:blip r:embed="rId2" cstate="print"/>
          <a:srcRect t="28835"/>
          <a:stretch>
            <a:fillRect/>
          </a:stretch>
        </p:blipFill>
        <p:spPr bwMode="auto">
          <a:xfrm>
            <a:off x="1028700" y="3870325"/>
            <a:ext cx="7043738" cy="276066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1700" y="274638"/>
            <a:ext cx="6907213" cy="995362"/>
          </a:xfrm>
        </p:spPr>
        <p:txBody>
          <a:bodyPr>
            <a:normAutofit fontScale="90000"/>
          </a:bodyPr>
          <a:lstStyle/>
          <a:p>
            <a:pPr fontAlgn="auto">
              <a:spcAft>
                <a:spcPts val="0"/>
              </a:spcAft>
              <a:defRPr/>
            </a:pPr>
            <a:r>
              <a:rPr lang="en-US" dirty="0"/>
              <a:t>MARKET MOMENTUM SCORING</a:t>
            </a:r>
          </a:p>
        </p:txBody>
      </p:sp>
      <p:pic>
        <p:nvPicPr>
          <p:cNvPr id="34819" name="Picture 2"/>
          <p:cNvPicPr>
            <a:picLocks noChangeAspect="1" noChangeArrowheads="1"/>
          </p:cNvPicPr>
          <p:nvPr/>
        </p:nvPicPr>
        <p:blipFill>
          <a:blip r:embed="rId3" cstate="print"/>
          <a:srcRect/>
          <a:stretch>
            <a:fillRect/>
          </a:stretch>
        </p:blipFill>
        <p:spPr bwMode="auto">
          <a:xfrm>
            <a:off x="969963" y="1677988"/>
            <a:ext cx="7434262" cy="4902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quarter" idx="1"/>
          </p:nvPr>
        </p:nvSpPr>
        <p:spPr>
          <a:xfrm>
            <a:off x="903288" y="1752600"/>
            <a:ext cx="7661275" cy="3136900"/>
          </a:xfrm>
        </p:spPr>
        <p:txBody>
          <a:bodyPr/>
          <a:lstStyle/>
          <a:p>
            <a:r>
              <a:rPr lang="en-US" sz="2500" smtClean="0"/>
              <a:t>NCTCOG 2040 demographic forecast is not consistent with recent development trends</a:t>
            </a:r>
          </a:p>
          <a:p>
            <a:endParaRPr lang="en-US" sz="2500" smtClean="0"/>
          </a:p>
          <a:p>
            <a:r>
              <a:rPr lang="en-US" sz="2500" smtClean="0"/>
              <a:t>An alternative 2040 forecast was developed to reflect known development projects and opportunities and to account for high speed rail development</a:t>
            </a:r>
          </a:p>
          <a:p>
            <a:endParaRPr lang="en-US" sz="2500" smtClean="0"/>
          </a:p>
          <a:p>
            <a:r>
              <a:rPr lang="en-US" sz="2500" smtClean="0"/>
              <a:t>Comparison between scenarios of the </a:t>
            </a:r>
            <a:r>
              <a:rPr lang="en-US" sz="2500" u="sng" smtClean="0"/>
              <a:t>jobs to population ratio</a:t>
            </a:r>
            <a:r>
              <a:rPr lang="en-US" sz="2500" smtClean="0"/>
              <a:t> for the DT 360 area shows significant change that would impact future trip patterns</a:t>
            </a:r>
          </a:p>
        </p:txBody>
      </p:sp>
      <p:sp>
        <p:nvSpPr>
          <p:cNvPr id="35843" name="Title 1"/>
          <p:cNvSpPr txBox="1">
            <a:spLocks/>
          </p:cNvSpPr>
          <p:nvPr/>
        </p:nvSpPr>
        <p:spPr bwMode="auto">
          <a:xfrm>
            <a:off x="2692400" y="33338"/>
            <a:ext cx="5872163" cy="1325562"/>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ALTERNATIVE 2040 FORECAST</a:t>
            </a:r>
            <a:r>
              <a:rPr lang="en-US" sz="3300">
                <a:solidFill>
                  <a:srgbClr val="000000"/>
                </a:solidFill>
                <a:latin typeface="Tw Cen MT" pitchFamily="34" charset="0"/>
              </a:rPr>
              <a:t>	</a:t>
            </a:r>
          </a:p>
        </p:txBody>
      </p:sp>
      <p:sp>
        <p:nvSpPr>
          <p:cNvPr id="7" name="Title 3"/>
          <p:cNvSpPr>
            <a:spLocks noGrp="1"/>
          </p:cNvSpPr>
          <p:nvPr>
            <p:ph type="title"/>
          </p:nvPr>
        </p:nvSpPr>
        <p:spPr>
          <a:xfrm>
            <a:off x="901700" y="274638"/>
            <a:ext cx="7216775" cy="995362"/>
          </a:xfrm>
        </p:spPr>
        <p:txBody>
          <a:bodyPr>
            <a:normAutofit fontScale="90000"/>
          </a:bodyPr>
          <a:lstStyle/>
          <a:p>
            <a:pPr fontAlgn="auto">
              <a:spcAft>
                <a:spcPts val="0"/>
              </a:spcAft>
              <a:defRPr/>
            </a:pPr>
            <a:r>
              <a:rPr lang="en-US" dirty="0" smtClean="0"/>
              <a:t>Alternative Demographic Forecast</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txBox="1">
            <a:spLocks/>
          </p:cNvSpPr>
          <p:nvPr/>
        </p:nvSpPr>
        <p:spPr bwMode="auto">
          <a:xfrm>
            <a:off x="2692400" y="33338"/>
            <a:ext cx="5872163" cy="1325562"/>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NCTCOG </a:t>
            </a:r>
            <a:r>
              <a:rPr lang="en-US" sz="3300">
                <a:solidFill>
                  <a:srgbClr val="000000"/>
                </a:solidFill>
                <a:latin typeface="Tw Cen MT" pitchFamily="34" charset="0"/>
              </a:rPr>
              <a:t>	</a:t>
            </a:r>
          </a:p>
        </p:txBody>
      </p:sp>
      <p:sp>
        <p:nvSpPr>
          <p:cNvPr id="14" name="Title 3"/>
          <p:cNvSpPr txBox="1">
            <a:spLocks/>
          </p:cNvSpPr>
          <p:nvPr/>
        </p:nvSpPr>
        <p:spPr>
          <a:xfrm>
            <a:off x="901700" y="274638"/>
            <a:ext cx="7216775" cy="995362"/>
          </a:xfrm>
          <a:prstGeom prst="rect">
            <a:avLst/>
          </a:prstGeom>
        </p:spPr>
        <p:txBody>
          <a:bodyPr anchor="ctr">
            <a:normAutofit fontScale="97500"/>
          </a:bodyPr>
          <a:lstStyle>
            <a:lvl1pPr algn="l" rtl="0" eaLnBrk="1" latinLnBrk="0" hangingPunct="1">
              <a:spcBef>
                <a:spcPct val="0"/>
              </a:spcBef>
              <a:buNone/>
              <a:defRPr kumimoji="0" sz="4400" b="0" kern="1200">
                <a:solidFill>
                  <a:schemeClr val="tx2"/>
                </a:solidFill>
                <a:latin typeface="+mj-lt"/>
                <a:ea typeface="+mj-ea"/>
                <a:cs typeface="+mj-cs"/>
              </a:defRPr>
            </a:lvl1pPr>
          </a:lstStyle>
          <a:p>
            <a:pPr fontAlgn="auto">
              <a:spcAft>
                <a:spcPts val="0"/>
              </a:spcAft>
              <a:defRPr/>
            </a:pPr>
            <a:r>
              <a:rPr lang="en-US" dirty="0" smtClean="0">
                <a:solidFill>
                  <a:srgbClr val="242852"/>
                </a:solidFill>
              </a:rPr>
              <a:t>NTCOG 2040 FORECAST</a:t>
            </a:r>
            <a:endParaRPr lang="en-US" dirty="0">
              <a:solidFill>
                <a:srgbClr val="242852"/>
              </a:solidFill>
            </a:endParaRPr>
          </a:p>
        </p:txBody>
      </p:sp>
      <p:sp>
        <p:nvSpPr>
          <p:cNvPr id="36868" name="Title 6"/>
          <p:cNvSpPr txBox="1">
            <a:spLocks/>
          </p:cNvSpPr>
          <p:nvPr/>
        </p:nvSpPr>
        <p:spPr bwMode="auto">
          <a:xfrm>
            <a:off x="171450" y="1655763"/>
            <a:ext cx="5975350" cy="309562"/>
          </a:xfrm>
          <a:prstGeom prst="rect">
            <a:avLst/>
          </a:prstGeom>
          <a:noFill/>
          <a:ln w="9525">
            <a:noFill/>
            <a:miter lim="800000"/>
            <a:headEnd/>
            <a:tailEnd/>
          </a:ln>
        </p:spPr>
        <p:txBody>
          <a:bodyPr anchor="ctr"/>
          <a:lstStyle/>
          <a:p>
            <a:pPr defTabSz="457200"/>
            <a:r>
              <a:rPr lang="en-US" sz="1700">
                <a:solidFill>
                  <a:srgbClr val="000000"/>
                </a:solidFill>
                <a:latin typeface="Tw Cen MT" pitchFamily="34" charset="0"/>
              </a:rPr>
              <a:t>NCTCOG 2040 Forecast Jobs per Resident</a:t>
            </a:r>
          </a:p>
        </p:txBody>
      </p:sp>
      <p:pic>
        <p:nvPicPr>
          <p:cNvPr id="36869" name="Picture 17"/>
          <p:cNvPicPr preferRelativeResize="0">
            <a:picLocks/>
          </p:cNvPicPr>
          <p:nvPr/>
        </p:nvPicPr>
        <p:blipFill>
          <a:blip r:embed="rId2" cstate="print"/>
          <a:srcRect/>
          <a:stretch>
            <a:fillRect/>
          </a:stretch>
        </p:blipFill>
        <p:spPr bwMode="auto">
          <a:xfrm>
            <a:off x="171450" y="1998663"/>
            <a:ext cx="5434013" cy="3962400"/>
          </a:xfrm>
          <a:prstGeom prst="rect">
            <a:avLst/>
          </a:prstGeom>
          <a:noFill/>
          <a:ln w="12700">
            <a:solidFill>
              <a:schemeClr val="tx1"/>
            </a:solidFill>
            <a:miter lim="800000"/>
            <a:headEnd/>
            <a:tailEnd/>
          </a:ln>
        </p:spPr>
      </p:pic>
      <p:sp>
        <p:nvSpPr>
          <p:cNvPr id="19" name="Text Placeholder 7"/>
          <p:cNvSpPr txBox="1">
            <a:spLocks/>
          </p:cNvSpPr>
          <p:nvPr/>
        </p:nvSpPr>
        <p:spPr>
          <a:xfrm>
            <a:off x="5691188" y="1998663"/>
            <a:ext cx="3281362" cy="3951287"/>
          </a:xfrm>
          <a:prstGeom prst="rect">
            <a:avLst/>
          </a:prstGeom>
          <a:ln>
            <a:solidFill>
              <a:sysClr val="windowText" lastClr="000000"/>
            </a:solidFill>
          </a:ln>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auto">
              <a:lnSpc>
                <a:spcPct val="90000"/>
              </a:lnSpc>
              <a:spcBef>
                <a:spcPts val="1000"/>
              </a:spcBef>
              <a:spcAft>
                <a:spcPts val="0"/>
              </a:spcAft>
              <a:buFont typeface="Arial" panose="020B0604020202020204" pitchFamily="34" charset="0"/>
              <a:buNone/>
              <a:defRPr/>
            </a:pPr>
            <a:endParaRPr lang="en-US" sz="1000" dirty="0">
              <a:solidFill>
                <a:sysClr val="windowText" lastClr="000000"/>
              </a:solidFill>
              <a:latin typeface="Calibri" panose="020F0502020204030204"/>
            </a:endParaRPr>
          </a:p>
          <a:p>
            <a:pPr defTabSz="914400" fontAlgn="auto">
              <a:lnSpc>
                <a:spcPct val="90000"/>
              </a:lnSpc>
              <a:spcBef>
                <a:spcPts val="1000"/>
              </a:spcBef>
              <a:spcAft>
                <a:spcPts val="0"/>
              </a:spcAft>
              <a:buFont typeface="Arial" panose="020B0604020202020204" pitchFamily="34" charset="0"/>
              <a:buNone/>
              <a:defRPr/>
            </a:pPr>
            <a:r>
              <a:rPr lang="en-US" sz="2300" b="1" dirty="0">
                <a:solidFill>
                  <a:sysClr val="windowText" lastClr="000000"/>
                </a:solidFill>
                <a:latin typeface="Calibri" panose="020F0502020204030204"/>
              </a:rPr>
              <a:t>Legend</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Less than 1 job per resident</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1 to 2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2 to 3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3 to 4 jobs </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a:t>
            </a:r>
            <a:r>
              <a:rPr lang="en-US" dirty="0">
                <a:solidFill>
                  <a:sysClr val="windowText" lastClr="000000"/>
                </a:solidFill>
                <a:latin typeface="Calibri" panose="020F0502020204030204"/>
              </a:rPr>
              <a:t>        </a:t>
            </a:r>
            <a:r>
              <a:rPr lang="en-US" sz="1600" dirty="0">
                <a:solidFill>
                  <a:sysClr val="windowText" lastClr="000000"/>
                </a:solidFill>
                <a:latin typeface="Calibri" panose="020F0502020204030204"/>
              </a:rPr>
              <a:t>4 to 5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5 to 10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Over 10 jobs per resident</a:t>
            </a:r>
          </a:p>
          <a:p>
            <a:pPr defTabSz="914400" fontAlgn="auto">
              <a:lnSpc>
                <a:spcPct val="90000"/>
              </a:lnSpc>
              <a:spcBef>
                <a:spcPts val="1000"/>
              </a:spcBef>
              <a:spcAft>
                <a:spcPts val="0"/>
              </a:spcAft>
              <a:buFont typeface="Arial" panose="020B0604020202020204" pitchFamily="34" charset="0"/>
              <a:buNone/>
              <a:defRPr/>
            </a:pPr>
            <a:endParaRPr lang="en-US" sz="1600" dirty="0">
              <a:solidFill>
                <a:sysClr val="windowText" lastClr="000000"/>
              </a:solidFill>
              <a:latin typeface="Calibri" panose="020F0502020204030204"/>
            </a:endParaRPr>
          </a:p>
          <a:p>
            <a:pPr defTabSz="914400" fontAlgn="auto">
              <a:lnSpc>
                <a:spcPct val="90000"/>
              </a:lnSpc>
              <a:spcBef>
                <a:spcPts val="1000"/>
              </a:spcBef>
              <a:spcAft>
                <a:spcPts val="0"/>
              </a:spcAft>
              <a:buFont typeface="Arial" panose="020B0604020202020204" pitchFamily="34" charset="0"/>
              <a:buNone/>
              <a:defRPr/>
            </a:pPr>
            <a:r>
              <a:rPr lang="en-US" sz="1600" dirty="0">
                <a:solidFill>
                  <a:sysClr val="windowText" lastClr="000000"/>
                </a:solidFill>
                <a:latin typeface="Calibri" panose="020F0502020204030204"/>
              </a:rPr>
              <a:t>Average jobs per resident: 4.2</a:t>
            </a:r>
          </a:p>
          <a:p>
            <a:pPr defTabSz="914400" fontAlgn="auto">
              <a:lnSpc>
                <a:spcPct val="90000"/>
              </a:lnSpc>
              <a:spcBef>
                <a:spcPts val="1000"/>
              </a:spcBef>
              <a:spcAft>
                <a:spcPts val="0"/>
              </a:spcAft>
              <a:buFont typeface="Arial" panose="020B0604020202020204" pitchFamily="34" charset="0"/>
              <a:buNone/>
              <a:defRPr/>
            </a:pPr>
            <a:r>
              <a:rPr lang="en-US" sz="1600" dirty="0">
                <a:solidFill>
                  <a:sysClr val="windowText" lastClr="000000"/>
                </a:solidFill>
                <a:latin typeface="Calibri" panose="020F0502020204030204"/>
              </a:rPr>
              <a:t>Source: NCTCOG 2040 estimate</a:t>
            </a:r>
          </a:p>
        </p:txBody>
      </p:sp>
      <p:grpSp>
        <p:nvGrpSpPr>
          <p:cNvPr id="36871" name="Group 19"/>
          <p:cNvGrpSpPr>
            <a:grpSpLocks/>
          </p:cNvGrpSpPr>
          <p:nvPr/>
        </p:nvGrpSpPr>
        <p:grpSpPr bwMode="auto">
          <a:xfrm>
            <a:off x="5926138" y="2590800"/>
            <a:ext cx="442912" cy="2408238"/>
            <a:chOff x="697962" y="2718331"/>
            <a:chExt cx="434729" cy="2357672"/>
          </a:xfrm>
        </p:grpSpPr>
        <p:sp>
          <p:nvSpPr>
            <p:cNvPr id="27" name="Rectangle 26"/>
            <p:cNvSpPr/>
            <p:nvPr/>
          </p:nvSpPr>
          <p:spPr>
            <a:xfrm>
              <a:off x="697962" y="2718331"/>
              <a:ext cx="434729" cy="248667"/>
            </a:xfrm>
            <a:prstGeom prst="rect">
              <a:avLst/>
            </a:prstGeom>
            <a:solidFill>
              <a:srgbClr val="70AD47">
                <a:lumMod val="75000"/>
                <a:alpha val="9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dirty="0">
                <a:solidFill>
                  <a:prstClr val="white"/>
                </a:solidFill>
                <a:latin typeface="Calibri" panose="020F0502020204030204"/>
              </a:endParaRPr>
            </a:p>
          </p:txBody>
        </p:sp>
        <p:sp>
          <p:nvSpPr>
            <p:cNvPr id="28" name="Rectangle 27"/>
            <p:cNvSpPr/>
            <p:nvPr/>
          </p:nvSpPr>
          <p:spPr>
            <a:xfrm>
              <a:off x="697962" y="3066464"/>
              <a:ext cx="434729" cy="248667"/>
            </a:xfrm>
            <a:prstGeom prst="rect">
              <a:avLst/>
            </a:prstGeom>
            <a:solidFill>
              <a:srgbClr val="70AD47">
                <a:alpha val="9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29" name="Rectangle 28"/>
            <p:cNvSpPr/>
            <p:nvPr/>
          </p:nvSpPr>
          <p:spPr>
            <a:xfrm>
              <a:off x="697962" y="3414598"/>
              <a:ext cx="434729" cy="248667"/>
            </a:xfrm>
            <a:prstGeom prst="rect">
              <a:avLst/>
            </a:prstGeom>
            <a:solidFill>
              <a:srgbClr val="92D050">
                <a:alpha val="8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0" name="Rectangle 29"/>
            <p:cNvSpPr/>
            <p:nvPr/>
          </p:nvSpPr>
          <p:spPr>
            <a:xfrm>
              <a:off x="697962" y="3761178"/>
              <a:ext cx="434729" cy="250220"/>
            </a:xfrm>
            <a:prstGeom prst="rect">
              <a:avLst/>
            </a:prstGeom>
            <a:solidFill>
              <a:srgbClr val="FFFF00">
                <a:alpha val="8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1" name="Rectangle 30"/>
            <p:cNvSpPr/>
            <p:nvPr/>
          </p:nvSpPr>
          <p:spPr>
            <a:xfrm>
              <a:off x="697962" y="4131069"/>
              <a:ext cx="434729" cy="248667"/>
            </a:xfrm>
            <a:prstGeom prst="rect">
              <a:avLst/>
            </a:prstGeom>
            <a:solidFill>
              <a:srgbClr val="FFD04E"/>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2" name="Rectangle 31"/>
            <p:cNvSpPr/>
            <p:nvPr/>
          </p:nvSpPr>
          <p:spPr>
            <a:xfrm>
              <a:off x="697962" y="4827336"/>
              <a:ext cx="434729" cy="248667"/>
            </a:xfrm>
            <a:prstGeom prst="rect">
              <a:avLst/>
            </a:prstGeom>
            <a:solidFill>
              <a:srgbClr val="FF0000">
                <a:alpha val="8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3" name="Rectangle 32"/>
            <p:cNvSpPr/>
            <p:nvPr/>
          </p:nvSpPr>
          <p:spPr>
            <a:xfrm>
              <a:off x="697962" y="4465215"/>
              <a:ext cx="434729" cy="250221"/>
            </a:xfrm>
            <a:prstGeom prst="rect">
              <a:avLst/>
            </a:prstGeom>
            <a:solidFill>
              <a:srgbClr val="FEA14D"/>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dirty="0">
                <a:solidFill>
                  <a:prstClr val="white"/>
                </a:solidFill>
                <a:latin typeface="Calibri" panose="020F0502020204030204"/>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txBox="1">
            <a:spLocks/>
          </p:cNvSpPr>
          <p:nvPr/>
        </p:nvSpPr>
        <p:spPr bwMode="auto">
          <a:xfrm>
            <a:off x="2692400" y="33338"/>
            <a:ext cx="5872163" cy="1325562"/>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NCTCOG </a:t>
            </a:r>
            <a:r>
              <a:rPr lang="en-US" sz="3300">
                <a:solidFill>
                  <a:srgbClr val="000000"/>
                </a:solidFill>
                <a:latin typeface="Tw Cen MT" pitchFamily="34" charset="0"/>
              </a:rPr>
              <a:t>	</a:t>
            </a:r>
          </a:p>
        </p:txBody>
      </p:sp>
      <p:sp>
        <p:nvSpPr>
          <p:cNvPr id="14" name="Title 3"/>
          <p:cNvSpPr txBox="1">
            <a:spLocks/>
          </p:cNvSpPr>
          <p:nvPr/>
        </p:nvSpPr>
        <p:spPr>
          <a:xfrm>
            <a:off x="901700" y="274638"/>
            <a:ext cx="7216775" cy="995362"/>
          </a:xfrm>
          <a:prstGeom prst="rect">
            <a:avLst/>
          </a:prstGeom>
        </p:spPr>
        <p:txBody>
          <a:bodyPr anchor="ctr">
            <a:normAutofit fontScale="97500"/>
          </a:bodyPr>
          <a:lstStyle>
            <a:lvl1pPr algn="l" rtl="0" eaLnBrk="1" latinLnBrk="0" hangingPunct="1">
              <a:spcBef>
                <a:spcPct val="0"/>
              </a:spcBef>
              <a:buNone/>
              <a:defRPr kumimoji="0" sz="4400" b="0" kern="1200">
                <a:solidFill>
                  <a:schemeClr val="tx2"/>
                </a:solidFill>
                <a:latin typeface="+mj-lt"/>
                <a:ea typeface="+mj-ea"/>
                <a:cs typeface="+mj-cs"/>
              </a:defRPr>
            </a:lvl1pPr>
          </a:lstStyle>
          <a:p>
            <a:pPr fontAlgn="auto">
              <a:spcAft>
                <a:spcPts val="0"/>
              </a:spcAft>
              <a:defRPr/>
            </a:pPr>
            <a:r>
              <a:rPr lang="en-US" dirty="0" smtClean="0">
                <a:solidFill>
                  <a:srgbClr val="242852"/>
                </a:solidFill>
              </a:rPr>
              <a:t>Alternative Forecast</a:t>
            </a:r>
            <a:endParaRPr lang="en-US" dirty="0">
              <a:solidFill>
                <a:srgbClr val="242852"/>
              </a:solidFill>
            </a:endParaRPr>
          </a:p>
        </p:txBody>
      </p:sp>
      <p:sp>
        <p:nvSpPr>
          <p:cNvPr id="37892" name="Title 6"/>
          <p:cNvSpPr txBox="1">
            <a:spLocks/>
          </p:cNvSpPr>
          <p:nvPr/>
        </p:nvSpPr>
        <p:spPr bwMode="auto">
          <a:xfrm>
            <a:off x="171450" y="1655763"/>
            <a:ext cx="6738938" cy="309562"/>
          </a:xfrm>
          <a:prstGeom prst="rect">
            <a:avLst/>
          </a:prstGeom>
          <a:noFill/>
          <a:ln w="9525">
            <a:noFill/>
            <a:miter lim="800000"/>
            <a:headEnd/>
            <a:tailEnd/>
          </a:ln>
        </p:spPr>
        <p:txBody>
          <a:bodyPr anchor="ctr"/>
          <a:lstStyle/>
          <a:p>
            <a:pPr defTabSz="457200"/>
            <a:r>
              <a:rPr lang="en-US" sz="1700">
                <a:solidFill>
                  <a:srgbClr val="000000"/>
                </a:solidFill>
                <a:latin typeface="Tw Cen MT" pitchFamily="34" charset="0"/>
              </a:rPr>
              <a:t>City of Dallas/Downtown Dallas, Inc. 2040 Forecast Jobs per Resident</a:t>
            </a:r>
          </a:p>
        </p:txBody>
      </p:sp>
      <p:sp>
        <p:nvSpPr>
          <p:cNvPr id="19" name="Text Placeholder 7"/>
          <p:cNvSpPr txBox="1">
            <a:spLocks/>
          </p:cNvSpPr>
          <p:nvPr/>
        </p:nvSpPr>
        <p:spPr>
          <a:xfrm>
            <a:off x="5691188" y="2252663"/>
            <a:ext cx="3281362" cy="3951287"/>
          </a:xfrm>
          <a:prstGeom prst="rect">
            <a:avLst/>
          </a:prstGeom>
          <a:ln>
            <a:solidFill>
              <a:sysClr val="windowText" lastClr="000000"/>
            </a:solidFill>
          </a:ln>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auto">
              <a:lnSpc>
                <a:spcPct val="90000"/>
              </a:lnSpc>
              <a:spcBef>
                <a:spcPts val="1000"/>
              </a:spcBef>
              <a:spcAft>
                <a:spcPts val="0"/>
              </a:spcAft>
              <a:buFont typeface="Arial" panose="020B0604020202020204" pitchFamily="34" charset="0"/>
              <a:buNone/>
              <a:defRPr/>
            </a:pPr>
            <a:endParaRPr lang="en-US" sz="1000" dirty="0">
              <a:solidFill>
                <a:sysClr val="windowText" lastClr="000000"/>
              </a:solidFill>
              <a:latin typeface="Calibri" panose="020F0502020204030204"/>
            </a:endParaRPr>
          </a:p>
          <a:p>
            <a:pPr defTabSz="914400" fontAlgn="auto">
              <a:lnSpc>
                <a:spcPct val="90000"/>
              </a:lnSpc>
              <a:spcBef>
                <a:spcPts val="1000"/>
              </a:spcBef>
              <a:spcAft>
                <a:spcPts val="0"/>
              </a:spcAft>
              <a:buFont typeface="Arial" panose="020B0604020202020204" pitchFamily="34" charset="0"/>
              <a:buNone/>
              <a:defRPr/>
            </a:pPr>
            <a:r>
              <a:rPr lang="en-US" sz="2300" b="1" dirty="0">
                <a:solidFill>
                  <a:sysClr val="windowText" lastClr="000000"/>
                </a:solidFill>
                <a:latin typeface="Calibri" panose="020F0502020204030204"/>
              </a:rPr>
              <a:t>Legend</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Less than 1 job per resident</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1 to 2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2 to 3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3 to 4 jobs </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a:t>
            </a:r>
            <a:r>
              <a:rPr lang="en-US" dirty="0">
                <a:solidFill>
                  <a:sysClr val="windowText" lastClr="000000"/>
                </a:solidFill>
                <a:latin typeface="Calibri" panose="020F0502020204030204"/>
              </a:rPr>
              <a:t>        </a:t>
            </a:r>
            <a:r>
              <a:rPr lang="en-US" sz="1600" dirty="0">
                <a:solidFill>
                  <a:sysClr val="windowText" lastClr="000000"/>
                </a:solidFill>
                <a:latin typeface="Calibri" panose="020F0502020204030204"/>
              </a:rPr>
              <a:t>4 to 5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5 to 10 jobs</a:t>
            </a:r>
          </a:p>
          <a:p>
            <a:pPr defTabSz="914400" fontAlgn="auto">
              <a:lnSpc>
                <a:spcPts val="1700"/>
              </a:lnSpc>
              <a:spcBef>
                <a:spcPts val="1200"/>
              </a:spcBef>
              <a:spcAft>
                <a:spcPts val="0"/>
              </a:spcAft>
              <a:buFont typeface="Arial" panose="020B0604020202020204" pitchFamily="34" charset="0"/>
              <a:buNone/>
              <a:defRPr/>
            </a:pPr>
            <a:r>
              <a:rPr lang="en-US" sz="1600" dirty="0">
                <a:solidFill>
                  <a:sysClr val="windowText" lastClr="000000"/>
                </a:solidFill>
                <a:latin typeface="Calibri" panose="020F0502020204030204"/>
              </a:rPr>
              <a:t>                 Over 10 jobs per resident</a:t>
            </a:r>
          </a:p>
          <a:p>
            <a:pPr defTabSz="914400" fontAlgn="auto">
              <a:lnSpc>
                <a:spcPct val="90000"/>
              </a:lnSpc>
              <a:spcBef>
                <a:spcPts val="1000"/>
              </a:spcBef>
              <a:spcAft>
                <a:spcPts val="0"/>
              </a:spcAft>
              <a:buFont typeface="Arial" panose="020B0604020202020204" pitchFamily="34" charset="0"/>
              <a:buNone/>
              <a:defRPr/>
            </a:pPr>
            <a:endParaRPr lang="en-US" sz="1600" dirty="0">
              <a:solidFill>
                <a:sysClr val="windowText" lastClr="000000"/>
              </a:solidFill>
              <a:latin typeface="Calibri" panose="020F0502020204030204"/>
            </a:endParaRPr>
          </a:p>
          <a:p>
            <a:pPr defTabSz="914400" fontAlgn="auto">
              <a:lnSpc>
                <a:spcPct val="90000"/>
              </a:lnSpc>
              <a:spcBef>
                <a:spcPts val="1000"/>
              </a:spcBef>
              <a:spcAft>
                <a:spcPts val="0"/>
              </a:spcAft>
              <a:buFont typeface="Arial" panose="020B0604020202020204" pitchFamily="34" charset="0"/>
              <a:buNone/>
              <a:defRPr/>
            </a:pPr>
            <a:r>
              <a:rPr lang="en-US" sz="1600" dirty="0">
                <a:solidFill>
                  <a:sysClr val="windowText" lastClr="000000"/>
                </a:solidFill>
                <a:latin typeface="Calibri" panose="020F0502020204030204"/>
              </a:rPr>
              <a:t>Average jobs per resident: </a:t>
            </a:r>
            <a:r>
              <a:rPr lang="en-US" sz="1600" dirty="0" smtClean="0">
                <a:solidFill>
                  <a:sysClr val="windowText" lastClr="000000"/>
                </a:solidFill>
                <a:latin typeface="Calibri" panose="020F0502020204030204"/>
              </a:rPr>
              <a:t>3.1</a:t>
            </a:r>
            <a:endParaRPr lang="en-US" sz="1600" dirty="0">
              <a:solidFill>
                <a:sysClr val="windowText" lastClr="000000"/>
              </a:solidFill>
              <a:latin typeface="Calibri" panose="020F0502020204030204"/>
            </a:endParaRPr>
          </a:p>
          <a:p>
            <a:pPr defTabSz="914400" fontAlgn="auto">
              <a:lnSpc>
                <a:spcPct val="90000"/>
              </a:lnSpc>
              <a:spcBef>
                <a:spcPts val="1000"/>
              </a:spcBef>
              <a:spcAft>
                <a:spcPts val="0"/>
              </a:spcAft>
              <a:buFont typeface="Arial" panose="020B0604020202020204" pitchFamily="34" charset="0"/>
              <a:buNone/>
              <a:defRPr/>
            </a:pPr>
            <a:r>
              <a:rPr lang="en-US" sz="1600" dirty="0">
                <a:solidFill>
                  <a:sysClr val="windowText" lastClr="000000"/>
                </a:solidFill>
                <a:latin typeface="Calibri" panose="020F0502020204030204"/>
              </a:rPr>
              <a:t>Source: </a:t>
            </a:r>
            <a:r>
              <a:rPr lang="en-US" sz="1600" dirty="0" smtClean="0">
                <a:solidFill>
                  <a:sysClr val="windowText" lastClr="000000"/>
                </a:solidFill>
                <a:latin typeface="Calibri" panose="020F0502020204030204"/>
              </a:rPr>
              <a:t>City of Dallas</a:t>
            </a:r>
            <a:endParaRPr lang="en-US" sz="1600" dirty="0">
              <a:solidFill>
                <a:sysClr val="windowText" lastClr="000000"/>
              </a:solidFill>
              <a:latin typeface="Calibri" panose="020F0502020204030204"/>
            </a:endParaRPr>
          </a:p>
        </p:txBody>
      </p:sp>
      <p:grpSp>
        <p:nvGrpSpPr>
          <p:cNvPr id="37894" name="Group 19"/>
          <p:cNvGrpSpPr>
            <a:grpSpLocks/>
          </p:cNvGrpSpPr>
          <p:nvPr/>
        </p:nvGrpSpPr>
        <p:grpSpPr bwMode="auto">
          <a:xfrm>
            <a:off x="5926138" y="2846388"/>
            <a:ext cx="442912" cy="2406650"/>
            <a:chOff x="697962" y="2718331"/>
            <a:chExt cx="434729" cy="2357672"/>
          </a:xfrm>
        </p:grpSpPr>
        <p:sp>
          <p:nvSpPr>
            <p:cNvPr id="27" name="Rectangle 26"/>
            <p:cNvSpPr/>
            <p:nvPr/>
          </p:nvSpPr>
          <p:spPr>
            <a:xfrm>
              <a:off x="697962" y="2718331"/>
              <a:ext cx="434729" cy="248831"/>
            </a:xfrm>
            <a:prstGeom prst="rect">
              <a:avLst/>
            </a:prstGeom>
            <a:solidFill>
              <a:srgbClr val="70AD47">
                <a:lumMod val="75000"/>
                <a:alpha val="9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dirty="0">
                <a:solidFill>
                  <a:prstClr val="white"/>
                </a:solidFill>
                <a:latin typeface="Calibri" panose="020F0502020204030204"/>
              </a:endParaRPr>
            </a:p>
          </p:txBody>
        </p:sp>
        <p:sp>
          <p:nvSpPr>
            <p:cNvPr id="28" name="Rectangle 27"/>
            <p:cNvSpPr/>
            <p:nvPr/>
          </p:nvSpPr>
          <p:spPr>
            <a:xfrm>
              <a:off x="697962" y="3066694"/>
              <a:ext cx="434729" cy="248831"/>
            </a:xfrm>
            <a:prstGeom prst="rect">
              <a:avLst/>
            </a:prstGeom>
            <a:solidFill>
              <a:srgbClr val="70AD47">
                <a:alpha val="9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29" name="Rectangle 28"/>
            <p:cNvSpPr/>
            <p:nvPr/>
          </p:nvSpPr>
          <p:spPr>
            <a:xfrm>
              <a:off x="697962" y="3413502"/>
              <a:ext cx="434729" cy="250387"/>
            </a:xfrm>
            <a:prstGeom prst="rect">
              <a:avLst/>
            </a:prstGeom>
            <a:solidFill>
              <a:srgbClr val="92D050">
                <a:alpha val="8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0" name="Rectangle 29"/>
            <p:cNvSpPr/>
            <p:nvPr/>
          </p:nvSpPr>
          <p:spPr>
            <a:xfrm>
              <a:off x="697962" y="3761865"/>
              <a:ext cx="434729" cy="248831"/>
            </a:xfrm>
            <a:prstGeom prst="rect">
              <a:avLst/>
            </a:prstGeom>
            <a:solidFill>
              <a:srgbClr val="FFFF00">
                <a:alpha val="8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1" name="Rectangle 30"/>
            <p:cNvSpPr/>
            <p:nvPr/>
          </p:nvSpPr>
          <p:spPr>
            <a:xfrm>
              <a:off x="697962" y="4130446"/>
              <a:ext cx="434729" cy="250386"/>
            </a:xfrm>
            <a:prstGeom prst="rect">
              <a:avLst/>
            </a:prstGeom>
            <a:solidFill>
              <a:srgbClr val="FFD04E"/>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2" name="Rectangle 31"/>
            <p:cNvSpPr/>
            <p:nvPr/>
          </p:nvSpPr>
          <p:spPr>
            <a:xfrm>
              <a:off x="697962" y="4827172"/>
              <a:ext cx="434729" cy="248831"/>
            </a:xfrm>
            <a:prstGeom prst="rect">
              <a:avLst/>
            </a:prstGeom>
            <a:solidFill>
              <a:srgbClr val="FF0000">
                <a:alpha val="80000"/>
              </a:srgbClr>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a:solidFill>
                  <a:prstClr val="white"/>
                </a:solidFill>
                <a:latin typeface="Calibri" panose="020F0502020204030204"/>
              </a:endParaRPr>
            </a:p>
          </p:txBody>
        </p:sp>
        <p:sp>
          <p:nvSpPr>
            <p:cNvPr id="33" name="Rectangle 32"/>
            <p:cNvSpPr/>
            <p:nvPr/>
          </p:nvSpPr>
          <p:spPr>
            <a:xfrm>
              <a:off x="697962" y="4466367"/>
              <a:ext cx="434729" cy="248831"/>
            </a:xfrm>
            <a:prstGeom prst="rect">
              <a:avLst/>
            </a:prstGeom>
            <a:solidFill>
              <a:srgbClr val="FEA14D"/>
            </a:solidFill>
            <a:ln w="12700" cap="flat" cmpd="sng" algn="ctr">
              <a:solidFill>
                <a:srgbClr val="5B9BD5">
                  <a:shade val="50000"/>
                </a:srgbClr>
              </a:solidFill>
              <a:prstDash val="solid"/>
              <a:miter lim="800000"/>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endParaRPr lang="en-US" kern="0" dirty="0">
                <a:solidFill>
                  <a:prstClr val="white"/>
                </a:solidFill>
                <a:latin typeface="Calibri" panose="020F0502020204030204"/>
              </a:endParaRPr>
            </a:p>
          </p:txBody>
        </p:sp>
      </p:grpSp>
      <p:pic>
        <p:nvPicPr>
          <p:cNvPr id="37895" name="Content Placeholder 5"/>
          <p:cNvPicPr preferRelativeResize="0">
            <a:picLocks noGrp="1"/>
          </p:cNvPicPr>
          <p:nvPr/>
        </p:nvPicPr>
        <p:blipFill>
          <a:blip r:embed="rId2" cstate="print"/>
          <a:srcRect/>
          <a:stretch>
            <a:fillRect/>
          </a:stretch>
        </p:blipFill>
        <p:spPr bwMode="auto">
          <a:xfrm>
            <a:off x="171450" y="2260600"/>
            <a:ext cx="5430838" cy="3959225"/>
          </a:xfrm>
          <a:prstGeom prst="rect">
            <a:avLst/>
          </a:prstGeom>
          <a:noFill/>
          <a:ln w="12700">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
          <p:cNvSpPr>
            <a:spLocks noGrp="1"/>
          </p:cNvSpPr>
          <p:nvPr>
            <p:ph type="body" idx="1"/>
          </p:nvPr>
        </p:nvSpPr>
        <p:spPr/>
        <p:txBody>
          <a:bodyPr/>
          <a:lstStyle/>
          <a:p>
            <a:endParaRPr lang="en-US" smtClean="0"/>
          </a:p>
        </p:txBody>
      </p:sp>
      <p:sp>
        <p:nvSpPr>
          <p:cNvPr id="20483" name="Title 2"/>
          <p:cNvSpPr>
            <a:spLocks noGrp="1"/>
          </p:cNvSpPr>
          <p:nvPr>
            <p:ph type="title"/>
          </p:nvPr>
        </p:nvSpPr>
        <p:spPr/>
        <p:txBody>
          <a:bodyPr/>
          <a:lstStyle/>
          <a:p>
            <a:r>
              <a:rPr lang="en-US" smtClean="0"/>
              <a:t>Purpose + Background</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sz="quarter" idx="1"/>
          </p:nvPr>
        </p:nvSpPr>
        <p:spPr>
          <a:xfrm>
            <a:off x="3343275" y="1614488"/>
            <a:ext cx="5180013" cy="2900362"/>
          </a:xfrm>
        </p:spPr>
        <p:txBody>
          <a:bodyPr/>
          <a:lstStyle/>
          <a:p>
            <a:pPr marL="0" indent="0">
              <a:buFont typeface="Wingdings" pitchFamily="2" charset="2"/>
              <a:buNone/>
            </a:pPr>
            <a:r>
              <a:rPr lang="en-US" sz="2000" smtClean="0"/>
              <a:t>Cell phone / GPS data shows actual trip patterns related to the DT360 area:</a:t>
            </a:r>
          </a:p>
          <a:p>
            <a:pPr marL="0" indent="0">
              <a:buFont typeface="Wingdings" pitchFamily="2" charset="2"/>
              <a:buNone/>
            </a:pPr>
            <a:endParaRPr lang="en-US" sz="2000" smtClean="0"/>
          </a:p>
          <a:p>
            <a:pPr lvl="1"/>
            <a:r>
              <a:rPr lang="en-US" sz="2000" smtClean="0"/>
              <a:t>About 284,000 </a:t>
            </a:r>
            <a:r>
              <a:rPr lang="en-US" sz="2000" u="sng" smtClean="0"/>
              <a:t>(19%) of average daily trips are short internal trips</a:t>
            </a:r>
          </a:p>
        </p:txBody>
      </p:sp>
      <p:graphicFrame>
        <p:nvGraphicFramePr>
          <p:cNvPr id="4" name="Chart 3"/>
          <p:cNvGraphicFramePr>
            <a:graphicFrameLocks/>
          </p:cNvGraphicFramePr>
          <p:nvPr/>
        </p:nvGraphicFramePr>
        <p:xfrm>
          <a:off x="-453223" y="2075653"/>
          <a:ext cx="5152445" cy="48741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5996143" y="4253655"/>
          <a:ext cx="3243274" cy="22242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nvGraphicFramePr>
        <p:xfrm>
          <a:off x="3164911" y="4220720"/>
          <a:ext cx="3323353" cy="2353033"/>
        </p:xfrm>
        <a:graphic>
          <a:graphicData uri="http://schemas.openxmlformats.org/drawingml/2006/chart">
            <c:chart xmlns:c="http://schemas.openxmlformats.org/drawingml/2006/chart" xmlns:r="http://schemas.openxmlformats.org/officeDocument/2006/relationships" r:id="rId5"/>
          </a:graphicData>
        </a:graphic>
      </p:graphicFrame>
      <p:sp>
        <p:nvSpPr>
          <p:cNvPr id="38918" name="TextBox 6"/>
          <p:cNvSpPr txBox="1">
            <a:spLocks noChangeArrowheads="1"/>
          </p:cNvSpPr>
          <p:nvPr/>
        </p:nvSpPr>
        <p:spPr bwMode="auto">
          <a:xfrm>
            <a:off x="392113" y="2438400"/>
            <a:ext cx="2049462" cy="276225"/>
          </a:xfrm>
          <a:prstGeom prst="rect">
            <a:avLst/>
          </a:prstGeom>
          <a:noFill/>
          <a:ln w="9525">
            <a:noFill/>
            <a:miter lim="800000"/>
            <a:headEnd/>
            <a:tailEnd/>
          </a:ln>
        </p:spPr>
        <p:txBody>
          <a:bodyPr>
            <a:spAutoFit/>
          </a:bodyPr>
          <a:lstStyle/>
          <a:p>
            <a:pPr defTabSz="457200"/>
            <a:r>
              <a:rPr lang="en-US" sz="1200" b="1">
                <a:solidFill>
                  <a:srgbClr val="000000"/>
                </a:solidFill>
                <a:latin typeface="Tw Cen MT" pitchFamily="34" charset="0"/>
              </a:rPr>
              <a:t>1.54 million trips</a:t>
            </a:r>
          </a:p>
        </p:txBody>
      </p:sp>
      <p:sp>
        <p:nvSpPr>
          <p:cNvPr id="38919" name="TextBox 7"/>
          <p:cNvSpPr txBox="1">
            <a:spLocks noChangeArrowheads="1"/>
          </p:cNvSpPr>
          <p:nvPr/>
        </p:nvSpPr>
        <p:spPr bwMode="auto">
          <a:xfrm>
            <a:off x="7051675" y="4572000"/>
            <a:ext cx="1106488" cy="276225"/>
          </a:xfrm>
          <a:prstGeom prst="rect">
            <a:avLst/>
          </a:prstGeom>
          <a:noFill/>
          <a:ln w="9525">
            <a:noFill/>
            <a:miter lim="800000"/>
            <a:headEnd/>
            <a:tailEnd/>
          </a:ln>
        </p:spPr>
        <p:txBody>
          <a:bodyPr>
            <a:spAutoFit/>
          </a:bodyPr>
          <a:lstStyle/>
          <a:p>
            <a:pPr algn="ctr" defTabSz="457200"/>
            <a:r>
              <a:rPr lang="en-US" sz="1200" b="1">
                <a:solidFill>
                  <a:srgbClr val="000000"/>
                </a:solidFill>
                <a:latin typeface="Tw Cen MT" pitchFamily="34" charset="0"/>
              </a:rPr>
              <a:t>332,000 trips</a:t>
            </a:r>
          </a:p>
        </p:txBody>
      </p:sp>
      <p:sp>
        <p:nvSpPr>
          <p:cNvPr id="38920" name="TextBox 8"/>
          <p:cNvSpPr txBox="1">
            <a:spLocks noChangeArrowheads="1"/>
          </p:cNvSpPr>
          <p:nvPr/>
        </p:nvSpPr>
        <p:spPr bwMode="auto">
          <a:xfrm>
            <a:off x="4262438" y="4511675"/>
            <a:ext cx="1238250" cy="276225"/>
          </a:xfrm>
          <a:prstGeom prst="rect">
            <a:avLst/>
          </a:prstGeom>
          <a:noFill/>
          <a:ln w="9525">
            <a:noFill/>
            <a:miter lim="800000"/>
            <a:headEnd/>
            <a:tailEnd/>
          </a:ln>
        </p:spPr>
        <p:txBody>
          <a:bodyPr>
            <a:spAutoFit/>
          </a:bodyPr>
          <a:lstStyle/>
          <a:p>
            <a:pPr algn="ctr" defTabSz="457200"/>
            <a:r>
              <a:rPr lang="en-US" sz="1200" b="1">
                <a:solidFill>
                  <a:srgbClr val="000000"/>
                </a:solidFill>
                <a:latin typeface="Tw Cen MT" pitchFamily="34" charset="0"/>
              </a:rPr>
              <a:t>472,000 trips</a:t>
            </a:r>
          </a:p>
        </p:txBody>
      </p:sp>
      <p:sp>
        <p:nvSpPr>
          <p:cNvPr id="38921" name="Title 1"/>
          <p:cNvSpPr txBox="1">
            <a:spLocks/>
          </p:cNvSpPr>
          <p:nvPr/>
        </p:nvSpPr>
        <p:spPr bwMode="auto">
          <a:xfrm>
            <a:off x="2692400" y="33338"/>
            <a:ext cx="5872163" cy="1325562"/>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STREETLIGHT TRIP DATA</a:t>
            </a:r>
            <a:r>
              <a:rPr lang="en-US" sz="3300">
                <a:solidFill>
                  <a:srgbClr val="000000"/>
                </a:solidFill>
                <a:latin typeface="Tw Cen MT" pitchFamily="34" charset="0"/>
              </a:rPr>
              <a:t>	</a:t>
            </a:r>
          </a:p>
        </p:txBody>
      </p:sp>
      <p:sp>
        <p:nvSpPr>
          <p:cNvPr id="38922" name="Title 1"/>
          <p:cNvSpPr>
            <a:spLocks noGrp="1"/>
          </p:cNvSpPr>
          <p:nvPr>
            <p:ph type="title"/>
          </p:nvPr>
        </p:nvSpPr>
        <p:spPr>
          <a:xfrm>
            <a:off x="438150" y="228600"/>
            <a:ext cx="8229600" cy="1301750"/>
          </a:xfrm>
        </p:spPr>
        <p:txBody>
          <a:bodyPr/>
          <a:lstStyle/>
          <a:p>
            <a:r>
              <a:rPr lang="en-US" smtClean="0"/>
              <a:t>Streetlight Trip Data</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Chart 8"/>
          <p:cNvGraphicFramePr>
            <a:graphicFrameLocks/>
          </p:cNvGraphicFramePr>
          <p:nvPr/>
        </p:nvGraphicFramePr>
        <p:xfrm>
          <a:off x="973138" y="2171700"/>
          <a:ext cx="6902450" cy="4365625"/>
        </p:xfrm>
        <a:graphic>
          <a:graphicData uri="http://schemas.openxmlformats.org/presentationml/2006/ole">
            <p:oleObj spid="_x0000_s39938" r:id="rId3" imgW="6901270" imgH="4365114" progId="Excel.Chart.8">
              <p:embed/>
            </p:oleObj>
          </a:graphicData>
        </a:graphic>
      </p:graphicFrame>
      <p:sp>
        <p:nvSpPr>
          <p:cNvPr id="39939" name="TextBox 4"/>
          <p:cNvSpPr txBox="1">
            <a:spLocks noChangeArrowheads="1"/>
          </p:cNvSpPr>
          <p:nvPr/>
        </p:nvSpPr>
        <p:spPr bwMode="auto">
          <a:xfrm>
            <a:off x="2560638" y="2305050"/>
            <a:ext cx="3440112" cy="368300"/>
          </a:xfrm>
          <a:prstGeom prst="rect">
            <a:avLst/>
          </a:prstGeom>
          <a:solidFill>
            <a:schemeClr val="bg1"/>
          </a:solidFill>
          <a:ln w="9525">
            <a:noFill/>
            <a:miter lim="800000"/>
            <a:headEnd/>
            <a:tailEnd/>
          </a:ln>
        </p:spPr>
        <p:txBody>
          <a:bodyPr>
            <a:spAutoFit/>
          </a:bodyPr>
          <a:lstStyle/>
          <a:p>
            <a:pPr defTabSz="457200"/>
            <a:r>
              <a:rPr lang="en-US">
                <a:solidFill>
                  <a:srgbClr val="000000"/>
                </a:solidFill>
                <a:latin typeface="Tw Cen MT" pitchFamily="34" charset="0"/>
              </a:rPr>
              <a:t>Notable Daily Internal Trip Patterns</a:t>
            </a:r>
          </a:p>
        </p:txBody>
      </p:sp>
      <p:sp>
        <p:nvSpPr>
          <p:cNvPr id="39940" name="Content Placeholder 2"/>
          <p:cNvSpPr txBox="1">
            <a:spLocks/>
          </p:cNvSpPr>
          <p:nvPr/>
        </p:nvSpPr>
        <p:spPr bwMode="auto">
          <a:xfrm>
            <a:off x="814388" y="1458913"/>
            <a:ext cx="7645400" cy="920750"/>
          </a:xfrm>
          <a:prstGeom prst="rect">
            <a:avLst/>
          </a:prstGeom>
          <a:noFill/>
          <a:ln w="9525">
            <a:noFill/>
            <a:miter lim="800000"/>
            <a:headEnd/>
            <a:tailEnd/>
          </a:ln>
        </p:spPr>
        <p:txBody>
          <a:bodyPr/>
          <a:lstStyle/>
          <a:p>
            <a:pPr marL="171450" indent="-171450" defTabSz="685800">
              <a:lnSpc>
                <a:spcPct val="90000"/>
              </a:lnSpc>
              <a:spcBef>
                <a:spcPts val="750"/>
              </a:spcBef>
              <a:buFont typeface="Arial" pitchFamily="34" charset="0"/>
              <a:buChar char="•"/>
            </a:pPr>
            <a:r>
              <a:rPr lang="en-US" sz="2400">
                <a:solidFill>
                  <a:srgbClr val="000000"/>
                </a:solidFill>
                <a:latin typeface="Tw Cen MT" pitchFamily="34" charset="0"/>
              </a:rPr>
              <a:t>Uptown accounts for over 110,000 daily short trips within the 360 Area</a:t>
            </a:r>
          </a:p>
        </p:txBody>
      </p:sp>
      <p:sp>
        <p:nvSpPr>
          <p:cNvPr id="39941" name="TextBox 6"/>
          <p:cNvSpPr txBox="1">
            <a:spLocks noChangeArrowheads="1"/>
          </p:cNvSpPr>
          <p:nvPr/>
        </p:nvSpPr>
        <p:spPr bwMode="auto">
          <a:xfrm>
            <a:off x="5627688" y="2962275"/>
            <a:ext cx="1755775" cy="1662113"/>
          </a:xfrm>
          <a:prstGeom prst="rect">
            <a:avLst/>
          </a:prstGeom>
          <a:solidFill>
            <a:schemeClr val="bg1"/>
          </a:solidFill>
          <a:ln w="3175">
            <a:solidFill>
              <a:schemeClr val="tx1"/>
            </a:solidFill>
            <a:miter lim="800000"/>
            <a:headEnd/>
            <a:tailEnd/>
          </a:ln>
        </p:spPr>
        <p:txBody>
          <a:bodyPr>
            <a:spAutoFit/>
          </a:bodyPr>
          <a:lstStyle/>
          <a:p>
            <a:pPr algn="ctr" defTabSz="457200"/>
            <a:r>
              <a:rPr lang="en-US" b="1">
                <a:solidFill>
                  <a:srgbClr val="000000"/>
                </a:solidFill>
                <a:latin typeface="Tw Cen MT" pitchFamily="34" charset="0"/>
              </a:rPr>
              <a:t>Zones</a:t>
            </a:r>
          </a:p>
          <a:p>
            <a:pPr defTabSz="457200"/>
            <a:r>
              <a:rPr lang="en-US" sz="1200">
                <a:solidFill>
                  <a:srgbClr val="000000"/>
                </a:solidFill>
                <a:latin typeface="Tw Cen MT" pitchFamily="34" charset="0"/>
              </a:rPr>
              <a:t>1	Design District</a:t>
            </a:r>
          </a:p>
          <a:p>
            <a:pPr defTabSz="457200"/>
            <a:r>
              <a:rPr lang="en-US" sz="1200">
                <a:solidFill>
                  <a:srgbClr val="000000"/>
                </a:solidFill>
                <a:latin typeface="Tw Cen MT" pitchFamily="34" charset="0"/>
              </a:rPr>
              <a:t>9	Baylor District</a:t>
            </a:r>
          </a:p>
          <a:p>
            <a:pPr defTabSz="457200"/>
            <a:r>
              <a:rPr lang="en-US" sz="1200">
                <a:solidFill>
                  <a:srgbClr val="000000"/>
                </a:solidFill>
                <a:latin typeface="Tw Cen MT" pitchFamily="34" charset="0"/>
              </a:rPr>
              <a:t>10	Uptown</a:t>
            </a:r>
          </a:p>
          <a:p>
            <a:pPr defTabSz="457200"/>
            <a:r>
              <a:rPr lang="en-US" sz="1200">
                <a:solidFill>
                  <a:srgbClr val="000000"/>
                </a:solidFill>
                <a:latin typeface="Tw Cen MT" pitchFamily="34" charset="0"/>
              </a:rPr>
              <a:t>11	Victory Park</a:t>
            </a:r>
          </a:p>
          <a:p>
            <a:pPr defTabSz="457200"/>
            <a:r>
              <a:rPr lang="en-US" sz="1200">
                <a:solidFill>
                  <a:srgbClr val="000000"/>
                </a:solidFill>
                <a:latin typeface="Tw Cen MT" pitchFamily="34" charset="0"/>
              </a:rPr>
              <a:t>16	Main Street</a:t>
            </a:r>
          </a:p>
          <a:p>
            <a:pPr defTabSz="457200"/>
            <a:r>
              <a:rPr lang="en-US" sz="1200">
                <a:solidFill>
                  <a:srgbClr val="000000"/>
                </a:solidFill>
                <a:latin typeface="Tw Cen MT" pitchFamily="34" charset="0"/>
              </a:rPr>
              <a:t>17	Thanksgiving</a:t>
            </a:r>
          </a:p>
          <a:p>
            <a:pPr defTabSz="457200"/>
            <a:r>
              <a:rPr lang="en-US" sz="1200">
                <a:solidFill>
                  <a:srgbClr val="000000"/>
                </a:solidFill>
                <a:latin typeface="Tw Cen MT" pitchFamily="34" charset="0"/>
              </a:rPr>
              <a:t>18	Art District</a:t>
            </a:r>
          </a:p>
        </p:txBody>
      </p:sp>
      <p:sp>
        <p:nvSpPr>
          <p:cNvPr id="39942" name="Title 1"/>
          <p:cNvSpPr txBox="1">
            <a:spLocks/>
          </p:cNvSpPr>
          <p:nvPr/>
        </p:nvSpPr>
        <p:spPr bwMode="auto">
          <a:xfrm>
            <a:off x="2692400" y="33338"/>
            <a:ext cx="5872163" cy="1325562"/>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STREETLIGHT TRIP DATA</a:t>
            </a:r>
            <a:r>
              <a:rPr lang="en-US" sz="3300">
                <a:solidFill>
                  <a:srgbClr val="000000"/>
                </a:solidFill>
                <a:latin typeface="Tw Cen MT" pitchFamily="34" charset="0"/>
              </a:rPr>
              <a:t>	</a:t>
            </a:r>
          </a:p>
        </p:txBody>
      </p:sp>
      <p:sp>
        <p:nvSpPr>
          <p:cNvPr id="39943" name="Title 1"/>
          <p:cNvSpPr txBox="1">
            <a:spLocks/>
          </p:cNvSpPr>
          <p:nvPr/>
        </p:nvSpPr>
        <p:spPr bwMode="auto">
          <a:xfrm>
            <a:off x="438150" y="228600"/>
            <a:ext cx="8229600" cy="947738"/>
          </a:xfrm>
          <a:prstGeom prst="rect">
            <a:avLst/>
          </a:prstGeom>
          <a:noFill/>
          <a:ln w="9525">
            <a:noFill/>
            <a:miter lim="800000"/>
            <a:headEnd/>
            <a:tailEnd/>
          </a:ln>
        </p:spPr>
        <p:txBody>
          <a:bodyPr/>
          <a:lstStyle/>
          <a:p>
            <a:r>
              <a:rPr lang="en-US" sz="4400">
                <a:solidFill>
                  <a:srgbClr val="242852"/>
                </a:solidFill>
                <a:latin typeface="Tw Cen MT" pitchFamily="34" charset="0"/>
              </a:rPr>
              <a:t>Streetlight Trip Data</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12775" y="228600"/>
            <a:ext cx="8153400" cy="990600"/>
          </a:xfrm>
        </p:spPr>
        <p:txBody>
          <a:bodyPr/>
          <a:lstStyle/>
          <a:p>
            <a:r>
              <a:rPr lang="en-US" smtClean="0"/>
              <a:t>DDI Survey</a:t>
            </a:r>
          </a:p>
        </p:txBody>
      </p:sp>
      <p:sp>
        <p:nvSpPr>
          <p:cNvPr id="3" name="Content Placeholder 2"/>
          <p:cNvSpPr>
            <a:spLocks noGrp="1"/>
          </p:cNvSpPr>
          <p:nvPr>
            <p:ph sz="quarter" idx="1"/>
          </p:nvPr>
        </p:nvSpPr>
        <p:spPr>
          <a:xfrm>
            <a:off x="612775" y="1600200"/>
            <a:ext cx="8153400" cy="4943475"/>
          </a:xfrm>
        </p:spPr>
        <p:txBody>
          <a:bodyPr>
            <a:normAutofit/>
          </a:bodyPr>
          <a:lstStyle/>
          <a:p>
            <a:pPr marL="0" indent="0" fontAlgn="auto">
              <a:spcAft>
                <a:spcPts val="0"/>
              </a:spcAft>
              <a:buFont typeface="Wingdings"/>
              <a:buNone/>
              <a:defRPr/>
            </a:pPr>
            <a:r>
              <a:rPr lang="en-US" b="1" dirty="0"/>
              <a:t>Residents</a:t>
            </a:r>
          </a:p>
          <a:p>
            <a:pPr marL="320040" indent="-320040" fontAlgn="auto">
              <a:spcAft>
                <a:spcPts val="0"/>
              </a:spcAft>
              <a:buFont typeface="Wingdings"/>
              <a:buChar char=""/>
              <a:defRPr/>
            </a:pPr>
            <a:r>
              <a:rPr lang="en-US" dirty="0"/>
              <a:t>800 respondents who live and/or work in the study area</a:t>
            </a:r>
          </a:p>
          <a:p>
            <a:pPr marL="320040" indent="-320040" fontAlgn="auto">
              <a:spcAft>
                <a:spcPts val="0"/>
              </a:spcAft>
              <a:buFont typeface="Wingdings"/>
              <a:buChar char=""/>
              <a:defRPr/>
            </a:pPr>
            <a:r>
              <a:rPr lang="en-US" dirty="0"/>
              <a:t>66% of residents cite a desire for walkability as the primary reason they live Downtown</a:t>
            </a:r>
          </a:p>
          <a:p>
            <a:pPr marL="320040" indent="-320040" fontAlgn="auto">
              <a:spcAft>
                <a:spcPts val="0"/>
              </a:spcAft>
              <a:buFont typeface="Wingdings"/>
              <a:buChar char=""/>
              <a:defRPr/>
            </a:pPr>
            <a:r>
              <a:rPr lang="en-US" dirty="0" smtClean="0"/>
              <a:t>52</a:t>
            </a:r>
            <a:r>
              <a:rPr lang="en-US" dirty="0"/>
              <a:t>% want to live close to where they work</a:t>
            </a:r>
          </a:p>
          <a:p>
            <a:pPr marL="0" indent="0" fontAlgn="auto">
              <a:spcAft>
                <a:spcPts val="0"/>
              </a:spcAft>
              <a:buFont typeface="Wingdings"/>
              <a:buNone/>
              <a:defRPr/>
            </a:pPr>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12775" y="228600"/>
            <a:ext cx="8153400" cy="990600"/>
          </a:xfrm>
        </p:spPr>
        <p:txBody>
          <a:bodyPr/>
          <a:lstStyle/>
          <a:p>
            <a:r>
              <a:rPr lang="en-US" smtClean="0"/>
              <a:t>DDI Survey</a:t>
            </a:r>
          </a:p>
        </p:txBody>
      </p:sp>
      <p:sp>
        <p:nvSpPr>
          <p:cNvPr id="3" name="Content Placeholder 2"/>
          <p:cNvSpPr>
            <a:spLocks noGrp="1"/>
          </p:cNvSpPr>
          <p:nvPr>
            <p:ph sz="quarter" idx="1"/>
          </p:nvPr>
        </p:nvSpPr>
        <p:spPr>
          <a:xfrm>
            <a:off x="612775" y="1600200"/>
            <a:ext cx="8153400" cy="4495800"/>
          </a:xfrm>
        </p:spPr>
        <p:txBody>
          <a:bodyPr>
            <a:normAutofit/>
          </a:bodyPr>
          <a:lstStyle/>
          <a:p>
            <a:pPr marL="0" indent="0" fontAlgn="auto">
              <a:spcAft>
                <a:spcPts val="0"/>
              </a:spcAft>
              <a:buFont typeface="Wingdings"/>
              <a:buNone/>
              <a:defRPr/>
            </a:pPr>
            <a:r>
              <a:rPr lang="en-US" sz="2800" b="1" dirty="0" smtClean="0"/>
              <a:t>Employees</a:t>
            </a:r>
            <a:br>
              <a:rPr lang="en-US" sz="2800" b="1" dirty="0" smtClean="0"/>
            </a:br>
            <a:endParaRPr lang="en-US" sz="2800" b="1" dirty="0"/>
          </a:p>
          <a:p>
            <a:pPr marL="320040" indent="-320040" fontAlgn="auto">
              <a:spcAft>
                <a:spcPts val="0"/>
              </a:spcAft>
              <a:buFont typeface="Wingdings"/>
              <a:buChar char=""/>
              <a:defRPr/>
            </a:pPr>
            <a:r>
              <a:rPr lang="en-US" dirty="0"/>
              <a:t>80% of respondents who work in Downtown leave the office at least once a week for lunch breaks</a:t>
            </a:r>
          </a:p>
          <a:p>
            <a:pPr marL="320040" indent="-320040" fontAlgn="auto">
              <a:spcAft>
                <a:spcPts val="0"/>
              </a:spcAft>
              <a:buFont typeface="Wingdings"/>
              <a:buChar char=""/>
              <a:defRPr/>
            </a:pPr>
            <a:r>
              <a:rPr lang="en-US" dirty="0" smtClean="0"/>
              <a:t>67</a:t>
            </a:r>
            <a:r>
              <a:rPr lang="en-US" dirty="0"/>
              <a:t>% stay Downtown for happy hour or dining at least once per month</a:t>
            </a:r>
          </a:p>
          <a:p>
            <a:pPr marL="320040" indent="-320040" fontAlgn="auto">
              <a:spcAft>
                <a:spcPts val="0"/>
              </a:spcAft>
              <a:buFont typeface="Wingdings"/>
              <a:buChar char=""/>
              <a:defRPr/>
            </a:pPr>
            <a:r>
              <a:rPr lang="en-US" dirty="0"/>
              <a:t>Most are walking or using DART or rideshare to move between Downtown destinations during lunch or after work </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12775" y="228600"/>
            <a:ext cx="8153400" cy="990600"/>
          </a:xfrm>
        </p:spPr>
        <p:txBody>
          <a:bodyPr/>
          <a:lstStyle/>
          <a:p>
            <a:r>
              <a:rPr lang="en-US" smtClean="0"/>
              <a:t>DDI Survey</a:t>
            </a:r>
          </a:p>
        </p:txBody>
      </p:sp>
      <p:sp>
        <p:nvSpPr>
          <p:cNvPr id="3" name="Content Placeholder 2"/>
          <p:cNvSpPr>
            <a:spLocks noGrp="1"/>
          </p:cNvSpPr>
          <p:nvPr>
            <p:ph sz="quarter" idx="1"/>
          </p:nvPr>
        </p:nvSpPr>
        <p:spPr>
          <a:xfrm>
            <a:off x="612775" y="1600200"/>
            <a:ext cx="8153400" cy="4495800"/>
          </a:xfrm>
        </p:spPr>
        <p:txBody>
          <a:bodyPr>
            <a:normAutofit fontScale="92500"/>
          </a:bodyPr>
          <a:lstStyle/>
          <a:p>
            <a:pPr marL="0" indent="0" fontAlgn="auto">
              <a:lnSpc>
                <a:spcPct val="70000"/>
              </a:lnSpc>
              <a:spcAft>
                <a:spcPts val="0"/>
              </a:spcAft>
              <a:buFont typeface="Wingdings"/>
              <a:buNone/>
              <a:defRPr/>
            </a:pPr>
            <a:r>
              <a:rPr lang="en-US" sz="3000" b="1" dirty="0"/>
              <a:t>Getting Around</a:t>
            </a:r>
          </a:p>
          <a:p>
            <a:pPr marL="320040" indent="-320040" fontAlgn="auto">
              <a:spcAft>
                <a:spcPts val="0"/>
              </a:spcAft>
              <a:buFont typeface="Wingdings"/>
              <a:buChar char=""/>
              <a:defRPr/>
            </a:pPr>
            <a:r>
              <a:rPr lang="en-US" sz="2700" dirty="0"/>
              <a:t>62% of respondents take a car to work (56% drive SOV)</a:t>
            </a:r>
          </a:p>
          <a:p>
            <a:pPr marL="640080" lvl="1" indent="-274320" fontAlgn="auto">
              <a:spcAft>
                <a:spcPts val="0"/>
              </a:spcAft>
              <a:buFont typeface="Wingdings 2"/>
              <a:buChar char=""/>
              <a:defRPr/>
            </a:pPr>
            <a:r>
              <a:rPr lang="en-US" sz="2700" dirty="0"/>
              <a:t>13% walk or bike</a:t>
            </a:r>
          </a:p>
          <a:p>
            <a:pPr marL="640080" lvl="1" indent="-274320" fontAlgn="auto">
              <a:spcAft>
                <a:spcPts val="0"/>
              </a:spcAft>
              <a:buFont typeface="Wingdings 2"/>
              <a:buChar char=""/>
              <a:defRPr/>
            </a:pPr>
            <a:r>
              <a:rPr lang="en-US" sz="2700" dirty="0"/>
              <a:t>15.4% take DART</a:t>
            </a:r>
          </a:p>
          <a:p>
            <a:pPr marL="640080" lvl="1" indent="-274320" fontAlgn="auto">
              <a:spcAft>
                <a:spcPts val="0"/>
              </a:spcAft>
              <a:buFont typeface="Wingdings 2"/>
              <a:buChar char=""/>
              <a:defRPr/>
            </a:pPr>
            <a:r>
              <a:rPr lang="en-US" sz="2700" dirty="0"/>
              <a:t>7% take “other” (Uber, Lyft, etc.)</a:t>
            </a:r>
          </a:p>
          <a:p>
            <a:pPr marL="320040" indent="-320040" fontAlgn="auto">
              <a:spcAft>
                <a:spcPts val="0"/>
              </a:spcAft>
              <a:buFont typeface="Wingdings"/>
              <a:buChar char=""/>
              <a:defRPr/>
            </a:pPr>
            <a:r>
              <a:rPr lang="en-US" sz="2700" dirty="0"/>
              <a:t>99% of respondents drive Downtown when visiting for leisure, but once in Downtown, to move between destinations:</a:t>
            </a:r>
          </a:p>
          <a:p>
            <a:pPr marL="640080" lvl="1" indent="-274320" fontAlgn="auto">
              <a:spcAft>
                <a:spcPts val="0"/>
              </a:spcAft>
              <a:buFont typeface="Wingdings 2"/>
              <a:buChar char=""/>
              <a:defRPr/>
            </a:pPr>
            <a:r>
              <a:rPr lang="en-US" sz="2700" dirty="0"/>
              <a:t>26% walk or bike</a:t>
            </a:r>
          </a:p>
          <a:p>
            <a:pPr marL="640080" lvl="1" indent="-274320" fontAlgn="auto">
              <a:spcAft>
                <a:spcPts val="0"/>
              </a:spcAft>
              <a:buFont typeface="Wingdings 2"/>
              <a:buChar char=""/>
              <a:defRPr/>
            </a:pPr>
            <a:r>
              <a:rPr lang="en-US" sz="2700" dirty="0"/>
              <a:t>25% take DART</a:t>
            </a:r>
          </a:p>
          <a:p>
            <a:pPr marL="640080" lvl="1" indent="-274320" fontAlgn="auto">
              <a:spcAft>
                <a:spcPts val="0"/>
              </a:spcAft>
              <a:buFont typeface="Wingdings 2"/>
              <a:buChar char=""/>
              <a:defRPr/>
            </a:pPr>
            <a:r>
              <a:rPr lang="en-US" sz="2700" dirty="0"/>
              <a:t>23% take “other”</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12775" y="228600"/>
            <a:ext cx="8153400" cy="990600"/>
          </a:xfrm>
        </p:spPr>
        <p:txBody>
          <a:bodyPr/>
          <a:lstStyle/>
          <a:p>
            <a:r>
              <a:rPr lang="en-US" smtClean="0"/>
              <a:t>Summary of Key Trends</a:t>
            </a:r>
          </a:p>
        </p:txBody>
      </p:sp>
      <p:sp>
        <p:nvSpPr>
          <p:cNvPr id="44035" name="Content Placeholder 2"/>
          <p:cNvSpPr>
            <a:spLocks noGrp="1"/>
          </p:cNvSpPr>
          <p:nvPr>
            <p:ph sz="quarter" idx="1"/>
          </p:nvPr>
        </p:nvSpPr>
        <p:spPr>
          <a:xfrm>
            <a:off x="612775" y="1600200"/>
            <a:ext cx="8153400" cy="4495800"/>
          </a:xfrm>
        </p:spPr>
        <p:txBody>
          <a:bodyPr/>
          <a:lstStyle/>
          <a:p>
            <a:r>
              <a:rPr lang="en-US" smtClean="0"/>
              <a:t>Rapid residential growth is resulting in a more balanced jobs-population mix and changing travel patterns</a:t>
            </a:r>
          </a:p>
          <a:p>
            <a:r>
              <a:rPr lang="en-US" smtClean="0"/>
              <a:t>An increase in short trips within the study area is impacting automobile congestion at peak hours</a:t>
            </a:r>
          </a:p>
          <a:p>
            <a:r>
              <a:rPr lang="en-US" smtClean="0"/>
              <a:t>Growing demand among downtown stakeholders for pedestrian and bike-friendly street design</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1"/>
          <p:cNvSpPr>
            <a:spLocks noGrp="1"/>
          </p:cNvSpPr>
          <p:nvPr>
            <p:ph type="body" idx="1"/>
          </p:nvPr>
        </p:nvSpPr>
        <p:spPr/>
        <p:txBody>
          <a:bodyPr/>
          <a:lstStyle/>
          <a:p>
            <a:r>
              <a:rPr lang="en-US" smtClean="0"/>
              <a:t>Community Engagement +</a:t>
            </a:r>
          </a:p>
          <a:p>
            <a:r>
              <a:rPr lang="en-US" smtClean="0"/>
              <a:t>Neighborhood Assessments </a:t>
            </a:r>
          </a:p>
        </p:txBody>
      </p:sp>
      <p:sp>
        <p:nvSpPr>
          <p:cNvPr id="45059" name="Title 2"/>
          <p:cNvSpPr>
            <a:spLocks noGrp="1"/>
          </p:cNvSpPr>
          <p:nvPr>
            <p:ph type="title"/>
          </p:nvPr>
        </p:nvSpPr>
        <p:spPr/>
        <p:txBody>
          <a:bodyPr/>
          <a:lstStyle/>
          <a:p>
            <a:r>
              <a:rPr lang="en-US" smtClean="0"/>
              <a:t>Community Based Planning</a:t>
            </a:r>
          </a:p>
        </p:txBody>
      </p:sp>
      <p:pic>
        <p:nvPicPr>
          <p:cNvPr id="45060" name="Picture 2"/>
          <p:cNvPicPr>
            <a:picLocks noChangeAspect="1" noChangeArrowheads="1"/>
          </p:cNvPicPr>
          <p:nvPr/>
        </p:nvPicPr>
        <p:blipFill>
          <a:blip r:embed="rId2" cstate="print"/>
          <a:srcRect/>
          <a:stretch>
            <a:fillRect/>
          </a:stretch>
        </p:blipFill>
        <p:spPr bwMode="auto">
          <a:xfrm>
            <a:off x="5907088" y="5853113"/>
            <a:ext cx="2998787" cy="7747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alexd\Documents\Dallas 360\Others Events\TGP_0084.jpg"/>
          <p:cNvPicPr>
            <a:picLocks noChangeAspect="1" noChangeArrowheads="1"/>
          </p:cNvPicPr>
          <p:nvPr/>
        </p:nvPicPr>
        <p:blipFill>
          <a:blip r:embed="rId2" cstate="print"/>
          <a:srcRect r="11111"/>
          <a:stretch>
            <a:fillRect/>
          </a:stretch>
        </p:blipFill>
        <p:spPr bwMode="auto">
          <a:xfrm>
            <a:off x="0" y="-612775"/>
            <a:ext cx="9150350" cy="833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Placeholder 2"/>
          <p:cNvSpPr>
            <a:spLocks noGrp="1"/>
          </p:cNvSpPr>
          <p:nvPr>
            <p:ph type="body" idx="4294967295"/>
          </p:nvPr>
        </p:nvSpPr>
        <p:spPr>
          <a:xfrm>
            <a:off x="3290888" y="1597025"/>
            <a:ext cx="5853112" cy="4787900"/>
          </a:xfrm>
        </p:spPr>
        <p:txBody>
          <a:bodyPr/>
          <a:lstStyle/>
          <a:p>
            <a:pPr>
              <a:buFont typeface="Wingdings" pitchFamily="2" charset="2"/>
              <a:buNone/>
            </a:pPr>
            <a:endParaRPr lang="en-US" b="1" smtClean="0"/>
          </a:p>
          <a:p>
            <a:endParaRPr lang="en-US" b="1" smtClean="0"/>
          </a:p>
          <a:p>
            <a:endParaRPr lang="en-US" smtClean="0"/>
          </a:p>
          <a:p>
            <a:endParaRPr lang="en-US" smtClean="0"/>
          </a:p>
          <a:p>
            <a:endParaRPr lang="en-US" smtClean="0"/>
          </a:p>
          <a:p>
            <a:endParaRPr lang="en-US" smtClean="0"/>
          </a:p>
        </p:txBody>
      </p:sp>
      <p:pic>
        <p:nvPicPr>
          <p:cNvPr id="47107" name="Picture 2" descr="C:\Users\alexd\Documents\Dallas 360\Cedar. Deep Ellum. Southside Meeting\TGP_1307.jpg"/>
          <p:cNvPicPr>
            <a:picLocks noChangeAspect="1" noChangeArrowheads="1"/>
          </p:cNvPicPr>
          <p:nvPr/>
        </p:nvPicPr>
        <p:blipFill>
          <a:blip r:embed="rId2" cstate="print"/>
          <a:srcRect l="8340" r="2811"/>
          <a:stretch>
            <a:fillRect/>
          </a:stretch>
        </p:blipFill>
        <p:spPr bwMode="auto">
          <a:xfrm>
            <a:off x="-76200" y="0"/>
            <a:ext cx="9167813" cy="82565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alexd\Documents\Dallas 360\Cedar. Deep Ellum. Southside Meeting\TGP_1309.jpg"/>
          <p:cNvPicPr>
            <a:picLocks noChangeAspect="1" noChangeArrowheads="1"/>
          </p:cNvPicPr>
          <p:nvPr/>
        </p:nvPicPr>
        <p:blipFill>
          <a:blip r:embed="rId2" cstate="print"/>
          <a:srcRect r="11111"/>
          <a:stretch>
            <a:fillRect/>
          </a:stretch>
        </p:blipFill>
        <p:spPr bwMode="auto">
          <a:xfrm>
            <a:off x="0" y="0"/>
            <a:ext cx="9144000" cy="6858000"/>
          </a:xfrm>
          <a:prstGeom prst="rect">
            <a:avLst/>
          </a:prstGeom>
          <a:noFill/>
          <a:ln w="9525">
            <a:noFill/>
            <a:miter lim="800000"/>
            <a:headEnd/>
            <a:tailEnd/>
          </a:ln>
        </p:spPr>
      </p:pic>
      <p:pic>
        <p:nvPicPr>
          <p:cNvPr id="48131" name="Picture 2" descr="C:\Users\alexd\Documents\Dallas 360\Cedar. Deep Ellum. Southside Meeting\TGP_1327.jpg"/>
          <p:cNvPicPr>
            <a:picLocks noChangeAspect="1" noChangeArrowheads="1"/>
          </p:cNvPicPr>
          <p:nvPr/>
        </p:nvPicPr>
        <p:blipFill>
          <a:blip r:embed="rId3" cstate="print"/>
          <a:srcRect l="3703" r="7407"/>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12775" y="228600"/>
            <a:ext cx="8153400" cy="990600"/>
          </a:xfrm>
        </p:spPr>
        <p:txBody>
          <a:bodyPr/>
          <a:lstStyle/>
          <a:p>
            <a:r>
              <a:rPr lang="en-US" smtClean="0"/>
              <a:t>Purpose</a:t>
            </a:r>
          </a:p>
        </p:txBody>
      </p:sp>
      <p:sp>
        <p:nvSpPr>
          <p:cNvPr id="21507" name="Content Placeholder 2"/>
          <p:cNvSpPr>
            <a:spLocks noGrp="1"/>
          </p:cNvSpPr>
          <p:nvPr>
            <p:ph sz="quarter" idx="1"/>
          </p:nvPr>
        </p:nvSpPr>
        <p:spPr>
          <a:xfrm>
            <a:off x="612775" y="1600200"/>
            <a:ext cx="8153400" cy="4495800"/>
          </a:xfrm>
        </p:spPr>
        <p:txBody>
          <a:bodyPr/>
          <a:lstStyle/>
          <a:p>
            <a:pPr marL="0" indent="0">
              <a:buFont typeface="Wingdings" pitchFamily="2" charset="2"/>
              <a:buNone/>
            </a:pPr>
            <a:r>
              <a:rPr lang="en-US" smtClean="0"/>
              <a:t>Provide a progress report on the update of The 360 Plan, a partnership between the City of Dallas, Downtown Dallas, Inc., and the greater 360 community. </a:t>
            </a:r>
          </a:p>
          <a:p>
            <a:pPr marL="0" indent="0">
              <a:buFont typeface="Wingdings" pitchFamily="2" charset="2"/>
              <a:buNone/>
            </a:pPr>
            <a:endParaRPr lang="en-US" smtClean="0"/>
          </a:p>
          <a:p>
            <a:pPr marL="0" indent="0">
              <a:buFont typeface="Wingdings" pitchFamily="2" charset="2"/>
              <a:buNone/>
            </a:pPr>
            <a:r>
              <a:rPr lang="en-US" smtClean="0"/>
              <a:t>Emphasize the integration of priorities from the Dallas Arts District Community Development Plan [as well as other current and future neighborhood-based efforts] into the context of the greater urban core. </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chrisb\Downloads\DDI360_Carousel_2.jpg"/>
          <p:cNvPicPr>
            <a:picLocks noChangeAspect="1" noChangeArrowheads="1"/>
          </p:cNvPicPr>
          <p:nvPr/>
        </p:nvPicPr>
        <p:blipFill>
          <a:blip r:embed="rId2" cstate="print"/>
          <a:srcRect b="34375"/>
          <a:stretch>
            <a:fillRect/>
          </a:stretch>
        </p:blipFill>
        <p:spPr bwMode="auto">
          <a:xfrm>
            <a:off x="-1143000" y="-88900"/>
            <a:ext cx="11329988" cy="693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3" cstate="print"/>
          <a:srcRect/>
          <a:stretch>
            <a:fillRect/>
          </a:stretch>
        </p:blipFill>
        <p:spPr bwMode="auto">
          <a:xfrm>
            <a:off x="0" y="127000"/>
            <a:ext cx="9144000" cy="6397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cstate="print"/>
          <a:srcRect/>
          <a:stretch>
            <a:fillRect/>
          </a:stretch>
        </p:blipFill>
        <p:spPr bwMode="auto">
          <a:xfrm>
            <a:off x="1082675" y="1544638"/>
            <a:ext cx="7011988" cy="5313362"/>
          </a:xfrm>
          <a:prstGeom prst="rect">
            <a:avLst/>
          </a:prstGeom>
          <a:noFill/>
          <a:ln w="9525">
            <a:noFill/>
            <a:miter lim="800000"/>
            <a:headEnd/>
            <a:tailEnd/>
          </a:ln>
        </p:spPr>
      </p:pic>
      <p:sp>
        <p:nvSpPr>
          <p:cNvPr id="51203" name="Title 1"/>
          <p:cNvSpPr txBox="1">
            <a:spLocks/>
          </p:cNvSpPr>
          <p:nvPr/>
        </p:nvSpPr>
        <p:spPr bwMode="auto">
          <a:xfrm>
            <a:off x="612775" y="228600"/>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Neighborhood Assessments</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alexd\Documents\Dallas 360\06_Public Involvement\November Meeting Window 2015\Street Pattern_Page_25.jpg"/>
          <p:cNvPicPr>
            <a:picLocks noChangeAspect="1" noChangeArrowheads="1"/>
          </p:cNvPicPr>
          <p:nvPr/>
        </p:nvPicPr>
        <p:blipFill>
          <a:blip r:embed="rId2" cstate="print"/>
          <a:srcRect l="5791" t="5286" r="20705" b="9541"/>
          <a:stretch>
            <a:fillRect/>
          </a:stretch>
        </p:blipFill>
        <p:spPr bwMode="auto">
          <a:xfrm>
            <a:off x="0" y="0"/>
            <a:ext cx="9169400" cy="6940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cstate="print"/>
          <a:srcRect/>
          <a:stretch>
            <a:fillRect/>
          </a:stretch>
        </p:blipFill>
        <p:spPr bwMode="auto">
          <a:xfrm>
            <a:off x="-52388" y="0"/>
            <a:ext cx="9299576" cy="732948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515938" y="652463"/>
            <a:ext cx="8326437" cy="930275"/>
          </a:xfrm>
        </p:spPr>
        <p:txBody>
          <a:bodyPr/>
          <a:lstStyle/>
          <a:p>
            <a:pPr algn="ctr"/>
            <a:r>
              <a:rPr lang="en-US" sz="4000" b="1" smtClean="0">
                <a:solidFill>
                  <a:schemeClr val="bg1"/>
                </a:solidFill>
              </a:rPr>
              <a:t>THEMES</a:t>
            </a:r>
            <a:r>
              <a:rPr lang="en-US" smtClean="0"/>
              <a:t/>
            </a:r>
            <a:br>
              <a:rPr lang="en-US" smtClean="0"/>
            </a:br>
            <a:endParaRPr lang="en-US" smtClean="0"/>
          </a:p>
        </p:txBody>
      </p:sp>
      <p:sp>
        <p:nvSpPr>
          <p:cNvPr id="3" name="Text Placeholder 2"/>
          <p:cNvSpPr>
            <a:spLocks noGrp="1"/>
          </p:cNvSpPr>
          <p:nvPr>
            <p:ph sz="quarter" idx="1"/>
          </p:nvPr>
        </p:nvSpPr>
        <p:spPr>
          <a:xfrm>
            <a:off x="827088" y="1754188"/>
            <a:ext cx="7600950" cy="5378450"/>
          </a:xfrm>
        </p:spPr>
        <p:txBody>
          <a:bodyPr>
            <a:normAutofit/>
          </a:bodyPr>
          <a:lstStyle/>
          <a:p>
            <a:pPr marL="0" indent="0" fontAlgn="auto">
              <a:spcAft>
                <a:spcPts val="0"/>
              </a:spcAft>
              <a:buFont typeface="Wingdings"/>
              <a:buNone/>
              <a:defRPr/>
            </a:pPr>
            <a:r>
              <a:rPr lang="en-US" b="1" dirty="0"/>
              <a:t>URBAN DESIGN AND PLACEMAKING</a:t>
            </a:r>
          </a:p>
          <a:p>
            <a:pPr marL="320040" indent="-320040" fontAlgn="auto">
              <a:spcAft>
                <a:spcPts val="0"/>
              </a:spcAft>
              <a:buFont typeface="Wingdings"/>
              <a:buChar char=""/>
              <a:defRPr/>
            </a:pPr>
            <a:r>
              <a:rPr lang="en-US" dirty="0"/>
              <a:t>Leverage TOD opportunities </a:t>
            </a:r>
          </a:p>
          <a:p>
            <a:pPr marL="320040" indent="-320040" fontAlgn="auto">
              <a:spcAft>
                <a:spcPts val="0"/>
              </a:spcAft>
              <a:buFont typeface="Wingdings"/>
              <a:buChar char=""/>
              <a:defRPr/>
            </a:pPr>
            <a:r>
              <a:rPr lang="en-US" dirty="0"/>
              <a:t>Promote development that activates the street </a:t>
            </a:r>
          </a:p>
          <a:p>
            <a:pPr marL="320040" indent="-320040" fontAlgn="auto">
              <a:spcAft>
                <a:spcPts val="0"/>
              </a:spcAft>
              <a:buFont typeface="Wingdings"/>
              <a:buChar char=""/>
              <a:defRPr/>
            </a:pPr>
            <a:r>
              <a:rPr lang="en-US" dirty="0"/>
              <a:t>Protect and support neighborhood character </a:t>
            </a:r>
          </a:p>
          <a:p>
            <a:pPr marL="320040" indent="-320040" fontAlgn="auto">
              <a:spcAft>
                <a:spcPts val="0"/>
              </a:spcAft>
              <a:buFont typeface="Wingdings"/>
              <a:buChar char=""/>
              <a:defRPr/>
            </a:pPr>
            <a:r>
              <a:rPr lang="en-US" dirty="0"/>
              <a:t>Consider “catalytic streets” to activate and connect districts </a:t>
            </a:r>
          </a:p>
          <a:p>
            <a:pPr marL="0" indent="0" fontAlgn="auto">
              <a:spcAft>
                <a:spcPts val="0"/>
              </a:spcAft>
              <a:buFont typeface="Wingdings"/>
              <a:buNone/>
              <a:defRPr/>
            </a:pPr>
            <a:endParaRPr lang="en-US" dirty="0"/>
          </a:p>
          <a:p>
            <a:pPr marL="320040" indent="-320040" fontAlgn="auto">
              <a:spcAft>
                <a:spcPts val="0"/>
              </a:spcAft>
              <a:buFont typeface="Wingdings"/>
              <a:buChar char=""/>
              <a:defRPr/>
            </a:pPr>
            <a:endParaRPr lang="en-US" dirty="0"/>
          </a:p>
          <a:p>
            <a:pPr marL="320040" indent="-320040" fontAlgn="auto">
              <a:spcAft>
                <a:spcPts val="0"/>
              </a:spcAft>
              <a:buFont typeface="Wingdings"/>
              <a:buChar char=""/>
              <a:defRPr/>
            </a:pPr>
            <a:endParaRPr lang="en-US" b="1" dirty="0"/>
          </a:p>
        </p:txBody>
      </p:sp>
      <p:sp>
        <p:nvSpPr>
          <p:cNvPr id="4" name="Title 3"/>
          <p:cNvSpPr txBox="1">
            <a:spLocks/>
          </p:cNvSpPr>
          <p:nvPr/>
        </p:nvSpPr>
        <p:spPr>
          <a:xfrm>
            <a:off x="4179888" y="2298700"/>
            <a:ext cx="5915025" cy="99377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lang="en-US" sz="3800" b="1" kern="1200" cap="all" spc="-60" dirty="0">
                <a:solidFill>
                  <a:srgbClr val="B13F9A"/>
                </a:solidFill>
                <a:latin typeface="+mn-lt"/>
                <a:ea typeface="+mn-ea"/>
                <a:cs typeface="Arial" charset="0"/>
              </a:defRPr>
            </a:lvl1pPr>
          </a:lstStyle>
          <a:p>
            <a:pPr fontAlgn="auto">
              <a:spcAft>
                <a:spcPts val="0"/>
              </a:spcAft>
              <a:defRPr/>
            </a:pPr>
            <a:endParaRPr sz="1050">
              <a:solidFill>
                <a:prstClr val="black"/>
              </a:solidFill>
            </a:endParaRPr>
          </a:p>
        </p:txBody>
      </p:sp>
      <p:sp>
        <p:nvSpPr>
          <p:cNvPr id="5" name="Text Placeholder 4"/>
          <p:cNvSpPr txBox="1">
            <a:spLocks/>
          </p:cNvSpPr>
          <p:nvPr/>
        </p:nvSpPr>
        <p:spPr>
          <a:xfrm>
            <a:off x="1590675" y="4343400"/>
            <a:ext cx="5915025" cy="2498725"/>
          </a:xfrm>
          <a:prstGeom prst="rect">
            <a:avLst/>
          </a:prstGeom>
        </p:spPr>
        <p:txBody>
          <a:bodyPr lIns="68580" tIns="34290" rIns="68580" bIns="3429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US" sz="1050" dirty="0">
              <a:solidFill>
                <a:prstClr val="black"/>
              </a:solidFill>
            </a:endParaRPr>
          </a:p>
        </p:txBody>
      </p:sp>
      <p:sp>
        <p:nvSpPr>
          <p:cNvPr id="9" name="Title 1"/>
          <p:cNvSpPr txBox="1">
            <a:spLocks/>
          </p:cNvSpPr>
          <p:nvPr/>
        </p:nvSpPr>
        <p:spPr>
          <a:xfrm>
            <a:off x="1222375" y="617538"/>
            <a:ext cx="5915025" cy="99377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lang="en-US" sz="3500" b="1" kern="1200" cap="all" spc="-60" dirty="0">
                <a:solidFill>
                  <a:srgbClr val="B13F9A"/>
                </a:solidFill>
                <a:latin typeface="+mn-lt"/>
                <a:ea typeface="+mn-ea"/>
                <a:cs typeface="Arial" charset="0"/>
              </a:defRPr>
            </a:lvl1pPr>
          </a:lstStyle>
          <a:p>
            <a:pPr fontAlgn="auto">
              <a:spcAft>
                <a:spcPts val="0"/>
              </a:spcAft>
              <a:defRPr/>
            </a:pPr>
            <a:endParaRPr sz="1500" cap="none"/>
          </a:p>
        </p:txBody>
      </p:sp>
      <p:sp>
        <p:nvSpPr>
          <p:cNvPr id="54279" name="Title 1"/>
          <p:cNvSpPr txBox="1">
            <a:spLocks/>
          </p:cNvSpPr>
          <p:nvPr/>
        </p:nvSpPr>
        <p:spPr bwMode="auto">
          <a:xfrm>
            <a:off x="612775" y="228600"/>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Themes</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15938" y="652463"/>
            <a:ext cx="8326437" cy="930275"/>
          </a:xfrm>
        </p:spPr>
        <p:txBody>
          <a:bodyPr/>
          <a:lstStyle/>
          <a:p>
            <a:pPr algn="ctr"/>
            <a:r>
              <a:rPr lang="en-US" sz="4000" b="1" smtClean="0">
                <a:solidFill>
                  <a:schemeClr val="bg1"/>
                </a:solidFill>
              </a:rPr>
              <a:t>THEMES</a:t>
            </a:r>
            <a:r>
              <a:rPr lang="en-US" smtClean="0"/>
              <a:t/>
            </a:r>
            <a:br>
              <a:rPr lang="en-US" smtClean="0"/>
            </a:br>
            <a:endParaRPr lang="en-US" smtClean="0"/>
          </a:p>
        </p:txBody>
      </p:sp>
      <p:sp>
        <p:nvSpPr>
          <p:cNvPr id="3" name="Text Placeholder 2"/>
          <p:cNvSpPr>
            <a:spLocks noGrp="1"/>
          </p:cNvSpPr>
          <p:nvPr>
            <p:ph sz="quarter" idx="1"/>
          </p:nvPr>
        </p:nvSpPr>
        <p:spPr>
          <a:xfrm>
            <a:off x="914400" y="1609725"/>
            <a:ext cx="7600950" cy="6157913"/>
          </a:xfrm>
        </p:spPr>
        <p:txBody>
          <a:bodyPr>
            <a:normAutofit/>
          </a:bodyPr>
          <a:lstStyle/>
          <a:p>
            <a:pPr marL="0" indent="0" fontAlgn="auto">
              <a:spcAft>
                <a:spcPts val="0"/>
              </a:spcAft>
              <a:buFont typeface="Wingdings"/>
              <a:buNone/>
              <a:defRPr/>
            </a:pPr>
            <a:r>
              <a:rPr lang="en-US" b="1" dirty="0"/>
              <a:t>HOUSING AND EDUCATION</a:t>
            </a:r>
          </a:p>
          <a:p>
            <a:pPr marL="320040" indent="-320040" fontAlgn="auto">
              <a:spcAft>
                <a:spcPts val="0"/>
              </a:spcAft>
              <a:buFont typeface="Wingdings"/>
              <a:buChar char=""/>
              <a:defRPr/>
            </a:pPr>
            <a:r>
              <a:rPr lang="en-US" dirty="0"/>
              <a:t>Provide diverse housing options/product types</a:t>
            </a:r>
          </a:p>
          <a:p>
            <a:pPr marL="320040" indent="-320040" fontAlgn="auto">
              <a:spcAft>
                <a:spcPts val="0"/>
              </a:spcAft>
              <a:buFont typeface="Wingdings"/>
              <a:buChar char=""/>
              <a:defRPr/>
            </a:pPr>
            <a:r>
              <a:rPr lang="en-US" dirty="0"/>
              <a:t>Provide good schools Downtown to attract/keep families</a:t>
            </a:r>
          </a:p>
          <a:p>
            <a:pPr marL="320040" indent="-320040" fontAlgn="auto">
              <a:spcAft>
                <a:spcPts val="0"/>
              </a:spcAft>
              <a:buFont typeface="Wingdings"/>
              <a:buChar char=""/>
              <a:defRPr/>
            </a:pPr>
            <a:r>
              <a:rPr lang="en-US" dirty="0"/>
              <a:t>Link mobility, education and </a:t>
            </a:r>
            <a:r>
              <a:rPr lang="en-US" dirty="0" smtClean="0"/>
              <a:t>housing</a:t>
            </a:r>
          </a:p>
          <a:p>
            <a:pPr marL="0" indent="0" fontAlgn="auto">
              <a:spcAft>
                <a:spcPts val="0"/>
              </a:spcAft>
              <a:buFont typeface="Wingdings"/>
              <a:buNone/>
              <a:defRPr/>
            </a:pPr>
            <a:endParaRPr lang="en-US" dirty="0"/>
          </a:p>
          <a:p>
            <a:pPr marL="0" indent="0" fontAlgn="auto">
              <a:spcAft>
                <a:spcPts val="0"/>
              </a:spcAft>
              <a:buFont typeface="Wingdings"/>
              <a:buNone/>
              <a:defRPr/>
            </a:pPr>
            <a:endParaRPr lang="en-US" dirty="0"/>
          </a:p>
          <a:p>
            <a:pPr marL="320040" indent="-320040" fontAlgn="auto">
              <a:spcAft>
                <a:spcPts val="0"/>
              </a:spcAft>
              <a:buFont typeface="Wingdings"/>
              <a:buChar char=""/>
              <a:defRPr/>
            </a:pPr>
            <a:endParaRPr lang="en-US" dirty="0"/>
          </a:p>
          <a:p>
            <a:pPr marL="320040" indent="-320040" fontAlgn="auto">
              <a:spcAft>
                <a:spcPts val="0"/>
              </a:spcAft>
              <a:buFont typeface="Wingdings"/>
              <a:buChar char=""/>
              <a:defRPr/>
            </a:pPr>
            <a:endParaRPr lang="en-US" b="1" dirty="0"/>
          </a:p>
        </p:txBody>
      </p:sp>
      <p:sp>
        <p:nvSpPr>
          <p:cNvPr id="4" name="Title 3"/>
          <p:cNvSpPr txBox="1">
            <a:spLocks/>
          </p:cNvSpPr>
          <p:nvPr/>
        </p:nvSpPr>
        <p:spPr>
          <a:xfrm>
            <a:off x="4179888" y="2298700"/>
            <a:ext cx="5915025" cy="99377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lang="en-US" sz="3800" b="1" kern="1200" cap="all" spc="-60" dirty="0">
                <a:solidFill>
                  <a:srgbClr val="B13F9A"/>
                </a:solidFill>
                <a:latin typeface="+mn-lt"/>
                <a:ea typeface="+mn-ea"/>
                <a:cs typeface="Arial" charset="0"/>
              </a:defRPr>
            </a:lvl1pPr>
          </a:lstStyle>
          <a:p>
            <a:pPr fontAlgn="auto">
              <a:spcAft>
                <a:spcPts val="0"/>
              </a:spcAft>
              <a:defRPr/>
            </a:pPr>
            <a:endParaRPr sz="1050">
              <a:solidFill>
                <a:prstClr val="black"/>
              </a:solidFill>
            </a:endParaRPr>
          </a:p>
        </p:txBody>
      </p:sp>
      <p:sp>
        <p:nvSpPr>
          <p:cNvPr id="5" name="Text Placeholder 4"/>
          <p:cNvSpPr txBox="1">
            <a:spLocks/>
          </p:cNvSpPr>
          <p:nvPr/>
        </p:nvSpPr>
        <p:spPr>
          <a:xfrm>
            <a:off x="1590675" y="4343400"/>
            <a:ext cx="5915025" cy="2498725"/>
          </a:xfrm>
          <a:prstGeom prst="rect">
            <a:avLst/>
          </a:prstGeom>
        </p:spPr>
        <p:txBody>
          <a:bodyPr lIns="68580" tIns="34290" rIns="68580" bIns="3429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US" sz="1050" dirty="0">
              <a:solidFill>
                <a:prstClr val="black"/>
              </a:solidFill>
            </a:endParaRPr>
          </a:p>
        </p:txBody>
      </p:sp>
      <p:sp>
        <p:nvSpPr>
          <p:cNvPr id="9" name="Title 1"/>
          <p:cNvSpPr txBox="1">
            <a:spLocks/>
          </p:cNvSpPr>
          <p:nvPr/>
        </p:nvSpPr>
        <p:spPr>
          <a:xfrm>
            <a:off x="1222375" y="617538"/>
            <a:ext cx="5915025" cy="99377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lang="en-US" sz="3500" b="1" kern="1200" cap="all" spc="-60" dirty="0">
                <a:solidFill>
                  <a:srgbClr val="B13F9A"/>
                </a:solidFill>
                <a:latin typeface="+mn-lt"/>
                <a:ea typeface="+mn-ea"/>
                <a:cs typeface="Arial" charset="0"/>
              </a:defRPr>
            </a:lvl1pPr>
          </a:lstStyle>
          <a:p>
            <a:pPr fontAlgn="auto">
              <a:spcAft>
                <a:spcPts val="0"/>
              </a:spcAft>
              <a:defRPr/>
            </a:pPr>
            <a:endParaRPr sz="1500" cap="none"/>
          </a:p>
        </p:txBody>
      </p:sp>
      <p:sp>
        <p:nvSpPr>
          <p:cNvPr id="55303" name="Title 1"/>
          <p:cNvSpPr txBox="1">
            <a:spLocks/>
          </p:cNvSpPr>
          <p:nvPr/>
        </p:nvSpPr>
        <p:spPr bwMode="auto">
          <a:xfrm>
            <a:off x="612775" y="228600"/>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Themes</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15938" y="652463"/>
            <a:ext cx="8326437" cy="930275"/>
          </a:xfrm>
        </p:spPr>
        <p:txBody>
          <a:bodyPr/>
          <a:lstStyle/>
          <a:p>
            <a:pPr algn="ctr"/>
            <a:r>
              <a:rPr lang="en-US" sz="4000" b="1" smtClean="0">
                <a:solidFill>
                  <a:schemeClr val="bg1"/>
                </a:solidFill>
              </a:rPr>
              <a:t>THEMES</a:t>
            </a:r>
            <a:r>
              <a:rPr lang="en-US" smtClean="0"/>
              <a:t/>
            </a:r>
            <a:br>
              <a:rPr lang="en-US" smtClean="0"/>
            </a:br>
            <a:endParaRPr lang="en-US" smtClean="0"/>
          </a:p>
        </p:txBody>
      </p:sp>
      <p:sp>
        <p:nvSpPr>
          <p:cNvPr id="3" name="Text Placeholder 2"/>
          <p:cNvSpPr>
            <a:spLocks noGrp="1"/>
          </p:cNvSpPr>
          <p:nvPr>
            <p:ph sz="quarter" idx="1"/>
          </p:nvPr>
        </p:nvSpPr>
        <p:spPr>
          <a:xfrm>
            <a:off x="914400" y="1609725"/>
            <a:ext cx="7600950" cy="6157913"/>
          </a:xfrm>
        </p:spPr>
        <p:txBody>
          <a:bodyPr>
            <a:normAutofit/>
          </a:bodyPr>
          <a:lstStyle/>
          <a:p>
            <a:pPr marL="0" indent="0" fontAlgn="auto">
              <a:spcAft>
                <a:spcPts val="0"/>
              </a:spcAft>
              <a:buFont typeface="Wingdings"/>
              <a:buNone/>
              <a:defRPr/>
            </a:pPr>
            <a:r>
              <a:rPr lang="en-US" b="1" dirty="0"/>
              <a:t>OPEN SPACE AND RECREATION</a:t>
            </a:r>
          </a:p>
          <a:p>
            <a:pPr marL="320040" indent="-320040" fontAlgn="auto">
              <a:spcAft>
                <a:spcPts val="0"/>
              </a:spcAft>
              <a:buFont typeface="Wingdings"/>
              <a:buChar char=""/>
              <a:defRPr/>
            </a:pPr>
            <a:r>
              <a:rPr lang="en-US" dirty="0"/>
              <a:t>Create public spaces that support neighborhoods</a:t>
            </a:r>
          </a:p>
          <a:p>
            <a:pPr marL="320040" indent="-320040" fontAlgn="auto">
              <a:spcAft>
                <a:spcPts val="0"/>
              </a:spcAft>
              <a:buFont typeface="Wingdings"/>
              <a:buChar char=""/>
              <a:defRPr/>
            </a:pPr>
            <a:r>
              <a:rPr lang="en-US" dirty="0"/>
              <a:t>Link new parks to existing parks</a:t>
            </a:r>
          </a:p>
          <a:p>
            <a:pPr marL="320040" indent="-320040" fontAlgn="auto">
              <a:spcAft>
                <a:spcPts val="0"/>
              </a:spcAft>
              <a:buFont typeface="Wingdings"/>
              <a:buChar char=""/>
              <a:defRPr/>
            </a:pPr>
            <a:r>
              <a:rPr lang="en-US" dirty="0"/>
              <a:t>Build off of successes (Katy Trail etc.)</a:t>
            </a:r>
          </a:p>
          <a:p>
            <a:pPr marL="0" indent="0" fontAlgn="auto">
              <a:spcAft>
                <a:spcPts val="0"/>
              </a:spcAft>
              <a:buFont typeface="Wingdings"/>
              <a:buNone/>
              <a:defRPr/>
            </a:pPr>
            <a:endParaRPr lang="en-US" dirty="0"/>
          </a:p>
          <a:p>
            <a:pPr marL="0" indent="0" fontAlgn="auto">
              <a:spcAft>
                <a:spcPts val="0"/>
              </a:spcAft>
              <a:buFont typeface="Wingdings"/>
              <a:buNone/>
              <a:defRPr/>
            </a:pPr>
            <a:endParaRPr lang="en-US" dirty="0"/>
          </a:p>
          <a:p>
            <a:pPr marL="320040" indent="-320040" fontAlgn="auto">
              <a:spcAft>
                <a:spcPts val="0"/>
              </a:spcAft>
              <a:buFont typeface="Wingdings"/>
              <a:buChar char=""/>
              <a:defRPr/>
            </a:pPr>
            <a:endParaRPr lang="en-US" dirty="0"/>
          </a:p>
          <a:p>
            <a:pPr marL="320040" indent="-320040" fontAlgn="auto">
              <a:spcAft>
                <a:spcPts val="0"/>
              </a:spcAft>
              <a:buFont typeface="Wingdings"/>
              <a:buChar char=""/>
              <a:defRPr/>
            </a:pPr>
            <a:endParaRPr lang="en-US" b="1" dirty="0"/>
          </a:p>
        </p:txBody>
      </p:sp>
      <p:sp>
        <p:nvSpPr>
          <p:cNvPr id="4" name="Title 3"/>
          <p:cNvSpPr txBox="1">
            <a:spLocks/>
          </p:cNvSpPr>
          <p:nvPr/>
        </p:nvSpPr>
        <p:spPr>
          <a:xfrm>
            <a:off x="4179888" y="2298700"/>
            <a:ext cx="5915025" cy="99377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lang="en-US" sz="3800" b="1" kern="1200" cap="all" spc="-60" dirty="0">
                <a:solidFill>
                  <a:srgbClr val="B13F9A"/>
                </a:solidFill>
                <a:latin typeface="+mn-lt"/>
                <a:ea typeface="+mn-ea"/>
                <a:cs typeface="Arial" charset="0"/>
              </a:defRPr>
            </a:lvl1pPr>
          </a:lstStyle>
          <a:p>
            <a:pPr fontAlgn="auto">
              <a:spcAft>
                <a:spcPts val="0"/>
              </a:spcAft>
              <a:defRPr/>
            </a:pPr>
            <a:endParaRPr sz="1050">
              <a:solidFill>
                <a:prstClr val="black"/>
              </a:solidFill>
            </a:endParaRPr>
          </a:p>
        </p:txBody>
      </p:sp>
      <p:sp>
        <p:nvSpPr>
          <p:cNvPr id="5" name="Text Placeholder 4"/>
          <p:cNvSpPr txBox="1">
            <a:spLocks/>
          </p:cNvSpPr>
          <p:nvPr/>
        </p:nvSpPr>
        <p:spPr>
          <a:xfrm>
            <a:off x="1590675" y="4343400"/>
            <a:ext cx="5915025" cy="2498725"/>
          </a:xfrm>
          <a:prstGeom prst="rect">
            <a:avLst/>
          </a:prstGeom>
        </p:spPr>
        <p:txBody>
          <a:bodyPr lIns="68580" tIns="34290" rIns="68580" bIns="3429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US" sz="1050" dirty="0">
              <a:solidFill>
                <a:prstClr val="black"/>
              </a:solidFill>
            </a:endParaRPr>
          </a:p>
        </p:txBody>
      </p:sp>
      <p:sp>
        <p:nvSpPr>
          <p:cNvPr id="9" name="Title 1"/>
          <p:cNvSpPr txBox="1">
            <a:spLocks/>
          </p:cNvSpPr>
          <p:nvPr/>
        </p:nvSpPr>
        <p:spPr>
          <a:xfrm>
            <a:off x="1222375" y="617538"/>
            <a:ext cx="5915025" cy="99377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lang="en-US" sz="3500" b="1" kern="1200" cap="all" spc="-60" dirty="0">
                <a:solidFill>
                  <a:srgbClr val="B13F9A"/>
                </a:solidFill>
                <a:latin typeface="+mn-lt"/>
                <a:ea typeface="+mn-ea"/>
                <a:cs typeface="Arial" charset="0"/>
              </a:defRPr>
            </a:lvl1pPr>
          </a:lstStyle>
          <a:p>
            <a:pPr fontAlgn="auto">
              <a:spcAft>
                <a:spcPts val="0"/>
              </a:spcAft>
              <a:defRPr/>
            </a:pPr>
            <a:endParaRPr sz="1500" cap="none"/>
          </a:p>
        </p:txBody>
      </p:sp>
      <p:sp>
        <p:nvSpPr>
          <p:cNvPr id="56327" name="Title 1"/>
          <p:cNvSpPr txBox="1">
            <a:spLocks/>
          </p:cNvSpPr>
          <p:nvPr/>
        </p:nvSpPr>
        <p:spPr bwMode="auto">
          <a:xfrm>
            <a:off x="612775" y="228600"/>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Themes</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82638" y="1184275"/>
            <a:ext cx="7732712" cy="1325563"/>
          </a:xfrm>
        </p:spPr>
        <p:txBody>
          <a:bodyPr/>
          <a:lstStyle/>
          <a:p>
            <a:r>
              <a:rPr lang="en-US" sz="4000" smtClean="0"/>
              <a:t>PRIORITY ON </a:t>
            </a:r>
            <a:r>
              <a:rPr lang="en-US" sz="4000" b="1" smtClean="0"/>
              <a:t>MOBILITY</a:t>
            </a:r>
            <a:endParaRPr lang="en-US" sz="4000" smtClean="0"/>
          </a:p>
        </p:txBody>
      </p:sp>
      <p:sp>
        <p:nvSpPr>
          <p:cNvPr id="3" name="Text Placeholder 2"/>
          <p:cNvSpPr>
            <a:spLocks noGrp="1"/>
          </p:cNvSpPr>
          <p:nvPr>
            <p:ph sz="quarter" idx="1"/>
          </p:nvPr>
        </p:nvSpPr>
        <p:spPr>
          <a:xfrm>
            <a:off x="927100" y="2446338"/>
            <a:ext cx="7588250" cy="4351337"/>
          </a:xfrm>
        </p:spPr>
        <p:txBody>
          <a:bodyPr>
            <a:normAutofit/>
          </a:bodyPr>
          <a:lstStyle/>
          <a:p>
            <a:pPr marL="320040" indent="-320040" fontAlgn="auto">
              <a:spcAft>
                <a:spcPts val="0"/>
              </a:spcAft>
              <a:buFont typeface="Wingdings"/>
              <a:buChar char=""/>
              <a:defRPr/>
            </a:pPr>
            <a:r>
              <a:rPr lang="en-US" sz="2500" dirty="0"/>
              <a:t>Create a more </a:t>
            </a:r>
            <a:r>
              <a:rPr lang="en-US" sz="2500" b="1" dirty="0"/>
              <a:t>balanced</a:t>
            </a:r>
            <a:r>
              <a:rPr lang="en-US" sz="2500" dirty="0"/>
              <a:t> transportation system incorporating transit, pedestrians and bicyclists as well as automobiles</a:t>
            </a:r>
          </a:p>
          <a:p>
            <a:pPr marL="320040" indent="-320040" fontAlgn="auto">
              <a:spcAft>
                <a:spcPts val="0"/>
              </a:spcAft>
              <a:buFont typeface="Wingdings"/>
              <a:buChar char=""/>
              <a:defRPr/>
            </a:pPr>
            <a:r>
              <a:rPr lang="en-US" sz="2500" b="1" dirty="0"/>
              <a:t>Improve connections </a:t>
            </a:r>
            <a:r>
              <a:rPr lang="en-US" sz="2500" dirty="0"/>
              <a:t>between the districts</a:t>
            </a:r>
          </a:p>
          <a:p>
            <a:pPr marL="320040" indent="-320040" fontAlgn="auto">
              <a:spcAft>
                <a:spcPts val="0"/>
              </a:spcAft>
              <a:buFont typeface="Wingdings"/>
              <a:buChar char=""/>
              <a:defRPr/>
            </a:pPr>
            <a:r>
              <a:rPr lang="en-US" sz="2500" dirty="0"/>
              <a:t>Connect Downtown to the </a:t>
            </a:r>
            <a:r>
              <a:rPr lang="en-US" sz="2500" b="1" dirty="0"/>
              <a:t>Trinity River</a:t>
            </a:r>
          </a:p>
          <a:p>
            <a:pPr marL="320040" indent="-320040" fontAlgn="auto">
              <a:spcAft>
                <a:spcPts val="0"/>
              </a:spcAft>
              <a:buFont typeface="Wingdings"/>
              <a:buChar char=""/>
              <a:defRPr/>
            </a:pPr>
            <a:r>
              <a:rPr lang="en-US" sz="2500" dirty="0"/>
              <a:t>Address </a:t>
            </a:r>
            <a:r>
              <a:rPr lang="en-US" sz="2500" b="1" dirty="0"/>
              <a:t>access </a:t>
            </a:r>
            <a:r>
              <a:rPr lang="en-US" sz="2500" b="1" u="sng" dirty="0"/>
              <a:t>across</a:t>
            </a:r>
            <a:r>
              <a:rPr lang="en-US" sz="2500" b="1" dirty="0"/>
              <a:t> freeways</a:t>
            </a:r>
          </a:p>
          <a:p>
            <a:pPr marL="320040" indent="-320040" fontAlgn="auto">
              <a:spcAft>
                <a:spcPts val="0"/>
              </a:spcAft>
              <a:buFont typeface="Wingdings"/>
              <a:buChar char=""/>
              <a:defRPr/>
            </a:pPr>
            <a:r>
              <a:rPr lang="en-US" sz="2500" dirty="0"/>
              <a:t>Improve the </a:t>
            </a:r>
            <a:r>
              <a:rPr lang="en-US" sz="2500" b="1" dirty="0"/>
              <a:t>experience on the street</a:t>
            </a:r>
          </a:p>
          <a:p>
            <a:pPr marL="320040" indent="-320040" fontAlgn="auto">
              <a:spcAft>
                <a:spcPts val="0"/>
              </a:spcAft>
              <a:buFont typeface="Wingdings"/>
              <a:buNone/>
              <a:defRPr/>
            </a:pPr>
            <a:endParaRPr lang="en-US" b="1" dirty="0"/>
          </a:p>
          <a:p>
            <a:pPr marL="0" indent="0" fontAlgn="auto">
              <a:spcAft>
                <a:spcPts val="0"/>
              </a:spcAft>
              <a:buFont typeface="Wingdings"/>
              <a:buNone/>
              <a:defRPr/>
            </a:pPr>
            <a:endParaRPr lang="en-US" b="1" dirty="0"/>
          </a:p>
          <a:p>
            <a:pPr marL="320040" indent="-320040" fontAlgn="auto">
              <a:spcAft>
                <a:spcPts val="0"/>
              </a:spcAft>
              <a:buFont typeface="Wingdings"/>
              <a:buChar char=""/>
              <a:defRPr/>
            </a:pPr>
            <a:endParaRPr lang="en-US" dirty="0"/>
          </a:p>
          <a:p>
            <a:pPr marL="320040" indent="-320040" fontAlgn="auto">
              <a:spcAft>
                <a:spcPts val="0"/>
              </a:spcAft>
              <a:buFont typeface="Wingdings"/>
              <a:buChar char=""/>
              <a:defRPr/>
            </a:pPr>
            <a:endParaRPr lang="en-US" dirty="0"/>
          </a:p>
          <a:p>
            <a:pPr marL="320040" indent="-320040" fontAlgn="auto">
              <a:spcAft>
                <a:spcPts val="0"/>
              </a:spcAft>
              <a:buFont typeface="Wingdings"/>
              <a:buChar char=""/>
              <a:defRPr/>
            </a:pPr>
            <a:endParaRPr lang="en-US" dirty="0"/>
          </a:p>
          <a:p>
            <a:pPr marL="320040" indent="-320040" fontAlgn="auto">
              <a:spcAft>
                <a:spcPts val="0"/>
              </a:spcAft>
              <a:buFont typeface="Wingdings"/>
              <a:buChar char=""/>
              <a:defRPr/>
            </a:pPr>
            <a:endParaRPr lang="en-US" dirty="0"/>
          </a:p>
        </p:txBody>
      </p:sp>
      <p:sp>
        <p:nvSpPr>
          <p:cNvPr id="57348" name="Title 1"/>
          <p:cNvSpPr txBox="1">
            <a:spLocks/>
          </p:cNvSpPr>
          <p:nvPr/>
        </p:nvSpPr>
        <p:spPr bwMode="auto">
          <a:xfrm>
            <a:off x="515938" y="652463"/>
            <a:ext cx="8326437" cy="930275"/>
          </a:xfrm>
          <a:prstGeom prst="rect">
            <a:avLst/>
          </a:prstGeom>
          <a:noFill/>
          <a:ln w="9525">
            <a:noFill/>
            <a:miter lim="800000"/>
            <a:headEnd/>
            <a:tailEnd/>
          </a:ln>
        </p:spPr>
        <p:txBody>
          <a:bodyPr anchor="ctr"/>
          <a:lstStyle/>
          <a:p>
            <a:pPr algn="ctr" defTabSz="685800">
              <a:lnSpc>
                <a:spcPct val="90000"/>
              </a:lnSpc>
            </a:pPr>
            <a:r>
              <a:rPr lang="en-US" sz="4000" b="1">
                <a:solidFill>
                  <a:srgbClr val="FFFFFF"/>
                </a:solidFill>
                <a:latin typeface="Tw Cen MT" pitchFamily="34" charset="0"/>
              </a:rPr>
              <a:t>THEMES</a:t>
            </a:r>
            <a:r>
              <a:rPr lang="en-US" sz="3300">
                <a:solidFill>
                  <a:srgbClr val="000000"/>
                </a:solidFill>
                <a:latin typeface="Tw Cen MT" pitchFamily="34" charset="0"/>
              </a:rPr>
              <a:t/>
            </a:r>
            <a:br>
              <a:rPr lang="en-US" sz="3300">
                <a:solidFill>
                  <a:srgbClr val="000000"/>
                </a:solidFill>
                <a:latin typeface="Tw Cen MT" pitchFamily="34" charset="0"/>
              </a:rPr>
            </a:br>
            <a:endParaRPr lang="en-US" sz="3300">
              <a:solidFill>
                <a:srgbClr val="000000"/>
              </a:solidFill>
              <a:latin typeface="Tw Cen MT" pitchFamily="34" charset="0"/>
            </a:endParaRPr>
          </a:p>
        </p:txBody>
      </p:sp>
      <p:sp>
        <p:nvSpPr>
          <p:cNvPr id="57349" name="Title 1"/>
          <p:cNvSpPr txBox="1">
            <a:spLocks/>
          </p:cNvSpPr>
          <p:nvPr/>
        </p:nvSpPr>
        <p:spPr bwMode="auto">
          <a:xfrm>
            <a:off x="612775" y="228600"/>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Themes</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2752725" y="373063"/>
            <a:ext cx="3657600" cy="277812"/>
          </a:xfrm>
          <a:prstGeom prst="rect">
            <a:avLst/>
          </a:prstGeom>
          <a:noFill/>
          <a:ln w="9525">
            <a:noFill/>
            <a:miter lim="800000"/>
            <a:headEnd/>
            <a:tailEnd/>
          </a:ln>
        </p:spPr>
        <p:txBody>
          <a:bodyPr>
            <a:spAutoFit/>
          </a:bodyPr>
          <a:lstStyle/>
          <a:p>
            <a:pPr algn="ctr" defTabSz="457200"/>
            <a:r>
              <a:rPr lang="en-US" sz="1200">
                <a:solidFill>
                  <a:srgbClr val="85B2F6"/>
                </a:solidFill>
                <a:latin typeface="Tw Cen MT" pitchFamily="34" charset="0"/>
              </a:rPr>
              <a:t>----------</a:t>
            </a:r>
            <a:r>
              <a:rPr lang="en-US" sz="1200">
                <a:solidFill>
                  <a:srgbClr val="000000"/>
                </a:solidFill>
                <a:latin typeface="Tw Cen MT" pitchFamily="34" charset="0"/>
              </a:rPr>
              <a:t>  Overarching Goals  </a:t>
            </a:r>
            <a:r>
              <a:rPr lang="en-US" sz="1200">
                <a:solidFill>
                  <a:srgbClr val="85B2F6"/>
                </a:solidFill>
                <a:latin typeface="Tw Cen MT" pitchFamily="34" charset="0"/>
              </a:rPr>
              <a:t>---------- </a:t>
            </a:r>
          </a:p>
        </p:txBody>
      </p:sp>
      <p:sp>
        <p:nvSpPr>
          <p:cNvPr id="58371" name="TextBox 2"/>
          <p:cNvSpPr txBox="1">
            <a:spLocks noChangeArrowheads="1"/>
          </p:cNvSpPr>
          <p:nvPr/>
        </p:nvSpPr>
        <p:spPr bwMode="auto">
          <a:xfrm>
            <a:off x="1585913" y="787400"/>
            <a:ext cx="1924050" cy="276225"/>
          </a:xfrm>
          <a:prstGeom prst="rect">
            <a:avLst/>
          </a:prstGeom>
          <a:noFill/>
          <a:ln w="9525">
            <a:noFill/>
            <a:miter lim="800000"/>
            <a:headEnd/>
            <a:tailEnd/>
          </a:ln>
        </p:spPr>
        <p:txBody>
          <a:bodyPr>
            <a:spAutoFit/>
          </a:bodyPr>
          <a:lstStyle/>
          <a:p>
            <a:pPr algn="ctr" defTabSz="457200"/>
            <a:r>
              <a:rPr lang="en-US" sz="1200">
                <a:solidFill>
                  <a:srgbClr val="000000"/>
                </a:solidFill>
                <a:latin typeface="Tw Cen MT" pitchFamily="34" charset="0"/>
              </a:rPr>
              <a:t>Exciting Urban Experience</a:t>
            </a:r>
          </a:p>
        </p:txBody>
      </p:sp>
      <p:sp>
        <p:nvSpPr>
          <p:cNvPr id="58372" name="TextBox 3"/>
          <p:cNvSpPr txBox="1">
            <a:spLocks noChangeArrowheads="1"/>
          </p:cNvSpPr>
          <p:nvPr/>
        </p:nvSpPr>
        <p:spPr bwMode="auto">
          <a:xfrm>
            <a:off x="3414713" y="746125"/>
            <a:ext cx="2376487" cy="461963"/>
          </a:xfrm>
          <a:prstGeom prst="rect">
            <a:avLst/>
          </a:prstGeom>
          <a:noFill/>
          <a:ln w="9525">
            <a:noFill/>
            <a:miter lim="800000"/>
            <a:headEnd/>
            <a:tailEnd/>
          </a:ln>
        </p:spPr>
        <p:txBody>
          <a:bodyPr>
            <a:spAutoFit/>
          </a:bodyPr>
          <a:lstStyle/>
          <a:p>
            <a:pPr algn="ctr" defTabSz="457200"/>
            <a:r>
              <a:rPr lang="en-US" sz="1200">
                <a:solidFill>
                  <a:srgbClr val="000000"/>
                </a:solidFill>
                <a:latin typeface="Tw Cen MT" pitchFamily="34" charset="0"/>
              </a:rPr>
              <a:t>Balanced </a:t>
            </a:r>
            <a:r>
              <a:rPr lang="en-US" sz="1200">
                <a:solidFill>
                  <a:srgbClr val="85B2F6"/>
                </a:solidFill>
                <a:latin typeface="Tw Cen MT" pitchFamily="34" charset="0"/>
              </a:rPr>
              <a:t>+</a:t>
            </a:r>
            <a:r>
              <a:rPr lang="en-US" sz="1200">
                <a:solidFill>
                  <a:srgbClr val="000000"/>
                </a:solidFill>
                <a:latin typeface="Tw Cen MT" pitchFamily="34" charset="0"/>
              </a:rPr>
              <a:t> Accessible Transportation System</a:t>
            </a:r>
          </a:p>
        </p:txBody>
      </p:sp>
      <p:sp>
        <p:nvSpPr>
          <p:cNvPr id="58373" name="TextBox 4"/>
          <p:cNvSpPr txBox="1">
            <a:spLocks noChangeArrowheads="1"/>
          </p:cNvSpPr>
          <p:nvPr/>
        </p:nvSpPr>
        <p:spPr bwMode="auto">
          <a:xfrm>
            <a:off x="5940425" y="803275"/>
            <a:ext cx="1878013" cy="276225"/>
          </a:xfrm>
          <a:prstGeom prst="rect">
            <a:avLst/>
          </a:prstGeom>
          <a:noFill/>
          <a:ln w="9525">
            <a:noFill/>
            <a:miter lim="800000"/>
            <a:headEnd/>
            <a:tailEnd/>
          </a:ln>
        </p:spPr>
        <p:txBody>
          <a:bodyPr>
            <a:spAutoFit/>
          </a:bodyPr>
          <a:lstStyle/>
          <a:p>
            <a:pPr algn="ctr" defTabSz="457200"/>
            <a:r>
              <a:rPr lang="en-US" sz="1200">
                <a:solidFill>
                  <a:srgbClr val="000000"/>
                </a:solidFill>
                <a:latin typeface="Tw Cen MT" pitchFamily="34" charset="0"/>
              </a:rPr>
              <a:t>Inclusive Urban Center</a:t>
            </a:r>
          </a:p>
        </p:txBody>
      </p:sp>
      <p:sp>
        <p:nvSpPr>
          <p:cNvPr id="58374" name="TextBox 6"/>
          <p:cNvSpPr txBox="1">
            <a:spLocks noChangeArrowheads="1"/>
          </p:cNvSpPr>
          <p:nvPr/>
        </p:nvSpPr>
        <p:spPr bwMode="auto">
          <a:xfrm>
            <a:off x="3646488" y="1909763"/>
            <a:ext cx="1954212" cy="276225"/>
          </a:xfrm>
          <a:prstGeom prst="rect">
            <a:avLst/>
          </a:prstGeom>
          <a:noFill/>
          <a:ln w="9525">
            <a:noFill/>
            <a:miter lim="800000"/>
            <a:headEnd/>
            <a:tailEnd/>
          </a:ln>
        </p:spPr>
        <p:txBody>
          <a:bodyPr>
            <a:spAutoFit/>
          </a:bodyPr>
          <a:lstStyle/>
          <a:p>
            <a:pPr algn="ctr" defTabSz="457200"/>
            <a:r>
              <a:rPr lang="en-US" sz="1200">
                <a:solidFill>
                  <a:srgbClr val="000000"/>
                </a:solidFill>
                <a:latin typeface="Tw Cen MT" pitchFamily="34" charset="0"/>
              </a:rPr>
              <a:t>A Connected Urban Center</a:t>
            </a:r>
          </a:p>
        </p:txBody>
      </p:sp>
      <p:sp>
        <p:nvSpPr>
          <p:cNvPr id="58375" name="TextBox 8"/>
          <p:cNvSpPr txBox="1">
            <a:spLocks noChangeArrowheads="1"/>
          </p:cNvSpPr>
          <p:nvPr/>
        </p:nvSpPr>
        <p:spPr bwMode="auto">
          <a:xfrm>
            <a:off x="3324225" y="4103688"/>
            <a:ext cx="2466975" cy="277812"/>
          </a:xfrm>
          <a:prstGeom prst="rect">
            <a:avLst/>
          </a:prstGeom>
          <a:solidFill>
            <a:schemeClr val="accent1"/>
          </a:solidFill>
          <a:ln w="9525">
            <a:noFill/>
            <a:miter lim="800000"/>
            <a:headEnd/>
            <a:tailEnd/>
          </a:ln>
        </p:spPr>
        <p:txBody>
          <a:bodyPr>
            <a:spAutoFit/>
          </a:bodyPr>
          <a:lstStyle/>
          <a:p>
            <a:pPr algn="ctr" defTabSz="457200"/>
            <a:r>
              <a:rPr lang="en-US" sz="1200" b="1">
                <a:solidFill>
                  <a:srgbClr val="000000"/>
                </a:solidFill>
                <a:latin typeface="Tw Cen MT" pitchFamily="34" charset="0"/>
              </a:rPr>
              <a:t>TRANSFORMATIVE STRATEGIES</a:t>
            </a:r>
            <a:endParaRPr lang="en-US" sz="1200">
              <a:solidFill>
                <a:srgbClr val="000000"/>
              </a:solidFill>
              <a:latin typeface="Tw Cen MT" pitchFamily="34" charset="0"/>
            </a:endParaRPr>
          </a:p>
        </p:txBody>
      </p:sp>
      <p:sp>
        <p:nvSpPr>
          <p:cNvPr id="58376" name="TextBox 9"/>
          <p:cNvSpPr txBox="1">
            <a:spLocks noChangeArrowheads="1"/>
          </p:cNvSpPr>
          <p:nvPr/>
        </p:nvSpPr>
        <p:spPr bwMode="auto">
          <a:xfrm>
            <a:off x="676275" y="4435475"/>
            <a:ext cx="1893888" cy="461963"/>
          </a:xfrm>
          <a:prstGeom prst="rect">
            <a:avLst/>
          </a:prstGeom>
          <a:noFill/>
          <a:ln w="9525">
            <a:noFill/>
            <a:miter lim="800000"/>
            <a:headEnd/>
            <a:tailEnd/>
          </a:ln>
        </p:spPr>
        <p:txBody>
          <a:bodyPr>
            <a:spAutoFit/>
          </a:bodyPr>
          <a:lstStyle/>
          <a:p>
            <a:pPr algn="ctr" defTabSz="457200"/>
            <a:r>
              <a:rPr lang="en-US" sz="1200" b="1">
                <a:solidFill>
                  <a:srgbClr val="000000"/>
                </a:solidFill>
                <a:latin typeface="Tw Cen MT" pitchFamily="34" charset="0"/>
              </a:rPr>
              <a:t>Foster the Growth of Complete Neighborhoods</a:t>
            </a:r>
          </a:p>
        </p:txBody>
      </p:sp>
      <p:sp>
        <p:nvSpPr>
          <p:cNvPr id="58377" name="TextBox 10"/>
          <p:cNvSpPr txBox="1">
            <a:spLocks noChangeArrowheads="1"/>
          </p:cNvSpPr>
          <p:nvPr/>
        </p:nvSpPr>
        <p:spPr bwMode="auto">
          <a:xfrm>
            <a:off x="3673475" y="4465638"/>
            <a:ext cx="1873250" cy="461962"/>
          </a:xfrm>
          <a:prstGeom prst="rect">
            <a:avLst/>
          </a:prstGeom>
          <a:noFill/>
          <a:ln w="9525">
            <a:noFill/>
            <a:miter lim="800000"/>
            <a:headEnd/>
            <a:tailEnd/>
          </a:ln>
        </p:spPr>
        <p:txBody>
          <a:bodyPr>
            <a:spAutoFit/>
          </a:bodyPr>
          <a:lstStyle/>
          <a:p>
            <a:pPr algn="ctr" defTabSz="457200"/>
            <a:r>
              <a:rPr lang="en-US" sz="1200" b="1">
                <a:solidFill>
                  <a:srgbClr val="000000"/>
                </a:solidFill>
                <a:latin typeface="Tw Cen MT" pitchFamily="34" charset="0"/>
              </a:rPr>
              <a:t>Ensure Great Urban Design and Experiences</a:t>
            </a:r>
          </a:p>
        </p:txBody>
      </p:sp>
      <p:sp>
        <p:nvSpPr>
          <p:cNvPr id="58378" name="TextBox 11"/>
          <p:cNvSpPr txBox="1">
            <a:spLocks noChangeArrowheads="1"/>
          </p:cNvSpPr>
          <p:nvPr/>
        </p:nvSpPr>
        <p:spPr bwMode="auto">
          <a:xfrm>
            <a:off x="6570663" y="4467225"/>
            <a:ext cx="1804987" cy="461963"/>
          </a:xfrm>
          <a:prstGeom prst="rect">
            <a:avLst/>
          </a:prstGeom>
          <a:noFill/>
          <a:ln w="9525">
            <a:noFill/>
            <a:miter lim="800000"/>
            <a:headEnd/>
            <a:tailEnd/>
          </a:ln>
        </p:spPr>
        <p:txBody>
          <a:bodyPr>
            <a:spAutoFit/>
          </a:bodyPr>
          <a:lstStyle/>
          <a:p>
            <a:pPr algn="ctr" defTabSz="457200"/>
            <a:r>
              <a:rPr lang="en-US" sz="1200" b="1">
                <a:solidFill>
                  <a:srgbClr val="000000"/>
                </a:solidFill>
                <a:latin typeface="Tw Cen MT" pitchFamily="34" charset="0"/>
              </a:rPr>
              <a:t>Advance Balanced Urban Mobility Principles</a:t>
            </a:r>
          </a:p>
        </p:txBody>
      </p:sp>
      <p:sp>
        <p:nvSpPr>
          <p:cNvPr id="58379" name="TextBox 12"/>
          <p:cNvSpPr txBox="1">
            <a:spLocks noChangeArrowheads="1"/>
          </p:cNvSpPr>
          <p:nvPr/>
        </p:nvSpPr>
        <p:spPr bwMode="auto">
          <a:xfrm>
            <a:off x="692150" y="5097463"/>
            <a:ext cx="2058988" cy="1169987"/>
          </a:xfrm>
          <a:prstGeom prst="rect">
            <a:avLst/>
          </a:prstGeom>
          <a:noFill/>
          <a:ln w="9525">
            <a:noFill/>
            <a:miter lim="800000"/>
            <a:headEnd/>
            <a:tailEnd/>
          </a:ln>
        </p:spPr>
        <p:txBody>
          <a:bodyPr>
            <a:spAutoFit/>
          </a:bodyPr>
          <a:lstStyle/>
          <a:p>
            <a:pPr marL="171450" indent="-171450" defTabSz="457200">
              <a:buFont typeface="Wingdings" pitchFamily="2" charset="2"/>
              <a:buChar char="q"/>
            </a:pPr>
            <a:r>
              <a:rPr lang="en-US" sz="1000">
                <a:solidFill>
                  <a:srgbClr val="000000"/>
                </a:solidFill>
                <a:latin typeface="Tw Cen MT" pitchFamily="34" charset="0"/>
              </a:rPr>
              <a:t>Diversify and Grow Housing</a:t>
            </a:r>
          </a:p>
          <a:p>
            <a:pPr marL="171450" indent="-171450" defTabSz="457200">
              <a:buFont typeface="Wingdings" pitchFamily="2" charset="2"/>
              <a:buChar char="q"/>
            </a:pPr>
            <a:r>
              <a:rPr lang="en-US" sz="1000">
                <a:solidFill>
                  <a:srgbClr val="000000"/>
                </a:solidFill>
                <a:latin typeface="Tw Cen MT" pitchFamily="34" charset="0"/>
              </a:rPr>
              <a:t>Create Vibrant Parks + Neighborhood Spaces</a:t>
            </a:r>
          </a:p>
          <a:p>
            <a:pPr marL="171450" indent="-171450" defTabSz="457200">
              <a:buFont typeface="Wingdings" pitchFamily="2" charset="2"/>
              <a:buChar char="q"/>
            </a:pPr>
            <a:r>
              <a:rPr lang="en-US" sz="1000">
                <a:solidFill>
                  <a:srgbClr val="000000"/>
                </a:solidFill>
                <a:latin typeface="Tw Cen MT" pitchFamily="34" charset="0"/>
              </a:rPr>
              <a:t>Grow a Diverse Mix of Services and Retail</a:t>
            </a:r>
          </a:p>
          <a:p>
            <a:pPr marL="171450" indent="-171450" defTabSz="457200">
              <a:buFont typeface="Wingdings" pitchFamily="2" charset="2"/>
              <a:buChar char="q"/>
            </a:pPr>
            <a:r>
              <a:rPr lang="en-US" sz="1000">
                <a:solidFill>
                  <a:srgbClr val="000000"/>
                </a:solidFill>
                <a:latin typeface="Tw Cen MT" pitchFamily="34" charset="0"/>
              </a:rPr>
              <a:t>Increase Opportunities for Quality Education </a:t>
            </a:r>
          </a:p>
        </p:txBody>
      </p:sp>
      <p:sp>
        <p:nvSpPr>
          <p:cNvPr id="58380" name="TextBox 13"/>
          <p:cNvSpPr txBox="1">
            <a:spLocks noChangeArrowheads="1"/>
          </p:cNvSpPr>
          <p:nvPr/>
        </p:nvSpPr>
        <p:spPr bwMode="auto">
          <a:xfrm>
            <a:off x="3486150" y="5129213"/>
            <a:ext cx="2060575" cy="708025"/>
          </a:xfrm>
          <a:prstGeom prst="rect">
            <a:avLst/>
          </a:prstGeom>
          <a:noFill/>
          <a:ln w="9525">
            <a:noFill/>
            <a:miter lim="800000"/>
            <a:headEnd/>
            <a:tailEnd/>
          </a:ln>
        </p:spPr>
        <p:txBody>
          <a:bodyPr>
            <a:spAutoFit/>
          </a:bodyPr>
          <a:lstStyle/>
          <a:p>
            <a:pPr marL="171450" indent="-171450" defTabSz="457200">
              <a:buFont typeface="Wingdings" pitchFamily="2" charset="2"/>
              <a:buChar char="q"/>
            </a:pPr>
            <a:r>
              <a:rPr lang="en-US" sz="1000">
                <a:solidFill>
                  <a:srgbClr val="000000"/>
                </a:solidFill>
                <a:latin typeface="Tw Cen MT" pitchFamily="34" charset="0"/>
              </a:rPr>
              <a:t>Urban Design Principles (2011)</a:t>
            </a:r>
          </a:p>
          <a:p>
            <a:pPr marL="171450" indent="-171450" defTabSz="457200">
              <a:buFont typeface="Wingdings" pitchFamily="2" charset="2"/>
              <a:buChar char="q"/>
            </a:pPr>
            <a:r>
              <a:rPr lang="en-US" sz="1000">
                <a:solidFill>
                  <a:srgbClr val="000000"/>
                </a:solidFill>
                <a:latin typeface="Tw Cen MT" pitchFamily="34" charset="0"/>
              </a:rPr>
              <a:t>Activation Strategies (i.e. Kiosks, flex space, blank wall activation, pop up uses, events, etc. )</a:t>
            </a:r>
          </a:p>
        </p:txBody>
      </p:sp>
      <p:sp>
        <p:nvSpPr>
          <p:cNvPr id="58381" name="TextBox 14"/>
          <p:cNvSpPr txBox="1">
            <a:spLocks noChangeArrowheads="1"/>
          </p:cNvSpPr>
          <p:nvPr/>
        </p:nvSpPr>
        <p:spPr bwMode="auto">
          <a:xfrm>
            <a:off x="6667500" y="5170488"/>
            <a:ext cx="2058988" cy="1169987"/>
          </a:xfrm>
          <a:prstGeom prst="rect">
            <a:avLst/>
          </a:prstGeom>
          <a:noFill/>
          <a:ln w="9525">
            <a:noFill/>
            <a:miter lim="800000"/>
            <a:headEnd/>
            <a:tailEnd/>
          </a:ln>
        </p:spPr>
        <p:txBody>
          <a:bodyPr>
            <a:spAutoFit/>
          </a:bodyPr>
          <a:lstStyle/>
          <a:p>
            <a:pPr marL="171450" indent="-171450" defTabSz="457200">
              <a:buFont typeface="Wingdings" pitchFamily="2" charset="2"/>
              <a:buChar char="q"/>
            </a:pPr>
            <a:r>
              <a:rPr lang="en-US" sz="1000">
                <a:solidFill>
                  <a:srgbClr val="000000"/>
                </a:solidFill>
                <a:latin typeface="Tw Cen MT" pitchFamily="34" charset="0"/>
              </a:rPr>
              <a:t>Adopted Principles</a:t>
            </a:r>
          </a:p>
          <a:p>
            <a:pPr marL="171450" indent="-171450" defTabSz="457200">
              <a:buFont typeface="Wingdings" pitchFamily="2" charset="2"/>
              <a:buChar char="q"/>
            </a:pPr>
            <a:r>
              <a:rPr lang="en-US" sz="1000">
                <a:solidFill>
                  <a:srgbClr val="000000"/>
                </a:solidFill>
                <a:latin typeface="Tw Cen MT" pitchFamily="34" charset="0"/>
              </a:rPr>
              <a:t>Street Classifications</a:t>
            </a:r>
          </a:p>
          <a:p>
            <a:pPr marL="171450" indent="-171450" defTabSz="457200">
              <a:buFont typeface="Wingdings" pitchFamily="2" charset="2"/>
              <a:buChar char="q"/>
            </a:pPr>
            <a:r>
              <a:rPr lang="en-US" sz="1000">
                <a:solidFill>
                  <a:srgbClr val="000000"/>
                </a:solidFill>
                <a:latin typeface="Tw Cen MT" pitchFamily="34" charset="0"/>
              </a:rPr>
              <a:t>Strategic Multimodal Projects [Ped, Bike, Transit, Freeway, Street Improvement]</a:t>
            </a:r>
          </a:p>
          <a:p>
            <a:pPr marL="171450" indent="-171450" defTabSz="457200">
              <a:buFont typeface="Wingdings" pitchFamily="2" charset="2"/>
              <a:buChar char="q"/>
            </a:pPr>
            <a:r>
              <a:rPr lang="en-US" sz="1000">
                <a:solidFill>
                  <a:srgbClr val="000000"/>
                </a:solidFill>
                <a:latin typeface="Tw Cen MT" pitchFamily="34" charset="0"/>
              </a:rPr>
              <a:t>Focus Areas</a:t>
            </a:r>
          </a:p>
          <a:p>
            <a:pPr marL="171450" indent="-171450" defTabSz="457200">
              <a:buFont typeface="Wingdings" pitchFamily="2" charset="2"/>
              <a:buChar char="q"/>
            </a:pPr>
            <a:endParaRPr lang="en-US" sz="1000">
              <a:solidFill>
                <a:srgbClr val="000000"/>
              </a:solidFill>
              <a:latin typeface="Tw Cen MT" pitchFamily="34" charset="0"/>
            </a:endParaRPr>
          </a:p>
        </p:txBody>
      </p:sp>
      <p:sp>
        <p:nvSpPr>
          <p:cNvPr id="58382" name="TextBox 15"/>
          <p:cNvSpPr txBox="1">
            <a:spLocks noChangeArrowheads="1"/>
          </p:cNvSpPr>
          <p:nvPr/>
        </p:nvSpPr>
        <p:spPr bwMode="auto">
          <a:xfrm>
            <a:off x="163513" y="96838"/>
            <a:ext cx="2058987" cy="246062"/>
          </a:xfrm>
          <a:prstGeom prst="rect">
            <a:avLst/>
          </a:prstGeom>
          <a:noFill/>
          <a:ln w="9525">
            <a:noFill/>
            <a:miter lim="800000"/>
            <a:headEnd/>
            <a:tailEnd/>
          </a:ln>
        </p:spPr>
        <p:txBody>
          <a:bodyPr>
            <a:spAutoFit/>
          </a:bodyPr>
          <a:lstStyle/>
          <a:p>
            <a:pPr defTabSz="457200"/>
            <a:r>
              <a:rPr lang="en-US" sz="1000" b="1">
                <a:solidFill>
                  <a:srgbClr val="85B2F6"/>
                </a:solidFill>
                <a:latin typeface="Tw Cen MT" pitchFamily="34" charset="0"/>
              </a:rPr>
              <a:t>2017 Preliminary Plan Framework </a:t>
            </a:r>
          </a:p>
        </p:txBody>
      </p:sp>
      <p:pic>
        <p:nvPicPr>
          <p:cNvPr id="58383" name="Picture 2"/>
          <p:cNvPicPr>
            <a:picLocks noChangeAspect="1" noChangeArrowheads="1"/>
          </p:cNvPicPr>
          <p:nvPr/>
        </p:nvPicPr>
        <p:blipFill>
          <a:blip r:embed="rId2" cstate="print"/>
          <a:srcRect/>
          <a:stretch>
            <a:fillRect/>
          </a:stretch>
        </p:blipFill>
        <p:spPr bwMode="auto">
          <a:xfrm>
            <a:off x="3729038" y="2293938"/>
            <a:ext cx="1697037" cy="1697037"/>
          </a:xfrm>
          <a:prstGeom prst="rect">
            <a:avLst/>
          </a:prstGeom>
          <a:noFill/>
          <a:ln w="9525">
            <a:noFill/>
            <a:miter lim="800000"/>
            <a:headEnd/>
            <a:tailEnd/>
          </a:ln>
          <a:effectLst/>
        </p:spPr>
      </p:pic>
      <p:cxnSp>
        <p:nvCxnSpPr>
          <p:cNvPr id="23" name="Straight Connector 22"/>
          <p:cNvCxnSpPr/>
          <p:nvPr/>
        </p:nvCxnSpPr>
        <p:spPr>
          <a:xfrm>
            <a:off x="4565650" y="2151063"/>
            <a:ext cx="0" cy="214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67238" y="3914775"/>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72000" y="1219200"/>
            <a:ext cx="0" cy="614363"/>
          </a:xfrm>
          <a:prstGeom prst="line">
            <a:avLst/>
          </a:prstGeom>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259513" y="4100513"/>
            <a:ext cx="2428875" cy="2311400"/>
          </a:xfrm>
          <a:prstGeom prst="ellipse">
            <a:avLst/>
          </a:prstGeom>
          <a:noFill/>
          <a:ln>
            <a:solidFill>
              <a:srgbClr val="C8184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12775" y="228600"/>
            <a:ext cx="8153400" cy="990600"/>
          </a:xfrm>
        </p:spPr>
        <p:txBody>
          <a:bodyPr/>
          <a:lstStyle/>
          <a:p>
            <a:r>
              <a:rPr lang="en-US" smtClean="0"/>
              <a:t>Background</a:t>
            </a:r>
          </a:p>
        </p:txBody>
      </p:sp>
      <p:sp>
        <p:nvSpPr>
          <p:cNvPr id="22531" name="Content Placeholder 2"/>
          <p:cNvSpPr>
            <a:spLocks noGrp="1"/>
          </p:cNvSpPr>
          <p:nvPr>
            <p:ph sz="quarter" idx="1"/>
          </p:nvPr>
        </p:nvSpPr>
        <p:spPr>
          <a:xfrm>
            <a:off x="612775" y="1600200"/>
            <a:ext cx="8153400" cy="4495800"/>
          </a:xfrm>
        </p:spPr>
        <p:txBody>
          <a:bodyPr/>
          <a:lstStyle/>
          <a:p>
            <a:r>
              <a:rPr lang="en-US" smtClean="0"/>
              <a:t>Downtown 360 Plan was originally adopted in February 2011.</a:t>
            </a:r>
          </a:p>
          <a:p>
            <a:r>
              <a:rPr lang="en-US" smtClean="0"/>
              <a:t>Impetus for the update stems from significant ongoing development activity, major transportation initiatives, and substantial completion of the 2011 action plan.</a:t>
            </a:r>
          </a:p>
          <a:p>
            <a:r>
              <a:rPr lang="en-US" smtClean="0"/>
              <a:t>Funding for this update provided by Downtown Connections TIF and Downtown Dallas, Inc. </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1"/>
          <p:cNvSpPr>
            <a:spLocks noGrp="1"/>
          </p:cNvSpPr>
          <p:nvPr>
            <p:ph type="body" idx="1"/>
          </p:nvPr>
        </p:nvSpPr>
        <p:spPr/>
        <p:txBody>
          <a:bodyPr/>
          <a:lstStyle/>
          <a:p>
            <a:endParaRPr lang="en-US" smtClean="0"/>
          </a:p>
        </p:txBody>
      </p:sp>
      <p:sp>
        <p:nvSpPr>
          <p:cNvPr id="59395" name="Title 2"/>
          <p:cNvSpPr>
            <a:spLocks noGrp="1"/>
          </p:cNvSpPr>
          <p:nvPr>
            <p:ph type="title"/>
          </p:nvPr>
        </p:nvSpPr>
        <p:spPr/>
        <p:txBody>
          <a:bodyPr/>
          <a:lstStyle/>
          <a:p>
            <a:r>
              <a:rPr lang="en-US" smtClean="0"/>
              <a:t>Focus on Mobility</a:t>
            </a:r>
          </a:p>
        </p:txBody>
      </p:sp>
      <p:pic>
        <p:nvPicPr>
          <p:cNvPr id="59396" name="Picture 2"/>
          <p:cNvPicPr>
            <a:picLocks noChangeAspect="1" noChangeArrowheads="1"/>
          </p:cNvPicPr>
          <p:nvPr/>
        </p:nvPicPr>
        <p:blipFill>
          <a:blip r:embed="rId2" cstate="print"/>
          <a:srcRect/>
          <a:stretch>
            <a:fillRect/>
          </a:stretch>
        </p:blipFill>
        <p:spPr bwMode="auto">
          <a:xfrm>
            <a:off x="5907088" y="5853113"/>
            <a:ext cx="2998787" cy="7747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2692400" y="222250"/>
            <a:ext cx="7612063" cy="1325563"/>
          </a:xfrm>
        </p:spPr>
        <p:txBody>
          <a:bodyPr/>
          <a:lstStyle/>
          <a:p>
            <a:r>
              <a:rPr lang="en-US" b="1" smtClean="0">
                <a:solidFill>
                  <a:schemeClr val="bg1"/>
                </a:solidFill>
              </a:rPr>
              <a:t>MOBILITY PRINCIPLES</a:t>
            </a:r>
            <a:r>
              <a:rPr lang="en-US" smtClean="0"/>
              <a:t>	</a:t>
            </a:r>
          </a:p>
        </p:txBody>
      </p:sp>
      <p:sp>
        <p:nvSpPr>
          <p:cNvPr id="60419" name="Content Placeholder 2"/>
          <p:cNvSpPr>
            <a:spLocks noGrp="1"/>
          </p:cNvSpPr>
          <p:nvPr>
            <p:ph sz="quarter" idx="1"/>
          </p:nvPr>
        </p:nvSpPr>
        <p:spPr>
          <a:xfrm>
            <a:off x="903288" y="1905000"/>
            <a:ext cx="7326312" cy="4351338"/>
          </a:xfrm>
        </p:spPr>
        <p:txBody>
          <a:bodyPr/>
          <a:lstStyle/>
          <a:p>
            <a:pPr marL="385763" indent="-385763">
              <a:buFont typeface="Tw Cen MT" pitchFamily="34" charset="0"/>
              <a:buAutoNum type="arabicPeriod"/>
            </a:pPr>
            <a:r>
              <a:rPr lang="en-US" smtClean="0"/>
              <a:t>Create a </a:t>
            </a:r>
            <a:r>
              <a:rPr lang="en-US" b="1" smtClean="0"/>
              <a:t>balanced multimodal</a:t>
            </a:r>
            <a:r>
              <a:rPr lang="en-US" smtClean="0"/>
              <a:t> system that can support transit, bicycles and pedestrians in addition to automobiles, particularly for </a:t>
            </a:r>
            <a:r>
              <a:rPr lang="en-US" b="1" smtClean="0"/>
              <a:t>short trips</a:t>
            </a:r>
            <a:r>
              <a:rPr lang="en-US" smtClean="0"/>
              <a:t>.</a:t>
            </a:r>
          </a:p>
          <a:p>
            <a:pPr marL="385763" indent="-385763">
              <a:buFont typeface="Tw Cen MT" pitchFamily="34" charset="0"/>
              <a:buAutoNum type="arabicPeriod"/>
            </a:pPr>
            <a:r>
              <a:rPr lang="en-US" smtClean="0"/>
              <a:t>Provide a system that is </a:t>
            </a:r>
            <a:r>
              <a:rPr lang="en-US" b="1" smtClean="0"/>
              <a:t>safe, well-lit, comfortable and accessible </a:t>
            </a:r>
            <a:r>
              <a:rPr lang="en-US" smtClean="0"/>
              <a:t>for a </a:t>
            </a:r>
            <a:r>
              <a:rPr lang="en-US" b="1" smtClean="0"/>
              <a:t>diverse</a:t>
            </a:r>
            <a:r>
              <a:rPr lang="en-US" smtClean="0"/>
              <a:t> </a:t>
            </a:r>
            <a:r>
              <a:rPr lang="en-US" b="1" smtClean="0"/>
              <a:t>base of </a:t>
            </a:r>
            <a:r>
              <a:rPr lang="en-US" smtClean="0"/>
              <a:t>users.</a:t>
            </a:r>
          </a:p>
          <a:p>
            <a:pPr marL="385763" indent="-385763">
              <a:buFont typeface="Tw Cen MT" pitchFamily="34" charset="0"/>
              <a:buAutoNum type="arabicPeriod"/>
            </a:pPr>
            <a:r>
              <a:rPr lang="en-US" smtClean="0"/>
              <a:t>Improve </a:t>
            </a:r>
            <a:r>
              <a:rPr lang="en-US" b="1" smtClean="0"/>
              <a:t>inter-district connectivity</a:t>
            </a:r>
            <a:r>
              <a:rPr lang="en-US" smtClean="0"/>
              <a:t> for </a:t>
            </a:r>
            <a:r>
              <a:rPr lang="en-US" b="1" smtClean="0"/>
              <a:t>all modes</a:t>
            </a:r>
            <a:r>
              <a:rPr lang="en-US" smtClean="0"/>
              <a:t> of travel.</a:t>
            </a:r>
          </a:p>
        </p:txBody>
      </p:sp>
      <p:sp>
        <p:nvSpPr>
          <p:cNvPr id="60420" name="Title 1"/>
          <p:cNvSpPr txBox="1">
            <a:spLocks/>
          </p:cNvSpPr>
          <p:nvPr/>
        </p:nvSpPr>
        <p:spPr bwMode="auto">
          <a:xfrm>
            <a:off x="612775" y="228600"/>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Urban Mobility Principles</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692400" y="222250"/>
            <a:ext cx="7612063" cy="1325563"/>
          </a:xfrm>
        </p:spPr>
        <p:txBody>
          <a:bodyPr/>
          <a:lstStyle/>
          <a:p>
            <a:r>
              <a:rPr lang="en-US" b="1" smtClean="0">
                <a:solidFill>
                  <a:schemeClr val="bg1"/>
                </a:solidFill>
              </a:rPr>
              <a:t>MOBILITY PRINCIPLES</a:t>
            </a:r>
            <a:r>
              <a:rPr lang="en-US" smtClean="0"/>
              <a:t>	</a:t>
            </a:r>
          </a:p>
        </p:txBody>
      </p:sp>
      <p:sp>
        <p:nvSpPr>
          <p:cNvPr id="61443" name="Content Placeholder 2"/>
          <p:cNvSpPr>
            <a:spLocks noGrp="1"/>
          </p:cNvSpPr>
          <p:nvPr>
            <p:ph sz="quarter" idx="1"/>
          </p:nvPr>
        </p:nvSpPr>
        <p:spPr>
          <a:xfrm>
            <a:off x="914400" y="1897063"/>
            <a:ext cx="7326313" cy="4351337"/>
          </a:xfrm>
        </p:spPr>
        <p:txBody>
          <a:bodyPr/>
          <a:lstStyle/>
          <a:p>
            <a:pPr marL="385763" indent="-385763">
              <a:buFont typeface="Tw Cen MT" pitchFamily="34" charset="0"/>
              <a:buAutoNum type="arabicPeriod" startAt="4"/>
            </a:pPr>
            <a:r>
              <a:rPr lang="en-US" smtClean="0"/>
              <a:t>Encourage </a:t>
            </a:r>
            <a:r>
              <a:rPr lang="en-US" b="1" smtClean="0"/>
              <a:t>mixed use, pedestrian-oriented</a:t>
            </a:r>
            <a:r>
              <a:rPr lang="en-US" smtClean="0"/>
              <a:t> design and development.</a:t>
            </a:r>
          </a:p>
          <a:p>
            <a:pPr marL="385763" indent="-385763">
              <a:buFont typeface="Tw Cen MT" pitchFamily="34" charset="0"/>
              <a:buAutoNum type="arabicPeriod" startAt="4"/>
            </a:pPr>
            <a:r>
              <a:rPr lang="en-US" smtClean="0"/>
              <a:t>Ensure that both </a:t>
            </a:r>
            <a:r>
              <a:rPr lang="en-US" b="1" smtClean="0"/>
              <a:t>regional and local transportation</a:t>
            </a:r>
            <a:r>
              <a:rPr lang="en-US" smtClean="0"/>
              <a:t> systems support urban design and livability goals for Greater Downtown Dallas.</a:t>
            </a:r>
          </a:p>
          <a:p>
            <a:pPr marL="385763" indent="-385763">
              <a:buFont typeface="Tw Cen MT" pitchFamily="34" charset="0"/>
              <a:buAutoNum type="arabicPeriod" startAt="4"/>
            </a:pPr>
            <a:r>
              <a:rPr lang="en-US" smtClean="0"/>
              <a:t>Deliver a system that responds proactively to future trends in  </a:t>
            </a:r>
            <a:r>
              <a:rPr lang="en-US" b="1" smtClean="0"/>
              <a:t>technology, demographics and user preferences</a:t>
            </a:r>
            <a:r>
              <a:rPr lang="en-US" smtClean="0"/>
              <a:t>.</a:t>
            </a:r>
          </a:p>
        </p:txBody>
      </p:sp>
      <p:sp>
        <p:nvSpPr>
          <p:cNvPr id="61444" name="Title 1"/>
          <p:cNvSpPr txBox="1">
            <a:spLocks/>
          </p:cNvSpPr>
          <p:nvPr/>
        </p:nvSpPr>
        <p:spPr bwMode="auto">
          <a:xfrm>
            <a:off x="612775" y="228600"/>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Urban Mobility Principles</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38188" y="1720850"/>
            <a:ext cx="7345362" cy="4351338"/>
          </a:xfrm>
        </p:spPr>
        <p:txBody>
          <a:bodyPr>
            <a:noAutofit/>
          </a:bodyPr>
          <a:lstStyle/>
          <a:p>
            <a:pPr marL="0" indent="0" fontAlgn="auto">
              <a:spcAft>
                <a:spcPts val="0"/>
              </a:spcAft>
              <a:buFont typeface="Wingdings"/>
              <a:buNone/>
              <a:defRPr/>
            </a:pPr>
            <a:r>
              <a:rPr lang="en-US" sz="1900" b="1" dirty="0" smtClean="0"/>
              <a:t>Focus on multimodal mobility</a:t>
            </a:r>
          </a:p>
          <a:p>
            <a:pPr marL="320040" indent="-320040" fontAlgn="auto">
              <a:spcAft>
                <a:spcPts val="0"/>
              </a:spcAft>
              <a:buFont typeface="Wingdings"/>
              <a:buChar char=""/>
              <a:defRPr/>
            </a:pPr>
            <a:r>
              <a:rPr lang="en-US" sz="1900" dirty="0"/>
              <a:t>Establish a multimodal </a:t>
            </a:r>
            <a:r>
              <a:rPr lang="en-US" sz="1900" u="sng" dirty="0"/>
              <a:t>street classification system</a:t>
            </a:r>
            <a:r>
              <a:rPr lang="en-US" sz="1900" dirty="0"/>
              <a:t> to provide a balanced framework to guide street design and </a:t>
            </a:r>
            <a:r>
              <a:rPr lang="en-US" sz="1900" dirty="0" smtClean="0"/>
              <a:t>operation</a:t>
            </a:r>
            <a:br>
              <a:rPr lang="en-US" sz="1900" dirty="0" smtClean="0"/>
            </a:br>
            <a:endParaRPr lang="en-US" sz="1900" dirty="0" smtClean="0"/>
          </a:p>
          <a:p>
            <a:pPr marL="320040" indent="-320040" fontAlgn="auto">
              <a:spcAft>
                <a:spcPts val="0"/>
              </a:spcAft>
              <a:buFont typeface="Wingdings"/>
              <a:buChar char=""/>
              <a:defRPr/>
            </a:pPr>
            <a:r>
              <a:rPr lang="en-US" sz="1900" dirty="0" smtClean="0"/>
              <a:t>Respond </a:t>
            </a:r>
            <a:r>
              <a:rPr lang="en-US" sz="1900" dirty="0"/>
              <a:t>to </a:t>
            </a:r>
            <a:r>
              <a:rPr lang="en-US" sz="1900" u="sng" dirty="0"/>
              <a:t>strategic freeway projects</a:t>
            </a:r>
            <a:r>
              <a:rPr lang="en-US" sz="1900" dirty="0"/>
              <a:t>: </a:t>
            </a:r>
            <a:r>
              <a:rPr lang="en-US" sz="1900" dirty="0" err="1" smtClean="0"/>
              <a:t>CityMAP</a:t>
            </a:r>
            <a:r>
              <a:rPr lang="en-US" sz="1900" dirty="0" smtClean="0"/>
              <a:t/>
            </a:r>
            <a:br>
              <a:rPr lang="en-US" sz="1900" dirty="0" smtClean="0"/>
            </a:br>
            <a:endParaRPr lang="en-US" sz="1900" dirty="0" smtClean="0"/>
          </a:p>
          <a:p>
            <a:pPr marL="320040" indent="-320040" fontAlgn="auto">
              <a:spcAft>
                <a:spcPts val="0"/>
              </a:spcAft>
              <a:buFont typeface="Wingdings"/>
              <a:buChar char=""/>
              <a:defRPr/>
            </a:pPr>
            <a:r>
              <a:rPr lang="en-US" sz="1900" dirty="0"/>
              <a:t>Respond to </a:t>
            </a:r>
            <a:r>
              <a:rPr lang="en-US" sz="1900" u="sng" dirty="0"/>
              <a:t>strategic transit projects</a:t>
            </a:r>
            <a:r>
              <a:rPr lang="en-US" sz="1900" dirty="0"/>
              <a:t>: D2, Central Dallas Streetcar Link, High Speed Rail</a:t>
            </a:r>
          </a:p>
          <a:p>
            <a:pPr marL="0" indent="0" fontAlgn="auto">
              <a:spcAft>
                <a:spcPts val="0"/>
              </a:spcAft>
              <a:buFont typeface="Wingdings"/>
              <a:buNone/>
              <a:defRPr/>
            </a:pPr>
            <a:endParaRPr lang="en-US" sz="800" dirty="0"/>
          </a:p>
          <a:p>
            <a:pPr marL="320040" indent="-320040" fontAlgn="auto">
              <a:spcAft>
                <a:spcPts val="0"/>
              </a:spcAft>
              <a:buFont typeface="Wingdings"/>
              <a:buChar char=""/>
              <a:defRPr/>
            </a:pPr>
            <a:r>
              <a:rPr lang="en-US" sz="1900" dirty="0" smtClean="0"/>
              <a:t>Identify and evaluate </a:t>
            </a:r>
            <a:r>
              <a:rPr lang="en-US" sz="1900" u="sng" dirty="0"/>
              <a:t>strategic street improvement projects</a:t>
            </a:r>
            <a:r>
              <a:rPr lang="en-US" sz="1900" dirty="0"/>
              <a:t> for </a:t>
            </a:r>
            <a:r>
              <a:rPr lang="en-US" sz="1900" dirty="0" smtClean="0"/>
              <a:t>near-term implementation (2 to 5 years)</a:t>
            </a:r>
            <a:endParaRPr lang="en-US" sz="1900" dirty="0"/>
          </a:p>
          <a:p>
            <a:pPr marL="320040" indent="-320040" fontAlgn="auto">
              <a:spcAft>
                <a:spcPts val="0"/>
              </a:spcAft>
              <a:buFont typeface="Wingdings"/>
              <a:buChar char=""/>
              <a:defRPr/>
            </a:pPr>
            <a:endParaRPr lang="en-US" sz="800" dirty="0"/>
          </a:p>
          <a:p>
            <a:pPr marL="320040" indent="-320040" fontAlgn="auto">
              <a:spcAft>
                <a:spcPts val="0"/>
              </a:spcAft>
              <a:buFont typeface="Wingdings"/>
              <a:buChar char=""/>
              <a:defRPr/>
            </a:pPr>
            <a:endParaRPr lang="en-US" sz="800" dirty="0"/>
          </a:p>
          <a:p>
            <a:pPr marL="0" indent="0" fontAlgn="auto">
              <a:spcAft>
                <a:spcPts val="0"/>
              </a:spcAft>
              <a:buFont typeface="Wingdings"/>
              <a:buNone/>
              <a:defRPr/>
            </a:pPr>
            <a:r>
              <a:rPr lang="en-US" sz="1900" b="1" dirty="0" smtClean="0"/>
              <a:t>Identify development </a:t>
            </a:r>
            <a:r>
              <a:rPr lang="en-US" sz="1900" b="1" u="sng" dirty="0"/>
              <a:t>focus areas</a:t>
            </a:r>
            <a:r>
              <a:rPr lang="en-US" sz="1900" b="1" dirty="0"/>
              <a:t> </a:t>
            </a:r>
            <a:r>
              <a:rPr lang="en-US" sz="1900" b="1" dirty="0" smtClean="0"/>
              <a:t>and action plans to respond to strategic mobility projects</a:t>
            </a:r>
            <a:endParaRPr lang="en-US" sz="1900" b="1" dirty="0"/>
          </a:p>
        </p:txBody>
      </p:sp>
      <p:sp>
        <p:nvSpPr>
          <p:cNvPr id="62467" name="Title 1"/>
          <p:cNvSpPr txBox="1">
            <a:spLocks/>
          </p:cNvSpPr>
          <p:nvPr/>
        </p:nvSpPr>
        <p:spPr bwMode="auto">
          <a:xfrm>
            <a:off x="2692400" y="222250"/>
            <a:ext cx="7612063" cy="1325563"/>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Mobility Planning Approach</a:t>
            </a:r>
            <a:r>
              <a:rPr lang="en-US" sz="3300">
                <a:solidFill>
                  <a:srgbClr val="000000"/>
                </a:solidFill>
                <a:latin typeface="Tw Cen MT" pitchFamily="34" charset="0"/>
              </a:rPr>
              <a:t>	</a:t>
            </a:r>
          </a:p>
        </p:txBody>
      </p:sp>
      <p:sp>
        <p:nvSpPr>
          <p:cNvPr id="62468" name="Title 1"/>
          <p:cNvSpPr txBox="1">
            <a:spLocks/>
          </p:cNvSpPr>
          <p:nvPr/>
        </p:nvSpPr>
        <p:spPr bwMode="auto">
          <a:xfrm>
            <a:off x="609600" y="301625"/>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Mobility Planning Approach</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
          </p:nvPr>
        </p:nvSpPr>
        <p:spPr>
          <a:xfrm>
            <a:off x="914400" y="1825625"/>
            <a:ext cx="7600950" cy="4351338"/>
          </a:xfrm>
        </p:spPr>
        <p:txBody>
          <a:bodyPr>
            <a:normAutofit fontScale="92500" lnSpcReduction="20000"/>
          </a:bodyPr>
          <a:lstStyle/>
          <a:p>
            <a:pPr marL="0" indent="0" fontAlgn="auto">
              <a:spcAft>
                <a:spcPts val="0"/>
              </a:spcAft>
              <a:buFont typeface="Wingdings"/>
              <a:buNone/>
              <a:defRPr/>
            </a:pPr>
            <a:r>
              <a:rPr lang="en-US" sz="2400" b="1" dirty="0"/>
              <a:t>District Connectors: </a:t>
            </a:r>
            <a:r>
              <a:rPr lang="en-US" sz="2400" dirty="0"/>
              <a:t>Prioritizing multimodal </a:t>
            </a:r>
            <a:r>
              <a:rPr lang="en-US" sz="2400" u="sng" dirty="0"/>
              <a:t>inter-district </a:t>
            </a:r>
            <a:r>
              <a:rPr lang="en-US" sz="2400" dirty="0"/>
              <a:t>connections and promoting a uniformly high standard of </a:t>
            </a:r>
            <a:r>
              <a:rPr lang="en-US" sz="2400" u="sng" dirty="0"/>
              <a:t>pedestrian-friendly</a:t>
            </a:r>
            <a:r>
              <a:rPr lang="en-US" sz="2400" dirty="0"/>
              <a:t> design</a:t>
            </a:r>
          </a:p>
          <a:p>
            <a:pPr marL="640080" lvl="1" indent="-274320" fontAlgn="auto">
              <a:spcAft>
                <a:spcPts val="0"/>
              </a:spcAft>
              <a:buFont typeface="Wingdings 2"/>
              <a:buChar char=""/>
              <a:defRPr/>
            </a:pPr>
            <a:r>
              <a:rPr lang="en-US" b="1" dirty="0"/>
              <a:t>Bicycle </a:t>
            </a:r>
            <a:r>
              <a:rPr lang="en-US" dirty="0"/>
              <a:t>– A network of safe, efficient and dedicated bike facilities across districts </a:t>
            </a:r>
          </a:p>
          <a:p>
            <a:pPr marL="640080" lvl="1" indent="-274320" fontAlgn="auto">
              <a:spcAft>
                <a:spcPts val="0"/>
              </a:spcAft>
              <a:buFont typeface="Wingdings 2"/>
              <a:buChar char=""/>
              <a:defRPr/>
            </a:pPr>
            <a:r>
              <a:rPr lang="en-US" b="1" dirty="0"/>
              <a:t>Transit </a:t>
            </a:r>
            <a:r>
              <a:rPr lang="en-US" dirty="0"/>
              <a:t>–</a:t>
            </a:r>
            <a:r>
              <a:rPr lang="en-US" b="1" dirty="0"/>
              <a:t> </a:t>
            </a:r>
            <a:r>
              <a:rPr lang="en-US" dirty="0"/>
              <a:t>Prioritized corridors with high transit frequency and significant existing or planned transit infrastructure</a:t>
            </a:r>
          </a:p>
          <a:p>
            <a:pPr marL="640080" lvl="1" indent="-274320" fontAlgn="auto">
              <a:spcAft>
                <a:spcPts val="0"/>
              </a:spcAft>
              <a:buFont typeface="Wingdings 2"/>
              <a:buChar char=""/>
              <a:defRPr/>
            </a:pPr>
            <a:r>
              <a:rPr lang="en-US" b="1" dirty="0"/>
              <a:t>Auto</a:t>
            </a:r>
            <a:r>
              <a:rPr lang="en-US" dirty="0"/>
              <a:t> – Corridors providing key automobile connections to and across freeways</a:t>
            </a:r>
          </a:p>
          <a:p>
            <a:pPr marL="0" indent="0" fontAlgn="auto">
              <a:spcAft>
                <a:spcPts val="0"/>
              </a:spcAft>
              <a:buFont typeface="Wingdings"/>
              <a:buNone/>
              <a:defRPr/>
            </a:pPr>
            <a:endParaRPr lang="en-US" sz="2400" b="1" dirty="0"/>
          </a:p>
          <a:p>
            <a:pPr marL="0" indent="0" fontAlgn="auto">
              <a:spcAft>
                <a:spcPts val="0"/>
              </a:spcAft>
              <a:buFont typeface="Wingdings"/>
              <a:buNone/>
              <a:defRPr/>
            </a:pPr>
            <a:r>
              <a:rPr lang="en-US" sz="2400" b="1" dirty="0"/>
              <a:t>Neighborhood Streets: </a:t>
            </a:r>
            <a:r>
              <a:rPr lang="en-US" sz="2400" dirty="0"/>
              <a:t>Intra-district multi-modal streets primarily serving local destinations</a:t>
            </a:r>
          </a:p>
          <a:p>
            <a:pPr marL="320040" indent="-320040" fontAlgn="auto">
              <a:spcAft>
                <a:spcPts val="0"/>
              </a:spcAft>
              <a:buFont typeface="Wingdings"/>
              <a:buChar char=""/>
              <a:defRPr/>
            </a:pPr>
            <a:endParaRPr lang="en-US" sz="2100" dirty="0"/>
          </a:p>
          <a:p>
            <a:pPr marL="320040" indent="-320040" fontAlgn="auto">
              <a:spcAft>
                <a:spcPts val="0"/>
              </a:spcAft>
              <a:buFont typeface="Wingdings"/>
              <a:buChar char=""/>
              <a:defRPr/>
            </a:pPr>
            <a:endParaRPr lang="en-US" b="1" dirty="0"/>
          </a:p>
        </p:txBody>
      </p:sp>
      <p:sp>
        <p:nvSpPr>
          <p:cNvPr id="63491" name="Title 1"/>
          <p:cNvSpPr txBox="1">
            <a:spLocks/>
          </p:cNvSpPr>
          <p:nvPr/>
        </p:nvSpPr>
        <p:spPr bwMode="auto">
          <a:xfrm>
            <a:off x="2692400" y="222250"/>
            <a:ext cx="5872163" cy="1325563"/>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Multimodal Street Classification</a:t>
            </a:r>
            <a:r>
              <a:rPr lang="en-US" sz="3300">
                <a:solidFill>
                  <a:srgbClr val="000000"/>
                </a:solidFill>
                <a:latin typeface="Tw Cen MT" pitchFamily="34" charset="0"/>
              </a:rPr>
              <a:t>	</a:t>
            </a:r>
          </a:p>
        </p:txBody>
      </p:sp>
      <p:sp>
        <p:nvSpPr>
          <p:cNvPr id="63492" name="Title 1"/>
          <p:cNvSpPr txBox="1">
            <a:spLocks/>
          </p:cNvSpPr>
          <p:nvPr/>
        </p:nvSpPr>
        <p:spPr bwMode="auto">
          <a:xfrm>
            <a:off x="609600" y="301625"/>
            <a:ext cx="8153400" cy="990600"/>
          </a:xfrm>
          <a:prstGeom prst="rect">
            <a:avLst/>
          </a:prstGeom>
          <a:noFill/>
          <a:ln w="9525">
            <a:noFill/>
            <a:miter lim="800000"/>
            <a:headEnd/>
            <a:tailEnd/>
          </a:ln>
        </p:spPr>
        <p:txBody>
          <a:bodyPr/>
          <a:lstStyle/>
          <a:p>
            <a:r>
              <a:rPr lang="en-US" sz="4400">
                <a:solidFill>
                  <a:srgbClr val="242852"/>
                </a:solidFill>
                <a:latin typeface="Tw Cen MT" pitchFamily="34" charset="0"/>
              </a:rPr>
              <a:t>Multimodal Street Classification </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fontAlgn="auto">
              <a:spcAft>
                <a:spcPts val="0"/>
              </a:spcAft>
              <a:defRPr/>
            </a:pPr>
            <a:r>
              <a:rPr lang="en-US" dirty="0" smtClean="0"/>
              <a:t>Multimodal Street Classification: District Connectors </a:t>
            </a:r>
            <a:endParaRPr lang="en-US" dirty="0"/>
          </a:p>
        </p:txBody>
      </p:sp>
      <p:sp>
        <p:nvSpPr>
          <p:cNvPr id="64515" name="Content Placeholder 11"/>
          <p:cNvSpPr>
            <a:spLocks noGrp="1"/>
          </p:cNvSpPr>
          <p:nvPr>
            <p:ph sz="quarter" idx="1"/>
          </p:nvPr>
        </p:nvSpPr>
        <p:spPr>
          <a:xfrm>
            <a:off x="5732463" y="1900238"/>
            <a:ext cx="3028950" cy="4173537"/>
          </a:xfrm>
        </p:spPr>
        <p:txBody>
          <a:bodyPr/>
          <a:lstStyle/>
          <a:p>
            <a:pPr>
              <a:lnSpc>
                <a:spcPct val="110000"/>
              </a:lnSpc>
            </a:pPr>
            <a:r>
              <a:rPr lang="en-US" sz="2000" b="1" smtClean="0"/>
              <a:t>District Connectors: </a:t>
            </a:r>
            <a:r>
              <a:rPr lang="en-US" sz="2000" smtClean="0"/>
              <a:t>inter-district multimodal links that promote a uniformly high standard of pedestrian-friendly design</a:t>
            </a:r>
            <a:endParaRPr lang="en-US" sz="2000" b="1" smtClean="0"/>
          </a:p>
          <a:p>
            <a:pPr>
              <a:lnSpc>
                <a:spcPct val="110000"/>
              </a:lnSpc>
            </a:pPr>
            <a:r>
              <a:rPr lang="en-US" sz="2000" b="1" smtClean="0"/>
              <a:t>Neighborhood Streets: </a:t>
            </a:r>
            <a:r>
              <a:rPr lang="en-US" sz="2000" smtClean="0"/>
              <a:t>Intra-district multi-modal streets primarily serving local destinations</a:t>
            </a:r>
          </a:p>
        </p:txBody>
      </p:sp>
      <p:pic>
        <p:nvPicPr>
          <p:cNvPr id="64516" name="Picture 4"/>
          <p:cNvPicPr>
            <a:picLocks noChangeAspect="1"/>
          </p:cNvPicPr>
          <p:nvPr/>
        </p:nvPicPr>
        <p:blipFill>
          <a:blip r:embed="rId2" cstate="print"/>
          <a:srcRect l="5930" t="5696" r="20567" b="5859"/>
          <a:stretch>
            <a:fillRect/>
          </a:stretch>
        </p:blipFill>
        <p:spPr bwMode="auto">
          <a:xfrm>
            <a:off x="412750" y="1900238"/>
            <a:ext cx="4986338" cy="4140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12775" y="228600"/>
            <a:ext cx="8153400" cy="990600"/>
          </a:xfrm>
        </p:spPr>
        <p:txBody>
          <a:bodyPr/>
          <a:lstStyle/>
          <a:p>
            <a:r>
              <a:rPr lang="en-US" smtClean="0"/>
              <a:t>Strategic Transit Projects</a:t>
            </a:r>
          </a:p>
        </p:txBody>
      </p:sp>
      <p:sp>
        <p:nvSpPr>
          <p:cNvPr id="69635" name="Content Placeholder 11"/>
          <p:cNvSpPr>
            <a:spLocks noGrp="1"/>
          </p:cNvSpPr>
          <p:nvPr>
            <p:ph sz="quarter" idx="1"/>
          </p:nvPr>
        </p:nvSpPr>
        <p:spPr>
          <a:xfrm>
            <a:off x="5788025" y="2127250"/>
            <a:ext cx="3028950" cy="4173538"/>
          </a:xfrm>
        </p:spPr>
        <p:txBody>
          <a:bodyPr/>
          <a:lstStyle/>
          <a:p>
            <a:pPr>
              <a:lnSpc>
                <a:spcPct val="110000"/>
              </a:lnSpc>
            </a:pPr>
            <a:r>
              <a:rPr lang="en-US" sz="2000" smtClean="0"/>
              <a:t>Key Projects:</a:t>
            </a:r>
          </a:p>
          <a:p>
            <a:pPr lvl="1">
              <a:lnSpc>
                <a:spcPct val="110000"/>
              </a:lnSpc>
            </a:pPr>
            <a:r>
              <a:rPr lang="en-US" sz="1600" smtClean="0"/>
              <a:t>DART D2</a:t>
            </a:r>
          </a:p>
          <a:p>
            <a:pPr lvl="1">
              <a:lnSpc>
                <a:spcPct val="110000"/>
              </a:lnSpc>
            </a:pPr>
            <a:r>
              <a:rPr lang="en-US" sz="1600" smtClean="0"/>
              <a:t>Central Dallas Streetcar</a:t>
            </a:r>
          </a:p>
          <a:p>
            <a:pPr lvl="1">
              <a:lnSpc>
                <a:spcPct val="110000"/>
              </a:lnSpc>
            </a:pPr>
            <a:r>
              <a:rPr lang="en-US" sz="1600" smtClean="0"/>
              <a:t>High Speed Rail</a:t>
            </a:r>
          </a:p>
          <a:p>
            <a:pPr>
              <a:lnSpc>
                <a:spcPct val="110000"/>
              </a:lnSpc>
            </a:pPr>
            <a:r>
              <a:rPr lang="en-US" sz="2000" smtClean="0"/>
              <a:t>Focus on design recommendations to maximize multi-modal accessibility to transit stations and corridors</a:t>
            </a:r>
          </a:p>
        </p:txBody>
      </p:sp>
      <p:pic>
        <p:nvPicPr>
          <p:cNvPr id="69636" name="Content Placeholder 2"/>
          <p:cNvPicPr>
            <a:picLocks noChangeAspect="1"/>
          </p:cNvPicPr>
          <p:nvPr/>
        </p:nvPicPr>
        <p:blipFill>
          <a:blip r:embed="rId2" cstate="print"/>
          <a:srcRect t="9709" r="30318" b="1123"/>
          <a:stretch>
            <a:fillRect/>
          </a:stretch>
        </p:blipFill>
        <p:spPr bwMode="auto">
          <a:xfrm>
            <a:off x="627063" y="1690688"/>
            <a:ext cx="4576762" cy="43926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12775" y="228600"/>
            <a:ext cx="8153400" cy="990600"/>
          </a:xfrm>
        </p:spPr>
        <p:txBody>
          <a:bodyPr/>
          <a:lstStyle/>
          <a:p>
            <a:r>
              <a:rPr lang="en-US" smtClean="0"/>
              <a:t>Strategic Freeway Projects</a:t>
            </a:r>
          </a:p>
        </p:txBody>
      </p:sp>
      <p:sp>
        <p:nvSpPr>
          <p:cNvPr id="4" name="Content Placeholder 11"/>
          <p:cNvSpPr>
            <a:spLocks noGrp="1"/>
          </p:cNvSpPr>
          <p:nvPr>
            <p:ph sz="quarter" idx="1"/>
          </p:nvPr>
        </p:nvSpPr>
        <p:spPr>
          <a:xfrm>
            <a:off x="5772150" y="1725613"/>
            <a:ext cx="3028950" cy="4173537"/>
          </a:xfrm>
        </p:spPr>
        <p:txBody>
          <a:bodyPr>
            <a:normAutofit lnSpcReduction="10000"/>
          </a:bodyPr>
          <a:lstStyle/>
          <a:p>
            <a:pPr marL="320040" indent="-320040" fontAlgn="auto">
              <a:lnSpc>
                <a:spcPct val="110000"/>
              </a:lnSpc>
              <a:spcAft>
                <a:spcPts val="0"/>
              </a:spcAft>
              <a:buFont typeface="Wingdings"/>
              <a:buChar char=""/>
              <a:defRPr/>
            </a:pPr>
            <a:r>
              <a:rPr lang="en-US" sz="2000" dirty="0"/>
              <a:t>Key Projects</a:t>
            </a:r>
          </a:p>
          <a:p>
            <a:pPr marL="640080" lvl="1" indent="-274320" fontAlgn="auto">
              <a:lnSpc>
                <a:spcPct val="110000"/>
              </a:lnSpc>
              <a:spcAft>
                <a:spcPts val="0"/>
              </a:spcAft>
              <a:buFont typeface="Wingdings 2"/>
              <a:buChar char=""/>
              <a:defRPr/>
            </a:pPr>
            <a:r>
              <a:rPr lang="en-US" sz="1600" dirty="0"/>
              <a:t>Lowest </a:t>
            </a:r>
            <a:r>
              <a:rPr lang="en-US" sz="1600" dirty="0" err="1"/>
              <a:t>Stemmons</a:t>
            </a:r>
            <a:endParaRPr lang="en-US" sz="1600" dirty="0"/>
          </a:p>
          <a:p>
            <a:pPr marL="640080" lvl="1" indent="-274320" fontAlgn="auto">
              <a:lnSpc>
                <a:spcPct val="110000"/>
              </a:lnSpc>
              <a:spcAft>
                <a:spcPts val="0"/>
              </a:spcAft>
              <a:buFont typeface="Wingdings 2"/>
              <a:buChar char=""/>
              <a:defRPr/>
            </a:pPr>
            <a:r>
              <a:rPr lang="en-US" sz="1600" dirty="0"/>
              <a:t>I-30 Canyon</a:t>
            </a:r>
          </a:p>
          <a:p>
            <a:pPr marL="640080" lvl="1" indent="-274320" fontAlgn="auto">
              <a:lnSpc>
                <a:spcPct val="110000"/>
              </a:lnSpc>
              <a:spcAft>
                <a:spcPts val="0"/>
              </a:spcAft>
              <a:buFont typeface="Wingdings 2"/>
              <a:buChar char=""/>
              <a:defRPr/>
            </a:pPr>
            <a:r>
              <a:rPr lang="en-US" sz="1600" dirty="0"/>
              <a:t>I-345</a:t>
            </a:r>
          </a:p>
          <a:p>
            <a:pPr marL="320040" indent="-320040" fontAlgn="auto">
              <a:lnSpc>
                <a:spcPct val="110000"/>
              </a:lnSpc>
              <a:spcAft>
                <a:spcPts val="0"/>
              </a:spcAft>
              <a:buFont typeface="Wingdings"/>
              <a:buChar char=""/>
              <a:defRPr/>
            </a:pPr>
            <a:r>
              <a:rPr lang="en-US" sz="2000" dirty="0"/>
              <a:t>Focus on design recommendations to enhance pedestrian, bike and transit crossings and linkages and minimizing the impact of these corridors as barriers</a:t>
            </a:r>
          </a:p>
        </p:txBody>
      </p:sp>
      <p:pic>
        <p:nvPicPr>
          <p:cNvPr id="70660" name="Picture 4"/>
          <p:cNvPicPr>
            <a:picLocks noChangeAspect="1"/>
          </p:cNvPicPr>
          <p:nvPr/>
        </p:nvPicPr>
        <p:blipFill>
          <a:blip r:embed="rId2" cstate="print"/>
          <a:srcRect t="10992" r="30380"/>
          <a:stretch>
            <a:fillRect/>
          </a:stretch>
        </p:blipFill>
        <p:spPr bwMode="auto">
          <a:xfrm>
            <a:off x="547688" y="1725613"/>
            <a:ext cx="4576762" cy="43894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612775" y="228600"/>
            <a:ext cx="8153400" cy="990600"/>
          </a:xfrm>
        </p:spPr>
        <p:txBody>
          <a:bodyPr/>
          <a:lstStyle/>
          <a:p>
            <a:r>
              <a:rPr lang="en-US" smtClean="0"/>
              <a:t>Strategic Bikeway Projects</a:t>
            </a:r>
          </a:p>
        </p:txBody>
      </p:sp>
      <p:sp>
        <p:nvSpPr>
          <p:cNvPr id="71683" name="Content Placeholder 11"/>
          <p:cNvSpPr>
            <a:spLocks noGrp="1"/>
          </p:cNvSpPr>
          <p:nvPr>
            <p:ph sz="quarter" idx="1"/>
          </p:nvPr>
        </p:nvSpPr>
        <p:spPr>
          <a:xfrm>
            <a:off x="5843588" y="1824038"/>
            <a:ext cx="3028950" cy="4173537"/>
          </a:xfrm>
        </p:spPr>
        <p:txBody>
          <a:bodyPr/>
          <a:lstStyle/>
          <a:p>
            <a:pPr>
              <a:lnSpc>
                <a:spcPct val="110000"/>
              </a:lnSpc>
            </a:pPr>
            <a:r>
              <a:rPr lang="en-US" sz="2000" smtClean="0"/>
              <a:t>Priority corridors for dedicated bikeways to jump-start the creation of a central area bikeway network</a:t>
            </a:r>
          </a:p>
        </p:txBody>
      </p:sp>
      <p:pic>
        <p:nvPicPr>
          <p:cNvPr id="71684" name="Picture 5"/>
          <p:cNvPicPr>
            <a:picLocks noChangeAspect="1"/>
          </p:cNvPicPr>
          <p:nvPr/>
        </p:nvPicPr>
        <p:blipFill>
          <a:blip r:embed="rId2" cstate="print"/>
          <a:srcRect t="9024" r="28905" b="2"/>
          <a:stretch>
            <a:fillRect/>
          </a:stretch>
        </p:blipFill>
        <p:spPr bwMode="auto">
          <a:xfrm>
            <a:off x="642938" y="1714500"/>
            <a:ext cx="4576762" cy="43926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12775" y="228600"/>
            <a:ext cx="8153400" cy="990600"/>
          </a:xfrm>
        </p:spPr>
        <p:txBody>
          <a:bodyPr/>
          <a:lstStyle/>
          <a:p>
            <a:r>
              <a:rPr lang="en-US" smtClean="0"/>
              <a:t>Strategic Pedestrian Projects</a:t>
            </a:r>
          </a:p>
        </p:txBody>
      </p:sp>
      <p:sp>
        <p:nvSpPr>
          <p:cNvPr id="72707" name="Content Placeholder 11"/>
          <p:cNvSpPr>
            <a:spLocks noGrp="1"/>
          </p:cNvSpPr>
          <p:nvPr>
            <p:ph sz="quarter" idx="1"/>
          </p:nvPr>
        </p:nvSpPr>
        <p:spPr>
          <a:xfrm>
            <a:off x="5653088" y="1912938"/>
            <a:ext cx="3028950" cy="4173537"/>
          </a:xfrm>
        </p:spPr>
        <p:txBody>
          <a:bodyPr/>
          <a:lstStyle/>
          <a:p>
            <a:pPr>
              <a:lnSpc>
                <a:spcPct val="110000"/>
              </a:lnSpc>
            </a:pPr>
            <a:r>
              <a:rPr lang="en-US" sz="2000" smtClean="0"/>
              <a:t>Key corridor and intersections where improvements will significantly enhance pedestrian accessibility to transit and local destinations.</a:t>
            </a:r>
          </a:p>
        </p:txBody>
      </p:sp>
      <p:pic>
        <p:nvPicPr>
          <p:cNvPr id="72708" name="Picture 4"/>
          <p:cNvPicPr>
            <a:picLocks noChangeAspect="1"/>
          </p:cNvPicPr>
          <p:nvPr/>
        </p:nvPicPr>
        <p:blipFill>
          <a:blip r:embed="rId2" cstate="print"/>
          <a:srcRect r="5043"/>
          <a:stretch>
            <a:fillRect/>
          </a:stretch>
        </p:blipFill>
        <p:spPr bwMode="auto">
          <a:xfrm>
            <a:off x="652463" y="1812925"/>
            <a:ext cx="4578350" cy="43926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3" y="1152525"/>
            <a:ext cx="7358062" cy="2320925"/>
          </a:xfrm>
        </p:spPr>
        <p:txBody>
          <a:bodyPr/>
          <a:lstStyle/>
          <a:p>
            <a:pPr fontAlgn="auto">
              <a:spcAft>
                <a:spcPts val="0"/>
              </a:spcAft>
              <a:defRPr/>
            </a:pPr>
            <a:endParaRPr lang="en-US"/>
          </a:p>
        </p:txBody>
      </p:sp>
      <p:sp>
        <p:nvSpPr>
          <p:cNvPr id="3" name="Text Placeholder 2"/>
          <p:cNvSpPr>
            <a:spLocks noGrp="1"/>
          </p:cNvSpPr>
          <p:nvPr>
            <p:ph type="body" idx="1"/>
          </p:nvPr>
        </p:nvSpPr>
        <p:spPr>
          <a:xfrm>
            <a:off x="893763" y="3536950"/>
            <a:ext cx="7358062" cy="793750"/>
          </a:xfrm>
        </p:spPr>
        <p:txBody>
          <a:bodyPr>
            <a:normAutofit/>
          </a:bodyPr>
          <a:lstStyle/>
          <a:p>
            <a:pPr fontAlgn="auto">
              <a:spcAft>
                <a:spcPts val="0"/>
              </a:spcAft>
              <a:buFont typeface="Wingdings"/>
              <a:buNone/>
              <a:defRPr/>
            </a:pPr>
            <a:endParaRPr lang="en-US"/>
          </a:p>
        </p:txBody>
      </p:sp>
      <p:pic>
        <p:nvPicPr>
          <p:cNvPr id="23556" name="Picture 2" descr="framework5"/>
          <p:cNvPicPr>
            <a:picLocks noChangeAspect="1" noChangeArrowheads="1"/>
          </p:cNvPicPr>
          <p:nvPr/>
        </p:nvPicPr>
        <p:blipFill>
          <a:blip r:embed="rId2" cstate="print">
            <a:lum bright="-18000"/>
          </a:blip>
          <a:srcRect t="19946"/>
          <a:stretch>
            <a:fillRect/>
          </a:stretch>
        </p:blipFill>
        <p:spPr bwMode="auto">
          <a:xfrm>
            <a:off x="357188" y="1590675"/>
            <a:ext cx="8408987" cy="5048250"/>
          </a:xfrm>
          <a:prstGeom prst="rect">
            <a:avLst/>
          </a:prstGeom>
          <a:noFill/>
          <a:ln w="9525">
            <a:noFill/>
            <a:miter lim="800000"/>
            <a:headEnd/>
            <a:tailEnd/>
          </a:ln>
        </p:spPr>
      </p:pic>
      <p:sp>
        <p:nvSpPr>
          <p:cNvPr id="7" name="Title 1"/>
          <p:cNvSpPr txBox="1">
            <a:spLocks/>
          </p:cNvSpPr>
          <p:nvPr/>
        </p:nvSpPr>
        <p:spPr>
          <a:xfrm>
            <a:off x="612775" y="228600"/>
            <a:ext cx="8153400" cy="990600"/>
          </a:xfrm>
          <a:prstGeom prst="rect">
            <a:avLst/>
          </a:prstGeom>
        </p:spPr>
        <p:txBody>
          <a:bodyPr anchor="b">
            <a:normAutofit/>
          </a:bodyPr>
          <a:lstStyle>
            <a:lvl1pPr algn="l" rtl="0" eaLnBrk="1" latinLnBrk="0" hangingPunct="1">
              <a:spcBef>
                <a:spcPct val="0"/>
              </a:spcBef>
              <a:buNone/>
              <a:defRPr kumimoji="0" sz="4050" kern="1200">
                <a:solidFill>
                  <a:schemeClr val="tx2"/>
                </a:solidFill>
                <a:latin typeface="+mj-lt"/>
                <a:ea typeface="+mj-ea"/>
                <a:cs typeface="+mj-cs"/>
              </a:defRPr>
            </a:lvl1pPr>
          </a:lstStyle>
          <a:p>
            <a:pPr fontAlgn="auto">
              <a:spcAft>
                <a:spcPts val="0"/>
              </a:spcAft>
              <a:defRPr/>
            </a:pPr>
            <a:r>
              <a:rPr lang="en-US" dirty="0" smtClean="0">
                <a:solidFill>
                  <a:srgbClr val="242852"/>
                </a:solidFill>
              </a:rPr>
              <a:t>Background: 2011 Plan Framework</a:t>
            </a:r>
            <a:endParaRPr lang="en-US" dirty="0">
              <a:solidFill>
                <a:srgbClr val="242852"/>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96850"/>
            <a:ext cx="7886700" cy="936625"/>
          </a:xfrm>
        </p:spPr>
        <p:txBody>
          <a:bodyPr>
            <a:normAutofit fontScale="90000"/>
          </a:bodyPr>
          <a:lstStyle/>
          <a:p>
            <a:pPr fontAlgn="auto">
              <a:spcAft>
                <a:spcPts val="0"/>
              </a:spcAft>
              <a:defRPr/>
            </a:pPr>
            <a:r>
              <a:rPr lang="en-US" dirty="0" smtClean="0"/>
              <a:t>Strategic Street Improvement Projects</a:t>
            </a:r>
            <a:endParaRPr lang="en-US" dirty="0"/>
          </a:p>
        </p:txBody>
      </p:sp>
      <p:pic>
        <p:nvPicPr>
          <p:cNvPr id="73731" name="Picture 2"/>
          <p:cNvPicPr>
            <a:picLocks noChangeAspect="1"/>
          </p:cNvPicPr>
          <p:nvPr/>
        </p:nvPicPr>
        <p:blipFill>
          <a:blip r:embed="rId3" cstate="print"/>
          <a:srcRect t="7787"/>
          <a:stretch>
            <a:fillRect/>
          </a:stretch>
        </p:blipFill>
        <p:spPr bwMode="auto">
          <a:xfrm>
            <a:off x="858838" y="1655763"/>
            <a:ext cx="7458075" cy="51593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890588" y="1871663"/>
            <a:ext cx="7866062" cy="4629150"/>
          </a:xfrm>
        </p:spPr>
        <p:txBody>
          <a:bodyPr>
            <a:normAutofit fontScale="85000" lnSpcReduction="10000"/>
          </a:bodyPr>
          <a:lstStyle/>
          <a:p>
            <a:pPr marL="214308" indent="-214308" fontAlgn="auto">
              <a:spcAft>
                <a:spcPts val="0"/>
              </a:spcAft>
              <a:buFont typeface="Wingdings"/>
              <a:buChar char=""/>
              <a:defRPr/>
            </a:pPr>
            <a:r>
              <a:rPr lang="en-US" b="1" dirty="0"/>
              <a:t>Three scenarios:</a:t>
            </a:r>
          </a:p>
          <a:p>
            <a:pPr marL="557208" lvl="1" indent="-214308" fontAlgn="auto">
              <a:spcAft>
                <a:spcPts val="0"/>
              </a:spcAft>
              <a:buFont typeface="Wingdings 2"/>
              <a:buChar char=""/>
              <a:defRPr/>
            </a:pPr>
            <a:r>
              <a:rPr lang="en-US" b="1" dirty="0"/>
              <a:t>Existing baseline (2017)</a:t>
            </a:r>
            <a:r>
              <a:rPr lang="en-US" dirty="0"/>
              <a:t>: </a:t>
            </a:r>
          </a:p>
          <a:p>
            <a:pPr marL="900108" lvl="2" indent="-214308" fontAlgn="auto">
              <a:spcAft>
                <a:spcPts val="0"/>
              </a:spcAft>
              <a:buFont typeface="Wingdings"/>
              <a:buChar char=""/>
              <a:defRPr/>
            </a:pPr>
            <a:r>
              <a:rPr lang="en-US" dirty="0"/>
              <a:t>Current regional transportation conditions</a:t>
            </a:r>
          </a:p>
          <a:p>
            <a:pPr marL="900108" lvl="2" indent="-214308" fontAlgn="auto">
              <a:spcAft>
                <a:spcPts val="0"/>
              </a:spcAft>
              <a:buFont typeface="Wingdings"/>
              <a:buChar char=""/>
              <a:defRPr/>
            </a:pPr>
            <a:r>
              <a:rPr lang="en-US" dirty="0"/>
              <a:t>Current local transportation conditions</a:t>
            </a:r>
          </a:p>
          <a:p>
            <a:pPr marL="900108" lvl="2" indent="-214308" fontAlgn="auto">
              <a:spcAft>
                <a:spcPts val="0"/>
              </a:spcAft>
              <a:buFont typeface="Wingdings"/>
              <a:buChar char=""/>
              <a:defRPr/>
            </a:pPr>
            <a:r>
              <a:rPr lang="en-US" dirty="0"/>
              <a:t>Current jobs-population estimate;</a:t>
            </a:r>
          </a:p>
          <a:p>
            <a:pPr marL="557208" lvl="1" indent="-214308" fontAlgn="auto">
              <a:spcAft>
                <a:spcPts val="0"/>
              </a:spcAft>
              <a:buFont typeface="Wingdings 2"/>
              <a:buChar char=""/>
              <a:defRPr/>
            </a:pPr>
            <a:r>
              <a:rPr lang="en-US" b="1" dirty="0"/>
              <a:t>Future baseline (2040)</a:t>
            </a:r>
            <a:r>
              <a:rPr lang="en-US" dirty="0"/>
              <a:t>:</a:t>
            </a:r>
          </a:p>
          <a:p>
            <a:pPr marL="900108" lvl="2" indent="-214308" fontAlgn="auto">
              <a:spcAft>
                <a:spcPts val="0"/>
              </a:spcAft>
              <a:buFont typeface="Wingdings"/>
              <a:buChar char=""/>
              <a:defRPr/>
            </a:pPr>
            <a:r>
              <a:rPr lang="en-US" dirty="0"/>
              <a:t>NCTCOG 2040 Mobility Plan regional transportation conditions</a:t>
            </a:r>
          </a:p>
          <a:p>
            <a:pPr marL="900108" lvl="2" indent="-214308" fontAlgn="auto">
              <a:spcAft>
                <a:spcPts val="0"/>
              </a:spcAft>
              <a:buFont typeface="Wingdings"/>
              <a:buChar char=""/>
              <a:defRPr/>
            </a:pPr>
            <a:r>
              <a:rPr lang="en-US" dirty="0"/>
              <a:t>Current local transportation conditions</a:t>
            </a:r>
          </a:p>
          <a:p>
            <a:pPr marL="900108" lvl="2" indent="-214308" fontAlgn="auto">
              <a:spcAft>
                <a:spcPts val="0"/>
              </a:spcAft>
              <a:buFont typeface="Wingdings"/>
              <a:buChar char=""/>
              <a:defRPr/>
            </a:pPr>
            <a:r>
              <a:rPr lang="en-US" dirty="0"/>
              <a:t>Alternative 2040 jobs-population forecast</a:t>
            </a:r>
          </a:p>
          <a:p>
            <a:pPr marL="557208" lvl="1" indent="-214308" fontAlgn="auto">
              <a:spcAft>
                <a:spcPts val="0"/>
              </a:spcAft>
              <a:buFont typeface="Wingdings 2"/>
              <a:buChar char=""/>
              <a:defRPr/>
            </a:pPr>
            <a:r>
              <a:rPr lang="en-US" b="1" dirty="0"/>
              <a:t>Alternative scenario (2040):</a:t>
            </a:r>
            <a:r>
              <a:rPr lang="en-US" dirty="0"/>
              <a:t> </a:t>
            </a:r>
          </a:p>
          <a:p>
            <a:pPr marL="900108" lvl="2" indent="-214308" fontAlgn="auto">
              <a:spcAft>
                <a:spcPts val="0"/>
              </a:spcAft>
              <a:buFont typeface="Wingdings"/>
              <a:buChar char=""/>
              <a:defRPr/>
            </a:pPr>
            <a:r>
              <a:rPr lang="en-US" dirty="0"/>
              <a:t>NCTCOG 2040 Mobility Plan regional transportation conditions</a:t>
            </a:r>
          </a:p>
          <a:p>
            <a:pPr marL="900108" lvl="2" indent="-214308" fontAlgn="auto">
              <a:spcAft>
                <a:spcPts val="0"/>
              </a:spcAft>
              <a:buFont typeface="Wingdings"/>
              <a:buChar char=""/>
              <a:defRPr/>
            </a:pPr>
            <a:r>
              <a:rPr lang="en-US" dirty="0"/>
              <a:t>Proposed package of strategic local street improvement projects</a:t>
            </a:r>
          </a:p>
          <a:p>
            <a:pPr marL="900108" lvl="2" indent="-214308" fontAlgn="auto">
              <a:spcAft>
                <a:spcPts val="0"/>
              </a:spcAft>
              <a:buFont typeface="Wingdings"/>
              <a:buChar char=""/>
              <a:defRPr/>
            </a:pPr>
            <a:r>
              <a:rPr lang="en-US" dirty="0"/>
              <a:t>Alternative 2040 jobs-population forecast</a:t>
            </a:r>
          </a:p>
        </p:txBody>
      </p:sp>
      <p:sp>
        <p:nvSpPr>
          <p:cNvPr id="74755" name="Title 1"/>
          <p:cNvSpPr txBox="1">
            <a:spLocks/>
          </p:cNvSpPr>
          <p:nvPr/>
        </p:nvSpPr>
        <p:spPr bwMode="auto">
          <a:xfrm>
            <a:off x="2439988" y="222250"/>
            <a:ext cx="7864475" cy="1325563"/>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EVALUATION SCENARIOS</a:t>
            </a:r>
            <a:r>
              <a:rPr lang="en-US" sz="3300">
                <a:solidFill>
                  <a:srgbClr val="000000"/>
                </a:solidFill>
                <a:latin typeface="Tw Cen MT" pitchFamily="34" charset="0"/>
              </a:rPr>
              <a:t>	</a:t>
            </a:r>
          </a:p>
        </p:txBody>
      </p:sp>
      <p:sp>
        <p:nvSpPr>
          <p:cNvPr id="74756" name="Title 3"/>
          <p:cNvSpPr>
            <a:spLocks noGrp="1"/>
          </p:cNvSpPr>
          <p:nvPr>
            <p:ph type="title"/>
          </p:nvPr>
        </p:nvSpPr>
        <p:spPr>
          <a:xfrm>
            <a:off x="628650" y="196850"/>
            <a:ext cx="7886700" cy="936625"/>
          </a:xfrm>
        </p:spPr>
        <p:txBody>
          <a:bodyPr/>
          <a:lstStyle/>
          <a:p>
            <a:r>
              <a:rPr lang="en-US" smtClean="0"/>
              <a:t>Evaluation Scenarios</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sz="quarter" idx="1"/>
          </p:nvPr>
        </p:nvSpPr>
        <p:spPr>
          <a:xfrm>
            <a:off x="903288" y="1690688"/>
            <a:ext cx="7326312" cy="4351337"/>
          </a:xfrm>
        </p:spPr>
        <p:txBody>
          <a:bodyPr/>
          <a:lstStyle/>
          <a:p>
            <a:r>
              <a:rPr lang="en-US" sz="2400" smtClean="0"/>
              <a:t>Vehicle miles travelled per capita</a:t>
            </a:r>
          </a:p>
          <a:p>
            <a:endParaRPr lang="en-US" sz="2400" smtClean="0"/>
          </a:p>
          <a:p>
            <a:r>
              <a:rPr lang="en-US" sz="2400" smtClean="0"/>
              <a:t>Person hours of vehicle travel per person trip</a:t>
            </a:r>
          </a:p>
          <a:p>
            <a:endParaRPr lang="en-US" sz="2400" smtClean="0"/>
          </a:p>
          <a:p>
            <a:r>
              <a:rPr lang="en-US" sz="2400" smtClean="0"/>
              <a:t>Mode split: Auto, transit, active mode</a:t>
            </a:r>
          </a:p>
          <a:p>
            <a:endParaRPr lang="en-US" sz="2400" smtClean="0"/>
          </a:p>
          <a:p>
            <a:r>
              <a:rPr lang="en-US" sz="2400" smtClean="0"/>
              <a:t>Volume/capacity ratio</a:t>
            </a:r>
          </a:p>
        </p:txBody>
      </p:sp>
      <p:sp>
        <p:nvSpPr>
          <p:cNvPr id="75779" name="Title 1"/>
          <p:cNvSpPr txBox="1">
            <a:spLocks/>
          </p:cNvSpPr>
          <p:nvPr/>
        </p:nvSpPr>
        <p:spPr bwMode="auto">
          <a:xfrm>
            <a:off x="2692400" y="33338"/>
            <a:ext cx="5872163" cy="1325562"/>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EVALUATION METRICS</a:t>
            </a:r>
            <a:r>
              <a:rPr lang="en-US" sz="3300">
                <a:solidFill>
                  <a:srgbClr val="000000"/>
                </a:solidFill>
                <a:latin typeface="Tw Cen MT" pitchFamily="34" charset="0"/>
              </a:rPr>
              <a:t>	</a:t>
            </a:r>
          </a:p>
        </p:txBody>
      </p:sp>
      <p:sp>
        <p:nvSpPr>
          <p:cNvPr id="75780" name="Title 3"/>
          <p:cNvSpPr>
            <a:spLocks noGrp="1"/>
          </p:cNvSpPr>
          <p:nvPr>
            <p:ph type="title"/>
          </p:nvPr>
        </p:nvSpPr>
        <p:spPr>
          <a:xfrm>
            <a:off x="628650" y="196850"/>
            <a:ext cx="7886700" cy="936625"/>
          </a:xfrm>
        </p:spPr>
        <p:txBody>
          <a:bodyPr/>
          <a:lstStyle/>
          <a:p>
            <a:r>
              <a:rPr lang="en-US" smtClean="0"/>
              <a:t>Evaluation Metrics</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3"/>
          <p:cNvGrpSpPr>
            <a:grpSpLocks/>
          </p:cNvGrpSpPr>
          <p:nvPr/>
        </p:nvGrpSpPr>
        <p:grpSpPr bwMode="auto">
          <a:xfrm>
            <a:off x="700088" y="1765300"/>
            <a:ext cx="7005637" cy="5072063"/>
            <a:chOff x="3343794" y="3618280"/>
            <a:chExt cx="5591820" cy="3239720"/>
          </a:xfrm>
        </p:grpSpPr>
        <p:cxnSp>
          <p:nvCxnSpPr>
            <p:cNvPr id="5" name="Straight Connector 4"/>
            <p:cNvCxnSpPr/>
            <p:nvPr/>
          </p:nvCxnSpPr>
          <p:spPr>
            <a:xfrm>
              <a:off x="3343794" y="5597602"/>
              <a:ext cx="847706" cy="36706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49891" y="5793303"/>
              <a:ext cx="680445" cy="421823"/>
            </a:xfrm>
            <a:prstGeom prst="rect">
              <a:avLst/>
            </a:prstGeom>
            <a:noFill/>
          </p:spPr>
          <p:txBody>
            <a:bodyPr wrap="none">
              <a:spAutoFit/>
            </a:bodyPr>
            <a:lstStyle/>
            <a:p>
              <a:pPr algn="ctr" defTabSz="457200" fontAlgn="auto">
                <a:spcBef>
                  <a:spcPts val="0"/>
                </a:spcBef>
                <a:spcAft>
                  <a:spcPts val="0"/>
                </a:spcAft>
                <a:defRPr/>
              </a:pPr>
              <a:r>
                <a:rPr lang="en-US" sz="1350" b="1" dirty="0">
                  <a:solidFill>
                    <a:prstClr val="white"/>
                  </a:solidFill>
                  <a:latin typeface="Myriad Pro" panose="020B0503030403020204" pitchFamily="34" charset="0"/>
                  <a:cs typeface="+mn-cs"/>
                </a:rPr>
                <a:t>Average</a:t>
              </a:r>
            </a:p>
            <a:p>
              <a:pPr algn="ctr" defTabSz="457200" fontAlgn="auto">
                <a:spcBef>
                  <a:spcPts val="0"/>
                </a:spcBef>
                <a:spcAft>
                  <a:spcPts val="0"/>
                </a:spcAft>
                <a:defRPr/>
              </a:pPr>
              <a:r>
                <a:rPr lang="en-US" sz="1350" b="1" dirty="0">
                  <a:solidFill>
                    <a:prstClr val="white"/>
                  </a:solidFill>
                  <a:latin typeface="Myriad Pro" panose="020B0503030403020204" pitchFamily="34" charset="0"/>
                  <a:cs typeface="+mn-cs"/>
                </a:rPr>
                <a:t>100%</a:t>
              </a:r>
            </a:p>
            <a:p>
              <a:pPr algn="ctr" defTabSz="457200" fontAlgn="auto">
                <a:spcBef>
                  <a:spcPts val="0"/>
                </a:spcBef>
                <a:spcAft>
                  <a:spcPts val="0"/>
                </a:spcAft>
                <a:defRPr/>
              </a:pPr>
              <a:r>
                <a:rPr lang="en-US" sz="1350" b="1" dirty="0">
                  <a:solidFill>
                    <a:prstClr val="white"/>
                  </a:solidFill>
                  <a:latin typeface="Myriad Pro" panose="020B0503030403020204" pitchFamily="34" charset="0"/>
                  <a:cs typeface="+mn-cs"/>
                </a:rPr>
                <a:t>13.0s</a:t>
              </a:r>
            </a:p>
          </p:txBody>
        </p:sp>
        <p:pic>
          <p:nvPicPr>
            <p:cNvPr id="76807" name="Ped icon"/>
            <p:cNvPicPr>
              <a:picLocks noChangeAspect="1"/>
            </p:cNvPicPr>
            <p:nvPr/>
          </p:nvPicPr>
          <p:blipFill>
            <a:blip r:embed="rId2" cstate="print"/>
            <a:srcRect/>
            <a:stretch>
              <a:fillRect/>
            </a:stretch>
          </p:blipFill>
          <p:spPr bwMode="auto">
            <a:xfrm>
              <a:off x="4186773" y="3618280"/>
              <a:ext cx="813968" cy="756607"/>
            </a:xfrm>
            <a:prstGeom prst="rect">
              <a:avLst/>
            </a:prstGeom>
            <a:noFill/>
            <a:ln w="9525">
              <a:noFill/>
              <a:miter lim="800000"/>
              <a:headEnd/>
              <a:tailEnd/>
            </a:ln>
          </p:spPr>
        </p:pic>
        <p:pic>
          <p:nvPicPr>
            <p:cNvPr id="76808" name="bike icon"/>
            <p:cNvPicPr>
              <a:picLocks noChangeAspect="1"/>
            </p:cNvPicPr>
            <p:nvPr/>
          </p:nvPicPr>
          <p:blipFill>
            <a:blip r:embed="rId3" cstate="print"/>
            <a:srcRect/>
            <a:stretch>
              <a:fillRect/>
            </a:stretch>
          </p:blipFill>
          <p:spPr bwMode="auto">
            <a:xfrm>
              <a:off x="4130033" y="4407892"/>
              <a:ext cx="810061" cy="752977"/>
            </a:xfrm>
            <a:prstGeom prst="rect">
              <a:avLst/>
            </a:prstGeom>
            <a:noFill/>
            <a:ln w="9525">
              <a:noFill/>
              <a:miter lim="800000"/>
              <a:headEnd/>
              <a:tailEnd/>
            </a:ln>
          </p:spPr>
        </p:pic>
        <p:pic>
          <p:nvPicPr>
            <p:cNvPr id="76809" name="transit icon"/>
            <p:cNvPicPr>
              <a:picLocks noChangeAspect="1"/>
            </p:cNvPicPr>
            <p:nvPr/>
          </p:nvPicPr>
          <p:blipFill>
            <a:blip r:embed="rId4" cstate="print"/>
            <a:srcRect/>
            <a:stretch>
              <a:fillRect/>
            </a:stretch>
          </p:blipFill>
          <p:spPr bwMode="auto">
            <a:xfrm>
              <a:off x="4023810" y="5083331"/>
              <a:ext cx="1055192" cy="980834"/>
            </a:xfrm>
            <a:prstGeom prst="rect">
              <a:avLst/>
            </a:prstGeom>
            <a:noFill/>
            <a:ln w="9525">
              <a:noFill/>
              <a:miter lim="800000"/>
              <a:headEnd/>
              <a:tailEnd/>
            </a:ln>
          </p:spPr>
        </p:pic>
        <p:pic>
          <p:nvPicPr>
            <p:cNvPr id="76810" name="auto icon"/>
            <p:cNvPicPr>
              <a:picLocks noChangeAspect="1"/>
            </p:cNvPicPr>
            <p:nvPr/>
          </p:nvPicPr>
          <p:blipFill>
            <a:blip r:embed="rId5" cstate="print"/>
            <a:srcRect/>
            <a:stretch>
              <a:fillRect/>
            </a:stretch>
          </p:blipFill>
          <p:spPr bwMode="auto">
            <a:xfrm>
              <a:off x="3986676" y="5830437"/>
              <a:ext cx="1105465" cy="1027563"/>
            </a:xfrm>
            <a:prstGeom prst="rect">
              <a:avLst/>
            </a:prstGeom>
            <a:noFill/>
            <a:ln w="9525">
              <a:noFill/>
              <a:miter lim="800000"/>
              <a:headEnd/>
              <a:tailEnd/>
            </a:ln>
          </p:spPr>
        </p:pic>
        <p:grpSp>
          <p:nvGrpSpPr>
            <p:cNvPr id="76811" name="Group 10"/>
            <p:cNvGrpSpPr>
              <a:grpSpLocks/>
            </p:cNvGrpSpPr>
            <p:nvPr/>
          </p:nvGrpSpPr>
          <p:grpSpPr bwMode="auto">
            <a:xfrm>
              <a:off x="5039888" y="6060286"/>
              <a:ext cx="3895726" cy="559585"/>
              <a:chOff x="7699078" y="5776882"/>
              <a:chExt cx="3895726" cy="559585"/>
            </a:xfrm>
          </p:grpSpPr>
          <p:grpSp>
            <p:nvGrpSpPr>
              <p:cNvPr id="76848" name="Group 49"/>
              <p:cNvGrpSpPr>
                <a:grpSpLocks/>
              </p:cNvGrpSpPr>
              <p:nvPr/>
            </p:nvGrpSpPr>
            <p:grpSpPr bwMode="auto">
              <a:xfrm>
                <a:off x="7699078" y="6052016"/>
                <a:ext cx="3895726" cy="284451"/>
                <a:chOff x="7713514" y="6052016"/>
                <a:chExt cx="3895726" cy="284451"/>
              </a:xfrm>
            </p:grpSpPr>
            <p:sp>
              <p:nvSpPr>
                <p:cNvPr id="56" name="Rounded Rectangle 24"/>
                <p:cNvSpPr/>
                <p:nvPr/>
              </p:nvSpPr>
              <p:spPr>
                <a:xfrm>
                  <a:off x="7714099" y="6112214"/>
                  <a:ext cx="3895141" cy="22409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57" name="Rounded blue Rectangle"/>
                <p:cNvSpPr/>
                <p:nvPr/>
              </p:nvSpPr>
              <p:spPr>
                <a:xfrm>
                  <a:off x="7714099" y="6112214"/>
                  <a:ext cx="3255243" cy="224093"/>
                </a:xfrm>
                <a:prstGeom prst="roundRect">
                  <a:avLst>
                    <a:gd name="adj" fmla="val 50000"/>
                  </a:avLst>
                </a:prstGeom>
                <a:solidFill>
                  <a:srgbClr val="8657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56" name="25%"/>
                <p:cNvSpPr txBox="1">
                  <a:spLocks noChangeArrowheads="1"/>
                </p:cNvSpPr>
                <p:nvPr/>
              </p:nvSpPr>
              <p:spPr bwMode="auto">
                <a:xfrm>
                  <a:off x="11042503" y="6108897"/>
                  <a:ext cx="566737" cy="108982"/>
                </a:xfrm>
                <a:prstGeom prst="rect">
                  <a:avLst/>
                </a:prstGeom>
                <a:noFill/>
                <a:ln w="9525">
                  <a:noFill/>
                  <a:miter lim="800000"/>
                  <a:headEnd/>
                  <a:tailEnd/>
                </a:ln>
              </p:spPr>
              <p:txBody>
                <a:bodyPr lIns="0" tIns="0" rIns="0" bIns="0">
                  <a:spAutoFit/>
                </a:bodyPr>
                <a:lstStyle/>
                <a:p>
                  <a:pPr defTabSz="457200"/>
                  <a:r>
                    <a:rPr lang="en-US" sz="1200" b="1">
                      <a:solidFill>
                        <a:srgbClr val="8657A4"/>
                      </a:solidFill>
                      <a:latin typeface="Myriad Pro Cond" pitchFamily="34" charset="0"/>
                    </a:rPr>
                    <a:t>86</a:t>
                  </a:r>
                  <a:r>
                    <a:rPr lang="en-US" sz="1200" b="1" baseline="30000">
                      <a:solidFill>
                        <a:srgbClr val="8657A4"/>
                      </a:solidFill>
                      <a:latin typeface="Myriad Pro Cond" pitchFamily="34" charset="0"/>
                    </a:rPr>
                    <a:t>%</a:t>
                  </a:r>
                  <a:endParaRPr lang="en-US" sz="1200" baseline="30000">
                    <a:solidFill>
                      <a:srgbClr val="8657A4"/>
                    </a:solidFill>
                    <a:latin typeface="Myriad Pro Cond" pitchFamily="34" charset="0"/>
                  </a:endParaRPr>
                </a:p>
              </p:txBody>
            </p:sp>
            <p:sp>
              <p:nvSpPr>
                <p:cNvPr id="76857" name="TextBox 58"/>
                <p:cNvSpPr txBox="1">
                  <a:spLocks noChangeArrowheads="1"/>
                </p:cNvSpPr>
                <p:nvPr/>
              </p:nvSpPr>
              <p:spPr bwMode="auto">
                <a:xfrm>
                  <a:off x="8901247" y="6052016"/>
                  <a:ext cx="816299" cy="163473"/>
                </a:xfrm>
                <a:prstGeom prst="rect">
                  <a:avLst/>
                </a:prstGeom>
                <a:noFill/>
                <a:ln w="9525">
                  <a:noFill/>
                  <a:miter lim="800000"/>
                  <a:headEnd/>
                  <a:tailEnd/>
                </a:ln>
              </p:spPr>
              <p:txBody>
                <a:bodyPr wrap="none">
                  <a:spAutoFit/>
                </a:bodyPr>
                <a:lstStyle/>
                <a:p>
                  <a:pPr defTabSz="457200"/>
                  <a:r>
                    <a:rPr lang="en-US" sz="1200">
                      <a:solidFill>
                        <a:srgbClr val="FFFFFF"/>
                      </a:solidFill>
                      <a:latin typeface="Myriad Pro Cond" pitchFamily="34" charset="0"/>
                    </a:rPr>
                    <a:t>% of person trips</a:t>
                  </a:r>
                </a:p>
              </p:txBody>
            </p:sp>
          </p:grpSp>
          <p:grpSp>
            <p:nvGrpSpPr>
              <p:cNvPr id="76849" name="Group 50"/>
              <p:cNvGrpSpPr>
                <a:grpSpLocks/>
              </p:cNvGrpSpPr>
              <p:nvPr/>
            </p:nvGrpSpPr>
            <p:grpSpPr bwMode="auto">
              <a:xfrm>
                <a:off x="7699079" y="5776882"/>
                <a:ext cx="3895725" cy="268666"/>
                <a:chOff x="7699079" y="5708302"/>
                <a:chExt cx="3895725" cy="268666"/>
              </a:xfrm>
            </p:grpSpPr>
            <p:sp>
              <p:nvSpPr>
                <p:cNvPr id="52" name="Rounded Rectangle 20"/>
                <p:cNvSpPr/>
                <p:nvPr/>
              </p:nvSpPr>
              <p:spPr>
                <a:xfrm>
                  <a:off x="7699663" y="5752616"/>
                  <a:ext cx="3895141" cy="22409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53" name="Rounded yellow Rectangle"/>
                <p:cNvSpPr/>
                <p:nvPr/>
              </p:nvSpPr>
              <p:spPr>
                <a:xfrm>
                  <a:off x="7699663" y="5752616"/>
                  <a:ext cx="566405" cy="224094"/>
                </a:xfrm>
                <a:prstGeom prst="roundRect">
                  <a:avLst>
                    <a:gd name="adj" fmla="val 50000"/>
                  </a:avLst>
                </a:prstGeom>
                <a:solidFill>
                  <a:srgbClr val="8657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52" name="25%"/>
                <p:cNvSpPr txBox="1">
                  <a:spLocks noChangeArrowheads="1"/>
                </p:cNvSpPr>
                <p:nvPr/>
              </p:nvSpPr>
              <p:spPr bwMode="auto">
                <a:xfrm>
                  <a:off x="11028067" y="5739750"/>
                  <a:ext cx="566737" cy="108982"/>
                </a:xfrm>
                <a:prstGeom prst="rect">
                  <a:avLst/>
                </a:prstGeom>
                <a:noFill/>
                <a:ln w="9525">
                  <a:noFill/>
                  <a:miter lim="800000"/>
                  <a:headEnd/>
                  <a:tailEnd/>
                </a:ln>
              </p:spPr>
              <p:txBody>
                <a:bodyPr lIns="0" tIns="0" rIns="0" bIns="0">
                  <a:spAutoFit/>
                </a:bodyPr>
                <a:lstStyle/>
                <a:p>
                  <a:pPr defTabSz="457200"/>
                  <a:r>
                    <a:rPr lang="en-US" sz="1200" b="1">
                      <a:solidFill>
                        <a:srgbClr val="8657A4"/>
                      </a:solidFill>
                      <a:latin typeface="Myriad Pro Cond" pitchFamily="34" charset="0"/>
                    </a:rPr>
                    <a:t>11.9s</a:t>
                  </a:r>
                  <a:endParaRPr lang="en-US" sz="1200" baseline="30000">
                    <a:solidFill>
                      <a:srgbClr val="8657A4"/>
                    </a:solidFill>
                    <a:latin typeface="Myriad Pro Cond" pitchFamily="34" charset="0"/>
                  </a:endParaRPr>
                </a:p>
              </p:txBody>
            </p:sp>
            <p:sp>
              <p:nvSpPr>
                <p:cNvPr id="55" name="TextBox 54"/>
                <p:cNvSpPr txBox="1"/>
                <p:nvPr/>
              </p:nvSpPr>
              <p:spPr>
                <a:xfrm>
                  <a:off x="8890760" y="5708001"/>
                  <a:ext cx="864179" cy="150072"/>
                </a:xfrm>
                <a:prstGeom prst="rect">
                  <a:avLst/>
                </a:prstGeom>
                <a:noFill/>
              </p:spPr>
              <p:txBody>
                <a:bodyPr wrap="none">
                  <a:spAutoFit/>
                </a:bodyPr>
                <a:lstStyle/>
                <a:p>
                  <a:pPr defTabSz="457200" fontAlgn="auto">
                    <a:spcBef>
                      <a:spcPts val="0"/>
                    </a:spcBef>
                    <a:spcAft>
                      <a:spcPts val="0"/>
                    </a:spcAft>
                    <a:defRPr/>
                  </a:pPr>
                  <a:r>
                    <a:rPr lang="en-US" sz="1050" dirty="0">
                      <a:solidFill>
                        <a:srgbClr val="242852"/>
                      </a:solidFill>
                      <a:latin typeface="Myriad Pro Cond" panose="020B0506030403020204" pitchFamily="34" charset="0"/>
                      <a:cs typeface="+mn-cs"/>
                    </a:rPr>
                    <a:t>seconds of delay/trip</a:t>
                  </a:r>
                </a:p>
              </p:txBody>
            </p:sp>
          </p:grpSp>
        </p:grpSp>
        <p:grpSp>
          <p:nvGrpSpPr>
            <p:cNvPr id="76812" name="Group 11"/>
            <p:cNvGrpSpPr>
              <a:grpSpLocks/>
            </p:cNvGrpSpPr>
            <p:nvPr/>
          </p:nvGrpSpPr>
          <p:grpSpPr bwMode="auto">
            <a:xfrm>
              <a:off x="5020669" y="5542107"/>
              <a:ext cx="3895725" cy="288330"/>
              <a:chOff x="7679859" y="5228223"/>
              <a:chExt cx="3895725" cy="288330"/>
            </a:xfrm>
          </p:grpSpPr>
          <p:grpSp>
            <p:nvGrpSpPr>
              <p:cNvPr id="76843" name="Group 44"/>
              <p:cNvGrpSpPr>
                <a:grpSpLocks/>
              </p:cNvGrpSpPr>
              <p:nvPr/>
            </p:nvGrpSpPr>
            <p:grpSpPr bwMode="auto">
              <a:xfrm>
                <a:off x="7679859" y="5288983"/>
                <a:ext cx="3895725" cy="227570"/>
                <a:chOff x="7679859" y="5288983"/>
                <a:chExt cx="3895725" cy="227570"/>
              </a:xfrm>
            </p:grpSpPr>
            <p:sp>
              <p:nvSpPr>
                <p:cNvPr id="47" name="Rounded Rectangle 31"/>
                <p:cNvSpPr/>
                <p:nvPr/>
              </p:nvSpPr>
              <p:spPr>
                <a:xfrm>
                  <a:off x="7679390" y="5292844"/>
                  <a:ext cx="3896408" cy="22409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48" name="Rounded green Rectangle"/>
                <p:cNvSpPr/>
                <p:nvPr/>
              </p:nvSpPr>
              <p:spPr>
                <a:xfrm>
                  <a:off x="7679390" y="5292844"/>
                  <a:ext cx="511918" cy="22409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47" name="55%"/>
                <p:cNvSpPr txBox="1">
                  <a:spLocks noChangeArrowheads="1"/>
                </p:cNvSpPr>
                <p:nvPr/>
              </p:nvSpPr>
              <p:spPr bwMode="auto">
                <a:xfrm>
                  <a:off x="11008847" y="5288983"/>
                  <a:ext cx="566737" cy="108982"/>
                </a:xfrm>
                <a:prstGeom prst="rect">
                  <a:avLst/>
                </a:prstGeom>
                <a:noFill/>
                <a:ln w="9525">
                  <a:noFill/>
                  <a:miter lim="800000"/>
                  <a:headEnd/>
                  <a:tailEnd/>
                </a:ln>
              </p:spPr>
              <p:txBody>
                <a:bodyPr lIns="0" tIns="0" rIns="0" bIns="0">
                  <a:spAutoFit/>
                </a:bodyPr>
                <a:lstStyle/>
                <a:p>
                  <a:pPr defTabSz="457200"/>
                  <a:r>
                    <a:rPr lang="en-US" sz="1200" b="1">
                      <a:solidFill>
                        <a:srgbClr val="297FD5"/>
                      </a:solidFill>
                      <a:latin typeface="Myriad Pro Cond" pitchFamily="34" charset="0"/>
                    </a:rPr>
                    <a:t>7.4</a:t>
                  </a:r>
                  <a:r>
                    <a:rPr lang="en-US" sz="1200" b="1" baseline="30000">
                      <a:solidFill>
                        <a:srgbClr val="297FD5"/>
                      </a:solidFill>
                      <a:latin typeface="Myriad Pro Cond" pitchFamily="34" charset="0"/>
                    </a:rPr>
                    <a:t>%</a:t>
                  </a:r>
                  <a:endParaRPr lang="en-US" sz="1200" baseline="30000">
                    <a:solidFill>
                      <a:srgbClr val="297FD5"/>
                    </a:solidFill>
                    <a:latin typeface="Myriad Pro Cond" pitchFamily="34" charset="0"/>
                  </a:endParaRPr>
                </a:p>
              </p:txBody>
            </p:sp>
          </p:grpSp>
          <p:sp>
            <p:nvSpPr>
              <p:cNvPr id="76844" name="TextBox 45"/>
              <p:cNvSpPr txBox="1">
                <a:spLocks noChangeArrowheads="1"/>
              </p:cNvSpPr>
              <p:nvPr/>
            </p:nvSpPr>
            <p:spPr bwMode="auto">
              <a:xfrm>
                <a:off x="8901247" y="5228223"/>
                <a:ext cx="816299" cy="163473"/>
              </a:xfrm>
              <a:prstGeom prst="rect">
                <a:avLst/>
              </a:prstGeom>
              <a:noFill/>
              <a:ln w="9525">
                <a:noFill/>
                <a:miter lim="800000"/>
                <a:headEnd/>
                <a:tailEnd/>
              </a:ln>
            </p:spPr>
            <p:txBody>
              <a:bodyPr wrap="none">
                <a:spAutoFit/>
              </a:bodyPr>
              <a:lstStyle/>
              <a:p>
                <a:pPr defTabSz="457200"/>
                <a:r>
                  <a:rPr lang="en-US" sz="1200">
                    <a:solidFill>
                      <a:srgbClr val="242852"/>
                    </a:solidFill>
                    <a:latin typeface="Myriad Pro Cond" pitchFamily="34" charset="0"/>
                  </a:rPr>
                  <a:t>% of person trips</a:t>
                </a:r>
              </a:p>
            </p:txBody>
          </p:sp>
        </p:grpSp>
        <p:grpSp>
          <p:nvGrpSpPr>
            <p:cNvPr id="76813" name="Group 12"/>
            <p:cNvGrpSpPr>
              <a:grpSpLocks/>
            </p:cNvGrpSpPr>
            <p:nvPr/>
          </p:nvGrpSpPr>
          <p:grpSpPr bwMode="auto">
            <a:xfrm>
              <a:off x="5020669" y="5275327"/>
              <a:ext cx="3895725" cy="264241"/>
              <a:chOff x="7679859" y="4915723"/>
              <a:chExt cx="3895725" cy="264241"/>
            </a:xfrm>
          </p:grpSpPr>
          <p:grpSp>
            <p:nvGrpSpPr>
              <p:cNvPr id="76838" name="Group 39"/>
              <p:cNvGrpSpPr>
                <a:grpSpLocks/>
              </p:cNvGrpSpPr>
              <p:nvPr/>
            </p:nvGrpSpPr>
            <p:grpSpPr bwMode="auto">
              <a:xfrm>
                <a:off x="7679859" y="4937154"/>
                <a:ext cx="3895725" cy="242810"/>
                <a:chOff x="7679859" y="5273743"/>
                <a:chExt cx="3895725" cy="242810"/>
              </a:xfrm>
            </p:grpSpPr>
            <p:sp>
              <p:nvSpPr>
                <p:cNvPr id="42" name="Rounded Rectangle 37"/>
                <p:cNvSpPr/>
                <p:nvPr/>
              </p:nvSpPr>
              <p:spPr>
                <a:xfrm>
                  <a:off x="7679390" y="5292696"/>
                  <a:ext cx="3896408" cy="22409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43" name="Rounded green Rectangle"/>
                <p:cNvSpPr/>
                <p:nvPr/>
              </p:nvSpPr>
              <p:spPr>
                <a:xfrm>
                  <a:off x="7679390" y="5292696"/>
                  <a:ext cx="776748" cy="22409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42" name="55%"/>
                <p:cNvSpPr txBox="1">
                  <a:spLocks noChangeArrowheads="1"/>
                </p:cNvSpPr>
                <p:nvPr/>
              </p:nvSpPr>
              <p:spPr bwMode="auto">
                <a:xfrm>
                  <a:off x="10919459" y="5273743"/>
                  <a:ext cx="656125" cy="108982"/>
                </a:xfrm>
                <a:prstGeom prst="rect">
                  <a:avLst/>
                </a:prstGeom>
                <a:noFill/>
                <a:ln w="9525">
                  <a:noFill/>
                  <a:miter lim="800000"/>
                  <a:headEnd/>
                  <a:tailEnd/>
                </a:ln>
              </p:spPr>
              <p:txBody>
                <a:bodyPr lIns="0" tIns="0" rIns="0" bIns="0">
                  <a:spAutoFit/>
                </a:bodyPr>
                <a:lstStyle/>
                <a:p>
                  <a:pPr defTabSz="457200"/>
                  <a:r>
                    <a:rPr lang="en-US" sz="1200" b="1">
                      <a:solidFill>
                        <a:srgbClr val="297FD5"/>
                      </a:solidFill>
                      <a:latin typeface="Myriad Pro Cond" pitchFamily="34" charset="0"/>
                    </a:rPr>
                    <a:t>16.4s</a:t>
                  </a:r>
                  <a:endParaRPr lang="en-US" sz="1200" baseline="30000">
                    <a:solidFill>
                      <a:srgbClr val="297FD5"/>
                    </a:solidFill>
                    <a:latin typeface="Myriad Pro Cond" pitchFamily="34" charset="0"/>
                  </a:endParaRPr>
                </a:p>
              </p:txBody>
            </p:sp>
          </p:grpSp>
          <p:sp>
            <p:nvSpPr>
              <p:cNvPr id="41" name="TextBox 40"/>
              <p:cNvSpPr txBox="1"/>
              <p:nvPr/>
            </p:nvSpPr>
            <p:spPr>
              <a:xfrm>
                <a:off x="8900898" y="4915547"/>
                <a:ext cx="864179" cy="150072"/>
              </a:xfrm>
              <a:prstGeom prst="rect">
                <a:avLst/>
              </a:prstGeom>
              <a:noFill/>
            </p:spPr>
            <p:txBody>
              <a:bodyPr wrap="none">
                <a:spAutoFit/>
              </a:bodyPr>
              <a:lstStyle/>
              <a:p>
                <a:pPr defTabSz="457200" fontAlgn="auto">
                  <a:spcBef>
                    <a:spcPts val="0"/>
                  </a:spcBef>
                  <a:spcAft>
                    <a:spcPts val="0"/>
                  </a:spcAft>
                  <a:defRPr/>
                </a:pPr>
                <a:r>
                  <a:rPr lang="en-US" sz="1050" dirty="0">
                    <a:solidFill>
                      <a:srgbClr val="242852"/>
                    </a:solidFill>
                    <a:latin typeface="Myriad Pro Cond" panose="020B0506030403020204" pitchFamily="34" charset="0"/>
                    <a:cs typeface="+mn-cs"/>
                  </a:rPr>
                  <a:t>seconds of delay/trip</a:t>
                </a:r>
              </a:p>
            </p:txBody>
          </p:sp>
        </p:grpSp>
        <p:grpSp>
          <p:nvGrpSpPr>
            <p:cNvPr id="76814" name="Group 13"/>
            <p:cNvGrpSpPr>
              <a:grpSpLocks/>
            </p:cNvGrpSpPr>
            <p:nvPr/>
          </p:nvGrpSpPr>
          <p:grpSpPr bwMode="auto">
            <a:xfrm>
              <a:off x="5015120" y="4822680"/>
              <a:ext cx="3895725" cy="288330"/>
              <a:chOff x="7679859" y="5228223"/>
              <a:chExt cx="3895725" cy="288330"/>
            </a:xfrm>
          </p:grpSpPr>
          <p:grpSp>
            <p:nvGrpSpPr>
              <p:cNvPr id="76833" name="Group 34"/>
              <p:cNvGrpSpPr>
                <a:grpSpLocks/>
              </p:cNvGrpSpPr>
              <p:nvPr/>
            </p:nvGrpSpPr>
            <p:grpSpPr bwMode="auto">
              <a:xfrm>
                <a:off x="7679859" y="5288983"/>
                <a:ext cx="3895725" cy="227570"/>
                <a:chOff x="7679859" y="5288983"/>
                <a:chExt cx="3895725" cy="227570"/>
              </a:xfrm>
            </p:grpSpPr>
            <p:sp>
              <p:nvSpPr>
                <p:cNvPr id="37" name="Rounded Rectangle 43"/>
                <p:cNvSpPr/>
                <p:nvPr/>
              </p:nvSpPr>
              <p:spPr>
                <a:xfrm>
                  <a:off x="7679870" y="5293347"/>
                  <a:ext cx="3895141" cy="223079"/>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endParaRPr>
                </a:p>
              </p:txBody>
            </p:sp>
            <p:sp>
              <p:nvSpPr>
                <p:cNvPr id="38" name="Rounded green Rectangle"/>
                <p:cNvSpPr/>
                <p:nvPr/>
              </p:nvSpPr>
              <p:spPr>
                <a:xfrm>
                  <a:off x="7679870" y="5293347"/>
                  <a:ext cx="201473" cy="223079"/>
                </a:xfrm>
                <a:prstGeom prst="roundRect">
                  <a:avLst>
                    <a:gd name="adj" fmla="val 50000"/>
                  </a:avLst>
                </a:prstGeom>
                <a:solidFill>
                  <a:srgbClr val="5C9D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37" name="55%"/>
                <p:cNvSpPr txBox="1">
                  <a:spLocks noChangeArrowheads="1"/>
                </p:cNvSpPr>
                <p:nvPr/>
              </p:nvSpPr>
              <p:spPr bwMode="auto">
                <a:xfrm>
                  <a:off x="11008847" y="5288983"/>
                  <a:ext cx="566737" cy="108982"/>
                </a:xfrm>
                <a:prstGeom prst="rect">
                  <a:avLst/>
                </a:prstGeom>
                <a:noFill/>
                <a:ln w="9525">
                  <a:noFill/>
                  <a:miter lim="800000"/>
                  <a:headEnd/>
                  <a:tailEnd/>
                </a:ln>
              </p:spPr>
              <p:txBody>
                <a:bodyPr lIns="0" tIns="0" rIns="0" bIns="0">
                  <a:spAutoFit/>
                </a:bodyPr>
                <a:lstStyle/>
                <a:p>
                  <a:pPr defTabSz="457200"/>
                  <a:r>
                    <a:rPr lang="en-US" sz="1200" b="1">
                      <a:solidFill>
                        <a:srgbClr val="629DD1"/>
                      </a:solidFill>
                      <a:latin typeface="Myriad Pro Cond" pitchFamily="34" charset="0"/>
                    </a:rPr>
                    <a:t>1.3</a:t>
                  </a:r>
                  <a:r>
                    <a:rPr lang="en-US" sz="1200" b="1" baseline="30000">
                      <a:solidFill>
                        <a:srgbClr val="629DD1"/>
                      </a:solidFill>
                      <a:latin typeface="Myriad Pro Cond" pitchFamily="34" charset="0"/>
                    </a:rPr>
                    <a:t>%</a:t>
                  </a:r>
                  <a:endParaRPr lang="en-US" sz="1200" baseline="30000">
                    <a:solidFill>
                      <a:srgbClr val="629DD1"/>
                    </a:solidFill>
                    <a:latin typeface="Myriad Pro Cond" pitchFamily="34" charset="0"/>
                  </a:endParaRPr>
                </a:p>
              </p:txBody>
            </p:sp>
          </p:grpSp>
          <p:sp>
            <p:nvSpPr>
              <p:cNvPr id="76834" name="TextBox 35"/>
              <p:cNvSpPr txBox="1">
                <a:spLocks noChangeArrowheads="1"/>
              </p:cNvSpPr>
              <p:nvPr/>
            </p:nvSpPr>
            <p:spPr bwMode="auto">
              <a:xfrm>
                <a:off x="8901247" y="5228223"/>
                <a:ext cx="816299" cy="163473"/>
              </a:xfrm>
              <a:prstGeom prst="rect">
                <a:avLst/>
              </a:prstGeom>
              <a:noFill/>
              <a:ln w="9525">
                <a:noFill/>
                <a:miter lim="800000"/>
                <a:headEnd/>
                <a:tailEnd/>
              </a:ln>
            </p:spPr>
            <p:txBody>
              <a:bodyPr wrap="none">
                <a:spAutoFit/>
              </a:bodyPr>
              <a:lstStyle/>
              <a:p>
                <a:pPr defTabSz="457200"/>
                <a:r>
                  <a:rPr lang="en-US" sz="1200">
                    <a:solidFill>
                      <a:srgbClr val="242852"/>
                    </a:solidFill>
                    <a:latin typeface="Myriad Pro Cond" pitchFamily="34" charset="0"/>
                  </a:rPr>
                  <a:t>% of person trips</a:t>
                </a:r>
              </a:p>
            </p:txBody>
          </p:sp>
        </p:grpSp>
        <p:grpSp>
          <p:nvGrpSpPr>
            <p:cNvPr id="76815" name="Group 14"/>
            <p:cNvGrpSpPr>
              <a:grpSpLocks/>
            </p:cNvGrpSpPr>
            <p:nvPr/>
          </p:nvGrpSpPr>
          <p:grpSpPr bwMode="auto">
            <a:xfrm>
              <a:off x="5015120" y="4555900"/>
              <a:ext cx="3895725" cy="264241"/>
              <a:chOff x="7679859" y="4915723"/>
              <a:chExt cx="3895725" cy="264241"/>
            </a:xfrm>
          </p:grpSpPr>
          <p:grpSp>
            <p:nvGrpSpPr>
              <p:cNvPr id="76828" name="Group 29"/>
              <p:cNvGrpSpPr>
                <a:grpSpLocks/>
              </p:cNvGrpSpPr>
              <p:nvPr/>
            </p:nvGrpSpPr>
            <p:grpSpPr bwMode="auto">
              <a:xfrm>
                <a:off x="7679859" y="4952394"/>
                <a:ext cx="3895725" cy="227570"/>
                <a:chOff x="7679859" y="5288983"/>
                <a:chExt cx="3895725" cy="227570"/>
              </a:xfrm>
            </p:grpSpPr>
            <p:sp>
              <p:nvSpPr>
                <p:cNvPr id="32" name="Rounded Rectangle 49"/>
                <p:cNvSpPr/>
                <p:nvPr/>
              </p:nvSpPr>
              <p:spPr>
                <a:xfrm>
                  <a:off x="7679870" y="5293199"/>
                  <a:ext cx="3895141" cy="223080"/>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33" name="Rounded green Rectangle"/>
                <p:cNvSpPr/>
                <p:nvPr/>
              </p:nvSpPr>
              <p:spPr>
                <a:xfrm>
                  <a:off x="7679870" y="5293199"/>
                  <a:ext cx="566405" cy="223080"/>
                </a:xfrm>
                <a:prstGeom prst="roundRect">
                  <a:avLst>
                    <a:gd name="adj" fmla="val 50000"/>
                  </a:avLst>
                </a:prstGeom>
                <a:solidFill>
                  <a:srgbClr val="5C9D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32" name="55%"/>
                <p:cNvSpPr txBox="1">
                  <a:spLocks noChangeArrowheads="1"/>
                </p:cNvSpPr>
                <p:nvPr/>
              </p:nvSpPr>
              <p:spPr bwMode="auto">
                <a:xfrm>
                  <a:off x="10919459" y="5288983"/>
                  <a:ext cx="656125" cy="108982"/>
                </a:xfrm>
                <a:prstGeom prst="rect">
                  <a:avLst/>
                </a:prstGeom>
                <a:noFill/>
                <a:ln w="9525">
                  <a:noFill/>
                  <a:miter lim="800000"/>
                  <a:headEnd/>
                  <a:tailEnd/>
                </a:ln>
              </p:spPr>
              <p:txBody>
                <a:bodyPr lIns="0" tIns="0" rIns="0" bIns="0">
                  <a:spAutoFit/>
                </a:bodyPr>
                <a:lstStyle/>
                <a:p>
                  <a:pPr defTabSz="457200"/>
                  <a:r>
                    <a:rPr lang="en-US" sz="1200" b="1">
                      <a:solidFill>
                        <a:srgbClr val="629DD1"/>
                      </a:solidFill>
                      <a:latin typeface="Myriad Pro Cond" pitchFamily="34" charset="0"/>
                    </a:rPr>
                    <a:t>11.9s</a:t>
                  </a:r>
                  <a:endParaRPr lang="en-US" sz="1200" baseline="30000">
                    <a:solidFill>
                      <a:srgbClr val="629DD1"/>
                    </a:solidFill>
                    <a:latin typeface="Myriad Pro Cond" pitchFamily="34" charset="0"/>
                  </a:endParaRPr>
                </a:p>
              </p:txBody>
            </p:sp>
          </p:grpSp>
          <p:sp>
            <p:nvSpPr>
              <p:cNvPr id="31" name="TextBox 30"/>
              <p:cNvSpPr txBox="1"/>
              <p:nvPr/>
            </p:nvSpPr>
            <p:spPr>
              <a:xfrm>
                <a:off x="8901378" y="4916050"/>
                <a:ext cx="864179" cy="149057"/>
              </a:xfrm>
              <a:prstGeom prst="rect">
                <a:avLst/>
              </a:prstGeom>
              <a:noFill/>
            </p:spPr>
            <p:txBody>
              <a:bodyPr wrap="none">
                <a:spAutoFit/>
              </a:bodyPr>
              <a:lstStyle/>
              <a:p>
                <a:pPr defTabSz="457200" fontAlgn="auto">
                  <a:spcBef>
                    <a:spcPts val="0"/>
                  </a:spcBef>
                  <a:spcAft>
                    <a:spcPts val="0"/>
                  </a:spcAft>
                  <a:defRPr/>
                </a:pPr>
                <a:r>
                  <a:rPr lang="en-US" sz="1050" dirty="0">
                    <a:solidFill>
                      <a:srgbClr val="242852"/>
                    </a:solidFill>
                    <a:latin typeface="Myriad Pro Cond" panose="020B0506030403020204" pitchFamily="34" charset="0"/>
                    <a:cs typeface="+mn-cs"/>
                  </a:rPr>
                  <a:t>seconds of delay/trip</a:t>
                </a:r>
              </a:p>
            </p:txBody>
          </p:sp>
        </p:grpSp>
        <p:grpSp>
          <p:nvGrpSpPr>
            <p:cNvPr id="76816" name="Group 15"/>
            <p:cNvGrpSpPr>
              <a:grpSpLocks/>
            </p:cNvGrpSpPr>
            <p:nvPr/>
          </p:nvGrpSpPr>
          <p:grpSpPr bwMode="auto">
            <a:xfrm>
              <a:off x="5015120" y="4036334"/>
              <a:ext cx="3895725" cy="288330"/>
              <a:chOff x="7679859" y="5228223"/>
              <a:chExt cx="3895725" cy="288330"/>
            </a:xfrm>
          </p:grpSpPr>
          <p:grpSp>
            <p:nvGrpSpPr>
              <p:cNvPr id="76823" name="Group 24"/>
              <p:cNvGrpSpPr>
                <a:grpSpLocks/>
              </p:cNvGrpSpPr>
              <p:nvPr/>
            </p:nvGrpSpPr>
            <p:grpSpPr bwMode="auto">
              <a:xfrm>
                <a:off x="7679859" y="5288983"/>
                <a:ext cx="3895725" cy="227570"/>
                <a:chOff x="7679859" y="5288983"/>
                <a:chExt cx="3895725" cy="227570"/>
              </a:xfrm>
            </p:grpSpPr>
            <p:sp>
              <p:nvSpPr>
                <p:cNvPr id="27" name="Rounded Rectangle 55"/>
                <p:cNvSpPr/>
                <p:nvPr/>
              </p:nvSpPr>
              <p:spPr>
                <a:xfrm>
                  <a:off x="7679870" y="5292831"/>
                  <a:ext cx="3895141" cy="22409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28" name="Rounded green Rectangle"/>
                <p:cNvSpPr/>
                <p:nvPr/>
              </p:nvSpPr>
              <p:spPr>
                <a:xfrm>
                  <a:off x="7679870" y="5292831"/>
                  <a:ext cx="420685" cy="22409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27" name="55%"/>
                <p:cNvSpPr txBox="1">
                  <a:spLocks noChangeArrowheads="1"/>
                </p:cNvSpPr>
                <p:nvPr/>
              </p:nvSpPr>
              <p:spPr bwMode="auto">
                <a:xfrm>
                  <a:off x="11008847" y="5288983"/>
                  <a:ext cx="566737" cy="108982"/>
                </a:xfrm>
                <a:prstGeom prst="rect">
                  <a:avLst/>
                </a:prstGeom>
                <a:noFill/>
                <a:ln w="9525">
                  <a:noFill/>
                  <a:miter lim="800000"/>
                  <a:headEnd/>
                  <a:tailEnd/>
                </a:ln>
              </p:spPr>
              <p:txBody>
                <a:bodyPr lIns="0" tIns="0" rIns="0" bIns="0">
                  <a:spAutoFit/>
                </a:bodyPr>
                <a:lstStyle/>
                <a:p>
                  <a:pPr defTabSz="457200"/>
                  <a:r>
                    <a:rPr lang="en-US" sz="1200" b="1">
                      <a:solidFill>
                        <a:srgbClr val="9D90A0"/>
                      </a:solidFill>
                      <a:latin typeface="Myriad Pro Cond" pitchFamily="34" charset="0"/>
                    </a:rPr>
                    <a:t>5.3</a:t>
                  </a:r>
                  <a:r>
                    <a:rPr lang="en-US" sz="1200" b="1" baseline="30000">
                      <a:solidFill>
                        <a:srgbClr val="9D90A0"/>
                      </a:solidFill>
                      <a:latin typeface="Myriad Pro Cond" pitchFamily="34" charset="0"/>
                    </a:rPr>
                    <a:t>%</a:t>
                  </a:r>
                  <a:endParaRPr lang="en-US" sz="1200" baseline="30000">
                    <a:solidFill>
                      <a:srgbClr val="9D90A0"/>
                    </a:solidFill>
                    <a:latin typeface="Myriad Pro Cond" pitchFamily="34" charset="0"/>
                  </a:endParaRPr>
                </a:p>
              </p:txBody>
            </p:sp>
          </p:grpSp>
          <p:sp>
            <p:nvSpPr>
              <p:cNvPr id="76824" name="TextBox 25"/>
              <p:cNvSpPr txBox="1">
                <a:spLocks noChangeArrowheads="1"/>
              </p:cNvSpPr>
              <p:nvPr/>
            </p:nvSpPr>
            <p:spPr bwMode="auto">
              <a:xfrm>
                <a:off x="8901247" y="5228223"/>
                <a:ext cx="816299" cy="163473"/>
              </a:xfrm>
              <a:prstGeom prst="rect">
                <a:avLst/>
              </a:prstGeom>
              <a:noFill/>
              <a:ln w="9525">
                <a:noFill/>
                <a:miter lim="800000"/>
                <a:headEnd/>
                <a:tailEnd/>
              </a:ln>
            </p:spPr>
            <p:txBody>
              <a:bodyPr wrap="none">
                <a:spAutoFit/>
              </a:bodyPr>
              <a:lstStyle/>
              <a:p>
                <a:pPr defTabSz="457200"/>
                <a:r>
                  <a:rPr lang="en-US" sz="1200">
                    <a:solidFill>
                      <a:srgbClr val="242852"/>
                    </a:solidFill>
                    <a:latin typeface="Myriad Pro Cond" pitchFamily="34" charset="0"/>
                  </a:rPr>
                  <a:t>% of person trips</a:t>
                </a:r>
              </a:p>
            </p:txBody>
          </p:sp>
        </p:grpSp>
        <p:grpSp>
          <p:nvGrpSpPr>
            <p:cNvPr id="76817" name="Group 16"/>
            <p:cNvGrpSpPr>
              <a:grpSpLocks/>
            </p:cNvGrpSpPr>
            <p:nvPr/>
          </p:nvGrpSpPr>
          <p:grpSpPr bwMode="auto">
            <a:xfrm>
              <a:off x="5015119" y="3769554"/>
              <a:ext cx="3895726" cy="264241"/>
              <a:chOff x="7679858" y="4915723"/>
              <a:chExt cx="3895726" cy="264241"/>
            </a:xfrm>
          </p:grpSpPr>
          <p:grpSp>
            <p:nvGrpSpPr>
              <p:cNvPr id="76818" name="Group 19"/>
              <p:cNvGrpSpPr>
                <a:grpSpLocks/>
              </p:cNvGrpSpPr>
              <p:nvPr/>
            </p:nvGrpSpPr>
            <p:grpSpPr bwMode="auto">
              <a:xfrm>
                <a:off x="7679858" y="4952394"/>
                <a:ext cx="3895726" cy="227570"/>
                <a:chOff x="7679858" y="5288983"/>
                <a:chExt cx="3895726" cy="227570"/>
              </a:xfrm>
            </p:grpSpPr>
            <p:sp>
              <p:nvSpPr>
                <p:cNvPr id="22" name="Rounded Rectangle 61"/>
                <p:cNvSpPr/>
                <p:nvPr/>
              </p:nvSpPr>
              <p:spPr>
                <a:xfrm>
                  <a:off x="7679870" y="5292683"/>
                  <a:ext cx="3895141" cy="22409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endParaRPr>
                </a:p>
              </p:txBody>
            </p:sp>
            <p:sp>
              <p:nvSpPr>
                <p:cNvPr id="23" name="Rounded green Rectangle"/>
                <p:cNvSpPr/>
                <p:nvPr/>
              </p:nvSpPr>
              <p:spPr>
                <a:xfrm>
                  <a:off x="7679870" y="5292683"/>
                  <a:ext cx="1279796" cy="22409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350">
                    <a:solidFill>
                      <a:prstClr val="white"/>
                    </a:solidFill>
                  </a:endParaRPr>
                </a:p>
              </p:txBody>
            </p:sp>
            <p:sp>
              <p:nvSpPr>
                <p:cNvPr id="76822" name="55%"/>
                <p:cNvSpPr txBox="1">
                  <a:spLocks noChangeArrowheads="1"/>
                </p:cNvSpPr>
                <p:nvPr/>
              </p:nvSpPr>
              <p:spPr bwMode="auto">
                <a:xfrm>
                  <a:off x="10919459" y="5288983"/>
                  <a:ext cx="656125" cy="108982"/>
                </a:xfrm>
                <a:prstGeom prst="rect">
                  <a:avLst/>
                </a:prstGeom>
                <a:noFill/>
                <a:ln w="9525">
                  <a:noFill/>
                  <a:miter lim="800000"/>
                  <a:headEnd/>
                  <a:tailEnd/>
                </a:ln>
              </p:spPr>
              <p:txBody>
                <a:bodyPr lIns="0" tIns="0" rIns="0" bIns="0">
                  <a:spAutoFit/>
                </a:bodyPr>
                <a:lstStyle/>
                <a:p>
                  <a:pPr defTabSz="457200"/>
                  <a:r>
                    <a:rPr lang="en-US" sz="1200" b="1">
                      <a:solidFill>
                        <a:srgbClr val="9D90A0"/>
                      </a:solidFill>
                      <a:latin typeface="Myriad Pro Cond" pitchFamily="34" charset="0"/>
                    </a:rPr>
                    <a:t>26.9s</a:t>
                  </a:r>
                  <a:endParaRPr lang="en-US" sz="1200" baseline="30000">
                    <a:solidFill>
                      <a:srgbClr val="9D90A0"/>
                    </a:solidFill>
                    <a:latin typeface="Myriad Pro Cond" pitchFamily="34" charset="0"/>
                  </a:endParaRPr>
                </a:p>
              </p:txBody>
            </p:sp>
          </p:grpSp>
          <p:sp>
            <p:nvSpPr>
              <p:cNvPr id="21" name="TextBox 20"/>
              <p:cNvSpPr txBox="1"/>
              <p:nvPr/>
            </p:nvSpPr>
            <p:spPr>
              <a:xfrm>
                <a:off x="8901378" y="4915535"/>
                <a:ext cx="864179" cy="150072"/>
              </a:xfrm>
              <a:prstGeom prst="rect">
                <a:avLst/>
              </a:prstGeom>
              <a:noFill/>
            </p:spPr>
            <p:txBody>
              <a:bodyPr wrap="none">
                <a:spAutoFit/>
              </a:bodyPr>
              <a:lstStyle/>
              <a:p>
                <a:pPr defTabSz="457200" fontAlgn="auto">
                  <a:spcBef>
                    <a:spcPts val="0"/>
                  </a:spcBef>
                  <a:spcAft>
                    <a:spcPts val="0"/>
                  </a:spcAft>
                  <a:defRPr/>
                </a:pPr>
                <a:r>
                  <a:rPr lang="en-US" sz="1050" dirty="0">
                    <a:solidFill>
                      <a:srgbClr val="242852"/>
                    </a:solidFill>
                    <a:latin typeface="Myriad Pro Cond" panose="020B0506030403020204" pitchFamily="34" charset="0"/>
                    <a:cs typeface="+mn-cs"/>
                  </a:rPr>
                  <a:t>seconds of delay/trip</a:t>
                </a:r>
              </a:p>
            </p:txBody>
          </p:sp>
        </p:grpSp>
      </p:grpSp>
      <p:sp>
        <p:nvSpPr>
          <p:cNvPr id="76803" name="Title 1"/>
          <p:cNvSpPr txBox="1">
            <a:spLocks/>
          </p:cNvSpPr>
          <p:nvPr/>
        </p:nvSpPr>
        <p:spPr bwMode="auto">
          <a:xfrm>
            <a:off x="2692400" y="33338"/>
            <a:ext cx="5872163" cy="1325562"/>
          </a:xfrm>
          <a:prstGeom prst="rect">
            <a:avLst/>
          </a:prstGeom>
          <a:noFill/>
          <a:ln w="9525">
            <a:noFill/>
            <a:miter lim="800000"/>
            <a:headEnd/>
            <a:tailEnd/>
          </a:ln>
        </p:spPr>
        <p:txBody>
          <a:bodyPr anchor="ctr"/>
          <a:lstStyle/>
          <a:p>
            <a:pPr defTabSz="685800">
              <a:lnSpc>
                <a:spcPct val="90000"/>
              </a:lnSpc>
            </a:pPr>
            <a:r>
              <a:rPr lang="en-US" sz="3300" b="1">
                <a:solidFill>
                  <a:srgbClr val="FFFFFF"/>
                </a:solidFill>
                <a:latin typeface="Tw Cen MT" pitchFamily="34" charset="0"/>
              </a:rPr>
              <a:t>PERFORMANCE MEASURES</a:t>
            </a:r>
            <a:r>
              <a:rPr lang="en-US" sz="3300">
                <a:solidFill>
                  <a:srgbClr val="000000"/>
                </a:solidFill>
                <a:latin typeface="Tw Cen MT" pitchFamily="34" charset="0"/>
              </a:rPr>
              <a:t>	</a:t>
            </a:r>
          </a:p>
        </p:txBody>
      </p:sp>
      <p:sp>
        <p:nvSpPr>
          <p:cNvPr id="76804" name="Title 3"/>
          <p:cNvSpPr>
            <a:spLocks noGrp="1"/>
          </p:cNvSpPr>
          <p:nvPr>
            <p:ph type="title"/>
          </p:nvPr>
        </p:nvSpPr>
        <p:spPr>
          <a:xfrm>
            <a:off x="628650" y="196850"/>
            <a:ext cx="7886700" cy="936625"/>
          </a:xfrm>
        </p:spPr>
        <p:txBody>
          <a:bodyPr/>
          <a:lstStyle/>
          <a:p>
            <a:r>
              <a:rPr lang="en-US" smtClean="0"/>
              <a:t>Performance Measures</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612775" y="228600"/>
            <a:ext cx="8153400" cy="990600"/>
          </a:xfrm>
        </p:spPr>
        <p:txBody>
          <a:bodyPr/>
          <a:lstStyle/>
          <a:p>
            <a:r>
              <a:rPr lang="en-US" smtClean="0"/>
              <a:t>Strategic Focus Areas</a:t>
            </a:r>
          </a:p>
        </p:txBody>
      </p:sp>
      <p:sp>
        <p:nvSpPr>
          <p:cNvPr id="77827" name="Content Placeholder 11"/>
          <p:cNvSpPr>
            <a:spLocks noGrp="1"/>
          </p:cNvSpPr>
          <p:nvPr>
            <p:ph sz="quarter" idx="1"/>
          </p:nvPr>
        </p:nvSpPr>
        <p:spPr>
          <a:xfrm>
            <a:off x="5937250" y="2128838"/>
            <a:ext cx="3028950" cy="4173537"/>
          </a:xfrm>
        </p:spPr>
        <p:txBody>
          <a:bodyPr/>
          <a:lstStyle/>
          <a:p>
            <a:pPr>
              <a:lnSpc>
                <a:spcPct val="110000"/>
              </a:lnSpc>
            </a:pPr>
            <a:r>
              <a:rPr lang="en-US" sz="2000" smtClean="0"/>
              <a:t>Focus areas for exploring catalytic development opportunities</a:t>
            </a:r>
          </a:p>
        </p:txBody>
      </p:sp>
      <p:pic>
        <p:nvPicPr>
          <p:cNvPr id="77828" name="Picture 5"/>
          <p:cNvPicPr>
            <a:picLocks noChangeAspect="1"/>
          </p:cNvPicPr>
          <p:nvPr/>
        </p:nvPicPr>
        <p:blipFill>
          <a:blip r:embed="rId2" cstate="print"/>
          <a:srcRect t="10477"/>
          <a:stretch>
            <a:fillRect/>
          </a:stretch>
        </p:blipFill>
        <p:spPr bwMode="auto">
          <a:xfrm>
            <a:off x="187325" y="2198688"/>
            <a:ext cx="5749925" cy="3860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p:cNvPicPr>
          <p:nvPr/>
        </p:nvPicPr>
        <p:blipFill>
          <a:blip r:embed="rId2" cstate="print"/>
          <a:srcRect t="10477"/>
          <a:stretch>
            <a:fillRect/>
          </a:stretch>
        </p:blipFill>
        <p:spPr bwMode="auto">
          <a:xfrm>
            <a:off x="708025" y="1614488"/>
            <a:ext cx="7637463" cy="5127625"/>
          </a:xfrm>
          <a:prstGeom prst="rect">
            <a:avLst/>
          </a:prstGeom>
          <a:noFill/>
          <a:ln w="9525">
            <a:noFill/>
            <a:miter lim="800000"/>
            <a:headEnd/>
            <a:tailEnd/>
          </a:ln>
        </p:spPr>
      </p:pic>
      <p:sp>
        <p:nvSpPr>
          <p:cNvPr id="5" name="Oval 4"/>
          <p:cNvSpPr/>
          <p:nvPr/>
        </p:nvSpPr>
        <p:spPr>
          <a:xfrm>
            <a:off x="3225800" y="3201988"/>
            <a:ext cx="1068388" cy="744537"/>
          </a:xfrm>
          <a:prstGeom prst="ellipse">
            <a:avLst/>
          </a:prstGeom>
          <a:solidFill>
            <a:srgbClr val="DFF7E8">
              <a:alpha val="25098"/>
            </a:srgbClr>
          </a:solidFill>
          <a:ln w="38100">
            <a:solidFill>
              <a:srgbClr val="E143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6" name="Title 1"/>
          <p:cNvSpPr>
            <a:spLocks noGrp="1"/>
          </p:cNvSpPr>
          <p:nvPr>
            <p:ph type="title"/>
          </p:nvPr>
        </p:nvSpPr>
        <p:spPr>
          <a:xfrm>
            <a:off x="612775" y="228600"/>
            <a:ext cx="8153400" cy="990600"/>
          </a:xfrm>
        </p:spPr>
        <p:txBody>
          <a:bodyPr>
            <a:normAutofit fontScale="90000"/>
          </a:bodyPr>
          <a:lstStyle/>
          <a:p>
            <a:pPr fontAlgn="auto">
              <a:spcAft>
                <a:spcPts val="0"/>
              </a:spcAft>
              <a:defRPr/>
            </a:pPr>
            <a:r>
              <a:rPr lang="en-US" dirty="0" smtClean="0"/>
              <a:t>Strategic Focus Area: </a:t>
            </a:r>
            <a:br>
              <a:rPr lang="en-US" dirty="0" smtClean="0"/>
            </a:br>
            <a:r>
              <a:rPr lang="en-US" dirty="0" smtClean="0"/>
              <a:t>Dallas Arts District</a:t>
            </a:r>
            <a:endParaRPr lang="en-US" dirty="0"/>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Placeholder 1"/>
          <p:cNvSpPr>
            <a:spLocks noGrp="1"/>
          </p:cNvSpPr>
          <p:nvPr>
            <p:ph type="body" idx="1"/>
          </p:nvPr>
        </p:nvSpPr>
        <p:spPr/>
        <p:txBody>
          <a:bodyPr/>
          <a:lstStyle/>
          <a:p>
            <a:endParaRPr lang="en-US" smtClean="0"/>
          </a:p>
        </p:txBody>
      </p:sp>
      <p:sp>
        <p:nvSpPr>
          <p:cNvPr id="79875" name="Title 2"/>
          <p:cNvSpPr>
            <a:spLocks noGrp="1"/>
          </p:cNvSpPr>
          <p:nvPr>
            <p:ph type="title"/>
          </p:nvPr>
        </p:nvSpPr>
        <p:spPr/>
        <p:txBody>
          <a:bodyPr/>
          <a:lstStyle/>
          <a:p>
            <a:r>
              <a:rPr lang="en-US" smtClean="0"/>
              <a:t>Next Steps</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775" y="1600200"/>
            <a:ext cx="8153400" cy="4495800"/>
          </a:xfrm>
        </p:spPr>
        <p:txBody>
          <a:bodyPr>
            <a:normAutofit fontScale="85000" lnSpcReduction="20000"/>
          </a:bodyPr>
          <a:lstStyle/>
          <a:p>
            <a:pPr marL="0" indent="0" fontAlgn="auto">
              <a:spcAft>
                <a:spcPts val="0"/>
              </a:spcAft>
              <a:buFont typeface="Wingdings"/>
              <a:buNone/>
              <a:defRPr/>
            </a:pPr>
            <a:r>
              <a:rPr lang="en-US" b="1" dirty="0" smtClean="0"/>
              <a:t>DRAFT STAGE</a:t>
            </a:r>
          </a:p>
          <a:p>
            <a:pPr marL="0" indent="0" fontAlgn="auto">
              <a:spcAft>
                <a:spcPts val="0"/>
              </a:spcAft>
              <a:buFont typeface="Wingdings"/>
              <a:buNone/>
              <a:defRPr/>
            </a:pPr>
            <a:r>
              <a:rPr lang="en-US" dirty="0" smtClean="0"/>
              <a:t>June 8 &amp; 22: UDAC Briefings (with Arts District plan)</a:t>
            </a:r>
          </a:p>
          <a:p>
            <a:pPr marL="0" indent="0" fontAlgn="auto">
              <a:spcAft>
                <a:spcPts val="0"/>
              </a:spcAft>
              <a:buFont typeface="Wingdings"/>
              <a:buNone/>
              <a:defRPr/>
            </a:pPr>
            <a:r>
              <a:rPr lang="en-US" dirty="0" smtClean="0"/>
              <a:t>June 12-23: Neighborhood Work Sessions</a:t>
            </a:r>
          </a:p>
          <a:p>
            <a:pPr marL="0" indent="0" fontAlgn="auto">
              <a:spcAft>
                <a:spcPts val="0"/>
              </a:spcAft>
              <a:buFont typeface="Wingdings"/>
              <a:buNone/>
              <a:defRPr/>
            </a:pPr>
            <a:r>
              <a:rPr lang="en-US" dirty="0" smtClean="0"/>
              <a:t>July 12-13: Steering Committee and Public Meeting Window</a:t>
            </a:r>
          </a:p>
          <a:p>
            <a:pPr marL="0" indent="0" fontAlgn="auto">
              <a:spcAft>
                <a:spcPts val="0"/>
              </a:spcAft>
              <a:buFont typeface="Wingdings"/>
              <a:buNone/>
              <a:defRPr/>
            </a:pPr>
            <a:r>
              <a:rPr lang="en-US" dirty="0" smtClean="0"/>
              <a:t>July 18: DDI Board Briefing</a:t>
            </a:r>
          </a:p>
          <a:p>
            <a:pPr marL="0" indent="0" fontAlgn="auto">
              <a:spcAft>
                <a:spcPts val="0"/>
              </a:spcAft>
              <a:buFont typeface="Wingdings"/>
              <a:buNone/>
              <a:defRPr/>
            </a:pPr>
            <a:r>
              <a:rPr lang="en-US" dirty="0" smtClean="0"/>
              <a:t>August: CPC and Council Committee Briefings</a:t>
            </a:r>
          </a:p>
          <a:p>
            <a:pPr marL="0" indent="0" fontAlgn="auto">
              <a:spcAft>
                <a:spcPts val="0"/>
              </a:spcAft>
              <a:buFont typeface="Wingdings"/>
              <a:buNone/>
              <a:defRPr/>
            </a:pPr>
            <a:endParaRPr lang="en-US" dirty="0"/>
          </a:p>
          <a:p>
            <a:pPr marL="0" indent="0" fontAlgn="auto">
              <a:spcAft>
                <a:spcPts val="0"/>
              </a:spcAft>
              <a:buFont typeface="Wingdings"/>
              <a:buNone/>
              <a:defRPr/>
            </a:pPr>
            <a:r>
              <a:rPr lang="en-US" b="1" dirty="0" smtClean="0"/>
              <a:t>FINAL DOCUMENTS</a:t>
            </a:r>
          </a:p>
          <a:p>
            <a:pPr marL="0" indent="0" fontAlgn="auto">
              <a:spcAft>
                <a:spcPts val="0"/>
              </a:spcAft>
              <a:buFont typeface="Wingdings"/>
              <a:buNone/>
              <a:defRPr/>
            </a:pPr>
            <a:r>
              <a:rPr lang="en-US" dirty="0" smtClean="0"/>
              <a:t>Aug-Sept: Neighborhood Workshops (as needed)</a:t>
            </a:r>
          </a:p>
          <a:p>
            <a:pPr marL="0" indent="0" fontAlgn="auto">
              <a:spcAft>
                <a:spcPts val="0"/>
              </a:spcAft>
              <a:buFont typeface="Wingdings"/>
              <a:buNone/>
              <a:defRPr/>
            </a:pPr>
            <a:r>
              <a:rPr lang="en-US" dirty="0" smtClean="0"/>
              <a:t>September: Council Adoption</a:t>
            </a:r>
          </a:p>
          <a:p>
            <a:pPr marL="0" indent="0" fontAlgn="auto">
              <a:spcAft>
                <a:spcPts val="0"/>
              </a:spcAft>
              <a:buFont typeface="Wingdings"/>
              <a:buNone/>
              <a:defRPr/>
            </a:pPr>
            <a:r>
              <a:rPr lang="en-US" dirty="0" smtClean="0"/>
              <a:t>September: Public Launch</a:t>
            </a:r>
            <a:endParaRPr lang="en-US" dirty="0"/>
          </a:p>
        </p:txBody>
      </p:sp>
      <p:sp>
        <p:nvSpPr>
          <p:cNvPr id="5" name="Content Placeholder 2"/>
          <p:cNvSpPr txBox="1">
            <a:spLocks/>
          </p:cNvSpPr>
          <p:nvPr/>
        </p:nvSpPr>
        <p:spPr>
          <a:xfrm>
            <a:off x="2682875" y="266700"/>
            <a:ext cx="6461125" cy="536575"/>
          </a:xfrm>
          <a:prstGeom prst="rect">
            <a:avLst/>
          </a:prstGeom>
        </p:spPr>
        <p:txBody>
          <a:bodyPr lIns="68552" tIns="34277" rIns="68552" bIns="34277"/>
          <a:lstStyle/>
          <a:p>
            <a:pPr marL="257058" indent="-257058" algn="r" defTabSz="685518" fontAlgn="auto">
              <a:spcBef>
                <a:spcPct val="20000"/>
              </a:spcBef>
              <a:spcAft>
                <a:spcPts val="450"/>
              </a:spcAft>
              <a:defRPr/>
            </a:pPr>
            <a:r>
              <a:rPr lang="en-US" sz="2100" b="1" dirty="0">
                <a:solidFill>
                  <a:prstClr val="white"/>
                </a:solidFill>
                <a:latin typeface="Arial"/>
                <a:cs typeface="+mn-cs"/>
              </a:rPr>
              <a:t>Next Steps </a:t>
            </a:r>
            <a:endParaRPr lang="en-US" sz="2325" b="1" dirty="0">
              <a:solidFill>
                <a:prstClr val="white"/>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lexd\Documents\Dallas 360\06_Public Involvement\November Meeting Window 2015\Street Pattern_Page_11.jpg"/>
          <p:cNvPicPr>
            <a:picLocks noChangeAspect="1" noChangeArrowheads="1"/>
          </p:cNvPicPr>
          <p:nvPr/>
        </p:nvPicPr>
        <p:blipFill>
          <a:blip r:embed="rId2" cstate="print"/>
          <a:srcRect l="7620" t="9085" r="20660" b="7787"/>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lexd\Documents\Dallas 360\06_Public Involvement\November Meeting Window 2015\Street Pattern_Page_11.jpg"/>
          <p:cNvPicPr>
            <a:picLocks noChangeAspect="1" noChangeArrowheads="1"/>
          </p:cNvPicPr>
          <p:nvPr/>
        </p:nvPicPr>
        <p:blipFill>
          <a:blip r:embed="rId3" cstate="print"/>
          <a:srcRect l="7620" t="20827" r="24815" b="7787"/>
          <a:stretch>
            <a:fillRect/>
          </a:stretch>
        </p:blipFill>
        <p:spPr bwMode="auto">
          <a:xfrm>
            <a:off x="1296988" y="1717675"/>
            <a:ext cx="6561137" cy="4794250"/>
          </a:xfrm>
          <a:prstGeom prst="rect">
            <a:avLst/>
          </a:prstGeom>
          <a:noFill/>
          <a:ln w="9525">
            <a:noFill/>
            <a:miter lim="800000"/>
            <a:headEnd/>
            <a:tailEnd/>
          </a:ln>
        </p:spPr>
      </p:pic>
      <p:sp>
        <p:nvSpPr>
          <p:cNvPr id="5" name="AutoShape 4"/>
          <p:cNvSpPr>
            <a:spLocks noChangeArrowheads="1"/>
          </p:cNvSpPr>
          <p:nvPr/>
        </p:nvSpPr>
        <p:spPr bwMode="auto">
          <a:xfrm>
            <a:off x="2244725" y="1587500"/>
            <a:ext cx="5051425" cy="50530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145" y="10800"/>
                </a:moveTo>
                <a:cubicBezTo>
                  <a:pt x="6145" y="13371"/>
                  <a:pt x="8229" y="15455"/>
                  <a:pt x="10800" y="15455"/>
                </a:cubicBezTo>
                <a:cubicBezTo>
                  <a:pt x="13371" y="15455"/>
                  <a:pt x="15455" y="13371"/>
                  <a:pt x="15455" y="10800"/>
                </a:cubicBezTo>
                <a:cubicBezTo>
                  <a:pt x="15455" y="8229"/>
                  <a:pt x="13371" y="6145"/>
                  <a:pt x="10800" y="6145"/>
                </a:cubicBezTo>
                <a:cubicBezTo>
                  <a:pt x="8229" y="6145"/>
                  <a:pt x="6145" y="8229"/>
                  <a:pt x="6145" y="10800"/>
                </a:cubicBezTo>
                <a:close/>
              </a:path>
            </a:pathLst>
          </a:custGeom>
          <a:solidFill>
            <a:srgbClr val="FF9933">
              <a:alpha val="30000"/>
            </a:srgbClr>
          </a:solidFill>
          <a:ln w="6350">
            <a:noFill/>
            <a:round/>
            <a:headEnd/>
            <a:tailEnd/>
          </a:ln>
        </p:spPr>
        <p:txBody>
          <a:bodyPr wrap="none" lIns="68544" tIns="34273" rIns="68544" bIns="34273" anchor="ctr"/>
          <a:lstStyle/>
          <a:p>
            <a:pPr algn="ctr" defTabSz="307874" fontAlgn="auto">
              <a:spcBef>
                <a:spcPts val="0"/>
              </a:spcBef>
              <a:spcAft>
                <a:spcPts val="0"/>
              </a:spcAft>
              <a:defRPr/>
            </a:pPr>
            <a:endParaRPr lang="en-US" sz="1875" kern="0" dirty="0">
              <a:solidFill>
                <a:sysClr val="windowText" lastClr="000000"/>
              </a:solidFill>
              <a:latin typeface="+mn-lt"/>
              <a:cs typeface="Arial" charset="0"/>
              <a:sym typeface="Helvetica Light"/>
            </a:endParaRPr>
          </a:p>
        </p:txBody>
      </p:sp>
      <p:sp>
        <p:nvSpPr>
          <p:cNvPr id="6" name="Title 1"/>
          <p:cNvSpPr txBox="1">
            <a:spLocks/>
          </p:cNvSpPr>
          <p:nvPr/>
        </p:nvSpPr>
        <p:spPr>
          <a:xfrm>
            <a:off x="612775" y="228600"/>
            <a:ext cx="8153400" cy="990600"/>
          </a:xfrm>
          <a:prstGeom prst="rect">
            <a:avLst/>
          </a:prstGeom>
        </p:spPr>
        <p:txBody>
          <a:bodyPr anchor="b">
            <a:normAutofit fontScale="85000" lnSpcReduction="10000"/>
          </a:bodyPr>
          <a:lstStyle>
            <a:lvl1pPr algn="l" rtl="0" eaLnBrk="1" latinLnBrk="0" hangingPunct="1">
              <a:spcBef>
                <a:spcPct val="0"/>
              </a:spcBef>
              <a:buNone/>
              <a:defRPr kumimoji="0" sz="4050" kern="1200">
                <a:solidFill>
                  <a:schemeClr val="tx2"/>
                </a:solidFill>
                <a:latin typeface="+mj-lt"/>
                <a:ea typeface="+mj-ea"/>
                <a:cs typeface="+mj-cs"/>
              </a:defRPr>
            </a:lvl1pPr>
          </a:lstStyle>
          <a:p>
            <a:pPr fontAlgn="auto">
              <a:spcAft>
                <a:spcPts val="0"/>
              </a:spcAft>
              <a:defRPr/>
            </a:pPr>
            <a:r>
              <a:rPr lang="en-US" dirty="0" smtClean="0">
                <a:solidFill>
                  <a:srgbClr val="242852"/>
                </a:solidFill>
              </a:rPr>
              <a:t>Update Study Area: Evolving Neighborhoods</a:t>
            </a:r>
            <a:endParaRPr lang="en-US" dirty="0">
              <a:solidFill>
                <a:srgbClr val="242852"/>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838200" y="1858963"/>
            <a:ext cx="7327900" cy="2139950"/>
          </a:xfrm>
          <a:prstGeom prst="rect">
            <a:avLst/>
          </a:prstGeom>
          <a:noFill/>
          <a:ln w="9525">
            <a:noFill/>
            <a:miter lim="800000"/>
            <a:headEnd/>
            <a:tailEnd/>
          </a:ln>
        </p:spPr>
        <p:txBody>
          <a:bodyPr>
            <a:spAutoFit/>
          </a:bodyPr>
          <a:lstStyle/>
          <a:p>
            <a:pPr algn="ctr" defTabSz="457200"/>
            <a:r>
              <a:rPr lang="en-US" sz="2500" b="1">
                <a:solidFill>
                  <a:srgbClr val="ACCBF9"/>
                </a:solidFill>
                <a:latin typeface="Tw Cen MT" pitchFamily="34" charset="0"/>
              </a:rPr>
              <a:t>THE 360 PLAN: VISION [2011]</a:t>
            </a:r>
          </a:p>
          <a:p>
            <a:pPr defTabSz="457200"/>
            <a:r>
              <a:rPr lang="en-US">
                <a:solidFill>
                  <a:srgbClr val="FFFFFF"/>
                </a:solidFill>
                <a:latin typeface="Tw Cen MT" pitchFamily="34" charset="0"/>
              </a:rPr>
              <a:t> </a:t>
            </a:r>
          </a:p>
          <a:p>
            <a:pPr defTabSz="457200"/>
            <a:r>
              <a:rPr lang="en-US" i="1">
                <a:solidFill>
                  <a:srgbClr val="FFFFFF"/>
                </a:solidFill>
                <a:latin typeface="Tw Cen MT" pitchFamily="34" charset="0"/>
              </a:rPr>
              <a:t>Downtown Dallas is a complete urban center composed of distinct yet </a:t>
            </a:r>
            <a:r>
              <a:rPr lang="en-US" b="1" i="1">
                <a:solidFill>
                  <a:srgbClr val="FFFFFF"/>
                </a:solidFill>
                <a:latin typeface="Tw Cen MT" pitchFamily="34" charset="0"/>
              </a:rPr>
              <a:t>interconnected districts </a:t>
            </a:r>
            <a:r>
              <a:rPr lang="en-US" i="1">
                <a:solidFill>
                  <a:srgbClr val="FFFFFF"/>
                </a:solidFill>
                <a:latin typeface="Tw Cen MT" pitchFamily="34" charset="0"/>
              </a:rPr>
              <a:t>linked by an accessible transit network, each offering a unique and diverse combination of places to </a:t>
            </a:r>
            <a:r>
              <a:rPr lang="en-US" b="1" i="1">
                <a:solidFill>
                  <a:srgbClr val="FFFFFF"/>
                </a:solidFill>
                <a:latin typeface="Tw Cen MT" pitchFamily="34" charset="0"/>
              </a:rPr>
              <a:t>live, refreshing open spaces</a:t>
            </a:r>
            <a:r>
              <a:rPr lang="en-US" i="1">
                <a:solidFill>
                  <a:srgbClr val="FFFFFF"/>
                </a:solidFill>
                <a:latin typeface="Tw Cen MT" pitchFamily="34" charset="0"/>
              </a:rPr>
              <a:t>, bustling </a:t>
            </a:r>
            <a:r>
              <a:rPr lang="en-US" b="1" i="1">
                <a:solidFill>
                  <a:srgbClr val="FFFFFF"/>
                </a:solidFill>
                <a:latin typeface="Tw Cen MT" pitchFamily="34" charset="0"/>
              </a:rPr>
              <a:t>street activity</a:t>
            </a:r>
            <a:r>
              <a:rPr lang="en-US" i="1">
                <a:solidFill>
                  <a:srgbClr val="FFFFFF"/>
                </a:solidFill>
                <a:latin typeface="Tw Cen MT" pitchFamily="34" charset="0"/>
              </a:rPr>
              <a:t>, successful </a:t>
            </a:r>
            <a:r>
              <a:rPr lang="en-US" b="1" i="1">
                <a:solidFill>
                  <a:srgbClr val="FFFFFF"/>
                </a:solidFill>
                <a:latin typeface="Tw Cen MT" pitchFamily="34" charset="0"/>
              </a:rPr>
              <a:t>business and retail</a:t>
            </a:r>
            <a:r>
              <a:rPr lang="en-US" i="1">
                <a:solidFill>
                  <a:srgbClr val="FFFFFF"/>
                </a:solidFill>
                <a:latin typeface="Tw Cen MT" pitchFamily="34" charset="0"/>
              </a:rPr>
              <a:t>, and </a:t>
            </a:r>
            <a:r>
              <a:rPr lang="en-US" b="1" i="1">
                <a:solidFill>
                  <a:srgbClr val="FFFFFF"/>
                </a:solidFill>
                <a:latin typeface="Tw Cen MT" pitchFamily="34" charset="0"/>
              </a:rPr>
              <a:t>dynamic urban experiences</a:t>
            </a:r>
            <a:r>
              <a:rPr lang="en-US" i="1">
                <a:solidFill>
                  <a:srgbClr val="FFFFFF"/>
                </a:solidFill>
                <a:latin typeface="Tw Cen MT" pitchFamily="34" charset="0"/>
              </a:rPr>
              <a:t> for residents, workers and visitors alike</a:t>
            </a:r>
            <a:r>
              <a:rPr lang="en-US" b="1" i="1">
                <a:solidFill>
                  <a:srgbClr val="FFFFFF"/>
                </a:solidFill>
                <a:latin typeface="Tw Cen MT" pitchFamily="34" charset="0"/>
              </a:rPr>
              <a:t>.</a:t>
            </a:r>
            <a:endParaRPr lang="en-US">
              <a:solidFill>
                <a:srgbClr val="FFFFFF"/>
              </a:solidFill>
              <a:latin typeface="Tw Cen MT"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3"/>
          <p:cNvPicPr>
            <a:picLocks noChangeAspect="1"/>
          </p:cNvPicPr>
          <p:nvPr/>
        </p:nvPicPr>
        <p:blipFill>
          <a:blip r:embed="rId2" cstate="print"/>
          <a:srcRect/>
          <a:stretch>
            <a:fillRect/>
          </a:stretch>
        </p:blipFill>
        <p:spPr bwMode="auto">
          <a:xfrm>
            <a:off x="457200" y="2359025"/>
            <a:ext cx="3657600" cy="3648075"/>
          </a:xfrm>
          <a:prstGeom prst="rect">
            <a:avLst/>
          </a:prstGeom>
          <a:noFill/>
          <a:ln w="9525">
            <a:noFill/>
            <a:miter lim="800000"/>
            <a:headEnd/>
            <a:tailEnd/>
          </a:ln>
        </p:spPr>
      </p:pic>
      <p:grpSp>
        <p:nvGrpSpPr>
          <p:cNvPr id="27651" name="Group 2"/>
          <p:cNvGrpSpPr>
            <a:grpSpLocks/>
          </p:cNvGrpSpPr>
          <p:nvPr/>
        </p:nvGrpSpPr>
        <p:grpSpPr bwMode="auto">
          <a:xfrm>
            <a:off x="4819650" y="2133600"/>
            <a:ext cx="3552825" cy="3392488"/>
            <a:chOff x="13021057" y="2602778"/>
            <a:chExt cx="9473185" cy="6786188"/>
          </a:xfrm>
        </p:grpSpPr>
        <p:sp>
          <p:nvSpPr>
            <p:cNvPr id="27654" name="Rectangle 11"/>
            <p:cNvSpPr>
              <a:spLocks noChangeArrowheads="1"/>
            </p:cNvSpPr>
            <p:nvPr/>
          </p:nvSpPr>
          <p:spPr bwMode="auto">
            <a:xfrm>
              <a:off x="13021057" y="2602778"/>
              <a:ext cx="4572001" cy="1283428"/>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90+</a:t>
              </a:r>
            </a:p>
            <a:p>
              <a:pPr defTabSz="457200">
                <a:lnSpc>
                  <a:spcPct val="85000"/>
                </a:lnSpc>
              </a:pPr>
              <a:r>
                <a:rPr lang="en-US" sz="1400">
                  <a:solidFill>
                    <a:srgbClr val="7F8FA9"/>
                  </a:solidFill>
                  <a:latin typeface="Helvetica Neue Light"/>
                  <a:ea typeface="Helvetica Neue Light"/>
                  <a:cs typeface="Helvetica Neue Light"/>
                </a:rPr>
                <a:t>Developments </a:t>
              </a:r>
            </a:p>
            <a:p>
              <a:pPr defTabSz="457200">
                <a:lnSpc>
                  <a:spcPct val="85000"/>
                </a:lnSpc>
              </a:pPr>
              <a:r>
                <a:rPr lang="en-US" sz="1400">
                  <a:solidFill>
                    <a:srgbClr val="7F8FA9"/>
                  </a:solidFill>
                  <a:latin typeface="Helvetica Neue Light"/>
                  <a:ea typeface="Helvetica Neue Light"/>
                  <a:cs typeface="Helvetica Neue Light"/>
                </a:rPr>
                <a:t>Underway</a:t>
              </a:r>
            </a:p>
          </p:txBody>
        </p:sp>
        <p:sp>
          <p:nvSpPr>
            <p:cNvPr id="27655" name="Rectangle 15"/>
            <p:cNvSpPr>
              <a:spLocks noChangeArrowheads="1"/>
            </p:cNvSpPr>
            <p:nvPr/>
          </p:nvSpPr>
          <p:spPr bwMode="auto">
            <a:xfrm>
              <a:off x="17593058" y="2602778"/>
              <a:ext cx="4901184" cy="1283428"/>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14+</a:t>
              </a:r>
            </a:p>
            <a:p>
              <a:pPr defTabSz="457200">
                <a:lnSpc>
                  <a:spcPct val="85000"/>
                </a:lnSpc>
              </a:pPr>
              <a:r>
                <a:rPr lang="en-US" sz="1400">
                  <a:solidFill>
                    <a:srgbClr val="7F8FA9"/>
                  </a:solidFill>
                  <a:latin typeface="Helvetica Neue Light"/>
                  <a:ea typeface="Helvetica Neue Light"/>
                  <a:cs typeface="Helvetica Neue Light"/>
                </a:rPr>
                <a:t>Hotels Under Construction</a:t>
              </a:r>
            </a:p>
          </p:txBody>
        </p:sp>
        <p:sp>
          <p:nvSpPr>
            <p:cNvPr id="27656" name="Rectangle 22"/>
            <p:cNvSpPr>
              <a:spLocks noChangeArrowheads="1"/>
            </p:cNvSpPr>
            <p:nvPr/>
          </p:nvSpPr>
          <p:spPr bwMode="auto">
            <a:xfrm>
              <a:off x="13021057" y="4682574"/>
              <a:ext cx="4572001" cy="1283428"/>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10,000+</a:t>
              </a:r>
            </a:p>
            <a:p>
              <a:pPr defTabSz="457200">
                <a:lnSpc>
                  <a:spcPct val="85000"/>
                </a:lnSpc>
              </a:pPr>
              <a:r>
                <a:rPr lang="en-US" sz="1400">
                  <a:solidFill>
                    <a:srgbClr val="7F8FA9"/>
                  </a:solidFill>
                  <a:latin typeface="Helvetica Neue Light"/>
                  <a:ea typeface="Helvetica Neue Light"/>
                  <a:cs typeface="Helvetica Neue Light"/>
                </a:rPr>
                <a:t>Residents</a:t>
              </a:r>
              <a:br>
                <a:rPr lang="en-US" sz="1400">
                  <a:solidFill>
                    <a:srgbClr val="7F8FA9"/>
                  </a:solidFill>
                  <a:latin typeface="Helvetica Neue Light"/>
                  <a:ea typeface="Helvetica Neue Light"/>
                  <a:cs typeface="Helvetica Neue Light"/>
                </a:rPr>
              </a:br>
              <a:r>
                <a:rPr lang="en-US" sz="1400">
                  <a:solidFill>
                    <a:srgbClr val="7F8FA9"/>
                  </a:solidFill>
                  <a:latin typeface="Helvetica Neue Light"/>
                  <a:ea typeface="Helvetica Neue Light"/>
                  <a:cs typeface="Helvetica Neue Light"/>
                </a:rPr>
                <a:t>City Center</a:t>
              </a:r>
            </a:p>
          </p:txBody>
        </p:sp>
        <p:sp>
          <p:nvSpPr>
            <p:cNvPr id="27657" name="Rectangle 23"/>
            <p:cNvSpPr>
              <a:spLocks noChangeArrowheads="1"/>
            </p:cNvSpPr>
            <p:nvPr/>
          </p:nvSpPr>
          <p:spPr bwMode="auto">
            <a:xfrm>
              <a:off x="17922241" y="4682574"/>
              <a:ext cx="4572001" cy="1283428"/>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50,000+</a:t>
              </a:r>
            </a:p>
            <a:p>
              <a:pPr defTabSz="457200">
                <a:lnSpc>
                  <a:spcPct val="85000"/>
                </a:lnSpc>
              </a:pPr>
              <a:r>
                <a:rPr lang="en-US" sz="1400">
                  <a:solidFill>
                    <a:srgbClr val="7F8FA9"/>
                  </a:solidFill>
                  <a:latin typeface="Helvetica Neue Light"/>
                  <a:ea typeface="Helvetica Neue Light"/>
                  <a:cs typeface="Helvetica Neue Light"/>
                </a:rPr>
                <a:t>Residents</a:t>
              </a:r>
              <a:br>
                <a:rPr lang="en-US" sz="1400">
                  <a:solidFill>
                    <a:srgbClr val="7F8FA9"/>
                  </a:solidFill>
                  <a:latin typeface="Helvetica Neue Light"/>
                  <a:ea typeface="Helvetica Neue Light"/>
                  <a:cs typeface="Helvetica Neue Light"/>
                </a:rPr>
              </a:br>
              <a:r>
                <a:rPr lang="en-US" sz="1400">
                  <a:solidFill>
                    <a:srgbClr val="7F8FA9"/>
                  </a:solidFill>
                  <a:latin typeface="Helvetica Neue Light"/>
                  <a:ea typeface="Helvetica Neue Light"/>
                  <a:cs typeface="Helvetica Neue Light"/>
                </a:rPr>
                <a:t>Greater Downtown</a:t>
              </a:r>
            </a:p>
          </p:txBody>
        </p:sp>
        <p:sp>
          <p:nvSpPr>
            <p:cNvPr id="27658" name="Rectangle 24"/>
            <p:cNvSpPr>
              <a:spLocks noChangeArrowheads="1"/>
            </p:cNvSpPr>
            <p:nvPr/>
          </p:nvSpPr>
          <p:spPr bwMode="auto">
            <a:xfrm>
              <a:off x="13021057" y="6539734"/>
              <a:ext cx="4572001" cy="1283428"/>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7,000+</a:t>
              </a:r>
            </a:p>
            <a:p>
              <a:pPr defTabSz="457200">
                <a:lnSpc>
                  <a:spcPct val="85000"/>
                </a:lnSpc>
              </a:pPr>
              <a:r>
                <a:rPr lang="en-US" sz="1400">
                  <a:solidFill>
                    <a:srgbClr val="7F8FA9"/>
                  </a:solidFill>
                  <a:latin typeface="Helvetica Neue Light"/>
                  <a:ea typeface="Helvetica Neue Light"/>
                  <a:cs typeface="Helvetica Neue Light"/>
                </a:rPr>
                <a:t>Residential Units</a:t>
              </a:r>
              <a:br>
                <a:rPr lang="en-US" sz="1400">
                  <a:solidFill>
                    <a:srgbClr val="7F8FA9"/>
                  </a:solidFill>
                  <a:latin typeface="Helvetica Neue Light"/>
                  <a:ea typeface="Helvetica Neue Light"/>
                  <a:cs typeface="Helvetica Neue Light"/>
                </a:rPr>
              </a:br>
              <a:r>
                <a:rPr lang="en-US" sz="1400">
                  <a:solidFill>
                    <a:srgbClr val="7F8FA9"/>
                  </a:solidFill>
                  <a:latin typeface="Helvetica Neue Light"/>
                  <a:ea typeface="Helvetica Neue Light"/>
                  <a:cs typeface="Helvetica Neue Light"/>
                </a:rPr>
                <a:t>Under Construction</a:t>
              </a:r>
            </a:p>
          </p:txBody>
        </p:sp>
        <p:sp>
          <p:nvSpPr>
            <p:cNvPr id="27659" name="Rectangle 25"/>
            <p:cNvSpPr>
              <a:spLocks noChangeArrowheads="1"/>
            </p:cNvSpPr>
            <p:nvPr/>
          </p:nvSpPr>
          <p:spPr bwMode="auto">
            <a:xfrm>
              <a:off x="17922239" y="6539734"/>
              <a:ext cx="4572001" cy="1283428"/>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6,400+</a:t>
              </a:r>
            </a:p>
            <a:p>
              <a:pPr defTabSz="457200">
                <a:lnSpc>
                  <a:spcPct val="85000"/>
                </a:lnSpc>
              </a:pPr>
              <a:r>
                <a:rPr lang="en-US" sz="1400">
                  <a:solidFill>
                    <a:srgbClr val="7F8FA9"/>
                  </a:solidFill>
                  <a:latin typeface="Helvetica Neue Light"/>
                  <a:ea typeface="Helvetica Neue Light"/>
                  <a:cs typeface="Helvetica Neue Light"/>
                </a:rPr>
                <a:t>Residential Units</a:t>
              </a:r>
              <a:br>
                <a:rPr lang="en-US" sz="1400">
                  <a:solidFill>
                    <a:srgbClr val="7F8FA9"/>
                  </a:solidFill>
                  <a:latin typeface="Helvetica Neue Light"/>
                  <a:ea typeface="Helvetica Neue Light"/>
                  <a:cs typeface="Helvetica Neue Light"/>
                </a:rPr>
              </a:br>
              <a:r>
                <a:rPr lang="en-US" sz="1400">
                  <a:solidFill>
                    <a:srgbClr val="7F8FA9"/>
                  </a:solidFill>
                  <a:latin typeface="Helvetica Neue Light"/>
                  <a:ea typeface="Helvetica Neue Light"/>
                  <a:cs typeface="Helvetica Neue Light"/>
                </a:rPr>
                <a:t>Announced</a:t>
              </a:r>
            </a:p>
          </p:txBody>
        </p:sp>
        <p:sp>
          <p:nvSpPr>
            <p:cNvPr id="27660" name="Rectangle 26"/>
            <p:cNvSpPr>
              <a:spLocks noChangeArrowheads="1"/>
            </p:cNvSpPr>
            <p:nvPr/>
          </p:nvSpPr>
          <p:spPr bwMode="auto">
            <a:xfrm>
              <a:off x="13021057" y="8471792"/>
              <a:ext cx="4572001" cy="917174"/>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94%</a:t>
              </a:r>
            </a:p>
            <a:p>
              <a:pPr defTabSz="457200">
                <a:lnSpc>
                  <a:spcPct val="85000"/>
                </a:lnSpc>
              </a:pPr>
              <a:r>
                <a:rPr lang="en-US" sz="1400">
                  <a:solidFill>
                    <a:srgbClr val="7F8FA9"/>
                  </a:solidFill>
                  <a:latin typeface="Helvetica Neue Light"/>
                  <a:ea typeface="Helvetica Neue Light"/>
                  <a:cs typeface="Helvetica Neue Light"/>
                </a:rPr>
                <a:t>Occupancy Rate</a:t>
              </a:r>
            </a:p>
          </p:txBody>
        </p:sp>
        <p:sp>
          <p:nvSpPr>
            <p:cNvPr id="27661" name="Rectangle 27"/>
            <p:cNvSpPr>
              <a:spLocks noChangeArrowheads="1"/>
            </p:cNvSpPr>
            <p:nvPr/>
          </p:nvSpPr>
          <p:spPr bwMode="auto">
            <a:xfrm>
              <a:off x="17922241" y="8105538"/>
              <a:ext cx="4572001" cy="1283428"/>
            </a:xfrm>
            <a:prstGeom prst="rect">
              <a:avLst/>
            </a:prstGeom>
            <a:noFill/>
            <a:ln w="9525">
              <a:noFill/>
              <a:miter lim="800000"/>
              <a:headEnd/>
              <a:tailEnd/>
            </a:ln>
          </p:spPr>
          <p:txBody>
            <a:bodyPr anchor="ctr">
              <a:spAutoFit/>
            </a:bodyPr>
            <a:lstStyle/>
            <a:p>
              <a:pPr defTabSz="457200">
                <a:lnSpc>
                  <a:spcPct val="85000"/>
                </a:lnSpc>
              </a:pPr>
              <a:r>
                <a:rPr lang="en-US" sz="1400" b="1">
                  <a:solidFill>
                    <a:srgbClr val="DD512A"/>
                  </a:solidFill>
                  <a:latin typeface="Helvetica Neue Condensed"/>
                  <a:ea typeface="Helvetica Neue Condensed"/>
                  <a:cs typeface="Helvetica Neue Condensed"/>
                </a:rPr>
                <a:t>92</a:t>
              </a:r>
            </a:p>
            <a:p>
              <a:pPr defTabSz="457200">
                <a:lnSpc>
                  <a:spcPct val="85000"/>
                </a:lnSpc>
              </a:pPr>
              <a:r>
                <a:rPr lang="en-US" sz="1400">
                  <a:solidFill>
                    <a:srgbClr val="7F8FA9"/>
                  </a:solidFill>
                  <a:latin typeface="Helvetica Neue Light"/>
                  <a:ea typeface="Helvetica Neue Light"/>
                  <a:cs typeface="Helvetica Neue Light"/>
                </a:rPr>
                <a:t>Restaurants </a:t>
              </a:r>
            </a:p>
            <a:p>
              <a:pPr defTabSz="457200">
                <a:lnSpc>
                  <a:spcPct val="85000"/>
                </a:lnSpc>
              </a:pPr>
              <a:r>
                <a:rPr lang="en-US" sz="1400">
                  <a:solidFill>
                    <a:srgbClr val="7F8FA9"/>
                  </a:solidFill>
                  <a:latin typeface="Helvetica Neue Light"/>
                  <a:ea typeface="Helvetica Neue Light"/>
                  <a:cs typeface="Helvetica Neue Light"/>
                </a:rPr>
                <a:t>Opening in 2016</a:t>
              </a:r>
            </a:p>
          </p:txBody>
        </p:sp>
      </p:grpSp>
      <p:sp>
        <p:nvSpPr>
          <p:cNvPr id="13" name="Title 1"/>
          <p:cNvSpPr txBox="1">
            <a:spLocks/>
          </p:cNvSpPr>
          <p:nvPr/>
        </p:nvSpPr>
        <p:spPr>
          <a:xfrm>
            <a:off x="612775" y="228600"/>
            <a:ext cx="8153400" cy="990600"/>
          </a:xfrm>
          <a:prstGeom prst="rect">
            <a:avLst/>
          </a:prstGeom>
        </p:spPr>
        <p:txBody>
          <a:bodyPr anchor="b">
            <a:normAutofit/>
          </a:bodyPr>
          <a:lstStyle>
            <a:lvl1pPr algn="l" rtl="0" eaLnBrk="1" latinLnBrk="0" hangingPunct="1">
              <a:spcBef>
                <a:spcPct val="0"/>
              </a:spcBef>
              <a:buNone/>
              <a:defRPr kumimoji="0" sz="4050" kern="1200">
                <a:solidFill>
                  <a:schemeClr val="tx2"/>
                </a:solidFill>
                <a:latin typeface="+mj-lt"/>
                <a:ea typeface="+mj-ea"/>
                <a:cs typeface="+mj-cs"/>
              </a:defRPr>
            </a:lvl1pPr>
          </a:lstStyle>
          <a:p>
            <a:pPr fontAlgn="auto">
              <a:spcAft>
                <a:spcPts val="0"/>
              </a:spcAft>
              <a:defRPr/>
            </a:pPr>
            <a:r>
              <a:rPr lang="en-US" dirty="0" smtClean="0">
                <a:solidFill>
                  <a:srgbClr val="242852"/>
                </a:solidFill>
              </a:rPr>
              <a:t>By the Numbers</a:t>
            </a:r>
            <a:endParaRPr lang="en-US" dirty="0">
              <a:solidFill>
                <a:srgbClr val="242852"/>
              </a:solidFill>
            </a:endParaRPr>
          </a:p>
        </p:txBody>
      </p:sp>
      <p:sp>
        <p:nvSpPr>
          <p:cNvPr id="27653" name="Rectangle 14"/>
          <p:cNvSpPr>
            <a:spLocks noChangeArrowheads="1"/>
          </p:cNvSpPr>
          <p:nvPr/>
        </p:nvSpPr>
        <p:spPr bwMode="auto">
          <a:xfrm>
            <a:off x="4552950" y="6007100"/>
            <a:ext cx="3962400" cy="276225"/>
          </a:xfrm>
          <a:prstGeom prst="rect">
            <a:avLst/>
          </a:prstGeom>
          <a:noFill/>
          <a:ln w="9525">
            <a:noFill/>
            <a:miter lim="800000"/>
            <a:headEnd/>
            <a:tailEnd/>
          </a:ln>
        </p:spPr>
        <p:txBody>
          <a:bodyPr anchor="ctr">
            <a:spAutoFit/>
          </a:bodyPr>
          <a:lstStyle/>
          <a:p>
            <a:pPr algn="ctr" defTabSz="457200">
              <a:lnSpc>
                <a:spcPct val="85000"/>
              </a:lnSpc>
            </a:pPr>
            <a:r>
              <a:rPr lang="en-US" sz="1400" b="1">
                <a:solidFill>
                  <a:srgbClr val="DD512A"/>
                </a:solidFill>
                <a:latin typeface="Helvetica Neue Condensed"/>
                <a:ea typeface="Helvetica Neue Condensed"/>
                <a:cs typeface="Helvetica Neue Condensed"/>
              </a:rPr>
              <a:t>180+ Planning Efforts within a 2.5 mi radius</a:t>
            </a:r>
          </a:p>
        </p:txBody>
      </p:sp>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dia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3.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4.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52237FEE3E1B4494FC3A689F2234C9" ma:contentTypeVersion="" ma:contentTypeDescription="Create a new document." ma:contentTypeScope="" ma:versionID="b5b3f063fd0be75c775b349390cba659">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FA5B5D1-F9E3-40DC-A0B5-07338F2772A5}"/>
</file>

<file path=customXml/itemProps2.xml><?xml version="1.0" encoding="utf-8"?>
<ds:datastoreItem xmlns:ds="http://schemas.openxmlformats.org/officeDocument/2006/customXml" ds:itemID="{F7167ADC-628C-4932-A97E-2E31F4881492}"/>
</file>

<file path=customXml/itemProps3.xml><?xml version="1.0" encoding="utf-8"?>
<ds:datastoreItem xmlns:ds="http://schemas.openxmlformats.org/officeDocument/2006/customXml" ds:itemID="{DB72874C-2D6C-404C-BA77-310CEFC82D55}"/>
</file>

<file path=docProps/app.xml><?xml version="1.0" encoding="utf-8"?>
<Properties xmlns="http://schemas.openxmlformats.org/officeDocument/2006/extended-properties" xmlns:vt="http://schemas.openxmlformats.org/officeDocument/2006/docPropsVTypes">
  <TotalTime>254</TotalTime>
  <Words>1762</Words>
  <Application>Microsoft Office PowerPoint</Application>
  <PresentationFormat>On-screen Show (4:3)</PresentationFormat>
  <Paragraphs>372</Paragraphs>
  <Slides>57</Slides>
  <Notes>17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9" baseType="lpstr">
      <vt:lpstr>Calibri</vt:lpstr>
      <vt:lpstr>Arial</vt:lpstr>
      <vt:lpstr>Tw Cen MT</vt:lpstr>
      <vt:lpstr>Wingdings</vt:lpstr>
      <vt:lpstr>Wingdings 2</vt:lpstr>
      <vt:lpstr>Helvetica Neue Condensed</vt:lpstr>
      <vt:lpstr>Helvetica Neue Light</vt:lpstr>
      <vt:lpstr>Myriad Pro</vt:lpstr>
      <vt:lpstr>Myriad Pro Cond</vt:lpstr>
      <vt:lpstr>Office Theme</vt:lpstr>
      <vt:lpstr>1_Median</vt:lpstr>
      <vt:lpstr>Microsoft Excel Chart</vt:lpstr>
      <vt:lpstr>Slide 1</vt:lpstr>
      <vt:lpstr>Purpose + Background</vt:lpstr>
      <vt:lpstr>Purpose</vt:lpstr>
      <vt:lpstr>Background</vt:lpstr>
      <vt:lpstr>Slide 5</vt:lpstr>
      <vt:lpstr>Slide 6</vt:lpstr>
      <vt:lpstr>Slide 7</vt:lpstr>
      <vt:lpstr>Slide 8</vt:lpstr>
      <vt:lpstr>Slide 9</vt:lpstr>
      <vt:lpstr>Planned Projects</vt:lpstr>
      <vt:lpstr>Transformative Downtown Impact</vt:lpstr>
      <vt:lpstr>Market Assessment</vt:lpstr>
      <vt:lpstr>HOUSING UNIT GROWTH 2000-2015</vt:lpstr>
      <vt:lpstr>EMPLOYMENT TRENDS 2003-2013</vt:lpstr>
      <vt:lpstr>Growth Industries 2003-2013</vt:lpstr>
      <vt:lpstr>MARKET MOMENTUM SCORING</vt:lpstr>
      <vt:lpstr>Alternative Demographic Forecast</vt:lpstr>
      <vt:lpstr>Slide 18</vt:lpstr>
      <vt:lpstr>Slide 19</vt:lpstr>
      <vt:lpstr>Streetlight Trip Data</vt:lpstr>
      <vt:lpstr>Slide 21</vt:lpstr>
      <vt:lpstr>DDI Survey</vt:lpstr>
      <vt:lpstr>DDI Survey</vt:lpstr>
      <vt:lpstr>DDI Survey</vt:lpstr>
      <vt:lpstr>Summary of Key Trends</vt:lpstr>
      <vt:lpstr>Community Based Planning</vt:lpstr>
      <vt:lpstr>Slide 27</vt:lpstr>
      <vt:lpstr>Slide 28</vt:lpstr>
      <vt:lpstr>Slide 29</vt:lpstr>
      <vt:lpstr>Slide 30</vt:lpstr>
      <vt:lpstr>Slide 31</vt:lpstr>
      <vt:lpstr>Slide 32</vt:lpstr>
      <vt:lpstr>Slide 33</vt:lpstr>
      <vt:lpstr>Slide 34</vt:lpstr>
      <vt:lpstr>THEMES </vt:lpstr>
      <vt:lpstr>THEMES </vt:lpstr>
      <vt:lpstr>THEMES </vt:lpstr>
      <vt:lpstr>PRIORITY ON MOBILITY</vt:lpstr>
      <vt:lpstr>Slide 39</vt:lpstr>
      <vt:lpstr>Focus on Mobility</vt:lpstr>
      <vt:lpstr>MOBILITY PRINCIPLES </vt:lpstr>
      <vt:lpstr>MOBILITY PRINCIPLES </vt:lpstr>
      <vt:lpstr>Slide 43</vt:lpstr>
      <vt:lpstr>Slide 44</vt:lpstr>
      <vt:lpstr>Multimodal Street Classification: District Connectors </vt:lpstr>
      <vt:lpstr>Strategic Transit Projects</vt:lpstr>
      <vt:lpstr>Strategic Freeway Projects</vt:lpstr>
      <vt:lpstr>Strategic Bikeway Projects</vt:lpstr>
      <vt:lpstr>Strategic Pedestrian Projects</vt:lpstr>
      <vt:lpstr>Strategic Street Improvement Projects</vt:lpstr>
      <vt:lpstr>Evaluation Scenarios</vt:lpstr>
      <vt:lpstr>Evaluation Metrics</vt:lpstr>
      <vt:lpstr>Performance Measures</vt:lpstr>
      <vt:lpstr>Strategic Focus Areas</vt:lpstr>
      <vt:lpstr>Strategic Focus Area:  Dallas Arts District</vt:lpstr>
      <vt:lpstr>Next Steps</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Kourtny Garrett</dc:creator>
  <cp:lastModifiedBy>Owner</cp:lastModifiedBy>
  <cp:revision>4</cp:revision>
  <dcterms:created xsi:type="dcterms:W3CDTF">2017-06-07T15:33:50Z</dcterms:created>
  <dcterms:modified xsi:type="dcterms:W3CDTF">2017-06-08T13:05:55Z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0x010100A752237FEE3E1B4494FC3A689F2234C9</vt:lpwstr>
  </property>
</Properties>
</file>