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1" r:id="rId2"/>
    <p:sldId id="348" r:id="rId3"/>
    <p:sldId id="273" r:id="rId4"/>
    <p:sldId id="286" r:id="rId5"/>
    <p:sldId id="308" r:id="rId6"/>
    <p:sldId id="287" r:id="rId7"/>
    <p:sldId id="261" r:id="rId8"/>
    <p:sldId id="266" r:id="rId9"/>
    <p:sldId id="301" r:id="rId10"/>
    <p:sldId id="317" r:id="rId11"/>
    <p:sldId id="359" r:id="rId12"/>
    <p:sldId id="351" r:id="rId13"/>
    <p:sldId id="260" r:id="rId14"/>
    <p:sldId id="279" r:id="rId15"/>
    <p:sldId id="284" r:id="rId16"/>
    <p:sldId id="295" r:id="rId17"/>
    <p:sldId id="352" r:id="rId18"/>
    <p:sldId id="353" r:id="rId19"/>
    <p:sldId id="354" r:id="rId20"/>
    <p:sldId id="355" r:id="rId21"/>
    <p:sldId id="356" r:id="rId22"/>
    <p:sldId id="357" r:id="rId23"/>
    <p:sldId id="336" r:id="rId24"/>
    <p:sldId id="297" r:id="rId25"/>
    <p:sldId id="303" r:id="rId26"/>
    <p:sldId id="323" r:id="rId27"/>
    <p:sldId id="296" r:id="rId28"/>
    <p:sldId id="302" r:id="rId29"/>
    <p:sldId id="324" r:id="rId30"/>
    <p:sldId id="360" r:id="rId31"/>
    <p:sldId id="361" r:id="rId32"/>
    <p:sldId id="362" r:id="rId33"/>
    <p:sldId id="263" r:id="rId34"/>
    <p:sldId id="358" r:id="rId3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3F88"/>
    <a:srgbClr val="30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86835" autoAdjust="0"/>
  </p:normalViewPr>
  <p:slideViewPr>
    <p:cSldViewPr>
      <p:cViewPr varScale="1">
        <p:scale>
          <a:sx n="74" d="100"/>
          <a:sy n="74" d="100"/>
        </p:scale>
        <p:origin x="1517"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FF6F72D-14D9-4039-928E-AF325A42E914}" type="datetimeFigureOut">
              <a:rPr lang="en-US" smtClean="0"/>
              <a:t>8/31/2022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C1B1BD56-0FC0-4576-A56D-D3B2EFC41D51}" type="datetimeFigureOut">
              <a:rPr lang="en-US" smtClean="0"/>
              <a:t>8/31/2022</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02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1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development standards regulated by CD 12. Every property in the city is governed by a set of these rules, but each CD has a ‘custom’ set of rules.</a:t>
            </a:r>
          </a:p>
        </p:txBody>
      </p:sp>
      <p:sp>
        <p:nvSpPr>
          <p:cNvPr id="4" name="Slide Number Placeholder 3"/>
          <p:cNvSpPr>
            <a:spLocks noGrp="1"/>
          </p:cNvSpPr>
          <p:nvPr>
            <p:ph type="sldNum" sz="quarter" idx="10"/>
          </p:nvPr>
        </p:nvSpPr>
        <p:spPr/>
        <p:txBody>
          <a:bodyPr/>
          <a:lstStyle/>
          <a:p>
            <a:fld id="{4211A267-F8C8-450B-BABA-7E2E6510215A}" type="slidenum">
              <a:rPr lang="en-US" smtClean="0"/>
              <a:t>13</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14</a:t>
            </a:fld>
            <a:endParaRPr lang="en-US" dirty="0"/>
          </a:p>
        </p:txBody>
      </p:sp>
    </p:spTree>
    <p:extLst>
      <p:ext uri="{BB962C8B-B14F-4D97-AF65-F5344CB8AC3E}">
        <p14:creationId xmlns:p14="http://schemas.microsoft.com/office/powerpoint/2010/main" val="404192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15</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16</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12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59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3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0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66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507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23</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fld id="{4211A267-F8C8-450B-BABA-7E2E6510215A}" type="slidenum">
              <a:rPr lang="en-US" smtClean="0"/>
              <a:t>24</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fld id="{4211A267-F8C8-450B-BABA-7E2E6510215A}" type="slidenum">
              <a:rPr lang="en-US" smtClean="0"/>
              <a:t>25</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26</a:t>
            </a:fld>
            <a:endParaRPr lang="en-US" dirty="0"/>
          </a:p>
        </p:txBody>
      </p:sp>
    </p:spTree>
    <p:extLst>
      <p:ext uri="{BB962C8B-B14F-4D97-AF65-F5344CB8AC3E}">
        <p14:creationId xmlns:p14="http://schemas.microsoft.com/office/powerpoint/2010/main" val="287227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27</a:t>
            </a:fld>
            <a:endParaRPr lang="en-US" dirty="0"/>
          </a:p>
        </p:txBody>
      </p:sp>
    </p:spTree>
    <p:extLst>
      <p:ext uri="{BB962C8B-B14F-4D97-AF65-F5344CB8AC3E}">
        <p14:creationId xmlns:p14="http://schemas.microsoft.com/office/powerpoint/2010/main" val="1200889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28</a:t>
            </a:fld>
            <a:endParaRPr lang="en-US" dirty="0"/>
          </a:p>
        </p:txBody>
      </p:sp>
    </p:spTree>
    <p:extLst>
      <p:ext uri="{BB962C8B-B14F-4D97-AF65-F5344CB8AC3E}">
        <p14:creationId xmlns:p14="http://schemas.microsoft.com/office/powerpoint/2010/main" val="369152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29</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286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364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092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33</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3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our process for amending an existing Conservation District – long story short: Pre-applications meetings, petitions, post-application meetings, ordinance revisions, public hearings.</a:t>
            </a:r>
          </a:p>
          <a:p>
            <a:pPr marL="171450" indent="-171450">
              <a:buFontTx/>
              <a:buChar char="-"/>
            </a:pPr>
            <a:r>
              <a:rPr lang="en-US" dirty="0"/>
              <a:t>We have verified petitions (75% of owners signed requesting to consider amendments), so we are holding meetings to actually determine what changes are appropriate.</a:t>
            </a:r>
          </a:p>
        </p:txBody>
      </p:sp>
      <p:sp>
        <p:nvSpPr>
          <p:cNvPr id="4" name="Slide Number Placeholder 3"/>
          <p:cNvSpPr>
            <a:spLocks noGrp="1"/>
          </p:cNvSpPr>
          <p:nvPr>
            <p:ph type="sldNum" sz="quarter" idx="10"/>
          </p:nvPr>
        </p:nvSpPr>
        <p:spPr/>
        <p:txBody>
          <a:bodyPr/>
          <a:lstStyle/>
          <a:p>
            <a:fld id="{4211A267-F8C8-450B-BABA-7E2E6510215A}" type="slidenum">
              <a:rPr lang="en-US" smtClean="0"/>
              <a:t>6</a:t>
            </a:fld>
            <a:endParaRPr lang="en-US" dirty="0"/>
          </a:p>
        </p:txBody>
      </p:sp>
    </p:spTree>
    <p:extLst>
      <p:ext uri="{BB962C8B-B14F-4D97-AF65-F5344CB8AC3E}">
        <p14:creationId xmlns:p14="http://schemas.microsoft.com/office/powerpoint/2010/main" val="326582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dates in our specific process.</a:t>
            </a:r>
          </a:p>
        </p:txBody>
      </p:sp>
      <p:sp>
        <p:nvSpPr>
          <p:cNvPr id="4" name="Slide Number Placeholder 3"/>
          <p:cNvSpPr>
            <a:spLocks noGrp="1"/>
          </p:cNvSpPr>
          <p:nvPr>
            <p:ph type="sldNum" sz="quarter" idx="10"/>
          </p:nvPr>
        </p:nvSpPr>
        <p:spPr/>
        <p:txBody>
          <a:bodyPr/>
          <a:lstStyle/>
          <a:p>
            <a:fld id="{4211A267-F8C8-450B-BABA-7E2E6510215A}" type="slidenum">
              <a:rPr lang="en-US" smtClean="0"/>
              <a:t>7</a:t>
            </a:fld>
            <a:endParaRPr lang="en-US" dirty="0"/>
          </a:p>
        </p:txBody>
      </p:sp>
    </p:spTree>
    <p:extLst>
      <p:ext uri="{BB962C8B-B14F-4D97-AF65-F5344CB8AC3E}">
        <p14:creationId xmlns:p14="http://schemas.microsoft.com/office/powerpoint/2010/main" val="288335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150536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will be mailed of CPC and CC hearings – area + 500’ buffer; anyone can speak to the item at these hearings.</a:t>
            </a:r>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320158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731520" y="2667000"/>
            <a:ext cx="6400800" cy="1066800"/>
          </a:xfrm>
        </p:spPr>
        <p:txBody>
          <a:bodyPr/>
          <a:lstStyle/>
          <a:p>
            <a:r>
              <a:rPr lang="en-US" dirty="0"/>
              <a:t>August 31, 2022</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p:txBody>
          <a:bodyPr>
            <a:normAutofit fontScale="92500" lnSpcReduction="10000"/>
          </a:bodyPr>
          <a:lstStyle/>
          <a:p>
            <a:r>
              <a:rPr lang="en-US" dirty="0"/>
              <a:t>Trevor Brown, Chief Planner</a:t>
            </a:r>
          </a:p>
          <a:p>
            <a:r>
              <a:rPr lang="en-US" dirty="0"/>
              <a:t>Planning &amp; Urban Design</a:t>
            </a:r>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85800" y="228600"/>
            <a:ext cx="8305800" cy="1470025"/>
          </a:xfrm>
        </p:spPr>
        <p:txBody>
          <a:bodyPr>
            <a:normAutofit fontScale="90000"/>
          </a:bodyPr>
          <a:lstStyle/>
          <a:p>
            <a:r>
              <a:rPr lang="en-US" sz="3600" dirty="0"/>
              <a:t>CD-2 - Lakewood</a:t>
            </a:r>
            <a:br>
              <a:rPr lang="en-US" sz="3600" dirty="0"/>
            </a:br>
            <a:r>
              <a:rPr lang="en-US" sz="3600" dirty="0"/>
              <a:t>Conservation District Expansion</a:t>
            </a:r>
            <a:br>
              <a:rPr lang="en-US" dirty="0"/>
            </a:br>
            <a:r>
              <a:rPr lang="en-US" sz="2400" dirty="0"/>
              <a:t>Post-Application Neighborhood Meeting No. 1</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762000"/>
            <a:ext cx="8769096" cy="5257800"/>
          </a:xfrm>
        </p:spPr>
        <p:txBody>
          <a:bodyPr>
            <a:normAutofit fontScale="70000" lnSpcReduction="20000"/>
          </a:bodyPr>
          <a:lstStyle/>
          <a:p>
            <a:pPr>
              <a:lnSpc>
                <a:spcPct val="120000"/>
              </a:lnSpc>
            </a:pPr>
            <a:r>
              <a:rPr lang="en-US" dirty="0"/>
              <a:t>Post-Application Neighborhood Meeting #1 – August 31</a:t>
            </a:r>
          </a:p>
          <a:p>
            <a:pPr lvl="1">
              <a:lnSpc>
                <a:spcPct val="120000"/>
              </a:lnSpc>
            </a:pPr>
            <a:r>
              <a:rPr lang="en-US" dirty="0"/>
              <a:t>Process, schedule, driveways/curbing/sidewalks, front yard coverage, uses and parking</a:t>
            </a:r>
          </a:p>
          <a:p>
            <a:pPr>
              <a:lnSpc>
                <a:spcPct val="120000"/>
              </a:lnSpc>
            </a:pPr>
            <a:r>
              <a:rPr lang="en-US" dirty="0"/>
              <a:t>Post-Application Neighborhood Meeting #2 – September 14</a:t>
            </a:r>
          </a:p>
          <a:p>
            <a:pPr lvl="1">
              <a:lnSpc>
                <a:spcPct val="120000"/>
              </a:lnSpc>
            </a:pPr>
            <a:r>
              <a:rPr lang="en-US" dirty="0"/>
              <a:t>Density, lot size, lot coverage, building height &amp; stories, Floor Area Ratio, drainage, and slope</a:t>
            </a:r>
          </a:p>
          <a:p>
            <a:pPr>
              <a:lnSpc>
                <a:spcPct val="120000"/>
              </a:lnSpc>
            </a:pPr>
            <a:r>
              <a:rPr lang="en-US" dirty="0"/>
              <a:t>Post-Application Neighborhood Meeting #3 – September 26</a:t>
            </a:r>
          </a:p>
          <a:p>
            <a:pPr lvl="1">
              <a:lnSpc>
                <a:spcPct val="120000"/>
              </a:lnSpc>
            </a:pPr>
            <a:r>
              <a:rPr lang="en-US" dirty="0"/>
              <a:t>Setbacks-main, setbacks-accessory, accessory structures</a:t>
            </a:r>
          </a:p>
          <a:p>
            <a:pPr>
              <a:lnSpc>
                <a:spcPct val="120000"/>
              </a:lnSpc>
            </a:pPr>
            <a:r>
              <a:rPr lang="en-US" dirty="0"/>
              <a:t>Post-Application Neighborhood Meeting #4 – October 12</a:t>
            </a:r>
          </a:p>
          <a:p>
            <a:pPr lvl="1">
              <a:lnSpc>
                <a:spcPct val="120000"/>
              </a:lnSpc>
            </a:pPr>
            <a:r>
              <a:rPr lang="en-US" dirty="0"/>
              <a:t>Fences, retaining walls, waterfall steps, landscape, paint, solar</a:t>
            </a:r>
          </a:p>
          <a:p>
            <a:pPr>
              <a:lnSpc>
                <a:spcPct val="120000"/>
              </a:lnSpc>
            </a:pPr>
            <a:r>
              <a:rPr lang="en-US" dirty="0"/>
              <a:t>Post-Application Neighborhood Meeting #5 – October 26</a:t>
            </a:r>
          </a:p>
          <a:p>
            <a:pPr lvl="1">
              <a:lnSpc>
                <a:spcPct val="120000"/>
              </a:lnSpc>
            </a:pPr>
            <a:r>
              <a:rPr lang="en-US" dirty="0"/>
              <a:t>Demolition, documented assurance, roofing materials, windows, porches</a:t>
            </a:r>
          </a:p>
          <a:p>
            <a:pPr>
              <a:lnSpc>
                <a:spcPct val="120000"/>
              </a:lnSpc>
            </a:pPr>
            <a:r>
              <a:rPr lang="en-US" dirty="0"/>
              <a:t>Post-Application Neighborhood Meeting #6 – November 9</a:t>
            </a:r>
          </a:p>
          <a:p>
            <a:pPr lvl="1">
              <a:lnSpc>
                <a:spcPct val="120000"/>
              </a:lnSpc>
            </a:pPr>
            <a:r>
              <a:rPr lang="en-US" dirty="0"/>
              <a:t>Contributing architectural styles, new construction standards, remodel/addition standards, areas of regulation, work reviews</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195776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868362"/>
            <a:ext cx="8769096" cy="4922838"/>
          </a:xfrm>
        </p:spPr>
        <p:txBody>
          <a:bodyPr>
            <a:normAutofit fontScale="85000" lnSpcReduction="20000"/>
          </a:bodyPr>
          <a:lstStyle/>
          <a:p>
            <a:pPr>
              <a:lnSpc>
                <a:spcPct val="120000"/>
              </a:lnSpc>
            </a:pPr>
            <a:r>
              <a:rPr lang="en-US" dirty="0"/>
              <a:t>Post-Application Neighborhood Meeting #7 – November 16</a:t>
            </a:r>
          </a:p>
          <a:p>
            <a:pPr lvl="1">
              <a:lnSpc>
                <a:spcPct val="120000"/>
              </a:lnSpc>
            </a:pPr>
            <a:r>
              <a:rPr lang="en-US" dirty="0"/>
              <a:t>Architectural styles – Minimal Traditional, Colonial Revival</a:t>
            </a:r>
          </a:p>
          <a:p>
            <a:pPr>
              <a:lnSpc>
                <a:spcPct val="120000"/>
              </a:lnSpc>
            </a:pPr>
            <a:r>
              <a:rPr lang="en-US" dirty="0"/>
              <a:t>Post-Application Neighborhood Meeting #8 – November 30</a:t>
            </a:r>
          </a:p>
          <a:p>
            <a:pPr lvl="1">
              <a:lnSpc>
                <a:spcPct val="120000"/>
              </a:lnSpc>
            </a:pPr>
            <a:r>
              <a:rPr lang="en-US" dirty="0"/>
              <a:t>Architectural styles – Spanish Eclectic, French Eclectic</a:t>
            </a:r>
          </a:p>
          <a:p>
            <a:pPr>
              <a:lnSpc>
                <a:spcPct val="120000"/>
              </a:lnSpc>
            </a:pPr>
            <a:r>
              <a:rPr lang="en-US" dirty="0"/>
              <a:t>Post-Application Neighborhood Meeting #9 – December 7</a:t>
            </a:r>
          </a:p>
          <a:p>
            <a:pPr lvl="1">
              <a:lnSpc>
                <a:spcPct val="120000"/>
              </a:lnSpc>
            </a:pPr>
            <a:r>
              <a:rPr lang="en-US" dirty="0"/>
              <a:t>Architectural styles – Tudor, Neoclassical, Non-Contributing</a:t>
            </a:r>
          </a:p>
          <a:p>
            <a:pPr>
              <a:lnSpc>
                <a:spcPct val="120000"/>
              </a:lnSpc>
            </a:pPr>
            <a:r>
              <a:rPr lang="en-US" dirty="0"/>
              <a:t>Post-Application Neighborhood Meeting #10 – December 14</a:t>
            </a:r>
          </a:p>
          <a:p>
            <a:pPr lvl="1">
              <a:lnSpc>
                <a:spcPct val="120000"/>
              </a:lnSpc>
            </a:pPr>
            <a:r>
              <a:rPr lang="en-US" dirty="0"/>
              <a:t>If needed</a:t>
            </a:r>
          </a:p>
          <a:p>
            <a:pPr>
              <a:lnSpc>
                <a:spcPct val="120000"/>
              </a:lnSpc>
            </a:pPr>
            <a:r>
              <a:rPr lang="en-US" dirty="0"/>
              <a:t>Post-Application Neighborhood Meeting #11 – January 4</a:t>
            </a:r>
          </a:p>
          <a:p>
            <a:pPr lvl="1">
              <a:lnSpc>
                <a:spcPct val="120000"/>
              </a:lnSpc>
            </a:pPr>
            <a:r>
              <a:rPr lang="en-US" dirty="0"/>
              <a:t>If needed</a:t>
            </a:r>
          </a:p>
          <a:p>
            <a:pPr>
              <a:lnSpc>
                <a:spcPct val="120000"/>
              </a:lnSpc>
            </a:pPr>
            <a:r>
              <a:rPr lang="en-US" dirty="0"/>
              <a:t>Post-Application Neighborhood Meeting #12 – January 18</a:t>
            </a:r>
          </a:p>
          <a:p>
            <a:pPr lvl="1">
              <a:lnSpc>
                <a:spcPct val="120000"/>
              </a:lnSpc>
            </a:pPr>
            <a:r>
              <a:rPr lang="en-US" dirty="0"/>
              <a:t>If needed</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72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 (cont.)</a:t>
            </a:r>
          </a:p>
        </p:txBody>
      </p:sp>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Final Post-Application Neighborhood Meeting – TBD</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Ordinance Review (30-60 days after last meeting)</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 TBD</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3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785"/>
            <a:ext cx="8229600" cy="792162"/>
          </a:xfrm>
        </p:spPr>
        <p:txBody>
          <a:bodyPr>
            <a:normAutofit/>
          </a:bodyPr>
          <a:lstStyle/>
          <a:p>
            <a:r>
              <a:rPr lang="en-US" dirty="0"/>
              <a:t>CD-2 Regulations:</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1086901"/>
            <a:ext cx="4267200" cy="4525963"/>
          </a:xfrm>
        </p:spPr>
        <p:txBody>
          <a:bodyPr>
            <a:normAutofit fontScale="92500" lnSpcReduction="20000"/>
          </a:bodyPr>
          <a:lstStyle/>
          <a:p>
            <a:r>
              <a:rPr lang="en-US" dirty="0"/>
              <a:t>Development Standards:</a:t>
            </a:r>
          </a:p>
          <a:p>
            <a:pPr lvl="1"/>
            <a:r>
              <a:rPr lang="en-US" dirty="0"/>
              <a:t>Use</a:t>
            </a:r>
          </a:p>
          <a:p>
            <a:pPr lvl="1"/>
            <a:r>
              <a:rPr lang="en-US" dirty="0"/>
              <a:t>Lot size</a:t>
            </a:r>
          </a:p>
          <a:p>
            <a:pPr lvl="1"/>
            <a:r>
              <a:rPr lang="en-US" dirty="0"/>
              <a:t>Accessory uses</a:t>
            </a:r>
          </a:p>
          <a:p>
            <a:pPr lvl="1"/>
            <a:r>
              <a:rPr lang="en-US" dirty="0"/>
              <a:t>Setbacks</a:t>
            </a:r>
          </a:p>
          <a:p>
            <a:pPr lvl="1"/>
            <a:r>
              <a:rPr lang="en-US" dirty="0"/>
              <a:t>Lot coverage</a:t>
            </a:r>
          </a:p>
          <a:p>
            <a:pPr lvl="1"/>
            <a:r>
              <a:rPr lang="en-US" dirty="0"/>
              <a:t>Height</a:t>
            </a:r>
          </a:p>
          <a:p>
            <a:r>
              <a:rPr lang="en-US" dirty="0"/>
              <a:t>Landscaping Provisions:</a:t>
            </a:r>
          </a:p>
          <a:p>
            <a:pPr lvl="1"/>
            <a:r>
              <a:rPr lang="en-US" dirty="0"/>
              <a:t>Fences and walls</a:t>
            </a:r>
          </a:p>
          <a:p>
            <a:pPr lvl="1"/>
            <a:r>
              <a:rPr lang="en-US" dirty="0"/>
              <a:t>Driveways and curbing</a:t>
            </a:r>
          </a:p>
          <a:p>
            <a:pPr lvl="1"/>
            <a:r>
              <a:rPr lang="en-US" dirty="0"/>
              <a:t>Sidewalks</a:t>
            </a:r>
          </a:p>
          <a:p>
            <a:pPr lvl="1"/>
            <a:r>
              <a:rPr lang="en-US" dirty="0"/>
              <a:t>Front yard coverage</a:t>
            </a:r>
          </a:p>
          <a:p>
            <a:pPr lvl="1"/>
            <a:r>
              <a:rPr lang="en-US" dirty="0"/>
              <a:t>Berms</a:t>
            </a:r>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648200" y="1095453"/>
            <a:ext cx="4343400" cy="4389120"/>
          </a:xfrm>
        </p:spPr>
        <p:txBody>
          <a:bodyPr>
            <a:normAutofit fontScale="92500" lnSpcReduction="20000"/>
          </a:bodyPr>
          <a:lstStyle/>
          <a:p>
            <a:r>
              <a:rPr lang="en-US" dirty="0"/>
              <a:t>Architectural Provisions:</a:t>
            </a:r>
          </a:p>
          <a:p>
            <a:pPr lvl="1"/>
            <a:r>
              <a:rPr lang="en-US" dirty="0"/>
              <a:t>Regulation of Architectural Styles</a:t>
            </a:r>
          </a:p>
          <a:p>
            <a:pPr lvl="1"/>
            <a:r>
              <a:rPr lang="en-US" dirty="0"/>
              <a:t>Garages and accessory structures</a:t>
            </a:r>
          </a:p>
          <a:p>
            <a:pPr lvl="1"/>
            <a:r>
              <a:rPr lang="en-US" dirty="0"/>
              <a:t>Street facade width</a:t>
            </a:r>
          </a:p>
          <a:p>
            <a:pPr lvl="1"/>
            <a:r>
              <a:rPr lang="en-US" dirty="0"/>
              <a:t>Roofs</a:t>
            </a:r>
          </a:p>
          <a:p>
            <a:pPr lvl="1"/>
            <a:r>
              <a:rPr lang="en-US" dirty="0"/>
              <a:t>Glass</a:t>
            </a:r>
          </a:p>
          <a:p>
            <a:pPr lvl="1"/>
            <a:r>
              <a:rPr lang="en-US" dirty="0"/>
              <a:t>Enclosures</a:t>
            </a:r>
          </a:p>
          <a:p>
            <a:pPr lvl="1"/>
            <a:r>
              <a:rPr lang="en-US" dirty="0"/>
              <a:t>Screen and storm doors and windows</a:t>
            </a:r>
          </a:p>
          <a:p>
            <a:pPr lvl="1"/>
            <a:r>
              <a:rPr lang="en-US" dirty="0"/>
              <a:t>Color</a:t>
            </a:r>
          </a:p>
        </p:txBody>
      </p:sp>
      <p:sp>
        <p:nvSpPr>
          <p:cNvPr id="8" name="Slide Number Placeholder 9">
            <a:extLst>
              <a:ext uri="{FF2B5EF4-FFF2-40B4-BE49-F238E27FC236}">
                <a16:creationId xmlns:a16="http://schemas.microsoft.com/office/drawing/2014/main" id="{3D161DD2-623F-4250-BFE0-3CDD89AEF8A3}"/>
              </a:ext>
            </a:extLst>
          </p:cNvPr>
          <p:cNvSpPr txBox="1">
            <a:spLocks/>
          </p:cNvSpPr>
          <p:nvPr/>
        </p:nvSpPr>
        <p:spPr>
          <a:xfrm>
            <a:off x="6705600" y="65532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13</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10" y="213995"/>
            <a:ext cx="8229600" cy="792162"/>
          </a:xfrm>
        </p:spPr>
        <p:txBody>
          <a:bodyPr>
            <a:normAutofit/>
          </a:bodyPr>
          <a:lstStyle/>
          <a:p>
            <a:r>
              <a:rPr lang="en-US" dirty="0"/>
              <a:t>CD-2 Regulations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926689"/>
            <a:ext cx="8229600" cy="4525963"/>
          </a:xfrm>
        </p:spPr>
        <p:txBody>
          <a:bodyPr>
            <a:normAutofit/>
          </a:bodyPr>
          <a:lstStyle/>
          <a:p>
            <a:r>
              <a:rPr lang="en-US" dirty="0"/>
              <a:t>Review Procedures:</a:t>
            </a:r>
          </a:p>
          <a:p>
            <a:pPr lvl="1"/>
            <a:r>
              <a:rPr lang="en-US" dirty="0"/>
              <a:t>Building permit review</a:t>
            </a:r>
          </a:p>
          <a:p>
            <a:pPr lvl="1"/>
            <a:r>
              <a:rPr lang="en-US" dirty="0"/>
              <a:t>Work not requiring a building permit</a:t>
            </a:r>
          </a:p>
          <a:p>
            <a:endParaRPr lang="en-US" dirty="0"/>
          </a:p>
        </p:txBody>
      </p:sp>
      <p:sp>
        <p:nvSpPr>
          <p:cNvPr id="6" name="Slide Number Placeholder 9">
            <a:extLst>
              <a:ext uri="{FF2B5EF4-FFF2-40B4-BE49-F238E27FC236}">
                <a16:creationId xmlns:a16="http://schemas.microsoft.com/office/drawing/2014/main" id="{01A0751A-13CA-4BB7-9D54-EAC70EA16E50}"/>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14</a:t>
            </a:fld>
            <a:endParaRPr lang="en-US" dirty="0"/>
          </a:p>
        </p:txBody>
      </p:sp>
    </p:spTree>
    <p:extLst>
      <p:ext uri="{BB962C8B-B14F-4D97-AF65-F5344CB8AC3E}">
        <p14:creationId xmlns:p14="http://schemas.microsoft.com/office/powerpoint/2010/main" val="211844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Accessory Structures:</a:t>
            </a:r>
          </a:p>
          <a:p>
            <a:pPr lvl="1"/>
            <a:r>
              <a:rPr lang="en-US" dirty="0"/>
              <a:t>Location and materials</a:t>
            </a:r>
          </a:p>
          <a:p>
            <a:pPr lvl="1"/>
            <a:r>
              <a:rPr lang="en-US" dirty="0"/>
              <a:t>Provisions for remodels or additions to non-conforming structures</a:t>
            </a:r>
          </a:p>
          <a:p>
            <a:r>
              <a:rPr lang="en-US" dirty="0"/>
              <a:t>Building Height:</a:t>
            </a:r>
          </a:p>
          <a:p>
            <a:pPr lvl="1"/>
            <a:r>
              <a:rPr lang="en-US" dirty="0"/>
              <a:t>Modifying how height is measured</a:t>
            </a:r>
          </a:p>
          <a:p>
            <a:pPr lvl="1"/>
            <a:r>
              <a:rPr lang="en-US" dirty="0"/>
              <a:t>Establishing a maximum allowed height for structures, including accessory structures and additions</a:t>
            </a:r>
          </a:p>
          <a:p>
            <a:r>
              <a:rPr lang="en-US" dirty="0"/>
              <a:t>Demolition:</a:t>
            </a:r>
          </a:p>
          <a:p>
            <a:pPr lvl="1"/>
            <a:r>
              <a:rPr lang="en-US" dirty="0"/>
              <a:t>Applicability to structures</a:t>
            </a:r>
          </a:p>
          <a:p>
            <a:pPr lvl="1"/>
            <a:r>
              <a:rPr lang="en-US" dirty="0"/>
              <a:t>Provisions for existing non-contributing structures</a:t>
            </a:r>
          </a:p>
          <a:p>
            <a:r>
              <a:rPr lang="en-US" dirty="0"/>
              <a:t>Density:</a:t>
            </a:r>
          </a:p>
          <a:p>
            <a:pPr lvl="1"/>
            <a:r>
              <a:rPr lang="en-US" dirty="0"/>
              <a:t>Consideration of maximum number of dwelling units</a:t>
            </a:r>
          </a:p>
          <a:p>
            <a:endParaRPr lang="en-US" dirty="0"/>
          </a:p>
          <a:p>
            <a:endParaRPr lang="en-US" dirty="0"/>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15</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Drainage:</a:t>
            </a:r>
          </a:p>
          <a:p>
            <a:pPr lvl="1"/>
            <a:r>
              <a:rPr lang="en-US" dirty="0"/>
              <a:t>Establishing restrictions on lot-to-lot drainage</a:t>
            </a:r>
          </a:p>
          <a:p>
            <a:r>
              <a:rPr lang="en-US" dirty="0"/>
              <a:t>Driveways, Curbs, Sidewalks, and Steps</a:t>
            </a:r>
          </a:p>
          <a:p>
            <a:pPr lvl="1"/>
            <a:r>
              <a:rPr lang="en-US" dirty="0"/>
              <a:t>Materials, width, and lot coverage</a:t>
            </a:r>
          </a:p>
          <a:p>
            <a:pPr lvl="1"/>
            <a:r>
              <a:rPr lang="en-US" dirty="0"/>
              <a:t>Provisions for removal of existing rolling or waterfall steps</a:t>
            </a:r>
          </a:p>
          <a:p>
            <a:pPr lvl="1"/>
            <a:r>
              <a:rPr lang="en-US" dirty="0"/>
              <a:t>Provisions for existing non-conforming structures</a:t>
            </a:r>
          </a:p>
          <a:p>
            <a:r>
              <a:rPr lang="en-US" dirty="0"/>
              <a:t>Fences and Walls</a:t>
            </a:r>
          </a:p>
          <a:p>
            <a:pPr lvl="1"/>
            <a:r>
              <a:rPr lang="en-US" dirty="0"/>
              <a:t>Location, height, and materials</a:t>
            </a:r>
          </a:p>
          <a:p>
            <a:r>
              <a:rPr lang="en-US" dirty="0"/>
              <a:t>Floor Area Ratio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16</a:t>
            </a:fld>
            <a:endParaRPr lang="en-US" dirty="0"/>
          </a:p>
        </p:txBody>
      </p:sp>
    </p:spTree>
    <p:extLst>
      <p:ext uri="{BB962C8B-B14F-4D97-AF65-F5344CB8AC3E}">
        <p14:creationId xmlns:p14="http://schemas.microsoft.com/office/powerpoint/2010/main" val="97541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n-US" dirty="0"/>
              <a:t>Landscaping or Other Natural Features:</a:t>
            </a:r>
          </a:p>
          <a:p>
            <a:pPr lvl="1"/>
            <a:r>
              <a:rPr lang="en-US" dirty="0"/>
              <a:t>Materials and allowable percentage of front yard coverage for impervious surfaces and hardscaping</a:t>
            </a:r>
          </a:p>
          <a:p>
            <a:pPr lvl="1"/>
            <a:r>
              <a:rPr lang="en-US" dirty="0"/>
              <a:t>Provisions for tree preservation</a:t>
            </a:r>
          </a:p>
          <a:p>
            <a:r>
              <a:rPr lang="en-US" dirty="0"/>
              <a:t>Lot Coverage</a:t>
            </a:r>
          </a:p>
          <a:p>
            <a:pPr lvl="1"/>
            <a:r>
              <a:rPr lang="en-US" dirty="0"/>
              <a:t>Maximum lot coverage</a:t>
            </a:r>
          </a:p>
          <a:p>
            <a:r>
              <a:rPr lang="en-US" dirty="0"/>
              <a:t>Lot size</a:t>
            </a:r>
          </a:p>
          <a:p>
            <a:pPr lvl="1"/>
            <a:r>
              <a:rPr lang="en-US" dirty="0"/>
              <a:t>Minimum width</a:t>
            </a:r>
          </a:p>
          <a:p>
            <a:r>
              <a:rPr lang="en-US" dirty="0"/>
              <a:t>Paint</a:t>
            </a:r>
          </a:p>
          <a:p>
            <a:pPr lvl="1"/>
            <a:r>
              <a:rPr lang="en-US" dirty="0"/>
              <a:t>Provisions for painting stone and brick</a:t>
            </a:r>
          </a:p>
          <a:p>
            <a:pPr lvl="1"/>
            <a:r>
              <a:rPr lang="en-US" dirty="0"/>
              <a:t>Consideration of restriction of certain colors</a:t>
            </a:r>
          </a:p>
          <a:p>
            <a:pPr lvl="1"/>
            <a:r>
              <a:rPr lang="en-US" dirty="0"/>
              <a:t>Number of colors allowed</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88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dirty="0"/>
              <a:t>Off-Street Parking and Loading Requirements:</a:t>
            </a:r>
          </a:p>
          <a:p>
            <a:pPr lvl="1"/>
            <a:r>
              <a:rPr lang="en-US" dirty="0"/>
              <a:t>Minimum parking standards per dwelling unit</a:t>
            </a:r>
          </a:p>
          <a:p>
            <a:r>
              <a:rPr lang="en-US" dirty="0"/>
              <a:t>Permitted Uses</a:t>
            </a:r>
          </a:p>
          <a:p>
            <a:pPr lvl="1"/>
            <a:r>
              <a:rPr lang="en-US" dirty="0"/>
              <a:t>Single family</a:t>
            </a:r>
          </a:p>
          <a:p>
            <a:pPr lvl="1"/>
            <a:r>
              <a:rPr lang="en-US" dirty="0"/>
              <a:t>Provisions for existing non-conforming uses</a:t>
            </a:r>
          </a:p>
          <a:p>
            <a:r>
              <a:rPr lang="en-US" dirty="0"/>
              <a:t>Setbacks</a:t>
            </a:r>
          </a:p>
          <a:p>
            <a:pPr lvl="1"/>
            <a:r>
              <a:rPr lang="en-US" dirty="0"/>
              <a:t>Modifying front, side, and rear setback requirements, including accessory structures</a:t>
            </a:r>
          </a:p>
          <a:p>
            <a:pPr lvl="1"/>
            <a:r>
              <a:rPr lang="en-US" dirty="0"/>
              <a:t>Provisions for existing non-conforming structures</a:t>
            </a:r>
          </a:p>
          <a:p>
            <a:r>
              <a:rPr lang="en-US" dirty="0"/>
              <a:t>Slope</a:t>
            </a:r>
          </a:p>
          <a:p>
            <a:pPr lvl="1"/>
            <a:r>
              <a:rPr lang="en-US" dirty="0"/>
              <a:t>Provisions for modifications to the existing slope of a lot</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7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Solar Energy Systems:</a:t>
            </a:r>
          </a:p>
          <a:p>
            <a:pPr lvl="1"/>
            <a:r>
              <a:rPr lang="en-US" dirty="0"/>
              <a:t>Location and type</a:t>
            </a:r>
          </a:p>
          <a:p>
            <a:r>
              <a:rPr lang="en-US" dirty="0"/>
              <a:t>Stories</a:t>
            </a:r>
          </a:p>
          <a:p>
            <a:pPr lvl="1"/>
            <a:r>
              <a:rPr lang="en-US" dirty="0"/>
              <a:t>Maximum stories</a:t>
            </a:r>
          </a:p>
          <a:p>
            <a:pPr lvl="1"/>
            <a:r>
              <a:rPr lang="en-US" dirty="0"/>
              <a:t>Provisions for non-conforming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19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1</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r>
              <a:rPr lang="en-US" sz="2400" u="sng" dirty="0">
                <a:solidFill>
                  <a:srgbClr val="063F88"/>
                </a:solidFill>
              </a:rPr>
              <a:t>Staff Contact</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214-498-4417</a:t>
            </a:r>
          </a:p>
          <a:p>
            <a:endParaRPr lang="en-US" sz="2400" dirty="0">
              <a:solidFill>
                <a:srgbClr val="063F88"/>
              </a:solidFill>
            </a:endParaRPr>
          </a:p>
          <a:p>
            <a:r>
              <a:rPr lang="en-US" sz="2400" u="sng" dirty="0">
                <a:solidFill>
                  <a:srgbClr val="063F88"/>
                </a:solidFill>
              </a:rPr>
              <a:t>Project Webpage</a:t>
            </a:r>
          </a:p>
          <a:p>
            <a:r>
              <a:rPr lang="en-US" sz="2300" u="sng" dirty="0">
                <a:solidFill>
                  <a:srgbClr val="0563C1"/>
                </a:solidFill>
                <a:effectLst/>
                <a:latin typeface="Calibri" panose="020F0502020204030204" pitchFamily="34" charset="0"/>
                <a:ea typeface="Calibri" panose="020F0502020204030204" pitchFamily="34" charset="0"/>
                <a:hlinkClick r:id="rId3"/>
              </a:rPr>
              <a:t>https://bit.ly/LakewoodExpansion</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528595" y="1905000"/>
            <a:ext cx="4267200" cy="3416320"/>
          </a:xfrm>
          <a:prstGeom prst="rect">
            <a:avLst/>
          </a:prstGeom>
          <a:noFill/>
        </p:spPr>
        <p:txBody>
          <a:bodyPr wrap="square" rtlCol="0">
            <a:spAutoFit/>
          </a:bodyPr>
          <a:lstStyle/>
          <a:p>
            <a:r>
              <a:rPr lang="en-US" sz="2400" u="sng" dirty="0">
                <a:solidFill>
                  <a:srgbClr val="063F88"/>
                </a:solidFill>
              </a:rPr>
              <a:t>Agenda</a:t>
            </a:r>
          </a:p>
          <a:p>
            <a:pPr marL="342900" indent="-342900">
              <a:buFont typeface="Arial" panose="020B0604020202020204" pitchFamily="34" charset="0"/>
              <a:buChar char="•"/>
            </a:pPr>
            <a:r>
              <a:rPr lang="en-US" sz="2400" dirty="0">
                <a:solidFill>
                  <a:srgbClr val="063F88"/>
                </a:solidFill>
              </a:rPr>
              <a:t>CD-2 background</a:t>
            </a:r>
          </a:p>
          <a:p>
            <a:pPr marL="342900" indent="-342900">
              <a:buFont typeface="Arial" panose="020B0604020202020204" pitchFamily="34" charset="0"/>
              <a:buChar char="•"/>
            </a:pPr>
            <a:r>
              <a:rPr lang="en-US" sz="2400" dirty="0">
                <a:solidFill>
                  <a:srgbClr val="063F88"/>
                </a:solidFill>
              </a:rPr>
              <a:t>Overview of process</a:t>
            </a:r>
          </a:p>
          <a:p>
            <a:pPr marL="342900" indent="-342900">
              <a:buFont typeface="Arial" panose="020B0604020202020204" pitchFamily="34" charset="0"/>
              <a:buChar char="•"/>
            </a:pPr>
            <a:r>
              <a:rPr lang="en-US" sz="2400" dirty="0">
                <a:solidFill>
                  <a:srgbClr val="063F88"/>
                </a:solidFill>
              </a:rPr>
              <a:t>Discussion</a:t>
            </a:r>
          </a:p>
          <a:p>
            <a:pPr marL="800100" lvl="1" indent="-342900">
              <a:buFont typeface="Arial" panose="020B0604020202020204" pitchFamily="34" charset="0"/>
              <a:buChar char="•"/>
            </a:pPr>
            <a:r>
              <a:rPr lang="en-US" sz="2400" dirty="0">
                <a:solidFill>
                  <a:srgbClr val="063F88"/>
                </a:solidFill>
              </a:rPr>
              <a:t>Driveway and curbing</a:t>
            </a:r>
          </a:p>
          <a:p>
            <a:pPr marL="800100" lvl="1" indent="-342900">
              <a:buFont typeface="Arial" panose="020B0604020202020204" pitchFamily="34" charset="0"/>
              <a:buChar char="•"/>
            </a:pPr>
            <a:r>
              <a:rPr lang="en-US" sz="2400" dirty="0">
                <a:solidFill>
                  <a:srgbClr val="063F88"/>
                </a:solidFill>
              </a:rPr>
              <a:t>Sidewalk</a:t>
            </a:r>
          </a:p>
          <a:p>
            <a:pPr marL="800100" lvl="1" indent="-342900">
              <a:buFont typeface="Arial" panose="020B0604020202020204" pitchFamily="34" charset="0"/>
              <a:buChar char="•"/>
            </a:pPr>
            <a:r>
              <a:rPr lang="en-US" sz="2400" dirty="0">
                <a:solidFill>
                  <a:srgbClr val="063F88"/>
                </a:solidFill>
              </a:rPr>
              <a:t>Front yard coverage</a:t>
            </a:r>
          </a:p>
          <a:p>
            <a:pPr marL="800100" lvl="1" indent="-342900">
              <a:buFont typeface="Arial" panose="020B0604020202020204" pitchFamily="34" charset="0"/>
              <a:buChar char="•"/>
            </a:pPr>
            <a:r>
              <a:rPr lang="en-US" sz="2400" dirty="0">
                <a:solidFill>
                  <a:srgbClr val="063F88"/>
                </a:solidFill>
              </a:rPr>
              <a:t>Use and parking</a:t>
            </a:r>
          </a:p>
          <a:p>
            <a:pPr marL="342900" indent="-342900">
              <a:buFont typeface="Arial" panose="020B0604020202020204" pitchFamily="34" charset="0"/>
              <a:buChar char="•"/>
            </a:pPr>
            <a:r>
              <a:rPr lang="en-US" sz="2400" dirty="0">
                <a:solidFill>
                  <a:srgbClr val="063F88"/>
                </a:solidFill>
              </a:rPr>
              <a:t>Next Steps</a:t>
            </a:r>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77500" lnSpcReduction="20000"/>
          </a:bodyPr>
          <a:lstStyle/>
          <a:p>
            <a:r>
              <a:rPr lang="en-US" sz="3000" dirty="0"/>
              <a:t>Accessory Structures</a:t>
            </a:r>
            <a:r>
              <a:rPr lang="en-US" dirty="0"/>
              <a:t>:</a:t>
            </a:r>
          </a:p>
          <a:p>
            <a:pPr lvl="1"/>
            <a:r>
              <a:rPr lang="en-US" dirty="0"/>
              <a:t>Style and materials</a:t>
            </a:r>
          </a:p>
          <a:p>
            <a:pPr lvl="1"/>
            <a:r>
              <a:rPr lang="en-US" dirty="0"/>
              <a:t>Roof slope</a:t>
            </a:r>
          </a:p>
          <a:p>
            <a:pPr lvl="1"/>
            <a:r>
              <a:rPr lang="en-US" dirty="0"/>
              <a:t>Replacement or remodeling of existing accessory structures</a:t>
            </a:r>
          </a:p>
          <a:p>
            <a:pPr lvl="1"/>
            <a:r>
              <a:rPr lang="en-US" dirty="0"/>
              <a:t>Clarifying the architectural styles, materials, size, and applicability</a:t>
            </a:r>
          </a:p>
          <a:p>
            <a:r>
              <a:rPr lang="en-US" sz="3000" dirty="0"/>
              <a:t>Architectural Styles:</a:t>
            </a:r>
          </a:p>
          <a:p>
            <a:pPr lvl="1"/>
            <a:r>
              <a:rPr lang="en-US" dirty="0"/>
              <a:t>Defining the architectural styles allowed</a:t>
            </a:r>
          </a:p>
          <a:p>
            <a:pPr lvl="1"/>
            <a:r>
              <a:rPr lang="en-US" dirty="0"/>
              <a:t>Standards for remodels and additions</a:t>
            </a:r>
          </a:p>
          <a:p>
            <a:pPr lvl="1"/>
            <a:r>
              <a:rPr lang="en-US" dirty="0"/>
              <a:t>Standards for new construction</a:t>
            </a:r>
          </a:p>
          <a:p>
            <a:pPr lvl="1"/>
            <a:r>
              <a:rPr lang="en-US" dirty="0"/>
              <a:t>Provisions for existing non-contributing structures</a:t>
            </a:r>
          </a:p>
          <a:p>
            <a:r>
              <a:rPr lang="en-US" sz="3000" dirty="0"/>
              <a:t>Building Elevations:</a:t>
            </a:r>
          </a:p>
          <a:p>
            <a:pPr lvl="1"/>
            <a:r>
              <a:rPr lang="en-US" dirty="0"/>
              <a:t>Minimum number of architectural features required</a:t>
            </a:r>
          </a:p>
          <a:p>
            <a:pPr lvl="1"/>
            <a:r>
              <a:rPr lang="en-US" dirty="0"/>
              <a:t>Standards for remodels and additions</a:t>
            </a:r>
          </a:p>
          <a:p>
            <a:pPr lvl="1"/>
            <a:r>
              <a:rPr lang="en-US" dirty="0"/>
              <a:t>Standards for new construction</a:t>
            </a:r>
          </a:p>
          <a:p>
            <a:pPr lvl="1"/>
            <a:r>
              <a:rPr lang="en-US" dirty="0"/>
              <a:t>Provisions for existing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0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Building Materials:</a:t>
            </a:r>
          </a:p>
          <a:p>
            <a:pPr lvl="1"/>
            <a:r>
              <a:rPr lang="en-US" dirty="0"/>
              <a:t>Material types</a:t>
            </a:r>
          </a:p>
          <a:p>
            <a:pPr lvl="1"/>
            <a:r>
              <a:rPr lang="en-US" dirty="0"/>
              <a:t>Applicability and placement of certain allowed materials</a:t>
            </a:r>
          </a:p>
          <a:p>
            <a:pPr lvl="1"/>
            <a:r>
              <a:rPr lang="en-US" dirty="0"/>
              <a:t>Provisions for existing non-contributing structures</a:t>
            </a:r>
          </a:p>
          <a:p>
            <a:r>
              <a:rPr lang="en-US" dirty="0"/>
              <a:t>Chimneys:</a:t>
            </a:r>
          </a:p>
          <a:p>
            <a:pPr lvl="1"/>
            <a:r>
              <a:rPr lang="en-US" dirty="0"/>
              <a:t>Materials, form, and placement based on architectural style</a:t>
            </a:r>
          </a:p>
          <a:p>
            <a:r>
              <a:rPr lang="en-US" dirty="0"/>
              <a:t>Porch Styles:</a:t>
            </a:r>
          </a:p>
          <a:p>
            <a:pPr lvl="1"/>
            <a:r>
              <a:rPr lang="en-US" dirty="0"/>
              <a:t>Materials, architectural style, and placement</a:t>
            </a:r>
          </a:p>
          <a:p>
            <a:pPr lvl="1"/>
            <a:r>
              <a:rPr lang="en-US" dirty="0"/>
              <a:t>Standards for enclosures</a:t>
            </a:r>
          </a:p>
          <a:p>
            <a:pPr lvl="1"/>
            <a:r>
              <a:rPr lang="en-US" dirty="0"/>
              <a:t>Provisions for remodels or additions to existing structures</a:t>
            </a:r>
          </a:p>
          <a:p>
            <a:r>
              <a:rPr lang="en-US" dirty="0"/>
              <a:t>Roof Form and Pitch:</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49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Roofing Materials:</a:t>
            </a:r>
          </a:p>
          <a:p>
            <a:pPr lvl="1"/>
            <a:r>
              <a:rPr lang="en-US" dirty="0"/>
              <a:t>Provisions for remodels or additions to existing structures</a:t>
            </a:r>
          </a:p>
          <a:p>
            <a:r>
              <a:rPr lang="en-US" dirty="0"/>
              <a:t>Windows:</a:t>
            </a:r>
          </a:p>
          <a:p>
            <a:pPr lvl="1"/>
            <a:r>
              <a:rPr lang="en-US" dirty="0"/>
              <a:t>Placement, architectural standards, and materials</a:t>
            </a:r>
          </a:p>
          <a:p>
            <a:pPr lvl="1"/>
            <a:r>
              <a:rPr lang="en-US" dirty="0"/>
              <a:t>Provisions for remodels or additions to existing structures</a:t>
            </a:r>
          </a:p>
          <a:p>
            <a:r>
              <a:rPr lang="en-US" dirty="0"/>
              <a:t>Work Reviews:</a:t>
            </a:r>
          </a:p>
          <a:p>
            <a:pPr lvl="1"/>
            <a:r>
              <a:rPr lang="en-US" dirty="0"/>
              <a:t>Language to detail the requirements for a work review by the City</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78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Procedure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n-US" sz="2600" dirty="0"/>
              <a:t>To speak during the discussion portions of tonight’s meeting:</a:t>
            </a:r>
          </a:p>
          <a:p>
            <a:pPr lvl="1">
              <a:spcBef>
                <a:spcPts val="1200"/>
              </a:spcBef>
            </a:pPr>
            <a:r>
              <a:rPr lang="en-US" sz="2200" dirty="0"/>
              <a:t>Please raise your hand and wait to be recognized before you begin speaking</a:t>
            </a:r>
          </a:p>
          <a:p>
            <a:pPr lvl="1">
              <a:spcBef>
                <a:spcPts val="1200"/>
              </a:spcBef>
            </a:pPr>
            <a:r>
              <a:rPr lang="en-US" sz="2200" dirty="0"/>
              <a:t>Before your comments, </a:t>
            </a:r>
            <a:r>
              <a:rPr lang="en-US" sz="2200" b="1" dirty="0"/>
              <a:t>state your name and address </a:t>
            </a:r>
            <a:r>
              <a:rPr lang="en-US" sz="2200" dirty="0"/>
              <a:t>for the record</a:t>
            </a:r>
          </a:p>
          <a:p>
            <a:pPr lvl="1">
              <a:spcBef>
                <a:spcPts val="1200"/>
              </a:spcBef>
            </a:pPr>
            <a:r>
              <a:rPr lang="en-US" sz="2200" dirty="0"/>
              <a:t>All comments must be related to the topic being discussed at that time</a:t>
            </a:r>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23</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Driveways and Curbing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5041710"/>
          </a:xfrm>
        </p:spPr>
        <p:txBody>
          <a:bodyPr>
            <a:normAutofit fontScale="77500" lnSpcReduction="20000"/>
          </a:bodyPr>
          <a:lstStyle/>
          <a:p>
            <a:pPr marL="0" indent="0">
              <a:spcBef>
                <a:spcPts val="1200"/>
              </a:spcBef>
              <a:buNone/>
            </a:pPr>
            <a:r>
              <a:rPr lang="en-US" dirty="0"/>
              <a:t>Expand on the requirements for driveway access and location</a:t>
            </a:r>
          </a:p>
          <a:p>
            <a:pPr marL="0" indent="0">
              <a:spcBef>
                <a:spcPts val="1200"/>
              </a:spcBef>
              <a:buNone/>
            </a:pPr>
            <a:r>
              <a:rPr lang="en-US" b="1" dirty="0"/>
              <a:t>Existing Regulations CD-2</a:t>
            </a:r>
          </a:p>
          <a:p>
            <a:pPr>
              <a:spcBef>
                <a:spcPts val="1200"/>
              </a:spcBef>
            </a:pPr>
            <a:r>
              <a:rPr lang="en-US" dirty="0"/>
              <a:t>(1)All driveways and curbing located between a main structure and the front or </a:t>
            </a:r>
            <a:r>
              <a:rPr lang="en-US" dirty="0" err="1"/>
              <a:t>cornerside</a:t>
            </a:r>
            <a:r>
              <a:rPr lang="en-US" dirty="0"/>
              <a:t> lot line must be constructed of a permanent outdoor paving material such as concrete, interlocking concrete paving block, or brick and stone pavers. Loose aggregate pavement such as gravel and bark mulch are not permitted in this area.</a:t>
            </a:r>
          </a:p>
          <a:p>
            <a:pPr>
              <a:spcBef>
                <a:spcPts val="1200"/>
              </a:spcBef>
            </a:pPr>
            <a:r>
              <a:rPr lang="en-US" dirty="0"/>
              <a:t>(2)Except as provided in paragraph (3), driveways are limited to one curb cut per lot and may not exceed 24 feet in width.</a:t>
            </a:r>
          </a:p>
          <a:p>
            <a:pPr>
              <a:spcBef>
                <a:spcPts val="1200"/>
              </a:spcBef>
            </a:pPr>
            <a:r>
              <a:rPr lang="en-US" dirty="0"/>
              <a:t>(3)Two curb cuts are permitted on lots with main structures facing Abrams Road or Gaston Avenue.</a:t>
            </a:r>
          </a:p>
          <a:p>
            <a:pPr marL="514350" indent="-514350">
              <a:spcBef>
                <a:spcPts val="1200"/>
              </a:spcBef>
              <a:buFont typeface="+mj-lt"/>
              <a:buAutoNum type="alphaLcParenR"/>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24</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Discussion - Driveways</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Material</a:t>
            </a:r>
          </a:p>
          <a:p>
            <a:pPr lvl="1">
              <a:spcBef>
                <a:spcPts val="1200"/>
              </a:spcBef>
              <a:buFont typeface="Wingdings" panose="05000000000000000000" pitchFamily="2" charset="2"/>
              <a:buChar char="Ø"/>
            </a:pPr>
            <a:r>
              <a:rPr lang="en-US" sz="2000" dirty="0"/>
              <a:t>Concrete</a:t>
            </a:r>
          </a:p>
          <a:p>
            <a:pPr lvl="1">
              <a:spcBef>
                <a:spcPts val="1200"/>
              </a:spcBef>
              <a:buFont typeface="Wingdings" panose="05000000000000000000" pitchFamily="2" charset="2"/>
              <a:buChar char="Ø"/>
            </a:pPr>
            <a:r>
              <a:rPr lang="en-US" sz="2000" dirty="0"/>
              <a:t>Paver</a:t>
            </a:r>
          </a:p>
          <a:p>
            <a:pPr lvl="1">
              <a:spcBef>
                <a:spcPts val="1200"/>
              </a:spcBef>
              <a:buFont typeface="Wingdings" panose="05000000000000000000" pitchFamily="2" charset="2"/>
              <a:buChar char="Ø"/>
            </a:pPr>
            <a:r>
              <a:rPr lang="en-US" sz="2000" dirty="0"/>
              <a:t>Stone</a:t>
            </a:r>
          </a:p>
          <a:p>
            <a:pPr lvl="1">
              <a:spcBef>
                <a:spcPts val="1200"/>
              </a:spcBef>
              <a:buFont typeface="Wingdings" panose="05000000000000000000" pitchFamily="2" charset="2"/>
              <a:buChar char="Ø"/>
            </a:pPr>
            <a:r>
              <a:rPr lang="en-US" sz="2000" dirty="0"/>
              <a:t>Gravel</a:t>
            </a:r>
          </a:p>
          <a:p>
            <a:pPr>
              <a:spcBef>
                <a:spcPts val="1200"/>
              </a:spcBef>
              <a:buFont typeface="Wingdings" panose="05000000000000000000" pitchFamily="2" charset="2"/>
              <a:buChar char="Ø"/>
            </a:pPr>
            <a:r>
              <a:rPr lang="en-US" sz="2400" dirty="0"/>
              <a:t>Width</a:t>
            </a:r>
          </a:p>
          <a:p>
            <a:pPr>
              <a:spcBef>
                <a:spcPts val="1200"/>
              </a:spcBef>
              <a:buFont typeface="Wingdings" panose="05000000000000000000" pitchFamily="2" charset="2"/>
              <a:buChar char="Ø"/>
            </a:pPr>
            <a:r>
              <a:rPr lang="en-US" sz="2400" dirty="0"/>
              <a:t>Type</a:t>
            </a:r>
          </a:p>
          <a:p>
            <a:pPr lvl="1">
              <a:spcBef>
                <a:spcPts val="1200"/>
              </a:spcBef>
              <a:buFont typeface="Wingdings" panose="05000000000000000000" pitchFamily="2" charset="2"/>
              <a:buChar char="Ø"/>
            </a:pPr>
            <a:r>
              <a:rPr lang="en-US" sz="2000" dirty="0"/>
              <a:t>Ribbon</a:t>
            </a:r>
          </a:p>
          <a:p>
            <a:pPr lvl="1">
              <a:spcBef>
                <a:spcPts val="1200"/>
              </a:spcBef>
              <a:buFont typeface="Wingdings" panose="05000000000000000000" pitchFamily="2" charset="2"/>
              <a:buChar char="Ø"/>
            </a:pPr>
            <a:r>
              <a:rPr lang="en-US" sz="2000" dirty="0"/>
              <a:t>Circular</a:t>
            </a:r>
          </a:p>
          <a:p>
            <a:pPr>
              <a:spcBef>
                <a:spcPts val="1200"/>
              </a:spcBef>
              <a:buFont typeface="Wingdings" panose="05000000000000000000" pitchFamily="2" charset="2"/>
              <a:buChar char="Ø"/>
            </a:pPr>
            <a:endParaRPr lang="en-US" sz="24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25</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26</a:t>
            </a:fld>
            <a:endParaRPr lang="en-US" dirty="0"/>
          </a:p>
        </p:txBody>
      </p:sp>
    </p:spTree>
    <p:extLst>
      <p:ext uri="{BB962C8B-B14F-4D97-AF65-F5344CB8AC3E}">
        <p14:creationId xmlns:p14="http://schemas.microsoft.com/office/powerpoint/2010/main" val="9547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22238"/>
            <a:ext cx="8229600" cy="792162"/>
          </a:xfrm>
        </p:spPr>
        <p:txBody>
          <a:bodyPr/>
          <a:lstStyle/>
          <a:p>
            <a:r>
              <a:rPr lang="en-US" dirty="0"/>
              <a:t>Petition Topic - Sidewalks</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8096" y="762000"/>
            <a:ext cx="8071104" cy="2209800"/>
          </a:xfrm>
        </p:spPr>
        <p:txBody>
          <a:bodyPr>
            <a:normAutofit fontScale="92500" lnSpcReduction="10000"/>
          </a:bodyPr>
          <a:lstStyle/>
          <a:p>
            <a:pPr marL="0" indent="0">
              <a:spcBef>
                <a:spcPts val="1200"/>
              </a:spcBef>
              <a:buNone/>
            </a:pPr>
            <a:r>
              <a:rPr lang="en-US" dirty="0"/>
              <a:t>Expand on the requirements for sidewalks in front yard leading to main structure</a:t>
            </a:r>
          </a:p>
          <a:p>
            <a:pPr marL="0" indent="0">
              <a:spcBef>
                <a:spcPts val="1200"/>
              </a:spcBef>
              <a:buNone/>
            </a:pPr>
            <a:r>
              <a:rPr lang="en-US" b="1" dirty="0"/>
              <a:t>Existing Regulations CD-2</a:t>
            </a:r>
          </a:p>
          <a:p>
            <a:pPr>
              <a:spcBef>
                <a:spcPts val="1200"/>
              </a:spcBef>
            </a:pPr>
            <a:r>
              <a:rPr lang="en-US" dirty="0"/>
              <a:t>Sidewalks located interior to the lot line may be constructed  of any legal material.</a:t>
            </a:r>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27</a:t>
            </a:fld>
            <a:endParaRPr lang="en-US" dirty="0"/>
          </a:p>
        </p:txBody>
      </p:sp>
      <p:sp>
        <p:nvSpPr>
          <p:cNvPr id="5" name="Title 1">
            <a:extLst>
              <a:ext uri="{FF2B5EF4-FFF2-40B4-BE49-F238E27FC236}">
                <a16:creationId xmlns:a16="http://schemas.microsoft.com/office/drawing/2014/main" id="{91FF97C1-8B7A-43CF-8950-8943F6F8973D}"/>
              </a:ext>
            </a:extLst>
          </p:cNvPr>
          <p:cNvSpPr txBox="1">
            <a:spLocks/>
          </p:cNvSpPr>
          <p:nvPr/>
        </p:nvSpPr>
        <p:spPr>
          <a:xfrm>
            <a:off x="667512" y="289560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dirty="0"/>
              <a:t>Petition Topic - Front yard coverage</a:t>
            </a:r>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Expand on the requirements for nonpermeable paving in the front yard</a:t>
            </a:r>
          </a:p>
          <a:p>
            <a:pPr marL="0" indent="0">
              <a:spcBef>
                <a:spcPts val="1200"/>
              </a:spcBef>
              <a:buFont typeface="Arial" panose="020B0604020202020204" pitchFamily="34" charset="0"/>
              <a:buNone/>
            </a:pPr>
            <a:r>
              <a:rPr lang="en-US" b="1" dirty="0"/>
              <a:t>Existing Regulations CD-2</a:t>
            </a:r>
          </a:p>
          <a:p>
            <a:pPr>
              <a:spcBef>
                <a:spcPts val="1200"/>
              </a:spcBef>
            </a:pPr>
            <a:r>
              <a:rPr lang="en-US" dirty="0"/>
              <a:t>No more than 30 percent of the front yard may be covered in nonpermeable paving material.</a:t>
            </a:r>
          </a:p>
        </p:txBody>
      </p:sp>
    </p:spTree>
    <p:extLst>
      <p:ext uri="{BB962C8B-B14F-4D97-AF65-F5344CB8AC3E}">
        <p14:creationId xmlns:p14="http://schemas.microsoft.com/office/powerpoint/2010/main" val="205471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4907280"/>
          </a:xfrm>
        </p:spPr>
        <p:txBody>
          <a:bodyPr>
            <a:normAutofit/>
          </a:bodyPr>
          <a:lstStyle/>
          <a:p>
            <a:pPr marL="0" indent="0" algn="ctr">
              <a:buNone/>
            </a:pPr>
            <a:r>
              <a:rPr lang="en-US" sz="6000" dirty="0"/>
              <a:t>Discussion - Sidewalks</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257300"/>
            <a:ext cx="8071104" cy="47625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Materials</a:t>
            </a:r>
          </a:p>
          <a:p>
            <a:pPr lvl="1">
              <a:spcBef>
                <a:spcPts val="1200"/>
              </a:spcBef>
              <a:buFont typeface="Wingdings" panose="05000000000000000000" pitchFamily="2" charset="2"/>
              <a:buChar char="Ø"/>
            </a:pPr>
            <a:r>
              <a:rPr lang="en-US" sz="2000" dirty="0"/>
              <a:t>Concrete (brushed, smooth, stamped)</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 </a:t>
            </a:r>
          </a:p>
          <a:p>
            <a:pPr lvl="1">
              <a:spcBef>
                <a:spcPts val="1200"/>
              </a:spcBef>
              <a:buFont typeface="Wingdings" panose="05000000000000000000" pitchFamily="2" charset="2"/>
              <a:buChar char="Ø"/>
            </a:pPr>
            <a:r>
              <a:rPr lang="en-US" sz="2000" dirty="0"/>
              <a:t>Gravel</a:t>
            </a:r>
          </a:p>
          <a:p>
            <a:pPr>
              <a:spcBef>
                <a:spcPts val="1200"/>
              </a:spcBef>
              <a:buFont typeface="Wingdings" panose="05000000000000000000" pitchFamily="2" charset="2"/>
              <a:buChar char="Ø"/>
            </a:pPr>
            <a:r>
              <a:rPr lang="en-US" sz="2400" dirty="0"/>
              <a:t>Width</a:t>
            </a:r>
          </a:p>
          <a:p>
            <a:pPr>
              <a:spcBef>
                <a:spcPts val="1200"/>
              </a:spcBef>
              <a:buFont typeface="Wingdings" panose="05000000000000000000" pitchFamily="2" charset="2"/>
              <a:buChar char="Ø"/>
            </a:pPr>
            <a:r>
              <a:rPr lang="en-US" sz="2400" dirty="0"/>
              <a:t>Type/design</a:t>
            </a:r>
          </a:p>
          <a:p>
            <a:pPr lvl="1">
              <a:spcBef>
                <a:spcPts val="1200"/>
              </a:spcBef>
              <a:buFont typeface="Wingdings" panose="05000000000000000000" pitchFamily="2" charset="2"/>
              <a:buChar char="Ø"/>
            </a:pPr>
            <a:r>
              <a:rPr lang="en-US" sz="2000" dirty="0"/>
              <a:t>Straight</a:t>
            </a:r>
          </a:p>
          <a:p>
            <a:pPr lvl="1">
              <a:spcBef>
                <a:spcPts val="1200"/>
              </a:spcBef>
              <a:buFont typeface="Wingdings" panose="05000000000000000000" pitchFamily="2" charset="2"/>
              <a:buChar char="Ø"/>
            </a:pPr>
            <a:r>
              <a:rPr lang="en-US" sz="2000" dirty="0"/>
              <a:t>Curved</a:t>
            </a:r>
          </a:p>
          <a:p>
            <a:pPr lvl="1">
              <a:spcBef>
                <a:spcPts val="1200"/>
              </a:spcBef>
              <a:buFont typeface="Wingdings" panose="05000000000000000000" pitchFamily="2" charset="2"/>
              <a:buChar char="Ø"/>
            </a:pPr>
            <a:r>
              <a:rPr lang="en-US" sz="2000" dirty="0"/>
              <a:t>Walk with space between for grass/gravel</a:t>
            </a:r>
          </a:p>
          <a:p>
            <a:pPr>
              <a:spcBef>
                <a:spcPts val="1200"/>
              </a:spcBef>
              <a:buFont typeface="Wingdings" panose="05000000000000000000" pitchFamily="2" charset="2"/>
              <a:buChar char="Ø"/>
            </a:pPr>
            <a:r>
              <a:rPr lang="en-US" sz="2400" dirty="0"/>
              <a:t>Coverage by nonpermeable materials</a:t>
            </a:r>
          </a:p>
          <a:p>
            <a:pPr>
              <a:spcBef>
                <a:spcPts val="1200"/>
              </a:spcBef>
              <a:buFont typeface="Wingdings" panose="05000000000000000000" pitchFamily="2" charset="2"/>
              <a:buChar char="Ø"/>
            </a:pPr>
            <a:r>
              <a:rPr lang="en-US" sz="2400" dirty="0"/>
              <a:t>Location</a:t>
            </a:r>
          </a:p>
          <a:p>
            <a:pPr marL="514350" indent="-514350">
              <a:spcBef>
                <a:spcPts val="1200"/>
              </a:spcBef>
              <a:buFont typeface="+mj-lt"/>
              <a:buAutoNum type="alphaLcParenR"/>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28</a:t>
            </a:fld>
            <a:endParaRPr lang="en-US" dirty="0"/>
          </a:p>
        </p:txBody>
      </p:sp>
    </p:spTree>
    <p:extLst>
      <p:ext uri="{BB962C8B-B14F-4D97-AF65-F5344CB8AC3E}">
        <p14:creationId xmlns:p14="http://schemas.microsoft.com/office/powerpoint/2010/main" val="53228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29</a:t>
            </a:fld>
            <a:endParaRPr lang="en-US" dirty="0"/>
          </a:p>
        </p:txBody>
      </p:sp>
    </p:spTree>
    <p:extLst>
      <p:ext uri="{BB962C8B-B14F-4D97-AF65-F5344CB8AC3E}">
        <p14:creationId xmlns:p14="http://schemas.microsoft.com/office/powerpoint/2010/main" val="325752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a:t>CD-2 Boundaries &amp; Expansion Area</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pic>
        <p:nvPicPr>
          <p:cNvPr id="5" name="Picture 4">
            <a:extLst>
              <a:ext uri="{FF2B5EF4-FFF2-40B4-BE49-F238E27FC236}">
                <a16:creationId xmlns:a16="http://schemas.microsoft.com/office/drawing/2014/main" id="{755D565B-5670-411D-8C8E-E709E7772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 y="792162"/>
            <a:ext cx="7744968" cy="5984748"/>
          </a:xfrm>
          <a:prstGeom prst="rect">
            <a:avLst/>
          </a:prstGeom>
        </p:spPr>
      </p:pic>
    </p:spTree>
    <p:extLst>
      <p:ext uri="{BB962C8B-B14F-4D97-AF65-F5344CB8AC3E}">
        <p14:creationId xmlns:p14="http://schemas.microsoft.com/office/powerpoint/2010/main" val="236536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Use and Parking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fontScale="92500" lnSpcReduction="10000"/>
          </a:bodyPr>
          <a:lstStyle/>
          <a:p>
            <a:pPr marL="0" indent="0">
              <a:spcBef>
                <a:spcPts val="1200"/>
              </a:spcBef>
              <a:buNone/>
            </a:pPr>
            <a:r>
              <a:rPr lang="en-US" dirty="0"/>
              <a:t>Expand on the allowed uses and parking requirements</a:t>
            </a:r>
          </a:p>
          <a:p>
            <a:pPr marL="0" indent="0">
              <a:spcBef>
                <a:spcPts val="1200"/>
              </a:spcBef>
              <a:buNone/>
            </a:pPr>
            <a:r>
              <a:rPr lang="en-US" b="1" dirty="0"/>
              <a:t>Existing Regulations CD-2</a:t>
            </a:r>
          </a:p>
          <a:p>
            <a:pPr>
              <a:spcBef>
                <a:spcPts val="1200"/>
              </a:spcBef>
            </a:pPr>
            <a:r>
              <a:rPr lang="en-US" dirty="0"/>
              <a:t>Only single family residential uses are permitted.</a:t>
            </a:r>
          </a:p>
          <a:p>
            <a:pPr>
              <a:spcBef>
                <a:spcPts val="1200"/>
              </a:spcBef>
            </a:pPr>
            <a:r>
              <a:rPr lang="en-US" dirty="0"/>
              <a:t>A minimum of two off street parking spaces are required for each dwelling unit.</a:t>
            </a:r>
          </a:p>
          <a:p>
            <a:pPr>
              <a:spcBef>
                <a:spcPts val="1200"/>
              </a:spcBef>
            </a:pPr>
            <a:r>
              <a:rPr lang="en-US" dirty="0"/>
              <a:t>Only one dwelling unit allowed on a lot, but does allow for a special exception from the Board of Adjustment for an additional [deed restricted] dwelling unit as long as it is not rented and does not adversely affect neighboring properties.</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5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Discussion - Use</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Uses</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Parking</a:t>
            </a:r>
            <a:endPar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05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87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fontScale="85000" lnSpcReduction="20000"/>
          </a:bodyPr>
          <a:lstStyle/>
          <a:p>
            <a:r>
              <a:rPr lang="en-US" dirty="0"/>
              <a:t>Neighborhood Meeting #2: September 14</a:t>
            </a:r>
          </a:p>
          <a:p>
            <a:r>
              <a:rPr lang="en-US" dirty="0"/>
              <a:t>Neighborhood Meeting #3: September 26</a:t>
            </a:r>
            <a:endParaRPr lang="en-US" dirty="0">
              <a:highlight>
                <a:srgbClr val="FFFF00"/>
              </a:highlight>
            </a:endParaRPr>
          </a:p>
          <a:p>
            <a:r>
              <a:rPr lang="en-US" dirty="0"/>
              <a:t>Neighborhood Meeting #4: October 12</a:t>
            </a:r>
          </a:p>
          <a:p>
            <a:r>
              <a:rPr lang="en-US" dirty="0"/>
              <a:t>Neighborhood Meeting #5: October 26</a:t>
            </a:r>
          </a:p>
          <a:p>
            <a:r>
              <a:rPr lang="en-US" dirty="0"/>
              <a:t>Neighborhood Meeting #6: November 9</a:t>
            </a:r>
          </a:p>
          <a:p>
            <a:r>
              <a:rPr lang="en-US" dirty="0"/>
              <a:t>Neighborhood Meeting #7: November 16</a:t>
            </a:r>
          </a:p>
          <a:p>
            <a:r>
              <a:rPr lang="en-US" dirty="0"/>
              <a:t>Neighborhood Meeting #8: November 30</a:t>
            </a:r>
          </a:p>
          <a:p>
            <a:r>
              <a:rPr lang="en-US" dirty="0"/>
              <a:t>Neighborhood Meeting #9: December 7</a:t>
            </a:r>
          </a:p>
          <a:p>
            <a:r>
              <a:rPr lang="en-US" dirty="0"/>
              <a:t>Neighborhood Meeting #10-12: If needed</a:t>
            </a:r>
            <a:endParaRPr lang="en-US" dirty="0">
              <a:highlight>
                <a:srgbClr val="FFFF00"/>
              </a:highlight>
            </a:endParaRPr>
          </a:p>
          <a:p>
            <a:r>
              <a:rPr lang="en-US" dirty="0"/>
              <a:t>Final Neighborhood Meeting to review ordinance: Date TBD</a:t>
            </a:r>
          </a:p>
          <a:p>
            <a:r>
              <a:rPr lang="en-US" dirty="0"/>
              <a:t>City Plan Commission Public Hearing: Date TBD (notified 10 days before)</a:t>
            </a:r>
          </a:p>
          <a:p>
            <a:r>
              <a:rPr lang="en-US" dirty="0"/>
              <a:t>City Council Public Hearing: Date TBD (notified 14 days before)</a:t>
            </a:r>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33</a:t>
            </a:fld>
            <a:endParaRPr lang="en-US" dirty="0"/>
          </a:p>
        </p:txBody>
      </p:sp>
    </p:spTree>
    <p:extLst>
      <p:ext uri="{BB962C8B-B14F-4D97-AF65-F5344CB8AC3E}">
        <p14:creationId xmlns:p14="http://schemas.microsoft.com/office/powerpoint/2010/main" val="347144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1</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Staff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214-498-4417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https://bit.ly/LakewoodExpansion</a:t>
            </a:r>
            <a:endParaRPr kumimoji="0" lang="en-US" sz="2300" b="0" i="0" u="none" strike="noStrike" kern="1200" cap="none" spc="0" normalizeH="0" baseline="0" noProof="0" dirty="0">
              <a:ln>
                <a:noFill/>
              </a:ln>
              <a:solidFill>
                <a:srgbClr val="063F88"/>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528595" y="1905000"/>
            <a:ext cx="42672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Next Meeting September 14, 6:00 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Introduction and Recap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Discussion</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Density, lot size, lot coverage, building height &amp; stories, Floor Area Ratio, drainage, and slope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Next Steps</a:t>
            </a:r>
          </a:p>
        </p:txBody>
      </p:sp>
    </p:spTree>
    <p:extLst>
      <p:ext uri="{BB962C8B-B14F-4D97-AF65-F5344CB8AC3E}">
        <p14:creationId xmlns:p14="http://schemas.microsoft.com/office/powerpoint/2010/main" val="3039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9096" cy="4922838"/>
          </a:xfrm>
        </p:spPr>
        <p:txBody>
          <a:bodyPr>
            <a:normAutofit lnSpcReduction="10000"/>
          </a:bodyPr>
          <a:lstStyle/>
          <a:p>
            <a:pPr>
              <a:lnSpc>
                <a:spcPct val="120000"/>
              </a:lnSpc>
            </a:pPr>
            <a:r>
              <a:rPr lang="en-US" dirty="0"/>
              <a:t>This meeting is the 1</a:t>
            </a:r>
            <a:r>
              <a:rPr lang="en-US" baseline="30000" dirty="0"/>
              <a:t>st</a:t>
            </a:r>
            <a:r>
              <a:rPr lang="en-US" dirty="0"/>
              <a:t> Post-Application Neighborhood Meeting to discuss the CD expansion process and the development and architectural standards the neighborhood may want to amend, based on the petition.</a:t>
            </a:r>
          </a:p>
          <a:p>
            <a:pPr>
              <a:lnSpc>
                <a:spcPct val="120000"/>
              </a:lnSpc>
            </a:pPr>
            <a:r>
              <a:rPr lang="en-US" dirty="0"/>
              <a:t>Discussion</a:t>
            </a:r>
          </a:p>
          <a:p>
            <a:pPr lvl="1">
              <a:lnSpc>
                <a:spcPct val="120000"/>
              </a:lnSpc>
            </a:pPr>
            <a:r>
              <a:rPr lang="en-US" dirty="0"/>
              <a:t>Driveway and curbing</a:t>
            </a:r>
          </a:p>
          <a:p>
            <a:pPr lvl="1">
              <a:lnSpc>
                <a:spcPct val="120000"/>
              </a:lnSpc>
            </a:pPr>
            <a:r>
              <a:rPr lang="en-US" dirty="0"/>
              <a:t>Sidewalk</a:t>
            </a:r>
          </a:p>
          <a:p>
            <a:pPr lvl="1">
              <a:lnSpc>
                <a:spcPct val="120000"/>
              </a:lnSpc>
            </a:pPr>
            <a:r>
              <a:rPr lang="en-US" dirty="0"/>
              <a:t>Front yard coverage</a:t>
            </a:r>
          </a:p>
          <a:p>
            <a:pPr lvl="1">
              <a:lnSpc>
                <a:spcPct val="120000"/>
              </a:lnSpc>
            </a:pPr>
            <a:r>
              <a:rPr lang="en-US" dirty="0"/>
              <a:t>Use and parking</a:t>
            </a:r>
          </a:p>
          <a:p>
            <a:pPr>
              <a:lnSpc>
                <a:spcPct val="120000"/>
              </a:lnSpc>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CD-2 Background</a:t>
            </a:r>
          </a:p>
        </p:txBody>
      </p:sp>
      <p:sp>
        <p:nvSpPr>
          <p:cNvPr id="3" name="Content Placeholder 2"/>
          <p:cNvSpPr>
            <a:spLocks noGrp="1"/>
          </p:cNvSpPr>
          <p:nvPr>
            <p:ph idx="1"/>
          </p:nvPr>
        </p:nvSpPr>
        <p:spPr>
          <a:xfrm>
            <a:off x="228600" y="868362"/>
            <a:ext cx="8769096" cy="4922838"/>
          </a:xfrm>
        </p:spPr>
        <p:txBody>
          <a:bodyPr>
            <a:normAutofit/>
          </a:bodyPr>
          <a:lstStyle/>
          <a:p>
            <a:pPr>
              <a:lnSpc>
                <a:spcPct val="120000"/>
              </a:lnSpc>
            </a:pPr>
            <a:r>
              <a:rPr lang="en-US" dirty="0"/>
              <a:t>Lakewood Conservation District (CD-2)</a:t>
            </a:r>
          </a:p>
          <a:p>
            <a:pPr>
              <a:lnSpc>
                <a:spcPct val="120000"/>
              </a:lnSpc>
            </a:pPr>
            <a:r>
              <a:rPr lang="en-US" dirty="0"/>
              <a:t>Adopted by City Council on July 13, 1988</a:t>
            </a:r>
          </a:p>
          <a:p>
            <a:pPr>
              <a:lnSpc>
                <a:spcPct val="120000"/>
              </a:lnSpc>
            </a:pPr>
            <a:r>
              <a:rPr lang="en-US" dirty="0"/>
              <a:t>“This district is established to provide a means of conserving the Lakewood neighborhood and to protect and enhance its significant architectural and cultural attributes.”</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pPr algn="ctr"/>
            <a:r>
              <a:rPr lang="en-US" dirty="0"/>
              <a:t>CD Amendment Flow Chart</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6</a:t>
            </a:fld>
            <a:endParaRPr lang="en-US" dirty="0"/>
          </a:p>
        </p:txBody>
      </p:sp>
      <p:graphicFrame>
        <p:nvGraphicFramePr>
          <p:cNvPr id="9" name="Object 8">
            <a:extLst>
              <a:ext uri="{FF2B5EF4-FFF2-40B4-BE49-F238E27FC236}">
                <a16:creationId xmlns:a16="http://schemas.microsoft.com/office/drawing/2014/main" id="{C2D90487-9ECF-4C21-93F1-9F0B328AC99B}"/>
              </a:ext>
            </a:extLst>
          </p:cNvPr>
          <p:cNvGraphicFramePr>
            <a:graphicFrameLocks noChangeAspect="1"/>
          </p:cNvGraphicFramePr>
          <p:nvPr>
            <p:extLst>
              <p:ext uri="{D42A27DB-BD31-4B8C-83A1-F6EECF244321}">
                <p14:modId xmlns:p14="http://schemas.microsoft.com/office/powerpoint/2010/main" val="1776611889"/>
              </p:ext>
            </p:extLst>
          </p:nvPr>
        </p:nvGraphicFramePr>
        <p:xfrm>
          <a:off x="0" y="762000"/>
          <a:ext cx="9144000" cy="5715000"/>
        </p:xfrm>
        <a:graphic>
          <a:graphicData uri="http://schemas.openxmlformats.org/presentationml/2006/ole">
            <mc:AlternateContent xmlns:mc="http://schemas.openxmlformats.org/markup-compatibility/2006">
              <mc:Choice xmlns:v="urn:schemas-microsoft-com:vml" Requires="v">
                <p:oleObj name="Document" r:id="rId3" imgW="14679211" imgH="9175140" progId="Word.Document.12">
                  <p:embed/>
                </p:oleObj>
              </mc:Choice>
              <mc:Fallback>
                <p:oleObj name="Document" r:id="rId3" imgW="14679211" imgH="9175140" progId="Word.Document.12">
                  <p:embed/>
                  <p:pic>
                    <p:nvPicPr>
                      <p:cNvPr id="0" name=""/>
                      <p:cNvPicPr/>
                      <p:nvPr/>
                    </p:nvPicPr>
                    <p:blipFill>
                      <a:blip r:embed="rId4"/>
                      <a:stretch>
                        <a:fillRect/>
                      </a:stretch>
                    </p:blipFill>
                    <p:spPr>
                      <a:xfrm>
                        <a:off x="0" y="762000"/>
                        <a:ext cx="9144000" cy="57150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D3F1D0D-193E-4B41-9AC3-0927A02F6E27}"/>
              </a:ext>
            </a:extLst>
          </p:cNvPr>
          <p:cNvSpPr/>
          <p:nvPr/>
        </p:nvSpPr>
        <p:spPr>
          <a:xfrm>
            <a:off x="7239000" y="2590800"/>
            <a:ext cx="1143000" cy="15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7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txBody>
          <a:bodyPr/>
          <a:lstStyle/>
          <a:p>
            <a:r>
              <a:rPr lang="en-US" dirty="0"/>
              <a:t>Process for expanding a CD</a:t>
            </a:r>
          </a:p>
        </p:txBody>
      </p:sp>
      <p:sp>
        <p:nvSpPr>
          <p:cNvPr id="3" name="Content Placeholder 2"/>
          <p:cNvSpPr>
            <a:spLocks noGrp="1"/>
          </p:cNvSpPr>
          <p:nvPr>
            <p:ph idx="1"/>
          </p:nvPr>
        </p:nvSpPr>
        <p:spPr>
          <a:xfrm>
            <a:off x="301752" y="815180"/>
            <a:ext cx="8692896" cy="5052219"/>
          </a:xfrm>
        </p:spPr>
        <p:txBody>
          <a:bodyPr>
            <a:normAutofit lnSpcReduction="10000"/>
          </a:bodyPr>
          <a:lstStyle/>
          <a:p>
            <a:r>
              <a:rPr lang="en-US" dirty="0"/>
              <a:t>On </a:t>
            </a:r>
            <a:r>
              <a:rPr lang="en-US" u="sng" dirty="0"/>
              <a:t>April 12, 2022 </a:t>
            </a:r>
            <a:r>
              <a:rPr lang="en-US" dirty="0"/>
              <a:t>the neighborhood committee submitted a request for Pre-Application Meetings which initiated the process to potentially expand regulations in CD-2.</a:t>
            </a:r>
          </a:p>
          <a:p>
            <a:r>
              <a:rPr lang="en-US" dirty="0"/>
              <a:t>On </a:t>
            </a:r>
            <a:r>
              <a:rPr lang="en-US" u="sng" dirty="0"/>
              <a:t>April 28, 2022 </a:t>
            </a:r>
            <a:r>
              <a:rPr lang="en-US" dirty="0"/>
              <a:t>the City mailed notification for a Pre-Application Meeting and provided petitions to the Neighborhood Committee.</a:t>
            </a:r>
          </a:p>
          <a:p>
            <a:r>
              <a:rPr lang="en-US" dirty="0"/>
              <a:t>The Neighborhood Committee has 60 days to get support from at least 58% of all property owners in the proposed expansion area by signing of the official petition by the owner on the last certified municipal tax roll.</a:t>
            </a:r>
          </a:p>
        </p:txBody>
      </p:sp>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7</a:t>
            </a:fld>
            <a:endParaRPr lang="en-US" dirty="0"/>
          </a:p>
        </p:txBody>
      </p:sp>
      <p:pic>
        <p:nvPicPr>
          <p:cNvPr id="9" name="Picture 8">
            <a:extLst>
              <a:ext uri="{FF2B5EF4-FFF2-40B4-BE49-F238E27FC236}">
                <a16:creationId xmlns:a16="http://schemas.microsoft.com/office/drawing/2014/main" id="{35581659-A91D-482C-A6D8-DFFD7659E12D}"/>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2541" y="815181"/>
            <a:ext cx="396098" cy="312261"/>
          </a:xfrm>
          <a:prstGeom prst="rect">
            <a:avLst/>
          </a:prstGeom>
        </p:spPr>
      </p:pic>
      <p:pic>
        <p:nvPicPr>
          <p:cNvPr id="10" name="Picture 9">
            <a:extLst>
              <a:ext uri="{FF2B5EF4-FFF2-40B4-BE49-F238E27FC236}">
                <a16:creationId xmlns:a16="http://schemas.microsoft.com/office/drawing/2014/main" id="{747D64A3-2FCE-4AB7-80B3-5D7B6FD10472}"/>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7302" y="2438400"/>
            <a:ext cx="396098" cy="312261"/>
          </a:xfrm>
          <a:prstGeom prst="rect">
            <a:avLst/>
          </a:prstGeom>
        </p:spPr>
      </p:pic>
      <p:pic>
        <p:nvPicPr>
          <p:cNvPr id="11" name="Picture 10">
            <a:extLst>
              <a:ext uri="{FF2B5EF4-FFF2-40B4-BE49-F238E27FC236}">
                <a16:creationId xmlns:a16="http://schemas.microsoft.com/office/drawing/2014/main" id="{10563727-FE70-4C90-A210-74DC5A1D940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 y="3657600"/>
            <a:ext cx="396098" cy="312261"/>
          </a:xfrm>
          <a:prstGeom prst="rect">
            <a:avLst/>
          </a:prstGeom>
        </p:spPr>
      </p:pic>
    </p:spTree>
    <p:extLst>
      <p:ext uri="{BB962C8B-B14F-4D97-AF65-F5344CB8AC3E}">
        <p14:creationId xmlns:p14="http://schemas.microsoft.com/office/powerpoint/2010/main" val="249502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76200"/>
            <a:ext cx="8229600" cy="792162"/>
          </a:xfrm>
        </p:spPr>
        <p:txBody>
          <a:bodyPr/>
          <a:lstStyle/>
          <a:p>
            <a:r>
              <a:rPr lang="en-US" dirty="0"/>
              <a:t>Process for amending a CD</a:t>
            </a:r>
          </a:p>
        </p:txBody>
      </p:sp>
      <p:sp>
        <p:nvSpPr>
          <p:cNvPr id="3" name="Content Placeholder 2"/>
          <p:cNvSpPr>
            <a:spLocks noGrp="1"/>
          </p:cNvSpPr>
          <p:nvPr>
            <p:ph idx="1"/>
          </p:nvPr>
        </p:nvSpPr>
        <p:spPr>
          <a:xfrm>
            <a:off x="381000" y="990600"/>
            <a:ext cx="8616696" cy="4876800"/>
          </a:xfrm>
        </p:spPr>
        <p:txBody>
          <a:bodyPr>
            <a:normAutofit lnSpcReduction="10000"/>
          </a:bodyPr>
          <a:lstStyle/>
          <a:p>
            <a:r>
              <a:rPr lang="en-US" dirty="0"/>
              <a:t>On</a:t>
            </a:r>
            <a:r>
              <a:rPr lang="en-US" u="sng" dirty="0"/>
              <a:t> May 23, 2022</a:t>
            </a:r>
            <a:r>
              <a:rPr lang="en-US" dirty="0"/>
              <a:t> the City holds the Pre-Application Meeting at The Filter Building on White Rock Lake with property owners to discuss the process and list of categories of development and architectural standards the property owners are interested in adopting or adding to the proposed expansion area. Focus is on broad categories.</a:t>
            </a:r>
          </a:p>
          <a:p>
            <a:r>
              <a:rPr lang="en-US" dirty="0"/>
              <a:t>Neighborhood Committee submits signed original petitions to the City for verification on </a:t>
            </a:r>
            <a:r>
              <a:rPr lang="en-US" u="sng" dirty="0"/>
              <a:t>June 27, 2022.</a:t>
            </a:r>
          </a:p>
          <a:p>
            <a:r>
              <a:rPr lang="en-US" dirty="0"/>
              <a:t>68% of petitions returned to City and verified on </a:t>
            </a:r>
            <a:r>
              <a:rPr lang="en-US" u="sng" dirty="0"/>
              <a:t>July 26, 2022</a:t>
            </a:r>
            <a:r>
              <a:rPr lang="en-US" dirty="0"/>
              <a:t>.</a:t>
            </a:r>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8</a:t>
            </a:fld>
            <a:endParaRPr lang="en-US" dirty="0"/>
          </a:p>
        </p:txBody>
      </p:sp>
      <p:pic>
        <p:nvPicPr>
          <p:cNvPr id="5" name="Picture 4">
            <a:extLst>
              <a:ext uri="{FF2B5EF4-FFF2-40B4-BE49-F238E27FC236}">
                <a16:creationId xmlns:a16="http://schemas.microsoft.com/office/drawing/2014/main" id="{5F30940B-D31C-47A1-9373-5094319B0B6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8600" y="1066800"/>
            <a:ext cx="396098" cy="312261"/>
          </a:xfrm>
          <a:prstGeom prst="rect">
            <a:avLst/>
          </a:prstGeom>
        </p:spPr>
      </p:pic>
      <p:pic>
        <p:nvPicPr>
          <p:cNvPr id="6" name="Picture 5">
            <a:extLst>
              <a:ext uri="{FF2B5EF4-FFF2-40B4-BE49-F238E27FC236}">
                <a16:creationId xmlns:a16="http://schemas.microsoft.com/office/drawing/2014/main" id="{E8E616D6-E277-45D8-8479-BB47C83ACDE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5577" y="3810000"/>
            <a:ext cx="396098" cy="312261"/>
          </a:xfrm>
          <a:prstGeom prst="rect">
            <a:avLst/>
          </a:prstGeom>
        </p:spPr>
      </p:pic>
      <p:pic>
        <p:nvPicPr>
          <p:cNvPr id="7" name="Picture 6">
            <a:extLst>
              <a:ext uri="{FF2B5EF4-FFF2-40B4-BE49-F238E27FC236}">
                <a16:creationId xmlns:a16="http://schemas.microsoft.com/office/drawing/2014/main" id="{3D889C65-C1FF-44AD-B016-AD5D2899739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2951" y="5029200"/>
            <a:ext cx="396098" cy="312261"/>
          </a:xfrm>
          <a:prstGeom prst="rect">
            <a:avLst/>
          </a:prstGeom>
        </p:spPr>
      </p:pic>
    </p:spTree>
    <p:extLst>
      <p:ext uri="{BB962C8B-B14F-4D97-AF65-F5344CB8AC3E}">
        <p14:creationId xmlns:p14="http://schemas.microsoft.com/office/powerpoint/2010/main" val="407614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FB70-8739-4018-8B35-023087B9A8D1}"/>
              </a:ext>
            </a:extLst>
          </p:cNvPr>
          <p:cNvSpPr>
            <a:spLocks noGrp="1"/>
          </p:cNvSpPr>
          <p:nvPr>
            <p:ph type="title"/>
          </p:nvPr>
        </p:nvSpPr>
        <p:spPr>
          <a:xfrm>
            <a:off x="457200" y="152400"/>
            <a:ext cx="8229600" cy="792162"/>
          </a:xfrm>
        </p:spPr>
        <p:txBody>
          <a:bodyPr/>
          <a:lstStyle/>
          <a:p>
            <a:r>
              <a:rPr lang="en-US" dirty="0"/>
              <a:t>Process for amending a CD</a:t>
            </a:r>
          </a:p>
        </p:txBody>
      </p:sp>
      <p:sp>
        <p:nvSpPr>
          <p:cNvPr id="3" name="Content Placeholder 2">
            <a:extLst>
              <a:ext uri="{FF2B5EF4-FFF2-40B4-BE49-F238E27FC236}">
                <a16:creationId xmlns:a16="http://schemas.microsoft.com/office/drawing/2014/main" id="{92C505A2-17FB-49DC-A1D6-BE8C97B73FED}"/>
              </a:ext>
            </a:extLst>
          </p:cNvPr>
          <p:cNvSpPr>
            <a:spLocks noGrp="1"/>
          </p:cNvSpPr>
          <p:nvPr>
            <p:ph idx="1"/>
          </p:nvPr>
        </p:nvSpPr>
        <p:spPr>
          <a:xfrm>
            <a:off x="457200" y="762000"/>
            <a:ext cx="8305800" cy="5029200"/>
          </a:xfrm>
        </p:spPr>
        <p:txBody>
          <a:bodyPr>
            <a:normAutofit lnSpcReduction="10000"/>
          </a:bodyPr>
          <a:lstStyle/>
          <a:p>
            <a:r>
              <a:rPr lang="en-US" dirty="0"/>
              <a:t>City staff holds Post-Application Neighborhood Meetings to discuss and develop detailed regulations in each of the categories listed in the petition.</a:t>
            </a:r>
          </a:p>
          <a:p>
            <a:r>
              <a:rPr lang="en-US" dirty="0"/>
              <a:t>At the conclusion of these meetings, City staff prepares ordinance</a:t>
            </a:r>
          </a:p>
          <a:p>
            <a:r>
              <a:rPr lang="en-US" dirty="0"/>
              <a:t>City holds additional Neighborhood Meeting to review draft ordinance language. </a:t>
            </a:r>
            <a:r>
              <a:rPr lang="en-US" sz="2200" dirty="0"/>
              <a:t>(Meeting notices mailed 2 weeks prior to meeting)</a:t>
            </a:r>
            <a:endParaRPr lang="en-US" dirty="0"/>
          </a:p>
          <a:p>
            <a:r>
              <a:rPr lang="en-US" dirty="0"/>
              <a:t>City Plan Commission public hearing and recommendation</a:t>
            </a:r>
          </a:p>
          <a:p>
            <a:r>
              <a:rPr lang="en-US" dirty="0"/>
              <a:t>City Council public hearing and decision</a:t>
            </a:r>
          </a:p>
        </p:txBody>
      </p:sp>
      <p:grpSp>
        <p:nvGrpSpPr>
          <p:cNvPr id="7" name="Group 6">
            <a:extLst>
              <a:ext uri="{FF2B5EF4-FFF2-40B4-BE49-F238E27FC236}">
                <a16:creationId xmlns:a16="http://schemas.microsoft.com/office/drawing/2014/main" id="{A37C04DA-6C11-48F3-8DB9-2DB4F9031042}"/>
              </a:ext>
            </a:extLst>
          </p:cNvPr>
          <p:cNvGrpSpPr/>
          <p:nvPr/>
        </p:nvGrpSpPr>
        <p:grpSpPr>
          <a:xfrm>
            <a:off x="76199" y="1066799"/>
            <a:ext cx="762000" cy="762000"/>
            <a:chOff x="-380177" y="2004219"/>
            <a:chExt cx="1066800" cy="1066800"/>
          </a:xfrm>
        </p:grpSpPr>
        <p:sp>
          <p:nvSpPr>
            <p:cNvPr id="5" name="Speech Bubble: Oval 4">
              <a:extLst>
                <a:ext uri="{FF2B5EF4-FFF2-40B4-BE49-F238E27FC236}">
                  <a16:creationId xmlns:a16="http://schemas.microsoft.com/office/drawing/2014/main" id="{0E65E1E8-41E4-40D9-84A5-64A0B2C709DE}"/>
                </a:ext>
              </a:extLst>
            </p:cNvPr>
            <p:cNvSpPr/>
            <p:nvPr/>
          </p:nvSpPr>
          <p:spPr>
            <a:xfrm>
              <a:off x="-380177" y="2004219"/>
              <a:ext cx="1066800" cy="1066800"/>
            </a:xfrm>
            <a:prstGeom prst="wedgeEllipseCallout">
              <a:avLst>
                <a:gd name="adj1" fmla="val 44094"/>
                <a:gd name="adj2" fmla="val -4626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panose="020B0602030504020204" pitchFamily="34" charset="0"/>
                </a:rPr>
                <a:t>YOU</a:t>
              </a:r>
            </a:p>
            <a:p>
              <a:pPr algn="ctr"/>
              <a:r>
                <a:rPr lang="en-US" sz="1100" dirty="0">
                  <a:latin typeface="Lucida Sans" panose="020B0602030504020204" pitchFamily="34" charset="0"/>
                </a:rPr>
                <a:t>ARE</a:t>
              </a:r>
            </a:p>
            <a:p>
              <a:pPr algn="ctr"/>
              <a:r>
                <a:rPr lang="en-US" sz="1100" dirty="0">
                  <a:latin typeface="Lucida Sans" panose="020B0602030504020204" pitchFamily="34" charset="0"/>
                </a:rPr>
                <a:t>HERE</a:t>
              </a:r>
              <a:endParaRPr lang="en-US" sz="1400" dirty="0">
                <a:latin typeface="Lucida Sans" panose="020B0602030504020204" pitchFamily="34" charset="0"/>
              </a:endParaRPr>
            </a:p>
          </p:txBody>
        </p:sp>
        <p:sp>
          <p:nvSpPr>
            <p:cNvPr id="6" name="Oval 5">
              <a:extLst>
                <a:ext uri="{FF2B5EF4-FFF2-40B4-BE49-F238E27FC236}">
                  <a16:creationId xmlns:a16="http://schemas.microsoft.com/office/drawing/2014/main" id="{1FDBA41E-8E93-4D99-AF6E-DB9CA6AF2DEE}"/>
                </a:ext>
              </a:extLst>
            </p:cNvPr>
            <p:cNvSpPr/>
            <p:nvPr/>
          </p:nvSpPr>
          <p:spPr>
            <a:xfrm>
              <a:off x="-342076" y="2042319"/>
              <a:ext cx="990600" cy="990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9">
            <a:extLst>
              <a:ext uri="{FF2B5EF4-FFF2-40B4-BE49-F238E27FC236}">
                <a16:creationId xmlns:a16="http://schemas.microsoft.com/office/drawing/2014/main" id="{B374806A-0C10-4804-9C45-EA47B5CA226B}"/>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36393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410D16F1-C1FD-4847-BB6B-19486816C0F8}"/>
</file>

<file path=customXml/itemProps2.xml><?xml version="1.0" encoding="utf-8"?>
<ds:datastoreItem xmlns:ds="http://schemas.openxmlformats.org/officeDocument/2006/customXml" ds:itemID="{2158A702-73F2-4AED-B849-ACC88361C0C7}"/>
</file>

<file path=customXml/itemProps3.xml><?xml version="1.0" encoding="utf-8"?>
<ds:datastoreItem xmlns:ds="http://schemas.openxmlformats.org/officeDocument/2006/customXml" ds:itemID="{94F2D88F-6F7E-4E7A-8A3A-3D0D4AA14A38}"/>
</file>

<file path=docProps/app.xml><?xml version="1.0" encoding="utf-8"?>
<Properties xmlns="http://schemas.openxmlformats.org/officeDocument/2006/extended-properties" xmlns:vt="http://schemas.openxmlformats.org/officeDocument/2006/docPropsVTypes">
  <Template>ExternalPresentationTemplate_Pam_03-02-12017d</Template>
  <TotalTime>30050</TotalTime>
  <Words>2043</Words>
  <Application>Microsoft Office PowerPoint</Application>
  <PresentationFormat>On-screen Show (4:3)</PresentationFormat>
  <Paragraphs>355</Paragraphs>
  <Slides>34</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Lucida Sans</vt:lpstr>
      <vt:lpstr>Wingdings</vt:lpstr>
      <vt:lpstr>Office Theme</vt:lpstr>
      <vt:lpstr>Document</vt:lpstr>
      <vt:lpstr>CD-2 - Lakewood Conservation District Expansion Post-Application Neighborhood Meeting No. 1</vt:lpstr>
      <vt:lpstr>CD-2 - Lakewood Conservation District Expansion Post-Application Neighborhood Meeting No. 1</vt:lpstr>
      <vt:lpstr>CD-2 Boundaries &amp; Expansion Area</vt:lpstr>
      <vt:lpstr>Purpose of This Meeting</vt:lpstr>
      <vt:lpstr>CD-2 Background</vt:lpstr>
      <vt:lpstr>CD Amendment Flow Chart</vt:lpstr>
      <vt:lpstr>Process for expanding a CD</vt:lpstr>
      <vt:lpstr>Process for amending a CD</vt:lpstr>
      <vt:lpstr>Process for amending a CD</vt:lpstr>
      <vt:lpstr>Meeting Schedule</vt:lpstr>
      <vt:lpstr>Meeting Schedule</vt:lpstr>
      <vt:lpstr>Meeting Schedule (cont.)</vt:lpstr>
      <vt:lpstr>CD-2 Regulations:</vt:lpstr>
      <vt:lpstr>CD-2 Regulations (cont.):</vt:lpstr>
      <vt:lpstr>Topics for Discussion:</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Procedure</vt:lpstr>
      <vt:lpstr>Petition Topic – Driveways and Curbing</vt:lpstr>
      <vt:lpstr>PowerPoint Presentation</vt:lpstr>
      <vt:lpstr>PowerPoint Presentation</vt:lpstr>
      <vt:lpstr>Petition Topic - Sidewalks</vt:lpstr>
      <vt:lpstr>PowerPoint Presentation</vt:lpstr>
      <vt:lpstr>PowerPoint Presentation</vt:lpstr>
      <vt:lpstr>Petition Topic – Use and Parking</vt:lpstr>
      <vt:lpstr>PowerPoint Presentation</vt:lpstr>
      <vt:lpstr>PowerPoint Presentation</vt:lpstr>
      <vt:lpstr>Next Steps</vt:lpstr>
      <vt:lpstr>CD-2 - Lakewood Conservation District Expansion Post-Application Neighborhood Meeting No.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Trevor</dc:creator>
  <cp:keywords>Lakewood Expansion, Conservation, Conservation District</cp:keywords>
  <dc:description/>
  <cp:lastModifiedBy>Brown, Trevor A</cp:lastModifiedBy>
  <cp:revision>358</cp:revision>
  <cp:lastPrinted>2019-03-20T18:57:29Z</cp:lastPrinted>
  <dcterms:created xsi:type="dcterms:W3CDTF">2018-01-16T21:55:49Z</dcterms:created>
  <dcterms:modified xsi:type="dcterms:W3CDTF">2022-08-31T18:25:01Z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