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7.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71" r:id="rId2"/>
    <p:sldId id="348" r:id="rId3"/>
    <p:sldId id="273" r:id="rId4"/>
    <p:sldId id="286" r:id="rId5"/>
    <p:sldId id="317" r:id="rId6"/>
    <p:sldId id="359" r:id="rId7"/>
    <p:sldId id="351" r:id="rId8"/>
    <p:sldId id="260" r:id="rId9"/>
    <p:sldId id="279" r:id="rId10"/>
    <p:sldId id="284" r:id="rId11"/>
    <p:sldId id="295" r:id="rId12"/>
    <p:sldId id="352" r:id="rId13"/>
    <p:sldId id="353" r:id="rId14"/>
    <p:sldId id="354" r:id="rId15"/>
    <p:sldId id="355" r:id="rId16"/>
    <p:sldId id="356" r:id="rId17"/>
    <p:sldId id="357" r:id="rId18"/>
    <p:sldId id="308" r:id="rId19"/>
    <p:sldId id="336" r:id="rId20"/>
    <p:sldId id="297" r:id="rId21"/>
    <p:sldId id="303" r:id="rId22"/>
    <p:sldId id="296" r:id="rId23"/>
    <p:sldId id="302" r:id="rId24"/>
    <p:sldId id="324" r:id="rId25"/>
    <p:sldId id="360" r:id="rId26"/>
    <p:sldId id="361" r:id="rId27"/>
    <p:sldId id="362" r:id="rId28"/>
    <p:sldId id="363" r:id="rId29"/>
    <p:sldId id="364" r:id="rId30"/>
    <p:sldId id="365" r:id="rId31"/>
    <p:sldId id="366" r:id="rId32"/>
    <p:sldId id="367" r:id="rId33"/>
    <p:sldId id="368" r:id="rId34"/>
    <p:sldId id="263" r:id="rId35"/>
    <p:sldId id="358" r:id="rId36"/>
    <p:sldId id="323" r:id="rId37"/>
    <p:sldId id="287" r:id="rId38"/>
    <p:sldId id="261" r:id="rId39"/>
    <p:sldId id="266" r:id="rId40"/>
    <p:sldId id="301" r:id="rId4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63F88"/>
    <a:srgbClr val="305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autoAdjust="0"/>
    <p:restoredTop sz="86835" autoAdjust="0"/>
  </p:normalViewPr>
  <p:slideViewPr>
    <p:cSldViewPr>
      <p:cViewPr varScale="1">
        <p:scale>
          <a:sx n="108" d="100"/>
          <a:sy n="108" d="100"/>
        </p:scale>
        <p:origin x="176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2"/>
            <a:ext cx="3026834" cy="465797"/>
          </a:xfrm>
          <a:prstGeom prst="rect">
            <a:avLst/>
          </a:prstGeom>
        </p:spPr>
        <p:txBody>
          <a:bodyPr vert="horz" lIns="92940" tIns="46470" rIns="92940" bIns="4647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56550" y="2"/>
            <a:ext cx="3026834" cy="465797"/>
          </a:xfrm>
          <a:prstGeom prst="rect">
            <a:avLst/>
          </a:prstGeom>
        </p:spPr>
        <p:txBody>
          <a:bodyPr vert="horz" lIns="92940" tIns="46470" rIns="92940" bIns="46470" rtlCol="0"/>
          <a:lstStyle>
            <a:lvl1pPr algn="r">
              <a:defRPr sz="1200"/>
            </a:lvl1pPr>
          </a:lstStyle>
          <a:p>
            <a:fld id="{CFF6F72D-14D9-4039-928E-AF325A42E914}" type="datetimeFigureOut">
              <a:rPr lang="en-US" smtClean="0"/>
              <a:t>9/14/2022</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17905"/>
            <a:ext cx="3026834" cy="465796"/>
          </a:xfrm>
          <a:prstGeom prst="rect">
            <a:avLst/>
          </a:prstGeom>
        </p:spPr>
        <p:txBody>
          <a:bodyPr vert="horz" lIns="92940" tIns="46470" rIns="92940" bIns="4647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56550" y="8817905"/>
            <a:ext cx="3026834" cy="465796"/>
          </a:xfrm>
          <a:prstGeom prst="rect">
            <a:avLst/>
          </a:prstGeom>
        </p:spPr>
        <p:txBody>
          <a:bodyPr vert="horz" lIns="92940" tIns="46470" rIns="92940" bIns="46470"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6517" cy="465610"/>
          </a:xfrm>
          <a:prstGeom prst="rect">
            <a:avLst/>
          </a:prstGeom>
        </p:spPr>
        <p:txBody>
          <a:bodyPr vert="horz" lIns="91101" tIns="45549" rIns="91101" bIns="45549" rtlCol="0"/>
          <a:lstStyle>
            <a:lvl1pPr algn="l">
              <a:defRPr sz="1200"/>
            </a:lvl1pPr>
          </a:lstStyle>
          <a:p>
            <a:endParaRPr lang="en-US" dirty="0"/>
          </a:p>
        </p:txBody>
      </p:sp>
      <p:sp>
        <p:nvSpPr>
          <p:cNvPr id="3" name="Date Placeholder 2"/>
          <p:cNvSpPr>
            <a:spLocks noGrp="1"/>
          </p:cNvSpPr>
          <p:nvPr>
            <p:ph type="dt" idx="1"/>
          </p:nvPr>
        </p:nvSpPr>
        <p:spPr>
          <a:xfrm>
            <a:off x="3956905" y="1"/>
            <a:ext cx="3026517" cy="465610"/>
          </a:xfrm>
          <a:prstGeom prst="rect">
            <a:avLst/>
          </a:prstGeom>
        </p:spPr>
        <p:txBody>
          <a:bodyPr vert="horz" lIns="91101" tIns="45549" rIns="91101" bIns="45549" rtlCol="0"/>
          <a:lstStyle>
            <a:lvl1pPr algn="r">
              <a:defRPr sz="1200"/>
            </a:lvl1pPr>
          </a:lstStyle>
          <a:p>
            <a:fld id="{C1B1BD56-0FC0-4576-A56D-D3B2EFC41D51}" type="datetimeFigureOut">
              <a:rPr lang="en-US" smtClean="0"/>
              <a:t>9/14/2022</a:t>
            </a:fld>
            <a:endParaRPr lang="en-US" dirty="0"/>
          </a:p>
        </p:txBody>
      </p:sp>
      <p:sp>
        <p:nvSpPr>
          <p:cNvPr id="4" name="Slide Image Placeholder 3"/>
          <p:cNvSpPr>
            <a:spLocks noGrp="1" noRot="1" noChangeAspect="1"/>
          </p:cNvSpPr>
          <p:nvPr>
            <p:ph type="sldImg" idx="2"/>
          </p:nvPr>
        </p:nvSpPr>
        <p:spPr>
          <a:xfrm>
            <a:off x="1404938" y="1162050"/>
            <a:ext cx="4175125" cy="3132138"/>
          </a:xfrm>
          <a:prstGeom prst="rect">
            <a:avLst/>
          </a:prstGeom>
          <a:noFill/>
          <a:ln w="12700">
            <a:solidFill>
              <a:prstClr val="black"/>
            </a:solidFill>
          </a:ln>
        </p:spPr>
        <p:txBody>
          <a:bodyPr vert="horz" lIns="91101" tIns="45549" rIns="91101" bIns="45549" rtlCol="0" anchor="ctr"/>
          <a:lstStyle/>
          <a:p>
            <a:endParaRPr lang="en-US" dirty="0"/>
          </a:p>
        </p:txBody>
      </p:sp>
      <p:sp>
        <p:nvSpPr>
          <p:cNvPr id="5" name="Notes Placeholder 4"/>
          <p:cNvSpPr>
            <a:spLocks noGrp="1"/>
          </p:cNvSpPr>
          <p:nvPr>
            <p:ph type="body" sz="quarter" idx="3"/>
          </p:nvPr>
        </p:nvSpPr>
        <p:spPr>
          <a:xfrm>
            <a:off x="698184" y="4467644"/>
            <a:ext cx="5588632" cy="3655199"/>
          </a:xfrm>
          <a:prstGeom prst="rect">
            <a:avLst/>
          </a:prstGeom>
        </p:spPr>
        <p:txBody>
          <a:bodyPr vert="horz" lIns="91101" tIns="45549" rIns="91101" bIns="455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8092"/>
            <a:ext cx="3026517" cy="465610"/>
          </a:xfrm>
          <a:prstGeom prst="rect">
            <a:avLst/>
          </a:prstGeom>
        </p:spPr>
        <p:txBody>
          <a:bodyPr vert="horz" lIns="91101" tIns="45549" rIns="91101" bIns="455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905" y="8818092"/>
            <a:ext cx="3026517" cy="465610"/>
          </a:xfrm>
          <a:prstGeom prst="rect">
            <a:avLst/>
          </a:prstGeom>
        </p:spPr>
        <p:txBody>
          <a:bodyPr vert="horz" lIns="91101" tIns="45549" rIns="91101" bIns="45549"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items that were on the petition – what we’ll be discussing at these meetings</a:t>
            </a:r>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356882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11</a:t>
            </a:fld>
            <a:endParaRPr lang="en-US" dirty="0"/>
          </a:p>
        </p:txBody>
      </p:sp>
    </p:spTree>
    <p:extLst>
      <p:ext uri="{BB962C8B-B14F-4D97-AF65-F5344CB8AC3E}">
        <p14:creationId xmlns:p14="http://schemas.microsoft.com/office/powerpoint/2010/main" val="112758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312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459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63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430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066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050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18</a:t>
            </a:fld>
            <a:endParaRPr lang="en-US" dirty="0"/>
          </a:p>
        </p:txBody>
      </p:sp>
    </p:spTree>
    <p:extLst>
      <p:ext uri="{BB962C8B-B14F-4D97-AF65-F5344CB8AC3E}">
        <p14:creationId xmlns:p14="http://schemas.microsoft.com/office/powerpoint/2010/main" val="172467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19</a:t>
            </a:fld>
            <a:endParaRPr lang="en-US" dirty="0"/>
          </a:p>
        </p:txBody>
      </p:sp>
    </p:spTree>
    <p:extLst>
      <p:ext uri="{BB962C8B-B14F-4D97-AF65-F5344CB8AC3E}">
        <p14:creationId xmlns:p14="http://schemas.microsoft.com/office/powerpoint/2010/main" val="265232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325425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fld id="{4211A267-F8C8-450B-BABA-7E2E6510215A}" type="slidenum">
              <a:rPr lang="en-US" smtClean="0"/>
              <a:t>20</a:t>
            </a:fld>
            <a:endParaRPr lang="en-US" dirty="0"/>
          </a:p>
        </p:txBody>
      </p:sp>
    </p:spTree>
    <p:extLst>
      <p:ext uri="{BB962C8B-B14F-4D97-AF65-F5344CB8AC3E}">
        <p14:creationId xmlns:p14="http://schemas.microsoft.com/office/powerpoint/2010/main" val="1388503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fld id="{4211A267-F8C8-450B-BABA-7E2E6510215A}" type="slidenum">
              <a:rPr lang="en-US" smtClean="0"/>
              <a:t>21</a:t>
            </a:fld>
            <a:endParaRPr lang="en-US" dirty="0"/>
          </a:p>
        </p:txBody>
      </p:sp>
    </p:spTree>
    <p:extLst>
      <p:ext uri="{BB962C8B-B14F-4D97-AF65-F5344CB8AC3E}">
        <p14:creationId xmlns:p14="http://schemas.microsoft.com/office/powerpoint/2010/main" val="221358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22</a:t>
            </a:fld>
            <a:endParaRPr lang="en-US" dirty="0"/>
          </a:p>
        </p:txBody>
      </p:sp>
    </p:spTree>
    <p:extLst>
      <p:ext uri="{BB962C8B-B14F-4D97-AF65-F5344CB8AC3E}">
        <p14:creationId xmlns:p14="http://schemas.microsoft.com/office/powerpoint/2010/main" val="1200889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23</a:t>
            </a:fld>
            <a:endParaRPr lang="en-US" dirty="0"/>
          </a:p>
        </p:txBody>
      </p:sp>
    </p:spTree>
    <p:extLst>
      <p:ext uri="{BB962C8B-B14F-4D97-AF65-F5344CB8AC3E}">
        <p14:creationId xmlns:p14="http://schemas.microsoft.com/office/powerpoint/2010/main" val="3691523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24</a:t>
            </a:fld>
            <a:endParaRPr lang="en-US" dirty="0"/>
          </a:p>
        </p:txBody>
      </p:sp>
    </p:spTree>
    <p:extLst>
      <p:ext uri="{BB962C8B-B14F-4D97-AF65-F5344CB8AC3E}">
        <p14:creationId xmlns:p14="http://schemas.microsoft.com/office/powerpoint/2010/main" val="1007317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65286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34364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84092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5663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921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31262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44529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00280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00392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11219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34</a:t>
            </a:fld>
            <a:endParaRPr lang="en-US" dirty="0"/>
          </a:p>
        </p:txBody>
      </p:sp>
    </p:spTree>
    <p:extLst>
      <p:ext uri="{BB962C8B-B14F-4D97-AF65-F5344CB8AC3E}">
        <p14:creationId xmlns:p14="http://schemas.microsoft.com/office/powerpoint/2010/main" val="3572315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2384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36</a:t>
            </a:fld>
            <a:endParaRPr lang="en-US" dirty="0"/>
          </a:p>
        </p:txBody>
      </p:sp>
    </p:spTree>
    <p:extLst>
      <p:ext uri="{BB962C8B-B14F-4D97-AF65-F5344CB8AC3E}">
        <p14:creationId xmlns:p14="http://schemas.microsoft.com/office/powerpoint/2010/main" val="1684693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1" indent="-170811">
              <a:buFontTx/>
              <a:buChar char="-"/>
            </a:pPr>
            <a:r>
              <a:rPr lang="en-US" dirty="0"/>
              <a:t>This is our process for amending an existing Conservation District – long story short: Pre-applications meetings, petitions, post-application meetings, ordinance revisions, public hearings.</a:t>
            </a:r>
          </a:p>
          <a:p>
            <a:pPr marL="170811" indent="-170811">
              <a:buFontTx/>
              <a:buChar char="-"/>
            </a:pPr>
            <a:r>
              <a:rPr lang="en-US" dirty="0"/>
              <a:t>We have verified petitions (75% of owners signed requesting to consider amendments), so we are holding meetings to actually determine what changes are appropriate.</a:t>
            </a:r>
          </a:p>
        </p:txBody>
      </p:sp>
      <p:sp>
        <p:nvSpPr>
          <p:cNvPr id="4" name="Slide Number Placeholder 3"/>
          <p:cNvSpPr>
            <a:spLocks noGrp="1"/>
          </p:cNvSpPr>
          <p:nvPr>
            <p:ph type="sldNum" sz="quarter" idx="10"/>
          </p:nvPr>
        </p:nvSpPr>
        <p:spPr/>
        <p:txBody>
          <a:bodyPr/>
          <a:lstStyle/>
          <a:p>
            <a:fld id="{4211A267-F8C8-450B-BABA-7E2E6510215A}" type="slidenum">
              <a:rPr lang="en-US" smtClean="0"/>
              <a:t>37</a:t>
            </a:fld>
            <a:endParaRPr lang="en-US" dirty="0"/>
          </a:p>
        </p:txBody>
      </p:sp>
    </p:spTree>
    <p:extLst>
      <p:ext uri="{BB962C8B-B14F-4D97-AF65-F5344CB8AC3E}">
        <p14:creationId xmlns:p14="http://schemas.microsoft.com/office/powerpoint/2010/main" val="165724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dates in our specific process.</a:t>
            </a:r>
          </a:p>
        </p:txBody>
      </p:sp>
      <p:sp>
        <p:nvSpPr>
          <p:cNvPr id="4" name="Slide Number Placeholder 3"/>
          <p:cNvSpPr>
            <a:spLocks noGrp="1"/>
          </p:cNvSpPr>
          <p:nvPr>
            <p:ph type="sldNum" sz="quarter" idx="10"/>
          </p:nvPr>
        </p:nvSpPr>
        <p:spPr/>
        <p:txBody>
          <a:bodyPr/>
          <a:lstStyle/>
          <a:p>
            <a:fld id="{4211A267-F8C8-450B-BABA-7E2E6510215A}" type="slidenum">
              <a:rPr lang="en-US" smtClean="0"/>
              <a:t>38</a:t>
            </a:fld>
            <a:endParaRPr lang="en-US" dirty="0"/>
          </a:p>
        </p:txBody>
      </p:sp>
    </p:spTree>
    <p:extLst>
      <p:ext uri="{BB962C8B-B14F-4D97-AF65-F5344CB8AC3E}">
        <p14:creationId xmlns:p14="http://schemas.microsoft.com/office/powerpoint/2010/main" val="3654934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39</a:t>
            </a:fld>
            <a:endParaRPr lang="en-US" dirty="0"/>
          </a:p>
        </p:txBody>
      </p:sp>
    </p:spTree>
    <p:extLst>
      <p:ext uri="{BB962C8B-B14F-4D97-AF65-F5344CB8AC3E}">
        <p14:creationId xmlns:p14="http://schemas.microsoft.com/office/powerpoint/2010/main" val="165130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969956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will be mailed of CPC and CC hearings – area + 500’ buffer; anyone can speak to the item at these hearings.</a:t>
            </a:r>
          </a:p>
        </p:txBody>
      </p:sp>
      <p:sp>
        <p:nvSpPr>
          <p:cNvPr id="4" name="Slide Number Placeholder 3"/>
          <p:cNvSpPr>
            <a:spLocks noGrp="1"/>
          </p:cNvSpPr>
          <p:nvPr>
            <p:ph type="sldNum" sz="quarter" idx="10"/>
          </p:nvPr>
        </p:nvSpPr>
        <p:spPr/>
        <p:txBody>
          <a:bodyPr/>
          <a:lstStyle/>
          <a:p>
            <a:fld id="{4211A267-F8C8-450B-BABA-7E2E6510215A}" type="slidenum">
              <a:rPr lang="en-US" smtClean="0"/>
              <a:t>40</a:t>
            </a:fld>
            <a:endParaRPr lang="en-US" dirty="0"/>
          </a:p>
        </p:txBody>
      </p:sp>
    </p:spTree>
    <p:extLst>
      <p:ext uri="{BB962C8B-B14F-4D97-AF65-F5344CB8AC3E}">
        <p14:creationId xmlns:p14="http://schemas.microsoft.com/office/powerpoint/2010/main" val="27651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14536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902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791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development standards regulated by CD 12. Every property in the city is governed by a set of these rules, but each CD has a ‘custom’ set of rules.</a:t>
            </a:r>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373819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4041924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640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a:xfrm>
            <a:off x="731520" y="2667000"/>
            <a:ext cx="6400800" cy="1066800"/>
          </a:xfrm>
        </p:spPr>
        <p:txBody>
          <a:bodyPr/>
          <a:lstStyle/>
          <a:p>
            <a:r>
              <a:rPr lang="en-US" dirty="0"/>
              <a:t>September 14, 2022</a:t>
            </a:r>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a:xfrm>
            <a:off x="731520" y="4572000"/>
            <a:ext cx="4690872" cy="1261872"/>
          </a:xfrm>
        </p:spPr>
        <p:txBody>
          <a:bodyPr>
            <a:normAutofit fontScale="92500" lnSpcReduction="20000"/>
          </a:bodyPr>
          <a:lstStyle/>
          <a:p>
            <a:r>
              <a:rPr lang="en-US" dirty="0"/>
              <a:t>Trevor Brown, Chief Planner</a:t>
            </a:r>
          </a:p>
          <a:p>
            <a:r>
              <a:rPr lang="en-US" dirty="0"/>
              <a:t>Melissa Parent, Senior Planner</a:t>
            </a:r>
          </a:p>
          <a:p>
            <a:r>
              <a:rPr lang="en-US" dirty="0"/>
              <a:t>Planning &amp; Urban Design</a:t>
            </a:r>
          </a:p>
          <a:p>
            <a:r>
              <a:rPr lang="en-US" dirty="0"/>
              <a:t>City of Dallas</a:t>
            </a:r>
          </a:p>
        </p:txBody>
      </p:sp>
      <p:sp>
        <p:nvSpPr>
          <p:cNvPr id="7" name="Title 1">
            <a:extLst>
              <a:ext uri="{FF2B5EF4-FFF2-40B4-BE49-F238E27FC236}">
                <a16:creationId xmlns:a16="http://schemas.microsoft.com/office/drawing/2014/main" id="{72FD2FA0-8E5C-4717-902F-9CAAD1CAA8B0}"/>
              </a:ext>
            </a:extLst>
          </p:cNvPr>
          <p:cNvSpPr>
            <a:spLocks noGrp="1"/>
          </p:cNvSpPr>
          <p:nvPr>
            <p:ph type="ctrTitle"/>
          </p:nvPr>
        </p:nvSpPr>
        <p:spPr>
          <a:xfrm>
            <a:off x="685800" y="228600"/>
            <a:ext cx="8305800" cy="1470025"/>
          </a:xfrm>
        </p:spPr>
        <p:txBody>
          <a:bodyPr>
            <a:normAutofit fontScale="90000"/>
          </a:bodyPr>
          <a:lstStyle/>
          <a:p>
            <a:r>
              <a:rPr lang="en-US" sz="3600" dirty="0"/>
              <a:t>CD-2 - Lakewood</a:t>
            </a:r>
            <a:br>
              <a:rPr lang="en-US" sz="3600" dirty="0"/>
            </a:br>
            <a:r>
              <a:rPr lang="en-US" sz="3600" dirty="0"/>
              <a:t>Conservation District Expansion</a:t>
            </a:r>
            <a:br>
              <a:rPr lang="en-US" dirty="0"/>
            </a:br>
            <a:r>
              <a:rPr lang="en-US" sz="2400" dirty="0"/>
              <a:t>Post-Application Neighborhood Meeting No. 2</a:t>
            </a: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Accessory Structures:</a:t>
            </a:r>
          </a:p>
          <a:p>
            <a:pPr lvl="1"/>
            <a:r>
              <a:rPr lang="en-US" dirty="0"/>
              <a:t>Location and materials</a:t>
            </a:r>
          </a:p>
          <a:p>
            <a:pPr lvl="1"/>
            <a:r>
              <a:rPr lang="en-US" dirty="0"/>
              <a:t>Provisions for remodels or additions to non-conforming structures</a:t>
            </a:r>
          </a:p>
          <a:p>
            <a:r>
              <a:rPr lang="en-US" dirty="0"/>
              <a:t>Building Height:</a:t>
            </a:r>
          </a:p>
          <a:p>
            <a:pPr lvl="1"/>
            <a:r>
              <a:rPr lang="en-US" dirty="0"/>
              <a:t>Modifying how height is measured</a:t>
            </a:r>
          </a:p>
          <a:p>
            <a:pPr lvl="1"/>
            <a:r>
              <a:rPr lang="en-US" dirty="0"/>
              <a:t>Establishing a maximum allowed height for structures, including accessory structures and additions</a:t>
            </a:r>
          </a:p>
          <a:p>
            <a:r>
              <a:rPr lang="en-US" dirty="0"/>
              <a:t>Demolition:</a:t>
            </a:r>
          </a:p>
          <a:p>
            <a:pPr lvl="1"/>
            <a:r>
              <a:rPr lang="en-US" dirty="0"/>
              <a:t>Applicability to structures</a:t>
            </a:r>
          </a:p>
          <a:p>
            <a:pPr lvl="1"/>
            <a:r>
              <a:rPr lang="en-US" dirty="0"/>
              <a:t>Provisions for existing non-contributing structures</a:t>
            </a:r>
          </a:p>
          <a:p>
            <a:r>
              <a:rPr lang="en-US" dirty="0"/>
              <a:t>Density:</a:t>
            </a:r>
          </a:p>
          <a:p>
            <a:pPr lvl="1"/>
            <a:r>
              <a:rPr lang="en-US" dirty="0"/>
              <a:t>Consideration of maximum number of dwelling units</a:t>
            </a:r>
          </a:p>
          <a:p>
            <a:endParaRPr lang="en-US" dirty="0"/>
          </a:p>
          <a:p>
            <a:endParaRPr lang="en-US" dirty="0"/>
          </a:p>
        </p:txBody>
      </p:sp>
      <p:sp>
        <p:nvSpPr>
          <p:cNvPr id="6" name="Slide Number Placeholder 9">
            <a:extLst>
              <a:ext uri="{FF2B5EF4-FFF2-40B4-BE49-F238E27FC236}">
                <a16:creationId xmlns:a16="http://schemas.microsoft.com/office/drawing/2014/main" id="{85231332-18F0-4457-B583-1EFCB45B4D7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10</a:t>
            </a:fld>
            <a:endParaRPr lang="en-US" dirty="0"/>
          </a:p>
        </p:txBody>
      </p:sp>
    </p:spTree>
    <p:extLst>
      <p:ext uri="{BB962C8B-B14F-4D97-AF65-F5344CB8AC3E}">
        <p14:creationId xmlns:p14="http://schemas.microsoft.com/office/powerpoint/2010/main" val="199462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Drainage:</a:t>
            </a:r>
          </a:p>
          <a:p>
            <a:pPr lvl="1"/>
            <a:r>
              <a:rPr lang="en-US" dirty="0"/>
              <a:t>Establishing restrictions on lot-to-lot drainage</a:t>
            </a:r>
          </a:p>
          <a:p>
            <a:r>
              <a:rPr lang="en-US" dirty="0"/>
              <a:t>Driveways, Curbs, Sidewalks, and Steps</a:t>
            </a:r>
          </a:p>
          <a:p>
            <a:pPr lvl="1"/>
            <a:r>
              <a:rPr lang="en-US" dirty="0"/>
              <a:t>Materials, width, and lot coverage</a:t>
            </a:r>
          </a:p>
          <a:p>
            <a:pPr lvl="1"/>
            <a:r>
              <a:rPr lang="en-US" dirty="0"/>
              <a:t>Provisions for removal of existing rolling or waterfall steps</a:t>
            </a:r>
          </a:p>
          <a:p>
            <a:pPr lvl="1"/>
            <a:r>
              <a:rPr lang="en-US" dirty="0"/>
              <a:t>Provisions for existing non-conforming structures</a:t>
            </a:r>
          </a:p>
          <a:p>
            <a:r>
              <a:rPr lang="en-US" dirty="0"/>
              <a:t>Fences and Walls</a:t>
            </a:r>
          </a:p>
          <a:p>
            <a:pPr lvl="1"/>
            <a:r>
              <a:rPr lang="en-US" dirty="0"/>
              <a:t>Location, height, and materials</a:t>
            </a:r>
          </a:p>
          <a:p>
            <a:r>
              <a:rPr lang="en-US" dirty="0"/>
              <a:t>Floor Area Ratio</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11</a:t>
            </a:fld>
            <a:endParaRPr lang="en-US" dirty="0"/>
          </a:p>
        </p:txBody>
      </p:sp>
    </p:spTree>
    <p:extLst>
      <p:ext uri="{BB962C8B-B14F-4D97-AF65-F5344CB8AC3E}">
        <p14:creationId xmlns:p14="http://schemas.microsoft.com/office/powerpoint/2010/main" val="97541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10000"/>
          </a:bodyPr>
          <a:lstStyle/>
          <a:p>
            <a:r>
              <a:rPr lang="en-US" dirty="0"/>
              <a:t>Landscaping or Other Natural Features:</a:t>
            </a:r>
          </a:p>
          <a:p>
            <a:pPr lvl="1"/>
            <a:r>
              <a:rPr lang="en-US" dirty="0"/>
              <a:t>Materials and allowable percentage of front yard coverage for impervious surfaces and hardscaping</a:t>
            </a:r>
          </a:p>
          <a:p>
            <a:pPr lvl="1"/>
            <a:r>
              <a:rPr lang="en-US" dirty="0"/>
              <a:t>Provisions for tree preservation</a:t>
            </a:r>
          </a:p>
          <a:p>
            <a:r>
              <a:rPr lang="en-US" dirty="0"/>
              <a:t>Lot Coverage</a:t>
            </a:r>
          </a:p>
          <a:p>
            <a:pPr lvl="1"/>
            <a:r>
              <a:rPr lang="en-US" dirty="0"/>
              <a:t>Maximum lot coverage</a:t>
            </a:r>
          </a:p>
          <a:p>
            <a:r>
              <a:rPr lang="en-US" dirty="0"/>
              <a:t>Lot size</a:t>
            </a:r>
          </a:p>
          <a:p>
            <a:pPr lvl="1"/>
            <a:r>
              <a:rPr lang="en-US" dirty="0"/>
              <a:t>Minimum width</a:t>
            </a:r>
          </a:p>
          <a:p>
            <a:r>
              <a:rPr lang="en-US" dirty="0"/>
              <a:t>Paint</a:t>
            </a:r>
          </a:p>
          <a:p>
            <a:pPr lvl="1"/>
            <a:r>
              <a:rPr lang="en-US" dirty="0"/>
              <a:t>Provisions for painting stone and brick</a:t>
            </a:r>
          </a:p>
          <a:p>
            <a:pPr lvl="1"/>
            <a:r>
              <a:rPr lang="en-US" dirty="0"/>
              <a:t>Consideration of restriction of certain colors</a:t>
            </a:r>
          </a:p>
          <a:p>
            <a:pPr lvl="1"/>
            <a:r>
              <a:rPr lang="en-US" dirty="0"/>
              <a:t>Number of colors allowed</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288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dirty="0"/>
              <a:t>Off-Street Parking and Loading Requirements:</a:t>
            </a:r>
          </a:p>
          <a:p>
            <a:pPr lvl="1"/>
            <a:r>
              <a:rPr lang="en-US" dirty="0"/>
              <a:t>Minimum parking standards per dwelling unit</a:t>
            </a:r>
          </a:p>
          <a:p>
            <a:r>
              <a:rPr lang="en-US" dirty="0"/>
              <a:t>Permitted Uses</a:t>
            </a:r>
          </a:p>
          <a:p>
            <a:pPr lvl="1"/>
            <a:r>
              <a:rPr lang="en-US" dirty="0"/>
              <a:t>Single family</a:t>
            </a:r>
          </a:p>
          <a:p>
            <a:pPr lvl="1"/>
            <a:r>
              <a:rPr lang="en-US" dirty="0"/>
              <a:t>Provisions for existing non-conforming uses</a:t>
            </a:r>
          </a:p>
          <a:p>
            <a:r>
              <a:rPr lang="en-US" dirty="0"/>
              <a:t>Setbacks</a:t>
            </a:r>
          </a:p>
          <a:p>
            <a:pPr lvl="1"/>
            <a:r>
              <a:rPr lang="en-US" dirty="0"/>
              <a:t>Modifying front, side, and rear setback requirements, including accessory structures</a:t>
            </a:r>
          </a:p>
          <a:p>
            <a:pPr lvl="1"/>
            <a:r>
              <a:rPr lang="en-US" dirty="0"/>
              <a:t>Provisions for existing non-conforming structures</a:t>
            </a:r>
          </a:p>
          <a:p>
            <a:r>
              <a:rPr lang="en-US" dirty="0"/>
              <a:t>Slope</a:t>
            </a:r>
          </a:p>
          <a:p>
            <a:pPr lvl="1"/>
            <a:r>
              <a:rPr lang="en-US" dirty="0"/>
              <a:t>Provisions for modifications to the existing slope of a lot</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7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Solar Energy Systems:</a:t>
            </a:r>
          </a:p>
          <a:p>
            <a:pPr lvl="1"/>
            <a:r>
              <a:rPr lang="en-US" dirty="0"/>
              <a:t>Location and type</a:t>
            </a:r>
          </a:p>
          <a:p>
            <a:r>
              <a:rPr lang="en-US" dirty="0"/>
              <a:t>Stories</a:t>
            </a:r>
          </a:p>
          <a:p>
            <a:pPr lvl="1"/>
            <a:r>
              <a:rPr lang="en-US" dirty="0"/>
              <a:t>Maximum stories</a:t>
            </a:r>
          </a:p>
          <a:p>
            <a:pPr lvl="1"/>
            <a:r>
              <a:rPr lang="en-US" dirty="0"/>
              <a:t>Provisions for non-conforming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19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77500" lnSpcReduction="20000"/>
          </a:bodyPr>
          <a:lstStyle/>
          <a:p>
            <a:r>
              <a:rPr lang="en-US" sz="3000" dirty="0"/>
              <a:t>Accessory Structures</a:t>
            </a:r>
            <a:r>
              <a:rPr lang="en-US" dirty="0"/>
              <a:t>:</a:t>
            </a:r>
          </a:p>
          <a:p>
            <a:pPr lvl="1"/>
            <a:r>
              <a:rPr lang="en-US" dirty="0"/>
              <a:t>Style and materials</a:t>
            </a:r>
          </a:p>
          <a:p>
            <a:pPr lvl="1"/>
            <a:r>
              <a:rPr lang="en-US" dirty="0"/>
              <a:t>Roof slope</a:t>
            </a:r>
          </a:p>
          <a:p>
            <a:pPr lvl="1"/>
            <a:r>
              <a:rPr lang="en-US" dirty="0"/>
              <a:t>Replacement or remodeling of existing accessory structures</a:t>
            </a:r>
          </a:p>
          <a:p>
            <a:pPr lvl="1"/>
            <a:r>
              <a:rPr lang="en-US" dirty="0"/>
              <a:t>Clarifying the architectural styles, materials, size, and applicability</a:t>
            </a:r>
          </a:p>
          <a:p>
            <a:r>
              <a:rPr lang="en-US" sz="3000" dirty="0"/>
              <a:t>Architectural Styles:</a:t>
            </a:r>
          </a:p>
          <a:p>
            <a:pPr lvl="1"/>
            <a:r>
              <a:rPr lang="en-US" dirty="0"/>
              <a:t>Defining the architectural styles allowed</a:t>
            </a:r>
          </a:p>
          <a:p>
            <a:pPr lvl="1"/>
            <a:r>
              <a:rPr lang="en-US" dirty="0"/>
              <a:t>Standards for remodels and additions</a:t>
            </a:r>
          </a:p>
          <a:p>
            <a:pPr lvl="1"/>
            <a:r>
              <a:rPr lang="en-US" dirty="0"/>
              <a:t>Standards for new construction</a:t>
            </a:r>
          </a:p>
          <a:p>
            <a:pPr lvl="1"/>
            <a:r>
              <a:rPr lang="en-US" dirty="0"/>
              <a:t>Provisions for existing non-contributing structures</a:t>
            </a:r>
          </a:p>
          <a:p>
            <a:r>
              <a:rPr lang="en-US" sz="3000" dirty="0"/>
              <a:t>Building Elevations:</a:t>
            </a:r>
          </a:p>
          <a:p>
            <a:pPr lvl="1"/>
            <a:r>
              <a:rPr lang="en-US" dirty="0"/>
              <a:t>Minimum number of architectural features required</a:t>
            </a:r>
          </a:p>
          <a:p>
            <a:pPr lvl="1"/>
            <a:r>
              <a:rPr lang="en-US" dirty="0"/>
              <a:t>Standards for remodels and additions</a:t>
            </a:r>
          </a:p>
          <a:p>
            <a:pPr lvl="1"/>
            <a:r>
              <a:rPr lang="en-US" dirty="0"/>
              <a:t>Standards for new construction</a:t>
            </a:r>
          </a:p>
          <a:p>
            <a:pPr lvl="1"/>
            <a:r>
              <a:rPr lang="en-US" dirty="0"/>
              <a:t>Provisions for existing non-contributing structures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005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Building Materials:</a:t>
            </a:r>
          </a:p>
          <a:p>
            <a:pPr lvl="1"/>
            <a:r>
              <a:rPr lang="en-US" dirty="0"/>
              <a:t>Material types</a:t>
            </a:r>
          </a:p>
          <a:p>
            <a:pPr lvl="1"/>
            <a:r>
              <a:rPr lang="en-US" dirty="0"/>
              <a:t>Applicability and placement of certain allowed materials</a:t>
            </a:r>
          </a:p>
          <a:p>
            <a:pPr lvl="1"/>
            <a:r>
              <a:rPr lang="en-US" dirty="0"/>
              <a:t>Provisions for existing non-contributing structures</a:t>
            </a:r>
          </a:p>
          <a:p>
            <a:r>
              <a:rPr lang="en-US" dirty="0"/>
              <a:t>Chimneys:</a:t>
            </a:r>
          </a:p>
          <a:p>
            <a:pPr lvl="1"/>
            <a:r>
              <a:rPr lang="en-US" dirty="0"/>
              <a:t>Materials, form, and placement based on architectural style</a:t>
            </a:r>
          </a:p>
          <a:p>
            <a:r>
              <a:rPr lang="en-US" dirty="0"/>
              <a:t>Porch Styles:</a:t>
            </a:r>
          </a:p>
          <a:p>
            <a:pPr lvl="1"/>
            <a:r>
              <a:rPr lang="en-US" dirty="0"/>
              <a:t>Materials, architectural style, and placement</a:t>
            </a:r>
          </a:p>
          <a:p>
            <a:pPr lvl="1"/>
            <a:r>
              <a:rPr lang="en-US" dirty="0"/>
              <a:t>Standards for enclosures</a:t>
            </a:r>
          </a:p>
          <a:p>
            <a:pPr lvl="1"/>
            <a:r>
              <a:rPr lang="en-US" dirty="0"/>
              <a:t>Provisions for remodels or additions to existing structures</a:t>
            </a:r>
          </a:p>
          <a:p>
            <a:r>
              <a:rPr lang="en-US" dirty="0"/>
              <a:t>Roof Form and Pitch:</a:t>
            </a:r>
          </a:p>
          <a:p>
            <a:pPr lvl="1"/>
            <a:r>
              <a:rPr lang="en-US" dirty="0"/>
              <a:t>Provisions for remodels or additions to existing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249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Roofing Materials:</a:t>
            </a:r>
          </a:p>
          <a:p>
            <a:pPr lvl="1"/>
            <a:r>
              <a:rPr lang="en-US" dirty="0"/>
              <a:t>Provisions for remodels or additions to existing structures</a:t>
            </a:r>
          </a:p>
          <a:p>
            <a:r>
              <a:rPr lang="en-US" dirty="0"/>
              <a:t>Windows:</a:t>
            </a:r>
          </a:p>
          <a:p>
            <a:pPr lvl="1"/>
            <a:r>
              <a:rPr lang="en-US" dirty="0"/>
              <a:t>Placement, architectural standards, and materials</a:t>
            </a:r>
          </a:p>
          <a:p>
            <a:pPr lvl="1"/>
            <a:r>
              <a:rPr lang="en-US" dirty="0"/>
              <a:t>Provisions for remodels or additions to existing structures</a:t>
            </a:r>
          </a:p>
          <a:p>
            <a:r>
              <a:rPr lang="en-US" dirty="0"/>
              <a:t>Work Reviews:</a:t>
            </a:r>
          </a:p>
          <a:p>
            <a:pPr lvl="1"/>
            <a:r>
              <a:rPr lang="en-US" dirty="0"/>
              <a:t>Language to detail the requirements for a work review by the City</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178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Sec. 51A-4.505 Conservation Districts</a:t>
            </a:r>
          </a:p>
        </p:txBody>
      </p:sp>
      <p:sp>
        <p:nvSpPr>
          <p:cNvPr id="3" name="Content Placeholder 2"/>
          <p:cNvSpPr>
            <a:spLocks noGrp="1"/>
          </p:cNvSpPr>
          <p:nvPr>
            <p:ph idx="1"/>
          </p:nvPr>
        </p:nvSpPr>
        <p:spPr>
          <a:xfrm>
            <a:off x="228600" y="868362"/>
            <a:ext cx="8769096" cy="4922838"/>
          </a:xfrm>
        </p:spPr>
        <p:txBody>
          <a:bodyPr>
            <a:normAutofit fontScale="77500" lnSpcReduction="20000"/>
          </a:bodyPr>
          <a:lstStyle/>
          <a:p>
            <a:pPr algn="l">
              <a:spcAft>
                <a:spcPts val="900"/>
              </a:spcAft>
            </a:pPr>
            <a:r>
              <a:rPr lang="en-US" sz="1800" b="0" i="0" u="none" strike="noStrike" dirty="0">
                <a:solidFill>
                  <a:schemeClr val="tx2"/>
                </a:solidFill>
                <a:effectLst/>
                <a:latin typeface="Times New Roman" panose="02020603050405020304" pitchFamily="18" charset="0"/>
              </a:rPr>
              <a:t>   (b)   </a:t>
            </a:r>
            <a:r>
              <a:rPr lang="en-US" sz="1800" b="0" i="0" u="sng" dirty="0">
                <a:solidFill>
                  <a:schemeClr val="tx2"/>
                </a:solidFill>
                <a:effectLst/>
                <a:latin typeface="Times New Roman" panose="02020603050405020304" pitchFamily="18" charset="0"/>
              </a:rPr>
              <a:t>Findings and purpose</a:t>
            </a:r>
            <a:r>
              <a:rPr lang="en-US" sz="1800" b="0" i="0" u="none" strike="noStrike" dirty="0">
                <a:solidFill>
                  <a:schemeClr val="tx2"/>
                </a:solidFill>
                <a:effectLst/>
                <a:latin typeface="Times New Roman" panose="02020603050405020304" pitchFamily="18" charset="0"/>
              </a:rPr>
              <a:t>.</a:t>
            </a:r>
            <a:endParaRPr lang="en-US" sz="1800" b="0" i="0" dirty="0">
              <a:solidFill>
                <a:schemeClr val="tx2"/>
              </a:solidFill>
              <a:effectLst/>
              <a:latin typeface="Times New Roman" panose="02020603050405020304" pitchFamily="18" charset="0"/>
            </a:endParaRPr>
          </a:p>
          <a:p>
            <a:pPr algn="l">
              <a:spcAft>
                <a:spcPts val="900"/>
              </a:spcAft>
            </a:pPr>
            <a:r>
              <a:rPr lang="en-US" sz="1800" b="0" i="0" dirty="0">
                <a:solidFill>
                  <a:schemeClr val="tx2"/>
                </a:solidFill>
                <a:effectLst/>
                <a:latin typeface="Times New Roman" panose="02020603050405020304" pitchFamily="18" charset="0"/>
              </a:rPr>
              <a:t>      (1)   State law authorizes the city of Dallas to regulate the construction, alteration, reconstruction, or razing of buildings and other structures in "designated places and areas of historic, cultural, or architectural importance and significance."</a:t>
            </a:r>
          </a:p>
          <a:p>
            <a:pPr algn="l">
              <a:spcAft>
                <a:spcPts val="900"/>
              </a:spcAft>
            </a:pPr>
            <a:r>
              <a:rPr lang="en-US" sz="1800" b="0" i="0" dirty="0">
                <a:solidFill>
                  <a:schemeClr val="tx2"/>
                </a:solidFill>
                <a:effectLst/>
                <a:latin typeface="Times New Roman" panose="02020603050405020304" pitchFamily="18" charset="0"/>
              </a:rPr>
              <a:t>      (2)   Conservation districts are intended to provide a means of conserving an area's distinctive character by protecting or enhancing its physical attributes.</a:t>
            </a:r>
          </a:p>
          <a:p>
            <a:pPr algn="l">
              <a:spcAft>
                <a:spcPts val="900"/>
              </a:spcAft>
            </a:pPr>
            <a:r>
              <a:rPr lang="en-US" sz="1800" b="0" i="0" dirty="0">
                <a:solidFill>
                  <a:schemeClr val="tx2"/>
                </a:solidFill>
                <a:effectLst/>
                <a:latin typeface="Times New Roman" panose="02020603050405020304" pitchFamily="18" charset="0"/>
              </a:rPr>
              <a:t>      (3)   Conservation districts are distinguished from historic overlay districts, which preserve historic residential or commercial places; neighborhood stabilization overlay districts, which preserve single family neighborhoods by imposing neighborhood- specific yard, lot, and space regulations that reflect the existing character of the neighborhood; and planned development districts, which provide flexibility in planning and construction while protecting contiguous land uses and significant features.</a:t>
            </a:r>
          </a:p>
          <a:p>
            <a:pPr algn="l">
              <a:spcAft>
                <a:spcPts val="900"/>
              </a:spcAft>
            </a:pPr>
            <a:r>
              <a:rPr lang="en-US" sz="1800" b="0" i="0" dirty="0">
                <a:solidFill>
                  <a:schemeClr val="tx2"/>
                </a:solidFill>
                <a:effectLst/>
                <a:latin typeface="Times New Roman" panose="02020603050405020304" pitchFamily="18" charset="0"/>
              </a:rPr>
              <a:t>      (4)   The purpose of a CD is to:</a:t>
            </a:r>
          </a:p>
          <a:p>
            <a:pPr algn="l">
              <a:spcAft>
                <a:spcPts val="900"/>
              </a:spcAft>
            </a:pPr>
            <a:r>
              <a:rPr lang="en-US" sz="1800" b="0" i="0" dirty="0">
                <a:solidFill>
                  <a:schemeClr val="tx2"/>
                </a:solidFill>
                <a:effectLst/>
                <a:latin typeface="Times New Roman" panose="02020603050405020304" pitchFamily="18" charset="0"/>
              </a:rPr>
              <a:t>         (A)   protect the physical attributes of an area or neighborhood;</a:t>
            </a:r>
          </a:p>
          <a:p>
            <a:pPr algn="l">
              <a:spcAft>
                <a:spcPts val="900"/>
              </a:spcAft>
            </a:pPr>
            <a:r>
              <a:rPr lang="en-US" sz="1800" b="0" i="0" dirty="0">
                <a:solidFill>
                  <a:schemeClr val="tx2"/>
                </a:solidFill>
                <a:effectLst/>
                <a:latin typeface="Times New Roman" panose="02020603050405020304" pitchFamily="18" charset="0"/>
              </a:rPr>
              <a:t>         (B)   promote development or redevelopment that is compatible with an existing area or neighborhood;</a:t>
            </a:r>
          </a:p>
          <a:p>
            <a:pPr algn="l">
              <a:spcAft>
                <a:spcPts val="900"/>
              </a:spcAft>
            </a:pPr>
            <a:r>
              <a:rPr lang="en-US" sz="1800" b="0" i="0" dirty="0">
                <a:solidFill>
                  <a:schemeClr val="tx2"/>
                </a:solidFill>
                <a:effectLst/>
                <a:latin typeface="Times New Roman" panose="02020603050405020304" pitchFamily="18" charset="0"/>
              </a:rPr>
              <a:t>         (C)   promote economic revitalization;</a:t>
            </a:r>
          </a:p>
          <a:p>
            <a:pPr algn="l">
              <a:spcAft>
                <a:spcPts val="900"/>
              </a:spcAft>
            </a:pPr>
            <a:r>
              <a:rPr lang="en-US" sz="1800" b="0" i="0" dirty="0">
                <a:solidFill>
                  <a:schemeClr val="tx2"/>
                </a:solidFill>
                <a:effectLst/>
                <a:latin typeface="Times New Roman" panose="02020603050405020304" pitchFamily="18" charset="0"/>
              </a:rPr>
              <a:t>         (D)   enhance the livability of the city; and</a:t>
            </a:r>
          </a:p>
          <a:p>
            <a:pPr algn="l">
              <a:spcAft>
                <a:spcPts val="900"/>
              </a:spcAft>
            </a:pPr>
            <a:r>
              <a:rPr lang="en-US" sz="1800" b="0" i="0" dirty="0">
                <a:solidFill>
                  <a:schemeClr val="tx2"/>
                </a:solidFill>
                <a:effectLst/>
                <a:latin typeface="Times New Roman" panose="02020603050405020304" pitchFamily="18" charset="0"/>
              </a:rPr>
              <a:t>         (E)   ensure harmonious, orderly, and efficient growth.</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18</a:t>
            </a:fld>
            <a:endParaRPr lang="en-US" dirty="0"/>
          </a:p>
        </p:txBody>
      </p:sp>
    </p:spTree>
    <p:extLst>
      <p:ext uri="{BB962C8B-B14F-4D97-AF65-F5344CB8AC3E}">
        <p14:creationId xmlns:p14="http://schemas.microsoft.com/office/powerpoint/2010/main" val="317020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457200" y="152400"/>
            <a:ext cx="8229600" cy="792162"/>
          </a:xfrm>
        </p:spPr>
        <p:txBody>
          <a:bodyPr/>
          <a:lstStyle/>
          <a:p>
            <a:r>
              <a:rPr lang="en-US" dirty="0"/>
              <a:t>Procedure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457200" y="838200"/>
            <a:ext cx="8305800" cy="5041710"/>
          </a:xfrm>
        </p:spPr>
        <p:txBody>
          <a:bodyPr>
            <a:normAutofit/>
          </a:bodyPr>
          <a:lstStyle/>
          <a:p>
            <a:pPr marL="0" indent="0">
              <a:spcBef>
                <a:spcPts val="1200"/>
              </a:spcBef>
              <a:buNone/>
            </a:pPr>
            <a:r>
              <a:rPr lang="en-US" sz="2600" dirty="0"/>
              <a:t>To speak during the discussion portions of tonight’s meeting:</a:t>
            </a:r>
          </a:p>
          <a:p>
            <a:pPr lvl="1">
              <a:spcBef>
                <a:spcPts val="1200"/>
              </a:spcBef>
            </a:pPr>
            <a:r>
              <a:rPr lang="en-US" sz="2200" dirty="0"/>
              <a:t>Please raise your hand and wait to be recognized before you begin speaking</a:t>
            </a:r>
          </a:p>
          <a:p>
            <a:pPr lvl="1">
              <a:spcBef>
                <a:spcPts val="1200"/>
              </a:spcBef>
            </a:pPr>
            <a:r>
              <a:rPr lang="en-US" sz="2200" dirty="0"/>
              <a:t>Before your comments, </a:t>
            </a:r>
            <a:r>
              <a:rPr lang="en-US" sz="2200" b="1" dirty="0"/>
              <a:t>state your name and address </a:t>
            </a:r>
            <a:r>
              <a:rPr lang="en-US" sz="2200" dirty="0"/>
              <a:t>for the record</a:t>
            </a:r>
          </a:p>
          <a:p>
            <a:pPr lvl="1">
              <a:spcBef>
                <a:spcPts val="1200"/>
              </a:spcBef>
            </a:pPr>
            <a:r>
              <a:rPr lang="en-US" sz="2200" dirty="0"/>
              <a:t>All comments must be related to the topic being discussed at that time</a:t>
            </a:r>
          </a:p>
          <a:p>
            <a:pPr marL="457200" lvl="1" indent="0">
              <a:spcBef>
                <a:spcPts val="1200"/>
              </a:spcBef>
              <a:buNone/>
            </a:pPr>
            <a:endParaRPr lang="en-US" sz="2200" dirty="0"/>
          </a:p>
          <a:p>
            <a:pPr marL="514350" indent="-457200">
              <a:spcBef>
                <a:spcPts val="1200"/>
              </a:spcBef>
            </a:pPr>
            <a:endParaRPr lang="en-US" dirty="0"/>
          </a:p>
        </p:txBody>
      </p:sp>
      <p:sp>
        <p:nvSpPr>
          <p:cNvPr id="4" name="Slide Number Placeholder 9">
            <a:extLst>
              <a:ext uri="{FF2B5EF4-FFF2-40B4-BE49-F238E27FC236}">
                <a16:creationId xmlns:a16="http://schemas.microsoft.com/office/drawing/2014/main" id="{5BEADD7E-B585-458D-8FBB-1957EB983CD0}"/>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19</a:t>
            </a:fld>
            <a:endParaRPr lang="en-US" dirty="0"/>
          </a:p>
        </p:txBody>
      </p:sp>
    </p:spTree>
    <p:extLst>
      <p:ext uri="{BB962C8B-B14F-4D97-AF65-F5344CB8AC3E}">
        <p14:creationId xmlns:p14="http://schemas.microsoft.com/office/powerpoint/2010/main" val="345690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2</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r>
              <a:rPr lang="en-US" sz="2400" u="sng" dirty="0">
                <a:solidFill>
                  <a:srgbClr val="063F88"/>
                </a:solidFill>
              </a:rPr>
              <a:t>Staff Contact</a:t>
            </a:r>
          </a:p>
          <a:p>
            <a:r>
              <a:rPr lang="en-US" sz="2400" dirty="0">
                <a:solidFill>
                  <a:srgbClr val="063F88"/>
                </a:solidFill>
              </a:rPr>
              <a:t>Trevor Brown</a:t>
            </a:r>
          </a:p>
          <a:p>
            <a:r>
              <a:rPr lang="en-US" sz="2400" dirty="0">
                <a:solidFill>
                  <a:srgbClr val="063F88"/>
                </a:solidFill>
              </a:rPr>
              <a:t>Trevor.brown@dallas.gov</a:t>
            </a:r>
          </a:p>
          <a:p>
            <a:r>
              <a:rPr lang="en-US" sz="2400" dirty="0">
                <a:solidFill>
                  <a:srgbClr val="063F88"/>
                </a:solidFill>
              </a:rPr>
              <a:t>214-670-4193</a:t>
            </a:r>
          </a:p>
          <a:p>
            <a:endParaRPr lang="en-US" sz="2400" dirty="0">
              <a:solidFill>
                <a:srgbClr val="063F88"/>
              </a:solidFill>
            </a:endParaRPr>
          </a:p>
          <a:p>
            <a:r>
              <a:rPr lang="en-US" sz="2400" u="sng" dirty="0">
                <a:solidFill>
                  <a:srgbClr val="063F88"/>
                </a:solidFill>
              </a:rPr>
              <a:t>Project Webpage</a:t>
            </a:r>
          </a:p>
          <a:p>
            <a:r>
              <a:rPr lang="en-US" sz="2300" u="sng" dirty="0">
                <a:solidFill>
                  <a:srgbClr val="0563C1"/>
                </a:solidFill>
                <a:effectLst/>
                <a:latin typeface="Calibri" panose="020F0502020204030204" pitchFamily="34" charset="0"/>
                <a:ea typeface="Calibri" panose="020F0502020204030204" pitchFamily="34" charset="0"/>
                <a:hlinkClick r:id="rId3"/>
              </a:rPr>
              <a:t>https://bit.ly/LakewoodExpansion</a:t>
            </a:r>
            <a:endParaRPr lang="en-US" sz="2300" dirty="0">
              <a:solidFill>
                <a:srgbClr val="063F88"/>
              </a:solidFill>
              <a:highlight>
                <a:srgbClr val="FFFF00"/>
              </a:highlight>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a:t>
            </a:fld>
            <a:endParaRPr lang="en-US" dirty="0"/>
          </a:p>
        </p:txBody>
      </p:sp>
      <p:sp>
        <p:nvSpPr>
          <p:cNvPr id="8" name="TextBox 7">
            <a:extLst>
              <a:ext uri="{FF2B5EF4-FFF2-40B4-BE49-F238E27FC236}">
                <a16:creationId xmlns:a16="http://schemas.microsoft.com/office/drawing/2014/main" id="{DC6D7EA1-D788-4EF2-ADD9-48B800D2C4C3}"/>
              </a:ext>
            </a:extLst>
          </p:cNvPr>
          <p:cNvSpPr txBox="1"/>
          <p:nvPr/>
        </p:nvSpPr>
        <p:spPr>
          <a:xfrm>
            <a:off x="4724400" y="1524000"/>
            <a:ext cx="4267200" cy="4524315"/>
          </a:xfrm>
          <a:prstGeom prst="rect">
            <a:avLst/>
          </a:prstGeom>
          <a:noFill/>
        </p:spPr>
        <p:txBody>
          <a:bodyPr wrap="square" rtlCol="0">
            <a:spAutoFit/>
          </a:bodyPr>
          <a:lstStyle/>
          <a:p>
            <a:r>
              <a:rPr lang="en-US" sz="2400" u="sng" dirty="0">
                <a:solidFill>
                  <a:srgbClr val="063F88"/>
                </a:solidFill>
              </a:rPr>
              <a:t>Agenda</a:t>
            </a:r>
          </a:p>
          <a:p>
            <a:pPr marL="342900" indent="-342900">
              <a:buFont typeface="Arial" panose="020B0604020202020204" pitchFamily="34" charset="0"/>
              <a:buChar char="•"/>
            </a:pPr>
            <a:r>
              <a:rPr lang="en-US" sz="2400" dirty="0">
                <a:solidFill>
                  <a:srgbClr val="063F88"/>
                </a:solidFill>
              </a:rPr>
              <a:t>Introduction &amp; Recap</a:t>
            </a:r>
          </a:p>
          <a:p>
            <a:pPr marL="342900" indent="-342900">
              <a:buFont typeface="Arial" panose="020B0604020202020204" pitchFamily="34" charset="0"/>
              <a:buChar char="•"/>
            </a:pPr>
            <a:r>
              <a:rPr lang="en-US" sz="2400" dirty="0">
                <a:solidFill>
                  <a:srgbClr val="063F88"/>
                </a:solidFill>
              </a:rPr>
              <a:t>Overview of process</a:t>
            </a:r>
          </a:p>
          <a:p>
            <a:pPr marL="342900" indent="-342900">
              <a:buFont typeface="Arial" panose="020B0604020202020204" pitchFamily="34" charset="0"/>
              <a:buChar char="•"/>
            </a:pPr>
            <a:r>
              <a:rPr lang="en-US" sz="2400" dirty="0">
                <a:solidFill>
                  <a:srgbClr val="063F88"/>
                </a:solidFill>
              </a:rPr>
              <a:t>Discussion</a:t>
            </a:r>
          </a:p>
          <a:p>
            <a:pPr marL="800100" lvl="1" indent="-342900">
              <a:buFont typeface="Arial" panose="020B0604020202020204" pitchFamily="34" charset="0"/>
              <a:buChar char="•"/>
            </a:pPr>
            <a:r>
              <a:rPr lang="en-US" sz="2400" dirty="0">
                <a:solidFill>
                  <a:srgbClr val="063F88"/>
                </a:solidFill>
              </a:rPr>
              <a:t>Recap - Driveway and curbing</a:t>
            </a:r>
          </a:p>
          <a:p>
            <a:pPr marL="800100" lvl="1" indent="-342900">
              <a:buFont typeface="Arial" panose="020B0604020202020204" pitchFamily="34" charset="0"/>
              <a:buChar char="•"/>
            </a:pPr>
            <a:r>
              <a:rPr lang="en-US" sz="2400" dirty="0">
                <a:solidFill>
                  <a:srgbClr val="063F88"/>
                </a:solidFill>
              </a:rPr>
              <a:t>Sidewalk</a:t>
            </a:r>
          </a:p>
          <a:p>
            <a:pPr marL="800100" lvl="1" indent="-342900">
              <a:buFont typeface="Arial" panose="020B0604020202020204" pitchFamily="34" charset="0"/>
              <a:buChar char="•"/>
            </a:pPr>
            <a:r>
              <a:rPr lang="en-US" sz="2400" dirty="0">
                <a:solidFill>
                  <a:srgbClr val="063F88"/>
                </a:solidFill>
              </a:rPr>
              <a:t>Front yard coverage</a:t>
            </a:r>
          </a:p>
          <a:p>
            <a:pPr marL="800100" lvl="1" indent="-342900">
              <a:buFont typeface="Arial" panose="020B0604020202020204" pitchFamily="34" charset="0"/>
              <a:buChar char="•"/>
            </a:pPr>
            <a:r>
              <a:rPr lang="en-US" sz="2400" dirty="0">
                <a:solidFill>
                  <a:srgbClr val="063F88"/>
                </a:solidFill>
              </a:rPr>
              <a:t>Use and parking</a:t>
            </a:r>
          </a:p>
          <a:p>
            <a:pPr marL="800100" lvl="1" indent="-342900">
              <a:buFont typeface="Arial" panose="020B0604020202020204" pitchFamily="34" charset="0"/>
              <a:buChar char="•"/>
            </a:pPr>
            <a:r>
              <a:rPr lang="en-US" sz="2400" dirty="0">
                <a:solidFill>
                  <a:srgbClr val="063F88"/>
                </a:solidFill>
              </a:rPr>
              <a:t>Density</a:t>
            </a:r>
          </a:p>
          <a:p>
            <a:pPr marL="800100" lvl="1" indent="-342900">
              <a:buFont typeface="Arial" panose="020B0604020202020204" pitchFamily="34" charset="0"/>
              <a:buChar char="•"/>
            </a:pPr>
            <a:r>
              <a:rPr lang="en-US" sz="2400" dirty="0">
                <a:solidFill>
                  <a:srgbClr val="063F88"/>
                </a:solidFill>
              </a:rPr>
              <a:t>Lot coverage</a:t>
            </a:r>
          </a:p>
          <a:p>
            <a:pPr marL="342900" indent="-342900">
              <a:buFont typeface="Arial" panose="020B0604020202020204" pitchFamily="34" charset="0"/>
              <a:buChar char="•"/>
            </a:pPr>
            <a:r>
              <a:rPr lang="en-US" sz="2400" dirty="0">
                <a:solidFill>
                  <a:srgbClr val="063F88"/>
                </a:solidFill>
              </a:rPr>
              <a:t>Next Steps</a:t>
            </a:r>
          </a:p>
        </p:txBody>
      </p:sp>
    </p:spTree>
    <p:extLst>
      <p:ext uri="{BB962C8B-B14F-4D97-AF65-F5344CB8AC3E}">
        <p14:creationId xmlns:p14="http://schemas.microsoft.com/office/powerpoint/2010/main" val="313309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Driveways and Curbing</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5041710"/>
          </a:xfrm>
        </p:spPr>
        <p:txBody>
          <a:bodyPr>
            <a:normAutofit fontScale="77500" lnSpcReduction="20000"/>
          </a:bodyPr>
          <a:lstStyle/>
          <a:p>
            <a:pPr marL="0" indent="0">
              <a:spcBef>
                <a:spcPts val="1200"/>
              </a:spcBef>
              <a:buNone/>
            </a:pPr>
            <a:r>
              <a:rPr lang="en-US" dirty="0"/>
              <a:t>Expand on the requirements for driveway access and location</a:t>
            </a:r>
          </a:p>
          <a:p>
            <a:pPr marL="0" indent="0">
              <a:spcBef>
                <a:spcPts val="1200"/>
              </a:spcBef>
              <a:buNone/>
            </a:pPr>
            <a:r>
              <a:rPr lang="en-US" b="1" dirty="0"/>
              <a:t>Existing Regulations CD-2</a:t>
            </a:r>
          </a:p>
          <a:p>
            <a:pPr>
              <a:spcBef>
                <a:spcPts val="1200"/>
              </a:spcBef>
            </a:pPr>
            <a:r>
              <a:rPr lang="en-US" dirty="0"/>
              <a:t>(1)All driveways and curbing located between a main structure and the front or </a:t>
            </a:r>
            <a:r>
              <a:rPr lang="en-US" dirty="0" err="1"/>
              <a:t>cornerside</a:t>
            </a:r>
            <a:r>
              <a:rPr lang="en-US" dirty="0"/>
              <a:t> lot line must be constructed of a permanent outdoor paving material such as concrete, interlocking concrete paving block, or brick and stone pavers. Loose aggregate pavement such as gravel and bark mulch are not permitted in this area.</a:t>
            </a:r>
          </a:p>
          <a:p>
            <a:pPr>
              <a:spcBef>
                <a:spcPts val="1200"/>
              </a:spcBef>
            </a:pPr>
            <a:r>
              <a:rPr lang="en-US" dirty="0"/>
              <a:t>(2)Except as provided in paragraph (3), driveways are limited to one curb cut per lot and may not exceed 24 feet in width.</a:t>
            </a:r>
          </a:p>
          <a:p>
            <a:pPr>
              <a:spcBef>
                <a:spcPts val="1200"/>
              </a:spcBef>
            </a:pPr>
            <a:r>
              <a:rPr lang="en-US" dirty="0"/>
              <a:t>(3)Two curb cuts are permitted on lots with main structures facing Abrams Road or Gaston Avenue.</a:t>
            </a:r>
          </a:p>
          <a:p>
            <a:pPr marL="514350" indent="-514350">
              <a:spcBef>
                <a:spcPts val="1200"/>
              </a:spcBef>
              <a:buFont typeface="+mj-lt"/>
              <a:buAutoNum type="alphaLcParenR"/>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20</a:t>
            </a:fld>
            <a:endParaRPr lang="en-US" dirty="0"/>
          </a:p>
        </p:txBody>
      </p:sp>
    </p:spTree>
    <p:extLst>
      <p:ext uri="{BB962C8B-B14F-4D97-AF65-F5344CB8AC3E}">
        <p14:creationId xmlns:p14="http://schemas.microsoft.com/office/powerpoint/2010/main" val="73975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a:t>Recap - Driveways</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Language from existing CD-2 ordinance should apply except driveway width should be less than the 24’ allowed.  Most stated 12’ width.</a:t>
            </a:r>
          </a:p>
          <a:p>
            <a:pPr>
              <a:spcBef>
                <a:spcPts val="1200"/>
              </a:spcBef>
              <a:buFont typeface="Wingdings" panose="05000000000000000000" pitchFamily="2" charset="2"/>
              <a:buChar char="Ø"/>
            </a:pPr>
            <a:r>
              <a:rPr lang="en-US" sz="2400" dirty="0"/>
              <a:t>Permeability of materials should be considered.</a:t>
            </a:r>
          </a:p>
          <a:p>
            <a:pPr>
              <a:spcBef>
                <a:spcPts val="1200"/>
              </a:spcBef>
              <a:buFont typeface="Wingdings" panose="05000000000000000000" pitchFamily="2" charset="2"/>
              <a:buChar char="Ø"/>
            </a:pPr>
            <a:r>
              <a:rPr lang="en-US" sz="2400" dirty="0"/>
              <a:t>Existing circular drives should be allowed to be rebuilt, and consideration should be made to allow them on larger lots.</a:t>
            </a:r>
          </a:p>
          <a:p>
            <a:pPr>
              <a:spcBef>
                <a:spcPts val="1200"/>
              </a:spcBef>
              <a:buFont typeface="Wingdings" panose="05000000000000000000" pitchFamily="2" charset="2"/>
              <a:buChar char="Ø"/>
            </a:pPr>
            <a:r>
              <a:rPr lang="en-US" sz="2400" dirty="0"/>
              <a:t>Ribbon drives should be allowed with gravel or permeable paving as acceptable fill between drive strips.</a:t>
            </a:r>
            <a:endParaRPr lang="en-US" sz="2000" dirty="0"/>
          </a:p>
          <a:p>
            <a:pPr>
              <a:spcBef>
                <a:spcPts val="1200"/>
              </a:spcBef>
              <a:buFont typeface="Wingdings" panose="05000000000000000000" pitchFamily="2" charset="2"/>
              <a:buChar char="Ø"/>
            </a:pPr>
            <a:endParaRPr lang="en-US" sz="2400" dirty="0"/>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21</a:t>
            </a:fld>
            <a:endParaRPr lang="en-US" dirty="0"/>
          </a:p>
        </p:txBody>
      </p:sp>
    </p:spTree>
    <p:extLst>
      <p:ext uri="{BB962C8B-B14F-4D97-AF65-F5344CB8AC3E}">
        <p14:creationId xmlns:p14="http://schemas.microsoft.com/office/powerpoint/2010/main" val="172773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122238"/>
            <a:ext cx="8229600" cy="792162"/>
          </a:xfrm>
        </p:spPr>
        <p:txBody>
          <a:bodyPr/>
          <a:lstStyle/>
          <a:p>
            <a:r>
              <a:rPr lang="en-US" dirty="0"/>
              <a:t>Petition Topic - Sidewalks</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768096" y="762000"/>
            <a:ext cx="8071104" cy="2209800"/>
          </a:xfrm>
        </p:spPr>
        <p:txBody>
          <a:bodyPr>
            <a:normAutofit fontScale="92500" lnSpcReduction="10000"/>
          </a:bodyPr>
          <a:lstStyle/>
          <a:p>
            <a:pPr marL="0" indent="0">
              <a:spcBef>
                <a:spcPts val="1200"/>
              </a:spcBef>
              <a:buNone/>
            </a:pPr>
            <a:r>
              <a:rPr lang="en-US" dirty="0"/>
              <a:t>Expand on the requirements for sidewalks in front yard leading to main structure</a:t>
            </a:r>
          </a:p>
          <a:p>
            <a:pPr marL="0" indent="0">
              <a:spcBef>
                <a:spcPts val="1200"/>
              </a:spcBef>
              <a:buNone/>
            </a:pPr>
            <a:r>
              <a:rPr lang="en-US" b="1" dirty="0"/>
              <a:t>Existing Regulations CD-2</a:t>
            </a:r>
          </a:p>
          <a:p>
            <a:pPr>
              <a:spcBef>
                <a:spcPts val="1200"/>
              </a:spcBef>
            </a:pPr>
            <a:r>
              <a:rPr lang="en-US" dirty="0"/>
              <a:t>Sidewalks located interior to the lot line may be constructed  of any legal material.</a:t>
            </a:r>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22</a:t>
            </a:fld>
            <a:endParaRPr lang="en-US" dirty="0"/>
          </a:p>
        </p:txBody>
      </p:sp>
      <p:sp>
        <p:nvSpPr>
          <p:cNvPr id="5" name="Title 1">
            <a:extLst>
              <a:ext uri="{FF2B5EF4-FFF2-40B4-BE49-F238E27FC236}">
                <a16:creationId xmlns:a16="http://schemas.microsoft.com/office/drawing/2014/main" id="{91FF97C1-8B7A-43CF-8950-8943F6F8973D}"/>
              </a:ext>
            </a:extLst>
          </p:cNvPr>
          <p:cNvSpPr txBox="1">
            <a:spLocks/>
          </p:cNvSpPr>
          <p:nvPr/>
        </p:nvSpPr>
        <p:spPr>
          <a:xfrm>
            <a:off x="667512" y="289560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a:lstStyle>
          <a:p>
            <a:r>
              <a:rPr lang="en-US" dirty="0"/>
              <a:t>Petition Topic - Front yard coverage</a:t>
            </a:r>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dirty="0"/>
              <a:t>Expand on the requirements for nonpermeable paving in the front yard</a:t>
            </a:r>
          </a:p>
          <a:p>
            <a:pPr marL="0" indent="0">
              <a:spcBef>
                <a:spcPts val="1200"/>
              </a:spcBef>
              <a:buFont typeface="Arial" panose="020B0604020202020204" pitchFamily="34" charset="0"/>
              <a:buNone/>
            </a:pPr>
            <a:r>
              <a:rPr lang="en-US" b="1" dirty="0"/>
              <a:t>Existing Regulations CD-2</a:t>
            </a:r>
          </a:p>
          <a:p>
            <a:pPr>
              <a:spcBef>
                <a:spcPts val="1200"/>
              </a:spcBef>
            </a:pPr>
            <a:r>
              <a:rPr lang="en-US" dirty="0"/>
              <a:t>No more than 30 percent of the front yard may be covered in nonpermeable paving material.</a:t>
            </a:r>
          </a:p>
        </p:txBody>
      </p:sp>
    </p:spTree>
    <p:extLst>
      <p:ext uri="{BB962C8B-B14F-4D97-AF65-F5344CB8AC3E}">
        <p14:creationId xmlns:p14="http://schemas.microsoft.com/office/powerpoint/2010/main" val="205471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464296" cy="4907280"/>
          </a:xfrm>
        </p:spPr>
        <p:txBody>
          <a:bodyPr>
            <a:normAutofit/>
          </a:bodyPr>
          <a:lstStyle/>
          <a:p>
            <a:pPr marL="0" indent="0" algn="ctr">
              <a:buNone/>
            </a:pPr>
            <a:r>
              <a:rPr lang="en-US" sz="6000" dirty="0"/>
              <a:t>Discussion - Sidewalks</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691896" y="1257300"/>
            <a:ext cx="8071104" cy="43815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Materials</a:t>
            </a:r>
          </a:p>
          <a:p>
            <a:pPr lvl="1">
              <a:spcBef>
                <a:spcPts val="1200"/>
              </a:spcBef>
              <a:buFont typeface="Wingdings" panose="05000000000000000000" pitchFamily="2" charset="2"/>
              <a:buChar char="Ø"/>
            </a:pPr>
            <a:r>
              <a:rPr lang="en-US" sz="2000" dirty="0"/>
              <a:t>Concrete (brushed, smooth, stamped)</a:t>
            </a:r>
          </a:p>
          <a:p>
            <a:pPr lvl="1">
              <a:spcBef>
                <a:spcPts val="1200"/>
              </a:spcBef>
              <a:buFont typeface="Wingdings" panose="05000000000000000000" pitchFamily="2" charset="2"/>
              <a:buChar char="Ø"/>
            </a:pPr>
            <a:r>
              <a:rPr lang="en-US" sz="2000" dirty="0"/>
              <a:t>Brick</a:t>
            </a:r>
          </a:p>
          <a:p>
            <a:pPr lvl="1">
              <a:spcBef>
                <a:spcPts val="1200"/>
              </a:spcBef>
              <a:buFont typeface="Wingdings" panose="05000000000000000000" pitchFamily="2" charset="2"/>
              <a:buChar char="Ø"/>
            </a:pPr>
            <a:r>
              <a:rPr lang="en-US" sz="2000" dirty="0"/>
              <a:t>Stone </a:t>
            </a:r>
            <a:endParaRPr lang="en-US" sz="2400" dirty="0"/>
          </a:p>
          <a:p>
            <a:pPr>
              <a:spcBef>
                <a:spcPts val="1200"/>
              </a:spcBef>
              <a:buFont typeface="Wingdings" panose="05000000000000000000" pitchFamily="2" charset="2"/>
              <a:buChar char="Ø"/>
            </a:pPr>
            <a:r>
              <a:rPr lang="en-US" sz="2400" dirty="0"/>
              <a:t>Type/design</a:t>
            </a:r>
          </a:p>
          <a:p>
            <a:pPr lvl="1">
              <a:spcBef>
                <a:spcPts val="1200"/>
              </a:spcBef>
              <a:buFont typeface="Wingdings" panose="05000000000000000000" pitchFamily="2" charset="2"/>
              <a:buChar char="Ø"/>
            </a:pPr>
            <a:r>
              <a:rPr lang="en-US" sz="2000" dirty="0"/>
              <a:t>Straight</a:t>
            </a:r>
          </a:p>
          <a:p>
            <a:pPr lvl="1">
              <a:spcBef>
                <a:spcPts val="1200"/>
              </a:spcBef>
              <a:buFont typeface="Wingdings" panose="05000000000000000000" pitchFamily="2" charset="2"/>
              <a:buChar char="Ø"/>
            </a:pPr>
            <a:r>
              <a:rPr lang="en-US" sz="2000" dirty="0"/>
              <a:t>Curved</a:t>
            </a:r>
          </a:p>
          <a:p>
            <a:pPr lvl="1">
              <a:spcBef>
                <a:spcPts val="1200"/>
              </a:spcBef>
              <a:buFont typeface="Wingdings" panose="05000000000000000000" pitchFamily="2" charset="2"/>
              <a:buChar char="Ø"/>
            </a:pPr>
            <a:r>
              <a:rPr lang="en-US" sz="2000" dirty="0"/>
              <a:t>Walk with space between for grass/gravel</a:t>
            </a:r>
          </a:p>
          <a:p>
            <a:pPr>
              <a:spcBef>
                <a:spcPts val="1200"/>
              </a:spcBef>
              <a:buFont typeface="Wingdings" panose="05000000000000000000" pitchFamily="2" charset="2"/>
              <a:buChar char="Ø"/>
            </a:pPr>
            <a:r>
              <a:rPr lang="en-US" sz="2400" dirty="0"/>
              <a:t>Coverage by nonpermeable materials</a:t>
            </a:r>
          </a:p>
          <a:p>
            <a:pPr>
              <a:spcBef>
                <a:spcPts val="1200"/>
              </a:spcBef>
              <a:buFont typeface="Wingdings" panose="05000000000000000000" pitchFamily="2" charset="2"/>
              <a:buChar char="Ø"/>
            </a:pPr>
            <a:r>
              <a:rPr lang="en-US" sz="2400" dirty="0"/>
              <a:t>What materials count as nonpermeable?</a:t>
            </a:r>
          </a:p>
          <a:p>
            <a:pPr marL="514350" indent="-514350">
              <a:spcBef>
                <a:spcPts val="1200"/>
              </a:spcBef>
              <a:buFont typeface="+mj-lt"/>
              <a:buAutoNum type="alphaLcParenR"/>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23</a:t>
            </a:fld>
            <a:endParaRPr lang="en-US" dirty="0"/>
          </a:p>
        </p:txBody>
      </p:sp>
    </p:spTree>
    <p:extLst>
      <p:ext uri="{BB962C8B-B14F-4D97-AF65-F5344CB8AC3E}">
        <p14:creationId xmlns:p14="http://schemas.microsoft.com/office/powerpoint/2010/main" val="53228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24</a:t>
            </a:fld>
            <a:endParaRPr lang="en-US" dirty="0"/>
          </a:p>
        </p:txBody>
      </p:sp>
    </p:spTree>
    <p:extLst>
      <p:ext uri="{BB962C8B-B14F-4D97-AF65-F5344CB8AC3E}">
        <p14:creationId xmlns:p14="http://schemas.microsoft.com/office/powerpoint/2010/main" val="325752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Use and Parking</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4724400"/>
          </a:xfrm>
        </p:spPr>
        <p:txBody>
          <a:bodyPr>
            <a:normAutofit fontScale="92500" lnSpcReduction="10000"/>
          </a:bodyPr>
          <a:lstStyle/>
          <a:p>
            <a:pPr marL="0" indent="0">
              <a:spcBef>
                <a:spcPts val="1200"/>
              </a:spcBef>
              <a:buNone/>
            </a:pPr>
            <a:r>
              <a:rPr lang="en-US" dirty="0"/>
              <a:t>Expand on the allowed uses and parking requirements</a:t>
            </a:r>
          </a:p>
          <a:p>
            <a:pPr marL="0" indent="0">
              <a:spcBef>
                <a:spcPts val="1200"/>
              </a:spcBef>
              <a:buNone/>
            </a:pPr>
            <a:r>
              <a:rPr lang="en-US" b="1" dirty="0"/>
              <a:t>Existing Regulations CD-2</a:t>
            </a:r>
          </a:p>
          <a:p>
            <a:pPr>
              <a:spcBef>
                <a:spcPts val="1200"/>
              </a:spcBef>
            </a:pPr>
            <a:r>
              <a:rPr lang="en-US" dirty="0"/>
              <a:t>Only single family residential uses are permitted.</a:t>
            </a:r>
          </a:p>
          <a:p>
            <a:pPr>
              <a:spcBef>
                <a:spcPts val="1200"/>
              </a:spcBef>
            </a:pPr>
            <a:r>
              <a:rPr lang="en-US" dirty="0"/>
              <a:t>A minimum of two off street parking spaces are required for each dwelling unit.</a:t>
            </a:r>
          </a:p>
          <a:p>
            <a:pPr>
              <a:spcBef>
                <a:spcPts val="1200"/>
              </a:spcBef>
            </a:pPr>
            <a:r>
              <a:rPr lang="en-US" dirty="0"/>
              <a:t>Only one dwelling unit allowed on a lot, but does allow for a special exception from the Board of Adjustment for an additional [deed restricted] dwelling unit as long as it is not rented and does not adversely affect neighboring properties.</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075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85000" lnSpcReduction="10000"/>
          </a:bodyPr>
          <a:lstStyle/>
          <a:p>
            <a:pPr marL="0" indent="0" algn="ctr">
              <a:buNone/>
            </a:pPr>
            <a:r>
              <a:rPr lang="en-US" sz="6000" dirty="0"/>
              <a:t>Discussion – Use &amp; Parking</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Uses</a:t>
            </a:r>
          </a:p>
          <a:p>
            <a:pPr lvl="1" indent="-342900">
              <a:spcBef>
                <a:spcPts val="1200"/>
              </a:spcBef>
              <a:buFont typeface="Wingdings" panose="05000000000000000000" pitchFamily="2" charset="2"/>
              <a:buChar char="Ø"/>
              <a:defRPr/>
            </a:pPr>
            <a:r>
              <a:rPr lang="en-US" sz="2000" dirty="0"/>
              <a:t>Single Family </a:t>
            </a:r>
          </a:p>
          <a:p>
            <a:pPr lvl="1" indent="-342900">
              <a:spcBef>
                <a:spcPts val="1200"/>
              </a:spcBef>
              <a:buFont typeface="Wingdings" panose="05000000000000000000" pitchFamily="2" charset="2"/>
              <a:buChar char="Ø"/>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Duplex (any in proposed area?)</a:t>
            </a:r>
          </a:p>
          <a:p>
            <a:pPr lvl="1" indent="-342900">
              <a:spcBef>
                <a:spcPts val="1200"/>
              </a:spcBef>
              <a:buFont typeface="Wingdings" panose="05000000000000000000" pitchFamily="2" charset="2"/>
              <a:buChar char="Ø"/>
              <a:defRPr/>
            </a:pPr>
            <a:r>
              <a:rPr lang="en-US" sz="2000" dirty="0"/>
              <a:t>Multi-Family </a:t>
            </a: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(any in proposed area?)</a:t>
            </a:r>
            <a:endParaRPr lang="en-US" sz="2000" dirty="0"/>
          </a:p>
          <a:p>
            <a:pPr lvl="1" indent="-342900">
              <a:spcBef>
                <a:spcPts val="1200"/>
              </a:spcBef>
              <a:buFont typeface="Wingdings" panose="05000000000000000000" pitchFamily="2" charset="2"/>
              <a:buChar char="Ø"/>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Commercial (any in proposed area?)</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Parking</a:t>
            </a:r>
          </a:p>
          <a:p>
            <a:pPr lvl="1" indent="-342900">
              <a:spcBef>
                <a:spcPts val="1200"/>
              </a:spcBef>
              <a:buFont typeface="Wingdings" panose="05000000000000000000" pitchFamily="2" charset="2"/>
              <a:buChar char="Ø"/>
              <a:defRPr/>
            </a:pPr>
            <a:r>
              <a:rPr kumimoji="0" lang="en-US" sz="1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CD-2 requires a minimum two off street parking spaces for each dwelling unit.</a:t>
            </a:r>
          </a:p>
          <a:p>
            <a:pPr lvl="1" indent="-342900">
              <a:spcBef>
                <a:spcPts val="1200"/>
              </a:spcBef>
              <a:buFont typeface="Wingdings" panose="05000000000000000000" pitchFamily="2" charset="2"/>
              <a:buChar char="Ø"/>
              <a:defRPr/>
            </a:pPr>
            <a:r>
              <a:rPr lang="en-US" sz="1600" dirty="0"/>
              <a:t>Dallas Development Code (Sec. 51A) for Single Family uses requires one space in R-7.5(A) and R-5(A) districts, and two spaces in all other districts.</a:t>
            </a:r>
            <a:endParaRPr kumimoji="0" lang="en-US" sz="1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05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874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Density</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4724400"/>
          </a:xfrm>
        </p:spPr>
        <p:txBody>
          <a:bodyPr>
            <a:normAutofit lnSpcReduction="10000"/>
          </a:bodyPr>
          <a:lstStyle/>
          <a:p>
            <a:pPr marL="457200" lvl="1" indent="0">
              <a:buNone/>
            </a:pPr>
            <a:r>
              <a:rPr lang="en-US" dirty="0"/>
              <a:t>Consideration of maximum number of dwelling units</a:t>
            </a:r>
          </a:p>
          <a:p>
            <a:pPr marL="0" indent="0">
              <a:spcBef>
                <a:spcPts val="1200"/>
              </a:spcBef>
              <a:buNone/>
            </a:pPr>
            <a:r>
              <a:rPr lang="en-US" b="1" dirty="0"/>
              <a:t>Existing Regulations CD-2</a:t>
            </a:r>
          </a:p>
          <a:p>
            <a:pPr>
              <a:spcBef>
                <a:spcPts val="1200"/>
              </a:spcBef>
            </a:pPr>
            <a:r>
              <a:rPr lang="en-US" dirty="0"/>
              <a:t>Only one dwelling unit allowed on a lot, but does allow for a special exception from the Board of Adjustment for an additional [deed restricted] dwelling unit as long as it is not rented and does not adversely affect neighboring properties.</a:t>
            </a:r>
          </a:p>
          <a:p>
            <a:pPr>
              <a:spcBef>
                <a:spcPts val="1200"/>
              </a:spcBef>
            </a:pPr>
            <a:r>
              <a:rPr lang="en-US" dirty="0"/>
              <a:t>Each dwelling unit must have separate utility services, and may have only one electrical meter.</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354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a:t>Discussion - Density</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838200"/>
            <a:ext cx="8071104" cy="4724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Dwelling Unit – means one or more rooms designed to be a single housekeeping unit to accommodate one family and containing one or more kitchens, one or more bathrooms, and one or more bedrooms.</a:t>
            </a: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Number of dwelling units allowed</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Were there accessory dwellings historically?</a:t>
            </a: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Accessory Dwelling Units</a:t>
            </a:r>
          </a:p>
          <a:p>
            <a:pPr lvl="1" indent="-342900">
              <a:spcBef>
                <a:spcPts val="1200"/>
              </a:spcBef>
              <a:buFont typeface="Wingdings" panose="05000000000000000000" pitchFamily="2" charset="2"/>
              <a:buChar char="Ø"/>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Allow by CD ordinance</a:t>
            </a:r>
          </a:p>
          <a:p>
            <a:pPr lvl="1" indent="-342900">
              <a:spcBef>
                <a:spcPts val="1200"/>
              </a:spcBef>
              <a:buFont typeface="Wingdings" panose="05000000000000000000" pitchFamily="2" charset="2"/>
              <a:buChar char="Ø"/>
              <a:defRPr/>
            </a:pPr>
            <a:r>
              <a:rPr lang="en-US" sz="2000" dirty="0"/>
              <a:t>Allow by Board of Adjustment (CD-2 &amp; Dallas Development Code)</a:t>
            </a:r>
            <a:endPar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Non-conforming buildings</a:t>
            </a:r>
          </a:p>
          <a:p>
            <a:pPr lvl="1" indent="-342900">
              <a:spcBef>
                <a:spcPts val="1200"/>
              </a:spcBef>
              <a:buFont typeface="Wingdings" panose="05000000000000000000" pitchFamily="2" charset="2"/>
              <a:buChar char="Ø"/>
              <a:defRPr/>
            </a:pPr>
            <a:r>
              <a:rPr kumimoji="0" lang="en-US" sz="1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What happens when demolished or number of units is reduced?</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494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090"/>
            <a:ext cx="8229600" cy="792162"/>
          </a:xfrm>
        </p:spPr>
        <p:txBody>
          <a:bodyPr/>
          <a:lstStyle/>
          <a:p>
            <a:pPr algn="ctr"/>
            <a:r>
              <a:rPr lang="en-US" dirty="0"/>
              <a:t>CD-2 Boundaries &amp; Expansion Area</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pic>
        <p:nvPicPr>
          <p:cNvPr id="5" name="Picture 4">
            <a:extLst>
              <a:ext uri="{FF2B5EF4-FFF2-40B4-BE49-F238E27FC236}">
                <a16:creationId xmlns:a16="http://schemas.microsoft.com/office/drawing/2014/main" id="{755D565B-5670-411D-8C8E-E709E7772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 y="792162"/>
            <a:ext cx="7744968" cy="5984748"/>
          </a:xfrm>
          <a:prstGeom prst="rect">
            <a:avLst/>
          </a:prstGeom>
        </p:spPr>
      </p:pic>
    </p:spTree>
    <p:extLst>
      <p:ext uri="{BB962C8B-B14F-4D97-AF65-F5344CB8AC3E}">
        <p14:creationId xmlns:p14="http://schemas.microsoft.com/office/powerpoint/2010/main" val="236536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64872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Lot Coverage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4724400"/>
          </a:xfrm>
        </p:spPr>
        <p:txBody>
          <a:bodyPr>
            <a:normAutofit/>
          </a:bodyPr>
          <a:lstStyle/>
          <a:p>
            <a:pPr marL="457200" lvl="1" indent="0">
              <a:buNone/>
            </a:pPr>
            <a:r>
              <a:rPr lang="en-US" dirty="0"/>
              <a:t>Consideration of maximum lot coverage</a:t>
            </a:r>
          </a:p>
          <a:p>
            <a:pPr marL="0" indent="0">
              <a:spcBef>
                <a:spcPts val="1200"/>
              </a:spcBef>
              <a:buNone/>
            </a:pPr>
            <a:r>
              <a:rPr lang="en-US" b="1" dirty="0"/>
              <a:t>Existing Regulations CD-2</a:t>
            </a:r>
          </a:p>
          <a:p>
            <a:pPr>
              <a:spcBef>
                <a:spcPts val="1200"/>
              </a:spcBef>
            </a:pPr>
            <a:r>
              <a:rPr lang="en-US" dirty="0"/>
              <a:t>The maximum lot coverage on each building site is 45 percent</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7150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85000" lnSpcReduction="10000"/>
          </a:bodyPr>
          <a:lstStyle/>
          <a:p>
            <a:pPr marL="0" indent="0" algn="ctr">
              <a:buNone/>
            </a:pPr>
            <a:r>
              <a:rPr lang="en-US" sz="6000" dirty="0"/>
              <a:t>Discussion – Lot Coverage</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Stick with standard 45 percent </a:t>
            </a:r>
            <a:r>
              <a:rPr lang="en-US" sz="2400" dirty="0"/>
              <a:t>(CD-2 &amp; Dallas Development Code)</a:t>
            </a: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Encourage retention of existing housing</a:t>
            </a:r>
            <a:endParaRPr kumimoji="0" lang="en-US" sz="1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F00929B2-7F3F-41D6-A3F6-55E84576117B}"/>
              </a:ext>
            </a:extLst>
          </p:cNvPr>
          <p:cNvSpPr txBox="1"/>
          <p:nvPr/>
        </p:nvSpPr>
        <p:spPr>
          <a:xfrm>
            <a:off x="5486400" y="2667000"/>
            <a:ext cx="3505200" cy="3046988"/>
          </a:xfrm>
          <a:prstGeom prst="rect">
            <a:avLst/>
          </a:prstGeom>
          <a:noFill/>
        </p:spPr>
        <p:txBody>
          <a:bodyPr wrap="square" rtlCol="0">
            <a:spAutoFit/>
          </a:bodyPr>
          <a:lstStyle/>
          <a:p>
            <a:r>
              <a:rPr lang="en-US" sz="2400" u="sng" dirty="0">
                <a:solidFill>
                  <a:schemeClr val="tx2"/>
                </a:solidFill>
                <a:latin typeface="Arial" panose="020B0604020202020204" pitchFamily="34" charset="0"/>
                <a:cs typeface="Arial" panose="020B0604020202020204" pitchFamily="34" charset="0"/>
              </a:rPr>
              <a:t>Lot Coverage Examples</a:t>
            </a:r>
          </a:p>
          <a:p>
            <a:r>
              <a:rPr lang="en-US" sz="2400" dirty="0">
                <a:solidFill>
                  <a:schemeClr val="tx2"/>
                </a:solidFill>
                <a:latin typeface="Arial" panose="020B0604020202020204" pitchFamily="34" charset="0"/>
                <a:cs typeface="Arial" panose="020B0604020202020204" pitchFamily="34" charset="0"/>
              </a:rPr>
              <a:t>50’x150’= 7,500 Sq. Ft.</a:t>
            </a:r>
          </a:p>
          <a:p>
            <a:r>
              <a:rPr lang="en-US" sz="2400" dirty="0">
                <a:solidFill>
                  <a:schemeClr val="tx2"/>
                </a:solidFill>
                <a:latin typeface="Arial" panose="020B0604020202020204" pitchFamily="34" charset="0"/>
                <a:cs typeface="Arial" panose="020B0604020202020204" pitchFamily="34" charset="0"/>
              </a:rPr>
              <a:t>45%= 3,375 Sq. Ft. </a:t>
            </a:r>
          </a:p>
          <a:p>
            <a:r>
              <a:rPr lang="en-US" sz="2400" dirty="0">
                <a:solidFill>
                  <a:schemeClr val="tx2"/>
                </a:solidFill>
                <a:latin typeface="Arial" panose="020B0604020202020204" pitchFamily="34" charset="0"/>
                <a:cs typeface="Arial" panose="020B0604020202020204" pitchFamily="34" charset="0"/>
              </a:rPr>
              <a:t>40%= 3,000 Sq. Ft.</a:t>
            </a:r>
          </a:p>
          <a:p>
            <a:endParaRPr lang="en-US" sz="2400"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50’x200’= 10,000 Sq. Ft.</a:t>
            </a:r>
          </a:p>
          <a:p>
            <a:r>
              <a:rPr lang="en-US" sz="2400" dirty="0">
                <a:solidFill>
                  <a:schemeClr val="tx2"/>
                </a:solidFill>
                <a:latin typeface="Arial" panose="020B0604020202020204" pitchFamily="34" charset="0"/>
                <a:cs typeface="Arial" panose="020B0604020202020204" pitchFamily="34" charset="0"/>
              </a:rPr>
              <a:t>45%= 4,500 Sq. Ft</a:t>
            </a:r>
          </a:p>
          <a:p>
            <a:r>
              <a:rPr lang="en-US" sz="2400" dirty="0">
                <a:solidFill>
                  <a:schemeClr val="tx2"/>
                </a:solidFill>
                <a:latin typeface="Arial" panose="020B0604020202020204" pitchFamily="34" charset="0"/>
                <a:cs typeface="Arial" panose="020B0604020202020204" pitchFamily="34" charset="0"/>
              </a:rPr>
              <a:t>40%= 4,000 Sq. Ft.</a:t>
            </a:r>
          </a:p>
        </p:txBody>
      </p:sp>
      <p:pic>
        <p:nvPicPr>
          <p:cNvPr id="9" name="Picture 8">
            <a:extLst>
              <a:ext uri="{FF2B5EF4-FFF2-40B4-BE49-F238E27FC236}">
                <a16:creationId xmlns:a16="http://schemas.microsoft.com/office/drawing/2014/main" id="{B2185F55-7272-409C-84C5-3E05F6EAAEB4}"/>
              </a:ext>
            </a:extLst>
          </p:cNvPr>
          <p:cNvPicPr>
            <a:picLocks noChangeAspect="1"/>
          </p:cNvPicPr>
          <p:nvPr/>
        </p:nvPicPr>
        <p:blipFill>
          <a:blip r:embed="rId3"/>
          <a:stretch>
            <a:fillRect/>
          </a:stretch>
        </p:blipFill>
        <p:spPr>
          <a:xfrm>
            <a:off x="304800" y="2362200"/>
            <a:ext cx="5181159" cy="3048000"/>
          </a:xfrm>
          <a:prstGeom prst="rect">
            <a:avLst/>
          </a:prstGeom>
        </p:spPr>
      </p:pic>
    </p:spTree>
    <p:extLst>
      <p:ext uri="{BB962C8B-B14F-4D97-AF65-F5344CB8AC3E}">
        <p14:creationId xmlns:p14="http://schemas.microsoft.com/office/powerpoint/2010/main" val="2756203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a:t>Recap</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778583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792162"/>
          </a:xfrm>
        </p:spPr>
        <p:txBody>
          <a:bodyPr/>
          <a:lstStyle/>
          <a:p>
            <a:r>
              <a:rPr lang="en-US" dirty="0"/>
              <a:t>Next Steps</a:t>
            </a:r>
          </a:p>
        </p:txBody>
      </p:sp>
      <p:sp>
        <p:nvSpPr>
          <p:cNvPr id="3" name="Content Placeholder 2"/>
          <p:cNvSpPr>
            <a:spLocks noGrp="1"/>
          </p:cNvSpPr>
          <p:nvPr>
            <p:ph idx="1"/>
          </p:nvPr>
        </p:nvSpPr>
        <p:spPr>
          <a:xfrm>
            <a:off x="533400" y="563562"/>
            <a:ext cx="8464296" cy="5380038"/>
          </a:xfrm>
        </p:spPr>
        <p:txBody>
          <a:bodyPr>
            <a:normAutofit fontScale="85000" lnSpcReduction="20000"/>
          </a:bodyPr>
          <a:lstStyle/>
          <a:p>
            <a:r>
              <a:rPr lang="en-US" dirty="0"/>
              <a:t>Neighborhood Meeting #3: September 26 (Monday)</a:t>
            </a:r>
            <a:endParaRPr lang="en-US" dirty="0">
              <a:highlight>
                <a:srgbClr val="FFFF00"/>
              </a:highlight>
            </a:endParaRPr>
          </a:p>
          <a:p>
            <a:r>
              <a:rPr lang="en-US" dirty="0"/>
              <a:t>Neighborhood Meeting #4: October 12</a:t>
            </a:r>
          </a:p>
          <a:p>
            <a:r>
              <a:rPr lang="en-US" dirty="0"/>
              <a:t>Neighborhood Meeting #5: October 26</a:t>
            </a:r>
          </a:p>
          <a:p>
            <a:r>
              <a:rPr lang="en-US" dirty="0"/>
              <a:t>Neighborhood Meeting #6: November 9</a:t>
            </a:r>
          </a:p>
          <a:p>
            <a:r>
              <a:rPr lang="en-US" dirty="0"/>
              <a:t>Neighborhood Meeting #7: November 16</a:t>
            </a:r>
          </a:p>
          <a:p>
            <a:r>
              <a:rPr lang="en-US" dirty="0"/>
              <a:t>Neighborhood Meeting #8: November 30</a:t>
            </a:r>
          </a:p>
          <a:p>
            <a:r>
              <a:rPr lang="en-US" dirty="0"/>
              <a:t>Neighborhood Meeting #9: December 7</a:t>
            </a:r>
          </a:p>
          <a:p>
            <a:r>
              <a:rPr lang="en-US" dirty="0"/>
              <a:t>Neighborhood Meeting #10: December 14</a:t>
            </a:r>
          </a:p>
          <a:p>
            <a:r>
              <a:rPr lang="en-US" dirty="0"/>
              <a:t>Neighborhood Meeting #11-12: If needed</a:t>
            </a:r>
            <a:endParaRPr lang="en-US" dirty="0">
              <a:highlight>
                <a:srgbClr val="FFFF00"/>
              </a:highlight>
            </a:endParaRPr>
          </a:p>
          <a:p>
            <a:r>
              <a:rPr lang="en-US" dirty="0"/>
              <a:t>Final Neighborhood Meeting to review ordinance: Date TBD</a:t>
            </a:r>
          </a:p>
          <a:p>
            <a:r>
              <a:rPr lang="en-US" dirty="0"/>
              <a:t>City Plan Commission Public Hearing: Date TBD (notified 10 days before)</a:t>
            </a:r>
          </a:p>
          <a:p>
            <a:r>
              <a:rPr lang="en-US" dirty="0"/>
              <a:t>City Council Public Hearing: Date TBD (notified 14 days before)</a:t>
            </a:r>
          </a:p>
        </p:txBody>
      </p:sp>
      <p:sp>
        <p:nvSpPr>
          <p:cNvPr id="5" name="Slide Number Placeholder 9">
            <a:extLst>
              <a:ext uri="{FF2B5EF4-FFF2-40B4-BE49-F238E27FC236}">
                <a16:creationId xmlns:a16="http://schemas.microsoft.com/office/drawing/2014/main" id="{96FC4FAA-A231-4787-B6CB-E6E1B1BE2A65}"/>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34</a:t>
            </a:fld>
            <a:endParaRPr lang="en-US" dirty="0"/>
          </a:p>
        </p:txBody>
      </p:sp>
    </p:spTree>
    <p:extLst>
      <p:ext uri="{BB962C8B-B14F-4D97-AF65-F5344CB8AC3E}">
        <p14:creationId xmlns:p14="http://schemas.microsoft.com/office/powerpoint/2010/main" val="3471440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2</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Staff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Trevor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63F88"/>
                </a:solidFill>
                <a:latin typeface="Calibri"/>
              </a:rPr>
              <a:t>t</a:t>
            </a:r>
            <a:r>
              <a:rPr kumimoji="0" lang="en-US" sz="2400" b="0" i="0" u="none" strike="noStrike" kern="1200" cap="none" spc="0" normalizeH="0" baseline="0" noProof="0" dirty="0">
                <a:ln>
                  <a:noFill/>
                </a:ln>
                <a:solidFill>
                  <a:srgbClr val="063F88"/>
                </a:solidFill>
                <a:effectLst/>
                <a:uLnTx/>
                <a:uFillTx/>
                <a:latin typeface="Calibri"/>
                <a:ea typeface="+mn-ea"/>
                <a:cs typeface="+mn-cs"/>
              </a:rPr>
              <a:t>revor.brown@dallas.gov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214-670-4193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63F8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Project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https://bit.ly/LakewoodExpansion</a:t>
            </a:r>
            <a:endParaRPr kumimoji="0" lang="en-US" sz="2300" b="0" i="0" u="none" strike="noStrike" kern="1200" cap="none" spc="0" normalizeH="0" baseline="0" noProof="0" dirty="0">
              <a:ln>
                <a:noFill/>
              </a:ln>
              <a:solidFill>
                <a:srgbClr val="063F88"/>
              </a:solidFill>
              <a:effectLst/>
              <a:highlight>
                <a:srgbClr val="FFFF00"/>
              </a:highlight>
              <a:uLnTx/>
              <a:uFillTx/>
              <a:latin typeface="Calibri"/>
              <a:ea typeface="+mn-ea"/>
              <a:cs typeface="+mn-cs"/>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DC6D7EA1-D788-4EF2-ADD9-48B800D2C4C3}"/>
              </a:ext>
            </a:extLst>
          </p:cNvPr>
          <p:cNvSpPr txBox="1"/>
          <p:nvPr/>
        </p:nvSpPr>
        <p:spPr>
          <a:xfrm>
            <a:off x="4528595" y="1905000"/>
            <a:ext cx="42672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Next Meeting September 26, 6:00 pm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Introduction and Recap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Discussion</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Density, lot size, lot coverage, building height &amp; stories, Floor Area Ratio, drainage, and slope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Next Steps</a:t>
            </a:r>
          </a:p>
        </p:txBody>
      </p:sp>
    </p:spTree>
    <p:extLst>
      <p:ext uri="{BB962C8B-B14F-4D97-AF65-F5344CB8AC3E}">
        <p14:creationId xmlns:p14="http://schemas.microsoft.com/office/powerpoint/2010/main" val="3039389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endParaRPr lang="en-US" sz="6000" dirty="0"/>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36</a:t>
            </a:fld>
            <a:endParaRPr lang="en-US" dirty="0"/>
          </a:p>
        </p:txBody>
      </p:sp>
    </p:spTree>
    <p:extLst>
      <p:ext uri="{BB962C8B-B14F-4D97-AF65-F5344CB8AC3E}">
        <p14:creationId xmlns:p14="http://schemas.microsoft.com/office/powerpoint/2010/main" val="1790072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37</a:t>
            </a:fld>
            <a:endParaRPr lang="en-US" dirty="0"/>
          </a:p>
        </p:txBody>
      </p:sp>
      <p:sp>
        <p:nvSpPr>
          <p:cNvPr id="6" name="Title 5">
            <a:extLst>
              <a:ext uri="{FF2B5EF4-FFF2-40B4-BE49-F238E27FC236}">
                <a16:creationId xmlns:a16="http://schemas.microsoft.com/office/drawing/2014/main" id="{4A2F241A-A2A9-47A5-BE5A-19024B7C285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76037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38</a:t>
            </a:fld>
            <a:endParaRPr lang="en-US" dirty="0"/>
          </a:p>
        </p:txBody>
      </p:sp>
      <p:sp>
        <p:nvSpPr>
          <p:cNvPr id="6" name="Title 5">
            <a:extLst>
              <a:ext uri="{FF2B5EF4-FFF2-40B4-BE49-F238E27FC236}">
                <a16:creationId xmlns:a16="http://schemas.microsoft.com/office/drawing/2014/main" id="{40629AFA-6854-4928-B197-37A1DE78C63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2790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6696" cy="4876800"/>
          </a:xfrm>
        </p:spPr>
        <p:txBody>
          <a:bodyPr>
            <a:normAutofit/>
          </a:bodyPr>
          <a:lstStyle/>
          <a:p>
            <a:endParaRPr lang="en-US" dirty="0"/>
          </a:p>
        </p:txBody>
      </p:sp>
      <p:sp>
        <p:nvSpPr>
          <p:cNvPr id="4" name="Slide Number Placeholder 9">
            <a:extLst>
              <a:ext uri="{FF2B5EF4-FFF2-40B4-BE49-F238E27FC236}">
                <a16:creationId xmlns:a16="http://schemas.microsoft.com/office/drawing/2014/main" id="{66402424-C51C-40C2-9926-835212AECB7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39</a:t>
            </a:fld>
            <a:endParaRPr lang="en-US" dirty="0"/>
          </a:p>
        </p:txBody>
      </p:sp>
      <p:sp>
        <p:nvSpPr>
          <p:cNvPr id="9" name="Title 8">
            <a:extLst>
              <a:ext uri="{FF2B5EF4-FFF2-40B4-BE49-F238E27FC236}">
                <a16:creationId xmlns:a16="http://schemas.microsoft.com/office/drawing/2014/main" id="{1CC26AF2-FEE7-444F-9319-7A7232BCA2F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4913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This Meeting</a:t>
            </a:r>
          </a:p>
        </p:txBody>
      </p:sp>
      <p:sp>
        <p:nvSpPr>
          <p:cNvPr id="3" name="Content Placeholder 2"/>
          <p:cNvSpPr>
            <a:spLocks noGrp="1"/>
          </p:cNvSpPr>
          <p:nvPr>
            <p:ph idx="1"/>
          </p:nvPr>
        </p:nvSpPr>
        <p:spPr>
          <a:xfrm>
            <a:off x="228600" y="868362"/>
            <a:ext cx="8763000" cy="5227638"/>
          </a:xfrm>
        </p:spPr>
        <p:txBody>
          <a:bodyPr>
            <a:normAutofit fontScale="92500" lnSpcReduction="20000"/>
          </a:bodyPr>
          <a:lstStyle/>
          <a:p>
            <a:pPr>
              <a:lnSpc>
                <a:spcPct val="120000"/>
              </a:lnSpc>
            </a:pPr>
            <a:r>
              <a:rPr lang="en-US" dirty="0"/>
              <a:t>This meeting is the 2nd Post-Application Neighborhood Meeting to discuss the CD expansion process and the development and architectural standards the neighborhood may want to amend, based on the petition.</a:t>
            </a:r>
          </a:p>
          <a:p>
            <a:pPr>
              <a:lnSpc>
                <a:spcPct val="120000"/>
              </a:lnSpc>
            </a:pPr>
            <a:r>
              <a:rPr lang="en-US" dirty="0"/>
              <a:t>Discussion</a:t>
            </a:r>
          </a:p>
          <a:p>
            <a:pPr lvl="1">
              <a:lnSpc>
                <a:spcPct val="120000"/>
              </a:lnSpc>
            </a:pPr>
            <a:r>
              <a:rPr lang="en-US" dirty="0"/>
              <a:t>Recap - Driveway and curbing</a:t>
            </a:r>
          </a:p>
          <a:p>
            <a:pPr lvl="1">
              <a:lnSpc>
                <a:spcPct val="120000"/>
              </a:lnSpc>
            </a:pPr>
            <a:r>
              <a:rPr lang="en-US" dirty="0"/>
              <a:t>Sidewalk</a:t>
            </a:r>
          </a:p>
          <a:p>
            <a:pPr lvl="1">
              <a:lnSpc>
                <a:spcPct val="120000"/>
              </a:lnSpc>
            </a:pPr>
            <a:r>
              <a:rPr lang="en-US" dirty="0"/>
              <a:t>Front yard coverage</a:t>
            </a:r>
          </a:p>
          <a:p>
            <a:pPr lvl="1">
              <a:lnSpc>
                <a:spcPct val="120000"/>
              </a:lnSpc>
            </a:pPr>
            <a:r>
              <a:rPr lang="en-US" dirty="0"/>
              <a:t>Use and parking</a:t>
            </a:r>
          </a:p>
          <a:p>
            <a:pPr lvl="1">
              <a:lnSpc>
                <a:spcPct val="120000"/>
              </a:lnSpc>
            </a:pPr>
            <a:r>
              <a:rPr lang="en-US" dirty="0"/>
              <a:t>Density</a:t>
            </a:r>
          </a:p>
          <a:p>
            <a:pPr lvl="1">
              <a:lnSpc>
                <a:spcPct val="120000"/>
              </a:lnSpc>
            </a:pPr>
            <a:r>
              <a:rPr lang="en-US" dirty="0"/>
              <a:t>Lot coverage</a:t>
            </a:r>
          </a:p>
          <a:p>
            <a:pPr>
              <a:lnSpc>
                <a:spcPct val="120000"/>
              </a:lnSpc>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47640"/>
            <a:ext cx="2057400" cy="365125"/>
          </a:xfrm>
        </p:spPr>
        <p:txBody>
          <a:bodyPr/>
          <a:lstStyle/>
          <a:p>
            <a:fld id="{EBB82CAC-BB48-4110-88D3-F3CCD57C994D}" type="slidenum">
              <a:rPr lang="en-US" smtClean="0"/>
              <a:pPr/>
              <a:t>4</a:t>
            </a:fld>
            <a:endParaRPr lang="en-US" dirty="0"/>
          </a:p>
        </p:txBody>
      </p:sp>
    </p:spTree>
    <p:extLst>
      <p:ext uri="{BB962C8B-B14F-4D97-AF65-F5344CB8AC3E}">
        <p14:creationId xmlns:p14="http://schemas.microsoft.com/office/powerpoint/2010/main" val="2695148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B374806A-0C10-4804-9C45-EA47B5CA226B}"/>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40</a:t>
            </a:fld>
            <a:endParaRPr lang="en-US" dirty="0"/>
          </a:p>
        </p:txBody>
      </p:sp>
      <p:sp>
        <p:nvSpPr>
          <p:cNvPr id="9" name="Content Placeholder 8">
            <a:extLst>
              <a:ext uri="{FF2B5EF4-FFF2-40B4-BE49-F238E27FC236}">
                <a16:creationId xmlns:a16="http://schemas.microsoft.com/office/drawing/2014/main" id="{E29453A3-93C3-482C-8BDA-8FAC4C0B2B05}"/>
              </a:ext>
            </a:extLst>
          </p:cNvPr>
          <p:cNvSpPr>
            <a:spLocks noGrp="1"/>
          </p:cNvSpPr>
          <p:nvPr>
            <p:ph idx="1"/>
          </p:nvPr>
        </p:nvSpPr>
        <p:spPr/>
        <p:txBody>
          <a:bodyPr/>
          <a:lstStyle/>
          <a:p>
            <a:endParaRPr lang="en-US"/>
          </a:p>
        </p:txBody>
      </p:sp>
      <p:sp>
        <p:nvSpPr>
          <p:cNvPr id="11" name="Title 10">
            <a:extLst>
              <a:ext uri="{FF2B5EF4-FFF2-40B4-BE49-F238E27FC236}">
                <a16:creationId xmlns:a16="http://schemas.microsoft.com/office/drawing/2014/main" id="{76118725-68C8-4B60-86F7-FA736BA088A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149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762000"/>
            <a:ext cx="8769096" cy="5257800"/>
          </a:xfrm>
        </p:spPr>
        <p:txBody>
          <a:bodyPr>
            <a:normAutofit fontScale="77500" lnSpcReduction="20000"/>
          </a:bodyPr>
          <a:lstStyle/>
          <a:p>
            <a:pPr>
              <a:lnSpc>
                <a:spcPct val="120000"/>
              </a:lnSpc>
            </a:pPr>
            <a:r>
              <a:rPr lang="en-US" dirty="0"/>
              <a:t>Post-Application Neighborhood Meeting #1 – August 31</a:t>
            </a:r>
          </a:p>
          <a:p>
            <a:pPr lvl="1">
              <a:lnSpc>
                <a:spcPct val="120000"/>
              </a:lnSpc>
            </a:pPr>
            <a:r>
              <a:rPr lang="en-US" dirty="0"/>
              <a:t>Process, schedule, driveways and curbing</a:t>
            </a:r>
          </a:p>
          <a:p>
            <a:pPr>
              <a:lnSpc>
                <a:spcPct val="120000"/>
              </a:lnSpc>
            </a:pPr>
            <a:r>
              <a:rPr lang="en-US" dirty="0">
                <a:highlight>
                  <a:srgbClr val="00FF00"/>
                </a:highlight>
              </a:rPr>
              <a:t>Post-Application Neighborhood Meeting #2 </a:t>
            </a:r>
            <a:r>
              <a:rPr lang="en-US" dirty="0"/>
              <a:t>– September 14</a:t>
            </a:r>
          </a:p>
          <a:p>
            <a:pPr lvl="1">
              <a:lnSpc>
                <a:spcPct val="120000"/>
              </a:lnSpc>
            </a:pPr>
            <a:r>
              <a:rPr lang="en-US" dirty="0"/>
              <a:t>Driveways and curbing, sidewalks, front yard coverage, uses and parking, density, lot coverage</a:t>
            </a:r>
          </a:p>
          <a:p>
            <a:pPr>
              <a:lnSpc>
                <a:spcPct val="120000"/>
              </a:lnSpc>
            </a:pPr>
            <a:r>
              <a:rPr lang="en-US" dirty="0"/>
              <a:t>Post-Application Neighborhood Meeting #3 – September 26</a:t>
            </a:r>
          </a:p>
          <a:p>
            <a:pPr lvl="1">
              <a:lnSpc>
                <a:spcPct val="120000"/>
              </a:lnSpc>
            </a:pPr>
            <a:r>
              <a:rPr lang="en-US" dirty="0"/>
              <a:t>Lot size, building height &amp; stories, Floor Area Ratio, drainage, and slope</a:t>
            </a:r>
          </a:p>
          <a:p>
            <a:pPr>
              <a:lnSpc>
                <a:spcPct val="120000"/>
              </a:lnSpc>
            </a:pPr>
            <a:r>
              <a:rPr lang="en-US" dirty="0"/>
              <a:t>Post-Application Neighborhood Meeting #4 – October 12</a:t>
            </a:r>
          </a:p>
          <a:p>
            <a:pPr lvl="1">
              <a:lnSpc>
                <a:spcPct val="120000"/>
              </a:lnSpc>
            </a:pPr>
            <a:r>
              <a:rPr lang="en-US" dirty="0"/>
              <a:t>Setbacks-main, setbacks-accessory, accessory structures</a:t>
            </a:r>
          </a:p>
          <a:p>
            <a:pPr>
              <a:lnSpc>
                <a:spcPct val="120000"/>
              </a:lnSpc>
            </a:pPr>
            <a:r>
              <a:rPr lang="en-US" dirty="0"/>
              <a:t>Post-Application Neighborhood Meeting #5 – October 26</a:t>
            </a:r>
          </a:p>
          <a:p>
            <a:pPr lvl="1">
              <a:lnSpc>
                <a:spcPct val="120000"/>
              </a:lnSpc>
            </a:pPr>
            <a:r>
              <a:rPr lang="en-US" dirty="0"/>
              <a:t>Fences, retaining walls, waterfall steps, landscape, paint, solar</a:t>
            </a:r>
          </a:p>
          <a:p>
            <a:pPr>
              <a:lnSpc>
                <a:spcPct val="120000"/>
              </a:lnSpc>
            </a:pPr>
            <a:r>
              <a:rPr lang="en-US" dirty="0"/>
              <a:t>Post-Application Neighborhood Meeting #6 – November 9</a:t>
            </a:r>
          </a:p>
          <a:p>
            <a:pPr lvl="1">
              <a:lnSpc>
                <a:spcPct val="120000"/>
              </a:lnSpc>
            </a:pPr>
            <a:r>
              <a:rPr lang="en-US" dirty="0"/>
              <a:t>Demolition, documented assurance, roofing materials, windows, porches</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a:t>
            </a:fld>
            <a:endParaRPr lang="en-US" dirty="0"/>
          </a:p>
        </p:txBody>
      </p:sp>
      <p:pic>
        <p:nvPicPr>
          <p:cNvPr id="5" name="Picture 4">
            <a:extLst>
              <a:ext uri="{FF2B5EF4-FFF2-40B4-BE49-F238E27FC236}">
                <a16:creationId xmlns:a16="http://schemas.microsoft.com/office/drawing/2014/main" id="{7875E34B-7935-422E-B664-1E7BD6C18F7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8600" y="769088"/>
            <a:ext cx="396098" cy="312261"/>
          </a:xfrm>
          <a:prstGeom prst="rect">
            <a:avLst/>
          </a:prstGeom>
        </p:spPr>
      </p:pic>
    </p:spTree>
    <p:extLst>
      <p:ext uri="{BB962C8B-B14F-4D97-AF65-F5344CB8AC3E}">
        <p14:creationId xmlns:p14="http://schemas.microsoft.com/office/powerpoint/2010/main" val="195776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868362"/>
            <a:ext cx="8769096" cy="4922838"/>
          </a:xfrm>
        </p:spPr>
        <p:txBody>
          <a:bodyPr>
            <a:normAutofit fontScale="77500" lnSpcReduction="20000"/>
          </a:bodyPr>
          <a:lstStyle/>
          <a:p>
            <a:pPr>
              <a:lnSpc>
                <a:spcPct val="120000"/>
              </a:lnSpc>
            </a:pPr>
            <a:r>
              <a:rPr lang="en-US" dirty="0"/>
              <a:t>Post-Application Neighborhood Meeting #7 – November 16</a:t>
            </a:r>
          </a:p>
          <a:p>
            <a:pPr lvl="1">
              <a:lnSpc>
                <a:spcPct val="120000"/>
              </a:lnSpc>
            </a:pPr>
            <a:r>
              <a:rPr lang="en-US" dirty="0"/>
              <a:t>Contributing architectural styles, new construction standards, remodel/addition standards, areas of regulation, work reviews</a:t>
            </a:r>
          </a:p>
          <a:p>
            <a:pPr>
              <a:lnSpc>
                <a:spcPct val="120000"/>
              </a:lnSpc>
            </a:pPr>
            <a:r>
              <a:rPr lang="en-US" dirty="0"/>
              <a:t>Post-Application Neighborhood Meeting #8 – November 30</a:t>
            </a:r>
          </a:p>
          <a:p>
            <a:pPr lvl="1">
              <a:lnSpc>
                <a:spcPct val="120000"/>
              </a:lnSpc>
            </a:pPr>
            <a:r>
              <a:rPr lang="en-US" dirty="0"/>
              <a:t>Architectural styles – Minimal Traditional, Colonial Revival</a:t>
            </a:r>
          </a:p>
          <a:p>
            <a:pPr>
              <a:lnSpc>
                <a:spcPct val="120000"/>
              </a:lnSpc>
            </a:pPr>
            <a:r>
              <a:rPr lang="en-US" dirty="0"/>
              <a:t>Post-Application Neighborhood Meeting #9 – December 7</a:t>
            </a:r>
          </a:p>
          <a:p>
            <a:pPr lvl="1">
              <a:lnSpc>
                <a:spcPct val="120000"/>
              </a:lnSpc>
            </a:pPr>
            <a:r>
              <a:rPr lang="en-US" dirty="0"/>
              <a:t>Architectural styles – Spanish Eclectic, French Eclectic</a:t>
            </a:r>
          </a:p>
          <a:p>
            <a:pPr>
              <a:lnSpc>
                <a:spcPct val="120000"/>
              </a:lnSpc>
            </a:pPr>
            <a:r>
              <a:rPr lang="en-US" dirty="0"/>
              <a:t>Post-Application Neighborhood Meeting #10 – December 14</a:t>
            </a:r>
          </a:p>
          <a:p>
            <a:pPr lvl="1">
              <a:lnSpc>
                <a:spcPct val="120000"/>
              </a:lnSpc>
            </a:pPr>
            <a:r>
              <a:rPr lang="en-US" dirty="0"/>
              <a:t>Architectural styles – Tudor, Neoclassical, Non-Contributing</a:t>
            </a:r>
          </a:p>
          <a:p>
            <a:pPr>
              <a:lnSpc>
                <a:spcPct val="120000"/>
              </a:lnSpc>
            </a:pPr>
            <a:r>
              <a:rPr lang="en-US" dirty="0"/>
              <a:t>Post-Application Neighborhood Meeting #11 – January 4</a:t>
            </a:r>
          </a:p>
          <a:p>
            <a:pPr lvl="1">
              <a:lnSpc>
                <a:spcPct val="120000"/>
              </a:lnSpc>
            </a:pPr>
            <a:r>
              <a:rPr lang="en-US" dirty="0"/>
              <a:t>If needed</a:t>
            </a:r>
          </a:p>
          <a:p>
            <a:pPr>
              <a:lnSpc>
                <a:spcPct val="120000"/>
              </a:lnSpc>
            </a:pPr>
            <a:r>
              <a:rPr lang="en-US" dirty="0"/>
              <a:t>Post-Application Neighborhood Meeting #12 – January 18</a:t>
            </a:r>
          </a:p>
          <a:p>
            <a:pPr lvl="1">
              <a:lnSpc>
                <a:spcPct val="120000"/>
              </a:lnSpc>
            </a:pPr>
            <a:r>
              <a:rPr lang="en-US" dirty="0"/>
              <a:t>If needed</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972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 (cont.)</a:t>
            </a:r>
          </a:p>
        </p:txBody>
      </p:sp>
      <p:sp>
        <p:nvSpPr>
          <p:cNvPr id="3" name="Content Placeholder 2"/>
          <p:cNvSpPr>
            <a:spLocks noGrp="1"/>
          </p:cNvSpPr>
          <p:nvPr>
            <p:ph idx="1"/>
          </p:nvPr>
        </p:nvSpPr>
        <p:spPr>
          <a:xfrm>
            <a:off x="228600" y="868362"/>
            <a:ext cx="8769096" cy="4922838"/>
          </a:xfrm>
        </p:spPr>
        <p:txBody>
          <a:bodyPr>
            <a:normAutofit/>
          </a:bodyPr>
          <a:lstStyle/>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Final Post-Application Neighborhood Meeting – TBD</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Ordinance Review (30-60 days after last meeting)</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Plan Commission – TBD</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Council – TBD</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023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785"/>
            <a:ext cx="8229600" cy="792162"/>
          </a:xfrm>
        </p:spPr>
        <p:txBody>
          <a:bodyPr>
            <a:normAutofit/>
          </a:bodyPr>
          <a:lstStyle/>
          <a:p>
            <a:r>
              <a:rPr lang="en-US" dirty="0"/>
              <a:t>CD-2 Regulations:</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1086901"/>
            <a:ext cx="4267200" cy="4525963"/>
          </a:xfrm>
        </p:spPr>
        <p:txBody>
          <a:bodyPr>
            <a:normAutofit fontScale="92500" lnSpcReduction="20000"/>
          </a:bodyPr>
          <a:lstStyle/>
          <a:p>
            <a:r>
              <a:rPr lang="en-US" dirty="0"/>
              <a:t>Development Standards:</a:t>
            </a:r>
          </a:p>
          <a:p>
            <a:pPr lvl="1"/>
            <a:r>
              <a:rPr lang="en-US" dirty="0"/>
              <a:t>Use</a:t>
            </a:r>
          </a:p>
          <a:p>
            <a:pPr lvl="1"/>
            <a:r>
              <a:rPr lang="en-US" dirty="0"/>
              <a:t>Lot size</a:t>
            </a:r>
          </a:p>
          <a:p>
            <a:pPr lvl="1"/>
            <a:r>
              <a:rPr lang="en-US" dirty="0"/>
              <a:t>Accessory uses</a:t>
            </a:r>
          </a:p>
          <a:p>
            <a:pPr lvl="1"/>
            <a:r>
              <a:rPr lang="en-US" dirty="0"/>
              <a:t>Setbacks</a:t>
            </a:r>
          </a:p>
          <a:p>
            <a:pPr lvl="1"/>
            <a:r>
              <a:rPr lang="en-US" dirty="0"/>
              <a:t>Lot coverage</a:t>
            </a:r>
          </a:p>
          <a:p>
            <a:pPr lvl="1"/>
            <a:r>
              <a:rPr lang="en-US" dirty="0"/>
              <a:t>Height</a:t>
            </a:r>
          </a:p>
          <a:p>
            <a:r>
              <a:rPr lang="en-US" dirty="0"/>
              <a:t>Landscaping Provisions:</a:t>
            </a:r>
          </a:p>
          <a:p>
            <a:pPr lvl="1"/>
            <a:r>
              <a:rPr lang="en-US" dirty="0"/>
              <a:t>Fences and walls</a:t>
            </a:r>
          </a:p>
          <a:p>
            <a:pPr lvl="1"/>
            <a:r>
              <a:rPr lang="en-US" dirty="0"/>
              <a:t>Driveways and curbing</a:t>
            </a:r>
          </a:p>
          <a:p>
            <a:pPr lvl="1"/>
            <a:r>
              <a:rPr lang="en-US" dirty="0"/>
              <a:t>Sidewalks</a:t>
            </a:r>
          </a:p>
          <a:p>
            <a:pPr lvl="1"/>
            <a:r>
              <a:rPr lang="en-US" dirty="0"/>
              <a:t>Front yard coverage</a:t>
            </a:r>
          </a:p>
          <a:p>
            <a:pPr lvl="1"/>
            <a:r>
              <a:rPr lang="en-US" dirty="0"/>
              <a:t>Berms</a:t>
            </a:r>
          </a:p>
        </p:txBody>
      </p:sp>
      <p:sp>
        <p:nvSpPr>
          <p:cNvPr id="6" name="Content Placeholder 5">
            <a:extLst>
              <a:ext uri="{FF2B5EF4-FFF2-40B4-BE49-F238E27FC236}">
                <a16:creationId xmlns:a16="http://schemas.microsoft.com/office/drawing/2014/main" id="{2D8CBB8A-5590-44BA-9335-10FC13FADCA4}"/>
              </a:ext>
            </a:extLst>
          </p:cNvPr>
          <p:cNvSpPr>
            <a:spLocks noGrp="1"/>
          </p:cNvSpPr>
          <p:nvPr>
            <p:ph sz="half" idx="2"/>
          </p:nvPr>
        </p:nvSpPr>
        <p:spPr>
          <a:xfrm>
            <a:off x="4648200" y="1095453"/>
            <a:ext cx="4343400" cy="4389120"/>
          </a:xfrm>
        </p:spPr>
        <p:txBody>
          <a:bodyPr>
            <a:normAutofit fontScale="92500" lnSpcReduction="20000"/>
          </a:bodyPr>
          <a:lstStyle/>
          <a:p>
            <a:r>
              <a:rPr lang="en-US" dirty="0"/>
              <a:t>Architectural Provisions:</a:t>
            </a:r>
          </a:p>
          <a:p>
            <a:pPr lvl="1"/>
            <a:r>
              <a:rPr lang="en-US" dirty="0"/>
              <a:t>Regulation of Architectural Styles</a:t>
            </a:r>
          </a:p>
          <a:p>
            <a:pPr lvl="1"/>
            <a:r>
              <a:rPr lang="en-US" dirty="0"/>
              <a:t>Garages and accessory structures</a:t>
            </a:r>
          </a:p>
          <a:p>
            <a:pPr lvl="1"/>
            <a:r>
              <a:rPr lang="en-US" dirty="0"/>
              <a:t>Street facade width</a:t>
            </a:r>
          </a:p>
          <a:p>
            <a:pPr lvl="1"/>
            <a:r>
              <a:rPr lang="en-US" dirty="0"/>
              <a:t>Roofs</a:t>
            </a:r>
          </a:p>
          <a:p>
            <a:pPr lvl="1"/>
            <a:r>
              <a:rPr lang="en-US" dirty="0"/>
              <a:t>Glass</a:t>
            </a:r>
          </a:p>
          <a:p>
            <a:pPr lvl="1"/>
            <a:r>
              <a:rPr lang="en-US" dirty="0"/>
              <a:t>Enclosures</a:t>
            </a:r>
          </a:p>
          <a:p>
            <a:pPr lvl="1"/>
            <a:r>
              <a:rPr lang="en-US" dirty="0"/>
              <a:t>Screen and storm doors and windows</a:t>
            </a:r>
          </a:p>
          <a:p>
            <a:pPr lvl="1"/>
            <a:r>
              <a:rPr lang="en-US" dirty="0"/>
              <a:t>Color</a:t>
            </a:r>
          </a:p>
        </p:txBody>
      </p:sp>
      <p:sp>
        <p:nvSpPr>
          <p:cNvPr id="8" name="Slide Number Placeholder 9">
            <a:extLst>
              <a:ext uri="{FF2B5EF4-FFF2-40B4-BE49-F238E27FC236}">
                <a16:creationId xmlns:a16="http://schemas.microsoft.com/office/drawing/2014/main" id="{3D161DD2-623F-4250-BFE0-3CDD89AEF8A3}"/>
              </a:ext>
            </a:extLst>
          </p:cNvPr>
          <p:cNvSpPr txBox="1">
            <a:spLocks/>
          </p:cNvSpPr>
          <p:nvPr/>
        </p:nvSpPr>
        <p:spPr>
          <a:xfrm>
            <a:off x="6705600" y="65532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8</a:t>
            </a:fld>
            <a:endParaRPr lang="en-US" dirty="0"/>
          </a:p>
        </p:txBody>
      </p:sp>
    </p:spTree>
    <p:extLst>
      <p:ext uri="{BB962C8B-B14F-4D97-AF65-F5344CB8AC3E}">
        <p14:creationId xmlns:p14="http://schemas.microsoft.com/office/powerpoint/2010/main" val="30371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10" y="213995"/>
            <a:ext cx="8229600" cy="792162"/>
          </a:xfrm>
        </p:spPr>
        <p:txBody>
          <a:bodyPr>
            <a:normAutofit/>
          </a:bodyPr>
          <a:lstStyle/>
          <a:p>
            <a:r>
              <a:rPr lang="en-US" dirty="0"/>
              <a:t>CD-2 Regulations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926689"/>
            <a:ext cx="8229600" cy="4525963"/>
          </a:xfrm>
        </p:spPr>
        <p:txBody>
          <a:bodyPr>
            <a:normAutofit/>
          </a:bodyPr>
          <a:lstStyle/>
          <a:p>
            <a:r>
              <a:rPr lang="en-US" dirty="0"/>
              <a:t>Review Procedures:</a:t>
            </a:r>
          </a:p>
          <a:p>
            <a:pPr lvl="1"/>
            <a:r>
              <a:rPr lang="en-US" dirty="0"/>
              <a:t>Building permit review</a:t>
            </a:r>
          </a:p>
          <a:p>
            <a:pPr lvl="1"/>
            <a:r>
              <a:rPr lang="en-US" dirty="0"/>
              <a:t>Work not requiring a building permit</a:t>
            </a:r>
          </a:p>
          <a:p>
            <a:endParaRPr lang="en-US" dirty="0"/>
          </a:p>
        </p:txBody>
      </p:sp>
      <p:sp>
        <p:nvSpPr>
          <p:cNvPr id="6" name="Slide Number Placeholder 9">
            <a:extLst>
              <a:ext uri="{FF2B5EF4-FFF2-40B4-BE49-F238E27FC236}">
                <a16:creationId xmlns:a16="http://schemas.microsoft.com/office/drawing/2014/main" id="{01A0751A-13CA-4BB7-9D54-EAC70EA16E50}"/>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9</a:t>
            </a:fld>
            <a:endParaRPr lang="en-US" dirty="0"/>
          </a:p>
        </p:txBody>
      </p:sp>
    </p:spTree>
    <p:extLst>
      <p:ext uri="{BB962C8B-B14F-4D97-AF65-F5344CB8AC3E}">
        <p14:creationId xmlns:p14="http://schemas.microsoft.com/office/powerpoint/2010/main" val="211844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91E91F550CF0741969649FF238F6268" ma:contentTypeVersion="0" ma:contentTypeDescription="Upload an image." ma:contentTypeScope="" ma:versionID="4e527fd3c61cc9d1c478b7703a8a5468">
  <xsd:schema xmlns:xsd="http://www.w3.org/2001/XMLSchema" xmlns:xs="http://www.w3.org/2001/XMLSchema" xmlns:p="http://schemas.microsoft.com/office/2006/metadata/properties" xmlns:ns1="http://schemas.microsoft.com/sharepoint/v3" xmlns:ns2="CD7C63D9-8965-4E81-83B5-EAD222014503" xmlns:ns3="http://schemas.microsoft.com/sharepoint/v3/fields" targetNamespace="http://schemas.microsoft.com/office/2006/metadata/properties" ma:root="true" ma:fieldsID="ca0b2c3b324b35247e11a6add0ce5384" ns1:_="" ns2:_="" ns3:_="">
    <xsd:import namespace="http://schemas.microsoft.com/sharepoint/v3"/>
    <xsd:import namespace="CD7C63D9-8965-4E81-83B5-EAD222014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1:ImageWidth" minOccurs="0"/>
                <xsd:element ref="ns1: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internalName="ThumbnailExists" ma:readOnly="true">
      <xsd:simpleType>
        <xsd:restriction base="dms:Boolean"/>
      </xsd:simpleType>
    </xsd:element>
    <xsd:element name="PreviewExists" ma:index="19" nillable="true" ma:displayName="Preview Exists" ma:default="FALSE" ma:internalName="PreviewExists" ma:readOnly="true">
      <xsd:simpleType>
        <xsd:restriction base="dms:Boolean"/>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C63D9-8965-4E81-83B5-EAD222014503"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D7C63D9-8965-4E81-83B5-EAD22201450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35F4A482-C17F-4676-9AF1-35D9F9B8739A}"/>
</file>

<file path=customXml/itemProps2.xml><?xml version="1.0" encoding="utf-8"?>
<ds:datastoreItem xmlns:ds="http://schemas.openxmlformats.org/officeDocument/2006/customXml" ds:itemID="{96A6248E-2F76-452A-96DD-67457A824613}"/>
</file>

<file path=customXml/itemProps3.xml><?xml version="1.0" encoding="utf-8"?>
<ds:datastoreItem xmlns:ds="http://schemas.openxmlformats.org/officeDocument/2006/customXml" ds:itemID="{B9474FC9-A687-4B22-B5C8-5FF5C83B71A8}"/>
</file>

<file path=docProps/app.xml><?xml version="1.0" encoding="utf-8"?>
<Properties xmlns="http://schemas.openxmlformats.org/officeDocument/2006/extended-properties" xmlns:vt="http://schemas.openxmlformats.org/officeDocument/2006/docPropsVTypes">
  <Template>ExternalPresentationTemplate_Pam_03-02-12017d</Template>
  <TotalTime>31686</TotalTime>
  <Words>2529</Words>
  <Application>Microsoft Office PowerPoint</Application>
  <PresentationFormat>On-screen Show (4:3)</PresentationFormat>
  <Paragraphs>394</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CD-2 - Lakewood Conservation District Expansion Post-Application Neighborhood Meeting No. 2</vt:lpstr>
      <vt:lpstr>CD-2 - Lakewood Conservation District Expansion Post-Application Neighborhood Meeting No. 2</vt:lpstr>
      <vt:lpstr>CD-2 Boundaries &amp; Expansion Area</vt:lpstr>
      <vt:lpstr>Purpose of This Meeting</vt:lpstr>
      <vt:lpstr>Meeting Schedule</vt:lpstr>
      <vt:lpstr>Meeting Schedule</vt:lpstr>
      <vt:lpstr>Meeting Schedule (cont.)</vt:lpstr>
      <vt:lpstr>CD-2 Regulations:</vt:lpstr>
      <vt:lpstr>CD-2 Regulations (cont.):</vt:lpstr>
      <vt:lpstr>Topics for Discussion:</vt:lpstr>
      <vt:lpstr>Topics for Discussion (cont.):</vt:lpstr>
      <vt:lpstr>Topics for Discussion (cont.):</vt:lpstr>
      <vt:lpstr>Topics for Discussion (cont.):</vt:lpstr>
      <vt:lpstr>Topics for Discussion (cont.):</vt:lpstr>
      <vt:lpstr>Topics for Discussion (cont.):</vt:lpstr>
      <vt:lpstr>Topics for Discussion (cont.):</vt:lpstr>
      <vt:lpstr>Topics for Discussion (cont.):</vt:lpstr>
      <vt:lpstr>Sec. 51A-4.505 Conservation Districts</vt:lpstr>
      <vt:lpstr>Procedure</vt:lpstr>
      <vt:lpstr>Petition Topic – Driveways and Curbing</vt:lpstr>
      <vt:lpstr>PowerPoint Presentation</vt:lpstr>
      <vt:lpstr>Petition Topic - Sidewalks</vt:lpstr>
      <vt:lpstr>PowerPoint Presentation</vt:lpstr>
      <vt:lpstr>PowerPoint Presentation</vt:lpstr>
      <vt:lpstr>Petition Topic – Use and Parking</vt:lpstr>
      <vt:lpstr>PowerPoint Presentation</vt:lpstr>
      <vt:lpstr>PowerPoint Presentation</vt:lpstr>
      <vt:lpstr>Petition Topic – Density</vt:lpstr>
      <vt:lpstr>PowerPoint Presentation</vt:lpstr>
      <vt:lpstr>PowerPoint Presentation</vt:lpstr>
      <vt:lpstr>Petition Topic – Lot Coverage</vt:lpstr>
      <vt:lpstr>PowerPoint Presentation</vt:lpstr>
      <vt:lpstr>PowerPoint Presentation</vt:lpstr>
      <vt:lpstr>Next Steps</vt:lpstr>
      <vt:lpstr>CD-2 - Lakewood Conservation District Expansion Post-Application Neighborhood Meeting No. 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 Trevor</dc:creator>
  <cp:keywords>Lakewood, Lakewood expansion</cp:keywords>
  <dc:description/>
  <cp:lastModifiedBy>Brown, Trevor A</cp:lastModifiedBy>
  <cp:revision>377</cp:revision>
  <cp:lastPrinted>2022-09-14T19:57:32Z</cp:lastPrinted>
  <dcterms:created xsi:type="dcterms:W3CDTF">2018-01-16T21:55:49Z</dcterms:created>
  <dcterms:modified xsi:type="dcterms:W3CDTF">2022-09-14T20:05:55Z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0x0101009148F5A04DDD49CBA7127AADA5FB792B00AADE34325A8B49CDA8BB4DB53328F21400391E91F550CF0741969649FF238F6268</vt:lpwstr>
  </property>
</Properties>
</file>