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22.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71" r:id="rId2"/>
    <p:sldId id="348" r:id="rId3"/>
    <p:sldId id="273" r:id="rId4"/>
    <p:sldId id="286" r:id="rId5"/>
    <p:sldId id="317" r:id="rId6"/>
    <p:sldId id="359" r:id="rId7"/>
    <p:sldId id="351" r:id="rId8"/>
    <p:sldId id="260" r:id="rId9"/>
    <p:sldId id="279" r:id="rId10"/>
    <p:sldId id="284" r:id="rId11"/>
    <p:sldId id="295" r:id="rId12"/>
    <p:sldId id="352" r:id="rId13"/>
    <p:sldId id="353" r:id="rId14"/>
    <p:sldId id="354" r:id="rId15"/>
    <p:sldId id="355" r:id="rId16"/>
    <p:sldId id="356" r:id="rId17"/>
    <p:sldId id="357" r:id="rId18"/>
    <p:sldId id="308" r:id="rId19"/>
    <p:sldId id="336" r:id="rId20"/>
    <p:sldId id="296" r:id="rId21"/>
    <p:sldId id="324" r:id="rId22"/>
    <p:sldId id="369" r:id="rId23"/>
    <p:sldId id="360" r:id="rId24"/>
    <p:sldId id="362" r:id="rId25"/>
    <p:sldId id="363" r:id="rId26"/>
    <p:sldId id="365" r:id="rId27"/>
    <p:sldId id="366" r:id="rId28"/>
    <p:sldId id="368" r:id="rId29"/>
    <p:sldId id="370" r:id="rId30"/>
    <p:sldId id="373" r:id="rId31"/>
    <p:sldId id="371" r:id="rId32"/>
    <p:sldId id="323" r:id="rId33"/>
    <p:sldId id="372" r:id="rId34"/>
    <p:sldId id="374" r:id="rId35"/>
    <p:sldId id="375" r:id="rId36"/>
    <p:sldId id="383" r:id="rId37"/>
    <p:sldId id="287" r:id="rId38"/>
    <p:sldId id="376" r:id="rId39"/>
    <p:sldId id="377" r:id="rId40"/>
    <p:sldId id="378" r:id="rId41"/>
    <p:sldId id="367" r:id="rId42"/>
    <p:sldId id="379" r:id="rId43"/>
    <p:sldId id="380" r:id="rId44"/>
    <p:sldId id="381" r:id="rId45"/>
    <p:sldId id="382" r:id="rId46"/>
    <p:sldId id="263" r:id="rId47"/>
    <p:sldId id="358" r:id="rId48"/>
    <p:sldId id="261" r:id="rId49"/>
    <p:sldId id="266" r:id="rId50"/>
    <p:sldId id="301" r:id="rId51"/>
    <p:sldId id="297" r:id="rId52"/>
    <p:sldId id="303" r:id="rId53"/>
    <p:sldId id="302" r:id="rId54"/>
    <p:sldId id="361" r:id="rId55"/>
    <p:sldId id="364" r:id="rId5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3F88"/>
    <a:srgbClr val="30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86835" autoAdjust="0"/>
  </p:normalViewPr>
  <p:slideViewPr>
    <p:cSldViewPr>
      <p:cViewPr varScale="1">
        <p:scale>
          <a:sx n="99" d="100"/>
          <a:sy n="99" d="100"/>
        </p:scale>
        <p:origin x="16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2"/>
            <a:ext cx="3026834" cy="465797"/>
          </a:xfrm>
          <a:prstGeom prst="rect">
            <a:avLst/>
          </a:prstGeom>
        </p:spPr>
        <p:txBody>
          <a:bodyPr vert="horz" lIns="92940" tIns="46470" rIns="92940" bIns="4647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56550" y="2"/>
            <a:ext cx="3026834" cy="465797"/>
          </a:xfrm>
          <a:prstGeom prst="rect">
            <a:avLst/>
          </a:prstGeom>
        </p:spPr>
        <p:txBody>
          <a:bodyPr vert="horz" lIns="92940" tIns="46470" rIns="92940" bIns="46470" rtlCol="0"/>
          <a:lstStyle>
            <a:lvl1pPr algn="r">
              <a:defRPr sz="1200"/>
            </a:lvl1pPr>
          </a:lstStyle>
          <a:p>
            <a:fld id="{CFF6F72D-14D9-4039-928E-AF325A42E914}" type="datetimeFigureOut">
              <a:rPr lang="en-US" smtClean="0"/>
              <a:t>9/26/2022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17905"/>
            <a:ext cx="3026834" cy="465796"/>
          </a:xfrm>
          <a:prstGeom prst="rect">
            <a:avLst/>
          </a:prstGeom>
        </p:spPr>
        <p:txBody>
          <a:bodyPr vert="horz" lIns="92940" tIns="46470" rIns="92940" bIns="4647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56550" y="8817905"/>
            <a:ext cx="3026834" cy="465796"/>
          </a:xfrm>
          <a:prstGeom prst="rect">
            <a:avLst/>
          </a:prstGeom>
        </p:spPr>
        <p:txBody>
          <a:bodyPr vert="horz" lIns="92940" tIns="46470" rIns="92940" bIns="46470"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517" cy="465610"/>
          </a:xfrm>
          <a:prstGeom prst="rect">
            <a:avLst/>
          </a:prstGeom>
        </p:spPr>
        <p:txBody>
          <a:bodyPr vert="horz" lIns="91101" tIns="45549" rIns="91101" bIns="45549" rtlCol="0"/>
          <a:lstStyle>
            <a:lvl1pPr algn="l">
              <a:defRPr sz="1200"/>
            </a:lvl1pPr>
          </a:lstStyle>
          <a:p>
            <a:endParaRPr lang="en-US" dirty="0"/>
          </a:p>
        </p:txBody>
      </p:sp>
      <p:sp>
        <p:nvSpPr>
          <p:cNvPr id="3" name="Date Placeholder 2"/>
          <p:cNvSpPr>
            <a:spLocks noGrp="1"/>
          </p:cNvSpPr>
          <p:nvPr>
            <p:ph type="dt" idx="1"/>
          </p:nvPr>
        </p:nvSpPr>
        <p:spPr>
          <a:xfrm>
            <a:off x="3956905" y="1"/>
            <a:ext cx="3026517" cy="465610"/>
          </a:xfrm>
          <a:prstGeom prst="rect">
            <a:avLst/>
          </a:prstGeom>
        </p:spPr>
        <p:txBody>
          <a:bodyPr vert="horz" lIns="91101" tIns="45549" rIns="91101" bIns="45549" rtlCol="0"/>
          <a:lstStyle>
            <a:lvl1pPr algn="r">
              <a:defRPr sz="1200"/>
            </a:lvl1pPr>
          </a:lstStyle>
          <a:p>
            <a:fld id="{C1B1BD56-0FC0-4576-A56D-D3B2EFC41D51}" type="datetimeFigureOut">
              <a:rPr lang="en-US" smtClean="0"/>
              <a:t>9/26/2022</a:t>
            </a:fld>
            <a:endParaRPr lang="en-US" dirty="0"/>
          </a:p>
        </p:txBody>
      </p:sp>
      <p:sp>
        <p:nvSpPr>
          <p:cNvPr id="4" name="Slide Image Placeholder 3"/>
          <p:cNvSpPr>
            <a:spLocks noGrp="1" noRot="1" noChangeAspect="1"/>
          </p:cNvSpPr>
          <p:nvPr>
            <p:ph type="sldImg" idx="2"/>
          </p:nvPr>
        </p:nvSpPr>
        <p:spPr>
          <a:xfrm>
            <a:off x="1404938" y="1162050"/>
            <a:ext cx="4175125" cy="3132138"/>
          </a:xfrm>
          <a:prstGeom prst="rect">
            <a:avLst/>
          </a:prstGeom>
          <a:noFill/>
          <a:ln w="12700">
            <a:solidFill>
              <a:prstClr val="black"/>
            </a:solidFill>
          </a:ln>
        </p:spPr>
        <p:txBody>
          <a:bodyPr vert="horz" lIns="91101" tIns="45549" rIns="91101" bIns="45549" rtlCol="0" anchor="ctr"/>
          <a:lstStyle/>
          <a:p>
            <a:endParaRPr lang="en-US" dirty="0"/>
          </a:p>
        </p:txBody>
      </p:sp>
      <p:sp>
        <p:nvSpPr>
          <p:cNvPr id="5" name="Notes Placeholder 4"/>
          <p:cNvSpPr>
            <a:spLocks noGrp="1"/>
          </p:cNvSpPr>
          <p:nvPr>
            <p:ph type="body" sz="quarter" idx="3"/>
          </p:nvPr>
        </p:nvSpPr>
        <p:spPr>
          <a:xfrm>
            <a:off x="698184" y="4467644"/>
            <a:ext cx="5588632" cy="3655199"/>
          </a:xfrm>
          <a:prstGeom prst="rect">
            <a:avLst/>
          </a:prstGeom>
        </p:spPr>
        <p:txBody>
          <a:bodyPr vert="horz" lIns="91101" tIns="45549" rIns="91101" bIns="455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8092"/>
            <a:ext cx="3026517" cy="465610"/>
          </a:xfrm>
          <a:prstGeom prst="rect">
            <a:avLst/>
          </a:prstGeom>
        </p:spPr>
        <p:txBody>
          <a:bodyPr vert="horz" lIns="91101" tIns="45549" rIns="91101" bIns="455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905" y="8818092"/>
            <a:ext cx="3026517" cy="465610"/>
          </a:xfrm>
          <a:prstGeom prst="rect">
            <a:avLst/>
          </a:prstGeom>
        </p:spPr>
        <p:txBody>
          <a:bodyPr vert="horz" lIns="91101" tIns="45549" rIns="91101" bIns="45549"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12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59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6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30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6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050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18</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19</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20</a:t>
            </a:fld>
            <a:endParaRPr lang="en-US" dirty="0"/>
          </a:p>
        </p:txBody>
      </p:sp>
    </p:spTree>
    <p:extLst>
      <p:ext uri="{BB962C8B-B14F-4D97-AF65-F5344CB8AC3E}">
        <p14:creationId xmlns:p14="http://schemas.microsoft.com/office/powerpoint/2010/main" val="120088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21</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22</a:t>
            </a:fld>
            <a:endParaRPr lang="en-US" dirty="0"/>
          </a:p>
        </p:txBody>
      </p:sp>
    </p:spTree>
    <p:extLst>
      <p:ext uri="{BB962C8B-B14F-4D97-AF65-F5344CB8AC3E}">
        <p14:creationId xmlns:p14="http://schemas.microsoft.com/office/powerpoint/2010/main" val="3579359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65286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8409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5663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44529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0280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11219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29</a:t>
            </a:fld>
            <a:endParaRPr lang="en-US" dirty="0"/>
          </a:p>
        </p:txBody>
      </p:sp>
    </p:spTree>
    <p:extLst>
      <p:ext uri="{BB962C8B-B14F-4D97-AF65-F5344CB8AC3E}">
        <p14:creationId xmlns:p14="http://schemas.microsoft.com/office/powerpoint/2010/main" val="188528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30</a:t>
            </a:fld>
            <a:endParaRPr lang="en-US" dirty="0"/>
          </a:p>
        </p:txBody>
      </p:sp>
    </p:spTree>
    <p:extLst>
      <p:ext uri="{BB962C8B-B14F-4D97-AF65-F5344CB8AC3E}">
        <p14:creationId xmlns:p14="http://schemas.microsoft.com/office/powerpoint/2010/main" val="2684248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31</a:t>
            </a:fld>
            <a:endParaRPr lang="en-US" dirty="0"/>
          </a:p>
        </p:txBody>
      </p:sp>
    </p:spTree>
    <p:extLst>
      <p:ext uri="{BB962C8B-B14F-4D97-AF65-F5344CB8AC3E}">
        <p14:creationId xmlns:p14="http://schemas.microsoft.com/office/powerpoint/2010/main" val="3016854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32</a:t>
            </a:fld>
            <a:endParaRPr lang="en-US" dirty="0"/>
          </a:p>
        </p:txBody>
      </p:sp>
    </p:spTree>
    <p:extLst>
      <p:ext uri="{BB962C8B-B14F-4D97-AF65-F5344CB8AC3E}">
        <p14:creationId xmlns:p14="http://schemas.microsoft.com/office/powerpoint/2010/main" val="1684693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33</a:t>
            </a:fld>
            <a:endParaRPr lang="en-US" dirty="0"/>
          </a:p>
        </p:txBody>
      </p:sp>
    </p:spTree>
    <p:extLst>
      <p:ext uri="{BB962C8B-B14F-4D97-AF65-F5344CB8AC3E}">
        <p14:creationId xmlns:p14="http://schemas.microsoft.com/office/powerpoint/2010/main" val="3237474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5293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61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1" indent="-170811">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585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1" indent="-170811">
              <a:buFontTx/>
              <a:buChar char="-"/>
            </a:pPr>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37</a:t>
            </a:fld>
            <a:endParaRPr lang="en-US" dirty="0"/>
          </a:p>
        </p:txBody>
      </p:sp>
    </p:spTree>
    <p:extLst>
      <p:ext uri="{BB962C8B-B14F-4D97-AF65-F5344CB8AC3E}">
        <p14:creationId xmlns:p14="http://schemas.microsoft.com/office/powerpoint/2010/main" val="165724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46897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717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23612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0392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5914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7915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7558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13659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46</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2384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dates in our specific process.</a:t>
            </a:r>
          </a:p>
        </p:txBody>
      </p:sp>
      <p:sp>
        <p:nvSpPr>
          <p:cNvPr id="4" name="Slide Number Placeholder 3"/>
          <p:cNvSpPr>
            <a:spLocks noGrp="1"/>
          </p:cNvSpPr>
          <p:nvPr>
            <p:ph type="sldNum" sz="quarter" idx="10"/>
          </p:nvPr>
        </p:nvSpPr>
        <p:spPr/>
        <p:txBody>
          <a:bodyPr/>
          <a:lstStyle/>
          <a:p>
            <a:fld id="{4211A267-F8C8-450B-BABA-7E2E6510215A}" type="slidenum">
              <a:rPr lang="en-US" smtClean="0"/>
              <a:t>48</a:t>
            </a:fld>
            <a:endParaRPr lang="en-US" dirty="0"/>
          </a:p>
        </p:txBody>
      </p:sp>
    </p:spTree>
    <p:extLst>
      <p:ext uri="{BB962C8B-B14F-4D97-AF65-F5344CB8AC3E}">
        <p14:creationId xmlns:p14="http://schemas.microsoft.com/office/powerpoint/2010/main" val="3654934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49</a:t>
            </a:fld>
            <a:endParaRPr lang="en-US" dirty="0"/>
          </a:p>
        </p:txBody>
      </p:sp>
    </p:spTree>
    <p:extLst>
      <p:ext uri="{BB962C8B-B14F-4D97-AF65-F5344CB8AC3E}">
        <p14:creationId xmlns:p14="http://schemas.microsoft.com/office/powerpoint/2010/main" val="165130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will be mailed of CPC and CC hearings – area + 500’ buffer; anyone can speak to the item at these hearings.</a:t>
            </a:r>
          </a:p>
        </p:txBody>
      </p:sp>
      <p:sp>
        <p:nvSpPr>
          <p:cNvPr id="4" name="Slide Number Placeholder 3"/>
          <p:cNvSpPr>
            <a:spLocks noGrp="1"/>
          </p:cNvSpPr>
          <p:nvPr>
            <p:ph type="sldNum" sz="quarter" idx="10"/>
          </p:nvPr>
        </p:nvSpPr>
        <p:spPr/>
        <p:txBody>
          <a:bodyPr/>
          <a:lstStyle/>
          <a:p>
            <a:fld id="{4211A267-F8C8-450B-BABA-7E2E6510215A}" type="slidenum">
              <a:rPr lang="en-US" smtClean="0"/>
              <a:t>50</a:t>
            </a:fld>
            <a:endParaRPr lang="en-US" dirty="0"/>
          </a:p>
        </p:txBody>
      </p:sp>
    </p:spTree>
    <p:extLst>
      <p:ext uri="{BB962C8B-B14F-4D97-AF65-F5344CB8AC3E}">
        <p14:creationId xmlns:p14="http://schemas.microsoft.com/office/powerpoint/2010/main" val="27651684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51</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yard, corner side yards, rear yard height – delete unless someone brings it up?</a:t>
            </a:r>
          </a:p>
        </p:txBody>
      </p:sp>
      <p:sp>
        <p:nvSpPr>
          <p:cNvPr id="4" name="Slide Number Placeholder 3"/>
          <p:cNvSpPr>
            <a:spLocks noGrp="1"/>
          </p:cNvSpPr>
          <p:nvPr>
            <p:ph type="sldNum" sz="quarter" idx="10"/>
          </p:nvPr>
        </p:nvSpPr>
        <p:spPr/>
        <p:txBody>
          <a:bodyPr/>
          <a:lstStyle/>
          <a:p>
            <a:fld id="{4211A267-F8C8-450B-BABA-7E2E6510215A}" type="slidenum">
              <a:rPr lang="en-US" smtClean="0"/>
              <a:t>52</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53</a:t>
            </a:fld>
            <a:endParaRPr lang="en-US" dirty="0"/>
          </a:p>
        </p:txBody>
      </p:sp>
    </p:spTree>
    <p:extLst>
      <p:ext uri="{BB962C8B-B14F-4D97-AF65-F5344CB8AC3E}">
        <p14:creationId xmlns:p14="http://schemas.microsoft.com/office/powerpoint/2010/main" val="3691523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34364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921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02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development standards regulated by CD 2. Every property in the city is governed by a set of these rules, but each CD has a ‘custom’ set of rules.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4041924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731520" y="2667000"/>
            <a:ext cx="6400800" cy="1066800"/>
          </a:xfrm>
        </p:spPr>
        <p:txBody>
          <a:bodyPr/>
          <a:lstStyle/>
          <a:p>
            <a:r>
              <a:rPr lang="en-US" dirty="0"/>
              <a:t>September 26, 2022</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731520" y="4572000"/>
            <a:ext cx="4690872" cy="1261872"/>
          </a:xfrm>
        </p:spPr>
        <p:txBody>
          <a:bodyPr>
            <a:normAutofit fontScale="92500" lnSpcReduction="20000"/>
          </a:bodyPr>
          <a:lstStyle/>
          <a:p>
            <a:r>
              <a:rPr lang="en-US" dirty="0"/>
              <a:t>Trevor Brown, Chief Planner</a:t>
            </a:r>
          </a:p>
          <a:p>
            <a:r>
              <a:rPr lang="en-US" dirty="0"/>
              <a:t>Melissa Parent, Senior Planner</a:t>
            </a:r>
          </a:p>
          <a:p>
            <a:r>
              <a:rPr lang="en-US" dirty="0"/>
              <a:t>Planning &amp; Urban Design</a:t>
            </a:r>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85800" y="228600"/>
            <a:ext cx="8305800" cy="1470025"/>
          </a:xfrm>
        </p:spPr>
        <p:txBody>
          <a:bodyPr>
            <a:normAutofit fontScale="90000"/>
          </a:bodyPr>
          <a:lstStyle/>
          <a:p>
            <a:r>
              <a:rPr lang="en-US" sz="3600" dirty="0"/>
              <a:t>CD-2 - Lakewood</a:t>
            </a:r>
            <a:br>
              <a:rPr lang="en-US" sz="3600" dirty="0"/>
            </a:br>
            <a:r>
              <a:rPr lang="en-US" sz="3600" dirty="0"/>
              <a:t>Conservation District Expansion</a:t>
            </a:r>
            <a:br>
              <a:rPr lang="en-US" dirty="0"/>
            </a:br>
            <a:r>
              <a:rPr lang="en-US" sz="2400" dirty="0"/>
              <a:t>Post-Application Neighborhood Meeting No. 3</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Accessory Structures:</a:t>
            </a:r>
          </a:p>
          <a:p>
            <a:pPr lvl="1"/>
            <a:r>
              <a:rPr lang="en-US" dirty="0"/>
              <a:t>Location and materials</a:t>
            </a:r>
          </a:p>
          <a:p>
            <a:pPr lvl="1"/>
            <a:r>
              <a:rPr lang="en-US" dirty="0"/>
              <a:t>Provisions for remodels or additions to non-conforming structures</a:t>
            </a:r>
          </a:p>
          <a:p>
            <a:r>
              <a:rPr lang="en-US" dirty="0"/>
              <a:t>Building Height:</a:t>
            </a:r>
          </a:p>
          <a:p>
            <a:pPr lvl="1"/>
            <a:r>
              <a:rPr lang="en-US" dirty="0"/>
              <a:t>Modifying how height is measured</a:t>
            </a:r>
          </a:p>
          <a:p>
            <a:pPr lvl="1"/>
            <a:r>
              <a:rPr lang="en-US" dirty="0"/>
              <a:t>Establishing a maximum allowed height for structures, including accessory structures and additions</a:t>
            </a:r>
          </a:p>
          <a:p>
            <a:r>
              <a:rPr lang="en-US" dirty="0"/>
              <a:t>Demolition:</a:t>
            </a:r>
          </a:p>
          <a:p>
            <a:pPr lvl="1"/>
            <a:r>
              <a:rPr lang="en-US" dirty="0"/>
              <a:t>Applicability to structures</a:t>
            </a:r>
          </a:p>
          <a:p>
            <a:pPr lvl="1"/>
            <a:r>
              <a:rPr lang="en-US" dirty="0"/>
              <a:t>Provisions for existing non-contributing structures</a:t>
            </a:r>
          </a:p>
          <a:p>
            <a:r>
              <a:rPr lang="en-US" dirty="0"/>
              <a:t>Density:</a:t>
            </a:r>
          </a:p>
          <a:p>
            <a:pPr lvl="1"/>
            <a:r>
              <a:rPr lang="en-US" dirty="0"/>
              <a:t>Consideration of maximum number of dwelling units</a:t>
            </a:r>
          </a:p>
          <a:p>
            <a:endParaRPr lang="en-US" dirty="0"/>
          </a:p>
          <a:p>
            <a:endParaRPr lang="en-US" dirty="0"/>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Drainage:</a:t>
            </a:r>
          </a:p>
          <a:p>
            <a:pPr lvl="1"/>
            <a:r>
              <a:rPr lang="en-US" dirty="0"/>
              <a:t>Establishing restrictions on lot-to-lot drainage</a:t>
            </a:r>
          </a:p>
          <a:p>
            <a:r>
              <a:rPr lang="en-US" dirty="0"/>
              <a:t>Driveways, Curbs, Sidewalks, and Steps</a:t>
            </a:r>
          </a:p>
          <a:p>
            <a:pPr lvl="1"/>
            <a:r>
              <a:rPr lang="en-US" dirty="0"/>
              <a:t>Materials, width, and lot coverage</a:t>
            </a:r>
          </a:p>
          <a:p>
            <a:pPr lvl="1"/>
            <a:r>
              <a:rPr lang="en-US" dirty="0"/>
              <a:t>Provisions for removal of existing rolling or waterfall steps</a:t>
            </a:r>
          </a:p>
          <a:p>
            <a:pPr lvl="1"/>
            <a:r>
              <a:rPr lang="en-US" dirty="0"/>
              <a:t>Provisions for existing non-conforming structures</a:t>
            </a:r>
          </a:p>
          <a:p>
            <a:r>
              <a:rPr lang="en-US" dirty="0"/>
              <a:t>Fences and Walls</a:t>
            </a:r>
          </a:p>
          <a:p>
            <a:pPr lvl="1"/>
            <a:r>
              <a:rPr lang="en-US" dirty="0"/>
              <a:t>Location, height, and materials</a:t>
            </a:r>
          </a:p>
          <a:p>
            <a:r>
              <a:rPr lang="en-US" dirty="0"/>
              <a:t>Floor Area Ratio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11</a:t>
            </a:fld>
            <a:endParaRPr lang="en-US" dirty="0"/>
          </a:p>
        </p:txBody>
      </p:sp>
    </p:spTree>
    <p:extLst>
      <p:ext uri="{BB962C8B-B14F-4D97-AF65-F5344CB8AC3E}">
        <p14:creationId xmlns:p14="http://schemas.microsoft.com/office/powerpoint/2010/main" val="97541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n-US" dirty="0"/>
              <a:t>Landscaping or Other Natural Features:</a:t>
            </a:r>
          </a:p>
          <a:p>
            <a:pPr lvl="1"/>
            <a:r>
              <a:rPr lang="en-US" dirty="0"/>
              <a:t>Materials and allowable percentage of front yard coverage for impervious surfaces and hardscaping</a:t>
            </a:r>
          </a:p>
          <a:p>
            <a:pPr lvl="1"/>
            <a:r>
              <a:rPr lang="en-US" dirty="0"/>
              <a:t>Provisions for tree preservation</a:t>
            </a:r>
          </a:p>
          <a:p>
            <a:r>
              <a:rPr lang="en-US" dirty="0"/>
              <a:t>Lot Coverage</a:t>
            </a:r>
          </a:p>
          <a:p>
            <a:pPr lvl="1"/>
            <a:r>
              <a:rPr lang="en-US" dirty="0"/>
              <a:t>Maximum lot coverage</a:t>
            </a:r>
          </a:p>
          <a:p>
            <a:r>
              <a:rPr lang="en-US" dirty="0"/>
              <a:t>Lot size</a:t>
            </a:r>
          </a:p>
          <a:p>
            <a:pPr lvl="1"/>
            <a:r>
              <a:rPr lang="en-US" dirty="0"/>
              <a:t>Minimum width</a:t>
            </a:r>
          </a:p>
          <a:p>
            <a:r>
              <a:rPr lang="en-US" dirty="0"/>
              <a:t>Paint</a:t>
            </a:r>
          </a:p>
          <a:p>
            <a:pPr lvl="1"/>
            <a:r>
              <a:rPr lang="en-US" dirty="0"/>
              <a:t>Provisions for painting stone and brick</a:t>
            </a:r>
          </a:p>
          <a:p>
            <a:pPr lvl="1"/>
            <a:r>
              <a:rPr lang="en-US" dirty="0"/>
              <a:t>Consideration of restriction of certain colors</a:t>
            </a:r>
          </a:p>
          <a:p>
            <a:pPr lvl="1"/>
            <a:r>
              <a:rPr lang="en-US" dirty="0"/>
              <a:t>Number of colors allowed</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8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dirty="0"/>
              <a:t>Off-Street Parking and Loading Requirements:</a:t>
            </a:r>
          </a:p>
          <a:p>
            <a:pPr lvl="1"/>
            <a:r>
              <a:rPr lang="en-US" dirty="0"/>
              <a:t>Minimum parking standards per dwelling unit</a:t>
            </a:r>
          </a:p>
          <a:p>
            <a:r>
              <a:rPr lang="en-US" dirty="0"/>
              <a:t>Permitted Uses</a:t>
            </a:r>
          </a:p>
          <a:p>
            <a:pPr lvl="1"/>
            <a:r>
              <a:rPr lang="en-US" dirty="0"/>
              <a:t>Single family</a:t>
            </a:r>
          </a:p>
          <a:p>
            <a:pPr lvl="1"/>
            <a:r>
              <a:rPr lang="en-US" dirty="0"/>
              <a:t>Provisions for existing non-conforming uses</a:t>
            </a:r>
          </a:p>
          <a:p>
            <a:r>
              <a:rPr lang="en-US" dirty="0"/>
              <a:t>Setbacks</a:t>
            </a:r>
          </a:p>
          <a:p>
            <a:pPr lvl="1"/>
            <a:r>
              <a:rPr lang="en-US" dirty="0"/>
              <a:t>Modifying front, side, and rear setback requirements, including accessory structures</a:t>
            </a:r>
          </a:p>
          <a:p>
            <a:pPr lvl="1"/>
            <a:r>
              <a:rPr lang="en-US" dirty="0"/>
              <a:t>Provisions for existing non-conforming structures</a:t>
            </a:r>
          </a:p>
          <a:p>
            <a:r>
              <a:rPr lang="en-US" dirty="0"/>
              <a:t>Slope</a:t>
            </a:r>
          </a:p>
          <a:p>
            <a:pPr lvl="1"/>
            <a:r>
              <a:rPr lang="en-US" dirty="0"/>
              <a:t>Provisions for modifications to the existing slope of a lot</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7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Solar Energy Systems:</a:t>
            </a:r>
          </a:p>
          <a:p>
            <a:pPr lvl="1"/>
            <a:r>
              <a:rPr lang="en-US" dirty="0"/>
              <a:t>Location and type</a:t>
            </a:r>
          </a:p>
          <a:p>
            <a:r>
              <a:rPr lang="en-US" dirty="0"/>
              <a:t>Stories</a:t>
            </a:r>
          </a:p>
          <a:p>
            <a:pPr lvl="1"/>
            <a:r>
              <a:rPr lang="en-US" dirty="0"/>
              <a:t>Maximum stories</a:t>
            </a:r>
          </a:p>
          <a:p>
            <a:pPr lvl="1"/>
            <a:r>
              <a:rPr lang="en-US" dirty="0"/>
              <a:t>Provisions for non-conforming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19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77500" lnSpcReduction="20000"/>
          </a:bodyPr>
          <a:lstStyle/>
          <a:p>
            <a:r>
              <a:rPr lang="en-US" sz="3000" dirty="0"/>
              <a:t>Accessory Structures</a:t>
            </a:r>
            <a:r>
              <a:rPr lang="en-US" dirty="0"/>
              <a:t>:</a:t>
            </a:r>
          </a:p>
          <a:p>
            <a:pPr lvl="1"/>
            <a:r>
              <a:rPr lang="en-US" dirty="0"/>
              <a:t>Style and materials</a:t>
            </a:r>
          </a:p>
          <a:p>
            <a:pPr lvl="1"/>
            <a:r>
              <a:rPr lang="en-US" dirty="0"/>
              <a:t>Roof slope</a:t>
            </a:r>
          </a:p>
          <a:p>
            <a:pPr lvl="1"/>
            <a:r>
              <a:rPr lang="en-US" dirty="0"/>
              <a:t>Replacement or remodeling of existing accessory structures</a:t>
            </a:r>
          </a:p>
          <a:p>
            <a:pPr lvl="1"/>
            <a:r>
              <a:rPr lang="en-US" dirty="0"/>
              <a:t>Clarifying the architectural styles, materials, size, and applicability</a:t>
            </a:r>
          </a:p>
          <a:p>
            <a:r>
              <a:rPr lang="en-US" sz="3000" dirty="0"/>
              <a:t>Architectural Styles:</a:t>
            </a:r>
          </a:p>
          <a:p>
            <a:pPr lvl="1"/>
            <a:r>
              <a:rPr lang="en-US" dirty="0"/>
              <a:t>Defining the architectural styles allowed</a:t>
            </a:r>
          </a:p>
          <a:p>
            <a:pPr lvl="1"/>
            <a:r>
              <a:rPr lang="en-US" dirty="0"/>
              <a:t>Standards for remodels and additions</a:t>
            </a:r>
          </a:p>
          <a:p>
            <a:pPr lvl="1"/>
            <a:r>
              <a:rPr lang="en-US" dirty="0"/>
              <a:t>Standards for new construction</a:t>
            </a:r>
          </a:p>
          <a:p>
            <a:pPr lvl="1"/>
            <a:r>
              <a:rPr lang="en-US" dirty="0"/>
              <a:t>Provisions for existing non-contributing structures</a:t>
            </a:r>
          </a:p>
          <a:p>
            <a:r>
              <a:rPr lang="en-US" sz="3000" dirty="0"/>
              <a:t>Building Elevations:</a:t>
            </a:r>
          </a:p>
          <a:p>
            <a:pPr lvl="1"/>
            <a:r>
              <a:rPr lang="en-US" dirty="0"/>
              <a:t>Minimum number of architectural features required</a:t>
            </a:r>
          </a:p>
          <a:p>
            <a:pPr lvl="1"/>
            <a:r>
              <a:rPr lang="en-US" dirty="0"/>
              <a:t>Standards for remodels and additions</a:t>
            </a:r>
          </a:p>
          <a:p>
            <a:pPr lvl="1"/>
            <a:r>
              <a:rPr lang="en-US" dirty="0"/>
              <a:t>Standards for new construction</a:t>
            </a:r>
          </a:p>
          <a:p>
            <a:pPr lvl="1"/>
            <a:r>
              <a:rPr lang="en-US" dirty="0"/>
              <a:t>Provisions for existing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05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Building Materials:</a:t>
            </a:r>
          </a:p>
          <a:p>
            <a:pPr lvl="1"/>
            <a:r>
              <a:rPr lang="en-US" dirty="0"/>
              <a:t>Material types</a:t>
            </a:r>
          </a:p>
          <a:p>
            <a:pPr lvl="1"/>
            <a:r>
              <a:rPr lang="en-US" dirty="0"/>
              <a:t>Applicability and placement of certain allowed materials</a:t>
            </a:r>
          </a:p>
          <a:p>
            <a:pPr lvl="1"/>
            <a:r>
              <a:rPr lang="en-US" dirty="0"/>
              <a:t>Provisions for existing non-contributing structures</a:t>
            </a:r>
          </a:p>
          <a:p>
            <a:r>
              <a:rPr lang="en-US" dirty="0"/>
              <a:t>Chimneys:</a:t>
            </a:r>
          </a:p>
          <a:p>
            <a:pPr lvl="1"/>
            <a:r>
              <a:rPr lang="en-US" dirty="0"/>
              <a:t>Materials, form, and placement based on architectural style</a:t>
            </a:r>
          </a:p>
          <a:p>
            <a:r>
              <a:rPr lang="en-US" dirty="0"/>
              <a:t>Porch Styles:</a:t>
            </a:r>
          </a:p>
          <a:p>
            <a:pPr lvl="1"/>
            <a:r>
              <a:rPr lang="en-US" dirty="0"/>
              <a:t>Materials, architectural style, and placement</a:t>
            </a:r>
          </a:p>
          <a:p>
            <a:pPr lvl="1"/>
            <a:r>
              <a:rPr lang="en-US" dirty="0"/>
              <a:t>Standards for enclosures</a:t>
            </a:r>
          </a:p>
          <a:p>
            <a:pPr lvl="1"/>
            <a:r>
              <a:rPr lang="en-US" dirty="0"/>
              <a:t>Provisions for remodels or additions to existing structures</a:t>
            </a:r>
          </a:p>
          <a:p>
            <a:r>
              <a:rPr lang="en-US" dirty="0"/>
              <a:t>Roof Form and Pitch:</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49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Roofing Materials:</a:t>
            </a:r>
          </a:p>
          <a:p>
            <a:pPr lvl="1"/>
            <a:r>
              <a:rPr lang="en-US" dirty="0"/>
              <a:t>Provisions for remodels or additions to existing structures</a:t>
            </a:r>
          </a:p>
          <a:p>
            <a:r>
              <a:rPr lang="en-US" dirty="0"/>
              <a:t>Windows:</a:t>
            </a:r>
          </a:p>
          <a:p>
            <a:pPr lvl="1"/>
            <a:r>
              <a:rPr lang="en-US" dirty="0"/>
              <a:t>Placement, architectural standards, and materials</a:t>
            </a:r>
          </a:p>
          <a:p>
            <a:pPr lvl="1"/>
            <a:r>
              <a:rPr lang="en-US" dirty="0"/>
              <a:t>Provisions for remodels or additions to existing structures</a:t>
            </a:r>
          </a:p>
          <a:p>
            <a:r>
              <a:rPr lang="en-US" dirty="0"/>
              <a:t>Work Reviews:</a:t>
            </a:r>
          </a:p>
          <a:p>
            <a:pPr lvl="1"/>
            <a:r>
              <a:rPr lang="en-US" dirty="0"/>
              <a:t>Language to detail the requirements for a work review by the City</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78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Sec. 51A-4.505 Conservation Districts</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gn="l">
              <a:spcAft>
                <a:spcPts val="900"/>
              </a:spcAft>
            </a:pPr>
            <a:r>
              <a:rPr lang="en-US" sz="1800" b="0" i="0" u="none" strike="noStrike" dirty="0">
                <a:solidFill>
                  <a:schemeClr val="tx2"/>
                </a:solidFill>
                <a:effectLst/>
                <a:latin typeface="Times New Roman" panose="02020603050405020304" pitchFamily="18" charset="0"/>
              </a:rPr>
              <a:t>   (b)   </a:t>
            </a:r>
            <a:r>
              <a:rPr lang="en-US" sz="1800" b="0" i="0" u="sng" dirty="0">
                <a:solidFill>
                  <a:schemeClr val="tx2"/>
                </a:solidFill>
                <a:effectLst/>
                <a:latin typeface="Times New Roman" panose="02020603050405020304" pitchFamily="18" charset="0"/>
              </a:rPr>
              <a:t>Findings and purpose</a:t>
            </a:r>
            <a:r>
              <a:rPr lang="en-US" sz="1800" b="0" i="0" u="none" strike="noStrike" dirty="0">
                <a:solidFill>
                  <a:schemeClr val="tx2"/>
                </a:solidFill>
                <a:effectLst/>
                <a:latin typeface="Times New Roman" panose="02020603050405020304" pitchFamily="18" charset="0"/>
              </a:rPr>
              <a:t>.</a:t>
            </a:r>
            <a:endParaRPr lang="en-US" sz="1800" b="0" i="0" dirty="0">
              <a:solidFill>
                <a:schemeClr val="tx2"/>
              </a:solidFill>
              <a:effectLst/>
              <a:latin typeface="Times New Roman" panose="02020603050405020304" pitchFamily="18" charset="0"/>
            </a:endParaRPr>
          </a:p>
          <a:p>
            <a:pPr algn="l">
              <a:spcAft>
                <a:spcPts val="900"/>
              </a:spcAft>
            </a:pPr>
            <a:r>
              <a:rPr lang="en-US" sz="1800" b="0" i="0" dirty="0">
                <a:solidFill>
                  <a:schemeClr val="tx2"/>
                </a:solidFill>
                <a:effectLst/>
                <a:latin typeface="Times New Roman" panose="02020603050405020304" pitchFamily="18" charset="0"/>
              </a:rPr>
              <a:t>      (1)   State law authorizes the city of Dallas to regulate the construction, alteration, reconstruction, or razing of buildings and other structures in "designated places and areas of historic, cultural, or architectural importance and significance."</a:t>
            </a:r>
          </a:p>
          <a:p>
            <a:pPr algn="l">
              <a:spcAft>
                <a:spcPts val="900"/>
              </a:spcAft>
            </a:pPr>
            <a:r>
              <a:rPr lang="en-US" sz="1800" b="0" i="0" dirty="0">
                <a:solidFill>
                  <a:schemeClr val="tx2"/>
                </a:solidFill>
                <a:effectLst/>
                <a:latin typeface="Times New Roman" panose="02020603050405020304" pitchFamily="18" charset="0"/>
              </a:rPr>
              <a:t>      (2)   Conservation districts are intended to provide a means of conserving an area's distinctive character by protecting or enhancing its physical attributes.</a:t>
            </a:r>
          </a:p>
          <a:p>
            <a:pPr algn="l">
              <a:spcAft>
                <a:spcPts val="900"/>
              </a:spcAft>
            </a:pPr>
            <a:r>
              <a:rPr lang="en-US" sz="1800" b="0" i="0" dirty="0">
                <a:solidFill>
                  <a:schemeClr val="tx2"/>
                </a:solidFill>
                <a:effectLst/>
                <a:latin typeface="Times New Roman" panose="02020603050405020304" pitchFamily="18" charset="0"/>
              </a:rPr>
              <a:t>      (3)   Conservation districts are distinguished from historic overlay districts, which preserve historic residential or commercial places; neighborhood stabilization overlay districts, which preserve single family neighborhoods by imposing neighborhood- specific yard, lot, and space regulations that reflect the existing character of the neighborhood; and planned development districts, which provide flexibility in planning and construction while protecting contiguous land uses and significant features.</a:t>
            </a:r>
          </a:p>
          <a:p>
            <a:pPr algn="l">
              <a:spcAft>
                <a:spcPts val="900"/>
              </a:spcAft>
            </a:pPr>
            <a:r>
              <a:rPr lang="en-US" sz="1800" b="0" i="0" dirty="0">
                <a:solidFill>
                  <a:schemeClr val="tx2"/>
                </a:solidFill>
                <a:effectLst/>
                <a:latin typeface="Times New Roman" panose="02020603050405020304" pitchFamily="18" charset="0"/>
              </a:rPr>
              <a:t>      (4)   The purpose of a CD is to:</a:t>
            </a:r>
          </a:p>
          <a:p>
            <a:pPr algn="l">
              <a:spcAft>
                <a:spcPts val="900"/>
              </a:spcAft>
            </a:pPr>
            <a:r>
              <a:rPr lang="en-US" sz="1800" b="0" i="0" dirty="0">
                <a:solidFill>
                  <a:schemeClr val="tx2"/>
                </a:solidFill>
                <a:effectLst/>
                <a:latin typeface="Times New Roman" panose="02020603050405020304" pitchFamily="18" charset="0"/>
              </a:rPr>
              <a:t>         (A)   protect the physical attributes of an area or neighborhood;</a:t>
            </a:r>
          </a:p>
          <a:p>
            <a:pPr algn="l">
              <a:spcAft>
                <a:spcPts val="900"/>
              </a:spcAft>
            </a:pPr>
            <a:r>
              <a:rPr lang="en-US" sz="1800" b="0" i="0" dirty="0">
                <a:solidFill>
                  <a:schemeClr val="tx2"/>
                </a:solidFill>
                <a:effectLst/>
                <a:latin typeface="Times New Roman" panose="02020603050405020304" pitchFamily="18" charset="0"/>
              </a:rPr>
              <a:t>         (B)   promote development or redevelopment that is compatible with an existing area or neighborhood;</a:t>
            </a:r>
          </a:p>
          <a:p>
            <a:pPr algn="l">
              <a:spcAft>
                <a:spcPts val="900"/>
              </a:spcAft>
            </a:pPr>
            <a:r>
              <a:rPr lang="en-US" sz="1800" b="0" i="0" dirty="0">
                <a:solidFill>
                  <a:schemeClr val="tx2"/>
                </a:solidFill>
                <a:effectLst/>
                <a:latin typeface="Times New Roman" panose="02020603050405020304" pitchFamily="18" charset="0"/>
              </a:rPr>
              <a:t>         (C)   promote economic revitalization;</a:t>
            </a:r>
          </a:p>
          <a:p>
            <a:pPr algn="l">
              <a:spcAft>
                <a:spcPts val="900"/>
              </a:spcAft>
            </a:pPr>
            <a:r>
              <a:rPr lang="en-US" sz="1800" b="0" i="0" dirty="0">
                <a:solidFill>
                  <a:schemeClr val="tx2"/>
                </a:solidFill>
                <a:effectLst/>
                <a:latin typeface="Times New Roman" panose="02020603050405020304" pitchFamily="18" charset="0"/>
              </a:rPr>
              <a:t>         (D)   enhance the livability of the city; and</a:t>
            </a:r>
          </a:p>
          <a:p>
            <a:pPr algn="l">
              <a:spcAft>
                <a:spcPts val="900"/>
              </a:spcAft>
            </a:pPr>
            <a:r>
              <a:rPr lang="en-US" sz="1800" b="0" i="0" dirty="0">
                <a:solidFill>
                  <a:schemeClr val="tx2"/>
                </a:solidFill>
                <a:effectLst/>
                <a:latin typeface="Times New Roman" panose="02020603050405020304" pitchFamily="18" charset="0"/>
              </a:rPr>
              <a:t>         (E)   ensure harmonious, orderly, and efficient growth.</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18</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Procedure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n-US" sz="2600" dirty="0"/>
              <a:t>To speak during the discussion portions of tonight’s meeting:</a:t>
            </a:r>
          </a:p>
          <a:p>
            <a:pPr lvl="1">
              <a:spcBef>
                <a:spcPts val="1200"/>
              </a:spcBef>
            </a:pPr>
            <a:r>
              <a:rPr lang="en-US" sz="2200" dirty="0"/>
              <a:t>Please raise your hand and wait to be recognized before you begin speaking</a:t>
            </a:r>
          </a:p>
          <a:p>
            <a:pPr lvl="1">
              <a:spcBef>
                <a:spcPts val="1200"/>
              </a:spcBef>
            </a:pPr>
            <a:r>
              <a:rPr lang="en-US" sz="2200" dirty="0"/>
              <a:t>Before your comments, </a:t>
            </a:r>
            <a:r>
              <a:rPr lang="en-US" sz="2200" b="1" dirty="0"/>
              <a:t>state your name and address </a:t>
            </a:r>
            <a:r>
              <a:rPr lang="en-US" sz="2200" dirty="0"/>
              <a:t>for the record</a:t>
            </a:r>
          </a:p>
          <a:p>
            <a:pPr lvl="1">
              <a:spcBef>
                <a:spcPts val="1200"/>
              </a:spcBef>
            </a:pPr>
            <a:r>
              <a:rPr lang="en-US" sz="2200" dirty="0"/>
              <a:t>All comments must be related to the topic being discussed at that time</a:t>
            </a:r>
          </a:p>
          <a:p>
            <a:pPr marL="457200" lvl="1" indent="0">
              <a:spcBef>
                <a:spcPts val="1200"/>
              </a:spcBef>
              <a:buNone/>
            </a:pPr>
            <a:endParaRPr lang="en-US" sz="2200" dirty="0"/>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19</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3</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r>
              <a:rPr lang="en-US" sz="2400" u="sng" dirty="0">
                <a:solidFill>
                  <a:srgbClr val="063F88"/>
                </a:solidFill>
              </a:rPr>
              <a:t>Staff Contact</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214-670-4193</a:t>
            </a:r>
          </a:p>
          <a:p>
            <a:endParaRPr lang="en-US" sz="2400" dirty="0">
              <a:solidFill>
                <a:srgbClr val="063F88"/>
              </a:solidFill>
            </a:endParaRPr>
          </a:p>
          <a:p>
            <a:r>
              <a:rPr lang="en-US" sz="2400" u="sng" dirty="0">
                <a:solidFill>
                  <a:srgbClr val="063F88"/>
                </a:solidFill>
              </a:rPr>
              <a:t>Project Webpage</a:t>
            </a:r>
          </a:p>
          <a:p>
            <a:r>
              <a:rPr lang="en-US" sz="2300" u="sng" dirty="0">
                <a:solidFill>
                  <a:srgbClr val="0563C1"/>
                </a:solidFill>
                <a:effectLst/>
                <a:latin typeface="Calibri" panose="020F0502020204030204" pitchFamily="34" charset="0"/>
                <a:ea typeface="Calibri" panose="020F0502020204030204" pitchFamily="34" charset="0"/>
                <a:hlinkClick r:id="rId3"/>
              </a:rPr>
              <a:t>https://bit.ly/LakewoodExpansion</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724400" y="1524000"/>
            <a:ext cx="4267200" cy="4478149"/>
          </a:xfrm>
          <a:prstGeom prst="rect">
            <a:avLst/>
          </a:prstGeom>
          <a:noFill/>
        </p:spPr>
        <p:txBody>
          <a:bodyPr wrap="square" rtlCol="0">
            <a:spAutoFit/>
          </a:bodyPr>
          <a:lstStyle/>
          <a:p>
            <a:r>
              <a:rPr lang="en-US" sz="1900" u="sng" dirty="0">
                <a:solidFill>
                  <a:srgbClr val="063F88"/>
                </a:solidFill>
              </a:rPr>
              <a:t>Agenda</a:t>
            </a:r>
          </a:p>
          <a:p>
            <a:pPr marL="342900" indent="-342900">
              <a:buFont typeface="Arial" panose="020B0604020202020204" pitchFamily="34" charset="0"/>
              <a:buChar char="•"/>
            </a:pPr>
            <a:r>
              <a:rPr lang="en-US" sz="1900" dirty="0">
                <a:solidFill>
                  <a:srgbClr val="063F88"/>
                </a:solidFill>
              </a:rPr>
              <a:t>Introduction &amp; Recap</a:t>
            </a:r>
          </a:p>
          <a:p>
            <a:pPr marL="342900" indent="-342900">
              <a:buFont typeface="Arial" panose="020B0604020202020204" pitchFamily="34" charset="0"/>
              <a:buChar char="•"/>
            </a:pPr>
            <a:r>
              <a:rPr lang="en-US" sz="1900" dirty="0">
                <a:solidFill>
                  <a:srgbClr val="063F88"/>
                </a:solidFill>
              </a:rPr>
              <a:t>Overview of process</a:t>
            </a:r>
          </a:p>
          <a:p>
            <a:pPr marL="342900" indent="-342900">
              <a:buFont typeface="Arial" panose="020B0604020202020204" pitchFamily="34" charset="0"/>
              <a:buChar char="•"/>
            </a:pPr>
            <a:r>
              <a:rPr lang="en-US" sz="1900" dirty="0">
                <a:solidFill>
                  <a:srgbClr val="063F88"/>
                </a:solidFill>
              </a:rPr>
              <a:t>Discussion</a:t>
            </a:r>
          </a:p>
          <a:p>
            <a:pPr marL="800100" lvl="1" indent="-342900">
              <a:buFont typeface="Arial" panose="020B0604020202020204" pitchFamily="34" charset="0"/>
              <a:buChar char="•"/>
            </a:pPr>
            <a:r>
              <a:rPr lang="en-US" sz="1900" dirty="0">
                <a:solidFill>
                  <a:srgbClr val="063F88"/>
                </a:solidFill>
              </a:rPr>
              <a:t>Recap – Sidewalk (front walkway), front yard coverage (impervious surface), use and parking, density, and lot coverage.</a:t>
            </a:r>
          </a:p>
          <a:p>
            <a:pPr marL="800100" lvl="1" indent="-342900">
              <a:buFont typeface="Arial" panose="020B0604020202020204" pitchFamily="34" charset="0"/>
              <a:buChar char="•"/>
            </a:pPr>
            <a:r>
              <a:rPr lang="en-US" sz="1900" dirty="0">
                <a:solidFill>
                  <a:srgbClr val="063F88"/>
                </a:solidFill>
              </a:rPr>
              <a:t>Lot size</a:t>
            </a:r>
          </a:p>
          <a:p>
            <a:pPr marL="800100" lvl="1" indent="-342900">
              <a:buFont typeface="Arial" panose="020B0604020202020204" pitchFamily="34" charset="0"/>
              <a:buChar char="•"/>
            </a:pPr>
            <a:r>
              <a:rPr lang="en-US" sz="1900" dirty="0">
                <a:solidFill>
                  <a:srgbClr val="063F88"/>
                </a:solidFill>
              </a:rPr>
              <a:t>Building height &amp; stories</a:t>
            </a:r>
          </a:p>
          <a:p>
            <a:pPr marL="800100" lvl="1" indent="-342900">
              <a:buFont typeface="Arial" panose="020B0604020202020204" pitchFamily="34" charset="0"/>
              <a:buChar char="•"/>
            </a:pPr>
            <a:r>
              <a:rPr lang="en-US" sz="1900" dirty="0">
                <a:solidFill>
                  <a:srgbClr val="063F88"/>
                </a:solidFill>
              </a:rPr>
              <a:t>Floor Area Ratio</a:t>
            </a:r>
          </a:p>
          <a:p>
            <a:pPr marL="800100" lvl="1" indent="-342900">
              <a:buFont typeface="Arial" panose="020B0604020202020204" pitchFamily="34" charset="0"/>
              <a:buChar char="•"/>
            </a:pPr>
            <a:r>
              <a:rPr lang="en-US" sz="1900" dirty="0">
                <a:solidFill>
                  <a:srgbClr val="063F88"/>
                </a:solidFill>
              </a:rPr>
              <a:t>Drainage</a:t>
            </a:r>
          </a:p>
          <a:p>
            <a:pPr marL="800100" lvl="1" indent="-342900">
              <a:buFont typeface="Arial" panose="020B0604020202020204" pitchFamily="34" charset="0"/>
              <a:buChar char="•"/>
            </a:pPr>
            <a:r>
              <a:rPr lang="en-US" sz="1900" dirty="0">
                <a:solidFill>
                  <a:srgbClr val="063F88"/>
                </a:solidFill>
              </a:rPr>
              <a:t>Slope</a:t>
            </a:r>
          </a:p>
          <a:p>
            <a:pPr marL="342900" indent="-342900">
              <a:buFont typeface="Arial" panose="020B0604020202020204" pitchFamily="34" charset="0"/>
              <a:buChar char="•"/>
            </a:pPr>
            <a:r>
              <a:rPr lang="en-US" sz="1900" dirty="0">
                <a:solidFill>
                  <a:srgbClr val="063F88"/>
                </a:solidFill>
              </a:rPr>
              <a:t>Next Steps</a:t>
            </a:r>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122238"/>
            <a:ext cx="8229600" cy="792162"/>
          </a:xfrm>
        </p:spPr>
        <p:txBody>
          <a:bodyPr/>
          <a:lstStyle/>
          <a:p>
            <a:r>
              <a:rPr lang="en-US" dirty="0"/>
              <a:t>Petition Topic - Sidewalks</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8096" y="762000"/>
            <a:ext cx="8071104" cy="2209800"/>
          </a:xfrm>
        </p:spPr>
        <p:txBody>
          <a:bodyPr>
            <a:normAutofit fontScale="92500" lnSpcReduction="10000"/>
          </a:bodyPr>
          <a:lstStyle/>
          <a:p>
            <a:pPr marL="0" indent="0">
              <a:spcBef>
                <a:spcPts val="1200"/>
              </a:spcBef>
              <a:buNone/>
            </a:pPr>
            <a:r>
              <a:rPr lang="en-US" dirty="0"/>
              <a:t>Expand on the requirements for sidewalks in front yard leading to main structure</a:t>
            </a:r>
          </a:p>
          <a:p>
            <a:pPr marL="0" indent="0">
              <a:spcBef>
                <a:spcPts val="1200"/>
              </a:spcBef>
              <a:buNone/>
            </a:pPr>
            <a:r>
              <a:rPr lang="en-US" b="1" dirty="0"/>
              <a:t>Existing Regulations CD-2</a:t>
            </a:r>
          </a:p>
          <a:p>
            <a:pPr>
              <a:spcBef>
                <a:spcPts val="1200"/>
              </a:spcBef>
            </a:pPr>
            <a:r>
              <a:rPr lang="en-US" dirty="0"/>
              <a:t>Sidewalks located interior to the lot line may be constructed  of any legal material.</a:t>
            </a:r>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20</a:t>
            </a:fld>
            <a:endParaRPr lang="en-US" dirty="0"/>
          </a:p>
        </p:txBody>
      </p:sp>
      <p:sp>
        <p:nvSpPr>
          <p:cNvPr id="5" name="Title 1">
            <a:extLst>
              <a:ext uri="{FF2B5EF4-FFF2-40B4-BE49-F238E27FC236}">
                <a16:creationId xmlns:a16="http://schemas.microsoft.com/office/drawing/2014/main" id="{91FF97C1-8B7A-43CF-8950-8943F6F8973D}"/>
              </a:ext>
            </a:extLst>
          </p:cNvPr>
          <p:cNvSpPr txBox="1">
            <a:spLocks/>
          </p:cNvSpPr>
          <p:nvPr/>
        </p:nvSpPr>
        <p:spPr>
          <a:xfrm>
            <a:off x="667512" y="2895600"/>
            <a:ext cx="8229600" cy="7921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a:lstStyle>
          <a:p>
            <a:r>
              <a:rPr lang="en-US" dirty="0"/>
              <a:t>Petition Topic - Front yard coverage</a:t>
            </a:r>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Expand on the requirements for nonpermeable paving in the front yard</a:t>
            </a:r>
          </a:p>
          <a:p>
            <a:pPr marL="0" indent="0">
              <a:spcBef>
                <a:spcPts val="1200"/>
              </a:spcBef>
              <a:buFont typeface="Arial" panose="020B0604020202020204" pitchFamily="34" charset="0"/>
              <a:buNone/>
            </a:pPr>
            <a:r>
              <a:rPr lang="en-US" b="1" dirty="0"/>
              <a:t>Existing Regulations CD-2</a:t>
            </a:r>
          </a:p>
          <a:p>
            <a:pPr>
              <a:spcBef>
                <a:spcPts val="1200"/>
              </a:spcBef>
            </a:pPr>
            <a:r>
              <a:rPr lang="en-US" dirty="0"/>
              <a:t>No more than 30 percent of the front yard may be covered in nonpermeable paving material.</a:t>
            </a:r>
          </a:p>
        </p:txBody>
      </p:sp>
    </p:spTree>
    <p:extLst>
      <p:ext uri="{BB962C8B-B14F-4D97-AF65-F5344CB8AC3E}">
        <p14:creationId xmlns:p14="http://schemas.microsoft.com/office/powerpoint/2010/main" val="205471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64296" cy="914400"/>
          </a:xfrm>
        </p:spPr>
        <p:txBody>
          <a:bodyPr>
            <a:normAutofit fontScale="62500" lnSpcReduction="20000"/>
          </a:bodyPr>
          <a:lstStyle/>
          <a:p>
            <a:pPr marL="0" indent="0" algn="ctr">
              <a:buNone/>
            </a:pPr>
            <a:r>
              <a:rPr lang="en-US" sz="6700" dirty="0"/>
              <a:t>Recap – Sidewalks</a:t>
            </a:r>
          </a:p>
          <a:p>
            <a:pPr marL="0" indent="0" algn="ctr">
              <a:buNone/>
            </a:pPr>
            <a:r>
              <a:rPr lang="en-US" sz="3200" dirty="0"/>
              <a:t>(front </a:t>
            </a:r>
            <a:r>
              <a:rPr lang="en-US" sz="3000" dirty="0"/>
              <a:t>walkway</a:t>
            </a:r>
            <a:r>
              <a:rPr lang="en-US" sz="3200" dirty="0"/>
              <a:t> leading to house)</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609600" y="1146544"/>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21</a:t>
            </a:fld>
            <a:endParaRPr lang="en-US" dirty="0"/>
          </a:p>
        </p:txBody>
      </p:sp>
      <p:sp>
        <p:nvSpPr>
          <p:cNvPr id="7" name="Content Placeholder 9">
            <a:extLst>
              <a:ext uri="{FF2B5EF4-FFF2-40B4-BE49-F238E27FC236}">
                <a16:creationId xmlns:a16="http://schemas.microsoft.com/office/drawing/2014/main" id="{8EBF2915-50AA-42A3-ABB6-B1F240DDA28C}"/>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Front walk not required</a:t>
            </a:r>
          </a:p>
          <a:p>
            <a:pPr>
              <a:spcBef>
                <a:spcPts val="1200"/>
              </a:spcBef>
              <a:buFont typeface="Wingdings" panose="05000000000000000000" pitchFamily="2" charset="2"/>
              <a:buChar char="Ø"/>
            </a:pPr>
            <a:r>
              <a:rPr lang="en-US" sz="2400" dirty="0"/>
              <a:t>Contiguous solid paths preferred</a:t>
            </a:r>
          </a:p>
          <a:p>
            <a:pPr>
              <a:spcBef>
                <a:spcPts val="1200"/>
              </a:spcBef>
              <a:buFont typeface="Wingdings" panose="05000000000000000000" pitchFamily="2" charset="2"/>
              <a:buChar char="Ø"/>
            </a:pPr>
            <a:r>
              <a:rPr lang="en-US" sz="2400" dirty="0"/>
              <a:t>Materials</a:t>
            </a:r>
          </a:p>
          <a:p>
            <a:pPr lvl="1">
              <a:spcBef>
                <a:spcPts val="1200"/>
              </a:spcBef>
              <a:buFont typeface="Wingdings" panose="05000000000000000000" pitchFamily="2" charset="2"/>
              <a:buChar char="Ø"/>
            </a:pPr>
            <a:r>
              <a:rPr lang="en-US" sz="2000" dirty="0"/>
              <a:t>Concrete </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 </a:t>
            </a:r>
            <a:endParaRPr lang="en-US" sz="2400" dirty="0"/>
          </a:p>
          <a:p>
            <a:pPr marL="0" indent="0">
              <a:spcBef>
                <a:spcPts val="1200"/>
              </a:spcBef>
              <a:buNone/>
            </a:pPr>
            <a:endParaRPr lang="en-US" dirty="0"/>
          </a:p>
        </p:txBody>
      </p:sp>
    </p:spTree>
    <p:extLst>
      <p:ext uri="{BB962C8B-B14F-4D97-AF65-F5344CB8AC3E}">
        <p14:creationId xmlns:p14="http://schemas.microsoft.com/office/powerpoint/2010/main" val="325752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64296" cy="914400"/>
          </a:xfrm>
        </p:spPr>
        <p:txBody>
          <a:bodyPr>
            <a:normAutofit fontScale="70000" lnSpcReduction="20000"/>
          </a:bodyPr>
          <a:lstStyle/>
          <a:p>
            <a:pPr marL="0" indent="0" algn="ctr">
              <a:buNone/>
            </a:pPr>
            <a:r>
              <a:rPr lang="en-US" sz="6000" dirty="0"/>
              <a:t>Recap – Front Yard Coverage</a:t>
            </a:r>
          </a:p>
          <a:p>
            <a:pPr marL="0" indent="0" algn="ctr">
              <a:buNone/>
            </a:pPr>
            <a:r>
              <a:rPr lang="en-US" sz="2700" dirty="0"/>
              <a:t>(impervious surface)</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501396" y="10668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22</a:t>
            </a:fld>
            <a:endParaRPr lang="en-US" dirty="0"/>
          </a:p>
        </p:txBody>
      </p:sp>
      <p:sp>
        <p:nvSpPr>
          <p:cNvPr id="7" name="Content Placeholder 9">
            <a:extLst>
              <a:ext uri="{FF2B5EF4-FFF2-40B4-BE49-F238E27FC236}">
                <a16:creationId xmlns:a16="http://schemas.microsoft.com/office/drawing/2014/main" id="{C9CF05F7-FF83-4510-985A-E7C0C383C46E}"/>
              </a:ext>
            </a:extLst>
          </p:cNvPr>
          <p:cNvSpPr txBox="1">
            <a:spLocks/>
          </p:cNvSpPr>
          <p:nvPr/>
        </p:nvSpPr>
        <p:spPr>
          <a:xfrm>
            <a:off x="298704" y="1066800"/>
            <a:ext cx="8616696" cy="457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Restrict nonpermeable paving in the front yard to 30 percent</a:t>
            </a:r>
          </a:p>
          <a:p>
            <a:pPr>
              <a:spcBef>
                <a:spcPts val="1200"/>
              </a:spcBef>
              <a:buFont typeface="Wingdings" panose="05000000000000000000" pitchFamily="2" charset="2"/>
              <a:buChar char="Ø"/>
            </a:pPr>
            <a:r>
              <a:rPr lang="en-US" sz="2400" dirty="0"/>
              <a:t>Nonpermeable materials</a:t>
            </a:r>
          </a:p>
          <a:p>
            <a:pPr lvl="1">
              <a:spcBef>
                <a:spcPts val="1200"/>
              </a:spcBef>
              <a:buFont typeface="Wingdings" panose="05000000000000000000" pitchFamily="2" charset="2"/>
              <a:buChar char="Ø"/>
            </a:pPr>
            <a:r>
              <a:rPr lang="en-US" sz="2000" dirty="0"/>
              <a:t>Concrete</a:t>
            </a:r>
          </a:p>
          <a:p>
            <a:pPr lvl="1">
              <a:spcBef>
                <a:spcPts val="1200"/>
              </a:spcBef>
              <a:buFont typeface="Wingdings" panose="05000000000000000000" pitchFamily="2" charset="2"/>
              <a:buChar char="Ø"/>
            </a:pPr>
            <a:r>
              <a:rPr lang="en-US" sz="2000" dirty="0"/>
              <a:t>Brick</a:t>
            </a:r>
          </a:p>
          <a:p>
            <a:pPr lvl="1">
              <a:spcBef>
                <a:spcPts val="1200"/>
              </a:spcBef>
              <a:buFont typeface="Wingdings" panose="05000000000000000000" pitchFamily="2" charset="2"/>
              <a:buChar char="Ø"/>
            </a:pPr>
            <a:r>
              <a:rPr lang="en-US" sz="2000" dirty="0"/>
              <a:t>Stone</a:t>
            </a:r>
          </a:p>
          <a:p>
            <a:pPr lvl="1">
              <a:spcBef>
                <a:spcPts val="1200"/>
              </a:spcBef>
              <a:buFont typeface="Wingdings" panose="05000000000000000000" pitchFamily="2" charset="2"/>
              <a:buChar char="Ø"/>
            </a:pPr>
            <a:r>
              <a:rPr lang="en-US" sz="2000" dirty="0"/>
              <a:t>Artificial turf (prohibited)</a:t>
            </a:r>
          </a:p>
          <a:p>
            <a:pPr>
              <a:spcBef>
                <a:spcPts val="1200"/>
              </a:spcBef>
              <a:buFont typeface="Wingdings" panose="05000000000000000000" pitchFamily="2" charset="2"/>
              <a:buChar char="Ø"/>
            </a:pPr>
            <a:r>
              <a:rPr lang="en-US" sz="2400" dirty="0"/>
              <a:t>Acceptable permeable materials</a:t>
            </a:r>
          </a:p>
          <a:p>
            <a:pPr lvl="1">
              <a:spcBef>
                <a:spcPts val="1200"/>
              </a:spcBef>
              <a:buFont typeface="Wingdings" panose="05000000000000000000" pitchFamily="2" charset="2"/>
              <a:buChar char="Ø"/>
            </a:pPr>
            <a:r>
              <a:rPr lang="en-US" sz="2000" dirty="0"/>
              <a:t>Gravel</a:t>
            </a:r>
          </a:p>
          <a:p>
            <a:pPr lvl="1">
              <a:spcBef>
                <a:spcPts val="1200"/>
              </a:spcBef>
              <a:buFont typeface="Wingdings" panose="05000000000000000000" pitchFamily="2" charset="2"/>
              <a:buChar char="Ø"/>
            </a:pPr>
            <a:r>
              <a:rPr lang="en-US" sz="2000" dirty="0"/>
              <a:t>Mulch</a:t>
            </a:r>
          </a:p>
          <a:p>
            <a:pPr marL="514350" indent="-514350">
              <a:spcBef>
                <a:spcPts val="1200"/>
              </a:spcBef>
              <a:buFont typeface="+mj-lt"/>
              <a:buAutoNum type="alphaLcParenR"/>
            </a:pPr>
            <a:endParaRPr lang="en-US" dirty="0"/>
          </a:p>
        </p:txBody>
      </p:sp>
    </p:spTree>
    <p:extLst>
      <p:ext uri="{BB962C8B-B14F-4D97-AF65-F5344CB8AC3E}">
        <p14:creationId xmlns:p14="http://schemas.microsoft.com/office/powerpoint/2010/main" val="412375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228600"/>
            <a:ext cx="8229600" cy="792162"/>
          </a:xfrm>
        </p:spPr>
        <p:txBody>
          <a:bodyPr/>
          <a:lstStyle/>
          <a:p>
            <a:r>
              <a:rPr lang="en-US" dirty="0"/>
              <a:t>Petition Topic – Use and Parking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914400"/>
            <a:ext cx="8071104" cy="4724400"/>
          </a:xfrm>
        </p:spPr>
        <p:txBody>
          <a:bodyPr>
            <a:normAutofit fontScale="92500" lnSpcReduction="10000"/>
          </a:bodyPr>
          <a:lstStyle/>
          <a:p>
            <a:pPr marL="0" indent="0">
              <a:spcBef>
                <a:spcPts val="1200"/>
              </a:spcBef>
              <a:buNone/>
            </a:pPr>
            <a:r>
              <a:rPr lang="en-US" dirty="0"/>
              <a:t>Expand on the allowed uses and parking requirements</a:t>
            </a:r>
          </a:p>
          <a:p>
            <a:pPr marL="0" indent="0">
              <a:spcBef>
                <a:spcPts val="1200"/>
              </a:spcBef>
              <a:buNone/>
            </a:pPr>
            <a:r>
              <a:rPr lang="en-US" b="1" dirty="0"/>
              <a:t>Existing Regulations CD-2</a:t>
            </a:r>
          </a:p>
          <a:p>
            <a:pPr>
              <a:spcBef>
                <a:spcPts val="1200"/>
              </a:spcBef>
            </a:pPr>
            <a:r>
              <a:rPr lang="en-US" dirty="0"/>
              <a:t>Only single-family residential uses are permitted.</a:t>
            </a:r>
          </a:p>
          <a:p>
            <a:pPr>
              <a:spcBef>
                <a:spcPts val="1200"/>
              </a:spcBef>
            </a:pPr>
            <a:r>
              <a:rPr lang="en-US" dirty="0"/>
              <a:t>A minimum of two off street parking spaces are required for each dwelling unit.</a:t>
            </a:r>
          </a:p>
          <a:p>
            <a:pPr>
              <a:spcBef>
                <a:spcPts val="1200"/>
              </a:spcBef>
            </a:pPr>
            <a:r>
              <a:rPr lang="en-US" dirty="0"/>
              <a:t>Only one dwelling unit allowed on a lot, but does allow for a special exception from the Board of Adjustment for an additional [deed restricted] dwelling unit as long as it is not rented and does not adversely affect neighboring properties.</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075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52" y="228600"/>
            <a:ext cx="8464296" cy="947928"/>
          </a:xfrm>
        </p:spPr>
        <p:txBody>
          <a:bodyPr>
            <a:normAutofit lnSpcReduction="10000"/>
          </a:bodyPr>
          <a:lstStyle/>
          <a:p>
            <a:pPr marL="0" indent="0" algn="ctr">
              <a:buNone/>
            </a:pPr>
            <a:r>
              <a:rPr lang="en-US" sz="6000" dirty="0"/>
              <a:t>Recap – Use &amp; Parking</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9">
            <a:extLst>
              <a:ext uri="{FF2B5EF4-FFF2-40B4-BE49-F238E27FC236}">
                <a16:creationId xmlns:a16="http://schemas.microsoft.com/office/drawing/2014/main" id="{DCF14CEC-676C-48CC-9C42-92B54C35C8BD}"/>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Single family use</a:t>
            </a:r>
          </a:p>
          <a:p>
            <a:pPr>
              <a:spcBef>
                <a:spcPts val="1200"/>
              </a:spcBef>
              <a:buFont typeface="Wingdings" panose="05000000000000000000" pitchFamily="2" charset="2"/>
              <a:buChar char="Ø"/>
            </a:pPr>
            <a:r>
              <a:rPr lang="en-US" sz="2400" dirty="0"/>
              <a:t>Duplex are grandfathered, but if the number of units is voluntarily reduced all rights to duplex are lost.</a:t>
            </a:r>
          </a:p>
          <a:p>
            <a:pPr>
              <a:spcBef>
                <a:spcPts val="1200"/>
              </a:spcBef>
              <a:buFont typeface="Wingdings" panose="05000000000000000000" pitchFamily="2" charset="2"/>
              <a:buChar char="Ø"/>
            </a:pPr>
            <a:r>
              <a:rPr lang="en-US" sz="2400" dirty="0"/>
              <a:t>Two parking spaces required for each dwelling unit, in line with existing CD-2 ordinance.</a:t>
            </a:r>
          </a:p>
          <a:p>
            <a:pPr>
              <a:spcBef>
                <a:spcPts val="1200"/>
              </a:spcBef>
              <a:buFont typeface="Wingdings" panose="05000000000000000000" pitchFamily="2" charset="2"/>
              <a:buChar char="Ø"/>
            </a:pPr>
            <a:r>
              <a:rPr lang="en-US" sz="2400" dirty="0"/>
              <a:t>Sizeable support for only one required parking spot for accessory dwelling units.</a:t>
            </a:r>
          </a:p>
          <a:p>
            <a:pPr>
              <a:spcBef>
                <a:spcPts val="1200"/>
              </a:spcBef>
              <a:buFont typeface="Wingdings" panose="05000000000000000000" pitchFamily="2" charset="2"/>
              <a:buChar char="Ø"/>
            </a:pPr>
            <a:r>
              <a:rPr lang="en-US" sz="2400" dirty="0"/>
              <a:t>Prohibition on parking RV’s, boats, or trailers in the front yard.</a:t>
            </a:r>
          </a:p>
          <a:p>
            <a:pPr marL="514350" indent="-514350">
              <a:spcBef>
                <a:spcPts val="1200"/>
              </a:spcBef>
              <a:buFont typeface="+mj-lt"/>
              <a:buAutoNum type="alphaLcParenR"/>
            </a:pPr>
            <a:endParaRPr lang="en-US" dirty="0"/>
          </a:p>
        </p:txBody>
      </p:sp>
    </p:spTree>
    <p:extLst>
      <p:ext uri="{BB962C8B-B14F-4D97-AF65-F5344CB8AC3E}">
        <p14:creationId xmlns:p14="http://schemas.microsoft.com/office/powerpoint/2010/main" val="23487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Density</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lnSpcReduction="10000"/>
          </a:bodyPr>
          <a:lstStyle/>
          <a:p>
            <a:pPr marL="457200" lvl="1" indent="0">
              <a:buNone/>
            </a:pPr>
            <a:r>
              <a:rPr lang="en-US" dirty="0"/>
              <a:t>Consideration of maximum number of dwelling units</a:t>
            </a:r>
          </a:p>
          <a:p>
            <a:pPr marL="0" indent="0">
              <a:spcBef>
                <a:spcPts val="1200"/>
              </a:spcBef>
              <a:buNone/>
            </a:pPr>
            <a:r>
              <a:rPr lang="en-US" b="1" dirty="0"/>
              <a:t>Existing Regulations CD-2</a:t>
            </a:r>
          </a:p>
          <a:p>
            <a:pPr>
              <a:spcBef>
                <a:spcPts val="1200"/>
              </a:spcBef>
            </a:pPr>
            <a:r>
              <a:rPr lang="en-US" dirty="0"/>
              <a:t>Only one dwelling unit allowed on a lot, but does allow for a special exception from the Board of Adjustment for an additional [deed restricted] dwelling unit as long as it is not rented and does not adversely affect neighboring properties.</a:t>
            </a:r>
          </a:p>
          <a:p>
            <a:pPr>
              <a:spcBef>
                <a:spcPts val="1200"/>
              </a:spcBef>
            </a:pPr>
            <a:r>
              <a:rPr lang="en-US" dirty="0"/>
              <a:t>Each dwelling unit must have separate utility services, and may have only one electrical meter.</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354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a:bodyPr>
          <a:lstStyle/>
          <a:p>
            <a:pPr marL="0" indent="0" algn="ctr">
              <a:buNone/>
            </a:pPr>
            <a:r>
              <a:rPr lang="en-US" sz="6000" dirty="0"/>
              <a:t>Recap - Density</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B8CD284F-7B77-4AAD-BA06-8FCF1AFCE2F8}"/>
              </a:ext>
            </a:extLst>
          </p:cNvPr>
          <p:cNvSpPr txBox="1">
            <a:spLocks/>
          </p:cNvSpPr>
          <p:nvPr/>
        </p:nvSpPr>
        <p:spPr>
          <a:xfrm>
            <a:off x="350095" y="990600"/>
            <a:ext cx="8412905"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One dwelling unit on a lot except that an accessory dwelling unit is allowed if granted a special exception by the Board of Adjustment with deed restriction that the unit will not be a rental, which is in line with existing CD-2 and Dallas Development Code.</a:t>
            </a:r>
          </a:p>
          <a:p>
            <a:pPr>
              <a:spcBef>
                <a:spcPts val="1200"/>
              </a:spcBef>
              <a:buFont typeface="Wingdings" panose="05000000000000000000" pitchFamily="2" charset="2"/>
              <a:buChar char="Ø"/>
            </a:pPr>
            <a:r>
              <a:rPr lang="en-US" sz="2400" dirty="0"/>
              <a:t>If the number of dwelling units on a lot is voluntarily reduced, all rights to the previous number of dwelling units are lost.</a:t>
            </a:r>
          </a:p>
          <a:p>
            <a:pPr marL="0" indent="0">
              <a:spcBef>
                <a:spcPts val="1200"/>
              </a:spcBef>
              <a:buNone/>
            </a:pPr>
            <a:endParaRPr lang="en-US" dirty="0"/>
          </a:p>
        </p:txBody>
      </p:sp>
    </p:spTree>
    <p:extLst>
      <p:ext uri="{BB962C8B-B14F-4D97-AF65-F5344CB8AC3E}">
        <p14:creationId xmlns:p14="http://schemas.microsoft.com/office/powerpoint/2010/main" val="6487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Lot Coverage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a:bodyPr>
          <a:lstStyle/>
          <a:p>
            <a:pPr marL="457200" lvl="1" indent="0">
              <a:buNone/>
            </a:pPr>
            <a:r>
              <a:rPr lang="en-US" dirty="0"/>
              <a:t>Consideration of maximum lot coverage</a:t>
            </a:r>
          </a:p>
          <a:p>
            <a:pPr marL="0" indent="0">
              <a:spcBef>
                <a:spcPts val="1200"/>
              </a:spcBef>
              <a:buNone/>
            </a:pPr>
            <a:r>
              <a:rPr lang="en-US" b="1" dirty="0"/>
              <a:t>Existing Regulations CD-2</a:t>
            </a:r>
          </a:p>
          <a:p>
            <a:pPr>
              <a:spcBef>
                <a:spcPts val="1200"/>
              </a:spcBef>
            </a:pPr>
            <a:r>
              <a:rPr lang="en-US" dirty="0"/>
              <a:t>The maximum lot coverage on each building site is 45 percent</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715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152400"/>
            <a:ext cx="8464296" cy="884238"/>
          </a:xfrm>
        </p:spPr>
        <p:txBody>
          <a:bodyPr>
            <a:normAutofit fontScale="92500" lnSpcReduction="10000"/>
          </a:bodyPr>
          <a:lstStyle/>
          <a:p>
            <a:pPr marL="0" indent="0" algn="ctr">
              <a:buNone/>
            </a:pPr>
            <a:r>
              <a:rPr lang="en-US" sz="6000" dirty="0"/>
              <a:t>Recap – Lot Coverage</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457200" y="1036638"/>
            <a:ext cx="8305800" cy="483076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68B6937E-6D2E-477C-B40E-BD2615E05D23}"/>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Support 45 percent lot coverage for existing structures, in line with existing CD-2 and Dallas Development Code.</a:t>
            </a:r>
          </a:p>
          <a:p>
            <a:pPr>
              <a:spcBef>
                <a:spcPts val="1200"/>
              </a:spcBef>
              <a:buFont typeface="Wingdings" panose="05000000000000000000" pitchFamily="2" charset="2"/>
              <a:buChar char="Ø"/>
            </a:pPr>
            <a:r>
              <a:rPr lang="en-US" sz="2400" dirty="0"/>
              <a:t>Support less lot coverage for new construction on lots where a building has been demolished to encourage retention of existing housing stock.</a:t>
            </a:r>
          </a:p>
          <a:p>
            <a:pPr>
              <a:spcBef>
                <a:spcPts val="1200"/>
              </a:spcBef>
              <a:buFont typeface="Wingdings" panose="05000000000000000000" pitchFamily="2" charset="2"/>
              <a:buChar char="Ø"/>
            </a:pPr>
            <a:r>
              <a:rPr lang="en-US" sz="2400" dirty="0"/>
              <a:t>All new construction to have 40 percent maximum lot coverage which is more in line with existing development.</a:t>
            </a:r>
          </a:p>
        </p:txBody>
      </p:sp>
    </p:spTree>
    <p:extLst>
      <p:ext uri="{BB962C8B-B14F-4D97-AF65-F5344CB8AC3E}">
        <p14:creationId xmlns:p14="http://schemas.microsoft.com/office/powerpoint/2010/main" val="177858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1651254" y="-175418"/>
            <a:ext cx="6304788" cy="1096962"/>
          </a:xfrm>
        </p:spPr>
        <p:txBody>
          <a:bodyPr>
            <a:noAutofit/>
          </a:bodyPr>
          <a:lstStyle/>
          <a:p>
            <a:r>
              <a:rPr lang="en-US" sz="4000" dirty="0"/>
              <a:t>Petition Topic – Lot Size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152400" y="762000"/>
            <a:ext cx="8744712" cy="5105400"/>
          </a:xfrm>
        </p:spPr>
        <p:txBody>
          <a:bodyPr>
            <a:normAutofit fontScale="92500" lnSpcReduction="10000"/>
          </a:bodyPr>
          <a:lstStyle/>
          <a:p>
            <a:pPr marL="0" indent="0">
              <a:spcBef>
                <a:spcPts val="1200"/>
              </a:spcBef>
              <a:buNone/>
            </a:pPr>
            <a:r>
              <a:rPr lang="en-US" dirty="0"/>
              <a:t>Expand on the requirements minimum width and depth of lots </a:t>
            </a:r>
          </a:p>
          <a:p>
            <a:pPr marL="0" indent="0">
              <a:spcBef>
                <a:spcPts val="1200"/>
              </a:spcBef>
              <a:buNone/>
            </a:pPr>
            <a:r>
              <a:rPr lang="en-US" b="1" dirty="0"/>
              <a:t>Existing Regulations CD-2</a:t>
            </a:r>
          </a:p>
          <a:p>
            <a:pPr>
              <a:spcBef>
                <a:spcPts val="1200"/>
              </a:spcBef>
            </a:pPr>
            <a:r>
              <a:rPr lang="en-US" dirty="0"/>
              <a:t>Lot size requirements</a:t>
            </a:r>
          </a:p>
          <a:p>
            <a:pPr lvl="1">
              <a:spcBef>
                <a:spcPts val="1200"/>
              </a:spcBef>
            </a:pPr>
            <a:r>
              <a:rPr lang="en-US" dirty="0"/>
              <a:t>(1) Lots in Tract I must have a minimum area of 5,000 square feet, a minimum depth of 100 feet, and a minimum width of 50 feet.</a:t>
            </a:r>
          </a:p>
          <a:p>
            <a:pPr lvl="1">
              <a:spcBef>
                <a:spcPts val="1200"/>
              </a:spcBef>
            </a:pPr>
            <a:r>
              <a:rPr lang="en-US" dirty="0"/>
              <a:t>(2) Lots in Tract II must have a minimum area of 7,500 square feet, a minimum depth of 150 feet, and a minimum width of 50 feet.</a:t>
            </a:r>
          </a:p>
          <a:p>
            <a:pPr lvl="1">
              <a:spcBef>
                <a:spcPts val="1200"/>
              </a:spcBef>
            </a:pPr>
            <a:r>
              <a:rPr lang="en-US" dirty="0"/>
              <a:t>(3) Lots in Tract III must have a minimum area of 10,000 square feet, a minimum depth of 150 feet, and a minimum width of 70 feet.</a:t>
            </a:r>
          </a:p>
          <a:p>
            <a:pPr lvl="1">
              <a:spcBef>
                <a:spcPts val="1200"/>
              </a:spcBef>
            </a:pPr>
            <a:endParaRPr lang="en-US" dirty="0"/>
          </a:p>
          <a:p>
            <a:pPr lvl="1">
              <a:spcBef>
                <a:spcPts val="1200"/>
              </a:spcBef>
            </a:pPr>
            <a:endParaRPr lang="en-US" dirty="0"/>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29</a:t>
            </a:fld>
            <a:endParaRPr lang="en-US" dirty="0"/>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endParaRPr lang="en-US" dirty="0"/>
          </a:p>
        </p:txBody>
      </p:sp>
    </p:spTree>
    <p:extLst>
      <p:ext uri="{BB962C8B-B14F-4D97-AF65-F5344CB8AC3E}">
        <p14:creationId xmlns:p14="http://schemas.microsoft.com/office/powerpoint/2010/main" val="128882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a:t>CD-2 Boundaries &amp; Expansion Area</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pic>
        <p:nvPicPr>
          <p:cNvPr id="5" name="Picture 4">
            <a:extLst>
              <a:ext uri="{FF2B5EF4-FFF2-40B4-BE49-F238E27FC236}">
                <a16:creationId xmlns:a16="http://schemas.microsoft.com/office/drawing/2014/main" id="{755D565B-5670-411D-8C8E-E709E7772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 y="792162"/>
            <a:ext cx="7744968" cy="5984748"/>
          </a:xfrm>
          <a:prstGeom prst="rect">
            <a:avLst/>
          </a:prstGeom>
        </p:spPr>
      </p:pic>
    </p:spTree>
    <p:extLst>
      <p:ext uri="{BB962C8B-B14F-4D97-AF65-F5344CB8AC3E}">
        <p14:creationId xmlns:p14="http://schemas.microsoft.com/office/powerpoint/2010/main" val="236536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501396" y="10668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30</a:t>
            </a:fld>
            <a:endParaRPr lang="en-US" dirty="0"/>
          </a:p>
        </p:txBody>
      </p:sp>
      <p:pic>
        <p:nvPicPr>
          <p:cNvPr id="2" name="Picture 1">
            <a:extLst>
              <a:ext uri="{FF2B5EF4-FFF2-40B4-BE49-F238E27FC236}">
                <a16:creationId xmlns:a16="http://schemas.microsoft.com/office/drawing/2014/main" id="{D03FBE61-5ACF-45AE-B38F-B2EA096F0F24}"/>
              </a:ext>
            </a:extLst>
          </p:cNvPr>
          <p:cNvPicPr>
            <a:picLocks noChangeAspect="1"/>
          </p:cNvPicPr>
          <p:nvPr/>
        </p:nvPicPr>
        <p:blipFill>
          <a:blip r:embed="rId3"/>
          <a:stretch>
            <a:fillRect/>
          </a:stretch>
        </p:blipFill>
        <p:spPr>
          <a:xfrm>
            <a:off x="0" y="533400"/>
            <a:ext cx="9144000" cy="4943856"/>
          </a:xfrm>
          <a:prstGeom prst="rect">
            <a:avLst/>
          </a:prstGeom>
        </p:spPr>
      </p:pic>
    </p:spTree>
    <p:extLst>
      <p:ext uri="{BB962C8B-B14F-4D97-AF65-F5344CB8AC3E}">
        <p14:creationId xmlns:p14="http://schemas.microsoft.com/office/powerpoint/2010/main" val="3337134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4907280"/>
          </a:xfrm>
        </p:spPr>
        <p:txBody>
          <a:bodyPr>
            <a:normAutofit/>
          </a:bodyPr>
          <a:lstStyle/>
          <a:p>
            <a:pPr marL="0" indent="0" algn="ctr">
              <a:buNone/>
            </a:pPr>
            <a:r>
              <a:rPr lang="en-US" sz="6000" dirty="0"/>
              <a:t>Discussion – Lot Size</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298704" y="1257300"/>
            <a:ext cx="8540496"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Minimum lot size can impact larger lots being subdivided into smaller parcels.</a:t>
            </a:r>
          </a:p>
          <a:p>
            <a:pPr>
              <a:spcBef>
                <a:spcPts val="1200"/>
              </a:spcBef>
              <a:buFont typeface="Wingdings" panose="05000000000000000000" pitchFamily="2" charset="2"/>
              <a:buChar char="Ø"/>
            </a:pPr>
            <a:r>
              <a:rPr lang="en-US" sz="2400" dirty="0"/>
              <a:t>Majority of the expansion area lots are zoned R7.5(A) which has 7,500 square foot lots with 50-foot width.</a:t>
            </a:r>
          </a:p>
          <a:p>
            <a:pPr>
              <a:spcBef>
                <a:spcPts val="1200"/>
              </a:spcBef>
              <a:buFont typeface="Wingdings" panose="05000000000000000000" pitchFamily="2" charset="2"/>
              <a:buChar char="Ø"/>
            </a:pPr>
            <a:r>
              <a:rPr lang="en-US" sz="2400" dirty="0"/>
              <a:t>Lots on </a:t>
            </a:r>
            <a:r>
              <a:rPr lang="en-US" sz="2400" dirty="0" err="1"/>
              <a:t>Tokalon</a:t>
            </a:r>
            <a:r>
              <a:rPr lang="en-US" sz="2400" dirty="0"/>
              <a:t> Dr. and areas south zoned R10(A)</a:t>
            </a:r>
            <a:endParaRPr lang="en-US" sz="2400" dirty="0">
              <a:highlight>
                <a:srgbClr val="FFFF00"/>
              </a:highlight>
            </a:endParaRPr>
          </a:p>
          <a:p>
            <a:pPr>
              <a:spcBef>
                <a:spcPts val="1200"/>
              </a:spcBef>
              <a:buFont typeface="Wingdings" panose="05000000000000000000" pitchFamily="2" charset="2"/>
              <a:buChar char="Ø"/>
            </a:pPr>
            <a:r>
              <a:rPr lang="en-US" sz="2400" dirty="0">
                <a:highlight>
                  <a:srgbClr val="FFFFFF"/>
                </a:highlight>
              </a:rPr>
              <a:t>Dallas Development Code has minimum width of 55 feet and depth of 100 feet for R7.5(A) lots and minimum width of 70 feet and depth of 100 feet for R10 lots.</a:t>
            </a:r>
          </a:p>
          <a:p>
            <a:pPr>
              <a:spcBef>
                <a:spcPts val="1200"/>
              </a:spcBef>
              <a:buFont typeface="Wingdings" panose="05000000000000000000" pitchFamily="2" charset="2"/>
              <a:buChar char="Ø"/>
            </a:pPr>
            <a:endParaRPr lang="en-US" sz="2400" dirty="0">
              <a:highlight>
                <a:srgbClr val="FFFF00"/>
              </a:highlight>
            </a:endParaRPr>
          </a:p>
          <a:p>
            <a:pPr marL="0" indent="0">
              <a:spcBef>
                <a:spcPts val="1200"/>
              </a:spcBef>
              <a:buNone/>
            </a:pPr>
            <a:endParaRPr lang="en-US" sz="2400" dirty="0"/>
          </a:p>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31</a:t>
            </a:fld>
            <a:endParaRPr lang="en-US" dirty="0"/>
          </a:p>
        </p:txBody>
      </p:sp>
    </p:spTree>
    <p:extLst>
      <p:ext uri="{BB962C8B-B14F-4D97-AF65-F5344CB8AC3E}">
        <p14:creationId xmlns:p14="http://schemas.microsoft.com/office/powerpoint/2010/main" val="2566987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32</a:t>
            </a:fld>
            <a:endParaRPr lang="en-US" dirty="0"/>
          </a:p>
        </p:txBody>
      </p:sp>
      <p:pic>
        <p:nvPicPr>
          <p:cNvPr id="7" name="Picture 6">
            <a:extLst>
              <a:ext uri="{FF2B5EF4-FFF2-40B4-BE49-F238E27FC236}">
                <a16:creationId xmlns:a16="http://schemas.microsoft.com/office/drawing/2014/main" id="{892AC0D1-8F26-4110-912E-05B7B91D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41" t="12650" r="5698" b="30054"/>
          <a:stretch/>
        </p:blipFill>
        <p:spPr>
          <a:xfrm>
            <a:off x="1447800" y="152400"/>
            <a:ext cx="6172200" cy="5341327"/>
          </a:xfrm>
          <a:prstGeom prst="rect">
            <a:avLst/>
          </a:prstGeom>
          <a:ln w="12700">
            <a:solidFill>
              <a:schemeClr val="tx1"/>
            </a:solidFill>
          </a:ln>
        </p:spPr>
      </p:pic>
    </p:spTree>
    <p:extLst>
      <p:ext uri="{BB962C8B-B14F-4D97-AF65-F5344CB8AC3E}">
        <p14:creationId xmlns:p14="http://schemas.microsoft.com/office/powerpoint/2010/main" val="179007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64296" cy="914400"/>
          </a:xfrm>
        </p:spPr>
        <p:txBody>
          <a:bodyPr>
            <a:normAutofit fontScale="92500" lnSpcReduction="20000"/>
          </a:bodyPr>
          <a:lstStyle/>
          <a:p>
            <a:pPr marL="0" indent="0" algn="ctr">
              <a:buNone/>
            </a:pPr>
            <a:r>
              <a:rPr lang="en-US" sz="6700" dirty="0"/>
              <a:t>Recap – Lot Size</a:t>
            </a:r>
            <a:endParaRPr lang="en-US" sz="3200" dirty="0"/>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609600" y="1146544"/>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33</a:t>
            </a:fld>
            <a:endParaRPr lang="en-US" dirty="0"/>
          </a:p>
        </p:txBody>
      </p:sp>
    </p:spTree>
    <p:extLst>
      <p:ext uri="{BB962C8B-B14F-4D97-AF65-F5344CB8AC3E}">
        <p14:creationId xmlns:p14="http://schemas.microsoft.com/office/powerpoint/2010/main" val="1096503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599150" y="-182562"/>
            <a:ext cx="8229600" cy="792162"/>
          </a:xfrm>
        </p:spPr>
        <p:txBody>
          <a:bodyPr/>
          <a:lstStyle/>
          <a:p>
            <a:r>
              <a:rPr lang="en-US" dirty="0"/>
              <a:t>Petition Topic – Building Height &amp; Stories</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152400" y="457200"/>
            <a:ext cx="8839200" cy="5410200"/>
          </a:xfrm>
        </p:spPr>
        <p:txBody>
          <a:bodyPr>
            <a:normAutofit fontScale="70000" lnSpcReduction="20000"/>
          </a:bodyPr>
          <a:lstStyle/>
          <a:p>
            <a:pPr marL="0" indent="0">
              <a:spcBef>
                <a:spcPts val="1200"/>
              </a:spcBef>
              <a:buNone/>
            </a:pPr>
            <a:r>
              <a:rPr lang="en-US" dirty="0"/>
              <a:t>Modifying how height is measured</a:t>
            </a:r>
          </a:p>
          <a:p>
            <a:pPr marL="0" indent="0">
              <a:spcBef>
                <a:spcPts val="1200"/>
              </a:spcBef>
              <a:buNone/>
            </a:pPr>
            <a:r>
              <a:rPr lang="en-US" dirty="0"/>
              <a:t>Establishing a maximum allowed height for structures, including accessory structures and additions</a:t>
            </a:r>
          </a:p>
          <a:p>
            <a:pPr marL="0" indent="0">
              <a:spcBef>
                <a:spcPts val="1200"/>
              </a:spcBef>
              <a:buNone/>
            </a:pPr>
            <a:r>
              <a:rPr lang="en-US" dirty="0"/>
              <a:t>Establishing a maximum number of stories allowed</a:t>
            </a:r>
          </a:p>
          <a:p>
            <a:pPr marL="0" indent="0">
              <a:spcBef>
                <a:spcPts val="1200"/>
              </a:spcBef>
              <a:buNone/>
            </a:pPr>
            <a:r>
              <a:rPr lang="en-US" dirty="0"/>
              <a:t>Provisions for non-conforming structures</a:t>
            </a:r>
          </a:p>
          <a:p>
            <a:pPr marL="0" indent="0">
              <a:spcBef>
                <a:spcPts val="1200"/>
              </a:spcBef>
              <a:buNone/>
            </a:pPr>
            <a:r>
              <a:rPr lang="en-US" b="1" dirty="0"/>
              <a:t>Existing Regulations CD-2</a:t>
            </a:r>
          </a:p>
          <a:p>
            <a:pPr>
              <a:spcBef>
                <a:spcPts val="1200"/>
              </a:spcBef>
            </a:pPr>
            <a:r>
              <a:rPr lang="en-US" dirty="0"/>
              <a:t>BUILDING HEIGHT means the vertical distance measured from grade to the highest ridge of the roof structure.</a:t>
            </a:r>
          </a:p>
          <a:p>
            <a:pPr>
              <a:spcBef>
                <a:spcPts val="1200"/>
              </a:spcBef>
            </a:pPr>
            <a:r>
              <a:rPr lang="en-US" dirty="0"/>
              <a:t>ROOF RIDGE means the apex of any roof structure regardless of its style or form.</a:t>
            </a:r>
          </a:p>
          <a:p>
            <a:pPr>
              <a:spcBef>
                <a:spcPts val="1200"/>
              </a:spcBef>
            </a:pPr>
            <a:r>
              <a:rPr lang="en-US" dirty="0"/>
              <a:t>Maximum building height</a:t>
            </a:r>
          </a:p>
          <a:p>
            <a:pPr lvl="1">
              <a:spcBef>
                <a:spcPts val="1200"/>
              </a:spcBef>
            </a:pPr>
            <a:r>
              <a:rPr lang="en-US" dirty="0"/>
              <a:t>(1) Except as provided in Paragraph (2), the maximum permitted height for all structures in Tracts I, II, and III is 30 feet.</a:t>
            </a:r>
          </a:p>
          <a:p>
            <a:pPr lvl="1">
              <a:spcBef>
                <a:spcPts val="1200"/>
              </a:spcBef>
            </a:pPr>
            <a:r>
              <a:rPr lang="en-US" dirty="0"/>
              <a:t>(2) If any portion of an existing structure’s roof ridge exceeds the applicable maximum height  in paragraphs (1)(A) or (1)(B), the lower portion of that structure’s roof ridge may be raised to the height of the taller portion of the roof ridge.</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894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609601"/>
          </a:xfrm>
        </p:spPr>
        <p:txBody>
          <a:bodyPr>
            <a:normAutofit fontScale="62500" lnSpcReduction="20000"/>
          </a:bodyPr>
          <a:lstStyle/>
          <a:p>
            <a:pPr marL="0" indent="0" algn="ctr">
              <a:buNone/>
            </a:pPr>
            <a:r>
              <a:rPr lang="en-US" sz="6000" dirty="0"/>
              <a:t>Discussion – Building Height &amp; Stories</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414670" y="685800"/>
            <a:ext cx="8314660" cy="504171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CD-2 BUILDING HEIGHT means the vertical distance measured from grade to the highest ridge of the roof structure.</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Dallas Development Code has maximum height of 30 feet.</a:t>
            </a:r>
          </a:p>
          <a:p>
            <a:pPr marL="0" marR="0" lvl="0" indent="0" algn="l" defTabSz="914400" rtl="0" eaLnBrk="1" fontAlgn="auto" latinLnBrk="0" hangingPunct="1">
              <a:lnSpc>
                <a:spcPct val="100000"/>
              </a:lnSpc>
              <a:spcBef>
                <a:spcPts val="1200"/>
              </a:spcBef>
              <a:spcAft>
                <a:spcPts val="0"/>
              </a:spcAft>
              <a:buClr>
                <a:srgbClr val="DAA627"/>
              </a:buClr>
              <a:buSzTx/>
              <a:buNone/>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HEIGHT means the vertical distance measured from grade to:</a:t>
            </a:r>
          </a:p>
          <a:p>
            <a:pPr marL="0" marR="0" lvl="0" indent="0" algn="l" defTabSz="914400" rtl="0" eaLnBrk="1" fontAlgn="auto" latinLnBrk="0" hangingPunct="1">
              <a:lnSpc>
                <a:spcPct val="100000"/>
              </a:lnSpc>
              <a:spcBef>
                <a:spcPts val="1200"/>
              </a:spcBef>
              <a:spcAft>
                <a:spcPts val="0"/>
              </a:spcAft>
              <a:buClr>
                <a:srgbClr val="DAA627"/>
              </a:buClr>
              <a:buSzTx/>
              <a:buNone/>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      	(A)   for a structure with a gable, hip, or gambrel roof, the 	midpoint of the vertical dimension between the lowest 	eaves and the highest ridge of the structure;</a:t>
            </a:r>
          </a:p>
          <a:p>
            <a:pPr marL="0" marR="0" lvl="0" indent="0" algn="l" defTabSz="914400" rtl="0" eaLnBrk="1" fontAlgn="auto" latinLnBrk="0" hangingPunct="1">
              <a:lnSpc>
                <a:spcPct val="100000"/>
              </a:lnSpc>
              <a:spcBef>
                <a:spcPts val="1200"/>
              </a:spcBef>
              <a:spcAft>
                <a:spcPts val="0"/>
              </a:spcAft>
              <a:buClr>
                <a:srgbClr val="DAA627"/>
              </a:buClr>
              <a:buSzTx/>
              <a:buNone/>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      	(B)   for a structure with a dome roof, the midpoint of the 	vertical dimension of the dome; and</a:t>
            </a:r>
          </a:p>
          <a:p>
            <a:pPr marL="0" marR="0" lvl="0" indent="0" algn="l" defTabSz="914400" rtl="0" eaLnBrk="1" fontAlgn="auto" latinLnBrk="0" hangingPunct="1">
              <a:lnSpc>
                <a:spcPct val="100000"/>
              </a:lnSpc>
              <a:spcBef>
                <a:spcPts val="1200"/>
              </a:spcBef>
              <a:spcAft>
                <a:spcPts val="0"/>
              </a:spcAft>
              <a:buClr>
                <a:srgbClr val="DAA627"/>
              </a:buClr>
              <a:buSzTx/>
              <a:buNone/>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      	(C)   for any other structure, the highest point of the structure.</a:t>
            </a:r>
            <a:endParaRPr lang="en-US" sz="2500" dirty="0">
              <a:solidFill>
                <a:schemeClr val="accent1">
                  <a:lumMod val="75000"/>
                </a:schemeClr>
              </a:solidFill>
              <a:latin typeface="Calibri"/>
              <a:cs typeface="+mn-cs"/>
            </a:endParaRPr>
          </a:p>
          <a:p>
            <a:pPr marR="0" lvl="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Nonconforming height allow additions to maintain existing height as allowed by CD-2 ordinance.</a:t>
            </a:r>
          </a:p>
          <a:p>
            <a:pPr>
              <a:spcBef>
                <a:spcPts val="1200"/>
              </a:spcBef>
              <a:buFont typeface="Wingdings" panose="05000000000000000000" pitchFamily="2" charset="2"/>
              <a:buChar char="Ø"/>
              <a:defRPr/>
            </a:pPr>
            <a:r>
              <a:rPr lang="en-US" sz="2400" dirty="0">
                <a:highlight>
                  <a:srgbClr val="FFFFFF"/>
                </a:highlight>
              </a:rPr>
              <a:t>Maximum number of stories</a:t>
            </a:r>
          </a:p>
          <a:p>
            <a:pPr lvl="1" indent="-342900">
              <a:spcBef>
                <a:spcPts val="1200"/>
              </a:spcBef>
              <a:buFont typeface="Wingdings" panose="05000000000000000000" pitchFamily="2" charset="2"/>
              <a:buChar char="Ø"/>
              <a:defRPr/>
            </a:pPr>
            <a:r>
              <a:rPr lang="en-US" sz="2000" dirty="0">
                <a:highlight>
                  <a:srgbClr val="FFFFFF"/>
                </a:highlight>
              </a:rPr>
              <a:t>Minimal Traditional, Tudor, French Eclectic, Noncontributing</a:t>
            </a: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099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538DCB4-0B5F-479E-AE3B-87E14D4D7476}"/>
              </a:ext>
            </a:extLst>
          </p:cNvPr>
          <p:cNvPicPr>
            <a:picLocks noChangeAspect="1"/>
          </p:cNvPicPr>
          <p:nvPr/>
        </p:nvPicPr>
        <p:blipFill>
          <a:blip r:embed="rId3"/>
          <a:stretch>
            <a:fillRect/>
          </a:stretch>
        </p:blipFill>
        <p:spPr>
          <a:xfrm>
            <a:off x="0" y="1886301"/>
            <a:ext cx="9144000" cy="3676299"/>
          </a:xfrm>
          <a:prstGeom prst="rect">
            <a:avLst/>
          </a:prstGeom>
        </p:spPr>
      </p:pic>
      <p:pic>
        <p:nvPicPr>
          <p:cNvPr id="3" name="Picture 2">
            <a:extLst>
              <a:ext uri="{FF2B5EF4-FFF2-40B4-BE49-F238E27FC236}">
                <a16:creationId xmlns:a16="http://schemas.microsoft.com/office/drawing/2014/main" id="{FEC8872B-5027-4E68-B30C-F2A0A19A9469}"/>
              </a:ext>
            </a:extLst>
          </p:cNvPr>
          <p:cNvPicPr>
            <a:picLocks noChangeAspect="1"/>
          </p:cNvPicPr>
          <p:nvPr/>
        </p:nvPicPr>
        <p:blipFill>
          <a:blip r:embed="rId4"/>
          <a:stretch>
            <a:fillRect/>
          </a:stretch>
        </p:blipFill>
        <p:spPr>
          <a:xfrm>
            <a:off x="5257800" y="92358"/>
            <a:ext cx="2550584" cy="2009738"/>
          </a:xfrm>
          <a:prstGeom prst="rect">
            <a:avLst/>
          </a:prstGeom>
        </p:spPr>
      </p:pic>
      <p:sp>
        <p:nvSpPr>
          <p:cNvPr id="6" name="TextBox 5">
            <a:extLst>
              <a:ext uri="{FF2B5EF4-FFF2-40B4-BE49-F238E27FC236}">
                <a16:creationId xmlns:a16="http://schemas.microsoft.com/office/drawing/2014/main" id="{C18D470F-06F2-406D-BCAB-38CA8AA5970F}"/>
              </a:ext>
            </a:extLst>
          </p:cNvPr>
          <p:cNvSpPr txBox="1"/>
          <p:nvPr/>
        </p:nvSpPr>
        <p:spPr>
          <a:xfrm>
            <a:off x="609600" y="152400"/>
            <a:ext cx="4419600" cy="1815882"/>
          </a:xfrm>
          <a:prstGeom prst="rect">
            <a:avLst/>
          </a:prstGeom>
          <a:noFill/>
        </p:spPr>
        <p:txBody>
          <a:bodyPr wrap="square" rtlCol="0">
            <a:spAutoFit/>
          </a:bodyPr>
          <a:lstStyle/>
          <a:p>
            <a:r>
              <a:rPr lang="en-US" sz="1400" b="1" dirty="0">
                <a:solidFill>
                  <a:schemeClr val="accent1">
                    <a:lumMod val="75000"/>
                  </a:schemeClr>
                </a:solidFill>
              </a:rPr>
              <a:t>Height Looming </a:t>
            </a:r>
            <a:r>
              <a:rPr lang="en-US" sz="1400" dirty="0">
                <a:solidFill>
                  <a:schemeClr val="accent1">
                    <a:lumMod val="75000"/>
                  </a:schemeClr>
                </a:solidFill>
              </a:rPr>
              <a:t>(Greenway Parks CD-10)</a:t>
            </a:r>
          </a:p>
          <a:p>
            <a:r>
              <a:rPr lang="en-US" sz="1400" dirty="0">
                <a:solidFill>
                  <a:schemeClr val="accent1">
                    <a:lumMod val="75000"/>
                  </a:schemeClr>
                </a:solidFill>
              </a:rPr>
              <a:t>The height of any structure may not exceed three times its distance from the ground level of the side property line, with the height being measured from the ground level at the side property line. For example, a structure set back six feet from the side yard line may not exceed 18 feet in height above the ground level at the side property line. Chimneys are not subject to this height looming provision.</a:t>
            </a:r>
          </a:p>
        </p:txBody>
      </p:sp>
    </p:spTree>
    <p:extLst>
      <p:ext uri="{BB962C8B-B14F-4D97-AF65-F5344CB8AC3E}">
        <p14:creationId xmlns:p14="http://schemas.microsoft.com/office/powerpoint/2010/main" val="3718292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37</a:t>
            </a:fld>
            <a:endParaRPr lang="en-US" dirty="0"/>
          </a:p>
        </p:txBody>
      </p:sp>
      <p:graphicFrame>
        <p:nvGraphicFramePr>
          <p:cNvPr id="2" name="Object 1">
            <a:extLst>
              <a:ext uri="{FF2B5EF4-FFF2-40B4-BE49-F238E27FC236}">
                <a16:creationId xmlns:a16="http://schemas.microsoft.com/office/drawing/2014/main" id="{2BB68D64-5862-4636-9792-4A51B153AE35}"/>
              </a:ext>
            </a:extLst>
          </p:cNvPr>
          <p:cNvGraphicFramePr>
            <a:graphicFrameLocks noChangeAspect="1"/>
          </p:cNvGraphicFramePr>
          <p:nvPr>
            <p:extLst>
              <p:ext uri="{D42A27DB-BD31-4B8C-83A1-F6EECF244321}">
                <p14:modId xmlns:p14="http://schemas.microsoft.com/office/powerpoint/2010/main" val="3003849208"/>
              </p:ext>
            </p:extLst>
          </p:nvPr>
        </p:nvGraphicFramePr>
        <p:xfrm>
          <a:off x="990600" y="0"/>
          <a:ext cx="7467600" cy="4832549"/>
        </p:xfrm>
        <a:graphic>
          <a:graphicData uri="http://schemas.openxmlformats.org/presentationml/2006/ole">
            <mc:AlternateContent xmlns:mc="http://schemas.openxmlformats.org/markup-compatibility/2006">
              <mc:Choice xmlns:v="urn:schemas-microsoft-com:vml" Requires="v">
                <p:oleObj name="Acrobat Document" r:id="rId3" imgW="11658361" imgH="7543481" progId="AcroExch.Document.DC">
                  <p:embed/>
                </p:oleObj>
              </mc:Choice>
              <mc:Fallback>
                <p:oleObj name="Acrobat Document" r:id="rId3" imgW="11658361" imgH="7543481" progId="AcroExch.Document.DC">
                  <p:embed/>
                  <p:pic>
                    <p:nvPicPr>
                      <p:cNvPr id="0" name=""/>
                      <p:cNvPicPr/>
                      <p:nvPr/>
                    </p:nvPicPr>
                    <p:blipFill>
                      <a:blip r:embed="rId4"/>
                      <a:stretch>
                        <a:fillRect/>
                      </a:stretch>
                    </p:blipFill>
                    <p:spPr>
                      <a:xfrm>
                        <a:off x="990600" y="0"/>
                        <a:ext cx="7467600" cy="483254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9A971C1-DA9B-463C-8993-FDB0833D447F}"/>
              </a:ext>
            </a:extLst>
          </p:cNvPr>
          <p:cNvPicPr>
            <a:picLocks noChangeAspect="1"/>
          </p:cNvPicPr>
          <p:nvPr/>
        </p:nvPicPr>
        <p:blipFill>
          <a:blip r:embed="rId5"/>
          <a:stretch>
            <a:fillRect/>
          </a:stretch>
        </p:blipFill>
        <p:spPr>
          <a:xfrm>
            <a:off x="0" y="2241114"/>
            <a:ext cx="9144000" cy="3550086"/>
          </a:xfrm>
          <a:prstGeom prst="rect">
            <a:avLst/>
          </a:prstGeom>
        </p:spPr>
      </p:pic>
    </p:spTree>
    <p:extLst>
      <p:ext uri="{BB962C8B-B14F-4D97-AF65-F5344CB8AC3E}">
        <p14:creationId xmlns:p14="http://schemas.microsoft.com/office/powerpoint/2010/main" val="4076037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52" y="228600"/>
            <a:ext cx="8464296" cy="1371600"/>
          </a:xfrm>
        </p:spPr>
        <p:txBody>
          <a:bodyPr>
            <a:normAutofit fontScale="70000" lnSpcReduction="20000"/>
          </a:bodyPr>
          <a:lstStyle/>
          <a:p>
            <a:pPr marL="0" indent="0" algn="ctr">
              <a:buNone/>
            </a:pPr>
            <a:r>
              <a:rPr lang="en-US" sz="6000" dirty="0"/>
              <a:t>Recap – Building Height</a:t>
            </a:r>
          </a:p>
          <a:p>
            <a:pPr marL="0" indent="0" algn="ctr">
              <a:buNone/>
            </a:pPr>
            <a:r>
              <a:rPr lang="en-US" sz="6000" dirty="0"/>
              <a:t>&amp;Stories</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9735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838200" y="0"/>
            <a:ext cx="8229600" cy="792162"/>
          </a:xfrm>
        </p:spPr>
        <p:txBody>
          <a:bodyPr>
            <a:normAutofit/>
          </a:bodyPr>
          <a:lstStyle/>
          <a:p>
            <a:r>
              <a:rPr lang="en-US" sz="3600" dirty="0"/>
              <a:t>Petition Topic – Floor Area Ratio</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228600" y="792162"/>
            <a:ext cx="8610600" cy="4999038"/>
          </a:xfrm>
        </p:spPr>
        <p:txBody>
          <a:bodyPr>
            <a:normAutofit/>
          </a:bodyPr>
          <a:lstStyle/>
          <a:p>
            <a:pPr marL="457200" lvl="1" indent="0">
              <a:buNone/>
            </a:pPr>
            <a:r>
              <a:rPr lang="en-US" dirty="0">
                <a:highlight>
                  <a:srgbClr val="FFFFFF"/>
                </a:highlight>
              </a:rPr>
              <a:t>Consideration of maximum Floor Area Ratio</a:t>
            </a:r>
          </a:p>
          <a:p>
            <a:pPr marL="0" indent="0">
              <a:spcBef>
                <a:spcPts val="1200"/>
              </a:spcBef>
              <a:buNone/>
            </a:pPr>
            <a:r>
              <a:rPr lang="en-US" b="1" dirty="0">
                <a:highlight>
                  <a:srgbClr val="FFFFFF"/>
                </a:highlight>
              </a:rPr>
              <a:t>Existing Regulations CD-2</a:t>
            </a:r>
          </a:p>
          <a:p>
            <a:pPr>
              <a:spcBef>
                <a:spcPts val="1200"/>
              </a:spcBef>
            </a:pPr>
            <a:r>
              <a:rPr lang="en-US" dirty="0">
                <a:highlight>
                  <a:srgbClr val="FFFFFF"/>
                </a:highlight>
              </a:rPr>
              <a:t>None</a:t>
            </a:r>
          </a:p>
          <a:p>
            <a:pPr marL="0" indent="0">
              <a:spcBef>
                <a:spcPts val="1200"/>
              </a:spcBef>
              <a:buNone/>
            </a:pPr>
            <a:r>
              <a:rPr lang="en-US" dirty="0"/>
              <a:t>Dallas Development Code</a:t>
            </a:r>
          </a:p>
          <a:p>
            <a:pPr>
              <a:spcBef>
                <a:spcPts val="1200"/>
              </a:spcBef>
            </a:pPr>
            <a:r>
              <a:rPr lang="en-US" dirty="0"/>
              <a:t>None for single family residential use</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39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3000" cy="5227638"/>
          </a:xfrm>
        </p:spPr>
        <p:txBody>
          <a:bodyPr>
            <a:normAutofit lnSpcReduction="10000"/>
          </a:bodyPr>
          <a:lstStyle/>
          <a:p>
            <a:pPr>
              <a:lnSpc>
                <a:spcPct val="120000"/>
              </a:lnSpc>
            </a:pPr>
            <a:r>
              <a:rPr lang="en-US" dirty="0"/>
              <a:t>This meeting is the 3rd Post-Application Neighborhood Meeting to discuss the CD expansion process and the development and architectural standards the neighborhood may want to amend, based on the petition.</a:t>
            </a:r>
          </a:p>
          <a:p>
            <a:pPr>
              <a:lnSpc>
                <a:spcPct val="120000"/>
              </a:lnSpc>
            </a:pPr>
            <a:r>
              <a:rPr lang="en-US" dirty="0"/>
              <a:t>Discussion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Recap – Sidewalk (front walkway), front yard coverage (impervious surface), use and parking, density, and lot coverage.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Lot size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Building height &amp; stories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Floor Area Ratio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Drainage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uLnTx/>
                <a:uFillTx/>
                <a:latin typeface="Calibri"/>
                <a:ea typeface="+mn-ea"/>
                <a:cs typeface="+mn-cs"/>
              </a:rPr>
              <a:t>Slope</a:t>
            </a:r>
          </a:p>
          <a:p>
            <a:pPr>
              <a:lnSpc>
                <a:spcPct val="120000"/>
              </a:lnSpc>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77500" lnSpcReduction="20000"/>
          </a:bodyPr>
          <a:lstStyle/>
          <a:p>
            <a:pPr marL="0" indent="0" algn="ctr">
              <a:buNone/>
            </a:pPr>
            <a:r>
              <a:rPr lang="en-US" sz="6000" dirty="0"/>
              <a:t>Discussion – Floor Area Ratio</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838200"/>
            <a:ext cx="8071104" cy="4724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Floor Area Ratio (FAR) is the measurement of a building’s floor area in relation to the size of the lot that the building is located on.</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1600" dirty="0"/>
              <a:t>FLOOR AREA means the total square footage of floor space in a building measured to the outside faces of the exterior walls or to the omitted wall lines, whichever produces the larger area, but excluding the following: (</a:t>
            </a:r>
            <a:r>
              <a:rPr lang="en-US" sz="1600" dirty="0" err="1"/>
              <a:t>i</a:t>
            </a:r>
            <a:r>
              <a:rPr lang="en-US" sz="1600" dirty="0"/>
              <a:t>) Area used solely for off street parking. (ii) Area between an omitted wall line and the structural wall when the area is used solely for foot traffic or landscaping. (iii) Area of a private balcony that is not accessible to the public and does not provide a means of ingress or egress. (iv) Area of a breezeway or an unenclosed stairway located within the first three stories, excluding any basement, of a residential use.</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Greenway Parks CD language</a:t>
            </a:r>
          </a:p>
          <a:p>
            <a:pPr lvl="1" indent="-342900">
              <a:spcBef>
                <a:spcPts val="1200"/>
              </a:spcBef>
              <a:buFont typeface="Wingdings" panose="05000000000000000000" pitchFamily="2" charset="2"/>
              <a:buChar char="Ø"/>
              <a:defRPr/>
            </a:pPr>
            <a:r>
              <a:rPr lang="en-US" sz="1600" dirty="0"/>
              <a:t>Floor area ratio. The intent of this subsection is to encourage the retention of original single family buildings. The maximum floor area ratio for lots containing original single family buildings is 0.55. The maximum floor area ratio for all other lots, including lots with new construction, is 0.50. The term “original single family building” means any single family main building that existed on May 28, 2003. An original single family building shall be considered “new construction” if an expansion results in more than 30 percent of the total exterior surface of the building being removed or obscured. The term “total exterior surface” includes all exterior walls but excludes the roof. (**Greenway counts areas used for parking in FAR calculation which the Dallas Development Code</a:t>
            </a:r>
            <a:endParaRPr lang="en-US" sz="2000" dirty="0">
              <a:highlight>
                <a:srgbClr val="FFFF00"/>
              </a:highlight>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highlight>
                  <a:srgbClr val="FFFFFF"/>
                </a:highlight>
              </a:rPr>
              <a:t>Limits large lots and potential of combining lots to build structures out of scale and compatibility with existing houses.</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Can be another way of promoting retention of existing structures.</a:t>
            </a: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0919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77500" lnSpcReduction="20000"/>
          </a:bodyPr>
          <a:lstStyle/>
          <a:p>
            <a:pPr marL="0" indent="0" algn="ctr">
              <a:buNone/>
            </a:pPr>
            <a:r>
              <a:rPr lang="en-US" sz="6000" dirty="0"/>
              <a:t>Discussion – Floor Area Ratio</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F00929B2-7F3F-41D6-A3F6-55E84576117B}"/>
              </a:ext>
            </a:extLst>
          </p:cNvPr>
          <p:cNvSpPr txBox="1"/>
          <p:nvPr/>
        </p:nvSpPr>
        <p:spPr>
          <a:xfrm>
            <a:off x="5356431" y="685800"/>
            <a:ext cx="3634728" cy="4862870"/>
          </a:xfrm>
          <a:prstGeom prst="rect">
            <a:avLst/>
          </a:prstGeom>
          <a:noFill/>
        </p:spPr>
        <p:txBody>
          <a:bodyPr wrap="square" rtlCol="0">
            <a:spAutoFit/>
          </a:bodyPr>
          <a:lstStyle/>
          <a:p>
            <a:r>
              <a:rPr lang="en-US" sz="2200" u="sng" dirty="0">
                <a:solidFill>
                  <a:schemeClr val="tx2"/>
                </a:solidFill>
                <a:latin typeface="Arial" panose="020B0604020202020204" pitchFamily="34" charset="0"/>
                <a:cs typeface="Arial" panose="020B0604020202020204" pitchFamily="34" charset="0"/>
              </a:rPr>
              <a:t>Lot Coverage Examples</a:t>
            </a:r>
          </a:p>
          <a:p>
            <a:r>
              <a:rPr lang="en-US" sz="2200" dirty="0">
                <a:solidFill>
                  <a:schemeClr val="tx2"/>
                </a:solidFill>
                <a:latin typeface="Arial" panose="020B0604020202020204" pitchFamily="34" charset="0"/>
                <a:cs typeface="Arial" panose="020B0604020202020204" pitchFamily="34" charset="0"/>
              </a:rPr>
              <a:t>50’x150’= 7,500 Sq. Ft.</a:t>
            </a:r>
          </a:p>
          <a:p>
            <a:r>
              <a:rPr lang="en-US" sz="2200" dirty="0">
                <a:solidFill>
                  <a:schemeClr val="tx2"/>
                </a:solidFill>
                <a:latin typeface="Arial" panose="020B0604020202020204" pitchFamily="34" charset="0"/>
                <a:cs typeface="Arial" panose="020B0604020202020204" pitchFamily="34" charset="0"/>
              </a:rPr>
              <a:t>45%= 3,375 Sq. Ft. </a:t>
            </a:r>
          </a:p>
          <a:p>
            <a:r>
              <a:rPr lang="en-US" sz="2200" dirty="0">
                <a:solidFill>
                  <a:schemeClr val="tx2"/>
                </a:solidFill>
                <a:latin typeface="Arial" panose="020B0604020202020204" pitchFamily="34" charset="0"/>
                <a:cs typeface="Arial" panose="020B0604020202020204" pitchFamily="34" charset="0"/>
              </a:rPr>
              <a:t>40%= 3,000 Sq. Ft.</a:t>
            </a:r>
          </a:p>
          <a:p>
            <a:pPr marL="342900" indent="-342900">
              <a:buFont typeface="Arial" panose="020B0604020202020204" pitchFamily="34" charset="0"/>
              <a:buChar char="•"/>
            </a:pPr>
            <a:r>
              <a:rPr lang="en-US" sz="2200" b="1" dirty="0">
                <a:solidFill>
                  <a:schemeClr val="tx2"/>
                </a:solidFill>
                <a:latin typeface="Arial" panose="020B0604020202020204" pitchFamily="34" charset="0"/>
                <a:cs typeface="Arial" panose="020B0604020202020204" pitchFamily="34" charset="0"/>
              </a:rPr>
              <a:t>FAR .55= 4,125 Sq. Ft.</a:t>
            </a:r>
          </a:p>
          <a:p>
            <a:pPr marL="342900" indent="-342900">
              <a:buFont typeface="Arial" panose="020B0604020202020204" pitchFamily="34" charset="0"/>
              <a:buChar char="•"/>
            </a:pPr>
            <a:r>
              <a:rPr lang="en-US" sz="2200" b="1" dirty="0">
                <a:solidFill>
                  <a:schemeClr val="tx2"/>
                </a:solidFill>
                <a:latin typeface="Arial" panose="020B0604020202020204" pitchFamily="34" charset="0"/>
                <a:cs typeface="Arial" panose="020B0604020202020204" pitchFamily="34" charset="0"/>
              </a:rPr>
              <a:t>FAR .5= 3,750 Sq. Ft.</a:t>
            </a:r>
          </a:p>
          <a:p>
            <a:endParaRPr lang="en-US" sz="2200" dirty="0">
              <a:solidFill>
                <a:schemeClr val="tx2"/>
              </a:solidFill>
              <a:latin typeface="Arial" panose="020B0604020202020204" pitchFamily="34" charset="0"/>
              <a:cs typeface="Arial" panose="020B0604020202020204" pitchFamily="34" charset="0"/>
            </a:endParaRPr>
          </a:p>
          <a:p>
            <a:endParaRPr lang="en-US" sz="2200" dirty="0">
              <a:solidFill>
                <a:schemeClr val="tx2"/>
              </a:solidFill>
              <a:latin typeface="Arial" panose="020B0604020202020204" pitchFamily="34" charset="0"/>
              <a:cs typeface="Arial" panose="020B0604020202020204" pitchFamily="34" charset="0"/>
            </a:endParaRPr>
          </a:p>
          <a:p>
            <a:r>
              <a:rPr lang="en-US" sz="2200" dirty="0">
                <a:solidFill>
                  <a:schemeClr val="tx2"/>
                </a:solidFill>
                <a:latin typeface="Arial" panose="020B0604020202020204" pitchFamily="34" charset="0"/>
                <a:cs typeface="Arial" panose="020B0604020202020204" pitchFamily="34" charset="0"/>
              </a:rPr>
              <a:t>70’x150’= 10,500 Sq. Ft.</a:t>
            </a:r>
          </a:p>
          <a:p>
            <a:r>
              <a:rPr lang="en-US" sz="2200" dirty="0">
                <a:solidFill>
                  <a:schemeClr val="tx2"/>
                </a:solidFill>
                <a:latin typeface="Arial" panose="020B0604020202020204" pitchFamily="34" charset="0"/>
                <a:cs typeface="Arial" panose="020B0604020202020204" pitchFamily="34" charset="0"/>
              </a:rPr>
              <a:t>45%= 4,725 Sq. Ft</a:t>
            </a:r>
          </a:p>
          <a:p>
            <a:r>
              <a:rPr lang="en-US" sz="2200" dirty="0">
                <a:solidFill>
                  <a:schemeClr val="tx2"/>
                </a:solidFill>
                <a:latin typeface="Arial" panose="020B0604020202020204" pitchFamily="34" charset="0"/>
                <a:cs typeface="Arial" panose="020B0604020202020204" pitchFamily="34" charset="0"/>
              </a:rPr>
              <a:t>40%= 4,200 Sq. Ft.</a:t>
            </a:r>
          </a:p>
          <a:p>
            <a:pPr marL="342900" indent="-342900">
              <a:buFont typeface="Arial" panose="020B0604020202020204" pitchFamily="34" charset="0"/>
              <a:buChar char="•"/>
            </a:pPr>
            <a:r>
              <a:rPr lang="en-US" sz="2200" b="1" dirty="0">
                <a:solidFill>
                  <a:schemeClr val="tx2"/>
                </a:solidFill>
                <a:latin typeface="Arial" panose="020B0604020202020204" pitchFamily="34" charset="0"/>
                <a:cs typeface="Arial" panose="020B0604020202020204" pitchFamily="34" charset="0"/>
              </a:rPr>
              <a:t>FAR .55= 5,775 Sq. Ft.</a:t>
            </a:r>
          </a:p>
          <a:p>
            <a:pPr marL="342900" indent="-342900">
              <a:buFont typeface="Arial" panose="020B0604020202020204" pitchFamily="34" charset="0"/>
              <a:buChar char="•"/>
            </a:pPr>
            <a:r>
              <a:rPr lang="en-US" sz="2200" b="1" dirty="0">
                <a:solidFill>
                  <a:schemeClr val="tx2"/>
                </a:solidFill>
                <a:latin typeface="Arial" panose="020B0604020202020204" pitchFamily="34" charset="0"/>
                <a:cs typeface="Arial" panose="020B0604020202020204" pitchFamily="34" charset="0"/>
              </a:rPr>
              <a:t>FAR .5= 5,250 Sq. Ft.</a:t>
            </a:r>
          </a:p>
          <a:p>
            <a:endParaRPr lang="en-US" sz="2400" dirty="0">
              <a:solidFill>
                <a:schemeClr val="tx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185F55-7272-409C-84C5-3E05F6EAAEB4}"/>
              </a:ext>
            </a:extLst>
          </p:cNvPr>
          <p:cNvPicPr>
            <a:picLocks noChangeAspect="1"/>
          </p:cNvPicPr>
          <p:nvPr/>
        </p:nvPicPr>
        <p:blipFill>
          <a:blip r:embed="rId3"/>
          <a:stretch>
            <a:fillRect/>
          </a:stretch>
        </p:blipFill>
        <p:spPr>
          <a:xfrm>
            <a:off x="304801" y="1600200"/>
            <a:ext cx="5051630" cy="2971800"/>
          </a:xfrm>
          <a:prstGeom prst="rect">
            <a:avLst/>
          </a:prstGeom>
        </p:spPr>
      </p:pic>
    </p:spTree>
    <p:extLst>
      <p:ext uri="{BB962C8B-B14F-4D97-AF65-F5344CB8AC3E}">
        <p14:creationId xmlns:p14="http://schemas.microsoft.com/office/powerpoint/2010/main" val="2756203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92500"/>
          </a:bodyPr>
          <a:lstStyle/>
          <a:p>
            <a:pPr marL="0" indent="0" algn="ctr">
              <a:buNone/>
            </a:pPr>
            <a:r>
              <a:rPr lang="en-US" sz="6000" dirty="0"/>
              <a:t>Recap – Floor Area Ratio</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84665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Drainage &amp; Slope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4724400"/>
          </a:xfrm>
        </p:spPr>
        <p:txBody>
          <a:bodyPr>
            <a:normAutofit/>
          </a:bodyPr>
          <a:lstStyle/>
          <a:p>
            <a:pPr marL="457200" lvl="1" indent="0">
              <a:buNone/>
            </a:pPr>
            <a:r>
              <a:rPr lang="en-US" dirty="0">
                <a:highlight>
                  <a:srgbClr val="FFFFFF"/>
                </a:highlight>
              </a:rPr>
              <a:t>Consideration of provisions for modifications to the existing slope of a lot</a:t>
            </a:r>
          </a:p>
          <a:p>
            <a:pPr marL="457200" lvl="1" indent="0">
              <a:buNone/>
            </a:pPr>
            <a:endParaRPr lang="en-US" dirty="0">
              <a:highlight>
                <a:srgbClr val="FFFF00"/>
              </a:highlight>
            </a:endParaRPr>
          </a:p>
          <a:p>
            <a:pPr marL="0" indent="0">
              <a:spcBef>
                <a:spcPts val="1200"/>
              </a:spcBef>
              <a:buNone/>
            </a:pPr>
            <a:r>
              <a:rPr lang="en-US" b="1" dirty="0">
                <a:highlight>
                  <a:srgbClr val="FFFFFF"/>
                </a:highlight>
              </a:rPr>
              <a:t>Existing Regulations CD-2</a:t>
            </a:r>
          </a:p>
          <a:p>
            <a:pPr>
              <a:spcBef>
                <a:spcPts val="1200"/>
              </a:spcBef>
            </a:pPr>
            <a:r>
              <a:rPr lang="en-US" dirty="0">
                <a:highlight>
                  <a:srgbClr val="FFFFFF"/>
                </a:highlight>
              </a:rPr>
              <a:t>None</a:t>
            </a:r>
          </a:p>
          <a:p>
            <a:pPr marL="0" indent="0">
              <a:spcBef>
                <a:spcPts val="1200"/>
              </a:spcBef>
              <a:buNone/>
            </a:pPr>
            <a:r>
              <a:rPr lang="en-US" dirty="0">
                <a:highlight>
                  <a:srgbClr val="FFFFFF"/>
                </a:highlight>
              </a:rPr>
              <a:t>Dallas Development Code</a:t>
            </a:r>
          </a:p>
          <a:p>
            <a:pPr>
              <a:spcBef>
                <a:spcPts val="1200"/>
              </a:spcBef>
            </a:pPr>
            <a:r>
              <a:rPr lang="en-US" dirty="0">
                <a:highlight>
                  <a:srgbClr val="FFFFFF"/>
                </a:highlight>
              </a:rPr>
              <a:t>No lot-to-lot drainage is allowed.</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660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77500" lnSpcReduction="20000"/>
          </a:bodyPr>
          <a:lstStyle/>
          <a:p>
            <a:pPr marL="0" indent="0" algn="ctr">
              <a:buNone/>
            </a:pPr>
            <a:r>
              <a:rPr lang="en-US" sz="6000" dirty="0"/>
              <a:t>Discussion – Drainage &amp; Slope</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265034" y="685800"/>
            <a:ext cx="8613932" cy="5029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highlight>
                  <a:srgbClr val="FFFFFF"/>
                </a:highlight>
                <a:uLnTx/>
                <a:uFillTx/>
                <a:latin typeface="Arial" panose="020B0604020202020204" pitchFamily="34" charset="0"/>
                <a:ea typeface="+mn-ea"/>
                <a:cs typeface="Arial" panose="020B0604020202020204" pitchFamily="34" charset="0"/>
              </a:rPr>
              <a:t>Is topography a characteristic of your neighborhood?</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Do significant number of lots have noticeable slope from front to back, or side to side?</a:t>
            </a: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t>Is there noticeable slope at the front of the lot?  </a:t>
            </a: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r>
              <a:rPr lang="en-US" sz="2400" dirty="0">
                <a:highlight>
                  <a:srgbClr val="FFFFFF"/>
                </a:highlight>
              </a:rPr>
              <a:t>Conservation Districts with slope of lot language:</a:t>
            </a:r>
          </a:p>
          <a:p>
            <a:pPr lvl="1" indent="-342900">
              <a:spcBef>
                <a:spcPts val="1200"/>
              </a:spcBef>
              <a:buFont typeface="Wingdings" panose="05000000000000000000" pitchFamily="2" charset="2"/>
              <a:buChar char="Ø"/>
              <a:defRPr/>
            </a:pPr>
            <a:r>
              <a:rPr lang="en-US" sz="2000" dirty="0">
                <a:highlight>
                  <a:srgbClr val="FFFFFF"/>
                </a:highlight>
              </a:rPr>
              <a:t>M-Streets (CD-9)</a:t>
            </a:r>
          </a:p>
          <a:p>
            <a:pPr lvl="1" indent="-342900">
              <a:spcBef>
                <a:spcPts val="1200"/>
              </a:spcBef>
              <a:buFont typeface="Wingdings" panose="05000000000000000000" pitchFamily="2" charset="2"/>
              <a:buChar char="Ø"/>
              <a:defRPr/>
            </a:pPr>
            <a:r>
              <a:rPr kumimoji="0" lang="en-US" sz="2000" b="0" i="0" u="none" strike="noStrike" kern="1200" cap="none" spc="0" normalizeH="0" baseline="0" noProof="0" dirty="0">
                <a:ln>
                  <a:noFill/>
                </a:ln>
                <a:solidFill>
                  <a:srgbClr val="3056A5"/>
                </a:solidFill>
                <a:effectLst/>
                <a:highlight>
                  <a:srgbClr val="FFFFFF"/>
                </a:highlight>
                <a:uLnTx/>
                <a:uFillTx/>
                <a:latin typeface="Arial" panose="020B0604020202020204" pitchFamily="34" charset="0"/>
                <a:ea typeface="+mn-ea"/>
                <a:cs typeface="Arial" panose="020B0604020202020204" pitchFamily="34" charset="0"/>
              </a:rPr>
              <a:t>Belmont Addition (CD-12)</a:t>
            </a:r>
          </a:p>
          <a:p>
            <a:pPr lvl="1" indent="-342900">
              <a:spcBef>
                <a:spcPts val="1200"/>
              </a:spcBef>
              <a:buFont typeface="Wingdings" panose="05000000000000000000" pitchFamily="2" charset="2"/>
              <a:buChar char="Ø"/>
              <a:defRPr/>
            </a:pPr>
            <a:r>
              <a:rPr lang="en-US" sz="2000" dirty="0">
                <a:highlight>
                  <a:srgbClr val="FFFFFF"/>
                </a:highlight>
              </a:rPr>
              <a:t>Vickery Place (CD-15)</a:t>
            </a:r>
          </a:p>
          <a:p>
            <a:pPr lvl="1" indent="-342900">
              <a:spcBef>
                <a:spcPts val="1200"/>
              </a:spcBef>
              <a:buFont typeface="Wingdings" panose="05000000000000000000" pitchFamily="2" charset="2"/>
              <a:buChar char="Ø"/>
              <a:defRPr/>
            </a:pPr>
            <a:r>
              <a:rPr lang="en-US" sz="1600" dirty="0"/>
              <a:t>The existing slope of a lot must be maintained. This provision does not prevent minor grading as necessary to allow construction, prevent lot-to-lot drainage, or match the slope of contiguous lots.</a:t>
            </a:r>
          </a:p>
          <a:p>
            <a:pPr lvl="1" indent="-342900">
              <a:spcBef>
                <a:spcPts val="1200"/>
              </a:spcBef>
              <a:buFont typeface="Wingdings" panose="05000000000000000000" pitchFamily="2" charset="2"/>
              <a:buChar char="Ø"/>
              <a:defRPr/>
            </a:pPr>
            <a:r>
              <a:rPr lang="en-US" sz="1600" dirty="0"/>
              <a:t>For purposes of this subsection, "slope" means any change in elevation from the front lot line to the rear lot line or from a side lot line to the other side lot line.</a:t>
            </a:r>
            <a:endParaRPr kumimoji="0" lang="en-US" sz="2000" b="0" i="0" u="none" strike="noStrike" kern="1200" cap="none" spc="0" normalizeH="0" baseline="0" noProof="0" dirty="0">
              <a:ln>
                <a:noFill/>
              </a:ln>
              <a:solidFill>
                <a:srgbClr val="3056A5"/>
              </a:solidFill>
              <a:effectLst/>
              <a:highlight>
                <a:srgbClr val="FFFFFF"/>
              </a:highligh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2371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152400"/>
            <a:ext cx="8464296" cy="884238"/>
          </a:xfrm>
        </p:spPr>
        <p:txBody>
          <a:bodyPr>
            <a:normAutofit fontScale="85000" lnSpcReduction="10000"/>
          </a:bodyPr>
          <a:lstStyle/>
          <a:p>
            <a:pPr marL="0" indent="0" algn="ctr">
              <a:buNone/>
            </a:pPr>
            <a:r>
              <a:rPr lang="en-US" sz="6000" dirty="0"/>
              <a:t>Recap – Drainage &amp; Slope</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457200" y="1036638"/>
            <a:ext cx="8305800" cy="483076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431717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fontScale="85000" lnSpcReduction="20000"/>
          </a:bodyPr>
          <a:lstStyle/>
          <a:p>
            <a:r>
              <a:rPr lang="en-US" dirty="0"/>
              <a:t>Neighborhood Meeting #4: October 12</a:t>
            </a:r>
          </a:p>
          <a:p>
            <a:r>
              <a:rPr lang="en-US" dirty="0"/>
              <a:t>Neighborhood Meeting #5: October 26</a:t>
            </a:r>
          </a:p>
          <a:p>
            <a:r>
              <a:rPr lang="en-US" dirty="0"/>
              <a:t>Neighborhood Meeting #6: November 9</a:t>
            </a:r>
          </a:p>
          <a:p>
            <a:r>
              <a:rPr lang="en-US" dirty="0"/>
              <a:t>Neighborhood Meeting #7: November 16</a:t>
            </a:r>
          </a:p>
          <a:p>
            <a:r>
              <a:rPr lang="en-US" dirty="0"/>
              <a:t>Neighborhood Meeting #8: November 30</a:t>
            </a:r>
          </a:p>
          <a:p>
            <a:r>
              <a:rPr lang="en-US" dirty="0"/>
              <a:t>Neighborhood Meeting #9: December 7</a:t>
            </a:r>
          </a:p>
          <a:p>
            <a:r>
              <a:rPr lang="en-US" dirty="0"/>
              <a:t>Neighborhood Meeting #10: December 14</a:t>
            </a:r>
          </a:p>
          <a:p>
            <a:r>
              <a:rPr lang="en-US" dirty="0"/>
              <a:t>Neighborhood Meeting #11-12: If needed</a:t>
            </a:r>
            <a:endParaRPr lang="en-US" dirty="0">
              <a:highlight>
                <a:srgbClr val="FFFF00"/>
              </a:highlight>
            </a:endParaRPr>
          </a:p>
          <a:p>
            <a:r>
              <a:rPr lang="en-US" dirty="0"/>
              <a:t>Final Neighborhood Meeting to review ordinance: Date TBD</a:t>
            </a:r>
          </a:p>
          <a:p>
            <a:r>
              <a:rPr lang="en-US" dirty="0"/>
              <a:t>City Plan Commission Public Hearing: Date TBD (notified 10 days before)</a:t>
            </a:r>
          </a:p>
          <a:p>
            <a:r>
              <a:rPr lang="en-US" dirty="0"/>
              <a:t>City Council Public Hearing: Date TBD (notified 14 days before)</a:t>
            </a:r>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46</a:t>
            </a:fld>
            <a:endParaRPr lang="en-US" dirty="0"/>
          </a:p>
        </p:txBody>
      </p:sp>
    </p:spTree>
    <p:extLst>
      <p:ext uri="{BB962C8B-B14F-4D97-AF65-F5344CB8AC3E}">
        <p14:creationId xmlns:p14="http://schemas.microsoft.com/office/powerpoint/2010/main" val="3471440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3</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Staff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214-670-4193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https://bit.ly/LakewoodExpansion</a:t>
            </a:r>
            <a:endParaRPr kumimoji="0" lang="en-US" sz="2300" b="0" i="0" u="none" strike="noStrike" kern="1200" cap="none" spc="0" normalizeH="0" baseline="0" noProof="0" dirty="0">
              <a:ln>
                <a:noFill/>
              </a:ln>
              <a:solidFill>
                <a:srgbClr val="063F88"/>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528595" y="1905000"/>
            <a:ext cx="42672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Next Meeting October 12, 6:00 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Introduction and Recap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Discussion</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Setbacks – main structure, setbacks – accessory structure, accessory structures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Next Steps</a:t>
            </a:r>
          </a:p>
        </p:txBody>
      </p:sp>
    </p:spTree>
    <p:extLst>
      <p:ext uri="{BB962C8B-B14F-4D97-AF65-F5344CB8AC3E}">
        <p14:creationId xmlns:p14="http://schemas.microsoft.com/office/powerpoint/2010/main" val="3039389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48</a:t>
            </a:fld>
            <a:endParaRPr lang="en-US" dirty="0"/>
          </a:p>
        </p:txBody>
      </p:sp>
      <p:sp>
        <p:nvSpPr>
          <p:cNvPr id="6" name="Title 5">
            <a:extLst>
              <a:ext uri="{FF2B5EF4-FFF2-40B4-BE49-F238E27FC236}">
                <a16:creationId xmlns:a16="http://schemas.microsoft.com/office/drawing/2014/main" id="{40629AFA-6854-4928-B197-37A1DE78C63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2790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6696" cy="4876800"/>
          </a:xfrm>
        </p:spPr>
        <p:txBody>
          <a:bodyPr>
            <a:normAutofit/>
          </a:bodyPr>
          <a:lstStyle/>
          <a:p>
            <a:endParaRPr lang="en-US" dirty="0"/>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49</a:t>
            </a:fld>
            <a:endParaRPr lang="en-US" dirty="0"/>
          </a:p>
        </p:txBody>
      </p:sp>
      <p:sp>
        <p:nvSpPr>
          <p:cNvPr id="9" name="Title 8">
            <a:extLst>
              <a:ext uri="{FF2B5EF4-FFF2-40B4-BE49-F238E27FC236}">
                <a16:creationId xmlns:a16="http://schemas.microsoft.com/office/drawing/2014/main" id="{1CC26AF2-FEE7-444F-9319-7A7232BCA2F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4913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762000"/>
            <a:ext cx="8769096" cy="5257800"/>
          </a:xfrm>
        </p:spPr>
        <p:txBody>
          <a:bodyPr>
            <a:normAutofit fontScale="77500" lnSpcReduction="20000"/>
          </a:bodyPr>
          <a:lstStyle/>
          <a:p>
            <a:pPr>
              <a:lnSpc>
                <a:spcPct val="120000"/>
              </a:lnSpc>
            </a:pPr>
            <a:r>
              <a:rPr lang="en-US" dirty="0"/>
              <a:t>Post-Application Neighborhood Meeting #1 – August 31</a:t>
            </a:r>
          </a:p>
          <a:p>
            <a:pPr lvl="1">
              <a:lnSpc>
                <a:spcPct val="120000"/>
              </a:lnSpc>
            </a:pPr>
            <a:r>
              <a:rPr lang="en-US" dirty="0"/>
              <a:t>Process, schedule, driveways and curbing</a:t>
            </a:r>
          </a:p>
          <a:p>
            <a:pPr>
              <a:lnSpc>
                <a:spcPct val="120000"/>
              </a:lnSpc>
            </a:pPr>
            <a:r>
              <a:rPr lang="en-US" dirty="0"/>
              <a:t>Post-Application Neighborhood Meeting #2 – September 14</a:t>
            </a:r>
          </a:p>
          <a:p>
            <a:pPr lvl="1">
              <a:lnSpc>
                <a:spcPct val="120000"/>
              </a:lnSpc>
            </a:pPr>
            <a:r>
              <a:rPr lang="en-US" dirty="0"/>
              <a:t>Driveways and curbing, sidewalks, front yard coverage, uses and parking, density, lot coverage</a:t>
            </a:r>
          </a:p>
          <a:p>
            <a:pPr>
              <a:lnSpc>
                <a:spcPct val="120000"/>
              </a:lnSpc>
            </a:pPr>
            <a:r>
              <a:rPr lang="en-US" dirty="0">
                <a:highlight>
                  <a:srgbClr val="00FF00"/>
                </a:highlight>
              </a:rPr>
              <a:t>Post-Application Neighborhood Meeting #3 </a:t>
            </a:r>
            <a:r>
              <a:rPr lang="en-US" dirty="0"/>
              <a:t>– September 26</a:t>
            </a:r>
          </a:p>
          <a:p>
            <a:pPr lvl="1">
              <a:lnSpc>
                <a:spcPct val="120000"/>
              </a:lnSpc>
            </a:pPr>
            <a:r>
              <a:rPr lang="en-US" dirty="0"/>
              <a:t>Lot size, building height &amp; stories, Floor Area Ratio, drainage, and slope</a:t>
            </a:r>
          </a:p>
          <a:p>
            <a:pPr>
              <a:lnSpc>
                <a:spcPct val="120000"/>
              </a:lnSpc>
            </a:pPr>
            <a:r>
              <a:rPr lang="en-US" dirty="0"/>
              <a:t>Post-Application Neighborhood Meeting #4 – October 12</a:t>
            </a:r>
          </a:p>
          <a:p>
            <a:pPr lvl="1">
              <a:lnSpc>
                <a:spcPct val="120000"/>
              </a:lnSpc>
            </a:pPr>
            <a:r>
              <a:rPr lang="en-US" dirty="0"/>
              <a:t>Setbacks-main, setbacks-accessory, accessory structures</a:t>
            </a:r>
          </a:p>
          <a:p>
            <a:pPr>
              <a:lnSpc>
                <a:spcPct val="120000"/>
              </a:lnSpc>
            </a:pPr>
            <a:r>
              <a:rPr lang="en-US" dirty="0"/>
              <a:t>Post-Application Neighborhood Meeting #5 – October 26</a:t>
            </a:r>
          </a:p>
          <a:p>
            <a:pPr lvl="1">
              <a:lnSpc>
                <a:spcPct val="120000"/>
              </a:lnSpc>
            </a:pPr>
            <a:r>
              <a:rPr lang="en-US" dirty="0"/>
              <a:t>Fences, retaining walls, waterfall steps, landscape, paint, solar</a:t>
            </a:r>
          </a:p>
          <a:p>
            <a:pPr>
              <a:lnSpc>
                <a:spcPct val="120000"/>
              </a:lnSpc>
            </a:pPr>
            <a:r>
              <a:rPr lang="en-US" dirty="0"/>
              <a:t>Post-Application Neighborhood Meeting #6 – November 9</a:t>
            </a:r>
          </a:p>
          <a:p>
            <a:pPr lvl="1">
              <a:lnSpc>
                <a:spcPct val="120000"/>
              </a:lnSpc>
            </a:pPr>
            <a:r>
              <a:rPr lang="en-US" dirty="0"/>
              <a:t>Demolition, documented assurance, roofing materials, windows, porches</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a:t>
            </a:fld>
            <a:endParaRPr lang="en-US" dirty="0"/>
          </a:p>
        </p:txBody>
      </p:sp>
      <p:pic>
        <p:nvPicPr>
          <p:cNvPr id="5" name="Picture 4">
            <a:extLst>
              <a:ext uri="{FF2B5EF4-FFF2-40B4-BE49-F238E27FC236}">
                <a16:creationId xmlns:a16="http://schemas.microsoft.com/office/drawing/2014/main" id="{7875E34B-7935-422E-B664-1E7BD6C18F7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8600" y="769088"/>
            <a:ext cx="396098" cy="312261"/>
          </a:xfrm>
          <a:prstGeom prst="rect">
            <a:avLst/>
          </a:prstGeom>
        </p:spPr>
      </p:pic>
      <p:pic>
        <p:nvPicPr>
          <p:cNvPr id="6" name="Picture 5">
            <a:extLst>
              <a:ext uri="{FF2B5EF4-FFF2-40B4-BE49-F238E27FC236}">
                <a16:creationId xmlns:a16="http://schemas.microsoft.com/office/drawing/2014/main" id="{FC262BAC-6D92-43C6-86BD-552EF0C5CAB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9151" y="1469065"/>
            <a:ext cx="396098" cy="312261"/>
          </a:xfrm>
          <a:prstGeom prst="rect">
            <a:avLst/>
          </a:prstGeom>
        </p:spPr>
      </p:pic>
    </p:spTree>
    <p:extLst>
      <p:ext uri="{BB962C8B-B14F-4D97-AF65-F5344CB8AC3E}">
        <p14:creationId xmlns:p14="http://schemas.microsoft.com/office/powerpoint/2010/main" val="1957764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9">
            <a:extLst>
              <a:ext uri="{FF2B5EF4-FFF2-40B4-BE49-F238E27FC236}">
                <a16:creationId xmlns:a16="http://schemas.microsoft.com/office/drawing/2014/main" id="{B374806A-0C10-4804-9C45-EA47B5CA226B}"/>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50</a:t>
            </a:fld>
            <a:endParaRPr lang="en-US" dirty="0"/>
          </a:p>
        </p:txBody>
      </p:sp>
      <p:sp>
        <p:nvSpPr>
          <p:cNvPr id="9" name="Content Placeholder 8">
            <a:extLst>
              <a:ext uri="{FF2B5EF4-FFF2-40B4-BE49-F238E27FC236}">
                <a16:creationId xmlns:a16="http://schemas.microsoft.com/office/drawing/2014/main" id="{E29453A3-93C3-482C-8BDA-8FAC4C0B2B05}"/>
              </a:ext>
            </a:extLst>
          </p:cNvPr>
          <p:cNvSpPr>
            <a:spLocks noGrp="1"/>
          </p:cNvSpPr>
          <p:nvPr>
            <p:ph idx="1"/>
          </p:nvPr>
        </p:nvSpPr>
        <p:spPr/>
        <p:txBody>
          <a:bodyPr/>
          <a:lstStyle/>
          <a:p>
            <a:endParaRPr lang="en-US"/>
          </a:p>
        </p:txBody>
      </p:sp>
      <p:sp>
        <p:nvSpPr>
          <p:cNvPr id="11" name="Title 10">
            <a:extLst>
              <a:ext uri="{FF2B5EF4-FFF2-40B4-BE49-F238E27FC236}">
                <a16:creationId xmlns:a16="http://schemas.microsoft.com/office/drawing/2014/main" id="{76118725-68C8-4B60-86F7-FA736BA088A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1497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667512" y="381000"/>
            <a:ext cx="8229600" cy="792162"/>
          </a:xfrm>
        </p:spPr>
        <p:txBody>
          <a:bodyPr/>
          <a:lstStyle/>
          <a:p>
            <a:r>
              <a:rPr lang="en-US" dirty="0"/>
              <a:t>Petition Topic – Driveways and Curbing</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678398" y="1066800"/>
            <a:ext cx="8071104" cy="5041710"/>
          </a:xfrm>
        </p:spPr>
        <p:txBody>
          <a:bodyPr>
            <a:normAutofit fontScale="77500" lnSpcReduction="20000"/>
          </a:bodyPr>
          <a:lstStyle/>
          <a:p>
            <a:pPr marL="0" indent="0">
              <a:spcBef>
                <a:spcPts val="1200"/>
              </a:spcBef>
              <a:buNone/>
            </a:pPr>
            <a:r>
              <a:rPr lang="en-US" dirty="0"/>
              <a:t>Expand on the requirements for driveway access and location</a:t>
            </a:r>
          </a:p>
          <a:p>
            <a:pPr marL="0" indent="0">
              <a:spcBef>
                <a:spcPts val="1200"/>
              </a:spcBef>
              <a:buNone/>
            </a:pPr>
            <a:r>
              <a:rPr lang="en-US" b="1" dirty="0"/>
              <a:t>Existing Regulations CD-2</a:t>
            </a:r>
          </a:p>
          <a:p>
            <a:pPr>
              <a:spcBef>
                <a:spcPts val="1200"/>
              </a:spcBef>
            </a:pPr>
            <a:r>
              <a:rPr lang="en-US" dirty="0"/>
              <a:t>(1)All driveways and curbing located between a main structure and the front or </a:t>
            </a:r>
            <a:r>
              <a:rPr lang="en-US" dirty="0" err="1"/>
              <a:t>cornerside</a:t>
            </a:r>
            <a:r>
              <a:rPr lang="en-US" dirty="0"/>
              <a:t> lot line must be constructed of a permanent outdoor paving material such as concrete, interlocking concrete paving block, or brick and stone pavers. Loose aggregate pavement such as gravel and bark mulch are not permitted in this area.</a:t>
            </a:r>
          </a:p>
          <a:p>
            <a:pPr>
              <a:spcBef>
                <a:spcPts val="1200"/>
              </a:spcBef>
            </a:pPr>
            <a:r>
              <a:rPr lang="en-US" dirty="0"/>
              <a:t>(2)Except as provided in paragraph (3), driveways are limited to one curb cut per lot and may not exceed 24 feet in width.</a:t>
            </a:r>
          </a:p>
          <a:p>
            <a:pPr>
              <a:spcBef>
                <a:spcPts val="1200"/>
              </a:spcBef>
            </a:pPr>
            <a:r>
              <a:rPr lang="en-US" dirty="0"/>
              <a:t>(3)Two curb cuts are permitted on lots with main structures facing Abrams Road or Gaston Avenue.</a:t>
            </a:r>
          </a:p>
          <a:p>
            <a:pPr marL="514350" indent="-514350">
              <a:spcBef>
                <a:spcPts val="1200"/>
              </a:spcBef>
              <a:buFont typeface="+mj-lt"/>
              <a:buAutoNum type="alphaLcParenR"/>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51</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r>
              <a:rPr lang="en-US" sz="6000" dirty="0"/>
              <a:t>Recap - Driveways</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Language from existing CD-2 ordinance should apply except driveway width should be less than the 24’ allowed.  Most stated 12’ width.</a:t>
            </a:r>
          </a:p>
          <a:p>
            <a:pPr>
              <a:spcBef>
                <a:spcPts val="1200"/>
              </a:spcBef>
              <a:buFont typeface="Wingdings" panose="05000000000000000000" pitchFamily="2" charset="2"/>
              <a:buChar char="Ø"/>
            </a:pPr>
            <a:r>
              <a:rPr lang="en-US" sz="2400" dirty="0"/>
              <a:t>Permeability of materials should be considered.</a:t>
            </a:r>
          </a:p>
          <a:p>
            <a:pPr>
              <a:spcBef>
                <a:spcPts val="1200"/>
              </a:spcBef>
              <a:buFont typeface="Wingdings" panose="05000000000000000000" pitchFamily="2" charset="2"/>
              <a:buChar char="Ø"/>
            </a:pPr>
            <a:r>
              <a:rPr lang="en-US" sz="2400" dirty="0"/>
              <a:t>Existing circular drives should be allowed to be rebuilt, and consideration should be made to allow them on larger lots.</a:t>
            </a:r>
          </a:p>
          <a:p>
            <a:pPr>
              <a:spcBef>
                <a:spcPts val="1200"/>
              </a:spcBef>
              <a:buFont typeface="Wingdings" panose="05000000000000000000" pitchFamily="2" charset="2"/>
              <a:buChar char="Ø"/>
            </a:pPr>
            <a:r>
              <a:rPr lang="en-US" sz="2400" dirty="0"/>
              <a:t>Ribbon drives should be allowed with gravel or permeable paving as acceptable fill between drive strips.</a:t>
            </a:r>
            <a:endParaRPr lang="en-US" sz="2000" dirty="0"/>
          </a:p>
          <a:p>
            <a:pPr>
              <a:spcBef>
                <a:spcPts val="1200"/>
              </a:spcBef>
              <a:buFont typeface="Wingdings" panose="05000000000000000000" pitchFamily="2" charset="2"/>
              <a:buChar char="Ø"/>
            </a:pPr>
            <a:endParaRPr lang="en-US" sz="24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52</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464296" cy="4907280"/>
          </a:xfrm>
        </p:spPr>
        <p:txBody>
          <a:bodyPr>
            <a:normAutofit/>
          </a:bodyPr>
          <a:lstStyle/>
          <a:p>
            <a:pPr marL="0" indent="0" algn="ctr">
              <a:buNone/>
            </a:pPr>
            <a:endParaRPr lang="en-US" sz="6000" dirty="0"/>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Bef>
                <a:spcPts val="1200"/>
              </a:spcBef>
              <a:buFont typeface="+mj-lt"/>
              <a:buAutoNum type="alphaLcParenR"/>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53</a:t>
            </a:fld>
            <a:endParaRPr lang="en-US" dirty="0"/>
          </a:p>
        </p:txBody>
      </p:sp>
    </p:spTree>
    <p:extLst>
      <p:ext uri="{BB962C8B-B14F-4D97-AF65-F5344CB8AC3E}">
        <p14:creationId xmlns:p14="http://schemas.microsoft.com/office/powerpoint/2010/main" val="532284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92500" lnSpcReduction="10000"/>
          </a:bodyPr>
          <a:lstStyle/>
          <a:p>
            <a:pPr marL="0" indent="0" algn="ctr">
              <a:buNone/>
            </a:pPr>
            <a:endParaRPr lang="en-US" sz="6000" dirty="0"/>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9906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050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lnSpcReduction="10000"/>
          </a:bodyPr>
          <a:lstStyle/>
          <a:p>
            <a:pPr marL="0" indent="0" algn="ctr">
              <a:buNone/>
            </a:pPr>
            <a:endParaRPr lang="en-US" sz="6000" dirty="0"/>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658226" y="838200"/>
            <a:ext cx="8071104"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
                <a:srgbClr val="DAA627"/>
              </a:buClr>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494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nSpc>
                <a:spcPct val="120000"/>
              </a:lnSpc>
            </a:pPr>
            <a:r>
              <a:rPr lang="en-US" dirty="0"/>
              <a:t>Post-Application Neighborhood Meeting #7 – November 16</a:t>
            </a:r>
          </a:p>
          <a:p>
            <a:pPr lvl="1">
              <a:lnSpc>
                <a:spcPct val="120000"/>
              </a:lnSpc>
            </a:pPr>
            <a:r>
              <a:rPr lang="en-US" dirty="0"/>
              <a:t>Contributing architectural styles, new construction standards, remodel/addition standards, areas of regulation, work reviews</a:t>
            </a:r>
          </a:p>
          <a:p>
            <a:pPr>
              <a:lnSpc>
                <a:spcPct val="120000"/>
              </a:lnSpc>
            </a:pPr>
            <a:r>
              <a:rPr lang="en-US" dirty="0"/>
              <a:t>Post-Application Neighborhood Meeting #8 – November 30</a:t>
            </a:r>
          </a:p>
          <a:p>
            <a:pPr lvl="1">
              <a:lnSpc>
                <a:spcPct val="120000"/>
              </a:lnSpc>
            </a:pPr>
            <a:r>
              <a:rPr lang="en-US" dirty="0"/>
              <a:t>Architectural styles – Minimal Traditional, Colonial Revival</a:t>
            </a:r>
          </a:p>
          <a:p>
            <a:pPr>
              <a:lnSpc>
                <a:spcPct val="120000"/>
              </a:lnSpc>
            </a:pPr>
            <a:r>
              <a:rPr lang="en-US" dirty="0"/>
              <a:t>Post-Application Neighborhood Meeting #9 – December 7</a:t>
            </a:r>
          </a:p>
          <a:p>
            <a:pPr lvl="1">
              <a:lnSpc>
                <a:spcPct val="120000"/>
              </a:lnSpc>
            </a:pPr>
            <a:r>
              <a:rPr lang="en-US" dirty="0"/>
              <a:t>Architectural styles – Spanish Eclectic, French Eclectic</a:t>
            </a:r>
          </a:p>
          <a:p>
            <a:pPr>
              <a:lnSpc>
                <a:spcPct val="120000"/>
              </a:lnSpc>
            </a:pPr>
            <a:r>
              <a:rPr lang="en-US" dirty="0"/>
              <a:t>Post-Application Neighborhood Meeting #10 – December 14</a:t>
            </a:r>
          </a:p>
          <a:p>
            <a:pPr lvl="1">
              <a:lnSpc>
                <a:spcPct val="120000"/>
              </a:lnSpc>
            </a:pPr>
            <a:r>
              <a:rPr lang="en-US" dirty="0"/>
              <a:t>Architectural styles – Tudor, Neoclassical, Non-Contributing</a:t>
            </a:r>
          </a:p>
          <a:p>
            <a:pPr>
              <a:lnSpc>
                <a:spcPct val="120000"/>
              </a:lnSpc>
            </a:pPr>
            <a:r>
              <a:rPr lang="en-US" dirty="0"/>
              <a:t>Post-Application Neighborhood Meeting #11 – January 4</a:t>
            </a:r>
          </a:p>
          <a:p>
            <a:pPr lvl="1">
              <a:lnSpc>
                <a:spcPct val="120000"/>
              </a:lnSpc>
            </a:pPr>
            <a:r>
              <a:rPr lang="en-US" dirty="0"/>
              <a:t>If needed</a:t>
            </a:r>
          </a:p>
          <a:p>
            <a:pPr>
              <a:lnSpc>
                <a:spcPct val="120000"/>
              </a:lnSpc>
            </a:pPr>
            <a:r>
              <a:rPr lang="en-US" dirty="0"/>
              <a:t>Post-Application Neighborhood Meeting #12 – January 18</a:t>
            </a:r>
          </a:p>
          <a:p>
            <a:pPr lvl="1">
              <a:lnSpc>
                <a:spcPct val="120000"/>
              </a:lnSpc>
            </a:pPr>
            <a:r>
              <a:rPr lang="en-US" dirty="0"/>
              <a:t>If needed</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7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 (cont.)</a:t>
            </a:r>
          </a:p>
        </p:txBody>
      </p:sp>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Final Post-Application Neighborhood Meeting – TBD</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Ordinance Review (30-60 days after last meeting)</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 TBD</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785"/>
            <a:ext cx="8229600" cy="792162"/>
          </a:xfrm>
        </p:spPr>
        <p:txBody>
          <a:bodyPr>
            <a:normAutofit/>
          </a:bodyPr>
          <a:lstStyle/>
          <a:p>
            <a:r>
              <a:rPr lang="en-US" dirty="0"/>
              <a:t>CD-2 Regulations:</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1086901"/>
            <a:ext cx="4267200" cy="4525963"/>
          </a:xfrm>
        </p:spPr>
        <p:txBody>
          <a:bodyPr>
            <a:normAutofit fontScale="92500" lnSpcReduction="20000"/>
          </a:bodyPr>
          <a:lstStyle/>
          <a:p>
            <a:r>
              <a:rPr lang="en-US" dirty="0"/>
              <a:t>Development Standards:</a:t>
            </a:r>
          </a:p>
          <a:p>
            <a:pPr lvl="1"/>
            <a:r>
              <a:rPr lang="en-US" dirty="0"/>
              <a:t>Use</a:t>
            </a:r>
          </a:p>
          <a:p>
            <a:pPr lvl="1"/>
            <a:r>
              <a:rPr lang="en-US" dirty="0"/>
              <a:t>Lot size</a:t>
            </a:r>
          </a:p>
          <a:p>
            <a:pPr lvl="1"/>
            <a:r>
              <a:rPr lang="en-US" dirty="0"/>
              <a:t>Accessory uses</a:t>
            </a:r>
          </a:p>
          <a:p>
            <a:pPr lvl="1"/>
            <a:r>
              <a:rPr lang="en-US" dirty="0"/>
              <a:t>Setbacks</a:t>
            </a:r>
          </a:p>
          <a:p>
            <a:pPr lvl="1"/>
            <a:r>
              <a:rPr lang="en-US" dirty="0"/>
              <a:t>Lot coverage</a:t>
            </a:r>
          </a:p>
          <a:p>
            <a:pPr lvl="1"/>
            <a:r>
              <a:rPr lang="en-US" dirty="0"/>
              <a:t>Height</a:t>
            </a:r>
          </a:p>
          <a:p>
            <a:r>
              <a:rPr lang="en-US" dirty="0"/>
              <a:t>Landscaping Provisions:</a:t>
            </a:r>
          </a:p>
          <a:p>
            <a:pPr lvl="1"/>
            <a:r>
              <a:rPr lang="en-US" dirty="0"/>
              <a:t>Fences and walls</a:t>
            </a:r>
          </a:p>
          <a:p>
            <a:pPr lvl="1"/>
            <a:r>
              <a:rPr lang="en-US" dirty="0"/>
              <a:t>Driveways and curbing</a:t>
            </a:r>
          </a:p>
          <a:p>
            <a:pPr lvl="1"/>
            <a:r>
              <a:rPr lang="en-US" dirty="0"/>
              <a:t>Sidewalks</a:t>
            </a:r>
          </a:p>
          <a:p>
            <a:pPr lvl="1"/>
            <a:r>
              <a:rPr lang="en-US" dirty="0"/>
              <a:t>Front yard coverage</a:t>
            </a:r>
          </a:p>
          <a:p>
            <a:pPr lvl="1"/>
            <a:r>
              <a:rPr lang="en-US" dirty="0"/>
              <a:t>Berms</a:t>
            </a:r>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648200" y="1095453"/>
            <a:ext cx="4343400" cy="4389120"/>
          </a:xfrm>
        </p:spPr>
        <p:txBody>
          <a:bodyPr>
            <a:normAutofit fontScale="92500" lnSpcReduction="20000"/>
          </a:bodyPr>
          <a:lstStyle/>
          <a:p>
            <a:r>
              <a:rPr lang="en-US" dirty="0"/>
              <a:t>Architectural Provisions:</a:t>
            </a:r>
          </a:p>
          <a:p>
            <a:pPr lvl="1"/>
            <a:r>
              <a:rPr lang="en-US" dirty="0"/>
              <a:t>Regulation of Architectural Styles</a:t>
            </a:r>
          </a:p>
          <a:p>
            <a:pPr lvl="1"/>
            <a:r>
              <a:rPr lang="en-US" dirty="0"/>
              <a:t>Garages and accessory structures</a:t>
            </a:r>
          </a:p>
          <a:p>
            <a:pPr lvl="1"/>
            <a:r>
              <a:rPr lang="en-US" dirty="0"/>
              <a:t>Street facade width</a:t>
            </a:r>
          </a:p>
          <a:p>
            <a:pPr lvl="1"/>
            <a:r>
              <a:rPr lang="en-US" dirty="0"/>
              <a:t>Roofs</a:t>
            </a:r>
          </a:p>
          <a:p>
            <a:pPr lvl="1"/>
            <a:r>
              <a:rPr lang="en-US" dirty="0"/>
              <a:t>Glass</a:t>
            </a:r>
          </a:p>
          <a:p>
            <a:pPr lvl="1"/>
            <a:r>
              <a:rPr lang="en-US" dirty="0"/>
              <a:t>Enclosures</a:t>
            </a:r>
          </a:p>
          <a:p>
            <a:pPr lvl="1"/>
            <a:r>
              <a:rPr lang="en-US" dirty="0"/>
              <a:t>Screen and storm doors and windows</a:t>
            </a:r>
          </a:p>
          <a:p>
            <a:pPr lvl="1"/>
            <a:r>
              <a:rPr lang="en-US" dirty="0"/>
              <a:t>Color</a:t>
            </a:r>
          </a:p>
        </p:txBody>
      </p:sp>
      <p:sp>
        <p:nvSpPr>
          <p:cNvPr id="8" name="Slide Number Placeholder 9">
            <a:extLst>
              <a:ext uri="{FF2B5EF4-FFF2-40B4-BE49-F238E27FC236}">
                <a16:creationId xmlns:a16="http://schemas.microsoft.com/office/drawing/2014/main" id="{3D161DD2-623F-4250-BFE0-3CDD89AEF8A3}"/>
              </a:ext>
            </a:extLst>
          </p:cNvPr>
          <p:cNvSpPr txBox="1">
            <a:spLocks/>
          </p:cNvSpPr>
          <p:nvPr/>
        </p:nvSpPr>
        <p:spPr>
          <a:xfrm>
            <a:off x="6705600" y="65532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8</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10" y="213995"/>
            <a:ext cx="8229600" cy="792162"/>
          </a:xfrm>
        </p:spPr>
        <p:txBody>
          <a:bodyPr>
            <a:normAutofit/>
          </a:bodyPr>
          <a:lstStyle/>
          <a:p>
            <a:r>
              <a:rPr lang="en-US" dirty="0"/>
              <a:t>CD-2 Regulations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926689"/>
            <a:ext cx="8229600" cy="4525963"/>
          </a:xfrm>
        </p:spPr>
        <p:txBody>
          <a:bodyPr>
            <a:normAutofit/>
          </a:bodyPr>
          <a:lstStyle/>
          <a:p>
            <a:r>
              <a:rPr lang="en-US" dirty="0"/>
              <a:t>Review Procedures:</a:t>
            </a:r>
          </a:p>
          <a:p>
            <a:pPr lvl="1"/>
            <a:r>
              <a:rPr lang="en-US" dirty="0"/>
              <a:t>Building permit review</a:t>
            </a:r>
          </a:p>
          <a:p>
            <a:pPr lvl="1"/>
            <a:r>
              <a:rPr lang="en-US" dirty="0"/>
              <a:t>Work not requiring a building permit</a:t>
            </a:r>
          </a:p>
          <a:p>
            <a:endParaRPr lang="en-US" dirty="0"/>
          </a:p>
        </p:txBody>
      </p:sp>
      <p:sp>
        <p:nvSpPr>
          <p:cNvPr id="6" name="Slide Number Placeholder 9">
            <a:extLst>
              <a:ext uri="{FF2B5EF4-FFF2-40B4-BE49-F238E27FC236}">
                <a16:creationId xmlns:a16="http://schemas.microsoft.com/office/drawing/2014/main" id="{01A0751A-13CA-4BB7-9D54-EAC70EA16E50}"/>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211844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93257A-BBC6-430F-84F6-F5584B2F68C7}"/>
</file>

<file path=customXml/itemProps2.xml><?xml version="1.0" encoding="utf-8"?>
<ds:datastoreItem xmlns:ds="http://schemas.openxmlformats.org/officeDocument/2006/customXml" ds:itemID="{5E2036FE-F07F-4989-B6CE-A8946FF3747B}"/>
</file>

<file path=customXml/itemProps3.xml><?xml version="1.0" encoding="utf-8"?>
<ds:datastoreItem xmlns:ds="http://schemas.openxmlformats.org/officeDocument/2006/customXml" ds:itemID="{C828EB4D-0AC5-4290-B5DD-B11A76F8AE6C}"/>
</file>

<file path=docProps/app.xml><?xml version="1.0" encoding="utf-8"?>
<Properties xmlns="http://schemas.openxmlformats.org/officeDocument/2006/extended-properties" xmlns:vt="http://schemas.openxmlformats.org/officeDocument/2006/docPropsVTypes">
  <Template>ExternalPresentationTemplate_Pam_03-02-12017d</Template>
  <TotalTime>32676</TotalTime>
  <Words>3725</Words>
  <Application>Microsoft Office PowerPoint</Application>
  <PresentationFormat>On-screen Show (4:3)</PresentationFormat>
  <Paragraphs>492</Paragraphs>
  <Slides>55</Slides>
  <Notes>55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Arial</vt:lpstr>
      <vt:lpstr>Calibri</vt:lpstr>
      <vt:lpstr>Times New Roman</vt:lpstr>
      <vt:lpstr>Wingdings</vt:lpstr>
      <vt:lpstr>Office Theme</vt:lpstr>
      <vt:lpstr>Acrobat Document</vt:lpstr>
      <vt:lpstr>CD-2 - Lakewood Conservation District Expansion Post-Application Neighborhood Meeting No. 3</vt:lpstr>
      <vt:lpstr>CD-2 - Lakewood Conservation District Expansion Post-Application Neighborhood Meeting No. 3</vt:lpstr>
      <vt:lpstr>CD-2 Boundaries &amp; Expansion Area</vt:lpstr>
      <vt:lpstr>Purpose of This Meeting</vt:lpstr>
      <vt:lpstr>Meeting Schedule</vt:lpstr>
      <vt:lpstr>Meeting Schedule</vt:lpstr>
      <vt:lpstr>Meeting Schedule (cont.)</vt:lpstr>
      <vt:lpstr>CD-2 Regulations:</vt:lpstr>
      <vt:lpstr>CD-2 Regulations (cont.):</vt:lpstr>
      <vt:lpstr>Topics for Discussion:</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Sec. 51A-4.505 Conservation Districts</vt:lpstr>
      <vt:lpstr>Procedure</vt:lpstr>
      <vt:lpstr>Petition Topic - Sidewalks</vt:lpstr>
      <vt:lpstr>PowerPoint Presentation</vt:lpstr>
      <vt:lpstr>PowerPoint Presentation</vt:lpstr>
      <vt:lpstr>Petition Topic – Use and Parking</vt:lpstr>
      <vt:lpstr>PowerPoint Presentation</vt:lpstr>
      <vt:lpstr>Petition Topic – Density</vt:lpstr>
      <vt:lpstr>PowerPoint Presentation</vt:lpstr>
      <vt:lpstr>Petition Topic – Lot Coverage</vt:lpstr>
      <vt:lpstr>PowerPoint Presentation</vt:lpstr>
      <vt:lpstr>Petition Topic – Lot Size</vt:lpstr>
      <vt:lpstr>PowerPoint Presentation</vt:lpstr>
      <vt:lpstr>PowerPoint Presentation</vt:lpstr>
      <vt:lpstr>PowerPoint Presentation</vt:lpstr>
      <vt:lpstr>PowerPoint Presentation</vt:lpstr>
      <vt:lpstr>Petition Topic – Building Height &amp; Stories</vt:lpstr>
      <vt:lpstr>PowerPoint Presentation</vt:lpstr>
      <vt:lpstr>PowerPoint Presentation</vt:lpstr>
      <vt:lpstr>PowerPoint Presentation</vt:lpstr>
      <vt:lpstr>PowerPoint Presentation</vt:lpstr>
      <vt:lpstr>Petition Topic – Floor Area Ratio</vt:lpstr>
      <vt:lpstr>PowerPoint Presentation</vt:lpstr>
      <vt:lpstr>PowerPoint Presentation</vt:lpstr>
      <vt:lpstr>PowerPoint Presentation</vt:lpstr>
      <vt:lpstr>Petition Topic – Drainage &amp; Slope</vt:lpstr>
      <vt:lpstr>PowerPoint Presentation</vt:lpstr>
      <vt:lpstr>PowerPoint Presentation</vt:lpstr>
      <vt:lpstr>Next Steps</vt:lpstr>
      <vt:lpstr>CD-2 - Lakewood Conservation District Expansion Post-Application Neighborhood Meeting No. 3</vt:lpstr>
      <vt:lpstr>PowerPoint Presentation</vt:lpstr>
      <vt:lpstr>PowerPoint Presentation</vt:lpstr>
      <vt:lpstr>PowerPoint Presentation</vt:lpstr>
      <vt:lpstr>Petition Topic – Driveways and Curbing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Trevor</dc:creator>
  <cp:keywords>Lakewood Expansion</cp:keywords>
  <dc:description/>
  <cp:lastModifiedBy>Bellen, Scott</cp:lastModifiedBy>
  <cp:revision>408</cp:revision>
  <cp:lastPrinted>2022-09-14T19:57:32Z</cp:lastPrinted>
  <dcterms:created xsi:type="dcterms:W3CDTF">2018-01-16T21:55:49Z</dcterms:created>
  <dcterms:modified xsi:type="dcterms:W3CDTF">2022-09-26T21:42:16Z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