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71" r:id="rId2"/>
    <p:sldId id="348" r:id="rId3"/>
    <p:sldId id="273" r:id="rId4"/>
    <p:sldId id="286" r:id="rId5"/>
    <p:sldId id="317" r:id="rId6"/>
    <p:sldId id="359" r:id="rId7"/>
    <p:sldId id="351" r:id="rId8"/>
    <p:sldId id="260" r:id="rId9"/>
    <p:sldId id="279" r:id="rId10"/>
    <p:sldId id="284" r:id="rId11"/>
    <p:sldId id="295" r:id="rId12"/>
    <p:sldId id="352" r:id="rId13"/>
    <p:sldId id="353" r:id="rId14"/>
    <p:sldId id="354" r:id="rId15"/>
    <p:sldId id="355" r:id="rId16"/>
    <p:sldId id="356" r:id="rId17"/>
    <p:sldId id="357" r:id="rId18"/>
    <p:sldId id="308" r:id="rId19"/>
    <p:sldId id="336" r:id="rId20"/>
    <p:sldId id="261" r:id="rId21"/>
    <p:sldId id="377" r:id="rId22"/>
    <p:sldId id="379" r:id="rId23"/>
    <p:sldId id="411" r:id="rId24"/>
    <p:sldId id="412" r:id="rId25"/>
    <p:sldId id="420" r:id="rId26"/>
    <p:sldId id="421" r:id="rId27"/>
    <p:sldId id="422" r:id="rId28"/>
    <p:sldId id="297" r:id="rId29"/>
    <p:sldId id="389" r:id="rId30"/>
    <p:sldId id="390" r:id="rId31"/>
    <p:sldId id="303" r:id="rId32"/>
    <p:sldId id="423" r:id="rId33"/>
    <p:sldId id="428" r:id="rId34"/>
    <p:sldId id="425" r:id="rId35"/>
    <p:sldId id="429" r:id="rId36"/>
    <p:sldId id="431" r:id="rId37"/>
    <p:sldId id="424" r:id="rId38"/>
    <p:sldId id="430" r:id="rId39"/>
    <p:sldId id="426" r:id="rId40"/>
    <p:sldId id="427" r:id="rId41"/>
    <p:sldId id="324" r:id="rId42"/>
    <p:sldId id="386" r:id="rId43"/>
    <p:sldId id="391" r:id="rId44"/>
    <p:sldId id="392" r:id="rId45"/>
    <p:sldId id="387" r:id="rId46"/>
    <p:sldId id="433" r:id="rId47"/>
    <p:sldId id="432" r:id="rId48"/>
    <p:sldId id="400" r:id="rId49"/>
    <p:sldId id="388" r:id="rId50"/>
    <p:sldId id="370" r:id="rId51"/>
    <p:sldId id="371" r:id="rId52"/>
    <p:sldId id="372" r:id="rId53"/>
    <p:sldId id="418" r:id="rId54"/>
    <p:sldId id="419" r:id="rId55"/>
    <p:sldId id="263" r:id="rId56"/>
    <p:sldId id="358" r:id="rId57"/>
    <p:sldId id="434" r:id="rId58"/>
    <p:sldId id="323" r:id="rId5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63F88"/>
    <a:srgbClr val="305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autoAdjust="0"/>
    <p:restoredTop sz="86835" autoAdjust="0"/>
  </p:normalViewPr>
  <p:slideViewPr>
    <p:cSldViewPr>
      <p:cViewPr varScale="1">
        <p:scale>
          <a:sx n="86" d="100"/>
          <a:sy n="86" d="100"/>
        </p:scale>
        <p:origin x="1157"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2"/>
            <a:ext cx="3026834" cy="465797"/>
          </a:xfrm>
          <a:prstGeom prst="rect">
            <a:avLst/>
          </a:prstGeom>
        </p:spPr>
        <p:txBody>
          <a:bodyPr vert="horz" lIns="92940" tIns="46470" rIns="92940" bIns="4647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56550" y="2"/>
            <a:ext cx="3026834" cy="465797"/>
          </a:xfrm>
          <a:prstGeom prst="rect">
            <a:avLst/>
          </a:prstGeom>
        </p:spPr>
        <p:txBody>
          <a:bodyPr vert="horz" lIns="92940" tIns="46470" rIns="92940" bIns="46470" rtlCol="0"/>
          <a:lstStyle>
            <a:lvl1pPr algn="r">
              <a:defRPr sz="1200"/>
            </a:lvl1pPr>
          </a:lstStyle>
          <a:p>
            <a:fld id="{CFF6F72D-14D9-4039-928E-AF325A42E914}" type="datetimeFigureOut">
              <a:rPr lang="en-US" smtClean="0"/>
              <a:t>11/10/2022</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17905"/>
            <a:ext cx="3026834" cy="465796"/>
          </a:xfrm>
          <a:prstGeom prst="rect">
            <a:avLst/>
          </a:prstGeom>
        </p:spPr>
        <p:txBody>
          <a:bodyPr vert="horz" lIns="92940" tIns="46470" rIns="92940" bIns="4647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56550" y="8817905"/>
            <a:ext cx="3026834" cy="465796"/>
          </a:xfrm>
          <a:prstGeom prst="rect">
            <a:avLst/>
          </a:prstGeom>
        </p:spPr>
        <p:txBody>
          <a:bodyPr vert="horz" lIns="92940" tIns="46470" rIns="92940" bIns="46470"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6517" cy="465610"/>
          </a:xfrm>
          <a:prstGeom prst="rect">
            <a:avLst/>
          </a:prstGeom>
        </p:spPr>
        <p:txBody>
          <a:bodyPr vert="horz" lIns="91101" tIns="45549" rIns="91101" bIns="45549" rtlCol="0"/>
          <a:lstStyle>
            <a:lvl1pPr algn="l">
              <a:defRPr sz="1200"/>
            </a:lvl1pPr>
          </a:lstStyle>
          <a:p>
            <a:endParaRPr lang="en-US" dirty="0"/>
          </a:p>
        </p:txBody>
      </p:sp>
      <p:sp>
        <p:nvSpPr>
          <p:cNvPr id="3" name="Date Placeholder 2"/>
          <p:cNvSpPr>
            <a:spLocks noGrp="1"/>
          </p:cNvSpPr>
          <p:nvPr>
            <p:ph type="dt" idx="1"/>
          </p:nvPr>
        </p:nvSpPr>
        <p:spPr>
          <a:xfrm>
            <a:off x="3956905" y="1"/>
            <a:ext cx="3026517" cy="465610"/>
          </a:xfrm>
          <a:prstGeom prst="rect">
            <a:avLst/>
          </a:prstGeom>
        </p:spPr>
        <p:txBody>
          <a:bodyPr vert="horz" lIns="91101" tIns="45549" rIns="91101" bIns="45549" rtlCol="0"/>
          <a:lstStyle>
            <a:lvl1pPr algn="r">
              <a:defRPr sz="1200"/>
            </a:lvl1pPr>
          </a:lstStyle>
          <a:p>
            <a:fld id="{C1B1BD56-0FC0-4576-A56D-D3B2EFC41D51}" type="datetimeFigureOut">
              <a:rPr lang="en-US" smtClean="0"/>
              <a:t>11/10/2022</a:t>
            </a:fld>
            <a:endParaRPr lang="en-US" dirty="0"/>
          </a:p>
        </p:txBody>
      </p:sp>
      <p:sp>
        <p:nvSpPr>
          <p:cNvPr id="4" name="Slide Image Placeholder 3"/>
          <p:cNvSpPr>
            <a:spLocks noGrp="1" noRot="1" noChangeAspect="1"/>
          </p:cNvSpPr>
          <p:nvPr>
            <p:ph type="sldImg" idx="2"/>
          </p:nvPr>
        </p:nvSpPr>
        <p:spPr>
          <a:xfrm>
            <a:off x="1404938" y="1162050"/>
            <a:ext cx="4175125" cy="3132138"/>
          </a:xfrm>
          <a:prstGeom prst="rect">
            <a:avLst/>
          </a:prstGeom>
          <a:noFill/>
          <a:ln w="12700">
            <a:solidFill>
              <a:prstClr val="black"/>
            </a:solidFill>
          </a:ln>
        </p:spPr>
        <p:txBody>
          <a:bodyPr vert="horz" lIns="91101" tIns="45549" rIns="91101" bIns="45549" rtlCol="0" anchor="ctr"/>
          <a:lstStyle/>
          <a:p>
            <a:endParaRPr lang="en-US" dirty="0"/>
          </a:p>
        </p:txBody>
      </p:sp>
      <p:sp>
        <p:nvSpPr>
          <p:cNvPr id="5" name="Notes Placeholder 4"/>
          <p:cNvSpPr>
            <a:spLocks noGrp="1"/>
          </p:cNvSpPr>
          <p:nvPr>
            <p:ph type="body" sz="quarter" idx="3"/>
          </p:nvPr>
        </p:nvSpPr>
        <p:spPr>
          <a:xfrm>
            <a:off x="698184" y="4467644"/>
            <a:ext cx="5588632" cy="3655199"/>
          </a:xfrm>
          <a:prstGeom prst="rect">
            <a:avLst/>
          </a:prstGeom>
        </p:spPr>
        <p:txBody>
          <a:bodyPr vert="horz" lIns="91101" tIns="45549" rIns="91101" bIns="455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8092"/>
            <a:ext cx="3026517" cy="465610"/>
          </a:xfrm>
          <a:prstGeom prst="rect">
            <a:avLst/>
          </a:prstGeom>
        </p:spPr>
        <p:txBody>
          <a:bodyPr vert="horz" lIns="91101" tIns="45549" rIns="91101" bIns="455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905" y="8818092"/>
            <a:ext cx="3026517" cy="465610"/>
          </a:xfrm>
          <a:prstGeom prst="rect">
            <a:avLst/>
          </a:prstGeom>
        </p:spPr>
        <p:txBody>
          <a:bodyPr vert="horz" lIns="91101" tIns="45549" rIns="91101" bIns="45549"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items that were on the petition – what we’ll be discussing at these meetings</a:t>
            </a:r>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356882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112758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312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459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963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430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66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050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18</a:t>
            </a:fld>
            <a:endParaRPr lang="en-US" dirty="0"/>
          </a:p>
        </p:txBody>
      </p:sp>
    </p:spTree>
    <p:extLst>
      <p:ext uri="{BB962C8B-B14F-4D97-AF65-F5344CB8AC3E}">
        <p14:creationId xmlns:p14="http://schemas.microsoft.com/office/powerpoint/2010/main" val="172467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19</a:t>
            </a:fld>
            <a:endParaRPr lang="en-US" dirty="0"/>
          </a:p>
        </p:txBody>
      </p:sp>
    </p:spTree>
    <p:extLst>
      <p:ext uri="{BB962C8B-B14F-4D97-AF65-F5344CB8AC3E}">
        <p14:creationId xmlns:p14="http://schemas.microsoft.com/office/powerpoint/2010/main" val="265232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325425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dates in our specific process.</a:t>
            </a:r>
          </a:p>
        </p:txBody>
      </p:sp>
      <p:sp>
        <p:nvSpPr>
          <p:cNvPr id="4" name="Slide Number Placeholder 3"/>
          <p:cNvSpPr>
            <a:spLocks noGrp="1"/>
          </p:cNvSpPr>
          <p:nvPr>
            <p:ph type="sldNum" sz="quarter" idx="10"/>
          </p:nvPr>
        </p:nvSpPr>
        <p:spPr/>
        <p:txBody>
          <a:bodyPr/>
          <a:lstStyle/>
          <a:p>
            <a:fld id="{4211A267-F8C8-450B-BABA-7E2E6510215A}" type="slidenum">
              <a:rPr lang="en-US" smtClean="0"/>
              <a:t>20</a:t>
            </a:fld>
            <a:endParaRPr lang="en-US" dirty="0"/>
          </a:p>
        </p:txBody>
      </p:sp>
    </p:spTree>
    <p:extLst>
      <p:ext uri="{BB962C8B-B14F-4D97-AF65-F5344CB8AC3E}">
        <p14:creationId xmlns:p14="http://schemas.microsoft.com/office/powerpoint/2010/main" val="3654934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regs for driveway access; Point is that access is allowed from EITHER street or alley, but not both</a:t>
            </a:r>
          </a:p>
        </p:txBody>
      </p:sp>
      <p:sp>
        <p:nvSpPr>
          <p:cNvPr id="4" name="Slide Number Placeholder 3"/>
          <p:cNvSpPr>
            <a:spLocks noGrp="1"/>
          </p:cNvSpPr>
          <p:nvPr>
            <p:ph type="sldNum" sz="quarter" idx="5"/>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4717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5591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769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9433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95333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5704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4289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28</a:t>
            </a:fld>
            <a:endParaRPr lang="en-US" dirty="0"/>
          </a:p>
        </p:txBody>
      </p:sp>
    </p:spTree>
    <p:extLst>
      <p:ext uri="{BB962C8B-B14F-4D97-AF65-F5344CB8AC3E}">
        <p14:creationId xmlns:p14="http://schemas.microsoft.com/office/powerpoint/2010/main" val="1388503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29</a:t>
            </a:fld>
            <a:endParaRPr lang="en-US" dirty="0"/>
          </a:p>
        </p:txBody>
      </p:sp>
    </p:spTree>
    <p:extLst>
      <p:ext uri="{BB962C8B-B14F-4D97-AF65-F5344CB8AC3E}">
        <p14:creationId xmlns:p14="http://schemas.microsoft.com/office/powerpoint/2010/main" val="212023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31262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30</a:t>
            </a:fld>
            <a:endParaRPr lang="en-US" dirty="0"/>
          </a:p>
        </p:txBody>
      </p:sp>
    </p:spTree>
    <p:extLst>
      <p:ext uri="{BB962C8B-B14F-4D97-AF65-F5344CB8AC3E}">
        <p14:creationId xmlns:p14="http://schemas.microsoft.com/office/powerpoint/2010/main" val="1515634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31</a:t>
            </a:fld>
            <a:endParaRPr lang="en-US" dirty="0"/>
          </a:p>
        </p:txBody>
      </p:sp>
    </p:spTree>
    <p:extLst>
      <p:ext uri="{BB962C8B-B14F-4D97-AF65-F5344CB8AC3E}">
        <p14:creationId xmlns:p14="http://schemas.microsoft.com/office/powerpoint/2010/main" val="2213583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41</a:t>
            </a:fld>
            <a:endParaRPr lang="en-US" dirty="0"/>
          </a:p>
        </p:txBody>
      </p:sp>
    </p:spTree>
    <p:extLst>
      <p:ext uri="{BB962C8B-B14F-4D97-AF65-F5344CB8AC3E}">
        <p14:creationId xmlns:p14="http://schemas.microsoft.com/office/powerpoint/2010/main" val="100731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42</a:t>
            </a:fld>
            <a:endParaRPr lang="en-US" dirty="0"/>
          </a:p>
        </p:txBody>
      </p:sp>
    </p:spTree>
    <p:extLst>
      <p:ext uri="{BB962C8B-B14F-4D97-AF65-F5344CB8AC3E}">
        <p14:creationId xmlns:p14="http://schemas.microsoft.com/office/powerpoint/2010/main" val="3218921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43</a:t>
            </a:fld>
            <a:endParaRPr lang="en-US" dirty="0"/>
          </a:p>
        </p:txBody>
      </p:sp>
    </p:spTree>
    <p:extLst>
      <p:ext uri="{BB962C8B-B14F-4D97-AF65-F5344CB8AC3E}">
        <p14:creationId xmlns:p14="http://schemas.microsoft.com/office/powerpoint/2010/main" val="4031194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44</a:t>
            </a:fld>
            <a:endParaRPr lang="en-US" dirty="0"/>
          </a:p>
        </p:txBody>
      </p:sp>
    </p:spTree>
    <p:extLst>
      <p:ext uri="{BB962C8B-B14F-4D97-AF65-F5344CB8AC3E}">
        <p14:creationId xmlns:p14="http://schemas.microsoft.com/office/powerpoint/2010/main" val="431072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45</a:t>
            </a:fld>
            <a:endParaRPr lang="en-US" dirty="0"/>
          </a:p>
        </p:txBody>
      </p:sp>
    </p:spTree>
    <p:extLst>
      <p:ext uri="{BB962C8B-B14F-4D97-AF65-F5344CB8AC3E}">
        <p14:creationId xmlns:p14="http://schemas.microsoft.com/office/powerpoint/2010/main" val="229098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48</a:t>
            </a:fld>
            <a:endParaRPr lang="en-US" dirty="0"/>
          </a:p>
        </p:txBody>
      </p:sp>
    </p:spTree>
    <p:extLst>
      <p:ext uri="{BB962C8B-B14F-4D97-AF65-F5344CB8AC3E}">
        <p14:creationId xmlns:p14="http://schemas.microsoft.com/office/powerpoint/2010/main" val="322923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49</a:t>
            </a:fld>
            <a:endParaRPr lang="en-US" dirty="0"/>
          </a:p>
        </p:txBody>
      </p:sp>
    </p:spTree>
    <p:extLst>
      <p:ext uri="{BB962C8B-B14F-4D97-AF65-F5344CB8AC3E}">
        <p14:creationId xmlns:p14="http://schemas.microsoft.com/office/powerpoint/2010/main" val="554447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50</a:t>
            </a:fld>
            <a:endParaRPr lang="en-US" dirty="0"/>
          </a:p>
        </p:txBody>
      </p:sp>
    </p:spTree>
    <p:extLst>
      <p:ext uri="{BB962C8B-B14F-4D97-AF65-F5344CB8AC3E}">
        <p14:creationId xmlns:p14="http://schemas.microsoft.com/office/powerpoint/2010/main" val="188528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969956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51</a:t>
            </a:fld>
            <a:endParaRPr lang="en-US" dirty="0"/>
          </a:p>
        </p:txBody>
      </p:sp>
    </p:spTree>
    <p:extLst>
      <p:ext uri="{BB962C8B-B14F-4D97-AF65-F5344CB8AC3E}">
        <p14:creationId xmlns:p14="http://schemas.microsoft.com/office/powerpoint/2010/main" val="3016854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52</a:t>
            </a:fld>
            <a:endParaRPr lang="en-US" dirty="0"/>
          </a:p>
        </p:txBody>
      </p:sp>
    </p:spTree>
    <p:extLst>
      <p:ext uri="{BB962C8B-B14F-4D97-AF65-F5344CB8AC3E}">
        <p14:creationId xmlns:p14="http://schemas.microsoft.com/office/powerpoint/2010/main" val="3237474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1A267-F8C8-450B-BABA-7E2E6510215A}" type="slidenum">
              <a:rPr lang="en-US" smtClean="0"/>
              <a:t>53</a:t>
            </a:fld>
            <a:endParaRPr lang="en-US" dirty="0"/>
          </a:p>
        </p:txBody>
      </p:sp>
    </p:spTree>
    <p:extLst>
      <p:ext uri="{BB962C8B-B14F-4D97-AF65-F5344CB8AC3E}">
        <p14:creationId xmlns:p14="http://schemas.microsoft.com/office/powerpoint/2010/main" val="3548247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54</a:t>
            </a:fld>
            <a:endParaRPr lang="en-US" dirty="0"/>
          </a:p>
        </p:txBody>
      </p:sp>
    </p:spTree>
    <p:extLst>
      <p:ext uri="{BB962C8B-B14F-4D97-AF65-F5344CB8AC3E}">
        <p14:creationId xmlns:p14="http://schemas.microsoft.com/office/powerpoint/2010/main" val="3975845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55</a:t>
            </a:fld>
            <a:endParaRPr lang="en-US" dirty="0"/>
          </a:p>
        </p:txBody>
      </p:sp>
    </p:spTree>
    <p:extLst>
      <p:ext uri="{BB962C8B-B14F-4D97-AF65-F5344CB8AC3E}">
        <p14:creationId xmlns:p14="http://schemas.microsoft.com/office/powerpoint/2010/main" val="3572315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56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2384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58</a:t>
            </a:fld>
            <a:endParaRPr lang="en-US" dirty="0"/>
          </a:p>
        </p:txBody>
      </p:sp>
    </p:spTree>
    <p:extLst>
      <p:ext uri="{BB962C8B-B14F-4D97-AF65-F5344CB8AC3E}">
        <p14:creationId xmlns:p14="http://schemas.microsoft.com/office/powerpoint/2010/main" val="168469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14536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02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0998">
              <a:defRPr/>
            </a:pPr>
            <a:fld id="{4211A267-F8C8-450B-BABA-7E2E6510215A}" type="slidenum">
              <a:rPr lang="en-US">
                <a:solidFill>
                  <a:prstClr val="black"/>
                </a:solidFill>
                <a:latin typeface="Calibri" panose="020F0502020204030204"/>
              </a:rPr>
              <a:pPr defTabSz="91099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791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development standards regulated by CD 2. Every property in the city is governed by a set of these rules, but each CD has a ‘custom’ set of rules.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373819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4041924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6409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gcc02.safelinks.protection.outlook.com/?url=https%3A%2F%2Fbit.ly%2FLakewoodExpansion&amp;data=05%7C01%7Ctrevor.brown%40dallas.gov%7Cdd79193e8b7945195b8f08da892682e7%7C2935709ec10c4809a302852d369f8700%7C0%7C0%7C637973095740565973%7CUnknown%7CTWFpbGZsb3d8eyJWIjoiMC4wLjAwMDAiLCJQIjoiV2luMzIiLCJBTiI6Ik1haWwiLCJXVCI6Mn0%3D%7C3000%7C%7C%7C&amp;sdata=Xx9lg4SdFFjVALWkf%2FXK9gJ%2BZW4B0GgUiu5RhrRnMrI%3D&amp;reserved=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a:xfrm>
            <a:off x="731520" y="2667000"/>
            <a:ext cx="6400800" cy="1066800"/>
          </a:xfrm>
        </p:spPr>
        <p:txBody>
          <a:bodyPr/>
          <a:lstStyle/>
          <a:p>
            <a:r>
              <a:rPr lang="en-US" dirty="0"/>
              <a:t>November 9, 2022</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731520" y="4572000"/>
            <a:ext cx="4690872" cy="1261872"/>
          </a:xfrm>
        </p:spPr>
        <p:txBody>
          <a:bodyPr>
            <a:normAutofit fontScale="77500" lnSpcReduction="20000"/>
          </a:bodyPr>
          <a:lstStyle/>
          <a:p>
            <a:r>
              <a:rPr lang="en-US" dirty="0"/>
              <a:t>Trevor Brown, Chief Planner</a:t>
            </a:r>
          </a:p>
          <a:p>
            <a:r>
              <a:rPr lang="en-US" dirty="0"/>
              <a:t>Melissa Parent, Senior Planner</a:t>
            </a:r>
          </a:p>
          <a:p>
            <a:r>
              <a:rPr lang="en-US" dirty="0"/>
              <a:t>Scott Bellen, Senior Planner</a:t>
            </a:r>
          </a:p>
          <a:p>
            <a:r>
              <a:rPr lang="en-US" dirty="0"/>
              <a:t>Planning &amp; Urban Design</a:t>
            </a:r>
          </a:p>
          <a:p>
            <a:r>
              <a:rPr lang="en-US" dirty="0"/>
              <a:t>City of Dallas</a:t>
            </a:r>
          </a:p>
        </p:txBody>
      </p:sp>
      <p:sp>
        <p:nvSpPr>
          <p:cNvPr id="7" name="Title 1">
            <a:extLst>
              <a:ext uri="{FF2B5EF4-FFF2-40B4-BE49-F238E27FC236}">
                <a16:creationId xmlns:a16="http://schemas.microsoft.com/office/drawing/2014/main" id="{72FD2FA0-8E5C-4717-902F-9CAAD1CAA8B0}"/>
              </a:ext>
            </a:extLst>
          </p:cNvPr>
          <p:cNvSpPr>
            <a:spLocks noGrp="1"/>
          </p:cNvSpPr>
          <p:nvPr>
            <p:ph type="ctrTitle"/>
          </p:nvPr>
        </p:nvSpPr>
        <p:spPr>
          <a:xfrm>
            <a:off x="685800" y="228600"/>
            <a:ext cx="8305800" cy="1470025"/>
          </a:xfrm>
        </p:spPr>
        <p:txBody>
          <a:bodyPr>
            <a:normAutofit fontScale="90000"/>
          </a:bodyPr>
          <a:lstStyle/>
          <a:p>
            <a:r>
              <a:rPr lang="en-US" sz="3600" dirty="0"/>
              <a:t>CD-2 - Lakewood</a:t>
            </a:r>
            <a:br>
              <a:rPr lang="en-US" sz="3600" dirty="0"/>
            </a:br>
            <a:r>
              <a:rPr lang="en-US" sz="3600" dirty="0"/>
              <a:t>Conservation District Expansion</a:t>
            </a:r>
            <a:br>
              <a:rPr lang="en-US" dirty="0"/>
            </a:br>
            <a:r>
              <a:rPr lang="en-US" sz="2400" dirty="0"/>
              <a:t>Post-Application Neighborhood Meeting No. 6</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Accessory Structures:</a:t>
            </a:r>
          </a:p>
          <a:p>
            <a:pPr lvl="1"/>
            <a:r>
              <a:rPr lang="en-US" dirty="0"/>
              <a:t>Location and materials</a:t>
            </a:r>
          </a:p>
          <a:p>
            <a:pPr lvl="1"/>
            <a:r>
              <a:rPr lang="en-US" dirty="0"/>
              <a:t>Provisions for remodels or additions to non-conforming structures</a:t>
            </a:r>
          </a:p>
          <a:p>
            <a:r>
              <a:rPr lang="en-US" dirty="0"/>
              <a:t>Building Height:</a:t>
            </a:r>
          </a:p>
          <a:p>
            <a:pPr lvl="1"/>
            <a:r>
              <a:rPr lang="en-US" dirty="0"/>
              <a:t>Modifying how height is measured</a:t>
            </a:r>
          </a:p>
          <a:p>
            <a:pPr lvl="1"/>
            <a:r>
              <a:rPr lang="en-US" dirty="0"/>
              <a:t>Establishing a maximum allowed height for structures, including accessory structures and additions</a:t>
            </a:r>
          </a:p>
          <a:p>
            <a:r>
              <a:rPr lang="en-US" dirty="0"/>
              <a:t>Demolition:</a:t>
            </a:r>
          </a:p>
          <a:p>
            <a:pPr lvl="1"/>
            <a:r>
              <a:rPr lang="en-US" dirty="0"/>
              <a:t>Applicability to structures</a:t>
            </a:r>
          </a:p>
          <a:p>
            <a:pPr lvl="1"/>
            <a:r>
              <a:rPr lang="en-US" dirty="0"/>
              <a:t>Provisions for existing non-contributing structures</a:t>
            </a:r>
          </a:p>
          <a:p>
            <a:r>
              <a:rPr lang="en-US" dirty="0"/>
              <a:t>Density:</a:t>
            </a:r>
          </a:p>
          <a:p>
            <a:pPr lvl="1"/>
            <a:r>
              <a:rPr lang="en-US" dirty="0"/>
              <a:t>Consideration of maximum number of dwelling units</a:t>
            </a:r>
          </a:p>
          <a:p>
            <a:endParaRPr lang="en-US" dirty="0"/>
          </a:p>
          <a:p>
            <a:endParaRPr lang="en-US" dirty="0"/>
          </a:p>
        </p:txBody>
      </p:sp>
      <p:sp>
        <p:nvSpPr>
          <p:cNvPr id="6" name="Slide Number Placeholder 9">
            <a:extLst>
              <a:ext uri="{FF2B5EF4-FFF2-40B4-BE49-F238E27FC236}">
                <a16:creationId xmlns:a16="http://schemas.microsoft.com/office/drawing/2014/main" id="{85231332-18F0-4457-B583-1EFCB45B4D7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10</a:t>
            </a:fld>
            <a:endParaRPr lang="en-US" dirty="0"/>
          </a:p>
        </p:txBody>
      </p:sp>
    </p:spTree>
    <p:extLst>
      <p:ext uri="{BB962C8B-B14F-4D97-AF65-F5344CB8AC3E}">
        <p14:creationId xmlns:p14="http://schemas.microsoft.com/office/powerpoint/2010/main" val="199462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Drainage:</a:t>
            </a:r>
          </a:p>
          <a:p>
            <a:pPr lvl="1"/>
            <a:r>
              <a:rPr lang="en-US" dirty="0"/>
              <a:t>Establishing restrictions on lot-to-lot drainage</a:t>
            </a:r>
          </a:p>
          <a:p>
            <a:r>
              <a:rPr lang="en-US" dirty="0"/>
              <a:t>Driveways, Curbs, Sidewalks, and Steps</a:t>
            </a:r>
          </a:p>
          <a:p>
            <a:pPr lvl="1"/>
            <a:r>
              <a:rPr lang="en-US" dirty="0"/>
              <a:t>Materials, width, and lot coverage</a:t>
            </a:r>
          </a:p>
          <a:p>
            <a:pPr lvl="1"/>
            <a:r>
              <a:rPr lang="en-US" dirty="0"/>
              <a:t>Provisions for removal of existing rolling or waterfall steps</a:t>
            </a:r>
          </a:p>
          <a:p>
            <a:pPr lvl="1"/>
            <a:r>
              <a:rPr lang="en-US" dirty="0"/>
              <a:t>Provisions for existing non-conforming structures</a:t>
            </a:r>
          </a:p>
          <a:p>
            <a:r>
              <a:rPr lang="en-US" dirty="0"/>
              <a:t>Fences and Walls</a:t>
            </a:r>
          </a:p>
          <a:p>
            <a:pPr lvl="1"/>
            <a:r>
              <a:rPr lang="en-US" dirty="0"/>
              <a:t>Location, height, and materials</a:t>
            </a:r>
          </a:p>
          <a:p>
            <a:r>
              <a:rPr lang="en-US" dirty="0"/>
              <a:t>Floor Area Ratio</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11</a:t>
            </a:fld>
            <a:endParaRPr lang="en-US" dirty="0"/>
          </a:p>
        </p:txBody>
      </p:sp>
    </p:spTree>
    <p:extLst>
      <p:ext uri="{BB962C8B-B14F-4D97-AF65-F5344CB8AC3E}">
        <p14:creationId xmlns:p14="http://schemas.microsoft.com/office/powerpoint/2010/main" val="97541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10000"/>
          </a:bodyPr>
          <a:lstStyle/>
          <a:p>
            <a:r>
              <a:rPr lang="en-US" dirty="0"/>
              <a:t>Landscaping or Other Natural Features:</a:t>
            </a:r>
          </a:p>
          <a:p>
            <a:pPr lvl="1"/>
            <a:r>
              <a:rPr lang="en-US" dirty="0"/>
              <a:t>Materials and allowable percentage of front yard coverage for impervious surfaces and hardscaping</a:t>
            </a:r>
          </a:p>
          <a:p>
            <a:pPr lvl="1"/>
            <a:r>
              <a:rPr lang="en-US" dirty="0"/>
              <a:t>Provisions for tree preservation</a:t>
            </a:r>
          </a:p>
          <a:p>
            <a:r>
              <a:rPr lang="en-US" dirty="0"/>
              <a:t>Lot Coverage</a:t>
            </a:r>
          </a:p>
          <a:p>
            <a:pPr lvl="1"/>
            <a:r>
              <a:rPr lang="en-US" dirty="0"/>
              <a:t>Maximum lot coverage</a:t>
            </a:r>
          </a:p>
          <a:p>
            <a:r>
              <a:rPr lang="en-US" dirty="0"/>
              <a:t>Lot size</a:t>
            </a:r>
          </a:p>
          <a:p>
            <a:pPr lvl="1"/>
            <a:r>
              <a:rPr lang="en-US" dirty="0"/>
              <a:t>Minimum width</a:t>
            </a:r>
          </a:p>
          <a:p>
            <a:r>
              <a:rPr lang="en-US" dirty="0"/>
              <a:t>Paint</a:t>
            </a:r>
          </a:p>
          <a:p>
            <a:pPr lvl="1"/>
            <a:r>
              <a:rPr lang="en-US" dirty="0"/>
              <a:t>Provisions for painting stone and brick</a:t>
            </a:r>
          </a:p>
          <a:p>
            <a:pPr lvl="1"/>
            <a:r>
              <a:rPr lang="en-US" dirty="0"/>
              <a:t>Consideration of restriction of certain colors</a:t>
            </a:r>
          </a:p>
          <a:p>
            <a:pPr lvl="1"/>
            <a:r>
              <a:rPr lang="en-US" dirty="0"/>
              <a:t>Number of colors allowed</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28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a:bodyPr>
          <a:lstStyle/>
          <a:p>
            <a:r>
              <a:rPr lang="en-US" dirty="0"/>
              <a:t>Off-Street Parking and Loading Requirements:</a:t>
            </a:r>
          </a:p>
          <a:p>
            <a:pPr lvl="1"/>
            <a:r>
              <a:rPr lang="en-US" dirty="0"/>
              <a:t>Minimum parking standards per dwelling unit</a:t>
            </a:r>
          </a:p>
          <a:p>
            <a:r>
              <a:rPr lang="en-US" dirty="0"/>
              <a:t>Permitted Uses</a:t>
            </a:r>
          </a:p>
          <a:p>
            <a:pPr lvl="1"/>
            <a:r>
              <a:rPr lang="en-US" dirty="0"/>
              <a:t>Single family</a:t>
            </a:r>
          </a:p>
          <a:p>
            <a:pPr lvl="1"/>
            <a:r>
              <a:rPr lang="en-US" dirty="0"/>
              <a:t>Provisions for existing non-conforming uses</a:t>
            </a:r>
          </a:p>
          <a:p>
            <a:r>
              <a:rPr lang="en-US" dirty="0"/>
              <a:t>Setbacks</a:t>
            </a:r>
          </a:p>
          <a:p>
            <a:pPr lvl="1"/>
            <a:r>
              <a:rPr lang="en-US" dirty="0"/>
              <a:t>Modifying front, side, and rear setback requirements, including accessory structures</a:t>
            </a:r>
          </a:p>
          <a:p>
            <a:pPr lvl="1"/>
            <a:r>
              <a:rPr lang="en-US" dirty="0"/>
              <a:t>Provisions for existing non-conforming structures</a:t>
            </a:r>
          </a:p>
          <a:p>
            <a:r>
              <a:rPr lang="en-US" dirty="0"/>
              <a:t>Slope</a:t>
            </a:r>
          </a:p>
          <a:p>
            <a:pPr lvl="1"/>
            <a:r>
              <a:rPr lang="en-US" dirty="0"/>
              <a:t>Provisions for modifications to the existing slope of a lot</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7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Solar Energy Systems:</a:t>
            </a:r>
          </a:p>
          <a:p>
            <a:pPr lvl="1"/>
            <a:r>
              <a:rPr lang="en-US" dirty="0"/>
              <a:t>Location and type</a:t>
            </a:r>
          </a:p>
          <a:p>
            <a:r>
              <a:rPr lang="en-US" dirty="0"/>
              <a:t>Stories</a:t>
            </a:r>
          </a:p>
          <a:p>
            <a:pPr lvl="1"/>
            <a:r>
              <a:rPr lang="en-US" dirty="0"/>
              <a:t>Maximum stories</a:t>
            </a:r>
          </a:p>
          <a:p>
            <a:pPr lvl="1"/>
            <a:r>
              <a:rPr lang="en-US" dirty="0"/>
              <a:t>Provisions for non-conforming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19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77500" lnSpcReduction="20000"/>
          </a:bodyPr>
          <a:lstStyle/>
          <a:p>
            <a:r>
              <a:rPr lang="en-US" sz="3000" dirty="0"/>
              <a:t>Accessory Structures</a:t>
            </a:r>
            <a:r>
              <a:rPr lang="en-US" dirty="0"/>
              <a:t>:</a:t>
            </a:r>
          </a:p>
          <a:p>
            <a:pPr lvl="1"/>
            <a:r>
              <a:rPr lang="en-US" dirty="0"/>
              <a:t>Style and materials</a:t>
            </a:r>
          </a:p>
          <a:p>
            <a:pPr lvl="1"/>
            <a:r>
              <a:rPr lang="en-US" dirty="0"/>
              <a:t>Roof slope</a:t>
            </a:r>
          </a:p>
          <a:p>
            <a:pPr lvl="1"/>
            <a:r>
              <a:rPr lang="en-US" dirty="0"/>
              <a:t>Replacement or remodeling of existing accessory structures</a:t>
            </a:r>
          </a:p>
          <a:p>
            <a:pPr lvl="1"/>
            <a:r>
              <a:rPr lang="en-US" dirty="0"/>
              <a:t>Clarifying the architectural styles, materials, size, and applicability</a:t>
            </a:r>
          </a:p>
          <a:p>
            <a:r>
              <a:rPr lang="en-US" sz="3000" dirty="0"/>
              <a:t>Architectural Styles:</a:t>
            </a:r>
          </a:p>
          <a:p>
            <a:pPr lvl="1"/>
            <a:r>
              <a:rPr lang="en-US" dirty="0"/>
              <a:t>Defining the architectural styles allowed</a:t>
            </a:r>
          </a:p>
          <a:p>
            <a:pPr lvl="1"/>
            <a:r>
              <a:rPr lang="en-US" dirty="0"/>
              <a:t>Standards for remodels and additions</a:t>
            </a:r>
          </a:p>
          <a:p>
            <a:pPr lvl="1"/>
            <a:r>
              <a:rPr lang="en-US" dirty="0"/>
              <a:t>Standards for new construction</a:t>
            </a:r>
          </a:p>
          <a:p>
            <a:pPr lvl="1"/>
            <a:r>
              <a:rPr lang="en-US" dirty="0"/>
              <a:t>Provisions for existing non-contributing structures</a:t>
            </a:r>
          </a:p>
          <a:p>
            <a:r>
              <a:rPr lang="en-US" sz="3000" dirty="0"/>
              <a:t>Building Elevations:</a:t>
            </a:r>
          </a:p>
          <a:p>
            <a:pPr lvl="1"/>
            <a:r>
              <a:rPr lang="en-US" dirty="0"/>
              <a:t>Minimum number of architectural features required</a:t>
            </a:r>
          </a:p>
          <a:p>
            <a:pPr lvl="1"/>
            <a:r>
              <a:rPr lang="en-US" dirty="0"/>
              <a:t>Standards for remodels and additions</a:t>
            </a:r>
          </a:p>
          <a:p>
            <a:pPr lvl="1"/>
            <a:r>
              <a:rPr lang="en-US" dirty="0"/>
              <a:t>Standards for new construction</a:t>
            </a:r>
          </a:p>
          <a:p>
            <a:pPr lvl="1"/>
            <a:r>
              <a:rPr lang="en-US" dirty="0"/>
              <a:t>Provisions for existing non-contributing structures</a:t>
            </a:r>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05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fontScale="92500" lnSpcReduction="20000"/>
          </a:bodyPr>
          <a:lstStyle/>
          <a:p>
            <a:r>
              <a:rPr lang="en-US" dirty="0"/>
              <a:t>Building Materials:</a:t>
            </a:r>
          </a:p>
          <a:p>
            <a:pPr lvl="1"/>
            <a:r>
              <a:rPr lang="en-US" dirty="0"/>
              <a:t>Material types</a:t>
            </a:r>
          </a:p>
          <a:p>
            <a:pPr lvl="1"/>
            <a:r>
              <a:rPr lang="en-US" dirty="0"/>
              <a:t>Applicability and placement of certain allowed materials</a:t>
            </a:r>
          </a:p>
          <a:p>
            <a:pPr lvl="1"/>
            <a:r>
              <a:rPr lang="en-US" dirty="0"/>
              <a:t>Provisions for existing non-contributing structures</a:t>
            </a:r>
          </a:p>
          <a:p>
            <a:r>
              <a:rPr lang="en-US" dirty="0"/>
              <a:t>Chimneys:</a:t>
            </a:r>
          </a:p>
          <a:p>
            <a:pPr lvl="1"/>
            <a:r>
              <a:rPr lang="en-US" dirty="0"/>
              <a:t>Materials, form, and placement based on architectural style</a:t>
            </a:r>
          </a:p>
          <a:p>
            <a:r>
              <a:rPr lang="en-US" dirty="0"/>
              <a:t>Porch Styles:</a:t>
            </a:r>
          </a:p>
          <a:p>
            <a:pPr lvl="1"/>
            <a:r>
              <a:rPr lang="en-US" dirty="0"/>
              <a:t>Materials, architectural style, and placement</a:t>
            </a:r>
          </a:p>
          <a:p>
            <a:pPr lvl="1"/>
            <a:r>
              <a:rPr lang="en-US" dirty="0"/>
              <a:t>Standards for enclosures</a:t>
            </a:r>
          </a:p>
          <a:p>
            <a:pPr lvl="1"/>
            <a:r>
              <a:rPr lang="en-US" dirty="0"/>
              <a:t>Provisions for remodels or additions to existing structures</a:t>
            </a:r>
          </a:p>
          <a:p>
            <a:r>
              <a:rPr lang="en-US" dirty="0"/>
              <a:t>Roof Form and Pitch:</a:t>
            </a:r>
          </a:p>
          <a:p>
            <a:pPr lvl="1"/>
            <a:r>
              <a:rPr lang="en-US" dirty="0"/>
              <a:t>Provisions for remodels or additions to existing structures</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49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09" y="107633"/>
            <a:ext cx="8229600" cy="792162"/>
          </a:xfrm>
        </p:spPr>
        <p:txBody>
          <a:bodyPr>
            <a:normAutofit/>
          </a:bodyPr>
          <a:lstStyle/>
          <a:p>
            <a:r>
              <a:rPr lang="en-US" dirty="0"/>
              <a:t>Topics for Discussion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838200"/>
            <a:ext cx="8229600" cy="4754880"/>
          </a:xfrm>
        </p:spPr>
        <p:txBody>
          <a:bodyPr>
            <a:normAutofit/>
          </a:bodyPr>
          <a:lstStyle/>
          <a:p>
            <a:r>
              <a:rPr lang="en-US" dirty="0"/>
              <a:t>Roofing Materials:</a:t>
            </a:r>
          </a:p>
          <a:p>
            <a:pPr lvl="1"/>
            <a:r>
              <a:rPr lang="en-US" dirty="0"/>
              <a:t>Provisions for remodels or additions to existing structures</a:t>
            </a:r>
          </a:p>
          <a:p>
            <a:r>
              <a:rPr lang="en-US" dirty="0"/>
              <a:t>Windows:</a:t>
            </a:r>
          </a:p>
          <a:p>
            <a:pPr lvl="1"/>
            <a:r>
              <a:rPr lang="en-US" dirty="0"/>
              <a:t>Placement, architectural standards, and materials</a:t>
            </a:r>
          </a:p>
          <a:p>
            <a:pPr lvl="1"/>
            <a:r>
              <a:rPr lang="en-US" dirty="0"/>
              <a:t>Provisions for remodels or additions to existing structures</a:t>
            </a:r>
          </a:p>
          <a:p>
            <a:r>
              <a:rPr lang="en-US" dirty="0"/>
              <a:t>Work Reviews:</a:t>
            </a:r>
          </a:p>
          <a:p>
            <a:pPr lvl="1"/>
            <a:r>
              <a:rPr lang="en-US" dirty="0"/>
              <a:t>Language to detail the requirements for a work review by the City</a:t>
            </a:r>
          </a:p>
          <a:p>
            <a:endParaRPr lang="en-US" dirty="0"/>
          </a:p>
        </p:txBody>
      </p:sp>
      <p:sp>
        <p:nvSpPr>
          <p:cNvPr id="6" name="Slide Number Placeholder 9">
            <a:extLst>
              <a:ext uri="{FF2B5EF4-FFF2-40B4-BE49-F238E27FC236}">
                <a16:creationId xmlns:a16="http://schemas.microsoft.com/office/drawing/2014/main" id="{352D4C84-02C5-42A6-A93A-AA7FB7F200B3}"/>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178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Sec. 51A-4.505 Conservation Districts</a:t>
            </a:r>
          </a:p>
        </p:txBody>
      </p:sp>
      <p:sp>
        <p:nvSpPr>
          <p:cNvPr id="3" name="Content Placeholder 2"/>
          <p:cNvSpPr>
            <a:spLocks noGrp="1"/>
          </p:cNvSpPr>
          <p:nvPr>
            <p:ph idx="1"/>
          </p:nvPr>
        </p:nvSpPr>
        <p:spPr>
          <a:xfrm>
            <a:off x="228600" y="868362"/>
            <a:ext cx="8769096" cy="4922838"/>
          </a:xfrm>
        </p:spPr>
        <p:txBody>
          <a:bodyPr>
            <a:normAutofit fontScale="77500" lnSpcReduction="20000"/>
          </a:bodyPr>
          <a:lstStyle/>
          <a:p>
            <a:pPr algn="l">
              <a:spcAft>
                <a:spcPts val="900"/>
              </a:spcAft>
            </a:pPr>
            <a:r>
              <a:rPr lang="en-US" sz="1800" b="0" i="0" u="none" strike="noStrike" dirty="0">
                <a:solidFill>
                  <a:schemeClr val="tx2"/>
                </a:solidFill>
                <a:effectLst/>
                <a:latin typeface="Times New Roman" panose="02020603050405020304" pitchFamily="18" charset="0"/>
              </a:rPr>
              <a:t>   (b)   </a:t>
            </a:r>
            <a:r>
              <a:rPr lang="en-US" sz="1800" b="0" i="0" u="sng" dirty="0">
                <a:solidFill>
                  <a:schemeClr val="tx2"/>
                </a:solidFill>
                <a:effectLst/>
                <a:latin typeface="Times New Roman" panose="02020603050405020304" pitchFamily="18" charset="0"/>
              </a:rPr>
              <a:t>Findings and purpose</a:t>
            </a:r>
            <a:r>
              <a:rPr lang="en-US" sz="1800" b="0" i="0" u="none" strike="noStrike" dirty="0">
                <a:solidFill>
                  <a:schemeClr val="tx2"/>
                </a:solidFill>
                <a:effectLst/>
                <a:latin typeface="Times New Roman" panose="02020603050405020304" pitchFamily="18" charset="0"/>
              </a:rPr>
              <a:t>.</a:t>
            </a:r>
            <a:endParaRPr lang="en-US" sz="1800" b="0" i="0" dirty="0">
              <a:solidFill>
                <a:schemeClr val="tx2"/>
              </a:solidFill>
              <a:effectLst/>
              <a:latin typeface="Times New Roman" panose="02020603050405020304" pitchFamily="18" charset="0"/>
            </a:endParaRPr>
          </a:p>
          <a:p>
            <a:pPr algn="l">
              <a:spcAft>
                <a:spcPts val="900"/>
              </a:spcAft>
            </a:pPr>
            <a:r>
              <a:rPr lang="en-US" sz="1800" b="0" i="0" dirty="0">
                <a:solidFill>
                  <a:schemeClr val="tx2"/>
                </a:solidFill>
                <a:effectLst/>
                <a:latin typeface="Times New Roman" panose="02020603050405020304" pitchFamily="18" charset="0"/>
              </a:rPr>
              <a:t>      (1)   State law authorizes the city of Dallas to regulate the construction, alteration, reconstruction, or razing of buildings and other structures in "designated places and areas of historic, cultural, or architectural importance and significance."</a:t>
            </a:r>
          </a:p>
          <a:p>
            <a:pPr algn="l">
              <a:spcAft>
                <a:spcPts val="900"/>
              </a:spcAft>
            </a:pPr>
            <a:r>
              <a:rPr lang="en-US" sz="1800" b="0" i="0" dirty="0">
                <a:solidFill>
                  <a:schemeClr val="tx2"/>
                </a:solidFill>
                <a:effectLst/>
                <a:latin typeface="Times New Roman" panose="02020603050405020304" pitchFamily="18" charset="0"/>
              </a:rPr>
              <a:t>      (2)   Conservation districts are intended to provide a means of conserving an area's distinctive character by protecting or enhancing its physical attributes.</a:t>
            </a:r>
          </a:p>
          <a:p>
            <a:pPr algn="l">
              <a:spcAft>
                <a:spcPts val="900"/>
              </a:spcAft>
            </a:pPr>
            <a:r>
              <a:rPr lang="en-US" sz="1800" b="0" i="0" dirty="0">
                <a:solidFill>
                  <a:schemeClr val="tx2"/>
                </a:solidFill>
                <a:effectLst/>
                <a:latin typeface="Times New Roman" panose="02020603050405020304" pitchFamily="18" charset="0"/>
              </a:rPr>
              <a:t>      (3)   Conservation districts are distinguished from historic overlay districts, which preserve historic residential or commercial places; neighborhood stabilization overlay districts, which preserve single family neighborhoods by imposing neighborhood- specific yard, lot, and space regulations that reflect the existing character of the neighborhood; and planned development districts, which provide flexibility in planning and construction while protecting contiguous land uses and significant features.</a:t>
            </a:r>
          </a:p>
          <a:p>
            <a:pPr algn="l">
              <a:spcAft>
                <a:spcPts val="900"/>
              </a:spcAft>
            </a:pPr>
            <a:r>
              <a:rPr lang="en-US" sz="1800" b="0" i="0" dirty="0">
                <a:solidFill>
                  <a:schemeClr val="tx2"/>
                </a:solidFill>
                <a:effectLst/>
                <a:latin typeface="Times New Roman" panose="02020603050405020304" pitchFamily="18" charset="0"/>
              </a:rPr>
              <a:t>      (4)   The purpose of a CD is to:</a:t>
            </a:r>
          </a:p>
          <a:p>
            <a:pPr algn="l">
              <a:spcAft>
                <a:spcPts val="900"/>
              </a:spcAft>
            </a:pPr>
            <a:r>
              <a:rPr lang="en-US" sz="1800" b="0" i="0" dirty="0">
                <a:solidFill>
                  <a:schemeClr val="tx2"/>
                </a:solidFill>
                <a:effectLst/>
                <a:latin typeface="Times New Roman" panose="02020603050405020304" pitchFamily="18" charset="0"/>
              </a:rPr>
              <a:t>         (A)   protect the physical attributes of an area or neighborhood;</a:t>
            </a:r>
          </a:p>
          <a:p>
            <a:pPr algn="l">
              <a:spcAft>
                <a:spcPts val="900"/>
              </a:spcAft>
            </a:pPr>
            <a:r>
              <a:rPr lang="en-US" sz="1800" b="0" i="0" dirty="0">
                <a:solidFill>
                  <a:schemeClr val="tx2"/>
                </a:solidFill>
                <a:effectLst/>
                <a:latin typeface="Times New Roman" panose="02020603050405020304" pitchFamily="18" charset="0"/>
              </a:rPr>
              <a:t>         (B)   promote development or redevelopment that is compatible with an existing area or neighborhood;</a:t>
            </a:r>
          </a:p>
          <a:p>
            <a:pPr algn="l">
              <a:spcAft>
                <a:spcPts val="900"/>
              </a:spcAft>
            </a:pPr>
            <a:r>
              <a:rPr lang="en-US" sz="1800" b="0" i="0" dirty="0">
                <a:solidFill>
                  <a:schemeClr val="tx2"/>
                </a:solidFill>
                <a:effectLst/>
                <a:latin typeface="Times New Roman" panose="02020603050405020304" pitchFamily="18" charset="0"/>
              </a:rPr>
              <a:t>         (C)   promote economic revitalization;</a:t>
            </a:r>
          </a:p>
          <a:p>
            <a:pPr algn="l">
              <a:spcAft>
                <a:spcPts val="900"/>
              </a:spcAft>
            </a:pPr>
            <a:r>
              <a:rPr lang="en-US" sz="1800" b="0" i="0" dirty="0">
                <a:solidFill>
                  <a:schemeClr val="tx2"/>
                </a:solidFill>
                <a:effectLst/>
                <a:latin typeface="Times New Roman" panose="02020603050405020304" pitchFamily="18" charset="0"/>
              </a:rPr>
              <a:t>         (D)   enhance the livability of the city; and</a:t>
            </a:r>
          </a:p>
          <a:p>
            <a:pPr algn="l">
              <a:spcAft>
                <a:spcPts val="900"/>
              </a:spcAft>
            </a:pPr>
            <a:r>
              <a:rPr lang="en-US" sz="1800" b="0" i="0" dirty="0">
                <a:solidFill>
                  <a:schemeClr val="tx2"/>
                </a:solidFill>
                <a:effectLst/>
                <a:latin typeface="Times New Roman" panose="02020603050405020304" pitchFamily="18" charset="0"/>
              </a:rPr>
              <a:t>         (E)   ensure harmonious, orderly, and efficient growth.</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18</a:t>
            </a:fld>
            <a:endParaRPr lang="en-US" dirty="0"/>
          </a:p>
        </p:txBody>
      </p:sp>
    </p:spTree>
    <p:extLst>
      <p:ext uri="{BB962C8B-B14F-4D97-AF65-F5344CB8AC3E}">
        <p14:creationId xmlns:p14="http://schemas.microsoft.com/office/powerpoint/2010/main" val="317020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457200" y="152400"/>
            <a:ext cx="8229600" cy="792162"/>
          </a:xfrm>
        </p:spPr>
        <p:txBody>
          <a:bodyPr/>
          <a:lstStyle/>
          <a:p>
            <a:r>
              <a:rPr lang="en-US" dirty="0"/>
              <a:t>Procedure</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457200" y="838200"/>
            <a:ext cx="8305800" cy="5041710"/>
          </a:xfrm>
        </p:spPr>
        <p:txBody>
          <a:bodyPr>
            <a:normAutofit/>
          </a:bodyPr>
          <a:lstStyle/>
          <a:p>
            <a:pPr marL="0" indent="0">
              <a:spcBef>
                <a:spcPts val="1200"/>
              </a:spcBef>
              <a:buNone/>
            </a:pPr>
            <a:r>
              <a:rPr lang="en-US" sz="2600" dirty="0"/>
              <a:t>To speak during the discussion portions of tonight’s meeting:</a:t>
            </a:r>
          </a:p>
          <a:p>
            <a:pPr lvl="1">
              <a:spcBef>
                <a:spcPts val="1200"/>
              </a:spcBef>
            </a:pPr>
            <a:r>
              <a:rPr lang="en-US" sz="2200" dirty="0"/>
              <a:t>Please raise your hand and wait to be recognized before you begin speaking</a:t>
            </a:r>
          </a:p>
          <a:p>
            <a:pPr lvl="1">
              <a:spcBef>
                <a:spcPts val="1200"/>
              </a:spcBef>
            </a:pPr>
            <a:r>
              <a:rPr lang="en-US" sz="2200" dirty="0"/>
              <a:t>Before your comments, </a:t>
            </a:r>
            <a:r>
              <a:rPr lang="en-US" sz="2200" b="1" dirty="0"/>
              <a:t>state your name and address </a:t>
            </a:r>
            <a:r>
              <a:rPr lang="en-US" sz="2200" dirty="0"/>
              <a:t>for the record</a:t>
            </a:r>
          </a:p>
          <a:p>
            <a:pPr lvl="1">
              <a:spcBef>
                <a:spcPts val="1200"/>
              </a:spcBef>
            </a:pPr>
            <a:r>
              <a:rPr lang="en-US" sz="2200" dirty="0"/>
              <a:t>All comments must be related to the topic being discussed at that time</a:t>
            </a:r>
          </a:p>
          <a:p>
            <a:pPr lvl="1">
              <a:spcBef>
                <a:spcPts val="1200"/>
              </a:spcBef>
            </a:pPr>
            <a:r>
              <a:rPr lang="en-US" sz="2200" dirty="0"/>
              <a:t>Provide input to inform City Staff to work toward an approach to accomplish your desired objective of maintaining the character of the neighborhood.  </a:t>
            </a:r>
          </a:p>
          <a:p>
            <a:pPr marL="457200" lvl="1" indent="0">
              <a:spcBef>
                <a:spcPts val="1200"/>
              </a:spcBef>
              <a:buNone/>
            </a:pPr>
            <a:endParaRPr lang="en-US" sz="2200" dirty="0"/>
          </a:p>
          <a:p>
            <a:pPr marL="514350" indent="-457200">
              <a:spcBef>
                <a:spcPts val="1200"/>
              </a:spcBef>
            </a:pPr>
            <a:endParaRPr lang="en-US" dirty="0"/>
          </a:p>
        </p:txBody>
      </p:sp>
      <p:sp>
        <p:nvSpPr>
          <p:cNvPr id="4" name="Slide Number Placeholder 9">
            <a:extLst>
              <a:ext uri="{FF2B5EF4-FFF2-40B4-BE49-F238E27FC236}">
                <a16:creationId xmlns:a16="http://schemas.microsoft.com/office/drawing/2014/main" id="{5BEADD7E-B585-458D-8FBB-1957EB983CD0}"/>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19</a:t>
            </a:fld>
            <a:endParaRPr lang="en-US" dirty="0"/>
          </a:p>
        </p:txBody>
      </p:sp>
    </p:spTree>
    <p:extLst>
      <p:ext uri="{BB962C8B-B14F-4D97-AF65-F5344CB8AC3E}">
        <p14:creationId xmlns:p14="http://schemas.microsoft.com/office/powerpoint/2010/main" val="345690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5</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r>
              <a:rPr lang="en-US" sz="2400" u="sng" dirty="0">
                <a:solidFill>
                  <a:srgbClr val="063F88"/>
                </a:solidFill>
              </a:rPr>
              <a:t>Staff Contact</a:t>
            </a:r>
          </a:p>
          <a:p>
            <a:r>
              <a:rPr lang="en-US" sz="2400" dirty="0">
                <a:solidFill>
                  <a:srgbClr val="063F88"/>
                </a:solidFill>
              </a:rPr>
              <a:t>Trevor Brown</a:t>
            </a:r>
          </a:p>
          <a:p>
            <a:r>
              <a:rPr lang="en-US" sz="2400" dirty="0">
                <a:solidFill>
                  <a:srgbClr val="063F88"/>
                </a:solidFill>
              </a:rPr>
              <a:t>Trevor.brown@dallas.gov</a:t>
            </a:r>
          </a:p>
          <a:p>
            <a:r>
              <a:rPr lang="en-US" sz="2400" dirty="0">
                <a:solidFill>
                  <a:srgbClr val="063F88"/>
                </a:solidFill>
              </a:rPr>
              <a:t>214-670-4193</a:t>
            </a:r>
          </a:p>
          <a:p>
            <a:endParaRPr lang="en-US" sz="2400" dirty="0">
              <a:solidFill>
                <a:srgbClr val="063F88"/>
              </a:solidFill>
            </a:endParaRPr>
          </a:p>
          <a:p>
            <a:r>
              <a:rPr lang="en-US" sz="2400" u="sng" dirty="0">
                <a:solidFill>
                  <a:srgbClr val="063F88"/>
                </a:solidFill>
              </a:rPr>
              <a:t>Project Webpage</a:t>
            </a:r>
          </a:p>
          <a:p>
            <a:r>
              <a:rPr lang="en-US" sz="2300" u="sng" dirty="0">
                <a:solidFill>
                  <a:srgbClr val="0563C1"/>
                </a:solidFill>
                <a:effectLst/>
                <a:latin typeface="Calibri" panose="020F0502020204030204" pitchFamily="34" charset="0"/>
                <a:ea typeface="Calibri" panose="020F0502020204030204" pitchFamily="34" charset="0"/>
                <a:hlinkClick r:id="rId3"/>
              </a:rPr>
              <a:t>https://bit.ly/LakewoodExpansion</a:t>
            </a:r>
            <a:endParaRPr lang="en-US" sz="2300" dirty="0">
              <a:solidFill>
                <a:srgbClr val="063F88"/>
              </a:solidFill>
              <a:highlight>
                <a:srgbClr val="FFFF00"/>
              </a:highlight>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a:t>
            </a:fld>
            <a:endParaRPr lang="en-US" dirty="0"/>
          </a:p>
        </p:txBody>
      </p:sp>
      <p:sp>
        <p:nvSpPr>
          <p:cNvPr id="8" name="TextBox 7">
            <a:extLst>
              <a:ext uri="{FF2B5EF4-FFF2-40B4-BE49-F238E27FC236}">
                <a16:creationId xmlns:a16="http://schemas.microsoft.com/office/drawing/2014/main" id="{DC6D7EA1-D788-4EF2-ADD9-48B800D2C4C3}"/>
              </a:ext>
            </a:extLst>
          </p:cNvPr>
          <p:cNvSpPr txBox="1"/>
          <p:nvPr/>
        </p:nvSpPr>
        <p:spPr>
          <a:xfrm>
            <a:off x="4724400" y="1524000"/>
            <a:ext cx="4267200" cy="3016210"/>
          </a:xfrm>
          <a:prstGeom prst="rect">
            <a:avLst/>
          </a:prstGeom>
          <a:noFill/>
        </p:spPr>
        <p:txBody>
          <a:bodyPr wrap="square" rtlCol="0">
            <a:spAutoFit/>
          </a:bodyPr>
          <a:lstStyle/>
          <a:p>
            <a:r>
              <a:rPr lang="en-US" sz="1900" u="sng" dirty="0">
                <a:solidFill>
                  <a:srgbClr val="063F88"/>
                </a:solidFill>
              </a:rPr>
              <a:t>Agenda</a:t>
            </a:r>
          </a:p>
          <a:p>
            <a:pPr marL="342900" indent="-342900">
              <a:buFont typeface="Arial" panose="020B0604020202020204" pitchFamily="34" charset="0"/>
              <a:buChar char="•"/>
            </a:pPr>
            <a:r>
              <a:rPr lang="en-US" sz="1900" dirty="0">
                <a:solidFill>
                  <a:srgbClr val="063F88"/>
                </a:solidFill>
              </a:rPr>
              <a:t>Introduction &amp; Recap</a:t>
            </a:r>
          </a:p>
          <a:p>
            <a:pPr marL="342900" indent="-342900">
              <a:buFont typeface="Arial" panose="020B0604020202020204" pitchFamily="34" charset="0"/>
              <a:buChar char="•"/>
            </a:pPr>
            <a:r>
              <a:rPr lang="en-US" sz="1900" dirty="0">
                <a:solidFill>
                  <a:srgbClr val="063F88"/>
                </a:solidFill>
              </a:rPr>
              <a:t>Overview of process</a:t>
            </a:r>
          </a:p>
          <a:p>
            <a:pPr marL="342900" indent="-342900">
              <a:buFont typeface="Arial" panose="020B0604020202020204" pitchFamily="34" charset="0"/>
              <a:buChar char="•"/>
            </a:pPr>
            <a:r>
              <a:rPr lang="en-US" sz="1900" dirty="0">
                <a:solidFill>
                  <a:srgbClr val="063F88"/>
                </a:solidFill>
              </a:rPr>
              <a:t>Discussion</a:t>
            </a:r>
          </a:p>
          <a:p>
            <a:pPr marL="800100" lvl="1" indent="-342900">
              <a:buFont typeface="Arial" panose="020B0604020202020204" pitchFamily="34" charset="0"/>
              <a:buChar char="•"/>
            </a:pPr>
            <a:r>
              <a:rPr lang="en-US" sz="1900" dirty="0">
                <a:solidFill>
                  <a:srgbClr val="063F88"/>
                </a:solidFill>
              </a:rPr>
              <a:t>Recap – Floor Area Ratio</a:t>
            </a:r>
          </a:p>
          <a:p>
            <a:pPr marL="800100" lvl="1" indent="-342900">
              <a:buFont typeface="Arial" panose="020B0604020202020204" pitchFamily="34" charset="0"/>
              <a:buChar char="•"/>
            </a:pPr>
            <a:r>
              <a:rPr lang="en-US" sz="1900" dirty="0">
                <a:solidFill>
                  <a:srgbClr val="063F88"/>
                </a:solidFill>
              </a:rPr>
              <a:t>Setbacks – Main</a:t>
            </a:r>
          </a:p>
          <a:p>
            <a:pPr marL="800100" lvl="1" indent="-342900">
              <a:buFont typeface="Arial" panose="020B0604020202020204" pitchFamily="34" charset="0"/>
              <a:buChar char="•"/>
            </a:pPr>
            <a:r>
              <a:rPr lang="en-US" sz="1900" dirty="0">
                <a:solidFill>
                  <a:srgbClr val="063F88"/>
                </a:solidFill>
              </a:rPr>
              <a:t>Setbacks – Accessory</a:t>
            </a:r>
          </a:p>
          <a:p>
            <a:pPr marL="800100" lvl="1" indent="-342900">
              <a:buFont typeface="Arial" panose="020B0604020202020204" pitchFamily="34" charset="0"/>
              <a:buChar char="•"/>
            </a:pPr>
            <a:r>
              <a:rPr lang="en-US" sz="1900" dirty="0">
                <a:solidFill>
                  <a:srgbClr val="063F88"/>
                </a:solidFill>
              </a:rPr>
              <a:t>Accessory Structures</a:t>
            </a:r>
          </a:p>
          <a:p>
            <a:pPr marL="800100" lvl="1" indent="-342900">
              <a:buFont typeface="Arial" panose="020B0604020202020204" pitchFamily="34" charset="0"/>
              <a:buChar char="•"/>
            </a:pPr>
            <a:r>
              <a:rPr lang="en-US" sz="1900">
                <a:solidFill>
                  <a:srgbClr val="063F88"/>
                </a:solidFill>
              </a:rPr>
              <a:t>Solar</a:t>
            </a:r>
            <a:endParaRPr lang="en-US" sz="1900" dirty="0">
              <a:solidFill>
                <a:srgbClr val="063F88"/>
              </a:solidFill>
            </a:endParaRPr>
          </a:p>
          <a:p>
            <a:pPr marL="342900" indent="-342900">
              <a:buFont typeface="Arial" panose="020B0604020202020204" pitchFamily="34" charset="0"/>
              <a:buChar char="•"/>
            </a:pPr>
            <a:r>
              <a:rPr lang="en-US" sz="1900" dirty="0">
                <a:solidFill>
                  <a:srgbClr val="063F88"/>
                </a:solidFill>
              </a:rPr>
              <a:t>Next Steps</a:t>
            </a:r>
          </a:p>
        </p:txBody>
      </p:sp>
    </p:spTree>
    <p:extLst>
      <p:ext uri="{BB962C8B-B14F-4D97-AF65-F5344CB8AC3E}">
        <p14:creationId xmlns:p14="http://schemas.microsoft.com/office/powerpoint/2010/main" val="313309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20</a:t>
            </a:fld>
            <a:endParaRPr lang="en-US" dirty="0"/>
          </a:p>
        </p:txBody>
      </p:sp>
      <p:sp>
        <p:nvSpPr>
          <p:cNvPr id="6" name="Title 5">
            <a:extLst>
              <a:ext uri="{FF2B5EF4-FFF2-40B4-BE49-F238E27FC236}">
                <a16:creationId xmlns:a16="http://schemas.microsoft.com/office/drawing/2014/main" id="{40629AFA-6854-4928-B197-37A1DE78C636}"/>
              </a:ext>
            </a:extLst>
          </p:cNvPr>
          <p:cNvSpPr>
            <a:spLocks noGrp="1"/>
          </p:cNvSpPr>
          <p:nvPr>
            <p:ph type="title"/>
          </p:nvPr>
        </p:nvSpPr>
        <p:spPr>
          <a:xfrm>
            <a:off x="3536087" y="4038600"/>
            <a:ext cx="5143500" cy="1447800"/>
          </a:xfrm>
        </p:spPr>
        <p:txBody>
          <a:bodyPr>
            <a:normAutofit/>
          </a:bodyPr>
          <a:lstStyle/>
          <a:p>
            <a:pPr algn="ctr"/>
            <a:r>
              <a:rPr lang="en-US" dirty="0"/>
              <a:t>Making an Ordinance for Lakewood Expansion</a:t>
            </a:r>
          </a:p>
        </p:txBody>
      </p:sp>
      <p:pic>
        <p:nvPicPr>
          <p:cNvPr id="3" name="Picture 2">
            <a:extLst>
              <a:ext uri="{FF2B5EF4-FFF2-40B4-BE49-F238E27FC236}">
                <a16:creationId xmlns:a16="http://schemas.microsoft.com/office/drawing/2014/main" id="{8070371B-7CD4-4CB1-9757-C01B3D3E858E}"/>
              </a:ext>
            </a:extLst>
          </p:cNvPr>
          <p:cNvPicPr>
            <a:picLocks noChangeAspect="1"/>
          </p:cNvPicPr>
          <p:nvPr/>
        </p:nvPicPr>
        <p:blipFill>
          <a:blip r:embed="rId3"/>
          <a:stretch>
            <a:fillRect/>
          </a:stretch>
        </p:blipFill>
        <p:spPr>
          <a:xfrm>
            <a:off x="457200" y="3184406"/>
            <a:ext cx="2809502" cy="2809502"/>
          </a:xfrm>
          <a:prstGeom prst="rect">
            <a:avLst/>
          </a:prstGeom>
        </p:spPr>
      </p:pic>
      <p:sp>
        <p:nvSpPr>
          <p:cNvPr id="7" name="Content Placeholder 9">
            <a:extLst>
              <a:ext uri="{FF2B5EF4-FFF2-40B4-BE49-F238E27FC236}">
                <a16:creationId xmlns:a16="http://schemas.microsoft.com/office/drawing/2014/main" id="{525D3E61-C5CD-4533-87DA-8427D092AB18}"/>
              </a:ext>
            </a:extLst>
          </p:cNvPr>
          <p:cNvSpPr txBox="1">
            <a:spLocks/>
          </p:cNvSpPr>
          <p:nvPr/>
        </p:nvSpPr>
        <p:spPr>
          <a:xfrm>
            <a:off x="316259" y="36251"/>
            <a:ext cx="3054096" cy="32403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highlight>
                  <a:srgbClr val="FFFFFF"/>
                </a:highlight>
              </a:rPr>
              <a:t>Lot Coverage</a:t>
            </a:r>
          </a:p>
          <a:p>
            <a:pPr>
              <a:spcBef>
                <a:spcPts val="1200"/>
              </a:spcBef>
              <a:buFont typeface="Wingdings" panose="05000000000000000000" pitchFamily="2" charset="2"/>
              <a:buChar char="Ø"/>
            </a:pPr>
            <a:r>
              <a:rPr lang="en-US" sz="2400" dirty="0">
                <a:highlight>
                  <a:srgbClr val="FFFFFF"/>
                </a:highlight>
              </a:rPr>
              <a:t>Setbacks</a:t>
            </a:r>
          </a:p>
          <a:p>
            <a:pPr>
              <a:spcBef>
                <a:spcPts val="1200"/>
              </a:spcBef>
              <a:buFont typeface="Wingdings" panose="05000000000000000000" pitchFamily="2" charset="2"/>
              <a:buChar char="Ø"/>
            </a:pPr>
            <a:r>
              <a:rPr lang="en-US" sz="2400" dirty="0">
                <a:highlight>
                  <a:srgbClr val="FFFFFF"/>
                </a:highlight>
              </a:rPr>
              <a:t>Height</a:t>
            </a:r>
          </a:p>
          <a:p>
            <a:pPr>
              <a:spcBef>
                <a:spcPts val="1200"/>
              </a:spcBef>
              <a:buFont typeface="Wingdings" panose="05000000000000000000" pitchFamily="2" charset="2"/>
              <a:buChar char="Ø"/>
            </a:pPr>
            <a:r>
              <a:rPr lang="en-US" sz="2400" dirty="0">
                <a:highlight>
                  <a:srgbClr val="FFFFFF"/>
                </a:highlight>
              </a:rPr>
              <a:t>Floor Area Ratio</a:t>
            </a:r>
          </a:p>
          <a:p>
            <a:pPr>
              <a:spcBef>
                <a:spcPts val="1200"/>
              </a:spcBef>
              <a:buFont typeface="Wingdings" panose="05000000000000000000" pitchFamily="2" charset="2"/>
              <a:buChar char="Ø"/>
            </a:pPr>
            <a:r>
              <a:rPr lang="en-US" sz="2400" dirty="0">
                <a:highlight>
                  <a:srgbClr val="FFFFFF"/>
                </a:highlight>
              </a:rPr>
              <a:t>Slope of Lot</a:t>
            </a:r>
          </a:p>
          <a:p>
            <a:pPr>
              <a:spcBef>
                <a:spcPts val="1200"/>
              </a:spcBef>
              <a:buFont typeface="Wingdings" panose="05000000000000000000" pitchFamily="2" charset="2"/>
              <a:buChar char="Ø"/>
            </a:pPr>
            <a:r>
              <a:rPr lang="en-US" sz="2400" dirty="0">
                <a:highlight>
                  <a:srgbClr val="FFFFFF"/>
                </a:highlight>
              </a:rPr>
              <a:t>Architectural Style</a:t>
            </a:r>
          </a:p>
          <a:p>
            <a:pPr>
              <a:spcBef>
                <a:spcPts val="1200"/>
              </a:spcBef>
              <a:buFont typeface="Wingdings" panose="05000000000000000000" pitchFamily="2" charset="2"/>
              <a:buChar char="Ø"/>
            </a:pPr>
            <a:endParaRPr lang="en-US" sz="2400" dirty="0">
              <a:highlight>
                <a:srgbClr val="FFFF00"/>
              </a:highlight>
            </a:endParaRPr>
          </a:p>
          <a:p>
            <a:pPr marL="0" indent="0">
              <a:spcBef>
                <a:spcPts val="1200"/>
              </a:spcBef>
              <a:buNone/>
            </a:pPr>
            <a:endParaRPr lang="en-US" sz="2400" dirty="0"/>
          </a:p>
          <a:p>
            <a:pPr marL="0" indent="0">
              <a:spcBef>
                <a:spcPts val="1200"/>
              </a:spcBef>
              <a:buNone/>
            </a:pPr>
            <a:endParaRPr lang="en-US" dirty="0"/>
          </a:p>
        </p:txBody>
      </p:sp>
      <p:pic>
        <p:nvPicPr>
          <p:cNvPr id="8" name="Picture 7">
            <a:extLst>
              <a:ext uri="{FF2B5EF4-FFF2-40B4-BE49-F238E27FC236}">
                <a16:creationId xmlns:a16="http://schemas.microsoft.com/office/drawing/2014/main" id="{76E7E0E8-F555-4C4E-B919-1EEC179591EE}"/>
              </a:ext>
            </a:extLst>
          </p:cNvPr>
          <p:cNvPicPr>
            <a:picLocks noChangeAspect="1"/>
          </p:cNvPicPr>
          <p:nvPr/>
        </p:nvPicPr>
        <p:blipFill>
          <a:blip r:embed="rId4"/>
          <a:stretch>
            <a:fillRect/>
          </a:stretch>
        </p:blipFill>
        <p:spPr>
          <a:xfrm>
            <a:off x="3688487" y="249237"/>
            <a:ext cx="4838701" cy="3629026"/>
          </a:xfrm>
          <a:prstGeom prst="rect">
            <a:avLst/>
          </a:prstGeom>
        </p:spPr>
      </p:pic>
      <p:cxnSp>
        <p:nvCxnSpPr>
          <p:cNvPr id="12" name="Straight Arrow Connector 11">
            <a:extLst>
              <a:ext uri="{FF2B5EF4-FFF2-40B4-BE49-F238E27FC236}">
                <a16:creationId xmlns:a16="http://schemas.microsoft.com/office/drawing/2014/main" id="{0D01A27E-6C05-493A-87DE-A6CA93685376}"/>
              </a:ext>
            </a:extLst>
          </p:cNvPr>
          <p:cNvCxnSpPr>
            <a:cxnSpLocks/>
          </p:cNvCxnSpPr>
          <p:nvPr/>
        </p:nvCxnSpPr>
        <p:spPr>
          <a:xfrm>
            <a:off x="2667000" y="288925"/>
            <a:ext cx="3810000" cy="5492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57619A-D178-4DD8-91BF-AB338CA7F4A6}"/>
              </a:ext>
            </a:extLst>
          </p:cNvPr>
          <p:cNvCxnSpPr>
            <a:cxnSpLocks/>
          </p:cNvCxnSpPr>
          <p:nvPr/>
        </p:nvCxnSpPr>
        <p:spPr>
          <a:xfrm>
            <a:off x="2057400" y="838200"/>
            <a:ext cx="2133600" cy="304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DE0834-8117-4631-BD66-8C9CA9BF4397}"/>
              </a:ext>
            </a:extLst>
          </p:cNvPr>
          <p:cNvCxnSpPr>
            <a:cxnSpLocks/>
          </p:cNvCxnSpPr>
          <p:nvPr/>
        </p:nvCxnSpPr>
        <p:spPr>
          <a:xfrm>
            <a:off x="1752600" y="1295400"/>
            <a:ext cx="4724400" cy="6299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A9012D-A40E-413C-9BDC-710D191C1D49}"/>
              </a:ext>
            </a:extLst>
          </p:cNvPr>
          <p:cNvCxnSpPr>
            <a:cxnSpLocks/>
          </p:cNvCxnSpPr>
          <p:nvPr/>
        </p:nvCxnSpPr>
        <p:spPr>
          <a:xfrm>
            <a:off x="3052575" y="1859223"/>
            <a:ext cx="4768109" cy="6804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88D1512-3D32-4E7F-9F2F-3A7DD3EADCBD}"/>
              </a:ext>
            </a:extLst>
          </p:cNvPr>
          <p:cNvCxnSpPr>
            <a:cxnSpLocks/>
          </p:cNvCxnSpPr>
          <p:nvPr/>
        </p:nvCxnSpPr>
        <p:spPr>
          <a:xfrm>
            <a:off x="2483197" y="2351665"/>
            <a:ext cx="2230842" cy="2902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157F1E-A4BD-4344-B9BE-F548212C918D}"/>
              </a:ext>
            </a:extLst>
          </p:cNvPr>
          <p:cNvCxnSpPr>
            <a:cxnSpLocks/>
          </p:cNvCxnSpPr>
          <p:nvPr/>
        </p:nvCxnSpPr>
        <p:spPr>
          <a:xfrm>
            <a:off x="3276600" y="2888390"/>
            <a:ext cx="2741641" cy="111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9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838200" y="0"/>
            <a:ext cx="8229600" cy="792162"/>
          </a:xfrm>
        </p:spPr>
        <p:txBody>
          <a:bodyPr>
            <a:normAutofit/>
          </a:bodyPr>
          <a:lstStyle/>
          <a:p>
            <a:r>
              <a:rPr lang="en-US" sz="3600" dirty="0"/>
              <a:t>Petition Topic – Floor Area Ratio</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228600" y="792162"/>
            <a:ext cx="8610600" cy="4999038"/>
          </a:xfrm>
        </p:spPr>
        <p:txBody>
          <a:bodyPr>
            <a:normAutofit/>
          </a:bodyPr>
          <a:lstStyle/>
          <a:p>
            <a:pPr marL="457200" lvl="1" indent="0">
              <a:buNone/>
            </a:pPr>
            <a:r>
              <a:rPr lang="en-US" dirty="0">
                <a:highlight>
                  <a:srgbClr val="FFFFFF"/>
                </a:highlight>
              </a:rPr>
              <a:t>Consideration of maximum Floor Area Ratio</a:t>
            </a:r>
          </a:p>
          <a:p>
            <a:pPr marL="0" indent="0">
              <a:spcBef>
                <a:spcPts val="1200"/>
              </a:spcBef>
              <a:buNone/>
            </a:pPr>
            <a:r>
              <a:rPr lang="en-US" b="1" dirty="0">
                <a:highlight>
                  <a:srgbClr val="FFFFFF"/>
                </a:highlight>
              </a:rPr>
              <a:t>Existing Regulations CD-2</a:t>
            </a:r>
          </a:p>
          <a:p>
            <a:pPr>
              <a:spcBef>
                <a:spcPts val="1200"/>
              </a:spcBef>
            </a:pPr>
            <a:r>
              <a:rPr lang="en-US" dirty="0">
                <a:highlight>
                  <a:srgbClr val="FFFFFF"/>
                </a:highlight>
              </a:rPr>
              <a:t>None</a:t>
            </a:r>
          </a:p>
          <a:p>
            <a:pPr marL="0" indent="0">
              <a:spcBef>
                <a:spcPts val="1200"/>
              </a:spcBef>
              <a:buNone/>
            </a:pPr>
            <a:r>
              <a:rPr lang="en-US" dirty="0"/>
              <a:t>Dallas Development Code</a:t>
            </a:r>
          </a:p>
          <a:p>
            <a:pPr>
              <a:spcBef>
                <a:spcPts val="1200"/>
              </a:spcBef>
            </a:pPr>
            <a:r>
              <a:rPr lang="en-US" dirty="0"/>
              <a:t>None for single family residential use</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399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92500"/>
          </a:bodyPr>
          <a:lstStyle/>
          <a:p>
            <a:pPr marL="0" indent="0" algn="ctr">
              <a:buNone/>
            </a:pPr>
            <a:r>
              <a:rPr lang="en-US" sz="6000" dirty="0"/>
              <a:t>Recap – Floor Area Ratio</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80084134-809D-431A-B6C7-59332BCE78E6}"/>
              </a:ext>
            </a:extLst>
          </p:cNvPr>
          <p:cNvSpPr txBox="1">
            <a:spLocks/>
          </p:cNvSpPr>
          <p:nvPr/>
        </p:nvSpPr>
        <p:spPr>
          <a:xfrm>
            <a:off x="350095" y="952500"/>
            <a:ext cx="83058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Overall in favor of new construction having a lower FAR</a:t>
            </a:r>
          </a:p>
          <a:p>
            <a:pPr>
              <a:spcBef>
                <a:spcPts val="1200"/>
              </a:spcBef>
              <a:buFont typeface="Wingdings" panose="05000000000000000000" pitchFamily="2" charset="2"/>
              <a:buChar char="Ø"/>
            </a:pPr>
            <a:r>
              <a:rPr lang="en-US" sz="2400" dirty="0"/>
              <a:t>Considerable support for including parking in the FAR calculation, which is different than how the City reviews it, though some want only enclosed parking to count.</a:t>
            </a:r>
          </a:p>
          <a:p>
            <a:pPr>
              <a:spcBef>
                <a:spcPts val="1200"/>
              </a:spcBef>
              <a:buFont typeface="Wingdings" panose="05000000000000000000" pitchFamily="2" charset="2"/>
              <a:buChar char="Ø"/>
            </a:pPr>
            <a:r>
              <a:rPr lang="en-US" sz="2400" dirty="0"/>
              <a:t>Smaller lots under 8,000 square feet should not be held to same FAR as the larger lots.</a:t>
            </a:r>
          </a:p>
          <a:p>
            <a:pPr lvl="1">
              <a:spcBef>
                <a:spcPts val="1200"/>
              </a:spcBef>
              <a:buFont typeface="Wingdings" panose="05000000000000000000" pitchFamily="2" charset="2"/>
              <a:buChar char="Ø"/>
            </a:pPr>
            <a:endParaRPr lang="en-US" sz="2000" dirty="0"/>
          </a:p>
          <a:p>
            <a:pPr>
              <a:spcBef>
                <a:spcPts val="1200"/>
              </a:spcBef>
              <a:buFont typeface="Wingdings" panose="05000000000000000000" pitchFamily="2" charset="2"/>
              <a:buChar char="Ø"/>
            </a:pPr>
            <a:endParaRPr lang="en-US" sz="2400" dirty="0"/>
          </a:p>
        </p:txBody>
      </p:sp>
    </p:spTree>
    <p:extLst>
      <p:ext uri="{BB962C8B-B14F-4D97-AF65-F5344CB8AC3E}">
        <p14:creationId xmlns:p14="http://schemas.microsoft.com/office/powerpoint/2010/main" val="28466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92500"/>
          </a:bodyPr>
          <a:lstStyle/>
          <a:p>
            <a:pPr marL="0" indent="0" algn="ctr">
              <a:buNone/>
            </a:pPr>
            <a:r>
              <a:rPr lang="en-US" sz="6000" dirty="0"/>
              <a:t>Recap – Floor Area Ratio</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3153FC43-9934-4C4E-ADB9-1C6245684C24}"/>
              </a:ext>
            </a:extLst>
          </p:cNvPr>
          <p:cNvSpPr txBox="1">
            <a:spLocks/>
          </p:cNvSpPr>
          <p:nvPr/>
        </p:nvSpPr>
        <p:spPr>
          <a:xfrm>
            <a:off x="285206" y="852055"/>
            <a:ext cx="8305800" cy="4953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400" dirty="0"/>
              <a:t>Language for consideration:</a:t>
            </a:r>
          </a:p>
          <a:p>
            <a:pPr>
              <a:spcBef>
                <a:spcPts val="1200"/>
              </a:spcBef>
              <a:buFont typeface="Wingdings" panose="05000000000000000000" pitchFamily="2" charset="2"/>
              <a:buChar char="Ø"/>
            </a:pPr>
            <a:r>
              <a:rPr lang="en-US" sz="1600" dirty="0"/>
              <a:t>FLOOR AREA means the total square footage of floor space in a main building, accessory building, or covered structure, including the floor space of gazebos, pool houses, screened porches, and areas used for off-street parking, measured to the outside faces of the exterior walls or to the omitted wall lines, whichever produces the larger area, but excluding the following: (</a:t>
            </a:r>
            <a:r>
              <a:rPr lang="en-US" sz="1600" dirty="0" err="1"/>
              <a:t>i</a:t>
            </a:r>
            <a:r>
              <a:rPr lang="en-US" sz="1600" dirty="0"/>
              <a:t>) Area between an omitted wall line and the structural wall when the area is used solely for foot traffic or landscaping. (ii) Area of a private balcony that is not accessible to the public and does not provide a means of ingress or egress.</a:t>
            </a:r>
          </a:p>
          <a:p>
            <a:pPr>
              <a:spcBef>
                <a:spcPts val="1200"/>
              </a:spcBef>
              <a:buFont typeface="Wingdings" panose="05000000000000000000" pitchFamily="2" charset="2"/>
              <a:buChar char="Ø"/>
            </a:pPr>
            <a:r>
              <a:rPr lang="en-US" sz="1600" dirty="0"/>
              <a:t>Floor area ratio. The intent of this subsection is to encourage the retention of original single family buildings. The maximum floor area ratio for lots containing original single family buildings is 0.55. The maximum floor area ratio for all other lots, including lots with new construction, is 0.45. The term “original single family building” means any single family main building that existed on March 1, 2023. An original single family building shall be considered “new construction” if an expansion results in more than 30 percent of the total exterior surface of the building being removed or obscured. The term “total exterior surface” includes all exterior walls but excludes the roof.</a:t>
            </a:r>
          </a:p>
          <a:p>
            <a:pPr>
              <a:spcBef>
                <a:spcPts val="1200"/>
              </a:spcBef>
              <a:buFont typeface="Wingdings" panose="05000000000000000000" pitchFamily="2" charset="2"/>
              <a:buChar char="Ø"/>
            </a:pPr>
            <a:r>
              <a:rPr lang="en-US" sz="1600" dirty="0"/>
              <a:t>FAR only applied to lots greater than 10,000 square feet.</a:t>
            </a:r>
          </a:p>
          <a:p>
            <a:pPr>
              <a:spcBef>
                <a:spcPts val="1200"/>
              </a:spcBef>
              <a:buFont typeface="Wingdings" panose="05000000000000000000" pitchFamily="2" charset="2"/>
              <a:buChar char="Ø"/>
            </a:pPr>
            <a:endParaRPr lang="en-US" sz="2400" dirty="0"/>
          </a:p>
        </p:txBody>
      </p:sp>
    </p:spTree>
    <p:extLst>
      <p:ext uri="{BB962C8B-B14F-4D97-AF65-F5344CB8AC3E}">
        <p14:creationId xmlns:p14="http://schemas.microsoft.com/office/powerpoint/2010/main" val="22040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70000" lnSpcReduction="20000"/>
          </a:bodyPr>
          <a:lstStyle/>
          <a:p>
            <a:pPr marL="0" indent="0" algn="ctr">
              <a:buNone/>
            </a:pPr>
            <a:r>
              <a:rPr lang="en-US" sz="6000" dirty="0"/>
              <a:t>Example 1 – FAR under 10,000 SF</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3153FC43-9934-4C4E-ADB9-1C6245684C24}"/>
              </a:ext>
            </a:extLst>
          </p:cNvPr>
          <p:cNvSpPr txBox="1">
            <a:spLocks/>
          </p:cNvSpPr>
          <p:nvPr/>
        </p:nvSpPr>
        <p:spPr>
          <a:xfrm>
            <a:off x="285206" y="609600"/>
            <a:ext cx="8477794" cy="51954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Tx/>
              <a:buNone/>
              <a:defRPr/>
            </a:pPr>
            <a:r>
              <a:rPr kumimoji="0" lang="en-US" sz="2200" b="0"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Westlake Lot example (1.5 story house)</a:t>
            </a:r>
            <a:r>
              <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9,274 sq. ft. lot size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DCAD – 3,234 sq. ft. with 480 sq. ft detached garage (total including parking 3,714 sq. 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45% lot coverage = 4,173 sq. 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Existing house expanded to 4,000 sq. ft., retain 480 sq. ft. detached garage and add 350 sq. ft. guest suite above, new 325 sq. ft. outdoor kitchen, and 100 sq. ft. shed. (Approx. 40% lot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40% lot coverage = 3,710 sq. 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New construction could be a 3,500-4,000 sq. ft. 1.5 story house with a 500 square foot detached garage with studio above, and a 200 square foot shade structure.</a:t>
            </a:r>
            <a:endParaRPr kumimoji="0" lang="en-US" sz="19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indent="0">
              <a:spcBef>
                <a:spcPts val="1200"/>
              </a:spcBef>
              <a:buNone/>
            </a:pPr>
            <a:endParaRPr lang="en-US" sz="2400" dirty="0"/>
          </a:p>
        </p:txBody>
      </p:sp>
    </p:spTree>
    <p:extLst>
      <p:ext uri="{BB962C8B-B14F-4D97-AF65-F5344CB8AC3E}">
        <p14:creationId xmlns:p14="http://schemas.microsoft.com/office/powerpoint/2010/main" val="96944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70000" lnSpcReduction="20000"/>
          </a:bodyPr>
          <a:lstStyle/>
          <a:p>
            <a:pPr marL="0" indent="0" algn="ctr">
              <a:buNone/>
            </a:pPr>
            <a:r>
              <a:rPr lang="en-US" sz="6000" dirty="0"/>
              <a:t>Example 2 – FAR over 10,000 SF</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3153FC43-9934-4C4E-ADB9-1C6245684C24}"/>
              </a:ext>
            </a:extLst>
          </p:cNvPr>
          <p:cNvSpPr txBox="1">
            <a:spLocks/>
          </p:cNvSpPr>
          <p:nvPr/>
        </p:nvSpPr>
        <p:spPr>
          <a:xfrm>
            <a:off x="285205" y="685800"/>
            <a:ext cx="8529185" cy="51192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Tx/>
              <a:buNone/>
              <a:defRPr/>
            </a:pPr>
            <a:r>
              <a:rPr kumimoji="0" lang="en-US" sz="2200" b="0"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Lakewood Lot example (2 story house) </a:t>
            </a:r>
            <a:r>
              <a:rPr kumimoji="0" lang="en-US" sz="2400" b="1"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10,200 sq. ft. lot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DCAD – 3,384 sq. ft. with 530 sq. ft detached garage and 760 sq. ft. detached quarters (total including parking 4,674 sq. ft. – estimated to be 30% lot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45% lot coverage = 4,590 (0.55 FAR = 5,610 sq. 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Existing home expanded to 4,200 sq. ft., retains 530 sq. ft. detached garage and 760 sq. ft detached quarters, can still add 120 sq. ft. shade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40% lot coverage = 4,080 sq. ft. (0.45 FAR = 4,590 sq. 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New 3,400 sq. ft. two-story home with 400 sq. ft. detached garage with studio space above.  This still allows 390 sq. ft. of porch/shade/shed to be added.</a:t>
            </a:r>
          </a:p>
          <a:p>
            <a:pPr marL="0" indent="0">
              <a:spcBef>
                <a:spcPts val="1200"/>
              </a:spcBef>
              <a:buNone/>
            </a:pPr>
            <a:endParaRPr lang="en-US" sz="2400" dirty="0"/>
          </a:p>
        </p:txBody>
      </p:sp>
    </p:spTree>
    <p:extLst>
      <p:ext uri="{BB962C8B-B14F-4D97-AF65-F5344CB8AC3E}">
        <p14:creationId xmlns:p14="http://schemas.microsoft.com/office/powerpoint/2010/main" val="340103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70000" lnSpcReduction="20000"/>
          </a:bodyPr>
          <a:lstStyle/>
          <a:p>
            <a:pPr marL="0" indent="0" algn="ctr">
              <a:buNone/>
            </a:pPr>
            <a:r>
              <a:rPr lang="en-US" sz="6000" dirty="0"/>
              <a:t>Example 3 – FAR over 10,000 SF</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3153FC43-9934-4C4E-ADB9-1C6245684C24}"/>
              </a:ext>
            </a:extLst>
          </p:cNvPr>
          <p:cNvSpPr txBox="1">
            <a:spLocks/>
          </p:cNvSpPr>
          <p:nvPr/>
        </p:nvSpPr>
        <p:spPr>
          <a:xfrm>
            <a:off x="285206" y="609600"/>
            <a:ext cx="8553994" cy="51954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u="sng" dirty="0">
                <a:solidFill>
                  <a:schemeClr val="tx2"/>
                </a:solidFill>
                <a:latin typeface="Arial" panose="020B0604020202020204" pitchFamily="34" charset="0"/>
                <a:cs typeface="Arial" panose="020B0604020202020204" pitchFamily="34" charset="0"/>
              </a:rPr>
              <a:t>New Construction example (2 story house) </a:t>
            </a:r>
            <a:r>
              <a:rPr lang="en-US" sz="2400" b="1" dirty="0">
                <a:solidFill>
                  <a:schemeClr val="tx2"/>
                </a:solidFill>
                <a:highlight>
                  <a:srgbClr val="FFFFFF"/>
                </a:highlight>
                <a:latin typeface="Arial" panose="020B0604020202020204" pitchFamily="34" charset="0"/>
                <a:cs typeface="Arial" panose="020B0604020202020204" pitchFamily="34" charset="0"/>
              </a:rPr>
              <a:t>11,462 sq. ft. </a:t>
            </a:r>
            <a:r>
              <a:rPr lang="en-US" sz="2400" b="1" dirty="0">
                <a:solidFill>
                  <a:schemeClr val="tx2"/>
                </a:solidFill>
                <a:highlight>
                  <a:srgbClr val="FFFFFF"/>
                </a:highlight>
              </a:rPr>
              <a:t>l</a:t>
            </a:r>
            <a:r>
              <a:rPr lang="en-US" sz="2400" b="1" dirty="0">
                <a:solidFill>
                  <a:schemeClr val="tx2"/>
                </a:solidFill>
                <a:highlight>
                  <a:srgbClr val="FFFFFF"/>
                </a:highlight>
                <a:latin typeface="Arial" panose="020B0604020202020204" pitchFamily="34" charset="0"/>
                <a:cs typeface="Arial" panose="020B0604020202020204" pitchFamily="34" charset="0"/>
              </a:rPr>
              <a:t>ot size</a:t>
            </a:r>
          </a:p>
          <a:p>
            <a:pPr marL="0" indent="0">
              <a:buNone/>
            </a:pPr>
            <a:r>
              <a:rPr lang="en-US" sz="2400" dirty="0">
                <a:solidFill>
                  <a:schemeClr val="tx2"/>
                </a:solidFill>
                <a:highlight>
                  <a:srgbClr val="FFFFFF"/>
                </a:highlight>
                <a:latin typeface="Arial" panose="020B0604020202020204" pitchFamily="34" charset="0"/>
                <a:cs typeface="Arial" panose="020B0604020202020204" pitchFamily="34" charset="0"/>
              </a:rPr>
              <a:t>DCAD – 5,056 sq. ft. with 506 sq. ft attached garage and 402 sq. ft. outdoor living (total including parking 5,964 sq. ft. – estimated 35% lot coverage)</a:t>
            </a:r>
          </a:p>
          <a:p>
            <a:endParaRPr lang="en-US" sz="2400" dirty="0">
              <a:solidFill>
                <a:schemeClr val="tx2"/>
              </a:solidFill>
              <a:highlight>
                <a:srgbClr val="FFFFFF"/>
              </a:highlight>
              <a:latin typeface="Arial" panose="020B0604020202020204" pitchFamily="34" charset="0"/>
              <a:cs typeface="Arial" panose="020B0604020202020204" pitchFamily="34" charset="0"/>
            </a:endParaRPr>
          </a:p>
          <a:p>
            <a:pPr marL="0" indent="0">
              <a:buNone/>
            </a:pPr>
            <a:r>
              <a:rPr lang="en-US" sz="2400" dirty="0">
                <a:solidFill>
                  <a:schemeClr val="tx2"/>
                </a:solidFill>
                <a:highlight>
                  <a:srgbClr val="FFFFFF"/>
                </a:highlight>
                <a:latin typeface="Arial" panose="020B0604020202020204" pitchFamily="34" charset="0"/>
                <a:cs typeface="Arial" panose="020B0604020202020204" pitchFamily="34" charset="0"/>
              </a:rPr>
              <a:t>45% lot coverage = 5,157 (0.55 FAR = 6,304 sq. ft)</a:t>
            </a:r>
          </a:p>
          <a:p>
            <a:pPr marL="0" indent="0">
              <a:buNone/>
            </a:pPr>
            <a:r>
              <a:rPr lang="en-US" sz="2400" dirty="0">
                <a:solidFill>
                  <a:schemeClr val="tx2"/>
                </a:solidFill>
                <a:highlight>
                  <a:srgbClr val="FFFFFF"/>
                </a:highlight>
                <a:latin typeface="Arial" panose="020B0604020202020204" pitchFamily="34" charset="0"/>
                <a:cs typeface="Arial" panose="020B0604020202020204" pitchFamily="34" charset="0"/>
              </a:rPr>
              <a:t>Existing new construction (2022) has the ability to add 340 sq. ft. of porch/shade/shed/carport to the lot.</a:t>
            </a:r>
          </a:p>
          <a:p>
            <a:pPr marL="0" indent="0">
              <a:buNone/>
            </a:pPr>
            <a:endParaRPr lang="en-US" sz="2400" dirty="0">
              <a:solidFill>
                <a:schemeClr val="tx2"/>
              </a:solidFill>
              <a:highlight>
                <a:srgbClr val="FFFFFF"/>
              </a:highlight>
              <a:latin typeface="Arial" panose="020B0604020202020204" pitchFamily="34" charset="0"/>
              <a:cs typeface="Arial" panose="020B0604020202020204" pitchFamily="34" charset="0"/>
            </a:endParaRPr>
          </a:p>
          <a:p>
            <a:pPr marL="0" indent="0">
              <a:buNone/>
            </a:pPr>
            <a:r>
              <a:rPr lang="en-US" sz="2400" dirty="0">
                <a:solidFill>
                  <a:schemeClr val="tx2"/>
                </a:solidFill>
                <a:highlight>
                  <a:srgbClr val="FFFFFF"/>
                </a:highlight>
                <a:latin typeface="Arial" panose="020B0604020202020204" pitchFamily="34" charset="0"/>
                <a:cs typeface="Arial" panose="020B0604020202020204" pitchFamily="34" charset="0"/>
              </a:rPr>
              <a:t>40% lot coverage = 4,585 sq. ft. (0.45 FAR = 5,158 sq. ft.)</a:t>
            </a:r>
          </a:p>
          <a:p>
            <a:pPr marL="0" indent="0">
              <a:buNone/>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New 4,200 sq. ft. two-story home with 400 sq. ft. attached garage, a 400 sq. ft. outdoor living area, and 100 sq. ft. greenhouse.</a:t>
            </a:r>
            <a:endParaRPr lang="en-US" sz="2400" dirty="0">
              <a:solidFill>
                <a:schemeClr val="tx2"/>
              </a:solidFill>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87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95" y="27287"/>
            <a:ext cx="8464296" cy="1112838"/>
          </a:xfrm>
        </p:spPr>
        <p:txBody>
          <a:bodyPr>
            <a:normAutofit fontScale="70000" lnSpcReduction="20000"/>
          </a:bodyPr>
          <a:lstStyle/>
          <a:p>
            <a:pPr marL="0" indent="0" algn="ctr">
              <a:buNone/>
            </a:pPr>
            <a:r>
              <a:rPr lang="en-US" sz="6000" dirty="0"/>
              <a:t>Example 4 – FAR over 10,000 SF</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DAA627"/>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endParaRPr>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0A0BAECD-CD9C-41A0-ACF0-50CFC0DBD2BE}"/>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C3BAB8D8-0675-4C8F-A38B-172BB5854E72}"/>
              </a:ext>
            </a:extLst>
          </p:cNvPr>
          <p:cNvSpPr txBox="1"/>
          <p:nvPr/>
        </p:nvSpPr>
        <p:spPr>
          <a:xfrm>
            <a:off x="2286000" y="3328555"/>
            <a:ext cx="4572000" cy="369332"/>
          </a:xfrm>
          <a:prstGeom prst="rect">
            <a:avLst/>
          </a:prstGeom>
          <a:noFill/>
        </p:spPr>
        <p:txBody>
          <a:bodyPr wrap="square">
            <a:spAutoFit/>
          </a:bodyPr>
          <a:lstStyle/>
          <a:p>
            <a:endParaRPr lang="en-US" dirty="0"/>
          </a:p>
        </p:txBody>
      </p:sp>
      <p:sp>
        <p:nvSpPr>
          <p:cNvPr id="9" name="Content Placeholder 9">
            <a:extLst>
              <a:ext uri="{FF2B5EF4-FFF2-40B4-BE49-F238E27FC236}">
                <a16:creationId xmlns:a16="http://schemas.microsoft.com/office/drawing/2014/main" id="{3153FC43-9934-4C4E-ADB9-1C6245684C24}"/>
              </a:ext>
            </a:extLst>
          </p:cNvPr>
          <p:cNvSpPr txBox="1">
            <a:spLocks/>
          </p:cNvSpPr>
          <p:nvPr/>
        </p:nvSpPr>
        <p:spPr>
          <a:xfrm>
            <a:off x="285206" y="763345"/>
            <a:ext cx="8553994" cy="50417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Tx/>
              <a:buNone/>
              <a:defRPr/>
            </a:pPr>
            <a:r>
              <a:rPr kumimoji="0" lang="en-US" sz="2600" b="0"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Tokalon</a:t>
            </a:r>
            <a:r>
              <a:rPr kumimoji="0" lang="en-US" sz="2600" b="0"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Lot example #1 (1 story house) </a:t>
            </a:r>
            <a:r>
              <a:rPr kumimoji="0" lang="en-US" sz="2600" b="1"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18,610 sq. ft. lot size</a:t>
            </a:r>
            <a:endParaRPr kumimoji="0" lang="en-US" sz="26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DCAD – 4,633 sq. ft. with 315 sq. ft detached garage and 480 sq. ft. detached carport (total including parking 5,428 sq. ft. – 29% lot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45% lot coverage = 8,375 (0.55 FAR = 10,235 sq. 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F497D"/>
                </a:solidFill>
                <a:highlight>
                  <a:srgbClr val="FFFFFF"/>
                </a:highlight>
              </a:rPr>
              <a:t>Existing house expanded to 5,300 sq. ft., new 800 sq. ft. detached garage with underground parking (1,600 sq. ft.), retain the 480 sq. ft. detached carport, new 420 sq. ft. outdoor kitchen, new 350 sq. ft. potting shed. All of this is 40% lot coverage and a FAR of 0.44.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rPr>
              <a:t>40% lot coverage = 7,444 sq. ft. (0.45 FAR = 8,375 sq. 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1F497D"/>
                </a:solidFill>
                <a:highlight>
                  <a:srgbClr val="FFFFFF"/>
                </a:highlight>
              </a:rPr>
              <a:t>New 5,300 sq. ft. two-story house with 600 sq. ft. attached garage, detached 500 sq. ft. garage with studio/workout room above (1,000 sq. ft.), 700 sq. ft. detached guest quarters, 420 sq. ft. outdoor kitchen.  All of this is approximately 30% lot coverage with at FAR of 0.43.</a:t>
            </a:r>
            <a:endParaRPr kumimoji="0" lang="en-US" sz="2400" b="0" i="0" u="none" strike="noStrike" kern="1200" cap="none" spc="0" normalizeH="0" baseline="0" noProof="0" dirty="0">
              <a:ln>
                <a:noFill/>
              </a:ln>
              <a:solidFill>
                <a:srgbClr val="1F497D"/>
              </a:solidFill>
              <a:effectLst/>
              <a:highlight>
                <a:srgbClr val="FFFFFF"/>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823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1295400" y="-23413"/>
            <a:ext cx="6553200" cy="792162"/>
          </a:xfrm>
        </p:spPr>
        <p:txBody>
          <a:bodyPr/>
          <a:lstStyle/>
          <a:p>
            <a:r>
              <a:rPr lang="en-US" dirty="0"/>
              <a:t>Petition Topic – Setbacks (Main)</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304800" y="609600"/>
            <a:ext cx="8610600" cy="5222630"/>
          </a:xfrm>
        </p:spPr>
        <p:txBody>
          <a:bodyPr>
            <a:normAutofit fontScale="77500" lnSpcReduction="20000"/>
          </a:bodyPr>
          <a:lstStyle/>
          <a:p>
            <a:pPr marL="0" indent="0">
              <a:spcBef>
                <a:spcPts val="1200"/>
              </a:spcBef>
              <a:buNone/>
            </a:pPr>
            <a:r>
              <a:rPr lang="en-US" dirty="0"/>
              <a:t>Modifying front, side, and rear setback requirements</a:t>
            </a:r>
          </a:p>
          <a:p>
            <a:pPr marL="0" indent="0">
              <a:spcBef>
                <a:spcPts val="1200"/>
              </a:spcBef>
              <a:buNone/>
            </a:pPr>
            <a:r>
              <a:rPr lang="en-US" dirty="0"/>
              <a:t>Provisions for existing non-conforming structures</a:t>
            </a:r>
          </a:p>
          <a:p>
            <a:pPr marL="0" indent="0">
              <a:spcBef>
                <a:spcPts val="1200"/>
              </a:spcBef>
              <a:buNone/>
            </a:pPr>
            <a:r>
              <a:rPr lang="en-US" b="1" dirty="0"/>
              <a:t>Existing Regulations CD-2 – Front Yard Setback</a:t>
            </a:r>
          </a:p>
          <a:p>
            <a:pPr>
              <a:spcBef>
                <a:spcPts val="1200"/>
              </a:spcBef>
            </a:pPr>
            <a:r>
              <a:rPr lang="en-US" dirty="0"/>
              <a:t>A minimum 40-foot front yard setback must be provided on all building sites in Tract I.</a:t>
            </a:r>
          </a:p>
          <a:p>
            <a:pPr>
              <a:spcBef>
                <a:spcPts val="1200"/>
              </a:spcBef>
            </a:pPr>
            <a:r>
              <a:rPr lang="en-US" dirty="0"/>
              <a:t>A minimum 50-foot front yard setback must be provided on all building sites in Tract II.</a:t>
            </a:r>
          </a:p>
          <a:p>
            <a:pPr>
              <a:spcBef>
                <a:spcPts val="1200"/>
              </a:spcBef>
            </a:pPr>
            <a:r>
              <a:rPr lang="en-US" dirty="0"/>
              <a:t>A minimum 60-foot front yard setback must be provided on all building sites in Tract III, except for lots located in City Block Q/2983, for which a minimum 40-foot front yard setback must be provided.</a:t>
            </a:r>
          </a:p>
          <a:p>
            <a:pPr marL="0" indent="0">
              <a:spcBef>
                <a:spcPts val="1200"/>
              </a:spcBef>
              <a:buNone/>
            </a:pPr>
            <a:r>
              <a:rPr lang="en-US" b="1" dirty="0"/>
              <a:t>Existing Regulations R-7.5(A) – Front Yard </a:t>
            </a:r>
            <a:r>
              <a:rPr lang="en-US" dirty="0"/>
              <a:t>25-foot setback</a:t>
            </a:r>
            <a:endParaRPr lang="en-US" b="1" dirty="0"/>
          </a:p>
          <a:p>
            <a:pPr marL="0" indent="0">
              <a:spcBef>
                <a:spcPts val="1200"/>
              </a:spcBef>
              <a:buNone/>
            </a:pPr>
            <a:endParaRPr lang="en-US" sz="1800" dirty="0">
              <a:highlight>
                <a:srgbClr val="FFFF00"/>
              </a:highlight>
            </a:endParaRPr>
          </a:p>
          <a:p>
            <a:pPr marL="0" indent="0">
              <a:spcBef>
                <a:spcPts val="1200"/>
              </a:spcBef>
              <a:buNone/>
            </a:pPr>
            <a:r>
              <a:rPr lang="en-US" b="1" dirty="0"/>
              <a:t>Existing Regulations R-10(A) – Front Yard </a:t>
            </a:r>
            <a:r>
              <a:rPr lang="en-US" dirty="0"/>
              <a:t>30-foot setback</a:t>
            </a:r>
            <a:endParaRPr lang="en-US" b="1" dirty="0"/>
          </a:p>
          <a:p>
            <a:pPr>
              <a:spcBef>
                <a:spcPts val="1200"/>
              </a:spcBef>
            </a:pPr>
            <a:endParaRPr lang="en-US" dirty="0"/>
          </a:p>
          <a:p>
            <a:pPr>
              <a:spcBef>
                <a:spcPts val="1200"/>
              </a:spcBef>
            </a:pPr>
            <a:endParaRPr lang="en-US" dirty="0">
              <a:highlight>
                <a:srgbClr val="FFFF00"/>
              </a:highlight>
            </a:endParaRPr>
          </a:p>
          <a:p>
            <a:pPr>
              <a:spcBef>
                <a:spcPts val="1200"/>
              </a:spcBef>
            </a:pPr>
            <a:endParaRPr lang="en-US" dirty="0">
              <a:highlight>
                <a:srgbClr val="FFFF00"/>
              </a:highlight>
            </a:endParaRPr>
          </a:p>
          <a:p>
            <a:pPr>
              <a:spcBef>
                <a:spcPts val="1200"/>
              </a:spcBef>
            </a:pPr>
            <a:endParaRPr lang="en-US" dirty="0">
              <a:highlight>
                <a:srgbClr val="FFFF00"/>
              </a:highlight>
            </a:endParaRPr>
          </a:p>
          <a:p>
            <a:pPr marL="514350" indent="-514350">
              <a:spcBef>
                <a:spcPts val="1200"/>
              </a:spcBef>
              <a:buFont typeface="+mj-lt"/>
              <a:buAutoNum type="alphaLcParenR"/>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28</a:t>
            </a:fld>
            <a:endParaRPr lang="en-US" dirty="0"/>
          </a:p>
        </p:txBody>
      </p:sp>
    </p:spTree>
    <p:extLst>
      <p:ext uri="{BB962C8B-B14F-4D97-AF65-F5344CB8AC3E}">
        <p14:creationId xmlns:p14="http://schemas.microsoft.com/office/powerpoint/2010/main" val="739752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1295400" y="-23413"/>
            <a:ext cx="6553200" cy="792162"/>
          </a:xfrm>
        </p:spPr>
        <p:txBody>
          <a:bodyPr/>
          <a:lstStyle/>
          <a:p>
            <a:r>
              <a:rPr lang="en-US" dirty="0"/>
              <a:t>Petition Topic – Setbacks (Main)</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304800" y="790520"/>
            <a:ext cx="8610600" cy="5041710"/>
          </a:xfrm>
        </p:spPr>
        <p:txBody>
          <a:bodyPr>
            <a:normAutofit fontScale="92500" lnSpcReduction="10000"/>
          </a:bodyPr>
          <a:lstStyle/>
          <a:p>
            <a:pPr marL="0" indent="0">
              <a:spcBef>
                <a:spcPts val="1200"/>
              </a:spcBef>
              <a:buNone/>
            </a:pPr>
            <a:r>
              <a:rPr lang="en-US" b="1" dirty="0"/>
              <a:t>Existing Regulations CD-2 – Side Yard </a:t>
            </a:r>
          </a:p>
          <a:p>
            <a:pPr>
              <a:spcBef>
                <a:spcPts val="1200"/>
              </a:spcBef>
            </a:pPr>
            <a:r>
              <a:rPr lang="en-US" dirty="0"/>
              <a:t>A minimum side yard setback of five feet and a minimum </a:t>
            </a:r>
            <a:r>
              <a:rPr lang="en-US" dirty="0" err="1"/>
              <a:t>cornerside</a:t>
            </a:r>
            <a:r>
              <a:rPr lang="en-US" dirty="0"/>
              <a:t> yard setback of 15 feet must be provided on all building sites in Tract I and II.</a:t>
            </a:r>
          </a:p>
          <a:p>
            <a:pPr>
              <a:spcBef>
                <a:spcPts val="1200"/>
              </a:spcBef>
            </a:pPr>
            <a:r>
              <a:rPr lang="en-US" dirty="0"/>
              <a:t>A minimum side yard setback of six feet and a minimum </a:t>
            </a:r>
            <a:r>
              <a:rPr lang="en-US" dirty="0" err="1"/>
              <a:t>cornerside</a:t>
            </a:r>
            <a:r>
              <a:rPr lang="en-US" dirty="0"/>
              <a:t> yard setback of 15 feet must be provided on all building sites in Tract III.</a:t>
            </a:r>
          </a:p>
          <a:p>
            <a:pPr marL="0" indent="0">
              <a:spcBef>
                <a:spcPts val="1200"/>
              </a:spcBef>
              <a:buNone/>
            </a:pPr>
            <a:r>
              <a:rPr lang="en-US" b="1" dirty="0"/>
              <a:t>Existing Regulations R-7.5(A) – Side Yard  </a:t>
            </a:r>
          </a:p>
          <a:p>
            <a:pPr marL="0" indent="0">
              <a:spcBef>
                <a:spcPts val="1200"/>
              </a:spcBef>
              <a:buNone/>
            </a:pPr>
            <a:r>
              <a:rPr lang="en-US" dirty="0"/>
              <a:t>Five-foot setback</a:t>
            </a:r>
          </a:p>
          <a:p>
            <a:pPr marL="0" indent="0">
              <a:spcBef>
                <a:spcPts val="1200"/>
              </a:spcBef>
              <a:buNone/>
            </a:pPr>
            <a:r>
              <a:rPr lang="en-US" b="1" dirty="0"/>
              <a:t>Existing Regulations R-10(A) – Side Yard </a:t>
            </a:r>
          </a:p>
          <a:p>
            <a:pPr marL="0" indent="0">
              <a:spcBef>
                <a:spcPts val="1200"/>
              </a:spcBef>
              <a:buNone/>
            </a:pPr>
            <a:r>
              <a:rPr lang="en-US" dirty="0"/>
              <a:t>Six-foot setback</a:t>
            </a:r>
          </a:p>
          <a:p>
            <a:pPr marL="0" indent="0">
              <a:spcBef>
                <a:spcPts val="1200"/>
              </a:spcBef>
              <a:buNone/>
            </a:pPr>
            <a:endParaRPr lang="en-US" dirty="0"/>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29</a:t>
            </a:fld>
            <a:endParaRPr lang="en-US" dirty="0"/>
          </a:p>
        </p:txBody>
      </p:sp>
    </p:spTree>
    <p:extLst>
      <p:ext uri="{BB962C8B-B14F-4D97-AF65-F5344CB8AC3E}">
        <p14:creationId xmlns:p14="http://schemas.microsoft.com/office/powerpoint/2010/main" val="248902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1090"/>
            <a:ext cx="8229600" cy="792162"/>
          </a:xfrm>
        </p:spPr>
        <p:txBody>
          <a:bodyPr/>
          <a:lstStyle/>
          <a:p>
            <a:pPr algn="ctr"/>
            <a:r>
              <a:rPr lang="en-US" dirty="0"/>
              <a:t>CD-2 Boundaries &amp; Expansion Area</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pic>
        <p:nvPicPr>
          <p:cNvPr id="5" name="Picture 4">
            <a:extLst>
              <a:ext uri="{FF2B5EF4-FFF2-40B4-BE49-F238E27FC236}">
                <a16:creationId xmlns:a16="http://schemas.microsoft.com/office/drawing/2014/main" id="{755D565B-5670-411D-8C8E-E709E7772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 y="792162"/>
            <a:ext cx="7744968" cy="5984748"/>
          </a:xfrm>
          <a:prstGeom prst="rect">
            <a:avLst/>
          </a:prstGeom>
        </p:spPr>
      </p:pic>
    </p:spTree>
    <p:extLst>
      <p:ext uri="{BB962C8B-B14F-4D97-AF65-F5344CB8AC3E}">
        <p14:creationId xmlns:p14="http://schemas.microsoft.com/office/powerpoint/2010/main" val="236536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1295400" y="-23413"/>
            <a:ext cx="6553200" cy="792162"/>
          </a:xfrm>
        </p:spPr>
        <p:txBody>
          <a:bodyPr/>
          <a:lstStyle/>
          <a:p>
            <a:r>
              <a:rPr lang="en-US" dirty="0"/>
              <a:t>Petition Topic – Setbacks (Main)</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304800" y="790520"/>
            <a:ext cx="8610600" cy="5041710"/>
          </a:xfrm>
        </p:spPr>
        <p:txBody>
          <a:bodyPr>
            <a:normAutofit/>
          </a:bodyPr>
          <a:lstStyle/>
          <a:p>
            <a:pPr marL="0" indent="0">
              <a:spcBef>
                <a:spcPts val="1200"/>
              </a:spcBef>
              <a:buNone/>
            </a:pPr>
            <a:r>
              <a:rPr lang="en-US" b="1" dirty="0"/>
              <a:t>Existing Regulations CD-2 – Rear Yard </a:t>
            </a:r>
          </a:p>
          <a:p>
            <a:pPr>
              <a:spcBef>
                <a:spcPts val="1200"/>
              </a:spcBef>
            </a:pPr>
            <a:r>
              <a:rPr lang="en-US" dirty="0"/>
              <a:t>A minimum rear yard setback of five feet must be provided on all building sites in Tract I and II.</a:t>
            </a:r>
          </a:p>
          <a:p>
            <a:pPr>
              <a:spcBef>
                <a:spcPts val="1200"/>
              </a:spcBef>
            </a:pPr>
            <a:r>
              <a:rPr lang="en-US" dirty="0"/>
              <a:t>A minimum rear yard setback of six feet must be provided on all building sites in Tract III.</a:t>
            </a:r>
          </a:p>
          <a:p>
            <a:pPr marL="0" indent="0">
              <a:spcBef>
                <a:spcPts val="1200"/>
              </a:spcBef>
              <a:buNone/>
            </a:pPr>
            <a:r>
              <a:rPr lang="en-US" b="1" dirty="0"/>
              <a:t>Existing Regulations R-7.5(A) – Rear Yard </a:t>
            </a:r>
          </a:p>
          <a:p>
            <a:pPr marL="0" indent="0">
              <a:spcBef>
                <a:spcPts val="1200"/>
              </a:spcBef>
              <a:buNone/>
            </a:pPr>
            <a:r>
              <a:rPr lang="en-US" dirty="0"/>
              <a:t>Five-foot setback</a:t>
            </a:r>
          </a:p>
          <a:p>
            <a:pPr marL="0" indent="0">
              <a:spcBef>
                <a:spcPts val="1200"/>
              </a:spcBef>
              <a:buNone/>
            </a:pPr>
            <a:r>
              <a:rPr lang="en-US" b="1" dirty="0"/>
              <a:t>Existing Regulations R-10(A) – Rear Yard </a:t>
            </a:r>
          </a:p>
          <a:p>
            <a:pPr marL="0" indent="0">
              <a:spcBef>
                <a:spcPts val="1200"/>
              </a:spcBef>
              <a:buNone/>
            </a:pPr>
            <a:r>
              <a:rPr lang="en-US" dirty="0"/>
              <a:t>Six-foot setback</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30</a:t>
            </a:fld>
            <a:endParaRPr lang="en-US" dirty="0"/>
          </a:p>
        </p:txBody>
      </p:sp>
    </p:spTree>
    <p:extLst>
      <p:ext uri="{BB962C8B-B14F-4D97-AF65-F5344CB8AC3E}">
        <p14:creationId xmlns:p14="http://schemas.microsoft.com/office/powerpoint/2010/main" val="167115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34" y="76199"/>
            <a:ext cx="8464296" cy="914401"/>
          </a:xfrm>
        </p:spPr>
        <p:txBody>
          <a:bodyPr>
            <a:normAutofit fontScale="77500" lnSpcReduction="20000"/>
          </a:bodyPr>
          <a:lstStyle/>
          <a:p>
            <a:pPr marL="0" indent="0" algn="ctr">
              <a:buNone/>
            </a:pPr>
            <a:r>
              <a:rPr lang="en-US" sz="6000" dirty="0"/>
              <a:t>Discussion – Setbacks (Main)</a:t>
            </a:r>
          </a:p>
        </p:txBody>
      </p:sp>
      <p:sp>
        <p:nvSpPr>
          <p:cNvPr id="5" name="Content Placeholder 9">
            <a:extLst>
              <a:ext uri="{FF2B5EF4-FFF2-40B4-BE49-F238E27FC236}">
                <a16:creationId xmlns:a16="http://schemas.microsoft.com/office/drawing/2014/main" id="{8FFAD60D-7481-4D92-B2FE-6C6B8C599A31}"/>
              </a:ext>
            </a:extLst>
          </p:cNvPr>
          <p:cNvSpPr txBox="1">
            <a:spLocks/>
          </p:cNvSpPr>
          <p:nvPr/>
        </p:nvSpPr>
        <p:spPr>
          <a:xfrm>
            <a:off x="414670" y="990600"/>
            <a:ext cx="8314660"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Do you know your setback?</a:t>
            </a:r>
          </a:p>
          <a:p>
            <a:pPr>
              <a:spcBef>
                <a:spcPts val="1200"/>
              </a:spcBef>
              <a:buFont typeface="Wingdings" panose="05000000000000000000" pitchFamily="2" charset="2"/>
              <a:buChar char="Ø"/>
            </a:pPr>
            <a:r>
              <a:rPr lang="en-US" sz="2400" dirty="0"/>
              <a:t>Is there variation along the street, or do all houses appear to be situated similarly on the lot?</a:t>
            </a:r>
          </a:p>
          <a:p>
            <a:pPr>
              <a:spcBef>
                <a:spcPts val="1200"/>
              </a:spcBef>
              <a:buFont typeface="Wingdings" panose="05000000000000000000" pitchFamily="2" charset="2"/>
              <a:buChar char="Ø"/>
            </a:pPr>
            <a:r>
              <a:rPr lang="en-US" sz="2400" dirty="0"/>
              <a:t>Allowance for nonconforming structures</a:t>
            </a:r>
          </a:p>
          <a:p>
            <a:pPr lvl="1">
              <a:spcBef>
                <a:spcPts val="1200"/>
              </a:spcBef>
              <a:buFont typeface="Wingdings" panose="05000000000000000000" pitchFamily="2" charset="2"/>
              <a:buChar char="Ø"/>
            </a:pPr>
            <a:r>
              <a:rPr lang="en-US" sz="1600" dirty="0"/>
              <a:t>Any additions must meet applicable setbacks without clarifying language</a:t>
            </a:r>
          </a:p>
          <a:p>
            <a:pPr lvl="1">
              <a:spcBef>
                <a:spcPts val="1200"/>
              </a:spcBef>
              <a:buFont typeface="Wingdings" panose="05000000000000000000" pitchFamily="2" charset="2"/>
              <a:buChar char="Ø"/>
            </a:pPr>
            <a:r>
              <a:rPr lang="en-US" sz="1600" dirty="0"/>
              <a:t>Continuation of nonconforming setbacks</a:t>
            </a:r>
          </a:p>
          <a:p>
            <a:pPr lvl="1">
              <a:spcBef>
                <a:spcPts val="1200"/>
              </a:spcBef>
              <a:buFont typeface="Wingdings" panose="05000000000000000000" pitchFamily="2" charset="2"/>
              <a:buChar char="Ø"/>
            </a:pPr>
            <a:r>
              <a:rPr lang="en-US" sz="1600" dirty="0"/>
              <a:t>Documented Assurance for repairs to existing nonconforming structures</a:t>
            </a:r>
          </a:p>
          <a:p>
            <a:pPr>
              <a:spcBef>
                <a:spcPts val="1200"/>
              </a:spcBef>
              <a:buFont typeface="Wingdings" panose="05000000000000000000" pitchFamily="2" charset="2"/>
              <a:buChar char="Ø"/>
            </a:pPr>
            <a:endParaRPr lang="en-US" sz="2400" dirty="0"/>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31</a:t>
            </a:fld>
            <a:endParaRPr lang="en-US" dirty="0"/>
          </a:p>
        </p:txBody>
      </p:sp>
    </p:spTree>
    <p:extLst>
      <p:ext uri="{BB962C8B-B14F-4D97-AF65-F5344CB8AC3E}">
        <p14:creationId xmlns:p14="http://schemas.microsoft.com/office/powerpoint/2010/main" val="172773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CB5F72-4983-4ACE-A95F-699C69EA14CA}"/>
              </a:ext>
            </a:extLst>
          </p:cNvPr>
          <p:cNvGraphicFramePr>
            <a:graphicFrameLocks noGrp="1"/>
          </p:cNvGraphicFramePr>
          <p:nvPr>
            <p:extLst>
              <p:ext uri="{D42A27DB-BD31-4B8C-83A1-F6EECF244321}">
                <p14:modId xmlns:p14="http://schemas.microsoft.com/office/powerpoint/2010/main" val="683383568"/>
              </p:ext>
            </p:extLst>
          </p:nvPr>
        </p:nvGraphicFramePr>
        <p:xfrm>
          <a:off x="339852" y="838200"/>
          <a:ext cx="8464295" cy="2555768"/>
        </p:xfrm>
        <a:graphic>
          <a:graphicData uri="http://schemas.openxmlformats.org/drawingml/2006/table">
            <a:tbl>
              <a:tblPr>
                <a:tableStyleId>{5C22544A-7EE6-4342-B048-85BDC9FD1C3A}</a:tableStyleId>
              </a:tblPr>
              <a:tblGrid>
                <a:gridCol w="2449314">
                  <a:extLst>
                    <a:ext uri="{9D8B030D-6E8A-4147-A177-3AD203B41FA5}">
                      <a16:colId xmlns:a16="http://schemas.microsoft.com/office/drawing/2014/main" val="1148020497"/>
                    </a:ext>
                  </a:extLst>
                </a:gridCol>
                <a:gridCol w="1520957">
                  <a:extLst>
                    <a:ext uri="{9D8B030D-6E8A-4147-A177-3AD203B41FA5}">
                      <a16:colId xmlns:a16="http://schemas.microsoft.com/office/drawing/2014/main" val="1564390700"/>
                    </a:ext>
                  </a:extLst>
                </a:gridCol>
                <a:gridCol w="1207639">
                  <a:extLst>
                    <a:ext uri="{9D8B030D-6E8A-4147-A177-3AD203B41FA5}">
                      <a16:colId xmlns:a16="http://schemas.microsoft.com/office/drawing/2014/main" val="200318790"/>
                    </a:ext>
                  </a:extLst>
                </a:gridCol>
                <a:gridCol w="1018098">
                  <a:extLst>
                    <a:ext uri="{9D8B030D-6E8A-4147-A177-3AD203B41FA5}">
                      <a16:colId xmlns:a16="http://schemas.microsoft.com/office/drawing/2014/main" val="4103417895"/>
                    </a:ext>
                  </a:extLst>
                </a:gridCol>
                <a:gridCol w="1018098">
                  <a:extLst>
                    <a:ext uri="{9D8B030D-6E8A-4147-A177-3AD203B41FA5}">
                      <a16:colId xmlns:a16="http://schemas.microsoft.com/office/drawing/2014/main" val="3373099653"/>
                    </a:ext>
                  </a:extLst>
                </a:gridCol>
                <a:gridCol w="1250189">
                  <a:extLst>
                    <a:ext uri="{9D8B030D-6E8A-4147-A177-3AD203B41FA5}">
                      <a16:colId xmlns:a16="http://schemas.microsoft.com/office/drawing/2014/main" val="2251132876"/>
                    </a:ext>
                  </a:extLst>
                </a:gridCol>
              </a:tblGrid>
              <a:tr h="395278">
                <a:tc>
                  <a:txBody>
                    <a:bodyPr/>
                    <a:lstStyle/>
                    <a:p>
                      <a:pPr algn="l" fontAlgn="t"/>
                      <a:r>
                        <a:rPr lang="en-US" sz="2100" b="1" u="none" strike="noStrike">
                          <a:effectLst/>
                        </a:rPr>
                        <a:t>Address</a:t>
                      </a:r>
                      <a:endParaRPr lang="en-US" sz="2100" b="1" i="0" u="none" strike="noStrike">
                        <a:solidFill>
                          <a:srgbClr val="444444"/>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Lot Size</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Front</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Rear </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extLst>
                  <a:ext uri="{0D108BD9-81ED-4DB2-BD59-A6C34878D82A}">
                    <a16:rowId xmlns:a16="http://schemas.microsoft.com/office/drawing/2014/main" val="4180196513"/>
                  </a:ext>
                </a:extLst>
              </a:tr>
              <a:tr h="450141">
                <a:tc>
                  <a:txBody>
                    <a:bodyPr/>
                    <a:lstStyle/>
                    <a:p>
                      <a:pPr algn="l" fontAlgn="t"/>
                      <a:r>
                        <a:rPr lang="en-US" sz="2100" b="0" i="0" u="none" strike="noStrike" dirty="0">
                          <a:solidFill>
                            <a:srgbClr val="000000"/>
                          </a:solidFill>
                          <a:effectLst/>
                          <a:latin typeface="Calibri" panose="020F0502020204030204" pitchFamily="34" charset="0"/>
                        </a:rPr>
                        <a:t>6911 WESTLAKE</a:t>
                      </a: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32’ (est.)</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5.2’</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5.1’</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20’ (G)</a:t>
                      </a:r>
                    </a:p>
                  </a:txBody>
                  <a:tcPr marL="18383" marR="18383" marT="18383" marB="0"/>
                </a:tc>
                <a:extLst>
                  <a:ext uri="{0D108BD9-81ED-4DB2-BD59-A6C34878D82A}">
                    <a16:rowId xmlns:a16="http://schemas.microsoft.com/office/drawing/2014/main" val="600228946"/>
                  </a:ext>
                </a:extLst>
              </a:tr>
              <a:tr h="457850">
                <a:tc>
                  <a:txBody>
                    <a:bodyPr/>
                    <a:lstStyle/>
                    <a:p>
                      <a:pPr algn="l" fontAlgn="t"/>
                      <a:r>
                        <a:rPr lang="en-US" sz="2100" b="0" i="0" u="none" strike="noStrike" dirty="0">
                          <a:solidFill>
                            <a:srgbClr val="000000"/>
                          </a:solidFill>
                          <a:effectLst/>
                          <a:latin typeface="Calibri" panose="020F0502020204030204" pitchFamily="34" charset="0"/>
                        </a:rPr>
                        <a:t>6960 WESTLAKE</a:t>
                      </a: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36.3’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5.6’</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10.3’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48.9’</a:t>
                      </a:r>
                    </a:p>
                  </a:txBody>
                  <a:tcPr marL="18383" marR="18383" marT="18383" marB="0"/>
                </a:tc>
                <a:extLst>
                  <a:ext uri="{0D108BD9-81ED-4DB2-BD59-A6C34878D82A}">
                    <a16:rowId xmlns:a16="http://schemas.microsoft.com/office/drawing/2014/main" val="2640525073"/>
                  </a:ext>
                </a:extLst>
              </a:tr>
              <a:tr h="413110">
                <a:tc>
                  <a:txBody>
                    <a:bodyPr/>
                    <a:lstStyle/>
                    <a:p>
                      <a:pPr algn="l" fontAlgn="t"/>
                      <a:r>
                        <a:rPr lang="en-US" sz="2100" b="0" i="0" u="none" strike="noStrike" dirty="0">
                          <a:solidFill>
                            <a:srgbClr val="000000"/>
                          </a:solidFill>
                          <a:effectLst/>
                          <a:latin typeface="Calibri" panose="020F0502020204030204" pitchFamily="34" charset="0"/>
                        </a:rPr>
                        <a:t>7002 WESTLAKE</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40.1’</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5.7’</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10.2’</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35 (est.)</a:t>
                      </a:r>
                    </a:p>
                  </a:txBody>
                  <a:tcPr marL="18383" marR="18383" marT="18383" marB="0"/>
                </a:tc>
                <a:extLst>
                  <a:ext uri="{0D108BD9-81ED-4DB2-BD59-A6C34878D82A}">
                    <a16:rowId xmlns:a16="http://schemas.microsoft.com/office/drawing/2014/main" val="2387796506"/>
                  </a:ext>
                </a:extLst>
              </a:tr>
              <a:tr h="426279">
                <a:tc>
                  <a:txBody>
                    <a:bodyPr/>
                    <a:lstStyle/>
                    <a:p>
                      <a:pPr algn="l" fontAlgn="t"/>
                      <a:r>
                        <a:rPr lang="en-US" sz="2100" b="0" i="0" u="none" strike="noStrike" dirty="0">
                          <a:solidFill>
                            <a:srgbClr val="000000"/>
                          </a:solidFill>
                          <a:effectLst/>
                          <a:latin typeface="Calibri" panose="020F0502020204030204" pitchFamily="34" charset="0"/>
                        </a:rPr>
                        <a:t>7011 WESTLAKE</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40.3’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14.6’</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42’ (est.)</a:t>
                      </a:r>
                    </a:p>
                  </a:txBody>
                  <a:tcPr marL="18383" marR="18383" marT="18383" marB="0"/>
                </a:tc>
                <a:extLst>
                  <a:ext uri="{0D108BD9-81ED-4DB2-BD59-A6C34878D82A}">
                    <a16:rowId xmlns:a16="http://schemas.microsoft.com/office/drawing/2014/main" val="2267274285"/>
                  </a:ext>
                </a:extLst>
              </a:tr>
              <a:tr h="413110">
                <a:tc>
                  <a:txBody>
                    <a:bodyPr/>
                    <a:lstStyle/>
                    <a:p>
                      <a:pPr algn="l" fontAlgn="t"/>
                      <a:r>
                        <a:rPr lang="en-US" sz="2100" b="0" i="0" u="none" strike="noStrike" dirty="0">
                          <a:solidFill>
                            <a:srgbClr val="000000"/>
                          </a:solidFill>
                          <a:effectLst/>
                          <a:latin typeface="Calibri" panose="020F0502020204030204" pitchFamily="34" charset="0"/>
                        </a:rPr>
                        <a:t>7022 WESTLAKE</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40.1’</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45’ (est.)</a:t>
                      </a:r>
                    </a:p>
                  </a:txBody>
                  <a:tcPr marL="18383" marR="18383" marT="18383" marB="0"/>
                </a:tc>
                <a:extLst>
                  <a:ext uri="{0D108BD9-81ED-4DB2-BD59-A6C34878D82A}">
                    <a16:rowId xmlns:a16="http://schemas.microsoft.com/office/drawing/2014/main" val="3449156056"/>
                  </a:ext>
                </a:extLst>
              </a:tr>
            </a:tbl>
          </a:graphicData>
        </a:graphic>
      </p:graphicFrame>
      <p:sp>
        <p:nvSpPr>
          <p:cNvPr id="3" name="Content Placeholder 2">
            <a:extLst>
              <a:ext uri="{FF2B5EF4-FFF2-40B4-BE49-F238E27FC236}">
                <a16:creationId xmlns:a16="http://schemas.microsoft.com/office/drawing/2014/main" id="{05538EEF-A6DE-459A-A905-31BA5833A35C}"/>
              </a:ext>
            </a:extLst>
          </p:cNvPr>
          <p:cNvSpPr txBox="1">
            <a:spLocks/>
          </p:cNvSpPr>
          <p:nvPr/>
        </p:nvSpPr>
        <p:spPr>
          <a:xfrm>
            <a:off x="265034" y="76199"/>
            <a:ext cx="8464296" cy="914401"/>
          </a:xfrm>
          <a:prstGeom prst="rect">
            <a:avLst/>
          </a:prstGeom>
        </p:spPr>
        <p:txBody>
          <a:bodyPr>
            <a:normAutofit fontScale="77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6000"/>
              <a:t>Discussion – Setbacks (Main)</a:t>
            </a:r>
            <a:endParaRPr lang="en-US" sz="6000" dirty="0"/>
          </a:p>
        </p:txBody>
      </p:sp>
    </p:spTree>
    <p:extLst>
      <p:ext uri="{BB962C8B-B14F-4D97-AF65-F5344CB8AC3E}">
        <p14:creationId xmlns:p14="http://schemas.microsoft.com/office/powerpoint/2010/main" val="2879648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C25AE-DBA4-4C67-ADFC-A5A4BB9F3E5E}"/>
              </a:ext>
            </a:extLst>
          </p:cNvPr>
          <p:cNvSpPr txBox="1"/>
          <p:nvPr/>
        </p:nvSpPr>
        <p:spPr>
          <a:xfrm>
            <a:off x="304800" y="1143000"/>
            <a:ext cx="1981200" cy="369332"/>
          </a:xfrm>
          <a:prstGeom prst="rect">
            <a:avLst/>
          </a:prstGeom>
          <a:noFill/>
        </p:spPr>
        <p:txBody>
          <a:bodyPr wrap="square" rtlCol="0">
            <a:spAutoFit/>
          </a:bodyPr>
          <a:lstStyle/>
          <a:p>
            <a:r>
              <a:rPr lang="en-US" dirty="0"/>
              <a:t>7011 Westlake Ave</a:t>
            </a:r>
          </a:p>
        </p:txBody>
      </p:sp>
      <p:pic>
        <p:nvPicPr>
          <p:cNvPr id="5" name="Picture 4">
            <a:extLst>
              <a:ext uri="{FF2B5EF4-FFF2-40B4-BE49-F238E27FC236}">
                <a16:creationId xmlns:a16="http://schemas.microsoft.com/office/drawing/2014/main" id="{FDE627B2-76E1-4999-A0BD-83D9E9631B33}"/>
              </a:ext>
            </a:extLst>
          </p:cNvPr>
          <p:cNvPicPr>
            <a:picLocks noChangeAspect="1"/>
          </p:cNvPicPr>
          <p:nvPr/>
        </p:nvPicPr>
        <p:blipFill rotWithShape="1">
          <a:blip r:embed="rId2"/>
          <a:srcRect l="5348" t="2221" r="11223" b="1112"/>
          <a:stretch/>
        </p:blipFill>
        <p:spPr>
          <a:xfrm>
            <a:off x="2514600" y="-39710"/>
            <a:ext cx="4572000" cy="5602310"/>
          </a:xfrm>
          <a:prstGeom prst="rect">
            <a:avLst/>
          </a:prstGeom>
        </p:spPr>
      </p:pic>
    </p:spTree>
    <p:extLst>
      <p:ext uri="{BB962C8B-B14F-4D97-AF65-F5344CB8AC3E}">
        <p14:creationId xmlns:p14="http://schemas.microsoft.com/office/powerpoint/2010/main" val="294609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CB5F72-4983-4ACE-A95F-699C69EA14CA}"/>
              </a:ext>
            </a:extLst>
          </p:cNvPr>
          <p:cNvGraphicFramePr>
            <a:graphicFrameLocks noGrp="1"/>
          </p:cNvGraphicFramePr>
          <p:nvPr>
            <p:extLst>
              <p:ext uri="{D42A27DB-BD31-4B8C-83A1-F6EECF244321}">
                <p14:modId xmlns:p14="http://schemas.microsoft.com/office/powerpoint/2010/main" val="540277337"/>
              </p:ext>
            </p:extLst>
          </p:nvPr>
        </p:nvGraphicFramePr>
        <p:xfrm>
          <a:off x="339852" y="838200"/>
          <a:ext cx="8464295" cy="4724399"/>
        </p:xfrm>
        <a:graphic>
          <a:graphicData uri="http://schemas.openxmlformats.org/drawingml/2006/table">
            <a:tbl>
              <a:tblPr>
                <a:tableStyleId>{5C22544A-7EE6-4342-B048-85BDC9FD1C3A}</a:tableStyleId>
              </a:tblPr>
              <a:tblGrid>
                <a:gridCol w="2449314">
                  <a:extLst>
                    <a:ext uri="{9D8B030D-6E8A-4147-A177-3AD203B41FA5}">
                      <a16:colId xmlns:a16="http://schemas.microsoft.com/office/drawing/2014/main" val="1148020497"/>
                    </a:ext>
                  </a:extLst>
                </a:gridCol>
                <a:gridCol w="1520957">
                  <a:extLst>
                    <a:ext uri="{9D8B030D-6E8A-4147-A177-3AD203B41FA5}">
                      <a16:colId xmlns:a16="http://schemas.microsoft.com/office/drawing/2014/main" val="1564390700"/>
                    </a:ext>
                  </a:extLst>
                </a:gridCol>
                <a:gridCol w="1207639">
                  <a:extLst>
                    <a:ext uri="{9D8B030D-6E8A-4147-A177-3AD203B41FA5}">
                      <a16:colId xmlns:a16="http://schemas.microsoft.com/office/drawing/2014/main" val="200318790"/>
                    </a:ext>
                  </a:extLst>
                </a:gridCol>
                <a:gridCol w="1018098">
                  <a:extLst>
                    <a:ext uri="{9D8B030D-6E8A-4147-A177-3AD203B41FA5}">
                      <a16:colId xmlns:a16="http://schemas.microsoft.com/office/drawing/2014/main" val="4103417895"/>
                    </a:ext>
                  </a:extLst>
                </a:gridCol>
                <a:gridCol w="1018098">
                  <a:extLst>
                    <a:ext uri="{9D8B030D-6E8A-4147-A177-3AD203B41FA5}">
                      <a16:colId xmlns:a16="http://schemas.microsoft.com/office/drawing/2014/main" val="3373099653"/>
                    </a:ext>
                  </a:extLst>
                </a:gridCol>
                <a:gridCol w="1250189">
                  <a:extLst>
                    <a:ext uri="{9D8B030D-6E8A-4147-A177-3AD203B41FA5}">
                      <a16:colId xmlns:a16="http://schemas.microsoft.com/office/drawing/2014/main" val="2251132876"/>
                    </a:ext>
                  </a:extLst>
                </a:gridCol>
              </a:tblGrid>
              <a:tr h="395278">
                <a:tc>
                  <a:txBody>
                    <a:bodyPr/>
                    <a:lstStyle/>
                    <a:p>
                      <a:pPr algn="l" fontAlgn="t"/>
                      <a:r>
                        <a:rPr lang="en-US" sz="2100" b="1" u="none" strike="noStrike">
                          <a:effectLst/>
                        </a:rPr>
                        <a:t>Address</a:t>
                      </a:r>
                      <a:endParaRPr lang="en-US" sz="2100" b="1" i="0" u="none" strike="noStrike">
                        <a:solidFill>
                          <a:srgbClr val="444444"/>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Lot Size</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Front</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Rear </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extLst>
                  <a:ext uri="{0D108BD9-81ED-4DB2-BD59-A6C34878D82A}">
                    <a16:rowId xmlns:a16="http://schemas.microsoft.com/office/drawing/2014/main" val="4180196513"/>
                  </a:ext>
                </a:extLst>
              </a:tr>
              <a:tr h="450141">
                <a:tc>
                  <a:txBody>
                    <a:bodyPr/>
                    <a:lstStyle/>
                    <a:p>
                      <a:pPr algn="l" fontAlgn="t"/>
                      <a:r>
                        <a:rPr lang="en-US" sz="2100" b="0" i="0" u="none" strike="noStrike" dirty="0">
                          <a:solidFill>
                            <a:srgbClr val="000000"/>
                          </a:solidFill>
                          <a:effectLst/>
                          <a:latin typeface="Calibri" panose="020F0502020204030204" pitchFamily="34" charset="0"/>
                        </a:rPr>
                        <a:t>6832 LAKEWOOD</a:t>
                      </a: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110’</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7.8’</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37.4’</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extLst>
                  <a:ext uri="{0D108BD9-81ED-4DB2-BD59-A6C34878D82A}">
                    <a16:rowId xmlns:a16="http://schemas.microsoft.com/office/drawing/2014/main" val="600228946"/>
                  </a:ext>
                </a:extLst>
              </a:tr>
              <a:tr h="457850">
                <a:tc>
                  <a:txBody>
                    <a:bodyPr/>
                    <a:lstStyle/>
                    <a:p>
                      <a:pPr algn="l" fontAlgn="t"/>
                      <a:r>
                        <a:rPr lang="en-US" sz="2100" b="0" i="0" u="none" strike="noStrike" dirty="0">
                          <a:solidFill>
                            <a:srgbClr val="000000"/>
                          </a:solidFill>
                          <a:effectLst/>
                          <a:latin typeface="Calibri" panose="020F0502020204030204" pitchFamily="34" charset="0"/>
                        </a:rPr>
                        <a:t>6944 LAKEWOOD</a:t>
                      </a: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65’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5.2’</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20’ (G)</a:t>
                      </a:r>
                    </a:p>
                  </a:txBody>
                  <a:tcPr marL="18383" marR="18383" marT="18383" marB="0"/>
                </a:tc>
                <a:extLst>
                  <a:ext uri="{0D108BD9-81ED-4DB2-BD59-A6C34878D82A}">
                    <a16:rowId xmlns:a16="http://schemas.microsoft.com/office/drawing/2014/main" val="2640525073"/>
                  </a:ext>
                </a:extLst>
              </a:tr>
              <a:tr h="413110">
                <a:tc>
                  <a:txBody>
                    <a:bodyPr/>
                    <a:lstStyle/>
                    <a:p>
                      <a:pPr algn="l" fontAlgn="t"/>
                      <a:r>
                        <a:rPr lang="en-US" sz="2100" b="0" i="0" u="none" strike="noStrike" dirty="0">
                          <a:solidFill>
                            <a:srgbClr val="000000"/>
                          </a:solidFill>
                          <a:effectLst/>
                          <a:latin typeface="Calibri" panose="020F0502020204030204" pitchFamily="34" charset="0"/>
                        </a:rPr>
                        <a:t>6956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51.6’</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3.7’</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22.5’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36.3’</a:t>
                      </a:r>
                    </a:p>
                  </a:txBody>
                  <a:tcPr marL="18383" marR="18383" marT="18383" marB="0"/>
                </a:tc>
                <a:extLst>
                  <a:ext uri="{0D108BD9-81ED-4DB2-BD59-A6C34878D82A}">
                    <a16:rowId xmlns:a16="http://schemas.microsoft.com/office/drawing/2014/main" val="2387796506"/>
                  </a:ext>
                </a:extLst>
              </a:tr>
              <a:tr h="426279">
                <a:tc>
                  <a:txBody>
                    <a:bodyPr/>
                    <a:lstStyle/>
                    <a:p>
                      <a:pPr algn="l" fontAlgn="t"/>
                      <a:r>
                        <a:rPr lang="en-US" sz="2100" b="0" i="0" u="none" strike="noStrike" dirty="0">
                          <a:solidFill>
                            <a:srgbClr val="000000"/>
                          </a:solidFill>
                          <a:effectLst/>
                          <a:latin typeface="Calibri" panose="020F0502020204030204" pitchFamily="34" charset="0"/>
                        </a:rPr>
                        <a:t>7030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45’ (est.)</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70’ (est.)</a:t>
                      </a:r>
                    </a:p>
                  </a:txBody>
                  <a:tcPr marL="18383" marR="18383" marT="18383" marB="0"/>
                </a:tc>
                <a:extLst>
                  <a:ext uri="{0D108BD9-81ED-4DB2-BD59-A6C34878D82A}">
                    <a16:rowId xmlns:a16="http://schemas.microsoft.com/office/drawing/2014/main" val="2267274285"/>
                  </a:ext>
                </a:extLst>
              </a:tr>
              <a:tr h="413110">
                <a:tc>
                  <a:txBody>
                    <a:bodyPr/>
                    <a:lstStyle/>
                    <a:p>
                      <a:pPr algn="l" fontAlgn="t"/>
                      <a:r>
                        <a:rPr lang="en-US" sz="2100" b="0" i="0" u="none" strike="noStrike" dirty="0">
                          <a:solidFill>
                            <a:srgbClr val="000000"/>
                          </a:solidFill>
                          <a:effectLst/>
                          <a:latin typeface="Calibri" panose="020F0502020204030204" pitchFamily="34" charset="0"/>
                        </a:rPr>
                        <a:t>7102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63’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10’</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extLst>
                  <a:ext uri="{0D108BD9-81ED-4DB2-BD59-A6C34878D82A}">
                    <a16:rowId xmlns:a16="http://schemas.microsoft.com/office/drawing/2014/main" val="3449156056"/>
                  </a:ext>
                </a:extLst>
              </a:tr>
              <a:tr h="492858">
                <a:tc>
                  <a:txBody>
                    <a:bodyPr/>
                    <a:lstStyle/>
                    <a:p>
                      <a:pPr algn="l" fontAlgn="t"/>
                      <a:r>
                        <a:rPr lang="en-US" sz="2100" b="0" i="0" u="none" strike="noStrike" dirty="0">
                          <a:solidFill>
                            <a:srgbClr val="000000"/>
                          </a:solidFill>
                          <a:effectLst/>
                          <a:latin typeface="Calibri" panose="020F0502020204030204" pitchFamily="34" charset="0"/>
                        </a:rPr>
                        <a:t>7118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70’ (est.)</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8’</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48’ (est.)</a:t>
                      </a:r>
                    </a:p>
                  </a:txBody>
                  <a:tcPr marL="18383" marR="18383" marT="18383" marB="0"/>
                </a:tc>
                <a:extLst>
                  <a:ext uri="{0D108BD9-81ED-4DB2-BD59-A6C34878D82A}">
                    <a16:rowId xmlns:a16="http://schemas.microsoft.com/office/drawing/2014/main" val="2642654726"/>
                  </a:ext>
                </a:extLst>
              </a:tr>
              <a:tr h="461241">
                <a:tc>
                  <a:txBody>
                    <a:bodyPr/>
                    <a:lstStyle/>
                    <a:p>
                      <a:pPr algn="l" fontAlgn="t"/>
                      <a:r>
                        <a:rPr lang="en-US" sz="2100" b="0" i="0" u="none" strike="noStrike" dirty="0">
                          <a:solidFill>
                            <a:srgbClr val="000000"/>
                          </a:solidFill>
                          <a:effectLst/>
                          <a:latin typeface="Calibri" panose="020F0502020204030204" pitchFamily="34" charset="0"/>
                        </a:rPr>
                        <a:t>7218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60’</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25’ (est.)</a:t>
                      </a:r>
                    </a:p>
                  </a:txBody>
                  <a:tcPr marL="18383" marR="18383" marT="18383" marB="0"/>
                </a:tc>
                <a:extLst>
                  <a:ext uri="{0D108BD9-81ED-4DB2-BD59-A6C34878D82A}">
                    <a16:rowId xmlns:a16="http://schemas.microsoft.com/office/drawing/2014/main" val="1194557062"/>
                  </a:ext>
                </a:extLst>
              </a:tr>
              <a:tr h="477414">
                <a:tc>
                  <a:txBody>
                    <a:bodyPr/>
                    <a:lstStyle/>
                    <a:p>
                      <a:pPr algn="l" fontAlgn="t"/>
                      <a:r>
                        <a:rPr lang="en-US" sz="2100" b="0" i="0" u="none" strike="noStrike" dirty="0">
                          <a:solidFill>
                            <a:srgbClr val="000000"/>
                          </a:solidFill>
                          <a:effectLst/>
                          <a:latin typeface="Calibri" panose="020F0502020204030204" pitchFamily="34" charset="0"/>
                        </a:rPr>
                        <a:t>7310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58.7’</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14.3’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11.5’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48’ (est.)</a:t>
                      </a:r>
                    </a:p>
                  </a:txBody>
                  <a:tcPr marL="18383" marR="18383" marT="18383" marB="0"/>
                </a:tc>
                <a:extLst>
                  <a:ext uri="{0D108BD9-81ED-4DB2-BD59-A6C34878D82A}">
                    <a16:rowId xmlns:a16="http://schemas.microsoft.com/office/drawing/2014/main" val="1844545363"/>
                  </a:ext>
                </a:extLst>
              </a:tr>
              <a:tr h="737118">
                <a:tc>
                  <a:txBody>
                    <a:bodyPr/>
                    <a:lstStyle/>
                    <a:p>
                      <a:pPr algn="l" fontAlgn="t"/>
                      <a:r>
                        <a:rPr lang="en-US" sz="2100" b="0" i="0" u="none" strike="noStrike" dirty="0">
                          <a:solidFill>
                            <a:srgbClr val="000000"/>
                          </a:solidFill>
                          <a:effectLst/>
                          <a:latin typeface="Calibri" panose="020F0502020204030204" pitchFamily="34" charset="0"/>
                        </a:rPr>
                        <a:t>7311 LAKEWOOD</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40’</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8.6’</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45’ (est.)</a:t>
                      </a:r>
                    </a:p>
                  </a:txBody>
                  <a:tcPr marL="18383" marR="18383" marT="18383" marB="0"/>
                </a:tc>
                <a:extLst>
                  <a:ext uri="{0D108BD9-81ED-4DB2-BD59-A6C34878D82A}">
                    <a16:rowId xmlns:a16="http://schemas.microsoft.com/office/drawing/2014/main" val="815322116"/>
                  </a:ext>
                </a:extLst>
              </a:tr>
            </a:tbl>
          </a:graphicData>
        </a:graphic>
      </p:graphicFrame>
      <p:sp>
        <p:nvSpPr>
          <p:cNvPr id="3" name="Content Placeholder 2">
            <a:extLst>
              <a:ext uri="{FF2B5EF4-FFF2-40B4-BE49-F238E27FC236}">
                <a16:creationId xmlns:a16="http://schemas.microsoft.com/office/drawing/2014/main" id="{05538EEF-A6DE-459A-A905-31BA5833A35C}"/>
              </a:ext>
            </a:extLst>
          </p:cNvPr>
          <p:cNvSpPr txBox="1">
            <a:spLocks/>
          </p:cNvSpPr>
          <p:nvPr/>
        </p:nvSpPr>
        <p:spPr>
          <a:xfrm>
            <a:off x="265034" y="76199"/>
            <a:ext cx="8464296" cy="914401"/>
          </a:xfrm>
          <a:prstGeom prst="rect">
            <a:avLst/>
          </a:prstGeom>
        </p:spPr>
        <p:txBody>
          <a:bodyPr>
            <a:normAutofit fontScale="77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6000"/>
              <a:t>Discussion – Setbacks (Main)</a:t>
            </a:r>
            <a:endParaRPr lang="en-US" sz="6000" dirty="0"/>
          </a:p>
        </p:txBody>
      </p:sp>
    </p:spTree>
    <p:extLst>
      <p:ext uri="{BB962C8B-B14F-4D97-AF65-F5344CB8AC3E}">
        <p14:creationId xmlns:p14="http://schemas.microsoft.com/office/powerpoint/2010/main" val="293737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C25AE-DBA4-4C67-ADFC-A5A4BB9F3E5E}"/>
              </a:ext>
            </a:extLst>
          </p:cNvPr>
          <p:cNvSpPr txBox="1"/>
          <p:nvPr/>
        </p:nvSpPr>
        <p:spPr>
          <a:xfrm>
            <a:off x="228600" y="272534"/>
            <a:ext cx="2209800" cy="369332"/>
          </a:xfrm>
          <a:prstGeom prst="rect">
            <a:avLst/>
          </a:prstGeom>
          <a:noFill/>
        </p:spPr>
        <p:txBody>
          <a:bodyPr wrap="square" rtlCol="0">
            <a:spAutoFit/>
          </a:bodyPr>
          <a:lstStyle/>
          <a:p>
            <a:r>
              <a:rPr lang="en-US" dirty="0"/>
              <a:t>6956 Lakewood Ave</a:t>
            </a:r>
          </a:p>
        </p:txBody>
      </p:sp>
      <p:pic>
        <p:nvPicPr>
          <p:cNvPr id="3" name="Picture 2">
            <a:extLst>
              <a:ext uri="{FF2B5EF4-FFF2-40B4-BE49-F238E27FC236}">
                <a16:creationId xmlns:a16="http://schemas.microsoft.com/office/drawing/2014/main" id="{32A08D84-91A7-40B8-A97B-0BF92105B3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33" t="31111" r="1667" b="6667"/>
          <a:stretch/>
        </p:blipFill>
        <p:spPr>
          <a:xfrm>
            <a:off x="46719" y="675157"/>
            <a:ext cx="9021081" cy="4811243"/>
          </a:xfrm>
          <a:prstGeom prst="rect">
            <a:avLst/>
          </a:prstGeom>
        </p:spPr>
      </p:pic>
    </p:spTree>
    <p:extLst>
      <p:ext uri="{BB962C8B-B14F-4D97-AF65-F5344CB8AC3E}">
        <p14:creationId xmlns:p14="http://schemas.microsoft.com/office/powerpoint/2010/main" val="2162635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C25AE-DBA4-4C67-ADFC-A5A4BB9F3E5E}"/>
              </a:ext>
            </a:extLst>
          </p:cNvPr>
          <p:cNvSpPr txBox="1"/>
          <p:nvPr/>
        </p:nvSpPr>
        <p:spPr>
          <a:xfrm>
            <a:off x="228600" y="272534"/>
            <a:ext cx="2209800" cy="369332"/>
          </a:xfrm>
          <a:prstGeom prst="rect">
            <a:avLst/>
          </a:prstGeom>
          <a:noFill/>
        </p:spPr>
        <p:txBody>
          <a:bodyPr wrap="square" rtlCol="0">
            <a:spAutoFit/>
          </a:bodyPr>
          <a:lstStyle/>
          <a:p>
            <a:r>
              <a:rPr lang="en-US" dirty="0"/>
              <a:t>7030 Lakewood Ave</a:t>
            </a:r>
          </a:p>
        </p:txBody>
      </p:sp>
      <p:pic>
        <p:nvPicPr>
          <p:cNvPr id="5" name="Picture 4">
            <a:extLst>
              <a:ext uri="{FF2B5EF4-FFF2-40B4-BE49-F238E27FC236}">
                <a16:creationId xmlns:a16="http://schemas.microsoft.com/office/drawing/2014/main" id="{22BDDC61-63EA-41C2-9CA2-DF0A886C2FE4}"/>
              </a:ext>
            </a:extLst>
          </p:cNvPr>
          <p:cNvPicPr>
            <a:picLocks noChangeAspect="1"/>
          </p:cNvPicPr>
          <p:nvPr/>
        </p:nvPicPr>
        <p:blipFill>
          <a:blip r:embed="rId2"/>
          <a:stretch>
            <a:fillRect/>
          </a:stretch>
        </p:blipFill>
        <p:spPr>
          <a:xfrm>
            <a:off x="0" y="1066800"/>
            <a:ext cx="9144000" cy="4183831"/>
          </a:xfrm>
          <a:prstGeom prst="rect">
            <a:avLst/>
          </a:prstGeom>
        </p:spPr>
      </p:pic>
    </p:spTree>
    <p:extLst>
      <p:ext uri="{BB962C8B-B14F-4D97-AF65-F5344CB8AC3E}">
        <p14:creationId xmlns:p14="http://schemas.microsoft.com/office/powerpoint/2010/main" val="1280305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CB5F72-4983-4ACE-A95F-699C69EA14CA}"/>
              </a:ext>
            </a:extLst>
          </p:cNvPr>
          <p:cNvGraphicFramePr>
            <a:graphicFrameLocks noGrp="1"/>
          </p:cNvGraphicFramePr>
          <p:nvPr>
            <p:extLst>
              <p:ext uri="{D42A27DB-BD31-4B8C-83A1-F6EECF244321}">
                <p14:modId xmlns:p14="http://schemas.microsoft.com/office/powerpoint/2010/main" val="2437637220"/>
              </p:ext>
            </p:extLst>
          </p:nvPr>
        </p:nvGraphicFramePr>
        <p:xfrm>
          <a:off x="265034" y="838200"/>
          <a:ext cx="8464295" cy="2265719"/>
        </p:xfrm>
        <a:graphic>
          <a:graphicData uri="http://schemas.openxmlformats.org/drawingml/2006/table">
            <a:tbl>
              <a:tblPr>
                <a:tableStyleId>{5C22544A-7EE6-4342-B048-85BDC9FD1C3A}</a:tableStyleId>
              </a:tblPr>
              <a:tblGrid>
                <a:gridCol w="2449314">
                  <a:extLst>
                    <a:ext uri="{9D8B030D-6E8A-4147-A177-3AD203B41FA5}">
                      <a16:colId xmlns:a16="http://schemas.microsoft.com/office/drawing/2014/main" val="1148020497"/>
                    </a:ext>
                  </a:extLst>
                </a:gridCol>
                <a:gridCol w="1520957">
                  <a:extLst>
                    <a:ext uri="{9D8B030D-6E8A-4147-A177-3AD203B41FA5}">
                      <a16:colId xmlns:a16="http://schemas.microsoft.com/office/drawing/2014/main" val="1564390700"/>
                    </a:ext>
                  </a:extLst>
                </a:gridCol>
                <a:gridCol w="1207639">
                  <a:extLst>
                    <a:ext uri="{9D8B030D-6E8A-4147-A177-3AD203B41FA5}">
                      <a16:colId xmlns:a16="http://schemas.microsoft.com/office/drawing/2014/main" val="200318790"/>
                    </a:ext>
                  </a:extLst>
                </a:gridCol>
                <a:gridCol w="1018098">
                  <a:extLst>
                    <a:ext uri="{9D8B030D-6E8A-4147-A177-3AD203B41FA5}">
                      <a16:colId xmlns:a16="http://schemas.microsoft.com/office/drawing/2014/main" val="4103417895"/>
                    </a:ext>
                  </a:extLst>
                </a:gridCol>
                <a:gridCol w="1018098">
                  <a:extLst>
                    <a:ext uri="{9D8B030D-6E8A-4147-A177-3AD203B41FA5}">
                      <a16:colId xmlns:a16="http://schemas.microsoft.com/office/drawing/2014/main" val="3373099653"/>
                    </a:ext>
                  </a:extLst>
                </a:gridCol>
                <a:gridCol w="1250189">
                  <a:extLst>
                    <a:ext uri="{9D8B030D-6E8A-4147-A177-3AD203B41FA5}">
                      <a16:colId xmlns:a16="http://schemas.microsoft.com/office/drawing/2014/main" val="2251132876"/>
                    </a:ext>
                  </a:extLst>
                </a:gridCol>
              </a:tblGrid>
              <a:tr h="528094">
                <a:tc>
                  <a:txBody>
                    <a:bodyPr/>
                    <a:lstStyle/>
                    <a:p>
                      <a:pPr algn="l" fontAlgn="t"/>
                      <a:r>
                        <a:rPr lang="en-US" sz="2100" b="1" u="none" strike="noStrike">
                          <a:effectLst/>
                        </a:rPr>
                        <a:t>Address</a:t>
                      </a:r>
                      <a:endParaRPr lang="en-US" sz="2100" b="1" i="0" u="none" strike="noStrike">
                        <a:solidFill>
                          <a:srgbClr val="444444"/>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Lot Size</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Front</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Rear </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extLst>
                  <a:ext uri="{0D108BD9-81ED-4DB2-BD59-A6C34878D82A}">
                    <a16:rowId xmlns:a16="http://schemas.microsoft.com/office/drawing/2014/main" val="4180196513"/>
                  </a:ext>
                </a:extLst>
              </a:tr>
              <a:tr h="442225">
                <a:tc>
                  <a:txBody>
                    <a:bodyPr/>
                    <a:lstStyle/>
                    <a:p>
                      <a:pPr algn="l" fontAlgn="t"/>
                      <a:r>
                        <a:rPr lang="en-US" sz="2100" b="0" i="0" u="none" strike="noStrike" dirty="0">
                          <a:solidFill>
                            <a:srgbClr val="000000"/>
                          </a:solidFill>
                          <a:effectLst/>
                          <a:latin typeface="Calibri" panose="020F0502020204030204" pitchFamily="34" charset="0"/>
                        </a:rPr>
                        <a:t>6944 LAKESHORE</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51.9’</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11.9’</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56.8’</a:t>
                      </a:r>
                    </a:p>
                  </a:txBody>
                  <a:tcPr marL="18383" marR="18383" marT="18383" marB="0"/>
                </a:tc>
                <a:extLst>
                  <a:ext uri="{0D108BD9-81ED-4DB2-BD59-A6C34878D82A}">
                    <a16:rowId xmlns:a16="http://schemas.microsoft.com/office/drawing/2014/main" val="600228946"/>
                  </a:ext>
                </a:extLst>
              </a:tr>
              <a:tr h="457200">
                <a:tc>
                  <a:txBody>
                    <a:bodyPr/>
                    <a:lstStyle/>
                    <a:p>
                      <a:pPr algn="l" fontAlgn="t"/>
                      <a:r>
                        <a:rPr lang="en-US" sz="2100" b="0" i="0" u="none" strike="noStrike" dirty="0">
                          <a:solidFill>
                            <a:srgbClr val="000000"/>
                          </a:solidFill>
                          <a:effectLst/>
                          <a:latin typeface="Calibri" panose="020F0502020204030204" pitchFamily="34" charset="0"/>
                        </a:rPr>
                        <a:t>7009 LAKESHORE</a:t>
                      </a: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32’ (est.)</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15.8’</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64.2’</a:t>
                      </a:r>
                    </a:p>
                  </a:txBody>
                  <a:tcPr marL="18383" marR="18383" marT="18383" marB="0"/>
                </a:tc>
                <a:extLst>
                  <a:ext uri="{0D108BD9-81ED-4DB2-BD59-A6C34878D82A}">
                    <a16:rowId xmlns:a16="http://schemas.microsoft.com/office/drawing/2014/main" val="2640525073"/>
                  </a:ext>
                </a:extLst>
              </a:tr>
              <a:tr h="457200">
                <a:tc>
                  <a:txBody>
                    <a:bodyPr/>
                    <a:lstStyle/>
                    <a:p>
                      <a:pPr algn="l" fontAlgn="t"/>
                      <a:r>
                        <a:rPr lang="en-US" sz="2100" b="0" i="0" u="none" strike="noStrike" dirty="0">
                          <a:solidFill>
                            <a:srgbClr val="000000"/>
                          </a:solidFill>
                          <a:effectLst/>
                          <a:latin typeface="Calibri" panose="020F0502020204030204" pitchFamily="34" charset="0"/>
                        </a:rPr>
                        <a:t>7012 LAKESHORE</a:t>
                      </a: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40’</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5.9’</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24’</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95’ (est.)</a:t>
                      </a:r>
                    </a:p>
                  </a:txBody>
                  <a:tcPr marL="18383" marR="18383" marT="18383" marB="0"/>
                </a:tc>
                <a:extLst>
                  <a:ext uri="{0D108BD9-81ED-4DB2-BD59-A6C34878D82A}">
                    <a16:rowId xmlns:a16="http://schemas.microsoft.com/office/drawing/2014/main" val="2387796506"/>
                  </a:ext>
                </a:extLst>
              </a:tr>
              <a:tr h="381000">
                <a:tc>
                  <a:txBody>
                    <a:bodyPr/>
                    <a:lstStyle/>
                    <a:p>
                      <a:pPr algn="l" fontAlgn="t"/>
                      <a:r>
                        <a:rPr lang="en-US" sz="2100" b="0" i="0" u="none" strike="noStrike" dirty="0">
                          <a:solidFill>
                            <a:srgbClr val="000000"/>
                          </a:solidFill>
                          <a:effectLst/>
                          <a:latin typeface="Calibri" panose="020F0502020204030204" pitchFamily="34" charset="0"/>
                        </a:rPr>
                        <a:t>7021 LAKESHORE</a:t>
                      </a: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30.5’</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2.7’</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9.4’</a:t>
                      </a:r>
                    </a:p>
                  </a:txBody>
                  <a:tcPr marL="18383" marR="18383" marT="18383" marB="0"/>
                </a:tc>
                <a:tc>
                  <a:txBody>
                    <a:bodyPr/>
                    <a:lstStyle/>
                    <a:p>
                      <a:pPr algn="l" fontAlgn="t"/>
                      <a:r>
                        <a:rPr lang="en-US" sz="2100" b="0" i="0" u="none" strike="noStrike" dirty="0">
                          <a:solidFill>
                            <a:srgbClr val="000000"/>
                          </a:solidFill>
                          <a:effectLst/>
                          <a:latin typeface="Calibri" panose="020F0502020204030204" pitchFamily="34" charset="0"/>
                        </a:rPr>
                        <a:t>46.6’</a:t>
                      </a:r>
                    </a:p>
                  </a:txBody>
                  <a:tcPr marL="18383" marR="18383" marT="18383" marB="0"/>
                </a:tc>
                <a:extLst>
                  <a:ext uri="{0D108BD9-81ED-4DB2-BD59-A6C34878D82A}">
                    <a16:rowId xmlns:a16="http://schemas.microsoft.com/office/drawing/2014/main" val="2267274285"/>
                  </a:ext>
                </a:extLst>
              </a:tr>
            </a:tbl>
          </a:graphicData>
        </a:graphic>
      </p:graphicFrame>
      <p:sp>
        <p:nvSpPr>
          <p:cNvPr id="3" name="Content Placeholder 2">
            <a:extLst>
              <a:ext uri="{FF2B5EF4-FFF2-40B4-BE49-F238E27FC236}">
                <a16:creationId xmlns:a16="http://schemas.microsoft.com/office/drawing/2014/main" id="{05538EEF-A6DE-459A-A905-31BA5833A35C}"/>
              </a:ext>
            </a:extLst>
          </p:cNvPr>
          <p:cNvSpPr txBox="1">
            <a:spLocks/>
          </p:cNvSpPr>
          <p:nvPr/>
        </p:nvSpPr>
        <p:spPr>
          <a:xfrm>
            <a:off x="265034" y="76199"/>
            <a:ext cx="8464296" cy="914401"/>
          </a:xfrm>
          <a:prstGeom prst="rect">
            <a:avLst/>
          </a:prstGeom>
        </p:spPr>
        <p:txBody>
          <a:bodyPr>
            <a:normAutofit fontScale="77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6000"/>
              <a:t>Discussion – Setbacks (Main)</a:t>
            </a:r>
            <a:endParaRPr lang="en-US" sz="6000" dirty="0"/>
          </a:p>
        </p:txBody>
      </p:sp>
    </p:spTree>
    <p:extLst>
      <p:ext uri="{BB962C8B-B14F-4D97-AF65-F5344CB8AC3E}">
        <p14:creationId xmlns:p14="http://schemas.microsoft.com/office/powerpoint/2010/main" val="2387906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F32FAE-52FB-4D52-ADA7-7C7721DAF4E8}"/>
              </a:ext>
            </a:extLst>
          </p:cNvPr>
          <p:cNvPicPr>
            <a:picLocks noChangeAspect="1"/>
          </p:cNvPicPr>
          <p:nvPr/>
        </p:nvPicPr>
        <p:blipFill>
          <a:blip r:embed="rId2"/>
          <a:stretch>
            <a:fillRect/>
          </a:stretch>
        </p:blipFill>
        <p:spPr>
          <a:xfrm>
            <a:off x="1981200" y="152400"/>
            <a:ext cx="6223042" cy="5562600"/>
          </a:xfrm>
          <a:prstGeom prst="rect">
            <a:avLst/>
          </a:prstGeom>
        </p:spPr>
      </p:pic>
      <p:sp>
        <p:nvSpPr>
          <p:cNvPr id="4" name="TextBox 3">
            <a:extLst>
              <a:ext uri="{FF2B5EF4-FFF2-40B4-BE49-F238E27FC236}">
                <a16:creationId xmlns:a16="http://schemas.microsoft.com/office/drawing/2014/main" id="{F39C25AE-DBA4-4C67-ADFC-A5A4BB9F3E5E}"/>
              </a:ext>
            </a:extLst>
          </p:cNvPr>
          <p:cNvSpPr txBox="1"/>
          <p:nvPr/>
        </p:nvSpPr>
        <p:spPr>
          <a:xfrm>
            <a:off x="685800" y="228600"/>
            <a:ext cx="2209800" cy="369332"/>
          </a:xfrm>
          <a:prstGeom prst="rect">
            <a:avLst/>
          </a:prstGeom>
          <a:noFill/>
        </p:spPr>
        <p:txBody>
          <a:bodyPr wrap="square" rtlCol="0">
            <a:spAutoFit/>
          </a:bodyPr>
          <a:lstStyle/>
          <a:p>
            <a:r>
              <a:rPr lang="en-US" dirty="0"/>
              <a:t>6944 Lakeshore Ave</a:t>
            </a:r>
          </a:p>
        </p:txBody>
      </p:sp>
    </p:spTree>
    <p:extLst>
      <p:ext uri="{BB962C8B-B14F-4D97-AF65-F5344CB8AC3E}">
        <p14:creationId xmlns:p14="http://schemas.microsoft.com/office/powerpoint/2010/main" val="338662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CB5F72-4983-4ACE-A95F-699C69EA14CA}"/>
              </a:ext>
            </a:extLst>
          </p:cNvPr>
          <p:cNvGraphicFramePr>
            <a:graphicFrameLocks noGrp="1"/>
          </p:cNvGraphicFramePr>
          <p:nvPr>
            <p:extLst>
              <p:ext uri="{D42A27DB-BD31-4B8C-83A1-F6EECF244321}">
                <p14:modId xmlns:p14="http://schemas.microsoft.com/office/powerpoint/2010/main" val="227016857"/>
              </p:ext>
            </p:extLst>
          </p:nvPr>
        </p:nvGraphicFramePr>
        <p:xfrm>
          <a:off x="265034" y="838200"/>
          <a:ext cx="8464295" cy="4399319"/>
        </p:xfrm>
        <a:graphic>
          <a:graphicData uri="http://schemas.openxmlformats.org/drawingml/2006/table">
            <a:tbl>
              <a:tblPr>
                <a:tableStyleId>{5C22544A-7EE6-4342-B048-85BDC9FD1C3A}</a:tableStyleId>
              </a:tblPr>
              <a:tblGrid>
                <a:gridCol w="2449314">
                  <a:extLst>
                    <a:ext uri="{9D8B030D-6E8A-4147-A177-3AD203B41FA5}">
                      <a16:colId xmlns:a16="http://schemas.microsoft.com/office/drawing/2014/main" val="1148020497"/>
                    </a:ext>
                  </a:extLst>
                </a:gridCol>
                <a:gridCol w="1520957">
                  <a:extLst>
                    <a:ext uri="{9D8B030D-6E8A-4147-A177-3AD203B41FA5}">
                      <a16:colId xmlns:a16="http://schemas.microsoft.com/office/drawing/2014/main" val="1564390700"/>
                    </a:ext>
                  </a:extLst>
                </a:gridCol>
                <a:gridCol w="1207639">
                  <a:extLst>
                    <a:ext uri="{9D8B030D-6E8A-4147-A177-3AD203B41FA5}">
                      <a16:colId xmlns:a16="http://schemas.microsoft.com/office/drawing/2014/main" val="200318790"/>
                    </a:ext>
                  </a:extLst>
                </a:gridCol>
                <a:gridCol w="1018098">
                  <a:extLst>
                    <a:ext uri="{9D8B030D-6E8A-4147-A177-3AD203B41FA5}">
                      <a16:colId xmlns:a16="http://schemas.microsoft.com/office/drawing/2014/main" val="4103417895"/>
                    </a:ext>
                  </a:extLst>
                </a:gridCol>
                <a:gridCol w="1018098">
                  <a:extLst>
                    <a:ext uri="{9D8B030D-6E8A-4147-A177-3AD203B41FA5}">
                      <a16:colId xmlns:a16="http://schemas.microsoft.com/office/drawing/2014/main" val="3373099653"/>
                    </a:ext>
                  </a:extLst>
                </a:gridCol>
                <a:gridCol w="1250189">
                  <a:extLst>
                    <a:ext uri="{9D8B030D-6E8A-4147-A177-3AD203B41FA5}">
                      <a16:colId xmlns:a16="http://schemas.microsoft.com/office/drawing/2014/main" val="2251132876"/>
                    </a:ext>
                  </a:extLst>
                </a:gridCol>
              </a:tblGrid>
              <a:tr h="528094">
                <a:tc>
                  <a:txBody>
                    <a:bodyPr/>
                    <a:lstStyle/>
                    <a:p>
                      <a:pPr algn="l" fontAlgn="t"/>
                      <a:r>
                        <a:rPr lang="en-US" sz="2100" b="1" u="none" strike="noStrike">
                          <a:effectLst/>
                        </a:rPr>
                        <a:t>Address</a:t>
                      </a:r>
                      <a:endParaRPr lang="en-US" sz="2100" b="1" i="0" u="none" strike="noStrike">
                        <a:solidFill>
                          <a:srgbClr val="444444"/>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Lot Size</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Front</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a:effectLst/>
                        </a:rPr>
                        <a:t>Side</a:t>
                      </a:r>
                      <a:endParaRPr lang="en-US" sz="2100" b="1" i="0" u="none" strike="noStrike">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tc>
                  <a:txBody>
                    <a:bodyPr/>
                    <a:lstStyle/>
                    <a:p>
                      <a:pPr algn="l" fontAlgn="t"/>
                      <a:r>
                        <a:rPr lang="en-US" sz="2100" b="1" u="none" strike="noStrike" dirty="0">
                          <a:effectLst/>
                        </a:rPr>
                        <a:t>Rear </a:t>
                      </a:r>
                      <a:endParaRPr lang="en-US" sz="2100" b="1" i="0" u="none" strike="noStrike" dirty="0">
                        <a:solidFill>
                          <a:srgbClr val="000000"/>
                        </a:solidFill>
                        <a:effectLst/>
                        <a:latin typeface="Calibri" panose="020F0502020204030204" pitchFamily="34" charset="0"/>
                      </a:endParaRPr>
                    </a:p>
                  </a:txBody>
                  <a:tcPr marL="18383" marR="18383" marT="18383" marB="0">
                    <a:solidFill>
                      <a:schemeClr val="tx2">
                        <a:lumMod val="20000"/>
                        <a:lumOff val="80000"/>
                      </a:schemeClr>
                    </a:solidFill>
                  </a:tcPr>
                </a:tc>
                <a:extLst>
                  <a:ext uri="{0D108BD9-81ED-4DB2-BD59-A6C34878D82A}">
                    <a16:rowId xmlns:a16="http://schemas.microsoft.com/office/drawing/2014/main" val="4180196513"/>
                  </a:ext>
                </a:extLst>
              </a:tr>
              <a:tr h="601392">
                <a:tc>
                  <a:txBody>
                    <a:bodyPr/>
                    <a:lstStyle/>
                    <a:p>
                      <a:pPr algn="l" fontAlgn="t"/>
                      <a:r>
                        <a:rPr lang="en-US" sz="2100" u="none" strike="noStrike" dirty="0">
                          <a:effectLst/>
                        </a:rPr>
                        <a:t>7030 TOKALON</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60.7'</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18.0'</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26.4'</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dirty="0">
                        <a:solidFill>
                          <a:srgbClr val="000000"/>
                        </a:solidFill>
                        <a:effectLst/>
                        <a:latin typeface="Calibri" panose="020F0502020204030204" pitchFamily="34" charset="0"/>
                      </a:endParaRPr>
                    </a:p>
                  </a:txBody>
                  <a:tcPr marL="18383" marR="18383" marT="18383" marB="0"/>
                </a:tc>
                <a:extLst>
                  <a:ext uri="{0D108BD9-81ED-4DB2-BD59-A6C34878D82A}">
                    <a16:rowId xmlns:a16="http://schemas.microsoft.com/office/drawing/2014/main" val="600228946"/>
                  </a:ext>
                </a:extLst>
              </a:tr>
              <a:tr h="611690">
                <a:tc>
                  <a:txBody>
                    <a:bodyPr/>
                    <a:lstStyle/>
                    <a:p>
                      <a:pPr algn="l" fontAlgn="t"/>
                      <a:r>
                        <a:rPr lang="en-US" sz="2100" u="none" strike="noStrike" dirty="0">
                          <a:effectLst/>
                        </a:rPr>
                        <a:t>7022 TOKALON</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211.5'</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5'</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5'</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5'</a:t>
                      </a:r>
                      <a:endParaRPr lang="en-US" sz="2100" b="0" i="0" u="none" strike="noStrike">
                        <a:solidFill>
                          <a:srgbClr val="000000"/>
                        </a:solidFill>
                        <a:effectLst/>
                        <a:latin typeface="Calibri" panose="020F0502020204030204" pitchFamily="34" charset="0"/>
                      </a:endParaRPr>
                    </a:p>
                  </a:txBody>
                  <a:tcPr marL="18383" marR="18383" marT="18383" marB="0"/>
                </a:tc>
                <a:extLst>
                  <a:ext uri="{0D108BD9-81ED-4DB2-BD59-A6C34878D82A}">
                    <a16:rowId xmlns:a16="http://schemas.microsoft.com/office/drawing/2014/main" val="2640525073"/>
                  </a:ext>
                </a:extLst>
              </a:tr>
              <a:tr h="551918">
                <a:tc>
                  <a:txBody>
                    <a:bodyPr/>
                    <a:lstStyle/>
                    <a:p>
                      <a:pPr algn="l" fontAlgn="t"/>
                      <a:r>
                        <a:rPr lang="en-US" sz="2100" u="none" strike="noStrike" dirty="0">
                          <a:effectLst/>
                        </a:rPr>
                        <a:t>7019 TOKALON</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58.1'</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11.2'</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9.8'</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122.5'</a:t>
                      </a:r>
                      <a:endParaRPr lang="en-US" sz="2100" b="0" i="0" u="none" strike="noStrike">
                        <a:solidFill>
                          <a:srgbClr val="000000"/>
                        </a:solidFill>
                        <a:effectLst/>
                        <a:latin typeface="Calibri" panose="020F0502020204030204" pitchFamily="34" charset="0"/>
                      </a:endParaRPr>
                    </a:p>
                  </a:txBody>
                  <a:tcPr marL="18383" marR="18383" marT="18383" marB="0"/>
                </a:tc>
                <a:extLst>
                  <a:ext uri="{0D108BD9-81ED-4DB2-BD59-A6C34878D82A}">
                    <a16:rowId xmlns:a16="http://schemas.microsoft.com/office/drawing/2014/main" val="2387796506"/>
                  </a:ext>
                </a:extLst>
              </a:tr>
              <a:tr h="569512">
                <a:tc>
                  <a:txBody>
                    <a:bodyPr/>
                    <a:lstStyle/>
                    <a:p>
                      <a:pPr algn="l" fontAlgn="t"/>
                      <a:r>
                        <a:rPr lang="en-US" sz="2100" u="none" strike="noStrike" dirty="0">
                          <a:effectLst/>
                        </a:rPr>
                        <a:t>6968 TOKALON</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18779 SF</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dirty="0">
                          <a:effectLst/>
                        </a:rPr>
                        <a:t>57.5'</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26'</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12.8'</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extLst>
                  <a:ext uri="{0D108BD9-81ED-4DB2-BD59-A6C34878D82A}">
                    <a16:rowId xmlns:a16="http://schemas.microsoft.com/office/drawing/2014/main" val="2267274285"/>
                  </a:ext>
                </a:extLst>
              </a:tr>
              <a:tr h="551918">
                <a:tc>
                  <a:txBody>
                    <a:bodyPr/>
                    <a:lstStyle/>
                    <a:p>
                      <a:pPr algn="l" fontAlgn="t"/>
                      <a:r>
                        <a:rPr lang="en-US" sz="2100" u="none" strike="noStrike" dirty="0">
                          <a:effectLst/>
                        </a:rPr>
                        <a:t>6875 TOKALON</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6'</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dirty="0">
                          <a:effectLst/>
                        </a:rPr>
                        <a:t>25’ (est.)</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endParaRPr lang="en-US" sz="2100" b="0" i="0" u="none" strike="noStrike">
                        <a:solidFill>
                          <a:srgbClr val="000000"/>
                        </a:solidFill>
                        <a:effectLst/>
                        <a:latin typeface="Calibri" panose="020F0502020204030204" pitchFamily="34" charset="0"/>
                      </a:endParaRPr>
                    </a:p>
                  </a:txBody>
                  <a:tcPr marL="18383" marR="18383" marT="18383" marB="0"/>
                </a:tc>
                <a:extLst>
                  <a:ext uri="{0D108BD9-81ED-4DB2-BD59-A6C34878D82A}">
                    <a16:rowId xmlns:a16="http://schemas.microsoft.com/office/drawing/2014/main" val="3449156056"/>
                  </a:ext>
                </a:extLst>
              </a:tr>
              <a:tr h="984795">
                <a:tc>
                  <a:txBody>
                    <a:bodyPr/>
                    <a:lstStyle/>
                    <a:p>
                      <a:pPr algn="l" fontAlgn="t"/>
                      <a:r>
                        <a:rPr lang="en-US" sz="2100" u="none" strike="noStrike" dirty="0">
                          <a:effectLst/>
                        </a:rPr>
                        <a:t>6934 TOKALON</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dirty="0">
                          <a:effectLst/>
                        </a:rPr>
                        <a:t>~13275 SF</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dirty="0">
                          <a:effectLst/>
                        </a:rPr>
                        <a:t>55’ (est.)</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dirty="0">
                          <a:effectLst/>
                        </a:rPr>
                        <a:t>6'</a:t>
                      </a:r>
                      <a:endParaRPr lang="en-US" sz="2100" b="0" i="0" u="none" strike="noStrike" dirty="0">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a:effectLst/>
                        </a:rPr>
                        <a:t>6'</a:t>
                      </a:r>
                      <a:endParaRPr lang="en-US" sz="2100" b="0" i="0" u="none" strike="noStrike">
                        <a:solidFill>
                          <a:srgbClr val="000000"/>
                        </a:solidFill>
                        <a:effectLst/>
                        <a:latin typeface="Calibri" panose="020F0502020204030204" pitchFamily="34" charset="0"/>
                      </a:endParaRPr>
                    </a:p>
                  </a:txBody>
                  <a:tcPr marL="18383" marR="18383" marT="18383" marB="0"/>
                </a:tc>
                <a:tc>
                  <a:txBody>
                    <a:bodyPr/>
                    <a:lstStyle/>
                    <a:p>
                      <a:pPr algn="l" fontAlgn="t"/>
                      <a:r>
                        <a:rPr lang="en-US" sz="2100" u="none" strike="noStrike" dirty="0">
                          <a:effectLst/>
                        </a:rPr>
                        <a:t>6'</a:t>
                      </a:r>
                      <a:endParaRPr lang="en-US" sz="2100" b="0" i="0" u="none" strike="noStrike" dirty="0">
                        <a:solidFill>
                          <a:srgbClr val="000000"/>
                        </a:solidFill>
                        <a:effectLst/>
                        <a:latin typeface="Calibri" panose="020F0502020204030204" pitchFamily="34" charset="0"/>
                      </a:endParaRPr>
                    </a:p>
                  </a:txBody>
                  <a:tcPr marL="18383" marR="18383" marT="18383" marB="0"/>
                </a:tc>
                <a:extLst>
                  <a:ext uri="{0D108BD9-81ED-4DB2-BD59-A6C34878D82A}">
                    <a16:rowId xmlns:a16="http://schemas.microsoft.com/office/drawing/2014/main" val="2642654726"/>
                  </a:ext>
                </a:extLst>
              </a:tr>
            </a:tbl>
          </a:graphicData>
        </a:graphic>
      </p:graphicFrame>
      <p:sp>
        <p:nvSpPr>
          <p:cNvPr id="3" name="Content Placeholder 2">
            <a:extLst>
              <a:ext uri="{FF2B5EF4-FFF2-40B4-BE49-F238E27FC236}">
                <a16:creationId xmlns:a16="http://schemas.microsoft.com/office/drawing/2014/main" id="{05538EEF-A6DE-459A-A905-31BA5833A35C}"/>
              </a:ext>
            </a:extLst>
          </p:cNvPr>
          <p:cNvSpPr txBox="1">
            <a:spLocks/>
          </p:cNvSpPr>
          <p:nvPr/>
        </p:nvSpPr>
        <p:spPr>
          <a:xfrm>
            <a:off x="265034" y="76199"/>
            <a:ext cx="8464296" cy="914401"/>
          </a:xfrm>
          <a:prstGeom prst="rect">
            <a:avLst/>
          </a:prstGeom>
        </p:spPr>
        <p:txBody>
          <a:bodyPr>
            <a:normAutofit fontScale="77500" lnSpcReduction="2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6000"/>
              <a:t>Discussion – Setbacks (Main)</a:t>
            </a:r>
            <a:endParaRPr lang="en-US" sz="6000" dirty="0"/>
          </a:p>
        </p:txBody>
      </p:sp>
    </p:spTree>
    <p:extLst>
      <p:ext uri="{BB962C8B-B14F-4D97-AF65-F5344CB8AC3E}">
        <p14:creationId xmlns:p14="http://schemas.microsoft.com/office/powerpoint/2010/main" val="172603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3000" cy="5227638"/>
          </a:xfrm>
        </p:spPr>
        <p:txBody>
          <a:bodyPr>
            <a:normAutofit/>
          </a:bodyPr>
          <a:lstStyle/>
          <a:p>
            <a:pPr>
              <a:lnSpc>
                <a:spcPct val="120000"/>
              </a:lnSpc>
            </a:pPr>
            <a:r>
              <a:rPr lang="en-US" dirty="0"/>
              <a:t>This meeting is the 6th Post-Application Neighborhood Meeting to discuss the CD expansion process and the development and architectural standards the neighborhood may want to amend, based on the petition.</a:t>
            </a:r>
          </a:p>
          <a:p>
            <a:pPr>
              <a:lnSpc>
                <a:spcPct val="120000"/>
              </a:lnSpc>
            </a:pPr>
            <a:r>
              <a:rPr lang="en-US" dirty="0"/>
              <a:t>Discussion</a:t>
            </a:r>
          </a:p>
          <a:p>
            <a:pPr marL="800100" lvl="1" indent="-342900">
              <a:spcBef>
                <a:spcPts val="0"/>
              </a:spcBef>
              <a:buClrTx/>
              <a:defRPr/>
            </a:pPr>
            <a:r>
              <a:rPr kumimoji="0" lang="en-US" sz="2200" b="0" i="0" u="none" strike="noStrike" kern="1200" cap="none" spc="0" normalizeH="0" baseline="0" noProof="0" dirty="0">
                <a:ln>
                  <a:noFill/>
                </a:ln>
                <a:solidFill>
                  <a:srgbClr val="063F88"/>
                </a:solidFill>
                <a:effectLst/>
                <a:highlight>
                  <a:srgbClr val="FFFFFF"/>
                </a:highlight>
                <a:uLnTx/>
                <a:uFillTx/>
                <a:latin typeface="Calibri"/>
                <a:ea typeface="+mn-ea"/>
                <a:cs typeface="+mn-cs"/>
              </a:rPr>
              <a:t>Recap – Floor Area Ratio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063F88"/>
                </a:solidFill>
                <a:highlight>
                  <a:srgbClr val="FFFFFF"/>
                </a:highlight>
                <a:latin typeface="Calibri"/>
                <a:cs typeface="+mn-cs"/>
              </a:rPr>
              <a:t>Setbacks – Main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63F88"/>
                </a:solidFill>
                <a:effectLst/>
                <a:highlight>
                  <a:srgbClr val="FFFFFF"/>
                </a:highlight>
                <a:uLnTx/>
                <a:uFillTx/>
                <a:latin typeface="Calibri"/>
                <a:ea typeface="+mn-ea"/>
                <a:cs typeface="+mn-cs"/>
              </a:rPr>
              <a:t>Setbacks – Accessory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063F88"/>
                </a:solidFill>
                <a:highlight>
                  <a:srgbClr val="FFFFFF"/>
                </a:highlight>
                <a:latin typeface="Calibri"/>
                <a:cs typeface="+mn-cs"/>
              </a:rPr>
              <a:t>Accessory Structures</a:t>
            </a:r>
            <a:endParaRPr kumimoji="0" lang="en-US" sz="2200" b="0" i="0" u="none" strike="noStrike" kern="1200" cap="none" spc="0" normalizeH="0" baseline="0" noProof="0" dirty="0">
              <a:ln>
                <a:noFill/>
              </a:ln>
              <a:solidFill>
                <a:srgbClr val="063F88"/>
              </a:solidFill>
              <a:effectLst/>
              <a:highlight>
                <a:srgbClr val="FFFFFF"/>
              </a:highligh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063F88"/>
                </a:solidFill>
                <a:highlight>
                  <a:srgbClr val="FFFFFF"/>
                </a:highlight>
                <a:latin typeface="Calibri"/>
                <a:cs typeface="+mn-cs"/>
              </a:rPr>
              <a:t>Solar</a:t>
            </a:r>
            <a:endParaRPr kumimoji="0" lang="en-US" sz="2200" b="0" i="0" u="none" strike="noStrike" kern="1200" cap="none" spc="0" normalizeH="0" baseline="0" noProof="0" dirty="0">
              <a:ln>
                <a:noFill/>
              </a:ln>
              <a:solidFill>
                <a:srgbClr val="063F88"/>
              </a:solidFill>
              <a:effectLst/>
              <a:highlight>
                <a:srgbClr val="FFFFFF"/>
              </a:highlight>
              <a:uLnTx/>
              <a:uFillTx/>
              <a:latin typeface="Calibri"/>
              <a:ea typeface="+mn-ea"/>
              <a:cs typeface="+mn-cs"/>
            </a:endParaRPr>
          </a:p>
          <a:p>
            <a:pPr>
              <a:lnSpc>
                <a:spcPct val="120000"/>
              </a:lnSpc>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47640"/>
            <a:ext cx="2057400" cy="365125"/>
          </a:xfrm>
        </p:spPr>
        <p:txBody>
          <a:bodyPr/>
          <a:lstStyle/>
          <a:p>
            <a:fld id="{EBB82CAC-BB48-4110-88D3-F3CCD57C994D}" type="slidenum">
              <a:rPr lang="en-US" smtClean="0"/>
              <a:pPr/>
              <a:t>4</a:t>
            </a:fld>
            <a:endParaRPr lang="en-US" dirty="0"/>
          </a:p>
        </p:txBody>
      </p:sp>
    </p:spTree>
    <p:extLst>
      <p:ext uri="{BB962C8B-B14F-4D97-AF65-F5344CB8AC3E}">
        <p14:creationId xmlns:p14="http://schemas.microsoft.com/office/powerpoint/2010/main" val="2695148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33A4F7-6325-40D1-B009-19CF4C695E94}"/>
              </a:ext>
            </a:extLst>
          </p:cNvPr>
          <p:cNvPicPr>
            <a:picLocks noChangeAspect="1"/>
          </p:cNvPicPr>
          <p:nvPr/>
        </p:nvPicPr>
        <p:blipFill>
          <a:blip r:embed="rId2"/>
          <a:stretch>
            <a:fillRect/>
          </a:stretch>
        </p:blipFill>
        <p:spPr>
          <a:xfrm rot="16200000">
            <a:off x="1918347" y="-1003949"/>
            <a:ext cx="5383503" cy="7696201"/>
          </a:xfrm>
          <a:prstGeom prst="rect">
            <a:avLst/>
          </a:prstGeom>
        </p:spPr>
      </p:pic>
      <p:sp>
        <p:nvSpPr>
          <p:cNvPr id="4" name="TextBox 3">
            <a:extLst>
              <a:ext uri="{FF2B5EF4-FFF2-40B4-BE49-F238E27FC236}">
                <a16:creationId xmlns:a16="http://schemas.microsoft.com/office/drawing/2014/main" id="{F39C25AE-DBA4-4C67-ADFC-A5A4BB9F3E5E}"/>
              </a:ext>
            </a:extLst>
          </p:cNvPr>
          <p:cNvSpPr txBox="1"/>
          <p:nvPr/>
        </p:nvSpPr>
        <p:spPr>
          <a:xfrm>
            <a:off x="761997" y="5557358"/>
            <a:ext cx="1752601" cy="369332"/>
          </a:xfrm>
          <a:prstGeom prst="rect">
            <a:avLst/>
          </a:prstGeom>
          <a:noFill/>
        </p:spPr>
        <p:txBody>
          <a:bodyPr wrap="square" rtlCol="0">
            <a:spAutoFit/>
          </a:bodyPr>
          <a:lstStyle/>
          <a:p>
            <a:r>
              <a:rPr lang="en-US" dirty="0"/>
              <a:t>6875 </a:t>
            </a:r>
            <a:r>
              <a:rPr lang="en-US" dirty="0" err="1"/>
              <a:t>Tokalon</a:t>
            </a:r>
            <a:r>
              <a:rPr lang="en-US" dirty="0"/>
              <a:t> Dr</a:t>
            </a:r>
          </a:p>
        </p:txBody>
      </p:sp>
    </p:spTree>
    <p:extLst>
      <p:ext uri="{BB962C8B-B14F-4D97-AF65-F5344CB8AC3E}">
        <p14:creationId xmlns:p14="http://schemas.microsoft.com/office/powerpoint/2010/main" val="328811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609" y="135122"/>
            <a:ext cx="8464296" cy="914400"/>
          </a:xfrm>
        </p:spPr>
        <p:txBody>
          <a:bodyPr>
            <a:normAutofit fontScale="85000" lnSpcReduction="10000"/>
          </a:bodyPr>
          <a:lstStyle/>
          <a:p>
            <a:pPr marL="0" indent="0" algn="ctr">
              <a:buNone/>
            </a:pPr>
            <a:r>
              <a:rPr lang="en-US" sz="6700" dirty="0"/>
              <a:t>Recap – Setbacks (Main)</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609600" y="1146544"/>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41</a:t>
            </a:fld>
            <a:endParaRPr lang="en-US" dirty="0"/>
          </a:p>
        </p:txBody>
      </p:sp>
      <p:sp>
        <p:nvSpPr>
          <p:cNvPr id="7" name="Content Placeholder 9">
            <a:extLst>
              <a:ext uri="{FF2B5EF4-FFF2-40B4-BE49-F238E27FC236}">
                <a16:creationId xmlns:a16="http://schemas.microsoft.com/office/drawing/2014/main" id="{8EBF2915-50AA-42A3-ABB6-B1F240DDA28C}"/>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endParaRPr lang="en-US" dirty="0"/>
          </a:p>
        </p:txBody>
      </p:sp>
      <p:sp>
        <p:nvSpPr>
          <p:cNvPr id="8" name="Content Placeholder 9">
            <a:extLst>
              <a:ext uri="{FF2B5EF4-FFF2-40B4-BE49-F238E27FC236}">
                <a16:creationId xmlns:a16="http://schemas.microsoft.com/office/drawing/2014/main" id="{374FE55D-7B51-40C0-97C8-0D96A73557F5}"/>
              </a:ext>
            </a:extLst>
          </p:cNvPr>
          <p:cNvSpPr txBox="1">
            <a:spLocks/>
          </p:cNvSpPr>
          <p:nvPr/>
        </p:nvSpPr>
        <p:spPr>
          <a:xfrm>
            <a:off x="350095" y="952500"/>
            <a:ext cx="83058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u="sng" dirty="0"/>
              <a:t>Overall</a:t>
            </a:r>
            <a:r>
              <a:rPr lang="en-US" sz="2400" dirty="0"/>
              <a:t> – support for using the average of adjacent structures to establish the Front Yard Setback for additions, remodels, new construction.</a:t>
            </a:r>
          </a:p>
          <a:p>
            <a:pPr lvl="1">
              <a:spcBef>
                <a:spcPts val="1200"/>
              </a:spcBef>
              <a:buFont typeface="Wingdings" panose="05000000000000000000" pitchFamily="2" charset="2"/>
              <a:buChar char="Ø"/>
            </a:pPr>
            <a:endParaRPr lang="en-US" sz="2000" dirty="0"/>
          </a:p>
          <a:p>
            <a:pPr>
              <a:spcBef>
                <a:spcPts val="1200"/>
              </a:spcBef>
              <a:buFont typeface="Wingdings" panose="05000000000000000000" pitchFamily="2" charset="2"/>
              <a:buChar char="Ø"/>
            </a:pPr>
            <a:endParaRPr lang="en-US" sz="2400" dirty="0"/>
          </a:p>
        </p:txBody>
      </p:sp>
    </p:spTree>
    <p:extLst>
      <p:ext uri="{BB962C8B-B14F-4D97-AF65-F5344CB8AC3E}">
        <p14:creationId xmlns:p14="http://schemas.microsoft.com/office/powerpoint/2010/main" val="3257526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790956" y="-109727"/>
            <a:ext cx="7562088" cy="792162"/>
          </a:xfrm>
        </p:spPr>
        <p:txBody>
          <a:bodyPr/>
          <a:lstStyle/>
          <a:p>
            <a:r>
              <a:rPr lang="en-US" dirty="0"/>
              <a:t>Petition Topic – Setbacks (Accessory)</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200" y="533400"/>
            <a:ext cx="8915400" cy="5041710"/>
          </a:xfrm>
        </p:spPr>
        <p:txBody>
          <a:bodyPr>
            <a:normAutofit fontScale="77500" lnSpcReduction="20000"/>
          </a:bodyPr>
          <a:lstStyle/>
          <a:p>
            <a:pPr marL="0" indent="0">
              <a:spcBef>
                <a:spcPts val="1200"/>
              </a:spcBef>
              <a:buNone/>
            </a:pPr>
            <a:r>
              <a:rPr lang="en-US" dirty="0"/>
              <a:t>Modifying side and rear setback requirements for accessory structures</a:t>
            </a:r>
          </a:p>
          <a:p>
            <a:pPr marL="0" indent="0">
              <a:spcBef>
                <a:spcPts val="1200"/>
              </a:spcBef>
              <a:buNone/>
            </a:pPr>
            <a:r>
              <a:rPr lang="en-US" dirty="0"/>
              <a:t>Provisions for existing non-conforming structures</a:t>
            </a:r>
          </a:p>
          <a:p>
            <a:pPr marL="0" indent="0">
              <a:spcBef>
                <a:spcPts val="1200"/>
              </a:spcBef>
              <a:buNone/>
            </a:pPr>
            <a:r>
              <a:rPr lang="en-US" b="1" dirty="0"/>
              <a:t>Existing Regulations CD-2</a:t>
            </a:r>
          </a:p>
          <a:p>
            <a:pPr>
              <a:spcBef>
                <a:spcPts val="1200"/>
              </a:spcBef>
            </a:pPr>
            <a:r>
              <a:rPr lang="en-US" dirty="0"/>
              <a:t>(A) All garage and accessory structures are exempt from side and rear yard setback requirements and may extend along the entire distance of the rear lot line provided that:</a:t>
            </a:r>
          </a:p>
          <a:p>
            <a:pPr lvl="1">
              <a:spcBef>
                <a:spcPts val="1200"/>
              </a:spcBef>
            </a:pPr>
            <a:r>
              <a:rPr lang="en-US" dirty="0"/>
              <a:t>(</a:t>
            </a:r>
            <a:r>
              <a:rPr lang="en-US" dirty="0" err="1"/>
              <a:t>i</a:t>
            </a:r>
            <a:r>
              <a:rPr lang="en-US" dirty="0"/>
              <a:t>) no portion of the garage or accessory structure extends into the front half of the area between the rear lot line and the primary rear facade of the main structure; and</a:t>
            </a:r>
          </a:p>
          <a:p>
            <a:pPr lvl="1">
              <a:spcBef>
                <a:spcPts val="1200"/>
              </a:spcBef>
            </a:pPr>
            <a:r>
              <a:rPr lang="en-US" dirty="0"/>
              <a:t>(ii) the second floor of any such structure does not extend along the width of the lot for a distance greater than:</a:t>
            </a:r>
          </a:p>
          <a:p>
            <a:pPr lvl="2">
              <a:spcBef>
                <a:spcPts val="1200"/>
              </a:spcBef>
            </a:pPr>
            <a:r>
              <a:rPr lang="en-US" dirty="0"/>
              <a:t>(aa) 40 feet; or</a:t>
            </a:r>
          </a:p>
          <a:p>
            <a:pPr lvl="2">
              <a:spcBef>
                <a:spcPts val="1200"/>
              </a:spcBef>
            </a:pPr>
            <a:r>
              <a:rPr lang="en-US" dirty="0"/>
              <a:t>(bb) 60 percent of the length of the rear lot line.</a:t>
            </a:r>
          </a:p>
          <a:p>
            <a:pPr>
              <a:spcBef>
                <a:spcPts val="1200"/>
              </a:spcBef>
            </a:pPr>
            <a:r>
              <a:rPr lang="en-US" dirty="0"/>
              <a:t>(B) All eaves and overhangs of all accessory structures must be located within the confines of a lot.</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42</a:t>
            </a:fld>
            <a:endParaRPr lang="en-US" dirty="0"/>
          </a:p>
        </p:txBody>
      </p:sp>
    </p:spTree>
    <p:extLst>
      <p:ext uri="{BB962C8B-B14F-4D97-AF65-F5344CB8AC3E}">
        <p14:creationId xmlns:p14="http://schemas.microsoft.com/office/powerpoint/2010/main" val="1936572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304800" y="-109727"/>
            <a:ext cx="8458200" cy="792162"/>
          </a:xfrm>
        </p:spPr>
        <p:txBody>
          <a:bodyPr>
            <a:normAutofit fontScale="90000"/>
          </a:bodyPr>
          <a:lstStyle/>
          <a:p>
            <a:r>
              <a:rPr lang="en-US" dirty="0"/>
              <a:t>Petition Topic – Setbacks (Accessory) (Cont.)</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76200" y="533400"/>
            <a:ext cx="8915400" cy="5410200"/>
          </a:xfrm>
        </p:spPr>
        <p:txBody>
          <a:bodyPr>
            <a:normAutofit fontScale="77500" lnSpcReduction="20000"/>
          </a:bodyPr>
          <a:lstStyle/>
          <a:p>
            <a:pPr marL="0" indent="0">
              <a:spcBef>
                <a:spcPts val="1200"/>
              </a:spcBef>
              <a:buNone/>
            </a:pPr>
            <a:r>
              <a:rPr lang="en-US" b="1" dirty="0"/>
              <a:t>Existing Regulations CD-2 (Cont.)</a:t>
            </a:r>
          </a:p>
          <a:p>
            <a:pPr>
              <a:spcBef>
                <a:spcPts val="1200"/>
              </a:spcBef>
            </a:pPr>
            <a:r>
              <a:rPr lang="en-US" dirty="0"/>
              <a:t>(C) Any new construction of a wall of a building located less than three feet from an adjacent lot is required to meet a one-hour fire rating as described by the Dallas Building Code, as amended.  These walls are not permitted to have window or door openings.</a:t>
            </a:r>
          </a:p>
          <a:p>
            <a:pPr>
              <a:spcBef>
                <a:spcPts val="1200"/>
              </a:spcBef>
            </a:pPr>
            <a:r>
              <a:rPr lang="en-US" dirty="0"/>
              <a:t>(D) Any construction of a wall of a building located less than three feet  from a street or alley must meet the provisions of the Dallas Building Code, as amended.</a:t>
            </a:r>
          </a:p>
          <a:p>
            <a:pPr>
              <a:spcBef>
                <a:spcPts val="1200"/>
              </a:spcBef>
            </a:pPr>
            <a:r>
              <a:rPr lang="en-US" dirty="0"/>
              <a:t>(E) No side yard setback is required for:</a:t>
            </a:r>
          </a:p>
          <a:p>
            <a:pPr lvl="1">
              <a:spcBef>
                <a:spcPts val="1200"/>
              </a:spcBef>
            </a:pPr>
            <a:r>
              <a:rPr lang="en-US" dirty="0"/>
              <a:t>(</a:t>
            </a:r>
            <a:r>
              <a:rPr lang="en-US" dirty="0" err="1"/>
              <a:t>i</a:t>
            </a:r>
            <a:r>
              <a:rPr lang="en-US" dirty="0"/>
              <a:t>) a new or existing one-story porte-cochere; or</a:t>
            </a:r>
          </a:p>
          <a:p>
            <a:pPr lvl="1">
              <a:spcBef>
                <a:spcPts val="1200"/>
              </a:spcBef>
            </a:pPr>
            <a:r>
              <a:rPr lang="en-US" dirty="0"/>
              <a:t>(ii) an existing porte-cochere with more than one story; provided that the stormwater runoff from the roof  of the porte-cochere is not directed onto an adjacent lot.  New additions to a porte-cochere above the first story must meet minimum side yard requirements.</a:t>
            </a:r>
          </a:p>
          <a:p>
            <a:pPr>
              <a:spcBef>
                <a:spcPts val="1200"/>
              </a:spcBef>
            </a:pPr>
            <a:r>
              <a:rPr lang="en-US" dirty="0"/>
              <a:t>(7)(b) Garages and accessory structures must be locate at the rear of the main structure.</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43</a:t>
            </a:fld>
            <a:endParaRPr lang="en-US" dirty="0"/>
          </a:p>
        </p:txBody>
      </p:sp>
    </p:spTree>
    <p:extLst>
      <p:ext uri="{BB962C8B-B14F-4D97-AF65-F5344CB8AC3E}">
        <p14:creationId xmlns:p14="http://schemas.microsoft.com/office/powerpoint/2010/main" val="345352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304800" y="-109727"/>
            <a:ext cx="8458200" cy="792162"/>
          </a:xfrm>
        </p:spPr>
        <p:txBody>
          <a:bodyPr>
            <a:normAutofit fontScale="90000"/>
          </a:bodyPr>
          <a:lstStyle/>
          <a:p>
            <a:r>
              <a:rPr lang="en-US" dirty="0"/>
              <a:t>Petition Topic – Setbacks (Accessory) (Cont.)</a:t>
            </a:r>
          </a:p>
        </p:txBody>
      </p:sp>
      <p:sp>
        <p:nvSpPr>
          <p:cNvPr id="4" name="Slide Number Placeholder 9">
            <a:extLst>
              <a:ext uri="{FF2B5EF4-FFF2-40B4-BE49-F238E27FC236}">
                <a16:creationId xmlns:a16="http://schemas.microsoft.com/office/drawing/2014/main" id="{C452BDFC-5787-4209-A1BF-43100C1776B6}"/>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44</a:t>
            </a:fld>
            <a:endParaRPr lang="en-US" dirty="0"/>
          </a:p>
        </p:txBody>
      </p:sp>
      <p:sp>
        <p:nvSpPr>
          <p:cNvPr id="5" name="Content Placeholder 9">
            <a:extLst>
              <a:ext uri="{FF2B5EF4-FFF2-40B4-BE49-F238E27FC236}">
                <a16:creationId xmlns:a16="http://schemas.microsoft.com/office/drawing/2014/main" id="{DB142D89-8EF9-4E27-8170-026F33E5BA0C}"/>
              </a:ext>
            </a:extLst>
          </p:cNvPr>
          <p:cNvSpPr txBox="1">
            <a:spLocks/>
          </p:cNvSpPr>
          <p:nvPr/>
        </p:nvSpPr>
        <p:spPr>
          <a:xfrm>
            <a:off x="152400" y="533400"/>
            <a:ext cx="8534400" cy="504171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400" b="1" dirty="0"/>
              <a:t>Existing Regulations R-7.5(A) and R-10(A)</a:t>
            </a:r>
          </a:p>
          <a:p>
            <a:pPr>
              <a:spcBef>
                <a:spcPts val="1200"/>
              </a:spcBef>
            </a:pPr>
            <a:r>
              <a:rPr lang="en-US" sz="2400" dirty="0"/>
              <a:t>Side yard setback for accessory structures</a:t>
            </a:r>
          </a:p>
          <a:p>
            <a:pPr lvl="1">
              <a:spcBef>
                <a:spcPts val="1200"/>
              </a:spcBef>
            </a:pPr>
            <a:r>
              <a:rPr lang="en-US" sz="2000" dirty="0"/>
              <a:t>In a residential district, a person need not provide a side yard setback for a structure accessory to a residential use, including a generator, if the structure:</a:t>
            </a:r>
          </a:p>
          <a:p>
            <a:pPr lvl="2">
              <a:spcBef>
                <a:spcPts val="1200"/>
              </a:spcBef>
            </a:pPr>
            <a:r>
              <a:rPr lang="en-US" sz="1600" dirty="0"/>
              <a:t>(A) does not exceed 15 feet in height; and</a:t>
            </a:r>
          </a:p>
          <a:p>
            <a:pPr lvl="2">
              <a:spcBef>
                <a:spcPts val="1200"/>
              </a:spcBef>
            </a:pPr>
            <a:r>
              <a:rPr lang="en-US" sz="1600" dirty="0"/>
              <a:t>(B) is located in the rear 30 percent of the lot.</a:t>
            </a:r>
          </a:p>
          <a:p>
            <a:pPr>
              <a:spcBef>
                <a:spcPts val="1200"/>
              </a:spcBef>
            </a:pPr>
            <a:r>
              <a:rPr lang="en-US" sz="2400" dirty="0"/>
              <a:t>Rear yard setback for accessory structures</a:t>
            </a:r>
          </a:p>
          <a:p>
            <a:pPr lvl="1">
              <a:spcBef>
                <a:spcPts val="1200"/>
              </a:spcBef>
            </a:pPr>
            <a:r>
              <a:rPr lang="en-US" sz="2000" dirty="0"/>
              <a:t>In a residential district, a person need not provide a full rear yard setback for a structure accessory to a residential use, including a generator, if the structure does not exceed 15 feet in height. Where the rear yard is adjacent to an alley, a three-foot setback must be provided. Where the rear yard is not adjacent to an alley, no setback is required.</a:t>
            </a:r>
          </a:p>
        </p:txBody>
      </p:sp>
    </p:spTree>
    <p:extLst>
      <p:ext uri="{BB962C8B-B14F-4D97-AF65-F5344CB8AC3E}">
        <p14:creationId xmlns:p14="http://schemas.microsoft.com/office/powerpoint/2010/main" val="3078079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68D3B-F142-40FD-BEFA-29682C1BADB4}"/>
              </a:ext>
            </a:extLst>
          </p:cNvPr>
          <p:cNvPicPr>
            <a:picLocks noChangeAspect="1"/>
          </p:cNvPicPr>
          <p:nvPr/>
        </p:nvPicPr>
        <p:blipFill>
          <a:blip r:embed="rId3"/>
          <a:stretch>
            <a:fillRect/>
          </a:stretch>
        </p:blipFill>
        <p:spPr>
          <a:xfrm>
            <a:off x="4657752" y="557091"/>
            <a:ext cx="4342265" cy="4929310"/>
          </a:xfrm>
          <a:prstGeom prst="rect">
            <a:avLst/>
          </a:prstGeom>
        </p:spPr>
      </p:pic>
      <p:sp>
        <p:nvSpPr>
          <p:cNvPr id="3" name="Content Placeholder 2"/>
          <p:cNvSpPr>
            <a:spLocks noGrp="1"/>
          </p:cNvSpPr>
          <p:nvPr>
            <p:ph idx="1"/>
          </p:nvPr>
        </p:nvSpPr>
        <p:spPr>
          <a:xfrm>
            <a:off x="265034" y="76199"/>
            <a:ext cx="8464296" cy="914401"/>
          </a:xfrm>
        </p:spPr>
        <p:txBody>
          <a:bodyPr>
            <a:normAutofit fontScale="62500" lnSpcReduction="20000"/>
          </a:bodyPr>
          <a:lstStyle/>
          <a:p>
            <a:pPr marL="0" indent="0" algn="ctr">
              <a:buNone/>
            </a:pPr>
            <a:r>
              <a:rPr lang="en-US" sz="6000" dirty="0"/>
              <a:t>Discussion – Setbacks (Accessory)</a:t>
            </a:r>
          </a:p>
        </p:txBody>
      </p:sp>
      <p:sp>
        <p:nvSpPr>
          <p:cNvPr id="6" name="Slide Number Placeholder 9">
            <a:extLst>
              <a:ext uri="{FF2B5EF4-FFF2-40B4-BE49-F238E27FC236}">
                <a16:creationId xmlns:a16="http://schemas.microsoft.com/office/drawing/2014/main" id="{580150A0-70AA-4397-BF5F-D9756E3A79AC}"/>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45</a:t>
            </a:fld>
            <a:endParaRPr lang="en-US" dirty="0"/>
          </a:p>
        </p:txBody>
      </p:sp>
      <p:sp>
        <p:nvSpPr>
          <p:cNvPr id="7" name="Content Placeholder 9">
            <a:extLst>
              <a:ext uri="{FF2B5EF4-FFF2-40B4-BE49-F238E27FC236}">
                <a16:creationId xmlns:a16="http://schemas.microsoft.com/office/drawing/2014/main" id="{F2EBFE2C-8813-4377-86E0-252A4ABF39B4}"/>
              </a:ext>
            </a:extLst>
          </p:cNvPr>
          <p:cNvSpPr txBox="1">
            <a:spLocks/>
          </p:cNvSpPr>
          <p:nvPr/>
        </p:nvSpPr>
        <p:spPr>
          <a:xfrm>
            <a:off x="133952" y="533399"/>
            <a:ext cx="4253113" cy="5313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t>Where are original garages and accessory structures located?</a:t>
            </a:r>
          </a:p>
          <a:p>
            <a:pPr>
              <a:spcBef>
                <a:spcPts val="1200"/>
              </a:spcBef>
              <a:buFont typeface="Wingdings" panose="05000000000000000000" pitchFamily="2" charset="2"/>
              <a:buChar char="Ø"/>
            </a:pPr>
            <a:r>
              <a:rPr lang="en-US" sz="2400" dirty="0"/>
              <a:t>Limiting where accessory structures can be located</a:t>
            </a:r>
          </a:p>
          <a:p>
            <a:pPr lvl="1">
              <a:spcBef>
                <a:spcPts val="1200"/>
              </a:spcBef>
              <a:buFont typeface="Wingdings" panose="05000000000000000000" pitchFamily="2" charset="2"/>
              <a:buChar char="Ø"/>
            </a:pPr>
            <a:r>
              <a:rPr lang="en-US" sz="2000" dirty="0"/>
              <a:t>To the rear of main</a:t>
            </a:r>
          </a:p>
          <a:p>
            <a:pPr lvl="1">
              <a:spcBef>
                <a:spcPts val="1200"/>
              </a:spcBef>
              <a:buFont typeface="Wingdings" panose="05000000000000000000" pitchFamily="2" charset="2"/>
              <a:buChar char="Ø"/>
            </a:pPr>
            <a:r>
              <a:rPr lang="en-US" sz="2000" dirty="0"/>
              <a:t>Rear 30 percent of lot</a:t>
            </a:r>
          </a:p>
          <a:p>
            <a:pPr lvl="1">
              <a:spcBef>
                <a:spcPts val="1200"/>
              </a:spcBef>
              <a:buFont typeface="Wingdings" panose="05000000000000000000" pitchFamily="2" charset="2"/>
              <a:buChar char="Ø"/>
            </a:pPr>
            <a:r>
              <a:rPr lang="en-US" sz="2000" dirty="0"/>
              <a:t>No closer to the street than main structure on corner lots</a:t>
            </a:r>
          </a:p>
          <a:p>
            <a:pPr>
              <a:spcBef>
                <a:spcPts val="1200"/>
              </a:spcBef>
              <a:buFont typeface="Wingdings" panose="05000000000000000000" pitchFamily="2" charset="2"/>
              <a:buChar char="Ø"/>
            </a:pPr>
            <a:r>
              <a:rPr lang="en-US" sz="2400" dirty="0"/>
              <a:t>Allowance for nonconforming structures</a:t>
            </a:r>
          </a:p>
          <a:p>
            <a:pPr lvl="1">
              <a:spcBef>
                <a:spcPts val="1200"/>
              </a:spcBef>
              <a:buFont typeface="Wingdings" panose="05000000000000000000" pitchFamily="2" charset="2"/>
              <a:buChar char="Ø"/>
            </a:pPr>
            <a:r>
              <a:rPr lang="en-US" sz="1600" dirty="0"/>
              <a:t>Any additions must meet applicable setbacks without clarifying language</a:t>
            </a:r>
          </a:p>
          <a:p>
            <a:pPr>
              <a:spcBef>
                <a:spcPts val="1200"/>
              </a:spcBef>
              <a:buFont typeface="Wingdings" panose="05000000000000000000" pitchFamily="2" charset="2"/>
              <a:buChar char="Ø"/>
            </a:pPr>
            <a:endParaRPr lang="en-US" sz="2400" dirty="0"/>
          </a:p>
        </p:txBody>
      </p:sp>
    </p:spTree>
    <p:extLst>
      <p:ext uri="{BB962C8B-B14F-4D97-AF65-F5344CB8AC3E}">
        <p14:creationId xmlns:p14="http://schemas.microsoft.com/office/powerpoint/2010/main" val="538402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C25AE-DBA4-4C67-ADFC-A5A4BB9F3E5E}"/>
              </a:ext>
            </a:extLst>
          </p:cNvPr>
          <p:cNvSpPr txBox="1"/>
          <p:nvPr/>
        </p:nvSpPr>
        <p:spPr>
          <a:xfrm>
            <a:off x="304800" y="1143000"/>
            <a:ext cx="1981200" cy="369332"/>
          </a:xfrm>
          <a:prstGeom prst="rect">
            <a:avLst/>
          </a:prstGeom>
          <a:noFill/>
        </p:spPr>
        <p:txBody>
          <a:bodyPr wrap="square" rtlCol="0">
            <a:spAutoFit/>
          </a:bodyPr>
          <a:lstStyle/>
          <a:p>
            <a:r>
              <a:rPr lang="en-US" dirty="0"/>
              <a:t>7011 Westlake Ave</a:t>
            </a:r>
          </a:p>
        </p:txBody>
      </p:sp>
      <p:pic>
        <p:nvPicPr>
          <p:cNvPr id="5" name="Picture 4">
            <a:extLst>
              <a:ext uri="{FF2B5EF4-FFF2-40B4-BE49-F238E27FC236}">
                <a16:creationId xmlns:a16="http://schemas.microsoft.com/office/drawing/2014/main" id="{FDE627B2-76E1-4999-A0BD-83D9E9631B33}"/>
              </a:ext>
            </a:extLst>
          </p:cNvPr>
          <p:cNvPicPr>
            <a:picLocks noChangeAspect="1"/>
          </p:cNvPicPr>
          <p:nvPr/>
        </p:nvPicPr>
        <p:blipFill rotWithShape="1">
          <a:blip r:embed="rId2"/>
          <a:srcRect l="5348" t="2221" r="11223" b="1112"/>
          <a:stretch/>
        </p:blipFill>
        <p:spPr>
          <a:xfrm>
            <a:off x="2514600" y="-39710"/>
            <a:ext cx="4572000" cy="5602310"/>
          </a:xfrm>
          <a:prstGeom prst="rect">
            <a:avLst/>
          </a:prstGeom>
        </p:spPr>
      </p:pic>
    </p:spTree>
    <p:extLst>
      <p:ext uri="{BB962C8B-B14F-4D97-AF65-F5344CB8AC3E}">
        <p14:creationId xmlns:p14="http://schemas.microsoft.com/office/powerpoint/2010/main" val="2069975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C25AE-DBA4-4C67-ADFC-A5A4BB9F3E5E}"/>
              </a:ext>
            </a:extLst>
          </p:cNvPr>
          <p:cNvSpPr txBox="1"/>
          <p:nvPr/>
        </p:nvSpPr>
        <p:spPr>
          <a:xfrm>
            <a:off x="228600" y="272534"/>
            <a:ext cx="2209800" cy="369332"/>
          </a:xfrm>
          <a:prstGeom prst="rect">
            <a:avLst/>
          </a:prstGeom>
          <a:noFill/>
        </p:spPr>
        <p:txBody>
          <a:bodyPr wrap="square" rtlCol="0">
            <a:spAutoFit/>
          </a:bodyPr>
          <a:lstStyle/>
          <a:p>
            <a:r>
              <a:rPr lang="en-US" dirty="0"/>
              <a:t>6956 Lakewood Ave</a:t>
            </a:r>
          </a:p>
        </p:txBody>
      </p:sp>
      <p:pic>
        <p:nvPicPr>
          <p:cNvPr id="3" name="Picture 2">
            <a:extLst>
              <a:ext uri="{FF2B5EF4-FFF2-40B4-BE49-F238E27FC236}">
                <a16:creationId xmlns:a16="http://schemas.microsoft.com/office/drawing/2014/main" id="{32A08D84-91A7-40B8-A97B-0BF92105B3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33" t="31111" r="1667" b="6667"/>
          <a:stretch/>
        </p:blipFill>
        <p:spPr>
          <a:xfrm>
            <a:off x="46719" y="675157"/>
            <a:ext cx="9021081" cy="4811243"/>
          </a:xfrm>
          <a:prstGeom prst="rect">
            <a:avLst/>
          </a:prstGeom>
        </p:spPr>
      </p:pic>
    </p:spTree>
    <p:extLst>
      <p:ext uri="{BB962C8B-B14F-4D97-AF65-F5344CB8AC3E}">
        <p14:creationId xmlns:p14="http://schemas.microsoft.com/office/powerpoint/2010/main" val="114900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48</a:t>
            </a:fld>
            <a:endParaRPr lang="en-US" dirty="0"/>
          </a:p>
        </p:txBody>
      </p:sp>
      <p:sp>
        <p:nvSpPr>
          <p:cNvPr id="12" name="Content Placeholder 2">
            <a:extLst>
              <a:ext uri="{FF2B5EF4-FFF2-40B4-BE49-F238E27FC236}">
                <a16:creationId xmlns:a16="http://schemas.microsoft.com/office/drawing/2014/main" id="{1F733AE9-B709-423B-9DF7-0A4010A91E7C}"/>
              </a:ext>
            </a:extLst>
          </p:cNvPr>
          <p:cNvSpPr>
            <a:spLocks noGrp="1"/>
          </p:cNvSpPr>
          <p:nvPr>
            <p:ph idx="1"/>
          </p:nvPr>
        </p:nvSpPr>
        <p:spPr>
          <a:xfrm>
            <a:off x="339852" y="-1"/>
            <a:ext cx="8464296" cy="914400"/>
          </a:xfrm>
        </p:spPr>
        <p:txBody>
          <a:bodyPr>
            <a:normAutofit/>
          </a:bodyPr>
          <a:lstStyle/>
          <a:p>
            <a:pPr marL="0" indent="0" algn="ctr">
              <a:buNone/>
            </a:pPr>
            <a:r>
              <a:rPr lang="en-US" sz="2000" dirty="0"/>
              <a:t>Discussion – Setbacks (Accessory Structures)</a:t>
            </a:r>
          </a:p>
        </p:txBody>
      </p:sp>
      <p:pic>
        <p:nvPicPr>
          <p:cNvPr id="4" name="Picture 3">
            <a:extLst>
              <a:ext uri="{FF2B5EF4-FFF2-40B4-BE49-F238E27FC236}">
                <a16:creationId xmlns:a16="http://schemas.microsoft.com/office/drawing/2014/main" id="{2E75B69E-BA98-4AD3-BEAF-597AAC2C68DE}"/>
              </a:ext>
            </a:extLst>
          </p:cNvPr>
          <p:cNvPicPr>
            <a:picLocks noChangeAspect="1"/>
          </p:cNvPicPr>
          <p:nvPr/>
        </p:nvPicPr>
        <p:blipFill>
          <a:blip r:embed="rId3"/>
          <a:stretch>
            <a:fillRect/>
          </a:stretch>
        </p:blipFill>
        <p:spPr>
          <a:xfrm>
            <a:off x="0" y="312371"/>
            <a:ext cx="9144000" cy="6363066"/>
          </a:xfrm>
          <a:prstGeom prst="rect">
            <a:avLst/>
          </a:prstGeom>
        </p:spPr>
      </p:pic>
    </p:spTree>
    <p:extLst>
      <p:ext uri="{BB962C8B-B14F-4D97-AF65-F5344CB8AC3E}">
        <p14:creationId xmlns:p14="http://schemas.microsoft.com/office/powerpoint/2010/main" val="2323473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64296" cy="914400"/>
          </a:xfrm>
        </p:spPr>
        <p:txBody>
          <a:bodyPr>
            <a:normAutofit fontScale="70000" lnSpcReduction="20000"/>
          </a:bodyPr>
          <a:lstStyle/>
          <a:p>
            <a:pPr marL="0" indent="0" algn="ctr">
              <a:buNone/>
            </a:pPr>
            <a:r>
              <a:rPr lang="en-US" sz="6700" dirty="0"/>
              <a:t>Recap – Setbacks (Accessory)</a:t>
            </a:r>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609600" y="1146544"/>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49</a:t>
            </a:fld>
            <a:endParaRPr lang="en-US" dirty="0"/>
          </a:p>
        </p:txBody>
      </p:sp>
      <p:sp>
        <p:nvSpPr>
          <p:cNvPr id="7" name="Content Placeholder 9">
            <a:extLst>
              <a:ext uri="{FF2B5EF4-FFF2-40B4-BE49-F238E27FC236}">
                <a16:creationId xmlns:a16="http://schemas.microsoft.com/office/drawing/2014/main" id="{8EBF2915-50AA-42A3-ABB6-B1F240DDA28C}"/>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endParaRPr lang="en-US" dirty="0"/>
          </a:p>
        </p:txBody>
      </p:sp>
    </p:spTree>
    <p:extLst>
      <p:ext uri="{BB962C8B-B14F-4D97-AF65-F5344CB8AC3E}">
        <p14:creationId xmlns:p14="http://schemas.microsoft.com/office/powerpoint/2010/main" val="17562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10"/>
            <a:ext cx="8229600" cy="792162"/>
          </a:xfrm>
        </p:spPr>
        <p:txBody>
          <a:bodyPr/>
          <a:lstStyle/>
          <a:p>
            <a:r>
              <a:rPr lang="en-US" dirty="0"/>
              <a:t>Meeting Schedule</a:t>
            </a:r>
          </a:p>
        </p:txBody>
      </p:sp>
      <p:sp>
        <p:nvSpPr>
          <p:cNvPr id="3" name="Content Placeholder 2"/>
          <p:cNvSpPr>
            <a:spLocks noGrp="1"/>
          </p:cNvSpPr>
          <p:nvPr>
            <p:ph idx="1"/>
          </p:nvPr>
        </p:nvSpPr>
        <p:spPr>
          <a:xfrm>
            <a:off x="228600" y="491755"/>
            <a:ext cx="8769096" cy="5105400"/>
          </a:xfrm>
        </p:spPr>
        <p:txBody>
          <a:bodyPr>
            <a:normAutofit fontScale="77500" lnSpcReduction="20000"/>
          </a:bodyPr>
          <a:lstStyle/>
          <a:p>
            <a:pPr>
              <a:lnSpc>
                <a:spcPct val="120000"/>
              </a:lnSpc>
            </a:pPr>
            <a:r>
              <a:rPr lang="en-US" dirty="0"/>
              <a:t>Post-Application Neighborhood Meeting #1 – August 31</a:t>
            </a:r>
          </a:p>
          <a:p>
            <a:pPr lvl="1">
              <a:lnSpc>
                <a:spcPct val="120000"/>
              </a:lnSpc>
            </a:pPr>
            <a:r>
              <a:rPr lang="en-US" dirty="0"/>
              <a:t>Process, schedule, driveways and curbing</a:t>
            </a:r>
          </a:p>
          <a:p>
            <a:pPr>
              <a:lnSpc>
                <a:spcPct val="120000"/>
              </a:lnSpc>
            </a:pPr>
            <a:r>
              <a:rPr lang="en-US" dirty="0"/>
              <a:t>Post-Application Neighborhood Meeting #2 – September 14</a:t>
            </a:r>
          </a:p>
          <a:p>
            <a:pPr lvl="1">
              <a:lnSpc>
                <a:spcPct val="120000"/>
              </a:lnSpc>
            </a:pPr>
            <a:r>
              <a:rPr lang="en-US" dirty="0"/>
              <a:t>Driveways and curbing, sidewalks, front yard coverage, uses and parking, density, lot coverage</a:t>
            </a:r>
          </a:p>
          <a:p>
            <a:pPr>
              <a:lnSpc>
                <a:spcPct val="120000"/>
              </a:lnSpc>
            </a:pPr>
            <a:r>
              <a:rPr lang="en-US" dirty="0"/>
              <a:t>Post-Application Neighborhood Meeting #3 – September 26</a:t>
            </a:r>
          </a:p>
          <a:p>
            <a:pPr lvl="1">
              <a:lnSpc>
                <a:spcPct val="120000"/>
              </a:lnSpc>
            </a:pPr>
            <a:r>
              <a:rPr lang="en-US" dirty="0"/>
              <a:t>Lot size, slope/drainage</a:t>
            </a:r>
          </a:p>
          <a:p>
            <a:pPr>
              <a:lnSpc>
                <a:spcPct val="120000"/>
              </a:lnSpc>
            </a:pPr>
            <a:r>
              <a:rPr lang="en-US" dirty="0"/>
              <a:t>Post-Application Neighborhood Meeting #4 – October 12</a:t>
            </a:r>
          </a:p>
          <a:p>
            <a:pPr lvl="1">
              <a:lnSpc>
                <a:spcPct val="120000"/>
              </a:lnSpc>
            </a:pPr>
            <a:r>
              <a:rPr lang="en-US" dirty="0"/>
              <a:t>Building height &amp; stories, Floor Area Ratio</a:t>
            </a:r>
          </a:p>
          <a:p>
            <a:pPr>
              <a:lnSpc>
                <a:spcPct val="120000"/>
              </a:lnSpc>
            </a:pPr>
            <a:r>
              <a:rPr lang="en-US" dirty="0"/>
              <a:t>Post-Application Neighborhood Meeting #5 – October 26</a:t>
            </a:r>
          </a:p>
          <a:p>
            <a:pPr lvl="1">
              <a:lnSpc>
                <a:spcPct val="120000"/>
              </a:lnSpc>
            </a:pPr>
            <a:r>
              <a:rPr lang="en-US" dirty="0"/>
              <a:t>Floor Area Ratio, setbacks-main</a:t>
            </a:r>
          </a:p>
          <a:p>
            <a:pPr>
              <a:lnSpc>
                <a:spcPct val="120000"/>
              </a:lnSpc>
            </a:pPr>
            <a:r>
              <a:rPr lang="en-US" dirty="0">
                <a:highlight>
                  <a:srgbClr val="00FF00"/>
                </a:highlight>
              </a:rPr>
              <a:t>Post-Application Neighborhood Meeting #6 </a:t>
            </a:r>
            <a:r>
              <a:rPr lang="en-US" dirty="0"/>
              <a:t>– November 9</a:t>
            </a:r>
          </a:p>
          <a:p>
            <a:pPr lvl="1">
              <a:lnSpc>
                <a:spcPct val="120000"/>
              </a:lnSpc>
            </a:pPr>
            <a:r>
              <a:rPr lang="en-US" dirty="0"/>
              <a:t>Setbacks-main, setbacks-accessory, accessory structures, solar</a:t>
            </a:r>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a:t>
            </a:fld>
            <a:endParaRPr lang="en-US" dirty="0"/>
          </a:p>
        </p:txBody>
      </p:sp>
      <p:pic>
        <p:nvPicPr>
          <p:cNvPr id="5" name="Picture 4">
            <a:extLst>
              <a:ext uri="{FF2B5EF4-FFF2-40B4-BE49-F238E27FC236}">
                <a16:creationId xmlns:a16="http://schemas.microsoft.com/office/drawing/2014/main" id="{7875E34B-7935-422E-B664-1E7BD6C18F7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8600" y="769088"/>
            <a:ext cx="396098" cy="312261"/>
          </a:xfrm>
          <a:prstGeom prst="rect">
            <a:avLst/>
          </a:prstGeom>
        </p:spPr>
      </p:pic>
      <p:pic>
        <p:nvPicPr>
          <p:cNvPr id="6" name="Picture 5">
            <a:extLst>
              <a:ext uri="{FF2B5EF4-FFF2-40B4-BE49-F238E27FC236}">
                <a16:creationId xmlns:a16="http://schemas.microsoft.com/office/drawing/2014/main" id="{FC262BAC-6D92-43C6-86BD-552EF0C5CAB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9151" y="1469065"/>
            <a:ext cx="396098" cy="312261"/>
          </a:xfrm>
          <a:prstGeom prst="rect">
            <a:avLst/>
          </a:prstGeom>
        </p:spPr>
      </p:pic>
      <p:pic>
        <p:nvPicPr>
          <p:cNvPr id="7" name="Picture 6">
            <a:extLst>
              <a:ext uri="{FF2B5EF4-FFF2-40B4-BE49-F238E27FC236}">
                <a16:creationId xmlns:a16="http://schemas.microsoft.com/office/drawing/2014/main" id="{F07F4A29-FD3C-444A-AC7D-99962B51BF92}"/>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5834" y="2389294"/>
            <a:ext cx="396098" cy="312261"/>
          </a:xfrm>
          <a:prstGeom prst="rect">
            <a:avLst/>
          </a:prstGeom>
        </p:spPr>
      </p:pic>
      <p:pic>
        <p:nvPicPr>
          <p:cNvPr id="8" name="Picture 7">
            <a:extLst>
              <a:ext uri="{FF2B5EF4-FFF2-40B4-BE49-F238E27FC236}">
                <a16:creationId xmlns:a16="http://schemas.microsoft.com/office/drawing/2014/main" id="{10E66397-62C8-4157-9760-2C1DB4C1059D}"/>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7143" y="3044455"/>
            <a:ext cx="396098" cy="312261"/>
          </a:xfrm>
          <a:prstGeom prst="rect">
            <a:avLst/>
          </a:prstGeom>
        </p:spPr>
      </p:pic>
      <p:pic>
        <p:nvPicPr>
          <p:cNvPr id="9" name="Picture 8">
            <a:extLst>
              <a:ext uri="{FF2B5EF4-FFF2-40B4-BE49-F238E27FC236}">
                <a16:creationId xmlns:a16="http://schemas.microsoft.com/office/drawing/2014/main" id="{8BE4634A-EAE5-4C43-ABF8-1CB9F0F6EF84}"/>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8217" y="3803150"/>
            <a:ext cx="396098" cy="312261"/>
          </a:xfrm>
          <a:prstGeom prst="rect">
            <a:avLst/>
          </a:prstGeom>
        </p:spPr>
      </p:pic>
    </p:spTree>
    <p:extLst>
      <p:ext uri="{BB962C8B-B14F-4D97-AF65-F5344CB8AC3E}">
        <p14:creationId xmlns:p14="http://schemas.microsoft.com/office/powerpoint/2010/main" val="1957764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76200" y="-106362"/>
            <a:ext cx="9601200" cy="792162"/>
          </a:xfrm>
        </p:spPr>
        <p:txBody>
          <a:bodyPr>
            <a:noAutofit/>
          </a:bodyPr>
          <a:lstStyle/>
          <a:p>
            <a:r>
              <a:rPr lang="en-US" sz="4000" dirty="0"/>
              <a:t>Petition Topic – Accessory Structures</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152400" y="533400"/>
            <a:ext cx="8744712" cy="5486400"/>
          </a:xfrm>
        </p:spPr>
        <p:txBody>
          <a:bodyPr>
            <a:normAutofit fontScale="77500" lnSpcReduction="20000"/>
          </a:bodyPr>
          <a:lstStyle/>
          <a:p>
            <a:pPr marL="0" indent="0">
              <a:spcBef>
                <a:spcPts val="1200"/>
              </a:spcBef>
              <a:buNone/>
            </a:pPr>
            <a:r>
              <a:rPr lang="en-US" dirty="0">
                <a:highlight>
                  <a:srgbClr val="FFFFFF"/>
                </a:highlight>
              </a:rPr>
              <a:t>Provisions for style, materials, roof slope</a:t>
            </a:r>
          </a:p>
          <a:p>
            <a:pPr marL="0" indent="0">
              <a:spcBef>
                <a:spcPts val="1200"/>
              </a:spcBef>
              <a:buNone/>
            </a:pPr>
            <a:r>
              <a:rPr lang="en-US" dirty="0">
                <a:highlight>
                  <a:srgbClr val="FFFFFF"/>
                </a:highlight>
              </a:rPr>
              <a:t>Consider remodeling or replacement of existing accessory structures</a:t>
            </a:r>
          </a:p>
          <a:p>
            <a:pPr marL="0" indent="0">
              <a:spcBef>
                <a:spcPts val="1200"/>
              </a:spcBef>
              <a:buNone/>
            </a:pPr>
            <a:r>
              <a:rPr lang="en-US" b="1" dirty="0">
                <a:highlight>
                  <a:srgbClr val="FFFFFF"/>
                </a:highlight>
              </a:rPr>
              <a:t>Existing Regulations CD-2</a:t>
            </a:r>
          </a:p>
          <a:p>
            <a:pPr>
              <a:spcBef>
                <a:spcPts val="1200"/>
              </a:spcBef>
            </a:pPr>
            <a:r>
              <a:rPr lang="en-US" dirty="0">
                <a:highlight>
                  <a:srgbClr val="FFFFFF"/>
                </a:highlight>
              </a:rPr>
              <a:t>Garages and accessory structures</a:t>
            </a:r>
          </a:p>
          <a:p>
            <a:pPr lvl="1">
              <a:spcBef>
                <a:spcPts val="1200"/>
              </a:spcBef>
            </a:pPr>
            <a:r>
              <a:rPr lang="en-US" dirty="0">
                <a:highlight>
                  <a:srgbClr val="FFFFFF"/>
                </a:highlight>
              </a:rPr>
              <a:t>Garages and accessory structures may be constructed of any legal building material and in any architectural style.  New construction of a roof on a garage or an accessory structure must consist of a hipped, side gabled, gambrel, mansard, or cross gable roof form.</a:t>
            </a:r>
          </a:p>
          <a:p>
            <a:pPr marL="0" indent="0">
              <a:spcBef>
                <a:spcPts val="1200"/>
              </a:spcBef>
              <a:buNone/>
            </a:pPr>
            <a:r>
              <a:rPr lang="en-US" dirty="0">
                <a:highlight>
                  <a:srgbClr val="FFFFFF"/>
                </a:highlight>
              </a:rPr>
              <a:t>Existing Dallas Development Code 51A-4.209(6)(E)</a:t>
            </a:r>
          </a:p>
          <a:p>
            <a:pPr>
              <a:spcBef>
                <a:spcPts val="1200"/>
              </a:spcBef>
            </a:pPr>
            <a:r>
              <a:rPr lang="en-US" dirty="0">
                <a:highlight>
                  <a:srgbClr val="FFFFFF"/>
                </a:highlight>
              </a:rPr>
              <a:t>(ff) Accessory structures must have exterior siding, roofing, roof pitch, foundation fascia, and fenestration compatible with the main building. "Compatible" as used in this provision means similar in application, color, materials, pattern, quality, shape, size, slope, and other characteristics; but does not necessarily mean identical.  The burden is on the property owner or applicant to supply proof of compatibility. This provision does not apply to accessory structures with a floor area of 200 square feet or less. </a:t>
            </a:r>
          </a:p>
          <a:p>
            <a:pPr lvl="1">
              <a:spcBef>
                <a:spcPts val="1200"/>
              </a:spcBef>
            </a:pPr>
            <a:endParaRPr lang="en-US" dirty="0"/>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50</a:t>
            </a:fld>
            <a:endParaRPr lang="en-US" dirty="0"/>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endParaRPr lang="en-US" dirty="0"/>
          </a:p>
        </p:txBody>
      </p:sp>
    </p:spTree>
    <p:extLst>
      <p:ext uri="{BB962C8B-B14F-4D97-AF65-F5344CB8AC3E}">
        <p14:creationId xmlns:p14="http://schemas.microsoft.com/office/powerpoint/2010/main" val="1288828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9067800" cy="762000"/>
          </a:xfrm>
        </p:spPr>
        <p:txBody>
          <a:bodyPr>
            <a:normAutofit/>
          </a:bodyPr>
          <a:lstStyle/>
          <a:p>
            <a:pPr marL="0" indent="0" algn="ctr">
              <a:buNone/>
            </a:pPr>
            <a:r>
              <a:rPr lang="en-US" sz="4400" dirty="0"/>
              <a:t>Discussion – Accessory Structures</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298704" y="1257300"/>
            <a:ext cx="8540496"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highlight>
                  <a:srgbClr val="FFFFFF"/>
                </a:highlight>
              </a:rPr>
              <a:t>Any style or same style of house?</a:t>
            </a:r>
          </a:p>
          <a:p>
            <a:pPr>
              <a:spcBef>
                <a:spcPts val="1200"/>
              </a:spcBef>
              <a:buFont typeface="Wingdings" panose="05000000000000000000" pitchFamily="2" charset="2"/>
              <a:buChar char="Ø"/>
            </a:pPr>
            <a:r>
              <a:rPr lang="en-US" sz="2400" dirty="0">
                <a:highlight>
                  <a:srgbClr val="FFFFFF"/>
                </a:highlight>
              </a:rPr>
              <a:t>Materials</a:t>
            </a:r>
          </a:p>
          <a:p>
            <a:pPr>
              <a:spcBef>
                <a:spcPts val="1200"/>
              </a:spcBef>
              <a:buFont typeface="Wingdings" panose="05000000000000000000" pitchFamily="2" charset="2"/>
              <a:buChar char="Ø"/>
            </a:pPr>
            <a:r>
              <a:rPr lang="en-US" sz="2400" dirty="0">
                <a:highlight>
                  <a:srgbClr val="FFFFFF"/>
                </a:highlight>
              </a:rPr>
              <a:t>Roof slope</a:t>
            </a:r>
          </a:p>
          <a:p>
            <a:pPr>
              <a:spcBef>
                <a:spcPts val="1200"/>
              </a:spcBef>
              <a:buFont typeface="Wingdings" panose="05000000000000000000" pitchFamily="2" charset="2"/>
              <a:buChar char="Ø"/>
            </a:pPr>
            <a:r>
              <a:rPr lang="en-US" sz="2400" dirty="0">
                <a:highlight>
                  <a:srgbClr val="FFFFFF"/>
                </a:highlight>
              </a:rPr>
              <a:t>When to regulate architecture, if at all</a:t>
            </a:r>
          </a:p>
          <a:p>
            <a:pPr lvl="1">
              <a:spcBef>
                <a:spcPts val="1200"/>
              </a:spcBef>
              <a:buFont typeface="Wingdings" panose="05000000000000000000" pitchFamily="2" charset="2"/>
              <a:buChar char="Ø"/>
            </a:pPr>
            <a:r>
              <a:rPr lang="en-US" sz="2000" dirty="0">
                <a:highlight>
                  <a:srgbClr val="FFFFFF"/>
                </a:highlight>
              </a:rPr>
              <a:t>Visible from street? </a:t>
            </a:r>
          </a:p>
          <a:p>
            <a:pPr>
              <a:spcBef>
                <a:spcPts val="1200"/>
              </a:spcBef>
              <a:buFont typeface="Wingdings" panose="05000000000000000000" pitchFamily="2" charset="2"/>
              <a:buChar char="Ø"/>
            </a:pPr>
            <a:endParaRPr lang="en-US" sz="2400" dirty="0">
              <a:highlight>
                <a:srgbClr val="FFFF00"/>
              </a:highlight>
            </a:endParaRPr>
          </a:p>
          <a:p>
            <a:pPr marL="0" indent="0">
              <a:spcBef>
                <a:spcPts val="1200"/>
              </a:spcBef>
              <a:buNone/>
            </a:pPr>
            <a:endParaRPr lang="en-US" sz="2400" dirty="0"/>
          </a:p>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51</a:t>
            </a:fld>
            <a:endParaRPr lang="en-US" dirty="0"/>
          </a:p>
        </p:txBody>
      </p:sp>
    </p:spTree>
    <p:extLst>
      <p:ext uri="{BB962C8B-B14F-4D97-AF65-F5344CB8AC3E}">
        <p14:creationId xmlns:p14="http://schemas.microsoft.com/office/powerpoint/2010/main" val="2566987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838200"/>
          </a:xfrm>
        </p:spPr>
        <p:txBody>
          <a:bodyPr>
            <a:normAutofit fontScale="70000" lnSpcReduction="20000"/>
          </a:bodyPr>
          <a:lstStyle/>
          <a:p>
            <a:pPr marL="0" indent="0" algn="ctr">
              <a:buNone/>
            </a:pPr>
            <a:r>
              <a:rPr lang="en-US" sz="6700" dirty="0"/>
              <a:t>Recap – Accessory Structures</a:t>
            </a:r>
            <a:endParaRPr lang="en-US" sz="3200" dirty="0"/>
          </a:p>
        </p:txBody>
      </p:sp>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609600" y="1146544"/>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C3A3ADD1-773D-482D-8891-07BBA9AE2011}"/>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52</a:t>
            </a:fld>
            <a:endParaRPr lang="en-US" dirty="0"/>
          </a:p>
        </p:txBody>
      </p:sp>
      <p:sp>
        <p:nvSpPr>
          <p:cNvPr id="7" name="Content Placeholder 9">
            <a:extLst>
              <a:ext uri="{FF2B5EF4-FFF2-40B4-BE49-F238E27FC236}">
                <a16:creationId xmlns:a16="http://schemas.microsoft.com/office/drawing/2014/main" id="{D54EFE60-C9F9-4393-90C3-ECA9312B1C5D}"/>
              </a:ext>
            </a:extLst>
          </p:cNvPr>
          <p:cNvSpPr txBox="1">
            <a:spLocks/>
          </p:cNvSpPr>
          <p:nvPr/>
        </p:nvSpPr>
        <p:spPr>
          <a:xfrm>
            <a:off x="691896" y="1257300"/>
            <a:ext cx="8071104"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endParaRPr lang="en-US" sz="2000" dirty="0"/>
          </a:p>
        </p:txBody>
      </p:sp>
    </p:spTree>
    <p:extLst>
      <p:ext uri="{BB962C8B-B14F-4D97-AF65-F5344CB8AC3E}">
        <p14:creationId xmlns:p14="http://schemas.microsoft.com/office/powerpoint/2010/main" val="1096503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A22C-BB42-454F-8A85-508F45AEB534}"/>
              </a:ext>
            </a:extLst>
          </p:cNvPr>
          <p:cNvSpPr>
            <a:spLocks noGrp="1"/>
          </p:cNvSpPr>
          <p:nvPr>
            <p:ph type="title"/>
          </p:nvPr>
        </p:nvSpPr>
        <p:spPr>
          <a:xfrm>
            <a:off x="228600" y="231550"/>
            <a:ext cx="9601200" cy="792162"/>
          </a:xfrm>
        </p:spPr>
        <p:txBody>
          <a:bodyPr>
            <a:noAutofit/>
          </a:bodyPr>
          <a:lstStyle/>
          <a:p>
            <a:r>
              <a:rPr lang="en-US" sz="6400" b="0" dirty="0"/>
              <a:t>Petition Topic – Solar</a:t>
            </a:r>
          </a:p>
        </p:txBody>
      </p:sp>
      <p:sp>
        <p:nvSpPr>
          <p:cNvPr id="10" name="Content Placeholder 9">
            <a:extLst>
              <a:ext uri="{FF2B5EF4-FFF2-40B4-BE49-F238E27FC236}">
                <a16:creationId xmlns:a16="http://schemas.microsoft.com/office/drawing/2014/main" id="{0B98C2F9-7CEB-454C-8658-6B81CA3763D0}"/>
              </a:ext>
            </a:extLst>
          </p:cNvPr>
          <p:cNvSpPr>
            <a:spLocks noGrp="1"/>
          </p:cNvSpPr>
          <p:nvPr>
            <p:ph sz="half" idx="1"/>
          </p:nvPr>
        </p:nvSpPr>
        <p:spPr>
          <a:xfrm>
            <a:off x="94488" y="1412649"/>
            <a:ext cx="8744712" cy="3429000"/>
          </a:xfrm>
        </p:spPr>
        <p:txBody>
          <a:bodyPr>
            <a:normAutofit/>
          </a:bodyPr>
          <a:lstStyle/>
          <a:p>
            <a:pPr marL="0" indent="0">
              <a:spcBef>
                <a:spcPts val="1200"/>
              </a:spcBef>
              <a:buNone/>
            </a:pPr>
            <a:r>
              <a:rPr lang="en-US" dirty="0">
                <a:highlight>
                  <a:srgbClr val="FFFFFF"/>
                </a:highlight>
              </a:rPr>
              <a:t>Consideration for location and type of solar panels</a:t>
            </a:r>
          </a:p>
          <a:p>
            <a:pPr marL="0" indent="0">
              <a:spcBef>
                <a:spcPts val="1200"/>
              </a:spcBef>
              <a:buNone/>
            </a:pPr>
            <a:r>
              <a:rPr lang="en-US" b="1" dirty="0">
                <a:highlight>
                  <a:srgbClr val="FFFFFF"/>
                </a:highlight>
              </a:rPr>
              <a:t>Existing Regulations CD-2</a:t>
            </a:r>
          </a:p>
          <a:p>
            <a:pPr>
              <a:spcBef>
                <a:spcPts val="1200"/>
              </a:spcBef>
            </a:pPr>
            <a:r>
              <a:rPr lang="en-US" dirty="0">
                <a:highlight>
                  <a:srgbClr val="FFFFFF"/>
                </a:highlight>
              </a:rPr>
              <a:t>None</a:t>
            </a:r>
          </a:p>
          <a:p>
            <a:pPr marL="0" indent="0">
              <a:spcBef>
                <a:spcPts val="1200"/>
              </a:spcBef>
              <a:buNone/>
            </a:pPr>
            <a:r>
              <a:rPr lang="en-US" dirty="0">
                <a:highlight>
                  <a:srgbClr val="FFFFFF"/>
                </a:highlight>
              </a:rPr>
              <a:t>Existing Dallas Development Code 51A-4.209(6)(E)</a:t>
            </a:r>
          </a:p>
          <a:p>
            <a:pPr>
              <a:spcBef>
                <a:spcPts val="1200"/>
              </a:spcBef>
            </a:pPr>
            <a:r>
              <a:rPr lang="en-US" dirty="0">
                <a:highlight>
                  <a:srgbClr val="FFFFFF"/>
                </a:highlight>
              </a:rPr>
              <a:t>None</a:t>
            </a:r>
          </a:p>
          <a:p>
            <a:pPr lvl="1">
              <a:spcBef>
                <a:spcPts val="1200"/>
              </a:spcBef>
            </a:pPr>
            <a:endParaRPr lang="en-US" dirty="0"/>
          </a:p>
        </p:txBody>
      </p:sp>
      <p:sp>
        <p:nvSpPr>
          <p:cNvPr id="4" name="Slide Number Placeholder 9">
            <a:extLst>
              <a:ext uri="{FF2B5EF4-FFF2-40B4-BE49-F238E27FC236}">
                <a16:creationId xmlns:a16="http://schemas.microsoft.com/office/drawing/2014/main" id="{A22D5DB9-6BAA-4F44-8420-F5D5713A64BD}"/>
              </a:ext>
            </a:extLst>
          </p:cNvPr>
          <p:cNvSpPr>
            <a:spLocks noGrp="1"/>
          </p:cNvSpPr>
          <p:nvPr>
            <p:ph type="sldNum" sz="quarter" idx="12"/>
          </p:nvPr>
        </p:nvSpPr>
        <p:spPr>
          <a:xfrm>
            <a:off x="6705600" y="6492875"/>
            <a:ext cx="2057400" cy="365125"/>
          </a:xfrm>
        </p:spPr>
        <p:txBody>
          <a:bodyPr/>
          <a:lstStyle/>
          <a:p>
            <a:fld id="{EBB82CAC-BB48-4110-88D3-F3CCD57C994D}" type="slidenum">
              <a:rPr lang="en-US" smtClean="0"/>
              <a:pPr/>
              <a:t>53</a:t>
            </a:fld>
            <a:endParaRPr lang="en-US" dirty="0"/>
          </a:p>
        </p:txBody>
      </p:sp>
      <p:sp>
        <p:nvSpPr>
          <p:cNvPr id="6" name="Content Placeholder 9">
            <a:extLst>
              <a:ext uri="{FF2B5EF4-FFF2-40B4-BE49-F238E27FC236}">
                <a16:creationId xmlns:a16="http://schemas.microsoft.com/office/drawing/2014/main" id="{678AB16F-0EA1-4F78-B625-8C4248300CA8}"/>
              </a:ext>
            </a:extLst>
          </p:cNvPr>
          <p:cNvSpPr txBox="1">
            <a:spLocks/>
          </p:cNvSpPr>
          <p:nvPr/>
        </p:nvSpPr>
        <p:spPr>
          <a:xfrm>
            <a:off x="768096" y="3505200"/>
            <a:ext cx="8071104"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endParaRPr lang="en-US" dirty="0"/>
          </a:p>
        </p:txBody>
      </p:sp>
    </p:spTree>
    <p:extLst>
      <p:ext uri="{BB962C8B-B14F-4D97-AF65-F5344CB8AC3E}">
        <p14:creationId xmlns:p14="http://schemas.microsoft.com/office/powerpoint/2010/main" val="412673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9067800" cy="762000"/>
          </a:xfrm>
        </p:spPr>
        <p:txBody>
          <a:bodyPr>
            <a:noAutofit/>
          </a:bodyPr>
          <a:lstStyle/>
          <a:p>
            <a:pPr marL="0" indent="0" algn="ctr">
              <a:buNone/>
            </a:pPr>
            <a:r>
              <a:rPr lang="en-US" sz="6000" dirty="0"/>
              <a:t>Discussion – Solar</a:t>
            </a:r>
          </a:p>
        </p:txBody>
      </p:sp>
      <p:sp>
        <p:nvSpPr>
          <p:cNvPr id="5" name="Content Placeholder 9">
            <a:extLst>
              <a:ext uri="{FF2B5EF4-FFF2-40B4-BE49-F238E27FC236}">
                <a16:creationId xmlns:a16="http://schemas.microsoft.com/office/drawing/2014/main" id="{E35E233B-2059-41A2-A839-F20845716E35}"/>
              </a:ext>
            </a:extLst>
          </p:cNvPr>
          <p:cNvSpPr txBox="1">
            <a:spLocks/>
          </p:cNvSpPr>
          <p:nvPr/>
        </p:nvSpPr>
        <p:spPr>
          <a:xfrm>
            <a:off x="298704" y="1257300"/>
            <a:ext cx="8540496" cy="438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Ø"/>
            </a:pPr>
            <a:r>
              <a:rPr lang="en-US" sz="2400" dirty="0">
                <a:highlight>
                  <a:srgbClr val="FFFFFF"/>
                </a:highlight>
              </a:rPr>
              <a:t>Are you concerned with location of solar panels?</a:t>
            </a:r>
          </a:p>
          <a:p>
            <a:pPr>
              <a:spcBef>
                <a:spcPts val="1200"/>
              </a:spcBef>
              <a:buFont typeface="Wingdings" panose="05000000000000000000" pitchFamily="2" charset="2"/>
              <a:buChar char="Ø"/>
            </a:pPr>
            <a:r>
              <a:rPr lang="en-US" sz="2400" dirty="0">
                <a:highlight>
                  <a:srgbClr val="FFFFFF"/>
                </a:highlight>
              </a:rPr>
              <a:t>If so, how would you like to approach their location and appearance?</a:t>
            </a:r>
          </a:p>
          <a:p>
            <a:pPr>
              <a:spcBef>
                <a:spcPts val="1200"/>
              </a:spcBef>
              <a:buFont typeface="Wingdings" panose="05000000000000000000" pitchFamily="2" charset="2"/>
              <a:buChar char="Ø"/>
            </a:pPr>
            <a:r>
              <a:rPr lang="en-US" sz="2400" dirty="0">
                <a:highlight>
                  <a:srgbClr val="FFFFFF"/>
                </a:highlight>
              </a:rPr>
              <a:t>New technology considerations</a:t>
            </a:r>
            <a:endParaRPr lang="en-US" sz="2000" dirty="0">
              <a:highlight>
                <a:srgbClr val="FFFFFF"/>
              </a:highlight>
            </a:endParaRPr>
          </a:p>
          <a:p>
            <a:pPr>
              <a:spcBef>
                <a:spcPts val="1200"/>
              </a:spcBef>
              <a:buFont typeface="Wingdings" panose="05000000000000000000" pitchFamily="2" charset="2"/>
              <a:buChar char="Ø"/>
            </a:pPr>
            <a:endParaRPr lang="en-US" sz="2400" dirty="0">
              <a:highlight>
                <a:srgbClr val="FFFF00"/>
              </a:highlight>
            </a:endParaRPr>
          </a:p>
          <a:p>
            <a:pPr marL="0" indent="0">
              <a:spcBef>
                <a:spcPts val="1200"/>
              </a:spcBef>
              <a:buNone/>
            </a:pPr>
            <a:endParaRPr lang="en-US" sz="2400" dirty="0"/>
          </a:p>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7F7C153D-DC69-44E5-BC21-61E1D89D8B17}"/>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54</a:t>
            </a:fld>
            <a:endParaRPr lang="en-US" dirty="0"/>
          </a:p>
        </p:txBody>
      </p:sp>
    </p:spTree>
    <p:extLst>
      <p:ext uri="{BB962C8B-B14F-4D97-AF65-F5344CB8AC3E}">
        <p14:creationId xmlns:p14="http://schemas.microsoft.com/office/powerpoint/2010/main" val="1488512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lstStyle/>
          <a:p>
            <a:r>
              <a:rPr lang="en-US" dirty="0"/>
              <a:t>Next Steps</a:t>
            </a:r>
          </a:p>
        </p:txBody>
      </p:sp>
      <p:sp>
        <p:nvSpPr>
          <p:cNvPr id="3" name="Content Placeholder 2"/>
          <p:cNvSpPr>
            <a:spLocks noGrp="1"/>
          </p:cNvSpPr>
          <p:nvPr>
            <p:ph idx="1"/>
          </p:nvPr>
        </p:nvSpPr>
        <p:spPr>
          <a:xfrm>
            <a:off x="533400" y="563562"/>
            <a:ext cx="8464296" cy="5380038"/>
          </a:xfrm>
        </p:spPr>
        <p:txBody>
          <a:bodyPr>
            <a:normAutofit lnSpcReduction="10000"/>
          </a:bodyPr>
          <a:lstStyle/>
          <a:p>
            <a:r>
              <a:rPr lang="en-US" dirty="0"/>
              <a:t>Neighborhood Meeting #7: November 16</a:t>
            </a:r>
          </a:p>
          <a:p>
            <a:r>
              <a:rPr lang="en-US" dirty="0"/>
              <a:t>Neighborhood Meeting #8: November 30</a:t>
            </a:r>
          </a:p>
          <a:p>
            <a:r>
              <a:rPr lang="en-US" dirty="0"/>
              <a:t>Neighborhood Meeting #9: December 7</a:t>
            </a:r>
          </a:p>
          <a:p>
            <a:r>
              <a:rPr lang="en-US" dirty="0"/>
              <a:t>Neighborhood Meeting #10: December 14</a:t>
            </a:r>
          </a:p>
          <a:p>
            <a:r>
              <a:rPr lang="en-US" dirty="0"/>
              <a:t>Neighborhood Meeting #11-12: If needed</a:t>
            </a:r>
            <a:endParaRPr lang="en-US" dirty="0">
              <a:highlight>
                <a:srgbClr val="FFFF00"/>
              </a:highlight>
            </a:endParaRPr>
          </a:p>
          <a:p>
            <a:r>
              <a:rPr lang="en-US" dirty="0"/>
              <a:t>Final Neighborhood Meeting to review ordinance: Date TBD</a:t>
            </a:r>
          </a:p>
          <a:p>
            <a:r>
              <a:rPr lang="en-US" dirty="0"/>
              <a:t>City Plan Commission Public Hearing: Date TBD (notified 10 days before)</a:t>
            </a:r>
          </a:p>
          <a:p>
            <a:r>
              <a:rPr lang="en-US" dirty="0"/>
              <a:t>City Council Public Hearing: Date TBD (notified 14 days before)</a:t>
            </a:r>
          </a:p>
        </p:txBody>
      </p:sp>
      <p:sp>
        <p:nvSpPr>
          <p:cNvPr id="5" name="Slide Number Placeholder 9">
            <a:extLst>
              <a:ext uri="{FF2B5EF4-FFF2-40B4-BE49-F238E27FC236}">
                <a16:creationId xmlns:a16="http://schemas.microsoft.com/office/drawing/2014/main" id="{96FC4FAA-A231-4787-B6CB-E6E1B1BE2A65}"/>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55</a:t>
            </a:fld>
            <a:endParaRPr lang="en-US" dirty="0"/>
          </a:p>
        </p:txBody>
      </p:sp>
    </p:spTree>
    <p:extLst>
      <p:ext uri="{BB962C8B-B14F-4D97-AF65-F5344CB8AC3E}">
        <p14:creationId xmlns:p14="http://schemas.microsoft.com/office/powerpoint/2010/main" val="3471440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92"/>
            <a:ext cx="8305800" cy="1470025"/>
          </a:xfrm>
        </p:spPr>
        <p:txBody>
          <a:bodyPr>
            <a:normAutofit/>
          </a:bodyPr>
          <a:lstStyle/>
          <a:p>
            <a:r>
              <a:rPr lang="en-US" dirty="0"/>
              <a:t>CD-2 - Lakewood</a:t>
            </a:r>
            <a:br>
              <a:rPr lang="en-US" dirty="0"/>
            </a:br>
            <a:r>
              <a:rPr lang="en-US" dirty="0"/>
              <a:t>Conservation District Expansion</a:t>
            </a:r>
            <a:br>
              <a:rPr lang="en-US" dirty="0"/>
            </a:br>
            <a:r>
              <a:rPr lang="en-US" sz="2200" dirty="0"/>
              <a:t>Post-Application Neighborhood Meeting No. 6</a:t>
            </a:r>
            <a:endParaRPr lang="en-US" dirty="0"/>
          </a:p>
        </p:txBody>
      </p:sp>
      <p:sp>
        <p:nvSpPr>
          <p:cNvPr id="5" name="TextBox 4">
            <a:extLst>
              <a:ext uri="{FF2B5EF4-FFF2-40B4-BE49-F238E27FC236}">
                <a16:creationId xmlns:a16="http://schemas.microsoft.com/office/drawing/2014/main" id="{EF82D80B-0BC3-4280-B105-45FFC73DA905}"/>
              </a:ext>
            </a:extLst>
          </p:cNvPr>
          <p:cNvSpPr txBox="1"/>
          <p:nvPr/>
        </p:nvSpPr>
        <p:spPr>
          <a:xfrm>
            <a:off x="228600" y="1905000"/>
            <a:ext cx="42672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Staff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Trevor Brown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63F88"/>
                </a:solidFill>
                <a:latin typeface="Calibri"/>
              </a:rPr>
              <a:t>t</a:t>
            </a:r>
            <a:r>
              <a:rPr kumimoji="0" lang="en-US" sz="2400" b="0" i="0" u="none" strike="noStrike" kern="1200" cap="none" spc="0" normalizeH="0" baseline="0" noProof="0" dirty="0">
                <a:ln>
                  <a:noFill/>
                </a:ln>
                <a:solidFill>
                  <a:srgbClr val="063F88"/>
                </a:solidFill>
                <a:effectLst/>
                <a:uLnTx/>
                <a:uFillTx/>
                <a:latin typeface="Calibri"/>
                <a:ea typeface="+mn-ea"/>
                <a:cs typeface="+mn-cs"/>
              </a:rPr>
              <a:t>revor.brown@dallas.gov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214-670-4193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63F8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63F88"/>
                </a:solidFill>
                <a:effectLst/>
                <a:uLnTx/>
                <a:uFillTx/>
                <a:latin typeface="Calibri"/>
                <a:ea typeface="+mn-ea"/>
                <a:cs typeface="+mn-cs"/>
              </a:rPr>
              <a:t>Project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https://bit.ly/LakewoodExpansion</a:t>
            </a:r>
            <a:endParaRPr kumimoji="0" lang="en-US" sz="2300" b="0" i="0" u="none" strike="noStrike" kern="1200" cap="none" spc="0" normalizeH="0" baseline="0" noProof="0" dirty="0">
              <a:ln>
                <a:noFill/>
              </a:ln>
              <a:solidFill>
                <a:srgbClr val="063F88"/>
              </a:solidFill>
              <a:effectLst/>
              <a:highlight>
                <a:srgbClr val="FFFF00"/>
              </a:highlight>
              <a:uLnTx/>
              <a:uFillTx/>
              <a:latin typeface="Calibri"/>
              <a:ea typeface="+mn-ea"/>
              <a:cs typeface="+mn-cs"/>
            </a:endParaRPr>
          </a:p>
        </p:txBody>
      </p:sp>
      <p:sp>
        <p:nvSpPr>
          <p:cNvPr id="6" name="Slide Number Placeholder 9">
            <a:extLst>
              <a:ext uri="{FF2B5EF4-FFF2-40B4-BE49-F238E27FC236}">
                <a16:creationId xmlns:a16="http://schemas.microsoft.com/office/drawing/2014/main" id="{A1C88385-90E8-4C86-AFFF-E9968619D2B8}"/>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DC6D7EA1-D788-4EF2-ADD9-48B800D2C4C3}"/>
              </a:ext>
            </a:extLst>
          </p:cNvPr>
          <p:cNvSpPr txBox="1"/>
          <p:nvPr/>
        </p:nvSpPr>
        <p:spPr>
          <a:xfrm>
            <a:off x="4528595" y="1905000"/>
            <a:ext cx="4267200" cy="2203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sng" strike="noStrike" kern="1200" cap="none" spc="0" normalizeH="0" baseline="0" noProof="0" dirty="0">
                <a:ln>
                  <a:noFill/>
                </a:ln>
                <a:solidFill>
                  <a:srgbClr val="063F88"/>
                </a:solidFill>
                <a:effectLst/>
                <a:uLnTx/>
                <a:uFillTx/>
                <a:latin typeface="Calibri"/>
                <a:ea typeface="+mn-ea"/>
                <a:cs typeface="+mn-cs"/>
              </a:rPr>
              <a:t>Next Meeting November 16, 6:00 pm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Introduction and Recap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Discussion</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3056A5"/>
                </a:solidFill>
                <a:effectLst/>
                <a:highlight>
                  <a:srgbClr val="FFFFFF"/>
                </a:highlight>
                <a:uLnTx/>
                <a:uFillTx/>
                <a:latin typeface="Arial" panose="020B0604020202020204" pitchFamily="34" charset="0"/>
                <a:ea typeface="+mn-ea"/>
                <a:cs typeface="Arial" panose="020B0604020202020204" pitchFamily="34" charset="0"/>
              </a:rPr>
              <a:t>fences, retaining walls, waterfall steps, landscape, paint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63F88"/>
                </a:solidFill>
                <a:effectLst/>
                <a:uLnTx/>
                <a:uFillTx/>
                <a:latin typeface="Calibri"/>
                <a:ea typeface="+mn-ea"/>
                <a:cs typeface="+mn-cs"/>
              </a:rPr>
              <a:t>Next Steps</a:t>
            </a:r>
          </a:p>
        </p:txBody>
      </p:sp>
    </p:spTree>
    <p:extLst>
      <p:ext uri="{BB962C8B-B14F-4D97-AF65-F5344CB8AC3E}">
        <p14:creationId xmlns:p14="http://schemas.microsoft.com/office/powerpoint/2010/main" val="3039389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F22A8C-62E2-4632-A7BB-EB0D8B850B90}"/>
              </a:ext>
            </a:extLst>
          </p:cNvPr>
          <p:cNvSpPr txBox="1"/>
          <p:nvPr/>
        </p:nvSpPr>
        <p:spPr>
          <a:xfrm>
            <a:off x="1714500" y="2074244"/>
            <a:ext cx="5715000" cy="1015663"/>
          </a:xfrm>
          <a:prstGeom prst="rect">
            <a:avLst/>
          </a:prstGeom>
          <a:noFill/>
        </p:spPr>
        <p:txBody>
          <a:bodyPr wrap="square" rtlCol="0">
            <a:spAutoFit/>
          </a:bodyPr>
          <a:lstStyle/>
          <a:p>
            <a:pPr algn="ctr"/>
            <a:r>
              <a:rPr lang="en-US" sz="6000" dirty="0">
                <a:solidFill>
                  <a:schemeClr val="accent1">
                    <a:lumMod val="75000"/>
                  </a:schemeClr>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2145834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B8B1D4E-B739-4F61-853E-E4D4109F39DD}"/>
              </a:ext>
            </a:extLst>
          </p:cNvPr>
          <p:cNvSpPr txBox="1">
            <a:spLocks/>
          </p:cNvSpPr>
          <p:nvPr/>
        </p:nvSpPr>
        <p:spPr>
          <a:xfrm>
            <a:off x="768096" y="1981200"/>
            <a:ext cx="8071104" cy="50417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18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endParaRPr lang="en-US" dirty="0"/>
          </a:p>
        </p:txBody>
      </p:sp>
      <p:sp>
        <p:nvSpPr>
          <p:cNvPr id="6" name="Slide Number Placeholder 9">
            <a:extLst>
              <a:ext uri="{FF2B5EF4-FFF2-40B4-BE49-F238E27FC236}">
                <a16:creationId xmlns:a16="http://schemas.microsoft.com/office/drawing/2014/main" id="{FF14E750-C13C-4F08-B492-9DDFEA5730B4}"/>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58</a:t>
            </a:fld>
            <a:endParaRPr lang="en-US" dirty="0"/>
          </a:p>
        </p:txBody>
      </p:sp>
      <p:pic>
        <p:nvPicPr>
          <p:cNvPr id="7" name="Picture 6">
            <a:extLst>
              <a:ext uri="{FF2B5EF4-FFF2-40B4-BE49-F238E27FC236}">
                <a16:creationId xmlns:a16="http://schemas.microsoft.com/office/drawing/2014/main" id="{892AC0D1-8F26-4110-912E-05B7B91D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41" t="12650" r="5698" b="30054"/>
          <a:stretch/>
        </p:blipFill>
        <p:spPr>
          <a:xfrm>
            <a:off x="1447800" y="152400"/>
            <a:ext cx="6172200" cy="5341327"/>
          </a:xfrm>
          <a:prstGeom prst="rect">
            <a:avLst/>
          </a:prstGeom>
          <a:ln w="12700">
            <a:solidFill>
              <a:schemeClr val="tx1"/>
            </a:solidFill>
          </a:ln>
        </p:spPr>
      </p:pic>
    </p:spTree>
    <p:extLst>
      <p:ext uri="{BB962C8B-B14F-4D97-AF65-F5344CB8AC3E}">
        <p14:creationId xmlns:p14="http://schemas.microsoft.com/office/powerpoint/2010/main" val="179007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a:t>
            </a:r>
          </a:p>
        </p:txBody>
      </p:sp>
      <p:sp>
        <p:nvSpPr>
          <p:cNvPr id="3" name="Content Placeholder 2"/>
          <p:cNvSpPr>
            <a:spLocks noGrp="1"/>
          </p:cNvSpPr>
          <p:nvPr>
            <p:ph idx="1"/>
          </p:nvPr>
        </p:nvSpPr>
        <p:spPr>
          <a:xfrm>
            <a:off x="228600" y="868362"/>
            <a:ext cx="8769096" cy="4922838"/>
          </a:xfrm>
        </p:spPr>
        <p:txBody>
          <a:bodyPr>
            <a:normAutofit fontScale="77500" lnSpcReduction="20000"/>
          </a:bodyPr>
          <a:lstStyle/>
          <a:p>
            <a:pPr>
              <a:lnSpc>
                <a:spcPct val="120000"/>
              </a:lnSpc>
            </a:pPr>
            <a:r>
              <a:rPr lang="en-US" dirty="0"/>
              <a:t>Post-Application Neighborhood Meeting #7 – November 16</a:t>
            </a:r>
          </a:p>
          <a:p>
            <a:pPr lvl="1">
              <a:lnSpc>
                <a:spcPct val="120000"/>
              </a:lnSpc>
            </a:pPr>
            <a:r>
              <a:rPr lang="en-US" dirty="0"/>
              <a:t>Fences, retaining walls, waterfall steps, landscape, paint</a:t>
            </a:r>
          </a:p>
          <a:p>
            <a:pPr>
              <a:lnSpc>
                <a:spcPct val="120000"/>
              </a:lnSpc>
            </a:pPr>
            <a:r>
              <a:rPr lang="en-US" dirty="0"/>
              <a:t>Post-Application Neighborhood Meeting #8 – November 30</a:t>
            </a:r>
          </a:p>
          <a:p>
            <a:pPr lvl="1">
              <a:lnSpc>
                <a:spcPct val="120000"/>
              </a:lnSpc>
            </a:pPr>
            <a:r>
              <a:rPr lang="en-US" dirty="0"/>
              <a:t>Demolition, documented assurance, roofing materials, windows, porches</a:t>
            </a:r>
          </a:p>
          <a:p>
            <a:pPr>
              <a:lnSpc>
                <a:spcPct val="120000"/>
              </a:lnSpc>
            </a:pPr>
            <a:r>
              <a:rPr lang="en-US" dirty="0"/>
              <a:t>Post-Application Neighborhood Meeting #9 – December 7</a:t>
            </a:r>
          </a:p>
          <a:p>
            <a:pPr lvl="1">
              <a:lnSpc>
                <a:spcPct val="120000"/>
              </a:lnSpc>
            </a:pPr>
            <a:r>
              <a:rPr lang="en-US" dirty="0"/>
              <a:t>Contributing architectural styles, new construction standards, remodel/addition standards, areas of regulation, work reviews</a:t>
            </a:r>
          </a:p>
          <a:p>
            <a:pPr>
              <a:lnSpc>
                <a:spcPct val="120000"/>
              </a:lnSpc>
            </a:pPr>
            <a:r>
              <a:rPr lang="en-US" dirty="0"/>
              <a:t>Post-Application Neighborhood Meeting #10 – December 14</a:t>
            </a:r>
          </a:p>
          <a:p>
            <a:pPr lvl="1">
              <a:lnSpc>
                <a:spcPct val="120000"/>
              </a:lnSpc>
            </a:pPr>
            <a:r>
              <a:rPr lang="en-US" dirty="0"/>
              <a:t>Architectural styles – Minimal Traditional, Colonial Revival</a:t>
            </a:r>
          </a:p>
          <a:p>
            <a:pPr>
              <a:lnSpc>
                <a:spcPct val="120000"/>
              </a:lnSpc>
            </a:pPr>
            <a:r>
              <a:rPr lang="en-US" dirty="0"/>
              <a:t>Post-Application Neighborhood Meeting #11 – January 4</a:t>
            </a:r>
          </a:p>
          <a:p>
            <a:pPr lvl="1">
              <a:lnSpc>
                <a:spcPct val="120000"/>
              </a:lnSpc>
            </a:pPr>
            <a:r>
              <a:rPr lang="en-US" dirty="0"/>
              <a:t>Architectural styles – Spanish Eclectic, French Eclectic</a:t>
            </a:r>
          </a:p>
          <a:p>
            <a:pPr>
              <a:lnSpc>
                <a:spcPct val="120000"/>
              </a:lnSpc>
            </a:pPr>
            <a:r>
              <a:rPr lang="en-US" dirty="0"/>
              <a:t>Post-Application Neighborhood Meeting #12 – January 18</a:t>
            </a:r>
          </a:p>
          <a:p>
            <a:pPr lvl="1">
              <a:lnSpc>
                <a:spcPct val="120000"/>
              </a:lnSpc>
            </a:pPr>
            <a:r>
              <a:rPr lang="en-US" dirty="0"/>
              <a:t>Architectural styles – Tudor, Neoclassical, Non-Contributing</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972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Meeting Schedule (cont.)</a:t>
            </a:r>
          </a:p>
        </p:txBody>
      </p:sp>
      <p:sp>
        <p:nvSpPr>
          <p:cNvPr id="3" name="Content Placeholder 2"/>
          <p:cNvSpPr>
            <a:spLocks noGrp="1"/>
          </p:cNvSpPr>
          <p:nvPr>
            <p:ph idx="1"/>
          </p:nvPr>
        </p:nvSpPr>
        <p:spPr>
          <a:xfrm>
            <a:off x="228600" y="868362"/>
            <a:ext cx="8769096" cy="4922838"/>
          </a:xfrm>
        </p:spPr>
        <p:txBody>
          <a:bodyPr>
            <a:normAutofit/>
          </a:bodyPr>
          <a:lstStyle/>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Final Post-Application Neighborhood Meeting – TBD</a:t>
            </a:r>
          </a:p>
          <a:p>
            <a:pPr marL="742950" marR="0" lvl="1" indent="-28575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Ordinance Review (30-60 days after last meeting)</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Plan Commission – TBD</a:t>
            </a:r>
          </a:p>
          <a:p>
            <a:pPr marL="342900" marR="0" lvl="0" indent="-342900" algn="l" defTabSz="914400" rtl="0" eaLnBrk="1" fontAlgn="auto" latinLnBrk="0" hangingPunct="1">
              <a:lnSpc>
                <a:spcPct val="12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City Council – TBD</a:t>
            </a:r>
          </a:p>
          <a:p>
            <a:pPr marL="0" indent="0">
              <a:lnSpc>
                <a:spcPct val="120000"/>
              </a:lnSpc>
              <a:buNone/>
            </a:pPr>
            <a:endParaRPr lang="en-US" dirty="0"/>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023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785"/>
            <a:ext cx="8229600" cy="792162"/>
          </a:xfrm>
        </p:spPr>
        <p:txBody>
          <a:bodyPr>
            <a:normAutofit/>
          </a:bodyPr>
          <a:lstStyle/>
          <a:p>
            <a:r>
              <a:rPr lang="en-US" dirty="0"/>
              <a:t>CD-2 Regulations:</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1086901"/>
            <a:ext cx="4267200" cy="4525963"/>
          </a:xfrm>
        </p:spPr>
        <p:txBody>
          <a:bodyPr>
            <a:normAutofit fontScale="92500" lnSpcReduction="20000"/>
          </a:bodyPr>
          <a:lstStyle/>
          <a:p>
            <a:r>
              <a:rPr lang="en-US" dirty="0"/>
              <a:t>Development Standards:</a:t>
            </a:r>
          </a:p>
          <a:p>
            <a:pPr lvl="1"/>
            <a:r>
              <a:rPr lang="en-US" dirty="0"/>
              <a:t>Use</a:t>
            </a:r>
          </a:p>
          <a:p>
            <a:pPr lvl="1"/>
            <a:r>
              <a:rPr lang="en-US" dirty="0"/>
              <a:t>Lot size</a:t>
            </a:r>
          </a:p>
          <a:p>
            <a:pPr lvl="1"/>
            <a:r>
              <a:rPr lang="en-US" dirty="0"/>
              <a:t>Accessory uses</a:t>
            </a:r>
          </a:p>
          <a:p>
            <a:pPr lvl="1"/>
            <a:r>
              <a:rPr lang="en-US" dirty="0"/>
              <a:t>Setbacks</a:t>
            </a:r>
          </a:p>
          <a:p>
            <a:pPr lvl="1"/>
            <a:r>
              <a:rPr lang="en-US" dirty="0"/>
              <a:t>Lot coverage</a:t>
            </a:r>
          </a:p>
          <a:p>
            <a:pPr lvl="1"/>
            <a:r>
              <a:rPr lang="en-US" dirty="0"/>
              <a:t>Height</a:t>
            </a:r>
          </a:p>
          <a:p>
            <a:r>
              <a:rPr lang="en-US" dirty="0"/>
              <a:t>Landscaping Provisions:</a:t>
            </a:r>
          </a:p>
          <a:p>
            <a:pPr lvl="1"/>
            <a:r>
              <a:rPr lang="en-US" dirty="0"/>
              <a:t>Fences and walls</a:t>
            </a:r>
          </a:p>
          <a:p>
            <a:pPr lvl="1"/>
            <a:r>
              <a:rPr lang="en-US" dirty="0"/>
              <a:t>Driveways and curbing</a:t>
            </a:r>
          </a:p>
          <a:p>
            <a:pPr lvl="1"/>
            <a:r>
              <a:rPr lang="en-US" dirty="0"/>
              <a:t>Sidewalks</a:t>
            </a:r>
          </a:p>
          <a:p>
            <a:pPr lvl="1"/>
            <a:r>
              <a:rPr lang="en-US" dirty="0"/>
              <a:t>Front yard coverage</a:t>
            </a:r>
          </a:p>
          <a:p>
            <a:pPr lvl="1"/>
            <a:r>
              <a:rPr lang="en-US" dirty="0"/>
              <a:t>Berms</a:t>
            </a:r>
          </a:p>
        </p:txBody>
      </p:sp>
      <p:sp>
        <p:nvSpPr>
          <p:cNvPr id="6" name="Content Placeholder 5">
            <a:extLst>
              <a:ext uri="{FF2B5EF4-FFF2-40B4-BE49-F238E27FC236}">
                <a16:creationId xmlns:a16="http://schemas.microsoft.com/office/drawing/2014/main" id="{2D8CBB8A-5590-44BA-9335-10FC13FADCA4}"/>
              </a:ext>
            </a:extLst>
          </p:cNvPr>
          <p:cNvSpPr>
            <a:spLocks noGrp="1"/>
          </p:cNvSpPr>
          <p:nvPr>
            <p:ph sz="half" idx="2"/>
          </p:nvPr>
        </p:nvSpPr>
        <p:spPr>
          <a:xfrm>
            <a:off x="4648200" y="1095453"/>
            <a:ext cx="4343400" cy="4389120"/>
          </a:xfrm>
        </p:spPr>
        <p:txBody>
          <a:bodyPr>
            <a:normAutofit fontScale="92500" lnSpcReduction="20000"/>
          </a:bodyPr>
          <a:lstStyle/>
          <a:p>
            <a:r>
              <a:rPr lang="en-US" dirty="0"/>
              <a:t>Architectural Provisions:</a:t>
            </a:r>
          </a:p>
          <a:p>
            <a:pPr lvl="1"/>
            <a:r>
              <a:rPr lang="en-US" dirty="0"/>
              <a:t>Regulation of Architectural Styles</a:t>
            </a:r>
          </a:p>
          <a:p>
            <a:pPr lvl="1"/>
            <a:r>
              <a:rPr lang="en-US" dirty="0"/>
              <a:t>Garages and accessory structures</a:t>
            </a:r>
          </a:p>
          <a:p>
            <a:pPr lvl="1"/>
            <a:r>
              <a:rPr lang="en-US" dirty="0"/>
              <a:t>Street facade width</a:t>
            </a:r>
          </a:p>
          <a:p>
            <a:pPr lvl="1"/>
            <a:r>
              <a:rPr lang="en-US" dirty="0"/>
              <a:t>Roofs</a:t>
            </a:r>
          </a:p>
          <a:p>
            <a:pPr lvl="1"/>
            <a:r>
              <a:rPr lang="en-US" dirty="0"/>
              <a:t>Glass</a:t>
            </a:r>
          </a:p>
          <a:p>
            <a:pPr lvl="1"/>
            <a:r>
              <a:rPr lang="en-US" dirty="0"/>
              <a:t>Enclosures</a:t>
            </a:r>
          </a:p>
          <a:p>
            <a:pPr lvl="1"/>
            <a:r>
              <a:rPr lang="en-US" dirty="0"/>
              <a:t>Screen and storm doors and windows</a:t>
            </a:r>
          </a:p>
          <a:p>
            <a:pPr lvl="1"/>
            <a:r>
              <a:rPr lang="en-US" dirty="0"/>
              <a:t>Color</a:t>
            </a:r>
          </a:p>
        </p:txBody>
      </p:sp>
      <p:sp>
        <p:nvSpPr>
          <p:cNvPr id="8" name="Slide Number Placeholder 9">
            <a:extLst>
              <a:ext uri="{FF2B5EF4-FFF2-40B4-BE49-F238E27FC236}">
                <a16:creationId xmlns:a16="http://schemas.microsoft.com/office/drawing/2014/main" id="{3D161DD2-623F-4250-BFE0-3CDD89AEF8A3}"/>
              </a:ext>
            </a:extLst>
          </p:cNvPr>
          <p:cNvSpPr txBox="1">
            <a:spLocks/>
          </p:cNvSpPr>
          <p:nvPr/>
        </p:nvSpPr>
        <p:spPr>
          <a:xfrm>
            <a:off x="6705600" y="65532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8</a:t>
            </a:fld>
            <a:endParaRPr lang="en-US" dirty="0"/>
          </a:p>
        </p:txBody>
      </p:sp>
    </p:spTree>
    <p:extLst>
      <p:ext uri="{BB962C8B-B14F-4D97-AF65-F5344CB8AC3E}">
        <p14:creationId xmlns:p14="http://schemas.microsoft.com/office/powerpoint/2010/main" val="30371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610" y="213995"/>
            <a:ext cx="8229600" cy="792162"/>
          </a:xfrm>
        </p:spPr>
        <p:txBody>
          <a:bodyPr>
            <a:normAutofit/>
          </a:bodyPr>
          <a:lstStyle/>
          <a:p>
            <a:r>
              <a:rPr lang="en-US" dirty="0"/>
              <a:t>CD-2 Regulations (cont.):</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457200" y="926689"/>
            <a:ext cx="8229600" cy="4525963"/>
          </a:xfrm>
        </p:spPr>
        <p:txBody>
          <a:bodyPr>
            <a:normAutofit/>
          </a:bodyPr>
          <a:lstStyle/>
          <a:p>
            <a:r>
              <a:rPr lang="en-US" dirty="0"/>
              <a:t>Review Procedures:</a:t>
            </a:r>
          </a:p>
          <a:p>
            <a:pPr lvl="1"/>
            <a:r>
              <a:rPr lang="en-US" dirty="0"/>
              <a:t>Building permit review</a:t>
            </a:r>
          </a:p>
          <a:p>
            <a:pPr lvl="1"/>
            <a:r>
              <a:rPr lang="en-US" dirty="0"/>
              <a:t>Work not requiring a building permit</a:t>
            </a:r>
          </a:p>
          <a:p>
            <a:endParaRPr lang="en-US" dirty="0"/>
          </a:p>
        </p:txBody>
      </p:sp>
      <p:sp>
        <p:nvSpPr>
          <p:cNvPr id="6" name="Slide Number Placeholder 9">
            <a:extLst>
              <a:ext uri="{FF2B5EF4-FFF2-40B4-BE49-F238E27FC236}">
                <a16:creationId xmlns:a16="http://schemas.microsoft.com/office/drawing/2014/main" id="{01A0751A-13CA-4BB7-9D54-EAC70EA16E50}"/>
              </a:ext>
            </a:extLst>
          </p:cNvPr>
          <p:cNvSpPr txBox="1">
            <a:spLocks/>
          </p:cNvSpPr>
          <p:nvPr/>
        </p:nvSpPr>
        <p:spPr>
          <a:xfrm>
            <a:off x="6705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B82CAC-BB48-4110-88D3-F3CCD57C994D}" type="slidenum">
              <a:rPr lang="en-US" smtClean="0"/>
              <a:pPr/>
              <a:t>9</a:t>
            </a:fld>
            <a:endParaRPr lang="en-US" dirty="0"/>
          </a:p>
        </p:txBody>
      </p:sp>
    </p:spTree>
    <p:extLst>
      <p:ext uri="{BB962C8B-B14F-4D97-AF65-F5344CB8AC3E}">
        <p14:creationId xmlns:p14="http://schemas.microsoft.com/office/powerpoint/2010/main" val="211844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0396146A-7F71-4C2D-BEFC-D4369560831D}"/>
</file>

<file path=customXml/itemProps2.xml><?xml version="1.0" encoding="utf-8"?>
<ds:datastoreItem xmlns:ds="http://schemas.openxmlformats.org/officeDocument/2006/customXml" ds:itemID="{37BA573C-9A33-4E92-9E0D-798AD276B50F}"/>
</file>

<file path=customXml/itemProps3.xml><?xml version="1.0" encoding="utf-8"?>
<ds:datastoreItem xmlns:ds="http://schemas.openxmlformats.org/officeDocument/2006/customXml" ds:itemID="{7ED6178C-80CC-4304-8453-BB5CD9010DC9}"/>
</file>

<file path=docProps/app.xml><?xml version="1.0" encoding="utf-8"?>
<Properties xmlns="http://schemas.openxmlformats.org/officeDocument/2006/extended-properties" xmlns:vt="http://schemas.openxmlformats.org/officeDocument/2006/docPropsVTypes">
  <Template>ExternalPresentationTemplate_Pam_03-02-12017d</Template>
  <TotalTime>35009</TotalTime>
  <Words>4252</Words>
  <Application>Microsoft Office PowerPoint</Application>
  <PresentationFormat>On-screen Show (4:3)</PresentationFormat>
  <Paragraphs>628</Paragraphs>
  <Slides>58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Times New Roman</vt:lpstr>
      <vt:lpstr>Wingdings</vt:lpstr>
      <vt:lpstr>Office Theme</vt:lpstr>
      <vt:lpstr>CD-2 - Lakewood Conservation District Expansion Post-Application Neighborhood Meeting No. 6</vt:lpstr>
      <vt:lpstr>CD-2 - Lakewood Conservation District Expansion Post-Application Neighborhood Meeting No. 5</vt:lpstr>
      <vt:lpstr>CD-2 Boundaries &amp; Expansion Area</vt:lpstr>
      <vt:lpstr>Purpose of This Meeting</vt:lpstr>
      <vt:lpstr>Meeting Schedule</vt:lpstr>
      <vt:lpstr>Meeting Schedule</vt:lpstr>
      <vt:lpstr>Meeting Schedule (cont.)</vt:lpstr>
      <vt:lpstr>CD-2 Regulations:</vt:lpstr>
      <vt:lpstr>CD-2 Regulations (cont.):</vt:lpstr>
      <vt:lpstr>Topics for Discussion:</vt:lpstr>
      <vt:lpstr>Topics for Discussion (cont.):</vt:lpstr>
      <vt:lpstr>Topics for Discussion (cont.):</vt:lpstr>
      <vt:lpstr>Topics for Discussion (cont.):</vt:lpstr>
      <vt:lpstr>Topics for Discussion (cont.):</vt:lpstr>
      <vt:lpstr>Topics for Discussion (cont.):</vt:lpstr>
      <vt:lpstr>Topics for Discussion (cont.):</vt:lpstr>
      <vt:lpstr>Topics for Discussion (cont.):</vt:lpstr>
      <vt:lpstr>Sec. 51A-4.505 Conservation Districts</vt:lpstr>
      <vt:lpstr>Procedure</vt:lpstr>
      <vt:lpstr>Making an Ordinance for Lakewood Expansion</vt:lpstr>
      <vt:lpstr>Petition Topic – Floor Area Ratio</vt:lpstr>
      <vt:lpstr>PowerPoint Presentation</vt:lpstr>
      <vt:lpstr>PowerPoint Presentation</vt:lpstr>
      <vt:lpstr>PowerPoint Presentation</vt:lpstr>
      <vt:lpstr>PowerPoint Presentation</vt:lpstr>
      <vt:lpstr>PowerPoint Presentation</vt:lpstr>
      <vt:lpstr>PowerPoint Presentation</vt:lpstr>
      <vt:lpstr>Petition Topic – Setbacks (Main)</vt:lpstr>
      <vt:lpstr>Petition Topic – Setbacks (Main)</vt:lpstr>
      <vt:lpstr>Petition Topic – Setbacks (Main)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Petition Topic – Setbacks (Accessory)</vt:lpstr>
      <vt:lpstr>Petition Topic – Setbacks (Accessory) (Cont.)</vt:lpstr>
      <vt:lpstr>Petition Topic – Setbacks (Accessory) (Cont.)</vt:lpstr>
      <vt:lpstr>PowerPoint Presentation</vt:lpstr>
      <vt:lpstr>PowerPoint Presentation</vt:lpstr>
      <vt:lpstr>PowerPoint Presentation</vt:lpstr>
      <vt:lpstr>PowerPoint Presentation</vt:lpstr>
      <vt:lpstr>PowerPoint Presentation</vt:lpstr>
      <vt:lpstr>Petition Topic – Accessory Structures</vt:lpstr>
      <vt:lpstr>PowerPoint Presentation</vt:lpstr>
      <vt:lpstr>PowerPoint Presentation</vt:lpstr>
      <vt:lpstr>Petition Topic – Solar</vt:lpstr>
      <vt:lpstr>PowerPoint Presentation</vt:lpstr>
      <vt:lpstr>Next Steps</vt:lpstr>
      <vt:lpstr>CD-2 - Lakewood Conservation District Expansion Post-Application Neighborhood Meeting No. 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Lakewood Conservation District Expansion Meeting #6 Presentation</dc:title>
  <dc:creator>Brown, Trevor</dc:creator>
  <cp:keywords>Lakewood, Conservation, expansion</cp:keywords>
  <dc:description/>
  <cp:lastModifiedBy>Brown, Trevor A</cp:lastModifiedBy>
  <cp:revision>479</cp:revision>
  <cp:lastPrinted>2022-09-26T21:49:20Z</cp:lastPrinted>
  <dcterms:created xsi:type="dcterms:W3CDTF">2018-01-16T21:55:49Z</dcterms:created>
  <dcterms:modified xsi:type="dcterms:W3CDTF">2022-11-10T20:53:31Z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