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6.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26.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s/slide4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50.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49.xml" ContentType="application/vnd.openxmlformats-officedocument.presentationml.notesSlide+xml"/>
  <Override PartName="/ppt/notesSlides/notesSlide39.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2.xml" ContentType="application/vnd.openxmlformats-officedocument.presentationml.notesSlide+xml"/>
  <Override PartName="/ppt/notesSlides/notesSlide3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77" r:id="rId2"/>
    <p:sldId id="441" r:id="rId3"/>
    <p:sldId id="432" r:id="rId4"/>
    <p:sldId id="491" r:id="rId5"/>
    <p:sldId id="458" r:id="rId6"/>
    <p:sldId id="492" r:id="rId7"/>
    <p:sldId id="415" r:id="rId8"/>
    <p:sldId id="442" r:id="rId9"/>
    <p:sldId id="494" r:id="rId10"/>
    <p:sldId id="443" r:id="rId11"/>
    <p:sldId id="444" r:id="rId12"/>
    <p:sldId id="466" r:id="rId13"/>
    <p:sldId id="451" r:id="rId14"/>
    <p:sldId id="445" r:id="rId15"/>
    <p:sldId id="446" r:id="rId16"/>
    <p:sldId id="447" r:id="rId17"/>
    <p:sldId id="467" r:id="rId18"/>
    <p:sldId id="495" r:id="rId19"/>
    <p:sldId id="448" r:id="rId20"/>
    <p:sldId id="479" r:id="rId21"/>
    <p:sldId id="480" r:id="rId22"/>
    <p:sldId id="481" r:id="rId23"/>
    <p:sldId id="449" r:id="rId24"/>
    <p:sldId id="452" r:id="rId25"/>
    <p:sldId id="453" r:id="rId26"/>
    <p:sldId id="475" r:id="rId27"/>
    <p:sldId id="472" r:id="rId28"/>
    <p:sldId id="473" r:id="rId29"/>
    <p:sldId id="474" r:id="rId30"/>
    <p:sldId id="471" r:id="rId31"/>
    <p:sldId id="455" r:id="rId32"/>
    <p:sldId id="456" r:id="rId33"/>
    <p:sldId id="457" r:id="rId34"/>
    <p:sldId id="476" r:id="rId35"/>
    <p:sldId id="486" r:id="rId36"/>
    <p:sldId id="477" r:id="rId37"/>
    <p:sldId id="469" r:id="rId38"/>
    <p:sldId id="468" r:id="rId39"/>
    <p:sldId id="487" r:id="rId40"/>
    <p:sldId id="488" r:id="rId41"/>
    <p:sldId id="489" r:id="rId42"/>
    <p:sldId id="490" r:id="rId43"/>
    <p:sldId id="461" r:id="rId44"/>
    <p:sldId id="462" r:id="rId45"/>
    <p:sldId id="465" r:id="rId46"/>
    <p:sldId id="464" r:id="rId47"/>
    <p:sldId id="459" r:id="rId48"/>
    <p:sldId id="485" r:id="rId49"/>
    <p:sldId id="460" r:id="rId50"/>
    <p:sldId id="424" r:id="rId51"/>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1">
          <p15:clr>
            <a:srgbClr val="A4A3A4"/>
          </p15:clr>
        </p15:guide>
        <p15:guide id="2" pos="2211">
          <p15:clr>
            <a:srgbClr val="A4A3A4"/>
          </p15:clr>
        </p15:guide>
        <p15:guide id="3" orient="horz" pos="2904">
          <p15:clr>
            <a:srgbClr val="A4A3A4"/>
          </p15:clr>
        </p15:guide>
        <p15:guide id="4"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9" autoAdjust="0"/>
    <p:restoredTop sz="91101" autoAdjust="0"/>
  </p:normalViewPr>
  <p:slideViewPr>
    <p:cSldViewPr>
      <p:cViewPr varScale="1">
        <p:scale>
          <a:sx n="93" d="100"/>
          <a:sy n="93" d="100"/>
        </p:scale>
        <p:origin x="-1532" y="-56"/>
      </p:cViewPr>
      <p:guideLst>
        <p:guide orient="horz" pos="2160"/>
        <p:guide pos="2880"/>
      </p:guideLst>
    </p:cSldViewPr>
  </p:slideViewPr>
  <p:notesTextViewPr>
    <p:cViewPr>
      <p:scale>
        <a:sx n="1" d="1"/>
        <a:sy n="1" d="1"/>
      </p:scale>
      <p:origin x="0" y="0"/>
    </p:cViewPr>
  </p:notesTextViewPr>
  <p:sorterViewPr>
    <p:cViewPr>
      <p:scale>
        <a:sx n="120" d="100"/>
        <a:sy n="120" d="100"/>
      </p:scale>
      <p:origin x="0" y="3528"/>
    </p:cViewPr>
  </p:sorterViewPr>
  <p:notesViewPr>
    <p:cSldViewPr>
      <p:cViewPr varScale="1">
        <p:scale>
          <a:sx n="96" d="100"/>
          <a:sy n="96" d="100"/>
        </p:scale>
        <p:origin x="-4003" y="-86"/>
      </p:cViewPr>
      <p:guideLst>
        <p:guide orient="horz" pos="2931"/>
        <p:guide orient="horz" pos="2904"/>
        <p:guide pos="2211"/>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716" cy="460696"/>
          </a:xfrm>
          <a:prstGeom prst="rect">
            <a:avLst/>
          </a:prstGeom>
        </p:spPr>
        <p:txBody>
          <a:bodyPr vert="horz" lIns="90434" tIns="45218" rIns="90434" bIns="45218" rtlCol="0"/>
          <a:lstStyle>
            <a:lvl1pPr algn="l">
              <a:defRPr sz="1200"/>
            </a:lvl1pPr>
          </a:lstStyle>
          <a:p>
            <a:endParaRPr lang="en-US"/>
          </a:p>
        </p:txBody>
      </p:sp>
      <p:sp>
        <p:nvSpPr>
          <p:cNvPr id="3" name="Date Placeholder 2"/>
          <p:cNvSpPr>
            <a:spLocks noGrp="1"/>
          </p:cNvSpPr>
          <p:nvPr>
            <p:ph type="dt" sz="quarter" idx="1"/>
          </p:nvPr>
        </p:nvSpPr>
        <p:spPr>
          <a:xfrm>
            <a:off x="3927917" y="0"/>
            <a:ext cx="3004716" cy="460696"/>
          </a:xfrm>
          <a:prstGeom prst="rect">
            <a:avLst/>
          </a:prstGeom>
        </p:spPr>
        <p:txBody>
          <a:bodyPr vert="horz" lIns="90434" tIns="45218" rIns="90434" bIns="45218" rtlCol="0"/>
          <a:lstStyle>
            <a:lvl1pPr algn="r">
              <a:defRPr sz="1200"/>
            </a:lvl1pPr>
          </a:lstStyle>
          <a:p>
            <a:fld id="{D834CDA4-A197-4873-8F61-0122E5757511}" type="datetimeFigureOut">
              <a:rPr lang="en-US" smtClean="0"/>
              <a:t>6/22/2017</a:t>
            </a:fld>
            <a:endParaRPr lang="en-US"/>
          </a:p>
        </p:txBody>
      </p:sp>
      <p:sp>
        <p:nvSpPr>
          <p:cNvPr id="4" name="Footer Placeholder 3"/>
          <p:cNvSpPr>
            <a:spLocks noGrp="1"/>
          </p:cNvSpPr>
          <p:nvPr>
            <p:ph type="ftr" sz="quarter" idx="2"/>
          </p:nvPr>
        </p:nvSpPr>
        <p:spPr>
          <a:xfrm>
            <a:off x="0" y="8757932"/>
            <a:ext cx="3004716" cy="460696"/>
          </a:xfrm>
          <a:prstGeom prst="rect">
            <a:avLst/>
          </a:prstGeom>
        </p:spPr>
        <p:txBody>
          <a:bodyPr vert="horz" lIns="90434" tIns="45218" rIns="90434" bIns="45218" rtlCol="0" anchor="b"/>
          <a:lstStyle>
            <a:lvl1pPr algn="l">
              <a:defRPr sz="1200"/>
            </a:lvl1pPr>
          </a:lstStyle>
          <a:p>
            <a:endParaRPr lang="en-US"/>
          </a:p>
        </p:txBody>
      </p:sp>
      <p:sp>
        <p:nvSpPr>
          <p:cNvPr id="5" name="Slide Number Placeholder 4"/>
          <p:cNvSpPr>
            <a:spLocks noGrp="1"/>
          </p:cNvSpPr>
          <p:nvPr>
            <p:ph type="sldNum" sz="quarter" idx="3"/>
          </p:nvPr>
        </p:nvSpPr>
        <p:spPr>
          <a:xfrm>
            <a:off x="3927917" y="8757932"/>
            <a:ext cx="3004716" cy="460696"/>
          </a:xfrm>
          <a:prstGeom prst="rect">
            <a:avLst/>
          </a:prstGeom>
        </p:spPr>
        <p:txBody>
          <a:bodyPr vert="horz" lIns="90434" tIns="45218" rIns="90434" bIns="45218" rtlCol="0" anchor="b"/>
          <a:lstStyle>
            <a:lvl1pPr algn="r">
              <a:defRPr sz="1200"/>
            </a:lvl1pPr>
          </a:lstStyle>
          <a:p>
            <a:fld id="{5DA603E2-C9C2-443F-AE04-05F098484CFF}" type="slidenum">
              <a:rPr lang="en-US" smtClean="0"/>
              <a:t>‹#›</a:t>
            </a:fld>
            <a:endParaRPr lang="en-US"/>
          </a:p>
        </p:txBody>
      </p:sp>
    </p:spTree>
    <p:extLst>
      <p:ext uri="{BB962C8B-B14F-4D97-AF65-F5344CB8AC3E}">
        <p14:creationId xmlns:p14="http://schemas.microsoft.com/office/powerpoint/2010/main" val="230803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04820" cy="461010"/>
          </a:xfrm>
          <a:prstGeom prst="rect">
            <a:avLst/>
          </a:prstGeom>
        </p:spPr>
        <p:txBody>
          <a:bodyPr vert="horz" lIns="92298" tIns="46149" rIns="92298" bIns="46149" rtlCol="0"/>
          <a:lstStyle>
            <a:lvl1pPr algn="l">
              <a:defRPr sz="1200"/>
            </a:lvl1pPr>
          </a:lstStyle>
          <a:p>
            <a:endParaRPr lang="en-US"/>
          </a:p>
        </p:txBody>
      </p:sp>
      <p:sp>
        <p:nvSpPr>
          <p:cNvPr id="3" name="Date Placeholder 2"/>
          <p:cNvSpPr>
            <a:spLocks noGrp="1"/>
          </p:cNvSpPr>
          <p:nvPr>
            <p:ph type="dt" idx="1"/>
          </p:nvPr>
        </p:nvSpPr>
        <p:spPr>
          <a:xfrm>
            <a:off x="3927777" y="1"/>
            <a:ext cx="3004820" cy="461010"/>
          </a:xfrm>
          <a:prstGeom prst="rect">
            <a:avLst/>
          </a:prstGeom>
        </p:spPr>
        <p:txBody>
          <a:bodyPr vert="horz" lIns="92298" tIns="46149" rIns="92298" bIns="46149" rtlCol="0"/>
          <a:lstStyle>
            <a:lvl1pPr algn="r">
              <a:defRPr sz="1200"/>
            </a:lvl1pPr>
          </a:lstStyle>
          <a:p>
            <a:fld id="{CDD1138A-ABD4-4F74-810D-360D1370E080}" type="datetimeFigureOut">
              <a:rPr lang="en-US" smtClean="0"/>
              <a:pPr/>
              <a:t>6/22/2017</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298" tIns="46149" rIns="92298" bIns="46149"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98" tIns="46149" rIns="92298" bIns="461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57590"/>
            <a:ext cx="3004820" cy="461010"/>
          </a:xfrm>
          <a:prstGeom prst="rect">
            <a:avLst/>
          </a:prstGeom>
        </p:spPr>
        <p:txBody>
          <a:bodyPr vert="horz" lIns="92298" tIns="46149" rIns="92298" bIns="46149" rtlCol="0" anchor="b"/>
          <a:lstStyle>
            <a:lvl1pPr algn="l">
              <a:defRPr sz="1200"/>
            </a:lvl1pPr>
          </a:lstStyle>
          <a:p>
            <a:endParaRPr lang="en-US"/>
          </a:p>
        </p:txBody>
      </p:sp>
      <p:sp>
        <p:nvSpPr>
          <p:cNvPr id="7" name="Slide Number Placeholder 6"/>
          <p:cNvSpPr>
            <a:spLocks noGrp="1"/>
          </p:cNvSpPr>
          <p:nvPr>
            <p:ph type="sldNum" sz="quarter" idx="5"/>
          </p:nvPr>
        </p:nvSpPr>
        <p:spPr>
          <a:xfrm>
            <a:off x="3927777" y="8757590"/>
            <a:ext cx="3004820" cy="461010"/>
          </a:xfrm>
          <a:prstGeom prst="rect">
            <a:avLst/>
          </a:prstGeom>
        </p:spPr>
        <p:txBody>
          <a:bodyPr vert="horz" lIns="92298" tIns="46149" rIns="92298" bIns="46149" rtlCol="0" anchor="b"/>
          <a:lstStyle>
            <a:lvl1pPr algn="r">
              <a:defRPr sz="1200"/>
            </a:lvl1pPr>
          </a:lstStyle>
          <a:p>
            <a:fld id="{978FB650-0856-468A-93AE-D53290F2F7D5}" type="slidenum">
              <a:rPr lang="en-US" smtClean="0"/>
              <a:pPr/>
              <a:t>‹#›</a:t>
            </a:fld>
            <a:endParaRPr lang="en-US"/>
          </a:p>
        </p:txBody>
      </p:sp>
    </p:spTree>
    <p:extLst>
      <p:ext uri="{BB962C8B-B14F-4D97-AF65-F5344CB8AC3E}">
        <p14:creationId xmlns:p14="http://schemas.microsoft.com/office/powerpoint/2010/main" val="188540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a:t>
            </a:fld>
            <a:endParaRPr lang="en-US" dirty="0"/>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257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looked at one property in the City of Dallas which shows elements of the environments we are considering.  This is a 2015 image of a property off University Hills and north of Camp Wisdom.  Ricketts Branch runs across the southern portion of the property.  </a:t>
            </a:r>
            <a:r>
              <a:rPr lang="en-US" dirty="0" err="1"/>
              <a:t>Laureland</a:t>
            </a:r>
            <a:r>
              <a:rPr lang="en-US" dirty="0"/>
              <a:t> Cemetery is to the north.</a:t>
            </a:r>
          </a:p>
          <a:p>
            <a:endParaRPr lang="en-US" dirty="0"/>
          </a:p>
          <a:p>
            <a:r>
              <a:rPr lang="en-US" dirty="0"/>
              <a:t>A FOREST STAND DELINEATION on a portion of this property can distinguish a PREDOMINANT young juniper (eastern </a:t>
            </a:r>
            <a:r>
              <a:rPr lang="en-US" dirty="0" err="1"/>
              <a:t>redcedar</a:t>
            </a:r>
            <a:r>
              <a:rPr lang="en-US" dirty="0"/>
              <a:t>) stands distinguished from older stands, or THOSE OF OTHER SPECIES.  </a:t>
            </a:r>
          </a:p>
          <a:p>
            <a:endParaRPr lang="en-US" dirty="0"/>
          </a:p>
          <a:p>
            <a:r>
              <a:rPr lang="en-US" dirty="0"/>
              <a:t>Field assessment is ALSO required so it is not just an aerial review.  The walk through must assure boundaries of the STRATIFIED (or sectioned) survey.  Also historical ground and aerial imagery and records can provide more confirmation on the age and history of the tree stand.</a:t>
            </a:r>
          </a:p>
          <a:p>
            <a:endParaRPr lang="en-US" dirty="0"/>
          </a:p>
          <a:p>
            <a:r>
              <a:rPr lang="en-US" dirty="0"/>
              <a:t>All this is doing is a little historical research for the property to establish an age class and general size per tree.</a:t>
            </a:r>
          </a:p>
        </p:txBody>
      </p:sp>
      <p:sp>
        <p:nvSpPr>
          <p:cNvPr id="4" name="Slide Number Placeholder 3"/>
          <p:cNvSpPr>
            <a:spLocks noGrp="1"/>
          </p:cNvSpPr>
          <p:nvPr>
            <p:ph type="sldNum" sz="quarter" idx="10"/>
          </p:nvPr>
        </p:nvSpPr>
        <p:spPr/>
        <p:txBody>
          <a:bodyPr/>
          <a:lstStyle/>
          <a:p>
            <a:fld id="{22D655FA-DB03-4CA1-A88A-6C50B7ED94AB}" type="slidenum">
              <a:rPr lang="en-US" smtClean="0"/>
              <a:pPr/>
              <a:t>26</a:t>
            </a:fld>
            <a:endParaRPr lang="en-US" dirty="0"/>
          </a:p>
        </p:txBody>
      </p:sp>
    </p:spTree>
    <p:extLst>
      <p:ext uri="{BB962C8B-B14F-4D97-AF65-F5344CB8AC3E}">
        <p14:creationId xmlns:p14="http://schemas.microsoft.com/office/powerpoint/2010/main" val="1465032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Re-orienting ourselves to where north is up, I have gone to a resource for historic aerial images called HistoricAerials.com to be able to VIEW images of the property dating back a number of decades.  For this area, watermarked images are available going back to 1952.  Also, either here or other locations, a topographic map can be made available showing contours of the property and the location of the creek and historic changes to the area.</a:t>
            </a:r>
          </a:p>
          <a:p>
            <a:endParaRPr lang="en-US" dirty="0"/>
          </a:p>
          <a:p>
            <a:r>
              <a:rPr lang="en-US" dirty="0"/>
              <a:t>Comparing these two images, you can see the dark pattern of tree lined drainages and vegetated areas distinguished from cultivated farm and pasture areas as the vegetation follows the lower contours.  These images can give us a historical perspective which is difficult to gather once you see the expanse of trees on the property today.</a:t>
            </a:r>
          </a:p>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27</a:t>
            </a:fld>
            <a:endParaRPr lang="en-US" dirty="0"/>
          </a:p>
        </p:txBody>
      </p:sp>
    </p:spTree>
    <p:extLst>
      <p:ext uri="{BB962C8B-B14F-4D97-AF65-F5344CB8AC3E}">
        <p14:creationId xmlns:p14="http://schemas.microsoft.com/office/powerpoint/2010/main" val="3051148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progress with additional images from 1958 to 1979 and identify how the land was disturbed with some mining operations.  At some time approaching and then after 1968, it appears the mined areas began to establish the eastern </a:t>
            </a:r>
            <a:r>
              <a:rPr lang="en-US" dirty="0" err="1"/>
              <a:t>redcedar</a:t>
            </a:r>
            <a:r>
              <a:rPr lang="en-US" dirty="0"/>
              <a:t> into the area.   The trees were seeding and spreading across the plain to the north and east.</a:t>
            </a:r>
          </a:p>
        </p:txBody>
      </p:sp>
      <p:sp>
        <p:nvSpPr>
          <p:cNvPr id="4" name="Slide Number Placeholder 3"/>
          <p:cNvSpPr>
            <a:spLocks noGrp="1"/>
          </p:cNvSpPr>
          <p:nvPr>
            <p:ph type="sldNum" sz="quarter" idx="10"/>
          </p:nvPr>
        </p:nvSpPr>
        <p:spPr/>
        <p:txBody>
          <a:bodyPr/>
          <a:lstStyle/>
          <a:p>
            <a:fld id="{22D655FA-DB03-4CA1-A88A-6C50B7ED94AB}" type="slidenum">
              <a:rPr lang="en-US" smtClean="0"/>
              <a:pPr/>
              <a:t>28</a:t>
            </a:fld>
            <a:endParaRPr lang="en-US" dirty="0"/>
          </a:p>
        </p:txBody>
      </p:sp>
    </p:spTree>
    <p:extLst>
      <p:ext uri="{BB962C8B-B14F-4D97-AF65-F5344CB8AC3E}">
        <p14:creationId xmlns:p14="http://schemas.microsoft.com/office/powerpoint/2010/main" val="204541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in 1989 we can see significant growth in the mined area, but it was in a fairly rapid pace between 1989 to 2001 the spread of the tree exploded across the area and started growing in stature to where they were highly noticeable in aerial images.</a:t>
            </a:r>
          </a:p>
          <a:p>
            <a:endParaRPr lang="en-US" dirty="0"/>
          </a:p>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29</a:t>
            </a:fld>
            <a:endParaRPr lang="en-US" dirty="0"/>
          </a:p>
        </p:txBody>
      </p:sp>
    </p:spTree>
    <p:extLst>
      <p:ext uri="{BB962C8B-B14F-4D97-AF65-F5344CB8AC3E}">
        <p14:creationId xmlns:p14="http://schemas.microsoft.com/office/powerpoint/2010/main" val="3070157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map to the lower left, NORTH is to your right.  The close up image to the right is oriented the same way.  The floodplain (Ricketts Branch) is to the west.</a:t>
            </a:r>
          </a:p>
          <a:p>
            <a:endParaRPr lang="en-US" dirty="0"/>
          </a:p>
          <a:p>
            <a:r>
              <a:rPr lang="en-US" dirty="0"/>
              <a:t>All protected trees (including the eastern </a:t>
            </a:r>
            <a:r>
              <a:rPr lang="en-US" dirty="0" err="1"/>
              <a:t>redcedar</a:t>
            </a:r>
            <a:r>
              <a:rPr lang="en-US" dirty="0"/>
              <a:t>) within 150 feet of the floodplain (being the red line) must be called out on a tree survey if the area is to be disturbed.  If left alone, this distance may be reduced after assessment of the plat.  The lighter green areas to the left and bottom of the image are identifying a mixed stand of hardwood and juniper trees which must be assess in the tree survey when these are to be disturbed.  </a:t>
            </a:r>
          </a:p>
          <a:p>
            <a:endParaRPr lang="en-US" dirty="0"/>
          </a:p>
          <a:p>
            <a:r>
              <a:rPr lang="en-US" dirty="0"/>
              <a:t>The green line delineates the MONOCULTURE tree stand to the north and west from the older and more established hardwood mixed tree stand to the south and east.   </a:t>
            </a:r>
          </a:p>
        </p:txBody>
      </p:sp>
      <p:sp>
        <p:nvSpPr>
          <p:cNvPr id="4" name="Slide Number Placeholder 3"/>
          <p:cNvSpPr>
            <a:spLocks noGrp="1"/>
          </p:cNvSpPr>
          <p:nvPr>
            <p:ph type="sldNum" sz="quarter" idx="10"/>
          </p:nvPr>
        </p:nvSpPr>
        <p:spPr/>
        <p:txBody>
          <a:bodyPr/>
          <a:lstStyle/>
          <a:p>
            <a:fld id="{22D655FA-DB03-4CA1-A88A-6C50B7ED94AB}" type="slidenum">
              <a:rPr lang="en-US" smtClean="0"/>
              <a:pPr/>
              <a:t>30</a:t>
            </a:fld>
            <a:endParaRPr lang="en-US" dirty="0"/>
          </a:p>
        </p:txBody>
      </p:sp>
    </p:spTree>
    <p:extLst>
      <p:ext uri="{BB962C8B-B14F-4D97-AF65-F5344CB8AC3E}">
        <p14:creationId xmlns:p14="http://schemas.microsoft.com/office/powerpoint/2010/main" val="245177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59515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38183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35</a:t>
            </a:fld>
            <a:endParaRPr lang="en-US" dirty="0"/>
          </a:p>
        </p:txBody>
      </p:sp>
    </p:spTree>
    <p:extLst>
      <p:ext uri="{BB962C8B-B14F-4D97-AF65-F5344CB8AC3E}">
        <p14:creationId xmlns:p14="http://schemas.microsoft.com/office/powerpoint/2010/main" val="2441897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92316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37</a:t>
            </a:fld>
            <a:endParaRPr lang="en-US" dirty="0"/>
          </a:p>
        </p:txBody>
      </p:sp>
    </p:spTree>
    <p:extLst>
      <p:ext uri="{BB962C8B-B14F-4D97-AF65-F5344CB8AC3E}">
        <p14:creationId xmlns:p14="http://schemas.microsoft.com/office/powerpoint/2010/main" val="435980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38</a:t>
            </a:fld>
            <a:endParaRPr lang="en-US" dirty="0"/>
          </a:p>
        </p:txBody>
      </p:sp>
    </p:spTree>
    <p:extLst>
      <p:ext uri="{BB962C8B-B14F-4D97-AF65-F5344CB8AC3E}">
        <p14:creationId xmlns:p14="http://schemas.microsoft.com/office/powerpoint/2010/main" val="73156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9463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337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44970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44970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16739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85800"/>
            <a:ext cx="4610100" cy="3457575"/>
          </a:xfrm>
        </p:spPr>
      </p:sp>
      <p:sp>
        <p:nvSpPr>
          <p:cNvPr id="4" name="Slide Number Placeholder 3"/>
          <p:cNvSpPr>
            <a:spLocks noGrp="1"/>
          </p:cNvSpPr>
          <p:nvPr>
            <p:ph type="sldNum" sz="quarter" idx="10"/>
          </p:nvPr>
        </p:nvSpPr>
        <p:spPr/>
        <p:txBody>
          <a:bodyPr/>
          <a:lstStyle/>
          <a:p>
            <a:fld id="{22D655FA-DB03-4CA1-A88A-6C50B7ED94AB}" type="slidenum">
              <a:rPr lang="en-US" smtClean="0"/>
              <a:pPr/>
              <a:t>50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9607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46388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414090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400794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212608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228202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782BBE-319E-4C8E-84AC-9E3275C95B23}"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190324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782BBE-319E-4C8E-84AC-9E3275C95B23}" type="datetimeFigureOut">
              <a:rPr lang="en-US" smtClean="0"/>
              <a:pPr/>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13106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782BBE-319E-4C8E-84AC-9E3275C95B23}" type="datetimeFigureOut">
              <a:rPr lang="en-US" smtClean="0"/>
              <a:pPr/>
              <a:t>6/22/2017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19014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82BBE-319E-4C8E-84AC-9E3275C95B23}" type="datetimeFigureOut">
              <a:rPr lang="en-US" smtClean="0"/>
              <a:pPr/>
              <a:t>6/22/2017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19334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82BBE-319E-4C8E-84AC-9E3275C95B23}"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275191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82BBE-319E-4C8E-84AC-9E3275C95B23}"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05846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82BBE-319E-4C8E-84AC-9E3275C95B23}" type="datetimeFigureOut">
              <a:rPr lang="en-US" smtClean="0"/>
              <a:pPr/>
              <a:t>6/22/2017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33684-19E7-4C17-84A9-B4B7FBAFA507}" type="slidenum">
              <a:rPr lang="en-US" smtClean="0"/>
              <a:pPr/>
              <a:t>‹#›</a:t>
            </a:fld>
            <a:endParaRPr lang="en-US"/>
          </a:p>
        </p:txBody>
      </p:sp>
    </p:spTree>
    <p:extLst>
      <p:ext uri="{BB962C8B-B14F-4D97-AF65-F5344CB8AC3E}">
        <p14:creationId xmlns:p14="http://schemas.microsoft.com/office/powerpoint/2010/main" val="461346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allascityhall.com/departments/pnv/Pages/Code-Amendments.aspx"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mailto:donna.moorman@dallascityhall.com" TargetMode="External"/><Relationship Id="rId4" Type="http://schemas.openxmlformats.org/officeDocument/2006/relationships/hyperlink" Target="mailto:philip.erwin@dallascityhall.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0732"/>
            <a:ext cx="3868426" cy="6880538"/>
          </a:xfrm>
          <a:prstGeom prst="rect">
            <a:avLst/>
          </a:prstGeom>
          <a:ln>
            <a:solidFill>
              <a:schemeClr val="tx1"/>
            </a:solidFill>
          </a:ln>
          <a:effectLst/>
        </p:spPr>
      </p:pic>
      <p:sp>
        <p:nvSpPr>
          <p:cNvPr id="2" name="Title 1"/>
          <p:cNvSpPr>
            <a:spLocks noGrp="1"/>
          </p:cNvSpPr>
          <p:nvPr>
            <p:ph type="ctrTitle"/>
          </p:nvPr>
        </p:nvSpPr>
        <p:spPr>
          <a:xfrm>
            <a:off x="990600" y="685800"/>
            <a:ext cx="7772400" cy="2514600"/>
          </a:xfrm>
          <a:solidFill>
            <a:schemeClr val="accent3">
              <a:lumMod val="40000"/>
              <a:lumOff val="60000"/>
            </a:schemeClr>
          </a:solidFill>
        </p:spPr>
        <p:txBody>
          <a:bodyPr>
            <a:noAutofit/>
          </a:bodyPr>
          <a:lstStyle/>
          <a:p>
            <a:pPr algn="r"/>
            <a:r>
              <a:rPr lang="en-US" b="1" dirty="0"/>
              <a:t>ARTICLE X  </a:t>
            </a:r>
            <a:br>
              <a:rPr lang="en-US" b="1" dirty="0"/>
            </a:br>
            <a:r>
              <a:rPr lang="en-US" sz="4000" b="1" dirty="0"/>
              <a:t>LANDSCAPE AND TREE CONSERVATION REGULATIONS</a:t>
            </a:r>
          </a:p>
        </p:txBody>
      </p:sp>
      <p:sp>
        <p:nvSpPr>
          <p:cNvPr id="3" name="Subtitle 2"/>
          <p:cNvSpPr>
            <a:spLocks noGrp="1"/>
          </p:cNvSpPr>
          <p:nvPr>
            <p:ph type="subTitle" idx="1"/>
          </p:nvPr>
        </p:nvSpPr>
        <p:spPr>
          <a:xfrm>
            <a:off x="3352800" y="4800600"/>
            <a:ext cx="5336263" cy="771660"/>
          </a:xfrm>
          <a:solidFill>
            <a:schemeClr val="bg2"/>
          </a:solidFill>
        </p:spPr>
        <p:txBody>
          <a:bodyPr>
            <a:normAutofit fontScale="62500" lnSpcReduction="20000"/>
          </a:bodyPr>
          <a:lstStyle/>
          <a:p>
            <a:pPr algn="r"/>
            <a:r>
              <a:rPr lang="en-US" sz="3700" b="1" dirty="0">
                <a:solidFill>
                  <a:schemeClr val="tx1"/>
                </a:solidFill>
              </a:rPr>
              <a:t>URBAN FOREST CONSERVATION </a:t>
            </a:r>
          </a:p>
          <a:p>
            <a:pPr algn="r"/>
            <a:r>
              <a:rPr lang="en-US" sz="3700" b="1" dirty="0">
                <a:solidFill>
                  <a:schemeClr val="tx1"/>
                </a:solidFill>
              </a:rPr>
              <a:t>Division 51A-10.130</a:t>
            </a:r>
          </a:p>
        </p:txBody>
      </p:sp>
      <p:sp>
        <p:nvSpPr>
          <p:cNvPr id="5" name="Subtitle 2"/>
          <p:cNvSpPr txBox="1">
            <a:spLocks/>
          </p:cNvSpPr>
          <p:nvPr/>
        </p:nvSpPr>
        <p:spPr>
          <a:xfrm>
            <a:off x="4876800" y="5785164"/>
            <a:ext cx="3810000" cy="304800"/>
          </a:xfrm>
          <a:prstGeom prst="rect">
            <a:avLst/>
          </a:prstGeom>
          <a:solidFill>
            <a:schemeClr val="bg2"/>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1600" b="1" dirty="0">
                <a:solidFill>
                  <a:schemeClr val="tx1"/>
                </a:solidFill>
              </a:rPr>
              <a:t>City Plan Commission Briefing – June 22, 2017</a:t>
            </a:r>
          </a:p>
        </p:txBody>
      </p:sp>
    </p:spTree>
    <p:extLst>
      <p:ext uri="{BB962C8B-B14F-4D97-AF65-F5344CB8AC3E}">
        <p14:creationId xmlns:p14="http://schemas.microsoft.com/office/powerpoint/2010/main" val="18033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a:t>
            </a:r>
            <a:r>
              <a:rPr lang="en-US" sz="4200" b="1" dirty="0"/>
              <a:t/>
            </a:r>
            <a:br>
              <a:rPr lang="en-US" sz="4200" b="1" dirty="0"/>
            </a:br>
            <a:r>
              <a:rPr lang="en-US" sz="3600" b="1" dirty="0"/>
              <a:t>(10.132)</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10</a:t>
            </a:fld>
            <a:endParaRPr lang="en-US" dirty="0"/>
          </a:p>
        </p:txBody>
      </p:sp>
      <p:sp>
        <p:nvSpPr>
          <p:cNvPr id="3" name="TextBox 2"/>
          <p:cNvSpPr txBox="1"/>
          <p:nvPr/>
        </p:nvSpPr>
        <p:spPr>
          <a:xfrm>
            <a:off x="5029200" y="1600200"/>
            <a:ext cx="3505200" cy="3982629"/>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1600" dirty="0">
                <a:solidFill>
                  <a:prstClr val="black"/>
                </a:solidFill>
              </a:rPr>
              <a:t>Amended the conditions to state when and where a tree removal application or building permit must be posted on a tree removal property </a:t>
            </a:r>
            <a:r>
              <a:rPr lang="en-US" sz="1600" dirty="0">
                <a:solidFill>
                  <a:srgbClr val="FF0000"/>
                </a:solidFill>
              </a:rPr>
              <a:t>(10.132(a</a:t>
            </a:r>
            <a:r>
              <a:rPr lang="en-US" sz="1600" dirty="0" smtClean="0">
                <a:solidFill>
                  <a:srgbClr val="FF0000"/>
                </a:solidFill>
              </a:rPr>
              <a:t>))</a:t>
            </a:r>
            <a:endParaRPr lang="en-US" sz="1600" dirty="0">
              <a:solidFill>
                <a:srgbClr val="FF0000"/>
              </a:solidFill>
            </a:endParaRPr>
          </a:p>
          <a:p>
            <a:pPr marL="342900" lvl="0" indent="-342900" algn="just">
              <a:spcBef>
                <a:spcPct val="20000"/>
              </a:spcBef>
              <a:buFont typeface="Arial" panose="020B0604020202020204" pitchFamily="34" charset="0"/>
              <a:buChar char="•"/>
            </a:pPr>
            <a:r>
              <a:rPr lang="en-US" sz="1600" dirty="0"/>
              <a:t>Building Permit for Construction</a:t>
            </a:r>
          </a:p>
          <a:p>
            <a:pPr marL="342900" lvl="0" indent="-342900" algn="just">
              <a:spcBef>
                <a:spcPct val="20000"/>
              </a:spcBef>
              <a:buFont typeface="Arial" panose="020B0604020202020204" pitchFamily="34" charset="0"/>
              <a:buChar char="•"/>
            </a:pPr>
            <a:r>
              <a:rPr lang="en-US" sz="1600" dirty="0"/>
              <a:t>Tree Removal Application Approval</a:t>
            </a:r>
          </a:p>
          <a:p>
            <a:pPr marL="800100" lvl="1" indent="-342900" algn="just">
              <a:spcBef>
                <a:spcPct val="20000"/>
              </a:spcBef>
              <a:buFont typeface="Arial" panose="020B0604020202020204" pitchFamily="34" charset="0"/>
              <a:buChar char="•"/>
            </a:pPr>
            <a:r>
              <a:rPr lang="en-US" sz="1600" dirty="0"/>
              <a:t>Grading Permit</a:t>
            </a:r>
          </a:p>
          <a:p>
            <a:pPr marL="800100" lvl="1" indent="-342900" algn="just">
              <a:spcBef>
                <a:spcPct val="20000"/>
              </a:spcBef>
              <a:buFont typeface="Arial" panose="020B0604020202020204" pitchFamily="34" charset="0"/>
              <a:buChar char="•"/>
            </a:pPr>
            <a:r>
              <a:rPr lang="en-US" sz="1600" dirty="0"/>
              <a:t>Demolition Permit</a:t>
            </a:r>
          </a:p>
          <a:p>
            <a:pPr marL="800100" lvl="1" indent="-342900" algn="just">
              <a:spcBef>
                <a:spcPct val="20000"/>
              </a:spcBef>
              <a:buFont typeface="Arial" panose="020B0604020202020204" pitchFamily="34" charset="0"/>
              <a:buChar char="•"/>
            </a:pPr>
            <a:r>
              <a:rPr lang="en-US" sz="1600" dirty="0"/>
              <a:t>Public </a:t>
            </a:r>
            <a:r>
              <a:rPr lang="en-US" sz="1600" dirty="0" smtClean="0"/>
              <a:t>Right-of-Way</a:t>
            </a:r>
            <a:endParaRPr lang="en-US" sz="1600" dirty="0"/>
          </a:p>
          <a:p>
            <a:pPr marL="342900" indent="-342900" algn="just">
              <a:spcBef>
                <a:spcPct val="20000"/>
              </a:spcBef>
              <a:buFont typeface="Arial" panose="020B0604020202020204" pitchFamily="34" charset="0"/>
              <a:buChar char="•"/>
            </a:pPr>
            <a:r>
              <a:rPr lang="en-US" sz="1600" dirty="0"/>
              <a:t>Application is not required:</a:t>
            </a:r>
          </a:p>
          <a:p>
            <a:pPr marL="800100" lvl="1" indent="-342900" algn="just">
              <a:spcBef>
                <a:spcPct val="20000"/>
              </a:spcBef>
              <a:buFont typeface="Arial" panose="020B0604020202020204" pitchFamily="34" charset="0"/>
              <a:buChar char="•"/>
            </a:pPr>
            <a:r>
              <a:rPr lang="en-US" sz="1600" dirty="0"/>
              <a:t>Lot is excepted</a:t>
            </a:r>
          </a:p>
          <a:p>
            <a:pPr marL="800100" lvl="1" indent="-342900" algn="just">
              <a:spcBef>
                <a:spcPct val="20000"/>
              </a:spcBef>
              <a:buFont typeface="Arial" panose="020B0604020202020204" pitchFamily="34" charset="0"/>
              <a:buChar char="•"/>
            </a:pPr>
            <a:r>
              <a:rPr lang="en-US" sz="1600" dirty="0"/>
              <a:t>Defense to Prosecution </a:t>
            </a:r>
          </a:p>
          <a:p>
            <a:pPr marL="800100" lvl="1" indent="-342900" algn="just">
              <a:spcBef>
                <a:spcPct val="20000"/>
              </a:spcBef>
              <a:buFont typeface="Arial" panose="020B0604020202020204" pitchFamily="34" charset="0"/>
              <a:buChar char="•"/>
            </a:pPr>
            <a:r>
              <a:rPr lang="en-US" sz="1600" dirty="0"/>
              <a:t>Unprotected tree</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rgbClr val="FF0000"/>
                </a:solidFill>
              </a:rPr>
              <a:t>      .132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76652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a:t>
            </a:r>
            <a:r>
              <a:rPr lang="en-US" sz="4200" b="1" dirty="0"/>
              <a:t/>
            </a:r>
            <a:br>
              <a:rPr lang="en-US" sz="4200" b="1" dirty="0"/>
            </a:br>
            <a:r>
              <a:rPr lang="en-US" sz="3600" b="1" dirty="0"/>
              <a:t>(10.132)</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11</a:t>
            </a:fld>
            <a:endParaRPr lang="en-US" dirty="0"/>
          </a:p>
        </p:txBody>
      </p:sp>
      <p:sp>
        <p:nvSpPr>
          <p:cNvPr id="3" name="TextBox 2"/>
          <p:cNvSpPr txBox="1"/>
          <p:nvPr/>
        </p:nvSpPr>
        <p:spPr>
          <a:xfrm>
            <a:off x="4572000" y="1537712"/>
            <a:ext cx="4419600" cy="5262979"/>
          </a:xfrm>
          <a:prstGeom prst="rect">
            <a:avLst/>
          </a:prstGeom>
          <a:noFill/>
        </p:spPr>
        <p:txBody>
          <a:bodyPr wrap="square" rtlCol="0">
            <a:spAutoFit/>
          </a:bodyPr>
          <a:lstStyle/>
          <a:p>
            <a:pPr lvl="0" algn="just">
              <a:spcBef>
                <a:spcPct val="20000"/>
              </a:spcBef>
            </a:pPr>
            <a:r>
              <a:rPr lang="en-US" sz="1500" b="1" dirty="0" smtClean="0"/>
              <a:t>Forest </a:t>
            </a:r>
            <a:r>
              <a:rPr lang="en-US" sz="1500" b="1" dirty="0"/>
              <a:t>Stand Delineation</a:t>
            </a:r>
            <a:r>
              <a:rPr lang="en-US" sz="1500" dirty="0"/>
              <a:t> </a:t>
            </a:r>
            <a:r>
              <a:rPr lang="en-US" sz="1500" dirty="0" smtClean="0"/>
              <a:t>may be used</a:t>
            </a:r>
            <a:r>
              <a:rPr lang="en-US" sz="1500" dirty="0" smtClean="0">
                <a:solidFill>
                  <a:srgbClr val="FF0000"/>
                </a:solidFill>
              </a:rPr>
              <a:t> </a:t>
            </a:r>
            <a:r>
              <a:rPr lang="en-US" sz="1500" dirty="0" smtClean="0">
                <a:solidFill>
                  <a:prstClr val="black"/>
                </a:solidFill>
              </a:rPr>
              <a:t>to </a:t>
            </a:r>
            <a:r>
              <a:rPr lang="en-US" sz="1500" dirty="0">
                <a:solidFill>
                  <a:prstClr val="black"/>
                </a:solidFill>
              </a:rPr>
              <a:t>provide an ecological assessment of the property and measure tree canopy coverage, when applicable. May be used for: </a:t>
            </a:r>
            <a:r>
              <a:rPr lang="en-US" sz="1500" dirty="0">
                <a:solidFill>
                  <a:srgbClr val="FF0000"/>
                </a:solidFill>
              </a:rPr>
              <a:t>(10.132(b)(5))</a:t>
            </a:r>
            <a:endParaRPr lang="en-US" sz="1500" dirty="0">
              <a:solidFill>
                <a:prstClr val="black"/>
              </a:solidFill>
            </a:endParaRPr>
          </a:p>
          <a:p>
            <a:pPr marL="742950" lvl="1" indent="-285750" algn="just">
              <a:spcBef>
                <a:spcPct val="20000"/>
              </a:spcBef>
              <a:buFont typeface="Arial" panose="020B0604020202020204" pitchFamily="34" charset="0"/>
              <a:buChar char="–"/>
            </a:pPr>
            <a:r>
              <a:rPr lang="en-US" sz="1500" dirty="0">
                <a:solidFill>
                  <a:prstClr val="black"/>
                </a:solidFill>
              </a:rPr>
              <a:t>Tree canopy cover assessment for upland stands of young (up to 40 years) age class juniper / mesquite / Class 3 tree mixed stands.</a:t>
            </a:r>
          </a:p>
          <a:p>
            <a:pPr marL="742950" lvl="1" indent="-285750" algn="just">
              <a:spcBef>
                <a:spcPct val="20000"/>
              </a:spcBef>
              <a:buFont typeface="Arial" panose="020B0604020202020204" pitchFamily="34" charset="0"/>
              <a:buChar char="–"/>
            </a:pPr>
            <a:r>
              <a:rPr lang="en-US" sz="1500" dirty="0">
                <a:solidFill>
                  <a:prstClr val="black"/>
                </a:solidFill>
              </a:rPr>
              <a:t>Tree canopy cover credit for single family and duplex construction.</a:t>
            </a:r>
          </a:p>
          <a:p>
            <a:pPr marL="742950" lvl="1" indent="-285750" algn="just">
              <a:spcBef>
                <a:spcPct val="20000"/>
              </a:spcBef>
              <a:buFont typeface="Arial" panose="020B0604020202020204" pitchFamily="34" charset="0"/>
              <a:buChar char="–"/>
            </a:pPr>
            <a:r>
              <a:rPr lang="en-US" sz="1500" dirty="0">
                <a:solidFill>
                  <a:prstClr val="black"/>
                </a:solidFill>
              </a:rPr>
              <a:t>Sustainable Development Incentives.</a:t>
            </a:r>
          </a:p>
          <a:p>
            <a:pPr marL="742950" lvl="1" indent="-285750" algn="just">
              <a:spcBef>
                <a:spcPct val="20000"/>
              </a:spcBef>
              <a:buFont typeface="Arial" panose="020B0604020202020204" pitchFamily="34" charset="0"/>
              <a:buChar char="–"/>
            </a:pPr>
            <a:r>
              <a:rPr lang="en-US" sz="1500" dirty="0">
                <a:solidFill>
                  <a:prstClr val="black"/>
                </a:solidFill>
              </a:rPr>
              <a:t>Tree canopy cover assessment where trees are removed without authorization.</a:t>
            </a:r>
          </a:p>
          <a:p>
            <a:pPr marL="742950" lvl="1" indent="-285750" algn="just">
              <a:spcBef>
                <a:spcPct val="20000"/>
              </a:spcBef>
              <a:buFont typeface="Arial" panose="020B0604020202020204" pitchFamily="34" charset="0"/>
              <a:buChar char="–"/>
            </a:pPr>
            <a:r>
              <a:rPr lang="en-US" sz="1500" dirty="0">
                <a:solidFill>
                  <a:prstClr val="black"/>
                </a:solidFill>
              </a:rPr>
              <a:t>Tree canopy cover assessment on properties five acres or larger with institutional, community service, and recreation uses, when applicable (site management).</a:t>
            </a:r>
          </a:p>
          <a:p>
            <a:pPr marL="742950" lvl="1" indent="-285750" algn="just">
              <a:spcBef>
                <a:spcPct val="20000"/>
              </a:spcBef>
              <a:buFont typeface="Arial" panose="020B0604020202020204" pitchFamily="34" charset="0"/>
              <a:buChar char="–"/>
            </a:pPr>
            <a:r>
              <a:rPr lang="en-US" sz="1500" dirty="0">
                <a:solidFill>
                  <a:prstClr val="black"/>
                </a:solidFill>
              </a:rPr>
              <a:t>Forest analysis for baseline documentation to create a conservation easement.</a:t>
            </a:r>
          </a:p>
          <a:p>
            <a:pPr marL="742950" lvl="1" indent="-285750" algn="just">
              <a:spcBef>
                <a:spcPct val="20000"/>
              </a:spcBef>
              <a:buFont typeface="Arial" panose="020B0604020202020204" pitchFamily="34" charset="0"/>
              <a:buChar char="–"/>
            </a:pPr>
            <a:r>
              <a:rPr lang="en-US" sz="1500" dirty="0">
                <a:solidFill>
                  <a:prstClr val="black"/>
                </a:solidFill>
              </a:rPr>
              <a:t>Forest analysis for establishment of a community management plan.</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rgbClr val="FF0000"/>
                </a:solidFill>
              </a:rPr>
              <a:t>      .132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71464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a:t>
            </a:r>
            <a:r>
              <a:rPr lang="en-US" sz="4200" b="1" dirty="0"/>
              <a:t> </a:t>
            </a:r>
            <a:r>
              <a:rPr lang="en-US" sz="4200" b="1" dirty="0" smtClean="0"/>
              <a:t>(10.132)</a:t>
            </a:r>
            <a:r>
              <a:rPr lang="en-US" sz="3800" b="1" dirty="0" smtClean="0"/>
              <a:t/>
            </a:r>
            <a:br>
              <a:rPr lang="en-US" sz="3800" b="1" dirty="0" smtClean="0"/>
            </a:br>
            <a:r>
              <a:rPr lang="en-US" sz="3600" b="1" dirty="0" smtClean="0"/>
              <a:t>Forest Stand Delineation Example</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12</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00200"/>
            <a:ext cx="5588000" cy="478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9430" y="2514600"/>
            <a:ext cx="2949718" cy="3139321"/>
          </a:xfrm>
          <a:prstGeom prst="rect">
            <a:avLst/>
          </a:prstGeom>
          <a:noFill/>
        </p:spPr>
        <p:txBody>
          <a:bodyPr wrap="none" rtlCol="0">
            <a:spAutoFit/>
          </a:bodyPr>
          <a:lstStyle/>
          <a:p>
            <a:r>
              <a:rPr lang="en-US" dirty="0"/>
              <a:t>Provide general overview of </a:t>
            </a:r>
          </a:p>
          <a:p>
            <a:r>
              <a:rPr lang="en-US" dirty="0"/>
              <a:t>opportunities and constraints</a:t>
            </a:r>
          </a:p>
          <a:p>
            <a:r>
              <a:rPr lang="en-US" dirty="0"/>
              <a:t>on the site.</a:t>
            </a:r>
          </a:p>
          <a:p>
            <a:endParaRPr lang="en-US" dirty="0"/>
          </a:p>
          <a:p>
            <a:r>
              <a:rPr lang="en-US" dirty="0"/>
              <a:t>Identify existing vegetation</a:t>
            </a:r>
          </a:p>
          <a:p>
            <a:r>
              <a:rPr lang="en-US" dirty="0"/>
              <a:t>both in quantity and quality.</a:t>
            </a:r>
          </a:p>
          <a:p>
            <a:endParaRPr lang="en-US" dirty="0"/>
          </a:p>
          <a:p>
            <a:r>
              <a:rPr lang="en-US" dirty="0"/>
              <a:t>Show patterns and extent of</a:t>
            </a:r>
          </a:p>
          <a:p>
            <a:r>
              <a:rPr lang="en-US" dirty="0"/>
              <a:t>tree cover, tree cover types,</a:t>
            </a:r>
          </a:p>
          <a:p>
            <a:r>
              <a:rPr lang="en-US" dirty="0"/>
              <a:t>and sensitive land areas like </a:t>
            </a:r>
          </a:p>
          <a:p>
            <a:r>
              <a:rPr lang="en-US" dirty="0"/>
              <a:t>slopes and riparian areas.</a:t>
            </a:r>
          </a:p>
        </p:txBody>
      </p:sp>
    </p:spTree>
    <p:extLst>
      <p:ext uri="{BB962C8B-B14F-4D97-AF65-F5344CB8AC3E}">
        <p14:creationId xmlns:p14="http://schemas.microsoft.com/office/powerpoint/2010/main" val="17157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 (10.132)</a:t>
            </a:r>
            <a:r>
              <a:rPr lang="en-US" sz="3600" b="1" dirty="0" smtClean="0"/>
              <a:t/>
            </a:r>
            <a:br>
              <a:rPr lang="en-US" sz="3600" b="1" dirty="0" smtClean="0"/>
            </a:br>
            <a:r>
              <a:rPr lang="en-US" sz="3600" b="1" dirty="0" smtClean="0"/>
              <a:t>Development Impact Waiver</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13</a:t>
            </a:fld>
            <a:endParaRPr lang="en-US" dirty="0"/>
          </a:p>
        </p:txBody>
      </p:sp>
      <p:sp>
        <p:nvSpPr>
          <p:cNvPr id="3" name="TextBox 2"/>
          <p:cNvSpPr txBox="1"/>
          <p:nvPr/>
        </p:nvSpPr>
        <p:spPr>
          <a:xfrm>
            <a:off x="4572000" y="1600200"/>
            <a:ext cx="4191000" cy="4770537"/>
          </a:xfrm>
          <a:prstGeom prst="rect">
            <a:avLst/>
          </a:prstGeom>
          <a:noFill/>
        </p:spPr>
        <p:txBody>
          <a:bodyPr wrap="square" rtlCol="0">
            <a:spAutoFit/>
          </a:bodyPr>
          <a:lstStyle/>
          <a:p>
            <a:pPr lvl="0">
              <a:spcBef>
                <a:spcPct val="20000"/>
              </a:spcBef>
            </a:pPr>
            <a:r>
              <a:rPr lang="en-US" sz="1600" b="1" dirty="0"/>
              <a:t>Development impact area waiver </a:t>
            </a:r>
            <a:r>
              <a:rPr lang="en-US" sz="1600" dirty="0"/>
              <a:t> </a:t>
            </a:r>
            <a:r>
              <a:rPr lang="en-US" sz="1600" dirty="0">
                <a:solidFill>
                  <a:srgbClr val="FF0000"/>
                </a:solidFill>
              </a:rPr>
              <a:t>(10.132(f))</a:t>
            </a:r>
          </a:p>
          <a:p>
            <a:pPr marL="342900" lvl="0" indent="-342900" algn="just">
              <a:spcBef>
                <a:spcPct val="20000"/>
              </a:spcBef>
              <a:buFont typeface="Arial" panose="020B0604020202020204" pitchFamily="34" charset="0"/>
              <a:buChar char="•"/>
            </a:pPr>
            <a:r>
              <a:rPr lang="en-US" sz="1600" dirty="0"/>
              <a:t>Similar in function as an ‘</a:t>
            </a:r>
            <a:r>
              <a:rPr lang="en-US" sz="1600" b="1" dirty="0"/>
              <a:t>unrestricted zone</a:t>
            </a:r>
            <a:r>
              <a:rPr lang="en-US" sz="1600" dirty="0"/>
              <a:t>.’</a:t>
            </a:r>
          </a:p>
          <a:p>
            <a:pPr marL="342900" lvl="0" indent="-342900" algn="just">
              <a:spcBef>
                <a:spcPct val="20000"/>
              </a:spcBef>
              <a:buFont typeface="Arial" panose="020B0604020202020204" pitchFamily="34" charset="0"/>
              <a:buChar char="•"/>
            </a:pPr>
            <a:r>
              <a:rPr lang="en-US" sz="1600" dirty="0"/>
              <a:t>Optional waiver request by the owner for the building official to waive tree mitigation requirements for a portion of the property in the </a:t>
            </a:r>
            <a:r>
              <a:rPr lang="en-US" sz="1600" b="1" dirty="0"/>
              <a:t>development impact area</a:t>
            </a:r>
            <a:r>
              <a:rPr lang="en-US" sz="1600" dirty="0"/>
              <a:t>.</a:t>
            </a:r>
          </a:p>
          <a:p>
            <a:pPr marL="342900" lvl="0" indent="-342900" algn="just">
              <a:spcBef>
                <a:spcPct val="20000"/>
              </a:spcBef>
              <a:buFont typeface="Arial" panose="020B0604020202020204" pitchFamily="34" charset="0"/>
              <a:buChar char="•"/>
            </a:pPr>
            <a:r>
              <a:rPr lang="en-US" sz="1600" dirty="0"/>
              <a:t>Requires the property over 2 acres to meet extensive </a:t>
            </a:r>
            <a:r>
              <a:rPr lang="en-US" sz="1600" b="1" dirty="0"/>
              <a:t>Sustainable Development Incentive</a:t>
            </a:r>
            <a:r>
              <a:rPr lang="en-US" sz="1600" dirty="0"/>
              <a:t> qualifications (10.135).  Smaller properties have minimal qualifications.</a:t>
            </a:r>
          </a:p>
          <a:p>
            <a:pPr marL="342900" lvl="0" indent="-342900" algn="just">
              <a:spcBef>
                <a:spcPct val="20000"/>
              </a:spcBef>
              <a:buFont typeface="Arial" panose="020B0604020202020204" pitchFamily="34" charset="0"/>
              <a:buChar char="•"/>
            </a:pPr>
            <a:r>
              <a:rPr lang="en-US" sz="1600" dirty="0"/>
              <a:t>A </a:t>
            </a:r>
            <a:r>
              <a:rPr lang="en-US" sz="1600" u="sng" dirty="0"/>
              <a:t>full</a:t>
            </a:r>
            <a:r>
              <a:rPr lang="en-US" sz="1600" dirty="0"/>
              <a:t> waiver is limited to 1) 70% of the area of the </a:t>
            </a:r>
            <a:r>
              <a:rPr lang="en-US" sz="1600" b="1" dirty="0"/>
              <a:t>tree removal property</a:t>
            </a:r>
            <a:r>
              <a:rPr lang="en-US" sz="1600" dirty="0"/>
              <a:t>, and 2) a separate calculation for the number of </a:t>
            </a:r>
            <a:r>
              <a:rPr lang="en-US" sz="1600" u="sng" dirty="0"/>
              <a:t>required</a:t>
            </a:r>
            <a:r>
              <a:rPr lang="en-US" sz="1600" dirty="0"/>
              <a:t> parking spaces.  A pro-rated reduction would apply to any overage.</a:t>
            </a:r>
          </a:p>
          <a:p>
            <a:pPr marL="342900" lvl="0" indent="-342900" algn="just">
              <a:spcBef>
                <a:spcPct val="20000"/>
              </a:spcBef>
              <a:buFont typeface="Arial" panose="020B0604020202020204" pitchFamily="34" charset="0"/>
              <a:buChar char="•"/>
            </a:pPr>
            <a:r>
              <a:rPr lang="en-US" sz="1600" dirty="0"/>
              <a:t>The building official shall deny the waiver if the property should fail to meet the provisions (plan review to inspection).</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rgbClr val="FF0000"/>
                </a:solidFill>
              </a:rPr>
              <a:t>      .132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398930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Historic Trees</a:t>
            </a:r>
            <a:r>
              <a:rPr lang="en-US" sz="4200" b="1" dirty="0"/>
              <a:t> </a:t>
            </a:r>
            <a:r>
              <a:rPr lang="en-US" sz="4200" b="1" dirty="0" smtClean="0"/>
              <a:t/>
            </a:r>
            <a:br>
              <a:rPr lang="en-US" sz="4200" b="1" dirty="0" smtClean="0"/>
            </a:br>
            <a:r>
              <a:rPr lang="en-US" sz="3600" b="1" dirty="0" smtClean="0"/>
              <a:t>(10.133</a:t>
            </a:r>
            <a:r>
              <a:rPr lang="en-US" sz="3600" b="1" dirty="0"/>
              <a: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14</a:t>
            </a:fld>
            <a:endParaRPr lang="en-US" dirty="0"/>
          </a:p>
        </p:txBody>
      </p:sp>
      <p:sp>
        <p:nvSpPr>
          <p:cNvPr id="3" name="TextBox 2"/>
          <p:cNvSpPr txBox="1"/>
          <p:nvPr/>
        </p:nvSpPr>
        <p:spPr>
          <a:xfrm>
            <a:off x="5029200" y="1600200"/>
            <a:ext cx="3429000" cy="1938992"/>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2000" dirty="0">
                <a:solidFill>
                  <a:prstClr val="black"/>
                </a:solidFill>
              </a:rPr>
              <a:t>Added Historic Trees which, only by agreement of the property owner, may be </a:t>
            </a:r>
            <a:r>
              <a:rPr lang="en-US" sz="2000" dirty="0" smtClean="0">
                <a:solidFill>
                  <a:prstClr val="black"/>
                </a:solidFill>
              </a:rPr>
              <a:t>designated “Historic” </a:t>
            </a:r>
            <a:r>
              <a:rPr lang="en-US" sz="2000" dirty="0">
                <a:solidFill>
                  <a:prstClr val="black"/>
                </a:solidFill>
              </a:rPr>
              <a:t>and approved by City Council  </a:t>
            </a:r>
            <a:r>
              <a:rPr lang="en-US" sz="2000" dirty="0">
                <a:solidFill>
                  <a:srgbClr val="FF0000"/>
                </a:solidFill>
              </a:rPr>
              <a:t>(10.133) </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dirty="0">
                <a:solidFill>
                  <a:schemeClr val="tx1">
                    <a:lumMod val="50000"/>
                    <a:lumOff val="50000"/>
                  </a:schemeClr>
                </a:solidFill>
              </a:rPr>
              <a:t>      .132      Tree Removal Applications</a:t>
            </a:r>
          </a:p>
          <a:p>
            <a:pPr marL="0" indent="0">
              <a:buNone/>
            </a:pPr>
            <a:r>
              <a:rPr lang="en-US" sz="2400" b="1" dirty="0">
                <a:solidFill>
                  <a:srgbClr val="FF0000"/>
                </a:solidFill>
              </a:rPr>
              <a:t>      .133      </a:t>
            </a:r>
            <a:r>
              <a:rPr lang="en-US" sz="2400" b="1" strike="sngStrike" dirty="0">
                <a:solidFill>
                  <a:srgbClr val="FF0000"/>
                </a:solidFill>
              </a:rPr>
              <a:t>Reserved</a:t>
            </a:r>
            <a:r>
              <a:rPr lang="en-US" sz="2400" b="1" dirty="0">
                <a:solidFill>
                  <a:srgbClr val="FF0000"/>
                </a:solidFill>
              </a:rPr>
              <a:t> </a:t>
            </a:r>
            <a:r>
              <a:rPr lang="en-US" sz="2400" b="1" u="sng" dirty="0">
                <a:solidFill>
                  <a:srgbClr val="FF0000"/>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34419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Transplanted Trees</a:t>
            </a:r>
            <a:r>
              <a:rPr lang="en-US" sz="4200" b="1" dirty="0"/>
              <a:t/>
            </a:r>
            <a:br>
              <a:rPr lang="en-US" sz="4200" b="1" dirty="0"/>
            </a:br>
            <a:r>
              <a:rPr lang="en-US" sz="3600" b="1" dirty="0"/>
              <a:t>(10.133.1)</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15</a:t>
            </a:fld>
            <a:endParaRPr lang="en-US" dirty="0"/>
          </a:p>
        </p:txBody>
      </p:sp>
      <p:sp>
        <p:nvSpPr>
          <p:cNvPr id="3" name="TextBox 2"/>
          <p:cNvSpPr txBox="1"/>
          <p:nvPr/>
        </p:nvSpPr>
        <p:spPr>
          <a:xfrm>
            <a:off x="5029200" y="1676400"/>
            <a:ext cx="3505200" cy="4278094"/>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2000" dirty="0"/>
              <a:t>The building official must authorize the plan for credit.</a:t>
            </a:r>
          </a:p>
          <a:p>
            <a:pPr marL="342900" lvl="0" indent="-342900" algn="just">
              <a:spcBef>
                <a:spcPct val="20000"/>
              </a:spcBef>
              <a:buFont typeface="Arial" panose="020B0604020202020204" pitchFamily="34" charset="0"/>
              <a:buChar char="•"/>
            </a:pPr>
            <a:r>
              <a:rPr lang="en-US" sz="2000" dirty="0"/>
              <a:t>Procedures must conform with ANSI operational and safety standards and ISA best management practices.</a:t>
            </a:r>
          </a:p>
          <a:p>
            <a:pPr marL="342900" lvl="0" indent="-342900" algn="just">
              <a:spcBef>
                <a:spcPct val="20000"/>
              </a:spcBef>
              <a:buFont typeface="Arial" panose="020B0604020202020204" pitchFamily="34" charset="0"/>
              <a:buChar char="•"/>
            </a:pPr>
            <a:r>
              <a:rPr lang="en-US" sz="2000" dirty="0"/>
              <a:t>Tree replacement credit is provided for the property based on the size of the large, healthy established tree being transplanted.</a:t>
            </a:r>
          </a:p>
          <a:p>
            <a:pPr marL="342900" lvl="0" indent="-342900" algn="just">
              <a:spcBef>
                <a:spcPct val="20000"/>
              </a:spcBef>
              <a:buFont typeface="Arial" panose="020B0604020202020204" pitchFamily="34" charset="0"/>
              <a:buChar char="•"/>
            </a:pPr>
            <a:r>
              <a:rPr lang="en-US" sz="2000" dirty="0"/>
              <a:t>Transplanted trees are not removed trees.</a:t>
            </a:r>
          </a:p>
        </p:txBody>
      </p:sp>
      <p:sp>
        <p:nvSpPr>
          <p:cNvPr id="9"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b="1" dirty="0">
                <a:solidFill>
                  <a:srgbClr val="FF0000"/>
                </a:solidFill>
              </a:rPr>
              <a:t>      .133.1  </a:t>
            </a:r>
            <a:r>
              <a:rPr lang="en-US" b="1" u="sng" dirty="0">
                <a:solidFill>
                  <a:srgbClr val="FF0000"/>
                </a:solidFill>
              </a:rPr>
              <a:t>Transplanted Trees</a:t>
            </a:r>
            <a:endParaRPr lang="en-US" sz="2400" b="1" u="sng" dirty="0">
              <a:solidFill>
                <a:srgbClr val="FF0000"/>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53100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Replacement of Removed or Seriously Injured Trees</a:t>
            </a:r>
            <a:r>
              <a:rPr lang="en-US" sz="4200" b="1" dirty="0"/>
              <a:t> </a:t>
            </a:r>
            <a:r>
              <a:rPr lang="en-US" sz="3600" b="1" dirty="0" smtClean="0"/>
              <a:t>(10.134</a:t>
            </a:r>
            <a:r>
              <a:rPr lang="en-US" sz="3600" b="1" dirty="0"/>
              <a: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16</a:t>
            </a:fld>
            <a:endParaRPr lang="en-US" dirty="0"/>
          </a:p>
        </p:txBody>
      </p:sp>
      <p:sp>
        <p:nvSpPr>
          <p:cNvPr id="3" name="TextBox 2"/>
          <p:cNvSpPr txBox="1"/>
          <p:nvPr/>
        </p:nvSpPr>
        <p:spPr>
          <a:xfrm>
            <a:off x="4583373" y="1752600"/>
            <a:ext cx="4114800" cy="1477328"/>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dirty="0">
                <a:solidFill>
                  <a:prstClr val="black"/>
                </a:solidFill>
              </a:rPr>
              <a:t>Trees must be replaced </a:t>
            </a:r>
            <a:r>
              <a:rPr lang="en-US" dirty="0" smtClean="0">
                <a:solidFill>
                  <a:prstClr val="black"/>
                </a:solidFill>
              </a:rPr>
              <a:t>when removed under </a:t>
            </a:r>
            <a:r>
              <a:rPr lang="en-US" dirty="0">
                <a:solidFill>
                  <a:prstClr val="black"/>
                </a:solidFill>
              </a:rPr>
              <a:t>building permits, tree removal applications, unauthorized removals, or in removal from a public right-of-way  </a:t>
            </a:r>
            <a:r>
              <a:rPr lang="en-US" dirty="0">
                <a:solidFill>
                  <a:srgbClr val="FF0000"/>
                </a:solidFill>
              </a:rPr>
              <a:t>(10.134(a</a:t>
            </a:r>
            <a:r>
              <a:rPr lang="en-US" dirty="0" smtClean="0">
                <a:solidFill>
                  <a:srgbClr val="FF0000"/>
                </a:solidFill>
              </a:rPr>
              <a:t>))</a:t>
            </a:r>
            <a:endParaRPr lang="en-US" dirty="0">
              <a:solidFill>
                <a:srgbClr val="FF0000"/>
              </a:solidFill>
            </a:endParaRPr>
          </a:p>
        </p:txBody>
      </p:sp>
      <p:sp>
        <p:nvSpPr>
          <p:cNvPr id="9"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39236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a:solidFill>
            <a:schemeClr val="bg2"/>
          </a:solidFill>
        </p:spPr>
        <p:txBody>
          <a:bodyPr>
            <a:normAutofit/>
          </a:bodyPr>
          <a:lstStyle/>
          <a:p>
            <a:r>
              <a:rPr lang="en-US" sz="3800" b="1" dirty="0" smtClean="0"/>
              <a:t>Exceptions to Tree Replacement</a:t>
            </a:r>
            <a:endParaRPr lang="en-US" sz="38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17</a:t>
            </a:fld>
            <a:endParaRPr lang="en-US" dirty="0"/>
          </a:p>
        </p:txBody>
      </p:sp>
      <p:sp>
        <p:nvSpPr>
          <p:cNvPr id="5" name="Content Placeholder 4">
            <a:extLst>
              <a:ext uri="{FF2B5EF4-FFF2-40B4-BE49-F238E27FC236}">
                <a16:creationId xmlns="" xmlns:a16="http://schemas.microsoft.com/office/drawing/2014/main" id="{67D15676-0C17-44D5-87AD-96AEE32372E2}"/>
              </a:ext>
            </a:extLst>
          </p:cNvPr>
          <p:cNvSpPr>
            <a:spLocks noGrp="1"/>
          </p:cNvSpPr>
          <p:nvPr>
            <p:ph sz="quarter" idx="4"/>
          </p:nvPr>
        </p:nvSpPr>
        <p:spPr>
          <a:xfrm>
            <a:off x="533400" y="1905000"/>
            <a:ext cx="8229600" cy="4267200"/>
          </a:xfrm>
        </p:spPr>
        <p:txBody>
          <a:bodyPr>
            <a:normAutofit/>
          </a:bodyPr>
          <a:lstStyle/>
          <a:p>
            <a:r>
              <a:rPr lang="en-US" dirty="0"/>
              <a:t>All trees in the City of Dallas are protected and subject to replacement upon removal, </a:t>
            </a:r>
            <a:r>
              <a:rPr lang="en-US" dirty="0" smtClean="0"/>
              <a:t>except when:</a:t>
            </a:r>
            <a:endParaRPr lang="en-US" dirty="0"/>
          </a:p>
          <a:p>
            <a:pPr lvl="1"/>
            <a:r>
              <a:rPr lang="en-US" dirty="0"/>
              <a:t>The property, or area in the property, is excepted from the </a:t>
            </a:r>
            <a:r>
              <a:rPr lang="en-US" dirty="0" smtClean="0"/>
              <a:t>regulations </a:t>
            </a:r>
            <a:r>
              <a:rPr lang="en-US" dirty="0" smtClean="0">
                <a:solidFill>
                  <a:srgbClr val="FF0000"/>
                </a:solidFill>
              </a:rPr>
              <a:t>(10.131)</a:t>
            </a:r>
            <a:endParaRPr lang="en-US" dirty="0">
              <a:solidFill>
                <a:srgbClr val="FF0000"/>
              </a:solidFill>
            </a:endParaRPr>
          </a:p>
          <a:p>
            <a:pPr lvl="1"/>
            <a:r>
              <a:rPr lang="en-US" dirty="0"/>
              <a:t>The tree is unprotected (by species or less than 8-inch diameter)</a:t>
            </a:r>
          </a:p>
          <a:p>
            <a:pPr lvl="1"/>
            <a:r>
              <a:rPr lang="en-US" dirty="0"/>
              <a:t>The tree is determined by the building official to be in a condition which warrants removal without a </a:t>
            </a:r>
            <a:r>
              <a:rPr lang="en-US" dirty="0" smtClean="0"/>
              <a:t>permit </a:t>
            </a:r>
            <a:r>
              <a:rPr lang="en-US" dirty="0" smtClean="0">
                <a:solidFill>
                  <a:srgbClr val="FF0000"/>
                </a:solidFill>
              </a:rPr>
              <a:t>(Sec</a:t>
            </a:r>
            <a:r>
              <a:rPr lang="en-US" dirty="0">
                <a:solidFill>
                  <a:srgbClr val="FF0000"/>
                </a:solidFill>
              </a:rPr>
              <a:t>. </a:t>
            </a:r>
            <a:r>
              <a:rPr lang="en-US" dirty="0" smtClean="0">
                <a:solidFill>
                  <a:srgbClr val="FF0000"/>
                </a:solidFill>
              </a:rPr>
              <a:t>51A-10.140</a:t>
            </a:r>
            <a:r>
              <a:rPr lang="en-US" dirty="0">
                <a:solidFill>
                  <a:srgbClr val="FF0000"/>
                </a:solidFill>
              </a:rPr>
              <a:t>)</a:t>
            </a:r>
          </a:p>
        </p:txBody>
      </p:sp>
    </p:spTree>
    <p:extLst>
      <p:ext uri="{BB962C8B-B14F-4D97-AF65-F5344CB8AC3E}">
        <p14:creationId xmlns:p14="http://schemas.microsoft.com/office/powerpoint/2010/main" val="164751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Replacement of Removed or Seriously Injured Trees</a:t>
            </a:r>
            <a:r>
              <a:rPr lang="en-US" sz="4200" b="1" dirty="0"/>
              <a:t> </a:t>
            </a:r>
            <a:r>
              <a:rPr lang="en-US" sz="3600" b="1" dirty="0" smtClean="0"/>
              <a:t>(10.134</a:t>
            </a:r>
            <a:r>
              <a:rPr lang="en-US" sz="3600" b="1" dirty="0"/>
              <a: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18</a:t>
            </a:fld>
            <a:endParaRPr lang="en-US" dirty="0"/>
          </a:p>
        </p:txBody>
      </p:sp>
      <p:sp>
        <p:nvSpPr>
          <p:cNvPr id="3" name="TextBox 2"/>
          <p:cNvSpPr txBox="1"/>
          <p:nvPr/>
        </p:nvSpPr>
        <p:spPr>
          <a:xfrm>
            <a:off x="4572000" y="1524000"/>
            <a:ext cx="4114800" cy="3305520"/>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dirty="0" smtClean="0">
                <a:solidFill>
                  <a:prstClr val="black"/>
                </a:solidFill>
              </a:rPr>
              <a:t>Exception </a:t>
            </a:r>
            <a:r>
              <a:rPr lang="en-US" dirty="0">
                <a:solidFill>
                  <a:prstClr val="black"/>
                </a:solidFill>
              </a:rPr>
              <a:t>to tree replacement requirements for an UNRESTRICTED ZONE on SF/Du lots less than 1 acre. </a:t>
            </a:r>
            <a:r>
              <a:rPr lang="en-US" dirty="0">
                <a:solidFill>
                  <a:srgbClr val="FF0000"/>
                </a:solidFill>
              </a:rPr>
              <a:t>(10.134(b)) </a:t>
            </a:r>
          </a:p>
          <a:p>
            <a:pPr marL="342900" lvl="0" indent="-342900" algn="just">
              <a:spcBef>
                <a:spcPct val="20000"/>
              </a:spcBef>
              <a:buFont typeface="Arial" panose="020B0604020202020204" pitchFamily="34" charset="0"/>
              <a:buChar char="•"/>
            </a:pPr>
            <a:r>
              <a:rPr lang="en-US" dirty="0">
                <a:solidFill>
                  <a:prstClr val="black"/>
                </a:solidFill>
              </a:rPr>
              <a:t>Changed quantity of caliper inches required to be replaced </a:t>
            </a:r>
            <a:r>
              <a:rPr lang="en-US" dirty="0">
                <a:solidFill>
                  <a:srgbClr val="FF0000"/>
                </a:solidFill>
              </a:rPr>
              <a:t>(10.134(c))</a:t>
            </a:r>
          </a:p>
          <a:p>
            <a:pPr marL="800100" lvl="1" indent="-342900" algn="just">
              <a:spcBef>
                <a:spcPct val="20000"/>
              </a:spcBef>
              <a:buFont typeface="Calibri" panose="020F0502020204030204" pitchFamily="34" charset="0"/>
              <a:buChar char="‒"/>
            </a:pPr>
            <a:r>
              <a:rPr lang="en-US" dirty="0">
                <a:solidFill>
                  <a:prstClr val="black"/>
                </a:solidFill>
              </a:rPr>
              <a:t>Currently: 1” to 1” </a:t>
            </a:r>
          </a:p>
          <a:p>
            <a:pPr marL="800100" lvl="1" indent="-342900" algn="just">
              <a:spcBef>
                <a:spcPct val="20000"/>
              </a:spcBef>
              <a:buFont typeface="Calibri" panose="020F0502020204030204" pitchFamily="34" charset="0"/>
              <a:buChar char="‒"/>
            </a:pPr>
            <a:r>
              <a:rPr lang="en-US" dirty="0">
                <a:solidFill>
                  <a:prstClr val="black"/>
                </a:solidFill>
              </a:rPr>
              <a:t>Proposed: </a:t>
            </a:r>
            <a:r>
              <a:rPr lang="en-US" b="1" dirty="0">
                <a:solidFill>
                  <a:prstClr val="black"/>
                </a:solidFill>
              </a:rPr>
              <a:t>Tree Classification</a:t>
            </a:r>
            <a:r>
              <a:rPr lang="en-US" dirty="0">
                <a:solidFill>
                  <a:prstClr val="black"/>
                </a:solidFill>
              </a:rPr>
              <a:t>   (takes into account  size, location, species, benefit to the urban environment)</a:t>
            </a:r>
          </a:p>
        </p:txBody>
      </p:sp>
      <p:sp>
        <p:nvSpPr>
          <p:cNvPr id="9"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91260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52" y="152400"/>
            <a:ext cx="8229600" cy="1447800"/>
          </a:xfrm>
          <a:solidFill>
            <a:schemeClr val="bg2"/>
          </a:solidFill>
        </p:spPr>
        <p:txBody>
          <a:bodyPr>
            <a:normAutofit fontScale="90000"/>
          </a:bodyPr>
          <a:lstStyle/>
          <a:p>
            <a:r>
              <a:rPr lang="en-US" sz="3800" b="1" dirty="0"/>
              <a:t>Replacement of Removed or Seriously Injured Trees (10.134</a:t>
            </a:r>
            <a:r>
              <a:rPr lang="en-US" sz="3800" b="1" dirty="0" smtClean="0"/>
              <a:t>)</a:t>
            </a:r>
            <a:r>
              <a:rPr lang="en-US" sz="3600" b="1" dirty="0" smtClean="0"/>
              <a:t/>
            </a:r>
            <a:br>
              <a:rPr lang="en-US" sz="3600" b="1" dirty="0" smtClean="0"/>
            </a:br>
            <a:r>
              <a:rPr lang="en-US" sz="2900" b="1" dirty="0" smtClean="0"/>
              <a:t>Tree Classification</a:t>
            </a:r>
            <a:endParaRPr lang="en-US" sz="29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19</a:t>
            </a:fld>
            <a:endParaRPr lang="en-US" dirty="0"/>
          </a:p>
        </p:txBody>
      </p:sp>
      <p:sp>
        <p:nvSpPr>
          <p:cNvPr id="3" name="TextBox 2"/>
          <p:cNvSpPr txBox="1"/>
          <p:nvPr/>
        </p:nvSpPr>
        <p:spPr>
          <a:xfrm>
            <a:off x="4648200" y="1676400"/>
            <a:ext cx="4267200" cy="4204228"/>
          </a:xfrm>
          <a:prstGeom prst="rect">
            <a:avLst/>
          </a:prstGeom>
          <a:noFill/>
        </p:spPr>
        <p:txBody>
          <a:bodyPr wrap="square" rtlCol="0">
            <a:spAutoFit/>
          </a:bodyPr>
          <a:lstStyle/>
          <a:p>
            <a:pPr lvl="0">
              <a:spcBef>
                <a:spcPct val="20000"/>
              </a:spcBef>
            </a:pPr>
            <a:r>
              <a:rPr lang="en-US" b="1" dirty="0">
                <a:solidFill>
                  <a:prstClr val="black"/>
                </a:solidFill>
              </a:rPr>
              <a:t>Tree Classification</a:t>
            </a:r>
            <a:r>
              <a:rPr lang="en-US" dirty="0">
                <a:solidFill>
                  <a:prstClr val="black"/>
                </a:solidFill>
              </a:rPr>
              <a:t> for mitigation:  </a:t>
            </a:r>
            <a:r>
              <a:rPr lang="en-US" sz="1600" dirty="0">
                <a:solidFill>
                  <a:srgbClr val="FF0000"/>
                </a:solidFill>
              </a:rPr>
              <a:t>(10.134(c))</a:t>
            </a:r>
          </a:p>
          <a:p>
            <a:pPr marL="342900" lvl="0" indent="-342900">
              <a:spcBef>
                <a:spcPct val="20000"/>
              </a:spcBef>
              <a:buFont typeface="Arial" panose="020B0604020202020204" pitchFamily="34" charset="0"/>
              <a:buChar char="•"/>
            </a:pPr>
            <a:r>
              <a:rPr lang="en-US" sz="1400" b="1" dirty="0" smtClean="0">
                <a:solidFill>
                  <a:prstClr val="black"/>
                </a:solidFill>
              </a:rPr>
              <a:t>Historic </a:t>
            </a:r>
            <a:r>
              <a:rPr lang="en-US" sz="1400" b="1" dirty="0">
                <a:solidFill>
                  <a:prstClr val="black"/>
                </a:solidFill>
              </a:rPr>
              <a:t>Trees:  3:1 (300%)</a:t>
            </a:r>
            <a:r>
              <a:rPr lang="en-US" sz="1400" dirty="0">
                <a:solidFill>
                  <a:prstClr val="black"/>
                </a:solidFill>
              </a:rPr>
              <a:t>  </a:t>
            </a:r>
            <a:r>
              <a:rPr lang="en-US" sz="1400" dirty="0">
                <a:solidFill>
                  <a:srgbClr val="FF0000"/>
                </a:solidFill>
              </a:rPr>
              <a:t>(10.133)</a:t>
            </a:r>
          </a:p>
          <a:p>
            <a:pPr marL="342900" indent="-342900">
              <a:spcBef>
                <a:spcPct val="20000"/>
              </a:spcBef>
              <a:buFont typeface="Arial" panose="020B0604020202020204" pitchFamily="34" charset="0"/>
              <a:buChar char="•"/>
            </a:pPr>
            <a:r>
              <a:rPr lang="en-US" sz="1400" b="1" dirty="0">
                <a:solidFill>
                  <a:prstClr val="black"/>
                </a:solidFill>
              </a:rPr>
              <a:t>Significant:     1.5:1 (150%)</a:t>
            </a:r>
            <a:r>
              <a:rPr lang="en-US" sz="1400" dirty="0">
                <a:solidFill>
                  <a:prstClr val="black"/>
                </a:solidFill>
              </a:rPr>
              <a:t> </a:t>
            </a:r>
            <a:r>
              <a:rPr lang="en-US" sz="1400" dirty="0">
                <a:solidFill>
                  <a:srgbClr val="FF0000"/>
                </a:solidFill>
              </a:rPr>
              <a:t>(10.101(55))</a:t>
            </a:r>
            <a:endParaRPr lang="en-US" sz="1400" dirty="0">
              <a:solidFill>
                <a:prstClr val="black"/>
              </a:solidFill>
            </a:endParaRPr>
          </a:p>
          <a:p>
            <a:pPr algn="just">
              <a:spcBef>
                <a:spcPct val="20000"/>
              </a:spcBef>
            </a:pPr>
            <a:r>
              <a:rPr lang="en-US" sz="1400" dirty="0">
                <a:solidFill>
                  <a:prstClr val="black"/>
                </a:solidFill>
              </a:rPr>
              <a:t>(Post Oaks 12” or greater; American elm, cedar       elm, </a:t>
            </a:r>
            <a:r>
              <a:rPr lang="en-US" sz="1400" dirty="0" err="1">
                <a:solidFill>
                  <a:prstClr val="black"/>
                </a:solidFill>
              </a:rPr>
              <a:t>chittamwood</a:t>
            </a:r>
            <a:r>
              <a:rPr lang="en-US" sz="1400" dirty="0">
                <a:solidFill>
                  <a:prstClr val="black"/>
                </a:solidFill>
              </a:rPr>
              <a:t>, common persimmon, eastern red cedar, green ash, all other oaks, pecan, all walnut species, and white ash at 24” or greater</a:t>
            </a:r>
            <a:r>
              <a:rPr lang="en-US" sz="1400" dirty="0" smtClean="0">
                <a:solidFill>
                  <a:prstClr val="black"/>
                </a:solidFill>
              </a:rPr>
              <a:t>)</a:t>
            </a:r>
            <a:r>
              <a:rPr lang="en-US" sz="1400" dirty="0" smtClean="0">
                <a:solidFill>
                  <a:srgbClr val="FF0000"/>
                </a:solidFill>
              </a:rPr>
              <a:t> </a:t>
            </a:r>
          </a:p>
          <a:p>
            <a:pPr marL="285750" lvl="0" indent="-285750">
              <a:spcBef>
                <a:spcPct val="20000"/>
              </a:spcBef>
              <a:buFont typeface="Arial" panose="020B0604020202020204" pitchFamily="34" charset="0"/>
              <a:buChar char="•"/>
            </a:pPr>
            <a:r>
              <a:rPr lang="en-US" sz="1400" b="1" dirty="0" smtClean="0">
                <a:solidFill>
                  <a:prstClr val="black"/>
                </a:solidFill>
              </a:rPr>
              <a:t>Class </a:t>
            </a:r>
            <a:r>
              <a:rPr lang="en-US" sz="1400" b="1" dirty="0">
                <a:solidFill>
                  <a:prstClr val="black"/>
                </a:solidFill>
              </a:rPr>
              <a:t>1 trees  1:1 (100</a:t>
            </a:r>
            <a:r>
              <a:rPr lang="en-US" sz="1400" b="1" dirty="0" smtClean="0">
                <a:solidFill>
                  <a:prstClr val="black"/>
                </a:solidFill>
              </a:rPr>
              <a:t>%) </a:t>
            </a:r>
            <a:r>
              <a:rPr lang="en-US" sz="1400" dirty="0">
                <a:solidFill>
                  <a:srgbClr val="FF0000"/>
                </a:solidFill>
              </a:rPr>
              <a:t>(10.101(9</a:t>
            </a:r>
            <a:r>
              <a:rPr lang="en-US" sz="1400" dirty="0" smtClean="0">
                <a:solidFill>
                  <a:srgbClr val="FF0000"/>
                </a:solidFill>
              </a:rPr>
              <a:t>))</a:t>
            </a:r>
            <a:endParaRPr lang="en-US" sz="1400" b="1" dirty="0">
              <a:solidFill>
                <a:prstClr val="black"/>
              </a:solidFill>
            </a:endParaRPr>
          </a:p>
          <a:p>
            <a:pPr lvl="0" algn="just">
              <a:spcBef>
                <a:spcPct val="20000"/>
              </a:spcBef>
            </a:pPr>
            <a:r>
              <a:rPr lang="en-US" sz="1400" dirty="0">
                <a:solidFill>
                  <a:prstClr val="black"/>
                </a:solidFill>
              </a:rPr>
              <a:t>(Tree located in a primary natural area or geologically similar area to 50 above the escarpment zone) </a:t>
            </a:r>
            <a:endParaRPr lang="en-US" sz="1400" dirty="0" smtClean="0">
              <a:solidFill>
                <a:prstClr val="black"/>
              </a:solidFill>
            </a:endParaRPr>
          </a:p>
          <a:p>
            <a:pPr marL="285750" indent="-285750">
              <a:spcBef>
                <a:spcPct val="20000"/>
              </a:spcBef>
              <a:buFont typeface="Arial" panose="020B0604020202020204" pitchFamily="34" charset="0"/>
              <a:buChar char="•"/>
            </a:pPr>
            <a:r>
              <a:rPr lang="en-US" sz="1400" b="1" dirty="0" smtClean="0">
                <a:solidFill>
                  <a:prstClr val="black"/>
                </a:solidFill>
              </a:rPr>
              <a:t>Class </a:t>
            </a:r>
            <a:r>
              <a:rPr lang="en-US" sz="1400" b="1" dirty="0">
                <a:solidFill>
                  <a:prstClr val="black"/>
                </a:solidFill>
              </a:rPr>
              <a:t>2 trees  0.7:1 (70%) </a:t>
            </a:r>
            <a:r>
              <a:rPr lang="en-US" sz="1400" dirty="0">
                <a:solidFill>
                  <a:srgbClr val="FF0000"/>
                </a:solidFill>
              </a:rPr>
              <a:t>(10.101(10</a:t>
            </a:r>
            <a:r>
              <a:rPr lang="en-US" sz="1400" dirty="0" smtClean="0">
                <a:solidFill>
                  <a:srgbClr val="FF0000"/>
                </a:solidFill>
              </a:rPr>
              <a:t>))</a:t>
            </a:r>
            <a:endParaRPr lang="en-US" sz="1400" b="1" dirty="0">
              <a:solidFill>
                <a:prstClr val="black"/>
              </a:solidFill>
            </a:endParaRPr>
          </a:p>
          <a:p>
            <a:pPr lvl="0" algn="just">
              <a:spcBef>
                <a:spcPct val="20000"/>
              </a:spcBef>
            </a:pPr>
            <a:r>
              <a:rPr lang="en-US" sz="1400" dirty="0">
                <a:solidFill>
                  <a:prstClr val="black"/>
                </a:solidFill>
              </a:rPr>
              <a:t>(Tree that is not otherwise classified) </a:t>
            </a:r>
            <a:endParaRPr lang="en-US" sz="1400" dirty="0" smtClean="0">
              <a:solidFill>
                <a:prstClr val="black"/>
              </a:solidFill>
            </a:endParaRPr>
          </a:p>
          <a:p>
            <a:pPr marL="285750" indent="-285750">
              <a:spcBef>
                <a:spcPct val="20000"/>
              </a:spcBef>
              <a:buFont typeface="Arial" panose="020B0604020202020204" pitchFamily="34" charset="0"/>
              <a:buChar char="•"/>
            </a:pPr>
            <a:r>
              <a:rPr lang="en-US" sz="1400" b="1" dirty="0" smtClean="0">
                <a:solidFill>
                  <a:prstClr val="black"/>
                </a:solidFill>
              </a:rPr>
              <a:t>Class </a:t>
            </a:r>
            <a:r>
              <a:rPr lang="en-US" sz="1400" b="1" dirty="0">
                <a:solidFill>
                  <a:prstClr val="black"/>
                </a:solidFill>
              </a:rPr>
              <a:t>3 trees  0.4:1 (40</a:t>
            </a:r>
            <a:r>
              <a:rPr lang="en-US" sz="1400" b="1" dirty="0" smtClean="0">
                <a:solidFill>
                  <a:prstClr val="black"/>
                </a:solidFill>
              </a:rPr>
              <a:t>%) </a:t>
            </a:r>
            <a:r>
              <a:rPr lang="en-US" sz="1400" dirty="0">
                <a:solidFill>
                  <a:srgbClr val="FF0000"/>
                </a:solidFill>
              </a:rPr>
              <a:t>(10.101(11</a:t>
            </a:r>
            <a:r>
              <a:rPr lang="en-US" sz="1400" dirty="0" smtClean="0">
                <a:solidFill>
                  <a:srgbClr val="FF0000"/>
                </a:solidFill>
              </a:rPr>
              <a:t>))</a:t>
            </a:r>
            <a:endParaRPr lang="en-US" sz="1400" b="1" dirty="0">
              <a:solidFill>
                <a:prstClr val="black"/>
              </a:solidFill>
            </a:endParaRPr>
          </a:p>
          <a:p>
            <a:pPr lvl="0" algn="just">
              <a:spcBef>
                <a:spcPct val="20000"/>
              </a:spcBef>
            </a:pPr>
            <a:r>
              <a:rPr lang="en-US" sz="1400" dirty="0">
                <a:solidFill>
                  <a:prstClr val="black"/>
                </a:solidFill>
              </a:rPr>
              <a:t>(Arizona ash, black willow, cottonwood, hackberry, honey locust, mesquite, mimosa, mulberry, ornamentals, </a:t>
            </a:r>
            <a:r>
              <a:rPr lang="en-US" sz="1400" dirty="0" err="1">
                <a:solidFill>
                  <a:prstClr val="black"/>
                </a:solidFill>
              </a:rPr>
              <a:t>pinus</a:t>
            </a:r>
            <a:r>
              <a:rPr lang="en-US" sz="1400" dirty="0">
                <a:solidFill>
                  <a:prstClr val="black"/>
                </a:solidFill>
              </a:rPr>
              <a:t> spp., Siberian elm, silver maple, sugarberry or a small tree</a:t>
            </a:r>
            <a:r>
              <a:rPr lang="en-US" sz="1400" dirty="0" smtClean="0">
                <a:solidFill>
                  <a:prstClr val="black"/>
                </a:solidFill>
              </a:rPr>
              <a:t>)</a:t>
            </a:r>
            <a:endParaRPr lang="en-US" sz="2000" dirty="0">
              <a:solidFill>
                <a:prstClr val="black"/>
              </a:solidFill>
            </a:endParaRPr>
          </a:p>
        </p:txBody>
      </p:sp>
      <p:sp>
        <p:nvSpPr>
          <p:cNvPr id="8" name="Content Placeholder 6"/>
          <p:cNvSpPr>
            <a:spLocks noGrp="1"/>
          </p:cNvSpPr>
          <p:nvPr>
            <p:ph sz="quarter" idx="4"/>
          </p:nvPr>
        </p:nvSpPr>
        <p:spPr>
          <a:xfrm>
            <a:off x="-9099" y="1676400"/>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501103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ARTICLE X</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a:t>
            </a:fld>
            <a:endParaRPr lang="en-US" dirty="0"/>
          </a:p>
        </p:txBody>
      </p:sp>
      <p:sp>
        <p:nvSpPr>
          <p:cNvPr id="6" name="Content Placeholder 5"/>
          <p:cNvSpPr txBox="1">
            <a:spLocks noGrp="1"/>
          </p:cNvSpPr>
          <p:nvPr>
            <p:ph idx="1"/>
          </p:nvPr>
        </p:nvSpPr>
        <p:spPr>
          <a:xfrm>
            <a:off x="457200" y="1600200"/>
            <a:ext cx="8229600" cy="3970318"/>
          </a:xfrm>
          <a:prstGeom prst="rect">
            <a:avLst/>
          </a:prstGeom>
          <a:noFill/>
        </p:spPr>
        <p:txBody>
          <a:bodyPr wrap="square" rtlCol="0">
            <a:spAutoFit/>
          </a:bodyPr>
          <a:lstStyle/>
          <a:p>
            <a:pPr marL="0" indent="0" algn="ctr">
              <a:spcBef>
                <a:spcPct val="20000"/>
              </a:spcBef>
              <a:buNone/>
            </a:pPr>
            <a:r>
              <a:rPr lang="en-US" sz="3000" b="1" dirty="0">
                <a:solidFill>
                  <a:prstClr val="black"/>
                </a:solidFill>
              </a:rPr>
              <a:t>LANDSCAPE AND TREE </a:t>
            </a:r>
            <a:r>
              <a:rPr lang="en-US" sz="3000" b="1" u="sng" dirty="0">
                <a:solidFill>
                  <a:prstClr val="black"/>
                </a:solidFill>
              </a:rPr>
              <a:t>CONSERVATION</a:t>
            </a:r>
            <a:r>
              <a:rPr lang="en-US" sz="3000" b="1" dirty="0">
                <a:solidFill>
                  <a:prstClr val="black"/>
                </a:solidFill>
              </a:rPr>
              <a:t> </a:t>
            </a:r>
            <a:r>
              <a:rPr lang="en-US" sz="3000" b="1" strike="sngStrike" dirty="0">
                <a:solidFill>
                  <a:prstClr val="black"/>
                </a:solidFill>
              </a:rPr>
              <a:t>PRESERVATION</a:t>
            </a:r>
            <a:r>
              <a:rPr lang="en-US" sz="3000" b="1" dirty="0">
                <a:solidFill>
                  <a:prstClr val="black"/>
                </a:solidFill>
              </a:rPr>
              <a:t> REGULATIONS</a:t>
            </a:r>
          </a:p>
          <a:p>
            <a:pPr marL="0" indent="0">
              <a:spcBef>
                <a:spcPct val="20000"/>
              </a:spcBef>
              <a:buNone/>
            </a:pPr>
            <a:endParaRPr lang="en-US" dirty="0">
              <a:solidFill>
                <a:prstClr val="black"/>
              </a:solidFill>
            </a:endParaRPr>
          </a:p>
          <a:p>
            <a:pPr marL="0" indent="0">
              <a:spcBef>
                <a:spcPct val="20000"/>
              </a:spcBef>
              <a:buNone/>
            </a:pPr>
            <a:r>
              <a:rPr lang="en-US" dirty="0">
                <a:solidFill>
                  <a:prstClr val="black"/>
                </a:solidFill>
              </a:rPr>
              <a:t>Division 51A-10.100.  In General</a:t>
            </a:r>
          </a:p>
          <a:p>
            <a:pPr marL="0" indent="0">
              <a:spcBef>
                <a:spcPct val="20000"/>
              </a:spcBef>
              <a:buNone/>
            </a:pPr>
            <a:r>
              <a:rPr lang="en-US" dirty="0">
                <a:solidFill>
                  <a:prstClr val="black"/>
                </a:solidFill>
              </a:rPr>
              <a:t>Division 51A-10.120.  Landscaping</a:t>
            </a:r>
          </a:p>
          <a:p>
            <a:pPr marL="0" indent="0">
              <a:spcBef>
                <a:spcPct val="20000"/>
              </a:spcBef>
              <a:buNone/>
            </a:pPr>
            <a:r>
              <a:rPr lang="en-US" dirty="0">
                <a:solidFill>
                  <a:srgbClr val="FF0000"/>
                </a:solidFill>
              </a:rPr>
              <a:t>Division 51A-10.130.  </a:t>
            </a:r>
            <a:r>
              <a:rPr lang="en-US" u="sng" dirty="0">
                <a:solidFill>
                  <a:srgbClr val="FF0000"/>
                </a:solidFill>
              </a:rPr>
              <a:t>Urban Forest Conservation</a:t>
            </a:r>
          </a:p>
          <a:p>
            <a:pPr marL="0" indent="0">
              <a:spcBef>
                <a:spcPct val="20000"/>
              </a:spcBef>
              <a:buNone/>
            </a:pPr>
            <a:r>
              <a:rPr lang="en-US" dirty="0">
                <a:solidFill>
                  <a:srgbClr val="FF0000"/>
                </a:solidFill>
              </a:rPr>
              <a:t>   </a:t>
            </a:r>
            <a:r>
              <a:rPr lang="en-US" strike="sngStrike" dirty="0">
                <a:solidFill>
                  <a:srgbClr val="FF0000"/>
                </a:solidFill>
              </a:rPr>
              <a:t>Tree Preservation, Removal, and Replacement</a:t>
            </a:r>
          </a:p>
        </p:txBody>
      </p:sp>
    </p:spTree>
    <p:extLst>
      <p:ext uri="{BB962C8B-B14F-4D97-AF65-F5344CB8AC3E}">
        <p14:creationId xmlns:p14="http://schemas.microsoft.com/office/powerpoint/2010/main" val="2204348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40188"/>
          </a:xfrm>
          <a:solidFill>
            <a:schemeClr val="bg2"/>
          </a:solidFill>
        </p:spPr>
        <p:txBody>
          <a:bodyPr>
            <a:normAutofit fontScale="90000"/>
          </a:bodyPr>
          <a:lstStyle/>
          <a:p>
            <a:r>
              <a:rPr lang="en-US" sz="3300" b="1" dirty="0"/>
              <a:t>Replacement of Removed or Seriously Injured Trees (10.134)</a:t>
            </a:r>
            <a:r>
              <a:rPr lang="en-US" sz="4200" b="1" dirty="0"/>
              <a:t/>
            </a:r>
            <a:br>
              <a:rPr lang="en-US" sz="4200" b="1" dirty="0"/>
            </a:br>
            <a:r>
              <a:rPr lang="en-US" sz="2700" b="1" dirty="0"/>
              <a:t>Forest Stand Delineation </a:t>
            </a:r>
            <a:r>
              <a:rPr lang="en-US" sz="2700" b="1" dirty="0" smtClean="0"/>
              <a:t>to </a:t>
            </a:r>
            <a:r>
              <a:rPr lang="en-US" sz="2700" b="1" dirty="0"/>
              <a:t>D</a:t>
            </a:r>
            <a:r>
              <a:rPr lang="en-US" sz="2700" b="1" dirty="0" smtClean="0"/>
              <a:t>etermine </a:t>
            </a:r>
            <a:r>
              <a:rPr lang="en-US" sz="2700" b="1" dirty="0"/>
              <a:t>M</a:t>
            </a:r>
            <a:r>
              <a:rPr lang="en-US" sz="2700" b="1" dirty="0" smtClean="0"/>
              <a:t>itigation</a:t>
            </a:r>
            <a:endParaRPr lang="en-US" sz="27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20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14826"/>
            <a:ext cx="5486400" cy="533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4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URBAN FOREST CONSERVATION</a:t>
            </a:r>
            <a:br>
              <a:rPr lang="en-US" sz="4200" b="1" dirty="0"/>
            </a:br>
            <a:r>
              <a:rPr lang="en-US" sz="42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715" y="1435274"/>
            <a:ext cx="5500790" cy="534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28600"/>
            <a:ext cx="8229600" cy="1240188"/>
          </a:xfrm>
          <a:prstGeom prst="rect">
            <a:avLst/>
          </a:prstGeom>
          <a:solidFill>
            <a:schemeClr val="bg2"/>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t>Replacement of Removed or Seriously Injured Trees (10.134)</a:t>
            </a:r>
            <a:r>
              <a:rPr lang="en-US" sz="4200" b="1" dirty="0" smtClean="0"/>
              <a:t/>
            </a:r>
            <a:br>
              <a:rPr lang="en-US" sz="4200" b="1" dirty="0" smtClean="0"/>
            </a:br>
            <a:r>
              <a:rPr lang="en-US" sz="2700" b="1" dirty="0"/>
              <a:t>Forest Stand Delineation to Determine Mitigation</a:t>
            </a:r>
          </a:p>
        </p:txBody>
      </p:sp>
    </p:spTree>
    <p:extLst>
      <p:ext uri="{BB962C8B-B14F-4D97-AF65-F5344CB8AC3E}">
        <p14:creationId xmlns:p14="http://schemas.microsoft.com/office/powerpoint/2010/main" val="292044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URBAN FOREST CONSERVATION</a:t>
            </a:r>
            <a:br>
              <a:rPr lang="en-US" sz="4200" b="1" dirty="0"/>
            </a:br>
            <a:r>
              <a:rPr lang="en-US" sz="42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22</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715" y="1447800"/>
            <a:ext cx="5528298" cy="537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28600"/>
            <a:ext cx="8229600" cy="1240188"/>
          </a:xfrm>
          <a:prstGeom prst="rect">
            <a:avLst/>
          </a:prstGeom>
          <a:solidFill>
            <a:schemeClr val="bg2"/>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t>Replacement of Removed or Seriously Injured Trees (10.134)</a:t>
            </a:r>
            <a:r>
              <a:rPr lang="en-US" sz="4200" b="1" dirty="0" smtClean="0"/>
              <a:t/>
            </a:r>
            <a:br>
              <a:rPr lang="en-US" sz="4200" b="1" dirty="0" smtClean="0"/>
            </a:br>
            <a:r>
              <a:rPr lang="en-US" sz="2700" b="1" dirty="0"/>
              <a:t>Forest Stand Delineation to Determine Mitigation</a:t>
            </a:r>
          </a:p>
        </p:txBody>
      </p:sp>
    </p:spTree>
    <p:extLst>
      <p:ext uri="{BB962C8B-B14F-4D97-AF65-F5344CB8AC3E}">
        <p14:creationId xmlns:p14="http://schemas.microsoft.com/office/powerpoint/2010/main" val="301727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39DA61-8DBE-4DB8-AE66-E7403E851304}" type="slidenum">
              <a:rPr lang="en-US" smtClean="0"/>
              <a:pPr/>
              <a:t>23</a:t>
            </a:fld>
            <a:endParaRPr lang="en-US" dirty="0"/>
          </a:p>
        </p:txBody>
      </p:sp>
      <p:sp>
        <p:nvSpPr>
          <p:cNvPr id="3" name="TextBox 2"/>
          <p:cNvSpPr txBox="1"/>
          <p:nvPr/>
        </p:nvSpPr>
        <p:spPr>
          <a:xfrm>
            <a:off x="4724400" y="1572285"/>
            <a:ext cx="4174787" cy="435811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dirty="0">
                <a:solidFill>
                  <a:prstClr val="black"/>
                </a:solidFill>
              </a:rPr>
              <a:t>For tracts 2 acres and larger, no one species may constitute more than </a:t>
            </a:r>
            <a:r>
              <a:rPr lang="en-US" u="sng" dirty="0">
                <a:solidFill>
                  <a:prstClr val="black"/>
                </a:solidFill>
              </a:rPr>
              <a:t>35%</a:t>
            </a:r>
            <a:r>
              <a:rPr lang="en-US" dirty="0">
                <a:solidFill>
                  <a:prstClr val="black"/>
                </a:solidFill>
              </a:rPr>
              <a:t> of the replacement trees on the </a:t>
            </a:r>
            <a:r>
              <a:rPr lang="en-US" dirty="0" smtClean="0">
                <a:solidFill>
                  <a:prstClr val="black"/>
                </a:solidFill>
              </a:rPr>
              <a:t>site </a:t>
            </a:r>
            <a:r>
              <a:rPr lang="en-US" dirty="0" smtClean="0">
                <a:solidFill>
                  <a:srgbClr val="FF0000"/>
                </a:solidFill>
              </a:rPr>
              <a:t>(10.134(c)(2))</a:t>
            </a:r>
            <a:endParaRPr lang="en-US" dirty="0">
              <a:solidFill>
                <a:prstClr val="black"/>
              </a:solidFill>
            </a:endParaRPr>
          </a:p>
          <a:p>
            <a:pPr marL="342900" lvl="0" indent="-342900">
              <a:spcBef>
                <a:spcPct val="20000"/>
              </a:spcBef>
              <a:buFont typeface="Arial" panose="020B0604020202020204" pitchFamily="34" charset="0"/>
              <a:buChar char="•"/>
            </a:pPr>
            <a:r>
              <a:rPr lang="en-US" dirty="0">
                <a:solidFill>
                  <a:prstClr val="black"/>
                </a:solidFill>
              </a:rPr>
              <a:t>Amended ordinance to place </a:t>
            </a:r>
            <a:r>
              <a:rPr lang="en-US" b="1" dirty="0">
                <a:solidFill>
                  <a:prstClr val="black"/>
                </a:solidFill>
              </a:rPr>
              <a:t>Approved Trees</a:t>
            </a:r>
            <a:r>
              <a:rPr lang="en-US" dirty="0">
                <a:solidFill>
                  <a:prstClr val="black"/>
                </a:solidFill>
              </a:rPr>
              <a:t> list in a separate document and referenced in the </a:t>
            </a:r>
            <a:r>
              <a:rPr lang="en-US" b="1" dirty="0">
                <a:solidFill>
                  <a:prstClr val="black"/>
                </a:solidFill>
              </a:rPr>
              <a:t>Landscape and Tree </a:t>
            </a:r>
            <a:r>
              <a:rPr lang="en-US" b="1" dirty="0" smtClean="0">
                <a:solidFill>
                  <a:prstClr val="black"/>
                </a:solidFill>
              </a:rPr>
              <a:t>Manual</a:t>
            </a:r>
            <a:r>
              <a:rPr lang="en-US" dirty="0" smtClean="0">
                <a:solidFill>
                  <a:prstClr val="black"/>
                </a:solidFill>
              </a:rPr>
              <a:t> </a:t>
            </a:r>
            <a:r>
              <a:rPr lang="en-US" dirty="0" smtClean="0">
                <a:solidFill>
                  <a:srgbClr val="FF0000"/>
                </a:solidFill>
              </a:rPr>
              <a:t>(10.109)</a:t>
            </a:r>
            <a:endParaRPr lang="en-US" dirty="0">
              <a:solidFill>
                <a:srgbClr val="FF0000"/>
              </a:solidFill>
            </a:endParaRPr>
          </a:p>
          <a:p>
            <a:pPr marL="342900" lvl="0" indent="-342900">
              <a:spcBef>
                <a:spcPct val="20000"/>
              </a:spcBef>
              <a:buFont typeface="Arial" panose="020B0604020202020204" pitchFamily="34" charset="0"/>
              <a:buChar char="•"/>
            </a:pPr>
            <a:r>
              <a:rPr lang="en-US" dirty="0">
                <a:solidFill>
                  <a:prstClr val="black"/>
                </a:solidFill>
              </a:rPr>
              <a:t>Trees to be determined:</a:t>
            </a:r>
          </a:p>
          <a:p>
            <a:pPr lvl="0">
              <a:spcBef>
                <a:spcPct val="20000"/>
              </a:spcBef>
            </a:pPr>
            <a:r>
              <a:rPr lang="en-US" dirty="0">
                <a:solidFill>
                  <a:prstClr val="black"/>
                </a:solidFill>
              </a:rPr>
              <a:t>	</a:t>
            </a:r>
            <a:r>
              <a:rPr lang="en-US" b="1" dirty="0">
                <a:solidFill>
                  <a:prstClr val="black"/>
                </a:solidFill>
              </a:rPr>
              <a:t>LARGE </a:t>
            </a:r>
            <a:r>
              <a:rPr lang="en-US" sz="1600" dirty="0">
                <a:solidFill>
                  <a:srgbClr val="FF0000"/>
                </a:solidFill>
              </a:rPr>
              <a:t>(10.101(35))</a:t>
            </a:r>
          </a:p>
          <a:p>
            <a:pPr lvl="0">
              <a:spcBef>
                <a:spcPct val="20000"/>
              </a:spcBef>
            </a:pPr>
            <a:r>
              <a:rPr lang="en-US" sz="1600" b="1" dirty="0">
                <a:solidFill>
                  <a:srgbClr val="FF0000"/>
                </a:solidFill>
              </a:rPr>
              <a:t>	</a:t>
            </a:r>
            <a:r>
              <a:rPr lang="en-US" b="1" dirty="0">
                <a:solidFill>
                  <a:prstClr val="black"/>
                </a:solidFill>
              </a:rPr>
              <a:t>MEDIUM </a:t>
            </a:r>
            <a:r>
              <a:rPr lang="en-US" sz="1600" dirty="0">
                <a:solidFill>
                  <a:srgbClr val="FF0000"/>
                </a:solidFill>
              </a:rPr>
              <a:t>(10.101(39))</a:t>
            </a:r>
          </a:p>
          <a:p>
            <a:pPr lvl="0">
              <a:spcBef>
                <a:spcPct val="20000"/>
              </a:spcBef>
            </a:pPr>
            <a:r>
              <a:rPr lang="en-US" sz="1600" b="1" dirty="0">
                <a:solidFill>
                  <a:srgbClr val="FF0000"/>
                </a:solidFill>
              </a:rPr>
              <a:t>	</a:t>
            </a:r>
            <a:r>
              <a:rPr lang="en-US" b="1" dirty="0">
                <a:solidFill>
                  <a:prstClr val="black"/>
                </a:solidFill>
              </a:rPr>
              <a:t>SMALL </a:t>
            </a:r>
            <a:r>
              <a:rPr lang="en-US" sz="1600" dirty="0">
                <a:solidFill>
                  <a:srgbClr val="FF0000"/>
                </a:solidFill>
              </a:rPr>
              <a:t>(10.101(56)) </a:t>
            </a:r>
            <a:r>
              <a:rPr lang="en-US" dirty="0">
                <a:solidFill>
                  <a:prstClr val="black"/>
                </a:solidFill>
              </a:rPr>
              <a:t>trees </a:t>
            </a:r>
          </a:p>
          <a:p>
            <a:pPr lvl="0">
              <a:spcBef>
                <a:spcPct val="20000"/>
              </a:spcBef>
            </a:pPr>
            <a:r>
              <a:rPr lang="en-US" dirty="0">
                <a:solidFill>
                  <a:prstClr val="black"/>
                </a:solidFill>
              </a:rPr>
              <a:t>       based on tree height and canopy    </a:t>
            </a:r>
          </a:p>
          <a:p>
            <a:pPr lvl="0">
              <a:spcBef>
                <a:spcPct val="20000"/>
              </a:spcBef>
            </a:pPr>
            <a:r>
              <a:rPr lang="en-US" dirty="0">
                <a:solidFill>
                  <a:prstClr val="black"/>
                </a:solidFill>
              </a:rPr>
              <a:t>       width.</a:t>
            </a:r>
          </a:p>
        </p:txBody>
      </p:sp>
      <p:sp>
        <p:nvSpPr>
          <p:cNvPr id="6" name="Content Placeholder 6"/>
          <p:cNvSpPr>
            <a:spLocks noGrp="1"/>
          </p:cNvSpPr>
          <p:nvPr>
            <p:ph sz="quarter" idx="4"/>
          </p:nvPr>
        </p:nvSpPr>
        <p:spPr>
          <a:xfrm>
            <a:off x="0" y="1572285"/>
            <a:ext cx="4800600" cy="4904715"/>
          </a:xfrm>
        </p:spPr>
        <p:txBody>
          <a:bodyPr>
            <a:normAutofit fontScale="85000" lnSpcReduction="20000"/>
          </a:bodyPr>
          <a:lstStyle/>
          <a:p>
            <a:pPr marL="0" indent="0">
              <a:buNone/>
            </a:pPr>
            <a:r>
              <a:rPr lang="en-US" sz="2000" dirty="0">
                <a:solidFill>
                  <a:schemeClr val="tx1">
                    <a:lumMod val="50000"/>
                    <a:lumOff val="50000"/>
                  </a:schemeClr>
                </a:solidFill>
              </a:rPr>
              <a:t>      .131	 Application of Division</a:t>
            </a:r>
          </a:p>
          <a:p>
            <a:pPr marL="0" indent="0">
              <a:buNone/>
            </a:pPr>
            <a:r>
              <a:rPr lang="en-US" sz="2000" b="1" dirty="0">
                <a:solidFill>
                  <a:schemeClr val="tx1">
                    <a:lumMod val="50000"/>
                    <a:lumOff val="50000"/>
                  </a:schemeClr>
                </a:solidFill>
              </a:rPr>
              <a:t>      </a:t>
            </a:r>
            <a:r>
              <a:rPr lang="en-US" sz="2000" dirty="0">
                <a:solidFill>
                  <a:schemeClr val="tx1">
                    <a:lumMod val="50000"/>
                    <a:lumOff val="50000"/>
                  </a:schemeClr>
                </a:solidFill>
              </a:rPr>
              <a:t>.132      Tree Removal Applications</a:t>
            </a:r>
          </a:p>
          <a:p>
            <a:pPr marL="0" indent="0">
              <a:buNone/>
            </a:pPr>
            <a:r>
              <a:rPr lang="en-US" sz="2000" b="1" dirty="0">
                <a:solidFill>
                  <a:schemeClr val="tx1">
                    <a:lumMod val="50000"/>
                    <a:lumOff val="50000"/>
                  </a:schemeClr>
                </a:solidFill>
              </a:rPr>
              <a:t>      </a:t>
            </a:r>
            <a:r>
              <a:rPr lang="en-US" sz="2000" dirty="0">
                <a:solidFill>
                  <a:schemeClr val="tx1">
                    <a:lumMod val="50000"/>
                    <a:lumOff val="50000"/>
                  </a:schemeClr>
                </a:solidFill>
              </a:rPr>
              <a:t>.133      </a:t>
            </a:r>
            <a:r>
              <a:rPr lang="en-US" sz="2000" strike="sngStrike" dirty="0">
                <a:solidFill>
                  <a:schemeClr val="tx1">
                    <a:lumMod val="50000"/>
                    <a:lumOff val="50000"/>
                  </a:schemeClr>
                </a:solidFill>
              </a:rPr>
              <a:t>Reserved</a:t>
            </a:r>
            <a:r>
              <a:rPr lang="en-US" sz="2000" dirty="0">
                <a:solidFill>
                  <a:schemeClr val="tx1">
                    <a:lumMod val="50000"/>
                    <a:lumOff val="50000"/>
                  </a:schemeClr>
                </a:solidFill>
              </a:rPr>
              <a:t> </a:t>
            </a:r>
            <a:r>
              <a:rPr lang="en-US" sz="2000" u="sng" dirty="0">
                <a:solidFill>
                  <a:schemeClr val="tx1">
                    <a:lumMod val="50000"/>
                    <a:lumOff val="50000"/>
                  </a:schemeClr>
                </a:solidFill>
              </a:rPr>
              <a:t>Historic Trees</a:t>
            </a:r>
          </a:p>
          <a:p>
            <a:pPr marL="0" indent="0">
              <a:buNone/>
            </a:pPr>
            <a:r>
              <a:rPr lang="en-US" sz="2000" dirty="0">
                <a:solidFill>
                  <a:schemeClr val="tx1">
                    <a:lumMod val="50000"/>
                    <a:lumOff val="50000"/>
                  </a:schemeClr>
                </a:solidFill>
              </a:rPr>
              <a:t>      .133.1  </a:t>
            </a:r>
            <a:r>
              <a:rPr lang="en-US" sz="2000" u="sng" dirty="0">
                <a:solidFill>
                  <a:schemeClr val="tx1">
                    <a:lumMod val="50000"/>
                    <a:lumOff val="50000"/>
                  </a:schemeClr>
                </a:solidFill>
              </a:rPr>
              <a:t>Transplanted Trees</a:t>
            </a:r>
          </a:p>
          <a:p>
            <a:pPr marL="0" indent="0">
              <a:buNone/>
            </a:pPr>
            <a:r>
              <a:rPr lang="en-US" sz="2000" b="1" dirty="0">
                <a:solidFill>
                  <a:srgbClr val="FF0000"/>
                </a:solidFill>
              </a:rPr>
              <a:t>      .134   	 Replacement of Removed or 	   	 	 Seriously Injured Trees</a:t>
            </a:r>
          </a:p>
          <a:p>
            <a:pPr marL="0" indent="0">
              <a:buNone/>
            </a:pPr>
            <a:r>
              <a:rPr lang="en-US" sz="2000" dirty="0">
                <a:solidFill>
                  <a:schemeClr val="tx1">
                    <a:lumMod val="50000"/>
                    <a:lumOff val="50000"/>
                  </a:schemeClr>
                </a:solidFill>
              </a:rPr>
              <a:t>      .135      Alternative Methods of 	   </a:t>
            </a:r>
          </a:p>
          <a:p>
            <a:pPr marL="0" indent="0">
              <a:buNone/>
            </a:pPr>
            <a:r>
              <a:rPr lang="en-US" sz="2000" dirty="0">
                <a:solidFill>
                  <a:schemeClr val="tx1">
                    <a:lumMod val="50000"/>
                    <a:lumOff val="50000"/>
                  </a:schemeClr>
                </a:solidFill>
              </a:rPr>
              <a:t>                    Compliance with Tree     	   </a:t>
            </a:r>
          </a:p>
          <a:p>
            <a:pPr marL="0" indent="0">
              <a:buNone/>
            </a:pPr>
            <a:r>
              <a:rPr lang="en-US" sz="2000" dirty="0">
                <a:solidFill>
                  <a:schemeClr val="tx1">
                    <a:lumMod val="50000"/>
                    <a:lumOff val="50000"/>
                  </a:schemeClr>
                </a:solidFill>
              </a:rPr>
              <a:t>                    Replacement Requirements</a:t>
            </a:r>
          </a:p>
          <a:p>
            <a:pPr marL="0" indent="0">
              <a:buNone/>
            </a:pPr>
            <a:r>
              <a:rPr lang="en-US" sz="2000" dirty="0">
                <a:solidFill>
                  <a:schemeClr val="tx1">
                    <a:lumMod val="50000"/>
                    <a:lumOff val="50000"/>
                  </a:schemeClr>
                </a:solidFill>
              </a:rPr>
              <a:t>      .136      </a:t>
            </a:r>
            <a:r>
              <a:rPr lang="en-US" sz="2000" strike="sngStrike" dirty="0">
                <a:solidFill>
                  <a:schemeClr val="tx1">
                    <a:lumMod val="50000"/>
                    <a:lumOff val="50000"/>
                  </a:schemeClr>
                </a:solidFill>
              </a:rPr>
              <a:t>Preservation</a:t>
            </a:r>
            <a:r>
              <a:rPr lang="en-US" sz="2000" dirty="0">
                <a:solidFill>
                  <a:schemeClr val="tx1">
                    <a:lumMod val="50000"/>
                    <a:lumOff val="50000"/>
                  </a:schemeClr>
                </a:solidFill>
              </a:rPr>
              <a:t> </a:t>
            </a:r>
            <a:r>
              <a:rPr lang="en-US" sz="2000" u="sng" dirty="0">
                <a:solidFill>
                  <a:schemeClr val="tx1">
                    <a:lumMod val="50000"/>
                    <a:lumOff val="50000"/>
                  </a:schemeClr>
                </a:solidFill>
              </a:rPr>
              <a:t>Conservation and </a:t>
            </a:r>
            <a:r>
              <a:rPr lang="en-US" sz="2000" dirty="0">
                <a:solidFill>
                  <a:schemeClr val="tx1">
                    <a:lumMod val="50000"/>
                    <a:lumOff val="50000"/>
                  </a:schemeClr>
                </a:solidFill>
              </a:rPr>
              <a:t>	 	 </a:t>
            </a:r>
            <a:r>
              <a:rPr lang="en-US" sz="2000" u="sng" dirty="0">
                <a:solidFill>
                  <a:schemeClr val="tx1">
                    <a:lumMod val="50000"/>
                    <a:lumOff val="50000"/>
                  </a:schemeClr>
                </a:solidFill>
              </a:rPr>
              <a:t>Maintenance</a:t>
            </a:r>
            <a:r>
              <a:rPr lang="en-US" sz="2000" dirty="0">
                <a:solidFill>
                  <a:schemeClr val="tx1">
                    <a:lumMod val="50000"/>
                    <a:lumOff val="50000"/>
                  </a:schemeClr>
                </a:solidFill>
              </a:rPr>
              <a:t> of Protected Trees  	 </a:t>
            </a:r>
          </a:p>
          <a:p>
            <a:pPr marL="0" indent="0">
              <a:buNone/>
            </a:pPr>
            <a:r>
              <a:rPr lang="en-US" sz="2000" dirty="0">
                <a:solidFill>
                  <a:schemeClr val="tx1">
                    <a:lumMod val="50000"/>
                    <a:lumOff val="50000"/>
                  </a:schemeClr>
                </a:solidFill>
              </a:rPr>
              <a:t>	 During Construction or Other  	 </a:t>
            </a:r>
          </a:p>
          <a:p>
            <a:pPr marL="0" indent="0">
              <a:buNone/>
            </a:pPr>
            <a:r>
              <a:rPr lang="en-US" sz="2000" dirty="0">
                <a:solidFill>
                  <a:schemeClr val="tx1">
                    <a:lumMod val="50000"/>
                    <a:lumOff val="50000"/>
                  </a:schemeClr>
                </a:solidFill>
              </a:rPr>
              <a:t>	 Disturbance</a:t>
            </a:r>
          </a:p>
          <a:p>
            <a:pPr marL="0" indent="0">
              <a:buNone/>
            </a:pPr>
            <a:r>
              <a:rPr lang="en-US" sz="2000" dirty="0">
                <a:solidFill>
                  <a:schemeClr val="tx1">
                    <a:lumMod val="50000"/>
                    <a:lumOff val="50000"/>
                  </a:schemeClr>
                </a:solidFill>
              </a:rPr>
              <a:t>      .137      Violation of this Division</a:t>
            </a:r>
          </a:p>
          <a:p>
            <a:pPr marL="0" indent="0">
              <a:buNone/>
            </a:pPr>
            <a:r>
              <a:rPr lang="en-US" sz="2000" dirty="0">
                <a:solidFill>
                  <a:schemeClr val="tx1">
                    <a:lumMod val="50000"/>
                    <a:lumOff val="50000"/>
                  </a:schemeClr>
                </a:solidFill>
              </a:rPr>
              <a:t>      .138      Appeals</a:t>
            </a:r>
          </a:p>
          <a:p>
            <a:pPr marL="0" indent="0">
              <a:buNone/>
            </a:pPr>
            <a:r>
              <a:rPr lang="en-US" sz="2000" dirty="0">
                <a:solidFill>
                  <a:schemeClr val="tx1">
                    <a:lumMod val="50000"/>
                    <a:lumOff val="50000"/>
                  </a:schemeClr>
                </a:solidFill>
              </a:rPr>
              <a:t>      .139      Fines</a:t>
            </a:r>
          </a:p>
          <a:p>
            <a:pPr marL="0" indent="0">
              <a:buNone/>
            </a:pPr>
            <a:r>
              <a:rPr lang="en-US" sz="2000" dirty="0">
                <a:solidFill>
                  <a:schemeClr val="tx1">
                    <a:lumMod val="50000"/>
                    <a:lumOff val="50000"/>
                  </a:schemeClr>
                </a:solidFill>
              </a:rPr>
              <a:t>      .140      Criminal Responsibility and Defenses to </a:t>
            </a:r>
          </a:p>
          <a:p>
            <a:pPr marL="0" indent="0">
              <a:buNone/>
            </a:pPr>
            <a:r>
              <a:rPr lang="en-US" sz="2000" dirty="0">
                <a:solidFill>
                  <a:schemeClr val="tx1">
                    <a:lumMod val="50000"/>
                    <a:lumOff val="50000"/>
                  </a:schemeClr>
                </a:solidFill>
              </a:rPr>
              <a:t> 	 Prosecution</a:t>
            </a:r>
          </a:p>
          <a:p>
            <a:pPr marL="457200" lvl="1" indent="0">
              <a:buNone/>
            </a:pPr>
            <a:endParaRPr lang="en-US" dirty="0"/>
          </a:p>
        </p:txBody>
      </p:sp>
      <p:sp>
        <p:nvSpPr>
          <p:cNvPr id="7" name="Title 1"/>
          <p:cNvSpPr txBox="1">
            <a:spLocks/>
          </p:cNvSpPr>
          <p:nvPr/>
        </p:nvSpPr>
        <p:spPr>
          <a:xfrm>
            <a:off x="577755" y="228600"/>
            <a:ext cx="8229600" cy="1143000"/>
          </a:xfrm>
          <a:prstGeom prst="rect">
            <a:avLst/>
          </a:prstGeom>
          <a:solidFill>
            <a:schemeClr val="bg2"/>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t>Replacement of Removed or Seriously Injured Trees </a:t>
            </a:r>
            <a:r>
              <a:rPr lang="en-US" sz="3600" b="1" dirty="0" smtClean="0"/>
              <a:t>(10.134)</a:t>
            </a:r>
            <a:endParaRPr lang="en-US" sz="3600" b="1" dirty="0"/>
          </a:p>
        </p:txBody>
      </p:sp>
    </p:spTree>
    <p:extLst>
      <p:ext uri="{BB962C8B-B14F-4D97-AF65-F5344CB8AC3E}">
        <p14:creationId xmlns:p14="http://schemas.microsoft.com/office/powerpoint/2010/main" val="1765307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Replacement of Removed or Seriously Injured Trees </a:t>
            </a:r>
            <a:r>
              <a:rPr lang="en-US" sz="36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24</a:t>
            </a:fld>
            <a:endParaRPr lang="en-US" dirty="0"/>
          </a:p>
        </p:txBody>
      </p:sp>
      <p:sp>
        <p:nvSpPr>
          <p:cNvPr id="3" name="TextBox 2"/>
          <p:cNvSpPr txBox="1"/>
          <p:nvPr/>
        </p:nvSpPr>
        <p:spPr>
          <a:xfrm>
            <a:off x="4572000" y="1454086"/>
            <a:ext cx="4327187" cy="5361468"/>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1600" dirty="0">
                <a:solidFill>
                  <a:prstClr val="black"/>
                </a:solidFill>
              </a:rPr>
              <a:t>Amended the </a:t>
            </a:r>
            <a:r>
              <a:rPr lang="en-US" sz="1600" b="1" dirty="0">
                <a:solidFill>
                  <a:prstClr val="black"/>
                </a:solidFill>
              </a:rPr>
              <a:t>Timing</a:t>
            </a:r>
            <a:r>
              <a:rPr lang="en-US" sz="1600" dirty="0">
                <a:solidFill>
                  <a:prstClr val="black"/>
                </a:solidFill>
              </a:rPr>
              <a:t> provisions: </a:t>
            </a:r>
            <a:r>
              <a:rPr lang="en-US" sz="1600" dirty="0">
                <a:solidFill>
                  <a:srgbClr val="FF0000"/>
                </a:solidFill>
              </a:rPr>
              <a:t>(10.134(c)(5))</a:t>
            </a:r>
            <a:endParaRPr lang="en-US" sz="1600" dirty="0">
              <a:solidFill>
                <a:prstClr val="black"/>
              </a:solidFill>
            </a:endParaRPr>
          </a:p>
          <a:p>
            <a:pPr marL="742950" lvl="1" indent="-285750">
              <a:spcBef>
                <a:spcPct val="20000"/>
              </a:spcBef>
              <a:buFont typeface="Arial" panose="020B0604020202020204" pitchFamily="34" charset="0"/>
              <a:buChar char="–"/>
            </a:pPr>
            <a:r>
              <a:rPr lang="en-US" sz="1600" dirty="0">
                <a:solidFill>
                  <a:prstClr val="black"/>
                </a:solidFill>
              </a:rPr>
              <a:t>Mitigate within 30 days</a:t>
            </a:r>
          </a:p>
          <a:p>
            <a:pPr marL="742950" lvl="1" indent="-285750">
              <a:spcBef>
                <a:spcPct val="20000"/>
              </a:spcBef>
              <a:buFont typeface="Arial" panose="020B0604020202020204" pitchFamily="34" charset="0"/>
              <a:buChar char="–"/>
            </a:pPr>
            <a:r>
              <a:rPr lang="en-US" sz="1600" dirty="0">
                <a:solidFill>
                  <a:prstClr val="black"/>
                </a:solidFill>
              </a:rPr>
              <a:t>Allow for up to 6 months with affidavit</a:t>
            </a:r>
          </a:p>
          <a:p>
            <a:pPr marL="1143000" lvl="2" indent="-228600">
              <a:spcBef>
                <a:spcPct val="20000"/>
              </a:spcBef>
              <a:buFont typeface="Arial" panose="020B0604020202020204" pitchFamily="34" charset="0"/>
              <a:buChar char="•"/>
            </a:pPr>
            <a:r>
              <a:rPr lang="en-US" sz="1600" dirty="0">
                <a:solidFill>
                  <a:prstClr val="black"/>
                </a:solidFill>
              </a:rPr>
              <a:t>If a building permit is submitted within the period, the replacement requirements may be attached.</a:t>
            </a:r>
          </a:p>
          <a:p>
            <a:pPr marL="1143000" lvl="2" indent="-228600">
              <a:spcBef>
                <a:spcPct val="20000"/>
              </a:spcBef>
              <a:buFont typeface="Arial" panose="020B0604020202020204" pitchFamily="34" charset="0"/>
              <a:buChar char="•"/>
            </a:pPr>
            <a:r>
              <a:rPr lang="en-US" sz="1600" dirty="0">
                <a:solidFill>
                  <a:prstClr val="black"/>
                </a:solidFill>
              </a:rPr>
              <a:t>If a permit is not submitted, the replacement must occur within one month (30 days) of the initial 6-month expiration date.</a:t>
            </a:r>
          </a:p>
          <a:p>
            <a:pPr marL="742950" lvl="1" indent="-285750">
              <a:spcBef>
                <a:spcPct val="20000"/>
              </a:spcBef>
              <a:buFont typeface="Arial" panose="020B0604020202020204" pitchFamily="34" charset="0"/>
              <a:buChar char="–"/>
            </a:pPr>
            <a:r>
              <a:rPr lang="en-US" sz="1600" dirty="0">
                <a:solidFill>
                  <a:prstClr val="black"/>
                </a:solidFill>
              </a:rPr>
              <a:t>Multi-phased residential subdivisions and commercial developments may submit a professionally designed comprehensive tree replacement plan for the subdivision to be implemented.</a:t>
            </a:r>
          </a:p>
          <a:p>
            <a:pPr marL="1200150" lvl="2" indent="-285750">
              <a:spcBef>
                <a:spcPct val="20000"/>
              </a:spcBef>
              <a:buFont typeface="Arial" panose="020B0604020202020204" pitchFamily="34" charset="0"/>
              <a:buChar char="–"/>
            </a:pPr>
            <a:r>
              <a:rPr lang="en-US" sz="1600" dirty="0">
                <a:solidFill>
                  <a:prstClr val="black"/>
                </a:solidFill>
              </a:rPr>
              <a:t>Primary mitigation completed prior to construction.</a:t>
            </a:r>
          </a:p>
          <a:p>
            <a:pPr marL="1200150" lvl="2" indent="-285750">
              <a:spcBef>
                <a:spcPct val="20000"/>
              </a:spcBef>
              <a:buFont typeface="Arial" panose="020B0604020202020204" pitchFamily="34" charset="0"/>
              <a:buChar char="–"/>
            </a:pPr>
            <a:r>
              <a:rPr lang="en-US" sz="1600" dirty="0">
                <a:solidFill>
                  <a:prstClr val="black"/>
                </a:solidFill>
              </a:rPr>
              <a:t>Remaining mitigation resolved with project.  </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973629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Replacement of Removed or Seriously Injured Trees </a:t>
            </a:r>
            <a:r>
              <a:rPr lang="en-US" sz="36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25</a:t>
            </a:fld>
            <a:endParaRPr lang="en-US" dirty="0"/>
          </a:p>
        </p:txBody>
      </p:sp>
      <p:sp>
        <p:nvSpPr>
          <p:cNvPr id="3" name="TextBox 2"/>
          <p:cNvSpPr txBox="1"/>
          <p:nvPr/>
        </p:nvSpPr>
        <p:spPr>
          <a:xfrm>
            <a:off x="4571999" y="1524000"/>
            <a:ext cx="4327187" cy="3847207"/>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dirty="0">
                <a:solidFill>
                  <a:prstClr val="black"/>
                </a:solidFill>
              </a:rPr>
              <a:t>Use of </a:t>
            </a:r>
            <a:r>
              <a:rPr lang="en-US" sz="2000" b="1" dirty="0">
                <a:solidFill>
                  <a:prstClr val="black"/>
                </a:solidFill>
              </a:rPr>
              <a:t>Forest Stand Delineation</a:t>
            </a:r>
            <a:r>
              <a:rPr lang="en-US" sz="2000" dirty="0">
                <a:solidFill>
                  <a:prstClr val="black"/>
                </a:solidFill>
              </a:rPr>
              <a:t> to determine mitigation reduction for old field and undeveloped lots  </a:t>
            </a:r>
            <a:r>
              <a:rPr lang="en-US" sz="2000" dirty="0">
                <a:solidFill>
                  <a:srgbClr val="FF0000"/>
                </a:solidFill>
              </a:rPr>
              <a:t>(10.134(c)(6</a:t>
            </a:r>
            <a:r>
              <a:rPr lang="en-US" sz="2000" dirty="0" smtClean="0">
                <a:solidFill>
                  <a:srgbClr val="FF0000"/>
                </a:solidFill>
              </a:rPr>
              <a:t>))</a:t>
            </a:r>
            <a:endParaRPr lang="en-US" sz="2000" dirty="0">
              <a:solidFill>
                <a:srgbClr val="FF0000"/>
              </a:solidFill>
            </a:endParaRPr>
          </a:p>
          <a:p>
            <a:pPr marL="342900" indent="-342900">
              <a:spcBef>
                <a:spcPct val="20000"/>
              </a:spcBef>
              <a:buFont typeface="Arial" panose="020B0604020202020204" pitchFamily="34" charset="0"/>
              <a:buChar char="•"/>
            </a:pPr>
            <a:r>
              <a:rPr lang="en-US" sz="2000" dirty="0"/>
              <a:t>On lots greater than 5 acres with institutional or recreational uses, the FSD may be used as a site management tool to calculate the number of Legacy trees required to be planted to maintain or increase the canopy to a standard </a:t>
            </a:r>
            <a:r>
              <a:rPr lang="en-US" sz="2000" dirty="0" smtClean="0"/>
              <a:t>level </a:t>
            </a:r>
            <a:r>
              <a:rPr lang="en-US" sz="2000" dirty="0">
                <a:solidFill>
                  <a:srgbClr val="FF0000"/>
                </a:solidFill>
              </a:rPr>
              <a:t>(10.134(c</a:t>
            </a:r>
            <a:r>
              <a:rPr lang="en-US" sz="2000" dirty="0" smtClean="0">
                <a:solidFill>
                  <a:srgbClr val="FF0000"/>
                </a:solidFill>
              </a:rPr>
              <a:t>)(7))</a:t>
            </a:r>
            <a:r>
              <a:rPr lang="en-US" sz="2000" dirty="0" smtClean="0"/>
              <a:t> </a:t>
            </a:r>
            <a:endParaRPr lang="en-US" sz="2000" dirty="0"/>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66110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89038"/>
          </a:xfrm>
          <a:solidFill>
            <a:schemeClr val="bg2"/>
          </a:solidFill>
        </p:spPr>
        <p:txBody>
          <a:bodyPr>
            <a:normAutofit fontScale="90000"/>
          </a:bodyPr>
          <a:lstStyle/>
          <a:p>
            <a:r>
              <a:rPr lang="en-US" sz="3300" b="1" dirty="0"/>
              <a:t>Replacement of Removed or Seriously Injured Trees (10.134)</a:t>
            </a:r>
            <a:r>
              <a:rPr lang="en-US" sz="3600" b="1" dirty="0"/>
              <a:t/>
            </a:r>
            <a:br>
              <a:rPr lang="en-US" sz="3600" b="1" dirty="0"/>
            </a:br>
            <a:r>
              <a:rPr lang="en-US" sz="2700" b="1" dirty="0"/>
              <a:t>Forest Stand </a:t>
            </a:r>
            <a:r>
              <a:rPr lang="en-US" sz="2700" b="1" dirty="0" smtClean="0"/>
              <a:t>Delineation Process - Old-Field Lots</a:t>
            </a:r>
            <a:endParaRPr lang="en-US" sz="27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26</a:t>
            </a:fld>
            <a:endParaRPr lang="en-US" dirty="0"/>
          </a:p>
        </p:txBody>
      </p:sp>
      <p:pic>
        <p:nvPicPr>
          <p:cNvPr id="6" name="Content Placeholder 5" descr="Ricketts Branch Aerial 2015.png"/>
          <p:cNvPicPr>
            <a:picLocks noGrp="1" noChangeAspect="1"/>
          </p:cNvPicPr>
          <p:nvPr>
            <p:ph idx="1"/>
          </p:nvPr>
        </p:nvPicPr>
        <p:blipFill>
          <a:blip r:embed="rId3" cstate="print"/>
          <a:stretch>
            <a:fillRect/>
          </a:stretch>
        </p:blipFill>
        <p:spPr>
          <a:xfrm>
            <a:off x="457200" y="1447800"/>
            <a:ext cx="4923926" cy="5181600"/>
          </a:xfrm>
        </p:spPr>
      </p:pic>
      <p:sp>
        <p:nvSpPr>
          <p:cNvPr id="7" name="TextBox 6"/>
          <p:cNvSpPr txBox="1"/>
          <p:nvPr/>
        </p:nvSpPr>
        <p:spPr>
          <a:xfrm>
            <a:off x="5715000" y="1676400"/>
            <a:ext cx="3276600" cy="4247317"/>
          </a:xfrm>
          <a:prstGeom prst="rect">
            <a:avLst/>
          </a:prstGeom>
          <a:noFill/>
        </p:spPr>
        <p:txBody>
          <a:bodyPr wrap="square" rtlCol="0">
            <a:spAutoFit/>
          </a:bodyPr>
          <a:lstStyle/>
          <a:p>
            <a:pPr>
              <a:buFont typeface="Arial" pitchFamily="34" charset="0"/>
              <a:buChar char="•"/>
            </a:pPr>
            <a:r>
              <a:rPr lang="en-US" dirty="0"/>
              <a:t>The 2015 Google Earth view shows the existing conditions on the property.  </a:t>
            </a:r>
          </a:p>
          <a:p>
            <a:pPr>
              <a:buFont typeface="Arial" pitchFamily="34" charset="0"/>
              <a:buChar char="•"/>
            </a:pPr>
            <a:r>
              <a:rPr lang="en-US" dirty="0"/>
              <a:t>A FSD can distinguish predominant young juniper stands distinguished from older stands, or those of other species.</a:t>
            </a:r>
          </a:p>
          <a:p>
            <a:pPr>
              <a:buFont typeface="Arial" pitchFamily="34" charset="0"/>
              <a:buChar char="•"/>
            </a:pPr>
            <a:r>
              <a:rPr lang="en-US" dirty="0"/>
              <a:t>Field assessment is required to assure boundaries of the stratified forest survey.</a:t>
            </a:r>
          </a:p>
          <a:p>
            <a:pPr>
              <a:buFont typeface="Arial" pitchFamily="34" charset="0"/>
              <a:buChar char="•"/>
            </a:pPr>
            <a:r>
              <a:rPr lang="en-US" dirty="0"/>
              <a:t>Historical ground and aerial imagery, or other records, can provide more confirmation on the age and history of the tree stand.</a:t>
            </a:r>
          </a:p>
        </p:txBody>
      </p:sp>
    </p:spTree>
    <p:extLst>
      <p:ext uri="{BB962C8B-B14F-4D97-AF65-F5344CB8AC3E}">
        <p14:creationId xmlns:p14="http://schemas.microsoft.com/office/powerpoint/2010/main" val="3611057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3800" b="1" dirty="0" smtClean="0"/>
              <a:t>Forest Stand Delineation Process</a:t>
            </a:r>
            <a:r>
              <a:rPr lang="en-US" sz="3600" b="1" dirty="0"/>
              <a:t/>
            </a:r>
            <a:br>
              <a:rPr lang="en-US" sz="3600" b="1" dirty="0"/>
            </a:br>
            <a:r>
              <a:rPr lang="en-US" sz="2900" b="1" dirty="0"/>
              <a:t>Determine condition of an </a:t>
            </a:r>
            <a:r>
              <a:rPr lang="en-US" sz="2900" b="1" dirty="0" smtClean="0"/>
              <a:t>Old-Field </a:t>
            </a:r>
            <a:r>
              <a:rPr lang="en-US" sz="2900" b="1" dirty="0"/>
              <a:t>L</a:t>
            </a:r>
            <a:r>
              <a:rPr lang="en-US" sz="2900" b="1" dirty="0" smtClean="0"/>
              <a:t>ot</a:t>
            </a:r>
            <a:endParaRPr lang="en-US" sz="29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27</a:t>
            </a:fld>
            <a:endParaRPr lang="en-US" dirty="0"/>
          </a:p>
        </p:txBody>
      </p:sp>
      <p:pic>
        <p:nvPicPr>
          <p:cNvPr id="6" name="Content Placeholder 5" descr="Ricketts 2012 HA Topo.png"/>
          <p:cNvPicPr>
            <a:picLocks noGrp="1" noChangeAspect="1"/>
          </p:cNvPicPr>
          <p:nvPr>
            <p:ph idx="1"/>
          </p:nvPr>
        </p:nvPicPr>
        <p:blipFill>
          <a:blip r:embed="rId3" cstate="print"/>
          <a:stretch>
            <a:fillRect/>
          </a:stretch>
        </p:blipFill>
        <p:spPr>
          <a:xfrm>
            <a:off x="381000" y="1524000"/>
            <a:ext cx="3429000" cy="3657600"/>
          </a:xfrm>
        </p:spPr>
      </p:pic>
      <p:sp>
        <p:nvSpPr>
          <p:cNvPr id="7" name="TextBox 6"/>
          <p:cNvSpPr txBox="1"/>
          <p:nvPr/>
        </p:nvSpPr>
        <p:spPr>
          <a:xfrm>
            <a:off x="4876800" y="6096000"/>
            <a:ext cx="3629455" cy="369332"/>
          </a:xfrm>
          <a:prstGeom prst="rect">
            <a:avLst/>
          </a:prstGeom>
          <a:noFill/>
        </p:spPr>
        <p:txBody>
          <a:bodyPr wrap="none" rtlCol="0">
            <a:spAutoFit/>
          </a:bodyPr>
          <a:lstStyle/>
          <a:p>
            <a:r>
              <a:rPr lang="en-US" b="1" dirty="0"/>
              <a:t>All images from Historic Aerials.com</a:t>
            </a:r>
          </a:p>
        </p:txBody>
      </p:sp>
      <p:pic>
        <p:nvPicPr>
          <p:cNvPr id="8" name="Picture 7" descr="Ricketts 1952 HA.png"/>
          <p:cNvPicPr>
            <a:picLocks noChangeAspect="1"/>
          </p:cNvPicPr>
          <p:nvPr/>
        </p:nvPicPr>
        <p:blipFill>
          <a:blip r:embed="rId4" cstate="print"/>
          <a:stretch>
            <a:fillRect/>
          </a:stretch>
        </p:blipFill>
        <p:spPr>
          <a:xfrm>
            <a:off x="3810000" y="1447799"/>
            <a:ext cx="4038600" cy="4674215"/>
          </a:xfrm>
          <a:prstGeom prst="rect">
            <a:avLst/>
          </a:prstGeom>
        </p:spPr>
      </p:pic>
      <p:sp>
        <p:nvSpPr>
          <p:cNvPr id="9" name="TextBox 8"/>
          <p:cNvSpPr txBox="1"/>
          <p:nvPr/>
        </p:nvSpPr>
        <p:spPr>
          <a:xfrm>
            <a:off x="152400" y="5257800"/>
            <a:ext cx="3810000" cy="1477328"/>
          </a:xfrm>
          <a:prstGeom prst="rect">
            <a:avLst/>
          </a:prstGeom>
          <a:noFill/>
        </p:spPr>
        <p:txBody>
          <a:bodyPr wrap="square" rtlCol="0">
            <a:spAutoFit/>
          </a:bodyPr>
          <a:lstStyle/>
          <a:p>
            <a:r>
              <a:rPr lang="en-US" dirty="0"/>
              <a:t>Topographic and historical images are available commercially or through educational centers with free viewing online, or available with payment.  Soil surveys are also available online.</a:t>
            </a:r>
          </a:p>
        </p:txBody>
      </p:sp>
    </p:spTree>
    <p:extLst>
      <p:ext uri="{BB962C8B-B14F-4D97-AF65-F5344CB8AC3E}">
        <p14:creationId xmlns:p14="http://schemas.microsoft.com/office/powerpoint/2010/main" val="3988864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Forest Stand Delineation Process</a:t>
            </a:r>
            <a:r>
              <a:rPr lang="en-US" sz="3600" b="1" dirty="0"/>
              <a:t/>
            </a:r>
            <a:br>
              <a:rPr lang="en-US" sz="3600" b="1" dirty="0"/>
            </a:br>
            <a:r>
              <a:rPr lang="en-US" sz="3600" b="1" dirty="0"/>
              <a:t>Old-Field Lot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28</a:t>
            </a:fld>
            <a:endParaRPr lang="en-US" dirty="0"/>
          </a:p>
        </p:txBody>
      </p:sp>
      <p:pic>
        <p:nvPicPr>
          <p:cNvPr id="6" name="Content Placeholder 5" descr="Ricketts 1958 HA.png"/>
          <p:cNvPicPr>
            <a:picLocks noGrp="1" noChangeAspect="1"/>
          </p:cNvPicPr>
          <p:nvPr>
            <p:ph idx="1"/>
          </p:nvPr>
        </p:nvPicPr>
        <p:blipFill>
          <a:blip r:embed="rId3" cstate="print"/>
          <a:stretch>
            <a:fillRect/>
          </a:stretch>
        </p:blipFill>
        <p:spPr>
          <a:xfrm>
            <a:off x="228600" y="1447800"/>
            <a:ext cx="2887945" cy="3048000"/>
          </a:xfrm>
        </p:spPr>
      </p:pic>
      <p:pic>
        <p:nvPicPr>
          <p:cNvPr id="7" name="Picture 6" descr="Ricketts 1968 HA.png"/>
          <p:cNvPicPr>
            <a:picLocks noChangeAspect="1"/>
          </p:cNvPicPr>
          <p:nvPr/>
        </p:nvPicPr>
        <p:blipFill>
          <a:blip r:embed="rId4" cstate="print"/>
          <a:stretch>
            <a:fillRect/>
          </a:stretch>
        </p:blipFill>
        <p:spPr>
          <a:xfrm>
            <a:off x="3276600" y="1447800"/>
            <a:ext cx="2710894" cy="3048000"/>
          </a:xfrm>
          <a:prstGeom prst="rect">
            <a:avLst/>
          </a:prstGeom>
        </p:spPr>
      </p:pic>
      <p:pic>
        <p:nvPicPr>
          <p:cNvPr id="8" name="Picture 7" descr="Ricketts 1979 HA.png"/>
          <p:cNvPicPr>
            <a:picLocks noChangeAspect="1"/>
          </p:cNvPicPr>
          <p:nvPr/>
        </p:nvPicPr>
        <p:blipFill>
          <a:blip r:embed="rId5" cstate="print"/>
          <a:stretch>
            <a:fillRect/>
          </a:stretch>
        </p:blipFill>
        <p:spPr>
          <a:xfrm>
            <a:off x="6095736" y="1447801"/>
            <a:ext cx="2930769" cy="3048000"/>
          </a:xfrm>
          <a:prstGeom prst="rect">
            <a:avLst/>
          </a:prstGeom>
        </p:spPr>
      </p:pic>
      <p:sp>
        <p:nvSpPr>
          <p:cNvPr id="9" name="Rectangle 8"/>
          <p:cNvSpPr/>
          <p:nvPr/>
        </p:nvSpPr>
        <p:spPr>
          <a:xfrm>
            <a:off x="5181600" y="5943600"/>
            <a:ext cx="3629455" cy="369332"/>
          </a:xfrm>
          <a:prstGeom prst="rect">
            <a:avLst/>
          </a:prstGeom>
        </p:spPr>
        <p:txBody>
          <a:bodyPr wrap="none">
            <a:spAutoFit/>
          </a:bodyPr>
          <a:lstStyle/>
          <a:p>
            <a:r>
              <a:rPr lang="en-US" b="1" dirty="0"/>
              <a:t>All images from Historic Aerials.com</a:t>
            </a:r>
          </a:p>
        </p:txBody>
      </p:sp>
      <p:sp>
        <p:nvSpPr>
          <p:cNvPr id="10" name="TextBox 9"/>
          <p:cNvSpPr txBox="1"/>
          <p:nvPr/>
        </p:nvSpPr>
        <p:spPr>
          <a:xfrm>
            <a:off x="381000" y="4876800"/>
            <a:ext cx="6420476" cy="369332"/>
          </a:xfrm>
          <a:prstGeom prst="rect">
            <a:avLst/>
          </a:prstGeom>
          <a:noFill/>
        </p:spPr>
        <p:txBody>
          <a:bodyPr wrap="none" rtlCol="0">
            <a:spAutoFit/>
          </a:bodyPr>
          <a:lstStyle/>
          <a:p>
            <a:r>
              <a:rPr lang="en-US" dirty="0"/>
              <a:t>Visible site changes are seen over two decades, from 1958 to 1979.</a:t>
            </a:r>
          </a:p>
        </p:txBody>
      </p:sp>
    </p:spTree>
    <p:extLst>
      <p:ext uri="{BB962C8B-B14F-4D97-AF65-F5344CB8AC3E}">
        <p14:creationId xmlns:p14="http://schemas.microsoft.com/office/powerpoint/2010/main" val="16459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Forest Stand Delineation Process</a:t>
            </a:r>
            <a:r>
              <a:rPr lang="en-US" sz="3600" b="1" dirty="0"/>
              <a:t/>
            </a:r>
            <a:br>
              <a:rPr lang="en-US" sz="3600" b="1" dirty="0"/>
            </a:br>
            <a:r>
              <a:rPr lang="en-US" sz="3600" b="1" dirty="0"/>
              <a:t>Old-Field Lot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29</a:t>
            </a:fld>
            <a:endParaRPr lang="en-US" dirty="0"/>
          </a:p>
        </p:txBody>
      </p:sp>
      <p:pic>
        <p:nvPicPr>
          <p:cNvPr id="6" name="Content Placeholder 5" descr="Ricketts 1989 HA.png"/>
          <p:cNvPicPr>
            <a:picLocks noGrp="1" noChangeAspect="1"/>
          </p:cNvPicPr>
          <p:nvPr>
            <p:ph idx="1"/>
          </p:nvPr>
        </p:nvPicPr>
        <p:blipFill>
          <a:blip r:embed="rId3" cstate="print"/>
          <a:stretch>
            <a:fillRect/>
          </a:stretch>
        </p:blipFill>
        <p:spPr>
          <a:xfrm>
            <a:off x="381000" y="2057400"/>
            <a:ext cx="4124958" cy="4114800"/>
          </a:xfrm>
        </p:spPr>
      </p:pic>
      <p:pic>
        <p:nvPicPr>
          <p:cNvPr id="7" name="Picture 6" descr="Ricketts 2001 HA.png"/>
          <p:cNvPicPr>
            <a:picLocks noChangeAspect="1"/>
          </p:cNvPicPr>
          <p:nvPr/>
        </p:nvPicPr>
        <p:blipFill>
          <a:blip r:embed="rId4" cstate="print"/>
          <a:stretch>
            <a:fillRect/>
          </a:stretch>
        </p:blipFill>
        <p:spPr>
          <a:xfrm>
            <a:off x="4572000" y="2057400"/>
            <a:ext cx="4324204" cy="4114800"/>
          </a:xfrm>
          <a:prstGeom prst="rect">
            <a:avLst/>
          </a:prstGeom>
        </p:spPr>
      </p:pic>
      <p:sp>
        <p:nvSpPr>
          <p:cNvPr id="8" name="Rectangle 7"/>
          <p:cNvSpPr/>
          <p:nvPr/>
        </p:nvSpPr>
        <p:spPr>
          <a:xfrm>
            <a:off x="5170227" y="6096000"/>
            <a:ext cx="3629455" cy="369332"/>
          </a:xfrm>
          <a:prstGeom prst="rect">
            <a:avLst/>
          </a:prstGeom>
        </p:spPr>
        <p:txBody>
          <a:bodyPr wrap="none">
            <a:spAutoFit/>
          </a:bodyPr>
          <a:lstStyle/>
          <a:p>
            <a:r>
              <a:rPr lang="en-US" b="1" dirty="0"/>
              <a:t>All images from Historic Aerials.com</a:t>
            </a:r>
          </a:p>
        </p:txBody>
      </p:sp>
      <p:sp>
        <p:nvSpPr>
          <p:cNvPr id="3" name="Rectangle 2"/>
          <p:cNvSpPr/>
          <p:nvPr/>
        </p:nvSpPr>
        <p:spPr>
          <a:xfrm>
            <a:off x="381000" y="1531835"/>
            <a:ext cx="4342151" cy="461665"/>
          </a:xfrm>
          <a:prstGeom prst="rect">
            <a:avLst/>
          </a:prstGeom>
        </p:spPr>
        <p:txBody>
          <a:bodyPr wrap="none">
            <a:spAutoFit/>
          </a:bodyPr>
          <a:lstStyle/>
          <a:p>
            <a:r>
              <a:rPr lang="en-US" sz="2400" dirty="0"/>
              <a:t>Tree expansion from 1989 – </a:t>
            </a:r>
            <a:r>
              <a:rPr lang="en-US" sz="2400" dirty="0" smtClean="0"/>
              <a:t>2001</a:t>
            </a:r>
            <a:endParaRPr lang="en-US" sz="2400" dirty="0"/>
          </a:p>
        </p:txBody>
      </p:sp>
    </p:spTree>
    <p:extLst>
      <p:ext uri="{BB962C8B-B14F-4D97-AF65-F5344CB8AC3E}">
        <p14:creationId xmlns:p14="http://schemas.microsoft.com/office/powerpoint/2010/main" val="219656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Sustainable Development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55" y="2037567"/>
            <a:ext cx="7721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96200" y="6096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21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376"/>
            <a:ext cx="8229600" cy="1143000"/>
          </a:xfrm>
          <a:solidFill>
            <a:schemeClr val="bg2"/>
          </a:solidFill>
        </p:spPr>
        <p:txBody>
          <a:bodyPr>
            <a:normAutofit/>
          </a:bodyPr>
          <a:lstStyle/>
          <a:p>
            <a:r>
              <a:rPr lang="en-US" sz="3600" b="1" dirty="0"/>
              <a:t>Forest Stand Delineation Process</a:t>
            </a:r>
            <a:r>
              <a:rPr lang="en-US" sz="2800" b="1" dirty="0"/>
              <a:t/>
            </a:r>
            <a:br>
              <a:rPr lang="en-US" sz="2800" b="1" dirty="0"/>
            </a:br>
            <a:r>
              <a:rPr lang="en-US" sz="2800" b="1" dirty="0"/>
              <a:t>Old-Field </a:t>
            </a:r>
            <a:r>
              <a:rPr lang="en-US" sz="2800" b="1" dirty="0" smtClean="0"/>
              <a:t>Lot</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30</a:t>
            </a:fld>
            <a:endParaRPr lang="en-US" dirty="0"/>
          </a:p>
        </p:txBody>
      </p:sp>
      <p:sp>
        <p:nvSpPr>
          <p:cNvPr id="9" name="TextBox 8"/>
          <p:cNvSpPr txBox="1"/>
          <p:nvPr/>
        </p:nvSpPr>
        <p:spPr>
          <a:xfrm>
            <a:off x="76200" y="6416649"/>
            <a:ext cx="7645683" cy="338554"/>
          </a:xfrm>
          <a:prstGeom prst="rect">
            <a:avLst/>
          </a:prstGeom>
          <a:noFill/>
        </p:spPr>
        <p:txBody>
          <a:bodyPr wrap="none" rtlCol="0">
            <a:spAutoFit/>
          </a:bodyPr>
          <a:lstStyle/>
          <a:p>
            <a:r>
              <a:rPr lang="en-US" sz="1600" dirty="0"/>
              <a:t>Measure distance from floodway and the stand border from aerials and field assessment</a:t>
            </a:r>
            <a:r>
              <a:rPr lang="en-US" sz="1600" dirty="0" smtClean="0"/>
              <a:t>.</a:t>
            </a:r>
            <a:endParaRPr lang="en-US" sz="1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774" y="1616049"/>
            <a:ext cx="6829555" cy="4800600"/>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6550" y="4364935"/>
            <a:ext cx="2154299" cy="163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rapezoid 7"/>
          <p:cNvSpPr/>
          <p:nvPr/>
        </p:nvSpPr>
        <p:spPr>
          <a:xfrm rot="10800000">
            <a:off x="838200" y="5428966"/>
            <a:ext cx="762000" cy="533400"/>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1263355"/>
            <a:ext cx="4156844" cy="369332"/>
          </a:xfrm>
          <a:prstGeom prst="rect">
            <a:avLst/>
          </a:prstGeom>
        </p:spPr>
        <p:txBody>
          <a:bodyPr wrap="none">
            <a:spAutoFit/>
          </a:bodyPr>
          <a:lstStyle/>
          <a:p>
            <a:r>
              <a:rPr lang="en-US" b="1" dirty="0"/>
              <a:t>Eastern </a:t>
            </a:r>
            <a:r>
              <a:rPr lang="en-US" b="1" dirty="0" err="1"/>
              <a:t>redcedar</a:t>
            </a:r>
            <a:r>
              <a:rPr lang="en-US" b="1" dirty="0"/>
              <a:t> monoculture tree stand </a:t>
            </a:r>
            <a:endParaRPr lang="en-US" dirty="0"/>
          </a:p>
        </p:txBody>
      </p:sp>
    </p:spTree>
    <p:extLst>
      <p:ext uri="{BB962C8B-B14F-4D97-AF65-F5344CB8AC3E}">
        <p14:creationId xmlns:p14="http://schemas.microsoft.com/office/powerpoint/2010/main" val="72784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(10.135)</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31</a:t>
            </a:fld>
            <a:endParaRPr lang="en-US" dirty="0"/>
          </a:p>
        </p:txBody>
      </p:sp>
      <p:sp>
        <p:nvSpPr>
          <p:cNvPr id="3" name="TextBox 2"/>
          <p:cNvSpPr txBox="1"/>
          <p:nvPr/>
        </p:nvSpPr>
        <p:spPr>
          <a:xfrm>
            <a:off x="4343400" y="1554174"/>
            <a:ext cx="4631986" cy="4524315"/>
          </a:xfrm>
          <a:prstGeom prst="rect">
            <a:avLst/>
          </a:prstGeom>
          <a:noFill/>
        </p:spPr>
        <p:txBody>
          <a:bodyPr wrap="square" rtlCol="0">
            <a:spAutoFit/>
          </a:bodyPr>
          <a:lstStyle/>
          <a:p>
            <a:pPr lvl="0">
              <a:spcBef>
                <a:spcPct val="20000"/>
              </a:spcBef>
            </a:pPr>
            <a:r>
              <a:rPr lang="en-US" b="1" dirty="0"/>
              <a:t>10.135 Alternative Methods of Compliance        with Tree Replacement Requirements</a:t>
            </a:r>
          </a:p>
          <a:p>
            <a:pPr marL="800100" lvl="1" indent="-342900">
              <a:spcBef>
                <a:spcPct val="20000"/>
              </a:spcBef>
              <a:buAutoNum type="alphaLcParenBoth"/>
            </a:pPr>
            <a:r>
              <a:rPr lang="en-US" dirty="0"/>
              <a:t>Mitigation </a:t>
            </a:r>
          </a:p>
          <a:p>
            <a:pPr marL="800100" lvl="1" indent="-342900">
              <a:spcBef>
                <a:spcPct val="20000"/>
              </a:spcBef>
              <a:buAutoNum type="alphaLcParenBoth"/>
            </a:pPr>
            <a:r>
              <a:rPr lang="en-US" dirty="0"/>
              <a:t>Mitigation by Legacy Trees	</a:t>
            </a:r>
          </a:p>
          <a:p>
            <a:pPr marL="800100" lvl="1" indent="-342900">
              <a:spcBef>
                <a:spcPct val="20000"/>
              </a:spcBef>
              <a:buAutoNum type="alphaLcParenBoth"/>
            </a:pPr>
            <a:r>
              <a:rPr lang="en-US" dirty="0"/>
              <a:t>Habitat preservation and restoration areas</a:t>
            </a:r>
          </a:p>
          <a:p>
            <a:pPr marL="800100" lvl="1" indent="-342900">
              <a:spcBef>
                <a:spcPct val="20000"/>
              </a:spcBef>
              <a:buAutoNum type="alphaLcParenBoth"/>
            </a:pPr>
            <a:r>
              <a:rPr lang="en-US" dirty="0"/>
              <a:t>Sustainable development incentives</a:t>
            </a:r>
          </a:p>
          <a:p>
            <a:pPr marL="800100" lvl="1" indent="-342900">
              <a:spcBef>
                <a:spcPct val="20000"/>
              </a:spcBef>
              <a:buAutoNum type="alphaLcParenBoth"/>
            </a:pPr>
            <a:r>
              <a:rPr lang="en-US" dirty="0"/>
              <a:t>Tree Canopy Cover Credit for single family and duplex uses</a:t>
            </a:r>
          </a:p>
          <a:p>
            <a:pPr marL="800100" lvl="1" indent="-342900">
              <a:spcBef>
                <a:spcPct val="20000"/>
              </a:spcBef>
              <a:buAutoNum type="alphaLcParenBoth"/>
            </a:pPr>
            <a:r>
              <a:rPr lang="en-US" dirty="0"/>
              <a:t>Conservation Easement</a:t>
            </a:r>
          </a:p>
          <a:p>
            <a:pPr marL="800100" lvl="1" indent="-342900">
              <a:spcBef>
                <a:spcPct val="20000"/>
              </a:spcBef>
              <a:buAutoNum type="alphaLcParenBoth"/>
            </a:pPr>
            <a:r>
              <a:rPr lang="en-US" dirty="0"/>
              <a:t>Provide trees to city property, or</a:t>
            </a:r>
          </a:p>
          <a:p>
            <a:pPr lvl="0">
              <a:spcBef>
                <a:spcPct val="20000"/>
              </a:spcBef>
            </a:pPr>
            <a:r>
              <a:rPr lang="en-US" dirty="0"/>
              <a:t>               Plant within 5 miles on other property</a:t>
            </a:r>
          </a:p>
          <a:p>
            <a:pPr lvl="0">
              <a:spcBef>
                <a:spcPct val="20000"/>
              </a:spcBef>
            </a:pPr>
            <a:r>
              <a:rPr lang="en-US" dirty="0"/>
              <a:t>         (h) Reforestation Fund </a:t>
            </a:r>
          </a:p>
          <a:p>
            <a:pPr lvl="0">
              <a:spcBef>
                <a:spcPct val="20000"/>
              </a:spcBef>
            </a:pPr>
            <a:r>
              <a:rPr lang="en-US" dirty="0"/>
              <a:t>        </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b="1" dirty="0">
                <a:solidFill>
                  <a:srgbClr val="FF0000"/>
                </a:solidFill>
              </a:rPr>
              <a:t>      .135      Alternative Methods of 	   </a:t>
            </a:r>
          </a:p>
          <a:p>
            <a:pPr marL="0" indent="0">
              <a:buNone/>
            </a:pPr>
            <a:r>
              <a:rPr lang="en-US" b="1" dirty="0">
                <a:solidFill>
                  <a:srgbClr val="FF0000"/>
                </a:solidFill>
              </a:rPr>
              <a:t>                    </a:t>
            </a:r>
            <a:r>
              <a:rPr lang="en-US" sz="2400" b="1" dirty="0">
                <a:solidFill>
                  <a:srgbClr val="FF0000"/>
                </a:solidFill>
              </a:rPr>
              <a:t>Compliance with Tree     	   </a:t>
            </a:r>
          </a:p>
          <a:p>
            <a:pPr marL="0" indent="0">
              <a:buNone/>
            </a:pPr>
            <a:r>
              <a:rPr lang="en-US" b="1" dirty="0">
                <a:solidFill>
                  <a:srgbClr val="FF0000"/>
                </a:solidFill>
              </a:rPr>
              <a:t>                    </a:t>
            </a:r>
            <a:r>
              <a:rPr lang="en-US" sz="2400" b="1" dirty="0">
                <a:solidFill>
                  <a:srgbClr val="FF0000"/>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087402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Alternative Methods of Compliance</a:t>
            </a:r>
            <a:r>
              <a:rPr lang="en-US" sz="4200" b="1" dirty="0"/>
              <a:t/>
            </a:r>
            <a:br>
              <a:rPr lang="en-US" sz="4200" b="1" dirty="0"/>
            </a:br>
            <a:r>
              <a:rPr lang="en-US" sz="3600" b="1" dirty="0"/>
              <a:t>(</a:t>
            </a:r>
            <a:r>
              <a:rPr lang="en-US" sz="3600" b="1" dirty="0" smtClean="0"/>
              <a:t>10.135(a)(b)(c))</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32</a:t>
            </a:fld>
            <a:endParaRPr lang="en-US" dirty="0"/>
          </a:p>
        </p:txBody>
      </p:sp>
      <p:sp>
        <p:nvSpPr>
          <p:cNvPr id="7" name="TextBox 6"/>
          <p:cNvSpPr txBox="1"/>
          <p:nvPr/>
        </p:nvSpPr>
        <p:spPr>
          <a:xfrm>
            <a:off x="121467" y="1554174"/>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b="1" dirty="0">
                <a:solidFill>
                  <a:srgbClr val="FF0000"/>
                </a:solidFill>
              </a:rPr>
              <a:t>Mitigation </a:t>
            </a:r>
          </a:p>
          <a:p>
            <a:pPr marL="800100" lvl="1" indent="-342900">
              <a:spcBef>
                <a:spcPct val="20000"/>
              </a:spcBef>
              <a:buAutoNum type="alphaLcParenBoth"/>
            </a:pPr>
            <a:r>
              <a:rPr lang="en-US" b="1" dirty="0">
                <a:solidFill>
                  <a:srgbClr val="FF0000"/>
                </a:solidFill>
              </a:rPr>
              <a:t>Mitigation by Legacy Trees</a:t>
            </a:r>
            <a:r>
              <a:rPr lang="en-US" dirty="0"/>
              <a:t>	</a:t>
            </a:r>
          </a:p>
          <a:p>
            <a:pPr marL="800100" lvl="1" indent="-342900">
              <a:spcBef>
                <a:spcPct val="20000"/>
              </a:spcBef>
              <a:buAutoNum type="alphaLcParenBoth"/>
            </a:pPr>
            <a:r>
              <a:rPr lang="en-US" b="1" dirty="0">
                <a:solidFill>
                  <a:srgbClr val="FF0000"/>
                </a:solidFill>
              </a:rPr>
              <a:t>Habitat preservation and restoration areas</a:t>
            </a:r>
          </a:p>
          <a:p>
            <a:pPr marL="800100" lvl="1" indent="-342900">
              <a:spcBef>
                <a:spcPct val="20000"/>
              </a:spcBef>
              <a:buAutoNum type="alphaLcParenBoth"/>
            </a:pPr>
            <a:r>
              <a:rPr lang="en-US" dirty="0">
                <a:solidFill>
                  <a:schemeClr val="tx1">
                    <a:lumMod val="50000"/>
                    <a:lumOff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4967514"/>
          </a:xfrm>
          <a:prstGeom prst="rect">
            <a:avLst/>
          </a:prstGeom>
          <a:noFill/>
        </p:spPr>
        <p:txBody>
          <a:bodyPr wrap="square" rtlCol="0">
            <a:spAutoFit/>
          </a:bodyPr>
          <a:lstStyle/>
          <a:p>
            <a:pPr marL="800100" lvl="1" indent="-342900" algn="just">
              <a:spcBef>
                <a:spcPct val="20000"/>
              </a:spcBef>
              <a:buAutoNum type="alphaLcParenBoth"/>
            </a:pPr>
            <a:r>
              <a:rPr lang="en-US" dirty="0"/>
              <a:t>Provides alternative methods of tree replacement when conditions will allow for its use on the tree removal property  </a:t>
            </a:r>
            <a:r>
              <a:rPr lang="en-US" dirty="0">
                <a:solidFill>
                  <a:srgbClr val="FF0000"/>
                </a:solidFill>
              </a:rPr>
              <a:t>(10.135(a))</a:t>
            </a:r>
          </a:p>
          <a:p>
            <a:pPr marL="800100" lvl="1" indent="-342900" algn="just">
              <a:spcBef>
                <a:spcPct val="20000"/>
              </a:spcBef>
              <a:buAutoNum type="alphaLcParenBoth"/>
            </a:pPr>
            <a:r>
              <a:rPr lang="en-US" b="1" dirty="0"/>
              <a:t>Legacy trees </a:t>
            </a:r>
            <a:r>
              <a:rPr lang="en-US" dirty="0"/>
              <a:t>may be planted according to soil and area requirements for planting a Legacy tree and receive 12” replacement credit per tree  </a:t>
            </a:r>
            <a:r>
              <a:rPr lang="en-US" dirty="0">
                <a:solidFill>
                  <a:srgbClr val="FF0000"/>
                </a:solidFill>
              </a:rPr>
              <a:t>(10.135(b))</a:t>
            </a:r>
          </a:p>
          <a:p>
            <a:pPr marL="800100" lvl="1" indent="-342900" algn="just">
              <a:spcBef>
                <a:spcPct val="20000"/>
              </a:spcBef>
              <a:buAutoNum type="alphaLcParenBoth"/>
            </a:pPr>
            <a:r>
              <a:rPr lang="en-US" b="1" dirty="0"/>
              <a:t>Habitat preservation and restoration </a:t>
            </a:r>
            <a:r>
              <a:rPr lang="en-US" dirty="0"/>
              <a:t>is credited by the  square footage of area for a tree mitigation reduction </a:t>
            </a:r>
            <a:r>
              <a:rPr lang="en-US" dirty="0">
                <a:solidFill>
                  <a:srgbClr val="FF0000"/>
                </a:solidFill>
              </a:rPr>
              <a:t>(10.135(c)) </a:t>
            </a:r>
          </a:p>
          <a:p>
            <a:pPr lvl="0">
              <a:spcBef>
                <a:spcPct val="20000"/>
              </a:spcBef>
            </a:pPr>
            <a:r>
              <a:rPr lang="en-US" dirty="0"/>
              <a:t>        </a:t>
            </a:r>
          </a:p>
        </p:txBody>
      </p:sp>
    </p:spTree>
    <p:extLst>
      <p:ext uri="{BB962C8B-B14F-4D97-AF65-F5344CB8AC3E}">
        <p14:creationId xmlns:p14="http://schemas.microsoft.com/office/powerpoint/2010/main" val="110555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587"/>
            <a:ext cx="8229600" cy="1401762"/>
          </a:xfrm>
          <a:solidFill>
            <a:schemeClr val="bg2"/>
          </a:solidFill>
        </p:spPr>
        <p:txBody>
          <a:bodyPr>
            <a:normAutofit fontScale="90000"/>
          </a:bodyPr>
          <a:lstStyle/>
          <a:p>
            <a:r>
              <a:rPr lang="en-US" sz="4000" b="1" dirty="0"/>
              <a:t>Alternative Methods of Compliance</a:t>
            </a:r>
            <a:br>
              <a:rPr lang="en-US" sz="4000" b="1" dirty="0"/>
            </a:br>
            <a:r>
              <a:rPr lang="en-US" sz="3600" b="1" dirty="0"/>
              <a:t>(</a:t>
            </a:r>
            <a:r>
              <a:rPr lang="en-US" sz="3600" b="1" dirty="0" smtClean="0"/>
              <a:t>10.135(d))</a:t>
            </a:r>
            <a:br>
              <a:rPr lang="en-US" sz="3600" b="1" dirty="0" smtClean="0"/>
            </a:br>
            <a:r>
              <a:rPr lang="en-US" sz="3100" b="1" dirty="0" smtClean="0"/>
              <a:t>Sustainable Development Incentives</a:t>
            </a:r>
            <a:endParaRPr lang="en-US" sz="31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33</a:t>
            </a:fld>
            <a:endParaRPr lang="en-US" dirty="0"/>
          </a:p>
        </p:txBody>
      </p:sp>
      <p:sp>
        <p:nvSpPr>
          <p:cNvPr id="7" name="TextBox 6"/>
          <p:cNvSpPr txBox="1"/>
          <p:nvPr/>
        </p:nvSpPr>
        <p:spPr>
          <a:xfrm>
            <a:off x="121467" y="1911250"/>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b="1" dirty="0">
                <a:solidFill>
                  <a:srgbClr val="FF0000"/>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602707" y="1752600"/>
            <a:ext cx="3962400" cy="5244513"/>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Comprehensive tree mitigation process which credits retained and future tree growth with use of </a:t>
            </a:r>
            <a:r>
              <a:rPr lang="en-US" b="1" dirty="0"/>
              <a:t>sustainable development practices</a:t>
            </a:r>
            <a:r>
              <a:rPr lang="en-US" dirty="0"/>
              <a:t>.</a:t>
            </a:r>
          </a:p>
          <a:p>
            <a:pPr marL="742950" lvl="1" indent="-285750" algn="just">
              <a:spcBef>
                <a:spcPct val="20000"/>
              </a:spcBef>
              <a:buFont typeface="Arial" panose="020B0604020202020204" pitchFamily="34" charset="0"/>
              <a:buChar char="•"/>
            </a:pPr>
            <a:r>
              <a:rPr lang="en-US" dirty="0"/>
              <a:t>Extensive tree mitigation requirements may be relieved by using tree preservation and new tree installation to replace a </a:t>
            </a:r>
            <a:r>
              <a:rPr lang="en-US" b="1" dirty="0"/>
              <a:t>tree canopy cover </a:t>
            </a:r>
            <a:r>
              <a:rPr lang="en-US" dirty="0"/>
              <a:t>over the property.</a:t>
            </a:r>
          </a:p>
          <a:p>
            <a:pPr marL="742950" lvl="1" indent="-285750" algn="just">
              <a:spcBef>
                <a:spcPct val="20000"/>
              </a:spcBef>
              <a:buFont typeface="Arial" panose="020B0604020202020204" pitchFamily="34" charset="0"/>
              <a:buChar char="•"/>
            </a:pPr>
            <a:r>
              <a:rPr lang="en-US" dirty="0"/>
              <a:t>The </a:t>
            </a:r>
            <a:r>
              <a:rPr lang="en-US" b="1" dirty="0"/>
              <a:t>canopy cover goal </a:t>
            </a:r>
            <a:r>
              <a:rPr lang="en-US" dirty="0"/>
              <a:t>for the property</a:t>
            </a:r>
            <a:r>
              <a:rPr lang="en-US" b="1" dirty="0"/>
              <a:t> </a:t>
            </a:r>
            <a:r>
              <a:rPr lang="en-US" dirty="0"/>
              <a:t>is established and the rate of mitigation reduction is determined by the amount of </a:t>
            </a:r>
            <a:r>
              <a:rPr lang="en-US" b="1" dirty="0"/>
              <a:t>canopy cover attained as compared to the goal</a:t>
            </a:r>
            <a:r>
              <a:rPr lang="en-US" dirty="0"/>
              <a:t>.</a:t>
            </a:r>
          </a:p>
          <a:p>
            <a:pPr lvl="0">
              <a:spcBef>
                <a:spcPct val="20000"/>
              </a:spcBef>
            </a:pPr>
            <a:r>
              <a:rPr lang="en-US" dirty="0"/>
              <a:t>        </a:t>
            </a:r>
          </a:p>
        </p:txBody>
      </p:sp>
    </p:spTree>
    <p:extLst>
      <p:ext uri="{BB962C8B-B14F-4D97-AF65-F5344CB8AC3E}">
        <p14:creationId xmlns:p14="http://schemas.microsoft.com/office/powerpoint/2010/main" val="100594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4848"/>
          </a:xfrm>
          <a:solidFill>
            <a:schemeClr val="bg2"/>
          </a:solidFill>
        </p:spPr>
        <p:txBody>
          <a:bodyPr>
            <a:normAutofit fontScale="90000"/>
          </a:bodyPr>
          <a:lstStyle/>
          <a:p>
            <a:r>
              <a:rPr lang="en-US" sz="3600" b="1" dirty="0"/>
              <a:t>Alternative Methods of Compliance</a:t>
            </a:r>
            <a:br>
              <a:rPr lang="en-US" sz="3600" b="1" dirty="0"/>
            </a:br>
            <a:r>
              <a:rPr lang="en-US" sz="3600" b="1" dirty="0"/>
              <a:t>(10.135(d))</a:t>
            </a:r>
            <a:r>
              <a:rPr lang="en-US" sz="4000" b="1" dirty="0"/>
              <a:t/>
            </a:r>
            <a:br>
              <a:rPr lang="en-US" sz="4000" b="1" dirty="0"/>
            </a:br>
            <a:r>
              <a:rPr lang="en-US" sz="3100" b="1" dirty="0"/>
              <a:t>Sustainable Development Incentives</a:t>
            </a:r>
          </a:p>
        </p:txBody>
      </p:sp>
      <p:sp>
        <p:nvSpPr>
          <p:cNvPr id="4" name="Slide Number Placeholder 3"/>
          <p:cNvSpPr>
            <a:spLocks noGrp="1"/>
          </p:cNvSpPr>
          <p:nvPr>
            <p:ph type="sldNum" sz="quarter" idx="12"/>
          </p:nvPr>
        </p:nvSpPr>
        <p:spPr/>
        <p:txBody>
          <a:bodyPr/>
          <a:lstStyle/>
          <a:p>
            <a:fld id="{F939DA61-8DBE-4DB8-AE66-E7403E851304}" type="slidenum">
              <a:rPr lang="en-US" smtClean="0"/>
              <a:pPr/>
              <a:t>34</a:t>
            </a:fld>
            <a:endParaRPr lang="en-US" dirty="0"/>
          </a:p>
        </p:txBody>
      </p:sp>
      <p:sp>
        <p:nvSpPr>
          <p:cNvPr id="7" name="TextBox 6"/>
          <p:cNvSpPr txBox="1"/>
          <p:nvPr/>
        </p:nvSpPr>
        <p:spPr>
          <a:xfrm>
            <a:off x="121467" y="1905000"/>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b="1" dirty="0">
                <a:solidFill>
                  <a:srgbClr val="FF0000"/>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85648" y="1981200"/>
            <a:ext cx="3933348" cy="3139321"/>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Each healthy tree preserved retains a square footage of </a:t>
            </a:r>
            <a:r>
              <a:rPr lang="en-US" b="1" dirty="0"/>
              <a:t>tree canopy cover</a:t>
            </a:r>
            <a:r>
              <a:rPr lang="en-US" dirty="0"/>
              <a:t>.</a:t>
            </a:r>
          </a:p>
          <a:p>
            <a:pPr marL="742950" lvl="1" indent="-285750" algn="just">
              <a:spcBef>
                <a:spcPct val="20000"/>
              </a:spcBef>
              <a:buFont typeface="Arial" panose="020B0604020202020204" pitchFamily="34" charset="0"/>
              <a:buChar char="•"/>
            </a:pPr>
            <a:r>
              <a:rPr lang="en-US" dirty="0"/>
              <a:t>Each large or medium landscape tree adds </a:t>
            </a:r>
            <a:r>
              <a:rPr lang="en-US" b="1" dirty="0"/>
              <a:t>300 sf</a:t>
            </a:r>
            <a:r>
              <a:rPr lang="en-US" dirty="0"/>
              <a:t> in credit.</a:t>
            </a:r>
          </a:p>
          <a:p>
            <a:pPr marL="742950" lvl="1" indent="-285750" algn="just">
              <a:spcBef>
                <a:spcPct val="20000"/>
              </a:spcBef>
              <a:buFont typeface="Arial" panose="020B0604020202020204" pitchFamily="34" charset="0"/>
              <a:buChar char="•"/>
            </a:pPr>
            <a:r>
              <a:rPr lang="en-US" dirty="0"/>
              <a:t>Each </a:t>
            </a:r>
            <a:r>
              <a:rPr lang="en-US" b="1" dirty="0"/>
              <a:t>Legacy tree </a:t>
            </a:r>
            <a:r>
              <a:rPr lang="en-US" dirty="0"/>
              <a:t>provides:</a:t>
            </a:r>
          </a:p>
          <a:p>
            <a:pPr marL="1200150" lvl="2" indent="-285750" algn="just">
              <a:spcBef>
                <a:spcPct val="20000"/>
              </a:spcBef>
              <a:buFont typeface="Arial" panose="020B0604020202020204" pitchFamily="34" charset="0"/>
              <a:buChar char="•"/>
            </a:pPr>
            <a:r>
              <a:rPr lang="en-US" dirty="0"/>
              <a:t>Large tree = </a:t>
            </a:r>
            <a:r>
              <a:rPr lang="en-US" b="1" dirty="0"/>
              <a:t>1200 sf</a:t>
            </a:r>
          </a:p>
          <a:p>
            <a:pPr marL="1200150" lvl="2" indent="-285750" algn="just">
              <a:spcBef>
                <a:spcPct val="20000"/>
              </a:spcBef>
              <a:buFont typeface="Arial" panose="020B0604020202020204" pitchFamily="34" charset="0"/>
              <a:buChar char="•"/>
            </a:pPr>
            <a:r>
              <a:rPr lang="en-US" dirty="0"/>
              <a:t>Medium tree = </a:t>
            </a:r>
            <a:r>
              <a:rPr lang="en-US" b="1" dirty="0"/>
              <a:t>750 sf</a:t>
            </a:r>
          </a:p>
          <a:p>
            <a:pPr lvl="0">
              <a:spcBef>
                <a:spcPct val="20000"/>
              </a:spcBef>
            </a:pPr>
            <a:r>
              <a:rPr lang="en-US" dirty="0"/>
              <a:t>        </a:t>
            </a:r>
          </a:p>
        </p:txBody>
      </p:sp>
    </p:spTree>
    <p:extLst>
      <p:ext uri="{BB962C8B-B14F-4D97-AF65-F5344CB8AC3E}">
        <p14:creationId xmlns:p14="http://schemas.microsoft.com/office/powerpoint/2010/main" val="2015869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smtClean="0"/>
              <a:t>Sustainable </a:t>
            </a:r>
            <a:r>
              <a:rPr lang="en-US" sz="4000" b="1" dirty="0"/>
              <a:t>Development Incentives </a:t>
            </a:r>
            <a:r>
              <a:rPr lang="en-US" sz="3600" b="1" dirty="0"/>
              <a:t/>
            </a:r>
            <a:br>
              <a:rPr lang="en-US" sz="3600" b="1" dirty="0"/>
            </a:br>
            <a:r>
              <a:rPr lang="en-US" sz="3600" b="1" dirty="0" smtClean="0"/>
              <a:t>Legacy Tree Concept</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35</a:t>
            </a:fld>
            <a:endParaRPr lang="en-US" dirty="0"/>
          </a:p>
        </p:txBody>
      </p:sp>
      <p:sp>
        <p:nvSpPr>
          <p:cNvPr id="8" name="TextBox 7"/>
          <p:cNvSpPr txBox="1"/>
          <p:nvPr/>
        </p:nvSpPr>
        <p:spPr>
          <a:xfrm>
            <a:off x="672279" y="4572710"/>
            <a:ext cx="2670058" cy="1477328"/>
          </a:xfrm>
          <a:prstGeom prst="rect">
            <a:avLst/>
          </a:prstGeom>
          <a:noFill/>
        </p:spPr>
        <p:txBody>
          <a:bodyPr wrap="square" rtlCol="0">
            <a:spAutoFit/>
          </a:bodyPr>
          <a:lstStyle/>
          <a:p>
            <a:r>
              <a:rPr lang="en-US" dirty="0"/>
              <a:t>1.  </a:t>
            </a:r>
            <a:r>
              <a:rPr lang="en-US" b="1" dirty="0"/>
              <a:t>Conserve</a:t>
            </a:r>
            <a:r>
              <a:rPr lang="en-US" dirty="0"/>
              <a:t> and manage existing trees.</a:t>
            </a:r>
          </a:p>
          <a:p>
            <a:r>
              <a:rPr lang="en-US" dirty="0"/>
              <a:t>2.  </a:t>
            </a:r>
            <a:r>
              <a:rPr lang="en-US" b="1" dirty="0"/>
              <a:t>Establish tree planting conditions for long-term successful growth</a:t>
            </a:r>
            <a:r>
              <a:rPr lang="en-US" dirty="0"/>
              <a:t>.</a:t>
            </a:r>
          </a:p>
        </p:txBody>
      </p:sp>
      <p:sp>
        <p:nvSpPr>
          <p:cNvPr id="5" name="TextBox 4">
            <a:extLst>
              <a:ext uri="{FF2B5EF4-FFF2-40B4-BE49-F238E27FC236}">
                <a16:creationId xmlns="" xmlns:a16="http://schemas.microsoft.com/office/drawing/2014/main" id="{822CD650-A261-45C8-B611-6BFDC4AECADC}"/>
              </a:ext>
            </a:extLst>
          </p:cNvPr>
          <p:cNvSpPr txBox="1"/>
          <p:nvPr/>
        </p:nvSpPr>
        <p:spPr>
          <a:xfrm>
            <a:off x="3699788" y="1368906"/>
            <a:ext cx="1438535" cy="369332"/>
          </a:xfrm>
          <a:prstGeom prst="rect">
            <a:avLst/>
          </a:prstGeom>
          <a:noFill/>
        </p:spPr>
        <p:txBody>
          <a:bodyPr wrap="none" rtlCol="0">
            <a:spAutoFit/>
          </a:bodyPr>
          <a:lstStyle/>
          <a:p>
            <a:r>
              <a:rPr lang="en-US" b="1" u="sng" dirty="0">
                <a:solidFill>
                  <a:srgbClr val="FF0000"/>
                </a:solidFill>
              </a:rPr>
              <a:t>LEGACY TREE</a:t>
            </a:r>
          </a:p>
        </p:txBody>
      </p:sp>
      <p:pic>
        <p:nvPicPr>
          <p:cNvPr id="14" name="Picture 13">
            <a:extLst>
              <a:ext uri="{FF2B5EF4-FFF2-40B4-BE49-F238E27FC236}">
                <a16:creationId xmlns="" xmlns:a16="http://schemas.microsoft.com/office/drawing/2014/main" id="{2A0CA9DE-E3CA-4EA3-85AA-C766FB9E3C8C}"/>
              </a:ext>
            </a:extLst>
          </p:cNvPr>
          <p:cNvPicPr>
            <a:picLocks noChangeAspect="1"/>
          </p:cNvPicPr>
          <p:nvPr/>
        </p:nvPicPr>
        <p:blipFill>
          <a:blip r:embed="rId3"/>
          <a:stretch>
            <a:fillRect/>
          </a:stretch>
        </p:blipFill>
        <p:spPr>
          <a:xfrm>
            <a:off x="672279" y="2041163"/>
            <a:ext cx="7493554" cy="2228622"/>
          </a:xfrm>
          <a:prstGeom prst="rect">
            <a:avLst/>
          </a:prstGeom>
        </p:spPr>
      </p:pic>
      <p:sp>
        <p:nvSpPr>
          <p:cNvPr id="10" name="TextBox 9">
            <a:extLst>
              <a:ext uri="{FF2B5EF4-FFF2-40B4-BE49-F238E27FC236}">
                <a16:creationId xmlns="" xmlns:a16="http://schemas.microsoft.com/office/drawing/2014/main" id="{219087E7-6BB2-4479-8B44-62BE958D63B7}"/>
              </a:ext>
            </a:extLst>
          </p:cNvPr>
          <p:cNvSpPr txBox="1"/>
          <p:nvPr/>
        </p:nvSpPr>
        <p:spPr>
          <a:xfrm>
            <a:off x="457200" y="1504927"/>
            <a:ext cx="3820918" cy="1754326"/>
          </a:xfrm>
          <a:prstGeom prst="rect">
            <a:avLst/>
          </a:prstGeom>
          <a:noFill/>
        </p:spPr>
        <p:txBody>
          <a:bodyPr wrap="none" rtlCol="0">
            <a:spAutoFit/>
          </a:bodyPr>
          <a:lstStyle/>
          <a:p>
            <a:r>
              <a:rPr lang="en-US" b="1" dirty="0">
                <a:solidFill>
                  <a:srgbClr val="FF0000"/>
                </a:solidFill>
              </a:rPr>
              <a:t>Plant: 	3-in. large tree in</a:t>
            </a:r>
          </a:p>
          <a:p>
            <a:r>
              <a:rPr lang="en-US" b="1" dirty="0">
                <a:solidFill>
                  <a:srgbClr val="FF0000"/>
                </a:solidFill>
              </a:rPr>
              <a:t>	500 sf minimum soil area</a:t>
            </a:r>
          </a:p>
          <a:p>
            <a:r>
              <a:rPr lang="en-US" b="1" dirty="0">
                <a:solidFill>
                  <a:srgbClr val="FF0000"/>
                </a:solidFill>
              </a:rPr>
              <a:t>	1500 </a:t>
            </a:r>
            <a:r>
              <a:rPr lang="en-US" b="1" dirty="0" err="1">
                <a:solidFill>
                  <a:srgbClr val="FF0000"/>
                </a:solidFill>
              </a:rPr>
              <a:t>cf</a:t>
            </a:r>
            <a:r>
              <a:rPr lang="en-US" b="1" dirty="0">
                <a:solidFill>
                  <a:srgbClr val="FF0000"/>
                </a:solidFill>
              </a:rPr>
              <a:t> soil volume</a:t>
            </a:r>
          </a:p>
          <a:p>
            <a:r>
              <a:rPr lang="en-US" b="1" dirty="0">
                <a:solidFill>
                  <a:srgbClr val="FF0000"/>
                </a:solidFill>
              </a:rPr>
              <a:t>	Soils preparation/protection</a:t>
            </a:r>
          </a:p>
          <a:p>
            <a:r>
              <a:rPr lang="en-US" b="1" dirty="0">
                <a:solidFill>
                  <a:srgbClr val="FF0000"/>
                </a:solidFill>
              </a:rPr>
              <a:t>	Site maintenance</a:t>
            </a:r>
          </a:p>
          <a:p>
            <a:r>
              <a:rPr lang="en-US" b="1" dirty="0">
                <a:solidFill>
                  <a:srgbClr val="FF0000"/>
                </a:solidFill>
              </a:rPr>
              <a:t>	</a:t>
            </a:r>
          </a:p>
        </p:txBody>
      </p:sp>
      <p:sp>
        <p:nvSpPr>
          <p:cNvPr id="15" name="TextBox 14">
            <a:extLst>
              <a:ext uri="{FF2B5EF4-FFF2-40B4-BE49-F238E27FC236}">
                <a16:creationId xmlns="" xmlns:a16="http://schemas.microsoft.com/office/drawing/2014/main" id="{BE97AE5C-8F63-403F-9A3F-24D890D3743C}"/>
              </a:ext>
            </a:extLst>
          </p:cNvPr>
          <p:cNvSpPr txBox="1"/>
          <p:nvPr/>
        </p:nvSpPr>
        <p:spPr>
          <a:xfrm>
            <a:off x="5554813" y="1473564"/>
            <a:ext cx="2974853" cy="646331"/>
          </a:xfrm>
          <a:prstGeom prst="rect">
            <a:avLst/>
          </a:prstGeom>
          <a:noFill/>
        </p:spPr>
        <p:txBody>
          <a:bodyPr wrap="none" rtlCol="0">
            <a:spAutoFit/>
          </a:bodyPr>
          <a:lstStyle/>
          <a:p>
            <a:r>
              <a:rPr lang="en-US" b="1" dirty="0">
                <a:solidFill>
                  <a:srgbClr val="FF0000"/>
                </a:solidFill>
              </a:rPr>
              <a:t>Credit:  	12-in. diameter, or</a:t>
            </a:r>
          </a:p>
          <a:p>
            <a:r>
              <a:rPr lang="en-US" b="1" dirty="0">
                <a:solidFill>
                  <a:srgbClr val="FF0000"/>
                </a:solidFill>
              </a:rPr>
              <a:t>	</a:t>
            </a:r>
            <a:r>
              <a:rPr lang="en-US" b="1" u="sng" dirty="0">
                <a:solidFill>
                  <a:srgbClr val="FF0000"/>
                </a:solidFill>
              </a:rPr>
              <a:t>1200 sf tree canopy</a:t>
            </a:r>
          </a:p>
        </p:txBody>
      </p:sp>
      <p:sp>
        <p:nvSpPr>
          <p:cNvPr id="17" name="TextBox 16">
            <a:extLst>
              <a:ext uri="{FF2B5EF4-FFF2-40B4-BE49-F238E27FC236}">
                <a16:creationId xmlns="" xmlns:a16="http://schemas.microsoft.com/office/drawing/2014/main" id="{0B213A50-B131-4047-A5E1-CB6FDAADAA76}"/>
              </a:ext>
            </a:extLst>
          </p:cNvPr>
          <p:cNvSpPr txBox="1"/>
          <p:nvPr/>
        </p:nvSpPr>
        <p:spPr>
          <a:xfrm>
            <a:off x="3342337" y="4572710"/>
            <a:ext cx="2448863" cy="1477328"/>
          </a:xfrm>
          <a:prstGeom prst="rect">
            <a:avLst/>
          </a:prstGeom>
          <a:noFill/>
        </p:spPr>
        <p:txBody>
          <a:bodyPr wrap="square" rtlCol="0">
            <a:spAutoFit/>
          </a:bodyPr>
          <a:lstStyle/>
          <a:p>
            <a:r>
              <a:rPr lang="en-US" dirty="0"/>
              <a:t>3. Plant </a:t>
            </a:r>
            <a:r>
              <a:rPr lang="en-US" b="1" dirty="0"/>
              <a:t>quality</a:t>
            </a:r>
            <a:r>
              <a:rPr lang="en-US" dirty="0"/>
              <a:t> </a:t>
            </a:r>
            <a:r>
              <a:rPr lang="en-US" b="1" dirty="0"/>
              <a:t>trees</a:t>
            </a:r>
            <a:r>
              <a:rPr lang="en-US" dirty="0"/>
              <a:t> for projected tree growth.</a:t>
            </a:r>
          </a:p>
          <a:p>
            <a:r>
              <a:rPr lang="en-US" dirty="0"/>
              <a:t>4. Attain </a:t>
            </a:r>
            <a:r>
              <a:rPr lang="en-US" b="1" dirty="0"/>
              <a:t>mitigation</a:t>
            </a:r>
            <a:r>
              <a:rPr lang="en-US" dirty="0"/>
              <a:t> </a:t>
            </a:r>
            <a:r>
              <a:rPr lang="en-US" b="1" dirty="0"/>
              <a:t>reduction</a:t>
            </a:r>
            <a:r>
              <a:rPr lang="en-US" dirty="0"/>
              <a:t> based on tree projections.</a:t>
            </a:r>
          </a:p>
        </p:txBody>
      </p:sp>
      <p:sp>
        <p:nvSpPr>
          <p:cNvPr id="9" name="TextBox 8"/>
          <p:cNvSpPr txBox="1"/>
          <p:nvPr/>
        </p:nvSpPr>
        <p:spPr>
          <a:xfrm>
            <a:off x="6553200" y="4099623"/>
            <a:ext cx="2128083" cy="276999"/>
          </a:xfrm>
          <a:prstGeom prst="rect">
            <a:avLst/>
          </a:prstGeom>
          <a:noFill/>
        </p:spPr>
        <p:txBody>
          <a:bodyPr wrap="none" rtlCol="0">
            <a:spAutoFit/>
          </a:bodyPr>
          <a:lstStyle/>
          <a:p>
            <a:r>
              <a:rPr lang="en-US" sz="1200" dirty="0"/>
              <a:t>Image: SITES v. 2 Rating System</a:t>
            </a:r>
          </a:p>
        </p:txBody>
      </p:sp>
      <p:sp>
        <p:nvSpPr>
          <p:cNvPr id="18" name="TextBox 17">
            <a:extLst>
              <a:ext uri="{FF2B5EF4-FFF2-40B4-BE49-F238E27FC236}">
                <a16:creationId xmlns="" xmlns:a16="http://schemas.microsoft.com/office/drawing/2014/main" id="{4EB89370-1956-4863-8AFF-AE53D8CE4213}"/>
              </a:ext>
            </a:extLst>
          </p:cNvPr>
          <p:cNvSpPr txBox="1"/>
          <p:nvPr/>
        </p:nvSpPr>
        <p:spPr>
          <a:xfrm>
            <a:off x="5791200" y="4568092"/>
            <a:ext cx="2710019" cy="1477328"/>
          </a:xfrm>
          <a:prstGeom prst="rect">
            <a:avLst/>
          </a:prstGeom>
          <a:noFill/>
        </p:spPr>
        <p:txBody>
          <a:bodyPr wrap="square" rtlCol="0">
            <a:spAutoFit/>
          </a:bodyPr>
          <a:lstStyle/>
          <a:p>
            <a:r>
              <a:rPr lang="en-US" dirty="0"/>
              <a:t>5. Protect and grow tree canopy cover to reach canopy </a:t>
            </a:r>
            <a:r>
              <a:rPr lang="en-US" b="1" dirty="0"/>
              <a:t>goal</a:t>
            </a:r>
            <a:r>
              <a:rPr lang="en-US" dirty="0"/>
              <a:t> percentage for lot.</a:t>
            </a:r>
          </a:p>
          <a:p>
            <a:r>
              <a:rPr lang="en-US" dirty="0"/>
              <a:t>6. </a:t>
            </a:r>
            <a:r>
              <a:rPr lang="en-US" b="1" dirty="0"/>
              <a:t>Maintain</a:t>
            </a:r>
            <a:r>
              <a:rPr lang="en-US" dirty="0"/>
              <a:t> landscaping.</a:t>
            </a:r>
          </a:p>
        </p:txBody>
      </p:sp>
    </p:spTree>
    <p:extLst>
      <p:ext uri="{BB962C8B-B14F-4D97-AF65-F5344CB8AC3E}">
        <p14:creationId xmlns:p14="http://schemas.microsoft.com/office/powerpoint/2010/main" val="326424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5487"/>
          </a:xfrm>
          <a:solidFill>
            <a:schemeClr val="bg2"/>
          </a:solidFill>
        </p:spPr>
        <p:txBody>
          <a:bodyPr>
            <a:normAutofit fontScale="90000"/>
          </a:bodyPr>
          <a:lstStyle/>
          <a:p>
            <a:r>
              <a:rPr lang="en-US" sz="3600" b="1" dirty="0"/>
              <a:t>Alternative Methods of Compliance</a:t>
            </a:r>
            <a:br>
              <a:rPr lang="en-US" sz="3600" b="1" dirty="0"/>
            </a:br>
            <a:r>
              <a:rPr lang="en-US" sz="3600" b="1" dirty="0"/>
              <a:t>(10.135(d))</a:t>
            </a:r>
            <a:r>
              <a:rPr lang="en-US" sz="4000" b="1" dirty="0"/>
              <a:t/>
            </a:r>
            <a:br>
              <a:rPr lang="en-US" sz="4000" b="1" dirty="0"/>
            </a:br>
            <a:r>
              <a:rPr lang="en-US" sz="3100" b="1" dirty="0"/>
              <a:t>Sustainable Development Incentives</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36</a:t>
            </a:fld>
            <a:endParaRPr lang="en-US" dirty="0"/>
          </a:p>
        </p:txBody>
      </p:sp>
      <p:sp>
        <p:nvSpPr>
          <p:cNvPr id="7" name="TextBox 6"/>
          <p:cNvSpPr txBox="1"/>
          <p:nvPr/>
        </p:nvSpPr>
        <p:spPr>
          <a:xfrm>
            <a:off x="121467" y="1599486"/>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b="1" dirty="0">
                <a:solidFill>
                  <a:srgbClr val="FF0000"/>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753452" y="1514087"/>
            <a:ext cx="3933348" cy="3194721"/>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b="1" dirty="0"/>
              <a:t>Complete Streets </a:t>
            </a:r>
            <a:r>
              <a:rPr lang="en-US" dirty="0"/>
              <a:t>typology determines the tree canopy goal for the adjacent development.</a:t>
            </a:r>
          </a:p>
          <a:p>
            <a:pPr marL="742950" lvl="1" indent="-285750" algn="just">
              <a:spcBef>
                <a:spcPct val="20000"/>
              </a:spcBef>
              <a:buFont typeface="Arial" panose="020B0604020202020204" pitchFamily="34" charset="0"/>
              <a:buChar char="•"/>
            </a:pPr>
            <a:r>
              <a:rPr lang="en-US" dirty="0"/>
              <a:t>Forest canopy goal for the City has not been established.  The current overall coverage is about </a:t>
            </a:r>
            <a:r>
              <a:rPr lang="en-US" b="1" dirty="0"/>
              <a:t>29%</a:t>
            </a:r>
            <a:r>
              <a:rPr lang="en-US" dirty="0"/>
              <a:t>, according to the Texas Trees Foundation ‘State of the Urban Forest’ report of 2015.</a:t>
            </a:r>
          </a:p>
        </p:txBody>
      </p:sp>
      <p:sp>
        <p:nvSpPr>
          <p:cNvPr id="6" name="TextBox 5"/>
          <p:cNvSpPr txBox="1"/>
          <p:nvPr/>
        </p:nvSpPr>
        <p:spPr>
          <a:xfrm>
            <a:off x="4648200" y="4635409"/>
            <a:ext cx="4419600" cy="2086725"/>
          </a:xfrm>
          <a:prstGeom prst="rect">
            <a:avLst/>
          </a:prstGeom>
          <a:noFill/>
        </p:spPr>
        <p:txBody>
          <a:bodyPr wrap="square" rtlCol="0">
            <a:spAutoFit/>
          </a:bodyPr>
          <a:lstStyle/>
          <a:p>
            <a:pPr marL="400050" lvl="1" indent="0">
              <a:buNone/>
            </a:pPr>
            <a:r>
              <a:rPr lang="en-US" b="1" u="sng" dirty="0"/>
              <a:t>Street Typology       Goal Canopy Cover</a:t>
            </a:r>
            <a:endParaRPr lang="en-US" dirty="0"/>
          </a:p>
          <a:p>
            <a:pPr marL="400050" lvl="1" indent="0">
              <a:buNone/>
            </a:pPr>
            <a:r>
              <a:rPr lang="en-US" u="sng" dirty="0"/>
              <a:t>Residential 		     40%</a:t>
            </a:r>
            <a:endParaRPr lang="en-US" dirty="0"/>
          </a:p>
          <a:p>
            <a:pPr marL="400050" lvl="1" indent="0">
              <a:buNone/>
            </a:pPr>
            <a:r>
              <a:rPr lang="en-US" u="sng" dirty="0"/>
              <a:t>Mixed Use		     35%</a:t>
            </a:r>
            <a:endParaRPr lang="en-US" dirty="0"/>
          </a:p>
          <a:p>
            <a:pPr marL="400050" lvl="1" indent="0">
              <a:buNone/>
            </a:pPr>
            <a:r>
              <a:rPr lang="en-US" u="sng" dirty="0"/>
              <a:t>Commercial &amp; Freeways	     30%</a:t>
            </a:r>
            <a:endParaRPr lang="en-US" dirty="0"/>
          </a:p>
          <a:p>
            <a:pPr marL="400050" lvl="1" indent="0">
              <a:buNone/>
            </a:pPr>
            <a:r>
              <a:rPr lang="en-US" u="sng" dirty="0"/>
              <a:t>Industrial		     25%</a:t>
            </a:r>
            <a:endParaRPr lang="en-US" dirty="0"/>
          </a:p>
          <a:p>
            <a:pPr marL="400050" lvl="1" indent="0">
              <a:buNone/>
            </a:pPr>
            <a:r>
              <a:rPr lang="en-US" u="sng" dirty="0"/>
              <a:t>Parkways		     45%</a:t>
            </a:r>
            <a:endParaRPr lang="en-US" dirty="0"/>
          </a:p>
          <a:p>
            <a:pPr lvl="0">
              <a:spcBef>
                <a:spcPct val="20000"/>
              </a:spcBef>
            </a:pPr>
            <a:r>
              <a:rPr lang="en-US" dirty="0"/>
              <a:t>        </a:t>
            </a:r>
          </a:p>
        </p:txBody>
      </p:sp>
    </p:spTree>
    <p:extLst>
      <p:ext uri="{BB962C8B-B14F-4D97-AF65-F5344CB8AC3E}">
        <p14:creationId xmlns:p14="http://schemas.microsoft.com/office/powerpoint/2010/main" val="2666301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a:solidFill>
            <a:schemeClr val="bg2"/>
          </a:solidFill>
        </p:spPr>
        <p:txBody>
          <a:bodyPr>
            <a:normAutofit fontScale="90000"/>
          </a:bodyPr>
          <a:lstStyle/>
          <a:p>
            <a:r>
              <a:rPr lang="en-US" sz="3600" b="1" dirty="0"/>
              <a:t>Alternative Methods of Compliance</a:t>
            </a:r>
            <a:br>
              <a:rPr lang="en-US" sz="3600" b="1" dirty="0"/>
            </a:br>
            <a:r>
              <a:rPr lang="en-US" sz="3600" b="1" dirty="0"/>
              <a:t>(10.135(d))</a:t>
            </a:r>
            <a:r>
              <a:rPr lang="en-US" sz="4000" b="1" dirty="0"/>
              <a:t/>
            </a:r>
            <a:br>
              <a:rPr lang="en-US" sz="4000" b="1" dirty="0"/>
            </a:br>
            <a:r>
              <a:rPr lang="en-US" sz="3100" b="1" dirty="0"/>
              <a:t>Sustainable Development Incentives</a:t>
            </a:r>
            <a:endParaRPr lang="en-US" sz="3600" b="1" dirty="0"/>
          </a:p>
        </p:txBody>
      </p:sp>
      <p:sp>
        <p:nvSpPr>
          <p:cNvPr id="5" name="Content Placeholder 4"/>
          <p:cNvSpPr>
            <a:spLocks noGrp="1"/>
          </p:cNvSpPr>
          <p:nvPr>
            <p:ph sz="half" idx="1"/>
          </p:nvPr>
        </p:nvSpPr>
        <p:spPr>
          <a:xfrm>
            <a:off x="381000" y="2057400"/>
            <a:ext cx="4038600" cy="4267200"/>
          </a:xfrm>
        </p:spPr>
        <p:txBody>
          <a:bodyPr>
            <a:normAutofit lnSpcReduction="10000"/>
          </a:bodyPr>
          <a:lstStyle/>
          <a:p>
            <a:r>
              <a:rPr lang="en-US" b="1" dirty="0"/>
              <a:t>Large trees </a:t>
            </a:r>
            <a:r>
              <a:rPr lang="en-US" dirty="0"/>
              <a:t>must be planted in a minimum 500 </a:t>
            </a:r>
            <a:r>
              <a:rPr lang="en-US" dirty="0" err="1"/>
              <a:t>s.f.</a:t>
            </a:r>
            <a:r>
              <a:rPr lang="en-US" dirty="0"/>
              <a:t> soil area (1500 c.f. @ 3’ soil depth).</a:t>
            </a:r>
          </a:p>
          <a:p>
            <a:r>
              <a:rPr lang="en-US" dirty="0"/>
              <a:t>Credit: 1200 </a:t>
            </a:r>
            <a:r>
              <a:rPr lang="en-US" dirty="0" err="1"/>
              <a:t>s.f</a:t>
            </a:r>
            <a:r>
              <a:rPr lang="en-US" dirty="0"/>
              <a:t>. canopy</a:t>
            </a:r>
          </a:p>
          <a:p>
            <a:r>
              <a:rPr lang="en-US" b="1" dirty="0"/>
              <a:t>Medium trees </a:t>
            </a:r>
            <a:r>
              <a:rPr lang="en-US" dirty="0"/>
              <a:t>must be planted in a minimum 400 </a:t>
            </a:r>
            <a:r>
              <a:rPr lang="en-US" dirty="0" err="1"/>
              <a:t>s.f</a:t>
            </a:r>
            <a:r>
              <a:rPr lang="en-US" dirty="0"/>
              <a:t>. soil area (1200 c.f. @ 3’ soil depth).</a:t>
            </a:r>
          </a:p>
          <a:p>
            <a:r>
              <a:rPr lang="en-US" dirty="0"/>
              <a:t>Credit: 750 </a:t>
            </a:r>
            <a:r>
              <a:rPr lang="en-US" dirty="0" err="1"/>
              <a:t>s.f</a:t>
            </a:r>
            <a:r>
              <a:rPr lang="en-US" dirty="0"/>
              <a:t>. canopy</a:t>
            </a:r>
          </a:p>
        </p:txBody>
      </p:sp>
      <p:pic>
        <p:nvPicPr>
          <p:cNvPr id="7" name="Content Placeholder 6" descr="500 sf planting area.png"/>
          <p:cNvPicPr>
            <a:picLocks noGrp="1" noChangeAspect="1"/>
          </p:cNvPicPr>
          <p:nvPr>
            <p:ph sz="half" idx="2"/>
          </p:nvPr>
        </p:nvPicPr>
        <p:blipFill>
          <a:blip r:embed="rId3" cstate="print"/>
          <a:stretch>
            <a:fillRect/>
          </a:stretch>
        </p:blipFill>
        <p:spPr>
          <a:xfrm>
            <a:off x="4724400" y="2133600"/>
            <a:ext cx="4038600" cy="4204651"/>
          </a:xfrm>
        </p:spPr>
      </p:pic>
      <p:sp>
        <p:nvSpPr>
          <p:cNvPr id="4" name="Slide Number Placeholder 3"/>
          <p:cNvSpPr>
            <a:spLocks noGrp="1"/>
          </p:cNvSpPr>
          <p:nvPr>
            <p:ph type="sldNum" sz="quarter" idx="12"/>
          </p:nvPr>
        </p:nvSpPr>
        <p:spPr/>
        <p:txBody>
          <a:bodyPr/>
          <a:lstStyle/>
          <a:p>
            <a:fld id="{F939DA61-8DBE-4DB8-AE66-E7403E851304}" type="slidenum">
              <a:rPr lang="en-US" smtClean="0"/>
              <a:pPr/>
              <a:t>37</a:t>
            </a:fld>
            <a:endParaRPr lang="en-US" dirty="0"/>
          </a:p>
        </p:txBody>
      </p:sp>
      <p:sp>
        <p:nvSpPr>
          <p:cNvPr id="3" name="TextBox 2"/>
          <p:cNvSpPr txBox="1"/>
          <p:nvPr/>
        </p:nvSpPr>
        <p:spPr>
          <a:xfrm>
            <a:off x="457200" y="1524000"/>
            <a:ext cx="5223802" cy="461665"/>
          </a:xfrm>
          <a:prstGeom prst="rect">
            <a:avLst/>
          </a:prstGeom>
          <a:noFill/>
        </p:spPr>
        <p:txBody>
          <a:bodyPr wrap="none" rtlCol="0">
            <a:spAutoFit/>
          </a:bodyPr>
          <a:lstStyle/>
          <a:p>
            <a:r>
              <a:rPr lang="en-US" sz="2400" b="1" u="sng" dirty="0"/>
              <a:t>Tree measurement planting to maturity</a:t>
            </a:r>
            <a:endParaRPr lang="en-US" sz="2400" u="sng" dirty="0"/>
          </a:p>
        </p:txBody>
      </p:sp>
    </p:spTree>
    <p:extLst>
      <p:ext uri="{BB962C8B-B14F-4D97-AF65-F5344CB8AC3E}">
        <p14:creationId xmlns:p14="http://schemas.microsoft.com/office/powerpoint/2010/main" val="2902318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smtClean="0"/>
              <a:t>Sustainable </a:t>
            </a:r>
            <a:r>
              <a:rPr lang="en-US" sz="4000" b="1" dirty="0"/>
              <a:t>Development </a:t>
            </a:r>
            <a:r>
              <a:rPr lang="en-US" sz="4000" b="1" dirty="0" smtClean="0"/>
              <a:t>Incentives</a:t>
            </a:r>
            <a:r>
              <a:rPr lang="en-US" sz="3600" b="1" dirty="0" smtClean="0"/>
              <a:t/>
            </a:r>
            <a:br>
              <a:rPr lang="en-US" sz="3600" b="1" dirty="0" smtClean="0"/>
            </a:br>
            <a:r>
              <a:rPr lang="en-US" sz="3600" b="1" dirty="0" smtClean="0"/>
              <a:t>Example</a:t>
            </a:r>
            <a:endParaRPr lang="en-US" sz="3600" b="1" dirty="0"/>
          </a:p>
        </p:txBody>
      </p:sp>
      <p:pic>
        <p:nvPicPr>
          <p:cNvPr id="5" name="Content Placeholder 4" descr="MITIGATION CREDIT Markup Parking Lot.png"/>
          <p:cNvPicPr>
            <a:picLocks noGrp="1" noChangeAspect="1"/>
          </p:cNvPicPr>
          <p:nvPr>
            <p:ph idx="1"/>
          </p:nvPr>
        </p:nvPicPr>
        <p:blipFill>
          <a:blip r:embed="rId3" cstate="print"/>
          <a:stretch>
            <a:fillRect/>
          </a:stretch>
        </p:blipFill>
        <p:spPr>
          <a:xfrm>
            <a:off x="457200" y="1524000"/>
            <a:ext cx="8229600" cy="4111345"/>
          </a:xfrm>
        </p:spPr>
      </p:pic>
      <p:sp>
        <p:nvSpPr>
          <p:cNvPr id="4" name="Slide Number Placeholder 3"/>
          <p:cNvSpPr>
            <a:spLocks noGrp="1"/>
          </p:cNvSpPr>
          <p:nvPr>
            <p:ph type="sldNum" sz="quarter" idx="12"/>
          </p:nvPr>
        </p:nvSpPr>
        <p:spPr/>
        <p:txBody>
          <a:bodyPr/>
          <a:lstStyle/>
          <a:p>
            <a:fld id="{F939DA61-8DBE-4DB8-AE66-E7403E851304}" type="slidenum">
              <a:rPr lang="en-US" smtClean="0"/>
              <a:pPr/>
              <a:t>38</a:t>
            </a:fld>
            <a:endParaRPr lang="en-US" dirty="0"/>
          </a:p>
        </p:txBody>
      </p:sp>
      <p:sp>
        <p:nvSpPr>
          <p:cNvPr id="6" name="TextBox 5"/>
          <p:cNvSpPr txBox="1"/>
          <p:nvPr/>
        </p:nvSpPr>
        <p:spPr>
          <a:xfrm>
            <a:off x="381000" y="5638800"/>
            <a:ext cx="8382000" cy="923330"/>
          </a:xfrm>
          <a:prstGeom prst="rect">
            <a:avLst/>
          </a:prstGeom>
          <a:noFill/>
        </p:spPr>
        <p:txBody>
          <a:bodyPr wrap="square" rtlCol="0">
            <a:spAutoFit/>
          </a:bodyPr>
          <a:lstStyle/>
          <a:p>
            <a:r>
              <a:rPr lang="en-US" dirty="0"/>
              <a:t>Soil volume, surface area and future canopy clearance standards must be achievable for all planted Legacy trees.  Existing trees must meet soil retention requirements.</a:t>
            </a:r>
          </a:p>
          <a:p>
            <a:r>
              <a:rPr lang="en-US" dirty="0"/>
              <a:t>The prerequisite SDI conditions must be applied and completed with inspection. </a:t>
            </a:r>
          </a:p>
        </p:txBody>
      </p:sp>
    </p:spTree>
    <p:extLst>
      <p:ext uri="{BB962C8B-B14F-4D97-AF65-F5344CB8AC3E}">
        <p14:creationId xmlns:p14="http://schemas.microsoft.com/office/powerpoint/2010/main" val="1397018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br>
              <a:rPr lang="en-US" sz="4000" b="1" dirty="0"/>
            </a:br>
            <a:r>
              <a:rPr lang="en-US" sz="3600" b="1" dirty="0" smtClean="0"/>
              <a:t>SDI</a:t>
            </a:r>
            <a:r>
              <a:rPr lang="en-US" sz="4000" b="1" dirty="0" smtClean="0"/>
              <a:t> </a:t>
            </a:r>
            <a:r>
              <a:rPr lang="en-US" sz="3600" b="1" dirty="0" smtClean="0"/>
              <a:t>Process</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39</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7200" y="1551152"/>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7" name="Rectangle 6"/>
          <p:cNvSpPr/>
          <p:nvPr/>
        </p:nvSpPr>
        <p:spPr>
          <a:xfrm>
            <a:off x="35052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Preserved</a:t>
            </a:r>
          </a:p>
        </p:txBody>
      </p:sp>
      <p:sp>
        <p:nvSpPr>
          <p:cNvPr id="9" name="Rectangle 8"/>
          <p:cNvSpPr/>
          <p:nvPr/>
        </p:nvSpPr>
        <p:spPr>
          <a:xfrm>
            <a:off x="6019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1" name="Rectangle 10"/>
          <p:cNvSpPr/>
          <p:nvPr/>
        </p:nvSpPr>
        <p:spPr>
          <a:xfrm>
            <a:off x="3505200" y="2068216"/>
            <a:ext cx="1828800" cy="2046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43300" y="4191000"/>
            <a:ext cx="1752600" cy="369332"/>
          </a:xfrm>
          <a:prstGeom prst="rect">
            <a:avLst/>
          </a:prstGeom>
          <a:noFill/>
        </p:spPr>
        <p:txBody>
          <a:bodyPr wrap="square" rtlCol="0">
            <a:spAutoFit/>
          </a:bodyPr>
          <a:lstStyle/>
          <a:p>
            <a:r>
              <a:rPr lang="en-US" dirty="0">
                <a:solidFill>
                  <a:schemeClr val="bg1"/>
                </a:solidFill>
              </a:rPr>
              <a:t>15% Preserved</a:t>
            </a:r>
          </a:p>
        </p:txBody>
      </p:sp>
      <p:sp>
        <p:nvSpPr>
          <p:cNvPr id="15" name="Rectangle 14"/>
          <p:cNvSpPr/>
          <p:nvPr/>
        </p:nvSpPr>
        <p:spPr>
          <a:xfrm>
            <a:off x="6019800" y="2068216"/>
            <a:ext cx="1828800" cy="1665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352800" y="3733800"/>
            <a:ext cx="46482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0" y="3873137"/>
            <a:ext cx="1676400" cy="646331"/>
          </a:xfrm>
          <a:prstGeom prst="rect">
            <a:avLst/>
          </a:prstGeom>
          <a:noFill/>
        </p:spPr>
        <p:txBody>
          <a:bodyPr wrap="square" rtlCol="0">
            <a:spAutoFit/>
          </a:bodyPr>
          <a:lstStyle/>
          <a:p>
            <a:r>
              <a:rPr lang="en-US" dirty="0">
                <a:solidFill>
                  <a:schemeClr val="bg1"/>
                </a:solidFill>
              </a:rPr>
              <a:t>15% New Trees</a:t>
            </a:r>
          </a:p>
          <a:p>
            <a:r>
              <a:rPr lang="en-US" dirty="0">
                <a:solidFill>
                  <a:schemeClr val="bg1"/>
                </a:solidFill>
              </a:rPr>
              <a:t>15% Preserved </a:t>
            </a:r>
          </a:p>
        </p:txBody>
      </p:sp>
      <p:sp>
        <p:nvSpPr>
          <p:cNvPr id="17" name="TextBox 16"/>
          <p:cNvSpPr txBox="1"/>
          <p:nvPr/>
        </p:nvSpPr>
        <p:spPr>
          <a:xfrm>
            <a:off x="4132428" y="3352800"/>
            <a:ext cx="3048000" cy="400110"/>
          </a:xfrm>
          <a:prstGeom prst="rect">
            <a:avLst/>
          </a:prstGeom>
          <a:noFill/>
        </p:spPr>
        <p:txBody>
          <a:bodyPr wrap="square" rtlCol="0">
            <a:spAutoFit/>
          </a:bodyPr>
          <a:lstStyle/>
          <a:p>
            <a:r>
              <a:rPr lang="en-US" sz="2000" dirty="0">
                <a:solidFill>
                  <a:srgbClr val="FFFF00"/>
                </a:solidFill>
              </a:rPr>
              <a:t>30% Tree Canopy Goal</a:t>
            </a:r>
          </a:p>
        </p:txBody>
      </p:sp>
      <p:sp>
        <p:nvSpPr>
          <p:cNvPr id="18" name="TextBox 17"/>
          <p:cNvSpPr txBox="1"/>
          <p:nvPr/>
        </p:nvSpPr>
        <p:spPr>
          <a:xfrm>
            <a:off x="1050471" y="4638435"/>
            <a:ext cx="1861457" cy="1200329"/>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endParaRPr lang="en-US" dirty="0"/>
          </a:p>
        </p:txBody>
      </p:sp>
      <p:sp>
        <p:nvSpPr>
          <p:cNvPr id="19" name="TextBox 18"/>
          <p:cNvSpPr txBox="1"/>
          <p:nvPr/>
        </p:nvSpPr>
        <p:spPr>
          <a:xfrm>
            <a:off x="3472543" y="4648200"/>
            <a:ext cx="1861457" cy="1200329"/>
          </a:xfrm>
          <a:prstGeom prst="rect">
            <a:avLst/>
          </a:prstGeom>
          <a:noFill/>
        </p:spPr>
        <p:txBody>
          <a:bodyPr wrap="square" rtlCol="0">
            <a:spAutoFit/>
          </a:bodyPr>
          <a:lstStyle/>
          <a:p>
            <a:r>
              <a:rPr lang="en-US" dirty="0">
                <a:solidFill>
                  <a:schemeClr val="bg1"/>
                </a:solidFill>
              </a:rPr>
              <a:t>Commercial: 30%</a:t>
            </a:r>
          </a:p>
          <a:p>
            <a:r>
              <a:rPr lang="en-US" dirty="0">
                <a:solidFill>
                  <a:schemeClr val="bg1"/>
                </a:solidFill>
              </a:rPr>
              <a:t>1.5 acres covered</a:t>
            </a:r>
          </a:p>
          <a:p>
            <a:r>
              <a:rPr lang="en-US" dirty="0">
                <a:solidFill>
                  <a:schemeClr val="bg1"/>
                </a:solidFill>
              </a:rPr>
              <a:t>½ of goal: 500” reduction</a:t>
            </a:r>
          </a:p>
        </p:txBody>
      </p:sp>
      <p:sp>
        <p:nvSpPr>
          <p:cNvPr id="20" name="TextBox 19"/>
          <p:cNvSpPr txBox="1"/>
          <p:nvPr/>
        </p:nvSpPr>
        <p:spPr>
          <a:xfrm>
            <a:off x="6019800" y="4648200"/>
            <a:ext cx="2133600" cy="1477328"/>
          </a:xfrm>
          <a:prstGeom prst="rect">
            <a:avLst/>
          </a:prstGeom>
          <a:noFill/>
        </p:spPr>
        <p:txBody>
          <a:bodyPr wrap="square" rtlCol="0">
            <a:spAutoFit/>
          </a:bodyPr>
          <a:lstStyle/>
          <a:p>
            <a:r>
              <a:rPr lang="en-US" dirty="0">
                <a:solidFill>
                  <a:schemeClr val="bg1"/>
                </a:solidFill>
              </a:rPr>
              <a:t>15% cover from landscape and </a:t>
            </a:r>
            <a:r>
              <a:rPr lang="en-US" dirty="0" smtClean="0">
                <a:solidFill>
                  <a:schemeClr val="bg1"/>
                </a:solidFill>
              </a:rPr>
              <a:t>large Legacy </a:t>
            </a:r>
            <a:r>
              <a:rPr lang="en-US" dirty="0">
                <a:solidFill>
                  <a:schemeClr val="bg1"/>
                </a:solidFill>
              </a:rPr>
              <a:t>trees; 30% of 30% completed.</a:t>
            </a:r>
          </a:p>
          <a:p>
            <a:r>
              <a:rPr lang="en-US" b="1" i="1" dirty="0">
                <a:solidFill>
                  <a:schemeClr val="bg1"/>
                </a:solidFill>
              </a:rPr>
              <a:t>100% of goal</a:t>
            </a:r>
          </a:p>
        </p:txBody>
      </p:sp>
      <p:sp>
        <p:nvSpPr>
          <p:cNvPr id="21" name="TextBox 20"/>
          <p:cNvSpPr txBox="1"/>
          <p:nvPr/>
        </p:nvSpPr>
        <p:spPr>
          <a:xfrm>
            <a:off x="6019800" y="2147500"/>
            <a:ext cx="1828800" cy="646331"/>
          </a:xfrm>
          <a:prstGeom prst="rect">
            <a:avLst/>
          </a:prstGeom>
          <a:noFill/>
        </p:spPr>
        <p:txBody>
          <a:bodyPr wrap="square" rtlCol="0">
            <a:spAutoFit/>
          </a:bodyPr>
          <a:lstStyle/>
          <a:p>
            <a:r>
              <a:rPr lang="en-US" sz="1200" dirty="0">
                <a:solidFill>
                  <a:schemeClr val="bg1"/>
                </a:solidFill>
              </a:rPr>
              <a:t>Landscape (300sf):  60</a:t>
            </a:r>
          </a:p>
          <a:p>
            <a:r>
              <a:rPr lang="en-US" sz="1200" dirty="0">
                <a:solidFill>
                  <a:schemeClr val="bg1"/>
                </a:solidFill>
              </a:rPr>
              <a:t>Legacy trees (1200sf): 40</a:t>
            </a:r>
          </a:p>
          <a:p>
            <a:r>
              <a:rPr lang="en-US" sz="1200" dirty="0">
                <a:solidFill>
                  <a:schemeClr val="bg1"/>
                </a:solidFill>
              </a:rPr>
              <a:t>(18,000+48,000 =  66,000)</a:t>
            </a:r>
          </a:p>
        </p:txBody>
      </p:sp>
      <p:sp>
        <p:nvSpPr>
          <p:cNvPr id="22" name="TextBox 21"/>
          <p:cNvSpPr txBox="1"/>
          <p:nvPr/>
        </p:nvSpPr>
        <p:spPr>
          <a:xfrm>
            <a:off x="3505200" y="2112596"/>
            <a:ext cx="1790700" cy="1015663"/>
          </a:xfrm>
          <a:prstGeom prst="rect">
            <a:avLst/>
          </a:prstGeom>
          <a:noFill/>
        </p:spPr>
        <p:txBody>
          <a:bodyPr wrap="square" rtlCol="0">
            <a:spAutoFit/>
          </a:bodyPr>
          <a:lstStyle/>
          <a:p>
            <a:r>
              <a:rPr lang="en-US" sz="1200" dirty="0">
                <a:solidFill>
                  <a:schemeClr val="bg1"/>
                </a:solidFill>
              </a:rPr>
              <a:t>Site trees: 109 required</a:t>
            </a:r>
          </a:p>
          <a:p>
            <a:pPr marL="171450" indent="-171450">
              <a:buFont typeface="Arial" panose="020B0604020202020204" pitchFamily="34" charset="0"/>
              <a:buChar char="•"/>
            </a:pPr>
            <a:r>
              <a:rPr lang="en-US" sz="1200" dirty="0">
                <a:solidFill>
                  <a:schemeClr val="bg1"/>
                </a:solidFill>
              </a:rPr>
              <a:t>Utilized buffers fully</a:t>
            </a:r>
          </a:p>
          <a:p>
            <a:pPr marL="171450" indent="-171450">
              <a:buFont typeface="Arial" panose="020B0604020202020204" pitchFamily="34" charset="0"/>
              <a:buChar char="•"/>
            </a:pPr>
            <a:r>
              <a:rPr lang="en-US" sz="1200" dirty="0">
                <a:solidFill>
                  <a:schemeClr val="bg1"/>
                </a:solidFill>
              </a:rPr>
              <a:t>Enhanced parking lot</a:t>
            </a:r>
          </a:p>
          <a:p>
            <a:pPr marL="171450" indent="-171450">
              <a:buFont typeface="Arial" panose="020B0604020202020204" pitchFamily="34" charset="0"/>
              <a:buChar char="•"/>
            </a:pPr>
            <a:r>
              <a:rPr lang="en-US" sz="1200" dirty="0">
                <a:solidFill>
                  <a:schemeClr val="bg1"/>
                </a:solidFill>
              </a:rPr>
              <a:t>65,340 sf tree </a:t>
            </a:r>
            <a:r>
              <a:rPr lang="en-US" sz="1200" dirty="0" smtClean="0">
                <a:solidFill>
                  <a:schemeClr val="bg1"/>
                </a:solidFill>
              </a:rPr>
              <a:t>canopy preserved</a:t>
            </a:r>
            <a:endParaRPr lang="en-US" sz="1200" dirty="0">
              <a:solidFill>
                <a:schemeClr val="bg1"/>
              </a:solidFill>
            </a:endParaRP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352800"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057900" y="1669608"/>
            <a:ext cx="1752600" cy="369332"/>
          </a:xfrm>
          <a:prstGeom prst="rect">
            <a:avLst/>
          </a:prstGeom>
          <a:noFill/>
        </p:spPr>
        <p:txBody>
          <a:bodyPr wrap="square" rtlCol="0">
            <a:spAutoFit/>
          </a:bodyPr>
          <a:lstStyle/>
          <a:p>
            <a:r>
              <a:rPr lang="en-US" dirty="0">
                <a:solidFill>
                  <a:schemeClr val="bg1"/>
                </a:solidFill>
              </a:rPr>
              <a:t>Implementation</a:t>
            </a:r>
          </a:p>
        </p:txBody>
      </p:sp>
    </p:spTree>
    <p:extLst>
      <p:ext uri="{BB962C8B-B14F-4D97-AF65-F5344CB8AC3E}">
        <p14:creationId xmlns:p14="http://schemas.microsoft.com/office/powerpoint/2010/main" val="183248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smtClean="0"/>
              <a:t>Approach</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a:t>
            </a:fld>
            <a:endParaRPr lang="en-US" dirty="0"/>
          </a:p>
        </p:txBody>
      </p:sp>
      <p:pic>
        <p:nvPicPr>
          <p:cNvPr id="5" name="Picture 4">
            <a:extLst>
              <a:ext uri="{FF2B5EF4-FFF2-40B4-BE49-F238E27FC236}">
                <a16:creationId xmlns="" xmlns:a16="http://schemas.microsoft.com/office/drawing/2014/main" id="{2B348A3F-51E6-4CB2-AB57-90537A512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021" y="5108867"/>
            <a:ext cx="3599508" cy="1754847"/>
          </a:xfrm>
          <a:prstGeom prst="rect">
            <a:avLst/>
          </a:prstGeom>
        </p:spPr>
      </p:pic>
      <p:sp>
        <p:nvSpPr>
          <p:cNvPr id="7" name="Content Placeholder 5"/>
          <p:cNvSpPr txBox="1">
            <a:spLocks/>
          </p:cNvSpPr>
          <p:nvPr/>
        </p:nvSpPr>
        <p:spPr>
          <a:xfrm>
            <a:off x="482221" y="1676400"/>
            <a:ext cx="8229600" cy="4025717"/>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1990 Council resolution through Today – “protection and preservation of trees”.</a:t>
            </a:r>
          </a:p>
          <a:p>
            <a:r>
              <a:rPr lang="en-US" sz="1800" dirty="0" smtClean="0"/>
              <a:t>Consideration of the physical history of Dallas land and project into the future for the Dallas urban forest</a:t>
            </a:r>
          </a:p>
          <a:p>
            <a:r>
              <a:rPr lang="en-US" sz="1800" dirty="0" smtClean="0"/>
              <a:t>Align with future plans, goals, and purposes for the City – </a:t>
            </a:r>
            <a:r>
              <a:rPr lang="en-US" sz="1800" i="1" dirty="0" err="1" smtClean="0"/>
              <a:t>forwardDallas</a:t>
            </a:r>
            <a:r>
              <a:rPr lang="en-US" sz="1800" i="1" dirty="0" smtClean="0"/>
              <a:t>, </a:t>
            </a:r>
            <a:r>
              <a:rPr lang="en-US" sz="1800" dirty="0" smtClean="0"/>
              <a:t>Council policies and ordinances</a:t>
            </a:r>
            <a:endParaRPr lang="en-US" sz="1800" i="1" dirty="0" smtClean="0"/>
          </a:p>
          <a:p>
            <a:r>
              <a:rPr lang="en-US" sz="1800" dirty="0" smtClean="0"/>
              <a:t>Balance Tree Removal</a:t>
            </a:r>
            <a:r>
              <a:rPr lang="en-US" sz="1800" b="1" dirty="0" smtClean="0"/>
              <a:t> </a:t>
            </a:r>
            <a:r>
              <a:rPr lang="en-US" sz="1800" dirty="0" smtClean="0"/>
              <a:t>and Tree Replacement (Mitigation)</a:t>
            </a:r>
          </a:p>
          <a:p>
            <a:r>
              <a:rPr lang="en-US" sz="1800" dirty="0" smtClean="0"/>
              <a:t>Benefits and Costs</a:t>
            </a:r>
          </a:p>
          <a:p>
            <a:r>
              <a:rPr lang="en-US" sz="1800" dirty="0" smtClean="0"/>
              <a:t>Tree replacement (mitigation) options based on incentives, reductions, and credits for sustainable development of the property.  Taking into consideration future growth of the trees and public health of the community.</a:t>
            </a:r>
          </a:p>
          <a:p>
            <a:r>
              <a:rPr lang="en-US" sz="1800" dirty="0" smtClean="0"/>
              <a:t>Flexibility in options for mitigation to encourage sustainable landscapes with a greater potential for larger and prevailing tree growth and the retention of existing trees to safely fulfill their lifespans.</a:t>
            </a:r>
            <a:endParaRPr lang="en-US" sz="1800" dirty="0"/>
          </a:p>
        </p:txBody>
      </p:sp>
    </p:spTree>
    <p:extLst>
      <p:ext uri="{BB962C8B-B14F-4D97-AF65-F5344CB8AC3E}">
        <p14:creationId xmlns:p14="http://schemas.microsoft.com/office/powerpoint/2010/main" val="1414933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r>
              <a:rPr lang="en-US" sz="3600" b="1" dirty="0"/>
              <a:t/>
            </a:r>
            <a:br>
              <a:rPr lang="en-US" sz="3600" b="1" dirty="0"/>
            </a:br>
            <a:r>
              <a:rPr lang="en-US" sz="3600" b="1" dirty="0" smtClean="0"/>
              <a:t>SDI Process</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40</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7200" y="1551152"/>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7" name="Rectangle 6"/>
          <p:cNvSpPr/>
          <p:nvPr/>
        </p:nvSpPr>
        <p:spPr>
          <a:xfrm>
            <a:off x="35052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Preserved</a:t>
            </a:r>
          </a:p>
        </p:txBody>
      </p:sp>
      <p:sp>
        <p:nvSpPr>
          <p:cNvPr id="9" name="Rectangle 8"/>
          <p:cNvSpPr/>
          <p:nvPr/>
        </p:nvSpPr>
        <p:spPr>
          <a:xfrm>
            <a:off x="6019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1" name="Rectangle 10"/>
          <p:cNvSpPr/>
          <p:nvPr/>
        </p:nvSpPr>
        <p:spPr>
          <a:xfrm>
            <a:off x="3505200" y="2068216"/>
            <a:ext cx="1828800" cy="2046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43300" y="4191000"/>
            <a:ext cx="1752600" cy="369332"/>
          </a:xfrm>
          <a:prstGeom prst="rect">
            <a:avLst/>
          </a:prstGeom>
          <a:noFill/>
        </p:spPr>
        <p:txBody>
          <a:bodyPr wrap="square" rtlCol="0">
            <a:spAutoFit/>
          </a:bodyPr>
          <a:lstStyle/>
          <a:p>
            <a:r>
              <a:rPr lang="en-US" dirty="0">
                <a:solidFill>
                  <a:schemeClr val="bg1"/>
                </a:solidFill>
              </a:rPr>
              <a:t>15% Preserved</a:t>
            </a:r>
          </a:p>
        </p:txBody>
      </p:sp>
      <p:sp>
        <p:nvSpPr>
          <p:cNvPr id="15" name="Rectangle 14"/>
          <p:cNvSpPr/>
          <p:nvPr/>
        </p:nvSpPr>
        <p:spPr>
          <a:xfrm>
            <a:off x="6019800" y="2068216"/>
            <a:ext cx="1828800" cy="18941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352800" y="3733800"/>
            <a:ext cx="46482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91250" y="3914001"/>
            <a:ext cx="1676400" cy="646331"/>
          </a:xfrm>
          <a:prstGeom prst="rect">
            <a:avLst/>
          </a:prstGeom>
          <a:noFill/>
        </p:spPr>
        <p:txBody>
          <a:bodyPr wrap="square" rtlCol="0">
            <a:spAutoFit/>
          </a:bodyPr>
          <a:lstStyle/>
          <a:p>
            <a:r>
              <a:rPr lang="en-US" dirty="0">
                <a:solidFill>
                  <a:schemeClr val="bg1"/>
                </a:solidFill>
              </a:rPr>
              <a:t>7.5% Planted</a:t>
            </a:r>
          </a:p>
          <a:p>
            <a:r>
              <a:rPr lang="en-US" dirty="0">
                <a:solidFill>
                  <a:schemeClr val="bg1"/>
                </a:solidFill>
              </a:rPr>
              <a:t>15% Preserved </a:t>
            </a:r>
          </a:p>
        </p:txBody>
      </p:sp>
      <p:sp>
        <p:nvSpPr>
          <p:cNvPr id="17" name="TextBox 16"/>
          <p:cNvSpPr txBox="1"/>
          <p:nvPr/>
        </p:nvSpPr>
        <p:spPr>
          <a:xfrm>
            <a:off x="4152900" y="3352800"/>
            <a:ext cx="3048000" cy="400110"/>
          </a:xfrm>
          <a:prstGeom prst="rect">
            <a:avLst/>
          </a:prstGeom>
          <a:noFill/>
        </p:spPr>
        <p:txBody>
          <a:bodyPr wrap="square" rtlCol="0">
            <a:spAutoFit/>
          </a:bodyPr>
          <a:lstStyle/>
          <a:p>
            <a:r>
              <a:rPr lang="en-US" sz="2000" dirty="0">
                <a:solidFill>
                  <a:srgbClr val="FFFF00"/>
                </a:solidFill>
              </a:rPr>
              <a:t>30% Tree Canopy Goal</a:t>
            </a:r>
          </a:p>
        </p:txBody>
      </p:sp>
      <p:sp>
        <p:nvSpPr>
          <p:cNvPr id="18" name="TextBox 17"/>
          <p:cNvSpPr txBox="1"/>
          <p:nvPr/>
        </p:nvSpPr>
        <p:spPr>
          <a:xfrm>
            <a:off x="1012534" y="4800599"/>
            <a:ext cx="1861457" cy="1200329"/>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endParaRPr lang="en-US" dirty="0"/>
          </a:p>
        </p:txBody>
      </p:sp>
      <p:sp>
        <p:nvSpPr>
          <p:cNvPr id="19" name="TextBox 18"/>
          <p:cNvSpPr txBox="1"/>
          <p:nvPr/>
        </p:nvSpPr>
        <p:spPr>
          <a:xfrm>
            <a:off x="3505200" y="4800600"/>
            <a:ext cx="1861457" cy="1200329"/>
          </a:xfrm>
          <a:prstGeom prst="rect">
            <a:avLst/>
          </a:prstGeom>
          <a:noFill/>
        </p:spPr>
        <p:txBody>
          <a:bodyPr wrap="square" rtlCol="0">
            <a:spAutoFit/>
          </a:bodyPr>
          <a:lstStyle/>
          <a:p>
            <a:r>
              <a:rPr lang="en-US" dirty="0">
                <a:solidFill>
                  <a:schemeClr val="bg1"/>
                </a:solidFill>
              </a:rPr>
              <a:t>Commercial: 30%</a:t>
            </a:r>
          </a:p>
          <a:p>
            <a:r>
              <a:rPr lang="en-US" dirty="0">
                <a:solidFill>
                  <a:schemeClr val="bg1"/>
                </a:solidFill>
              </a:rPr>
              <a:t>1.5 acres covered</a:t>
            </a:r>
          </a:p>
          <a:p>
            <a:r>
              <a:rPr lang="en-US" dirty="0">
                <a:solidFill>
                  <a:schemeClr val="bg1"/>
                </a:solidFill>
              </a:rPr>
              <a:t>½ of goal: 500” reduction</a:t>
            </a:r>
          </a:p>
        </p:txBody>
      </p:sp>
      <p:sp>
        <p:nvSpPr>
          <p:cNvPr id="20" name="TextBox 19"/>
          <p:cNvSpPr txBox="1"/>
          <p:nvPr/>
        </p:nvSpPr>
        <p:spPr>
          <a:xfrm>
            <a:off x="6076097" y="4648200"/>
            <a:ext cx="1981200" cy="1754326"/>
          </a:xfrm>
          <a:prstGeom prst="rect">
            <a:avLst/>
          </a:prstGeom>
          <a:noFill/>
        </p:spPr>
        <p:txBody>
          <a:bodyPr wrap="square" rtlCol="0">
            <a:spAutoFit/>
          </a:bodyPr>
          <a:lstStyle/>
          <a:p>
            <a:r>
              <a:rPr lang="en-US" dirty="0">
                <a:solidFill>
                  <a:schemeClr val="bg1"/>
                </a:solidFill>
              </a:rPr>
              <a:t>7.5% cover from landscape and Legacy trees; </a:t>
            </a:r>
            <a:r>
              <a:rPr lang="en-US" b="1" dirty="0">
                <a:solidFill>
                  <a:schemeClr val="bg1"/>
                </a:solidFill>
              </a:rPr>
              <a:t>22.5% of 30% </a:t>
            </a:r>
            <a:r>
              <a:rPr lang="en-US" dirty="0">
                <a:solidFill>
                  <a:schemeClr val="bg1"/>
                </a:solidFill>
              </a:rPr>
              <a:t>completed.</a:t>
            </a:r>
          </a:p>
          <a:p>
            <a:r>
              <a:rPr lang="en-US" b="1" i="1" dirty="0">
                <a:solidFill>
                  <a:schemeClr val="bg1"/>
                </a:solidFill>
              </a:rPr>
              <a:t>Short of Goal!</a:t>
            </a:r>
          </a:p>
        </p:txBody>
      </p:sp>
      <p:sp>
        <p:nvSpPr>
          <p:cNvPr id="21" name="TextBox 20"/>
          <p:cNvSpPr txBox="1"/>
          <p:nvPr/>
        </p:nvSpPr>
        <p:spPr>
          <a:xfrm>
            <a:off x="6019800" y="2147500"/>
            <a:ext cx="1828800" cy="461665"/>
          </a:xfrm>
          <a:prstGeom prst="rect">
            <a:avLst/>
          </a:prstGeom>
          <a:noFill/>
        </p:spPr>
        <p:txBody>
          <a:bodyPr wrap="square" rtlCol="0">
            <a:spAutoFit/>
          </a:bodyPr>
          <a:lstStyle/>
          <a:p>
            <a:r>
              <a:rPr lang="en-US" sz="1200" dirty="0">
                <a:solidFill>
                  <a:schemeClr val="bg1"/>
                </a:solidFill>
              </a:rPr>
              <a:t>Landscape (300sf</a:t>
            </a:r>
            <a:r>
              <a:rPr lang="en-US" sz="1200" dirty="0" smtClean="0">
                <a:solidFill>
                  <a:schemeClr val="bg1"/>
                </a:solidFill>
              </a:rPr>
              <a:t>): 30</a:t>
            </a:r>
            <a:endParaRPr lang="en-US" sz="1200" dirty="0">
              <a:solidFill>
                <a:schemeClr val="bg1"/>
              </a:solidFill>
            </a:endParaRPr>
          </a:p>
          <a:p>
            <a:r>
              <a:rPr lang="en-US" sz="1200" dirty="0">
                <a:solidFill>
                  <a:schemeClr val="bg1"/>
                </a:solidFill>
              </a:rPr>
              <a:t>Legacy trees (1200sf</a:t>
            </a:r>
            <a:r>
              <a:rPr lang="en-US" sz="1200" dirty="0" smtClean="0">
                <a:solidFill>
                  <a:schemeClr val="bg1"/>
                </a:solidFill>
              </a:rPr>
              <a:t>): 20</a:t>
            </a:r>
            <a:endParaRPr lang="en-US" sz="1200" dirty="0">
              <a:solidFill>
                <a:schemeClr val="bg1"/>
              </a:solidFill>
            </a:endParaRPr>
          </a:p>
        </p:txBody>
      </p:sp>
      <p:sp>
        <p:nvSpPr>
          <p:cNvPr id="22" name="TextBox 21"/>
          <p:cNvSpPr txBox="1"/>
          <p:nvPr/>
        </p:nvSpPr>
        <p:spPr>
          <a:xfrm>
            <a:off x="3505200" y="2112596"/>
            <a:ext cx="1790700" cy="1015663"/>
          </a:xfrm>
          <a:prstGeom prst="rect">
            <a:avLst/>
          </a:prstGeom>
          <a:noFill/>
        </p:spPr>
        <p:txBody>
          <a:bodyPr wrap="square" rtlCol="0">
            <a:spAutoFit/>
          </a:bodyPr>
          <a:lstStyle/>
          <a:p>
            <a:r>
              <a:rPr lang="en-US" sz="1200" dirty="0">
                <a:solidFill>
                  <a:schemeClr val="bg1"/>
                </a:solidFill>
              </a:rPr>
              <a:t>Site trees: 109 required</a:t>
            </a:r>
          </a:p>
          <a:p>
            <a:pPr marL="171450" indent="-171450">
              <a:buFont typeface="Arial" panose="020B0604020202020204" pitchFamily="34" charset="0"/>
              <a:buChar char="•"/>
            </a:pPr>
            <a:r>
              <a:rPr lang="en-US" sz="1200" dirty="0">
                <a:solidFill>
                  <a:schemeClr val="bg1"/>
                </a:solidFill>
              </a:rPr>
              <a:t>Utilized buffers fully</a:t>
            </a:r>
          </a:p>
          <a:p>
            <a:pPr marL="171450" indent="-171450">
              <a:buFont typeface="Arial" panose="020B0604020202020204" pitchFamily="34" charset="0"/>
              <a:buChar char="•"/>
            </a:pPr>
            <a:r>
              <a:rPr lang="en-US" sz="1200" dirty="0">
                <a:solidFill>
                  <a:schemeClr val="bg1"/>
                </a:solidFill>
              </a:rPr>
              <a:t>Enhanced parking lot</a:t>
            </a:r>
          </a:p>
          <a:p>
            <a:pPr marL="171450" indent="-171450">
              <a:buFont typeface="Arial" panose="020B0604020202020204" pitchFamily="34" charset="0"/>
              <a:buChar char="•"/>
            </a:pPr>
            <a:r>
              <a:rPr lang="en-US" sz="1200" dirty="0">
                <a:solidFill>
                  <a:schemeClr val="bg1"/>
                </a:solidFill>
              </a:rPr>
              <a:t>65,340 sf tree </a:t>
            </a:r>
            <a:r>
              <a:rPr lang="en-US" sz="1200" dirty="0" smtClean="0">
                <a:solidFill>
                  <a:schemeClr val="bg1"/>
                </a:solidFill>
              </a:rPr>
              <a:t>canopy preserved</a:t>
            </a:r>
            <a:endParaRPr lang="en-US" sz="1200" dirty="0">
              <a:solidFill>
                <a:schemeClr val="bg1"/>
              </a:solidFill>
            </a:endParaRP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352800"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057900" y="1669608"/>
            <a:ext cx="1752600" cy="369332"/>
          </a:xfrm>
          <a:prstGeom prst="rect">
            <a:avLst/>
          </a:prstGeom>
          <a:noFill/>
        </p:spPr>
        <p:txBody>
          <a:bodyPr wrap="square" rtlCol="0">
            <a:spAutoFit/>
          </a:bodyPr>
          <a:lstStyle/>
          <a:p>
            <a:r>
              <a:rPr lang="en-US" dirty="0">
                <a:solidFill>
                  <a:schemeClr val="bg1"/>
                </a:solidFill>
              </a:rPr>
              <a:t>Implementation</a:t>
            </a:r>
          </a:p>
        </p:txBody>
      </p:sp>
    </p:spTree>
    <p:extLst>
      <p:ext uri="{BB962C8B-B14F-4D97-AF65-F5344CB8AC3E}">
        <p14:creationId xmlns:p14="http://schemas.microsoft.com/office/powerpoint/2010/main" val="1200067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br>
              <a:rPr lang="en-US" sz="4000" b="1" dirty="0"/>
            </a:br>
            <a:r>
              <a:rPr lang="en-US" sz="3600" b="1" dirty="0"/>
              <a:t>SDI </a:t>
            </a:r>
            <a:r>
              <a:rPr lang="en-US" sz="3600" b="1" dirty="0" smtClean="0"/>
              <a:t>Process and Green Site Points</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41</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7200" y="1551152"/>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7" name="Rectangle 6"/>
          <p:cNvSpPr/>
          <p:nvPr/>
        </p:nvSpPr>
        <p:spPr>
          <a:xfrm>
            <a:off x="35052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Preserved</a:t>
            </a:r>
          </a:p>
        </p:txBody>
      </p:sp>
      <p:sp>
        <p:nvSpPr>
          <p:cNvPr id="9" name="Rectangle 8"/>
          <p:cNvSpPr/>
          <p:nvPr/>
        </p:nvSpPr>
        <p:spPr>
          <a:xfrm>
            <a:off x="6019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1" name="Rectangle 10"/>
          <p:cNvSpPr/>
          <p:nvPr/>
        </p:nvSpPr>
        <p:spPr>
          <a:xfrm>
            <a:off x="3505200" y="2068216"/>
            <a:ext cx="1828800" cy="2046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43300" y="4191000"/>
            <a:ext cx="1752600" cy="369332"/>
          </a:xfrm>
          <a:prstGeom prst="rect">
            <a:avLst/>
          </a:prstGeom>
          <a:noFill/>
        </p:spPr>
        <p:txBody>
          <a:bodyPr wrap="square" rtlCol="0">
            <a:spAutoFit/>
          </a:bodyPr>
          <a:lstStyle/>
          <a:p>
            <a:r>
              <a:rPr lang="en-US" dirty="0">
                <a:solidFill>
                  <a:schemeClr val="bg1"/>
                </a:solidFill>
              </a:rPr>
              <a:t>15% Preserved</a:t>
            </a:r>
          </a:p>
        </p:txBody>
      </p:sp>
      <p:sp>
        <p:nvSpPr>
          <p:cNvPr id="15" name="Rectangle 14"/>
          <p:cNvSpPr/>
          <p:nvPr/>
        </p:nvSpPr>
        <p:spPr>
          <a:xfrm>
            <a:off x="6019800" y="2068216"/>
            <a:ext cx="1828800" cy="18941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91250" y="3914001"/>
            <a:ext cx="1676400" cy="646331"/>
          </a:xfrm>
          <a:prstGeom prst="rect">
            <a:avLst/>
          </a:prstGeom>
          <a:noFill/>
        </p:spPr>
        <p:txBody>
          <a:bodyPr wrap="square" rtlCol="0">
            <a:spAutoFit/>
          </a:bodyPr>
          <a:lstStyle/>
          <a:p>
            <a:r>
              <a:rPr lang="en-US" dirty="0">
                <a:solidFill>
                  <a:schemeClr val="bg1"/>
                </a:solidFill>
              </a:rPr>
              <a:t>7.5% Planted</a:t>
            </a:r>
          </a:p>
          <a:p>
            <a:r>
              <a:rPr lang="en-US" dirty="0">
                <a:solidFill>
                  <a:schemeClr val="bg1"/>
                </a:solidFill>
              </a:rPr>
              <a:t>15% Preserved </a:t>
            </a:r>
          </a:p>
        </p:txBody>
      </p:sp>
      <p:sp>
        <p:nvSpPr>
          <p:cNvPr id="18" name="TextBox 17"/>
          <p:cNvSpPr txBox="1"/>
          <p:nvPr/>
        </p:nvSpPr>
        <p:spPr>
          <a:xfrm>
            <a:off x="1050471" y="4562235"/>
            <a:ext cx="1861457" cy="1200329"/>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endParaRPr lang="en-US" dirty="0"/>
          </a:p>
        </p:txBody>
      </p:sp>
      <p:sp>
        <p:nvSpPr>
          <p:cNvPr id="19" name="TextBox 18"/>
          <p:cNvSpPr txBox="1"/>
          <p:nvPr/>
        </p:nvSpPr>
        <p:spPr>
          <a:xfrm>
            <a:off x="3472543" y="4560332"/>
            <a:ext cx="1861457" cy="1200329"/>
          </a:xfrm>
          <a:prstGeom prst="rect">
            <a:avLst/>
          </a:prstGeom>
          <a:noFill/>
        </p:spPr>
        <p:txBody>
          <a:bodyPr wrap="square" rtlCol="0">
            <a:spAutoFit/>
          </a:bodyPr>
          <a:lstStyle/>
          <a:p>
            <a:r>
              <a:rPr lang="en-US" dirty="0">
                <a:solidFill>
                  <a:schemeClr val="bg1"/>
                </a:solidFill>
              </a:rPr>
              <a:t>Commercial: 30%</a:t>
            </a:r>
          </a:p>
          <a:p>
            <a:r>
              <a:rPr lang="en-US" dirty="0">
                <a:solidFill>
                  <a:schemeClr val="bg1"/>
                </a:solidFill>
              </a:rPr>
              <a:t>1.5 acres covered</a:t>
            </a:r>
          </a:p>
          <a:p>
            <a:r>
              <a:rPr lang="en-US" dirty="0">
                <a:solidFill>
                  <a:schemeClr val="bg1"/>
                </a:solidFill>
              </a:rPr>
              <a:t>½ of goal: 500” reduction</a:t>
            </a:r>
          </a:p>
        </p:txBody>
      </p:sp>
      <p:sp>
        <p:nvSpPr>
          <p:cNvPr id="20" name="TextBox 19"/>
          <p:cNvSpPr txBox="1"/>
          <p:nvPr/>
        </p:nvSpPr>
        <p:spPr>
          <a:xfrm>
            <a:off x="6019800" y="4562809"/>
            <a:ext cx="1981200" cy="1754326"/>
          </a:xfrm>
          <a:prstGeom prst="rect">
            <a:avLst/>
          </a:prstGeom>
          <a:noFill/>
        </p:spPr>
        <p:txBody>
          <a:bodyPr wrap="square" rtlCol="0">
            <a:spAutoFit/>
          </a:bodyPr>
          <a:lstStyle/>
          <a:p>
            <a:r>
              <a:rPr lang="en-US" dirty="0">
                <a:solidFill>
                  <a:schemeClr val="bg1"/>
                </a:solidFill>
              </a:rPr>
              <a:t>7.5% cover from landscape and Legacy trees; </a:t>
            </a:r>
            <a:r>
              <a:rPr lang="en-US" b="1" dirty="0">
                <a:solidFill>
                  <a:schemeClr val="bg1"/>
                </a:solidFill>
              </a:rPr>
              <a:t>22.5% of 30% </a:t>
            </a:r>
            <a:r>
              <a:rPr lang="en-US" dirty="0">
                <a:solidFill>
                  <a:schemeClr val="bg1"/>
                </a:solidFill>
              </a:rPr>
              <a:t>completed.</a:t>
            </a:r>
          </a:p>
          <a:p>
            <a:r>
              <a:rPr lang="en-US" b="1" i="1" dirty="0" smtClean="0">
                <a:solidFill>
                  <a:schemeClr val="bg1"/>
                </a:solidFill>
              </a:rPr>
              <a:t>25% Short </a:t>
            </a:r>
            <a:r>
              <a:rPr lang="en-US" b="1" i="1" dirty="0">
                <a:solidFill>
                  <a:schemeClr val="bg1"/>
                </a:solidFill>
              </a:rPr>
              <a:t>of Goal!</a:t>
            </a:r>
          </a:p>
        </p:txBody>
      </p:sp>
      <p:sp>
        <p:nvSpPr>
          <p:cNvPr id="21" name="TextBox 20"/>
          <p:cNvSpPr txBox="1"/>
          <p:nvPr/>
        </p:nvSpPr>
        <p:spPr>
          <a:xfrm>
            <a:off x="6019800" y="2147500"/>
            <a:ext cx="1828800" cy="1200329"/>
          </a:xfrm>
          <a:prstGeom prst="rect">
            <a:avLst/>
          </a:prstGeom>
          <a:noFill/>
        </p:spPr>
        <p:txBody>
          <a:bodyPr wrap="square" rtlCol="0">
            <a:spAutoFit/>
          </a:bodyPr>
          <a:lstStyle/>
          <a:p>
            <a:r>
              <a:rPr lang="en-US" sz="1200" dirty="0">
                <a:solidFill>
                  <a:schemeClr val="bg1"/>
                </a:solidFill>
              </a:rPr>
              <a:t>Landscape (300sf):  30</a:t>
            </a:r>
          </a:p>
          <a:p>
            <a:r>
              <a:rPr lang="en-US" sz="1200" dirty="0">
                <a:solidFill>
                  <a:schemeClr val="bg1"/>
                </a:solidFill>
              </a:rPr>
              <a:t>Legacy trees (1200sf): 20</a:t>
            </a:r>
          </a:p>
          <a:p>
            <a:r>
              <a:rPr lang="en-US" sz="1200" dirty="0">
                <a:solidFill>
                  <a:schemeClr val="bg1"/>
                </a:solidFill>
              </a:rPr>
              <a:t>(9,000+24,000 =  33,000</a:t>
            </a:r>
            <a:r>
              <a:rPr lang="en-US" sz="1200" dirty="0" smtClean="0">
                <a:solidFill>
                  <a:schemeClr val="bg1"/>
                </a:solidFill>
              </a:rPr>
              <a:t>)</a:t>
            </a:r>
          </a:p>
          <a:p>
            <a:endParaRPr lang="en-US" sz="1200" dirty="0">
              <a:solidFill>
                <a:schemeClr val="bg1"/>
              </a:solidFill>
            </a:endParaRPr>
          </a:p>
          <a:p>
            <a:r>
              <a:rPr lang="en-US" sz="1200" dirty="0" smtClean="0">
                <a:solidFill>
                  <a:schemeClr val="bg1"/>
                </a:solidFill>
              </a:rPr>
              <a:t>1,000-500-250= 250” remain to be mitigated</a:t>
            </a:r>
            <a:endParaRPr lang="en-US" sz="1200" dirty="0">
              <a:solidFill>
                <a:schemeClr val="bg1"/>
              </a:solidFill>
            </a:endParaRPr>
          </a:p>
        </p:txBody>
      </p:sp>
      <p:sp>
        <p:nvSpPr>
          <p:cNvPr id="22" name="TextBox 21"/>
          <p:cNvSpPr txBox="1"/>
          <p:nvPr/>
        </p:nvSpPr>
        <p:spPr>
          <a:xfrm>
            <a:off x="3505200" y="2112596"/>
            <a:ext cx="1790700" cy="1015663"/>
          </a:xfrm>
          <a:prstGeom prst="rect">
            <a:avLst/>
          </a:prstGeom>
          <a:noFill/>
        </p:spPr>
        <p:txBody>
          <a:bodyPr wrap="square" rtlCol="0">
            <a:spAutoFit/>
          </a:bodyPr>
          <a:lstStyle/>
          <a:p>
            <a:r>
              <a:rPr lang="en-US" sz="1200" dirty="0">
                <a:solidFill>
                  <a:schemeClr val="bg1"/>
                </a:solidFill>
              </a:rPr>
              <a:t>Site trees: 109 required</a:t>
            </a:r>
          </a:p>
          <a:p>
            <a:pPr marL="171450" indent="-171450">
              <a:buFont typeface="Arial" panose="020B0604020202020204" pitchFamily="34" charset="0"/>
              <a:buChar char="•"/>
            </a:pPr>
            <a:r>
              <a:rPr lang="en-US" sz="1200" dirty="0">
                <a:solidFill>
                  <a:schemeClr val="bg1"/>
                </a:solidFill>
              </a:rPr>
              <a:t>Utilized buffers fully</a:t>
            </a:r>
          </a:p>
          <a:p>
            <a:pPr marL="171450" indent="-171450">
              <a:buFont typeface="Arial" panose="020B0604020202020204" pitchFamily="34" charset="0"/>
              <a:buChar char="•"/>
            </a:pPr>
            <a:r>
              <a:rPr lang="en-US" sz="1200" dirty="0">
                <a:solidFill>
                  <a:schemeClr val="bg1"/>
                </a:solidFill>
              </a:rPr>
              <a:t>Enhanced parking lot</a:t>
            </a:r>
          </a:p>
          <a:p>
            <a:pPr marL="171450" indent="-171450">
              <a:buFont typeface="Arial" panose="020B0604020202020204" pitchFamily="34" charset="0"/>
              <a:buChar char="•"/>
            </a:pPr>
            <a:r>
              <a:rPr lang="en-US" sz="1200" dirty="0">
                <a:solidFill>
                  <a:schemeClr val="bg1"/>
                </a:solidFill>
              </a:rPr>
              <a:t>65,340 sf tree </a:t>
            </a:r>
            <a:r>
              <a:rPr lang="en-US" sz="1200" dirty="0" smtClean="0">
                <a:solidFill>
                  <a:schemeClr val="bg1"/>
                </a:solidFill>
              </a:rPr>
              <a:t>canopy preserved</a:t>
            </a:r>
            <a:endParaRPr lang="en-US" sz="1200" dirty="0">
              <a:solidFill>
                <a:schemeClr val="bg1"/>
              </a:solidFill>
            </a:endParaRP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352800"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057900" y="1669608"/>
            <a:ext cx="1752600" cy="369332"/>
          </a:xfrm>
          <a:prstGeom prst="rect">
            <a:avLst/>
          </a:prstGeom>
          <a:noFill/>
        </p:spPr>
        <p:txBody>
          <a:bodyPr wrap="square" rtlCol="0">
            <a:spAutoFit/>
          </a:bodyPr>
          <a:lstStyle/>
          <a:p>
            <a:r>
              <a:rPr lang="en-US" dirty="0">
                <a:solidFill>
                  <a:schemeClr val="bg1"/>
                </a:solidFill>
              </a:rPr>
              <a:t>Implementation</a:t>
            </a:r>
          </a:p>
        </p:txBody>
      </p:sp>
      <p:sp>
        <p:nvSpPr>
          <p:cNvPr id="24" name="Rectangle 23">
            <a:extLst>
              <a:ext uri="{FF2B5EF4-FFF2-40B4-BE49-F238E27FC236}">
                <a16:creationId xmlns="" xmlns:a16="http://schemas.microsoft.com/office/drawing/2014/main" id="{3352C24E-0992-48F7-9E32-6D69A291FE47}"/>
              </a:ext>
            </a:extLst>
          </p:cNvPr>
          <p:cNvSpPr/>
          <p:nvPr/>
        </p:nvSpPr>
        <p:spPr>
          <a:xfrm>
            <a:off x="6019800" y="3729074"/>
            <a:ext cx="1847850" cy="184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50000"/>
                  </a:schemeClr>
                </a:solidFill>
              </a:rPr>
              <a:t>Green </a:t>
            </a:r>
            <a:r>
              <a:rPr lang="en-US" sz="1200" dirty="0" smtClean="0">
                <a:solidFill>
                  <a:schemeClr val="accent3">
                    <a:lumMod val="50000"/>
                  </a:schemeClr>
                </a:solidFill>
              </a:rPr>
              <a:t>Site Points</a:t>
            </a:r>
            <a:endParaRPr lang="en-US" sz="1200" dirty="0">
              <a:solidFill>
                <a:schemeClr val="accent3">
                  <a:lumMod val="50000"/>
                </a:schemeClr>
              </a:solidFill>
            </a:endParaRPr>
          </a:p>
        </p:txBody>
      </p:sp>
      <p:sp>
        <p:nvSpPr>
          <p:cNvPr id="25" name="TextBox 24"/>
          <p:cNvSpPr txBox="1"/>
          <p:nvPr/>
        </p:nvSpPr>
        <p:spPr>
          <a:xfrm>
            <a:off x="4152900" y="3352800"/>
            <a:ext cx="3048000" cy="400110"/>
          </a:xfrm>
          <a:prstGeom prst="rect">
            <a:avLst/>
          </a:prstGeom>
          <a:noFill/>
        </p:spPr>
        <p:txBody>
          <a:bodyPr wrap="square" rtlCol="0">
            <a:spAutoFit/>
          </a:bodyPr>
          <a:lstStyle/>
          <a:p>
            <a:r>
              <a:rPr lang="en-US" sz="2000" dirty="0">
                <a:solidFill>
                  <a:srgbClr val="FFFF00"/>
                </a:solidFill>
              </a:rPr>
              <a:t>30% Tree Canopy Goal</a:t>
            </a:r>
          </a:p>
        </p:txBody>
      </p:sp>
      <p:cxnSp>
        <p:nvCxnSpPr>
          <p:cNvPr id="14" name="Straight Connector 13"/>
          <p:cNvCxnSpPr/>
          <p:nvPr/>
        </p:nvCxnSpPr>
        <p:spPr>
          <a:xfrm>
            <a:off x="3352800" y="3729074"/>
            <a:ext cx="46482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20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r>
              <a:rPr lang="en-US" sz="3600" b="1" dirty="0"/>
              <a:t/>
            </a:r>
            <a:br>
              <a:rPr lang="en-US" sz="3600" b="1" dirty="0"/>
            </a:br>
            <a:r>
              <a:rPr lang="en-US" sz="3600" b="1" dirty="0"/>
              <a:t>SDI Process and Green Site Points</a:t>
            </a:r>
          </a:p>
        </p:txBody>
      </p:sp>
      <p:sp>
        <p:nvSpPr>
          <p:cNvPr id="4" name="Slide Number Placeholder 3"/>
          <p:cNvSpPr>
            <a:spLocks noGrp="1"/>
          </p:cNvSpPr>
          <p:nvPr>
            <p:ph type="sldNum" sz="quarter" idx="12"/>
          </p:nvPr>
        </p:nvSpPr>
        <p:spPr/>
        <p:txBody>
          <a:bodyPr/>
          <a:lstStyle/>
          <a:p>
            <a:fld id="{F939DA61-8DBE-4DB8-AE66-E7403E851304}" type="slidenum">
              <a:rPr lang="en-US" smtClean="0"/>
              <a:pPr/>
              <a:t>42</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8056" y="1593183"/>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8" name="TextBox 17"/>
          <p:cNvSpPr txBox="1"/>
          <p:nvPr/>
        </p:nvSpPr>
        <p:spPr>
          <a:xfrm>
            <a:off x="1050471" y="4562235"/>
            <a:ext cx="1997529" cy="1754326"/>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r>
              <a:rPr lang="en-US" dirty="0" smtClean="0">
                <a:solidFill>
                  <a:srgbClr val="FFFF00"/>
                </a:solidFill>
              </a:rPr>
              <a:t>SDI: Reduced requirements by 75% </a:t>
            </a:r>
            <a:r>
              <a:rPr lang="en-US" b="1" dirty="0" smtClean="0">
                <a:solidFill>
                  <a:srgbClr val="FFFF00"/>
                </a:solidFill>
              </a:rPr>
              <a:t>(250” remain)</a:t>
            </a:r>
            <a:endParaRPr lang="en-US" b="1" dirty="0">
              <a:solidFill>
                <a:srgbClr val="FFFF00"/>
              </a:solidFill>
            </a:endParaRPr>
          </a:p>
        </p:txBody>
      </p:sp>
      <p:sp>
        <p:nvSpPr>
          <p:cNvPr id="19" name="TextBox 18"/>
          <p:cNvSpPr txBox="1"/>
          <p:nvPr/>
        </p:nvSpPr>
        <p:spPr>
          <a:xfrm>
            <a:off x="3079874" y="2825745"/>
            <a:ext cx="3775985"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Sustainable Landscape Plan – </a:t>
            </a:r>
            <a:r>
              <a:rPr lang="en-US" dirty="0" smtClean="0">
                <a:solidFill>
                  <a:srgbClr val="FFFF00"/>
                </a:solidFill>
              </a:rPr>
              <a:t>5 pts.</a:t>
            </a:r>
          </a:p>
          <a:p>
            <a:pPr marL="285750" indent="-285750">
              <a:buFont typeface="Arial" panose="020B0604020202020204" pitchFamily="34" charset="0"/>
              <a:buChar char="•"/>
            </a:pPr>
            <a:r>
              <a:rPr lang="en-US" dirty="0" smtClean="0">
                <a:solidFill>
                  <a:schemeClr val="bg1"/>
                </a:solidFill>
              </a:rPr>
              <a:t>Tree Preservation Plan – </a:t>
            </a:r>
            <a:r>
              <a:rPr lang="en-US" dirty="0" smtClean="0">
                <a:solidFill>
                  <a:srgbClr val="FFFF00"/>
                </a:solidFill>
              </a:rPr>
              <a:t>5 pts.</a:t>
            </a:r>
          </a:p>
          <a:p>
            <a:pPr marL="285750" indent="-285750">
              <a:buFont typeface="Arial" panose="020B0604020202020204" pitchFamily="34" charset="0"/>
              <a:buChar char="•"/>
            </a:pPr>
            <a:r>
              <a:rPr lang="en-US" dirty="0" smtClean="0">
                <a:solidFill>
                  <a:schemeClr val="bg1"/>
                </a:solidFill>
              </a:rPr>
              <a:t>#2 Enhanced buffer zone increase – </a:t>
            </a:r>
            <a:r>
              <a:rPr lang="en-US" dirty="0" smtClean="0">
                <a:solidFill>
                  <a:srgbClr val="FFFF00"/>
                </a:solidFill>
              </a:rPr>
              <a:t>15 pts.</a:t>
            </a:r>
          </a:p>
          <a:p>
            <a:pPr marL="285750" indent="-285750">
              <a:buFont typeface="Arial" panose="020B0604020202020204" pitchFamily="34" charset="0"/>
              <a:buChar char="•"/>
            </a:pPr>
            <a:r>
              <a:rPr lang="en-US" dirty="0" smtClean="0">
                <a:solidFill>
                  <a:schemeClr val="bg1"/>
                </a:solidFill>
              </a:rPr>
              <a:t>#5 Parking lots – </a:t>
            </a:r>
            <a:r>
              <a:rPr lang="en-US" dirty="0" smtClean="0">
                <a:solidFill>
                  <a:srgbClr val="FFFF00"/>
                </a:solidFill>
              </a:rPr>
              <a:t>20 pts.</a:t>
            </a:r>
          </a:p>
          <a:p>
            <a:pPr marL="285750" indent="-285750">
              <a:buFont typeface="Arial" panose="020B0604020202020204" pitchFamily="34" charset="0"/>
              <a:buChar char="•"/>
            </a:pPr>
            <a:r>
              <a:rPr lang="en-US" dirty="0" smtClean="0">
                <a:solidFill>
                  <a:schemeClr val="bg1"/>
                </a:solidFill>
              </a:rPr>
              <a:t>#7 Public deed restriction – </a:t>
            </a:r>
            <a:r>
              <a:rPr lang="en-US" dirty="0" smtClean="0">
                <a:solidFill>
                  <a:srgbClr val="FFFF00"/>
                </a:solidFill>
              </a:rPr>
              <a:t>5 pts.</a:t>
            </a:r>
          </a:p>
          <a:p>
            <a:pPr marL="285750" indent="-285750">
              <a:buFont typeface="Arial" panose="020B0604020202020204" pitchFamily="34" charset="0"/>
              <a:buChar char="•"/>
            </a:pPr>
            <a:endParaRPr lang="en-US" dirty="0">
              <a:solidFill>
                <a:srgbClr val="FFFF00"/>
              </a:solidFill>
            </a:endParaRPr>
          </a:p>
          <a:p>
            <a:pPr marL="285750" indent="-285750">
              <a:buFont typeface="Arial" panose="020B0604020202020204" pitchFamily="34" charset="0"/>
              <a:buChar char="•"/>
            </a:pPr>
            <a:r>
              <a:rPr lang="en-US" dirty="0" smtClean="0">
                <a:solidFill>
                  <a:srgbClr val="FFFF00"/>
                </a:solidFill>
              </a:rPr>
              <a:t>50 points attained.</a:t>
            </a:r>
          </a:p>
        </p:txBody>
      </p:sp>
      <p:sp>
        <p:nvSpPr>
          <p:cNvPr id="20" name="TextBox 19"/>
          <p:cNvSpPr txBox="1"/>
          <p:nvPr/>
        </p:nvSpPr>
        <p:spPr>
          <a:xfrm>
            <a:off x="6940193" y="2045732"/>
            <a:ext cx="1746607" cy="3693319"/>
          </a:xfrm>
          <a:prstGeom prst="rect">
            <a:avLst/>
          </a:prstGeom>
          <a:noFill/>
        </p:spPr>
        <p:txBody>
          <a:bodyPr wrap="square" rtlCol="0">
            <a:spAutoFit/>
          </a:bodyPr>
          <a:lstStyle/>
          <a:p>
            <a:r>
              <a:rPr lang="en-US" b="1" dirty="0" smtClean="0">
                <a:solidFill>
                  <a:schemeClr val="bg1"/>
                </a:solidFill>
              </a:rPr>
              <a:t>250” remain to be mitigated</a:t>
            </a:r>
            <a:r>
              <a:rPr lang="en-US" dirty="0" smtClean="0">
                <a:solidFill>
                  <a:schemeClr val="bg1"/>
                </a:solidFill>
              </a:rPr>
              <a:t>.</a:t>
            </a:r>
          </a:p>
          <a:p>
            <a:endParaRPr lang="en-US" dirty="0">
              <a:solidFill>
                <a:schemeClr val="bg1"/>
              </a:solidFill>
            </a:endParaRPr>
          </a:p>
          <a:p>
            <a:r>
              <a:rPr lang="en-US" dirty="0" smtClean="0">
                <a:solidFill>
                  <a:schemeClr val="bg1"/>
                </a:solidFill>
              </a:rPr>
              <a:t>	-25”</a:t>
            </a:r>
          </a:p>
          <a:p>
            <a:r>
              <a:rPr lang="en-US" dirty="0" smtClean="0">
                <a:solidFill>
                  <a:schemeClr val="bg1"/>
                </a:solidFill>
              </a:rPr>
              <a:t>	-25”</a:t>
            </a:r>
          </a:p>
          <a:p>
            <a:r>
              <a:rPr lang="en-US" dirty="0" smtClean="0">
                <a:solidFill>
                  <a:schemeClr val="bg1"/>
                </a:solidFill>
              </a:rPr>
              <a:t>	-75”</a:t>
            </a:r>
          </a:p>
          <a:p>
            <a:endParaRPr lang="en-US" dirty="0">
              <a:solidFill>
                <a:schemeClr val="bg1"/>
              </a:solidFill>
            </a:endParaRPr>
          </a:p>
          <a:p>
            <a:r>
              <a:rPr lang="en-US" dirty="0" smtClean="0">
                <a:solidFill>
                  <a:schemeClr val="bg1"/>
                </a:solidFill>
              </a:rPr>
              <a:t>	-100”</a:t>
            </a:r>
          </a:p>
          <a:p>
            <a:r>
              <a:rPr lang="en-US" dirty="0" smtClean="0">
                <a:solidFill>
                  <a:schemeClr val="bg1"/>
                </a:solidFill>
              </a:rPr>
              <a:t>	-25”</a:t>
            </a:r>
          </a:p>
          <a:p>
            <a:endParaRPr lang="en-US" dirty="0" smtClean="0">
              <a:solidFill>
                <a:schemeClr val="bg1"/>
              </a:solidFill>
            </a:endParaRPr>
          </a:p>
          <a:p>
            <a:r>
              <a:rPr lang="en-US" dirty="0" smtClean="0">
                <a:solidFill>
                  <a:schemeClr val="bg1"/>
                </a:solidFill>
              </a:rPr>
              <a:t>Total:	250”</a:t>
            </a:r>
          </a:p>
          <a:p>
            <a:endParaRPr lang="en-US" dirty="0">
              <a:solidFill>
                <a:schemeClr val="bg1"/>
              </a:solidFill>
            </a:endParaRPr>
          </a:p>
          <a:p>
            <a:r>
              <a:rPr lang="en-US" b="1" i="1" dirty="0" smtClean="0">
                <a:solidFill>
                  <a:srgbClr val="FFFF00"/>
                </a:solidFill>
              </a:rPr>
              <a:t>Complete!!</a:t>
            </a: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492952"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855859" y="1664860"/>
            <a:ext cx="1752600" cy="369332"/>
          </a:xfrm>
          <a:prstGeom prst="rect">
            <a:avLst/>
          </a:prstGeom>
          <a:noFill/>
        </p:spPr>
        <p:txBody>
          <a:bodyPr wrap="square" rtlCol="0">
            <a:spAutoFit/>
          </a:bodyPr>
          <a:lstStyle/>
          <a:p>
            <a:r>
              <a:rPr lang="en-US" dirty="0">
                <a:solidFill>
                  <a:schemeClr val="bg1"/>
                </a:solidFill>
              </a:rPr>
              <a:t>Implementation</a:t>
            </a:r>
          </a:p>
        </p:txBody>
      </p:sp>
      <p:sp>
        <p:nvSpPr>
          <p:cNvPr id="25" name="TextBox 24"/>
          <p:cNvSpPr txBox="1"/>
          <p:nvPr/>
        </p:nvSpPr>
        <p:spPr>
          <a:xfrm>
            <a:off x="1143000" y="2088508"/>
            <a:ext cx="1752600" cy="1169551"/>
          </a:xfrm>
          <a:prstGeom prst="rect">
            <a:avLst/>
          </a:prstGeom>
          <a:noFill/>
        </p:spPr>
        <p:txBody>
          <a:bodyPr wrap="square" rtlCol="0">
            <a:spAutoFit/>
          </a:bodyPr>
          <a:lstStyle/>
          <a:p>
            <a:r>
              <a:rPr lang="en-US" sz="1400" dirty="0" smtClean="0">
                <a:solidFill>
                  <a:srgbClr val="FFC000"/>
                </a:solidFill>
              </a:rPr>
              <a:t>Point total for lots over 3 </a:t>
            </a:r>
            <a:r>
              <a:rPr lang="en-US" sz="1400" dirty="0" err="1" smtClean="0">
                <a:solidFill>
                  <a:srgbClr val="FFC000"/>
                </a:solidFill>
              </a:rPr>
              <a:t>acs</a:t>
            </a:r>
            <a:r>
              <a:rPr lang="en-US" sz="1400" dirty="0" smtClean="0">
                <a:solidFill>
                  <a:srgbClr val="FFC000"/>
                </a:solidFill>
              </a:rPr>
              <a:t> is based on 50 points or a greater tree canopy cover prior to review.</a:t>
            </a:r>
            <a:endParaRPr lang="en-US" sz="1400" dirty="0">
              <a:solidFill>
                <a:srgbClr val="FFC000"/>
              </a:solidFill>
            </a:endParaRPr>
          </a:p>
        </p:txBody>
      </p:sp>
    </p:spTree>
    <p:extLst>
      <p:ext uri="{BB962C8B-B14F-4D97-AF65-F5344CB8AC3E}">
        <p14:creationId xmlns:p14="http://schemas.microsoft.com/office/powerpoint/2010/main" val="316155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10.135(e))</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43</a:t>
            </a:fld>
            <a:endParaRPr lang="en-US" dirty="0"/>
          </a:p>
        </p:txBody>
      </p:sp>
      <p:sp>
        <p:nvSpPr>
          <p:cNvPr id="7" name="TextBox 6"/>
          <p:cNvSpPr txBox="1"/>
          <p:nvPr/>
        </p:nvSpPr>
        <p:spPr>
          <a:xfrm>
            <a:off x="121467" y="1599486"/>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b="1" dirty="0">
                <a:solidFill>
                  <a:srgbClr val="FF0000"/>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46948" y="1551151"/>
            <a:ext cx="3933348" cy="4136517"/>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Available to all Single Family and Duplex construction sites.</a:t>
            </a:r>
          </a:p>
          <a:p>
            <a:pPr marL="742950" lvl="1" indent="-285750" algn="just">
              <a:spcBef>
                <a:spcPct val="20000"/>
              </a:spcBef>
              <a:buFont typeface="Arial" panose="020B0604020202020204" pitchFamily="34" charset="0"/>
              <a:buChar char="•"/>
            </a:pPr>
            <a:r>
              <a:rPr lang="en-US" dirty="0"/>
              <a:t>A canopy goal of 40% is set.</a:t>
            </a:r>
          </a:p>
          <a:p>
            <a:pPr marL="742950" lvl="1" indent="-285750" algn="just">
              <a:spcBef>
                <a:spcPct val="20000"/>
              </a:spcBef>
              <a:buFont typeface="Arial" panose="020B0604020202020204" pitchFamily="34" charset="0"/>
              <a:buChar char="•"/>
            </a:pPr>
            <a:r>
              <a:rPr lang="en-US" dirty="0"/>
              <a:t>Healthy existing trees and new nursery stock trees may be provided to achieve the tree canopy goal for the completion of tree mitigation for the property.</a:t>
            </a:r>
          </a:p>
          <a:p>
            <a:pPr marL="742950" lvl="1" indent="-285750" algn="just">
              <a:spcBef>
                <a:spcPct val="20000"/>
              </a:spcBef>
              <a:buFont typeface="Arial" panose="020B0604020202020204" pitchFamily="34" charset="0"/>
              <a:buChar char="•"/>
            </a:pPr>
            <a:r>
              <a:rPr lang="en-US" dirty="0"/>
              <a:t>Boundary trees on lot lines and adjoining properties may be used in the canopy cover calculation if the tree root system is protected.</a:t>
            </a:r>
          </a:p>
        </p:txBody>
      </p:sp>
    </p:spTree>
    <p:extLst>
      <p:ext uri="{BB962C8B-B14F-4D97-AF65-F5344CB8AC3E}">
        <p14:creationId xmlns:p14="http://schemas.microsoft.com/office/powerpoint/2010/main" val="1949788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10.135(f))</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44</a:t>
            </a:fld>
            <a:endParaRPr lang="en-US" dirty="0"/>
          </a:p>
        </p:txBody>
      </p:sp>
      <p:sp>
        <p:nvSpPr>
          <p:cNvPr id="7" name="TextBox 6"/>
          <p:cNvSpPr txBox="1"/>
          <p:nvPr/>
        </p:nvSpPr>
        <p:spPr>
          <a:xfrm>
            <a:off x="121467" y="1599486"/>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b="1" dirty="0">
                <a:solidFill>
                  <a:srgbClr val="FF0000"/>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72000" y="1551152"/>
            <a:ext cx="3933348" cy="5022914"/>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Conservation easements have been amended to be a </a:t>
            </a:r>
            <a:r>
              <a:rPr lang="en-US" b="1" dirty="0"/>
              <a:t>minimum of 20% of the size of the development impact area on the tree removal property</a:t>
            </a:r>
            <a:r>
              <a:rPr lang="en-US" dirty="0"/>
              <a:t>.</a:t>
            </a:r>
          </a:p>
          <a:p>
            <a:pPr marL="742950" lvl="1" indent="-285750" algn="just">
              <a:spcBef>
                <a:spcPct val="20000"/>
              </a:spcBef>
              <a:buFont typeface="Arial" panose="020B0604020202020204" pitchFamily="34" charset="0"/>
              <a:buChar char="•"/>
            </a:pPr>
            <a:r>
              <a:rPr lang="en-US" dirty="0"/>
              <a:t>Protected inches preserved in the conservation easement must be equal to or greater than the number of inches to be mitigated.</a:t>
            </a:r>
          </a:p>
          <a:p>
            <a:pPr marL="742950" lvl="1" indent="-285750" algn="just">
              <a:spcBef>
                <a:spcPct val="20000"/>
              </a:spcBef>
              <a:buFont typeface="Arial" panose="020B0604020202020204" pitchFamily="34" charset="0"/>
              <a:buChar char="•"/>
            </a:pPr>
            <a:r>
              <a:rPr lang="en-US" dirty="0"/>
              <a:t>The easement requires a FSD for baseline documentation.</a:t>
            </a:r>
          </a:p>
          <a:p>
            <a:pPr marL="742950" lvl="1" indent="-285750" algn="just">
              <a:spcBef>
                <a:spcPct val="20000"/>
              </a:spcBef>
              <a:buFont typeface="Arial" panose="020B0604020202020204" pitchFamily="34" charset="0"/>
              <a:buChar char="•"/>
            </a:pPr>
            <a:r>
              <a:rPr lang="en-US" dirty="0"/>
              <a:t>Additional standards have been introduced to assure the easement is designed for preservation purposes.</a:t>
            </a:r>
          </a:p>
          <a:p>
            <a:pPr lvl="0">
              <a:spcBef>
                <a:spcPct val="20000"/>
              </a:spcBef>
            </a:pPr>
            <a:r>
              <a:rPr lang="en-US" dirty="0"/>
              <a:t>        </a:t>
            </a:r>
          </a:p>
        </p:txBody>
      </p:sp>
    </p:spTree>
    <p:extLst>
      <p:ext uri="{BB962C8B-B14F-4D97-AF65-F5344CB8AC3E}">
        <p14:creationId xmlns:p14="http://schemas.microsoft.com/office/powerpoint/2010/main" val="223300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10.135(g))</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45</a:t>
            </a:fld>
            <a:endParaRPr lang="en-US" dirty="0"/>
          </a:p>
        </p:txBody>
      </p:sp>
      <p:sp>
        <p:nvSpPr>
          <p:cNvPr id="7" name="TextBox 6"/>
          <p:cNvSpPr txBox="1"/>
          <p:nvPr/>
        </p:nvSpPr>
        <p:spPr>
          <a:xfrm>
            <a:off x="121467" y="1599486"/>
            <a:ext cx="4631986" cy="4801314"/>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b="1" dirty="0">
                <a:solidFill>
                  <a:srgbClr val="FF0000"/>
                </a:solidFill>
              </a:rPr>
              <a:t>Give to  city’s park and rec department, or</a:t>
            </a:r>
          </a:p>
          <a:p>
            <a:pPr lvl="0">
              <a:spcBef>
                <a:spcPct val="20000"/>
              </a:spcBef>
            </a:pPr>
            <a:r>
              <a:rPr lang="en-US" b="1" dirty="0">
                <a:solidFill>
                  <a:srgbClr val="FF0000"/>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72000" y="1551152"/>
            <a:ext cx="3933348" cy="3083921"/>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b="1" dirty="0"/>
              <a:t>When mitigation cannot be </a:t>
            </a:r>
            <a:r>
              <a:rPr lang="en-US" b="1" dirty="0" smtClean="0"/>
              <a:t>managed </a:t>
            </a:r>
            <a:r>
              <a:rPr lang="en-US" b="1" dirty="0"/>
              <a:t>on site</a:t>
            </a:r>
            <a:r>
              <a:rPr lang="en-US" dirty="0"/>
              <a:t>, </a:t>
            </a:r>
            <a:r>
              <a:rPr lang="en-US" dirty="0" smtClean="0"/>
              <a:t>other </a:t>
            </a:r>
            <a:r>
              <a:rPr lang="en-US" dirty="0"/>
              <a:t>existing provisions are still available.</a:t>
            </a:r>
          </a:p>
          <a:p>
            <a:pPr marL="742950" lvl="1" indent="-285750" algn="just">
              <a:spcBef>
                <a:spcPct val="20000"/>
              </a:spcBef>
              <a:buFont typeface="Arial" panose="020B0604020202020204" pitchFamily="34" charset="0"/>
              <a:buChar char="•"/>
            </a:pPr>
            <a:r>
              <a:rPr lang="en-US" dirty="0"/>
              <a:t>Providing trees to the Park </a:t>
            </a:r>
            <a:r>
              <a:rPr lang="en-US" dirty="0" err="1" smtClean="0"/>
              <a:t>Dept</a:t>
            </a:r>
            <a:endParaRPr lang="en-US" dirty="0"/>
          </a:p>
          <a:p>
            <a:pPr marL="742950" lvl="1" indent="-285750" algn="just">
              <a:spcBef>
                <a:spcPct val="20000"/>
              </a:spcBef>
              <a:buFont typeface="Arial" panose="020B0604020202020204" pitchFamily="34" charset="0"/>
              <a:buChar char="•"/>
            </a:pPr>
            <a:r>
              <a:rPr lang="en-US" dirty="0" smtClean="0"/>
              <a:t>Amended </a:t>
            </a:r>
            <a:r>
              <a:rPr lang="en-US" dirty="0"/>
              <a:t>planting off-site to extend to 5 miles (previously 1 mile) away from the tree removal property.</a:t>
            </a:r>
          </a:p>
          <a:p>
            <a:pPr marL="742950" lvl="1" indent="-285750" algn="just">
              <a:spcBef>
                <a:spcPct val="20000"/>
              </a:spcBef>
              <a:buFont typeface="Arial" panose="020B0604020202020204" pitchFamily="34" charset="0"/>
              <a:buChar char="•"/>
            </a:pPr>
            <a:endParaRPr lang="en-US" dirty="0">
              <a:solidFill>
                <a:srgbClr val="FF0000"/>
              </a:solidFill>
            </a:endParaRPr>
          </a:p>
          <a:p>
            <a:pPr lvl="0">
              <a:spcBef>
                <a:spcPct val="20000"/>
              </a:spcBef>
            </a:pPr>
            <a:r>
              <a:rPr lang="en-US" dirty="0"/>
              <a:t>        </a:t>
            </a:r>
          </a:p>
        </p:txBody>
      </p:sp>
    </p:spTree>
    <p:extLst>
      <p:ext uri="{BB962C8B-B14F-4D97-AF65-F5344CB8AC3E}">
        <p14:creationId xmlns:p14="http://schemas.microsoft.com/office/powerpoint/2010/main" val="228045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10.135(h))</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46</a:t>
            </a:fld>
            <a:endParaRPr lang="en-US" dirty="0"/>
          </a:p>
        </p:txBody>
      </p:sp>
      <p:sp>
        <p:nvSpPr>
          <p:cNvPr id="7" name="TextBox 6"/>
          <p:cNvSpPr txBox="1"/>
          <p:nvPr/>
        </p:nvSpPr>
        <p:spPr>
          <a:xfrm>
            <a:off x="121467" y="1599486"/>
            <a:ext cx="4631986" cy="4801314"/>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Give to  city’s park and rec department,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a:t>
            </a:r>
            <a:r>
              <a:rPr lang="en-US" b="1" dirty="0">
                <a:solidFill>
                  <a:srgbClr val="FF0000"/>
                </a:solidFill>
              </a:rPr>
              <a:t>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72000" y="1436899"/>
            <a:ext cx="3933348" cy="5189113"/>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Recommendation:   The amount of the Fund payment is determined by using the formula for appraising the value of a tree, as derived by the </a:t>
            </a:r>
            <a:r>
              <a:rPr lang="en-US" i="1" dirty="0"/>
              <a:t>Guide for Plant Appraisal</a:t>
            </a:r>
            <a:r>
              <a:rPr lang="en-US" dirty="0"/>
              <a:t>.</a:t>
            </a:r>
          </a:p>
          <a:p>
            <a:pPr marL="742950" lvl="1" indent="-285750" algn="just">
              <a:spcBef>
                <a:spcPct val="20000"/>
              </a:spcBef>
              <a:buFont typeface="Arial" panose="020B0604020202020204" pitchFamily="34" charset="0"/>
              <a:buChar char="•"/>
            </a:pPr>
            <a:r>
              <a:rPr lang="en-US" dirty="0"/>
              <a:t>A set </a:t>
            </a:r>
            <a:r>
              <a:rPr lang="en-US" b="1" dirty="0"/>
              <a:t>dollar cost per inch </a:t>
            </a:r>
            <a:r>
              <a:rPr lang="en-US" dirty="0"/>
              <a:t>would be established using the formula </a:t>
            </a:r>
            <a:r>
              <a:rPr lang="en-US" dirty="0" smtClean="0"/>
              <a:t>to include regional </a:t>
            </a:r>
            <a:r>
              <a:rPr lang="en-US" dirty="0"/>
              <a:t>calculations for tree cost.</a:t>
            </a:r>
          </a:p>
          <a:p>
            <a:pPr marL="742950" lvl="1" indent="-285750" algn="just">
              <a:spcBef>
                <a:spcPct val="20000"/>
              </a:spcBef>
              <a:buFont typeface="Arial" panose="020B0604020202020204" pitchFamily="34" charset="0"/>
              <a:buChar char="•"/>
            </a:pPr>
            <a:r>
              <a:rPr lang="en-US" dirty="0"/>
              <a:t>The proposed uses for the Fund have been increased to include a Master Plan, for funding  management of the Fund, and public tree education, while assuring uses for planting trees on public property and for acquiring wooded property.</a:t>
            </a:r>
          </a:p>
        </p:txBody>
      </p:sp>
    </p:spTree>
    <p:extLst>
      <p:ext uri="{BB962C8B-B14F-4D97-AF65-F5344CB8AC3E}">
        <p14:creationId xmlns:p14="http://schemas.microsoft.com/office/powerpoint/2010/main" val="1739083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Conservation and Maintenance</a:t>
            </a:r>
            <a:r>
              <a:rPr lang="en-US" sz="4200" b="1" dirty="0"/>
              <a:t/>
            </a:r>
            <a:br>
              <a:rPr lang="en-US" sz="4200" b="1" dirty="0"/>
            </a:br>
            <a:r>
              <a:rPr lang="en-US" sz="3600" b="1" dirty="0"/>
              <a:t>(10.136)</a:t>
            </a:r>
          </a:p>
        </p:txBody>
      </p:sp>
      <p:sp>
        <p:nvSpPr>
          <p:cNvPr id="4" name="Slide Number Placeholder 3"/>
          <p:cNvSpPr>
            <a:spLocks noGrp="1"/>
          </p:cNvSpPr>
          <p:nvPr>
            <p:ph type="sldNum" sz="quarter" idx="12"/>
          </p:nvPr>
        </p:nvSpPr>
        <p:spPr/>
        <p:txBody>
          <a:bodyPr/>
          <a:lstStyle/>
          <a:p>
            <a:fld id="{F939DA61-8DBE-4DB8-AE66-E7403E851304}" type="slidenum">
              <a:rPr lang="en-US" smtClean="0"/>
              <a:pPr/>
              <a:t>47</a:t>
            </a:fld>
            <a:endParaRPr lang="en-US" dirty="0"/>
          </a:p>
        </p:txBody>
      </p:sp>
      <p:sp>
        <p:nvSpPr>
          <p:cNvPr id="3" name="TextBox 2"/>
          <p:cNvSpPr txBox="1"/>
          <p:nvPr/>
        </p:nvSpPr>
        <p:spPr>
          <a:xfrm>
            <a:off x="4876800" y="1524000"/>
            <a:ext cx="4038601" cy="261610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b="1" dirty="0">
                <a:solidFill>
                  <a:prstClr val="black"/>
                </a:solidFill>
              </a:rPr>
              <a:t>City trees </a:t>
            </a:r>
            <a:r>
              <a:rPr lang="en-US" sz="2000" dirty="0">
                <a:solidFill>
                  <a:prstClr val="black"/>
                </a:solidFill>
              </a:rPr>
              <a:t>must be established and maintained in conformity to ANSI technical and safety standards, ISA Best Management Practices, and American Standard for Nursery Stock provisions, as applicable.</a:t>
            </a:r>
          </a:p>
          <a:p>
            <a:pPr marL="342900" lvl="0" indent="-342900">
              <a:spcBef>
                <a:spcPct val="20000"/>
              </a:spcBef>
              <a:buFont typeface="Arial" panose="020B0604020202020204" pitchFamily="34" charset="0"/>
              <a:buChar char="•"/>
            </a:pPr>
            <a:endParaRPr lang="en-US" sz="2000" dirty="0"/>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b="1" dirty="0">
                <a:solidFill>
                  <a:srgbClr val="FF0000"/>
                </a:solidFill>
              </a:rPr>
              <a:t>      .136      </a:t>
            </a:r>
            <a:r>
              <a:rPr lang="en-US" sz="2400" b="1" strike="sngStrike" dirty="0">
                <a:solidFill>
                  <a:srgbClr val="FF0000"/>
                </a:solidFill>
              </a:rPr>
              <a:t>Preservation</a:t>
            </a:r>
            <a:r>
              <a:rPr lang="en-US" sz="2400" b="1" dirty="0">
                <a:solidFill>
                  <a:srgbClr val="FF0000"/>
                </a:solidFill>
              </a:rPr>
              <a:t> </a:t>
            </a:r>
            <a:r>
              <a:rPr lang="en-US" sz="2400" b="1" u="sng" dirty="0">
                <a:solidFill>
                  <a:srgbClr val="FF0000"/>
                </a:solidFill>
              </a:rPr>
              <a:t>Conservation and </a:t>
            </a:r>
            <a:r>
              <a:rPr lang="en-US" sz="2400" b="1" dirty="0">
                <a:solidFill>
                  <a:srgbClr val="FF0000"/>
                </a:solidFill>
              </a:rPr>
              <a:t>	 	 </a:t>
            </a:r>
            <a:r>
              <a:rPr lang="en-US" sz="2400" b="1" u="sng" dirty="0">
                <a:solidFill>
                  <a:srgbClr val="FF0000"/>
                </a:solidFill>
              </a:rPr>
              <a:t>Maintenance</a:t>
            </a:r>
            <a:r>
              <a:rPr lang="en-US" sz="2400" b="1" dirty="0">
                <a:solidFill>
                  <a:srgbClr val="FF0000"/>
                </a:solidFill>
              </a:rPr>
              <a:t> of Protected Trees  	 </a:t>
            </a:r>
          </a:p>
          <a:p>
            <a:pPr marL="0" indent="0">
              <a:buNone/>
            </a:pPr>
            <a:r>
              <a:rPr lang="en-US" b="1" dirty="0">
                <a:solidFill>
                  <a:srgbClr val="FF0000"/>
                </a:solidFill>
              </a:rPr>
              <a:t>	 </a:t>
            </a:r>
            <a:r>
              <a:rPr lang="en-US" sz="2400" b="1" dirty="0">
                <a:solidFill>
                  <a:srgbClr val="FF0000"/>
                </a:solidFill>
              </a:rPr>
              <a:t>During Construction or Other  	 </a:t>
            </a:r>
          </a:p>
          <a:p>
            <a:pPr marL="0" indent="0">
              <a:buNone/>
            </a:pPr>
            <a:r>
              <a:rPr lang="en-US" b="1" dirty="0">
                <a:solidFill>
                  <a:srgbClr val="FF0000"/>
                </a:solidFill>
              </a:rPr>
              <a:t>	 </a:t>
            </a:r>
            <a:r>
              <a:rPr lang="en-US" sz="2400" b="1" dirty="0">
                <a:solidFill>
                  <a:srgbClr val="FF0000"/>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pic>
        <p:nvPicPr>
          <p:cNvPr id="8" name="Picture 2">
            <a:extLst>
              <a:ext uri="{FF2B5EF4-FFF2-40B4-BE49-F238E27FC236}">
                <a16:creationId xmlns="" xmlns:a16="http://schemas.microsoft.com/office/drawing/2014/main" id="{4E490D43-CBD2-43C8-92EA-B0FA18F0B1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0556" y="3846702"/>
            <a:ext cx="1639232" cy="245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 xmlns:a16="http://schemas.microsoft.com/office/drawing/2014/main" id="{2E5C1FFD-7170-4F8A-B866-A217C982CC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988" y="3862866"/>
            <a:ext cx="1900812" cy="245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150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Conservation and Maintenance</a:t>
            </a:r>
            <a:br>
              <a:rPr lang="en-US" sz="4200" b="1" dirty="0"/>
            </a:br>
            <a:r>
              <a:rPr lang="en-US" sz="3600" b="1" dirty="0"/>
              <a:t>(10.136)</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48</a:t>
            </a:fld>
            <a:endParaRPr lang="en-US" dirty="0"/>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b="1" dirty="0">
                <a:solidFill>
                  <a:srgbClr val="FF0000"/>
                </a:solidFill>
              </a:rPr>
              <a:t>      .136      </a:t>
            </a:r>
            <a:r>
              <a:rPr lang="en-US" sz="2400" b="1" strike="sngStrike" dirty="0">
                <a:solidFill>
                  <a:srgbClr val="FF0000"/>
                </a:solidFill>
              </a:rPr>
              <a:t>Preservation</a:t>
            </a:r>
            <a:r>
              <a:rPr lang="en-US" sz="2400" b="1" dirty="0">
                <a:solidFill>
                  <a:srgbClr val="FF0000"/>
                </a:solidFill>
              </a:rPr>
              <a:t> </a:t>
            </a:r>
            <a:r>
              <a:rPr lang="en-US" sz="2400" b="1" u="sng" dirty="0">
                <a:solidFill>
                  <a:srgbClr val="FF0000"/>
                </a:solidFill>
              </a:rPr>
              <a:t>Conservation and </a:t>
            </a:r>
            <a:r>
              <a:rPr lang="en-US" sz="2400" b="1" dirty="0">
                <a:solidFill>
                  <a:srgbClr val="FF0000"/>
                </a:solidFill>
              </a:rPr>
              <a:t>	 	 </a:t>
            </a:r>
            <a:r>
              <a:rPr lang="en-US" sz="2400" b="1" u="sng" dirty="0">
                <a:solidFill>
                  <a:srgbClr val="FF0000"/>
                </a:solidFill>
              </a:rPr>
              <a:t>Maintenance</a:t>
            </a:r>
            <a:r>
              <a:rPr lang="en-US" sz="2400" b="1" dirty="0">
                <a:solidFill>
                  <a:srgbClr val="FF0000"/>
                </a:solidFill>
              </a:rPr>
              <a:t> of Protected Trees  	 </a:t>
            </a:r>
          </a:p>
          <a:p>
            <a:pPr marL="0" indent="0">
              <a:buNone/>
            </a:pPr>
            <a:r>
              <a:rPr lang="en-US" b="1" dirty="0">
                <a:solidFill>
                  <a:srgbClr val="FF0000"/>
                </a:solidFill>
              </a:rPr>
              <a:t>	 </a:t>
            </a:r>
            <a:r>
              <a:rPr lang="en-US" sz="2400" b="1" dirty="0">
                <a:solidFill>
                  <a:srgbClr val="FF0000"/>
                </a:solidFill>
              </a:rPr>
              <a:t>During Construction or Other  	 </a:t>
            </a:r>
          </a:p>
          <a:p>
            <a:pPr marL="0" indent="0">
              <a:buNone/>
            </a:pPr>
            <a:r>
              <a:rPr lang="en-US" b="1" dirty="0">
                <a:solidFill>
                  <a:srgbClr val="FF0000"/>
                </a:solidFill>
              </a:rPr>
              <a:t>	 </a:t>
            </a:r>
            <a:r>
              <a:rPr lang="en-US" sz="2400" b="1" dirty="0">
                <a:solidFill>
                  <a:srgbClr val="FF0000"/>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
        <p:nvSpPr>
          <p:cNvPr id="5" name="TextBox 4">
            <a:extLst>
              <a:ext uri="{FF2B5EF4-FFF2-40B4-BE49-F238E27FC236}">
                <a16:creationId xmlns="" xmlns:a16="http://schemas.microsoft.com/office/drawing/2014/main" id="{F586F53C-3EC0-40A9-B2C6-A6F9E21B4E46}"/>
              </a:ext>
            </a:extLst>
          </p:cNvPr>
          <p:cNvSpPr txBox="1"/>
          <p:nvPr/>
        </p:nvSpPr>
        <p:spPr>
          <a:xfrm>
            <a:off x="4876800" y="1828800"/>
            <a:ext cx="3810000" cy="4247317"/>
          </a:xfrm>
          <a:prstGeom prst="rect">
            <a:avLst/>
          </a:prstGeom>
          <a:noFill/>
        </p:spPr>
        <p:txBody>
          <a:bodyPr wrap="square" rtlCol="0">
            <a:spAutoFit/>
          </a:bodyPr>
          <a:lstStyle/>
          <a:p>
            <a:r>
              <a:rPr lang="en-US" b="1" dirty="0"/>
              <a:t>Tree protection plan </a:t>
            </a:r>
            <a:r>
              <a:rPr lang="en-US" dirty="0"/>
              <a:t>requirements have been enhanced with direction by ANSI A300 Standards for Tree Care Operations and ISA Best Management Practices. </a:t>
            </a:r>
          </a:p>
          <a:p>
            <a:r>
              <a:rPr lang="en-US" b="1" dirty="0"/>
              <a:t>Tree protection fencing </a:t>
            </a:r>
            <a:r>
              <a:rPr lang="en-US" dirty="0"/>
              <a:t>requirements are the same as currently applied, except it must be secured and rigid six-feet tall fences in conditions of:</a:t>
            </a:r>
          </a:p>
          <a:p>
            <a:pPr marL="285750" indent="-285750">
              <a:buFont typeface="Arial" panose="020B0604020202020204" pitchFamily="34" charset="0"/>
              <a:buChar char="•"/>
            </a:pPr>
            <a:r>
              <a:rPr lang="en-US" dirty="0"/>
              <a:t>Enforcement of work site violations</a:t>
            </a:r>
          </a:p>
          <a:p>
            <a:pPr marL="285750" indent="-285750">
              <a:buFont typeface="Arial" panose="020B0604020202020204" pitchFamily="34" charset="0"/>
              <a:buChar char="•"/>
            </a:pPr>
            <a:r>
              <a:rPr lang="en-US" dirty="0"/>
              <a:t>Significant or historic tree</a:t>
            </a:r>
          </a:p>
          <a:p>
            <a:pPr marL="285750" indent="-285750">
              <a:buFont typeface="Arial" panose="020B0604020202020204" pitchFamily="34" charset="0"/>
              <a:buChar char="•"/>
            </a:pPr>
            <a:r>
              <a:rPr lang="en-US" dirty="0"/>
              <a:t>Sustainable Development Incentive tree protections in work zones</a:t>
            </a:r>
          </a:p>
          <a:p>
            <a:pPr marL="285750" indent="-285750">
              <a:buFont typeface="Arial" panose="020B0604020202020204" pitchFamily="34" charset="0"/>
              <a:buChar char="•"/>
            </a:pPr>
            <a:r>
              <a:rPr lang="en-US" dirty="0"/>
              <a:t>Sites under residential tree canopy cover credit in work zones</a:t>
            </a:r>
          </a:p>
        </p:txBody>
      </p:sp>
    </p:spTree>
    <p:extLst>
      <p:ext uri="{BB962C8B-B14F-4D97-AF65-F5344CB8AC3E}">
        <p14:creationId xmlns:p14="http://schemas.microsoft.com/office/powerpoint/2010/main" val="2742151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Urban Forest Conservation </a:t>
            </a:r>
            <a:br>
              <a:rPr lang="en-US" sz="4200" b="1" dirty="0" smtClean="0"/>
            </a:br>
            <a:r>
              <a:rPr lang="en-US" sz="4200" b="1" dirty="0" smtClean="0"/>
              <a:t>(</a:t>
            </a:r>
            <a:r>
              <a:rPr lang="en-US" sz="4200" b="1" dirty="0"/>
              <a:t>10.137, 10.138, 10.139, 10.140)</a:t>
            </a:r>
          </a:p>
        </p:txBody>
      </p:sp>
      <p:sp>
        <p:nvSpPr>
          <p:cNvPr id="4" name="Slide Number Placeholder 3"/>
          <p:cNvSpPr>
            <a:spLocks noGrp="1"/>
          </p:cNvSpPr>
          <p:nvPr>
            <p:ph type="sldNum" sz="quarter" idx="12"/>
          </p:nvPr>
        </p:nvSpPr>
        <p:spPr/>
        <p:txBody>
          <a:bodyPr/>
          <a:lstStyle/>
          <a:p>
            <a:fld id="{F939DA61-8DBE-4DB8-AE66-E7403E851304}" type="slidenum">
              <a:rPr lang="en-US" smtClean="0"/>
              <a:pPr/>
              <a:t>49</a:t>
            </a:fld>
            <a:endParaRPr lang="en-US" dirty="0"/>
          </a:p>
        </p:txBody>
      </p:sp>
      <p:sp>
        <p:nvSpPr>
          <p:cNvPr id="3" name="TextBox 2"/>
          <p:cNvSpPr txBox="1"/>
          <p:nvPr/>
        </p:nvSpPr>
        <p:spPr>
          <a:xfrm>
            <a:off x="4571999" y="1524000"/>
            <a:ext cx="4327187" cy="5201424"/>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b="1" dirty="0">
                <a:solidFill>
                  <a:prstClr val="black"/>
                </a:solidFill>
              </a:rPr>
              <a:t>Stop work orders </a:t>
            </a:r>
            <a:r>
              <a:rPr lang="en-US" sz="2000" dirty="0">
                <a:solidFill>
                  <a:prstClr val="black"/>
                </a:solidFill>
              </a:rPr>
              <a:t>are still applicable.</a:t>
            </a:r>
          </a:p>
          <a:p>
            <a:pPr marL="342900" lvl="0" indent="-342900">
              <a:spcBef>
                <a:spcPct val="20000"/>
              </a:spcBef>
              <a:buFont typeface="Arial" panose="020B0604020202020204" pitchFamily="34" charset="0"/>
              <a:buChar char="•"/>
            </a:pPr>
            <a:r>
              <a:rPr lang="en-US" sz="2000" b="1" dirty="0">
                <a:solidFill>
                  <a:prstClr val="black"/>
                </a:solidFill>
              </a:rPr>
              <a:t>Mitigation of unauthorized tree removals</a:t>
            </a:r>
            <a:r>
              <a:rPr lang="en-US" sz="2000" dirty="0">
                <a:solidFill>
                  <a:prstClr val="black"/>
                </a:solidFill>
              </a:rPr>
              <a:t> may now be assessed by the building official on property where physical evidence of the removed trees has been destroyed without a survey.  Assessment is completed by a Forest Stand Delineation of aerial imagery and other available evidence.</a:t>
            </a:r>
          </a:p>
          <a:p>
            <a:pPr marL="342900" lvl="0" indent="-342900">
              <a:spcBef>
                <a:spcPct val="20000"/>
              </a:spcBef>
              <a:buFont typeface="Arial" panose="020B0604020202020204" pitchFamily="34" charset="0"/>
              <a:buChar char="•"/>
            </a:pPr>
            <a:r>
              <a:rPr lang="en-US" sz="2000" b="1" dirty="0">
                <a:solidFill>
                  <a:prstClr val="black"/>
                </a:solidFill>
              </a:rPr>
              <a:t>Appeals and fines </a:t>
            </a:r>
            <a:r>
              <a:rPr lang="en-US" sz="2000" dirty="0">
                <a:solidFill>
                  <a:prstClr val="black"/>
                </a:solidFill>
              </a:rPr>
              <a:t>standards remain the same.</a:t>
            </a:r>
          </a:p>
          <a:p>
            <a:pPr marL="342900" lvl="0" indent="-342900">
              <a:spcBef>
                <a:spcPct val="20000"/>
              </a:spcBef>
              <a:buFont typeface="Arial" panose="020B0604020202020204" pitchFamily="34" charset="0"/>
              <a:buChar char="•"/>
            </a:pPr>
            <a:r>
              <a:rPr lang="en-US" sz="2000" b="1" dirty="0">
                <a:solidFill>
                  <a:prstClr val="black"/>
                </a:solidFill>
              </a:rPr>
              <a:t>Defenses to prosecution </a:t>
            </a:r>
            <a:r>
              <a:rPr lang="en-US" sz="2000" dirty="0">
                <a:solidFill>
                  <a:prstClr val="black"/>
                </a:solidFill>
              </a:rPr>
              <a:t>is amended to define the forms of infrastructure engineering on private property which qualify.</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b="1" dirty="0">
                <a:solidFill>
                  <a:srgbClr val="FF0000"/>
                </a:solidFill>
              </a:rPr>
              <a:t>      .137      Violation of this Division</a:t>
            </a:r>
          </a:p>
          <a:p>
            <a:pPr marL="0" indent="0">
              <a:buNone/>
            </a:pPr>
            <a:r>
              <a:rPr lang="en-US" sz="2400" b="1" dirty="0">
                <a:solidFill>
                  <a:srgbClr val="FF0000"/>
                </a:solidFill>
              </a:rPr>
              <a:t>      .138      Appeals</a:t>
            </a:r>
          </a:p>
          <a:p>
            <a:pPr marL="0" indent="0">
              <a:buNone/>
            </a:pPr>
            <a:r>
              <a:rPr lang="en-US" sz="2400" b="1" dirty="0">
                <a:solidFill>
                  <a:srgbClr val="FF0000"/>
                </a:solidFill>
              </a:rPr>
              <a:t>      .139      Fines</a:t>
            </a:r>
          </a:p>
          <a:p>
            <a:pPr marL="0" indent="0">
              <a:buNone/>
            </a:pPr>
            <a:r>
              <a:rPr lang="en-US" sz="2400" b="1" dirty="0">
                <a:solidFill>
                  <a:srgbClr val="FF0000"/>
                </a:solidFill>
              </a:rPr>
              <a:t>      .140      Criminal Responsibility and Defenses to </a:t>
            </a:r>
          </a:p>
          <a:p>
            <a:pPr marL="0" indent="0">
              <a:buNone/>
            </a:pPr>
            <a:r>
              <a:rPr lang="en-US" b="1" dirty="0">
                <a:solidFill>
                  <a:srgbClr val="FF0000"/>
                </a:solidFill>
              </a:rPr>
              <a:t> 	 </a:t>
            </a:r>
            <a:r>
              <a:rPr lang="en-US" sz="2400" b="1" dirty="0">
                <a:solidFill>
                  <a:srgbClr val="FF0000"/>
                </a:solidFill>
              </a:rPr>
              <a:t>Prosecution</a:t>
            </a:r>
          </a:p>
          <a:p>
            <a:pPr marL="457200" lvl="1" indent="0">
              <a:buNone/>
            </a:pPr>
            <a:endParaRPr lang="en-US" dirty="0"/>
          </a:p>
        </p:txBody>
      </p:sp>
    </p:spTree>
    <p:extLst>
      <p:ext uri="{BB962C8B-B14F-4D97-AF65-F5344CB8AC3E}">
        <p14:creationId xmlns:p14="http://schemas.microsoft.com/office/powerpoint/2010/main" val="145058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smtClean="0"/>
              <a:t>Benefits And Costs</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5</a:t>
            </a:fld>
            <a:endParaRPr lang="en-US" dirty="0"/>
          </a:p>
        </p:txBody>
      </p:sp>
      <p:sp>
        <p:nvSpPr>
          <p:cNvPr id="6" name="Content Placeholder 5"/>
          <p:cNvSpPr txBox="1">
            <a:spLocks noGrp="1"/>
          </p:cNvSpPr>
          <p:nvPr>
            <p:ph idx="1"/>
          </p:nvPr>
        </p:nvSpPr>
        <p:spPr>
          <a:xfrm>
            <a:off x="457200" y="1507552"/>
            <a:ext cx="8229600" cy="4690515"/>
          </a:xfrm>
          <a:prstGeom prst="rect">
            <a:avLst/>
          </a:prstGeom>
          <a:noFill/>
        </p:spPr>
        <p:txBody>
          <a:bodyPr wrap="square" rtlCol="0">
            <a:spAutoFit/>
          </a:bodyPr>
          <a:lstStyle/>
          <a:p>
            <a:pPr marL="0" indent="0">
              <a:buNone/>
            </a:pPr>
            <a:r>
              <a:rPr lang="en-US" sz="1800" b="1" dirty="0" smtClean="0"/>
              <a:t>BENEFITS OF TREES:</a:t>
            </a:r>
          </a:p>
          <a:p>
            <a:r>
              <a:rPr lang="en-US" sz="1800" dirty="0" smtClean="0"/>
              <a:t>Improve </a:t>
            </a:r>
            <a:r>
              <a:rPr lang="en-US" sz="1800" dirty="0"/>
              <a:t>air quality and human physical and mental health conditions.</a:t>
            </a:r>
          </a:p>
          <a:p>
            <a:r>
              <a:rPr lang="en-US" sz="1800" dirty="0" smtClean="0"/>
              <a:t>Save </a:t>
            </a:r>
            <a:r>
              <a:rPr lang="en-US" sz="1800" dirty="0"/>
              <a:t>home and community energy.</a:t>
            </a:r>
          </a:p>
          <a:p>
            <a:r>
              <a:rPr lang="en-US" sz="1800" dirty="0" smtClean="0"/>
              <a:t>Reduce </a:t>
            </a:r>
            <a:r>
              <a:rPr lang="en-US" sz="1800" dirty="0" err="1"/>
              <a:t>stormwater</a:t>
            </a:r>
            <a:r>
              <a:rPr lang="en-US" sz="1800" dirty="0"/>
              <a:t> runoff.</a:t>
            </a:r>
          </a:p>
          <a:p>
            <a:r>
              <a:rPr lang="en-US" sz="1800" dirty="0" smtClean="0"/>
              <a:t>Improve </a:t>
            </a:r>
            <a:r>
              <a:rPr lang="en-US" sz="1800" dirty="0"/>
              <a:t>water quality and reduce soil erosion.</a:t>
            </a:r>
          </a:p>
          <a:p>
            <a:r>
              <a:rPr lang="en-US" sz="1800" dirty="0" smtClean="0"/>
              <a:t>Provide </a:t>
            </a:r>
            <a:r>
              <a:rPr lang="en-US" sz="1800" dirty="0"/>
              <a:t>wildlife food and habitat.</a:t>
            </a:r>
          </a:p>
          <a:p>
            <a:r>
              <a:rPr lang="en-US" sz="1800" dirty="0" smtClean="0"/>
              <a:t>Enhance </a:t>
            </a:r>
            <a:r>
              <a:rPr lang="en-US" sz="1800" dirty="0"/>
              <a:t>property values and improve customer activity in commercial uses.</a:t>
            </a:r>
          </a:p>
          <a:p>
            <a:r>
              <a:rPr lang="en-US" sz="1800" dirty="0" smtClean="0"/>
              <a:t>Enhance </a:t>
            </a:r>
            <a:r>
              <a:rPr lang="en-US" sz="1800" dirty="0"/>
              <a:t>recreational activities.</a:t>
            </a:r>
          </a:p>
          <a:p>
            <a:pPr marL="0" indent="0">
              <a:buNone/>
            </a:pPr>
            <a:r>
              <a:rPr lang="en-US" sz="1800" b="1" dirty="0" smtClean="0"/>
              <a:t>COSTS OF TREES:</a:t>
            </a:r>
          </a:p>
          <a:p>
            <a:r>
              <a:rPr lang="en-US" sz="1800" dirty="0" smtClean="0"/>
              <a:t>Tree </a:t>
            </a:r>
            <a:r>
              <a:rPr lang="en-US" sz="1800" dirty="0"/>
              <a:t>surveys and </a:t>
            </a:r>
            <a:r>
              <a:rPr lang="en-US" sz="1800" dirty="0" smtClean="0"/>
              <a:t>evaluations</a:t>
            </a:r>
          </a:p>
          <a:p>
            <a:r>
              <a:rPr lang="en-US" sz="1800" dirty="0" smtClean="0"/>
              <a:t>Quality </a:t>
            </a:r>
            <a:r>
              <a:rPr lang="en-US" sz="1800" dirty="0"/>
              <a:t>nursery stock </a:t>
            </a:r>
            <a:endParaRPr lang="en-US" sz="1800" dirty="0" smtClean="0"/>
          </a:p>
          <a:p>
            <a:r>
              <a:rPr lang="en-US" sz="1800" dirty="0" smtClean="0"/>
              <a:t>Regular maintenance </a:t>
            </a:r>
          </a:p>
          <a:p>
            <a:r>
              <a:rPr lang="en-US" sz="1800" dirty="0" smtClean="0"/>
              <a:t>Removal </a:t>
            </a:r>
            <a:r>
              <a:rPr lang="en-US" sz="1800" dirty="0"/>
              <a:t>of dead large trees </a:t>
            </a:r>
            <a:endParaRPr lang="en-US" sz="1800" dirty="0" smtClean="0"/>
          </a:p>
          <a:p>
            <a:r>
              <a:rPr lang="en-US" sz="1800" dirty="0" smtClean="0"/>
              <a:t>Improper location can </a:t>
            </a:r>
            <a:r>
              <a:rPr lang="en-US" sz="1800" dirty="0"/>
              <a:t>damage </a:t>
            </a:r>
            <a:r>
              <a:rPr lang="en-US" sz="1800" dirty="0" smtClean="0"/>
              <a:t>infrastructure</a:t>
            </a:r>
            <a:endParaRPr lang="en-US" sz="1800" dirty="0"/>
          </a:p>
        </p:txBody>
      </p:sp>
    </p:spTree>
    <p:extLst>
      <p:ext uri="{BB962C8B-B14F-4D97-AF65-F5344CB8AC3E}">
        <p14:creationId xmlns:p14="http://schemas.microsoft.com/office/powerpoint/2010/main" val="718813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SCHEDULE</a:t>
            </a:r>
          </a:p>
        </p:txBody>
      </p:sp>
      <p:sp>
        <p:nvSpPr>
          <p:cNvPr id="4" name="Slide Number Placeholder 3"/>
          <p:cNvSpPr>
            <a:spLocks noGrp="1"/>
          </p:cNvSpPr>
          <p:nvPr>
            <p:ph type="sldNum" sz="quarter" idx="12"/>
          </p:nvPr>
        </p:nvSpPr>
        <p:spPr/>
        <p:txBody>
          <a:bodyPr/>
          <a:lstStyle/>
          <a:p>
            <a:fld id="{F939DA61-8DBE-4DB8-AE66-E7403E851304}" type="slidenum">
              <a:rPr lang="en-US" smtClean="0"/>
              <a:pPr/>
              <a:t>50</a:t>
            </a:fld>
            <a:endParaRPr lang="en-US" dirty="0"/>
          </a:p>
        </p:txBody>
      </p:sp>
      <p:sp>
        <p:nvSpPr>
          <p:cNvPr id="5" name="Content Placeholder 4"/>
          <p:cNvSpPr txBox="1">
            <a:spLocks/>
          </p:cNvSpPr>
          <p:nvPr/>
        </p:nvSpPr>
        <p:spPr>
          <a:xfrm>
            <a:off x="304800" y="1828800"/>
            <a:ext cx="8458200" cy="4191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July 20, 2017	     CPC Briefing and Agenda item for Action	</a:t>
            </a:r>
          </a:p>
          <a:p>
            <a:pPr marL="0" indent="0">
              <a:buNone/>
            </a:pPr>
            <a:endParaRPr lang="en-US" sz="2400" dirty="0"/>
          </a:p>
          <a:p>
            <a:pPr marL="0" indent="0">
              <a:buNone/>
            </a:pPr>
            <a:endParaRPr lang="en-US" sz="2400" dirty="0"/>
          </a:p>
          <a:p>
            <a:pPr marL="0" indent="0">
              <a:buNone/>
            </a:pPr>
            <a:r>
              <a:rPr lang="en-US" sz="2400" dirty="0"/>
              <a:t>Link to webpage:</a:t>
            </a:r>
          </a:p>
          <a:p>
            <a:pPr marL="0" indent="0">
              <a:buNone/>
            </a:pPr>
            <a:r>
              <a:rPr lang="en-US" sz="2400" dirty="0">
                <a:hlinkClick r:id="rId3"/>
              </a:rPr>
              <a:t>http://dallascityhall.com/departments/sustainabledevelopment/planning/Pages/Code-Amendments.aspx</a:t>
            </a:r>
            <a:r>
              <a:rPr lang="en-US" sz="2400" dirty="0"/>
              <a:t>  </a:t>
            </a:r>
          </a:p>
          <a:p>
            <a:pPr marL="0" indent="0">
              <a:buNone/>
            </a:pPr>
            <a:r>
              <a:rPr lang="en-US" sz="2400" dirty="0"/>
              <a:t> </a:t>
            </a:r>
          </a:p>
          <a:p>
            <a:pPr marL="0" indent="0">
              <a:buNone/>
            </a:pPr>
            <a:r>
              <a:rPr lang="en-US" sz="2400" dirty="0"/>
              <a:t>Phil Erwin, Chief Arborist     </a:t>
            </a:r>
            <a:r>
              <a:rPr lang="en-US" sz="2400" dirty="0">
                <a:hlinkClick r:id="rId4"/>
              </a:rPr>
              <a:t>philip.erwin@dallascityhall.com</a:t>
            </a:r>
            <a:r>
              <a:rPr lang="en-US" sz="2400" dirty="0"/>
              <a:t> </a:t>
            </a:r>
          </a:p>
          <a:p>
            <a:pPr marL="0" indent="0">
              <a:buNone/>
            </a:pPr>
            <a:r>
              <a:rPr lang="en-US" sz="2400" dirty="0"/>
              <a:t>Donna Moorman, Chief Planner    </a:t>
            </a:r>
            <a:r>
              <a:rPr lang="en-US" sz="2400" dirty="0">
                <a:hlinkClick r:id="rId5"/>
              </a:rPr>
              <a:t>donna.moorman@dallascityhall.com</a:t>
            </a:r>
            <a:r>
              <a:rPr lang="en-US" sz="2400" dirty="0"/>
              <a:t> </a:t>
            </a:r>
          </a:p>
          <a:p>
            <a:pPr marL="0" indent="0">
              <a:buNone/>
            </a:pPr>
            <a:endParaRPr lang="en-US" sz="2400" dirty="0"/>
          </a:p>
        </p:txBody>
      </p:sp>
    </p:spTree>
    <p:extLst>
      <p:ext uri="{BB962C8B-B14F-4D97-AF65-F5344CB8AC3E}">
        <p14:creationId xmlns:p14="http://schemas.microsoft.com/office/powerpoint/2010/main" val="153323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ARTICLE X</a:t>
            </a:r>
          </a:p>
        </p:txBody>
      </p:sp>
      <p:sp>
        <p:nvSpPr>
          <p:cNvPr id="4" name="Slide Number Placeholder 3"/>
          <p:cNvSpPr>
            <a:spLocks noGrp="1"/>
          </p:cNvSpPr>
          <p:nvPr>
            <p:ph type="sldNum" sz="quarter" idx="12"/>
          </p:nvPr>
        </p:nvSpPr>
        <p:spPr/>
        <p:txBody>
          <a:bodyPr/>
          <a:lstStyle/>
          <a:p>
            <a:fld id="{F939DA61-8DBE-4DB8-AE66-E7403E851304}" type="slidenum">
              <a:rPr lang="en-US" smtClean="0"/>
              <a:pPr/>
              <a:t>6</a:t>
            </a:fld>
            <a:endParaRPr lang="en-US" dirty="0"/>
          </a:p>
        </p:txBody>
      </p:sp>
      <p:sp>
        <p:nvSpPr>
          <p:cNvPr id="6" name="Content Placeholder 5"/>
          <p:cNvSpPr txBox="1">
            <a:spLocks noGrp="1"/>
          </p:cNvSpPr>
          <p:nvPr>
            <p:ph idx="1"/>
          </p:nvPr>
        </p:nvSpPr>
        <p:spPr>
          <a:xfrm>
            <a:off x="457200" y="1600200"/>
            <a:ext cx="8229600" cy="3970318"/>
          </a:xfrm>
          <a:prstGeom prst="rect">
            <a:avLst/>
          </a:prstGeom>
          <a:noFill/>
        </p:spPr>
        <p:txBody>
          <a:bodyPr wrap="square" rtlCol="0">
            <a:spAutoFit/>
          </a:bodyPr>
          <a:lstStyle/>
          <a:p>
            <a:pPr marL="0" indent="0" algn="ctr">
              <a:spcBef>
                <a:spcPct val="20000"/>
              </a:spcBef>
              <a:buNone/>
            </a:pPr>
            <a:r>
              <a:rPr lang="en-US" sz="3000" b="1" dirty="0">
                <a:solidFill>
                  <a:prstClr val="black"/>
                </a:solidFill>
              </a:rPr>
              <a:t>LANDSCAPE AND TREE </a:t>
            </a:r>
            <a:r>
              <a:rPr lang="en-US" sz="3000" b="1" u="sng" dirty="0">
                <a:solidFill>
                  <a:prstClr val="black"/>
                </a:solidFill>
              </a:rPr>
              <a:t>CONSERVATION</a:t>
            </a:r>
            <a:r>
              <a:rPr lang="en-US" sz="3000" b="1" dirty="0">
                <a:solidFill>
                  <a:prstClr val="black"/>
                </a:solidFill>
              </a:rPr>
              <a:t> </a:t>
            </a:r>
            <a:r>
              <a:rPr lang="en-US" sz="3000" b="1" strike="sngStrike" dirty="0">
                <a:solidFill>
                  <a:prstClr val="black"/>
                </a:solidFill>
              </a:rPr>
              <a:t>PRESERVATION</a:t>
            </a:r>
            <a:r>
              <a:rPr lang="en-US" sz="3000" b="1" dirty="0">
                <a:solidFill>
                  <a:prstClr val="black"/>
                </a:solidFill>
              </a:rPr>
              <a:t> REGULATIONS</a:t>
            </a:r>
          </a:p>
          <a:p>
            <a:pPr marL="0" indent="0">
              <a:spcBef>
                <a:spcPct val="20000"/>
              </a:spcBef>
              <a:buNone/>
            </a:pPr>
            <a:endParaRPr lang="en-US" dirty="0">
              <a:solidFill>
                <a:prstClr val="black"/>
              </a:solidFill>
            </a:endParaRPr>
          </a:p>
          <a:p>
            <a:pPr marL="0" indent="0">
              <a:spcBef>
                <a:spcPct val="20000"/>
              </a:spcBef>
              <a:buNone/>
            </a:pPr>
            <a:r>
              <a:rPr lang="en-US" dirty="0">
                <a:solidFill>
                  <a:prstClr val="black"/>
                </a:solidFill>
              </a:rPr>
              <a:t>Division 51A-10.100.  In General</a:t>
            </a:r>
          </a:p>
          <a:p>
            <a:pPr marL="0" indent="0">
              <a:spcBef>
                <a:spcPct val="20000"/>
              </a:spcBef>
              <a:buNone/>
            </a:pPr>
            <a:r>
              <a:rPr lang="en-US" dirty="0">
                <a:solidFill>
                  <a:prstClr val="black"/>
                </a:solidFill>
              </a:rPr>
              <a:t>Division 51A-10.120.  Landscaping</a:t>
            </a:r>
          </a:p>
          <a:p>
            <a:pPr marL="0" indent="0">
              <a:spcBef>
                <a:spcPct val="20000"/>
              </a:spcBef>
              <a:buNone/>
            </a:pPr>
            <a:r>
              <a:rPr lang="en-US" dirty="0">
                <a:solidFill>
                  <a:srgbClr val="FF0000"/>
                </a:solidFill>
              </a:rPr>
              <a:t>Division 51A-10.130.  </a:t>
            </a:r>
            <a:r>
              <a:rPr lang="en-US" u="sng" dirty="0">
                <a:solidFill>
                  <a:srgbClr val="FF0000"/>
                </a:solidFill>
              </a:rPr>
              <a:t>Urban Forest Conservation</a:t>
            </a:r>
          </a:p>
          <a:p>
            <a:pPr marL="0" indent="0">
              <a:spcBef>
                <a:spcPct val="20000"/>
              </a:spcBef>
              <a:buNone/>
            </a:pPr>
            <a:r>
              <a:rPr lang="en-US" dirty="0">
                <a:solidFill>
                  <a:srgbClr val="FF0000"/>
                </a:solidFill>
              </a:rPr>
              <a:t>   </a:t>
            </a:r>
            <a:r>
              <a:rPr lang="en-US" dirty="0" smtClean="0">
                <a:solidFill>
                  <a:srgbClr val="FF0000"/>
                </a:solidFill>
              </a:rPr>
              <a:t>  </a:t>
            </a:r>
            <a:r>
              <a:rPr lang="en-US" strike="sngStrike" dirty="0" smtClean="0">
                <a:solidFill>
                  <a:srgbClr val="FF0000"/>
                </a:solidFill>
              </a:rPr>
              <a:t>Tree </a:t>
            </a:r>
            <a:r>
              <a:rPr lang="en-US" strike="sngStrike" dirty="0">
                <a:solidFill>
                  <a:srgbClr val="FF0000"/>
                </a:solidFill>
              </a:rPr>
              <a:t>Preservation, Removal, and Replacement</a:t>
            </a:r>
          </a:p>
        </p:txBody>
      </p:sp>
    </p:spTree>
    <p:extLst>
      <p:ext uri="{BB962C8B-B14F-4D97-AF65-F5344CB8AC3E}">
        <p14:creationId xmlns:p14="http://schemas.microsoft.com/office/powerpoint/2010/main" val="3547804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URBAN FOREST CONSERVATION</a:t>
            </a:r>
            <a:br>
              <a:rPr lang="en-US" sz="4200" b="1" dirty="0"/>
            </a:br>
            <a:r>
              <a:rPr lang="en-US" sz="4200" b="1" dirty="0"/>
              <a:t>(10.130)</a:t>
            </a:r>
          </a:p>
        </p:txBody>
      </p:sp>
      <p:sp>
        <p:nvSpPr>
          <p:cNvPr id="4" name="Slide Number Placeholder 3"/>
          <p:cNvSpPr>
            <a:spLocks noGrp="1"/>
          </p:cNvSpPr>
          <p:nvPr>
            <p:ph type="sldNum" sz="quarter" idx="12"/>
          </p:nvPr>
        </p:nvSpPr>
        <p:spPr/>
        <p:txBody>
          <a:bodyPr/>
          <a:lstStyle/>
          <a:p>
            <a:fld id="{F939DA61-8DBE-4DB8-AE66-E7403E851304}" type="slidenum">
              <a:rPr lang="en-US" smtClean="0"/>
              <a:pPr/>
              <a:t>7</a:t>
            </a:fld>
            <a:endParaRPr lang="en-US" dirty="0"/>
          </a:p>
        </p:txBody>
      </p:sp>
      <p:sp>
        <p:nvSpPr>
          <p:cNvPr id="12" name="Text Placeholder 3"/>
          <p:cNvSpPr>
            <a:spLocks noGrp="1"/>
          </p:cNvSpPr>
          <p:nvPr>
            <p:ph type="body" idx="1"/>
          </p:nvPr>
        </p:nvSpPr>
        <p:spPr/>
        <p:txBody>
          <a:bodyPr>
            <a:normAutofit fontScale="85000" lnSpcReduction="20000"/>
          </a:bodyPr>
          <a:lstStyle/>
          <a:p>
            <a:r>
              <a:rPr lang="en-US" dirty="0"/>
              <a:t>Div. 10.130.  Tree Preservation, Removal, and Replacement</a:t>
            </a:r>
          </a:p>
        </p:txBody>
      </p:sp>
      <p:sp>
        <p:nvSpPr>
          <p:cNvPr id="13" name="Text Placeholder 5"/>
          <p:cNvSpPr>
            <a:spLocks noGrp="1"/>
          </p:cNvSpPr>
          <p:nvPr>
            <p:ph type="body" sz="quarter" idx="3"/>
          </p:nvPr>
        </p:nvSpPr>
        <p:spPr>
          <a:xfrm>
            <a:off x="4724400" y="1524000"/>
            <a:ext cx="4038601" cy="609600"/>
          </a:xfrm>
        </p:spPr>
        <p:txBody>
          <a:bodyPr>
            <a:normAutofit fontScale="85000" lnSpcReduction="20000"/>
          </a:bodyPr>
          <a:lstStyle/>
          <a:p>
            <a:r>
              <a:rPr lang="en-US" dirty="0"/>
              <a:t>Div. 10.130</a:t>
            </a:r>
            <a:r>
              <a:rPr lang="en-US" u="sng" dirty="0"/>
              <a:t>. Urban Forest Conservation</a:t>
            </a:r>
            <a:endParaRPr lang="en-US" strike="sngStrike" dirty="0"/>
          </a:p>
        </p:txBody>
      </p:sp>
      <p:sp>
        <p:nvSpPr>
          <p:cNvPr id="15" name="Content Placeholder 4"/>
          <p:cNvSpPr>
            <a:spLocks noGrp="1"/>
          </p:cNvSpPr>
          <p:nvPr>
            <p:ph sz="half" idx="2"/>
          </p:nvPr>
        </p:nvSpPr>
        <p:spPr>
          <a:xfrm>
            <a:off x="228600" y="2209800"/>
            <a:ext cx="4038600" cy="4495800"/>
          </a:xfrm>
        </p:spPr>
        <p:txBody>
          <a:bodyPr>
            <a:normAutofit fontScale="70000" lnSpcReduction="20000"/>
          </a:bodyPr>
          <a:lstStyle/>
          <a:p>
            <a:pPr marL="0" indent="0">
              <a:buNone/>
            </a:pPr>
            <a:r>
              <a:rPr lang="en-US" sz="2400" dirty="0"/>
              <a:t>      .131</a:t>
            </a:r>
            <a:r>
              <a:rPr lang="en-US" dirty="0"/>
              <a:t>    	</a:t>
            </a:r>
            <a:r>
              <a:rPr lang="en-US" sz="2400" dirty="0"/>
              <a:t>Application of Division</a:t>
            </a:r>
          </a:p>
          <a:p>
            <a:pPr marL="0" indent="0">
              <a:buNone/>
            </a:pPr>
            <a:r>
              <a:rPr lang="en-US" sz="2400" dirty="0"/>
              <a:t>      .132    	Tree Removal Applications</a:t>
            </a:r>
          </a:p>
          <a:p>
            <a:pPr marL="0" indent="0">
              <a:buNone/>
            </a:pPr>
            <a:r>
              <a:rPr lang="en-US" sz="2400" dirty="0"/>
              <a:t>      .133    	Reserved</a:t>
            </a:r>
          </a:p>
          <a:p>
            <a:pPr marL="0" indent="0">
              <a:buNone/>
            </a:pPr>
            <a:r>
              <a:rPr lang="en-US" sz="2400" dirty="0"/>
              <a:t>     </a:t>
            </a:r>
          </a:p>
          <a:p>
            <a:pPr marL="0" indent="0">
              <a:buNone/>
            </a:pPr>
            <a:r>
              <a:rPr lang="en-US" dirty="0"/>
              <a:t>     </a:t>
            </a:r>
            <a:r>
              <a:rPr lang="en-US" sz="2400" dirty="0"/>
              <a:t> .134    	Replacement of Removed or </a:t>
            </a:r>
            <a:r>
              <a:rPr lang="en-US" dirty="0"/>
              <a:t>      </a:t>
            </a:r>
          </a:p>
          <a:p>
            <a:pPr marL="0" indent="0">
              <a:buNone/>
            </a:pPr>
            <a:r>
              <a:rPr lang="en-US" sz="2400" dirty="0"/>
              <a:t>                  	Seriously Injured Trees</a:t>
            </a:r>
          </a:p>
          <a:p>
            <a:pPr marL="0" indent="0">
              <a:buNone/>
            </a:pPr>
            <a:r>
              <a:rPr lang="en-US" sz="2400" dirty="0"/>
              <a:t>      .135    	Alternative Methods of </a:t>
            </a:r>
          </a:p>
          <a:p>
            <a:pPr marL="0" indent="0">
              <a:buNone/>
            </a:pPr>
            <a:r>
              <a:rPr lang="en-US" dirty="0"/>
              <a:t>	</a:t>
            </a:r>
            <a:r>
              <a:rPr lang="en-US" sz="2400" dirty="0"/>
              <a:t>Compliance with Tree </a:t>
            </a:r>
          </a:p>
          <a:p>
            <a:pPr marL="0" indent="0">
              <a:buNone/>
            </a:pPr>
            <a:r>
              <a:rPr lang="en-US" dirty="0"/>
              <a:t>	</a:t>
            </a:r>
            <a:r>
              <a:rPr lang="en-US" sz="2400" dirty="0"/>
              <a:t>Replacement Requirements</a:t>
            </a:r>
          </a:p>
          <a:p>
            <a:pPr marL="0" indent="0">
              <a:buNone/>
            </a:pPr>
            <a:r>
              <a:rPr lang="en-US" sz="2400" dirty="0"/>
              <a:t>      .136   	Preservation of Protected Trees 	During Construction or Other 	Disturbance</a:t>
            </a:r>
          </a:p>
          <a:p>
            <a:pPr marL="0" indent="0">
              <a:buNone/>
            </a:pPr>
            <a:r>
              <a:rPr lang="en-US" sz="2400" dirty="0"/>
              <a:t>      .137   	Violation of this Division</a:t>
            </a:r>
          </a:p>
          <a:p>
            <a:pPr marL="0" indent="0">
              <a:buNone/>
            </a:pPr>
            <a:r>
              <a:rPr lang="en-US" sz="2400" dirty="0"/>
              <a:t>      .138   	Appeals</a:t>
            </a:r>
          </a:p>
          <a:p>
            <a:pPr marL="0" indent="0">
              <a:buNone/>
            </a:pPr>
            <a:r>
              <a:rPr lang="en-US" sz="2400" dirty="0"/>
              <a:t>      .139   	Fines</a:t>
            </a:r>
          </a:p>
          <a:p>
            <a:pPr marL="0" indent="0">
              <a:buNone/>
            </a:pPr>
            <a:r>
              <a:rPr lang="en-US" sz="2400" dirty="0"/>
              <a:t>      .140   	Criminal Responsibility and 	Defenses to Prosecution</a:t>
            </a:r>
          </a:p>
          <a:p>
            <a:endParaRPr lang="en-US" dirty="0"/>
          </a:p>
        </p:txBody>
      </p:sp>
      <p:sp>
        <p:nvSpPr>
          <p:cNvPr id="17" name="Content Placeholder 6"/>
          <p:cNvSpPr>
            <a:spLocks noGrp="1"/>
          </p:cNvSpPr>
          <p:nvPr>
            <p:ph sz="quarter" idx="4"/>
          </p:nvPr>
        </p:nvSpPr>
        <p:spPr>
          <a:xfrm>
            <a:off x="4645025" y="2174874"/>
            <a:ext cx="4194175" cy="4606926"/>
          </a:xfrm>
        </p:spPr>
        <p:txBody>
          <a:bodyPr>
            <a:normAutofit fontScale="70000" lnSpcReduction="20000"/>
          </a:bodyPr>
          <a:lstStyle/>
          <a:p>
            <a:pPr marL="0" indent="0">
              <a:buNone/>
            </a:pPr>
            <a:r>
              <a:rPr lang="en-US" sz="2400" dirty="0"/>
              <a:t>      .131      Application of Division</a:t>
            </a:r>
          </a:p>
          <a:p>
            <a:pPr marL="0" indent="0">
              <a:buNone/>
            </a:pPr>
            <a:r>
              <a:rPr lang="en-US" sz="2400" dirty="0"/>
              <a:t>      .132      Tree Removal Applications</a:t>
            </a:r>
          </a:p>
          <a:p>
            <a:pPr marL="0" indent="0">
              <a:buNone/>
            </a:pPr>
            <a:r>
              <a:rPr lang="en-US" sz="2400" b="1" dirty="0"/>
              <a:t>      </a:t>
            </a:r>
            <a:r>
              <a:rPr lang="en-US" sz="2400" dirty="0"/>
              <a:t>.133      </a:t>
            </a:r>
            <a:r>
              <a:rPr lang="en-US" sz="2400" u="sng" dirty="0"/>
              <a:t>Historic Trees</a:t>
            </a:r>
          </a:p>
          <a:p>
            <a:pPr marL="0" indent="0">
              <a:buNone/>
            </a:pPr>
            <a:r>
              <a:rPr lang="en-US" dirty="0"/>
              <a:t>      .133.1   </a:t>
            </a:r>
            <a:r>
              <a:rPr lang="en-US" u="sng" dirty="0"/>
              <a:t>Transplanted Trees</a:t>
            </a:r>
            <a:endParaRPr lang="en-US" sz="2400" u="sng" dirty="0"/>
          </a:p>
          <a:p>
            <a:pPr marL="0" indent="0">
              <a:buNone/>
            </a:pPr>
            <a:r>
              <a:rPr lang="en-US" sz="2400" dirty="0"/>
              <a:t>      .134      Replacement of Removed or </a:t>
            </a:r>
          </a:p>
          <a:p>
            <a:pPr marL="0" indent="0">
              <a:buNone/>
            </a:pPr>
            <a:r>
              <a:rPr lang="en-US" dirty="0"/>
              <a:t>	 </a:t>
            </a:r>
            <a:r>
              <a:rPr lang="en-US" sz="2400" dirty="0"/>
              <a:t>Seriously Injured Trees</a:t>
            </a:r>
          </a:p>
          <a:p>
            <a:pPr marL="182880" indent="0">
              <a:buNone/>
            </a:pPr>
            <a:r>
              <a:rPr lang="en-US" sz="2400" dirty="0"/>
              <a:t>  .135 	Alternative Methods of 	Compliance with Tree 	Replacement Requirements</a:t>
            </a:r>
          </a:p>
          <a:p>
            <a:pPr marL="0" indent="0">
              <a:spcBef>
                <a:spcPts val="1200"/>
              </a:spcBef>
              <a:buNone/>
            </a:pPr>
            <a:r>
              <a:rPr lang="en-US" sz="2400" dirty="0"/>
              <a:t>      .136   	</a:t>
            </a:r>
            <a:r>
              <a:rPr lang="en-US" sz="2400" u="sng" dirty="0"/>
              <a:t>Conservation and Maintenance</a:t>
            </a:r>
            <a:r>
              <a:rPr lang="en-US" sz="2400" dirty="0"/>
              <a:t> 	of Protected Trees During 	Construction or Other Disturbance</a:t>
            </a:r>
          </a:p>
          <a:p>
            <a:pPr marL="0" indent="0">
              <a:buNone/>
            </a:pPr>
            <a:r>
              <a:rPr lang="en-US" sz="2400" dirty="0"/>
              <a:t>      .137   	Violation of this Division</a:t>
            </a:r>
          </a:p>
          <a:p>
            <a:pPr marL="0" indent="0">
              <a:buNone/>
            </a:pPr>
            <a:r>
              <a:rPr lang="en-US" sz="2400" dirty="0"/>
              <a:t>      .138   	Appeals</a:t>
            </a:r>
          </a:p>
          <a:p>
            <a:pPr marL="0" indent="0">
              <a:buNone/>
            </a:pPr>
            <a:r>
              <a:rPr lang="en-US" sz="2400" dirty="0"/>
              <a:t>      .139   	Fines</a:t>
            </a:r>
          </a:p>
          <a:p>
            <a:pPr marL="0" indent="0">
              <a:buNone/>
            </a:pPr>
            <a:r>
              <a:rPr lang="en-US" sz="2400" dirty="0"/>
              <a:t>      .140   	Criminal Responsibility and 	Defenses to Prosecution</a:t>
            </a:r>
          </a:p>
          <a:p>
            <a:pPr marL="457200" lvl="1" indent="0">
              <a:buNone/>
            </a:pPr>
            <a:endParaRPr lang="en-US" dirty="0"/>
          </a:p>
        </p:txBody>
      </p:sp>
    </p:spTree>
    <p:extLst>
      <p:ext uri="{BB962C8B-B14F-4D97-AF65-F5344CB8AC3E}">
        <p14:creationId xmlns:p14="http://schemas.microsoft.com/office/powerpoint/2010/main" val="262016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Application of Division</a:t>
            </a:r>
            <a:r>
              <a:rPr lang="en-US" sz="4200" b="1" dirty="0"/>
              <a:t/>
            </a:r>
            <a:br>
              <a:rPr lang="en-US" sz="4200" b="1" dirty="0"/>
            </a:br>
            <a:r>
              <a:rPr lang="en-US" sz="3600" b="1" dirty="0"/>
              <a:t>(10.131)</a:t>
            </a:r>
          </a:p>
        </p:txBody>
      </p:sp>
      <p:sp>
        <p:nvSpPr>
          <p:cNvPr id="4" name="Slide Number Placeholder 3"/>
          <p:cNvSpPr>
            <a:spLocks noGrp="1"/>
          </p:cNvSpPr>
          <p:nvPr>
            <p:ph type="sldNum" sz="quarter" idx="12"/>
          </p:nvPr>
        </p:nvSpPr>
        <p:spPr/>
        <p:txBody>
          <a:bodyPr/>
          <a:lstStyle/>
          <a:p>
            <a:fld id="{F939DA61-8DBE-4DB8-AE66-E7403E851304}" type="slidenum">
              <a:rPr lang="en-US" smtClean="0"/>
              <a:pPr/>
              <a:t>8</a:t>
            </a:fld>
            <a:endParaRPr lang="en-US" dirty="0"/>
          </a:p>
        </p:txBody>
      </p:sp>
      <p:sp>
        <p:nvSpPr>
          <p:cNvPr id="9" name="TextBox 8"/>
          <p:cNvSpPr txBox="1"/>
          <p:nvPr/>
        </p:nvSpPr>
        <p:spPr>
          <a:xfrm>
            <a:off x="4572000" y="1752600"/>
            <a:ext cx="4191000" cy="3736407"/>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1600" dirty="0">
                <a:solidFill>
                  <a:prstClr val="black"/>
                </a:solidFill>
              </a:rPr>
              <a:t>Overlay districts and planned developments may vary the regulation. </a:t>
            </a:r>
            <a:r>
              <a:rPr lang="en-US" sz="1600" dirty="0">
                <a:solidFill>
                  <a:srgbClr val="FF0000"/>
                </a:solidFill>
              </a:rPr>
              <a:t>(10.131(a))</a:t>
            </a:r>
          </a:p>
          <a:p>
            <a:pPr marL="342900" lvl="0" indent="-342900" algn="just">
              <a:spcBef>
                <a:spcPct val="20000"/>
              </a:spcBef>
              <a:buFont typeface="Arial" panose="020B0604020202020204" pitchFamily="34" charset="0"/>
              <a:buChar char="•"/>
            </a:pPr>
            <a:r>
              <a:rPr lang="en-US" sz="1600" b="1" dirty="0">
                <a:solidFill>
                  <a:prstClr val="black"/>
                </a:solidFill>
              </a:rPr>
              <a:t>Exception for a single family or duplex use on a lot less than 2 acres and </a:t>
            </a:r>
            <a:r>
              <a:rPr lang="en-US" sz="1600" b="1" u="sng" dirty="0">
                <a:solidFill>
                  <a:prstClr val="black"/>
                </a:solidFill>
              </a:rPr>
              <a:t>in a residential district</a:t>
            </a:r>
            <a:r>
              <a:rPr lang="en-US" sz="1600" b="1" dirty="0">
                <a:solidFill>
                  <a:prstClr val="black"/>
                </a:solidFill>
              </a:rPr>
              <a:t> applies</a:t>
            </a:r>
            <a:r>
              <a:rPr lang="en-US" sz="1600" dirty="0">
                <a:solidFill>
                  <a:prstClr val="black"/>
                </a:solidFill>
              </a:rPr>
              <a:t>. The exception is lifted (property is considered vacant) when a demolition permit for the property is submitted.  </a:t>
            </a:r>
            <a:r>
              <a:rPr lang="en-US" sz="1600" dirty="0">
                <a:solidFill>
                  <a:srgbClr val="FF0000"/>
                </a:solidFill>
              </a:rPr>
              <a:t>(10.131(b))</a:t>
            </a:r>
          </a:p>
          <a:p>
            <a:pPr marL="342900" indent="-342900" algn="just">
              <a:spcBef>
                <a:spcPct val="20000"/>
              </a:spcBef>
              <a:buFont typeface="Arial" panose="020B0604020202020204" pitchFamily="34" charset="0"/>
              <a:buChar char="•"/>
            </a:pPr>
            <a:r>
              <a:rPr lang="en-US" sz="1600" dirty="0">
                <a:solidFill>
                  <a:prstClr val="black"/>
                </a:solidFill>
              </a:rPr>
              <a:t>The exception is restored when: </a:t>
            </a:r>
            <a:r>
              <a:rPr lang="en-US" sz="1600" dirty="0">
                <a:solidFill>
                  <a:srgbClr val="FF0000"/>
                </a:solidFill>
              </a:rPr>
              <a:t>(10.131(b))</a:t>
            </a:r>
            <a:endParaRPr lang="en-US" sz="1600" dirty="0">
              <a:solidFill>
                <a:prstClr val="black"/>
              </a:solidFill>
            </a:endParaRPr>
          </a:p>
          <a:p>
            <a:pPr marL="742950" lvl="1" indent="-285750" algn="just">
              <a:spcBef>
                <a:spcPct val="20000"/>
              </a:spcBef>
              <a:buFont typeface="Calibri" panose="020F0502020204030204" pitchFamily="34" charset="0"/>
              <a:buChar char="‒"/>
            </a:pPr>
            <a:r>
              <a:rPr lang="en-US" sz="1600" dirty="0">
                <a:solidFill>
                  <a:prstClr val="black"/>
                </a:solidFill>
              </a:rPr>
              <a:t>Demolition permit is closed (not expired) by the building official (proving return of SF/Dup use)</a:t>
            </a:r>
          </a:p>
          <a:p>
            <a:pPr marL="742950" lvl="1" indent="-285750" algn="just">
              <a:spcBef>
                <a:spcPct val="20000"/>
              </a:spcBef>
              <a:buFont typeface="Calibri" panose="020F0502020204030204" pitchFamily="34" charset="0"/>
              <a:buChar char="‒"/>
            </a:pPr>
            <a:r>
              <a:rPr lang="en-US" sz="1600" dirty="0">
                <a:solidFill>
                  <a:prstClr val="black"/>
                </a:solidFill>
              </a:rPr>
              <a:t>Certificate of completion is given for a new SF/Dup structure for occupancy</a:t>
            </a:r>
            <a:endParaRPr lang="en-US" sz="1600" dirty="0">
              <a:solidFill>
                <a:srgbClr val="FF0000"/>
              </a:solidFill>
            </a:endParaRP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t>      </a:t>
            </a:r>
            <a:r>
              <a:rPr lang="en-US" sz="2400" b="1" dirty="0">
                <a:solidFill>
                  <a:srgbClr val="FF0000"/>
                </a:solidFill>
              </a:rPr>
              <a:t>.131	 Application of Division</a:t>
            </a:r>
          </a:p>
          <a:p>
            <a:pPr marL="0" indent="0">
              <a:buNone/>
            </a:pPr>
            <a:r>
              <a:rPr lang="en-US" sz="2400" b="1" dirty="0">
                <a:solidFill>
                  <a:srgbClr val="FF0000"/>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853175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2179603" y="2749627"/>
            <a:ext cx="1626944" cy="1181100"/>
          </a:xfrm>
          <a:prstGeom prst="rect">
            <a:avLst/>
          </a:prstGeom>
          <a:pattFill prst="ltUpDiag">
            <a:fgClr>
              <a:srgbClr val="00B050"/>
            </a:fgClr>
            <a:bgClr>
              <a:schemeClr val="bg1"/>
            </a:bgClr>
          </a:patt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40" name="Rectangle 39"/>
          <p:cNvSpPr/>
          <p:nvPr/>
        </p:nvSpPr>
        <p:spPr>
          <a:xfrm>
            <a:off x="4213287" y="2743200"/>
            <a:ext cx="1626944" cy="1181100"/>
          </a:xfrm>
          <a:prstGeom prst="rect">
            <a:avLst/>
          </a:prstGeom>
          <a:pattFill prst="ltUpDiag">
            <a:fgClr>
              <a:srgbClr val="00B050"/>
            </a:fgClr>
            <a:bgClr>
              <a:schemeClr val="bg1"/>
            </a:bgClr>
          </a:patt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2" name="Title 1"/>
          <p:cNvSpPr>
            <a:spLocks noGrp="1"/>
          </p:cNvSpPr>
          <p:nvPr>
            <p:ph type="title"/>
          </p:nvPr>
        </p:nvSpPr>
        <p:spPr>
          <a:xfrm>
            <a:off x="457200" y="274638"/>
            <a:ext cx="8229600" cy="1020762"/>
          </a:xfrm>
          <a:solidFill>
            <a:schemeClr val="bg2"/>
          </a:solidFill>
          <a:ln>
            <a:noFill/>
          </a:ln>
        </p:spPr>
        <p:txBody>
          <a:bodyPr>
            <a:normAutofit fontScale="90000"/>
          </a:bodyPr>
          <a:lstStyle/>
          <a:p>
            <a:r>
              <a:rPr lang="en-US" sz="4200" b="1" dirty="0" smtClean="0"/>
              <a:t>Application of Division (10.131(b))</a:t>
            </a:r>
            <a:r>
              <a:rPr lang="en-US" sz="3800" b="1" u="sng" dirty="0" smtClean="0"/>
              <a:t/>
            </a:r>
            <a:br>
              <a:rPr lang="en-US" sz="3800" b="1" u="sng" dirty="0" smtClean="0"/>
            </a:br>
            <a:r>
              <a:rPr lang="en-US" sz="3600" b="1" dirty="0" smtClean="0"/>
              <a:t>Exception Single Family/Duplex Use</a:t>
            </a:r>
            <a:endParaRPr lang="en-US" sz="3600" dirty="0"/>
          </a:p>
        </p:txBody>
      </p:sp>
      <p:grpSp>
        <p:nvGrpSpPr>
          <p:cNvPr id="3" name="Group 2"/>
          <p:cNvGrpSpPr/>
          <p:nvPr/>
        </p:nvGrpSpPr>
        <p:grpSpPr>
          <a:xfrm>
            <a:off x="4230869" y="1447800"/>
            <a:ext cx="1626944" cy="1181100"/>
            <a:chOff x="3173152" y="1930400"/>
            <a:chExt cx="1220208" cy="1574800"/>
          </a:xfrm>
        </p:grpSpPr>
        <p:sp>
          <p:nvSpPr>
            <p:cNvPr id="4" name="Rectangle 3"/>
            <p:cNvSpPr/>
            <p:nvPr/>
          </p:nvSpPr>
          <p:spPr>
            <a:xfrm>
              <a:off x="3173152" y="1930400"/>
              <a:ext cx="1220208" cy="1574800"/>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5" name="Rectangle 4"/>
            <p:cNvSpPr/>
            <p:nvPr/>
          </p:nvSpPr>
          <p:spPr>
            <a:xfrm>
              <a:off x="3448049" y="2502877"/>
              <a:ext cx="662970" cy="62132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6" name="TextBox 5"/>
            <p:cNvSpPr txBox="1"/>
            <p:nvPr/>
          </p:nvSpPr>
          <p:spPr>
            <a:xfrm>
              <a:off x="3505200" y="2704275"/>
              <a:ext cx="605818" cy="356700"/>
            </a:xfrm>
            <a:prstGeom prst="rect">
              <a:avLst/>
            </a:prstGeom>
            <a:solidFill>
              <a:schemeClr val="bg1">
                <a:lumMod val="85000"/>
              </a:schemeClr>
            </a:solidFill>
            <a:ln>
              <a:noFill/>
            </a:ln>
          </p:spPr>
          <p:txBody>
            <a:bodyPr wrap="square" lIns="82058" tIns="41029" rIns="82058" bIns="41029" rtlCol="0">
              <a:spAutoFit/>
            </a:bodyPr>
            <a:lstStyle/>
            <a:p>
              <a:r>
                <a:rPr lang="en-US" sz="1200" dirty="0" smtClean="0"/>
                <a:t>House</a:t>
              </a:r>
              <a:endParaRPr lang="en-US" sz="1200" dirty="0"/>
            </a:p>
          </p:txBody>
        </p:sp>
      </p:grpSp>
      <p:sp>
        <p:nvSpPr>
          <p:cNvPr id="7" name="TextBox 6"/>
          <p:cNvSpPr txBox="1"/>
          <p:nvPr/>
        </p:nvSpPr>
        <p:spPr>
          <a:xfrm>
            <a:off x="2602647" y="3233428"/>
            <a:ext cx="585642" cy="267525"/>
          </a:xfrm>
          <a:prstGeom prst="rect">
            <a:avLst/>
          </a:prstGeom>
          <a:noFill/>
        </p:spPr>
        <p:txBody>
          <a:bodyPr wrap="none" lIns="82058" tIns="41029" rIns="82058" bIns="41029" rtlCol="0">
            <a:spAutoFit/>
          </a:bodyPr>
          <a:lstStyle/>
          <a:p>
            <a:r>
              <a:rPr lang="en-US" sz="1200" dirty="0" smtClean="0"/>
              <a:t>Vacant</a:t>
            </a:r>
            <a:endParaRPr lang="en-US" sz="1200" dirty="0"/>
          </a:p>
        </p:txBody>
      </p:sp>
      <p:sp>
        <p:nvSpPr>
          <p:cNvPr id="25" name="Rectangle 24"/>
          <p:cNvSpPr/>
          <p:nvPr/>
        </p:nvSpPr>
        <p:spPr>
          <a:xfrm>
            <a:off x="5054657" y="3733800"/>
            <a:ext cx="507945" cy="609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30" name="TextBox 29"/>
          <p:cNvSpPr txBox="1"/>
          <p:nvPr/>
        </p:nvSpPr>
        <p:spPr>
          <a:xfrm>
            <a:off x="4663590" y="3170606"/>
            <a:ext cx="685092" cy="452191"/>
          </a:xfrm>
          <a:prstGeom prst="rect">
            <a:avLst/>
          </a:prstGeom>
          <a:noFill/>
        </p:spPr>
        <p:txBody>
          <a:bodyPr wrap="none" lIns="82058" tIns="41029" rIns="82058" bIns="41029" rtlCol="0">
            <a:spAutoFit/>
          </a:bodyPr>
          <a:lstStyle/>
          <a:p>
            <a:pPr algn="ctr"/>
            <a:r>
              <a:rPr lang="en-US" sz="1200" dirty="0" smtClean="0"/>
              <a:t>House </a:t>
            </a:r>
          </a:p>
          <a:p>
            <a:pPr algn="ctr"/>
            <a:r>
              <a:rPr lang="en-US" sz="1200" dirty="0" smtClean="0"/>
              <a:t>demoed</a:t>
            </a:r>
          </a:p>
        </p:txBody>
      </p:sp>
      <p:sp>
        <p:nvSpPr>
          <p:cNvPr id="53" name="Rectangle 52"/>
          <p:cNvSpPr/>
          <p:nvPr/>
        </p:nvSpPr>
        <p:spPr>
          <a:xfrm>
            <a:off x="4577993" y="3161813"/>
            <a:ext cx="883960" cy="457200"/>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46" name="Rectangle 45"/>
          <p:cNvSpPr/>
          <p:nvPr/>
        </p:nvSpPr>
        <p:spPr>
          <a:xfrm>
            <a:off x="3115068" y="4110120"/>
            <a:ext cx="1626944" cy="1181100"/>
          </a:xfrm>
          <a:prstGeom prst="rect">
            <a:avLst/>
          </a:prstGeom>
          <a:pattFill prst="ltUpDiag">
            <a:fgClr>
              <a:srgbClr val="00B050"/>
            </a:fgClr>
            <a:bgClr>
              <a:schemeClr val="bg1"/>
            </a:bgClr>
          </a:patt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55" name="Rectangle 54"/>
          <p:cNvSpPr/>
          <p:nvPr/>
        </p:nvSpPr>
        <p:spPr>
          <a:xfrm>
            <a:off x="3379789" y="4348840"/>
            <a:ext cx="1160873" cy="685800"/>
          </a:xfrm>
          <a:prstGeom prst="rect">
            <a:avLst/>
          </a:prstGeom>
          <a:solidFill>
            <a:schemeClr val="accent6"/>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48" name="TextBox 47"/>
          <p:cNvSpPr txBox="1"/>
          <p:nvPr/>
        </p:nvSpPr>
        <p:spPr>
          <a:xfrm>
            <a:off x="3476832" y="4471882"/>
            <a:ext cx="891969" cy="421414"/>
          </a:xfrm>
          <a:prstGeom prst="rect">
            <a:avLst/>
          </a:prstGeom>
          <a:solidFill>
            <a:schemeClr val="accent6"/>
          </a:solidFill>
          <a:ln>
            <a:solidFill>
              <a:schemeClr val="tx1"/>
            </a:solidFill>
            <a:prstDash val="dash"/>
          </a:ln>
        </p:spPr>
        <p:txBody>
          <a:bodyPr wrap="square" lIns="82058" tIns="41029" rIns="82058" bIns="41029" rtlCol="0">
            <a:spAutoFit/>
          </a:bodyPr>
          <a:lstStyle/>
          <a:p>
            <a:pPr algn="ctr"/>
            <a:r>
              <a:rPr lang="en-US" sz="1100" dirty="0" smtClean="0"/>
              <a:t>Building New House</a:t>
            </a:r>
            <a:endParaRPr lang="en-US" sz="1100" dirty="0"/>
          </a:p>
        </p:txBody>
      </p:sp>
      <p:sp>
        <p:nvSpPr>
          <p:cNvPr id="50" name="Rectangle 49"/>
          <p:cNvSpPr/>
          <p:nvPr/>
        </p:nvSpPr>
        <p:spPr>
          <a:xfrm>
            <a:off x="3103345" y="5452340"/>
            <a:ext cx="1626944" cy="1181100"/>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61" name="TextBox 60"/>
          <p:cNvSpPr txBox="1"/>
          <p:nvPr/>
        </p:nvSpPr>
        <p:spPr>
          <a:xfrm>
            <a:off x="203201" y="1392410"/>
            <a:ext cx="2980431" cy="646331"/>
          </a:xfrm>
          <a:prstGeom prst="rect">
            <a:avLst/>
          </a:prstGeom>
          <a:noFill/>
        </p:spPr>
        <p:txBody>
          <a:bodyPr wrap="none" rtlCol="0">
            <a:spAutoFit/>
          </a:bodyPr>
          <a:lstStyle/>
          <a:p>
            <a:r>
              <a:rPr lang="en-US" b="1" dirty="0" smtClean="0"/>
              <a:t>Single Family/Duplex Use </a:t>
            </a:r>
          </a:p>
          <a:p>
            <a:pPr algn="ctr"/>
            <a:r>
              <a:rPr lang="en-US" b="1" dirty="0" smtClean="0"/>
              <a:t>In a Residential District</a:t>
            </a:r>
            <a:endParaRPr lang="en-US" b="1" dirty="0"/>
          </a:p>
        </p:txBody>
      </p:sp>
      <p:sp>
        <p:nvSpPr>
          <p:cNvPr id="62" name="TextBox 61"/>
          <p:cNvSpPr txBox="1"/>
          <p:nvPr/>
        </p:nvSpPr>
        <p:spPr>
          <a:xfrm>
            <a:off x="5994400" y="1407659"/>
            <a:ext cx="3048000" cy="954107"/>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t>Less than 2 acres </a:t>
            </a:r>
          </a:p>
          <a:p>
            <a:pPr marL="285750" indent="-285750">
              <a:buFont typeface="Calibri" panose="020F0502020204030204" pitchFamily="34" charset="0"/>
              <a:buChar char="‒"/>
            </a:pPr>
            <a:r>
              <a:rPr lang="en-US" sz="1400" dirty="0" smtClean="0"/>
              <a:t>SF/Duplex use on lot</a:t>
            </a:r>
          </a:p>
          <a:p>
            <a:pPr marL="285750" indent="-285750">
              <a:buFont typeface="Calibri" panose="020F0502020204030204" pitchFamily="34" charset="0"/>
              <a:buChar char="‒"/>
            </a:pPr>
            <a:r>
              <a:rPr lang="en-US" sz="1400" dirty="0" smtClean="0"/>
              <a:t>No tree protection or mitigation required</a:t>
            </a:r>
          </a:p>
        </p:txBody>
      </p:sp>
      <p:sp>
        <p:nvSpPr>
          <p:cNvPr id="63" name="TextBox 62"/>
          <p:cNvSpPr txBox="1"/>
          <p:nvPr/>
        </p:nvSpPr>
        <p:spPr>
          <a:xfrm>
            <a:off x="5994400" y="2743200"/>
            <a:ext cx="3048000" cy="1384995"/>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t>Less than 2 acres</a:t>
            </a:r>
          </a:p>
          <a:p>
            <a:pPr marL="285750" indent="-285750">
              <a:buFont typeface="Calibri" panose="020F0502020204030204" pitchFamily="34" charset="0"/>
              <a:buChar char="‒"/>
            </a:pPr>
            <a:r>
              <a:rPr lang="en-US" sz="1400" dirty="0" smtClean="0"/>
              <a:t>Demo Permit – date issued determines intent to remove use</a:t>
            </a:r>
          </a:p>
          <a:p>
            <a:pPr marL="285750" indent="-285750">
              <a:buFont typeface="Calibri" panose="020F0502020204030204" pitchFamily="34" charset="0"/>
              <a:buChar char="‒"/>
            </a:pPr>
            <a:r>
              <a:rPr lang="en-US" sz="1400" dirty="0" smtClean="0"/>
              <a:t>Trees protected and mitigation required for entire lot</a:t>
            </a:r>
          </a:p>
          <a:p>
            <a:pPr marL="285750" indent="-285750">
              <a:buFont typeface="Calibri" panose="020F0502020204030204" pitchFamily="34" charset="0"/>
              <a:buChar char="‒"/>
            </a:pPr>
            <a:endParaRPr lang="en-US" sz="1400" dirty="0" smtClean="0"/>
          </a:p>
        </p:txBody>
      </p:sp>
      <p:sp>
        <p:nvSpPr>
          <p:cNvPr id="64" name="TextBox 63"/>
          <p:cNvSpPr txBox="1"/>
          <p:nvPr/>
        </p:nvSpPr>
        <p:spPr>
          <a:xfrm>
            <a:off x="3746991" y="3278401"/>
            <a:ext cx="370614" cy="276999"/>
          </a:xfrm>
          <a:prstGeom prst="rect">
            <a:avLst/>
          </a:prstGeom>
          <a:noFill/>
        </p:spPr>
        <p:txBody>
          <a:bodyPr wrap="none" rtlCol="0">
            <a:spAutoFit/>
          </a:bodyPr>
          <a:lstStyle/>
          <a:p>
            <a:r>
              <a:rPr lang="en-US" sz="1200" dirty="0" smtClean="0"/>
              <a:t>OR</a:t>
            </a:r>
            <a:endParaRPr lang="en-US" sz="1200" dirty="0"/>
          </a:p>
        </p:txBody>
      </p:sp>
      <p:sp>
        <p:nvSpPr>
          <p:cNvPr id="65" name="TextBox 64"/>
          <p:cNvSpPr txBox="1"/>
          <p:nvPr/>
        </p:nvSpPr>
        <p:spPr>
          <a:xfrm>
            <a:off x="101600" y="4053794"/>
            <a:ext cx="2946400" cy="1600438"/>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solidFill>
                  <a:srgbClr val="FF0000"/>
                </a:solidFill>
              </a:rPr>
              <a:t>Lots 1 ac &amp; less</a:t>
            </a:r>
          </a:p>
          <a:p>
            <a:pPr marL="285750" indent="-285750">
              <a:buFont typeface="Calibri" panose="020F0502020204030204" pitchFamily="34" charset="0"/>
              <a:buChar char="‒"/>
            </a:pPr>
            <a:r>
              <a:rPr lang="en-US" sz="1400" dirty="0" smtClean="0"/>
              <a:t>Building Permit issued for a SF/Duplex in a Residential District</a:t>
            </a:r>
          </a:p>
          <a:p>
            <a:pPr marL="285750" indent="-285750">
              <a:buFont typeface="Calibri" panose="020F0502020204030204" pitchFamily="34" charset="0"/>
              <a:buChar char="‒"/>
            </a:pPr>
            <a:r>
              <a:rPr lang="en-US" sz="1400" dirty="0" smtClean="0"/>
              <a:t>Allows an “</a:t>
            </a:r>
            <a:r>
              <a:rPr lang="en-US" sz="1400" b="1" dirty="0" smtClean="0">
                <a:solidFill>
                  <a:schemeClr val="accent6">
                    <a:lumMod val="75000"/>
                  </a:schemeClr>
                </a:solidFill>
              </a:rPr>
              <a:t>Unrestricted Zone</a:t>
            </a:r>
            <a:r>
              <a:rPr lang="en-US" sz="1400" dirty="0" smtClean="0"/>
              <a:t>” – no trees are protected and no mitigation required</a:t>
            </a:r>
          </a:p>
          <a:p>
            <a:pPr marL="285750" indent="-285750">
              <a:buFont typeface="Calibri" panose="020F0502020204030204" pitchFamily="34" charset="0"/>
              <a:buChar char="‒"/>
            </a:pPr>
            <a:endParaRPr lang="en-US" sz="1400" dirty="0" smtClean="0"/>
          </a:p>
        </p:txBody>
      </p:sp>
      <p:sp>
        <p:nvSpPr>
          <p:cNvPr id="66" name="TextBox 65"/>
          <p:cNvSpPr txBox="1"/>
          <p:nvPr/>
        </p:nvSpPr>
        <p:spPr>
          <a:xfrm>
            <a:off x="178180" y="5644415"/>
            <a:ext cx="3048000" cy="1169551"/>
          </a:xfrm>
          <a:prstGeom prst="rect">
            <a:avLst/>
          </a:prstGeom>
          <a:noFill/>
        </p:spPr>
        <p:txBody>
          <a:bodyPr wrap="square" rtlCol="0">
            <a:spAutoFit/>
          </a:bodyPr>
          <a:lstStyle/>
          <a:p>
            <a:pPr marL="285750" indent="-285750">
              <a:buFont typeface="Calibri" panose="020F0502020204030204" pitchFamily="34" charset="0"/>
              <a:buChar char="‒"/>
            </a:pPr>
            <a:r>
              <a:rPr lang="en-US" sz="1400" dirty="0" smtClean="0"/>
              <a:t>Building Permit closed</a:t>
            </a:r>
          </a:p>
          <a:p>
            <a:pPr marL="285750" indent="-285750">
              <a:buFont typeface="Calibri" panose="020F0502020204030204" pitchFamily="34" charset="0"/>
              <a:buChar char="‒"/>
            </a:pPr>
            <a:r>
              <a:rPr lang="en-US" sz="1400" dirty="0" smtClean="0"/>
              <a:t>SF/Duplex use on lot</a:t>
            </a:r>
          </a:p>
          <a:p>
            <a:pPr marL="285750" indent="-285750">
              <a:buFont typeface="Calibri" panose="020F0502020204030204" pitchFamily="34" charset="0"/>
              <a:buChar char="‒"/>
            </a:pPr>
            <a:r>
              <a:rPr lang="en-US" sz="1400" dirty="0" smtClean="0"/>
              <a:t>No tree protection or mitigation required</a:t>
            </a:r>
          </a:p>
          <a:p>
            <a:pPr marL="285750" indent="-285750">
              <a:buFont typeface="Calibri" panose="020F0502020204030204" pitchFamily="34" charset="0"/>
              <a:buChar char="‒"/>
            </a:pPr>
            <a:endParaRPr lang="en-US" sz="1400" dirty="0" smtClean="0"/>
          </a:p>
        </p:txBody>
      </p:sp>
      <p:cxnSp>
        <p:nvCxnSpPr>
          <p:cNvPr id="72" name="Straight Arrow Connector 71"/>
          <p:cNvCxnSpPr/>
          <p:nvPr/>
        </p:nvCxnSpPr>
        <p:spPr>
          <a:xfrm>
            <a:off x="5019973" y="2514600"/>
            <a:ext cx="0" cy="342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448461" y="3845739"/>
            <a:ext cx="209139" cy="3833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165603" y="3845739"/>
            <a:ext cx="279396" cy="3723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547152" y="3814966"/>
            <a:ext cx="890691" cy="176232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994400" y="5452340"/>
            <a:ext cx="1626944" cy="1181100"/>
            <a:chOff x="4495800" y="7269786"/>
            <a:chExt cx="1220208" cy="1574800"/>
          </a:xfrm>
        </p:grpSpPr>
        <p:sp>
          <p:nvSpPr>
            <p:cNvPr id="69" name="Rectangle 68"/>
            <p:cNvSpPr/>
            <p:nvPr/>
          </p:nvSpPr>
          <p:spPr>
            <a:xfrm>
              <a:off x="4495800" y="7269786"/>
              <a:ext cx="1220208" cy="1574800"/>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92" name="TextBox 91"/>
            <p:cNvSpPr txBox="1"/>
            <p:nvPr/>
          </p:nvSpPr>
          <p:spPr>
            <a:xfrm>
              <a:off x="4769342" y="7632614"/>
              <a:ext cx="781050" cy="849143"/>
            </a:xfrm>
            <a:prstGeom prst="rect">
              <a:avLst/>
            </a:prstGeom>
            <a:solidFill>
              <a:schemeClr val="bg1">
                <a:lumMod val="85000"/>
              </a:schemeClr>
            </a:solidFill>
            <a:ln w="28575">
              <a:solidFill>
                <a:schemeClr val="bg1">
                  <a:lumMod val="50000"/>
                </a:schemeClr>
              </a:solidFill>
            </a:ln>
          </p:spPr>
          <p:txBody>
            <a:bodyPr wrap="square" lIns="82058" tIns="41029" rIns="82058" bIns="41029" rtlCol="0">
              <a:spAutoFit/>
            </a:bodyPr>
            <a:lstStyle/>
            <a:p>
              <a:pPr algn="ctr"/>
              <a:r>
                <a:rPr lang="en-US" sz="1200" dirty="0" smtClean="0"/>
                <a:t>New</a:t>
              </a:r>
            </a:p>
            <a:p>
              <a:pPr algn="ctr"/>
              <a:r>
                <a:rPr lang="en-US" sz="1200" dirty="0" smtClean="0"/>
                <a:t>House</a:t>
              </a:r>
            </a:p>
            <a:p>
              <a:pPr algn="ctr"/>
              <a:r>
                <a:rPr lang="en-US" sz="1200" dirty="0" smtClean="0"/>
                <a:t>Complete</a:t>
              </a:r>
              <a:endParaRPr lang="en-US" sz="1200" dirty="0"/>
            </a:p>
          </p:txBody>
        </p:sp>
      </p:grpSp>
      <p:sp>
        <p:nvSpPr>
          <p:cNvPr id="93" name="TextBox 92"/>
          <p:cNvSpPr txBox="1"/>
          <p:nvPr/>
        </p:nvSpPr>
        <p:spPr>
          <a:xfrm>
            <a:off x="6248400" y="4269237"/>
            <a:ext cx="2988077" cy="1169551"/>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solidFill>
                  <a:srgbClr val="00B0F0"/>
                </a:solidFill>
              </a:rPr>
              <a:t>Greater than 1 ac to 2 ac</a:t>
            </a:r>
          </a:p>
          <a:p>
            <a:pPr marL="285750" indent="-285750">
              <a:buFont typeface="Calibri" panose="020F0502020204030204" pitchFamily="34" charset="0"/>
              <a:buChar char="‒"/>
            </a:pPr>
            <a:r>
              <a:rPr lang="en-US" sz="1400" dirty="0" smtClean="0"/>
              <a:t>Building Permit closed</a:t>
            </a:r>
          </a:p>
          <a:p>
            <a:pPr marL="285750" indent="-285750">
              <a:buFont typeface="Calibri" panose="020F0502020204030204" pitchFamily="34" charset="0"/>
              <a:buChar char="‒"/>
            </a:pPr>
            <a:r>
              <a:rPr lang="en-US" sz="1400" dirty="0" smtClean="0"/>
              <a:t>SF/Duplex use on lot</a:t>
            </a:r>
          </a:p>
          <a:p>
            <a:pPr marL="285750" indent="-285750">
              <a:buFont typeface="Calibri" panose="020F0502020204030204" pitchFamily="34" charset="0"/>
              <a:buChar char="‒"/>
            </a:pPr>
            <a:r>
              <a:rPr lang="en-US" sz="1400" dirty="0" smtClean="0"/>
              <a:t>No tree protection or mitigation required</a:t>
            </a:r>
          </a:p>
        </p:txBody>
      </p:sp>
      <p:cxnSp>
        <p:nvCxnSpPr>
          <p:cNvPr id="94" name="Straight Arrow Connector 93"/>
          <p:cNvCxnSpPr/>
          <p:nvPr/>
        </p:nvCxnSpPr>
        <p:spPr>
          <a:xfrm flipH="1">
            <a:off x="3928540" y="5200651"/>
            <a:ext cx="2176" cy="3605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2945951" y="4572000"/>
            <a:ext cx="648608" cy="28575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2945951" y="4857752"/>
            <a:ext cx="1188794" cy="103134"/>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84389" y="1980336"/>
            <a:ext cx="2018053" cy="646331"/>
          </a:xfrm>
          <a:prstGeom prst="rect">
            <a:avLst/>
          </a:prstGeom>
          <a:noFill/>
        </p:spPr>
        <p:txBody>
          <a:bodyPr wrap="none" rtlCol="0">
            <a:spAutoFit/>
          </a:bodyPr>
          <a:lstStyle/>
          <a:p>
            <a:r>
              <a:rPr lang="en-US" sz="1200" dirty="0" smtClean="0"/>
              <a:t>Area trees protected</a:t>
            </a:r>
          </a:p>
          <a:p>
            <a:r>
              <a:rPr lang="en-US" sz="1200" dirty="0" smtClean="0"/>
              <a:t>and mitigation</a:t>
            </a:r>
          </a:p>
          <a:p>
            <a:r>
              <a:rPr lang="en-US" sz="1200" dirty="0" smtClean="0"/>
              <a:t>Required (per Art. X Tree List)</a:t>
            </a:r>
            <a:endParaRPr lang="en-US" sz="1200" dirty="0"/>
          </a:p>
        </p:txBody>
      </p:sp>
      <p:sp>
        <p:nvSpPr>
          <p:cNvPr id="143" name="Rectangle 142"/>
          <p:cNvSpPr/>
          <p:nvPr/>
        </p:nvSpPr>
        <p:spPr>
          <a:xfrm>
            <a:off x="101600" y="2067131"/>
            <a:ext cx="547077" cy="228600"/>
          </a:xfrm>
          <a:prstGeom prst="rect">
            <a:avLst/>
          </a:prstGeom>
          <a:pattFill prst="ltUpDiag">
            <a:fgClr>
              <a:srgbClr val="00B050"/>
            </a:fgClr>
            <a:bgClr>
              <a:schemeClr val="bg1"/>
            </a:bgClr>
          </a:patt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3371828" y="5724461"/>
            <a:ext cx="1041400" cy="636857"/>
          </a:xfrm>
          <a:prstGeom prst="rect">
            <a:avLst/>
          </a:prstGeom>
          <a:solidFill>
            <a:schemeClr val="bg1">
              <a:lumMod val="85000"/>
            </a:schemeClr>
          </a:solidFill>
          <a:ln w="28575">
            <a:solidFill>
              <a:schemeClr val="bg1">
                <a:lumMod val="50000"/>
              </a:schemeClr>
            </a:solidFill>
          </a:ln>
        </p:spPr>
        <p:txBody>
          <a:bodyPr wrap="square" lIns="82058" tIns="41029" rIns="82058" bIns="41029" rtlCol="0">
            <a:spAutoFit/>
          </a:bodyPr>
          <a:lstStyle/>
          <a:p>
            <a:pPr algn="ctr"/>
            <a:r>
              <a:rPr lang="en-US" sz="1200" dirty="0" smtClean="0"/>
              <a:t>New</a:t>
            </a:r>
          </a:p>
          <a:p>
            <a:pPr algn="ctr"/>
            <a:r>
              <a:rPr lang="en-US" sz="1200" dirty="0" smtClean="0"/>
              <a:t>House</a:t>
            </a:r>
          </a:p>
          <a:p>
            <a:pPr algn="ctr"/>
            <a:r>
              <a:rPr lang="en-US" sz="1200" dirty="0" smtClean="0"/>
              <a:t>Complete</a:t>
            </a:r>
            <a:endParaRPr lang="en-US" sz="1200" dirty="0"/>
          </a:p>
        </p:txBody>
      </p:sp>
      <p:sp>
        <p:nvSpPr>
          <p:cNvPr id="35" name="Rectangle 34"/>
          <p:cNvSpPr/>
          <p:nvPr/>
        </p:nvSpPr>
        <p:spPr>
          <a:xfrm>
            <a:off x="101600" y="2635327"/>
            <a:ext cx="547077" cy="228600"/>
          </a:xfrm>
          <a:prstGeom prst="rect">
            <a:avLst/>
          </a:prstGeom>
          <a:solidFill>
            <a:schemeClr val="accent6">
              <a:lumMod val="75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20274" y="2626667"/>
            <a:ext cx="1503104" cy="461665"/>
          </a:xfrm>
          <a:prstGeom prst="rect">
            <a:avLst/>
          </a:prstGeom>
          <a:noFill/>
        </p:spPr>
        <p:txBody>
          <a:bodyPr wrap="none" rtlCol="0">
            <a:spAutoFit/>
          </a:bodyPr>
          <a:lstStyle/>
          <a:p>
            <a:r>
              <a:rPr lang="en-US" sz="1200" dirty="0" smtClean="0"/>
              <a:t>“</a:t>
            </a:r>
            <a:r>
              <a:rPr lang="en-US" sz="1200" b="1" dirty="0" smtClean="0">
                <a:solidFill>
                  <a:schemeClr val="accent6">
                    <a:lumMod val="75000"/>
                  </a:schemeClr>
                </a:solidFill>
              </a:rPr>
              <a:t>Unrestricted Zone</a:t>
            </a:r>
            <a:r>
              <a:rPr lang="en-US" sz="1200" b="1" dirty="0" smtClean="0"/>
              <a:t>”</a:t>
            </a:r>
            <a:endParaRPr lang="en-US" sz="1200" dirty="0" smtClean="0"/>
          </a:p>
          <a:p>
            <a:r>
              <a:rPr lang="en-US" sz="1200" dirty="0" smtClean="0"/>
              <a:t>  </a:t>
            </a:r>
            <a:endParaRPr lang="en-US" sz="1200" dirty="0"/>
          </a:p>
        </p:txBody>
      </p:sp>
      <p:sp>
        <p:nvSpPr>
          <p:cNvPr id="9" name="Slide Number Placeholder 8"/>
          <p:cNvSpPr>
            <a:spLocks noGrp="1"/>
          </p:cNvSpPr>
          <p:nvPr>
            <p:ph type="sldNum" sz="quarter" idx="12"/>
          </p:nvPr>
        </p:nvSpPr>
        <p:spPr/>
        <p:txBody>
          <a:bodyPr/>
          <a:lstStyle/>
          <a:p>
            <a:fld id="{3079FDC9-D558-47D2-A794-40845473EBDE}" type="slidenum">
              <a:rPr lang="en-US" smtClean="0"/>
              <a:t>9</a:t>
            </a:fld>
            <a:endParaRPr lang="en-US"/>
          </a:p>
        </p:txBody>
      </p:sp>
      <p:cxnSp>
        <p:nvCxnSpPr>
          <p:cNvPr id="11" name="Straight Connector 10"/>
          <p:cNvCxnSpPr/>
          <p:nvPr/>
        </p:nvCxnSpPr>
        <p:spPr>
          <a:xfrm flipV="1">
            <a:off x="3787485" y="3528551"/>
            <a:ext cx="406740"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280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B2439A4BA3344C98504EA04A1E87A3" ma:contentTypeVersion="0" ma:contentTypeDescription="Create a new document." ma:contentTypeScope="" ma:versionID="feb91a06c9919b6e12607075502312ca">
  <xsd:schema xmlns:xsd="http://www.w3.org/2001/XMLSchema" xmlns:xs="http://www.w3.org/2001/XMLSchema" xmlns:p="http://schemas.microsoft.com/office/2006/metadata/properties" targetNamespace="http://schemas.microsoft.com/office/2006/metadata/properties" ma:root="true" ma:fieldsID="f5fff7a9b485545aed709d839c9ac1c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96534A-F81C-4F8D-A666-377C51CE7B73}"/>
</file>

<file path=customXml/itemProps2.xml><?xml version="1.0" encoding="utf-8"?>
<ds:datastoreItem xmlns:ds="http://schemas.openxmlformats.org/officeDocument/2006/customXml" ds:itemID="{78703A93-7937-4FAE-B5A3-E628F9C63FB4}"/>
</file>

<file path=customXml/itemProps3.xml><?xml version="1.0" encoding="utf-8"?>
<ds:datastoreItem xmlns:ds="http://schemas.openxmlformats.org/officeDocument/2006/customXml" ds:itemID="{57051DC8-322F-4720-8EA2-BCB08F70685C}"/>
</file>

<file path=docProps/app.xml><?xml version="1.0" encoding="utf-8"?>
<Properties xmlns="http://schemas.openxmlformats.org/officeDocument/2006/extended-properties" xmlns:vt="http://schemas.openxmlformats.org/officeDocument/2006/docPropsVTypes">
  <TotalTime>27850</TotalTime>
  <Words>4101</Words>
  <Application>Microsoft Office PowerPoint</Application>
  <PresentationFormat>On-screen Show (4:3)</PresentationFormat>
  <Paragraphs>954</Paragraphs>
  <Slides>50</Slides>
  <Notes>49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ARTICLE X   LANDSCAPE AND TREE CONSERVATION REGULATIONS</vt:lpstr>
      <vt:lpstr>ARTICLE X</vt:lpstr>
      <vt:lpstr>Sustainable Development</vt:lpstr>
      <vt:lpstr>Approach</vt:lpstr>
      <vt:lpstr>Benefits And Costs</vt:lpstr>
      <vt:lpstr>ARTICLE X</vt:lpstr>
      <vt:lpstr>URBAN FOREST CONSERVATION (10.130)</vt:lpstr>
      <vt:lpstr>Application of Division (10.131)</vt:lpstr>
      <vt:lpstr>Application of Division (10.131(b)) Exception Single Family/Duplex Use</vt:lpstr>
      <vt:lpstr>Tree Removal Applications (10.132)</vt:lpstr>
      <vt:lpstr>Tree Removal Applications (10.132)</vt:lpstr>
      <vt:lpstr>Tree Removal Applications (10.132) Forest Stand Delineation Example</vt:lpstr>
      <vt:lpstr>Tree Removal Applications (10.132) Development Impact Waiver</vt:lpstr>
      <vt:lpstr>Historic Trees  (10.133)</vt:lpstr>
      <vt:lpstr>Transplanted Trees (10.133.1)</vt:lpstr>
      <vt:lpstr>Replacement of Removed or Seriously Injured Trees (10.134)</vt:lpstr>
      <vt:lpstr>Exceptions to Tree Replacement</vt:lpstr>
      <vt:lpstr>Replacement of Removed or Seriously Injured Trees (10.134)</vt:lpstr>
      <vt:lpstr>Replacement of Removed or Seriously Injured Trees (10.134) Tree Classification</vt:lpstr>
      <vt:lpstr>Replacement of Removed or Seriously Injured Trees (10.134) Forest Stand Delineation to Determine Mitigation</vt:lpstr>
      <vt:lpstr>URBAN FOREST CONSERVATION (10.134)</vt:lpstr>
      <vt:lpstr>URBAN FOREST CONSERVATION (10.134)</vt:lpstr>
      <vt:lpstr>PowerPoint Presentation</vt:lpstr>
      <vt:lpstr>Replacement of Removed or Seriously Injured Trees (10.134)</vt:lpstr>
      <vt:lpstr>Replacement of Removed or Seriously Injured Trees (10.134)</vt:lpstr>
      <vt:lpstr>Replacement of Removed or Seriously Injured Trees (10.134) Forest Stand Delineation Process - Old-Field Lots</vt:lpstr>
      <vt:lpstr>Forest Stand Delineation Process Determine condition of an Old-Field Lot</vt:lpstr>
      <vt:lpstr>Forest Stand Delineation Process Old-Field Lot</vt:lpstr>
      <vt:lpstr>Forest Stand Delineation Process Old-Field Lot</vt:lpstr>
      <vt:lpstr>Forest Stand Delineation Process Old-Field Lot</vt:lpstr>
      <vt:lpstr>Alternative Methods of Compliance (10.135)</vt:lpstr>
      <vt:lpstr>Alternative Methods of Compliance (10.135(a)(b)(c))</vt:lpstr>
      <vt:lpstr>Alternative Methods of Compliance (10.135(d)) Sustainable Development Incentives</vt:lpstr>
      <vt:lpstr>Alternative Methods of Compliance (10.135(d)) Sustainable Development Incentives</vt:lpstr>
      <vt:lpstr>Sustainable Development Incentives  Legacy Tree Concept</vt:lpstr>
      <vt:lpstr>Alternative Methods of Compliance (10.135(d)) Sustainable Development Incentives</vt:lpstr>
      <vt:lpstr>Alternative Methods of Compliance (10.135(d)) Sustainable Development Incentives</vt:lpstr>
      <vt:lpstr>Sustainable Development Incentives Example</vt:lpstr>
      <vt:lpstr>Sustainable Development Incentives SDI Process</vt:lpstr>
      <vt:lpstr>Sustainable Development Incentives SDI Process</vt:lpstr>
      <vt:lpstr>Sustainable Development Incentives SDI Process and Green Site Points</vt:lpstr>
      <vt:lpstr>Sustainable Development Incentives SDI Process and Green Site Points</vt:lpstr>
      <vt:lpstr>Alternative Methods of Compliance (10.135(e))</vt:lpstr>
      <vt:lpstr>Alternative Methods of Compliance (10.135(f))</vt:lpstr>
      <vt:lpstr>Alternative Methods of Compliance (10.135(g))</vt:lpstr>
      <vt:lpstr>Alternative Methods of Compliance (10.135(h))</vt:lpstr>
      <vt:lpstr>Conservation and Maintenance (10.136)</vt:lpstr>
      <vt:lpstr>Conservation and Maintenance (10.136)</vt:lpstr>
      <vt:lpstr>Urban Forest Conservation  (10.137, 10.138, 10.139, 10.140)</vt:lpstr>
      <vt:lpstr>SCHEDULE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Moorman</dc:creator>
  <cp:lastModifiedBy>Donna Moorman</cp:lastModifiedBy>
  <cp:revision>1109</cp:revision>
  <cp:lastPrinted>2017-06-20T13:31:32Z</cp:lastPrinted>
  <dcterms:created xsi:type="dcterms:W3CDTF">2015-08-04T19:55:30Z</dcterms:created>
  <dcterms:modified xsi:type="dcterms:W3CDTF">2017-06-22T13:23:14Z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0x01010077B2439A4BA3344C98504EA04A1E87A3</vt:lpwstr>
  </property>
</Properties>
</file>