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9.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27.xml" ContentType="application/vnd.openxmlformats-officedocument.presentationml.notesSlide+xml"/>
  <Override PartName="/ppt/notesSlides/notesSlide18.xml" ContentType="application/vnd.openxmlformats-officedocument.presentationml.notesSlide+xml"/>
  <Override PartName="/ppt/notesSlides/notesSlide25.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24.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67" r:id="rId3"/>
    <p:sldId id="274" r:id="rId4"/>
    <p:sldId id="275" r:id="rId5"/>
    <p:sldId id="283" r:id="rId6"/>
    <p:sldId id="312" r:id="rId7"/>
    <p:sldId id="276" r:id="rId8"/>
    <p:sldId id="284" r:id="rId9"/>
    <p:sldId id="285" r:id="rId10"/>
    <p:sldId id="286" r:id="rId11"/>
    <p:sldId id="278" r:id="rId12"/>
    <p:sldId id="287" r:id="rId13"/>
    <p:sldId id="288" r:id="rId14"/>
    <p:sldId id="289" r:id="rId15"/>
    <p:sldId id="290" r:id="rId16"/>
    <p:sldId id="291" r:id="rId17"/>
    <p:sldId id="292" r:id="rId18"/>
    <p:sldId id="293" r:id="rId19"/>
    <p:sldId id="294" r:id="rId20"/>
    <p:sldId id="296" r:id="rId21"/>
    <p:sldId id="298" r:id="rId22"/>
    <p:sldId id="299" r:id="rId23"/>
    <p:sldId id="282" r:id="rId24"/>
    <p:sldId id="300" r:id="rId25"/>
    <p:sldId id="301" r:id="rId26"/>
    <p:sldId id="302" r:id="rId27"/>
    <p:sldId id="303" r:id="rId28"/>
    <p:sldId id="304" r:id="rId29"/>
    <p:sldId id="305" r:id="rId30"/>
    <p:sldId id="310" r:id="rId31"/>
    <p:sldId id="306" r:id="rId32"/>
    <p:sldId id="311" r:id="rId33"/>
    <p:sldId id="307" r:id="rId34"/>
    <p:sldId id="266" r:id="rId35"/>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3F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7818" autoAdjust="0"/>
  </p:normalViewPr>
  <p:slideViewPr>
    <p:cSldViewPr snapToGrid="0">
      <p:cViewPr varScale="1">
        <p:scale>
          <a:sx n="87" d="100"/>
          <a:sy n="87" d="100"/>
        </p:scale>
        <p:origin x="708" y="90"/>
      </p:cViewPr>
      <p:guideLst/>
    </p:cSldViewPr>
  </p:slideViewPr>
  <p:notesTextViewPr>
    <p:cViewPr>
      <p:scale>
        <a:sx n="3" d="2"/>
        <a:sy n="3" d="2"/>
      </p:scale>
      <p:origin x="0" y="0"/>
    </p:cViewPr>
  </p:notesTextViewPr>
  <p:sorterViewPr>
    <p:cViewPr>
      <p:scale>
        <a:sx n="150" d="100"/>
        <a:sy n="150" d="100"/>
      </p:scale>
      <p:origin x="0" y="-17652"/>
    </p:cViewPr>
  </p:sorterViewPr>
  <p:notesViewPr>
    <p:cSldViewPr snapToGrid="0">
      <p:cViewPr varScale="1">
        <p:scale>
          <a:sx n="112" d="100"/>
          <a:sy n="112" d="100"/>
        </p:scale>
        <p:origin x="207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339BC6-CB49-4C88-850C-4C012628FC9C}"/>
              </a:ext>
            </a:extLst>
          </p:cNvPr>
          <p:cNvSpPr>
            <a:spLocks noGrp="1"/>
          </p:cNvSpPr>
          <p:nvPr>
            <p:ph type="hdr" sz="quarter"/>
          </p:nvPr>
        </p:nvSpPr>
        <p:spPr>
          <a:xfrm>
            <a:off x="1" y="0"/>
            <a:ext cx="3041968" cy="466912"/>
          </a:xfrm>
          <a:prstGeom prst="rect">
            <a:avLst/>
          </a:prstGeom>
        </p:spPr>
        <p:txBody>
          <a:bodyPr vert="horz" lIns="93281" tIns="46641" rIns="93281" bIns="46641"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3F02CF-11BD-49CF-8E81-2D9707F287DC}"/>
              </a:ext>
            </a:extLst>
          </p:cNvPr>
          <p:cNvSpPr>
            <a:spLocks noGrp="1"/>
          </p:cNvSpPr>
          <p:nvPr>
            <p:ph type="dt" sz="quarter" idx="1"/>
          </p:nvPr>
        </p:nvSpPr>
        <p:spPr>
          <a:xfrm>
            <a:off x="3976333" y="0"/>
            <a:ext cx="3041968" cy="466912"/>
          </a:xfrm>
          <a:prstGeom prst="rect">
            <a:avLst/>
          </a:prstGeom>
        </p:spPr>
        <p:txBody>
          <a:bodyPr vert="horz" lIns="93281" tIns="46641" rIns="93281" bIns="46641" rtlCol="0"/>
          <a:lstStyle>
            <a:lvl1pPr algn="r">
              <a:defRPr sz="1200"/>
            </a:lvl1pPr>
          </a:lstStyle>
          <a:p>
            <a:fld id="{E8E30F55-A4EA-4673-A09E-D583D74F5B47}" type="datetimeFigureOut">
              <a:rPr lang="en-US" smtClean="0"/>
              <a:t>12/12/2018</a:t>
            </a:fld>
            <a:endParaRPr lang="en-US" dirty="0"/>
          </a:p>
        </p:txBody>
      </p:sp>
      <p:sp>
        <p:nvSpPr>
          <p:cNvPr id="4" name="Footer Placeholder 3">
            <a:extLst>
              <a:ext uri="{FF2B5EF4-FFF2-40B4-BE49-F238E27FC236}">
                <a16:creationId xmlns:a16="http://schemas.microsoft.com/office/drawing/2014/main" id="{5EF81F5C-3579-4448-82D3-3FD9CD89688A}"/>
              </a:ext>
            </a:extLst>
          </p:cNvPr>
          <p:cNvSpPr>
            <a:spLocks noGrp="1"/>
          </p:cNvSpPr>
          <p:nvPr>
            <p:ph type="ftr" sz="quarter" idx="2"/>
          </p:nvPr>
        </p:nvSpPr>
        <p:spPr>
          <a:xfrm>
            <a:off x="1" y="8839015"/>
            <a:ext cx="3041968" cy="466911"/>
          </a:xfrm>
          <a:prstGeom prst="rect">
            <a:avLst/>
          </a:prstGeom>
        </p:spPr>
        <p:txBody>
          <a:bodyPr vert="horz" lIns="93281" tIns="46641" rIns="93281" bIns="46641"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699D56-0B35-4985-A0B2-F0A8433F2F67}"/>
              </a:ext>
            </a:extLst>
          </p:cNvPr>
          <p:cNvSpPr>
            <a:spLocks noGrp="1"/>
          </p:cNvSpPr>
          <p:nvPr>
            <p:ph type="sldNum" sz="quarter" idx="3"/>
          </p:nvPr>
        </p:nvSpPr>
        <p:spPr>
          <a:xfrm>
            <a:off x="3976333" y="8839015"/>
            <a:ext cx="3041968" cy="466911"/>
          </a:xfrm>
          <a:prstGeom prst="rect">
            <a:avLst/>
          </a:prstGeom>
        </p:spPr>
        <p:txBody>
          <a:bodyPr vert="horz" lIns="93281" tIns="46641" rIns="93281" bIns="46641" rtlCol="0" anchor="b"/>
          <a:lstStyle>
            <a:lvl1pPr algn="r">
              <a:defRPr sz="1200"/>
            </a:lvl1pPr>
          </a:lstStyle>
          <a:p>
            <a:fld id="{C286DAAD-871C-49A3-8440-C8990074EC85}" type="slidenum">
              <a:rPr lang="en-US" smtClean="0"/>
              <a:t>‹#›</a:t>
            </a:fld>
            <a:endParaRPr lang="en-US" dirty="0"/>
          </a:p>
        </p:txBody>
      </p:sp>
    </p:spTree>
    <p:extLst>
      <p:ext uri="{BB962C8B-B14F-4D97-AF65-F5344CB8AC3E}">
        <p14:creationId xmlns:p14="http://schemas.microsoft.com/office/powerpoint/2010/main" val="2043547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6688" y="0"/>
            <a:ext cx="3041650" cy="466725"/>
          </a:xfrm>
          <a:prstGeom prst="rect">
            <a:avLst/>
          </a:prstGeom>
        </p:spPr>
        <p:txBody>
          <a:bodyPr vert="horz" lIns="91440" tIns="45720" rIns="91440" bIns="45720" rtlCol="0"/>
          <a:lstStyle>
            <a:lvl1pPr algn="r">
              <a:defRPr sz="1200"/>
            </a:lvl1pPr>
          </a:lstStyle>
          <a:p>
            <a:fld id="{69042918-B471-47CC-B120-56D814AAF1E7}" type="datetimeFigureOut">
              <a:rPr lang="en-US" smtClean="0"/>
              <a:t>12/12/2018</a:t>
            </a:fld>
            <a:endParaRPr lang="en-US" dirty="0"/>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8338"/>
            <a:ext cx="5616575" cy="36639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688" y="8839200"/>
            <a:ext cx="3041650" cy="466725"/>
          </a:xfrm>
          <a:prstGeom prst="rect">
            <a:avLst/>
          </a:prstGeom>
        </p:spPr>
        <p:txBody>
          <a:bodyPr vert="horz" lIns="91440" tIns="45720" rIns="91440" bIns="45720" rtlCol="0" anchor="b"/>
          <a:lstStyle>
            <a:lvl1pPr algn="r">
              <a:defRPr sz="1200"/>
            </a:lvl1pPr>
          </a:lstStyle>
          <a:p>
            <a:fld id="{C2D5E4A5-6DA9-4E73-8FC7-9619F5763444}" type="slidenum">
              <a:rPr lang="en-US" smtClean="0"/>
              <a:t>‹#›</a:t>
            </a:fld>
            <a:endParaRPr lang="en-US" dirty="0"/>
          </a:p>
        </p:txBody>
      </p:sp>
    </p:spTree>
    <p:extLst>
      <p:ext uri="{BB962C8B-B14F-4D97-AF65-F5344CB8AC3E}">
        <p14:creationId xmlns:p14="http://schemas.microsoft.com/office/powerpoint/2010/main" val="1119848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1</a:t>
            </a:fld>
            <a:endParaRPr lang="en-US" dirty="0"/>
          </a:p>
        </p:txBody>
      </p:sp>
    </p:spTree>
    <p:extLst>
      <p:ext uri="{BB962C8B-B14F-4D97-AF65-F5344CB8AC3E}">
        <p14:creationId xmlns:p14="http://schemas.microsoft.com/office/powerpoint/2010/main" val="2020328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10</a:t>
            </a:fld>
            <a:endParaRPr lang="en-US" dirty="0"/>
          </a:p>
        </p:txBody>
      </p:sp>
    </p:spTree>
    <p:extLst>
      <p:ext uri="{BB962C8B-B14F-4D97-AF65-F5344CB8AC3E}">
        <p14:creationId xmlns:p14="http://schemas.microsoft.com/office/powerpoint/2010/main" val="2108238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11</a:t>
            </a:fld>
            <a:endParaRPr lang="en-US" dirty="0"/>
          </a:p>
        </p:txBody>
      </p:sp>
    </p:spTree>
    <p:extLst>
      <p:ext uri="{BB962C8B-B14F-4D97-AF65-F5344CB8AC3E}">
        <p14:creationId xmlns:p14="http://schemas.microsoft.com/office/powerpoint/2010/main" val="1272011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12</a:t>
            </a:fld>
            <a:endParaRPr lang="en-US" dirty="0"/>
          </a:p>
        </p:txBody>
      </p:sp>
    </p:spTree>
    <p:extLst>
      <p:ext uri="{BB962C8B-B14F-4D97-AF65-F5344CB8AC3E}">
        <p14:creationId xmlns:p14="http://schemas.microsoft.com/office/powerpoint/2010/main" val="4090273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13</a:t>
            </a:fld>
            <a:endParaRPr lang="en-US" dirty="0"/>
          </a:p>
        </p:txBody>
      </p:sp>
    </p:spTree>
    <p:extLst>
      <p:ext uri="{BB962C8B-B14F-4D97-AF65-F5344CB8AC3E}">
        <p14:creationId xmlns:p14="http://schemas.microsoft.com/office/powerpoint/2010/main" val="4146463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14</a:t>
            </a:fld>
            <a:endParaRPr lang="en-US" dirty="0"/>
          </a:p>
        </p:txBody>
      </p:sp>
    </p:spTree>
    <p:extLst>
      <p:ext uri="{BB962C8B-B14F-4D97-AF65-F5344CB8AC3E}">
        <p14:creationId xmlns:p14="http://schemas.microsoft.com/office/powerpoint/2010/main" val="423470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15</a:t>
            </a:fld>
            <a:endParaRPr lang="en-US" dirty="0"/>
          </a:p>
        </p:txBody>
      </p:sp>
    </p:spTree>
    <p:extLst>
      <p:ext uri="{BB962C8B-B14F-4D97-AF65-F5344CB8AC3E}">
        <p14:creationId xmlns:p14="http://schemas.microsoft.com/office/powerpoint/2010/main" val="2315677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16</a:t>
            </a:fld>
            <a:endParaRPr lang="en-US" dirty="0"/>
          </a:p>
        </p:txBody>
      </p:sp>
    </p:spTree>
    <p:extLst>
      <p:ext uri="{BB962C8B-B14F-4D97-AF65-F5344CB8AC3E}">
        <p14:creationId xmlns:p14="http://schemas.microsoft.com/office/powerpoint/2010/main" val="1998944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17</a:t>
            </a:fld>
            <a:endParaRPr lang="en-US" dirty="0"/>
          </a:p>
        </p:txBody>
      </p:sp>
    </p:spTree>
    <p:extLst>
      <p:ext uri="{BB962C8B-B14F-4D97-AF65-F5344CB8AC3E}">
        <p14:creationId xmlns:p14="http://schemas.microsoft.com/office/powerpoint/2010/main" val="665467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18</a:t>
            </a:fld>
            <a:endParaRPr lang="en-US" dirty="0"/>
          </a:p>
        </p:txBody>
      </p:sp>
    </p:spTree>
    <p:extLst>
      <p:ext uri="{BB962C8B-B14F-4D97-AF65-F5344CB8AC3E}">
        <p14:creationId xmlns:p14="http://schemas.microsoft.com/office/powerpoint/2010/main" val="2089538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19</a:t>
            </a:fld>
            <a:endParaRPr lang="en-US" dirty="0"/>
          </a:p>
        </p:txBody>
      </p:sp>
    </p:spTree>
    <p:extLst>
      <p:ext uri="{BB962C8B-B14F-4D97-AF65-F5344CB8AC3E}">
        <p14:creationId xmlns:p14="http://schemas.microsoft.com/office/powerpoint/2010/main" val="2629792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2</a:t>
            </a:fld>
            <a:endParaRPr lang="en-US" dirty="0"/>
          </a:p>
        </p:txBody>
      </p:sp>
    </p:spTree>
    <p:extLst>
      <p:ext uri="{BB962C8B-B14F-4D97-AF65-F5344CB8AC3E}">
        <p14:creationId xmlns:p14="http://schemas.microsoft.com/office/powerpoint/2010/main" val="5150668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20</a:t>
            </a:fld>
            <a:endParaRPr lang="en-US" dirty="0"/>
          </a:p>
        </p:txBody>
      </p:sp>
    </p:spTree>
    <p:extLst>
      <p:ext uri="{BB962C8B-B14F-4D97-AF65-F5344CB8AC3E}">
        <p14:creationId xmlns:p14="http://schemas.microsoft.com/office/powerpoint/2010/main" val="2028443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21</a:t>
            </a:fld>
            <a:endParaRPr lang="en-US" dirty="0"/>
          </a:p>
        </p:txBody>
      </p:sp>
    </p:spTree>
    <p:extLst>
      <p:ext uri="{BB962C8B-B14F-4D97-AF65-F5344CB8AC3E}">
        <p14:creationId xmlns:p14="http://schemas.microsoft.com/office/powerpoint/2010/main" val="1120830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22</a:t>
            </a:fld>
            <a:endParaRPr lang="en-US" dirty="0"/>
          </a:p>
        </p:txBody>
      </p:sp>
    </p:spTree>
    <p:extLst>
      <p:ext uri="{BB962C8B-B14F-4D97-AF65-F5344CB8AC3E}">
        <p14:creationId xmlns:p14="http://schemas.microsoft.com/office/powerpoint/2010/main" val="58457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23</a:t>
            </a:fld>
            <a:endParaRPr lang="en-US" dirty="0"/>
          </a:p>
        </p:txBody>
      </p:sp>
    </p:spTree>
    <p:extLst>
      <p:ext uri="{BB962C8B-B14F-4D97-AF65-F5344CB8AC3E}">
        <p14:creationId xmlns:p14="http://schemas.microsoft.com/office/powerpoint/2010/main" val="12859230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24</a:t>
            </a:fld>
            <a:endParaRPr lang="en-US" dirty="0"/>
          </a:p>
        </p:txBody>
      </p:sp>
    </p:spTree>
    <p:extLst>
      <p:ext uri="{BB962C8B-B14F-4D97-AF65-F5344CB8AC3E}">
        <p14:creationId xmlns:p14="http://schemas.microsoft.com/office/powerpoint/2010/main" val="27608420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25</a:t>
            </a:fld>
            <a:endParaRPr lang="en-US" dirty="0"/>
          </a:p>
        </p:txBody>
      </p:sp>
    </p:spTree>
    <p:extLst>
      <p:ext uri="{BB962C8B-B14F-4D97-AF65-F5344CB8AC3E}">
        <p14:creationId xmlns:p14="http://schemas.microsoft.com/office/powerpoint/2010/main" val="406162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26</a:t>
            </a:fld>
            <a:endParaRPr lang="en-US" dirty="0"/>
          </a:p>
        </p:txBody>
      </p:sp>
    </p:spTree>
    <p:extLst>
      <p:ext uri="{BB962C8B-B14F-4D97-AF65-F5344CB8AC3E}">
        <p14:creationId xmlns:p14="http://schemas.microsoft.com/office/powerpoint/2010/main" val="17640051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27</a:t>
            </a:fld>
            <a:endParaRPr lang="en-US" dirty="0"/>
          </a:p>
        </p:txBody>
      </p:sp>
    </p:spTree>
    <p:extLst>
      <p:ext uri="{BB962C8B-B14F-4D97-AF65-F5344CB8AC3E}">
        <p14:creationId xmlns:p14="http://schemas.microsoft.com/office/powerpoint/2010/main" val="5825041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28</a:t>
            </a:fld>
            <a:endParaRPr lang="en-US" dirty="0"/>
          </a:p>
        </p:txBody>
      </p:sp>
    </p:spTree>
    <p:extLst>
      <p:ext uri="{BB962C8B-B14F-4D97-AF65-F5344CB8AC3E}">
        <p14:creationId xmlns:p14="http://schemas.microsoft.com/office/powerpoint/2010/main" val="19762860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29</a:t>
            </a:fld>
            <a:endParaRPr lang="en-US" dirty="0"/>
          </a:p>
        </p:txBody>
      </p:sp>
    </p:spTree>
    <p:extLst>
      <p:ext uri="{BB962C8B-B14F-4D97-AF65-F5344CB8AC3E}">
        <p14:creationId xmlns:p14="http://schemas.microsoft.com/office/powerpoint/2010/main" val="1152943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3</a:t>
            </a:fld>
            <a:endParaRPr lang="en-US" dirty="0"/>
          </a:p>
        </p:txBody>
      </p:sp>
    </p:spTree>
    <p:extLst>
      <p:ext uri="{BB962C8B-B14F-4D97-AF65-F5344CB8AC3E}">
        <p14:creationId xmlns:p14="http://schemas.microsoft.com/office/powerpoint/2010/main" val="591593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30</a:t>
            </a:fld>
            <a:endParaRPr lang="en-US" dirty="0"/>
          </a:p>
        </p:txBody>
      </p:sp>
    </p:spTree>
    <p:extLst>
      <p:ext uri="{BB962C8B-B14F-4D97-AF65-F5344CB8AC3E}">
        <p14:creationId xmlns:p14="http://schemas.microsoft.com/office/powerpoint/2010/main" val="16921665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31</a:t>
            </a:fld>
            <a:endParaRPr lang="en-US" dirty="0"/>
          </a:p>
        </p:txBody>
      </p:sp>
    </p:spTree>
    <p:extLst>
      <p:ext uri="{BB962C8B-B14F-4D97-AF65-F5344CB8AC3E}">
        <p14:creationId xmlns:p14="http://schemas.microsoft.com/office/powerpoint/2010/main" val="3540631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32</a:t>
            </a:fld>
            <a:endParaRPr lang="en-US" dirty="0"/>
          </a:p>
        </p:txBody>
      </p:sp>
    </p:spTree>
    <p:extLst>
      <p:ext uri="{BB962C8B-B14F-4D97-AF65-F5344CB8AC3E}">
        <p14:creationId xmlns:p14="http://schemas.microsoft.com/office/powerpoint/2010/main" val="21017186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33</a:t>
            </a:fld>
            <a:endParaRPr lang="en-US" dirty="0"/>
          </a:p>
        </p:txBody>
      </p:sp>
    </p:spTree>
    <p:extLst>
      <p:ext uri="{BB962C8B-B14F-4D97-AF65-F5344CB8AC3E}">
        <p14:creationId xmlns:p14="http://schemas.microsoft.com/office/powerpoint/2010/main" val="7362596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34</a:t>
            </a:fld>
            <a:endParaRPr lang="en-US" dirty="0"/>
          </a:p>
        </p:txBody>
      </p:sp>
    </p:spTree>
    <p:extLst>
      <p:ext uri="{BB962C8B-B14F-4D97-AF65-F5344CB8AC3E}">
        <p14:creationId xmlns:p14="http://schemas.microsoft.com/office/powerpoint/2010/main" val="379450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4</a:t>
            </a:fld>
            <a:endParaRPr lang="en-US" dirty="0"/>
          </a:p>
        </p:txBody>
      </p:sp>
    </p:spTree>
    <p:extLst>
      <p:ext uri="{BB962C8B-B14F-4D97-AF65-F5344CB8AC3E}">
        <p14:creationId xmlns:p14="http://schemas.microsoft.com/office/powerpoint/2010/main" val="1526473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5</a:t>
            </a:fld>
            <a:endParaRPr lang="en-US" dirty="0"/>
          </a:p>
        </p:txBody>
      </p:sp>
    </p:spTree>
    <p:extLst>
      <p:ext uri="{BB962C8B-B14F-4D97-AF65-F5344CB8AC3E}">
        <p14:creationId xmlns:p14="http://schemas.microsoft.com/office/powerpoint/2010/main" val="1851210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6</a:t>
            </a:fld>
            <a:endParaRPr lang="en-US" dirty="0"/>
          </a:p>
        </p:txBody>
      </p:sp>
    </p:spTree>
    <p:extLst>
      <p:ext uri="{BB962C8B-B14F-4D97-AF65-F5344CB8AC3E}">
        <p14:creationId xmlns:p14="http://schemas.microsoft.com/office/powerpoint/2010/main" val="1474116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7</a:t>
            </a:fld>
            <a:endParaRPr lang="en-US" dirty="0"/>
          </a:p>
        </p:txBody>
      </p:sp>
    </p:spTree>
    <p:extLst>
      <p:ext uri="{BB962C8B-B14F-4D97-AF65-F5344CB8AC3E}">
        <p14:creationId xmlns:p14="http://schemas.microsoft.com/office/powerpoint/2010/main" val="3364522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8</a:t>
            </a:fld>
            <a:endParaRPr lang="en-US" dirty="0"/>
          </a:p>
        </p:txBody>
      </p:sp>
    </p:spTree>
    <p:extLst>
      <p:ext uri="{BB962C8B-B14F-4D97-AF65-F5344CB8AC3E}">
        <p14:creationId xmlns:p14="http://schemas.microsoft.com/office/powerpoint/2010/main" val="1398976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5E4A5-6DA9-4E73-8FC7-9619F5763444}" type="slidenum">
              <a:rPr lang="en-US" smtClean="0"/>
              <a:t>9</a:t>
            </a:fld>
            <a:endParaRPr lang="en-US" dirty="0"/>
          </a:p>
        </p:txBody>
      </p:sp>
    </p:spTree>
    <p:extLst>
      <p:ext uri="{BB962C8B-B14F-4D97-AF65-F5344CB8AC3E}">
        <p14:creationId xmlns:p14="http://schemas.microsoft.com/office/powerpoint/2010/main" val="16373141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4716"/>
            <a:ext cx="6766034" cy="742649"/>
          </a:xfrm>
        </p:spPr>
        <p:txBody>
          <a:bodyPr anchor="b">
            <a:noAutofit/>
          </a:bodyPr>
          <a:lstStyle>
            <a:lvl1pPr algn="l">
              <a:defRPr sz="4800" b="1">
                <a:solidFill>
                  <a:srgbClr val="063F88"/>
                </a:solidFill>
                <a:latin typeface="Arial" panose="020B0604020202020204" pitchFamily="34" charset="0"/>
                <a:cs typeface="Arial" panose="020B0604020202020204" pitchFamily="34" charset="0"/>
              </a:defRPr>
            </a:lvl1pPr>
          </a:lstStyle>
          <a:p>
            <a:r>
              <a:rPr lang="en-US" dirty="0"/>
              <a:t>Presentation Title</a:t>
            </a:r>
          </a:p>
        </p:txBody>
      </p:sp>
      <p:pic>
        <p:nvPicPr>
          <p:cNvPr id="7" name="Picture 6"/>
          <p:cNvPicPr>
            <a:picLocks noChangeAspect="1"/>
          </p:cNvPicPr>
          <p:nvPr userDrawn="1"/>
        </p:nvPicPr>
        <p:blipFill>
          <a:blip r:embed="rId2"/>
          <a:stretch>
            <a:fillRect/>
          </a:stretch>
        </p:blipFill>
        <p:spPr>
          <a:xfrm>
            <a:off x="-793" y="4254782"/>
            <a:ext cx="9144793" cy="2603218"/>
          </a:xfrm>
          <a:prstGeom prst="rect">
            <a:avLst/>
          </a:prstGeom>
        </p:spPr>
      </p:pic>
      <p:sp>
        <p:nvSpPr>
          <p:cNvPr id="3" name="Subtitle 2"/>
          <p:cNvSpPr>
            <a:spLocks noGrp="1"/>
          </p:cNvSpPr>
          <p:nvPr>
            <p:ph type="subTitle" idx="1" hasCustomPrompt="1"/>
          </p:nvPr>
        </p:nvSpPr>
        <p:spPr>
          <a:xfrm>
            <a:off x="570673" y="3747650"/>
            <a:ext cx="3788990" cy="1655762"/>
          </a:xfrm>
        </p:spPr>
        <p:txBody>
          <a:bodyPr/>
          <a:lstStyle>
            <a:lvl1pPr marL="0" indent="0" algn="l">
              <a:lnSpc>
                <a:spcPct val="100000"/>
              </a:lnSpc>
              <a:spcBef>
                <a:spcPts val="0"/>
              </a:spcBef>
              <a:buNone/>
              <a:defRPr sz="2400" b="1" baseline="0">
                <a:solidFill>
                  <a:srgbClr val="063F8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Title, Department</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21911" y="1849437"/>
            <a:ext cx="3886208" cy="3553975"/>
          </a:xfrm>
          <a:prstGeom prst="rect">
            <a:avLst/>
          </a:prstGeom>
        </p:spPr>
      </p:pic>
      <p:sp>
        <p:nvSpPr>
          <p:cNvPr id="5" name="Text Placeholder 4"/>
          <p:cNvSpPr>
            <a:spLocks noGrp="1"/>
          </p:cNvSpPr>
          <p:nvPr>
            <p:ph type="body" sz="quarter" idx="10" hasCustomPrompt="1"/>
          </p:nvPr>
        </p:nvSpPr>
        <p:spPr>
          <a:xfrm>
            <a:off x="685800" y="1555750"/>
            <a:ext cx="4432300" cy="1155700"/>
          </a:xfrm>
        </p:spPr>
        <p:txBody>
          <a:bodyPr/>
          <a:lstStyle>
            <a:lvl1pPr marL="0" indent="0">
              <a:buNone/>
              <a:defRPr b="1" baseline="0">
                <a:solidFill>
                  <a:srgbClr val="063F88"/>
                </a:solidFill>
              </a:defRPr>
            </a:lvl1pPr>
          </a:lstStyle>
          <a:p>
            <a:pPr lvl="0"/>
            <a:r>
              <a:rPr lang="en-US" dirty="0"/>
              <a:t>Committee Name,          Date</a:t>
            </a:r>
          </a:p>
        </p:txBody>
      </p:sp>
    </p:spTree>
    <p:extLst>
      <p:ext uri="{BB962C8B-B14F-4D97-AF65-F5344CB8AC3E}">
        <p14:creationId xmlns:p14="http://schemas.microsoft.com/office/powerpoint/2010/main" val="140244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Dept Log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4716"/>
            <a:ext cx="6766034" cy="742649"/>
          </a:xfrm>
        </p:spPr>
        <p:txBody>
          <a:bodyPr anchor="b">
            <a:noAutofit/>
          </a:bodyPr>
          <a:lstStyle>
            <a:lvl1pPr algn="l">
              <a:defRPr sz="4800" b="1">
                <a:solidFill>
                  <a:srgbClr val="063F88"/>
                </a:solidFill>
                <a:latin typeface="Arial" panose="020B0604020202020204" pitchFamily="34" charset="0"/>
                <a:cs typeface="Arial" panose="020B0604020202020204" pitchFamily="34" charset="0"/>
              </a:defRPr>
            </a:lvl1pPr>
          </a:lstStyle>
          <a:p>
            <a:r>
              <a:rPr lang="en-US" dirty="0"/>
              <a:t>Presentation Title</a:t>
            </a:r>
          </a:p>
        </p:txBody>
      </p:sp>
      <p:pic>
        <p:nvPicPr>
          <p:cNvPr id="7" name="Picture 6"/>
          <p:cNvPicPr>
            <a:picLocks noChangeAspect="1"/>
          </p:cNvPicPr>
          <p:nvPr userDrawn="1"/>
        </p:nvPicPr>
        <p:blipFill>
          <a:blip r:embed="rId2"/>
          <a:stretch>
            <a:fillRect/>
          </a:stretch>
        </p:blipFill>
        <p:spPr>
          <a:xfrm>
            <a:off x="-793" y="4254782"/>
            <a:ext cx="9144793" cy="2603218"/>
          </a:xfrm>
          <a:prstGeom prst="rect">
            <a:avLst/>
          </a:prstGeom>
        </p:spPr>
      </p:pic>
      <p:sp>
        <p:nvSpPr>
          <p:cNvPr id="3" name="Subtitle 2"/>
          <p:cNvSpPr>
            <a:spLocks noGrp="1"/>
          </p:cNvSpPr>
          <p:nvPr>
            <p:ph type="subTitle" idx="1" hasCustomPrompt="1"/>
          </p:nvPr>
        </p:nvSpPr>
        <p:spPr>
          <a:xfrm>
            <a:off x="570673" y="3747650"/>
            <a:ext cx="3788990" cy="1655762"/>
          </a:xfrm>
        </p:spPr>
        <p:txBody>
          <a:bodyPr/>
          <a:lstStyle>
            <a:lvl1pPr marL="0" indent="0" algn="l">
              <a:lnSpc>
                <a:spcPct val="100000"/>
              </a:lnSpc>
              <a:spcBef>
                <a:spcPts val="0"/>
              </a:spcBef>
              <a:buNone/>
              <a:defRPr sz="2400" b="1" baseline="0">
                <a:solidFill>
                  <a:srgbClr val="063F8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Title, Department</a:t>
            </a:r>
          </a:p>
        </p:txBody>
      </p:sp>
      <p:sp>
        <p:nvSpPr>
          <p:cNvPr id="5" name="Text Placeholder 4"/>
          <p:cNvSpPr>
            <a:spLocks noGrp="1"/>
          </p:cNvSpPr>
          <p:nvPr>
            <p:ph type="body" sz="quarter" idx="10" hasCustomPrompt="1"/>
          </p:nvPr>
        </p:nvSpPr>
        <p:spPr>
          <a:xfrm>
            <a:off x="685800" y="1555750"/>
            <a:ext cx="4432300" cy="1155700"/>
          </a:xfrm>
        </p:spPr>
        <p:txBody>
          <a:bodyPr/>
          <a:lstStyle>
            <a:lvl1pPr marL="0" indent="0">
              <a:buNone/>
              <a:defRPr b="1" baseline="0">
                <a:solidFill>
                  <a:srgbClr val="063F88"/>
                </a:solidFill>
              </a:defRPr>
            </a:lvl1pPr>
          </a:lstStyle>
          <a:p>
            <a:pPr lvl="0"/>
            <a:r>
              <a:rPr lang="en-US" dirty="0"/>
              <a:t>Committee Name,          Date</a:t>
            </a:r>
          </a:p>
        </p:txBody>
      </p:sp>
      <p:sp>
        <p:nvSpPr>
          <p:cNvPr id="6" name="Picture Placeholder 5"/>
          <p:cNvSpPr>
            <a:spLocks noGrp="1"/>
          </p:cNvSpPr>
          <p:nvPr>
            <p:ph type="pic" sz="quarter" idx="11" hasCustomPrompt="1"/>
          </p:nvPr>
        </p:nvSpPr>
        <p:spPr>
          <a:xfrm>
            <a:off x="5444304" y="2133600"/>
            <a:ext cx="3027362" cy="2933700"/>
          </a:xfrm>
        </p:spPr>
        <p:txBody>
          <a:bodyPr>
            <a:normAutofit/>
          </a:bodyPr>
          <a:lstStyle>
            <a:lvl1pPr marL="0" indent="0">
              <a:buNone/>
              <a:defRPr sz="2400"/>
            </a:lvl1pPr>
          </a:lstStyle>
          <a:p>
            <a:r>
              <a:rPr lang="en-US" dirty="0"/>
              <a:t>Insert Approved Department Logo</a:t>
            </a:r>
          </a:p>
        </p:txBody>
      </p:sp>
    </p:spTree>
    <p:extLst>
      <p:ext uri="{BB962C8B-B14F-4D97-AF65-F5344CB8AC3E}">
        <p14:creationId xmlns:p14="http://schemas.microsoft.com/office/powerpoint/2010/main" val="43642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0050" y="272760"/>
            <a:ext cx="7886700" cy="537242"/>
          </a:xfrm>
        </p:spPr>
        <p:txBody>
          <a:bodyPr>
            <a:normAutofit/>
          </a:bodyPr>
          <a:lstStyle>
            <a:lvl1pPr>
              <a:lnSpc>
                <a:spcPct val="100000"/>
              </a:lnSpc>
              <a:defRPr sz="3600" b="1">
                <a:solidFill>
                  <a:srgbClr val="063F88"/>
                </a:solidFill>
                <a:latin typeface="Arial" panose="020B0604020202020204" pitchFamily="34" charset="0"/>
                <a:cs typeface="Arial" panose="020B0604020202020204" pitchFamily="34" charset="0"/>
              </a:defRPr>
            </a:lvl1pPr>
          </a:lstStyle>
          <a:p>
            <a:r>
              <a:rPr lang="en-US" dirty="0"/>
              <a:t>Insert Title</a:t>
            </a:r>
          </a:p>
        </p:txBody>
      </p:sp>
      <p:sp>
        <p:nvSpPr>
          <p:cNvPr id="3" name="Content Placeholder 2"/>
          <p:cNvSpPr>
            <a:spLocks noGrp="1"/>
          </p:cNvSpPr>
          <p:nvPr>
            <p:ph idx="1" hasCustomPrompt="1"/>
          </p:nvPr>
        </p:nvSpPr>
        <p:spPr>
          <a:xfrm>
            <a:off x="400049" y="1060882"/>
            <a:ext cx="8306601" cy="3327643"/>
          </a:xfrm>
        </p:spPr>
        <p:txBody>
          <a:bodyPr/>
          <a:lstStyle>
            <a:lvl1pPr>
              <a:buClr>
                <a:srgbClr val="669900"/>
              </a:buClr>
              <a:defRPr>
                <a:solidFill>
                  <a:schemeClr val="tx1"/>
                </a:solidFill>
                <a:latin typeface="Arial" panose="020B0604020202020204" pitchFamily="34" charset="0"/>
                <a:cs typeface="Arial" panose="020B0604020202020204" pitchFamily="34" charset="0"/>
              </a:defRPr>
            </a:lvl1pPr>
          </a:lstStyle>
          <a:p>
            <a:pPr lvl="0"/>
            <a:r>
              <a:rPr lang="en-US" dirty="0"/>
              <a:t>Insert Information</a:t>
            </a:r>
          </a:p>
        </p:txBody>
      </p:sp>
      <p:sp>
        <p:nvSpPr>
          <p:cNvPr id="6" name="Slide Number Placeholder 5"/>
          <p:cNvSpPr>
            <a:spLocks noGrp="1"/>
          </p:cNvSpPr>
          <p:nvPr>
            <p:ph type="sldNum" sz="quarter" idx="12"/>
          </p:nvPr>
        </p:nvSpPr>
        <p:spPr>
          <a:xfrm>
            <a:off x="6649251" y="4941390"/>
            <a:ext cx="2057400" cy="365125"/>
          </a:xfrm>
        </p:spPr>
        <p:txBody>
          <a:bodyPr/>
          <a:lstStyle/>
          <a:p>
            <a:fld id="{854B37C7-F194-489A-ABE0-63489D6B291D}"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0" y="5306515"/>
            <a:ext cx="9144000" cy="155148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573443" y="5557396"/>
            <a:ext cx="1133208" cy="1036330"/>
          </a:xfrm>
          <a:prstGeom prst="rect">
            <a:avLst/>
          </a:prstGeom>
        </p:spPr>
      </p:pic>
      <p:sp>
        <p:nvSpPr>
          <p:cNvPr id="9" name="Content Placeholder 2"/>
          <p:cNvSpPr>
            <a:spLocks noGrp="1"/>
          </p:cNvSpPr>
          <p:nvPr>
            <p:ph idx="13" hasCustomPrompt="1"/>
          </p:nvPr>
        </p:nvSpPr>
        <p:spPr>
          <a:xfrm>
            <a:off x="155408" y="6224505"/>
            <a:ext cx="6792393" cy="359778"/>
          </a:xfrm>
        </p:spPr>
        <p:txBody>
          <a:bodyPr>
            <a:normAutofit/>
          </a:bodyPr>
          <a:lstStyle>
            <a:lvl1pPr marL="0" indent="0">
              <a:lnSpc>
                <a:spcPct val="100000"/>
              </a:lnSpc>
              <a:spcBef>
                <a:spcPts val="0"/>
              </a:spcBef>
              <a:buNone/>
              <a:defRPr sz="1400" baseline="0">
                <a:solidFill>
                  <a:schemeClr val="bg1"/>
                </a:solidFill>
                <a:latin typeface="Arial" panose="020B0604020202020204" pitchFamily="34" charset="0"/>
                <a:cs typeface="Arial" panose="020B0604020202020204" pitchFamily="34" charset="0"/>
              </a:defRPr>
            </a:lvl1pPr>
          </a:lstStyle>
          <a:p>
            <a:pPr lvl="0"/>
            <a:r>
              <a:rPr lang="en-US" dirty="0"/>
              <a:t>List Key Focus Area(s)</a:t>
            </a:r>
          </a:p>
        </p:txBody>
      </p:sp>
    </p:spTree>
    <p:extLst>
      <p:ext uri="{BB962C8B-B14F-4D97-AF65-F5344CB8AC3E}">
        <p14:creationId xmlns:p14="http://schemas.microsoft.com/office/powerpoint/2010/main" val="26693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0050" y="272760"/>
            <a:ext cx="7886700" cy="537242"/>
          </a:xfrm>
        </p:spPr>
        <p:txBody>
          <a:bodyPr>
            <a:normAutofit/>
          </a:bodyPr>
          <a:lstStyle>
            <a:lvl1pPr>
              <a:lnSpc>
                <a:spcPct val="100000"/>
              </a:lnSpc>
              <a:defRPr sz="3600" b="1">
                <a:solidFill>
                  <a:srgbClr val="063F88"/>
                </a:solidFill>
                <a:latin typeface="Arial" panose="020B0604020202020204" pitchFamily="34" charset="0"/>
                <a:cs typeface="Arial" panose="020B0604020202020204" pitchFamily="34" charset="0"/>
              </a:defRPr>
            </a:lvl1pPr>
          </a:lstStyle>
          <a:p>
            <a:r>
              <a:rPr lang="en-US" dirty="0"/>
              <a:t>Insert Title</a:t>
            </a:r>
          </a:p>
        </p:txBody>
      </p:sp>
      <p:sp>
        <p:nvSpPr>
          <p:cNvPr id="3" name="Content Placeholder 2"/>
          <p:cNvSpPr>
            <a:spLocks noGrp="1"/>
          </p:cNvSpPr>
          <p:nvPr>
            <p:ph idx="1" hasCustomPrompt="1"/>
          </p:nvPr>
        </p:nvSpPr>
        <p:spPr>
          <a:xfrm>
            <a:off x="400049" y="1060882"/>
            <a:ext cx="8306601" cy="3327643"/>
          </a:xfrm>
        </p:spPr>
        <p:txBody>
          <a:bodyPr/>
          <a:lstStyle>
            <a:lvl1pPr>
              <a:buClr>
                <a:srgbClr val="669900"/>
              </a:buClr>
              <a:defRPr>
                <a:solidFill>
                  <a:schemeClr val="tx1"/>
                </a:solidFill>
                <a:latin typeface="Arial" panose="020B0604020202020204" pitchFamily="34" charset="0"/>
                <a:cs typeface="Arial" panose="020B0604020202020204" pitchFamily="34" charset="0"/>
              </a:defRPr>
            </a:lvl1pPr>
          </a:lstStyle>
          <a:p>
            <a:pPr lvl="0"/>
            <a:r>
              <a:rPr lang="en-US" dirty="0"/>
              <a:t>Insert Information</a:t>
            </a:r>
          </a:p>
        </p:txBody>
      </p:sp>
      <p:sp>
        <p:nvSpPr>
          <p:cNvPr id="6" name="Slide Number Placeholder 5"/>
          <p:cNvSpPr>
            <a:spLocks noGrp="1"/>
          </p:cNvSpPr>
          <p:nvPr>
            <p:ph type="sldNum" sz="quarter" idx="12"/>
          </p:nvPr>
        </p:nvSpPr>
        <p:spPr>
          <a:xfrm>
            <a:off x="6649251" y="4941390"/>
            <a:ext cx="2057400" cy="365125"/>
          </a:xfrm>
        </p:spPr>
        <p:txBody>
          <a:bodyPr/>
          <a:lstStyle/>
          <a:p>
            <a:fld id="{854B37C7-F194-489A-ABE0-63489D6B291D}"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0" y="5306515"/>
            <a:ext cx="9144000" cy="155148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573443" y="5557396"/>
            <a:ext cx="1133208" cy="1036330"/>
          </a:xfrm>
          <a:prstGeom prst="rect">
            <a:avLst/>
          </a:prstGeom>
        </p:spPr>
      </p:pic>
      <p:sp>
        <p:nvSpPr>
          <p:cNvPr id="9" name="Content Placeholder 2"/>
          <p:cNvSpPr>
            <a:spLocks noGrp="1"/>
          </p:cNvSpPr>
          <p:nvPr>
            <p:ph idx="13" hasCustomPrompt="1"/>
          </p:nvPr>
        </p:nvSpPr>
        <p:spPr>
          <a:xfrm>
            <a:off x="155408" y="6224505"/>
            <a:ext cx="6792393" cy="359778"/>
          </a:xfrm>
        </p:spPr>
        <p:txBody>
          <a:bodyPr>
            <a:normAutofit/>
          </a:bodyPr>
          <a:lstStyle>
            <a:lvl1pPr marL="0" indent="0">
              <a:lnSpc>
                <a:spcPct val="100000"/>
              </a:lnSpc>
              <a:spcBef>
                <a:spcPts val="0"/>
              </a:spcBef>
              <a:buNone/>
              <a:defRPr sz="1400" baseline="0">
                <a:solidFill>
                  <a:schemeClr val="bg1"/>
                </a:solidFill>
                <a:latin typeface="Arial" panose="020B0604020202020204" pitchFamily="34" charset="0"/>
                <a:cs typeface="Arial" panose="020B0604020202020204" pitchFamily="34" charset="0"/>
              </a:defRPr>
            </a:lvl1pPr>
          </a:lstStyle>
          <a:p>
            <a:pPr lvl="0"/>
            <a:r>
              <a:rPr lang="en-US" dirty="0"/>
              <a:t>List Key Focus Area(s)</a:t>
            </a:r>
          </a:p>
        </p:txBody>
      </p:sp>
    </p:spTree>
    <p:extLst>
      <p:ext uri="{BB962C8B-B14F-4D97-AF65-F5344CB8AC3E}">
        <p14:creationId xmlns:p14="http://schemas.microsoft.com/office/powerpoint/2010/main" val="3832283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0049" y="272760"/>
            <a:ext cx="8050267" cy="537242"/>
          </a:xfrm>
        </p:spPr>
        <p:txBody>
          <a:bodyPr>
            <a:normAutofit/>
          </a:bodyPr>
          <a:lstStyle>
            <a:lvl1pPr>
              <a:lnSpc>
                <a:spcPct val="100000"/>
              </a:lnSpc>
              <a:defRPr sz="3600" b="1">
                <a:solidFill>
                  <a:srgbClr val="063F88"/>
                </a:solidFill>
                <a:latin typeface="Arial" panose="020B0604020202020204" pitchFamily="34" charset="0"/>
                <a:cs typeface="Arial" panose="020B0604020202020204" pitchFamily="34" charset="0"/>
              </a:defRPr>
            </a:lvl1pPr>
          </a:lstStyle>
          <a:p>
            <a:r>
              <a:rPr lang="en-US" dirty="0"/>
              <a:t>Insert Title</a:t>
            </a:r>
          </a:p>
        </p:txBody>
      </p:sp>
      <p:sp>
        <p:nvSpPr>
          <p:cNvPr id="3" name="Content Placeholder 2"/>
          <p:cNvSpPr>
            <a:spLocks noGrp="1"/>
          </p:cNvSpPr>
          <p:nvPr>
            <p:ph idx="1" hasCustomPrompt="1"/>
          </p:nvPr>
        </p:nvSpPr>
        <p:spPr>
          <a:xfrm>
            <a:off x="400049" y="1060882"/>
            <a:ext cx="4161441" cy="4245633"/>
          </a:xfrm>
        </p:spPr>
        <p:txBody>
          <a:bodyPr/>
          <a:lstStyle>
            <a:lvl1pPr>
              <a:buClr>
                <a:srgbClr val="669900"/>
              </a:buClr>
              <a:defRPr>
                <a:solidFill>
                  <a:schemeClr val="tx1"/>
                </a:solidFill>
                <a:latin typeface="Arial" panose="020B0604020202020204" pitchFamily="34" charset="0"/>
                <a:cs typeface="Arial" panose="020B0604020202020204" pitchFamily="34" charset="0"/>
              </a:defRPr>
            </a:lvl1pPr>
          </a:lstStyle>
          <a:p>
            <a:pPr lvl="0"/>
            <a:r>
              <a:rPr lang="en-US" dirty="0"/>
              <a:t>Insert Information</a:t>
            </a:r>
          </a:p>
        </p:txBody>
      </p:sp>
      <p:sp>
        <p:nvSpPr>
          <p:cNvPr id="6" name="Slide Number Placeholder 5"/>
          <p:cNvSpPr>
            <a:spLocks noGrp="1"/>
          </p:cNvSpPr>
          <p:nvPr>
            <p:ph type="sldNum" sz="quarter" idx="12"/>
          </p:nvPr>
        </p:nvSpPr>
        <p:spPr>
          <a:xfrm>
            <a:off x="6649251" y="4941390"/>
            <a:ext cx="2057400" cy="365125"/>
          </a:xfrm>
        </p:spPr>
        <p:txBody>
          <a:bodyPr/>
          <a:lstStyle/>
          <a:p>
            <a:fld id="{854B37C7-F194-489A-ABE0-63489D6B291D}"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0" y="5306515"/>
            <a:ext cx="9144000" cy="155148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573443" y="5557396"/>
            <a:ext cx="1133208" cy="1036330"/>
          </a:xfrm>
          <a:prstGeom prst="rect">
            <a:avLst/>
          </a:prstGeom>
        </p:spPr>
      </p:pic>
      <p:sp>
        <p:nvSpPr>
          <p:cNvPr id="9" name="Content Placeholder 2"/>
          <p:cNvSpPr>
            <a:spLocks noGrp="1"/>
          </p:cNvSpPr>
          <p:nvPr>
            <p:ph idx="13" hasCustomPrompt="1"/>
          </p:nvPr>
        </p:nvSpPr>
        <p:spPr>
          <a:xfrm>
            <a:off x="155408" y="6224505"/>
            <a:ext cx="6792393" cy="359778"/>
          </a:xfrm>
        </p:spPr>
        <p:txBody>
          <a:bodyPr>
            <a:normAutofit/>
          </a:bodyPr>
          <a:lstStyle>
            <a:lvl1pPr marL="0" indent="0">
              <a:lnSpc>
                <a:spcPct val="100000"/>
              </a:lnSpc>
              <a:spcBef>
                <a:spcPts val="0"/>
              </a:spcBef>
              <a:buNone/>
              <a:defRPr sz="1400" baseline="0">
                <a:solidFill>
                  <a:schemeClr val="bg1"/>
                </a:solidFill>
                <a:latin typeface="Arial" panose="020B0604020202020204" pitchFamily="34" charset="0"/>
                <a:cs typeface="Arial" panose="020B0604020202020204" pitchFamily="34" charset="0"/>
              </a:defRPr>
            </a:lvl1pPr>
          </a:lstStyle>
          <a:p>
            <a:pPr lvl="0"/>
            <a:r>
              <a:rPr lang="en-US" dirty="0"/>
              <a:t>List Key Focus Area(s)</a:t>
            </a:r>
          </a:p>
        </p:txBody>
      </p:sp>
      <p:sp>
        <p:nvSpPr>
          <p:cNvPr id="5" name="Picture Placeholder 4"/>
          <p:cNvSpPr>
            <a:spLocks noGrp="1"/>
          </p:cNvSpPr>
          <p:nvPr>
            <p:ph type="pic" sz="quarter" idx="14" hasCustomPrompt="1"/>
          </p:nvPr>
        </p:nvSpPr>
        <p:spPr>
          <a:xfrm>
            <a:off x="4876800" y="1060882"/>
            <a:ext cx="3573517" cy="3511118"/>
          </a:xfrm>
        </p:spPr>
        <p:txBody>
          <a:bodyPr/>
          <a:lstStyle>
            <a:lvl1pPr marL="0" indent="0">
              <a:buNone/>
              <a:defRPr/>
            </a:lvl1pPr>
          </a:lstStyle>
          <a:p>
            <a:r>
              <a:rPr lang="en-US" dirty="0"/>
              <a:t>Insert Picture</a:t>
            </a:r>
          </a:p>
        </p:txBody>
      </p:sp>
    </p:spTree>
    <p:extLst>
      <p:ext uri="{BB962C8B-B14F-4D97-AF65-F5344CB8AC3E}">
        <p14:creationId xmlns:p14="http://schemas.microsoft.com/office/powerpoint/2010/main" val="269284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_Dept Log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4716"/>
            <a:ext cx="6766034" cy="742649"/>
          </a:xfrm>
        </p:spPr>
        <p:txBody>
          <a:bodyPr anchor="b">
            <a:noAutofit/>
          </a:bodyPr>
          <a:lstStyle>
            <a:lvl1pPr algn="l">
              <a:defRPr sz="4800" b="1">
                <a:solidFill>
                  <a:srgbClr val="063F88"/>
                </a:solidFill>
                <a:latin typeface="Arial" panose="020B0604020202020204" pitchFamily="34" charset="0"/>
                <a:cs typeface="Arial" panose="020B0604020202020204" pitchFamily="34" charset="0"/>
              </a:defRPr>
            </a:lvl1pPr>
          </a:lstStyle>
          <a:p>
            <a:r>
              <a:rPr lang="en-US" dirty="0"/>
              <a:t>Presentation Title</a:t>
            </a:r>
          </a:p>
        </p:txBody>
      </p:sp>
      <p:pic>
        <p:nvPicPr>
          <p:cNvPr id="7" name="Picture 6"/>
          <p:cNvPicPr>
            <a:picLocks noChangeAspect="1"/>
          </p:cNvPicPr>
          <p:nvPr userDrawn="1"/>
        </p:nvPicPr>
        <p:blipFill>
          <a:blip r:embed="rId2"/>
          <a:stretch>
            <a:fillRect/>
          </a:stretch>
        </p:blipFill>
        <p:spPr>
          <a:xfrm>
            <a:off x="-793" y="4254782"/>
            <a:ext cx="9144793" cy="2603218"/>
          </a:xfrm>
          <a:prstGeom prst="rect">
            <a:avLst/>
          </a:prstGeom>
        </p:spPr>
      </p:pic>
      <p:sp>
        <p:nvSpPr>
          <p:cNvPr id="3" name="Subtitle 2"/>
          <p:cNvSpPr>
            <a:spLocks noGrp="1"/>
          </p:cNvSpPr>
          <p:nvPr>
            <p:ph type="subTitle" idx="1" hasCustomPrompt="1"/>
          </p:nvPr>
        </p:nvSpPr>
        <p:spPr>
          <a:xfrm>
            <a:off x="570673" y="3747650"/>
            <a:ext cx="3788990" cy="1655762"/>
          </a:xfrm>
        </p:spPr>
        <p:txBody>
          <a:bodyPr/>
          <a:lstStyle>
            <a:lvl1pPr marL="0" indent="0" algn="l">
              <a:lnSpc>
                <a:spcPct val="100000"/>
              </a:lnSpc>
              <a:spcBef>
                <a:spcPts val="0"/>
              </a:spcBef>
              <a:buNone/>
              <a:defRPr sz="2400" b="1" baseline="0">
                <a:solidFill>
                  <a:srgbClr val="063F8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Title, Department</a:t>
            </a:r>
          </a:p>
        </p:txBody>
      </p:sp>
      <p:sp>
        <p:nvSpPr>
          <p:cNvPr id="5" name="Text Placeholder 4"/>
          <p:cNvSpPr>
            <a:spLocks noGrp="1"/>
          </p:cNvSpPr>
          <p:nvPr>
            <p:ph type="body" sz="quarter" idx="10" hasCustomPrompt="1"/>
          </p:nvPr>
        </p:nvSpPr>
        <p:spPr>
          <a:xfrm>
            <a:off x="685800" y="1555750"/>
            <a:ext cx="4432300" cy="1155700"/>
          </a:xfrm>
        </p:spPr>
        <p:txBody>
          <a:bodyPr/>
          <a:lstStyle>
            <a:lvl1pPr marL="0" indent="0">
              <a:buNone/>
              <a:defRPr b="1" baseline="0">
                <a:solidFill>
                  <a:srgbClr val="063F88"/>
                </a:solidFill>
              </a:defRPr>
            </a:lvl1pPr>
          </a:lstStyle>
          <a:p>
            <a:pPr lvl="0"/>
            <a:r>
              <a:rPr lang="en-US" dirty="0"/>
              <a:t>Committee Name,          Date</a:t>
            </a:r>
          </a:p>
        </p:txBody>
      </p:sp>
      <p:sp>
        <p:nvSpPr>
          <p:cNvPr id="6" name="Picture Placeholder 5"/>
          <p:cNvSpPr>
            <a:spLocks noGrp="1"/>
          </p:cNvSpPr>
          <p:nvPr>
            <p:ph type="pic" sz="quarter" idx="11" hasCustomPrompt="1"/>
          </p:nvPr>
        </p:nvSpPr>
        <p:spPr>
          <a:xfrm>
            <a:off x="5444304" y="2133600"/>
            <a:ext cx="3027362" cy="2933700"/>
          </a:xfrm>
        </p:spPr>
        <p:txBody>
          <a:bodyPr>
            <a:normAutofit/>
          </a:bodyPr>
          <a:lstStyle>
            <a:lvl1pPr marL="0" indent="0">
              <a:buNone/>
              <a:defRPr sz="2400"/>
            </a:lvl1pPr>
          </a:lstStyle>
          <a:p>
            <a:r>
              <a:rPr lang="en-US" dirty="0"/>
              <a:t>Insert Approved Department Logo</a:t>
            </a:r>
          </a:p>
        </p:txBody>
      </p:sp>
    </p:spTree>
    <p:extLst>
      <p:ext uri="{BB962C8B-B14F-4D97-AF65-F5344CB8AC3E}">
        <p14:creationId xmlns:p14="http://schemas.microsoft.com/office/powerpoint/2010/main" val="4239065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4716"/>
            <a:ext cx="6766034" cy="742649"/>
          </a:xfrm>
        </p:spPr>
        <p:txBody>
          <a:bodyPr anchor="b">
            <a:noAutofit/>
          </a:bodyPr>
          <a:lstStyle>
            <a:lvl1pPr algn="l">
              <a:defRPr sz="4800" b="1">
                <a:solidFill>
                  <a:srgbClr val="063F88"/>
                </a:solidFill>
                <a:latin typeface="Arial" panose="020B0604020202020204" pitchFamily="34" charset="0"/>
                <a:cs typeface="Arial" panose="020B0604020202020204" pitchFamily="34" charset="0"/>
              </a:defRPr>
            </a:lvl1pPr>
          </a:lstStyle>
          <a:p>
            <a:r>
              <a:rPr lang="en-US" dirty="0"/>
              <a:t>Presentation Title</a:t>
            </a:r>
          </a:p>
        </p:txBody>
      </p:sp>
      <p:pic>
        <p:nvPicPr>
          <p:cNvPr id="7" name="Picture 6"/>
          <p:cNvPicPr>
            <a:picLocks noChangeAspect="1"/>
          </p:cNvPicPr>
          <p:nvPr userDrawn="1"/>
        </p:nvPicPr>
        <p:blipFill>
          <a:blip r:embed="rId2"/>
          <a:stretch>
            <a:fillRect/>
          </a:stretch>
        </p:blipFill>
        <p:spPr>
          <a:xfrm>
            <a:off x="-793" y="4254782"/>
            <a:ext cx="9144793" cy="2603218"/>
          </a:xfrm>
          <a:prstGeom prst="rect">
            <a:avLst/>
          </a:prstGeom>
        </p:spPr>
      </p:pic>
      <p:sp>
        <p:nvSpPr>
          <p:cNvPr id="3" name="Subtitle 2"/>
          <p:cNvSpPr>
            <a:spLocks noGrp="1"/>
          </p:cNvSpPr>
          <p:nvPr>
            <p:ph type="subTitle" idx="1" hasCustomPrompt="1"/>
          </p:nvPr>
        </p:nvSpPr>
        <p:spPr>
          <a:xfrm>
            <a:off x="570673" y="3747650"/>
            <a:ext cx="3788990" cy="1655762"/>
          </a:xfrm>
        </p:spPr>
        <p:txBody>
          <a:bodyPr/>
          <a:lstStyle>
            <a:lvl1pPr marL="0" indent="0" algn="l">
              <a:lnSpc>
                <a:spcPct val="100000"/>
              </a:lnSpc>
              <a:spcBef>
                <a:spcPts val="0"/>
              </a:spcBef>
              <a:buNone/>
              <a:defRPr sz="2400" b="1">
                <a:solidFill>
                  <a:srgbClr val="063F8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Title, Department</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21911" y="1849437"/>
            <a:ext cx="3886208" cy="3553975"/>
          </a:xfrm>
          <a:prstGeom prst="rect">
            <a:avLst/>
          </a:prstGeom>
        </p:spPr>
      </p:pic>
      <p:sp>
        <p:nvSpPr>
          <p:cNvPr id="5" name="Text Placeholder 4"/>
          <p:cNvSpPr>
            <a:spLocks noGrp="1"/>
          </p:cNvSpPr>
          <p:nvPr>
            <p:ph type="body" sz="quarter" idx="10" hasCustomPrompt="1"/>
          </p:nvPr>
        </p:nvSpPr>
        <p:spPr>
          <a:xfrm>
            <a:off x="685800" y="1555750"/>
            <a:ext cx="4432300" cy="1155700"/>
          </a:xfrm>
        </p:spPr>
        <p:txBody>
          <a:bodyPr/>
          <a:lstStyle>
            <a:lvl1pPr marL="0" indent="0">
              <a:buNone/>
              <a:defRPr b="1">
                <a:solidFill>
                  <a:srgbClr val="063F88"/>
                </a:solidFill>
              </a:defRPr>
            </a:lvl1pPr>
          </a:lstStyle>
          <a:p>
            <a:pPr lvl="0"/>
            <a:r>
              <a:rPr lang="en-US" dirty="0"/>
              <a:t>Committee Name,           Date</a:t>
            </a:r>
          </a:p>
        </p:txBody>
      </p:sp>
    </p:spTree>
    <p:extLst>
      <p:ext uri="{BB962C8B-B14F-4D97-AF65-F5344CB8AC3E}">
        <p14:creationId xmlns:p14="http://schemas.microsoft.com/office/powerpoint/2010/main" val="260744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75454-CA32-47AB-AC14-D1A3FFF3631C}" type="datetimeFigureOut">
              <a:rPr lang="en-US" smtClean="0"/>
              <a:t>12/12/2018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B37C7-F194-489A-ABE0-63489D6B291D}" type="slidenum">
              <a:rPr lang="en-US" smtClean="0"/>
              <a:t>‹#›</a:t>
            </a:fld>
            <a:endParaRPr lang="en-US" dirty="0"/>
          </a:p>
        </p:txBody>
      </p:sp>
    </p:spTree>
    <p:extLst>
      <p:ext uri="{BB962C8B-B14F-4D97-AF65-F5344CB8AC3E}">
        <p14:creationId xmlns:p14="http://schemas.microsoft.com/office/powerpoint/2010/main" val="1917131045"/>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9" r:id="rId4"/>
    <p:sldLayoutId id="2147483670" r:id="rId5"/>
    <p:sldLayoutId id="2147483673" r:id="rId6"/>
    <p:sldLayoutId id="2147483671"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t>Draft Ordinance PD-521</a:t>
            </a:r>
          </a:p>
        </p:txBody>
      </p:sp>
      <p:sp>
        <p:nvSpPr>
          <p:cNvPr id="3" name="Subtitle 2"/>
          <p:cNvSpPr>
            <a:spLocks noGrp="1"/>
          </p:cNvSpPr>
          <p:nvPr>
            <p:ph type="subTitle" idx="1"/>
          </p:nvPr>
        </p:nvSpPr>
        <p:spPr>
          <a:xfrm>
            <a:off x="685800" y="3747650"/>
            <a:ext cx="3788990" cy="1655762"/>
          </a:xfrm>
        </p:spPr>
        <p:txBody>
          <a:bodyPr>
            <a:normAutofit fontScale="92500"/>
          </a:bodyPr>
          <a:lstStyle/>
          <a:p>
            <a:r>
              <a:rPr lang="en-US" dirty="0"/>
              <a:t>Nathan Warren </a:t>
            </a:r>
          </a:p>
          <a:p>
            <a:r>
              <a:rPr lang="en-US" b="0" i="1" dirty="0"/>
              <a:t>Senior Planner </a:t>
            </a:r>
          </a:p>
          <a:p>
            <a:r>
              <a:rPr lang="en-US" dirty="0"/>
              <a:t>Sustainable Development and Construction</a:t>
            </a:r>
          </a:p>
        </p:txBody>
      </p:sp>
      <p:sp>
        <p:nvSpPr>
          <p:cNvPr id="4" name="Text Placeholder 3"/>
          <p:cNvSpPr>
            <a:spLocks noGrp="1"/>
          </p:cNvSpPr>
          <p:nvPr>
            <p:ph type="body" sz="quarter" idx="10"/>
          </p:nvPr>
        </p:nvSpPr>
        <p:spPr>
          <a:xfrm>
            <a:off x="685800" y="1822450"/>
            <a:ext cx="4432300" cy="1155700"/>
          </a:xfrm>
        </p:spPr>
        <p:txBody>
          <a:bodyPr>
            <a:normAutofit/>
          </a:bodyPr>
          <a:lstStyle/>
          <a:p>
            <a:r>
              <a:rPr lang="en-US" dirty="0"/>
              <a:t>Steering Committee</a:t>
            </a:r>
          </a:p>
          <a:p>
            <a:r>
              <a:rPr lang="en-US" dirty="0"/>
              <a:t>December 13, 2018</a:t>
            </a:r>
          </a:p>
        </p:txBody>
      </p:sp>
    </p:spTree>
    <p:extLst>
      <p:ext uri="{BB962C8B-B14F-4D97-AF65-F5344CB8AC3E}">
        <p14:creationId xmlns:p14="http://schemas.microsoft.com/office/powerpoint/2010/main" val="2406728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13</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50" y="810002"/>
            <a:ext cx="8306601" cy="3070303"/>
          </a:xfrm>
        </p:spPr>
        <p:txBody>
          <a:bodyPr>
            <a:normAutofit fontScale="70000" lnSpcReduction="20000"/>
          </a:bodyPr>
          <a:lstStyle/>
          <a:p>
            <a:pPr marL="0" indent="0" algn="just">
              <a:lnSpc>
                <a:spcPct val="120000"/>
              </a:lnSpc>
              <a:spcBef>
                <a:spcPts val="0"/>
              </a:spcBef>
              <a:spcAft>
                <a:spcPts val="600"/>
              </a:spcAft>
              <a:buNone/>
            </a:pPr>
            <a:r>
              <a:rPr lang="en-US" sz="2600" b="1" dirty="0"/>
              <a:t>SEC. 51P-521.109.		</a:t>
            </a:r>
          </a:p>
          <a:p>
            <a:pPr marL="0" indent="0" algn="just">
              <a:lnSpc>
                <a:spcPct val="120000"/>
              </a:lnSpc>
              <a:spcBef>
                <a:spcPts val="0"/>
              </a:spcBef>
              <a:spcAft>
                <a:spcPts val="600"/>
              </a:spcAft>
              <a:buNone/>
            </a:pPr>
            <a:r>
              <a:rPr lang="en-US" sz="2600" b="1" dirty="0"/>
              <a:t>YARD, LOT, AND SPACE REGULATIONS.</a:t>
            </a:r>
            <a:endParaRPr lang="en-US" sz="2600" dirty="0"/>
          </a:p>
          <a:p>
            <a:pPr marL="0" indent="0" algn="just">
              <a:lnSpc>
                <a:spcPct val="120000"/>
              </a:lnSpc>
              <a:spcBef>
                <a:spcPts val="0"/>
              </a:spcBef>
              <a:spcAft>
                <a:spcPts val="600"/>
              </a:spcAft>
              <a:buNone/>
            </a:pPr>
            <a:r>
              <a:rPr lang="en-US" sz="2600" dirty="0"/>
              <a:t>(a)	</a:t>
            </a:r>
            <a:r>
              <a:rPr lang="en-US" sz="2600" u="sng" dirty="0"/>
              <a:t>Subdistricts A, B, B-1, B-2, C, D, S-1a, S-1b, S-1c, S-1d, and S-10</a:t>
            </a:r>
            <a:r>
              <a:rPr lang="en-US" sz="2600" dirty="0"/>
              <a:t>.</a:t>
            </a:r>
          </a:p>
          <a:p>
            <a:pPr marL="0" indent="0" algn="just">
              <a:lnSpc>
                <a:spcPct val="120000"/>
              </a:lnSpc>
              <a:spcBef>
                <a:spcPts val="0"/>
              </a:spcBef>
              <a:spcAft>
                <a:spcPts val="600"/>
              </a:spcAft>
              <a:buNone/>
            </a:pPr>
            <a:r>
              <a:rPr lang="en-US" sz="2600" dirty="0"/>
              <a:t>	(3)	Maximum floor area ratios (FAR), maximum floor areas, net developable acres, and maximum dwelling unit densities. </a:t>
            </a:r>
          </a:p>
          <a:p>
            <a:pPr marL="0" indent="0" algn="just">
              <a:lnSpc>
                <a:spcPct val="120000"/>
              </a:lnSpc>
              <a:spcBef>
                <a:spcPts val="0"/>
              </a:spcBef>
              <a:spcAft>
                <a:spcPts val="600"/>
              </a:spcAft>
              <a:buNone/>
            </a:pPr>
            <a:r>
              <a:rPr lang="en-US" sz="2600" dirty="0"/>
              <a:t>		(A)	Maximum floor area, dwelling unit density, and net developable acres for Subdistricts A, B, B-1, B-2, C, D, S-1a, S-1b, S-1c, S-1d, and S-10 are as follows:</a:t>
            </a:r>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10</a:t>
            </a:fld>
            <a:endParaRPr lang="en-US" dirty="0"/>
          </a:p>
        </p:txBody>
      </p:sp>
      <p:graphicFrame>
        <p:nvGraphicFramePr>
          <p:cNvPr id="4" name="Table 3">
            <a:extLst>
              <a:ext uri="{FF2B5EF4-FFF2-40B4-BE49-F238E27FC236}">
                <a16:creationId xmlns:a16="http://schemas.microsoft.com/office/drawing/2014/main" id="{E20FECB8-89AE-47F1-9765-9015735F5C30}"/>
              </a:ext>
            </a:extLst>
          </p:cNvPr>
          <p:cNvGraphicFramePr>
            <a:graphicFrameLocks noGrp="1"/>
          </p:cNvGraphicFramePr>
          <p:nvPr>
            <p:extLst>
              <p:ext uri="{D42A27DB-BD31-4B8C-83A1-F6EECF244321}">
                <p14:modId xmlns:p14="http://schemas.microsoft.com/office/powerpoint/2010/main" val="1084736433"/>
              </p:ext>
            </p:extLst>
          </p:nvPr>
        </p:nvGraphicFramePr>
        <p:xfrm>
          <a:off x="400050" y="3882673"/>
          <a:ext cx="7087172" cy="2795917"/>
        </p:xfrm>
        <a:graphic>
          <a:graphicData uri="http://schemas.openxmlformats.org/drawingml/2006/table">
            <a:tbl>
              <a:tblPr>
                <a:tableStyleId>{5C22544A-7EE6-4342-B048-85BDC9FD1C3A}</a:tableStyleId>
              </a:tblPr>
              <a:tblGrid>
                <a:gridCol w="1245569">
                  <a:extLst>
                    <a:ext uri="{9D8B030D-6E8A-4147-A177-3AD203B41FA5}">
                      <a16:colId xmlns:a16="http://schemas.microsoft.com/office/drawing/2014/main" val="2742647285"/>
                    </a:ext>
                  </a:extLst>
                </a:gridCol>
                <a:gridCol w="1314435">
                  <a:extLst>
                    <a:ext uri="{9D8B030D-6E8A-4147-A177-3AD203B41FA5}">
                      <a16:colId xmlns:a16="http://schemas.microsoft.com/office/drawing/2014/main" val="3458925884"/>
                    </a:ext>
                  </a:extLst>
                </a:gridCol>
                <a:gridCol w="2425269">
                  <a:extLst>
                    <a:ext uri="{9D8B030D-6E8A-4147-A177-3AD203B41FA5}">
                      <a16:colId xmlns:a16="http://schemas.microsoft.com/office/drawing/2014/main" val="841375580"/>
                    </a:ext>
                  </a:extLst>
                </a:gridCol>
                <a:gridCol w="2101899">
                  <a:extLst>
                    <a:ext uri="{9D8B030D-6E8A-4147-A177-3AD203B41FA5}">
                      <a16:colId xmlns:a16="http://schemas.microsoft.com/office/drawing/2014/main" val="4144248552"/>
                    </a:ext>
                  </a:extLst>
                </a:gridCol>
              </a:tblGrid>
              <a:tr h="546757">
                <a:tc>
                  <a:txBody>
                    <a:bodyPr/>
                    <a:lstStyle/>
                    <a:p>
                      <a:pPr marL="9525" marR="0" algn="ctr">
                        <a:spcBef>
                          <a:spcPts val="0"/>
                        </a:spcBef>
                        <a:spcAft>
                          <a:spcPts val="0"/>
                        </a:spcAft>
                      </a:pPr>
                      <a:r>
                        <a:rPr lang="en-US" sz="1100">
                          <a:effectLst/>
                        </a:rPr>
                        <a:t>Subdistrict</a:t>
                      </a:r>
                      <a:endParaRPr lang="en-US" sz="1200">
                        <a:effectLst/>
                      </a:endParaRPr>
                    </a:p>
                    <a:p>
                      <a:pPr marL="9525" marR="0" algn="ctr">
                        <a:spcBef>
                          <a:spcPts val="0"/>
                        </a:spcBef>
                        <a:spcAft>
                          <a:spcPts val="0"/>
                        </a:spcAft>
                      </a:pP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Net Developable Acres</a:t>
                      </a:r>
                      <a:endParaRPr lang="en-US" sz="1200" dirty="0">
                        <a:effectLst/>
                      </a:endParaRPr>
                    </a:p>
                    <a:p>
                      <a:pPr marL="0" marR="0" algn="ctr">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Maximum Permitted Floor Area</a:t>
                      </a:r>
                      <a:endParaRPr lang="en-US" sz="1200" dirty="0">
                        <a:effectLst/>
                      </a:endParaRPr>
                    </a:p>
                    <a:p>
                      <a:pPr marL="0" marR="0" algn="ctr">
                        <a:spcBef>
                          <a:spcPts val="0"/>
                        </a:spcBef>
                        <a:spcAft>
                          <a:spcPts val="0"/>
                        </a:spcAft>
                      </a:pPr>
                      <a:r>
                        <a:rPr lang="en-US" sz="1100" dirty="0">
                          <a:effectLst/>
                        </a:rPr>
                        <a:t>(In square feet)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Dwelling Unit Density</a:t>
                      </a:r>
                      <a:endParaRPr lang="en-US" sz="1200">
                        <a:effectLst/>
                      </a:endParaRPr>
                    </a:p>
                    <a:p>
                      <a:pPr marL="0" marR="0" algn="ctr">
                        <a:spcBef>
                          <a:spcPts val="0"/>
                        </a:spcBef>
                        <a:spcAft>
                          <a:spcPts val="0"/>
                        </a:spcAft>
                      </a:pPr>
                      <a:r>
                        <a:rPr lang="en-US" sz="1100">
                          <a:effectLst/>
                        </a:rPr>
                        <a:t>(Units Per Acre)</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73620487"/>
                  </a:ext>
                </a:extLst>
              </a:tr>
              <a:tr h="210557">
                <a:tc>
                  <a:txBody>
                    <a:bodyPr/>
                    <a:lstStyle/>
                    <a:p>
                      <a:pPr marL="9525" marR="0" algn="ctr">
                        <a:spcBef>
                          <a:spcPts val="0"/>
                        </a:spcBef>
                        <a:spcAft>
                          <a:spcPts val="0"/>
                        </a:spcAft>
                      </a:pPr>
                      <a:r>
                        <a:rPr lang="en-US" sz="1100" dirty="0">
                          <a:effectLst/>
                        </a:rPr>
                        <a:t>A</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150.0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Refer to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24</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30521211"/>
                  </a:ext>
                </a:extLst>
              </a:tr>
              <a:tr h="241622">
                <a:tc>
                  <a:txBody>
                    <a:bodyPr/>
                    <a:lstStyle/>
                    <a:p>
                      <a:pPr marL="9525" marR="0" algn="ctr">
                        <a:spcBef>
                          <a:spcPts val="0"/>
                        </a:spcBef>
                        <a:spcAft>
                          <a:spcPts val="0"/>
                        </a:spcAft>
                      </a:pPr>
                      <a:r>
                        <a:rPr lang="en-US" sz="1100">
                          <a:effectLst/>
                        </a:rPr>
                        <a:t>B, B-1, and B-2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501.10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Refer to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24</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41348834"/>
                  </a:ext>
                </a:extLst>
              </a:tr>
              <a:tr h="241622">
                <a:tc>
                  <a:txBody>
                    <a:bodyPr/>
                    <a:lstStyle/>
                    <a:p>
                      <a:pPr marL="0" marR="0" algn="ctr">
                        <a:spcBef>
                          <a:spcPts val="0"/>
                        </a:spcBef>
                        <a:spcAft>
                          <a:spcPts val="0"/>
                        </a:spcAft>
                      </a:pPr>
                      <a:r>
                        <a:rPr lang="en-US" sz="1100">
                          <a:effectLst/>
                        </a:rPr>
                        <a:t>C</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150.0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Refer to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24</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32941632"/>
                  </a:ext>
                </a:extLst>
              </a:tr>
              <a:tr h="229196">
                <a:tc>
                  <a:txBody>
                    <a:bodyPr/>
                    <a:lstStyle/>
                    <a:p>
                      <a:pPr marL="0" marR="0" algn="ctr">
                        <a:spcBef>
                          <a:spcPts val="0"/>
                        </a:spcBef>
                        <a:spcAft>
                          <a:spcPts val="0"/>
                        </a:spcAft>
                      </a:pPr>
                      <a:r>
                        <a:rPr lang="en-US" sz="1100">
                          <a:effectLst/>
                        </a:rPr>
                        <a:t>D</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51.77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Refer to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7</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9263915"/>
                  </a:ext>
                </a:extLst>
              </a:tr>
              <a:tr h="365886">
                <a:tc>
                  <a:txBody>
                    <a:bodyPr/>
                    <a:lstStyle/>
                    <a:p>
                      <a:pPr marL="0" marR="0" algn="ctr">
                        <a:spcBef>
                          <a:spcPts val="0"/>
                        </a:spcBef>
                        <a:spcAft>
                          <a:spcPts val="0"/>
                        </a:spcAft>
                      </a:pPr>
                      <a:r>
                        <a:rPr lang="en-US" sz="1100" dirty="0">
                          <a:effectLst/>
                          <a:highlight>
                            <a:srgbClr val="FFFF00"/>
                          </a:highlight>
                        </a:rPr>
                        <a:t>S-1a</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11.3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113,212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u="sng" dirty="0">
                          <a:effectLst/>
                          <a:highlight>
                            <a:srgbClr val="FFFF00"/>
                          </a:highlight>
                        </a:rPr>
                        <a:t>Refer to Paragraph (3)(A)(</a:t>
                      </a:r>
                      <a:r>
                        <a:rPr lang="en-US" sz="1100" u="sng" dirty="0" err="1">
                          <a:effectLst/>
                          <a:highlight>
                            <a:srgbClr val="FFFF00"/>
                          </a:highlight>
                        </a:rPr>
                        <a:t>i</a:t>
                      </a:r>
                      <a:r>
                        <a:rPr lang="en-US" sz="1100" u="sng" dirty="0">
                          <a:effectLst/>
                          <a:highlight>
                            <a:srgbClr val="FFFF00"/>
                          </a:highlight>
                        </a:rPr>
                        <a:t>) below</a:t>
                      </a:r>
                      <a:r>
                        <a:rPr lang="en-US" sz="1100" dirty="0">
                          <a:effectLst/>
                          <a:highlight>
                            <a:srgbClr val="FFFF00"/>
                          </a:highlight>
                        </a:rPr>
                        <a:t> [</a:t>
                      </a:r>
                      <a:r>
                        <a:rPr lang="en-US" sz="1100" strike="sngStrike" dirty="0">
                          <a:effectLst/>
                          <a:highlight>
                            <a:srgbClr val="FFFF00"/>
                          </a:highlight>
                        </a:rPr>
                        <a:t>12</a:t>
                      </a:r>
                      <a:r>
                        <a:rPr lang="en-US" sz="1100" dirty="0">
                          <a:effectLst/>
                          <a:highlight>
                            <a:srgbClr val="FFFF00"/>
                          </a:highlight>
                        </a:rPr>
                        <a:t>]</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73741082"/>
                  </a:ext>
                </a:extLst>
              </a:tr>
              <a:tr h="365886">
                <a:tc>
                  <a:txBody>
                    <a:bodyPr/>
                    <a:lstStyle/>
                    <a:p>
                      <a:pPr marL="0" marR="0" algn="ctr">
                        <a:spcBef>
                          <a:spcPts val="0"/>
                        </a:spcBef>
                        <a:spcAft>
                          <a:spcPts val="0"/>
                        </a:spcAft>
                      </a:pPr>
                      <a:r>
                        <a:rPr lang="en-US" sz="1100" dirty="0">
                          <a:effectLst/>
                          <a:highlight>
                            <a:srgbClr val="FFFF00"/>
                          </a:highlight>
                        </a:rPr>
                        <a:t>S-1b</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52.9</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345,648</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u="sng" dirty="0">
                          <a:effectLst/>
                          <a:highlight>
                            <a:srgbClr val="FFFF00"/>
                          </a:highlight>
                        </a:rPr>
                        <a:t>Refer to Paragraph (3)(A)(ii) below</a:t>
                      </a:r>
                      <a:r>
                        <a:rPr lang="en-US" sz="1100" dirty="0">
                          <a:effectLst/>
                          <a:highlight>
                            <a:srgbClr val="FFFF00"/>
                          </a:highlight>
                        </a:rPr>
                        <a:t> [</a:t>
                      </a:r>
                      <a:r>
                        <a:rPr lang="en-US" sz="1100" strike="sngStrike" dirty="0">
                          <a:effectLst/>
                          <a:highlight>
                            <a:srgbClr val="FFFF00"/>
                          </a:highlight>
                        </a:rPr>
                        <a:t>5</a:t>
                      </a:r>
                      <a:r>
                        <a:rPr lang="en-US" sz="1100" dirty="0">
                          <a:effectLst/>
                          <a:highlight>
                            <a:srgbClr val="FFFF00"/>
                          </a:highlight>
                        </a:rPr>
                        <a:t>]</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06664669"/>
                  </a:ext>
                </a:extLst>
              </a:tr>
              <a:tr h="191917">
                <a:tc>
                  <a:txBody>
                    <a:bodyPr/>
                    <a:lstStyle/>
                    <a:p>
                      <a:pPr marL="0" marR="0" algn="ctr">
                        <a:spcBef>
                          <a:spcPts val="0"/>
                        </a:spcBef>
                        <a:spcAft>
                          <a:spcPts val="0"/>
                        </a:spcAft>
                      </a:pPr>
                      <a:r>
                        <a:rPr lang="en-US" sz="1100">
                          <a:effectLst/>
                        </a:rPr>
                        <a:t>S-1c</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104.51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1,205,280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0</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41214432"/>
                  </a:ext>
                </a:extLst>
              </a:tr>
              <a:tr h="191917">
                <a:tc>
                  <a:txBody>
                    <a:bodyPr/>
                    <a:lstStyle/>
                    <a:p>
                      <a:pPr marL="0" marR="0" algn="ctr">
                        <a:spcBef>
                          <a:spcPts val="0"/>
                        </a:spcBef>
                        <a:spcAft>
                          <a:spcPts val="0"/>
                        </a:spcAft>
                      </a:pPr>
                      <a:r>
                        <a:rPr lang="en-US" sz="1100">
                          <a:effectLst/>
                        </a:rPr>
                        <a:t>S-1d</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12.53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81,870.02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5</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33611290"/>
                  </a:ext>
                </a:extLst>
              </a:tr>
              <a:tr h="210557">
                <a:tc>
                  <a:txBody>
                    <a:bodyPr/>
                    <a:lstStyle/>
                    <a:p>
                      <a:pPr marL="0" marR="0" algn="ctr">
                        <a:spcBef>
                          <a:spcPts val="0"/>
                        </a:spcBef>
                        <a:spcAft>
                          <a:spcPts val="0"/>
                        </a:spcAft>
                      </a:pPr>
                      <a:r>
                        <a:rPr lang="en-US" sz="1100">
                          <a:effectLst/>
                        </a:rPr>
                        <a:t>S-10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15.5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155,792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24</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7019430"/>
                  </a:ext>
                </a:extLst>
              </a:tr>
            </a:tbl>
          </a:graphicData>
        </a:graphic>
      </p:graphicFrame>
    </p:spTree>
    <p:extLst>
      <p:ext uri="{BB962C8B-B14F-4D97-AF65-F5344CB8AC3E}">
        <p14:creationId xmlns:p14="http://schemas.microsoft.com/office/powerpoint/2010/main" val="1963494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14</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32500" lnSpcReduction="20000"/>
          </a:bodyPr>
          <a:lstStyle/>
          <a:p>
            <a:pPr marL="0" indent="0" algn="just">
              <a:lnSpc>
                <a:spcPct val="120000"/>
              </a:lnSpc>
              <a:spcBef>
                <a:spcPts val="0"/>
              </a:spcBef>
              <a:spcAft>
                <a:spcPts val="600"/>
              </a:spcAft>
              <a:buNone/>
            </a:pPr>
            <a:r>
              <a:rPr lang="en-US" sz="4500" b="1" dirty="0"/>
              <a:t>SEC. 51P-521.109.		</a:t>
            </a:r>
          </a:p>
          <a:p>
            <a:pPr marL="0" indent="0" algn="just">
              <a:lnSpc>
                <a:spcPct val="120000"/>
              </a:lnSpc>
              <a:spcBef>
                <a:spcPts val="0"/>
              </a:spcBef>
              <a:spcAft>
                <a:spcPts val="600"/>
              </a:spcAft>
              <a:buNone/>
            </a:pPr>
            <a:r>
              <a:rPr lang="en-US" sz="4500" b="1" dirty="0"/>
              <a:t>YARD, LOT, AND SPACE REGULATIONS.</a:t>
            </a:r>
            <a:endParaRPr lang="en-US" sz="4500" dirty="0"/>
          </a:p>
          <a:p>
            <a:pPr marL="0" indent="0" algn="just">
              <a:lnSpc>
                <a:spcPct val="120000"/>
              </a:lnSpc>
              <a:spcBef>
                <a:spcPts val="0"/>
              </a:spcBef>
              <a:spcAft>
                <a:spcPts val="600"/>
              </a:spcAft>
              <a:buNone/>
            </a:pPr>
            <a:r>
              <a:rPr lang="en-US" sz="4500" dirty="0"/>
              <a:t>(a)	</a:t>
            </a:r>
            <a:r>
              <a:rPr lang="en-US" sz="4500" u="sng" dirty="0"/>
              <a:t>Subdistricts A, B, B-1, B-2, C, D, S-1a, S-1b, S-1c, S-1d, and S-10</a:t>
            </a:r>
            <a:r>
              <a:rPr lang="en-US" sz="4500" dirty="0"/>
              <a:t>.</a:t>
            </a:r>
            <a:endParaRPr lang="en-US" sz="1800" dirty="0"/>
          </a:p>
          <a:p>
            <a:pPr marL="0" indent="0" algn="just">
              <a:lnSpc>
                <a:spcPct val="120000"/>
              </a:lnSpc>
              <a:spcBef>
                <a:spcPts val="0"/>
              </a:spcBef>
              <a:spcAft>
                <a:spcPts val="600"/>
              </a:spcAft>
              <a:buNone/>
            </a:pPr>
            <a:r>
              <a:rPr lang="en-US" sz="4500" dirty="0"/>
              <a:t>	(3)	Maximum floor area ratios (FAR), maximum floor areas, net developable acres, and maximum dwelling unit densities. </a:t>
            </a:r>
          </a:p>
          <a:p>
            <a:pPr marL="0" indent="0" algn="just">
              <a:lnSpc>
                <a:spcPct val="120000"/>
              </a:lnSpc>
              <a:spcBef>
                <a:spcPts val="0"/>
              </a:spcBef>
              <a:spcAft>
                <a:spcPts val="600"/>
              </a:spcAft>
              <a:buNone/>
            </a:pPr>
            <a:r>
              <a:rPr lang="en-US" sz="4500" dirty="0"/>
              <a:t>		(A)	Maximum floor area, dwelling unit density, and net developable acres for Subdistricts A, B, B-1, B-2, C, D, S-1a, S-1b, S-1c, S-1d, and S-10 are as follows:</a:t>
            </a:r>
          </a:p>
          <a:p>
            <a:pPr marL="0" indent="0" algn="just">
              <a:lnSpc>
                <a:spcPct val="120000"/>
              </a:lnSpc>
              <a:spcBef>
                <a:spcPts val="0"/>
              </a:spcBef>
              <a:spcAft>
                <a:spcPts val="600"/>
              </a:spcAft>
              <a:buNone/>
            </a:pPr>
            <a:r>
              <a:rPr lang="en-US" sz="4500" dirty="0"/>
              <a:t>			</a:t>
            </a:r>
            <a:r>
              <a:rPr lang="en-US" sz="4500" u="sng" dirty="0"/>
              <a:t>(</a:t>
            </a:r>
            <a:r>
              <a:rPr lang="en-US" sz="4500" u="sng" dirty="0" err="1"/>
              <a:t>i</a:t>
            </a:r>
            <a:r>
              <a:rPr lang="en-US" sz="4500" u="sng" dirty="0"/>
              <a:t>)</a:t>
            </a:r>
            <a:r>
              <a:rPr lang="en-US" sz="4500" dirty="0"/>
              <a:t>	</a:t>
            </a:r>
            <a:r>
              <a:rPr lang="en-US" sz="4500" u="sng" dirty="0"/>
              <a:t>For Subdistrict S-1a, maximum dwelling unit density varies depending on whether the development is a mixed use project as follows:</a:t>
            </a:r>
            <a:endParaRPr lang="en-US" sz="4500" dirty="0"/>
          </a:p>
          <a:p>
            <a:pPr marL="0" indent="0" algn="just">
              <a:lnSpc>
                <a:spcPct val="120000"/>
              </a:lnSpc>
              <a:spcBef>
                <a:spcPts val="0"/>
              </a:spcBef>
              <a:spcAft>
                <a:spcPts val="600"/>
              </a:spcAft>
              <a:buNone/>
            </a:pPr>
            <a:r>
              <a:rPr lang="en-US" sz="4500" dirty="0"/>
              <a:t>				</a:t>
            </a:r>
            <a:r>
              <a:rPr lang="en-US" sz="4500" u="sng" dirty="0"/>
              <a:t>(aa)</a:t>
            </a:r>
            <a:r>
              <a:rPr lang="en-US" sz="4500" dirty="0"/>
              <a:t>	</a:t>
            </a:r>
            <a:r>
              <a:rPr lang="en-US" sz="4500" u="sng" dirty="0"/>
              <a:t>15 dwelling units per acre for base, or no mixed use.</a:t>
            </a:r>
            <a:endParaRPr lang="en-US" sz="4500" dirty="0"/>
          </a:p>
          <a:p>
            <a:pPr marL="0" indent="0" algn="just">
              <a:lnSpc>
                <a:spcPct val="120000"/>
              </a:lnSpc>
              <a:spcBef>
                <a:spcPts val="0"/>
              </a:spcBef>
              <a:spcAft>
                <a:spcPts val="600"/>
              </a:spcAft>
              <a:buNone/>
            </a:pPr>
            <a:r>
              <a:rPr lang="en-US" sz="4500" dirty="0"/>
              <a:t>				</a:t>
            </a:r>
            <a:r>
              <a:rPr lang="en-US" sz="4500" u="sng" dirty="0"/>
              <a:t>(bb)</a:t>
            </a:r>
            <a:r>
              <a:rPr lang="en-US" sz="4500" dirty="0"/>
              <a:t>	</a:t>
            </a:r>
            <a:r>
              <a:rPr lang="en-US" sz="4500" u="sng" dirty="0"/>
              <a:t>20 dwelling units per acre for a mixed use project with two categories.</a:t>
            </a:r>
            <a:endParaRPr lang="en-US" sz="4500" dirty="0"/>
          </a:p>
          <a:p>
            <a:pPr marL="0" indent="0" algn="just">
              <a:lnSpc>
                <a:spcPct val="120000"/>
              </a:lnSpc>
              <a:spcBef>
                <a:spcPts val="0"/>
              </a:spcBef>
              <a:spcAft>
                <a:spcPts val="600"/>
              </a:spcAft>
              <a:buNone/>
            </a:pPr>
            <a:r>
              <a:rPr lang="en-US" sz="4500" dirty="0"/>
              <a:t>				</a:t>
            </a:r>
            <a:r>
              <a:rPr lang="en-US" sz="4500" u="sng" dirty="0"/>
              <a:t>(cc)</a:t>
            </a:r>
            <a:r>
              <a:rPr lang="en-US" sz="4500" dirty="0"/>
              <a:t>	</a:t>
            </a:r>
            <a:r>
              <a:rPr lang="en-US" sz="4500" u="sng" dirty="0"/>
              <a:t>25 dwelling units per acre for a mixed use project with three or more categories.</a:t>
            </a:r>
            <a:endParaRPr lang="en-US" sz="4500" dirty="0"/>
          </a:p>
          <a:p>
            <a:pPr marL="0" indent="0" algn="just">
              <a:lnSpc>
                <a:spcPct val="120000"/>
              </a:lnSpc>
              <a:spcBef>
                <a:spcPts val="0"/>
              </a:spcBef>
              <a:spcAft>
                <a:spcPts val="600"/>
              </a:spcAft>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11</a:t>
            </a:fld>
            <a:endParaRPr lang="en-US" dirty="0"/>
          </a:p>
        </p:txBody>
      </p:sp>
    </p:spTree>
    <p:extLst>
      <p:ext uri="{BB962C8B-B14F-4D97-AF65-F5344CB8AC3E}">
        <p14:creationId xmlns:p14="http://schemas.microsoft.com/office/powerpoint/2010/main" val="1381300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14</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25000" lnSpcReduction="20000"/>
          </a:bodyPr>
          <a:lstStyle/>
          <a:p>
            <a:pPr marL="0" indent="0" algn="just">
              <a:lnSpc>
                <a:spcPct val="120000"/>
              </a:lnSpc>
              <a:spcBef>
                <a:spcPts val="0"/>
              </a:spcBef>
              <a:spcAft>
                <a:spcPts val="600"/>
              </a:spcAft>
              <a:buNone/>
            </a:pPr>
            <a:r>
              <a:rPr lang="en-US" sz="6000" b="1" dirty="0"/>
              <a:t>SEC. 51P-521.109.		</a:t>
            </a:r>
          </a:p>
          <a:p>
            <a:pPr marL="0" indent="0" algn="just">
              <a:lnSpc>
                <a:spcPct val="120000"/>
              </a:lnSpc>
              <a:spcBef>
                <a:spcPts val="0"/>
              </a:spcBef>
              <a:spcAft>
                <a:spcPts val="600"/>
              </a:spcAft>
              <a:buNone/>
            </a:pPr>
            <a:r>
              <a:rPr lang="en-US" sz="6000" b="1" dirty="0"/>
              <a:t>YARD, LOT, AND SPACE REGULATIONS.</a:t>
            </a:r>
            <a:endParaRPr lang="en-US" sz="6000" dirty="0"/>
          </a:p>
          <a:p>
            <a:pPr marL="0" indent="0" algn="just">
              <a:lnSpc>
                <a:spcPct val="120000"/>
              </a:lnSpc>
              <a:spcBef>
                <a:spcPts val="0"/>
              </a:spcBef>
              <a:spcAft>
                <a:spcPts val="600"/>
              </a:spcAft>
              <a:buNone/>
            </a:pPr>
            <a:r>
              <a:rPr lang="en-US" sz="6000" dirty="0"/>
              <a:t>(a)	</a:t>
            </a:r>
            <a:r>
              <a:rPr lang="en-US" sz="6000" u="sng" dirty="0"/>
              <a:t>Subdistricts A, B, B-1, B-2, C, D, S-1a, S-1b, S-1c, S-1d, and S-10</a:t>
            </a:r>
            <a:r>
              <a:rPr lang="en-US" sz="6000" dirty="0"/>
              <a:t>.</a:t>
            </a:r>
          </a:p>
          <a:p>
            <a:pPr marL="0" indent="0" algn="just">
              <a:lnSpc>
                <a:spcPct val="120000"/>
              </a:lnSpc>
              <a:spcBef>
                <a:spcPts val="0"/>
              </a:spcBef>
              <a:spcAft>
                <a:spcPts val="600"/>
              </a:spcAft>
              <a:buNone/>
            </a:pPr>
            <a:r>
              <a:rPr lang="en-US" sz="6000" dirty="0"/>
              <a:t>	(3)	Maximum floor area ratios (FAR), maximum floor areas, net developable acres, and maximum dwelling unit densities. </a:t>
            </a:r>
          </a:p>
          <a:p>
            <a:pPr marL="0" indent="0" algn="just">
              <a:lnSpc>
                <a:spcPct val="120000"/>
              </a:lnSpc>
              <a:spcBef>
                <a:spcPts val="0"/>
              </a:spcBef>
              <a:spcAft>
                <a:spcPts val="600"/>
              </a:spcAft>
              <a:buNone/>
            </a:pPr>
            <a:r>
              <a:rPr lang="en-US" sz="6000" dirty="0"/>
              <a:t>		(A)	Maximum floor area, dwelling unit density, and net developable acres for Subdistricts A, B, B-1, B-2, C, D, S-1a, S-1b, S-1c, S-1d, and S-10 are as follows:</a:t>
            </a:r>
          </a:p>
          <a:p>
            <a:pPr marL="0" indent="0" algn="just">
              <a:lnSpc>
                <a:spcPct val="120000"/>
              </a:lnSpc>
              <a:spcBef>
                <a:spcPts val="0"/>
              </a:spcBef>
              <a:spcAft>
                <a:spcPts val="600"/>
              </a:spcAft>
              <a:buNone/>
            </a:pPr>
            <a:r>
              <a:rPr lang="en-US" sz="6000" dirty="0"/>
              <a:t>			</a:t>
            </a:r>
            <a:r>
              <a:rPr lang="en-US" sz="6000" u="sng" dirty="0"/>
              <a:t>(ii)</a:t>
            </a:r>
            <a:r>
              <a:rPr lang="en-US" sz="6000" dirty="0"/>
              <a:t>	</a:t>
            </a:r>
            <a:r>
              <a:rPr lang="en-US" sz="6000" u="sng" dirty="0"/>
              <a:t>For Subdistrict S-1b, maximum dwelling unit density varies depending on whether the development is a mixed use project as follows:</a:t>
            </a:r>
            <a:endParaRPr lang="en-US" sz="6000" dirty="0"/>
          </a:p>
          <a:p>
            <a:pPr marL="0" indent="0" algn="just">
              <a:lnSpc>
                <a:spcPct val="120000"/>
              </a:lnSpc>
              <a:spcBef>
                <a:spcPts val="0"/>
              </a:spcBef>
              <a:spcAft>
                <a:spcPts val="600"/>
              </a:spcAft>
              <a:buNone/>
            </a:pPr>
            <a:r>
              <a:rPr lang="en-US" sz="6000" dirty="0"/>
              <a:t>				</a:t>
            </a:r>
            <a:r>
              <a:rPr lang="en-US" sz="6000" u="sng" dirty="0"/>
              <a:t>(aa)</a:t>
            </a:r>
            <a:r>
              <a:rPr lang="en-US" sz="6000" dirty="0"/>
              <a:t>	</a:t>
            </a:r>
            <a:r>
              <a:rPr lang="en-US" sz="6000" u="sng" dirty="0"/>
              <a:t>20 dwelling units per acre for base, or no mixed use.</a:t>
            </a:r>
            <a:endParaRPr lang="en-US" sz="6000" dirty="0"/>
          </a:p>
          <a:p>
            <a:pPr marL="0" indent="0" algn="just">
              <a:lnSpc>
                <a:spcPct val="120000"/>
              </a:lnSpc>
              <a:spcBef>
                <a:spcPts val="0"/>
              </a:spcBef>
              <a:spcAft>
                <a:spcPts val="600"/>
              </a:spcAft>
              <a:buNone/>
            </a:pPr>
            <a:r>
              <a:rPr lang="en-US" sz="6000" dirty="0"/>
              <a:t>				</a:t>
            </a:r>
            <a:r>
              <a:rPr lang="en-US" sz="6000" u="sng" dirty="0"/>
              <a:t>(bb)</a:t>
            </a:r>
            <a:r>
              <a:rPr lang="en-US" sz="6000" dirty="0"/>
              <a:t>	</a:t>
            </a:r>
            <a:r>
              <a:rPr lang="en-US" sz="6000" u="sng" dirty="0"/>
              <a:t>25 dwelling units per acre for a mixed use project with two categories.</a:t>
            </a:r>
            <a:endParaRPr lang="en-US" sz="6000" dirty="0"/>
          </a:p>
          <a:p>
            <a:pPr marL="0" indent="0" algn="just">
              <a:lnSpc>
                <a:spcPct val="120000"/>
              </a:lnSpc>
              <a:spcBef>
                <a:spcPts val="0"/>
              </a:spcBef>
              <a:spcAft>
                <a:spcPts val="600"/>
              </a:spcAft>
              <a:buNone/>
            </a:pPr>
            <a:r>
              <a:rPr lang="en-US" sz="6000" dirty="0"/>
              <a:t>				</a:t>
            </a:r>
            <a:r>
              <a:rPr lang="en-US" sz="6000" u="sng" dirty="0"/>
              <a:t>(cc)</a:t>
            </a:r>
            <a:r>
              <a:rPr lang="en-US" sz="6000" dirty="0"/>
              <a:t>	</a:t>
            </a:r>
            <a:r>
              <a:rPr lang="en-US" sz="6000" u="sng" dirty="0"/>
              <a:t>30 dwelling units per acre for a mixed use project with three or more categories.</a:t>
            </a:r>
            <a:endParaRPr lang="en-US" sz="6000" dirty="0"/>
          </a:p>
          <a:p>
            <a:pPr marL="0" indent="0" algn="just">
              <a:lnSpc>
                <a:spcPct val="120000"/>
              </a:lnSpc>
              <a:spcBef>
                <a:spcPts val="0"/>
              </a:spcBef>
              <a:spcAft>
                <a:spcPts val="600"/>
              </a:spcAft>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12</a:t>
            </a:fld>
            <a:endParaRPr lang="en-US" dirty="0"/>
          </a:p>
        </p:txBody>
      </p:sp>
    </p:spTree>
    <p:extLst>
      <p:ext uri="{BB962C8B-B14F-4D97-AF65-F5344CB8AC3E}">
        <p14:creationId xmlns:p14="http://schemas.microsoft.com/office/powerpoint/2010/main" val="4229638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15</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Autofit/>
          </a:bodyPr>
          <a:lstStyle/>
          <a:p>
            <a:pPr marL="0" indent="0" algn="just">
              <a:lnSpc>
                <a:spcPct val="100000"/>
              </a:lnSpc>
              <a:spcBef>
                <a:spcPts val="0"/>
              </a:spcBef>
              <a:spcAft>
                <a:spcPts val="600"/>
              </a:spcAft>
              <a:buNone/>
            </a:pPr>
            <a:r>
              <a:rPr lang="en-US" sz="2400" b="1" dirty="0"/>
              <a:t>SEC. 51P-521.109.		</a:t>
            </a:r>
          </a:p>
          <a:p>
            <a:pPr marL="0" indent="0" algn="just">
              <a:lnSpc>
                <a:spcPct val="100000"/>
              </a:lnSpc>
              <a:spcBef>
                <a:spcPts val="0"/>
              </a:spcBef>
              <a:spcAft>
                <a:spcPts val="600"/>
              </a:spcAft>
              <a:buNone/>
            </a:pPr>
            <a:r>
              <a:rPr lang="en-US" sz="2400" b="1" dirty="0"/>
              <a:t>YARD, LOT, AND SPACE REGULATIONS.</a:t>
            </a:r>
            <a:endParaRPr lang="en-US" sz="2400" dirty="0"/>
          </a:p>
          <a:p>
            <a:pPr marL="0" indent="0" algn="just">
              <a:lnSpc>
                <a:spcPct val="100000"/>
              </a:lnSpc>
              <a:spcBef>
                <a:spcPts val="0"/>
              </a:spcBef>
              <a:spcAft>
                <a:spcPts val="600"/>
              </a:spcAft>
              <a:buNone/>
            </a:pPr>
            <a:r>
              <a:rPr lang="en-US" sz="2400" dirty="0"/>
              <a:t>(a)	</a:t>
            </a:r>
            <a:r>
              <a:rPr lang="en-US" sz="2400" u="sng" dirty="0"/>
              <a:t>Subdistricts A, B, B-1, B-2, C, D, S-1a, S-1b, S-1c, </a:t>
            </a:r>
          </a:p>
          <a:p>
            <a:pPr marL="0" indent="0" algn="just">
              <a:lnSpc>
                <a:spcPct val="100000"/>
              </a:lnSpc>
              <a:spcBef>
                <a:spcPts val="0"/>
              </a:spcBef>
              <a:spcAft>
                <a:spcPts val="600"/>
              </a:spcAft>
              <a:buNone/>
            </a:pPr>
            <a:r>
              <a:rPr lang="en-US" sz="2400" dirty="0"/>
              <a:t>	</a:t>
            </a:r>
            <a:r>
              <a:rPr lang="en-US" sz="2400" u="sng" dirty="0"/>
              <a:t>S-1d, and S-10</a:t>
            </a:r>
            <a:r>
              <a:rPr lang="en-US" sz="2400" dirty="0"/>
              <a:t>.</a:t>
            </a:r>
          </a:p>
          <a:p>
            <a:pPr marL="0" indent="0" algn="just">
              <a:lnSpc>
                <a:spcPct val="100000"/>
              </a:lnSpc>
              <a:spcBef>
                <a:spcPts val="0"/>
              </a:spcBef>
              <a:spcAft>
                <a:spcPts val="600"/>
              </a:spcAft>
              <a:buNone/>
            </a:pPr>
            <a:r>
              <a:rPr lang="en-US" sz="2400" dirty="0"/>
              <a:t>	(3)	Maximum floor area ratios (FAR), maximum floor areas, net developable acres, and maximum dwelling unit densities. </a:t>
            </a:r>
          </a:p>
          <a:p>
            <a:pPr marL="0" indent="0" algn="just">
              <a:lnSpc>
                <a:spcPct val="100000"/>
              </a:lnSpc>
              <a:spcBef>
                <a:spcPts val="0"/>
              </a:spcBef>
              <a:spcAft>
                <a:spcPts val="600"/>
              </a:spcAft>
              <a:buNone/>
            </a:pPr>
            <a:r>
              <a:rPr lang="en-US" sz="2400" dirty="0"/>
              <a:t>		(F)	</a:t>
            </a:r>
            <a:r>
              <a:rPr lang="en-US" sz="2400" strike="sngStrike" dirty="0"/>
              <a:t>For Subdistrict S-1a, maximum FAR is 0.23.</a:t>
            </a:r>
            <a:r>
              <a:rPr lang="en-US" sz="2400" dirty="0"/>
              <a:t>  </a:t>
            </a:r>
            <a:r>
              <a:rPr lang="en-US" sz="2400" u="sng" dirty="0"/>
              <a:t>For Subdistricts S-1a and S-1b, maximum FAR varies depending on whether the development is a mixed use project as follows:</a:t>
            </a:r>
            <a:endParaRPr lang="en-US" sz="2400" dirty="0"/>
          </a:p>
          <a:p>
            <a:pPr marL="0" indent="0" algn="just">
              <a:buNone/>
            </a:pPr>
            <a:endParaRPr lang="en-US" sz="1100" dirty="0"/>
          </a:p>
          <a:p>
            <a:pPr marL="0" indent="0" algn="just">
              <a:buNone/>
            </a:pPr>
            <a:r>
              <a:rPr lang="en-US" sz="1100" dirty="0"/>
              <a:t>		</a:t>
            </a:r>
            <a:endParaRPr lang="en-US" sz="500"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13</a:t>
            </a:fld>
            <a:endParaRPr lang="en-US" dirty="0"/>
          </a:p>
        </p:txBody>
      </p:sp>
    </p:spTree>
    <p:extLst>
      <p:ext uri="{BB962C8B-B14F-4D97-AF65-F5344CB8AC3E}">
        <p14:creationId xmlns:p14="http://schemas.microsoft.com/office/powerpoint/2010/main" val="696139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15</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2"/>
            <a:ext cx="8306601" cy="3059091"/>
          </a:xfrm>
        </p:spPr>
        <p:txBody>
          <a:bodyPr>
            <a:normAutofit fontScale="25000" lnSpcReduction="20000"/>
          </a:bodyPr>
          <a:lstStyle/>
          <a:p>
            <a:pPr marL="0" indent="0" algn="just">
              <a:lnSpc>
                <a:spcPct val="120000"/>
              </a:lnSpc>
              <a:spcBef>
                <a:spcPts val="0"/>
              </a:spcBef>
              <a:spcAft>
                <a:spcPts val="600"/>
              </a:spcAft>
              <a:buNone/>
            </a:pPr>
            <a:r>
              <a:rPr lang="en-US" sz="8000" u="sng" dirty="0"/>
              <a:t>[Note:  The first column is the base FAR, which applies when there is no MUP.  The second column (MUP=2/no Res) is the FAR for an MUP with a mix of two use categories when neither category is “residential.”  The third column (MUP=2/with Res) is the FAR for an MUP with a mix of “residential” plus one other use category. The fourth column (MUP=3/no Res) is the FAR for an MUP with a mix of three or more use categories, none of which is “residential.” The fifth column (MUP=3/with Res) is the FAR for an MUP with a mix of “residential” plus two or more other use categories.]</a:t>
            </a:r>
            <a:endParaRPr lang="en-US" sz="8000" dirty="0"/>
          </a:p>
          <a:p>
            <a:pPr marL="0" indent="0">
              <a:buNone/>
            </a:pPr>
            <a:endParaRPr lang="en-US" sz="5400" dirty="0"/>
          </a:p>
          <a:p>
            <a:pPr marL="0" indent="0">
              <a:buNone/>
            </a:pPr>
            <a:r>
              <a:rPr lang="en-US" sz="5400" dirty="0"/>
              <a:t>		</a:t>
            </a: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14</a:t>
            </a:fld>
            <a:endParaRPr lang="en-US" dirty="0"/>
          </a:p>
        </p:txBody>
      </p:sp>
      <p:graphicFrame>
        <p:nvGraphicFramePr>
          <p:cNvPr id="4" name="Table 3">
            <a:extLst>
              <a:ext uri="{FF2B5EF4-FFF2-40B4-BE49-F238E27FC236}">
                <a16:creationId xmlns:a16="http://schemas.microsoft.com/office/drawing/2014/main" id="{9884C526-7FC1-4CBD-8923-7268E2A7A036}"/>
              </a:ext>
            </a:extLst>
          </p:cNvPr>
          <p:cNvGraphicFramePr>
            <a:graphicFrameLocks noGrp="1"/>
          </p:cNvGraphicFramePr>
          <p:nvPr>
            <p:extLst>
              <p:ext uri="{D42A27DB-BD31-4B8C-83A1-F6EECF244321}">
                <p14:modId xmlns:p14="http://schemas.microsoft.com/office/powerpoint/2010/main" val="1495397891"/>
              </p:ext>
            </p:extLst>
          </p:nvPr>
        </p:nvGraphicFramePr>
        <p:xfrm>
          <a:off x="400048" y="3869093"/>
          <a:ext cx="8306601" cy="2804283"/>
        </p:xfrm>
        <a:graphic>
          <a:graphicData uri="http://schemas.openxmlformats.org/drawingml/2006/table">
            <a:tbl>
              <a:tblPr firstRow="1" firstCol="1" bandRow="1">
                <a:tableStyleId>{5C22544A-7EE6-4342-B048-85BDC9FD1C3A}</a:tableStyleId>
              </a:tblPr>
              <a:tblGrid>
                <a:gridCol w="2635749">
                  <a:extLst>
                    <a:ext uri="{9D8B030D-6E8A-4147-A177-3AD203B41FA5}">
                      <a16:colId xmlns:a16="http://schemas.microsoft.com/office/drawing/2014/main" val="3810085521"/>
                    </a:ext>
                  </a:extLst>
                </a:gridCol>
                <a:gridCol w="1118197">
                  <a:extLst>
                    <a:ext uri="{9D8B030D-6E8A-4147-A177-3AD203B41FA5}">
                      <a16:colId xmlns:a16="http://schemas.microsoft.com/office/drawing/2014/main" val="1857854038"/>
                    </a:ext>
                  </a:extLst>
                </a:gridCol>
                <a:gridCol w="958454">
                  <a:extLst>
                    <a:ext uri="{9D8B030D-6E8A-4147-A177-3AD203B41FA5}">
                      <a16:colId xmlns:a16="http://schemas.microsoft.com/office/drawing/2014/main" val="3766475429"/>
                    </a:ext>
                  </a:extLst>
                </a:gridCol>
                <a:gridCol w="1198067">
                  <a:extLst>
                    <a:ext uri="{9D8B030D-6E8A-4147-A177-3AD203B41FA5}">
                      <a16:colId xmlns:a16="http://schemas.microsoft.com/office/drawing/2014/main" val="1144015394"/>
                    </a:ext>
                  </a:extLst>
                </a:gridCol>
                <a:gridCol w="1198067">
                  <a:extLst>
                    <a:ext uri="{9D8B030D-6E8A-4147-A177-3AD203B41FA5}">
                      <a16:colId xmlns:a16="http://schemas.microsoft.com/office/drawing/2014/main" val="1989674296"/>
                    </a:ext>
                  </a:extLst>
                </a:gridCol>
                <a:gridCol w="1198067">
                  <a:extLst>
                    <a:ext uri="{9D8B030D-6E8A-4147-A177-3AD203B41FA5}">
                      <a16:colId xmlns:a16="http://schemas.microsoft.com/office/drawing/2014/main" val="3622566536"/>
                    </a:ext>
                  </a:extLst>
                </a:gridCol>
              </a:tblGrid>
              <a:tr h="339972">
                <a:tc gridSpan="5">
                  <a:txBody>
                    <a:bodyPr/>
                    <a:lstStyle/>
                    <a:p>
                      <a:pPr marL="0" marR="0" indent="1371600" algn="just">
                        <a:spcBef>
                          <a:spcPts val="0"/>
                        </a:spcBef>
                        <a:spcAft>
                          <a:spcPts val="0"/>
                        </a:spcAft>
                      </a:pPr>
                      <a:r>
                        <a:rPr lang="en-US" sz="1200" u="sng" dirty="0">
                          <a:effectLst/>
                        </a:rPr>
                        <a:t>MAXIMUM FLOOR AREA RATIO</a:t>
                      </a:r>
                      <a:endParaRPr lang="en-US" sz="1200" dirty="0">
                        <a:effectLst/>
                        <a:latin typeface="Times New Roman" panose="02020603050405020304" pitchFamily="18" charset="0"/>
                        <a:ea typeface="Times New Roman" panose="02020603050405020304" pitchFamily="18" charset="0"/>
                      </a:endParaRPr>
                    </a:p>
                  </a:txBody>
                  <a:tcPr marL="68580" marR="68580" marT="20320" marB="2032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52766651"/>
                  </a:ext>
                </a:extLst>
              </a:tr>
              <a:tr h="486292">
                <a:tc>
                  <a:txBody>
                    <a:bodyPr/>
                    <a:lstStyle/>
                    <a:p>
                      <a:pPr marL="0" marR="0">
                        <a:spcBef>
                          <a:spcPts val="0"/>
                        </a:spcBef>
                        <a:spcAft>
                          <a:spcPts val="0"/>
                        </a:spcAft>
                      </a:pPr>
                      <a:r>
                        <a:rPr lang="en-US" sz="1200" u="sng" dirty="0">
                          <a:effectLst/>
                        </a:rPr>
                        <a:t>Use Categories</a:t>
                      </a:r>
                      <a:endParaRPr lang="en-US" sz="1200" dirty="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dirty="0">
                          <a:effectLst/>
                        </a:rPr>
                        <a:t>Base </a:t>
                      </a:r>
                      <a:br>
                        <a:rPr lang="en-US" sz="1200" u="sng" dirty="0">
                          <a:effectLst/>
                        </a:rPr>
                      </a:br>
                      <a:r>
                        <a:rPr lang="en-US" sz="1200" u="sng" dirty="0">
                          <a:effectLst/>
                        </a:rPr>
                        <a:t>(no MUP)</a:t>
                      </a:r>
                      <a:endParaRPr lang="en-US" sz="1200" dirty="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dirty="0">
                          <a:effectLst/>
                        </a:rPr>
                        <a:t>MUP=2 </a:t>
                      </a:r>
                      <a:br>
                        <a:rPr lang="en-US" sz="1200" u="sng" dirty="0">
                          <a:effectLst/>
                        </a:rPr>
                      </a:br>
                      <a:r>
                        <a:rPr lang="en-US" sz="1200" u="sng" dirty="0">
                          <a:effectLst/>
                        </a:rPr>
                        <a:t>(no Res)</a:t>
                      </a:r>
                      <a:endParaRPr lang="en-US" sz="1200" dirty="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MUP=2</a:t>
                      </a:r>
                      <a:br>
                        <a:rPr lang="en-US" sz="1200" u="sng">
                          <a:effectLst/>
                        </a:rPr>
                      </a:br>
                      <a:r>
                        <a:rPr lang="en-US" sz="1200" u="sng">
                          <a:effectLst/>
                        </a:rPr>
                        <a:t>(with Res)</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MUP=3</a:t>
                      </a:r>
                      <a:br>
                        <a:rPr lang="en-US" sz="1200" u="sng">
                          <a:effectLst/>
                        </a:rPr>
                      </a:br>
                      <a:r>
                        <a:rPr lang="en-US" sz="1200" u="sng">
                          <a:effectLst/>
                        </a:rPr>
                        <a:t>(no Res)</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dirty="0">
                          <a:effectLst/>
                        </a:rPr>
                        <a:t>MUP=3</a:t>
                      </a:r>
                      <a:br>
                        <a:rPr lang="en-US" sz="1200" u="sng" dirty="0">
                          <a:effectLst/>
                        </a:rPr>
                      </a:br>
                      <a:r>
                        <a:rPr lang="en-US" sz="1200" u="sng" dirty="0">
                          <a:effectLst/>
                        </a:rPr>
                        <a:t>(with Res)</a:t>
                      </a:r>
                      <a:endParaRPr lang="en-US" sz="1200" dirty="0">
                        <a:effectLst/>
                        <a:latin typeface="Times New Roman" panose="02020603050405020304" pitchFamily="18" charset="0"/>
                        <a:ea typeface="Times New Roman" panose="02020603050405020304" pitchFamily="18" charset="0"/>
                      </a:endParaRPr>
                    </a:p>
                  </a:txBody>
                  <a:tcPr marL="68580" marR="68580" marT="20320" marB="20320" anchor="ctr"/>
                </a:tc>
                <a:extLst>
                  <a:ext uri="{0D108BD9-81ED-4DB2-BD59-A6C34878D82A}">
                    <a16:rowId xmlns:a16="http://schemas.microsoft.com/office/drawing/2014/main" val="224299563"/>
                  </a:ext>
                </a:extLst>
              </a:tr>
              <a:tr h="339972">
                <a:tc>
                  <a:txBody>
                    <a:bodyPr/>
                    <a:lstStyle/>
                    <a:p>
                      <a:pPr marL="0" marR="0">
                        <a:spcBef>
                          <a:spcPts val="0"/>
                        </a:spcBef>
                        <a:spcAft>
                          <a:spcPts val="0"/>
                        </a:spcAft>
                      </a:pPr>
                      <a:r>
                        <a:rPr lang="en-US" sz="1200" u="sng">
                          <a:effectLst/>
                        </a:rPr>
                        <a:t>Lodging</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0.8</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dirty="0">
                          <a:effectLst/>
                        </a:rPr>
                        <a:t>0.85</a:t>
                      </a:r>
                      <a:endParaRPr lang="en-US" sz="1200" dirty="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0.9</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0.85</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0.95</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extLst>
                  <a:ext uri="{0D108BD9-81ED-4DB2-BD59-A6C34878D82A}">
                    <a16:rowId xmlns:a16="http://schemas.microsoft.com/office/drawing/2014/main" val="3459018886"/>
                  </a:ext>
                </a:extLst>
              </a:tr>
              <a:tr h="339972">
                <a:tc>
                  <a:txBody>
                    <a:bodyPr/>
                    <a:lstStyle/>
                    <a:p>
                      <a:pPr marL="0" marR="0">
                        <a:spcBef>
                          <a:spcPts val="0"/>
                        </a:spcBef>
                        <a:spcAft>
                          <a:spcPts val="0"/>
                        </a:spcAft>
                      </a:pPr>
                      <a:r>
                        <a:rPr lang="en-US" sz="1200" u="sng">
                          <a:effectLst/>
                        </a:rPr>
                        <a:t>Office</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0.8</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0.85</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dirty="0">
                          <a:effectLst/>
                        </a:rPr>
                        <a:t>0.9</a:t>
                      </a:r>
                      <a:endParaRPr lang="en-US" sz="1200" dirty="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0.85</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0.95</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extLst>
                  <a:ext uri="{0D108BD9-81ED-4DB2-BD59-A6C34878D82A}">
                    <a16:rowId xmlns:a16="http://schemas.microsoft.com/office/drawing/2014/main" val="510337961"/>
                  </a:ext>
                </a:extLst>
              </a:tr>
              <a:tr h="339972">
                <a:tc>
                  <a:txBody>
                    <a:bodyPr/>
                    <a:lstStyle/>
                    <a:p>
                      <a:pPr marL="0" marR="0">
                        <a:spcBef>
                          <a:spcPts val="0"/>
                        </a:spcBef>
                        <a:spcAft>
                          <a:spcPts val="0"/>
                        </a:spcAft>
                      </a:pPr>
                      <a:r>
                        <a:rPr lang="en-US" sz="1200" u="sng">
                          <a:effectLst/>
                        </a:rPr>
                        <a:t>Residential</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0.8 </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dirty="0">
                          <a:effectLst/>
                        </a:rPr>
                        <a:t>0.95</a:t>
                      </a:r>
                      <a:endParaRPr lang="en-US" sz="1200" dirty="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0.95</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extLst>
                  <a:ext uri="{0D108BD9-81ED-4DB2-BD59-A6C34878D82A}">
                    <a16:rowId xmlns:a16="http://schemas.microsoft.com/office/drawing/2014/main" val="3993006618"/>
                  </a:ext>
                </a:extLst>
              </a:tr>
              <a:tr h="618131">
                <a:tc>
                  <a:txBody>
                    <a:bodyPr/>
                    <a:lstStyle/>
                    <a:p>
                      <a:pPr marL="0" marR="0">
                        <a:spcBef>
                          <a:spcPts val="0"/>
                        </a:spcBef>
                        <a:spcAft>
                          <a:spcPts val="0"/>
                        </a:spcAft>
                      </a:pPr>
                      <a:r>
                        <a:rPr lang="en-US" sz="1200" u="sng">
                          <a:effectLst/>
                        </a:rPr>
                        <a:t>Retail and personal service</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0.4</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0.5</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0.5</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dirty="0">
                          <a:effectLst/>
                        </a:rPr>
                        <a:t>0.6</a:t>
                      </a:r>
                      <a:endParaRPr lang="en-US" sz="1200" dirty="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dirty="0">
                          <a:effectLst/>
                        </a:rPr>
                        <a:t>0.6</a:t>
                      </a:r>
                      <a:endParaRPr lang="en-US" sz="1200" dirty="0">
                        <a:effectLst/>
                        <a:latin typeface="Times New Roman" panose="02020603050405020304" pitchFamily="18" charset="0"/>
                        <a:ea typeface="Times New Roman" panose="02020603050405020304" pitchFamily="18" charset="0"/>
                      </a:endParaRPr>
                    </a:p>
                  </a:txBody>
                  <a:tcPr marL="68580" marR="68580" marT="20320" marB="20320" anchor="ctr"/>
                </a:tc>
                <a:extLst>
                  <a:ext uri="{0D108BD9-81ED-4DB2-BD59-A6C34878D82A}">
                    <a16:rowId xmlns:a16="http://schemas.microsoft.com/office/drawing/2014/main" val="1780121378"/>
                  </a:ext>
                </a:extLst>
              </a:tr>
              <a:tr h="339972">
                <a:tc>
                  <a:txBody>
                    <a:bodyPr/>
                    <a:lstStyle/>
                    <a:p>
                      <a:pPr marL="0" marR="0" algn="just">
                        <a:spcBef>
                          <a:spcPts val="0"/>
                        </a:spcBef>
                        <a:spcAft>
                          <a:spcPts val="0"/>
                        </a:spcAft>
                      </a:pPr>
                      <a:r>
                        <a:rPr lang="en-US" sz="1200" u="sng">
                          <a:effectLst/>
                        </a:rPr>
                        <a:t>TOTAL DEVELOPMENT</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0.8</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0.9</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1.0</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a:effectLst/>
                        </a:rPr>
                        <a:t>1.0</a:t>
                      </a:r>
                      <a:endParaRPr lang="en-US" sz="1200">
                        <a:effectLst/>
                        <a:latin typeface="Times New Roman" panose="02020603050405020304" pitchFamily="18" charset="0"/>
                        <a:ea typeface="Times New Roman" panose="02020603050405020304" pitchFamily="18" charset="0"/>
                      </a:endParaRPr>
                    </a:p>
                  </a:txBody>
                  <a:tcPr marL="68580" marR="68580" marT="20320" marB="20320" anchor="ctr"/>
                </a:tc>
                <a:tc>
                  <a:txBody>
                    <a:bodyPr/>
                    <a:lstStyle/>
                    <a:p>
                      <a:pPr marL="0" marR="0" algn="ctr">
                        <a:spcBef>
                          <a:spcPts val="0"/>
                        </a:spcBef>
                        <a:spcAft>
                          <a:spcPts val="0"/>
                        </a:spcAft>
                      </a:pPr>
                      <a:r>
                        <a:rPr lang="en-US" sz="1200" u="sng" dirty="0">
                          <a:effectLst/>
                        </a:rPr>
                        <a:t>1.1</a:t>
                      </a:r>
                      <a:endParaRPr lang="en-US" sz="1200" dirty="0">
                        <a:effectLst/>
                        <a:latin typeface="Times New Roman" panose="02020603050405020304" pitchFamily="18" charset="0"/>
                        <a:ea typeface="Times New Roman" panose="02020603050405020304" pitchFamily="18" charset="0"/>
                      </a:endParaRPr>
                    </a:p>
                  </a:txBody>
                  <a:tcPr marL="68580" marR="68580" marT="20320" marB="20320" anchor="ctr"/>
                </a:tc>
                <a:extLst>
                  <a:ext uri="{0D108BD9-81ED-4DB2-BD59-A6C34878D82A}">
                    <a16:rowId xmlns:a16="http://schemas.microsoft.com/office/drawing/2014/main" val="2219006455"/>
                  </a:ext>
                </a:extLst>
              </a:tr>
            </a:tbl>
          </a:graphicData>
        </a:graphic>
      </p:graphicFrame>
    </p:spTree>
    <p:extLst>
      <p:ext uri="{BB962C8B-B14F-4D97-AF65-F5344CB8AC3E}">
        <p14:creationId xmlns:p14="http://schemas.microsoft.com/office/powerpoint/2010/main" val="1773101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15</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25000" lnSpcReduction="20000"/>
          </a:bodyPr>
          <a:lstStyle/>
          <a:p>
            <a:pPr marL="0" indent="0" algn="just">
              <a:lnSpc>
                <a:spcPct val="120000"/>
              </a:lnSpc>
              <a:spcBef>
                <a:spcPts val="0"/>
              </a:spcBef>
              <a:spcAft>
                <a:spcPts val="600"/>
              </a:spcAft>
              <a:buNone/>
            </a:pPr>
            <a:r>
              <a:rPr lang="en-US" sz="9600" b="1" dirty="0"/>
              <a:t>SEC. 51P-521.109.		</a:t>
            </a:r>
          </a:p>
          <a:p>
            <a:pPr marL="0" indent="0" algn="just">
              <a:lnSpc>
                <a:spcPct val="120000"/>
              </a:lnSpc>
              <a:spcBef>
                <a:spcPts val="0"/>
              </a:spcBef>
              <a:spcAft>
                <a:spcPts val="600"/>
              </a:spcAft>
              <a:buNone/>
            </a:pPr>
            <a:r>
              <a:rPr lang="en-US" sz="9600" b="1" dirty="0"/>
              <a:t>YARD, LOT, AND SPACE REGULATIONS.</a:t>
            </a:r>
            <a:endParaRPr lang="en-US" sz="9600" dirty="0"/>
          </a:p>
          <a:p>
            <a:pPr marL="0" indent="0" algn="just">
              <a:lnSpc>
                <a:spcPct val="120000"/>
              </a:lnSpc>
              <a:spcBef>
                <a:spcPts val="0"/>
              </a:spcBef>
              <a:spcAft>
                <a:spcPts val="600"/>
              </a:spcAft>
              <a:buNone/>
            </a:pPr>
            <a:r>
              <a:rPr lang="en-US" sz="9600" dirty="0"/>
              <a:t>(a)	</a:t>
            </a:r>
            <a:r>
              <a:rPr lang="en-US" sz="9600" u="sng" dirty="0"/>
              <a:t>Subdistricts A, B, B-1, B-2, C, D, S-1a, S-1b, S-1c, </a:t>
            </a:r>
          </a:p>
          <a:p>
            <a:pPr marL="0" indent="0" algn="just">
              <a:lnSpc>
                <a:spcPct val="120000"/>
              </a:lnSpc>
              <a:spcBef>
                <a:spcPts val="0"/>
              </a:spcBef>
              <a:spcAft>
                <a:spcPts val="600"/>
              </a:spcAft>
              <a:buNone/>
            </a:pPr>
            <a:r>
              <a:rPr lang="en-US" sz="9600" dirty="0"/>
              <a:t>	</a:t>
            </a:r>
            <a:r>
              <a:rPr lang="en-US" sz="9600" u="sng" dirty="0"/>
              <a:t>S-1d, and S-10</a:t>
            </a:r>
            <a:r>
              <a:rPr lang="en-US" sz="9600" dirty="0"/>
              <a:t>.</a:t>
            </a:r>
          </a:p>
          <a:p>
            <a:pPr marL="0" indent="0" algn="just">
              <a:lnSpc>
                <a:spcPct val="120000"/>
              </a:lnSpc>
              <a:spcBef>
                <a:spcPts val="0"/>
              </a:spcBef>
              <a:spcAft>
                <a:spcPts val="600"/>
              </a:spcAft>
              <a:buNone/>
            </a:pPr>
            <a:r>
              <a:rPr lang="en-US" sz="9600" dirty="0"/>
              <a:t>	(3)	Maximum floor area ratios (FAR), maximum floor areas, net developable acres, and maximum dwelling unit densities. </a:t>
            </a:r>
          </a:p>
          <a:p>
            <a:pPr marL="0" indent="0" algn="just">
              <a:lnSpc>
                <a:spcPct val="120000"/>
              </a:lnSpc>
              <a:spcBef>
                <a:spcPts val="0"/>
              </a:spcBef>
              <a:spcAft>
                <a:spcPts val="600"/>
              </a:spcAft>
              <a:buNone/>
            </a:pPr>
            <a:r>
              <a:rPr lang="en-US" sz="9600" dirty="0"/>
              <a:t>		(G)	For Subdistrict</a:t>
            </a:r>
            <a:r>
              <a:rPr lang="en-US" sz="9600" strike="sngStrike" dirty="0"/>
              <a:t>s S-1b and</a:t>
            </a:r>
            <a:r>
              <a:rPr lang="en-US" sz="9600" dirty="0"/>
              <a:t> S-1d, maximum FAR is 0.15.</a:t>
            </a:r>
          </a:p>
          <a:p>
            <a:pPr marL="0" indent="0" algn="just">
              <a:lnSpc>
                <a:spcPct val="120000"/>
              </a:lnSpc>
              <a:spcBef>
                <a:spcPts val="0"/>
              </a:spcBef>
              <a:spcAft>
                <a:spcPts val="600"/>
              </a:spcAft>
              <a:buNone/>
            </a:pPr>
            <a:r>
              <a:rPr lang="en-US" sz="9600" dirty="0"/>
              <a:t>		(I)	For Subdistrict S-10, maximum FAR is </a:t>
            </a:r>
            <a:r>
              <a:rPr lang="en-US" sz="9600" u="sng" dirty="0"/>
              <a:t>0.5</a:t>
            </a:r>
            <a:r>
              <a:rPr lang="en-US" sz="9600" dirty="0"/>
              <a:t> [</a:t>
            </a:r>
            <a:r>
              <a:rPr lang="en-US" sz="9600" strike="sngStrike" dirty="0"/>
              <a:t>0.23</a:t>
            </a:r>
            <a:r>
              <a:rPr lang="en-US" sz="9600" dirty="0"/>
              <a:t>].</a:t>
            </a:r>
          </a:p>
          <a:p>
            <a:pPr marL="0" indent="0" algn="just">
              <a:buNone/>
            </a:pPr>
            <a:r>
              <a:rPr lang="en-US" sz="5400" dirty="0"/>
              <a:t>		</a:t>
            </a: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15</a:t>
            </a:fld>
            <a:endParaRPr lang="en-US" dirty="0"/>
          </a:p>
        </p:txBody>
      </p:sp>
    </p:spTree>
    <p:extLst>
      <p:ext uri="{BB962C8B-B14F-4D97-AF65-F5344CB8AC3E}">
        <p14:creationId xmlns:p14="http://schemas.microsoft.com/office/powerpoint/2010/main" val="3685859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16-17</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Autofit/>
          </a:bodyPr>
          <a:lstStyle/>
          <a:p>
            <a:pPr marL="0" indent="0" algn="just">
              <a:lnSpc>
                <a:spcPct val="120000"/>
              </a:lnSpc>
              <a:spcBef>
                <a:spcPts val="0"/>
              </a:spcBef>
              <a:spcAft>
                <a:spcPts val="600"/>
              </a:spcAft>
              <a:buNone/>
            </a:pPr>
            <a:r>
              <a:rPr lang="en-US" sz="3200" b="1" dirty="0"/>
              <a:t>SEC. 51P-521.109.		</a:t>
            </a:r>
          </a:p>
          <a:p>
            <a:pPr marL="0" indent="0" algn="just">
              <a:lnSpc>
                <a:spcPct val="120000"/>
              </a:lnSpc>
              <a:spcBef>
                <a:spcPts val="0"/>
              </a:spcBef>
              <a:spcAft>
                <a:spcPts val="600"/>
              </a:spcAft>
              <a:buNone/>
            </a:pPr>
            <a:r>
              <a:rPr lang="en-US" sz="3200" b="1" dirty="0"/>
              <a:t>YARD, LOT, AND SPACE REGULATIONS.</a:t>
            </a:r>
            <a:endParaRPr lang="en-US" sz="3200" dirty="0"/>
          </a:p>
          <a:p>
            <a:pPr marL="0" indent="0" algn="just">
              <a:lnSpc>
                <a:spcPct val="120000"/>
              </a:lnSpc>
              <a:spcBef>
                <a:spcPts val="0"/>
              </a:spcBef>
              <a:spcAft>
                <a:spcPts val="600"/>
              </a:spcAft>
              <a:buNone/>
            </a:pPr>
            <a:r>
              <a:rPr lang="en-US" sz="3200" dirty="0"/>
              <a:t>(a)	</a:t>
            </a:r>
            <a:r>
              <a:rPr lang="en-US" sz="3200" u="sng" dirty="0"/>
              <a:t>Subdistricts A, B, B-1, B-2, C, D, S-1a, </a:t>
            </a:r>
            <a:r>
              <a:rPr lang="en-US" sz="3200" dirty="0"/>
              <a:t>	</a:t>
            </a:r>
            <a:r>
              <a:rPr lang="en-US" sz="3200" u="sng" dirty="0"/>
              <a:t>S-1b, S-1c, S-1d, and S-10</a:t>
            </a:r>
            <a:r>
              <a:rPr lang="en-US" sz="3200" dirty="0"/>
              <a:t>.</a:t>
            </a:r>
          </a:p>
          <a:p>
            <a:pPr marL="0" indent="0" algn="just">
              <a:lnSpc>
                <a:spcPct val="120000"/>
              </a:lnSpc>
              <a:spcBef>
                <a:spcPts val="0"/>
              </a:spcBef>
              <a:spcAft>
                <a:spcPts val="600"/>
              </a:spcAft>
              <a:buNone/>
            </a:pPr>
            <a:r>
              <a:rPr lang="en-US" sz="3200" dirty="0"/>
              <a:t>	(5)	</a:t>
            </a:r>
            <a:r>
              <a:rPr lang="en-US" sz="3200" u="sng" dirty="0"/>
              <a:t>Height</a:t>
            </a:r>
            <a:r>
              <a:rPr lang="en-US" sz="3200" dirty="0"/>
              <a:t>.</a:t>
            </a:r>
          </a:p>
          <a:p>
            <a:pPr marL="0" indent="0" algn="just">
              <a:lnSpc>
                <a:spcPct val="120000"/>
              </a:lnSpc>
              <a:spcBef>
                <a:spcPts val="0"/>
              </a:spcBef>
              <a:spcAft>
                <a:spcPts val="600"/>
              </a:spcAft>
              <a:buNone/>
            </a:pPr>
            <a:r>
              <a:rPr lang="en-US" sz="3200" dirty="0"/>
              <a:t>		(A)	</a:t>
            </a:r>
            <a:r>
              <a:rPr lang="en-US" sz="3200" u="sng" dirty="0"/>
              <a:t>Subdistricts A, B, B-1, </a:t>
            </a:r>
          </a:p>
          <a:p>
            <a:pPr marL="0" indent="0" algn="just">
              <a:lnSpc>
                <a:spcPct val="120000"/>
              </a:lnSpc>
              <a:spcBef>
                <a:spcPts val="0"/>
              </a:spcBef>
              <a:spcAft>
                <a:spcPts val="600"/>
              </a:spcAft>
              <a:buNone/>
            </a:pPr>
            <a:r>
              <a:rPr lang="en-US" sz="3200" dirty="0"/>
              <a:t>			</a:t>
            </a:r>
            <a:r>
              <a:rPr lang="en-US" sz="3200" u="sng" dirty="0"/>
              <a:t>B-2, C, </a:t>
            </a:r>
            <a:r>
              <a:rPr lang="en-US" sz="3200" u="dbl" dirty="0"/>
              <a:t>and</a:t>
            </a:r>
            <a:r>
              <a:rPr lang="en-US" sz="3200" u="sng" dirty="0"/>
              <a:t> D</a:t>
            </a:r>
            <a:r>
              <a:rPr lang="en-US" sz="3200" u="sng" strike="sngStrike" dirty="0"/>
              <a:t>, and S-10</a:t>
            </a:r>
            <a:r>
              <a:rPr lang="en-US" sz="3200" dirty="0"/>
              <a:t>.</a:t>
            </a:r>
            <a:r>
              <a:rPr lang="en-US" dirty="0"/>
              <a:t>	</a:t>
            </a:r>
            <a:r>
              <a:rPr lang="en-US" sz="1200" dirty="0"/>
              <a:t>	</a:t>
            </a:r>
            <a:endParaRPr lang="en-US" sz="600"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16</a:t>
            </a:fld>
            <a:endParaRPr lang="en-US" dirty="0"/>
          </a:p>
        </p:txBody>
      </p:sp>
    </p:spTree>
    <p:extLst>
      <p:ext uri="{BB962C8B-B14F-4D97-AF65-F5344CB8AC3E}">
        <p14:creationId xmlns:p14="http://schemas.microsoft.com/office/powerpoint/2010/main" val="2038785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17</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92500" lnSpcReduction="10000"/>
          </a:bodyPr>
          <a:lstStyle/>
          <a:p>
            <a:pPr marL="0" indent="0" algn="just">
              <a:lnSpc>
                <a:spcPct val="110000"/>
              </a:lnSpc>
              <a:spcBef>
                <a:spcPts val="0"/>
              </a:spcBef>
              <a:spcAft>
                <a:spcPts val="600"/>
              </a:spcAft>
              <a:buNone/>
            </a:pPr>
            <a:r>
              <a:rPr lang="en-US" sz="1800" b="1" dirty="0"/>
              <a:t>SEC. 51P-521.109.		</a:t>
            </a:r>
          </a:p>
          <a:p>
            <a:pPr marL="0" indent="0" algn="just">
              <a:lnSpc>
                <a:spcPct val="110000"/>
              </a:lnSpc>
              <a:spcBef>
                <a:spcPts val="0"/>
              </a:spcBef>
              <a:spcAft>
                <a:spcPts val="600"/>
              </a:spcAft>
              <a:buNone/>
            </a:pPr>
            <a:r>
              <a:rPr lang="en-US" sz="1800" b="1" dirty="0"/>
              <a:t>YARD, LOT, AND SPACE REGULATIONS.</a:t>
            </a:r>
            <a:endParaRPr lang="en-US" sz="1800" dirty="0"/>
          </a:p>
          <a:p>
            <a:pPr marL="0" indent="0" algn="just">
              <a:lnSpc>
                <a:spcPct val="110000"/>
              </a:lnSpc>
              <a:spcBef>
                <a:spcPts val="0"/>
              </a:spcBef>
              <a:spcAft>
                <a:spcPts val="600"/>
              </a:spcAft>
              <a:buNone/>
            </a:pPr>
            <a:r>
              <a:rPr lang="en-US" sz="1800" dirty="0"/>
              <a:t>(a)	</a:t>
            </a:r>
            <a:r>
              <a:rPr lang="en-US" sz="1800" u="sng" dirty="0"/>
              <a:t>Subdistricts A, B, B-1, B-2, C, D, S-1a, S-1b, S-1c, S-1d, and S-10</a:t>
            </a:r>
            <a:r>
              <a:rPr lang="en-US" sz="1800" dirty="0"/>
              <a:t>.</a:t>
            </a:r>
          </a:p>
          <a:p>
            <a:pPr marL="0" indent="0" algn="just">
              <a:lnSpc>
                <a:spcPct val="110000"/>
              </a:lnSpc>
              <a:spcBef>
                <a:spcPts val="0"/>
              </a:spcBef>
              <a:spcAft>
                <a:spcPts val="600"/>
              </a:spcAft>
              <a:buNone/>
            </a:pPr>
            <a:r>
              <a:rPr lang="en-US" sz="1800" dirty="0"/>
              <a:t>	(5)	</a:t>
            </a:r>
            <a:r>
              <a:rPr lang="en-US" sz="1800" u="sng" dirty="0"/>
              <a:t>Height</a:t>
            </a:r>
            <a:r>
              <a:rPr lang="en-US" sz="1800" dirty="0"/>
              <a:t>.</a:t>
            </a:r>
          </a:p>
          <a:p>
            <a:pPr marL="0" indent="0" algn="just">
              <a:lnSpc>
                <a:spcPct val="110000"/>
              </a:lnSpc>
              <a:spcBef>
                <a:spcPts val="0"/>
              </a:spcBef>
              <a:spcAft>
                <a:spcPts val="600"/>
              </a:spcAft>
              <a:buNone/>
            </a:pPr>
            <a:r>
              <a:rPr lang="en-US" sz="1800" dirty="0"/>
              <a:t>		</a:t>
            </a:r>
            <a:r>
              <a:rPr lang="en-US" sz="1800" u="sng" dirty="0"/>
              <a:t>(B)</a:t>
            </a:r>
            <a:r>
              <a:rPr lang="en-US" sz="1800" dirty="0"/>
              <a:t>	</a:t>
            </a:r>
            <a:r>
              <a:rPr lang="en-US" sz="1800" u="dbl" dirty="0"/>
              <a:t>Subdistrict S-1a</a:t>
            </a:r>
            <a:r>
              <a:rPr lang="en-US" sz="1800" u="sng" dirty="0"/>
              <a:t>. </a:t>
            </a:r>
          </a:p>
          <a:p>
            <a:pPr marL="0" indent="0" algn="just">
              <a:lnSpc>
                <a:spcPct val="110000"/>
              </a:lnSpc>
              <a:spcBef>
                <a:spcPts val="0"/>
              </a:spcBef>
              <a:spcAft>
                <a:spcPts val="600"/>
              </a:spcAft>
              <a:buNone/>
            </a:pPr>
            <a:r>
              <a:rPr lang="en-US" sz="1800" dirty="0"/>
              <a:t>			</a:t>
            </a:r>
            <a:r>
              <a:rPr lang="en-US" sz="1800" u="sng" dirty="0"/>
              <a:t>(</a:t>
            </a:r>
            <a:r>
              <a:rPr lang="en-US" sz="1800" u="sng" dirty="0" err="1"/>
              <a:t>i</a:t>
            </a:r>
            <a:r>
              <a:rPr lang="en-US" sz="1800" u="sng" dirty="0"/>
              <a:t>)</a:t>
            </a:r>
            <a:r>
              <a:rPr lang="en-US" sz="1800" dirty="0"/>
              <a:t>	</a:t>
            </a:r>
            <a:r>
              <a:rPr lang="en-US" sz="1800" u="sng" dirty="0"/>
              <a:t>Maximum structure height is 45 feet.</a:t>
            </a:r>
            <a:endParaRPr lang="en-US" sz="1800" dirty="0"/>
          </a:p>
          <a:p>
            <a:pPr marL="0" indent="0" algn="just">
              <a:lnSpc>
                <a:spcPct val="110000"/>
              </a:lnSpc>
              <a:spcBef>
                <a:spcPts val="0"/>
              </a:spcBef>
              <a:spcAft>
                <a:spcPts val="600"/>
              </a:spcAft>
              <a:buNone/>
            </a:pPr>
            <a:r>
              <a:rPr lang="en-US" sz="1800" dirty="0"/>
              <a:t>			</a:t>
            </a:r>
            <a:r>
              <a:rPr lang="en-US" sz="1800" u="sng" dirty="0"/>
              <a:t>(ii)</a:t>
            </a:r>
            <a:r>
              <a:rPr lang="en-US" sz="1800" dirty="0"/>
              <a:t>	</a:t>
            </a:r>
            <a:r>
              <a:rPr lang="en-US" sz="1800" u="sng" dirty="0"/>
              <a:t>If any portion of a structure is over 26 feet in height, that portion may not be located above a residential proximity slope.  Except for chimneys, structures listed in Section 51A-4.408(a)(2) may project through the slope to a height not to exceed the maximum structure height, or 12 feet above the slope, whichever is less.  Chimneys may project through the slope to a height 12 feet above the slope and 12 feet above the maximum structure height.</a:t>
            </a:r>
            <a:endParaRPr lang="en-US" sz="1800" dirty="0"/>
          </a:p>
          <a:p>
            <a:pPr marL="0" indent="0" algn="just">
              <a:lnSpc>
                <a:spcPct val="110000"/>
              </a:lnSpc>
              <a:spcBef>
                <a:spcPts val="0"/>
              </a:spcBef>
              <a:spcAft>
                <a:spcPts val="600"/>
              </a:spcAft>
              <a:buNone/>
            </a:pPr>
            <a:r>
              <a:rPr lang="en-US" sz="1800" dirty="0"/>
              <a:t>		</a:t>
            </a:r>
            <a:r>
              <a:rPr lang="en-US" sz="1800" u="sng" dirty="0"/>
              <a:t>(C)</a:t>
            </a:r>
            <a:r>
              <a:rPr lang="en-US" sz="1800" dirty="0"/>
              <a:t>	</a:t>
            </a:r>
            <a:r>
              <a:rPr lang="en-US" sz="1800" u="sng" dirty="0"/>
              <a:t>Maximum structure height in Subdistrict S-1b is 54 feet.</a:t>
            </a:r>
            <a:r>
              <a:rPr lang="en-US" sz="1800" dirty="0"/>
              <a:t>		</a:t>
            </a:r>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17</a:t>
            </a:fld>
            <a:endParaRPr lang="en-US" dirty="0"/>
          </a:p>
        </p:txBody>
      </p:sp>
    </p:spTree>
    <p:extLst>
      <p:ext uri="{BB962C8B-B14F-4D97-AF65-F5344CB8AC3E}">
        <p14:creationId xmlns:p14="http://schemas.microsoft.com/office/powerpoint/2010/main" val="3597990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17</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a:bodyPr>
          <a:lstStyle/>
          <a:p>
            <a:pPr marL="0" indent="0" algn="just">
              <a:lnSpc>
                <a:spcPct val="100000"/>
              </a:lnSpc>
              <a:spcBef>
                <a:spcPts val="0"/>
              </a:spcBef>
              <a:spcAft>
                <a:spcPts val="600"/>
              </a:spcAft>
              <a:buNone/>
            </a:pPr>
            <a:r>
              <a:rPr lang="en-US" sz="2000" b="1" dirty="0"/>
              <a:t>SEC. 51P-521.109.		</a:t>
            </a:r>
          </a:p>
          <a:p>
            <a:pPr marL="0" indent="0" algn="just">
              <a:lnSpc>
                <a:spcPct val="100000"/>
              </a:lnSpc>
              <a:spcBef>
                <a:spcPts val="0"/>
              </a:spcBef>
              <a:spcAft>
                <a:spcPts val="600"/>
              </a:spcAft>
              <a:buNone/>
            </a:pPr>
            <a:r>
              <a:rPr lang="en-US" sz="2000" b="1" dirty="0"/>
              <a:t>YARD, LOT, AND SPACE REGULATIONS.</a:t>
            </a:r>
            <a:endParaRPr lang="en-US" sz="2000" dirty="0"/>
          </a:p>
          <a:p>
            <a:pPr marL="0" indent="0" algn="just">
              <a:lnSpc>
                <a:spcPct val="100000"/>
              </a:lnSpc>
              <a:spcBef>
                <a:spcPts val="0"/>
              </a:spcBef>
              <a:spcAft>
                <a:spcPts val="600"/>
              </a:spcAft>
              <a:buNone/>
            </a:pPr>
            <a:r>
              <a:rPr lang="en-US" sz="2000" dirty="0"/>
              <a:t>(a)	</a:t>
            </a:r>
            <a:r>
              <a:rPr lang="en-US" sz="2000" u="sng" dirty="0"/>
              <a:t>Subdistricts A, B, B-1, B-2, C, D, S-1a, S-1b, S-1c, S-1d, and </a:t>
            </a:r>
          </a:p>
          <a:p>
            <a:pPr marL="0" indent="0" algn="just">
              <a:lnSpc>
                <a:spcPct val="100000"/>
              </a:lnSpc>
              <a:spcBef>
                <a:spcPts val="0"/>
              </a:spcBef>
              <a:spcAft>
                <a:spcPts val="600"/>
              </a:spcAft>
              <a:buNone/>
            </a:pPr>
            <a:r>
              <a:rPr lang="en-US" sz="2000" dirty="0"/>
              <a:t>	</a:t>
            </a:r>
            <a:r>
              <a:rPr lang="en-US" sz="2000" u="sng" dirty="0"/>
              <a:t>S-10</a:t>
            </a:r>
            <a:r>
              <a:rPr lang="en-US" sz="2000" dirty="0"/>
              <a:t>.</a:t>
            </a:r>
          </a:p>
          <a:p>
            <a:pPr marL="0" indent="0" algn="just">
              <a:lnSpc>
                <a:spcPct val="100000"/>
              </a:lnSpc>
              <a:spcBef>
                <a:spcPts val="0"/>
              </a:spcBef>
              <a:spcAft>
                <a:spcPts val="600"/>
              </a:spcAft>
              <a:buNone/>
            </a:pPr>
            <a:r>
              <a:rPr lang="en-US" sz="2000" dirty="0"/>
              <a:t>	(5)	</a:t>
            </a:r>
            <a:r>
              <a:rPr lang="en-US" sz="2000" u="sng" dirty="0"/>
              <a:t>Height</a:t>
            </a:r>
            <a:r>
              <a:rPr lang="en-US" sz="2000" dirty="0"/>
              <a:t>.</a:t>
            </a:r>
          </a:p>
          <a:p>
            <a:pPr marL="0" indent="0" algn="just">
              <a:buNone/>
            </a:pPr>
            <a:r>
              <a:rPr lang="en-US" sz="1800" dirty="0"/>
              <a:t>		</a:t>
            </a:r>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18</a:t>
            </a:fld>
            <a:endParaRPr lang="en-US" dirty="0"/>
          </a:p>
        </p:txBody>
      </p:sp>
      <p:sp>
        <p:nvSpPr>
          <p:cNvPr id="8" name="Rectangle 6">
            <a:extLst>
              <a:ext uri="{FF2B5EF4-FFF2-40B4-BE49-F238E27FC236}">
                <a16:creationId xmlns:a16="http://schemas.microsoft.com/office/drawing/2014/main" id="{2CB0A63C-36B3-4481-BCA7-0B56CA42B16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 Box 2">
            <a:extLst>
              <a:ext uri="{FF2B5EF4-FFF2-40B4-BE49-F238E27FC236}">
                <a16:creationId xmlns:a16="http://schemas.microsoft.com/office/drawing/2014/main" id="{1690BEE4-2639-4994-8F52-9B77239793AB}"/>
              </a:ext>
            </a:extLst>
          </p:cNvPr>
          <p:cNvSpPr txBox="1">
            <a:spLocks noChangeArrowheads="1"/>
          </p:cNvSpPr>
          <p:nvPr/>
        </p:nvSpPr>
        <p:spPr bwMode="auto">
          <a:xfrm>
            <a:off x="400049" y="3429000"/>
            <a:ext cx="7886702" cy="18775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en-US" sz="20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rPr>
              <a:t>(D</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a:t>
            </a:r>
            <a:r>
              <a:rPr kumimoji="0" lang="en-US" altLang="en-US" sz="20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en-US" sz="20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rPr>
              <a:t>Subdistricts S-1a, S-1b, S-1c, and S-1d, and S-10</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en-US" sz="20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i</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Maximum structure height for non-residential structures is 54 feet.</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(ii)	Maximum structure height for residential structures is 36 feet.</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EE4E08F4-9A8B-4A03-B9B5-788D538E84CC}"/>
              </a:ext>
            </a:extLst>
          </p:cNvPr>
          <p:cNvSpPr>
            <a:spLocks noChangeArrowheads="1"/>
          </p:cNvSpPr>
          <p:nvPr/>
        </p:nvSpPr>
        <p:spPr bwMode="auto">
          <a:xfrm>
            <a:off x="400048" y="2852490"/>
            <a:ext cx="46009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rPr>
              <a:t>Steering Committee Recommendation </a:t>
            </a:r>
            <a:endParaRPr kumimoji="0" lang="en-US" altLang="en-US" sz="2000" b="0" i="1" u="none" strike="noStrike" cap="none" normalizeH="0" baseline="0" dirty="0">
              <a:ln>
                <a:noFill/>
              </a:ln>
              <a:solidFill>
                <a:srgbClr val="0070C0"/>
              </a:solidFill>
              <a:effectLst/>
              <a:latin typeface="Arial" panose="020B0604020202020204" pitchFamily="34" charset="0"/>
            </a:endParaRPr>
          </a:p>
        </p:txBody>
      </p:sp>
    </p:spTree>
    <p:extLst>
      <p:ext uri="{BB962C8B-B14F-4D97-AF65-F5344CB8AC3E}">
        <p14:creationId xmlns:p14="http://schemas.microsoft.com/office/powerpoint/2010/main" val="2488371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17</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a:bodyPr>
          <a:lstStyle/>
          <a:p>
            <a:pPr marL="0" indent="0">
              <a:buNone/>
            </a:pPr>
            <a:r>
              <a:rPr lang="en-US" sz="1600" b="1" dirty="0"/>
              <a:t>SEC. 51P-521.109.		</a:t>
            </a:r>
          </a:p>
          <a:p>
            <a:pPr marL="0" indent="0">
              <a:buNone/>
            </a:pPr>
            <a:r>
              <a:rPr lang="en-US" sz="1600" b="1" dirty="0"/>
              <a:t>YARD, LOT, AND SPACE REGULATIONS.</a:t>
            </a:r>
            <a:endParaRPr lang="en-US" sz="1600" dirty="0"/>
          </a:p>
          <a:p>
            <a:pPr marL="0" indent="0" algn="just">
              <a:lnSpc>
                <a:spcPct val="120000"/>
              </a:lnSpc>
              <a:buNone/>
            </a:pPr>
            <a:r>
              <a:rPr lang="en-US" sz="1600" dirty="0"/>
              <a:t>(a)	</a:t>
            </a:r>
            <a:r>
              <a:rPr lang="en-US" sz="1600" u="sng" dirty="0"/>
              <a:t>Subdistricts A, B, B-1, B-2, C, D, S-1a, S-1b, S-1c, S-1d, and S-10</a:t>
            </a:r>
            <a:r>
              <a:rPr lang="en-US" sz="1600" dirty="0"/>
              <a:t>.</a:t>
            </a:r>
          </a:p>
          <a:p>
            <a:pPr marL="0" indent="0" algn="just">
              <a:lnSpc>
                <a:spcPct val="120000"/>
              </a:lnSpc>
              <a:buNone/>
            </a:pPr>
            <a:r>
              <a:rPr lang="en-US" sz="1600" dirty="0"/>
              <a:t>	(5)	</a:t>
            </a:r>
            <a:r>
              <a:rPr lang="en-US" sz="1600" u="sng" dirty="0"/>
              <a:t>Height</a:t>
            </a:r>
            <a:r>
              <a:rPr lang="en-US" sz="1600" dirty="0"/>
              <a:t>.</a:t>
            </a:r>
          </a:p>
          <a:p>
            <a:pPr marL="0" indent="0" algn="just">
              <a:buNone/>
            </a:pPr>
            <a:r>
              <a:rPr lang="en-US" sz="1800" dirty="0"/>
              <a:t>		</a:t>
            </a:r>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19</a:t>
            </a:fld>
            <a:endParaRPr lang="en-US" dirty="0"/>
          </a:p>
        </p:txBody>
      </p:sp>
      <p:sp>
        <p:nvSpPr>
          <p:cNvPr id="8" name="Rectangle 6">
            <a:extLst>
              <a:ext uri="{FF2B5EF4-FFF2-40B4-BE49-F238E27FC236}">
                <a16:creationId xmlns:a16="http://schemas.microsoft.com/office/drawing/2014/main" id="{2CB0A63C-36B3-4481-BCA7-0B56CA42B16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 Box 2">
            <a:extLst>
              <a:ext uri="{FF2B5EF4-FFF2-40B4-BE49-F238E27FC236}">
                <a16:creationId xmlns:a16="http://schemas.microsoft.com/office/drawing/2014/main" id="{1690BEE4-2639-4994-8F52-9B77239793AB}"/>
              </a:ext>
            </a:extLst>
          </p:cNvPr>
          <p:cNvSpPr txBox="1">
            <a:spLocks noChangeArrowheads="1"/>
          </p:cNvSpPr>
          <p:nvPr/>
        </p:nvSpPr>
        <p:spPr bwMode="auto">
          <a:xfrm>
            <a:off x="400049" y="2776250"/>
            <a:ext cx="7886702" cy="25302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lang="en-US" sz="1600" u="sng" dirty="0"/>
              <a:t>(D</a:t>
            </a:r>
            <a:r>
              <a:rPr lang="en-US" sz="1600" dirty="0"/>
              <a:t>[</a:t>
            </a:r>
            <a:r>
              <a:rPr lang="en-US" sz="1600" strike="sngStrike" dirty="0"/>
              <a:t>B</a:t>
            </a:r>
            <a:r>
              <a:rPr lang="en-US" sz="1600" dirty="0"/>
              <a:t>]</a:t>
            </a:r>
            <a:r>
              <a:rPr lang="en-US" sz="1600" u="sng" dirty="0"/>
              <a:t>)</a:t>
            </a:r>
            <a:r>
              <a:rPr lang="en-US" sz="1600" dirty="0"/>
              <a:t>	</a:t>
            </a:r>
            <a:r>
              <a:rPr lang="en-US" sz="1600" u="sng" dirty="0"/>
              <a:t>Subdistricts </a:t>
            </a:r>
            <a:r>
              <a:rPr lang="en-US" sz="1600" u="sng" strike="sngStrike" dirty="0"/>
              <a:t>S-1a, S-1b,</a:t>
            </a:r>
            <a:r>
              <a:rPr lang="en-US" sz="1600" u="sng" dirty="0"/>
              <a:t> S-1c</a:t>
            </a:r>
            <a:r>
              <a:rPr lang="en-US" sz="1600" u="sng" strike="sngStrike" dirty="0"/>
              <a:t>,</a:t>
            </a:r>
            <a:r>
              <a:rPr lang="en-US" sz="1600" u="sng" dirty="0"/>
              <a:t> and S-1d</a:t>
            </a:r>
            <a:r>
              <a:rPr lang="en-US" sz="1600" dirty="0"/>
              <a:t>.</a:t>
            </a:r>
          </a:p>
          <a:p>
            <a:pPr algn="just"/>
            <a:r>
              <a:rPr lang="en-US" sz="1600" dirty="0"/>
              <a:t> 				(</a:t>
            </a:r>
            <a:r>
              <a:rPr lang="en-US" sz="1600" dirty="0" err="1"/>
              <a:t>i</a:t>
            </a:r>
            <a:r>
              <a:rPr lang="en-US" sz="1600" dirty="0"/>
              <a:t>)	Maximum structure height for non-residential structures is 54 feet.</a:t>
            </a:r>
          </a:p>
          <a:p>
            <a:pPr algn="just"/>
            <a:r>
              <a:rPr lang="en-US" sz="1600" dirty="0"/>
              <a:t>				(ii)	Maximum structure height for residential structures is 36 feet.    </a:t>
            </a:r>
          </a:p>
          <a:p>
            <a:pPr algn="just"/>
            <a:r>
              <a:rPr lang="en-US" sz="1600" dirty="0"/>
              <a:t>			</a:t>
            </a:r>
            <a:r>
              <a:rPr lang="en-US" sz="1600" u="sng" dirty="0"/>
              <a:t>(E)</a:t>
            </a:r>
            <a:r>
              <a:rPr lang="en-US" sz="1600" dirty="0"/>
              <a:t>	</a:t>
            </a:r>
            <a:r>
              <a:rPr lang="en-US" sz="1600" u="dbl" dirty="0"/>
              <a:t>Subdistrict S-10</a:t>
            </a:r>
            <a:r>
              <a:rPr lang="en-US" sz="1600" u="sng" dirty="0"/>
              <a:t>.</a:t>
            </a:r>
            <a:endParaRPr lang="en-US" sz="1600" dirty="0"/>
          </a:p>
          <a:p>
            <a:pPr algn="just"/>
            <a:r>
              <a:rPr lang="en-US" sz="1600" dirty="0"/>
              <a:t>				</a:t>
            </a:r>
            <a:r>
              <a:rPr lang="en-US" sz="1600" u="sng" dirty="0"/>
              <a:t>(</a:t>
            </a:r>
            <a:r>
              <a:rPr lang="en-US" sz="1600" u="sng" dirty="0" err="1"/>
              <a:t>i</a:t>
            </a:r>
            <a:r>
              <a:rPr lang="en-US" sz="1600" u="sng" dirty="0"/>
              <a:t>)</a:t>
            </a:r>
            <a:r>
              <a:rPr lang="en-US" sz="1600" dirty="0"/>
              <a:t>	</a:t>
            </a:r>
            <a:r>
              <a:rPr lang="en-US" sz="1600" u="sng" dirty="0"/>
              <a:t>Maximum structure height for non-residential structures is 54 feet.</a:t>
            </a:r>
            <a:endParaRPr lang="en-US" sz="1600" dirty="0"/>
          </a:p>
          <a:p>
            <a:pPr algn="just"/>
            <a:r>
              <a:rPr lang="en-US" sz="1600" dirty="0"/>
              <a:t>				</a:t>
            </a:r>
            <a:r>
              <a:rPr lang="en-US" sz="1600" u="sng" dirty="0"/>
              <a:t>(ii)</a:t>
            </a:r>
            <a:r>
              <a:rPr lang="en-US" sz="1600" dirty="0"/>
              <a:t>	</a:t>
            </a:r>
            <a:r>
              <a:rPr lang="en-US" sz="1600" u="sng" dirty="0"/>
              <a:t>Maximum structure height for residential structures is 45 feet.</a:t>
            </a:r>
          </a:p>
          <a:p>
            <a:pPr algn="just"/>
            <a:r>
              <a:rPr lang="en-US" sz="1600" dirty="0"/>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EE4E08F4-9A8B-4A03-B9B5-788D538E84CC}"/>
              </a:ext>
            </a:extLst>
          </p:cNvPr>
          <p:cNvSpPr>
            <a:spLocks noChangeArrowheads="1"/>
          </p:cNvSpPr>
          <p:nvPr/>
        </p:nvSpPr>
        <p:spPr bwMode="auto">
          <a:xfrm>
            <a:off x="400048" y="2360741"/>
            <a:ext cx="232576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rPr>
              <a:t>Staff Recommendation </a:t>
            </a:r>
            <a:endParaRPr kumimoji="0" lang="en-US" altLang="en-US" sz="1600" b="0" i="1" u="none" strike="noStrike" cap="none" normalizeH="0" baseline="0" dirty="0">
              <a:ln>
                <a:noFill/>
              </a:ln>
              <a:solidFill>
                <a:srgbClr val="0070C0"/>
              </a:solidFill>
              <a:effectLst/>
              <a:latin typeface="Arial" panose="020B0604020202020204" pitchFamily="34" charset="0"/>
            </a:endParaRPr>
          </a:p>
        </p:txBody>
      </p:sp>
    </p:spTree>
    <p:extLst>
      <p:ext uri="{BB962C8B-B14F-4D97-AF65-F5344CB8AC3E}">
        <p14:creationId xmlns:p14="http://schemas.microsoft.com/office/powerpoint/2010/main" val="411902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92500" lnSpcReduction="10000"/>
          </a:bodyPr>
          <a:lstStyle/>
          <a:p>
            <a:pPr marL="0" indent="0" algn="just">
              <a:lnSpc>
                <a:spcPct val="110000"/>
              </a:lnSpc>
              <a:spcBef>
                <a:spcPts val="0"/>
              </a:spcBef>
              <a:spcAft>
                <a:spcPts val="600"/>
              </a:spcAft>
              <a:buNone/>
            </a:pPr>
            <a:r>
              <a:rPr lang="en-US" b="1" dirty="0"/>
              <a:t>SEC. 51P-521.103. 			</a:t>
            </a:r>
          </a:p>
          <a:p>
            <a:pPr marL="0" indent="0" algn="just">
              <a:lnSpc>
                <a:spcPct val="110000"/>
              </a:lnSpc>
              <a:spcBef>
                <a:spcPts val="0"/>
              </a:spcBef>
              <a:spcAft>
                <a:spcPts val="600"/>
              </a:spcAft>
              <a:buNone/>
            </a:pPr>
            <a:r>
              <a:rPr lang="en-US" b="1" dirty="0"/>
              <a:t>DEFINITIONS AND INTERPRETATIONS.</a:t>
            </a:r>
            <a:endParaRPr lang="en-US" dirty="0"/>
          </a:p>
          <a:p>
            <a:pPr marL="0" indent="0" algn="just">
              <a:lnSpc>
                <a:spcPct val="110000"/>
              </a:lnSpc>
              <a:spcBef>
                <a:spcPts val="0"/>
              </a:spcBef>
              <a:spcAft>
                <a:spcPts val="600"/>
              </a:spcAft>
              <a:buNone/>
            </a:pPr>
            <a:r>
              <a:rPr lang="en-US" u="sng" dirty="0"/>
              <a:t>(3)</a:t>
            </a:r>
            <a:r>
              <a:rPr lang="en-US" dirty="0"/>
              <a:t>	</a:t>
            </a:r>
            <a:r>
              <a:rPr lang="en-US" u="sng" dirty="0"/>
              <a:t>MIXED USE PROJECT means a development that contains two or more of the following uses—lodging, office, residential, or retail and personal service—and the combined floor areas of each use equal or exceed 15 percent of the total floor area of the project with the exception of retail and personal service which requires a combined floor area of 10 percent of the total floor area of the project.</a:t>
            </a:r>
            <a:endParaRPr lang="en-US" dirty="0"/>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2</a:t>
            </a:fld>
            <a:endParaRPr lang="en-US" dirty="0"/>
          </a:p>
        </p:txBody>
      </p:sp>
    </p:spTree>
    <p:extLst>
      <p:ext uri="{BB962C8B-B14F-4D97-AF65-F5344CB8AC3E}">
        <p14:creationId xmlns:p14="http://schemas.microsoft.com/office/powerpoint/2010/main" val="1796375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17</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32500" lnSpcReduction="20000"/>
          </a:bodyPr>
          <a:lstStyle/>
          <a:p>
            <a:pPr marL="0" indent="0" algn="just">
              <a:lnSpc>
                <a:spcPct val="120000"/>
              </a:lnSpc>
              <a:spcBef>
                <a:spcPts val="0"/>
              </a:spcBef>
              <a:spcAft>
                <a:spcPts val="600"/>
              </a:spcAft>
              <a:buNone/>
            </a:pPr>
            <a:r>
              <a:rPr lang="en-US" sz="5600" b="1" dirty="0"/>
              <a:t>SEC. 51P-521.109.		</a:t>
            </a:r>
          </a:p>
          <a:p>
            <a:pPr marL="0" indent="0" algn="just">
              <a:lnSpc>
                <a:spcPct val="120000"/>
              </a:lnSpc>
              <a:spcBef>
                <a:spcPts val="0"/>
              </a:spcBef>
              <a:spcAft>
                <a:spcPts val="600"/>
              </a:spcAft>
              <a:buNone/>
            </a:pPr>
            <a:r>
              <a:rPr lang="en-US" sz="5600" b="1" dirty="0"/>
              <a:t>YARD, LOT, AND SPACE REGULATIONS.</a:t>
            </a:r>
            <a:endParaRPr lang="en-US" sz="5600" dirty="0"/>
          </a:p>
          <a:p>
            <a:pPr marL="0" indent="0" algn="just">
              <a:lnSpc>
                <a:spcPct val="120000"/>
              </a:lnSpc>
              <a:spcBef>
                <a:spcPts val="0"/>
              </a:spcBef>
              <a:spcAft>
                <a:spcPts val="600"/>
              </a:spcAft>
              <a:buNone/>
            </a:pPr>
            <a:r>
              <a:rPr lang="en-US" sz="5600" dirty="0"/>
              <a:t>(a)	</a:t>
            </a:r>
            <a:r>
              <a:rPr lang="en-US" sz="5600" u="sng" dirty="0"/>
              <a:t>Subdistricts A, B, B-1, B-2, C, D, S-1a, S-1b, S-1c, S-1d, and S-10</a:t>
            </a:r>
            <a:r>
              <a:rPr lang="en-US" sz="5600" dirty="0"/>
              <a:t>.</a:t>
            </a:r>
          </a:p>
          <a:p>
            <a:pPr marL="0" indent="0" algn="just">
              <a:lnSpc>
                <a:spcPct val="120000"/>
              </a:lnSpc>
              <a:spcBef>
                <a:spcPts val="0"/>
              </a:spcBef>
              <a:spcAft>
                <a:spcPts val="600"/>
              </a:spcAft>
              <a:buNone/>
            </a:pPr>
            <a:r>
              <a:rPr lang="en-US" sz="5600" dirty="0"/>
              <a:t>	(5)	</a:t>
            </a:r>
            <a:r>
              <a:rPr lang="en-US" sz="5600" u="sng" dirty="0"/>
              <a:t>Height</a:t>
            </a:r>
            <a:r>
              <a:rPr lang="en-US" sz="5600" dirty="0"/>
              <a:t>.</a:t>
            </a:r>
          </a:p>
          <a:p>
            <a:pPr marL="0" indent="0" algn="just" eaLnBrk="0" fontAlgn="base" hangingPunct="0">
              <a:lnSpc>
                <a:spcPct val="120000"/>
              </a:lnSpc>
              <a:spcBef>
                <a:spcPts val="0"/>
              </a:spcBef>
              <a:spcAft>
                <a:spcPts val="600"/>
              </a:spcAft>
              <a:buClrTx/>
              <a:buNone/>
            </a:pPr>
            <a:endParaRPr lang="en-US" sz="5600" dirty="0"/>
          </a:p>
          <a:p>
            <a:pPr marL="0" indent="0" algn="just" eaLnBrk="0" fontAlgn="base" hangingPunct="0">
              <a:lnSpc>
                <a:spcPct val="120000"/>
              </a:lnSpc>
              <a:spcBef>
                <a:spcPts val="0"/>
              </a:spcBef>
              <a:spcAft>
                <a:spcPts val="600"/>
              </a:spcAft>
              <a:buClrTx/>
              <a:buNone/>
            </a:pPr>
            <a:r>
              <a:rPr lang="en-US" sz="5600" dirty="0"/>
              <a:t>			</a:t>
            </a:r>
            <a:r>
              <a:rPr lang="en-US" sz="5600" u="sng" dirty="0"/>
              <a:t>(iii)</a:t>
            </a:r>
            <a:r>
              <a:rPr lang="en-US" sz="5600" dirty="0"/>
              <a:t>	</a:t>
            </a:r>
            <a:r>
              <a:rPr lang="en-US" sz="5600" u="sng" dirty="0">
                <a:highlight>
                  <a:srgbClr val="FFFF00"/>
                </a:highlight>
              </a:rPr>
              <a:t>In Subdistrict S-10, if any portion of a structure is over 26 feet in height, that portion may not be located above a residential proximity slope.  Except for chimneys, structures listed in Section 51A-4.408(a)(2) may project through the slope to a height not to exceed the maximum structure height, or 12 feet above the slope, whichever is less.  Chimneys may project through the slope to a height 12 feet above the slope and 12 feet above the maximum structure height.</a:t>
            </a:r>
            <a:endParaRPr lang="en-US" sz="5600" dirty="0">
              <a:highlight>
                <a:srgbClr val="FFFF00"/>
              </a:highlight>
            </a:endParaRPr>
          </a:p>
          <a:p>
            <a:pPr marL="0" lvl="0" indent="0" algn="just" eaLnBrk="0" fontAlgn="base" hangingPunct="0">
              <a:lnSpc>
                <a:spcPct val="120000"/>
              </a:lnSpc>
              <a:spcBef>
                <a:spcPts val="0"/>
              </a:spcBef>
              <a:spcAft>
                <a:spcPts val="600"/>
              </a:spcAft>
              <a:buClrTx/>
              <a:buNone/>
            </a:pPr>
            <a:endParaRPr lang="en-US" altLang="en-US" sz="1800" dirty="0"/>
          </a:p>
          <a:p>
            <a:pPr marL="0" indent="0" algn="just">
              <a:lnSpc>
                <a:spcPct val="120000"/>
              </a:lnSpc>
              <a:spcBef>
                <a:spcPts val="0"/>
              </a:spcBef>
              <a:spcAft>
                <a:spcPts val="600"/>
              </a:spcAft>
              <a:buNone/>
            </a:pPr>
            <a:endParaRPr lang="en-US" sz="2000" dirty="0"/>
          </a:p>
          <a:p>
            <a:pPr marL="0" indent="0" algn="just">
              <a:lnSpc>
                <a:spcPct val="120000"/>
              </a:lnSpc>
              <a:spcBef>
                <a:spcPts val="0"/>
              </a:spcBef>
              <a:spcAft>
                <a:spcPts val="600"/>
              </a:spcAft>
              <a:buNone/>
            </a:pPr>
            <a:r>
              <a:rPr lang="en-US" sz="1800" dirty="0"/>
              <a:t>		</a:t>
            </a:r>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20</a:t>
            </a:fld>
            <a:endParaRPr lang="en-US" dirty="0"/>
          </a:p>
        </p:txBody>
      </p:sp>
      <p:sp>
        <p:nvSpPr>
          <p:cNvPr id="8" name="Rectangle 6">
            <a:extLst>
              <a:ext uri="{FF2B5EF4-FFF2-40B4-BE49-F238E27FC236}">
                <a16:creationId xmlns:a16="http://schemas.microsoft.com/office/drawing/2014/main" id="{2CB0A63C-36B3-4481-BCA7-0B56CA42B16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72871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18</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a:bodyPr>
          <a:lstStyle/>
          <a:p>
            <a:pPr marL="0" indent="0" algn="just">
              <a:lnSpc>
                <a:spcPct val="100000"/>
              </a:lnSpc>
              <a:spcBef>
                <a:spcPts val="0"/>
              </a:spcBef>
              <a:spcAft>
                <a:spcPts val="600"/>
              </a:spcAft>
              <a:buNone/>
            </a:pPr>
            <a:r>
              <a:rPr lang="en-US" sz="1800" b="1" dirty="0"/>
              <a:t>SEC. 51P-521.109.		</a:t>
            </a:r>
          </a:p>
          <a:p>
            <a:pPr marL="0" indent="0" algn="just">
              <a:lnSpc>
                <a:spcPct val="100000"/>
              </a:lnSpc>
              <a:spcBef>
                <a:spcPts val="0"/>
              </a:spcBef>
              <a:spcAft>
                <a:spcPts val="600"/>
              </a:spcAft>
              <a:buNone/>
            </a:pPr>
            <a:r>
              <a:rPr lang="en-US" sz="1800" b="1" dirty="0"/>
              <a:t>YARD, LOT, AND SPACE REGULATIONS.</a:t>
            </a:r>
            <a:endParaRPr lang="en-US" sz="1800" dirty="0"/>
          </a:p>
          <a:p>
            <a:pPr marL="0" indent="0" algn="just">
              <a:lnSpc>
                <a:spcPct val="100000"/>
              </a:lnSpc>
              <a:spcBef>
                <a:spcPts val="0"/>
              </a:spcBef>
              <a:spcAft>
                <a:spcPts val="600"/>
              </a:spcAft>
              <a:buNone/>
            </a:pPr>
            <a:r>
              <a:rPr lang="en-US" sz="1800" dirty="0"/>
              <a:t>(a)	</a:t>
            </a:r>
            <a:r>
              <a:rPr lang="en-US" sz="1800" u="sng" dirty="0"/>
              <a:t>Subdistricts A, B, B-1, B-2, C, D, S-1a, S-1b, S-1c, S-1d, and S-10</a:t>
            </a:r>
            <a:r>
              <a:rPr lang="en-US" sz="1800" dirty="0"/>
              <a:t>.</a:t>
            </a:r>
          </a:p>
          <a:p>
            <a:pPr marL="0" indent="0" algn="just">
              <a:lnSpc>
                <a:spcPct val="100000"/>
              </a:lnSpc>
              <a:spcBef>
                <a:spcPts val="0"/>
              </a:spcBef>
              <a:spcAft>
                <a:spcPts val="600"/>
              </a:spcAft>
              <a:buNone/>
            </a:pPr>
            <a:r>
              <a:rPr lang="en-US" sz="1800" dirty="0"/>
              <a:t>	(6)	</a:t>
            </a:r>
            <a:r>
              <a:rPr lang="en-US" sz="1800" u="sng" dirty="0"/>
              <a:t>Lot coverage</a:t>
            </a:r>
            <a:r>
              <a:rPr lang="en-US" sz="1800" dirty="0"/>
              <a:t>.</a:t>
            </a:r>
          </a:p>
          <a:p>
            <a:pPr marL="0" indent="0" algn="just" eaLnBrk="0" fontAlgn="base" hangingPunct="0">
              <a:lnSpc>
                <a:spcPct val="100000"/>
              </a:lnSpc>
              <a:spcBef>
                <a:spcPts val="0"/>
              </a:spcBef>
              <a:spcAft>
                <a:spcPts val="600"/>
              </a:spcAft>
              <a:buNone/>
            </a:pPr>
            <a:r>
              <a:rPr lang="en-US" altLang="en-US" sz="1800" i="1" dirty="0">
                <a:solidFill>
                  <a:srgbClr val="0070C0"/>
                </a:solidFill>
                <a:ea typeface="Times New Roman" panose="02020603050405020304" pitchFamily="18" charset="0"/>
              </a:rPr>
              <a:t>Steering Committee Recommendation </a:t>
            </a:r>
            <a:endParaRPr lang="en-US" altLang="en-US" sz="1800" i="1" dirty="0">
              <a:solidFill>
                <a:srgbClr val="0070C0"/>
              </a:solidFill>
            </a:endParaRPr>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21</a:t>
            </a:fld>
            <a:endParaRPr lang="en-US" dirty="0"/>
          </a:p>
        </p:txBody>
      </p:sp>
      <p:sp>
        <p:nvSpPr>
          <p:cNvPr id="8" name="Rectangle 6">
            <a:extLst>
              <a:ext uri="{FF2B5EF4-FFF2-40B4-BE49-F238E27FC236}">
                <a16:creationId xmlns:a16="http://schemas.microsoft.com/office/drawing/2014/main" id="{2CB0A63C-36B3-4481-BCA7-0B56CA42B16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 Box 2">
            <a:extLst>
              <a:ext uri="{FF2B5EF4-FFF2-40B4-BE49-F238E27FC236}">
                <a16:creationId xmlns:a16="http://schemas.microsoft.com/office/drawing/2014/main" id="{1690BEE4-2639-4994-8F52-9B77239793AB}"/>
              </a:ext>
            </a:extLst>
          </p:cNvPr>
          <p:cNvSpPr txBox="1">
            <a:spLocks noChangeArrowheads="1"/>
          </p:cNvSpPr>
          <p:nvPr/>
        </p:nvSpPr>
        <p:spPr bwMode="auto">
          <a:xfrm>
            <a:off x="400048" y="2595548"/>
            <a:ext cx="7886702" cy="12247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spcAft>
                <a:spcPts val="600"/>
              </a:spcAft>
            </a:pPr>
            <a:r>
              <a:rPr lang="en-US" dirty="0"/>
              <a:t>			(B)	</a:t>
            </a:r>
            <a:r>
              <a:rPr lang="en-US" u="sng" dirty="0"/>
              <a:t>Subdistricts A, C, D, </a:t>
            </a:r>
            <a:r>
              <a:rPr lang="en-US" u="sng" strike="sngStrike" dirty="0"/>
              <a:t>S-1a, S-1b,</a:t>
            </a:r>
            <a:r>
              <a:rPr lang="en-US" u="sng" dirty="0"/>
              <a:t> S-1d, and S-10</a:t>
            </a:r>
            <a:r>
              <a:rPr lang="en-US" dirty="0"/>
              <a:t>.  Maximum lot coverage is 60 percent.</a:t>
            </a:r>
          </a:p>
          <a:p>
            <a:pPr>
              <a:spcAft>
                <a:spcPts val="600"/>
              </a:spcAft>
            </a:pPr>
            <a:r>
              <a:rPr lang="en-US" dirty="0"/>
              <a:t> 			</a:t>
            </a:r>
            <a:r>
              <a:rPr lang="en-US" u="sng" dirty="0"/>
              <a:t>(C)</a:t>
            </a:r>
            <a:r>
              <a:rPr lang="en-US" dirty="0"/>
              <a:t>	</a:t>
            </a:r>
            <a:r>
              <a:rPr lang="en-US" u="dbl" dirty="0"/>
              <a:t>Subdistricts S-1a and S-1b</a:t>
            </a:r>
            <a:r>
              <a:rPr lang="en-US" u="sng" dirty="0"/>
              <a:t>.  Maximum lot coverage is 80 percent.</a:t>
            </a:r>
            <a:endParaRPr lang="en-US" dirty="0"/>
          </a:p>
          <a:p>
            <a:r>
              <a:rPr lang="en-US" dirty="0"/>
              <a:t> </a:t>
            </a:r>
          </a:p>
        </p:txBody>
      </p:sp>
    </p:spTree>
    <p:extLst>
      <p:ext uri="{BB962C8B-B14F-4D97-AF65-F5344CB8AC3E}">
        <p14:creationId xmlns:p14="http://schemas.microsoft.com/office/powerpoint/2010/main" val="1532918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18</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a:bodyPr>
          <a:lstStyle/>
          <a:p>
            <a:pPr marL="0" indent="0" algn="just">
              <a:lnSpc>
                <a:spcPct val="100000"/>
              </a:lnSpc>
              <a:spcBef>
                <a:spcPts val="0"/>
              </a:spcBef>
              <a:spcAft>
                <a:spcPts val="600"/>
              </a:spcAft>
              <a:buNone/>
            </a:pPr>
            <a:r>
              <a:rPr lang="en-US" sz="1800" b="1" dirty="0"/>
              <a:t>SEC. 51P-521.109.		</a:t>
            </a:r>
          </a:p>
          <a:p>
            <a:pPr marL="0" indent="0" algn="just">
              <a:lnSpc>
                <a:spcPct val="100000"/>
              </a:lnSpc>
              <a:spcBef>
                <a:spcPts val="0"/>
              </a:spcBef>
              <a:spcAft>
                <a:spcPts val="600"/>
              </a:spcAft>
              <a:buNone/>
            </a:pPr>
            <a:r>
              <a:rPr lang="en-US" sz="1800" b="1" dirty="0"/>
              <a:t>YARD, LOT, AND SPACE REGULATIONS.</a:t>
            </a:r>
            <a:endParaRPr lang="en-US" sz="1800" dirty="0"/>
          </a:p>
          <a:p>
            <a:pPr marL="0" indent="0" algn="just">
              <a:lnSpc>
                <a:spcPct val="100000"/>
              </a:lnSpc>
              <a:spcBef>
                <a:spcPts val="0"/>
              </a:spcBef>
              <a:spcAft>
                <a:spcPts val="600"/>
              </a:spcAft>
              <a:buNone/>
            </a:pPr>
            <a:r>
              <a:rPr lang="en-US" sz="1800" dirty="0"/>
              <a:t>(a)	</a:t>
            </a:r>
            <a:r>
              <a:rPr lang="en-US" sz="1800" u="sng" dirty="0"/>
              <a:t>Subdistricts A, B, B-1, B-2, C, D, S-1a, S-1b, S-1c, S-1d, and S-10</a:t>
            </a:r>
            <a:r>
              <a:rPr lang="en-US" sz="1800" dirty="0"/>
              <a:t>.</a:t>
            </a:r>
          </a:p>
          <a:p>
            <a:pPr marL="0" indent="0" algn="just">
              <a:lnSpc>
                <a:spcPct val="100000"/>
              </a:lnSpc>
              <a:spcBef>
                <a:spcPts val="0"/>
              </a:spcBef>
              <a:spcAft>
                <a:spcPts val="600"/>
              </a:spcAft>
              <a:buNone/>
            </a:pPr>
            <a:r>
              <a:rPr lang="en-US" sz="1800" dirty="0"/>
              <a:t>	(6)	</a:t>
            </a:r>
            <a:r>
              <a:rPr lang="en-US" sz="1800" u="sng" dirty="0"/>
              <a:t>Lot coverage</a:t>
            </a:r>
            <a:r>
              <a:rPr lang="en-US" sz="1800" dirty="0"/>
              <a:t>.</a:t>
            </a:r>
          </a:p>
          <a:p>
            <a:pPr marL="0" indent="0" algn="just" eaLnBrk="0" fontAlgn="base" hangingPunct="0">
              <a:lnSpc>
                <a:spcPct val="100000"/>
              </a:lnSpc>
              <a:spcBef>
                <a:spcPts val="0"/>
              </a:spcBef>
              <a:spcAft>
                <a:spcPts val="600"/>
              </a:spcAft>
              <a:buNone/>
            </a:pPr>
            <a:r>
              <a:rPr lang="en-US" altLang="en-US" sz="1800" i="1" dirty="0">
                <a:solidFill>
                  <a:srgbClr val="0070C0"/>
                </a:solidFill>
                <a:ea typeface="Times New Roman" panose="02020603050405020304" pitchFamily="18" charset="0"/>
              </a:rPr>
              <a:t>Staff Recommendation </a:t>
            </a:r>
            <a:endParaRPr lang="en-US" altLang="en-US" sz="1800" i="1" dirty="0">
              <a:solidFill>
                <a:srgbClr val="0070C0"/>
              </a:solidFill>
            </a:endParaRPr>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22</a:t>
            </a:fld>
            <a:endParaRPr lang="en-US" dirty="0"/>
          </a:p>
        </p:txBody>
      </p:sp>
      <p:sp>
        <p:nvSpPr>
          <p:cNvPr id="8" name="Rectangle 6">
            <a:extLst>
              <a:ext uri="{FF2B5EF4-FFF2-40B4-BE49-F238E27FC236}">
                <a16:creationId xmlns:a16="http://schemas.microsoft.com/office/drawing/2014/main" id="{2CB0A63C-36B3-4481-BCA7-0B56CA42B16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Text Box 2">
            <a:extLst>
              <a:ext uri="{FF2B5EF4-FFF2-40B4-BE49-F238E27FC236}">
                <a16:creationId xmlns:a16="http://schemas.microsoft.com/office/drawing/2014/main" id="{C5A67966-471E-4339-8967-E84B4295B955}"/>
              </a:ext>
            </a:extLst>
          </p:cNvPr>
          <p:cNvSpPr txBox="1">
            <a:spLocks noChangeArrowheads="1"/>
          </p:cNvSpPr>
          <p:nvPr/>
        </p:nvSpPr>
        <p:spPr bwMode="auto">
          <a:xfrm>
            <a:off x="400049" y="2628209"/>
            <a:ext cx="7886702" cy="12350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spcAft>
                <a:spcPts val="600"/>
              </a:spcAft>
            </a:pPr>
            <a:r>
              <a:rPr lang="en-US" dirty="0"/>
              <a:t>				(B)	</a:t>
            </a:r>
            <a:r>
              <a:rPr lang="en-US" u="sng" dirty="0"/>
              <a:t>Subdistricts A, C, D, </a:t>
            </a:r>
            <a:r>
              <a:rPr lang="en-US" u="sng" strike="sngStrike" dirty="0"/>
              <a:t>S-1a, S-1b,</a:t>
            </a:r>
            <a:r>
              <a:rPr lang="en-US" u="sng" dirty="0"/>
              <a:t> </a:t>
            </a:r>
            <a:r>
              <a:rPr lang="en-US" u="dbl" dirty="0"/>
              <a:t>and</a:t>
            </a:r>
            <a:r>
              <a:rPr lang="en-US" u="sng" dirty="0"/>
              <a:t> S-1d</a:t>
            </a:r>
            <a:r>
              <a:rPr lang="en-US" u="sng" strike="sngStrike" dirty="0"/>
              <a:t>,</a:t>
            </a:r>
            <a:r>
              <a:rPr lang="en-US" dirty="0"/>
              <a:t>.  Maximum lot coverage is 60 percent.</a:t>
            </a:r>
          </a:p>
          <a:p>
            <a:pPr>
              <a:spcAft>
                <a:spcPts val="600"/>
              </a:spcAft>
            </a:pPr>
            <a:r>
              <a:rPr lang="en-US" dirty="0"/>
              <a:t> 				</a:t>
            </a:r>
            <a:r>
              <a:rPr lang="en-US" u="sng" dirty="0"/>
              <a:t>(C)</a:t>
            </a:r>
            <a:r>
              <a:rPr lang="en-US" dirty="0"/>
              <a:t>	</a:t>
            </a:r>
            <a:r>
              <a:rPr lang="en-US" u="dbl" dirty="0"/>
              <a:t>Subdistricts S-1a, S-1b, and S-10</a:t>
            </a:r>
            <a:r>
              <a:rPr lang="en-US" u="sng" dirty="0"/>
              <a:t>.</a:t>
            </a:r>
            <a:r>
              <a:rPr lang="en-US" dirty="0"/>
              <a:t>  </a:t>
            </a:r>
            <a:r>
              <a:rPr lang="en-US" u="sng" dirty="0"/>
              <a:t>Maximum lot coverage is 80 percent.</a:t>
            </a:r>
            <a:endParaRPr lang="en-US" dirty="0"/>
          </a:p>
          <a:p>
            <a:r>
              <a:rPr lang="en-US" dirty="0"/>
              <a:t> </a:t>
            </a:r>
          </a:p>
          <a:p>
            <a:r>
              <a:rPr lang="en-US" dirty="0"/>
              <a:t> </a:t>
            </a:r>
          </a:p>
          <a:p>
            <a:r>
              <a:rPr lang="en-US" dirty="0"/>
              <a:t> </a:t>
            </a:r>
          </a:p>
        </p:txBody>
      </p:sp>
    </p:spTree>
    <p:extLst>
      <p:ext uri="{BB962C8B-B14F-4D97-AF65-F5344CB8AC3E}">
        <p14:creationId xmlns:p14="http://schemas.microsoft.com/office/powerpoint/2010/main" val="1639842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18</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77500" lnSpcReduction="20000"/>
          </a:bodyPr>
          <a:lstStyle/>
          <a:p>
            <a:pPr marL="0" indent="0" algn="just">
              <a:lnSpc>
                <a:spcPct val="120000"/>
              </a:lnSpc>
              <a:spcBef>
                <a:spcPts val="0"/>
              </a:spcBef>
              <a:spcAft>
                <a:spcPts val="600"/>
              </a:spcAft>
              <a:buNone/>
            </a:pPr>
            <a:r>
              <a:rPr lang="en-US" b="1" dirty="0"/>
              <a:t>SEC. 51P-521.109.		</a:t>
            </a:r>
          </a:p>
          <a:p>
            <a:pPr marL="0" indent="0" algn="just">
              <a:lnSpc>
                <a:spcPct val="120000"/>
              </a:lnSpc>
              <a:spcBef>
                <a:spcPts val="0"/>
              </a:spcBef>
              <a:spcAft>
                <a:spcPts val="600"/>
              </a:spcAft>
              <a:buNone/>
            </a:pPr>
            <a:r>
              <a:rPr lang="en-US" b="1" dirty="0"/>
              <a:t>YARD, LOT, AND SPACE REGULATIONS.</a:t>
            </a:r>
            <a:endParaRPr lang="en-US" dirty="0"/>
          </a:p>
          <a:p>
            <a:pPr marL="0" indent="0" algn="just">
              <a:lnSpc>
                <a:spcPct val="120000"/>
              </a:lnSpc>
              <a:spcBef>
                <a:spcPts val="0"/>
              </a:spcBef>
              <a:spcAft>
                <a:spcPts val="600"/>
              </a:spcAft>
              <a:buNone/>
            </a:pPr>
            <a:r>
              <a:rPr lang="en-US" dirty="0"/>
              <a:t>(a)	</a:t>
            </a:r>
            <a:r>
              <a:rPr lang="en-US" u="sng" dirty="0"/>
              <a:t>Subdistricts A, B, B-1, B-2, C, D, S-1a, S-1b, S-1c, S-1d, </a:t>
            </a:r>
            <a:r>
              <a:rPr lang="en-US" dirty="0"/>
              <a:t>	</a:t>
            </a:r>
            <a:r>
              <a:rPr lang="en-US" u="sng" dirty="0"/>
              <a:t>and S-10</a:t>
            </a:r>
            <a:r>
              <a:rPr lang="en-US" dirty="0"/>
              <a:t>.</a:t>
            </a:r>
          </a:p>
          <a:p>
            <a:pPr marL="0" indent="0" algn="just">
              <a:lnSpc>
                <a:spcPct val="120000"/>
              </a:lnSpc>
              <a:spcAft>
                <a:spcPts val="600"/>
              </a:spcAft>
              <a:buNone/>
            </a:pPr>
            <a:r>
              <a:rPr lang="en-US" dirty="0"/>
              <a:t>(7)	</a:t>
            </a:r>
            <a:r>
              <a:rPr lang="en-US" u="sng" dirty="0"/>
              <a:t>Lot size</a:t>
            </a:r>
            <a:r>
              <a:rPr lang="en-US" dirty="0"/>
              <a:t>.  Minimum lot size for a single family residential use is:</a:t>
            </a:r>
          </a:p>
          <a:p>
            <a:pPr marL="0" indent="0" algn="just">
              <a:lnSpc>
                <a:spcPct val="120000"/>
              </a:lnSpc>
              <a:spcAft>
                <a:spcPts val="600"/>
              </a:spcAft>
              <a:buNone/>
            </a:pPr>
            <a:r>
              <a:rPr lang="en-US" dirty="0"/>
              <a:t>	(A)	2,000 square feet in Subdistricts A, B, B-1,</a:t>
            </a:r>
          </a:p>
          <a:p>
            <a:pPr marL="0" indent="0" algn="just">
              <a:lnSpc>
                <a:spcPct val="120000"/>
              </a:lnSpc>
              <a:spcAft>
                <a:spcPts val="600"/>
              </a:spcAft>
              <a:buNone/>
            </a:pPr>
            <a:r>
              <a:rPr lang="en-US" dirty="0"/>
              <a:t>B-2, C, D, S-1a, </a:t>
            </a:r>
            <a:r>
              <a:rPr lang="en-US" u="sng" dirty="0"/>
              <a:t>S-1b,</a:t>
            </a:r>
            <a:r>
              <a:rPr lang="en-US" dirty="0"/>
              <a:t> and S-10; and</a:t>
            </a:r>
          </a:p>
          <a:p>
            <a:pPr marL="0" indent="0" algn="just">
              <a:lnSpc>
                <a:spcPct val="120000"/>
              </a:lnSpc>
              <a:spcAft>
                <a:spcPts val="600"/>
              </a:spcAft>
              <a:buNone/>
            </a:pPr>
            <a:r>
              <a:rPr lang="en-US" dirty="0"/>
              <a:t>	(B)	5,000 square feet in Subdistrict</a:t>
            </a:r>
            <a:r>
              <a:rPr lang="en-US" strike="sngStrike" dirty="0"/>
              <a:t>s S-1b and </a:t>
            </a:r>
            <a:r>
              <a:rPr lang="en-US" dirty="0"/>
              <a:t>S-1d.</a:t>
            </a:r>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23</a:t>
            </a:fld>
            <a:endParaRPr lang="en-US" dirty="0"/>
          </a:p>
        </p:txBody>
      </p:sp>
    </p:spTree>
    <p:extLst>
      <p:ext uri="{BB962C8B-B14F-4D97-AF65-F5344CB8AC3E}">
        <p14:creationId xmlns:p14="http://schemas.microsoft.com/office/powerpoint/2010/main" val="1634826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18-19</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55000" lnSpcReduction="20000"/>
          </a:bodyPr>
          <a:lstStyle/>
          <a:p>
            <a:pPr marL="0" indent="0" algn="just">
              <a:lnSpc>
                <a:spcPct val="120000"/>
              </a:lnSpc>
              <a:spcBef>
                <a:spcPts val="0"/>
              </a:spcBef>
              <a:spcAft>
                <a:spcPts val="600"/>
              </a:spcAft>
              <a:buNone/>
            </a:pPr>
            <a:r>
              <a:rPr lang="en-US" b="1" dirty="0"/>
              <a:t>SEC. 51P-521.109.		</a:t>
            </a:r>
          </a:p>
          <a:p>
            <a:pPr marL="0" indent="0" algn="just">
              <a:lnSpc>
                <a:spcPct val="120000"/>
              </a:lnSpc>
              <a:spcBef>
                <a:spcPts val="0"/>
              </a:spcBef>
              <a:spcAft>
                <a:spcPts val="600"/>
              </a:spcAft>
              <a:buNone/>
            </a:pPr>
            <a:r>
              <a:rPr lang="en-US" b="1" dirty="0"/>
              <a:t>YARD, LOT, AND SPACE REGULATIONS.</a:t>
            </a:r>
            <a:endParaRPr lang="en-US" dirty="0"/>
          </a:p>
          <a:p>
            <a:pPr marL="0" indent="0" algn="just">
              <a:lnSpc>
                <a:spcPct val="120000"/>
              </a:lnSpc>
              <a:spcBef>
                <a:spcPts val="0"/>
              </a:spcBef>
              <a:spcAft>
                <a:spcPts val="600"/>
              </a:spcAft>
              <a:buNone/>
            </a:pPr>
            <a:r>
              <a:rPr lang="en-US" dirty="0"/>
              <a:t>(a)	</a:t>
            </a:r>
            <a:r>
              <a:rPr lang="en-US" u="sng" dirty="0"/>
              <a:t>Subdistricts A, B, B-1, B-2, C, D, S-1a, S-1b, S-1c, S-1d, and S-10</a:t>
            </a:r>
            <a:r>
              <a:rPr lang="en-US" dirty="0"/>
              <a:t>.</a:t>
            </a:r>
          </a:p>
          <a:p>
            <a:pPr marL="0" indent="0" algn="just">
              <a:lnSpc>
                <a:spcPct val="120000"/>
              </a:lnSpc>
              <a:spcAft>
                <a:spcPts val="600"/>
              </a:spcAft>
              <a:buNone/>
            </a:pPr>
            <a:r>
              <a:rPr lang="en-US" dirty="0"/>
              <a:t>(8)	</a:t>
            </a:r>
            <a:r>
              <a:rPr lang="en-US" u="sng" dirty="0"/>
              <a:t>Stories</a:t>
            </a:r>
            <a:r>
              <a:rPr lang="en-US" dirty="0"/>
              <a:t>.</a:t>
            </a:r>
          </a:p>
          <a:p>
            <a:pPr marL="0" indent="0" algn="just">
              <a:lnSpc>
                <a:spcPct val="120000"/>
              </a:lnSpc>
              <a:spcAft>
                <a:spcPts val="600"/>
              </a:spcAft>
              <a:buNone/>
            </a:pPr>
            <a:r>
              <a:rPr lang="en-US" dirty="0"/>
              <a:t>	</a:t>
            </a:r>
            <a:r>
              <a:rPr lang="en-US" u="sng" dirty="0"/>
              <a:t>(A)</a:t>
            </a:r>
            <a:r>
              <a:rPr lang="en-US" dirty="0"/>
              <a:t>	</a:t>
            </a:r>
            <a:r>
              <a:rPr lang="en-US" u="dbl" dirty="0"/>
              <a:t>Subdistricts A, B, B-1, B-2, C, D, S-1c, and </a:t>
            </a:r>
            <a:r>
              <a:rPr lang="en-US" dirty="0"/>
              <a:t>	</a:t>
            </a:r>
            <a:r>
              <a:rPr lang="en-US" u="dbl" dirty="0"/>
              <a:t>S-1d</a:t>
            </a:r>
            <a:r>
              <a:rPr lang="en-US" u="sng" dirty="0"/>
              <a:t>.</a:t>
            </a:r>
            <a:endParaRPr lang="en-US" dirty="0"/>
          </a:p>
          <a:p>
            <a:pPr marL="0" indent="0" algn="just">
              <a:lnSpc>
                <a:spcPct val="120000"/>
              </a:lnSpc>
              <a:spcAft>
                <a:spcPts val="600"/>
              </a:spcAft>
              <a:buNone/>
            </a:pPr>
            <a:r>
              <a:rPr lang="en-US" dirty="0"/>
              <a:t>		(</a:t>
            </a:r>
            <a:r>
              <a:rPr lang="en-US" u="sng" dirty="0" err="1"/>
              <a:t>i</a:t>
            </a:r>
            <a:r>
              <a:rPr lang="en-US" dirty="0"/>
              <a:t>[</a:t>
            </a:r>
            <a:r>
              <a:rPr lang="en-US" strike="sngStrike" dirty="0"/>
              <a:t>A</a:t>
            </a:r>
            <a:r>
              <a:rPr lang="en-US" dirty="0"/>
              <a:t>])	Except as provided in this subsection, maximum number of stories for non-residential structures is 12.</a:t>
            </a:r>
          </a:p>
          <a:p>
            <a:pPr marL="0" indent="0" algn="just">
              <a:lnSpc>
                <a:spcPct val="120000"/>
              </a:lnSpc>
              <a:spcAft>
                <a:spcPts val="600"/>
              </a:spcAft>
              <a:buNone/>
            </a:pPr>
            <a:r>
              <a:rPr lang="en-US" dirty="0"/>
              <a:t>		(ii[</a:t>
            </a:r>
            <a:r>
              <a:rPr lang="en-US" strike="sngStrike" dirty="0"/>
              <a:t>B</a:t>
            </a:r>
            <a:r>
              <a:rPr lang="en-US" dirty="0"/>
              <a:t>])	Maximum number of stories for residential structures is three.</a:t>
            </a:r>
          </a:p>
          <a:p>
            <a:pPr marL="0" indent="0" algn="just">
              <a:lnSpc>
                <a:spcPct val="120000"/>
              </a:lnSpc>
              <a:spcAft>
                <a:spcPts val="600"/>
              </a:spcAft>
              <a:buNone/>
            </a:pPr>
            <a:r>
              <a:rPr lang="en-US" dirty="0"/>
              <a:t>		(iii[</a:t>
            </a:r>
            <a:r>
              <a:rPr lang="en-US" strike="sngStrike" dirty="0"/>
              <a:t>C</a:t>
            </a:r>
            <a:r>
              <a:rPr lang="en-US" dirty="0"/>
              <a:t>])	Maximum number of stories in Subdistrict S-1c is two.</a:t>
            </a:r>
          </a:p>
          <a:p>
            <a:pPr marL="0" indent="0" algn="just">
              <a:lnSpc>
                <a:spcPct val="120000"/>
              </a:lnSpc>
              <a:spcAft>
                <a:spcPts val="600"/>
              </a:spcAft>
              <a:buNone/>
            </a:pPr>
            <a:r>
              <a:rPr lang="en-US" dirty="0"/>
              <a:t>	</a:t>
            </a:r>
            <a:r>
              <a:rPr lang="en-US" u="sng" dirty="0"/>
              <a:t>(B)</a:t>
            </a:r>
            <a:r>
              <a:rPr lang="en-US" dirty="0"/>
              <a:t>	</a:t>
            </a:r>
            <a:r>
              <a:rPr lang="en-US" u="dbl" dirty="0"/>
              <a:t>Subdistricts S-1a, S-1b, and S-10</a:t>
            </a:r>
            <a:r>
              <a:rPr lang="en-US" u="sng" dirty="0"/>
              <a:t>.</a:t>
            </a:r>
            <a:r>
              <a:rPr lang="en-US" dirty="0"/>
              <a:t>  </a:t>
            </a:r>
            <a:r>
              <a:rPr lang="en-US" u="sng" dirty="0"/>
              <a:t>No maximum number of stories.</a:t>
            </a: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24</a:t>
            </a:fld>
            <a:endParaRPr lang="en-US" dirty="0"/>
          </a:p>
        </p:txBody>
      </p:sp>
    </p:spTree>
    <p:extLst>
      <p:ext uri="{BB962C8B-B14F-4D97-AF65-F5344CB8AC3E}">
        <p14:creationId xmlns:p14="http://schemas.microsoft.com/office/powerpoint/2010/main" val="3195512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19</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62500" lnSpcReduction="20000"/>
          </a:bodyPr>
          <a:lstStyle/>
          <a:p>
            <a:pPr marL="0" indent="0" algn="just">
              <a:lnSpc>
                <a:spcPct val="120000"/>
              </a:lnSpc>
              <a:spcBef>
                <a:spcPts val="0"/>
              </a:spcBef>
              <a:spcAft>
                <a:spcPts val="600"/>
              </a:spcAft>
              <a:buNone/>
            </a:pPr>
            <a:r>
              <a:rPr lang="en-US" b="1" dirty="0"/>
              <a:t>SEC. 51P-521.109.		</a:t>
            </a:r>
          </a:p>
          <a:p>
            <a:pPr marL="0" indent="0" algn="just">
              <a:lnSpc>
                <a:spcPct val="120000"/>
              </a:lnSpc>
              <a:spcBef>
                <a:spcPts val="0"/>
              </a:spcBef>
              <a:spcAft>
                <a:spcPts val="600"/>
              </a:spcAft>
              <a:buNone/>
            </a:pPr>
            <a:r>
              <a:rPr lang="en-US" b="1" dirty="0"/>
              <a:t>YARD, LOT, AND SPACE REGULATIONS.</a:t>
            </a:r>
            <a:endParaRPr lang="en-US" dirty="0"/>
          </a:p>
          <a:p>
            <a:pPr marL="0" indent="0" algn="just">
              <a:lnSpc>
                <a:spcPct val="120000"/>
              </a:lnSpc>
              <a:spcBef>
                <a:spcPts val="0"/>
              </a:spcBef>
              <a:spcAft>
                <a:spcPts val="600"/>
              </a:spcAft>
              <a:buNone/>
            </a:pPr>
            <a:r>
              <a:rPr lang="en-US" dirty="0"/>
              <a:t>(a)	</a:t>
            </a:r>
            <a:r>
              <a:rPr lang="en-US" u="sng" dirty="0"/>
              <a:t>Subdistricts A, B, B-1, B-2, C, D, S-1a, S-1b, S-1c, S-1d, and S-10</a:t>
            </a:r>
            <a:r>
              <a:rPr lang="en-US" dirty="0"/>
              <a:t>.</a:t>
            </a:r>
          </a:p>
          <a:p>
            <a:pPr marL="0" indent="0" algn="just">
              <a:lnSpc>
                <a:spcPct val="120000"/>
              </a:lnSpc>
              <a:spcBef>
                <a:spcPts val="0"/>
              </a:spcBef>
              <a:spcAft>
                <a:spcPts val="600"/>
              </a:spcAft>
              <a:buNone/>
            </a:pPr>
            <a:r>
              <a:rPr lang="en-US" dirty="0"/>
              <a:t>	(9)	</a:t>
            </a:r>
            <a:r>
              <a:rPr lang="en-US" u="sng" dirty="0"/>
              <a:t>Lighting</a:t>
            </a:r>
            <a:r>
              <a:rPr lang="en-US" dirty="0"/>
              <a:t>.</a:t>
            </a:r>
          </a:p>
          <a:p>
            <a:pPr marL="0" indent="0" algn="just">
              <a:lnSpc>
                <a:spcPct val="120000"/>
              </a:lnSpc>
              <a:spcAft>
                <a:spcPts val="600"/>
              </a:spcAft>
              <a:buNone/>
            </a:pPr>
            <a:r>
              <a:rPr lang="en-US" dirty="0"/>
              <a:t>		(A)	</a:t>
            </a:r>
            <a:r>
              <a:rPr lang="en-US" u="sng" dirty="0"/>
              <a:t>Subdistricts B, B-1, B-2, </a:t>
            </a:r>
            <a:r>
              <a:rPr lang="en-US" u="dbl" dirty="0"/>
              <a:t>S-1a, S-1b,</a:t>
            </a:r>
            <a:r>
              <a:rPr lang="en-US" u="sng" dirty="0"/>
              <a:t> </a:t>
            </a:r>
            <a:r>
              <a:rPr lang="en-US" u="sng" strike="sngStrike" dirty="0"/>
              <a:t>and</a:t>
            </a:r>
            <a:r>
              <a:rPr lang="en-US" u="sng" dirty="0"/>
              <a:t> S-1c</a:t>
            </a:r>
            <a:r>
              <a:rPr lang="en-US" u="dbl" dirty="0"/>
              <a:t>, and S-10</a:t>
            </a:r>
            <a:r>
              <a:rPr lang="en-US" dirty="0"/>
              <a:t>.  </a:t>
            </a:r>
          </a:p>
          <a:p>
            <a:pPr marL="0" indent="0" algn="just">
              <a:lnSpc>
                <a:spcPct val="120000"/>
              </a:lnSpc>
              <a:spcAft>
                <a:spcPts val="600"/>
              </a:spcAft>
              <a:buNone/>
            </a:pPr>
            <a:r>
              <a:rPr lang="en-US" dirty="0"/>
              <a:t>			(</a:t>
            </a:r>
            <a:r>
              <a:rPr lang="en-US" dirty="0" err="1"/>
              <a:t>i</a:t>
            </a:r>
            <a:r>
              <a:rPr lang="en-US" dirty="0"/>
              <a:t>)	Light fixtures attached to poles may not be located above 35 feet in height. </a:t>
            </a:r>
          </a:p>
          <a:p>
            <a:pPr marL="0" indent="0" algn="just">
              <a:lnSpc>
                <a:spcPct val="120000"/>
              </a:lnSpc>
              <a:spcAft>
                <a:spcPts val="600"/>
              </a:spcAft>
              <a:buNone/>
            </a:pPr>
            <a:r>
              <a:rPr lang="en-US" dirty="0"/>
              <a:t>			(ii)	All light sources mounted on poles or attached to buildings must utilize a 15-degree below horizontal, full, visual cut-off fixture.  </a:t>
            </a:r>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25</a:t>
            </a:fld>
            <a:endParaRPr lang="en-US" dirty="0"/>
          </a:p>
        </p:txBody>
      </p:sp>
    </p:spTree>
    <p:extLst>
      <p:ext uri="{BB962C8B-B14F-4D97-AF65-F5344CB8AC3E}">
        <p14:creationId xmlns:p14="http://schemas.microsoft.com/office/powerpoint/2010/main" val="4205411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19</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77500" lnSpcReduction="20000"/>
          </a:bodyPr>
          <a:lstStyle/>
          <a:p>
            <a:pPr marL="0" indent="0" algn="just">
              <a:lnSpc>
                <a:spcPct val="120000"/>
              </a:lnSpc>
              <a:spcBef>
                <a:spcPts val="0"/>
              </a:spcBef>
              <a:spcAft>
                <a:spcPts val="600"/>
              </a:spcAft>
              <a:buNone/>
            </a:pPr>
            <a:r>
              <a:rPr lang="en-US" sz="2000" b="1" dirty="0"/>
              <a:t>SEC. 51P-521.109.		</a:t>
            </a:r>
          </a:p>
          <a:p>
            <a:pPr marL="0" indent="0" algn="just">
              <a:lnSpc>
                <a:spcPct val="120000"/>
              </a:lnSpc>
              <a:spcBef>
                <a:spcPts val="0"/>
              </a:spcBef>
              <a:spcAft>
                <a:spcPts val="600"/>
              </a:spcAft>
              <a:buNone/>
            </a:pPr>
            <a:r>
              <a:rPr lang="en-US" sz="2000" b="1" dirty="0"/>
              <a:t>YARD, LOT, AND SPACE REGULATIONS.</a:t>
            </a:r>
            <a:endParaRPr lang="en-US" sz="2000" dirty="0"/>
          </a:p>
          <a:p>
            <a:pPr marL="0" indent="0" algn="just">
              <a:lnSpc>
                <a:spcPct val="120000"/>
              </a:lnSpc>
              <a:spcBef>
                <a:spcPts val="0"/>
              </a:spcBef>
              <a:spcAft>
                <a:spcPts val="600"/>
              </a:spcAft>
              <a:buNone/>
            </a:pPr>
            <a:r>
              <a:rPr lang="en-US" sz="2000" dirty="0"/>
              <a:t>(a)	</a:t>
            </a:r>
            <a:r>
              <a:rPr lang="en-US" sz="2000" u="sng" dirty="0"/>
              <a:t>Subdistricts A, B, B-1, B-2, C, D, S-1a, S-1b, S-1c, S-1d, and S-10.</a:t>
            </a:r>
          </a:p>
          <a:p>
            <a:pPr marL="0" indent="0" algn="just">
              <a:lnSpc>
                <a:spcPct val="120000"/>
              </a:lnSpc>
              <a:spcBef>
                <a:spcPts val="0"/>
              </a:spcBef>
              <a:spcAft>
                <a:spcPts val="600"/>
              </a:spcAft>
              <a:buNone/>
            </a:pPr>
            <a:r>
              <a:rPr lang="en-US" sz="2000" dirty="0"/>
              <a:t>	</a:t>
            </a:r>
            <a:r>
              <a:rPr lang="en-US" sz="2000" u="sng" dirty="0"/>
              <a:t>(11)</a:t>
            </a:r>
            <a:r>
              <a:rPr lang="en-US" sz="2000" dirty="0"/>
              <a:t>	</a:t>
            </a:r>
            <a:r>
              <a:rPr lang="en-US" sz="2000" u="dbl" dirty="0"/>
              <a:t>Additional provisions in Subdistricts S-1a, S-1b, and S-10</a:t>
            </a:r>
            <a:r>
              <a:rPr lang="en-US" sz="2000" u="sng" dirty="0"/>
              <a:t>.</a:t>
            </a:r>
            <a:r>
              <a:rPr lang="en-US" sz="2000" dirty="0"/>
              <a:t>  </a:t>
            </a:r>
          </a:p>
          <a:p>
            <a:pPr marL="0" indent="0" algn="just">
              <a:lnSpc>
                <a:spcPct val="120000"/>
              </a:lnSpc>
              <a:spcBef>
                <a:spcPts val="0"/>
              </a:spcBef>
              <a:spcAft>
                <a:spcPts val="600"/>
              </a:spcAft>
              <a:buNone/>
            </a:pPr>
            <a:r>
              <a:rPr lang="en-US" sz="2000" dirty="0"/>
              <a:t>		</a:t>
            </a:r>
            <a:r>
              <a:rPr lang="en-US" sz="2000" u="sng" dirty="0"/>
              <a:t>(</a:t>
            </a:r>
            <a:r>
              <a:rPr lang="en-US" sz="2000" u="sng" dirty="0" err="1"/>
              <a:t>i</a:t>
            </a:r>
            <a:r>
              <a:rPr lang="en-US" sz="2000" u="sng" dirty="0"/>
              <a:t>)</a:t>
            </a:r>
            <a:r>
              <a:rPr lang="en-US" sz="2000" dirty="0"/>
              <a:t>	</a:t>
            </a:r>
            <a:r>
              <a:rPr lang="en-US" sz="2000" u="sng" dirty="0"/>
              <a:t>Single family residential use on lots less than 5,000 square feet:</a:t>
            </a:r>
          </a:p>
          <a:p>
            <a:pPr marL="0" indent="0" algn="just">
              <a:lnSpc>
                <a:spcPct val="120000"/>
              </a:lnSpc>
              <a:spcBef>
                <a:spcPts val="0"/>
              </a:spcBef>
              <a:spcAft>
                <a:spcPts val="600"/>
              </a:spcAft>
              <a:buNone/>
            </a:pPr>
            <a:r>
              <a:rPr lang="en-US" sz="2000" dirty="0"/>
              <a:t>			</a:t>
            </a:r>
            <a:r>
              <a:rPr lang="en-US" sz="2000" u="sng" dirty="0"/>
              <a:t>(aa)</a:t>
            </a:r>
            <a:r>
              <a:rPr lang="en-US" sz="2000" dirty="0"/>
              <a:t>	</a:t>
            </a:r>
            <a:r>
              <a:rPr lang="en-US" sz="2000" u="sng" dirty="0"/>
              <a:t>Minimum front yard is eight feet.</a:t>
            </a:r>
          </a:p>
          <a:p>
            <a:pPr marL="0" indent="0" algn="just">
              <a:lnSpc>
                <a:spcPct val="120000"/>
              </a:lnSpc>
              <a:spcBef>
                <a:spcPts val="0"/>
              </a:spcBef>
              <a:spcAft>
                <a:spcPts val="600"/>
              </a:spcAft>
              <a:buNone/>
            </a:pPr>
            <a:r>
              <a:rPr lang="en-US" sz="2000" dirty="0"/>
              <a:t>			</a:t>
            </a:r>
            <a:r>
              <a:rPr lang="en-US" sz="2000" u="sng" dirty="0"/>
              <a:t>(bb)</a:t>
            </a:r>
            <a:r>
              <a:rPr lang="en-US" sz="2000" dirty="0"/>
              <a:t>	</a:t>
            </a:r>
            <a:r>
              <a:rPr lang="en-US" sz="2000" u="sng" dirty="0"/>
              <a:t>There is no minimum side and rear yard.</a:t>
            </a:r>
            <a:endParaRPr lang="en-US" sz="2000" dirty="0"/>
          </a:p>
          <a:p>
            <a:pPr marL="0" indent="0" algn="just">
              <a:lnSpc>
                <a:spcPct val="120000"/>
              </a:lnSpc>
              <a:spcBef>
                <a:spcPts val="0"/>
              </a:spcBef>
              <a:spcAft>
                <a:spcPts val="600"/>
              </a:spcAft>
              <a:buNone/>
            </a:pPr>
            <a:r>
              <a:rPr lang="en-US" sz="2000" dirty="0"/>
              <a:t>			</a:t>
            </a:r>
            <a:r>
              <a:rPr lang="en-US" sz="2000" u="sng" dirty="0"/>
              <a:t>(cc)</a:t>
            </a:r>
            <a:r>
              <a:rPr lang="en-US" sz="2000" dirty="0"/>
              <a:t>	</a:t>
            </a:r>
            <a:r>
              <a:rPr lang="en-US" sz="2000" u="sng" dirty="0"/>
              <a:t>Maximum lot coverage is 60 percent.</a:t>
            </a:r>
            <a:r>
              <a:rPr lang="en-US" sz="2000" dirty="0"/>
              <a:t>	</a:t>
            </a:r>
          </a:p>
          <a:p>
            <a:pPr marL="0" indent="0" algn="just">
              <a:lnSpc>
                <a:spcPct val="120000"/>
              </a:lnSpc>
              <a:spcBef>
                <a:spcPts val="0"/>
              </a:spcBef>
              <a:spcAft>
                <a:spcPts val="600"/>
              </a:spcAft>
              <a:buNone/>
            </a:pPr>
            <a:r>
              <a:rPr lang="en-US" sz="2000" dirty="0"/>
              <a:t>		</a:t>
            </a:r>
            <a:r>
              <a:rPr lang="en-US" sz="2000" u="sng" dirty="0"/>
              <a:t>(ii)</a:t>
            </a:r>
            <a:r>
              <a:rPr lang="en-US" sz="2000" dirty="0"/>
              <a:t>	</a:t>
            </a:r>
            <a:r>
              <a:rPr lang="en-US" sz="2000" u="sng" dirty="0"/>
              <a:t>Single family residential use on lots 5,000 square feet or greater:</a:t>
            </a:r>
            <a:r>
              <a:rPr lang="en-US" sz="2000" dirty="0"/>
              <a:t>		</a:t>
            </a:r>
          </a:p>
          <a:p>
            <a:pPr marL="0" indent="0" algn="just">
              <a:lnSpc>
                <a:spcPct val="120000"/>
              </a:lnSpc>
              <a:spcBef>
                <a:spcPts val="0"/>
              </a:spcBef>
              <a:spcAft>
                <a:spcPts val="600"/>
              </a:spcAft>
              <a:buNone/>
            </a:pPr>
            <a:r>
              <a:rPr lang="en-US" sz="2000" dirty="0"/>
              <a:t>			</a:t>
            </a:r>
            <a:r>
              <a:rPr lang="en-US" sz="2000" u="sng" dirty="0"/>
              <a:t>(aa)</a:t>
            </a:r>
            <a:r>
              <a:rPr lang="en-US" sz="2000" dirty="0"/>
              <a:t>	</a:t>
            </a:r>
            <a:r>
              <a:rPr lang="en-US" sz="2000" u="sng" dirty="0"/>
              <a:t>Minimum front yard is 25 feet.</a:t>
            </a:r>
            <a:r>
              <a:rPr lang="en-US" sz="2000" dirty="0"/>
              <a:t>	</a:t>
            </a:r>
          </a:p>
          <a:p>
            <a:pPr marL="0" indent="0" algn="just">
              <a:lnSpc>
                <a:spcPct val="120000"/>
              </a:lnSpc>
              <a:spcBef>
                <a:spcPts val="0"/>
              </a:spcBef>
              <a:spcAft>
                <a:spcPts val="600"/>
              </a:spcAft>
              <a:buNone/>
            </a:pPr>
            <a:r>
              <a:rPr lang="en-US" sz="2000" dirty="0"/>
              <a:t>			</a:t>
            </a:r>
            <a:r>
              <a:rPr lang="en-US" sz="2000" u="sng" dirty="0"/>
              <a:t>(bb)</a:t>
            </a:r>
            <a:r>
              <a:rPr lang="en-US" sz="2000" dirty="0"/>
              <a:t>	</a:t>
            </a:r>
            <a:r>
              <a:rPr lang="en-US" sz="2000" u="sng" dirty="0"/>
              <a:t>Minimum side and rear yard is five.</a:t>
            </a:r>
          </a:p>
          <a:p>
            <a:pPr marL="0" indent="0" algn="just">
              <a:lnSpc>
                <a:spcPct val="120000"/>
              </a:lnSpc>
              <a:spcBef>
                <a:spcPts val="0"/>
              </a:spcBef>
              <a:spcAft>
                <a:spcPts val="600"/>
              </a:spcAft>
              <a:buNone/>
            </a:pPr>
            <a:r>
              <a:rPr lang="en-US" sz="2000" dirty="0"/>
              <a:t>			</a:t>
            </a:r>
            <a:r>
              <a:rPr lang="en-US" sz="2000" u="sng" dirty="0"/>
              <a:t>(cc)</a:t>
            </a:r>
            <a:r>
              <a:rPr lang="en-US" sz="2000" dirty="0"/>
              <a:t>	</a:t>
            </a:r>
            <a:r>
              <a:rPr lang="en-US" sz="2000" u="sng" dirty="0"/>
              <a:t>Maximum lot coverage is 45 percent.</a:t>
            </a:r>
            <a:endParaRPr lang="en-US" sz="2000" dirty="0"/>
          </a:p>
          <a:p>
            <a:pPr marL="0" indent="0">
              <a:buNone/>
            </a:pPr>
            <a:endParaRPr lang="en-US" dirty="0"/>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26</a:t>
            </a:fld>
            <a:endParaRPr lang="en-US" dirty="0"/>
          </a:p>
        </p:txBody>
      </p:sp>
    </p:spTree>
    <p:extLst>
      <p:ext uri="{BB962C8B-B14F-4D97-AF65-F5344CB8AC3E}">
        <p14:creationId xmlns:p14="http://schemas.microsoft.com/office/powerpoint/2010/main" val="4147065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20</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a:bodyPr>
          <a:lstStyle/>
          <a:p>
            <a:pPr marL="0" indent="0" algn="just">
              <a:lnSpc>
                <a:spcPct val="120000"/>
              </a:lnSpc>
              <a:spcBef>
                <a:spcPts val="0"/>
              </a:spcBef>
              <a:buNone/>
            </a:pPr>
            <a:r>
              <a:rPr lang="en-US" sz="1800" b="1" dirty="0"/>
              <a:t>SEC. 51P-521.109.		</a:t>
            </a:r>
          </a:p>
          <a:p>
            <a:pPr marL="0" indent="0" algn="just">
              <a:lnSpc>
                <a:spcPct val="120000"/>
              </a:lnSpc>
              <a:spcBef>
                <a:spcPts val="0"/>
              </a:spcBef>
              <a:buNone/>
            </a:pPr>
            <a:r>
              <a:rPr lang="en-US" sz="1800" b="1" dirty="0"/>
              <a:t>YARD, LOT, AND SPACE REGULATIONS.</a:t>
            </a:r>
          </a:p>
          <a:p>
            <a:pPr marL="0" indent="0" algn="just">
              <a:lnSpc>
                <a:spcPct val="120000"/>
              </a:lnSpc>
              <a:spcBef>
                <a:spcPts val="0"/>
              </a:spcBef>
              <a:buNone/>
            </a:pPr>
            <a:r>
              <a:rPr lang="en-US" sz="1800" dirty="0"/>
              <a:t>(b)	</a:t>
            </a:r>
            <a:r>
              <a:rPr lang="en-US" sz="1800" u="sng" dirty="0"/>
              <a:t>Subdistricts S-2a, S-2b, S-3, S-4, S-5, S-6, S-7, S-8, S-9, and E</a:t>
            </a:r>
            <a:r>
              <a:rPr lang="en-US" sz="2000" dirty="0"/>
              <a:t>.</a:t>
            </a:r>
          </a:p>
          <a:p>
            <a:pPr marL="0" indent="0" algn="just">
              <a:lnSpc>
                <a:spcPct val="120000"/>
              </a:lnSpc>
              <a:buNone/>
            </a:pPr>
            <a:r>
              <a:rPr lang="en-US" dirty="0"/>
              <a:t>	</a:t>
            </a:r>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27</a:t>
            </a:fld>
            <a:endParaRPr lang="en-US" dirty="0"/>
          </a:p>
        </p:txBody>
      </p:sp>
      <p:pic>
        <p:nvPicPr>
          <p:cNvPr id="6" name="Picture 5">
            <a:extLst>
              <a:ext uri="{FF2B5EF4-FFF2-40B4-BE49-F238E27FC236}">
                <a16:creationId xmlns:a16="http://schemas.microsoft.com/office/drawing/2014/main" id="{82C29B2E-2E1C-4CEF-94BB-096E95B888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9716" y="2115239"/>
            <a:ext cx="6700918" cy="3191275"/>
          </a:xfrm>
          <a:prstGeom prst="rect">
            <a:avLst/>
          </a:prstGeom>
        </p:spPr>
      </p:pic>
    </p:spTree>
    <p:extLst>
      <p:ext uri="{BB962C8B-B14F-4D97-AF65-F5344CB8AC3E}">
        <p14:creationId xmlns:p14="http://schemas.microsoft.com/office/powerpoint/2010/main" val="2078647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21</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62500" lnSpcReduction="20000"/>
          </a:bodyPr>
          <a:lstStyle/>
          <a:p>
            <a:pPr marL="0" indent="0" algn="just">
              <a:lnSpc>
                <a:spcPct val="120000"/>
              </a:lnSpc>
              <a:spcBef>
                <a:spcPts val="0"/>
              </a:spcBef>
              <a:spcAft>
                <a:spcPts val="600"/>
              </a:spcAft>
              <a:buNone/>
            </a:pPr>
            <a:r>
              <a:rPr lang="en-US" b="1" dirty="0"/>
              <a:t>SEC. 51P-521.109.		</a:t>
            </a:r>
          </a:p>
          <a:p>
            <a:pPr marL="0" indent="0" algn="just">
              <a:lnSpc>
                <a:spcPct val="120000"/>
              </a:lnSpc>
              <a:spcBef>
                <a:spcPts val="0"/>
              </a:spcBef>
              <a:spcAft>
                <a:spcPts val="600"/>
              </a:spcAft>
              <a:buNone/>
            </a:pPr>
            <a:r>
              <a:rPr lang="en-US" b="1" dirty="0"/>
              <a:t>YARD, LOT, AND SPACE REGULATIONS.</a:t>
            </a:r>
          </a:p>
          <a:p>
            <a:pPr marL="0" indent="0" algn="just">
              <a:lnSpc>
                <a:spcPct val="120000"/>
              </a:lnSpc>
              <a:spcBef>
                <a:spcPts val="0"/>
              </a:spcBef>
              <a:spcAft>
                <a:spcPts val="600"/>
              </a:spcAft>
              <a:buNone/>
            </a:pPr>
            <a:r>
              <a:rPr lang="en-US" dirty="0"/>
              <a:t>(b)	</a:t>
            </a:r>
            <a:r>
              <a:rPr lang="en-US" u="sng" dirty="0"/>
              <a:t>Subdistricts S-2a, S-2b, S-3, S-4, S-5, S-6, S-7, S-8, S-9, and E</a:t>
            </a:r>
            <a:r>
              <a:rPr lang="en-US" sz="3200" dirty="0"/>
              <a:t>.</a:t>
            </a:r>
          </a:p>
          <a:p>
            <a:pPr marL="0" indent="0">
              <a:lnSpc>
                <a:spcPct val="120000"/>
              </a:lnSpc>
              <a:spcAft>
                <a:spcPts val="600"/>
              </a:spcAft>
              <a:buNone/>
            </a:pPr>
            <a:r>
              <a:rPr lang="en-US" dirty="0"/>
              <a:t>	(4)	</a:t>
            </a:r>
            <a:r>
              <a:rPr lang="en-US" u="sng" dirty="0"/>
              <a:t>Floor area ratio</a:t>
            </a:r>
            <a:r>
              <a:rPr lang="en-US" dirty="0"/>
              <a:t>.</a:t>
            </a:r>
          </a:p>
          <a:p>
            <a:pPr marL="0" indent="0">
              <a:lnSpc>
                <a:spcPct val="120000"/>
              </a:lnSpc>
              <a:spcAft>
                <a:spcPts val="600"/>
              </a:spcAft>
              <a:buNone/>
            </a:pPr>
            <a:r>
              <a:rPr lang="en-US" dirty="0"/>
              <a:t> 		</a:t>
            </a:r>
            <a:r>
              <a:rPr lang="en-US" u="sng" dirty="0"/>
              <a:t>(B)</a:t>
            </a:r>
            <a:r>
              <a:rPr lang="en-US" dirty="0"/>
              <a:t>	</a:t>
            </a:r>
            <a:r>
              <a:rPr lang="en-US" u="dbl" dirty="0"/>
              <a:t>Subdistricts S-2a, S-2b, and S-9.</a:t>
            </a:r>
            <a:r>
              <a:rPr lang="en-US" dirty="0"/>
              <a:t> </a:t>
            </a:r>
            <a:r>
              <a:rPr lang="en-US" u="sng" dirty="0"/>
              <a:t>Maximum floor area ratio in Subdistrict</a:t>
            </a:r>
            <a:r>
              <a:rPr lang="en-US" u="sng" strike="sngStrike" dirty="0"/>
              <a:t>s</a:t>
            </a:r>
            <a:r>
              <a:rPr lang="en-US" u="sng" dirty="0"/>
              <a:t> S-2a, S-2b, and S-9 is 0.5.</a:t>
            </a:r>
            <a:endParaRPr lang="en-US" dirty="0"/>
          </a:p>
          <a:p>
            <a:pPr marL="0" indent="0">
              <a:lnSpc>
                <a:spcPct val="120000"/>
              </a:lnSpc>
              <a:spcAft>
                <a:spcPts val="600"/>
              </a:spcAft>
              <a:buNone/>
            </a:pPr>
            <a:r>
              <a:rPr lang="en-US" dirty="0"/>
              <a:t>		(</a:t>
            </a:r>
            <a:r>
              <a:rPr lang="en-US" u="sng" dirty="0"/>
              <a:t>C</a:t>
            </a:r>
            <a:r>
              <a:rPr lang="en-US" dirty="0"/>
              <a:t>[</a:t>
            </a:r>
            <a:r>
              <a:rPr lang="en-US" strike="sngStrike" dirty="0"/>
              <a:t>B</a:t>
            </a:r>
            <a:r>
              <a:rPr lang="en-US" dirty="0"/>
              <a:t>])	</a:t>
            </a:r>
            <a:r>
              <a:rPr lang="en-US" u="sng" dirty="0"/>
              <a:t>Subdistrict</a:t>
            </a:r>
            <a:r>
              <a:rPr lang="en-US" u="sng" strike="sngStrike" dirty="0"/>
              <a:t>s</a:t>
            </a:r>
            <a:r>
              <a:rPr lang="en-US" u="sng" dirty="0"/>
              <a:t> S-7 </a:t>
            </a:r>
            <a:r>
              <a:rPr lang="en-US" u="sng" strike="sngStrike" dirty="0"/>
              <a:t>and S-9</a:t>
            </a:r>
            <a:r>
              <a:rPr lang="en-US" dirty="0"/>
              <a:t>.  Maximum floor area ratio in Subdistrict</a:t>
            </a:r>
            <a:r>
              <a:rPr lang="en-US" strike="sngStrike" dirty="0"/>
              <a:t>s</a:t>
            </a:r>
            <a:r>
              <a:rPr lang="en-US" dirty="0"/>
              <a:t> S-7 </a:t>
            </a:r>
            <a:r>
              <a:rPr lang="en-US" strike="sngStrike" dirty="0"/>
              <a:t>and S-9</a:t>
            </a:r>
            <a:r>
              <a:rPr lang="en-US" dirty="0"/>
              <a:t> is 0.15.</a:t>
            </a:r>
          </a:p>
          <a:p>
            <a:pPr marL="0" indent="0">
              <a:lnSpc>
                <a:spcPct val="120000"/>
              </a:lnSpc>
              <a:spcAft>
                <a:spcPts val="600"/>
              </a:spcAft>
              <a:buNone/>
            </a:pPr>
            <a:r>
              <a:rPr lang="en-US" dirty="0"/>
              <a:t>		(</a:t>
            </a:r>
            <a:r>
              <a:rPr lang="en-US" u="sng" dirty="0"/>
              <a:t>D</a:t>
            </a:r>
            <a:r>
              <a:rPr lang="en-US" dirty="0"/>
              <a:t>[</a:t>
            </a:r>
            <a:r>
              <a:rPr lang="en-US" strike="sngStrike" dirty="0"/>
              <a:t>C</a:t>
            </a:r>
            <a:r>
              <a:rPr lang="en-US" dirty="0"/>
              <a:t>])	</a:t>
            </a:r>
            <a:r>
              <a:rPr lang="en-US" u="sng" dirty="0"/>
              <a:t>Applicability of floor area ratio</a:t>
            </a:r>
            <a:r>
              <a:rPr lang="en-US" dirty="0"/>
              <a:t>.  In Subdistricts </a:t>
            </a:r>
            <a:r>
              <a:rPr lang="en-US" u="sng" dirty="0"/>
              <a:t>S-2a, S-2b,</a:t>
            </a:r>
            <a:r>
              <a:rPr lang="en-US" dirty="0"/>
              <a:t> S-7, S-9, and E, maximum floor area ratio applies only to non-residential development.</a:t>
            </a:r>
          </a:p>
          <a:p>
            <a:pPr marL="0" indent="0">
              <a:lnSpc>
                <a:spcPct val="120000"/>
              </a:lnSpc>
              <a:spcAft>
                <a:spcPts val="600"/>
              </a:spcAft>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28</a:t>
            </a:fld>
            <a:endParaRPr lang="en-US" dirty="0"/>
          </a:p>
        </p:txBody>
      </p:sp>
    </p:spTree>
    <p:extLst>
      <p:ext uri="{BB962C8B-B14F-4D97-AF65-F5344CB8AC3E}">
        <p14:creationId xmlns:p14="http://schemas.microsoft.com/office/powerpoint/2010/main" val="2768141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21</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55000" lnSpcReduction="20000"/>
          </a:bodyPr>
          <a:lstStyle/>
          <a:p>
            <a:pPr marL="0" indent="0" algn="just">
              <a:lnSpc>
                <a:spcPct val="120000"/>
              </a:lnSpc>
              <a:spcBef>
                <a:spcPts val="0"/>
              </a:spcBef>
              <a:spcAft>
                <a:spcPts val="600"/>
              </a:spcAft>
              <a:buNone/>
            </a:pPr>
            <a:r>
              <a:rPr lang="en-US" sz="3200" b="1" dirty="0"/>
              <a:t>SEC. 51P-521.109.		</a:t>
            </a:r>
          </a:p>
          <a:p>
            <a:pPr marL="0" indent="0" algn="just">
              <a:lnSpc>
                <a:spcPct val="120000"/>
              </a:lnSpc>
              <a:spcBef>
                <a:spcPts val="0"/>
              </a:spcBef>
              <a:spcAft>
                <a:spcPts val="600"/>
              </a:spcAft>
              <a:buNone/>
            </a:pPr>
            <a:r>
              <a:rPr lang="en-US" sz="3200" b="1" dirty="0"/>
              <a:t>YARD, LOT, AND SPACE REGULATIONS.</a:t>
            </a:r>
          </a:p>
          <a:p>
            <a:pPr marL="0" indent="0" algn="just">
              <a:lnSpc>
                <a:spcPct val="120000"/>
              </a:lnSpc>
              <a:spcBef>
                <a:spcPts val="0"/>
              </a:spcBef>
              <a:spcAft>
                <a:spcPts val="600"/>
              </a:spcAft>
              <a:buNone/>
            </a:pPr>
            <a:r>
              <a:rPr lang="en-US" sz="3200" dirty="0"/>
              <a:t>(b)	</a:t>
            </a:r>
            <a:r>
              <a:rPr lang="en-US" sz="3200" u="sng" dirty="0"/>
              <a:t>Subdistricts S-2a, S-2b, S-3, S-4, S-5, S-6, S-7, S-8, S-9, and E</a:t>
            </a:r>
            <a:r>
              <a:rPr lang="en-US" sz="3800" dirty="0"/>
              <a:t>.</a:t>
            </a:r>
          </a:p>
          <a:p>
            <a:pPr marL="0" indent="0" algn="just">
              <a:lnSpc>
                <a:spcPct val="120000"/>
              </a:lnSpc>
              <a:spcAft>
                <a:spcPts val="600"/>
              </a:spcAft>
              <a:buNone/>
            </a:pPr>
            <a:r>
              <a:rPr lang="en-US" sz="3200" dirty="0"/>
              <a:t>	(6)	</a:t>
            </a:r>
            <a:r>
              <a:rPr lang="en-US" sz="3200" u="sng" dirty="0"/>
              <a:t>Height</a:t>
            </a:r>
            <a:r>
              <a:rPr lang="en-US" sz="3200" dirty="0"/>
              <a:t>.  </a:t>
            </a:r>
          </a:p>
          <a:p>
            <a:pPr marL="0" indent="0" algn="just">
              <a:lnSpc>
                <a:spcPct val="120000"/>
              </a:lnSpc>
              <a:spcAft>
                <a:spcPts val="600"/>
              </a:spcAft>
              <a:buNone/>
            </a:pPr>
            <a:r>
              <a:rPr lang="en-US" sz="3200" dirty="0"/>
              <a:t>		</a:t>
            </a:r>
            <a:r>
              <a:rPr lang="en-US" sz="3200" u="sng" dirty="0"/>
              <a:t>(C)</a:t>
            </a:r>
            <a:r>
              <a:rPr lang="en-US" sz="3200" dirty="0"/>
              <a:t>	</a:t>
            </a:r>
            <a:r>
              <a:rPr lang="en-US" sz="3200" u="dbl" dirty="0"/>
              <a:t>Subdistricts S-2b and S-9.</a:t>
            </a:r>
            <a:r>
              <a:rPr lang="en-US" sz="3200" u="sng" dirty="0"/>
              <a:t>  If any portion of a structure is over 26 feet in height, that portion may not be located above a residential proximity slope.  Except for chimneys, structures listed in Section 51A-4.408(a)(2) may project through the slope to a height not to exceed the maximum structure height, or 12 feet above the slope, whichever is less.  Chimneys may project through the slope to a height 12 feet above the slope and 12 feet above the maximum structure height.</a:t>
            </a:r>
            <a:endParaRPr lang="en-US" sz="3200" dirty="0"/>
          </a:p>
          <a:p>
            <a:pPr marL="0" indent="0" algn="just">
              <a:lnSpc>
                <a:spcPct val="120000"/>
              </a:lnSpc>
              <a:spcBef>
                <a:spcPts val="0"/>
              </a:spcBef>
              <a:spcAft>
                <a:spcPts val="600"/>
              </a:spcAft>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29</a:t>
            </a:fld>
            <a:endParaRPr lang="en-US" dirty="0"/>
          </a:p>
        </p:txBody>
      </p:sp>
    </p:spTree>
    <p:extLst>
      <p:ext uri="{BB962C8B-B14F-4D97-AF65-F5344CB8AC3E}">
        <p14:creationId xmlns:p14="http://schemas.microsoft.com/office/powerpoint/2010/main" val="1276882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2</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a:bodyPr>
          <a:lstStyle/>
          <a:p>
            <a:pPr marL="0" indent="0" algn="just">
              <a:lnSpc>
                <a:spcPct val="100000"/>
              </a:lnSpc>
              <a:spcBef>
                <a:spcPts val="0"/>
              </a:spcBef>
              <a:spcAft>
                <a:spcPts val="600"/>
              </a:spcAft>
              <a:buNone/>
            </a:pPr>
            <a:r>
              <a:rPr lang="en-US" b="1" dirty="0"/>
              <a:t>SEC. 51P-521.103. 			</a:t>
            </a:r>
          </a:p>
          <a:p>
            <a:pPr marL="0" indent="0" algn="just">
              <a:lnSpc>
                <a:spcPct val="100000"/>
              </a:lnSpc>
              <a:spcBef>
                <a:spcPts val="0"/>
              </a:spcBef>
              <a:spcAft>
                <a:spcPts val="600"/>
              </a:spcAft>
              <a:buNone/>
            </a:pPr>
            <a:r>
              <a:rPr lang="en-US" b="1" dirty="0"/>
              <a:t>DEFINITIONS AND INTERPRETATIONS.</a:t>
            </a:r>
            <a:endParaRPr lang="en-US" dirty="0"/>
          </a:p>
          <a:p>
            <a:pPr marL="0" indent="0" algn="just">
              <a:lnSpc>
                <a:spcPct val="100000"/>
              </a:lnSpc>
              <a:spcBef>
                <a:spcPts val="0"/>
              </a:spcBef>
              <a:spcAft>
                <a:spcPts val="600"/>
              </a:spcAft>
              <a:buNone/>
            </a:pPr>
            <a:r>
              <a:rPr lang="en-US" u="sng" dirty="0"/>
              <a:t>(5)</a:t>
            </a:r>
            <a:r>
              <a:rPr lang="en-US" dirty="0"/>
              <a:t>	</a:t>
            </a:r>
            <a:r>
              <a:rPr lang="en-US" u="sng" dirty="0"/>
              <a:t>STREET FRONTAGE means the portion of a building that must be located within the required setback area, expressed as a percentage of lot width.</a:t>
            </a:r>
            <a:endParaRPr lang="en-US" dirty="0"/>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3</a:t>
            </a:fld>
            <a:endParaRPr lang="en-US" dirty="0"/>
          </a:p>
        </p:txBody>
      </p:sp>
    </p:spTree>
    <p:extLst>
      <p:ext uri="{BB962C8B-B14F-4D97-AF65-F5344CB8AC3E}">
        <p14:creationId xmlns:p14="http://schemas.microsoft.com/office/powerpoint/2010/main" val="2557536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22</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47500" lnSpcReduction="20000"/>
          </a:bodyPr>
          <a:lstStyle/>
          <a:p>
            <a:pPr marL="0" indent="0" algn="just">
              <a:lnSpc>
                <a:spcPct val="120000"/>
              </a:lnSpc>
              <a:spcBef>
                <a:spcPts val="0"/>
              </a:spcBef>
              <a:spcAft>
                <a:spcPts val="600"/>
              </a:spcAft>
              <a:buNone/>
            </a:pPr>
            <a:r>
              <a:rPr lang="en-US" sz="4400" b="1" dirty="0"/>
              <a:t>SEC. 51P-521.109.		</a:t>
            </a:r>
          </a:p>
          <a:p>
            <a:pPr marL="0" indent="0" algn="just">
              <a:lnSpc>
                <a:spcPct val="120000"/>
              </a:lnSpc>
              <a:spcBef>
                <a:spcPts val="0"/>
              </a:spcBef>
              <a:spcAft>
                <a:spcPts val="600"/>
              </a:spcAft>
              <a:buNone/>
            </a:pPr>
            <a:r>
              <a:rPr lang="en-US" sz="4400" b="1" dirty="0"/>
              <a:t>YARD, LOT, AND SPACE REGULATIONS.</a:t>
            </a:r>
          </a:p>
          <a:p>
            <a:pPr marL="0" indent="0" algn="just">
              <a:lnSpc>
                <a:spcPct val="120000"/>
              </a:lnSpc>
              <a:spcBef>
                <a:spcPts val="0"/>
              </a:spcBef>
              <a:spcAft>
                <a:spcPts val="600"/>
              </a:spcAft>
              <a:buNone/>
            </a:pPr>
            <a:r>
              <a:rPr lang="en-US" sz="4400" dirty="0"/>
              <a:t>(b)	</a:t>
            </a:r>
            <a:r>
              <a:rPr lang="en-US" sz="4400" u="sng" dirty="0"/>
              <a:t>Subdistricts S-2a, S-2b, S-3, S-4, S-5, S-6, S-7, S-8, S-9, </a:t>
            </a:r>
            <a:r>
              <a:rPr lang="en-US" sz="4400" dirty="0"/>
              <a:t>	</a:t>
            </a:r>
            <a:r>
              <a:rPr lang="en-US" sz="4400" u="sng" dirty="0"/>
              <a:t>and E</a:t>
            </a:r>
            <a:r>
              <a:rPr lang="en-US" sz="4400" dirty="0"/>
              <a:t>.</a:t>
            </a:r>
          </a:p>
          <a:p>
            <a:pPr marL="0" indent="0" algn="just">
              <a:lnSpc>
                <a:spcPct val="120000"/>
              </a:lnSpc>
              <a:spcAft>
                <a:spcPts val="600"/>
              </a:spcAft>
              <a:buNone/>
            </a:pPr>
            <a:r>
              <a:rPr lang="en-US" sz="4400" dirty="0"/>
              <a:t>	(8)	</a:t>
            </a:r>
            <a:r>
              <a:rPr lang="en-US" sz="4400" u="sng" dirty="0"/>
              <a:t>Stories</a:t>
            </a:r>
            <a:r>
              <a:rPr lang="en-US" sz="4400" dirty="0"/>
              <a:t>.  </a:t>
            </a:r>
          </a:p>
          <a:p>
            <a:pPr marL="0" indent="0" algn="just">
              <a:lnSpc>
                <a:spcPct val="120000"/>
              </a:lnSpc>
              <a:spcAft>
                <a:spcPts val="600"/>
              </a:spcAft>
              <a:buNone/>
            </a:pPr>
            <a:r>
              <a:rPr lang="en-US" sz="4400" dirty="0"/>
              <a:t> 		</a:t>
            </a:r>
            <a:r>
              <a:rPr lang="en-US" sz="4400" u="sng" dirty="0"/>
              <a:t>(A)</a:t>
            </a:r>
            <a:r>
              <a:rPr lang="en-US" sz="4400" dirty="0"/>
              <a:t>	</a:t>
            </a:r>
            <a:r>
              <a:rPr lang="en-US" sz="4400" u="dbl" dirty="0"/>
              <a:t>Subdistricts S-3, S-4, S-5, S-6, S-7, S-8, and E</a:t>
            </a:r>
            <a:r>
              <a:rPr lang="en-US" sz="4400" dirty="0"/>
              <a:t>.  Maximum number of stories for residential structures is three. For non-residential structures, no maximum number of stories. (Ord. Nos. 24425; 24914; 27716; 29587; 29785; 29989; 30305)</a:t>
            </a:r>
          </a:p>
          <a:p>
            <a:pPr marL="0" indent="0" algn="just">
              <a:lnSpc>
                <a:spcPct val="120000"/>
              </a:lnSpc>
              <a:spcAft>
                <a:spcPts val="600"/>
              </a:spcAft>
              <a:buNone/>
            </a:pPr>
            <a:r>
              <a:rPr lang="en-US" sz="4400" dirty="0"/>
              <a:t> 		</a:t>
            </a:r>
            <a:r>
              <a:rPr lang="en-US" sz="4400" u="sng" dirty="0"/>
              <a:t>(B)</a:t>
            </a:r>
            <a:r>
              <a:rPr lang="en-US" sz="4400" dirty="0"/>
              <a:t>	</a:t>
            </a:r>
            <a:r>
              <a:rPr lang="en-US" sz="4400" u="dbl" dirty="0"/>
              <a:t>Subdistricts S-2a, S-2b, and S-9</a:t>
            </a:r>
            <a:r>
              <a:rPr lang="en-US" sz="4400" u="sng" dirty="0"/>
              <a:t>.</a:t>
            </a:r>
            <a:r>
              <a:rPr lang="en-US" sz="4400" dirty="0"/>
              <a:t>  </a:t>
            </a:r>
            <a:r>
              <a:rPr lang="en-US" sz="4400" u="sng" dirty="0"/>
              <a:t>No maximum number of stories.</a:t>
            </a:r>
            <a:r>
              <a:rPr lang="en-US" sz="4400" dirty="0"/>
              <a:t>	</a:t>
            </a:r>
          </a:p>
          <a:p>
            <a:pPr marL="0" indent="0" algn="just">
              <a:lnSpc>
                <a:spcPct val="120000"/>
              </a:lnSpc>
              <a:spcBef>
                <a:spcPts val="0"/>
              </a:spcBef>
              <a:spcAft>
                <a:spcPts val="600"/>
              </a:spcAft>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30</a:t>
            </a:fld>
            <a:endParaRPr lang="en-US" dirty="0"/>
          </a:p>
        </p:txBody>
      </p:sp>
    </p:spTree>
    <p:extLst>
      <p:ext uri="{BB962C8B-B14F-4D97-AF65-F5344CB8AC3E}">
        <p14:creationId xmlns:p14="http://schemas.microsoft.com/office/powerpoint/2010/main" val="3734847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22</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32500" lnSpcReduction="20000"/>
          </a:bodyPr>
          <a:lstStyle/>
          <a:p>
            <a:pPr marL="0" indent="0" algn="just">
              <a:lnSpc>
                <a:spcPct val="120000"/>
              </a:lnSpc>
              <a:spcBef>
                <a:spcPts val="0"/>
              </a:spcBef>
              <a:spcAft>
                <a:spcPts val="600"/>
              </a:spcAft>
              <a:buNone/>
            </a:pPr>
            <a:r>
              <a:rPr lang="en-US" sz="4900" b="1" dirty="0"/>
              <a:t>SEC. 51P-521.109.		</a:t>
            </a:r>
          </a:p>
          <a:p>
            <a:pPr marL="0" indent="0" algn="just">
              <a:lnSpc>
                <a:spcPct val="120000"/>
              </a:lnSpc>
              <a:spcBef>
                <a:spcPts val="0"/>
              </a:spcBef>
              <a:spcAft>
                <a:spcPts val="600"/>
              </a:spcAft>
              <a:buNone/>
            </a:pPr>
            <a:r>
              <a:rPr lang="en-US" sz="4900" b="1" dirty="0"/>
              <a:t>YARD, LOT, AND SPACE REGULATIONS.</a:t>
            </a:r>
          </a:p>
          <a:p>
            <a:pPr marL="0" indent="0" algn="just">
              <a:lnSpc>
                <a:spcPct val="120000"/>
              </a:lnSpc>
              <a:spcBef>
                <a:spcPts val="0"/>
              </a:spcBef>
              <a:spcAft>
                <a:spcPts val="600"/>
              </a:spcAft>
              <a:buNone/>
            </a:pPr>
            <a:r>
              <a:rPr lang="en-US" sz="4900" dirty="0"/>
              <a:t>(b)	</a:t>
            </a:r>
            <a:r>
              <a:rPr lang="en-US" sz="4900" u="sng" dirty="0"/>
              <a:t>Subdistricts S-2a, S-2b, S-3, S-4, S-5, S-6, S-7, S-8, S-9, and E</a:t>
            </a:r>
            <a:r>
              <a:rPr lang="en-US" sz="4900" dirty="0"/>
              <a:t>.</a:t>
            </a:r>
          </a:p>
          <a:p>
            <a:pPr marL="0" indent="0" algn="just">
              <a:lnSpc>
                <a:spcPct val="120000"/>
              </a:lnSpc>
              <a:spcAft>
                <a:spcPts val="600"/>
              </a:spcAft>
              <a:buNone/>
            </a:pPr>
            <a:r>
              <a:rPr lang="en-US" sz="4900" dirty="0"/>
              <a:t>	</a:t>
            </a:r>
            <a:r>
              <a:rPr lang="en-US" sz="4900" u="sng" dirty="0"/>
              <a:t>(9)</a:t>
            </a:r>
            <a:r>
              <a:rPr lang="en-US" sz="4900" dirty="0"/>
              <a:t>	</a:t>
            </a:r>
            <a:r>
              <a:rPr lang="en-US" sz="4900" u="dbl" dirty="0"/>
              <a:t>Lighting</a:t>
            </a:r>
            <a:r>
              <a:rPr lang="en-US" sz="4900" u="sng" dirty="0"/>
              <a:t>.</a:t>
            </a:r>
            <a:endParaRPr lang="en-US" sz="4900" dirty="0"/>
          </a:p>
          <a:p>
            <a:pPr marL="0" indent="0" algn="just">
              <a:lnSpc>
                <a:spcPct val="120000"/>
              </a:lnSpc>
              <a:spcAft>
                <a:spcPts val="600"/>
              </a:spcAft>
              <a:buNone/>
            </a:pPr>
            <a:r>
              <a:rPr lang="en-US" sz="4900" dirty="0"/>
              <a:t>		</a:t>
            </a:r>
            <a:r>
              <a:rPr lang="en-US" sz="4900" u="sng" dirty="0"/>
              <a:t>(A)</a:t>
            </a:r>
            <a:r>
              <a:rPr lang="en-US" sz="4900" dirty="0"/>
              <a:t>	</a:t>
            </a:r>
            <a:r>
              <a:rPr lang="en-US" sz="4900" u="dbl" dirty="0"/>
              <a:t>Subdistricts S-2a, S-2b, and S-9</a:t>
            </a:r>
            <a:r>
              <a:rPr lang="en-US" sz="4900" u="sng" dirty="0"/>
              <a:t>.</a:t>
            </a:r>
            <a:r>
              <a:rPr lang="en-US" sz="4900" dirty="0"/>
              <a:t>  </a:t>
            </a:r>
          </a:p>
          <a:p>
            <a:pPr marL="0" indent="0" algn="just">
              <a:lnSpc>
                <a:spcPct val="120000"/>
              </a:lnSpc>
              <a:spcAft>
                <a:spcPts val="600"/>
              </a:spcAft>
              <a:buNone/>
            </a:pPr>
            <a:r>
              <a:rPr lang="en-US" sz="4900" dirty="0"/>
              <a:t>			</a:t>
            </a:r>
            <a:r>
              <a:rPr lang="en-US" sz="4900" u="sng" dirty="0"/>
              <a:t>(</a:t>
            </a:r>
            <a:r>
              <a:rPr lang="en-US" sz="4900" u="sng" dirty="0" err="1"/>
              <a:t>i</a:t>
            </a:r>
            <a:r>
              <a:rPr lang="en-US" sz="4900" u="sng" dirty="0"/>
              <a:t>)</a:t>
            </a:r>
            <a:r>
              <a:rPr lang="en-US" sz="4900" dirty="0"/>
              <a:t>	</a:t>
            </a:r>
            <a:r>
              <a:rPr lang="en-US" sz="4900" u="sng" dirty="0"/>
              <a:t>Except as provided in this section, lighting must comply with all applicable height and lighting requirements in Chapter 51A.</a:t>
            </a:r>
          </a:p>
          <a:p>
            <a:pPr marL="0" indent="0" algn="just">
              <a:lnSpc>
                <a:spcPct val="120000"/>
              </a:lnSpc>
              <a:spcAft>
                <a:spcPts val="600"/>
              </a:spcAft>
              <a:buNone/>
            </a:pPr>
            <a:r>
              <a:rPr lang="en-US" sz="4900" dirty="0"/>
              <a:t>			</a:t>
            </a:r>
            <a:r>
              <a:rPr lang="en-US" sz="4900" u="sng" dirty="0"/>
              <a:t>(ii)</a:t>
            </a:r>
            <a:r>
              <a:rPr lang="en-US" sz="4900" dirty="0"/>
              <a:t>	</a:t>
            </a:r>
            <a:r>
              <a:rPr lang="en-US" sz="4900" u="sng" dirty="0"/>
              <a:t>Light fixtures attached to poles may not be located above 35 feet in height. </a:t>
            </a:r>
          </a:p>
          <a:p>
            <a:pPr marL="0" indent="0" algn="just">
              <a:lnSpc>
                <a:spcPct val="120000"/>
              </a:lnSpc>
              <a:spcAft>
                <a:spcPts val="600"/>
              </a:spcAft>
              <a:buNone/>
            </a:pPr>
            <a:r>
              <a:rPr lang="en-US" sz="4900" dirty="0"/>
              <a:t>			</a:t>
            </a:r>
            <a:r>
              <a:rPr lang="en-US" sz="4900" u="sng" dirty="0"/>
              <a:t>(iii)</a:t>
            </a:r>
            <a:r>
              <a:rPr lang="en-US" sz="4900" dirty="0"/>
              <a:t>	</a:t>
            </a:r>
            <a:r>
              <a:rPr lang="en-US" sz="4900" u="sng" dirty="0"/>
              <a:t>All light sources mounted on poles or attached to buildings must utilize a 15-degree below horizontal, full, visual cut-off fixture. </a:t>
            </a:r>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31</a:t>
            </a:fld>
            <a:endParaRPr lang="en-US" dirty="0"/>
          </a:p>
        </p:txBody>
      </p:sp>
    </p:spTree>
    <p:extLst>
      <p:ext uri="{BB962C8B-B14F-4D97-AF65-F5344CB8AC3E}">
        <p14:creationId xmlns:p14="http://schemas.microsoft.com/office/powerpoint/2010/main" val="2010755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22</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Autofit/>
          </a:bodyPr>
          <a:lstStyle/>
          <a:p>
            <a:pPr marL="0" indent="0" algn="just">
              <a:lnSpc>
                <a:spcPct val="100000"/>
              </a:lnSpc>
              <a:spcBef>
                <a:spcPts val="0"/>
              </a:spcBef>
              <a:buNone/>
            </a:pPr>
            <a:r>
              <a:rPr lang="en-US" sz="1800" b="1" dirty="0"/>
              <a:t>SEC. 51P-521.109.		</a:t>
            </a:r>
          </a:p>
          <a:p>
            <a:pPr marL="0" indent="0" algn="just">
              <a:lnSpc>
                <a:spcPct val="100000"/>
              </a:lnSpc>
              <a:spcBef>
                <a:spcPts val="0"/>
              </a:spcBef>
              <a:spcAft>
                <a:spcPts val="600"/>
              </a:spcAft>
              <a:buNone/>
            </a:pPr>
            <a:r>
              <a:rPr lang="en-US" sz="1800" b="1" dirty="0"/>
              <a:t>YARD, LOT, AND SPACE REGULATIONS.</a:t>
            </a:r>
          </a:p>
          <a:p>
            <a:pPr marL="0" indent="0" algn="just">
              <a:lnSpc>
                <a:spcPct val="100000"/>
              </a:lnSpc>
              <a:spcBef>
                <a:spcPts val="0"/>
              </a:spcBef>
              <a:spcAft>
                <a:spcPts val="600"/>
              </a:spcAft>
              <a:buNone/>
            </a:pPr>
            <a:r>
              <a:rPr lang="en-US" sz="1800" dirty="0"/>
              <a:t>(b)	</a:t>
            </a:r>
            <a:r>
              <a:rPr lang="en-US" sz="1800" u="sng" dirty="0"/>
              <a:t>Subdistricts S-2a, S-2b, S-3, S-4, S-5, S-6, S-7, S-8, S-9, and E</a:t>
            </a:r>
            <a:r>
              <a:rPr lang="en-US" sz="1800" dirty="0"/>
              <a:t>.</a:t>
            </a:r>
          </a:p>
          <a:p>
            <a:pPr marL="0" indent="0" algn="just">
              <a:lnSpc>
                <a:spcPct val="100000"/>
              </a:lnSpc>
              <a:spcBef>
                <a:spcPts val="0"/>
              </a:spcBef>
              <a:spcAft>
                <a:spcPts val="600"/>
              </a:spcAft>
              <a:buNone/>
            </a:pPr>
            <a:r>
              <a:rPr lang="en-US" sz="1800" dirty="0"/>
              <a:t>	</a:t>
            </a:r>
            <a:r>
              <a:rPr lang="en-US" sz="1800" u="sng" dirty="0"/>
              <a:t>(10)</a:t>
            </a:r>
            <a:r>
              <a:rPr lang="en-US" sz="1800" dirty="0"/>
              <a:t>	</a:t>
            </a:r>
            <a:r>
              <a:rPr lang="en-US" sz="1800" u="dbl" dirty="0"/>
              <a:t>Additional provisions in Subdistricts S-2a, S-2b, and S-9</a:t>
            </a:r>
            <a:r>
              <a:rPr lang="en-US" sz="1800" u="sng" dirty="0"/>
              <a:t>.</a:t>
            </a:r>
            <a:r>
              <a:rPr lang="en-US" sz="1800" dirty="0"/>
              <a:t>  </a:t>
            </a:r>
          </a:p>
          <a:p>
            <a:pPr marL="0" indent="0" algn="just">
              <a:lnSpc>
                <a:spcPct val="100000"/>
              </a:lnSpc>
              <a:spcBef>
                <a:spcPts val="0"/>
              </a:spcBef>
              <a:spcAft>
                <a:spcPts val="600"/>
              </a:spcAft>
              <a:buNone/>
            </a:pPr>
            <a:r>
              <a:rPr lang="en-US" sz="1800" dirty="0"/>
              <a:t>		</a:t>
            </a:r>
            <a:r>
              <a:rPr lang="en-US" sz="1800" u="sng" dirty="0"/>
              <a:t>(</a:t>
            </a:r>
            <a:r>
              <a:rPr lang="en-US" sz="1800" u="sng" dirty="0" err="1"/>
              <a:t>i</a:t>
            </a:r>
            <a:r>
              <a:rPr lang="en-US" sz="1800" u="sng" dirty="0"/>
              <a:t>)</a:t>
            </a:r>
            <a:r>
              <a:rPr lang="en-US" sz="1800" dirty="0"/>
              <a:t>	</a:t>
            </a:r>
            <a:r>
              <a:rPr lang="en-US" sz="1800" u="sng" dirty="0"/>
              <a:t>Single family residential use on lots less than 5,000 square feet:</a:t>
            </a:r>
            <a:endParaRPr lang="en-US" sz="1800" dirty="0"/>
          </a:p>
          <a:p>
            <a:pPr marL="0" indent="0" algn="just">
              <a:lnSpc>
                <a:spcPct val="100000"/>
              </a:lnSpc>
              <a:spcBef>
                <a:spcPts val="0"/>
              </a:spcBef>
              <a:buNone/>
            </a:pPr>
            <a:r>
              <a:rPr lang="en-US" sz="1800" dirty="0"/>
              <a:t>			</a:t>
            </a:r>
            <a:r>
              <a:rPr lang="en-US" sz="1800" u="sng" dirty="0"/>
              <a:t>(aa)</a:t>
            </a:r>
            <a:r>
              <a:rPr lang="en-US" sz="1800" dirty="0"/>
              <a:t>	</a:t>
            </a:r>
            <a:r>
              <a:rPr lang="en-US" sz="1800" u="sng" dirty="0"/>
              <a:t>Minimum front yard is eight feet.</a:t>
            </a:r>
            <a:endParaRPr lang="en-US" sz="1800" dirty="0"/>
          </a:p>
          <a:p>
            <a:pPr marL="0" indent="0" algn="just">
              <a:lnSpc>
                <a:spcPct val="100000"/>
              </a:lnSpc>
              <a:spcBef>
                <a:spcPts val="0"/>
              </a:spcBef>
              <a:buNone/>
            </a:pPr>
            <a:r>
              <a:rPr lang="en-US" sz="1800" dirty="0"/>
              <a:t>			</a:t>
            </a:r>
            <a:r>
              <a:rPr lang="en-US" sz="1800" u="sng" dirty="0"/>
              <a:t>(bb)</a:t>
            </a:r>
            <a:r>
              <a:rPr lang="en-US" sz="1800" dirty="0"/>
              <a:t>	</a:t>
            </a:r>
            <a:r>
              <a:rPr lang="en-US" sz="1800" u="sng" dirty="0"/>
              <a:t>There is no minimum side and rear yard.</a:t>
            </a:r>
            <a:endParaRPr lang="en-US" sz="1800" dirty="0"/>
          </a:p>
          <a:p>
            <a:pPr marL="0" indent="0" algn="just">
              <a:lnSpc>
                <a:spcPct val="100000"/>
              </a:lnSpc>
              <a:spcBef>
                <a:spcPts val="0"/>
              </a:spcBef>
              <a:spcAft>
                <a:spcPts val="600"/>
              </a:spcAft>
              <a:buNone/>
            </a:pPr>
            <a:r>
              <a:rPr lang="en-US" sz="1800" dirty="0"/>
              <a:t>			</a:t>
            </a:r>
            <a:r>
              <a:rPr lang="en-US" sz="1800" u="sng" dirty="0"/>
              <a:t>(cc)</a:t>
            </a:r>
            <a:r>
              <a:rPr lang="en-US" sz="1800" dirty="0"/>
              <a:t>	</a:t>
            </a:r>
            <a:r>
              <a:rPr lang="en-US" sz="1800" u="sng" dirty="0"/>
              <a:t>Maximum lot coverage is 60 percent.</a:t>
            </a:r>
          </a:p>
          <a:p>
            <a:pPr marL="0" indent="0" algn="just">
              <a:lnSpc>
                <a:spcPct val="100000"/>
              </a:lnSpc>
              <a:spcBef>
                <a:spcPts val="0"/>
              </a:spcBef>
              <a:spcAft>
                <a:spcPts val="600"/>
              </a:spcAft>
              <a:buNone/>
            </a:pPr>
            <a:r>
              <a:rPr lang="en-US" sz="1800" dirty="0"/>
              <a:t>		</a:t>
            </a:r>
            <a:r>
              <a:rPr lang="en-US" sz="1800" u="sng" dirty="0"/>
              <a:t>(ii)</a:t>
            </a:r>
            <a:r>
              <a:rPr lang="en-US" sz="1800" dirty="0"/>
              <a:t>	</a:t>
            </a:r>
            <a:r>
              <a:rPr lang="en-US" sz="1800" u="sng" dirty="0"/>
              <a:t>Single family residential use on lots 5,000 square feet or greater:</a:t>
            </a:r>
          </a:p>
          <a:p>
            <a:pPr marL="0" indent="0" algn="just">
              <a:lnSpc>
                <a:spcPct val="100000"/>
              </a:lnSpc>
              <a:spcBef>
                <a:spcPts val="0"/>
              </a:spcBef>
              <a:buNone/>
            </a:pPr>
            <a:r>
              <a:rPr lang="en-US" sz="1800" dirty="0"/>
              <a:t>			</a:t>
            </a:r>
            <a:r>
              <a:rPr lang="en-US" sz="1800" u="sng" dirty="0"/>
              <a:t>(aa)</a:t>
            </a:r>
            <a:r>
              <a:rPr lang="en-US" sz="1800" dirty="0"/>
              <a:t>	</a:t>
            </a:r>
            <a:r>
              <a:rPr lang="en-US" sz="1800" u="sng" dirty="0"/>
              <a:t>Minimum front yard is 25 feet.</a:t>
            </a:r>
            <a:r>
              <a:rPr lang="en-US" sz="1800" dirty="0"/>
              <a:t>				</a:t>
            </a:r>
            <a:r>
              <a:rPr lang="en-US" sz="1800" u="sng" dirty="0"/>
              <a:t>(bb)</a:t>
            </a:r>
            <a:r>
              <a:rPr lang="en-US" sz="1800" dirty="0"/>
              <a:t>	</a:t>
            </a:r>
            <a:r>
              <a:rPr lang="en-US" sz="1800" u="sng" dirty="0"/>
              <a:t>Minimum side and rear yard is five.</a:t>
            </a:r>
            <a:endParaRPr lang="en-US" sz="1800" dirty="0"/>
          </a:p>
          <a:p>
            <a:pPr marL="0" indent="0" algn="just">
              <a:lnSpc>
                <a:spcPct val="100000"/>
              </a:lnSpc>
              <a:spcBef>
                <a:spcPts val="0"/>
              </a:spcBef>
              <a:buNone/>
            </a:pPr>
            <a:r>
              <a:rPr lang="en-US" sz="1800" dirty="0"/>
              <a:t>			</a:t>
            </a:r>
            <a:r>
              <a:rPr lang="en-US" sz="1800" u="sng" dirty="0"/>
              <a:t>(cc)</a:t>
            </a:r>
            <a:r>
              <a:rPr lang="en-US" sz="1800" dirty="0"/>
              <a:t>	</a:t>
            </a:r>
            <a:r>
              <a:rPr lang="en-US" sz="1800" u="sng" dirty="0"/>
              <a:t>Maximum lot coverage is 45 percent.</a:t>
            </a:r>
            <a:endParaRPr lang="en-US" sz="1800"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32</a:t>
            </a:fld>
            <a:endParaRPr lang="en-US" dirty="0"/>
          </a:p>
        </p:txBody>
      </p:sp>
    </p:spTree>
    <p:extLst>
      <p:ext uri="{BB962C8B-B14F-4D97-AF65-F5344CB8AC3E}">
        <p14:creationId xmlns:p14="http://schemas.microsoft.com/office/powerpoint/2010/main" val="29845332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33-34</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55000" lnSpcReduction="20000"/>
          </a:bodyPr>
          <a:lstStyle/>
          <a:p>
            <a:pPr marL="0" indent="0" algn="just">
              <a:lnSpc>
                <a:spcPct val="120000"/>
              </a:lnSpc>
              <a:spcBef>
                <a:spcPts val="0"/>
              </a:spcBef>
              <a:spcAft>
                <a:spcPts val="600"/>
              </a:spcAft>
              <a:buNone/>
            </a:pPr>
            <a:r>
              <a:rPr lang="en-US" sz="3200" b="1" u="sng" dirty="0"/>
              <a:t>SEC. 51P-521.117.2.</a:t>
            </a:r>
            <a:r>
              <a:rPr lang="en-US" sz="3200" b="1" dirty="0"/>
              <a:t>	</a:t>
            </a:r>
            <a:r>
              <a:rPr lang="en-US" sz="3200" b="1" u="sng" dirty="0"/>
              <a:t>SUBDISTRICT S-1b ARCHITECTURAL DESIGN STANDARDS FOR BUILDING WALL ARTICULATION.</a:t>
            </a:r>
            <a:r>
              <a:rPr lang="en-US" sz="3200" dirty="0"/>
              <a:t> </a:t>
            </a:r>
          </a:p>
          <a:p>
            <a:pPr marL="0" indent="0" algn="just">
              <a:lnSpc>
                <a:spcPct val="120000"/>
              </a:lnSpc>
              <a:spcBef>
                <a:spcPts val="0"/>
              </a:spcBef>
              <a:spcAft>
                <a:spcPts val="600"/>
              </a:spcAft>
              <a:buNone/>
            </a:pPr>
            <a:r>
              <a:rPr lang="en-US" sz="3200" dirty="0"/>
              <a:t>	</a:t>
            </a:r>
            <a:r>
              <a:rPr lang="en-US" sz="3200" u="sng" dirty="0"/>
              <a:t>(a)</a:t>
            </a:r>
            <a:r>
              <a:rPr lang="en-US" sz="3200" dirty="0"/>
              <a:t>	</a:t>
            </a:r>
            <a:r>
              <a:rPr lang="en-US" sz="3200" u="sng" dirty="0"/>
              <a:t>The height of the exterior walls fronting on a public right-of-way must have vertical articulation with a minimum of two feet in vertical height for every 150 feet of horizontal length.</a:t>
            </a:r>
            <a:endParaRPr lang="en-US" sz="3200" dirty="0"/>
          </a:p>
          <a:p>
            <a:pPr marL="0" indent="0" algn="just">
              <a:lnSpc>
                <a:spcPct val="120000"/>
              </a:lnSpc>
              <a:spcBef>
                <a:spcPts val="0"/>
              </a:spcBef>
              <a:spcAft>
                <a:spcPts val="600"/>
              </a:spcAft>
              <a:buNone/>
            </a:pPr>
            <a:r>
              <a:rPr lang="en-US" sz="3200" dirty="0"/>
              <a:t>	</a:t>
            </a:r>
            <a:r>
              <a:rPr lang="en-US" sz="3200" u="sng" dirty="0"/>
              <a:t>(b)</a:t>
            </a:r>
            <a:r>
              <a:rPr lang="en-US" sz="3200" dirty="0"/>
              <a:t>	</a:t>
            </a:r>
            <a:r>
              <a:rPr lang="en-US" sz="3200" u="sng" dirty="0"/>
              <a:t>Horizontal recesses and indentations must be incorporated at the entry and planned office areas of a building. Recesses and indentations must be a minimum off three feet deep and occur no less than every 25 feet of horizontal wall distance. The horizontal recess feature must occur within the first 60 feet of a corner at any planned office area.</a:t>
            </a:r>
            <a:endParaRPr lang="en-US" sz="3200" dirty="0"/>
          </a:p>
          <a:p>
            <a:pPr marL="0" indent="0" algn="just">
              <a:lnSpc>
                <a:spcPct val="120000"/>
              </a:lnSpc>
              <a:spcBef>
                <a:spcPts val="0"/>
              </a:spcBef>
              <a:spcAft>
                <a:spcPts val="600"/>
              </a:spcAft>
              <a:buNone/>
            </a:pPr>
            <a:r>
              <a:rPr lang="en-US" sz="3200" dirty="0"/>
              <a:t>	</a:t>
            </a:r>
            <a:r>
              <a:rPr lang="en-US" sz="3200" u="sng" dirty="0"/>
              <a:t>(c)</a:t>
            </a:r>
            <a:r>
              <a:rPr lang="en-US" sz="3200" dirty="0"/>
              <a:t>	</a:t>
            </a:r>
            <a:r>
              <a:rPr lang="en-US" sz="3200" u="sng" dirty="0"/>
              <a:t>Canopies or sunscreens must be incorporated at entry and planned office areas of a building to provide protection from the elements and to create “shade and shadow” visual effects on the walls.</a:t>
            </a:r>
            <a:endParaRPr lang="en-US" sz="3200" dirty="0"/>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33</a:t>
            </a:fld>
            <a:endParaRPr lang="en-US" dirty="0"/>
          </a:p>
        </p:txBody>
      </p:sp>
    </p:spTree>
    <p:extLst>
      <p:ext uri="{BB962C8B-B14F-4D97-AF65-F5344CB8AC3E}">
        <p14:creationId xmlns:p14="http://schemas.microsoft.com/office/powerpoint/2010/main" val="30678744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t>Draft Ordinance PD-521</a:t>
            </a:r>
          </a:p>
        </p:txBody>
      </p:sp>
      <p:sp>
        <p:nvSpPr>
          <p:cNvPr id="3" name="Subtitle 2"/>
          <p:cNvSpPr>
            <a:spLocks noGrp="1"/>
          </p:cNvSpPr>
          <p:nvPr>
            <p:ph type="subTitle" idx="1"/>
          </p:nvPr>
        </p:nvSpPr>
        <p:spPr>
          <a:xfrm>
            <a:off x="685800" y="3747650"/>
            <a:ext cx="3788990" cy="1655762"/>
          </a:xfrm>
        </p:spPr>
        <p:txBody>
          <a:bodyPr>
            <a:normAutofit fontScale="92500"/>
          </a:bodyPr>
          <a:lstStyle/>
          <a:p>
            <a:r>
              <a:rPr lang="en-US" dirty="0"/>
              <a:t>Nathan Warren </a:t>
            </a:r>
          </a:p>
          <a:p>
            <a:r>
              <a:rPr lang="en-US" b="0" i="1" dirty="0"/>
              <a:t>Senior Planner </a:t>
            </a:r>
          </a:p>
          <a:p>
            <a:r>
              <a:rPr lang="en-US" dirty="0"/>
              <a:t>Sustainable Development and Construction</a:t>
            </a:r>
          </a:p>
        </p:txBody>
      </p:sp>
      <p:sp>
        <p:nvSpPr>
          <p:cNvPr id="4" name="Text Placeholder 3"/>
          <p:cNvSpPr>
            <a:spLocks noGrp="1"/>
          </p:cNvSpPr>
          <p:nvPr>
            <p:ph type="body" sz="quarter" idx="10"/>
          </p:nvPr>
        </p:nvSpPr>
        <p:spPr>
          <a:xfrm>
            <a:off x="685800" y="1822450"/>
            <a:ext cx="4432300" cy="1155700"/>
          </a:xfrm>
        </p:spPr>
        <p:txBody>
          <a:bodyPr>
            <a:normAutofit/>
          </a:bodyPr>
          <a:lstStyle/>
          <a:p>
            <a:r>
              <a:rPr lang="en-US" dirty="0"/>
              <a:t>Steering Committee</a:t>
            </a:r>
          </a:p>
          <a:p>
            <a:r>
              <a:rPr lang="en-US" dirty="0"/>
              <a:t>December 13, 2018</a:t>
            </a:r>
          </a:p>
        </p:txBody>
      </p:sp>
    </p:spTree>
    <p:extLst>
      <p:ext uri="{BB962C8B-B14F-4D97-AF65-F5344CB8AC3E}">
        <p14:creationId xmlns:p14="http://schemas.microsoft.com/office/powerpoint/2010/main" val="863557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8</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a:bodyPr>
          <a:lstStyle/>
          <a:p>
            <a:pPr marL="0" indent="0" algn="just">
              <a:lnSpc>
                <a:spcPct val="100000"/>
              </a:lnSpc>
              <a:spcBef>
                <a:spcPts val="0"/>
              </a:spcBef>
              <a:spcAft>
                <a:spcPts val="600"/>
              </a:spcAft>
              <a:buNone/>
            </a:pPr>
            <a:r>
              <a:rPr lang="en-US" b="1" dirty="0"/>
              <a:t>SEC. 51P-521.107.		MAIN USES.</a:t>
            </a:r>
            <a:r>
              <a:rPr lang="en-US" dirty="0"/>
              <a:t> </a:t>
            </a:r>
          </a:p>
          <a:p>
            <a:pPr marL="0" indent="0" algn="just">
              <a:lnSpc>
                <a:spcPct val="100000"/>
              </a:lnSpc>
              <a:spcBef>
                <a:spcPts val="0"/>
              </a:spcBef>
              <a:spcAft>
                <a:spcPts val="600"/>
              </a:spcAft>
              <a:buNone/>
            </a:pPr>
            <a:r>
              <a:rPr lang="en-US" dirty="0"/>
              <a:t>(a)	</a:t>
            </a:r>
            <a:r>
              <a:rPr lang="en-US" u="sng" dirty="0"/>
              <a:t>Subdistricts A, B, B-1, B-2, C, D, S-1a, S-1b, </a:t>
            </a:r>
            <a:r>
              <a:rPr lang="en-US" dirty="0"/>
              <a:t>	</a:t>
            </a:r>
            <a:r>
              <a:rPr lang="en-US" u="sng" dirty="0"/>
              <a:t>S-1c, S-1d, and S-10</a:t>
            </a:r>
            <a:r>
              <a:rPr lang="en-US" dirty="0"/>
              <a:t>. </a:t>
            </a:r>
            <a:endParaRPr lang="en-US" b="1" dirty="0"/>
          </a:p>
          <a:p>
            <a:pPr marL="0" indent="0" algn="just">
              <a:lnSpc>
                <a:spcPct val="100000"/>
              </a:lnSpc>
              <a:spcBef>
                <a:spcPts val="0"/>
              </a:spcBef>
              <a:spcAft>
                <a:spcPts val="600"/>
              </a:spcAft>
              <a:buNone/>
            </a:pPr>
            <a:endParaRPr lang="en-US" sz="600" b="1" dirty="0"/>
          </a:p>
          <a:p>
            <a:pPr marL="0" indent="0" algn="just">
              <a:lnSpc>
                <a:spcPct val="100000"/>
              </a:lnSpc>
              <a:spcBef>
                <a:spcPts val="0"/>
              </a:spcBef>
              <a:spcAft>
                <a:spcPts val="600"/>
              </a:spcAft>
              <a:buNone/>
            </a:pPr>
            <a:r>
              <a:rPr lang="en-US" dirty="0"/>
              <a:t>(10)	</a:t>
            </a:r>
            <a:r>
              <a:rPr lang="en-US" u="sng" dirty="0"/>
              <a:t>Retail and personal service uses</a:t>
            </a:r>
            <a:r>
              <a:rPr lang="en-US" dirty="0"/>
              <a:t>.</a:t>
            </a:r>
          </a:p>
          <a:p>
            <a:pPr marL="0" indent="0" algn="just">
              <a:lnSpc>
                <a:spcPct val="100000"/>
              </a:lnSpc>
              <a:spcBef>
                <a:spcPts val="0"/>
              </a:spcBef>
              <a:spcAft>
                <a:spcPts val="600"/>
              </a:spcAft>
              <a:buNone/>
            </a:pPr>
            <a:endParaRPr lang="en-US" sz="600" dirty="0"/>
          </a:p>
          <a:p>
            <a:pPr marL="0" indent="0" algn="just">
              <a:lnSpc>
                <a:spcPct val="100000"/>
              </a:lnSpc>
              <a:spcBef>
                <a:spcPts val="0"/>
              </a:spcBef>
              <a:spcAft>
                <a:spcPts val="600"/>
              </a:spcAft>
              <a:buNone/>
            </a:pPr>
            <a:r>
              <a:rPr lang="en-US" dirty="0"/>
              <a:t>--	</a:t>
            </a:r>
            <a:r>
              <a:rPr lang="en-US" u="sng" dirty="0"/>
              <a:t>Convenience store with drive-through. </a:t>
            </a:r>
            <a:r>
              <a:rPr lang="en-US" dirty="0"/>
              <a:t>	</a:t>
            </a:r>
            <a:r>
              <a:rPr lang="en-US" i="1" u="sng" dirty="0"/>
              <a:t>[Subdistricts S-1a, S-1b, and S-10 only.]</a:t>
            </a:r>
            <a:r>
              <a:rPr lang="en-US" u="sng" dirty="0"/>
              <a:t> </a:t>
            </a:r>
            <a:endParaRPr lang="en-US" dirty="0"/>
          </a:p>
          <a:p>
            <a:pPr marL="0" indent="0" algn="just">
              <a:buNone/>
            </a:pPr>
            <a:endParaRPr lang="en-US" dirty="0"/>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4</a:t>
            </a:fld>
            <a:endParaRPr lang="en-US" dirty="0"/>
          </a:p>
        </p:txBody>
      </p:sp>
    </p:spTree>
    <p:extLst>
      <p:ext uri="{BB962C8B-B14F-4D97-AF65-F5344CB8AC3E}">
        <p14:creationId xmlns:p14="http://schemas.microsoft.com/office/powerpoint/2010/main" val="1946572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9</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a:bodyPr>
          <a:lstStyle/>
          <a:p>
            <a:pPr marL="0" indent="0" algn="just">
              <a:lnSpc>
                <a:spcPct val="100000"/>
              </a:lnSpc>
              <a:spcBef>
                <a:spcPts val="0"/>
              </a:spcBef>
              <a:spcAft>
                <a:spcPts val="600"/>
              </a:spcAft>
              <a:buNone/>
            </a:pPr>
            <a:r>
              <a:rPr lang="en-US" b="1" dirty="0"/>
              <a:t>SEC. 51P-521.107.		MAIN USES.</a:t>
            </a:r>
          </a:p>
          <a:p>
            <a:pPr marL="0" indent="0" algn="just">
              <a:lnSpc>
                <a:spcPct val="100000"/>
              </a:lnSpc>
              <a:spcBef>
                <a:spcPts val="0"/>
              </a:spcBef>
              <a:spcAft>
                <a:spcPts val="600"/>
              </a:spcAft>
              <a:buNone/>
            </a:pPr>
            <a:r>
              <a:rPr lang="en-US" dirty="0"/>
              <a:t>(a)	</a:t>
            </a:r>
            <a:r>
              <a:rPr lang="en-US" u="sng" dirty="0"/>
              <a:t>Subdistricts A, B, B-1, B-2, C, D, S-1a, S-1b, </a:t>
            </a:r>
            <a:r>
              <a:rPr lang="en-US" dirty="0"/>
              <a:t>	</a:t>
            </a:r>
            <a:r>
              <a:rPr lang="en-US" u="sng" dirty="0"/>
              <a:t>S-1c, S-1d, and S-10</a:t>
            </a:r>
            <a:r>
              <a:rPr lang="en-US" dirty="0"/>
              <a:t>. </a:t>
            </a:r>
            <a:endParaRPr lang="en-US" b="1" dirty="0"/>
          </a:p>
          <a:p>
            <a:pPr marL="0" indent="0" algn="just">
              <a:lnSpc>
                <a:spcPct val="100000"/>
              </a:lnSpc>
              <a:spcBef>
                <a:spcPts val="0"/>
              </a:spcBef>
              <a:spcAft>
                <a:spcPts val="600"/>
              </a:spcAft>
              <a:buNone/>
            </a:pPr>
            <a:endParaRPr lang="en-US" sz="600" b="1" dirty="0"/>
          </a:p>
          <a:p>
            <a:pPr marL="0" indent="0" algn="just">
              <a:lnSpc>
                <a:spcPct val="100000"/>
              </a:lnSpc>
              <a:spcBef>
                <a:spcPts val="0"/>
              </a:spcBef>
              <a:spcAft>
                <a:spcPts val="600"/>
              </a:spcAft>
              <a:buNone/>
            </a:pPr>
            <a:r>
              <a:rPr lang="en-US" dirty="0"/>
              <a:t>(11)	</a:t>
            </a:r>
            <a:r>
              <a:rPr lang="en-US" u="sng" dirty="0"/>
              <a:t>Transportation uses</a:t>
            </a:r>
            <a:r>
              <a:rPr lang="en-US" dirty="0"/>
              <a:t>.</a:t>
            </a:r>
          </a:p>
          <a:p>
            <a:pPr marL="0" indent="0" algn="just">
              <a:lnSpc>
                <a:spcPct val="100000"/>
              </a:lnSpc>
              <a:spcBef>
                <a:spcPts val="0"/>
              </a:spcBef>
              <a:spcAft>
                <a:spcPts val="600"/>
              </a:spcAft>
              <a:buNone/>
            </a:pPr>
            <a:endParaRPr lang="en-US" sz="600" dirty="0"/>
          </a:p>
          <a:p>
            <a:pPr marL="0" indent="0" algn="just">
              <a:lnSpc>
                <a:spcPct val="100000"/>
              </a:lnSpc>
              <a:spcBef>
                <a:spcPts val="0"/>
              </a:spcBef>
              <a:spcAft>
                <a:spcPts val="600"/>
              </a:spcAft>
              <a:buNone/>
            </a:pPr>
            <a:r>
              <a:rPr lang="en-US" dirty="0"/>
              <a:t>--	Transit passenger station or transfer center. 	</a:t>
            </a:r>
            <a:r>
              <a:rPr lang="en-US" i="1" dirty="0"/>
              <a:t>[SUP required in Subdistricts B, B-1, and B-2; 	otherwise, by right in</a:t>
            </a:r>
            <a:r>
              <a:rPr lang="en-US" dirty="0"/>
              <a:t> </a:t>
            </a:r>
            <a:r>
              <a:rPr lang="en-US" i="1" dirty="0"/>
              <a:t>Subdistricts A, C, D, </a:t>
            </a:r>
            <a:r>
              <a:rPr lang="en-US" i="1" strike="sngStrike" dirty="0"/>
              <a:t>S-</a:t>
            </a:r>
            <a:r>
              <a:rPr lang="en-US" i="1" dirty="0"/>
              <a:t>	</a:t>
            </a:r>
            <a:r>
              <a:rPr lang="en-US" i="1" strike="sngStrike" dirty="0"/>
              <a:t>1a, S-1b,</a:t>
            </a:r>
            <a:r>
              <a:rPr lang="en-US" i="1" dirty="0"/>
              <a:t> </a:t>
            </a:r>
            <a:r>
              <a:rPr lang="en-US" i="1" u="sng" dirty="0"/>
              <a:t>and </a:t>
            </a:r>
            <a:r>
              <a:rPr lang="en-US" i="1" dirty="0"/>
              <a:t>S-1d </a:t>
            </a:r>
            <a:r>
              <a:rPr lang="en-US" i="1" u="sng" dirty="0"/>
              <a:t>only</a:t>
            </a:r>
            <a:r>
              <a:rPr lang="en-US" i="1" strike="sngStrike" dirty="0"/>
              <a:t>, and S-10 only</a:t>
            </a:r>
            <a:r>
              <a:rPr lang="en-US" i="1" dirty="0"/>
              <a:t>.]</a:t>
            </a:r>
            <a:endParaRPr lang="en-US" dirty="0"/>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5</a:t>
            </a:fld>
            <a:endParaRPr lang="en-US" dirty="0"/>
          </a:p>
        </p:txBody>
      </p:sp>
    </p:spTree>
    <p:extLst>
      <p:ext uri="{BB962C8B-B14F-4D97-AF65-F5344CB8AC3E}">
        <p14:creationId xmlns:p14="http://schemas.microsoft.com/office/powerpoint/2010/main" val="1324992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800" dirty="0"/>
              <a:t>SEC. 51A-4.211.   TRANSPORTATION USES.</a:t>
            </a:r>
            <a:endParaRPr lang="en-US" sz="2700" dirty="0"/>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4"/>
          </a:xfrm>
        </p:spPr>
        <p:txBody>
          <a:bodyPr>
            <a:normAutofit fontScale="55000" lnSpcReduction="20000"/>
          </a:bodyPr>
          <a:lstStyle/>
          <a:p>
            <a:pPr marL="0" indent="0" algn="just">
              <a:lnSpc>
                <a:spcPct val="120000"/>
              </a:lnSpc>
              <a:spcBef>
                <a:spcPts val="0"/>
              </a:spcBef>
              <a:spcAft>
                <a:spcPts val="600"/>
              </a:spcAft>
              <a:buNone/>
            </a:pPr>
            <a:r>
              <a:rPr lang="en-US" sz="3100" dirty="0"/>
              <a:t>(10)   </a:t>
            </a:r>
            <a:r>
              <a:rPr lang="en-US" sz="3100" u="sng" dirty="0"/>
              <a:t>Transit passenger station or transfer center</a:t>
            </a:r>
            <a:r>
              <a:rPr lang="en-US" sz="3100" dirty="0"/>
              <a:t>.</a:t>
            </a:r>
          </a:p>
          <a:p>
            <a:pPr marL="0" indent="0" algn="just">
              <a:lnSpc>
                <a:spcPct val="120000"/>
              </a:lnSpc>
              <a:spcAft>
                <a:spcPts val="600"/>
              </a:spcAft>
              <a:buNone/>
            </a:pPr>
            <a:r>
              <a:rPr lang="en-US" sz="3100" dirty="0"/>
              <a:t>	(A)   Definition:  A facility operated as a bus or rail passenger station or transfer center serving a publicly-owned or franchised mass transit operation.  Typical facilities may include station platforms, bus bays, off-street parking, private access roads, and other passenger amenities.</a:t>
            </a:r>
          </a:p>
          <a:p>
            <a:pPr marL="0" indent="0" algn="just">
              <a:lnSpc>
                <a:spcPct val="120000"/>
              </a:lnSpc>
              <a:spcAft>
                <a:spcPts val="600"/>
              </a:spcAft>
              <a:buNone/>
            </a:pPr>
            <a:r>
              <a:rPr lang="en-US" sz="3100" dirty="0"/>
              <a:t>	(B)   Districts permitted:</a:t>
            </a:r>
          </a:p>
          <a:p>
            <a:pPr marL="0" indent="0" algn="just">
              <a:lnSpc>
                <a:spcPct val="120000"/>
              </a:lnSpc>
              <a:spcAft>
                <a:spcPts val="600"/>
              </a:spcAft>
              <a:buNone/>
            </a:pPr>
            <a:r>
              <a:rPr lang="en-US" sz="3100" dirty="0"/>
              <a:t>		(</a:t>
            </a:r>
            <a:r>
              <a:rPr lang="en-US" sz="3100" dirty="0" err="1"/>
              <a:t>i</a:t>
            </a:r>
            <a:r>
              <a:rPr lang="en-US" sz="3100" dirty="0"/>
              <a:t>)   By right in central area districts.</a:t>
            </a:r>
          </a:p>
          <a:p>
            <a:pPr marL="0" indent="0" algn="just">
              <a:lnSpc>
                <a:spcPct val="120000"/>
              </a:lnSpc>
              <a:spcAft>
                <a:spcPts val="600"/>
              </a:spcAft>
              <a:buNone/>
            </a:pPr>
            <a:r>
              <a:rPr lang="en-US" sz="3100" dirty="0"/>
              <a:t>		(ii)   By SUP only in all residential districts.</a:t>
            </a:r>
          </a:p>
          <a:p>
            <a:pPr marL="0" indent="0" algn="just">
              <a:lnSpc>
                <a:spcPct val="120000"/>
              </a:lnSpc>
              <a:spcAft>
                <a:spcPts val="600"/>
              </a:spcAft>
              <a:buNone/>
            </a:pPr>
            <a:r>
              <a:rPr lang="en-US" sz="3100" dirty="0"/>
              <a:t>		(iii)   By SUP or, in the alternative, by city council resolution in office, retail, CS, industrial, mixed use, and multiple commercial districts.  Authorization by city council resolution must strictly comply with the procedures and requirements outlined in the additional provisions below.</a:t>
            </a:r>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6</a:t>
            </a:fld>
            <a:endParaRPr lang="en-US" dirty="0"/>
          </a:p>
        </p:txBody>
      </p:sp>
    </p:spTree>
    <p:extLst>
      <p:ext uri="{BB962C8B-B14F-4D97-AF65-F5344CB8AC3E}">
        <p14:creationId xmlns:p14="http://schemas.microsoft.com/office/powerpoint/2010/main" val="3277088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12</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92500" lnSpcReduction="20000"/>
          </a:bodyPr>
          <a:lstStyle/>
          <a:p>
            <a:pPr marL="0" indent="0" algn="just">
              <a:lnSpc>
                <a:spcPct val="110000"/>
              </a:lnSpc>
              <a:spcBef>
                <a:spcPts val="0"/>
              </a:spcBef>
              <a:spcAft>
                <a:spcPts val="600"/>
              </a:spcAft>
              <a:buNone/>
            </a:pPr>
            <a:r>
              <a:rPr lang="en-US" b="1" dirty="0"/>
              <a:t>SEC. 51P-521.109.		</a:t>
            </a:r>
          </a:p>
          <a:p>
            <a:pPr marL="0" indent="0" algn="just">
              <a:lnSpc>
                <a:spcPct val="110000"/>
              </a:lnSpc>
              <a:spcBef>
                <a:spcPts val="0"/>
              </a:spcBef>
              <a:spcAft>
                <a:spcPts val="600"/>
              </a:spcAft>
              <a:buNone/>
            </a:pPr>
            <a:r>
              <a:rPr lang="en-US" b="1" dirty="0"/>
              <a:t>YARD, LOT, AND SPACE REGULATIONS.</a:t>
            </a:r>
            <a:endParaRPr lang="en-US" dirty="0"/>
          </a:p>
          <a:p>
            <a:pPr marL="0" indent="0" algn="just">
              <a:lnSpc>
                <a:spcPct val="110000"/>
              </a:lnSpc>
              <a:spcBef>
                <a:spcPts val="0"/>
              </a:spcBef>
              <a:spcAft>
                <a:spcPts val="600"/>
              </a:spcAft>
              <a:buNone/>
            </a:pPr>
            <a:r>
              <a:rPr lang="en-US" dirty="0"/>
              <a:t>(a)	</a:t>
            </a:r>
            <a:r>
              <a:rPr lang="en-US" u="sng" dirty="0"/>
              <a:t>Subdistricts A, B, B-1, B-2, C, D, S-1a, S-1b, </a:t>
            </a:r>
            <a:r>
              <a:rPr lang="en-US" dirty="0"/>
              <a:t>	</a:t>
            </a:r>
            <a:r>
              <a:rPr lang="en-US" u="sng" dirty="0"/>
              <a:t>S-1c, S-1d, and S-10</a:t>
            </a:r>
            <a:r>
              <a:rPr lang="en-US" dirty="0"/>
              <a:t>.</a:t>
            </a:r>
            <a:endParaRPr lang="en-US" sz="800" dirty="0"/>
          </a:p>
          <a:p>
            <a:pPr marL="0" indent="0" algn="just">
              <a:lnSpc>
                <a:spcPct val="110000"/>
              </a:lnSpc>
              <a:spcBef>
                <a:spcPts val="0"/>
              </a:spcBef>
              <a:spcAft>
                <a:spcPts val="600"/>
              </a:spcAft>
              <a:buNone/>
            </a:pPr>
            <a:r>
              <a:rPr lang="en-US" dirty="0"/>
              <a:t>	(1)	</a:t>
            </a:r>
            <a:r>
              <a:rPr lang="en-US" u="sng" dirty="0"/>
              <a:t>Front yard</a:t>
            </a:r>
            <a:r>
              <a:rPr lang="en-US" dirty="0"/>
              <a:t>. </a:t>
            </a:r>
            <a:endParaRPr lang="en-US" sz="700" dirty="0"/>
          </a:p>
          <a:p>
            <a:pPr marL="0" indent="0" algn="just">
              <a:lnSpc>
                <a:spcPct val="110000"/>
              </a:lnSpc>
              <a:spcBef>
                <a:spcPts val="0"/>
              </a:spcBef>
              <a:spcAft>
                <a:spcPts val="600"/>
              </a:spcAft>
              <a:buNone/>
            </a:pPr>
            <a:r>
              <a:rPr lang="en-US" dirty="0"/>
              <a:t>		</a:t>
            </a:r>
            <a:r>
              <a:rPr lang="en-US" u="sng" dirty="0"/>
              <a:t>(B)</a:t>
            </a:r>
            <a:r>
              <a:rPr lang="en-US" dirty="0"/>
              <a:t>	</a:t>
            </a:r>
            <a:r>
              <a:rPr lang="en-US" u="dbl" dirty="0"/>
              <a:t>Subdistrict S-1b.</a:t>
            </a:r>
            <a:r>
              <a:rPr lang="en-US" u="sng" dirty="0"/>
              <a:t> </a:t>
            </a:r>
            <a:endParaRPr lang="en-US" sz="600" dirty="0"/>
          </a:p>
          <a:p>
            <a:pPr marL="0" indent="0" algn="just">
              <a:lnSpc>
                <a:spcPct val="110000"/>
              </a:lnSpc>
              <a:spcBef>
                <a:spcPts val="0"/>
              </a:spcBef>
              <a:spcAft>
                <a:spcPts val="600"/>
              </a:spcAft>
              <a:buNone/>
            </a:pPr>
            <a:r>
              <a:rPr lang="en-US" dirty="0"/>
              <a:t>			</a:t>
            </a:r>
            <a:r>
              <a:rPr lang="en-US" u="sng" dirty="0"/>
              <a:t>(</a:t>
            </a:r>
            <a:r>
              <a:rPr lang="en-US" u="sng" dirty="0" err="1"/>
              <a:t>i</a:t>
            </a:r>
            <a:r>
              <a:rPr lang="en-US" u="sng" dirty="0"/>
              <a:t>)</a:t>
            </a:r>
            <a:r>
              <a:rPr lang="en-US" dirty="0"/>
              <a:t>	</a:t>
            </a:r>
            <a:r>
              <a:rPr lang="en-US" u="sng" dirty="0"/>
              <a:t>Maximum front yard setback is 65 feet.</a:t>
            </a:r>
            <a:endParaRPr lang="en-US" dirty="0"/>
          </a:p>
          <a:p>
            <a:pPr marL="0" indent="0" algn="just">
              <a:lnSpc>
                <a:spcPct val="110000"/>
              </a:lnSpc>
              <a:spcBef>
                <a:spcPts val="0"/>
              </a:spcBef>
              <a:spcAft>
                <a:spcPts val="600"/>
              </a:spcAft>
              <a:buNone/>
            </a:pPr>
            <a:r>
              <a:rPr lang="en-US" dirty="0"/>
              <a:t>			</a:t>
            </a:r>
            <a:r>
              <a:rPr lang="en-US" u="sng" dirty="0"/>
              <a:t>(ii)</a:t>
            </a:r>
            <a:r>
              <a:rPr lang="en-US" dirty="0"/>
              <a:t>	</a:t>
            </a:r>
            <a:r>
              <a:rPr lang="en-US" u="sng" dirty="0"/>
              <a:t>Minimum street frontage is 50 percent. </a:t>
            </a:r>
            <a:endParaRPr lang="en-US" dirty="0"/>
          </a:p>
          <a:p>
            <a:pPr marL="0" indent="0">
              <a:buNone/>
            </a:pPr>
            <a:endParaRPr lang="en-US"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7</a:t>
            </a:fld>
            <a:endParaRPr lang="en-US" dirty="0"/>
          </a:p>
        </p:txBody>
      </p:sp>
    </p:spTree>
    <p:extLst>
      <p:ext uri="{BB962C8B-B14F-4D97-AF65-F5344CB8AC3E}">
        <p14:creationId xmlns:p14="http://schemas.microsoft.com/office/powerpoint/2010/main" val="945792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12-13</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77500" lnSpcReduction="20000"/>
          </a:bodyPr>
          <a:lstStyle/>
          <a:p>
            <a:pPr marL="0" indent="0" algn="just">
              <a:lnSpc>
                <a:spcPct val="120000"/>
              </a:lnSpc>
              <a:spcBef>
                <a:spcPts val="0"/>
              </a:spcBef>
              <a:spcAft>
                <a:spcPts val="600"/>
              </a:spcAft>
              <a:buNone/>
            </a:pPr>
            <a:r>
              <a:rPr lang="en-US" sz="1900" b="1" dirty="0"/>
              <a:t>SEC. 51P-521.109.		</a:t>
            </a:r>
          </a:p>
          <a:p>
            <a:pPr marL="0" indent="0" algn="just">
              <a:lnSpc>
                <a:spcPct val="120000"/>
              </a:lnSpc>
              <a:spcBef>
                <a:spcPts val="0"/>
              </a:spcBef>
              <a:spcAft>
                <a:spcPts val="600"/>
              </a:spcAft>
              <a:buNone/>
            </a:pPr>
            <a:r>
              <a:rPr lang="en-US" sz="1900" b="1" dirty="0"/>
              <a:t>YARD, LOT, AND SPACE REGULATIONS.</a:t>
            </a:r>
            <a:endParaRPr lang="en-US" sz="1900" dirty="0"/>
          </a:p>
          <a:p>
            <a:pPr marL="0" indent="0" algn="just">
              <a:lnSpc>
                <a:spcPct val="120000"/>
              </a:lnSpc>
              <a:spcBef>
                <a:spcPts val="0"/>
              </a:spcBef>
              <a:spcAft>
                <a:spcPts val="600"/>
              </a:spcAft>
              <a:buNone/>
            </a:pPr>
            <a:r>
              <a:rPr lang="en-US" sz="1900" dirty="0"/>
              <a:t>(a)	</a:t>
            </a:r>
            <a:r>
              <a:rPr lang="en-US" sz="1900" u="sng" dirty="0"/>
              <a:t>Subdistricts A, B, B-1, B-2, C, D, S-1a, S-1b, S-1c, S-1d, and S-10</a:t>
            </a:r>
            <a:r>
              <a:rPr lang="en-US" sz="1900" dirty="0"/>
              <a:t>.</a:t>
            </a:r>
          </a:p>
          <a:p>
            <a:pPr marL="0" indent="0" algn="just">
              <a:lnSpc>
                <a:spcPct val="120000"/>
              </a:lnSpc>
              <a:spcBef>
                <a:spcPts val="0"/>
              </a:spcBef>
              <a:spcAft>
                <a:spcPts val="600"/>
              </a:spcAft>
              <a:buNone/>
            </a:pPr>
            <a:r>
              <a:rPr lang="en-US" sz="1900" dirty="0"/>
              <a:t>	(2)	</a:t>
            </a:r>
            <a:r>
              <a:rPr lang="en-US" sz="1900" u="sng" dirty="0"/>
              <a:t>Side and rear yard</a:t>
            </a:r>
            <a:r>
              <a:rPr lang="en-US" sz="1900" dirty="0"/>
              <a:t>.</a:t>
            </a:r>
          </a:p>
          <a:p>
            <a:pPr marL="0" indent="0" algn="just">
              <a:lnSpc>
                <a:spcPct val="120000"/>
              </a:lnSpc>
              <a:spcBef>
                <a:spcPts val="0"/>
              </a:spcBef>
              <a:spcAft>
                <a:spcPts val="600"/>
              </a:spcAft>
              <a:buNone/>
            </a:pPr>
            <a:r>
              <a:rPr lang="en-US" sz="1900" dirty="0"/>
              <a:t>		(A)	No minimum side and rear yard in Subdistricts A, C, </a:t>
            </a:r>
            <a:r>
              <a:rPr lang="en-US" sz="1900" u="sng" dirty="0"/>
              <a:t>and</a:t>
            </a:r>
            <a:r>
              <a:rPr lang="en-US" sz="1900" dirty="0"/>
              <a:t> D</a:t>
            </a:r>
            <a:r>
              <a:rPr lang="en-US" sz="1900" strike="sngStrike" dirty="0"/>
              <a:t>, S-1a, and S-10</a:t>
            </a:r>
            <a:r>
              <a:rPr lang="en-US" sz="1900" dirty="0"/>
              <a:t>.</a:t>
            </a:r>
          </a:p>
          <a:p>
            <a:pPr marL="0" indent="0" algn="just">
              <a:lnSpc>
                <a:spcPct val="120000"/>
              </a:lnSpc>
              <a:spcBef>
                <a:spcPts val="0"/>
              </a:spcBef>
              <a:spcAft>
                <a:spcPts val="600"/>
              </a:spcAft>
              <a:buNone/>
            </a:pPr>
            <a:r>
              <a:rPr lang="en-US" sz="1900" dirty="0"/>
              <a:t>		(B)	Minimum side and rear yard in Subdistrict</a:t>
            </a:r>
            <a:r>
              <a:rPr lang="en-US" sz="1900" strike="sngStrike" dirty="0"/>
              <a:t>s S-1b, and</a:t>
            </a:r>
            <a:r>
              <a:rPr lang="en-US" sz="1900" dirty="0"/>
              <a:t> S-1d is five feet.</a:t>
            </a:r>
          </a:p>
          <a:p>
            <a:pPr marL="0" indent="0" algn="just">
              <a:lnSpc>
                <a:spcPct val="120000"/>
              </a:lnSpc>
              <a:spcBef>
                <a:spcPts val="0"/>
              </a:spcBef>
              <a:spcAft>
                <a:spcPts val="600"/>
              </a:spcAft>
              <a:buNone/>
            </a:pPr>
            <a:r>
              <a:rPr lang="en-US" sz="1900" dirty="0"/>
              <a:t> 		(C)	Minimum side and rear yard in Subdistricts B, B-1, and B-2 are 10 feet.</a:t>
            </a:r>
          </a:p>
          <a:p>
            <a:pPr marL="0" indent="0" algn="just">
              <a:lnSpc>
                <a:spcPct val="120000"/>
              </a:lnSpc>
              <a:spcBef>
                <a:spcPts val="0"/>
              </a:spcBef>
              <a:spcAft>
                <a:spcPts val="600"/>
              </a:spcAft>
              <a:buNone/>
            </a:pPr>
            <a:r>
              <a:rPr lang="en-US" sz="1900" dirty="0"/>
              <a:t> 		</a:t>
            </a:r>
            <a:r>
              <a:rPr lang="en-US" sz="1900" u="sng" dirty="0"/>
              <a:t>(D)</a:t>
            </a:r>
            <a:r>
              <a:rPr lang="en-US" sz="1900" dirty="0"/>
              <a:t>	</a:t>
            </a:r>
            <a:r>
              <a:rPr lang="en-US" sz="1900" u="sng" dirty="0"/>
              <a:t>Minimum side and rear yard in Subdistricts S-1a and S-1b are:</a:t>
            </a:r>
            <a:endParaRPr lang="en-US" sz="1900" dirty="0"/>
          </a:p>
          <a:p>
            <a:pPr marL="0" indent="0" algn="just">
              <a:lnSpc>
                <a:spcPct val="120000"/>
              </a:lnSpc>
              <a:spcBef>
                <a:spcPts val="0"/>
              </a:spcBef>
              <a:spcAft>
                <a:spcPts val="600"/>
              </a:spcAft>
              <a:buNone/>
            </a:pPr>
            <a:r>
              <a:rPr lang="en-US" sz="1900" dirty="0"/>
              <a:t>			</a:t>
            </a:r>
            <a:r>
              <a:rPr lang="en-US" sz="1900" u="sng" dirty="0"/>
              <a:t>(</a:t>
            </a:r>
            <a:r>
              <a:rPr lang="en-US" sz="1900" u="sng" dirty="0" err="1"/>
              <a:t>i</a:t>
            </a:r>
            <a:r>
              <a:rPr lang="en-US" sz="1900" u="sng" dirty="0"/>
              <a:t>)</a:t>
            </a:r>
            <a:r>
              <a:rPr lang="en-US" sz="1900" dirty="0"/>
              <a:t>	</a:t>
            </a:r>
            <a:r>
              <a:rPr lang="en-US" sz="1900" u="sng" dirty="0"/>
              <a:t>20 feet where adjacent to or directly across an alley from a non-business subdistrict in this district or a residential use, except an agricultural use; and</a:t>
            </a:r>
            <a:endParaRPr lang="en-US" sz="1900" dirty="0"/>
          </a:p>
          <a:p>
            <a:pPr marL="0" indent="0" algn="just">
              <a:lnSpc>
                <a:spcPct val="120000"/>
              </a:lnSpc>
              <a:spcBef>
                <a:spcPts val="0"/>
              </a:spcBef>
              <a:spcAft>
                <a:spcPts val="600"/>
              </a:spcAft>
              <a:buNone/>
            </a:pPr>
            <a:r>
              <a:rPr lang="en-US" sz="1900" dirty="0"/>
              <a:t>			</a:t>
            </a:r>
            <a:r>
              <a:rPr lang="en-US" sz="1900" u="sng" dirty="0"/>
              <a:t>(ii)</a:t>
            </a:r>
            <a:r>
              <a:rPr lang="en-US" sz="1900" dirty="0"/>
              <a:t>	</a:t>
            </a:r>
            <a:r>
              <a:rPr lang="en-US" sz="1900" u="sng" dirty="0"/>
              <a:t>no minimum in all other cases.</a:t>
            </a:r>
            <a:r>
              <a:rPr lang="en-US" sz="1800" dirty="0"/>
              <a:t>	</a:t>
            </a:r>
          </a:p>
          <a:p>
            <a:pPr marL="0" indent="0">
              <a:buNone/>
            </a:pPr>
            <a:endParaRPr lang="en-US" sz="1600" dirty="0"/>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8</a:t>
            </a:fld>
            <a:endParaRPr lang="en-US" dirty="0"/>
          </a:p>
        </p:txBody>
      </p:sp>
    </p:spTree>
    <p:extLst>
      <p:ext uri="{BB962C8B-B14F-4D97-AF65-F5344CB8AC3E}">
        <p14:creationId xmlns:p14="http://schemas.microsoft.com/office/powerpoint/2010/main" val="323877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9399-5E50-4958-BA34-F4EFAC8D72BD}"/>
              </a:ext>
            </a:extLst>
          </p:cNvPr>
          <p:cNvSpPr>
            <a:spLocks noGrp="1"/>
          </p:cNvSpPr>
          <p:nvPr>
            <p:ph type="title"/>
          </p:nvPr>
        </p:nvSpPr>
        <p:spPr/>
        <p:txBody>
          <a:bodyPr>
            <a:normAutofit/>
          </a:bodyPr>
          <a:lstStyle/>
          <a:p>
            <a:r>
              <a:rPr lang="en-US" sz="2700" dirty="0"/>
              <a:t>PAGE 13</a:t>
            </a:r>
          </a:p>
        </p:txBody>
      </p:sp>
      <p:sp>
        <p:nvSpPr>
          <p:cNvPr id="3" name="Content Placeholder 2">
            <a:extLst>
              <a:ext uri="{FF2B5EF4-FFF2-40B4-BE49-F238E27FC236}">
                <a16:creationId xmlns:a16="http://schemas.microsoft.com/office/drawing/2014/main" id="{E3796F6D-5406-4170-8124-71CC2736E7F0}"/>
              </a:ext>
            </a:extLst>
          </p:cNvPr>
          <p:cNvSpPr>
            <a:spLocks noGrp="1"/>
          </p:cNvSpPr>
          <p:nvPr>
            <p:ph idx="1"/>
          </p:nvPr>
        </p:nvSpPr>
        <p:spPr>
          <a:xfrm>
            <a:off x="400049" y="810001"/>
            <a:ext cx="8306601" cy="4496513"/>
          </a:xfrm>
        </p:spPr>
        <p:txBody>
          <a:bodyPr>
            <a:normAutofit fontScale="92500" lnSpcReduction="10000"/>
          </a:bodyPr>
          <a:lstStyle/>
          <a:p>
            <a:pPr marL="0" indent="0" algn="just">
              <a:lnSpc>
                <a:spcPct val="110000"/>
              </a:lnSpc>
              <a:spcBef>
                <a:spcPts val="0"/>
              </a:spcBef>
              <a:spcAft>
                <a:spcPts val="600"/>
              </a:spcAft>
              <a:buNone/>
            </a:pPr>
            <a:r>
              <a:rPr lang="en-US" sz="2400" b="1" dirty="0"/>
              <a:t>SEC. 51P-521.109.		</a:t>
            </a:r>
          </a:p>
          <a:p>
            <a:pPr marL="0" indent="0" algn="just">
              <a:lnSpc>
                <a:spcPct val="110000"/>
              </a:lnSpc>
              <a:spcBef>
                <a:spcPts val="0"/>
              </a:spcBef>
              <a:spcAft>
                <a:spcPts val="600"/>
              </a:spcAft>
              <a:buNone/>
            </a:pPr>
            <a:r>
              <a:rPr lang="en-US" sz="2400" b="1" dirty="0"/>
              <a:t>YARD, LOT, AND SPACE REGULATIONS.</a:t>
            </a:r>
            <a:endParaRPr lang="en-US" sz="2400" dirty="0"/>
          </a:p>
          <a:p>
            <a:pPr marL="0" indent="0" algn="just">
              <a:lnSpc>
                <a:spcPct val="110000"/>
              </a:lnSpc>
              <a:spcBef>
                <a:spcPts val="0"/>
              </a:spcBef>
              <a:spcAft>
                <a:spcPts val="600"/>
              </a:spcAft>
              <a:buNone/>
            </a:pPr>
            <a:r>
              <a:rPr lang="en-US" sz="2400" dirty="0"/>
              <a:t>(a)	</a:t>
            </a:r>
            <a:r>
              <a:rPr lang="en-US" sz="2400" u="sng" dirty="0"/>
              <a:t>Subdistricts A, B, B-1, B-2, C, D, S-1a, S-1b, S-1c, S-</a:t>
            </a:r>
            <a:r>
              <a:rPr lang="en-US" sz="2400" dirty="0"/>
              <a:t>	</a:t>
            </a:r>
            <a:r>
              <a:rPr lang="en-US" sz="2400" u="sng" dirty="0"/>
              <a:t>1d, and S-10</a:t>
            </a:r>
            <a:r>
              <a:rPr lang="en-US" sz="2400" dirty="0"/>
              <a:t>.</a:t>
            </a:r>
          </a:p>
          <a:p>
            <a:pPr marL="0" indent="0" algn="just">
              <a:lnSpc>
                <a:spcPct val="110000"/>
              </a:lnSpc>
              <a:spcBef>
                <a:spcPts val="0"/>
              </a:spcBef>
              <a:spcAft>
                <a:spcPts val="600"/>
              </a:spcAft>
              <a:buNone/>
            </a:pPr>
            <a:r>
              <a:rPr lang="en-US" sz="2400" dirty="0"/>
              <a:t>	(2)	</a:t>
            </a:r>
            <a:r>
              <a:rPr lang="en-US" sz="2400" u="sng" dirty="0"/>
              <a:t>Side and rear yard</a:t>
            </a:r>
            <a:r>
              <a:rPr lang="en-US" sz="2400" dirty="0"/>
              <a:t>.</a:t>
            </a:r>
          </a:p>
          <a:p>
            <a:pPr marL="0" indent="0" algn="just">
              <a:lnSpc>
                <a:spcPct val="110000"/>
              </a:lnSpc>
              <a:spcBef>
                <a:spcPts val="0"/>
              </a:spcBef>
              <a:spcAft>
                <a:spcPts val="600"/>
              </a:spcAft>
              <a:buNone/>
            </a:pPr>
            <a:r>
              <a:rPr lang="en-US" sz="2400" dirty="0"/>
              <a:t>		</a:t>
            </a:r>
            <a:r>
              <a:rPr lang="en-US" sz="2400" u="sng" dirty="0"/>
              <a:t>(F)</a:t>
            </a:r>
            <a:r>
              <a:rPr lang="en-US" sz="2400" dirty="0"/>
              <a:t>	</a:t>
            </a:r>
            <a:r>
              <a:rPr lang="en-US" sz="2400" u="sng" dirty="0"/>
              <a:t>Minimum side and rear yard in Subdistrict S-10 is:</a:t>
            </a:r>
            <a:endParaRPr lang="en-US" sz="2400" dirty="0"/>
          </a:p>
          <a:p>
            <a:pPr marL="0" indent="0" algn="just">
              <a:lnSpc>
                <a:spcPct val="110000"/>
              </a:lnSpc>
              <a:spcBef>
                <a:spcPts val="0"/>
              </a:spcBef>
              <a:spcAft>
                <a:spcPts val="600"/>
              </a:spcAft>
              <a:buNone/>
            </a:pPr>
            <a:r>
              <a:rPr lang="en-US" sz="2400" dirty="0"/>
              <a:t> 			</a:t>
            </a:r>
            <a:r>
              <a:rPr lang="en-US" sz="2400" u="sng" dirty="0"/>
              <a:t>(</a:t>
            </a:r>
            <a:r>
              <a:rPr lang="en-US" sz="2400" u="sng" dirty="0" err="1"/>
              <a:t>i</a:t>
            </a:r>
            <a:r>
              <a:rPr lang="en-US" sz="2400" u="sng" dirty="0"/>
              <a:t>)</a:t>
            </a:r>
            <a:r>
              <a:rPr lang="en-US" sz="2400" dirty="0"/>
              <a:t>	</a:t>
            </a:r>
            <a:r>
              <a:rPr lang="en-US" sz="2400" u="sng" dirty="0"/>
              <a:t>20 feet where adjacent to or directly across an alley from a non-business subdistrict in this district or a residential use, except an agricultural use; and             </a:t>
            </a:r>
            <a:endParaRPr lang="en-US" sz="2400" dirty="0"/>
          </a:p>
          <a:p>
            <a:pPr marL="0" indent="0" algn="just">
              <a:lnSpc>
                <a:spcPct val="110000"/>
              </a:lnSpc>
              <a:spcBef>
                <a:spcPts val="0"/>
              </a:spcBef>
              <a:spcAft>
                <a:spcPts val="600"/>
              </a:spcAft>
              <a:buNone/>
            </a:pPr>
            <a:r>
              <a:rPr lang="en-US" sz="2400" dirty="0"/>
              <a:t>			</a:t>
            </a:r>
            <a:r>
              <a:rPr lang="en-US" sz="2400" u="sng" dirty="0"/>
              <a:t>(ii)</a:t>
            </a:r>
            <a:r>
              <a:rPr lang="en-US" sz="2400" dirty="0"/>
              <a:t>	</a:t>
            </a:r>
            <a:r>
              <a:rPr lang="en-US" sz="2400" u="sng" dirty="0"/>
              <a:t>five feet all other cases.</a:t>
            </a:r>
            <a:r>
              <a:rPr lang="en-US" sz="2400" dirty="0"/>
              <a:t>	</a:t>
            </a:r>
          </a:p>
        </p:txBody>
      </p:sp>
      <p:sp>
        <p:nvSpPr>
          <p:cNvPr id="5" name="Slide Number Placeholder 9">
            <a:extLst>
              <a:ext uri="{FF2B5EF4-FFF2-40B4-BE49-F238E27FC236}">
                <a16:creationId xmlns:a16="http://schemas.microsoft.com/office/drawing/2014/main" id="{B4D3FDB3-1073-430A-ADB9-5D4F1647EE45}"/>
              </a:ext>
            </a:extLst>
          </p:cNvPr>
          <p:cNvSpPr>
            <a:spLocks noGrp="1"/>
          </p:cNvSpPr>
          <p:nvPr>
            <p:ph type="sldNum" sz="quarter" idx="12"/>
          </p:nvPr>
        </p:nvSpPr>
        <p:spPr>
          <a:xfrm>
            <a:off x="6649251" y="4941390"/>
            <a:ext cx="2057400" cy="365125"/>
          </a:xfrm>
        </p:spPr>
        <p:txBody>
          <a:bodyPr/>
          <a:lstStyle/>
          <a:p>
            <a:fld id="{EBB82CAC-BB48-4110-88D3-F3CCD57C994D}" type="slidenum">
              <a:rPr lang="en-US" smtClean="0"/>
              <a:pPr/>
              <a:t>9</a:t>
            </a:fld>
            <a:endParaRPr lang="en-US" dirty="0"/>
          </a:p>
        </p:txBody>
      </p:sp>
    </p:spTree>
    <p:extLst>
      <p:ext uri="{BB962C8B-B14F-4D97-AF65-F5344CB8AC3E}">
        <p14:creationId xmlns:p14="http://schemas.microsoft.com/office/powerpoint/2010/main" val="3500079135"/>
      </p:ext>
    </p:extLst>
  </p:cSld>
  <p:clrMapOvr>
    <a:masterClrMapping/>
  </p:clrMapOvr>
</p:sld>
</file>

<file path=ppt/theme/theme1.xml><?xml version="1.0" encoding="utf-8"?>
<a:theme xmlns:a="http://schemas.openxmlformats.org/drawingml/2006/main" name="Office Theme">
  <a:themeElements>
    <a:clrScheme name="Dallas Colors">
      <a:dk1>
        <a:sysClr val="windowText" lastClr="000000"/>
      </a:dk1>
      <a:lt1>
        <a:srgbClr val="FFFFFF"/>
      </a:lt1>
      <a:dk2>
        <a:srgbClr val="44546A"/>
      </a:dk2>
      <a:lt2>
        <a:srgbClr val="E7E6E6"/>
      </a:lt2>
      <a:accent1>
        <a:srgbClr val="003F88"/>
      </a:accent1>
      <a:accent2>
        <a:srgbClr val="669900"/>
      </a:accent2>
      <a:accent3>
        <a:srgbClr val="0166CE"/>
      </a:accent3>
      <a:accent4>
        <a:srgbClr val="2196F3"/>
      </a:accent4>
      <a:accent5>
        <a:srgbClr val="FFA000"/>
      </a:accent5>
      <a:accent6>
        <a:srgbClr val="B54334"/>
      </a:accent6>
      <a:hlink>
        <a:srgbClr val="0563C1"/>
      </a:hlink>
      <a:folHlink>
        <a:srgbClr val="954F72"/>
      </a:folHlink>
    </a:clrScheme>
    <a:fontScheme name="Dallas Font Template">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5C342A3-47E1-4C86-980D-A9991846A24D}" vid="{D62A12E1-2DE3-450D-80EB-22F09A6797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B2439A4BA3344C98504EA04A1E87A3" ma:contentTypeVersion="0" ma:contentTypeDescription="Create a new document." ma:contentTypeScope="" ma:versionID="feb91a06c9919b6e12607075502312ca">
  <xsd:schema xmlns:xsd="http://www.w3.org/2001/XMLSchema" xmlns:xs="http://www.w3.org/2001/XMLSchema" xmlns:p="http://schemas.microsoft.com/office/2006/metadata/properties" targetNamespace="http://schemas.microsoft.com/office/2006/metadata/properties" ma:root="true" ma:fieldsID="f5fff7a9b485545aed709d839c9ac1c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18FB43-73D4-43AC-B643-86AF1840B223}"/>
</file>

<file path=customXml/itemProps2.xml><?xml version="1.0" encoding="utf-8"?>
<ds:datastoreItem xmlns:ds="http://schemas.openxmlformats.org/officeDocument/2006/customXml" ds:itemID="{D7580C16-63F1-4A08-9333-1366C50182B6}"/>
</file>

<file path=customXml/itemProps3.xml><?xml version="1.0" encoding="utf-8"?>
<ds:datastoreItem xmlns:ds="http://schemas.openxmlformats.org/officeDocument/2006/customXml" ds:itemID="{54279823-D850-43DA-9D79-E0CE42EE1CEE}"/>
</file>

<file path=docProps/app.xml><?xml version="1.0" encoding="utf-8"?>
<Properties xmlns="http://schemas.openxmlformats.org/officeDocument/2006/extended-properties" xmlns:vt="http://schemas.openxmlformats.org/officeDocument/2006/docPropsVTypes">
  <Template>Ceremonial street names</Template>
  <TotalTime>6365</TotalTime>
  <Words>462</Words>
  <Application>Microsoft Office PowerPoint</Application>
  <PresentationFormat>On-screen Show (4:3)</PresentationFormat>
  <Paragraphs>426</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Times New Roman</vt:lpstr>
      <vt:lpstr>Office Theme</vt:lpstr>
      <vt:lpstr>Draft Ordinance PD-521</vt:lpstr>
      <vt:lpstr>PAGE 1</vt:lpstr>
      <vt:lpstr>PAGE 2</vt:lpstr>
      <vt:lpstr>PAGE 8</vt:lpstr>
      <vt:lpstr>PAGE 9</vt:lpstr>
      <vt:lpstr>SEC. 51A-4.211.   TRANSPORTATION USES.</vt:lpstr>
      <vt:lpstr>PAGE 12</vt:lpstr>
      <vt:lpstr>PAGE 12-13</vt:lpstr>
      <vt:lpstr>PAGE 13</vt:lpstr>
      <vt:lpstr>PAGE 13</vt:lpstr>
      <vt:lpstr>PAGE 14</vt:lpstr>
      <vt:lpstr>PAGE 14</vt:lpstr>
      <vt:lpstr>PAGE 15</vt:lpstr>
      <vt:lpstr>PAGE 15</vt:lpstr>
      <vt:lpstr>PAGE 15</vt:lpstr>
      <vt:lpstr>PAGE 16-17</vt:lpstr>
      <vt:lpstr>PAGE 17</vt:lpstr>
      <vt:lpstr>PAGE 17</vt:lpstr>
      <vt:lpstr>PAGE 17</vt:lpstr>
      <vt:lpstr>PAGE 17</vt:lpstr>
      <vt:lpstr>PAGE 18</vt:lpstr>
      <vt:lpstr>PAGE 18</vt:lpstr>
      <vt:lpstr>PAGE 18</vt:lpstr>
      <vt:lpstr>PAGE 18-19</vt:lpstr>
      <vt:lpstr>PAGE 19</vt:lpstr>
      <vt:lpstr>PAGE 19</vt:lpstr>
      <vt:lpstr>PAGE 20</vt:lpstr>
      <vt:lpstr>PAGE 21</vt:lpstr>
      <vt:lpstr>PAGE 21</vt:lpstr>
      <vt:lpstr>PAGE 22</vt:lpstr>
      <vt:lpstr>PAGE 22</vt:lpstr>
      <vt:lpstr>PAGE 22</vt:lpstr>
      <vt:lpstr>PAGE 33-34</vt:lpstr>
      <vt:lpstr>Draft Ordinance PD-521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Ceremonial Street Name</dc:title>
  <dc:creator>Pilla, Vasavi</dc:creator>
  <cp:lastModifiedBy>Warren, Nathan R</cp:lastModifiedBy>
  <cp:revision>300</cp:revision>
  <cp:lastPrinted>2018-02-08T16:14:00Z</cp:lastPrinted>
  <dcterms:created xsi:type="dcterms:W3CDTF">2017-09-08T20:20:24Z</dcterms:created>
  <dcterms:modified xsi:type="dcterms:W3CDTF">2018-12-12T19:42:49Z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0x01010077B2439A4BA3344C98504EA04A1E87A3</vt:lpwstr>
  </property>
</Properties>
</file>