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17.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2.xml" ContentType="application/vnd.openxmlformats-officedocument.presentationml.slide+xml"/>
  <Override PartName="/ppt/slides/slide26.xml" ContentType="application/vnd.openxmlformats-officedocument.presentationml.slide+xml"/>
  <Override PartName="/ppt/slides/slide28.xml" ContentType="application/vnd.openxmlformats-officedocument.presentationml.slide+xml"/>
  <Override PartName="/ppt/slides/slide24.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5.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9.xml" ContentType="application/vnd.openxmlformats-officedocument.presentationml.notesSlide+xml"/>
  <Override PartName="/ppt/notesSlides/notesSlide16.xml" ContentType="application/vnd.openxmlformats-officedocument.presentationml.notesSlide+xml"/>
  <Override PartName="/ppt/notesSlides/notesSlide26.xml" ContentType="application/vnd.openxmlformats-officedocument.presentationml.notesSlide+xml"/>
  <Override PartName="/ppt/notesSlides/notesSlide23.xml" ContentType="application/vnd.openxmlformats-officedocument.presentationml.notesSlide+xml"/>
  <Override PartName="/ppt/notesSlides/notesSlide27.xml" ContentType="application/vnd.openxmlformats-officedocument.presentationml.notesSlide+xml"/>
  <Override PartName="/ppt/notesSlides/notesSlide24.xml" ContentType="application/vnd.openxmlformats-officedocument.presentationml.notesSlide+xml"/>
  <Override PartName="/ppt/notesSlides/notesSlide29.xml" ContentType="application/vnd.openxmlformats-officedocument.presentationml.notesSlide+xml"/>
  <Override PartName="/ppt/notesSlides/notesSlide25.xml" ContentType="application/vnd.openxmlformats-officedocument.presentationml.notesSlide+xml"/>
  <Override PartName="/ppt/notesSlides/notesSlide28.xml" ContentType="application/vnd.openxmlformats-officedocument.presentationml.notesSlide+xml"/>
  <Override PartName="/ppt/notesSlides/notesSlide22.xml" ContentType="application/vnd.openxmlformats-officedocument.presentationml.notesSlide+xml"/>
  <Override PartName="/ppt/notesSlides/notesSlide30.xml" ContentType="application/vnd.openxmlformats-officedocument.presentationml.notesSlide+xml"/>
  <Override PartName="/ppt/notesSlides/notesSlide32.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21.xml" ContentType="application/vnd.openxmlformats-officedocument.presentationml.notesSlide+xml"/>
  <Override PartName="/ppt/theme/theme1.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handoutMasters/handoutMaster1.xml" ContentType="application/vnd.openxmlformats-officedocument.presentationml.handout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77" r:id="rId2"/>
    <p:sldId id="291" r:id="rId3"/>
    <p:sldId id="415" r:id="rId4"/>
    <p:sldId id="416" r:id="rId5"/>
    <p:sldId id="432" r:id="rId6"/>
    <p:sldId id="414" r:id="rId7"/>
    <p:sldId id="268" r:id="rId8"/>
    <p:sldId id="417" r:id="rId9"/>
    <p:sldId id="426" r:id="rId10"/>
    <p:sldId id="425" r:id="rId11"/>
    <p:sldId id="373" r:id="rId12"/>
    <p:sldId id="380" r:id="rId13"/>
    <p:sldId id="418" r:id="rId14"/>
    <p:sldId id="427" r:id="rId15"/>
    <p:sldId id="438" r:id="rId16"/>
    <p:sldId id="434" r:id="rId17"/>
    <p:sldId id="437" r:id="rId18"/>
    <p:sldId id="419" r:id="rId19"/>
    <p:sldId id="428" r:id="rId20"/>
    <p:sldId id="420" r:id="rId21"/>
    <p:sldId id="439" r:id="rId22"/>
    <p:sldId id="421" r:id="rId23"/>
    <p:sldId id="430" r:id="rId24"/>
    <p:sldId id="440" r:id="rId25"/>
    <p:sldId id="441" r:id="rId26"/>
    <p:sldId id="422" r:id="rId27"/>
    <p:sldId id="431" r:id="rId28"/>
    <p:sldId id="435" r:id="rId29"/>
    <p:sldId id="436" r:id="rId30"/>
    <p:sldId id="423" r:id="rId31"/>
    <p:sldId id="372" r:id="rId32"/>
    <p:sldId id="424" r:id="rId33"/>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31">
          <p15:clr>
            <a:srgbClr val="A4A3A4"/>
          </p15:clr>
        </p15:guide>
        <p15:guide id="2" pos="2211">
          <p15:clr>
            <a:srgbClr val="A4A3A4"/>
          </p15:clr>
        </p15:guide>
        <p15:guide id="3" orient="horz" pos="2904">
          <p15:clr>
            <a:srgbClr val="A4A3A4"/>
          </p15:clr>
        </p15:guide>
        <p15:guide id="4"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6" d="100"/>
          <a:sy n="96" d="100"/>
        </p:scale>
        <p:origin x="-1500" y="-76"/>
      </p:cViewPr>
      <p:guideLst>
        <p:guide orient="horz" pos="2160"/>
        <p:guide pos="2880"/>
      </p:guideLst>
    </p:cSldViewPr>
  </p:slideViewPr>
  <p:notesTextViewPr>
    <p:cViewPr>
      <p:scale>
        <a:sx n="1" d="1"/>
        <a:sy n="1" d="1"/>
      </p:scale>
      <p:origin x="0" y="0"/>
    </p:cViewPr>
  </p:notesTextViewPr>
  <p:sorterViewPr>
    <p:cViewPr>
      <p:scale>
        <a:sx n="90" d="100"/>
        <a:sy n="90" d="100"/>
      </p:scale>
      <p:origin x="0" y="0"/>
    </p:cViewPr>
  </p:sorterViewPr>
  <p:notesViewPr>
    <p:cSldViewPr>
      <p:cViewPr varScale="1">
        <p:scale>
          <a:sx n="96" d="100"/>
          <a:sy n="96" d="100"/>
        </p:scale>
        <p:origin x="-4003" y="-86"/>
      </p:cViewPr>
      <p:guideLst>
        <p:guide orient="horz" pos="2931"/>
        <p:guide orient="horz" pos="2904"/>
        <p:guide pos="2211"/>
        <p:guide pos="218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716" cy="460696"/>
          </a:xfrm>
          <a:prstGeom prst="rect">
            <a:avLst/>
          </a:prstGeom>
        </p:spPr>
        <p:txBody>
          <a:bodyPr vert="horz" lIns="90434" tIns="45218" rIns="90434" bIns="45218" rtlCol="0"/>
          <a:lstStyle>
            <a:lvl1pPr algn="l">
              <a:defRPr sz="1200"/>
            </a:lvl1pPr>
          </a:lstStyle>
          <a:p>
            <a:endParaRPr lang="en-US"/>
          </a:p>
        </p:txBody>
      </p:sp>
      <p:sp>
        <p:nvSpPr>
          <p:cNvPr id="3" name="Date Placeholder 2"/>
          <p:cNvSpPr>
            <a:spLocks noGrp="1"/>
          </p:cNvSpPr>
          <p:nvPr>
            <p:ph type="dt" sz="quarter" idx="1"/>
          </p:nvPr>
        </p:nvSpPr>
        <p:spPr>
          <a:xfrm>
            <a:off x="3927917" y="0"/>
            <a:ext cx="3004716" cy="460696"/>
          </a:xfrm>
          <a:prstGeom prst="rect">
            <a:avLst/>
          </a:prstGeom>
        </p:spPr>
        <p:txBody>
          <a:bodyPr vert="horz" lIns="90434" tIns="45218" rIns="90434" bIns="45218" rtlCol="0"/>
          <a:lstStyle>
            <a:lvl1pPr algn="r">
              <a:defRPr sz="1200"/>
            </a:lvl1pPr>
          </a:lstStyle>
          <a:p>
            <a:fld id="{D834CDA4-A197-4873-8F61-0122E5757511}" type="datetimeFigureOut">
              <a:rPr lang="en-US" smtClean="0"/>
              <a:t>6/7/2017</a:t>
            </a:fld>
            <a:endParaRPr lang="en-US"/>
          </a:p>
        </p:txBody>
      </p:sp>
      <p:sp>
        <p:nvSpPr>
          <p:cNvPr id="4" name="Footer Placeholder 3"/>
          <p:cNvSpPr>
            <a:spLocks noGrp="1"/>
          </p:cNvSpPr>
          <p:nvPr>
            <p:ph type="ftr" sz="quarter" idx="2"/>
          </p:nvPr>
        </p:nvSpPr>
        <p:spPr>
          <a:xfrm>
            <a:off x="0" y="8757932"/>
            <a:ext cx="3004716" cy="460696"/>
          </a:xfrm>
          <a:prstGeom prst="rect">
            <a:avLst/>
          </a:prstGeom>
        </p:spPr>
        <p:txBody>
          <a:bodyPr vert="horz" lIns="90434" tIns="45218" rIns="90434" bIns="45218" rtlCol="0" anchor="b"/>
          <a:lstStyle>
            <a:lvl1pPr algn="l">
              <a:defRPr sz="1200"/>
            </a:lvl1pPr>
          </a:lstStyle>
          <a:p>
            <a:endParaRPr lang="en-US"/>
          </a:p>
        </p:txBody>
      </p:sp>
      <p:sp>
        <p:nvSpPr>
          <p:cNvPr id="5" name="Slide Number Placeholder 4"/>
          <p:cNvSpPr>
            <a:spLocks noGrp="1"/>
          </p:cNvSpPr>
          <p:nvPr>
            <p:ph type="sldNum" sz="quarter" idx="3"/>
          </p:nvPr>
        </p:nvSpPr>
        <p:spPr>
          <a:xfrm>
            <a:off x="3927917" y="8757932"/>
            <a:ext cx="3004716" cy="460696"/>
          </a:xfrm>
          <a:prstGeom prst="rect">
            <a:avLst/>
          </a:prstGeom>
        </p:spPr>
        <p:txBody>
          <a:bodyPr vert="horz" lIns="90434" tIns="45218" rIns="90434" bIns="45218" rtlCol="0" anchor="b"/>
          <a:lstStyle>
            <a:lvl1pPr algn="r">
              <a:defRPr sz="1200"/>
            </a:lvl1pPr>
          </a:lstStyle>
          <a:p>
            <a:fld id="{5DA603E2-C9C2-443F-AE04-05F098484CFF}" type="slidenum">
              <a:rPr lang="en-US" smtClean="0"/>
              <a:t>‹#›</a:t>
            </a:fld>
            <a:endParaRPr lang="en-US"/>
          </a:p>
        </p:txBody>
      </p:sp>
    </p:spTree>
    <p:extLst>
      <p:ext uri="{BB962C8B-B14F-4D97-AF65-F5344CB8AC3E}">
        <p14:creationId xmlns:p14="http://schemas.microsoft.com/office/powerpoint/2010/main" val="230803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04820" cy="461010"/>
          </a:xfrm>
          <a:prstGeom prst="rect">
            <a:avLst/>
          </a:prstGeom>
        </p:spPr>
        <p:txBody>
          <a:bodyPr vert="horz" lIns="92298" tIns="46149" rIns="92298" bIns="46149" rtlCol="0"/>
          <a:lstStyle>
            <a:lvl1pPr algn="l">
              <a:defRPr sz="1200"/>
            </a:lvl1pPr>
          </a:lstStyle>
          <a:p>
            <a:endParaRPr lang="en-US"/>
          </a:p>
        </p:txBody>
      </p:sp>
      <p:sp>
        <p:nvSpPr>
          <p:cNvPr id="3" name="Date Placeholder 2"/>
          <p:cNvSpPr>
            <a:spLocks noGrp="1"/>
          </p:cNvSpPr>
          <p:nvPr>
            <p:ph type="dt" idx="1"/>
          </p:nvPr>
        </p:nvSpPr>
        <p:spPr>
          <a:xfrm>
            <a:off x="3927777" y="1"/>
            <a:ext cx="3004820" cy="461010"/>
          </a:xfrm>
          <a:prstGeom prst="rect">
            <a:avLst/>
          </a:prstGeom>
        </p:spPr>
        <p:txBody>
          <a:bodyPr vert="horz" lIns="92298" tIns="46149" rIns="92298" bIns="46149" rtlCol="0"/>
          <a:lstStyle>
            <a:lvl1pPr algn="r">
              <a:defRPr sz="1200"/>
            </a:lvl1pPr>
          </a:lstStyle>
          <a:p>
            <a:fld id="{CDD1138A-ABD4-4F74-810D-360D1370E080}" type="datetimeFigureOut">
              <a:rPr lang="en-US" smtClean="0"/>
              <a:pPr/>
              <a:t>6/7/2017</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298" tIns="46149" rIns="92298" bIns="46149" rtlCol="0" anchor="ctr"/>
          <a:lstStyle/>
          <a:p>
            <a:endParaRPr lang="en-US"/>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298" tIns="46149" rIns="92298" bIns="461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57590"/>
            <a:ext cx="3004820" cy="461010"/>
          </a:xfrm>
          <a:prstGeom prst="rect">
            <a:avLst/>
          </a:prstGeom>
        </p:spPr>
        <p:txBody>
          <a:bodyPr vert="horz" lIns="92298" tIns="46149" rIns="92298" bIns="46149" rtlCol="0" anchor="b"/>
          <a:lstStyle>
            <a:lvl1pPr algn="l">
              <a:defRPr sz="1200"/>
            </a:lvl1pPr>
          </a:lstStyle>
          <a:p>
            <a:endParaRPr lang="en-US"/>
          </a:p>
        </p:txBody>
      </p:sp>
      <p:sp>
        <p:nvSpPr>
          <p:cNvPr id="7" name="Slide Number Placeholder 6"/>
          <p:cNvSpPr>
            <a:spLocks noGrp="1"/>
          </p:cNvSpPr>
          <p:nvPr>
            <p:ph type="sldNum" sz="quarter" idx="5"/>
          </p:nvPr>
        </p:nvSpPr>
        <p:spPr>
          <a:xfrm>
            <a:off x="3927777" y="8757590"/>
            <a:ext cx="3004820" cy="461010"/>
          </a:xfrm>
          <a:prstGeom prst="rect">
            <a:avLst/>
          </a:prstGeom>
        </p:spPr>
        <p:txBody>
          <a:bodyPr vert="horz" lIns="92298" tIns="46149" rIns="92298" bIns="46149" rtlCol="0" anchor="b"/>
          <a:lstStyle>
            <a:lvl1pPr algn="r">
              <a:defRPr sz="1200"/>
            </a:lvl1pPr>
          </a:lstStyle>
          <a:p>
            <a:fld id="{978FB650-0856-468A-93AE-D53290F2F7D5}" type="slidenum">
              <a:rPr lang="en-US" smtClean="0"/>
              <a:pPr/>
              <a:t>‹#›</a:t>
            </a:fld>
            <a:endParaRPr lang="en-US"/>
          </a:p>
        </p:txBody>
      </p:sp>
    </p:spTree>
    <p:extLst>
      <p:ext uri="{BB962C8B-B14F-4D97-AF65-F5344CB8AC3E}">
        <p14:creationId xmlns:p14="http://schemas.microsoft.com/office/powerpoint/2010/main" val="1885401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D655FA-DB03-4CA1-A88A-6C50B7ED94AB}" type="slidenum">
              <a:rPr lang="en-US" smtClean="0"/>
              <a:pPr/>
              <a:t>1</a:t>
            </a:fld>
            <a:endParaRPr lang="en-US" dirty="0"/>
          </a:p>
        </p:txBody>
      </p:sp>
      <p:sp>
        <p:nvSpPr>
          <p:cNvPr id="5" name="Notes Placeholder 4"/>
          <p:cNvSpPr>
            <a:spLocks noGrp="1"/>
          </p:cNvSpPr>
          <p:nvPr>
            <p:ph type="body" sz="quarter" idx="1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D655FA-DB03-4CA1-A88A-6C50B7ED94AB}" type="slidenum">
              <a:rPr lang="en-US" smtClean="0"/>
              <a:pPr/>
              <a:t>10</a:t>
            </a:fld>
            <a:endParaRPr lang="en-US" dirty="0"/>
          </a:p>
        </p:txBody>
      </p:sp>
      <p:sp>
        <p:nvSpPr>
          <p:cNvPr id="5" name="Notes Placeholder 4"/>
          <p:cNvSpPr>
            <a:spLocks noGrp="1"/>
          </p:cNvSpPr>
          <p:nvPr>
            <p:ph type="body" sz="quarter" idx="11"/>
          </p:nvPr>
        </p:nvSpPr>
        <p:spPr/>
        <p:txBody>
          <a:bodyPr/>
          <a:lstStyle/>
          <a:p>
            <a:endParaRPr lang="en-US" dirty="0"/>
          </a:p>
          <a:p>
            <a:r>
              <a:rPr lang="en-US" dirty="0"/>
              <a:t>		</a:t>
            </a:r>
          </a:p>
          <a:p>
            <a:endParaRPr lang="en-US" dirty="0"/>
          </a:p>
          <a:p>
            <a:pPr marL="169564" indent="-169564">
              <a:buFont typeface="Arial" panose="020B0604020202020204" pitchFamily="34" charset="0"/>
              <a:buChar char="•"/>
            </a:pPr>
            <a:endParaRPr lang="en-US" dirty="0"/>
          </a:p>
          <a:p>
            <a:endParaRPr lang="en-US" dirty="0"/>
          </a:p>
          <a:p>
            <a:pPr marL="169564" indent="-169564">
              <a:buFont typeface="Arial" panose="020B0604020202020204" pitchFamily="34" charset="0"/>
              <a:buChar char="•"/>
            </a:pPr>
            <a:endParaRPr lang="en-US" dirty="0"/>
          </a:p>
        </p:txBody>
      </p:sp>
    </p:spTree>
    <p:extLst>
      <p:ext uri="{BB962C8B-B14F-4D97-AF65-F5344CB8AC3E}">
        <p14:creationId xmlns:p14="http://schemas.microsoft.com/office/powerpoint/2010/main" val="1936272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D655FA-DB03-4CA1-A88A-6C50B7ED94AB}" type="slidenum">
              <a:rPr lang="en-US" smtClean="0"/>
              <a:pPr/>
              <a:t>11</a:t>
            </a:fld>
            <a:endParaRPr lang="en-US" dirty="0"/>
          </a:p>
        </p:txBody>
      </p:sp>
      <p:sp>
        <p:nvSpPr>
          <p:cNvPr id="6" name="Notes Placeholder 5"/>
          <p:cNvSpPr>
            <a:spLocks noGrp="1"/>
          </p:cNvSpPr>
          <p:nvPr>
            <p:ph type="body" idx="1"/>
          </p:nvPr>
        </p:nvSpPr>
        <p:spPr/>
        <p:txBody>
          <a:bodyPr/>
          <a:lstStyle/>
          <a:p>
            <a:endParaRPr lang="en-US" dirty="0"/>
          </a:p>
        </p:txBody>
      </p:sp>
      <p:sp>
        <p:nvSpPr>
          <p:cNvPr id="3" name="Notes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796079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D655FA-DB03-4CA1-A88A-6C50B7ED94AB}" type="slidenum">
              <a:rPr lang="en-US" smtClean="0"/>
              <a:pPr/>
              <a:t>12</a:t>
            </a:fld>
            <a:endParaRPr lang="en-US" dirty="0"/>
          </a:p>
        </p:txBody>
      </p:sp>
      <p:sp>
        <p:nvSpPr>
          <p:cNvPr id="5" name="Notes Placeholder 4"/>
          <p:cNvSpPr>
            <a:spLocks noGrp="1"/>
          </p:cNvSpPr>
          <p:nvPr>
            <p:ph type="body" sz="quarter" idx="11"/>
          </p:nvPr>
        </p:nvSpPr>
        <p:spPr/>
        <p:txBody>
          <a:bodyPr/>
          <a:lstStyle/>
          <a:p>
            <a:endParaRPr lang="en-US"/>
          </a:p>
        </p:txBody>
      </p:sp>
      <p:sp>
        <p:nvSpPr>
          <p:cNvPr id="6" name="Notes Placeholder 5"/>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96079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D655FA-DB03-4CA1-A88A-6C50B7ED94AB}" type="slidenum">
              <a:rPr lang="en-US" smtClean="0"/>
              <a:pPr/>
              <a:t>13</a:t>
            </a:fld>
            <a:endParaRPr lang="en-US" dirty="0"/>
          </a:p>
        </p:txBody>
      </p:sp>
      <p:sp>
        <p:nvSpPr>
          <p:cNvPr id="5" name="Notes Placeholder 4"/>
          <p:cNvSpPr>
            <a:spLocks noGrp="1"/>
          </p:cNvSpPr>
          <p:nvPr>
            <p:ph type="body" sz="quarter" idx="11"/>
          </p:nvPr>
        </p:nvSpPr>
        <p:spPr/>
        <p:txBody>
          <a:bodyPr/>
          <a:lstStyle/>
          <a:p>
            <a:endParaRPr lang="en-US"/>
          </a:p>
        </p:txBody>
      </p:sp>
      <p:sp>
        <p:nvSpPr>
          <p:cNvPr id="6" name="Notes Placeholder 5"/>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96079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D655FA-DB03-4CA1-A88A-6C50B7ED94AB}" type="slidenum">
              <a:rPr lang="en-US" smtClean="0"/>
              <a:pPr/>
              <a:t>14</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764136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D655FA-DB03-4CA1-A88A-6C50B7ED94AB}" type="slidenum">
              <a:rPr lang="en-US" smtClean="0"/>
              <a:pPr/>
              <a:t>15</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764136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D655FA-DB03-4CA1-A88A-6C50B7ED94AB}" type="slidenum">
              <a:rPr lang="en-US" smtClean="0"/>
              <a:pPr/>
              <a:t>16</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107675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D655FA-DB03-4CA1-A88A-6C50B7ED94AB}" type="slidenum">
              <a:rPr lang="en-US" smtClean="0"/>
              <a:pPr/>
              <a:t>17</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107675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D655FA-DB03-4CA1-A88A-6C50B7ED94AB}" type="slidenum">
              <a:rPr lang="en-US" smtClean="0"/>
              <a:pPr/>
              <a:t>18</a:t>
            </a:fld>
            <a:endParaRPr lang="en-US" dirty="0"/>
          </a:p>
        </p:txBody>
      </p:sp>
      <p:sp>
        <p:nvSpPr>
          <p:cNvPr id="5" name="Notes Placeholder 4"/>
          <p:cNvSpPr>
            <a:spLocks noGrp="1"/>
          </p:cNvSpPr>
          <p:nvPr>
            <p:ph type="body" sz="quarter" idx="11"/>
          </p:nvPr>
        </p:nvSpPr>
        <p:spPr/>
        <p:txBody>
          <a:bodyPr/>
          <a:lstStyle/>
          <a:p>
            <a:endParaRPr lang="en-US"/>
          </a:p>
        </p:txBody>
      </p:sp>
      <p:sp>
        <p:nvSpPr>
          <p:cNvPr id="6" name="Notes Placeholder 5"/>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96079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D655FA-DB03-4CA1-A88A-6C50B7ED94AB}" type="slidenum">
              <a:rPr lang="en-US" smtClean="0"/>
              <a:pPr/>
              <a:t>19</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107675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D655FA-DB03-4CA1-A88A-6C50B7ED94AB}" type="slidenum">
              <a:rPr lang="en-US" smtClean="0"/>
              <a:pPr/>
              <a:t>2</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7960799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D655FA-DB03-4CA1-A88A-6C50B7ED94AB}" type="slidenum">
              <a:rPr lang="en-US" smtClean="0"/>
              <a:pPr/>
              <a:t>20</a:t>
            </a:fld>
            <a:endParaRPr lang="en-US" dirty="0"/>
          </a:p>
        </p:txBody>
      </p:sp>
      <p:sp>
        <p:nvSpPr>
          <p:cNvPr id="5" name="Notes Placeholder 4"/>
          <p:cNvSpPr>
            <a:spLocks noGrp="1"/>
          </p:cNvSpPr>
          <p:nvPr>
            <p:ph type="body" sz="quarter" idx="11"/>
          </p:nvPr>
        </p:nvSpPr>
        <p:spPr/>
        <p:txBody>
          <a:bodyPr/>
          <a:lstStyle/>
          <a:p>
            <a:endParaRPr lang="en-US"/>
          </a:p>
        </p:txBody>
      </p:sp>
      <p:sp>
        <p:nvSpPr>
          <p:cNvPr id="6" name="Notes Placeholder 5"/>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960799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D655FA-DB03-4CA1-A88A-6C50B7ED94AB}" type="slidenum">
              <a:rPr lang="en-US" smtClean="0"/>
              <a:pPr/>
              <a:t>21</a:t>
            </a:fld>
            <a:endParaRPr lang="en-US" dirty="0"/>
          </a:p>
        </p:txBody>
      </p:sp>
      <p:sp>
        <p:nvSpPr>
          <p:cNvPr id="5" name="Notes Placeholder 4"/>
          <p:cNvSpPr>
            <a:spLocks noGrp="1"/>
          </p:cNvSpPr>
          <p:nvPr>
            <p:ph type="body" sz="quarter" idx="11"/>
          </p:nvPr>
        </p:nvSpPr>
        <p:spPr/>
        <p:txBody>
          <a:bodyPr/>
          <a:lstStyle/>
          <a:p>
            <a:endParaRPr lang="en-US"/>
          </a:p>
        </p:txBody>
      </p:sp>
      <p:sp>
        <p:nvSpPr>
          <p:cNvPr id="6" name="Notes Placeholder 5"/>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960799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D655FA-DB03-4CA1-A88A-6C50B7ED94AB}" type="slidenum">
              <a:rPr lang="en-US" smtClean="0"/>
              <a:pPr/>
              <a:t>22</a:t>
            </a:fld>
            <a:endParaRPr lang="en-US" dirty="0"/>
          </a:p>
        </p:txBody>
      </p:sp>
      <p:sp>
        <p:nvSpPr>
          <p:cNvPr id="5" name="Notes Placeholder 4"/>
          <p:cNvSpPr>
            <a:spLocks noGrp="1"/>
          </p:cNvSpPr>
          <p:nvPr>
            <p:ph type="body" sz="quarter" idx="11"/>
          </p:nvPr>
        </p:nvSpPr>
        <p:spPr/>
        <p:txBody>
          <a:bodyPr/>
          <a:lstStyle/>
          <a:p>
            <a:endParaRPr lang="en-US"/>
          </a:p>
        </p:txBody>
      </p:sp>
      <p:sp>
        <p:nvSpPr>
          <p:cNvPr id="6" name="Notes Placeholder 5"/>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960799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D655FA-DB03-4CA1-A88A-6C50B7ED94AB}" type="slidenum">
              <a:rPr lang="en-US" smtClean="0"/>
              <a:pPr/>
              <a:t>23</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1201329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D655FA-DB03-4CA1-A88A-6C50B7ED94AB}" type="slidenum">
              <a:rPr lang="en-US" smtClean="0"/>
              <a:pPr/>
              <a:t>24</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1201329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D655FA-DB03-4CA1-A88A-6C50B7ED94AB}" type="slidenum">
              <a:rPr lang="en-US" smtClean="0"/>
              <a:pPr/>
              <a:t>25</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1201329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D655FA-DB03-4CA1-A88A-6C50B7ED94AB}" type="slidenum">
              <a:rPr lang="en-US" smtClean="0"/>
              <a:pPr/>
              <a:t>26</a:t>
            </a:fld>
            <a:endParaRPr lang="en-US" dirty="0"/>
          </a:p>
        </p:txBody>
      </p:sp>
      <p:sp>
        <p:nvSpPr>
          <p:cNvPr id="5" name="Notes Placeholder 4"/>
          <p:cNvSpPr>
            <a:spLocks noGrp="1"/>
          </p:cNvSpPr>
          <p:nvPr>
            <p:ph type="body" sz="quarter" idx="11"/>
          </p:nvPr>
        </p:nvSpPr>
        <p:spPr/>
        <p:txBody>
          <a:bodyPr/>
          <a:lstStyle/>
          <a:p>
            <a:endParaRPr lang="en-US"/>
          </a:p>
        </p:txBody>
      </p:sp>
      <p:sp>
        <p:nvSpPr>
          <p:cNvPr id="6" name="Notes Placeholder 5"/>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960799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D655FA-DB03-4CA1-A88A-6C50B7ED94AB}" type="slidenum">
              <a:rPr lang="en-US" smtClean="0"/>
              <a:pPr/>
              <a:t>27</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835214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D655FA-DB03-4CA1-A88A-6C50B7ED94AB}" type="slidenum">
              <a:rPr lang="en-US" smtClean="0"/>
              <a:pPr/>
              <a:t>28</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835214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D655FA-DB03-4CA1-A88A-6C50B7ED94AB}" type="slidenum">
              <a:rPr lang="en-US" smtClean="0"/>
              <a:pPr/>
              <a:t>29</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83521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D655FA-DB03-4CA1-A88A-6C50B7ED94AB}" type="slidenum">
              <a:rPr lang="en-US" smtClean="0"/>
              <a:pPr/>
              <a:t>3</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7960799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D655FA-DB03-4CA1-A88A-6C50B7ED94AB}" type="slidenum">
              <a:rPr lang="en-US" smtClean="0"/>
              <a:pPr/>
              <a:t>30</a:t>
            </a:fld>
            <a:endParaRPr lang="en-US" dirty="0"/>
          </a:p>
        </p:txBody>
      </p:sp>
      <p:sp>
        <p:nvSpPr>
          <p:cNvPr id="5" name="Notes Placeholder 4"/>
          <p:cNvSpPr>
            <a:spLocks noGrp="1"/>
          </p:cNvSpPr>
          <p:nvPr>
            <p:ph type="body" sz="quarter" idx="11"/>
          </p:nvPr>
        </p:nvSpPr>
        <p:spPr/>
        <p:txBody>
          <a:bodyPr/>
          <a:lstStyle/>
          <a:p>
            <a:endParaRPr lang="en-US"/>
          </a:p>
        </p:txBody>
      </p:sp>
      <p:sp>
        <p:nvSpPr>
          <p:cNvPr id="6" name="Notes Placeholder 5"/>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960799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685800"/>
            <a:ext cx="4610100" cy="3457575"/>
          </a:xfrm>
        </p:spPr>
      </p:sp>
      <p:sp>
        <p:nvSpPr>
          <p:cNvPr id="4" name="Slide Number Placeholder 3"/>
          <p:cNvSpPr>
            <a:spLocks noGrp="1"/>
          </p:cNvSpPr>
          <p:nvPr>
            <p:ph type="sldNum" sz="quarter" idx="10"/>
          </p:nvPr>
        </p:nvSpPr>
        <p:spPr/>
        <p:txBody>
          <a:bodyPr/>
          <a:lstStyle/>
          <a:p>
            <a:fld id="{22D655FA-DB03-4CA1-A88A-6C50B7ED94AB}" type="slidenum">
              <a:rPr lang="en-US" smtClean="0"/>
              <a:pPr/>
              <a:t>31</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7960799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685800"/>
            <a:ext cx="4610100" cy="3457575"/>
          </a:xfrm>
        </p:spPr>
      </p:sp>
      <p:sp>
        <p:nvSpPr>
          <p:cNvPr id="4" name="Slide Number Placeholder 3"/>
          <p:cNvSpPr>
            <a:spLocks noGrp="1"/>
          </p:cNvSpPr>
          <p:nvPr>
            <p:ph type="sldNum" sz="quarter" idx="10"/>
          </p:nvPr>
        </p:nvSpPr>
        <p:spPr/>
        <p:txBody>
          <a:bodyPr/>
          <a:lstStyle/>
          <a:p>
            <a:fld id="{22D655FA-DB03-4CA1-A88A-6C50B7ED94AB}" type="slidenum">
              <a:rPr lang="en-US" smtClean="0"/>
              <a:pPr/>
              <a:t>32</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796079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D655FA-DB03-4CA1-A88A-6C50B7ED94AB}" type="slidenum">
              <a:rPr lang="en-US" smtClean="0"/>
              <a:pPr/>
              <a:t>4</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796079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D655FA-DB03-4CA1-A88A-6C50B7ED94AB}" type="slidenum">
              <a:rPr lang="en-US" smtClean="0"/>
              <a:pPr/>
              <a:t>5</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659515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D655FA-DB03-4CA1-A88A-6C50B7ED94AB}" type="slidenum">
              <a:rPr lang="en-US" smtClean="0"/>
              <a:pPr/>
              <a:t>6</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796079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D655FA-DB03-4CA1-A88A-6C50B7ED94AB}" type="slidenum">
              <a:rPr lang="en-US" smtClean="0"/>
              <a:pPr/>
              <a:t>7</a:t>
            </a:fld>
            <a:endParaRPr lang="en-US" dirty="0"/>
          </a:p>
        </p:txBody>
      </p:sp>
      <p:sp>
        <p:nvSpPr>
          <p:cNvPr id="5" name="Notes Placeholder 4"/>
          <p:cNvSpPr>
            <a:spLocks noGrp="1"/>
          </p:cNvSpPr>
          <p:nvPr>
            <p:ph type="body" sz="quarter" idx="11"/>
          </p:nvPr>
        </p:nvSpPr>
        <p:spPr/>
        <p:txBody>
          <a:bodyPr/>
          <a:lstStyle/>
          <a:p>
            <a:endParaRPr lang="en-US" dirty="0"/>
          </a:p>
          <a:p>
            <a:r>
              <a:rPr lang="en-US" dirty="0"/>
              <a:t>		</a:t>
            </a:r>
          </a:p>
          <a:p>
            <a:endParaRPr lang="en-US" dirty="0"/>
          </a:p>
          <a:p>
            <a:pPr marL="169564" indent="-169564">
              <a:buFont typeface="Arial" panose="020B0604020202020204" pitchFamily="34" charset="0"/>
              <a:buChar char="•"/>
            </a:pPr>
            <a:endParaRPr lang="en-US" dirty="0"/>
          </a:p>
          <a:p>
            <a:endParaRPr lang="en-US" dirty="0"/>
          </a:p>
          <a:p>
            <a:pPr marL="169564" indent="-169564">
              <a:buFont typeface="Arial" panose="020B0604020202020204" pitchFamily="34" charset="0"/>
              <a:buChar char="•"/>
            </a:pPr>
            <a:endParaRPr lang="en-US" dirty="0"/>
          </a:p>
        </p:txBody>
      </p:sp>
    </p:spTree>
    <p:extLst>
      <p:ext uri="{BB962C8B-B14F-4D97-AF65-F5344CB8AC3E}">
        <p14:creationId xmlns:p14="http://schemas.microsoft.com/office/powerpoint/2010/main" val="1796079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D655FA-DB03-4CA1-A88A-6C50B7ED94AB}" type="slidenum">
              <a:rPr lang="en-US" smtClean="0"/>
              <a:pPr/>
              <a:t>8</a:t>
            </a:fld>
            <a:endParaRPr lang="en-US" dirty="0"/>
          </a:p>
        </p:txBody>
      </p:sp>
      <p:sp>
        <p:nvSpPr>
          <p:cNvPr id="5" name="Notes Placeholder 4"/>
          <p:cNvSpPr>
            <a:spLocks noGrp="1"/>
          </p:cNvSpPr>
          <p:nvPr>
            <p:ph type="body" sz="quarter" idx="11"/>
          </p:nvPr>
        </p:nvSpPr>
        <p:spPr/>
        <p:txBody>
          <a:bodyPr/>
          <a:lstStyle/>
          <a:p>
            <a:endParaRPr lang="en-US" dirty="0"/>
          </a:p>
          <a:p>
            <a:r>
              <a:rPr lang="en-US" dirty="0"/>
              <a:t>		</a:t>
            </a:r>
          </a:p>
          <a:p>
            <a:endParaRPr lang="en-US" dirty="0"/>
          </a:p>
          <a:p>
            <a:pPr marL="169564" indent="-169564">
              <a:buFont typeface="Arial" panose="020B0604020202020204" pitchFamily="34" charset="0"/>
              <a:buChar char="•"/>
            </a:pPr>
            <a:endParaRPr lang="en-US" dirty="0"/>
          </a:p>
          <a:p>
            <a:endParaRPr lang="en-US" dirty="0"/>
          </a:p>
          <a:p>
            <a:pPr marL="169564" indent="-169564">
              <a:buFont typeface="Arial" panose="020B0604020202020204" pitchFamily="34" charset="0"/>
              <a:buChar char="•"/>
            </a:pPr>
            <a:endParaRPr lang="en-US" dirty="0"/>
          </a:p>
        </p:txBody>
      </p:sp>
    </p:spTree>
    <p:extLst>
      <p:ext uri="{BB962C8B-B14F-4D97-AF65-F5344CB8AC3E}">
        <p14:creationId xmlns:p14="http://schemas.microsoft.com/office/powerpoint/2010/main" val="1796079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D655FA-DB03-4CA1-A88A-6C50B7ED94AB}" type="slidenum">
              <a:rPr lang="en-US" smtClean="0"/>
              <a:pPr/>
              <a:t>9</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659515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782BBE-319E-4C8E-84AC-9E3275C95B23}" type="datetimeFigureOut">
              <a:rPr lang="en-US" smtClean="0"/>
              <a:pPr/>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33684-19E7-4C17-84A9-B4B7FBAFA507}" type="slidenum">
              <a:rPr lang="en-US" smtClean="0"/>
              <a:pPr/>
              <a:t>‹#›</a:t>
            </a:fld>
            <a:endParaRPr lang="en-US"/>
          </a:p>
        </p:txBody>
      </p:sp>
    </p:spTree>
    <p:extLst>
      <p:ext uri="{BB962C8B-B14F-4D97-AF65-F5344CB8AC3E}">
        <p14:creationId xmlns:p14="http://schemas.microsoft.com/office/powerpoint/2010/main" val="3463882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782BBE-319E-4C8E-84AC-9E3275C95B23}" type="datetimeFigureOut">
              <a:rPr lang="en-US" smtClean="0"/>
              <a:pPr/>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33684-19E7-4C17-84A9-B4B7FBAFA507}" type="slidenum">
              <a:rPr lang="en-US" smtClean="0"/>
              <a:pPr/>
              <a:t>‹#›</a:t>
            </a:fld>
            <a:endParaRPr lang="en-US"/>
          </a:p>
        </p:txBody>
      </p:sp>
    </p:spTree>
    <p:extLst>
      <p:ext uri="{BB962C8B-B14F-4D97-AF65-F5344CB8AC3E}">
        <p14:creationId xmlns:p14="http://schemas.microsoft.com/office/powerpoint/2010/main" val="4140903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782BBE-319E-4C8E-84AC-9E3275C95B23}" type="datetimeFigureOut">
              <a:rPr lang="en-US" smtClean="0"/>
              <a:pPr/>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33684-19E7-4C17-84A9-B4B7FBAFA507}" type="slidenum">
              <a:rPr lang="en-US" smtClean="0"/>
              <a:pPr/>
              <a:t>‹#›</a:t>
            </a:fld>
            <a:endParaRPr lang="en-US"/>
          </a:p>
        </p:txBody>
      </p:sp>
    </p:spTree>
    <p:extLst>
      <p:ext uri="{BB962C8B-B14F-4D97-AF65-F5344CB8AC3E}">
        <p14:creationId xmlns:p14="http://schemas.microsoft.com/office/powerpoint/2010/main" val="4007940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782BBE-319E-4C8E-84AC-9E3275C95B23}" type="datetimeFigureOut">
              <a:rPr lang="en-US" smtClean="0"/>
              <a:pPr/>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33684-19E7-4C17-84A9-B4B7FBAFA507}" type="slidenum">
              <a:rPr lang="en-US" smtClean="0"/>
              <a:pPr/>
              <a:t>‹#›</a:t>
            </a:fld>
            <a:endParaRPr lang="en-US"/>
          </a:p>
        </p:txBody>
      </p:sp>
    </p:spTree>
    <p:extLst>
      <p:ext uri="{BB962C8B-B14F-4D97-AF65-F5344CB8AC3E}">
        <p14:creationId xmlns:p14="http://schemas.microsoft.com/office/powerpoint/2010/main" val="2126088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782BBE-319E-4C8E-84AC-9E3275C95B23}" type="datetimeFigureOut">
              <a:rPr lang="en-US" smtClean="0"/>
              <a:pPr/>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33684-19E7-4C17-84A9-B4B7FBAFA507}" type="slidenum">
              <a:rPr lang="en-US" smtClean="0"/>
              <a:pPr/>
              <a:t>‹#›</a:t>
            </a:fld>
            <a:endParaRPr lang="en-US"/>
          </a:p>
        </p:txBody>
      </p:sp>
    </p:spTree>
    <p:extLst>
      <p:ext uri="{BB962C8B-B14F-4D97-AF65-F5344CB8AC3E}">
        <p14:creationId xmlns:p14="http://schemas.microsoft.com/office/powerpoint/2010/main" val="2282024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782BBE-319E-4C8E-84AC-9E3275C95B23}" type="datetimeFigureOut">
              <a:rPr lang="en-US" smtClean="0"/>
              <a:pPr/>
              <a:t>6/7/2017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C33684-19E7-4C17-84A9-B4B7FBAFA507}" type="slidenum">
              <a:rPr lang="en-US" smtClean="0"/>
              <a:pPr/>
              <a:t>‹#›</a:t>
            </a:fld>
            <a:endParaRPr lang="en-US"/>
          </a:p>
        </p:txBody>
      </p:sp>
    </p:spTree>
    <p:extLst>
      <p:ext uri="{BB962C8B-B14F-4D97-AF65-F5344CB8AC3E}">
        <p14:creationId xmlns:p14="http://schemas.microsoft.com/office/powerpoint/2010/main" val="1903247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782BBE-319E-4C8E-84AC-9E3275C95B23}" type="datetimeFigureOut">
              <a:rPr lang="en-US" smtClean="0"/>
              <a:pPr/>
              <a:t>6/7/2017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C33684-19E7-4C17-84A9-B4B7FBAFA507}" type="slidenum">
              <a:rPr lang="en-US" smtClean="0"/>
              <a:pPr/>
              <a:t>‹#›</a:t>
            </a:fld>
            <a:endParaRPr lang="en-US"/>
          </a:p>
        </p:txBody>
      </p:sp>
    </p:spTree>
    <p:extLst>
      <p:ext uri="{BB962C8B-B14F-4D97-AF65-F5344CB8AC3E}">
        <p14:creationId xmlns:p14="http://schemas.microsoft.com/office/powerpoint/2010/main" val="3131068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782BBE-319E-4C8E-84AC-9E3275C95B23}" type="datetimeFigureOut">
              <a:rPr lang="en-US" smtClean="0"/>
              <a:pPr/>
              <a:t>6/7/2017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C33684-19E7-4C17-84A9-B4B7FBAFA507}" type="slidenum">
              <a:rPr lang="en-US" smtClean="0"/>
              <a:pPr/>
              <a:t>‹#›</a:t>
            </a:fld>
            <a:endParaRPr lang="en-US"/>
          </a:p>
        </p:txBody>
      </p:sp>
    </p:spTree>
    <p:extLst>
      <p:ext uri="{BB962C8B-B14F-4D97-AF65-F5344CB8AC3E}">
        <p14:creationId xmlns:p14="http://schemas.microsoft.com/office/powerpoint/2010/main" val="319014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782BBE-319E-4C8E-84AC-9E3275C95B23}" type="datetimeFigureOut">
              <a:rPr lang="en-US" smtClean="0"/>
              <a:pPr/>
              <a:t>6/7/2017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C33684-19E7-4C17-84A9-B4B7FBAFA507}" type="slidenum">
              <a:rPr lang="en-US" smtClean="0"/>
              <a:pPr/>
              <a:t>‹#›</a:t>
            </a:fld>
            <a:endParaRPr lang="en-US"/>
          </a:p>
        </p:txBody>
      </p:sp>
    </p:spTree>
    <p:extLst>
      <p:ext uri="{BB962C8B-B14F-4D97-AF65-F5344CB8AC3E}">
        <p14:creationId xmlns:p14="http://schemas.microsoft.com/office/powerpoint/2010/main" val="1933430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782BBE-319E-4C8E-84AC-9E3275C95B23}" type="datetimeFigureOut">
              <a:rPr lang="en-US" smtClean="0"/>
              <a:pPr/>
              <a:t>6/7/2017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C33684-19E7-4C17-84A9-B4B7FBAFA507}" type="slidenum">
              <a:rPr lang="en-US" smtClean="0"/>
              <a:pPr/>
              <a:t>‹#›</a:t>
            </a:fld>
            <a:endParaRPr lang="en-US"/>
          </a:p>
        </p:txBody>
      </p:sp>
    </p:spTree>
    <p:extLst>
      <p:ext uri="{BB962C8B-B14F-4D97-AF65-F5344CB8AC3E}">
        <p14:creationId xmlns:p14="http://schemas.microsoft.com/office/powerpoint/2010/main" val="2751915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782BBE-319E-4C8E-84AC-9E3275C95B23}" type="datetimeFigureOut">
              <a:rPr lang="en-US" smtClean="0"/>
              <a:pPr/>
              <a:t>6/7/2017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C33684-19E7-4C17-84A9-B4B7FBAFA507}" type="slidenum">
              <a:rPr lang="en-US" smtClean="0"/>
              <a:pPr/>
              <a:t>‹#›</a:t>
            </a:fld>
            <a:endParaRPr lang="en-US"/>
          </a:p>
        </p:txBody>
      </p:sp>
    </p:spTree>
    <p:extLst>
      <p:ext uri="{BB962C8B-B14F-4D97-AF65-F5344CB8AC3E}">
        <p14:creationId xmlns:p14="http://schemas.microsoft.com/office/powerpoint/2010/main" val="3058462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782BBE-319E-4C8E-84AC-9E3275C95B23}" type="datetimeFigureOut">
              <a:rPr lang="en-US" smtClean="0"/>
              <a:pPr/>
              <a:t>6/7/2017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C33684-19E7-4C17-84A9-B4B7FBAFA507}" type="slidenum">
              <a:rPr lang="en-US" smtClean="0"/>
              <a:pPr/>
              <a:t>‹#›</a:t>
            </a:fld>
            <a:endParaRPr lang="en-US"/>
          </a:p>
        </p:txBody>
      </p:sp>
    </p:spTree>
    <p:extLst>
      <p:ext uri="{BB962C8B-B14F-4D97-AF65-F5344CB8AC3E}">
        <p14:creationId xmlns:p14="http://schemas.microsoft.com/office/powerpoint/2010/main" val="461346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dallascityhall.com/departments/pnv/Pages/Code-Amendments.aspx"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mailto:donna.moorman@dallascityhall.com" TargetMode="External"/><Relationship Id="rId4" Type="http://schemas.openxmlformats.org/officeDocument/2006/relationships/hyperlink" Target="mailto:philip.erwin@dallascityhall.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3400" y="-10732"/>
            <a:ext cx="3868426" cy="6880538"/>
          </a:xfrm>
          <a:prstGeom prst="rect">
            <a:avLst/>
          </a:prstGeom>
          <a:ln>
            <a:solidFill>
              <a:schemeClr val="tx1"/>
            </a:solidFill>
          </a:ln>
          <a:effectLst/>
        </p:spPr>
      </p:pic>
      <p:sp>
        <p:nvSpPr>
          <p:cNvPr id="2" name="Title 1"/>
          <p:cNvSpPr>
            <a:spLocks noGrp="1"/>
          </p:cNvSpPr>
          <p:nvPr>
            <p:ph type="ctrTitle"/>
          </p:nvPr>
        </p:nvSpPr>
        <p:spPr>
          <a:xfrm>
            <a:off x="990600" y="685800"/>
            <a:ext cx="7772400" cy="2514600"/>
          </a:xfrm>
          <a:solidFill>
            <a:schemeClr val="accent3">
              <a:lumMod val="40000"/>
              <a:lumOff val="60000"/>
            </a:schemeClr>
          </a:solidFill>
        </p:spPr>
        <p:txBody>
          <a:bodyPr>
            <a:noAutofit/>
          </a:bodyPr>
          <a:lstStyle/>
          <a:p>
            <a:pPr algn="r"/>
            <a:r>
              <a:rPr lang="en-US" b="1" dirty="0"/>
              <a:t>ARTICLE X  </a:t>
            </a:r>
            <a:br>
              <a:rPr lang="en-US" b="1" dirty="0"/>
            </a:br>
            <a:r>
              <a:rPr lang="en-US" sz="4000" b="1" dirty="0"/>
              <a:t>LANDSCAPE AND TREE CONSERVATION REGULATIONS</a:t>
            </a:r>
          </a:p>
        </p:txBody>
      </p:sp>
      <p:sp>
        <p:nvSpPr>
          <p:cNvPr id="3" name="Subtitle 2"/>
          <p:cNvSpPr>
            <a:spLocks noGrp="1"/>
          </p:cNvSpPr>
          <p:nvPr>
            <p:ph type="subTitle" idx="1"/>
          </p:nvPr>
        </p:nvSpPr>
        <p:spPr>
          <a:xfrm>
            <a:off x="3202663" y="4800600"/>
            <a:ext cx="5486400" cy="771660"/>
          </a:xfrm>
          <a:solidFill>
            <a:schemeClr val="bg2"/>
          </a:solidFill>
        </p:spPr>
        <p:txBody>
          <a:bodyPr>
            <a:normAutofit fontScale="62500" lnSpcReduction="20000"/>
          </a:bodyPr>
          <a:lstStyle/>
          <a:p>
            <a:pPr algn="r"/>
            <a:r>
              <a:rPr lang="en-US" sz="3700" b="1" dirty="0">
                <a:solidFill>
                  <a:schemeClr val="tx1"/>
                </a:solidFill>
              </a:rPr>
              <a:t>IN GENERAL – Division 51A-10.100</a:t>
            </a:r>
          </a:p>
          <a:p>
            <a:pPr algn="r"/>
            <a:r>
              <a:rPr lang="en-US" sz="3700" b="1" dirty="0">
                <a:solidFill>
                  <a:schemeClr val="tx1"/>
                </a:solidFill>
              </a:rPr>
              <a:t>LANDSCAPING – Division 51A-10.120</a:t>
            </a:r>
            <a:endParaRPr lang="en-US" b="1" dirty="0">
              <a:solidFill>
                <a:schemeClr val="tx1"/>
              </a:solidFill>
            </a:endParaRPr>
          </a:p>
        </p:txBody>
      </p:sp>
      <p:sp>
        <p:nvSpPr>
          <p:cNvPr id="5" name="Subtitle 2"/>
          <p:cNvSpPr txBox="1">
            <a:spLocks/>
          </p:cNvSpPr>
          <p:nvPr/>
        </p:nvSpPr>
        <p:spPr>
          <a:xfrm>
            <a:off x="4876800" y="5785164"/>
            <a:ext cx="3810000" cy="304800"/>
          </a:xfrm>
          <a:prstGeom prst="rect">
            <a:avLst/>
          </a:prstGeom>
          <a:solidFill>
            <a:schemeClr val="bg2"/>
          </a:solidFill>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1600" b="1" dirty="0">
                <a:solidFill>
                  <a:schemeClr val="tx1"/>
                </a:solidFill>
              </a:rPr>
              <a:t>City Plan Commission Briefing – June 8, 2017</a:t>
            </a:r>
          </a:p>
        </p:txBody>
      </p:sp>
    </p:spTree>
    <p:extLst>
      <p:ext uri="{BB962C8B-B14F-4D97-AF65-F5344CB8AC3E}">
        <p14:creationId xmlns:p14="http://schemas.microsoft.com/office/powerpoint/2010/main" val="180337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normAutofit fontScale="90000"/>
          </a:bodyPr>
          <a:lstStyle/>
          <a:p>
            <a:r>
              <a:rPr lang="en-US" sz="3600" b="1" dirty="0"/>
              <a:t/>
            </a:r>
            <a:br>
              <a:rPr lang="en-US" sz="3600" b="1" dirty="0"/>
            </a:br>
            <a:r>
              <a:rPr lang="en-US" sz="4700" b="1" dirty="0"/>
              <a:t>IN GENERAL </a:t>
            </a:r>
            <a:r>
              <a:rPr lang="en-US" sz="4700" b="1" dirty="0" smtClean="0"/>
              <a:t/>
            </a:r>
            <a:br>
              <a:rPr lang="en-US" sz="4700" b="1" dirty="0" smtClean="0"/>
            </a:br>
            <a:r>
              <a:rPr lang="en-US" sz="4000" b="1" dirty="0" smtClean="0"/>
              <a:t>(</a:t>
            </a:r>
            <a:r>
              <a:rPr lang="en-US" sz="4000" b="1" dirty="0"/>
              <a:t>10.100)</a:t>
            </a:r>
            <a:r>
              <a:rPr lang="en-US" sz="3600" b="1" dirty="0"/>
              <a:t/>
            </a:r>
            <a:br>
              <a:rPr lang="en-US" sz="3600" b="1" dirty="0"/>
            </a:br>
            <a:endParaRPr lang="en-US" sz="3600" b="1" dirty="0"/>
          </a:p>
        </p:txBody>
      </p:sp>
      <p:sp>
        <p:nvSpPr>
          <p:cNvPr id="4" name="Slide Number Placeholder 3"/>
          <p:cNvSpPr>
            <a:spLocks noGrp="1"/>
          </p:cNvSpPr>
          <p:nvPr>
            <p:ph type="sldNum" sz="quarter" idx="12"/>
          </p:nvPr>
        </p:nvSpPr>
        <p:spPr/>
        <p:txBody>
          <a:bodyPr/>
          <a:lstStyle/>
          <a:p>
            <a:fld id="{F939DA61-8DBE-4DB8-AE66-E7403E851304}" type="slidenum">
              <a:rPr lang="en-US" smtClean="0"/>
              <a:pPr/>
              <a:t>10</a:t>
            </a:fld>
            <a:endParaRPr lang="en-US" dirty="0"/>
          </a:p>
        </p:txBody>
      </p:sp>
      <p:sp>
        <p:nvSpPr>
          <p:cNvPr id="10" name="Content Placeholder 3"/>
          <p:cNvSpPr>
            <a:spLocks noGrp="1"/>
          </p:cNvSpPr>
          <p:nvPr>
            <p:ph idx="1"/>
          </p:nvPr>
        </p:nvSpPr>
        <p:spPr>
          <a:xfrm>
            <a:off x="3962400" y="1934817"/>
            <a:ext cx="4876800" cy="3018183"/>
          </a:xfrm>
        </p:spPr>
        <p:txBody>
          <a:bodyPr>
            <a:normAutofit/>
          </a:bodyPr>
          <a:lstStyle/>
          <a:p>
            <a:r>
              <a:rPr lang="en-US" sz="1600" b="1" dirty="0"/>
              <a:t>Irrigation requirements were amended </a:t>
            </a:r>
            <a:r>
              <a:rPr lang="en-US" sz="1600" b="1" dirty="0">
                <a:solidFill>
                  <a:srgbClr val="FF0000"/>
                </a:solidFill>
              </a:rPr>
              <a:t>(10.106)</a:t>
            </a:r>
          </a:p>
          <a:p>
            <a:pPr marL="0" indent="0">
              <a:buNone/>
            </a:pPr>
            <a:endParaRPr lang="en-US" sz="1600" b="1" dirty="0">
              <a:solidFill>
                <a:srgbClr val="FF0000"/>
              </a:solidFill>
            </a:endParaRPr>
          </a:p>
          <a:p>
            <a:r>
              <a:rPr lang="en-US" sz="1600" b="1" dirty="0"/>
              <a:t>Specified ‘pedestrian pathways’ when determining application for landscaping </a:t>
            </a:r>
            <a:r>
              <a:rPr lang="en-US" sz="1600" b="1" dirty="0">
                <a:solidFill>
                  <a:srgbClr val="FF0000"/>
                </a:solidFill>
              </a:rPr>
              <a:t>(10.107.1)</a:t>
            </a:r>
          </a:p>
          <a:p>
            <a:pPr marL="0" indent="0">
              <a:buNone/>
            </a:pPr>
            <a:endParaRPr lang="en-US" sz="1600" b="1" dirty="0">
              <a:solidFill>
                <a:srgbClr val="FF0000"/>
              </a:solidFill>
            </a:endParaRPr>
          </a:p>
          <a:p>
            <a:r>
              <a:rPr lang="en-US" sz="1600" b="1" u="sng" dirty="0"/>
              <a:t>Landscape and Tree Manual</a:t>
            </a:r>
            <a:r>
              <a:rPr lang="en-US" sz="1600" b="1" dirty="0"/>
              <a:t> as a technical guide and educational source to the ordinance </a:t>
            </a:r>
            <a:r>
              <a:rPr lang="en-US" sz="1600" b="1" dirty="0">
                <a:solidFill>
                  <a:srgbClr val="FF0000"/>
                </a:solidFill>
              </a:rPr>
              <a:t>(10.109)</a:t>
            </a:r>
          </a:p>
          <a:p>
            <a:pPr marL="0" indent="0">
              <a:buNone/>
            </a:pPr>
            <a:endParaRPr lang="en-US" sz="1600" b="1" dirty="0">
              <a:solidFill>
                <a:srgbClr val="FF0000"/>
              </a:solidFill>
            </a:endParaRPr>
          </a:p>
          <a:p>
            <a:r>
              <a:rPr lang="en-US" sz="1600" b="1" dirty="0"/>
              <a:t>Amended factors to be considered in tree conservation regulation special exceptions </a:t>
            </a:r>
            <a:r>
              <a:rPr lang="en-US" sz="1600" b="1" dirty="0">
                <a:solidFill>
                  <a:srgbClr val="FF0000"/>
                </a:solidFill>
              </a:rPr>
              <a:t>(10.110)</a:t>
            </a:r>
          </a:p>
        </p:txBody>
      </p:sp>
      <p:sp>
        <p:nvSpPr>
          <p:cNvPr id="12" name="Text Placeholder 4"/>
          <p:cNvSpPr txBox="1">
            <a:spLocks/>
          </p:cNvSpPr>
          <p:nvPr/>
        </p:nvSpPr>
        <p:spPr>
          <a:xfrm>
            <a:off x="0" y="1905000"/>
            <a:ext cx="4550875" cy="40386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solidFill>
                  <a:schemeClr val="tx1">
                    <a:lumMod val="50000"/>
                    <a:lumOff val="50000"/>
                  </a:schemeClr>
                </a:solidFill>
              </a:rPr>
              <a:t>      .101      Definitions</a:t>
            </a:r>
          </a:p>
          <a:p>
            <a:pPr marL="0" indent="0">
              <a:buNone/>
            </a:pPr>
            <a:r>
              <a:rPr lang="en-US" sz="1800" dirty="0">
                <a:solidFill>
                  <a:schemeClr val="tx1">
                    <a:lumMod val="50000"/>
                    <a:lumOff val="50000"/>
                  </a:schemeClr>
                </a:solidFill>
              </a:rPr>
              <a:t>      .102      Purpose</a:t>
            </a:r>
          </a:p>
          <a:p>
            <a:pPr marL="0" indent="0">
              <a:buNone/>
            </a:pPr>
            <a:r>
              <a:rPr lang="en-US" sz="1800" dirty="0">
                <a:solidFill>
                  <a:schemeClr val="tx1">
                    <a:lumMod val="50000"/>
                    <a:lumOff val="50000"/>
                  </a:schemeClr>
                </a:solidFill>
              </a:rPr>
              <a:t>      .103      Acceptable Plant Material</a:t>
            </a:r>
          </a:p>
          <a:p>
            <a:pPr marL="0" indent="0">
              <a:buNone/>
            </a:pPr>
            <a:r>
              <a:rPr lang="en-US" sz="1800" dirty="0">
                <a:solidFill>
                  <a:schemeClr val="tx1">
                    <a:lumMod val="50000"/>
                    <a:lumOff val="50000"/>
                  </a:schemeClr>
                </a:solidFill>
              </a:rPr>
              <a:t>      .104      </a:t>
            </a:r>
            <a:r>
              <a:rPr lang="en-US" sz="1800" u="sng" dirty="0">
                <a:solidFill>
                  <a:schemeClr val="tx1">
                    <a:lumMod val="50000"/>
                    <a:lumOff val="50000"/>
                  </a:schemeClr>
                </a:solidFill>
              </a:rPr>
              <a:t>Soil and</a:t>
            </a:r>
            <a:r>
              <a:rPr lang="en-US" sz="1800" dirty="0">
                <a:solidFill>
                  <a:schemeClr val="tx1">
                    <a:lumMod val="50000"/>
                    <a:lumOff val="50000"/>
                  </a:schemeClr>
                </a:solidFill>
              </a:rPr>
              <a:t> Planting Area </a:t>
            </a:r>
          </a:p>
          <a:p>
            <a:pPr marL="0" indent="0">
              <a:buNone/>
            </a:pPr>
            <a:r>
              <a:rPr lang="en-US" sz="1800" dirty="0">
                <a:solidFill>
                  <a:schemeClr val="tx1">
                    <a:lumMod val="50000"/>
                    <a:lumOff val="50000"/>
                  </a:schemeClr>
                </a:solidFill>
              </a:rPr>
              <a:t>	  Requirements</a:t>
            </a:r>
          </a:p>
          <a:p>
            <a:pPr marL="0" indent="0">
              <a:buNone/>
            </a:pPr>
            <a:r>
              <a:rPr lang="en-US" sz="1800" b="1" dirty="0">
                <a:solidFill>
                  <a:srgbClr val="FF0000"/>
                </a:solidFill>
              </a:rPr>
              <a:t>      .105      Protection of Planting Areas</a:t>
            </a:r>
          </a:p>
          <a:p>
            <a:pPr marL="0" indent="0">
              <a:buNone/>
            </a:pPr>
            <a:r>
              <a:rPr lang="en-US" sz="1800" b="1" dirty="0">
                <a:solidFill>
                  <a:srgbClr val="FF0000"/>
                </a:solidFill>
              </a:rPr>
              <a:t>      .106      Irrigation Requirements</a:t>
            </a:r>
          </a:p>
          <a:p>
            <a:pPr marL="0" indent="0">
              <a:buNone/>
            </a:pPr>
            <a:r>
              <a:rPr lang="en-US" sz="1800" b="1" dirty="0">
                <a:solidFill>
                  <a:srgbClr val="FF0000"/>
                </a:solidFill>
              </a:rPr>
              <a:t>      .107      Planters allowed</a:t>
            </a:r>
          </a:p>
          <a:p>
            <a:pPr marL="0" indent="0">
              <a:buNone/>
            </a:pPr>
            <a:r>
              <a:rPr lang="en-US" sz="1800" b="1" dirty="0">
                <a:solidFill>
                  <a:srgbClr val="FF0000"/>
                </a:solidFill>
              </a:rPr>
              <a:t>      .107.1   </a:t>
            </a:r>
            <a:r>
              <a:rPr lang="en-US" sz="1800" b="1" u="sng" dirty="0">
                <a:solidFill>
                  <a:srgbClr val="FF0000"/>
                </a:solidFill>
              </a:rPr>
              <a:t>Pedestrian Pathways</a:t>
            </a:r>
          </a:p>
          <a:p>
            <a:pPr marL="0" indent="0">
              <a:buNone/>
            </a:pPr>
            <a:r>
              <a:rPr lang="en-US" sz="1800" b="1" dirty="0">
                <a:solidFill>
                  <a:srgbClr val="FF0000"/>
                </a:solidFill>
              </a:rPr>
              <a:t>      .108      General Maintenance</a:t>
            </a:r>
          </a:p>
          <a:p>
            <a:pPr marL="0" indent="0">
              <a:buNone/>
            </a:pPr>
            <a:r>
              <a:rPr lang="en-US" sz="1800" b="1" dirty="0">
                <a:solidFill>
                  <a:srgbClr val="FF0000"/>
                </a:solidFill>
              </a:rPr>
              <a:t>      .109      </a:t>
            </a:r>
            <a:r>
              <a:rPr lang="en-US" sz="1800" b="1" u="sng" dirty="0">
                <a:solidFill>
                  <a:srgbClr val="FF0000"/>
                </a:solidFill>
              </a:rPr>
              <a:t>Landscape and Tree Manual</a:t>
            </a:r>
          </a:p>
          <a:p>
            <a:pPr marL="0" indent="0">
              <a:buNone/>
            </a:pPr>
            <a:r>
              <a:rPr lang="en-US" sz="1800" b="1" dirty="0">
                <a:solidFill>
                  <a:srgbClr val="FF0000"/>
                </a:solidFill>
              </a:rPr>
              <a:t>      .110      Special Exceptions</a:t>
            </a:r>
          </a:p>
          <a:p>
            <a:endParaRPr lang="en-US" sz="1600" dirty="0"/>
          </a:p>
        </p:txBody>
      </p:sp>
    </p:spTree>
    <p:extLst>
      <p:ext uri="{BB962C8B-B14F-4D97-AF65-F5344CB8AC3E}">
        <p14:creationId xmlns:p14="http://schemas.microsoft.com/office/powerpoint/2010/main" val="3599761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normAutofit fontScale="90000"/>
          </a:bodyPr>
          <a:lstStyle/>
          <a:p>
            <a:r>
              <a:rPr lang="en-US" sz="3600" b="1" dirty="0"/>
              <a:t/>
            </a:r>
            <a:br>
              <a:rPr lang="en-US" sz="3600" b="1" dirty="0"/>
            </a:br>
            <a:r>
              <a:rPr lang="en-US" sz="4700" b="1" dirty="0"/>
              <a:t>LANDSCAPING </a:t>
            </a:r>
            <a:r>
              <a:rPr lang="en-US" sz="4700" b="1" dirty="0" smtClean="0"/>
              <a:t/>
            </a:r>
            <a:br>
              <a:rPr lang="en-US" sz="4700" b="1" dirty="0" smtClean="0"/>
            </a:br>
            <a:r>
              <a:rPr lang="en-US" sz="4000" b="1" dirty="0" smtClean="0"/>
              <a:t>(</a:t>
            </a:r>
            <a:r>
              <a:rPr lang="en-US" sz="4000" b="1" dirty="0"/>
              <a:t>10.120)</a:t>
            </a:r>
            <a:r>
              <a:rPr lang="en-US" sz="3600" b="1" dirty="0"/>
              <a:t/>
            </a:r>
            <a:br>
              <a:rPr lang="en-US" sz="3600" b="1" dirty="0"/>
            </a:br>
            <a:endParaRPr lang="en-US" sz="3600" b="1" dirty="0"/>
          </a:p>
        </p:txBody>
      </p:sp>
      <p:sp>
        <p:nvSpPr>
          <p:cNvPr id="4" name="Slide Number Placeholder 3"/>
          <p:cNvSpPr>
            <a:spLocks noGrp="1"/>
          </p:cNvSpPr>
          <p:nvPr>
            <p:ph type="sldNum" sz="quarter" idx="12"/>
          </p:nvPr>
        </p:nvSpPr>
        <p:spPr/>
        <p:txBody>
          <a:bodyPr/>
          <a:lstStyle/>
          <a:p>
            <a:fld id="{F939DA61-8DBE-4DB8-AE66-E7403E851304}" type="slidenum">
              <a:rPr lang="en-US" smtClean="0"/>
              <a:pPr/>
              <a:t>11</a:t>
            </a:fld>
            <a:endParaRPr lang="en-US" dirty="0"/>
          </a:p>
        </p:txBody>
      </p:sp>
      <p:sp>
        <p:nvSpPr>
          <p:cNvPr id="6" name="Content Placeholder 4"/>
          <p:cNvSpPr>
            <a:spLocks noGrp="1"/>
          </p:cNvSpPr>
          <p:nvPr>
            <p:ph sz="half" idx="4294967295"/>
          </p:nvPr>
        </p:nvSpPr>
        <p:spPr>
          <a:xfrm>
            <a:off x="-76200" y="2362200"/>
            <a:ext cx="5029200" cy="3276599"/>
          </a:xfrm>
          <a:prstGeom prst="rect">
            <a:avLst/>
          </a:prstGeom>
        </p:spPr>
        <p:txBody>
          <a:bodyPr>
            <a:normAutofit/>
          </a:bodyPr>
          <a:lstStyle/>
          <a:p>
            <a:pPr marL="0" indent="0">
              <a:buNone/>
            </a:pPr>
            <a:r>
              <a:rPr lang="en-US" sz="1900" dirty="0"/>
              <a:t>      .121   Application of Division</a:t>
            </a:r>
          </a:p>
          <a:p>
            <a:pPr marL="0" indent="0">
              <a:buNone/>
            </a:pPr>
            <a:r>
              <a:rPr lang="en-US" sz="1900" dirty="0"/>
              <a:t>      .122   Artificial Lot Determination</a:t>
            </a:r>
          </a:p>
          <a:p>
            <a:pPr marL="0" indent="0">
              <a:buNone/>
            </a:pPr>
            <a:r>
              <a:rPr lang="en-US" sz="1900" dirty="0"/>
              <a:t>      .123   Landscape Plan Submission</a:t>
            </a:r>
          </a:p>
          <a:p>
            <a:pPr marL="0" indent="0">
              <a:buNone/>
            </a:pPr>
            <a:r>
              <a:rPr lang="en-US" sz="1900" dirty="0"/>
              <a:t>      .124   Landscape Plan Review</a:t>
            </a:r>
          </a:p>
          <a:p>
            <a:pPr marL="0" indent="0">
              <a:buNone/>
            </a:pPr>
            <a:r>
              <a:rPr lang="en-US" sz="1900" dirty="0"/>
              <a:t>      .125   Mandatory Landscape Requirements</a:t>
            </a:r>
          </a:p>
          <a:p>
            <a:pPr marL="0" indent="0">
              <a:buNone/>
            </a:pPr>
            <a:r>
              <a:rPr lang="en-US" sz="1900" dirty="0"/>
              <a:t>      .126   Design Standards</a:t>
            </a:r>
          </a:p>
          <a:p>
            <a:pPr marL="0" indent="0">
              <a:buNone/>
            </a:pPr>
            <a:r>
              <a:rPr lang="en-US" sz="1900" dirty="0"/>
              <a:t>      .127   When landscape must be completed</a:t>
            </a:r>
          </a:p>
          <a:p>
            <a:pPr marL="0" indent="0">
              <a:buNone/>
            </a:pPr>
            <a:r>
              <a:rPr lang="en-US" sz="1900" dirty="0"/>
              <a:t>      .128   Enforcement by Building Official</a:t>
            </a:r>
          </a:p>
          <a:p>
            <a:pPr marL="0" indent="0">
              <a:buNone/>
            </a:pPr>
            <a:endParaRPr lang="en-US" dirty="0"/>
          </a:p>
        </p:txBody>
      </p:sp>
      <p:sp>
        <p:nvSpPr>
          <p:cNvPr id="7" name="Content Placeholder 4"/>
          <p:cNvSpPr>
            <a:spLocks noGrp="1"/>
          </p:cNvSpPr>
          <p:nvPr>
            <p:ph sz="half" idx="4294967295"/>
          </p:nvPr>
        </p:nvSpPr>
        <p:spPr>
          <a:xfrm>
            <a:off x="4267200" y="2362200"/>
            <a:ext cx="5029200" cy="3124200"/>
          </a:xfrm>
          <a:prstGeom prst="rect">
            <a:avLst/>
          </a:prstGeom>
        </p:spPr>
        <p:txBody>
          <a:bodyPr>
            <a:normAutofit/>
          </a:bodyPr>
          <a:lstStyle/>
          <a:p>
            <a:pPr marL="0" indent="0">
              <a:buNone/>
            </a:pPr>
            <a:r>
              <a:rPr lang="en-US" sz="1900" dirty="0"/>
              <a:t>      .121   Application of Division</a:t>
            </a:r>
          </a:p>
          <a:p>
            <a:pPr marL="0" indent="0">
              <a:buNone/>
            </a:pPr>
            <a:r>
              <a:rPr lang="en-US" sz="1900" dirty="0"/>
              <a:t>      .122   Artificial Lot Determination</a:t>
            </a:r>
          </a:p>
          <a:p>
            <a:pPr marL="0" indent="0">
              <a:buNone/>
            </a:pPr>
            <a:r>
              <a:rPr lang="en-US" sz="1900" dirty="0"/>
              <a:t>      .123   Landscape Plan Submission</a:t>
            </a:r>
          </a:p>
          <a:p>
            <a:pPr marL="0" indent="0">
              <a:buNone/>
            </a:pPr>
            <a:r>
              <a:rPr lang="en-US" sz="1900" dirty="0"/>
              <a:t>      .124   Landscape Plan Review</a:t>
            </a:r>
          </a:p>
          <a:p>
            <a:pPr marL="0" indent="0">
              <a:buNone/>
            </a:pPr>
            <a:r>
              <a:rPr lang="en-US" sz="1900" dirty="0"/>
              <a:t>      .125   Mandatory Landscape Requirements</a:t>
            </a:r>
          </a:p>
          <a:p>
            <a:pPr marL="0" indent="0">
              <a:buNone/>
            </a:pPr>
            <a:r>
              <a:rPr lang="en-US" sz="1900" dirty="0"/>
              <a:t>      .126   Design </a:t>
            </a:r>
            <a:r>
              <a:rPr lang="en-US" sz="1900" u="sng" dirty="0"/>
              <a:t>Options</a:t>
            </a:r>
            <a:r>
              <a:rPr lang="en-US" sz="1900" dirty="0"/>
              <a:t> </a:t>
            </a:r>
            <a:r>
              <a:rPr lang="en-US" sz="1900" strike="sngStrike" dirty="0"/>
              <a:t>Standards</a:t>
            </a:r>
          </a:p>
          <a:p>
            <a:pPr marL="0" indent="0">
              <a:buNone/>
            </a:pPr>
            <a:r>
              <a:rPr lang="en-US" sz="1900" dirty="0"/>
              <a:t>      .127   When landscape must be completed</a:t>
            </a:r>
          </a:p>
          <a:p>
            <a:pPr marL="0" indent="0">
              <a:buNone/>
            </a:pPr>
            <a:r>
              <a:rPr lang="en-US" sz="1900" dirty="0"/>
              <a:t>      .128   Enforcement by Building Official</a:t>
            </a:r>
          </a:p>
          <a:p>
            <a:pPr marL="0" indent="0">
              <a:buNone/>
            </a:pPr>
            <a:endParaRPr lang="en-US" dirty="0"/>
          </a:p>
        </p:txBody>
      </p:sp>
      <p:sp>
        <p:nvSpPr>
          <p:cNvPr id="3" name="TextBox 2"/>
          <p:cNvSpPr txBox="1"/>
          <p:nvPr/>
        </p:nvSpPr>
        <p:spPr>
          <a:xfrm>
            <a:off x="228600" y="1981200"/>
            <a:ext cx="916276" cy="369332"/>
          </a:xfrm>
          <a:prstGeom prst="rect">
            <a:avLst/>
          </a:prstGeom>
          <a:noFill/>
        </p:spPr>
        <p:txBody>
          <a:bodyPr wrap="none" rtlCol="0">
            <a:spAutoFit/>
          </a:bodyPr>
          <a:lstStyle/>
          <a:p>
            <a:r>
              <a:rPr lang="en-US" b="1" dirty="0"/>
              <a:t>Existing</a:t>
            </a:r>
          </a:p>
        </p:txBody>
      </p:sp>
      <p:sp>
        <p:nvSpPr>
          <p:cNvPr id="8" name="TextBox 7"/>
          <p:cNvSpPr txBox="1"/>
          <p:nvPr/>
        </p:nvSpPr>
        <p:spPr>
          <a:xfrm>
            <a:off x="4601733" y="1981200"/>
            <a:ext cx="1087542" cy="369332"/>
          </a:xfrm>
          <a:prstGeom prst="rect">
            <a:avLst/>
          </a:prstGeom>
          <a:noFill/>
        </p:spPr>
        <p:txBody>
          <a:bodyPr wrap="none" rtlCol="0">
            <a:spAutoFit/>
          </a:bodyPr>
          <a:lstStyle/>
          <a:p>
            <a:r>
              <a:rPr lang="en-US" b="1" dirty="0"/>
              <a:t>Proposed</a:t>
            </a:r>
          </a:p>
        </p:txBody>
      </p:sp>
    </p:spTree>
    <p:extLst>
      <p:ext uri="{BB962C8B-B14F-4D97-AF65-F5344CB8AC3E}">
        <p14:creationId xmlns:p14="http://schemas.microsoft.com/office/powerpoint/2010/main" val="4016276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normAutofit fontScale="90000"/>
          </a:bodyPr>
          <a:lstStyle/>
          <a:p>
            <a:r>
              <a:rPr lang="en-US" sz="3600" b="1" dirty="0"/>
              <a:t/>
            </a:r>
            <a:br>
              <a:rPr lang="en-US" sz="3600" b="1" dirty="0"/>
            </a:br>
            <a:r>
              <a:rPr lang="en-US" sz="4700" b="1" dirty="0"/>
              <a:t>LANDSCAPING </a:t>
            </a:r>
            <a:r>
              <a:rPr lang="en-US" sz="4700" b="1" dirty="0" smtClean="0"/>
              <a:t/>
            </a:r>
            <a:br>
              <a:rPr lang="en-US" sz="4700" b="1" dirty="0" smtClean="0"/>
            </a:br>
            <a:r>
              <a:rPr lang="en-US" sz="4000" b="1" dirty="0" smtClean="0"/>
              <a:t>(10.121, 10.122, 10.123, 10.124)</a:t>
            </a:r>
            <a:r>
              <a:rPr lang="en-US" sz="3600" b="1" dirty="0"/>
              <a:t/>
            </a:r>
            <a:br>
              <a:rPr lang="en-US" sz="3600" b="1" dirty="0"/>
            </a:br>
            <a:endParaRPr lang="en-US" sz="3600" b="1" dirty="0"/>
          </a:p>
        </p:txBody>
      </p:sp>
      <p:sp>
        <p:nvSpPr>
          <p:cNvPr id="4" name="Slide Number Placeholder 3"/>
          <p:cNvSpPr>
            <a:spLocks noGrp="1"/>
          </p:cNvSpPr>
          <p:nvPr>
            <p:ph type="sldNum" sz="quarter" idx="12"/>
          </p:nvPr>
        </p:nvSpPr>
        <p:spPr/>
        <p:txBody>
          <a:bodyPr/>
          <a:lstStyle/>
          <a:p>
            <a:fld id="{F939DA61-8DBE-4DB8-AE66-E7403E851304}" type="slidenum">
              <a:rPr lang="en-US" smtClean="0"/>
              <a:pPr/>
              <a:t>12</a:t>
            </a:fld>
            <a:endParaRPr lang="en-US" dirty="0"/>
          </a:p>
        </p:txBody>
      </p:sp>
      <p:sp>
        <p:nvSpPr>
          <p:cNvPr id="6" name="Text Placeholder 4"/>
          <p:cNvSpPr txBox="1">
            <a:spLocks/>
          </p:cNvSpPr>
          <p:nvPr/>
        </p:nvSpPr>
        <p:spPr>
          <a:xfrm>
            <a:off x="0" y="1752600"/>
            <a:ext cx="4343400" cy="4691063"/>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b="1" dirty="0">
                <a:solidFill>
                  <a:srgbClr val="FF0000"/>
                </a:solidFill>
              </a:rPr>
              <a:t>      .121   Application of Division</a:t>
            </a:r>
          </a:p>
          <a:p>
            <a:pPr marL="0" indent="0">
              <a:buNone/>
            </a:pPr>
            <a:r>
              <a:rPr lang="en-US" sz="1800" b="1" dirty="0">
                <a:solidFill>
                  <a:srgbClr val="FF0000"/>
                </a:solidFill>
              </a:rPr>
              <a:t>      .122   Artificial Lot Determination</a:t>
            </a:r>
          </a:p>
          <a:p>
            <a:pPr marL="0" indent="0">
              <a:buNone/>
            </a:pPr>
            <a:r>
              <a:rPr lang="en-US" sz="1800" b="1" dirty="0">
                <a:solidFill>
                  <a:srgbClr val="FF0000"/>
                </a:solidFill>
              </a:rPr>
              <a:t>      .123   Landscape Plan Submission</a:t>
            </a:r>
          </a:p>
          <a:p>
            <a:pPr marL="0" indent="0">
              <a:buNone/>
            </a:pPr>
            <a:r>
              <a:rPr lang="en-US" sz="1800" b="1" dirty="0">
                <a:solidFill>
                  <a:srgbClr val="FF0000"/>
                </a:solidFill>
              </a:rPr>
              <a:t>      .124   Landscape Plan Review</a:t>
            </a:r>
          </a:p>
          <a:p>
            <a:pPr marL="0" indent="0">
              <a:buNone/>
            </a:pPr>
            <a:r>
              <a:rPr lang="en-US" sz="1800" b="1" dirty="0">
                <a:solidFill>
                  <a:schemeClr val="tx1">
                    <a:lumMod val="50000"/>
                    <a:lumOff val="50000"/>
                  </a:schemeClr>
                </a:solidFill>
              </a:rPr>
              <a:t>      </a:t>
            </a:r>
            <a:r>
              <a:rPr lang="en-US" sz="1800" dirty="0">
                <a:solidFill>
                  <a:schemeClr val="tx1">
                    <a:lumMod val="50000"/>
                    <a:lumOff val="50000"/>
                  </a:schemeClr>
                </a:solidFill>
              </a:rPr>
              <a:t>.125   Mandatory Landscape   </a:t>
            </a:r>
          </a:p>
          <a:p>
            <a:pPr marL="0" indent="0">
              <a:buNone/>
            </a:pPr>
            <a:r>
              <a:rPr lang="en-US" sz="1800" dirty="0">
                <a:solidFill>
                  <a:schemeClr val="tx1">
                    <a:lumMod val="50000"/>
                    <a:lumOff val="50000"/>
                  </a:schemeClr>
                </a:solidFill>
              </a:rPr>
              <a:t>                 Requirements</a:t>
            </a:r>
          </a:p>
          <a:p>
            <a:pPr marL="0" indent="0">
              <a:buNone/>
            </a:pPr>
            <a:r>
              <a:rPr lang="en-US" sz="1800" dirty="0">
                <a:solidFill>
                  <a:schemeClr val="tx1">
                    <a:lumMod val="50000"/>
                    <a:lumOff val="50000"/>
                  </a:schemeClr>
                </a:solidFill>
              </a:rPr>
              <a:t>                 a) Single family uses</a:t>
            </a:r>
          </a:p>
          <a:p>
            <a:pPr marL="0" indent="0">
              <a:buNone/>
            </a:pPr>
            <a:r>
              <a:rPr lang="en-US" sz="1800" dirty="0">
                <a:solidFill>
                  <a:schemeClr val="tx1">
                    <a:lumMod val="50000"/>
                    <a:lumOff val="50000"/>
                  </a:schemeClr>
                </a:solidFill>
              </a:rPr>
              <a:t>                 b) Other uses</a:t>
            </a:r>
          </a:p>
          <a:p>
            <a:pPr marL="0" indent="0">
              <a:buNone/>
            </a:pPr>
            <a:r>
              <a:rPr lang="en-US" sz="1800" dirty="0">
                <a:solidFill>
                  <a:schemeClr val="tx1">
                    <a:lumMod val="50000"/>
                    <a:lumOff val="50000"/>
                  </a:schemeClr>
                </a:solidFill>
              </a:rPr>
              <a:t>	    1) Street Buffer Zones</a:t>
            </a:r>
          </a:p>
          <a:p>
            <a:pPr marL="0" indent="0">
              <a:buNone/>
            </a:pPr>
            <a:r>
              <a:rPr lang="en-US" sz="1800" dirty="0">
                <a:solidFill>
                  <a:schemeClr val="tx1">
                    <a:lumMod val="50000"/>
                    <a:lumOff val="50000"/>
                  </a:schemeClr>
                </a:solidFill>
              </a:rPr>
              <a:t>	    2) Residential Buffer Zones</a:t>
            </a:r>
          </a:p>
          <a:p>
            <a:pPr marL="0" indent="0">
              <a:buNone/>
            </a:pPr>
            <a:r>
              <a:rPr lang="en-US" sz="1800" dirty="0">
                <a:solidFill>
                  <a:schemeClr val="tx1">
                    <a:lumMod val="50000"/>
                    <a:lumOff val="50000"/>
                  </a:schemeClr>
                </a:solidFill>
              </a:rPr>
              <a:t>	    3) Interior Zones</a:t>
            </a:r>
          </a:p>
          <a:p>
            <a:pPr marL="0" indent="0">
              <a:buNone/>
            </a:pPr>
            <a:r>
              <a:rPr lang="en-US" sz="1800" dirty="0">
                <a:solidFill>
                  <a:schemeClr val="tx1">
                    <a:lumMod val="50000"/>
                    <a:lumOff val="50000"/>
                  </a:schemeClr>
                </a:solidFill>
              </a:rPr>
              <a:t>      .126   Design </a:t>
            </a:r>
            <a:r>
              <a:rPr lang="en-US" sz="1800" u="sng" dirty="0">
                <a:solidFill>
                  <a:schemeClr val="tx1">
                    <a:lumMod val="50000"/>
                    <a:lumOff val="50000"/>
                  </a:schemeClr>
                </a:solidFill>
              </a:rPr>
              <a:t>Options</a:t>
            </a:r>
            <a:r>
              <a:rPr lang="en-US" sz="1800" dirty="0">
                <a:solidFill>
                  <a:schemeClr val="tx1">
                    <a:lumMod val="50000"/>
                    <a:lumOff val="50000"/>
                  </a:schemeClr>
                </a:solidFill>
              </a:rPr>
              <a:t> </a:t>
            </a:r>
            <a:r>
              <a:rPr lang="en-US" sz="1800" strike="sngStrike" dirty="0">
                <a:solidFill>
                  <a:schemeClr val="tx1">
                    <a:lumMod val="50000"/>
                    <a:lumOff val="50000"/>
                  </a:schemeClr>
                </a:solidFill>
              </a:rPr>
              <a:t>Standard</a:t>
            </a:r>
            <a:r>
              <a:rPr lang="en-US" sz="1800" dirty="0">
                <a:solidFill>
                  <a:schemeClr val="tx1">
                    <a:lumMod val="50000"/>
                    <a:lumOff val="50000"/>
                  </a:schemeClr>
                </a:solidFill>
              </a:rPr>
              <a:t>s</a:t>
            </a:r>
          </a:p>
          <a:p>
            <a:pPr marL="0" indent="0">
              <a:buNone/>
            </a:pPr>
            <a:r>
              <a:rPr lang="en-US" sz="1800" dirty="0">
                <a:solidFill>
                  <a:schemeClr val="tx1">
                    <a:lumMod val="50000"/>
                    <a:lumOff val="50000"/>
                  </a:schemeClr>
                </a:solidFill>
              </a:rPr>
              <a:t>      .127   When landscape must be 	completed</a:t>
            </a:r>
          </a:p>
          <a:p>
            <a:pPr marL="0" indent="0">
              <a:buNone/>
            </a:pPr>
            <a:r>
              <a:rPr lang="en-US" sz="1800" dirty="0">
                <a:solidFill>
                  <a:schemeClr val="tx1">
                    <a:lumMod val="50000"/>
                    <a:lumOff val="50000"/>
                  </a:schemeClr>
                </a:solidFill>
              </a:rPr>
              <a:t>      .128   Enforcement by Building Official</a:t>
            </a:r>
          </a:p>
          <a:p>
            <a:endParaRPr lang="en-US" sz="1600" dirty="0"/>
          </a:p>
        </p:txBody>
      </p:sp>
      <p:sp>
        <p:nvSpPr>
          <p:cNvPr id="7" name="Content Placeholder 3"/>
          <p:cNvSpPr>
            <a:spLocks noGrp="1"/>
          </p:cNvSpPr>
          <p:nvPr>
            <p:ph idx="1"/>
          </p:nvPr>
        </p:nvSpPr>
        <p:spPr>
          <a:xfrm>
            <a:off x="4191000" y="1752600"/>
            <a:ext cx="4749608" cy="4572000"/>
          </a:xfrm>
        </p:spPr>
        <p:txBody>
          <a:bodyPr>
            <a:normAutofit fontScale="47500" lnSpcReduction="20000"/>
          </a:bodyPr>
          <a:lstStyle/>
          <a:p>
            <a:r>
              <a:rPr lang="en-US" sz="4000" dirty="0"/>
              <a:t>Adjusted the application of the division </a:t>
            </a:r>
            <a:r>
              <a:rPr lang="en-US" sz="4000" dirty="0">
                <a:solidFill>
                  <a:srgbClr val="FF0000"/>
                </a:solidFill>
              </a:rPr>
              <a:t>(10.121</a:t>
            </a:r>
            <a:r>
              <a:rPr lang="en-US" sz="4000" dirty="0"/>
              <a:t>)</a:t>
            </a:r>
          </a:p>
          <a:p>
            <a:pPr marL="0" indent="0">
              <a:buNone/>
            </a:pPr>
            <a:endParaRPr lang="en-US" sz="2100" dirty="0"/>
          </a:p>
          <a:p>
            <a:r>
              <a:rPr lang="en-US" sz="4000" dirty="0"/>
              <a:t>Required landscaping requirements in PDs to comply with the General Division requirements  </a:t>
            </a:r>
            <a:r>
              <a:rPr lang="en-US" sz="4000" dirty="0">
                <a:solidFill>
                  <a:srgbClr val="FF0000"/>
                </a:solidFill>
              </a:rPr>
              <a:t>(10.121)</a:t>
            </a:r>
          </a:p>
          <a:p>
            <a:pPr marL="0" indent="0">
              <a:buNone/>
            </a:pPr>
            <a:endParaRPr lang="en-US" sz="2100" dirty="0">
              <a:solidFill>
                <a:srgbClr val="FF0000"/>
              </a:solidFill>
            </a:endParaRPr>
          </a:p>
          <a:p>
            <a:r>
              <a:rPr lang="en-US" sz="4000" dirty="0"/>
              <a:t>Amended areas to be included in artificial lots  </a:t>
            </a:r>
            <a:r>
              <a:rPr lang="en-US" sz="4000" dirty="0">
                <a:solidFill>
                  <a:srgbClr val="FF0000"/>
                </a:solidFill>
              </a:rPr>
              <a:t>(10.122)</a:t>
            </a:r>
          </a:p>
          <a:p>
            <a:pPr marL="0" indent="0">
              <a:buNone/>
            </a:pPr>
            <a:endParaRPr lang="en-US" sz="2100" dirty="0">
              <a:solidFill>
                <a:srgbClr val="FF0000"/>
              </a:solidFill>
            </a:endParaRPr>
          </a:p>
          <a:p>
            <a:r>
              <a:rPr lang="en-US" sz="4000" dirty="0"/>
              <a:t>Required identification of utilities and other site elements, and landscape plan preparation requirements  </a:t>
            </a:r>
            <a:r>
              <a:rPr lang="en-US" sz="4000" dirty="0">
                <a:solidFill>
                  <a:srgbClr val="FF0000"/>
                </a:solidFill>
              </a:rPr>
              <a:t>(10.123)</a:t>
            </a:r>
          </a:p>
          <a:p>
            <a:pPr marL="0" indent="0">
              <a:buNone/>
            </a:pPr>
            <a:endParaRPr lang="en-US" sz="2100" dirty="0">
              <a:solidFill>
                <a:srgbClr val="FF0000"/>
              </a:solidFill>
            </a:endParaRPr>
          </a:p>
          <a:p>
            <a:r>
              <a:rPr lang="en-US" sz="4000" dirty="0"/>
              <a:t>Allowed for minor landscape plan modification </a:t>
            </a:r>
            <a:r>
              <a:rPr lang="en-US" sz="4000" dirty="0">
                <a:solidFill>
                  <a:srgbClr val="FF0000"/>
                </a:solidFill>
              </a:rPr>
              <a:t>(10.124)</a:t>
            </a:r>
          </a:p>
          <a:p>
            <a:pPr marL="0" indent="0">
              <a:buNone/>
            </a:pPr>
            <a:endParaRPr lang="en-US" dirty="0"/>
          </a:p>
        </p:txBody>
      </p:sp>
    </p:spTree>
    <p:extLst>
      <p:ext uri="{BB962C8B-B14F-4D97-AF65-F5344CB8AC3E}">
        <p14:creationId xmlns:p14="http://schemas.microsoft.com/office/powerpoint/2010/main" val="3902390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normAutofit fontScale="90000"/>
          </a:bodyPr>
          <a:lstStyle/>
          <a:p>
            <a:r>
              <a:rPr lang="en-US" sz="3600" b="1" dirty="0"/>
              <a:t/>
            </a:r>
            <a:br>
              <a:rPr lang="en-US" sz="3600" b="1" dirty="0"/>
            </a:br>
            <a:r>
              <a:rPr lang="en-US" sz="4700" b="1" dirty="0"/>
              <a:t>Single Family and Duplex Uses </a:t>
            </a:r>
            <a:r>
              <a:rPr lang="en-US" sz="4000" b="1" dirty="0"/>
              <a:t>(10.125(a))</a:t>
            </a:r>
            <a:r>
              <a:rPr lang="en-US" sz="3600" b="1" dirty="0"/>
              <a:t/>
            </a:r>
            <a:br>
              <a:rPr lang="en-US" sz="3600" b="1" dirty="0"/>
            </a:br>
            <a:endParaRPr lang="en-US" sz="3600" b="1" dirty="0"/>
          </a:p>
        </p:txBody>
      </p:sp>
      <p:sp>
        <p:nvSpPr>
          <p:cNvPr id="4" name="Slide Number Placeholder 3"/>
          <p:cNvSpPr>
            <a:spLocks noGrp="1"/>
          </p:cNvSpPr>
          <p:nvPr>
            <p:ph type="sldNum" sz="quarter" idx="12"/>
          </p:nvPr>
        </p:nvSpPr>
        <p:spPr/>
        <p:txBody>
          <a:bodyPr/>
          <a:lstStyle/>
          <a:p>
            <a:fld id="{F939DA61-8DBE-4DB8-AE66-E7403E851304}" type="slidenum">
              <a:rPr lang="en-US" smtClean="0"/>
              <a:pPr/>
              <a:t>13</a:t>
            </a:fld>
            <a:endParaRPr lang="en-US" dirty="0"/>
          </a:p>
        </p:txBody>
      </p:sp>
      <p:sp>
        <p:nvSpPr>
          <p:cNvPr id="6" name="Text Placeholder 4"/>
          <p:cNvSpPr txBox="1">
            <a:spLocks/>
          </p:cNvSpPr>
          <p:nvPr/>
        </p:nvSpPr>
        <p:spPr>
          <a:xfrm>
            <a:off x="0" y="1676400"/>
            <a:ext cx="4343400" cy="4691063"/>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solidFill>
                  <a:schemeClr val="tx1">
                    <a:lumMod val="50000"/>
                    <a:lumOff val="50000"/>
                  </a:schemeClr>
                </a:solidFill>
              </a:rPr>
              <a:t>      .121   Application of Division</a:t>
            </a:r>
          </a:p>
          <a:p>
            <a:pPr marL="0" indent="0">
              <a:buNone/>
            </a:pPr>
            <a:r>
              <a:rPr lang="en-US" sz="1800" dirty="0">
                <a:solidFill>
                  <a:schemeClr val="tx1">
                    <a:lumMod val="50000"/>
                    <a:lumOff val="50000"/>
                  </a:schemeClr>
                </a:solidFill>
              </a:rPr>
              <a:t>      .122   Artificial Lot Determination</a:t>
            </a:r>
          </a:p>
          <a:p>
            <a:pPr marL="0" indent="0">
              <a:buNone/>
            </a:pPr>
            <a:r>
              <a:rPr lang="en-US" sz="1800" dirty="0">
                <a:solidFill>
                  <a:schemeClr val="tx1">
                    <a:lumMod val="50000"/>
                    <a:lumOff val="50000"/>
                  </a:schemeClr>
                </a:solidFill>
              </a:rPr>
              <a:t>      .123   Landscape Plan Submission</a:t>
            </a:r>
          </a:p>
          <a:p>
            <a:pPr marL="0" indent="0">
              <a:buNone/>
            </a:pPr>
            <a:r>
              <a:rPr lang="en-US" sz="1800" dirty="0">
                <a:solidFill>
                  <a:schemeClr val="tx1">
                    <a:lumMod val="50000"/>
                    <a:lumOff val="50000"/>
                  </a:schemeClr>
                </a:solidFill>
              </a:rPr>
              <a:t>      .124   Landscape Plan Review</a:t>
            </a:r>
          </a:p>
          <a:p>
            <a:pPr marL="0" indent="0">
              <a:buNone/>
            </a:pPr>
            <a:r>
              <a:rPr lang="en-US" sz="1800" b="1" dirty="0">
                <a:solidFill>
                  <a:srgbClr val="FF0000"/>
                </a:solidFill>
              </a:rPr>
              <a:t>      .125   Mandatory Landscape 	Requirements</a:t>
            </a:r>
          </a:p>
          <a:p>
            <a:pPr marL="0" indent="0">
              <a:buNone/>
            </a:pPr>
            <a:r>
              <a:rPr lang="en-US" sz="1800" b="1" dirty="0">
                <a:solidFill>
                  <a:srgbClr val="FF0000"/>
                </a:solidFill>
              </a:rPr>
              <a:t>                 a) Single family and duplex uses</a:t>
            </a:r>
          </a:p>
          <a:p>
            <a:pPr marL="0" indent="0">
              <a:buNone/>
            </a:pPr>
            <a:r>
              <a:rPr lang="en-US" sz="1800" dirty="0">
                <a:solidFill>
                  <a:schemeClr val="tx1">
                    <a:lumMod val="50000"/>
                    <a:lumOff val="50000"/>
                  </a:schemeClr>
                </a:solidFill>
              </a:rPr>
              <a:t>                 b) Other uses</a:t>
            </a:r>
          </a:p>
          <a:p>
            <a:pPr marL="0" indent="0">
              <a:buNone/>
            </a:pPr>
            <a:r>
              <a:rPr lang="en-US" sz="1800" dirty="0">
                <a:solidFill>
                  <a:schemeClr val="tx1">
                    <a:lumMod val="50000"/>
                    <a:lumOff val="50000"/>
                  </a:schemeClr>
                </a:solidFill>
              </a:rPr>
              <a:t>	    1) Street Buffer Zone</a:t>
            </a:r>
          </a:p>
          <a:p>
            <a:pPr marL="0" indent="0">
              <a:buNone/>
            </a:pPr>
            <a:r>
              <a:rPr lang="en-US" sz="1800" dirty="0">
                <a:solidFill>
                  <a:schemeClr val="tx1">
                    <a:lumMod val="50000"/>
                    <a:lumOff val="50000"/>
                  </a:schemeClr>
                </a:solidFill>
              </a:rPr>
              <a:t>	    2) Residential Buffer Zone</a:t>
            </a:r>
          </a:p>
          <a:p>
            <a:pPr marL="0" indent="0">
              <a:buNone/>
            </a:pPr>
            <a:r>
              <a:rPr lang="en-US" sz="1800" dirty="0">
                <a:solidFill>
                  <a:schemeClr val="tx1">
                    <a:lumMod val="50000"/>
                    <a:lumOff val="50000"/>
                  </a:schemeClr>
                </a:solidFill>
              </a:rPr>
              <a:t>	    3) Interior Zone</a:t>
            </a:r>
          </a:p>
          <a:p>
            <a:pPr marL="0" indent="0">
              <a:buNone/>
            </a:pPr>
            <a:r>
              <a:rPr lang="en-US" sz="1800" dirty="0">
                <a:solidFill>
                  <a:schemeClr val="tx1">
                    <a:lumMod val="50000"/>
                    <a:lumOff val="50000"/>
                  </a:schemeClr>
                </a:solidFill>
              </a:rPr>
              <a:t>      .126   Design </a:t>
            </a:r>
            <a:r>
              <a:rPr lang="en-US" sz="1800" u="sng" dirty="0">
                <a:solidFill>
                  <a:schemeClr val="tx1">
                    <a:lumMod val="50000"/>
                    <a:lumOff val="50000"/>
                  </a:schemeClr>
                </a:solidFill>
              </a:rPr>
              <a:t>Options</a:t>
            </a:r>
            <a:r>
              <a:rPr lang="en-US" sz="1800" dirty="0">
                <a:solidFill>
                  <a:schemeClr val="tx1">
                    <a:lumMod val="50000"/>
                    <a:lumOff val="50000"/>
                  </a:schemeClr>
                </a:solidFill>
              </a:rPr>
              <a:t> </a:t>
            </a:r>
            <a:r>
              <a:rPr lang="en-US" sz="1800" strike="sngStrike" dirty="0">
                <a:solidFill>
                  <a:schemeClr val="tx1">
                    <a:lumMod val="50000"/>
                    <a:lumOff val="50000"/>
                  </a:schemeClr>
                </a:solidFill>
              </a:rPr>
              <a:t>Standards</a:t>
            </a:r>
          </a:p>
          <a:p>
            <a:pPr marL="0" indent="0">
              <a:buNone/>
            </a:pPr>
            <a:r>
              <a:rPr lang="en-US" sz="1800" dirty="0">
                <a:solidFill>
                  <a:schemeClr val="tx1">
                    <a:lumMod val="50000"/>
                    <a:lumOff val="50000"/>
                  </a:schemeClr>
                </a:solidFill>
              </a:rPr>
              <a:t>      .127   When landscape must be     </a:t>
            </a:r>
          </a:p>
          <a:p>
            <a:pPr marL="0" indent="0">
              <a:buNone/>
            </a:pPr>
            <a:r>
              <a:rPr lang="en-US" sz="1800" dirty="0">
                <a:solidFill>
                  <a:schemeClr val="tx1">
                    <a:lumMod val="50000"/>
                    <a:lumOff val="50000"/>
                  </a:schemeClr>
                </a:solidFill>
              </a:rPr>
              <a:t>                 completed</a:t>
            </a:r>
          </a:p>
          <a:p>
            <a:pPr marL="0" indent="0">
              <a:buNone/>
            </a:pPr>
            <a:r>
              <a:rPr lang="en-US" sz="1800" dirty="0">
                <a:solidFill>
                  <a:schemeClr val="tx1">
                    <a:lumMod val="50000"/>
                    <a:lumOff val="50000"/>
                  </a:schemeClr>
                </a:solidFill>
              </a:rPr>
              <a:t>      .128   Enforcement by Building Official</a:t>
            </a:r>
          </a:p>
          <a:p>
            <a:endParaRPr lang="en-US" sz="1600" dirty="0"/>
          </a:p>
        </p:txBody>
      </p:sp>
      <p:sp>
        <p:nvSpPr>
          <p:cNvPr id="7" name="Content Placeholder 3"/>
          <p:cNvSpPr>
            <a:spLocks noGrp="1"/>
          </p:cNvSpPr>
          <p:nvPr>
            <p:ph idx="1"/>
          </p:nvPr>
        </p:nvSpPr>
        <p:spPr>
          <a:xfrm>
            <a:off x="4191000" y="2026466"/>
            <a:ext cx="4749608" cy="4221934"/>
          </a:xfrm>
        </p:spPr>
        <p:txBody>
          <a:bodyPr>
            <a:normAutofit fontScale="62500" lnSpcReduction="20000"/>
          </a:bodyPr>
          <a:lstStyle/>
          <a:p>
            <a:r>
              <a:rPr lang="en-US" sz="3500" dirty="0"/>
              <a:t>Landscape tree requirements for single family construction amended for builder tree installation to be based on lot size and restrict planting to be away from utilities  </a:t>
            </a:r>
            <a:r>
              <a:rPr lang="en-US" sz="3500" dirty="0">
                <a:solidFill>
                  <a:srgbClr val="FF0000"/>
                </a:solidFill>
              </a:rPr>
              <a:t>(10.125(a))</a:t>
            </a:r>
          </a:p>
          <a:p>
            <a:pPr marL="0" indent="0">
              <a:buNone/>
            </a:pPr>
            <a:endParaRPr lang="en-US" sz="1900" dirty="0">
              <a:solidFill>
                <a:srgbClr val="FF0000"/>
              </a:solidFill>
            </a:endParaRPr>
          </a:p>
          <a:p>
            <a:r>
              <a:rPr lang="en-US" sz="3500" dirty="0"/>
              <a:t>Shared Access Development landscaping amended to provide one standard of landscaping for all scales of development for all zoning districts, with application of plant groups along the street front  </a:t>
            </a:r>
            <a:r>
              <a:rPr lang="en-US" sz="3500" dirty="0">
                <a:solidFill>
                  <a:srgbClr val="FF0000"/>
                </a:solidFill>
              </a:rPr>
              <a:t>(10.125(a))</a:t>
            </a:r>
          </a:p>
        </p:txBody>
      </p:sp>
    </p:spTree>
    <p:extLst>
      <p:ext uri="{BB962C8B-B14F-4D97-AF65-F5344CB8AC3E}">
        <p14:creationId xmlns:p14="http://schemas.microsoft.com/office/powerpoint/2010/main" val="2198781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normAutofit fontScale="90000"/>
          </a:bodyPr>
          <a:lstStyle/>
          <a:p>
            <a:r>
              <a:rPr lang="en-US" sz="4200" b="1" dirty="0"/>
              <a:t>SF and Duplex Uses </a:t>
            </a:r>
            <a:r>
              <a:rPr lang="en-US" sz="4200" b="1" dirty="0" smtClean="0"/>
              <a:t>(</a:t>
            </a:r>
            <a:r>
              <a:rPr lang="en-US" sz="4200" b="1" dirty="0"/>
              <a:t>including Shared Access Development) </a:t>
            </a:r>
            <a:r>
              <a:rPr lang="en-US" sz="4000" b="1" dirty="0"/>
              <a:t>(10.125(a)) </a:t>
            </a:r>
          </a:p>
        </p:txBody>
      </p:sp>
      <p:sp>
        <p:nvSpPr>
          <p:cNvPr id="3" name="Text Placeholder 2"/>
          <p:cNvSpPr>
            <a:spLocks noGrp="1"/>
          </p:cNvSpPr>
          <p:nvPr>
            <p:ph type="body" idx="1"/>
          </p:nvPr>
        </p:nvSpPr>
        <p:spPr/>
        <p:txBody>
          <a:bodyPr/>
          <a:lstStyle/>
          <a:p>
            <a:r>
              <a:rPr lang="en-US" u="sng" dirty="0"/>
              <a:t>SF / D - Current ordinance</a:t>
            </a:r>
            <a:r>
              <a:rPr lang="en-US" dirty="0"/>
              <a:t>	</a:t>
            </a:r>
          </a:p>
        </p:txBody>
      </p:sp>
      <p:sp>
        <p:nvSpPr>
          <p:cNvPr id="5" name="Content Placeholder 4"/>
          <p:cNvSpPr>
            <a:spLocks noGrp="1"/>
          </p:cNvSpPr>
          <p:nvPr>
            <p:ph sz="half" idx="2"/>
          </p:nvPr>
        </p:nvSpPr>
        <p:spPr/>
        <p:txBody>
          <a:bodyPr/>
          <a:lstStyle/>
          <a:p>
            <a:r>
              <a:rPr lang="en-US" i="1" u="sng" dirty="0"/>
              <a:t>All</a:t>
            </a:r>
            <a:r>
              <a:rPr lang="en-US" dirty="0"/>
              <a:t> single family and duplex lots require:</a:t>
            </a:r>
          </a:p>
          <a:p>
            <a:pPr lvl="1">
              <a:buFont typeface="Calibri" panose="020F0502020204030204" pitchFamily="34" charset="0"/>
              <a:buChar char="‒"/>
            </a:pPr>
            <a:r>
              <a:rPr lang="en-US" dirty="0"/>
              <a:t>3 trees per lot from Approved Replacement Tree List</a:t>
            </a:r>
          </a:p>
          <a:p>
            <a:pPr lvl="1">
              <a:buFont typeface="Calibri" panose="020F0502020204030204" pitchFamily="34" charset="0"/>
              <a:buChar char="‒"/>
            </a:pPr>
            <a:r>
              <a:rPr lang="en-US" dirty="0"/>
              <a:t>2” caliper, or an existing tree on list</a:t>
            </a:r>
          </a:p>
          <a:p>
            <a:pPr lvl="1">
              <a:buFont typeface="Calibri" panose="020F0502020204030204" pitchFamily="34" charset="0"/>
              <a:buChar char="‒"/>
            </a:pPr>
            <a:r>
              <a:rPr lang="en-US" dirty="0"/>
              <a:t>Two trees in front yard</a:t>
            </a:r>
          </a:p>
          <a:p>
            <a:pPr lvl="1">
              <a:buFont typeface="Calibri" panose="020F0502020204030204" pitchFamily="34" charset="0"/>
              <a:buChar char="‒"/>
            </a:pPr>
            <a:endParaRPr lang="en-US" dirty="0"/>
          </a:p>
          <a:p>
            <a:pPr lvl="1">
              <a:buFont typeface="Calibri" panose="020F0502020204030204" pitchFamily="34" charset="0"/>
              <a:buChar char="‒"/>
            </a:pPr>
            <a:endParaRPr lang="en-US" dirty="0"/>
          </a:p>
          <a:p>
            <a:pPr lvl="1">
              <a:buFont typeface="Calibri" panose="020F0502020204030204" pitchFamily="34" charset="0"/>
              <a:buChar char="‒"/>
            </a:pPr>
            <a:endParaRPr lang="en-US" dirty="0"/>
          </a:p>
        </p:txBody>
      </p:sp>
      <p:sp>
        <p:nvSpPr>
          <p:cNvPr id="7" name="Text Placeholder 6"/>
          <p:cNvSpPr>
            <a:spLocks noGrp="1"/>
          </p:cNvSpPr>
          <p:nvPr>
            <p:ph type="body" sz="quarter" idx="3"/>
          </p:nvPr>
        </p:nvSpPr>
        <p:spPr/>
        <p:txBody>
          <a:bodyPr/>
          <a:lstStyle/>
          <a:p>
            <a:r>
              <a:rPr lang="en-US" u="sng" dirty="0"/>
              <a:t>SF / D - Proposed ordinance</a:t>
            </a:r>
          </a:p>
        </p:txBody>
      </p:sp>
      <p:sp>
        <p:nvSpPr>
          <p:cNvPr id="8" name="Content Placeholder 7"/>
          <p:cNvSpPr>
            <a:spLocks noGrp="1"/>
          </p:cNvSpPr>
          <p:nvPr>
            <p:ph sz="quarter" idx="4"/>
          </p:nvPr>
        </p:nvSpPr>
        <p:spPr>
          <a:xfrm>
            <a:off x="4645025" y="2174874"/>
            <a:ext cx="4041775" cy="4225925"/>
          </a:xfrm>
        </p:spPr>
        <p:txBody>
          <a:bodyPr>
            <a:normAutofit fontScale="92500"/>
          </a:bodyPr>
          <a:lstStyle/>
          <a:p>
            <a:r>
              <a:rPr lang="en-US" dirty="0"/>
              <a:t>Lots 7,500 </a:t>
            </a:r>
            <a:r>
              <a:rPr lang="en-US" dirty="0" err="1"/>
              <a:t>sf</a:t>
            </a:r>
            <a:r>
              <a:rPr lang="en-US" dirty="0"/>
              <a:t> or greater:</a:t>
            </a:r>
          </a:p>
          <a:p>
            <a:pPr lvl="1">
              <a:buFont typeface="Calibri" panose="020F0502020204030204" pitchFamily="34" charset="0"/>
              <a:buChar char="‒"/>
            </a:pPr>
            <a:r>
              <a:rPr lang="en-US" dirty="0"/>
              <a:t>3 large or medium trees with 2 in front yard</a:t>
            </a:r>
          </a:p>
          <a:p>
            <a:r>
              <a:rPr lang="en-US" dirty="0"/>
              <a:t>Lots 4,000 </a:t>
            </a:r>
            <a:r>
              <a:rPr lang="en-US" dirty="0" err="1"/>
              <a:t>sf</a:t>
            </a:r>
            <a:r>
              <a:rPr lang="en-US" dirty="0"/>
              <a:t> to 7,499 </a:t>
            </a:r>
            <a:r>
              <a:rPr lang="en-US" dirty="0" err="1"/>
              <a:t>sf</a:t>
            </a:r>
            <a:r>
              <a:rPr lang="en-US" dirty="0"/>
              <a:t>:</a:t>
            </a:r>
          </a:p>
          <a:p>
            <a:pPr lvl="1">
              <a:buFont typeface="Calibri" panose="020F0502020204030204" pitchFamily="34" charset="0"/>
              <a:buChar char="‒"/>
            </a:pPr>
            <a:r>
              <a:rPr lang="en-US" dirty="0"/>
              <a:t>2 large or medium trees with 1 in front yard</a:t>
            </a:r>
          </a:p>
          <a:p>
            <a:r>
              <a:rPr lang="en-US" dirty="0"/>
              <a:t>Lots 4,000 </a:t>
            </a:r>
            <a:r>
              <a:rPr lang="en-US" dirty="0" err="1"/>
              <a:t>sf</a:t>
            </a:r>
            <a:r>
              <a:rPr lang="en-US" dirty="0"/>
              <a:t> or less:</a:t>
            </a:r>
          </a:p>
          <a:p>
            <a:pPr lvl="1">
              <a:buFont typeface="Calibri" panose="020F0502020204030204" pitchFamily="34" charset="0"/>
              <a:buChar char="‒"/>
            </a:pPr>
            <a:r>
              <a:rPr lang="en-US" dirty="0"/>
              <a:t>1 large or medium tree on lot</a:t>
            </a:r>
          </a:p>
          <a:p>
            <a:r>
              <a:rPr lang="en-US" dirty="0"/>
              <a:t>2” caliper, or an existing tree in front yard/parkway</a:t>
            </a:r>
          </a:p>
          <a:p>
            <a:r>
              <a:rPr lang="en-US" dirty="0"/>
              <a:t>No closer than 20’ from utility</a:t>
            </a:r>
          </a:p>
        </p:txBody>
      </p:sp>
      <p:sp>
        <p:nvSpPr>
          <p:cNvPr id="4" name="Slide Number Placeholder 3"/>
          <p:cNvSpPr>
            <a:spLocks noGrp="1"/>
          </p:cNvSpPr>
          <p:nvPr>
            <p:ph type="sldNum" sz="quarter" idx="12"/>
          </p:nvPr>
        </p:nvSpPr>
        <p:spPr/>
        <p:txBody>
          <a:bodyPr/>
          <a:lstStyle/>
          <a:p>
            <a:fld id="{F939DA61-8DBE-4DB8-AE66-E7403E851304}" type="slidenum">
              <a:rPr lang="en-US" smtClean="0"/>
              <a:pPr/>
              <a:t>14</a:t>
            </a:fld>
            <a:endParaRPr lang="en-US" dirty="0"/>
          </a:p>
        </p:txBody>
      </p:sp>
    </p:spTree>
    <p:extLst>
      <p:ext uri="{BB962C8B-B14F-4D97-AF65-F5344CB8AC3E}">
        <p14:creationId xmlns:p14="http://schemas.microsoft.com/office/powerpoint/2010/main" val="1656024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normAutofit fontScale="90000"/>
          </a:bodyPr>
          <a:lstStyle/>
          <a:p>
            <a:r>
              <a:rPr lang="en-US" sz="4200" b="1" dirty="0"/>
              <a:t>SF and Duplex Uses (including Shared Access Development</a:t>
            </a:r>
            <a:r>
              <a:rPr lang="en-US" sz="4200" b="1" dirty="0" smtClean="0"/>
              <a:t>) </a:t>
            </a:r>
            <a:r>
              <a:rPr lang="en-US" sz="4000" b="1" dirty="0" smtClean="0"/>
              <a:t>(</a:t>
            </a:r>
            <a:r>
              <a:rPr lang="en-US" sz="4000" b="1" dirty="0"/>
              <a:t>10.125(a)) </a:t>
            </a:r>
          </a:p>
        </p:txBody>
      </p:sp>
      <p:sp>
        <p:nvSpPr>
          <p:cNvPr id="3" name="Text Placeholder 2"/>
          <p:cNvSpPr>
            <a:spLocks noGrp="1"/>
          </p:cNvSpPr>
          <p:nvPr>
            <p:ph type="body" idx="1"/>
          </p:nvPr>
        </p:nvSpPr>
        <p:spPr/>
        <p:txBody>
          <a:bodyPr>
            <a:normAutofit fontScale="92500" lnSpcReduction="20000"/>
          </a:bodyPr>
          <a:lstStyle/>
          <a:p>
            <a:r>
              <a:rPr lang="en-US" u="sng" dirty="0"/>
              <a:t>Shared Access Development - Current Ordinance</a:t>
            </a:r>
          </a:p>
        </p:txBody>
      </p:sp>
      <p:sp>
        <p:nvSpPr>
          <p:cNvPr id="5" name="Content Placeholder 4"/>
          <p:cNvSpPr>
            <a:spLocks noGrp="1"/>
          </p:cNvSpPr>
          <p:nvPr>
            <p:ph sz="half" idx="2"/>
          </p:nvPr>
        </p:nvSpPr>
        <p:spPr>
          <a:xfrm>
            <a:off x="457200" y="2174875"/>
            <a:ext cx="3886200" cy="3951288"/>
          </a:xfrm>
        </p:spPr>
        <p:txBody>
          <a:bodyPr>
            <a:normAutofit/>
          </a:bodyPr>
          <a:lstStyle/>
          <a:p>
            <a:pPr algn="just">
              <a:spcBef>
                <a:spcPts val="0"/>
              </a:spcBef>
              <a:spcAft>
                <a:spcPts val="600"/>
              </a:spcAft>
            </a:pPr>
            <a:r>
              <a:rPr lang="en-US" dirty="0"/>
              <a:t>Two standards: SF districts and other than SF districts</a:t>
            </a:r>
          </a:p>
          <a:p>
            <a:pPr algn="just">
              <a:spcBef>
                <a:spcPts val="0"/>
              </a:spcBef>
              <a:spcAft>
                <a:spcPts val="600"/>
              </a:spcAft>
            </a:pPr>
            <a:r>
              <a:rPr lang="en-US" dirty="0"/>
              <a:t>SF districts – street front LA with three trees per lot, 2 in common front yard</a:t>
            </a:r>
          </a:p>
          <a:p>
            <a:pPr algn="just">
              <a:spcBef>
                <a:spcPts val="0"/>
              </a:spcBef>
              <a:spcAft>
                <a:spcPts val="600"/>
              </a:spcAft>
            </a:pPr>
            <a:r>
              <a:rPr lang="en-US" dirty="0"/>
              <a:t>Other – 1 tree per 4,000 </a:t>
            </a:r>
            <a:r>
              <a:rPr lang="en-US" dirty="0" err="1"/>
              <a:t>sf</a:t>
            </a:r>
            <a:r>
              <a:rPr lang="en-US" dirty="0"/>
              <a:t>, 20% landscape area, plus provide street trees</a:t>
            </a:r>
          </a:p>
        </p:txBody>
      </p:sp>
      <p:sp>
        <p:nvSpPr>
          <p:cNvPr id="7" name="Text Placeholder 6"/>
          <p:cNvSpPr>
            <a:spLocks noGrp="1"/>
          </p:cNvSpPr>
          <p:nvPr>
            <p:ph type="body" sz="quarter" idx="3"/>
          </p:nvPr>
        </p:nvSpPr>
        <p:spPr/>
        <p:txBody>
          <a:bodyPr>
            <a:normAutofit fontScale="92500" lnSpcReduction="20000"/>
          </a:bodyPr>
          <a:lstStyle/>
          <a:p>
            <a:r>
              <a:rPr lang="en-US" u="sng" dirty="0"/>
              <a:t>Shared Access Development  -Proposed Ordinance</a:t>
            </a:r>
          </a:p>
        </p:txBody>
      </p:sp>
      <p:sp>
        <p:nvSpPr>
          <p:cNvPr id="8" name="Content Placeholder 7"/>
          <p:cNvSpPr>
            <a:spLocks noGrp="1"/>
          </p:cNvSpPr>
          <p:nvPr>
            <p:ph sz="quarter" idx="4"/>
          </p:nvPr>
        </p:nvSpPr>
        <p:spPr>
          <a:xfrm>
            <a:off x="4645025" y="2174874"/>
            <a:ext cx="4041775" cy="4530726"/>
          </a:xfrm>
        </p:spPr>
        <p:txBody>
          <a:bodyPr>
            <a:normAutofit/>
          </a:bodyPr>
          <a:lstStyle/>
          <a:p>
            <a:pPr algn="just">
              <a:spcBef>
                <a:spcPts val="0"/>
              </a:spcBef>
            </a:pPr>
            <a:r>
              <a:rPr lang="en-US" sz="2200" dirty="0"/>
              <a:t>One standard for all sizes up to 36 individual lots in SAD</a:t>
            </a:r>
          </a:p>
          <a:p>
            <a:pPr marL="0" indent="0" algn="just">
              <a:spcBef>
                <a:spcPts val="0"/>
              </a:spcBef>
              <a:buNone/>
            </a:pPr>
            <a:endParaRPr lang="en-US" sz="800" dirty="0"/>
          </a:p>
          <a:p>
            <a:pPr algn="just">
              <a:spcBef>
                <a:spcPts val="0"/>
              </a:spcBef>
            </a:pPr>
            <a:r>
              <a:rPr lang="en-US" sz="2200" dirty="0"/>
              <a:t>Minimum landscape area determined by # of lots:</a:t>
            </a:r>
          </a:p>
          <a:p>
            <a:pPr lvl="1" algn="just">
              <a:spcBef>
                <a:spcPts val="0"/>
              </a:spcBef>
            </a:pPr>
            <a:r>
              <a:rPr lang="en-US" dirty="0"/>
              <a:t>Up to 10 lots = minimum of 10% of SAD</a:t>
            </a:r>
          </a:p>
          <a:p>
            <a:pPr lvl="1" algn="just">
              <a:spcBef>
                <a:spcPts val="0"/>
              </a:spcBef>
            </a:pPr>
            <a:r>
              <a:rPr lang="en-US" dirty="0"/>
              <a:t>11 to 36 lots = minimum of 15% of SAD</a:t>
            </a:r>
          </a:p>
          <a:p>
            <a:pPr marL="457200" lvl="1" indent="0" algn="just">
              <a:spcBef>
                <a:spcPts val="0"/>
              </a:spcBef>
              <a:buNone/>
            </a:pPr>
            <a:endParaRPr lang="en-US" sz="800" dirty="0"/>
          </a:p>
          <a:p>
            <a:pPr algn="just">
              <a:spcBef>
                <a:spcPts val="0"/>
              </a:spcBef>
            </a:pPr>
            <a:r>
              <a:rPr lang="en-US" sz="2200" dirty="0"/>
              <a:t>1 tree per 4,000 </a:t>
            </a:r>
            <a:r>
              <a:rPr lang="en-US" sz="2200" dirty="0" err="1"/>
              <a:t>sf</a:t>
            </a:r>
            <a:r>
              <a:rPr lang="en-US" sz="2200" dirty="0"/>
              <a:t> of SAD, including street plant groups at 1 per 40 ft. of street frontage</a:t>
            </a:r>
          </a:p>
        </p:txBody>
      </p:sp>
      <p:sp>
        <p:nvSpPr>
          <p:cNvPr id="4" name="Slide Number Placeholder 3"/>
          <p:cNvSpPr>
            <a:spLocks noGrp="1"/>
          </p:cNvSpPr>
          <p:nvPr>
            <p:ph type="sldNum" sz="quarter" idx="12"/>
          </p:nvPr>
        </p:nvSpPr>
        <p:spPr/>
        <p:txBody>
          <a:bodyPr/>
          <a:lstStyle/>
          <a:p>
            <a:fld id="{F939DA61-8DBE-4DB8-AE66-E7403E851304}" type="slidenum">
              <a:rPr lang="en-US" smtClean="0"/>
              <a:pPr/>
              <a:t>15</a:t>
            </a:fld>
            <a:endParaRPr lang="en-US" dirty="0"/>
          </a:p>
        </p:txBody>
      </p:sp>
    </p:spTree>
    <p:extLst>
      <p:ext uri="{BB962C8B-B14F-4D97-AF65-F5344CB8AC3E}">
        <p14:creationId xmlns:p14="http://schemas.microsoft.com/office/powerpoint/2010/main" val="3543250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normAutofit fontScale="90000"/>
          </a:bodyPr>
          <a:lstStyle/>
          <a:p>
            <a:r>
              <a:rPr lang="en-US" sz="4700" b="1" dirty="0"/>
              <a:t>Other Uses </a:t>
            </a:r>
            <a:r>
              <a:rPr lang="en-US" sz="4200" b="1" dirty="0" smtClean="0"/>
              <a:t/>
            </a:r>
            <a:br>
              <a:rPr lang="en-US" sz="4200" b="1" dirty="0" smtClean="0"/>
            </a:br>
            <a:r>
              <a:rPr lang="en-US" sz="4000" b="1" dirty="0" smtClean="0"/>
              <a:t>(</a:t>
            </a:r>
            <a:r>
              <a:rPr lang="en-US" sz="4000" b="1" dirty="0"/>
              <a:t>10.125(b)) </a:t>
            </a:r>
          </a:p>
        </p:txBody>
      </p:sp>
      <p:sp>
        <p:nvSpPr>
          <p:cNvPr id="4" name="Slide Number Placeholder 3"/>
          <p:cNvSpPr>
            <a:spLocks noGrp="1"/>
          </p:cNvSpPr>
          <p:nvPr>
            <p:ph type="sldNum" sz="quarter" idx="12"/>
          </p:nvPr>
        </p:nvSpPr>
        <p:spPr/>
        <p:txBody>
          <a:bodyPr/>
          <a:lstStyle/>
          <a:p>
            <a:fld id="{F939DA61-8DBE-4DB8-AE66-E7403E851304}" type="slidenum">
              <a:rPr lang="en-US" smtClean="0"/>
              <a:pPr/>
              <a:t>16</a:t>
            </a:fld>
            <a:endParaRPr lang="en-US" dirty="0"/>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650" y="1524000"/>
            <a:ext cx="8394700"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4436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normAutofit fontScale="90000"/>
          </a:bodyPr>
          <a:lstStyle/>
          <a:p>
            <a:r>
              <a:rPr lang="en-US" sz="4700" b="1" dirty="0"/>
              <a:t>Zone Landscape </a:t>
            </a:r>
            <a:r>
              <a:rPr lang="en-US" sz="4200" b="1" dirty="0" smtClean="0"/>
              <a:t/>
            </a:r>
            <a:br>
              <a:rPr lang="en-US" sz="4200" b="1" dirty="0" smtClean="0"/>
            </a:br>
            <a:r>
              <a:rPr lang="en-US" sz="4000" b="1" dirty="0" smtClean="0"/>
              <a:t>(</a:t>
            </a:r>
            <a:r>
              <a:rPr lang="en-US" sz="4000" b="1" dirty="0"/>
              <a:t>10.125(b)) </a:t>
            </a:r>
          </a:p>
        </p:txBody>
      </p:sp>
      <p:sp>
        <p:nvSpPr>
          <p:cNvPr id="4" name="Slide Number Placeholder 3"/>
          <p:cNvSpPr>
            <a:spLocks noGrp="1"/>
          </p:cNvSpPr>
          <p:nvPr>
            <p:ph type="sldNum" sz="quarter" idx="12"/>
          </p:nvPr>
        </p:nvSpPr>
        <p:spPr/>
        <p:txBody>
          <a:bodyPr/>
          <a:lstStyle/>
          <a:p>
            <a:fld id="{F939DA61-8DBE-4DB8-AE66-E7403E851304}" type="slidenum">
              <a:rPr lang="en-US" smtClean="0"/>
              <a:pPr/>
              <a:t>17</a:t>
            </a:fld>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057400"/>
            <a:ext cx="7059613"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4327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a:solidFill>
            <a:schemeClr val="bg2"/>
          </a:solidFill>
        </p:spPr>
        <p:txBody>
          <a:bodyPr>
            <a:normAutofit fontScale="90000"/>
          </a:bodyPr>
          <a:lstStyle/>
          <a:p>
            <a:r>
              <a:rPr lang="en-US" sz="4700" b="1" dirty="0" smtClean="0"/>
              <a:t/>
            </a:r>
            <a:br>
              <a:rPr lang="en-US" sz="4700" b="1" dirty="0" smtClean="0"/>
            </a:br>
            <a:r>
              <a:rPr lang="en-US" sz="4700" b="1" dirty="0" smtClean="0"/>
              <a:t>Street </a:t>
            </a:r>
            <a:r>
              <a:rPr lang="en-US" sz="4700" b="1" dirty="0"/>
              <a:t>Buffer Zone </a:t>
            </a:r>
            <a:r>
              <a:rPr lang="en-US" sz="4700" b="1" dirty="0" smtClean="0"/>
              <a:t/>
            </a:r>
            <a:br>
              <a:rPr lang="en-US" sz="4700" b="1" dirty="0" smtClean="0"/>
            </a:br>
            <a:r>
              <a:rPr lang="en-US" sz="4000" b="1" dirty="0" smtClean="0"/>
              <a:t>(</a:t>
            </a:r>
            <a:r>
              <a:rPr lang="en-US" sz="4000" b="1" dirty="0"/>
              <a:t>10.125(b)(1))</a:t>
            </a:r>
            <a:r>
              <a:rPr lang="en-US" sz="2400" b="1" dirty="0"/>
              <a:t/>
            </a:r>
            <a:br>
              <a:rPr lang="en-US" sz="2400" b="1" dirty="0"/>
            </a:br>
            <a:endParaRPr lang="en-US" sz="3600" b="1" dirty="0"/>
          </a:p>
        </p:txBody>
      </p:sp>
      <p:sp>
        <p:nvSpPr>
          <p:cNvPr id="4" name="Slide Number Placeholder 3"/>
          <p:cNvSpPr>
            <a:spLocks noGrp="1"/>
          </p:cNvSpPr>
          <p:nvPr>
            <p:ph type="sldNum" sz="quarter" idx="12"/>
          </p:nvPr>
        </p:nvSpPr>
        <p:spPr/>
        <p:txBody>
          <a:bodyPr/>
          <a:lstStyle/>
          <a:p>
            <a:fld id="{F939DA61-8DBE-4DB8-AE66-E7403E851304}" type="slidenum">
              <a:rPr lang="en-US" smtClean="0"/>
              <a:pPr/>
              <a:t>18</a:t>
            </a:fld>
            <a:endParaRPr lang="en-US" dirty="0"/>
          </a:p>
        </p:txBody>
      </p:sp>
      <p:sp>
        <p:nvSpPr>
          <p:cNvPr id="6" name="Text Placeholder 4"/>
          <p:cNvSpPr txBox="1">
            <a:spLocks/>
          </p:cNvSpPr>
          <p:nvPr/>
        </p:nvSpPr>
        <p:spPr>
          <a:xfrm>
            <a:off x="0" y="1600200"/>
            <a:ext cx="4343400" cy="4691063"/>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solidFill>
                  <a:schemeClr val="tx1">
                    <a:lumMod val="50000"/>
                    <a:lumOff val="50000"/>
                  </a:schemeClr>
                </a:solidFill>
              </a:rPr>
              <a:t>      .121   Application of Division</a:t>
            </a:r>
          </a:p>
          <a:p>
            <a:pPr marL="0" indent="0">
              <a:buNone/>
            </a:pPr>
            <a:r>
              <a:rPr lang="en-US" sz="1800" dirty="0">
                <a:solidFill>
                  <a:schemeClr val="tx1">
                    <a:lumMod val="50000"/>
                    <a:lumOff val="50000"/>
                  </a:schemeClr>
                </a:solidFill>
              </a:rPr>
              <a:t>      .122   Artificial Lot Determination</a:t>
            </a:r>
          </a:p>
          <a:p>
            <a:pPr marL="0" indent="0">
              <a:buNone/>
            </a:pPr>
            <a:r>
              <a:rPr lang="en-US" sz="1800" dirty="0">
                <a:solidFill>
                  <a:schemeClr val="tx1">
                    <a:lumMod val="50000"/>
                    <a:lumOff val="50000"/>
                  </a:schemeClr>
                </a:solidFill>
              </a:rPr>
              <a:t>      .123   Landscape Plan Submission</a:t>
            </a:r>
          </a:p>
          <a:p>
            <a:pPr marL="0" indent="0">
              <a:buNone/>
            </a:pPr>
            <a:r>
              <a:rPr lang="en-US" sz="1800" dirty="0">
                <a:solidFill>
                  <a:schemeClr val="tx1">
                    <a:lumMod val="50000"/>
                    <a:lumOff val="50000"/>
                  </a:schemeClr>
                </a:solidFill>
              </a:rPr>
              <a:t>      .124   Landscape Plan Review</a:t>
            </a:r>
          </a:p>
          <a:p>
            <a:pPr marL="0" indent="0">
              <a:buNone/>
            </a:pPr>
            <a:r>
              <a:rPr lang="en-US" sz="1800" dirty="0">
                <a:solidFill>
                  <a:schemeClr val="tx1">
                    <a:lumMod val="50000"/>
                    <a:lumOff val="50000"/>
                  </a:schemeClr>
                </a:solidFill>
              </a:rPr>
              <a:t>      .125   Mandatory Landscape 	Requirements</a:t>
            </a:r>
          </a:p>
          <a:p>
            <a:pPr marL="0" indent="0">
              <a:buNone/>
            </a:pPr>
            <a:r>
              <a:rPr lang="en-US" sz="1800" dirty="0">
                <a:solidFill>
                  <a:schemeClr val="tx1">
                    <a:lumMod val="50000"/>
                    <a:lumOff val="50000"/>
                  </a:schemeClr>
                </a:solidFill>
              </a:rPr>
              <a:t>                 a) Single family and duplex uses</a:t>
            </a:r>
          </a:p>
          <a:p>
            <a:pPr marL="0" indent="0">
              <a:buNone/>
            </a:pPr>
            <a:r>
              <a:rPr lang="en-US" sz="1800" dirty="0">
                <a:solidFill>
                  <a:srgbClr val="FF0000"/>
                </a:solidFill>
              </a:rPr>
              <a:t>                 </a:t>
            </a:r>
            <a:r>
              <a:rPr lang="en-US" sz="1800" b="1" dirty="0">
                <a:solidFill>
                  <a:srgbClr val="FF0000"/>
                </a:solidFill>
              </a:rPr>
              <a:t>b) Other uses</a:t>
            </a:r>
          </a:p>
          <a:p>
            <a:pPr marL="0" indent="0">
              <a:buNone/>
            </a:pPr>
            <a:r>
              <a:rPr lang="en-US" sz="1800" b="1" dirty="0">
                <a:solidFill>
                  <a:srgbClr val="FF0000"/>
                </a:solidFill>
              </a:rPr>
              <a:t>	    1) Street Buffer Zone</a:t>
            </a:r>
          </a:p>
          <a:p>
            <a:pPr marL="0" indent="0">
              <a:buNone/>
            </a:pPr>
            <a:r>
              <a:rPr lang="en-US" sz="1800" b="1" dirty="0"/>
              <a:t>	    </a:t>
            </a:r>
            <a:r>
              <a:rPr lang="en-US" sz="1800" dirty="0"/>
              <a:t>2) Residential Buffer Zone</a:t>
            </a:r>
          </a:p>
          <a:p>
            <a:pPr marL="0" indent="0">
              <a:buNone/>
            </a:pPr>
            <a:r>
              <a:rPr lang="en-US" sz="1800" dirty="0"/>
              <a:t>	    3) Interior Zone</a:t>
            </a:r>
          </a:p>
          <a:p>
            <a:pPr marL="0" indent="0">
              <a:buNone/>
            </a:pPr>
            <a:r>
              <a:rPr lang="en-US" sz="1800" dirty="0">
                <a:solidFill>
                  <a:schemeClr val="tx1">
                    <a:lumMod val="50000"/>
                    <a:lumOff val="50000"/>
                  </a:schemeClr>
                </a:solidFill>
              </a:rPr>
              <a:t>      .126   Design </a:t>
            </a:r>
            <a:r>
              <a:rPr lang="en-US" sz="1800" u="sng" dirty="0">
                <a:solidFill>
                  <a:schemeClr val="tx1">
                    <a:lumMod val="50000"/>
                    <a:lumOff val="50000"/>
                  </a:schemeClr>
                </a:solidFill>
              </a:rPr>
              <a:t>Options</a:t>
            </a:r>
            <a:r>
              <a:rPr lang="en-US" sz="1800" dirty="0">
                <a:solidFill>
                  <a:schemeClr val="tx1">
                    <a:lumMod val="50000"/>
                    <a:lumOff val="50000"/>
                  </a:schemeClr>
                </a:solidFill>
              </a:rPr>
              <a:t> </a:t>
            </a:r>
            <a:r>
              <a:rPr lang="en-US" sz="1800" strike="sngStrike" dirty="0">
                <a:solidFill>
                  <a:schemeClr val="tx1">
                    <a:lumMod val="50000"/>
                    <a:lumOff val="50000"/>
                  </a:schemeClr>
                </a:solidFill>
              </a:rPr>
              <a:t>Standards</a:t>
            </a:r>
            <a:endParaRPr lang="en-US" sz="1800" u="sng" strike="sngStrike" dirty="0">
              <a:solidFill>
                <a:schemeClr val="tx1">
                  <a:lumMod val="50000"/>
                  <a:lumOff val="50000"/>
                </a:schemeClr>
              </a:solidFill>
            </a:endParaRPr>
          </a:p>
          <a:p>
            <a:pPr marL="0" indent="0">
              <a:buNone/>
            </a:pPr>
            <a:r>
              <a:rPr lang="en-US" sz="1800" dirty="0">
                <a:solidFill>
                  <a:schemeClr val="tx1">
                    <a:lumMod val="50000"/>
                    <a:lumOff val="50000"/>
                  </a:schemeClr>
                </a:solidFill>
              </a:rPr>
              <a:t>      .127   When landscape must be 	completed</a:t>
            </a:r>
          </a:p>
          <a:p>
            <a:pPr marL="0" indent="0">
              <a:buNone/>
            </a:pPr>
            <a:r>
              <a:rPr lang="en-US" sz="1800" dirty="0">
                <a:solidFill>
                  <a:schemeClr val="tx1">
                    <a:lumMod val="50000"/>
                    <a:lumOff val="50000"/>
                  </a:schemeClr>
                </a:solidFill>
              </a:rPr>
              <a:t>      .128   Enforcement by Building Official</a:t>
            </a:r>
          </a:p>
          <a:p>
            <a:endParaRPr lang="en-US" sz="1600" dirty="0"/>
          </a:p>
        </p:txBody>
      </p:sp>
      <p:sp>
        <p:nvSpPr>
          <p:cNvPr id="8" name="Content Placeholder 3"/>
          <p:cNvSpPr>
            <a:spLocks noGrp="1"/>
          </p:cNvSpPr>
          <p:nvPr>
            <p:ph idx="1"/>
          </p:nvPr>
        </p:nvSpPr>
        <p:spPr>
          <a:xfrm>
            <a:off x="4191000" y="1524000"/>
            <a:ext cx="4648200" cy="5029200"/>
          </a:xfrm>
        </p:spPr>
        <p:txBody>
          <a:bodyPr>
            <a:normAutofit fontScale="85000" lnSpcReduction="10000"/>
          </a:bodyPr>
          <a:lstStyle/>
          <a:p>
            <a:r>
              <a:rPr lang="en-US" sz="2000" b="1" dirty="0"/>
              <a:t>Other uses </a:t>
            </a:r>
            <a:r>
              <a:rPr lang="en-US" sz="2000" dirty="0"/>
              <a:t>amended to provide adjustable mandatory landscape requirements based on site and street restrictions  </a:t>
            </a:r>
            <a:r>
              <a:rPr lang="en-US" sz="2000" dirty="0">
                <a:solidFill>
                  <a:srgbClr val="FF0000"/>
                </a:solidFill>
              </a:rPr>
              <a:t>(10.125(b))  </a:t>
            </a:r>
          </a:p>
          <a:p>
            <a:r>
              <a:rPr lang="en-US" sz="2000" dirty="0"/>
              <a:t>Created a </a:t>
            </a:r>
            <a:r>
              <a:rPr lang="en-US" sz="2000" b="1" dirty="0"/>
              <a:t>Street Buffer Zone (SBZ) </a:t>
            </a:r>
            <a:r>
              <a:rPr lang="en-US" sz="2000" dirty="0"/>
              <a:t>with an average (variable) depth requirement along street frontages, average depth based on street types - freeway, arterials/community collectors, and local/residential collectors  </a:t>
            </a:r>
            <a:r>
              <a:rPr lang="en-US" sz="2000" dirty="0">
                <a:solidFill>
                  <a:srgbClr val="FF0000"/>
                </a:solidFill>
              </a:rPr>
              <a:t>(10.125(b)(1))</a:t>
            </a:r>
          </a:p>
          <a:p>
            <a:r>
              <a:rPr lang="en-US" sz="2000" dirty="0"/>
              <a:t>Provided for an </a:t>
            </a:r>
            <a:r>
              <a:rPr lang="en-US" sz="2000" b="1" dirty="0"/>
              <a:t>urban streetscape</a:t>
            </a:r>
            <a:r>
              <a:rPr lang="en-US" sz="2000" dirty="0"/>
              <a:t> alternative to the </a:t>
            </a:r>
            <a:r>
              <a:rPr lang="en-US" sz="2000" b="1" dirty="0"/>
              <a:t>SBZ</a:t>
            </a:r>
            <a:r>
              <a:rPr lang="en-US" sz="2000" dirty="0"/>
              <a:t> for Mixed Use development types  </a:t>
            </a:r>
            <a:r>
              <a:rPr lang="en-US" sz="2000" dirty="0">
                <a:solidFill>
                  <a:srgbClr val="FF0000"/>
                </a:solidFill>
              </a:rPr>
              <a:t>(10.125(b)(1)(A))</a:t>
            </a:r>
          </a:p>
          <a:p>
            <a:r>
              <a:rPr lang="en-US" sz="2000" dirty="0"/>
              <a:t>Provided for modification of the </a:t>
            </a:r>
            <a:r>
              <a:rPr lang="en-US" sz="2000" b="1" dirty="0"/>
              <a:t>SBZ</a:t>
            </a:r>
            <a:r>
              <a:rPr lang="en-US" sz="2000" dirty="0"/>
              <a:t> when using right-of-way, subject to conditions </a:t>
            </a:r>
            <a:r>
              <a:rPr lang="en-US" sz="2000" dirty="0">
                <a:solidFill>
                  <a:srgbClr val="FF0000"/>
                </a:solidFill>
              </a:rPr>
              <a:t>(10.125(b)(1)(B))</a:t>
            </a:r>
          </a:p>
          <a:p>
            <a:r>
              <a:rPr lang="en-US" sz="2000" dirty="0"/>
              <a:t>Provided for a plant size modification when utilities prohibit planting large or medium trees  </a:t>
            </a:r>
            <a:r>
              <a:rPr lang="en-US" sz="2000" dirty="0">
                <a:solidFill>
                  <a:srgbClr val="FF0000"/>
                </a:solidFill>
              </a:rPr>
              <a:t>(10.125(b)(1)(C))</a:t>
            </a:r>
          </a:p>
          <a:p>
            <a:r>
              <a:rPr lang="en-US" sz="2000" dirty="0"/>
              <a:t>Provided for a reduced </a:t>
            </a:r>
            <a:r>
              <a:rPr lang="en-US" sz="2000" b="1" dirty="0"/>
              <a:t>SBZ</a:t>
            </a:r>
            <a:r>
              <a:rPr lang="en-US" sz="2000" dirty="0"/>
              <a:t> for lots smaller than 10,000 square feet </a:t>
            </a:r>
            <a:r>
              <a:rPr lang="en-US" sz="2000" dirty="0">
                <a:solidFill>
                  <a:srgbClr val="FF0000"/>
                </a:solidFill>
              </a:rPr>
              <a:t>(10.125(b)(1)(D))</a:t>
            </a:r>
          </a:p>
        </p:txBody>
      </p:sp>
    </p:spTree>
    <p:extLst>
      <p:ext uri="{BB962C8B-B14F-4D97-AF65-F5344CB8AC3E}">
        <p14:creationId xmlns:p14="http://schemas.microsoft.com/office/powerpoint/2010/main" val="2759017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normAutofit fontScale="90000"/>
          </a:bodyPr>
          <a:lstStyle/>
          <a:p>
            <a:r>
              <a:rPr lang="en-US" sz="4700" b="1" dirty="0"/>
              <a:t>Street Buffer Zone </a:t>
            </a:r>
            <a:r>
              <a:rPr lang="en-US" sz="4200" b="1" dirty="0" smtClean="0"/>
              <a:t/>
            </a:r>
            <a:br>
              <a:rPr lang="en-US" sz="4200" b="1" dirty="0" smtClean="0"/>
            </a:br>
            <a:r>
              <a:rPr lang="en-US" sz="4000" b="1" dirty="0" smtClean="0"/>
              <a:t>(</a:t>
            </a:r>
            <a:r>
              <a:rPr lang="en-US" sz="4000" b="1" dirty="0"/>
              <a:t>10.125(b)) </a:t>
            </a:r>
          </a:p>
        </p:txBody>
      </p:sp>
      <p:sp>
        <p:nvSpPr>
          <p:cNvPr id="4" name="Slide Number Placeholder 3"/>
          <p:cNvSpPr>
            <a:spLocks noGrp="1"/>
          </p:cNvSpPr>
          <p:nvPr>
            <p:ph type="sldNum" sz="quarter" idx="12"/>
          </p:nvPr>
        </p:nvSpPr>
        <p:spPr/>
        <p:txBody>
          <a:bodyPr/>
          <a:lstStyle/>
          <a:p>
            <a:fld id="{F939DA61-8DBE-4DB8-AE66-E7403E851304}" type="slidenum">
              <a:rPr lang="en-US" smtClean="0"/>
              <a:pPr/>
              <a:t>19</a:t>
            </a:fld>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447799"/>
            <a:ext cx="4968875"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447800" y="3274403"/>
            <a:ext cx="6356733" cy="3426031"/>
          </a:xfrm>
        </p:spPr>
      </p:pic>
      <p:sp>
        <p:nvSpPr>
          <p:cNvPr id="5" name="Rectangle 4"/>
          <p:cNvSpPr/>
          <p:nvPr/>
        </p:nvSpPr>
        <p:spPr>
          <a:xfrm>
            <a:off x="2057400" y="5791200"/>
            <a:ext cx="5486400" cy="914400"/>
          </a:xfrm>
          <a:prstGeom prst="rect">
            <a:avLst/>
          </a:prstGeom>
          <a:solidFill>
            <a:schemeClr val="accent3">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057400" y="6360783"/>
            <a:ext cx="881075" cy="338554"/>
          </a:xfrm>
          <a:prstGeom prst="rect">
            <a:avLst/>
          </a:prstGeom>
          <a:noFill/>
        </p:spPr>
        <p:txBody>
          <a:bodyPr wrap="none" rtlCol="0">
            <a:spAutoFit/>
          </a:bodyPr>
          <a:lstStyle/>
          <a:p>
            <a:r>
              <a:rPr lang="en-US" sz="1600" dirty="0"/>
              <a:t>Parkway</a:t>
            </a:r>
          </a:p>
        </p:txBody>
      </p:sp>
      <p:sp>
        <p:nvSpPr>
          <p:cNvPr id="9" name="TextBox 8"/>
          <p:cNvSpPr txBox="1"/>
          <p:nvPr/>
        </p:nvSpPr>
        <p:spPr>
          <a:xfrm>
            <a:off x="3002022" y="5723351"/>
            <a:ext cx="314510" cy="253916"/>
          </a:xfrm>
          <a:prstGeom prst="rect">
            <a:avLst/>
          </a:prstGeom>
          <a:noFill/>
        </p:spPr>
        <p:txBody>
          <a:bodyPr wrap="none" rtlCol="0">
            <a:spAutoFit/>
          </a:bodyPr>
          <a:lstStyle/>
          <a:p>
            <a:r>
              <a:rPr lang="en-US" sz="1050" b="1" dirty="0"/>
              <a:t>PL</a:t>
            </a:r>
          </a:p>
        </p:txBody>
      </p:sp>
      <p:sp>
        <p:nvSpPr>
          <p:cNvPr id="10" name="TextBox 9"/>
          <p:cNvSpPr txBox="1"/>
          <p:nvPr/>
        </p:nvSpPr>
        <p:spPr>
          <a:xfrm>
            <a:off x="2938473" y="6114562"/>
            <a:ext cx="766557" cy="584775"/>
          </a:xfrm>
          <a:prstGeom prst="rect">
            <a:avLst/>
          </a:prstGeom>
          <a:noFill/>
        </p:spPr>
        <p:txBody>
          <a:bodyPr wrap="none" rtlCol="0">
            <a:spAutoFit/>
          </a:bodyPr>
          <a:lstStyle/>
          <a:p>
            <a:r>
              <a:rPr lang="en-US" sz="1600" u="sng" dirty="0"/>
              <a:t>5’ Min.</a:t>
            </a:r>
          </a:p>
          <a:p>
            <a:r>
              <a:rPr lang="en-US" sz="1600" u="sng" dirty="0"/>
              <a:t>Depth</a:t>
            </a:r>
          </a:p>
        </p:txBody>
      </p:sp>
      <p:sp>
        <p:nvSpPr>
          <p:cNvPr id="11" name="TextBox 10"/>
          <p:cNvSpPr txBox="1"/>
          <p:nvPr/>
        </p:nvSpPr>
        <p:spPr>
          <a:xfrm>
            <a:off x="4722834" y="6120825"/>
            <a:ext cx="900888" cy="584775"/>
          </a:xfrm>
          <a:prstGeom prst="rect">
            <a:avLst/>
          </a:prstGeom>
          <a:noFill/>
        </p:spPr>
        <p:txBody>
          <a:bodyPr wrap="none" rtlCol="0">
            <a:spAutoFit/>
          </a:bodyPr>
          <a:lstStyle/>
          <a:p>
            <a:r>
              <a:rPr lang="en-US" sz="1600" u="sng" dirty="0"/>
              <a:t>30’ Max.</a:t>
            </a:r>
          </a:p>
          <a:p>
            <a:r>
              <a:rPr lang="en-US" sz="1600" u="sng" dirty="0"/>
              <a:t>Depth</a:t>
            </a:r>
          </a:p>
        </p:txBody>
      </p:sp>
      <p:cxnSp>
        <p:nvCxnSpPr>
          <p:cNvPr id="13" name="Straight Connector 12"/>
          <p:cNvCxnSpPr/>
          <p:nvPr/>
        </p:nvCxnSpPr>
        <p:spPr>
          <a:xfrm flipV="1">
            <a:off x="3754677" y="5105400"/>
            <a:ext cx="245823" cy="68580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4724400" y="5105400"/>
            <a:ext cx="381000" cy="680582"/>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513041" y="5799639"/>
            <a:ext cx="1401859" cy="338554"/>
          </a:xfrm>
          <a:prstGeom prst="rect">
            <a:avLst/>
          </a:prstGeom>
          <a:noFill/>
        </p:spPr>
        <p:txBody>
          <a:bodyPr wrap="none" rtlCol="0">
            <a:spAutoFit/>
          </a:bodyPr>
          <a:lstStyle/>
          <a:p>
            <a:r>
              <a:rPr lang="en-US" sz="1600" u="sng" dirty="0"/>
              <a:t>10’ Avg. Depth</a:t>
            </a:r>
          </a:p>
        </p:txBody>
      </p:sp>
      <p:sp>
        <p:nvSpPr>
          <p:cNvPr id="24" name="TextBox 23"/>
          <p:cNvSpPr txBox="1"/>
          <p:nvPr/>
        </p:nvSpPr>
        <p:spPr>
          <a:xfrm>
            <a:off x="2057400" y="5785982"/>
            <a:ext cx="998928" cy="523220"/>
          </a:xfrm>
          <a:prstGeom prst="rect">
            <a:avLst/>
          </a:prstGeom>
          <a:noFill/>
        </p:spPr>
        <p:txBody>
          <a:bodyPr wrap="none" rtlCol="0">
            <a:spAutoFit/>
          </a:bodyPr>
          <a:lstStyle/>
          <a:p>
            <a:r>
              <a:rPr lang="en-US" sz="1400" dirty="0"/>
              <a:t>6’ planting </a:t>
            </a:r>
          </a:p>
          <a:p>
            <a:r>
              <a:rPr lang="en-US" sz="1400" dirty="0"/>
              <a:t>depth</a:t>
            </a:r>
          </a:p>
        </p:txBody>
      </p:sp>
      <p:cxnSp>
        <p:nvCxnSpPr>
          <p:cNvPr id="26" name="Straight Connector 25"/>
          <p:cNvCxnSpPr/>
          <p:nvPr/>
        </p:nvCxnSpPr>
        <p:spPr>
          <a:xfrm flipH="1">
            <a:off x="3581400" y="5334000"/>
            <a:ext cx="8382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581400" y="3962400"/>
            <a:ext cx="0" cy="1371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868977" y="5262762"/>
            <a:ext cx="1045479" cy="523220"/>
          </a:xfrm>
          <a:prstGeom prst="rect">
            <a:avLst/>
          </a:prstGeom>
          <a:noFill/>
        </p:spPr>
        <p:txBody>
          <a:bodyPr wrap="none" rtlCol="0">
            <a:spAutoFit/>
          </a:bodyPr>
          <a:lstStyle/>
          <a:p>
            <a:r>
              <a:rPr lang="en-US" sz="1400" b="1" dirty="0">
                <a:solidFill>
                  <a:srgbClr val="FF0000"/>
                </a:solidFill>
              </a:rPr>
              <a:t>20 feet to</a:t>
            </a:r>
          </a:p>
          <a:p>
            <a:r>
              <a:rPr lang="en-US" sz="1400" b="1" dirty="0">
                <a:solidFill>
                  <a:srgbClr val="FF0000"/>
                </a:solidFill>
              </a:rPr>
              <a:t>Electric line</a:t>
            </a:r>
          </a:p>
        </p:txBody>
      </p:sp>
      <p:cxnSp>
        <p:nvCxnSpPr>
          <p:cNvPr id="37" name="Straight Connector 36"/>
          <p:cNvCxnSpPr/>
          <p:nvPr/>
        </p:nvCxnSpPr>
        <p:spPr>
          <a:xfrm>
            <a:off x="5108532" y="5816516"/>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3124200" y="5105400"/>
            <a:ext cx="580830" cy="69424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943600" y="5850309"/>
            <a:ext cx="1503617" cy="646331"/>
          </a:xfrm>
          <a:prstGeom prst="rect">
            <a:avLst/>
          </a:prstGeom>
          <a:noFill/>
        </p:spPr>
        <p:txBody>
          <a:bodyPr wrap="none" rtlCol="0">
            <a:spAutoFit/>
          </a:bodyPr>
          <a:lstStyle/>
          <a:p>
            <a:r>
              <a:rPr lang="en-US" dirty="0"/>
              <a:t>Arterial Street</a:t>
            </a:r>
          </a:p>
          <a:p>
            <a:r>
              <a:rPr lang="en-US" dirty="0"/>
              <a:t>Large tree</a:t>
            </a:r>
          </a:p>
        </p:txBody>
      </p:sp>
      <p:cxnSp>
        <p:nvCxnSpPr>
          <p:cNvPr id="49" name="Straight Connector 48"/>
          <p:cNvCxnSpPr/>
          <p:nvPr/>
        </p:nvCxnSpPr>
        <p:spPr>
          <a:xfrm>
            <a:off x="3433657" y="5808077"/>
            <a:ext cx="0" cy="33011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6543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normAutofit/>
          </a:bodyPr>
          <a:lstStyle/>
          <a:p>
            <a:r>
              <a:rPr lang="en-US" sz="4200" b="1" dirty="0"/>
              <a:t>PURPOSE STATEMENT</a:t>
            </a:r>
          </a:p>
        </p:txBody>
      </p:sp>
      <p:sp>
        <p:nvSpPr>
          <p:cNvPr id="4" name="Slide Number Placeholder 3"/>
          <p:cNvSpPr>
            <a:spLocks noGrp="1"/>
          </p:cNvSpPr>
          <p:nvPr>
            <p:ph type="sldNum" sz="quarter" idx="12"/>
          </p:nvPr>
        </p:nvSpPr>
        <p:spPr/>
        <p:txBody>
          <a:bodyPr/>
          <a:lstStyle/>
          <a:p>
            <a:fld id="{F939DA61-8DBE-4DB8-AE66-E7403E851304}" type="slidenum">
              <a:rPr lang="en-US" smtClean="0"/>
              <a:pPr/>
              <a:t>2</a:t>
            </a:fld>
            <a:endParaRPr lang="en-US" dirty="0"/>
          </a:p>
        </p:txBody>
      </p:sp>
      <p:sp>
        <p:nvSpPr>
          <p:cNvPr id="6" name="Content Placeholder 5"/>
          <p:cNvSpPr txBox="1">
            <a:spLocks noGrp="1"/>
          </p:cNvSpPr>
          <p:nvPr>
            <p:ph idx="1"/>
          </p:nvPr>
        </p:nvSpPr>
        <p:spPr>
          <a:xfrm>
            <a:off x="457200" y="1600200"/>
            <a:ext cx="8229600" cy="4893647"/>
          </a:xfrm>
          <a:prstGeom prst="rect">
            <a:avLst/>
          </a:prstGeom>
          <a:noFill/>
        </p:spPr>
        <p:txBody>
          <a:bodyPr wrap="square" rtlCol="0">
            <a:spAutoFit/>
          </a:bodyPr>
          <a:lstStyle/>
          <a:p>
            <a:pPr marL="0" indent="0" algn="just">
              <a:buNone/>
            </a:pPr>
            <a:r>
              <a:rPr lang="en-US" sz="2400" b="1" dirty="0"/>
              <a:t>The process of </a:t>
            </a:r>
            <a:r>
              <a:rPr lang="en-US" sz="2400" b="1" u="sng" dirty="0"/>
              <a:t>urban growth and</a:t>
            </a:r>
            <a:r>
              <a:rPr lang="en-US" sz="2400" b="1" dirty="0"/>
              <a:t> development with its alteration of the natural topography, vegetation, and creation of impervious cover can have a negative effect on the ecological balance of an area by causing increases in air temperatures and accelerating the processes of runoff, erosion and sedimentation. The economic base of the city can and should be protected through the </a:t>
            </a:r>
            <a:r>
              <a:rPr lang="en-US" sz="2400" b="1" u="sng" dirty="0"/>
              <a:t>conservation</a:t>
            </a:r>
            <a:r>
              <a:rPr lang="en-US" sz="2400" b="1" dirty="0"/>
              <a:t> </a:t>
            </a:r>
            <a:r>
              <a:rPr lang="en-US" sz="2400" b="1" strike="sngStrike" dirty="0"/>
              <a:t>preservation</a:t>
            </a:r>
            <a:r>
              <a:rPr lang="en-US" sz="2400" b="1" dirty="0"/>
              <a:t> and enhancement of the unique natural beauty, environment, and vegetative space in this area. Recognizing that the general objectives of this article are to promote and protect the health, safety, and welfare of the public, the city council further declares that this article is adopted for the following specific purposes:</a:t>
            </a:r>
            <a:endParaRPr lang="en-US" sz="2400" dirty="0"/>
          </a:p>
        </p:txBody>
      </p:sp>
    </p:spTree>
    <p:extLst>
      <p:ext uri="{BB962C8B-B14F-4D97-AF65-F5344CB8AC3E}">
        <p14:creationId xmlns:p14="http://schemas.microsoft.com/office/powerpoint/2010/main" val="2602389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normAutofit fontScale="90000"/>
          </a:bodyPr>
          <a:lstStyle/>
          <a:p>
            <a:r>
              <a:rPr lang="en-US" sz="3600" b="1" dirty="0"/>
              <a:t/>
            </a:r>
            <a:br>
              <a:rPr lang="en-US" sz="3600" b="1" dirty="0"/>
            </a:br>
            <a:r>
              <a:rPr lang="en-US" sz="4700" b="1" dirty="0"/>
              <a:t>Residential Buffer Zone </a:t>
            </a:r>
            <a:r>
              <a:rPr lang="en-US" b="1" dirty="0" smtClean="0"/>
              <a:t/>
            </a:r>
            <a:br>
              <a:rPr lang="en-US" b="1" dirty="0" smtClean="0"/>
            </a:br>
            <a:r>
              <a:rPr lang="en-US" sz="4000" b="1" dirty="0" smtClean="0"/>
              <a:t>(</a:t>
            </a:r>
            <a:r>
              <a:rPr lang="en-US" sz="4000" b="1" dirty="0"/>
              <a:t>10.125(b)(2))</a:t>
            </a:r>
            <a:r>
              <a:rPr lang="en-US" sz="3600" b="1" dirty="0"/>
              <a:t/>
            </a:r>
            <a:br>
              <a:rPr lang="en-US" sz="3600" b="1" dirty="0"/>
            </a:br>
            <a:endParaRPr lang="en-US" sz="3600" b="1" dirty="0"/>
          </a:p>
        </p:txBody>
      </p:sp>
      <p:sp>
        <p:nvSpPr>
          <p:cNvPr id="4" name="Slide Number Placeholder 3"/>
          <p:cNvSpPr>
            <a:spLocks noGrp="1"/>
          </p:cNvSpPr>
          <p:nvPr>
            <p:ph type="sldNum" sz="quarter" idx="12"/>
          </p:nvPr>
        </p:nvSpPr>
        <p:spPr/>
        <p:txBody>
          <a:bodyPr/>
          <a:lstStyle/>
          <a:p>
            <a:fld id="{F939DA61-8DBE-4DB8-AE66-E7403E851304}" type="slidenum">
              <a:rPr lang="en-US" smtClean="0"/>
              <a:pPr/>
              <a:t>20</a:t>
            </a:fld>
            <a:endParaRPr lang="en-US" dirty="0"/>
          </a:p>
        </p:txBody>
      </p:sp>
      <p:sp>
        <p:nvSpPr>
          <p:cNvPr id="6" name="Text Placeholder 4"/>
          <p:cNvSpPr txBox="1">
            <a:spLocks/>
          </p:cNvSpPr>
          <p:nvPr/>
        </p:nvSpPr>
        <p:spPr>
          <a:xfrm>
            <a:off x="0" y="1905000"/>
            <a:ext cx="4343400" cy="4691063"/>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b="1" dirty="0">
                <a:solidFill>
                  <a:schemeClr val="tx1">
                    <a:lumMod val="50000"/>
                    <a:lumOff val="50000"/>
                  </a:schemeClr>
                </a:solidFill>
              </a:rPr>
              <a:t>      </a:t>
            </a:r>
            <a:r>
              <a:rPr lang="en-US" sz="1800" dirty="0">
                <a:solidFill>
                  <a:schemeClr val="tx1">
                    <a:lumMod val="50000"/>
                    <a:lumOff val="50000"/>
                  </a:schemeClr>
                </a:solidFill>
              </a:rPr>
              <a:t>.121   Application of Division</a:t>
            </a:r>
          </a:p>
          <a:p>
            <a:pPr marL="0" indent="0">
              <a:buNone/>
            </a:pPr>
            <a:r>
              <a:rPr lang="en-US" sz="1800" dirty="0">
                <a:solidFill>
                  <a:schemeClr val="tx1">
                    <a:lumMod val="50000"/>
                    <a:lumOff val="50000"/>
                  </a:schemeClr>
                </a:solidFill>
              </a:rPr>
              <a:t>      .122   Artificial Lot Determination</a:t>
            </a:r>
          </a:p>
          <a:p>
            <a:pPr marL="0" indent="0">
              <a:buNone/>
            </a:pPr>
            <a:r>
              <a:rPr lang="en-US" sz="1800" dirty="0">
                <a:solidFill>
                  <a:schemeClr val="tx1">
                    <a:lumMod val="50000"/>
                    <a:lumOff val="50000"/>
                  </a:schemeClr>
                </a:solidFill>
              </a:rPr>
              <a:t>      .123   Landscape Plan Submission</a:t>
            </a:r>
          </a:p>
          <a:p>
            <a:pPr marL="0" indent="0">
              <a:buNone/>
            </a:pPr>
            <a:r>
              <a:rPr lang="en-US" sz="1800" dirty="0">
                <a:solidFill>
                  <a:schemeClr val="tx1">
                    <a:lumMod val="50000"/>
                    <a:lumOff val="50000"/>
                  </a:schemeClr>
                </a:solidFill>
              </a:rPr>
              <a:t>      .124   Landscape Plan Review</a:t>
            </a:r>
          </a:p>
          <a:p>
            <a:pPr marL="0" indent="0">
              <a:buNone/>
            </a:pPr>
            <a:r>
              <a:rPr lang="en-US" sz="1800" dirty="0">
                <a:solidFill>
                  <a:schemeClr val="tx1">
                    <a:lumMod val="50000"/>
                    <a:lumOff val="50000"/>
                  </a:schemeClr>
                </a:solidFill>
              </a:rPr>
              <a:t>      .125   Mandatory Landscape 	Requirements</a:t>
            </a:r>
          </a:p>
          <a:p>
            <a:pPr marL="0" indent="0">
              <a:buNone/>
            </a:pPr>
            <a:r>
              <a:rPr lang="en-US" sz="1800" dirty="0">
                <a:solidFill>
                  <a:schemeClr val="tx1">
                    <a:lumMod val="50000"/>
                    <a:lumOff val="50000"/>
                  </a:schemeClr>
                </a:solidFill>
              </a:rPr>
              <a:t>                 a) Single family and duplex uses</a:t>
            </a:r>
          </a:p>
          <a:p>
            <a:pPr marL="0" indent="0">
              <a:buNone/>
            </a:pPr>
            <a:r>
              <a:rPr lang="en-US" sz="1800" dirty="0"/>
              <a:t>                 </a:t>
            </a:r>
            <a:r>
              <a:rPr lang="en-US" sz="1800" b="1" dirty="0">
                <a:solidFill>
                  <a:srgbClr val="FF0000"/>
                </a:solidFill>
              </a:rPr>
              <a:t>b) Other uses</a:t>
            </a:r>
          </a:p>
          <a:p>
            <a:pPr marL="0" indent="0">
              <a:buNone/>
            </a:pPr>
            <a:r>
              <a:rPr lang="en-US" sz="1800" b="1" dirty="0"/>
              <a:t>	</a:t>
            </a:r>
            <a:r>
              <a:rPr lang="en-US" sz="1800" b="1" dirty="0">
                <a:solidFill>
                  <a:schemeClr val="tx1">
                    <a:lumMod val="50000"/>
                    <a:lumOff val="50000"/>
                  </a:schemeClr>
                </a:solidFill>
              </a:rPr>
              <a:t>    </a:t>
            </a:r>
            <a:r>
              <a:rPr lang="en-US" sz="1800" dirty="0">
                <a:solidFill>
                  <a:schemeClr val="tx1">
                    <a:lumMod val="50000"/>
                    <a:lumOff val="50000"/>
                  </a:schemeClr>
                </a:solidFill>
              </a:rPr>
              <a:t>1) Street Buffer Zone</a:t>
            </a:r>
          </a:p>
          <a:p>
            <a:pPr marL="0" indent="0">
              <a:buNone/>
            </a:pPr>
            <a:r>
              <a:rPr lang="en-US" sz="1800" b="1" dirty="0"/>
              <a:t>	    </a:t>
            </a:r>
            <a:r>
              <a:rPr lang="en-US" sz="1800" b="1" dirty="0">
                <a:solidFill>
                  <a:srgbClr val="FF0000"/>
                </a:solidFill>
              </a:rPr>
              <a:t>2) Residential Buffer Zone</a:t>
            </a:r>
          </a:p>
          <a:p>
            <a:pPr marL="0" indent="0">
              <a:buNone/>
            </a:pPr>
            <a:r>
              <a:rPr lang="en-US" sz="1800" b="1" dirty="0">
                <a:solidFill>
                  <a:schemeClr val="tx1">
                    <a:lumMod val="50000"/>
                    <a:lumOff val="50000"/>
                  </a:schemeClr>
                </a:solidFill>
              </a:rPr>
              <a:t>	    </a:t>
            </a:r>
            <a:r>
              <a:rPr lang="en-US" sz="1800" dirty="0">
                <a:solidFill>
                  <a:schemeClr val="tx1">
                    <a:lumMod val="50000"/>
                    <a:lumOff val="50000"/>
                  </a:schemeClr>
                </a:solidFill>
              </a:rPr>
              <a:t>3) Interior Zone</a:t>
            </a:r>
          </a:p>
          <a:p>
            <a:pPr marL="0" indent="0">
              <a:buNone/>
            </a:pPr>
            <a:r>
              <a:rPr lang="en-US" sz="1800" dirty="0">
                <a:solidFill>
                  <a:schemeClr val="tx1">
                    <a:lumMod val="50000"/>
                    <a:lumOff val="50000"/>
                  </a:schemeClr>
                </a:solidFill>
              </a:rPr>
              <a:t>      .126   Design </a:t>
            </a:r>
            <a:r>
              <a:rPr lang="en-US" sz="1800" u="sng" dirty="0">
                <a:solidFill>
                  <a:schemeClr val="tx1">
                    <a:lumMod val="50000"/>
                    <a:lumOff val="50000"/>
                  </a:schemeClr>
                </a:solidFill>
              </a:rPr>
              <a:t>Options</a:t>
            </a:r>
            <a:r>
              <a:rPr lang="en-US" sz="1800" dirty="0">
                <a:solidFill>
                  <a:schemeClr val="tx1">
                    <a:lumMod val="50000"/>
                    <a:lumOff val="50000"/>
                  </a:schemeClr>
                </a:solidFill>
              </a:rPr>
              <a:t> </a:t>
            </a:r>
            <a:r>
              <a:rPr lang="en-US" sz="1800" strike="sngStrike" dirty="0">
                <a:solidFill>
                  <a:schemeClr val="tx1">
                    <a:lumMod val="50000"/>
                    <a:lumOff val="50000"/>
                  </a:schemeClr>
                </a:solidFill>
              </a:rPr>
              <a:t>Standards</a:t>
            </a:r>
          </a:p>
          <a:p>
            <a:pPr marL="0" indent="0">
              <a:buNone/>
            </a:pPr>
            <a:r>
              <a:rPr lang="en-US" sz="1800" dirty="0">
                <a:solidFill>
                  <a:schemeClr val="tx1">
                    <a:lumMod val="50000"/>
                    <a:lumOff val="50000"/>
                  </a:schemeClr>
                </a:solidFill>
              </a:rPr>
              <a:t>      .127   When landscape must be 	completed</a:t>
            </a:r>
          </a:p>
          <a:p>
            <a:pPr marL="0" indent="0">
              <a:buNone/>
            </a:pPr>
            <a:r>
              <a:rPr lang="en-US" sz="1800" dirty="0">
                <a:solidFill>
                  <a:schemeClr val="tx1">
                    <a:lumMod val="50000"/>
                    <a:lumOff val="50000"/>
                  </a:schemeClr>
                </a:solidFill>
              </a:rPr>
              <a:t>      .128   Enforcement by Building Official</a:t>
            </a:r>
          </a:p>
          <a:p>
            <a:endParaRPr lang="en-US" sz="1600" dirty="0"/>
          </a:p>
        </p:txBody>
      </p:sp>
      <p:sp>
        <p:nvSpPr>
          <p:cNvPr id="8" name="Content Placeholder 3"/>
          <p:cNvSpPr>
            <a:spLocks noGrp="1"/>
          </p:cNvSpPr>
          <p:nvPr>
            <p:ph idx="1"/>
          </p:nvPr>
        </p:nvSpPr>
        <p:spPr>
          <a:xfrm>
            <a:off x="4191000" y="1828800"/>
            <a:ext cx="4648200" cy="4531660"/>
          </a:xfrm>
        </p:spPr>
        <p:txBody>
          <a:bodyPr>
            <a:normAutofit/>
          </a:bodyPr>
          <a:lstStyle/>
          <a:p>
            <a:r>
              <a:rPr lang="en-US" sz="2000" b="1" dirty="0"/>
              <a:t>Residential Buffer Zone (RBZ), </a:t>
            </a:r>
            <a:r>
              <a:rPr lang="en-US" sz="2000" dirty="0"/>
              <a:t>replacing “perimeter landscape buffer strip”,</a:t>
            </a:r>
            <a:r>
              <a:rPr lang="en-US" sz="2000" b="1" dirty="0"/>
              <a:t> </a:t>
            </a:r>
            <a:r>
              <a:rPr lang="en-US" sz="2000" dirty="0"/>
              <a:t>having an average (variable) depth requirement where residential adjacency exists  </a:t>
            </a:r>
            <a:r>
              <a:rPr lang="en-US" sz="2000" dirty="0">
                <a:solidFill>
                  <a:srgbClr val="FF0000"/>
                </a:solidFill>
              </a:rPr>
              <a:t>(10.125(b)(2))</a:t>
            </a:r>
          </a:p>
          <a:p>
            <a:r>
              <a:rPr lang="en-US" sz="2000" b="1" dirty="0"/>
              <a:t>RBZ</a:t>
            </a:r>
            <a:r>
              <a:rPr lang="en-US" sz="2000" dirty="0"/>
              <a:t> must be an average 10 feet deep, but not less than 5 feet deep and no more than 30 feet deep at any point </a:t>
            </a:r>
            <a:r>
              <a:rPr lang="en-US" sz="2000" dirty="0">
                <a:solidFill>
                  <a:srgbClr val="FF0000"/>
                </a:solidFill>
              </a:rPr>
              <a:t>(10.125(b)(2))</a:t>
            </a:r>
          </a:p>
          <a:p>
            <a:r>
              <a:rPr lang="en-US" sz="2000" dirty="0"/>
              <a:t>Plant groups are required with a prohibition of planting large or medium trees within close proximity to utility lines  </a:t>
            </a:r>
            <a:r>
              <a:rPr lang="en-US" sz="2000" dirty="0">
                <a:solidFill>
                  <a:srgbClr val="FF0000"/>
                </a:solidFill>
              </a:rPr>
              <a:t>(10.125(b)(2))</a:t>
            </a:r>
          </a:p>
          <a:p>
            <a:endParaRPr lang="en-US" sz="2000" dirty="0">
              <a:solidFill>
                <a:srgbClr val="FF0000"/>
              </a:solidFill>
            </a:endParaRPr>
          </a:p>
        </p:txBody>
      </p:sp>
    </p:spTree>
    <p:extLst>
      <p:ext uri="{BB962C8B-B14F-4D97-AF65-F5344CB8AC3E}">
        <p14:creationId xmlns:p14="http://schemas.microsoft.com/office/powerpoint/2010/main" val="3619409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normAutofit fontScale="90000"/>
          </a:bodyPr>
          <a:lstStyle/>
          <a:p>
            <a:r>
              <a:rPr lang="en-US" sz="3600" b="1" dirty="0"/>
              <a:t/>
            </a:r>
            <a:br>
              <a:rPr lang="en-US" sz="3600" b="1" dirty="0"/>
            </a:br>
            <a:r>
              <a:rPr lang="en-US" sz="4700" b="1" dirty="0"/>
              <a:t>Residential Buffer Zone </a:t>
            </a:r>
            <a:r>
              <a:rPr lang="en-US" b="1" dirty="0" smtClean="0"/>
              <a:t/>
            </a:r>
            <a:br>
              <a:rPr lang="en-US" b="1" dirty="0" smtClean="0"/>
            </a:br>
            <a:r>
              <a:rPr lang="en-US" sz="4000" b="1" dirty="0" smtClean="0"/>
              <a:t>(</a:t>
            </a:r>
            <a:r>
              <a:rPr lang="en-US" sz="4000" b="1" dirty="0"/>
              <a:t>10.125(b)(2))</a:t>
            </a:r>
            <a:r>
              <a:rPr lang="en-US" sz="3600" b="1" dirty="0"/>
              <a:t/>
            </a:r>
            <a:br>
              <a:rPr lang="en-US" sz="3600" b="1" dirty="0"/>
            </a:br>
            <a:endParaRPr lang="en-US" sz="3600" b="1" dirty="0"/>
          </a:p>
        </p:txBody>
      </p:sp>
      <p:sp>
        <p:nvSpPr>
          <p:cNvPr id="4" name="Slide Number Placeholder 3"/>
          <p:cNvSpPr>
            <a:spLocks noGrp="1"/>
          </p:cNvSpPr>
          <p:nvPr>
            <p:ph type="sldNum" sz="quarter" idx="12"/>
          </p:nvPr>
        </p:nvSpPr>
        <p:spPr/>
        <p:txBody>
          <a:bodyPr/>
          <a:lstStyle/>
          <a:p>
            <a:fld id="{F939DA61-8DBE-4DB8-AE66-E7403E851304}" type="slidenum">
              <a:rPr lang="en-US" smtClean="0"/>
              <a:pPr/>
              <a:t>21</a:t>
            </a:fld>
            <a:endParaRPr lang="en-US" dirty="0"/>
          </a:p>
        </p:txBody>
      </p:sp>
      <p:pic>
        <p:nvPicPr>
          <p:cNvPr id="9" name="Content Placeholder 9" descr="Residential Buffer with information.png"/>
          <p:cNvPicPr>
            <a:picLocks noGrp="1" noChangeAspect="1"/>
          </p:cNvPicPr>
          <p:nvPr>
            <p:ph idx="1"/>
          </p:nvPr>
        </p:nvPicPr>
        <p:blipFill>
          <a:blip r:embed="rId3" cstate="print"/>
          <a:stretch>
            <a:fillRect/>
          </a:stretch>
        </p:blipFill>
        <p:spPr>
          <a:xfrm>
            <a:off x="685800" y="1447800"/>
            <a:ext cx="7467600" cy="2529348"/>
          </a:xfrm>
        </p:spPr>
      </p:pic>
      <p:pic>
        <p:nvPicPr>
          <p:cNvPr id="10" name="Content Placeholder 7" descr="Residential Buffer with utility adjacent to no utility.png"/>
          <p:cNvPicPr>
            <a:picLocks noChangeAspect="1"/>
          </p:cNvPicPr>
          <p:nvPr/>
        </p:nvPicPr>
        <p:blipFill>
          <a:blip r:embed="rId4" cstate="print"/>
          <a:stretch>
            <a:fillRect/>
          </a:stretch>
        </p:blipFill>
        <p:spPr>
          <a:xfrm>
            <a:off x="1524000" y="4040688"/>
            <a:ext cx="5822159" cy="2590800"/>
          </a:xfrm>
          <a:prstGeom prst="rect">
            <a:avLst/>
          </a:prstGeom>
        </p:spPr>
      </p:pic>
    </p:spTree>
    <p:extLst>
      <p:ext uri="{BB962C8B-B14F-4D97-AF65-F5344CB8AC3E}">
        <p14:creationId xmlns:p14="http://schemas.microsoft.com/office/powerpoint/2010/main" val="1984001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normAutofit fontScale="90000"/>
          </a:bodyPr>
          <a:lstStyle/>
          <a:p>
            <a:r>
              <a:rPr lang="en-US" sz="3600" b="1" dirty="0"/>
              <a:t/>
            </a:r>
            <a:br>
              <a:rPr lang="en-US" sz="3600" b="1" dirty="0"/>
            </a:br>
            <a:r>
              <a:rPr lang="en-US" sz="4700" b="1" dirty="0"/>
              <a:t>Interior Zone </a:t>
            </a:r>
            <a:r>
              <a:rPr lang="en-US" sz="4700" b="1" dirty="0" smtClean="0"/>
              <a:t/>
            </a:r>
            <a:br>
              <a:rPr lang="en-US" sz="4700" b="1" dirty="0" smtClean="0"/>
            </a:br>
            <a:r>
              <a:rPr lang="en-US" sz="4000" b="1" dirty="0" smtClean="0"/>
              <a:t>(</a:t>
            </a:r>
            <a:r>
              <a:rPr lang="en-US" sz="4000" b="1" dirty="0"/>
              <a:t>10.125(b)(3)(A))</a:t>
            </a:r>
            <a:r>
              <a:rPr lang="en-US" sz="3600" b="1" dirty="0"/>
              <a:t/>
            </a:r>
            <a:br>
              <a:rPr lang="en-US" sz="3600" b="1" dirty="0"/>
            </a:br>
            <a:endParaRPr lang="en-US" sz="3600" b="1" dirty="0"/>
          </a:p>
        </p:txBody>
      </p:sp>
      <p:sp>
        <p:nvSpPr>
          <p:cNvPr id="4" name="Slide Number Placeholder 3"/>
          <p:cNvSpPr>
            <a:spLocks noGrp="1"/>
          </p:cNvSpPr>
          <p:nvPr>
            <p:ph type="sldNum" sz="quarter" idx="12"/>
          </p:nvPr>
        </p:nvSpPr>
        <p:spPr/>
        <p:txBody>
          <a:bodyPr/>
          <a:lstStyle/>
          <a:p>
            <a:fld id="{F939DA61-8DBE-4DB8-AE66-E7403E851304}" type="slidenum">
              <a:rPr lang="en-US" smtClean="0"/>
              <a:pPr/>
              <a:t>22</a:t>
            </a:fld>
            <a:endParaRPr lang="en-US" dirty="0"/>
          </a:p>
        </p:txBody>
      </p:sp>
      <p:sp>
        <p:nvSpPr>
          <p:cNvPr id="6" name="Text Placeholder 4"/>
          <p:cNvSpPr txBox="1">
            <a:spLocks/>
          </p:cNvSpPr>
          <p:nvPr/>
        </p:nvSpPr>
        <p:spPr>
          <a:xfrm>
            <a:off x="0" y="1752600"/>
            <a:ext cx="4343400" cy="4691063"/>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solidFill>
                  <a:schemeClr val="tx1">
                    <a:lumMod val="50000"/>
                    <a:lumOff val="50000"/>
                  </a:schemeClr>
                </a:solidFill>
              </a:rPr>
              <a:t>      .121   Application of Division</a:t>
            </a:r>
          </a:p>
          <a:p>
            <a:pPr marL="0" indent="0">
              <a:buNone/>
            </a:pPr>
            <a:r>
              <a:rPr lang="en-US" sz="1800" dirty="0">
                <a:solidFill>
                  <a:schemeClr val="tx1">
                    <a:lumMod val="50000"/>
                    <a:lumOff val="50000"/>
                  </a:schemeClr>
                </a:solidFill>
              </a:rPr>
              <a:t>      .122   Artificial Lot Determination</a:t>
            </a:r>
          </a:p>
          <a:p>
            <a:pPr marL="0" indent="0">
              <a:buNone/>
            </a:pPr>
            <a:r>
              <a:rPr lang="en-US" sz="1800" dirty="0">
                <a:solidFill>
                  <a:schemeClr val="tx1">
                    <a:lumMod val="50000"/>
                    <a:lumOff val="50000"/>
                  </a:schemeClr>
                </a:solidFill>
              </a:rPr>
              <a:t>      .123   Landscape Plan Submission</a:t>
            </a:r>
          </a:p>
          <a:p>
            <a:pPr marL="0" indent="0">
              <a:buNone/>
            </a:pPr>
            <a:r>
              <a:rPr lang="en-US" sz="1800" dirty="0">
                <a:solidFill>
                  <a:schemeClr val="tx1">
                    <a:lumMod val="50000"/>
                    <a:lumOff val="50000"/>
                  </a:schemeClr>
                </a:solidFill>
              </a:rPr>
              <a:t>      .124   Landscape Plan Review</a:t>
            </a:r>
          </a:p>
          <a:p>
            <a:pPr marL="0" indent="0">
              <a:buNone/>
            </a:pPr>
            <a:r>
              <a:rPr lang="en-US" sz="1800" dirty="0">
                <a:solidFill>
                  <a:schemeClr val="tx1">
                    <a:lumMod val="50000"/>
                    <a:lumOff val="50000"/>
                  </a:schemeClr>
                </a:solidFill>
              </a:rPr>
              <a:t>      .125   Mandatory Landscape 	Requirements</a:t>
            </a:r>
          </a:p>
          <a:p>
            <a:pPr marL="0" indent="0">
              <a:buNone/>
            </a:pPr>
            <a:r>
              <a:rPr lang="en-US" sz="1800" dirty="0">
                <a:solidFill>
                  <a:schemeClr val="tx1">
                    <a:lumMod val="50000"/>
                    <a:lumOff val="50000"/>
                  </a:schemeClr>
                </a:solidFill>
              </a:rPr>
              <a:t>                 a) Single family and duplex use</a:t>
            </a:r>
            <a:r>
              <a:rPr lang="en-US" sz="1800" dirty="0"/>
              <a:t>s</a:t>
            </a:r>
          </a:p>
          <a:p>
            <a:pPr marL="0" indent="0">
              <a:buNone/>
            </a:pPr>
            <a:r>
              <a:rPr lang="en-US" sz="1800" dirty="0"/>
              <a:t>                 </a:t>
            </a:r>
            <a:r>
              <a:rPr lang="en-US" sz="1800" b="1" dirty="0">
                <a:solidFill>
                  <a:srgbClr val="FF0000"/>
                </a:solidFill>
              </a:rPr>
              <a:t>b) Other uses</a:t>
            </a:r>
          </a:p>
          <a:p>
            <a:pPr marL="0" indent="0">
              <a:buNone/>
            </a:pPr>
            <a:r>
              <a:rPr lang="en-US" sz="1800" b="1" dirty="0">
                <a:solidFill>
                  <a:schemeClr val="tx1">
                    <a:lumMod val="50000"/>
                    <a:lumOff val="50000"/>
                  </a:schemeClr>
                </a:solidFill>
              </a:rPr>
              <a:t>	    </a:t>
            </a:r>
            <a:r>
              <a:rPr lang="en-US" sz="1800" dirty="0">
                <a:solidFill>
                  <a:schemeClr val="tx1">
                    <a:lumMod val="50000"/>
                    <a:lumOff val="50000"/>
                  </a:schemeClr>
                </a:solidFill>
              </a:rPr>
              <a:t>1) Street Buffer Zone</a:t>
            </a:r>
          </a:p>
          <a:p>
            <a:pPr marL="0" indent="0">
              <a:buNone/>
            </a:pPr>
            <a:r>
              <a:rPr lang="en-US" sz="1800" dirty="0">
                <a:solidFill>
                  <a:schemeClr val="tx1">
                    <a:lumMod val="50000"/>
                    <a:lumOff val="50000"/>
                  </a:schemeClr>
                </a:solidFill>
              </a:rPr>
              <a:t>	    2) Residential Buffer Zone</a:t>
            </a:r>
          </a:p>
          <a:p>
            <a:pPr marL="0" indent="0">
              <a:buNone/>
            </a:pPr>
            <a:r>
              <a:rPr lang="en-US" sz="1800" b="1" dirty="0"/>
              <a:t>	    </a:t>
            </a:r>
            <a:r>
              <a:rPr lang="en-US" sz="1800" b="1" dirty="0">
                <a:solidFill>
                  <a:srgbClr val="FF0000"/>
                </a:solidFill>
              </a:rPr>
              <a:t>3) Interior Zone</a:t>
            </a:r>
          </a:p>
          <a:p>
            <a:pPr marL="0" indent="0">
              <a:buNone/>
            </a:pPr>
            <a:r>
              <a:rPr lang="en-US" sz="1800" dirty="0">
                <a:solidFill>
                  <a:schemeClr val="tx1">
                    <a:lumMod val="50000"/>
                    <a:lumOff val="50000"/>
                  </a:schemeClr>
                </a:solidFill>
              </a:rPr>
              <a:t>      .126   Design </a:t>
            </a:r>
            <a:r>
              <a:rPr lang="en-US" sz="1800" u="sng" dirty="0">
                <a:solidFill>
                  <a:schemeClr val="tx1">
                    <a:lumMod val="50000"/>
                    <a:lumOff val="50000"/>
                  </a:schemeClr>
                </a:solidFill>
              </a:rPr>
              <a:t>Options</a:t>
            </a:r>
            <a:r>
              <a:rPr lang="en-US" sz="1800" dirty="0">
                <a:solidFill>
                  <a:schemeClr val="tx1">
                    <a:lumMod val="50000"/>
                    <a:lumOff val="50000"/>
                  </a:schemeClr>
                </a:solidFill>
              </a:rPr>
              <a:t> </a:t>
            </a:r>
            <a:r>
              <a:rPr lang="en-US" sz="1800" strike="sngStrike" dirty="0">
                <a:solidFill>
                  <a:schemeClr val="tx1">
                    <a:lumMod val="50000"/>
                    <a:lumOff val="50000"/>
                  </a:schemeClr>
                </a:solidFill>
              </a:rPr>
              <a:t>Standards</a:t>
            </a:r>
            <a:r>
              <a:rPr lang="en-US" sz="1800" dirty="0">
                <a:solidFill>
                  <a:schemeClr val="tx1">
                    <a:lumMod val="50000"/>
                    <a:lumOff val="50000"/>
                  </a:schemeClr>
                </a:solidFill>
              </a:rPr>
              <a:t>    </a:t>
            </a:r>
          </a:p>
          <a:p>
            <a:pPr marL="0" indent="0">
              <a:buNone/>
            </a:pPr>
            <a:r>
              <a:rPr lang="en-US" sz="1800" dirty="0">
                <a:solidFill>
                  <a:schemeClr val="tx1">
                    <a:lumMod val="50000"/>
                    <a:lumOff val="50000"/>
                  </a:schemeClr>
                </a:solidFill>
              </a:rPr>
              <a:t>      .127   When landscape must be 	completed</a:t>
            </a:r>
          </a:p>
          <a:p>
            <a:pPr marL="0" indent="0">
              <a:buNone/>
            </a:pPr>
            <a:r>
              <a:rPr lang="en-US" sz="1800" dirty="0">
                <a:solidFill>
                  <a:schemeClr val="tx1">
                    <a:lumMod val="50000"/>
                    <a:lumOff val="50000"/>
                  </a:schemeClr>
                </a:solidFill>
              </a:rPr>
              <a:t>      .128   Enforcement by Building Official</a:t>
            </a:r>
          </a:p>
          <a:p>
            <a:endParaRPr lang="en-US" sz="1600" dirty="0"/>
          </a:p>
        </p:txBody>
      </p:sp>
      <p:sp>
        <p:nvSpPr>
          <p:cNvPr id="8" name="Content Placeholder 3"/>
          <p:cNvSpPr>
            <a:spLocks noGrp="1"/>
          </p:cNvSpPr>
          <p:nvPr>
            <p:ph idx="1"/>
          </p:nvPr>
        </p:nvSpPr>
        <p:spPr>
          <a:xfrm>
            <a:off x="4191000" y="1524000"/>
            <a:ext cx="4648200" cy="5105400"/>
          </a:xfrm>
        </p:spPr>
        <p:txBody>
          <a:bodyPr>
            <a:noAutofit/>
          </a:bodyPr>
          <a:lstStyle/>
          <a:p>
            <a:r>
              <a:rPr lang="en-US" sz="1800" b="1" dirty="0"/>
              <a:t>Interior Zone </a:t>
            </a:r>
            <a:r>
              <a:rPr lang="en-US" sz="1800" dirty="0"/>
              <a:t>to include Parking Lots  </a:t>
            </a:r>
            <a:r>
              <a:rPr lang="en-US" sz="1800" dirty="0">
                <a:solidFill>
                  <a:srgbClr val="FF0000"/>
                </a:solidFill>
              </a:rPr>
              <a:t>(10.125(b)(3)(A))</a:t>
            </a:r>
          </a:p>
          <a:p>
            <a:r>
              <a:rPr lang="en-US" sz="1800" dirty="0"/>
              <a:t>Parking lot landscape areas must have at least 160 square feet soil area with 3” trees a minimum of four feet from pavement  </a:t>
            </a:r>
            <a:r>
              <a:rPr lang="en-US" sz="1800" dirty="0">
                <a:solidFill>
                  <a:srgbClr val="FF0000"/>
                </a:solidFill>
              </a:rPr>
              <a:t>(10.125(b)(3)(A))</a:t>
            </a:r>
          </a:p>
          <a:p>
            <a:r>
              <a:rPr lang="en-US" sz="1800" dirty="0"/>
              <a:t>Parking lot requirements amended based on the number of parking spaces:</a:t>
            </a:r>
          </a:p>
          <a:p>
            <a:pPr lvl="1"/>
            <a:r>
              <a:rPr lang="en-US" sz="1700" u="sng" dirty="0"/>
              <a:t>21-100 spaces </a:t>
            </a:r>
            <a:r>
              <a:rPr lang="en-US" sz="1700" dirty="0"/>
              <a:t>– no space located more than 70 feet from the trunk of a large or medium tree </a:t>
            </a:r>
          </a:p>
          <a:p>
            <a:pPr lvl="1"/>
            <a:r>
              <a:rPr lang="en-US" sz="1700" u="sng" dirty="0"/>
              <a:t>Greater than 100 spaces </a:t>
            </a:r>
            <a:r>
              <a:rPr lang="en-US" sz="1700" dirty="0"/>
              <a:t>- A parking island landscape area must be at the end of a single row of spaces with at least 1 tree, maximum number of spaces between parking island landscape areas is 12 spaces, except where a median landscape area or buffer adjoins the spaces.</a:t>
            </a:r>
          </a:p>
        </p:txBody>
      </p:sp>
    </p:spTree>
    <p:extLst>
      <p:ext uri="{BB962C8B-B14F-4D97-AF65-F5344CB8AC3E}">
        <p14:creationId xmlns:p14="http://schemas.microsoft.com/office/powerpoint/2010/main" val="2008337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normAutofit fontScale="90000"/>
          </a:bodyPr>
          <a:lstStyle/>
          <a:p>
            <a:r>
              <a:rPr lang="en-US" sz="4700" b="1" dirty="0"/>
              <a:t>Interior Zone </a:t>
            </a:r>
            <a:r>
              <a:rPr lang="en-US" sz="4200" b="1" dirty="0" smtClean="0"/>
              <a:t/>
            </a:r>
            <a:br>
              <a:rPr lang="en-US" sz="4200" b="1" dirty="0" smtClean="0"/>
            </a:br>
            <a:r>
              <a:rPr lang="en-US" sz="4000" b="1" dirty="0" smtClean="0"/>
              <a:t>(</a:t>
            </a:r>
            <a:r>
              <a:rPr lang="en-US" sz="4000" b="1" dirty="0"/>
              <a:t>10.125(b)) </a:t>
            </a:r>
          </a:p>
        </p:txBody>
      </p:sp>
      <p:sp>
        <p:nvSpPr>
          <p:cNvPr id="4" name="Slide Number Placeholder 3"/>
          <p:cNvSpPr>
            <a:spLocks noGrp="1"/>
          </p:cNvSpPr>
          <p:nvPr>
            <p:ph type="sldNum" sz="quarter" idx="12"/>
          </p:nvPr>
        </p:nvSpPr>
        <p:spPr/>
        <p:txBody>
          <a:bodyPr/>
          <a:lstStyle/>
          <a:p>
            <a:fld id="{F939DA61-8DBE-4DB8-AE66-E7403E851304}" type="slidenum">
              <a:rPr lang="en-US" smtClean="0"/>
              <a:pPr/>
              <a:t>23</a:t>
            </a:fld>
            <a:endParaRPr lang="en-US" dirty="0"/>
          </a:p>
        </p:txBody>
      </p:sp>
      <p:pic>
        <p:nvPicPr>
          <p:cNvPr id="8" name="Content Placeholder 8" descr="Parking Comparison.png"/>
          <p:cNvPicPr>
            <a:picLocks noChangeAspect="1"/>
          </p:cNvPicPr>
          <p:nvPr/>
        </p:nvPicPr>
        <p:blipFill>
          <a:blip r:embed="rId3" cstate="print"/>
          <a:stretch>
            <a:fillRect/>
          </a:stretch>
        </p:blipFill>
        <p:spPr>
          <a:xfrm>
            <a:off x="983974" y="2590799"/>
            <a:ext cx="7024816" cy="2573447"/>
          </a:xfrm>
          <a:prstGeom prst="rect">
            <a:avLst/>
          </a:prstGeom>
        </p:spPr>
      </p:pic>
      <p:sp>
        <p:nvSpPr>
          <p:cNvPr id="5" name="TextBox 4"/>
          <p:cNvSpPr txBox="1"/>
          <p:nvPr/>
        </p:nvSpPr>
        <p:spPr>
          <a:xfrm>
            <a:off x="3675483" y="1837147"/>
            <a:ext cx="1125116" cy="369332"/>
          </a:xfrm>
          <a:prstGeom prst="rect">
            <a:avLst/>
          </a:prstGeom>
          <a:noFill/>
        </p:spPr>
        <p:txBody>
          <a:bodyPr wrap="none" rtlCol="0">
            <a:spAutoFit/>
          </a:bodyPr>
          <a:lstStyle/>
          <a:p>
            <a:r>
              <a:rPr lang="en-US" dirty="0"/>
              <a:t>Proposed </a:t>
            </a:r>
          </a:p>
        </p:txBody>
      </p:sp>
      <p:sp>
        <p:nvSpPr>
          <p:cNvPr id="6" name="TextBox 5"/>
          <p:cNvSpPr txBox="1"/>
          <p:nvPr/>
        </p:nvSpPr>
        <p:spPr>
          <a:xfrm>
            <a:off x="3962400" y="5554391"/>
            <a:ext cx="899285" cy="646331"/>
          </a:xfrm>
          <a:prstGeom prst="rect">
            <a:avLst/>
          </a:prstGeom>
          <a:noFill/>
        </p:spPr>
        <p:txBody>
          <a:bodyPr wrap="none" rtlCol="0">
            <a:spAutoFit/>
          </a:bodyPr>
          <a:lstStyle/>
          <a:p>
            <a:r>
              <a:rPr lang="en-US" dirty="0"/>
              <a:t>Current</a:t>
            </a:r>
          </a:p>
          <a:p>
            <a:r>
              <a:rPr lang="en-US" dirty="0"/>
              <a:t>  Code </a:t>
            </a:r>
          </a:p>
        </p:txBody>
      </p:sp>
      <p:sp>
        <p:nvSpPr>
          <p:cNvPr id="14" name="Right Arrow 13"/>
          <p:cNvSpPr/>
          <p:nvPr/>
        </p:nvSpPr>
        <p:spPr>
          <a:xfrm rot="18651051" flipV="1">
            <a:off x="4592846" y="5178706"/>
            <a:ext cx="1406108" cy="93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2854260">
            <a:off x="2352602" y="5171937"/>
            <a:ext cx="1788576" cy="127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3039721">
            <a:off x="4392660" y="2639535"/>
            <a:ext cx="1806479" cy="1140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8417939">
            <a:off x="2637598" y="2328101"/>
            <a:ext cx="1185453" cy="1071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6607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normAutofit fontScale="90000"/>
          </a:bodyPr>
          <a:lstStyle/>
          <a:p>
            <a:r>
              <a:rPr lang="en-US" sz="4700" b="1" dirty="0"/>
              <a:t>Interior Zone </a:t>
            </a:r>
            <a:r>
              <a:rPr lang="en-US" sz="4200" b="1" dirty="0" smtClean="0"/>
              <a:t/>
            </a:r>
            <a:br>
              <a:rPr lang="en-US" sz="4200" b="1" dirty="0" smtClean="0"/>
            </a:br>
            <a:r>
              <a:rPr lang="en-US" sz="4000" b="1" dirty="0" smtClean="0"/>
              <a:t>(</a:t>
            </a:r>
            <a:r>
              <a:rPr lang="en-US" sz="4000" b="1" dirty="0"/>
              <a:t>10.125(b)) </a:t>
            </a:r>
          </a:p>
        </p:txBody>
      </p:sp>
      <p:sp>
        <p:nvSpPr>
          <p:cNvPr id="4" name="Slide Number Placeholder 3"/>
          <p:cNvSpPr>
            <a:spLocks noGrp="1"/>
          </p:cNvSpPr>
          <p:nvPr>
            <p:ph type="sldNum" sz="quarter" idx="12"/>
          </p:nvPr>
        </p:nvSpPr>
        <p:spPr/>
        <p:txBody>
          <a:bodyPr/>
          <a:lstStyle/>
          <a:p>
            <a:fld id="{F939DA61-8DBE-4DB8-AE66-E7403E851304}" type="slidenum">
              <a:rPr lang="en-US" smtClean="0"/>
              <a:pPr/>
              <a:t>24</a:t>
            </a:fld>
            <a:endParaRPr lang="en-US" dirty="0"/>
          </a:p>
        </p:txBody>
      </p:sp>
      <p:pic>
        <p:nvPicPr>
          <p:cNvPr id="7" name="Content Placeholder 6" descr="Parking landscape median and possible options.png"/>
          <p:cNvPicPr>
            <a:picLocks noGrp="1" noChangeAspect="1"/>
          </p:cNvPicPr>
          <p:nvPr>
            <p:ph idx="1"/>
          </p:nvPr>
        </p:nvPicPr>
        <p:blipFill>
          <a:blip r:embed="rId3" cstate="print"/>
          <a:stretch>
            <a:fillRect/>
          </a:stretch>
        </p:blipFill>
        <p:spPr>
          <a:xfrm>
            <a:off x="304800" y="2438400"/>
            <a:ext cx="8590547" cy="2590800"/>
          </a:xfrm>
        </p:spPr>
      </p:pic>
    </p:spTree>
    <p:extLst>
      <p:ext uri="{BB962C8B-B14F-4D97-AF65-F5344CB8AC3E}">
        <p14:creationId xmlns:p14="http://schemas.microsoft.com/office/powerpoint/2010/main" val="2845416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normAutofit fontScale="90000"/>
          </a:bodyPr>
          <a:lstStyle/>
          <a:p>
            <a:r>
              <a:rPr lang="en-US" sz="4700" b="1" dirty="0"/>
              <a:t>Interior Zone </a:t>
            </a:r>
            <a:r>
              <a:rPr lang="en-US" sz="4200" b="1" dirty="0" smtClean="0"/>
              <a:t/>
            </a:r>
            <a:br>
              <a:rPr lang="en-US" sz="4200" b="1" dirty="0" smtClean="0"/>
            </a:br>
            <a:r>
              <a:rPr lang="en-US" sz="4000" b="1" dirty="0" smtClean="0"/>
              <a:t>(</a:t>
            </a:r>
            <a:r>
              <a:rPr lang="en-US" sz="4000" b="1" dirty="0"/>
              <a:t>10.125(b)) </a:t>
            </a:r>
          </a:p>
        </p:txBody>
      </p:sp>
      <p:sp>
        <p:nvSpPr>
          <p:cNvPr id="4" name="Slide Number Placeholder 3"/>
          <p:cNvSpPr>
            <a:spLocks noGrp="1"/>
          </p:cNvSpPr>
          <p:nvPr>
            <p:ph type="sldNum" sz="quarter" idx="12"/>
          </p:nvPr>
        </p:nvSpPr>
        <p:spPr/>
        <p:txBody>
          <a:bodyPr/>
          <a:lstStyle/>
          <a:p>
            <a:fld id="{F939DA61-8DBE-4DB8-AE66-E7403E851304}" type="slidenum">
              <a:rPr lang="en-US" smtClean="0"/>
              <a:pPr/>
              <a:t>25</a:t>
            </a:fld>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447800"/>
            <a:ext cx="354330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hort.ifas.ufl.edu/woody/images/parkingisland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2487" y="1467492"/>
            <a:ext cx="4714875" cy="31337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hort.ifas.ufl.edu/woody/images/parkingisland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4648200"/>
            <a:ext cx="3051519" cy="2028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876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normAutofit fontScale="90000"/>
          </a:bodyPr>
          <a:lstStyle/>
          <a:p>
            <a:r>
              <a:rPr lang="en-US" sz="3600" b="1" dirty="0"/>
              <a:t/>
            </a:r>
            <a:br>
              <a:rPr lang="en-US" sz="3600" b="1" dirty="0"/>
            </a:br>
            <a:r>
              <a:rPr lang="en-US" sz="4700" b="1" dirty="0"/>
              <a:t>Design Options </a:t>
            </a:r>
            <a:r>
              <a:rPr lang="en-US" sz="4700" b="1" dirty="0" smtClean="0"/>
              <a:t/>
            </a:r>
            <a:br>
              <a:rPr lang="en-US" sz="4700" b="1" dirty="0" smtClean="0"/>
            </a:br>
            <a:r>
              <a:rPr lang="en-US" sz="4000" b="1" dirty="0" smtClean="0"/>
              <a:t>(</a:t>
            </a:r>
            <a:r>
              <a:rPr lang="en-US" sz="4000" b="1" dirty="0"/>
              <a:t>10.126)</a:t>
            </a:r>
            <a:r>
              <a:rPr lang="en-US" sz="3600" b="1" dirty="0"/>
              <a:t/>
            </a:r>
            <a:br>
              <a:rPr lang="en-US" sz="3600" b="1" dirty="0"/>
            </a:br>
            <a:endParaRPr lang="en-US" sz="3600" b="1" dirty="0"/>
          </a:p>
        </p:txBody>
      </p:sp>
      <p:sp>
        <p:nvSpPr>
          <p:cNvPr id="4" name="Slide Number Placeholder 3"/>
          <p:cNvSpPr>
            <a:spLocks noGrp="1"/>
          </p:cNvSpPr>
          <p:nvPr>
            <p:ph type="sldNum" sz="quarter" idx="12"/>
          </p:nvPr>
        </p:nvSpPr>
        <p:spPr/>
        <p:txBody>
          <a:bodyPr/>
          <a:lstStyle/>
          <a:p>
            <a:fld id="{F939DA61-8DBE-4DB8-AE66-E7403E851304}" type="slidenum">
              <a:rPr lang="en-US" smtClean="0"/>
              <a:pPr/>
              <a:t>26</a:t>
            </a:fld>
            <a:endParaRPr lang="en-US" dirty="0"/>
          </a:p>
        </p:txBody>
      </p:sp>
      <p:sp>
        <p:nvSpPr>
          <p:cNvPr id="6" name="Text Placeholder 4"/>
          <p:cNvSpPr txBox="1">
            <a:spLocks/>
          </p:cNvSpPr>
          <p:nvPr/>
        </p:nvSpPr>
        <p:spPr>
          <a:xfrm>
            <a:off x="6626" y="1752600"/>
            <a:ext cx="4343400" cy="4691063"/>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b="1" dirty="0">
                <a:solidFill>
                  <a:schemeClr val="tx1">
                    <a:lumMod val="50000"/>
                    <a:lumOff val="50000"/>
                  </a:schemeClr>
                </a:solidFill>
              </a:rPr>
              <a:t>      </a:t>
            </a:r>
            <a:r>
              <a:rPr lang="en-US" sz="1800" dirty="0">
                <a:solidFill>
                  <a:schemeClr val="tx1">
                    <a:lumMod val="50000"/>
                    <a:lumOff val="50000"/>
                  </a:schemeClr>
                </a:solidFill>
              </a:rPr>
              <a:t>.121   Application of Division</a:t>
            </a:r>
          </a:p>
          <a:p>
            <a:pPr marL="0" indent="0">
              <a:buNone/>
            </a:pPr>
            <a:r>
              <a:rPr lang="en-US" sz="1800" dirty="0">
                <a:solidFill>
                  <a:schemeClr val="tx1">
                    <a:lumMod val="50000"/>
                    <a:lumOff val="50000"/>
                  </a:schemeClr>
                </a:solidFill>
              </a:rPr>
              <a:t>      .122   Artificial Lot Determination</a:t>
            </a:r>
          </a:p>
          <a:p>
            <a:pPr marL="0" indent="0">
              <a:buNone/>
            </a:pPr>
            <a:r>
              <a:rPr lang="en-US" sz="1800" dirty="0">
                <a:solidFill>
                  <a:schemeClr val="tx1">
                    <a:lumMod val="50000"/>
                    <a:lumOff val="50000"/>
                  </a:schemeClr>
                </a:solidFill>
              </a:rPr>
              <a:t>      .123   Landscape Plan Submission</a:t>
            </a:r>
          </a:p>
          <a:p>
            <a:pPr marL="0" indent="0">
              <a:buNone/>
            </a:pPr>
            <a:r>
              <a:rPr lang="en-US" sz="1800" dirty="0">
                <a:solidFill>
                  <a:schemeClr val="tx1">
                    <a:lumMod val="50000"/>
                    <a:lumOff val="50000"/>
                  </a:schemeClr>
                </a:solidFill>
              </a:rPr>
              <a:t>      .124   Landscape Plan Review</a:t>
            </a:r>
          </a:p>
          <a:p>
            <a:pPr marL="0" indent="0">
              <a:buNone/>
            </a:pPr>
            <a:r>
              <a:rPr lang="en-US" sz="1800" dirty="0">
                <a:solidFill>
                  <a:schemeClr val="tx1">
                    <a:lumMod val="50000"/>
                    <a:lumOff val="50000"/>
                  </a:schemeClr>
                </a:solidFill>
              </a:rPr>
              <a:t>      .125   Mandatory Landscape 	Requirements</a:t>
            </a:r>
          </a:p>
          <a:p>
            <a:pPr marL="0" indent="0">
              <a:buNone/>
            </a:pPr>
            <a:r>
              <a:rPr lang="en-US" sz="1800" dirty="0">
                <a:solidFill>
                  <a:schemeClr val="tx1">
                    <a:lumMod val="50000"/>
                    <a:lumOff val="50000"/>
                  </a:schemeClr>
                </a:solidFill>
              </a:rPr>
              <a:t>                 a) Single family and duplex uses</a:t>
            </a:r>
          </a:p>
          <a:p>
            <a:pPr marL="0" indent="0">
              <a:buNone/>
            </a:pPr>
            <a:r>
              <a:rPr lang="en-US" sz="1800" dirty="0">
                <a:solidFill>
                  <a:schemeClr val="tx1">
                    <a:lumMod val="50000"/>
                    <a:lumOff val="50000"/>
                  </a:schemeClr>
                </a:solidFill>
              </a:rPr>
              <a:t>                 b) Other uses</a:t>
            </a:r>
          </a:p>
          <a:p>
            <a:pPr marL="0" indent="0">
              <a:buNone/>
            </a:pPr>
            <a:r>
              <a:rPr lang="en-US" sz="1800" dirty="0">
                <a:solidFill>
                  <a:schemeClr val="tx1">
                    <a:lumMod val="50000"/>
                    <a:lumOff val="50000"/>
                  </a:schemeClr>
                </a:solidFill>
              </a:rPr>
              <a:t>	    1) Street Buffer Zone</a:t>
            </a:r>
          </a:p>
          <a:p>
            <a:pPr marL="0" indent="0">
              <a:buNone/>
            </a:pPr>
            <a:r>
              <a:rPr lang="en-US" sz="1800" dirty="0">
                <a:solidFill>
                  <a:schemeClr val="tx1">
                    <a:lumMod val="50000"/>
                    <a:lumOff val="50000"/>
                  </a:schemeClr>
                </a:solidFill>
              </a:rPr>
              <a:t>	    2) Residential Buffer Zone</a:t>
            </a:r>
          </a:p>
          <a:p>
            <a:pPr marL="0" indent="0">
              <a:buNone/>
            </a:pPr>
            <a:r>
              <a:rPr lang="en-US" sz="1800" dirty="0">
                <a:solidFill>
                  <a:schemeClr val="tx1">
                    <a:lumMod val="50000"/>
                    <a:lumOff val="50000"/>
                  </a:schemeClr>
                </a:solidFill>
              </a:rPr>
              <a:t>	    3) Interior Zone</a:t>
            </a:r>
          </a:p>
          <a:p>
            <a:pPr marL="0" indent="0">
              <a:buNone/>
            </a:pPr>
            <a:r>
              <a:rPr lang="en-US" sz="1800" b="1" dirty="0"/>
              <a:t>      </a:t>
            </a:r>
            <a:r>
              <a:rPr lang="en-US" sz="1800" b="1" dirty="0">
                <a:solidFill>
                  <a:srgbClr val="FF0000"/>
                </a:solidFill>
              </a:rPr>
              <a:t>.126   Design </a:t>
            </a:r>
            <a:r>
              <a:rPr lang="en-US" sz="1800" b="1" u="sng" dirty="0">
                <a:solidFill>
                  <a:srgbClr val="FF0000"/>
                </a:solidFill>
              </a:rPr>
              <a:t>Options</a:t>
            </a:r>
            <a:r>
              <a:rPr lang="en-US" sz="1800" b="1" dirty="0">
                <a:solidFill>
                  <a:srgbClr val="FF0000"/>
                </a:solidFill>
              </a:rPr>
              <a:t> </a:t>
            </a:r>
            <a:r>
              <a:rPr lang="en-US" sz="1800" b="1" strike="sngStrike" dirty="0">
                <a:solidFill>
                  <a:srgbClr val="FF0000"/>
                </a:solidFill>
              </a:rPr>
              <a:t>Standards</a:t>
            </a:r>
            <a:r>
              <a:rPr lang="en-US" sz="1800" b="1" dirty="0">
                <a:solidFill>
                  <a:srgbClr val="FF0000"/>
                </a:solidFill>
              </a:rPr>
              <a:t> </a:t>
            </a:r>
          </a:p>
          <a:p>
            <a:pPr marL="0" indent="0">
              <a:buNone/>
            </a:pPr>
            <a:r>
              <a:rPr lang="en-US" sz="1800" dirty="0">
                <a:solidFill>
                  <a:schemeClr val="tx1">
                    <a:lumMod val="50000"/>
                    <a:lumOff val="50000"/>
                  </a:schemeClr>
                </a:solidFill>
              </a:rPr>
              <a:t>      .127   When landscape must be 	completed</a:t>
            </a:r>
          </a:p>
          <a:p>
            <a:pPr marL="0" indent="0">
              <a:buNone/>
            </a:pPr>
            <a:r>
              <a:rPr lang="en-US" sz="1800" dirty="0">
                <a:solidFill>
                  <a:schemeClr val="tx1">
                    <a:lumMod val="50000"/>
                    <a:lumOff val="50000"/>
                  </a:schemeClr>
                </a:solidFill>
              </a:rPr>
              <a:t>      .128   Enforcement by Building Official</a:t>
            </a:r>
          </a:p>
          <a:p>
            <a:endParaRPr lang="en-US" sz="1600" dirty="0"/>
          </a:p>
        </p:txBody>
      </p:sp>
      <p:sp>
        <p:nvSpPr>
          <p:cNvPr id="8" name="Content Placeholder 3"/>
          <p:cNvSpPr>
            <a:spLocks noGrp="1"/>
          </p:cNvSpPr>
          <p:nvPr>
            <p:ph idx="1"/>
          </p:nvPr>
        </p:nvSpPr>
        <p:spPr>
          <a:xfrm>
            <a:off x="4191000" y="1524000"/>
            <a:ext cx="4648200" cy="5562600"/>
          </a:xfrm>
        </p:spPr>
        <p:txBody>
          <a:bodyPr>
            <a:noAutofit/>
          </a:bodyPr>
          <a:lstStyle/>
          <a:p>
            <a:r>
              <a:rPr lang="en-US" sz="1600" b="1" dirty="0"/>
              <a:t>Design Options</a:t>
            </a:r>
            <a:r>
              <a:rPr lang="en-US" sz="1600" dirty="0"/>
              <a:t>, replacing “Design Standards”, are more adaptable and versatile  </a:t>
            </a:r>
            <a:r>
              <a:rPr lang="en-US" sz="1600" dirty="0">
                <a:solidFill>
                  <a:srgbClr val="FF0000"/>
                </a:solidFill>
              </a:rPr>
              <a:t>(10.126)</a:t>
            </a:r>
          </a:p>
          <a:p>
            <a:r>
              <a:rPr lang="en-US" sz="1600" dirty="0"/>
              <a:t>Design Option point system was created on a scale from 0 to 50, and scaled for increasing property size  </a:t>
            </a:r>
            <a:r>
              <a:rPr lang="en-US" sz="1600" dirty="0">
                <a:solidFill>
                  <a:srgbClr val="FF0000"/>
                </a:solidFill>
              </a:rPr>
              <a:t>(10.126)</a:t>
            </a:r>
            <a:endParaRPr lang="en-US" sz="1600" dirty="0"/>
          </a:p>
          <a:p>
            <a:r>
              <a:rPr lang="en-US" sz="1600" dirty="0"/>
              <a:t>Design Options are available in a number of areas to allow for the enhancement of site landscapes and site sustainability  </a:t>
            </a:r>
            <a:r>
              <a:rPr lang="en-US" sz="1600" dirty="0">
                <a:solidFill>
                  <a:srgbClr val="FF0000"/>
                </a:solidFill>
              </a:rPr>
              <a:t>(10.126)</a:t>
            </a:r>
          </a:p>
          <a:p>
            <a:pPr lvl="1"/>
            <a:r>
              <a:rPr lang="en-US" sz="1500" dirty="0"/>
              <a:t>Plant material bonus points</a:t>
            </a:r>
          </a:p>
          <a:p>
            <a:pPr lvl="1"/>
            <a:r>
              <a:rPr lang="en-US" sz="1500" dirty="0"/>
              <a:t>Buffer zone enhancements</a:t>
            </a:r>
          </a:p>
          <a:p>
            <a:pPr lvl="1"/>
            <a:r>
              <a:rPr lang="en-US" sz="1500" dirty="0"/>
              <a:t>Engineered solutions for soil volume</a:t>
            </a:r>
          </a:p>
          <a:p>
            <a:pPr lvl="1"/>
            <a:r>
              <a:rPr lang="en-US" sz="1500" dirty="0"/>
              <a:t>Screening</a:t>
            </a:r>
          </a:p>
          <a:p>
            <a:pPr lvl="1"/>
            <a:r>
              <a:rPr lang="en-US" sz="1500" dirty="0"/>
              <a:t>Building façade</a:t>
            </a:r>
          </a:p>
          <a:p>
            <a:pPr lvl="1"/>
            <a:r>
              <a:rPr lang="en-US" sz="1500" dirty="0"/>
              <a:t>Pedestrian uses</a:t>
            </a:r>
          </a:p>
          <a:p>
            <a:pPr lvl="1"/>
            <a:r>
              <a:rPr lang="en-US" sz="1500" dirty="0"/>
              <a:t>Pavements</a:t>
            </a:r>
          </a:p>
          <a:p>
            <a:pPr lvl="1"/>
            <a:r>
              <a:rPr lang="en-US" sz="1500" dirty="0"/>
              <a:t>Conservation</a:t>
            </a:r>
          </a:p>
          <a:p>
            <a:pPr lvl="1"/>
            <a:r>
              <a:rPr lang="en-US" sz="1500" dirty="0"/>
              <a:t>Low impact development</a:t>
            </a:r>
          </a:p>
          <a:p>
            <a:pPr lvl="1"/>
            <a:r>
              <a:rPr lang="en-US" sz="1500" dirty="0"/>
              <a:t>Parking lots</a:t>
            </a:r>
          </a:p>
          <a:p>
            <a:pPr lvl="1"/>
            <a:r>
              <a:rPr lang="en-US" sz="1500" dirty="0"/>
              <a:t>General</a:t>
            </a:r>
          </a:p>
        </p:txBody>
      </p:sp>
    </p:spTree>
    <p:extLst>
      <p:ext uri="{BB962C8B-B14F-4D97-AF65-F5344CB8AC3E}">
        <p14:creationId xmlns:p14="http://schemas.microsoft.com/office/powerpoint/2010/main" val="38071291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905000"/>
            <a:ext cx="5035367" cy="413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solidFill>
            <a:schemeClr val="bg2"/>
          </a:solidFill>
        </p:spPr>
        <p:txBody>
          <a:bodyPr>
            <a:normAutofit fontScale="90000"/>
          </a:bodyPr>
          <a:lstStyle/>
          <a:p>
            <a:r>
              <a:rPr lang="en-US" sz="4700" b="1" dirty="0"/>
              <a:t>Design Options </a:t>
            </a:r>
            <a:r>
              <a:rPr lang="en-US" sz="4200" b="1" dirty="0" smtClean="0"/>
              <a:t/>
            </a:r>
            <a:br>
              <a:rPr lang="en-US" sz="4200" b="1" dirty="0" smtClean="0"/>
            </a:br>
            <a:r>
              <a:rPr lang="en-US" sz="4000" b="1" dirty="0" smtClean="0"/>
              <a:t>(</a:t>
            </a:r>
            <a:r>
              <a:rPr lang="en-US" sz="4000" b="1" dirty="0"/>
              <a:t>10.126)</a:t>
            </a:r>
          </a:p>
        </p:txBody>
      </p:sp>
      <p:sp>
        <p:nvSpPr>
          <p:cNvPr id="4" name="Slide Number Placeholder 3"/>
          <p:cNvSpPr>
            <a:spLocks noGrp="1"/>
          </p:cNvSpPr>
          <p:nvPr>
            <p:ph type="sldNum" sz="quarter" idx="12"/>
          </p:nvPr>
        </p:nvSpPr>
        <p:spPr/>
        <p:txBody>
          <a:bodyPr/>
          <a:lstStyle/>
          <a:p>
            <a:fld id="{F939DA61-8DBE-4DB8-AE66-E7403E851304}" type="slidenum">
              <a:rPr lang="en-US" smtClean="0"/>
              <a:pPr/>
              <a:t>27</a:t>
            </a:fld>
            <a:endParaRPr lang="en-US" dirty="0"/>
          </a:p>
        </p:txBody>
      </p:sp>
    </p:spTree>
    <p:extLst>
      <p:ext uri="{BB962C8B-B14F-4D97-AF65-F5344CB8AC3E}">
        <p14:creationId xmlns:p14="http://schemas.microsoft.com/office/powerpoint/2010/main" val="24330826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normAutofit fontScale="90000"/>
          </a:bodyPr>
          <a:lstStyle/>
          <a:p>
            <a:r>
              <a:rPr lang="en-US" sz="4700" b="1" dirty="0"/>
              <a:t>Design Options </a:t>
            </a:r>
            <a:r>
              <a:rPr lang="en-US" sz="4200" b="1" dirty="0" smtClean="0"/>
              <a:t/>
            </a:r>
            <a:br>
              <a:rPr lang="en-US" sz="4200" b="1" dirty="0" smtClean="0"/>
            </a:br>
            <a:r>
              <a:rPr lang="en-US" sz="4000" b="1" dirty="0" smtClean="0"/>
              <a:t>(</a:t>
            </a:r>
            <a:r>
              <a:rPr lang="en-US" sz="4000" b="1" dirty="0"/>
              <a:t>10.126)</a:t>
            </a:r>
          </a:p>
        </p:txBody>
      </p:sp>
      <p:sp>
        <p:nvSpPr>
          <p:cNvPr id="4" name="Slide Number Placeholder 3"/>
          <p:cNvSpPr>
            <a:spLocks noGrp="1"/>
          </p:cNvSpPr>
          <p:nvPr>
            <p:ph type="sldNum" sz="quarter" idx="12"/>
          </p:nvPr>
        </p:nvSpPr>
        <p:spPr/>
        <p:txBody>
          <a:bodyPr/>
          <a:lstStyle/>
          <a:p>
            <a:fld id="{F939DA61-8DBE-4DB8-AE66-E7403E851304}" type="slidenum">
              <a:rPr lang="en-US" smtClean="0"/>
              <a:pPr/>
              <a:t>28</a:t>
            </a:fld>
            <a:endParaRPr lang="en-US" dirty="0"/>
          </a:p>
        </p:txBody>
      </p:sp>
      <p:sp>
        <p:nvSpPr>
          <p:cNvPr id="6" name="Content Placeholder 5"/>
          <p:cNvSpPr txBox="1">
            <a:spLocks noGrp="1"/>
          </p:cNvSpPr>
          <p:nvPr>
            <p:ph idx="1"/>
          </p:nvPr>
        </p:nvSpPr>
        <p:spPr>
          <a:xfrm>
            <a:off x="457200" y="1600200"/>
            <a:ext cx="8229600" cy="4770537"/>
          </a:xfrm>
          <a:prstGeom prst="rect">
            <a:avLst/>
          </a:prstGeom>
          <a:noFill/>
        </p:spPr>
        <p:txBody>
          <a:bodyPr wrap="square" rtlCol="0">
            <a:spAutoFit/>
          </a:bodyPr>
          <a:lstStyle/>
          <a:p>
            <a:r>
              <a:rPr lang="en-US" sz="2000" dirty="0"/>
              <a:t>Design Options are available in a number of areas to allow for the enhancement of site landscapes and site sustainability  </a:t>
            </a:r>
            <a:r>
              <a:rPr lang="en-US" sz="2000" dirty="0">
                <a:solidFill>
                  <a:srgbClr val="FF0000"/>
                </a:solidFill>
              </a:rPr>
              <a:t>(10.126)</a:t>
            </a:r>
          </a:p>
          <a:p>
            <a:pPr lvl="1"/>
            <a:r>
              <a:rPr lang="en-US" sz="2000" dirty="0"/>
              <a:t>Plant material bonus points</a:t>
            </a:r>
          </a:p>
          <a:p>
            <a:pPr lvl="1"/>
            <a:r>
              <a:rPr lang="en-US" sz="2000" dirty="0"/>
              <a:t>Buffer zone enhancements</a:t>
            </a:r>
          </a:p>
          <a:p>
            <a:pPr lvl="1"/>
            <a:r>
              <a:rPr lang="en-US" sz="2000" dirty="0"/>
              <a:t>Engineered solutions for soil volume</a:t>
            </a:r>
          </a:p>
          <a:p>
            <a:pPr lvl="1"/>
            <a:r>
              <a:rPr lang="en-US" sz="2000" dirty="0"/>
              <a:t>Screening</a:t>
            </a:r>
          </a:p>
          <a:p>
            <a:pPr lvl="1"/>
            <a:r>
              <a:rPr lang="en-US" sz="2000" dirty="0"/>
              <a:t>Building façade</a:t>
            </a:r>
          </a:p>
          <a:p>
            <a:pPr lvl="1"/>
            <a:r>
              <a:rPr lang="en-US" sz="2000" dirty="0"/>
              <a:t>Pedestrian uses</a:t>
            </a:r>
          </a:p>
          <a:p>
            <a:pPr lvl="1"/>
            <a:r>
              <a:rPr lang="en-US" sz="2000" dirty="0"/>
              <a:t>Pavements</a:t>
            </a:r>
          </a:p>
          <a:p>
            <a:pPr lvl="1"/>
            <a:r>
              <a:rPr lang="en-US" sz="2000" dirty="0"/>
              <a:t>Conservation</a:t>
            </a:r>
          </a:p>
          <a:p>
            <a:pPr lvl="1"/>
            <a:r>
              <a:rPr lang="en-US" sz="2000" dirty="0"/>
              <a:t>Low impact development</a:t>
            </a:r>
          </a:p>
          <a:p>
            <a:pPr lvl="1"/>
            <a:r>
              <a:rPr lang="en-US" sz="2000" dirty="0"/>
              <a:t>Parking lots</a:t>
            </a:r>
          </a:p>
          <a:p>
            <a:pPr lvl="1"/>
            <a:r>
              <a:rPr lang="en-US" sz="2000" dirty="0"/>
              <a:t>General</a:t>
            </a:r>
          </a:p>
        </p:txBody>
      </p:sp>
    </p:spTree>
    <p:extLst>
      <p:ext uri="{BB962C8B-B14F-4D97-AF65-F5344CB8AC3E}">
        <p14:creationId xmlns:p14="http://schemas.microsoft.com/office/powerpoint/2010/main" val="17850619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normAutofit fontScale="90000"/>
          </a:bodyPr>
          <a:lstStyle/>
          <a:p>
            <a:r>
              <a:rPr lang="en-US" sz="4700" b="1" dirty="0"/>
              <a:t>Design Options </a:t>
            </a:r>
            <a:r>
              <a:rPr lang="en-US" sz="4200" b="1" dirty="0" smtClean="0"/>
              <a:t/>
            </a:r>
            <a:br>
              <a:rPr lang="en-US" sz="4200" b="1" dirty="0" smtClean="0"/>
            </a:br>
            <a:r>
              <a:rPr lang="en-US" sz="4000" b="1" dirty="0" smtClean="0"/>
              <a:t>(</a:t>
            </a:r>
            <a:r>
              <a:rPr lang="en-US" sz="4000" b="1" dirty="0"/>
              <a:t>10.126)</a:t>
            </a:r>
          </a:p>
        </p:txBody>
      </p:sp>
      <p:sp>
        <p:nvSpPr>
          <p:cNvPr id="4" name="Slide Number Placeholder 3"/>
          <p:cNvSpPr>
            <a:spLocks noGrp="1"/>
          </p:cNvSpPr>
          <p:nvPr>
            <p:ph type="sldNum" sz="quarter" idx="12"/>
          </p:nvPr>
        </p:nvSpPr>
        <p:spPr/>
        <p:txBody>
          <a:bodyPr/>
          <a:lstStyle/>
          <a:p>
            <a:fld id="{F939DA61-8DBE-4DB8-AE66-E7403E851304}" type="slidenum">
              <a:rPr lang="en-US" smtClean="0"/>
              <a:pPr/>
              <a:t>29</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47800"/>
            <a:ext cx="8247266"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3780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normAutofit/>
          </a:bodyPr>
          <a:lstStyle/>
          <a:p>
            <a:r>
              <a:rPr lang="en-US" sz="4200" b="1" dirty="0"/>
              <a:t>PURPOSE STATEMENT</a:t>
            </a:r>
          </a:p>
        </p:txBody>
      </p:sp>
      <p:sp>
        <p:nvSpPr>
          <p:cNvPr id="4" name="Slide Number Placeholder 3"/>
          <p:cNvSpPr>
            <a:spLocks noGrp="1"/>
          </p:cNvSpPr>
          <p:nvPr>
            <p:ph type="sldNum" sz="quarter" idx="12"/>
          </p:nvPr>
        </p:nvSpPr>
        <p:spPr/>
        <p:txBody>
          <a:bodyPr/>
          <a:lstStyle/>
          <a:p>
            <a:fld id="{F939DA61-8DBE-4DB8-AE66-E7403E851304}" type="slidenum">
              <a:rPr lang="en-US" smtClean="0"/>
              <a:pPr/>
              <a:t>3</a:t>
            </a:fld>
            <a:endParaRPr lang="en-US" dirty="0"/>
          </a:p>
        </p:txBody>
      </p:sp>
      <p:sp>
        <p:nvSpPr>
          <p:cNvPr id="6" name="Content Placeholder 5"/>
          <p:cNvSpPr txBox="1">
            <a:spLocks noGrp="1"/>
          </p:cNvSpPr>
          <p:nvPr>
            <p:ph idx="1"/>
          </p:nvPr>
        </p:nvSpPr>
        <p:spPr>
          <a:xfrm>
            <a:off x="457200" y="1600200"/>
            <a:ext cx="8229600" cy="5004447"/>
          </a:xfrm>
          <a:prstGeom prst="rect">
            <a:avLst/>
          </a:prstGeom>
          <a:noFill/>
        </p:spPr>
        <p:txBody>
          <a:bodyPr wrap="square" rtlCol="0">
            <a:spAutoFit/>
          </a:bodyPr>
          <a:lstStyle/>
          <a:p>
            <a:pPr marL="514350" lvl="0" indent="-514350">
              <a:buFont typeface="Arial" panose="020B0604020202020204" pitchFamily="34" charset="0"/>
              <a:buAutoNum type="arabicParenR"/>
            </a:pPr>
            <a:r>
              <a:rPr lang="en-US" sz="1900" dirty="0">
                <a:solidFill>
                  <a:prstClr val="black"/>
                </a:solidFill>
              </a:rPr>
              <a:t>To aid in stabilizing the environment’s ecological balance by contributing to the processes of air purification, oxygen regeneration, ground-water recharge, and storm water runoff retardation </a:t>
            </a:r>
            <a:r>
              <a:rPr lang="en-US" sz="1900" u="sng" dirty="0">
                <a:solidFill>
                  <a:prstClr val="black"/>
                </a:solidFill>
              </a:rPr>
              <a:t>and filtration</a:t>
            </a:r>
            <a:r>
              <a:rPr lang="en-US" sz="1900" dirty="0">
                <a:solidFill>
                  <a:prstClr val="black"/>
                </a:solidFill>
              </a:rPr>
              <a:t> while at the same time aiding in noise, glare, wind, and heat abatement.  </a:t>
            </a:r>
          </a:p>
          <a:p>
            <a:pPr marL="514350" indent="-514350">
              <a:buFont typeface="Arial" panose="020B0604020202020204" pitchFamily="34" charset="0"/>
              <a:buAutoNum type="arabicParenR"/>
            </a:pPr>
            <a:r>
              <a:rPr lang="en-US" sz="1900" dirty="0"/>
              <a:t>To provide visual buffering between land uses of differing character to alleviate the harshness of urban life.</a:t>
            </a:r>
          </a:p>
          <a:p>
            <a:pPr marL="514350" indent="-514350">
              <a:buFont typeface="Arial" panose="020B0604020202020204" pitchFamily="34" charset="0"/>
              <a:buAutoNum type="arabicParenR"/>
            </a:pPr>
            <a:r>
              <a:rPr lang="en-US" sz="1900" dirty="0"/>
              <a:t>To enhance the beautification of the city.</a:t>
            </a:r>
          </a:p>
          <a:p>
            <a:pPr marL="514350" indent="-514350">
              <a:buFont typeface="Arial" panose="020B0604020202020204" pitchFamily="34" charset="0"/>
              <a:buAutoNum type="arabicParenR"/>
            </a:pPr>
            <a:r>
              <a:rPr lang="en-US" sz="1900" dirty="0"/>
              <a:t>To safeguard property values and to protect public and private investment. </a:t>
            </a:r>
          </a:p>
          <a:p>
            <a:pPr marL="514350" indent="-514350">
              <a:buFont typeface="Arial" panose="020B0604020202020204" pitchFamily="34" charset="0"/>
              <a:buAutoNum type="arabicParenR"/>
            </a:pPr>
            <a:r>
              <a:rPr lang="en-US" sz="1900" dirty="0"/>
              <a:t>To conserve energy.</a:t>
            </a:r>
          </a:p>
          <a:p>
            <a:pPr marL="514350" indent="-514350">
              <a:buFont typeface="Arial" panose="020B0604020202020204" pitchFamily="34" charset="0"/>
              <a:buAutoNum type="arabicParenR"/>
            </a:pPr>
            <a:r>
              <a:rPr lang="en-US" sz="1900" dirty="0">
                <a:solidFill>
                  <a:prstClr val="black"/>
                </a:solidFill>
              </a:rPr>
              <a:t>To provide habitat for wildlife.</a:t>
            </a:r>
          </a:p>
          <a:p>
            <a:pPr marL="514350" indent="-514350">
              <a:buAutoNum type="arabicParenR" startAt="7"/>
            </a:pPr>
            <a:r>
              <a:rPr lang="en-US" sz="1900" dirty="0"/>
              <a:t>To encourage the preservation of large trees which,     </a:t>
            </a:r>
          </a:p>
          <a:p>
            <a:pPr marL="0" indent="0">
              <a:buNone/>
            </a:pPr>
            <a:r>
              <a:rPr lang="en-US" sz="1900" dirty="0"/>
              <a:t>        once removed, can be replaced only after generations.</a:t>
            </a:r>
          </a:p>
          <a:p>
            <a:pPr marL="457200" indent="-457200">
              <a:buAutoNum type="arabicParenR" startAt="8"/>
            </a:pPr>
            <a:r>
              <a:rPr lang="en-US" sz="1900" u="sng" dirty="0"/>
              <a:t>To conserve water.</a:t>
            </a:r>
          </a:p>
          <a:p>
            <a:pPr marL="457200" indent="-457200">
              <a:buAutoNum type="arabicParenR" startAt="8"/>
            </a:pPr>
            <a:r>
              <a:rPr lang="en-US" sz="1900" u="sng" dirty="0"/>
              <a:t>To recognize and conserve the urban forest as part of the city’s green infrastructure.</a:t>
            </a:r>
          </a:p>
        </p:txBody>
      </p:sp>
    </p:spTree>
    <p:extLst>
      <p:ext uri="{BB962C8B-B14F-4D97-AF65-F5344CB8AC3E}">
        <p14:creationId xmlns:p14="http://schemas.microsoft.com/office/powerpoint/2010/main" val="26201671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normAutofit fontScale="90000"/>
          </a:bodyPr>
          <a:lstStyle/>
          <a:p>
            <a:r>
              <a:rPr lang="en-US" sz="3600" b="1" dirty="0"/>
              <a:t/>
            </a:r>
            <a:br>
              <a:rPr lang="en-US" sz="3600" b="1" dirty="0"/>
            </a:br>
            <a:r>
              <a:rPr lang="en-US" sz="4700" b="1" dirty="0"/>
              <a:t>LANDSCAPING </a:t>
            </a:r>
            <a:r>
              <a:rPr lang="en-US" sz="4700" b="1" dirty="0" smtClean="0"/>
              <a:t/>
            </a:r>
            <a:br>
              <a:rPr lang="en-US" sz="4700" b="1" dirty="0" smtClean="0"/>
            </a:br>
            <a:r>
              <a:rPr lang="en-US" sz="4000" b="1" dirty="0" smtClean="0"/>
              <a:t>(10.127, 10.128)</a:t>
            </a:r>
            <a:r>
              <a:rPr lang="en-US" sz="3600" b="1" dirty="0"/>
              <a:t/>
            </a:r>
            <a:br>
              <a:rPr lang="en-US" sz="3600" b="1" dirty="0"/>
            </a:br>
            <a:endParaRPr lang="en-US" sz="3600" b="1" dirty="0"/>
          </a:p>
        </p:txBody>
      </p:sp>
      <p:sp>
        <p:nvSpPr>
          <p:cNvPr id="4" name="Slide Number Placeholder 3"/>
          <p:cNvSpPr>
            <a:spLocks noGrp="1"/>
          </p:cNvSpPr>
          <p:nvPr>
            <p:ph type="sldNum" sz="quarter" idx="12"/>
          </p:nvPr>
        </p:nvSpPr>
        <p:spPr/>
        <p:txBody>
          <a:bodyPr/>
          <a:lstStyle/>
          <a:p>
            <a:fld id="{F939DA61-8DBE-4DB8-AE66-E7403E851304}" type="slidenum">
              <a:rPr lang="en-US" smtClean="0"/>
              <a:pPr/>
              <a:t>30</a:t>
            </a:fld>
            <a:endParaRPr lang="en-US" dirty="0"/>
          </a:p>
        </p:txBody>
      </p:sp>
      <p:sp>
        <p:nvSpPr>
          <p:cNvPr id="6" name="Text Placeholder 4"/>
          <p:cNvSpPr txBox="1">
            <a:spLocks/>
          </p:cNvSpPr>
          <p:nvPr/>
        </p:nvSpPr>
        <p:spPr>
          <a:xfrm>
            <a:off x="19878" y="1848678"/>
            <a:ext cx="4343400" cy="4691063"/>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b="1" dirty="0">
                <a:solidFill>
                  <a:schemeClr val="tx1">
                    <a:lumMod val="50000"/>
                    <a:lumOff val="50000"/>
                  </a:schemeClr>
                </a:solidFill>
              </a:rPr>
              <a:t>      </a:t>
            </a:r>
            <a:r>
              <a:rPr lang="en-US" sz="1800" dirty="0">
                <a:solidFill>
                  <a:schemeClr val="tx1">
                    <a:lumMod val="50000"/>
                    <a:lumOff val="50000"/>
                  </a:schemeClr>
                </a:solidFill>
              </a:rPr>
              <a:t>.121   Application of Division</a:t>
            </a:r>
          </a:p>
          <a:p>
            <a:pPr marL="0" indent="0">
              <a:buNone/>
            </a:pPr>
            <a:r>
              <a:rPr lang="en-US" sz="1800" dirty="0">
                <a:solidFill>
                  <a:schemeClr val="tx1">
                    <a:lumMod val="50000"/>
                    <a:lumOff val="50000"/>
                  </a:schemeClr>
                </a:solidFill>
              </a:rPr>
              <a:t>      .122   Artificial Lot Determination</a:t>
            </a:r>
          </a:p>
          <a:p>
            <a:pPr marL="0" indent="0">
              <a:buNone/>
            </a:pPr>
            <a:r>
              <a:rPr lang="en-US" sz="1800" dirty="0">
                <a:solidFill>
                  <a:schemeClr val="tx1">
                    <a:lumMod val="50000"/>
                    <a:lumOff val="50000"/>
                  </a:schemeClr>
                </a:solidFill>
              </a:rPr>
              <a:t>      .123   Landscape Plan Submission</a:t>
            </a:r>
          </a:p>
          <a:p>
            <a:pPr marL="0" indent="0">
              <a:buNone/>
            </a:pPr>
            <a:r>
              <a:rPr lang="en-US" sz="1800" dirty="0">
                <a:solidFill>
                  <a:schemeClr val="tx1">
                    <a:lumMod val="50000"/>
                    <a:lumOff val="50000"/>
                  </a:schemeClr>
                </a:solidFill>
              </a:rPr>
              <a:t>      .124   Landscape Plan Review</a:t>
            </a:r>
          </a:p>
          <a:p>
            <a:pPr marL="0" indent="0">
              <a:buNone/>
            </a:pPr>
            <a:r>
              <a:rPr lang="en-US" sz="1800" dirty="0">
                <a:solidFill>
                  <a:schemeClr val="tx1">
                    <a:lumMod val="50000"/>
                    <a:lumOff val="50000"/>
                  </a:schemeClr>
                </a:solidFill>
              </a:rPr>
              <a:t>      .125   Mandatory Landscape 	Requirements</a:t>
            </a:r>
          </a:p>
          <a:p>
            <a:pPr marL="0" indent="0">
              <a:buNone/>
            </a:pPr>
            <a:r>
              <a:rPr lang="en-US" sz="1800" dirty="0">
                <a:solidFill>
                  <a:schemeClr val="tx1">
                    <a:lumMod val="50000"/>
                    <a:lumOff val="50000"/>
                  </a:schemeClr>
                </a:solidFill>
              </a:rPr>
              <a:t>                 a) Single family and duplex uses</a:t>
            </a:r>
          </a:p>
          <a:p>
            <a:pPr marL="0" indent="0">
              <a:buNone/>
            </a:pPr>
            <a:r>
              <a:rPr lang="en-US" sz="1800" dirty="0">
                <a:solidFill>
                  <a:schemeClr val="tx1">
                    <a:lumMod val="50000"/>
                    <a:lumOff val="50000"/>
                  </a:schemeClr>
                </a:solidFill>
              </a:rPr>
              <a:t>                 b) Other uses</a:t>
            </a:r>
          </a:p>
          <a:p>
            <a:pPr marL="0" indent="0">
              <a:buNone/>
            </a:pPr>
            <a:r>
              <a:rPr lang="en-US" sz="1800" dirty="0">
                <a:solidFill>
                  <a:schemeClr val="tx1">
                    <a:lumMod val="50000"/>
                    <a:lumOff val="50000"/>
                  </a:schemeClr>
                </a:solidFill>
              </a:rPr>
              <a:t>	    1) Street Buffer Zone</a:t>
            </a:r>
          </a:p>
          <a:p>
            <a:pPr marL="0" indent="0">
              <a:buNone/>
            </a:pPr>
            <a:r>
              <a:rPr lang="en-US" sz="1800" dirty="0">
                <a:solidFill>
                  <a:schemeClr val="tx1">
                    <a:lumMod val="50000"/>
                    <a:lumOff val="50000"/>
                  </a:schemeClr>
                </a:solidFill>
              </a:rPr>
              <a:t>	    2) Residential Buffer Zone</a:t>
            </a:r>
          </a:p>
          <a:p>
            <a:pPr marL="0" indent="0">
              <a:buNone/>
            </a:pPr>
            <a:r>
              <a:rPr lang="en-US" sz="1800" dirty="0">
                <a:solidFill>
                  <a:schemeClr val="tx1">
                    <a:lumMod val="50000"/>
                    <a:lumOff val="50000"/>
                  </a:schemeClr>
                </a:solidFill>
              </a:rPr>
              <a:t>	    3) Interior Zone</a:t>
            </a:r>
          </a:p>
          <a:p>
            <a:pPr marL="0" indent="0">
              <a:buNone/>
            </a:pPr>
            <a:r>
              <a:rPr lang="en-US" sz="1800" dirty="0">
                <a:solidFill>
                  <a:schemeClr val="tx1">
                    <a:lumMod val="50000"/>
                    <a:lumOff val="50000"/>
                  </a:schemeClr>
                </a:solidFill>
              </a:rPr>
              <a:t>      .126   Design </a:t>
            </a:r>
            <a:r>
              <a:rPr lang="en-US" sz="1800" u="sng" dirty="0">
                <a:solidFill>
                  <a:schemeClr val="tx1">
                    <a:lumMod val="50000"/>
                    <a:lumOff val="50000"/>
                  </a:schemeClr>
                </a:solidFill>
              </a:rPr>
              <a:t>Options</a:t>
            </a:r>
            <a:r>
              <a:rPr lang="en-US" sz="1800" dirty="0">
                <a:solidFill>
                  <a:schemeClr val="tx1">
                    <a:lumMod val="50000"/>
                    <a:lumOff val="50000"/>
                  </a:schemeClr>
                </a:solidFill>
              </a:rPr>
              <a:t> </a:t>
            </a:r>
            <a:r>
              <a:rPr lang="en-US" sz="1800" strike="sngStrike" dirty="0">
                <a:solidFill>
                  <a:schemeClr val="tx1">
                    <a:lumMod val="50000"/>
                    <a:lumOff val="50000"/>
                  </a:schemeClr>
                </a:solidFill>
              </a:rPr>
              <a:t>Standards</a:t>
            </a:r>
            <a:r>
              <a:rPr lang="en-US" sz="1800" dirty="0">
                <a:solidFill>
                  <a:schemeClr val="tx1">
                    <a:lumMod val="50000"/>
                    <a:lumOff val="50000"/>
                  </a:schemeClr>
                </a:solidFill>
              </a:rPr>
              <a:t> </a:t>
            </a:r>
          </a:p>
          <a:p>
            <a:pPr marL="0" indent="0">
              <a:buNone/>
            </a:pPr>
            <a:r>
              <a:rPr lang="en-US" sz="1800" b="1" dirty="0"/>
              <a:t>      </a:t>
            </a:r>
            <a:r>
              <a:rPr lang="en-US" sz="1800" b="1" dirty="0">
                <a:solidFill>
                  <a:srgbClr val="FF0000"/>
                </a:solidFill>
              </a:rPr>
              <a:t>.127   When landscape must be 	completed</a:t>
            </a:r>
          </a:p>
          <a:p>
            <a:pPr marL="0" indent="0">
              <a:buNone/>
            </a:pPr>
            <a:r>
              <a:rPr lang="en-US" sz="1800" b="1" dirty="0">
                <a:solidFill>
                  <a:srgbClr val="FF0000"/>
                </a:solidFill>
              </a:rPr>
              <a:t>      .128   Enforcement by Building Official</a:t>
            </a:r>
          </a:p>
          <a:p>
            <a:endParaRPr lang="en-US" sz="1600" dirty="0"/>
          </a:p>
        </p:txBody>
      </p:sp>
      <p:sp>
        <p:nvSpPr>
          <p:cNvPr id="8" name="Content Placeholder 3"/>
          <p:cNvSpPr>
            <a:spLocks noGrp="1"/>
          </p:cNvSpPr>
          <p:nvPr>
            <p:ph idx="1"/>
          </p:nvPr>
        </p:nvSpPr>
        <p:spPr>
          <a:xfrm>
            <a:off x="4114800" y="1676400"/>
            <a:ext cx="4648200" cy="4267200"/>
          </a:xfrm>
        </p:spPr>
        <p:txBody>
          <a:bodyPr>
            <a:noAutofit/>
          </a:bodyPr>
          <a:lstStyle/>
          <a:p>
            <a:r>
              <a:rPr lang="en-US" sz="2200" dirty="0"/>
              <a:t>Conditions of 10.127 and 10.128 have not been amended.</a:t>
            </a:r>
          </a:p>
          <a:p>
            <a:r>
              <a:rPr lang="en-US" sz="2200" dirty="0"/>
              <a:t>Landscaping must be completed before a final certificate of occupancy.  A time extension is possible with required documentation.</a:t>
            </a:r>
          </a:p>
          <a:p>
            <a:r>
              <a:rPr lang="en-US" sz="2200" dirty="0"/>
              <a:t>As was amended in 2003, projects may be interrupted by an order to stop work if violations occur.  This same provision is located for tree regulations in 10.137.</a:t>
            </a:r>
          </a:p>
        </p:txBody>
      </p:sp>
    </p:spTree>
    <p:extLst>
      <p:ext uri="{BB962C8B-B14F-4D97-AF65-F5344CB8AC3E}">
        <p14:creationId xmlns:p14="http://schemas.microsoft.com/office/powerpoint/2010/main" val="9668091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normAutofit/>
          </a:bodyPr>
          <a:lstStyle/>
          <a:p>
            <a:r>
              <a:rPr lang="en-US" sz="4200" b="1" dirty="0"/>
              <a:t>CONCLUSION</a:t>
            </a:r>
          </a:p>
        </p:txBody>
      </p:sp>
      <p:sp>
        <p:nvSpPr>
          <p:cNvPr id="4" name="Slide Number Placeholder 3"/>
          <p:cNvSpPr>
            <a:spLocks noGrp="1"/>
          </p:cNvSpPr>
          <p:nvPr>
            <p:ph type="sldNum" sz="quarter" idx="12"/>
          </p:nvPr>
        </p:nvSpPr>
        <p:spPr/>
        <p:txBody>
          <a:bodyPr/>
          <a:lstStyle/>
          <a:p>
            <a:fld id="{F939DA61-8DBE-4DB8-AE66-E7403E851304}" type="slidenum">
              <a:rPr lang="en-US" smtClean="0"/>
              <a:pPr/>
              <a:t>31</a:t>
            </a:fld>
            <a:endParaRPr lang="en-US" dirty="0"/>
          </a:p>
        </p:txBody>
      </p:sp>
      <p:sp>
        <p:nvSpPr>
          <p:cNvPr id="6" name="Content Placeholder 5"/>
          <p:cNvSpPr txBox="1">
            <a:spLocks noGrp="1"/>
          </p:cNvSpPr>
          <p:nvPr>
            <p:ph idx="1"/>
          </p:nvPr>
        </p:nvSpPr>
        <p:spPr>
          <a:xfrm>
            <a:off x="457200" y="1447800"/>
            <a:ext cx="8229600" cy="4924425"/>
          </a:xfrm>
          <a:prstGeom prst="rect">
            <a:avLst/>
          </a:prstGeom>
          <a:noFill/>
        </p:spPr>
        <p:txBody>
          <a:bodyPr wrap="square" rtlCol="0">
            <a:spAutoFit/>
          </a:bodyPr>
          <a:lstStyle/>
          <a:p>
            <a:pPr algn="just"/>
            <a:r>
              <a:rPr lang="en-US" sz="2200" dirty="0">
                <a:solidFill>
                  <a:prstClr val="black"/>
                </a:solidFill>
              </a:rPr>
              <a:t>The landscape provisions have been upgraded to apply reasonable standards while considering the size of the property, the zoning demands for the use, relative costs for site enhancement, and the location of existing infrastructure.  </a:t>
            </a:r>
          </a:p>
          <a:p>
            <a:pPr marL="0" indent="0" algn="just">
              <a:buNone/>
            </a:pPr>
            <a:endParaRPr lang="en-US" sz="800" dirty="0">
              <a:solidFill>
                <a:prstClr val="black"/>
              </a:solidFill>
            </a:endParaRPr>
          </a:p>
          <a:p>
            <a:pPr algn="just"/>
            <a:r>
              <a:rPr lang="en-US" sz="2200" dirty="0">
                <a:solidFill>
                  <a:prstClr val="black"/>
                </a:solidFill>
              </a:rPr>
              <a:t>The urban forest conservation division has been adapted to apply landscape design options for sites which </a:t>
            </a:r>
            <a:r>
              <a:rPr lang="en-US" sz="2200" dirty="0" smtClean="0">
                <a:solidFill>
                  <a:prstClr val="black"/>
                </a:solidFill>
              </a:rPr>
              <a:t>are also </a:t>
            </a:r>
            <a:r>
              <a:rPr lang="en-US" sz="2200" dirty="0">
                <a:solidFill>
                  <a:prstClr val="black"/>
                </a:solidFill>
              </a:rPr>
              <a:t>impacted by tree replacement requirements.  </a:t>
            </a:r>
          </a:p>
          <a:p>
            <a:pPr marL="0" indent="0" algn="just">
              <a:buNone/>
            </a:pPr>
            <a:endParaRPr lang="en-US" sz="800" dirty="0">
              <a:solidFill>
                <a:prstClr val="black"/>
              </a:solidFill>
            </a:endParaRPr>
          </a:p>
          <a:p>
            <a:pPr algn="just"/>
            <a:r>
              <a:rPr lang="en-US" sz="2200" dirty="0">
                <a:solidFill>
                  <a:prstClr val="black"/>
                </a:solidFill>
              </a:rPr>
              <a:t>We will next discuss multiple methods in which developments can REDUCE their tree mitigation burden while also providing innovative avenues for applying tree mitigation CREDIT by planting for the ‘projected growth’ of trees and seeking tree canopy cover goals through both planting ‘legacy trees’ and by preserving existing ones.</a:t>
            </a:r>
          </a:p>
        </p:txBody>
      </p:sp>
    </p:spTree>
    <p:extLst>
      <p:ext uri="{BB962C8B-B14F-4D97-AF65-F5344CB8AC3E}">
        <p14:creationId xmlns:p14="http://schemas.microsoft.com/office/powerpoint/2010/main" val="40863306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normAutofit/>
          </a:bodyPr>
          <a:lstStyle/>
          <a:p>
            <a:r>
              <a:rPr lang="en-US" sz="4200" b="1" dirty="0"/>
              <a:t>SCHEDULE</a:t>
            </a:r>
          </a:p>
        </p:txBody>
      </p:sp>
      <p:sp>
        <p:nvSpPr>
          <p:cNvPr id="4" name="Slide Number Placeholder 3"/>
          <p:cNvSpPr>
            <a:spLocks noGrp="1"/>
          </p:cNvSpPr>
          <p:nvPr>
            <p:ph type="sldNum" sz="quarter" idx="12"/>
          </p:nvPr>
        </p:nvSpPr>
        <p:spPr/>
        <p:txBody>
          <a:bodyPr/>
          <a:lstStyle/>
          <a:p>
            <a:fld id="{F939DA61-8DBE-4DB8-AE66-E7403E851304}" type="slidenum">
              <a:rPr lang="en-US" smtClean="0"/>
              <a:pPr/>
              <a:t>32</a:t>
            </a:fld>
            <a:endParaRPr lang="en-US" dirty="0"/>
          </a:p>
        </p:txBody>
      </p:sp>
      <p:sp>
        <p:nvSpPr>
          <p:cNvPr id="5" name="Content Placeholder 4"/>
          <p:cNvSpPr txBox="1">
            <a:spLocks/>
          </p:cNvSpPr>
          <p:nvPr/>
        </p:nvSpPr>
        <p:spPr>
          <a:xfrm>
            <a:off x="304800" y="1828800"/>
            <a:ext cx="8458200" cy="45720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June 22, 2017     CPC Briefing and Agenda item for Public Input </a:t>
            </a:r>
          </a:p>
          <a:p>
            <a:r>
              <a:rPr lang="en-US" sz="2400" dirty="0"/>
              <a:t>July 20, 2017       CPC Briefing and Agenda item for Action	</a:t>
            </a:r>
          </a:p>
          <a:p>
            <a:pPr marL="0" indent="0">
              <a:buNone/>
            </a:pPr>
            <a:endParaRPr lang="en-US" sz="2400" dirty="0"/>
          </a:p>
          <a:p>
            <a:pPr marL="0" indent="0">
              <a:buNone/>
            </a:pPr>
            <a:endParaRPr lang="en-US" sz="2400" dirty="0"/>
          </a:p>
          <a:p>
            <a:pPr marL="0" indent="0">
              <a:buNone/>
            </a:pPr>
            <a:r>
              <a:rPr lang="en-US" sz="2400" dirty="0"/>
              <a:t>Link to webpage:</a:t>
            </a:r>
          </a:p>
          <a:p>
            <a:pPr marL="0" indent="0">
              <a:buNone/>
            </a:pPr>
            <a:r>
              <a:rPr lang="en-US" sz="2400" dirty="0">
                <a:hlinkClick r:id="rId3"/>
              </a:rPr>
              <a:t>http://dallascityhall.com/departments/sustainabledevelopment/planning/Pages/Code-Amendments.aspx</a:t>
            </a:r>
            <a:r>
              <a:rPr lang="en-US" sz="2400" dirty="0"/>
              <a:t>  </a:t>
            </a:r>
          </a:p>
          <a:p>
            <a:pPr marL="0" indent="0">
              <a:buNone/>
            </a:pPr>
            <a:r>
              <a:rPr lang="en-US" sz="2400" dirty="0"/>
              <a:t> </a:t>
            </a:r>
          </a:p>
          <a:p>
            <a:pPr marL="0" indent="0">
              <a:buNone/>
            </a:pPr>
            <a:r>
              <a:rPr lang="en-US" sz="2400" dirty="0"/>
              <a:t>Phil Erwin, Chief Arborist     </a:t>
            </a:r>
            <a:r>
              <a:rPr lang="en-US" sz="2400" dirty="0">
                <a:hlinkClick r:id="rId4"/>
              </a:rPr>
              <a:t>philip.erwin@dallascityhall.com</a:t>
            </a:r>
            <a:r>
              <a:rPr lang="en-US" sz="2400" dirty="0"/>
              <a:t> </a:t>
            </a:r>
          </a:p>
          <a:p>
            <a:pPr marL="0" indent="0">
              <a:buNone/>
            </a:pPr>
            <a:r>
              <a:rPr lang="en-US" sz="2400" dirty="0"/>
              <a:t>Donna Moorman, Chief Planner    </a:t>
            </a:r>
            <a:r>
              <a:rPr lang="en-US" sz="2400" dirty="0">
                <a:hlinkClick r:id="rId5"/>
              </a:rPr>
              <a:t>donna.moorman@dallascityhall.com</a:t>
            </a:r>
            <a:r>
              <a:rPr lang="en-US" sz="2400" dirty="0"/>
              <a:t> </a:t>
            </a:r>
          </a:p>
          <a:p>
            <a:pPr marL="0" indent="0">
              <a:buNone/>
            </a:pPr>
            <a:endParaRPr lang="en-US" sz="2400" dirty="0"/>
          </a:p>
        </p:txBody>
      </p:sp>
    </p:spTree>
    <p:extLst>
      <p:ext uri="{BB962C8B-B14F-4D97-AF65-F5344CB8AC3E}">
        <p14:creationId xmlns:p14="http://schemas.microsoft.com/office/powerpoint/2010/main" val="1533235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normAutofit/>
          </a:bodyPr>
          <a:lstStyle/>
          <a:p>
            <a:r>
              <a:rPr lang="en-US" sz="4200" b="1" dirty="0"/>
              <a:t>APPROACH</a:t>
            </a:r>
          </a:p>
        </p:txBody>
      </p:sp>
      <p:sp>
        <p:nvSpPr>
          <p:cNvPr id="4" name="Slide Number Placeholder 3"/>
          <p:cNvSpPr>
            <a:spLocks noGrp="1"/>
          </p:cNvSpPr>
          <p:nvPr>
            <p:ph type="sldNum" sz="quarter" idx="12"/>
          </p:nvPr>
        </p:nvSpPr>
        <p:spPr/>
        <p:txBody>
          <a:bodyPr/>
          <a:lstStyle/>
          <a:p>
            <a:fld id="{F939DA61-8DBE-4DB8-AE66-E7403E851304}" type="slidenum">
              <a:rPr lang="en-US" smtClean="0"/>
              <a:pPr/>
              <a:t>4</a:t>
            </a:fld>
            <a:endParaRPr lang="en-US" dirty="0"/>
          </a:p>
        </p:txBody>
      </p:sp>
      <p:sp>
        <p:nvSpPr>
          <p:cNvPr id="6" name="Content Placeholder 5"/>
          <p:cNvSpPr txBox="1">
            <a:spLocks noGrp="1"/>
          </p:cNvSpPr>
          <p:nvPr>
            <p:ph idx="1"/>
          </p:nvPr>
        </p:nvSpPr>
        <p:spPr>
          <a:xfrm>
            <a:off x="457200" y="1447800"/>
            <a:ext cx="8229600" cy="5349157"/>
          </a:xfrm>
          <a:prstGeom prst="rect">
            <a:avLst/>
          </a:prstGeom>
          <a:noFill/>
        </p:spPr>
        <p:txBody>
          <a:bodyPr wrap="square" rtlCol="0">
            <a:spAutoFit/>
          </a:bodyPr>
          <a:lstStyle/>
          <a:p>
            <a:r>
              <a:rPr lang="en-US" sz="2200" dirty="0"/>
              <a:t>Address current and future social and environmental concerns regarding public health, air, water, and sustainable growth.</a:t>
            </a:r>
          </a:p>
          <a:p>
            <a:pPr marL="0" indent="0">
              <a:buNone/>
            </a:pPr>
            <a:endParaRPr lang="en-US" sz="400" dirty="0"/>
          </a:p>
          <a:p>
            <a:r>
              <a:rPr lang="en-US" sz="2200" dirty="0"/>
              <a:t>Maintain structure of ordinance for continuity with past PD’s.</a:t>
            </a:r>
          </a:p>
          <a:p>
            <a:pPr marL="0" indent="0">
              <a:buNone/>
            </a:pPr>
            <a:endParaRPr lang="en-US" sz="400" dirty="0"/>
          </a:p>
          <a:p>
            <a:r>
              <a:rPr lang="en-US" sz="2200" dirty="0"/>
              <a:t>Provide broader parameters and more tools for adaptability which can be applied in future PD’s without amendment, and to amend for administrative conflicts in the ordinance.</a:t>
            </a:r>
          </a:p>
          <a:p>
            <a:pPr marL="0" indent="0">
              <a:buNone/>
            </a:pPr>
            <a:endParaRPr lang="en-US" sz="400" dirty="0"/>
          </a:p>
          <a:p>
            <a:r>
              <a:rPr lang="en-US" sz="2200" dirty="0"/>
              <a:t>Complement regulations and enforcement with a landscape and tree maintenance guide for homeowners and developers.</a:t>
            </a:r>
          </a:p>
          <a:p>
            <a:pPr marL="0" indent="0">
              <a:buNone/>
            </a:pPr>
            <a:endParaRPr lang="en-US" sz="400" dirty="0"/>
          </a:p>
          <a:p>
            <a:r>
              <a:rPr lang="en-US" sz="2200" dirty="0"/>
              <a:t>Adopt uniform standards for best management practices and conform to recognized soil volume requirements based on knowledge derived from decades of peer-reviewed research.</a:t>
            </a:r>
          </a:p>
          <a:p>
            <a:pPr marL="0" indent="0">
              <a:buNone/>
            </a:pPr>
            <a:endParaRPr lang="en-US" sz="400" dirty="0"/>
          </a:p>
          <a:p>
            <a:r>
              <a:rPr lang="en-US" sz="2200" dirty="0"/>
              <a:t>Apply sustainable development standards by recognizing all costs and benefits and by seeking balanced solutions.</a:t>
            </a:r>
          </a:p>
        </p:txBody>
      </p:sp>
    </p:spTree>
    <p:extLst>
      <p:ext uri="{BB962C8B-B14F-4D97-AF65-F5344CB8AC3E}">
        <p14:creationId xmlns:p14="http://schemas.microsoft.com/office/powerpoint/2010/main" val="3031571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normAutofit/>
          </a:bodyPr>
          <a:lstStyle/>
          <a:p>
            <a:r>
              <a:rPr lang="en-US" sz="4200" b="1" dirty="0"/>
              <a:t>Sustainable Development</a:t>
            </a:r>
          </a:p>
        </p:txBody>
      </p:sp>
      <p:sp>
        <p:nvSpPr>
          <p:cNvPr id="4" name="Slide Number Placeholder 3"/>
          <p:cNvSpPr>
            <a:spLocks noGrp="1"/>
          </p:cNvSpPr>
          <p:nvPr>
            <p:ph type="sldNum" sz="quarter" idx="12"/>
          </p:nvPr>
        </p:nvSpPr>
        <p:spPr/>
        <p:txBody>
          <a:bodyPr/>
          <a:lstStyle/>
          <a:p>
            <a:fld id="{F939DA61-8DBE-4DB8-AE66-E7403E851304}" type="slidenum">
              <a:rPr lang="en-US" smtClean="0"/>
              <a:pPr/>
              <a:t>5</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055" y="2037567"/>
            <a:ext cx="77216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696200" y="6096000"/>
            <a:ext cx="1524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2021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normAutofit/>
          </a:bodyPr>
          <a:lstStyle/>
          <a:p>
            <a:r>
              <a:rPr lang="en-US" sz="4200" b="1" dirty="0"/>
              <a:t>ARTICLE X</a:t>
            </a:r>
          </a:p>
        </p:txBody>
      </p:sp>
      <p:sp>
        <p:nvSpPr>
          <p:cNvPr id="4" name="Slide Number Placeholder 3"/>
          <p:cNvSpPr>
            <a:spLocks noGrp="1"/>
          </p:cNvSpPr>
          <p:nvPr>
            <p:ph type="sldNum" sz="quarter" idx="12"/>
          </p:nvPr>
        </p:nvSpPr>
        <p:spPr/>
        <p:txBody>
          <a:bodyPr/>
          <a:lstStyle/>
          <a:p>
            <a:fld id="{F939DA61-8DBE-4DB8-AE66-E7403E851304}" type="slidenum">
              <a:rPr lang="en-US" smtClean="0"/>
              <a:pPr/>
              <a:t>6</a:t>
            </a:fld>
            <a:endParaRPr lang="en-US" dirty="0"/>
          </a:p>
        </p:txBody>
      </p:sp>
      <p:sp>
        <p:nvSpPr>
          <p:cNvPr id="6" name="Content Placeholder 5"/>
          <p:cNvSpPr txBox="1">
            <a:spLocks noGrp="1"/>
          </p:cNvSpPr>
          <p:nvPr>
            <p:ph idx="1"/>
          </p:nvPr>
        </p:nvSpPr>
        <p:spPr>
          <a:xfrm>
            <a:off x="457200" y="1600200"/>
            <a:ext cx="8229600" cy="3970318"/>
          </a:xfrm>
          <a:prstGeom prst="rect">
            <a:avLst/>
          </a:prstGeom>
          <a:noFill/>
        </p:spPr>
        <p:txBody>
          <a:bodyPr wrap="square" rtlCol="0">
            <a:spAutoFit/>
          </a:bodyPr>
          <a:lstStyle/>
          <a:p>
            <a:pPr marL="0" indent="0" algn="ctr">
              <a:spcBef>
                <a:spcPct val="20000"/>
              </a:spcBef>
              <a:buNone/>
            </a:pPr>
            <a:r>
              <a:rPr lang="en-US" sz="3000" b="1" dirty="0">
                <a:solidFill>
                  <a:prstClr val="black"/>
                </a:solidFill>
              </a:rPr>
              <a:t>LANDSCAPE AND TREE </a:t>
            </a:r>
            <a:r>
              <a:rPr lang="en-US" sz="3000" b="1" u="sng" dirty="0">
                <a:solidFill>
                  <a:prstClr val="black"/>
                </a:solidFill>
              </a:rPr>
              <a:t>CONSERVATION</a:t>
            </a:r>
            <a:r>
              <a:rPr lang="en-US" sz="3000" b="1" dirty="0">
                <a:solidFill>
                  <a:prstClr val="black"/>
                </a:solidFill>
              </a:rPr>
              <a:t> </a:t>
            </a:r>
            <a:r>
              <a:rPr lang="en-US" sz="3000" b="1" strike="sngStrike" dirty="0">
                <a:solidFill>
                  <a:prstClr val="black"/>
                </a:solidFill>
              </a:rPr>
              <a:t>PRESERVATION</a:t>
            </a:r>
            <a:r>
              <a:rPr lang="en-US" sz="3000" b="1" dirty="0">
                <a:solidFill>
                  <a:prstClr val="black"/>
                </a:solidFill>
              </a:rPr>
              <a:t> REGULATIONS</a:t>
            </a:r>
          </a:p>
          <a:p>
            <a:pPr marL="0" indent="0">
              <a:spcBef>
                <a:spcPct val="20000"/>
              </a:spcBef>
              <a:buNone/>
            </a:pPr>
            <a:endParaRPr lang="en-US" dirty="0">
              <a:solidFill>
                <a:prstClr val="black"/>
              </a:solidFill>
            </a:endParaRPr>
          </a:p>
          <a:p>
            <a:pPr marL="0" indent="0">
              <a:spcBef>
                <a:spcPct val="20000"/>
              </a:spcBef>
              <a:buNone/>
            </a:pPr>
            <a:r>
              <a:rPr lang="en-US" dirty="0">
                <a:solidFill>
                  <a:prstClr val="black"/>
                </a:solidFill>
              </a:rPr>
              <a:t>Division 51A-10.100.  In General</a:t>
            </a:r>
          </a:p>
          <a:p>
            <a:pPr marL="0" indent="0">
              <a:spcBef>
                <a:spcPct val="20000"/>
              </a:spcBef>
              <a:buNone/>
            </a:pPr>
            <a:r>
              <a:rPr lang="en-US" dirty="0">
                <a:solidFill>
                  <a:prstClr val="black"/>
                </a:solidFill>
              </a:rPr>
              <a:t>Division 51A-10.120.  Landscaping</a:t>
            </a:r>
          </a:p>
          <a:p>
            <a:pPr marL="0" indent="0">
              <a:spcBef>
                <a:spcPct val="20000"/>
              </a:spcBef>
              <a:buNone/>
            </a:pPr>
            <a:r>
              <a:rPr lang="en-US" dirty="0">
                <a:solidFill>
                  <a:prstClr val="black"/>
                </a:solidFill>
              </a:rPr>
              <a:t>Division 51A-10.130.  </a:t>
            </a:r>
            <a:r>
              <a:rPr lang="en-US" u="sng" dirty="0">
                <a:solidFill>
                  <a:prstClr val="black"/>
                </a:solidFill>
              </a:rPr>
              <a:t>Urban Forest Conservation</a:t>
            </a:r>
          </a:p>
          <a:p>
            <a:pPr marL="0" indent="0">
              <a:spcBef>
                <a:spcPct val="20000"/>
              </a:spcBef>
              <a:buNone/>
            </a:pPr>
            <a:r>
              <a:rPr lang="en-US" dirty="0">
                <a:solidFill>
                  <a:prstClr val="black"/>
                </a:solidFill>
              </a:rPr>
              <a:t>   </a:t>
            </a:r>
            <a:r>
              <a:rPr lang="en-US" strike="sngStrike" dirty="0">
                <a:solidFill>
                  <a:prstClr val="black"/>
                </a:solidFill>
              </a:rPr>
              <a:t>Tree Preservation, Removal, and Replacement</a:t>
            </a:r>
          </a:p>
        </p:txBody>
      </p:sp>
    </p:spTree>
    <p:extLst>
      <p:ext uri="{BB962C8B-B14F-4D97-AF65-F5344CB8AC3E}">
        <p14:creationId xmlns:p14="http://schemas.microsoft.com/office/powerpoint/2010/main" val="3352489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normAutofit fontScale="90000"/>
          </a:bodyPr>
          <a:lstStyle/>
          <a:p>
            <a:r>
              <a:rPr lang="en-US" sz="3600" b="1" dirty="0"/>
              <a:t/>
            </a:r>
            <a:br>
              <a:rPr lang="en-US" sz="3600" b="1" dirty="0"/>
            </a:br>
            <a:r>
              <a:rPr lang="en-US" sz="4700" b="1" dirty="0"/>
              <a:t>IN GENERAL </a:t>
            </a:r>
            <a:r>
              <a:rPr lang="en-US" sz="4700" b="1" dirty="0" smtClean="0"/>
              <a:t/>
            </a:r>
            <a:br>
              <a:rPr lang="en-US" sz="4700" b="1" dirty="0" smtClean="0"/>
            </a:br>
            <a:r>
              <a:rPr lang="en-US" sz="4000" b="1" dirty="0" smtClean="0"/>
              <a:t>(</a:t>
            </a:r>
            <a:r>
              <a:rPr lang="en-US" sz="4000" b="1" dirty="0"/>
              <a:t>10.100)</a:t>
            </a:r>
            <a:r>
              <a:rPr lang="en-US" sz="3600" b="1" dirty="0"/>
              <a:t/>
            </a:r>
            <a:br>
              <a:rPr lang="en-US" sz="3600" b="1" dirty="0"/>
            </a:br>
            <a:endParaRPr lang="en-US" sz="3600" b="1" dirty="0"/>
          </a:p>
        </p:txBody>
      </p:sp>
      <p:sp>
        <p:nvSpPr>
          <p:cNvPr id="4" name="Slide Number Placeholder 3"/>
          <p:cNvSpPr>
            <a:spLocks noGrp="1"/>
          </p:cNvSpPr>
          <p:nvPr>
            <p:ph type="sldNum" sz="quarter" idx="12"/>
          </p:nvPr>
        </p:nvSpPr>
        <p:spPr/>
        <p:txBody>
          <a:bodyPr/>
          <a:lstStyle/>
          <a:p>
            <a:fld id="{F939DA61-8DBE-4DB8-AE66-E7403E851304}" type="slidenum">
              <a:rPr lang="en-US" smtClean="0"/>
              <a:pPr/>
              <a:t>7</a:t>
            </a:fld>
            <a:endParaRPr lang="en-US" dirty="0"/>
          </a:p>
        </p:txBody>
      </p:sp>
      <p:sp>
        <p:nvSpPr>
          <p:cNvPr id="6" name="Content Placeholder 4"/>
          <p:cNvSpPr>
            <a:spLocks noGrp="1"/>
          </p:cNvSpPr>
          <p:nvPr>
            <p:ph sz="half" idx="4294967295"/>
          </p:nvPr>
        </p:nvSpPr>
        <p:spPr>
          <a:xfrm>
            <a:off x="152400" y="2057400"/>
            <a:ext cx="3886200" cy="3962400"/>
          </a:xfrm>
          <a:prstGeom prst="rect">
            <a:avLst/>
          </a:prstGeom>
        </p:spPr>
        <p:txBody>
          <a:bodyPr>
            <a:normAutofit/>
          </a:bodyPr>
          <a:lstStyle/>
          <a:p>
            <a:pPr marL="0" indent="0">
              <a:buNone/>
            </a:pPr>
            <a:r>
              <a:rPr lang="en-US" sz="1900" dirty="0"/>
              <a:t>      .101	Definitions</a:t>
            </a:r>
          </a:p>
          <a:p>
            <a:pPr marL="0" indent="0">
              <a:buNone/>
            </a:pPr>
            <a:r>
              <a:rPr lang="en-US" sz="1900" dirty="0"/>
              <a:t>      .102   Purpose</a:t>
            </a:r>
          </a:p>
          <a:p>
            <a:pPr marL="0" indent="0">
              <a:buNone/>
            </a:pPr>
            <a:r>
              <a:rPr lang="en-US" sz="1900" dirty="0"/>
              <a:t>      .103   Acceptable Plant Material</a:t>
            </a:r>
          </a:p>
          <a:p>
            <a:pPr marL="0" indent="0">
              <a:buNone/>
            </a:pPr>
            <a:r>
              <a:rPr lang="en-US" sz="1900" dirty="0"/>
              <a:t>      .104   Planting Area Requirements</a:t>
            </a:r>
          </a:p>
          <a:p>
            <a:pPr marL="0" indent="0">
              <a:buNone/>
            </a:pPr>
            <a:r>
              <a:rPr lang="en-US" sz="1900" dirty="0"/>
              <a:t>      .105   Protection of Planting Areas</a:t>
            </a:r>
          </a:p>
          <a:p>
            <a:pPr marL="0" indent="0">
              <a:buNone/>
            </a:pPr>
            <a:r>
              <a:rPr lang="en-US" sz="1900" dirty="0"/>
              <a:t>      .106   Irrigation Requirements</a:t>
            </a:r>
          </a:p>
          <a:p>
            <a:pPr marL="0" indent="0">
              <a:buNone/>
            </a:pPr>
            <a:r>
              <a:rPr lang="en-US" sz="1900" dirty="0"/>
              <a:t>      .107   Planters allowed</a:t>
            </a:r>
          </a:p>
          <a:p>
            <a:pPr marL="0" indent="0">
              <a:buNone/>
            </a:pPr>
            <a:endParaRPr lang="en-US" sz="1900" dirty="0"/>
          </a:p>
          <a:p>
            <a:pPr marL="0" indent="0">
              <a:buNone/>
            </a:pPr>
            <a:r>
              <a:rPr lang="en-US" sz="1900" dirty="0"/>
              <a:t>      .108   General Maintenance</a:t>
            </a:r>
          </a:p>
          <a:p>
            <a:pPr marL="0" indent="0">
              <a:buNone/>
            </a:pPr>
            <a:r>
              <a:rPr lang="en-US" sz="1900" dirty="0"/>
              <a:t>      .109   References</a:t>
            </a:r>
          </a:p>
          <a:p>
            <a:pPr marL="0" indent="0">
              <a:buNone/>
            </a:pPr>
            <a:r>
              <a:rPr lang="en-US" sz="1900" dirty="0"/>
              <a:t>      .110   Special Exception</a:t>
            </a:r>
          </a:p>
        </p:txBody>
      </p:sp>
      <p:sp>
        <p:nvSpPr>
          <p:cNvPr id="7" name="Content Placeholder 6"/>
          <p:cNvSpPr>
            <a:spLocks noGrp="1"/>
          </p:cNvSpPr>
          <p:nvPr>
            <p:ph sz="quarter" idx="4294967295"/>
          </p:nvPr>
        </p:nvSpPr>
        <p:spPr>
          <a:xfrm>
            <a:off x="3810000" y="2057400"/>
            <a:ext cx="5181600" cy="3810000"/>
          </a:xfrm>
          <a:prstGeom prst="rect">
            <a:avLst/>
          </a:prstGeom>
        </p:spPr>
        <p:txBody>
          <a:bodyPr>
            <a:noAutofit/>
          </a:bodyPr>
          <a:lstStyle/>
          <a:p>
            <a:pPr marL="0" indent="0">
              <a:buNone/>
            </a:pPr>
            <a:r>
              <a:rPr lang="en-US" sz="1900" dirty="0"/>
              <a:t>      .101	   Definitions</a:t>
            </a:r>
          </a:p>
          <a:p>
            <a:pPr marL="0" indent="0">
              <a:buNone/>
            </a:pPr>
            <a:r>
              <a:rPr lang="en-US" sz="1900" dirty="0"/>
              <a:t>      .102  	   Purpose</a:t>
            </a:r>
          </a:p>
          <a:p>
            <a:pPr marL="0" indent="0">
              <a:buNone/>
            </a:pPr>
            <a:r>
              <a:rPr lang="en-US" sz="1900" dirty="0"/>
              <a:t>      .103      Acceptable Plant Material</a:t>
            </a:r>
          </a:p>
          <a:p>
            <a:pPr marL="0" indent="0">
              <a:buNone/>
            </a:pPr>
            <a:r>
              <a:rPr lang="en-US" sz="1900" dirty="0"/>
              <a:t>      .104      </a:t>
            </a:r>
            <a:r>
              <a:rPr lang="en-US" sz="1900" u="sng" dirty="0"/>
              <a:t>Soil and </a:t>
            </a:r>
            <a:r>
              <a:rPr lang="en-US" sz="1900" dirty="0"/>
              <a:t>Planting Area Requirements</a:t>
            </a:r>
          </a:p>
          <a:p>
            <a:pPr marL="0" indent="0">
              <a:buNone/>
            </a:pPr>
            <a:r>
              <a:rPr lang="en-US" sz="1900" dirty="0"/>
              <a:t>      .105      Protection of Planting Areas</a:t>
            </a:r>
          </a:p>
          <a:p>
            <a:pPr marL="0" indent="0">
              <a:buNone/>
            </a:pPr>
            <a:r>
              <a:rPr lang="en-US" sz="1900" dirty="0"/>
              <a:t>      .106      Irrigation Requirements</a:t>
            </a:r>
          </a:p>
          <a:p>
            <a:pPr marL="0" indent="0">
              <a:buNone/>
            </a:pPr>
            <a:r>
              <a:rPr lang="en-US" sz="1900" dirty="0"/>
              <a:t>      .107      Planters allowed</a:t>
            </a:r>
          </a:p>
          <a:p>
            <a:pPr marL="0" indent="0">
              <a:buNone/>
            </a:pPr>
            <a:r>
              <a:rPr lang="en-US" sz="1900" dirty="0"/>
              <a:t>      .107.1   </a:t>
            </a:r>
            <a:r>
              <a:rPr lang="en-US" sz="1900" u="sng" dirty="0"/>
              <a:t>Pedestrian Pathways</a:t>
            </a:r>
          </a:p>
          <a:p>
            <a:pPr marL="0" indent="0">
              <a:buNone/>
            </a:pPr>
            <a:r>
              <a:rPr lang="en-US" sz="1900" dirty="0"/>
              <a:t>      .108      General Maintenance</a:t>
            </a:r>
          </a:p>
          <a:p>
            <a:pPr marL="0" indent="0">
              <a:buNone/>
            </a:pPr>
            <a:r>
              <a:rPr lang="en-US" sz="1900" dirty="0"/>
              <a:t>      .109      </a:t>
            </a:r>
            <a:r>
              <a:rPr lang="en-US" sz="1900" u="sng" dirty="0"/>
              <a:t>Landscape and Tree Manual</a:t>
            </a:r>
          </a:p>
          <a:p>
            <a:pPr marL="0" indent="0">
              <a:buNone/>
            </a:pPr>
            <a:r>
              <a:rPr lang="en-US" sz="1900" dirty="0"/>
              <a:t>      .110      Special Exception</a:t>
            </a:r>
            <a:r>
              <a:rPr lang="en-US" sz="1900" u="sng" dirty="0"/>
              <a:t>s </a:t>
            </a:r>
          </a:p>
        </p:txBody>
      </p:sp>
      <p:sp>
        <p:nvSpPr>
          <p:cNvPr id="8" name="TextBox 7"/>
          <p:cNvSpPr txBox="1"/>
          <p:nvPr/>
        </p:nvSpPr>
        <p:spPr>
          <a:xfrm>
            <a:off x="533400" y="1708666"/>
            <a:ext cx="916276" cy="369332"/>
          </a:xfrm>
          <a:prstGeom prst="rect">
            <a:avLst/>
          </a:prstGeom>
          <a:noFill/>
        </p:spPr>
        <p:txBody>
          <a:bodyPr wrap="none" rtlCol="0">
            <a:spAutoFit/>
          </a:bodyPr>
          <a:lstStyle/>
          <a:p>
            <a:r>
              <a:rPr lang="en-US" b="1" dirty="0"/>
              <a:t>Existing</a:t>
            </a:r>
          </a:p>
        </p:txBody>
      </p:sp>
      <p:sp>
        <p:nvSpPr>
          <p:cNvPr id="9" name="TextBox 8"/>
          <p:cNvSpPr txBox="1"/>
          <p:nvPr/>
        </p:nvSpPr>
        <p:spPr>
          <a:xfrm>
            <a:off x="4191000" y="1708666"/>
            <a:ext cx="1087542" cy="369332"/>
          </a:xfrm>
          <a:prstGeom prst="rect">
            <a:avLst/>
          </a:prstGeom>
          <a:noFill/>
        </p:spPr>
        <p:txBody>
          <a:bodyPr wrap="none" rtlCol="0">
            <a:spAutoFit/>
          </a:bodyPr>
          <a:lstStyle/>
          <a:p>
            <a:r>
              <a:rPr lang="en-US" b="1" dirty="0"/>
              <a:t>Proposed</a:t>
            </a:r>
          </a:p>
        </p:txBody>
      </p:sp>
    </p:spTree>
    <p:extLst>
      <p:ext uri="{BB962C8B-B14F-4D97-AF65-F5344CB8AC3E}">
        <p14:creationId xmlns:p14="http://schemas.microsoft.com/office/powerpoint/2010/main" val="2187963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normAutofit fontScale="90000"/>
          </a:bodyPr>
          <a:lstStyle/>
          <a:p>
            <a:r>
              <a:rPr lang="en-US" sz="3600" b="1" dirty="0"/>
              <a:t/>
            </a:r>
            <a:br>
              <a:rPr lang="en-US" sz="3600" b="1" dirty="0"/>
            </a:br>
            <a:r>
              <a:rPr lang="en-US" sz="4700" b="1" dirty="0"/>
              <a:t>IN GENERAL </a:t>
            </a:r>
            <a:r>
              <a:rPr lang="en-US" sz="4700" b="1" dirty="0" smtClean="0"/>
              <a:t/>
            </a:r>
            <a:br>
              <a:rPr lang="en-US" sz="4700" b="1" dirty="0" smtClean="0"/>
            </a:br>
            <a:r>
              <a:rPr lang="en-US" sz="4000" b="1" dirty="0" smtClean="0"/>
              <a:t>(</a:t>
            </a:r>
            <a:r>
              <a:rPr lang="en-US" sz="4000" b="1" dirty="0"/>
              <a:t>10.100)</a:t>
            </a:r>
            <a:r>
              <a:rPr lang="en-US" sz="3600" b="1" dirty="0"/>
              <a:t/>
            </a:r>
            <a:br>
              <a:rPr lang="en-US" sz="3600" b="1" dirty="0"/>
            </a:br>
            <a:endParaRPr lang="en-US" sz="3600" b="1" dirty="0"/>
          </a:p>
        </p:txBody>
      </p:sp>
      <p:sp>
        <p:nvSpPr>
          <p:cNvPr id="4" name="Slide Number Placeholder 3"/>
          <p:cNvSpPr>
            <a:spLocks noGrp="1"/>
          </p:cNvSpPr>
          <p:nvPr>
            <p:ph type="sldNum" sz="quarter" idx="12"/>
          </p:nvPr>
        </p:nvSpPr>
        <p:spPr/>
        <p:txBody>
          <a:bodyPr/>
          <a:lstStyle/>
          <a:p>
            <a:fld id="{F939DA61-8DBE-4DB8-AE66-E7403E851304}" type="slidenum">
              <a:rPr lang="en-US" smtClean="0"/>
              <a:pPr/>
              <a:t>8</a:t>
            </a:fld>
            <a:endParaRPr lang="en-US" dirty="0"/>
          </a:p>
        </p:txBody>
      </p:sp>
      <p:sp>
        <p:nvSpPr>
          <p:cNvPr id="10" name="Content Placeholder 3"/>
          <p:cNvSpPr>
            <a:spLocks noGrp="1"/>
          </p:cNvSpPr>
          <p:nvPr>
            <p:ph idx="1"/>
          </p:nvPr>
        </p:nvSpPr>
        <p:spPr>
          <a:xfrm>
            <a:off x="3962400" y="1905000"/>
            <a:ext cx="4953000" cy="4038600"/>
          </a:xfrm>
        </p:spPr>
        <p:txBody>
          <a:bodyPr>
            <a:normAutofit lnSpcReduction="10000"/>
          </a:bodyPr>
          <a:lstStyle/>
          <a:p>
            <a:r>
              <a:rPr lang="en-US" sz="1600" b="1" dirty="0"/>
              <a:t>Definitions added and/or amended </a:t>
            </a:r>
            <a:r>
              <a:rPr lang="en-US" sz="1600" b="1" dirty="0">
                <a:solidFill>
                  <a:srgbClr val="FF0000"/>
                </a:solidFill>
              </a:rPr>
              <a:t>(10.101)</a:t>
            </a:r>
          </a:p>
          <a:p>
            <a:pPr marL="0" indent="0">
              <a:buNone/>
            </a:pPr>
            <a:endParaRPr lang="en-US" sz="1600" b="1" dirty="0">
              <a:solidFill>
                <a:srgbClr val="FF0000"/>
              </a:solidFill>
            </a:endParaRPr>
          </a:p>
          <a:p>
            <a:r>
              <a:rPr lang="en-US" sz="1600" b="1" dirty="0"/>
              <a:t>Purpose statement amended:  focus on conservation, address water conservation and green infrastructure </a:t>
            </a:r>
            <a:r>
              <a:rPr lang="en-US" sz="1600" b="1" dirty="0">
                <a:solidFill>
                  <a:srgbClr val="FF0000"/>
                </a:solidFill>
              </a:rPr>
              <a:t>(10.102)</a:t>
            </a:r>
          </a:p>
          <a:p>
            <a:pPr marL="0" indent="0">
              <a:buNone/>
            </a:pPr>
            <a:endParaRPr lang="en-US" sz="1600" b="1" dirty="0">
              <a:solidFill>
                <a:srgbClr val="FF0000"/>
              </a:solidFill>
            </a:endParaRPr>
          </a:p>
          <a:p>
            <a:r>
              <a:rPr lang="en-US" sz="1600" b="1" dirty="0"/>
              <a:t>Restricted artificial and invasive plants from meeting landscape requirements, associated acceptable plant materials will be listed separately in the Manual </a:t>
            </a:r>
            <a:r>
              <a:rPr lang="en-US" sz="1600" b="1" dirty="0">
                <a:solidFill>
                  <a:srgbClr val="FF0000"/>
                </a:solidFill>
              </a:rPr>
              <a:t>(10.103)</a:t>
            </a:r>
          </a:p>
          <a:p>
            <a:pPr marL="0" indent="0">
              <a:buNone/>
            </a:pPr>
            <a:endParaRPr lang="en-US" sz="1600" b="1" dirty="0">
              <a:solidFill>
                <a:srgbClr val="FF0000"/>
              </a:solidFill>
            </a:endParaRPr>
          </a:p>
          <a:p>
            <a:r>
              <a:rPr lang="en-US" sz="1600" b="1" dirty="0"/>
              <a:t>Soil and planting area requirements were significantly amended to specify general and alternative soil conditions, and to establish planting distances and restrictions </a:t>
            </a:r>
            <a:r>
              <a:rPr lang="en-US" sz="1600" b="1" dirty="0">
                <a:solidFill>
                  <a:srgbClr val="FF0000"/>
                </a:solidFill>
              </a:rPr>
              <a:t>(10.104)</a:t>
            </a:r>
          </a:p>
        </p:txBody>
      </p:sp>
      <p:sp>
        <p:nvSpPr>
          <p:cNvPr id="12" name="Text Placeholder 4"/>
          <p:cNvSpPr txBox="1">
            <a:spLocks/>
          </p:cNvSpPr>
          <p:nvPr/>
        </p:nvSpPr>
        <p:spPr>
          <a:xfrm>
            <a:off x="0" y="1905000"/>
            <a:ext cx="4550875" cy="40386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b="1" dirty="0">
                <a:solidFill>
                  <a:srgbClr val="FF0000"/>
                </a:solidFill>
              </a:rPr>
              <a:t>      .101      Definitions</a:t>
            </a:r>
          </a:p>
          <a:p>
            <a:pPr marL="0" indent="0">
              <a:buNone/>
            </a:pPr>
            <a:r>
              <a:rPr lang="en-US" sz="1800" b="1" dirty="0">
                <a:solidFill>
                  <a:srgbClr val="FF0000"/>
                </a:solidFill>
              </a:rPr>
              <a:t>      .102      Purpose</a:t>
            </a:r>
          </a:p>
          <a:p>
            <a:pPr marL="0" indent="0">
              <a:buNone/>
            </a:pPr>
            <a:r>
              <a:rPr lang="en-US" sz="1800" b="1" dirty="0">
                <a:solidFill>
                  <a:srgbClr val="FF0000"/>
                </a:solidFill>
              </a:rPr>
              <a:t>      .103      Acceptable Plant Material</a:t>
            </a:r>
          </a:p>
          <a:p>
            <a:pPr marL="0" indent="0">
              <a:buNone/>
            </a:pPr>
            <a:r>
              <a:rPr lang="en-US" sz="1800" b="1" dirty="0">
                <a:solidFill>
                  <a:srgbClr val="FF0000"/>
                </a:solidFill>
              </a:rPr>
              <a:t>      .104      </a:t>
            </a:r>
            <a:r>
              <a:rPr lang="en-US" sz="1800" b="1" u="sng" dirty="0">
                <a:solidFill>
                  <a:srgbClr val="FF0000"/>
                </a:solidFill>
              </a:rPr>
              <a:t>Soil and</a:t>
            </a:r>
            <a:r>
              <a:rPr lang="en-US" sz="1800" b="1" dirty="0">
                <a:solidFill>
                  <a:srgbClr val="FF0000"/>
                </a:solidFill>
              </a:rPr>
              <a:t> Planting Area </a:t>
            </a:r>
          </a:p>
          <a:p>
            <a:pPr marL="0" indent="0">
              <a:buNone/>
            </a:pPr>
            <a:r>
              <a:rPr lang="en-US" sz="1800" b="1" dirty="0">
                <a:solidFill>
                  <a:srgbClr val="FF0000"/>
                </a:solidFill>
              </a:rPr>
              <a:t>	  Requirements</a:t>
            </a:r>
          </a:p>
          <a:p>
            <a:pPr marL="0" indent="0">
              <a:buNone/>
            </a:pPr>
            <a:r>
              <a:rPr lang="en-US" sz="1800" b="1" dirty="0"/>
              <a:t>      </a:t>
            </a:r>
            <a:r>
              <a:rPr lang="en-US" sz="1800" dirty="0">
                <a:solidFill>
                  <a:schemeClr val="tx1">
                    <a:lumMod val="50000"/>
                    <a:lumOff val="50000"/>
                  </a:schemeClr>
                </a:solidFill>
              </a:rPr>
              <a:t>.105      Protection of Planting Areas</a:t>
            </a:r>
          </a:p>
          <a:p>
            <a:pPr marL="0" indent="0">
              <a:buNone/>
            </a:pPr>
            <a:r>
              <a:rPr lang="en-US" sz="1800" dirty="0">
                <a:solidFill>
                  <a:schemeClr val="tx1">
                    <a:lumMod val="50000"/>
                    <a:lumOff val="50000"/>
                  </a:schemeClr>
                </a:solidFill>
              </a:rPr>
              <a:t>      .106      Irrigation Requirements</a:t>
            </a:r>
          </a:p>
          <a:p>
            <a:pPr marL="0" indent="0">
              <a:buNone/>
            </a:pPr>
            <a:r>
              <a:rPr lang="en-US" sz="1800" dirty="0">
                <a:solidFill>
                  <a:schemeClr val="tx1">
                    <a:lumMod val="50000"/>
                    <a:lumOff val="50000"/>
                  </a:schemeClr>
                </a:solidFill>
              </a:rPr>
              <a:t>      .107      Planters allowed</a:t>
            </a:r>
          </a:p>
          <a:p>
            <a:pPr marL="0" indent="0">
              <a:buNone/>
            </a:pPr>
            <a:r>
              <a:rPr lang="en-US" sz="1800" dirty="0">
                <a:solidFill>
                  <a:schemeClr val="tx1">
                    <a:lumMod val="50000"/>
                    <a:lumOff val="50000"/>
                  </a:schemeClr>
                </a:solidFill>
              </a:rPr>
              <a:t>      .107.1   </a:t>
            </a:r>
            <a:r>
              <a:rPr lang="en-US" sz="1800" u="sng" dirty="0">
                <a:solidFill>
                  <a:schemeClr val="tx1">
                    <a:lumMod val="50000"/>
                    <a:lumOff val="50000"/>
                  </a:schemeClr>
                </a:solidFill>
              </a:rPr>
              <a:t>Pedestrian Pathways</a:t>
            </a:r>
          </a:p>
          <a:p>
            <a:pPr marL="0" indent="0">
              <a:buNone/>
            </a:pPr>
            <a:r>
              <a:rPr lang="en-US" sz="1800" dirty="0">
                <a:solidFill>
                  <a:schemeClr val="tx1">
                    <a:lumMod val="50000"/>
                    <a:lumOff val="50000"/>
                  </a:schemeClr>
                </a:solidFill>
              </a:rPr>
              <a:t>      .108      General Maintenance</a:t>
            </a:r>
          </a:p>
          <a:p>
            <a:pPr marL="0" indent="0">
              <a:buNone/>
            </a:pPr>
            <a:r>
              <a:rPr lang="en-US" sz="1800" dirty="0">
                <a:solidFill>
                  <a:schemeClr val="tx1">
                    <a:lumMod val="50000"/>
                    <a:lumOff val="50000"/>
                  </a:schemeClr>
                </a:solidFill>
              </a:rPr>
              <a:t>      .109      </a:t>
            </a:r>
            <a:r>
              <a:rPr lang="en-US" sz="1800" u="sng" dirty="0">
                <a:solidFill>
                  <a:schemeClr val="tx1">
                    <a:lumMod val="50000"/>
                    <a:lumOff val="50000"/>
                  </a:schemeClr>
                </a:solidFill>
              </a:rPr>
              <a:t>Landscape and Tree Manual</a:t>
            </a:r>
          </a:p>
          <a:p>
            <a:pPr marL="0" indent="0">
              <a:buNone/>
            </a:pPr>
            <a:r>
              <a:rPr lang="en-US" sz="1800" dirty="0">
                <a:solidFill>
                  <a:schemeClr val="tx1">
                    <a:lumMod val="50000"/>
                    <a:lumOff val="50000"/>
                  </a:schemeClr>
                </a:solidFill>
              </a:rPr>
              <a:t>      .110      Special Exceptions</a:t>
            </a:r>
          </a:p>
          <a:p>
            <a:endParaRPr lang="en-US" sz="1600" dirty="0"/>
          </a:p>
        </p:txBody>
      </p:sp>
    </p:spTree>
    <p:extLst>
      <p:ext uri="{BB962C8B-B14F-4D97-AF65-F5344CB8AC3E}">
        <p14:creationId xmlns:p14="http://schemas.microsoft.com/office/powerpoint/2010/main" val="966714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normAutofit fontScale="90000"/>
          </a:bodyPr>
          <a:lstStyle/>
          <a:p>
            <a:r>
              <a:rPr lang="en-US" sz="4700" b="1" dirty="0"/>
              <a:t>IN GENERAL </a:t>
            </a:r>
            <a:r>
              <a:rPr lang="en-US" sz="4200" b="1" dirty="0" smtClean="0"/>
              <a:t/>
            </a:r>
            <a:br>
              <a:rPr lang="en-US" sz="4200" b="1" dirty="0" smtClean="0"/>
            </a:br>
            <a:r>
              <a:rPr lang="en-US" sz="4000" b="1" dirty="0" smtClean="0"/>
              <a:t>(</a:t>
            </a:r>
            <a:r>
              <a:rPr lang="en-US" sz="4000" b="1" dirty="0"/>
              <a:t>10.104)</a:t>
            </a:r>
          </a:p>
        </p:txBody>
      </p:sp>
      <p:sp>
        <p:nvSpPr>
          <p:cNvPr id="4" name="Slide Number Placeholder 3"/>
          <p:cNvSpPr>
            <a:spLocks noGrp="1"/>
          </p:cNvSpPr>
          <p:nvPr>
            <p:ph type="sldNum" sz="quarter" idx="12"/>
          </p:nvPr>
        </p:nvSpPr>
        <p:spPr/>
        <p:txBody>
          <a:bodyPr/>
          <a:lstStyle/>
          <a:p>
            <a:fld id="{F939DA61-8DBE-4DB8-AE66-E7403E851304}" type="slidenum">
              <a:rPr lang="en-US" smtClean="0"/>
              <a:pPr/>
              <a:t>9</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47800"/>
            <a:ext cx="5611813" cy="4807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36952" y="5879812"/>
            <a:ext cx="4191000" cy="584775"/>
          </a:xfrm>
          <a:prstGeom prst="rect">
            <a:avLst/>
          </a:prstGeom>
          <a:noFill/>
        </p:spPr>
        <p:txBody>
          <a:bodyPr wrap="square" rtlCol="0">
            <a:spAutoFit/>
          </a:bodyPr>
          <a:lstStyle/>
          <a:p>
            <a:r>
              <a:rPr lang="en-US" sz="1600" dirty="0"/>
              <a:t>Chart: James Urban, (</a:t>
            </a:r>
            <a:r>
              <a:rPr lang="en-US" sz="1600" i="1" dirty="0"/>
              <a:t>Up By Roots</a:t>
            </a:r>
            <a:r>
              <a:rPr lang="en-US" sz="1600" dirty="0"/>
              <a:t>, ISA Press, 2008)</a:t>
            </a:r>
          </a:p>
        </p:txBody>
      </p:sp>
      <p:pic>
        <p:nvPicPr>
          <p:cNvPr id="8" name="Picture 7"/>
          <p:cNvPicPr>
            <a:picLocks noChangeAspect="1"/>
          </p:cNvPicPr>
          <p:nvPr/>
        </p:nvPicPr>
        <p:blipFill>
          <a:blip r:embed="rId4"/>
          <a:stretch>
            <a:fillRect/>
          </a:stretch>
        </p:blipFill>
        <p:spPr>
          <a:xfrm>
            <a:off x="6182095" y="1466589"/>
            <a:ext cx="2961905" cy="4580952"/>
          </a:xfrm>
          <a:prstGeom prst="rect">
            <a:avLst/>
          </a:prstGeom>
        </p:spPr>
      </p:pic>
      <p:sp>
        <p:nvSpPr>
          <p:cNvPr id="3" name="TextBox 2"/>
          <p:cNvSpPr txBox="1"/>
          <p:nvPr/>
        </p:nvSpPr>
        <p:spPr>
          <a:xfrm>
            <a:off x="6248400" y="6070395"/>
            <a:ext cx="1153842" cy="338554"/>
          </a:xfrm>
          <a:prstGeom prst="rect">
            <a:avLst/>
          </a:prstGeom>
          <a:noFill/>
        </p:spPr>
        <p:txBody>
          <a:bodyPr wrap="none" rtlCol="0">
            <a:spAutoFit/>
          </a:bodyPr>
          <a:lstStyle/>
          <a:p>
            <a:r>
              <a:rPr lang="en-US" sz="1600" dirty="0"/>
              <a:t>Casey Trees</a:t>
            </a:r>
          </a:p>
        </p:txBody>
      </p:sp>
    </p:spTree>
    <p:extLst>
      <p:ext uri="{BB962C8B-B14F-4D97-AF65-F5344CB8AC3E}">
        <p14:creationId xmlns:p14="http://schemas.microsoft.com/office/powerpoint/2010/main" val="39074455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7B2439A4BA3344C98504EA04A1E87A3" ma:contentTypeVersion="0" ma:contentTypeDescription="Create a new document." ma:contentTypeScope="" ma:versionID="feb91a06c9919b6e12607075502312ca">
  <xsd:schema xmlns:xsd="http://www.w3.org/2001/XMLSchema" xmlns:xs="http://www.w3.org/2001/XMLSchema" xmlns:p="http://schemas.microsoft.com/office/2006/metadata/properties" targetNamespace="http://schemas.microsoft.com/office/2006/metadata/properties" ma:root="true" ma:fieldsID="f5fff7a9b485545aed709d839c9ac1c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74EF791-D533-4C98-B32C-FC3B97AA9363}"/>
</file>

<file path=customXml/itemProps2.xml><?xml version="1.0" encoding="utf-8"?>
<ds:datastoreItem xmlns:ds="http://schemas.openxmlformats.org/officeDocument/2006/customXml" ds:itemID="{446EFA09-3070-426C-BCB3-413DE18DD041}"/>
</file>

<file path=customXml/itemProps3.xml><?xml version="1.0" encoding="utf-8"?>
<ds:datastoreItem xmlns:ds="http://schemas.openxmlformats.org/officeDocument/2006/customXml" ds:itemID="{3922D9E1-7979-4944-B709-3F29F9832E83}"/>
</file>

<file path=docProps/app.xml><?xml version="1.0" encoding="utf-8"?>
<Properties xmlns="http://schemas.openxmlformats.org/officeDocument/2006/extended-properties" xmlns:vt="http://schemas.openxmlformats.org/officeDocument/2006/docPropsVTypes">
  <TotalTime>22072</TotalTime>
  <Words>2123</Words>
  <Application>Microsoft Office PowerPoint</Application>
  <PresentationFormat>On-screen Show (4:3)</PresentationFormat>
  <Paragraphs>425</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ARTICLE X   LANDSCAPE AND TREE CONSERVATION REGULATIONS</vt:lpstr>
      <vt:lpstr>PURPOSE STATEMENT</vt:lpstr>
      <vt:lpstr>PURPOSE STATEMENT</vt:lpstr>
      <vt:lpstr>APPROACH</vt:lpstr>
      <vt:lpstr>Sustainable Development</vt:lpstr>
      <vt:lpstr>ARTICLE X</vt:lpstr>
      <vt:lpstr> IN GENERAL  (10.100) </vt:lpstr>
      <vt:lpstr> IN GENERAL  (10.100) </vt:lpstr>
      <vt:lpstr>IN GENERAL  (10.104)</vt:lpstr>
      <vt:lpstr> IN GENERAL  (10.100) </vt:lpstr>
      <vt:lpstr> LANDSCAPING  (10.120) </vt:lpstr>
      <vt:lpstr> LANDSCAPING  (10.121, 10.122, 10.123, 10.124) </vt:lpstr>
      <vt:lpstr> Single Family and Duplex Uses (10.125(a)) </vt:lpstr>
      <vt:lpstr>SF and Duplex Uses (including Shared Access Development) (10.125(a)) </vt:lpstr>
      <vt:lpstr>SF and Duplex Uses (including Shared Access Development) (10.125(a)) </vt:lpstr>
      <vt:lpstr>Other Uses  (10.125(b)) </vt:lpstr>
      <vt:lpstr>Zone Landscape  (10.125(b)) </vt:lpstr>
      <vt:lpstr> Street Buffer Zone  (10.125(b)(1)) </vt:lpstr>
      <vt:lpstr>Street Buffer Zone  (10.125(b)) </vt:lpstr>
      <vt:lpstr> Residential Buffer Zone  (10.125(b)(2)) </vt:lpstr>
      <vt:lpstr> Residential Buffer Zone  (10.125(b)(2)) </vt:lpstr>
      <vt:lpstr> Interior Zone  (10.125(b)(3)(A)) </vt:lpstr>
      <vt:lpstr>Interior Zone  (10.125(b)) </vt:lpstr>
      <vt:lpstr>Interior Zone  (10.125(b)) </vt:lpstr>
      <vt:lpstr>Interior Zone  (10.125(b)) </vt:lpstr>
      <vt:lpstr> Design Options  (10.126) </vt:lpstr>
      <vt:lpstr>Design Options  (10.126)</vt:lpstr>
      <vt:lpstr>Design Options  (10.126)</vt:lpstr>
      <vt:lpstr>Design Options  (10.126)</vt:lpstr>
      <vt:lpstr> LANDSCAPING  (10.127, 10.128) </vt:lpstr>
      <vt:lpstr>CONCLUSION</vt:lpstr>
      <vt:lpstr>SCHEDULE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Moorman</dc:creator>
  <cp:lastModifiedBy>Donna Moorman</cp:lastModifiedBy>
  <cp:revision>967</cp:revision>
  <cp:lastPrinted>2017-05-17T15:11:19Z</cp:lastPrinted>
  <dcterms:created xsi:type="dcterms:W3CDTF">2015-08-04T19:55:30Z</dcterms:created>
  <dcterms:modified xsi:type="dcterms:W3CDTF">2017-06-08T01:17:50Z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0x01010077B2439A4BA3344C98504EA04A1E87A3</vt:lpwstr>
  </property>
</Properties>
</file>