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14.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1.xml" ContentType="application/vnd.openxmlformats-officedocument.presentationml.slide+xml"/>
  <Override PartName="/ppt/slides/slide15.xml" ContentType="application/vnd.openxmlformats-officedocument.presentationml.slide+xml"/>
  <Override PartName="/ppt/slides/slide10.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13.xml" ContentType="application/vnd.openxmlformats-officedocument.presentationml.slide+xml"/>
  <Override PartName="/ppt/slides/slide18.xml" ContentType="application/vnd.openxmlformats-officedocument.presentationml.slide+xml"/>
  <Override PartName="/ppt/slides/slide12.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1.xml" ContentType="application/vnd.openxmlformats-officedocument.presentationml.notesSlide+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notesSlides/notesSlide7.xml" ContentType="application/vnd.openxmlformats-officedocument.presentationml.notesSlide+xml"/>
  <Override PartName="/ppt/notesSlides/notesSlide4.xml" ContentType="application/vnd.openxmlformats-officedocument.presentationml.notesSlide+xml"/>
  <Override PartName="/ppt/notesSlides/notesSlide9.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13.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0.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theme/theme2.xml" ContentType="application/vnd.openxmlformats-officedocument.theme+xml"/>
  <Override PartName="/ppt/tableStyles.xml" ContentType="application/vnd.openxmlformats-officedocument.presentationml.tableStyles+xml"/>
  <Override PartName="/ppt/viewProps.xml" ContentType="application/vnd.openxmlformats-officedocument.presentationml.viewProps+xml"/>
  <Override PartName="/ppt/presProps.xml" ContentType="application/vnd.openxmlformats-officedocument.presentationml.presProp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539" r:id="rId2"/>
    <p:sldId id="489" r:id="rId3"/>
    <p:sldId id="556" r:id="rId4"/>
    <p:sldId id="558" r:id="rId5"/>
    <p:sldId id="563" r:id="rId6"/>
    <p:sldId id="593" r:id="rId7"/>
    <p:sldId id="594" r:id="rId8"/>
    <p:sldId id="595" r:id="rId9"/>
    <p:sldId id="596" r:id="rId10"/>
    <p:sldId id="597" r:id="rId11"/>
    <p:sldId id="598" r:id="rId12"/>
    <p:sldId id="599" r:id="rId13"/>
    <p:sldId id="600" r:id="rId14"/>
    <p:sldId id="601" r:id="rId15"/>
    <p:sldId id="602" r:id="rId16"/>
    <p:sldId id="603" r:id="rId17"/>
    <p:sldId id="604" r:id="rId18"/>
    <p:sldId id="592" r:id="rId19"/>
  </p:sldIdLst>
  <p:sldSz cx="9144000" cy="6858000" type="screen4x3"/>
  <p:notesSz cx="6985000" cy="92837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63F8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73" autoAdjust="0"/>
    <p:restoredTop sz="86277" autoAdjust="0"/>
  </p:normalViewPr>
  <p:slideViewPr>
    <p:cSldViewPr snapToGrid="0">
      <p:cViewPr varScale="1">
        <p:scale>
          <a:sx n="140" d="100"/>
          <a:sy n="140" d="100"/>
        </p:scale>
        <p:origin x="2292" y="132"/>
      </p:cViewPr>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2" d="100"/>
          <a:sy n="122" d="100"/>
        </p:scale>
        <p:origin x="495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ustomXml" Target="../customXml/item2.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 Id="rId27"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2" y="2"/>
            <a:ext cx="3026833" cy="465797"/>
          </a:xfrm>
          <a:prstGeom prst="rect">
            <a:avLst/>
          </a:prstGeom>
        </p:spPr>
        <p:txBody>
          <a:bodyPr vert="horz" lIns="92501" tIns="46250" rIns="92501" bIns="46250" rtlCol="0"/>
          <a:lstStyle>
            <a:lvl1pPr algn="l">
              <a:defRPr sz="1200"/>
            </a:lvl1pPr>
          </a:lstStyle>
          <a:p>
            <a:endParaRPr lang="en-US"/>
          </a:p>
        </p:txBody>
      </p:sp>
      <p:sp>
        <p:nvSpPr>
          <p:cNvPr id="3" name="Date Placeholder 2"/>
          <p:cNvSpPr>
            <a:spLocks noGrp="1"/>
          </p:cNvSpPr>
          <p:nvPr>
            <p:ph type="dt" idx="1"/>
          </p:nvPr>
        </p:nvSpPr>
        <p:spPr>
          <a:xfrm>
            <a:off x="3956552" y="2"/>
            <a:ext cx="3026833" cy="465797"/>
          </a:xfrm>
          <a:prstGeom prst="rect">
            <a:avLst/>
          </a:prstGeom>
        </p:spPr>
        <p:txBody>
          <a:bodyPr vert="horz" lIns="92501" tIns="46250" rIns="92501" bIns="46250" rtlCol="0"/>
          <a:lstStyle>
            <a:lvl1pPr algn="r">
              <a:defRPr sz="1200"/>
            </a:lvl1pPr>
          </a:lstStyle>
          <a:p>
            <a:fld id="{FD139B90-EDBF-4EDB-9784-2F9C2E3845C8}" type="datetimeFigureOut">
              <a:rPr lang="en-US" smtClean="0"/>
              <a:t>1/31/2020</a:t>
            </a:fld>
            <a:endParaRPr lang="en-US"/>
          </a:p>
        </p:txBody>
      </p:sp>
      <p:sp>
        <p:nvSpPr>
          <p:cNvPr id="4" name="Slide Image Placeholder 3"/>
          <p:cNvSpPr>
            <a:spLocks noGrp="1" noRot="1" noChangeAspect="1"/>
          </p:cNvSpPr>
          <p:nvPr>
            <p:ph type="sldImg" idx="2"/>
          </p:nvPr>
        </p:nvSpPr>
        <p:spPr>
          <a:xfrm>
            <a:off x="322883" y="469585"/>
            <a:ext cx="6248400" cy="4686300"/>
          </a:xfrm>
          <a:prstGeom prst="rect">
            <a:avLst/>
          </a:prstGeom>
          <a:noFill/>
          <a:ln w="12700">
            <a:solidFill>
              <a:prstClr val="black"/>
            </a:solidFill>
          </a:ln>
        </p:spPr>
        <p:txBody>
          <a:bodyPr vert="horz" lIns="92501" tIns="46250" rIns="92501" bIns="46250" rtlCol="0" anchor="ctr"/>
          <a:lstStyle/>
          <a:p>
            <a:endParaRPr lang="en-US"/>
          </a:p>
        </p:txBody>
      </p:sp>
      <p:sp>
        <p:nvSpPr>
          <p:cNvPr id="5" name="Notes Placeholder 4"/>
          <p:cNvSpPr>
            <a:spLocks noGrp="1"/>
          </p:cNvSpPr>
          <p:nvPr>
            <p:ph type="body" sz="quarter" idx="3"/>
          </p:nvPr>
        </p:nvSpPr>
        <p:spPr>
          <a:xfrm>
            <a:off x="768839" y="5228491"/>
            <a:ext cx="5588000" cy="3585623"/>
          </a:xfrm>
          <a:prstGeom prst="rect">
            <a:avLst/>
          </a:prstGeom>
        </p:spPr>
        <p:txBody>
          <a:bodyPr vert="horz" lIns="92501" tIns="46250" rIns="92501" bIns="4625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2" y="8817904"/>
            <a:ext cx="3026833" cy="465796"/>
          </a:xfrm>
          <a:prstGeom prst="rect">
            <a:avLst/>
          </a:prstGeom>
        </p:spPr>
        <p:txBody>
          <a:bodyPr vert="horz" lIns="92501" tIns="46250" rIns="92501" bIns="46250" rtlCol="0" anchor="b"/>
          <a:lstStyle>
            <a:lvl1pPr algn="l">
              <a:defRPr sz="1200"/>
            </a:lvl1pPr>
          </a:lstStyle>
          <a:p>
            <a:endParaRPr lang="en-US"/>
          </a:p>
        </p:txBody>
      </p:sp>
      <p:sp>
        <p:nvSpPr>
          <p:cNvPr id="7" name="Slide Number Placeholder 6"/>
          <p:cNvSpPr>
            <a:spLocks noGrp="1"/>
          </p:cNvSpPr>
          <p:nvPr>
            <p:ph type="sldNum" sz="quarter" idx="5"/>
          </p:nvPr>
        </p:nvSpPr>
        <p:spPr>
          <a:xfrm>
            <a:off x="3956552" y="8817904"/>
            <a:ext cx="3026833" cy="465796"/>
          </a:xfrm>
          <a:prstGeom prst="rect">
            <a:avLst/>
          </a:prstGeom>
        </p:spPr>
        <p:txBody>
          <a:bodyPr vert="horz" lIns="92501" tIns="46250" rIns="92501" bIns="46250" rtlCol="0" anchor="b"/>
          <a:lstStyle>
            <a:lvl1pPr algn="r">
              <a:defRPr sz="1200"/>
            </a:lvl1pPr>
          </a:lstStyle>
          <a:p>
            <a:fld id="{2A4ECAD6-AB4E-46C2-B52E-06A5F201A50D}" type="slidenum">
              <a:rPr lang="en-US" smtClean="0"/>
              <a:t>‹#›</a:t>
            </a:fld>
            <a:endParaRPr lang="en-US"/>
          </a:p>
        </p:txBody>
      </p:sp>
    </p:spTree>
    <p:extLst>
      <p:ext uri="{BB962C8B-B14F-4D97-AF65-F5344CB8AC3E}">
        <p14:creationId xmlns:p14="http://schemas.microsoft.com/office/powerpoint/2010/main" val="31991840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3213" y="1160463"/>
            <a:ext cx="6413500" cy="4810125"/>
          </a:xfrm>
        </p:spPr>
      </p:sp>
      <p:sp>
        <p:nvSpPr>
          <p:cNvPr id="3" name="Notes Placeholder 2"/>
          <p:cNvSpPr>
            <a:spLocks noGrp="1"/>
          </p:cNvSpPr>
          <p:nvPr>
            <p:ph type="body" idx="1"/>
          </p:nvPr>
        </p:nvSpPr>
        <p:spPr>
          <a:xfrm>
            <a:off x="698501" y="6385169"/>
            <a:ext cx="5588000" cy="1738069"/>
          </a:xfrm>
        </p:spPr>
        <p:txBody>
          <a:bodyPr/>
          <a:lstStyle/>
          <a:p>
            <a:endParaRPr lang="en-US" dirty="0"/>
          </a:p>
        </p:txBody>
      </p:sp>
      <p:sp>
        <p:nvSpPr>
          <p:cNvPr id="4" name="Slide Number Placeholder 3"/>
          <p:cNvSpPr>
            <a:spLocks noGrp="1"/>
          </p:cNvSpPr>
          <p:nvPr>
            <p:ph type="sldNum" sz="quarter" idx="5"/>
          </p:nvPr>
        </p:nvSpPr>
        <p:spPr/>
        <p:txBody>
          <a:bodyPr/>
          <a:lstStyle/>
          <a:p>
            <a:fld id="{2A4ECAD6-AB4E-46C2-B52E-06A5F201A50D}" type="slidenum">
              <a:rPr lang="en-US" smtClean="0"/>
              <a:t>1</a:t>
            </a:fld>
            <a:endParaRPr lang="en-US"/>
          </a:p>
        </p:txBody>
      </p:sp>
    </p:spTree>
    <p:extLst>
      <p:ext uri="{BB962C8B-B14F-4D97-AF65-F5344CB8AC3E}">
        <p14:creationId xmlns:p14="http://schemas.microsoft.com/office/powerpoint/2010/main" val="39601012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0872947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2632828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30180584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302991222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5155520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94941103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10624444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10134651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03213" y="1160463"/>
            <a:ext cx="6413500" cy="4810125"/>
          </a:xfrm>
        </p:spPr>
      </p:sp>
      <p:sp>
        <p:nvSpPr>
          <p:cNvPr id="3" name="Notes Placeholder 2"/>
          <p:cNvSpPr>
            <a:spLocks noGrp="1"/>
          </p:cNvSpPr>
          <p:nvPr>
            <p:ph type="body" idx="1"/>
          </p:nvPr>
        </p:nvSpPr>
        <p:spPr>
          <a:xfrm>
            <a:off x="698501" y="6385169"/>
            <a:ext cx="5588000" cy="1738069"/>
          </a:xfrm>
        </p:spPr>
        <p:txBody>
          <a:bodyPr/>
          <a:lstStyle/>
          <a:p>
            <a:endParaRPr lang="en-US" dirty="0"/>
          </a:p>
        </p:txBody>
      </p:sp>
      <p:sp>
        <p:nvSpPr>
          <p:cNvPr id="4" name="Slide Number Placeholder 3"/>
          <p:cNvSpPr>
            <a:spLocks noGrp="1"/>
          </p:cNvSpPr>
          <p:nvPr>
            <p:ph type="sldNum" sz="quarter" idx="5"/>
          </p:nvPr>
        </p:nvSpPr>
        <p:spPr/>
        <p:txBody>
          <a:bodyPr/>
          <a:lstStyle/>
          <a:p>
            <a:fld id="{2A4ECAD6-AB4E-46C2-B52E-06A5F201A50D}" type="slidenum">
              <a:rPr lang="en-US" smtClean="0"/>
              <a:t>18</a:t>
            </a:fld>
            <a:endParaRPr lang="en-US"/>
          </a:p>
        </p:txBody>
      </p:sp>
    </p:spTree>
    <p:extLst>
      <p:ext uri="{BB962C8B-B14F-4D97-AF65-F5344CB8AC3E}">
        <p14:creationId xmlns:p14="http://schemas.microsoft.com/office/powerpoint/2010/main" val="23557561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2E52022A-2D4E-450E-AEE9-A0D38C1804DC}"/>
              </a:ext>
            </a:extLst>
          </p:cNvPr>
          <p:cNvSpPr>
            <a:spLocks noGrp="1" noRot="1" noChangeAspect="1"/>
          </p:cNvSpPr>
          <p:nvPr>
            <p:ph type="sldImg"/>
          </p:nvPr>
        </p:nvSpPr>
        <p:spPr>
          <a:xfrm>
            <a:off x="322263" y="469900"/>
            <a:ext cx="6248400" cy="4686300"/>
          </a:xfrm>
        </p:spPr>
      </p:sp>
      <p:sp>
        <p:nvSpPr>
          <p:cNvPr id="5" name="Notes Placeholder 4">
            <a:extLst>
              <a:ext uri="{FF2B5EF4-FFF2-40B4-BE49-F238E27FC236}">
                <a16:creationId xmlns:a16="http://schemas.microsoft.com/office/drawing/2014/main" id="{DDA773A8-93C6-497A-B190-B28E1737DA5E}"/>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6423364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Image Placeholder 3">
            <a:extLst>
              <a:ext uri="{FF2B5EF4-FFF2-40B4-BE49-F238E27FC236}">
                <a16:creationId xmlns:a16="http://schemas.microsoft.com/office/drawing/2014/main" id="{2E52022A-2D4E-450E-AEE9-A0D38C1804DC}"/>
              </a:ext>
            </a:extLst>
          </p:cNvPr>
          <p:cNvSpPr>
            <a:spLocks noGrp="1" noRot="1" noChangeAspect="1"/>
          </p:cNvSpPr>
          <p:nvPr>
            <p:ph type="sldImg"/>
          </p:nvPr>
        </p:nvSpPr>
        <p:spPr>
          <a:xfrm>
            <a:off x="322263" y="469900"/>
            <a:ext cx="6248400" cy="4686300"/>
          </a:xfrm>
        </p:spPr>
      </p:sp>
      <p:sp>
        <p:nvSpPr>
          <p:cNvPr id="5" name="Notes Placeholder 4">
            <a:extLst>
              <a:ext uri="{FF2B5EF4-FFF2-40B4-BE49-F238E27FC236}">
                <a16:creationId xmlns:a16="http://schemas.microsoft.com/office/drawing/2014/main" id="{DDA773A8-93C6-497A-B190-B28E1737DA5E}"/>
              </a:ext>
            </a:extLst>
          </p:cNvPr>
          <p:cNvSpPr>
            <a:spLocks noGrp="1"/>
          </p:cNvSpPr>
          <p:nvPr>
            <p:ph type="body" idx="1"/>
          </p:nvPr>
        </p:nvSpPr>
        <p:spPr/>
        <p:txBody>
          <a:bodyPr/>
          <a:lstStyle/>
          <a:p>
            <a:pPr lvl="0" algn="just"/>
            <a:r>
              <a:rPr lang="en-US" dirty="0"/>
              <a:t>HB 2439 prohibits regulation of building materials</a:t>
            </a:r>
          </a:p>
        </p:txBody>
      </p:sp>
    </p:spTree>
    <p:extLst>
      <p:ext uri="{BB962C8B-B14F-4D97-AF65-F5344CB8AC3E}">
        <p14:creationId xmlns:p14="http://schemas.microsoft.com/office/powerpoint/2010/main" val="11753741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4866678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6367526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36994500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9168501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226432080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1">
            <a:extLst>
              <a:ext uri="{FF2B5EF4-FFF2-40B4-BE49-F238E27FC236}">
                <a16:creationId xmlns:a16="http://schemas.microsoft.com/office/drawing/2014/main" id="{00BCD40D-A427-40F2-9E7D-2C7D630673FF}"/>
              </a:ext>
            </a:extLst>
          </p:cNvPr>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3" name="Slide Image Placeholder 2">
            <a:extLst>
              <a:ext uri="{FF2B5EF4-FFF2-40B4-BE49-F238E27FC236}">
                <a16:creationId xmlns:a16="http://schemas.microsoft.com/office/drawing/2014/main" id="{D89BCB80-9B0A-4E5F-8BB0-D9D1C9F69E0E}"/>
              </a:ext>
            </a:extLst>
          </p:cNvPr>
          <p:cNvSpPr>
            <a:spLocks noGrp="1" noRot="1" noChangeAspect="1"/>
          </p:cNvSpPr>
          <p:nvPr>
            <p:ph type="sldImg"/>
          </p:nvPr>
        </p:nvSpPr>
        <p:spPr>
          <a:xfrm>
            <a:off x="322263" y="469900"/>
            <a:ext cx="6248400" cy="4686300"/>
          </a:xfrm>
        </p:spPr>
      </p:sp>
    </p:spTree>
    <p:extLst>
      <p:ext uri="{BB962C8B-B14F-4D97-AF65-F5344CB8AC3E}">
        <p14:creationId xmlns:p14="http://schemas.microsoft.com/office/powerpoint/2010/main" val="353242616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21911" y="1849437"/>
            <a:ext cx="3886208" cy="3553975"/>
          </a:xfrm>
          <a:prstGeom prst="rect">
            <a:avLst/>
          </a:prstGeom>
        </p:spPr>
      </p:pic>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Tree>
    <p:extLst>
      <p:ext uri="{BB962C8B-B14F-4D97-AF65-F5344CB8AC3E}">
        <p14:creationId xmlns:p14="http://schemas.microsoft.com/office/powerpoint/2010/main" val="14024453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_Dep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
        <p:nvSpPr>
          <p:cNvPr id="6" name="Picture Placeholder 5"/>
          <p:cNvSpPr>
            <a:spLocks noGrp="1"/>
          </p:cNvSpPr>
          <p:nvPr>
            <p:ph type="pic" sz="quarter" idx="11" hasCustomPrompt="1"/>
          </p:nvPr>
        </p:nvSpPr>
        <p:spPr>
          <a:xfrm>
            <a:off x="5444304" y="2133600"/>
            <a:ext cx="3027362" cy="2933700"/>
          </a:xfrm>
        </p:spPr>
        <p:txBody>
          <a:bodyPr>
            <a:normAutofit/>
          </a:bodyPr>
          <a:lstStyle>
            <a:lvl1pPr marL="0" indent="0">
              <a:buNone/>
              <a:defRPr sz="2400"/>
            </a:lvl1pPr>
          </a:lstStyle>
          <a:p>
            <a:r>
              <a:rPr lang="en-US" dirty="0"/>
              <a:t>Insert Approved Department Logo</a:t>
            </a:r>
          </a:p>
        </p:txBody>
      </p:sp>
    </p:spTree>
    <p:extLst>
      <p:ext uri="{BB962C8B-B14F-4D97-AF65-F5344CB8AC3E}">
        <p14:creationId xmlns:p14="http://schemas.microsoft.com/office/powerpoint/2010/main" val="43642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ontent 1">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2760"/>
            <a:ext cx="7886700"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8306601" cy="332764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Tree>
    <p:extLst>
      <p:ext uri="{BB962C8B-B14F-4D97-AF65-F5344CB8AC3E}">
        <p14:creationId xmlns:p14="http://schemas.microsoft.com/office/powerpoint/2010/main" val="26693183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2">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50" y="272760"/>
            <a:ext cx="7886700"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8306601" cy="332764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Tree>
    <p:extLst>
      <p:ext uri="{BB962C8B-B14F-4D97-AF65-F5344CB8AC3E}">
        <p14:creationId xmlns:p14="http://schemas.microsoft.com/office/powerpoint/2010/main" val="3832283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ntent_Im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00049" y="272760"/>
            <a:ext cx="8050267" cy="537242"/>
          </a:xfrm>
        </p:spPr>
        <p:txBody>
          <a:bodyPr>
            <a:normAutofit/>
          </a:bodyPr>
          <a:lstStyle>
            <a:lvl1pPr>
              <a:lnSpc>
                <a:spcPct val="100000"/>
              </a:lnSpc>
              <a:defRPr sz="3600" b="1">
                <a:solidFill>
                  <a:srgbClr val="063F88"/>
                </a:solidFill>
                <a:latin typeface="Arial" panose="020B0604020202020204" pitchFamily="34" charset="0"/>
                <a:cs typeface="Arial" panose="020B0604020202020204" pitchFamily="34" charset="0"/>
              </a:defRPr>
            </a:lvl1pPr>
          </a:lstStyle>
          <a:p>
            <a:r>
              <a:rPr lang="en-US" dirty="0"/>
              <a:t>Insert Title</a:t>
            </a:r>
          </a:p>
        </p:txBody>
      </p:sp>
      <p:sp>
        <p:nvSpPr>
          <p:cNvPr id="3" name="Content Placeholder 2"/>
          <p:cNvSpPr>
            <a:spLocks noGrp="1"/>
          </p:cNvSpPr>
          <p:nvPr>
            <p:ph idx="1" hasCustomPrompt="1"/>
          </p:nvPr>
        </p:nvSpPr>
        <p:spPr>
          <a:xfrm>
            <a:off x="400049" y="1060882"/>
            <a:ext cx="4161441" cy="4245633"/>
          </a:xfrm>
        </p:spPr>
        <p:txBody>
          <a:bodyPr/>
          <a:lstStyle>
            <a:lvl1pPr>
              <a:buClr>
                <a:srgbClr val="669900"/>
              </a:buClr>
              <a:defRPr>
                <a:solidFill>
                  <a:schemeClr val="tx1"/>
                </a:solidFill>
                <a:latin typeface="Arial" panose="020B0604020202020204" pitchFamily="34" charset="0"/>
                <a:cs typeface="Arial" panose="020B0604020202020204" pitchFamily="34" charset="0"/>
              </a:defRPr>
            </a:lvl1pPr>
          </a:lstStyle>
          <a:p>
            <a:pPr lvl="0"/>
            <a:r>
              <a:rPr lang="en-US" dirty="0"/>
              <a:t>Insert Information</a:t>
            </a:r>
          </a:p>
        </p:txBody>
      </p:sp>
      <p:sp>
        <p:nvSpPr>
          <p:cNvPr id="6" name="Slide Number Placeholder 5"/>
          <p:cNvSpPr>
            <a:spLocks noGrp="1"/>
          </p:cNvSpPr>
          <p:nvPr>
            <p:ph type="sldNum" sz="quarter" idx="12"/>
          </p:nvPr>
        </p:nvSpPr>
        <p:spPr>
          <a:xfrm>
            <a:off x="6649251" y="4941390"/>
            <a:ext cx="2057400" cy="365125"/>
          </a:xfrm>
        </p:spPr>
        <p:txBody>
          <a:bodyPr/>
          <a:lstStyle/>
          <a:p>
            <a:fld id="{854B37C7-F194-489A-ABE0-63489D6B291D}" type="slidenum">
              <a:rPr lang="en-US" smtClean="0"/>
              <a:t>‹#›</a:t>
            </a:fld>
            <a:endParaRPr lang="en-US"/>
          </a:p>
        </p:txBody>
      </p:sp>
      <p:pic>
        <p:nvPicPr>
          <p:cNvPr id="7" name="Picture 6"/>
          <p:cNvPicPr>
            <a:picLocks noChangeAspect="1"/>
          </p:cNvPicPr>
          <p:nvPr userDrawn="1"/>
        </p:nvPicPr>
        <p:blipFill>
          <a:blip r:embed="rId2"/>
          <a:stretch>
            <a:fillRect/>
          </a:stretch>
        </p:blipFill>
        <p:spPr>
          <a:xfrm>
            <a:off x="0" y="5306515"/>
            <a:ext cx="9144000" cy="1551485"/>
          </a:xfrm>
          <a:prstGeom prst="rect">
            <a:avLst/>
          </a:prstGeom>
        </p:spPr>
      </p:pic>
      <p:pic>
        <p:nvPicPr>
          <p:cNvPr id="8" name="Picture 7"/>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7573443" y="5557396"/>
            <a:ext cx="1133208" cy="1036330"/>
          </a:xfrm>
          <a:prstGeom prst="rect">
            <a:avLst/>
          </a:prstGeom>
        </p:spPr>
      </p:pic>
      <p:sp>
        <p:nvSpPr>
          <p:cNvPr id="9" name="Content Placeholder 2"/>
          <p:cNvSpPr>
            <a:spLocks noGrp="1"/>
          </p:cNvSpPr>
          <p:nvPr>
            <p:ph idx="13" hasCustomPrompt="1"/>
          </p:nvPr>
        </p:nvSpPr>
        <p:spPr>
          <a:xfrm>
            <a:off x="155408" y="6224505"/>
            <a:ext cx="6792393" cy="359778"/>
          </a:xfrm>
        </p:spPr>
        <p:txBody>
          <a:bodyPr>
            <a:normAutofit/>
          </a:bodyPr>
          <a:lstStyle>
            <a:lvl1pPr marL="0" indent="0">
              <a:lnSpc>
                <a:spcPct val="100000"/>
              </a:lnSpc>
              <a:spcBef>
                <a:spcPts val="0"/>
              </a:spcBef>
              <a:buNone/>
              <a:defRPr sz="1400" baseline="0">
                <a:solidFill>
                  <a:schemeClr val="bg1"/>
                </a:solidFill>
                <a:latin typeface="Arial" panose="020B0604020202020204" pitchFamily="34" charset="0"/>
                <a:cs typeface="Arial" panose="020B0604020202020204" pitchFamily="34" charset="0"/>
              </a:defRPr>
            </a:lvl1pPr>
          </a:lstStyle>
          <a:p>
            <a:pPr lvl="0"/>
            <a:r>
              <a:rPr lang="en-US" dirty="0"/>
              <a:t>List Key Focus Area(s)</a:t>
            </a:r>
          </a:p>
        </p:txBody>
      </p:sp>
      <p:sp>
        <p:nvSpPr>
          <p:cNvPr id="5" name="Picture Placeholder 4"/>
          <p:cNvSpPr>
            <a:spLocks noGrp="1"/>
          </p:cNvSpPr>
          <p:nvPr>
            <p:ph type="pic" sz="quarter" idx="14" hasCustomPrompt="1"/>
          </p:nvPr>
        </p:nvSpPr>
        <p:spPr>
          <a:xfrm>
            <a:off x="4876800" y="1060882"/>
            <a:ext cx="3573517" cy="3511118"/>
          </a:xfrm>
        </p:spPr>
        <p:txBody>
          <a:bodyPr/>
          <a:lstStyle>
            <a:lvl1pPr marL="0" indent="0">
              <a:buNone/>
              <a:defRPr/>
            </a:lvl1pPr>
          </a:lstStyle>
          <a:p>
            <a:r>
              <a:rPr lang="en-US" dirty="0"/>
              <a:t>Insert Picture</a:t>
            </a:r>
          </a:p>
        </p:txBody>
      </p:sp>
    </p:spTree>
    <p:extLst>
      <p:ext uri="{BB962C8B-B14F-4D97-AF65-F5344CB8AC3E}">
        <p14:creationId xmlns:p14="http://schemas.microsoft.com/office/powerpoint/2010/main" val="26928428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1_Title Slide_Dept Logo">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baseline="0">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baseline="0">
                <a:solidFill>
                  <a:srgbClr val="063F88"/>
                </a:solidFill>
              </a:defRPr>
            </a:lvl1pPr>
          </a:lstStyle>
          <a:p>
            <a:pPr lvl="0"/>
            <a:r>
              <a:rPr lang="en-US" dirty="0"/>
              <a:t>Committee Name,          Date</a:t>
            </a:r>
          </a:p>
        </p:txBody>
      </p:sp>
      <p:sp>
        <p:nvSpPr>
          <p:cNvPr id="6" name="Picture Placeholder 5"/>
          <p:cNvSpPr>
            <a:spLocks noGrp="1"/>
          </p:cNvSpPr>
          <p:nvPr>
            <p:ph type="pic" sz="quarter" idx="11" hasCustomPrompt="1"/>
          </p:nvPr>
        </p:nvSpPr>
        <p:spPr>
          <a:xfrm>
            <a:off x="5444304" y="2133600"/>
            <a:ext cx="3027362" cy="2933700"/>
          </a:xfrm>
        </p:spPr>
        <p:txBody>
          <a:bodyPr>
            <a:normAutofit/>
          </a:bodyPr>
          <a:lstStyle>
            <a:lvl1pPr marL="0" indent="0">
              <a:buNone/>
              <a:defRPr sz="2400"/>
            </a:lvl1pPr>
          </a:lstStyle>
          <a:p>
            <a:r>
              <a:rPr lang="en-US" dirty="0"/>
              <a:t>Insert Approved Department Logo</a:t>
            </a:r>
          </a:p>
        </p:txBody>
      </p:sp>
    </p:spTree>
    <p:extLst>
      <p:ext uri="{BB962C8B-B14F-4D97-AF65-F5344CB8AC3E}">
        <p14:creationId xmlns:p14="http://schemas.microsoft.com/office/powerpoint/2010/main" val="42390658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losing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685800" y="644716"/>
            <a:ext cx="6766034" cy="742649"/>
          </a:xfrm>
        </p:spPr>
        <p:txBody>
          <a:bodyPr anchor="b">
            <a:noAutofit/>
          </a:bodyPr>
          <a:lstStyle>
            <a:lvl1pPr algn="l">
              <a:defRPr sz="4800" b="1">
                <a:solidFill>
                  <a:srgbClr val="063F88"/>
                </a:solidFill>
                <a:latin typeface="Arial" panose="020B0604020202020204" pitchFamily="34" charset="0"/>
                <a:cs typeface="Arial" panose="020B0604020202020204" pitchFamily="34" charset="0"/>
              </a:defRPr>
            </a:lvl1pPr>
          </a:lstStyle>
          <a:p>
            <a:r>
              <a:rPr lang="en-US" dirty="0"/>
              <a:t>Presentation Title</a:t>
            </a:r>
          </a:p>
        </p:txBody>
      </p:sp>
      <p:pic>
        <p:nvPicPr>
          <p:cNvPr id="7" name="Picture 6"/>
          <p:cNvPicPr>
            <a:picLocks noChangeAspect="1"/>
          </p:cNvPicPr>
          <p:nvPr userDrawn="1"/>
        </p:nvPicPr>
        <p:blipFill>
          <a:blip r:embed="rId2"/>
          <a:stretch>
            <a:fillRect/>
          </a:stretch>
        </p:blipFill>
        <p:spPr>
          <a:xfrm>
            <a:off x="-793" y="4254782"/>
            <a:ext cx="9144793" cy="2603218"/>
          </a:xfrm>
          <a:prstGeom prst="rect">
            <a:avLst/>
          </a:prstGeom>
        </p:spPr>
      </p:pic>
      <p:sp>
        <p:nvSpPr>
          <p:cNvPr id="3" name="Subtitle 2"/>
          <p:cNvSpPr>
            <a:spLocks noGrp="1"/>
          </p:cNvSpPr>
          <p:nvPr>
            <p:ph type="subTitle" idx="1" hasCustomPrompt="1"/>
          </p:nvPr>
        </p:nvSpPr>
        <p:spPr>
          <a:xfrm>
            <a:off x="570673" y="3747650"/>
            <a:ext cx="3788990" cy="1655762"/>
          </a:xfrm>
        </p:spPr>
        <p:txBody>
          <a:bodyPr/>
          <a:lstStyle>
            <a:lvl1pPr marL="0" indent="0" algn="l">
              <a:lnSpc>
                <a:spcPct val="100000"/>
              </a:lnSpc>
              <a:spcBef>
                <a:spcPts val="0"/>
              </a:spcBef>
              <a:buNone/>
              <a:defRPr sz="2400" b="1">
                <a:solidFill>
                  <a:srgbClr val="063F88"/>
                </a:solidFill>
                <a:latin typeface="Arial" panose="020B0604020202020204" pitchFamily="34" charset="0"/>
                <a:cs typeface="Arial" panose="020B06040202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Presenter Name, Title, Department</a:t>
            </a:r>
          </a:p>
        </p:txBody>
      </p:sp>
      <p:pic>
        <p:nvPicPr>
          <p:cNvPr id="8" name="Picture 7"/>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4721911" y="1849437"/>
            <a:ext cx="3886208" cy="3553975"/>
          </a:xfrm>
          <a:prstGeom prst="rect">
            <a:avLst/>
          </a:prstGeom>
        </p:spPr>
      </p:pic>
      <p:sp>
        <p:nvSpPr>
          <p:cNvPr id="5" name="Text Placeholder 4"/>
          <p:cNvSpPr>
            <a:spLocks noGrp="1"/>
          </p:cNvSpPr>
          <p:nvPr>
            <p:ph type="body" sz="quarter" idx="10" hasCustomPrompt="1"/>
          </p:nvPr>
        </p:nvSpPr>
        <p:spPr>
          <a:xfrm>
            <a:off x="685800" y="1555750"/>
            <a:ext cx="4432300" cy="1155700"/>
          </a:xfrm>
        </p:spPr>
        <p:txBody>
          <a:bodyPr/>
          <a:lstStyle>
            <a:lvl1pPr marL="0" indent="0">
              <a:buNone/>
              <a:defRPr b="1">
                <a:solidFill>
                  <a:srgbClr val="063F88"/>
                </a:solidFill>
              </a:defRPr>
            </a:lvl1pPr>
          </a:lstStyle>
          <a:p>
            <a:pPr lvl="0"/>
            <a:r>
              <a:rPr lang="en-US" dirty="0"/>
              <a:t>Committee Name,           Date</a:t>
            </a:r>
          </a:p>
        </p:txBody>
      </p:sp>
    </p:spTree>
    <p:extLst>
      <p:ext uri="{BB962C8B-B14F-4D97-AF65-F5344CB8AC3E}">
        <p14:creationId xmlns:p14="http://schemas.microsoft.com/office/powerpoint/2010/main" val="26074401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1D5A2C-8CA9-41E8-9A62-5CA12D0B1105}"/>
              </a:ext>
            </a:extLst>
          </p:cNvPr>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BAABA4-E0BE-4BC7-B796-181B183FC031}"/>
              </a:ext>
            </a:extLst>
          </p:cNvPr>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a:extLst>
              <a:ext uri="{FF2B5EF4-FFF2-40B4-BE49-F238E27FC236}">
                <a16:creationId xmlns:a16="http://schemas.microsoft.com/office/drawing/2014/main" id="{CB4737C0-9FAD-40AF-BE1E-AC40D3A7EAD4}"/>
              </a:ext>
            </a:extLst>
          </p:cNvPr>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B6BAB4E-9DA7-489F-B1E7-4CB6F6E99035}"/>
              </a:ext>
            </a:extLst>
          </p:cNvPr>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a:extLst>
              <a:ext uri="{FF2B5EF4-FFF2-40B4-BE49-F238E27FC236}">
                <a16:creationId xmlns:a16="http://schemas.microsoft.com/office/drawing/2014/main" id="{512B344D-FF78-4DAB-930C-A898E0A73F40}"/>
              </a:ext>
            </a:extLst>
          </p:cNvPr>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38E59BF-2BF3-4F6E-9E0A-2554E6C026BD}"/>
              </a:ext>
            </a:extLst>
          </p:cNvPr>
          <p:cNvSpPr>
            <a:spLocks noGrp="1"/>
          </p:cNvSpPr>
          <p:nvPr>
            <p:ph type="dt" sz="half" idx="10"/>
          </p:nvPr>
        </p:nvSpPr>
        <p:spPr/>
        <p:txBody>
          <a:bodyPr/>
          <a:lstStyle/>
          <a:p>
            <a:fld id="{6D909DFC-23E8-4189-BE15-90B9D898F3B8}" type="datetimeFigureOut">
              <a:rPr lang="en-US" smtClean="0"/>
              <a:t>1/31/2020</a:t>
            </a:fld>
            <a:endParaRPr lang="en-US"/>
          </a:p>
        </p:txBody>
      </p:sp>
      <p:sp>
        <p:nvSpPr>
          <p:cNvPr id="8" name="Footer Placeholder 7">
            <a:extLst>
              <a:ext uri="{FF2B5EF4-FFF2-40B4-BE49-F238E27FC236}">
                <a16:creationId xmlns:a16="http://schemas.microsoft.com/office/drawing/2014/main" id="{338A3821-471C-4C16-BE59-37A0DF952294}"/>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8184DBEE-F533-41E8-AA69-E519D1F453C9}"/>
              </a:ext>
            </a:extLst>
          </p:cNvPr>
          <p:cNvSpPr>
            <a:spLocks noGrp="1"/>
          </p:cNvSpPr>
          <p:nvPr>
            <p:ph type="sldNum" sz="quarter" idx="12"/>
          </p:nvPr>
        </p:nvSpPr>
        <p:spPr/>
        <p:txBody>
          <a:bodyPr/>
          <a:lstStyle/>
          <a:p>
            <a:fld id="{2D08FC77-04E9-4864-AEB0-C278465917FD}" type="slidenum">
              <a:rPr lang="en-US" smtClean="0"/>
              <a:t>‹#›</a:t>
            </a:fld>
            <a:endParaRPr lang="en-US"/>
          </a:p>
        </p:txBody>
      </p:sp>
    </p:spTree>
    <p:extLst>
      <p:ext uri="{BB962C8B-B14F-4D97-AF65-F5344CB8AC3E}">
        <p14:creationId xmlns:p14="http://schemas.microsoft.com/office/powerpoint/2010/main" val="409772750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375454-CA32-47AB-AC14-D1A3FFF3631C}" type="datetimeFigureOut">
              <a:rPr lang="en-US" smtClean="0"/>
              <a:t>1/31/2020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4B37C7-F194-489A-ABE0-63489D6B291D}" type="slidenum">
              <a:rPr lang="en-US" smtClean="0"/>
              <a:t>‹#›</a:t>
            </a:fld>
            <a:endParaRPr lang="en-US"/>
          </a:p>
        </p:txBody>
      </p:sp>
    </p:spTree>
    <p:extLst>
      <p:ext uri="{BB962C8B-B14F-4D97-AF65-F5344CB8AC3E}">
        <p14:creationId xmlns:p14="http://schemas.microsoft.com/office/powerpoint/2010/main" val="1917131045"/>
      </p:ext>
    </p:extLst>
  </p:cSld>
  <p:clrMap bg1="lt1" tx1="dk1" bg2="lt2" tx2="dk2" accent1="accent1" accent2="accent2" accent3="accent3" accent4="accent4" accent5="accent5" accent6="accent6" hlink="hlink" folHlink="folHlink"/>
  <p:sldLayoutIdLst>
    <p:sldLayoutId id="2147483661" r:id="rId1"/>
    <p:sldLayoutId id="2147483672" r:id="rId2"/>
    <p:sldLayoutId id="2147483662" r:id="rId3"/>
    <p:sldLayoutId id="2147483669" r:id="rId4"/>
    <p:sldLayoutId id="2147483670" r:id="rId5"/>
    <p:sldLayoutId id="2147483673" r:id="rId6"/>
    <p:sldLayoutId id="2147483671" r:id="rId7"/>
    <p:sldLayoutId id="2147483674" r:id="rId8"/>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32870"/>
            <a:ext cx="9144000" cy="742649"/>
          </a:xfrm>
        </p:spPr>
        <p:txBody>
          <a:bodyPr/>
          <a:lstStyle/>
          <a:p>
            <a:r>
              <a:rPr lang="en-US" sz="3600" dirty="0"/>
              <a:t>  House Bill Amendments:				Building Materials</a:t>
            </a:r>
          </a:p>
        </p:txBody>
      </p:sp>
      <p:sp>
        <p:nvSpPr>
          <p:cNvPr id="3" name="Subtitle 2"/>
          <p:cNvSpPr>
            <a:spLocks noGrp="1"/>
          </p:cNvSpPr>
          <p:nvPr>
            <p:ph type="subTitle" idx="1"/>
          </p:nvPr>
        </p:nvSpPr>
        <p:spPr>
          <a:xfrm>
            <a:off x="523781" y="4559996"/>
            <a:ext cx="4177874" cy="1520084"/>
          </a:xfrm>
        </p:spPr>
        <p:txBody>
          <a:bodyPr>
            <a:normAutofit lnSpcReduction="10000"/>
          </a:bodyPr>
          <a:lstStyle/>
          <a:p>
            <a:r>
              <a:rPr lang="en-US" dirty="0"/>
              <a:t>Nathan Warren</a:t>
            </a:r>
          </a:p>
          <a:p>
            <a:r>
              <a:rPr lang="en-US" dirty="0"/>
              <a:t>Senior Planner</a:t>
            </a:r>
          </a:p>
          <a:p>
            <a:r>
              <a:rPr lang="en-US" dirty="0"/>
              <a:t>Sustainable Development &amp; Construction Department</a:t>
            </a:r>
          </a:p>
        </p:txBody>
      </p:sp>
      <p:sp>
        <p:nvSpPr>
          <p:cNvPr id="4" name="Text Placeholder 3"/>
          <p:cNvSpPr>
            <a:spLocks noGrp="1"/>
          </p:cNvSpPr>
          <p:nvPr>
            <p:ph type="body" sz="quarter" idx="10"/>
          </p:nvPr>
        </p:nvSpPr>
        <p:spPr>
          <a:xfrm>
            <a:off x="523781" y="2668958"/>
            <a:ext cx="4177874" cy="1520084"/>
          </a:xfrm>
        </p:spPr>
        <p:txBody>
          <a:bodyPr>
            <a:normAutofit/>
          </a:bodyPr>
          <a:lstStyle/>
          <a:p>
            <a:pPr>
              <a:spcBef>
                <a:spcPts val="600"/>
              </a:spcBef>
            </a:pPr>
            <a:r>
              <a:rPr lang="en-US" sz="2400" dirty="0"/>
              <a:t>Zoning Ordinance Advisory Committee (ZOAC)</a:t>
            </a:r>
          </a:p>
          <a:p>
            <a:pPr>
              <a:spcBef>
                <a:spcPts val="600"/>
              </a:spcBef>
            </a:pPr>
            <a:r>
              <a:rPr lang="en-US" sz="2400" dirty="0"/>
              <a:t>February 6, 2020</a:t>
            </a:r>
          </a:p>
        </p:txBody>
      </p:sp>
      <p:sp>
        <p:nvSpPr>
          <p:cNvPr id="5" name="Title 1">
            <a:extLst>
              <a:ext uri="{FF2B5EF4-FFF2-40B4-BE49-F238E27FC236}">
                <a16:creationId xmlns:a16="http://schemas.microsoft.com/office/drawing/2014/main" id="{B5CCF5CA-E1B9-4539-BAE9-FC94591540D5}"/>
              </a:ext>
            </a:extLst>
          </p:cNvPr>
          <p:cNvSpPr txBox="1">
            <a:spLocks/>
          </p:cNvSpPr>
          <p:nvPr/>
        </p:nvSpPr>
        <p:spPr>
          <a:xfrm>
            <a:off x="523781" y="1555355"/>
            <a:ext cx="2947916" cy="74264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rgbClr val="063F88"/>
                </a:solidFill>
                <a:latin typeface="Arial" panose="020B0604020202020204" pitchFamily="34" charset="0"/>
                <a:ea typeface="+mj-ea"/>
                <a:cs typeface="Arial" panose="020B0604020202020204" pitchFamily="34" charset="0"/>
              </a:defRPr>
            </a:lvl1pPr>
          </a:lstStyle>
          <a:p>
            <a:r>
              <a:rPr lang="en-US" sz="3200" dirty="0"/>
              <a:t>DCA190-001</a:t>
            </a:r>
            <a:endParaRPr lang="en-US" sz="3600" dirty="0"/>
          </a:p>
        </p:txBody>
      </p:sp>
    </p:spTree>
    <p:extLst>
      <p:ext uri="{BB962C8B-B14F-4D97-AF65-F5344CB8AC3E}">
        <p14:creationId xmlns:p14="http://schemas.microsoft.com/office/powerpoint/2010/main" val="251110598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6 - Section 51A-4.217(b)(12)(F)(xii)</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a:bodyPr>
          <a:lstStyle/>
          <a:p>
            <a:pPr marL="0" indent="0" algn="just">
              <a:buNone/>
            </a:pPr>
            <a:r>
              <a:rPr lang="en-US" dirty="0"/>
              <a:t>“</a:t>
            </a:r>
            <a:r>
              <a:rPr lang="en-US" u="sng" dirty="0"/>
              <a:t>Reserved.</a:t>
            </a:r>
            <a:r>
              <a:rPr lang="en-US" dirty="0"/>
              <a:t>  [</a:t>
            </a:r>
            <a:r>
              <a:rPr lang="en-US" strike="sngStrike" dirty="0"/>
              <a:t>At least 70 percent of the side walls must be open, or glass or transparent material with a light transmission of not less than 36 percent and a luminous reflectance of not more than six percent. “Light transmission” means the ratio of the amount of total light to pass through the material to the amount of total light falling on the material and any glazing. "Luminous reflectance" means the ratio of the amount of total light that is reflected outward by a material to the amount of total light falling on the material.</a:t>
            </a:r>
            <a:r>
              <a:rPr lang="en-US" dirty="0"/>
              <a:t>]”</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10</a:t>
            </a:fld>
            <a:endParaRPr lang="en-US" dirty="0"/>
          </a:p>
        </p:txBody>
      </p:sp>
    </p:spTree>
    <p:extLst>
      <p:ext uri="{BB962C8B-B14F-4D97-AF65-F5344CB8AC3E}">
        <p14:creationId xmlns:p14="http://schemas.microsoft.com/office/powerpoint/2010/main" val="23566218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7 - Section 51A-4.217(b)(12)(G)</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a:bodyPr>
          <a:lstStyle/>
          <a:p>
            <a:pPr marL="0" indent="0" algn="just">
              <a:buNone/>
            </a:pPr>
            <a:r>
              <a:rPr lang="en-US" dirty="0"/>
              <a:t>“At least 70 percent of the side walls should be open, or glass or transparent material with a light transmission of not less than 36 percent and a luminous reflectance of not more than six percent. “Light transmission” means the ratio of the amount of total light to pass through the material to the amount of total light falling on the material and any glazing. "Luminous reflectance" means the ratio of the amount of total light that is reflected outward by a material to the amount of total light falling on the material.”</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11</a:t>
            </a:fld>
            <a:endParaRPr lang="en-US" dirty="0"/>
          </a:p>
        </p:txBody>
      </p:sp>
    </p:spTree>
    <p:extLst>
      <p:ext uri="{BB962C8B-B14F-4D97-AF65-F5344CB8AC3E}">
        <p14:creationId xmlns:p14="http://schemas.microsoft.com/office/powerpoint/2010/main" val="410870657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8 - Section 51A-4.345(k)</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fontScale="92500"/>
          </a:bodyPr>
          <a:lstStyle/>
          <a:p>
            <a:pPr marL="0" indent="0" algn="just">
              <a:buNone/>
            </a:pPr>
            <a:r>
              <a:rPr lang="en-US" sz="1200" dirty="0"/>
              <a:t>“</a:t>
            </a:r>
            <a:r>
              <a:rPr lang="en-US" sz="1200" u="sng" dirty="0"/>
              <a:t>Facade</a:t>
            </a:r>
            <a:r>
              <a:rPr lang="en-US" sz="1200" dirty="0"/>
              <a:t>. </a:t>
            </a:r>
          </a:p>
          <a:p>
            <a:pPr marL="0" indent="0" algn="just">
              <a:buNone/>
            </a:pPr>
            <a:r>
              <a:rPr lang="en-US" sz="1200" dirty="0"/>
              <a:t> 		(1)	These facade requirements apply to any portion of a building containing mechanized parking except when accessory to a single family or duplex use.  If there is a conflict between the regulations within a zoning district that require concealment of parking structure facades, this subsection controls. </a:t>
            </a:r>
          </a:p>
          <a:p>
            <a:pPr marL="0" indent="0" algn="just">
              <a:buNone/>
            </a:pPr>
            <a:r>
              <a:rPr lang="en-US" sz="1200" dirty="0"/>
              <a:t> 		(2)   	An aboveground mechanized parking facility must be concealed by a facade</a:t>
            </a:r>
            <a:r>
              <a:rPr lang="en-US" sz="1200" u="sng" dirty="0"/>
              <a:t>.</a:t>
            </a:r>
            <a:r>
              <a:rPr lang="en-US" sz="1200" dirty="0"/>
              <a:t> [</a:t>
            </a:r>
            <a:r>
              <a:rPr lang="en-US" sz="1200" strike="sngStrike" dirty="0"/>
              <a:t>that</a:t>
            </a:r>
            <a:r>
              <a:rPr lang="en-US" sz="1200" dirty="0"/>
              <a:t>] </a:t>
            </a:r>
            <a:r>
              <a:rPr lang="en-US" sz="1200" u="sng" dirty="0"/>
              <a:t>It</a:t>
            </a:r>
            <a:r>
              <a:rPr lang="en-US" sz="1200" dirty="0"/>
              <a:t> is </a:t>
            </a:r>
            <a:r>
              <a:rPr lang="en-US" sz="1200" u="sng" dirty="0"/>
              <a:t>recommended that the facade be</a:t>
            </a:r>
            <a:r>
              <a:rPr lang="en-US" sz="1200" dirty="0"/>
              <a:t>:</a:t>
            </a:r>
          </a:p>
          <a:p>
            <a:pPr marL="0" indent="0" algn="just">
              <a:buNone/>
            </a:pPr>
            <a:r>
              <a:rPr lang="en-US" sz="1200" dirty="0"/>
              <a:t>  			(A)   	compatible in appearance with the facade of the main building it serves, or</a:t>
            </a:r>
          </a:p>
          <a:p>
            <a:pPr marL="0" indent="0" algn="just">
              <a:buNone/>
            </a:pPr>
            <a:r>
              <a:rPr lang="en-US" sz="1200" dirty="0"/>
              <a:t>			(B)   	compatible in appearance with other buildings within a one block radius.</a:t>
            </a:r>
          </a:p>
          <a:p>
            <a:pPr marL="0" indent="0" algn="just">
              <a:buNone/>
            </a:pPr>
            <a:r>
              <a:rPr lang="en-US" sz="1200" dirty="0"/>
              <a:t>   		[</a:t>
            </a:r>
            <a:r>
              <a:rPr lang="en-US" sz="1200" strike="sngStrike" dirty="0"/>
              <a:t>(3)</a:t>
            </a:r>
            <a:r>
              <a:rPr lang="en-US" sz="1200" dirty="0"/>
              <a:t>   	</a:t>
            </a:r>
            <a:r>
              <a:rPr lang="en-US" sz="1200" strike="sngStrike" dirty="0"/>
              <a:t>The burden is on the property owner or applicant to supply proof of compatibility.</a:t>
            </a:r>
            <a:r>
              <a:rPr lang="en-US" sz="1200" dirty="0"/>
              <a:t>]</a:t>
            </a:r>
          </a:p>
          <a:p>
            <a:pPr marL="0" indent="0" algn="just">
              <a:buNone/>
            </a:pPr>
            <a:r>
              <a:rPr lang="en-US" sz="1200" dirty="0"/>
              <a:t>      		(</a:t>
            </a:r>
            <a:r>
              <a:rPr lang="en-US" sz="1200" u="sng" dirty="0"/>
              <a:t>3</a:t>
            </a:r>
            <a:r>
              <a:rPr lang="en-US" sz="1200" dirty="0"/>
              <a:t>[</a:t>
            </a:r>
            <a:r>
              <a:rPr lang="en-US" sz="1200" strike="sngStrike" dirty="0"/>
              <a:t>4</a:t>
            </a:r>
            <a:r>
              <a:rPr lang="en-US" sz="1200" dirty="0"/>
              <a:t>])   Aperture area or articulation must be provided at a minimum of 20 percent and a maximum of 80 percent for any street facing facade. </a:t>
            </a:r>
          </a:p>
          <a:p>
            <a:pPr marL="0" indent="0" algn="just">
              <a:buNone/>
            </a:pPr>
            <a:r>
              <a:rPr lang="en-US" sz="1200" dirty="0"/>
              <a:t>     		(</a:t>
            </a:r>
            <a:r>
              <a:rPr lang="en-US" sz="1200" u="sng" dirty="0"/>
              <a:t>4</a:t>
            </a:r>
            <a:r>
              <a:rPr lang="en-US" sz="1200" dirty="0"/>
              <a:t>[</a:t>
            </a:r>
            <a:r>
              <a:rPr lang="en-US" sz="1200" strike="sngStrike" dirty="0"/>
              <a:t>5</a:t>
            </a:r>
            <a:r>
              <a:rPr lang="en-US" sz="1200" dirty="0"/>
              <a:t>])   Articulation must be provided at least every 30 feet, measured horizontally and vertically. </a:t>
            </a:r>
          </a:p>
          <a:p>
            <a:pPr marL="0" indent="0" algn="just">
              <a:buNone/>
            </a:pPr>
            <a:r>
              <a:rPr lang="en-US" sz="1200" dirty="0"/>
              <a:t>      		(</a:t>
            </a:r>
            <a:r>
              <a:rPr lang="en-US" sz="1200" u="sng" dirty="0"/>
              <a:t>5</a:t>
            </a:r>
            <a:r>
              <a:rPr lang="en-US" sz="1200" dirty="0"/>
              <a:t>[</a:t>
            </a:r>
            <a:r>
              <a:rPr lang="en-US" sz="1200" strike="sngStrike" dirty="0"/>
              <a:t>6</a:t>
            </a:r>
            <a:r>
              <a:rPr lang="en-US" sz="1200" dirty="0"/>
              <a:t>])   Except for pedestrian and vehicular entrances, the aperture area must be screened</a:t>
            </a:r>
            <a:r>
              <a:rPr lang="en-US" sz="1200" u="sng" dirty="0"/>
              <a:t>. It is recommended that the required screening be constructed</a:t>
            </a:r>
            <a:r>
              <a:rPr lang="en-US" sz="1200" dirty="0"/>
              <a:t> with an opaque or translucent material that may be permeable or impermeable </a:t>
            </a:r>
            <a:r>
              <a:rPr lang="en-US" sz="1200" u="sng" dirty="0"/>
              <a:t>and that[</a:t>
            </a:r>
            <a:r>
              <a:rPr lang="en-US" sz="1200" strike="sngStrike" dirty="0"/>
              <a:t>.  Screening materials for</a:t>
            </a:r>
            <a:r>
              <a:rPr lang="en-US" sz="1200" dirty="0"/>
              <a:t>] the aperture area [</a:t>
            </a:r>
            <a:r>
              <a:rPr lang="en-US" sz="1200" strike="sngStrike" dirty="0"/>
              <a:t>may</a:t>
            </a:r>
            <a:r>
              <a:rPr lang="en-US" sz="1200" dirty="0"/>
              <a:t>] have no more than 36 square inches of transparent material in any given square foot of surface and [</a:t>
            </a:r>
            <a:r>
              <a:rPr lang="en-US" sz="1200" strike="sngStrike" dirty="0"/>
              <a:t>may</a:t>
            </a:r>
            <a:r>
              <a:rPr lang="en-US" sz="1200" dirty="0"/>
              <a:t>] have no more than 25 percent transparency. </a:t>
            </a:r>
          </a:p>
          <a:p>
            <a:pPr marL="0" indent="0" algn="just">
              <a:buNone/>
            </a:pPr>
            <a:r>
              <a:rPr lang="en-US" sz="1200" dirty="0"/>
              <a:t>     		(</a:t>
            </a:r>
            <a:r>
              <a:rPr lang="en-US" sz="1200" u="sng" dirty="0"/>
              <a:t>6</a:t>
            </a:r>
            <a:r>
              <a:rPr lang="en-US" sz="1200" dirty="0"/>
              <a:t>[</a:t>
            </a:r>
            <a:r>
              <a:rPr lang="en-US" sz="1200" strike="sngStrike" dirty="0"/>
              <a:t>7</a:t>
            </a:r>
            <a:r>
              <a:rPr lang="en-US" sz="1200" dirty="0"/>
              <a:t>])   The board of adjustment may grant a special exception to the standards in this subsection when, in the opinion of the board, the special exception will not adversely affect neighboring property.  The alternative facade must provide adequate screening of equipment and structures and mitigate noise.”</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12</a:t>
            </a:fld>
            <a:endParaRPr lang="en-US" dirty="0"/>
          </a:p>
        </p:txBody>
      </p:sp>
    </p:spTree>
    <p:extLst>
      <p:ext uri="{BB962C8B-B14F-4D97-AF65-F5344CB8AC3E}">
        <p14:creationId xmlns:p14="http://schemas.microsoft.com/office/powerpoint/2010/main" val="5449071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9 - Section 51A-4.605(a)(6)</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fontScale="92500" lnSpcReduction="20000"/>
          </a:bodyPr>
          <a:lstStyle/>
          <a:p>
            <a:pPr marL="0" indent="0" algn="just">
              <a:buNone/>
            </a:pPr>
            <a:r>
              <a:rPr lang="en-US" dirty="0"/>
              <a:t>“</a:t>
            </a:r>
            <a:r>
              <a:rPr lang="en-US" u="sng" dirty="0"/>
              <a:t>Materials and colors</a:t>
            </a:r>
            <a:r>
              <a:rPr lang="en-US" dirty="0"/>
              <a:t>.</a:t>
            </a:r>
          </a:p>
          <a:p>
            <a:pPr marL="0" indent="0" algn="just">
              <a:buNone/>
            </a:pPr>
            <a:r>
              <a:rPr lang="en-US" dirty="0"/>
              <a:t>       	(A)   	No more than 75 percent of the area of a facade wall, exclusive of fenestration, may have a single material or color. </a:t>
            </a:r>
          </a:p>
          <a:p>
            <a:pPr marL="0" indent="0" algn="just">
              <a:buNone/>
            </a:pPr>
            <a:r>
              <a:rPr lang="en-US" dirty="0"/>
              <a:t>         	(B)   	</a:t>
            </a:r>
            <a:r>
              <a:rPr lang="en-US" u="sng" dirty="0"/>
              <a:t>It is recommended that t[</a:t>
            </a:r>
            <a:r>
              <a:rPr lang="en-US" strike="sngStrike" dirty="0"/>
              <a:t>T</a:t>
            </a:r>
            <a:r>
              <a:rPr lang="en-US" dirty="0"/>
              <a:t>]he following materials </a:t>
            </a:r>
            <a:r>
              <a:rPr lang="en-US" u="sng" dirty="0"/>
              <a:t>are</a:t>
            </a:r>
            <a:r>
              <a:rPr lang="en-US" dirty="0"/>
              <a:t> [</a:t>
            </a:r>
            <a:r>
              <a:rPr lang="en-US" strike="sngStrike" dirty="0"/>
              <a:t>may</a:t>
            </a:r>
            <a:r>
              <a:rPr lang="en-US" dirty="0"/>
              <a:t>] only [</a:t>
            </a:r>
            <a:r>
              <a:rPr lang="en-US" strike="sngStrike" dirty="0"/>
              <a:t>be</a:t>
            </a:r>
            <a:r>
              <a:rPr lang="en-US" dirty="0"/>
              <a:t>] used on rear facade walls:</a:t>
            </a:r>
          </a:p>
          <a:p>
            <a:pPr marL="0" indent="0" algn="just">
              <a:buNone/>
            </a:pPr>
            <a:r>
              <a:rPr lang="en-US" dirty="0"/>
              <a:t>            		(</a:t>
            </a:r>
            <a:r>
              <a:rPr lang="en-US" dirty="0" err="1"/>
              <a:t>i</a:t>
            </a:r>
            <a:r>
              <a:rPr lang="en-US" dirty="0"/>
              <a:t>)   	Smooth-faced concrete block that is non-tinted or non-burnished.</a:t>
            </a:r>
          </a:p>
          <a:p>
            <a:pPr marL="0" indent="0" algn="just">
              <a:buNone/>
            </a:pPr>
            <a:r>
              <a:rPr lang="en-US" dirty="0"/>
              <a:t>            		(ii)   	Tilt-up concrete panels that are unadorned or untextured.</a:t>
            </a:r>
          </a:p>
          <a:p>
            <a:pPr marL="0" indent="0" algn="just">
              <a:buNone/>
            </a:pPr>
            <a:r>
              <a:rPr lang="en-US" dirty="0"/>
              <a:t>	          	(iii)   	Prefabricated steel panels.”</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13</a:t>
            </a:fld>
            <a:endParaRPr lang="en-US" dirty="0"/>
          </a:p>
        </p:txBody>
      </p:sp>
    </p:spTree>
    <p:extLst>
      <p:ext uri="{BB962C8B-B14F-4D97-AF65-F5344CB8AC3E}">
        <p14:creationId xmlns:p14="http://schemas.microsoft.com/office/powerpoint/2010/main" val="911228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10 - Section 51A-4.906(b)(3)</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187354"/>
            <a:ext cx="8102504" cy="4096895"/>
          </a:xfrm>
        </p:spPr>
        <p:txBody>
          <a:bodyPr>
            <a:normAutofit/>
          </a:bodyPr>
          <a:lstStyle/>
          <a:p>
            <a:pPr marL="0" indent="0" algn="just">
              <a:buNone/>
            </a:pPr>
            <a:r>
              <a:rPr lang="en-US" dirty="0"/>
              <a:t>“The design [</a:t>
            </a:r>
            <a:r>
              <a:rPr lang="en-US" strike="sngStrike" dirty="0"/>
              <a:t>and materials</a:t>
            </a:r>
            <a:r>
              <a:rPr lang="en-US" dirty="0"/>
              <a:t>] of SAH units must be equivalent to the design [</a:t>
            </a:r>
            <a:r>
              <a:rPr lang="en-US" strike="sngStrike" dirty="0"/>
              <a:t>and materials</a:t>
            </a:r>
            <a:r>
              <a:rPr lang="en-US" dirty="0"/>
              <a:t>] of other units located on the same lot.  </a:t>
            </a:r>
            <a:r>
              <a:rPr lang="en-US" u="sng" dirty="0"/>
              <a:t>It is recommended that the materials of SAH units be equivalent to the materials of other units located on the same lot.</a:t>
            </a:r>
            <a:r>
              <a:rPr lang="en-US" dirty="0"/>
              <a:t>  The size of bedrooms in SAH units must be consistent with the size of bedrooms in other units located on the same lot.” </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14</a:t>
            </a:fld>
            <a:endParaRPr lang="en-US" dirty="0"/>
          </a:p>
        </p:txBody>
      </p:sp>
    </p:spTree>
    <p:extLst>
      <p:ext uri="{BB962C8B-B14F-4D97-AF65-F5344CB8AC3E}">
        <p14:creationId xmlns:p14="http://schemas.microsoft.com/office/powerpoint/2010/main" val="1045690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11 - Section 51A-13.201(34)</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392072"/>
            <a:ext cx="8102504" cy="3892178"/>
          </a:xfrm>
        </p:spPr>
        <p:txBody>
          <a:bodyPr>
            <a:normAutofit/>
          </a:bodyPr>
          <a:lstStyle/>
          <a:p>
            <a:pPr marL="0" indent="0" algn="just">
              <a:buNone/>
            </a:pPr>
            <a:r>
              <a:rPr lang="en-US" dirty="0"/>
              <a:t>“TRANSPARENCY means the total area of window </a:t>
            </a:r>
            <a:r>
              <a:rPr lang="en-US" u="sng" dirty="0"/>
              <a:t>opening</a:t>
            </a:r>
            <a:r>
              <a:rPr lang="en-US" dirty="0"/>
              <a:t> [</a:t>
            </a:r>
            <a:r>
              <a:rPr lang="en-US" strike="sngStrike" dirty="0"/>
              <a:t>and</a:t>
            </a:r>
            <a:r>
              <a:rPr lang="en-US" dirty="0"/>
              <a:t>] door opening</a:t>
            </a:r>
            <a:r>
              <a:rPr lang="en-US" u="sng" dirty="0"/>
              <a:t>, or other opening</a:t>
            </a:r>
            <a:r>
              <a:rPr lang="en-US" dirty="0"/>
              <a:t> [</a:t>
            </a:r>
            <a:r>
              <a:rPr lang="en-US" strike="sngStrike" dirty="0"/>
              <a:t>filled with glass</a:t>
            </a:r>
            <a:r>
              <a:rPr lang="en-US" dirty="0"/>
              <a:t>], expressed as a percentage of the total facade area by story.”</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15</a:t>
            </a:fld>
            <a:endParaRPr lang="en-US" dirty="0"/>
          </a:p>
        </p:txBody>
      </p:sp>
    </p:spTree>
    <p:extLst>
      <p:ext uri="{BB962C8B-B14F-4D97-AF65-F5344CB8AC3E}">
        <p14:creationId xmlns:p14="http://schemas.microsoft.com/office/powerpoint/2010/main" val="11947380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12 - Section 51A-13.304(b)(6)</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187354"/>
            <a:ext cx="8102504" cy="4096895"/>
          </a:xfrm>
        </p:spPr>
        <p:txBody>
          <a:bodyPr>
            <a:normAutofit/>
          </a:bodyPr>
          <a:lstStyle/>
          <a:p>
            <a:pPr marL="0" indent="0" algn="just">
              <a:buNone/>
            </a:pPr>
            <a:r>
              <a:rPr lang="en-US" dirty="0"/>
              <a:t>“</a:t>
            </a:r>
            <a:r>
              <a:rPr lang="en-US" b="1" dirty="0"/>
              <a:t>Ground-Story Shopfront Windows.</a:t>
            </a:r>
            <a:r>
              <a:rPr lang="en-US" dirty="0"/>
              <a:t> A minimum of 60 percent of the street-fronting, street-level window </a:t>
            </a:r>
            <a:r>
              <a:rPr lang="en-US" u="sng" dirty="0"/>
              <a:t>openings</a:t>
            </a:r>
            <a:r>
              <a:rPr lang="en-US" dirty="0"/>
              <a:t> [</a:t>
            </a:r>
            <a:r>
              <a:rPr lang="en-US" strike="sngStrike" dirty="0"/>
              <a:t>pane surface area</a:t>
            </a:r>
            <a:r>
              <a:rPr lang="en-US" dirty="0"/>
              <a:t>] must allow views into the ground-story use for a depth of at least four feet. </a:t>
            </a:r>
            <a:r>
              <a:rPr lang="en-US" u="sng" dirty="0"/>
              <a:t>If glass is installed, it is recommended that it</a:t>
            </a:r>
            <a:r>
              <a:rPr lang="en-US" dirty="0"/>
              <a:t> [</a:t>
            </a:r>
            <a:r>
              <a:rPr lang="en-US" strike="sngStrike" dirty="0"/>
              <a:t>Windows must</a:t>
            </a:r>
            <a:r>
              <a:rPr lang="en-US" dirty="0"/>
              <a:t>] be clear or unpainted, or, if treated, [</a:t>
            </a:r>
            <a:r>
              <a:rPr lang="en-US" strike="sngStrike" dirty="0"/>
              <a:t>must</a:t>
            </a:r>
            <a:r>
              <a:rPr lang="en-US" dirty="0"/>
              <a:t>] be translucent.  [</a:t>
            </a:r>
            <a:r>
              <a:rPr lang="en-US" strike="sngStrike" dirty="0"/>
              <a:t>Spandrel glass or </a:t>
            </a:r>
            <a:r>
              <a:rPr lang="en-US" strike="sngStrike" dirty="0" err="1"/>
              <a:t>backpainted</a:t>
            </a:r>
            <a:r>
              <a:rPr lang="en-US" strike="sngStrike" dirty="0"/>
              <a:t> glass does not comply with this provision.</a:t>
            </a:r>
            <a:r>
              <a:rPr lang="en-US" dirty="0"/>
              <a:t>]”</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16</a:t>
            </a:fld>
            <a:endParaRPr lang="en-US" dirty="0"/>
          </a:p>
        </p:txBody>
      </p:sp>
    </p:spTree>
    <p:extLst>
      <p:ext uri="{BB962C8B-B14F-4D97-AF65-F5344CB8AC3E}">
        <p14:creationId xmlns:p14="http://schemas.microsoft.com/office/powerpoint/2010/main" val="413749174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13 - Section 51A-13.304(c)(6)</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187354"/>
            <a:ext cx="8102504" cy="4096895"/>
          </a:xfrm>
        </p:spPr>
        <p:txBody>
          <a:bodyPr>
            <a:normAutofit/>
          </a:bodyPr>
          <a:lstStyle/>
          <a:p>
            <a:pPr marL="0" indent="0" algn="just">
              <a:buNone/>
            </a:pPr>
            <a:r>
              <a:rPr lang="en-US" dirty="0"/>
              <a:t>“</a:t>
            </a:r>
            <a:r>
              <a:rPr lang="en-US" b="1" dirty="0"/>
              <a:t>Ground-Story Shopfront Windows.</a:t>
            </a:r>
            <a:r>
              <a:rPr lang="en-US" dirty="0"/>
              <a:t> A minimum of 60 percent of the street-fronting, street-level window </a:t>
            </a:r>
            <a:r>
              <a:rPr lang="en-US" u="sng" dirty="0"/>
              <a:t>openings</a:t>
            </a:r>
            <a:r>
              <a:rPr lang="en-US" dirty="0"/>
              <a:t> [</a:t>
            </a:r>
            <a:r>
              <a:rPr lang="en-US" strike="sngStrike" dirty="0"/>
              <a:t>pane surface area</a:t>
            </a:r>
            <a:r>
              <a:rPr lang="en-US" dirty="0"/>
              <a:t>] must allow views into the ground-story use for a depth of at least four feet. </a:t>
            </a:r>
            <a:r>
              <a:rPr lang="en-US" u="sng" dirty="0"/>
              <a:t>If glass is installed, it is recommended that it</a:t>
            </a:r>
            <a:r>
              <a:rPr lang="en-US" dirty="0"/>
              <a:t> [</a:t>
            </a:r>
            <a:r>
              <a:rPr lang="en-US" strike="sngStrike" dirty="0"/>
              <a:t>Windows must</a:t>
            </a:r>
            <a:r>
              <a:rPr lang="en-US" dirty="0"/>
              <a:t>] be clear or unpainted, or, if treated, [</a:t>
            </a:r>
            <a:r>
              <a:rPr lang="en-US" strike="sngStrike" dirty="0"/>
              <a:t>must</a:t>
            </a:r>
            <a:r>
              <a:rPr lang="en-US" dirty="0"/>
              <a:t>] be translucent.  [</a:t>
            </a:r>
            <a:r>
              <a:rPr lang="en-US" strike="sngStrike" dirty="0"/>
              <a:t>Spandrel glass or </a:t>
            </a:r>
            <a:r>
              <a:rPr lang="en-US" strike="sngStrike" dirty="0" err="1"/>
              <a:t>backpainted</a:t>
            </a:r>
            <a:r>
              <a:rPr lang="en-US" strike="sngStrike" dirty="0"/>
              <a:t> glass does not comply with this provision.</a:t>
            </a:r>
            <a:r>
              <a:rPr lang="en-US" dirty="0"/>
              <a:t>]”</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17</a:t>
            </a:fld>
            <a:endParaRPr lang="en-US" dirty="0"/>
          </a:p>
        </p:txBody>
      </p:sp>
    </p:spTree>
    <p:extLst>
      <p:ext uri="{BB962C8B-B14F-4D97-AF65-F5344CB8AC3E}">
        <p14:creationId xmlns:p14="http://schemas.microsoft.com/office/powerpoint/2010/main" val="123294219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732870"/>
            <a:ext cx="9144000" cy="742649"/>
          </a:xfrm>
        </p:spPr>
        <p:txBody>
          <a:bodyPr/>
          <a:lstStyle/>
          <a:p>
            <a:r>
              <a:rPr lang="en-US" sz="3600" dirty="0"/>
              <a:t>  House Bill Amendments:				Building Materials</a:t>
            </a:r>
          </a:p>
        </p:txBody>
      </p:sp>
      <p:sp>
        <p:nvSpPr>
          <p:cNvPr id="3" name="Subtitle 2"/>
          <p:cNvSpPr>
            <a:spLocks noGrp="1"/>
          </p:cNvSpPr>
          <p:nvPr>
            <p:ph type="subTitle" idx="1"/>
          </p:nvPr>
        </p:nvSpPr>
        <p:spPr>
          <a:xfrm>
            <a:off x="523781" y="4559996"/>
            <a:ext cx="4177874" cy="1520084"/>
          </a:xfrm>
        </p:spPr>
        <p:txBody>
          <a:bodyPr>
            <a:normAutofit lnSpcReduction="10000"/>
          </a:bodyPr>
          <a:lstStyle/>
          <a:p>
            <a:r>
              <a:rPr lang="en-US" dirty="0"/>
              <a:t>Nathan Warren</a:t>
            </a:r>
          </a:p>
          <a:p>
            <a:r>
              <a:rPr lang="en-US" dirty="0"/>
              <a:t>Senior Planner</a:t>
            </a:r>
          </a:p>
          <a:p>
            <a:r>
              <a:rPr lang="en-US" dirty="0"/>
              <a:t>Sustainable Development &amp; Construction Department</a:t>
            </a:r>
          </a:p>
        </p:txBody>
      </p:sp>
      <p:sp>
        <p:nvSpPr>
          <p:cNvPr id="4" name="Text Placeholder 3"/>
          <p:cNvSpPr>
            <a:spLocks noGrp="1"/>
          </p:cNvSpPr>
          <p:nvPr>
            <p:ph type="body" sz="quarter" idx="10"/>
          </p:nvPr>
        </p:nvSpPr>
        <p:spPr>
          <a:xfrm>
            <a:off x="523781" y="2668958"/>
            <a:ext cx="4177874" cy="1520084"/>
          </a:xfrm>
        </p:spPr>
        <p:txBody>
          <a:bodyPr>
            <a:normAutofit/>
          </a:bodyPr>
          <a:lstStyle/>
          <a:p>
            <a:pPr>
              <a:spcBef>
                <a:spcPts val="600"/>
              </a:spcBef>
            </a:pPr>
            <a:r>
              <a:rPr lang="en-US" sz="2400" dirty="0"/>
              <a:t>Zoning Ordinance Advisory Committee (ZOAC)</a:t>
            </a:r>
          </a:p>
          <a:p>
            <a:pPr>
              <a:spcBef>
                <a:spcPts val="600"/>
              </a:spcBef>
            </a:pPr>
            <a:r>
              <a:rPr lang="en-US" sz="2400" dirty="0"/>
              <a:t>February 6, 2020</a:t>
            </a:r>
          </a:p>
        </p:txBody>
      </p:sp>
      <p:sp>
        <p:nvSpPr>
          <p:cNvPr id="5" name="Title 1">
            <a:extLst>
              <a:ext uri="{FF2B5EF4-FFF2-40B4-BE49-F238E27FC236}">
                <a16:creationId xmlns:a16="http://schemas.microsoft.com/office/drawing/2014/main" id="{B5CCF5CA-E1B9-4539-BAE9-FC94591540D5}"/>
              </a:ext>
            </a:extLst>
          </p:cNvPr>
          <p:cNvSpPr txBox="1">
            <a:spLocks/>
          </p:cNvSpPr>
          <p:nvPr/>
        </p:nvSpPr>
        <p:spPr>
          <a:xfrm>
            <a:off x="523781" y="1555355"/>
            <a:ext cx="2947916" cy="742649"/>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800" b="1" kern="1200">
                <a:solidFill>
                  <a:srgbClr val="063F88"/>
                </a:solidFill>
                <a:latin typeface="Arial" panose="020B0604020202020204" pitchFamily="34" charset="0"/>
                <a:ea typeface="+mj-ea"/>
                <a:cs typeface="Arial" panose="020B0604020202020204" pitchFamily="34" charset="0"/>
              </a:defRPr>
            </a:lvl1pPr>
          </a:lstStyle>
          <a:p>
            <a:r>
              <a:rPr lang="en-US" sz="3200" dirty="0"/>
              <a:t>DCA190-001</a:t>
            </a:r>
            <a:endParaRPr lang="en-US" sz="3600" dirty="0"/>
          </a:p>
        </p:txBody>
      </p:sp>
    </p:spTree>
    <p:extLst>
      <p:ext uri="{BB962C8B-B14F-4D97-AF65-F5344CB8AC3E}">
        <p14:creationId xmlns:p14="http://schemas.microsoft.com/office/powerpoint/2010/main" val="6119069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468422"/>
            <a:ext cx="8502125" cy="553998"/>
          </a:xfrm>
          <a:prstGeom prst="rect">
            <a:avLst/>
          </a:prstGeom>
        </p:spPr>
        <p:txBody>
          <a:bodyPr vert="horz" wrap="square" lIns="0" tIns="0" rIns="0" bIns="0" rtlCol="0">
            <a:spAutoFit/>
          </a:bodyPr>
          <a:lstStyle/>
          <a:p>
            <a:pPr marL="12700"/>
            <a:r>
              <a:rPr lang="en-US" dirty="0"/>
              <a:t>Background</a:t>
            </a:r>
            <a:endParaRPr dirty="0"/>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573750"/>
            <a:ext cx="8306600" cy="3710499"/>
          </a:xfrm>
        </p:spPr>
        <p:txBody>
          <a:bodyPr>
            <a:normAutofit/>
          </a:bodyPr>
          <a:lstStyle/>
          <a:p>
            <a:pPr lvl="0"/>
            <a:r>
              <a:rPr lang="en-US" dirty="0"/>
              <a:t>On June 14, 2019, HB 2439 was signed into Texas law by Governor Abbott</a:t>
            </a:r>
          </a:p>
          <a:p>
            <a:pPr marL="0" lvl="0" indent="0">
              <a:buNone/>
            </a:pPr>
            <a:endParaRPr lang="en-US" dirty="0"/>
          </a:p>
          <a:p>
            <a:pPr lvl="0"/>
            <a:r>
              <a:rPr lang="en-US" dirty="0"/>
              <a:t>HB 2439 became effective on September 1, 2019</a:t>
            </a:r>
          </a:p>
          <a:p>
            <a:pPr marL="971550" lvl="1" indent="-514350" algn="just">
              <a:buFont typeface="+mj-lt"/>
              <a:buAutoNum type="arabicPeriod"/>
            </a:pPr>
            <a:endParaRPr lang="en-US" dirty="0"/>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2</a:t>
            </a:fld>
            <a:endParaRPr lang="en-US" dirty="0"/>
          </a:p>
        </p:txBody>
      </p:sp>
    </p:spTree>
    <p:extLst>
      <p:ext uri="{BB962C8B-B14F-4D97-AF65-F5344CB8AC3E}">
        <p14:creationId xmlns:p14="http://schemas.microsoft.com/office/powerpoint/2010/main" val="196572514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468422"/>
            <a:ext cx="8502125" cy="553998"/>
          </a:xfrm>
          <a:prstGeom prst="rect">
            <a:avLst/>
          </a:prstGeom>
        </p:spPr>
        <p:txBody>
          <a:bodyPr vert="horz" wrap="square" lIns="0" tIns="0" rIns="0" bIns="0" rtlCol="0">
            <a:spAutoFit/>
          </a:bodyPr>
          <a:lstStyle/>
          <a:p>
            <a:pPr marL="12700"/>
            <a:r>
              <a:rPr lang="en-US" dirty="0"/>
              <a:t>Background</a:t>
            </a:r>
            <a:endParaRPr dirty="0"/>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573750"/>
            <a:ext cx="8306600" cy="3710499"/>
          </a:xfrm>
        </p:spPr>
        <p:txBody>
          <a:bodyPr>
            <a:normAutofit/>
          </a:bodyPr>
          <a:lstStyle/>
          <a:p>
            <a:pPr lvl="0" algn="just"/>
            <a:r>
              <a:rPr lang="en-US" dirty="0"/>
              <a:t>HB 2439 prohibits or limits, directly or indirectly, the use or installation of a building product or material in the construction, renovation, maintenance, or other alteration of a residential or commercial building if the building product or material is approved for use by a national model code published within the last three code cycles </a:t>
            </a:r>
          </a:p>
          <a:p>
            <a:pPr marL="971550" lvl="1" indent="-514350" algn="just">
              <a:buFont typeface="+mj-lt"/>
              <a:buAutoNum type="arabicPeriod"/>
            </a:pPr>
            <a:endParaRPr lang="en-US" dirty="0"/>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3</a:t>
            </a:fld>
            <a:endParaRPr lang="en-US" dirty="0"/>
          </a:p>
        </p:txBody>
      </p:sp>
    </p:spTree>
    <p:extLst>
      <p:ext uri="{BB962C8B-B14F-4D97-AF65-F5344CB8AC3E}">
        <p14:creationId xmlns:p14="http://schemas.microsoft.com/office/powerpoint/2010/main" val="137619212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468422"/>
            <a:ext cx="8502125" cy="553998"/>
          </a:xfrm>
          <a:prstGeom prst="rect">
            <a:avLst/>
          </a:prstGeom>
        </p:spPr>
        <p:txBody>
          <a:bodyPr vert="horz" wrap="square" lIns="0" tIns="0" rIns="0" bIns="0" rtlCol="0">
            <a:spAutoFit/>
          </a:bodyPr>
          <a:lstStyle/>
          <a:p>
            <a:pPr marL="12700"/>
            <a:r>
              <a:rPr lang="en-US" dirty="0"/>
              <a:t>Proposal</a:t>
            </a:r>
            <a:endParaRPr dirty="0"/>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573750"/>
            <a:ext cx="8102504" cy="3710499"/>
          </a:xfrm>
        </p:spPr>
        <p:txBody>
          <a:bodyPr>
            <a:normAutofit/>
          </a:bodyPr>
          <a:lstStyle/>
          <a:p>
            <a:pPr algn="just"/>
            <a:r>
              <a:rPr lang="en-US" dirty="0"/>
              <a:t>From the previous proposal SECTIONS 1, 2, 3, 4, 9, 10, 14, and 16 were revised in accordance with ZOAC recommendations.</a:t>
            </a:r>
          </a:p>
          <a:p>
            <a:pPr algn="just"/>
            <a:r>
              <a:rPr lang="en-US" dirty="0"/>
              <a:t>Two new sections have been added:  </a:t>
            </a:r>
          </a:p>
          <a:p>
            <a:pPr lvl="1" algn="just"/>
            <a:r>
              <a:rPr lang="en-US" dirty="0"/>
              <a:t>new transparency definition in Article II </a:t>
            </a:r>
          </a:p>
          <a:p>
            <a:pPr lvl="1" algn="just"/>
            <a:r>
              <a:rPr lang="en-US" dirty="0"/>
              <a:t>amended transparency definition in Article XIII</a:t>
            </a:r>
          </a:p>
          <a:p>
            <a:pPr algn="just"/>
            <a:r>
              <a:rPr lang="en-US" dirty="0"/>
              <a:t>SECTIONS 8, 11, 12, 13, 15, 17, 18, 19, 20, 21, 22, and 23 have been removed.</a:t>
            </a:r>
          </a:p>
          <a:p>
            <a:pPr marL="971550" lvl="1" indent="-514350" algn="just">
              <a:buFont typeface="+mj-lt"/>
              <a:buAutoNum type="arabicPeriod"/>
            </a:pPr>
            <a:endParaRPr lang="en-US" dirty="0"/>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4</a:t>
            </a:fld>
            <a:endParaRPr lang="en-US" dirty="0"/>
          </a:p>
        </p:txBody>
      </p:sp>
    </p:spTree>
    <p:extLst>
      <p:ext uri="{BB962C8B-B14F-4D97-AF65-F5344CB8AC3E}">
        <p14:creationId xmlns:p14="http://schemas.microsoft.com/office/powerpoint/2010/main" val="21593039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3"/>
            <a:ext cx="8502125" cy="477054"/>
          </a:xfrm>
          <a:prstGeom prst="rect">
            <a:avLst/>
          </a:prstGeom>
        </p:spPr>
        <p:txBody>
          <a:bodyPr vert="horz" wrap="square" lIns="0" tIns="0" rIns="0" bIns="0" rtlCol="0">
            <a:spAutoFit/>
          </a:bodyPr>
          <a:lstStyle/>
          <a:p>
            <a:r>
              <a:rPr lang="en-US" sz="3100" dirty="0"/>
              <a:t>SECTION 1 - Section 51-4.201(b)(1)(E)(viii)(ff)</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983948"/>
            <a:ext cx="8102504" cy="4300301"/>
          </a:xfrm>
        </p:spPr>
        <p:txBody>
          <a:bodyPr>
            <a:normAutofit fontScale="85000" lnSpcReduction="20000"/>
          </a:bodyPr>
          <a:lstStyle/>
          <a:p>
            <a:pPr marL="0" indent="0" algn="just">
              <a:buNone/>
            </a:pPr>
            <a:r>
              <a:rPr lang="en-GB" dirty="0"/>
              <a:t>“</a:t>
            </a:r>
            <a:r>
              <a:rPr lang="en-US" dirty="0"/>
              <a:t>Accessory structures must have </a:t>
            </a:r>
            <a:r>
              <a:rPr lang="en-US" u="sng" dirty="0"/>
              <a:t>a</a:t>
            </a:r>
            <a:r>
              <a:rPr lang="en-US" dirty="0"/>
              <a:t> [</a:t>
            </a:r>
            <a:r>
              <a:rPr lang="en-US" strike="sngStrike" dirty="0"/>
              <a:t>exterior siding, roofing,</a:t>
            </a:r>
            <a:r>
              <a:rPr lang="en-US" dirty="0"/>
              <a:t>] roof-pitch[</a:t>
            </a:r>
            <a:r>
              <a:rPr lang="en-US" strike="sngStrike" dirty="0"/>
              <a:t>, foundation fascia,</a:t>
            </a:r>
            <a:r>
              <a:rPr lang="en-US" dirty="0"/>
              <a:t>] and fenestration compatible with the main building.  </a:t>
            </a:r>
            <a:r>
              <a:rPr lang="en-US" u="sng" dirty="0"/>
              <a:t>It is recommended that accessory structures have exterior siding, roofing, and foundation fascia compatible with the main building.</a:t>
            </a:r>
            <a:r>
              <a:rPr lang="en-US" dirty="0"/>
              <a:t>  “Compatible” as used in this provision means similar in application, color, [</a:t>
            </a:r>
            <a:r>
              <a:rPr lang="en-US" strike="sngStrike" dirty="0"/>
              <a:t>materials,</a:t>
            </a:r>
            <a:r>
              <a:rPr lang="en-US" dirty="0"/>
              <a:t>] pattern, [</a:t>
            </a:r>
            <a:r>
              <a:rPr lang="en-US" strike="sngStrike" dirty="0"/>
              <a:t>quality,</a:t>
            </a:r>
            <a:r>
              <a:rPr lang="en-US" dirty="0"/>
              <a:t>] shape, size, slope, and other characteristics; but does not necessarily mean identical.  The burden is on the property owner or applicant to supply the proof of compatibility.  </a:t>
            </a:r>
            <a:r>
              <a:rPr lang="en-US" u="sng" dirty="0"/>
              <a:t>Use of similar materials or materials of similar quality to the main building serves as additional evidence that the property owner’s burden of proof of compatibility has been met.</a:t>
            </a:r>
            <a:r>
              <a:rPr lang="en-US" dirty="0"/>
              <a:t>  This provision does not apply to accessory structures with a floor area of 200 square feet or less.”</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5</a:t>
            </a:fld>
            <a:endParaRPr lang="en-US" dirty="0"/>
          </a:p>
        </p:txBody>
      </p:sp>
    </p:spTree>
    <p:extLst>
      <p:ext uri="{BB962C8B-B14F-4D97-AF65-F5344CB8AC3E}">
        <p14:creationId xmlns:p14="http://schemas.microsoft.com/office/powerpoint/2010/main" val="302392974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3"/>
            <a:ext cx="8502125" cy="477054"/>
          </a:xfrm>
          <a:prstGeom prst="rect">
            <a:avLst/>
          </a:prstGeom>
        </p:spPr>
        <p:txBody>
          <a:bodyPr vert="horz" wrap="square" lIns="0" tIns="0" rIns="0" bIns="0" rtlCol="0">
            <a:spAutoFit/>
          </a:bodyPr>
          <a:lstStyle/>
          <a:p>
            <a:r>
              <a:rPr lang="en-US" sz="3100" dirty="0"/>
              <a:t>SECTION 2 - Section 51A-2.102(140.1)</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1467134"/>
            <a:ext cx="8102504" cy="3817115"/>
          </a:xfrm>
        </p:spPr>
        <p:txBody>
          <a:bodyPr>
            <a:normAutofit/>
          </a:bodyPr>
          <a:lstStyle/>
          <a:p>
            <a:pPr marL="0" indent="0" algn="just">
              <a:buNone/>
            </a:pPr>
            <a:r>
              <a:rPr lang="en-US" dirty="0"/>
              <a:t>“TRANSPARENCY means the total area of window opening, door opening, or other opening, expressed as a percentage of the total facade area by story.”</a:t>
            </a:r>
            <a:r>
              <a:rPr lang="en-US" b="1" dirty="0"/>
              <a:t> </a:t>
            </a:r>
            <a:endParaRPr lang="en-US" dirty="0"/>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6</a:t>
            </a:fld>
            <a:endParaRPr lang="en-US" dirty="0"/>
          </a:p>
        </p:txBody>
      </p:sp>
    </p:spTree>
    <p:extLst>
      <p:ext uri="{BB962C8B-B14F-4D97-AF65-F5344CB8AC3E}">
        <p14:creationId xmlns:p14="http://schemas.microsoft.com/office/powerpoint/2010/main" val="216424900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3"/>
            <a:ext cx="8502125" cy="477054"/>
          </a:xfrm>
          <a:prstGeom prst="rect">
            <a:avLst/>
          </a:prstGeom>
        </p:spPr>
        <p:txBody>
          <a:bodyPr vert="horz" wrap="square" lIns="0" tIns="0" rIns="0" bIns="0" rtlCol="0">
            <a:spAutoFit/>
          </a:bodyPr>
          <a:lstStyle/>
          <a:p>
            <a:r>
              <a:rPr lang="en-US" sz="3100" dirty="0"/>
              <a:t>SECTION 3 - Section 51A-4.127(c)(8)(F)(</a:t>
            </a:r>
            <a:r>
              <a:rPr lang="en-US" sz="3100" dirty="0" err="1"/>
              <a:t>i</a:t>
            </a:r>
            <a:r>
              <a:rPr lang="en-US" sz="3100" dirty="0"/>
              <a:t>)</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fontScale="92500" lnSpcReduction="20000"/>
          </a:bodyPr>
          <a:lstStyle/>
          <a:p>
            <a:pPr marL="0" indent="0" algn="just">
              <a:buNone/>
            </a:pPr>
            <a:r>
              <a:rPr lang="en-US" dirty="0"/>
              <a:t>“</a:t>
            </a:r>
            <a:r>
              <a:rPr lang="en-US" u="sng" dirty="0"/>
              <a:t>Building facades</a:t>
            </a:r>
            <a:r>
              <a:rPr lang="en-US" dirty="0"/>
              <a:t>. Building facades must be as close as possible to the pedestrian zone. Columns of an arcade must be on the building line, and the internal facade of an arcade must be set back from the building line no more than 10 feet. Parking deck and garage facades visible at ground level from any street or alley must have the appearance of a multiple-story building[</a:t>
            </a:r>
            <a:r>
              <a:rPr lang="en-US" strike="sngStrike" dirty="0"/>
              <a:t>, and be of similar material finish as the building on the site for which the parking is being provided</a:t>
            </a:r>
            <a:r>
              <a:rPr lang="en-US" dirty="0"/>
              <a:t>].  </a:t>
            </a:r>
            <a:r>
              <a:rPr lang="en-US" u="sng" dirty="0"/>
              <a:t>It is recommended that parking deck and garage facades visible at ground level from any street or alley have the appearance of similar material finish as the building on the site for which the parking is being provided</a:t>
            </a:r>
            <a:r>
              <a:rPr lang="en-US" dirty="0"/>
              <a:t>.”</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7</a:t>
            </a:fld>
            <a:endParaRPr lang="en-US" dirty="0"/>
          </a:p>
        </p:txBody>
      </p:sp>
    </p:spTree>
    <p:extLst>
      <p:ext uri="{BB962C8B-B14F-4D97-AF65-F5344CB8AC3E}">
        <p14:creationId xmlns:p14="http://schemas.microsoft.com/office/powerpoint/2010/main" val="34941672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3"/>
            <a:ext cx="8502125" cy="477054"/>
          </a:xfrm>
          <a:prstGeom prst="rect">
            <a:avLst/>
          </a:prstGeom>
        </p:spPr>
        <p:txBody>
          <a:bodyPr vert="horz" wrap="square" lIns="0" tIns="0" rIns="0" bIns="0" rtlCol="0">
            <a:spAutoFit/>
          </a:bodyPr>
          <a:lstStyle/>
          <a:p>
            <a:r>
              <a:rPr lang="en-US" sz="3100" dirty="0"/>
              <a:t>SECTION 4 - Section 51A-4.127(c)(8)(F)(iii)</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fontScale="55000" lnSpcReduction="20000"/>
          </a:bodyPr>
          <a:lstStyle/>
          <a:p>
            <a:pPr marL="0" indent="0" algn="just">
              <a:buNone/>
            </a:pPr>
            <a:r>
              <a:rPr lang="en-US" dirty="0"/>
              <a:t>“</a:t>
            </a:r>
            <a:r>
              <a:rPr lang="en-US" u="sng" dirty="0"/>
              <a:t>Storefront treatments</a:t>
            </a:r>
            <a:r>
              <a:rPr lang="en-US" dirty="0"/>
              <a:t>. The following provisions apply to all uses at ground level except church use and residential uses. </a:t>
            </a:r>
          </a:p>
          <a:p>
            <a:pPr marL="0" indent="0" algn="just">
              <a:buNone/>
            </a:pPr>
            <a:r>
              <a:rPr lang="en-US" dirty="0"/>
              <a:t> 	</a:t>
            </a:r>
            <a:r>
              <a:rPr lang="en-US" u="sng" dirty="0"/>
              <a:t>(aa)</a:t>
            </a:r>
            <a:r>
              <a:rPr lang="en-US" dirty="0"/>
              <a:t>	All street-fronting street-level portions of a building must have windows and primary entrances facing the street or a plaza.  No more than 10 continuous linear feet of street-fronting street-level facade may lack a transparent </a:t>
            </a:r>
            <a:r>
              <a:rPr lang="en-US" u="sng" dirty="0"/>
              <a:t>opening</a:t>
            </a:r>
            <a:r>
              <a:rPr lang="en-US" dirty="0"/>
              <a:t> [</a:t>
            </a:r>
            <a:r>
              <a:rPr lang="en-US" strike="sngStrike" dirty="0"/>
              <a:t>surface</a:t>
            </a:r>
            <a:r>
              <a:rPr lang="en-US" dirty="0"/>
              <a:t>] (e.g. a window or a transparent door).</a:t>
            </a:r>
          </a:p>
          <a:p>
            <a:pPr marL="0" indent="0" algn="just">
              <a:buNone/>
            </a:pPr>
            <a:r>
              <a:rPr lang="en-US" dirty="0"/>
              <a:t> 	</a:t>
            </a:r>
            <a:r>
              <a:rPr lang="en-US" u="sng" dirty="0"/>
              <a:t>(bb)</a:t>
            </a:r>
            <a:r>
              <a:rPr lang="en-US" dirty="0"/>
              <a:t>	Corner lot structures must have corner entrances in compliance with the visibility triangle standards set by the department of sustainable development and construction.  </a:t>
            </a:r>
          </a:p>
          <a:p>
            <a:pPr marL="0" indent="0" algn="just">
              <a:buNone/>
            </a:pPr>
            <a:r>
              <a:rPr lang="en-US" dirty="0"/>
              <a:t>	</a:t>
            </a:r>
            <a:r>
              <a:rPr lang="en-US" u="sng" dirty="0"/>
              <a:t>(cc)</a:t>
            </a:r>
            <a:r>
              <a:rPr lang="en-US" dirty="0"/>
              <a:t>	Street-fronting, street-level windows must:</a:t>
            </a:r>
          </a:p>
          <a:p>
            <a:pPr marL="0" indent="0" algn="just">
              <a:buNone/>
            </a:pPr>
            <a:r>
              <a:rPr lang="en-US" dirty="0"/>
              <a:t> 		[</a:t>
            </a:r>
            <a:r>
              <a:rPr lang="en-US" strike="sngStrike" dirty="0"/>
              <a:t>(aa)</a:t>
            </a:r>
            <a:r>
              <a:rPr lang="en-US" dirty="0"/>
              <a:t>	</a:t>
            </a:r>
            <a:r>
              <a:rPr lang="en-US" strike="sngStrike" dirty="0"/>
              <a:t>be clear, unpainted, or made of similarly treated glass allowing visibility within street-level uses;</a:t>
            </a:r>
            <a:r>
              <a:rPr lang="en-US" dirty="0"/>
              <a:t>]</a:t>
            </a:r>
          </a:p>
          <a:p>
            <a:pPr marL="0" indent="0" algn="just">
              <a:buNone/>
            </a:pPr>
            <a:r>
              <a:rPr lang="en-US" dirty="0"/>
              <a:t>		(bb)	cover 50 percent or more of street-level frontage;</a:t>
            </a:r>
          </a:p>
          <a:p>
            <a:pPr marL="0" indent="0" algn="just">
              <a:buNone/>
            </a:pPr>
            <a:r>
              <a:rPr lang="en-US" dirty="0"/>
              <a:t> 		(</a:t>
            </a:r>
            <a:r>
              <a:rPr lang="en-US" u="sng" dirty="0"/>
              <a:t>I</a:t>
            </a:r>
            <a:r>
              <a:rPr lang="en-US" dirty="0"/>
              <a:t>[</a:t>
            </a:r>
            <a:r>
              <a:rPr lang="en-US" strike="sngStrike" dirty="0"/>
              <a:t>cc</a:t>
            </a:r>
            <a:r>
              <a:rPr lang="en-US" dirty="0"/>
              <a:t>])	not have a bottom edge higher than three feet above the base of building; and</a:t>
            </a:r>
          </a:p>
          <a:p>
            <a:pPr marL="0" indent="0" algn="just">
              <a:buNone/>
            </a:pPr>
            <a:r>
              <a:rPr lang="en-US" dirty="0"/>
              <a:t> 		(</a:t>
            </a:r>
            <a:r>
              <a:rPr lang="en-US" u="sng" dirty="0"/>
              <a:t>II</a:t>
            </a:r>
            <a:r>
              <a:rPr lang="en-US" dirty="0"/>
              <a:t>[</a:t>
            </a:r>
            <a:r>
              <a:rPr lang="en-US" strike="sngStrike" dirty="0"/>
              <a:t>dd</a:t>
            </a:r>
            <a:r>
              <a:rPr lang="en-US" dirty="0"/>
              <a:t>]) be less than 10 feet high.</a:t>
            </a:r>
          </a:p>
          <a:p>
            <a:pPr marL="0" indent="0" algn="just">
              <a:buNone/>
            </a:pPr>
            <a:r>
              <a:rPr lang="en-US" dirty="0"/>
              <a:t> 	</a:t>
            </a:r>
            <a:r>
              <a:rPr lang="en-US" u="sng" dirty="0"/>
              <a:t>(dd)	It is recommended that street-fronting, street-level windows be clear, unpainted, or made of similarly treated glass allowing visibility within street-level uses.”</a:t>
            </a:r>
            <a:endParaRPr lang="en-US" dirty="0"/>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8</a:t>
            </a:fld>
            <a:endParaRPr lang="en-US" dirty="0"/>
          </a:p>
        </p:txBody>
      </p:sp>
    </p:spTree>
    <p:extLst>
      <p:ext uri="{BB962C8B-B14F-4D97-AF65-F5344CB8AC3E}">
        <p14:creationId xmlns:p14="http://schemas.microsoft.com/office/powerpoint/2010/main" val="2668915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400049" y="138402"/>
            <a:ext cx="8743951" cy="477054"/>
          </a:xfrm>
          <a:prstGeom prst="rect">
            <a:avLst/>
          </a:prstGeom>
        </p:spPr>
        <p:txBody>
          <a:bodyPr vert="horz" wrap="square" lIns="0" tIns="0" rIns="0" bIns="0" rtlCol="0">
            <a:spAutoFit/>
          </a:bodyPr>
          <a:lstStyle/>
          <a:p>
            <a:r>
              <a:rPr lang="en-US" sz="3100" dirty="0"/>
              <a:t>SECTION 5 - Section 51A-4.209(b)(6)(E)(vii)(ff)</a:t>
            </a:r>
          </a:p>
        </p:txBody>
      </p:sp>
      <p:sp>
        <p:nvSpPr>
          <p:cNvPr id="3" name="Content Placeholder 2">
            <a:extLst>
              <a:ext uri="{FF2B5EF4-FFF2-40B4-BE49-F238E27FC236}">
                <a16:creationId xmlns:a16="http://schemas.microsoft.com/office/drawing/2014/main" id="{DAE1D4E6-F8F7-48ED-904F-66A7092319E7}"/>
              </a:ext>
            </a:extLst>
          </p:cNvPr>
          <p:cNvSpPr>
            <a:spLocks noGrp="1"/>
          </p:cNvSpPr>
          <p:nvPr>
            <p:ph idx="1"/>
          </p:nvPr>
        </p:nvSpPr>
        <p:spPr>
          <a:xfrm>
            <a:off x="400051" y="852986"/>
            <a:ext cx="8102504" cy="4431264"/>
          </a:xfrm>
        </p:spPr>
        <p:txBody>
          <a:bodyPr>
            <a:normAutofit fontScale="85000" lnSpcReduction="20000"/>
          </a:bodyPr>
          <a:lstStyle/>
          <a:p>
            <a:pPr marL="0" indent="0" algn="just">
              <a:buNone/>
            </a:pPr>
            <a:r>
              <a:rPr lang="en-US" dirty="0"/>
              <a:t>“Accessory structures must have </a:t>
            </a:r>
            <a:r>
              <a:rPr lang="en-US" u="sng" dirty="0"/>
              <a:t>a</a:t>
            </a:r>
            <a:r>
              <a:rPr lang="en-US" dirty="0"/>
              <a:t> [</a:t>
            </a:r>
            <a:r>
              <a:rPr lang="en-US" strike="sngStrike" dirty="0"/>
              <a:t>exterior siding, roofing,</a:t>
            </a:r>
            <a:r>
              <a:rPr lang="en-US" dirty="0"/>
              <a:t>] roof-pitch[</a:t>
            </a:r>
            <a:r>
              <a:rPr lang="en-US" strike="sngStrike" dirty="0"/>
              <a:t>, foundation fascia,</a:t>
            </a:r>
            <a:r>
              <a:rPr lang="en-US" dirty="0"/>
              <a:t>] and fenestration compatible with the main building.  </a:t>
            </a:r>
            <a:r>
              <a:rPr lang="en-US" u="sng" dirty="0"/>
              <a:t>It is recommended that accessory structures have exterior siding, roofing, and foundation fascia compatible with the main building.</a:t>
            </a:r>
            <a:r>
              <a:rPr lang="en-US" dirty="0"/>
              <a:t>  “Compatible” as used in this provision means similar in application, color, [</a:t>
            </a:r>
            <a:r>
              <a:rPr lang="en-US" strike="sngStrike" dirty="0"/>
              <a:t>materials,</a:t>
            </a:r>
            <a:r>
              <a:rPr lang="en-US" dirty="0"/>
              <a:t>] pattern, [</a:t>
            </a:r>
            <a:r>
              <a:rPr lang="en-US" strike="sngStrike" dirty="0"/>
              <a:t>quality,</a:t>
            </a:r>
            <a:r>
              <a:rPr lang="en-US" dirty="0"/>
              <a:t>] shape, size, slope, and other characteristics; but does not necessarily mean identical.  The burden is on the property owner or applicant to supply the proof of compatibility.  </a:t>
            </a:r>
            <a:r>
              <a:rPr lang="en-US" u="sng" dirty="0"/>
              <a:t>Use of similar materials or materials of similar quality to the main building serves as additional evidence that the property owner’s burden of proof of compatibility has been met.</a:t>
            </a:r>
            <a:r>
              <a:rPr lang="en-US" dirty="0"/>
              <a:t>  This provision does not apply to accessory structures with a floor area of 200 square feet or less.”</a:t>
            </a:r>
          </a:p>
        </p:txBody>
      </p:sp>
      <p:sp>
        <p:nvSpPr>
          <p:cNvPr id="4" name="Slide Number Placeholder 3">
            <a:extLst>
              <a:ext uri="{FF2B5EF4-FFF2-40B4-BE49-F238E27FC236}">
                <a16:creationId xmlns:a16="http://schemas.microsoft.com/office/drawing/2014/main" id="{4CF0E662-8990-4FA6-B89F-FD7794FD0491}"/>
              </a:ext>
            </a:extLst>
          </p:cNvPr>
          <p:cNvSpPr>
            <a:spLocks noGrp="1"/>
          </p:cNvSpPr>
          <p:nvPr>
            <p:ph type="sldNum" sz="quarter" idx="12"/>
          </p:nvPr>
        </p:nvSpPr>
        <p:spPr/>
        <p:txBody>
          <a:bodyPr/>
          <a:lstStyle/>
          <a:p>
            <a:fld id="{854B37C7-F194-489A-ABE0-63489D6B291D}" type="slidenum">
              <a:rPr lang="en-US" smtClean="0"/>
              <a:t>9</a:t>
            </a:fld>
            <a:endParaRPr lang="en-US" dirty="0"/>
          </a:p>
        </p:txBody>
      </p:sp>
    </p:spTree>
    <p:extLst>
      <p:ext uri="{BB962C8B-B14F-4D97-AF65-F5344CB8AC3E}">
        <p14:creationId xmlns:p14="http://schemas.microsoft.com/office/powerpoint/2010/main" val="4209972967"/>
      </p:ext>
    </p:extLst>
  </p:cSld>
  <p:clrMapOvr>
    <a:masterClrMapping/>
  </p:clrMapOvr>
</p:sld>
</file>

<file path=ppt/theme/theme1.xml><?xml version="1.0" encoding="utf-8"?>
<a:theme xmlns:a="http://schemas.openxmlformats.org/drawingml/2006/main" name="Office Theme">
  <a:themeElements>
    <a:clrScheme name="Dallas Colors">
      <a:dk1>
        <a:sysClr val="windowText" lastClr="000000"/>
      </a:dk1>
      <a:lt1>
        <a:srgbClr val="FFFFFF"/>
      </a:lt1>
      <a:dk2>
        <a:srgbClr val="44546A"/>
      </a:dk2>
      <a:lt2>
        <a:srgbClr val="E7E6E6"/>
      </a:lt2>
      <a:accent1>
        <a:srgbClr val="003F88"/>
      </a:accent1>
      <a:accent2>
        <a:srgbClr val="669900"/>
      </a:accent2>
      <a:accent3>
        <a:srgbClr val="0166CE"/>
      </a:accent3>
      <a:accent4>
        <a:srgbClr val="2196F3"/>
      </a:accent4>
      <a:accent5>
        <a:srgbClr val="FFA000"/>
      </a:accent5>
      <a:accent6>
        <a:srgbClr val="B54334"/>
      </a:accent6>
      <a:hlink>
        <a:srgbClr val="0563C1"/>
      </a:hlink>
      <a:folHlink>
        <a:srgbClr val="954F72"/>
      </a:folHlink>
    </a:clrScheme>
    <a:fontScheme name="Dallas Font Template">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05C342A3-47E1-4C86-980D-A9991846A24D}" vid="{D62A12E1-2DE3-450D-80EB-22F09A67971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7B2439A4BA3344C98504EA04A1E87A3" ma:contentTypeVersion="0" ma:contentTypeDescription="Create a new document." ma:contentTypeScope="" ma:versionID="feb91a06c9919b6e12607075502312ca">
  <xsd:schema xmlns:xsd="http://www.w3.org/2001/XMLSchema" xmlns:xs="http://www.w3.org/2001/XMLSchema" xmlns:p="http://schemas.microsoft.com/office/2006/metadata/properties" targetNamespace="http://schemas.microsoft.com/office/2006/metadata/properties" ma:root="true" ma:fieldsID="f5fff7a9b485545aed709d839c9ac1c5">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8BA8F20-8E19-4619-A17C-362F554B17EF}"/>
</file>

<file path=customXml/itemProps2.xml><?xml version="1.0" encoding="utf-8"?>
<ds:datastoreItem xmlns:ds="http://schemas.openxmlformats.org/officeDocument/2006/customXml" ds:itemID="{9A3AD0EE-6B29-4FC8-863E-276DC4A03138}"/>
</file>

<file path=customXml/itemProps3.xml><?xml version="1.0" encoding="utf-8"?>
<ds:datastoreItem xmlns:ds="http://schemas.openxmlformats.org/officeDocument/2006/customXml" ds:itemID="{4D4B4230-2371-478B-AD6C-5E50DAA9E339}"/>
</file>

<file path=docProps/app.xml><?xml version="1.0" encoding="utf-8"?>
<Properties xmlns="http://schemas.openxmlformats.org/officeDocument/2006/extended-properties" xmlns:vt="http://schemas.openxmlformats.org/officeDocument/2006/docPropsVTypes">
  <TotalTime>5379</TotalTime>
  <Words>1358</Words>
  <Application>Microsoft Office PowerPoint</Application>
  <PresentationFormat>On-screen Show (4:3)</PresentationFormat>
  <Paragraphs>93</Paragraphs>
  <Slides>18</Slides>
  <Notes>18</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Calibri</vt:lpstr>
      <vt:lpstr>Office Theme</vt:lpstr>
      <vt:lpstr>  House Bill Amendments:    Building Materials</vt:lpstr>
      <vt:lpstr>Background</vt:lpstr>
      <vt:lpstr>Background</vt:lpstr>
      <vt:lpstr>Proposal</vt:lpstr>
      <vt:lpstr>SECTION 1 - Section 51-4.201(b)(1)(E)(viii)(ff)</vt:lpstr>
      <vt:lpstr>SECTION 2 - Section 51A-2.102(140.1)</vt:lpstr>
      <vt:lpstr>SECTION 3 - Section 51A-4.127(c)(8)(F)(i)</vt:lpstr>
      <vt:lpstr>SECTION 4 - Section 51A-4.127(c)(8)(F)(iii)</vt:lpstr>
      <vt:lpstr>SECTION 5 - Section 51A-4.209(b)(6)(E)(vii)(ff)</vt:lpstr>
      <vt:lpstr>SECTION 6 - Section 51A-4.217(b)(12)(F)(xii)</vt:lpstr>
      <vt:lpstr>SECTION 7 - Section 51A-4.217(b)(12)(G)</vt:lpstr>
      <vt:lpstr>SECTION 8 - Section 51A-4.345(k)</vt:lpstr>
      <vt:lpstr>SECTION 9 - Section 51A-4.605(a)(6)</vt:lpstr>
      <vt:lpstr>SECTION 10 - Section 51A-4.906(b)(3)</vt:lpstr>
      <vt:lpstr>SECTION 11 - Section 51A-13.201(34)</vt:lpstr>
      <vt:lpstr>SECTION 12 - Section 51A-13.304(b)(6)</vt:lpstr>
      <vt:lpstr>SECTION 13 - Section 51A-13.304(c)(6)</vt:lpstr>
      <vt:lpstr>  House Bill Amendments:    Building Materials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Z156-325</dc:title>
  <dc:creator>Warren, Nathan R</dc:creator>
  <cp:lastModifiedBy>Warren, Nathan R</cp:lastModifiedBy>
  <cp:revision>171</cp:revision>
  <cp:lastPrinted>2020-01-08T16:16:03Z</cp:lastPrinted>
  <dcterms:created xsi:type="dcterms:W3CDTF">2019-01-24T23:35:42Z</dcterms:created>
  <dcterms:modified xsi:type="dcterms:W3CDTF">2020-01-31T18:03:10Z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0x01010077B2439A4BA3344C98504EA04A1E87A3</vt:lpwstr>
  </property>
</Properties>
</file>