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539" r:id="rId2"/>
    <p:sldId id="489" r:id="rId3"/>
    <p:sldId id="543" r:id="rId4"/>
    <p:sldId id="560" r:id="rId5"/>
    <p:sldId id="532" r:id="rId6"/>
    <p:sldId id="561" r:id="rId7"/>
    <p:sldId id="562" r:id="rId8"/>
    <p:sldId id="558" r:id="rId9"/>
    <p:sldId id="563" r:id="rId10"/>
    <p:sldId id="559" r:id="rId11"/>
    <p:sldId id="564" r:id="rId12"/>
    <p:sldId id="555" r:id="rId13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2" autoAdjust="0"/>
    <p:restoredTop sz="86277" autoAdjust="0"/>
  </p:normalViewPr>
  <p:slideViewPr>
    <p:cSldViewPr snapToGrid="0">
      <p:cViewPr varScale="1">
        <p:scale>
          <a:sx n="62" d="100"/>
          <a:sy n="62" d="100"/>
        </p:scale>
        <p:origin x="557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95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26833" cy="465797"/>
          </a:xfrm>
          <a:prstGeom prst="rect">
            <a:avLst/>
          </a:prstGeom>
        </p:spPr>
        <p:txBody>
          <a:bodyPr vert="horz" lIns="92501" tIns="46250" rIns="92501" bIns="4625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2"/>
            <a:ext cx="3026833" cy="465797"/>
          </a:xfrm>
          <a:prstGeom prst="rect">
            <a:avLst/>
          </a:prstGeom>
        </p:spPr>
        <p:txBody>
          <a:bodyPr vert="horz" lIns="92501" tIns="46250" rIns="92501" bIns="46250" rtlCol="0"/>
          <a:lstStyle>
            <a:lvl1pPr algn="r">
              <a:defRPr sz="1200"/>
            </a:lvl1pPr>
          </a:lstStyle>
          <a:p>
            <a:fld id="{FD139B90-EDBF-4EDB-9784-2F9C2E3845C8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2883" y="469585"/>
            <a:ext cx="6248400" cy="4686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01" tIns="46250" rIns="92501" bIns="4625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68839" y="5228491"/>
            <a:ext cx="5588000" cy="3585623"/>
          </a:xfrm>
          <a:prstGeom prst="rect">
            <a:avLst/>
          </a:prstGeom>
        </p:spPr>
        <p:txBody>
          <a:bodyPr vert="horz" lIns="92501" tIns="46250" rIns="92501" bIns="4625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17904"/>
            <a:ext cx="3026833" cy="465796"/>
          </a:xfrm>
          <a:prstGeom prst="rect">
            <a:avLst/>
          </a:prstGeom>
        </p:spPr>
        <p:txBody>
          <a:bodyPr vert="horz" lIns="92501" tIns="46250" rIns="92501" bIns="4625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4"/>
            <a:ext cx="3026833" cy="465796"/>
          </a:xfrm>
          <a:prstGeom prst="rect">
            <a:avLst/>
          </a:prstGeom>
        </p:spPr>
        <p:txBody>
          <a:bodyPr vert="horz" lIns="92501" tIns="46250" rIns="92501" bIns="46250" rtlCol="0" anchor="b"/>
          <a:lstStyle>
            <a:lvl1pPr algn="r">
              <a:defRPr sz="1200"/>
            </a:lvl1pPr>
          </a:lstStyle>
          <a:p>
            <a:fld id="{2A4ECAD6-AB4E-46C2-B52E-06A5F201A5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18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3213" y="1160463"/>
            <a:ext cx="6413500" cy="4810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1" y="6385169"/>
            <a:ext cx="5588000" cy="17380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ECAD6-AB4E-46C2-B52E-06A5F201A5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01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0BCD40D-A427-40F2-9E7D-2C7D63067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D89BCB80-9B0A-4E5F-8BB0-D9D1C9F69E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22263" y="469900"/>
            <a:ext cx="6248400" cy="4686300"/>
          </a:xfrm>
        </p:spPr>
      </p:sp>
    </p:spTree>
    <p:extLst>
      <p:ext uri="{BB962C8B-B14F-4D97-AF65-F5344CB8AC3E}">
        <p14:creationId xmlns:p14="http://schemas.microsoft.com/office/powerpoint/2010/main" val="3236899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0BCD40D-A427-40F2-9E7D-2C7D63067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AEC36F2C-3A44-4510-BB96-1EEFBDA6AD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22263" y="469900"/>
            <a:ext cx="6248400" cy="4686300"/>
          </a:xfrm>
        </p:spPr>
      </p:sp>
    </p:spTree>
    <p:extLst>
      <p:ext uri="{BB962C8B-B14F-4D97-AF65-F5344CB8AC3E}">
        <p14:creationId xmlns:p14="http://schemas.microsoft.com/office/powerpoint/2010/main" val="4084832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3213" y="1160463"/>
            <a:ext cx="6413500" cy="4810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1" y="6385169"/>
            <a:ext cx="5588000" cy="17380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ECAD6-AB4E-46C2-B52E-06A5F201A50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45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E52022A-2D4E-450E-AEE9-A0D38C180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22263" y="469900"/>
            <a:ext cx="6248400" cy="4686300"/>
          </a:xfrm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DA773A8-93C6-497A-B190-B28E1737D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Referred to as the “Multifamily Recycling Ordinance”</a:t>
            </a:r>
          </a:p>
        </p:txBody>
      </p:sp>
    </p:spTree>
    <p:extLst>
      <p:ext uri="{BB962C8B-B14F-4D97-AF65-F5344CB8AC3E}">
        <p14:creationId xmlns:p14="http://schemas.microsoft.com/office/powerpoint/2010/main" val="2642336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0BCD40D-A427-40F2-9E7D-2C7D63067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AEC36F2C-3A44-4510-BB96-1EEFBDA6AD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22263" y="469900"/>
            <a:ext cx="6248400" cy="4686300"/>
          </a:xfrm>
        </p:spPr>
      </p:sp>
    </p:spTree>
    <p:extLst>
      <p:ext uri="{BB962C8B-B14F-4D97-AF65-F5344CB8AC3E}">
        <p14:creationId xmlns:p14="http://schemas.microsoft.com/office/powerpoint/2010/main" val="1354623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0BCD40D-A427-40F2-9E7D-2C7D63067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AEC36F2C-3A44-4510-BB96-1EEFBDA6AD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22263" y="469900"/>
            <a:ext cx="6248400" cy="4686300"/>
          </a:xfrm>
        </p:spPr>
      </p:sp>
    </p:spTree>
    <p:extLst>
      <p:ext uri="{BB962C8B-B14F-4D97-AF65-F5344CB8AC3E}">
        <p14:creationId xmlns:p14="http://schemas.microsoft.com/office/powerpoint/2010/main" val="491059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0BCD40D-A427-40F2-9E7D-2C7D63067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D89BCB80-9B0A-4E5F-8BB0-D9D1C9F69E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22263" y="469900"/>
            <a:ext cx="6248400" cy="4686300"/>
          </a:xfrm>
        </p:spPr>
      </p:sp>
    </p:spTree>
    <p:extLst>
      <p:ext uri="{BB962C8B-B14F-4D97-AF65-F5344CB8AC3E}">
        <p14:creationId xmlns:p14="http://schemas.microsoft.com/office/powerpoint/2010/main" val="1268717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0BCD40D-A427-40F2-9E7D-2C7D63067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D89BCB80-9B0A-4E5F-8BB0-D9D1C9F69E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22263" y="469900"/>
            <a:ext cx="6248400" cy="4686300"/>
          </a:xfrm>
        </p:spPr>
      </p:sp>
    </p:spTree>
    <p:extLst>
      <p:ext uri="{BB962C8B-B14F-4D97-AF65-F5344CB8AC3E}">
        <p14:creationId xmlns:p14="http://schemas.microsoft.com/office/powerpoint/2010/main" val="3872124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0BCD40D-A427-40F2-9E7D-2C7D63067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D89BCB80-9B0A-4E5F-8BB0-D9D1C9F69E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22263" y="469900"/>
            <a:ext cx="6248400" cy="4686300"/>
          </a:xfrm>
        </p:spPr>
      </p:sp>
    </p:spTree>
    <p:extLst>
      <p:ext uri="{BB962C8B-B14F-4D97-AF65-F5344CB8AC3E}">
        <p14:creationId xmlns:p14="http://schemas.microsoft.com/office/powerpoint/2010/main" val="2981892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0BCD40D-A427-40F2-9E7D-2C7D63067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AEC36F2C-3A44-4510-BB96-1EEFBDA6AD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22263" y="469900"/>
            <a:ext cx="6248400" cy="4686300"/>
          </a:xfrm>
        </p:spPr>
      </p:sp>
    </p:spTree>
    <p:extLst>
      <p:ext uri="{BB962C8B-B14F-4D97-AF65-F5344CB8AC3E}">
        <p14:creationId xmlns:p14="http://schemas.microsoft.com/office/powerpoint/2010/main" val="1804909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0BCD40D-A427-40F2-9E7D-2C7D63067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AEC36F2C-3A44-4510-BB96-1EEFBDA6AD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22263" y="469900"/>
            <a:ext cx="6248400" cy="4686300"/>
          </a:xfrm>
        </p:spPr>
      </p:sp>
    </p:spTree>
    <p:extLst>
      <p:ext uri="{BB962C8B-B14F-4D97-AF65-F5344CB8AC3E}">
        <p14:creationId xmlns:p14="http://schemas.microsoft.com/office/powerpoint/2010/main" val="391254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44716"/>
            <a:ext cx="6766034" cy="742649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4254782"/>
            <a:ext cx="9144793" cy="26032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673" y="3747650"/>
            <a:ext cx="378899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Name, Title, Department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11" y="1849437"/>
            <a:ext cx="3886208" cy="355397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55750"/>
            <a:ext cx="4432300" cy="11557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63F88"/>
                </a:solidFill>
              </a:defRPr>
            </a:lvl1pPr>
          </a:lstStyle>
          <a:p>
            <a:pPr lvl="0"/>
            <a:r>
              <a:rPr lang="en-US" dirty="0"/>
              <a:t>Committee Name,          Date</a:t>
            </a:r>
          </a:p>
        </p:txBody>
      </p:sp>
    </p:spTree>
    <p:extLst>
      <p:ext uri="{BB962C8B-B14F-4D97-AF65-F5344CB8AC3E}">
        <p14:creationId xmlns:p14="http://schemas.microsoft.com/office/powerpoint/2010/main" val="140244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ep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44716"/>
            <a:ext cx="6766034" cy="742649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4254782"/>
            <a:ext cx="9144793" cy="26032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673" y="3747650"/>
            <a:ext cx="378899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Name, Title, Department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55750"/>
            <a:ext cx="4432300" cy="11557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63F88"/>
                </a:solidFill>
              </a:defRPr>
            </a:lvl1pPr>
          </a:lstStyle>
          <a:p>
            <a:pPr lvl="0"/>
            <a:r>
              <a:rPr lang="en-US" dirty="0"/>
              <a:t>Committee Name,          Date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444304" y="2133600"/>
            <a:ext cx="3027362" cy="2933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/>
              <a:t>Insert Approved Department Logo</a:t>
            </a:r>
          </a:p>
        </p:txBody>
      </p:sp>
    </p:spTree>
    <p:extLst>
      <p:ext uri="{BB962C8B-B14F-4D97-AF65-F5344CB8AC3E}">
        <p14:creationId xmlns:p14="http://schemas.microsoft.com/office/powerpoint/2010/main" val="43642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0050" y="272760"/>
            <a:ext cx="7886700" cy="5372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49" y="1060882"/>
            <a:ext cx="8306601" cy="3327643"/>
          </a:xfrm>
        </p:spPr>
        <p:txBody>
          <a:bodyPr/>
          <a:lstStyle>
            <a:lvl1pPr>
              <a:buClr>
                <a:srgbClr val="669900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251" y="4941390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06515"/>
            <a:ext cx="9144000" cy="1551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443" y="5557396"/>
            <a:ext cx="1133208" cy="103633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55408" y="6224505"/>
            <a:ext cx="6792393" cy="3597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List Key Focus Area(s)</a:t>
            </a:r>
          </a:p>
        </p:txBody>
      </p:sp>
    </p:spTree>
    <p:extLst>
      <p:ext uri="{BB962C8B-B14F-4D97-AF65-F5344CB8AC3E}">
        <p14:creationId xmlns:p14="http://schemas.microsoft.com/office/powerpoint/2010/main" val="266931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0050" y="272760"/>
            <a:ext cx="7886700" cy="5372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49" y="1060882"/>
            <a:ext cx="8306601" cy="3327643"/>
          </a:xfrm>
        </p:spPr>
        <p:txBody>
          <a:bodyPr/>
          <a:lstStyle>
            <a:lvl1pPr>
              <a:buClr>
                <a:srgbClr val="669900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251" y="4941390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06515"/>
            <a:ext cx="9144000" cy="1551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443" y="5557396"/>
            <a:ext cx="1133208" cy="103633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55408" y="6224505"/>
            <a:ext cx="6792393" cy="3597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List Key Focus Area(s)</a:t>
            </a:r>
          </a:p>
        </p:txBody>
      </p:sp>
    </p:spTree>
    <p:extLst>
      <p:ext uri="{BB962C8B-B14F-4D97-AF65-F5344CB8AC3E}">
        <p14:creationId xmlns:p14="http://schemas.microsoft.com/office/powerpoint/2010/main" val="383228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0049" y="272760"/>
            <a:ext cx="8050267" cy="5372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49" y="1060882"/>
            <a:ext cx="4161441" cy="4245633"/>
          </a:xfrm>
        </p:spPr>
        <p:txBody>
          <a:bodyPr/>
          <a:lstStyle>
            <a:lvl1pPr>
              <a:buClr>
                <a:srgbClr val="669900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251" y="4941390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06515"/>
            <a:ext cx="9144000" cy="1551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443" y="5557396"/>
            <a:ext cx="1133208" cy="103633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55408" y="6224505"/>
            <a:ext cx="6792393" cy="3597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List Key Focus Area(s)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876800" y="1060882"/>
            <a:ext cx="3573517" cy="35111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69284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Dep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44716"/>
            <a:ext cx="6766034" cy="742649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4254782"/>
            <a:ext cx="9144793" cy="26032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673" y="3747650"/>
            <a:ext cx="378899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Name, Title, Department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55750"/>
            <a:ext cx="4432300" cy="11557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63F88"/>
                </a:solidFill>
              </a:defRPr>
            </a:lvl1pPr>
          </a:lstStyle>
          <a:p>
            <a:pPr lvl="0"/>
            <a:r>
              <a:rPr lang="en-US" dirty="0"/>
              <a:t>Committee Name,          Date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444304" y="2133600"/>
            <a:ext cx="3027362" cy="2933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/>
              <a:t>Insert Approved Department Logo</a:t>
            </a:r>
          </a:p>
        </p:txBody>
      </p:sp>
    </p:spTree>
    <p:extLst>
      <p:ext uri="{BB962C8B-B14F-4D97-AF65-F5344CB8AC3E}">
        <p14:creationId xmlns:p14="http://schemas.microsoft.com/office/powerpoint/2010/main" val="423906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44716"/>
            <a:ext cx="6766034" cy="742649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4254782"/>
            <a:ext cx="9144793" cy="26032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673" y="3747650"/>
            <a:ext cx="378899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Name, Title, Department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11" y="1849437"/>
            <a:ext cx="3886208" cy="355397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55750"/>
            <a:ext cx="4432300" cy="1155700"/>
          </a:xfrm>
        </p:spPr>
        <p:txBody>
          <a:bodyPr/>
          <a:lstStyle>
            <a:lvl1pPr marL="0" indent="0">
              <a:buNone/>
              <a:defRPr b="1">
                <a:solidFill>
                  <a:srgbClr val="063F88"/>
                </a:solidFill>
              </a:defRPr>
            </a:lvl1pPr>
          </a:lstStyle>
          <a:p>
            <a:pPr lvl="0"/>
            <a:r>
              <a:rPr lang="en-US" dirty="0"/>
              <a:t>Committee Name,           Date</a:t>
            </a:r>
          </a:p>
        </p:txBody>
      </p:sp>
    </p:spTree>
    <p:extLst>
      <p:ext uri="{BB962C8B-B14F-4D97-AF65-F5344CB8AC3E}">
        <p14:creationId xmlns:p14="http://schemas.microsoft.com/office/powerpoint/2010/main" val="260744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D5A2C-8CA9-41E8-9A62-5CA12D0B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AABA4-E0BE-4BC7-B796-181B183FC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737C0-9FAD-40AF-BE1E-AC40D3A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6BAB4E-9DA7-489F-B1E7-4CB6F6E99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B344D-FF78-4DAB-930C-A898E0A73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8E59BF-2BF3-4F6E-9E0A-2554E6C0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9DFC-23E8-4189-BE15-90B9D898F3B8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A3821-471C-4C16-BE59-37A0DF95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84DBEE-F533-41E8-AA69-E519D1F4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FC77-04E9-4864-AEB0-C278465917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2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75454-CA32-47AB-AC14-D1A3FFF3631C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B37C7-F194-489A-ABE0-63489D6B2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3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9" r:id="rId4"/>
    <p:sldLayoutId id="2147483670" r:id="rId5"/>
    <p:sldLayoutId id="2147483673" r:id="rId6"/>
    <p:sldLayoutId id="2147483671" r:id="rId7"/>
    <p:sldLayoutId id="214748367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781" y="4559996"/>
            <a:ext cx="4177874" cy="1520084"/>
          </a:xfrm>
        </p:spPr>
        <p:txBody>
          <a:bodyPr>
            <a:normAutofit/>
          </a:bodyPr>
          <a:lstStyle/>
          <a:p>
            <a:r>
              <a:rPr lang="en-US" dirty="0"/>
              <a:t>Sustainable Development &amp; Construction Department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3781" y="2668958"/>
            <a:ext cx="4177874" cy="15200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Zoning Ordinance Advisory Committee (ZOAC)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February 6, 2020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CCF5CA-E1B9-4539-BAE9-FC94591540D5}"/>
              </a:ext>
            </a:extLst>
          </p:cNvPr>
          <p:cNvSpPr txBox="1">
            <a:spLocks/>
          </p:cNvSpPr>
          <p:nvPr/>
        </p:nvSpPr>
        <p:spPr>
          <a:xfrm>
            <a:off x="381540" y="1184030"/>
            <a:ext cx="2947916" cy="742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63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DCA190-003</a:t>
            </a:r>
            <a:endParaRPr lang="en-US" sz="3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046469-76BE-450D-B0B8-9F25DD44F28B}"/>
              </a:ext>
            </a:extLst>
          </p:cNvPr>
          <p:cNvSpPr txBox="1">
            <a:spLocks/>
          </p:cNvSpPr>
          <p:nvPr/>
        </p:nvSpPr>
        <p:spPr>
          <a:xfrm>
            <a:off x="899701" y="1827223"/>
            <a:ext cx="2947916" cy="742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63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87BC2A-4AAF-4A68-86EF-B87CFCEC31B9}"/>
              </a:ext>
            </a:extLst>
          </p:cNvPr>
          <p:cNvSpPr txBox="1">
            <a:spLocks/>
          </p:cNvSpPr>
          <p:nvPr/>
        </p:nvSpPr>
        <p:spPr>
          <a:xfrm>
            <a:off x="381540" y="572711"/>
            <a:ext cx="8467820" cy="883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63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Parking Reduction for Multifamily                  Recycling Container</a:t>
            </a:r>
          </a:p>
        </p:txBody>
      </p:sp>
    </p:spTree>
    <p:extLst>
      <p:ext uri="{BB962C8B-B14F-4D97-AF65-F5344CB8AC3E}">
        <p14:creationId xmlns:p14="http://schemas.microsoft.com/office/powerpoint/2010/main" val="2511105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937" y="235431"/>
            <a:ext cx="850212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3200" dirty="0"/>
              <a:t>Multifamily Properties Parking Sampling</a:t>
            </a:r>
            <a:endParaRPr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D429E-4DCF-4C9A-8FC0-0DB6831E6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49" y="727874"/>
            <a:ext cx="6869408" cy="589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4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99200"/>
            <a:ext cx="850212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3200" dirty="0"/>
              <a:t>Findings from Parking Sampling</a:t>
            </a:r>
            <a:endParaRPr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1283127"/>
            <a:ext cx="8163919" cy="371049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17 out of 22 properties sampled actually provide more than the number of parking spaces required </a:t>
            </a:r>
          </a:p>
          <a:p>
            <a:pPr algn="just"/>
            <a:r>
              <a:rPr lang="en-US" dirty="0"/>
              <a:t>4 provide exactly what is required</a:t>
            </a:r>
          </a:p>
          <a:p>
            <a:pPr algn="just"/>
            <a:r>
              <a:rPr lang="en-US" dirty="0"/>
              <a:t>1 provides significantly less that what is required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76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781" y="4559996"/>
            <a:ext cx="4177874" cy="1520084"/>
          </a:xfrm>
        </p:spPr>
        <p:txBody>
          <a:bodyPr>
            <a:normAutofit/>
          </a:bodyPr>
          <a:lstStyle/>
          <a:p>
            <a:r>
              <a:rPr lang="en-US" dirty="0"/>
              <a:t>Sustainable Development &amp; Construction Department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3781" y="2668958"/>
            <a:ext cx="4177874" cy="15200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Zoning Ordinance Advisory Committee (ZOAC)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February 6, 2020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CCF5CA-E1B9-4539-BAE9-FC94591540D5}"/>
              </a:ext>
            </a:extLst>
          </p:cNvPr>
          <p:cNvSpPr txBox="1">
            <a:spLocks/>
          </p:cNvSpPr>
          <p:nvPr/>
        </p:nvSpPr>
        <p:spPr>
          <a:xfrm>
            <a:off x="523781" y="1249510"/>
            <a:ext cx="2947916" cy="742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63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DCA190-003</a:t>
            </a:r>
            <a:endParaRPr lang="en-US" sz="3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046469-76BE-450D-B0B8-9F25DD44F28B}"/>
              </a:ext>
            </a:extLst>
          </p:cNvPr>
          <p:cNvSpPr txBox="1">
            <a:spLocks/>
          </p:cNvSpPr>
          <p:nvPr/>
        </p:nvSpPr>
        <p:spPr>
          <a:xfrm>
            <a:off x="899701" y="1827223"/>
            <a:ext cx="2947916" cy="742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63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87BC2A-4AAF-4A68-86EF-B87CFCEC31B9}"/>
              </a:ext>
            </a:extLst>
          </p:cNvPr>
          <p:cNvSpPr txBox="1">
            <a:spLocks/>
          </p:cNvSpPr>
          <p:nvPr/>
        </p:nvSpPr>
        <p:spPr>
          <a:xfrm>
            <a:off x="381540" y="572711"/>
            <a:ext cx="8467820" cy="742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63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Parking Reduction for Multifamily                  Recycling Container</a:t>
            </a:r>
          </a:p>
        </p:txBody>
      </p:sp>
    </p:spTree>
    <p:extLst>
      <p:ext uri="{BB962C8B-B14F-4D97-AF65-F5344CB8AC3E}">
        <p14:creationId xmlns:p14="http://schemas.microsoft.com/office/powerpoint/2010/main" val="334903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Background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1" y="1573750"/>
            <a:ext cx="8306600" cy="371049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January 23, 2020 ZOAC considered this item and requested additional information from staff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/>
              <a:t>BDA process for requesting a special exception for required parking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/>
              <a:t>Tiered approach to allowing a parking reduction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/>
              <a:t>Correct reference to Chap. 18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2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Issue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27" y="1283127"/>
            <a:ext cx="8163919" cy="402338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Section 18-5.1(e) of the Multifamily Recycling Ordinance contains a provision for a parking reduction in order to provide adequate space for recycling containers</a:t>
            </a:r>
          </a:p>
          <a:p>
            <a:pPr algn="just"/>
            <a:r>
              <a:rPr lang="en-US" dirty="0"/>
              <a:t>Parking is a zoning regulation and all parking requirements, regulations,  and reductions are held in Chap. 51A  </a:t>
            </a:r>
          </a:p>
          <a:p>
            <a:pPr algn="just"/>
            <a:r>
              <a:rPr lang="en-US" dirty="0"/>
              <a:t>Currently, Section 51A-4.209(b)(5), “Multifamily Use,” does not provide for a parking reduction</a:t>
            </a:r>
          </a:p>
          <a:p>
            <a:pPr algn="just"/>
            <a:r>
              <a:rPr lang="en-US" dirty="0"/>
              <a:t>Without an amendment to Chap. 51A, the only way to get a parking reduction as referred to in Chap. 18, is to go to the Board of Adjustment for a special exception to the number of off-street parking spaces required for the site.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5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BDA Process 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725" y="1118698"/>
            <a:ext cx="8163919" cy="418781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Application and fee submitted to BI by deadline date</a:t>
            </a:r>
          </a:p>
          <a:p>
            <a:pPr lvl="1" algn="just"/>
            <a:r>
              <a:rPr lang="en-US" dirty="0"/>
              <a:t>Fee: $900 + $100/space </a:t>
            </a:r>
          </a:p>
          <a:p>
            <a:pPr lvl="0" algn="just"/>
            <a:r>
              <a:rPr lang="en-US" dirty="0">
                <a:solidFill>
                  <a:prstClr val="black"/>
                </a:solidFill>
              </a:rPr>
              <a:t>Request is scheduled for BDA public hearing date</a:t>
            </a:r>
          </a:p>
          <a:p>
            <a:pPr lvl="1" algn="just"/>
            <a:r>
              <a:rPr lang="en-US" dirty="0">
                <a:solidFill>
                  <a:prstClr val="black"/>
                </a:solidFill>
              </a:rPr>
              <a:t>Approx. 6 weeks from deadline date for that docket</a:t>
            </a:r>
          </a:p>
          <a:p>
            <a:pPr lvl="1" algn="just"/>
            <a:r>
              <a:rPr lang="en-US" dirty="0">
                <a:solidFill>
                  <a:prstClr val="black"/>
                </a:solidFill>
              </a:rPr>
              <a:t>Notification sent to property owners within 200’, 10 days prior to public hearing</a:t>
            </a:r>
          </a:p>
          <a:p>
            <a:pPr lvl="0" algn="just"/>
            <a:r>
              <a:rPr lang="en-US" dirty="0">
                <a:solidFill>
                  <a:prstClr val="black"/>
                </a:solidFill>
              </a:rPr>
              <a:t>Request is scheduled for BDA public hearing date</a:t>
            </a:r>
          </a:p>
          <a:p>
            <a:pPr lvl="1" algn="just"/>
            <a:r>
              <a:rPr lang="en-US" dirty="0">
                <a:solidFill>
                  <a:prstClr val="black"/>
                </a:solidFill>
              </a:rPr>
              <a:t>Public input is taken</a:t>
            </a:r>
          </a:p>
          <a:p>
            <a:pPr lvl="1" algn="just"/>
            <a:r>
              <a:rPr lang="en-US" dirty="0">
                <a:solidFill>
                  <a:prstClr val="black"/>
                </a:solidFill>
              </a:rPr>
              <a:t>May reduce up to 25% of the required parking or 1 space whichever is greater</a:t>
            </a:r>
          </a:p>
          <a:p>
            <a:pPr lvl="1" algn="just"/>
            <a:r>
              <a:rPr lang="en-US" dirty="0">
                <a:solidFill>
                  <a:prstClr val="black"/>
                </a:solidFill>
              </a:rPr>
              <a:t>BDA considers:</a:t>
            </a:r>
          </a:p>
          <a:p>
            <a:pPr lvl="2" algn="just"/>
            <a:r>
              <a:rPr lang="en-US" dirty="0">
                <a:solidFill>
                  <a:prstClr val="black"/>
                </a:solidFill>
              </a:rPr>
              <a:t>That parking demand does not warrant the required number of off-street parking spaces</a:t>
            </a:r>
          </a:p>
          <a:p>
            <a:pPr lvl="2" algn="just"/>
            <a:r>
              <a:rPr lang="en-US" dirty="0">
                <a:solidFill>
                  <a:prstClr val="black"/>
                </a:solidFill>
              </a:rPr>
              <a:t>That special exception to number of spaces will not create a traffic hazard or increase traffic congestion on adjacent or nearby streets</a:t>
            </a:r>
          </a:p>
          <a:p>
            <a:pPr lvl="2" algn="just"/>
            <a:endParaRPr lang="en-US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2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Tiered approach to parking reduction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1217345"/>
            <a:ext cx="8102504" cy="3710499"/>
          </a:xfrm>
        </p:spPr>
        <p:txBody>
          <a:bodyPr>
            <a:norm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1943100" algn="l"/>
                <a:tab pos="5486400" algn="r"/>
              </a:tabLst>
            </a:pPr>
            <a:r>
              <a:rPr lang="en-US" sz="2400" u="sng" dirty="0">
                <a:latin typeface="Arial Narrow" panose="020B0606020202030204" pitchFamily="34" charset="0"/>
                <a:ea typeface="Calibri" panose="020F0502020204030204" pitchFamily="34" charset="0"/>
              </a:rPr>
              <a:t>No. of dwelling units</a:t>
            </a:r>
            <a: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</a:rPr>
              <a:t>               	</a:t>
            </a:r>
            <a:r>
              <a:rPr lang="en-US" sz="2400" u="sng" dirty="0">
                <a:latin typeface="Arial Narrow" panose="020B0606020202030204" pitchFamily="34" charset="0"/>
                <a:ea typeface="Calibri" panose="020F0502020204030204" pitchFamily="34" charset="0"/>
              </a:rPr>
              <a:t>No. of required parking spaces reduced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1943100" algn="l"/>
                <a:tab pos="2743200" algn="l"/>
                <a:tab pos="5486400" algn="r"/>
              </a:tabLst>
            </a:pPr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</a:rPr>
              <a:t>	8 – 24		                          1 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2571750" algn="l"/>
                <a:tab pos="5486400" algn="r"/>
              </a:tabLst>
            </a:pPr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</a:rPr>
              <a:t>	25 – 100              	    up to 3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2571750" algn="l"/>
                <a:tab pos="5486400" algn="r"/>
              </a:tabLst>
            </a:pPr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</a:rPr>
              <a:t>	101 - 400	      3% or maximum 6, whichever is less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457200" algn="l"/>
                <a:tab pos="2571750" algn="l"/>
                <a:tab pos="5486400" algn="r"/>
              </a:tabLst>
            </a:pPr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</a:rPr>
              <a:t>	401+	                         up to 9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971550" lvl="1" indent="-514350" algn="just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2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Reference to Chapter 18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1" y="1573750"/>
            <a:ext cx="8102504" cy="371049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 proposed amendment to Chapter 51A references Chapter 18-5.1</a:t>
            </a:r>
          </a:p>
          <a:p>
            <a:pPr algn="just"/>
            <a:r>
              <a:rPr lang="en-US" dirty="0"/>
              <a:t>The corrected reference is to Section 18-5.1(e)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971550" lvl="1" indent="-514350" algn="just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9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Staff Proposal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1" y="1573750"/>
            <a:ext cx="8102504" cy="371049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Amend Section 51A-4.209(b)(5), “Multifamily Use,” to allow for a parking reduction of one required parking space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971550" lvl="1" indent="-514350" algn="just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13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Rationale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1283127"/>
            <a:ext cx="8163919" cy="371049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Recycle ordinance allows 3 options for each site to provide recycling</a:t>
            </a:r>
          </a:p>
          <a:p>
            <a:pPr lvl="1" algn="just"/>
            <a:r>
              <a:rPr lang="en-US" dirty="0"/>
              <a:t>Single Stream</a:t>
            </a:r>
          </a:p>
          <a:p>
            <a:pPr lvl="1" algn="just"/>
            <a:r>
              <a:rPr lang="en-US" dirty="0"/>
              <a:t>Dual Stream</a:t>
            </a:r>
          </a:p>
          <a:p>
            <a:pPr lvl="1" algn="just"/>
            <a:r>
              <a:rPr lang="en-US" dirty="0"/>
              <a:t>Valet</a:t>
            </a:r>
          </a:p>
          <a:p>
            <a:pPr lvl="0" algn="just"/>
            <a:r>
              <a:rPr lang="en-US" dirty="0">
                <a:solidFill>
                  <a:prstClr val="black"/>
                </a:solidFill>
              </a:rPr>
              <a:t>Director of Sanitation may grant:</a:t>
            </a:r>
          </a:p>
          <a:p>
            <a:pPr lvl="1" algn="just"/>
            <a:r>
              <a:rPr lang="en-US" dirty="0">
                <a:solidFill>
                  <a:prstClr val="black"/>
                </a:solidFill>
              </a:rPr>
              <a:t>An implementation extension</a:t>
            </a:r>
          </a:p>
          <a:p>
            <a:pPr lvl="1" algn="just"/>
            <a:r>
              <a:rPr lang="en-US" dirty="0">
                <a:solidFill>
                  <a:prstClr val="black"/>
                </a:solidFill>
              </a:rPr>
              <a:t>An exemption for all or specific provisions of the regulations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53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Rationale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1283127"/>
            <a:ext cx="8163919" cy="3948092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A parking reduction of 1 required space is provided </a:t>
            </a:r>
          </a:p>
          <a:p>
            <a:pPr algn="just"/>
            <a:r>
              <a:rPr lang="en-US" dirty="0"/>
              <a:t>Intended to work in concert with the opportunities provided in the Recycle Ordinance for compliance</a:t>
            </a:r>
          </a:p>
          <a:p>
            <a:pPr algn="just"/>
            <a:r>
              <a:rPr lang="en-US" dirty="0"/>
              <a:t>If after all opportunities to comply have been exhausted, an individual property may apply to BDA to request a parking reduction</a:t>
            </a:r>
          </a:p>
          <a:p>
            <a:pPr lvl="1" algn="just">
              <a:buClr>
                <a:schemeClr val="accent2"/>
              </a:buClr>
              <a:buFont typeface="Arial" panose="020B0604020202020204" pitchFamily="34" charset="0"/>
              <a:buChar char="‒"/>
            </a:pPr>
            <a:r>
              <a:rPr lang="en-US" dirty="0"/>
              <a:t>BDA can grant an exception for up to 25% of the number of required parking spaces</a:t>
            </a:r>
          </a:p>
          <a:p>
            <a:pPr lvl="1" algn="just">
              <a:buClr>
                <a:schemeClr val="accent2"/>
              </a:buClr>
              <a:buFont typeface="Arial" panose="020B0604020202020204" pitchFamily="34" charset="0"/>
              <a:buChar char="‒"/>
            </a:pPr>
            <a:r>
              <a:rPr lang="en-US" dirty="0"/>
              <a:t>Based on specific site needs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52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llas Colors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3F88"/>
      </a:accent1>
      <a:accent2>
        <a:srgbClr val="669900"/>
      </a:accent2>
      <a:accent3>
        <a:srgbClr val="0166CE"/>
      </a:accent3>
      <a:accent4>
        <a:srgbClr val="2196F3"/>
      </a:accent4>
      <a:accent5>
        <a:srgbClr val="FFA000"/>
      </a:accent5>
      <a:accent6>
        <a:srgbClr val="B54334"/>
      </a:accent6>
      <a:hlink>
        <a:srgbClr val="0563C1"/>
      </a:hlink>
      <a:folHlink>
        <a:srgbClr val="954F72"/>
      </a:folHlink>
    </a:clrScheme>
    <a:fontScheme name="Dallas Fo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5C342A3-47E1-4C86-980D-A9991846A24D}" vid="{D62A12E1-2DE3-450D-80EB-22F09A6797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B2439A4BA3344C98504EA04A1E87A3" ma:contentTypeVersion="0" ma:contentTypeDescription="Create a new document." ma:contentTypeScope="" ma:versionID="feb91a06c9919b6e12607075502312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5fff7a9b485545aed709d839c9ac1c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9CA94B-571D-48AB-95D0-CFD9AB293C2A}"/>
</file>

<file path=customXml/itemProps2.xml><?xml version="1.0" encoding="utf-8"?>
<ds:datastoreItem xmlns:ds="http://schemas.openxmlformats.org/officeDocument/2006/customXml" ds:itemID="{F6F3D00E-0919-4CB6-939E-DEB73C7F57F8}"/>
</file>

<file path=customXml/itemProps3.xml><?xml version="1.0" encoding="utf-8"?>
<ds:datastoreItem xmlns:ds="http://schemas.openxmlformats.org/officeDocument/2006/customXml" ds:itemID="{6FA40A9B-5FEE-4470-A3C4-ECF33BCFD876}"/>
</file>

<file path=docProps/app.xml><?xml version="1.0" encoding="utf-8"?>
<Properties xmlns="http://schemas.openxmlformats.org/officeDocument/2006/extended-properties" xmlns:vt="http://schemas.openxmlformats.org/officeDocument/2006/docPropsVTypes">
  <TotalTime>5862</TotalTime>
  <Words>539</Words>
  <Application>Microsoft Office PowerPoint</Application>
  <PresentationFormat>On-screen Show (4:3)</PresentationFormat>
  <Paragraphs>85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Office Theme</vt:lpstr>
      <vt:lpstr>PowerPoint Presentation</vt:lpstr>
      <vt:lpstr>Background</vt:lpstr>
      <vt:lpstr>Issue</vt:lpstr>
      <vt:lpstr>BDA Process </vt:lpstr>
      <vt:lpstr>Tiered approach to parking reduction</vt:lpstr>
      <vt:lpstr>Reference to Chapter 18</vt:lpstr>
      <vt:lpstr>Staff Proposal</vt:lpstr>
      <vt:lpstr>Rationale</vt:lpstr>
      <vt:lpstr>Rationale</vt:lpstr>
      <vt:lpstr>Multifamily Properties Parking Sampling</vt:lpstr>
      <vt:lpstr>Findings from Parking Sampling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Z156-325</dc:title>
  <dc:creator>Warren, Nathan R</dc:creator>
  <cp:lastModifiedBy>Moorman, Donna</cp:lastModifiedBy>
  <cp:revision>185</cp:revision>
  <cp:lastPrinted>2020-01-22T23:31:30Z</cp:lastPrinted>
  <dcterms:created xsi:type="dcterms:W3CDTF">2019-01-24T23:35:42Z</dcterms:created>
  <dcterms:modified xsi:type="dcterms:W3CDTF">2020-03-04T19:52:46Z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0x01010077B2439A4BA3344C98504EA04A1E87A3</vt:lpwstr>
  </property>
</Properties>
</file>